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21.jpg" ContentType="image/jpeg"/>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0"/>
  </p:notesMasterIdLst>
  <p:sldIdLst>
    <p:sldId id="2147480531" r:id="rId3"/>
    <p:sldId id="513" r:id="rId4"/>
    <p:sldId id="2755" r:id="rId5"/>
    <p:sldId id="2147480528" r:id="rId6"/>
    <p:sldId id="2147472658" r:id="rId7"/>
    <p:sldId id="2147480534" r:id="rId8"/>
    <p:sldId id="2147480598" r:id="rId9"/>
    <p:sldId id="2147480596" r:id="rId10"/>
    <p:sldId id="2147480540" r:id="rId11"/>
    <p:sldId id="2147480541" r:id="rId12"/>
    <p:sldId id="2147480590" r:id="rId13"/>
    <p:sldId id="2147480594" r:id="rId14"/>
    <p:sldId id="2147480574" r:id="rId15"/>
    <p:sldId id="2147480575" r:id="rId16"/>
    <p:sldId id="2147480578" r:id="rId17"/>
    <p:sldId id="2147480576" r:id="rId18"/>
    <p:sldId id="2147480579" r:id="rId19"/>
    <p:sldId id="2147480580" r:id="rId20"/>
    <p:sldId id="2147480599" r:id="rId21"/>
    <p:sldId id="2147480583" r:id="rId22"/>
    <p:sldId id="2147480597" r:id="rId23"/>
    <p:sldId id="2147480588" r:id="rId24"/>
    <p:sldId id="2147480584" r:id="rId25"/>
    <p:sldId id="2147480585" r:id="rId26"/>
    <p:sldId id="2147480586" r:id="rId27"/>
    <p:sldId id="2147480592" r:id="rId28"/>
    <p:sldId id="21474805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7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04C10E-A6AD-5D7C-59D5-C0D67B666E3C}" name="Ramin Mousavi" initials="RM" userId="S::Ramin.Mousavi@cath.works::a2b70d75-613a-413a-a198-ee736e9c33d0" providerId="AD"/>
  <p188:author id="{1C9C763D-F9C4-8615-37C6-815BF47B2C06}" name="Kirtane, Ajay J." initials="AK" userId="S::ak189@cumc.columbia.edu::b3fadb8e-e426-460e-9759-ae49bc7d73aa" providerId="AD"/>
  <p188:author id="{DA8D5870-1A2B-B795-73D7-D8809B0570EC}" name="Sarita Monico" initials="SM" userId="S::Sarita.Monico@cath.works::4829c755-c10f-4e92-aeeb-6a74d026b2ec" providerId="AD"/>
  <p188:author id="{A47548A3-5796-1DE0-A211-EA5706F3FE60}" name="Sarita Monico" initials="SM" userId="S::sarita.monico@cath.works::4829c755-c10f-4e92-aeeb-6a74d026b2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DEEBF8"/>
    <a:srgbClr val="D86A2D"/>
    <a:srgbClr val="412D80"/>
    <a:srgbClr val="C62035"/>
    <a:srgbClr val="D61A5E"/>
    <a:srgbClr val="D81E47"/>
    <a:srgbClr val="141248"/>
    <a:srgbClr val="FF2615"/>
    <a:srgbClr val="F47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92"/>
    <p:restoredTop sz="69384"/>
  </p:normalViewPr>
  <p:slideViewPr>
    <p:cSldViewPr snapToGrid="0" showGuides="1">
      <p:cViewPr varScale="1">
        <p:scale>
          <a:sx n="81" d="100"/>
          <a:sy n="81" d="100"/>
        </p:scale>
        <p:origin x="664" y="192"/>
      </p:cViewPr>
      <p:guideLst>
        <p:guide orient="horz" pos="2208"/>
        <p:guide pos="3792"/>
      </p:guideLst>
    </p:cSldViewPr>
  </p:slideViewPr>
  <p:outlineViewPr>
    <p:cViewPr>
      <p:scale>
        <a:sx n="33" d="100"/>
        <a:sy n="33" d="100"/>
      </p:scale>
      <p:origin x="0" y="-1216"/>
    </p:cViewPr>
  </p:outlineViewPr>
  <p:notesTextViewPr>
    <p:cViewPr>
      <p:scale>
        <a:sx n="1" d="1"/>
        <a:sy n="1" d="1"/>
      </p:scale>
      <p:origin x="0" y="0"/>
    </p:cViewPr>
  </p:notesTextViewPr>
  <p:sorterViewPr>
    <p:cViewPr>
      <p:scale>
        <a:sx n="1" d="1"/>
        <a:sy n="1" d="1"/>
      </p:scale>
      <p:origin x="0" y="-83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55239-E4B7-E643-B851-7D460E2F7320}" type="datetimeFigureOut">
              <a:rPr lang="en-US" smtClean="0"/>
              <a:t>4/1/26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FAD67-D5F9-0042-BCBC-F17534F54C66}" type="slidenum">
              <a:rPr lang="en-US" smtClean="0"/>
              <a:t>‹#›</a:t>
            </a:fld>
            <a:endParaRPr lang="en-US"/>
          </a:p>
        </p:txBody>
      </p:sp>
    </p:spTree>
    <p:extLst>
      <p:ext uri="{BB962C8B-B14F-4D97-AF65-F5344CB8AC3E}">
        <p14:creationId xmlns:p14="http://schemas.microsoft.com/office/powerpoint/2010/main" val="100380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behalf of our entire investigational team, it is a true privilege to be able to present to you the results of the ALL-RISE randomized trial here at ACC.26.</a:t>
            </a:r>
          </a:p>
        </p:txBody>
      </p:sp>
      <p:sp>
        <p:nvSpPr>
          <p:cNvPr id="4" name="Slide Number Placeholder 3"/>
          <p:cNvSpPr>
            <a:spLocks noGrp="1"/>
          </p:cNvSpPr>
          <p:nvPr>
            <p:ph type="sldNum" sz="quarter" idx="5"/>
          </p:nvPr>
        </p:nvSpPr>
        <p:spPr/>
        <p:txBody>
          <a:bodyPr/>
          <a:lstStyle/>
          <a:p>
            <a:fld id="{3B8FAD67-D5F9-0042-BCBC-F17534F54C66}" type="slidenum">
              <a:rPr lang="en-US" smtClean="0"/>
              <a:t>1</a:t>
            </a:fld>
            <a:endParaRPr lang="en-US"/>
          </a:p>
        </p:txBody>
      </p:sp>
    </p:spTree>
    <p:extLst>
      <p:ext uri="{BB962C8B-B14F-4D97-AF65-F5344CB8AC3E}">
        <p14:creationId xmlns:p14="http://schemas.microsoft.com/office/powerpoint/2010/main" val="214560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10</a:t>
            </a:fld>
            <a:endParaRPr lang="en-US"/>
          </a:p>
        </p:txBody>
      </p:sp>
    </p:spTree>
    <p:extLst>
      <p:ext uri="{BB962C8B-B14F-4D97-AF65-F5344CB8AC3E}">
        <p14:creationId xmlns:p14="http://schemas.microsoft.com/office/powerpoint/2010/main" val="232042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was a multinational effort with enrollments in the United States, Japan, Israel, Switzerland, and the UK. Our top 10 enrolling sites are shown on this slide.</a:t>
            </a:r>
          </a:p>
        </p:txBody>
      </p:sp>
      <p:sp>
        <p:nvSpPr>
          <p:cNvPr id="4" name="Slide Number Placeholder 3"/>
          <p:cNvSpPr>
            <a:spLocks noGrp="1"/>
          </p:cNvSpPr>
          <p:nvPr>
            <p:ph type="sldNum" sz="quarter" idx="5"/>
          </p:nvPr>
        </p:nvSpPr>
        <p:spPr/>
        <p:txBody>
          <a:bodyPr/>
          <a:lstStyle/>
          <a:p>
            <a:fld id="{3B8FAD67-D5F9-0042-BCBC-F17534F54C66}" type="slidenum">
              <a:rPr lang="en-US" smtClean="0"/>
              <a:t>11</a:t>
            </a:fld>
            <a:endParaRPr lang="en-US"/>
          </a:p>
        </p:txBody>
      </p:sp>
    </p:spTree>
    <p:extLst>
      <p:ext uri="{BB962C8B-B14F-4D97-AF65-F5344CB8AC3E}">
        <p14:creationId xmlns:p14="http://schemas.microsoft.com/office/powerpoint/2010/main" val="134477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study was powered to demonstrate non-inferiority of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-guided treatment compared with pressure wire assessment. We estimated a 1-year MACE rate of 7.5% in both groups, with an absolute non-inferiority margin of 3.5%. We picked a sample size that would provide &gt;80% power for the trial.</a:t>
            </a:r>
          </a:p>
        </p:txBody>
      </p:sp>
      <p:sp>
        <p:nvSpPr>
          <p:cNvPr id="4" name="Slide Number Placeholder 3"/>
          <p:cNvSpPr>
            <a:spLocks noGrp="1"/>
          </p:cNvSpPr>
          <p:nvPr>
            <p:ph type="sldNum" sz="quarter" idx="5"/>
          </p:nvPr>
        </p:nvSpPr>
        <p:spPr/>
        <p:txBody>
          <a:bodyPr/>
          <a:lstStyle/>
          <a:p>
            <a:fld id="{3B8FAD67-D5F9-0042-BCBC-F17534F54C66}" type="slidenum">
              <a:rPr lang="en-US" smtClean="0"/>
              <a:t>12</a:t>
            </a:fld>
            <a:endParaRPr lang="en-US"/>
          </a:p>
        </p:txBody>
      </p:sp>
    </p:spTree>
    <p:extLst>
      <p:ext uri="{BB962C8B-B14F-4D97-AF65-F5344CB8AC3E}">
        <p14:creationId xmlns:p14="http://schemas.microsoft.com/office/powerpoint/2010/main" val="524620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ultimately enrolled a total of 1,930 patients, equally allocated to both strategies, and clinical follow-up at one year was &gt;95%. Adherence to the study protocol was generally excellent.</a:t>
            </a:r>
          </a:p>
        </p:txBody>
      </p:sp>
      <p:sp>
        <p:nvSpPr>
          <p:cNvPr id="4" name="Slide Number Placeholder 3"/>
          <p:cNvSpPr>
            <a:spLocks noGrp="1"/>
          </p:cNvSpPr>
          <p:nvPr>
            <p:ph type="sldNum" sz="quarter" idx="5"/>
          </p:nvPr>
        </p:nvSpPr>
        <p:spPr/>
        <p:txBody>
          <a:bodyPr/>
          <a:lstStyle/>
          <a:p>
            <a:fld id="{3B8FAD67-D5F9-0042-BCBC-F17534F54C66}" type="slidenum">
              <a:rPr lang="en-US" smtClean="0"/>
              <a:t>13</a:t>
            </a:fld>
            <a:endParaRPr lang="en-US"/>
          </a:p>
        </p:txBody>
      </p:sp>
    </p:spTree>
    <p:extLst>
      <p:ext uri="{BB962C8B-B14F-4D97-AF65-F5344CB8AC3E}">
        <p14:creationId xmlns:p14="http://schemas.microsoft.com/office/powerpoint/2010/main" val="206221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Baseline characteristics were well-balanced across study arms</a:t>
            </a:r>
          </a:p>
          <a:p>
            <a:r>
              <a:rPr lang="en-US" sz="1200" kern="1200" dirty="0">
                <a:solidFill>
                  <a:schemeClr val="tx1"/>
                </a:solidFill>
                <a:effectLst/>
                <a:latin typeface="+mn-lt"/>
                <a:ea typeface="+mn-ea"/>
                <a:cs typeface="+mn-cs"/>
              </a:rPr>
              <a:t>The mean age of patients enrolled was 68 years</a:t>
            </a:r>
          </a:p>
          <a:p>
            <a:r>
              <a:rPr lang="en-US" sz="1200" kern="1200" dirty="0">
                <a:solidFill>
                  <a:schemeClr val="tx1"/>
                </a:solidFill>
                <a:effectLst/>
                <a:latin typeface="+mn-lt"/>
                <a:ea typeface="+mn-ea"/>
                <a:cs typeface="+mn-cs"/>
              </a:rPr>
              <a:t>Almost 40% had diabetes</a:t>
            </a:r>
          </a:p>
          <a:p>
            <a:r>
              <a:rPr lang="en-US" sz="1200" kern="1200" dirty="0">
                <a:solidFill>
                  <a:schemeClr val="tx1"/>
                </a:solidFill>
                <a:effectLst/>
                <a:latin typeface="+mn-lt"/>
                <a:ea typeface="+mn-ea"/>
                <a:cs typeface="+mn-cs"/>
              </a:rPr>
              <a:t>90% of patients presented with chronic coronary syndromes</a:t>
            </a:r>
          </a:p>
        </p:txBody>
      </p:sp>
      <p:sp>
        <p:nvSpPr>
          <p:cNvPr id="4" name="Slide Number Placeholder 3"/>
          <p:cNvSpPr>
            <a:spLocks noGrp="1"/>
          </p:cNvSpPr>
          <p:nvPr>
            <p:ph type="sldNum" sz="quarter" idx="5"/>
          </p:nvPr>
        </p:nvSpPr>
        <p:spPr/>
        <p:txBody>
          <a:bodyPr/>
          <a:lstStyle/>
          <a:p>
            <a:fld id="{3B8FAD67-D5F9-0042-BCBC-F17534F54C66}" type="slidenum">
              <a:rPr lang="en-US" smtClean="0"/>
              <a:t>14</a:t>
            </a:fld>
            <a:endParaRPr lang="en-US"/>
          </a:p>
        </p:txBody>
      </p:sp>
    </p:spTree>
    <p:extLst>
      <p:ext uri="{BB962C8B-B14F-4D97-AF65-F5344CB8AC3E}">
        <p14:creationId xmlns:p14="http://schemas.microsoft.com/office/powerpoint/2010/main" val="64118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the </a:t>
            </a:r>
            <a:r>
              <a:rPr lang="en-US" sz="1200" kern="1200">
                <a:solidFill>
                  <a:schemeClr val="tx1"/>
                </a:solidFill>
                <a:effectLst/>
                <a:latin typeface="+mn-lt"/>
                <a:ea typeface="+mn-ea"/>
                <a:cs typeface="+mn-cs"/>
              </a:rPr>
              <a:t>lesions declared as study lesions, </a:t>
            </a:r>
            <a:r>
              <a:rPr lang="en-US" sz="1200" kern="1200" dirty="0">
                <a:solidFill>
                  <a:schemeClr val="tx1"/>
                </a:solidFill>
                <a:effectLst/>
                <a:latin typeface="+mn-lt"/>
                <a:ea typeface="+mn-ea"/>
                <a:cs typeface="+mn-cs"/>
              </a:rPr>
              <a:t>50</a:t>
            </a:r>
            <a:r>
              <a:rPr lang="en-US" sz="1200" kern="1200">
                <a:solidFill>
                  <a:schemeClr val="tx1"/>
                </a:solidFill>
                <a:effectLst/>
                <a:latin typeface="+mn-lt"/>
                <a:ea typeface="+mn-ea"/>
                <a:cs typeface="+mn-cs"/>
              </a:rPr>
              <a:t>% were </a:t>
            </a:r>
            <a:r>
              <a:rPr lang="en-US" sz="1200" kern="1200" dirty="0">
                <a:solidFill>
                  <a:schemeClr val="tx1"/>
                </a:solidFill>
                <a:effectLst/>
                <a:latin typeface="+mn-lt"/>
                <a:ea typeface="+mn-ea"/>
                <a:cs typeface="+mn-cs"/>
              </a:rPr>
              <a:t>in the LAD.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Physiologic assessment was successful in more than 98% of lesions in both arms.</a:t>
            </a:r>
          </a:p>
          <a:p>
            <a:r>
              <a:rPr lang="en-US" sz="1200" kern="1200" dirty="0">
                <a:solidFill>
                  <a:schemeClr val="tx1"/>
                </a:solidFill>
                <a:effectLst/>
                <a:latin typeface="+mn-lt"/>
                <a:ea typeface="+mn-ea"/>
                <a:cs typeface="+mn-cs"/>
              </a:rPr>
              <a:t>The average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value was 0.81 and the average pressure wire-based FFR was 0.84 – or for non-hyperemic indexes 0.89. To contextualize this, all of these values are close to decision-making thresholds, in a sense validating our investigators’ clinical thinking in these cases, to interrogate intermediate lesions.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upon these values, 43% of lesions in the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arm had a value below the treatment threshold, and PCI was performed in 44%.</a:t>
            </a:r>
          </a:p>
          <a:p>
            <a:r>
              <a:rPr lang="en-US" sz="1200" kern="1200" dirty="0">
                <a:solidFill>
                  <a:schemeClr val="tx1"/>
                </a:solidFill>
                <a:effectLst/>
                <a:latin typeface="+mn-lt"/>
                <a:ea typeface="+mn-ea"/>
                <a:cs typeface="+mn-cs"/>
              </a:rPr>
              <a:t>In the pressure wire arm, 37% of lesions had a value below the treatment threshold and correspondingly 35% underwent PCI.</a:t>
            </a:r>
          </a:p>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15</a:t>
            </a:fld>
            <a:endParaRPr lang="en-US"/>
          </a:p>
        </p:txBody>
      </p:sp>
    </p:spTree>
    <p:extLst>
      <p:ext uri="{BB962C8B-B14F-4D97-AF65-F5344CB8AC3E}">
        <p14:creationId xmlns:p14="http://schemas.microsoft.com/office/powerpoint/2010/main" val="391597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procedural characteristics in both arms.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time it took to perform the physiology assessment was shorter </a:t>
            </a:r>
            <a:r>
              <a:rPr lang="en-US" sz="1200" kern="1200">
                <a:solidFill>
                  <a:schemeClr val="tx1"/>
                </a:solidFill>
                <a:effectLst/>
                <a:latin typeface="+mn-lt"/>
                <a:ea typeface="+mn-ea"/>
                <a:cs typeface="+mn-cs"/>
              </a:rPr>
              <a:t>with FFRAngio than with the pressure wire.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Calculation of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took a median of 6 minutes (with no further procedural manipulation). </a:t>
            </a:r>
          </a:p>
          <a:p>
            <a:r>
              <a:rPr lang="en-US" sz="1200" kern="1200" dirty="0">
                <a:solidFill>
                  <a:schemeClr val="tx1"/>
                </a:solidFill>
                <a:effectLst/>
                <a:latin typeface="+mn-lt"/>
                <a:ea typeface="+mn-ea"/>
                <a:cs typeface="+mn-cs"/>
              </a:rPr>
              <a:t>With pressure wire-based assessment which employed all the procedural steps I previously described, the physiologic assessments took 8 minutes.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Total contrast volume and fluoroscopy times were lower with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than pressure wire assessment, and despite a slightly higher rate of PCI in that arm, the overall procedure time was actually lower with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-based treatment with a median between-group difference of 5 minutes saved per procedure.</a:t>
            </a:r>
          </a:p>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16</a:t>
            </a:fld>
            <a:endParaRPr lang="en-US"/>
          </a:p>
        </p:txBody>
      </p:sp>
    </p:spTree>
    <p:extLst>
      <p:ext uri="{BB962C8B-B14F-4D97-AF65-F5344CB8AC3E}">
        <p14:creationId xmlns:p14="http://schemas.microsoft.com/office/powerpoint/2010/main" val="205144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beyond </a:t>
            </a:r>
            <a:r>
              <a:rPr lang="en-US" sz="1200" kern="1200">
                <a:solidFill>
                  <a:schemeClr val="tx1"/>
                </a:solidFill>
                <a:effectLst/>
                <a:latin typeface="+mn-lt"/>
                <a:ea typeface="+mn-ea"/>
                <a:cs typeface="+mn-cs"/>
              </a:rPr>
              <a:t>procedural differences which are important for workflow, </a:t>
            </a:r>
            <a:r>
              <a:rPr lang="en-US" sz="1200" kern="1200" dirty="0">
                <a:solidFill>
                  <a:schemeClr val="tx1"/>
                </a:solidFill>
                <a:effectLst/>
                <a:latin typeface="+mn-lt"/>
                <a:ea typeface="+mn-ea"/>
                <a:cs typeface="+mn-cs"/>
              </a:rPr>
              <a:t>the primary endpoint of the study was a clinical one, shown in this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the incidence of death, MI, or unplanned revascularization with pressure wire based treatment was 7.1%.</a:t>
            </a:r>
          </a:p>
          <a:p>
            <a:r>
              <a:rPr lang="en-US" sz="1200" kern="1200" dirty="0">
                <a:solidFill>
                  <a:schemeClr val="tx1"/>
                </a:solidFill>
                <a:effectLst/>
                <a:latin typeface="+mn-lt"/>
                <a:ea typeface="+mn-ea"/>
                <a:cs typeface="+mn-cs"/>
              </a:rPr>
              <a:t>With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it was 6.9%.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Examination of the Kaplan-Meier curves demonstrates that the two arms are virtually superimposable for this endpoint, with a p for non-inferiority of 0.0008.</a:t>
            </a:r>
          </a:p>
        </p:txBody>
      </p:sp>
      <p:sp>
        <p:nvSpPr>
          <p:cNvPr id="4" name="Slide Number Placeholder 3"/>
          <p:cNvSpPr>
            <a:spLocks noGrp="1"/>
          </p:cNvSpPr>
          <p:nvPr>
            <p:ph type="sldNum" sz="quarter" idx="5"/>
          </p:nvPr>
        </p:nvSpPr>
        <p:spPr/>
        <p:txBody>
          <a:bodyPr/>
          <a:lstStyle/>
          <a:p>
            <a:fld id="{3B8FAD67-D5F9-0042-BCBC-F17534F54C66}" type="slidenum">
              <a:rPr lang="en-US" smtClean="0"/>
              <a:t>17</a:t>
            </a:fld>
            <a:endParaRPr lang="en-US"/>
          </a:p>
        </p:txBody>
      </p:sp>
    </p:spTree>
    <p:extLst>
      <p:ext uri="{BB962C8B-B14F-4D97-AF65-F5344CB8AC3E}">
        <p14:creationId xmlns:p14="http://schemas.microsoft.com/office/powerpoint/2010/main" val="69730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illustration of the non-inferiority testing; The upper bound of the confidence interval for the difference in event rates was 2.1%, which is well below the pre-specified margin of 3.5%, confirming non-inferiority.</a:t>
            </a:r>
          </a:p>
        </p:txBody>
      </p:sp>
      <p:sp>
        <p:nvSpPr>
          <p:cNvPr id="4" name="Slide Number Placeholder 3"/>
          <p:cNvSpPr>
            <a:spLocks noGrp="1"/>
          </p:cNvSpPr>
          <p:nvPr>
            <p:ph type="sldNum" sz="quarter" idx="5"/>
          </p:nvPr>
        </p:nvSpPr>
        <p:spPr/>
        <p:txBody>
          <a:bodyPr/>
          <a:lstStyle/>
          <a:p>
            <a:fld id="{3B8FAD67-D5F9-0042-BCBC-F17534F54C66}" type="slidenum">
              <a:rPr lang="en-US" smtClean="0"/>
              <a:t>18</a:t>
            </a:fld>
            <a:endParaRPr lang="en-US"/>
          </a:p>
        </p:txBody>
      </p:sp>
    </p:spTree>
    <p:extLst>
      <p:ext uri="{BB962C8B-B14F-4D97-AF65-F5344CB8AC3E}">
        <p14:creationId xmlns:p14="http://schemas.microsoft.com/office/powerpoint/2010/main" val="137990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Shown here are the curves for the individual components of this endpoint with no appreciable differences seen for death or for myocardial infarction.</a:t>
            </a:r>
          </a:p>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19</a:t>
            </a:fld>
            <a:endParaRPr lang="en-US"/>
          </a:p>
        </p:txBody>
      </p:sp>
    </p:spTree>
    <p:extLst>
      <p:ext uri="{BB962C8B-B14F-4D97-AF65-F5344CB8AC3E}">
        <p14:creationId xmlns:p14="http://schemas.microsoft.com/office/powerpoint/2010/main" val="178755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FAD67-D5F9-0042-BCBC-F17534F54C66}" type="slidenum">
              <a:rPr lang="en-US" smtClean="0"/>
              <a:t>2</a:t>
            </a:fld>
            <a:endParaRPr lang="en-US"/>
          </a:p>
        </p:txBody>
      </p:sp>
    </p:spTree>
    <p:extLst>
      <p:ext uri="{BB962C8B-B14F-4D97-AF65-F5344CB8AC3E}">
        <p14:creationId xmlns:p14="http://schemas.microsoft.com/office/powerpoint/2010/main" val="205480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there was no observed differences in early or late revascularization between the two treatment groups.</a:t>
            </a:r>
          </a:p>
        </p:txBody>
      </p:sp>
      <p:sp>
        <p:nvSpPr>
          <p:cNvPr id="4" name="Slide Number Placeholder 3"/>
          <p:cNvSpPr>
            <a:spLocks noGrp="1"/>
          </p:cNvSpPr>
          <p:nvPr>
            <p:ph type="sldNum" sz="quarter" idx="5"/>
          </p:nvPr>
        </p:nvSpPr>
        <p:spPr/>
        <p:txBody>
          <a:bodyPr/>
          <a:lstStyle/>
          <a:p>
            <a:fld id="{3B8FAD67-D5F9-0042-BCBC-F17534F54C66}" type="slidenum">
              <a:rPr lang="en-US" smtClean="0"/>
              <a:t>20</a:t>
            </a:fld>
            <a:endParaRPr lang="en-US"/>
          </a:p>
        </p:txBody>
      </p:sp>
    </p:spTree>
    <p:extLst>
      <p:ext uri="{BB962C8B-B14F-4D97-AF65-F5344CB8AC3E}">
        <p14:creationId xmlns:p14="http://schemas.microsoft.com/office/powerpoint/2010/main" val="295064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primary endpoint results stratified by key subgroups. The trial results are overall consistent across these strata with two nominal qualitative interactions: first by LAD lesion location, and second by stated intent to perform hyperemic vs. non-hyperemic assessment using a pressure wire. In both of these groups,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had nominally lower event rates. However, given that the confidence intervals are wide and that these comparisons were not powered, play of </a:t>
            </a:r>
            <a:r>
              <a:rPr lang="en-US" sz="1200" kern="1200">
                <a:solidFill>
                  <a:schemeClr val="tx1"/>
                </a:solidFill>
                <a:effectLst/>
                <a:latin typeface="+mn-lt"/>
                <a:ea typeface="+mn-ea"/>
                <a:cs typeface="+mn-cs"/>
              </a:rPr>
              <a:t>chance may be the most likely </a:t>
            </a:r>
            <a:r>
              <a:rPr lang="en-US" sz="1200" kern="1200" dirty="0">
                <a:solidFill>
                  <a:schemeClr val="tx1"/>
                </a:solidFill>
                <a:effectLst/>
                <a:latin typeface="+mn-lt"/>
                <a:ea typeface="+mn-ea"/>
                <a:cs typeface="+mn-cs"/>
              </a:rPr>
              <a:t>explanation for these findings.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8FAD67-D5F9-0042-BCBC-F17534F54C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5440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1-year endpoints are shown in this slide demonstrating similar outcomes between groups for a variety of efficacy and safety </a:t>
            </a:r>
            <a:r>
              <a:rPr lang="en-US" sz="1200" kern="1200">
                <a:solidFill>
                  <a:schemeClr val="tx1"/>
                </a:solidFill>
                <a:effectLst/>
                <a:latin typeface="+mn-lt"/>
                <a:ea typeface="+mn-ea"/>
                <a:cs typeface="+mn-cs"/>
              </a:rPr>
              <a:t>events. Interestingly, the rate of bleeding was half in the FFRAngio group compared with the pressure wire, although the overall rates were low.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22</a:t>
            </a:fld>
            <a:endParaRPr lang="en-US"/>
          </a:p>
        </p:txBody>
      </p:sp>
    </p:spTree>
    <p:extLst>
      <p:ext uri="{BB962C8B-B14F-4D97-AF65-F5344CB8AC3E}">
        <p14:creationId xmlns:p14="http://schemas.microsoft.com/office/powerpoint/2010/main" val="1562064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limitations of this trial </a:t>
            </a:r>
          </a:p>
          <a:p>
            <a:pPr lvl="0"/>
            <a:r>
              <a:rPr lang="en-US" sz="1200" kern="1200" dirty="0">
                <a:solidFill>
                  <a:schemeClr val="tx1"/>
                </a:solidFill>
                <a:effectLst/>
                <a:latin typeface="+mn-lt"/>
                <a:ea typeface="+mn-ea"/>
                <a:cs typeface="+mn-cs"/>
              </a:rPr>
              <a:t>Although the inclusion criteria were broad, coronary anatomy had to be amenable to both pressure-wire–based and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-based measurements</a:t>
            </a:r>
          </a:p>
          <a:p>
            <a:pPr lvl="0"/>
            <a:r>
              <a:rPr lang="en-US" sz="1200" kern="1200" dirty="0">
                <a:solidFill>
                  <a:schemeClr val="tx1"/>
                </a:solidFill>
                <a:effectLst/>
                <a:latin typeface="+mn-lt"/>
                <a:ea typeface="+mn-ea"/>
                <a:cs typeface="+mn-cs"/>
              </a:rPr>
              <a:t>The majority of patients included had chronic syndromes or no biomarker elevation, and patients with prior CABG (or those being considered for CABG) were excluded</a:t>
            </a:r>
          </a:p>
          <a:p>
            <a:pPr lvl="0"/>
            <a:r>
              <a:rPr lang="en-US" sz="1200" kern="1200" dirty="0">
                <a:solidFill>
                  <a:schemeClr val="tx1"/>
                </a:solidFill>
                <a:effectLst/>
                <a:latin typeface="+mn-lt"/>
                <a:ea typeface="+mn-ea"/>
                <a:cs typeface="+mn-cs"/>
              </a:rPr>
              <a:t>Trial-group assignment was unblinded which could have impacted in-lab and follow-up care</a:t>
            </a:r>
          </a:p>
          <a:p>
            <a:pPr lvl="0"/>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was compared was to a mixed control group of FFR/NHPR, though this IS representative of current clinical use of pressure wire-based physiology, and randomization was stratified based upon this choice</a:t>
            </a:r>
          </a:p>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23</a:t>
            </a:fld>
            <a:endParaRPr lang="en-US"/>
          </a:p>
        </p:txBody>
      </p:sp>
    </p:spTree>
    <p:extLst>
      <p:ext uri="{BB962C8B-B14F-4D97-AF65-F5344CB8AC3E}">
        <p14:creationId xmlns:p14="http://schemas.microsoft.com/office/powerpoint/2010/main" val="326975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summary:</a:t>
            </a:r>
            <a:endParaRPr lang="en-US" sz="11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is a software-based tool that derives coronary physiology from a routine angiogram with physician oversight</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this RCT powered to assess treatment guided by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compared with pressure wire (reference standard), we observed:</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Similar 1-yr MACE, meeting non-inferiority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Shorter time to calculate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vs. pressure wire-based </a:t>
            </a:r>
            <a:r>
              <a:rPr lang="en-US" sz="1200" kern="1200">
                <a:solidFill>
                  <a:schemeClr val="tx1"/>
                </a:solidFill>
                <a:effectLst/>
                <a:latin typeface="+mn-lt"/>
                <a:ea typeface="+mn-ea"/>
                <a:cs typeface="+mn-cs"/>
              </a:rPr>
              <a:t>physiology (and without </a:t>
            </a:r>
            <a:r>
              <a:rPr lang="en-US" sz="1200" kern="1200" dirty="0">
                <a:solidFill>
                  <a:schemeClr val="tx1"/>
                </a:solidFill>
                <a:effectLst/>
                <a:latin typeface="+mn-lt"/>
                <a:ea typeface="+mn-ea"/>
                <a:cs typeface="+mn-cs"/>
              </a:rPr>
              <a:t>additional procedural </a:t>
            </a:r>
            <a:r>
              <a:rPr lang="en-US" sz="1200" kern="1200">
                <a:solidFill>
                  <a:schemeClr val="tx1"/>
                </a:solidFill>
                <a:effectLst/>
                <a:latin typeface="+mn-lt"/>
                <a:ea typeface="+mn-ea"/>
                <a:cs typeface="+mn-cs"/>
              </a:rPr>
              <a:t>manipulation)</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Shorter overall procedural and fluoroscopy times with lower contrast volume, despite a slightly higher rate of PCI</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24</a:t>
            </a:fld>
            <a:endParaRPr lang="en-US"/>
          </a:p>
        </p:txBody>
      </p:sp>
    </p:spTree>
    <p:extLst>
      <p:ext uri="{BB962C8B-B14F-4D97-AF65-F5344CB8AC3E}">
        <p14:creationId xmlns:p14="http://schemas.microsoft.com/office/powerpoint/2010/main" val="2230958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support the routine use of </a:t>
            </a:r>
            <a:r>
              <a:rPr lang="en-US" dirty="0" err="1"/>
              <a:t>FFRangio</a:t>
            </a:r>
            <a:r>
              <a:rPr lang="en-US" dirty="0"/>
              <a:t> to guide treatment of intermediate lesions in the cath lab, with a simplified workflow over the current standard of pressure wire assessment</a:t>
            </a:r>
          </a:p>
          <a:p>
            <a:r>
              <a:rPr lang="en-US" dirty="0"/>
              <a:t>We hope this will help facilitate increased use of coronary physiology concordant with guidelines!</a:t>
            </a:r>
          </a:p>
        </p:txBody>
      </p:sp>
      <p:sp>
        <p:nvSpPr>
          <p:cNvPr id="4" name="Slide Number Placeholder 3"/>
          <p:cNvSpPr>
            <a:spLocks noGrp="1"/>
          </p:cNvSpPr>
          <p:nvPr>
            <p:ph type="sldNum" sz="quarter" idx="5"/>
          </p:nvPr>
        </p:nvSpPr>
        <p:spPr/>
        <p:txBody>
          <a:bodyPr/>
          <a:lstStyle/>
          <a:p>
            <a:fld id="{3B8FAD67-D5F9-0042-BCBC-F17534F54C66}" type="slidenum">
              <a:rPr lang="en-US" smtClean="0"/>
              <a:t>25</a:t>
            </a:fld>
            <a:endParaRPr lang="en-US"/>
          </a:p>
        </p:txBody>
      </p:sp>
    </p:spTree>
    <p:extLst>
      <p:ext uri="{BB962C8B-B14F-4D97-AF65-F5344CB8AC3E}">
        <p14:creationId xmlns:p14="http://schemas.microsoft.com/office/powerpoint/2010/main" val="34318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FAD67-D5F9-0042-BCBC-F17534F54C66}" type="slidenum">
              <a:rPr lang="en-US" smtClean="0"/>
              <a:t>26</a:t>
            </a:fld>
            <a:endParaRPr lang="en-US"/>
          </a:p>
        </p:txBody>
      </p:sp>
    </p:spTree>
    <p:extLst>
      <p:ext uri="{BB962C8B-B14F-4D97-AF65-F5344CB8AC3E}">
        <p14:creationId xmlns:p14="http://schemas.microsoft.com/office/powerpoint/2010/main" val="2344925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FAD67-D5F9-0042-BCBC-F17534F54C66}" type="slidenum">
              <a:rPr lang="en-US" smtClean="0"/>
              <a:t>27</a:t>
            </a:fld>
            <a:endParaRPr lang="en-US"/>
          </a:p>
        </p:txBody>
      </p:sp>
    </p:spTree>
    <p:extLst>
      <p:ext uri="{BB962C8B-B14F-4D97-AF65-F5344CB8AC3E}">
        <p14:creationId xmlns:p14="http://schemas.microsoft.com/office/powerpoint/2010/main" val="28362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Abundant Class IA evidence has demonstrated both the clinical utility and the economic value of coronary physiologic testing to guide revascularization decisions in the cath lab.</a:t>
            </a:r>
          </a:p>
        </p:txBody>
      </p:sp>
      <p:sp>
        <p:nvSpPr>
          <p:cNvPr id="4" name="Slide Number Placeholder 3"/>
          <p:cNvSpPr>
            <a:spLocks noGrp="1"/>
          </p:cNvSpPr>
          <p:nvPr>
            <p:ph type="sldNum" sz="quarter" idx="5"/>
          </p:nvPr>
        </p:nvSpPr>
        <p:spPr/>
        <p:txBody>
          <a:bodyPr/>
          <a:lstStyle/>
          <a:p>
            <a:fld id="{3B8FAD67-D5F9-0042-BCBC-F17534F54C66}" type="slidenum">
              <a:rPr lang="en-US" smtClean="0"/>
              <a:t>3</a:t>
            </a:fld>
            <a:endParaRPr lang="en-US"/>
          </a:p>
        </p:txBody>
      </p:sp>
    </p:spTree>
    <p:extLst>
      <p:ext uri="{BB962C8B-B14F-4D97-AF65-F5344CB8AC3E}">
        <p14:creationId xmlns:p14="http://schemas.microsoft.com/office/powerpoint/2010/main" val="356559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yet, like many other guideline-endorsed practices, coronary physiology is underutilized. This may be in part due to clinical </a:t>
            </a:r>
            <a:r>
              <a:rPr lang="en-US" sz="1200" kern="1200" dirty="0" err="1">
                <a:solidFill>
                  <a:schemeClr val="tx1"/>
                </a:solidFill>
                <a:effectLst/>
                <a:latin typeface="+mn-lt"/>
                <a:ea typeface="+mn-ea"/>
                <a:cs typeface="+mn-cs"/>
              </a:rPr>
              <a:t>intertia</a:t>
            </a:r>
            <a:r>
              <a:rPr lang="en-US" sz="1200" kern="1200" dirty="0">
                <a:solidFill>
                  <a:schemeClr val="tx1"/>
                </a:solidFill>
                <a:effectLst/>
                <a:latin typeface="+mn-lt"/>
                <a:ea typeface="+mn-ea"/>
                <a:cs typeface="+mn-cs"/>
              </a:rPr>
              <a:t>, </a:t>
            </a:r>
            <a:r>
              <a:rPr lang="en-US" sz="1200" kern="1200">
                <a:solidFill>
                  <a:schemeClr val="tx1"/>
                </a:solidFill>
                <a:effectLst/>
                <a:latin typeface="+mn-lt"/>
                <a:ea typeface="+mn-ea"/>
                <a:cs typeface="+mn-cs"/>
              </a:rPr>
              <a:t>but there </a:t>
            </a:r>
            <a:r>
              <a:rPr lang="en-US" sz="1200" kern="1200" dirty="0">
                <a:solidFill>
                  <a:schemeClr val="tx1"/>
                </a:solidFill>
                <a:effectLst/>
                <a:latin typeface="+mn-lt"/>
                <a:ea typeface="+mn-ea"/>
                <a:cs typeface="+mn-cs"/>
              </a:rPr>
              <a:t>is no question that </a:t>
            </a:r>
            <a:r>
              <a:rPr lang="en-US" sz="1200" kern="1200">
                <a:solidFill>
                  <a:schemeClr val="tx1"/>
                </a:solidFill>
                <a:effectLst/>
                <a:latin typeface="+mn-lt"/>
                <a:ea typeface="+mn-ea"/>
                <a:cs typeface="+mn-cs"/>
              </a:rPr>
              <a:t>the workflow of </a:t>
            </a:r>
            <a:r>
              <a:rPr lang="en-US" sz="1200" kern="1200" dirty="0">
                <a:solidFill>
                  <a:schemeClr val="tx1"/>
                </a:solidFill>
                <a:effectLst/>
                <a:latin typeface="+mn-lt"/>
                <a:ea typeface="+mn-ea"/>
                <a:cs typeface="+mn-cs"/>
              </a:rPr>
              <a:t>having to put up a guiding catheter, open a new wire, </a:t>
            </a:r>
            <a:r>
              <a:rPr lang="en-US" sz="1200" kern="1200" dirty="0" err="1">
                <a:solidFill>
                  <a:schemeClr val="tx1"/>
                </a:solidFill>
                <a:effectLst/>
                <a:latin typeface="+mn-lt"/>
                <a:ea typeface="+mn-ea"/>
                <a:cs typeface="+mn-cs"/>
              </a:rPr>
              <a:t>anticoagulate</a:t>
            </a:r>
            <a:r>
              <a:rPr lang="en-US" sz="1200" kern="1200" dirty="0">
                <a:solidFill>
                  <a:schemeClr val="tx1"/>
                </a:solidFill>
                <a:effectLst/>
                <a:latin typeface="+mn-lt"/>
                <a:ea typeface="+mn-ea"/>
                <a:cs typeface="+mn-cs"/>
              </a:rPr>
              <a:t>, equalize pressures, advance the wire, and make measurements – sometimes after giving adenosine – takes time and effort and can cause rare but real complications.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t>
            </a:r>
            <a:r>
              <a:rPr lang="en-US" sz="1200" kern="1200">
                <a:solidFill>
                  <a:schemeClr val="tx1"/>
                </a:solidFill>
                <a:effectLst/>
                <a:latin typeface="+mn-lt"/>
                <a:ea typeface="+mn-ea"/>
                <a:cs typeface="+mn-cs"/>
              </a:rPr>
              <a:t>a result of these issues… to be honest… we just don’t do </a:t>
            </a:r>
            <a:r>
              <a:rPr lang="en-US" sz="1200" kern="1200" dirty="0">
                <a:solidFill>
                  <a:schemeClr val="tx1"/>
                </a:solidFill>
                <a:effectLst/>
                <a:latin typeface="+mn-lt"/>
                <a:ea typeface="+mn-ea"/>
                <a:cs typeface="+mn-cs"/>
              </a:rPr>
              <a:t>physiology as much as we should.</a:t>
            </a:r>
          </a:p>
        </p:txBody>
      </p:sp>
      <p:sp>
        <p:nvSpPr>
          <p:cNvPr id="4" name="Slide Number Placeholder 3"/>
          <p:cNvSpPr>
            <a:spLocks noGrp="1"/>
          </p:cNvSpPr>
          <p:nvPr>
            <p:ph type="sldNum" sz="quarter" idx="5"/>
          </p:nvPr>
        </p:nvSpPr>
        <p:spPr/>
        <p:txBody>
          <a:bodyPr/>
          <a:lstStyle/>
          <a:p>
            <a:fld id="{3B8FAD67-D5F9-0042-BCBC-F17534F54C66}" type="slidenum">
              <a:rPr lang="en-US" smtClean="0"/>
              <a:t>4</a:t>
            </a:fld>
            <a:endParaRPr lang="en-US"/>
          </a:p>
        </p:txBody>
      </p:sp>
    </p:spTree>
    <p:extLst>
      <p:ext uri="{BB962C8B-B14F-4D97-AF65-F5344CB8AC3E}">
        <p14:creationId xmlns:p14="http://schemas.microsoft.com/office/powerpoint/2010/main" val="226900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ways to use computer </a:t>
            </a:r>
            <a:r>
              <a:rPr lang="en-US" sz="1200" kern="1200">
                <a:solidFill>
                  <a:schemeClr val="tx1"/>
                </a:solidFill>
                <a:effectLst/>
                <a:latin typeface="+mn-lt"/>
                <a:ea typeface="+mn-ea"/>
                <a:cs typeface="+mn-cs"/>
              </a:rPr>
              <a:t>software in the cath lab to derive </a:t>
            </a:r>
            <a:r>
              <a:rPr lang="en-US" sz="1200" kern="1200" dirty="0">
                <a:solidFill>
                  <a:schemeClr val="tx1"/>
                </a:solidFill>
                <a:effectLst/>
                <a:latin typeface="+mn-lt"/>
                <a:ea typeface="+mn-ea"/>
                <a:cs typeface="+mn-cs"/>
              </a:rPr>
              <a:t>detailed lesion-based physiology </a:t>
            </a:r>
            <a:r>
              <a:rPr lang="en-US" sz="1200" b="1" kern="1200" dirty="0">
                <a:solidFill>
                  <a:schemeClr val="tx1"/>
                </a:solidFill>
                <a:effectLst/>
                <a:latin typeface="+mn-lt"/>
                <a:ea typeface="+mn-ea"/>
                <a:cs typeface="+mn-cs"/>
              </a:rPr>
              <a:t>without any procedural manipulation or need for hyperemia.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is a technology that receives routine </a:t>
            </a:r>
            <a:r>
              <a:rPr lang="en-US" sz="1200" kern="1200" dirty="0" err="1">
                <a:solidFill>
                  <a:schemeClr val="tx1"/>
                </a:solidFill>
                <a:effectLst/>
                <a:latin typeface="+mn-lt"/>
                <a:ea typeface="+mn-ea"/>
                <a:cs typeface="+mn-cs"/>
              </a:rPr>
              <a:t>angio</a:t>
            </a:r>
            <a:r>
              <a:rPr lang="en-US" sz="1200" kern="1200" dirty="0">
                <a:solidFill>
                  <a:schemeClr val="tx1"/>
                </a:solidFill>
                <a:effectLst/>
                <a:latin typeface="+mn-lt"/>
                <a:ea typeface="+mn-ea"/>
                <a:cs typeface="+mn-cs"/>
              </a:rPr>
              <a:t> images and combines AI and computational science, to trace coronary vessels and create a 3D model.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 physician confirms the adequacy of the vessel contours, a resistance flow algorithm is applied. This allows derivation of FFR values at all points along the coronary tree, in multiple vessels.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measurement of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using this tool has been validated against wire-based FFR in multiple clinical studies</a:t>
            </a:r>
            <a:r>
              <a:rPr lang="en-US" sz="1200" kern="1200">
                <a:solidFill>
                  <a:schemeClr val="tx1"/>
                </a:solidFill>
                <a:effectLst/>
                <a:latin typeface="+mn-lt"/>
                <a:ea typeface="+mn-ea"/>
                <a:cs typeface="+mn-cs"/>
              </a:rPr>
              <a:t>, but there </a:t>
            </a:r>
            <a:r>
              <a:rPr lang="en-US" sz="1200" kern="1200" dirty="0">
                <a:solidFill>
                  <a:schemeClr val="tx1"/>
                </a:solidFill>
                <a:effectLst/>
                <a:latin typeface="+mn-lt"/>
                <a:ea typeface="+mn-ea"/>
                <a:cs typeface="+mn-cs"/>
              </a:rPr>
              <a:t>have been limited clinical outcomes data comparing </a:t>
            </a:r>
            <a:r>
              <a:rPr lang="en-US" sz="1200" b="1" kern="1200" dirty="0">
                <a:solidFill>
                  <a:schemeClr val="tx1"/>
                </a:solidFill>
                <a:effectLst/>
                <a:latin typeface="+mn-lt"/>
                <a:ea typeface="+mn-ea"/>
                <a:cs typeface="+mn-cs"/>
              </a:rPr>
              <a:t>treatment based upon</a:t>
            </a:r>
            <a:r>
              <a:rPr lang="en-US" sz="1200" kern="1200" dirty="0">
                <a:solidFill>
                  <a:schemeClr val="tx1"/>
                </a:solidFill>
                <a:effectLst/>
                <a:latin typeface="+mn-lt"/>
                <a:ea typeface="+mn-ea"/>
                <a:cs typeface="+mn-cs"/>
              </a:rPr>
              <a:t> this approach to </a:t>
            </a:r>
            <a:r>
              <a:rPr lang="en-US" sz="1200" b="1" kern="1200" dirty="0">
                <a:solidFill>
                  <a:schemeClr val="tx1"/>
                </a:solidFill>
                <a:effectLst/>
                <a:latin typeface="+mn-lt"/>
                <a:ea typeface="+mn-ea"/>
                <a:cs typeface="+mn-cs"/>
              </a:rPr>
              <a:t>treatment</a:t>
            </a:r>
            <a:r>
              <a:rPr lang="en-US" sz="1200" kern="1200" dirty="0">
                <a:solidFill>
                  <a:schemeClr val="tx1"/>
                </a:solidFill>
                <a:effectLst/>
                <a:latin typeface="+mn-lt"/>
                <a:ea typeface="+mn-ea"/>
                <a:cs typeface="+mn-cs"/>
              </a:rPr>
              <a:t> based upon a pressure wire</a:t>
            </a:r>
            <a:r>
              <a:rPr lang="en-US" sz="1200" kern="1200">
                <a:solidFill>
                  <a:schemeClr val="tx1"/>
                </a:solidFill>
                <a:effectLst/>
                <a:latin typeface="+mn-lt"/>
                <a:ea typeface="+mn-ea"/>
                <a:cs typeface="+mn-cs"/>
              </a:rPr>
              <a:t>. Because of this, many physicians </a:t>
            </a:r>
            <a:r>
              <a:rPr lang="en-US" sz="1200" kern="1200" dirty="0">
                <a:solidFill>
                  <a:schemeClr val="tx1"/>
                </a:solidFill>
                <a:effectLst/>
                <a:latin typeface="+mn-lt"/>
                <a:ea typeface="+mn-ea"/>
                <a:cs typeface="+mn-cs"/>
              </a:rPr>
              <a:t>just aren’t sure if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is </a:t>
            </a:r>
            <a:r>
              <a:rPr lang="en-US" sz="1200" kern="1200">
                <a:solidFill>
                  <a:schemeClr val="tx1"/>
                </a:solidFill>
                <a:effectLst/>
                <a:latin typeface="+mn-lt"/>
                <a:ea typeface="+mn-ea"/>
                <a:cs typeface="+mn-cs"/>
              </a:rPr>
              <a:t>as good as the pressure wire.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5</a:t>
            </a:fld>
            <a:endParaRPr lang="en-US"/>
          </a:p>
        </p:txBody>
      </p:sp>
    </p:spTree>
    <p:extLst>
      <p:ext uri="{BB962C8B-B14F-4D97-AF65-F5344CB8AC3E}">
        <p14:creationId xmlns:p14="http://schemas.microsoft.com/office/powerpoint/2010/main" val="160846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ALL-RISE was designed to test exactly this simple question: whether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 is comparable to conventional pressure wire-based assessment of intermediate lesions being considered for PCI.</a:t>
            </a:r>
          </a:p>
        </p:txBody>
      </p:sp>
      <p:sp>
        <p:nvSpPr>
          <p:cNvPr id="4" name="Slide Number Placeholder 3"/>
          <p:cNvSpPr>
            <a:spLocks noGrp="1"/>
          </p:cNvSpPr>
          <p:nvPr>
            <p:ph type="sldNum" sz="quarter" idx="5"/>
          </p:nvPr>
        </p:nvSpPr>
        <p:spPr/>
        <p:txBody>
          <a:bodyPr/>
          <a:lstStyle/>
          <a:p>
            <a:fld id="{3B8FAD67-D5F9-0042-BCBC-F17534F54C66}" type="slidenum">
              <a:rPr lang="en-US" smtClean="0"/>
              <a:t>6</a:t>
            </a:fld>
            <a:endParaRPr lang="en-US"/>
          </a:p>
        </p:txBody>
      </p:sp>
    </p:spTree>
    <p:extLst>
      <p:ext uri="{BB962C8B-B14F-4D97-AF65-F5344CB8AC3E}">
        <p14:creationId xmlns:p14="http://schemas.microsoft.com/office/powerpoint/2010/main" val="35097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powered this randomized trial of &gt;1900 patients with a primary endpoint of one-year MACE, defined as the composite of all-cause death, MI, or unplanned clinically driven </a:t>
            </a:r>
            <a:r>
              <a:rPr lang="en-US" sz="1200" kern="1200" dirty="0" err="1">
                <a:solidFill>
                  <a:schemeClr val="tx1"/>
                </a:solidFill>
                <a:effectLst/>
                <a:latin typeface="+mn-lt"/>
                <a:ea typeface="+mn-ea"/>
                <a:cs typeface="+mn-cs"/>
              </a:rPr>
              <a:t>revasc</a:t>
            </a:r>
            <a:r>
              <a:rPr lang="en-US" sz="1200" kern="1200" dirty="0">
                <a:solidFill>
                  <a:schemeClr val="tx1"/>
                </a:solidFill>
                <a:effectLst/>
                <a:latin typeface="+mn-lt"/>
                <a:ea typeface="+mn-ea"/>
                <a:cs typeface="+mn-cs"/>
              </a:rPr>
              <a:t>. Key inclusion criteria were CCS/NSTEACS patients w/lesion(s) 50-90% severity deemed appropriate for physiologic assessment​ to guide decision-making for PCI.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Patients were randomized to </a:t>
            </a:r>
            <a:r>
              <a:rPr lang="en-US" sz="1200" kern="1200" dirty="0" err="1">
                <a:solidFill>
                  <a:schemeClr val="tx1"/>
                </a:solidFill>
                <a:effectLst/>
                <a:latin typeface="+mn-lt"/>
                <a:ea typeface="+mn-ea"/>
                <a:cs typeface="+mn-cs"/>
              </a:rPr>
              <a:t>FFRAngio</a:t>
            </a:r>
            <a:r>
              <a:rPr lang="en-US" sz="1200" kern="1200" dirty="0">
                <a:solidFill>
                  <a:schemeClr val="tx1"/>
                </a:solidFill>
                <a:effectLst/>
                <a:latin typeface="+mn-lt"/>
                <a:ea typeface="+mn-ea"/>
                <a:cs typeface="+mn-cs"/>
              </a:rPr>
              <a:t>-guided treatment or Pressure wire-guided treatment. Randomization was stratified by presentation acuity and whether the investigator planned to use FFR or a non-hyperemic index if randomized to the pressure wire study arm. Performance of PCI was based upon conventional thresholds.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Beyond clinical endpoints, we additionally carefully measured procedural parameters including overall procedure time, time measure the physiology, contrast volume, and fluoroscopy time.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8FAD67-D5F9-0042-BCBC-F17534F54C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640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2A6D4-4829-F4AA-005B-59B516357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830FD-3889-57B8-0630-94CC39CF3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2F188-65BB-B82F-2F3D-F4740EC829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want to take a moment to acknowledge all of our study leadership especially Marty Leon for trusting Bill Fearon, me, and others to lead this study, as well as all of our PI’s, study coordinators, and most importantly, the patients that participated in the trial. </a:t>
            </a:r>
          </a:p>
        </p:txBody>
      </p:sp>
      <p:sp>
        <p:nvSpPr>
          <p:cNvPr id="4" name="Slide Number Placeholder 3">
            <a:extLst>
              <a:ext uri="{FF2B5EF4-FFF2-40B4-BE49-F238E27FC236}">
                <a16:creationId xmlns:a16="http://schemas.microsoft.com/office/drawing/2014/main" id="{31168E87-B732-2AB7-24B8-9E6F539003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8FAD67-D5F9-0042-BCBC-F17534F54C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62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B8FAD67-D5F9-0042-BCBC-F17534F54C66}" type="slidenum">
              <a:rPr lang="en-US" smtClean="0"/>
              <a:t>9</a:t>
            </a:fld>
            <a:endParaRPr lang="en-US"/>
          </a:p>
        </p:txBody>
      </p:sp>
    </p:spTree>
    <p:extLst>
      <p:ext uri="{BB962C8B-B14F-4D97-AF65-F5344CB8AC3E}">
        <p14:creationId xmlns:p14="http://schemas.microsoft.com/office/powerpoint/2010/main" val="47212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407149344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E1C4-CAB6-4FBA-A97B-6C322287F60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0527466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2A5F-B9F8-BBBC-064E-6775474247A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68942166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p:txBody>
          <a:bodyPr/>
          <a:lstStyle>
            <a:lvl1pPr>
              <a:defRPr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C0C1-2A5F-1C11-D0A4-6DEFBB6B8B72}"/>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166183459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F64C-8B1D-7DAB-266A-97D6446FA87C}"/>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5025260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585D-4232-772E-3BCF-35337584FC7E}"/>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57331773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FBFC-39F9-1F88-A729-BE17F02626E6}"/>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51612423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58ED9-B98D-663A-09A0-DE0B19886B3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72090152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F8F1-6910-D28A-FB13-930177B9754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3381089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F9C13-1EA5-D5ED-2D3F-5B08F9CCD62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6426329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713ABDB3-D1D0-9744-A8C1-7E7102646AEC}" type="datetimeFigureOut">
              <a:rPr lang="en-US" smtClean="0"/>
              <a:t>4/1/26</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69BF-D5ED-2003-D2BB-91CAC187B77F}"/>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14745984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ABDB3-D1D0-9744-A8C1-7E7102646AEC}" type="datetimeFigureOut">
              <a:rPr lang="en-US" smtClean="0"/>
              <a:t>4/1/26</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a:t>
            </a:fld>
            <a:endParaRPr lang="en-US"/>
          </a:p>
        </p:txBody>
      </p:sp>
      <p:pic>
        <p:nvPicPr>
          <p:cNvPr id="9" name="Picture 8" descr="A colorful background with white text&#10;&#10;AI-generated content may be incorrect.">
            <a:extLst>
              <a:ext uri="{FF2B5EF4-FFF2-40B4-BE49-F238E27FC236}">
                <a16:creationId xmlns:a16="http://schemas.microsoft.com/office/drawing/2014/main" id="{AF08A264-FEC8-614F-FD9F-918B5F3D9B52}"/>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colorful heart with a yellow rectangle&#10;&#10;AI-generated content may be incorrect.">
            <a:extLst>
              <a:ext uri="{FF2B5EF4-FFF2-40B4-BE49-F238E27FC236}">
                <a16:creationId xmlns:a16="http://schemas.microsoft.com/office/drawing/2014/main" id="{DEB4A523-F0C1-E2DC-B55F-CE0C6B0BAE31}"/>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F1A5-B562-0B80-DD94-70EC868F6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CEA56-DB56-C371-72ED-4DA3F46AD11B}"/>
              </a:ext>
            </a:extLst>
          </p:cNvPr>
          <p:cNvSpPr txBox="1">
            <a:spLocks/>
          </p:cNvSpPr>
          <p:nvPr/>
        </p:nvSpPr>
        <p:spPr>
          <a:xfrm>
            <a:off x="595758" y="2033508"/>
            <a:ext cx="7354442" cy="2154444"/>
          </a:xfrm>
          <a:prstGeom prst="rect">
            <a:avLst/>
          </a:prstGeom>
        </p:spPr>
        <p:txBody>
          <a:bodyPr anchor="t">
            <a:normAutofit fontScale="92500" lnSpcReduction="20000"/>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l">
              <a:lnSpc>
                <a:spcPct val="110000"/>
              </a:lnSpc>
              <a:spcAft>
                <a:spcPts val="1200"/>
              </a:spcAft>
            </a:pPr>
            <a:r>
              <a:rPr lang="en-US" sz="3600" u="sng" dirty="0">
                <a:effectLst>
                  <a:outerShdw blurRad="38100" dist="38100" dir="2700000" algn="tl">
                    <a:srgbClr val="000000">
                      <a:alpha val="43137"/>
                    </a:srgbClr>
                  </a:outerShdw>
                </a:effectLst>
                <a:cs typeface="Segoe UI"/>
              </a:rPr>
              <a:t>A</a:t>
            </a:r>
            <a:r>
              <a:rPr lang="en-US" sz="3600" dirty="0">
                <a:effectLst>
                  <a:outerShdw blurRad="38100" dist="38100" dir="2700000" algn="tl">
                    <a:srgbClr val="000000">
                      <a:alpha val="43137"/>
                    </a:srgbClr>
                  </a:outerShdw>
                </a:effectLst>
                <a:cs typeface="Segoe UI"/>
              </a:rPr>
              <a:t>dvancing Cath </a:t>
            </a:r>
            <a:r>
              <a:rPr lang="en-US" sz="3600" u="sng" dirty="0">
                <a:effectLst>
                  <a:outerShdw blurRad="38100" dist="38100" dir="2700000" algn="tl">
                    <a:srgbClr val="000000">
                      <a:alpha val="43137"/>
                    </a:srgbClr>
                  </a:outerShdw>
                </a:effectLst>
                <a:cs typeface="Segoe UI"/>
              </a:rPr>
              <a:t>L</a:t>
            </a:r>
            <a:r>
              <a:rPr lang="en-US" sz="3600" dirty="0">
                <a:effectLst>
                  <a:outerShdw blurRad="38100" dist="38100" dir="2700000" algn="tl">
                    <a:srgbClr val="000000">
                      <a:alpha val="43137"/>
                    </a:srgbClr>
                  </a:outerShdw>
                </a:effectLst>
                <a:cs typeface="Segoe UI"/>
              </a:rPr>
              <a:t>ab Resu</a:t>
            </a:r>
            <a:r>
              <a:rPr lang="en-US" sz="3600" u="sng" dirty="0">
                <a:effectLst>
                  <a:outerShdw blurRad="38100" dist="38100" dir="2700000" algn="tl">
                    <a:srgbClr val="000000">
                      <a:alpha val="43137"/>
                    </a:srgbClr>
                  </a:outerShdw>
                </a:effectLst>
                <a:cs typeface="Segoe UI"/>
              </a:rPr>
              <a:t>l</a:t>
            </a:r>
            <a:r>
              <a:rPr lang="en-US" sz="3600" dirty="0">
                <a:effectLst>
                  <a:outerShdw blurRad="38100" dist="38100" dir="2700000" algn="tl">
                    <a:srgbClr val="000000">
                      <a:alpha val="43137"/>
                    </a:srgbClr>
                  </a:outerShdw>
                </a:effectLst>
                <a:cs typeface="Segoe UI"/>
              </a:rPr>
              <a:t>ts with </a:t>
            </a:r>
            <a:r>
              <a:rPr lang="en-US" sz="3600" dirty="0" err="1">
                <a:effectLst>
                  <a:outerShdw blurRad="38100" dist="38100" dir="2700000" algn="tl">
                    <a:srgbClr val="000000">
                      <a:alpha val="43137"/>
                    </a:srgbClr>
                  </a:outerShdw>
                </a:effectLst>
                <a:cs typeface="Segoe UI"/>
              </a:rPr>
              <a:t>FF</a:t>
            </a:r>
            <a:r>
              <a:rPr lang="en-US" sz="3600" u="sng" dirty="0" err="1">
                <a:effectLst>
                  <a:outerShdw blurRad="38100" dist="38100" dir="2700000" algn="tl">
                    <a:srgbClr val="000000">
                      <a:alpha val="43137"/>
                    </a:srgbClr>
                  </a:outerShdw>
                </a:effectLst>
                <a:cs typeface="Segoe UI"/>
              </a:rPr>
              <a:t>R</a:t>
            </a:r>
            <a:r>
              <a:rPr lang="en-US" sz="3600" dirty="0" err="1">
                <a:effectLst>
                  <a:outerShdw blurRad="38100" dist="38100" dir="2700000" algn="tl">
                    <a:srgbClr val="000000">
                      <a:alpha val="43137"/>
                    </a:srgbClr>
                  </a:outerShdw>
                </a:effectLst>
                <a:cs typeface="Segoe UI"/>
              </a:rPr>
              <a:t>angio</a:t>
            </a:r>
            <a:r>
              <a:rPr lang="en-US" sz="3600" dirty="0">
                <a:effectLst>
                  <a:outerShdw blurRad="38100" dist="38100" dir="2700000" algn="tl">
                    <a:srgbClr val="000000">
                      <a:alpha val="43137"/>
                    </a:srgbClr>
                  </a:outerShdw>
                </a:effectLst>
                <a:cs typeface="Segoe UI"/>
              </a:rPr>
              <a:t> Coronary Phys</a:t>
            </a:r>
            <a:r>
              <a:rPr lang="en-US" sz="3600" u="sng" dirty="0">
                <a:effectLst>
                  <a:outerShdw blurRad="38100" dist="38100" dir="2700000" algn="tl">
                    <a:srgbClr val="000000">
                      <a:alpha val="43137"/>
                    </a:srgbClr>
                  </a:outerShdw>
                </a:effectLst>
                <a:cs typeface="Segoe UI"/>
              </a:rPr>
              <a:t>i</a:t>
            </a:r>
            <a:r>
              <a:rPr lang="en-US" sz="3600" dirty="0">
                <a:effectLst>
                  <a:outerShdw blurRad="38100" dist="38100" dir="2700000" algn="tl">
                    <a:srgbClr val="000000">
                      <a:alpha val="43137"/>
                    </a:srgbClr>
                  </a:outerShdw>
                </a:effectLst>
                <a:cs typeface="Segoe UI"/>
              </a:rPr>
              <a:t>ology A</a:t>
            </a:r>
            <a:r>
              <a:rPr lang="en-US" sz="3600" u="sng" dirty="0">
                <a:effectLst>
                  <a:outerShdw blurRad="38100" dist="38100" dir="2700000" algn="tl">
                    <a:srgbClr val="000000">
                      <a:alpha val="43137"/>
                    </a:srgbClr>
                  </a:outerShdw>
                </a:effectLst>
                <a:cs typeface="Segoe UI"/>
              </a:rPr>
              <a:t>s</a:t>
            </a:r>
            <a:r>
              <a:rPr lang="en-US" sz="3600" dirty="0">
                <a:effectLst>
                  <a:outerShdw blurRad="38100" dist="38100" dir="2700000" algn="tl">
                    <a:srgbClr val="000000">
                      <a:alpha val="43137"/>
                    </a:srgbClr>
                  </a:outerShdw>
                </a:effectLst>
                <a:cs typeface="Segoe UI"/>
              </a:rPr>
              <a:t>s</a:t>
            </a:r>
            <a:r>
              <a:rPr lang="en-US" sz="3600" u="sng" dirty="0">
                <a:effectLst>
                  <a:outerShdw blurRad="38100" dist="38100" dir="2700000" algn="tl">
                    <a:srgbClr val="000000">
                      <a:alpha val="43137"/>
                    </a:srgbClr>
                  </a:outerShdw>
                </a:effectLst>
                <a:cs typeface="Segoe UI"/>
              </a:rPr>
              <a:t>e</a:t>
            </a:r>
            <a:r>
              <a:rPr lang="en-US" sz="3600" dirty="0">
                <a:effectLst>
                  <a:outerShdw blurRad="38100" dist="38100" dir="2700000" algn="tl">
                    <a:srgbClr val="000000">
                      <a:alpha val="43137"/>
                    </a:srgbClr>
                  </a:outerShdw>
                </a:effectLst>
                <a:cs typeface="Segoe UI"/>
              </a:rPr>
              <a:t>ssment:</a:t>
            </a:r>
          </a:p>
          <a:p>
            <a:pPr algn="l">
              <a:lnSpc>
                <a:spcPct val="110000"/>
              </a:lnSpc>
              <a:spcAft>
                <a:spcPts val="1200"/>
              </a:spcAft>
            </a:pPr>
            <a:r>
              <a:rPr lang="en-US" sz="3900" dirty="0">
                <a:solidFill>
                  <a:srgbClr val="141248"/>
                </a:solidFill>
                <a:effectLst>
                  <a:outerShdw blurRad="38100" dist="38100" dir="2700000" algn="tl">
                    <a:srgbClr val="000000">
                      <a:alpha val="43137"/>
                    </a:srgbClr>
                  </a:outerShdw>
                </a:effectLst>
                <a:cs typeface="Segoe UI"/>
              </a:rPr>
              <a:t>The ALL-RISE Randomized Trial</a:t>
            </a:r>
          </a:p>
        </p:txBody>
      </p:sp>
      <p:sp>
        <p:nvSpPr>
          <p:cNvPr id="3" name="Text Placeholder 8">
            <a:extLst>
              <a:ext uri="{FF2B5EF4-FFF2-40B4-BE49-F238E27FC236}">
                <a16:creationId xmlns:a16="http://schemas.microsoft.com/office/drawing/2014/main" id="{CF5943A4-9F11-A3DF-82D5-704B6B151F3C}"/>
              </a:ext>
            </a:extLst>
          </p:cNvPr>
          <p:cNvSpPr txBox="1">
            <a:spLocks/>
          </p:cNvSpPr>
          <p:nvPr/>
        </p:nvSpPr>
        <p:spPr>
          <a:xfrm>
            <a:off x="595757" y="4342932"/>
            <a:ext cx="7621485" cy="1730726"/>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Ajay J. </a:t>
            </a:r>
            <a:r>
              <a:rPr lang="en-US" dirty="0" err="1"/>
              <a:t>Kirtane</a:t>
            </a:r>
            <a:r>
              <a:rPr lang="en-US" dirty="0"/>
              <a:t> MD, SM </a:t>
            </a:r>
          </a:p>
          <a:p>
            <a:pPr marL="11113" indent="-11113" algn="l"/>
            <a:r>
              <a:rPr lang="en-US" sz="2000" b="0" dirty="0"/>
              <a:t>Director of Columbia Interventional Cardiovascular Care and Professor of Medicine at Columbia University Irving Medical Center / New York-Presbyterian Hospital</a:t>
            </a:r>
          </a:p>
          <a:p>
            <a:pPr marL="11113" indent="-11113" algn="l"/>
            <a:r>
              <a:rPr lang="en-US" sz="2000" b="0" i="1" dirty="0"/>
              <a:t>on behalf of the ALL-RISE Study Investigators </a:t>
            </a:r>
          </a:p>
        </p:txBody>
      </p:sp>
      <p:pic>
        <p:nvPicPr>
          <p:cNvPr id="4" name="Picture 3">
            <a:extLst>
              <a:ext uri="{FF2B5EF4-FFF2-40B4-BE49-F238E27FC236}">
                <a16:creationId xmlns:a16="http://schemas.microsoft.com/office/drawing/2014/main" id="{DE1B06BA-E437-2506-6330-118DAF75B66B}"/>
              </a:ext>
            </a:extLst>
          </p:cNvPr>
          <p:cNvPicPr>
            <a:picLocks noChangeAspect="1"/>
          </p:cNvPicPr>
          <p:nvPr/>
        </p:nvPicPr>
        <p:blipFill>
          <a:blip r:embed="rId3"/>
          <a:stretch>
            <a:fillRect/>
          </a:stretch>
        </p:blipFill>
        <p:spPr>
          <a:xfrm>
            <a:off x="10305716" y="75623"/>
            <a:ext cx="1803544" cy="397343"/>
          </a:xfrm>
          <a:prstGeom prst="rect">
            <a:avLst/>
          </a:prstGeom>
          <a:solidFill>
            <a:schemeClr val="bg1"/>
          </a:solidFill>
        </p:spPr>
      </p:pic>
    </p:spTree>
    <p:extLst>
      <p:ext uri="{BB962C8B-B14F-4D97-AF65-F5344CB8AC3E}">
        <p14:creationId xmlns:p14="http://schemas.microsoft.com/office/powerpoint/2010/main" val="78775672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10CD-64E8-DF7F-C6DE-AC93345F9B1A}"/>
              </a:ext>
            </a:extLst>
          </p:cNvPr>
          <p:cNvSpPr>
            <a:spLocks noGrp="1"/>
          </p:cNvSpPr>
          <p:nvPr>
            <p:ph type="title"/>
          </p:nvPr>
        </p:nvSpPr>
        <p:spPr>
          <a:xfrm>
            <a:off x="838200" y="21943"/>
            <a:ext cx="10515600" cy="1068340"/>
          </a:xfrm>
        </p:spPr>
        <p:txBody>
          <a:bodyPr>
            <a:normAutofit/>
          </a:bodyPr>
          <a:lstStyle/>
          <a:p>
            <a:pPr algn="ctr"/>
            <a:r>
              <a:rPr lang="en-US" sz="3200" dirty="0"/>
              <a:t>16 International Sites</a:t>
            </a:r>
          </a:p>
        </p:txBody>
      </p:sp>
      <p:sp>
        <p:nvSpPr>
          <p:cNvPr id="4" name="Rectangle 195">
            <a:extLst>
              <a:ext uri="{FF2B5EF4-FFF2-40B4-BE49-F238E27FC236}">
                <a16:creationId xmlns:a16="http://schemas.microsoft.com/office/drawing/2014/main" id="{8321D2A9-2E12-4597-3A85-84E031D38A47}"/>
              </a:ext>
            </a:extLst>
          </p:cNvPr>
          <p:cNvSpPr/>
          <p:nvPr/>
        </p:nvSpPr>
        <p:spPr>
          <a:xfrm>
            <a:off x="429006" y="5319245"/>
            <a:ext cx="3629351" cy="587451"/>
          </a:xfrm>
          <a:prstGeom prst="roundRect">
            <a:avLst>
              <a:gd name="adj" fmla="val 50000"/>
            </a:avLst>
          </a:prstGeom>
          <a:solidFill>
            <a:srgbClr val="41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2400" b="1">
                <a:solidFill>
                  <a:srgbClr val="FFFFFF"/>
                </a:solidFill>
                <a:latin typeface="Calibri" panose="020F0502020204030204" pitchFamily="34" charset="0"/>
                <a:ea typeface="Calibri" panose="020F0502020204030204" pitchFamily="34" charset="0"/>
                <a:cs typeface="Calibri" panose="020F0502020204030204" pitchFamily="34" charset="0"/>
              </a:rPr>
              <a:t>ISRAEL</a:t>
            </a:r>
          </a:p>
        </p:txBody>
      </p:sp>
      <p:sp>
        <p:nvSpPr>
          <p:cNvPr id="5" name="Rectangle 196">
            <a:extLst>
              <a:ext uri="{FF2B5EF4-FFF2-40B4-BE49-F238E27FC236}">
                <a16:creationId xmlns:a16="http://schemas.microsoft.com/office/drawing/2014/main" id="{4594730E-1D5F-61D0-9B04-742191D34304}"/>
              </a:ext>
            </a:extLst>
          </p:cNvPr>
          <p:cNvSpPr/>
          <p:nvPr/>
        </p:nvSpPr>
        <p:spPr>
          <a:xfrm>
            <a:off x="4245228" y="5319244"/>
            <a:ext cx="3629351" cy="587451"/>
          </a:xfrm>
          <a:prstGeom prst="roundRect">
            <a:avLst>
              <a:gd name="adj" fmla="val 50000"/>
            </a:avLst>
          </a:prstGeom>
          <a:solidFill>
            <a:srgbClr val="CE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2400" b="1">
                <a:solidFill>
                  <a:srgbClr val="FFFFFF"/>
                </a:solidFill>
                <a:latin typeface="Calibri" panose="020F0502020204030204" pitchFamily="34" charset="0"/>
                <a:ea typeface="Calibri" panose="020F0502020204030204" pitchFamily="34" charset="0"/>
                <a:cs typeface="Calibri" panose="020F0502020204030204" pitchFamily="34" charset="0"/>
              </a:rPr>
              <a:t>JAPAN</a:t>
            </a:r>
          </a:p>
        </p:txBody>
      </p:sp>
      <p:sp>
        <p:nvSpPr>
          <p:cNvPr id="6" name="Rectangle 197">
            <a:extLst>
              <a:ext uri="{FF2B5EF4-FFF2-40B4-BE49-F238E27FC236}">
                <a16:creationId xmlns:a16="http://schemas.microsoft.com/office/drawing/2014/main" id="{8759073B-3906-CEBB-7D5C-269F5A40EB9E}"/>
              </a:ext>
            </a:extLst>
          </p:cNvPr>
          <p:cNvSpPr/>
          <p:nvPr/>
        </p:nvSpPr>
        <p:spPr>
          <a:xfrm>
            <a:off x="8061451" y="5319243"/>
            <a:ext cx="3629351" cy="587451"/>
          </a:xfrm>
          <a:prstGeom prst="roundRect">
            <a:avLst>
              <a:gd name="adj" fmla="val 50000"/>
            </a:avLst>
          </a:prstGeom>
          <a:solidFill>
            <a:srgbClr val="EF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2400" b="1">
                <a:solidFill>
                  <a:srgbClr val="FFFFFF"/>
                </a:solidFill>
                <a:latin typeface="Calibri" panose="020F0502020204030204" pitchFamily="34" charset="0"/>
                <a:ea typeface="Calibri" panose="020F0502020204030204" pitchFamily="34" charset="0"/>
                <a:cs typeface="Calibri" panose="020F0502020204030204" pitchFamily="34" charset="0"/>
              </a:rPr>
              <a:t>EUROPE</a:t>
            </a:r>
          </a:p>
        </p:txBody>
      </p:sp>
      <p:cxnSp>
        <p:nvCxnSpPr>
          <p:cNvPr id="7" name="Straight Connector 6">
            <a:extLst>
              <a:ext uri="{FF2B5EF4-FFF2-40B4-BE49-F238E27FC236}">
                <a16:creationId xmlns:a16="http://schemas.microsoft.com/office/drawing/2014/main" id="{F831D081-0539-9B21-C01B-0D989D126C25}"/>
              </a:ext>
            </a:extLst>
          </p:cNvPr>
          <p:cNvCxnSpPr>
            <a:cxnSpLocks/>
          </p:cNvCxnSpPr>
          <p:nvPr/>
        </p:nvCxnSpPr>
        <p:spPr bwMode="auto">
          <a:xfrm flipV="1">
            <a:off x="4136288" y="1697623"/>
            <a:ext cx="1" cy="3698991"/>
          </a:xfrm>
          <a:prstGeom prst="line">
            <a:avLst/>
          </a:prstGeom>
          <a:solidFill>
            <a:srgbClr val="ED2937"/>
          </a:solidFill>
          <a:ln w="9525" cap="flat" cmpd="sng" algn="ctr">
            <a:solidFill>
              <a:srgbClr val="FFFFFF">
                <a:lumMod val="85000"/>
              </a:srgb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uppe 138">
            <a:extLst>
              <a:ext uri="{FF2B5EF4-FFF2-40B4-BE49-F238E27FC236}">
                <a16:creationId xmlns:a16="http://schemas.microsoft.com/office/drawing/2014/main" id="{42299A74-F294-CBB0-8611-66FC6048D3BA}"/>
              </a:ext>
            </a:extLst>
          </p:cNvPr>
          <p:cNvGrpSpPr/>
          <p:nvPr/>
        </p:nvGrpSpPr>
        <p:grpSpPr bwMode="auto">
          <a:xfrm>
            <a:off x="4441246" y="1789763"/>
            <a:ext cx="2967788" cy="3270375"/>
            <a:chOff x="2797017" y="811213"/>
            <a:chExt cx="5350350" cy="5895975"/>
          </a:xfrm>
          <a:gradFill>
            <a:gsLst>
              <a:gs pos="0">
                <a:srgbClr val="CE2D26"/>
              </a:gs>
              <a:gs pos="74000">
                <a:srgbClr val="CE2D26">
                  <a:alpha val="55000"/>
                </a:srgbClr>
              </a:gs>
              <a:gs pos="83000">
                <a:srgbClr val="CE2D26">
                  <a:alpha val="29803"/>
                </a:srgbClr>
              </a:gs>
              <a:gs pos="100000">
                <a:srgbClr val="CE2D26">
                  <a:alpha val="9692"/>
                </a:srgbClr>
              </a:gs>
            </a:gsLst>
            <a:lin ang="5400000" scaled="1"/>
          </a:gradFill>
          <a:effectLst/>
        </p:grpSpPr>
        <p:sp>
          <p:nvSpPr>
            <p:cNvPr id="9" name="Freeform 36">
              <a:extLst>
                <a:ext uri="{FF2B5EF4-FFF2-40B4-BE49-F238E27FC236}">
                  <a16:creationId xmlns:a16="http://schemas.microsoft.com/office/drawing/2014/main" id="{CE232161-FF02-FF4B-84B8-594CBD2ED769}"/>
                </a:ext>
              </a:extLst>
            </p:cNvPr>
            <p:cNvSpPr>
              <a:spLocks noEditPoints="1"/>
            </p:cNvSpPr>
            <p:nvPr/>
          </p:nvSpPr>
          <p:spPr bwMode="auto">
            <a:xfrm>
              <a:off x="4642167" y="4846638"/>
              <a:ext cx="847725" cy="949325"/>
            </a:xfrm>
            <a:custGeom>
              <a:avLst/>
              <a:gdLst/>
              <a:ahLst/>
              <a:cxnLst>
                <a:cxn ang="0">
                  <a:pos x="512" y="326"/>
                </a:cxn>
                <a:cxn ang="0">
                  <a:pos x="460" y="284"/>
                </a:cxn>
                <a:cxn ang="0">
                  <a:pos x="484" y="216"/>
                </a:cxn>
                <a:cxn ang="0">
                  <a:pos x="506" y="170"/>
                </a:cxn>
                <a:cxn ang="0">
                  <a:pos x="488" y="158"/>
                </a:cxn>
                <a:cxn ang="0">
                  <a:pos x="478" y="146"/>
                </a:cxn>
                <a:cxn ang="0">
                  <a:pos x="446" y="142"/>
                </a:cxn>
                <a:cxn ang="0">
                  <a:pos x="452" y="102"/>
                </a:cxn>
                <a:cxn ang="0">
                  <a:pos x="442" y="60"/>
                </a:cxn>
                <a:cxn ang="0">
                  <a:pos x="418" y="32"/>
                </a:cxn>
                <a:cxn ang="0">
                  <a:pos x="396" y="38"/>
                </a:cxn>
                <a:cxn ang="0">
                  <a:pos x="382" y="64"/>
                </a:cxn>
                <a:cxn ang="0">
                  <a:pos x="344" y="88"/>
                </a:cxn>
                <a:cxn ang="0">
                  <a:pos x="314" y="112"/>
                </a:cxn>
                <a:cxn ang="0">
                  <a:pos x="276" y="100"/>
                </a:cxn>
                <a:cxn ang="0">
                  <a:pos x="258" y="82"/>
                </a:cxn>
                <a:cxn ang="0">
                  <a:pos x="250" y="62"/>
                </a:cxn>
                <a:cxn ang="0">
                  <a:pos x="222" y="50"/>
                </a:cxn>
                <a:cxn ang="0">
                  <a:pos x="198" y="60"/>
                </a:cxn>
                <a:cxn ang="0">
                  <a:pos x="182" y="42"/>
                </a:cxn>
                <a:cxn ang="0">
                  <a:pos x="202" y="20"/>
                </a:cxn>
                <a:cxn ang="0">
                  <a:pos x="194" y="2"/>
                </a:cxn>
                <a:cxn ang="0">
                  <a:pos x="156" y="14"/>
                </a:cxn>
                <a:cxn ang="0">
                  <a:pos x="130" y="34"/>
                </a:cxn>
                <a:cxn ang="0">
                  <a:pos x="108" y="32"/>
                </a:cxn>
                <a:cxn ang="0">
                  <a:pos x="24" y="34"/>
                </a:cxn>
                <a:cxn ang="0">
                  <a:pos x="52" y="106"/>
                </a:cxn>
                <a:cxn ang="0">
                  <a:pos x="48" y="142"/>
                </a:cxn>
                <a:cxn ang="0">
                  <a:pos x="32" y="148"/>
                </a:cxn>
                <a:cxn ang="0">
                  <a:pos x="0" y="210"/>
                </a:cxn>
                <a:cxn ang="0">
                  <a:pos x="8" y="256"/>
                </a:cxn>
                <a:cxn ang="0">
                  <a:pos x="28" y="246"/>
                </a:cxn>
                <a:cxn ang="0">
                  <a:pos x="50" y="250"/>
                </a:cxn>
                <a:cxn ang="0">
                  <a:pos x="106" y="270"/>
                </a:cxn>
                <a:cxn ang="0">
                  <a:pos x="154" y="286"/>
                </a:cxn>
                <a:cxn ang="0">
                  <a:pos x="206" y="262"/>
                </a:cxn>
                <a:cxn ang="0">
                  <a:pos x="230" y="270"/>
                </a:cxn>
                <a:cxn ang="0">
                  <a:pos x="230" y="286"/>
                </a:cxn>
                <a:cxn ang="0">
                  <a:pos x="224" y="328"/>
                </a:cxn>
                <a:cxn ang="0">
                  <a:pos x="184" y="354"/>
                </a:cxn>
                <a:cxn ang="0">
                  <a:pos x="154" y="380"/>
                </a:cxn>
                <a:cxn ang="0">
                  <a:pos x="164" y="408"/>
                </a:cxn>
                <a:cxn ang="0">
                  <a:pos x="166" y="442"/>
                </a:cxn>
                <a:cxn ang="0">
                  <a:pos x="154" y="462"/>
                </a:cxn>
                <a:cxn ang="0">
                  <a:pos x="186" y="496"/>
                </a:cxn>
                <a:cxn ang="0">
                  <a:pos x="212" y="526"/>
                </a:cxn>
                <a:cxn ang="0">
                  <a:pos x="214" y="544"/>
                </a:cxn>
                <a:cxn ang="0">
                  <a:pos x="250" y="568"/>
                </a:cxn>
                <a:cxn ang="0">
                  <a:pos x="296" y="598"/>
                </a:cxn>
                <a:cxn ang="0">
                  <a:pos x="328" y="570"/>
                </a:cxn>
                <a:cxn ang="0">
                  <a:pos x="338" y="544"/>
                </a:cxn>
                <a:cxn ang="0">
                  <a:pos x="366" y="500"/>
                </a:cxn>
                <a:cxn ang="0">
                  <a:pos x="392" y="454"/>
                </a:cxn>
                <a:cxn ang="0">
                  <a:pos x="404" y="436"/>
                </a:cxn>
                <a:cxn ang="0">
                  <a:pos x="416" y="420"/>
                </a:cxn>
                <a:cxn ang="0">
                  <a:pos x="428" y="402"/>
                </a:cxn>
                <a:cxn ang="0">
                  <a:pos x="482" y="376"/>
                </a:cxn>
                <a:cxn ang="0">
                  <a:pos x="512" y="370"/>
                </a:cxn>
                <a:cxn ang="0">
                  <a:pos x="532" y="366"/>
                </a:cxn>
                <a:cxn ang="0">
                  <a:pos x="358" y="270"/>
                </a:cxn>
                <a:cxn ang="0">
                  <a:pos x="358" y="270"/>
                </a:cxn>
                <a:cxn ang="0">
                  <a:pos x="338" y="208"/>
                </a:cxn>
              </a:cxnLst>
              <a:rect l="0" t="0" r="r" b="b"/>
              <a:pathLst>
                <a:path w="534" h="598">
                  <a:moveTo>
                    <a:pt x="532" y="344"/>
                  </a:moveTo>
                  <a:lnTo>
                    <a:pt x="532" y="344"/>
                  </a:lnTo>
                  <a:lnTo>
                    <a:pt x="528" y="340"/>
                  </a:lnTo>
                  <a:lnTo>
                    <a:pt x="524" y="336"/>
                  </a:lnTo>
                  <a:lnTo>
                    <a:pt x="512" y="326"/>
                  </a:lnTo>
                  <a:lnTo>
                    <a:pt x="490" y="310"/>
                  </a:lnTo>
                  <a:lnTo>
                    <a:pt x="490" y="310"/>
                  </a:lnTo>
                  <a:lnTo>
                    <a:pt x="474" y="298"/>
                  </a:lnTo>
                  <a:lnTo>
                    <a:pt x="466" y="292"/>
                  </a:lnTo>
                  <a:lnTo>
                    <a:pt x="460" y="284"/>
                  </a:lnTo>
                  <a:lnTo>
                    <a:pt x="460" y="284"/>
                  </a:lnTo>
                  <a:lnTo>
                    <a:pt x="460" y="278"/>
                  </a:lnTo>
                  <a:lnTo>
                    <a:pt x="462" y="268"/>
                  </a:lnTo>
                  <a:lnTo>
                    <a:pt x="468" y="250"/>
                  </a:lnTo>
                  <a:lnTo>
                    <a:pt x="484" y="216"/>
                  </a:lnTo>
                  <a:lnTo>
                    <a:pt x="484" y="216"/>
                  </a:lnTo>
                  <a:lnTo>
                    <a:pt x="494" y="192"/>
                  </a:lnTo>
                  <a:lnTo>
                    <a:pt x="500" y="178"/>
                  </a:lnTo>
                  <a:lnTo>
                    <a:pt x="506" y="170"/>
                  </a:lnTo>
                  <a:lnTo>
                    <a:pt x="506" y="170"/>
                  </a:lnTo>
                  <a:lnTo>
                    <a:pt x="498" y="170"/>
                  </a:lnTo>
                  <a:lnTo>
                    <a:pt x="496" y="166"/>
                  </a:lnTo>
                  <a:lnTo>
                    <a:pt x="496" y="166"/>
                  </a:lnTo>
                  <a:lnTo>
                    <a:pt x="492" y="162"/>
                  </a:lnTo>
                  <a:lnTo>
                    <a:pt x="488" y="158"/>
                  </a:lnTo>
                  <a:lnTo>
                    <a:pt x="484" y="152"/>
                  </a:lnTo>
                  <a:lnTo>
                    <a:pt x="480" y="150"/>
                  </a:lnTo>
                  <a:lnTo>
                    <a:pt x="480" y="150"/>
                  </a:lnTo>
                  <a:lnTo>
                    <a:pt x="478" y="146"/>
                  </a:lnTo>
                  <a:lnTo>
                    <a:pt x="478" y="146"/>
                  </a:lnTo>
                  <a:lnTo>
                    <a:pt x="472" y="144"/>
                  </a:lnTo>
                  <a:lnTo>
                    <a:pt x="462" y="144"/>
                  </a:lnTo>
                  <a:lnTo>
                    <a:pt x="452" y="144"/>
                  </a:lnTo>
                  <a:lnTo>
                    <a:pt x="450" y="142"/>
                  </a:lnTo>
                  <a:lnTo>
                    <a:pt x="446" y="142"/>
                  </a:lnTo>
                  <a:lnTo>
                    <a:pt x="446" y="142"/>
                  </a:lnTo>
                  <a:lnTo>
                    <a:pt x="444" y="136"/>
                  </a:lnTo>
                  <a:lnTo>
                    <a:pt x="444" y="130"/>
                  </a:lnTo>
                  <a:lnTo>
                    <a:pt x="448" y="116"/>
                  </a:lnTo>
                  <a:lnTo>
                    <a:pt x="452" y="102"/>
                  </a:lnTo>
                  <a:lnTo>
                    <a:pt x="454" y="96"/>
                  </a:lnTo>
                  <a:lnTo>
                    <a:pt x="454" y="90"/>
                  </a:lnTo>
                  <a:lnTo>
                    <a:pt x="454" y="90"/>
                  </a:lnTo>
                  <a:lnTo>
                    <a:pt x="450" y="76"/>
                  </a:lnTo>
                  <a:lnTo>
                    <a:pt x="442" y="60"/>
                  </a:lnTo>
                  <a:lnTo>
                    <a:pt x="434" y="44"/>
                  </a:lnTo>
                  <a:lnTo>
                    <a:pt x="428" y="38"/>
                  </a:lnTo>
                  <a:lnTo>
                    <a:pt x="424" y="34"/>
                  </a:lnTo>
                  <a:lnTo>
                    <a:pt x="424" y="34"/>
                  </a:lnTo>
                  <a:lnTo>
                    <a:pt x="418" y="32"/>
                  </a:lnTo>
                  <a:lnTo>
                    <a:pt x="412" y="32"/>
                  </a:lnTo>
                  <a:lnTo>
                    <a:pt x="404" y="32"/>
                  </a:lnTo>
                  <a:lnTo>
                    <a:pt x="400" y="34"/>
                  </a:lnTo>
                  <a:lnTo>
                    <a:pt x="400" y="34"/>
                  </a:lnTo>
                  <a:lnTo>
                    <a:pt x="396" y="38"/>
                  </a:lnTo>
                  <a:lnTo>
                    <a:pt x="394" y="46"/>
                  </a:lnTo>
                  <a:lnTo>
                    <a:pt x="392" y="54"/>
                  </a:lnTo>
                  <a:lnTo>
                    <a:pt x="390" y="60"/>
                  </a:lnTo>
                  <a:lnTo>
                    <a:pt x="390" y="60"/>
                  </a:lnTo>
                  <a:lnTo>
                    <a:pt x="382" y="64"/>
                  </a:lnTo>
                  <a:lnTo>
                    <a:pt x="372" y="70"/>
                  </a:lnTo>
                  <a:lnTo>
                    <a:pt x="362" y="74"/>
                  </a:lnTo>
                  <a:lnTo>
                    <a:pt x="354" y="80"/>
                  </a:lnTo>
                  <a:lnTo>
                    <a:pt x="354" y="80"/>
                  </a:lnTo>
                  <a:lnTo>
                    <a:pt x="344" y="88"/>
                  </a:lnTo>
                  <a:lnTo>
                    <a:pt x="336" y="96"/>
                  </a:lnTo>
                  <a:lnTo>
                    <a:pt x="336" y="96"/>
                  </a:lnTo>
                  <a:lnTo>
                    <a:pt x="324" y="104"/>
                  </a:lnTo>
                  <a:lnTo>
                    <a:pt x="318" y="106"/>
                  </a:lnTo>
                  <a:lnTo>
                    <a:pt x="314" y="112"/>
                  </a:lnTo>
                  <a:lnTo>
                    <a:pt x="314" y="112"/>
                  </a:lnTo>
                  <a:lnTo>
                    <a:pt x="310" y="108"/>
                  </a:lnTo>
                  <a:lnTo>
                    <a:pt x="304" y="106"/>
                  </a:lnTo>
                  <a:lnTo>
                    <a:pt x="290" y="104"/>
                  </a:lnTo>
                  <a:lnTo>
                    <a:pt x="276" y="100"/>
                  </a:lnTo>
                  <a:lnTo>
                    <a:pt x="272" y="98"/>
                  </a:lnTo>
                  <a:lnTo>
                    <a:pt x="266" y="96"/>
                  </a:lnTo>
                  <a:lnTo>
                    <a:pt x="266" y="96"/>
                  </a:lnTo>
                  <a:lnTo>
                    <a:pt x="262" y="90"/>
                  </a:lnTo>
                  <a:lnTo>
                    <a:pt x="258" y="82"/>
                  </a:lnTo>
                  <a:lnTo>
                    <a:pt x="256" y="72"/>
                  </a:lnTo>
                  <a:lnTo>
                    <a:pt x="256" y="70"/>
                  </a:lnTo>
                  <a:lnTo>
                    <a:pt x="258" y="66"/>
                  </a:lnTo>
                  <a:lnTo>
                    <a:pt x="258" y="66"/>
                  </a:lnTo>
                  <a:lnTo>
                    <a:pt x="250" y="62"/>
                  </a:lnTo>
                  <a:lnTo>
                    <a:pt x="242" y="56"/>
                  </a:lnTo>
                  <a:lnTo>
                    <a:pt x="234" y="50"/>
                  </a:lnTo>
                  <a:lnTo>
                    <a:pt x="228" y="48"/>
                  </a:lnTo>
                  <a:lnTo>
                    <a:pt x="228" y="48"/>
                  </a:lnTo>
                  <a:lnTo>
                    <a:pt x="222" y="50"/>
                  </a:lnTo>
                  <a:lnTo>
                    <a:pt x="216" y="54"/>
                  </a:lnTo>
                  <a:lnTo>
                    <a:pt x="210" y="60"/>
                  </a:lnTo>
                  <a:lnTo>
                    <a:pt x="206" y="62"/>
                  </a:lnTo>
                  <a:lnTo>
                    <a:pt x="206" y="62"/>
                  </a:lnTo>
                  <a:lnTo>
                    <a:pt x="198" y="60"/>
                  </a:lnTo>
                  <a:lnTo>
                    <a:pt x="192" y="56"/>
                  </a:lnTo>
                  <a:lnTo>
                    <a:pt x="186" y="50"/>
                  </a:lnTo>
                  <a:lnTo>
                    <a:pt x="182" y="46"/>
                  </a:lnTo>
                  <a:lnTo>
                    <a:pt x="182" y="46"/>
                  </a:lnTo>
                  <a:lnTo>
                    <a:pt x="182" y="42"/>
                  </a:lnTo>
                  <a:lnTo>
                    <a:pt x="184" y="38"/>
                  </a:lnTo>
                  <a:lnTo>
                    <a:pt x="190" y="32"/>
                  </a:lnTo>
                  <a:lnTo>
                    <a:pt x="198" y="26"/>
                  </a:lnTo>
                  <a:lnTo>
                    <a:pt x="202" y="20"/>
                  </a:lnTo>
                  <a:lnTo>
                    <a:pt x="202" y="20"/>
                  </a:lnTo>
                  <a:lnTo>
                    <a:pt x="204" y="14"/>
                  </a:lnTo>
                  <a:lnTo>
                    <a:pt x="202" y="8"/>
                  </a:lnTo>
                  <a:lnTo>
                    <a:pt x="202" y="8"/>
                  </a:lnTo>
                  <a:lnTo>
                    <a:pt x="198" y="4"/>
                  </a:lnTo>
                  <a:lnTo>
                    <a:pt x="194" y="2"/>
                  </a:lnTo>
                  <a:lnTo>
                    <a:pt x="184" y="0"/>
                  </a:lnTo>
                  <a:lnTo>
                    <a:pt x="184" y="0"/>
                  </a:lnTo>
                  <a:lnTo>
                    <a:pt x="178" y="0"/>
                  </a:lnTo>
                  <a:lnTo>
                    <a:pt x="172" y="4"/>
                  </a:lnTo>
                  <a:lnTo>
                    <a:pt x="156" y="14"/>
                  </a:lnTo>
                  <a:lnTo>
                    <a:pt x="142" y="24"/>
                  </a:lnTo>
                  <a:lnTo>
                    <a:pt x="136" y="28"/>
                  </a:lnTo>
                  <a:lnTo>
                    <a:pt x="130" y="30"/>
                  </a:lnTo>
                  <a:lnTo>
                    <a:pt x="130" y="30"/>
                  </a:lnTo>
                  <a:lnTo>
                    <a:pt x="130" y="34"/>
                  </a:lnTo>
                  <a:lnTo>
                    <a:pt x="130" y="34"/>
                  </a:lnTo>
                  <a:lnTo>
                    <a:pt x="130" y="30"/>
                  </a:lnTo>
                  <a:lnTo>
                    <a:pt x="130" y="30"/>
                  </a:lnTo>
                  <a:lnTo>
                    <a:pt x="120" y="32"/>
                  </a:lnTo>
                  <a:lnTo>
                    <a:pt x="108" y="32"/>
                  </a:lnTo>
                  <a:lnTo>
                    <a:pt x="84" y="30"/>
                  </a:lnTo>
                  <a:lnTo>
                    <a:pt x="60" y="30"/>
                  </a:lnTo>
                  <a:lnTo>
                    <a:pt x="40" y="30"/>
                  </a:lnTo>
                  <a:lnTo>
                    <a:pt x="40" y="30"/>
                  </a:lnTo>
                  <a:lnTo>
                    <a:pt x="24" y="34"/>
                  </a:lnTo>
                  <a:lnTo>
                    <a:pt x="24" y="34"/>
                  </a:lnTo>
                  <a:lnTo>
                    <a:pt x="30" y="46"/>
                  </a:lnTo>
                  <a:lnTo>
                    <a:pt x="42" y="74"/>
                  </a:lnTo>
                  <a:lnTo>
                    <a:pt x="48" y="90"/>
                  </a:lnTo>
                  <a:lnTo>
                    <a:pt x="52" y="106"/>
                  </a:lnTo>
                  <a:lnTo>
                    <a:pt x="54" y="122"/>
                  </a:lnTo>
                  <a:lnTo>
                    <a:pt x="54" y="132"/>
                  </a:lnTo>
                  <a:lnTo>
                    <a:pt x="54" y="132"/>
                  </a:lnTo>
                  <a:lnTo>
                    <a:pt x="52" y="136"/>
                  </a:lnTo>
                  <a:lnTo>
                    <a:pt x="48" y="142"/>
                  </a:lnTo>
                  <a:lnTo>
                    <a:pt x="38" y="148"/>
                  </a:lnTo>
                  <a:lnTo>
                    <a:pt x="38" y="148"/>
                  </a:lnTo>
                  <a:lnTo>
                    <a:pt x="34" y="148"/>
                  </a:lnTo>
                  <a:lnTo>
                    <a:pt x="32" y="148"/>
                  </a:lnTo>
                  <a:lnTo>
                    <a:pt x="32" y="148"/>
                  </a:lnTo>
                  <a:lnTo>
                    <a:pt x="26" y="152"/>
                  </a:lnTo>
                  <a:lnTo>
                    <a:pt x="20" y="158"/>
                  </a:lnTo>
                  <a:lnTo>
                    <a:pt x="10" y="176"/>
                  </a:lnTo>
                  <a:lnTo>
                    <a:pt x="4" y="194"/>
                  </a:lnTo>
                  <a:lnTo>
                    <a:pt x="0" y="210"/>
                  </a:lnTo>
                  <a:lnTo>
                    <a:pt x="0" y="210"/>
                  </a:lnTo>
                  <a:lnTo>
                    <a:pt x="0" y="222"/>
                  </a:lnTo>
                  <a:lnTo>
                    <a:pt x="0" y="236"/>
                  </a:lnTo>
                  <a:lnTo>
                    <a:pt x="4" y="250"/>
                  </a:lnTo>
                  <a:lnTo>
                    <a:pt x="8" y="256"/>
                  </a:lnTo>
                  <a:lnTo>
                    <a:pt x="12" y="258"/>
                  </a:lnTo>
                  <a:lnTo>
                    <a:pt x="12" y="258"/>
                  </a:lnTo>
                  <a:lnTo>
                    <a:pt x="18" y="252"/>
                  </a:lnTo>
                  <a:lnTo>
                    <a:pt x="24" y="248"/>
                  </a:lnTo>
                  <a:lnTo>
                    <a:pt x="28" y="246"/>
                  </a:lnTo>
                  <a:lnTo>
                    <a:pt x="28" y="246"/>
                  </a:lnTo>
                  <a:lnTo>
                    <a:pt x="32" y="248"/>
                  </a:lnTo>
                  <a:lnTo>
                    <a:pt x="36" y="248"/>
                  </a:lnTo>
                  <a:lnTo>
                    <a:pt x="36" y="248"/>
                  </a:lnTo>
                  <a:lnTo>
                    <a:pt x="50" y="250"/>
                  </a:lnTo>
                  <a:lnTo>
                    <a:pt x="66" y="250"/>
                  </a:lnTo>
                  <a:lnTo>
                    <a:pt x="66" y="250"/>
                  </a:lnTo>
                  <a:lnTo>
                    <a:pt x="74" y="254"/>
                  </a:lnTo>
                  <a:lnTo>
                    <a:pt x="84" y="258"/>
                  </a:lnTo>
                  <a:lnTo>
                    <a:pt x="106" y="270"/>
                  </a:lnTo>
                  <a:lnTo>
                    <a:pt x="128" y="282"/>
                  </a:lnTo>
                  <a:lnTo>
                    <a:pt x="138" y="286"/>
                  </a:lnTo>
                  <a:lnTo>
                    <a:pt x="148" y="288"/>
                  </a:lnTo>
                  <a:lnTo>
                    <a:pt x="148" y="288"/>
                  </a:lnTo>
                  <a:lnTo>
                    <a:pt x="154" y="286"/>
                  </a:lnTo>
                  <a:lnTo>
                    <a:pt x="162" y="284"/>
                  </a:lnTo>
                  <a:lnTo>
                    <a:pt x="178" y="274"/>
                  </a:lnTo>
                  <a:lnTo>
                    <a:pt x="194" y="266"/>
                  </a:lnTo>
                  <a:lnTo>
                    <a:pt x="200" y="262"/>
                  </a:lnTo>
                  <a:lnTo>
                    <a:pt x="206" y="262"/>
                  </a:lnTo>
                  <a:lnTo>
                    <a:pt x="206" y="262"/>
                  </a:lnTo>
                  <a:lnTo>
                    <a:pt x="216" y="264"/>
                  </a:lnTo>
                  <a:lnTo>
                    <a:pt x="226" y="272"/>
                  </a:lnTo>
                  <a:lnTo>
                    <a:pt x="226" y="272"/>
                  </a:lnTo>
                  <a:lnTo>
                    <a:pt x="230" y="270"/>
                  </a:lnTo>
                  <a:lnTo>
                    <a:pt x="230" y="270"/>
                  </a:lnTo>
                  <a:lnTo>
                    <a:pt x="226" y="272"/>
                  </a:lnTo>
                  <a:lnTo>
                    <a:pt x="226" y="272"/>
                  </a:lnTo>
                  <a:lnTo>
                    <a:pt x="228" y="278"/>
                  </a:lnTo>
                  <a:lnTo>
                    <a:pt x="230" y="286"/>
                  </a:lnTo>
                  <a:lnTo>
                    <a:pt x="232" y="300"/>
                  </a:lnTo>
                  <a:lnTo>
                    <a:pt x="232" y="300"/>
                  </a:lnTo>
                  <a:lnTo>
                    <a:pt x="230" y="310"/>
                  </a:lnTo>
                  <a:lnTo>
                    <a:pt x="228" y="318"/>
                  </a:lnTo>
                  <a:lnTo>
                    <a:pt x="224" y="328"/>
                  </a:lnTo>
                  <a:lnTo>
                    <a:pt x="218" y="336"/>
                  </a:lnTo>
                  <a:lnTo>
                    <a:pt x="218" y="336"/>
                  </a:lnTo>
                  <a:lnTo>
                    <a:pt x="212" y="340"/>
                  </a:lnTo>
                  <a:lnTo>
                    <a:pt x="204" y="346"/>
                  </a:lnTo>
                  <a:lnTo>
                    <a:pt x="184" y="354"/>
                  </a:lnTo>
                  <a:lnTo>
                    <a:pt x="164" y="364"/>
                  </a:lnTo>
                  <a:lnTo>
                    <a:pt x="156" y="370"/>
                  </a:lnTo>
                  <a:lnTo>
                    <a:pt x="152" y="376"/>
                  </a:lnTo>
                  <a:lnTo>
                    <a:pt x="152" y="376"/>
                  </a:lnTo>
                  <a:lnTo>
                    <a:pt x="154" y="380"/>
                  </a:lnTo>
                  <a:lnTo>
                    <a:pt x="154" y="386"/>
                  </a:lnTo>
                  <a:lnTo>
                    <a:pt x="158" y="392"/>
                  </a:lnTo>
                  <a:lnTo>
                    <a:pt x="158" y="392"/>
                  </a:lnTo>
                  <a:lnTo>
                    <a:pt x="164" y="408"/>
                  </a:lnTo>
                  <a:lnTo>
                    <a:pt x="164" y="408"/>
                  </a:lnTo>
                  <a:lnTo>
                    <a:pt x="168" y="422"/>
                  </a:lnTo>
                  <a:lnTo>
                    <a:pt x="168" y="432"/>
                  </a:lnTo>
                  <a:lnTo>
                    <a:pt x="168" y="438"/>
                  </a:lnTo>
                  <a:lnTo>
                    <a:pt x="168" y="438"/>
                  </a:lnTo>
                  <a:lnTo>
                    <a:pt x="166" y="442"/>
                  </a:lnTo>
                  <a:lnTo>
                    <a:pt x="162" y="446"/>
                  </a:lnTo>
                  <a:lnTo>
                    <a:pt x="158" y="452"/>
                  </a:lnTo>
                  <a:lnTo>
                    <a:pt x="154" y="456"/>
                  </a:lnTo>
                  <a:lnTo>
                    <a:pt x="154" y="456"/>
                  </a:lnTo>
                  <a:lnTo>
                    <a:pt x="154" y="462"/>
                  </a:lnTo>
                  <a:lnTo>
                    <a:pt x="154" y="470"/>
                  </a:lnTo>
                  <a:lnTo>
                    <a:pt x="154" y="470"/>
                  </a:lnTo>
                  <a:lnTo>
                    <a:pt x="160" y="476"/>
                  </a:lnTo>
                  <a:lnTo>
                    <a:pt x="168" y="484"/>
                  </a:lnTo>
                  <a:lnTo>
                    <a:pt x="186" y="496"/>
                  </a:lnTo>
                  <a:lnTo>
                    <a:pt x="206" y="510"/>
                  </a:lnTo>
                  <a:lnTo>
                    <a:pt x="212" y="516"/>
                  </a:lnTo>
                  <a:lnTo>
                    <a:pt x="214" y="524"/>
                  </a:lnTo>
                  <a:lnTo>
                    <a:pt x="214" y="524"/>
                  </a:lnTo>
                  <a:lnTo>
                    <a:pt x="212" y="526"/>
                  </a:lnTo>
                  <a:lnTo>
                    <a:pt x="210" y="528"/>
                  </a:lnTo>
                  <a:lnTo>
                    <a:pt x="206" y="532"/>
                  </a:lnTo>
                  <a:lnTo>
                    <a:pt x="206" y="532"/>
                  </a:lnTo>
                  <a:lnTo>
                    <a:pt x="210" y="538"/>
                  </a:lnTo>
                  <a:lnTo>
                    <a:pt x="214" y="544"/>
                  </a:lnTo>
                  <a:lnTo>
                    <a:pt x="214" y="544"/>
                  </a:lnTo>
                  <a:lnTo>
                    <a:pt x="222" y="550"/>
                  </a:lnTo>
                  <a:lnTo>
                    <a:pt x="232" y="556"/>
                  </a:lnTo>
                  <a:lnTo>
                    <a:pt x="250" y="568"/>
                  </a:lnTo>
                  <a:lnTo>
                    <a:pt x="250" y="568"/>
                  </a:lnTo>
                  <a:lnTo>
                    <a:pt x="272" y="586"/>
                  </a:lnTo>
                  <a:lnTo>
                    <a:pt x="286" y="594"/>
                  </a:lnTo>
                  <a:lnTo>
                    <a:pt x="290" y="596"/>
                  </a:lnTo>
                  <a:lnTo>
                    <a:pt x="296" y="598"/>
                  </a:lnTo>
                  <a:lnTo>
                    <a:pt x="296" y="598"/>
                  </a:lnTo>
                  <a:lnTo>
                    <a:pt x="298" y="596"/>
                  </a:lnTo>
                  <a:lnTo>
                    <a:pt x="302" y="592"/>
                  </a:lnTo>
                  <a:lnTo>
                    <a:pt x="302" y="592"/>
                  </a:lnTo>
                  <a:lnTo>
                    <a:pt x="320" y="578"/>
                  </a:lnTo>
                  <a:lnTo>
                    <a:pt x="328" y="570"/>
                  </a:lnTo>
                  <a:lnTo>
                    <a:pt x="336" y="564"/>
                  </a:lnTo>
                  <a:lnTo>
                    <a:pt x="336" y="564"/>
                  </a:lnTo>
                  <a:lnTo>
                    <a:pt x="336" y="558"/>
                  </a:lnTo>
                  <a:lnTo>
                    <a:pt x="336" y="554"/>
                  </a:lnTo>
                  <a:lnTo>
                    <a:pt x="338" y="544"/>
                  </a:lnTo>
                  <a:lnTo>
                    <a:pt x="338" y="544"/>
                  </a:lnTo>
                  <a:lnTo>
                    <a:pt x="344" y="530"/>
                  </a:lnTo>
                  <a:lnTo>
                    <a:pt x="348" y="520"/>
                  </a:lnTo>
                  <a:lnTo>
                    <a:pt x="348" y="520"/>
                  </a:lnTo>
                  <a:lnTo>
                    <a:pt x="366" y="500"/>
                  </a:lnTo>
                  <a:lnTo>
                    <a:pt x="380" y="482"/>
                  </a:lnTo>
                  <a:lnTo>
                    <a:pt x="390" y="468"/>
                  </a:lnTo>
                  <a:lnTo>
                    <a:pt x="390" y="468"/>
                  </a:lnTo>
                  <a:lnTo>
                    <a:pt x="390" y="462"/>
                  </a:lnTo>
                  <a:lnTo>
                    <a:pt x="392" y="454"/>
                  </a:lnTo>
                  <a:lnTo>
                    <a:pt x="392" y="446"/>
                  </a:lnTo>
                  <a:lnTo>
                    <a:pt x="394" y="440"/>
                  </a:lnTo>
                  <a:lnTo>
                    <a:pt x="394" y="440"/>
                  </a:lnTo>
                  <a:lnTo>
                    <a:pt x="398" y="438"/>
                  </a:lnTo>
                  <a:lnTo>
                    <a:pt x="404" y="436"/>
                  </a:lnTo>
                  <a:lnTo>
                    <a:pt x="408" y="434"/>
                  </a:lnTo>
                  <a:lnTo>
                    <a:pt x="412" y="432"/>
                  </a:lnTo>
                  <a:lnTo>
                    <a:pt x="412" y="432"/>
                  </a:lnTo>
                  <a:lnTo>
                    <a:pt x="414" y="426"/>
                  </a:lnTo>
                  <a:lnTo>
                    <a:pt x="416" y="420"/>
                  </a:lnTo>
                  <a:lnTo>
                    <a:pt x="416" y="414"/>
                  </a:lnTo>
                  <a:lnTo>
                    <a:pt x="418" y="408"/>
                  </a:lnTo>
                  <a:lnTo>
                    <a:pt x="418" y="408"/>
                  </a:lnTo>
                  <a:lnTo>
                    <a:pt x="424" y="404"/>
                  </a:lnTo>
                  <a:lnTo>
                    <a:pt x="428" y="402"/>
                  </a:lnTo>
                  <a:lnTo>
                    <a:pt x="444" y="396"/>
                  </a:lnTo>
                  <a:lnTo>
                    <a:pt x="458" y="390"/>
                  </a:lnTo>
                  <a:lnTo>
                    <a:pt x="470" y="386"/>
                  </a:lnTo>
                  <a:lnTo>
                    <a:pt x="470" y="386"/>
                  </a:lnTo>
                  <a:lnTo>
                    <a:pt x="482" y="376"/>
                  </a:lnTo>
                  <a:lnTo>
                    <a:pt x="488" y="370"/>
                  </a:lnTo>
                  <a:lnTo>
                    <a:pt x="496" y="368"/>
                  </a:lnTo>
                  <a:lnTo>
                    <a:pt x="496" y="368"/>
                  </a:lnTo>
                  <a:lnTo>
                    <a:pt x="502" y="368"/>
                  </a:lnTo>
                  <a:lnTo>
                    <a:pt x="512" y="370"/>
                  </a:lnTo>
                  <a:lnTo>
                    <a:pt x="522" y="374"/>
                  </a:lnTo>
                  <a:lnTo>
                    <a:pt x="526" y="374"/>
                  </a:lnTo>
                  <a:lnTo>
                    <a:pt x="530" y="372"/>
                  </a:lnTo>
                  <a:lnTo>
                    <a:pt x="530" y="372"/>
                  </a:lnTo>
                  <a:lnTo>
                    <a:pt x="532" y="366"/>
                  </a:lnTo>
                  <a:lnTo>
                    <a:pt x="534" y="360"/>
                  </a:lnTo>
                  <a:lnTo>
                    <a:pt x="532" y="350"/>
                  </a:lnTo>
                  <a:lnTo>
                    <a:pt x="532" y="344"/>
                  </a:lnTo>
                  <a:lnTo>
                    <a:pt x="532" y="344"/>
                  </a:lnTo>
                  <a:close/>
                  <a:moveTo>
                    <a:pt x="358" y="270"/>
                  </a:moveTo>
                  <a:lnTo>
                    <a:pt x="358" y="270"/>
                  </a:lnTo>
                  <a:lnTo>
                    <a:pt x="362" y="270"/>
                  </a:lnTo>
                  <a:lnTo>
                    <a:pt x="362" y="270"/>
                  </a:lnTo>
                  <a:lnTo>
                    <a:pt x="358" y="270"/>
                  </a:lnTo>
                  <a:lnTo>
                    <a:pt x="358" y="270"/>
                  </a:lnTo>
                  <a:close/>
                  <a:moveTo>
                    <a:pt x="338" y="208"/>
                  </a:moveTo>
                  <a:lnTo>
                    <a:pt x="338" y="208"/>
                  </a:lnTo>
                  <a:lnTo>
                    <a:pt x="338" y="208"/>
                  </a:lnTo>
                  <a:lnTo>
                    <a:pt x="338" y="208"/>
                  </a:lnTo>
                  <a:lnTo>
                    <a:pt x="338" y="208"/>
                  </a:lnTo>
                  <a:lnTo>
                    <a:pt x="338" y="208"/>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Freeform 41">
              <a:extLst>
                <a:ext uri="{FF2B5EF4-FFF2-40B4-BE49-F238E27FC236}">
                  <a16:creationId xmlns:a16="http://schemas.microsoft.com/office/drawing/2014/main" id="{812760CB-3291-0FA3-AE8E-E5D8C5CC7B26}"/>
                </a:ext>
              </a:extLst>
            </p:cNvPr>
            <p:cNvSpPr>
              <a:spLocks noEditPoints="1"/>
            </p:cNvSpPr>
            <p:nvPr/>
          </p:nvSpPr>
          <p:spPr bwMode="auto">
            <a:xfrm>
              <a:off x="6226492" y="2474913"/>
              <a:ext cx="885825" cy="1933575"/>
            </a:xfrm>
            <a:custGeom>
              <a:avLst/>
              <a:gdLst/>
              <a:ahLst/>
              <a:cxnLst>
                <a:cxn ang="0">
                  <a:pos x="540" y="466"/>
                </a:cxn>
                <a:cxn ang="0">
                  <a:pos x="522" y="378"/>
                </a:cxn>
                <a:cxn ang="0">
                  <a:pos x="512" y="338"/>
                </a:cxn>
                <a:cxn ang="0">
                  <a:pos x="480" y="284"/>
                </a:cxn>
                <a:cxn ang="0">
                  <a:pos x="448" y="246"/>
                </a:cxn>
                <a:cxn ang="0">
                  <a:pos x="424" y="182"/>
                </a:cxn>
                <a:cxn ang="0">
                  <a:pos x="416" y="32"/>
                </a:cxn>
                <a:cxn ang="0">
                  <a:pos x="380" y="36"/>
                </a:cxn>
                <a:cxn ang="0">
                  <a:pos x="318" y="2"/>
                </a:cxn>
                <a:cxn ang="0">
                  <a:pos x="294" y="72"/>
                </a:cxn>
                <a:cxn ang="0">
                  <a:pos x="338" y="82"/>
                </a:cxn>
                <a:cxn ang="0">
                  <a:pos x="372" y="66"/>
                </a:cxn>
                <a:cxn ang="0">
                  <a:pos x="380" y="138"/>
                </a:cxn>
                <a:cxn ang="0">
                  <a:pos x="338" y="144"/>
                </a:cxn>
                <a:cxn ang="0">
                  <a:pos x="310" y="156"/>
                </a:cxn>
                <a:cxn ang="0">
                  <a:pos x="276" y="174"/>
                </a:cxn>
                <a:cxn ang="0">
                  <a:pos x="264" y="98"/>
                </a:cxn>
                <a:cxn ang="0">
                  <a:pos x="238" y="88"/>
                </a:cxn>
                <a:cxn ang="0">
                  <a:pos x="208" y="80"/>
                </a:cxn>
                <a:cxn ang="0">
                  <a:pos x="216" y="128"/>
                </a:cxn>
                <a:cxn ang="0">
                  <a:pos x="202" y="164"/>
                </a:cxn>
                <a:cxn ang="0">
                  <a:pos x="160" y="196"/>
                </a:cxn>
                <a:cxn ang="0">
                  <a:pos x="120" y="242"/>
                </a:cxn>
                <a:cxn ang="0">
                  <a:pos x="150" y="326"/>
                </a:cxn>
                <a:cxn ang="0">
                  <a:pos x="116" y="406"/>
                </a:cxn>
                <a:cxn ang="0">
                  <a:pos x="90" y="406"/>
                </a:cxn>
                <a:cxn ang="0">
                  <a:pos x="114" y="430"/>
                </a:cxn>
                <a:cxn ang="0">
                  <a:pos x="158" y="442"/>
                </a:cxn>
                <a:cxn ang="0">
                  <a:pos x="150" y="566"/>
                </a:cxn>
                <a:cxn ang="0">
                  <a:pos x="132" y="622"/>
                </a:cxn>
                <a:cxn ang="0">
                  <a:pos x="80" y="754"/>
                </a:cxn>
                <a:cxn ang="0">
                  <a:pos x="104" y="782"/>
                </a:cxn>
                <a:cxn ang="0">
                  <a:pos x="154" y="842"/>
                </a:cxn>
                <a:cxn ang="0">
                  <a:pos x="116" y="870"/>
                </a:cxn>
                <a:cxn ang="0">
                  <a:pos x="112" y="956"/>
                </a:cxn>
                <a:cxn ang="0">
                  <a:pos x="88" y="1026"/>
                </a:cxn>
                <a:cxn ang="0">
                  <a:pos x="58" y="1054"/>
                </a:cxn>
                <a:cxn ang="0">
                  <a:pos x="18" y="1104"/>
                </a:cxn>
                <a:cxn ang="0">
                  <a:pos x="26" y="1136"/>
                </a:cxn>
                <a:cxn ang="0">
                  <a:pos x="10" y="1168"/>
                </a:cxn>
                <a:cxn ang="0">
                  <a:pos x="22" y="1194"/>
                </a:cxn>
                <a:cxn ang="0">
                  <a:pos x="114" y="1170"/>
                </a:cxn>
                <a:cxn ang="0">
                  <a:pos x="204" y="1148"/>
                </a:cxn>
                <a:cxn ang="0">
                  <a:pos x="242" y="1194"/>
                </a:cxn>
                <a:cxn ang="0">
                  <a:pos x="296" y="1218"/>
                </a:cxn>
                <a:cxn ang="0">
                  <a:pos x="326" y="1200"/>
                </a:cxn>
                <a:cxn ang="0">
                  <a:pos x="370" y="1166"/>
                </a:cxn>
                <a:cxn ang="0">
                  <a:pos x="370" y="982"/>
                </a:cxn>
                <a:cxn ang="0">
                  <a:pos x="352" y="870"/>
                </a:cxn>
                <a:cxn ang="0">
                  <a:pos x="384" y="806"/>
                </a:cxn>
                <a:cxn ang="0">
                  <a:pos x="424" y="798"/>
                </a:cxn>
                <a:cxn ang="0">
                  <a:pos x="464" y="820"/>
                </a:cxn>
                <a:cxn ang="0">
                  <a:pos x="466" y="760"/>
                </a:cxn>
                <a:cxn ang="0">
                  <a:pos x="466" y="720"/>
                </a:cxn>
                <a:cxn ang="0">
                  <a:pos x="454" y="704"/>
                </a:cxn>
                <a:cxn ang="0">
                  <a:pos x="478" y="668"/>
                </a:cxn>
                <a:cxn ang="0">
                  <a:pos x="520" y="614"/>
                </a:cxn>
                <a:cxn ang="0">
                  <a:pos x="158" y="288"/>
                </a:cxn>
              </a:cxnLst>
              <a:rect l="0" t="0" r="r" b="b"/>
              <a:pathLst>
                <a:path w="558" h="1218">
                  <a:moveTo>
                    <a:pt x="558" y="498"/>
                  </a:moveTo>
                  <a:lnTo>
                    <a:pt x="558" y="498"/>
                  </a:lnTo>
                  <a:lnTo>
                    <a:pt x="556" y="492"/>
                  </a:lnTo>
                  <a:lnTo>
                    <a:pt x="550" y="486"/>
                  </a:lnTo>
                  <a:lnTo>
                    <a:pt x="546" y="480"/>
                  </a:lnTo>
                  <a:lnTo>
                    <a:pt x="542" y="474"/>
                  </a:lnTo>
                  <a:lnTo>
                    <a:pt x="542" y="474"/>
                  </a:lnTo>
                  <a:lnTo>
                    <a:pt x="540" y="466"/>
                  </a:lnTo>
                  <a:lnTo>
                    <a:pt x="540" y="458"/>
                  </a:lnTo>
                  <a:lnTo>
                    <a:pt x="540" y="436"/>
                  </a:lnTo>
                  <a:lnTo>
                    <a:pt x="540" y="416"/>
                  </a:lnTo>
                  <a:lnTo>
                    <a:pt x="538" y="406"/>
                  </a:lnTo>
                  <a:lnTo>
                    <a:pt x="538" y="398"/>
                  </a:lnTo>
                  <a:lnTo>
                    <a:pt x="538" y="398"/>
                  </a:lnTo>
                  <a:lnTo>
                    <a:pt x="532" y="388"/>
                  </a:lnTo>
                  <a:lnTo>
                    <a:pt x="522" y="378"/>
                  </a:lnTo>
                  <a:lnTo>
                    <a:pt x="512" y="368"/>
                  </a:lnTo>
                  <a:lnTo>
                    <a:pt x="510" y="362"/>
                  </a:lnTo>
                  <a:lnTo>
                    <a:pt x="508" y="358"/>
                  </a:lnTo>
                  <a:lnTo>
                    <a:pt x="508" y="358"/>
                  </a:lnTo>
                  <a:lnTo>
                    <a:pt x="508" y="352"/>
                  </a:lnTo>
                  <a:lnTo>
                    <a:pt x="510" y="348"/>
                  </a:lnTo>
                  <a:lnTo>
                    <a:pt x="512" y="342"/>
                  </a:lnTo>
                  <a:lnTo>
                    <a:pt x="512" y="338"/>
                  </a:lnTo>
                  <a:lnTo>
                    <a:pt x="512" y="338"/>
                  </a:lnTo>
                  <a:lnTo>
                    <a:pt x="508" y="324"/>
                  </a:lnTo>
                  <a:lnTo>
                    <a:pt x="498" y="310"/>
                  </a:lnTo>
                  <a:lnTo>
                    <a:pt x="482" y="286"/>
                  </a:lnTo>
                  <a:lnTo>
                    <a:pt x="482" y="286"/>
                  </a:lnTo>
                  <a:lnTo>
                    <a:pt x="480" y="286"/>
                  </a:lnTo>
                  <a:lnTo>
                    <a:pt x="480" y="284"/>
                  </a:lnTo>
                  <a:lnTo>
                    <a:pt x="480" y="284"/>
                  </a:lnTo>
                  <a:lnTo>
                    <a:pt x="482" y="286"/>
                  </a:lnTo>
                  <a:lnTo>
                    <a:pt x="482" y="286"/>
                  </a:lnTo>
                  <a:lnTo>
                    <a:pt x="474" y="268"/>
                  </a:lnTo>
                  <a:lnTo>
                    <a:pt x="468" y="260"/>
                  </a:lnTo>
                  <a:lnTo>
                    <a:pt x="464" y="254"/>
                  </a:lnTo>
                  <a:lnTo>
                    <a:pt x="464" y="254"/>
                  </a:lnTo>
                  <a:lnTo>
                    <a:pt x="458" y="250"/>
                  </a:lnTo>
                  <a:lnTo>
                    <a:pt x="448" y="246"/>
                  </a:lnTo>
                  <a:lnTo>
                    <a:pt x="440" y="242"/>
                  </a:lnTo>
                  <a:lnTo>
                    <a:pt x="434" y="238"/>
                  </a:lnTo>
                  <a:lnTo>
                    <a:pt x="434" y="238"/>
                  </a:lnTo>
                  <a:lnTo>
                    <a:pt x="430" y="230"/>
                  </a:lnTo>
                  <a:lnTo>
                    <a:pt x="428" y="220"/>
                  </a:lnTo>
                  <a:lnTo>
                    <a:pt x="424" y="200"/>
                  </a:lnTo>
                  <a:lnTo>
                    <a:pt x="424" y="200"/>
                  </a:lnTo>
                  <a:lnTo>
                    <a:pt x="424" y="182"/>
                  </a:lnTo>
                  <a:lnTo>
                    <a:pt x="426" y="160"/>
                  </a:lnTo>
                  <a:lnTo>
                    <a:pt x="432" y="108"/>
                  </a:lnTo>
                  <a:lnTo>
                    <a:pt x="432" y="84"/>
                  </a:lnTo>
                  <a:lnTo>
                    <a:pt x="432" y="62"/>
                  </a:lnTo>
                  <a:lnTo>
                    <a:pt x="430" y="52"/>
                  </a:lnTo>
                  <a:lnTo>
                    <a:pt x="426" y="44"/>
                  </a:lnTo>
                  <a:lnTo>
                    <a:pt x="422" y="36"/>
                  </a:lnTo>
                  <a:lnTo>
                    <a:pt x="416" y="32"/>
                  </a:lnTo>
                  <a:lnTo>
                    <a:pt x="416" y="32"/>
                  </a:lnTo>
                  <a:lnTo>
                    <a:pt x="414" y="30"/>
                  </a:lnTo>
                  <a:lnTo>
                    <a:pt x="410" y="32"/>
                  </a:lnTo>
                  <a:lnTo>
                    <a:pt x="404" y="34"/>
                  </a:lnTo>
                  <a:lnTo>
                    <a:pt x="396" y="40"/>
                  </a:lnTo>
                  <a:lnTo>
                    <a:pt x="388" y="40"/>
                  </a:lnTo>
                  <a:lnTo>
                    <a:pt x="388" y="40"/>
                  </a:lnTo>
                  <a:lnTo>
                    <a:pt x="380" y="36"/>
                  </a:lnTo>
                  <a:lnTo>
                    <a:pt x="372" y="30"/>
                  </a:lnTo>
                  <a:lnTo>
                    <a:pt x="364" y="20"/>
                  </a:lnTo>
                  <a:lnTo>
                    <a:pt x="356" y="16"/>
                  </a:lnTo>
                  <a:lnTo>
                    <a:pt x="356" y="16"/>
                  </a:lnTo>
                  <a:lnTo>
                    <a:pt x="338" y="6"/>
                  </a:lnTo>
                  <a:lnTo>
                    <a:pt x="328" y="2"/>
                  </a:lnTo>
                  <a:lnTo>
                    <a:pt x="322" y="0"/>
                  </a:lnTo>
                  <a:lnTo>
                    <a:pt x="318" y="2"/>
                  </a:lnTo>
                  <a:lnTo>
                    <a:pt x="318" y="2"/>
                  </a:lnTo>
                  <a:lnTo>
                    <a:pt x="314" y="4"/>
                  </a:lnTo>
                  <a:lnTo>
                    <a:pt x="310" y="10"/>
                  </a:lnTo>
                  <a:lnTo>
                    <a:pt x="304" y="22"/>
                  </a:lnTo>
                  <a:lnTo>
                    <a:pt x="300" y="38"/>
                  </a:lnTo>
                  <a:lnTo>
                    <a:pt x="298" y="50"/>
                  </a:lnTo>
                  <a:lnTo>
                    <a:pt x="298" y="50"/>
                  </a:lnTo>
                  <a:lnTo>
                    <a:pt x="294" y="72"/>
                  </a:lnTo>
                  <a:lnTo>
                    <a:pt x="294" y="84"/>
                  </a:lnTo>
                  <a:lnTo>
                    <a:pt x="294" y="90"/>
                  </a:lnTo>
                  <a:lnTo>
                    <a:pt x="298" y="92"/>
                  </a:lnTo>
                  <a:lnTo>
                    <a:pt x="298" y="92"/>
                  </a:lnTo>
                  <a:lnTo>
                    <a:pt x="302" y="94"/>
                  </a:lnTo>
                  <a:lnTo>
                    <a:pt x="306" y="94"/>
                  </a:lnTo>
                  <a:lnTo>
                    <a:pt x="318" y="92"/>
                  </a:lnTo>
                  <a:lnTo>
                    <a:pt x="338" y="82"/>
                  </a:lnTo>
                  <a:lnTo>
                    <a:pt x="338" y="82"/>
                  </a:lnTo>
                  <a:lnTo>
                    <a:pt x="350" y="74"/>
                  </a:lnTo>
                  <a:lnTo>
                    <a:pt x="356" y="68"/>
                  </a:lnTo>
                  <a:lnTo>
                    <a:pt x="362" y="66"/>
                  </a:lnTo>
                  <a:lnTo>
                    <a:pt x="362" y="66"/>
                  </a:lnTo>
                  <a:lnTo>
                    <a:pt x="368" y="64"/>
                  </a:lnTo>
                  <a:lnTo>
                    <a:pt x="372" y="66"/>
                  </a:lnTo>
                  <a:lnTo>
                    <a:pt x="372" y="66"/>
                  </a:lnTo>
                  <a:lnTo>
                    <a:pt x="378" y="70"/>
                  </a:lnTo>
                  <a:lnTo>
                    <a:pt x="382" y="76"/>
                  </a:lnTo>
                  <a:lnTo>
                    <a:pt x="386" y="88"/>
                  </a:lnTo>
                  <a:lnTo>
                    <a:pt x="386" y="88"/>
                  </a:lnTo>
                  <a:lnTo>
                    <a:pt x="388" y="100"/>
                  </a:lnTo>
                  <a:lnTo>
                    <a:pt x="386" y="114"/>
                  </a:lnTo>
                  <a:lnTo>
                    <a:pt x="384" y="128"/>
                  </a:lnTo>
                  <a:lnTo>
                    <a:pt x="380" y="138"/>
                  </a:lnTo>
                  <a:lnTo>
                    <a:pt x="380" y="138"/>
                  </a:lnTo>
                  <a:lnTo>
                    <a:pt x="372" y="150"/>
                  </a:lnTo>
                  <a:lnTo>
                    <a:pt x="366" y="156"/>
                  </a:lnTo>
                  <a:lnTo>
                    <a:pt x="362" y="158"/>
                  </a:lnTo>
                  <a:lnTo>
                    <a:pt x="362" y="158"/>
                  </a:lnTo>
                  <a:lnTo>
                    <a:pt x="356" y="158"/>
                  </a:lnTo>
                  <a:lnTo>
                    <a:pt x="350" y="154"/>
                  </a:lnTo>
                  <a:lnTo>
                    <a:pt x="338" y="144"/>
                  </a:lnTo>
                  <a:lnTo>
                    <a:pt x="326" y="136"/>
                  </a:lnTo>
                  <a:lnTo>
                    <a:pt x="320" y="134"/>
                  </a:lnTo>
                  <a:lnTo>
                    <a:pt x="316" y="134"/>
                  </a:lnTo>
                  <a:lnTo>
                    <a:pt x="316" y="134"/>
                  </a:lnTo>
                  <a:lnTo>
                    <a:pt x="312" y="138"/>
                  </a:lnTo>
                  <a:lnTo>
                    <a:pt x="312" y="144"/>
                  </a:lnTo>
                  <a:lnTo>
                    <a:pt x="310" y="156"/>
                  </a:lnTo>
                  <a:lnTo>
                    <a:pt x="310" y="156"/>
                  </a:lnTo>
                  <a:lnTo>
                    <a:pt x="308" y="166"/>
                  </a:lnTo>
                  <a:lnTo>
                    <a:pt x="306" y="172"/>
                  </a:lnTo>
                  <a:lnTo>
                    <a:pt x="302" y="174"/>
                  </a:lnTo>
                  <a:lnTo>
                    <a:pt x="302" y="174"/>
                  </a:lnTo>
                  <a:lnTo>
                    <a:pt x="296" y="176"/>
                  </a:lnTo>
                  <a:lnTo>
                    <a:pt x="290" y="178"/>
                  </a:lnTo>
                  <a:lnTo>
                    <a:pt x="282" y="176"/>
                  </a:lnTo>
                  <a:lnTo>
                    <a:pt x="276" y="174"/>
                  </a:lnTo>
                  <a:lnTo>
                    <a:pt x="276" y="174"/>
                  </a:lnTo>
                  <a:lnTo>
                    <a:pt x="272" y="168"/>
                  </a:lnTo>
                  <a:lnTo>
                    <a:pt x="268" y="162"/>
                  </a:lnTo>
                  <a:lnTo>
                    <a:pt x="268" y="162"/>
                  </a:lnTo>
                  <a:lnTo>
                    <a:pt x="266" y="148"/>
                  </a:lnTo>
                  <a:lnTo>
                    <a:pt x="266" y="130"/>
                  </a:lnTo>
                  <a:lnTo>
                    <a:pt x="266" y="112"/>
                  </a:lnTo>
                  <a:lnTo>
                    <a:pt x="264" y="98"/>
                  </a:lnTo>
                  <a:lnTo>
                    <a:pt x="264" y="98"/>
                  </a:lnTo>
                  <a:lnTo>
                    <a:pt x="258" y="88"/>
                  </a:lnTo>
                  <a:lnTo>
                    <a:pt x="256" y="84"/>
                  </a:lnTo>
                  <a:lnTo>
                    <a:pt x="252" y="82"/>
                  </a:lnTo>
                  <a:lnTo>
                    <a:pt x="252" y="82"/>
                  </a:lnTo>
                  <a:lnTo>
                    <a:pt x="248" y="82"/>
                  </a:lnTo>
                  <a:lnTo>
                    <a:pt x="242" y="86"/>
                  </a:lnTo>
                  <a:lnTo>
                    <a:pt x="238" y="88"/>
                  </a:lnTo>
                  <a:lnTo>
                    <a:pt x="234" y="90"/>
                  </a:lnTo>
                  <a:lnTo>
                    <a:pt x="234" y="90"/>
                  </a:lnTo>
                  <a:lnTo>
                    <a:pt x="228" y="88"/>
                  </a:lnTo>
                  <a:lnTo>
                    <a:pt x="224" y="82"/>
                  </a:lnTo>
                  <a:lnTo>
                    <a:pt x="218" y="78"/>
                  </a:lnTo>
                  <a:lnTo>
                    <a:pt x="212" y="76"/>
                  </a:lnTo>
                  <a:lnTo>
                    <a:pt x="212" y="76"/>
                  </a:lnTo>
                  <a:lnTo>
                    <a:pt x="208" y="80"/>
                  </a:lnTo>
                  <a:lnTo>
                    <a:pt x="206" y="86"/>
                  </a:lnTo>
                  <a:lnTo>
                    <a:pt x="202" y="94"/>
                  </a:lnTo>
                  <a:lnTo>
                    <a:pt x="202" y="100"/>
                  </a:lnTo>
                  <a:lnTo>
                    <a:pt x="202" y="100"/>
                  </a:lnTo>
                  <a:lnTo>
                    <a:pt x="204" y="108"/>
                  </a:lnTo>
                  <a:lnTo>
                    <a:pt x="210" y="116"/>
                  </a:lnTo>
                  <a:lnTo>
                    <a:pt x="214" y="124"/>
                  </a:lnTo>
                  <a:lnTo>
                    <a:pt x="216" y="128"/>
                  </a:lnTo>
                  <a:lnTo>
                    <a:pt x="216" y="132"/>
                  </a:lnTo>
                  <a:lnTo>
                    <a:pt x="216" y="132"/>
                  </a:lnTo>
                  <a:lnTo>
                    <a:pt x="214" y="134"/>
                  </a:lnTo>
                  <a:lnTo>
                    <a:pt x="210" y="138"/>
                  </a:lnTo>
                  <a:lnTo>
                    <a:pt x="204" y="144"/>
                  </a:lnTo>
                  <a:lnTo>
                    <a:pt x="204" y="144"/>
                  </a:lnTo>
                  <a:lnTo>
                    <a:pt x="202" y="154"/>
                  </a:lnTo>
                  <a:lnTo>
                    <a:pt x="202" y="164"/>
                  </a:lnTo>
                  <a:lnTo>
                    <a:pt x="202" y="164"/>
                  </a:lnTo>
                  <a:lnTo>
                    <a:pt x="192" y="182"/>
                  </a:lnTo>
                  <a:lnTo>
                    <a:pt x="186" y="192"/>
                  </a:lnTo>
                  <a:lnTo>
                    <a:pt x="178" y="198"/>
                  </a:lnTo>
                  <a:lnTo>
                    <a:pt x="178" y="198"/>
                  </a:lnTo>
                  <a:lnTo>
                    <a:pt x="174" y="198"/>
                  </a:lnTo>
                  <a:lnTo>
                    <a:pt x="166" y="198"/>
                  </a:lnTo>
                  <a:lnTo>
                    <a:pt x="160" y="196"/>
                  </a:lnTo>
                  <a:lnTo>
                    <a:pt x="154" y="198"/>
                  </a:lnTo>
                  <a:lnTo>
                    <a:pt x="154" y="198"/>
                  </a:lnTo>
                  <a:lnTo>
                    <a:pt x="144" y="204"/>
                  </a:lnTo>
                  <a:lnTo>
                    <a:pt x="134" y="214"/>
                  </a:lnTo>
                  <a:lnTo>
                    <a:pt x="124" y="224"/>
                  </a:lnTo>
                  <a:lnTo>
                    <a:pt x="120" y="234"/>
                  </a:lnTo>
                  <a:lnTo>
                    <a:pt x="120" y="234"/>
                  </a:lnTo>
                  <a:lnTo>
                    <a:pt x="120" y="242"/>
                  </a:lnTo>
                  <a:lnTo>
                    <a:pt x="124" y="252"/>
                  </a:lnTo>
                  <a:lnTo>
                    <a:pt x="132" y="270"/>
                  </a:lnTo>
                  <a:lnTo>
                    <a:pt x="132" y="270"/>
                  </a:lnTo>
                  <a:lnTo>
                    <a:pt x="144" y="300"/>
                  </a:lnTo>
                  <a:lnTo>
                    <a:pt x="144" y="300"/>
                  </a:lnTo>
                  <a:lnTo>
                    <a:pt x="150" y="312"/>
                  </a:lnTo>
                  <a:lnTo>
                    <a:pt x="150" y="312"/>
                  </a:lnTo>
                  <a:lnTo>
                    <a:pt x="150" y="326"/>
                  </a:lnTo>
                  <a:lnTo>
                    <a:pt x="150" y="344"/>
                  </a:lnTo>
                  <a:lnTo>
                    <a:pt x="146" y="362"/>
                  </a:lnTo>
                  <a:lnTo>
                    <a:pt x="142" y="376"/>
                  </a:lnTo>
                  <a:lnTo>
                    <a:pt x="142" y="376"/>
                  </a:lnTo>
                  <a:lnTo>
                    <a:pt x="138" y="384"/>
                  </a:lnTo>
                  <a:lnTo>
                    <a:pt x="132" y="392"/>
                  </a:lnTo>
                  <a:lnTo>
                    <a:pt x="124" y="402"/>
                  </a:lnTo>
                  <a:lnTo>
                    <a:pt x="116" y="406"/>
                  </a:lnTo>
                  <a:lnTo>
                    <a:pt x="116" y="406"/>
                  </a:lnTo>
                  <a:lnTo>
                    <a:pt x="112" y="404"/>
                  </a:lnTo>
                  <a:lnTo>
                    <a:pt x="106" y="402"/>
                  </a:lnTo>
                  <a:lnTo>
                    <a:pt x="100" y="398"/>
                  </a:lnTo>
                  <a:lnTo>
                    <a:pt x="94" y="398"/>
                  </a:lnTo>
                  <a:lnTo>
                    <a:pt x="94" y="398"/>
                  </a:lnTo>
                  <a:lnTo>
                    <a:pt x="92" y="402"/>
                  </a:lnTo>
                  <a:lnTo>
                    <a:pt x="90" y="406"/>
                  </a:lnTo>
                  <a:lnTo>
                    <a:pt x="90" y="406"/>
                  </a:lnTo>
                  <a:lnTo>
                    <a:pt x="92" y="414"/>
                  </a:lnTo>
                  <a:lnTo>
                    <a:pt x="96" y="420"/>
                  </a:lnTo>
                  <a:lnTo>
                    <a:pt x="96" y="420"/>
                  </a:lnTo>
                  <a:lnTo>
                    <a:pt x="102" y="426"/>
                  </a:lnTo>
                  <a:lnTo>
                    <a:pt x="108" y="430"/>
                  </a:lnTo>
                  <a:lnTo>
                    <a:pt x="108" y="430"/>
                  </a:lnTo>
                  <a:lnTo>
                    <a:pt x="114" y="430"/>
                  </a:lnTo>
                  <a:lnTo>
                    <a:pt x="120" y="428"/>
                  </a:lnTo>
                  <a:lnTo>
                    <a:pt x="128" y="424"/>
                  </a:lnTo>
                  <a:lnTo>
                    <a:pt x="134" y="424"/>
                  </a:lnTo>
                  <a:lnTo>
                    <a:pt x="134" y="424"/>
                  </a:lnTo>
                  <a:lnTo>
                    <a:pt x="142" y="426"/>
                  </a:lnTo>
                  <a:lnTo>
                    <a:pt x="150" y="430"/>
                  </a:lnTo>
                  <a:lnTo>
                    <a:pt x="150" y="430"/>
                  </a:lnTo>
                  <a:lnTo>
                    <a:pt x="158" y="442"/>
                  </a:lnTo>
                  <a:lnTo>
                    <a:pt x="166" y="454"/>
                  </a:lnTo>
                  <a:lnTo>
                    <a:pt x="166" y="454"/>
                  </a:lnTo>
                  <a:lnTo>
                    <a:pt x="166" y="466"/>
                  </a:lnTo>
                  <a:lnTo>
                    <a:pt x="166" y="478"/>
                  </a:lnTo>
                  <a:lnTo>
                    <a:pt x="166" y="478"/>
                  </a:lnTo>
                  <a:lnTo>
                    <a:pt x="158" y="522"/>
                  </a:lnTo>
                  <a:lnTo>
                    <a:pt x="150" y="566"/>
                  </a:lnTo>
                  <a:lnTo>
                    <a:pt x="150" y="566"/>
                  </a:lnTo>
                  <a:lnTo>
                    <a:pt x="142" y="584"/>
                  </a:lnTo>
                  <a:lnTo>
                    <a:pt x="136" y="602"/>
                  </a:lnTo>
                  <a:lnTo>
                    <a:pt x="136" y="602"/>
                  </a:lnTo>
                  <a:lnTo>
                    <a:pt x="132" y="622"/>
                  </a:lnTo>
                  <a:lnTo>
                    <a:pt x="132" y="622"/>
                  </a:lnTo>
                  <a:lnTo>
                    <a:pt x="134" y="620"/>
                  </a:lnTo>
                  <a:lnTo>
                    <a:pt x="134" y="620"/>
                  </a:lnTo>
                  <a:lnTo>
                    <a:pt x="132" y="622"/>
                  </a:lnTo>
                  <a:lnTo>
                    <a:pt x="132" y="622"/>
                  </a:lnTo>
                  <a:lnTo>
                    <a:pt x="128" y="652"/>
                  </a:lnTo>
                  <a:lnTo>
                    <a:pt x="126" y="668"/>
                  </a:lnTo>
                  <a:lnTo>
                    <a:pt x="122" y="682"/>
                  </a:lnTo>
                  <a:lnTo>
                    <a:pt x="122" y="682"/>
                  </a:lnTo>
                  <a:lnTo>
                    <a:pt x="110" y="704"/>
                  </a:lnTo>
                  <a:lnTo>
                    <a:pt x="96" y="730"/>
                  </a:lnTo>
                  <a:lnTo>
                    <a:pt x="80" y="754"/>
                  </a:lnTo>
                  <a:lnTo>
                    <a:pt x="70" y="774"/>
                  </a:lnTo>
                  <a:lnTo>
                    <a:pt x="70" y="774"/>
                  </a:lnTo>
                  <a:lnTo>
                    <a:pt x="72" y="778"/>
                  </a:lnTo>
                  <a:lnTo>
                    <a:pt x="76" y="778"/>
                  </a:lnTo>
                  <a:lnTo>
                    <a:pt x="86" y="780"/>
                  </a:lnTo>
                  <a:lnTo>
                    <a:pt x="96" y="780"/>
                  </a:lnTo>
                  <a:lnTo>
                    <a:pt x="104" y="782"/>
                  </a:lnTo>
                  <a:lnTo>
                    <a:pt x="104" y="782"/>
                  </a:lnTo>
                  <a:lnTo>
                    <a:pt x="110" y="790"/>
                  </a:lnTo>
                  <a:lnTo>
                    <a:pt x="118" y="800"/>
                  </a:lnTo>
                  <a:lnTo>
                    <a:pt x="132" y="818"/>
                  </a:lnTo>
                  <a:lnTo>
                    <a:pt x="132" y="818"/>
                  </a:lnTo>
                  <a:lnTo>
                    <a:pt x="144" y="830"/>
                  </a:lnTo>
                  <a:lnTo>
                    <a:pt x="150" y="836"/>
                  </a:lnTo>
                  <a:lnTo>
                    <a:pt x="154" y="842"/>
                  </a:lnTo>
                  <a:lnTo>
                    <a:pt x="154" y="842"/>
                  </a:lnTo>
                  <a:lnTo>
                    <a:pt x="154" y="846"/>
                  </a:lnTo>
                  <a:lnTo>
                    <a:pt x="150" y="850"/>
                  </a:lnTo>
                  <a:lnTo>
                    <a:pt x="144" y="858"/>
                  </a:lnTo>
                  <a:lnTo>
                    <a:pt x="144" y="858"/>
                  </a:lnTo>
                  <a:lnTo>
                    <a:pt x="138" y="860"/>
                  </a:lnTo>
                  <a:lnTo>
                    <a:pt x="130" y="864"/>
                  </a:lnTo>
                  <a:lnTo>
                    <a:pt x="122" y="866"/>
                  </a:lnTo>
                  <a:lnTo>
                    <a:pt x="116" y="870"/>
                  </a:lnTo>
                  <a:lnTo>
                    <a:pt x="116" y="870"/>
                  </a:lnTo>
                  <a:lnTo>
                    <a:pt x="114" y="878"/>
                  </a:lnTo>
                  <a:lnTo>
                    <a:pt x="110" y="886"/>
                  </a:lnTo>
                  <a:lnTo>
                    <a:pt x="106" y="906"/>
                  </a:lnTo>
                  <a:lnTo>
                    <a:pt x="104" y="926"/>
                  </a:lnTo>
                  <a:lnTo>
                    <a:pt x="106" y="944"/>
                  </a:lnTo>
                  <a:lnTo>
                    <a:pt x="106" y="944"/>
                  </a:lnTo>
                  <a:lnTo>
                    <a:pt x="112" y="956"/>
                  </a:lnTo>
                  <a:lnTo>
                    <a:pt x="116" y="962"/>
                  </a:lnTo>
                  <a:lnTo>
                    <a:pt x="122" y="964"/>
                  </a:lnTo>
                  <a:lnTo>
                    <a:pt x="122" y="964"/>
                  </a:lnTo>
                  <a:lnTo>
                    <a:pt x="110" y="976"/>
                  </a:lnTo>
                  <a:lnTo>
                    <a:pt x="100" y="992"/>
                  </a:lnTo>
                  <a:lnTo>
                    <a:pt x="92" y="1010"/>
                  </a:lnTo>
                  <a:lnTo>
                    <a:pt x="88" y="1026"/>
                  </a:lnTo>
                  <a:lnTo>
                    <a:pt x="88" y="1026"/>
                  </a:lnTo>
                  <a:lnTo>
                    <a:pt x="88" y="1028"/>
                  </a:lnTo>
                  <a:lnTo>
                    <a:pt x="90" y="1032"/>
                  </a:lnTo>
                  <a:lnTo>
                    <a:pt x="92" y="1036"/>
                  </a:lnTo>
                  <a:lnTo>
                    <a:pt x="92" y="1040"/>
                  </a:lnTo>
                  <a:lnTo>
                    <a:pt x="92" y="1040"/>
                  </a:lnTo>
                  <a:lnTo>
                    <a:pt x="88" y="1046"/>
                  </a:lnTo>
                  <a:lnTo>
                    <a:pt x="80" y="1050"/>
                  </a:lnTo>
                  <a:lnTo>
                    <a:pt x="58" y="1054"/>
                  </a:lnTo>
                  <a:lnTo>
                    <a:pt x="36" y="1060"/>
                  </a:lnTo>
                  <a:lnTo>
                    <a:pt x="28" y="1062"/>
                  </a:lnTo>
                  <a:lnTo>
                    <a:pt x="22" y="1068"/>
                  </a:lnTo>
                  <a:lnTo>
                    <a:pt x="22" y="1068"/>
                  </a:lnTo>
                  <a:lnTo>
                    <a:pt x="20" y="1074"/>
                  </a:lnTo>
                  <a:lnTo>
                    <a:pt x="20" y="1086"/>
                  </a:lnTo>
                  <a:lnTo>
                    <a:pt x="20" y="1096"/>
                  </a:lnTo>
                  <a:lnTo>
                    <a:pt x="18" y="1104"/>
                  </a:lnTo>
                  <a:lnTo>
                    <a:pt x="18" y="1104"/>
                  </a:lnTo>
                  <a:lnTo>
                    <a:pt x="14" y="1112"/>
                  </a:lnTo>
                  <a:lnTo>
                    <a:pt x="12" y="1116"/>
                  </a:lnTo>
                  <a:lnTo>
                    <a:pt x="10" y="1120"/>
                  </a:lnTo>
                  <a:lnTo>
                    <a:pt x="10" y="1120"/>
                  </a:lnTo>
                  <a:lnTo>
                    <a:pt x="14" y="1126"/>
                  </a:lnTo>
                  <a:lnTo>
                    <a:pt x="20" y="1132"/>
                  </a:lnTo>
                  <a:lnTo>
                    <a:pt x="26" y="1136"/>
                  </a:lnTo>
                  <a:lnTo>
                    <a:pt x="30" y="1142"/>
                  </a:lnTo>
                  <a:lnTo>
                    <a:pt x="30" y="1142"/>
                  </a:lnTo>
                  <a:lnTo>
                    <a:pt x="30" y="1146"/>
                  </a:lnTo>
                  <a:lnTo>
                    <a:pt x="28" y="1152"/>
                  </a:lnTo>
                  <a:lnTo>
                    <a:pt x="24" y="1160"/>
                  </a:lnTo>
                  <a:lnTo>
                    <a:pt x="24" y="1160"/>
                  </a:lnTo>
                  <a:lnTo>
                    <a:pt x="18" y="1164"/>
                  </a:lnTo>
                  <a:lnTo>
                    <a:pt x="10" y="1168"/>
                  </a:lnTo>
                  <a:lnTo>
                    <a:pt x="4" y="1172"/>
                  </a:lnTo>
                  <a:lnTo>
                    <a:pt x="2" y="1174"/>
                  </a:lnTo>
                  <a:lnTo>
                    <a:pt x="0" y="1176"/>
                  </a:lnTo>
                  <a:lnTo>
                    <a:pt x="0" y="1176"/>
                  </a:lnTo>
                  <a:lnTo>
                    <a:pt x="2" y="1182"/>
                  </a:lnTo>
                  <a:lnTo>
                    <a:pt x="8" y="1186"/>
                  </a:lnTo>
                  <a:lnTo>
                    <a:pt x="14" y="1192"/>
                  </a:lnTo>
                  <a:lnTo>
                    <a:pt x="22" y="1194"/>
                  </a:lnTo>
                  <a:lnTo>
                    <a:pt x="40" y="1200"/>
                  </a:lnTo>
                  <a:lnTo>
                    <a:pt x="54" y="1202"/>
                  </a:lnTo>
                  <a:lnTo>
                    <a:pt x="54" y="1202"/>
                  </a:lnTo>
                  <a:lnTo>
                    <a:pt x="60" y="1200"/>
                  </a:lnTo>
                  <a:lnTo>
                    <a:pt x="66" y="1198"/>
                  </a:lnTo>
                  <a:lnTo>
                    <a:pt x="82" y="1192"/>
                  </a:lnTo>
                  <a:lnTo>
                    <a:pt x="98" y="1182"/>
                  </a:lnTo>
                  <a:lnTo>
                    <a:pt x="114" y="1170"/>
                  </a:lnTo>
                  <a:lnTo>
                    <a:pt x="130" y="1158"/>
                  </a:lnTo>
                  <a:lnTo>
                    <a:pt x="146" y="1148"/>
                  </a:lnTo>
                  <a:lnTo>
                    <a:pt x="160" y="1140"/>
                  </a:lnTo>
                  <a:lnTo>
                    <a:pt x="168" y="1138"/>
                  </a:lnTo>
                  <a:lnTo>
                    <a:pt x="174" y="1138"/>
                  </a:lnTo>
                  <a:lnTo>
                    <a:pt x="174" y="1138"/>
                  </a:lnTo>
                  <a:lnTo>
                    <a:pt x="188" y="1140"/>
                  </a:lnTo>
                  <a:lnTo>
                    <a:pt x="204" y="1148"/>
                  </a:lnTo>
                  <a:lnTo>
                    <a:pt x="218" y="1156"/>
                  </a:lnTo>
                  <a:lnTo>
                    <a:pt x="230" y="1166"/>
                  </a:lnTo>
                  <a:lnTo>
                    <a:pt x="230" y="1166"/>
                  </a:lnTo>
                  <a:lnTo>
                    <a:pt x="232" y="1172"/>
                  </a:lnTo>
                  <a:lnTo>
                    <a:pt x="236" y="1180"/>
                  </a:lnTo>
                  <a:lnTo>
                    <a:pt x="238" y="1188"/>
                  </a:lnTo>
                  <a:lnTo>
                    <a:pt x="242" y="1194"/>
                  </a:lnTo>
                  <a:lnTo>
                    <a:pt x="242" y="1194"/>
                  </a:lnTo>
                  <a:lnTo>
                    <a:pt x="250" y="1202"/>
                  </a:lnTo>
                  <a:lnTo>
                    <a:pt x="260" y="1208"/>
                  </a:lnTo>
                  <a:lnTo>
                    <a:pt x="272" y="1214"/>
                  </a:lnTo>
                  <a:lnTo>
                    <a:pt x="282" y="1218"/>
                  </a:lnTo>
                  <a:lnTo>
                    <a:pt x="282" y="1218"/>
                  </a:lnTo>
                  <a:lnTo>
                    <a:pt x="288" y="1218"/>
                  </a:lnTo>
                  <a:lnTo>
                    <a:pt x="296" y="1218"/>
                  </a:lnTo>
                  <a:lnTo>
                    <a:pt x="296" y="1218"/>
                  </a:lnTo>
                  <a:lnTo>
                    <a:pt x="300" y="1214"/>
                  </a:lnTo>
                  <a:lnTo>
                    <a:pt x="304" y="1206"/>
                  </a:lnTo>
                  <a:lnTo>
                    <a:pt x="308" y="1198"/>
                  </a:lnTo>
                  <a:lnTo>
                    <a:pt x="314" y="1194"/>
                  </a:lnTo>
                  <a:lnTo>
                    <a:pt x="314" y="1194"/>
                  </a:lnTo>
                  <a:lnTo>
                    <a:pt x="318" y="1196"/>
                  </a:lnTo>
                  <a:lnTo>
                    <a:pt x="322" y="1198"/>
                  </a:lnTo>
                  <a:lnTo>
                    <a:pt x="326" y="1200"/>
                  </a:lnTo>
                  <a:lnTo>
                    <a:pt x="330" y="1200"/>
                  </a:lnTo>
                  <a:lnTo>
                    <a:pt x="330" y="1200"/>
                  </a:lnTo>
                  <a:lnTo>
                    <a:pt x="338" y="1192"/>
                  </a:lnTo>
                  <a:lnTo>
                    <a:pt x="350" y="1182"/>
                  </a:lnTo>
                  <a:lnTo>
                    <a:pt x="362" y="1174"/>
                  </a:lnTo>
                  <a:lnTo>
                    <a:pt x="368" y="1170"/>
                  </a:lnTo>
                  <a:lnTo>
                    <a:pt x="370" y="1166"/>
                  </a:lnTo>
                  <a:lnTo>
                    <a:pt x="370" y="1166"/>
                  </a:lnTo>
                  <a:lnTo>
                    <a:pt x="376" y="1150"/>
                  </a:lnTo>
                  <a:lnTo>
                    <a:pt x="380" y="1130"/>
                  </a:lnTo>
                  <a:lnTo>
                    <a:pt x="382" y="1108"/>
                  </a:lnTo>
                  <a:lnTo>
                    <a:pt x="382" y="1084"/>
                  </a:lnTo>
                  <a:lnTo>
                    <a:pt x="380" y="1038"/>
                  </a:lnTo>
                  <a:lnTo>
                    <a:pt x="376" y="1000"/>
                  </a:lnTo>
                  <a:lnTo>
                    <a:pt x="376" y="1000"/>
                  </a:lnTo>
                  <a:lnTo>
                    <a:pt x="370" y="982"/>
                  </a:lnTo>
                  <a:lnTo>
                    <a:pt x="362" y="966"/>
                  </a:lnTo>
                  <a:lnTo>
                    <a:pt x="362" y="966"/>
                  </a:lnTo>
                  <a:lnTo>
                    <a:pt x="360" y="958"/>
                  </a:lnTo>
                  <a:lnTo>
                    <a:pt x="360" y="958"/>
                  </a:lnTo>
                  <a:lnTo>
                    <a:pt x="356" y="938"/>
                  </a:lnTo>
                  <a:lnTo>
                    <a:pt x="352" y="914"/>
                  </a:lnTo>
                  <a:lnTo>
                    <a:pt x="352" y="890"/>
                  </a:lnTo>
                  <a:lnTo>
                    <a:pt x="352" y="870"/>
                  </a:lnTo>
                  <a:lnTo>
                    <a:pt x="352" y="870"/>
                  </a:lnTo>
                  <a:lnTo>
                    <a:pt x="356" y="854"/>
                  </a:lnTo>
                  <a:lnTo>
                    <a:pt x="364" y="834"/>
                  </a:lnTo>
                  <a:lnTo>
                    <a:pt x="368" y="826"/>
                  </a:lnTo>
                  <a:lnTo>
                    <a:pt x="372" y="816"/>
                  </a:lnTo>
                  <a:lnTo>
                    <a:pt x="378" y="810"/>
                  </a:lnTo>
                  <a:lnTo>
                    <a:pt x="384" y="806"/>
                  </a:lnTo>
                  <a:lnTo>
                    <a:pt x="384" y="806"/>
                  </a:lnTo>
                  <a:lnTo>
                    <a:pt x="386" y="808"/>
                  </a:lnTo>
                  <a:lnTo>
                    <a:pt x="388" y="810"/>
                  </a:lnTo>
                  <a:lnTo>
                    <a:pt x="394" y="812"/>
                  </a:lnTo>
                  <a:lnTo>
                    <a:pt x="394" y="812"/>
                  </a:lnTo>
                  <a:lnTo>
                    <a:pt x="398" y="812"/>
                  </a:lnTo>
                  <a:lnTo>
                    <a:pt x="402" y="810"/>
                  </a:lnTo>
                  <a:lnTo>
                    <a:pt x="414" y="804"/>
                  </a:lnTo>
                  <a:lnTo>
                    <a:pt x="424" y="798"/>
                  </a:lnTo>
                  <a:lnTo>
                    <a:pt x="428" y="796"/>
                  </a:lnTo>
                  <a:lnTo>
                    <a:pt x="432" y="796"/>
                  </a:lnTo>
                  <a:lnTo>
                    <a:pt x="432" y="796"/>
                  </a:lnTo>
                  <a:lnTo>
                    <a:pt x="436" y="798"/>
                  </a:lnTo>
                  <a:lnTo>
                    <a:pt x="442" y="800"/>
                  </a:lnTo>
                  <a:lnTo>
                    <a:pt x="450" y="810"/>
                  </a:lnTo>
                  <a:lnTo>
                    <a:pt x="458" y="818"/>
                  </a:lnTo>
                  <a:lnTo>
                    <a:pt x="464" y="820"/>
                  </a:lnTo>
                  <a:lnTo>
                    <a:pt x="466" y="820"/>
                  </a:lnTo>
                  <a:lnTo>
                    <a:pt x="466" y="820"/>
                  </a:lnTo>
                  <a:lnTo>
                    <a:pt x="468" y="818"/>
                  </a:lnTo>
                  <a:lnTo>
                    <a:pt x="468" y="812"/>
                  </a:lnTo>
                  <a:lnTo>
                    <a:pt x="466" y="802"/>
                  </a:lnTo>
                  <a:lnTo>
                    <a:pt x="466" y="802"/>
                  </a:lnTo>
                  <a:lnTo>
                    <a:pt x="468" y="780"/>
                  </a:lnTo>
                  <a:lnTo>
                    <a:pt x="466" y="760"/>
                  </a:lnTo>
                  <a:lnTo>
                    <a:pt x="466" y="760"/>
                  </a:lnTo>
                  <a:lnTo>
                    <a:pt x="462" y="746"/>
                  </a:lnTo>
                  <a:lnTo>
                    <a:pt x="458" y="738"/>
                  </a:lnTo>
                  <a:lnTo>
                    <a:pt x="458" y="732"/>
                  </a:lnTo>
                  <a:lnTo>
                    <a:pt x="458" y="732"/>
                  </a:lnTo>
                  <a:lnTo>
                    <a:pt x="458" y="728"/>
                  </a:lnTo>
                  <a:lnTo>
                    <a:pt x="462" y="724"/>
                  </a:lnTo>
                  <a:lnTo>
                    <a:pt x="466" y="720"/>
                  </a:lnTo>
                  <a:lnTo>
                    <a:pt x="466" y="716"/>
                  </a:lnTo>
                  <a:lnTo>
                    <a:pt x="466" y="716"/>
                  </a:lnTo>
                  <a:lnTo>
                    <a:pt x="466" y="712"/>
                  </a:lnTo>
                  <a:lnTo>
                    <a:pt x="464" y="708"/>
                  </a:lnTo>
                  <a:lnTo>
                    <a:pt x="462" y="704"/>
                  </a:lnTo>
                  <a:lnTo>
                    <a:pt x="462" y="700"/>
                  </a:lnTo>
                  <a:lnTo>
                    <a:pt x="462" y="700"/>
                  </a:lnTo>
                  <a:lnTo>
                    <a:pt x="454" y="704"/>
                  </a:lnTo>
                  <a:lnTo>
                    <a:pt x="454" y="704"/>
                  </a:lnTo>
                  <a:lnTo>
                    <a:pt x="462" y="700"/>
                  </a:lnTo>
                  <a:lnTo>
                    <a:pt x="462" y="700"/>
                  </a:lnTo>
                  <a:lnTo>
                    <a:pt x="464" y="696"/>
                  </a:lnTo>
                  <a:lnTo>
                    <a:pt x="468" y="690"/>
                  </a:lnTo>
                  <a:lnTo>
                    <a:pt x="476" y="682"/>
                  </a:lnTo>
                  <a:lnTo>
                    <a:pt x="476" y="682"/>
                  </a:lnTo>
                  <a:lnTo>
                    <a:pt x="478" y="668"/>
                  </a:lnTo>
                  <a:lnTo>
                    <a:pt x="480" y="660"/>
                  </a:lnTo>
                  <a:lnTo>
                    <a:pt x="482" y="654"/>
                  </a:lnTo>
                  <a:lnTo>
                    <a:pt x="482" y="654"/>
                  </a:lnTo>
                  <a:lnTo>
                    <a:pt x="490" y="644"/>
                  </a:lnTo>
                  <a:lnTo>
                    <a:pt x="502" y="634"/>
                  </a:lnTo>
                  <a:lnTo>
                    <a:pt x="512" y="622"/>
                  </a:lnTo>
                  <a:lnTo>
                    <a:pt x="520" y="614"/>
                  </a:lnTo>
                  <a:lnTo>
                    <a:pt x="520" y="614"/>
                  </a:lnTo>
                  <a:lnTo>
                    <a:pt x="534" y="588"/>
                  </a:lnTo>
                  <a:lnTo>
                    <a:pt x="548" y="556"/>
                  </a:lnTo>
                  <a:lnTo>
                    <a:pt x="552" y="540"/>
                  </a:lnTo>
                  <a:lnTo>
                    <a:pt x="556" y="524"/>
                  </a:lnTo>
                  <a:lnTo>
                    <a:pt x="558" y="510"/>
                  </a:lnTo>
                  <a:lnTo>
                    <a:pt x="558" y="498"/>
                  </a:lnTo>
                  <a:lnTo>
                    <a:pt x="558" y="498"/>
                  </a:lnTo>
                  <a:close/>
                  <a:moveTo>
                    <a:pt x="158" y="288"/>
                  </a:moveTo>
                  <a:lnTo>
                    <a:pt x="158" y="288"/>
                  </a:lnTo>
                  <a:lnTo>
                    <a:pt x="166" y="284"/>
                  </a:lnTo>
                  <a:lnTo>
                    <a:pt x="166" y="284"/>
                  </a:lnTo>
                  <a:lnTo>
                    <a:pt x="158" y="288"/>
                  </a:lnTo>
                  <a:lnTo>
                    <a:pt x="158" y="288"/>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Freeform 42">
              <a:extLst>
                <a:ext uri="{FF2B5EF4-FFF2-40B4-BE49-F238E27FC236}">
                  <a16:creationId xmlns:a16="http://schemas.microsoft.com/office/drawing/2014/main" id="{7782610E-D0BC-2DE4-C902-E306DC46F3DF}"/>
                </a:ext>
              </a:extLst>
            </p:cNvPr>
            <p:cNvSpPr>
              <a:spLocks/>
            </p:cNvSpPr>
            <p:nvPr/>
          </p:nvSpPr>
          <p:spPr bwMode="auto">
            <a:xfrm>
              <a:off x="6004242" y="4281488"/>
              <a:ext cx="784225" cy="895350"/>
            </a:xfrm>
            <a:custGeom>
              <a:avLst/>
              <a:gdLst/>
              <a:ahLst/>
              <a:cxnLst>
                <a:cxn ang="0">
                  <a:pos x="466" y="310"/>
                </a:cxn>
                <a:cxn ang="0">
                  <a:pos x="450" y="284"/>
                </a:cxn>
                <a:cxn ang="0">
                  <a:pos x="440" y="180"/>
                </a:cxn>
                <a:cxn ang="0">
                  <a:pos x="470" y="62"/>
                </a:cxn>
                <a:cxn ang="0">
                  <a:pos x="454" y="56"/>
                </a:cxn>
                <a:cxn ang="0">
                  <a:pos x="436" y="80"/>
                </a:cxn>
                <a:cxn ang="0">
                  <a:pos x="412" y="74"/>
                </a:cxn>
                <a:cxn ang="0">
                  <a:pos x="382" y="56"/>
                </a:cxn>
                <a:cxn ang="0">
                  <a:pos x="358" y="18"/>
                </a:cxn>
                <a:cxn ang="0">
                  <a:pos x="300" y="2"/>
                </a:cxn>
                <a:cxn ang="0">
                  <a:pos x="214" y="42"/>
                </a:cxn>
                <a:cxn ang="0">
                  <a:pos x="184" y="54"/>
                </a:cxn>
                <a:cxn ang="0">
                  <a:pos x="140" y="38"/>
                </a:cxn>
                <a:cxn ang="0">
                  <a:pos x="114" y="74"/>
                </a:cxn>
                <a:cxn ang="0">
                  <a:pos x="82" y="98"/>
                </a:cxn>
                <a:cxn ang="0">
                  <a:pos x="30" y="128"/>
                </a:cxn>
                <a:cxn ang="0">
                  <a:pos x="0" y="182"/>
                </a:cxn>
                <a:cxn ang="0">
                  <a:pos x="22" y="194"/>
                </a:cxn>
                <a:cxn ang="0">
                  <a:pos x="48" y="202"/>
                </a:cxn>
                <a:cxn ang="0">
                  <a:pos x="44" y="242"/>
                </a:cxn>
                <a:cxn ang="0">
                  <a:pos x="60" y="294"/>
                </a:cxn>
                <a:cxn ang="0">
                  <a:pos x="70" y="312"/>
                </a:cxn>
                <a:cxn ang="0">
                  <a:pos x="84" y="334"/>
                </a:cxn>
                <a:cxn ang="0">
                  <a:pos x="114" y="342"/>
                </a:cxn>
                <a:cxn ang="0">
                  <a:pos x="148" y="372"/>
                </a:cxn>
                <a:cxn ang="0">
                  <a:pos x="152" y="400"/>
                </a:cxn>
                <a:cxn ang="0">
                  <a:pos x="132" y="430"/>
                </a:cxn>
                <a:cxn ang="0">
                  <a:pos x="118" y="450"/>
                </a:cxn>
                <a:cxn ang="0">
                  <a:pos x="128" y="462"/>
                </a:cxn>
                <a:cxn ang="0">
                  <a:pos x="130" y="506"/>
                </a:cxn>
                <a:cxn ang="0">
                  <a:pos x="144" y="516"/>
                </a:cxn>
                <a:cxn ang="0">
                  <a:pos x="168" y="476"/>
                </a:cxn>
                <a:cxn ang="0">
                  <a:pos x="210" y="466"/>
                </a:cxn>
                <a:cxn ang="0">
                  <a:pos x="246" y="490"/>
                </a:cxn>
                <a:cxn ang="0">
                  <a:pos x="258" y="500"/>
                </a:cxn>
                <a:cxn ang="0">
                  <a:pos x="266" y="480"/>
                </a:cxn>
                <a:cxn ang="0">
                  <a:pos x="256" y="472"/>
                </a:cxn>
                <a:cxn ang="0">
                  <a:pos x="264" y="418"/>
                </a:cxn>
                <a:cxn ang="0">
                  <a:pos x="284" y="374"/>
                </a:cxn>
                <a:cxn ang="0">
                  <a:pos x="316" y="364"/>
                </a:cxn>
                <a:cxn ang="0">
                  <a:pos x="336" y="376"/>
                </a:cxn>
                <a:cxn ang="0">
                  <a:pos x="342" y="406"/>
                </a:cxn>
                <a:cxn ang="0">
                  <a:pos x="294" y="456"/>
                </a:cxn>
                <a:cxn ang="0">
                  <a:pos x="292" y="492"/>
                </a:cxn>
                <a:cxn ang="0">
                  <a:pos x="290" y="540"/>
                </a:cxn>
                <a:cxn ang="0">
                  <a:pos x="292" y="564"/>
                </a:cxn>
                <a:cxn ang="0">
                  <a:pos x="314" y="558"/>
                </a:cxn>
                <a:cxn ang="0">
                  <a:pos x="336" y="530"/>
                </a:cxn>
                <a:cxn ang="0">
                  <a:pos x="372" y="516"/>
                </a:cxn>
                <a:cxn ang="0">
                  <a:pos x="410" y="484"/>
                </a:cxn>
                <a:cxn ang="0">
                  <a:pos x="410" y="442"/>
                </a:cxn>
                <a:cxn ang="0">
                  <a:pos x="442" y="378"/>
                </a:cxn>
                <a:cxn ang="0">
                  <a:pos x="492" y="356"/>
                </a:cxn>
                <a:cxn ang="0">
                  <a:pos x="486" y="330"/>
                </a:cxn>
              </a:cxnLst>
              <a:rect l="0" t="0" r="r" b="b"/>
              <a:pathLst>
                <a:path w="494" h="564">
                  <a:moveTo>
                    <a:pt x="468" y="310"/>
                  </a:moveTo>
                  <a:lnTo>
                    <a:pt x="468" y="310"/>
                  </a:lnTo>
                  <a:lnTo>
                    <a:pt x="466" y="310"/>
                  </a:lnTo>
                  <a:lnTo>
                    <a:pt x="466" y="310"/>
                  </a:lnTo>
                  <a:lnTo>
                    <a:pt x="466" y="310"/>
                  </a:lnTo>
                  <a:lnTo>
                    <a:pt x="468" y="310"/>
                  </a:lnTo>
                  <a:lnTo>
                    <a:pt x="468" y="310"/>
                  </a:lnTo>
                  <a:lnTo>
                    <a:pt x="458" y="296"/>
                  </a:lnTo>
                  <a:lnTo>
                    <a:pt x="450" y="284"/>
                  </a:lnTo>
                  <a:lnTo>
                    <a:pt x="450" y="284"/>
                  </a:lnTo>
                  <a:lnTo>
                    <a:pt x="446" y="260"/>
                  </a:lnTo>
                  <a:lnTo>
                    <a:pt x="442" y="232"/>
                  </a:lnTo>
                  <a:lnTo>
                    <a:pt x="440" y="204"/>
                  </a:lnTo>
                  <a:lnTo>
                    <a:pt x="440" y="180"/>
                  </a:lnTo>
                  <a:lnTo>
                    <a:pt x="440" y="180"/>
                  </a:lnTo>
                  <a:lnTo>
                    <a:pt x="442" y="152"/>
                  </a:lnTo>
                  <a:lnTo>
                    <a:pt x="450" y="118"/>
                  </a:lnTo>
                  <a:lnTo>
                    <a:pt x="458" y="86"/>
                  </a:lnTo>
                  <a:lnTo>
                    <a:pt x="464" y="72"/>
                  </a:lnTo>
                  <a:lnTo>
                    <a:pt x="470" y="62"/>
                  </a:lnTo>
                  <a:lnTo>
                    <a:pt x="470" y="62"/>
                  </a:lnTo>
                  <a:lnTo>
                    <a:pt x="466" y="62"/>
                  </a:lnTo>
                  <a:lnTo>
                    <a:pt x="462" y="60"/>
                  </a:lnTo>
                  <a:lnTo>
                    <a:pt x="458" y="58"/>
                  </a:lnTo>
                  <a:lnTo>
                    <a:pt x="454" y="56"/>
                  </a:lnTo>
                  <a:lnTo>
                    <a:pt x="454" y="56"/>
                  </a:lnTo>
                  <a:lnTo>
                    <a:pt x="448" y="60"/>
                  </a:lnTo>
                  <a:lnTo>
                    <a:pt x="444" y="68"/>
                  </a:lnTo>
                  <a:lnTo>
                    <a:pt x="440" y="76"/>
                  </a:lnTo>
                  <a:lnTo>
                    <a:pt x="436" y="80"/>
                  </a:lnTo>
                  <a:lnTo>
                    <a:pt x="436" y="80"/>
                  </a:lnTo>
                  <a:lnTo>
                    <a:pt x="428" y="80"/>
                  </a:lnTo>
                  <a:lnTo>
                    <a:pt x="422" y="80"/>
                  </a:lnTo>
                  <a:lnTo>
                    <a:pt x="422" y="80"/>
                  </a:lnTo>
                  <a:lnTo>
                    <a:pt x="412" y="74"/>
                  </a:lnTo>
                  <a:lnTo>
                    <a:pt x="402" y="66"/>
                  </a:lnTo>
                  <a:lnTo>
                    <a:pt x="392" y="58"/>
                  </a:lnTo>
                  <a:lnTo>
                    <a:pt x="386" y="56"/>
                  </a:lnTo>
                  <a:lnTo>
                    <a:pt x="382" y="56"/>
                  </a:lnTo>
                  <a:lnTo>
                    <a:pt x="382" y="56"/>
                  </a:lnTo>
                  <a:lnTo>
                    <a:pt x="378" y="42"/>
                  </a:lnTo>
                  <a:lnTo>
                    <a:pt x="374" y="34"/>
                  </a:lnTo>
                  <a:lnTo>
                    <a:pt x="370" y="28"/>
                  </a:lnTo>
                  <a:lnTo>
                    <a:pt x="370" y="28"/>
                  </a:lnTo>
                  <a:lnTo>
                    <a:pt x="358" y="18"/>
                  </a:lnTo>
                  <a:lnTo>
                    <a:pt x="344" y="10"/>
                  </a:lnTo>
                  <a:lnTo>
                    <a:pt x="328" y="2"/>
                  </a:lnTo>
                  <a:lnTo>
                    <a:pt x="314" y="0"/>
                  </a:lnTo>
                  <a:lnTo>
                    <a:pt x="314" y="0"/>
                  </a:lnTo>
                  <a:lnTo>
                    <a:pt x="300" y="2"/>
                  </a:lnTo>
                  <a:lnTo>
                    <a:pt x="284" y="6"/>
                  </a:lnTo>
                  <a:lnTo>
                    <a:pt x="266" y="12"/>
                  </a:lnTo>
                  <a:lnTo>
                    <a:pt x="248" y="20"/>
                  </a:lnTo>
                  <a:lnTo>
                    <a:pt x="230" y="30"/>
                  </a:lnTo>
                  <a:lnTo>
                    <a:pt x="214" y="42"/>
                  </a:lnTo>
                  <a:lnTo>
                    <a:pt x="202" y="52"/>
                  </a:lnTo>
                  <a:lnTo>
                    <a:pt x="194" y="64"/>
                  </a:lnTo>
                  <a:lnTo>
                    <a:pt x="194" y="64"/>
                  </a:lnTo>
                  <a:lnTo>
                    <a:pt x="190" y="58"/>
                  </a:lnTo>
                  <a:lnTo>
                    <a:pt x="184" y="54"/>
                  </a:lnTo>
                  <a:lnTo>
                    <a:pt x="170" y="46"/>
                  </a:lnTo>
                  <a:lnTo>
                    <a:pt x="154" y="40"/>
                  </a:lnTo>
                  <a:lnTo>
                    <a:pt x="146" y="38"/>
                  </a:lnTo>
                  <a:lnTo>
                    <a:pt x="140" y="38"/>
                  </a:lnTo>
                  <a:lnTo>
                    <a:pt x="140" y="38"/>
                  </a:lnTo>
                  <a:lnTo>
                    <a:pt x="136" y="42"/>
                  </a:lnTo>
                  <a:lnTo>
                    <a:pt x="132" y="48"/>
                  </a:lnTo>
                  <a:lnTo>
                    <a:pt x="122" y="58"/>
                  </a:lnTo>
                  <a:lnTo>
                    <a:pt x="122" y="58"/>
                  </a:lnTo>
                  <a:lnTo>
                    <a:pt x="114" y="74"/>
                  </a:lnTo>
                  <a:lnTo>
                    <a:pt x="108" y="84"/>
                  </a:lnTo>
                  <a:lnTo>
                    <a:pt x="102" y="90"/>
                  </a:lnTo>
                  <a:lnTo>
                    <a:pt x="102" y="90"/>
                  </a:lnTo>
                  <a:lnTo>
                    <a:pt x="94" y="94"/>
                  </a:lnTo>
                  <a:lnTo>
                    <a:pt x="82" y="98"/>
                  </a:lnTo>
                  <a:lnTo>
                    <a:pt x="70" y="100"/>
                  </a:lnTo>
                  <a:lnTo>
                    <a:pt x="62" y="104"/>
                  </a:lnTo>
                  <a:lnTo>
                    <a:pt x="62" y="104"/>
                  </a:lnTo>
                  <a:lnTo>
                    <a:pt x="46" y="114"/>
                  </a:lnTo>
                  <a:lnTo>
                    <a:pt x="30" y="128"/>
                  </a:lnTo>
                  <a:lnTo>
                    <a:pt x="16" y="144"/>
                  </a:lnTo>
                  <a:lnTo>
                    <a:pt x="6" y="158"/>
                  </a:lnTo>
                  <a:lnTo>
                    <a:pt x="6" y="158"/>
                  </a:lnTo>
                  <a:lnTo>
                    <a:pt x="0" y="174"/>
                  </a:lnTo>
                  <a:lnTo>
                    <a:pt x="0" y="182"/>
                  </a:lnTo>
                  <a:lnTo>
                    <a:pt x="2" y="190"/>
                  </a:lnTo>
                  <a:lnTo>
                    <a:pt x="2" y="190"/>
                  </a:lnTo>
                  <a:lnTo>
                    <a:pt x="6" y="192"/>
                  </a:lnTo>
                  <a:lnTo>
                    <a:pt x="10" y="192"/>
                  </a:lnTo>
                  <a:lnTo>
                    <a:pt x="22" y="194"/>
                  </a:lnTo>
                  <a:lnTo>
                    <a:pt x="34" y="194"/>
                  </a:lnTo>
                  <a:lnTo>
                    <a:pt x="40" y="194"/>
                  </a:lnTo>
                  <a:lnTo>
                    <a:pt x="44" y="196"/>
                  </a:lnTo>
                  <a:lnTo>
                    <a:pt x="44" y="196"/>
                  </a:lnTo>
                  <a:lnTo>
                    <a:pt x="48" y="202"/>
                  </a:lnTo>
                  <a:lnTo>
                    <a:pt x="52" y="210"/>
                  </a:lnTo>
                  <a:lnTo>
                    <a:pt x="52" y="210"/>
                  </a:lnTo>
                  <a:lnTo>
                    <a:pt x="50" y="220"/>
                  </a:lnTo>
                  <a:lnTo>
                    <a:pt x="48" y="230"/>
                  </a:lnTo>
                  <a:lnTo>
                    <a:pt x="44" y="242"/>
                  </a:lnTo>
                  <a:lnTo>
                    <a:pt x="44" y="250"/>
                  </a:lnTo>
                  <a:lnTo>
                    <a:pt x="44" y="250"/>
                  </a:lnTo>
                  <a:lnTo>
                    <a:pt x="46" y="264"/>
                  </a:lnTo>
                  <a:lnTo>
                    <a:pt x="52" y="280"/>
                  </a:lnTo>
                  <a:lnTo>
                    <a:pt x="60" y="294"/>
                  </a:lnTo>
                  <a:lnTo>
                    <a:pt x="66" y="298"/>
                  </a:lnTo>
                  <a:lnTo>
                    <a:pt x="70" y="302"/>
                  </a:lnTo>
                  <a:lnTo>
                    <a:pt x="70" y="302"/>
                  </a:lnTo>
                  <a:lnTo>
                    <a:pt x="70" y="306"/>
                  </a:lnTo>
                  <a:lnTo>
                    <a:pt x="70" y="312"/>
                  </a:lnTo>
                  <a:lnTo>
                    <a:pt x="70" y="320"/>
                  </a:lnTo>
                  <a:lnTo>
                    <a:pt x="72" y="324"/>
                  </a:lnTo>
                  <a:lnTo>
                    <a:pt x="72" y="324"/>
                  </a:lnTo>
                  <a:lnTo>
                    <a:pt x="76" y="328"/>
                  </a:lnTo>
                  <a:lnTo>
                    <a:pt x="84" y="334"/>
                  </a:lnTo>
                  <a:lnTo>
                    <a:pt x="98" y="340"/>
                  </a:lnTo>
                  <a:lnTo>
                    <a:pt x="98" y="340"/>
                  </a:lnTo>
                  <a:lnTo>
                    <a:pt x="106" y="342"/>
                  </a:lnTo>
                  <a:lnTo>
                    <a:pt x="114" y="342"/>
                  </a:lnTo>
                  <a:lnTo>
                    <a:pt x="114" y="342"/>
                  </a:lnTo>
                  <a:lnTo>
                    <a:pt x="114" y="348"/>
                  </a:lnTo>
                  <a:lnTo>
                    <a:pt x="118" y="354"/>
                  </a:lnTo>
                  <a:lnTo>
                    <a:pt x="124" y="358"/>
                  </a:lnTo>
                  <a:lnTo>
                    <a:pt x="132" y="364"/>
                  </a:lnTo>
                  <a:lnTo>
                    <a:pt x="148" y="372"/>
                  </a:lnTo>
                  <a:lnTo>
                    <a:pt x="160" y="382"/>
                  </a:lnTo>
                  <a:lnTo>
                    <a:pt x="160" y="382"/>
                  </a:lnTo>
                  <a:lnTo>
                    <a:pt x="158" y="384"/>
                  </a:lnTo>
                  <a:lnTo>
                    <a:pt x="154" y="388"/>
                  </a:lnTo>
                  <a:lnTo>
                    <a:pt x="152" y="400"/>
                  </a:lnTo>
                  <a:lnTo>
                    <a:pt x="150" y="412"/>
                  </a:lnTo>
                  <a:lnTo>
                    <a:pt x="146" y="422"/>
                  </a:lnTo>
                  <a:lnTo>
                    <a:pt x="146" y="422"/>
                  </a:lnTo>
                  <a:lnTo>
                    <a:pt x="140" y="426"/>
                  </a:lnTo>
                  <a:lnTo>
                    <a:pt x="132" y="430"/>
                  </a:lnTo>
                  <a:lnTo>
                    <a:pt x="126" y="436"/>
                  </a:lnTo>
                  <a:lnTo>
                    <a:pt x="120" y="440"/>
                  </a:lnTo>
                  <a:lnTo>
                    <a:pt x="120" y="440"/>
                  </a:lnTo>
                  <a:lnTo>
                    <a:pt x="118" y="444"/>
                  </a:lnTo>
                  <a:lnTo>
                    <a:pt x="118" y="450"/>
                  </a:lnTo>
                  <a:lnTo>
                    <a:pt x="118" y="450"/>
                  </a:lnTo>
                  <a:lnTo>
                    <a:pt x="122" y="454"/>
                  </a:lnTo>
                  <a:lnTo>
                    <a:pt x="128" y="458"/>
                  </a:lnTo>
                  <a:lnTo>
                    <a:pt x="128" y="458"/>
                  </a:lnTo>
                  <a:lnTo>
                    <a:pt x="128" y="462"/>
                  </a:lnTo>
                  <a:lnTo>
                    <a:pt x="130" y="468"/>
                  </a:lnTo>
                  <a:lnTo>
                    <a:pt x="128" y="482"/>
                  </a:lnTo>
                  <a:lnTo>
                    <a:pt x="128" y="496"/>
                  </a:lnTo>
                  <a:lnTo>
                    <a:pt x="128" y="502"/>
                  </a:lnTo>
                  <a:lnTo>
                    <a:pt x="130" y="506"/>
                  </a:lnTo>
                  <a:lnTo>
                    <a:pt x="130" y="506"/>
                  </a:lnTo>
                  <a:lnTo>
                    <a:pt x="132" y="510"/>
                  </a:lnTo>
                  <a:lnTo>
                    <a:pt x="138" y="512"/>
                  </a:lnTo>
                  <a:lnTo>
                    <a:pt x="144" y="516"/>
                  </a:lnTo>
                  <a:lnTo>
                    <a:pt x="144" y="516"/>
                  </a:lnTo>
                  <a:lnTo>
                    <a:pt x="150" y="502"/>
                  </a:lnTo>
                  <a:lnTo>
                    <a:pt x="154" y="492"/>
                  </a:lnTo>
                  <a:lnTo>
                    <a:pt x="158" y="486"/>
                  </a:lnTo>
                  <a:lnTo>
                    <a:pt x="158" y="486"/>
                  </a:lnTo>
                  <a:lnTo>
                    <a:pt x="168" y="476"/>
                  </a:lnTo>
                  <a:lnTo>
                    <a:pt x="176" y="470"/>
                  </a:lnTo>
                  <a:lnTo>
                    <a:pt x="182" y="468"/>
                  </a:lnTo>
                  <a:lnTo>
                    <a:pt x="182" y="468"/>
                  </a:lnTo>
                  <a:lnTo>
                    <a:pt x="194" y="466"/>
                  </a:lnTo>
                  <a:lnTo>
                    <a:pt x="210" y="466"/>
                  </a:lnTo>
                  <a:lnTo>
                    <a:pt x="226" y="470"/>
                  </a:lnTo>
                  <a:lnTo>
                    <a:pt x="236" y="474"/>
                  </a:lnTo>
                  <a:lnTo>
                    <a:pt x="236" y="474"/>
                  </a:lnTo>
                  <a:lnTo>
                    <a:pt x="242" y="480"/>
                  </a:lnTo>
                  <a:lnTo>
                    <a:pt x="246" y="490"/>
                  </a:lnTo>
                  <a:lnTo>
                    <a:pt x="250" y="498"/>
                  </a:lnTo>
                  <a:lnTo>
                    <a:pt x="252" y="500"/>
                  </a:lnTo>
                  <a:lnTo>
                    <a:pt x="256" y="502"/>
                  </a:lnTo>
                  <a:lnTo>
                    <a:pt x="256" y="502"/>
                  </a:lnTo>
                  <a:lnTo>
                    <a:pt x="258" y="500"/>
                  </a:lnTo>
                  <a:lnTo>
                    <a:pt x="260" y="498"/>
                  </a:lnTo>
                  <a:lnTo>
                    <a:pt x="260" y="498"/>
                  </a:lnTo>
                  <a:lnTo>
                    <a:pt x="264" y="490"/>
                  </a:lnTo>
                  <a:lnTo>
                    <a:pt x="266" y="484"/>
                  </a:lnTo>
                  <a:lnTo>
                    <a:pt x="266" y="480"/>
                  </a:lnTo>
                  <a:lnTo>
                    <a:pt x="266" y="480"/>
                  </a:lnTo>
                  <a:lnTo>
                    <a:pt x="264" y="478"/>
                  </a:lnTo>
                  <a:lnTo>
                    <a:pt x="262" y="476"/>
                  </a:lnTo>
                  <a:lnTo>
                    <a:pt x="256" y="472"/>
                  </a:lnTo>
                  <a:lnTo>
                    <a:pt x="256" y="472"/>
                  </a:lnTo>
                  <a:lnTo>
                    <a:pt x="256" y="464"/>
                  </a:lnTo>
                  <a:lnTo>
                    <a:pt x="254" y="454"/>
                  </a:lnTo>
                  <a:lnTo>
                    <a:pt x="256" y="436"/>
                  </a:lnTo>
                  <a:lnTo>
                    <a:pt x="256" y="436"/>
                  </a:lnTo>
                  <a:lnTo>
                    <a:pt x="264" y="418"/>
                  </a:lnTo>
                  <a:lnTo>
                    <a:pt x="270" y="406"/>
                  </a:lnTo>
                  <a:lnTo>
                    <a:pt x="270" y="406"/>
                  </a:lnTo>
                  <a:lnTo>
                    <a:pt x="276" y="392"/>
                  </a:lnTo>
                  <a:lnTo>
                    <a:pt x="280" y="382"/>
                  </a:lnTo>
                  <a:lnTo>
                    <a:pt x="284" y="374"/>
                  </a:lnTo>
                  <a:lnTo>
                    <a:pt x="284" y="374"/>
                  </a:lnTo>
                  <a:lnTo>
                    <a:pt x="292" y="370"/>
                  </a:lnTo>
                  <a:lnTo>
                    <a:pt x="300" y="368"/>
                  </a:lnTo>
                  <a:lnTo>
                    <a:pt x="310" y="366"/>
                  </a:lnTo>
                  <a:lnTo>
                    <a:pt x="316" y="364"/>
                  </a:lnTo>
                  <a:lnTo>
                    <a:pt x="316" y="364"/>
                  </a:lnTo>
                  <a:lnTo>
                    <a:pt x="328" y="370"/>
                  </a:lnTo>
                  <a:lnTo>
                    <a:pt x="334" y="372"/>
                  </a:lnTo>
                  <a:lnTo>
                    <a:pt x="336" y="376"/>
                  </a:lnTo>
                  <a:lnTo>
                    <a:pt x="336" y="376"/>
                  </a:lnTo>
                  <a:lnTo>
                    <a:pt x="340" y="382"/>
                  </a:lnTo>
                  <a:lnTo>
                    <a:pt x="342" y="390"/>
                  </a:lnTo>
                  <a:lnTo>
                    <a:pt x="342" y="400"/>
                  </a:lnTo>
                  <a:lnTo>
                    <a:pt x="342" y="406"/>
                  </a:lnTo>
                  <a:lnTo>
                    <a:pt x="342" y="406"/>
                  </a:lnTo>
                  <a:lnTo>
                    <a:pt x="338" y="412"/>
                  </a:lnTo>
                  <a:lnTo>
                    <a:pt x="332" y="420"/>
                  </a:lnTo>
                  <a:lnTo>
                    <a:pt x="316" y="434"/>
                  </a:lnTo>
                  <a:lnTo>
                    <a:pt x="300" y="448"/>
                  </a:lnTo>
                  <a:lnTo>
                    <a:pt x="294" y="456"/>
                  </a:lnTo>
                  <a:lnTo>
                    <a:pt x="292" y="462"/>
                  </a:lnTo>
                  <a:lnTo>
                    <a:pt x="292" y="462"/>
                  </a:lnTo>
                  <a:lnTo>
                    <a:pt x="290" y="468"/>
                  </a:lnTo>
                  <a:lnTo>
                    <a:pt x="290" y="476"/>
                  </a:lnTo>
                  <a:lnTo>
                    <a:pt x="292" y="492"/>
                  </a:lnTo>
                  <a:lnTo>
                    <a:pt x="296" y="510"/>
                  </a:lnTo>
                  <a:lnTo>
                    <a:pt x="296" y="522"/>
                  </a:lnTo>
                  <a:lnTo>
                    <a:pt x="296" y="522"/>
                  </a:lnTo>
                  <a:lnTo>
                    <a:pt x="294" y="530"/>
                  </a:lnTo>
                  <a:lnTo>
                    <a:pt x="290" y="540"/>
                  </a:lnTo>
                  <a:lnTo>
                    <a:pt x="286" y="550"/>
                  </a:lnTo>
                  <a:lnTo>
                    <a:pt x="284" y="556"/>
                  </a:lnTo>
                  <a:lnTo>
                    <a:pt x="284" y="556"/>
                  </a:lnTo>
                  <a:lnTo>
                    <a:pt x="288" y="560"/>
                  </a:lnTo>
                  <a:lnTo>
                    <a:pt x="292" y="564"/>
                  </a:lnTo>
                  <a:lnTo>
                    <a:pt x="292" y="564"/>
                  </a:lnTo>
                  <a:lnTo>
                    <a:pt x="296" y="564"/>
                  </a:lnTo>
                  <a:lnTo>
                    <a:pt x="302" y="564"/>
                  </a:lnTo>
                  <a:lnTo>
                    <a:pt x="314" y="558"/>
                  </a:lnTo>
                  <a:lnTo>
                    <a:pt x="314" y="558"/>
                  </a:lnTo>
                  <a:lnTo>
                    <a:pt x="320" y="552"/>
                  </a:lnTo>
                  <a:lnTo>
                    <a:pt x="326" y="544"/>
                  </a:lnTo>
                  <a:lnTo>
                    <a:pt x="332" y="536"/>
                  </a:lnTo>
                  <a:lnTo>
                    <a:pt x="336" y="530"/>
                  </a:lnTo>
                  <a:lnTo>
                    <a:pt x="336" y="530"/>
                  </a:lnTo>
                  <a:lnTo>
                    <a:pt x="342" y="528"/>
                  </a:lnTo>
                  <a:lnTo>
                    <a:pt x="348" y="526"/>
                  </a:lnTo>
                  <a:lnTo>
                    <a:pt x="360" y="522"/>
                  </a:lnTo>
                  <a:lnTo>
                    <a:pt x="360" y="522"/>
                  </a:lnTo>
                  <a:lnTo>
                    <a:pt x="372" y="516"/>
                  </a:lnTo>
                  <a:lnTo>
                    <a:pt x="388" y="506"/>
                  </a:lnTo>
                  <a:lnTo>
                    <a:pt x="402" y="494"/>
                  </a:lnTo>
                  <a:lnTo>
                    <a:pt x="406" y="490"/>
                  </a:lnTo>
                  <a:lnTo>
                    <a:pt x="410" y="484"/>
                  </a:lnTo>
                  <a:lnTo>
                    <a:pt x="410" y="484"/>
                  </a:lnTo>
                  <a:lnTo>
                    <a:pt x="412" y="474"/>
                  </a:lnTo>
                  <a:lnTo>
                    <a:pt x="410" y="464"/>
                  </a:lnTo>
                  <a:lnTo>
                    <a:pt x="410" y="452"/>
                  </a:lnTo>
                  <a:lnTo>
                    <a:pt x="410" y="442"/>
                  </a:lnTo>
                  <a:lnTo>
                    <a:pt x="410" y="442"/>
                  </a:lnTo>
                  <a:lnTo>
                    <a:pt x="416" y="428"/>
                  </a:lnTo>
                  <a:lnTo>
                    <a:pt x="422" y="408"/>
                  </a:lnTo>
                  <a:lnTo>
                    <a:pt x="432" y="392"/>
                  </a:lnTo>
                  <a:lnTo>
                    <a:pt x="442" y="378"/>
                  </a:lnTo>
                  <a:lnTo>
                    <a:pt x="442" y="378"/>
                  </a:lnTo>
                  <a:lnTo>
                    <a:pt x="448" y="374"/>
                  </a:lnTo>
                  <a:lnTo>
                    <a:pt x="454" y="372"/>
                  </a:lnTo>
                  <a:lnTo>
                    <a:pt x="470" y="366"/>
                  </a:lnTo>
                  <a:lnTo>
                    <a:pt x="486" y="360"/>
                  </a:lnTo>
                  <a:lnTo>
                    <a:pt x="492" y="356"/>
                  </a:lnTo>
                  <a:lnTo>
                    <a:pt x="494" y="352"/>
                  </a:lnTo>
                  <a:lnTo>
                    <a:pt x="494" y="352"/>
                  </a:lnTo>
                  <a:lnTo>
                    <a:pt x="494" y="346"/>
                  </a:lnTo>
                  <a:lnTo>
                    <a:pt x="492" y="342"/>
                  </a:lnTo>
                  <a:lnTo>
                    <a:pt x="486" y="330"/>
                  </a:lnTo>
                  <a:lnTo>
                    <a:pt x="468" y="310"/>
                  </a:lnTo>
                  <a:lnTo>
                    <a:pt x="468" y="310"/>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2" name="Gruppe 277">
              <a:extLst>
                <a:ext uri="{FF2B5EF4-FFF2-40B4-BE49-F238E27FC236}">
                  <a16:creationId xmlns:a16="http://schemas.microsoft.com/office/drawing/2014/main" id="{2AC86837-40FB-39CA-9571-104FDBBFEA8E}"/>
                </a:ext>
              </a:extLst>
            </p:cNvPr>
            <p:cNvGrpSpPr/>
            <p:nvPr/>
          </p:nvGrpSpPr>
          <p:grpSpPr>
            <a:xfrm>
              <a:off x="3473767" y="4517849"/>
              <a:ext cx="1254125" cy="1062214"/>
              <a:chOff x="3473767" y="4517849"/>
              <a:chExt cx="1254125" cy="1062214"/>
            </a:xfrm>
            <a:grpFill/>
          </p:grpSpPr>
          <p:sp>
            <p:nvSpPr>
              <p:cNvPr id="32" name="Freeform 35">
                <a:extLst>
                  <a:ext uri="{FF2B5EF4-FFF2-40B4-BE49-F238E27FC236}">
                    <a16:creationId xmlns:a16="http://schemas.microsoft.com/office/drawing/2014/main" id="{496C0167-1232-D35E-50EF-E775CA548A7A}"/>
                  </a:ext>
                </a:extLst>
              </p:cNvPr>
              <p:cNvSpPr>
                <a:spLocks noEditPoints="1"/>
              </p:cNvSpPr>
              <p:nvPr/>
            </p:nvSpPr>
            <p:spPr bwMode="auto">
              <a:xfrm>
                <a:off x="3473767" y="4900613"/>
                <a:ext cx="1254125" cy="679450"/>
              </a:xfrm>
              <a:custGeom>
                <a:avLst/>
                <a:gdLst/>
                <a:ahLst/>
                <a:cxnLst>
                  <a:cxn ang="0">
                    <a:pos x="676" y="26"/>
                  </a:cxn>
                  <a:cxn ang="0">
                    <a:pos x="598" y="22"/>
                  </a:cxn>
                  <a:cxn ang="0">
                    <a:pos x="544" y="38"/>
                  </a:cxn>
                  <a:cxn ang="0">
                    <a:pos x="524" y="28"/>
                  </a:cxn>
                  <a:cxn ang="0">
                    <a:pos x="516" y="8"/>
                  </a:cxn>
                  <a:cxn ang="0">
                    <a:pos x="494" y="6"/>
                  </a:cxn>
                  <a:cxn ang="0">
                    <a:pos x="436" y="14"/>
                  </a:cxn>
                  <a:cxn ang="0">
                    <a:pos x="394" y="42"/>
                  </a:cxn>
                  <a:cxn ang="0">
                    <a:pos x="376" y="80"/>
                  </a:cxn>
                  <a:cxn ang="0">
                    <a:pos x="252" y="190"/>
                  </a:cxn>
                  <a:cxn ang="0">
                    <a:pos x="194" y="222"/>
                  </a:cxn>
                  <a:cxn ang="0">
                    <a:pos x="162" y="234"/>
                  </a:cxn>
                  <a:cxn ang="0">
                    <a:pos x="98" y="288"/>
                  </a:cxn>
                  <a:cxn ang="0">
                    <a:pos x="80" y="280"/>
                  </a:cxn>
                  <a:cxn ang="0">
                    <a:pos x="68" y="284"/>
                  </a:cxn>
                  <a:cxn ang="0">
                    <a:pos x="38" y="280"/>
                  </a:cxn>
                  <a:cxn ang="0">
                    <a:pos x="24" y="286"/>
                  </a:cxn>
                  <a:cxn ang="0">
                    <a:pos x="8" y="308"/>
                  </a:cxn>
                  <a:cxn ang="0">
                    <a:pos x="12" y="330"/>
                  </a:cxn>
                  <a:cxn ang="0">
                    <a:pos x="4" y="352"/>
                  </a:cxn>
                  <a:cxn ang="0">
                    <a:pos x="6" y="386"/>
                  </a:cxn>
                  <a:cxn ang="0">
                    <a:pos x="18" y="390"/>
                  </a:cxn>
                  <a:cxn ang="0">
                    <a:pos x="40" y="378"/>
                  </a:cxn>
                  <a:cxn ang="0">
                    <a:pos x="86" y="402"/>
                  </a:cxn>
                  <a:cxn ang="0">
                    <a:pos x="108" y="384"/>
                  </a:cxn>
                  <a:cxn ang="0">
                    <a:pos x="116" y="388"/>
                  </a:cxn>
                  <a:cxn ang="0">
                    <a:pos x="140" y="390"/>
                  </a:cxn>
                  <a:cxn ang="0">
                    <a:pos x="178" y="374"/>
                  </a:cxn>
                  <a:cxn ang="0">
                    <a:pos x="204" y="398"/>
                  </a:cxn>
                  <a:cxn ang="0">
                    <a:pos x="264" y="426"/>
                  </a:cxn>
                  <a:cxn ang="0">
                    <a:pos x="274" y="398"/>
                  </a:cxn>
                  <a:cxn ang="0">
                    <a:pos x="288" y="352"/>
                  </a:cxn>
                  <a:cxn ang="0">
                    <a:pos x="302" y="326"/>
                  </a:cxn>
                  <a:cxn ang="0">
                    <a:pos x="338" y="302"/>
                  </a:cxn>
                  <a:cxn ang="0">
                    <a:pos x="350" y="316"/>
                  </a:cxn>
                  <a:cxn ang="0">
                    <a:pos x="366" y="346"/>
                  </a:cxn>
                  <a:cxn ang="0">
                    <a:pos x="404" y="328"/>
                  </a:cxn>
                  <a:cxn ang="0">
                    <a:pos x="446" y="318"/>
                  </a:cxn>
                  <a:cxn ang="0">
                    <a:pos x="498" y="304"/>
                  </a:cxn>
                  <a:cxn ang="0">
                    <a:pos x="520" y="318"/>
                  </a:cxn>
                  <a:cxn ang="0">
                    <a:pos x="552" y="284"/>
                  </a:cxn>
                  <a:cxn ang="0">
                    <a:pos x="566" y="288"/>
                  </a:cxn>
                  <a:cxn ang="0">
                    <a:pos x="576" y="284"/>
                  </a:cxn>
                  <a:cxn ang="0">
                    <a:pos x="614" y="282"/>
                  </a:cxn>
                  <a:cxn ang="0">
                    <a:pos x="630" y="298"/>
                  </a:cxn>
                  <a:cxn ang="0">
                    <a:pos x="652" y="290"/>
                  </a:cxn>
                  <a:cxn ang="0">
                    <a:pos x="656" y="256"/>
                  </a:cxn>
                  <a:cxn ang="0">
                    <a:pos x="680" y="262"/>
                  </a:cxn>
                  <a:cxn ang="0">
                    <a:pos x="706" y="248"/>
                  </a:cxn>
                  <a:cxn ang="0">
                    <a:pos x="720" y="226"/>
                  </a:cxn>
                  <a:cxn ang="0">
                    <a:pos x="748" y="224"/>
                  </a:cxn>
                  <a:cxn ang="0">
                    <a:pos x="736" y="176"/>
                  </a:cxn>
                  <a:cxn ang="0">
                    <a:pos x="762" y="128"/>
                  </a:cxn>
                  <a:cxn ang="0">
                    <a:pos x="774" y="114"/>
                  </a:cxn>
                  <a:cxn ang="0">
                    <a:pos x="790" y="98"/>
                  </a:cxn>
                  <a:cxn ang="0">
                    <a:pos x="766" y="12"/>
                  </a:cxn>
                  <a:cxn ang="0">
                    <a:pos x="538" y="54"/>
                  </a:cxn>
                  <a:cxn ang="0">
                    <a:pos x="280" y="326"/>
                  </a:cxn>
                  <a:cxn ang="0">
                    <a:pos x="442" y="134"/>
                  </a:cxn>
                  <a:cxn ang="0">
                    <a:pos x="442" y="134"/>
                  </a:cxn>
                  <a:cxn ang="0">
                    <a:pos x="550" y="264"/>
                  </a:cxn>
                </a:cxnLst>
                <a:rect l="0" t="0" r="r" b="b"/>
                <a:pathLst>
                  <a:path w="790" h="428">
                    <a:moveTo>
                      <a:pt x="760" y="0"/>
                    </a:moveTo>
                    <a:lnTo>
                      <a:pt x="760" y="0"/>
                    </a:lnTo>
                    <a:lnTo>
                      <a:pt x="726" y="12"/>
                    </a:lnTo>
                    <a:lnTo>
                      <a:pt x="698" y="20"/>
                    </a:lnTo>
                    <a:lnTo>
                      <a:pt x="676" y="26"/>
                    </a:lnTo>
                    <a:lnTo>
                      <a:pt x="676" y="26"/>
                    </a:lnTo>
                    <a:lnTo>
                      <a:pt x="658" y="26"/>
                    </a:lnTo>
                    <a:lnTo>
                      <a:pt x="638" y="24"/>
                    </a:lnTo>
                    <a:lnTo>
                      <a:pt x="616" y="22"/>
                    </a:lnTo>
                    <a:lnTo>
                      <a:pt x="598" y="22"/>
                    </a:lnTo>
                    <a:lnTo>
                      <a:pt x="598" y="22"/>
                    </a:lnTo>
                    <a:lnTo>
                      <a:pt x="584" y="26"/>
                    </a:lnTo>
                    <a:lnTo>
                      <a:pt x="568" y="32"/>
                    </a:lnTo>
                    <a:lnTo>
                      <a:pt x="552" y="38"/>
                    </a:lnTo>
                    <a:lnTo>
                      <a:pt x="544" y="38"/>
                    </a:lnTo>
                    <a:lnTo>
                      <a:pt x="538" y="38"/>
                    </a:lnTo>
                    <a:lnTo>
                      <a:pt x="538" y="38"/>
                    </a:lnTo>
                    <a:lnTo>
                      <a:pt x="530" y="34"/>
                    </a:lnTo>
                    <a:lnTo>
                      <a:pt x="524" y="28"/>
                    </a:lnTo>
                    <a:lnTo>
                      <a:pt x="524" y="28"/>
                    </a:lnTo>
                    <a:lnTo>
                      <a:pt x="522" y="22"/>
                    </a:lnTo>
                    <a:lnTo>
                      <a:pt x="520" y="16"/>
                    </a:lnTo>
                    <a:lnTo>
                      <a:pt x="518" y="10"/>
                    </a:lnTo>
                    <a:lnTo>
                      <a:pt x="516" y="8"/>
                    </a:lnTo>
                    <a:lnTo>
                      <a:pt x="516" y="8"/>
                    </a:lnTo>
                    <a:lnTo>
                      <a:pt x="512" y="8"/>
                    </a:lnTo>
                    <a:lnTo>
                      <a:pt x="508" y="10"/>
                    </a:lnTo>
                    <a:lnTo>
                      <a:pt x="508" y="10"/>
                    </a:lnTo>
                    <a:lnTo>
                      <a:pt x="502" y="8"/>
                    </a:lnTo>
                    <a:lnTo>
                      <a:pt x="494" y="6"/>
                    </a:lnTo>
                    <a:lnTo>
                      <a:pt x="488" y="4"/>
                    </a:lnTo>
                    <a:lnTo>
                      <a:pt x="482" y="2"/>
                    </a:lnTo>
                    <a:lnTo>
                      <a:pt x="482" y="2"/>
                    </a:lnTo>
                    <a:lnTo>
                      <a:pt x="460" y="6"/>
                    </a:lnTo>
                    <a:lnTo>
                      <a:pt x="436" y="14"/>
                    </a:lnTo>
                    <a:lnTo>
                      <a:pt x="412" y="24"/>
                    </a:lnTo>
                    <a:lnTo>
                      <a:pt x="402" y="30"/>
                    </a:lnTo>
                    <a:lnTo>
                      <a:pt x="396" y="36"/>
                    </a:lnTo>
                    <a:lnTo>
                      <a:pt x="396" y="36"/>
                    </a:lnTo>
                    <a:lnTo>
                      <a:pt x="394" y="42"/>
                    </a:lnTo>
                    <a:lnTo>
                      <a:pt x="392" y="48"/>
                    </a:lnTo>
                    <a:lnTo>
                      <a:pt x="392" y="54"/>
                    </a:lnTo>
                    <a:lnTo>
                      <a:pt x="390" y="60"/>
                    </a:lnTo>
                    <a:lnTo>
                      <a:pt x="390" y="60"/>
                    </a:lnTo>
                    <a:lnTo>
                      <a:pt x="376" y="80"/>
                    </a:lnTo>
                    <a:lnTo>
                      <a:pt x="356" y="104"/>
                    </a:lnTo>
                    <a:lnTo>
                      <a:pt x="332" y="126"/>
                    </a:lnTo>
                    <a:lnTo>
                      <a:pt x="306" y="150"/>
                    </a:lnTo>
                    <a:lnTo>
                      <a:pt x="280" y="170"/>
                    </a:lnTo>
                    <a:lnTo>
                      <a:pt x="252" y="190"/>
                    </a:lnTo>
                    <a:lnTo>
                      <a:pt x="226" y="206"/>
                    </a:lnTo>
                    <a:lnTo>
                      <a:pt x="204" y="220"/>
                    </a:lnTo>
                    <a:lnTo>
                      <a:pt x="204" y="220"/>
                    </a:lnTo>
                    <a:lnTo>
                      <a:pt x="194" y="222"/>
                    </a:lnTo>
                    <a:lnTo>
                      <a:pt x="194" y="222"/>
                    </a:lnTo>
                    <a:lnTo>
                      <a:pt x="184" y="222"/>
                    </a:lnTo>
                    <a:lnTo>
                      <a:pt x="176" y="224"/>
                    </a:lnTo>
                    <a:lnTo>
                      <a:pt x="170" y="226"/>
                    </a:lnTo>
                    <a:lnTo>
                      <a:pt x="170" y="226"/>
                    </a:lnTo>
                    <a:lnTo>
                      <a:pt x="162" y="234"/>
                    </a:lnTo>
                    <a:lnTo>
                      <a:pt x="156" y="242"/>
                    </a:lnTo>
                    <a:lnTo>
                      <a:pt x="156" y="242"/>
                    </a:lnTo>
                    <a:lnTo>
                      <a:pt x="124" y="272"/>
                    </a:lnTo>
                    <a:lnTo>
                      <a:pt x="106" y="284"/>
                    </a:lnTo>
                    <a:lnTo>
                      <a:pt x="98" y="288"/>
                    </a:lnTo>
                    <a:lnTo>
                      <a:pt x="90" y="290"/>
                    </a:lnTo>
                    <a:lnTo>
                      <a:pt x="90" y="290"/>
                    </a:lnTo>
                    <a:lnTo>
                      <a:pt x="86" y="288"/>
                    </a:lnTo>
                    <a:lnTo>
                      <a:pt x="84" y="284"/>
                    </a:lnTo>
                    <a:lnTo>
                      <a:pt x="80" y="280"/>
                    </a:lnTo>
                    <a:lnTo>
                      <a:pt x="76" y="278"/>
                    </a:lnTo>
                    <a:lnTo>
                      <a:pt x="76" y="278"/>
                    </a:lnTo>
                    <a:lnTo>
                      <a:pt x="74" y="280"/>
                    </a:lnTo>
                    <a:lnTo>
                      <a:pt x="72" y="282"/>
                    </a:lnTo>
                    <a:lnTo>
                      <a:pt x="68" y="284"/>
                    </a:lnTo>
                    <a:lnTo>
                      <a:pt x="68" y="284"/>
                    </a:lnTo>
                    <a:lnTo>
                      <a:pt x="60" y="284"/>
                    </a:lnTo>
                    <a:lnTo>
                      <a:pt x="54" y="282"/>
                    </a:lnTo>
                    <a:lnTo>
                      <a:pt x="54" y="282"/>
                    </a:lnTo>
                    <a:lnTo>
                      <a:pt x="38" y="280"/>
                    </a:lnTo>
                    <a:lnTo>
                      <a:pt x="32" y="280"/>
                    </a:lnTo>
                    <a:lnTo>
                      <a:pt x="26" y="282"/>
                    </a:lnTo>
                    <a:lnTo>
                      <a:pt x="26" y="282"/>
                    </a:lnTo>
                    <a:lnTo>
                      <a:pt x="24" y="284"/>
                    </a:lnTo>
                    <a:lnTo>
                      <a:pt x="24" y="286"/>
                    </a:lnTo>
                    <a:lnTo>
                      <a:pt x="24" y="292"/>
                    </a:lnTo>
                    <a:lnTo>
                      <a:pt x="24" y="292"/>
                    </a:lnTo>
                    <a:lnTo>
                      <a:pt x="20" y="298"/>
                    </a:lnTo>
                    <a:lnTo>
                      <a:pt x="14" y="302"/>
                    </a:lnTo>
                    <a:lnTo>
                      <a:pt x="8" y="308"/>
                    </a:lnTo>
                    <a:lnTo>
                      <a:pt x="6" y="312"/>
                    </a:lnTo>
                    <a:lnTo>
                      <a:pt x="6" y="312"/>
                    </a:lnTo>
                    <a:lnTo>
                      <a:pt x="6" y="318"/>
                    </a:lnTo>
                    <a:lnTo>
                      <a:pt x="10" y="324"/>
                    </a:lnTo>
                    <a:lnTo>
                      <a:pt x="12" y="330"/>
                    </a:lnTo>
                    <a:lnTo>
                      <a:pt x="14" y="336"/>
                    </a:lnTo>
                    <a:lnTo>
                      <a:pt x="14" y="336"/>
                    </a:lnTo>
                    <a:lnTo>
                      <a:pt x="12" y="340"/>
                    </a:lnTo>
                    <a:lnTo>
                      <a:pt x="8" y="346"/>
                    </a:lnTo>
                    <a:lnTo>
                      <a:pt x="4" y="352"/>
                    </a:lnTo>
                    <a:lnTo>
                      <a:pt x="0" y="356"/>
                    </a:lnTo>
                    <a:lnTo>
                      <a:pt x="0" y="356"/>
                    </a:lnTo>
                    <a:lnTo>
                      <a:pt x="0" y="364"/>
                    </a:lnTo>
                    <a:lnTo>
                      <a:pt x="2" y="376"/>
                    </a:lnTo>
                    <a:lnTo>
                      <a:pt x="6" y="386"/>
                    </a:lnTo>
                    <a:lnTo>
                      <a:pt x="10" y="388"/>
                    </a:lnTo>
                    <a:lnTo>
                      <a:pt x="12" y="390"/>
                    </a:lnTo>
                    <a:lnTo>
                      <a:pt x="12" y="390"/>
                    </a:lnTo>
                    <a:lnTo>
                      <a:pt x="14" y="390"/>
                    </a:lnTo>
                    <a:lnTo>
                      <a:pt x="18" y="390"/>
                    </a:lnTo>
                    <a:lnTo>
                      <a:pt x="24" y="384"/>
                    </a:lnTo>
                    <a:lnTo>
                      <a:pt x="30" y="378"/>
                    </a:lnTo>
                    <a:lnTo>
                      <a:pt x="36" y="376"/>
                    </a:lnTo>
                    <a:lnTo>
                      <a:pt x="36" y="376"/>
                    </a:lnTo>
                    <a:lnTo>
                      <a:pt x="40" y="378"/>
                    </a:lnTo>
                    <a:lnTo>
                      <a:pt x="46" y="380"/>
                    </a:lnTo>
                    <a:lnTo>
                      <a:pt x="60" y="390"/>
                    </a:lnTo>
                    <a:lnTo>
                      <a:pt x="74" y="398"/>
                    </a:lnTo>
                    <a:lnTo>
                      <a:pt x="80" y="402"/>
                    </a:lnTo>
                    <a:lnTo>
                      <a:pt x="86" y="402"/>
                    </a:lnTo>
                    <a:lnTo>
                      <a:pt x="86" y="402"/>
                    </a:lnTo>
                    <a:lnTo>
                      <a:pt x="92" y="400"/>
                    </a:lnTo>
                    <a:lnTo>
                      <a:pt x="96" y="394"/>
                    </a:lnTo>
                    <a:lnTo>
                      <a:pt x="102" y="388"/>
                    </a:lnTo>
                    <a:lnTo>
                      <a:pt x="108" y="384"/>
                    </a:lnTo>
                    <a:lnTo>
                      <a:pt x="108" y="384"/>
                    </a:lnTo>
                    <a:lnTo>
                      <a:pt x="112" y="382"/>
                    </a:lnTo>
                    <a:lnTo>
                      <a:pt x="116" y="384"/>
                    </a:lnTo>
                    <a:lnTo>
                      <a:pt x="116" y="384"/>
                    </a:lnTo>
                    <a:lnTo>
                      <a:pt x="116" y="388"/>
                    </a:lnTo>
                    <a:lnTo>
                      <a:pt x="116" y="388"/>
                    </a:lnTo>
                    <a:lnTo>
                      <a:pt x="122" y="390"/>
                    </a:lnTo>
                    <a:lnTo>
                      <a:pt x="128" y="390"/>
                    </a:lnTo>
                    <a:lnTo>
                      <a:pt x="140" y="390"/>
                    </a:lnTo>
                    <a:lnTo>
                      <a:pt x="140" y="390"/>
                    </a:lnTo>
                    <a:lnTo>
                      <a:pt x="148" y="388"/>
                    </a:lnTo>
                    <a:lnTo>
                      <a:pt x="160" y="382"/>
                    </a:lnTo>
                    <a:lnTo>
                      <a:pt x="170" y="376"/>
                    </a:lnTo>
                    <a:lnTo>
                      <a:pt x="174" y="374"/>
                    </a:lnTo>
                    <a:lnTo>
                      <a:pt x="178" y="374"/>
                    </a:lnTo>
                    <a:lnTo>
                      <a:pt x="178" y="374"/>
                    </a:lnTo>
                    <a:lnTo>
                      <a:pt x="186" y="378"/>
                    </a:lnTo>
                    <a:lnTo>
                      <a:pt x="192" y="384"/>
                    </a:lnTo>
                    <a:lnTo>
                      <a:pt x="198" y="392"/>
                    </a:lnTo>
                    <a:lnTo>
                      <a:pt x="204" y="398"/>
                    </a:lnTo>
                    <a:lnTo>
                      <a:pt x="204" y="398"/>
                    </a:lnTo>
                    <a:lnTo>
                      <a:pt x="234" y="418"/>
                    </a:lnTo>
                    <a:lnTo>
                      <a:pt x="250" y="426"/>
                    </a:lnTo>
                    <a:lnTo>
                      <a:pt x="256" y="428"/>
                    </a:lnTo>
                    <a:lnTo>
                      <a:pt x="264" y="426"/>
                    </a:lnTo>
                    <a:lnTo>
                      <a:pt x="264" y="426"/>
                    </a:lnTo>
                    <a:lnTo>
                      <a:pt x="266" y="424"/>
                    </a:lnTo>
                    <a:lnTo>
                      <a:pt x="268" y="420"/>
                    </a:lnTo>
                    <a:lnTo>
                      <a:pt x="272" y="410"/>
                    </a:lnTo>
                    <a:lnTo>
                      <a:pt x="274" y="398"/>
                    </a:lnTo>
                    <a:lnTo>
                      <a:pt x="276" y="388"/>
                    </a:lnTo>
                    <a:lnTo>
                      <a:pt x="276" y="388"/>
                    </a:lnTo>
                    <a:lnTo>
                      <a:pt x="286" y="370"/>
                    </a:lnTo>
                    <a:lnTo>
                      <a:pt x="286" y="370"/>
                    </a:lnTo>
                    <a:lnTo>
                      <a:pt x="288" y="352"/>
                    </a:lnTo>
                    <a:lnTo>
                      <a:pt x="290" y="342"/>
                    </a:lnTo>
                    <a:lnTo>
                      <a:pt x="292" y="336"/>
                    </a:lnTo>
                    <a:lnTo>
                      <a:pt x="292" y="336"/>
                    </a:lnTo>
                    <a:lnTo>
                      <a:pt x="298" y="330"/>
                    </a:lnTo>
                    <a:lnTo>
                      <a:pt x="302" y="326"/>
                    </a:lnTo>
                    <a:lnTo>
                      <a:pt x="302" y="326"/>
                    </a:lnTo>
                    <a:lnTo>
                      <a:pt x="320" y="312"/>
                    </a:lnTo>
                    <a:lnTo>
                      <a:pt x="330" y="304"/>
                    </a:lnTo>
                    <a:lnTo>
                      <a:pt x="334" y="302"/>
                    </a:lnTo>
                    <a:lnTo>
                      <a:pt x="338" y="302"/>
                    </a:lnTo>
                    <a:lnTo>
                      <a:pt x="338" y="302"/>
                    </a:lnTo>
                    <a:lnTo>
                      <a:pt x="344" y="304"/>
                    </a:lnTo>
                    <a:lnTo>
                      <a:pt x="348" y="308"/>
                    </a:lnTo>
                    <a:lnTo>
                      <a:pt x="348" y="308"/>
                    </a:lnTo>
                    <a:lnTo>
                      <a:pt x="350" y="316"/>
                    </a:lnTo>
                    <a:lnTo>
                      <a:pt x="354" y="326"/>
                    </a:lnTo>
                    <a:lnTo>
                      <a:pt x="356" y="334"/>
                    </a:lnTo>
                    <a:lnTo>
                      <a:pt x="360" y="342"/>
                    </a:lnTo>
                    <a:lnTo>
                      <a:pt x="360" y="342"/>
                    </a:lnTo>
                    <a:lnTo>
                      <a:pt x="366" y="346"/>
                    </a:lnTo>
                    <a:lnTo>
                      <a:pt x="376" y="346"/>
                    </a:lnTo>
                    <a:lnTo>
                      <a:pt x="376" y="346"/>
                    </a:lnTo>
                    <a:lnTo>
                      <a:pt x="384" y="342"/>
                    </a:lnTo>
                    <a:lnTo>
                      <a:pt x="394" y="336"/>
                    </a:lnTo>
                    <a:lnTo>
                      <a:pt x="404" y="328"/>
                    </a:lnTo>
                    <a:lnTo>
                      <a:pt x="412" y="322"/>
                    </a:lnTo>
                    <a:lnTo>
                      <a:pt x="412" y="322"/>
                    </a:lnTo>
                    <a:lnTo>
                      <a:pt x="420" y="320"/>
                    </a:lnTo>
                    <a:lnTo>
                      <a:pt x="428" y="320"/>
                    </a:lnTo>
                    <a:lnTo>
                      <a:pt x="446" y="318"/>
                    </a:lnTo>
                    <a:lnTo>
                      <a:pt x="446" y="318"/>
                    </a:lnTo>
                    <a:lnTo>
                      <a:pt x="472" y="308"/>
                    </a:lnTo>
                    <a:lnTo>
                      <a:pt x="486" y="304"/>
                    </a:lnTo>
                    <a:lnTo>
                      <a:pt x="498" y="304"/>
                    </a:lnTo>
                    <a:lnTo>
                      <a:pt x="498" y="304"/>
                    </a:lnTo>
                    <a:lnTo>
                      <a:pt x="504" y="306"/>
                    </a:lnTo>
                    <a:lnTo>
                      <a:pt x="510" y="312"/>
                    </a:lnTo>
                    <a:lnTo>
                      <a:pt x="516" y="316"/>
                    </a:lnTo>
                    <a:lnTo>
                      <a:pt x="520" y="318"/>
                    </a:lnTo>
                    <a:lnTo>
                      <a:pt x="520" y="318"/>
                    </a:lnTo>
                    <a:lnTo>
                      <a:pt x="526" y="316"/>
                    </a:lnTo>
                    <a:lnTo>
                      <a:pt x="530" y="312"/>
                    </a:lnTo>
                    <a:lnTo>
                      <a:pt x="538" y="300"/>
                    </a:lnTo>
                    <a:lnTo>
                      <a:pt x="548" y="288"/>
                    </a:lnTo>
                    <a:lnTo>
                      <a:pt x="552" y="284"/>
                    </a:lnTo>
                    <a:lnTo>
                      <a:pt x="558" y="282"/>
                    </a:lnTo>
                    <a:lnTo>
                      <a:pt x="558" y="282"/>
                    </a:lnTo>
                    <a:lnTo>
                      <a:pt x="560" y="282"/>
                    </a:lnTo>
                    <a:lnTo>
                      <a:pt x="564" y="286"/>
                    </a:lnTo>
                    <a:lnTo>
                      <a:pt x="566" y="288"/>
                    </a:lnTo>
                    <a:lnTo>
                      <a:pt x="570" y="290"/>
                    </a:lnTo>
                    <a:lnTo>
                      <a:pt x="570" y="290"/>
                    </a:lnTo>
                    <a:lnTo>
                      <a:pt x="572" y="288"/>
                    </a:lnTo>
                    <a:lnTo>
                      <a:pt x="576" y="284"/>
                    </a:lnTo>
                    <a:lnTo>
                      <a:pt x="576" y="284"/>
                    </a:lnTo>
                    <a:lnTo>
                      <a:pt x="594" y="280"/>
                    </a:lnTo>
                    <a:lnTo>
                      <a:pt x="602" y="278"/>
                    </a:lnTo>
                    <a:lnTo>
                      <a:pt x="610" y="278"/>
                    </a:lnTo>
                    <a:lnTo>
                      <a:pt x="610" y="278"/>
                    </a:lnTo>
                    <a:lnTo>
                      <a:pt x="614" y="282"/>
                    </a:lnTo>
                    <a:lnTo>
                      <a:pt x="616" y="288"/>
                    </a:lnTo>
                    <a:lnTo>
                      <a:pt x="620" y="292"/>
                    </a:lnTo>
                    <a:lnTo>
                      <a:pt x="624" y="296"/>
                    </a:lnTo>
                    <a:lnTo>
                      <a:pt x="624" y="296"/>
                    </a:lnTo>
                    <a:lnTo>
                      <a:pt x="630" y="298"/>
                    </a:lnTo>
                    <a:lnTo>
                      <a:pt x="638" y="298"/>
                    </a:lnTo>
                    <a:lnTo>
                      <a:pt x="646" y="296"/>
                    </a:lnTo>
                    <a:lnTo>
                      <a:pt x="652" y="292"/>
                    </a:lnTo>
                    <a:lnTo>
                      <a:pt x="652" y="292"/>
                    </a:lnTo>
                    <a:lnTo>
                      <a:pt x="652" y="290"/>
                    </a:lnTo>
                    <a:lnTo>
                      <a:pt x="654" y="284"/>
                    </a:lnTo>
                    <a:lnTo>
                      <a:pt x="654" y="274"/>
                    </a:lnTo>
                    <a:lnTo>
                      <a:pt x="652" y="262"/>
                    </a:lnTo>
                    <a:lnTo>
                      <a:pt x="654" y="258"/>
                    </a:lnTo>
                    <a:lnTo>
                      <a:pt x="656" y="256"/>
                    </a:lnTo>
                    <a:lnTo>
                      <a:pt x="656" y="256"/>
                    </a:lnTo>
                    <a:lnTo>
                      <a:pt x="662" y="256"/>
                    </a:lnTo>
                    <a:lnTo>
                      <a:pt x="668" y="258"/>
                    </a:lnTo>
                    <a:lnTo>
                      <a:pt x="674" y="260"/>
                    </a:lnTo>
                    <a:lnTo>
                      <a:pt x="680" y="262"/>
                    </a:lnTo>
                    <a:lnTo>
                      <a:pt x="680" y="262"/>
                    </a:lnTo>
                    <a:lnTo>
                      <a:pt x="686" y="260"/>
                    </a:lnTo>
                    <a:lnTo>
                      <a:pt x="694" y="256"/>
                    </a:lnTo>
                    <a:lnTo>
                      <a:pt x="706" y="248"/>
                    </a:lnTo>
                    <a:lnTo>
                      <a:pt x="706" y="248"/>
                    </a:lnTo>
                    <a:lnTo>
                      <a:pt x="710" y="244"/>
                    </a:lnTo>
                    <a:lnTo>
                      <a:pt x="712" y="236"/>
                    </a:lnTo>
                    <a:lnTo>
                      <a:pt x="716" y="230"/>
                    </a:lnTo>
                    <a:lnTo>
                      <a:pt x="720" y="226"/>
                    </a:lnTo>
                    <a:lnTo>
                      <a:pt x="720" y="226"/>
                    </a:lnTo>
                    <a:lnTo>
                      <a:pt x="726" y="224"/>
                    </a:lnTo>
                    <a:lnTo>
                      <a:pt x="734" y="224"/>
                    </a:lnTo>
                    <a:lnTo>
                      <a:pt x="740" y="224"/>
                    </a:lnTo>
                    <a:lnTo>
                      <a:pt x="748" y="224"/>
                    </a:lnTo>
                    <a:lnTo>
                      <a:pt x="748" y="224"/>
                    </a:lnTo>
                    <a:lnTo>
                      <a:pt x="744" y="220"/>
                    </a:lnTo>
                    <a:lnTo>
                      <a:pt x="740" y="216"/>
                    </a:lnTo>
                    <a:lnTo>
                      <a:pt x="736" y="202"/>
                    </a:lnTo>
                    <a:lnTo>
                      <a:pt x="736" y="188"/>
                    </a:lnTo>
                    <a:lnTo>
                      <a:pt x="736" y="176"/>
                    </a:lnTo>
                    <a:lnTo>
                      <a:pt x="736" y="176"/>
                    </a:lnTo>
                    <a:lnTo>
                      <a:pt x="738" y="168"/>
                    </a:lnTo>
                    <a:lnTo>
                      <a:pt x="742" y="162"/>
                    </a:lnTo>
                    <a:lnTo>
                      <a:pt x="752" y="144"/>
                    </a:lnTo>
                    <a:lnTo>
                      <a:pt x="762" y="128"/>
                    </a:lnTo>
                    <a:lnTo>
                      <a:pt x="766" y="120"/>
                    </a:lnTo>
                    <a:lnTo>
                      <a:pt x="768" y="114"/>
                    </a:lnTo>
                    <a:lnTo>
                      <a:pt x="768" y="114"/>
                    </a:lnTo>
                    <a:lnTo>
                      <a:pt x="770" y="114"/>
                    </a:lnTo>
                    <a:lnTo>
                      <a:pt x="774" y="114"/>
                    </a:lnTo>
                    <a:lnTo>
                      <a:pt x="774" y="114"/>
                    </a:lnTo>
                    <a:lnTo>
                      <a:pt x="784" y="108"/>
                    </a:lnTo>
                    <a:lnTo>
                      <a:pt x="788" y="102"/>
                    </a:lnTo>
                    <a:lnTo>
                      <a:pt x="790" y="98"/>
                    </a:lnTo>
                    <a:lnTo>
                      <a:pt x="790" y="98"/>
                    </a:lnTo>
                    <a:lnTo>
                      <a:pt x="790" y="88"/>
                    </a:lnTo>
                    <a:lnTo>
                      <a:pt x="788" y="72"/>
                    </a:lnTo>
                    <a:lnTo>
                      <a:pt x="784" y="56"/>
                    </a:lnTo>
                    <a:lnTo>
                      <a:pt x="778" y="40"/>
                    </a:lnTo>
                    <a:lnTo>
                      <a:pt x="766" y="12"/>
                    </a:lnTo>
                    <a:lnTo>
                      <a:pt x="760" y="0"/>
                    </a:lnTo>
                    <a:lnTo>
                      <a:pt x="760" y="0"/>
                    </a:lnTo>
                    <a:close/>
                    <a:moveTo>
                      <a:pt x="540" y="64"/>
                    </a:moveTo>
                    <a:lnTo>
                      <a:pt x="540" y="64"/>
                    </a:lnTo>
                    <a:lnTo>
                      <a:pt x="538" y="54"/>
                    </a:lnTo>
                    <a:lnTo>
                      <a:pt x="538" y="54"/>
                    </a:lnTo>
                    <a:lnTo>
                      <a:pt x="540" y="64"/>
                    </a:lnTo>
                    <a:lnTo>
                      <a:pt x="540" y="64"/>
                    </a:lnTo>
                    <a:close/>
                    <a:moveTo>
                      <a:pt x="280" y="326"/>
                    </a:moveTo>
                    <a:lnTo>
                      <a:pt x="280" y="326"/>
                    </a:lnTo>
                    <a:lnTo>
                      <a:pt x="284" y="330"/>
                    </a:lnTo>
                    <a:lnTo>
                      <a:pt x="284" y="330"/>
                    </a:lnTo>
                    <a:lnTo>
                      <a:pt x="280" y="326"/>
                    </a:lnTo>
                    <a:lnTo>
                      <a:pt x="280" y="326"/>
                    </a:lnTo>
                    <a:close/>
                    <a:moveTo>
                      <a:pt x="442" y="134"/>
                    </a:moveTo>
                    <a:lnTo>
                      <a:pt x="442" y="134"/>
                    </a:lnTo>
                    <a:lnTo>
                      <a:pt x="440" y="134"/>
                    </a:lnTo>
                    <a:lnTo>
                      <a:pt x="440" y="134"/>
                    </a:lnTo>
                    <a:lnTo>
                      <a:pt x="442" y="134"/>
                    </a:lnTo>
                    <a:lnTo>
                      <a:pt x="442" y="134"/>
                    </a:lnTo>
                    <a:close/>
                    <a:moveTo>
                      <a:pt x="534" y="212"/>
                    </a:moveTo>
                    <a:lnTo>
                      <a:pt x="534" y="212"/>
                    </a:lnTo>
                    <a:lnTo>
                      <a:pt x="540" y="240"/>
                    </a:lnTo>
                    <a:lnTo>
                      <a:pt x="550" y="264"/>
                    </a:lnTo>
                    <a:lnTo>
                      <a:pt x="550" y="264"/>
                    </a:lnTo>
                    <a:lnTo>
                      <a:pt x="540" y="238"/>
                    </a:lnTo>
                    <a:lnTo>
                      <a:pt x="534" y="212"/>
                    </a:lnTo>
                    <a:lnTo>
                      <a:pt x="534" y="212"/>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Freeform 22">
                <a:extLst>
                  <a:ext uri="{FF2B5EF4-FFF2-40B4-BE49-F238E27FC236}">
                    <a16:creationId xmlns:a16="http://schemas.microsoft.com/office/drawing/2014/main" id="{1AC4F30B-81E0-F5B8-FBD5-31E8E9664AB2}"/>
                  </a:ext>
                </a:extLst>
              </p:cNvPr>
              <p:cNvSpPr>
                <a:spLocks/>
              </p:cNvSpPr>
              <p:nvPr/>
            </p:nvSpPr>
            <p:spPr bwMode="auto">
              <a:xfrm>
                <a:off x="4352801" y="4517849"/>
                <a:ext cx="60946" cy="60946"/>
              </a:xfrm>
              <a:custGeom>
                <a:avLst/>
                <a:gdLst/>
                <a:ahLst/>
                <a:cxnLst>
                  <a:cxn ang="0">
                    <a:pos x="274" y="178"/>
                  </a:cxn>
                  <a:cxn ang="0">
                    <a:pos x="269" y="191"/>
                  </a:cxn>
                  <a:cxn ang="0">
                    <a:pos x="248" y="220"/>
                  </a:cxn>
                  <a:cxn ang="0">
                    <a:pos x="219" y="247"/>
                  </a:cxn>
                  <a:cxn ang="0">
                    <a:pos x="188" y="266"/>
                  </a:cxn>
                  <a:cxn ang="0">
                    <a:pos x="175" y="272"/>
                  </a:cxn>
                  <a:cxn ang="0">
                    <a:pos x="157" y="275"/>
                  </a:cxn>
                  <a:cxn ang="0">
                    <a:pos x="113" y="274"/>
                  </a:cxn>
                  <a:cxn ang="0">
                    <a:pos x="66" y="266"/>
                  </a:cxn>
                  <a:cxn ang="0">
                    <a:pos x="45" y="259"/>
                  </a:cxn>
                  <a:cxn ang="0">
                    <a:pos x="27" y="250"/>
                  </a:cxn>
                  <a:cxn ang="0">
                    <a:pos x="15" y="239"/>
                  </a:cxn>
                  <a:cxn ang="0">
                    <a:pos x="10" y="230"/>
                  </a:cxn>
                  <a:cxn ang="0">
                    <a:pos x="3" y="208"/>
                  </a:cxn>
                  <a:cxn ang="0">
                    <a:pos x="0" y="180"/>
                  </a:cxn>
                  <a:cxn ang="0">
                    <a:pos x="1" y="151"/>
                  </a:cxn>
                  <a:cxn ang="0">
                    <a:pos x="4" y="120"/>
                  </a:cxn>
                  <a:cxn ang="0">
                    <a:pos x="11" y="90"/>
                  </a:cxn>
                  <a:cxn ang="0">
                    <a:pos x="19" y="64"/>
                  </a:cxn>
                  <a:cxn ang="0">
                    <a:pos x="29" y="42"/>
                  </a:cxn>
                  <a:cxn ang="0">
                    <a:pos x="35" y="33"/>
                  </a:cxn>
                  <a:cxn ang="0">
                    <a:pos x="50" y="21"/>
                  </a:cxn>
                  <a:cxn ang="0">
                    <a:pos x="71" y="10"/>
                  </a:cxn>
                  <a:cxn ang="0">
                    <a:pos x="96" y="3"/>
                  </a:cxn>
                  <a:cxn ang="0">
                    <a:pos x="115" y="0"/>
                  </a:cxn>
                  <a:cxn ang="0">
                    <a:pos x="126" y="0"/>
                  </a:cxn>
                  <a:cxn ang="0">
                    <a:pos x="155" y="4"/>
                  </a:cxn>
                  <a:cxn ang="0">
                    <a:pos x="186" y="13"/>
                  </a:cxn>
                  <a:cxn ang="0">
                    <a:pos x="212" y="26"/>
                  </a:cxn>
                  <a:cxn ang="0">
                    <a:pos x="221" y="33"/>
                  </a:cxn>
                  <a:cxn ang="0">
                    <a:pos x="232" y="45"/>
                  </a:cxn>
                  <a:cxn ang="0">
                    <a:pos x="252" y="80"/>
                  </a:cxn>
                  <a:cxn ang="0">
                    <a:pos x="269" y="123"/>
                  </a:cxn>
                  <a:cxn ang="0">
                    <a:pos x="275" y="153"/>
                  </a:cxn>
                  <a:cxn ang="0">
                    <a:pos x="275" y="170"/>
                  </a:cxn>
                  <a:cxn ang="0">
                    <a:pos x="274" y="178"/>
                  </a:cxn>
                </a:cxnLst>
                <a:rect l="0" t="0" r="r" b="b"/>
                <a:pathLst>
                  <a:path w="275" h="275">
                    <a:moveTo>
                      <a:pt x="274" y="178"/>
                    </a:moveTo>
                    <a:lnTo>
                      <a:pt x="274" y="178"/>
                    </a:lnTo>
                    <a:lnTo>
                      <a:pt x="272" y="185"/>
                    </a:lnTo>
                    <a:lnTo>
                      <a:pt x="269" y="191"/>
                    </a:lnTo>
                    <a:lnTo>
                      <a:pt x="260" y="206"/>
                    </a:lnTo>
                    <a:lnTo>
                      <a:pt x="248" y="220"/>
                    </a:lnTo>
                    <a:lnTo>
                      <a:pt x="233" y="234"/>
                    </a:lnTo>
                    <a:lnTo>
                      <a:pt x="219" y="247"/>
                    </a:lnTo>
                    <a:lnTo>
                      <a:pt x="202" y="258"/>
                    </a:lnTo>
                    <a:lnTo>
                      <a:pt x="188" y="266"/>
                    </a:lnTo>
                    <a:lnTo>
                      <a:pt x="175" y="272"/>
                    </a:lnTo>
                    <a:lnTo>
                      <a:pt x="175" y="272"/>
                    </a:lnTo>
                    <a:lnTo>
                      <a:pt x="167" y="273"/>
                    </a:lnTo>
                    <a:lnTo>
                      <a:pt x="157" y="275"/>
                    </a:lnTo>
                    <a:lnTo>
                      <a:pt x="136" y="275"/>
                    </a:lnTo>
                    <a:lnTo>
                      <a:pt x="113" y="274"/>
                    </a:lnTo>
                    <a:lnTo>
                      <a:pt x="89" y="272"/>
                    </a:lnTo>
                    <a:lnTo>
                      <a:pt x="66" y="266"/>
                    </a:lnTo>
                    <a:lnTo>
                      <a:pt x="55" y="263"/>
                    </a:lnTo>
                    <a:lnTo>
                      <a:pt x="45" y="259"/>
                    </a:lnTo>
                    <a:lnTo>
                      <a:pt x="36" y="254"/>
                    </a:lnTo>
                    <a:lnTo>
                      <a:pt x="27" y="250"/>
                    </a:lnTo>
                    <a:lnTo>
                      <a:pt x="21" y="244"/>
                    </a:lnTo>
                    <a:lnTo>
                      <a:pt x="15" y="239"/>
                    </a:lnTo>
                    <a:lnTo>
                      <a:pt x="15" y="239"/>
                    </a:lnTo>
                    <a:lnTo>
                      <a:pt x="10" y="230"/>
                    </a:lnTo>
                    <a:lnTo>
                      <a:pt x="6" y="219"/>
                    </a:lnTo>
                    <a:lnTo>
                      <a:pt x="3" y="208"/>
                    </a:lnTo>
                    <a:lnTo>
                      <a:pt x="1" y="195"/>
                    </a:lnTo>
                    <a:lnTo>
                      <a:pt x="0" y="180"/>
                    </a:lnTo>
                    <a:lnTo>
                      <a:pt x="0" y="166"/>
                    </a:lnTo>
                    <a:lnTo>
                      <a:pt x="1" y="151"/>
                    </a:lnTo>
                    <a:lnTo>
                      <a:pt x="2" y="135"/>
                    </a:lnTo>
                    <a:lnTo>
                      <a:pt x="4" y="120"/>
                    </a:lnTo>
                    <a:lnTo>
                      <a:pt x="7" y="105"/>
                    </a:lnTo>
                    <a:lnTo>
                      <a:pt x="11" y="90"/>
                    </a:lnTo>
                    <a:lnTo>
                      <a:pt x="15" y="77"/>
                    </a:lnTo>
                    <a:lnTo>
                      <a:pt x="19" y="64"/>
                    </a:lnTo>
                    <a:lnTo>
                      <a:pt x="24" y="51"/>
                    </a:lnTo>
                    <a:lnTo>
                      <a:pt x="29" y="42"/>
                    </a:lnTo>
                    <a:lnTo>
                      <a:pt x="35" y="33"/>
                    </a:lnTo>
                    <a:lnTo>
                      <a:pt x="35" y="33"/>
                    </a:lnTo>
                    <a:lnTo>
                      <a:pt x="42" y="26"/>
                    </a:lnTo>
                    <a:lnTo>
                      <a:pt x="50" y="21"/>
                    </a:lnTo>
                    <a:lnTo>
                      <a:pt x="60" y="15"/>
                    </a:lnTo>
                    <a:lnTo>
                      <a:pt x="71" y="10"/>
                    </a:lnTo>
                    <a:lnTo>
                      <a:pt x="83" y="6"/>
                    </a:lnTo>
                    <a:lnTo>
                      <a:pt x="96" y="3"/>
                    </a:lnTo>
                    <a:lnTo>
                      <a:pt x="105" y="1"/>
                    </a:lnTo>
                    <a:lnTo>
                      <a:pt x="115" y="0"/>
                    </a:lnTo>
                    <a:lnTo>
                      <a:pt x="115" y="0"/>
                    </a:lnTo>
                    <a:lnTo>
                      <a:pt x="126" y="0"/>
                    </a:lnTo>
                    <a:lnTo>
                      <a:pt x="141" y="2"/>
                    </a:lnTo>
                    <a:lnTo>
                      <a:pt x="155" y="4"/>
                    </a:lnTo>
                    <a:lnTo>
                      <a:pt x="170" y="8"/>
                    </a:lnTo>
                    <a:lnTo>
                      <a:pt x="186" y="13"/>
                    </a:lnTo>
                    <a:lnTo>
                      <a:pt x="200" y="19"/>
                    </a:lnTo>
                    <a:lnTo>
                      <a:pt x="212" y="26"/>
                    </a:lnTo>
                    <a:lnTo>
                      <a:pt x="221" y="33"/>
                    </a:lnTo>
                    <a:lnTo>
                      <a:pt x="221" y="33"/>
                    </a:lnTo>
                    <a:lnTo>
                      <a:pt x="227" y="38"/>
                    </a:lnTo>
                    <a:lnTo>
                      <a:pt x="232" y="45"/>
                    </a:lnTo>
                    <a:lnTo>
                      <a:pt x="242" y="61"/>
                    </a:lnTo>
                    <a:lnTo>
                      <a:pt x="252" y="80"/>
                    </a:lnTo>
                    <a:lnTo>
                      <a:pt x="262" y="101"/>
                    </a:lnTo>
                    <a:lnTo>
                      <a:pt x="269" y="123"/>
                    </a:lnTo>
                    <a:lnTo>
                      <a:pt x="274" y="144"/>
                    </a:lnTo>
                    <a:lnTo>
                      <a:pt x="275" y="153"/>
                    </a:lnTo>
                    <a:lnTo>
                      <a:pt x="275" y="163"/>
                    </a:lnTo>
                    <a:lnTo>
                      <a:pt x="275" y="170"/>
                    </a:lnTo>
                    <a:lnTo>
                      <a:pt x="274" y="178"/>
                    </a:lnTo>
                    <a:lnTo>
                      <a:pt x="274" y="178"/>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Freeform 23">
                <a:extLst>
                  <a:ext uri="{FF2B5EF4-FFF2-40B4-BE49-F238E27FC236}">
                    <a16:creationId xmlns:a16="http://schemas.microsoft.com/office/drawing/2014/main" id="{18810C8F-9DF7-66E0-DBCD-8C41E39047B1}"/>
                  </a:ext>
                </a:extLst>
              </p:cNvPr>
              <p:cNvSpPr>
                <a:spLocks/>
              </p:cNvSpPr>
              <p:nvPr/>
            </p:nvSpPr>
            <p:spPr bwMode="auto">
              <a:xfrm>
                <a:off x="4291855" y="4603173"/>
                <a:ext cx="33243" cy="27703"/>
              </a:xfrm>
              <a:custGeom>
                <a:avLst/>
                <a:gdLst/>
                <a:ahLst/>
                <a:cxnLst>
                  <a:cxn ang="0">
                    <a:pos x="127" y="114"/>
                  </a:cxn>
                  <a:cxn ang="0">
                    <a:pos x="127" y="114"/>
                  </a:cxn>
                  <a:cxn ang="0">
                    <a:pos x="120" y="119"/>
                  </a:cxn>
                  <a:cxn ang="0">
                    <a:pos x="111" y="123"/>
                  </a:cxn>
                  <a:cxn ang="0">
                    <a:pos x="101" y="125"/>
                  </a:cxn>
                  <a:cxn ang="0">
                    <a:pos x="89" y="127"/>
                  </a:cxn>
                  <a:cxn ang="0">
                    <a:pos x="66" y="128"/>
                  </a:cxn>
                  <a:cxn ang="0">
                    <a:pos x="47" y="127"/>
                  </a:cxn>
                  <a:cxn ang="0">
                    <a:pos x="47" y="127"/>
                  </a:cxn>
                  <a:cxn ang="0">
                    <a:pos x="36" y="127"/>
                  </a:cxn>
                  <a:cxn ang="0">
                    <a:pos x="22" y="125"/>
                  </a:cxn>
                  <a:cxn ang="0">
                    <a:pos x="14" y="124"/>
                  </a:cxn>
                  <a:cxn ang="0">
                    <a:pos x="8" y="121"/>
                  </a:cxn>
                  <a:cxn ang="0">
                    <a:pos x="4" y="118"/>
                  </a:cxn>
                  <a:cxn ang="0">
                    <a:pos x="1" y="114"/>
                  </a:cxn>
                  <a:cxn ang="0">
                    <a:pos x="1" y="114"/>
                  </a:cxn>
                  <a:cxn ang="0">
                    <a:pos x="0" y="108"/>
                  </a:cxn>
                  <a:cxn ang="0">
                    <a:pos x="0" y="102"/>
                  </a:cxn>
                  <a:cxn ang="0">
                    <a:pos x="0" y="94"/>
                  </a:cxn>
                  <a:cxn ang="0">
                    <a:pos x="2" y="85"/>
                  </a:cxn>
                  <a:cxn ang="0">
                    <a:pos x="5" y="76"/>
                  </a:cxn>
                  <a:cxn ang="0">
                    <a:pos x="8" y="67"/>
                  </a:cxn>
                  <a:cxn ang="0">
                    <a:pos x="18" y="50"/>
                  </a:cxn>
                  <a:cxn ang="0">
                    <a:pos x="29" y="33"/>
                  </a:cxn>
                  <a:cxn ang="0">
                    <a:pos x="42" y="19"/>
                  </a:cxn>
                  <a:cxn ang="0">
                    <a:pos x="49" y="13"/>
                  </a:cxn>
                  <a:cxn ang="0">
                    <a:pos x="55" y="8"/>
                  </a:cxn>
                  <a:cxn ang="0">
                    <a:pos x="61" y="5"/>
                  </a:cxn>
                  <a:cxn ang="0">
                    <a:pos x="67" y="1"/>
                  </a:cxn>
                  <a:cxn ang="0">
                    <a:pos x="67" y="1"/>
                  </a:cxn>
                  <a:cxn ang="0">
                    <a:pos x="71" y="0"/>
                  </a:cxn>
                  <a:cxn ang="0">
                    <a:pos x="77" y="0"/>
                  </a:cxn>
                  <a:cxn ang="0">
                    <a:pos x="87" y="1"/>
                  </a:cxn>
                  <a:cxn ang="0">
                    <a:pos x="99" y="3"/>
                  </a:cxn>
                  <a:cxn ang="0">
                    <a:pos x="111" y="8"/>
                  </a:cxn>
                  <a:cxn ang="0">
                    <a:pos x="123" y="13"/>
                  </a:cxn>
                  <a:cxn ang="0">
                    <a:pos x="133" y="20"/>
                  </a:cxn>
                  <a:cxn ang="0">
                    <a:pos x="142" y="28"/>
                  </a:cxn>
                  <a:cxn ang="0">
                    <a:pos x="145" y="31"/>
                  </a:cxn>
                  <a:cxn ang="0">
                    <a:pos x="147" y="34"/>
                  </a:cxn>
                  <a:cxn ang="0">
                    <a:pos x="147" y="34"/>
                  </a:cxn>
                  <a:cxn ang="0">
                    <a:pos x="148" y="39"/>
                  </a:cxn>
                  <a:cxn ang="0">
                    <a:pos x="149" y="43"/>
                  </a:cxn>
                  <a:cxn ang="0">
                    <a:pos x="149" y="53"/>
                  </a:cxn>
                  <a:cxn ang="0">
                    <a:pos x="148" y="64"/>
                  </a:cxn>
                  <a:cxn ang="0">
                    <a:pos x="146" y="76"/>
                  </a:cxn>
                  <a:cxn ang="0">
                    <a:pos x="143" y="87"/>
                  </a:cxn>
                  <a:cxn ang="0">
                    <a:pos x="137" y="98"/>
                  </a:cxn>
                  <a:cxn ang="0">
                    <a:pos x="133" y="107"/>
                  </a:cxn>
                  <a:cxn ang="0">
                    <a:pos x="127" y="114"/>
                  </a:cxn>
                  <a:cxn ang="0">
                    <a:pos x="127" y="114"/>
                  </a:cxn>
                </a:cxnLst>
                <a:rect l="0" t="0" r="r" b="b"/>
                <a:pathLst>
                  <a:path w="149" h="128">
                    <a:moveTo>
                      <a:pt x="127" y="114"/>
                    </a:moveTo>
                    <a:lnTo>
                      <a:pt x="127" y="114"/>
                    </a:lnTo>
                    <a:lnTo>
                      <a:pt x="120" y="119"/>
                    </a:lnTo>
                    <a:lnTo>
                      <a:pt x="111" y="123"/>
                    </a:lnTo>
                    <a:lnTo>
                      <a:pt x="101" y="125"/>
                    </a:lnTo>
                    <a:lnTo>
                      <a:pt x="89" y="127"/>
                    </a:lnTo>
                    <a:lnTo>
                      <a:pt x="66" y="128"/>
                    </a:lnTo>
                    <a:lnTo>
                      <a:pt x="47" y="127"/>
                    </a:lnTo>
                    <a:lnTo>
                      <a:pt x="47" y="127"/>
                    </a:lnTo>
                    <a:lnTo>
                      <a:pt x="36" y="127"/>
                    </a:lnTo>
                    <a:lnTo>
                      <a:pt x="22" y="125"/>
                    </a:lnTo>
                    <a:lnTo>
                      <a:pt x="14" y="124"/>
                    </a:lnTo>
                    <a:lnTo>
                      <a:pt x="8" y="121"/>
                    </a:lnTo>
                    <a:lnTo>
                      <a:pt x="4" y="118"/>
                    </a:lnTo>
                    <a:lnTo>
                      <a:pt x="1" y="114"/>
                    </a:lnTo>
                    <a:lnTo>
                      <a:pt x="1" y="114"/>
                    </a:lnTo>
                    <a:lnTo>
                      <a:pt x="0" y="108"/>
                    </a:lnTo>
                    <a:lnTo>
                      <a:pt x="0" y="102"/>
                    </a:lnTo>
                    <a:lnTo>
                      <a:pt x="0" y="94"/>
                    </a:lnTo>
                    <a:lnTo>
                      <a:pt x="2" y="85"/>
                    </a:lnTo>
                    <a:lnTo>
                      <a:pt x="5" y="76"/>
                    </a:lnTo>
                    <a:lnTo>
                      <a:pt x="8" y="67"/>
                    </a:lnTo>
                    <a:lnTo>
                      <a:pt x="18" y="50"/>
                    </a:lnTo>
                    <a:lnTo>
                      <a:pt x="29" y="33"/>
                    </a:lnTo>
                    <a:lnTo>
                      <a:pt x="42" y="19"/>
                    </a:lnTo>
                    <a:lnTo>
                      <a:pt x="49" y="13"/>
                    </a:lnTo>
                    <a:lnTo>
                      <a:pt x="55" y="8"/>
                    </a:lnTo>
                    <a:lnTo>
                      <a:pt x="61" y="5"/>
                    </a:lnTo>
                    <a:lnTo>
                      <a:pt x="67" y="1"/>
                    </a:lnTo>
                    <a:lnTo>
                      <a:pt x="67" y="1"/>
                    </a:lnTo>
                    <a:lnTo>
                      <a:pt x="71" y="0"/>
                    </a:lnTo>
                    <a:lnTo>
                      <a:pt x="77" y="0"/>
                    </a:lnTo>
                    <a:lnTo>
                      <a:pt x="87" y="1"/>
                    </a:lnTo>
                    <a:lnTo>
                      <a:pt x="99" y="3"/>
                    </a:lnTo>
                    <a:lnTo>
                      <a:pt x="111" y="8"/>
                    </a:lnTo>
                    <a:lnTo>
                      <a:pt x="123" y="13"/>
                    </a:lnTo>
                    <a:lnTo>
                      <a:pt x="133" y="20"/>
                    </a:lnTo>
                    <a:lnTo>
                      <a:pt x="142" y="28"/>
                    </a:lnTo>
                    <a:lnTo>
                      <a:pt x="145" y="31"/>
                    </a:lnTo>
                    <a:lnTo>
                      <a:pt x="147" y="34"/>
                    </a:lnTo>
                    <a:lnTo>
                      <a:pt x="147" y="34"/>
                    </a:lnTo>
                    <a:lnTo>
                      <a:pt x="148" y="39"/>
                    </a:lnTo>
                    <a:lnTo>
                      <a:pt x="149" y="43"/>
                    </a:lnTo>
                    <a:lnTo>
                      <a:pt x="149" y="53"/>
                    </a:lnTo>
                    <a:lnTo>
                      <a:pt x="148" y="64"/>
                    </a:lnTo>
                    <a:lnTo>
                      <a:pt x="146" y="76"/>
                    </a:lnTo>
                    <a:lnTo>
                      <a:pt x="143" y="87"/>
                    </a:lnTo>
                    <a:lnTo>
                      <a:pt x="137" y="98"/>
                    </a:lnTo>
                    <a:lnTo>
                      <a:pt x="133" y="107"/>
                    </a:lnTo>
                    <a:lnTo>
                      <a:pt x="127" y="114"/>
                    </a:lnTo>
                    <a:lnTo>
                      <a:pt x="127" y="114"/>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uppe 276">
              <a:extLst>
                <a:ext uri="{FF2B5EF4-FFF2-40B4-BE49-F238E27FC236}">
                  <a16:creationId xmlns:a16="http://schemas.microsoft.com/office/drawing/2014/main" id="{8EA56C3B-D93B-EC0D-9860-0CD40E0DDCEA}"/>
                </a:ext>
              </a:extLst>
            </p:cNvPr>
            <p:cNvGrpSpPr/>
            <p:nvPr/>
          </p:nvGrpSpPr>
          <p:grpSpPr>
            <a:xfrm>
              <a:off x="2797017" y="5102930"/>
              <a:ext cx="1032350" cy="1604258"/>
              <a:chOff x="2797017" y="5102930"/>
              <a:chExt cx="1032350" cy="1604258"/>
            </a:xfrm>
            <a:grpFill/>
          </p:grpSpPr>
          <p:grpSp>
            <p:nvGrpSpPr>
              <p:cNvPr id="25" name="Gruppe 275">
                <a:extLst>
                  <a:ext uri="{FF2B5EF4-FFF2-40B4-BE49-F238E27FC236}">
                    <a16:creationId xmlns:a16="http://schemas.microsoft.com/office/drawing/2014/main" id="{336F6B93-B2CD-40AB-2E08-91F56A7717ED}"/>
                  </a:ext>
                </a:extLst>
              </p:cNvPr>
              <p:cNvGrpSpPr/>
              <p:nvPr/>
            </p:nvGrpSpPr>
            <p:grpSpPr>
              <a:xfrm>
                <a:off x="2797017" y="5535613"/>
                <a:ext cx="1032350" cy="1171575"/>
                <a:chOff x="2797017" y="5535613"/>
                <a:chExt cx="1032350" cy="1171575"/>
              </a:xfrm>
              <a:grpFill/>
            </p:grpSpPr>
            <p:sp>
              <p:nvSpPr>
                <p:cNvPr id="29" name="Freeform 40">
                  <a:extLst>
                    <a:ext uri="{FF2B5EF4-FFF2-40B4-BE49-F238E27FC236}">
                      <a16:creationId xmlns:a16="http://schemas.microsoft.com/office/drawing/2014/main" id="{6C04D634-3C9C-BF03-C462-1136E50A75FA}"/>
                    </a:ext>
                  </a:extLst>
                </p:cNvPr>
                <p:cNvSpPr>
                  <a:spLocks/>
                </p:cNvSpPr>
                <p:nvPr/>
              </p:nvSpPr>
              <p:spPr bwMode="auto">
                <a:xfrm>
                  <a:off x="3026092" y="5535613"/>
                  <a:ext cx="803275" cy="1171575"/>
                </a:xfrm>
                <a:custGeom>
                  <a:avLst/>
                  <a:gdLst/>
                  <a:ahLst/>
                  <a:cxnLst>
                    <a:cxn ang="0">
                      <a:pos x="354" y="640"/>
                    </a:cxn>
                    <a:cxn ang="0">
                      <a:pos x="376" y="532"/>
                    </a:cxn>
                    <a:cxn ang="0">
                      <a:pos x="438" y="398"/>
                    </a:cxn>
                    <a:cxn ang="0">
                      <a:pos x="436" y="352"/>
                    </a:cxn>
                    <a:cxn ang="0">
                      <a:pos x="490" y="306"/>
                    </a:cxn>
                    <a:cxn ang="0">
                      <a:pos x="492" y="248"/>
                    </a:cxn>
                    <a:cxn ang="0">
                      <a:pos x="498" y="232"/>
                    </a:cxn>
                    <a:cxn ang="0">
                      <a:pos x="484" y="196"/>
                    </a:cxn>
                    <a:cxn ang="0">
                      <a:pos x="438" y="192"/>
                    </a:cxn>
                    <a:cxn ang="0">
                      <a:pos x="412" y="162"/>
                    </a:cxn>
                    <a:cxn ang="0">
                      <a:pos x="452" y="132"/>
                    </a:cxn>
                    <a:cxn ang="0">
                      <a:pos x="442" y="82"/>
                    </a:cxn>
                    <a:cxn ang="0">
                      <a:pos x="388" y="100"/>
                    </a:cxn>
                    <a:cxn ang="0">
                      <a:pos x="334" y="86"/>
                    </a:cxn>
                    <a:cxn ang="0">
                      <a:pos x="306" y="28"/>
                    </a:cxn>
                    <a:cxn ang="0">
                      <a:pos x="244" y="2"/>
                    </a:cxn>
                    <a:cxn ang="0">
                      <a:pos x="190" y="58"/>
                    </a:cxn>
                    <a:cxn ang="0">
                      <a:pos x="162" y="84"/>
                    </a:cxn>
                    <a:cxn ang="0">
                      <a:pos x="124" y="74"/>
                    </a:cxn>
                    <a:cxn ang="0">
                      <a:pos x="120" y="98"/>
                    </a:cxn>
                    <a:cxn ang="0">
                      <a:pos x="66" y="94"/>
                    </a:cxn>
                    <a:cxn ang="0">
                      <a:pos x="54" y="120"/>
                    </a:cxn>
                    <a:cxn ang="0">
                      <a:pos x="42" y="146"/>
                    </a:cxn>
                    <a:cxn ang="0">
                      <a:pos x="0" y="158"/>
                    </a:cxn>
                    <a:cxn ang="0">
                      <a:pos x="60" y="214"/>
                    </a:cxn>
                    <a:cxn ang="0">
                      <a:pos x="76" y="266"/>
                    </a:cxn>
                    <a:cxn ang="0">
                      <a:pos x="50" y="282"/>
                    </a:cxn>
                    <a:cxn ang="0">
                      <a:pos x="62" y="306"/>
                    </a:cxn>
                    <a:cxn ang="0">
                      <a:pos x="106" y="284"/>
                    </a:cxn>
                    <a:cxn ang="0">
                      <a:pos x="110" y="322"/>
                    </a:cxn>
                    <a:cxn ang="0">
                      <a:pos x="138" y="324"/>
                    </a:cxn>
                    <a:cxn ang="0">
                      <a:pos x="156" y="270"/>
                    </a:cxn>
                    <a:cxn ang="0">
                      <a:pos x="118" y="264"/>
                    </a:cxn>
                    <a:cxn ang="0">
                      <a:pos x="124" y="230"/>
                    </a:cxn>
                    <a:cxn ang="0">
                      <a:pos x="122" y="192"/>
                    </a:cxn>
                    <a:cxn ang="0">
                      <a:pos x="168" y="208"/>
                    </a:cxn>
                    <a:cxn ang="0">
                      <a:pos x="174" y="254"/>
                    </a:cxn>
                    <a:cxn ang="0">
                      <a:pos x="208" y="292"/>
                    </a:cxn>
                    <a:cxn ang="0">
                      <a:pos x="190" y="326"/>
                    </a:cxn>
                    <a:cxn ang="0">
                      <a:pos x="214" y="344"/>
                    </a:cxn>
                    <a:cxn ang="0">
                      <a:pos x="138" y="452"/>
                    </a:cxn>
                    <a:cxn ang="0">
                      <a:pos x="110" y="472"/>
                    </a:cxn>
                    <a:cxn ang="0">
                      <a:pos x="104" y="556"/>
                    </a:cxn>
                    <a:cxn ang="0">
                      <a:pos x="124" y="632"/>
                    </a:cxn>
                    <a:cxn ang="0">
                      <a:pos x="106" y="670"/>
                    </a:cxn>
                    <a:cxn ang="0">
                      <a:pos x="150" y="680"/>
                    </a:cxn>
                    <a:cxn ang="0">
                      <a:pos x="180" y="702"/>
                    </a:cxn>
                    <a:cxn ang="0">
                      <a:pos x="182" y="668"/>
                    </a:cxn>
                    <a:cxn ang="0">
                      <a:pos x="180" y="586"/>
                    </a:cxn>
                    <a:cxn ang="0">
                      <a:pos x="226" y="562"/>
                    </a:cxn>
                    <a:cxn ang="0">
                      <a:pos x="220" y="596"/>
                    </a:cxn>
                    <a:cxn ang="0">
                      <a:pos x="196" y="606"/>
                    </a:cxn>
                    <a:cxn ang="0">
                      <a:pos x="226" y="648"/>
                    </a:cxn>
                    <a:cxn ang="0">
                      <a:pos x="202" y="718"/>
                    </a:cxn>
                    <a:cxn ang="0">
                      <a:pos x="202" y="738"/>
                    </a:cxn>
                    <a:cxn ang="0">
                      <a:pos x="292" y="684"/>
                    </a:cxn>
                    <a:cxn ang="0">
                      <a:pos x="276" y="656"/>
                    </a:cxn>
                    <a:cxn ang="0">
                      <a:pos x="312" y="640"/>
                    </a:cxn>
                  </a:cxnLst>
                  <a:rect l="0" t="0" r="r" b="b"/>
                  <a:pathLst>
                    <a:path w="506" h="738">
                      <a:moveTo>
                        <a:pt x="328" y="650"/>
                      </a:moveTo>
                      <a:lnTo>
                        <a:pt x="328" y="650"/>
                      </a:lnTo>
                      <a:lnTo>
                        <a:pt x="334" y="652"/>
                      </a:lnTo>
                      <a:lnTo>
                        <a:pt x="338" y="654"/>
                      </a:lnTo>
                      <a:lnTo>
                        <a:pt x="340" y="654"/>
                      </a:lnTo>
                      <a:lnTo>
                        <a:pt x="340" y="654"/>
                      </a:lnTo>
                      <a:lnTo>
                        <a:pt x="348" y="648"/>
                      </a:lnTo>
                      <a:lnTo>
                        <a:pt x="354" y="640"/>
                      </a:lnTo>
                      <a:lnTo>
                        <a:pt x="360" y="628"/>
                      </a:lnTo>
                      <a:lnTo>
                        <a:pt x="364" y="616"/>
                      </a:lnTo>
                      <a:lnTo>
                        <a:pt x="372" y="588"/>
                      </a:lnTo>
                      <a:lnTo>
                        <a:pt x="376" y="566"/>
                      </a:lnTo>
                      <a:lnTo>
                        <a:pt x="376" y="566"/>
                      </a:lnTo>
                      <a:lnTo>
                        <a:pt x="376" y="548"/>
                      </a:lnTo>
                      <a:lnTo>
                        <a:pt x="376" y="532"/>
                      </a:lnTo>
                      <a:lnTo>
                        <a:pt x="376" y="532"/>
                      </a:lnTo>
                      <a:lnTo>
                        <a:pt x="380" y="512"/>
                      </a:lnTo>
                      <a:lnTo>
                        <a:pt x="388" y="486"/>
                      </a:lnTo>
                      <a:lnTo>
                        <a:pt x="396" y="464"/>
                      </a:lnTo>
                      <a:lnTo>
                        <a:pt x="404" y="444"/>
                      </a:lnTo>
                      <a:lnTo>
                        <a:pt x="404" y="444"/>
                      </a:lnTo>
                      <a:lnTo>
                        <a:pt x="412" y="430"/>
                      </a:lnTo>
                      <a:lnTo>
                        <a:pt x="426" y="414"/>
                      </a:lnTo>
                      <a:lnTo>
                        <a:pt x="438" y="398"/>
                      </a:lnTo>
                      <a:lnTo>
                        <a:pt x="440" y="390"/>
                      </a:lnTo>
                      <a:lnTo>
                        <a:pt x="442" y="384"/>
                      </a:lnTo>
                      <a:lnTo>
                        <a:pt x="442" y="384"/>
                      </a:lnTo>
                      <a:lnTo>
                        <a:pt x="440" y="378"/>
                      </a:lnTo>
                      <a:lnTo>
                        <a:pt x="438" y="374"/>
                      </a:lnTo>
                      <a:lnTo>
                        <a:pt x="438" y="374"/>
                      </a:lnTo>
                      <a:lnTo>
                        <a:pt x="436" y="360"/>
                      </a:lnTo>
                      <a:lnTo>
                        <a:pt x="436" y="352"/>
                      </a:lnTo>
                      <a:lnTo>
                        <a:pt x="438" y="346"/>
                      </a:lnTo>
                      <a:lnTo>
                        <a:pt x="438" y="346"/>
                      </a:lnTo>
                      <a:lnTo>
                        <a:pt x="442" y="340"/>
                      </a:lnTo>
                      <a:lnTo>
                        <a:pt x="448" y="336"/>
                      </a:lnTo>
                      <a:lnTo>
                        <a:pt x="462" y="324"/>
                      </a:lnTo>
                      <a:lnTo>
                        <a:pt x="478" y="314"/>
                      </a:lnTo>
                      <a:lnTo>
                        <a:pt x="490" y="306"/>
                      </a:lnTo>
                      <a:lnTo>
                        <a:pt x="490" y="306"/>
                      </a:lnTo>
                      <a:lnTo>
                        <a:pt x="500" y="292"/>
                      </a:lnTo>
                      <a:lnTo>
                        <a:pt x="504" y="284"/>
                      </a:lnTo>
                      <a:lnTo>
                        <a:pt x="506" y="278"/>
                      </a:lnTo>
                      <a:lnTo>
                        <a:pt x="506" y="278"/>
                      </a:lnTo>
                      <a:lnTo>
                        <a:pt x="504" y="270"/>
                      </a:lnTo>
                      <a:lnTo>
                        <a:pt x="500" y="262"/>
                      </a:lnTo>
                      <a:lnTo>
                        <a:pt x="494" y="254"/>
                      </a:lnTo>
                      <a:lnTo>
                        <a:pt x="492" y="248"/>
                      </a:lnTo>
                      <a:lnTo>
                        <a:pt x="492" y="248"/>
                      </a:lnTo>
                      <a:lnTo>
                        <a:pt x="494" y="246"/>
                      </a:lnTo>
                      <a:lnTo>
                        <a:pt x="498" y="242"/>
                      </a:lnTo>
                      <a:lnTo>
                        <a:pt x="500" y="240"/>
                      </a:lnTo>
                      <a:lnTo>
                        <a:pt x="502" y="236"/>
                      </a:lnTo>
                      <a:lnTo>
                        <a:pt x="502" y="236"/>
                      </a:lnTo>
                      <a:lnTo>
                        <a:pt x="500" y="234"/>
                      </a:lnTo>
                      <a:lnTo>
                        <a:pt x="498" y="232"/>
                      </a:lnTo>
                      <a:lnTo>
                        <a:pt x="490" y="226"/>
                      </a:lnTo>
                      <a:lnTo>
                        <a:pt x="482" y="222"/>
                      </a:lnTo>
                      <a:lnTo>
                        <a:pt x="478" y="218"/>
                      </a:lnTo>
                      <a:lnTo>
                        <a:pt x="476" y="216"/>
                      </a:lnTo>
                      <a:lnTo>
                        <a:pt x="476" y="216"/>
                      </a:lnTo>
                      <a:lnTo>
                        <a:pt x="478" y="210"/>
                      </a:lnTo>
                      <a:lnTo>
                        <a:pt x="480" y="202"/>
                      </a:lnTo>
                      <a:lnTo>
                        <a:pt x="484" y="196"/>
                      </a:lnTo>
                      <a:lnTo>
                        <a:pt x="484" y="194"/>
                      </a:lnTo>
                      <a:lnTo>
                        <a:pt x="484" y="192"/>
                      </a:lnTo>
                      <a:lnTo>
                        <a:pt x="484" y="192"/>
                      </a:lnTo>
                      <a:lnTo>
                        <a:pt x="480" y="188"/>
                      </a:lnTo>
                      <a:lnTo>
                        <a:pt x="474" y="188"/>
                      </a:lnTo>
                      <a:lnTo>
                        <a:pt x="460" y="190"/>
                      </a:lnTo>
                      <a:lnTo>
                        <a:pt x="444" y="192"/>
                      </a:lnTo>
                      <a:lnTo>
                        <a:pt x="438" y="192"/>
                      </a:lnTo>
                      <a:lnTo>
                        <a:pt x="434" y="192"/>
                      </a:lnTo>
                      <a:lnTo>
                        <a:pt x="434" y="192"/>
                      </a:lnTo>
                      <a:lnTo>
                        <a:pt x="428" y="188"/>
                      </a:lnTo>
                      <a:lnTo>
                        <a:pt x="422" y="182"/>
                      </a:lnTo>
                      <a:lnTo>
                        <a:pt x="416" y="176"/>
                      </a:lnTo>
                      <a:lnTo>
                        <a:pt x="414" y="170"/>
                      </a:lnTo>
                      <a:lnTo>
                        <a:pt x="414" y="170"/>
                      </a:lnTo>
                      <a:lnTo>
                        <a:pt x="412" y="162"/>
                      </a:lnTo>
                      <a:lnTo>
                        <a:pt x="414" y="154"/>
                      </a:lnTo>
                      <a:lnTo>
                        <a:pt x="414" y="154"/>
                      </a:lnTo>
                      <a:lnTo>
                        <a:pt x="416" y="152"/>
                      </a:lnTo>
                      <a:lnTo>
                        <a:pt x="420" y="148"/>
                      </a:lnTo>
                      <a:lnTo>
                        <a:pt x="432" y="144"/>
                      </a:lnTo>
                      <a:lnTo>
                        <a:pt x="444" y="138"/>
                      </a:lnTo>
                      <a:lnTo>
                        <a:pt x="448" y="136"/>
                      </a:lnTo>
                      <a:lnTo>
                        <a:pt x="452" y="132"/>
                      </a:lnTo>
                      <a:lnTo>
                        <a:pt x="452" y="132"/>
                      </a:lnTo>
                      <a:lnTo>
                        <a:pt x="456" y="122"/>
                      </a:lnTo>
                      <a:lnTo>
                        <a:pt x="456" y="112"/>
                      </a:lnTo>
                      <a:lnTo>
                        <a:pt x="456" y="112"/>
                      </a:lnTo>
                      <a:lnTo>
                        <a:pt x="452" y="96"/>
                      </a:lnTo>
                      <a:lnTo>
                        <a:pt x="448" y="88"/>
                      </a:lnTo>
                      <a:lnTo>
                        <a:pt x="442" y="82"/>
                      </a:lnTo>
                      <a:lnTo>
                        <a:pt x="442" y="82"/>
                      </a:lnTo>
                      <a:lnTo>
                        <a:pt x="438" y="80"/>
                      </a:lnTo>
                      <a:lnTo>
                        <a:pt x="432" y="78"/>
                      </a:lnTo>
                      <a:lnTo>
                        <a:pt x="422" y="76"/>
                      </a:lnTo>
                      <a:lnTo>
                        <a:pt x="422" y="76"/>
                      </a:lnTo>
                      <a:lnTo>
                        <a:pt x="412" y="82"/>
                      </a:lnTo>
                      <a:lnTo>
                        <a:pt x="402" y="90"/>
                      </a:lnTo>
                      <a:lnTo>
                        <a:pt x="392" y="98"/>
                      </a:lnTo>
                      <a:lnTo>
                        <a:pt x="388" y="100"/>
                      </a:lnTo>
                      <a:lnTo>
                        <a:pt x="384" y="102"/>
                      </a:lnTo>
                      <a:lnTo>
                        <a:pt x="384" y="102"/>
                      </a:lnTo>
                      <a:lnTo>
                        <a:pt x="378" y="102"/>
                      </a:lnTo>
                      <a:lnTo>
                        <a:pt x="374" y="98"/>
                      </a:lnTo>
                      <a:lnTo>
                        <a:pt x="364" y="94"/>
                      </a:lnTo>
                      <a:lnTo>
                        <a:pt x="364" y="94"/>
                      </a:lnTo>
                      <a:lnTo>
                        <a:pt x="344" y="90"/>
                      </a:lnTo>
                      <a:lnTo>
                        <a:pt x="334" y="86"/>
                      </a:lnTo>
                      <a:lnTo>
                        <a:pt x="326" y="82"/>
                      </a:lnTo>
                      <a:lnTo>
                        <a:pt x="326" y="82"/>
                      </a:lnTo>
                      <a:lnTo>
                        <a:pt x="320" y="74"/>
                      </a:lnTo>
                      <a:lnTo>
                        <a:pt x="316" y="64"/>
                      </a:lnTo>
                      <a:lnTo>
                        <a:pt x="308" y="44"/>
                      </a:lnTo>
                      <a:lnTo>
                        <a:pt x="308" y="44"/>
                      </a:lnTo>
                      <a:lnTo>
                        <a:pt x="306" y="38"/>
                      </a:lnTo>
                      <a:lnTo>
                        <a:pt x="306" y="28"/>
                      </a:lnTo>
                      <a:lnTo>
                        <a:pt x="306" y="20"/>
                      </a:lnTo>
                      <a:lnTo>
                        <a:pt x="304" y="14"/>
                      </a:lnTo>
                      <a:lnTo>
                        <a:pt x="304" y="14"/>
                      </a:lnTo>
                      <a:lnTo>
                        <a:pt x="298" y="10"/>
                      </a:lnTo>
                      <a:lnTo>
                        <a:pt x="292" y="6"/>
                      </a:lnTo>
                      <a:lnTo>
                        <a:pt x="276" y="2"/>
                      </a:lnTo>
                      <a:lnTo>
                        <a:pt x="258" y="0"/>
                      </a:lnTo>
                      <a:lnTo>
                        <a:pt x="244" y="2"/>
                      </a:lnTo>
                      <a:lnTo>
                        <a:pt x="244" y="2"/>
                      </a:lnTo>
                      <a:lnTo>
                        <a:pt x="230" y="8"/>
                      </a:lnTo>
                      <a:lnTo>
                        <a:pt x="214" y="20"/>
                      </a:lnTo>
                      <a:lnTo>
                        <a:pt x="198" y="34"/>
                      </a:lnTo>
                      <a:lnTo>
                        <a:pt x="190" y="48"/>
                      </a:lnTo>
                      <a:lnTo>
                        <a:pt x="190" y="48"/>
                      </a:lnTo>
                      <a:lnTo>
                        <a:pt x="188" y="52"/>
                      </a:lnTo>
                      <a:lnTo>
                        <a:pt x="190" y="58"/>
                      </a:lnTo>
                      <a:lnTo>
                        <a:pt x="190" y="62"/>
                      </a:lnTo>
                      <a:lnTo>
                        <a:pt x="190" y="68"/>
                      </a:lnTo>
                      <a:lnTo>
                        <a:pt x="190" y="68"/>
                      </a:lnTo>
                      <a:lnTo>
                        <a:pt x="186" y="74"/>
                      </a:lnTo>
                      <a:lnTo>
                        <a:pt x="180" y="78"/>
                      </a:lnTo>
                      <a:lnTo>
                        <a:pt x="180" y="78"/>
                      </a:lnTo>
                      <a:lnTo>
                        <a:pt x="172" y="82"/>
                      </a:lnTo>
                      <a:lnTo>
                        <a:pt x="162" y="84"/>
                      </a:lnTo>
                      <a:lnTo>
                        <a:pt x="162" y="84"/>
                      </a:lnTo>
                      <a:lnTo>
                        <a:pt x="156" y="80"/>
                      </a:lnTo>
                      <a:lnTo>
                        <a:pt x="148" y="74"/>
                      </a:lnTo>
                      <a:lnTo>
                        <a:pt x="142" y="70"/>
                      </a:lnTo>
                      <a:lnTo>
                        <a:pt x="134" y="68"/>
                      </a:lnTo>
                      <a:lnTo>
                        <a:pt x="134" y="68"/>
                      </a:lnTo>
                      <a:lnTo>
                        <a:pt x="130" y="70"/>
                      </a:lnTo>
                      <a:lnTo>
                        <a:pt x="124" y="74"/>
                      </a:lnTo>
                      <a:lnTo>
                        <a:pt x="118" y="78"/>
                      </a:lnTo>
                      <a:lnTo>
                        <a:pt x="116" y="84"/>
                      </a:lnTo>
                      <a:lnTo>
                        <a:pt x="116" y="84"/>
                      </a:lnTo>
                      <a:lnTo>
                        <a:pt x="118" y="86"/>
                      </a:lnTo>
                      <a:lnTo>
                        <a:pt x="122" y="88"/>
                      </a:lnTo>
                      <a:lnTo>
                        <a:pt x="122" y="88"/>
                      </a:lnTo>
                      <a:lnTo>
                        <a:pt x="120" y="92"/>
                      </a:lnTo>
                      <a:lnTo>
                        <a:pt x="120" y="98"/>
                      </a:lnTo>
                      <a:lnTo>
                        <a:pt x="116" y="102"/>
                      </a:lnTo>
                      <a:lnTo>
                        <a:pt x="114" y="104"/>
                      </a:lnTo>
                      <a:lnTo>
                        <a:pt x="114" y="104"/>
                      </a:lnTo>
                      <a:lnTo>
                        <a:pt x="108" y="104"/>
                      </a:lnTo>
                      <a:lnTo>
                        <a:pt x="108" y="104"/>
                      </a:lnTo>
                      <a:lnTo>
                        <a:pt x="88" y="98"/>
                      </a:lnTo>
                      <a:lnTo>
                        <a:pt x="76" y="96"/>
                      </a:lnTo>
                      <a:lnTo>
                        <a:pt x="66" y="94"/>
                      </a:lnTo>
                      <a:lnTo>
                        <a:pt x="66" y="94"/>
                      </a:lnTo>
                      <a:lnTo>
                        <a:pt x="56" y="98"/>
                      </a:lnTo>
                      <a:lnTo>
                        <a:pt x="52" y="102"/>
                      </a:lnTo>
                      <a:lnTo>
                        <a:pt x="50" y="104"/>
                      </a:lnTo>
                      <a:lnTo>
                        <a:pt x="50" y="104"/>
                      </a:lnTo>
                      <a:lnTo>
                        <a:pt x="50" y="108"/>
                      </a:lnTo>
                      <a:lnTo>
                        <a:pt x="50" y="112"/>
                      </a:lnTo>
                      <a:lnTo>
                        <a:pt x="54" y="120"/>
                      </a:lnTo>
                      <a:lnTo>
                        <a:pt x="60" y="128"/>
                      </a:lnTo>
                      <a:lnTo>
                        <a:pt x="62" y="134"/>
                      </a:lnTo>
                      <a:lnTo>
                        <a:pt x="62" y="134"/>
                      </a:lnTo>
                      <a:lnTo>
                        <a:pt x="58" y="140"/>
                      </a:lnTo>
                      <a:lnTo>
                        <a:pt x="52" y="146"/>
                      </a:lnTo>
                      <a:lnTo>
                        <a:pt x="52" y="146"/>
                      </a:lnTo>
                      <a:lnTo>
                        <a:pt x="48" y="146"/>
                      </a:lnTo>
                      <a:lnTo>
                        <a:pt x="42" y="146"/>
                      </a:lnTo>
                      <a:lnTo>
                        <a:pt x="26" y="142"/>
                      </a:lnTo>
                      <a:lnTo>
                        <a:pt x="12" y="138"/>
                      </a:lnTo>
                      <a:lnTo>
                        <a:pt x="6" y="138"/>
                      </a:lnTo>
                      <a:lnTo>
                        <a:pt x="2" y="140"/>
                      </a:lnTo>
                      <a:lnTo>
                        <a:pt x="2" y="140"/>
                      </a:lnTo>
                      <a:lnTo>
                        <a:pt x="0" y="144"/>
                      </a:lnTo>
                      <a:lnTo>
                        <a:pt x="0" y="150"/>
                      </a:lnTo>
                      <a:lnTo>
                        <a:pt x="0" y="158"/>
                      </a:lnTo>
                      <a:lnTo>
                        <a:pt x="0" y="158"/>
                      </a:lnTo>
                      <a:lnTo>
                        <a:pt x="4" y="168"/>
                      </a:lnTo>
                      <a:lnTo>
                        <a:pt x="14" y="178"/>
                      </a:lnTo>
                      <a:lnTo>
                        <a:pt x="32" y="196"/>
                      </a:lnTo>
                      <a:lnTo>
                        <a:pt x="32" y="196"/>
                      </a:lnTo>
                      <a:lnTo>
                        <a:pt x="46" y="204"/>
                      </a:lnTo>
                      <a:lnTo>
                        <a:pt x="54" y="210"/>
                      </a:lnTo>
                      <a:lnTo>
                        <a:pt x="60" y="214"/>
                      </a:lnTo>
                      <a:lnTo>
                        <a:pt x="60" y="214"/>
                      </a:lnTo>
                      <a:lnTo>
                        <a:pt x="66" y="224"/>
                      </a:lnTo>
                      <a:lnTo>
                        <a:pt x="74" y="238"/>
                      </a:lnTo>
                      <a:lnTo>
                        <a:pt x="78" y="252"/>
                      </a:lnTo>
                      <a:lnTo>
                        <a:pt x="78" y="260"/>
                      </a:lnTo>
                      <a:lnTo>
                        <a:pt x="78" y="264"/>
                      </a:lnTo>
                      <a:lnTo>
                        <a:pt x="78" y="264"/>
                      </a:lnTo>
                      <a:lnTo>
                        <a:pt x="76" y="266"/>
                      </a:lnTo>
                      <a:lnTo>
                        <a:pt x="72" y="266"/>
                      </a:lnTo>
                      <a:lnTo>
                        <a:pt x="66" y="266"/>
                      </a:lnTo>
                      <a:lnTo>
                        <a:pt x="58" y="268"/>
                      </a:lnTo>
                      <a:lnTo>
                        <a:pt x="52" y="268"/>
                      </a:lnTo>
                      <a:lnTo>
                        <a:pt x="52" y="268"/>
                      </a:lnTo>
                      <a:lnTo>
                        <a:pt x="50" y="276"/>
                      </a:lnTo>
                      <a:lnTo>
                        <a:pt x="50" y="282"/>
                      </a:lnTo>
                      <a:lnTo>
                        <a:pt x="50" y="282"/>
                      </a:lnTo>
                      <a:lnTo>
                        <a:pt x="44" y="302"/>
                      </a:lnTo>
                      <a:lnTo>
                        <a:pt x="42" y="310"/>
                      </a:lnTo>
                      <a:lnTo>
                        <a:pt x="44" y="314"/>
                      </a:lnTo>
                      <a:lnTo>
                        <a:pt x="46" y="316"/>
                      </a:lnTo>
                      <a:lnTo>
                        <a:pt x="46" y="316"/>
                      </a:lnTo>
                      <a:lnTo>
                        <a:pt x="48" y="316"/>
                      </a:lnTo>
                      <a:lnTo>
                        <a:pt x="52" y="314"/>
                      </a:lnTo>
                      <a:lnTo>
                        <a:pt x="62" y="306"/>
                      </a:lnTo>
                      <a:lnTo>
                        <a:pt x="70" y="294"/>
                      </a:lnTo>
                      <a:lnTo>
                        <a:pt x="74" y="290"/>
                      </a:lnTo>
                      <a:lnTo>
                        <a:pt x="78" y="288"/>
                      </a:lnTo>
                      <a:lnTo>
                        <a:pt x="78" y="288"/>
                      </a:lnTo>
                      <a:lnTo>
                        <a:pt x="92" y="284"/>
                      </a:lnTo>
                      <a:lnTo>
                        <a:pt x="100" y="284"/>
                      </a:lnTo>
                      <a:lnTo>
                        <a:pt x="106" y="284"/>
                      </a:lnTo>
                      <a:lnTo>
                        <a:pt x="106" y="284"/>
                      </a:lnTo>
                      <a:lnTo>
                        <a:pt x="112" y="288"/>
                      </a:lnTo>
                      <a:lnTo>
                        <a:pt x="116" y="294"/>
                      </a:lnTo>
                      <a:lnTo>
                        <a:pt x="116" y="294"/>
                      </a:lnTo>
                      <a:lnTo>
                        <a:pt x="114" y="300"/>
                      </a:lnTo>
                      <a:lnTo>
                        <a:pt x="112" y="306"/>
                      </a:lnTo>
                      <a:lnTo>
                        <a:pt x="112" y="306"/>
                      </a:lnTo>
                      <a:lnTo>
                        <a:pt x="110" y="316"/>
                      </a:lnTo>
                      <a:lnTo>
                        <a:pt x="110" y="322"/>
                      </a:lnTo>
                      <a:lnTo>
                        <a:pt x="112" y="326"/>
                      </a:lnTo>
                      <a:lnTo>
                        <a:pt x="112" y="326"/>
                      </a:lnTo>
                      <a:lnTo>
                        <a:pt x="116" y="328"/>
                      </a:lnTo>
                      <a:lnTo>
                        <a:pt x="120" y="330"/>
                      </a:lnTo>
                      <a:lnTo>
                        <a:pt x="130" y="330"/>
                      </a:lnTo>
                      <a:lnTo>
                        <a:pt x="130" y="330"/>
                      </a:lnTo>
                      <a:lnTo>
                        <a:pt x="134" y="328"/>
                      </a:lnTo>
                      <a:lnTo>
                        <a:pt x="138" y="324"/>
                      </a:lnTo>
                      <a:lnTo>
                        <a:pt x="146" y="314"/>
                      </a:lnTo>
                      <a:lnTo>
                        <a:pt x="146" y="314"/>
                      </a:lnTo>
                      <a:lnTo>
                        <a:pt x="154" y="300"/>
                      </a:lnTo>
                      <a:lnTo>
                        <a:pt x="158" y="290"/>
                      </a:lnTo>
                      <a:lnTo>
                        <a:pt x="160" y="282"/>
                      </a:lnTo>
                      <a:lnTo>
                        <a:pt x="160" y="282"/>
                      </a:lnTo>
                      <a:lnTo>
                        <a:pt x="158" y="274"/>
                      </a:lnTo>
                      <a:lnTo>
                        <a:pt x="156" y="270"/>
                      </a:lnTo>
                      <a:lnTo>
                        <a:pt x="152" y="266"/>
                      </a:lnTo>
                      <a:lnTo>
                        <a:pt x="152" y="266"/>
                      </a:lnTo>
                      <a:lnTo>
                        <a:pt x="146" y="264"/>
                      </a:lnTo>
                      <a:lnTo>
                        <a:pt x="138" y="266"/>
                      </a:lnTo>
                      <a:lnTo>
                        <a:pt x="130" y="266"/>
                      </a:lnTo>
                      <a:lnTo>
                        <a:pt x="124" y="266"/>
                      </a:lnTo>
                      <a:lnTo>
                        <a:pt x="124" y="266"/>
                      </a:lnTo>
                      <a:lnTo>
                        <a:pt x="118" y="264"/>
                      </a:lnTo>
                      <a:lnTo>
                        <a:pt x="114" y="262"/>
                      </a:lnTo>
                      <a:lnTo>
                        <a:pt x="114" y="262"/>
                      </a:lnTo>
                      <a:lnTo>
                        <a:pt x="114" y="258"/>
                      </a:lnTo>
                      <a:lnTo>
                        <a:pt x="116" y="252"/>
                      </a:lnTo>
                      <a:lnTo>
                        <a:pt x="120" y="242"/>
                      </a:lnTo>
                      <a:lnTo>
                        <a:pt x="120" y="242"/>
                      </a:lnTo>
                      <a:lnTo>
                        <a:pt x="124" y="236"/>
                      </a:lnTo>
                      <a:lnTo>
                        <a:pt x="124" y="230"/>
                      </a:lnTo>
                      <a:lnTo>
                        <a:pt x="124" y="230"/>
                      </a:lnTo>
                      <a:lnTo>
                        <a:pt x="122" y="224"/>
                      </a:lnTo>
                      <a:lnTo>
                        <a:pt x="118" y="218"/>
                      </a:lnTo>
                      <a:lnTo>
                        <a:pt x="116" y="210"/>
                      </a:lnTo>
                      <a:lnTo>
                        <a:pt x="114" y="204"/>
                      </a:lnTo>
                      <a:lnTo>
                        <a:pt x="114" y="204"/>
                      </a:lnTo>
                      <a:lnTo>
                        <a:pt x="116" y="198"/>
                      </a:lnTo>
                      <a:lnTo>
                        <a:pt x="122" y="192"/>
                      </a:lnTo>
                      <a:lnTo>
                        <a:pt x="122" y="192"/>
                      </a:lnTo>
                      <a:lnTo>
                        <a:pt x="130" y="188"/>
                      </a:lnTo>
                      <a:lnTo>
                        <a:pt x="140" y="186"/>
                      </a:lnTo>
                      <a:lnTo>
                        <a:pt x="140" y="186"/>
                      </a:lnTo>
                      <a:lnTo>
                        <a:pt x="146" y="188"/>
                      </a:lnTo>
                      <a:lnTo>
                        <a:pt x="156" y="194"/>
                      </a:lnTo>
                      <a:lnTo>
                        <a:pt x="164" y="200"/>
                      </a:lnTo>
                      <a:lnTo>
                        <a:pt x="168" y="208"/>
                      </a:lnTo>
                      <a:lnTo>
                        <a:pt x="168" y="208"/>
                      </a:lnTo>
                      <a:lnTo>
                        <a:pt x="172" y="214"/>
                      </a:lnTo>
                      <a:lnTo>
                        <a:pt x="176" y="222"/>
                      </a:lnTo>
                      <a:lnTo>
                        <a:pt x="178" y="238"/>
                      </a:lnTo>
                      <a:lnTo>
                        <a:pt x="178" y="238"/>
                      </a:lnTo>
                      <a:lnTo>
                        <a:pt x="176" y="246"/>
                      </a:lnTo>
                      <a:lnTo>
                        <a:pt x="174" y="252"/>
                      </a:lnTo>
                      <a:lnTo>
                        <a:pt x="174" y="254"/>
                      </a:lnTo>
                      <a:lnTo>
                        <a:pt x="174" y="254"/>
                      </a:lnTo>
                      <a:lnTo>
                        <a:pt x="176" y="260"/>
                      </a:lnTo>
                      <a:lnTo>
                        <a:pt x="180" y="264"/>
                      </a:lnTo>
                      <a:lnTo>
                        <a:pt x="190" y="274"/>
                      </a:lnTo>
                      <a:lnTo>
                        <a:pt x="202" y="282"/>
                      </a:lnTo>
                      <a:lnTo>
                        <a:pt x="206" y="288"/>
                      </a:lnTo>
                      <a:lnTo>
                        <a:pt x="208" y="292"/>
                      </a:lnTo>
                      <a:lnTo>
                        <a:pt x="208" y="292"/>
                      </a:lnTo>
                      <a:lnTo>
                        <a:pt x="208" y="300"/>
                      </a:lnTo>
                      <a:lnTo>
                        <a:pt x="204" y="310"/>
                      </a:lnTo>
                      <a:lnTo>
                        <a:pt x="204" y="310"/>
                      </a:lnTo>
                      <a:lnTo>
                        <a:pt x="202" y="314"/>
                      </a:lnTo>
                      <a:lnTo>
                        <a:pt x="196" y="318"/>
                      </a:lnTo>
                      <a:lnTo>
                        <a:pt x="192" y="322"/>
                      </a:lnTo>
                      <a:lnTo>
                        <a:pt x="190" y="326"/>
                      </a:lnTo>
                      <a:lnTo>
                        <a:pt x="190" y="326"/>
                      </a:lnTo>
                      <a:lnTo>
                        <a:pt x="190" y="328"/>
                      </a:lnTo>
                      <a:lnTo>
                        <a:pt x="194" y="330"/>
                      </a:lnTo>
                      <a:lnTo>
                        <a:pt x="200" y="332"/>
                      </a:lnTo>
                      <a:lnTo>
                        <a:pt x="208" y="336"/>
                      </a:lnTo>
                      <a:lnTo>
                        <a:pt x="212" y="338"/>
                      </a:lnTo>
                      <a:lnTo>
                        <a:pt x="212" y="340"/>
                      </a:lnTo>
                      <a:lnTo>
                        <a:pt x="212" y="340"/>
                      </a:lnTo>
                      <a:lnTo>
                        <a:pt x="214" y="344"/>
                      </a:lnTo>
                      <a:lnTo>
                        <a:pt x="212" y="350"/>
                      </a:lnTo>
                      <a:lnTo>
                        <a:pt x="208" y="364"/>
                      </a:lnTo>
                      <a:lnTo>
                        <a:pt x="202" y="378"/>
                      </a:lnTo>
                      <a:lnTo>
                        <a:pt x="192" y="392"/>
                      </a:lnTo>
                      <a:lnTo>
                        <a:pt x="172" y="420"/>
                      </a:lnTo>
                      <a:lnTo>
                        <a:pt x="152" y="440"/>
                      </a:lnTo>
                      <a:lnTo>
                        <a:pt x="152" y="440"/>
                      </a:lnTo>
                      <a:lnTo>
                        <a:pt x="138" y="452"/>
                      </a:lnTo>
                      <a:lnTo>
                        <a:pt x="130" y="456"/>
                      </a:lnTo>
                      <a:lnTo>
                        <a:pt x="124" y="460"/>
                      </a:lnTo>
                      <a:lnTo>
                        <a:pt x="124" y="460"/>
                      </a:lnTo>
                      <a:lnTo>
                        <a:pt x="118" y="460"/>
                      </a:lnTo>
                      <a:lnTo>
                        <a:pt x="114" y="460"/>
                      </a:lnTo>
                      <a:lnTo>
                        <a:pt x="114" y="460"/>
                      </a:lnTo>
                      <a:lnTo>
                        <a:pt x="112" y="464"/>
                      </a:lnTo>
                      <a:lnTo>
                        <a:pt x="110" y="472"/>
                      </a:lnTo>
                      <a:lnTo>
                        <a:pt x="110" y="486"/>
                      </a:lnTo>
                      <a:lnTo>
                        <a:pt x="110" y="486"/>
                      </a:lnTo>
                      <a:lnTo>
                        <a:pt x="102" y="518"/>
                      </a:lnTo>
                      <a:lnTo>
                        <a:pt x="100" y="536"/>
                      </a:lnTo>
                      <a:lnTo>
                        <a:pt x="100" y="542"/>
                      </a:lnTo>
                      <a:lnTo>
                        <a:pt x="100" y="550"/>
                      </a:lnTo>
                      <a:lnTo>
                        <a:pt x="100" y="550"/>
                      </a:lnTo>
                      <a:lnTo>
                        <a:pt x="104" y="556"/>
                      </a:lnTo>
                      <a:lnTo>
                        <a:pt x="112" y="564"/>
                      </a:lnTo>
                      <a:lnTo>
                        <a:pt x="120" y="570"/>
                      </a:lnTo>
                      <a:lnTo>
                        <a:pt x="124" y="576"/>
                      </a:lnTo>
                      <a:lnTo>
                        <a:pt x="124" y="576"/>
                      </a:lnTo>
                      <a:lnTo>
                        <a:pt x="128" y="590"/>
                      </a:lnTo>
                      <a:lnTo>
                        <a:pt x="128" y="604"/>
                      </a:lnTo>
                      <a:lnTo>
                        <a:pt x="126" y="620"/>
                      </a:lnTo>
                      <a:lnTo>
                        <a:pt x="124" y="632"/>
                      </a:lnTo>
                      <a:lnTo>
                        <a:pt x="124" y="632"/>
                      </a:lnTo>
                      <a:lnTo>
                        <a:pt x="120" y="638"/>
                      </a:lnTo>
                      <a:lnTo>
                        <a:pt x="114" y="644"/>
                      </a:lnTo>
                      <a:lnTo>
                        <a:pt x="110" y="652"/>
                      </a:lnTo>
                      <a:lnTo>
                        <a:pt x="106" y="658"/>
                      </a:lnTo>
                      <a:lnTo>
                        <a:pt x="106" y="658"/>
                      </a:lnTo>
                      <a:lnTo>
                        <a:pt x="106" y="664"/>
                      </a:lnTo>
                      <a:lnTo>
                        <a:pt x="106" y="670"/>
                      </a:lnTo>
                      <a:lnTo>
                        <a:pt x="106" y="670"/>
                      </a:lnTo>
                      <a:lnTo>
                        <a:pt x="110" y="674"/>
                      </a:lnTo>
                      <a:lnTo>
                        <a:pt x="116" y="678"/>
                      </a:lnTo>
                      <a:lnTo>
                        <a:pt x="128" y="682"/>
                      </a:lnTo>
                      <a:lnTo>
                        <a:pt x="128" y="682"/>
                      </a:lnTo>
                      <a:lnTo>
                        <a:pt x="134" y="682"/>
                      </a:lnTo>
                      <a:lnTo>
                        <a:pt x="142" y="682"/>
                      </a:lnTo>
                      <a:lnTo>
                        <a:pt x="150" y="680"/>
                      </a:lnTo>
                      <a:lnTo>
                        <a:pt x="158" y="682"/>
                      </a:lnTo>
                      <a:lnTo>
                        <a:pt x="158" y="682"/>
                      </a:lnTo>
                      <a:lnTo>
                        <a:pt x="162" y="686"/>
                      </a:lnTo>
                      <a:lnTo>
                        <a:pt x="168" y="694"/>
                      </a:lnTo>
                      <a:lnTo>
                        <a:pt x="174" y="700"/>
                      </a:lnTo>
                      <a:lnTo>
                        <a:pt x="178" y="702"/>
                      </a:lnTo>
                      <a:lnTo>
                        <a:pt x="180" y="702"/>
                      </a:lnTo>
                      <a:lnTo>
                        <a:pt x="180" y="702"/>
                      </a:lnTo>
                      <a:lnTo>
                        <a:pt x="184" y="702"/>
                      </a:lnTo>
                      <a:lnTo>
                        <a:pt x="188" y="698"/>
                      </a:lnTo>
                      <a:lnTo>
                        <a:pt x="192" y="692"/>
                      </a:lnTo>
                      <a:lnTo>
                        <a:pt x="192" y="692"/>
                      </a:lnTo>
                      <a:lnTo>
                        <a:pt x="190" y="686"/>
                      </a:lnTo>
                      <a:lnTo>
                        <a:pt x="188" y="680"/>
                      </a:lnTo>
                      <a:lnTo>
                        <a:pt x="182" y="668"/>
                      </a:lnTo>
                      <a:lnTo>
                        <a:pt x="182" y="668"/>
                      </a:lnTo>
                      <a:lnTo>
                        <a:pt x="174" y="652"/>
                      </a:lnTo>
                      <a:lnTo>
                        <a:pt x="170" y="644"/>
                      </a:lnTo>
                      <a:lnTo>
                        <a:pt x="168" y="636"/>
                      </a:lnTo>
                      <a:lnTo>
                        <a:pt x="168" y="636"/>
                      </a:lnTo>
                      <a:lnTo>
                        <a:pt x="170" y="624"/>
                      </a:lnTo>
                      <a:lnTo>
                        <a:pt x="172" y="610"/>
                      </a:lnTo>
                      <a:lnTo>
                        <a:pt x="176" y="596"/>
                      </a:lnTo>
                      <a:lnTo>
                        <a:pt x="180" y="586"/>
                      </a:lnTo>
                      <a:lnTo>
                        <a:pt x="180" y="586"/>
                      </a:lnTo>
                      <a:lnTo>
                        <a:pt x="192" y="572"/>
                      </a:lnTo>
                      <a:lnTo>
                        <a:pt x="198" y="566"/>
                      </a:lnTo>
                      <a:lnTo>
                        <a:pt x="204" y="562"/>
                      </a:lnTo>
                      <a:lnTo>
                        <a:pt x="204" y="562"/>
                      </a:lnTo>
                      <a:lnTo>
                        <a:pt x="216" y="562"/>
                      </a:lnTo>
                      <a:lnTo>
                        <a:pt x="222" y="562"/>
                      </a:lnTo>
                      <a:lnTo>
                        <a:pt x="226" y="562"/>
                      </a:lnTo>
                      <a:lnTo>
                        <a:pt x="226" y="562"/>
                      </a:lnTo>
                      <a:lnTo>
                        <a:pt x="230" y="566"/>
                      </a:lnTo>
                      <a:lnTo>
                        <a:pt x="232" y="572"/>
                      </a:lnTo>
                      <a:lnTo>
                        <a:pt x="232" y="572"/>
                      </a:lnTo>
                      <a:lnTo>
                        <a:pt x="232" y="578"/>
                      </a:lnTo>
                      <a:lnTo>
                        <a:pt x="228" y="584"/>
                      </a:lnTo>
                      <a:lnTo>
                        <a:pt x="226" y="590"/>
                      </a:lnTo>
                      <a:lnTo>
                        <a:pt x="220" y="596"/>
                      </a:lnTo>
                      <a:lnTo>
                        <a:pt x="220" y="596"/>
                      </a:lnTo>
                      <a:lnTo>
                        <a:pt x="216" y="596"/>
                      </a:lnTo>
                      <a:lnTo>
                        <a:pt x="210" y="594"/>
                      </a:lnTo>
                      <a:lnTo>
                        <a:pt x="202" y="594"/>
                      </a:lnTo>
                      <a:lnTo>
                        <a:pt x="198" y="596"/>
                      </a:lnTo>
                      <a:lnTo>
                        <a:pt x="198" y="596"/>
                      </a:lnTo>
                      <a:lnTo>
                        <a:pt x="196" y="600"/>
                      </a:lnTo>
                      <a:lnTo>
                        <a:pt x="196" y="606"/>
                      </a:lnTo>
                      <a:lnTo>
                        <a:pt x="196" y="606"/>
                      </a:lnTo>
                      <a:lnTo>
                        <a:pt x="200" y="612"/>
                      </a:lnTo>
                      <a:lnTo>
                        <a:pt x="208" y="616"/>
                      </a:lnTo>
                      <a:lnTo>
                        <a:pt x="214" y="622"/>
                      </a:lnTo>
                      <a:lnTo>
                        <a:pt x="220" y="626"/>
                      </a:lnTo>
                      <a:lnTo>
                        <a:pt x="220" y="626"/>
                      </a:lnTo>
                      <a:lnTo>
                        <a:pt x="222" y="636"/>
                      </a:lnTo>
                      <a:lnTo>
                        <a:pt x="226" y="648"/>
                      </a:lnTo>
                      <a:lnTo>
                        <a:pt x="228" y="662"/>
                      </a:lnTo>
                      <a:lnTo>
                        <a:pt x="228" y="672"/>
                      </a:lnTo>
                      <a:lnTo>
                        <a:pt x="228" y="672"/>
                      </a:lnTo>
                      <a:lnTo>
                        <a:pt x="224" y="688"/>
                      </a:lnTo>
                      <a:lnTo>
                        <a:pt x="216" y="704"/>
                      </a:lnTo>
                      <a:lnTo>
                        <a:pt x="216" y="704"/>
                      </a:lnTo>
                      <a:lnTo>
                        <a:pt x="210" y="710"/>
                      </a:lnTo>
                      <a:lnTo>
                        <a:pt x="202" y="718"/>
                      </a:lnTo>
                      <a:lnTo>
                        <a:pt x="196" y="726"/>
                      </a:lnTo>
                      <a:lnTo>
                        <a:pt x="194" y="728"/>
                      </a:lnTo>
                      <a:lnTo>
                        <a:pt x="194" y="732"/>
                      </a:lnTo>
                      <a:lnTo>
                        <a:pt x="194" y="732"/>
                      </a:lnTo>
                      <a:lnTo>
                        <a:pt x="194" y="734"/>
                      </a:lnTo>
                      <a:lnTo>
                        <a:pt x="198" y="736"/>
                      </a:lnTo>
                      <a:lnTo>
                        <a:pt x="202" y="738"/>
                      </a:lnTo>
                      <a:lnTo>
                        <a:pt x="202" y="738"/>
                      </a:lnTo>
                      <a:lnTo>
                        <a:pt x="212" y="738"/>
                      </a:lnTo>
                      <a:lnTo>
                        <a:pt x="222" y="734"/>
                      </a:lnTo>
                      <a:lnTo>
                        <a:pt x="244" y="722"/>
                      </a:lnTo>
                      <a:lnTo>
                        <a:pt x="266" y="706"/>
                      </a:lnTo>
                      <a:lnTo>
                        <a:pt x="282" y="694"/>
                      </a:lnTo>
                      <a:lnTo>
                        <a:pt x="282" y="694"/>
                      </a:lnTo>
                      <a:lnTo>
                        <a:pt x="290" y="686"/>
                      </a:lnTo>
                      <a:lnTo>
                        <a:pt x="292" y="684"/>
                      </a:lnTo>
                      <a:lnTo>
                        <a:pt x="294" y="680"/>
                      </a:lnTo>
                      <a:lnTo>
                        <a:pt x="294" y="680"/>
                      </a:lnTo>
                      <a:lnTo>
                        <a:pt x="294" y="676"/>
                      </a:lnTo>
                      <a:lnTo>
                        <a:pt x="292" y="674"/>
                      </a:lnTo>
                      <a:lnTo>
                        <a:pt x="286" y="668"/>
                      </a:lnTo>
                      <a:lnTo>
                        <a:pt x="278" y="662"/>
                      </a:lnTo>
                      <a:lnTo>
                        <a:pt x="276" y="660"/>
                      </a:lnTo>
                      <a:lnTo>
                        <a:pt x="276" y="656"/>
                      </a:lnTo>
                      <a:lnTo>
                        <a:pt x="276" y="656"/>
                      </a:lnTo>
                      <a:lnTo>
                        <a:pt x="278" y="650"/>
                      </a:lnTo>
                      <a:lnTo>
                        <a:pt x="284" y="644"/>
                      </a:lnTo>
                      <a:lnTo>
                        <a:pt x="290" y="638"/>
                      </a:lnTo>
                      <a:lnTo>
                        <a:pt x="296" y="636"/>
                      </a:lnTo>
                      <a:lnTo>
                        <a:pt x="296" y="636"/>
                      </a:lnTo>
                      <a:lnTo>
                        <a:pt x="304" y="636"/>
                      </a:lnTo>
                      <a:lnTo>
                        <a:pt x="312" y="640"/>
                      </a:lnTo>
                      <a:lnTo>
                        <a:pt x="328" y="650"/>
                      </a:lnTo>
                      <a:lnTo>
                        <a:pt x="328" y="650"/>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Freeform 16">
                  <a:extLst>
                    <a:ext uri="{FF2B5EF4-FFF2-40B4-BE49-F238E27FC236}">
                      <a16:creationId xmlns:a16="http://schemas.microsoft.com/office/drawing/2014/main" id="{A67ABFA7-EE57-8AFB-3F57-F0EDAE6013B7}"/>
                    </a:ext>
                  </a:extLst>
                </p:cNvPr>
                <p:cNvSpPr>
                  <a:spLocks/>
                </p:cNvSpPr>
                <p:nvPr/>
              </p:nvSpPr>
              <p:spPr bwMode="auto">
                <a:xfrm>
                  <a:off x="2936639" y="5751173"/>
                  <a:ext cx="38784" cy="46541"/>
                </a:xfrm>
                <a:custGeom>
                  <a:avLst/>
                  <a:gdLst/>
                  <a:ahLst/>
                  <a:cxnLst>
                    <a:cxn ang="0">
                      <a:pos x="112" y="206"/>
                    </a:cxn>
                    <a:cxn ang="0">
                      <a:pos x="112" y="206"/>
                    </a:cxn>
                    <a:cxn ang="0">
                      <a:pos x="107" y="208"/>
                    </a:cxn>
                    <a:cxn ang="0">
                      <a:pos x="99" y="211"/>
                    </a:cxn>
                    <a:cxn ang="0">
                      <a:pos x="91" y="212"/>
                    </a:cxn>
                    <a:cxn ang="0">
                      <a:pos x="82" y="212"/>
                    </a:cxn>
                    <a:cxn ang="0">
                      <a:pos x="73" y="212"/>
                    </a:cxn>
                    <a:cxn ang="0">
                      <a:pos x="66" y="211"/>
                    </a:cxn>
                    <a:cxn ang="0">
                      <a:pos x="58" y="208"/>
                    </a:cxn>
                    <a:cxn ang="0">
                      <a:pos x="53" y="206"/>
                    </a:cxn>
                    <a:cxn ang="0">
                      <a:pos x="53" y="206"/>
                    </a:cxn>
                    <a:cxn ang="0">
                      <a:pos x="44" y="201"/>
                    </a:cxn>
                    <a:cxn ang="0">
                      <a:pos x="35" y="192"/>
                    </a:cxn>
                    <a:cxn ang="0">
                      <a:pos x="26" y="182"/>
                    </a:cxn>
                    <a:cxn ang="0">
                      <a:pos x="17" y="171"/>
                    </a:cxn>
                    <a:cxn ang="0">
                      <a:pos x="10" y="159"/>
                    </a:cxn>
                    <a:cxn ang="0">
                      <a:pos x="4" y="148"/>
                    </a:cxn>
                    <a:cxn ang="0">
                      <a:pos x="1" y="137"/>
                    </a:cxn>
                    <a:cxn ang="0">
                      <a:pos x="0" y="131"/>
                    </a:cxn>
                    <a:cxn ang="0">
                      <a:pos x="0" y="127"/>
                    </a:cxn>
                    <a:cxn ang="0">
                      <a:pos x="0" y="127"/>
                    </a:cxn>
                    <a:cxn ang="0">
                      <a:pos x="1" y="118"/>
                    </a:cxn>
                    <a:cxn ang="0">
                      <a:pos x="3" y="109"/>
                    </a:cxn>
                    <a:cxn ang="0">
                      <a:pos x="7" y="99"/>
                    </a:cxn>
                    <a:cxn ang="0">
                      <a:pos x="12" y="89"/>
                    </a:cxn>
                    <a:cxn ang="0">
                      <a:pos x="18" y="78"/>
                    </a:cxn>
                    <a:cxn ang="0">
                      <a:pos x="25" y="67"/>
                    </a:cxn>
                    <a:cxn ang="0">
                      <a:pos x="33" y="57"/>
                    </a:cxn>
                    <a:cxn ang="0">
                      <a:pos x="41" y="47"/>
                    </a:cxn>
                    <a:cxn ang="0">
                      <a:pos x="49" y="38"/>
                    </a:cxn>
                    <a:cxn ang="0">
                      <a:pos x="59" y="29"/>
                    </a:cxn>
                    <a:cxn ang="0">
                      <a:pos x="68" y="21"/>
                    </a:cxn>
                    <a:cxn ang="0">
                      <a:pos x="77" y="13"/>
                    </a:cxn>
                    <a:cxn ang="0">
                      <a:pos x="87" y="8"/>
                    </a:cxn>
                    <a:cxn ang="0">
                      <a:pos x="95" y="3"/>
                    </a:cxn>
                    <a:cxn ang="0">
                      <a:pos x="104" y="1"/>
                    </a:cxn>
                    <a:cxn ang="0">
                      <a:pos x="112" y="0"/>
                    </a:cxn>
                    <a:cxn ang="0">
                      <a:pos x="112" y="0"/>
                    </a:cxn>
                    <a:cxn ang="0">
                      <a:pos x="118" y="1"/>
                    </a:cxn>
                    <a:cxn ang="0">
                      <a:pos x="122" y="3"/>
                    </a:cxn>
                    <a:cxn ang="0">
                      <a:pos x="127" y="6"/>
                    </a:cxn>
                    <a:cxn ang="0">
                      <a:pos x="133" y="9"/>
                    </a:cxn>
                    <a:cxn ang="0">
                      <a:pos x="144" y="19"/>
                    </a:cxn>
                    <a:cxn ang="0">
                      <a:pos x="154" y="31"/>
                    </a:cxn>
                    <a:cxn ang="0">
                      <a:pos x="163" y="43"/>
                    </a:cxn>
                    <a:cxn ang="0">
                      <a:pos x="170" y="56"/>
                    </a:cxn>
                    <a:cxn ang="0">
                      <a:pos x="176" y="69"/>
                    </a:cxn>
                    <a:cxn ang="0">
                      <a:pos x="178" y="80"/>
                    </a:cxn>
                    <a:cxn ang="0">
                      <a:pos x="178" y="80"/>
                    </a:cxn>
                    <a:cxn ang="0">
                      <a:pos x="179" y="87"/>
                    </a:cxn>
                    <a:cxn ang="0">
                      <a:pos x="178" y="95"/>
                    </a:cxn>
                    <a:cxn ang="0">
                      <a:pos x="176" y="104"/>
                    </a:cxn>
                    <a:cxn ang="0">
                      <a:pos x="174" y="112"/>
                    </a:cxn>
                    <a:cxn ang="0">
                      <a:pos x="167" y="131"/>
                    </a:cxn>
                    <a:cxn ang="0">
                      <a:pos x="158" y="150"/>
                    </a:cxn>
                    <a:cxn ang="0">
                      <a:pos x="147" y="168"/>
                    </a:cxn>
                    <a:cxn ang="0">
                      <a:pos x="136" y="184"/>
                    </a:cxn>
                    <a:cxn ang="0">
                      <a:pos x="124" y="197"/>
                    </a:cxn>
                    <a:cxn ang="0">
                      <a:pos x="118" y="202"/>
                    </a:cxn>
                    <a:cxn ang="0">
                      <a:pos x="112" y="206"/>
                    </a:cxn>
                    <a:cxn ang="0">
                      <a:pos x="112" y="206"/>
                    </a:cxn>
                  </a:cxnLst>
                  <a:rect l="0" t="0" r="r" b="b"/>
                  <a:pathLst>
                    <a:path w="179" h="212">
                      <a:moveTo>
                        <a:pt x="112" y="206"/>
                      </a:moveTo>
                      <a:lnTo>
                        <a:pt x="112" y="206"/>
                      </a:lnTo>
                      <a:lnTo>
                        <a:pt x="107" y="208"/>
                      </a:lnTo>
                      <a:lnTo>
                        <a:pt x="99" y="211"/>
                      </a:lnTo>
                      <a:lnTo>
                        <a:pt x="91" y="212"/>
                      </a:lnTo>
                      <a:lnTo>
                        <a:pt x="82" y="212"/>
                      </a:lnTo>
                      <a:lnTo>
                        <a:pt x="73" y="212"/>
                      </a:lnTo>
                      <a:lnTo>
                        <a:pt x="66" y="211"/>
                      </a:lnTo>
                      <a:lnTo>
                        <a:pt x="58" y="208"/>
                      </a:lnTo>
                      <a:lnTo>
                        <a:pt x="53" y="206"/>
                      </a:lnTo>
                      <a:lnTo>
                        <a:pt x="53" y="206"/>
                      </a:lnTo>
                      <a:lnTo>
                        <a:pt x="44" y="201"/>
                      </a:lnTo>
                      <a:lnTo>
                        <a:pt x="35" y="192"/>
                      </a:lnTo>
                      <a:lnTo>
                        <a:pt x="26" y="182"/>
                      </a:lnTo>
                      <a:lnTo>
                        <a:pt x="17" y="171"/>
                      </a:lnTo>
                      <a:lnTo>
                        <a:pt x="10" y="159"/>
                      </a:lnTo>
                      <a:lnTo>
                        <a:pt x="4" y="148"/>
                      </a:lnTo>
                      <a:lnTo>
                        <a:pt x="1" y="137"/>
                      </a:lnTo>
                      <a:lnTo>
                        <a:pt x="0" y="131"/>
                      </a:lnTo>
                      <a:lnTo>
                        <a:pt x="0" y="127"/>
                      </a:lnTo>
                      <a:lnTo>
                        <a:pt x="0" y="127"/>
                      </a:lnTo>
                      <a:lnTo>
                        <a:pt x="1" y="118"/>
                      </a:lnTo>
                      <a:lnTo>
                        <a:pt x="3" y="109"/>
                      </a:lnTo>
                      <a:lnTo>
                        <a:pt x="7" y="99"/>
                      </a:lnTo>
                      <a:lnTo>
                        <a:pt x="12" y="89"/>
                      </a:lnTo>
                      <a:lnTo>
                        <a:pt x="18" y="78"/>
                      </a:lnTo>
                      <a:lnTo>
                        <a:pt x="25" y="67"/>
                      </a:lnTo>
                      <a:lnTo>
                        <a:pt x="33" y="57"/>
                      </a:lnTo>
                      <a:lnTo>
                        <a:pt x="41" y="47"/>
                      </a:lnTo>
                      <a:lnTo>
                        <a:pt x="49" y="38"/>
                      </a:lnTo>
                      <a:lnTo>
                        <a:pt x="59" y="29"/>
                      </a:lnTo>
                      <a:lnTo>
                        <a:pt x="68" y="21"/>
                      </a:lnTo>
                      <a:lnTo>
                        <a:pt x="77" y="13"/>
                      </a:lnTo>
                      <a:lnTo>
                        <a:pt x="87" y="8"/>
                      </a:lnTo>
                      <a:lnTo>
                        <a:pt x="95" y="3"/>
                      </a:lnTo>
                      <a:lnTo>
                        <a:pt x="104" y="1"/>
                      </a:lnTo>
                      <a:lnTo>
                        <a:pt x="112" y="0"/>
                      </a:lnTo>
                      <a:lnTo>
                        <a:pt x="112" y="0"/>
                      </a:lnTo>
                      <a:lnTo>
                        <a:pt x="118" y="1"/>
                      </a:lnTo>
                      <a:lnTo>
                        <a:pt x="122" y="3"/>
                      </a:lnTo>
                      <a:lnTo>
                        <a:pt x="127" y="6"/>
                      </a:lnTo>
                      <a:lnTo>
                        <a:pt x="133" y="9"/>
                      </a:lnTo>
                      <a:lnTo>
                        <a:pt x="144" y="19"/>
                      </a:lnTo>
                      <a:lnTo>
                        <a:pt x="154" y="31"/>
                      </a:lnTo>
                      <a:lnTo>
                        <a:pt x="163" y="43"/>
                      </a:lnTo>
                      <a:lnTo>
                        <a:pt x="170" y="56"/>
                      </a:lnTo>
                      <a:lnTo>
                        <a:pt x="176" y="69"/>
                      </a:lnTo>
                      <a:lnTo>
                        <a:pt x="178" y="80"/>
                      </a:lnTo>
                      <a:lnTo>
                        <a:pt x="178" y="80"/>
                      </a:lnTo>
                      <a:lnTo>
                        <a:pt x="179" y="87"/>
                      </a:lnTo>
                      <a:lnTo>
                        <a:pt x="178" y="95"/>
                      </a:lnTo>
                      <a:lnTo>
                        <a:pt x="176" y="104"/>
                      </a:lnTo>
                      <a:lnTo>
                        <a:pt x="174" y="112"/>
                      </a:lnTo>
                      <a:lnTo>
                        <a:pt x="167" y="131"/>
                      </a:lnTo>
                      <a:lnTo>
                        <a:pt x="158" y="150"/>
                      </a:lnTo>
                      <a:lnTo>
                        <a:pt x="147" y="168"/>
                      </a:lnTo>
                      <a:lnTo>
                        <a:pt x="136" y="184"/>
                      </a:lnTo>
                      <a:lnTo>
                        <a:pt x="124" y="197"/>
                      </a:lnTo>
                      <a:lnTo>
                        <a:pt x="118" y="202"/>
                      </a:lnTo>
                      <a:lnTo>
                        <a:pt x="112" y="206"/>
                      </a:lnTo>
                      <a:lnTo>
                        <a:pt x="112" y="206"/>
                      </a:lnTo>
                      <a:close/>
                    </a:path>
                  </a:pathLst>
                </a:custGeom>
                <a:grpFill/>
                <a:ln w="3175">
                  <a:solidFill>
                    <a:schemeClr val="bg1">
                      <a:lumMod val="95000"/>
                    </a:schemeClr>
                  </a:solidFill>
                  <a:prstDash val="solid"/>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Freeform 17">
                  <a:extLst>
                    <a:ext uri="{FF2B5EF4-FFF2-40B4-BE49-F238E27FC236}">
                      <a16:creationId xmlns:a16="http://schemas.microsoft.com/office/drawing/2014/main" id="{2268CAA7-121F-5C5E-F012-B62DD42AFB72}"/>
                    </a:ext>
                  </a:extLst>
                </p:cNvPr>
                <p:cNvSpPr>
                  <a:spLocks/>
                </p:cNvSpPr>
                <p:nvPr/>
              </p:nvSpPr>
              <p:spPr bwMode="auto">
                <a:xfrm>
                  <a:off x="2797017" y="5834281"/>
                  <a:ext cx="73135" cy="76460"/>
                </a:xfrm>
                <a:custGeom>
                  <a:avLst/>
                  <a:gdLst/>
                  <a:ahLst/>
                  <a:cxnLst>
                    <a:cxn ang="0">
                      <a:pos x="227" y="305"/>
                    </a:cxn>
                    <a:cxn ang="0">
                      <a:pos x="215" y="313"/>
                    </a:cxn>
                    <a:cxn ang="0">
                      <a:pos x="180" y="329"/>
                    </a:cxn>
                    <a:cxn ang="0">
                      <a:pos x="140" y="337"/>
                    </a:cxn>
                    <a:cxn ang="0">
                      <a:pos x="102" y="341"/>
                    </a:cxn>
                    <a:cxn ang="0">
                      <a:pos x="88" y="339"/>
                    </a:cxn>
                    <a:cxn ang="0">
                      <a:pos x="78" y="335"/>
                    </a:cxn>
                    <a:cxn ang="0">
                      <a:pos x="54" y="321"/>
                    </a:cxn>
                    <a:cxn ang="0">
                      <a:pos x="30" y="302"/>
                    </a:cxn>
                    <a:cxn ang="0">
                      <a:pos x="13" y="281"/>
                    </a:cxn>
                    <a:cxn ang="0">
                      <a:pos x="8" y="272"/>
                    </a:cxn>
                    <a:cxn ang="0">
                      <a:pos x="3" y="255"/>
                    </a:cxn>
                    <a:cxn ang="0">
                      <a:pos x="0" y="210"/>
                    </a:cxn>
                    <a:cxn ang="0">
                      <a:pos x="3" y="160"/>
                    </a:cxn>
                    <a:cxn ang="0">
                      <a:pos x="14" y="116"/>
                    </a:cxn>
                    <a:cxn ang="0">
                      <a:pos x="22" y="99"/>
                    </a:cxn>
                    <a:cxn ang="0">
                      <a:pos x="26" y="93"/>
                    </a:cxn>
                    <a:cxn ang="0">
                      <a:pos x="41" y="77"/>
                    </a:cxn>
                    <a:cxn ang="0">
                      <a:pos x="60" y="64"/>
                    </a:cxn>
                    <a:cxn ang="0">
                      <a:pos x="79" y="54"/>
                    </a:cxn>
                    <a:cxn ang="0">
                      <a:pos x="88" y="53"/>
                    </a:cxn>
                    <a:cxn ang="0">
                      <a:pos x="101" y="56"/>
                    </a:cxn>
                    <a:cxn ang="0">
                      <a:pos x="125" y="71"/>
                    </a:cxn>
                    <a:cxn ang="0">
                      <a:pos x="141" y="78"/>
                    </a:cxn>
                    <a:cxn ang="0">
                      <a:pos x="147" y="80"/>
                    </a:cxn>
                    <a:cxn ang="0">
                      <a:pos x="161" y="75"/>
                    </a:cxn>
                    <a:cxn ang="0">
                      <a:pos x="175" y="65"/>
                    </a:cxn>
                    <a:cxn ang="0">
                      <a:pos x="204" y="38"/>
                    </a:cxn>
                    <a:cxn ang="0">
                      <a:pos x="233" y="11"/>
                    </a:cxn>
                    <a:cxn ang="0">
                      <a:pos x="246" y="2"/>
                    </a:cxn>
                    <a:cxn ang="0">
                      <a:pos x="260" y="0"/>
                    </a:cxn>
                    <a:cxn ang="0">
                      <a:pos x="269" y="1"/>
                    </a:cxn>
                    <a:cxn ang="0">
                      <a:pos x="289" y="11"/>
                    </a:cxn>
                    <a:cxn ang="0">
                      <a:pos x="309" y="27"/>
                    </a:cxn>
                    <a:cxn ang="0">
                      <a:pos x="323" y="44"/>
                    </a:cxn>
                    <a:cxn ang="0">
                      <a:pos x="327" y="53"/>
                    </a:cxn>
                    <a:cxn ang="0">
                      <a:pos x="329" y="81"/>
                    </a:cxn>
                    <a:cxn ang="0">
                      <a:pos x="326" y="114"/>
                    </a:cxn>
                    <a:cxn ang="0">
                      <a:pos x="316" y="150"/>
                    </a:cxn>
                    <a:cxn ang="0">
                      <a:pos x="303" y="186"/>
                    </a:cxn>
                    <a:cxn ang="0">
                      <a:pos x="286" y="223"/>
                    </a:cxn>
                    <a:cxn ang="0">
                      <a:pos x="266" y="256"/>
                    </a:cxn>
                    <a:cxn ang="0">
                      <a:pos x="246" y="285"/>
                    </a:cxn>
                    <a:cxn ang="0">
                      <a:pos x="227" y="305"/>
                    </a:cxn>
                  </a:cxnLst>
                  <a:rect l="0" t="0" r="r" b="b"/>
                  <a:pathLst>
                    <a:path w="329" h="341">
                      <a:moveTo>
                        <a:pt x="227" y="305"/>
                      </a:moveTo>
                      <a:lnTo>
                        <a:pt x="227" y="305"/>
                      </a:lnTo>
                      <a:lnTo>
                        <a:pt x="221" y="310"/>
                      </a:lnTo>
                      <a:lnTo>
                        <a:pt x="215" y="313"/>
                      </a:lnTo>
                      <a:lnTo>
                        <a:pt x="199" y="321"/>
                      </a:lnTo>
                      <a:lnTo>
                        <a:pt x="180" y="329"/>
                      </a:lnTo>
                      <a:lnTo>
                        <a:pt x="161" y="334"/>
                      </a:lnTo>
                      <a:lnTo>
                        <a:pt x="140" y="337"/>
                      </a:lnTo>
                      <a:lnTo>
                        <a:pt x="121" y="340"/>
                      </a:lnTo>
                      <a:lnTo>
                        <a:pt x="102" y="341"/>
                      </a:lnTo>
                      <a:lnTo>
                        <a:pt x="94" y="340"/>
                      </a:lnTo>
                      <a:lnTo>
                        <a:pt x="88" y="339"/>
                      </a:lnTo>
                      <a:lnTo>
                        <a:pt x="88" y="339"/>
                      </a:lnTo>
                      <a:lnTo>
                        <a:pt x="78" y="335"/>
                      </a:lnTo>
                      <a:lnTo>
                        <a:pt x="66" y="329"/>
                      </a:lnTo>
                      <a:lnTo>
                        <a:pt x="54" y="321"/>
                      </a:lnTo>
                      <a:lnTo>
                        <a:pt x="43" y="312"/>
                      </a:lnTo>
                      <a:lnTo>
                        <a:pt x="30" y="302"/>
                      </a:lnTo>
                      <a:lnTo>
                        <a:pt x="22" y="291"/>
                      </a:lnTo>
                      <a:lnTo>
                        <a:pt x="13" y="281"/>
                      </a:lnTo>
                      <a:lnTo>
                        <a:pt x="8" y="272"/>
                      </a:lnTo>
                      <a:lnTo>
                        <a:pt x="8" y="272"/>
                      </a:lnTo>
                      <a:lnTo>
                        <a:pt x="5" y="264"/>
                      </a:lnTo>
                      <a:lnTo>
                        <a:pt x="3" y="255"/>
                      </a:lnTo>
                      <a:lnTo>
                        <a:pt x="0" y="234"/>
                      </a:lnTo>
                      <a:lnTo>
                        <a:pt x="0" y="210"/>
                      </a:lnTo>
                      <a:lnTo>
                        <a:pt x="1" y="184"/>
                      </a:lnTo>
                      <a:lnTo>
                        <a:pt x="3" y="160"/>
                      </a:lnTo>
                      <a:lnTo>
                        <a:pt x="7" y="137"/>
                      </a:lnTo>
                      <a:lnTo>
                        <a:pt x="14" y="116"/>
                      </a:lnTo>
                      <a:lnTo>
                        <a:pt x="17" y="107"/>
                      </a:lnTo>
                      <a:lnTo>
                        <a:pt x="22" y="99"/>
                      </a:lnTo>
                      <a:lnTo>
                        <a:pt x="22" y="99"/>
                      </a:lnTo>
                      <a:lnTo>
                        <a:pt x="26" y="93"/>
                      </a:lnTo>
                      <a:lnTo>
                        <a:pt x="33" y="85"/>
                      </a:lnTo>
                      <a:lnTo>
                        <a:pt x="41" y="77"/>
                      </a:lnTo>
                      <a:lnTo>
                        <a:pt x="50" y="71"/>
                      </a:lnTo>
                      <a:lnTo>
                        <a:pt x="60" y="64"/>
                      </a:lnTo>
                      <a:lnTo>
                        <a:pt x="70" y="59"/>
                      </a:lnTo>
                      <a:lnTo>
                        <a:pt x="79" y="54"/>
                      </a:lnTo>
                      <a:lnTo>
                        <a:pt x="88" y="53"/>
                      </a:lnTo>
                      <a:lnTo>
                        <a:pt x="88" y="53"/>
                      </a:lnTo>
                      <a:lnTo>
                        <a:pt x="94" y="53"/>
                      </a:lnTo>
                      <a:lnTo>
                        <a:pt x="101" y="56"/>
                      </a:lnTo>
                      <a:lnTo>
                        <a:pt x="118" y="66"/>
                      </a:lnTo>
                      <a:lnTo>
                        <a:pt x="125" y="71"/>
                      </a:lnTo>
                      <a:lnTo>
                        <a:pt x="133" y="75"/>
                      </a:lnTo>
                      <a:lnTo>
                        <a:pt x="141" y="78"/>
                      </a:lnTo>
                      <a:lnTo>
                        <a:pt x="147" y="80"/>
                      </a:lnTo>
                      <a:lnTo>
                        <a:pt x="147" y="80"/>
                      </a:lnTo>
                      <a:lnTo>
                        <a:pt x="154" y="77"/>
                      </a:lnTo>
                      <a:lnTo>
                        <a:pt x="161" y="75"/>
                      </a:lnTo>
                      <a:lnTo>
                        <a:pt x="167" y="71"/>
                      </a:lnTo>
                      <a:lnTo>
                        <a:pt x="175" y="65"/>
                      </a:lnTo>
                      <a:lnTo>
                        <a:pt x="189" y="52"/>
                      </a:lnTo>
                      <a:lnTo>
                        <a:pt x="204" y="38"/>
                      </a:lnTo>
                      <a:lnTo>
                        <a:pt x="219" y="23"/>
                      </a:lnTo>
                      <a:lnTo>
                        <a:pt x="233" y="11"/>
                      </a:lnTo>
                      <a:lnTo>
                        <a:pt x="240" y="7"/>
                      </a:lnTo>
                      <a:lnTo>
                        <a:pt x="246" y="2"/>
                      </a:lnTo>
                      <a:lnTo>
                        <a:pt x="253" y="0"/>
                      </a:lnTo>
                      <a:lnTo>
                        <a:pt x="260" y="0"/>
                      </a:lnTo>
                      <a:lnTo>
                        <a:pt x="260" y="0"/>
                      </a:lnTo>
                      <a:lnTo>
                        <a:pt x="269" y="1"/>
                      </a:lnTo>
                      <a:lnTo>
                        <a:pt x="278" y="6"/>
                      </a:lnTo>
                      <a:lnTo>
                        <a:pt x="289" y="11"/>
                      </a:lnTo>
                      <a:lnTo>
                        <a:pt x="299" y="19"/>
                      </a:lnTo>
                      <a:lnTo>
                        <a:pt x="309" y="27"/>
                      </a:lnTo>
                      <a:lnTo>
                        <a:pt x="317" y="35"/>
                      </a:lnTo>
                      <a:lnTo>
                        <a:pt x="323" y="44"/>
                      </a:lnTo>
                      <a:lnTo>
                        <a:pt x="327" y="53"/>
                      </a:lnTo>
                      <a:lnTo>
                        <a:pt x="327" y="53"/>
                      </a:lnTo>
                      <a:lnTo>
                        <a:pt x="329" y="66"/>
                      </a:lnTo>
                      <a:lnTo>
                        <a:pt x="329" y="81"/>
                      </a:lnTo>
                      <a:lnTo>
                        <a:pt x="328" y="97"/>
                      </a:lnTo>
                      <a:lnTo>
                        <a:pt x="326" y="114"/>
                      </a:lnTo>
                      <a:lnTo>
                        <a:pt x="321" y="131"/>
                      </a:lnTo>
                      <a:lnTo>
                        <a:pt x="316" y="150"/>
                      </a:lnTo>
                      <a:lnTo>
                        <a:pt x="310" y="169"/>
                      </a:lnTo>
                      <a:lnTo>
                        <a:pt x="303" y="186"/>
                      </a:lnTo>
                      <a:lnTo>
                        <a:pt x="294" y="205"/>
                      </a:lnTo>
                      <a:lnTo>
                        <a:pt x="286" y="223"/>
                      </a:lnTo>
                      <a:lnTo>
                        <a:pt x="276" y="240"/>
                      </a:lnTo>
                      <a:lnTo>
                        <a:pt x="266" y="256"/>
                      </a:lnTo>
                      <a:lnTo>
                        <a:pt x="256" y="271"/>
                      </a:lnTo>
                      <a:lnTo>
                        <a:pt x="246" y="285"/>
                      </a:lnTo>
                      <a:lnTo>
                        <a:pt x="237" y="296"/>
                      </a:lnTo>
                      <a:lnTo>
                        <a:pt x="227" y="305"/>
                      </a:lnTo>
                      <a:lnTo>
                        <a:pt x="227" y="305"/>
                      </a:lnTo>
                      <a:close/>
                    </a:path>
                  </a:pathLst>
                </a:custGeom>
                <a:grpFill/>
                <a:ln w="3175">
                  <a:solidFill>
                    <a:schemeClr val="bg1">
                      <a:lumMod val="95000"/>
                    </a:schemeClr>
                  </a:solidFill>
                  <a:prstDash val="solid"/>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6" name="Freeform 20">
                <a:extLst>
                  <a:ext uri="{FF2B5EF4-FFF2-40B4-BE49-F238E27FC236}">
                    <a16:creationId xmlns:a16="http://schemas.microsoft.com/office/drawing/2014/main" id="{A5B009A2-22C7-7DE5-BC7C-D6757CFDC402}"/>
                  </a:ext>
                </a:extLst>
              </p:cNvPr>
              <p:cNvSpPr>
                <a:spLocks/>
              </p:cNvSpPr>
              <p:nvPr/>
            </p:nvSpPr>
            <p:spPr bwMode="auto">
              <a:xfrm>
                <a:off x="3052990" y="5102930"/>
                <a:ext cx="87541" cy="127433"/>
              </a:xfrm>
              <a:custGeom>
                <a:avLst/>
                <a:gdLst/>
                <a:ahLst/>
                <a:cxnLst>
                  <a:cxn ang="0">
                    <a:pos x="187" y="565"/>
                  </a:cxn>
                  <a:cxn ang="0">
                    <a:pos x="174" y="570"/>
                  </a:cxn>
                  <a:cxn ang="0">
                    <a:pos x="157" y="571"/>
                  </a:cxn>
                  <a:cxn ang="0">
                    <a:pos x="119" y="567"/>
                  </a:cxn>
                  <a:cxn ang="0">
                    <a:pos x="79" y="556"/>
                  </a:cxn>
                  <a:cxn ang="0">
                    <a:pos x="48" y="545"/>
                  </a:cxn>
                  <a:cxn ang="0">
                    <a:pos x="22" y="532"/>
                  </a:cxn>
                  <a:cxn ang="0">
                    <a:pos x="8" y="522"/>
                  </a:cxn>
                  <a:cxn ang="0">
                    <a:pos x="2" y="512"/>
                  </a:cxn>
                  <a:cxn ang="0">
                    <a:pos x="0" y="505"/>
                  </a:cxn>
                  <a:cxn ang="0">
                    <a:pos x="0" y="484"/>
                  </a:cxn>
                  <a:cxn ang="0">
                    <a:pos x="8" y="453"/>
                  </a:cxn>
                  <a:cxn ang="0">
                    <a:pos x="24" y="420"/>
                  </a:cxn>
                  <a:cxn ang="0">
                    <a:pos x="65" y="352"/>
                  </a:cxn>
                  <a:cxn ang="0">
                    <a:pos x="92" y="302"/>
                  </a:cxn>
                  <a:cxn ang="0">
                    <a:pos x="104" y="273"/>
                  </a:cxn>
                  <a:cxn ang="0">
                    <a:pos x="108" y="259"/>
                  </a:cxn>
                  <a:cxn ang="0">
                    <a:pos x="108" y="247"/>
                  </a:cxn>
                  <a:cxn ang="0">
                    <a:pos x="98" y="202"/>
                  </a:cxn>
                  <a:cxn ang="0">
                    <a:pos x="92" y="171"/>
                  </a:cxn>
                  <a:cxn ang="0">
                    <a:pos x="92" y="151"/>
                  </a:cxn>
                  <a:cxn ang="0">
                    <a:pos x="94" y="147"/>
                  </a:cxn>
                  <a:cxn ang="0">
                    <a:pos x="108" y="125"/>
                  </a:cxn>
                  <a:cxn ang="0">
                    <a:pos x="129" y="103"/>
                  </a:cxn>
                  <a:cxn ang="0">
                    <a:pos x="155" y="82"/>
                  </a:cxn>
                  <a:cxn ang="0">
                    <a:pos x="185" y="62"/>
                  </a:cxn>
                  <a:cxn ang="0">
                    <a:pos x="246" y="29"/>
                  </a:cxn>
                  <a:cxn ang="0">
                    <a:pos x="300" y="7"/>
                  </a:cxn>
                  <a:cxn ang="0">
                    <a:pos x="316" y="4"/>
                  </a:cxn>
                  <a:cxn ang="0">
                    <a:pos x="336" y="0"/>
                  </a:cxn>
                  <a:cxn ang="0">
                    <a:pos x="355" y="0"/>
                  </a:cxn>
                  <a:cxn ang="0">
                    <a:pos x="364" y="5"/>
                  </a:cxn>
                  <a:cxn ang="0">
                    <a:pos x="367" y="7"/>
                  </a:cxn>
                  <a:cxn ang="0">
                    <a:pos x="380" y="32"/>
                  </a:cxn>
                  <a:cxn ang="0">
                    <a:pos x="389" y="62"/>
                  </a:cxn>
                  <a:cxn ang="0">
                    <a:pos x="393" y="96"/>
                  </a:cxn>
                  <a:cxn ang="0">
                    <a:pos x="392" y="134"/>
                  </a:cxn>
                  <a:cxn ang="0">
                    <a:pos x="389" y="173"/>
                  </a:cxn>
                  <a:cxn ang="0">
                    <a:pos x="381" y="215"/>
                  </a:cxn>
                  <a:cxn ang="0">
                    <a:pos x="370" y="258"/>
                  </a:cxn>
                  <a:cxn ang="0">
                    <a:pos x="339" y="344"/>
                  </a:cxn>
                  <a:cxn ang="0">
                    <a:pos x="302" y="425"/>
                  </a:cxn>
                  <a:cxn ang="0">
                    <a:pos x="280" y="461"/>
                  </a:cxn>
                  <a:cxn ang="0">
                    <a:pos x="258" y="494"/>
                  </a:cxn>
                  <a:cxn ang="0">
                    <a:pos x="234" y="523"/>
                  </a:cxn>
                  <a:cxn ang="0">
                    <a:pos x="211" y="547"/>
                  </a:cxn>
                  <a:cxn ang="0">
                    <a:pos x="187" y="565"/>
                  </a:cxn>
                </a:cxnLst>
                <a:rect l="0" t="0" r="r" b="b"/>
                <a:pathLst>
                  <a:path w="393" h="571">
                    <a:moveTo>
                      <a:pt x="187" y="565"/>
                    </a:moveTo>
                    <a:lnTo>
                      <a:pt x="187" y="565"/>
                    </a:lnTo>
                    <a:lnTo>
                      <a:pt x="181" y="568"/>
                    </a:lnTo>
                    <a:lnTo>
                      <a:pt x="174" y="570"/>
                    </a:lnTo>
                    <a:lnTo>
                      <a:pt x="166" y="571"/>
                    </a:lnTo>
                    <a:lnTo>
                      <a:pt x="157" y="571"/>
                    </a:lnTo>
                    <a:lnTo>
                      <a:pt x="138" y="570"/>
                    </a:lnTo>
                    <a:lnTo>
                      <a:pt x="119" y="567"/>
                    </a:lnTo>
                    <a:lnTo>
                      <a:pt x="99" y="561"/>
                    </a:lnTo>
                    <a:lnTo>
                      <a:pt x="79" y="556"/>
                    </a:lnTo>
                    <a:lnTo>
                      <a:pt x="48" y="545"/>
                    </a:lnTo>
                    <a:lnTo>
                      <a:pt x="48" y="545"/>
                    </a:lnTo>
                    <a:lnTo>
                      <a:pt x="36" y="539"/>
                    </a:lnTo>
                    <a:lnTo>
                      <a:pt x="22" y="532"/>
                    </a:lnTo>
                    <a:lnTo>
                      <a:pt x="14" y="527"/>
                    </a:lnTo>
                    <a:lnTo>
                      <a:pt x="8" y="522"/>
                    </a:lnTo>
                    <a:lnTo>
                      <a:pt x="4" y="516"/>
                    </a:lnTo>
                    <a:lnTo>
                      <a:pt x="2" y="512"/>
                    </a:lnTo>
                    <a:lnTo>
                      <a:pt x="2" y="512"/>
                    </a:lnTo>
                    <a:lnTo>
                      <a:pt x="0" y="505"/>
                    </a:lnTo>
                    <a:lnTo>
                      <a:pt x="0" y="499"/>
                    </a:lnTo>
                    <a:lnTo>
                      <a:pt x="0" y="484"/>
                    </a:lnTo>
                    <a:lnTo>
                      <a:pt x="3" y="470"/>
                    </a:lnTo>
                    <a:lnTo>
                      <a:pt x="8" y="453"/>
                    </a:lnTo>
                    <a:lnTo>
                      <a:pt x="16" y="438"/>
                    </a:lnTo>
                    <a:lnTo>
                      <a:pt x="24" y="420"/>
                    </a:lnTo>
                    <a:lnTo>
                      <a:pt x="44" y="386"/>
                    </a:lnTo>
                    <a:lnTo>
                      <a:pt x="65" y="352"/>
                    </a:lnTo>
                    <a:lnTo>
                      <a:pt x="84" y="318"/>
                    </a:lnTo>
                    <a:lnTo>
                      <a:pt x="92" y="302"/>
                    </a:lnTo>
                    <a:lnTo>
                      <a:pt x="100" y="287"/>
                    </a:lnTo>
                    <a:lnTo>
                      <a:pt x="104" y="273"/>
                    </a:lnTo>
                    <a:lnTo>
                      <a:pt x="108" y="259"/>
                    </a:lnTo>
                    <a:lnTo>
                      <a:pt x="108" y="259"/>
                    </a:lnTo>
                    <a:lnTo>
                      <a:pt x="108" y="254"/>
                    </a:lnTo>
                    <a:lnTo>
                      <a:pt x="108" y="247"/>
                    </a:lnTo>
                    <a:lnTo>
                      <a:pt x="105" y="233"/>
                    </a:lnTo>
                    <a:lnTo>
                      <a:pt x="98" y="202"/>
                    </a:lnTo>
                    <a:lnTo>
                      <a:pt x="94" y="186"/>
                    </a:lnTo>
                    <a:lnTo>
                      <a:pt x="92" y="171"/>
                    </a:lnTo>
                    <a:lnTo>
                      <a:pt x="92" y="158"/>
                    </a:lnTo>
                    <a:lnTo>
                      <a:pt x="92" y="151"/>
                    </a:lnTo>
                    <a:lnTo>
                      <a:pt x="94" y="147"/>
                    </a:lnTo>
                    <a:lnTo>
                      <a:pt x="94" y="147"/>
                    </a:lnTo>
                    <a:lnTo>
                      <a:pt x="100" y="136"/>
                    </a:lnTo>
                    <a:lnTo>
                      <a:pt x="108" y="125"/>
                    </a:lnTo>
                    <a:lnTo>
                      <a:pt x="118" y="114"/>
                    </a:lnTo>
                    <a:lnTo>
                      <a:pt x="129" y="103"/>
                    </a:lnTo>
                    <a:lnTo>
                      <a:pt x="142" y="93"/>
                    </a:lnTo>
                    <a:lnTo>
                      <a:pt x="155" y="82"/>
                    </a:lnTo>
                    <a:lnTo>
                      <a:pt x="169" y="72"/>
                    </a:lnTo>
                    <a:lnTo>
                      <a:pt x="185" y="62"/>
                    </a:lnTo>
                    <a:lnTo>
                      <a:pt x="216" y="45"/>
                    </a:lnTo>
                    <a:lnTo>
                      <a:pt x="246" y="29"/>
                    </a:lnTo>
                    <a:lnTo>
                      <a:pt x="275" y="16"/>
                    </a:lnTo>
                    <a:lnTo>
                      <a:pt x="300" y="7"/>
                    </a:lnTo>
                    <a:lnTo>
                      <a:pt x="300" y="7"/>
                    </a:lnTo>
                    <a:lnTo>
                      <a:pt x="316" y="4"/>
                    </a:lnTo>
                    <a:lnTo>
                      <a:pt x="326" y="2"/>
                    </a:lnTo>
                    <a:lnTo>
                      <a:pt x="336" y="0"/>
                    </a:lnTo>
                    <a:lnTo>
                      <a:pt x="346" y="0"/>
                    </a:lnTo>
                    <a:lnTo>
                      <a:pt x="355" y="0"/>
                    </a:lnTo>
                    <a:lnTo>
                      <a:pt x="361" y="3"/>
                    </a:lnTo>
                    <a:lnTo>
                      <a:pt x="364" y="5"/>
                    </a:lnTo>
                    <a:lnTo>
                      <a:pt x="367" y="7"/>
                    </a:lnTo>
                    <a:lnTo>
                      <a:pt x="367" y="7"/>
                    </a:lnTo>
                    <a:lnTo>
                      <a:pt x="374" y="19"/>
                    </a:lnTo>
                    <a:lnTo>
                      <a:pt x="380" y="32"/>
                    </a:lnTo>
                    <a:lnTo>
                      <a:pt x="385" y="47"/>
                    </a:lnTo>
                    <a:lnTo>
                      <a:pt x="389" y="62"/>
                    </a:lnTo>
                    <a:lnTo>
                      <a:pt x="391" y="79"/>
                    </a:lnTo>
                    <a:lnTo>
                      <a:pt x="393" y="96"/>
                    </a:lnTo>
                    <a:lnTo>
                      <a:pt x="393" y="114"/>
                    </a:lnTo>
                    <a:lnTo>
                      <a:pt x="392" y="134"/>
                    </a:lnTo>
                    <a:lnTo>
                      <a:pt x="391" y="153"/>
                    </a:lnTo>
                    <a:lnTo>
                      <a:pt x="389" y="173"/>
                    </a:lnTo>
                    <a:lnTo>
                      <a:pt x="384" y="194"/>
                    </a:lnTo>
                    <a:lnTo>
                      <a:pt x="381" y="215"/>
                    </a:lnTo>
                    <a:lnTo>
                      <a:pt x="375" y="236"/>
                    </a:lnTo>
                    <a:lnTo>
                      <a:pt x="370" y="258"/>
                    </a:lnTo>
                    <a:lnTo>
                      <a:pt x="356" y="301"/>
                    </a:lnTo>
                    <a:lnTo>
                      <a:pt x="339" y="344"/>
                    </a:lnTo>
                    <a:lnTo>
                      <a:pt x="321" y="385"/>
                    </a:lnTo>
                    <a:lnTo>
                      <a:pt x="302" y="425"/>
                    </a:lnTo>
                    <a:lnTo>
                      <a:pt x="291" y="443"/>
                    </a:lnTo>
                    <a:lnTo>
                      <a:pt x="280" y="461"/>
                    </a:lnTo>
                    <a:lnTo>
                      <a:pt x="269" y="479"/>
                    </a:lnTo>
                    <a:lnTo>
                      <a:pt x="258" y="494"/>
                    </a:lnTo>
                    <a:lnTo>
                      <a:pt x="245" y="510"/>
                    </a:lnTo>
                    <a:lnTo>
                      <a:pt x="234" y="523"/>
                    </a:lnTo>
                    <a:lnTo>
                      <a:pt x="222" y="536"/>
                    </a:lnTo>
                    <a:lnTo>
                      <a:pt x="211" y="547"/>
                    </a:lnTo>
                    <a:lnTo>
                      <a:pt x="199" y="557"/>
                    </a:lnTo>
                    <a:lnTo>
                      <a:pt x="187" y="565"/>
                    </a:lnTo>
                    <a:lnTo>
                      <a:pt x="187" y="565"/>
                    </a:lnTo>
                    <a:close/>
                  </a:path>
                </a:pathLst>
              </a:custGeom>
              <a:grpFill/>
              <a:ln w="3175">
                <a:solidFill>
                  <a:schemeClr val="bg1">
                    <a:lumMod val="95000"/>
                  </a:schemeClr>
                </a:solidFill>
                <a:prstDash val="solid"/>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Freeform 21">
                <a:extLst>
                  <a:ext uri="{FF2B5EF4-FFF2-40B4-BE49-F238E27FC236}">
                    <a16:creationId xmlns:a16="http://schemas.microsoft.com/office/drawing/2014/main" id="{7FF69C81-71FE-7F2E-F153-ABE7FCFB6EF3}"/>
                  </a:ext>
                </a:extLst>
              </p:cNvPr>
              <p:cNvSpPr>
                <a:spLocks/>
              </p:cNvSpPr>
              <p:nvPr/>
            </p:nvSpPr>
            <p:spPr bwMode="auto">
              <a:xfrm>
                <a:off x="3026396" y="5250308"/>
                <a:ext cx="46541" cy="73135"/>
              </a:xfrm>
              <a:custGeom>
                <a:avLst/>
                <a:gdLst/>
                <a:ahLst/>
                <a:cxnLst>
                  <a:cxn ang="0">
                    <a:pos x="103" y="301"/>
                  </a:cxn>
                  <a:cxn ang="0">
                    <a:pos x="91" y="312"/>
                  </a:cxn>
                  <a:cxn ang="0">
                    <a:pos x="73" y="323"/>
                  </a:cxn>
                  <a:cxn ang="0">
                    <a:pos x="57" y="329"/>
                  </a:cxn>
                  <a:cxn ang="0">
                    <a:pos x="46" y="329"/>
                  </a:cxn>
                  <a:cxn ang="0">
                    <a:pos x="42" y="327"/>
                  </a:cxn>
                  <a:cxn ang="0">
                    <a:pos x="31" y="317"/>
                  </a:cxn>
                  <a:cxn ang="0">
                    <a:pos x="21" y="303"/>
                  </a:cxn>
                  <a:cxn ang="0">
                    <a:pos x="14" y="285"/>
                  </a:cxn>
                  <a:cxn ang="0">
                    <a:pos x="4" y="243"/>
                  </a:cxn>
                  <a:cxn ang="0">
                    <a:pos x="0" y="195"/>
                  </a:cxn>
                  <a:cxn ang="0">
                    <a:pos x="3" y="144"/>
                  </a:cxn>
                  <a:cxn ang="0">
                    <a:pos x="12" y="96"/>
                  </a:cxn>
                  <a:cxn ang="0">
                    <a:pos x="26" y="53"/>
                  </a:cxn>
                  <a:cxn ang="0">
                    <a:pos x="39" y="27"/>
                  </a:cxn>
                  <a:cxn ang="0">
                    <a:pos x="50" y="14"/>
                  </a:cxn>
                  <a:cxn ang="0">
                    <a:pos x="56" y="9"/>
                  </a:cxn>
                  <a:cxn ang="0">
                    <a:pos x="70" y="3"/>
                  </a:cxn>
                  <a:cxn ang="0">
                    <a:pos x="89" y="0"/>
                  </a:cxn>
                  <a:cxn ang="0">
                    <a:pos x="111" y="1"/>
                  </a:cxn>
                  <a:cxn ang="0">
                    <a:pos x="134" y="5"/>
                  </a:cxn>
                  <a:cxn ang="0">
                    <a:pos x="156" y="11"/>
                  </a:cxn>
                  <a:cxn ang="0">
                    <a:pos x="176" y="20"/>
                  </a:cxn>
                  <a:cxn ang="0">
                    <a:pos x="192" y="31"/>
                  </a:cxn>
                  <a:cxn ang="0">
                    <a:pos x="202" y="43"/>
                  </a:cxn>
                  <a:cxn ang="0">
                    <a:pos x="204" y="48"/>
                  </a:cxn>
                  <a:cxn ang="0">
                    <a:pos x="209" y="61"/>
                  </a:cxn>
                  <a:cxn ang="0">
                    <a:pos x="209" y="85"/>
                  </a:cxn>
                  <a:cxn ang="0">
                    <a:pos x="203" y="119"/>
                  </a:cxn>
                  <a:cxn ang="0">
                    <a:pos x="190" y="156"/>
                  </a:cxn>
                  <a:cxn ang="0">
                    <a:pos x="174" y="195"/>
                  </a:cxn>
                  <a:cxn ang="0">
                    <a:pos x="154" y="231"/>
                  </a:cxn>
                  <a:cxn ang="0">
                    <a:pos x="133" y="264"/>
                  </a:cxn>
                  <a:cxn ang="0">
                    <a:pos x="112" y="291"/>
                  </a:cxn>
                  <a:cxn ang="0">
                    <a:pos x="103" y="301"/>
                  </a:cxn>
                </a:cxnLst>
                <a:rect l="0" t="0" r="r" b="b"/>
                <a:pathLst>
                  <a:path w="209" h="329">
                    <a:moveTo>
                      <a:pt x="103" y="301"/>
                    </a:moveTo>
                    <a:lnTo>
                      <a:pt x="103" y="301"/>
                    </a:lnTo>
                    <a:lnTo>
                      <a:pt x="97" y="306"/>
                    </a:lnTo>
                    <a:lnTo>
                      <a:pt x="91" y="312"/>
                    </a:lnTo>
                    <a:lnTo>
                      <a:pt x="82" y="317"/>
                    </a:lnTo>
                    <a:lnTo>
                      <a:pt x="73" y="323"/>
                    </a:lnTo>
                    <a:lnTo>
                      <a:pt x="64" y="326"/>
                    </a:lnTo>
                    <a:lnTo>
                      <a:pt x="57" y="329"/>
                    </a:lnTo>
                    <a:lnTo>
                      <a:pt x="49" y="329"/>
                    </a:lnTo>
                    <a:lnTo>
                      <a:pt x="46" y="329"/>
                    </a:lnTo>
                    <a:lnTo>
                      <a:pt x="42" y="327"/>
                    </a:lnTo>
                    <a:lnTo>
                      <a:pt x="42" y="327"/>
                    </a:lnTo>
                    <a:lnTo>
                      <a:pt x="37" y="323"/>
                    </a:lnTo>
                    <a:lnTo>
                      <a:pt x="31" y="317"/>
                    </a:lnTo>
                    <a:lnTo>
                      <a:pt x="26" y="310"/>
                    </a:lnTo>
                    <a:lnTo>
                      <a:pt x="21" y="303"/>
                    </a:lnTo>
                    <a:lnTo>
                      <a:pt x="18" y="295"/>
                    </a:lnTo>
                    <a:lnTo>
                      <a:pt x="14" y="285"/>
                    </a:lnTo>
                    <a:lnTo>
                      <a:pt x="8" y="265"/>
                    </a:lnTo>
                    <a:lnTo>
                      <a:pt x="4" y="243"/>
                    </a:lnTo>
                    <a:lnTo>
                      <a:pt x="2" y="220"/>
                    </a:lnTo>
                    <a:lnTo>
                      <a:pt x="0" y="195"/>
                    </a:lnTo>
                    <a:lnTo>
                      <a:pt x="0" y="169"/>
                    </a:lnTo>
                    <a:lnTo>
                      <a:pt x="3" y="144"/>
                    </a:lnTo>
                    <a:lnTo>
                      <a:pt x="7" y="119"/>
                    </a:lnTo>
                    <a:lnTo>
                      <a:pt x="12" y="96"/>
                    </a:lnTo>
                    <a:lnTo>
                      <a:pt x="18" y="72"/>
                    </a:lnTo>
                    <a:lnTo>
                      <a:pt x="26" y="53"/>
                    </a:lnTo>
                    <a:lnTo>
                      <a:pt x="35" y="35"/>
                    </a:lnTo>
                    <a:lnTo>
                      <a:pt x="39" y="27"/>
                    </a:lnTo>
                    <a:lnTo>
                      <a:pt x="45" y="21"/>
                    </a:lnTo>
                    <a:lnTo>
                      <a:pt x="50" y="14"/>
                    </a:lnTo>
                    <a:lnTo>
                      <a:pt x="56" y="9"/>
                    </a:lnTo>
                    <a:lnTo>
                      <a:pt x="56" y="9"/>
                    </a:lnTo>
                    <a:lnTo>
                      <a:pt x="62" y="5"/>
                    </a:lnTo>
                    <a:lnTo>
                      <a:pt x="70" y="3"/>
                    </a:lnTo>
                    <a:lnTo>
                      <a:pt x="79" y="1"/>
                    </a:lnTo>
                    <a:lnTo>
                      <a:pt x="89" y="0"/>
                    </a:lnTo>
                    <a:lnTo>
                      <a:pt x="100" y="0"/>
                    </a:lnTo>
                    <a:lnTo>
                      <a:pt x="111" y="1"/>
                    </a:lnTo>
                    <a:lnTo>
                      <a:pt x="122" y="2"/>
                    </a:lnTo>
                    <a:lnTo>
                      <a:pt x="134" y="5"/>
                    </a:lnTo>
                    <a:lnTo>
                      <a:pt x="145" y="7"/>
                    </a:lnTo>
                    <a:lnTo>
                      <a:pt x="156" y="11"/>
                    </a:lnTo>
                    <a:lnTo>
                      <a:pt x="167" y="15"/>
                    </a:lnTo>
                    <a:lnTo>
                      <a:pt x="176" y="20"/>
                    </a:lnTo>
                    <a:lnTo>
                      <a:pt x="185" y="25"/>
                    </a:lnTo>
                    <a:lnTo>
                      <a:pt x="192" y="31"/>
                    </a:lnTo>
                    <a:lnTo>
                      <a:pt x="198" y="36"/>
                    </a:lnTo>
                    <a:lnTo>
                      <a:pt x="202" y="43"/>
                    </a:lnTo>
                    <a:lnTo>
                      <a:pt x="202" y="43"/>
                    </a:lnTo>
                    <a:lnTo>
                      <a:pt x="204" y="48"/>
                    </a:lnTo>
                    <a:lnTo>
                      <a:pt x="207" y="55"/>
                    </a:lnTo>
                    <a:lnTo>
                      <a:pt x="209" y="61"/>
                    </a:lnTo>
                    <a:lnTo>
                      <a:pt x="209" y="69"/>
                    </a:lnTo>
                    <a:lnTo>
                      <a:pt x="209" y="85"/>
                    </a:lnTo>
                    <a:lnTo>
                      <a:pt x="207" y="101"/>
                    </a:lnTo>
                    <a:lnTo>
                      <a:pt x="203" y="119"/>
                    </a:lnTo>
                    <a:lnTo>
                      <a:pt x="198" y="137"/>
                    </a:lnTo>
                    <a:lnTo>
                      <a:pt x="190" y="156"/>
                    </a:lnTo>
                    <a:lnTo>
                      <a:pt x="182" y="176"/>
                    </a:lnTo>
                    <a:lnTo>
                      <a:pt x="174" y="195"/>
                    </a:lnTo>
                    <a:lnTo>
                      <a:pt x="164" y="214"/>
                    </a:lnTo>
                    <a:lnTo>
                      <a:pt x="154" y="231"/>
                    </a:lnTo>
                    <a:lnTo>
                      <a:pt x="143" y="248"/>
                    </a:lnTo>
                    <a:lnTo>
                      <a:pt x="133" y="264"/>
                    </a:lnTo>
                    <a:lnTo>
                      <a:pt x="122" y="279"/>
                    </a:lnTo>
                    <a:lnTo>
                      <a:pt x="112" y="291"/>
                    </a:lnTo>
                    <a:lnTo>
                      <a:pt x="103" y="301"/>
                    </a:lnTo>
                    <a:lnTo>
                      <a:pt x="103" y="301"/>
                    </a:lnTo>
                    <a:close/>
                  </a:path>
                </a:pathLst>
              </a:custGeom>
              <a:grpFill/>
              <a:ln w="3175">
                <a:solidFill>
                  <a:schemeClr val="bg1">
                    <a:lumMod val="95000"/>
                  </a:schemeClr>
                </a:solidFill>
                <a:prstDash val="solid"/>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Freeform 24">
                <a:extLst>
                  <a:ext uri="{FF2B5EF4-FFF2-40B4-BE49-F238E27FC236}">
                    <a16:creationId xmlns:a16="http://schemas.microsoft.com/office/drawing/2014/main" id="{BC63AF2C-E011-D237-B9FF-CC9A17413034}"/>
                  </a:ext>
                </a:extLst>
              </p:cNvPr>
              <p:cNvSpPr>
                <a:spLocks/>
              </p:cNvSpPr>
              <p:nvPr/>
            </p:nvSpPr>
            <p:spPr bwMode="auto">
              <a:xfrm>
                <a:off x="3181531" y="5439795"/>
                <a:ext cx="31027" cy="46541"/>
              </a:xfrm>
              <a:custGeom>
                <a:avLst/>
                <a:gdLst/>
                <a:ahLst/>
                <a:cxnLst>
                  <a:cxn ang="0">
                    <a:pos x="74" y="188"/>
                  </a:cxn>
                  <a:cxn ang="0">
                    <a:pos x="74" y="188"/>
                  </a:cxn>
                  <a:cxn ang="0">
                    <a:pos x="64" y="195"/>
                  </a:cxn>
                  <a:cxn ang="0">
                    <a:pos x="51" y="203"/>
                  </a:cxn>
                  <a:cxn ang="0">
                    <a:pos x="44" y="206"/>
                  </a:cxn>
                  <a:cxn ang="0">
                    <a:pos x="38" y="208"/>
                  </a:cxn>
                  <a:cxn ang="0">
                    <a:pos x="32" y="210"/>
                  </a:cxn>
                  <a:cxn ang="0">
                    <a:pos x="30" y="208"/>
                  </a:cxn>
                  <a:cxn ang="0">
                    <a:pos x="28" y="207"/>
                  </a:cxn>
                  <a:cxn ang="0">
                    <a:pos x="28" y="207"/>
                  </a:cxn>
                  <a:cxn ang="0">
                    <a:pos x="23" y="204"/>
                  </a:cxn>
                  <a:cxn ang="0">
                    <a:pos x="20" y="201"/>
                  </a:cxn>
                  <a:cxn ang="0">
                    <a:pos x="13" y="191"/>
                  </a:cxn>
                  <a:cxn ang="0">
                    <a:pos x="9" y="179"/>
                  </a:cxn>
                  <a:cxn ang="0">
                    <a:pos x="5" y="165"/>
                  </a:cxn>
                  <a:cxn ang="0">
                    <a:pos x="2" y="150"/>
                  </a:cxn>
                  <a:cxn ang="0">
                    <a:pos x="0" y="133"/>
                  </a:cxn>
                  <a:cxn ang="0">
                    <a:pos x="0" y="117"/>
                  </a:cxn>
                  <a:cxn ang="0">
                    <a:pos x="0" y="99"/>
                  </a:cxn>
                  <a:cxn ang="0">
                    <a:pos x="1" y="83"/>
                  </a:cxn>
                  <a:cxn ang="0">
                    <a:pos x="5" y="66"/>
                  </a:cxn>
                  <a:cxn ang="0">
                    <a:pos x="8" y="51"/>
                  </a:cxn>
                  <a:cxn ang="0">
                    <a:pos x="12" y="37"/>
                  </a:cxn>
                  <a:cxn ang="0">
                    <a:pos x="18" y="24"/>
                  </a:cxn>
                  <a:cxn ang="0">
                    <a:pos x="24" y="14"/>
                  </a:cxn>
                  <a:cxn ang="0">
                    <a:pos x="28" y="10"/>
                  </a:cxn>
                  <a:cxn ang="0">
                    <a:pos x="32" y="7"/>
                  </a:cxn>
                  <a:cxn ang="0">
                    <a:pos x="37" y="3"/>
                  </a:cxn>
                  <a:cxn ang="0">
                    <a:pos x="41" y="1"/>
                  </a:cxn>
                  <a:cxn ang="0">
                    <a:pos x="41" y="1"/>
                  </a:cxn>
                  <a:cxn ang="0">
                    <a:pos x="48" y="0"/>
                  </a:cxn>
                  <a:cxn ang="0">
                    <a:pos x="55" y="1"/>
                  </a:cxn>
                  <a:cxn ang="0">
                    <a:pos x="63" y="3"/>
                  </a:cxn>
                  <a:cxn ang="0">
                    <a:pos x="71" y="8"/>
                  </a:cxn>
                  <a:cxn ang="0">
                    <a:pos x="80" y="13"/>
                  </a:cxn>
                  <a:cxn ang="0">
                    <a:pos x="88" y="20"/>
                  </a:cxn>
                  <a:cxn ang="0">
                    <a:pos x="96" y="28"/>
                  </a:cxn>
                  <a:cxn ang="0">
                    <a:pos x="104" y="37"/>
                  </a:cxn>
                  <a:cxn ang="0">
                    <a:pos x="112" y="45"/>
                  </a:cxn>
                  <a:cxn ang="0">
                    <a:pos x="119" y="55"/>
                  </a:cxn>
                  <a:cxn ang="0">
                    <a:pos x="125" y="65"/>
                  </a:cxn>
                  <a:cxn ang="0">
                    <a:pos x="130" y="74"/>
                  </a:cxn>
                  <a:cxn ang="0">
                    <a:pos x="135" y="84"/>
                  </a:cxn>
                  <a:cxn ang="0">
                    <a:pos x="138" y="93"/>
                  </a:cxn>
                  <a:cxn ang="0">
                    <a:pos x="140" y="100"/>
                  </a:cxn>
                  <a:cxn ang="0">
                    <a:pos x="140" y="108"/>
                  </a:cxn>
                  <a:cxn ang="0">
                    <a:pos x="140" y="108"/>
                  </a:cxn>
                  <a:cxn ang="0">
                    <a:pos x="139" y="113"/>
                  </a:cxn>
                  <a:cxn ang="0">
                    <a:pos x="138" y="118"/>
                  </a:cxn>
                  <a:cxn ang="0">
                    <a:pos x="132" y="129"/>
                  </a:cxn>
                  <a:cxn ang="0">
                    <a:pos x="124" y="140"/>
                  </a:cxn>
                  <a:cxn ang="0">
                    <a:pos x="115" y="151"/>
                  </a:cxn>
                  <a:cxn ang="0">
                    <a:pos x="104" y="162"/>
                  </a:cxn>
                  <a:cxn ang="0">
                    <a:pos x="93" y="172"/>
                  </a:cxn>
                  <a:cxn ang="0">
                    <a:pos x="74" y="188"/>
                  </a:cxn>
                  <a:cxn ang="0">
                    <a:pos x="74" y="188"/>
                  </a:cxn>
                </a:cxnLst>
                <a:rect l="0" t="0" r="r" b="b"/>
                <a:pathLst>
                  <a:path w="140" h="210">
                    <a:moveTo>
                      <a:pt x="74" y="188"/>
                    </a:moveTo>
                    <a:lnTo>
                      <a:pt x="74" y="188"/>
                    </a:lnTo>
                    <a:lnTo>
                      <a:pt x="64" y="195"/>
                    </a:lnTo>
                    <a:lnTo>
                      <a:pt x="51" y="203"/>
                    </a:lnTo>
                    <a:lnTo>
                      <a:pt x="44" y="206"/>
                    </a:lnTo>
                    <a:lnTo>
                      <a:pt x="38" y="208"/>
                    </a:lnTo>
                    <a:lnTo>
                      <a:pt x="32" y="210"/>
                    </a:lnTo>
                    <a:lnTo>
                      <a:pt x="30" y="208"/>
                    </a:lnTo>
                    <a:lnTo>
                      <a:pt x="28" y="207"/>
                    </a:lnTo>
                    <a:lnTo>
                      <a:pt x="28" y="207"/>
                    </a:lnTo>
                    <a:lnTo>
                      <a:pt x="23" y="204"/>
                    </a:lnTo>
                    <a:lnTo>
                      <a:pt x="20" y="201"/>
                    </a:lnTo>
                    <a:lnTo>
                      <a:pt x="13" y="191"/>
                    </a:lnTo>
                    <a:lnTo>
                      <a:pt x="9" y="179"/>
                    </a:lnTo>
                    <a:lnTo>
                      <a:pt x="5" y="165"/>
                    </a:lnTo>
                    <a:lnTo>
                      <a:pt x="2" y="150"/>
                    </a:lnTo>
                    <a:lnTo>
                      <a:pt x="0" y="133"/>
                    </a:lnTo>
                    <a:lnTo>
                      <a:pt x="0" y="117"/>
                    </a:lnTo>
                    <a:lnTo>
                      <a:pt x="0" y="99"/>
                    </a:lnTo>
                    <a:lnTo>
                      <a:pt x="1" y="83"/>
                    </a:lnTo>
                    <a:lnTo>
                      <a:pt x="5" y="66"/>
                    </a:lnTo>
                    <a:lnTo>
                      <a:pt x="8" y="51"/>
                    </a:lnTo>
                    <a:lnTo>
                      <a:pt x="12" y="37"/>
                    </a:lnTo>
                    <a:lnTo>
                      <a:pt x="18" y="24"/>
                    </a:lnTo>
                    <a:lnTo>
                      <a:pt x="24" y="14"/>
                    </a:lnTo>
                    <a:lnTo>
                      <a:pt x="28" y="10"/>
                    </a:lnTo>
                    <a:lnTo>
                      <a:pt x="32" y="7"/>
                    </a:lnTo>
                    <a:lnTo>
                      <a:pt x="37" y="3"/>
                    </a:lnTo>
                    <a:lnTo>
                      <a:pt x="41" y="1"/>
                    </a:lnTo>
                    <a:lnTo>
                      <a:pt x="41" y="1"/>
                    </a:lnTo>
                    <a:lnTo>
                      <a:pt x="48" y="0"/>
                    </a:lnTo>
                    <a:lnTo>
                      <a:pt x="55" y="1"/>
                    </a:lnTo>
                    <a:lnTo>
                      <a:pt x="63" y="3"/>
                    </a:lnTo>
                    <a:lnTo>
                      <a:pt x="71" y="8"/>
                    </a:lnTo>
                    <a:lnTo>
                      <a:pt x="80" y="13"/>
                    </a:lnTo>
                    <a:lnTo>
                      <a:pt x="88" y="20"/>
                    </a:lnTo>
                    <a:lnTo>
                      <a:pt x="96" y="28"/>
                    </a:lnTo>
                    <a:lnTo>
                      <a:pt x="104" y="37"/>
                    </a:lnTo>
                    <a:lnTo>
                      <a:pt x="112" y="45"/>
                    </a:lnTo>
                    <a:lnTo>
                      <a:pt x="119" y="55"/>
                    </a:lnTo>
                    <a:lnTo>
                      <a:pt x="125" y="65"/>
                    </a:lnTo>
                    <a:lnTo>
                      <a:pt x="130" y="74"/>
                    </a:lnTo>
                    <a:lnTo>
                      <a:pt x="135" y="84"/>
                    </a:lnTo>
                    <a:lnTo>
                      <a:pt x="138" y="93"/>
                    </a:lnTo>
                    <a:lnTo>
                      <a:pt x="140" y="100"/>
                    </a:lnTo>
                    <a:lnTo>
                      <a:pt x="140" y="108"/>
                    </a:lnTo>
                    <a:lnTo>
                      <a:pt x="140" y="108"/>
                    </a:lnTo>
                    <a:lnTo>
                      <a:pt x="139" y="113"/>
                    </a:lnTo>
                    <a:lnTo>
                      <a:pt x="138" y="118"/>
                    </a:lnTo>
                    <a:lnTo>
                      <a:pt x="132" y="129"/>
                    </a:lnTo>
                    <a:lnTo>
                      <a:pt x="124" y="140"/>
                    </a:lnTo>
                    <a:lnTo>
                      <a:pt x="115" y="151"/>
                    </a:lnTo>
                    <a:lnTo>
                      <a:pt x="104" y="162"/>
                    </a:lnTo>
                    <a:lnTo>
                      <a:pt x="93" y="172"/>
                    </a:lnTo>
                    <a:lnTo>
                      <a:pt x="74" y="188"/>
                    </a:lnTo>
                    <a:lnTo>
                      <a:pt x="74" y="188"/>
                    </a:lnTo>
                    <a:close/>
                  </a:path>
                </a:pathLst>
              </a:custGeom>
              <a:grpFill/>
              <a:ln w="3175">
                <a:solidFill>
                  <a:schemeClr val="bg1">
                    <a:lumMod val="95000"/>
                  </a:schemeClr>
                </a:solidFill>
                <a:prstDash val="solid"/>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uppe 280">
              <a:extLst>
                <a:ext uri="{FF2B5EF4-FFF2-40B4-BE49-F238E27FC236}">
                  <a16:creationId xmlns:a16="http://schemas.microsoft.com/office/drawing/2014/main" id="{B0A915CF-701F-61A3-BDC2-8710DBB251E4}"/>
                </a:ext>
              </a:extLst>
            </p:cNvPr>
            <p:cNvGrpSpPr/>
            <p:nvPr/>
          </p:nvGrpSpPr>
          <p:grpSpPr>
            <a:xfrm>
              <a:off x="6279801" y="811213"/>
              <a:ext cx="1867566" cy="1714500"/>
              <a:chOff x="6279801" y="811213"/>
              <a:chExt cx="1867566" cy="1714500"/>
            </a:xfrm>
            <a:grpFill/>
          </p:grpSpPr>
          <p:sp>
            <p:nvSpPr>
              <p:cNvPr id="21" name="Freeform 38">
                <a:extLst>
                  <a:ext uri="{FF2B5EF4-FFF2-40B4-BE49-F238E27FC236}">
                    <a16:creationId xmlns:a16="http://schemas.microsoft.com/office/drawing/2014/main" id="{8B131B49-3DEE-FDE2-3E5D-F2C54851357B}"/>
                  </a:ext>
                </a:extLst>
              </p:cNvPr>
              <p:cNvSpPr>
                <a:spLocks/>
              </p:cNvSpPr>
              <p:nvPr/>
            </p:nvSpPr>
            <p:spPr bwMode="auto">
              <a:xfrm>
                <a:off x="6369367" y="811213"/>
                <a:ext cx="1778000" cy="1714500"/>
              </a:xfrm>
              <a:custGeom>
                <a:avLst/>
                <a:gdLst/>
                <a:ahLst/>
                <a:cxnLst>
                  <a:cxn ang="0">
                    <a:pos x="702" y="312"/>
                  </a:cxn>
                  <a:cxn ang="0">
                    <a:pos x="726" y="340"/>
                  </a:cxn>
                  <a:cxn ang="0">
                    <a:pos x="790" y="342"/>
                  </a:cxn>
                  <a:cxn ang="0">
                    <a:pos x="810" y="358"/>
                  </a:cxn>
                  <a:cxn ang="0">
                    <a:pos x="828" y="350"/>
                  </a:cxn>
                  <a:cxn ang="0">
                    <a:pos x="886" y="384"/>
                  </a:cxn>
                  <a:cxn ang="0">
                    <a:pos x="982" y="308"/>
                  </a:cxn>
                  <a:cxn ang="0">
                    <a:pos x="1020" y="270"/>
                  </a:cxn>
                  <a:cxn ang="0">
                    <a:pos x="988" y="376"/>
                  </a:cxn>
                  <a:cxn ang="0">
                    <a:pos x="1004" y="458"/>
                  </a:cxn>
                  <a:cxn ang="0">
                    <a:pos x="1038" y="534"/>
                  </a:cxn>
                  <a:cxn ang="0">
                    <a:pos x="1074" y="530"/>
                  </a:cxn>
                  <a:cxn ang="0">
                    <a:pos x="1120" y="504"/>
                  </a:cxn>
                  <a:cxn ang="0">
                    <a:pos x="1072" y="562"/>
                  </a:cxn>
                  <a:cxn ang="0">
                    <a:pos x="1012" y="582"/>
                  </a:cxn>
                  <a:cxn ang="0">
                    <a:pos x="970" y="622"/>
                  </a:cxn>
                  <a:cxn ang="0">
                    <a:pos x="936" y="634"/>
                  </a:cxn>
                  <a:cxn ang="0">
                    <a:pos x="870" y="634"/>
                  </a:cxn>
                  <a:cxn ang="0">
                    <a:pos x="816" y="638"/>
                  </a:cxn>
                  <a:cxn ang="0">
                    <a:pos x="710" y="756"/>
                  </a:cxn>
                  <a:cxn ang="0">
                    <a:pos x="674" y="894"/>
                  </a:cxn>
                  <a:cxn ang="0">
                    <a:pos x="642" y="900"/>
                  </a:cxn>
                  <a:cxn ang="0">
                    <a:pos x="522" y="840"/>
                  </a:cxn>
                  <a:cxn ang="0">
                    <a:pos x="382" y="756"/>
                  </a:cxn>
                  <a:cxn ang="0">
                    <a:pos x="308" y="776"/>
                  </a:cxn>
                  <a:cxn ang="0">
                    <a:pos x="226" y="838"/>
                  </a:cxn>
                  <a:cxn ang="0">
                    <a:pos x="180" y="780"/>
                  </a:cxn>
                  <a:cxn ang="0">
                    <a:pos x="106" y="802"/>
                  </a:cxn>
                  <a:cxn ang="0">
                    <a:pos x="98" y="860"/>
                  </a:cxn>
                  <a:cxn ang="0">
                    <a:pos x="174" y="896"/>
                  </a:cxn>
                  <a:cxn ang="0">
                    <a:pos x="242" y="954"/>
                  </a:cxn>
                  <a:cxn ang="0">
                    <a:pos x="270" y="972"/>
                  </a:cxn>
                  <a:cxn ang="0">
                    <a:pos x="208" y="984"/>
                  </a:cxn>
                  <a:cxn ang="0">
                    <a:pos x="182" y="974"/>
                  </a:cxn>
                  <a:cxn ang="0">
                    <a:pos x="136" y="1004"/>
                  </a:cxn>
                  <a:cxn ang="0">
                    <a:pos x="130" y="1040"/>
                  </a:cxn>
                  <a:cxn ang="0">
                    <a:pos x="84" y="1080"/>
                  </a:cxn>
                  <a:cxn ang="0">
                    <a:pos x="44" y="1038"/>
                  </a:cxn>
                  <a:cxn ang="0">
                    <a:pos x="68" y="940"/>
                  </a:cxn>
                  <a:cxn ang="0">
                    <a:pos x="12" y="880"/>
                  </a:cxn>
                  <a:cxn ang="0">
                    <a:pos x="8" y="806"/>
                  </a:cxn>
                  <a:cxn ang="0">
                    <a:pos x="12" y="762"/>
                  </a:cxn>
                  <a:cxn ang="0">
                    <a:pos x="50" y="748"/>
                  </a:cxn>
                  <a:cxn ang="0">
                    <a:pos x="88" y="726"/>
                  </a:cxn>
                  <a:cxn ang="0">
                    <a:pos x="134" y="664"/>
                  </a:cxn>
                  <a:cxn ang="0">
                    <a:pos x="98" y="608"/>
                  </a:cxn>
                  <a:cxn ang="0">
                    <a:pos x="122" y="576"/>
                  </a:cxn>
                  <a:cxn ang="0">
                    <a:pos x="198" y="614"/>
                  </a:cxn>
                  <a:cxn ang="0">
                    <a:pos x="232" y="616"/>
                  </a:cxn>
                  <a:cxn ang="0">
                    <a:pos x="282" y="612"/>
                  </a:cxn>
                  <a:cxn ang="0">
                    <a:pos x="296" y="536"/>
                  </a:cxn>
                  <a:cxn ang="0">
                    <a:pos x="284" y="480"/>
                  </a:cxn>
                  <a:cxn ang="0">
                    <a:pos x="330" y="426"/>
                  </a:cxn>
                  <a:cxn ang="0">
                    <a:pos x="334" y="328"/>
                  </a:cxn>
                  <a:cxn ang="0">
                    <a:pos x="358" y="246"/>
                  </a:cxn>
                  <a:cxn ang="0">
                    <a:pos x="316" y="92"/>
                  </a:cxn>
                  <a:cxn ang="0">
                    <a:pos x="324" y="24"/>
                  </a:cxn>
                  <a:cxn ang="0">
                    <a:pos x="360" y="12"/>
                  </a:cxn>
                  <a:cxn ang="0">
                    <a:pos x="404" y="20"/>
                  </a:cxn>
                  <a:cxn ang="0">
                    <a:pos x="556" y="208"/>
                  </a:cxn>
                </a:cxnLst>
                <a:rect l="0" t="0" r="r" b="b"/>
                <a:pathLst>
                  <a:path w="1120" h="1080">
                    <a:moveTo>
                      <a:pt x="556" y="208"/>
                    </a:moveTo>
                    <a:lnTo>
                      <a:pt x="556" y="208"/>
                    </a:lnTo>
                    <a:lnTo>
                      <a:pt x="584" y="232"/>
                    </a:lnTo>
                    <a:lnTo>
                      <a:pt x="620" y="258"/>
                    </a:lnTo>
                    <a:lnTo>
                      <a:pt x="656" y="284"/>
                    </a:lnTo>
                    <a:lnTo>
                      <a:pt x="686" y="306"/>
                    </a:lnTo>
                    <a:lnTo>
                      <a:pt x="686" y="306"/>
                    </a:lnTo>
                    <a:lnTo>
                      <a:pt x="702" y="312"/>
                    </a:lnTo>
                    <a:lnTo>
                      <a:pt x="710" y="318"/>
                    </a:lnTo>
                    <a:lnTo>
                      <a:pt x="716" y="322"/>
                    </a:lnTo>
                    <a:lnTo>
                      <a:pt x="716" y="322"/>
                    </a:lnTo>
                    <a:lnTo>
                      <a:pt x="718" y="326"/>
                    </a:lnTo>
                    <a:lnTo>
                      <a:pt x="720" y="330"/>
                    </a:lnTo>
                    <a:lnTo>
                      <a:pt x="722" y="336"/>
                    </a:lnTo>
                    <a:lnTo>
                      <a:pt x="726" y="340"/>
                    </a:lnTo>
                    <a:lnTo>
                      <a:pt x="726" y="340"/>
                    </a:lnTo>
                    <a:lnTo>
                      <a:pt x="732" y="342"/>
                    </a:lnTo>
                    <a:lnTo>
                      <a:pt x="740" y="342"/>
                    </a:lnTo>
                    <a:lnTo>
                      <a:pt x="756" y="338"/>
                    </a:lnTo>
                    <a:lnTo>
                      <a:pt x="774" y="336"/>
                    </a:lnTo>
                    <a:lnTo>
                      <a:pt x="782" y="336"/>
                    </a:lnTo>
                    <a:lnTo>
                      <a:pt x="788" y="338"/>
                    </a:lnTo>
                    <a:lnTo>
                      <a:pt x="788" y="338"/>
                    </a:lnTo>
                    <a:lnTo>
                      <a:pt x="790" y="342"/>
                    </a:lnTo>
                    <a:lnTo>
                      <a:pt x="794" y="350"/>
                    </a:lnTo>
                    <a:lnTo>
                      <a:pt x="796" y="358"/>
                    </a:lnTo>
                    <a:lnTo>
                      <a:pt x="798" y="362"/>
                    </a:lnTo>
                    <a:lnTo>
                      <a:pt x="798" y="362"/>
                    </a:lnTo>
                    <a:lnTo>
                      <a:pt x="804" y="364"/>
                    </a:lnTo>
                    <a:lnTo>
                      <a:pt x="808" y="362"/>
                    </a:lnTo>
                    <a:lnTo>
                      <a:pt x="808" y="362"/>
                    </a:lnTo>
                    <a:lnTo>
                      <a:pt x="810" y="358"/>
                    </a:lnTo>
                    <a:lnTo>
                      <a:pt x="812" y="352"/>
                    </a:lnTo>
                    <a:lnTo>
                      <a:pt x="816" y="346"/>
                    </a:lnTo>
                    <a:lnTo>
                      <a:pt x="816" y="344"/>
                    </a:lnTo>
                    <a:lnTo>
                      <a:pt x="818" y="342"/>
                    </a:lnTo>
                    <a:lnTo>
                      <a:pt x="818" y="342"/>
                    </a:lnTo>
                    <a:lnTo>
                      <a:pt x="822" y="342"/>
                    </a:lnTo>
                    <a:lnTo>
                      <a:pt x="824" y="344"/>
                    </a:lnTo>
                    <a:lnTo>
                      <a:pt x="828" y="350"/>
                    </a:lnTo>
                    <a:lnTo>
                      <a:pt x="832" y="358"/>
                    </a:lnTo>
                    <a:lnTo>
                      <a:pt x="836" y="362"/>
                    </a:lnTo>
                    <a:lnTo>
                      <a:pt x="836" y="362"/>
                    </a:lnTo>
                    <a:lnTo>
                      <a:pt x="846" y="372"/>
                    </a:lnTo>
                    <a:lnTo>
                      <a:pt x="858" y="378"/>
                    </a:lnTo>
                    <a:lnTo>
                      <a:pt x="858" y="378"/>
                    </a:lnTo>
                    <a:lnTo>
                      <a:pt x="870" y="382"/>
                    </a:lnTo>
                    <a:lnTo>
                      <a:pt x="886" y="384"/>
                    </a:lnTo>
                    <a:lnTo>
                      <a:pt x="902" y="386"/>
                    </a:lnTo>
                    <a:lnTo>
                      <a:pt x="914" y="384"/>
                    </a:lnTo>
                    <a:lnTo>
                      <a:pt x="914" y="384"/>
                    </a:lnTo>
                    <a:lnTo>
                      <a:pt x="924" y="378"/>
                    </a:lnTo>
                    <a:lnTo>
                      <a:pt x="932" y="370"/>
                    </a:lnTo>
                    <a:lnTo>
                      <a:pt x="950" y="350"/>
                    </a:lnTo>
                    <a:lnTo>
                      <a:pt x="982" y="308"/>
                    </a:lnTo>
                    <a:lnTo>
                      <a:pt x="982" y="308"/>
                    </a:lnTo>
                    <a:lnTo>
                      <a:pt x="996" y="288"/>
                    </a:lnTo>
                    <a:lnTo>
                      <a:pt x="1004" y="276"/>
                    </a:lnTo>
                    <a:lnTo>
                      <a:pt x="1010" y="270"/>
                    </a:lnTo>
                    <a:lnTo>
                      <a:pt x="1010" y="270"/>
                    </a:lnTo>
                    <a:lnTo>
                      <a:pt x="1014" y="268"/>
                    </a:lnTo>
                    <a:lnTo>
                      <a:pt x="1018" y="268"/>
                    </a:lnTo>
                    <a:lnTo>
                      <a:pt x="1018" y="268"/>
                    </a:lnTo>
                    <a:lnTo>
                      <a:pt x="1020" y="270"/>
                    </a:lnTo>
                    <a:lnTo>
                      <a:pt x="1022" y="276"/>
                    </a:lnTo>
                    <a:lnTo>
                      <a:pt x="1024" y="286"/>
                    </a:lnTo>
                    <a:lnTo>
                      <a:pt x="1024" y="286"/>
                    </a:lnTo>
                    <a:lnTo>
                      <a:pt x="1022" y="296"/>
                    </a:lnTo>
                    <a:lnTo>
                      <a:pt x="1018" y="310"/>
                    </a:lnTo>
                    <a:lnTo>
                      <a:pt x="1006" y="336"/>
                    </a:lnTo>
                    <a:lnTo>
                      <a:pt x="992" y="364"/>
                    </a:lnTo>
                    <a:lnTo>
                      <a:pt x="988" y="376"/>
                    </a:lnTo>
                    <a:lnTo>
                      <a:pt x="986" y="388"/>
                    </a:lnTo>
                    <a:lnTo>
                      <a:pt x="986" y="388"/>
                    </a:lnTo>
                    <a:lnTo>
                      <a:pt x="986" y="400"/>
                    </a:lnTo>
                    <a:lnTo>
                      <a:pt x="986" y="414"/>
                    </a:lnTo>
                    <a:lnTo>
                      <a:pt x="992" y="438"/>
                    </a:lnTo>
                    <a:lnTo>
                      <a:pt x="992" y="438"/>
                    </a:lnTo>
                    <a:lnTo>
                      <a:pt x="998" y="448"/>
                    </a:lnTo>
                    <a:lnTo>
                      <a:pt x="1004" y="458"/>
                    </a:lnTo>
                    <a:lnTo>
                      <a:pt x="1020" y="478"/>
                    </a:lnTo>
                    <a:lnTo>
                      <a:pt x="1034" y="500"/>
                    </a:lnTo>
                    <a:lnTo>
                      <a:pt x="1040" y="510"/>
                    </a:lnTo>
                    <a:lnTo>
                      <a:pt x="1042" y="520"/>
                    </a:lnTo>
                    <a:lnTo>
                      <a:pt x="1042" y="520"/>
                    </a:lnTo>
                    <a:lnTo>
                      <a:pt x="1040" y="526"/>
                    </a:lnTo>
                    <a:lnTo>
                      <a:pt x="1038" y="530"/>
                    </a:lnTo>
                    <a:lnTo>
                      <a:pt x="1038" y="534"/>
                    </a:lnTo>
                    <a:lnTo>
                      <a:pt x="1038" y="534"/>
                    </a:lnTo>
                    <a:lnTo>
                      <a:pt x="1042" y="536"/>
                    </a:lnTo>
                    <a:lnTo>
                      <a:pt x="1046" y="540"/>
                    </a:lnTo>
                    <a:lnTo>
                      <a:pt x="1056" y="542"/>
                    </a:lnTo>
                    <a:lnTo>
                      <a:pt x="1056" y="542"/>
                    </a:lnTo>
                    <a:lnTo>
                      <a:pt x="1062" y="540"/>
                    </a:lnTo>
                    <a:lnTo>
                      <a:pt x="1066" y="536"/>
                    </a:lnTo>
                    <a:lnTo>
                      <a:pt x="1074" y="530"/>
                    </a:lnTo>
                    <a:lnTo>
                      <a:pt x="1074" y="530"/>
                    </a:lnTo>
                    <a:lnTo>
                      <a:pt x="1092" y="514"/>
                    </a:lnTo>
                    <a:lnTo>
                      <a:pt x="1100" y="506"/>
                    </a:lnTo>
                    <a:lnTo>
                      <a:pt x="1108" y="502"/>
                    </a:lnTo>
                    <a:lnTo>
                      <a:pt x="1108" y="502"/>
                    </a:lnTo>
                    <a:lnTo>
                      <a:pt x="1116" y="502"/>
                    </a:lnTo>
                    <a:lnTo>
                      <a:pt x="1118" y="502"/>
                    </a:lnTo>
                    <a:lnTo>
                      <a:pt x="1120" y="504"/>
                    </a:lnTo>
                    <a:lnTo>
                      <a:pt x="1120" y="504"/>
                    </a:lnTo>
                    <a:lnTo>
                      <a:pt x="1120" y="512"/>
                    </a:lnTo>
                    <a:lnTo>
                      <a:pt x="1118" y="518"/>
                    </a:lnTo>
                    <a:lnTo>
                      <a:pt x="1112" y="528"/>
                    </a:lnTo>
                    <a:lnTo>
                      <a:pt x="1104" y="536"/>
                    </a:lnTo>
                    <a:lnTo>
                      <a:pt x="1088" y="550"/>
                    </a:lnTo>
                    <a:lnTo>
                      <a:pt x="1072" y="562"/>
                    </a:lnTo>
                    <a:lnTo>
                      <a:pt x="1072" y="562"/>
                    </a:lnTo>
                    <a:lnTo>
                      <a:pt x="1068" y="564"/>
                    </a:lnTo>
                    <a:lnTo>
                      <a:pt x="1060" y="566"/>
                    </a:lnTo>
                    <a:lnTo>
                      <a:pt x="1044" y="568"/>
                    </a:lnTo>
                    <a:lnTo>
                      <a:pt x="1030" y="570"/>
                    </a:lnTo>
                    <a:lnTo>
                      <a:pt x="1022" y="572"/>
                    </a:lnTo>
                    <a:lnTo>
                      <a:pt x="1018" y="576"/>
                    </a:lnTo>
                    <a:lnTo>
                      <a:pt x="1018" y="576"/>
                    </a:lnTo>
                    <a:lnTo>
                      <a:pt x="1012" y="582"/>
                    </a:lnTo>
                    <a:lnTo>
                      <a:pt x="1008" y="590"/>
                    </a:lnTo>
                    <a:lnTo>
                      <a:pt x="1004" y="600"/>
                    </a:lnTo>
                    <a:lnTo>
                      <a:pt x="1000" y="606"/>
                    </a:lnTo>
                    <a:lnTo>
                      <a:pt x="1000" y="606"/>
                    </a:lnTo>
                    <a:lnTo>
                      <a:pt x="986" y="616"/>
                    </a:lnTo>
                    <a:lnTo>
                      <a:pt x="978" y="620"/>
                    </a:lnTo>
                    <a:lnTo>
                      <a:pt x="970" y="622"/>
                    </a:lnTo>
                    <a:lnTo>
                      <a:pt x="970" y="622"/>
                    </a:lnTo>
                    <a:lnTo>
                      <a:pt x="964" y="622"/>
                    </a:lnTo>
                    <a:lnTo>
                      <a:pt x="956" y="618"/>
                    </a:lnTo>
                    <a:lnTo>
                      <a:pt x="948" y="616"/>
                    </a:lnTo>
                    <a:lnTo>
                      <a:pt x="942" y="616"/>
                    </a:lnTo>
                    <a:lnTo>
                      <a:pt x="942" y="616"/>
                    </a:lnTo>
                    <a:lnTo>
                      <a:pt x="940" y="620"/>
                    </a:lnTo>
                    <a:lnTo>
                      <a:pt x="938" y="628"/>
                    </a:lnTo>
                    <a:lnTo>
                      <a:pt x="936" y="634"/>
                    </a:lnTo>
                    <a:lnTo>
                      <a:pt x="932" y="638"/>
                    </a:lnTo>
                    <a:lnTo>
                      <a:pt x="932" y="638"/>
                    </a:lnTo>
                    <a:lnTo>
                      <a:pt x="926" y="642"/>
                    </a:lnTo>
                    <a:lnTo>
                      <a:pt x="920" y="642"/>
                    </a:lnTo>
                    <a:lnTo>
                      <a:pt x="902" y="642"/>
                    </a:lnTo>
                    <a:lnTo>
                      <a:pt x="884" y="638"/>
                    </a:lnTo>
                    <a:lnTo>
                      <a:pt x="870" y="634"/>
                    </a:lnTo>
                    <a:lnTo>
                      <a:pt x="870" y="634"/>
                    </a:lnTo>
                    <a:lnTo>
                      <a:pt x="864" y="628"/>
                    </a:lnTo>
                    <a:lnTo>
                      <a:pt x="860" y="624"/>
                    </a:lnTo>
                    <a:lnTo>
                      <a:pt x="858" y="622"/>
                    </a:lnTo>
                    <a:lnTo>
                      <a:pt x="858" y="622"/>
                    </a:lnTo>
                    <a:lnTo>
                      <a:pt x="852" y="622"/>
                    </a:lnTo>
                    <a:lnTo>
                      <a:pt x="846" y="624"/>
                    </a:lnTo>
                    <a:lnTo>
                      <a:pt x="830" y="630"/>
                    </a:lnTo>
                    <a:lnTo>
                      <a:pt x="816" y="638"/>
                    </a:lnTo>
                    <a:lnTo>
                      <a:pt x="806" y="646"/>
                    </a:lnTo>
                    <a:lnTo>
                      <a:pt x="806" y="646"/>
                    </a:lnTo>
                    <a:lnTo>
                      <a:pt x="784" y="664"/>
                    </a:lnTo>
                    <a:lnTo>
                      <a:pt x="762" y="688"/>
                    </a:lnTo>
                    <a:lnTo>
                      <a:pt x="740" y="712"/>
                    </a:lnTo>
                    <a:lnTo>
                      <a:pt x="722" y="736"/>
                    </a:lnTo>
                    <a:lnTo>
                      <a:pt x="722" y="736"/>
                    </a:lnTo>
                    <a:lnTo>
                      <a:pt x="710" y="756"/>
                    </a:lnTo>
                    <a:lnTo>
                      <a:pt x="696" y="784"/>
                    </a:lnTo>
                    <a:lnTo>
                      <a:pt x="684" y="812"/>
                    </a:lnTo>
                    <a:lnTo>
                      <a:pt x="676" y="834"/>
                    </a:lnTo>
                    <a:lnTo>
                      <a:pt x="676" y="834"/>
                    </a:lnTo>
                    <a:lnTo>
                      <a:pt x="674" y="842"/>
                    </a:lnTo>
                    <a:lnTo>
                      <a:pt x="674" y="852"/>
                    </a:lnTo>
                    <a:lnTo>
                      <a:pt x="676" y="874"/>
                    </a:lnTo>
                    <a:lnTo>
                      <a:pt x="674" y="894"/>
                    </a:lnTo>
                    <a:lnTo>
                      <a:pt x="672" y="902"/>
                    </a:lnTo>
                    <a:lnTo>
                      <a:pt x="668" y="908"/>
                    </a:lnTo>
                    <a:lnTo>
                      <a:pt x="668" y="908"/>
                    </a:lnTo>
                    <a:lnTo>
                      <a:pt x="666" y="910"/>
                    </a:lnTo>
                    <a:lnTo>
                      <a:pt x="662" y="910"/>
                    </a:lnTo>
                    <a:lnTo>
                      <a:pt x="654" y="908"/>
                    </a:lnTo>
                    <a:lnTo>
                      <a:pt x="654" y="908"/>
                    </a:lnTo>
                    <a:lnTo>
                      <a:pt x="642" y="900"/>
                    </a:lnTo>
                    <a:lnTo>
                      <a:pt x="630" y="890"/>
                    </a:lnTo>
                    <a:lnTo>
                      <a:pt x="616" y="878"/>
                    </a:lnTo>
                    <a:lnTo>
                      <a:pt x="604" y="870"/>
                    </a:lnTo>
                    <a:lnTo>
                      <a:pt x="604" y="870"/>
                    </a:lnTo>
                    <a:lnTo>
                      <a:pt x="586" y="862"/>
                    </a:lnTo>
                    <a:lnTo>
                      <a:pt x="564" y="854"/>
                    </a:lnTo>
                    <a:lnTo>
                      <a:pt x="540" y="846"/>
                    </a:lnTo>
                    <a:lnTo>
                      <a:pt x="522" y="840"/>
                    </a:lnTo>
                    <a:lnTo>
                      <a:pt x="522" y="840"/>
                    </a:lnTo>
                    <a:lnTo>
                      <a:pt x="496" y="824"/>
                    </a:lnTo>
                    <a:lnTo>
                      <a:pt x="464" y="804"/>
                    </a:lnTo>
                    <a:lnTo>
                      <a:pt x="434" y="784"/>
                    </a:lnTo>
                    <a:lnTo>
                      <a:pt x="408" y="770"/>
                    </a:lnTo>
                    <a:lnTo>
                      <a:pt x="408" y="770"/>
                    </a:lnTo>
                    <a:lnTo>
                      <a:pt x="392" y="760"/>
                    </a:lnTo>
                    <a:lnTo>
                      <a:pt x="382" y="756"/>
                    </a:lnTo>
                    <a:lnTo>
                      <a:pt x="374" y="754"/>
                    </a:lnTo>
                    <a:lnTo>
                      <a:pt x="374" y="754"/>
                    </a:lnTo>
                    <a:lnTo>
                      <a:pt x="360" y="754"/>
                    </a:lnTo>
                    <a:lnTo>
                      <a:pt x="344" y="758"/>
                    </a:lnTo>
                    <a:lnTo>
                      <a:pt x="330" y="764"/>
                    </a:lnTo>
                    <a:lnTo>
                      <a:pt x="316" y="770"/>
                    </a:lnTo>
                    <a:lnTo>
                      <a:pt x="316" y="770"/>
                    </a:lnTo>
                    <a:lnTo>
                      <a:pt x="308" y="776"/>
                    </a:lnTo>
                    <a:lnTo>
                      <a:pt x="298" y="784"/>
                    </a:lnTo>
                    <a:lnTo>
                      <a:pt x="276" y="804"/>
                    </a:lnTo>
                    <a:lnTo>
                      <a:pt x="256" y="824"/>
                    </a:lnTo>
                    <a:lnTo>
                      <a:pt x="244" y="832"/>
                    </a:lnTo>
                    <a:lnTo>
                      <a:pt x="236" y="838"/>
                    </a:lnTo>
                    <a:lnTo>
                      <a:pt x="236" y="838"/>
                    </a:lnTo>
                    <a:lnTo>
                      <a:pt x="230" y="838"/>
                    </a:lnTo>
                    <a:lnTo>
                      <a:pt x="226" y="838"/>
                    </a:lnTo>
                    <a:lnTo>
                      <a:pt x="226" y="838"/>
                    </a:lnTo>
                    <a:lnTo>
                      <a:pt x="220" y="834"/>
                    </a:lnTo>
                    <a:lnTo>
                      <a:pt x="214" y="826"/>
                    </a:lnTo>
                    <a:lnTo>
                      <a:pt x="202" y="810"/>
                    </a:lnTo>
                    <a:lnTo>
                      <a:pt x="192" y="792"/>
                    </a:lnTo>
                    <a:lnTo>
                      <a:pt x="186" y="786"/>
                    </a:lnTo>
                    <a:lnTo>
                      <a:pt x="180" y="780"/>
                    </a:lnTo>
                    <a:lnTo>
                      <a:pt x="180" y="780"/>
                    </a:lnTo>
                    <a:lnTo>
                      <a:pt x="170" y="778"/>
                    </a:lnTo>
                    <a:lnTo>
                      <a:pt x="158" y="776"/>
                    </a:lnTo>
                    <a:lnTo>
                      <a:pt x="146" y="774"/>
                    </a:lnTo>
                    <a:lnTo>
                      <a:pt x="138" y="776"/>
                    </a:lnTo>
                    <a:lnTo>
                      <a:pt x="138" y="776"/>
                    </a:lnTo>
                    <a:lnTo>
                      <a:pt x="128" y="782"/>
                    </a:lnTo>
                    <a:lnTo>
                      <a:pt x="116" y="792"/>
                    </a:lnTo>
                    <a:lnTo>
                      <a:pt x="106" y="802"/>
                    </a:lnTo>
                    <a:lnTo>
                      <a:pt x="100" y="812"/>
                    </a:lnTo>
                    <a:lnTo>
                      <a:pt x="100" y="812"/>
                    </a:lnTo>
                    <a:lnTo>
                      <a:pt x="96" y="820"/>
                    </a:lnTo>
                    <a:lnTo>
                      <a:pt x="94" y="832"/>
                    </a:lnTo>
                    <a:lnTo>
                      <a:pt x="94" y="844"/>
                    </a:lnTo>
                    <a:lnTo>
                      <a:pt x="96" y="852"/>
                    </a:lnTo>
                    <a:lnTo>
                      <a:pt x="96" y="852"/>
                    </a:lnTo>
                    <a:lnTo>
                      <a:pt x="98" y="860"/>
                    </a:lnTo>
                    <a:lnTo>
                      <a:pt x="104" y="866"/>
                    </a:lnTo>
                    <a:lnTo>
                      <a:pt x="120" y="880"/>
                    </a:lnTo>
                    <a:lnTo>
                      <a:pt x="136" y="892"/>
                    </a:lnTo>
                    <a:lnTo>
                      <a:pt x="150" y="898"/>
                    </a:lnTo>
                    <a:lnTo>
                      <a:pt x="150" y="898"/>
                    </a:lnTo>
                    <a:lnTo>
                      <a:pt x="158" y="898"/>
                    </a:lnTo>
                    <a:lnTo>
                      <a:pt x="166" y="898"/>
                    </a:lnTo>
                    <a:lnTo>
                      <a:pt x="174" y="896"/>
                    </a:lnTo>
                    <a:lnTo>
                      <a:pt x="180" y="896"/>
                    </a:lnTo>
                    <a:lnTo>
                      <a:pt x="180" y="896"/>
                    </a:lnTo>
                    <a:lnTo>
                      <a:pt x="188" y="900"/>
                    </a:lnTo>
                    <a:lnTo>
                      <a:pt x="196" y="908"/>
                    </a:lnTo>
                    <a:lnTo>
                      <a:pt x="212" y="924"/>
                    </a:lnTo>
                    <a:lnTo>
                      <a:pt x="228" y="942"/>
                    </a:lnTo>
                    <a:lnTo>
                      <a:pt x="234" y="948"/>
                    </a:lnTo>
                    <a:lnTo>
                      <a:pt x="242" y="954"/>
                    </a:lnTo>
                    <a:lnTo>
                      <a:pt x="242" y="954"/>
                    </a:lnTo>
                    <a:lnTo>
                      <a:pt x="254" y="956"/>
                    </a:lnTo>
                    <a:lnTo>
                      <a:pt x="264" y="960"/>
                    </a:lnTo>
                    <a:lnTo>
                      <a:pt x="264" y="960"/>
                    </a:lnTo>
                    <a:lnTo>
                      <a:pt x="268" y="964"/>
                    </a:lnTo>
                    <a:lnTo>
                      <a:pt x="272" y="966"/>
                    </a:lnTo>
                    <a:lnTo>
                      <a:pt x="272" y="966"/>
                    </a:lnTo>
                    <a:lnTo>
                      <a:pt x="270" y="972"/>
                    </a:lnTo>
                    <a:lnTo>
                      <a:pt x="266" y="976"/>
                    </a:lnTo>
                    <a:lnTo>
                      <a:pt x="256" y="984"/>
                    </a:lnTo>
                    <a:lnTo>
                      <a:pt x="246" y="990"/>
                    </a:lnTo>
                    <a:lnTo>
                      <a:pt x="236" y="992"/>
                    </a:lnTo>
                    <a:lnTo>
                      <a:pt x="236" y="992"/>
                    </a:lnTo>
                    <a:lnTo>
                      <a:pt x="228" y="992"/>
                    </a:lnTo>
                    <a:lnTo>
                      <a:pt x="218" y="988"/>
                    </a:lnTo>
                    <a:lnTo>
                      <a:pt x="208" y="984"/>
                    </a:lnTo>
                    <a:lnTo>
                      <a:pt x="200" y="982"/>
                    </a:lnTo>
                    <a:lnTo>
                      <a:pt x="200" y="982"/>
                    </a:lnTo>
                    <a:lnTo>
                      <a:pt x="192" y="982"/>
                    </a:lnTo>
                    <a:lnTo>
                      <a:pt x="188" y="984"/>
                    </a:lnTo>
                    <a:lnTo>
                      <a:pt x="184" y="984"/>
                    </a:lnTo>
                    <a:lnTo>
                      <a:pt x="184" y="984"/>
                    </a:lnTo>
                    <a:lnTo>
                      <a:pt x="182" y="980"/>
                    </a:lnTo>
                    <a:lnTo>
                      <a:pt x="182" y="974"/>
                    </a:lnTo>
                    <a:lnTo>
                      <a:pt x="180" y="970"/>
                    </a:lnTo>
                    <a:lnTo>
                      <a:pt x="178" y="966"/>
                    </a:lnTo>
                    <a:lnTo>
                      <a:pt x="178" y="966"/>
                    </a:lnTo>
                    <a:lnTo>
                      <a:pt x="172" y="968"/>
                    </a:lnTo>
                    <a:lnTo>
                      <a:pt x="164" y="972"/>
                    </a:lnTo>
                    <a:lnTo>
                      <a:pt x="156" y="978"/>
                    </a:lnTo>
                    <a:lnTo>
                      <a:pt x="150" y="986"/>
                    </a:lnTo>
                    <a:lnTo>
                      <a:pt x="136" y="1004"/>
                    </a:lnTo>
                    <a:lnTo>
                      <a:pt x="130" y="1020"/>
                    </a:lnTo>
                    <a:lnTo>
                      <a:pt x="130" y="1020"/>
                    </a:lnTo>
                    <a:lnTo>
                      <a:pt x="130" y="1024"/>
                    </a:lnTo>
                    <a:lnTo>
                      <a:pt x="132" y="1028"/>
                    </a:lnTo>
                    <a:lnTo>
                      <a:pt x="132" y="1032"/>
                    </a:lnTo>
                    <a:lnTo>
                      <a:pt x="132" y="1036"/>
                    </a:lnTo>
                    <a:lnTo>
                      <a:pt x="132" y="1036"/>
                    </a:lnTo>
                    <a:lnTo>
                      <a:pt x="130" y="1040"/>
                    </a:lnTo>
                    <a:lnTo>
                      <a:pt x="126" y="1044"/>
                    </a:lnTo>
                    <a:lnTo>
                      <a:pt x="116" y="1050"/>
                    </a:lnTo>
                    <a:lnTo>
                      <a:pt x="104" y="1056"/>
                    </a:lnTo>
                    <a:lnTo>
                      <a:pt x="96" y="1064"/>
                    </a:lnTo>
                    <a:lnTo>
                      <a:pt x="96" y="1064"/>
                    </a:lnTo>
                    <a:lnTo>
                      <a:pt x="90" y="1072"/>
                    </a:lnTo>
                    <a:lnTo>
                      <a:pt x="88" y="1076"/>
                    </a:lnTo>
                    <a:lnTo>
                      <a:pt x="84" y="1080"/>
                    </a:lnTo>
                    <a:lnTo>
                      <a:pt x="84" y="1080"/>
                    </a:lnTo>
                    <a:lnTo>
                      <a:pt x="76" y="1080"/>
                    </a:lnTo>
                    <a:lnTo>
                      <a:pt x="68" y="1080"/>
                    </a:lnTo>
                    <a:lnTo>
                      <a:pt x="68" y="1080"/>
                    </a:lnTo>
                    <a:lnTo>
                      <a:pt x="60" y="1072"/>
                    </a:lnTo>
                    <a:lnTo>
                      <a:pt x="52" y="1062"/>
                    </a:lnTo>
                    <a:lnTo>
                      <a:pt x="46" y="1048"/>
                    </a:lnTo>
                    <a:lnTo>
                      <a:pt x="44" y="1038"/>
                    </a:lnTo>
                    <a:lnTo>
                      <a:pt x="44" y="1038"/>
                    </a:lnTo>
                    <a:lnTo>
                      <a:pt x="44" y="1028"/>
                    </a:lnTo>
                    <a:lnTo>
                      <a:pt x="46" y="1016"/>
                    </a:lnTo>
                    <a:lnTo>
                      <a:pt x="54" y="990"/>
                    </a:lnTo>
                    <a:lnTo>
                      <a:pt x="64" y="962"/>
                    </a:lnTo>
                    <a:lnTo>
                      <a:pt x="68" y="950"/>
                    </a:lnTo>
                    <a:lnTo>
                      <a:pt x="68" y="940"/>
                    </a:lnTo>
                    <a:lnTo>
                      <a:pt x="68" y="940"/>
                    </a:lnTo>
                    <a:lnTo>
                      <a:pt x="68" y="934"/>
                    </a:lnTo>
                    <a:lnTo>
                      <a:pt x="64" y="924"/>
                    </a:lnTo>
                    <a:lnTo>
                      <a:pt x="58" y="910"/>
                    </a:lnTo>
                    <a:lnTo>
                      <a:pt x="58" y="910"/>
                    </a:lnTo>
                    <a:lnTo>
                      <a:pt x="52" y="904"/>
                    </a:lnTo>
                    <a:lnTo>
                      <a:pt x="46" y="900"/>
                    </a:lnTo>
                    <a:lnTo>
                      <a:pt x="28" y="890"/>
                    </a:lnTo>
                    <a:lnTo>
                      <a:pt x="12" y="880"/>
                    </a:lnTo>
                    <a:lnTo>
                      <a:pt x="6" y="874"/>
                    </a:lnTo>
                    <a:lnTo>
                      <a:pt x="2" y="870"/>
                    </a:lnTo>
                    <a:lnTo>
                      <a:pt x="2" y="870"/>
                    </a:lnTo>
                    <a:lnTo>
                      <a:pt x="0" y="860"/>
                    </a:lnTo>
                    <a:lnTo>
                      <a:pt x="0" y="850"/>
                    </a:lnTo>
                    <a:lnTo>
                      <a:pt x="2" y="828"/>
                    </a:lnTo>
                    <a:lnTo>
                      <a:pt x="2" y="828"/>
                    </a:lnTo>
                    <a:lnTo>
                      <a:pt x="8" y="806"/>
                    </a:lnTo>
                    <a:lnTo>
                      <a:pt x="10" y="792"/>
                    </a:lnTo>
                    <a:lnTo>
                      <a:pt x="12" y="782"/>
                    </a:lnTo>
                    <a:lnTo>
                      <a:pt x="12" y="782"/>
                    </a:lnTo>
                    <a:lnTo>
                      <a:pt x="10" y="774"/>
                    </a:lnTo>
                    <a:lnTo>
                      <a:pt x="8" y="770"/>
                    </a:lnTo>
                    <a:lnTo>
                      <a:pt x="8" y="766"/>
                    </a:lnTo>
                    <a:lnTo>
                      <a:pt x="8" y="766"/>
                    </a:lnTo>
                    <a:lnTo>
                      <a:pt x="12" y="762"/>
                    </a:lnTo>
                    <a:lnTo>
                      <a:pt x="14" y="758"/>
                    </a:lnTo>
                    <a:lnTo>
                      <a:pt x="24" y="754"/>
                    </a:lnTo>
                    <a:lnTo>
                      <a:pt x="24" y="754"/>
                    </a:lnTo>
                    <a:lnTo>
                      <a:pt x="30" y="752"/>
                    </a:lnTo>
                    <a:lnTo>
                      <a:pt x="36" y="750"/>
                    </a:lnTo>
                    <a:lnTo>
                      <a:pt x="44" y="750"/>
                    </a:lnTo>
                    <a:lnTo>
                      <a:pt x="50" y="748"/>
                    </a:lnTo>
                    <a:lnTo>
                      <a:pt x="50" y="748"/>
                    </a:lnTo>
                    <a:lnTo>
                      <a:pt x="56" y="742"/>
                    </a:lnTo>
                    <a:lnTo>
                      <a:pt x="60" y="734"/>
                    </a:lnTo>
                    <a:lnTo>
                      <a:pt x="66" y="726"/>
                    </a:lnTo>
                    <a:lnTo>
                      <a:pt x="72" y="720"/>
                    </a:lnTo>
                    <a:lnTo>
                      <a:pt x="72" y="720"/>
                    </a:lnTo>
                    <a:lnTo>
                      <a:pt x="78" y="722"/>
                    </a:lnTo>
                    <a:lnTo>
                      <a:pt x="84" y="724"/>
                    </a:lnTo>
                    <a:lnTo>
                      <a:pt x="88" y="726"/>
                    </a:lnTo>
                    <a:lnTo>
                      <a:pt x="94" y="726"/>
                    </a:lnTo>
                    <a:lnTo>
                      <a:pt x="94" y="726"/>
                    </a:lnTo>
                    <a:lnTo>
                      <a:pt x="100" y="722"/>
                    </a:lnTo>
                    <a:lnTo>
                      <a:pt x="106" y="716"/>
                    </a:lnTo>
                    <a:lnTo>
                      <a:pt x="120" y="698"/>
                    </a:lnTo>
                    <a:lnTo>
                      <a:pt x="130" y="680"/>
                    </a:lnTo>
                    <a:lnTo>
                      <a:pt x="132" y="672"/>
                    </a:lnTo>
                    <a:lnTo>
                      <a:pt x="134" y="664"/>
                    </a:lnTo>
                    <a:lnTo>
                      <a:pt x="134" y="664"/>
                    </a:lnTo>
                    <a:lnTo>
                      <a:pt x="132" y="654"/>
                    </a:lnTo>
                    <a:lnTo>
                      <a:pt x="128" y="644"/>
                    </a:lnTo>
                    <a:lnTo>
                      <a:pt x="116" y="624"/>
                    </a:lnTo>
                    <a:lnTo>
                      <a:pt x="116" y="624"/>
                    </a:lnTo>
                    <a:lnTo>
                      <a:pt x="112" y="620"/>
                    </a:lnTo>
                    <a:lnTo>
                      <a:pt x="104" y="614"/>
                    </a:lnTo>
                    <a:lnTo>
                      <a:pt x="98" y="608"/>
                    </a:lnTo>
                    <a:lnTo>
                      <a:pt x="96" y="602"/>
                    </a:lnTo>
                    <a:lnTo>
                      <a:pt x="96" y="602"/>
                    </a:lnTo>
                    <a:lnTo>
                      <a:pt x="98" y="596"/>
                    </a:lnTo>
                    <a:lnTo>
                      <a:pt x="104" y="588"/>
                    </a:lnTo>
                    <a:lnTo>
                      <a:pt x="110" y="582"/>
                    </a:lnTo>
                    <a:lnTo>
                      <a:pt x="116" y="578"/>
                    </a:lnTo>
                    <a:lnTo>
                      <a:pt x="116" y="578"/>
                    </a:lnTo>
                    <a:lnTo>
                      <a:pt x="122" y="576"/>
                    </a:lnTo>
                    <a:lnTo>
                      <a:pt x="130" y="576"/>
                    </a:lnTo>
                    <a:lnTo>
                      <a:pt x="130" y="576"/>
                    </a:lnTo>
                    <a:lnTo>
                      <a:pt x="138" y="578"/>
                    </a:lnTo>
                    <a:lnTo>
                      <a:pt x="146" y="582"/>
                    </a:lnTo>
                    <a:lnTo>
                      <a:pt x="164" y="594"/>
                    </a:lnTo>
                    <a:lnTo>
                      <a:pt x="182" y="608"/>
                    </a:lnTo>
                    <a:lnTo>
                      <a:pt x="190" y="612"/>
                    </a:lnTo>
                    <a:lnTo>
                      <a:pt x="198" y="614"/>
                    </a:lnTo>
                    <a:lnTo>
                      <a:pt x="198" y="614"/>
                    </a:lnTo>
                    <a:lnTo>
                      <a:pt x="202" y="612"/>
                    </a:lnTo>
                    <a:lnTo>
                      <a:pt x="208" y="610"/>
                    </a:lnTo>
                    <a:lnTo>
                      <a:pt x="214" y="608"/>
                    </a:lnTo>
                    <a:lnTo>
                      <a:pt x="218" y="606"/>
                    </a:lnTo>
                    <a:lnTo>
                      <a:pt x="218" y="606"/>
                    </a:lnTo>
                    <a:lnTo>
                      <a:pt x="226" y="610"/>
                    </a:lnTo>
                    <a:lnTo>
                      <a:pt x="232" y="616"/>
                    </a:lnTo>
                    <a:lnTo>
                      <a:pt x="240" y="622"/>
                    </a:lnTo>
                    <a:lnTo>
                      <a:pt x="246" y="624"/>
                    </a:lnTo>
                    <a:lnTo>
                      <a:pt x="246" y="624"/>
                    </a:lnTo>
                    <a:lnTo>
                      <a:pt x="256" y="624"/>
                    </a:lnTo>
                    <a:lnTo>
                      <a:pt x="266" y="620"/>
                    </a:lnTo>
                    <a:lnTo>
                      <a:pt x="276" y="616"/>
                    </a:lnTo>
                    <a:lnTo>
                      <a:pt x="282" y="612"/>
                    </a:lnTo>
                    <a:lnTo>
                      <a:pt x="282" y="612"/>
                    </a:lnTo>
                    <a:lnTo>
                      <a:pt x="288" y="606"/>
                    </a:lnTo>
                    <a:lnTo>
                      <a:pt x="292" y="598"/>
                    </a:lnTo>
                    <a:lnTo>
                      <a:pt x="298" y="582"/>
                    </a:lnTo>
                    <a:lnTo>
                      <a:pt x="298" y="582"/>
                    </a:lnTo>
                    <a:lnTo>
                      <a:pt x="300" y="572"/>
                    </a:lnTo>
                    <a:lnTo>
                      <a:pt x="300" y="560"/>
                    </a:lnTo>
                    <a:lnTo>
                      <a:pt x="296" y="536"/>
                    </a:lnTo>
                    <a:lnTo>
                      <a:pt x="296" y="536"/>
                    </a:lnTo>
                    <a:lnTo>
                      <a:pt x="294" y="528"/>
                    </a:lnTo>
                    <a:lnTo>
                      <a:pt x="290" y="520"/>
                    </a:lnTo>
                    <a:lnTo>
                      <a:pt x="290" y="520"/>
                    </a:lnTo>
                    <a:lnTo>
                      <a:pt x="290" y="508"/>
                    </a:lnTo>
                    <a:lnTo>
                      <a:pt x="290" y="496"/>
                    </a:lnTo>
                    <a:lnTo>
                      <a:pt x="290" y="496"/>
                    </a:lnTo>
                    <a:lnTo>
                      <a:pt x="286" y="484"/>
                    </a:lnTo>
                    <a:lnTo>
                      <a:pt x="284" y="480"/>
                    </a:lnTo>
                    <a:lnTo>
                      <a:pt x="282" y="474"/>
                    </a:lnTo>
                    <a:lnTo>
                      <a:pt x="282" y="474"/>
                    </a:lnTo>
                    <a:lnTo>
                      <a:pt x="288" y="468"/>
                    </a:lnTo>
                    <a:lnTo>
                      <a:pt x="294" y="460"/>
                    </a:lnTo>
                    <a:lnTo>
                      <a:pt x="310" y="446"/>
                    </a:lnTo>
                    <a:lnTo>
                      <a:pt x="310" y="446"/>
                    </a:lnTo>
                    <a:lnTo>
                      <a:pt x="324" y="434"/>
                    </a:lnTo>
                    <a:lnTo>
                      <a:pt x="330" y="426"/>
                    </a:lnTo>
                    <a:lnTo>
                      <a:pt x="334" y="420"/>
                    </a:lnTo>
                    <a:lnTo>
                      <a:pt x="334" y="420"/>
                    </a:lnTo>
                    <a:lnTo>
                      <a:pt x="338" y="406"/>
                    </a:lnTo>
                    <a:lnTo>
                      <a:pt x="340" y="388"/>
                    </a:lnTo>
                    <a:lnTo>
                      <a:pt x="340" y="354"/>
                    </a:lnTo>
                    <a:lnTo>
                      <a:pt x="340" y="354"/>
                    </a:lnTo>
                    <a:lnTo>
                      <a:pt x="336" y="336"/>
                    </a:lnTo>
                    <a:lnTo>
                      <a:pt x="334" y="328"/>
                    </a:lnTo>
                    <a:lnTo>
                      <a:pt x="334" y="320"/>
                    </a:lnTo>
                    <a:lnTo>
                      <a:pt x="334" y="320"/>
                    </a:lnTo>
                    <a:lnTo>
                      <a:pt x="336" y="306"/>
                    </a:lnTo>
                    <a:lnTo>
                      <a:pt x="344" y="292"/>
                    </a:lnTo>
                    <a:lnTo>
                      <a:pt x="352" y="278"/>
                    </a:lnTo>
                    <a:lnTo>
                      <a:pt x="356" y="264"/>
                    </a:lnTo>
                    <a:lnTo>
                      <a:pt x="356" y="264"/>
                    </a:lnTo>
                    <a:lnTo>
                      <a:pt x="358" y="246"/>
                    </a:lnTo>
                    <a:lnTo>
                      <a:pt x="356" y="226"/>
                    </a:lnTo>
                    <a:lnTo>
                      <a:pt x="352" y="188"/>
                    </a:lnTo>
                    <a:lnTo>
                      <a:pt x="352" y="188"/>
                    </a:lnTo>
                    <a:lnTo>
                      <a:pt x="346" y="168"/>
                    </a:lnTo>
                    <a:lnTo>
                      <a:pt x="338" y="146"/>
                    </a:lnTo>
                    <a:lnTo>
                      <a:pt x="322" y="104"/>
                    </a:lnTo>
                    <a:lnTo>
                      <a:pt x="322" y="104"/>
                    </a:lnTo>
                    <a:lnTo>
                      <a:pt x="316" y="92"/>
                    </a:lnTo>
                    <a:lnTo>
                      <a:pt x="312" y="84"/>
                    </a:lnTo>
                    <a:lnTo>
                      <a:pt x="310" y="78"/>
                    </a:lnTo>
                    <a:lnTo>
                      <a:pt x="310" y="78"/>
                    </a:lnTo>
                    <a:lnTo>
                      <a:pt x="310" y="64"/>
                    </a:lnTo>
                    <a:lnTo>
                      <a:pt x="312" y="50"/>
                    </a:lnTo>
                    <a:lnTo>
                      <a:pt x="316" y="34"/>
                    </a:lnTo>
                    <a:lnTo>
                      <a:pt x="320" y="28"/>
                    </a:lnTo>
                    <a:lnTo>
                      <a:pt x="324" y="24"/>
                    </a:lnTo>
                    <a:lnTo>
                      <a:pt x="324" y="24"/>
                    </a:lnTo>
                    <a:lnTo>
                      <a:pt x="330" y="24"/>
                    </a:lnTo>
                    <a:lnTo>
                      <a:pt x="338" y="24"/>
                    </a:lnTo>
                    <a:lnTo>
                      <a:pt x="344" y="26"/>
                    </a:lnTo>
                    <a:lnTo>
                      <a:pt x="352" y="24"/>
                    </a:lnTo>
                    <a:lnTo>
                      <a:pt x="352" y="24"/>
                    </a:lnTo>
                    <a:lnTo>
                      <a:pt x="356" y="20"/>
                    </a:lnTo>
                    <a:lnTo>
                      <a:pt x="360" y="12"/>
                    </a:lnTo>
                    <a:lnTo>
                      <a:pt x="364" y="4"/>
                    </a:lnTo>
                    <a:lnTo>
                      <a:pt x="366" y="2"/>
                    </a:lnTo>
                    <a:lnTo>
                      <a:pt x="370" y="0"/>
                    </a:lnTo>
                    <a:lnTo>
                      <a:pt x="370" y="0"/>
                    </a:lnTo>
                    <a:lnTo>
                      <a:pt x="374" y="0"/>
                    </a:lnTo>
                    <a:lnTo>
                      <a:pt x="380" y="2"/>
                    </a:lnTo>
                    <a:lnTo>
                      <a:pt x="392" y="10"/>
                    </a:lnTo>
                    <a:lnTo>
                      <a:pt x="404" y="20"/>
                    </a:lnTo>
                    <a:lnTo>
                      <a:pt x="416" y="34"/>
                    </a:lnTo>
                    <a:lnTo>
                      <a:pt x="438" y="64"/>
                    </a:lnTo>
                    <a:lnTo>
                      <a:pt x="456" y="86"/>
                    </a:lnTo>
                    <a:lnTo>
                      <a:pt x="456" y="86"/>
                    </a:lnTo>
                    <a:lnTo>
                      <a:pt x="480" y="114"/>
                    </a:lnTo>
                    <a:lnTo>
                      <a:pt x="506" y="148"/>
                    </a:lnTo>
                    <a:lnTo>
                      <a:pt x="532" y="182"/>
                    </a:lnTo>
                    <a:lnTo>
                      <a:pt x="556" y="208"/>
                    </a:lnTo>
                    <a:lnTo>
                      <a:pt x="556" y="208"/>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Freeform 5">
                <a:extLst>
                  <a:ext uri="{FF2B5EF4-FFF2-40B4-BE49-F238E27FC236}">
                    <a16:creationId xmlns:a16="http://schemas.microsoft.com/office/drawing/2014/main" id="{9EDCAE86-60A9-85EC-2832-6F32042746C3}"/>
                  </a:ext>
                </a:extLst>
              </p:cNvPr>
              <p:cNvSpPr>
                <a:spLocks/>
              </p:cNvSpPr>
              <p:nvPr/>
            </p:nvSpPr>
            <p:spPr bwMode="auto">
              <a:xfrm>
                <a:off x="6693124" y="859984"/>
                <a:ext cx="27703" cy="49865"/>
              </a:xfrm>
              <a:custGeom>
                <a:avLst/>
                <a:gdLst/>
                <a:ahLst/>
                <a:cxnLst>
                  <a:cxn ang="0">
                    <a:pos x="96" y="222"/>
                  </a:cxn>
                  <a:cxn ang="0">
                    <a:pos x="96" y="222"/>
                  </a:cxn>
                  <a:cxn ang="0">
                    <a:pos x="92" y="223"/>
                  </a:cxn>
                  <a:cxn ang="0">
                    <a:pos x="86" y="222"/>
                  </a:cxn>
                  <a:cxn ang="0">
                    <a:pos x="80" y="220"/>
                  </a:cxn>
                  <a:cxn ang="0">
                    <a:pos x="74" y="216"/>
                  </a:cxn>
                  <a:cxn ang="0">
                    <a:pos x="68" y="212"/>
                  </a:cxn>
                  <a:cxn ang="0">
                    <a:pos x="62" y="207"/>
                  </a:cxn>
                  <a:cxn ang="0">
                    <a:pos x="51" y="195"/>
                  </a:cxn>
                  <a:cxn ang="0">
                    <a:pos x="40" y="181"/>
                  </a:cxn>
                  <a:cxn ang="0">
                    <a:pos x="30" y="167"/>
                  </a:cxn>
                  <a:cxn ang="0">
                    <a:pos x="22" y="153"/>
                  </a:cxn>
                  <a:cxn ang="0">
                    <a:pos x="17" y="141"/>
                  </a:cxn>
                  <a:cxn ang="0">
                    <a:pos x="17" y="141"/>
                  </a:cxn>
                  <a:cxn ang="0">
                    <a:pos x="12" y="127"/>
                  </a:cxn>
                  <a:cxn ang="0">
                    <a:pos x="7" y="108"/>
                  </a:cxn>
                  <a:cxn ang="0">
                    <a:pos x="3" y="88"/>
                  </a:cxn>
                  <a:cxn ang="0">
                    <a:pos x="0" y="66"/>
                  </a:cxn>
                  <a:cxn ang="0">
                    <a:pos x="0" y="45"/>
                  </a:cxn>
                  <a:cxn ang="0">
                    <a:pos x="1" y="36"/>
                  </a:cxn>
                  <a:cxn ang="0">
                    <a:pos x="2" y="27"/>
                  </a:cxn>
                  <a:cxn ang="0">
                    <a:pos x="4" y="19"/>
                  </a:cxn>
                  <a:cxn ang="0">
                    <a:pos x="8" y="12"/>
                  </a:cxn>
                  <a:cxn ang="0">
                    <a:pos x="12" y="7"/>
                  </a:cxn>
                  <a:cxn ang="0">
                    <a:pos x="17" y="2"/>
                  </a:cxn>
                  <a:cxn ang="0">
                    <a:pos x="17" y="2"/>
                  </a:cxn>
                  <a:cxn ang="0">
                    <a:pos x="22" y="0"/>
                  </a:cxn>
                  <a:cxn ang="0">
                    <a:pos x="28" y="0"/>
                  </a:cxn>
                  <a:cxn ang="0">
                    <a:pos x="34" y="0"/>
                  </a:cxn>
                  <a:cxn ang="0">
                    <a:pos x="41" y="2"/>
                  </a:cxn>
                  <a:cxn ang="0">
                    <a:pos x="49" y="5"/>
                  </a:cxn>
                  <a:cxn ang="0">
                    <a:pos x="56" y="8"/>
                  </a:cxn>
                  <a:cxn ang="0">
                    <a:pos x="72" y="17"/>
                  </a:cxn>
                  <a:cxn ang="0">
                    <a:pos x="86" y="28"/>
                  </a:cxn>
                  <a:cxn ang="0">
                    <a:pos x="99" y="40"/>
                  </a:cxn>
                  <a:cxn ang="0">
                    <a:pos x="109" y="51"/>
                  </a:cxn>
                  <a:cxn ang="0">
                    <a:pos x="117" y="62"/>
                  </a:cxn>
                  <a:cxn ang="0">
                    <a:pos x="117" y="62"/>
                  </a:cxn>
                  <a:cxn ang="0">
                    <a:pos x="119" y="70"/>
                  </a:cxn>
                  <a:cxn ang="0">
                    <a:pos x="122" y="78"/>
                  </a:cxn>
                  <a:cxn ang="0">
                    <a:pos x="125" y="90"/>
                  </a:cxn>
                  <a:cxn ang="0">
                    <a:pos x="126" y="101"/>
                  </a:cxn>
                  <a:cxn ang="0">
                    <a:pos x="128" y="125"/>
                  </a:cxn>
                  <a:cxn ang="0">
                    <a:pos x="127" y="150"/>
                  </a:cxn>
                  <a:cxn ang="0">
                    <a:pos x="126" y="163"/>
                  </a:cxn>
                  <a:cxn ang="0">
                    <a:pos x="123" y="174"/>
                  </a:cxn>
                  <a:cxn ang="0">
                    <a:pos x="121" y="186"/>
                  </a:cxn>
                  <a:cxn ang="0">
                    <a:pos x="118" y="196"/>
                  </a:cxn>
                  <a:cxn ang="0">
                    <a:pos x="114" y="205"/>
                  </a:cxn>
                  <a:cxn ang="0">
                    <a:pos x="109" y="212"/>
                  </a:cxn>
                  <a:cxn ang="0">
                    <a:pos x="103" y="218"/>
                  </a:cxn>
                  <a:cxn ang="0">
                    <a:pos x="96" y="222"/>
                  </a:cxn>
                  <a:cxn ang="0">
                    <a:pos x="96" y="222"/>
                  </a:cxn>
                </a:cxnLst>
                <a:rect l="0" t="0" r="r" b="b"/>
                <a:pathLst>
                  <a:path w="128" h="223">
                    <a:moveTo>
                      <a:pt x="96" y="222"/>
                    </a:moveTo>
                    <a:lnTo>
                      <a:pt x="96" y="222"/>
                    </a:lnTo>
                    <a:lnTo>
                      <a:pt x="92" y="223"/>
                    </a:lnTo>
                    <a:lnTo>
                      <a:pt x="86" y="222"/>
                    </a:lnTo>
                    <a:lnTo>
                      <a:pt x="80" y="220"/>
                    </a:lnTo>
                    <a:lnTo>
                      <a:pt x="74" y="216"/>
                    </a:lnTo>
                    <a:lnTo>
                      <a:pt x="68" y="212"/>
                    </a:lnTo>
                    <a:lnTo>
                      <a:pt x="62" y="207"/>
                    </a:lnTo>
                    <a:lnTo>
                      <a:pt x="51" y="195"/>
                    </a:lnTo>
                    <a:lnTo>
                      <a:pt x="40" y="181"/>
                    </a:lnTo>
                    <a:lnTo>
                      <a:pt x="30" y="167"/>
                    </a:lnTo>
                    <a:lnTo>
                      <a:pt x="22" y="153"/>
                    </a:lnTo>
                    <a:lnTo>
                      <a:pt x="17" y="141"/>
                    </a:lnTo>
                    <a:lnTo>
                      <a:pt x="17" y="141"/>
                    </a:lnTo>
                    <a:lnTo>
                      <a:pt x="12" y="127"/>
                    </a:lnTo>
                    <a:lnTo>
                      <a:pt x="7" y="108"/>
                    </a:lnTo>
                    <a:lnTo>
                      <a:pt x="3" y="88"/>
                    </a:lnTo>
                    <a:lnTo>
                      <a:pt x="0" y="66"/>
                    </a:lnTo>
                    <a:lnTo>
                      <a:pt x="0" y="45"/>
                    </a:lnTo>
                    <a:lnTo>
                      <a:pt x="1" y="36"/>
                    </a:lnTo>
                    <a:lnTo>
                      <a:pt x="2" y="27"/>
                    </a:lnTo>
                    <a:lnTo>
                      <a:pt x="4" y="19"/>
                    </a:lnTo>
                    <a:lnTo>
                      <a:pt x="8" y="12"/>
                    </a:lnTo>
                    <a:lnTo>
                      <a:pt x="12" y="7"/>
                    </a:lnTo>
                    <a:lnTo>
                      <a:pt x="17" y="2"/>
                    </a:lnTo>
                    <a:lnTo>
                      <a:pt x="17" y="2"/>
                    </a:lnTo>
                    <a:lnTo>
                      <a:pt x="22" y="0"/>
                    </a:lnTo>
                    <a:lnTo>
                      <a:pt x="28" y="0"/>
                    </a:lnTo>
                    <a:lnTo>
                      <a:pt x="34" y="0"/>
                    </a:lnTo>
                    <a:lnTo>
                      <a:pt x="41" y="2"/>
                    </a:lnTo>
                    <a:lnTo>
                      <a:pt x="49" y="5"/>
                    </a:lnTo>
                    <a:lnTo>
                      <a:pt x="56" y="8"/>
                    </a:lnTo>
                    <a:lnTo>
                      <a:pt x="72" y="17"/>
                    </a:lnTo>
                    <a:lnTo>
                      <a:pt x="86" y="28"/>
                    </a:lnTo>
                    <a:lnTo>
                      <a:pt x="99" y="40"/>
                    </a:lnTo>
                    <a:lnTo>
                      <a:pt x="109" y="51"/>
                    </a:lnTo>
                    <a:lnTo>
                      <a:pt x="117" y="62"/>
                    </a:lnTo>
                    <a:lnTo>
                      <a:pt x="117" y="62"/>
                    </a:lnTo>
                    <a:lnTo>
                      <a:pt x="119" y="70"/>
                    </a:lnTo>
                    <a:lnTo>
                      <a:pt x="122" y="78"/>
                    </a:lnTo>
                    <a:lnTo>
                      <a:pt x="125" y="90"/>
                    </a:lnTo>
                    <a:lnTo>
                      <a:pt x="126" y="101"/>
                    </a:lnTo>
                    <a:lnTo>
                      <a:pt x="128" y="125"/>
                    </a:lnTo>
                    <a:lnTo>
                      <a:pt x="127" y="150"/>
                    </a:lnTo>
                    <a:lnTo>
                      <a:pt x="126" y="163"/>
                    </a:lnTo>
                    <a:lnTo>
                      <a:pt x="123" y="174"/>
                    </a:lnTo>
                    <a:lnTo>
                      <a:pt x="121" y="186"/>
                    </a:lnTo>
                    <a:lnTo>
                      <a:pt x="118" y="196"/>
                    </a:lnTo>
                    <a:lnTo>
                      <a:pt x="114" y="205"/>
                    </a:lnTo>
                    <a:lnTo>
                      <a:pt x="109" y="212"/>
                    </a:lnTo>
                    <a:lnTo>
                      <a:pt x="103" y="218"/>
                    </a:lnTo>
                    <a:lnTo>
                      <a:pt x="96" y="222"/>
                    </a:lnTo>
                    <a:lnTo>
                      <a:pt x="96" y="222"/>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Freeform 6">
                <a:extLst>
                  <a:ext uri="{FF2B5EF4-FFF2-40B4-BE49-F238E27FC236}">
                    <a16:creationId xmlns:a16="http://schemas.microsoft.com/office/drawing/2014/main" id="{F6B208D5-3DCF-5051-8D11-5A297CE58B76}"/>
                  </a:ext>
                </a:extLst>
              </p:cNvPr>
              <p:cNvSpPr>
                <a:spLocks/>
              </p:cNvSpPr>
              <p:nvPr/>
            </p:nvSpPr>
            <p:spPr bwMode="auto">
              <a:xfrm>
                <a:off x="6742990" y="940876"/>
                <a:ext cx="46541" cy="53189"/>
              </a:xfrm>
              <a:custGeom>
                <a:avLst/>
                <a:gdLst/>
                <a:ahLst/>
                <a:cxnLst>
                  <a:cxn ang="0">
                    <a:pos x="210" y="162"/>
                  </a:cxn>
                  <a:cxn ang="0">
                    <a:pos x="210" y="162"/>
                  </a:cxn>
                  <a:cxn ang="0">
                    <a:pos x="206" y="173"/>
                  </a:cxn>
                  <a:cxn ang="0">
                    <a:pos x="198" y="185"/>
                  </a:cxn>
                  <a:cxn ang="0">
                    <a:pos x="189" y="198"/>
                  </a:cxn>
                  <a:cxn ang="0">
                    <a:pos x="178" y="211"/>
                  </a:cxn>
                  <a:cxn ang="0">
                    <a:pos x="166" y="222"/>
                  </a:cxn>
                  <a:cxn ang="0">
                    <a:pos x="153" y="231"/>
                  </a:cxn>
                  <a:cxn ang="0">
                    <a:pos x="142" y="238"/>
                  </a:cxn>
                  <a:cxn ang="0">
                    <a:pos x="135" y="240"/>
                  </a:cxn>
                  <a:cxn ang="0">
                    <a:pos x="130" y="241"/>
                  </a:cxn>
                  <a:cxn ang="0">
                    <a:pos x="130" y="241"/>
                  </a:cxn>
                  <a:cxn ang="0">
                    <a:pos x="123" y="241"/>
                  </a:cxn>
                  <a:cxn ang="0">
                    <a:pos x="114" y="240"/>
                  </a:cxn>
                  <a:cxn ang="0">
                    <a:pos x="106" y="238"/>
                  </a:cxn>
                  <a:cxn ang="0">
                    <a:pos x="97" y="236"/>
                  </a:cxn>
                  <a:cxn ang="0">
                    <a:pos x="78" y="227"/>
                  </a:cxn>
                  <a:cxn ang="0">
                    <a:pos x="58" y="216"/>
                  </a:cxn>
                  <a:cxn ang="0">
                    <a:pos x="41" y="204"/>
                  </a:cxn>
                  <a:cxn ang="0">
                    <a:pos x="24" y="190"/>
                  </a:cxn>
                  <a:cxn ang="0">
                    <a:pos x="17" y="183"/>
                  </a:cxn>
                  <a:cxn ang="0">
                    <a:pos x="12" y="175"/>
                  </a:cxn>
                  <a:cxn ang="0">
                    <a:pos x="8" y="169"/>
                  </a:cxn>
                  <a:cxn ang="0">
                    <a:pos x="4" y="162"/>
                  </a:cxn>
                  <a:cxn ang="0">
                    <a:pos x="4" y="162"/>
                  </a:cxn>
                  <a:cxn ang="0">
                    <a:pos x="2" y="154"/>
                  </a:cxn>
                  <a:cxn ang="0">
                    <a:pos x="0" y="144"/>
                  </a:cxn>
                  <a:cxn ang="0">
                    <a:pos x="0" y="134"/>
                  </a:cxn>
                  <a:cxn ang="0">
                    <a:pos x="0" y="122"/>
                  </a:cxn>
                  <a:cxn ang="0">
                    <a:pos x="1" y="110"/>
                  </a:cxn>
                  <a:cxn ang="0">
                    <a:pos x="2" y="98"/>
                  </a:cxn>
                  <a:cxn ang="0">
                    <a:pos x="8" y="74"/>
                  </a:cxn>
                  <a:cxn ang="0">
                    <a:pos x="11" y="61"/>
                  </a:cxn>
                  <a:cxn ang="0">
                    <a:pos x="15" y="50"/>
                  </a:cxn>
                  <a:cxn ang="0">
                    <a:pos x="20" y="39"/>
                  </a:cxn>
                  <a:cxn ang="0">
                    <a:pos x="25" y="29"/>
                  </a:cxn>
                  <a:cxn ang="0">
                    <a:pos x="31" y="20"/>
                  </a:cxn>
                  <a:cxn ang="0">
                    <a:pos x="37" y="12"/>
                  </a:cxn>
                  <a:cxn ang="0">
                    <a:pos x="44" y="7"/>
                  </a:cxn>
                  <a:cxn ang="0">
                    <a:pos x="51" y="2"/>
                  </a:cxn>
                  <a:cxn ang="0">
                    <a:pos x="51" y="2"/>
                  </a:cxn>
                  <a:cxn ang="0">
                    <a:pos x="58" y="0"/>
                  </a:cxn>
                  <a:cxn ang="0">
                    <a:pos x="66" y="0"/>
                  </a:cxn>
                  <a:cxn ang="0">
                    <a:pos x="76" y="1"/>
                  </a:cxn>
                  <a:cxn ang="0">
                    <a:pos x="85" y="4"/>
                  </a:cxn>
                  <a:cxn ang="0">
                    <a:pos x="95" y="8"/>
                  </a:cxn>
                  <a:cxn ang="0">
                    <a:pos x="105" y="12"/>
                  </a:cxn>
                  <a:cxn ang="0">
                    <a:pos x="126" y="24"/>
                  </a:cxn>
                  <a:cxn ang="0">
                    <a:pos x="145" y="39"/>
                  </a:cxn>
                  <a:cxn ang="0">
                    <a:pos x="163" y="54"/>
                  </a:cxn>
                  <a:cxn ang="0">
                    <a:pos x="178" y="69"/>
                  </a:cxn>
                  <a:cxn ang="0">
                    <a:pos x="191" y="83"/>
                  </a:cxn>
                  <a:cxn ang="0">
                    <a:pos x="191" y="83"/>
                  </a:cxn>
                  <a:cxn ang="0">
                    <a:pos x="195" y="89"/>
                  </a:cxn>
                  <a:cxn ang="0">
                    <a:pos x="199" y="99"/>
                  </a:cxn>
                  <a:cxn ang="0">
                    <a:pos x="204" y="109"/>
                  </a:cxn>
                  <a:cxn ang="0">
                    <a:pos x="207" y="121"/>
                  </a:cxn>
                  <a:cxn ang="0">
                    <a:pos x="209" y="132"/>
                  </a:cxn>
                  <a:cxn ang="0">
                    <a:pos x="211" y="143"/>
                  </a:cxn>
                  <a:cxn ang="0">
                    <a:pos x="211" y="153"/>
                  </a:cxn>
                  <a:cxn ang="0">
                    <a:pos x="210" y="162"/>
                  </a:cxn>
                  <a:cxn ang="0">
                    <a:pos x="210" y="162"/>
                  </a:cxn>
                </a:cxnLst>
                <a:rect l="0" t="0" r="r" b="b"/>
                <a:pathLst>
                  <a:path w="211" h="241">
                    <a:moveTo>
                      <a:pt x="210" y="162"/>
                    </a:moveTo>
                    <a:lnTo>
                      <a:pt x="210" y="162"/>
                    </a:lnTo>
                    <a:lnTo>
                      <a:pt x="206" y="173"/>
                    </a:lnTo>
                    <a:lnTo>
                      <a:pt x="198" y="185"/>
                    </a:lnTo>
                    <a:lnTo>
                      <a:pt x="189" y="198"/>
                    </a:lnTo>
                    <a:lnTo>
                      <a:pt x="178" y="211"/>
                    </a:lnTo>
                    <a:lnTo>
                      <a:pt x="166" y="222"/>
                    </a:lnTo>
                    <a:lnTo>
                      <a:pt x="153" y="231"/>
                    </a:lnTo>
                    <a:lnTo>
                      <a:pt x="142" y="238"/>
                    </a:lnTo>
                    <a:lnTo>
                      <a:pt x="135" y="240"/>
                    </a:lnTo>
                    <a:lnTo>
                      <a:pt x="130" y="241"/>
                    </a:lnTo>
                    <a:lnTo>
                      <a:pt x="130" y="241"/>
                    </a:lnTo>
                    <a:lnTo>
                      <a:pt x="123" y="241"/>
                    </a:lnTo>
                    <a:lnTo>
                      <a:pt x="114" y="240"/>
                    </a:lnTo>
                    <a:lnTo>
                      <a:pt x="106" y="238"/>
                    </a:lnTo>
                    <a:lnTo>
                      <a:pt x="97" y="236"/>
                    </a:lnTo>
                    <a:lnTo>
                      <a:pt x="78" y="227"/>
                    </a:lnTo>
                    <a:lnTo>
                      <a:pt x="58" y="216"/>
                    </a:lnTo>
                    <a:lnTo>
                      <a:pt x="41" y="204"/>
                    </a:lnTo>
                    <a:lnTo>
                      <a:pt x="24" y="190"/>
                    </a:lnTo>
                    <a:lnTo>
                      <a:pt x="17" y="183"/>
                    </a:lnTo>
                    <a:lnTo>
                      <a:pt x="12" y="175"/>
                    </a:lnTo>
                    <a:lnTo>
                      <a:pt x="8" y="169"/>
                    </a:lnTo>
                    <a:lnTo>
                      <a:pt x="4" y="162"/>
                    </a:lnTo>
                    <a:lnTo>
                      <a:pt x="4" y="162"/>
                    </a:lnTo>
                    <a:lnTo>
                      <a:pt x="2" y="154"/>
                    </a:lnTo>
                    <a:lnTo>
                      <a:pt x="0" y="144"/>
                    </a:lnTo>
                    <a:lnTo>
                      <a:pt x="0" y="134"/>
                    </a:lnTo>
                    <a:lnTo>
                      <a:pt x="0" y="122"/>
                    </a:lnTo>
                    <a:lnTo>
                      <a:pt x="1" y="110"/>
                    </a:lnTo>
                    <a:lnTo>
                      <a:pt x="2" y="98"/>
                    </a:lnTo>
                    <a:lnTo>
                      <a:pt x="8" y="74"/>
                    </a:lnTo>
                    <a:lnTo>
                      <a:pt x="11" y="61"/>
                    </a:lnTo>
                    <a:lnTo>
                      <a:pt x="15" y="50"/>
                    </a:lnTo>
                    <a:lnTo>
                      <a:pt x="20" y="39"/>
                    </a:lnTo>
                    <a:lnTo>
                      <a:pt x="25" y="29"/>
                    </a:lnTo>
                    <a:lnTo>
                      <a:pt x="31" y="20"/>
                    </a:lnTo>
                    <a:lnTo>
                      <a:pt x="37" y="12"/>
                    </a:lnTo>
                    <a:lnTo>
                      <a:pt x="44" y="7"/>
                    </a:lnTo>
                    <a:lnTo>
                      <a:pt x="51" y="2"/>
                    </a:lnTo>
                    <a:lnTo>
                      <a:pt x="51" y="2"/>
                    </a:lnTo>
                    <a:lnTo>
                      <a:pt x="58" y="0"/>
                    </a:lnTo>
                    <a:lnTo>
                      <a:pt x="66" y="0"/>
                    </a:lnTo>
                    <a:lnTo>
                      <a:pt x="76" y="1"/>
                    </a:lnTo>
                    <a:lnTo>
                      <a:pt x="85" y="4"/>
                    </a:lnTo>
                    <a:lnTo>
                      <a:pt x="95" y="8"/>
                    </a:lnTo>
                    <a:lnTo>
                      <a:pt x="105" y="12"/>
                    </a:lnTo>
                    <a:lnTo>
                      <a:pt x="126" y="24"/>
                    </a:lnTo>
                    <a:lnTo>
                      <a:pt x="145" y="39"/>
                    </a:lnTo>
                    <a:lnTo>
                      <a:pt x="163" y="54"/>
                    </a:lnTo>
                    <a:lnTo>
                      <a:pt x="178" y="69"/>
                    </a:lnTo>
                    <a:lnTo>
                      <a:pt x="191" y="83"/>
                    </a:lnTo>
                    <a:lnTo>
                      <a:pt x="191" y="83"/>
                    </a:lnTo>
                    <a:lnTo>
                      <a:pt x="195" y="89"/>
                    </a:lnTo>
                    <a:lnTo>
                      <a:pt x="199" y="99"/>
                    </a:lnTo>
                    <a:lnTo>
                      <a:pt x="204" y="109"/>
                    </a:lnTo>
                    <a:lnTo>
                      <a:pt x="207" y="121"/>
                    </a:lnTo>
                    <a:lnTo>
                      <a:pt x="209" y="132"/>
                    </a:lnTo>
                    <a:lnTo>
                      <a:pt x="211" y="143"/>
                    </a:lnTo>
                    <a:lnTo>
                      <a:pt x="211" y="153"/>
                    </a:lnTo>
                    <a:lnTo>
                      <a:pt x="210" y="162"/>
                    </a:lnTo>
                    <a:lnTo>
                      <a:pt x="210" y="162"/>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Freeform 27">
                <a:extLst>
                  <a:ext uri="{FF2B5EF4-FFF2-40B4-BE49-F238E27FC236}">
                    <a16:creationId xmlns:a16="http://schemas.microsoft.com/office/drawing/2014/main" id="{3D6D99F4-0B0D-583E-1577-478E56789CFF}"/>
                  </a:ext>
                </a:extLst>
              </p:cNvPr>
              <p:cNvSpPr>
                <a:spLocks/>
              </p:cNvSpPr>
              <p:nvPr/>
            </p:nvSpPr>
            <p:spPr bwMode="auto">
              <a:xfrm>
                <a:off x="6279801" y="2177525"/>
                <a:ext cx="35459" cy="67595"/>
              </a:xfrm>
              <a:custGeom>
                <a:avLst/>
                <a:gdLst/>
                <a:ahLst/>
                <a:cxnLst>
                  <a:cxn ang="0">
                    <a:pos x="112" y="285"/>
                  </a:cxn>
                  <a:cxn ang="0">
                    <a:pos x="103" y="293"/>
                  </a:cxn>
                  <a:cxn ang="0">
                    <a:pos x="90" y="301"/>
                  </a:cxn>
                  <a:cxn ang="0">
                    <a:pos x="77" y="305"/>
                  </a:cxn>
                  <a:cxn ang="0">
                    <a:pos x="66" y="305"/>
                  </a:cxn>
                  <a:cxn ang="0">
                    <a:pos x="59" y="302"/>
                  </a:cxn>
                  <a:cxn ang="0">
                    <a:pos x="46" y="291"/>
                  </a:cxn>
                  <a:cxn ang="0">
                    <a:pos x="35" y="276"/>
                  </a:cxn>
                  <a:cxn ang="0">
                    <a:pos x="18" y="248"/>
                  </a:cxn>
                  <a:cxn ang="0">
                    <a:pos x="4" y="207"/>
                  </a:cxn>
                  <a:cxn ang="0">
                    <a:pos x="0" y="180"/>
                  </a:cxn>
                  <a:cxn ang="0">
                    <a:pos x="0" y="172"/>
                  </a:cxn>
                  <a:cxn ang="0">
                    <a:pos x="2" y="151"/>
                  </a:cxn>
                  <a:cxn ang="0">
                    <a:pos x="8" y="126"/>
                  </a:cxn>
                  <a:cxn ang="0">
                    <a:pos x="25" y="85"/>
                  </a:cxn>
                  <a:cxn ang="0">
                    <a:pos x="38" y="58"/>
                  </a:cxn>
                  <a:cxn ang="0">
                    <a:pos x="55" y="34"/>
                  </a:cxn>
                  <a:cxn ang="0">
                    <a:pos x="71" y="15"/>
                  </a:cxn>
                  <a:cxn ang="0">
                    <a:pos x="90" y="3"/>
                  </a:cxn>
                  <a:cxn ang="0">
                    <a:pos x="99" y="0"/>
                  </a:cxn>
                  <a:cxn ang="0">
                    <a:pos x="111" y="2"/>
                  </a:cxn>
                  <a:cxn ang="0">
                    <a:pos x="125" y="10"/>
                  </a:cxn>
                  <a:cxn ang="0">
                    <a:pos x="137" y="22"/>
                  </a:cxn>
                  <a:cxn ang="0">
                    <a:pos x="145" y="33"/>
                  </a:cxn>
                  <a:cxn ang="0">
                    <a:pos x="149" y="45"/>
                  </a:cxn>
                  <a:cxn ang="0">
                    <a:pos x="155" y="74"/>
                  </a:cxn>
                  <a:cxn ang="0">
                    <a:pos x="157" y="107"/>
                  </a:cxn>
                  <a:cxn ang="0">
                    <a:pos x="155" y="143"/>
                  </a:cxn>
                  <a:cxn ang="0">
                    <a:pos x="149" y="181"/>
                  </a:cxn>
                  <a:cxn ang="0">
                    <a:pos x="142" y="216"/>
                  </a:cxn>
                  <a:cxn ang="0">
                    <a:pos x="132" y="248"/>
                  </a:cxn>
                  <a:cxn ang="0">
                    <a:pos x="119" y="274"/>
                  </a:cxn>
                  <a:cxn ang="0">
                    <a:pos x="112" y="285"/>
                  </a:cxn>
                </a:cxnLst>
                <a:rect l="0" t="0" r="r" b="b"/>
                <a:pathLst>
                  <a:path w="157" h="306">
                    <a:moveTo>
                      <a:pt x="112" y="285"/>
                    </a:moveTo>
                    <a:lnTo>
                      <a:pt x="112" y="285"/>
                    </a:lnTo>
                    <a:lnTo>
                      <a:pt x="109" y="289"/>
                    </a:lnTo>
                    <a:lnTo>
                      <a:pt x="103" y="293"/>
                    </a:lnTo>
                    <a:lnTo>
                      <a:pt x="98" y="298"/>
                    </a:lnTo>
                    <a:lnTo>
                      <a:pt x="90" y="301"/>
                    </a:lnTo>
                    <a:lnTo>
                      <a:pt x="83" y="303"/>
                    </a:lnTo>
                    <a:lnTo>
                      <a:pt x="77" y="305"/>
                    </a:lnTo>
                    <a:lnTo>
                      <a:pt x="70" y="306"/>
                    </a:lnTo>
                    <a:lnTo>
                      <a:pt x="66" y="305"/>
                    </a:lnTo>
                    <a:lnTo>
                      <a:pt x="66" y="305"/>
                    </a:lnTo>
                    <a:lnTo>
                      <a:pt x="59" y="302"/>
                    </a:lnTo>
                    <a:lnTo>
                      <a:pt x="52" y="298"/>
                    </a:lnTo>
                    <a:lnTo>
                      <a:pt x="46" y="291"/>
                    </a:lnTo>
                    <a:lnTo>
                      <a:pt x="40" y="284"/>
                    </a:lnTo>
                    <a:lnTo>
                      <a:pt x="35" y="276"/>
                    </a:lnTo>
                    <a:lnTo>
                      <a:pt x="29" y="267"/>
                    </a:lnTo>
                    <a:lnTo>
                      <a:pt x="18" y="248"/>
                    </a:lnTo>
                    <a:lnTo>
                      <a:pt x="11" y="227"/>
                    </a:lnTo>
                    <a:lnTo>
                      <a:pt x="4" y="207"/>
                    </a:lnTo>
                    <a:lnTo>
                      <a:pt x="1" y="188"/>
                    </a:lnTo>
                    <a:lnTo>
                      <a:pt x="0" y="180"/>
                    </a:lnTo>
                    <a:lnTo>
                      <a:pt x="0" y="172"/>
                    </a:lnTo>
                    <a:lnTo>
                      <a:pt x="0" y="172"/>
                    </a:lnTo>
                    <a:lnTo>
                      <a:pt x="0" y="162"/>
                    </a:lnTo>
                    <a:lnTo>
                      <a:pt x="2" y="151"/>
                    </a:lnTo>
                    <a:lnTo>
                      <a:pt x="5" y="139"/>
                    </a:lnTo>
                    <a:lnTo>
                      <a:pt x="8" y="126"/>
                    </a:lnTo>
                    <a:lnTo>
                      <a:pt x="18" y="98"/>
                    </a:lnTo>
                    <a:lnTo>
                      <a:pt x="25" y="85"/>
                    </a:lnTo>
                    <a:lnTo>
                      <a:pt x="32" y="72"/>
                    </a:lnTo>
                    <a:lnTo>
                      <a:pt x="38" y="58"/>
                    </a:lnTo>
                    <a:lnTo>
                      <a:pt x="46" y="46"/>
                    </a:lnTo>
                    <a:lnTo>
                      <a:pt x="55" y="34"/>
                    </a:lnTo>
                    <a:lnTo>
                      <a:pt x="62" y="24"/>
                    </a:lnTo>
                    <a:lnTo>
                      <a:pt x="71" y="15"/>
                    </a:lnTo>
                    <a:lnTo>
                      <a:pt x="80" y="8"/>
                    </a:lnTo>
                    <a:lnTo>
                      <a:pt x="90" y="3"/>
                    </a:lnTo>
                    <a:lnTo>
                      <a:pt x="99" y="0"/>
                    </a:lnTo>
                    <a:lnTo>
                      <a:pt x="99" y="0"/>
                    </a:lnTo>
                    <a:lnTo>
                      <a:pt x="104" y="0"/>
                    </a:lnTo>
                    <a:lnTo>
                      <a:pt x="111" y="2"/>
                    </a:lnTo>
                    <a:lnTo>
                      <a:pt x="117" y="5"/>
                    </a:lnTo>
                    <a:lnTo>
                      <a:pt x="125" y="10"/>
                    </a:lnTo>
                    <a:lnTo>
                      <a:pt x="132" y="15"/>
                    </a:lnTo>
                    <a:lnTo>
                      <a:pt x="137" y="22"/>
                    </a:lnTo>
                    <a:lnTo>
                      <a:pt x="142" y="28"/>
                    </a:lnTo>
                    <a:lnTo>
                      <a:pt x="145" y="33"/>
                    </a:lnTo>
                    <a:lnTo>
                      <a:pt x="145" y="33"/>
                    </a:lnTo>
                    <a:lnTo>
                      <a:pt x="149" y="45"/>
                    </a:lnTo>
                    <a:lnTo>
                      <a:pt x="153" y="58"/>
                    </a:lnTo>
                    <a:lnTo>
                      <a:pt x="155" y="74"/>
                    </a:lnTo>
                    <a:lnTo>
                      <a:pt x="156" y="89"/>
                    </a:lnTo>
                    <a:lnTo>
                      <a:pt x="157" y="107"/>
                    </a:lnTo>
                    <a:lnTo>
                      <a:pt x="156" y="125"/>
                    </a:lnTo>
                    <a:lnTo>
                      <a:pt x="155" y="143"/>
                    </a:lnTo>
                    <a:lnTo>
                      <a:pt x="153" y="162"/>
                    </a:lnTo>
                    <a:lnTo>
                      <a:pt x="149" y="181"/>
                    </a:lnTo>
                    <a:lnTo>
                      <a:pt x="146" y="198"/>
                    </a:lnTo>
                    <a:lnTo>
                      <a:pt x="142" y="216"/>
                    </a:lnTo>
                    <a:lnTo>
                      <a:pt x="137" y="233"/>
                    </a:lnTo>
                    <a:lnTo>
                      <a:pt x="132" y="248"/>
                    </a:lnTo>
                    <a:lnTo>
                      <a:pt x="125" y="262"/>
                    </a:lnTo>
                    <a:lnTo>
                      <a:pt x="119" y="274"/>
                    </a:lnTo>
                    <a:lnTo>
                      <a:pt x="112" y="285"/>
                    </a:lnTo>
                    <a:lnTo>
                      <a:pt x="112" y="285"/>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5" name="Gruppe 278">
              <a:extLst>
                <a:ext uri="{FF2B5EF4-FFF2-40B4-BE49-F238E27FC236}">
                  <a16:creationId xmlns:a16="http://schemas.microsoft.com/office/drawing/2014/main" id="{28255A1C-A3F2-5814-907D-E39E49F86B69}"/>
                </a:ext>
              </a:extLst>
            </p:cNvPr>
            <p:cNvGrpSpPr/>
            <p:nvPr/>
          </p:nvGrpSpPr>
          <p:grpSpPr>
            <a:xfrm>
              <a:off x="3946842" y="5315427"/>
              <a:ext cx="925237" cy="747236"/>
              <a:chOff x="3946842" y="5315427"/>
              <a:chExt cx="925237" cy="747236"/>
            </a:xfrm>
            <a:grpFill/>
          </p:grpSpPr>
          <p:sp>
            <p:nvSpPr>
              <p:cNvPr id="19" name="Freeform 39">
                <a:extLst>
                  <a:ext uri="{FF2B5EF4-FFF2-40B4-BE49-F238E27FC236}">
                    <a16:creationId xmlns:a16="http://schemas.microsoft.com/office/drawing/2014/main" id="{75F30DB3-A3BD-FCB6-AC85-B6579299120C}"/>
                  </a:ext>
                </a:extLst>
              </p:cNvPr>
              <p:cNvSpPr>
                <a:spLocks/>
              </p:cNvSpPr>
              <p:nvPr/>
            </p:nvSpPr>
            <p:spPr bwMode="auto">
              <a:xfrm>
                <a:off x="3946842" y="5402263"/>
                <a:ext cx="812800" cy="660400"/>
              </a:xfrm>
              <a:custGeom>
                <a:avLst/>
                <a:gdLst/>
                <a:ahLst/>
                <a:cxnLst>
                  <a:cxn ang="0">
                    <a:pos x="72" y="382"/>
                  </a:cxn>
                  <a:cxn ang="0">
                    <a:pos x="64" y="394"/>
                  </a:cxn>
                  <a:cxn ang="0">
                    <a:pos x="82" y="410"/>
                  </a:cxn>
                  <a:cxn ang="0">
                    <a:pos x="104" y="410"/>
                  </a:cxn>
                  <a:cxn ang="0">
                    <a:pos x="118" y="400"/>
                  </a:cxn>
                  <a:cxn ang="0">
                    <a:pos x="142" y="416"/>
                  </a:cxn>
                  <a:cxn ang="0">
                    <a:pos x="146" y="412"/>
                  </a:cxn>
                  <a:cxn ang="0">
                    <a:pos x="136" y="382"/>
                  </a:cxn>
                  <a:cxn ang="0">
                    <a:pos x="148" y="346"/>
                  </a:cxn>
                  <a:cxn ang="0">
                    <a:pos x="166" y="334"/>
                  </a:cxn>
                  <a:cxn ang="0">
                    <a:pos x="192" y="292"/>
                  </a:cxn>
                  <a:cxn ang="0">
                    <a:pos x="216" y="250"/>
                  </a:cxn>
                  <a:cxn ang="0">
                    <a:pos x="250" y="232"/>
                  </a:cxn>
                  <a:cxn ang="0">
                    <a:pos x="278" y="220"/>
                  </a:cxn>
                  <a:cxn ang="0">
                    <a:pos x="324" y="222"/>
                  </a:cxn>
                  <a:cxn ang="0">
                    <a:pos x="372" y="268"/>
                  </a:cxn>
                  <a:cxn ang="0">
                    <a:pos x="394" y="280"/>
                  </a:cxn>
                  <a:cxn ang="0">
                    <a:pos x="408" y="268"/>
                  </a:cxn>
                  <a:cxn ang="0">
                    <a:pos x="424" y="216"/>
                  </a:cxn>
                  <a:cxn ang="0">
                    <a:pos x="472" y="180"/>
                  </a:cxn>
                  <a:cxn ang="0">
                    <a:pos x="512" y="146"/>
                  </a:cxn>
                  <a:cxn ang="0">
                    <a:pos x="510" y="126"/>
                  </a:cxn>
                  <a:cxn ang="0">
                    <a:pos x="480" y="82"/>
                  </a:cxn>
                  <a:cxn ang="0">
                    <a:pos x="492" y="56"/>
                  </a:cxn>
                  <a:cxn ang="0">
                    <a:pos x="488" y="40"/>
                  </a:cxn>
                  <a:cxn ang="0">
                    <a:pos x="474" y="44"/>
                  </a:cxn>
                  <a:cxn ang="0">
                    <a:pos x="454" y="40"/>
                  </a:cxn>
                  <a:cxn ang="0">
                    <a:pos x="426" y="20"/>
                  </a:cxn>
                  <a:cxn ang="0">
                    <a:pos x="406" y="8"/>
                  </a:cxn>
                  <a:cxn ang="0">
                    <a:pos x="386" y="14"/>
                  </a:cxn>
                  <a:cxn ang="0">
                    <a:pos x="352" y="0"/>
                  </a:cxn>
                  <a:cxn ang="0">
                    <a:pos x="336" y="10"/>
                  </a:cxn>
                  <a:cxn ang="0">
                    <a:pos x="316" y="24"/>
                  </a:cxn>
                  <a:cxn ang="0">
                    <a:pos x="284" y="34"/>
                  </a:cxn>
                  <a:cxn ang="0">
                    <a:pos x="284" y="50"/>
                  </a:cxn>
                  <a:cxn ang="0">
                    <a:pos x="280" y="74"/>
                  </a:cxn>
                  <a:cxn ang="0">
                    <a:pos x="264" y="92"/>
                  </a:cxn>
                  <a:cxn ang="0">
                    <a:pos x="218" y="106"/>
                  </a:cxn>
                  <a:cxn ang="0">
                    <a:pos x="178" y="104"/>
                  </a:cxn>
                  <a:cxn ang="0">
                    <a:pos x="158" y="66"/>
                  </a:cxn>
                  <a:cxn ang="0">
                    <a:pos x="144" y="58"/>
                  </a:cxn>
                  <a:cxn ang="0">
                    <a:pos x="102" y="94"/>
                  </a:cxn>
                  <a:cxn ang="0">
                    <a:pos x="96" y="124"/>
                  </a:cxn>
                  <a:cxn ang="0">
                    <a:pos x="74" y="154"/>
                  </a:cxn>
                  <a:cxn ang="0">
                    <a:pos x="20" y="194"/>
                  </a:cxn>
                  <a:cxn ang="0">
                    <a:pos x="0" y="218"/>
                  </a:cxn>
                  <a:cxn ang="0">
                    <a:pos x="10" y="224"/>
                  </a:cxn>
                  <a:cxn ang="0">
                    <a:pos x="20" y="234"/>
                  </a:cxn>
                  <a:cxn ang="0">
                    <a:pos x="18" y="252"/>
                  </a:cxn>
                  <a:cxn ang="0">
                    <a:pos x="36" y="270"/>
                  </a:cxn>
                  <a:cxn ang="0">
                    <a:pos x="40" y="284"/>
                  </a:cxn>
                  <a:cxn ang="0">
                    <a:pos x="28" y="290"/>
                  </a:cxn>
                  <a:cxn ang="0">
                    <a:pos x="28" y="306"/>
                  </a:cxn>
                  <a:cxn ang="0">
                    <a:pos x="32" y="322"/>
                  </a:cxn>
                  <a:cxn ang="0">
                    <a:pos x="22" y="334"/>
                  </a:cxn>
                  <a:cxn ang="0">
                    <a:pos x="36" y="344"/>
                  </a:cxn>
                  <a:cxn ang="0">
                    <a:pos x="34" y="356"/>
                  </a:cxn>
                  <a:cxn ang="0">
                    <a:pos x="46" y="360"/>
                  </a:cxn>
                  <a:cxn ang="0">
                    <a:pos x="70" y="366"/>
                  </a:cxn>
                </a:cxnLst>
                <a:rect l="0" t="0" r="r" b="b"/>
                <a:pathLst>
                  <a:path w="512" h="416">
                    <a:moveTo>
                      <a:pt x="78" y="376"/>
                    </a:moveTo>
                    <a:lnTo>
                      <a:pt x="78" y="376"/>
                    </a:lnTo>
                    <a:lnTo>
                      <a:pt x="76" y="378"/>
                    </a:lnTo>
                    <a:lnTo>
                      <a:pt x="72" y="382"/>
                    </a:lnTo>
                    <a:lnTo>
                      <a:pt x="68" y="384"/>
                    </a:lnTo>
                    <a:lnTo>
                      <a:pt x="66" y="388"/>
                    </a:lnTo>
                    <a:lnTo>
                      <a:pt x="66" y="388"/>
                    </a:lnTo>
                    <a:lnTo>
                      <a:pt x="64" y="394"/>
                    </a:lnTo>
                    <a:lnTo>
                      <a:pt x="66" y="400"/>
                    </a:lnTo>
                    <a:lnTo>
                      <a:pt x="66" y="400"/>
                    </a:lnTo>
                    <a:lnTo>
                      <a:pt x="72" y="406"/>
                    </a:lnTo>
                    <a:lnTo>
                      <a:pt x="82" y="410"/>
                    </a:lnTo>
                    <a:lnTo>
                      <a:pt x="92" y="412"/>
                    </a:lnTo>
                    <a:lnTo>
                      <a:pt x="100" y="412"/>
                    </a:lnTo>
                    <a:lnTo>
                      <a:pt x="100" y="412"/>
                    </a:lnTo>
                    <a:lnTo>
                      <a:pt x="104" y="410"/>
                    </a:lnTo>
                    <a:lnTo>
                      <a:pt x="110" y="406"/>
                    </a:lnTo>
                    <a:lnTo>
                      <a:pt x="114" y="402"/>
                    </a:lnTo>
                    <a:lnTo>
                      <a:pt x="118" y="400"/>
                    </a:lnTo>
                    <a:lnTo>
                      <a:pt x="118" y="400"/>
                    </a:lnTo>
                    <a:lnTo>
                      <a:pt x="124" y="404"/>
                    </a:lnTo>
                    <a:lnTo>
                      <a:pt x="130" y="408"/>
                    </a:lnTo>
                    <a:lnTo>
                      <a:pt x="136" y="414"/>
                    </a:lnTo>
                    <a:lnTo>
                      <a:pt x="142" y="416"/>
                    </a:lnTo>
                    <a:lnTo>
                      <a:pt x="142" y="416"/>
                    </a:lnTo>
                    <a:lnTo>
                      <a:pt x="144" y="414"/>
                    </a:lnTo>
                    <a:lnTo>
                      <a:pt x="146" y="412"/>
                    </a:lnTo>
                    <a:lnTo>
                      <a:pt x="146" y="412"/>
                    </a:lnTo>
                    <a:lnTo>
                      <a:pt x="146" y="406"/>
                    </a:lnTo>
                    <a:lnTo>
                      <a:pt x="142" y="398"/>
                    </a:lnTo>
                    <a:lnTo>
                      <a:pt x="138" y="390"/>
                    </a:lnTo>
                    <a:lnTo>
                      <a:pt x="136" y="382"/>
                    </a:lnTo>
                    <a:lnTo>
                      <a:pt x="136" y="382"/>
                    </a:lnTo>
                    <a:lnTo>
                      <a:pt x="138" y="372"/>
                    </a:lnTo>
                    <a:lnTo>
                      <a:pt x="142" y="358"/>
                    </a:lnTo>
                    <a:lnTo>
                      <a:pt x="148" y="346"/>
                    </a:lnTo>
                    <a:lnTo>
                      <a:pt x="154" y="336"/>
                    </a:lnTo>
                    <a:lnTo>
                      <a:pt x="154" y="336"/>
                    </a:lnTo>
                    <a:lnTo>
                      <a:pt x="160" y="336"/>
                    </a:lnTo>
                    <a:lnTo>
                      <a:pt x="166" y="334"/>
                    </a:lnTo>
                    <a:lnTo>
                      <a:pt x="166" y="334"/>
                    </a:lnTo>
                    <a:lnTo>
                      <a:pt x="172" y="326"/>
                    </a:lnTo>
                    <a:lnTo>
                      <a:pt x="180" y="318"/>
                    </a:lnTo>
                    <a:lnTo>
                      <a:pt x="192" y="292"/>
                    </a:lnTo>
                    <a:lnTo>
                      <a:pt x="204" y="268"/>
                    </a:lnTo>
                    <a:lnTo>
                      <a:pt x="210" y="258"/>
                    </a:lnTo>
                    <a:lnTo>
                      <a:pt x="216" y="250"/>
                    </a:lnTo>
                    <a:lnTo>
                      <a:pt x="216" y="250"/>
                    </a:lnTo>
                    <a:lnTo>
                      <a:pt x="226" y="246"/>
                    </a:lnTo>
                    <a:lnTo>
                      <a:pt x="238" y="240"/>
                    </a:lnTo>
                    <a:lnTo>
                      <a:pt x="238" y="240"/>
                    </a:lnTo>
                    <a:lnTo>
                      <a:pt x="250" y="232"/>
                    </a:lnTo>
                    <a:lnTo>
                      <a:pt x="258" y="226"/>
                    </a:lnTo>
                    <a:lnTo>
                      <a:pt x="264" y="222"/>
                    </a:lnTo>
                    <a:lnTo>
                      <a:pt x="264" y="222"/>
                    </a:lnTo>
                    <a:lnTo>
                      <a:pt x="278" y="220"/>
                    </a:lnTo>
                    <a:lnTo>
                      <a:pt x="294" y="220"/>
                    </a:lnTo>
                    <a:lnTo>
                      <a:pt x="310" y="220"/>
                    </a:lnTo>
                    <a:lnTo>
                      <a:pt x="324" y="222"/>
                    </a:lnTo>
                    <a:lnTo>
                      <a:pt x="324" y="222"/>
                    </a:lnTo>
                    <a:lnTo>
                      <a:pt x="332" y="228"/>
                    </a:lnTo>
                    <a:lnTo>
                      <a:pt x="340" y="234"/>
                    </a:lnTo>
                    <a:lnTo>
                      <a:pt x="356" y="252"/>
                    </a:lnTo>
                    <a:lnTo>
                      <a:pt x="372" y="268"/>
                    </a:lnTo>
                    <a:lnTo>
                      <a:pt x="380" y="276"/>
                    </a:lnTo>
                    <a:lnTo>
                      <a:pt x="388" y="280"/>
                    </a:lnTo>
                    <a:lnTo>
                      <a:pt x="388" y="280"/>
                    </a:lnTo>
                    <a:lnTo>
                      <a:pt x="394" y="280"/>
                    </a:lnTo>
                    <a:lnTo>
                      <a:pt x="398" y="280"/>
                    </a:lnTo>
                    <a:lnTo>
                      <a:pt x="398" y="280"/>
                    </a:lnTo>
                    <a:lnTo>
                      <a:pt x="404" y="274"/>
                    </a:lnTo>
                    <a:lnTo>
                      <a:pt x="408" y="268"/>
                    </a:lnTo>
                    <a:lnTo>
                      <a:pt x="412" y="250"/>
                    </a:lnTo>
                    <a:lnTo>
                      <a:pt x="418" y="230"/>
                    </a:lnTo>
                    <a:lnTo>
                      <a:pt x="420" y="222"/>
                    </a:lnTo>
                    <a:lnTo>
                      <a:pt x="424" y="216"/>
                    </a:lnTo>
                    <a:lnTo>
                      <a:pt x="424" y="216"/>
                    </a:lnTo>
                    <a:lnTo>
                      <a:pt x="432" y="208"/>
                    </a:lnTo>
                    <a:lnTo>
                      <a:pt x="444" y="198"/>
                    </a:lnTo>
                    <a:lnTo>
                      <a:pt x="472" y="180"/>
                    </a:lnTo>
                    <a:lnTo>
                      <a:pt x="486" y="170"/>
                    </a:lnTo>
                    <a:lnTo>
                      <a:pt x="500" y="160"/>
                    </a:lnTo>
                    <a:lnTo>
                      <a:pt x="508" y="150"/>
                    </a:lnTo>
                    <a:lnTo>
                      <a:pt x="512" y="146"/>
                    </a:lnTo>
                    <a:lnTo>
                      <a:pt x="512" y="140"/>
                    </a:lnTo>
                    <a:lnTo>
                      <a:pt x="512" y="140"/>
                    </a:lnTo>
                    <a:lnTo>
                      <a:pt x="512" y="134"/>
                    </a:lnTo>
                    <a:lnTo>
                      <a:pt x="510" y="126"/>
                    </a:lnTo>
                    <a:lnTo>
                      <a:pt x="498" y="110"/>
                    </a:lnTo>
                    <a:lnTo>
                      <a:pt x="486" y="96"/>
                    </a:lnTo>
                    <a:lnTo>
                      <a:pt x="482" y="88"/>
                    </a:lnTo>
                    <a:lnTo>
                      <a:pt x="480" y="82"/>
                    </a:lnTo>
                    <a:lnTo>
                      <a:pt x="480" y="82"/>
                    </a:lnTo>
                    <a:lnTo>
                      <a:pt x="482" y="74"/>
                    </a:lnTo>
                    <a:lnTo>
                      <a:pt x="488" y="64"/>
                    </a:lnTo>
                    <a:lnTo>
                      <a:pt x="492" y="56"/>
                    </a:lnTo>
                    <a:lnTo>
                      <a:pt x="494" y="48"/>
                    </a:lnTo>
                    <a:lnTo>
                      <a:pt x="494" y="48"/>
                    </a:lnTo>
                    <a:lnTo>
                      <a:pt x="492" y="44"/>
                    </a:lnTo>
                    <a:lnTo>
                      <a:pt x="488" y="40"/>
                    </a:lnTo>
                    <a:lnTo>
                      <a:pt x="488" y="40"/>
                    </a:lnTo>
                    <a:lnTo>
                      <a:pt x="484" y="40"/>
                    </a:lnTo>
                    <a:lnTo>
                      <a:pt x="478" y="42"/>
                    </a:lnTo>
                    <a:lnTo>
                      <a:pt x="474" y="44"/>
                    </a:lnTo>
                    <a:lnTo>
                      <a:pt x="470" y="44"/>
                    </a:lnTo>
                    <a:lnTo>
                      <a:pt x="470" y="44"/>
                    </a:lnTo>
                    <a:lnTo>
                      <a:pt x="462" y="44"/>
                    </a:lnTo>
                    <a:lnTo>
                      <a:pt x="454" y="40"/>
                    </a:lnTo>
                    <a:lnTo>
                      <a:pt x="440" y="34"/>
                    </a:lnTo>
                    <a:lnTo>
                      <a:pt x="440" y="34"/>
                    </a:lnTo>
                    <a:lnTo>
                      <a:pt x="434" y="28"/>
                    </a:lnTo>
                    <a:lnTo>
                      <a:pt x="426" y="20"/>
                    </a:lnTo>
                    <a:lnTo>
                      <a:pt x="420" y="12"/>
                    </a:lnTo>
                    <a:lnTo>
                      <a:pt x="412" y="8"/>
                    </a:lnTo>
                    <a:lnTo>
                      <a:pt x="412" y="8"/>
                    </a:lnTo>
                    <a:lnTo>
                      <a:pt x="406" y="8"/>
                    </a:lnTo>
                    <a:lnTo>
                      <a:pt x="398" y="10"/>
                    </a:lnTo>
                    <a:lnTo>
                      <a:pt x="392" y="14"/>
                    </a:lnTo>
                    <a:lnTo>
                      <a:pt x="386" y="14"/>
                    </a:lnTo>
                    <a:lnTo>
                      <a:pt x="386" y="14"/>
                    </a:lnTo>
                    <a:lnTo>
                      <a:pt x="376" y="12"/>
                    </a:lnTo>
                    <a:lnTo>
                      <a:pt x="366" y="6"/>
                    </a:lnTo>
                    <a:lnTo>
                      <a:pt x="356" y="0"/>
                    </a:lnTo>
                    <a:lnTo>
                      <a:pt x="352" y="0"/>
                    </a:lnTo>
                    <a:lnTo>
                      <a:pt x="348" y="0"/>
                    </a:lnTo>
                    <a:lnTo>
                      <a:pt x="348" y="0"/>
                    </a:lnTo>
                    <a:lnTo>
                      <a:pt x="342" y="2"/>
                    </a:lnTo>
                    <a:lnTo>
                      <a:pt x="336" y="10"/>
                    </a:lnTo>
                    <a:lnTo>
                      <a:pt x="330" y="18"/>
                    </a:lnTo>
                    <a:lnTo>
                      <a:pt x="326" y="22"/>
                    </a:lnTo>
                    <a:lnTo>
                      <a:pt x="326" y="22"/>
                    </a:lnTo>
                    <a:lnTo>
                      <a:pt x="316" y="24"/>
                    </a:lnTo>
                    <a:lnTo>
                      <a:pt x="304" y="26"/>
                    </a:lnTo>
                    <a:lnTo>
                      <a:pt x="292" y="28"/>
                    </a:lnTo>
                    <a:lnTo>
                      <a:pt x="288" y="30"/>
                    </a:lnTo>
                    <a:lnTo>
                      <a:pt x="284" y="34"/>
                    </a:lnTo>
                    <a:lnTo>
                      <a:pt x="284" y="34"/>
                    </a:lnTo>
                    <a:lnTo>
                      <a:pt x="284" y="36"/>
                    </a:lnTo>
                    <a:lnTo>
                      <a:pt x="282" y="40"/>
                    </a:lnTo>
                    <a:lnTo>
                      <a:pt x="284" y="50"/>
                    </a:lnTo>
                    <a:lnTo>
                      <a:pt x="286" y="60"/>
                    </a:lnTo>
                    <a:lnTo>
                      <a:pt x="284" y="68"/>
                    </a:lnTo>
                    <a:lnTo>
                      <a:pt x="284" y="68"/>
                    </a:lnTo>
                    <a:lnTo>
                      <a:pt x="280" y="74"/>
                    </a:lnTo>
                    <a:lnTo>
                      <a:pt x="276" y="78"/>
                    </a:lnTo>
                    <a:lnTo>
                      <a:pt x="276" y="78"/>
                    </a:lnTo>
                    <a:lnTo>
                      <a:pt x="268" y="86"/>
                    </a:lnTo>
                    <a:lnTo>
                      <a:pt x="264" y="92"/>
                    </a:lnTo>
                    <a:lnTo>
                      <a:pt x="260" y="94"/>
                    </a:lnTo>
                    <a:lnTo>
                      <a:pt x="260" y="94"/>
                    </a:lnTo>
                    <a:lnTo>
                      <a:pt x="242" y="102"/>
                    </a:lnTo>
                    <a:lnTo>
                      <a:pt x="218" y="106"/>
                    </a:lnTo>
                    <a:lnTo>
                      <a:pt x="196" y="108"/>
                    </a:lnTo>
                    <a:lnTo>
                      <a:pt x="186" y="106"/>
                    </a:lnTo>
                    <a:lnTo>
                      <a:pt x="178" y="104"/>
                    </a:lnTo>
                    <a:lnTo>
                      <a:pt x="178" y="104"/>
                    </a:lnTo>
                    <a:lnTo>
                      <a:pt x="174" y="100"/>
                    </a:lnTo>
                    <a:lnTo>
                      <a:pt x="170" y="94"/>
                    </a:lnTo>
                    <a:lnTo>
                      <a:pt x="164" y="80"/>
                    </a:lnTo>
                    <a:lnTo>
                      <a:pt x="158" y="66"/>
                    </a:lnTo>
                    <a:lnTo>
                      <a:pt x="154" y="60"/>
                    </a:lnTo>
                    <a:lnTo>
                      <a:pt x="150" y="58"/>
                    </a:lnTo>
                    <a:lnTo>
                      <a:pt x="150" y="58"/>
                    </a:lnTo>
                    <a:lnTo>
                      <a:pt x="144" y="58"/>
                    </a:lnTo>
                    <a:lnTo>
                      <a:pt x="138" y="60"/>
                    </a:lnTo>
                    <a:lnTo>
                      <a:pt x="124" y="70"/>
                    </a:lnTo>
                    <a:lnTo>
                      <a:pt x="110" y="84"/>
                    </a:lnTo>
                    <a:lnTo>
                      <a:pt x="102" y="94"/>
                    </a:lnTo>
                    <a:lnTo>
                      <a:pt x="102" y="94"/>
                    </a:lnTo>
                    <a:lnTo>
                      <a:pt x="98" y="102"/>
                    </a:lnTo>
                    <a:lnTo>
                      <a:pt x="98" y="114"/>
                    </a:lnTo>
                    <a:lnTo>
                      <a:pt x="96" y="124"/>
                    </a:lnTo>
                    <a:lnTo>
                      <a:pt x="92" y="134"/>
                    </a:lnTo>
                    <a:lnTo>
                      <a:pt x="92" y="134"/>
                    </a:lnTo>
                    <a:lnTo>
                      <a:pt x="84" y="144"/>
                    </a:lnTo>
                    <a:lnTo>
                      <a:pt x="74" y="154"/>
                    </a:lnTo>
                    <a:lnTo>
                      <a:pt x="52" y="174"/>
                    </a:lnTo>
                    <a:lnTo>
                      <a:pt x="52" y="174"/>
                    </a:lnTo>
                    <a:lnTo>
                      <a:pt x="38" y="184"/>
                    </a:lnTo>
                    <a:lnTo>
                      <a:pt x="20" y="194"/>
                    </a:lnTo>
                    <a:lnTo>
                      <a:pt x="12" y="200"/>
                    </a:lnTo>
                    <a:lnTo>
                      <a:pt x="6" y="206"/>
                    </a:lnTo>
                    <a:lnTo>
                      <a:pt x="0" y="212"/>
                    </a:lnTo>
                    <a:lnTo>
                      <a:pt x="0" y="218"/>
                    </a:lnTo>
                    <a:lnTo>
                      <a:pt x="0" y="218"/>
                    </a:lnTo>
                    <a:lnTo>
                      <a:pt x="0" y="220"/>
                    </a:lnTo>
                    <a:lnTo>
                      <a:pt x="2" y="222"/>
                    </a:lnTo>
                    <a:lnTo>
                      <a:pt x="10" y="224"/>
                    </a:lnTo>
                    <a:lnTo>
                      <a:pt x="16" y="226"/>
                    </a:lnTo>
                    <a:lnTo>
                      <a:pt x="20" y="230"/>
                    </a:lnTo>
                    <a:lnTo>
                      <a:pt x="20" y="230"/>
                    </a:lnTo>
                    <a:lnTo>
                      <a:pt x="20" y="234"/>
                    </a:lnTo>
                    <a:lnTo>
                      <a:pt x="20" y="240"/>
                    </a:lnTo>
                    <a:lnTo>
                      <a:pt x="18" y="248"/>
                    </a:lnTo>
                    <a:lnTo>
                      <a:pt x="18" y="252"/>
                    </a:lnTo>
                    <a:lnTo>
                      <a:pt x="18" y="252"/>
                    </a:lnTo>
                    <a:lnTo>
                      <a:pt x="20" y="256"/>
                    </a:lnTo>
                    <a:lnTo>
                      <a:pt x="26" y="262"/>
                    </a:lnTo>
                    <a:lnTo>
                      <a:pt x="32" y="266"/>
                    </a:lnTo>
                    <a:lnTo>
                      <a:pt x="36" y="270"/>
                    </a:lnTo>
                    <a:lnTo>
                      <a:pt x="36" y="270"/>
                    </a:lnTo>
                    <a:lnTo>
                      <a:pt x="40" y="278"/>
                    </a:lnTo>
                    <a:lnTo>
                      <a:pt x="40" y="282"/>
                    </a:lnTo>
                    <a:lnTo>
                      <a:pt x="40" y="284"/>
                    </a:lnTo>
                    <a:lnTo>
                      <a:pt x="40" y="284"/>
                    </a:lnTo>
                    <a:lnTo>
                      <a:pt x="38" y="288"/>
                    </a:lnTo>
                    <a:lnTo>
                      <a:pt x="32" y="288"/>
                    </a:lnTo>
                    <a:lnTo>
                      <a:pt x="28" y="290"/>
                    </a:lnTo>
                    <a:lnTo>
                      <a:pt x="24" y="294"/>
                    </a:lnTo>
                    <a:lnTo>
                      <a:pt x="24" y="294"/>
                    </a:lnTo>
                    <a:lnTo>
                      <a:pt x="24" y="298"/>
                    </a:lnTo>
                    <a:lnTo>
                      <a:pt x="28" y="306"/>
                    </a:lnTo>
                    <a:lnTo>
                      <a:pt x="32" y="312"/>
                    </a:lnTo>
                    <a:lnTo>
                      <a:pt x="34" y="318"/>
                    </a:lnTo>
                    <a:lnTo>
                      <a:pt x="34" y="318"/>
                    </a:lnTo>
                    <a:lnTo>
                      <a:pt x="32" y="322"/>
                    </a:lnTo>
                    <a:lnTo>
                      <a:pt x="28" y="326"/>
                    </a:lnTo>
                    <a:lnTo>
                      <a:pt x="24" y="330"/>
                    </a:lnTo>
                    <a:lnTo>
                      <a:pt x="22" y="334"/>
                    </a:lnTo>
                    <a:lnTo>
                      <a:pt x="22" y="334"/>
                    </a:lnTo>
                    <a:lnTo>
                      <a:pt x="24" y="336"/>
                    </a:lnTo>
                    <a:lnTo>
                      <a:pt x="28" y="338"/>
                    </a:lnTo>
                    <a:lnTo>
                      <a:pt x="32" y="340"/>
                    </a:lnTo>
                    <a:lnTo>
                      <a:pt x="36" y="344"/>
                    </a:lnTo>
                    <a:lnTo>
                      <a:pt x="36" y="344"/>
                    </a:lnTo>
                    <a:lnTo>
                      <a:pt x="36" y="348"/>
                    </a:lnTo>
                    <a:lnTo>
                      <a:pt x="34" y="352"/>
                    </a:lnTo>
                    <a:lnTo>
                      <a:pt x="34" y="356"/>
                    </a:lnTo>
                    <a:lnTo>
                      <a:pt x="34" y="360"/>
                    </a:lnTo>
                    <a:lnTo>
                      <a:pt x="34" y="360"/>
                    </a:lnTo>
                    <a:lnTo>
                      <a:pt x="38" y="362"/>
                    </a:lnTo>
                    <a:lnTo>
                      <a:pt x="46" y="360"/>
                    </a:lnTo>
                    <a:lnTo>
                      <a:pt x="52" y="360"/>
                    </a:lnTo>
                    <a:lnTo>
                      <a:pt x="58" y="360"/>
                    </a:lnTo>
                    <a:lnTo>
                      <a:pt x="58" y="360"/>
                    </a:lnTo>
                    <a:lnTo>
                      <a:pt x="70" y="366"/>
                    </a:lnTo>
                    <a:lnTo>
                      <a:pt x="76" y="370"/>
                    </a:lnTo>
                    <a:lnTo>
                      <a:pt x="78" y="376"/>
                    </a:lnTo>
                    <a:lnTo>
                      <a:pt x="78" y="376"/>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Freeform 28">
                <a:extLst>
                  <a:ext uri="{FF2B5EF4-FFF2-40B4-BE49-F238E27FC236}">
                    <a16:creationId xmlns:a16="http://schemas.microsoft.com/office/drawing/2014/main" id="{4B197B79-1665-46D5-BBF6-94F912130E87}"/>
                  </a:ext>
                </a:extLst>
              </p:cNvPr>
              <p:cNvSpPr>
                <a:spLocks/>
              </p:cNvSpPr>
              <p:nvPr/>
            </p:nvSpPr>
            <p:spPr bwMode="auto">
              <a:xfrm>
                <a:off x="4773457" y="5315427"/>
                <a:ext cx="98622" cy="132973"/>
              </a:xfrm>
              <a:custGeom>
                <a:avLst/>
                <a:gdLst/>
                <a:ahLst/>
                <a:cxnLst>
                  <a:cxn ang="0">
                    <a:pos x="322" y="272"/>
                  </a:cxn>
                  <a:cxn ang="0">
                    <a:pos x="321" y="294"/>
                  </a:cxn>
                  <a:cxn ang="0">
                    <a:pos x="327" y="320"/>
                  </a:cxn>
                  <a:cxn ang="0">
                    <a:pos x="343" y="377"/>
                  </a:cxn>
                  <a:cxn ang="0">
                    <a:pos x="355" y="420"/>
                  </a:cxn>
                  <a:cxn ang="0">
                    <a:pos x="360" y="446"/>
                  </a:cxn>
                  <a:cxn ang="0">
                    <a:pos x="359" y="468"/>
                  </a:cxn>
                  <a:cxn ang="0">
                    <a:pos x="355" y="478"/>
                  </a:cxn>
                  <a:cxn ang="0">
                    <a:pos x="341" y="499"/>
                  </a:cxn>
                  <a:cxn ang="0">
                    <a:pos x="319" y="521"/>
                  </a:cxn>
                  <a:cxn ang="0">
                    <a:pos x="293" y="543"/>
                  </a:cxn>
                  <a:cxn ang="0">
                    <a:pos x="262" y="563"/>
                  </a:cxn>
                  <a:cxn ang="0">
                    <a:pos x="230" y="580"/>
                  </a:cxn>
                  <a:cxn ang="0">
                    <a:pos x="198" y="593"/>
                  </a:cxn>
                  <a:cxn ang="0">
                    <a:pos x="168" y="602"/>
                  </a:cxn>
                  <a:cxn ang="0">
                    <a:pos x="143" y="604"/>
                  </a:cxn>
                  <a:cxn ang="0">
                    <a:pos x="134" y="604"/>
                  </a:cxn>
                  <a:cxn ang="0">
                    <a:pos x="115" y="598"/>
                  </a:cxn>
                  <a:cxn ang="0">
                    <a:pos x="84" y="584"/>
                  </a:cxn>
                  <a:cxn ang="0">
                    <a:pos x="43" y="558"/>
                  </a:cxn>
                  <a:cxn ang="0">
                    <a:pos x="18" y="535"/>
                  </a:cxn>
                  <a:cxn ang="0">
                    <a:pos x="7" y="519"/>
                  </a:cxn>
                  <a:cxn ang="0">
                    <a:pos x="3" y="511"/>
                  </a:cxn>
                  <a:cxn ang="0">
                    <a:pos x="0" y="494"/>
                  </a:cxn>
                  <a:cxn ang="0">
                    <a:pos x="4" y="472"/>
                  </a:cxn>
                  <a:cxn ang="0">
                    <a:pos x="17" y="432"/>
                  </a:cxn>
                  <a:cxn ang="0">
                    <a:pos x="23" y="420"/>
                  </a:cxn>
                  <a:cxn ang="0">
                    <a:pos x="46" y="379"/>
                  </a:cxn>
                  <a:cxn ang="0">
                    <a:pos x="89" y="321"/>
                  </a:cxn>
                  <a:cxn ang="0">
                    <a:pos x="136" y="265"/>
                  </a:cxn>
                  <a:cxn ang="0">
                    <a:pos x="176" y="219"/>
                  </a:cxn>
                  <a:cxn ang="0">
                    <a:pos x="224" y="159"/>
                  </a:cxn>
                  <a:cxn ang="0">
                    <a:pos x="286" y="84"/>
                  </a:cxn>
                  <a:cxn ang="0">
                    <a:pos x="318" y="50"/>
                  </a:cxn>
                  <a:cxn ang="0">
                    <a:pos x="351" y="22"/>
                  </a:cxn>
                  <a:cxn ang="0">
                    <a:pos x="375" y="8"/>
                  </a:cxn>
                  <a:cxn ang="0">
                    <a:pos x="392" y="2"/>
                  </a:cxn>
                  <a:cxn ang="0">
                    <a:pos x="407" y="0"/>
                  </a:cxn>
                  <a:cxn ang="0">
                    <a:pos x="415" y="0"/>
                  </a:cxn>
                  <a:cxn ang="0">
                    <a:pos x="426" y="6"/>
                  </a:cxn>
                  <a:cxn ang="0">
                    <a:pos x="437" y="19"/>
                  </a:cxn>
                  <a:cxn ang="0">
                    <a:pos x="445" y="33"/>
                  </a:cxn>
                  <a:cxn ang="0">
                    <a:pos x="448" y="46"/>
                  </a:cxn>
                  <a:cxn ang="0">
                    <a:pos x="448" y="53"/>
                  </a:cxn>
                  <a:cxn ang="0">
                    <a:pos x="444" y="73"/>
                  </a:cxn>
                  <a:cxn ang="0">
                    <a:pos x="431" y="100"/>
                  </a:cxn>
                  <a:cxn ang="0">
                    <a:pos x="413" y="130"/>
                  </a:cxn>
                  <a:cxn ang="0">
                    <a:pos x="367" y="190"/>
                  </a:cxn>
                  <a:cxn ang="0">
                    <a:pos x="338" y="234"/>
                  </a:cxn>
                  <a:cxn ang="0">
                    <a:pos x="326" y="260"/>
                  </a:cxn>
                  <a:cxn ang="0">
                    <a:pos x="322" y="272"/>
                  </a:cxn>
                </a:cxnLst>
                <a:rect l="0" t="0" r="r" b="b"/>
                <a:pathLst>
                  <a:path w="448" h="604">
                    <a:moveTo>
                      <a:pt x="322" y="272"/>
                    </a:moveTo>
                    <a:lnTo>
                      <a:pt x="322" y="272"/>
                    </a:lnTo>
                    <a:lnTo>
                      <a:pt x="321" y="282"/>
                    </a:lnTo>
                    <a:lnTo>
                      <a:pt x="321" y="294"/>
                    </a:lnTo>
                    <a:lnTo>
                      <a:pt x="323" y="306"/>
                    </a:lnTo>
                    <a:lnTo>
                      <a:pt x="327" y="320"/>
                    </a:lnTo>
                    <a:lnTo>
                      <a:pt x="334" y="347"/>
                    </a:lnTo>
                    <a:lnTo>
                      <a:pt x="343" y="377"/>
                    </a:lnTo>
                    <a:lnTo>
                      <a:pt x="352" y="406"/>
                    </a:lnTo>
                    <a:lnTo>
                      <a:pt x="355" y="420"/>
                    </a:lnTo>
                    <a:lnTo>
                      <a:pt x="358" y="433"/>
                    </a:lnTo>
                    <a:lnTo>
                      <a:pt x="360" y="446"/>
                    </a:lnTo>
                    <a:lnTo>
                      <a:pt x="360" y="457"/>
                    </a:lnTo>
                    <a:lnTo>
                      <a:pt x="359" y="468"/>
                    </a:lnTo>
                    <a:lnTo>
                      <a:pt x="355" y="478"/>
                    </a:lnTo>
                    <a:lnTo>
                      <a:pt x="355" y="478"/>
                    </a:lnTo>
                    <a:lnTo>
                      <a:pt x="349" y="488"/>
                    </a:lnTo>
                    <a:lnTo>
                      <a:pt x="341" y="499"/>
                    </a:lnTo>
                    <a:lnTo>
                      <a:pt x="331" y="510"/>
                    </a:lnTo>
                    <a:lnTo>
                      <a:pt x="319" y="521"/>
                    </a:lnTo>
                    <a:lnTo>
                      <a:pt x="307" y="532"/>
                    </a:lnTo>
                    <a:lnTo>
                      <a:pt x="293" y="543"/>
                    </a:lnTo>
                    <a:lnTo>
                      <a:pt x="277" y="553"/>
                    </a:lnTo>
                    <a:lnTo>
                      <a:pt x="262" y="563"/>
                    </a:lnTo>
                    <a:lnTo>
                      <a:pt x="246" y="572"/>
                    </a:lnTo>
                    <a:lnTo>
                      <a:pt x="230" y="580"/>
                    </a:lnTo>
                    <a:lnTo>
                      <a:pt x="214" y="587"/>
                    </a:lnTo>
                    <a:lnTo>
                      <a:pt x="198" y="593"/>
                    </a:lnTo>
                    <a:lnTo>
                      <a:pt x="182" y="598"/>
                    </a:lnTo>
                    <a:lnTo>
                      <a:pt x="168" y="602"/>
                    </a:lnTo>
                    <a:lnTo>
                      <a:pt x="155" y="604"/>
                    </a:lnTo>
                    <a:lnTo>
                      <a:pt x="143" y="604"/>
                    </a:lnTo>
                    <a:lnTo>
                      <a:pt x="143" y="604"/>
                    </a:lnTo>
                    <a:lnTo>
                      <a:pt x="134" y="604"/>
                    </a:lnTo>
                    <a:lnTo>
                      <a:pt x="125" y="602"/>
                    </a:lnTo>
                    <a:lnTo>
                      <a:pt x="115" y="598"/>
                    </a:lnTo>
                    <a:lnTo>
                      <a:pt x="105" y="595"/>
                    </a:lnTo>
                    <a:lnTo>
                      <a:pt x="84" y="584"/>
                    </a:lnTo>
                    <a:lnTo>
                      <a:pt x="63" y="572"/>
                    </a:lnTo>
                    <a:lnTo>
                      <a:pt x="43" y="558"/>
                    </a:lnTo>
                    <a:lnTo>
                      <a:pt x="26" y="542"/>
                    </a:lnTo>
                    <a:lnTo>
                      <a:pt x="18" y="535"/>
                    </a:lnTo>
                    <a:lnTo>
                      <a:pt x="13" y="526"/>
                    </a:lnTo>
                    <a:lnTo>
                      <a:pt x="7" y="519"/>
                    </a:lnTo>
                    <a:lnTo>
                      <a:pt x="3" y="511"/>
                    </a:lnTo>
                    <a:lnTo>
                      <a:pt x="3" y="511"/>
                    </a:lnTo>
                    <a:lnTo>
                      <a:pt x="2" y="504"/>
                    </a:lnTo>
                    <a:lnTo>
                      <a:pt x="0" y="494"/>
                    </a:lnTo>
                    <a:lnTo>
                      <a:pt x="2" y="483"/>
                    </a:lnTo>
                    <a:lnTo>
                      <a:pt x="4" y="472"/>
                    </a:lnTo>
                    <a:lnTo>
                      <a:pt x="10" y="450"/>
                    </a:lnTo>
                    <a:lnTo>
                      <a:pt x="17" y="432"/>
                    </a:lnTo>
                    <a:lnTo>
                      <a:pt x="17" y="432"/>
                    </a:lnTo>
                    <a:lnTo>
                      <a:pt x="23" y="420"/>
                    </a:lnTo>
                    <a:lnTo>
                      <a:pt x="29" y="407"/>
                    </a:lnTo>
                    <a:lnTo>
                      <a:pt x="46" y="379"/>
                    </a:lnTo>
                    <a:lnTo>
                      <a:pt x="67" y="350"/>
                    </a:lnTo>
                    <a:lnTo>
                      <a:pt x="89" y="321"/>
                    </a:lnTo>
                    <a:lnTo>
                      <a:pt x="113" y="292"/>
                    </a:lnTo>
                    <a:lnTo>
                      <a:pt x="136" y="265"/>
                    </a:lnTo>
                    <a:lnTo>
                      <a:pt x="176" y="219"/>
                    </a:lnTo>
                    <a:lnTo>
                      <a:pt x="176" y="219"/>
                    </a:lnTo>
                    <a:lnTo>
                      <a:pt x="198" y="192"/>
                    </a:lnTo>
                    <a:lnTo>
                      <a:pt x="224" y="159"/>
                    </a:lnTo>
                    <a:lnTo>
                      <a:pt x="254" y="121"/>
                    </a:lnTo>
                    <a:lnTo>
                      <a:pt x="286" y="84"/>
                    </a:lnTo>
                    <a:lnTo>
                      <a:pt x="301" y="66"/>
                    </a:lnTo>
                    <a:lnTo>
                      <a:pt x="318" y="50"/>
                    </a:lnTo>
                    <a:lnTo>
                      <a:pt x="334" y="35"/>
                    </a:lnTo>
                    <a:lnTo>
                      <a:pt x="351" y="22"/>
                    </a:lnTo>
                    <a:lnTo>
                      <a:pt x="367" y="12"/>
                    </a:lnTo>
                    <a:lnTo>
                      <a:pt x="375" y="8"/>
                    </a:lnTo>
                    <a:lnTo>
                      <a:pt x="384" y="4"/>
                    </a:lnTo>
                    <a:lnTo>
                      <a:pt x="392" y="2"/>
                    </a:lnTo>
                    <a:lnTo>
                      <a:pt x="399" y="1"/>
                    </a:lnTo>
                    <a:lnTo>
                      <a:pt x="407" y="0"/>
                    </a:lnTo>
                    <a:lnTo>
                      <a:pt x="415" y="0"/>
                    </a:lnTo>
                    <a:lnTo>
                      <a:pt x="415" y="0"/>
                    </a:lnTo>
                    <a:lnTo>
                      <a:pt x="420" y="2"/>
                    </a:lnTo>
                    <a:lnTo>
                      <a:pt x="426" y="6"/>
                    </a:lnTo>
                    <a:lnTo>
                      <a:pt x="431" y="12"/>
                    </a:lnTo>
                    <a:lnTo>
                      <a:pt x="437" y="19"/>
                    </a:lnTo>
                    <a:lnTo>
                      <a:pt x="441" y="26"/>
                    </a:lnTo>
                    <a:lnTo>
                      <a:pt x="445" y="33"/>
                    </a:lnTo>
                    <a:lnTo>
                      <a:pt x="447" y="41"/>
                    </a:lnTo>
                    <a:lnTo>
                      <a:pt x="448" y="46"/>
                    </a:lnTo>
                    <a:lnTo>
                      <a:pt x="448" y="46"/>
                    </a:lnTo>
                    <a:lnTo>
                      <a:pt x="448" y="53"/>
                    </a:lnTo>
                    <a:lnTo>
                      <a:pt x="447" y="60"/>
                    </a:lnTo>
                    <a:lnTo>
                      <a:pt x="444" y="73"/>
                    </a:lnTo>
                    <a:lnTo>
                      <a:pt x="439" y="86"/>
                    </a:lnTo>
                    <a:lnTo>
                      <a:pt x="431" y="100"/>
                    </a:lnTo>
                    <a:lnTo>
                      <a:pt x="423" y="115"/>
                    </a:lnTo>
                    <a:lnTo>
                      <a:pt x="413" y="130"/>
                    </a:lnTo>
                    <a:lnTo>
                      <a:pt x="391" y="160"/>
                    </a:lnTo>
                    <a:lnTo>
                      <a:pt x="367" y="190"/>
                    </a:lnTo>
                    <a:lnTo>
                      <a:pt x="347" y="219"/>
                    </a:lnTo>
                    <a:lnTo>
                      <a:pt x="338" y="234"/>
                    </a:lnTo>
                    <a:lnTo>
                      <a:pt x="331" y="247"/>
                    </a:lnTo>
                    <a:lnTo>
                      <a:pt x="326" y="260"/>
                    </a:lnTo>
                    <a:lnTo>
                      <a:pt x="322" y="272"/>
                    </a:lnTo>
                    <a:lnTo>
                      <a:pt x="322" y="272"/>
                    </a:lnTo>
                    <a:close/>
                  </a:path>
                </a:pathLst>
              </a:custGeom>
              <a:grpFill/>
              <a:ln w="3175">
                <a:solidFill>
                  <a:schemeClr val="bg1">
                    <a:lumMod val="95000"/>
                  </a:schemeClr>
                </a:solidFill>
                <a:prstDash val="solid"/>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6" name="Gruppe 279">
              <a:extLst>
                <a:ext uri="{FF2B5EF4-FFF2-40B4-BE49-F238E27FC236}">
                  <a16:creationId xmlns:a16="http://schemas.microsoft.com/office/drawing/2014/main" id="{D0489C11-FD13-7ADA-23AC-7050D013B747}"/>
                </a:ext>
              </a:extLst>
            </p:cNvPr>
            <p:cNvGrpSpPr/>
            <p:nvPr/>
          </p:nvGrpSpPr>
          <p:grpSpPr>
            <a:xfrm>
              <a:off x="5048567" y="3703638"/>
              <a:ext cx="1422400" cy="1631950"/>
              <a:chOff x="5048567" y="3703638"/>
              <a:chExt cx="1422400" cy="1631950"/>
            </a:xfrm>
            <a:grpFill/>
          </p:grpSpPr>
          <p:sp>
            <p:nvSpPr>
              <p:cNvPr id="17" name="Freeform 37">
                <a:extLst>
                  <a:ext uri="{FF2B5EF4-FFF2-40B4-BE49-F238E27FC236}">
                    <a16:creationId xmlns:a16="http://schemas.microsoft.com/office/drawing/2014/main" id="{61051C09-2F7A-9D29-C30A-645ABA4A7B3E}"/>
                  </a:ext>
                </a:extLst>
              </p:cNvPr>
              <p:cNvSpPr>
                <a:spLocks noEditPoints="1"/>
              </p:cNvSpPr>
              <p:nvPr/>
            </p:nvSpPr>
            <p:spPr bwMode="auto">
              <a:xfrm>
                <a:off x="5048567" y="3703638"/>
                <a:ext cx="1422400" cy="1631950"/>
              </a:xfrm>
              <a:custGeom>
                <a:avLst/>
                <a:gdLst/>
                <a:ahLst/>
                <a:cxnLst>
                  <a:cxn ang="0">
                    <a:pos x="846" y="8"/>
                  </a:cxn>
                  <a:cxn ang="0">
                    <a:pos x="794" y="92"/>
                  </a:cxn>
                  <a:cxn ang="0">
                    <a:pos x="688" y="184"/>
                  </a:cxn>
                  <a:cxn ang="0">
                    <a:pos x="636" y="278"/>
                  </a:cxn>
                  <a:cxn ang="0">
                    <a:pos x="452" y="402"/>
                  </a:cxn>
                  <a:cxn ang="0">
                    <a:pos x="390" y="438"/>
                  </a:cxn>
                  <a:cxn ang="0">
                    <a:pos x="338" y="468"/>
                  </a:cxn>
                  <a:cxn ang="0">
                    <a:pos x="276" y="478"/>
                  </a:cxn>
                  <a:cxn ang="0">
                    <a:pos x="312" y="406"/>
                  </a:cxn>
                  <a:cxn ang="0">
                    <a:pos x="290" y="396"/>
                  </a:cxn>
                  <a:cxn ang="0">
                    <a:pos x="298" y="348"/>
                  </a:cxn>
                  <a:cxn ang="0">
                    <a:pos x="354" y="324"/>
                  </a:cxn>
                  <a:cxn ang="0">
                    <a:pos x="372" y="286"/>
                  </a:cxn>
                  <a:cxn ang="0">
                    <a:pos x="290" y="292"/>
                  </a:cxn>
                  <a:cxn ang="0">
                    <a:pos x="246" y="364"/>
                  </a:cxn>
                  <a:cxn ang="0">
                    <a:pos x="230" y="490"/>
                  </a:cxn>
                  <a:cxn ang="0">
                    <a:pos x="130" y="596"/>
                  </a:cxn>
                  <a:cxn ang="0">
                    <a:pos x="104" y="692"/>
                  </a:cxn>
                  <a:cxn ang="0">
                    <a:pos x="104" y="736"/>
                  </a:cxn>
                  <a:cxn ang="0">
                    <a:pos x="68" y="756"/>
                  </a:cxn>
                  <a:cxn ang="0">
                    <a:pos x="40" y="786"/>
                  </a:cxn>
                  <a:cxn ang="0">
                    <a:pos x="2" y="786"/>
                  </a:cxn>
                  <a:cxn ang="0">
                    <a:pos x="58" y="832"/>
                  </a:cxn>
                  <a:cxn ang="0">
                    <a:pos x="116" y="790"/>
                  </a:cxn>
                  <a:cxn ang="0">
                    <a:pos x="156" y="754"/>
                  </a:cxn>
                  <a:cxn ang="0">
                    <a:pos x="198" y="810"/>
                  </a:cxn>
                  <a:cxn ang="0">
                    <a:pos x="206" y="864"/>
                  </a:cxn>
                  <a:cxn ang="0">
                    <a:pos x="240" y="888"/>
                  </a:cxn>
                  <a:cxn ang="0">
                    <a:pos x="284" y="904"/>
                  </a:cxn>
                  <a:cxn ang="0">
                    <a:pos x="276" y="976"/>
                  </a:cxn>
                  <a:cxn ang="0">
                    <a:pos x="290" y="952"/>
                  </a:cxn>
                  <a:cxn ang="0">
                    <a:pos x="318" y="978"/>
                  </a:cxn>
                  <a:cxn ang="0">
                    <a:pos x="370" y="988"/>
                  </a:cxn>
                  <a:cxn ang="0">
                    <a:pos x="316" y="1026"/>
                  </a:cxn>
                  <a:cxn ang="0">
                    <a:pos x="408" y="1010"/>
                  </a:cxn>
                  <a:cxn ang="0">
                    <a:pos x="550" y="1012"/>
                  </a:cxn>
                  <a:cxn ang="0">
                    <a:pos x="616" y="906"/>
                  </a:cxn>
                  <a:cxn ang="0">
                    <a:pos x="692" y="894"/>
                  </a:cxn>
                  <a:cxn ang="0">
                    <a:pos x="676" y="918"/>
                  </a:cxn>
                  <a:cxn ang="0">
                    <a:pos x="686" y="1010"/>
                  </a:cxn>
                  <a:cxn ang="0">
                    <a:pos x="744" y="950"/>
                  </a:cxn>
                  <a:cxn ang="0">
                    <a:pos x="742" y="888"/>
                  </a:cxn>
                  <a:cxn ang="0">
                    <a:pos x="732" y="832"/>
                  </a:cxn>
                  <a:cxn ang="0">
                    <a:pos x="728" y="800"/>
                  </a:cxn>
                  <a:cxn ang="0">
                    <a:pos x="760" y="740"/>
                  </a:cxn>
                  <a:cxn ang="0">
                    <a:pos x="686" y="696"/>
                  </a:cxn>
                  <a:cxn ang="0">
                    <a:pos x="650" y="626"/>
                  </a:cxn>
                  <a:cxn ang="0">
                    <a:pos x="646" y="560"/>
                  </a:cxn>
                  <a:cxn ang="0">
                    <a:pos x="608" y="522"/>
                  </a:cxn>
                  <a:cxn ang="0">
                    <a:pos x="672" y="468"/>
                  </a:cxn>
                  <a:cxn ang="0">
                    <a:pos x="742" y="402"/>
                  </a:cxn>
                  <a:cxn ang="0">
                    <a:pos x="762" y="358"/>
                  </a:cxn>
                  <a:cxn ang="0">
                    <a:pos x="762" y="300"/>
                  </a:cxn>
                  <a:cxn ang="0">
                    <a:pos x="834" y="262"/>
                  </a:cxn>
                  <a:cxn ang="0">
                    <a:pos x="864" y="190"/>
                  </a:cxn>
                  <a:cxn ang="0">
                    <a:pos x="856" y="104"/>
                  </a:cxn>
                  <a:cxn ang="0">
                    <a:pos x="896" y="68"/>
                  </a:cxn>
                  <a:cxn ang="0">
                    <a:pos x="240" y="886"/>
                  </a:cxn>
                </a:cxnLst>
                <a:rect l="0" t="0" r="r" b="b"/>
                <a:pathLst>
                  <a:path w="896" h="1028">
                    <a:moveTo>
                      <a:pt x="896" y="68"/>
                    </a:moveTo>
                    <a:lnTo>
                      <a:pt x="896" y="68"/>
                    </a:lnTo>
                    <a:lnTo>
                      <a:pt x="892" y="62"/>
                    </a:lnTo>
                    <a:lnTo>
                      <a:pt x="886" y="56"/>
                    </a:lnTo>
                    <a:lnTo>
                      <a:pt x="874" y="44"/>
                    </a:lnTo>
                    <a:lnTo>
                      <a:pt x="874" y="44"/>
                    </a:lnTo>
                    <a:lnTo>
                      <a:pt x="860" y="26"/>
                    </a:lnTo>
                    <a:lnTo>
                      <a:pt x="852" y="16"/>
                    </a:lnTo>
                    <a:lnTo>
                      <a:pt x="846" y="8"/>
                    </a:lnTo>
                    <a:lnTo>
                      <a:pt x="846" y="8"/>
                    </a:lnTo>
                    <a:lnTo>
                      <a:pt x="838" y="6"/>
                    </a:lnTo>
                    <a:lnTo>
                      <a:pt x="828" y="6"/>
                    </a:lnTo>
                    <a:lnTo>
                      <a:pt x="818" y="4"/>
                    </a:lnTo>
                    <a:lnTo>
                      <a:pt x="814" y="4"/>
                    </a:lnTo>
                    <a:lnTo>
                      <a:pt x="812" y="0"/>
                    </a:lnTo>
                    <a:lnTo>
                      <a:pt x="812" y="0"/>
                    </a:lnTo>
                    <a:lnTo>
                      <a:pt x="808" y="12"/>
                    </a:lnTo>
                    <a:lnTo>
                      <a:pt x="806" y="26"/>
                    </a:lnTo>
                    <a:lnTo>
                      <a:pt x="800" y="60"/>
                    </a:lnTo>
                    <a:lnTo>
                      <a:pt x="794" y="92"/>
                    </a:lnTo>
                    <a:lnTo>
                      <a:pt x="790" y="106"/>
                    </a:lnTo>
                    <a:lnTo>
                      <a:pt x="784" y="118"/>
                    </a:lnTo>
                    <a:lnTo>
                      <a:pt x="784" y="118"/>
                    </a:lnTo>
                    <a:lnTo>
                      <a:pt x="778" y="124"/>
                    </a:lnTo>
                    <a:lnTo>
                      <a:pt x="770" y="130"/>
                    </a:lnTo>
                    <a:lnTo>
                      <a:pt x="750" y="142"/>
                    </a:lnTo>
                    <a:lnTo>
                      <a:pt x="730" y="154"/>
                    </a:lnTo>
                    <a:lnTo>
                      <a:pt x="714" y="164"/>
                    </a:lnTo>
                    <a:lnTo>
                      <a:pt x="714" y="164"/>
                    </a:lnTo>
                    <a:lnTo>
                      <a:pt x="688" y="184"/>
                    </a:lnTo>
                    <a:lnTo>
                      <a:pt x="676" y="194"/>
                    </a:lnTo>
                    <a:lnTo>
                      <a:pt x="668" y="206"/>
                    </a:lnTo>
                    <a:lnTo>
                      <a:pt x="668" y="206"/>
                    </a:lnTo>
                    <a:lnTo>
                      <a:pt x="666" y="212"/>
                    </a:lnTo>
                    <a:lnTo>
                      <a:pt x="666" y="222"/>
                    </a:lnTo>
                    <a:lnTo>
                      <a:pt x="664" y="230"/>
                    </a:lnTo>
                    <a:lnTo>
                      <a:pt x="664" y="236"/>
                    </a:lnTo>
                    <a:lnTo>
                      <a:pt x="664" y="236"/>
                    </a:lnTo>
                    <a:lnTo>
                      <a:pt x="652" y="256"/>
                    </a:lnTo>
                    <a:lnTo>
                      <a:pt x="636" y="278"/>
                    </a:lnTo>
                    <a:lnTo>
                      <a:pt x="620" y="300"/>
                    </a:lnTo>
                    <a:lnTo>
                      <a:pt x="604" y="316"/>
                    </a:lnTo>
                    <a:lnTo>
                      <a:pt x="604" y="316"/>
                    </a:lnTo>
                    <a:lnTo>
                      <a:pt x="592" y="326"/>
                    </a:lnTo>
                    <a:lnTo>
                      <a:pt x="576" y="338"/>
                    </a:lnTo>
                    <a:lnTo>
                      <a:pt x="540" y="360"/>
                    </a:lnTo>
                    <a:lnTo>
                      <a:pt x="502" y="380"/>
                    </a:lnTo>
                    <a:lnTo>
                      <a:pt x="472" y="396"/>
                    </a:lnTo>
                    <a:lnTo>
                      <a:pt x="472" y="396"/>
                    </a:lnTo>
                    <a:lnTo>
                      <a:pt x="452" y="402"/>
                    </a:lnTo>
                    <a:lnTo>
                      <a:pt x="440" y="406"/>
                    </a:lnTo>
                    <a:lnTo>
                      <a:pt x="440" y="406"/>
                    </a:lnTo>
                    <a:lnTo>
                      <a:pt x="418" y="410"/>
                    </a:lnTo>
                    <a:lnTo>
                      <a:pt x="400" y="416"/>
                    </a:lnTo>
                    <a:lnTo>
                      <a:pt x="394" y="418"/>
                    </a:lnTo>
                    <a:lnTo>
                      <a:pt x="390" y="422"/>
                    </a:lnTo>
                    <a:lnTo>
                      <a:pt x="390" y="422"/>
                    </a:lnTo>
                    <a:lnTo>
                      <a:pt x="388" y="426"/>
                    </a:lnTo>
                    <a:lnTo>
                      <a:pt x="388" y="430"/>
                    </a:lnTo>
                    <a:lnTo>
                      <a:pt x="390" y="438"/>
                    </a:lnTo>
                    <a:lnTo>
                      <a:pt x="390" y="438"/>
                    </a:lnTo>
                    <a:lnTo>
                      <a:pt x="386" y="446"/>
                    </a:lnTo>
                    <a:lnTo>
                      <a:pt x="380" y="454"/>
                    </a:lnTo>
                    <a:lnTo>
                      <a:pt x="372" y="464"/>
                    </a:lnTo>
                    <a:lnTo>
                      <a:pt x="364" y="468"/>
                    </a:lnTo>
                    <a:lnTo>
                      <a:pt x="364" y="468"/>
                    </a:lnTo>
                    <a:lnTo>
                      <a:pt x="358" y="470"/>
                    </a:lnTo>
                    <a:lnTo>
                      <a:pt x="352" y="470"/>
                    </a:lnTo>
                    <a:lnTo>
                      <a:pt x="338" y="468"/>
                    </a:lnTo>
                    <a:lnTo>
                      <a:pt x="338" y="468"/>
                    </a:lnTo>
                    <a:lnTo>
                      <a:pt x="328" y="466"/>
                    </a:lnTo>
                    <a:lnTo>
                      <a:pt x="314" y="460"/>
                    </a:lnTo>
                    <a:lnTo>
                      <a:pt x="302" y="454"/>
                    </a:lnTo>
                    <a:lnTo>
                      <a:pt x="298" y="450"/>
                    </a:lnTo>
                    <a:lnTo>
                      <a:pt x="296" y="446"/>
                    </a:lnTo>
                    <a:lnTo>
                      <a:pt x="296" y="446"/>
                    </a:lnTo>
                    <a:lnTo>
                      <a:pt x="284" y="462"/>
                    </a:lnTo>
                    <a:lnTo>
                      <a:pt x="280" y="470"/>
                    </a:lnTo>
                    <a:lnTo>
                      <a:pt x="276" y="478"/>
                    </a:lnTo>
                    <a:lnTo>
                      <a:pt x="276" y="478"/>
                    </a:lnTo>
                    <a:lnTo>
                      <a:pt x="280" y="470"/>
                    </a:lnTo>
                    <a:lnTo>
                      <a:pt x="284" y="462"/>
                    </a:lnTo>
                    <a:lnTo>
                      <a:pt x="296" y="446"/>
                    </a:lnTo>
                    <a:lnTo>
                      <a:pt x="296" y="446"/>
                    </a:lnTo>
                    <a:lnTo>
                      <a:pt x="298" y="440"/>
                    </a:lnTo>
                    <a:lnTo>
                      <a:pt x="302" y="434"/>
                    </a:lnTo>
                    <a:lnTo>
                      <a:pt x="306" y="426"/>
                    </a:lnTo>
                    <a:lnTo>
                      <a:pt x="310" y="420"/>
                    </a:lnTo>
                    <a:lnTo>
                      <a:pt x="310" y="420"/>
                    </a:lnTo>
                    <a:lnTo>
                      <a:pt x="312" y="406"/>
                    </a:lnTo>
                    <a:lnTo>
                      <a:pt x="312" y="398"/>
                    </a:lnTo>
                    <a:lnTo>
                      <a:pt x="310" y="392"/>
                    </a:lnTo>
                    <a:lnTo>
                      <a:pt x="310" y="392"/>
                    </a:lnTo>
                    <a:lnTo>
                      <a:pt x="308" y="390"/>
                    </a:lnTo>
                    <a:lnTo>
                      <a:pt x="304" y="392"/>
                    </a:lnTo>
                    <a:lnTo>
                      <a:pt x="304" y="392"/>
                    </a:lnTo>
                    <a:lnTo>
                      <a:pt x="302" y="394"/>
                    </a:lnTo>
                    <a:lnTo>
                      <a:pt x="298" y="396"/>
                    </a:lnTo>
                    <a:lnTo>
                      <a:pt x="298" y="396"/>
                    </a:lnTo>
                    <a:lnTo>
                      <a:pt x="290" y="396"/>
                    </a:lnTo>
                    <a:lnTo>
                      <a:pt x="282" y="392"/>
                    </a:lnTo>
                    <a:lnTo>
                      <a:pt x="282" y="392"/>
                    </a:lnTo>
                    <a:lnTo>
                      <a:pt x="280" y="386"/>
                    </a:lnTo>
                    <a:lnTo>
                      <a:pt x="280" y="380"/>
                    </a:lnTo>
                    <a:lnTo>
                      <a:pt x="280" y="380"/>
                    </a:lnTo>
                    <a:lnTo>
                      <a:pt x="284" y="362"/>
                    </a:lnTo>
                    <a:lnTo>
                      <a:pt x="288" y="354"/>
                    </a:lnTo>
                    <a:lnTo>
                      <a:pt x="294" y="348"/>
                    </a:lnTo>
                    <a:lnTo>
                      <a:pt x="294" y="348"/>
                    </a:lnTo>
                    <a:lnTo>
                      <a:pt x="298" y="348"/>
                    </a:lnTo>
                    <a:lnTo>
                      <a:pt x="302" y="350"/>
                    </a:lnTo>
                    <a:lnTo>
                      <a:pt x="302" y="350"/>
                    </a:lnTo>
                    <a:lnTo>
                      <a:pt x="310" y="348"/>
                    </a:lnTo>
                    <a:lnTo>
                      <a:pt x="318" y="340"/>
                    </a:lnTo>
                    <a:lnTo>
                      <a:pt x="326" y="334"/>
                    </a:lnTo>
                    <a:lnTo>
                      <a:pt x="332" y="330"/>
                    </a:lnTo>
                    <a:lnTo>
                      <a:pt x="332" y="330"/>
                    </a:lnTo>
                    <a:lnTo>
                      <a:pt x="344" y="328"/>
                    </a:lnTo>
                    <a:lnTo>
                      <a:pt x="350" y="328"/>
                    </a:lnTo>
                    <a:lnTo>
                      <a:pt x="354" y="324"/>
                    </a:lnTo>
                    <a:lnTo>
                      <a:pt x="354" y="324"/>
                    </a:lnTo>
                    <a:lnTo>
                      <a:pt x="354" y="320"/>
                    </a:lnTo>
                    <a:lnTo>
                      <a:pt x="354" y="316"/>
                    </a:lnTo>
                    <a:lnTo>
                      <a:pt x="352" y="310"/>
                    </a:lnTo>
                    <a:lnTo>
                      <a:pt x="354" y="304"/>
                    </a:lnTo>
                    <a:lnTo>
                      <a:pt x="354" y="304"/>
                    </a:lnTo>
                    <a:lnTo>
                      <a:pt x="356" y="300"/>
                    </a:lnTo>
                    <a:lnTo>
                      <a:pt x="362" y="296"/>
                    </a:lnTo>
                    <a:lnTo>
                      <a:pt x="368" y="290"/>
                    </a:lnTo>
                    <a:lnTo>
                      <a:pt x="372" y="286"/>
                    </a:lnTo>
                    <a:lnTo>
                      <a:pt x="372" y="286"/>
                    </a:lnTo>
                    <a:lnTo>
                      <a:pt x="370" y="278"/>
                    </a:lnTo>
                    <a:lnTo>
                      <a:pt x="368" y="274"/>
                    </a:lnTo>
                    <a:lnTo>
                      <a:pt x="364" y="272"/>
                    </a:lnTo>
                    <a:lnTo>
                      <a:pt x="364" y="272"/>
                    </a:lnTo>
                    <a:lnTo>
                      <a:pt x="352" y="270"/>
                    </a:lnTo>
                    <a:lnTo>
                      <a:pt x="338" y="272"/>
                    </a:lnTo>
                    <a:lnTo>
                      <a:pt x="322" y="276"/>
                    </a:lnTo>
                    <a:lnTo>
                      <a:pt x="306" y="284"/>
                    </a:lnTo>
                    <a:lnTo>
                      <a:pt x="290" y="292"/>
                    </a:lnTo>
                    <a:lnTo>
                      <a:pt x="276" y="300"/>
                    </a:lnTo>
                    <a:lnTo>
                      <a:pt x="264" y="310"/>
                    </a:lnTo>
                    <a:lnTo>
                      <a:pt x="254" y="318"/>
                    </a:lnTo>
                    <a:lnTo>
                      <a:pt x="254" y="318"/>
                    </a:lnTo>
                    <a:lnTo>
                      <a:pt x="250" y="326"/>
                    </a:lnTo>
                    <a:lnTo>
                      <a:pt x="246" y="336"/>
                    </a:lnTo>
                    <a:lnTo>
                      <a:pt x="244" y="346"/>
                    </a:lnTo>
                    <a:lnTo>
                      <a:pt x="242" y="354"/>
                    </a:lnTo>
                    <a:lnTo>
                      <a:pt x="242" y="354"/>
                    </a:lnTo>
                    <a:lnTo>
                      <a:pt x="246" y="364"/>
                    </a:lnTo>
                    <a:lnTo>
                      <a:pt x="250" y="374"/>
                    </a:lnTo>
                    <a:lnTo>
                      <a:pt x="254" y="384"/>
                    </a:lnTo>
                    <a:lnTo>
                      <a:pt x="258" y="394"/>
                    </a:lnTo>
                    <a:lnTo>
                      <a:pt x="258" y="394"/>
                    </a:lnTo>
                    <a:lnTo>
                      <a:pt x="256" y="404"/>
                    </a:lnTo>
                    <a:lnTo>
                      <a:pt x="254" y="416"/>
                    </a:lnTo>
                    <a:lnTo>
                      <a:pt x="248" y="442"/>
                    </a:lnTo>
                    <a:lnTo>
                      <a:pt x="238" y="468"/>
                    </a:lnTo>
                    <a:lnTo>
                      <a:pt x="230" y="490"/>
                    </a:lnTo>
                    <a:lnTo>
                      <a:pt x="230" y="490"/>
                    </a:lnTo>
                    <a:lnTo>
                      <a:pt x="218" y="508"/>
                    </a:lnTo>
                    <a:lnTo>
                      <a:pt x="204" y="532"/>
                    </a:lnTo>
                    <a:lnTo>
                      <a:pt x="188" y="552"/>
                    </a:lnTo>
                    <a:lnTo>
                      <a:pt x="172" y="570"/>
                    </a:lnTo>
                    <a:lnTo>
                      <a:pt x="172" y="570"/>
                    </a:lnTo>
                    <a:lnTo>
                      <a:pt x="164" y="576"/>
                    </a:lnTo>
                    <a:lnTo>
                      <a:pt x="158" y="578"/>
                    </a:lnTo>
                    <a:lnTo>
                      <a:pt x="158" y="578"/>
                    </a:lnTo>
                    <a:lnTo>
                      <a:pt x="142" y="588"/>
                    </a:lnTo>
                    <a:lnTo>
                      <a:pt x="130" y="596"/>
                    </a:lnTo>
                    <a:lnTo>
                      <a:pt x="120" y="604"/>
                    </a:lnTo>
                    <a:lnTo>
                      <a:pt x="120" y="604"/>
                    </a:lnTo>
                    <a:lnTo>
                      <a:pt x="110" y="620"/>
                    </a:lnTo>
                    <a:lnTo>
                      <a:pt x="102" y="640"/>
                    </a:lnTo>
                    <a:lnTo>
                      <a:pt x="96" y="660"/>
                    </a:lnTo>
                    <a:lnTo>
                      <a:pt x="94" y="670"/>
                    </a:lnTo>
                    <a:lnTo>
                      <a:pt x="94" y="678"/>
                    </a:lnTo>
                    <a:lnTo>
                      <a:pt x="94" y="678"/>
                    </a:lnTo>
                    <a:lnTo>
                      <a:pt x="98" y="686"/>
                    </a:lnTo>
                    <a:lnTo>
                      <a:pt x="104" y="692"/>
                    </a:lnTo>
                    <a:lnTo>
                      <a:pt x="110" y="700"/>
                    </a:lnTo>
                    <a:lnTo>
                      <a:pt x="114" y="706"/>
                    </a:lnTo>
                    <a:lnTo>
                      <a:pt x="114" y="706"/>
                    </a:lnTo>
                    <a:lnTo>
                      <a:pt x="116" y="718"/>
                    </a:lnTo>
                    <a:lnTo>
                      <a:pt x="116" y="726"/>
                    </a:lnTo>
                    <a:lnTo>
                      <a:pt x="116" y="730"/>
                    </a:lnTo>
                    <a:lnTo>
                      <a:pt x="116" y="730"/>
                    </a:lnTo>
                    <a:lnTo>
                      <a:pt x="114" y="732"/>
                    </a:lnTo>
                    <a:lnTo>
                      <a:pt x="110" y="734"/>
                    </a:lnTo>
                    <a:lnTo>
                      <a:pt x="104" y="736"/>
                    </a:lnTo>
                    <a:lnTo>
                      <a:pt x="104" y="736"/>
                    </a:lnTo>
                    <a:lnTo>
                      <a:pt x="98" y="740"/>
                    </a:lnTo>
                    <a:lnTo>
                      <a:pt x="92" y="748"/>
                    </a:lnTo>
                    <a:lnTo>
                      <a:pt x="86" y="754"/>
                    </a:lnTo>
                    <a:lnTo>
                      <a:pt x="80" y="758"/>
                    </a:lnTo>
                    <a:lnTo>
                      <a:pt x="80" y="758"/>
                    </a:lnTo>
                    <a:lnTo>
                      <a:pt x="74" y="758"/>
                    </a:lnTo>
                    <a:lnTo>
                      <a:pt x="70" y="756"/>
                    </a:lnTo>
                    <a:lnTo>
                      <a:pt x="68" y="756"/>
                    </a:lnTo>
                    <a:lnTo>
                      <a:pt x="68" y="756"/>
                    </a:lnTo>
                    <a:lnTo>
                      <a:pt x="66" y="760"/>
                    </a:lnTo>
                    <a:lnTo>
                      <a:pt x="62" y="766"/>
                    </a:lnTo>
                    <a:lnTo>
                      <a:pt x="60" y="770"/>
                    </a:lnTo>
                    <a:lnTo>
                      <a:pt x="58" y="774"/>
                    </a:lnTo>
                    <a:lnTo>
                      <a:pt x="58" y="774"/>
                    </a:lnTo>
                    <a:lnTo>
                      <a:pt x="52" y="776"/>
                    </a:lnTo>
                    <a:lnTo>
                      <a:pt x="48" y="776"/>
                    </a:lnTo>
                    <a:lnTo>
                      <a:pt x="48" y="776"/>
                    </a:lnTo>
                    <a:lnTo>
                      <a:pt x="44" y="780"/>
                    </a:lnTo>
                    <a:lnTo>
                      <a:pt x="40" y="786"/>
                    </a:lnTo>
                    <a:lnTo>
                      <a:pt x="36" y="792"/>
                    </a:lnTo>
                    <a:lnTo>
                      <a:pt x="30" y="796"/>
                    </a:lnTo>
                    <a:lnTo>
                      <a:pt x="30" y="796"/>
                    </a:lnTo>
                    <a:lnTo>
                      <a:pt x="26" y="794"/>
                    </a:lnTo>
                    <a:lnTo>
                      <a:pt x="22" y="792"/>
                    </a:lnTo>
                    <a:lnTo>
                      <a:pt x="14" y="786"/>
                    </a:lnTo>
                    <a:lnTo>
                      <a:pt x="14" y="786"/>
                    </a:lnTo>
                    <a:lnTo>
                      <a:pt x="8" y="786"/>
                    </a:lnTo>
                    <a:lnTo>
                      <a:pt x="2" y="786"/>
                    </a:lnTo>
                    <a:lnTo>
                      <a:pt x="2" y="786"/>
                    </a:lnTo>
                    <a:lnTo>
                      <a:pt x="0" y="788"/>
                    </a:lnTo>
                    <a:lnTo>
                      <a:pt x="0" y="792"/>
                    </a:lnTo>
                    <a:lnTo>
                      <a:pt x="2" y="800"/>
                    </a:lnTo>
                    <a:lnTo>
                      <a:pt x="6" y="810"/>
                    </a:lnTo>
                    <a:lnTo>
                      <a:pt x="10" y="816"/>
                    </a:lnTo>
                    <a:lnTo>
                      <a:pt x="10" y="816"/>
                    </a:lnTo>
                    <a:lnTo>
                      <a:pt x="20" y="822"/>
                    </a:lnTo>
                    <a:lnTo>
                      <a:pt x="34" y="828"/>
                    </a:lnTo>
                    <a:lnTo>
                      <a:pt x="46" y="830"/>
                    </a:lnTo>
                    <a:lnTo>
                      <a:pt x="58" y="832"/>
                    </a:lnTo>
                    <a:lnTo>
                      <a:pt x="58" y="832"/>
                    </a:lnTo>
                    <a:lnTo>
                      <a:pt x="64" y="830"/>
                    </a:lnTo>
                    <a:lnTo>
                      <a:pt x="70" y="826"/>
                    </a:lnTo>
                    <a:lnTo>
                      <a:pt x="80" y="816"/>
                    </a:lnTo>
                    <a:lnTo>
                      <a:pt x="80" y="816"/>
                    </a:lnTo>
                    <a:lnTo>
                      <a:pt x="88" y="808"/>
                    </a:lnTo>
                    <a:lnTo>
                      <a:pt x="98" y="800"/>
                    </a:lnTo>
                    <a:lnTo>
                      <a:pt x="98" y="800"/>
                    </a:lnTo>
                    <a:lnTo>
                      <a:pt x="106" y="794"/>
                    </a:lnTo>
                    <a:lnTo>
                      <a:pt x="116" y="790"/>
                    </a:lnTo>
                    <a:lnTo>
                      <a:pt x="126" y="784"/>
                    </a:lnTo>
                    <a:lnTo>
                      <a:pt x="134" y="780"/>
                    </a:lnTo>
                    <a:lnTo>
                      <a:pt x="134" y="780"/>
                    </a:lnTo>
                    <a:lnTo>
                      <a:pt x="136" y="774"/>
                    </a:lnTo>
                    <a:lnTo>
                      <a:pt x="138" y="766"/>
                    </a:lnTo>
                    <a:lnTo>
                      <a:pt x="140" y="758"/>
                    </a:lnTo>
                    <a:lnTo>
                      <a:pt x="144" y="754"/>
                    </a:lnTo>
                    <a:lnTo>
                      <a:pt x="144" y="754"/>
                    </a:lnTo>
                    <a:lnTo>
                      <a:pt x="148" y="752"/>
                    </a:lnTo>
                    <a:lnTo>
                      <a:pt x="156" y="754"/>
                    </a:lnTo>
                    <a:lnTo>
                      <a:pt x="162" y="754"/>
                    </a:lnTo>
                    <a:lnTo>
                      <a:pt x="168" y="754"/>
                    </a:lnTo>
                    <a:lnTo>
                      <a:pt x="168" y="754"/>
                    </a:lnTo>
                    <a:lnTo>
                      <a:pt x="168" y="760"/>
                    </a:lnTo>
                    <a:lnTo>
                      <a:pt x="172" y="768"/>
                    </a:lnTo>
                    <a:lnTo>
                      <a:pt x="182" y="782"/>
                    </a:lnTo>
                    <a:lnTo>
                      <a:pt x="192" y="798"/>
                    </a:lnTo>
                    <a:lnTo>
                      <a:pt x="196" y="804"/>
                    </a:lnTo>
                    <a:lnTo>
                      <a:pt x="198" y="810"/>
                    </a:lnTo>
                    <a:lnTo>
                      <a:pt x="198" y="810"/>
                    </a:lnTo>
                    <a:lnTo>
                      <a:pt x="198" y="816"/>
                    </a:lnTo>
                    <a:lnTo>
                      <a:pt x="196" y="822"/>
                    </a:lnTo>
                    <a:lnTo>
                      <a:pt x="192" y="836"/>
                    </a:lnTo>
                    <a:lnTo>
                      <a:pt x="188" y="850"/>
                    </a:lnTo>
                    <a:lnTo>
                      <a:pt x="188" y="856"/>
                    </a:lnTo>
                    <a:lnTo>
                      <a:pt x="190" y="862"/>
                    </a:lnTo>
                    <a:lnTo>
                      <a:pt x="190" y="862"/>
                    </a:lnTo>
                    <a:lnTo>
                      <a:pt x="194" y="862"/>
                    </a:lnTo>
                    <a:lnTo>
                      <a:pt x="196" y="864"/>
                    </a:lnTo>
                    <a:lnTo>
                      <a:pt x="206" y="864"/>
                    </a:lnTo>
                    <a:lnTo>
                      <a:pt x="216" y="864"/>
                    </a:lnTo>
                    <a:lnTo>
                      <a:pt x="222" y="866"/>
                    </a:lnTo>
                    <a:lnTo>
                      <a:pt x="222" y="866"/>
                    </a:lnTo>
                    <a:lnTo>
                      <a:pt x="224" y="870"/>
                    </a:lnTo>
                    <a:lnTo>
                      <a:pt x="224" y="870"/>
                    </a:lnTo>
                    <a:lnTo>
                      <a:pt x="230" y="880"/>
                    </a:lnTo>
                    <a:lnTo>
                      <a:pt x="234" y="884"/>
                    </a:lnTo>
                    <a:lnTo>
                      <a:pt x="240" y="886"/>
                    </a:lnTo>
                    <a:lnTo>
                      <a:pt x="240" y="886"/>
                    </a:lnTo>
                    <a:lnTo>
                      <a:pt x="240" y="888"/>
                    </a:lnTo>
                    <a:lnTo>
                      <a:pt x="244" y="890"/>
                    </a:lnTo>
                    <a:lnTo>
                      <a:pt x="250" y="890"/>
                    </a:lnTo>
                    <a:lnTo>
                      <a:pt x="250" y="890"/>
                    </a:lnTo>
                    <a:lnTo>
                      <a:pt x="260" y="886"/>
                    </a:lnTo>
                    <a:lnTo>
                      <a:pt x="266" y="886"/>
                    </a:lnTo>
                    <a:lnTo>
                      <a:pt x="270" y="886"/>
                    </a:lnTo>
                    <a:lnTo>
                      <a:pt x="270" y="886"/>
                    </a:lnTo>
                    <a:lnTo>
                      <a:pt x="276" y="890"/>
                    </a:lnTo>
                    <a:lnTo>
                      <a:pt x="280" y="896"/>
                    </a:lnTo>
                    <a:lnTo>
                      <a:pt x="284" y="904"/>
                    </a:lnTo>
                    <a:lnTo>
                      <a:pt x="284" y="910"/>
                    </a:lnTo>
                    <a:lnTo>
                      <a:pt x="284" y="910"/>
                    </a:lnTo>
                    <a:lnTo>
                      <a:pt x="284" y="914"/>
                    </a:lnTo>
                    <a:lnTo>
                      <a:pt x="280" y="922"/>
                    </a:lnTo>
                    <a:lnTo>
                      <a:pt x="276" y="928"/>
                    </a:lnTo>
                    <a:lnTo>
                      <a:pt x="274" y="932"/>
                    </a:lnTo>
                    <a:lnTo>
                      <a:pt x="274" y="932"/>
                    </a:lnTo>
                    <a:lnTo>
                      <a:pt x="272" y="954"/>
                    </a:lnTo>
                    <a:lnTo>
                      <a:pt x="272" y="966"/>
                    </a:lnTo>
                    <a:lnTo>
                      <a:pt x="276" y="976"/>
                    </a:lnTo>
                    <a:lnTo>
                      <a:pt x="276" y="976"/>
                    </a:lnTo>
                    <a:lnTo>
                      <a:pt x="280" y="984"/>
                    </a:lnTo>
                    <a:lnTo>
                      <a:pt x="284" y="988"/>
                    </a:lnTo>
                    <a:lnTo>
                      <a:pt x="286" y="990"/>
                    </a:lnTo>
                    <a:lnTo>
                      <a:pt x="286" y="990"/>
                    </a:lnTo>
                    <a:lnTo>
                      <a:pt x="290" y="988"/>
                    </a:lnTo>
                    <a:lnTo>
                      <a:pt x="290" y="982"/>
                    </a:lnTo>
                    <a:lnTo>
                      <a:pt x="290" y="970"/>
                    </a:lnTo>
                    <a:lnTo>
                      <a:pt x="290" y="958"/>
                    </a:lnTo>
                    <a:lnTo>
                      <a:pt x="290" y="952"/>
                    </a:lnTo>
                    <a:lnTo>
                      <a:pt x="294" y="950"/>
                    </a:lnTo>
                    <a:lnTo>
                      <a:pt x="294" y="950"/>
                    </a:lnTo>
                    <a:lnTo>
                      <a:pt x="296" y="952"/>
                    </a:lnTo>
                    <a:lnTo>
                      <a:pt x="298" y="956"/>
                    </a:lnTo>
                    <a:lnTo>
                      <a:pt x="298" y="956"/>
                    </a:lnTo>
                    <a:lnTo>
                      <a:pt x="308" y="968"/>
                    </a:lnTo>
                    <a:lnTo>
                      <a:pt x="308" y="968"/>
                    </a:lnTo>
                    <a:lnTo>
                      <a:pt x="312" y="974"/>
                    </a:lnTo>
                    <a:lnTo>
                      <a:pt x="318" y="978"/>
                    </a:lnTo>
                    <a:lnTo>
                      <a:pt x="318" y="978"/>
                    </a:lnTo>
                    <a:lnTo>
                      <a:pt x="326" y="978"/>
                    </a:lnTo>
                    <a:lnTo>
                      <a:pt x="334" y="974"/>
                    </a:lnTo>
                    <a:lnTo>
                      <a:pt x="342" y="972"/>
                    </a:lnTo>
                    <a:lnTo>
                      <a:pt x="348" y="970"/>
                    </a:lnTo>
                    <a:lnTo>
                      <a:pt x="348" y="970"/>
                    </a:lnTo>
                    <a:lnTo>
                      <a:pt x="362" y="976"/>
                    </a:lnTo>
                    <a:lnTo>
                      <a:pt x="368" y="980"/>
                    </a:lnTo>
                    <a:lnTo>
                      <a:pt x="372" y="984"/>
                    </a:lnTo>
                    <a:lnTo>
                      <a:pt x="372" y="984"/>
                    </a:lnTo>
                    <a:lnTo>
                      <a:pt x="370" y="988"/>
                    </a:lnTo>
                    <a:lnTo>
                      <a:pt x="366" y="992"/>
                    </a:lnTo>
                    <a:lnTo>
                      <a:pt x="366" y="992"/>
                    </a:lnTo>
                    <a:lnTo>
                      <a:pt x="362" y="996"/>
                    </a:lnTo>
                    <a:lnTo>
                      <a:pt x="354" y="998"/>
                    </a:lnTo>
                    <a:lnTo>
                      <a:pt x="336" y="1006"/>
                    </a:lnTo>
                    <a:lnTo>
                      <a:pt x="322" y="1014"/>
                    </a:lnTo>
                    <a:lnTo>
                      <a:pt x="316" y="1018"/>
                    </a:lnTo>
                    <a:lnTo>
                      <a:pt x="314" y="1024"/>
                    </a:lnTo>
                    <a:lnTo>
                      <a:pt x="314" y="1024"/>
                    </a:lnTo>
                    <a:lnTo>
                      <a:pt x="316" y="1026"/>
                    </a:lnTo>
                    <a:lnTo>
                      <a:pt x="318" y="1028"/>
                    </a:lnTo>
                    <a:lnTo>
                      <a:pt x="318" y="1028"/>
                    </a:lnTo>
                    <a:lnTo>
                      <a:pt x="328" y="1026"/>
                    </a:lnTo>
                    <a:lnTo>
                      <a:pt x="340" y="1022"/>
                    </a:lnTo>
                    <a:lnTo>
                      <a:pt x="350" y="1018"/>
                    </a:lnTo>
                    <a:lnTo>
                      <a:pt x="360" y="1014"/>
                    </a:lnTo>
                    <a:lnTo>
                      <a:pt x="360" y="1014"/>
                    </a:lnTo>
                    <a:lnTo>
                      <a:pt x="388" y="1010"/>
                    </a:lnTo>
                    <a:lnTo>
                      <a:pt x="408" y="1010"/>
                    </a:lnTo>
                    <a:lnTo>
                      <a:pt x="408" y="1010"/>
                    </a:lnTo>
                    <a:lnTo>
                      <a:pt x="436" y="1006"/>
                    </a:lnTo>
                    <a:lnTo>
                      <a:pt x="458" y="1004"/>
                    </a:lnTo>
                    <a:lnTo>
                      <a:pt x="476" y="1002"/>
                    </a:lnTo>
                    <a:lnTo>
                      <a:pt x="476" y="1002"/>
                    </a:lnTo>
                    <a:lnTo>
                      <a:pt x="492" y="1006"/>
                    </a:lnTo>
                    <a:lnTo>
                      <a:pt x="512" y="1010"/>
                    </a:lnTo>
                    <a:lnTo>
                      <a:pt x="532" y="1014"/>
                    </a:lnTo>
                    <a:lnTo>
                      <a:pt x="542" y="1014"/>
                    </a:lnTo>
                    <a:lnTo>
                      <a:pt x="550" y="1012"/>
                    </a:lnTo>
                    <a:lnTo>
                      <a:pt x="550" y="1012"/>
                    </a:lnTo>
                    <a:lnTo>
                      <a:pt x="556" y="1006"/>
                    </a:lnTo>
                    <a:lnTo>
                      <a:pt x="564" y="998"/>
                    </a:lnTo>
                    <a:lnTo>
                      <a:pt x="574" y="980"/>
                    </a:lnTo>
                    <a:lnTo>
                      <a:pt x="574" y="980"/>
                    </a:lnTo>
                    <a:lnTo>
                      <a:pt x="578" y="966"/>
                    </a:lnTo>
                    <a:lnTo>
                      <a:pt x="582" y="952"/>
                    </a:lnTo>
                    <a:lnTo>
                      <a:pt x="582" y="952"/>
                    </a:lnTo>
                    <a:lnTo>
                      <a:pt x="590" y="938"/>
                    </a:lnTo>
                    <a:lnTo>
                      <a:pt x="602" y="920"/>
                    </a:lnTo>
                    <a:lnTo>
                      <a:pt x="616" y="906"/>
                    </a:lnTo>
                    <a:lnTo>
                      <a:pt x="628" y="894"/>
                    </a:lnTo>
                    <a:lnTo>
                      <a:pt x="628" y="894"/>
                    </a:lnTo>
                    <a:lnTo>
                      <a:pt x="642" y="886"/>
                    </a:lnTo>
                    <a:lnTo>
                      <a:pt x="650" y="884"/>
                    </a:lnTo>
                    <a:lnTo>
                      <a:pt x="656" y="882"/>
                    </a:lnTo>
                    <a:lnTo>
                      <a:pt x="656" y="882"/>
                    </a:lnTo>
                    <a:lnTo>
                      <a:pt x="666" y="882"/>
                    </a:lnTo>
                    <a:lnTo>
                      <a:pt x="676" y="886"/>
                    </a:lnTo>
                    <a:lnTo>
                      <a:pt x="686" y="888"/>
                    </a:lnTo>
                    <a:lnTo>
                      <a:pt x="692" y="894"/>
                    </a:lnTo>
                    <a:lnTo>
                      <a:pt x="692" y="894"/>
                    </a:lnTo>
                    <a:lnTo>
                      <a:pt x="696" y="900"/>
                    </a:lnTo>
                    <a:lnTo>
                      <a:pt x="698" y="904"/>
                    </a:lnTo>
                    <a:lnTo>
                      <a:pt x="698" y="906"/>
                    </a:lnTo>
                    <a:lnTo>
                      <a:pt x="698" y="906"/>
                    </a:lnTo>
                    <a:lnTo>
                      <a:pt x="694" y="910"/>
                    </a:lnTo>
                    <a:lnTo>
                      <a:pt x="688" y="912"/>
                    </a:lnTo>
                    <a:lnTo>
                      <a:pt x="688" y="912"/>
                    </a:lnTo>
                    <a:lnTo>
                      <a:pt x="680" y="916"/>
                    </a:lnTo>
                    <a:lnTo>
                      <a:pt x="676" y="918"/>
                    </a:lnTo>
                    <a:lnTo>
                      <a:pt x="672" y="920"/>
                    </a:lnTo>
                    <a:lnTo>
                      <a:pt x="672" y="920"/>
                    </a:lnTo>
                    <a:lnTo>
                      <a:pt x="670" y="930"/>
                    </a:lnTo>
                    <a:lnTo>
                      <a:pt x="668" y="940"/>
                    </a:lnTo>
                    <a:lnTo>
                      <a:pt x="668" y="962"/>
                    </a:lnTo>
                    <a:lnTo>
                      <a:pt x="672" y="986"/>
                    </a:lnTo>
                    <a:lnTo>
                      <a:pt x="676" y="996"/>
                    </a:lnTo>
                    <a:lnTo>
                      <a:pt x="680" y="1004"/>
                    </a:lnTo>
                    <a:lnTo>
                      <a:pt x="680" y="1004"/>
                    </a:lnTo>
                    <a:lnTo>
                      <a:pt x="686" y="1010"/>
                    </a:lnTo>
                    <a:lnTo>
                      <a:pt x="690" y="1014"/>
                    </a:lnTo>
                    <a:lnTo>
                      <a:pt x="692" y="1014"/>
                    </a:lnTo>
                    <a:lnTo>
                      <a:pt x="692" y="1014"/>
                    </a:lnTo>
                    <a:lnTo>
                      <a:pt x="696" y="1012"/>
                    </a:lnTo>
                    <a:lnTo>
                      <a:pt x="698" y="1010"/>
                    </a:lnTo>
                    <a:lnTo>
                      <a:pt x="704" y="1004"/>
                    </a:lnTo>
                    <a:lnTo>
                      <a:pt x="704" y="1004"/>
                    </a:lnTo>
                    <a:lnTo>
                      <a:pt x="716" y="990"/>
                    </a:lnTo>
                    <a:lnTo>
                      <a:pt x="732" y="970"/>
                    </a:lnTo>
                    <a:lnTo>
                      <a:pt x="744" y="950"/>
                    </a:lnTo>
                    <a:lnTo>
                      <a:pt x="748" y="940"/>
                    </a:lnTo>
                    <a:lnTo>
                      <a:pt x="750" y="932"/>
                    </a:lnTo>
                    <a:lnTo>
                      <a:pt x="750" y="932"/>
                    </a:lnTo>
                    <a:lnTo>
                      <a:pt x="748" y="924"/>
                    </a:lnTo>
                    <a:lnTo>
                      <a:pt x="744" y="916"/>
                    </a:lnTo>
                    <a:lnTo>
                      <a:pt x="740" y="908"/>
                    </a:lnTo>
                    <a:lnTo>
                      <a:pt x="738" y="900"/>
                    </a:lnTo>
                    <a:lnTo>
                      <a:pt x="738" y="900"/>
                    </a:lnTo>
                    <a:lnTo>
                      <a:pt x="740" y="894"/>
                    </a:lnTo>
                    <a:lnTo>
                      <a:pt x="742" y="888"/>
                    </a:lnTo>
                    <a:lnTo>
                      <a:pt x="746" y="880"/>
                    </a:lnTo>
                    <a:lnTo>
                      <a:pt x="746" y="880"/>
                    </a:lnTo>
                    <a:lnTo>
                      <a:pt x="740" y="876"/>
                    </a:lnTo>
                    <a:lnTo>
                      <a:pt x="734" y="874"/>
                    </a:lnTo>
                    <a:lnTo>
                      <a:pt x="732" y="870"/>
                    </a:lnTo>
                    <a:lnTo>
                      <a:pt x="732" y="870"/>
                    </a:lnTo>
                    <a:lnTo>
                      <a:pt x="730" y="866"/>
                    </a:lnTo>
                    <a:lnTo>
                      <a:pt x="730" y="860"/>
                    </a:lnTo>
                    <a:lnTo>
                      <a:pt x="730" y="846"/>
                    </a:lnTo>
                    <a:lnTo>
                      <a:pt x="732" y="832"/>
                    </a:lnTo>
                    <a:lnTo>
                      <a:pt x="730" y="826"/>
                    </a:lnTo>
                    <a:lnTo>
                      <a:pt x="730" y="822"/>
                    </a:lnTo>
                    <a:lnTo>
                      <a:pt x="730" y="822"/>
                    </a:lnTo>
                    <a:lnTo>
                      <a:pt x="726" y="816"/>
                    </a:lnTo>
                    <a:lnTo>
                      <a:pt x="720" y="814"/>
                    </a:lnTo>
                    <a:lnTo>
                      <a:pt x="720" y="814"/>
                    </a:lnTo>
                    <a:lnTo>
                      <a:pt x="722" y="808"/>
                    </a:lnTo>
                    <a:lnTo>
                      <a:pt x="722" y="804"/>
                    </a:lnTo>
                    <a:lnTo>
                      <a:pt x="722" y="804"/>
                    </a:lnTo>
                    <a:lnTo>
                      <a:pt x="728" y="800"/>
                    </a:lnTo>
                    <a:lnTo>
                      <a:pt x="734" y="794"/>
                    </a:lnTo>
                    <a:lnTo>
                      <a:pt x="742" y="790"/>
                    </a:lnTo>
                    <a:lnTo>
                      <a:pt x="748" y="786"/>
                    </a:lnTo>
                    <a:lnTo>
                      <a:pt x="748" y="786"/>
                    </a:lnTo>
                    <a:lnTo>
                      <a:pt x="754" y="778"/>
                    </a:lnTo>
                    <a:lnTo>
                      <a:pt x="758" y="766"/>
                    </a:lnTo>
                    <a:lnTo>
                      <a:pt x="762" y="754"/>
                    </a:lnTo>
                    <a:lnTo>
                      <a:pt x="762" y="746"/>
                    </a:lnTo>
                    <a:lnTo>
                      <a:pt x="762" y="746"/>
                    </a:lnTo>
                    <a:lnTo>
                      <a:pt x="760" y="740"/>
                    </a:lnTo>
                    <a:lnTo>
                      <a:pt x="756" y="734"/>
                    </a:lnTo>
                    <a:lnTo>
                      <a:pt x="742" y="722"/>
                    </a:lnTo>
                    <a:lnTo>
                      <a:pt x="728" y="712"/>
                    </a:lnTo>
                    <a:lnTo>
                      <a:pt x="716" y="706"/>
                    </a:lnTo>
                    <a:lnTo>
                      <a:pt x="716" y="706"/>
                    </a:lnTo>
                    <a:lnTo>
                      <a:pt x="708" y="706"/>
                    </a:lnTo>
                    <a:lnTo>
                      <a:pt x="700" y="704"/>
                    </a:lnTo>
                    <a:lnTo>
                      <a:pt x="700" y="704"/>
                    </a:lnTo>
                    <a:lnTo>
                      <a:pt x="694" y="700"/>
                    </a:lnTo>
                    <a:lnTo>
                      <a:pt x="686" y="696"/>
                    </a:lnTo>
                    <a:lnTo>
                      <a:pt x="680" y="692"/>
                    </a:lnTo>
                    <a:lnTo>
                      <a:pt x="674" y="688"/>
                    </a:lnTo>
                    <a:lnTo>
                      <a:pt x="674" y="688"/>
                    </a:lnTo>
                    <a:lnTo>
                      <a:pt x="676" y="684"/>
                    </a:lnTo>
                    <a:lnTo>
                      <a:pt x="676" y="678"/>
                    </a:lnTo>
                    <a:lnTo>
                      <a:pt x="672" y="666"/>
                    </a:lnTo>
                    <a:lnTo>
                      <a:pt x="672" y="666"/>
                    </a:lnTo>
                    <a:lnTo>
                      <a:pt x="666" y="654"/>
                    </a:lnTo>
                    <a:lnTo>
                      <a:pt x="658" y="640"/>
                    </a:lnTo>
                    <a:lnTo>
                      <a:pt x="650" y="626"/>
                    </a:lnTo>
                    <a:lnTo>
                      <a:pt x="646" y="614"/>
                    </a:lnTo>
                    <a:lnTo>
                      <a:pt x="646" y="614"/>
                    </a:lnTo>
                    <a:lnTo>
                      <a:pt x="646" y="606"/>
                    </a:lnTo>
                    <a:lnTo>
                      <a:pt x="650" y="594"/>
                    </a:lnTo>
                    <a:lnTo>
                      <a:pt x="652" y="584"/>
                    </a:lnTo>
                    <a:lnTo>
                      <a:pt x="654" y="574"/>
                    </a:lnTo>
                    <a:lnTo>
                      <a:pt x="654" y="574"/>
                    </a:lnTo>
                    <a:lnTo>
                      <a:pt x="650" y="566"/>
                    </a:lnTo>
                    <a:lnTo>
                      <a:pt x="646" y="560"/>
                    </a:lnTo>
                    <a:lnTo>
                      <a:pt x="646" y="560"/>
                    </a:lnTo>
                    <a:lnTo>
                      <a:pt x="642" y="558"/>
                    </a:lnTo>
                    <a:lnTo>
                      <a:pt x="636" y="558"/>
                    </a:lnTo>
                    <a:lnTo>
                      <a:pt x="624" y="558"/>
                    </a:lnTo>
                    <a:lnTo>
                      <a:pt x="612" y="556"/>
                    </a:lnTo>
                    <a:lnTo>
                      <a:pt x="608" y="556"/>
                    </a:lnTo>
                    <a:lnTo>
                      <a:pt x="604" y="554"/>
                    </a:lnTo>
                    <a:lnTo>
                      <a:pt x="604" y="554"/>
                    </a:lnTo>
                    <a:lnTo>
                      <a:pt x="602" y="546"/>
                    </a:lnTo>
                    <a:lnTo>
                      <a:pt x="602" y="538"/>
                    </a:lnTo>
                    <a:lnTo>
                      <a:pt x="608" y="522"/>
                    </a:lnTo>
                    <a:lnTo>
                      <a:pt x="608" y="522"/>
                    </a:lnTo>
                    <a:lnTo>
                      <a:pt x="612" y="516"/>
                    </a:lnTo>
                    <a:lnTo>
                      <a:pt x="620" y="508"/>
                    </a:lnTo>
                    <a:lnTo>
                      <a:pt x="638" y="496"/>
                    </a:lnTo>
                    <a:lnTo>
                      <a:pt x="654" y="482"/>
                    </a:lnTo>
                    <a:lnTo>
                      <a:pt x="660" y="476"/>
                    </a:lnTo>
                    <a:lnTo>
                      <a:pt x="664" y="468"/>
                    </a:lnTo>
                    <a:lnTo>
                      <a:pt x="664" y="468"/>
                    </a:lnTo>
                    <a:lnTo>
                      <a:pt x="668" y="470"/>
                    </a:lnTo>
                    <a:lnTo>
                      <a:pt x="672" y="468"/>
                    </a:lnTo>
                    <a:lnTo>
                      <a:pt x="684" y="464"/>
                    </a:lnTo>
                    <a:lnTo>
                      <a:pt x="696" y="458"/>
                    </a:lnTo>
                    <a:lnTo>
                      <a:pt x="704" y="454"/>
                    </a:lnTo>
                    <a:lnTo>
                      <a:pt x="704" y="454"/>
                    </a:lnTo>
                    <a:lnTo>
                      <a:pt x="710" y="448"/>
                    </a:lnTo>
                    <a:lnTo>
                      <a:pt x="716" y="438"/>
                    </a:lnTo>
                    <a:lnTo>
                      <a:pt x="724" y="422"/>
                    </a:lnTo>
                    <a:lnTo>
                      <a:pt x="724" y="422"/>
                    </a:lnTo>
                    <a:lnTo>
                      <a:pt x="742" y="402"/>
                    </a:lnTo>
                    <a:lnTo>
                      <a:pt x="742" y="402"/>
                    </a:lnTo>
                    <a:lnTo>
                      <a:pt x="754" y="396"/>
                    </a:lnTo>
                    <a:lnTo>
                      <a:pt x="762" y="390"/>
                    </a:lnTo>
                    <a:lnTo>
                      <a:pt x="766" y="386"/>
                    </a:lnTo>
                    <a:lnTo>
                      <a:pt x="766" y="386"/>
                    </a:lnTo>
                    <a:lnTo>
                      <a:pt x="770" y="378"/>
                    </a:lnTo>
                    <a:lnTo>
                      <a:pt x="772" y="372"/>
                    </a:lnTo>
                    <a:lnTo>
                      <a:pt x="772" y="368"/>
                    </a:lnTo>
                    <a:lnTo>
                      <a:pt x="772" y="368"/>
                    </a:lnTo>
                    <a:lnTo>
                      <a:pt x="768" y="362"/>
                    </a:lnTo>
                    <a:lnTo>
                      <a:pt x="762" y="358"/>
                    </a:lnTo>
                    <a:lnTo>
                      <a:pt x="756" y="352"/>
                    </a:lnTo>
                    <a:lnTo>
                      <a:pt x="752" y="346"/>
                    </a:lnTo>
                    <a:lnTo>
                      <a:pt x="752" y="346"/>
                    </a:lnTo>
                    <a:lnTo>
                      <a:pt x="754" y="342"/>
                    </a:lnTo>
                    <a:lnTo>
                      <a:pt x="756" y="338"/>
                    </a:lnTo>
                    <a:lnTo>
                      <a:pt x="760" y="330"/>
                    </a:lnTo>
                    <a:lnTo>
                      <a:pt x="760" y="330"/>
                    </a:lnTo>
                    <a:lnTo>
                      <a:pt x="762" y="322"/>
                    </a:lnTo>
                    <a:lnTo>
                      <a:pt x="762" y="312"/>
                    </a:lnTo>
                    <a:lnTo>
                      <a:pt x="762" y="300"/>
                    </a:lnTo>
                    <a:lnTo>
                      <a:pt x="764" y="294"/>
                    </a:lnTo>
                    <a:lnTo>
                      <a:pt x="764" y="294"/>
                    </a:lnTo>
                    <a:lnTo>
                      <a:pt x="770" y="288"/>
                    </a:lnTo>
                    <a:lnTo>
                      <a:pt x="778" y="286"/>
                    </a:lnTo>
                    <a:lnTo>
                      <a:pt x="800" y="280"/>
                    </a:lnTo>
                    <a:lnTo>
                      <a:pt x="822" y="276"/>
                    </a:lnTo>
                    <a:lnTo>
                      <a:pt x="830" y="272"/>
                    </a:lnTo>
                    <a:lnTo>
                      <a:pt x="834" y="266"/>
                    </a:lnTo>
                    <a:lnTo>
                      <a:pt x="834" y="266"/>
                    </a:lnTo>
                    <a:lnTo>
                      <a:pt x="834" y="262"/>
                    </a:lnTo>
                    <a:lnTo>
                      <a:pt x="832" y="258"/>
                    </a:lnTo>
                    <a:lnTo>
                      <a:pt x="830" y="254"/>
                    </a:lnTo>
                    <a:lnTo>
                      <a:pt x="830" y="252"/>
                    </a:lnTo>
                    <a:lnTo>
                      <a:pt x="830" y="252"/>
                    </a:lnTo>
                    <a:lnTo>
                      <a:pt x="832" y="244"/>
                    </a:lnTo>
                    <a:lnTo>
                      <a:pt x="836" y="238"/>
                    </a:lnTo>
                    <a:lnTo>
                      <a:pt x="848" y="222"/>
                    </a:lnTo>
                    <a:lnTo>
                      <a:pt x="860" y="206"/>
                    </a:lnTo>
                    <a:lnTo>
                      <a:pt x="862" y="198"/>
                    </a:lnTo>
                    <a:lnTo>
                      <a:pt x="864" y="190"/>
                    </a:lnTo>
                    <a:lnTo>
                      <a:pt x="864" y="190"/>
                    </a:lnTo>
                    <a:lnTo>
                      <a:pt x="862" y="186"/>
                    </a:lnTo>
                    <a:lnTo>
                      <a:pt x="856" y="180"/>
                    </a:lnTo>
                    <a:lnTo>
                      <a:pt x="850" y="174"/>
                    </a:lnTo>
                    <a:lnTo>
                      <a:pt x="848" y="170"/>
                    </a:lnTo>
                    <a:lnTo>
                      <a:pt x="848" y="170"/>
                    </a:lnTo>
                    <a:lnTo>
                      <a:pt x="846" y="152"/>
                    </a:lnTo>
                    <a:lnTo>
                      <a:pt x="848" y="132"/>
                    </a:lnTo>
                    <a:lnTo>
                      <a:pt x="852" y="112"/>
                    </a:lnTo>
                    <a:lnTo>
                      <a:pt x="856" y="104"/>
                    </a:lnTo>
                    <a:lnTo>
                      <a:pt x="858" y="96"/>
                    </a:lnTo>
                    <a:lnTo>
                      <a:pt x="858" y="96"/>
                    </a:lnTo>
                    <a:lnTo>
                      <a:pt x="864" y="92"/>
                    </a:lnTo>
                    <a:lnTo>
                      <a:pt x="872" y="90"/>
                    </a:lnTo>
                    <a:lnTo>
                      <a:pt x="880" y="86"/>
                    </a:lnTo>
                    <a:lnTo>
                      <a:pt x="886" y="84"/>
                    </a:lnTo>
                    <a:lnTo>
                      <a:pt x="886" y="84"/>
                    </a:lnTo>
                    <a:lnTo>
                      <a:pt x="892" y="76"/>
                    </a:lnTo>
                    <a:lnTo>
                      <a:pt x="896" y="72"/>
                    </a:lnTo>
                    <a:lnTo>
                      <a:pt x="896" y="68"/>
                    </a:lnTo>
                    <a:lnTo>
                      <a:pt x="896" y="68"/>
                    </a:lnTo>
                    <a:close/>
                    <a:moveTo>
                      <a:pt x="240" y="886"/>
                    </a:moveTo>
                    <a:lnTo>
                      <a:pt x="240" y="886"/>
                    </a:lnTo>
                    <a:lnTo>
                      <a:pt x="244" y="884"/>
                    </a:lnTo>
                    <a:lnTo>
                      <a:pt x="248" y="880"/>
                    </a:lnTo>
                    <a:lnTo>
                      <a:pt x="254" y="870"/>
                    </a:lnTo>
                    <a:lnTo>
                      <a:pt x="254" y="870"/>
                    </a:lnTo>
                    <a:lnTo>
                      <a:pt x="248" y="880"/>
                    </a:lnTo>
                    <a:lnTo>
                      <a:pt x="244" y="884"/>
                    </a:lnTo>
                    <a:lnTo>
                      <a:pt x="240" y="886"/>
                    </a:lnTo>
                    <a:lnTo>
                      <a:pt x="240" y="886"/>
                    </a:lnTo>
                    <a:close/>
                  </a:path>
                </a:pathLst>
              </a:custGeom>
              <a:grpFill/>
              <a:ln w="3175">
                <a:solidFill>
                  <a:schemeClr val="bg1">
                    <a:lumMod val="95000"/>
                  </a:schemeClr>
                </a:solidFill>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Freeform 29">
                <a:extLst>
                  <a:ext uri="{FF2B5EF4-FFF2-40B4-BE49-F238E27FC236}">
                    <a16:creationId xmlns:a16="http://schemas.microsoft.com/office/drawing/2014/main" id="{040C6D52-5347-0334-532C-E76C7AE55A90}"/>
                  </a:ext>
                </a:extLst>
              </p:cNvPr>
              <p:cNvSpPr>
                <a:spLocks/>
              </p:cNvSpPr>
              <p:nvPr/>
            </p:nvSpPr>
            <p:spPr bwMode="auto">
              <a:xfrm>
                <a:off x="6080369" y="3733308"/>
                <a:ext cx="99730" cy="212757"/>
              </a:xfrm>
              <a:custGeom>
                <a:avLst/>
                <a:gdLst/>
                <a:ahLst/>
                <a:cxnLst>
                  <a:cxn ang="0">
                    <a:pos x="278" y="439"/>
                  </a:cxn>
                  <a:cxn ang="0">
                    <a:pos x="290" y="467"/>
                  </a:cxn>
                  <a:cxn ang="0">
                    <a:pos x="304" y="480"/>
                  </a:cxn>
                  <a:cxn ang="0">
                    <a:pos x="314" y="481"/>
                  </a:cxn>
                  <a:cxn ang="0">
                    <a:pos x="339" y="475"/>
                  </a:cxn>
                  <a:cxn ang="0">
                    <a:pos x="380" y="456"/>
                  </a:cxn>
                  <a:cxn ang="0">
                    <a:pos x="403" y="454"/>
                  </a:cxn>
                  <a:cxn ang="0">
                    <a:pos x="417" y="460"/>
                  </a:cxn>
                  <a:cxn ang="0">
                    <a:pos x="439" y="479"/>
                  </a:cxn>
                  <a:cxn ang="0">
                    <a:pos x="450" y="500"/>
                  </a:cxn>
                  <a:cxn ang="0">
                    <a:pos x="451" y="515"/>
                  </a:cxn>
                  <a:cxn ang="0">
                    <a:pos x="439" y="567"/>
                  </a:cxn>
                  <a:cxn ang="0">
                    <a:pos x="411" y="623"/>
                  </a:cxn>
                  <a:cxn ang="0">
                    <a:pos x="349" y="716"/>
                  </a:cxn>
                  <a:cxn ang="0">
                    <a:pos x="304" y="772"/>
                  </a:cxn>
                  <a:cxn ang="0">
                    <a:pos x="222" y="854"/>
                  </a:cxn>
                  <a:cxn ang="0">
                    <a:pos x="152" y="909"/>
                  </a:cxn>
                  <a:cxn ang="0">
                    <a:pos x="99" y="941"/>
                  </a:cxn>
                  <a:cxn ang="0">
                    <a:pos x="52" y="958"/>
                  </a:cxn>
                  <a:cxn ang="0">
                    <a:pos x="40" y="958"/>
                  </a:cxn>
                  <a:cxn ang="0">
                    <a:pos x="13" y="952"/>
                  </a:cxn>
                  <a:cxn ang="0">
                    <a:pos x="6" y="945"/>
                  </a:cxn>
                  <a:cxn ang="0">
                    <a:pos x="0" y="922"/>
                  </a:cxn>
                  <a:cxn ang="0">
                    <a:pos x="6" y="896"/>
                  </a:cxn>
                  <a:cxn ang="0">
                    <a:pos x="35" y="835"/>
                  </a:cxn>
                  <a:cxn ang="0">
                    <a:pos x="102" y="727"/>
                  </a:cxn>
                  <a:cxn ang="0">
                    <a:pos x="122" y="678"/>
                  </a:cxn>
                  <a:cxn ang="0">
                    <a:pos x="123" y="653"/>
                  </a:cxn>
                  <a:cxn ang="0">
                    <a:pos x="118" y="640"/>
                  </a:cxn>
                  <a:cxn ang="0">
                    <a:pos x="106" y="632"/>
                  </a:cxn>
                  <a:cxn ang="0">
                    <a:pos x="69" y="632"/>
                  </a:cxn>
                  <a:cxn ang="0">
                    <a:pos x="33" y="632"/>
                  </a:cxn>
                  <a:cxn ang="0">
                    <a:pos x="19" y="627"/>
                  </a:cxn>
                  <a:cxn ang="0">
                    <a:pos x="10" y="612"/>
                  </a:cxn>
                  <a:cxn ang="0">
                    <a:pos x="4" y="584"/>
                  </a:cxn>
                  <a:cxn ang="0">
                    <a:pos x="7" y="526"/>
                  </a:cxn>
                  <a:cxn ang="0">
                    <a:pos x="19" y="467"/>
                  </a:cxn>
                  <a:cxn ang="0">
                    <a:pos x="39" y="406"/>
                  </a:cxn>
                  <a:cxn ang="0">
                    <a:pos x="84" y="292"/>
                  </a:cxn>
                  <a:cxn ang="0">
                    <a:pos x="143" y="168"/>
                  </a:cxn>
                  <a:cxn ang="0">
                    <a:pos x="188" y="95"/>
                  </a:cxn>
                  <a:cxn ang="0">
                    <a:pos x="224" y="50"/>
                  </a:cxn>
                  <a:cxn ang="0">
                    <a:pos x="261" y="18"/>
                  </a:cxn>
                  <a:cxn ang="0">
                    <a:pos x="299" y="1"/>
                  </a:cxn>
                  <a:cxn ang="0">
                    <a:pos x="337" y="2"/>
                  </a:cxn>
                  <a:cxn ang="0">
                    <a:pos x="346" y="7"/>
                  </a:cxn>
                  <a:cxn ang="0">
                    <a:pos x="357" y="20"/>
                  </a:cxn>
                  <a:cxn ang="0">
                    <a:pos x="364" y="54"/>
                  </a:cxn>
                  <a:cxn ang="0">
                    <a:pos x="361" y="106"/>
                  </a:cxn>
                  <a:cxn ang="0">
                    <a:pos x="342" y="214"/>
                  </a:cxn>
                  <a:cxn ang="0">
                    <a:pos x="335" y="251"/>
                  </a:cxn>
                  <a:cxn ang="0">
                    <a:pos x="302" y="337"/>
                  </a:cxn>
                  <a:cxn ang="0">
                    <a:pos x="280" y="402"/>
                  </a:cxn>
                  <a:cxn ang="0">
                    <a:pos x="277" y="434"/>
                  </a:cxn>
                </a:cxnLst>
                <a:rect l="0" t="0" r="r" b="b"/>
                <a:pathLst>
                  <a:path w="451" h="958">
                    <a:moveTo>
                      <a:pt x="277" y="434"/>
                    </a:moveTo>
                    <a:lnTo>
                      <a:pt x="277" y="434"/>
                    </a:lnTo>
                    <a:lnTo>
                      <a:pt x="278" y="439"/>
                    </a:lnTo>
                    <a:lnTo>
                      <a:pt x="280" y="446"/>
                    </a:lnTo>
                    <a:lnTo>
                      <a:pt x="287" y="460"/>
                    </a:lnTo>
                    <a:lnTo>
                      <a:pt x="290" y="467"/>
                    </a:lnTo>
                    <a:lnTo>
                      <a:pt x="294" y="472"/>
                    </a:lnTo>
                    <a:lnTo>
                      <a:pt x="299" y="477"/>
                    </a:lnTo>
                    <a:lnTo>
                      <a:pt x="304" y="480"/>
                    </a:lnTo>
                    <a:lnTo>
                      <a:pt x="304" y="480"/>
                    </a:lnTo>
                    <a:lnTo>
                      <a:pt x="309" y="481"/>
                    </a:lnTo>
                    <a:lnTo>
                      <a:pt x="314" y="481"/>
                    </a:lnTo>
                    <a:lnTo>
                      <a:pt x="320" y="481"/>
                    </a:lnTo>
                    <a:lnTo>
                      <a:pt x="326" y="479"/>
                    </a:lnTo>
                    <a:lnTo>
                      <a:pt x="339" y="475"/>
                    </a:lnTo>
                    <a:lnTo>
                      <a:pt x="354" y="468"/>
                    </a:lnTo>
                    <a:lnTo>
                      <a:pt x="367" y="461"/>
                    </a:lnTo>
                    <a:lnTo>
                      <a:pt x="380" y="456"/>
                    </a:lnTo>
                    <a:lnTo>
                      <a:pt x="393" y="454"/>
                    </a:lnTo>
                    <a:lnTo>
                      <a:pt x="399" y="452"/>
                    </a:lnTo>
                    <a:lnTo>
                      <a:pt x="403" y="454"/>
                    </a:lnTo>
                    <a:lnTo>
                      <a:pt x="403" y="454"/>
                    </a:lnTo>
                    <a:lnTo>
                      <a:pt x="410" y="456"/>
                    </a:lnTo>
                    <a:lnTo>
                      <a:pt x="417" y="460"/>
                    </a:lnTo>
                    <a:lnTo>
                      <a:pt x="424" y="466"/>
                    </a:lnTo>
                    <a:lnTo>
                      <a:pt x="432" y="472"/>
                    </a:lnTo>
                    <a:lnTo>
                      <a:pt x="439" y="479"/>
                    </a:lnTo>
                    <a:lnTo>
                      <a:pt x="444" y="487"/>
                    </a:lnTo>
                    <a:lnTo>
                      <a:pt x="447" y="493"/>
                    </a:lnTo>
                    <a:lnTo>
                      <a:pt x="450" y="500"/>
                    </a:lnTo>
                    <a:lnTo>
                      <a:pt x="450" y="500"/>
                    </a:lnTo>
                    <a:lnTo>
                      <a:pt x="451" y="508"/>
                    </a:lnTo>
                    <a:lnTo>
                      <a:pt x="451" y="515"/>
                    </a:lnTo>
                    <a:lnTo>
                      <a:pt x="449" y="531"/>
                    </a:lnTo>
                    <a:lnTo>
                      <a:pt x="445" y="548"/>
                    </a:lnTo>
                    <a:lnTo>
                      <a:pt x="439" y="567"/>
                    </a:lnTo>
                    <a:lnTo>
                      <a:pt x="431" y="585"/>
                    </a:lnTo>
                    <a:lnTo>
                      <a:pt x="422" y="605"/>
                    </a:lnTo>
                    <a:lnTo>
                      <a:pt x="411" y="623"/>
                    </a:lnTo>
                    <a:lnTo>
                      <a:pt x="400" y="643"/>
                    </a:lnTo>
                    <a:lnTo>
                      <a:pt x="375" y="681"/>
                    </a:lnTo>
                    <a:lnTo>
                      <a:pt x="349" y="716"/>
                    </a:lnTo>
                    <a:lnTo>
                      <a:pt x="325" y="747"/>
                    </a:lnTo>
                    <a:lnTo>
                      <a:pt x="304" y="772"/>
                    </a:lnTo>
                    <a:lnTo>
                      <a:pt x="304" y="772"/>
                    </a:lnTo>
                    <a:lnTo>
                      <a:pt x="281" y="796"/>
                    </a:lnTo>
                    <a:lnTo>
                      <a:pt x="253" y="824"/>
                    </a:lnTo>
                    <a:lnTo>
                      <a:pt x="222" y="854"/>
                    </a:lnTo>
                    <a:lnTo>
                      <a:pt x="187" y="882"/>
                    </a:lnTo>
                    <a:lnTo>
                      <a:pt x="170" y="896"/>
                    </a:lnTo>
                    <a:lnTo>
                      <a:pt x="152" y="909"/>
                    </a:lnTo>
                    <a:lnTo>
                      <a:pt x="133" y="921"/>
                    </a:lnTo>
                    <a:lnTo>
                      <a:pt x="117" y="932"/>
                    </a:lnTo>
                    <a:lnTo>
                      <a:pt x="99" y="941"/>
                    </a:lnTo>
                    <a:lnTo>
                      <a:pt x="83" y="948"/>
                    </a:lnTo>
                    <a:lnTo>
                      <a:pt x="66" y="954"/>
                    </a:lnTo>
                    <a:lnTo>
                      <a:pt x="52" y="958"/>
                    </a:lnTo>
                    <a:lnTo>
                      <a:pt x="52" y="958"/>
                    </a:lnTo>
                    <a:lnTo>
                      <a:pt x="46" y="958"/>
                    </a:lnTo>
                    <a:lnTo>
                      <a:pt x="40" y="958"/>
                    </a:lnTo>
                    <a:lnTo>
                      <a:pt x="26" y="956"/>
                    </a:lnTo>
                    <a:lnTo>
                      <a:pt x="19" y="954"/>
                    </a:lnTo>
                    <a:lnTo>
                      <a:pt x="13" y="952"/>
                    </a:lnTo>
                    <a:lnTo>
                      <a:pt x="8" y="948"/>
                    </a:lnTo>
                    <a:lnTo>
                      <a:pt x="6" y="945"/>
                    </a:lnTo>
                    <a:lnTo>
                      <a:pt x="6" y="945"/>
                    </a:lnTo>
                    <a:lnTo>
                      <a:pt x="2" y="937"/>
                    </a:lnTo>
                    <a:lnTo>
                      <a:pt x="1" y="930"/>
                    </a:lnTo>
                    <a:lnTo>
                      <a:pt x="0" y="922"/>
                    </a:lnTo>
                    <a:lnTo>
                      <a:pt x="1" y="913"/>
                    </a:lnTo>
                    <a:lnTo>
                      <a:pt x="3" y="904"/>
                    </a:lnTo>
                    <a:lnTo>
                      <a:pt x="6" y="896"/>
                    </a:lnTo>
                    <a:lnTo>
                      <a:pt x="13" y="876"/>
                    </a:lnTo>
                    <a:lnTo>
                      <a:pt x="23" y="856"/>
                    </a:lnTo>
                    <a:lnTo>
                      <a:pt x="35" y="835"/>
                    </a:lnTo>
                    <a:lnTo>
                      <a:pt x="64" y="791"/>
                    </a:lnTo>
                    <a:lnTo>
                      <a:pt x="91" y="748"/>
                    </a:lnTo>
                    <a:lnTo>
                      <a:pt x="102" y="727"/>
                    </a:lnTo>
                    <a:lnTo>
                      <a:pt x="112" y="706"/>
                    </a:lnTo>
                    <a:lnTo>
                      <a:pt x="120" y="687"/>
                    </a:lnTo>
                    <a:lnTo>
                      <a:pt x="122" y="678"/>
                    </a:lnTo>
                    <a:lnTo>
                      <a:pt x="123" y="670"/>
                    </a:lnTo>
                    <a:lnTo>
                      <a:pt x="123" y="662"/>
                    </a:lnTo>
                    <a:lnTo>
                      <a:pt x="123" y="653"/>
                    </a:lnTo>
                    <a:lnTo>
                      <a:pt x="121" y="646"/>
                    </a:lnTo>
                    <a:lnTo>
                      <a:pt x="118" y="640"/>
                    </a:lnTo>
                    <a:lnTo>
                      <a:pt x="118" y="640"/>
                    </a:lnTo>
                    <a:lnTo>
                      <a:pt x="115" y="635"/>
                    </a:lnTo>
                    <a:lnTo>
                      <a:pt x="110" y="633"/>
                    </a:lnTo>
                    <a:lnTo>
                      <a:pt x="106" y="632"/>
                    </a:lnTo>
                    <a:lnTo>
                      <a:pt x="99" y="631"/>
                    </a:lnTo>
                    <a:lnTo>
                      <a:pt x="85" y="631"/>
                    </a:lnTo>
                    <a:lnTo>
                      <a:pt x="69" y="632"/>
                    </a:lnTo>
                    <a:lnTo>
                      <a:pt x="54" y="633"/>
                    </a:lnTo>
                    <a:lnTo>
                      <a:pt x="39" y="633"/>
                    </a:lnTo>
                    <a:lnTo>
                      <a:pt x="33" y="632"/>
                    </a:lnTo>
                    <a:lnTo>
                      <a:pt x="26" y="631"/>
                    </a:lnTo>
                    <a:lnTo>
                      <a:pt x="22" y="629"/>
                    </a:lnTo>
                    <a:lnTo>
                      <a:pt x="19" y="627"/>
                    </a:lnTo>
                    <a:lnTo>
                      <a:pt x="19" y="627"/>
                    </a:lnTo>
                    <a:lnTo>
                      <a:pt x="14" y="620"/>
                    </a:lnTo>
                    <a:lnTo>
                      <a:pt x="10" y="612"/>
                    </a:lnTo>
                    <a:lnTo>
                      <a:pt x="8" y="603"/>
                    </a:lnTo>
                    <a:lnTo>
                      <a:pt x="6" y="594"/>
                    </a:lnTo>
                    <a:lnTo>
                      <a:pt x="4" y="584"/>
                    </a:lnTo>
                    <a:lnTo>
                      <a:pt x="3" y="573"/>
                    </a:lnTo>
                    <a:lnTo>
                      <a:pt x="4" y="549"/>
                    </a:lnTo>
                    <a:lnTo>
                      <a:pt x="7" y="526"/>
                    </a:lnTo>
                    <a:lnTo>
                      <a:pt x="10" y="503"/>
                    </a:lnTo>
                    <a:lnTo>
                      <a:pt x="14" y="483"/>
                    </a:lnTo>
                    <a:lnTo>
                      <a:pt x="19" y="467"/>
                    </a:lnTo>
                    <a:lnTo>
                      <a:pt x="19" y="467"/>
                    </a:lnTo>
                    <a:lnTo>
                      <a:pt x="28" y="439"/>
                    </a:lnTo>
                    <a:lnTo>
                      <a:pt x="39" y="406"/>
                    </a:lnTo>
                    <a:lnTo>
                      <a:pt x="52" y="371"/>
                    </a:lnTo>
                    <a:lnTo>
                      <a:pt x="67" y="331"/>
                    </a:lnTo>
                    <a:lnTo>
                      <a:pt x="84" y="292"/>
                    </a:lnTo>
                    <a:lnTo>
                      <a:pt x="102" y="250"/>
                    </a:lnTo>
                    <a:lnTo>
                      <a:pt x="122" y="209"/>
                    </a:lnTo>
                    <a:lnTo>
                      <a:pt x="143" y="168"/>
                    </a:lnTo>
                    <a:lnTo>
                      <a:pt x="165" y="131"/>
                    </a:lnTo>
                    <a:lnTo>
                      <a:pt x="176" y="112"/>
                    </a:lnTo>
                    <a:lnTo>
                      <a:pt x="188" y="95"/>
                    </a:lnTo>
                    <a:lnTo>
                      <a:pt x="199" y="79"/>
                    </a:lnTo>
                    <a:lnTo>
                      <a:pt x="212" y="65"/>
                    </a:lnTo>
                    <a:lnTo>
                      <a:pt x="224" y="50"/>
                    </a:lnTo>
                    <a:lnTo>
                      <a:pt x="236" y="38"/>
                    </a:lnTo>
                    <a:lnTo>
                      <a:pt x="249" y="27"/>
                    </a:lnTo>
                    <a:lnTo>
                      <a:pt x="261" y="18"/>
                    </a:lnTo>
                    <a:lnTo>
                      <a:pt x="273" y="11"/>
                    </a:lnTo>
                    <a:lnTo>
                      <a:pt x="287" y="5"/>
                    </a:lnTo>
                    <a:lnTo>
                      <a:pt x="299" y="1"/>
                    </a:lnTo>
                    <a:lnTo>
                      <a:pt x="312" y="0"/>
                    </a:lnTo>
                    <a:lnTo>
                      <a:pt x="324" y="0"/>
                    </a:lnTo>
                    <a:lnTo>
                      <a:pt x="337" y="2"/>
                    </a:lnTo>
                    <a:lnTo>
                      <a:pt x="337" y="2"/>
                    </a:lnTo>
                    <a:lnTo>
                      <a:pt x="342" y="4"/>
                    </a:lnTo>
                    <a:lnTo>
                      <a:pt x="346" y="7"/>
                    </a:lnTo>
                    <a:lnTo>
                      <a:pt x="350" y="11"/>
                    </a:lnTo>
                    <a:lnTo>
                      <a:pt x="354" y="15"/>
                    </a:lnTo>
                    <a:lnTo>
                      <a:pt x="357" y="20"/>
                    </a:lnTo>
                    <a:lnTo>
                      <a:pt x="359" y="26"/>
                    </a:lnTo>
                    <a:lnTo>
                      <a:pt x="363" y="39"/>
                    </a:lnTo>
                    <a:lnTo>
                      <a:pt x="364" y="54"/>
                    </a:lnTo>
                    <a:lnTo>
                      <a:pt x="365" y="70"/>
                    </a:lnTo>
                    <a:lnTo>
                      <a:pt x="364" y="88"/>
                    </a:lnTo>
                    <a:lnTo>
                      <a:pt x="361" y="106"/>
                    </a:lnTo>
                    <a:lnTo>
                      <a:pt x="356" y="144"/>
                    </a:lnTo>
                    <a:lnTo>
                      <a:pt x="349" y="181"/>
                    </a:lnTo>
                    <a:lnTo>
                      <a:pt x="342" y="214"/>
                    </a:lnTo>
                    <a:lnTo>
                      <a:pt x="337" y="241"/>
                    </a:lnTo>
                    <a:lnTo>
                      <a:pt x="337" y="241"/>
                    </a:lnTo>
                    <a:lnTo>
                      <a:pt x="335" y="251"/>
                    </a:lnTo>
                    <a:lnTo>
                      <a:pt x="332" y="262"/>
                    </a:lnTo>
                    <a:lnTo>
                      <a:pt x="324" y="285"/>
                    </a:lnTo>
                    <a:lnTo>
                      <a:pt x="302" y="337"/>
                    </a:lnTo>
                    <a:lnTo>
                      <a:pt x="292" y="364"/>
                    </a:lnTo>
                    <a:lnTo>
                      <a:pt x="283" y="390"/>
                    </a:lnTo>
                    <a:lnTo>
                      <a:pt x="280" y="402"/>
                    </a:lnTo>
                    <a:lnTo>
                      <a:pt x="278" y="413"/>
                    </a:lnTo>
                    <a:lnTo>
                      <a:pt x="277" y="424"/>
                    </a:lnTo>
                    <a:lnTo>
                      <a:pt x="277" y="434"/>
                    </a:lnTo>
                    <a:lnTo>
                      <a:pt x="277" y="434"/>
                    </a:lnTo>
                    <a:close/>
                  </a:path>
                </a:pathLst>
              </a:custGeom>
              <a:grpFill/>
              <a:ln w="3175">
                <a:solidFill>
                  <a:schemeClr val="bg1">
                    <a:lumMod val="95000"/>
                  </a:schemeClr>
                </a:solidFill>
                <a:prstDash val="solid"/>
                <a:round/>
                <a:headEnd/>
                <a:tailEnd/>
              </a:ln>
            </p:spPr>
            <p:txBody>
              <a:bodyPr/>
              <a:lstStyle/>
              <a:p>
                <a:pPr defTabSz="457189">
                  <a:defRPr/>
                </a:pPr>
                <a:endParaRPr lang="da-DK"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35" name="Graphic 177">
            <a:extLst>
              <a:ext uri="{FF2B5EF4-FFF2-40B4-BE49-F238E27FC236}">
                <a16:creationId xmlns:a16="http://schemas.microsoft.com/office/drawing/2014/main" id="{9B1748E8-67FC-90E2-23F9-09DF12F0A039}"/>
              </a:ext>
            </a:extLst>
          </p:cNvPr>
          <p:cNvGrpSpPr/>
          <p:nvPr/>
        </p:nvGrpSpPr>
        <p:grpSpPr>
          <a:xfrm>
            <a:off x="1860772" y="1651029"/>
            <a:ext cx="1319680" cy="3478441"/>
            <a:chOff x="4795182" y="0"/>
            <a:chExt cx="2602048" cy="6858527"/>
          </a:xfrm>
          <a:gradFill>
            <a:gsLst>
              <a:gs pos="0">
                <a:srgbClr val="412D8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6" name="Freeform: Shape 52">
              <a:extLst>
                <a:ext uri="{FF2B5EF4-FFF2-40B4-BE49-F238E27FC236}">
                  <a16:creationId xmlns:a16="http://schemas.microsoft.com/office/drawing/2014/main" id="{07DCE9DF-0255-474E-1D8D-C7EED46B456D}"/>
                </a:ext>
              </a:extLst>
            </p:cNvPr>
            <p:cNvSpPr/>
            <p:nvPr/>
          </p:nvSpPr>
          <p:spPr>
            <a:xfrm>
              <a:off x="4795182" y="3105715"/>
              <a:ext cx="533786" cy="668254"/>
            </a:xfrm>
            <a:custGeom>
              <a:avLst/>
              <a:gdLst>
                <a:gd name="connsiteX0" fmla="*/ 236350 w 533786"/>
                <a:gd name="connsiteY0" fmla="*/ 399300 h 668254"/>
                <a:gd name="connsiteX1" fmla="*/ 240397 w 533786"/>
                <a:gd name="connsiteY1" fmla="*/ 529702 h 668254"/>
                <a:gd name="connsiteX2" fmla="*/ 81475 w 533786"/>
                <a:gd name="connsiteY2" fmla="*/ 668255 h 668254"/>
                <a:gd name="connsiteX3" fmla="*/ 0 w 533786"/>
                <a:gd name="connsiteY3" fmla="*/ 497097 h 668254"/>
                <a:gd name="connsiteX4" fmla="*/ 431905 w 533786"/>
                <a:gd name="connsiteY4" fmla="*/ 0 h 668254"/>
                <a:gd name="connsiteX5" fmla="*/ 533787 w 533786"/>
                <a:gd name="connsiteY5" fmla="*/ 110033 h 6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786" h="668254">
                  <a:moveTo>
                    <a:pt x="236350" y="399300"/>
                  </a:moveTo>
                  <a:lnTo>
                    <a:pt x="240397" y="529702"/>
                  </a:lnTo>
                  <a:lnTo>
                    <a:pt x="81475" y="668255"/>
                  </a:lnTo>
                  <a:lnTo>
                    <a:pt x="0" y="497097"/>
                  </a:lnTo>
                  <a:lnTo>
                    <a:pt x="431905" y="0"/>
                  </a:lnTo>
                  <a:lnTo>
                    <a:pt x="533787" y="110033"/>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Freeform: Shape 53">
              <a:extLst>
                <a:ext uri="{FF2B5EF4-FFF2-40B4-BE49-F238E27FC236}">
                  <a16:creationId xmlns:a16="http://schemas.microsoft.com/office/drawing/2014/main" id="{84B9BE6A-A754-31F8-7F5B-59C776CA1F68}"/>
                </a:ext>
              </a:extLst>
            </p:cNvPr>
            <p:cNvSpPr/>
            <p:nvPr/>
          </p:nvSpPr>
          <p:spPr>
            <a:xfrm>
              <a:off x="4876657" y="2575995"/>
              <a:ext cx="1882740" cy="4282532"/>
            </a:xfrm>
            <a:custGeom>
              <a:avLst/>
              <a:gdLst>
                <a:gd name="connsiteX0" fmla="*/ 1866231 w 1882740"/>
                <a:gd name="connsiteY0" fmla="*/ 876066 h 4282532"/>
                <a:gd name="connsiteX1" fmla="*/ 1764368 w 1882740"/>
                <a:gd name="connsiteY1" fmla="*/ 1153134 h 4282532"/>
                <a:gd name="connsiteX2" fmla="*/ 1841796 w 1882740"/>
                <a:gd name="connsiteY2" fmla="*/ 1373181 h 4282532"/>
                <a:gd name="connsiteX3" fmla="*/ 1764368 w 1882740"/>
                <a:gd name="connsiteY3" fmla="*/ 1560604 h 4282532"/>
                <a:gd name="connsiteX4" fmla="*/ 1776604 w 1882740"/>
                <a:gd name="connsiteY4" fmla="*/ 1695091 h 4282532"/>
                <a:gd name="connsiteX5" fmla="*/ 1674723 w 1882740"/>
                <a:gd name="connsiteY5" fmla="*/ 1748046 h 4282532"/>
                <a:gd name="connsiteX6" fmla="*/ 1633966 w 1882740"/>
                <a:gd name="connsiteY6" fmla="*/ 1943640 h 4282532"/>
                <a:gd name="connsiteX7" fmla="*/ 1385418 w 1882740"/>
                <a:gd name="connsiteY7" fmla="*/ 2624112 h 4282532"/>
                <a:gd name="connsiteX8" fmla="*/ 1422089 w 1882740"/>
                <a:gd name="connsiteY8" fmla="*/ 2766732 h 4282532"/>
                <a:gd name="connsiteX9" fmla="*/ 1365049 w 1882740"/>
                <a:gd name="connsiteY9" fmla="*/ 2933805 h 4282532"/>
                <a:gd name="connsiteX10" fmla="*/ 1401720 w 1882740"/>
                <a:gd name="connsiteY10" fmla="*/ 3190485 h 4282532"/>
                <a:gd name="connsiteX11" fmla="*/ 1283574 w 1882740"/>
                <a:gd name="connsiteY11" fmla="*/ 3361644 h 4282532"/>
                <a:gd name="connsiteX12" fmla="*/ 1214297 w 1882740"/>
                <a:gd name="connsiteY12" fmla="*/ 3707989 h 4282532"/>
                <a:gd name="connsiteX13" fmla="*/ 1177607 w 1882740"/>
                <a:gd name="connsiteY13" fmla="*/ 4054353 h 4282532"/>
                <a:gd name="connsiteX14" fmla="*/ 1079810 w 1882740"/>
                <a:gd name="connsiteY14" fmla="*/ 4180669 h 4282532"/>
                <a:gd name="connsiteX15" fmla="*/ 994250 w 1882740"/>
                <a:gd name="connsiteY15" fmla="*/ 4282532 h 4282532"/>
                <a:gd name="connsiteX16" fmla="*/ 937210 w 1882740"/>
                <a:gd name="connsiteY16" fmla="*/ 4131743 h 4282532"/>
                <a:gd name="connsiteX17" fmla="*/ 937210 w 1882740"/>
                <a:gd name="connsiteY17" fmla="*/ 3964707 h 4282532"/>
                <a:gd name="connsiteX18" fmla="*/ 529740 w 1882740"/>
                <a:gd name="connsiteY18" fmla="*/ 2717824 h 4282532"/>
                <a:gd name="connsiteX19" fmla="*/ 431943 w 1882740"/>
                <a:gd name="connsiteY19" fmla="*/ 2636349 h 4282532"/>
                <a:gd name="connsiteX20" fmla="*/ 448227 w 1882740"/>
                <a:gd name="connsiteY20" fmla="*/ 2510032 h 4282532"/>
                <a:gd name="connsiteX21" fmla="*/ 403423 w 1882740"/>
                <a:gd name="connsiteY21" fmla="*/ 2444822 h 4282532"/>
                <a:gd name="connsiteX22" fmla="*/ 378950 w 1882740"/>
                <a:gd name="connsiteY22" fmla="*/ 2277749 h 4282532"/>
                <a:gd name="connsiteX23" fmla="*/ 0 w 1882740"/>
                <a:gd name="connsiteY23" fmla="*/ 1197976 h 4282532"/>
                <a:gd name="connsiteX24" fmla="*/ 158922 w 1882740"/>
                <a:gd name="connsiteY24" fmla="*/ 1059423 h 4282532"/>
                <a:gd name="connsiteX25" fmla="*/ 154874 w 1882740"/>
                <a:gd name="connsiteY25" fmla="*/ 929021 h 4282532"/>
                <a:gd name="connsiteX26" fmla="*/ 452312 w 1882740"/>
                <a:gd name="connsiteY26" fmla="*/ 639754 h 4282532"/>
                <a:gd name="connsiteX27" fmla="*/ 350430 w 1882740"/>
                <a:gd name="connsiteY27" fmla="*/ 529721 h 4282532"/>
                <a:gd name="connsiteX28" fmla="*/ 639754 w 1882740"/>
                <a:gd name="connsiteY28" fmla="*/ 0 h 4282532"/>
                <a:gd name="connsiteX29" fmla="*/ 717182 w 1882740"/>
                <a:gd name="connsiteY29" fmla="*/ 36690 h 4282532"/>
                <a:gd name="connsiteX30" fmla="*/ 639754 w 1882740"/>
                <a:gd name="connsiteY30" fmla="*/ 146686 h 4282532"/>
                <a:gd name="connsiteX31" fmla="*/ 676425 w 1882740"/>
                <a:gd name="connsiteY31" fmla="*/ 195593 h 4282532"/>
                <a:gd name="connsiteX32" fmla="*/ 757900 w 1882740"/>
                <a:gd name="connsiteY32" fmla="*/ 134487 h 4282532"/>
                <a:gd name="connsiteX33" fmla="*/ 810893 w 1882740"/>
                <a:gd name="connsiteY33" fmla="*/ 207811 h 4282532"/>
                <a:gd name="connsiteX34" fmla="*/ 876103 w 1882740"/>
                <a:gd name="connsiteY34" fmla="*/ 175206 h 4282532"/>
                <a:gd name="connsiteX35" fmla="*/ 937210 w 1882740"/>
                <a:gd name="connsiteY35" fmla="*/ 260804 h 4282532"/>
                <a:gd name="connsiteX36" fmla="*/ 933144 w 1882740"/>
                <a:gd name="connsiteY36" fmla="*/ 419707 h 4282532"/>
                <a:gd name="connsiteX37" fmla="*/ 1059460 w 1882740"/>
                <a:gd name="connsiteY37" fmla="*/ 517503 h 4282532"/>
                <a:gd name="connsiteX38" fmla="*/ 1043139 w 1882740"/>
                <a:gd name="connsiteY38" fmla="*/ 725314 h 4282532"/>
                <a:gd name="connsiteX39" fmla="*/ 957579 w 1882740"/>
                <a:gd name="connsiteY39" fmla="*/ 892387 h 4282532"/>
                <a:gd name="connsiteX40" fmla="*/ 1026855 w 1882740"/>
                <a:gd name="connsiteY40" fmla="*/ 973862 h 4282532"/>
                <a:gd name="connsiteX41" fmla="*/ 1495451 w 1882740"/>
                <a:gd name="connsiteY41" fmla="*/ 941257 h 4282532"/>
                <a:gd name="connsiteX42" fmla="*/ 1756198 w 1882740"/>
                <a:gd name="connsiteY42" fmla="*/ 721229 h 4282532"/>
                <a:gd name="connsiteX43" fmla="*/ 1882740 w 1882740"/>
                <a:gd name="connsiteY43" fmla="*/ 704569 h 428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82740" h="4282532">
                  <a:moveTo>
                    <a:pt x="1866231" y="876066"/>
                  </a:moveTo>
                  <a:lnTo>
                    <a:pt x="1764368" y="1153134"/>
                  </a:lnTo>
                  <a:lnTo>
                    <a:pt x="1841796" y="1373181"/>
                  </a:lnTo>
                  <a:lnTo>
                    <a:pt x="1764368" y="1560604"/>
                  </a:lnTo>
                  <a:lnTo>
                    <a:pt x="1776604" y="1695091"/>
                  </a:lnTo>
                  <a:lnTo>
                    <a:pt x="1674723" y="1748046"/>
                  </a:lnTo>
                  <a:lnTo>
                    <a:pt x="1633966" y="1943640"/>
                  </a:lnTo>
                  <a:lnTo>
                    <a:pt x="1385418" y="2624112"/>
                  </a:lnTo>
                  <a:lnTo>
                    <a:pt x="1422089" y="2766732"/>
                  </a:lnTo>
                  <a:lnTo>
                    <a:pt x="1365049" y="2933805"/>
                  </a:lnTo>
                  <a:lnTo>
                    <a:pt x="1401720" y="3190485"/>
                  </a:lnTo>
                  <a:lnTo>
                    <a:pt x="1283574" y="3361644"/>
                  </a:lnTo>
                  <a:lnTo>
                    <a:pt x="1214297" y="3707989"/>
                  </a:lnTo>
                  <a:lnTo>
                    <a:pt x="1177607" y="4054353"/>
                  </a:lnTo>
                  <a:lnTo>
                    <a:pt x="1079810" y="4180669"/>
                  </a:lnTo>
                  <a:lnTo>
                    <a:pt x="994250" y="4282532"/>
                  </a:lnTo>
                  <a:lnTo>
                    <a:pt x="937210" y="4131743"/>
                  </a:lnTo>
                  <a:lnTo>
                    <a:pt x="937210" y="3964707"/>
                  </a:lnTo>
                  <a:lnTo>
                    <a:pt x="529740" y="2717824"/>
                  </a:lnTo>
                  <a:lnTo>
                    <a:pt x="431943" y="2636349"/>
                  </a:lnTo>
                  <a:lnTo>
                    <a:pt x="448227" y="2510032"/>
                  </a:lnTo>
                  <a:lnTo>
                    <a:pt x="403423" y="2444822"/>
                  </a:lnTo>
                  <a:lnTo>
                    <a:pt x="378950" y="2277749"/>
                  </a:lnTo>
                  <a:lnTo>
                    <a:pt x="0" y="1197976"/>
                  </a:lnTo>
                  <a:lnTo>
                    <a:pt x="158922" y="1059423"/>
                  </a:lnTo>
                  <a:lnTo>
                    <a:pt x="154874" y="929021"/>
                  </a:lnTo>
                  <a:lnTo>
                    <a:pt x="452312" y="639754"/>
                  </a:lnTo>
                  <a:lnTo>
                    <a:pt x="350430" y="529721"/>
                  </a:lnTo>
                  <a:lnTo>
                    <a:pt x="639754" y="0"/>
                  </a:lnTo>
                  <a:lnTo>
                    <a:pt x="717182" y="36690"/>
                  </a:lnTo>
                  <a:lnTo>
                    <a:pt x="639754" y="146686"/>
                  </a:lnTo>
                  <a:lnTo>
                    <a:pt x="676425" y="195593"/>
                  </a:lnTo>
                  <a:lnTo>
                    <a:pt x="757900" y="134487"/>
                  </a:lnTo>
                  <a:lnTo>
                    <a:pt x="810893" y="207811"/>
                  </a:lnTo>
                  <a:lnTo>
                    <a:pt x="876103" y="175206"/>
                  </a:lnTo>
                  <a:lnTo>
                    <a:pt x="937210" y="260804"/>
                  </a:lnTo>
                  <a:lnTo>
                    <a:pt x="933144" y="419707"/>
                  </a:lnTo>
                  <a:lnTo>
                    <a:pt x="1059460" y="517503"/>
                  </a:lnTo>
                  <a:lnTo>
                    <a:pt x="1043139" y="725314"/>
                  </a:lnTo>
                  <a:lnTo>
                    <a:pt x="957579" y="892387"/>
                  </a:lnTo>
                  <a:lnTo>
                    <a:pt x="1026855" y="973862"/>
                  </a:lnTo>
                  <a:lnTo>
                    <a:pt x="1495451" y="941257"/>
                  </a:lnTo>
                  <a:lnTo>
                    <a:pt x="1756198" y="721229"/>
                  </a:lnTo>
                  <a:lnTo>
                    <a:pt x="1882740" y="704569"/>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Freeform: Shape 54">
              <a:extLst>
                <a:ext uri="{FF2B5EF4-FFF2-40B4-BE49-F238E27FC236}">
                  <a16:creationId xmlns:a16="http://schemas.microsoft.com/office/drawing/2014/main" id="{EF4403AD-6AA9-0E10-C414-BBDBA271EE6F}"/>
                </a:ext>
              </a:extLst>
            </p:cNvPr>
            <p:cNvSpPr/>
            <p:nvPr/>
          </p:nvSpPr>
          <p:spPr>
            <a:xfrm>
              <a:off x="5834238" y="1402473"/>
              <a:ext cx="1067574" cy="2147384"/>
            </a:xfrm>
            <a:custGeom>
              <a:avLst/>
              <a:gdLst>
                <a:gd name="connsiteX0" fmla="*/ 1030902 w 1067574"/>
                <a:gd name="connsiteY0" fmla="*/ 1059442 h 2147384"/>
                <a:gd name="connsiteX1" fmla="*/ 994212 w 1067574"/>
                <a:gd name="connsiteY1" fmla="*/ 1157238 h 2147384"/>
                <a:gd name="connsiteX2" fmla="*/ 1030902 w 1067574"/>
                <a:gd name="connsiteY2" fmla="*/ 1405805 h 2147384"/>
                <a:gd name="connsiteX3" fmla="*/ 949409 w 1067574"/>
                <a:gd name="connsiteY3" fmla="*/ 1625834 h 2147384"/>
                <a:gd name="connsiteX4" fmla="*/ 925162 w 1067574"/>
                <a:gd name="connsiteY4" fmla="*/ 1878091 h 2147384"/>
                <a:gd name="connsiteX5" fmla="*/ 798619 w 1067574"/>
                <a:gd name="connsiteY5" fmla="*/ 1894751 h 2147384"/>
                <a:gd name="connsiteX6" fmla="*/ 537872 w 1067574"/>
                <a:gd name="connsiteY6" fmla="*/ 2114779 h 2147384"/>
                <a:gd name="connsiteX7" fmla="*/ 69277 w 1067574"/>
                <a:gd name="connsiteY7" fmla="*/ 2147384 h 2147384"/>
                <a:gd name="connsiteX8" fmla="*/ 0 w 1067574"/>
                <a:gd name="connsiteY8" fmla="*/ 2065909 h 2147384"/>
                <a:gd name="connsiteX9" fmla="*/ 85560 w 1067574"/>
                <a:gd name="connsiteY9" fmla="*/ 1898836 h 2147384"/>
                <a:gd name="connsiteX10" fmla="*/ 101882 w 1067574"/>
                <a:gd name="connsiteY10" fmla="*/ 1691025 h 2147384"/>
                <a:gd name="connsiteX11" fmla="*/ 178462 w 1067574"/>
                <a:gd name="connsiteY11" fmla="*/ 1609776 h 2147384"/>
                <a:gd name="connsiteX12" fmla="*/ 274094 w 1067574"/>
                <a:gd name="connsiteY12" fmla="*/ 1557818 h 2147384"/>
                <a:gd name="connsiteX13" fmla="*/ 334391 w 1067574"/>
                <a:gd name="connsiteY13" fmla="*/ 1485059 h 2147384"/>
                <a:gd name="connsiteX14" fmla="*/ 457037 w 1067574"/>
                <a:gd name="connsiteY14" fmla="*/ 1441385 h 2147384"/>
                <a:gd name="connsiteX15" fmla="*/ 523565 w 1067574"/>
                <a:gd name="connsiteY15" fmla="*/ 1451795 h 2147384"/>
                <a:gd name="connsiteX16" fmla="*/ 529796 w 1067574"/>
                <a:gd name="connsiteY16" fmla="*/ 1343682 h 2147384"/>
                <a:gd name="connsiteX17" fmla="*/ 475749 w 1067574"/>
                <a:gd name="connsiteY17" fmla="*/ 1327041 h 2147384"/>
                <a:gd name="connsiteX18" fmla="*/ 263703 w 1067574"/>
                <a:gd name="connsiteY18" fmla="*/ 1262602 h 2147384"/>
                <a:gd name="connsiteX19" fmla="*/ 226278 w 1067574"/>
                <a:gd name="connsiteY19" fmla="*/ 1304168 h 2147384"/>
                <a:gd name="connsiteX20" fmla="*/ 128576 w 1067574"/>
                <a:gd name="connsiteY20" fmla="*/ 1312489 h 2147384"/>
                <a:gd name="connsiteX21" fmla="*/ 101882 w 1067574"/>
                <a:gd name="connsiteY21" fmla="*/ 1242799 h 2147384"/>
                <a:gd name="connsiteX22" fmla="*/ 220028 w 1067574"/>
                <a:gd name="connsiteY22" fmla="*/ 1197976 h 2147384"/>
                <a:gd name="connsiteX23" fmla="*/ 167073 w 1067574"/>
                <a:gd name="connsiteY23" fmla="*/ 1055375 h 2147384"/>
                <a:gd name="connsiteX24" fmla="*/ 179272 w 1067574"/>
                <a:gd name="connsiteY24" fmla="*/ 933125 h 2147384"/>
                <a:gd name="connsiteX25" fmla="*/ 118165 w 1067574"/>
                <a:gd name="connsiteY25" fmla="*/ 656056 h 2147384"/>
                <a:gd name="connsiteX26" fmla="*/ 211877 w 1067574"/>
                <a:gd name="connsiteY26" fmla="*/ 574543 h 2147384"/>
                <a:gd name="connsiteX27" fmla="*/ 199678 w 1067574"/>
                <a:gd name="connsiteY27" fmla="*/ 427858 h 2147384"/>
                <a:gd name="connsiteX28" fmla="*/ 252633 w 1067574"/>
                <a:gd name="connsiteY28" fmla="*/ 309711 h 2147384"/>
                <a:gd name="connsiteX29" fmla="*/ 281154 w 1067574"/>
                <a:gd name="connsiteY29" fmla="*/ 158922 h 2147384"/>
                <a:gd name="connsiteX30" fmla="*/ 509352 w 1067574"/>
                <a:gd name="connsiteY30" fmla="*/ 0 h 2147384"/>
                <a:gd name="connsiteX31" fmla="*/ 603063 w 1067574"/>
                <a:gd name="connsiteY31" fmla="*/ 61144 h 2147384"/>
                <a:gd name="connsiteX32" fmla="*/ 790505 w 1067574"/>
                <a:gd name="connsiteY32" fmla="*/ 77428 h 2147384"/>
                <a:gd name="connsiteX33" fmla="*/ 835309 w 1067574"/>
                <a:gd name="connsiteY33" fmla="*/ 232265 h 2147384"/>
                <a:gd name="connsiteX34" fmla="*/ 1043139 w 1067574"/>
                <a:gd name="connsiteY34" fmla="*/ 293390 h 2147384"/>
                <a:gd name="connsiteX35" fmla="*/ 1067574 w 1067574"/>
                <a:gd name="connsiteY35" fmla="*/ 603063 h 2147384"/>
                <a:gd name="connsiteX36" fmla="*/ 994212 w 1067574"/>
                <a:gd name="connsiteY36" fmla="*/ 876085 h 21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7574" h="2147384">
                  <a:moveTo>
                    <a:pt x="1030902" y="1059442"/>
                  </a:moveTo>
                  <a:lnTo>
                    <a:pt x="994212" y="1157238"/>
                  </a:lnTo>
                  <a:lnTo>
                    <a:pt x="1030902" y="1405805"/>
                  </a:lnTo>
                  <a:lnTo>
                    <a:pt x="949409" y="1625834"/>
                  </a:lnTo>
                  <a:lnTo>
                    <a:pt x="925162" y="1878091"/>
                  </a:lnTo>
                  <a:lnTo>
                    <a:pt x="798619" y="1894751"/>
                  </a:lnTo>
                  <a:lnTo>
                    <a:pt x="537872" y="2114779"/>
                  </a:lnTo>
                  <a:lnTo>
                    <a:pt x="69277" y="2147384"/>
                  </a:lnTo>
                  <a:lnTo>
                    <a:pt x="0" y="2065909"/>
                  </a:lnTo>
                  <a:lnTo>
                    <a:pt x="85560" y="1898836"/>
                  </a:lnTo>
                  <a:lnTo>
                    <a:pt x="101882" y="1691025"/>
                  </a:lnTo>
                  <a:lnTo>
                    <a:pt x="178462" y="1609776"/>
                  </a:lnTo>
                  <a:lnTo>
                    <a:pt x="274094" y="1557818"/>
                  </a:lnTo>
                  <a:lnTo>
                    <a:pt x="334391" y="1485059"/>
                  </a:lnTo>
                  <a:lnTo>
                    <a:pt x="457037" y="1441385"/>
                  </a:lnTo>
                  <a:lnTo>
                    <a:pt x="523565" y="1451795"/>
                  </a:lnTo>
                  <a:lnTo>
                    <a:pt x="529796" y="1343682"/>
                  </a:lnTo>
                  <a:lnTo>
                    <a:pt x="475749" y="1327041"/>
                  </a:lnTo>
                  <a:lnTo>
                    <a:pt x="263703" y="1262602"/>
                  </a:lnTo>
                  <a:lnTo>
                    <a:pt x="226278" y="1304168"/>
                  </a:lnTo>
                  <a:lnTo>
                    <a:pt x="128576" y="1312489"/>
                  </a:lnTo>
                  <a:lnTo>
                    <a:pt x="101882" y="1242799"/>
                  </a:lnTo>
                  <a:lnTo>
                    <a:pt x="220028" y="1197976"/>
                  </a:lnTo>
                  <a:lnTo>
                    <a:pt x="167073" y="1055375"/>
                  </a:lnTo>
                  <a:lnTo>
                    <a:pt x="179272" y="933125"/>
                  </a:lnTo>
                  <a:lnTo>
                    <a:pt x="118165" y="656056"/>
                  </a:lnTo>
                  <a:lnTo>
                    <a:pt x="211877" y="574543"/>
                  </a:lnTo>
                  <a:lnTo>
                    <a:pt x="199678" y="427858"/>
                  </a:lnTo>
                  <a:lnTo>
                    <a:pt x="252633" y="309711"/>
                  </a:lnTo>
                  <a:lnTo>
                    <a:pt x="281154" y="158922"/>
                  </a:lnTo>
                  <a:lnTo>
                    <a:pt x="509352" y="0"/>
                  </a:lnTo>
                  <a:lnTo>
                    <a:pt x="603063" y="61144"/>
                  </a:lnTo>
                  <a:lnTo>
                    <a:pt x="790505" y="77428"/>
                  </a:lnTo>
                  <a:lnTo>
                    <a:pt x="835309" y="232265"/>
                  </a:lnTo>
                  <a:lnTo>
                    <a:pt x="1043139" y="293390"/>
                  </a:lnTo>
                  <a:lnTo>
                    <a:pt x="1067574" y="603063"/>
                  </a:lnTo>
                  <a:lnTo>
                    <a:pt x="994212" y="876085"/>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Freeform: Shape 55">
              <a:extLst>
                <a:ext uri="{FF2B5EF4-FFF2-40B4-BE49-F238E27FC236}">
                  <a16:creationId xmlns:a16="http://schemas.microsoft.com/office/drawing/2014/main" id="{B9F3CD6B-EAFB-30CD-2622-00A91B6889E1}"/>
                </a:ext>
              </a:extLst>
            </p:cNvPr>
            <p:cNvSpPr/>
            <p:nvPr/>
          </p:nvSpPr>
          <p:spPr>
            <a:xfrm>
              <a:off x="5752760" y="2645271"/>
              <a:ext cx="611271" cy="448226"/>
            </a:xfrm>
            <a:custGeom>
              <a:avLst/>
              <a:gdLst>
                <a:gd name="connsiteX0" fmla="*/ 611271 w 611271"/>
                <a:gd name="connsiteY0" fmla="*/ 100884 h 448226"/>
                <a:gd name="connsiteX1" fmla="*/ 605040 w 611271"/>
                <a:gd name="connsiteY1" fmla="*/ 208997 h 448226"/>
                <a:gd name="connsiteX2" fmla="*/ 538512 w 611271"/>
                <a:gd name="connsiteY2" fmla="*/ 198586 h 448226"/>
                <a:gd name="connsiteX3" fmla="*/ 415866 w 611271"/>
                <a:gd name="connsiteY3" fmla="*/ 242261 h 448226"/>
                <a:gd name="connsiteX4" fmla="*/ 355569 w 611271"/>
                <a:gd name="connsiteY4" fmla="*/ 315020 h 448226"/>
                <a:gd name="connsiteX5" fmla="*/ 259938 w 611271"/>
                <a:gd name="connsiteY5" fmla="*/ 366977 h 448226"/>
                <a:gd name="connsiteX6" fmla="*/ 183357 w 611271"/>
                <a:gd name="connsiteY6" fmla="*/ 448227 h 448226"/>
                <a:gd name="connsiteX7" fmla="*/ 57040 w 611271"/>
                <a:gd name="connsiteY7" fmla="*/ 350430 h 448226"/>
                <a:gd name="connsiteX8" fmla="*/ 61106 w 611271"/>
                <a:gd name="connsiteY8" fmla="*/ 191527 h 448226"/>
                <a:gd name="connsiteX9" fmla="*/ 0 w 611271"/>
                <a:gd name="connsiteY9" fmla="*/ 105929 h 448226"/>
                <a:gd name="connsiteX10" fmla="*/ 109995 w 611271"/>
                <a:gd name="connsiteY10" fmla="*/ 73362 h 448226"/>
                <a:gd name="connsiteX11" fmla="*/ 183357 w 611271"/>
                <a:gd name="connsiteY11" fmla="*/ 0 h 448226"/>
                <a:gd name="connsiteX12" fmla="*/ 210051 w 611271"/>
                <a:gd name="connsiteY12" fmla="*/ 69690 h 448226"/>
                <a:gd name="connsiteX13" fmla="*/ 307754 w 611271"/>
                <a:gd name="connsiteY13" fmla="*/ 61370 h 448226"/>
                <a:gd name="connsiteX14" fmla="*/ 345178 w 611271"/>
                <a:gd name="connsiteY14" fmla="*/ 19804 h 448226"/>
                <a:gd name="connsiteX15" fmla="*/ 557224 w 611271"/>
                <a:gd name="connsiteY15" fmla="*/ 84243 h 4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1271" h="448226">
                  <a:moveTo>
                    <a:pt x="611271" y="100884"/>
                  </a:moveTo>
                  <a:lnTo>
                    <a:pt x="605040" y="208997"/>
                  </a:lnTo>
                  <a:lnTo>
                    <a:pt x="538512" y="198586"/>
                  </a:lnTo>
                  <a:lnTo>
                    <a:pt x="415866" y="242261"/>
                  </a:lnTo>
                  <a:lnTo>
                    <a:pt x="355569" y="315020"/>
                  </a:lnTo>
                  <a:lnTo>
                    <a:pt x="259938" y="366977"/>
                  </a:lnTo>
                  <a:lnTo>
                    <a:pt x="183357" y="448227"/>
                  </a:lnTo>
                  <a:lnTo>
                    <a:pt x="57040" y="350430"/>
                  </a:lnTo>
                  <a:lnTo>
                    <a:pt x="61106" y="191527"/>
                  </a:lnTo>
                  <a:lnTo>
                    <a:pt x="0" y="105929"/>
                  </a:lnTo>
                  <a:lnTo>
                    <a:pt x="109995" y="73362"/>
                  </a:lnTo>
                  <a:lnTo>
                    <a:pt x="183357" y="0"/>
                  </a:lnTo>
                  <a:lnTo>
                    <a:pt x="210051" y="69690"/>
                  </a:lnTo>
                  <a:lnTo>
                    <a:pt x="307754" y="61370"/>
                  </a:lnTo>
                  <a:lnTo>
                    <a:pt x="345178" y="19804"/>
                  </a:lnTo>
                  <a:lnTo>
                    <a:pt x="557224" y="84243"/>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Freeform: Shape 56">
              <a:extLst>
                <a:ext uri="{FF2B5EF4-FFF2-40B4-BE49-F238E27FC236}">
                  <a16:creationId xmlns:a16="http://schemas.microsoft.com/office/drawing/2014/main" id="{1DF312FE-A761-CCA8-9FDB-1106033BAE96}"/>
                </a:ext>
              </a:extLst>
            </p:cNvPr>
            <p:cNvSpPr/>
            <p:nvPr/>
          </p:nvSpPr>
          <p:spPr>
            <a:xfrm>
              <a:off x="5516410" y="1654767"/>
              <a:ext cx="570458" cy="1129038"/>
            </a:xfrm>
            <a:custGeom>
              <a:avLst/>
              <a:gdLst>
                <a:gd name="connsiteX0" fmla="*/ 484898 w 570458"/>
                <a:gd name="connsiteY0" fmla="*/ 803081 h 1129038"/>
                <a:gd name="connsiteX1" fmla="*/ 537853 w 570458"/>
                <a:gd name="connsiteY1" fmla="*/ 945681 h 1129038"/>
                <a:gd name="connsiteX2" fmla="*/ 419707 w 570458"/>
                <a:gd name="connsiteY2" fmla="*/ 990504 h 1129038"/>
                <a:gd name="connsiteX3" fmla="*/ 346345 w 570458"/>
                <a:gd name="connsiteY3" fmla="*/ 1063865 h 1129038"/>
                <a:gd name="connsiteX4" fmla="*/ 236350 w 570458"/>
                <a:gd name="connsiteY4" fmla="*/ 1096433 h 1129038"/>
                <a:gd name="connsiteX5" fmla="*/ 171139 w 570458"/>
                <a:gd name="connsiteY5" fmla="*/ 1129038 h 1129038"/>
                <a:gd name="connsiteX6" fmla="*/ 118147 w 570458"/>
                <a:gd name="connsiteY6" fmla="*/ 1055714 h 1129038"/>
                <a:gd name="connsiteX7" fmla="*/ 36671 w 570458"/>
                <a:gd name="connsiteY7" fmla="*/ 1116821 h 1129038"/>
                <a:gd name="connsiteX8" fmla="*/ 0 w 570458"/>
                <a:gd name="connsiteY8" fmla="*/ 1067913 h 1129038"/>
                <a:gd name="connsiteX9" fmla="*/ 77428 w 570458"/>
                <a:gd name="connsiteY9" fmla="*/ 957917 h 1129038"/>
                <a:gd name="connsiteX10" fmla="*/ 0 w 570458"/>
                <a:gd name="connsiteY10" fmla="*/ 921227 h 1129038"/>
                <a:gd name="connsiteX11" fmla="*/ 78426 w 570458"/>
                <a:gd name="connsiteY11" fmla="*/ 713021 h 1129038"/>
                <a:gd name="connsiteX12" fmla="*/ 190699 w 570458"/>
                <a:gd name="connsiteY12" fmla="*/ 733823 h 1129038"/>
                <a:gd name="connsiteX13" fmla="*/ 246816 w 570458"/>
                <a:gd name="connsiteY13" fmla="*/ 683936 h 1129038"/>
                <a:gd name="connsiteX14" fmla="*/ 305061 w 570458"/>
                <a:gd name="connsiteY14" fmla="*/ 675634 h 1129038"/>
                <a:gd name="connsiteX15" fmla="*/ 296741 w 570458"/>
                <a:gd name="connsiteY15" fmla="*/ 621569 h 1129038"/>
                <a:gd name="connsiteX16" fmla="*/ 259316 w 570458"/>
                <a:gd name="connsiteY16" fmla="*/ 565432 h 1129038"/>
                <a:gd name="connsiteX17" fmla="*/ 294632 w 570458"/>
                <a:gd name="connsiteY17" fmla="*/ 503064 h 1129038"/>
                <a:gd name="connsiteX18" fmla="*/ 286330 w 570458"/>
                <a:gd name="connsiteY18" fmla="*/ 421985 h 1129038"/>
                <a:gd name="connsiteX19" fmla="*/ 248925 w 570458"/>
                <a:gd name="connsiteY19" fmla="*/ 388739 h 1129038"/>
                <a:gd name="connsiteX20" fmla="*/ 186557 w 570458"/>
                <a:gd name="connsiteY20" fmla="*/ 386669 h 1129038"/>
                <a:gd name="connsiteX21" fmla="*/ 296741 w 570458"/>
                <a:gd name="connsiteY21" fmla="*/ 0 h 1129038"/>
                <a:gd name="connsiteX22" fmla="*/ 469273 w 570458"/>
                <a:gd name="connsiteY22" fmla="*/ 6231 h 1129038"/>
                <a:gd name="connsiteX23" fmla="*/ 519160 w 570458"/>
                <a:gd name="connsiteY23" fmla="*/ 41566 h 1129038"/>
                <a:gd name="connsiteX24" fmla="*/ 570458 w 570458"/>
                <a:gd name="connsiteY24" fmla="*/ 57417 h 1129038"/>
                <a:gd name="connsiteX25" fmla="*/ 517503 w 570458"/>
                <a:gd name="connsiteY25" fmla="*/ 175563 h 1129038"/>
                <a:gd name="connsiteX26" fmla="*/ 529702 w 570458"/>
                <a:gd name="connsiteY26" fmla="*/ 322249 h 1129038"/>
                <a:gd name="connsiteX27" fmla="*/ 435990 w 570458"/>
                <a:gd name="connsiteY27" fmla="*/ 403762 h 1129038"/>
                <a:gd name="connsiteX28" fmla="*/ 497097 w 570458"/>
                <a:gd name="connsiteY28" fmla="*/ 680830 h 11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458" h="1129038">
                  <a:moveTo>
                    <a:pt x="484898" y="803081"/>
                  </a:moveTo>
                  <a:lnTo>
                    <a:pt x="537853" y="945681"/>
                  </a:lnTo>
                  <a:lnTo>
                    <a:pt x="419707" y="990504"/>
                  </a:lnTo>
                  <a:lnTo>
                    <a:pt x="346345" y="1063865"/>
                  </a:lnTo>
                  <a:lnTo>
                    <a:pt x="236350" y="1096433"/>
                  </a:lnTo>
                  <a:lnTo>
                    <a:pt x="171139" y="1129038"/>
                  </a:lnTo>
                  <a:lnTo>
                    <a:pt x="118147" y="1055714"/>
                  </a:lnTo>
                  <a:lnTo>
                    <a:pt x="36671" y="1116821"/>
                  </a:lnTo>
                  <a:lnTo>
                    <a:pt x="0" y="1067913"/>
                  </a:lnTo>
                  <a:lnTo>
                    <a:pt x="77428" y="957917"/>
                  </a:lnTo>
                  <a:lnTo>
                    <a:pt x="0" y="921227"/>
                  </a:lnTo>
                  <a:lnTo>
                    <a:pt x="78426" y="713021"/>
                  </a:lnTo>
                  <a:lnTo>
                    <a:pt x="190699" y="733823"/>
                  </a:lnTo>
                  <a:lnTo>
                    <a:pt x="246816" y="683936"/>
                  </a:lnTo>
                  <a:lnTo>
                    <a:pt x="305061" y="675634"/>
                  </a:lnTo>
                  <a:lnTo>
                    <a:pt x="296741" y="621569"/>
                  </a:lnTo>
                  <a:lnTo>
                    <a:pt x="259316" y="565432"/>
                  </a:lnTo>
                  <a:lnTo>
                    <a:pt x="294632" y="503064"/>
                  </a:lnTo>
                  <a:lnTo>
                    <a:pt x="286330" y="421985"/>
                  </a:lnTo>
                  <a:lnTo>
                    <a:pt x="248925" y="388739"/>
                  </a:lnTo>
                  <a:lnTo>
                    <a:pt x="186557" y="386669"/>
                  </a:lnTo>
                  <a:lnTo>
                    <a:pt x="296741" y="0"/>
                  </a:lnTo>
                  <a:lnTo>
                    <a:pt x="469273" y="6231"/>
                  </a:lnTo>
                  <a:lnTo>
                    <a:pt x="519160" y="41566"/>
                  </a:lnTo>
                  <a:lnTo>
                    <a:pt x="570458" y="57417"/>
                  </a:lnTo>
                  <a:lnTo>
                    <a:pt x="517503" y="175563"/>
                  </a:lnTo>
                  <a:lnTo>
                    <a:pt x="529702" y="322249"/>
                  </a:lnTo>
                  <a:lnTo>
                    <a:pt x="435990" y="403762"/>
                  </a:lnTo>
                  <a:lnTo>
                    <a:pt x="497097" y="680830"/>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Freeform: Shape 57">
              <a:extLst>
                <a:ext uri="{FF2B5EF4-FFF2-40B4-BE49-F238E27FC236}">
                  <a16:creationId xmlns:a16="http://schemas.microsoft.com/office/drawing/2014/main" id="{7A5812A2-BD1A-AB66-4B71-36F07B0F6ABD}"/>
                </a:ext>
              </a:extLst>
            </p:cNvPr>
            <p:cNvSpPr/>
            <p:nvPr/>
          </p:nvSpPr>
          <p:spPr>
            <a:xfrm>
              <a:off x="5594836" y="2041436"/>
              <a:ext cx="226635" cy="347154"/>
            </a:xfrm>
            <a:custGeom>
              <a:avLst/>
              <a:gdLst>
                <a:gd name="connsiteX0" fmla="*/ 226636 w 226635"/>
                <a:gd name="connsiteY0" fmla="*/ 288966 h 347154"/>
                <a:gd name="connsiteX1" fmla="*/ 168391 w 226635"/>
                <a:gd name="connsiteY1" fmla="*/ 297268 h 347154"/>
                <a:gd name="connsiteX2" fmla="*/ 112273 w 226635"/>
                <a:gd name="connsiteY2" fmla="*/ 347154 h 347154"/>
                <a:gd name="connsiteX3" fmla="*/ 0 w 226635"/>
                <a:gd name="connsiteY3" fmla="*/ 326353 h 347154"/>
                <a:gd name="connsiteX4" fmla="*/ 108132 w 226635"/>
                <a:gd name="connsiteY4" fmla="*/ 0 h 347154"/>
                <a:gd name="connsiteX5" fmla="*/ 170499 w 226635"/>
                <a:gd name="connsiteY5" fmla="*/ 2071 h 347154"/>
                <a:gd name="connsiteX6" fmla="*/ 207905 w 226635"/>
                <a:gd name="connsiteY6" fmla="*/ 35316 h 347154"/>
                <a:gd name="connsiteX7" fmla="*/ 216207 w 226635"/>
                <a:gd name="connsiteY7" fmla="*/ 116396 h 347154"/>
                <a:gd name="connsiteX8" fmla="*/ 180891 w 226635"/>
                <a:gd name="connsiteY8" fmla="*/ 178764 h 347154"/>
                <a:gd name="connsiteX9" fmla="*/ 218315 w 226635"/>
                <a:gd name="connsiteY9" fmla="*/ 234900 h 34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635" h="347154">
                  <a:moveTo>
                    <a:pt x="226636" y="288966"/>
                  </a:moveTo>
                  <a:lnTo>
                    <a:pt x="168391" y="297268"/>
                  </a:lnTo>
                  <a:lnTo>
                    <a:pt x="112273" y="347154"/>
                  </a:lnTo>
                  <a:lnTo>
                    <a:pt x="0" y="326353"/>
                  </a:lnTo>
                  <a:lnTo>
                    <a:pt x="108132" y="0"/>
                  </a:lnTo>
                  <a:lnTo>
                    <a:pt x="170499" y="2071"/>
                  </a:lnTo>
                  <a:lnTo>
                    <a:pt x="207905" y="35316"/>
                  </a:lnTo>
                  <a:lnTo>
                    <a:pt x="216207" y="116396"/>
                  </a:lnTo>
                  <a:lnTo>
                    <a:pt x="180891" y="178764"/>
                  </a:lnTo>
                  <a:lnTo>
                    <a:pt x="218315" y="234900"/>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Freeform: Shape 58">
              <a:extLst>
                <a:ext uri="{FF2B5EF4-FFF2-40B4-BE49-F238E27FC236}">
                  <a16:creationId xmlns:a16="http://schemas.microsoft.com/office/drawing/2014/main" id="{87BF08F1-29C1-C397-5111-4096C7BCA223}"/>
                </a:ext>
              </a:extLst>
            </p:cNvPr>
            <p:cNvSpPr/>
            <p:nvPr/>
          </p:nvSpPr>
          <p:spPr>
            <a:xfrm>
              <a:off x="5813151" y="792030"/>
              <a:ext cx="530436" cy="920154"/>
            </a:xfrm>
            <a:custGeom>
              <a:avLst/>
              <a:gdLst>
                <a:gd name="connsiteX0" fmla="*/ 530436 w 530436"/>
                <a:gd name="connsiteY0" fmla="*/ 610443 h 920154"/>
                <a:gd name="connsiteX1" fmla="*/ 302238 w 530436"/>
                <a:gd name="connsiteY1" fmla="*/ 769365 h 920154"/>
                <a:gd name="connsiteX2" fmla="*/ 273718 w 530436"/>
                <a:gd name="connsiteY2" fmla="*/ 920154 h 920154"/>
                <a:gd name="connsiteX3" fmla="*/ 222419 w 530436"/>
                <a:gd name="connsiteY3" fmla="*/ 904303 h 920154"/>
                <a:gd name="connsiteX4" fmla="*/ 172533 w 530436"/>
                <a:gd name="connsiteY4" fmla="*/ 868969 h 920154"/>
                <a:gd name="connsiteX5" fmla="*/ 0 w 530436"/>
                <a:gd name="connsiteY5" fmla="*/ 862738 h 920154"/>
                <a:gd name="connsiteX6" fmla="*/ 99773 w 530436"/>
                <a:gd name="connsiteY6" fmla="*/ 349244 h 920154"/>
                <a:gd name="connsiteX7" fmla="*/ 124717 w 530436"/>
                <a:gd name="connsiteY7" fmla="*/ 280664 h 920154"/>
                <a:gd name="connsiteX8" fmla="*/ 141339 w 530436"/>
                <a:gd name="connsiteY8" fmla="*/ 122646 h 920154"/>
                <a:gd name="connsiteX9" fmla="*/ 174603 w 530436"/>
                <a:gd name="connsiteY9" fmla="*/ 99773 h 920154"/>
                <a:gd name="connsiteX10" fmla="*/ 230740 w 530436"/>
                <a:gd name="connsiteY10" fmla="*/ 141358 h 920154"/>
                <a:gd name="connsiteX11" fmla="*/ 299358 w 530436"/>
                <a:gd name="connsiteY11" fmla="*/ 89401 h 920154"/>
                <a:gd name="connsiteX12" fmla="*/ 336744 w 530436"/>
                <a:gd name="connsiteY12" fmla="*/ 0 h 920154"/>
                <a:gd name="connsiteX13" fmla="*/ 363796 w 530436"/>
                <a:gd name="connsiteY13" fmla="*/ 31193 h 920154"/>
                <a:gd name="connsiteX14" fmla="*/ 374187 w 530436"/>
                <a:gd name="connsiteY14" fmla="*/ 89401 h 920154"/>
                <a:gd name="connsiteX15" fmla="*/ 442767 w 530436"/>
                <a:gd name="connsiteY15" fmla="*/ 120575 h 920154"/>
                <a:gd name="connsiteX16" fmla="*/ 457319 w 530436"/>
                <a:gd name="connsiteY16" fmla="*/ 216207 h 920154"/>
                <a:gd name="connsiteX17" fmla="*/ 422003 w 530436"/>
                <a:gd name="connsiteY17" fmla="*/ 297287 h 920154"/>
                <a:gd name="connsiteX18" fmla="*/ 342994 w 530436"/>
                <a:gd name="connsiteY18" fmla="*/ 422003 h 920154"/>
                <a:gd name="connsiteX19" fmla="*/ 272306 w 530436"/>
                <a:gd name="connsiteY19" fmla="*/ 494762 h 920154"/>
                <a:gd name="connsiteX20" fmla="*/ 278556 w 530436"/>
                <a:gd name="connsiteY20" fmla="*/ 582073 h 920154"/>
                <a:gd name="connsiteX21" fmla="*/ 347173 w 530436"/>
                <a:gd name="connsiteY21" fmla="*/ 631960 h 920154"/>
                <a:gd name="connsiteX22" fmla="*/ 415753 w 530436"/>
                <a:gd name="connsiteY22" fmla="*/ 631960 h 920154"/>
                <a:gd name="connsiteX23" fmla="*/ 476050 w 530436"/>
                <a:gd name="connsiteY23" fmla="*/ 569630 h 9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436" h="920154">
                  <a:moveTo>
                    <a:pt x="530436" y="610443"/>
                  </a:moveTo>
                  <a:lnTo>
                    <a:pt x="302238" y="769365"/>
                  </a:lnTo>
                  <a:lnTo>
                    <a:pt x="273718" y="920154"/>
                  </a:lnTo>
                  <a:lnTo>
                    <a:pt x="222419" y="904303"/>
                  </a:lnTo>
                  <a:lnTo>
                    <a:pt x="172533" y="868969"/>
                  </a:lnTo>
                  <a:lnTo>
                    <a:pt x="0" y="862738"/>
                  </a:lnTo>
                  <a:lnTo>
                    <a:pt x="99773" y="349244"/>
                  </a:lnTo>
                  <a:lnTo>
                    <a:pt x="124717" y="280664"/>
                  </a:lnTo>
                  <a:lnTo>
                    <a:pt x="141339" y="122646"/>
                  </a:lnTo>
                  <a:lnTo>
                    <a:pt x="174603" y="99773"/>
                  </a:lnTo>
                  <a:lnTo>
                    <a:pt x="230740" y="141358"/>
                  </a:lnTo>
                  <a:lnTo>
                    <a:pt x="299358" y="89401"/>
                  </a:lnTo>
                  <a:lnTo>
                    <a:pt x="336744" y="0"/>
                  </a:lnTo>
                  <a:lnTo>
                    <a:pt x="363796" y="31193"/>
                  </a:lnTo>
                  <a:lnTo>
                    <a:pt x="374187" y="89401"/>
                  </a:lnTo>
                  <a:lnTo>
                    <a:pt x="442767" y="120575"/>
                  </a:lnTo>
                  <a:lnTo>
                    <a:pt x="457319" y="216207"/>
                  </a:lnTo>
                  <a:lnTo>
                    <a:pt x="422003" y="297287"/>
                  </a:lnTo>
                  <a:lnTo>
                    <a:pt x="342994" y="422003"/>
                  </a:lnTo>
                  <a:lnTo>
                    <a:pt x="272306" y="494762"/>
                  </a:lnTo>
                  <a:lnTo>
                    <a:pt x="278556" y="582073"/>
                  </a:lnTo>
                  <a:lnTo>
                    <a:pt x="347173" y="631960"/>
                  </a:lnTo>
                  <a:lnTo>
                    <a:pt x="415753" y="631960"/>
                  </a:lnTo>
                  <a:lnTo>
                    <a:pt x="476050" y="569630"/>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Freeform: Shape 59">
              <a:extLst>
                <a:ext uri="{FF2B5EF4-FFF2-40B4-BE49-F238E27FC236}">
                  <a16:creationId xmlns:a16="http://schemas.microsoft.com/office/drawing/2014/main" id="{DD3BD19C-70D0-A2F8-819F-436D9264D5F1}"/>
                </a:ext>
              </a:extLst>
            </p:cNvPr>
            <p:cNvSpPr/>
            <p:nvPr/>
          </p:nvSpPr>
          <p:spPr>
            <a:xfrm>
              <a:off x="6085457" y="91452"/>
              <a:ext cx="964600" cy="1604410"/>
            </a:xfrm>
            <a:custGeom>
              <a:avLst/>
              <a:gdLst>
                <a:gd name="connsiteX0" fmla="*/ 964600 w 964600"/>
                <a:gd name="connsiteY0" fmla="*/ 83151 h 1604410"/>
                <a:gd name="connsiteX1" fmla="*/ 950048 w 964600"/>
                <a:gd name="connsiteY1" fmla="*/ 241150 h 1604410"/>
                <a:gd name="connsiteX2" fmla="*/ 927176 w 964600"/>
                <a:gd name="connsiteY2" fmla="*/ 394989 h 1604410"/>
                <a:gd name="connsiteX3" fmla="*/ 852346 w 964600"/>
                <a:gd name="connsiteY3" fmla="*/ 478140 h 1604410"/>
                <a:gd name="connsiteX4" fmla="*/ 891841 w 964600"/>
                <a:gd name="connsiteY4" fmla="*/ 546757 h 1604410"/>
                <a:gd name="connsiteX5" fmla="*/ 887662 w 964600"/>
                <a:gd name="connsiteY5" fmla="*/ 696417 h 1604410"/>
                <a:gd name="connsiteX6" fmla="*/ 920926 w 964600"/>
                <a:gd name="connsiteY6" fmla="*/ 779587 h 1604410"/>
                <a:gd name="connsiteX7" fmla="*/ 927176 w 964600"/>
                <a:gd name="connsiteY7" fmla="*/ 908483 h 1604410"/>
                <a:gd name="connsiteX8" fmla="*/ 864790 w 964600"/>
                <a:gd name="connsiteY8" fmla="*/ 1024879 h 1604410"/>
                <a:gd name="connsiteX9" fmla="*/ 902233 w 964600"/>
                <a:gd name="connsiteY9" fmla="*/ 1068553 h 1604410"/>
                <a:gd name="connsiteX10" fmla="*/ 831544 w 964600"/>
                <a:gd name="connsiteY10" fmla="*/ 1164147 h 1604410"/>
                <a:gd name="connsiteX11" fmla="*/ 841955 w 964600"/>
                <a:gd name="connsiteY11" fmla="*/ 1255637 h 1604410"/>
                <a:gd name="connsiteX12" fmla="*/ 817011 w 964600"/>
                <a:gd name="connsiteY12" fmla="*/ 1347109 h 1604410"/>
                <a:gd name="connsiteX13" fmla="*/ 825332 w 964600"/>
                <a:gd name="connsiteY13" fmla="*/ 1411547 h 1604410"/>
                <a:gd name="connsiteX14" fmla="*/ 791917 w 964600"/>
                <a:gd name="connsiteY14" fmla="*/ 1604411 h 1604410"/>
                <a:gd name="connsiteX15" fmla="*/ 584088 w 964600"/>
                <a:gd name="connsiteY15" fmla="*/ 1543285 h 1604410"/>
                <a:gd name="connsiteX16" fmla="*/ 539284 w 964600"/>
                <a:gd name="connsiteY16" fmla="*/ 1388449 h 1604410"/>
                <a:gd name="connsiteX17" fmla="*/ 351842 w 964600"/>
                <a:gd name="connsiteY17" fmla="*/ 1372165 h 1604410"/>
                <a:gd name="connsiteX18" fmla="*/ 258130 w 964600"/>
                <a:gd name="connsiteY18" fmla="*/ 1311021 h 1604410"/>
                <a:gd name="connsiteX19" fmla="*/ 203745 w 964600"/>
                <a:gd name="connsiteY19" fmla="*/ 1270208 h 1604410"/>
                <a:gd name="connsiteX20" fmla="*/ 143448 w 964600"/>
                <a:gd name="connsiteY20" fmla="*/ 1332538 h 1604410"/>
                <a:gd name="connsiteX21" fmla="*/ 74868 w 964600"/>
                <a:gd name="connsiteY21" fmla="*/ 1332538 h 1604410"/>
                <a:gd name="connsiteX22" fmla="*/ 6250 w 964600"/>
                <a:gd name="connsiteY22" fmla="*/ 1282651 h 1604410"/>
                <a:gd name="connsiteX23" fmla="*/ 0 w 964600"/>
                <a:gd name="connsiteY23" fmla="*/ 1195340 h 1604410"/>
                <a:gd name="connsiteX24" fmla="*/ 70688 w 964600"/>
                <a:gd name="connsiteY24" fmla="*/ 1122581 h 1604410"/>
                <a:gd name="connsiteX25" fmla="*/ 149697 w 964600"/>
                <a:gd name="connsiteY25" fmla="*/ 997864 h 1604410"/>
                <a:gd name="connsiteX26" fmla="*/ 185013 w 964600"/>
                <a:gd name="connsiteY26" fmla="*/ 916785 h 1604410"/>
                <a:gd name="connsiteX27" fmla="*/ 170462 w 964600"/>
                <a:gd name="connsiteY27" fmla="*/ 821153 h 1604410"/>
                <a:gd name="connsiteX28" fmla="*/ 101882 w 964600"/>
                <a:gd name="connsiteY28" fmla="*/ 789978 h 1604410"/>
                <a:gd name="connsiteX29" fmla="*/ 91490 w 964600"/>
                <a:gd name="connsiteY29" fmla="*/ 731771 h 1604410"/>
                <a:gd name="connsiteX30" fmla="*/ 64438 w 964600"/>
                <a:gd name="connsiteY30" fmla="*/ 700578 h 1604410"/>
                <a:gd name="connsiteX31" fmla="*/ 41566 w 964600"/>
                <a:gd name="connsiteY31" fmla="*/ 638210 h 1604410"/>
                <a:gd name="connsiteX32" fmla="*/ 103952 w 964600"/>
                <a:gd name="connsiteY32" fmla="*/ 334711 h 1604410"/>
                <a:gd name="connsiteX33" fmla="*/ 405399 w 964600"/>
                <a:gd name="connsiteY33" fmla="*/ 324301 h 1604410"/>
                <a:gd name="connsiteX34" fmla="*/ 478159 w 964600"/>
                <a:gd name="connsiteY34" fmla="*/ 392918 h 1604410"/>
                <a:gd name="connsiteX35" fmla="*/ 582073 w 964600"/>
                <a:gd name="connsiteY35" fmla="*/ 378367 h 1604410"/>
                <a:gd name="connsiteX36" fmla="*/ 631998 w 964600"/>
                <a:gd name="connsiteY36" fmla="*/ 343032 h 1604410"/>
                <a:gd name="connsiteX37" fmla="*/ 721379 w 964600"/>
                <a:gd name="connsiteY37" fmla="*/ 313909 h 1604410"/>
                <a:gd name="connsiteX38" fmla="*/ 771266 w 964600"/>
                <a:gd name="connsiteY38" fmla="*/ 85259 h 1604410"/>
                <a:gd name="connsiteX39" fmla="*/ 808691 w 964600"/>
                <a:gd name="connsiteY39" fmla="*/ 0 h 1604410"/>
                <a:gd name="connsiteX40" fmla="*/ 900162 w 964600"/>
                <a:gd name="connsiteY40" fmla="*/ 66528 h 160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64600" h="1604410">
                  <a:moveTo>
                    <a:pt x="964600" y="83151"/>
                  </a:moveTo>
                  <a:lnTo>
                    <a:pt x="950048" y="241150"/>
                  </a:lnTo>
                  <a:lnTo>
                    <a:pt x="927176" y="394989"/>
                  </a:lnTo>
                  <a:lnTo>
                    <a:pt x="852346" y="478140"/>
                  </a:lnTo>
                  <a:lnTo>
                    <a:pt x="891841" y="546757"/>
                  </a:lnTo>
                  <a:lnTo>
                    <a:pt x="887662" y="696417"/>
                  </a:lnTo>
                  <a:lnTo>
                    <a:pt x="920926" y="779587"/>
                  </a:lnTo>
                  <a:lnTo>
                    <a:pt x="927176" y="908483"/>
                  </a:lnTo>
                  <a:lnTo>
                    <a:pt x="864790" y="1024879"/>
                  </a:lnTo>
                  <a:lnTo>
                    <a:pt x="902233" y="1068553"/>
                  </a:lnTo>
                  <a:lnTo>
                    <a:pt x="831544" y="1164147"/>
                  </a:lnTo>
                  <a:lnTo>
                    <a:pt x="841955" y="1255637"/>
                  </a:lnTo>
                  <a:lnTo>
                    <a:pt x="817011" y="1347109"/>
                  </a:lnTo>
                  <a:lnTo>
                    <a:pt x="825332" y="1411547"/>
                  </a:lnTo>
                  <a:lnTo>
                    <a:pt x="791917" y="1604411"/>
                  </a:lnTo>
                  <a:lnTo>
                    <a:pt x="584088" y="1543285"/>
                  </a:lnTo>
                  <a:lnTo>
                    <a:pt x="539284" y="1388449"/>
                  </a:lnTo>
                  <a:lnTo>
                    <a:pt x="351842" y="1372165"/>
                  </a:lnTo>
                  <a:lnTo>
                    <a:pt x="258130" y="1311021"/>
                  </a:lnTo>
                  <a:lnTo>
                    <a:pt x="203745" y="1270208"/>
                  </a:lnTo>
                  <a:lnTo>
                    <a:pt x="143448" y="1332538"/>
                  </a:lnTo>
                  <a:lnTo>
                    <a:pt x="74868" y="1332538"/>
                  </a:lnTo>
                  <a:lnTo>
                    <a:pt x="6250" y="1282651"/>
                  </a:lnTo>
                  <a:lnTo>
                    <a:pt x="0" y="1195340"/>
                  </a:lnTo>
                  <a:lnTo>
                    <a:pt x="70688" y="1122581"/>
                  </a:lnTo>
                  <a:lnTo>
                    <a:pt x="149697" y="997864"/>
                  </a:lnTo>
                  <a:lnTo>
                    <a:pt x="185013" y="916785"/>
                  </a:lnTo>
                  <a:lnTo>
                    <a:pt x="170462" y="821153"/>
                  </a:lnTo>
                  <a:lnTo>
                    <a:pt x="101882" y="789978"/>
                  </a:lnTo>
                  <a:lnTo>
                    <a:pt x="91490" y="731771"/>
                  </a:lnTo>
                  <a:lnTo>
                    <a:pt x="64438" y="700578"/>
                  </a:lnTo>
                  <a:lnTo>
                    <a:pt x="41566" y="638210"/>
                  </a:lnTo>
                  <a:lnTo>
                    <a:pt x="103952" y="334711"/>
                  </a:lnTo>
                  <a:lnTo>
                    <a:pt x="405399" y="324301"/>
                  </a:lnTo>
                  <a:lnTo>
                    <a:pt x="478159" y="392918"/>
                  </a:lnTo>
                  <a:lnTo>
                    <a:pt x="582073" y="378367"/>
                  </a:lnTo>
                  <a:lnTo>
                    <a:pt x="631998" y="343032"/>
                  </a:lnTo>
                  <a:lnTo>
                    <a:pt x="721379" y="313909"/>
                  </a:lnTo>
                  <a:lnTo>
                    <a:pt x="771266" y="85259"/>
                  </a:lnTo>
                  <a:lnTo>
                    <a:pt x="808691" y="0"/>
                  </a:lnTo>
                  <a:lnTo>
                    <a:pt x="900162" y="66528"/>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Freeform: Shape 60">
              <a:extLst>
                <a:ext uri="{FF2B5EF4-FFF2-40B4-BE49-F238E27FC236}">
                  <a16:creationId xmlns:a16="http://schemas.microsoft.com/office/drawing/2014/main" id="{654DDFD2-0AF4-B13E-793E-4F981D36BDBA}"/>
                </a:ext>
              </a:extLst>
            </p:cNvPr>
            <p:cNvSpPr/>
            <p:nvPr/>
          </p:nvSpPr>
          <p:spPr>
            <a:xfrm>
              <a:off x="6937803" y="0"/>
              <a:ext cx="459427" cy="1162076"/>
            </a:xfrm>
            <a:custGeom>
              <a:avLst/>
              <a:gdLst>
                <a:gd name="connsiteX0" fmla="*/ 459428 w 459427"/>
                <a:gd name="connsiteY0" fmla="*/ 690167 h 1162076"/>
                <a:gd name="connsiteX1" fmla="*/ 392900 w 459427"/>
                <a:gd name="connsiteY1" fmla="*/ 800351 h 1162076"/>
                <a:gd name="connsiteX2" fmla="*/ 355475 w 459427"/>
                <a:gd name="connsiteY2" fmla="*/ 906374 h 1162076"/>
                <a:gd name="connsiteX3" fmla="*/ 230759 w 459427"/>
                <a:gd name="connsiteY3" fmla="*/ 1072694 h 1162076"/>
                <a:gd name="connsiteX4" fmla="*/ 133018 w 459427"/>
                <a:gd name="connsiteY4" fmla="*/ 1128812 h 1162076"/>
                <a:gd name="connsiteX5" fmla="*/ 110183 w 459427"/>
                <a:gd name="connsiteY5" fmla="*/ 1162076 h 1162076"/>
                <a:gd name="connsiteX6" fmla="*/ 49887 w 459427"/>
                <a:gd name="connsiteY6" fmla="*/ 1160005 h 1162076"/>
                <a:gd name="connsiteX7" fmla="*/ 12443 w 459427"/>
                <a:gd name="connsiteY7" fmla="*/ 1116331 h 1162076"/>
                <a:gd name="connsiteX8" fmla="*/ 74830 w 459427"/>
                <a:gd name="connsiteY8" fmla="*/ 999935 h 1162076"/>
                <a:gd name="connsiteX9" fmla="*/ 68580 w 459427"/>
                <a:gd name="connsiteY9" fmla="*/ 871039 h 1162076"/>
                <a:gd name="connsiteX10" fmla="*/ 35316 w 459427"/>
                <a:gd name="connsiteY10" fmla="*/ 787870 h 1162076"/>
                <a:gd name="connsiteX11" fmla="*/ 39495 w 459427"/>
                <a:gd name="connsiteY11" fmla="*/ 638210 h 1162076"/>
                <a:gd name="connsiteX12" fmla="*/ 0 w 459427"/>
                <a:gd name="connsiteY12" fmla="*/ 569592 h 1162076"/>
                <a:gd name="connsiteX13" fmla="*/ 74830 w 459427"/>
                <a:gd name="connsiteY13" fmla="*/ 486442 h 1162076"/>
                <a:gd name="connsiteX14" fmla="*/ 97702 w 459427"/>
                <a:gd name="connsiteY14" fmla="*/ 332603 h 1162076"/>
                <a:gd name="connsiteX15" fmla="*/ 112254 w 459427"/>
                <a:gd name="connsiteY15" fmla="*/ 174603 h 1162076"/>
                <a:gd name="connsiteX16" fmla="*/ 47816 w 459427"/>
                <a:gd name="connsiteY16" fmla="*/ 157981 h 1162076"/>
                <a:gd name="connsiteX17" fmla="*/ 54047 w 459427"/>
                <a:gd name="connsiteY17" fmla="*/ 95632 h 1162076"/>
                <a:gd name="connsiteX18" fmla="*/ 118504 w 459427"/>
                <a:gd name="connsiteY18" fmla="*/ 87311 h 1162076"/>
                <a:gd name="connsiteX19" fmla="*/ 191263 w 459427"/>
                <a:gd name="connsiteY19" fmla="*/ 6250 h 1162076"/>
                <a:gd name="connsiteX20" fmla="*/ 288966 w 459427"/>
                <a:gd name="connsiteY20" fmla="*/ 0 h 1162076"/>
                <a:gd name="connsiteX21" fmla="*/ 326353 w 459427"/>
                <a:gd name="connsiteY21" fmla="*/ 47816 h 1162076"/>
                <a:gd name="connsiteX22" fmla="*/ 313909 w 459427"/>
                <a:gd name="connsiteY22" fmla="*/ 116396 h 1162076"/>
                <a:gd name="connsiteX23" fmla="*/ 340923 w 459427"/>
                <a:gd name="connsiteY23" fmla="*/ 166283 h 1162076"/>
                <a:gd name="connsiteX24" fmla="*/ 365867 w 459427"/>
                <a:gd name="connsiteY24" fmla="*/ 251542 h 1162076"/>
                <a:gd name="connsiteX25" fmla="*/ 347154 w 459427"/>
                <a:gd name="connsiteY25" fmla="*/ 376258 h 1162076"/>
                <a:gd name="connsiteX26" fmla="*/ 390810 w 459427"/>
                <a:gd name="connsiteY26" fmla="*/ 415753 h 11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427" h="1162076">
                  <a:moveTo>
                    <a:pt x="459428" y="690167"/>
                  </a:moveTo>
                  <a:lnTo>
                    <a:pt x="392900" y="800351"/>
                  </a:lnTo>
                  <a:lnTo>
                    <a:pt x="355475" y="906374"/>
                  </a:lnTo>
                  <a:lnTo>
                    <a:pt x="230759" y="1072694"/>
                  </a:lnTo>
                  <a:lnTo>
                    <a:pt x="133018" y="1128812"/>
                  </a:lnTo>
                  <a:lnTo>
                    <a:pt x="110183" y="1162076"/>
                  </a:lnTo>
                  <a:lnTo>
                    <a:pt x="49887" y="1160005"/>
                  </a:lnTo>
                  <a:lnTo>
                    <a:pt x="12443" y="1116331"/>
                  </a:lnTo>
                  <a:lnTo>
                    <a:pt x="74830" y="999935"/>
                  </a:lnTo>
                  <a:lnTo>
                    <a:pt x="68580" y="871039"/>
                  </a:lnTo>
                  <a:lnTo>
                    <a:pt x="35316" y="787870"/>
                  </a:lnTo>
                  <a:lnTo>
                    <a:pt x="39495" y="638210"/>
                  </a:lnTo>
                  <a:lnTo>
                    <a:pt x="0" y="569592"/>
                  </a:lnTo>
                  <a:lnTo>
                    <a:pt x="74830" y="486442"/>
                  </a:lnTo>
                  <a:lnTo>
                    <a:pt x="97702" y="332603"/>
                  </a:lnTo>
                  <a:lnTo>
                    <a:pt x="112254" y="174603"/>
                  </a:lnTo>
                  <a:lnTo>
                    <a:pt x="47816" y="157981"/>
                  </a:lnTo>
                  <a:lnTo>
                    <a:pt x="54047" y="95632"/>
                  </a:lnTo>
                  <a:lnTo>
                    <a:pt x="118504" y="87311"/>
                  </a:lnTo>
                  <a:lnTo>
                    <a:pt x="191263" y="6250"/>
                  </a:lnTo>
                  <a:lnTo>
                    <a:pt x="288966" y="0"/>
                  </a:lnTo>
                  <a:lnTo>
                    <a:pt x="326353" y="47816"/>
                  </a:lnTo>
                  <a:lnTo>
                    <a:pt x="313909" y="116396"/>
                  </a:lnTo>
                  <a:lnTo>
                    <a:pt x="340923" y="166283"/>
                  </a:lnTo>
                  <a:lnTo>
                    <a:pt x="365867" y="251542"/>
                  </a:lnTo>
                  <a:lnTo>
                    <a:pt x="347154" y="376258"/>
                  </a:lnTo>
                  <a:lnTo>
                    <a:pt x="390810" y="415753"/>
                  </a:lnTo>
                  <a:close/>
                </a:path>
              </a:pathLst>
            </a:custGeom>
            <a:grpFill/>
            <a:ln w="3175" cap="flat">
              <a:solidFill>
                <a:schemeClr val="bg1"/>
              </a:solidFill>
              <a:prstDash val="solid"/>
              <a:miter/>
            </a:ln>
          </p:spPr>
          <p:txBody>
            <a:bodyPr rtlCol="0" anchor="ctr"/>
            <a:lstStyle/>
            <a:p>
              <a:pPr defTabSz="457189">
                <a:defRPr/>
              </a:pPr>
              <a:endParaRPr lang="en-US" sz="240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31387660-7029-01BD-8A9C-F6801D320E38}"/>
              </a:ext>
            </a:extLst>
          </p:cNvPr>
          <p:cNvGrpSpPr/>
          <p:nvPr/>
        </p:nvGrpSpPr>
        <p:grpSpPr>
          <a:xfrm>
            <a:off x="7207647" y="1736801"/>
            <a:ext cx="5014472" cy="3698991"/>
            <a:chOff x="7915209" y="1817941"/>
            <a:chExt cx="3760854" cy="3698991"/>
          </a:xfrm>
          <a:gradFill>
            <a:gsLst>
              <a:gs pos="0">
                <a:srgbClr val="EF6933"/>
              </a:gs>
              <a:gs pos="74000">
                <a:srgbClr val="CE2D26">
                  <a:alpha val="55000"/>
                </a:srgbClr>
              </a:gs>
              <a:gs pos="83000">
                <a:srgbClr val="CE2D26">
                  <a:alpha val="29803"/>
                </a:srgbClr>
              </a:gs>
              <a:gs pos="100000">
                <a:srgbClr val="CE2D26">
                  <a:alpha val="9692"/>
                </a:srgbClr>
              </a:gs>
            </a:gsLst>
            <a:lin ang="5400000" scaled="1"/>
          </a:gradFill>
        </p:grpSpPr>
        <p:cxnSp>
          <p:nvCxnSpPr>
            <p:cNvPr id="46" name="Straight Connector 45">
              <a:extLst>
                <a:ext uri="{FF2B5EF4-FFF2-40B4-BE49-F238E27FC236}">
                  <a16:creationId xmlns:a16="http://schemas.microsoft.com/office/drawing/2014/main" id="{23B92B14-A721-AEC4-8079-09F71DEE163D}"/>
                </a:ext>
              </a:extLst>
            </p:cNvPr>
            <p:cNvCxnSpPr>
              <a:cxnSpLocks/>
            </p:cNvCxnSpPr>
            <p:nvPr/>
          </p:nvCxnSpPr>
          <p:spPr bwMode="auto">
            <a:xfrm flipV="1">
              <a:off x="7915209" y="1817941"/>
              <a:ext cx="1" cy="3698991"/>
            </a:xfrm>
            <a:prstGeom prst="line">
              <a:avLst/>
            </a:prstGeom>
            <a:grpFill/>
            <a:ln w="9525" cap="flat" cmpd="sng" algn="ctr">
              <a:solidFill>
                <a:srgbClr val="FFFFFF">
                  <a:lumMod val="85000"/>
                </a:srgb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Freeform 270">
              <a:extLst>
                <a:ext uri="{FF2B5EF4-FFF2-40B4-BE49-F238E27FC236}">
                  <a16:creationId xmlns:a16="http://schemas.microsoft.com/office/drawing/2014/main" id="{8B815268-D006-E2FD-EDB4-C2033806BCE1}"/>
                </a:ext>
              </a:extLst>
            </p:cNvPr>
            <p:cNvSpPr>
              <a:spLocks/>
            </p:cNvSpPr>
            <p:nvPr/>
          </p:nvSpPr>
          <p:spPr bwMode="auto">
            <a:xfrm>
              <a:off x="9970544" y="3401323"/>
              <a:ext cx="14207" cy="29834"/>
            </a:xfrm>
            <a:custGeom>
              <a:avLst/>
              <a:gdLst>
                <a:gd name="T0" fmla="*/ 18 w 20"/>
                <a:gd name="T1" fmla="*/ 0 h 42"/>
                <a:gd name="T2" fmla="*/ 18 w 20"/>
                <a:gd name="T3" fmla="*/ 0 h 42"/>
                <a:gd name="T4" fmla="*/ 20 w 20"/>
                <a:gd name="T5" fmla="*/ 2 h 42"/>
                <a:gd name="T6" fmla="*/ 20 w 20"/>
                <a:gd name="T7" fmla="*/ 6 h 42"/>
                <a:gd name="T8" fmla="*/ 18 w 20"/>
                <a:gd name="T9" fmla="*/ 14 h 42"/>
                <a:gd name="T10" fmla="*/ 18 w 20"/>
                <a:gd name="T11" fmla="*/ 14 h 42"/>
                <a:gd name="T12" fmla="*/ 12 w 20"/>
                <a:gd name="T13" fmla="*/ 24 h 42"/>
                <a:gd name="T14" fmla="*/ 12 w 20"/>
                <a:gd name="T15" fmla="*/ 24 h 42"/>
                <a:gd name="T16" fmla="*/ 10 w 20"/>
                <a:gd name="T17" fmla="*/ 30 h 42"/>
                <a:gd name="T18" fmla="*/ 10 w 20"/>
                <a:gd name="T19" fmla="*/ 30 h 42"/>
                <a:gd name="T20" fmla="*/ 8 w 20"/>
                <a:gd name="T21" fmla="*/ 34 h 42"/>
                <a:gd name="T22" fmla="*/ 8 w 20"/>
                <a:gd name="T23" fmla="*/ 34 h 42"/>
                <a:gd name="T24" fmla="*/ 6 w 20"/>
                <a:gd name="T25" fmla="*/ 40 h 42"/>
                <a:gd name="T26" fmla="*/ 6 w 20"/>
                <a:gd name="T27" fmla="*/ 40 h 42"/>
                <a:gd name="T28" fmla="*/ 4 w 20"/>
                <a:gd name="T29" fmla="*/ 42 h 42"/>
                <a:gd name="T30" fmla="*/ 4 w 20"/>
                <a:gd name="T31" fmla="*/ 42 h 42"/>
                <a:gd name="T32" fmla="*/ 2 w 20"/>
                <a:gd name="T33" fmla="*/ 38 h 42"/>
                <a:gd name="T34" fmla="*/ 2 w 20"/>
                <a:gd name="T35" fmla="*/ 34 h 42"/>
                <a:gd name="T36" fmla="*/ 2 w 20"/>
                <a:gd name="T37" fmla="*/ 34 h 42"/>
                <a:gd name="T38" fmla="*/ 2 w 20"/>
                <a:gd name="T39" fmla="*/ 32 h 42"/>
                <a:gd name="T40" fmla="*/ 0 w 20"/>
                <a:gd name="T41" fmla="*/ 28 h 42"/>
                <a:gd name="T42" fmla="*/ 0 w 20"/>
                <a:gd name="T43" fmla="*/ 28 h 42"/>
                <a:gd name="T44" fmla="*/ 2 w 20"/>
                <a:gd name="T45" fmla="*/ 28 h 42"/>
                <a:gd name="T46" fmla="*/ 2 w 20"/>
                <a:gd name="T47" fmla="*/ 28 h 42"/>
                <a:gd name="T48" fmla="*/ 4 w 20"/>
                <a:gd name="T49" fmla="*/ 22 h 42"/>
                <a:gd name="T50" fmla="*/ 4 w 20"/>
                <a:gd name="T51" fmla="*/ 16 h 42"/>
                <a:gd name="T52" fmla="*/ 4 w 20"/>
                <a:gd name="T53" fmla="*/ 16 h 42"/>
                <a:gd name="T54" fmla="*/ 8 w 20"/>
                <a:gd name="T55" fmla="*/ 10 h 42"/>
                <a:gd name="T56" fmla="*/ 8 w 20"/>
                <a:gd name="T57" fmla="*/ 10 h 42"/>
                <a:gd name="T58" fmla="*/ 10 w 20"/>
                <a:gd name="T59" fmla="*/ 10 h 42"/>
                <a:gd name="T60" fmla="*/ 12 w 20"/>
                <a:gd name="T61" fmla="*/ 10 h 42"/>
                <a:gd name="T62" fmla="*/ 12 w 20"/>
                <a:gd name="T63" fmla="*/ 10 h 42"/>
                <a:gd name="T64" fmla="*/ 14 w 20"/>
                <a:gd name="T65" fmla="*/ 2 h 42"/>
                <a:gd name="T66" fmla="*/ 14 w 20"/>
                <a:gd name="T67" fmla="*/ 2 h 42"/>
                <a:gd name="T68" fmla="*/ 14 w 20"/>
                <a:gd name="T69" fmla="*/ 0 h 42"/>
                <a:gd name="T70" fmla="*/ 14 w 20"/>
                <a:gd name="T71" fmla="*/ 0 h 42"/>
                <a:gd name="T72" fmla="*/ 18 w 20"/>
                <a:gd name="T73" fmla="*/ 0 h 42"/>
                <a:gd name="T74" fmla="*/ 18 w 20"/>
                <a:gd name="T75" fmla="*/ 0 h 42"/>
                <a:gd name="T76" fmla="*/ 18 w 20"/>
                <a:gd name="T7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42">
                  <a:moveTo>
                    <a:pt x="18" y="0"/>
                  </a:moveTo>
                  <a:lnTo>
                    <a:pt x="18" y="0"/>
                  </a:lnTo>
                  <a:lnTo>
                    <a:pt x="20" y="2"/>
                  </a:lnTo>
                  <a:lnTo>
                    <a:pt x="20" y="6"/>
                  </a:lnTo>
                  <a:lnTo>
                    <a:pt x="18" y="14"/>
                  </a:lnTo>
                  <a:lnTo>
                    <a:pt x="18" y="14"/>
                  </a:lnTo>
                  <a:lnTo>
                    <a:pt x="12" y="24"/>
                  </a:lnTo>
                  <a:lnTo>
                    <a:pt x="12" y="24"/>
                  </a:lnTo>
                  <a:lnTo>
                    <a:pt x="10" y="30"/>
                  </a:lnTo>
                  <a:lnTo>
                    <a:pt x="10" y="30"/>
                  </a:lnTo>
                  <a:lnTo>
                    <a:pt x="8" y="34"/>
                  </a:lnTo>
                  <a:lnTo>
                    <a:pt x="8" y="34"/>
                  </a:lnTo>
                  <a:lnTo>
                    <a:pt x="6" y="40"/>
                  </a:lnTo>
                  <a:lnTo>
                    <a:pt x="6" y="40"/>
                  </a:lnTo>
                  <a:lnTo>
                    <a:pt x="4" y="42"/>
                  </a:lnTo>
                  <a:lnTo>
                    <a:pt x="4" y="42"/>
                  </a:lnTo>
                  <a:lnTo>
                    <a:pt x="2" y="38"/>
                  </a:lnTo>
                  <a:lnTo>
                    <a:pt x="2" y="34"/>
                  </a:lnTo>
                  <a:lnTo>
                    <a:pt x="2" y="34"/>
                  </a:lnTo>
                  <a:lnTo>
                    <a:pt x="2" y="32"/>
                  </a:lnTo>
                  <a:lnTo>
                    <a:pt x="0" y="28"/>
                  </a:lnTo>
                  <a:lnTo>
                    <a:pt x="0" y="28"/>
                  </a:lnTo>
                  <a:lnTo>
                    <a:pt x="2" y="28"/>
                  </a:lnTo>
                  <a:lnTo>
                    <a:pt x="2" y="28"/>
                  </a:lnTo>
                  <a:lnTo>
                    <a:pt x="4" y="22"/>
                  </a:lnTo>
                  <a:lnTo>
                    <a:pt x="4" y="16"/>
                  </a:lnTo>
                  <a:lnTo>
                    <a:pt x="4" y="16"/>
                  </a:lnTo>
                  <a:lnTo>
                    <a:pt x="8" y="10"/>
                  </a:lnTo>
                  <a:lnTo>
                    <a:pt x="8" y="10"/>
                  </a:lnTo>
                  <a:lnTo>
                    <a:pt x="10" y="10"/>
                  </a:lnTo>
                  <a:lnTo>
                    <a:pt x="12" y="10"/>
                  </a:lnTo>
                  <a:lnTo>
                    <a:pt x="12" y="10"/>
                  </a:lnTo>
                  <a:lnTo>
                    <a:pt x="14" y="2"/>
                  </a:lnTo>
                  <a:lnTo>
                    <a:pt x="14" y="2"/>
                  </a:lnTo>
                  <a:lnTo>
                    <a:pt x="14" y="0"/>
                  </a:lnTo>
                  <a:lnTo>
                    <a:pt x="14" y="0"/>
                  </a:lnTo>
                  <a:lnTo>
                    <a:pt x="18" y="0"/>
                  </a:lnTo>
                  <a:lnTo>
                    <a:pt x="18" y="0"/>
                  </a:lnTo>
                  <a:lnTo>
                    <a:pt x="18"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48" name="Freeform 271">
              <a:extLst>
                <a:ext uri="{FF2B5EF4-FFF2-40B4-BE49-F238E27FC236}">
                  <a16:creationId xmlns:a16="http://schemas.microsoft.com/office/drawing/2014/main" id="{55AC2088-3D63-E9BC-9D0A-17084298A797}"/>
                </a:ext>
              </a:extLst>
            </p:cNvPr>
            <p:cNvSpPr>
              <a:spLocks/>
            </p:cNvSpPr>
            <p:nvPr/>
          </p:nvSpPr>
          <p:spPr bwMode="auto">
            <a:xfrm>
              <a:off x="9981909" y="3335262"/>
              <a:ext cx="71034" cy="78847"/>
            </a:xfrm>
            <a:custGeom>
              <a:avLst/>
              <a:gdLst>
                <a:gd name="T0" fmla="*/ 54 w 100"/>
                <a:gd name="T1" fmla="*/ 24 h 111"/>
                <a:gd name="T2" fmla="*/ 60 w 100"/>
                <a:gd name="T3" fmla="*/ 22 h 111"/>
                <a:gd name="T4" fmla="*/ 64 w 100"/>
                <a:gd name="T5" fmla="*/ 36 h 111"/>
                <a:gd name="T6" fmla="*/ 60 w 100"/>
                <a:gd name="T7" fmla="*/ 38 h 111"/>
                <a:gd name="T8" fmla="*/ 60 w 100"/>
                <a:gd name="T9" fmla="*/ 42 h 111"/>
                <a:gd name="T10" fmla="*/ 64 w 100"/>
                <a:gd name="T11" fmla="*/ 44 h 111"/>
                <a:gd name="T12" fmla="*/ 66 w 100"/>
                <a:gd name="T13" fmla="*/ 22 h 111"/>
                <a:gd name="T14" fmla="*/ 58 w 100"/>
                <a:gd name="T15" fmla="*/ 16 h 111"/>
                <a:gd name="T16" fmla="*/ 64 w 100"/>
                <a:gd name="T17" fmla="*/ 4 h 111"/>
                <a:gd name="T18" fmla="*/ 74 w 100"/>
                <a:gd name="T19" fmla="*/ 2 h 111"/>
                <a:gd name="T20" fmla="*/ 82 w 100"/>
                <a:gd name="T21" fmla="*/ 0 h 111"/>
                <a:gd name="T22" fmla="*/ 88 w 100"/>
                <a:gd name="T23" fmla="*/ 6 h 111"/>
                <a:gd name="T24" fmla="*/ 96 w 100"/>
                <a:gd name="T25" fmla="*/ 22 h 111"/>
                <a:gd name="T26" fmla="*/ 94 w 100"/>
                <a:gd name="T27" fmla="*/ 26 h 111"/>
                <a:gd name="T28" fmla="*/ 96 w 100"/>
                <a:gd name="T29" fmla="*/ 32 h 111"/>
                <a:gd name="T30" fmla="*/ 100 w 100"/>
                <a:gd name="T31" fmla="*/ 44 h 111"/>
                <a:gd name="T32" fmla="*/ 92 w 100"/>
                <a:gd name="T33" fmla="*/ 46 h 111"/>
                <a:gd name="T34" fmla="*/ 82 w 100"/>
                <a:gd name="T35" fmla="*/ 52 h 111"/>
                <a:gd name="T36" fmla="*/ 78 w 100"/>
                <a:gd name="T37" fmla="*/ 57 h 111"/>
                <a:gd name="T38" fmla="*/ 74 w 100"/>
                <a:gd name="T39" fmla="*/ 69 h 111"/>
                <a:gd name="T40" fmla="*/ 80 w 100"/>
                <a:gd name="T41" fmla="*/ 69 h 111"/>
                <a:gd name="T42" fmla="*/ 84 w 100"/>
                <a:gd name="T43" fmla="*/ 83 h 111"/>
                <a:gd name="T44" fmla="*/ 76 w 100"/>
                <a:gd name="T45" fmla="*/ 89 h 111"/>
                <a:gd name="T46" fmla="*/ 66 w 100"/>
                <a:gd name="T47" fmla="*/ 93 h 111"/>
                <a:gd name="T48" fmla="*/ 68 w 100"/>
                <a:gd name="T49" fmla="*/ 97 h 111"/>
                <a:gd name="T50" fmla="*/ 68 w 100"/>
                <a:gd name="T51" fmla="*/ 101 h 111"/>
                <a:gd name="T52" fmla="*/ 66 w 100"/>
                <a:gd name="T53" fmla="*/ 107 h 111"/>
                <a:gd name="T54" fmla="*/ 60 w 100"/>
                <a:gd name="T55" fmla="*/ 111 h 111"/>
                <a:gd name="T56" fmla="*/ 48 w 100"/>
                <a:gd name="T57" fmla="*/ 107 h 111"/>
                <a:gd name="T58" fmla="*/ 38 w 100"/>
                <a:gd name="T59" fmla="*/ 103 h 111"/>
                <a:gd name="T60" fmla="*/ 42 w 100"/>
                <a:gd name="T61" fmla="*/ 103 h 111"/>
                <a:gd name="T62" fmla="*/ 42 w 100"/>
                <a:gd name="T63" fmla="*/ 97 h 111"/>
                <a:gd name="T64" fmla="*/ 44 w 100"/>
                <a:gd name="T65" fmla="*/ 93 h 111"/>
                <a:gd name="T66" fmla="*/ 30 w 100"/>
                <a:gd name="T67" fmla="*/ 89 h 111"/>
                <a:gd name="T68" fmla="*/ 16 w 100"/>
                <a:gd name="T69" fmla="*/ 89 h 111"/>
                <a:gd name="T70" fmla="*/ 12 w 100"/>
                <a:gd name="T71" fmla="*/ 79 h 111"/>
                <a:gd name="T72" fmla="*/ 8 w 100"/>
                <a:gd name="T73" fmla="*/ 73 h 111"/>
                <a:gd name="T74" fmla="*/ 10 w 100"/>
                <a:gd name="T75" fmla="*/ 71 h 111"/>
                <a:gd name="T76" fmla="*/ 12 w 100"/>
                <a:gd name="T77" fmla="*/ 52 h 111"/>
                <a:gd name="T78" fmla="*/ 6 w 100"/>
                <a:gd name="T79" fmla="*/ 46 h 111"/>
                <a:gd name="T80" fmla="*/ 2 w 100"/>
                <a:gd name="T81" fmla="*/ 42 h 111"/>
                <a:gd name="T82" fmla="*/ 2 w 100"/>
                <a:gd name="T83" fmla="*/ 40 h 111"/>
                <a:gd name="T84" fmla="*/ 0 w 100"/>
                <a:gd name="T85" fmla="*/ 38 h 111"/>
                <a:gd name="T86" fmla="*/ 16 w 100"/>
                <a:gd name="T87" fmla="*/ 36 h 111"/>
                <a:gd name="T88" fmla="*/ 24 w 100"/>
                <a:gd name="T89" fmla="*/ 30 h 111"/>
                <a:gd name="T90" fmla="*/ 32 w 100"/>
                <a:gd name="T91" fmla="*/ 28 h 111"/>
                <a:gd name="T92" fmla="*/ 36 w 100"/>
                <a:gd name="T93" fmla="*/ 20 h 111"/>
                <a:gd name="T94" fmla="*/ 26 w 100"/>
                <a:gd name="T95" fmla="*/ 12 h 111"/>
                <a:gd name="T96" fmla="*/ 36 w 100"/>
                <a:gd name="T97" fmla="*/ 14 h 111"/>
                <a:gd name="T98" fmla="*/ 50 w 100"/>
                <a:gd name="T99" fmla="*/ 14 h 111"/>
                <a:gd name="T100" fmla="*/ 46 w 100"/>
                <a:gd name="T101" fmla="*/ 22 h 111"/>
                <a:gd name="T102" fmla="*/ 46 w 100"/>
                <a:gd name="T103" fmla="*/ 30 h 111"/>
                <a:gd name="T104" fmla="*/ 44 w 100"/>
                <a:gd name="T105" fmla="*/ 32 h 111"/>
                <a:gd name="T106" fmla="*/ 46 w 100"/>
                <a:gd name="T107" fmla="*/ 40 h 111"/>
                <a:gd name="T108" fmla="*/ 46 w 100"/>
                <a:gd name="T109" fmla="*/ 44 h 111"/>
                <a:gd name="T110" fmla="*/ 52 w 100"/>
                <a:gd name="T111" fmla="*/ 36 h 111"/>
                <a:gd name="T112" fmla="*/ 54 w 100"/>
                <a:gd name="T113" fmla="*/ 30 h 111"/>
                <a:gd name="T114" fmla="*/ 58 w 100"/>
                <a:gd name="T115"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11">
                  <a:moveTo>
                    <a:pt x="58" y="24"/>
                  </a:moveTo>
                  <a:lnTo>
                    <a:pt x="58" y="24"/>
                  </a:lnTo>
                  <a:lnTo>
                    <a:pt x="54" y="24"/>
                  </a:lnTo>
                  <a:lnTo>
                    <a:pt x="54" y="24"/>
                  </a:lnTo>
                  <a:lnTo>
                    <a:pt x="58" y="22"/>
                  </a:lnTo>
                  <a:lnTo>
                    <a:pt x="58" y="22"/>
                  </a:lnTo>
                  <a:lnTo>
                    <a:pt x="60" y="22"/>
                  </a:lnTo>
                  <a:lnTo>
                    <a:pt x="60" y="22"/>
                  </a:lnTo>
                  <a:lnTo>
                    <a:pt x="62" y="28"/>
                  </a:lnTo>
                  <a:lnTo>
                    <a:pt x="64" y="34"/>
                  </a:lnTo>
                  <a:lnTo>
                    <a:pt x="64" y="34"/>
                  </a:lnTo>
                  <a:lnTo>
                    <a:pt x="64" y="36"/>
                  </a:lnTo>
                  <a:lnTo>
                    <a:pt x="62" y="38"/>
                  </a:lnTo>
                  <a:lnTo>
                    <a:pt x="62" y="38"/>
                  </a:lnTo>
                  <a:lnTo>
                    <a:pt x="60" y="38"/>
                  </a:lnTo>
                  <a:lnTo>
                    <a:pt x="60" y="38"/>
                  </a:lnTo>
                  <a:lnTo>
                    <a:pt x="60" y="42"/>
                  </a:lnTo>
                  <a:lnTo>
                    <a:pt x="60" y="42"/>
                  </a:lnTo>
                  <a:lnTo>
                    <a:pt x="60" y="42"/>
                  </a:lnTo>
                  <a:lnTo>
                    <a:pt x="60" y="42"/>
                  </a:lnTo>
                  <a:lnTo>
                    <a:pt x="60" y="44"/>
                  </a:lnTo>
                  <a:lnTo>
                    <a:pt x="60" y="44"/>
                  </a:lnTo>
                  <a:lnTo>
                    <a:pt x="64" y="44"/>
                  </a:lnTo>
                  <a:lnTo>
                    <a:pt x="64" y="44"/>
                  </a:lnTo>
                  <a:lnTo>
                    <a:pt x="66" y="40"/>
                  </a:lnTo>
                  <a:lnTo>
                    <a:pt x="66" y="34"/>
                  </a:lnTo>
                  <a:lnTo>
                    <a:pt x="66" y="22"/>
                  </a:lnTo>
                  <a:lnTo>
                    <a:pt x="66" y="22"/>
                  </a:lnTo>
                  <a:lnTo>
                    <a:pt x="64" y="16"/>
                  </a:lnTo>
                  <a:lnTo>
                    <a:pt x="64" y="16"/>
                  </a:lnTo>
                  <a:lnTo>
                    <a:pt x="58" y="16"/>
                  </a:lnTo>
                  <a:lnTo>
                    <a:pt x="58" y="16"/>
                  </a:lnTo>
                  <a:lnTo>
                    <a:pt x="58" y="12"/>
                  </a:lnTo>
                  <a:lnTo>
                    <a:pt x="58" y="12"/>
                  </a:lnTo>
                  <a:lnTo>
                    <a:pt x="62" y="8"/>
                  </a:lnTo>
                  <a:lnTo>
                    <a:pt x="64" y="4"/>
                  </a:lnTo>
                  <a:lnTo>
                    <a:pt x="64" y="4"/>
                  </a:lnTo>
                  <a:lnTo>
                    <a:pt x="70" y="2"/>
                  </a:lnTo>
                  <a:lnTo>
                    <a:pt x="74" y="2"/>
                  </a:lnTo>
                  <a:lnTo>
                    <a:pt x="74" y="2"/>
                  </a:lnTo>
                  <a:lnTo>
                    <a:pt x="76" y="0"/>
                  </a:lnTo>
                  <a:lnTo>
                    <a:pt x="76" y="0"/>
                  </a:lnTo>
                  <a:lnTo>
                    <a:pt x="78" y="0"/>
                  </a:lnTo>
                  <a:lnTo>
                    <a:pt x="82" y="0"/>
                  </a:lnTo>
                  <a:lnTo>
                    <a:pt x="82" y="0"/>
                  </a:lnTo>
                  <a:lnTo>
                    <a:pt x="84" y="2"/>
                  </a:lnTo>
                  <a:lnTo>
                    <a:pt x="88" y="6"/>
                  </a:lnTo>
                  <a:lnTo>
                    <a:pt x="88" y="6"/>
                  </a:lnTo>
                  <a:lnTo>
                    <a:pt x="90" y="12"/>
                  </a:lnTo>
                  <a:lnTo>
                    <a:pt x="92" y="20"/>
                  </a:lnTo>
                  <a:lnTo>
                    <a:pt x="92" y="20"/>
                  </a:lnTo>
                  <a:lnTo>
                    <a:pt x="96" y="22"/>
                  </a:lnTo>
                  <a:lnTo>
                    <a:pt x="96" y="22"/>
                  </a:lnTo>
                  <a:lnTo>
                    <a:pt x="94" y="24"/>
                  </a:lnTo>
                  <a:lnTo>
                    <a:pt x="94" y="26"/>
                  </a:lnTo>
                  <a:lnTo>
                    <a:pt x="94" y="26"/>
                  </a:lnTo>
                  <a:lnTo>
                    <a:pt x="96" y="30"/>
                  </a:lnTo>
                  <a:lnTo>
                    <a:pt x="96" y="30"/>
                  </a:lnTo>
                  <a:lnTo>
                    <a:pt x="96" y="32"/>
                  </a:lnTo>
                  <a:lnTo>
                    <a:pt x="96" y="32"/>
                  </a:lnTo>
                  <a:lnTo>
                    <a:pt x="96" y="36"/>
                  </a:lnTo>
                  <a:lnTo>
                    <a:pt x="96" y="36"/>
                  </a:lnTo>
                  <a:lnTo>
                    <a:pt x="98" y="42"/>
                  </a:lnTo>
                  <a:lnTo>
                    <a:pt x="100" y="44"/>
                  </a:lnTo>
                  <a:lnTo>
                    <a:pt x="100" y="46"/>
                  </a:lnTo>
                  <a:lnTo>
                    <a:pt x="100" y="46"/>
                  </a:lnTo>
                  <a:lnTo>
                    <a:pt x="96" y="46"/>
                  </a:lnTo>
                  <a:lnTo>
                    <a:pt x="92" y="46"/>
                  </a:lnTo>
                  <a:lnTo>
                    <a:pt x="92" y="46"/>
                  </a:lnTo>
                  <a:lnTo>
                    <a:pt x="90" y="52"/>
                  </a:lnTo>
                  <a:lnTo>
                    <a:pt x="90" y="52"/>
                  </a:lnTo>
                  <a:lnTo>
                    <a:pt x="82" y="52"/>
                  </a:lnTo>
                  <a:lnTo>
                    <a:pt x="82" y="52"/>
                  </a:lnTo>
                  <a:lnTo>
                    <a:pt x="80" y="54"/>
                  </a:lnTo>
                  <a:lnTo>
                    <a:pt x="78" y="57"/>
                  </a:lnTo>
                  <a:lnTo>
                    <a:pt x="78" y="57"/>
                  </a:lnTo>
                  <a:lnTo>
                    <a:pt x="74" y="61"/>
                  </a:lnTo>
                  <a:lnTo>
                    <a:pt x="74" y="61"/>
                  </a:lnTo>
                  <a:lnTo>
                    <a:pt x="74" y="65"/>
                  </a:lnTo>
                  <a:lnTo>
                    <a:pt x="74" y="69"/>
                  </a:lnTo>
                  <a:lnTo>
                    <a:pt x="74" y="69"/>
                  </a:lnTo>
                  <a:lnTo>
                    <a:pt x="76" y="69"/>
                  </a:lnTo>
                  <a:lnTo>
                    <a:pt x="80" y="69"/>
                  </a:lnTo>
                  <a:lnTo>
                    <a:pt x="80" y="69"/>
                  </a:lnTo>
                  <a:lnTo>
                    <a:pt x="82" y="73"/>
                  </a:lnTo>
                  <a:lnTo>
                    <a:pt x="84" y="77"/>
                  </a:lnTo>
                  <a:lnTo>
                    <a:pt x="84" y="77"/>
                  </a:lnTo>
                  <a:lnTo>
                    <a:pt x="84" y="83"/>
                  </a:lnTo>
                  <a:lnTo>
                    <a:pt x="84" y="87"/>
                  </a:lnTo>
                  <a:lnTo>
                    <a:pt x="84" y="87"/>
                  </a:lnTo>
                  <a:lnTo>
                    <a:pt x="80" y="89"/>
                  </a:lnTo>
                  <a:lnTo>
                    <a:pt x="76" y="89"/>
                  </a:lnTo>
                  <a:lnTo>
                    <a:pt x="68" y="91"/>
                  </a:lnTo>
                  <a:lnTo>
                    <a:pt x="68" y="91"/>
                  </a:lnTo>
                  <a:lnTo>
                    <a:pt x="66" y="93"/>
                  </a:lnTo>
                  <a:lnTo>
                    <a:pt x="66" y="93"/>
                  </a:lnTo>
                  <a:lnTo>
                    <a:pt x="66" y="97"/>
                  </a:lnTo>
                  <a:lnTo>
                    <a:pt x="66" y="97"/>
                  </a:lnTo>
                  <a:lnTo>
                    <a:pt x="68" y="97"/>
                  </a:lnTo>
                  <a:lnTo>
                    <a:pt x="68" y="97"/>
                  </a:lnTo>
                  <a:lnTo>
                    <a:pt x="70" y="99"/>
                  </a:lnTo>
                  <a:lnTo>
                    <a:pt x="70" y="101"/>
                  </a:lnTo>
                  <a:lnTo>
                    <a:pt x="70" y="101"/>
                  </a:lnTo>
                  <a:lnTo>
                    <a:pt x="68" y="101"/>
                  </a:lnTo>
                  <a:lnTo>
                    <a:pt x="68" y="101"/>
                  </a:lnTo>
                  <a:lnTo>
                    <a:pt x="66" y="105"/>
                  </a:lnTo>
                  <a:lnTo>
                    <a:pt x="66" y="105"/>
                  </a:lnTo>
                  <a:lnTo>
                    <a:pt x="66" y="107"/>
                  </a:lnTo>
                  <a:lnTo>
                    <a:pt x="66" y="111"/>
                  </a:lnTo>
                  <a:lnTo>
                    <a:pt x="66" y="111"/>
                  </a:lnTo>
                  <a:lnTo>
                    <a:pt x="64" y="111"/>
                  </a:lnTo>
                  <a:lnTo>
                    <a:pt x="60" y="111"/>
                  </a:lnTo>
                  <a:lnTo>
                    <a:pt x="60" y="111"/>
                  </a:lnTo>
                  <a:lnTo>
                    <a:pt x="58" y="109"/>
                  </a:lnTo>
                  <a:lnTo>
                    <a:pt x="58" y="109"/>
                  </a:lnTo>
                  <a:lnTo>
                    <a:pt x="48" y="107"/>
                  </a:lnTo>
                  <a:lnTo>
                    <a:pt x="42" y="105"/>
                  </a:lnTo>
                  <a:lnTo>
                    <a:pt x="42" y="105"/>
                  </a:lnTo>
                  <a:lnTo>
                    <a:pt x="38" y="103"/>
                  </a:lnTo>
                  <a:lnTo>
                    <a:pt x="38" y="103"/>
                  </a:lnTo>
                  <a:lnTo>
                    <a:pt x="38" y="101"/>
                  </a:lnTo>
                  <a:lnTo>
                    <a:pt x="38" y="101"/>
                  </a:lnTo>
                  <a:lnTo>
                    <a:pt x="40" y="101"/>
                  </a:lnTo>
                  <a:lnTo>
                    <a:pt x="42" y="103"/>
                  </a:lnTo>
                  <a:lnTo>
                    <a:pt x="42" y="103"/>
                  </a:lnTo>
                  <a:lnTo>
                    <a:pt x="42" y="99"/>
                  </a:lnTo>
                  <a:lnTo>
                    <a:pt x="42" y="97"/>
                  </a:lnTo>
                  <a:lnTo>
                    <a:pt x="42" y="97"/>
                  </a:lnTo>
                  <a:lnTo>
                    <a:pt x="44" y="97"/>
                  </a:lnTo>
                  <a:lnTo>
                    <a:pt x="44" y="97"/>
                  </a:lnTo>
                  <a:lnTo>
                    <a:pt x="44" y="93"/>
                  </a:lnTo>
                  <a:lnTo>
                    <a:pt x="44" y="93"/>
                  </a:lnTo>
                  <a:lnTo>
                    <a:pt x="42" y="91"/>
                  </a:lnTo>
                  <a:lnTo>
                    <a:pt x="38" y="91"/>
                  </a:lnTo>
                  <a:lnTo>
                    <a:pt x="30" y="89"/>
                  </a:lnTo>
                  <a:lnTo>
                    <a:pt x="30" y="89"/>
                  </a:lnTo>
                  <a:lnTo>
                    <a:pt x="22" y="91"/>
                  </a:lnTo>
                  <a:lnTo>
                    <a:pt x="18" y="91"/>
                  </a:lnTo>
                  <a:lnTo>
                    <a:pt x="16" y="89"/>
                  </a:lnTo>
                  <a:lnTo>
                    <a:pt x="16" y="89"/>
                  </a:lnTo>
                  <a:lnTo>
                    <a:pt x="16" y="85"/>
                  </a:lnTo>
                  <a:lnTo>
                    <a:pt x="16" y="79"/>
                  </a:lnTo>
                  <a:lnTo>
                    <a:pt x="16" y="79"/>
                  </a:lnTo>
                  <a:lnTo>
                    <a:pt x="12" y="79"/>
                  </a:lnTo>
                  <a:lnTo>
                    <a:pt x="10" y="77"/>
                  </a:lnTo>
                  <a:lnTo>
                    <a:pt x="10" y="77"/>
                  </a:lnTo>
                  <a:lnTo>
                    <a:pt x="8" y="73"/>
                  </a:lnTo>
                  <a:lnTo>
                    <a:pt x="8" y="73"/>
                  </a:lnTo>
                  <a:lnTo>
                    <a:pt x="8" y="73"/>
                  </a:lnTo>
                  <a:lnTo>
                    <a:pt x="8" y="73"/>
                  </a:lnTo>
                  <a:lnTo>
                    <a:pt x="10" y="71"/>
                  </a:lnTo>
                  <a:lnTo>
                    <a:pt x="10" y="71"/>
                  </a:lnTo>
                  <a:lnTo>
                    <a:pt x="12" y="67"/>
                  </a:lnTo>
                  <a:lnTo>
                    <a:pt x="12" y="67"/>
                  </a:lnTo>
                  <a:lnTo>
                    <a:pt x="12" y="59"/>
                  </a:lnTo>
                  <a:lnTo>
                    <a:pt x="12" y="52"/>
                  </a:lnTo>
                  <a:lnTo>
                    <a:pt x="12" y="52"/>
                  </a:lnTo>
                  <a:lnTo>
                    <a:pt x="10" y="46"/>
                  </a:lnTo>
                  <a:lnTo>
                    <a:pt x="10" y="46"/>
                  </a:lnTo>
                  <a:lnTo>
                    <a:pt x="6" y="46"/>
                  </a:lnTo>
                  <a:lnTo>
                    <a:pt x="4" y="46"/>
                  </a:lnTo>
                  <a:lnTo>
                    <a:pt x="4" y="46"/>
                  </a:lnTo>
                  <a:lnTo>
                    <a:pt x="2" y="42"/>
                  </a:lnTo>
                  <a:lnTo>
                    <a:pt x="2" y="42"/>
                  </a:lnTo>
                  <a:lnTo>
                    <a:pt x="4" y="42"/>
                  </a:lnTo>
                  <a:lnTo>
                    <a:pt x="6" y="40"/>
                  </a:lnTo>
                  <a:lnTo>
                    <a:pt x="6" y="40"/>
                  </a:lnTo>
                  <a:lnTo>
                    <a:pt x="2" y="40"/>
                  </a:lnTo>
                  <a:lnTo>
                    <a:pt x="0" y="38"/>
                  </a:lnTo>
                  <a:lnTo>
                    <a:pt x="0" y="38"/>
                  </a:lnTo>
                  <a:lnTo>
                    <a:pt x="0" y="38"/>
                  </a:lnTo>
                  <a:lnTo>
                    <a:pt x="0" y="38"/>
                  </a:lnTo>
                  <a:lnTo>
                    <a:pt x="4" y="34"/>
                  </a:lnTo>
                  <a:lnTo>
                    <a:pt x="4" y="34"/>
                  </a:lnTo>
                  <a:lnTo>
                    <a:pt x="10" y="36"/>
                  </a:lnTo>
                  <a:lnTo>
                    <a:pt x="16" y="36"/>
                  </a:lnTo>
                  <a:lnTo>
                    <a:pt x="16" y="36"/>
                  </a:lnTo>
                  <a:lnTo>
                    <a:pt x="22" y="34"/>
                  </a:lnTo>
                  <a:lnTo>
                    <a:pt x="22" y="34"/>
                  </a:lnTo>
                  <a:lnTo>
                    <a:pt x="24" y="30"/>
                  </a:lnTo>
                  <a:lnTo>
                    <a:pt x="24" y="28"/>
                  </a:lnTo>
                  <a:lnTo>
                    <a:pt x="24" y="28"/>
                  </a:lnTo>
                  <a:lnTo>
                    <a:pt x="30" y="28"/>
                  </a:lnTo>
                  <a:lnTo>
                    <a:pt x="32" y="28"/>
                  </a:lnTo>
                  <a:lnTo>
                    <a:pt x="32" y="28"/>
                  </a:lnTo>
                  <a:lnTo>
                    <a:pt x="34" y="26"/>
                  </a:lnTo>
                  <a:lnTo>
                    <a:pt x="34" y="26"/>
                  </a:lnTo>
                  <a:lnTo>
                    <a:pt x="36" y="20"/>
                  </a:lnTo>
                  <a:lnTo>
                    <a:pt x="36" y="20"/>
                  </a:lnTo>
                  <a:lnTo>
                    <a:pt x="30" y="16"/>
                  </a:lnTo>
                  <a:lnTo>
                    <a:pt x="26" y="14"/>
                  </a:lnTo>
                  <a:lnTo>
                    <a:pt x="26" y="12"/>
                  </a:lnTo>
                  <a:lnTo>
                    <a:pt x="26" y="12"/>
                  </a:lnTo>
                  <a:lnTo>
                    <a:pt x="26" y="12"/>
                  </a:lnTo>
                  <a:lnTo>
                    <a:pt x="32" y="12"/>
                  </a:lnTo>
                  <a:lnTo>
                    <a:pt x="36" y="14"/>
                  </a:lnTo>
                  <a:lnTo>
                    <a:pt x="36" y="14"/>
                  </a:lnTo>
                  <a:lnTo>
                    <a:pt x="44" y="14"/>
                  </a:lnTo>
                  <a:lnTo>
                    <a:pt x="46" y="14"/>
                  </a:lnTo>
                  <a:lnTo>
                    <a:pt x="50" y="14"/>
                  </a:lnTo>
                  <a:lnTo>
                    <a:pt x="50" y="14"/>
                  </a:lnTo>
                  <a:lnTo>
                    <a:pt x="50" y="20"/>
                  </a:lnTo>
                  <a:lnTo>
                    <a:pt x="50" y="20"/>
                  </a:lnTo>
                  <a:lnTo>
                    <a:pt x="46" y="22"/>
                  </a:lnTo>
                  <a:lnTo>
                    <a:pt x="46" y="22"/>
                  </a:lnTo>
                  <a:lnTo>
                    <a:pt x="46" y="26"/>
                  </a:lnTo>
                  <a:lnTo>
                    <a:pt x="46" y="30"/>
                  </a:lnTo>
                  <a:lnTo>
                    <a:pt x="46" y="30"/>
                  </a:lnTo>
                  <a:lnTo>
                    <a:pt x="42" y="32"/>
                  </a:lnTo>
                  <a:lnTo>
                    <a:pt x="42" y="32"/>
                  </a:lnTo>
                  <a:lnTo>
                    <a:pt x="44" y="32"/>
                  </a:lnTo>
                  <a:lnTo>
                    <a:pt x="44" y="32"/>
                  </a:lnTo>
                  <a:lnTo>
                    <a:pt x="46" y="32"/>
                  </a:lnTo>
                  <a:lnTo>
                    <a:pt x="46" y="32"/>
                  </a:lnTo>
                  <a:lnTo>
                    <a:pt x="46" y="34"/>
                  </a:lnTo>
                  <a:lnTo>
                    <a:pt x="46" y="40"/>
                  </a:lnTo>
                  <a:lnTo>
                    <a:pt x="46" y="40"/>
                  </a:lnTo>
                  <a:lnTo>
                    <a:pt x="46" y="42"/>
                  </a:lnTo>
                  <a:lnTo>
                    <a:pt x="46" y="44"/>
                  </a:lnTo>
                  <a:lnTo>
                    <a:pt x="46" y="44"/>
                  </a:lnTo>
                  <a:lnTo>
                    <a:pt x="50" y="42"/>
                  </a:lnTo>
                  <a:lnTo>
                    <a:pt x="52" y="40"/>
                  </a:lnTo>
                  <a:lnTo>
                    <a:pt x="52" y="40"/>
                  </a:lnTo>
                  <a:lnTo>
                    <a:pt x="52" y="36"/>
                  </a:lnTo>
                  <a:lnTo>
                    <a:pt x="54" y="32"/>
                  </a:lnTo>
                  <a:lnTo>
                    <a:pt x="54" y="32"/>
                  </a:lnTo>
                  <a:lnTo>
                    <a:pt x="54" y="30"/>
                  </a:lnTo>
                  <a:lnTo>
                    <a:pt x="54" y="30"/>
                  </a:lnTo>
                  <a:lnTo>
                    <a:pt x="58" y="28"/>
                  </a:lnTo>
                  <a:lnTo>
                    <a:pt x="58" y="24"/>
                  </a:lnTo>
                  <a:lnTo>
                    <a:pt x="58" y="24"/>
                  </a:lnTo>
                  <a:lnTo>
                    <a:pt x="58" y="2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49" name="Freeform 272">
              <a:extLst>
                <a:ext uri="{FF2B5EF4-FFF2-40B4-BE49-F238E27FC236}">
                  <a16:creationId xmlns:a16="http://schemas.microsoft.com/office/drawing/2014/main" id="{CFBED481-D933-6D36-1D62-70AABF808104}"/>
                </a:ext>
              </a:extLst>
            </p:cNvPr>
            <p:cNvSpPr>
              <a:spLocks/>
            </p:cNvSpPr>
            <p:nvPr/>
          </p:nvSpPr>
          <p:spPr bwMode="auto">
            <a:xfrm>
              <a:off x="9868966" y="3220898"/>
              <a:ext cx="112944" cy="198894"/>
            </a:xfrm>
            <a:custGeom>
              <a:avLst/>
              <a:gdLst>
                <a:gd name="T0" fmla="*/ 159 w 159"/>
                <a:gd name="T1" fmla="*/ 141 h 280"/>
                <a:gd name="T2" fmla="*/ 143 w 159"/>
                <a:gd name="T3" fmla="*/ 155 h 280"/>
                <a:gd name="T4" fmla="*/ 141 w 159"/>
                <a:gd name="T5" fmla="*/ 151 h 280"/>
                <a:gd name="T6" fmla="*/ 137 w 159"/>
                <a:gd name="T7" fmla="*/ 159 h 280"/>
                <a:gd name="T8" fmla="*/ 133 w 159"/>
                <a:gd name="T9" fmla="*/ 147 h 280"/>
                <a:gd name="T10" fmla="*/ 127 w 159"/>
                <a:gd name="T11" fmla="*/ 147 h 280"/>
                <a:gd name="T12" fmla="*/ 121 w 159"/>
                <a:gd name="T13" fmla="*/ 159 h 280"/>
                <a:gd name="T14" fmla="*/ 121 w 159"/>
                <a:gd name="T15" fmla="*/ 175 h 280"/>
                <a:gd name="T16" fmla="*/ 106 w 159"/>
                <a:gd name="T17" fmla="*/ 177 h 280"/>
                <a:gd name="T18" fmla="*/ 100 w 159"/>
                <a:gd name="T19" fmla="*/ 179 h 280"/>
                <a:gd name="T20" fmla="*/ 106 w 159"/>
                <a:gd name="T21" fmla="*/ 193 h 280"/>
                <a:gd name="T22" fmla="*/ 98 w 159"/>
                <a:gd name="T23" fmla="*/ 195 h 280"/>
                <a:gd name="T24" fmla="*/ 84 w 159"/>
                <a:gd name="T25" fmla="*/ 195 h 280"/>
                <a:gd name="T26" fmla="*/ 90 w 159"/>
                <a:gd name="T27" fmla="*/ 201 h 280"/>
                <a:gd name="T28" fmla="*/ 86 w 159"/>
                <a:gd name="T29" fmla="*/ 209 h 280"/>
                <a:gd name="T30" fmla="*/ 84 w 159"/>
                <a:gd name="T31" fmla="*/ 218 h 280"/>
                <a:gd name="T32" fmla="*/ 80 w 159"/>
                <a:gd name="T33" fmla="*/ 230 h 280"/>
                <a:gd name="T34" fmla="*/ 82 w 159"/>
                <a:gd name="T35" fmla="*/ 238 h 280"/>
                <a:gd name="T36" fmla="*/ 78 w 159"/>
                <a:gd name="T37" fmla="*/ 246 h 280"/>
                <a:gd name="T38" fmla="*/ 70 w 159"/>
                <a:gd name="T39" fmla="*/ 256 h 280"/>
                <a:gd name="T40" fmla="*/ 70 w 159"/>
                <a:gd name="T41" fmla="*/ 262 h 280"/>
                <a:gd name="T42" fmla="*/ 82 w 159"/>
                <a:gd name="T43" fmla="*/ 266 h 280"/>
                <a:gd name="T44" fmla="*/ 84 w 159"/>
                <a:gd name="T45" fmla="*/ 276 h 280"/>
                <a:gd name="T46" fmla="*/ 80 w 159"/>
                <a:gd name="T47" fmla="*/ 276 h 280"/>
                <a:gd name="T48" fmla="*/ 72 w 159"/>
                <a:gd name="T49" fmla="*/ 274 h 280"/>
                <a:gd name="T50" fmla="*/ 68 w 159"/>
                <a:gd name="T51" fmla="*/ 276 h 280"/>
                <a:gd name="T52" fmla="*/ 60 w 159"/>
                <a:gd name="T53" fmla="*/ 280 h 280"/>
                <a:gd name="T54" fmla="*/ 34 w 159"/>
                <a:gd name="T55" fmla="*/ 272 h 280"/>
                <a:gd name="T56" fmla="*/ 26 w 159"/>
                <a:gd name="T57" fmla="*/ 260 h 280"/>
                <a:gd name="T58" fmla="*/ 28 w 159"/>
                <a:gd name="T59" fmla="*/ 228 h 280"/>
                <a:gd name="T60" fmla="*/ 16 w 159"/>
                <a:gd name="T61" fmla="*/ 209 h 280"/>
                <a:gd name="T62" fmla="*/ 8 w 159"/>
                <a:gd name="T63" fmla="*/ 203 h 280"/>
                <a:gd name="T64" fmla="*/ 0 w 159"/>
                <a:gd name="T65" fmla="*/ 205 h 280"/>
                <a:gd name="T66" fmla="*/ 4 w 159"/>
                <a:gd name="T67" fmla="*/ 189 h 280"/>
                <a:gd name="T68" fmla="*/ 2 w 159"/>
                <a:gd name="T69" fmla="*/ 163 h 280"/>
                <a:gd name="T70" fmla="*/ 2 w 159"/>
                <a:gd name="T71" fmla="*/ 135 h 280"/>
                <a:gd name="T72" fmla="*/ 12 w 159"/>
                <a:gd name="T73" fmla="*/ 107 h 280"/>
                <a:gd name="T74" fmla="*/ 26 w 159"/>
                <a:gd name="T75" fmla="*/ 71 h 280"/>
                <a:gd name="T76" fmla="*/ 40 w 159"/>
                <a:gd name="T77" fmla="*/ 53 h 280"/>
                <a:gd name="T78" fmla="*/ 74 w 159"/>
                <a:gd name="T79" fmla="*/ 49 h 280"/>
                <a:gd name="T80" fmla="*/ 96 w 159"/>
                <a:gd name="T81" fmla="*/ 41 h 280"/>
                <a:gd name="T82" fmla="*/ 108 w 159"/>
                <a:gd name="T83" fmla="*/ 21 h 280"/>
                <a:gd name="T84" fmla="*/ 139 w 159"/>
                <a:gd name="T85" fmla="*/ 6 h 280"/>
                <a:gd name="T86" fmla="*/ 145 w 159"/>
                <a:gd name="T87" fmla="*/ 0 h 280"/>
                <a:gd name="T88" fmla="*/ 143 w 159"/>
                <a:gd name="T89" fmla="*/ 9 h 280"/>
                <a:gd name="T90" fmla="*/ 143 w 159"/>
                <a:gd name="T91" fmla="*/ 27 h 280"/>
                <a:gd name="T92" fmla="*/ 145 w 159"/>
                <a:gd name="T93" fmla="*/ 45 h 280"/>
                <a:gd name="T94" fmla="*/ 127 w 159"/>
                <a:gd name="T95" fmla="*/ 77 h 280"/>
                <a:gd name="T96" fmla="*/ 127 w 159"/>
                <a:gd name="T97" fmla="*/ 87 h 280"/>
                <a:gd name="T98" fmla="*/ 125 w 159"/>
                <a:gd name="T99" fmla="*/ 99 h 280"/>
                <a:gd name="T100" fmla="*/ 117 w 159"/>
                <a:gd name="T101" fmla="*/ 101 h 280"/>
                <a:gd name="T102" fmla="*/ 119 w 159"/>
                <a:gd name="T103" fmla="*/ 105 h 280"/>
                <a:gd name="T104" fmla="*/ 127 w 159"/>
                <a:gd name="T105" fmla="*/ 105 h 280"/>
                <a:gd name="T106" fmla="*/ 119 w 159"/>
                <a:gd name="T107" fmla="*/ 111 h 280"/>
                <a:gd name="T108" fmla="*/ 121 w 159"/>
                <a:gd name="T109" fmla="*/ 125 h 280"/>
                <a:gd name="T110" fmla="*/ 125 w 159"/>
                <a:gd name="T111" fmla="*/ 117 h 280"/>
                <a:gd name="T112" fmla="*/ 137 w 159"/>
                <a:gd name="T113" fmla="*/ 125 h 280"/>
                <a:gd name="T114" fmla="*/ 145 w 159"/>
                <a:gd name="T115" fmla="*/ 119 h 280"/>
                <a:gd name="T116" fmla="*/ 159 w 159"/>
                <a:gd name="T117" fmla="*/ 12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280">
                  <a:moveTo>
                    <a:pt x="159" y="131"/>
                  </a:moveTo>
                  <a:lnTo>
                    <a:pt x="159" y="131"/>
                  </a:lnTo>
                  <a:lnTo>
                    <a:pt x="159" y="135"/>
                  </a:lnTo>
                  <a:lnTo>
                    <a:pt x="159" y="141"/>
                  </a:lnTo>
                  <a:lnTo>
                    <a:pt x="159" y="141"/>
                  </a:lnTo>
                  <a:lnTo>
                    <a:pt x="151" y="149"/>
                  </a:lnTo>
                  <a:lnTo>
                    <a:pt x="147" y="151"/>
                  </a:lnTo>
                  <a:lnTo>
                    <a:pt x="143" y="155"/>
                  </a:lnTo>
                  <a:lnTo>
                    <a:pt x="143" y="155"/>
                  </a:lnTo>
                  <a:lnTo>
                    <a:pt x="143" y="149"/>
                  </a:lnTo>
                  <a:lnTo>
                    <a:pt x="143" y="149"/>
                  </a:lnTo>
                  <a:lnTo>
                    <a:pt x="141" y="151"/>
                  </a:lnTo>
                  <a:lnTo>
                    <a:pt x="139" y="155"/>
                  </a:lnTo>
                  <a:lnTo>
                    <a:pt x="139" y="157"/>
                  </a:lnTo>
                  <a:lnTo>
                    <a:pt x="137" y="159"/>
                  </a:lnTo>
                  <a:lnTo>
                    <a:pt x="137" y="159"/>
                  </a:lnTo>
                  <a:lnTo>
                    <a:pt x="135" y="155"/>
                  </a:lnTo>
                  <a:lnTo>
                    <a:pt x="133" y="149"/>
                  </a:lnTo>
                  <a:lnTo>
                    <a:pt x="133" y="149"/>
                  </a:lnTo>
                  <a:lnTo>
                    <a:pt x="133" y="147"/>
                  </a:lnTo>
                  <a:lnTo>
                    <a:pt x="133" y="145"/>
                  </a:lnTo>
                  <a:lnTo>
                    <a:pt x="133" y="145"/>
                  </a:lnTo>
                  <a:lnTo>
                    <a:pt x="129" y="145"/>
                  </a:lnTo>
                  <a:lnTo>
                    <a:pt x="127" y="147"/>
                  </a:lnTo>
                  <a:lnTo>
                    <a:pt x="127" y="147"/>
                  </a:lnTo>
                  <a:lnTo>
                    <a:pt x="123" y="155"/>
                  </a:lnTo>
                  <a:lnTo>
                    <a:pt x="121" y="159"/>
                  </a:lnTo>
                  <a:lnTo>
                    <a:pt x="121" y="159"/>
                  </a:lnTo>
                  <a:lnTo>
                    <a:pt x="123" y="167"/>
                  </a:lnTo>
                  <a:lnTo>
                    <a:pt x="123" y="173"/>
                  </a:lnTo>
                  <a:lnTo>
                    <a:pt x="123" y="173"/>
                  </a:lnTo>
                  <a:lnTo>
                    <a:pt x="121" y="175"/>
                  </a:lnTo>
                  <a:lnTo>
                    <a:pt x="117" y="179"/>
                  </a:lnTo>
                  <a:lnTo>
                    <a:pt x="117" y="179"/>
                  </a:lnTo>
                  <a:lnTo>
                    <a:pt x="112" y="177"/>
                  </a:lnTo>
                  <a:lnTo>
                    <a:pt x="106" y="177"/>
                  </a:lnTo>
                  <a:lnTo>
                    <a:pt x="106" y="177"/>
                  </a:lnTo>
                  <a:lnTo>
                    <a:pt x="102" y="177"/>
                  </a:lnTo>
                  <a:lnTo>
                    <a:pt x="100" y="179"/>
                  </a:lnTo>
                  <a:lnTo>
                    <a:pt x="100" y="179"/>
                  </a:lnTo>
                  <a:lnTo>
                    <a:pt x="102" y="185"/>
                  </a:lnTo>
                  <a:lnTo>
                    <a:pt x="106" y="189"/>
                  </a:lnTo>
                  <a:lnTo>
                    <a:pt x="106" y="189"/>
                  </a:lnTo>
                  <a:lnTo>
                    <a:pt x="106" y="193"/>
                  </a:lnTo>
                  <a:lnTo>
                    <a:pt x="106" y="195"/>
                  </a:lnTo>
                  <a:lnTo>
                    <a:pt x="106" y="195"/>
                  </a:lnTo>
                  <a:lnTo>
                    <a:pt x="100" y="195"/>
                  </a:lnTo>
                  <a:lnTo>
                    <a:pt x="98" y="195"/>
                  </a:lnTo>
                  <a:lnTo>
                    <a:pt x="90" y="193"/>
                  </a:lnTo>
                  <a:lnTo>
                    <a:pt x="90" y="193"/>
                  </a:lnTo>
                  <a:lnTo>
                    <a:pt x="88" y="193"/>
                  </a:lnTo>
                  <a:lnTo>
                    <a:pt x="84" y="195"/>
                  </a:lnTo>
                  <a:lnTo>
                    <a:pt x="84" y="195"/>
                  </a:lnTo>
                  <a:lnTo>
                    <a:pt x="86" y="197"/>
                  </a:lnTo>
                  <a:lnTo>
                    <a:pt x="88" y="199"/>
                  </a:lnTo>
                  <a:lnTo>
                    <a:pt x="90" y="201"/>
                  </a:lnTo>
                  <a:lnTo>
                    <a:pt x="90" y="201"/>
                  </a:lnTo>
                  <a:lnTo>
                    <a:pt x="90" y="205"/>
                  </a:lnTo>
                  <a:lnTo>
                    <a:pt x="90" y="205"/>
                  </a:lnTo>
                  <a:lnTo>
                    <a:pt x="86" y="209"/>
                  </a:lnTo>
                  <a:lnTo>
                    <a:pt x="82" y="215"/>
                  </a:lnTo>
                  <a:lnTo>
                    <a:pt x="82" y="216"/>
                  </a:lnTo>
                  <a:lnTo>
                    <a:pt x="82" y="216"/>
                  </a:lnTo>
                  <a:lnTo>
                    <a:pt x="84" y="218"/>
                  </a:lnTo>
                  <a:lnTo>
                    <a:pt x="84" y="218"/>
                  </a:lnTo>
                  <a:lnTo>
                    <a:pt x="82" y="224"/>
                  </a:lnTo>
                  <a:lnTo>
                    <a:pt x="80" y="230"/>
                  </a:lnTo>
                  <a:lnTo>
                    <a:pt x="80" y="230"/>
                  </a:lnTo>
                  <a:lnTo>
                    <a:pt x="80" y="234"/>
                  </a:lnTo>
                  <a:lnTo>
                    <a:pt x="80" y="238"/>
                  </a:lnTo>
                  <a:lnTo>
                    <a:pt x="80" y="238"/>
                  </a:lnTo>
                  <a:lnTo>
                    <a:pt x="82" y="238"/>
                  </a:lnTo>
                  <a:lnTo>
                    <a:pt x="82" y="238"/>
                  </a:lnTo>
                  <a:lnTo>
                    <a:pt x="82" y="244"/>
                  </a:lnTo>
                  <a:lnTo>
                    <a:pt x="82" y="244"/>
                  </a:lnTo>
                  <a:lnTo>
                    <a:pt x="78" y="246"/>
                  </a:lnTo>
                  <a:lnTo>
                    <a:pt x="70" y="248"/>
                  </a:lnTo>
                  <a:lnTo>
                    <a:pt x="70" y="248"/>
                  </a:lnTo>
                  <a:lnTo>
                    <a:pt x="70" y="252"/>
                  </a:lnTo>
                  <a:lnTo>
                    <a:pt x="70" y="256"/>
                  </a:lnTo>
                  <a:lnTo>
                    <a:pt x="70" y="256"/>
                  </a:lnTo>
                  <a:lnTo>
                    <a:pt x="70" y="260"/>
                  </a:lnTo>
                  <a:lnTo>
                    <a:pt x="70" y="262"/>
                  </a:lnTo>
                  <a:lnTo>
                    <a:pt x="70" y="262"/>
                  </a:lnTo>
                  <a:lnTo>
                    <a:pt x="72" y="262"/>
                  </a:lnTo>
                  <a:lnTo>
                    <a:pt x="78" y="262"/>
                  </a:lnTo>
                  <a:lnTo>
                    <a:pt x="78" y="262"/>
                  </a:lnTo>
                  <a:lnTo>
                    <a:pt x="82" y="266"/>
                  </a:lnTo>
                  <a:lnTo>
                    <a:pt x="82" y="266"/>
                  </a:lnTo>
                  <a:lnTo>
                    <a:pt x="84" y="272"/>
                  </a:lnTo>
                  <a:lnTo>
                    <a:pt x="84" y="272"/>
                  </a:lnTo>
                  <a:lnTo>
                    <a:pt x="84" y="276"/>
                  </a:lnTo>
                  <a:lnTo>
                    <a:pt x="84" y="276"/>
                  </a:lnTo>
                  <a:lnTo>
                    <a:pt x="82" y="276"/>
                  </a:lnTo>
                  <a:lnTo>
                    <a:pt x="80" y="276"/>
                  </a:lnTo>
                  <a:lnTo>
                    <a:pt x="80" y="276"/>
                  </a:lnTo>
                  <a:lnTo>
                    <a:pt x="78" y="274"/>
                  </a:lnTo>
                  <a:lnTo>
                    <a:pt x="78" y="274"/>
                  </a:lnTo>
                  <a:lnTo>
                    <a:pt x="72" y="274"/>
                  </a:lnTo>
                  <a:lnTo>
                    <a:pt x="72" y="274"/>
                  </a:lnTo>
                  <a:lnTo>
                    <a:pt x="72" y="276"/>
                  </a:lnTo>
                  <a:lnTo>
                    <a:pt x="72" y="276"/>
                  </a:lnTo>
                  <a:lnTo>
                    <a:pt x="68" y="276"/>
                  </a:lnTo>
                  <a:lnTo>
                    <a:pt x="68" y="276"/>
                  </a:lnTo>
                  <a:lnTo>
                    <a:pt x="66" y="276"/>
                  </a:lnTo>
                  <a:lnTo>
                    <a:pt x="64" y="278"/>
                  </a:lnTo>
                  <a:lnTo>
                    <a:pt x="60" y="280"/>
                  </a:lnTo>
                  <a:lnTo>
                    <a:pt x="60" y="280"/>
                  </a:lnTo>
                  <a:lnTo>
                    <a:pt x="54" y="280"/>
                  </a:lnTo>
                  <a:lnTo>
                    <a:pt x="46" y="276"/>
                  </a:lnTo>
                  <a:lnTo>
                    <a:pt x="34" y="272"/>
                  </a:lnTo>
                  <a:lnTo>
                    <a:pt x="34" y="272"/>
                  </a:lnTo>
                  <a:lnTo>
                    <a:pt x="30" y="272"/>
                  </a:lnTo>
                  <a:lnTo>
                    <a:pt x="26" y="272"/>
                  </a:lnTo>
                  <a:lnTo>
                    <a:pt x="26" y="272"/>
                  </a:lnTo>
                  <a:lnTo>
                    <a:pt x="26" y="260"/>
                  </a:lnTo>
                  <a:lnTo>
                    <a:pt x="26" y="260"/>
                  </a:lnTo>
                  <a:lnTo>
                    <a:pt x="28" y="244"/>
                  </a:lnTo>
                  <a:lnTo>
                    <a:pt x="28" y="234"/>
                  </a:lnTo>
                  <a:lnTo>
                    <a:pt x="28" y="228"/>
                  </a:lnTo>
                  <a:lnTo>
                    <a:pt x="28" y="228"/>
                  </a:lnTo>
                  <a:lnTo>
                    <a:pt x="24" y="218"/>
                  </a:lnTo>
                  <a:lnTo>
                    <a:pt x="24" y="218"/>
                  </a:lnTo>
                  <a:lnTo>
                    <a:pt x="16" y="209"/>
                  </a:lnTo>
                  <a:lnTo>
                    <a:pt x="16" y="209"/>
                  </a:lnTo>
                  <a:lnTo>
                    <a:pt x="12" y="205"/>
                  </a:lnTo>
                  <a:lnTo>
                    <a:pt x="8" y="203"/>
                  </a:lnTo>
                  <a:lnTo>
                    <a:pt x="8" y="203"/>
                  </a:lnTo>
                  <a:lnTo>
                    <a:pt x="4" y="205"/>
                  </a:lnTo>
                  <a:lnTo>
                    <a:pt x="4" y="205"/>
                  </a:lnTo>
                  <a:lnTo>
                    <a:pt x="2" y="205"/>
                  </a:lnTo>
                  <a:lnTo>
                    <a:pt x="0" y="205"/>
                  </a:lnTo>
                  <a:lnTo>
                    <a:pt x="0" y="205"/>
                  </a:lnTo>
                  <a:lnTo>
                    <a:pt x="0" y="201"/>
                  </a:lnTo>
                  <a:lnTo>
                    <a:pt x="0" y="197"/>
                  </a:lnTo>
                  <a:lnTo>
                    <a:pt x="4" y="189"/>
                  </a:lnTo>
                  <a:lnTo>
                    <a:pt x="4" y="189"/>
                  </a:lnTo>
                  <a:lnTo>
                    <a:pt x="4" y="173"/>
                  </a:lnTo>
                  <a:lnTo>
                    <a:pt x="4" y="173"/>
                  </a:lnTo>
                  <a:lnTo>
                    <a:pt x="2" y="163"/>
                  </a:lnTo>
                  <a:lnTo>
                    <a:pt x="2" y="163"/>
                  </a:lnTo>
                  <a:lnTo>
                    <a:pt x="2" y="147"/>
                  </a:lnTo>
                  <a:lnTo>
                    <a:pt x="2" y="135"/>
                  </a:lnTo>
                  <a:lnTo>
                    <a:pt x="2" y="135"/>
                  </a:lnTo>
                  <a:lnTo>
                    <a:pt x="4" y="121"/>
                  </a:lnTo>
                  <a:lnTo>
                    <a:pt x="4" y="121"/>
                  </a:lnTo>
                  <a:lnTo>
                    <a:pt x="12" y="107"/>
                  </a:lnTo>
                  <a:lnTo>
                    <a:pt x="12" y="107"/>
                  </a:lnTo>
                  <a:lnTo>
                    <a:pt x="14" y="97"/>
                  </a:lnTo>
                  <a:lnTo>
                    <a:pt x="14" y="97"/>
                  </a:lnTo>
                  <a:lnTo>
                    <a:pt x="26" y="71"/>
                  </a:lnTo>
                  <a:lnTo>
                    <a:pt x="26" y="71"/>
                  </a:lnTo>
                  <a:lnTo>
                    <a:pt x="30" y="61"/>
                  </a:lnTo>
                  <a:lnTo>
                    <a:pt x="30" y="61"/>
                  </a:lnTo>
                  <a:lnTo>
                    <a:pt x="36" y="55"/>
                  </a:lnTo>
                  <a:lnTo>
                    <a:pt x="40" y="53"/>
                  </a:lnTo>
                  <a:lnTo>
                    <a:pt x="40" y="53"/>
                  </a:lnTo>
                  <a:lnTo>
                    <a:pt x="50" y="51"/>
                  </a:lnTo>
                  <a:lnTo>
                    <a:pt x="62" y="49"/>
                  </a:lnTo>
                  <a:lnTo>
                    <a:pt x="74" y="49"/>
                  </a:lnTo>
                  <a:lnTo>
                    <a:pt x="84" y="47"/>
                  </a:lnTo>
                  <a:lnTo>
                    <a:pt x="84" y="47"/>
                  </a:lnTo>
                  <a:lnTo>
                    <a:pt x="90" y="45"/>
                  </a:lnTo>
                  <a:lnTo>
                    <a:pt x="96" y="41"/>
                  </a:lnTo>
                  <a:lnTo>
                    <a:pt x="96" y="41"/>
                  </a:lnTo>
                  <a:lnTo>
                    <a:pt x="98" y="29"/>
                  </a:lnTo>
                  <a:lnTo>
                    <a:pt x="98" y="29"/>
                  </a:lnTo>
                  <a:lnTo>
                    <a:pt x="108" y="21"/>
                  </a:lnTo>
                  <a:lnTo>
                    <a:pt x="115" y="13"/>
                  </a:lnTo>
                  <a:lnTo>
                    <a:pt x="115" y="13"/>
                  </a:lnTo>
                  <a:lnTo>
                    <a:pt x="127" y="9"/>
                  </a:lnTo>
                  <a:lnTo>
                    <a:pt x="139" y="6"/>
                  </a:lnTo>
                  <a:lnTo>
                    <a:pt x="139" y="6"/>
                  </a:lnTo>
                  <a:lnTo>
                    <a:pt x="141" y="2"/>
                  </a:lnTo>
                  <a:lnTo>
                    <a:pt x="145" y="0"/>
                  </a:lnTo>
                  <a:lnTo>
                    <a:pt x="145" y="0"/>
                  </a:lnTo>
                  <a:lnTo>
                    <a:pt x="147" y="2"/>
                  </a:lnTo>
                  <a:lnTo>
                    <a:pt x="147" y="2"/>
                  </a:lnTo>
                  <a:lnTo>
                    <a:pt x="145" y="6"/>
                  </a:lnTo>
                  <a:lnTo>
                    <a:pt x="143" y="9"/>
                  </a:lnTo>
                  <a:lnTo>
                    <a:pt x="143" y="9"/>
                  </a:lnTo>
                  <a:lnTo>
                    <a:pt x="141" y="17"/>
                  </a:lnTo>
                  <a:lnTo>
                    <a:pt x="141" y="17"/>
                  </a:lnTo>
                  <a:lnTo>
                    <a:pt x="143" y="27"/>
                  </a:lnTo>
                  <a:lnTo>
                    <a:pt x="145" y="37"/>
                  </a:lnTo>
                  <a:lnTo>
                    <a:pt x="145" y="37"/>
                  </a:lnTo>
                  <a:lnTo>
                    <a:pt x="145" y="45"/>
                  </a:lnTo>
                  <a:lnTo>
                    <a:pt x="145" y="45"/>
                  </a:lnTo>
                  <a:lnTo>
                    <a:pt x="139" y="53"/>
                  </a:lnTo>
                  <a:lnTo>
                    <a:pt x="133" y="61"/>
                  </a:lnTo>
                  <a:lnTo>
                    <a:pt x="133" y="61"/>
                  </a:lnTo>
                  <a:lnTo>
                    <a:pt x="127" y="77"/>
                  </a:lnTo>
                  <a:lnTo>
                    <a:pt x="127" y="77"/>
                  </a:lnTo>
                  <a:lnTo>
                    <a:pt x="127" y="83"/>
                  </a:lnTo>
                  <a:lnTo>
                    <a:pt x="127" y="87"/>
                  </a:lnTo>
                  <a:lnTo>
                    <a:pt x="127" y="87"/>
                  </a:lnTo>
                  <a:lnTo>
                    <a:pt x="125" y="89"/>
                  </a:lnTo>
                  <a:lnTo>
                    <a:pt x="125" y="89"/>
                  </a:lnTo>
                  <a:lnTo>
                    <a:pt x="125" y="95"/>
                  </a:lnTo>
                  <a:lnTo>
                    <a:pt x="125" y="99"/>
                  </a:lnTo>
                  <a:lnTo>
                    <a:pt x="125" y="99"/>
                  </a:lnTo>
                  <a:lnTo>
                    <a:pt x="121" y="99"/>
                  </a:lnTo>
                  <a:lnTo>
                    <a:pt x="117" y="101"/>
                  </a:lnTo>
                  <a:lnTo>
                    <a:pt x="117" y="101"/>
                  </a:lnTo>
                  <a:lnTo>
                    <a:pt x="117" y="103"/>
                  </a:lnTo>
                  <a:lnTo>
                    <a:pt x="117" y="105"/>
                  </a:lnTo>
                  <a:lnTo>
                    <a:pt x="117" y="105"/>
                  </a:lnTo>
                  <a:lnTo>
                    <a:pt x="119" y="105"/>
                  </a:lnTo>
                  <a:lnTo>
                    <a:pt x="121" y="105"/>
                  </a:lnTo>
                  <a:lnTo>
                    <a:pt x="125" y="103"/>
                  </a:lnTo>
                  <a:lnTo>
                    <a:pt x="125" y="103"/>
                  </a:lnTo>
                  <a:lnTo>
                    <a:pt x="127" y="105"/>
                  </a:lnTo>
                  <a:lnTo>
                    <a:pt x="127" y="105"/>
                  </a:lnTo>
                  <a:lnTo>
                    <a:pt x="123" y="109"/>
                  </a:lnTo>
                  <a:lnTo>
                    <a:pt x="119" y="111"/>
                  </a:lnTo>
                  <a:lnTo>
                    <a:pt x="119" y="111"/>
                  </a:lnTo>
                  <a:lnTo>
                    <a:pt x="119" y="117"/>
                  </a:lnTo>
                  <a:lnTo>
                    <a:pt x="119" y="117"/>
                  </a:lnTo>
                  <a:lnTo>
                    <a:pt x="119" y="121"/>
                  </a:lnTo>
                  <a:lnTo>
                    <a:pt x="121" y="125"/>
                  </a:lnTo>
                  <a:lnTo>
                    <a:pt x="121" y="125"/>
                  </a:lnTo>
                  <a:lnTo>
                    <a:pt x="123" y="119"/>
                  </a:lnTo>
                  <a:lnTo>
                    <a:pt x="125" y="117"/>
                  </a:lnTo>
                  <a:lnTo>
                    <a:pt x="125" y="117"/>
                  </a:lnTo>
                  <a:lnTo>
                    <a:pt x="133" y="117"/>
                  </a:lnTo>
                  <a:lnTo>
                    <a:pt x="133" y="117"/>
                  </a:lnTo>
                  <a:lnTo>
                    <a:pt x="135" y="119"/>
                  </a:lnTo>
                  <a:lnTo>
                    <a:pt x="137" y="125"/>
                  </a:lnTo>
                  <a:lnTo>
                    <a:pt x="137" y="125"/>
                  </a:lnTo>
                  <a:lnTo>
                    <a:pt x="141" y="121"/>
                  </a:lnTo>
                  <a:lnTo>
                    <a:pt x="145" y="119"/>
                  </a:lnTo>
                  <a:lnTo>
                    <a:pt x="145" y="119"/>
                  </a:lnTo>
                  <a:lnTo>
                    <a:pt x="153" y="119"/>
                  </a:lnTo>
                  <a:lnTo>
                    <a:pt x="153" y="119"/>
                  </a:lnTo>
                  <a:lnTo>
                    <a:pt x="159" y="121"/>
                  </a:lnTo>
                  <a:lnTo>
                    <a:pt x="159" y="121"/>
                  </a:lnTo>
                  <a:lnTo>
                    <a:pt x="159" y="131"/>
                  </a:lnTo>
                  <a:lnTo>
                    <a:pt x="159" y="131"/>
                  </a:lnTo>
                  <a:lnTo>
                    <a:pt x="159" y="131"/>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0" name="Freeform 273">
              <a:extLst>
                <a:ext uri="{FF2B5EF4-FFF2-40B4-BE49-F238E27FC236}">
                  <a16:creationId xmlns:a16="http://schemas.microsoft.com/office/drawing/2014/main" id="{25FD4291-0C20-0685-0807-EC787D55DDD0}"/>
                </a:ext>
              </a:extLst>
            </p:cNvPr>
            <p:cNvSpPr>
              <a:spLocks/>
            </p:cNvSpPr>
            <p:nvPr/>
          </p:nvSpPr>
          <p:spPr bwMode="auto">
            <a:xfrm>
              <a:off x="9935737" y="3367938"/>
              <a:ext cx="46172" cy="40489"/>
            </a:xfrm>
            <a:custGeom>
              <a:avLst/>
              <a:gdLst>
                <a:gd name="T0" fmla="*/ 65 w 65"/>
                <a:gd name="T1" fmla="*/ 33 h 57"/>
                <a:gd name="T2" fmla="*/ 65 w 65"/>
                <a:gd name="T3" fmla="*/ 33 h 57"/>
                <a:gd name="T4" fmla="*/ 59 w 65"/>
                <a:gd name="T5" fmla="*/ 33 h 57"/>
                <a:gd name="T6" fmla="*/ 59 w 65"/>
                <a:gd name="T7" fmla="*/ 43 h 57"/>
                <a:gd name="T8" fmla="*/ 59 w 65"/>
                <a:gd name="T9" fmla="*/ 49 h 57"/>
                <a:gd name="T10" fmla="*/ 57 w 65"/>
                <a:gd name="T11" fmla="*/ 53 h 57"/>
                <a:gd name="T12" fmla="*/ 49 w 65"/>
                <a:gd name="T13" fmla="*/ 55 h 57"/>
                <a:gd name="T14" fmla="*/ 43 w 65"/>
                <a:gd name="T15" fmla="*/ 57 h 57"/>
                <a:gd name="T16" fmla="*/ 37 w 65"/>
                <a:gd name="T17" fmla="*/ 57 h 57"/>
                <a:gd name="T18" fmla="*/ 31 w 65"/>
                <a:gd name="T19" fmla="*/ 53 h 57"/>
                <a:gd name="T20" fmla="*/ 29 w 65"/>
                <a:gd name="T21" fmla="*/ 51 h 57"/>
                <a:gd name="T22" fmla="*/ 21 w 65"/>
                <a:gd name="T23" fmla="*/ 53 h 57"/>
                <a:gd name="T24" fmla="*/ 19 w 65"/>
                <a:gd name="T25" fmla="*/ 53 h 57"/>
                <a:gd name="T26" fmla="*/ 19 w 65"/>
                <a:gd name="T27" fmla="*/ 49 h 57"/>
                <a:gd name="T28" fmla="*/ 23 w 65"/>
                <a:gd name="T29" fmla="*/ 45 h 57"/>
                <a:gd name="T30" fmla="*/ 21 w 65"/>
                <a:gd name="T31" fmla="*/ 43 h 57"/>
                <a:gd name="T32" fmla="*/ 19 w 65"/>
                <a:gd name="T33" fmla="*/ 45 h 57"/>
                <a:gd name="T34" fmla="*/ 8 w 65"/>
                <a:gd name="T35" fmla="*/ 39 h 57"/>
                <a:gd name="T36" fmla="*/ 8 w 65"/>
                <a:gd name="T37" fmla="*/ 33 h 57"/>
                <a:gd name="T38" fmla="*/ 8 w 65"/>
                <a:gd name="T39" fmla="*/ 29 h 57"/>
                <a:gd name="T40" fmla="*/ 2 w 65"/>
                <a:gd name="T41" fmla="*/ 25 h 57"/>
                <a:gd name="T42" fmla="*/ 6 w 65"/>
                <a:gd name="T43" fmla="*/ 21 h 57"/>
                <a:gd name="T44" fmla="*/ 2 w 65"/>
                <a:gd name="T45" fmla="*/ 19 h 57"/>
                <a:gd name="T46" fmla="*/ 0 w 65"/>
                <a:gd name="T47" fmla="*/ 17 h 57"/>
                <a:gd name="T48" fmla="*/ 2 w 65"/>
                <a:gd name="T49" fmla="*/ 17 h 57"/>
                <a:gd name="T50" fmla="*/ 2 w 65"/>
                <a:gd name="T51" fmla="*/ 15 h 57"/>
                <a:gd name="T52" fmla="*/ 0 w 65"/>
                <a:gd name="T53" fmla="*/ 11 h 57"/>
                <a:gd name="T54" fmla="*/ 0 w 65"/>
                <a:gd name="T55" fmla="*/ 8 h 57"/>
                <a:gd name="T56" fmla="*/ 8 w 65"/>
                <a:gd name="T57" fmla="*/ 9 h 57"/>
                <a:gd name="T58" fmla="*/ 12 w 65"/>
                <a:gd name="T59" fmla="*/ 11 h 57"/>
                <a:gd name="T60" fmla="*/ 16 w 65"/>
                <a:gd name="T61" fmla="*/ 9 h 57"/>
                <a:gd name="T62" fmla="*/ 18 w 65"/>
                <a:gd name="T63" fmla="*/ 8 h 57"/>
                <a:gd name="T64" fmla="*/ 23 w 65"/>
                <a:gd name="T65" fmla="*/ 6 h 57"/>
                <a:gd name="T66" fmla="*/ 29 w 65"/>
                <a:gd name="T67" fmla="*/ 2 h 57"/>
                <a:gd name="T68" fmla="*/ 37 w 65"/>
                <a:gd name="T69" fmla="*/ 2 h 57"/>
                <a:gd name="T70" fmla="*/ 43 w 65"/>
                <a:gd name="T71" fmla="*/ 9 h 57"/>
                <a:gd name="T72" fmla="*/ 47 w 65"/>
                <a:gd name="T73" fmla="*/ 9 h 57"/>
                <a:gd name="T74" fmla="*/ 47 w 65"/>
                <a:gd name="T75" fmla="*/ 6 h 57"/>
                <a:gd name="T76" fmla="*/ 47 w 65"/>
                <a:gd name="T77" fmla="*/ 2 h 57"/>
                <a:gd name="T78" fmla="*/ 49 w 65"/>
                <a:gd name="T79" fmla="*/ 0 h 57"/>
                <a:gd name="T80" fmla="*/ 55 w 65"/>
                <a:gd name="T81" fmla="*/ 8 h 57"/>
                <a:gd name="T82" fmla="*/ 57 w 65"/>
                <a:gd name="T83" fmla="*/ 15 h 57"/>
                <a:gd name="T84" fmla="*/ 55 w 65"/>
                <a:gd name="T85" fmla="*/ 21 h 57"/>
                <a:gd name="T86" fmla="*/ 57 w 65"/>
                <a:gd name="T87" fmla="*/ 27 h 57"/>
                <a:gd name="T88" fmla="*/ 59 w 65"/>
                <a:gd name="T89" fmla="*/ 31 h 57"/>
                <a:gd name="T90" fmla="*/ 65 w 65"/>
                <a:gd name="T91" fmla="*/ 3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57">
                  <a:moveTo>
                    <a:pt x="65" y="33"/>
                  </a:moveTo>
                  <a:lnTo>
                    <a:pt x="65" y="33"/>
                  </a:lnTo>
                  <a:lnTo>
                    <a:pt x="65" y="33"/>
                  </a:lnTo>
                  <a:lnTo>
                    <a:pt x="65" y="33"/>
                  </a:lnTo>
                  <a:lnTo>
                    <a:pt x="59" y="33"/>
                  </a:lnTo>
                  <a:lnTo>
                    <a:pt x="59" y="33"/>
                  </a:lnTo>
                  <a:lnTo>
                    <a:pt x="59" y="39"/>
                  </a:lnTo>
                  <a:lnTo>
                    <a:pt x="59" y="43"/>
                  </a:lnTo>
                  <a:lnTo>
                    <a:pt x="59" y="43"/>
                  </a:lnTo>
                  <a:lnTo>
                    <a:pt x="59" y="49"/>
                  </a:lnTo>
                  <a:lnTo>
                    <a:pt x="57" y="53"/>
                  </a:lnTo>
                  <a:lnTo>
                    <a:pt x="57" y="53"/>
                  </a:lnTo>
                  <a:lnTo>
                    <a:pt x="53" y="55"/>
                  </a:lnTo>
                  <a:lnTo>
                    <a:pt x="49" y="55"/>
                  </a:lnTo>
                  <a:lnTo>
                    <a:pt x="49" y="55"/>
                  </a:lnTo>
                  <a:lnTo>
                    <a:pt x="43" y="57"/>
                  </a:lnTo>
                  <a:lnTo>
                    <a:pt x="43" y="57"/>
                  </a:lnTo>
                  <a:lnTo>
                    <a:pt x="37" y="57"/>
                  </a:lnTo>
                  <a:lnTo>
                    <a:pt x="37" y="57"/>
                  </a:lnTo>
                  <a:lnTo>
                    <a:pt x="31" y="53"/>
                  </a:lnTo>
                  <a:lnTo>
                    <a:pt x="29" y="51"/>
                  </a:lnTo>
                  <a:lnTo>
                    <a:pt x="29" y="51"/>
                  </a:lnTo>
                  <a:lnTo>
                    <a:pt x="23" y="53"/>
                  </a:lnTo>
                  <a:lnTo>
                    <a:pt x="21" y="53"/>
                  </a:lnTo>
                  <a:lnTo>
                    <a:pt x="19" y="53"/>
                  </a:lnTo>
                  <a:lnTo>
                    <a:pt x="19" y="53"/>
                  </a:lnTo>
                  <a:lnTo>
                    <a:pt x="19" y="49"/>
                  </a:lnTo>
                  <a:lnTo>
                    <a:pt x="19" y="49"/>
                  </a:lnTo>
                  <a:lnTo>
                    <a:pt x="21" y="47"/>
                  </a:lnTo>
                  <a:lnTo>
                    <a:pt x="23" y="45"/>
                  </a:lnTo>
                  <a:lnTo>
                    <a:pt x="23" y="45"/>
                  </a:lnTo>
                  <a:lnTo>
                    <a:pt x="21" y="43"/>
                  </a:lnTo>
                  <a:lnTo>
                    <a:pt x="19" y="45"/>
                  </a:lnTo>
                  <a:lnTo>
                    <a:pt x="19" y="45"/>
                  </a:lnTo>
                  <a:lnTo>
                    <a:pt x="14" y="43"/>
                  </a:lnTo>
                  <a:lnTo>
                    <a:pt x="8" y="39"/>
                  </a:lnTo>
                  <a:lnTo>
                    <a:pt x="8" y="39"/>
                  </a:lnTo>
                  <a:lnTo>
                    <a:pt x="8" y="33"/>
                  </a:lnTo>
                  <a:lnTo>
                    <a:pt x="8" y="29"/>
                  </a:lnTo>
                  <a:lnTo>
                    <a:pt x="8" y="29"/>
                  </a:lnTo>
                  <a:lnTo>
                    <a:pt x="6" y="27"/>
                  </a:lnTo>
                  <a:lnTo>
                    <a:pt x="2" y="25"/>
                  </a:lnTo>
                  <a:lnTo>
                    <a:pt x="2" y="25"/>
                  </a:lnTo>
                  <a:lnTo>
                    <a:pt x="6" y="21"/>
                  </a:lnTo>
                  <a:lnTo>
                    <a:pt x="6" y="21"/>
                  </a:lnTo>
                  <a:lnTo>
                    <a:pt x="2" y="19"/>
                  </a:lnTo>
                  <a:lnTo>
                    <a:pt x="0" y="17"/>
                  </a:lnTo>
                  <a:lnTo>
                    <a:pt x="0" y="17"/>
                  </a:lnTo>
                  <a:lnTo>
                    <a:pt x="2" y="17"/>
                  </a:lnTo>
                  <a:lnTo>
                    <a:pt x="2" y="17"/>
                  </a:lnTo>
                  <a:lnTo>
                    <a:pt x="2" y="15"/>
                  </a:lnTo>
                  <a:lnTo>
                    <a:pt x="2" y="15"/>
                  </a:lnTo>
                  <a:lnTo>
                    <a:pt x="0" y="11"/>
                  </a:lnTo>
                  <a:lnTo>
                    <a:pt x="0" y="11"/>
                  </a:lnTo>
                  <a:lnTo>
                    <a:pt x="0" y="8"/>
                  </a:lnTo>
                  <a:lnTo>
                    <a:pt x="0" y="8"/>
                  </a:lnTo>
                  <a:lnTo>
                    <a:pt x="2" y="8"/>
                  </a:lnTo>
                  <a:lnTo>
                    <a:pt x="8" y="9"/>
                  </a:lnTo>
                  <a:lnTo>
                    <a:pt x="8" y="9"/>
                  </a:lnTo>
                  <a:lnTo>
                    <a:pt x="12" y="11"/>
                  </a:lnTo>
                  <a:lnTo>
                    <a:pt x="12" y="11"/>
                  </a:lnTo>
                  <a:lnTo>
                    <a:pt x="16" y="9"/>
                  </a:lnTo>
                  <a:lnTo>
                    <a:pt x="18" y="8"/>
                  </a:lnTo>
                  <a:lnTo>
                    <a:pt x="18" y="8"/>
                  </a:lnTo>
                  <a:lnTo>
                    <a:pt x="19" y="6"/>
                  </a:lnTo>
                  <a:lnTo>
                    <a:pt x="23" y="6"/>
                  </a:lnTo>
                  <a:lnTo>
                    <a:pt x="23" y="6"/>
                  </a:lnTo>
                  <a:lnTo>
                    <a:pt x="29" y="2"/>
                  </a:lnTo>
                  <a:lnTo>
                    <a:pt x="37" y="2"/>
                  </a:lnTo>
                  <a:lnTo>
                    <a:pt x="37" y="2"/>
                  </a:lnTo>
                  <a:lnTo>
                    <a:pt x="41" y="8"/>
                  </a:lnTo>
                  <a:lnTo>
                    <a:pt x="43" y="9"/>
                  </a:lnTo>
                  <a:lnTo>
                    <a:pt x="43" y="9"/>
                  </a:lnTo>
                  <a:lnTo>
                    <a:pt x="47" y="9"/>
                  </a:lnTo>
                  <a:lnTo>
                    <a:pt x="47" y="9"/>
                  </a:lnTo>
                  <a:lnTo>
                    <a:pt x="47" y="6"/>
                  </a:lnTo>
                  <a:lnTo>
                    <a:pt x="47" y="2"/>
                  </a:lnTo>
                  <a:lnTo>
                    <a:pt x="47" y="2"/>
                  </a:lnTo>
                  <a:lnTo>
                    <a:pt x="49" y="0"/>
                  </a:lnTo>
                  <a:lnTo>
                    <a:pt x="49" y="0"/>
                  </a:lnTo>
                  <a:lnTo>
                    <a:pt x="51" y="2"/>
                  </a:lnTo>
                  <a:lnTo>
                    <a:pt x="55" y="8"/>
                  </a:lnTo>
                  <a:lnTo>
                    <a:pt x="57" y="15"/>
                  </a:lnTo>
                  <a:lnTo>
                    <a:pt x="57" y="15"/>
                  </a:lnTo>
                  <a:lnTo>
                    <a:pt x="55" y="21"/>
                  </a:lnTo>
                  <a:lnTo>
                    <a:pt x="55" y="21"/>
                  </a:lnTo>
                  <a:lnTo>
                    <a:pt x="57" y="27"/>
                  </a:lnTo>
                  <a:lnTo>
                    <a:pt x="57" y="27"/>
                  </a:lnTo>
                  <a:lnTo>
                    <a:pt x="59" y="31"/>
                  </a:lnTo>
                  <a:lnTo>
                    <a:pt x="59" y="31"/>
                  </a:lnTo>
                  <a:lnTo>
                    <a:pt x="65" y="33"/>
                  </a:lnTo>
                  <a:lnTo>
                    <a:pt x="65" y="33"/>
                  </a:lnTo>
                  <a:lnTo>
                    <a:pt x="65" y="33"/>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1" name="Freeform 274">
              <a:extLst>
                <a:ext uri="{FF2B5EF4-FFF2-40B4-BE49-F238E27FC236}">
                  <a16:creationId xmlns:a16="http://schemas.microsoft.com/office/drawing/2014/main" id="{CC967933-8E0D-50B0-F1E4-7536A0648871}"/>
                </a:ext>
              </a:extLst>
            </p:cNvPr>
            <p:cNvSpPr>
              <a:spLocks/>
            </p:cNvSpPr>
            <p:nvPr/>
          </p:nvSpPr>
          <p:spPr bwMode="auto">
            <a:xfrm>
              <a:off x="9984750" y="3416951"/>
              <a:ext cx="32676" cy="22731"/>
            </a:xfrm>
            <a:custGeom>
              <a:avLst/>
              <a:gdLst>
                <a:gd name="T0" fmla="*/ 42 w 46"/>
                <a:gd name="T1" fmla="*/ 14 h 32"/>
                <a:gd name="T2" fmla="*/ 46 w 46"/>
                <a:gd name="T3" fmla="*/ 26 h 32"/>
                <a:gd name="T4" fmla="*/ 46 w 46"/>
                <a:gd name="T5" fmla="*/ 30 h 32"/>
                <a:gd name="T6" fmla="*/ 42 w 46"/>
                <a:gd name="T7" fmla="*/ 30 h 32"/>
                <a:gd name="T8" fmla="*/ 30 w 46"/>
                <a:gd name="T9" fmla="*/ 28 h 32"/>
                <a:gd name="T10" fmla="*/ 28 w 46"/>
                <a:gd name="T11" fmla="*/ 32 h 32"/>
                <a:gd name="T12" fmla="*/ 24 w 46"/>
                <a:gd name="T13" fmla="*/ 32 h 32"/>
                <a:gd name="T14" fmla="*/ 18 w 46"/>
                <a:gd name="T15" fmla="*/ 28 h 32"/>
                <a:gd name="T16" fmla="*/ 14 w 46"/>
                <a:gd name="T17" fmla="*/ 24 h 32"/>
                <a:gd name="T18" fmla="*/ 2 w 46"/>
                <a:gd name="T19" fmla="*/ 16 h 32"/>
                <a:gd name="T20" fmla="*/ 0 w 46"/>
                <a:gd name="T21" fmla="*/ 14 h 32"/>
                <a:gd name="T22" fmla="*/ 0 w 46"/>
                <a:gd name="T23" fmla="*/ 12 h 32"/>
                <a:gd name="T24" fmla="*/ 2 w 46"/>
                <a:gd name="T25" fmla="*/ 12 h 32"/>
                <a:gd name="T26" fmla="*/ 8 w 46"/>
                <a:gd name="T27" fmla="*/ 8 h 32"/>
                <a:gd name="T28" fmla="*/ 6 w 46"/>
                <a:gd name="T29" fmla="*/ 8 h 32"/>
                <a:gd name="T30" fmla="*/ 2 w 46"/>
                <a:gd name="T31" fmla="*/ 6 h 32"/>
                <a:gd name="T32" fmla="*/ 0 w 46"/>
                <a:gd name="T33" fmla="*/ 2 h 32"/>
                <a:gd name="T34" fmla="*/ 8 w 46"/>
                <a:gd name="T35" fmla="*/ 0 h 32"/>
                <a:gd name="T36" fmla="*/ 14 w 46"/>
                <a:gd name="T37" fmla="*/ 0 h 32"/>
                <a:gd name="T38" fmla="*/ 16 w 46"/>
                <a:gd name="T39" fmla="*/ 0 h 32"/>
                <a:gd name="T40" fmla="*/ 18 w 46"/>
                <a:gd name="T41" fmla="*/ 0 h 32"/>
                <a:gd name="T42" fmla="*/ 18 w 46"/>
                <a:gd name="T43" fmla="*/ 4 h 32"/>
                <a:gd name="T44" fmla="*/ 22 w 46"/>
                <a:gd name="T45" fmla="*/ 6 h 32"/>
                <a:gd name="T46" fmla="*/ 26 w 46"/>
                <a:gd name="T47" fmla="*/ 10 h 32"/>
                <a:gd name="T48" fmla="*/ 30 w 46"/>
                <a:gd name="T49" fmla="*/ 10 h 32"/>
                <a:gd name="T50" fmla="*/ 30 w 46"/>
                <a:gd name="T51" fmla="*/ 8 h 32"/>
                <a:gd name="T52" fmla="*/ 34 w 46"/>
                <a:gd name="T53" fmla="*/ 8 h 32"/>
                <a:gd name="T54" fmla="*/ 34 w 46"/>
                <a:gd name="T55" fmla="*/ 6 h 32"/>
                <a:gd name="T56" fmla="*/ 40 w 46"/>
                <a:gd name="T57" fmla="*/ 6 h 32"/>
                <a:gd name="T58" fmla="*/ 40 w 46"/>
                <a:gd name="T59" fmla="*/ 10 h 32"/>
                <a:gd name="T60" fmla="*/ 42 w 46"/>
                <a:gd name="T61" fmla="*/ 14 h 32"/>
                <a:gd name="T62" fmla="*/ 42 w 46"/>
                <a:gd name="T6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2" y="14"/>
                  </a:moveTo>
                  <a:lnTo>
                    <a:pt x="42" y="14"/>
                  </a:lnTo>
                  <a:lnTo>
                    <a:pt x="46" y="24"/>
                  </a:lnTo>
                  <a:lnTo>
                    <a:pt x="46" y="26"/>
                  </a:lnTo>
                  <a:lnTo>
                    <a:pt x="46" y="30"/>
                  </a:lnTo>
                  <a:lnTo>
                    <a:pt x="46" y="30"/>
                  </a:lnTo>
                  <a:lnTo>
                    <a:pt x="42" y="30"/>
                  </a:lnTo>
                  <a:lnTo>
                    <a:pt x="42" y="30"/>
                  </a:lnTo>
                  <a:lnTo>
                    <a:pt x="38" y="30"/>
                  </a:lnTo>
                  <a:lnTo>
                    <a:pt x="30" y="28"/>
                  </a:lnTo>
                  <a:lnTo>
                    <a:pt x="30" y="28"/>
                  </a:lnTo>
                  <a:lnTo>
                    <a:pt x="28" y="32"/>
                  </a:lnTo>
                  <a:lnTo>
                    <a:pt x="28" y="32"/>
                  </a:lnTo>
                  <a:lnTo>
                    <a:pt x="24" y="32"/>
                  </a:lnTo>
                  <a:lnTo>
                    <a:pt x="24" y="32"/>
                  </a:lnTo>
                  <a:lnTo>
                    <a:pt x="18" y="28"/>
                  </a:lnTo>
                  <a:lnTo>
                    <a:pt x="14" y="24"/>
                  </a:lnTo>
                  <a:lnTo>
                    <a:pt x="14" y="24"/>
                  </a:lnTo>
                  <a:lnTo>
                    <a:pt x="8" y="20"/>
                  </a:lnTo>
                  <a:lnTo>
                    <a:pt x="2" y="16"/>
                  </a:lnTo>
                  <a:lnTo>
                    <a:pt x="2" y="16"/>
                  </a:lnTo>
                  <a:lnTo>
                    <a:pt x="0" y="14"/>
                  </a:lnTo>
                  <a:lnTo>
                    <a:pt x="0" y="12"/>
                  </a:lnTo>
                  <a:lnTo>
                    <a:pt x="0" y="12"/>
                  </a:lnTo>
                  <a:lnTo>
                    <a:pt x="2" y="12"/>
                  </a:lnTo>
                  <a:lnTo>
                    <a:pt x="2" y="12"/>
                  </a:lnTo>
                  <a:lnTo>
                    <a:pt x="8" y="10"/>
                  </a:lnTo>
                  <a:lnTo>
                    <a:pt x="8" y="8"/>
                  </a:lnTo>
                  <a:lnTo>
                    <a:pt x="8" y="8"/>
                  </a:lnTo>
                  <a:lnTo>
                    <a:pt x="6" y="8"/>
                  </a:lnTo>
                  <a:lnTo>
                    <a:pt x="6" y="8"/>
                  </a:lnTo>
                  <a:lnTo>
                    <a:pt x="2" y="6"/>
                  </a:lnTo>
                  <a:lnTo>
                    <a:pt x="0" y="2"/>
                  </a:lnTo>
                  <a:lnTo>
                    <a:pt x="0" y="2"/>
                  </a:lnTo>
                  <a:lnTo>
                    <a:pt x="2" y="2"/>
                  </a:lnTo>
                  <a:lnTo>
                    <a:pt x="8" y="0"/>
                  </a:lnTo>
                  <a:lnTo>
                    <a:pt x="8" y="0"/>
                  </a:lnTo>
                  <a:lnTo>
                    <a:pt x="14" y="0"/>
                  </a:lnTo>
                  <a:lnTo>
                    <a:pt x="14" y="0"/>
                  </a:lnTo>
                  <a:lnTo>
                    <a:pt x="16" y="0"/>
                  </a:lnTo>
                  <a:lnTo>
                    <a:pt x="16" y="0"/>
                  </a:lnTo>
                  <a:lnTo>
                    <a:pt x="18" y="0"/>
                  </a:lnTo>
                  <a:lnTo>
                    <a:pt x="18" y="0"/>
                  </a:lnTo>
                  <a:lnTo>
                    <a:pt x="18" y="4"/>
                  </a:lnTo>
                  <a:lnTo>
                    <a:pt x="18" y="4"/>
                  </a:lnTo>
                  <a:lnTo>
                    <a:pt x="22" y="6"/>
                  </a:lnTo>
                  <a:lnTo>
                    <a:pt x="22" y="6"/>
                  </a:lnTo>
                  <a:lnTo>
                    <a:pt x="26" y="10"/>
                  </a:lnTo>
                  <a:lnTo>
                    <a:pt x="26" y="10"/>
                  </a:lnTo>
                  <a:lnTo>
                    <a:pt x="30" y="10"/>
                  </a:lnTo>
                  <a:lnTo>
                    <a:pt x="30" y="10"/>
                  </a:lnTo>
                  <a:lnTo>
                    <a:pt x="30" y="8"/>
                  </a:lnTo>
                  <a:lnTo>
                    <a:pt x="30" y="8"/>
                  </a:lnTo>
                  <a:lnTo>
                    <a:pt x="34" y="8"/>
                  </a:lnTo>
                  <a:lnTo>
                    <a:pt x="34" y="8"/>
                  </a:lnTo>
                  <a:lnTo>
                    <a:pt x="34" y="6"/>
                  </a:lnTo>
                  <a:lnTo>
                    <a:pt x="34" y="6"/>
                  </a:lnTo>
                  <a:lnTo>
                    <a:pt x="40" y="6"/>
                  </a:lnTo>
                  <a:lnTo>
                    <a:pt x="40" y="6"/>
                  </a:lnTo>
                  <a:lnTo>
                    <a:pt x="40" y="10"/>
                  </a:lnTo>
                  <a:lnTo>
                    <a:pt x="40" y="10"/>
                  </a:lnTo>
                  <a:lnTo>
                    <a:pt x="42" y="14"/>
                  </a:lnTo>
                  <a:lnTo>
                    <a:pt x="42" y="14"/>
                  </a:lnTo>
                  <a:lnTo>
                    <a:pt x="42" y="1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2" name="Freeform 275">
              <a:extLst>
                <a:ext uri="{FF2B5EF4-FFF2-40B4-BE49-F238E27FC236}">
                  <a16:creationId xmlns:a16="http://schemas.microsoft.com/office/drawing/2014/main" id="{A83F5AD5-AC54-7693-1CDD-06A8EB70A15E}"/>
                </a:ext>
              </a:extLst>
            </p:cNvPr>
            <p:cNvSpPr>
              <a:spLocks/>
            </p:cNvSpPr>
            <p:nvPr/>
          </p:nvSpPr>
          <p:spPr bwMode="auto">
            <a:xfrm>
              <a:off x="10016005" y="3416951"/>
              <a:ext cx="15627" cy="26993"/>
            </a:xfrm>
            <a:custGeom>
              <a:avLst/>
              <a:gdLst>
                <a:gd name="T0" fmla="*/ 22 w 22"/>
                <a:gd name="T1" fmla="*/ 10 h 38"/>
                <a:gd name="T2" fmla="*/ 22 w 22"/>
                <a:gd name="T3" fmla="*/ 10 h 38"/>
                <a:gd name="T4" fmla="*/ 22 w 22"/>
                <a:gd name="T5" fmla="*/ 16 h 38"/>
                <a:gd name="T6" fmla="*/ 22 w 22"/>
                <a:gd name="T7" fmla="*/ 16 h 38"/>
                <a:gd name="T8" fmla="*/ 20 w 22"/>
                <a:gd name="T9" fmla="*/ 18 h 38"/>
                <a:gd name="T10" fmla="*/ 16 w 22"/>
                <a:gd name="T11" fmla="*/ 22 h 38"/>
                <a:gd name="T12" fmla="*/ 16 w 22"/>
                <a:gd name="T13" fmla="*/ 22 h 38"/>
                <a:gd name="T14" fmla="*/ 16 w 22"/>
                <a:gd name="T15" fmla="*/ 26 h 38"/>
                <a:gd name="T16" fmla="*/ 16 w 22"/>
                <a:gd name="T17" fmla="*/ 26 h 38"/>
                <a:gd name="T18" fmla="*/ 16 w 22"/>
                <a:gd name="T19" fmla="*/ 32 h 38"/>
                <a:gd name="T20" fmla="*/ 16 w 22"/>
                <a:gd name="T21" fmla="*/ 36 h 38"/>
                <a:gd name="T22" fmla="*/ 14 w 22"/>
                <a:gd name="T23" fmla="*/ 38 h 38"/>
                <a:gd name="T24" fmla="*/ 14 w 22"/>
                <a:gd name="T25" fmla="*/ 38 h 38"/>
                <a:gd name="T26" fmla="*/ 12 w 22"/>
                <a:gd name="T27" fmla="*/ 38 h 38"/>
                <a:gd name="T28" fmla="*/ 8 w 22"/>
                <a:gd name="T29" fmla="*/ 36 h 38"/>
                <a:gd name="T30" fmla="*/ 8 w 22"/>
                <a:gd name="T31" fmla="*/ 36 h 38"/>
                <a:gd name="T32" fmla="*/ 8 w 22"/>
                <a:gd name="T33" fmla="*/ 28 h 38"/>
                <a:gd name="T34" fmla="*/ 8 w 22"/>
                <a:gd name="T35" fmla="*/ 22 h 38"/>
                <a:gd name="T36" fmla="*/ 8 w 22"/>
                <a:gd name="T37" fmla="*/ 22 h 38"/>
                <a:gd name="T38" fmla="*/ 6 w 22"/>
                <a:gd name="T39" fmla="*/ 18 h 38"/>
                <a:gd name="T40" fmla="*/ 6 w 22"/>
                <a:gd name="T41" fmla="*/ 18 h 38"/>
                <a:gd name="T42" fmla="*/ 4 w 22"/>
                <a:gd name="T43" fmla="*/ 12 h 38"/>
                <a:gd name="T44" fmla="*/ 4 w 22"/>
                <a:gd name="T45" fmla="*/ 12 h 38"/>
                <a:gd name="T46" fmla="*/ 2 w 22"/>
                <a:gd name="T47" fmla="*/ 10 h 38"/>
                <a:gd name="T48" fmla="*/ 2 w 22"/>
                <a:gd name="T49" fmla="*/ 10 h 38"/>
                <a:gd name="T50" fmla="*/ 0 w 22"/>
                <a:gd name="T51" fmla="*/ 2 h 38"/>
                <a:gd name="T52" fmla="*/ 0 w 22"/>
                <a:gd name="T53" fmla="*/ 2 h 38"/>
                <a:gd name="T54" fmla="*/ 0 w 22"/>
                <a:gd name="T55" fmla="*/ 0 h 38"/>
                <a:gd name="T56" fmla="*/ 0 w 22"/>
                <a:gd name="T57" fmla="*/ 0 h 38"/>
                <a:gd name="T58" fmla="*/ 4 w 22"/>
                <a:gd name="T59" fmla="*/ 0 h 38"/>
                <a:gd name="T60" fmla="*/ 4 w 22"/>
                <a:gd name="T61" fmla="*/ 0 h 38"/>
                <a:gd name="T62" fmla="*/ 6 w 22"/>
                <a:gd name="T63" fmla="*/ 0 h 38"/>
                <a:gd name="T64" fmla="*/ 6 w 22"/>
                <a:gd name="T65" fmla="*/ 0 h 38"/>
                <a:gd name="T66" fmla="*/ 12 w 22"/>
                <a:gd name="T67" fmla="*/ 2 h 38"/>
                <a:gd name="T68" fmla="*/ 12 w 22"/>
                <a:gd name="T69" fmla="*/ 2 h 38"/>
                <a:gd name="T70" fmla="*/ 14 w 22"/>
                <a:gd name="T71" fmla="*/ 6 h 38"/>
                <a:gd name="T72" fmla="*/ 14 w 22"/>
                <a:gd name="T73" fmla="*/ 6 h 38"/>
                <a:gd name="T74" fmla="*/ 18 w 22"/>
                <a:gd name="T75" fmla="*/ 8 h 38"/>
                <a:gd name="T76" fmla="*/ 22 w 22"/>
                <a:gd name="T77" fmla="*/ 10 h 38"/>
                <a:gd name="T78" fmla="*/ 22 w 22"/>
                <a:gd name="T79" fmla="*/ 10 h 38"/>
                <a:gd name="T80" fmla="*/ 22 w 22"/>
                <a:gd name="T8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38">
                  <a:moveTo>
                    <a:pt x="22" y="10"/>
                  </a:moveTo>
                  <a:lnTo>
                    <a:pt x="22" y="10"/>
                  </a:lnTo>
                  <a:lnTo>
                    <a:pt x="22" y="16"/>
                  </a:lnTo>
                  <a:lnTo>
                    <a:pt x="22" y="16"/>
                  </a:lnTo>
                  <a:lnTo>
                    <a:pt x="20" y="18"/>
                  </a:lnTo>
                  <a:lnTo>
                    <a:pt x="16" y="22"/>
                  </a:lnTo>
                  <a:lnTo>
                    <a:pt x="16" y="22"/>
                  </a:lnTo>
                  <a:lnTo>
                    <a:pt x="16" y="26"/>
                  </a:lnTo>
                  <a:lnTo>
                    <a:pt x="16" y="26"/>
                  </a:lnTo>
                  <a:lnTo>
                    <a:pt x="16" y="32"/>
                  </a:lnTo>
                  <a:lnTo>
                    <a:pt x="16" y="36"/>
                  </a:lnTo>
                  <a:lnTo>
                    <a:pt x="14" y="38"/>
                  </a:lnTo>
                  <a:lnTo>
                    <a:pt x="14" y="38"/>
                  </a:lnTo>
                  <a:lnTo>
                    <a:pt x="12" y="38"/>
                  </a:lnTo>
                  <a:lnTo>
                    <a:pt x="8" y="36"/>
                  </a:lnTo>
                  <a:lnTo>
                    <a:pt x="8" y="36"/>
                  </a:lnTo>
                  <a:lnTo>
                    <a:pt x="8" y="28"/>
                  </a:lnTo>
                  <a:lnTo>
                    <a:pt x="8" y="22"/>
                  </a:lnTo>
                  <a:lnTo>
                    <a:pt x="8" y="22"/>
                  </a:lnTo>
                  <a:lnTo>
                    <a:pt x="6" y="18"/>
                  </a:lnTo>
                  <a:lnTo>
                    <a:pt x="6" y="18"/>
                  </a:lnTo>
                  <a:lnTo>
                    <a:pt x="4" y="12"/>
                  </a:lnTo>
                  <a:lnTo>
                    <a:pt x="4" y="12"/>
                  </a:lnTo>
                  <a:lnTo>
                    <a:pt x="2" y="10"/>
                  </a:lnTo>
                  <a:lnTo>
                    <a:pt x="2" y="10"/>
                  </a:lnTo>
                  <a:lnTo>
                    <a:pt x="0" y="2"/>
                  </a:lnTo>
                  <a:lnTo>
                    <a:pt x="0" y="2"/>
                  </a:lnTo>
                  <a:lnTo>
                    <a:pt x="0" y="0"/>
                  </a:lnTo>
                  <a:lnTo>
                    <a:pt x="0" y="0"/>
                  </a:lnTo>
                  <a:lnTo>
                    <a:pt x="4" y="0"/>
                  </a:lnTo>
                  <a:lnTo>
                    <a:pt x="4" y="0"/>
                  </a:lnTo>
                  <a:lnTo>
                    <a:pt x="6" y="0"/>
                  </a:lnTo>
                  <a:lnTo>
                    <a:pt x="6" y="0"/>
                  </a:lnTo>
                  <a:lnTo>
                    <a:pt x="12" y="2"/>
                  </a:lnTo>
                  <a:lnTo>
                    <a:pt x="12" y="2"/>
                  </a:lnTo>
                  <a:lnTo>
                    <a:pt x="14" y="6"/>
                  </a:lnTo>
                  <a:lnTo>
                    <a:pt x="14" y="6"/>
                  </a:lnTo>
                  <a:lnTo>
                    <a:pt x="18" y="8"/>
                  </a:lnTo>
                  <a:lnTo>
                    <a:pt x="22" y="10"/>
                  </a:lnTo>
                  <a:lnTo>
                    <a:pt x="22" y="10"/>
                  </a:lnTo>
                  <a:lnTo>
                    <a:pt x="22"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3" name="Freeform 276">
              <a:extLst>
                <a:ext uri="{FF2B5EF4-FFF2-40B4-BE49-F238E27FC236}">
                  <a16:creationId xmlns:a16="http://schemas.microsoft.com/office/drawing/2014/main" id="{366CA9EC-2192-6196-36BF-6E69D6B7DA1B}"/>
                </a:ext>
              </a:extLst>
            </p:cNvPr>
            <p:cNvSpPr>
              <a:spLocks/>
            </p:cNvSpPr>
            <p:nvPr/>
          </p:nvSpPr>
          <p:spPr bwMode="auto">
            <a:xfrm>
              <a:off x="10341340" y="3356572"/>
              <a:ext cx="134254" cy="100158"/>
            </a:xfrm>
            <a:custGeom>
              <a:avLst/>
              <a:gdLst>
                <a:gd name="T0" fmla="*/ 187 w 189"/>
                <a:gd name="T1" fmla="*/ 111 h 141"/>
                <a:gd name="T2" fmla="*/ 189 w 189"/>
                <a:gd name="T3" fmla="*/ 119 h 141"/>
                <a:gd name="T4" fmla="*/ 189 w 189"/>
                <a:gd name="T5" fmla="*/ 121 h 141"/>
                <a:gd name="T6" fmla="*/ 165 w 189"/>
                <a:gd name="T7" fmla="*/ 127 h 141"/>
                <a:gd name="T8" fmla="*/ 137 w 189"/>
                <a:gd name="T9" fmla="*/ 137 h 141"/>
                <a:gd name="T10" fmla="*/ 111 w 189"/>
                <a:gd name="T11" fmla="*/ 141 h 141"/>
                <a:gd name="T12" fmla="*/ 83 w 189"/>
                <a:gd name="T13" fmla="*/ 141 h 141"/>
                <a:gd name="T14" fmla="*/ 16 w 189"/>
                <a:gd name="T15" fmla="*/ 135 h 141"/>
                <a:gd name="T16" fmla="*/ 6 w 189"/>
                <a:gd name="T17" fmla="*/ 131 h 141"/>
                <a:gd name="T18" fmla="*/ 0 w 189"/>
                <a:gd name="T19" fmla="*/ 129 h 141"/>
                <a:gd name="T20" fmla="*/ 0 w 189"/>
                <a:gd name="T21" fmla="*/ 125 h 141"/>
                <a:gd name="T22" fmla="*/ 10 w 189"/>
                <a:gd name="T23" fmla="*/ 117 h 141"/>
                <a:gd name="T24" fmla="*/ 14 w 189"/>
                <a:gd name="T25" fmla="*/ 113 h 141"/>
                <a:gd name="T26" fmla="*/ 18 w 189"/>
                <a:gd name="T27" fmla="*/ 97 h 141"/>
                <a:gd name="T28" fmla="*/ 18 w 189"/>
                <a:gd name="T29" fmla="*/ 85 h 141"/>
                <a:gd name="T30" fmla="*/ 22 w 189"/>
                <a:gd name="T31" fmla="*/ 79 h 141"/>
                <a:gd name="T32" fmla="*/ 28 w 189"/>
                <a:gd name="T33" fmla="*/ 75 h 141"/>
                <a:gd name="T34" fmla="*/ 46 w 189"/>
                <a:gd name="T35" fmla="*/ 75 h 141"/>
                <a:gd name="T36" fmla="*/ 54 w 189"/>
                <a:gd name="T37" fmla="*/ 67 h 141"/>
                <a:gd name="T38" fmla="*/ 64 w 189"/>
                <a:gd name="T39" fmla="*/ 53 h 141"/>
                <a:gd name="T40" fmla="*/ 76 w 189"/>
                <a:gd name="T41" fmla="*/ 35 h 141"/>
                <a:gd name="T42" fmla="*/ 78 w 189"/>
                <a:gd name="T43" fmla="*/ 16 h 141"/>
                <a:gd name="T44" fmla="*/ 78 w 189"/>
                <a:gd name="T45" fmla="*/ 6 h 141"/>
                <a:gd name="T46" fmla="*/ 78 w 189"/>
                <a:gd name="T47" fmla="*/ 0 h 141"/>
                <a:gd name="T48" fmla="*/ 78 w 189"/>
                <a:gd name="T49" fmla="*/ 2 h 141"/>
                <a:gd name="T50" fmla="*/ 80 w 189"/>
                <a:gd name="T51" fmla="*/ 14 h 141"/>
                <a:gd name="T52" fmla="*/ 80 w 189"/>
                <a:gd name="T53" fmla="*/ 31 h 141"/>
                <a:gd name="T54" fmla="*/ 72 w 189"/>
                <a:gd name="T55" fmla="*/ 47 h 141"/>
                <a:gd name="T56" fmla="*/ 64 w 189"/>
                <a:gd name="T57" fmla="*/ 59 h 141"/>
                <a:gd name="T58" fmla="*/ 60 w 189"/>
                <a:gd name="T59" fmla="*/ 65 h 141"/>
                <a:gd name="T60" fmla="*/ 58 w 189"/>
                <a:gd name="T61" fmla="*/ 69 h 141"/>
                <a:gd name="T62" fmla="*/ 60 w 189"/>
                <a:gd name="T63" fmla="*/ 75 h 141"/>
                <a:gd name="T64" fmla="*/ 64 w 189"/>
                <a:gd name="T65" fmla="*/ 75 h 141"/>
                <a:gd name="T66" fmla="*/ 66 w 189"/>
                <a:gd name="T67" fmla="*/ 73 h 141"/>
                <a:gd name="T68" fmla="*/ 78 w 189"/>
                <a:gd name="T69" fmla="*/ 79 h 141"/>
                <a:gd name="T70" fmla="*/ 87 w 189"/>
                <a:gd name="T71" fmla="*/ 79 h 141"/>
                <a:gd name="T72" fmla="*/ 89 w 189"/>
                <a:gd name="T73" fmla="*/ 73 h 141"/>
                <a:gd name="T74" fmla="*/ 89 w 189"/>
                <a:gd name="T75" fmla="*/ 69 h 141"/>
                <a:gd name="T76" fmla="*/ 87 w 189"/>
                <a:gd name="T77" fmla="*/ 53 h 141"/>
                <a:gd name="T78" fmla="*/ 91 w 189"/>
                <a:gd name="T79" fmla="*/ 45 h 141"/>
                <a:gd name="T80" fmla="*/ 91 w 189"/>
                <a:gd name="T81" fmla="*/ 41 h 141"/>
                <a:gd name="T82" fmla="*/ 95 w 189"/>
                <a:gd name="T83" fmla="*/ 39 h 141"/>
                <a:gd name="T84" fmla="*/ 103 w 189"/>
                <a:gd name="T85" fmla="*/ 37 h 141"/>
                <a:gd name="T86" fmla="*/ 109 w 189"/>
                <a:gd name="T87" fmla="*/ 43 h 141"/>
                <a:gd name="T88" fmla="*/ 117 w 189"/>
                <a:gd name="T89" fmla="*/ 45 h 141"/>
                <a:gd name="T90" fmla="*/ 123 w 189"/>
                <a:gd name="T91" fmla="*/ 51 h 141"/>
                <a:gd name="T92" fmla="*/ 133 w 189"/>
                <a:gd name="T93" fmla="*/ 53 h 141"/>
                <a:gd name="T94" fmla="*/ 149 w 189"/>
                <a:gd name="T95" fmla="*/ 55 h 141"/>
                <a:gd name="T96" fmla="*/ 159 w 189"/>
                <a:gd name="T97" fmla="*/ 53 h 141"/>
                <a:gd name="T98" fmla="*/ 167 w 189"/>
                <a:gd name="T99" fmla="*/ 51 h 141"/>
                <a:gd name="T100" fmla="*/ 173 w 189"/>
                <a:gd name="T101" fmla="*/ 55 h 141"/>
                <a:gd name="T102" fmla="*/ 187 w 189"/>
                <a:gd name="T103" fmla="*/ 71 h 141"/>
                <a:gd name="T104" fmla="*/ 189 w 189"/>
                <a:gd name="T105" fmla="*/ 75 h 141"/>
                <a:gd name="T106" fmla="*/ 185 w 189"/>
                <a:gd name="T107" fmla="*/ 93 h 141"/>
                <a:gd name="T108" fmla="*/ 187 w 189"/>
                <a:gd name="T109" fmla="*/ 111 h 141"/>
                <a:gd name="T110" fmla="*/ 187 w 189"/>
                <a:gd name="T111" fmla="*/ 1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1">
                  <a:moveTo>
                    <a:pt x="187" y="111"/>
                  </a:moveTo>
                  <a:lnTo>
                    <a:pt x="187" y="111"/>
                  </a:lnTo>
                  <a:lnTo>
                    <a:pt x="189" y="117"/>
                  </a:lnTo>
                  <a:lnTo>
                    <a:pt x="189" y="119"/>
                  </a:lnTo>
                  <a:lnTo>
                    <a:pt x="189" y="121"/>
                  </a:lnTo>
                  <a:lnTo>
                    <a:pt x="189" y="121"/>
                  </a:lnTo>
                  <a:lnTo>
                    <a:pt x="177" y="123"/>
                  </a:lnTo>
                  <a:lnTo>
                    <a:pt x="165" y="127"/>
                  </a:lnTo>
                  <a:lnTo>
                    <a:pt x="165" y="127"/>
                  </a:lnTo>
                  <a:lnTo>
                    <a:pt x="137" y="137"/>
                  </a:lnTo>
                  <a:lnTo>
                    <a:pt x="137" y="137"/>
                  </a:lnTo>
                  <a:lnTo>
                    <a:pt x="111" y="141"/>
                  </a:lnTo>
                  <a:lnTo>
                    <a:pt x="83" y="141"/>
                  </a:lnTo>
                  <a:lnTo>
                    <a:pt x="83" y="141"/>
                  </a:lnTo>
                  <a:lnTo>
                    <a:pt x="50" y="139"/>
                  </a:lnTo>
                  <a:lnTo>
                    <a:pt x="16" y="135"/>
                  </a:lnTo>
                  <a:lnTo>
                    <a:pt x="16" y="135"/>
                  </a:lnTo>
                  <a:lnTo>
                    <a:pt x="6" y="131"/>
                  </a:lnTo>
                  <a:lnTo>
                    <a:pt x="0" y="129"/>
                  </a:lnTo>
                  <a:lnTo>
                    <a:pt x="0" y="129"/>
                  </a:lnTo>
                  <a:lnTo>
                    <a:pt x="0" y="125"/>
                  </a:lnTo>
                  <a:lnTo>
                    <a:pt x="0" y="125"/>
                  </a:lnTo>
                  <a:lnTo>
                    <a:pt x="10" y="117"/>
                  </a:lnTo>
                  <a:lnTo>
                    <a:pt x="10" y="117"/>
                  </a:lnTo>
                  <a:lnTo>
                    <a:pt x="14" y="113"/>
                  </a:lnTo>
                  <a:lnTo>
                    <a:pt x="14" y="113"/>
                  </a:lnTo>
                  <a:lnTo>
                    <a:pt x="18" y="97"/>
                  </a:lnTo>
                  <a:lnTo>
                    <a:pt x="18" y="97"/>
                  </a:lnTo>
                  <a:lnTo>
                    <a:pt x="18" y="91"/>
                  </a:lnTo>
                  <a:lnTo>
                    <a:pt x="18" y="85"/>
                  </a:lnTo>
                  <a:lnTo>
                    <a:pt x="18" y="85"/>
                  </a:lnTo>
                  <a:lnTo>
                    <a:pt x="22" y="79"/>
                  </a:lnTo>
                  <a:lnTo>
                    <a:pt x="22" y="79"/>
                  </a:lnTo>
                  <a:lnTo>
                    <a:pt x="28" y="75"/>
                  </a:lnTo>
                  <a:lnTo>
                    <a:pt x="34" y="75"/>
                  </a:lnTo>
                  <a:lnTo>
                    <a:pt x="46" y="75"/>
                  </a:lnTo>
                  <a:lnTo>
                    <a:pt x="46" y="75"/>
                  </a:lnTo>
                  <a:lnTo>
                    <a:pt x="54" y="67"/>
                  </a:lnTo>
                  <a:lnTo>
                    <a:pt x="54" y="67"/>
                  </a:lnTo>
                  <a:lnTo>
                    <a:pt x="64" y="53"/>
                  </a:lnTo>
                  <a:lnTo>
                    <a:pt x="64" y="53"/>
                  </a:lnTo>
                  <a:lnTo>
                    <a:pt x="76" y="35"/>
                  </a:lnTo>
                  <a:lnTo>
                    <a:pt x="76" y="35"/>
                  </a:lnTo>
                  <a:lnTo>
                    <a:pt x="78" y="16"/>
                  </a:lnTo>
                  <a:lnTo>
                    <a:pt x="78" y="16"/>
                  </a:lnTo>
                  <a:lnTo>
                    <a:pt x="78" y="6"/>
                  </a:lnTo>
                  <a:lnTo>
                    <a:pt x="78" y="2"/>
                  </a:lnTo>
                  <a:lnTo>
                    <a:pt x="78" y="0"/>
                  </a:lnTo>
                  <a:lnTo>
                    <a:pt x="78" y="2"/>
                  </a:lnTo>
                  <a:lnTo>
                    <a:pt x="78" y="2"/>
                  </a:lnTo>
                  <a:lnTo>
                    <a:pt x="80" y="6"/>
                  </a:lnTo>
                  <a:lnTo>
                    <a:pt x="80" y="14"/>
                  </a:lnTo>
                  <a:lnTo>
                    <a:pt x="80" y="31"/>
                  </a:lnTo>
                  <a:lnTo>
                    <a:pt x="80" y="31"/>
                  </a:lnTo>
                  <a:lnTo>
                    <a:pt x="76" y="39"/>
                  </a:lnTo>
                  <a:lnTo>
                    <a:pt x="72" y="47"/>
                  </a:lnTo>
                  <a:lnTo>
                    <a:pt x="72" y="47"/>
                  </a:lnTo>
                  <a:lnTo>
                    <a:pt x="64" y="59"/>
                  </a:lnTo>
                  <a:lnTo>
                    <a:pt x="64" y="59"/>
                  </a:lnTo>
                  <a:lnTo>
                    <a:pt x="60" y="65"/>
                  </a:lnTo>
                  <a:lnTo>
                    <a:pt x="58" y="69"/>
                  </a:lnTo>
                  <a:lnTo>
                    <a:pt x="58" y="69"/>
                  </a:lnTo>
                  <a:lnTo>
                    <a:pt x="58" y="73"/>
                  </a:lnTo>
                  <a:lnTo>
                    <a:pt x="60" y="75"/>
                  </a:lnTo>
                  <a:lnTo>
                    <a:pt x="60" y="75"/>
                  </a:lnTo>
                  <a:lnTo>
                    <a:pt x="64" y="75"/>
                  </a:lnTo>
                  <a:lnTo>
                    <a:pt x="66" y="73"/>
                  </a:lnTo>
                  <a:lnTo>
                    <a:pt x="66" y="73"/>
                  </a:lnTo>
                  <a:lnTo>
                    <a:pt x="78" y="79"/>
                  </a:lnTo>
                  <a:lnTo>
                    <a:pt x="78" y="79"/>
                  </a:lnTo>
                  <a:lnTo>
                    <a:pt x="83" y="79"/>
                  </a:lnTo>
                  <a:lnTo>
                    <a:pt x="87" y="79"/>
                  </a:lnTo>
                  <a:lnTo>
                    <a:pt x="87" y="79"/>
                  </a:lnTo>
                  <a:lnTo>
                    <a:pt x="89" y="73"/>
                  </a:lnTo>
                  <a:lnTo>
                    <a:pt x="89" y="69"/>
                  </a:lnTo>
                  <a:lnTo>
                    <a:pt x="89" y="69"/>
                  </a:lnTo>
                  <a:lnTo>
                    <a:pt x="87" y="61"/>
                  </a:lnTo>
                  <a:lnTo>
                    <a:pt x="87" y="53"/>
                  </a:lnTo>
                  <a:lnTo>
                    <a:pt x="87" y="53"/>
                  </a:lnTo>
                  <a:lnTo>
                    <a:pt x="91" y="45"/>
                  </a:lnTo>
                  <a:lnTo>
                    <a:pt x="91" y="45"/>
                  </a:lnTo>
                  <a:lnTo>
                    <a:pt x="91" y="41"/>
                  </a:lnTo>
                  <a:lnTo>
                    <a:pt x="91" y="41"/>
                  </a:lnTo>
                  <a:lnTo>
                    <a:pt x="95" y="39"/>
                  </a:lnTo>
                  <a:lnTo>
                    <a:pt x="103" y="37"/>
                  </a:lnTo>
                  <a:lnTo>
                    <a:pt x="103" y="37"/>
                  </a:lnTo>
                  <a:lnTo>
                    <a:pt x="105" y="39"/>
                  </a:lnTo>
                  <a:lnTo>
                    <a:pt x="109" y="43"/>
                  </a:lnTo>
                  <a:lnTo>
                    <a:pt x="109" y="43"/>
                  </a:lnTo>
                  <a:lnTo>
                    <a:pt x="117" y="45"/>
                  </a:lnTo>
                  <a:lnTo>
                    <a:pt x="117" y="45"/>
                  </a:lnTo>
                  <a:lnTo>
                    <a:pt x="123" y="51"/>
                  </a:lnTo>
                  <a:lnTo>
                    <a:pt x="123" y="51"/>
                  </a:lnTo>
                  <a:lnTo>
                    <a:pt x="133" y="53"/>
                  </a:lnTo>
                  <a:lnTo>
                    <a:pt x="133" y="53"/>
                  </a:lnTo>
                  <a:lnTo>
                    <a:pt x="149" y="55"/>
                  </a:lnTo>
                  <a:lnTo>
                    <a:pt x="149" y="55"/>
                  </a:lnTo>
                  <a:lnTo>
                    <a:pt x="159" y="53"/>
                  </a:lnTo>
                  <a:lnTo>
                    <a:pt x="167" y="51"/>
                  </a:lnTo>
                  <a:lnTo>
                    <a:pt x="167" y="51"/>
                  </a:lnTo>
                  <a:lnTo>
                    <a:pt x="173" y="55"/>
                  </a:lnTo>
                  <a:lnTo>
                    <a:pt x="173" y="55"/>
                  </a:lnTo>
                  <a:lnTo>
                    <a:pt x="181" y="65"/>
                  </a:lnTo>
                  <a:lnTo>
                    <a:pt x="187" y="71"/>
                  </a:lnTo>
                  <a:lnTo>
                    <a:pt x="189" y="75"/>
                  </a:lnTo>
                  <a:lnTo>
                    <a:pt x="189" y="75"/>
                  </a:lnTo>
                  <a:lnTo>
                    <a:pt x="187" y="85"/>
                  </a:lnTo>
                  <a:lnTo>
                    <a:pt x="185" y="93"/>
                  </a:lnTo>
                  <a:lnTo>
                    <a:pt x="185" y="93"/>
                  </a:lnTo>
                  <a:lnTo>
                    <a:pt x="187" y="111"/>
                  </a:lnTo>
                  <a:lnTo>
                    <a:pt x="187" y="111"/>
                  </a:lnTo>
                  <a:lnTo>
                    <a:pt x="187" y="111"/>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4" name="Freeform 277">
              <a:extLst>
                <a:ext uri="{FF2B5EF4-FFF2-40B4-BE49-F238E27FC236}">
                  <a16:creationId xmlns:a16="http://schemas.microsoft.com/office/drawing/2014/main" id="{C2E42928-AAB9-8733-E7DE-0177B59F5CC5}"/>
                </a:ext>
              </a:extLst>
            </p:cNvPr>
            <p:cNvSpPr>
              <a:spLocks/>
            </p:cNvSpPr>
            <p:nvPr/>
          </p:nvSpPr>
          <p:spPr bwMode="auto">
            <a:xfrm>
              <a:off x="10385381" y="3175436"/>
              <a:ext cx="295500" cy="158405"/>
            </a:xfrm>
            <a:custGeom>
              <a:avLst/>
              <a:gdLst>
                <a:gd name="T0" fmla="*/ 410 w 416"/>
                <a:gd name="T1" fmla="*/ 161 h 223"/>
                <a:gd name="T2" fmla="*/ 392 w 416"/>
                <a:gd name="T3" fmla="*/ 173 h 223"/>
                <a:gd name="T4" fmla="*/ 386 w 416"/>
                <a:gd name="T5" fmla="*/ 197 h 223"/>
                <a:gd name="T6" fmla="*/ 364 w 416"/>
                <a:gd name="T7" fmla="*/ 205 h 223"/>
                <a:gd name="T8" fmla="*/ 348 w 416"/>
                <a:gd name="T9" fmla="*/ 211 h 223"/>
                <a:gd name="T10" fmla="*/ 342 w 416"/>
                <a:gd name="T11" fmla="*/ 223 h 223"/>
                <a:gd name="T12" fmla="*/ 332 w 416"/>
                <a:gd name="T13" fmla="*/ 221 h 223"/>
                <a:gd name="T14" fmla="*/ 312 w 416"/>
                <a:gd name="T15" fmla="*/ 213 h 223"/>
                <a:gd name="T16" fmla="*/ 274 w 416"/>
                <a:gd name="T17" fmla="*/ 185 h 223"/>
                <a:gd name="T18" fmla="*/ 250 w 416"/>
                <a:gd name="T19" fmla="*/ 185 h 223"/>
                <a:gd name="T20" fmla="*/ 229 w 416"/>
                <a:gd name="T21" fmla="*/ 161 h 223"/>
                <a:gd name="T22" fmla="*/ 219 w 416"/>
                <a:gd name="T23" fmla="*/ 159 h 223"/>
                <a:gd name="T24" fmla="*/ 203 w 416"/>
                <a:gd name="T25" fmla="*/ 173 h 223"/>
                <a:gd name="T26" fmla="*/ 173 w 416"/>
                <a:gd name="T27" fmla="*/ 175 h 223"/>
                <a:gd name="T28" fmla="*/ 147 w 416"/>
                <a:gd name="T29" fmla="*/ 171 h 223"/>
                <a:gd name="T30" fmla="*/ 125 w 416"/>
                <a:gd name="T31" fmla="*/ 173 h 223"/>
                <a:gd name="T32" fmla="*/ 101 w 416"/>
                <a:gd name="T33" fmla="*/ 177 h 223"/>
                <a:gd name="T34" fmla="*/ 85 w 416"/>
                <a:gd name="T35" fmla="*/ 173 h 223"/>
                <a:gd name="T36" fmla="*/ 45 w 416"/>
                <a:gd name="T37" fmla="*/ 187 h 223"/>
                <a:gd name="T38" fmla="*/ 23 w 416"/>
                <a:gd name="T39" fmla="*/ 211 h 223"/>
                <a:gd name="T40" fmla="*/ 10 w 416"/>
                <a:gd name="T41" fmla="*/ 217 h 223"/>
                <a:gd name="T42" fmla="*/ 4 w 416"/>
                <a:gd name="T43" fmla="*/ 211 h 223"/>
                <a:gd name="T44" fmla="*/ 2 w 416"/>
                <a:gd name="T45" fmla="*/ 155 h 223"/>
                <a:gd name="T46" fmla="*/ 20 w 416"/>
                <a:gd name="T47" fmla="*/ 111 h 223"/>
                <a:gd name="T48" fmla="*/ 23 w 416"/>
                <a:gd name="T49" fmla="*/ 81 h 223"/>
                <a:gd name="T50" fmla="*/ 53 w 416"/>
                <a:gd name="T51" fmla="*/ 58 h 223"/>
                <a:gd name="T52" fmla="*/ 73 w 416"/>
                <a:gd name="T53" fmla="*/ 48 h 223"/>
                <a:gd name="T54" fmla="*/ 95 w 416"/>
                <a:gd name="T55" fmla="*/ 71 h 223"/>
                <a:gd name="T56" fmla="*/ 109 w 416"/>
                <a:gd name="T57" fmla="*/ 95 h 223"/>
                <a:gd name="T58" fmla="*/ 111 w 416"/>
                <a:gd name="T59" fmla="*/ 85 h 223"/>
                <a:gd name="T60" fmla="*/ 119 w 416"/>
                <a:gd name="T61" fmla="*/ 101 h 223"/>
                <a:gd name="T62" fmla="*/ 143 w 416"/>
                <a:gd name="T63" fmla="*/ 115 h 223"/>
                <a:gd name="T64" fmla="*/ 161 w 416"/>
                <a:gd name="T65" fmla="*/ 107 h 223"/>
                <a:gd name="T66" fmla="*/ 165 w 416"/>
                <a:gd name="T67" fmla="*/ 111 h 223"/>
                <a:gd name="T68" fmla="*/ 171 w 416"/>
                <a:gd name="T69" fmla="*/ 109 h 223"/>
                <a:gd name="T70" fmla="*/ 177 w 416"/>
                <a:gd name="T71" fmla="*/ 87 h 223"/>
                <a:gd name="T72" fmla="*/ 169 w 416"/>
                <a:gd name="T73" fmla="*/ 32 h 223"/>
                <a:gd name="T74" fmla="*/ 183 w 416"/>
                <a:gd name="T75" fmla="*/ 18 h 223"/>
                <a:gd name="T76" fmla="*/ 205 w 416"/>
                <a:gd name="T77" fmla="*/ 2 h 223"/>
                <a:gd name="T78" fmla="*/ 234 w 416"/>
                <a:gd name="T79" fmla="*/ 2 h 223"/>
                <a:gd name="T80" fmla="*/ 262 w 416"/>
                <a:gd name="T81" fmla="*/ 14 h 223"/>
                <a:gd name="T82" fmla="*/ 288 w 416"/>
                <a:gd name="T83" fmla="*/ 34 h 223"/>
                <a:gd name="T84" fmla="*/ 310 w 416"/>
                <a:gd name="T85" fmla="*/ 32 h 223"/>
                <a:gd name="T86" fmla="*/ 342 w 416"/>
                <a:gd name="T87" fmla="*/ 30 h 223"/>
                <a:gd name="T88" fmla="*/ 348 w 416"/>
                <a:gd name="T89" fmla="*/ 34 h 223"/>
                <a:gd name="T90" fmla="*/ 366 w 416"/>
                <a:gd name="T91" fmla="*/ 52 h 223"/>
                <a:gd name="T92" fmla="*/ 368 w 416"/>
                <a:gd name="T93" fmla="*/ 81 h 223"/>
                <a:gd name="T94" fmla="*/ 370 w 416"/>
                <a:gd name="T95" fmla="*/ 89 h 223"/>
                <a:gd name="T96" fmla="*/ 384 w 416"/>
                <a:gd name="T97" fmla="*/ 95 h 223"/>
                <a:gd name="T98" fmla="*/ 392 w 416"/>
                <a:gd name="T99" fmla="*/ 111 h 223"/>
                <a:gd name="T100" fmla="*/ 412 w 416"/>
                <a:gd name="T101" fmla="*/ 135 h 223"/>
                <a:gd name="T102" fmla="*/ 414 w 416"/>
                <a:gd name="T103" fmla="*/ 15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6" h="223">
                  <a:moveTo>
                    <a:pt x="414" y="153"/>
                  </a:moveTo>
                  <a:lnTo>
                    <a:pt x="414" y="153"/>
                  </a:lnTo>
                  <a:lnTo>
                    <a:pt x="416" y="161"/>
                  </a:lnTo>
                  <a:lnTo>
                    <a:pt x="416" y="161"/>
                  </a:lnTo>
                  <a:lnTo>
                    <a:pt x="410" y="161"/>
                  </a:lnTo>
                  <a:lnTo>
                    <a:pt x="404" y="163"/>
                  </a:lnTo>
                  <a:lnTo>
                    <a:pt x="404" y="163"/>
                  </a:lnTo>
                  <a:lnTo>
                    <a:pt x="398" y="167"/>
                  </a:lnTo>
                  <a:lnTo>
                    <a:pt x="398" y="167"/>
                  </a:lnTo>
                  <a:lnTo>
                    <a:pt x="392" y="173"/>
                  </a:lnTo>
                  <a:lnTo>
                    <a:pt x="388" y="183"/>
                  </a:lnTo>
                  <a:lnTo>
                    <a:pt x="388" y="183"/>
                  </a:lnTo>
                  <a:lnTo>
                    <a:pt x="388" y="191"/>
                  </a:lnTo>
                  <a:lnTo>
                    <a:pt x="388" y="191"/>
                  </a:lnTo>
                  <a:lnTo>
                    <a:pt x="386" y="197"/>
                  </a:lnTo>
                  <a:lnTo>
                    <a:pt x="382" y="203"/>
                  </a:lnTo>
                  <a:lnTo>
                    <a:pt x="382" y="203"/>
                  </a:lnTo>
                  <a:lnTo>
                    <a:pt x="372" y="207"/>
                  </a:lnTo>
                  <a:lnTo>
                    <a:pt x="372" y="207"/>
                  </a:lnTo>
                  <a:lnTo>
                    <a:pt x="364" y="205"/>
                  </a:lnTo>
                  <a:lnTo>
                    <a:pt x="360" y="203"/>
                  </a:lnTo>
                  <a:lnTo>
                    <a:pt x="356" y="203"/>
                  </a:lnTo>
                  <a:lnTo>
                    <a:pt x="356" y="203"/>
                  </a:lnTo>
                  <a:lnTo>
                    <a:pt x="352" y="205"/>
                  </a:lnTo>
                  <a:lnTo>
                    <a:pt x="348" y="211"/>
                  </a:lnTo>
                  <a:lnTo>
                    <a:pt x="348" y="211"/>
                  </a:lnTo>
                  <a:lnTo>
                    <a:pt x="348" y="217"/>
                  </a:lnTo>
                  <a:lnTo>
                    <a:pt x="348" y="217"/>
                  </a:lnTo>
                  <a:lnTo>
                    <a:pt x="346" y="221"/>
                  </a:lnTo>
                  <a:lnTo>
                    <a:pt x="342" y="223"/>
                  </a:lnTo>
                  <a:lnTo>
                    <a:pt x="342" y="223"/>
                  </a:lnTo>
                  <a:lnTo>
                    <a:pt x="338" y="223"/>
                  </a:lnTo>
                  <a:lnTo>
                    <a:pt x="334" y="223"/>
                  </a:lnTo>
                  <a:lnTo>
                    <a:pt x="334" y="223"/>
                  </a:lnTo>
                  <a:lnTo>
                    <a:pt x="332" y="221"/>
                  </a:lnTo>
                  <a:lnTo>
                    <a:pt x="328" y="219"/>
                  </a:lnTo>
                  <a:lnTo>
                    <a:pt x="328" y="219"/>
                  </a:lnTo>
                  <a:lnTo>
                    <a:pt x="318" y="217"/>
                  </a:lnTo>
                  <a:lnTo>
                    <a:pt x="318" y="217"/>
                  </a:lnTo>
                  <a:lnTo>
                    <a:pt x="312" y="213"/>
                  </a:lnTo>
                  <a:lnTo>
                    <a:pt x="306" y="207"/>
                  </a:lnTo>
                  <a:lnTo>
                    <a:pt x="296" y="197"/>
                  </a:lnTo>
                  <a:lnTo>
                    <a:pt x="296" y="197"/>
                  </a:lnTo>
                  <a:lnTo>
                    <a:pt x="280" y="189"/>
                  </a:lnTo>
                  <a:lnTo>
                    <a:pt x="274" y="185"/>
                  </a:lnTo>
                  <a:lnTo>
                    <a:pt x="266" y="183"/>
                  </a:lnTo>
                  <a:lnTo>
                    <a:pt x="266" y="183"/>
                  </a:lnTo>
                  <a:lnTo>
                    <a:pt x="256" y="185"/>
                  </a:lnTo>
                  <a:lnTo>
                    <a:pt x="250" y="185"/>
                  </a:lnTo>
                  <a:lnTo>
                    <a:pt x="250" y="185"/>
                  </a:lnTo>
                  <a:lnTo>
                    <a:pt x="242" y="183"/>
                  </a:lnTo>
                  <a:lnTo>
                    <a:pt x="242" y="183"/>
                  </a:lnTo>
                  <a:lnTo>
                    <a:pt x="238" y="177"/>
                  </a:lnTo>
                  <a:lnTo>
                    <a:pt x="234" y="173"/>
                  </a:lnTo>
                  <a:lnTo>
                    <a:pt x="229" y="161"/>
                  </a:lnTo>
                  <a:lnTo>
                    <a:pt x="229" y="161"/>
                  </a:lnTo>
                  <a:lnTo>
                    <a:pt x="225" y="159"/>
                  </a:lnTo>
                  <a:lnTo>
                    <a:pt x="223" y="157"/>
                  </a:lnTo>
                  <a:lnTo>
                    <a:pt x="223" y="157"/>
                  </a:lnTo>
                  <a:lnTo>
                    <a:pt x="219" y="159"/>
                  </a:lnTo>
                  <a:lnTo>
                    <a:pt x="215" y="161"/>
                  </a:lnTo>
                  <a:lnTo>
                    <a:pt x="215" y="161"/>
                  </a:lnTo>
                  <a:lnTo>
                    <a:pt x="211" y="167"/>
                  </a:lnTo>
                  <a:lnTo>
                    <a:pt x="203" y="173"/>
                  </a:lnTo>
                  <a:lnTo>
                    <a:pt x="203" y="173"/>
                  </a:lnTo>
                  <a:lnTo>
                    <a:pt x="197" y="177"/>
                  </a:lnTo>
                  <a:lnTo>
                    <a:pt x="189" y="179"/>
                  </a:lnTo>
                  <a:lnTo>
                    <a:pt x="189" y="179"/>
                  </a:lnTo>
                  <a:lnTo>
                    <a:pt x="183" y="177"/>
                  </a:lnTo>
                  <a:lnTo>
                    <a:pt x="173" y="175"/>
                  </a:lnTo>
                  <a:lnTo>
                    <a:pt x="165" y="171"/>
                  </a:lnTo>
                  <a:lnTo>
                    <a:pt x="157" y="171"/>
                  </a:lnTo>
                  <a:lnTo>
                    <a:pt x="157" y="171"/>
                  </a:lnTo>
                  <a:lnTo>
                    <a:pt x="147" y="171"/>
                  </a:lnTo>
                  <a:lnTo>
                    <a:pt x="147" y="171"/>
                  </a:lnTo>
                  <a:lnTo>
                    <a:pt x="139" y="171"/>
                  </a:lnTo>
                  <a:lnTo>
                    <a:pt x="131" y="171"/>
                  </a:lnTo>
                  <a:lnTo>
                    <a:pt x="131" y="171"/>
                  </a:lnTo>
                  <a:lnTo>
                    <a:pt x="125" y="173"/>
                  </a:lnTo>
                  <a:lnTo>
                    <a:pt x="125" y="173"/>
                  </a:lnTo>
                  <a:lnTo>
                    <a:pt x="115" y="173"/>
                  </a:lnTo>
                  <a:lnTo>
                    <a:pt x="115" y="173"/>
                  </a:lnTo>
                  <a:lnTo>
                    <a:pt x="109" y="177"/>
                  </a:lnTo>
                  <a:lnTo>
                    <a:pt x="109" y="177"/>
                  </a:lnTo>
                  <a:lnTo>
                    <a:pt x="101" y="177"/>
                  </a:lnTo>
                  <a:lnTo>
                    <a:pt x="101" y="177"/>
                  </a:lnTo>
                  <a:lnTo>
                    <a:pt x="91" y="173"/>
                  </a:lnTo>
                  <a:lnTo>
                    <a:pt x="91" y="173"/>
                  </a:lnTo>
                  <a:lnTo>
                    <a:pt x="85" y="173"/>
                  </a:lnTo>
                  <a:lnTo>
                    <a:pt x="85" y="173"/>
                  </a:lnTo>
                  <a:lnTo>
                    <a:pt x="69" y="177"/>
                  </a:lnTo>
                  <a:lnTo>
                    <a:pt x="69" y="177"/>
                  </a:lnTo>
                  <a:lnTo>
                    <a:pt x="57" y="183"/>
                  </a:lnTo>
                  <a:lnTo>
                    <a:pt x="45" y="187"/>
                  </a:lnTo>
                  <a:lnTo>
                    <a:pt x="45" y="187"/>
                  </a:lnTo>
                  <a:lnTo>
                    <a:pt x="39" y="191"/>
                  </a:lnTo>
                  <a:lnTo>
                    <a:pt x="31" y="197"/>
                  </a:lnTo>
                  <a:lnTo>
                    <a:pt x="31" y="197"/>
                  </a:lnTo>
                  <a:lnTo>
                    <a:pt x="27" y="203"/>
                  </a:lnTo>
                  <a:lnTo>
                    <a:pt x="23" y="211"/>
                  </a:lnTo>
                  <a:lnTo>
                    <a:pt x="23" y="211"/>
                  </a:lnTo>
                  <a:lnTo>
                    <a:pt x="18" y="217"/>
                  </a:lnTo>
                  <a:lnTo>
                    <a:pt x="18" y="217"/>
                  </a:lnTo>
                  <a:lnTo>
                    <a:pt x="12" y="217"/>
                  </a:lnTo>
                  <a:lnTo>
                    <a:pt x="10" y="217"/>
                  </a:lnTo>
                  <a:lnTo>
                    <a:pt x="8" y="215"/>
                  </a:lnTo>
                  <a:lnTo>
                    <a:pt x="8" y="215"/>
                  </a:lnTo>
                  <a:lnTo>
                    <a:pt x="8" y="215"/>
                  </a:lnTo>
                  <a:lnTo>
                    <a:pt x="8" y="215"/>
                  </a:lnTo>
                  <a:lnTo>
                    <a:pt x="4" y="211"/>
                  </a:lnTo>
                  <a:lnTo>
                    <a:pt x="2" y="203"/>
                  </a:lnTo>
                  <a:lnTo>
                    <a:pt x="2" y="203"/>
                  </a:lnTo>
                  <a:lnTo>
                    <a:pt x="0" y="177"/>
                  </a:lnTo>
                  <a:lnTo>
                    <a:pt x="2" y="155"/>
                  </a:lnTo>
                  <a:lnTo>
                    <a:pt x="2" y="155"/>
                  </a:lnTo>
                  <a:lnTo>
                    <a:pt x="10" y="137"/>
                  </a:lnTo>
                  <a:lnTo>
                    <a:pt x="10" y="137"/>
                  </a:lnTo>
                  <a:lnTo>
                    <a:pt x="16" y="125"/>
                  </a:lnTo>
                  <a:lnTo>
                    <a:pt x="16" y="125"/>
                  </a:lnTo>
                  <a:lnTo>
                    <a:pt x="20" y="111"/>
                  </a:lnTo>
                  <a:lnTo>
                    <a:pt x="20" y="111"/>
                  </a:lnTo>
                  <a:lnTo>
                    <a:pt x="20" y="97"/>
                  </a:lnTo>
                  <a:lnTo>
                    <a:pt x="20" y="97"/>
                  </a:lnTo>
                  <a:lnTo>
                    <a:pt x="23" y="81"/>
                  </a:lnTo>
                  <a:lnTo>
                    <a:pt x="23" y="81"/>
                  </a:lnTo>
                  <a:lnTo>
                    <a:pt x="31" y="70"/>
                  </a:lnTo>
                  <a:lnTo>
                    <a:pt x="31" y="70"/>
                  </a:lnTo>
                  <a:lnTo>
                    <a:pt x="41" y="62"/>
                  </a:lnTo>
                  <a:lnTo>
                    <a:pt x="41" y="62"/>
                  </a:lnTo>
                  <a:lnTo>
                    <a:pt x="53" y="58"/>
                  </a:lnTo>
                  <a:lnTo>
                    <a:pt x="53" y="58"/>
                  </a:lnTo>
                  <a:lnTo>
                    <a:pt x="61" y="52"/>
                  </a:lnTo>
                  <a:lnTo>
                    <a:pt x="69" y="50"/>
                  </a:lnTo>
                  <a:lnTo>
                    <a:pt x="73" y="48"/>
                  </a:lnTo>
                  <a:lnTo>
                    <a:pt x="73" y="48"/>
                  </a:lnTo>
                  <a:lnTo>
                    <a:pt x="77" y="50"/>
                  </a:lnTo>
                  <a:lnTo>
                    <a:pt x="79" y="54"/>
                  </a:lnTo>
                  <a:lnTo>
                    <a:pt x="83" y="60"/>
                  </a:lnTo>
                  <a:lnTo>
                    <a:pt x="83" y="60"/>
                  </a:lnTo>
                  <a:lnTo>
                    <a:pt x="95" y="71"/>
                  </a:lnTo>
                  <a:lnTo>
                    <a:pt x="105" y="79"/>
                  </a:lnTo>
                  <a:lnTo>
                    <a:pt x="105" y="79"/>
                  </a:lnTo>
                  <a:lnTo>
                    <a:pt x="107" y="89"/>
                  </a:lnTo>
                  <a:lnTo>
                    <a:pt x="107" y="89"/>
                  </a:lnTo>
                  <a:lnTo>
                    <a:pt x="109" y="95"/>
                  </a:lnTo>
                  <a:lnTo>
                    <a:pt x="111" y="97"/>
                  </a:lnTo>
                  <a:lnTo>
                    <a:pt x="111" y="97"/>
                  </a:lnTo>
                  <a:lnTo>
                    <a:pt x="111" y="95"/>
                  </a:lnTo>
                  <a:lnTo>
                    <a:pt x="111" y="89"/>
                  </a:lnTo>
                  <a:lnTo>
                    <a:pt x="111" y="85"/>
                  </a:lnTo>
                  <a:lnTo>
                    <a:pt x="111" y="85"/>
                  </a:lnTo>
                  <a:lnTo>
                    <a:pt x="111" y="85"/>
                  </a:lnTo>
                  <a:lnTo>
                    <a:pt x="115" y="85"/>
                  </a:lnTo>
                  <a:lnTo>
                    <a:pt x="115" y="91"/>
                  </a:lnTo>
                  <a:lnTo>
                    <a:pt x="119" y="101"/>
                  </a:lnTo>
                  <a:lnTo>
                    <a:pt x="119" y="101"/>
                  </a:lnTo>
                  <a:lnTo>
                    <a:pt x="127" y="107"/>
                  </a:lnTo>
                  <a:lnTo>
                    <a:pt x="127" y="107"/>
                  </a:lnTo>
                  <a:lnTo>
                    <a:pt x="135" y="111"/>
                  </a:lnTo>
                  <a:lnTo>
                    <a:pt x="143" y="115"/>
                  </a:lnTo>
                  <a:lnTo>
                    <a:pt x="143" y="115"/>
                  </a:lnTo>
                  <a:lnTo>
                    <a:pt x="147" y="113"/>
                  </a:lnTo>
                  <a:lnTo>
                    <a:pt x="147" y="113"/>
                  </a:lnTo>
                  <a:lnTo>
                    <a:pt x="157" y="109"/>
                  </a:lnTo>
                  <a:lnTo>
                    <a:pt x="161" y="107"/>
                  </a:lnTo>
                  <a:lnTo>
                    <a:pt x="163" y="105"/>
                  </a:lnTo>
                  <a:lnTo>
                    <a:pt x="163" y="105"/>
                  </a:lnTo>
                  <a:lnTo>
                    <a:pt x="165" y="109"/>
                  </a:lnTo>
                  <a:lnTo>
                    <a:pt x="165" y="111"/>
                  </a:lnTo>
                  <a:lnTo>
                    <a:pt x="165" y="111"/>
                  </a:lnTo>
                  <a:lnTo>
                    <a:pt x="167" y="115"/>
                  </a:lnTo>
                  <a:lnTo>
                    <a:pt x="169" y="117"/>
                  </a:lnTo>
                  <a:lnTo>
                    <a:pt x="169" y="117"/>
                  </a:lnTo>
                  <a:lnTo>
                    <a:pt x="171" y="113"/>
                  </a:lnTo>
                  <a:lnTo>
                    <a:pt x="171" y="109"/>
                  </a:lnTo>
                  <a:lnTo>
                    <a:pt x="169" y="103"/>
                  </a:lnTo>
                  <a:lnTo>
                    <a:pt x="169" y="103"/>
                  </a:lnTo>
                  <a:lnTo>
                    <a:pt x="175" y="95"/>
                  </a:lnTo>
                  <a:lnTo>
                    <a:pt x="175" y="95"/>
                  </a:lnTo>
                  <a:lnTo>
                    <a:pt x="177" y="87"/>
                  </a:lnTo>
                  <a:lnTo>
                    <a:pt x="177" y="87"/>
                  </a:lnTo>
                  <a:lnTo>
                    <a:pt x="175" y="73"/>
                  </a:lnTo>
                  <a:lnTo>
                    <a:pt x="173" y="56"/>
                  </a:lnTo>
                  <a:lnTo>
                    <a:pt x="169" y="42"/>
                  </a:lnTo>
                  <a:lnTo>
                    <a:pt x="169" y="32"/>
                  </a:lnTo>
                  <a:lnTo>
                    <a:pt x="169" y="26"/>
                  </a:lnTo>
                  <a:lnTo>
                    <a:pt x="169" y="26"/>
                  </a:lnTo>
                  <a:lnTo>
                    <a:pt x="173" y="20"/>
                  </a:lnTo>
                  <a:lnTo>
                    <a:pt x="173" y="20"/>
                  </a:lnTo>
                  <a:lnTo>
                    <a:pt x="183" y="18"/>
                  </a:lnTo>
                  <a:lnTo>
                    <a:pt x="183" y="18"/>
                  </a:lnTo>
                  <a:lnTo>
                    <a:pt x="189" y="14"/>
                  </a:lnTo>
                  <a:lnTo>
                    <a:pt x="193" y="6"/>
                  </a:lnTo>
                  <a:lnTo>
                    <a:pt x="193" y="6"/>
                  </a:lnTo>
                  <a:lnTo>
                    <a:pt x="205" y="2"/>
                  </a:lnTo>
                  <a:lnTo>
                    <a:pt x="219" y="0"/>
                  </a:lnTo>
                  <a:lnTo>
                    <a:pt x="219" y="0"/>
                  </a:lnTo>
                  <a:lnTo>
                    <a:pt x="227" y="0"/>
                  </a:lnTo>
                  <a:lnTo>
                    <a:pt x="234" y="2"/>
                  </a:lnTo>
                  <a:lnTo>
                    <a:pt x="234" y="2"/>
                  </a:lnTo>
                  <a:lnTo>
                    <a:pt x="242" y="4"/>
                  </a:lnTo>
                  <a:lnTo>
                    <a:pt x="248" y="10"/>
                  </a:lnTo>
                  <a:lnTo>
                    <a:pt x="248" y="10"/>
                  </a:lnTo>
                  <a:lnTo>
                    <a:pt x="256" y="12"/>
                  </a:lnTo>
                  <a:lnTo>
                    <a:pt x="262" y="14"/>
                  </a:lnTo>
                  <a:lnTo>
                    <a:pt x="262" y="14"/>
                  </a:lnTo>
                  <a:lnTo>
                    <a:pt x="270" y="22"/>
                  </a:lnTo>
                  <a:lnTo>
                    <a:pt x="270" y="22"/>
                  </a:lnTo>
                  <a:lnTo>
                    <a:pt x="282" y="30"/>
                  </a:lnTo>
                  <a:lnTo>
                    <a:pt x="288" y="34"/>
                  </a:lnTo>
                  <a:lnTo>
                    <a:pt x="296" y="38"/>
                  </a:lnTo>
                  <a:lnTo>
                    <a:pt x="296" y="38"/>
                  </a:lnTo>
                  <a:lnTo>
                    <a:pt x="302" y="38"/>
                  </a:lnTo>
                  <a:lnTo>
                    <a:pt x="302" y="38"/>
                  </a:lnTo>
                  <a:lnTo>
                    <a:pt x="310" y="32"/>
                  </a:lnTo>
                  <a:lnTo>
                    <a:pt x="310" y="32"/>
                  </a:lnTo>
                  <a:lnTo>
                    <a:pt x="326" y="28"/>
                  </a:lnTo>
                  <a:lnTo>
                    <a:pt x="326" y="28"/>
                  </a:lnTo>
                  <a:lnTo>
                    <a:pt x="334" y="28"/>
                  </a:lnTo>
                  <a:lnTo>
                    <a:pt x="342" y="30"/>
                  </a:lnTo>
                  <a:lnTo>
                    <a:pt x="342" y="30"/>
                  </a:lnTo>
                  <a:lnTo>
                    <a:pt x="342" y="30"/>
                  </a:lnTo>
                  <a:lnTo>
                    <a:pt x="342" y="30"/>
                  </a:lnTo>
                  <a:lnTo>
                    <a:pt x="348" y="34"/>
                  </a:lnTo>
                  <a:lnTo>
                    <a:pt x="348" y="34"/>
                  </a:lnTo>
                  <a:lnTo>
                    <a:pt x="354" y="42"/>
                  </a:lnTo>
                  <a:lnTo>
                    <a:pt x="354" y="42"/>
                  </a:lnTo>
                  <a:lnTo>
                    <a:pt x="362" y="46"/>
                  </a:lnTo>
                  <a:lnTo>
                    <a:pt x="362" y="46"/>
                  </a:lnTo>
                  <a:lnTo>
                    <a:pt x="366" y="52"/>
                  </a:lnTo>
                  <a:lnTo>
                    <a:pt x="366" y="52"/>
                  </a:lnTo>
                  <a:lnTo>
                    <a:pt x="370" y="58"/>
                  </a:lnTo>
                  <a:lnTo>
                    <a:pt x="370" y="58"/>
                  </a:lnTo>
                  <a:lnTo>
                    <a:pt x="370" y="71"/>
                  </a:lnTo>
                  <a:lnTo>
                    <a:pt x="368" y="81"/>
                  </a:lnTo>
                  <a:lnTo>
                    <a:pt x="368" y="81"/>
                  </a:lnTo>
                  <a:lnTo>
                    <a:pt x="368" y="85"/>
                  </a:lnTo>
                  <a:lnTo>
                    <a:pt x="368" y="89"/>
                  </a:lnTo>
                  <a:lnTo>
                    <a:pt x="368" y="89"/>
                  </a:lnTo>
                  <a:lnTo>
                    <a:pt x="370" y="89"/>
                  </a:lnTo>
                  <a:lnTo>
                    <a:pt x="374" y="89"/>
                  </a:lnTo>
                  <a:lnTo>
                    <a:pt x="374" y="89"/>
                  </a:lnTo>
                  <a:lnTo>
                    <a:pt x="378" y="91"/>
                  </a:lnTo>
                  <a:lnTo>
                    <a:pt x="384" y="95"/>
                  </a:lnTo>
                  <a:lnTo>
                    <a:pt x="384" y="95"/>
                  </a:lnTo>
                  <a:lnTo>
                    <a:pt x="384" y="99"/>
                  </a:lnTo>
                  <a:lnTo>
                    <a:pt x="384" y="103"/>
                  </a:lnTo>
                  <a:lnTo>
                    <a:pt x="384" y="103"/>
                  </a:lnTo>
                  <a:lnTo>
                    <a:pt x="388" y="107"/>
                  </a:lnTo>
                  <a:lnTo>
                    <a:pt x="392" y="111"/>
                  </a:lnTo>
                  <a:lnTo>
                    <a:pt x="402" y="119"/>
                  </a:lnTo>
                  <a:lnTo>
                    <a:pt x="402" y="119"/>
                  </a:lnTo>
                  <a:lnTo>
                    <a:pt x="404" y="129"/>
                  </a:lnTo>
                  <a:lnTo>
                    <a:pt x="404" y="129"/>
                  </a:lnTo>
                  <a:lnTo>
                    <a:pt x="412" y="135"/>
                  </a:lnTo>
                  <a:lnTo>
                    <a:pt x="412" y="135"/>
                  </a:lnTo>
                  <a:lnTo>
                    <a:pt x="414" y="143"/>
                  </a:lnTo>
                  <a:lnTo>
                    <a:pt x="414" y="153"/>
                  </a:lnTo>
                  <a:lnTo>
                    <a:pt x="414" y="153"/>
                  </a:lnTo>
                  <a:lnTo>
                    <a:pt x="414" y="153"/>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5" name="Freeform 278">
              <a:extLst>
                <a:ext uri="{FF2B5EF4-FFF2-40B4-BE49-F238E27FC236}">
                  <a16:creationId xmlns:a16="http://schemas.microsoft.com/office/drawing/2014/main" id="{B09FD6FA-8C20-14AE-8752-A4E8730EC845}"/>
                </a:ext>
              </a:extLst>
            </p:cNvPr>
            <p:cNvSpPr>
              <a:spLocks/>
            </p:cNvSpPr>
            <p:nvPr/>
          </p:nvSpPr>
          <p:spPr bwMode="auto">
            <a:xfrm>
              <a:off x="10389643" y="3285539"/>
              <a:ext cx="240094" cy="185398"/>
            </a:xfrm>
            <a:custGeom>
              <a:avLst/>
              <a:gdLst>
                <a:gd name="T0" fmla="*/ 336 w 338"/>
                <a:gd name="T1" fmla="*/ 110 h 261"/>
                <a:gd name="T2" fmla="*/ 324 w 338"/>
                <a:gd name="T3" fmla="*/ 120 h 261"/>
                <a:gd name="T4" fmla="*/ 310 w 338"/>
                <a:gd name="T5" fmla="*/ 127 h 261"/>
                <a:gd name="T6" fmla="*/ 298 w 338"/>
                <a:gd name="T7" fmla="*/ 135 h 261"/>
                <a:gd name="T8" fmla="*/ 288 w 338"/>
                <a:gd name="T9" fmla="*/ 147 h 261"/>
                <a:gd name="T10" fmla="*/ 290 w 338"/>
                <a:gd name="T11" fmla="*/ 165 h 261"/>
                <a:gd name="T12" fmla="*/ 288 w 338"/>
                <a:gd name="T13" fmla="*/ 183 h 261"/>
                <a:gd name="T14" fmla="*/ 284 w 338"/>
                <a:gd name="T15" fmla="*/ 199 h 261"/>
                <a:gd name="T16" fmla="*/ 296 w 338"/>
                <a:gd name="T17" fmla="*/ 213 h 261"/>
                <a:gd name="T18" fmla="*/ 296 w 338"/>
                <a:gd name="T19" fmla="*/ 223 h 261"/>
                <a:gd name="T20" fmla="*/ 282 w 338"/>
                <a:gd name="T21" fmla="*/ 221 h 261"/>
                <a:gd name="T22" fmla="*/ 274 w 338"/>
                <a:gd name="T23" fmla="*/ 215 h 261"/>
                <a:gd name="T24" fmla="*/ 260 w 338"/>
                <a:gd name="T25" fmla="*/ 219 h 261"/>
                <a:gd name="T26" fmla="*/ 256 w 338"/>
                <a:gd name="T27" fmla="*/ 227 h 261"/>
                <a:gd name="T28" fmla="*/ 244 w 338"/>
                <a:gd name="T29" fmla="*/ 229 h 261"/>
                <a:gd name="T30" fmla="*/ 244 w 338"/>
                <a:gd name="T31" fmla="*/ 237 h 261"/>
                <a:gd name="T32" fmla="*/ 244 w 338"/>
                <a:gd name="T33" fmla="*/ 249 h 261"/>
                <a:gd name="T34" fmla="*/ 228 w 338"/>
                <a:gd name="T35" fmla="*/ 247 h 261"/>
                <a:gd name="T36" fmla="*/ 225 w 338"/>
                <a:gd name="T37" fmla="*/ 253 h 261"/>
                <a:gd name="T38" fmla="*/ 199 w 338"/>
                <a:gd name="T39" fmla="*/ 255 h 261"/>
                <a:gd name="T40" fmla="*/ 185 w 338"/>
                <a:gd name="T41" fmla="*/ 261 h 261"/>
                <a:gd name="T42" fmla="*/ 167 w 338"/>
                <a:gd name="T43" fmla="*/ 259 h 261"/>
                <a:gd name="T44" fmla="*/ 159 w 338"/>
                <a:gd name="T45" fmla="*/ 241 h 261"/>
                <a:gd name="T46" fmla="*/ 137 w 338"/>
                <a:gd name="T47" fmla="*/ 227 h 261"/>
                <a:gd name="T48" fmla="*/ 119 w 338"/>
                <a:gd name="T49" fmla="*/ 219 h 261"/>
                <a:gd name="T50" fmla="*/ 115 w 338"/>
                <a:gd name="T51" fmla="*/ 193 h 261"/>
                <a:gd name="T52" fmla="*/ 119 w 338"/>
                <a:gd name="T53" fmla="*/ 175 h 261"/>
                <a:gd name="T54" fmla="*/ 105 w 338"/>
                <a:gd name="T55" fmla="*/ 155 h 261"/>
                <a:gd name="T56" fmla="*/ 81 w 338"/>
                <a:gd name="T57" fmla="*/ 155 h 261"/>
                <a:gd name="T58" fmla="*/ 55 w 338"/>
                <a:gd name="T59" fmla="*/ 151 h 261"/>
                <a:gd name="T60" fmla="*/ 41 w 338"/>
                <a:gd name="T61" fmla="*/ 143 h 261"/>
                <a:gd name="T62" fmla="*/ 33 w 338"/>
                <a:gd name="T63" fmla="*/ 137 h 261"/>
                <a:gd name="T64" fmla="*/ 23 w 338"/>
                <a:gd name="T65" fmla="*/ 141 h 261"/>
                <a:gd name="T66" fmla="*/ 17 w 338"/>
                <a:gd name="T67" fmla="*/ 133 h 261"/>
                <a:gd name="T68" fmla="*/ 19 w 338"/>
                <a:gd name="T69" fmla="*/ 127 h 261"/>
                <a:gd name="T70" fmla="*/ 12 w 338"/>
                <a:gd name="T71" fmla="*/ 96 h 261"/>
                <a:gd name="T72" fmla="*/ 2 w 338"/>
                <a:gd name="T73" fmla="*/ 82 h 261"/>
                <a:gd name="T74" fmla="*/ 4 w 338"/>
                <a:gd name="T75" fmla="*/ 82 h 261"/>
                <a:gd name="T76" fmla="*/ 0 w 338"/>
                <a:gd name="T77" fmla="*/ 58 h 261"/>
                <a:gd name="T78" fmla="*/ 12 w 338"/>
                <a:gd name="T79" fmla="*/ 60 h 261"/>
                <a:gd name="T80" fmla="*/ 25 w 338"/>
                <a:gd name="T81" fmla="*/ 42 h 261"/>
                <a:gd name="T82" fmla="*/ 39 w 338"/>
                <a:gd name="T83" fmla="*/ 30 h 261"/>
                <a:gd name="T84" fmla="*/ 79 w 338"/>
                <a:gd name="T85" fmla="*/ 18 h 261"/>
                <a:gd name="T86" fmla="*/ 95 w 338"/>
                <a:gd name="T87" fmla="*/ 22 h 261"/>
                <a:gd name="T88" fmla="*/ 109 w 338"/>
                <a:gd name="T89" fmla="*/ 18 h 261"/>
                <a:gd name="T90" fmla="*/ 125 w 338"/>
                <a:gd name="T91" fmla="*/ 16 h 261"/>
                <a:gd name="T92" fmla="*/ 141 w 338"/>
                <a:gd name="T93" fmla="*/ 16 h 261"/>
                <a:gd name="T94" fmla="*/ 167 w 338"/>
                <a:gd name="T95" fmla="*/ 20 h 261"/>
                <a:gd name="T96" fmla="*/ 191 w 338"/>
                <a:gd name="T97" fmla="*/ 22 h 261"/>
                <a:gd name="T98" fmla="*/ 209 w 338"/>
                <a:gd name="T99" fmla="*/ 6 h 261"/>
                <a:gd name="T100" fmla="*/ 217 w 338"/>
                <a:gd name="T101" fmla="*/ 0 h 261"/>
                <a:gd name="T102" fmla="*/ 228 w 338"/>
                <a:gd name="T103" fmla="*/ 18 h 261"/>
                <a:gd name="T104" fmla="*/ 244 w 338"/>
                <a:gd name="T105" fmla="*/ 28 h 261"/>
                <a:gd name="T106" fmla="*/ 258 w 338"/>
                <a:gd name="T107" fmla="*/ 26 h 261"/>
                <a:gd name="T108" fmla="*/ 288 w 338"/>
                <a:gd name="T109" fmla="*/ 42 h 261"/>
                <a:gd name="T110" fmla="*/ 312 w 338"/>
                <a:gd name="T111" fmla="*/ 60 h 261"/>
                <a:gd name="T112" fmla="*/ 328 w 338"/>
                <a:gd name="T113" fmla="*/ 68 h 261"/>
                <a:gd name="T114" fmla="*/ 328 w 338"/>
                <a:gd name="T115" fmla="*/ 70 h 261"/>
                <a:gd name="T116" fmla="*/ 324 w 338"/>
                <a:gd name="T117" fmla="*/ 76 h 261"/>
                <a:gd name="T118" fmla="*/ 316 w 338"/>
                <a:gd name="T119" fmla="*/ 86 h 261"/>
                <a:gd name="T120" fmla="*/ 322 w 338"/>
                <a:gd name="T121" fmla="*/ 98 h 261"/>
                <a:gd name="T122" fmla="*/ 328 w 338"/>
                <a:gd name="T123" fmla="*/ 98 h 261"/>
                <a:gd name="T124" fmla="*/ 336 w 338"/>
                <a:gd name="T125" fmla="*/ 10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261">
                  <a:moveTo>
                    <a:pt x="336" y="100"/>
                  </a:moveTo>
                  <a:lnTo>
                    <a:pt x="336" y="100"/>
                  </a:lnTo>
                  <a:lnTo>
                    <a:pt x="338" y="104"/>
                  </a:lnTo>
                  <a:lnTo>
                    <a:pt x="336" y="110"/>
                  </a:lnTo>
                  <a:lnTo>
                    <a:pt x="334" y="116"/>
                  </a:lnTo>
                  <a:lnTo>
                    <a:pt x="330" y="118"/>
                  </a:lnTo>
                  <a:lnTo>
                    <a:pt x="330" y="118"/>
                  </a:lnTo>
                  <a:lnTo>
                    <a:pt x="324" y="120"/>
                  </a:lnTo>
                  <a:lnTo>
                    <a:pt x="316" y="120"/>
                  </a:lnTo>
                  <a:lnTo>
                    <a:pt x="316" y="120"/>
                  </a:lnTo>
                  <a:lnTo>
                    <a:pt x="310" y="127"/>
                  </a:lnTo>
                  <a:lnTo>
                    <a:pt x="310" y="127"/>
                  </a:lnTo>
                  <a:lnTo>
                    <a:pt x="306" y="133"/>
                  </a:lnTo>
                  <a:lnTo>
                    <a:pt x="306" y="133"/>
                  </a:lnTo>
                  <a:lnTo>
                    <a:pt x="298" y="135"/>
                  </a:lnTo>
                  <a:lnTo>
                    <a:pt x="298" y="135"/>
                  </a:lnTo>
                  <a:lnTo>
                    <a:pt x="294" y="137"/>
                  </a:lnTo>
                  <a:lnTo>
                    <a:pt x="290" y="139"/>
                  </a:lnTo>
                  <a:lnTo>
                    <a:pt x="290" y="139"/>
                  </a:lnTo>
                  <a:lnTo>
                    <a:pt x="288" y="147"/>
                  </a:lnTo>
                  <a:lnTo>
                    <a:pt x="288" y="147"/>
                  </a:lnTo>
                  <a:lnTo>
                    <a:pt x="290" y="157"/>
                  </a:lnTo>
                  <a:lnTo>
                    <a:pt x="290" y="157"/>
                  </a:lnTo>
                  <a:lnTo>
                    <a:pt x="290" y="165"/>
                  </a:lnTo>
                  <a:lnTo>
                    <a:pt x="290" y="165"/>
                  </a:lnTo>
                  <a:lnTo>
                    <a:pt x="290" y="173"/>
                  </a:lnTo>
                  <a:lnTo>
                    <a:pt x="290" y="173"/>
                  </a:lnTo>
                  <a:lnTo>
                    <a:pt x="288" y="183"/>
                  </a:lnTo>
                  <a:lnTo>
                    <a:pt x="284" y="191"/>
                  </a:lnTo>
                  <a:lnTo>
                    <a:pt x="284" y="191"/>
                  </a:lnTo>
                  <a:lnTo>
                    <a:pt x="284" y="199"/>
                  </a:lnTo>
                  <a:lnTo>
                    <a:pt x="284" y="199"/>
                  </a:lnTo>
                  <a:lnTo>
                    <a:pt x="288" y="205"/>
                  </a:lnTo>
                  <a:lnTo>
                    <a:pt x="288" y="205"/>
                  </a:lnTo>
                  <a:lnTo>
                    <a:pt x="296" y="213"/>
                  </a:lnTo>
                  <a:lnTo>
                    <a:pt x="296" y="213"/>
                  </a:lnTo>
                  <a:lnTo>
                    <a:pt x="298" y="217"/>
                  </a:lnTo>
                  <a:lnTo>
                    <a:pt x="300" y="221"/>
                  </a:lnTo>
                  <a:lnTo>
                    <a:pt x="300" y="221"/>
                  </a:lnTo>
                  <a:lnTo>
                    <a:pt x="296" y="223"/>
                  </a:lnTo>
                  <a:lnTo>
                    <a:pt x="290" y="225"/>
                  </a:lnTo>
                  <a:lnTo>
                    <a:pt x="290" y="225"/>
                  </a:lnTo>
                  <a:lnTo>
                    <a:pt x="286" y="223"/>
                  </a:lnTo>
                  <a:lnTo>
                    <a:pt x="282" y="221"/>
                  </a:lnTo>
                  <a:lnTo>
                    <a:pt x="282" y="221"/>
                  </a:lnTo>
                  <a:lnTo>
                    <a:pt x="276" y="215"/>
                  </a:lnTo>
                  <a:lnTo>
                    <a:pt x="276" y="215"/>
                  </a:lnTo>
                  <a:lnTo>
                    <a:pt x="274" y="215"/>
                  </a:lnTo>
                  <a:lnTo>
                    <a:pt x="270" y="213"/>
                  </a:lnTo>
                  <a:lnTo>
                    <a:pt x="270" y="213"/>
                  </a:lnTo>
                  <a:lnTo>
                    <a:pt x="266" y="217"/>
                  </a:lnTo>
                  <a:lnTo>
                    <a:pt x="260" y="219"/>
                  </a:lnTo>
                  <a:lnTo>
                    <a:pt x="260" y="219"/>
                  </a:lnTo>
                  <a:lnTo>
                    <a:pt x="258" y="223"/>
                  </a:lnTo>
                  <a:lnTo>
                    <a:pt x="256" y="227"/>
                  </a:lnTo>
                  <a:lnTo>
                    <a:pt x="256" y="227"/>
                  </a:lnTo>
                  <a:lnTo>
                    <a:pt x="252" y="227"/>
                  </a:lnTo>
                  <a:lnTo>
                    <a:pt x="248" y="227"/>
                  </a:lnTo>
                  <a:lnTo>
                    <a:pt x="248" y="227"/>
                  </a:lnTo>
                  <a:lnTo>
                    <a:pt x="244" y="229"/>
                  </a:lnTo>
                  <a:lnTo>
                    <a:pt x="242" y="231"/>
                  </a:lnTo>
                  <a:lnTo>
                    <a:pt x="242" y="231"/>
                  </a:lnTo>
                  <a:lnTo>
                    <a:pt x="242" y="235"/>
                  </a:lnTo>
                  <a:lnTo>
                    <a:pt x="244" y="237"/>
                  </a:lnTo>
                  <a:lnTo>
                    <a:pt x="246" y="243"/>
                  </a:lnTo>
                  <a:lnTo>
                    <a:pt x="246" y="247"/>
                  </a:lnTo>
                  <a:lnTo>
                    <a:pt x="246" y="247"/>
                  </a:lnTo>
                  <a:lnTo>
                    <a:pt x="244" y="249"/>
                  </a:lnTo>
                  <a:lnTo>
                    <a:pt x="238" y="249"/>
                  </a:lnTo>
                  <a:lnTo>
                    <a:pt x="238" y="249"/>
                  </a:lnTo>
                  <a:lnTo>
                    <a:pt x="232" y="247"/>
                  </a:lnTo>
                  <a:lnTo>
                    <a:pt x="228" y="247"/>
                  </a:lnTo>
                  <a:lnTo>
                    <a:pt x="228" y="247"/>
                  </a:lnTo>
                  <a:lnTo>
                    <a:pt x="226" y="249"/>
                  </a:lnTo>
                  <a:lnTo>
                    <a:pt x="225" y="253"/>
                  </a:lnTo>
                  <a:lnTo>
                    <a:pt x="225" y="253"/>
                  </a:lnTo>
                  <a:lnTo>
                    <a:pt x="217" y="257"/>
                  </a:lnTo>
                  <a:lnTo>
                    <a:pt x="217" y="257"/>
                  </a:lnTo>
                  <a:lnTo>
                    <a:pt x="209" y="255"/>
                  </a:lnTo>
                  <a:lnTo>
                    <a:pt x="199" y="255"/>
                  </a:lnTo>
                  <a:lnTo>
                    <a:pt x="199" y="255"/>
                  </a:lnTo>
                  <a:lnTo>
                    <a:pt x="191" y="259"/>
                  </a:lnTo>
                  <a:lnTo>
                    <a:pt x="185" y="261"/>
                  </a:lnTo>
                  <a:lnTo>
                    <a:pt x="185" y="261"/>
                  </a:lnTo>
                  <a:lnTo>
                    <a:pt x="173" y="259"/>
                  </a:lnTo>
                  <a:lnTo>
                    <a:pt x="169" y="257"/>
                  </a:lnTo>
                  <a:lnTo>
                    <a:pt x="167" y="259"/>
                  </a:lnTo>
                  <a:lnTo>
                    <a:pt x="167" y="259"/>
                  </a:lnTo>
                  <a:lnTo>
                    <a:pt x="165" y="251"/>
                  </a:lnTo>
                  <a:lnTo>
                    <a:pt x="165" y="251"/>
                  </a:lnTo>
                  <a:lnTo>
                    <a:pt x="163" y="247"/>
                  </a:lnTo>
                  <a:lnTo>
                    <a:pt x="159" y="241"/>
                  </a:lnTo>
                  <a:lnTo>
                    <a:pt x="159" y="241"/>
                  </a:lnTo>
                  <a:lnTo>
                    <a:pt x="147" y="233"/>
                  </a:lnTo>
                  <a:lnTo>
                    <a:pt x="137" y="227"/>
                  </a:lnTo>
                  <a:lnTo>
                    <a:pt x="137" y="227"/>
                  </a:lnTo>
                  <a:lnTo>
                    <a:pt x="129" y="225"/>
                  </a:lnTo>
                  <a:lnTo>
                    <a:pt x="119" y="221"/>
                  </a:lnTo>
                  <a:lnTo>
                    <a:pt x="119" y="221"/>
                  </a:lnTo>
                  <a:lnTo>
                    <a:pt x="119" y="219"/>
                  </a:lnTo>
                  <a:lnTo>
                    <a:pt x="119" y="217"/>
                  </a:lnTo>
                  <a:lnTo>
                    <a:pt x="117" y="211"/>
                  </a:lnTo>
                  <a:lnTo>
                    <a:pt x="117" y="211"/>
                  </a:lnTo>
                  <a:lnTo>
                    <a:pt x="115" y="193"/>
                  </a:lnTo>
                  <a:lnTo>
                    <a:pt x="115" y="193"/>
                  </a:lnTo>
                  <a:lnTo>
                    <a:pt x="117" y="185"/>
                  </a:lnTo>
                  <a:lnTo>
                    <a:pt x="119" y="175"/>
                  </a:lnTo>
                  <a:lnTo>
                    <a:pt x="119" y="175"/>
                  </a:lnTo>
                  <a:lnTo>
                    <a:pt x="117" y="171"/>
                  </a:lnTo>
                  <a:lnTo>
                    <a:pt x="113" y="165"/>
                  </a:lnTo>
                  <a:lnTo>
                    <a:pt x="105" y="155"/>
                  </a:lnTo>
                  <a:lnTo>
                    <a:pt x="105" y="155"/>
                  </a:lnTo>
                  <a:lnTo>
                    <a:pt x="99" y="151"/>
                  </a:lnTo>
                  <a:lnTo>
                    <a:pt x="99" y="151"/>
                  </a:lnTo>
                  <a:lnTo>
                    <a:pt x="89" y="153"/>
                  </a:lnTo>
                  <a:lnTo>
                    <a:pt x="81" y="155"/>
                  </a:lnTo>
                  <a:lnTo>
                    <a:pt x="81" y="155"/>
                  </a:lnTo>
                  <a:lnTo>
                    <a:pt x="63" y="153"/>
                  </a:lnTo>
                  <a:lnTo>
                    <a:pt x="63" y="153"/>
                  </a:lnTo>
                  <a:lnTo>
                    <a:pt x="55" y="151"/>
                  </a:lnTo>
                  <a:lnTo>
                    <a:pt x="55" y="151"/>
                  </a:lnTo>
                  <a:lnTo>
                    <a:pt x="49" y="145"/>
                  </a:lnTo>
                  <a:lnTo>
                    <a:pt x="49" y="145"/>
                  </a:lnTo>
                  <a:lnTo>
                    <a:pt x="41" y="143"/>
                  </a:lnTo>
                  <a:lnTo>
                    <a:pt x="41" y="143"/>
                  </a:lnTo>
                  <a:lnTo>
                    <a:pt x="35" y="139"/>
                  </a:lnTo>
                  <a:lnTo>
                    <a:pt x="33" y="137"/>
                  </a:lnTo>
                  <a:lnTo>
                    <a:pt x="33" y="137"/>
                  </a:lnTo>
                  <a:lnTo>
                    <a:pt x="27" y="139"/>
                  </a:lnTo>
                  <a:lnTo>
                    <a:pt x="23" y="141"/>
                  </a:lnTo>
                  <a:lnTo>
                    <a:pt x="23" y="141"/>
                  </a:lnTo>
                  <a:lnTo>
                    <a:pt x="23" y="141"/>
                  </a:lnTo>
                  <a:lnTo>
                    <a:pt x="21" y="137"/>
                  </a:lnTo>
                  <a:lnTo>
                    <a:pt x="21" y="133"/>
                  </a:lnTo>
                  <a:lnTo>
                    <a:pt x="21" y="133"/>
                  </a:lnTo>
                  <a:lnTo>
                    <a:pt x="17" y="133"/>
                  </a:lnTo>
                  <a:lnTo>
                    <a:pt x="17" y="133"/>
                  </a:lnTo>
                  <a:lnTo>
                    <a:pt x="17" y="131"/>
                  </a:lnTo>
                  <a:lnTo>
                    <a:pt x="19" y="127"/>
                  </a:lnTo>
                  <a:lnTo>
                    <a:pt x="19" y="127"/>
                  </a:lnTo>
                  <a:lnTo>
                    <a:pt x="17" y="118"/>
                  </a:lnTo>
                  <a:lnTo>
                    <a:pt x="17" y="118"/>
                  </a:lnTo>
                  <a:lnTo>
                    <a:pt x="12" y="96"/>
                  </a:lnTo>
                  <a:lnTo>
                    <a:pt x="12" y="96"/>
                  </a:lnTo>
                  <a:lnTo>
                    <a:pt x="6" y="88"/>
                  </a:lnTo>
                  <a:lnTo>
                    <a:pt x="6" y="88"/>
                  </a:lnTo>
                  <a:lnTo>
                    <a:pt x="2" y="82"/>
                  </a:lnTo>
                  <a:lnTo>
                    <a:pt x="2" y="82"/>
                  </a:lnTo>
                  <a:lnTo>
                    <a:pt x="2" y="80"/>
                  </a:lnTo>
                  <a:lnTo>
                    <a:pt x="4" y="82"/>
                  </a:lnTo>
                  <a:lnTo>
                    <a:pt x="4" y="82"/>
                  </a:lnTo>
                  <a:lnTo>
                    <a:pt x="4" y="82"/>
                  </a:lnTo>
                  <a:lnTo>
                    <a:pt x="4" y="82"/>
                  </a:lnTo>
                  <a:lnTo>
                    <a:pt x="2" y="70"/>
                  </a:lnTo>
                  <a:lnTo>
                    <a:pt x="0" y="58"/>
                  </a:lnTo>
                  <a:lnTo>
                    <a:pt x="0" y="58"/>
                  </a:lnTo>
                  <a:lnTo>
                    <a:pt x="2" y="60"/>
                  </a:lnTo>
                  <a:lnTo>
                    <a:pt x="4" y="60"/>
                  </a:lnTo>
                  <a:lnTo>
                    <a:pt x="12" y="60"/>
                  </a:lnTo>
                  <a:lnTo>
                    <a:pt x="12" y="60"/>
                  </a:lnTo>
                  <a:lnTo>
                    <a:pt x="17" y="54"/>
                  </a:lnTo>
                  <a:lnTo>
                    <a:pt x="17" y="54"/>
                  </a:lnTo>
                  <a:lnTo>
                    <a:pt x="21" y="48"/>
                  </a:lnTo>
                  <a:lnTo>
                    <a:pt x="25" y="42"/>
                  </a:lnTo>
                  <a:lnTo>
                    <a:pt x="25" y="42"/>
                  </a:lnTo>
                  <a:lnTo>
                    <a:pt x="31" y="36"/>
                  </a:lnTo>
                  <a:lnTo>
                    <a:pt x="39" y="30"/>
                  </a:lnTo>
                  <a:lnTo>
                    <a:pt x="39" y="30"/>
                  </a:lnTo>
                  <a:lnTo>
                    <a:pt x="51" y="26"/>
                  </a:lnTo>
                  <a:lnTo>
                    <a:pt x="61" y="22"/>
                  </a:lnTo>
                  <a:lnTo>
                    <a:pt x="61" y="22"/>
                  </a:lnTo>
                  <a:lnTo>
                    <a:pt x="79" y="18"/>
                  </a:lnTo>
                  <a:lnTo>
                    <a:pt x="79" y="18"/>
                  </a:lnTo>
                  <a:lnTo>
                    <a:pt x="85" y="18"/>
                  </a:lnTo>
                  <a:lnTo>
                    <a:pt x="85" y="18"/>
                  </a:lnTo>
                  <a:lnTo>
                    <a:pt x="95" y="22"/>
                  </a:lnTo>
                  <a:lnTo>
                    <a:pt x="95" y="22"/>
                  </a:lnTo>
                  <a:lnTo>
                    <a:pt x="103" y="22"/>
                  </a:lnTo>
                  <a:lnTo>
                    <a:pt x="103" y="22"/>
                  </a:lnTo>
                  <a:lnTo>
                    <a:pt x="109" y="18"/>
                  </a:lnTo>
                  <a:lnTo>
                    <a:pt x="109" y="18"/>
                  </a:lnTo>
                  <a:lnTo>
                    <a:pt x="117" y="18"/>
                  </a:lnTo>
                  <a:lnTo>
                    <a:pt x="117" y="18"/>
                  </a:lnTo>
                  <a:lnTo>
                    <a:pt x="125" y="16"/>
                  </a:lnTo>
                  <a:lnTo>
                    <a:pt x="125" y="16"/>
                  </a:lnTo>
                  <a:lnTo>
                    <a:pt x="133" y="16"/>
                  </a:lnTo>
                  <a:lnTo>
                    <a:pt x="141" y="16"/>
                  </a:lnTo>
                  <a:lnTo>
                    <a:pt x="141" y="16"/>
                  </a:lnTo>
                  <a:lnTo>
                    <a:pt x="149" y="16"/>
                  </a:lnTo>
                  <a:lnTo>
                    <a:pt x="149" y="16"/>
                  </a:lnTo>
                  <a:lnTo>
                    <a:pt x="159" y="16"/>
                  </a:lnTo>
                  <a:lnTo>
                    <a:pt x="167" y="20"/>
                  </a:lnTo>
                  <a:lnTo>
                    <a:pt x="175" y="22"/>
                  </a:lnTo>
                  <a:lnTo>
                    <a:pt x="183" y="24"/>
                  </a:lnTo>
                  <a:lnTo>
                    <a:pt x="183" y="24"/>
                  </a:lnTo>
                  <a:lnTo>
                    <a:pt x="191" y="22"/>
                  </a:lnTo>
                  <a:lnTo>
                    <a:pt x="197" y="18"/>
                  </a:lnTo>
                  <a:lnTo>
                    <a:pt x="197" y="18"/>
                  </a:lnTo>
                  <a:lnTo>
                    <a:pt x="203" y="12"/>
                  </a:lnTo>
                  <a:lnTo>
                    <a:pt x="209" y="6"/>
                  </a:lnTo>
                  <a:lnTo>
                    <a:pt x="209" y="6"/>
                  </a:lnTo>
                  <a:lnTo>
                    <a:pt x="213" y="2"/>
                  </a:lnTo>
                  <a:lnTo>
                    <a:pt x="217" y="0"/>
                  </a:lnTo>
                  <a:lnTo>
                    <a:pt x="217" y="0"/>
                  </a:lnTo>
                  <a:lnTo>
                    <a:pt x="219" y="2"/>
                  </a:lnTo>
                  <a:lnTo>
                    <a:pt x="223" y="6"/>
                  </a:lnTo>
                  <a:lnTo>
                    <a:pt x="223" y="6"/>
                  </a:lnTo>
                  <a:lnTo>
                    <a:pt x="228" y="18"/>
                  </a:lnTo>
                  <a:lnTo>
                    <a:pt x="230" y="22"/>
                  </a:lnTo>
                  <a:lnTo>
                    <a:pt x="236" y="26"/>
                  </a:lnTo>
                  <a:lnTo>
                    <a:pt x="236" y="26"/>
                  </a:lnTo>
                  <a:lnTo>
                    <a:pt x="244" y="28"/>
                  </a:lnTo>
                  <a:lnTo>
                    <a:pt x="244" y="28"/>
                  </a:lnTo>
                  <a:lnTo>
                    <a:pt x="250" y="28"/>
                  </a:lnTo>
                  <a:lnTo>
                    <a:pt x="258" y="26"/>
                  </a:lnTo>
                  <a:lnTo>
                    <a:pt x="258" y="26"/>
                  </a:lnTo>
                  <a:lnTo>
                    <a:pt x="268" y="28"/>
                  </a:lnTo>
                  <a:lnTo>
                    <a:pt x="274" y="34"/>
                  </a:lnTo>
                  <a:lnTo>
                    <a:pt x="288" y="42"/>
                  </a:lnTo>
                  <a:lnTo>
                    <a:pt x="288" y="42"/>
                  </a:lnTo>
                  <a:lnTo>
                    <a:pt x="300" y="52"/>
                  </a:lnTo>
                  <a:lnTo>
                    <a:pt x="306" y="56"/>
                  </a:lnTo>
                  <a:lnTo>
                    <a:pt x="312" y="60"/>
                  </a:lnTo>
                  <a:lnTo>
                    <a:pt x="312" y="60"/>
                  </a:lnTo>
                  <a:lnTo>
                    <a:pt x="322" y="64"/>
                  </a:lnTo>
                  <a:lnTo>
                    <a:pt x="322" y="64"/>
                  </a:lnTo>
                  <a:lnTo>
                    <a:pt x="326" y="66"/>
                  </a:lnTo>
                  <a:lnTo>
                    <a:pt x="328" y="68"/>
                  </a:lnTo>
                  <a:lnTo>
                    <a:pt x="328" y="68"/>
                  </a:lnTo>
                  <a:lnTo>
                    <a:pt x="328" y="68"/>
                  </a:lnTo>
                  <a:lnTo>
                    <a:pt x="328" y="68"/>
                  </a:lnTo>
                  <a:lnTo>
                    <a:pt x="328" y="70"/>
                  </a:lnTo>
                  <a:lnTo>
                    <a:pt x="328" y="70"/>
                  </a:lnTo>
                  <a:lnTo>
                    <a:pt x="328" y="74"/>
                  </a:lnTo>
                  <a:lnTo>
                    <a:pt x="324" y="76"/>
                  </a:lnTo>
                  <a:lnTo>
                    <a:pt x="324" y="76"/>
                  </a:lnTo>
                  <a:lnTo>
                    <a:pt x="322" y="78"/>
                  </a:lnTo>
                  <a:lnTo>
                    <a:pt x="316" y="82"/>
                  </a:lnTo>
                  <a:lnTo>
                    <a:pt x="316" y="82"/>
                  </a:lnTo>
                  <a:lnTo>
                    <a:pt x="316" y="86"/>
                  </a:lnTo>
                  <a:lnTo>
                    <a:pt x="316" y="90"/>
                  </a:lnTo>
                  <a:lnTo>
                    <a:pt x="316" y="90"/>
                  </a:lnTo>
                  <a:lnTo>
                    <a:pt x="318" y="96"/>
                  </a:lnTo>
                  <a:lnTo>
                    <a:pt x="322" y="98"/>
                  </a:lnTo>
                  <a:lnTo>
                    <a:pt x="322" y="98"/>
                  </a:lnTo>
                  <a:lnTo>
                    <a:pt x="324" y="98"/>
                  </a:lnTo>
                  <a:lnTo>
                    <a:pt x="328" y="98"/>
                  </a:lnTo>
                  <a:lnTo>
                    <a:pt x="328" y="98"/>
                  </a:lnTo>
                  <a:lnTo>
                    <a:pt x="334" y="98"/>
                  </a:lnTo>
                  <a:lnTo>
                    <a:pt x="336" y="100"/>
                  </a:lnTo>
                  <a:lnTo>
                    <a:pt x="336" y="100"/>
                  </a:lnTo>
                  <a:lnTo>
                    <a:pt x="336" y="10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6" name="Freeform 279">
              <a:extLst>
                <a:ext uri="{FF2B5EF4-FFF2-40B4-BE49-F238E27FC236}">
                  <a16:creationId xmlns:a16="http://schemas.microsoft.com/office/drawing/2014/main" id="{CBFD1008-C18E-74C0-3406-F32376F66901}"/>
                </a:ext>
              </a:extLst>
            </p:cNvPr>
            <p:cNvSpPr>
              <a:spLocks/>
            </p:cNvSpPr>
            <p:nvPr/>
          </p:nvSpPr>
          <p:spPr bwMode="auto">
            <a:xfrm>
              <a:off x="10314347" y="3031238"/>
              <a:ext cx="15627" cy="28413"/>
            </a:xfrm>
            <a:custGeom>
              <a:avLst/>
              <a:gdLst>
                <a:gd name="T0" fmla="*/ 22 w 22"/>
                <a:gd name="T1" fmla="*/ 34 h 40"/>
                <a:gd name="T2" fmla="*/ 22 w 22"/>
                <a:gd name="T3" fmla="*/ 34 h 40"/>
                <a:gd name="T4" fmla="*/ 22 w 22"/>
                <a:gd name="T5" fmla="*/ 38 h 40"/>
                <a:gd name="T6" fmla="*/ 20 w 22"/>
                <a:gd name="T7" fmla="*/ 40 h 40"/>
                <a:gd name="T8" fmla="*/ 20 w 22"/>
                <a:gd name="T9" fmla="*/ 40 h 40"/>
                <a:gd name="T10" fmla="*/ 18 w 22"/>
                <a:gd name="T11" fmla="*/ 40 h 40"/>
                <a:gd name="T12" fmla="*/ 16 w 22"/>
                <a:gd name="T13" fmla="*/ 38 h 40"/>
                <a:gd name="T14" fmla="*/ 14 w 22"/>
                <a:gd name="T15" fmla="*/ 34 h 40"/>
                <a:gd name="T16" fmla="*/ 14 w 22"/>
                <a:gd name="T17" fmla="*/ 34 h 40"/>
                <a:gd name="T18" fmla="*/ 8 w 22"/>
                <a:gd name="T19" fmla="*/ 30 h 40"/>
                <a:gd name="T20" fmla="*/ 2 w 22"/>
                <a:gd name="T21" fmla="*/ 30 h 40"/>
                <a:gd name="T22" fmla="*/ 2 w 22"/>
                <a:gd name="T23" fmla="*/ 30 h 40"/>
                <a:gd name="T24" fmla="*/ 0 w 22"/>
                <a:gd name="T25" fmla="*/ 26 h 40"/>
                <a:gd name="T26" fmla="*/ 0 w 22"/>
                <a:gd name="T27" fmla="*/ 22 h 40"/>
                <a:gd name="T28" fmla="*/ 0 w 22"/>
                <a:gd name="T29" fmla="*/ 22 h 40"/>
                <a:gd name="T30" fmla="*/ 0 w 22"/>
                <a:gd name="T31" fmla="*/ 18 h 40"/>
                <a:gd name="T32" fmla="*/ 0 w 22"/>
                <a:gd name="T33" fmla="*/ 14 h 40"/>
                <a:gd name="T34" fmla="*/ 0 w 22"/>
                <a:gd name="T35" fmla="*/ 14 h 40"/>
                <a:gd name="T36" fmla="*/ 4 w 22"/>
                <a:gd name="T37" fmla="*/ 14 h 40"/>
                <a:gd name="T38" fmla="*/ 6 w 22"/>
                <a:gd name="T39" fmla="*/ 16 h 40"/>
                <a:gd name="T40" fmla="*/ 6 w 22"/>
                <a:gd name="T41" fmla="*/ 16 h 40"/>
                <a:gd name="T42" fmla="*/ 6 w 22"/>
                <a:gd name="T43" fmla="*/ 12 h 40"/>
                <a:gd name="T44" fmla="*/ 6 w 22"/>
                <a:gd name="T45" fmla="*/ 10 h 40"/>
                <a:gd name="T46" fmla="*/ 6 w 22"/>
                <a:gd name="T47" fmla="*/ 10 h 40"/>
                <a:gd name="T48" fmla="*/ 4 w 22"/>
                <a:gd name="T49" fmla="*/ 6 h 40"/>
                <a:gd name="T50" fmla="*/ 2 w 22"/>
                <a:gd name="T51" fmla="*/ 4 h 40"/>
                <a:gd name="T52" fmla="*/ 2 w 22"/>
                <a:gd name="T53" fmla="*/ 4 h 40"/>
                <a:gd name="T54" fmla="*/ 4 w 22"/>
                <a:gd name="T55" fmla="*/ 2 h 40"/>
                <a:gd name="T56" fmla="*/ 8 w 22"/>
                <a:gd name="T57" fmla="*/ 0 h 40"/>
                <a:gd name="T58" fmla="*/ 8 w 22"/>
                <a:gd name="T59" fmla="*/ 0 h 40"/>
                <a:gd name="T60" fmla="*/ 10 w 22"/>
                <a:gd name="T61" fmla="*/ 2 h 40"/>
                <a:gd name="T62" fmla="*/ 10 w 22"/>
                <a:gd name="T63" fmla="*/ 2 h 40"/>
                <a:gd name="T64" fmla="*/ 14 w 22"/>
                <a:gd name="T65" fmla="*/ 2 h 40"/>
                <a:gd name="T66" fmla="*/ 16 w 22"/>
                <a:gd name="T67" fmla="*/ 4 h 40"/>
                <a:gd name="T68" fmla="*/ 16 w 22"/>
                <a:gd name="T69" fmla="*/ 4 h 40"/>
                <a:gd name="T70" fmla="*/ 18 w 22"/>
                <a:gd name="T71" fmla="*/ 6 h 40"/>
                <a:gd name="T72" fmla="*/ 22 w 22"/>
                <a:gd name="T73" fmla="*/ 10 h 40"/>
                <a:gd name="T74" fmla="*/ 22 w 22"/>
                <a:gd name="T75" fmla="*/ 10 h 40"/>
                <a:gd name="T76" fmla="*/ 22 w 22"/>
                <a:gd name="T77" fmla="*/ 14 h 40"/>
                <a:gd name="T78" fmla="*/ 22 w 22"/>
                <a:gd name="T79" fmla="*/ 14 h 40"/>
                <a:gd name="T80" fmla="*/ 20 w 22"/>
                <a:gd name="T81" fmla="*/ 20 h 40"/>
                <a:gd name="T82" fmla="*/ 20 w 22"/>
                <a:gd name="T83" fmla="*/ 20 h 40"/>
                <a:gd name="T84" fmla="*/ 16 w 22"/>
                <a:gd name="T85" fmla="*/ 22 h 40"/>
                <a:gd name="T86" fmla="*/ 14 w 22"/>
                <a:gd name="T87" fmla="*/ 22 h 40"/>
                <a:gd name="T88" fmla="*/ 14 w 22"/>
                <a:gd name="T89" fmla="*/ 22 h 40"/>
                <a:gd name="T90" fmla="*/ 16 w 22"/>
                <a:gd name="T91" fmla="*/ 26 h 40"/>
                <a:gd name="T92" fmla="*/ 16 w 22"/>
                <a:gd name="T93" fmla="*/ 30 h 40"/>
                <a:gd name="T94" fmla="*/ 16 w 22"/>
                <a:gd name="T95" fmla="*/ 30 h 40"/>
                <a:gd name="T96" fmla="*/ 20 w 22"/>
                <a:gd name="T97" fmla="*/ 34 h 40"/>
                <a:gd name="T98" fmla="*/ 22 w 22"/>
                <a:gd name="T99" fmla="*/ 34 h 40"/>
                <a:gd name="T100" fmla="*/ 22 w 22"/>
                <a:gd name="T101" fmla="*/ 34 h 40"/>
                <a:gd name="T102" fmla="*/ 22 w 22"/>
                <a:gd name="T10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 h="40">
                  <a:moveTo>
                    <a:pt x="22" y="34"/>
                  </a:moveTo>
                  <a:lnTo>
                    <a:pt x="22" y="34"/>
                  </a:lnTo>
                  <a:lnTo>
                    <a:pt x="22" y="38"/>
                  </a:lnTo>
                  <a:lnTo>
                    <a:pt x="20" y="40"/>
                  </a:lnTo>
                  <a:lnTo>
                    <a:pt x="20" y="40"/>
                  </a:lnTo>
                  <a:lnTo>
                    <a:pt x="18" y="40"/>
                  </a:lnTo>
                  <a:lnTo>
                    <a:pt x="16" y="38"/>
                  </a:lnTo>
                  <a:lnTo>
                    <a:pt x="14" y="34"/>
                  </a:lnTo>
                  <a:lnTo>
                    <a:pt x="14" y="34"/>
                  </a:lnTo>
                  <a:lnTo>
                    <a:pt x="8" y="30"/>
                  </a:lnTo>
                  <a:lnTo>
                    <a:pt x="2" y="30"/>
                  </a:lnTo>
                  <a:lnTo>
                    <a:pt x="2" y="30"/>
                  </a:lnTo>
                  <a:lnTo>
                    <a:pt x="0" y="26"/>
                  </a:lnTo>
                  <a:lnTo>
                    <a:pt x="0" y="22"/>
                  </a:lnTo>
                  <a:lnTo>
                    <a:pt x="0" y="22"/>
                  </a:lnTo>
                  <a:lnTo>
                    <a:pt x="0" y="18"/>
                  </a:lnTo>
                  <a:lnTo>
                    <a:pt x="0" y="14"/>
                  </a:lnTo>
                  <a:lnTo>
                    <a:pt x="0" y="14"/>
                  </a:lnTo>
                  <a:lnTo>
                    <a:pt x="4" y="14"/>
                  </a:lnTo>
                  <a:lnTo>
                    <a:pt x="6" y="16"/>
                  </a:lnTo>
                  <a:lnTo>
                    <a:pt x="6" y="16"/>
                  </a:lnTo>
                  <a:lnTo>
                    <a:pt x="6" y="12"/>
                  </a:lnTo>
                  <a:lnTo>
                    <a:pt x="6" y="10"/>
                  </a:lnTo>
                  <a:lnTo>
                    <a:pt x="6" y="10"/>
                  </a:lnTo>
                  <a:lnTo>
                    <a:pt x="4" y="6"/>
                  </a:lnTo>
                  <a:lnTo>
                    <a:pt x="2" y="4"/>
                  </a:lnTo>
                  <a:lnTo>
                    <a:pt x="2" y="4"/>
                  </a:lnTo>
                  <a:lnTo>
                    <a:pt x="4" y="2"/>
                  </a:lnTo>
                  <a:lnTo>
                    <a:pt x="8" y="0"/>
                  </a:lnTo>
                  <a:lnTo>
                    <a:pt x="8" y="0"/>
                  </a:lnTo>
                  <a:lnTo>
                    <a:pt x="10" y="2"/>
                  </a:lnTo>
                  <a:lnTo>
                    <a:pt x="10" y="2"/>
                  </a:lnTo>
                  <a:lnTo>
                    <a:pt x="14" y="2"/>
                  </a:lnTo>
                  <a:lnTo>
                    <a:pt x="16" y="4"/>
                  </a:lnTo>
                  <a:lnTo>
                    <a:pt x="16" y="4"/>
                  </a:lnTo>
                  <a:lnTo>
                    <a:pt x="18" y="6"/>
                  </a:lnTo>
                  <a:lnTo>
                    <a:pt x="22" y="10"/>
                  </a:lnTo>
                  <a:lnTo>
                    <a:pt x="22" y="10"/>
                  </a:lnTo>
                  <a:lnTo>
                    <a:pt x="22" y="14"/>
                  </a:lnTo>
                  <a:lnTo>
                    <a:pt x="22" y="14"/>
                  </a:lnTo>
                  <a:lnTo>
                    <a:pt x="20" y="20"/>
                  </a:lnTo>
                  <a:lnTo>
                    <a:pt x="20" y="20"/>
                  </a:lnTo>
                  <a:lnTo>
                    <a:pt x="16" y="22"/>
                  </a:lnTo>
                  <a:lnTo>
                    <a:pt x="14" y="22"/>
                  </a:lnTo>
                  <a:lnTo>
                    <a:pt x="14" y="22"/>
                  </a:lnTo>
                  <a:lnTo>
                    <a:pt x="16" y="26"/>
                  </a:lnTo>
                  <a:lnTo>
                    <a:pt x="16" y="30"/>
                  </a:lnTo>
                  <a:lnTo>
                    <a:pt x="16" y="30"/>
                  </a:lnTo>
                  <a:lnTo>
                    <a:pt x="20" y="34"/>
                  </a:lnTo>
                  <a:lnTo>
                    <a:pt x="22" y="34"/>
                  </a:lnTo>
                  <a:lnTo>
                    <a:pt x="22" y="34"/>
                  </a:lnTo>
                  <a:lnTo>
                    <a:pt x="22" y="3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7" name="Freeform 280">
              <a:extLst>
                <a:ext uri="{FF2B5EF4-FFF2-40B4-BE49-F238E27FC236}">
                  <a16:creationId xmlns:a16="http://schemas.microsoft.com/office/drawing/2014/main" id="{FE4302C7-55AD-B8AB-D20C-F4736A9111CE}"/>
                </a:ext>
              </a:extLst>
            </p:cNvPr>
            <p:cNvSpPr>
              <a:spLocks/>
            </p:cNvSpPr>
            <p:nvPr/>
          </p:nvSpPr>
          <p:spPr bwMode="auto">
            <a:xfrm>
              <a:off x="10266044" y="3208112"/>
              <a:ext cx="32676" cy="68903"/>
            </a:xfrm>
            <a:custGeom>
              <a:avLst/>
              <a:gdLst>
                <a:gd name="T0" fmla="*/ 46 w 46"/>
                <a:gd name="T1" fmla="*/ 0 h 97"/>
                <a:gd name="T2" fmla="*/ 46 w 46"/>
                <a:gd name="T3" fmla="*/ 12 h 97"/>
                <a:gd name="T4" fmla="*/ 40 w 46"/>
                <a:gd name="T5" fmla="*/ 16 h 97"/>
                <a:gd name="T6" fmla="*/ 38 w 46"/>
                <a:gd name="T7" fmla="*/ 22 h 97"/>
                <a:gd name="T8" fmla="*/ 38 w 46"/>
                <a:gd name="T9" fmla="*/ 29 h 97"/>
                <a:gd name="T10" fmla="*/ 40 w 46"/>
                <a:gd name="T11" fmla="*/ 39 h 97"/>
                <a:gd name="T12" fmla="*/ 42 w 46"/>
                <a:gd name="T13" fmla="*/ 47 h 97"/>
                <a:gd name="T14" fmla="*/ 42 w 46"/>
                <a:gd name="T15" fmla="*/ 51 h 97"/>
                <a:gd name="T16" fmla="*/ 32 w 46"/>
                <a:gd name="T17" fmla="*/ 57 h 97"/>
                <a:gd name="T18" fmla="*/ 32 w 46"/>
                <a:gd name="T19" fmla="*/ 61 h 97"/>
                <a:gd name="T20" fmla="*/ 28 w 46"/>
                <a:gd name="T21" fmla="*/ 65 h 97"/>
                <a:gd name="T22" fmla="*/ 18 w 46"/>
                <a:gd name="T23" fmla="*/ 75 h 97"/>
                <a:gd name="T24" fmla="*/ 14 w 46"/>
                <a:gd name="T25" fmla="*/ 85 h 97"/>
                <a:gd name="T26" fmla="*/ 10 w 46"/>
                <a:gd name="T27" fmla="*/ 91 h 97"/>
                <a:gd name="T28" fmla="*/ 4 w 46"/>
                <a:gd name="T29" fmla="*/ 97 h 97"/>
                <a:gd name="T30" fmla="*/ 2 w 46"/>
                <a:gd name="T31" fmla="*/ 97 h 97"/>
                <a:gd name="T32" fmla="*/ 4 w 46"/>
                <a:gd name="T33" fmla="*/ 93 h 97"/>
                <a:gd name="T34" fmla="*/ 10 w 46"/>
                <a:gd name="T35" fmla="*/ 87 h 97"/>
                <a:gd name="T36" fmla="*/ 10 w 46"/>
                <a:gd name="T37" fmla="*/ 81 h 97"/>
                <a:gd name="T38" fmla="*/ 6 w 46"/>
                <a:gd name="T39" fmla="*/ 83 h 97"/>
                <a:gd name="T40" fmla="*/ 4 w 46"/>
                <a:gd name="T41" fmla="*/ 83 h 97"/>
                <a:gd name="T42" fmla="*/ 4 w 46"/>
                <a:gd name="T43" fmla="*/ 73 h 97"/>
                <a:gd name="T44" fmla="*/ 0 w 46"/>
                <a:gd name="T45" fmla="*/ 69 h 97"/>
                <a:gd name="T46" fmla="*/ 0 w 46"/>
                <a:gd name="T47" fmla="*/ 63 h 97"/>
                <a:gd name="T48" fmla="*/ 2 w 46"/>
                <a:gd name="T49" fmla="*/ 55 h 97"/>
                <a:gd name="T50" fmla="*/ 0 w 46"/>
                <a:gd name="T51" fmla="*/ 45 h 97"/>
                <a:gd name="T52" fmla="*/ 2 w 46"/>
                <a:gd name="T53" fmla="*/ 35 h 97"/>
                <a:gd name="T54" fmla="*/ 6 w 46"/>
                <a:gd name="T55" fmla="*/ 25 h 97"/>
                <a:gd name="T56" fmla="*/ 16 w 46"/>
                <a:gd name="T57" fmla="*/ 12 h 97"/>
                <a:gd name="T58" fmla="*/ 26 w 46"/>
                <a:gd name="T59" fmla="*/ 2 h 97"/>
                <a:gd name="T60" fmla="*/ 30 w 46"/>
                <a:gd name="T61" fmla="*/ 4 h 97"/>
                <a:gd name="T62" fmla="*/ 34 w 46"/>
                <a:gd name="T63" fmla="*/ 4 h 97"/>
                <a:gd name="T64" fmla="*/ 40 w 46"/>
                <a:gd name="T65" fmla="*/ 0 h 97"/>
                <a:gd name="T66" fmla="*/ 46 w 46"/>
                <a:gd name="T67" fmla="*/ 0 h 97"/>
                <a:gd name="T68" fmla="*/ 46 w 46"/>
                <a:gd name="T6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97">
                  <a:moveTo>
                    <a:pt x="46" y="0"/>
                  </a:moveTo>
                  <a:lnTo>
                    <a:pt x="46" y="0"/>
                  </a:lnTo>
                  <a:lnTo>
                    <a:pt x="46" y="6"/>
                  </a:lnTo>
                  <a:lnTo>
                    <a:pt x="46" y="12"/>
                  </a:lnTo>
                  <a:lnTo>
                    <a:pt x="46" y="12"/>
                  </a:lnTo>
                  <a:lnTo>
                    <a:pt x="40" y="16"/>
                  </a:lnTo>
                  <a:lnTo>
                    <a:pt x="40" y="16"/>
                  </a:lnTo>
                  <a:lnTo>
                    <a:pt x="38" y="22"/>
                  </a:lnTo>
                  <a:lnTo>
                    <a:pt x="38" y="22"/>
                  </a:lnTo>
                  <a:lnTo>
                    <a:pt x="38" y="29"/>
                  </a:lnTo>
                  <a:lnTo>
                    <a:pt x="40" y="39"/>
                  </a:lnTo>
                  <a:lnTo>
                    <a:pt x="40" y="39"/>
                  </a:lnTo>
                  <a:lnTo>
                    <a:pt x="42" y="43"/>
                  </a:lnTo>
                  <a:lnTo>
                    <a:pt x="42" y="47"/>
                  </a:lnTo>
                  <a:lnTo>
                    <a:pt x="42" y="47"/>
                  </a:lnTo>
                  <a:lnTo>
                    <a:pt x="42" y="51"/>
                  </a:lnTo>
                  <a:lnTo>
                    <a:pt x="38" y="53"/>
                  </a:lnTo>
                  <a:lnTo>
                    <a:pt x="32" y="57"/>
                  </a:lnTo>
                  <a:lnTo>
                    <a:pt x="32" y="57"/>
                  </a:lnTo>
                  <a:lnTo>
                    <a:pt x="32" y="61"/>
                  </a:lnTo>
                  <a:lnTo>
                    <a:pt x="32" y="61"/>
                  </a:lnTo>
                  <a:lnTo>
                    <a:pt x="28" y="65"/>
                  </a:lnTo>
                  <a:lnTo>
                    <a:pt x="24" y="69"/>
                  </a:lnTo>
                  <a:lnTo>
                    <a:pt x="18" y="75"/>
                  </a:lnTo>
                  <a:lnTo>
                    <a:pt x="18" y="75"/>
                  </a:lnTo>
                  <a:lnTo>
                    <a:pt x="14" y="85"/>
                  </a:lnTo>
                  <a:lnTo>
                    <a:pt x="10" y="91"/>
                  </a:lnTo>
                  <a:lnTo>
                    <a:pt x="10" y="91"/>
                  </a:lnTo>
                  <a:lnTo>
                    <a:pt x="6" y="95"/>
                  </a:lnTo>
                  <a:lnTo>
                    <a:pt x="4" y="97"/>
                  </a:lnTo>
                  <a:lnTo>
                    <a:pt x="2" y="97"/>
                  </a:lnTo>
                  <a:lnTo>
                    <a:pt x="2" y="97"/>
                  </a:lnTo>
                  <a:lnTo>
                    <a:pt x="2" y="95"/>
                  </a:lnTo>
                  <a:lnTo>
                    <a:pt x="4" y="93"/>
                  </a:lnTo>
                  <a:lnTo>
                    <a:pt x="10" y="87"/>
                  </a:lnTo>
                  <a:lnTo>
                    <a:pt x="10" y="87"/>
                  </a:lnTo>
                  <a:lnTo>
                    <a:pt x="10" y="85"/>
                  </a:lnTo>
                  <a:lnTo>
                    <a:pt x="10" y="81"/>
                  </a:lnTo>
                  <a:lnTo>
                    <a:pt x="10" y="81"/>
                  </a:lnTo>
                  <a:lnTo>
                    <a:pt x="6" y="83"/>
                  </a:lnTo>
                  <a:lnTo>
                    <a:pt x="4" y="83"/>
                  </a:lnTo>
                  <a:lnTo>
                    <a:pt x="4" y="83"/>
                  </a:lnTo>
                  <a:lnTo>
                    <a:pt x="2" y="79"/>
                  </a:lnTo>
                  <a:lnTo>
                    <a:pt x="4" y="73"/>
                  </a:lnTo>
                  <a:lnTo>
                    <a:pt x="4" y="73"/>
                  </a:lnTo>
                  <a:lnTo>
                    <a:pt x="0" y="69"/>
                  </a:lnTo>
                  <a:lnTo>
                    <a:pt x="0" y="69"/>
                  </a:lnTo>
                  <a:lnTo>
                    <a:pt x="0" y="63"/>
                  </a:lnTo>
                  <a:lnTo>
                    <a:pt x="0" y="63"/>
                  </a:lnTo>
                  <a:lnTo>
                    <a:pt x="2" y="55"/>
                  </a:lnTo>
                  <a:lnTo>
                    <a:pt x="2" y="55"/>
                  </a:lnTo>
                  <a:lnTo>
                    <a:pt x="0" y="45"/>
                  </a:lnTo>
                  <a:lnTo>
                    <a:pt x="0" y="45"/>
                  </a:lnTo>
                  <a:lnTo>
                    <a:pt x="2" y="35"/>
                  </a:lnTo>
                  <a:lnTo>
                    <a:pt x="2" y="35"/>
                  </a:lnTo>
                  <a:lnTo>
                    <a:pt x="6" y="25"/>
                  </a:lnTo>
                  <a:lnTo>
                    <a:pt x="6" y="25"/>
                  </a:lnTo>
                  <a:lnTo>
                    <a:pt x="16" y="12"/>
                  </a:lnTo>
                  <a:lnTo>
                    <a:pt x="22" y="6"/>
                  </a:lnTo>
                  <a:lnTo>
                    <a:pt x="26" y="2"/>
                  </a:lnTo>
                  <a:lnTo>
                    <a:pt x="26" y="2"/>
                  </a:lnTo>
                  <a:lnTo>
                    <a:pt x="30" y="4"/>
                  </a:lnTo>
                  <a:lnTo>
                    <a:pt x="34" y="4"/>
                  </a:lnTo>
                  <a:lnTo>
                    <a:pt x="34" y="4"/>
                  </a:lnTo>
                  <a:lnTo>
                    <a:pt x="38" y="2"/>
                  </a:lnTo>
                  <a:lnTo>
                    <a:pt x="40" y="0"/>
                  </a:lnTo>
                  <a:lnTo>
                    <a:pt x="40" y="0"/>
                  </a:lnTo>
                  <a:lnTo>
                    <a:pt x="46" y="0"/>
                  </a:lnTo>
                  <a:lnTo>
                    <a:pt x="46" y="0"/>
                  </a:lnTo>
                  <a:lnTo>
                    <a:pt x="46"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8" name="Freeform 281">
              <a:extLst>
                <a:ext uri="{FF2B5EF4-FFF2-40B4-BE49-F238E27FC236}">
                  <a16:creationId xmlns:a16="http://schemas.microsoft.com/office/drawing/2014/main" id="{BC0DCD6E-74C2-249F-E37D-9582771CF7D4}"/>
                </a:ext>
              </a:extLst>
            </p:cNvPr>
            <p:cNvSpPr>
              <a:spLocks/>
            </p:cNvSpPr>
            <p:nvPr/>
          </p:nvSpPr>
          <p:spPr bwMode="auto">
            <a:xfrm>
              <a:off x="10198562" y="3248601"/>
              <a:ext cx="26993" cy="79558"/>
            </a:xfrm>
            <a:custGeom>
              <a:avLst/>
              <a:gdLst>
                <a:gd name="T0" fmla="*/ 36 w 38"/>
                <a:gd name="T1" fmla="*/ 0 h 112"/>
                <a:gd name="T2" fmla="*/ 36 w 38"/>
                <a:gd name="T3" fmla="*/ 0 h 112"/>
                <a:gd name="T4" fmla="*/ 38 w 38"/>
                <a:gd name="T5" fmla="*/ 2 h 112"/>
                <a:gd name="T6" fmla="*/ 36 w 38"/>
                <a:gd name="T7" fmla="*/ 4 h 112"/>
                <a:gd name="T8" fmla="*/ 36 w 38"/>
                <a:gd name="T9" fmla="*/ 4 h 112"/>
                <a:gd name="T10" fmla="*/ 34 w 38"/>
                <a:gd name="T11" fmla="*/ 8 h 112"/>
                <a:gd name="T12" fmla="*/ 34 w 38"/>
                <a:gd name="T13" fmla="*/ 8 h 112"/>
                <a:gd name="T14" fmla="*/ 30 w 38"/>
                <a:gd name="T15" fmla="*/ 24 h 112"/>
                <a:gd name="T16" fmla="*/ 28 w 38"/>
                <a:gd name="T17" fmla="*/ 40 h 112"/>
                <a:gd name="T18" fmla="*/ 28 w 38"/>
                <a:gd name="T19" fmla="*/ 40 h 112"/>
                <a:gd name="T20" fmla="*/ 18 w 38"/>
                <a:gd name="T21" fmla="*/ 70 h 112"/>
                <a:gd name="T22" fmla="*/ 18 w 38"/>
                <a:gd name="T23" fmla="*/ 70 h 112"/>
                <a:gd name="T24" fmla="*/ 16 w 38"/>
                <a:gd name="T25" fmla="*/ 90 h 112"/>
                <a:gd name="T26" fmla="*/ 16 w 38"/>
                <a:gd name="T27" fmla="*/ 90 h 112"/>
                <a:gd name="T28" fmla="*/ 12 w 38"/>
                <a:gd name="T29" fmla="*/ 100 h 112"/>
                <a:gd name="T30" fmla="*/ 12 w 38"/>
                <a:gd name="T31" fmla="*/ 100 h 112"/>
                <a:gd name="T32" fmla="*/ 6 w 38"/>
                <a:gd name="T33" fmla="*/ 106 h 112"/>
                <a:gd name="T34" fmla="*/ 4 w 38"/>
                <a:gd name="T35" fmla="*/ 110 h 112"/>
                <a:gd name="T36" fmla="*/ 2 w 38"/>
                <a:gd name="T37" fmla="*/ 112 h 112"/>
                <a:gd name="T38" fmla="*/ 2 w 38"/>
                <a:gd name="T39" fmla="*/ 112 h 112"/>
                <a:gd name="T40" fmla="*/ 0 w 38"/>
                <a:gd name="T41" fmla="*/ 110 h 112"/>
                <a:gd name="T42" fmla="*/ 0 w 38"/>
                <a:gd name="T43" fmla="*/ 106 h 112"/>
                <a:gd name="T44" fmla="*/ 0 w 38"/>
                <a:gd name="T45" fmla="*/ 100 h 112"/>
                <a:gd name="T46" fmla="*/ 4 w 38"/>
                <a:gd name="T47" fmla="*/ 86 h 112"/>
                <a:gd name="T48" fmla="*/ 4 w 38"/>
                <a:gd name="T49" fmla="*/ 86 h 112"/>
                <a:gd name="T50" fmla="*/ 6 w 38"/>
                <a:gd name="T51" fmla="*/ 72 h 112"/>
                <a:gd name="T52" fmla="*/ 6 w 38"/>
                <a:gd name="T53" fmla="*/ 72 h 112"/>
                <a:gd name="T54" fmla="*/ 16 w 38"/>
                <a:gd name="T55" fmla="*/ 54 h 112"/>
                <a:gd name="T56" fmla="*/ 16 w 38"/>
                <a:gd name="T57" fmla="*/ 54 h 112"/>
                <a:gd name="T58" fmla="*/ 22 w 38"/>
                <a:gd name="T59" fmla="*/ 44 h 112"/>
                <a:gd name="T60" fmla="*/ 22 w 38"/>
                <a:gd name="T61" fmla="*/ 44 h 112"/>
                <a:gd name="T62" fmla="*/ 26 w 38"/>
                <a:gd name="T63" fmla="*/ 30 h 112"/>
                <a:gd name="T64" fmla="*/ 30 w 38"/>
                <a:gd name="T65" fmla="*/ 12 h 112"/>
                <a:gd name="T66" fmla="*/ 30 w 38"/>
                <a:gd name="T67" fmla="*/ 12 h 112"/>
                <a:gd name="T68" fmla="*/ 32 w 38"/>
                <a:gd name="T69" fmla="*/ 6 h 112"/>
                <a:gd name="T70" fmla="*/ 32 w 38"/>
                <a:gd name="T71" fmla="*/ 6 h 112"/>
                <a:gd name="T72" fmla="*/ 34 w 38"/>
                <a:gd name="T73" fmla="*/ 2 h 112"/>
                <a:gd name="T74" fmla="*/ 36 w 38"/>
                <a:gd name="T75" fmla="*/ 0 h 112"/>
                <a:gd name="T76" fmla="*/ 36 w 38"/>
                <a:gd name="T77" fmla="*/ 0 h 112"/>
                <a:gd name="T78" fmla="*/ 36 w 38"/>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12">
                  <a:moveTo>
                    <a:pt x="36" y="0"/>
                  </a:moveTo>
                  <a:lnTo>
                    <a:pt x="36" y="0"/>
                  </a:lnTo>
                  <a:lnTo>
                    <a:pt x="38" y="2"/>
                  </a:lnTo>
                  <a:lnTo>
                    <a:pt x="36" y="4"/>
                  </a:lnTo>
                  <a:lnTo>
                    <a:pt x="36" y="4"/>
                  </a:lnTo>
                  <a:lnTo>
                    <a:pt x="34" y="8"/>
                  </a:lnTo>
                  <a:lnTo>
                    <a:pt x="34" y="8"/>
                  </a:lnTo>
                  <a:lnTo>
                    <a:pt x="30" y="24"/>
                  </a:lnTo>
                  <a:lnTo>
                    <a:pt x="28" y="40"/>
                  </a:lnTo>
                  <a:lnTo>
                    <a:pt x="28" y="40"/>
                  </a:lnTo>
                  <a:lnTo>
                    <a:pt x="18" y="70"/>
                  </a:lnTo>
                  <a:lnTo>
                    <a:pt x="18" y="70"/>
                  </a:lnTo>
                  <a:lnTo>
                    <a:pt x="16" y="90"/>
                  </a:lnTo>
                  <a:lnTo>
                    <a:pt x="16" y="90"/>
                  </a:lnTo>
                  <a:lnTo>
                    <a:pt x="12" y="100"/>
                  </a:lnTo>
                  <a:lnTo>
                    <a:pt x="12" y="100"/>
                  </a:lnTo>
                  <a:lnTo>
                    <a:pt x="6" y="106"/>
                  </a:lnTo>
                  <a:lnTo>
                    <a:pt x="4" y="110"/>
                  </a:lnTo>
                  <a:lnTo>
                    <a:pt x="2" y="112"/>
                  </a:lnTo>
                  <a:lnTo>
                    <a:pt x="2" y="112"/>
                  </a:lnTo>
                  <a:lnTo>
                    <a:pt x="0" y="110"/>
                  </a:lnTo>
                  <a:lnTo>
                    <a:pt x="0" y="106"/>
                  </a:lnTo>
                  <a:lnTo>
                    <a:pt x="0" y="100"/>
                  </a:lnTo>
                  <a:lnTo>
                    <a:pt x="4" y="86"/>
                  </a:lnTo>
                  <a:lnTo>
                    <a:pt x="4" y="86"/>
                  </a:lnTo>
                  <a:lnTo>
                    <a:pt x="6" y="72"/>
                  </a:lnTo>
                  <a:lnTo>
                    <a:pt x="6" y="72"/>
                  </a:lnTo>
                  <a:lnTo>
                    <a:pt x="16" y="54"/>
                  </a:lnTo>
                  <a:lnTo>
                    <a:pt x="16" y="54"/>
                  </a:lnTo>
                  <a:lnTo>
                    <a:pt x="22" y="44"/>
                  </a:lnTo>
                  <a:lnTo>
                    <a:pt x="22" y="44"/>
                  </a:lnTo>
                  <a:lnTo>
                    <a:pt x="26" y="30"/>
                  </a:lnTo>
                  <a:lnTo>
                    <a:pt x="30" y="12"/>
                  </a:lnTo>
                  <a:lnTo>
                    <a:pt x="30" y="12"/>
                  </a:lnTo>
                  <a:lnTo>
                    <a:pt x="32" y="6"/>
                  </a:lnTo>
                  <a:lnTo>
                    <a:pt x="32" y="6"/>
                  </a:lnTo>
                  <a:lnTo>
                    <a:pt x="34" y="2"/>
                  </a:lnTo>
                  <a:lnTo>
                    <a:pt x="36" y="0"/>
                  </a:lnTo>
                  <a:lnTo>
                    <a:pt x="36" y="0"/>
                  </a:lnTo>
                  <a:lnTo>
                    <a:pt x="36"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59" name="Freeform 282">
              <a:extLst>
                <a:ext uri="{FF2B5EF4-FFF2-40B4-BE49-F238E27FC236}">
                  <a16:creationId xmlns:a16="http://schemas.microsoft.com/office/drawing/2014/main" id="{971CE75E-2285-686F-2ECB-37005B1848E5}"/>
                </a:ext>
              </a:extLst>
            </p:cNvPr>
            <p:cNvSpPr>
              <a:spLocks/>
            </p:cNvSpPr>
            <p:nvPr/>
          </p:nvSpPr>
          <p:spPr bwMode="auto">
            <a:xfrm>
              <a:off x="10131790" y="3397061"/>
              <a:ext cx="18469" cy="19889"/>
            </a:xfrm>
            <a:custGeom>
              <a:avLst/>
              <a:gdLst>
                <a:gd name="T0" fmla="*/ 20 w 26"/>
                <a:gd name="T1" fmla="*/ 10 h 28"/>
                <a:gd name="T2" fmla="*/ 20 w 26"/>
                <a:gd name="T3" fmla="*/ 10 h 28"/>
                <a:gd name="T4" fmla="*/ 26 w 26"/>
                <a:gd name="T5" fmla="*/ 20 h 28"/>
                <a:gd name="T6" fmla="*/ 26 w 26"/>
                <a:gd name="T7" fmla="*/ 24 h 28"/>
                <a:gd name="T8" fmla="*/ 26 w 26"/>
                <a:gd name="T9" fmla="*/ 28 h 28"/>
                <a:gd name="T10" fmla="*/ 26 w 26"/>
                <a:gd name="T11" fmla="*/ 28 h 28"/>
                <a:gd name="T12" fmla="*/ 24 w 26"/>
                <a:gd name="T13" fmla="*/ 28 h 28"/>
                <a:gd name="T14" fmla="*/ 18 w 26"/>
                <a:gd name="T15" fmla="*/ 28 h 28"/>
                <a:gd name="T16" fmla="*/ 12 w 26"/>
                <a:gd name="T17" fmla="*/ 26 h 28"/>
                <a:gd name="T18" fmla="*/ 12 w 26"/>
                <a:gd name="T19" fmla="*/ 26 h 28"/>
                <a:gd name="T20" fmla="*/ 6 w 26"/>
                <a:gd name="T21" fmla="*/ 24 h 28"/>
                <a:gd name="T22" fmla="*/ 6 w 26"/>
                <a:gd name="T23" fmla="*/ 24 h 28"/>
                <a:gd name="T24" fmla="*/ 2 w 26"/>
                <a:gd name="T25" fmla="*/ 18 h 28"/>
                <a:gd name="T26" fmla="*/ 2 w 26"/>
                <a:gd name="T27" fmla="*/ 18 h 28"/>
                <a:gd name="T28" fmla="*/ 0 w 26"/>
                <a:gd name="T29" fmla="*/ 8 h 28"/>
                <a:gd name="T30" fmla="*/ 2 w 26"/>
                <a:gd name="T31" fmla="*/ 4 h 28"/>
                <a:gd name="T32" fmla="*/ 4 w 26"/>
                <a:gd name="T33" fmla="*/ 0 h 28"/>
                <a:gd name="T34" fmla="*/ 4 w 26"/>
                <a:gd name="T35" fmla="*/ 0 h 28"/>
                <a:gd name="T36" fmla="*/ 8 w 26"/>
                <a:gd name="T37" fmla="*/ 0 h 28"/>
                <a:gd name="T38" fmla="*/ 12 w 26"/>
                <a:gd name="T39" fmla="*/ 4 h 28"/>
                <a:gd name="T40" fmla="*/ 12 w 26"/>
                <a:gd name="T41" fmla="*/ 4 h 28"/>
                <a:gd name="T42" fmla="*/ 16 w 26"/>
                <a:gd name="T43" fmla="*/ 6 h 28"/>
                <a:gd name="T44" fmla="*/ 20 w 26"/>
                <a:gd name="T45" fmla="*/ 10 h 28"/>
                <a:gd name="T46" fmla="*/ 20 w 26"/>
                <a:gd name="T47" fmla="*/ 10 h 28"/>
                <a:gd name="T48" fmla="*/ 20 w 26"/>
                <a:gd name="T4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8">
                  <a:moveTo>
                    <a:pt x="20" y="10"/>
                  </a:moveTo>
                  <a:lnTo>
                    <a:pt x="20" y="10"/>
                  </a:lnTo>
                  <a:lnTo>
                    <a:pt x="26" y="20"/>
                  </a:lnTo>
                  <a:lnTo>
                    <a:pt x="26" y="24"/>
                  </a:lnTo>
                  <a:lnTo>
                    <a:pt x="26" y="28"/>
                  </a:lnTo>
                  <a:lnTo>
                    <a:pt x="26" y="28"/>
                  </a:lnTo>
                  <a:lnTo>
                    <a:pt x="24" y="28"/>
                  </a:lnTo>
                  <a:lnTo>
                    <a:pt x="18" y="28"/>
                  </a:lnTo>
                  <a:lnTo>
                    <a:pt x="12" y="26"/>
                  </a:lnTo>
                  <a:lnTo>
                    <a:pt x="12" y="26"/>
                  </a:lnTo>
                  <a:lnTo>
                    <a:pt x="6" y="24"/>
                  </a:lnTo>
                  <a:lnTo>
                    <a:pt x="6" y="24"/>
                  </a:lnTo>
                  <a:lnTo>
                    <a:pt x="2" y="18"/>
                  </a:lnTo>
                  <a:lnTo>
                    <a:pt x="2" y="18"/>
                  </a:lnTo>
                  <a:lnTo>
                    <a:pt x="0" y="8"/>
                  </a:lnTo>
                  <a:lnTo>
                    <a:pt x="2" y="4"/>
                  </a:lnTo>
                  <a:lnTo>
                    <a:pt x="4" y="0"/>
                  </a:lnTo>
                  <a:lnTo>
                    <a:pt x="4" y="0"/>
                  </a:lnTo>
                  <a:lnTo>
                    <a:pt x="8" y="0"/>
                  </a:lnTo>
                  <a:lnTo>
                    <a:pt x="12" y="4"/>
                  </a:lnTo>
                  <a:lnTo>
                    <a:pt x="12" y="4"/>
                  </a:lnTo>
                  <a:lnTo>
                    <a:pt x="16" y="6"/>
                  </a:lnTo>
                  <a:lnTo>
                    <a:pt x="20" y="10"/>
                  </a:lnTo>
                  <a:lnTo>
                    <a:pt x="20" y="10"/>
                  </a:lnTo>
                  <a:lnTo>
                    <a:pt x="20"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0" name="Freeform 283">
              <a:extLst>
                <a:ext uri="{FF2B5EF4-FFF2-40B4-BE49-F238E27FC236}">
                  <a16:creationId xmlns:a16="http://schemas.microsoft.com/office/drawing/2014/main" id="{ACF7340C-F4BD-F5F7-C4EA-98946898E76B}"/>
                </a:ext>
              </a:extLst>
            </p:cNvPr>
            <p:cNvSpPr>
              <a:spLocks/>
            </p:cNvSpPr>
            <p:nvPr/>
          </p:nvSpPr>
          <p:spPr bwMode="auto">
            <a:xfrm>
              <a:off x="10001799" y="2447341"/>
              <a:ext cx="412706" cy="941197"/>
            </a:xfrm>
            <a:custGeom>
              <a:avLst/>
              <a:gdLst>
                <a:gd name="T0" fmla="*/ 546 w 581"/>
                <a:gd name="T1" fmla="*/ 290 h 1325"/>
                <a:gd name="T2" fmla="*/ 524 w 581"/>
                <a:gd name="T3" fmla="*/ 292 h 1325"/>
                <a:gd name="T4" fmla="*/ 512 w 581"/>
                <a:gd name="T5" fmla="*/ 306 h 1325"/>
                <a:gd name="T6" fmla="*/ 494 w 581"/>
                <a:gd name="T7" fmla="*/ 310 h 1325"/>
                <a:gd name="T8" fmla="*/ 490 w 581"/>
                <a:gd name="T9" fmla="*/ 332 h 1325"/>
                <a:gd name="T10" fmla="*/ 482 w 581"/>
                <a:gd name="T11" fmla="*/ 382 h 1325"/>
                <a:gd name="T12" fmla="*/ 484 w 581"/>
                <a:gd name="T13" fmla="*/ 418 h 1325"/>
                <a:gd name="T14" fmla="*/ 486 w 581"/>
                <a:gd name="T15" fmla="*/ 432 h 1325"/>
                <a:gd name="T16" fmla="*/ 452 w 581"/>
                <a:gd name="T17" fmla="*/ 497 h 1325"/>
                <a:gd name="T18" fmla="*/ 412 w 581"/>
                <a:gd name="T19" fmla="*/ 519 h 1325"/>
                <a:gd name="T20" fmla="*/ 374 w 581"/>
                <a:gd name="T21" fmla="*/ 555 h 1325"/>
                <a:gd name="T22" fmla="*/ 356 w 581"/>
                <a:gd name="T23" fmla="*/ 579 h 1325"/>
                <a:gd name="T24" fmla="*/ 339 w 581"/>
                <a:gd name="T25" fmla="*/ 597 h 1325"/>
                <a:gd name="T26" fmla="*/ 337 w 581"/>
                <a:gd name="T27" fmla="*/ 617 h 1325"/>
                <a:gd name="T28" fmla="*/ 319 w 581"/>
                <a:gd name="T29" fmla="*/ 645 h 1325"/>
                <a:gd name="T30" fmla="*/ 307 w 581"/>
                <a:gd name="T31" fmla="*/ 700 h 1325"/>
                <a:gd name="T32" fmla="*/ 313 w 581"/>
                <a:gd name="T33" fmla="*/ 792 h 1325"/>
                <a:gd name="T34" fmla="*/ 285 w 581"/>
                <a:gd name="T35" fmla="*/ 848 h 1325"/>
                <a:gd name="T36" fmla="*/ 315 w 581"/>
                <a:gd name="T37" fmla="*/ 836 h 1325"/>
                <a:gd name="T38" fmla="*/ 350 w 581"/>
                <a:gd name="T39" fmla="*/ 814 h 1325"/>
                <a:gd name="T40" fmla="*/ 372 w 581"/>
                <a:gd name="T41" fmla="*/ 848 h 1325"/>
                <a:gd name="T42" fmla="*/ 360 w 581"/>
                <a:gd name="T43" fmla="*/ 927 h 1325"/>
                <a:gd name="T44" fmla="*/ 321 w 581"/>
                <a:gd name="T45" fmla="*/ 911 h 1325"/>
                <a:gd name="T46" fmla="*/ 283 w 581"/>
                <a:gd name="T47" fmla="*/ 911 h 1325"/>
                <a:gd name="T48" fmla="*/ 317 w 581"/>
                <a:gd name="T49" fmla="*/ 933 h 1325"/>
                <a:gd name="T50" fmla="*/ 388 w 581"/>
                <a:gd name="T51" fmla="*/ 931 h 1325"/>
                <a:gd name="T52" fmla="*/ 372 w 581"/>
                <a:gd name="T53" fmla="*/ 953 h 1325"/>
                <a:gd name="T54" fmla="*/ 335 w 581"/>
                <a:gd name="T55" fmla="*/ 963 h 1325"/>
                <a:gd name="T56" fmla="*/ 291 w 581"/>
                <a:gd name="T57" fmla="*/ 1001 h 1325"/>
                <a:gd name="T58" fmla="*/ 299 w 581"/>
                <a:gd name="T59" fmla="*/ 1019 h 1325"/>
                <a:gd name="T60" fmla="*/ 293 w 581"/>
                <a:gd name="T61" fmla="*/ 1051 h 1325"/>
                <a:gd name="T62" fmla="*/ 283 w 581"/>
                <a:gd name="T63" fmla="*/ 1079 h 1325"/>
                <a:gd name="T64" fmla="*/ 281 w 581"/>
                <a:gd name="T65" fmla="*/ 1156 h 1325"/>
                <a:gd name="T66" fmla="*/ 243 w 581"/>
                <a:gd name="T67" fmla="*/ 1250 h 1325"/>
                <a:gd name="T68" fmla="*/ 173 w 581"/>
                <a:gd name="T69" fmla="*/ 1260 h 1325"/>
                <a:gd name="T70" fmla="*/ 151 w 581"/>
                <a:gd name="T71" fmla="*/ 1323 h 1325"/>
                <a:gd name="T72" fmla="*/ 80 w 581"/>
                <a:gd name="T73" fmla="*/ 1317 h 1325"/>
                <a:gd name="T74" fmla="*/ 60 w 581"/>
                <a:gd name="T75" fmla="*/ 1238 h 1325"/>
                <a:gd name="T76" fmla="*/ 80 w 581"/>
                <a:gd name="T77" fmla="*/ 1222 h 1325"/>
                <a:gd name="T78" fmla="*/ 48 w 581"/>
                <a:gd name="T79" fmla="*/ 1160 h 1325"/>
                <a:gd name="T80" fmla="*/ 36 w 581"/>
                <a:gd name="T81" fmla="*/ 1095 h 1325"/>
                <a:gd name="T82" fmla="*/ 24 w 581"/>
                <a:gd name="T83" fmla="*/ 1055 h 1325"/>
                <a:gd name="T84" fmla="*/ 20 w 581"/>
                <a:gd name="T85" fmla="*/ 1031 h 1325"/>
                <a:gd name="T86" fmla="*/ 10 w 581"/>
                <a:gd name="T87" fmla="*/ 1021 h 1325"/>
                <a:gd name="T88" fmla="*/ 8 w 581"/>
                <a:gd name="T89" fmla="*/ 975 h 1325"/>
                <a:gd name="T90" fmla="*/ 30 w 581"/>
                <a:gd name="T91" fmla="*/ 955 h 1325"/>
                <a:gd name="T92" fmla="*/ 70 w 581"/>
                <a:gd name="T93" fmla="*/ 870 h 1325"/>
                <a:gd name="T94" fmla="*/ 70 w 581"/>
                <a:gd name="T95" fmla="*/ 780 h 1325"/>
                <a:gd name="T96" fmla="*/ 86 w 581"/>
                <a:gd name="T97" fmla="*/ 714 h 1325"/>
                <a:gd name="T98" fmla="*/ 68 w 581"/>
                <a:gd name="T99" fmla="*/ 617 h 1325"/>
                <a:gd name="T100" fmla="*/ 72 w 581"/>
                <a:gd name="T101" fmla="*/ 539 h 1325"/>
                <a:gd name="T102" fmla="*/ 159 w 581"/>
                <a:gd name="T103" fmla="*/ 481 h 1325"/>
                <a:gd name="T104" fmla="*/ 159 w 581"/>
                <a:gd name="T105" fmla="*/ 408 h 1325"/>
                <a:gd name="T106" fmla="*/ 203 w 581"/>
                <a:gd name="T107" fmla="*/ 284 h 1325"/>
                <a:gd name="T108" fmla="*/ 261 w 581"/>
                <a:gd name="T109" fmla="*/ 193 h 1325"/>
                <a:gd name="T110" fmla="*/ 269 w 581"/>
                <a:gd name="T111" fmla="*/ 129 h 1325"/>
                <a:gd name="T112" fmla="*/ 321 w 581"/>
                <a:gd name="T113" fmla="*/ 99 h 1325"/>
                <a:gd name="T114" fmla="*/ 388 w 581"/>
                <a:gd name="T115" fmla="*/ 63 h 1325"/>
                <a:gd name="T116" fmla="*/ 398 w 581"/>
                <a:gd name="T117" fmla="*/ 18 h 1325"/>
                <a:gd name="T118" fmla="*/ 414 w 581"/>
                <a:gd name="T119" fmla="*/ 4 h 1325"/>
                <a:gd name="T120" fmla="*/ 534 w 581"/>
                <a:gd name="T121" fmla="*/ 105 h 1325"/>
                <a:gd name="T122" fmla="*/ 565 w 581"/>
                <a:gd name="T123" fmla="*/ 205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1" h="1325">
                  <a:moveTo>
                    <a:pt x="579" y="278"/>
                  </a:moveTo>
                  <a:lnTo>
                    <a:pt x="579" y="278"/>
                  </a:lnTo>
                  <a:lnTo>
                    <a:pt x="581" y="282"/>
                  </a:lnTo>
                  <a:lnTo>
                    <a:pt x="581" y="286"/>
                  </a:lnTo>
                  <a:lnTo>
                    <a:pt x="581" y="286"/>
                  </a:lnTo>
                  <a:lnTo>
                    <a:pt x="579" y="290"/>
                  </a:lnTo>
                  <a:lnTo>
                    <a:pt x="579" y="290"/>
                  </a:lnTo>
                  <a:lnTo>
                    <a:pt x="579" y="292"/>
                  </a:lnTo>
                  <a:lnTo>
                    <a:pt x="577" y="294"/>
                  </a:lnTo>
                  <a:lnTo>
                    <a:pt x="577" y="294"/>
                  </a:lnTo>
                  <a:lnTo>
                    <a:pt x="575" y="292"/>
                  </a:lnTo>
                  <a:lnTo>
                    <a:pt x="573" y="290"/>
                  </a:lnTo>
                  <a:lnTo>
                    <a:pt x="573" y="290"/>
                  </a:lnTo>
                  <a:lnTo>
                    <a:pt x="565" y="286"/>
                  </a:lnTo>
                  <a:lnTo>
                    <a:pt x="565" y="286"/>
                  </a:lnTo>
                  <a:lnTo>
                    <a:pt x="554" y="288"/>
                  </a:lnTo>
                  <a:lnTo>
                    <a:pt x="550" y="288"/>
                  </a:lnTo>
                  <a:lnTo>
                    <a:pt x="546" y="290"/>
                  </a:lnTo>
                  <a:lnTo>
                    <a:pt x="546" y="290"/>
                  </a:lnTo>
                  <a:lnTo>
                    <a:pt x="546" y="294"/>
                  </a:lnTo>
                  <a:lnTo>
                    <a:pt x="546" y="298"/>
                  </a:lnTo>
                  <a:lnTo>
                    <a:pt x="544" y="300"/>
                  </a:lnTo>
                  <a:lnTo>
                    <a:pt x="544" y="300"/>
                  </a:lnTo>
                  <a:lnTo>
                    <a:pt x="542" y="300"/>
                  </a:lnTo>
                  <a:lnTo>
                    <a:pt x="540" y="298"/>
                  </a:lnTo>
                  <a:lnTo>
                    <a:pt x="540" y="298"/>
                  </a:lnTo>
                  <a:lnTo>
                    <a:pt x="538" y="298"/>
                  </a:lnTo>
                  <a:lnTo>
                    <a:pt x="538" y="298"/>
                  </a:lnTo>
                  <a:lnTo>
                    <a:pt x="534" y="292"/>
                  </a:lnTo>
                  <a:lnTo>
                    <a:pt x="532" y="290"/>
                  </a:lnTo>
                  <a:lnTo>
                    <a:pt x="532" y="290"/>
                  </a:lnTo>
                  <a:lnTo>
                    <a:pt x="530" y="288"/>
                  </a:lnTo>
                  <a:lnTo>
                    <a:pt x="528" y="286"/>
                  </a:lnTo>
                  <a:lnTo>
                    <a:pt x="528" y="286"/>
                  </a:lnTo>
                  <a:lnTo>
                    <a:pt x="524" y="288"/>
                  </a:lnTo>
                  <a:lnTo>
                    <a:pt x="524" y="292"/>
                  </a:lnTo>
                  <a:lnTo>
                    <a:pt x="524" y="294"/>
                  </a:lnTo>
                  <a:lnTo>
                    <a:pt x="524" y="298"/>
                  </a:lnTo>
                  <a:lnTo>
                    <a:pt x="524" y="298"/>
                  </a:lnTo>
                  <a:lnTo>
                    <a:pt x="520" y="298"/>
                  </a:lnTo>
                  <a:lnTo>
                    <a:pt x="520" y="298"/>
                  </a:lnTo>
                  <a:lnTo>
                    <a:pt x="518" y="292"/>
                  </a:lnTo>
                  <a:lnTo>
                    <a:pt x="518" y="292"/>
                  </a:lnTo>
                  <a:lnTo>
                    <a:pt x="516" y="288"/>
                  </a:lnTo>
                  <a:lnTo>
                    <a:pt x="516" y="288"/>
                  </a:lnTo>
                  <a:lnTo>
                    <a:pt x="514" y="288"/>
                  </a:lnTo>
                  <a:lnTo>
                    <a:pt x="514" y="288"/>
                  </a:lnTo>
                  <a:lnTo>
                    <a:pt x="512" y="290"/>
                  </a:lnTo>
                  <a:lnTo>
                    <a:pt x="512" y="290"/>
                  </a:lnTo>
                  <a:lnTo>
                    <a:pt x="510" y="292"/>
                  </a:lnTo>
                  <a:lnTo>
                    <a:pt x="512" y="298"/>
                  </a:lnTo>
                  <a:lnTo>
                    <a:pt x="512" y="302"/>
                  </a:lnTo>
                  <a:lnTo>
                    <a:pt x="512" y="306"/>
                  </a:lnTo>
                  <a:lnTo>
                    <a:pt x="512" y="306"/>
                  </a:lnTo>
                  <a:lnTo>
                    <a:pt x="510" y="308"/>
                  </a:lnTo>
                  <a:lnTo>
                    <a:pt x="510" y="308"/>
                  </a:lnTo>
                  <a:lnTo>
                    <a:pt x="508" y="306"/>
                  </a:lnTo>
                  <a:lnTo>
                    <a:pt x="508" y="306"/>
                  </a:lnTo>
                  <a:lnTo>
                    <a:pt x="508" y="308"/>
                  </a:lnTo>
                  <a:lnTo>
                    <a:pt x="510" y="310"/>
                  </a:lnTo>
                  <a:lnTo>
                    <a:pt x="512" y="314"/>
                  </a:lnTo>
                  <a:lnTo>
                    <a:pt x="512" y="316"/>
                  </a:lnTo>
                  <a:lnTo>
                    <a:pt x="512" y="316"/>
                  </a:lnTo>
                  <a:lnTo>
                    <a:pt x="508" y="316"/>
                  </a:lnTo>
                  <a:lnTo>
                    <a:pt x="508" y="316"/>
                  </a:lnTo>
                  <a:lnTo>
                    <a:pt x="504" y="312"/>
                  </a:lnTo>
                  <a:lnTo>
                    <a:pt x="504" y="312"/>
                  </a:lnTo>
                  <a:lnTo>
                    <a:pt x="500" y="308"/>
                  </a:lnTo>
                  <a:lnTo>
                    <a:pt x="496" y="306"/>
                  </a:lnTo>
                  <a:lnTo>
                    <a:pt x="494" y="308"/>
                  </a:lnTo>
                  <a:lnTo>
                    <a:pt x="494" y="308"/>
                  </a:lnTo>
                  <a:lnTo>
                    <a:pt x="494" y="310"/>
                  </a:lnTo>
                  <a:lnTo>
                    <a:pt x="494" y="310"/>
                  </a:lnTo>
                  <a:lnTo>
                    <a:pt x="500" y="314"/>
                  </a:lnTo>
                  <a:lnTo>
                    <a:pt x="504" y="320"/>
                  </a:lnTo>
                  <a:lnTo>
                    <a:pt x="504" y="320"/>
                  </a:lnTo>
                  <a:lnTo>
                    <a:pt x="504" y="322"/>
                  </a:lnTo>
                  <a:lnTo>
                    <a:pt x="504" y="322"/>
                  </a:lnTo>
                  <a:lnTo>
                    <a:pt x="500" y="324"/>
                  </a:lnTo>
                  <a:lnTo>
                    <a:pt x="496" y="324"/>
                  </a:lnTo>
                  <a:lnTo>
                    <a:pt x="496" y="324"/>
                  </a:lnTo>
                  <a:lnTo>
                    <a:pt x="496" y="328"/>
                  </a:lnTo>
                  <a:lnTo>
                    <a:pt x="500" y="330"/>
                  </a:lnTo>
                  <a:lnTo>
                    <a:pt x="500" y="330"/>
                  </a:lnTo>
                  <a:lnTo>
                    <a:pt x="500" y="334"/>
                  </a:lnTo>
                  <a:lnTo>
                    <a:pt x="500" y="334"/>
                  </a:lnTo>
                  <a:lnTo>
                    <a:pt x="496" y="334"/>
                  </a:lnTo>
                  <a:lnTo>
                    <a:pt x="496" y="334"/>
                  </a:lnTo>
                  <a:lnTo>
                    <a:pt x="490" y="332"/>
                  </a:lnTo>
                  <a:lnTo>
                    <a:pt x="490" y="332"/>
                  </a:lnTo>
                  <a:lnTo>
                    <a:pt x="486" y="334"/>
                  </a:lnTo>
                  <a:lnTo>
                    <a:pt x="486" y="334"/>
                  </a:lnTo>
                  <a:lnTo>
                    <a:pt x="486" y="340"/>
                  </a:lnTo>
                  <a:lnTo>
                    <a:pt x="486" y="340"/>
                  </a:lnTo>
                  <a:lnTo>
                    <a:pt x="482" y="342"/>
                  </a:lnTo>
                  <a:lnTo>
                    <a:pt x="478" y="344"/>
                  </a:lnTo>
                  <a:lnTo>
                    <a:pt x="478" y="344"/>
                  </a:lnTo>
                  <a:lnTo>
                    <a:pt x="478" y="346"/>
                  </a:lnTo>
                  <a:lnTo>
                    <a:pt x="478" y="346"/>
                  </a:lnTo>
                  <a:lnTo>
                    <a:pt x="480" y="350"/>
                  </a:lnTo>
                  <a:lnTo>
                    <a:pt x="482" y="352"/>
                  </a:lnTo>
                  <a:lnTo>
                    <a:pt x="488" y="360"/>
                  </a:lnTo>
                  <a:lnTo>
                    <a:pt x="488" y="360"/>
                  </a:lnTo>
                  <a:lnTo>
                    <a:pt x="486" y="364"/>
                  </a:lnTo>
                  <a:lnTo>
                    <a:pt x="486" y="364"/>
                  </a:lnTo>
                  <a:lnTo>
                    <a:pt x="484" y="374"/>
                  </a:lnTo>
                  <a:lnTo>
                    <a:pt x="482" y="382"/>
                  </a:lnTo>
                  <a:lnTo>
                    <a:pt x="482" y="382"/>
                  </a:lnTo>
                  <a:lnTo>
                    <a:pt x="478" y="384"/>
                  </a:lnTo>
                  <a:lnTo>
                    <a:pt x="476" y="384"/>
                  </a:lnTo>
                  <a:lnTo>
                    <a:pt x="476" y="384"/>
                  </a:lnTo>
                  <a:lnTo>
                    <a:pt x="474" y="392"/>
                  </a:lnTo>
                  <a:lnTo>
                    <a:pt x="474" y="392"/>
                  </a:lnTo>
                  <a:lnTo>
                    <a:pt x="472" y="394"/>
                  </a:lnTo>
                  <a:lnTo>
                    <a:pt x="472" y="394"/>
                  </a:lnTo>
                  <a:lnTo>
                    <a:pt x="472" y="398"/>
                  </a:lnTo>
                  <a:lnTo>
                    <a:pt x="472" y="398"/>
                  </a:lnTo>
                  <a:lnTo>
                    <a:pt x="476" y="400"/>
                  </a:lnTo>
                  <a:lnTo>
                    <a:pt x="476" y="400"/>
                  </a:lnTo>
                  <a:lnTo>
                    <a:pt x="478" y="406"/>
                  </a:lnTo>
                  <a:lnTo>
                    <a:pt x="478" y="406"/>
                  </a:lnTo>
                  <a:lnTo>
                    <a:pt x="476" y="406"/>
                  </a:lnTo>
                  <a:lnTo>
                    <a:pt x="476" y="406"/>
                  </a:lnTo>
                  <a:lnTo>
                    <a:pt x="478" y="412"/>
                  </a:lnTo>
                  <a:lnTo>
                    <a:pt x="478" y="412"/>
                  </a:lnTo>
                  <a:lnTo>
                    <a:pt x="484" y="418"/>
                  </a:lnTo>
                  <a:lnTo>
                    <a:pt x="490" y="424"/>
                  </a:lnTo>
                  <a:lnTo>
                    <a:pt x="490" y="424"/>
                  </a:lnTo>
                  <a:lnTo>
                    <a:pt x="490" y="428"/>
                  </a:lnTo>
                  <a:lnTo>
                    <a:pt x="490" y="428"/>
                  </a:lnTo>
                  <a:lnTo>
                    <a:pt x="494" y="430"/>
                  </a:lnTo>
                  <a:lnTo>
                    <a:pt x="494" y="430"/>
                  </a:lnTo>
                  <a:lnTo>
                    <a:pt x="494" y="434"/>
                  </a:lnTo>
                  <a:lnTo>
                    <a:pt x="494" y="434"/>
                  </a:lnTo>
                  <a:lnTo>
                    <a:pt x="492" y="440"/>
                  </a:lnTo>
                  <a:lnTo>
                    <a:pt x="490" y="442"/>
                  </a:lnTo>
                  <a:lnTo>
                    <a:pt x="488" y="444"/>
                  </a:lnTo>
                  <a:lnTo>
                    <a:pt x="488" y="444"/>
                  </a:lnTo>
                  <a:lnTo>
                    <a:pt x="488" y="440"/>
                  </a:lnTo>
                  <a:lnTo>
                    <a:pt x="488" y="436"/>
                  </a:lnTo>
                  <a:lnTo>
                    <a:pt x="488" y="436"/>
                  </a:lnTo>
                  <a:lnTo>
                    <a:pt x="488" y="434"/>
                  </a:lnTo>
                  <a:lnTo>
                    <a:pt x="486" y="432"/>
                  </a:lnTo>
                  <a:lnTo>
                    <a:pt x="486" y="432"/>
                  </a:lnTo>
                  <a:lnTo>
                    <a:pt x="484" y="434"/>
                  </a:lnTo>
                  <a:lnTo>
                    <a:pt x="484" y="436"/>
                  </a:lnTo>
                  <a:lnTo>
                    <a:pt x="484" y="436"/>
                  </a:lnTo>
                  <a:lnTo>
                    <a:pt x="480" y="448"/>
                  </a:lnTo>
                  <a:lnTo>
                    <a:pt x="480" y="448"/>
                  </a:lnTo>
                  <a:lnTo>
                    <a:pt x="476" y="458"/>
                  </a:lnTo>
                  <a:lnTo>
                    <a:pt x="476" y="458"/>
                  </a:lnTo>
                  <a:lnTo>
                    <a:pt x="466" y="467"/>
                  </a:lnTo>
                  <a:lnTo>
                    <a:pt x="466" y="467"/>
                  </a:lnTo>
                  <a:lnTo>
                    <a:pt x="466" y="475"/>
                  </a:lnTo>
                  <a:lnTo>
                    <a:pt x="466" y="475"/>
                  </a:lnTo>
                  <a:lnTo>
                    <a:pt x="464" y="481"/>
                  </a:lnTo>
                  <a:lnTo>
                    <a:pt x="460" y="487"/>
                  </a:lnTo>
                  <a:lnTo>
                    <a:pt x="460" y="487"/>
                  </a:lnTo>
                  <a:lnTo>
                    <a:pt x="456" y="489"/>
                  </a:lnTo>
                  <a:lnTo>
                    <a:pt x="456" y="489"/>
                  </a:lnTo>
                  <a:lnTo>
                    <a:pt x="452" y="497"/>
                  </a:lnTo>
                  <a:lnTo>
                    <a:pt x="452" y="497"/>
                  </a:lnTo>
                  <a:lnTo>
                    <a:pt x="444" y="503"/>
                  </a:lnTo>
                  <a:lnTo>
                    <a:pt x="444" y="503"/>
                  </a:lnTo>
                  <a:lnTo>
                    <a:pt x="438" y="507"/>
                  </a:lnTo>
                  <a:lnTo>
                    <a:pt x="438" y="507"/>
                  </a:lnTo>
                  <a:lnTo>
                    <a:pt x="436" y="507"/>
                  </a:lnTo>
                  <a:lnTo>
                    <a:pt x="432" y="507"/>
                  </a:lnTo>
                  <a:lnTo>
                    <a:pt x="432" y="507"/>
                  </a:lnTo>
                  <a:lnTo>
                    <a:pt x="430" y="509"/>
                  </a:lnTo>
                  <a:lnTo>
                    <a:pt x="426" y="511"/>
                  </a:lnTo>
                  <a:lnTo>
                    <a:pt x="426" y="511"/>
                  </a:lnTo>
                  <a:lnTo>
                    <a:pt x="426" y="519"/>
                  </a:lnTo>
                  <a:lnTo>
                    <a:pt x="426" y="519"/>
                  </a:lnTo>
                  <a:lnTo>
                    <a:pt x="422" y="523"/>
                  </a:lnTo>
                  <a:lnTo>
                    <a:pt x="418" y="525"/>
                  </a:lnTo>
                  <a:lnTo>
                    <a:pt x="418" y="525"/>
                  </a:lnTo>
                  <a:lnTo>
                    <a:pt x="414" y="521"/>
                  </a:lnTo>
                  <a:lnTo>
                    <a:pt x="412" y="519"/>
                  </a:lnTo>
                  <a:lnTo>
                    <a:pt x="412" y="519"/>
                  </a:lnTo>
                  <a:lnTo>
                    <a:pt x="408" y="521"/>
                  </a:lnTo>
                  <a:lnTo>
                    <a:pt x="404" y="523"/>
                  </a:lnTo>
                  <a:lnTo>
                    <a:pt x="400" y="529"/>
                  </a:lnTo>
                  <a:lnTo>
                    <a:pt x="400" y="529"/>
                  </a:lnTo>
                  <a:lnTo>
                    <a:pt x="398" y="539"/>
                  </a:lnTo>
                  <a:lnTo>
                    <a:pt x="398" y="539"/>
                  </a:lnTo>
                  <a:lnTo>
                    <a:pt x="394" y="543"/>
                  </a:lnTo>
                  <a:lnTo>
                    <a:pt x="390" y="545"/>
                  </a:lnTo>
                  <a:lnTo>
                    <a:pt x="390" y="545"/>
                  </a:lnTo>
                  <a:lnTo>
                    <a:pt x="386" y="545"/>
                  </a:lnTo>
                  <a:lnTo>
                    <a:pt x="378" y="545"/>
                  </a:lnTo>
                  <a:lnTo>
                    <a:pt x="378" y="545"/>
                  </a:lnTo>
                  <a:lnTo>
                    <a:pt x="376" y="545"/>
                  </a:lnTo>
                  <a:lnTo>
                    <a:pt x="374" y="545"/>
                  </a:lnTo>
                  <a:lnTo>
                    <a:pt x="374" y="545"/>
                  </a:lnTo>
                  <a:lnTo>
                    <a:pt x="374" y="551"/>
                  </a:lnTo>
                  <a:lnTo>
                    <a:pt x="374" y="555"/>
                  </a:lnTo>
                  <a:lnTo>
                    <a:pt x="374" y="555"/>
                  </a:lnTo>
                  <a:lnTo>
                    <a:pt x="370" y="557"/>
                  </a:lnTo>
                  <a:lnTo>
                    <a:pt x="370" y="557"/>
                  </a:lnTo>
                  <a:lnTo>
                    <a:pt x="370" y="561"/>
                  </a:lnTo>
                  <a:lnTo>
                    <a:pt x="370" y="567"/>
                  </a:lnTo>
                  <a:lnTo>
                    <a:pt x="370" y="567"/>
                  </a:lnTo>
                  <a:lnTo>
                    <a:pt x="366" y="567"/>
                  </a:lnTo>
                  <a:lnTo>
                    <a:pt x="364" y="569"/>
                  </a:lnTo>
                  <a:lnTo>
                    <a:pt x="364" y="569"/>
                  </a:lnTo>
                  <a:lnTo>
                    <a:pt x="364" y="573"/>
                  </a:lnTo>
                  <a:lnTo>
                    <a:pt x="364" y="573"/>
                  </a:lnTo>
                  <a:lnTo>
                    <a:pt x="360" y="575"/>
                  </a:lnTo>
                  <a:lnTo>
                    <a:pt x="358" y="577"/>
                  </a:lnTo>
                  <a:lnTo>
                    <a:pt x="358" y="577"/>
                  </a:lnTo>
                  <a:lnTo>
                    <a:pt x="354" y="577"/>
                  </a:lnTo>
                  <a:lnTo>
                    <a:pt x="349" y="577"/>
                  </a:lnTo>
                  <a:lnTo>
                    <a:pt x="349" y="577"/>
                  </a:lnTo>
                  <a:lnTo>
                    <a:pt x="350" y="579"/>
                  </a:lnTo>
                  <a:lnTo>
                    <a:pt x="356" y="579"/>
                  </a:lnTo>
                  <a:lnTo>
                    <a:pt x="358" y="579"/>
                  </a:lnTo>
                  <a:lnTo>
                    <a:pt x="360" y="581"/>
                  </a:lnTo>
                  <a:lnTo>
                    <a:pt x="360" y="581"/>
                  </a:lnTo>
                  <a:lnTo>
                    <a:pt x="360" y="583"/>
                  </a:lnTo>
                  <a:lnTo>
                    <a:pt x="358" y="585"/>
                  </a:lnTo>
                  <a:lnTo>
                    <a:pt x="358" y="585"/>
                  </a:lnTo>
                  <a:lnTo>
                    <a:pt x="358" y="589"/>
                  </a:lnTo>
                  <a:lnTo>
                    <a:pt x="356" y="591"/>
                  </a:lnTo>
                  <a:lnTo>
                    <a:pt x="356" y="591"/>
                  </a:lnTo>
                  <a:lnTo>
                    <a:pt x="354" y="589"/>
                  </a:lnTo>
                  <a:lnTo>
                    <a:pt x="350" y="589"/>
                  </a:lnTo>
                  <a:lnTo>
                    <a:pt x="350" y="589"/>
                  </a:lnTo>
                  <a:lnTo>
                    <a:pt x="349" y="591"/>
                  </a:lnTo>
                  <a:lnTo>
                    <a:pt x="347" y="597"/>
                  </a:lnTo>
                  <a:lnTo>
                    <a:pt x="347" y="597"/>
                  </a:lnTo>
                  <a:lnTo>
                    <a:pt x="343" y="599"/>
                  </a:lnTo>
                  <a:lnTo>
                    <a:pt x="343" y="599"/>
                  </a:lnTo>
                  <a:lnTo>
                    <a:pt x="339" y="597"/>
                  </a:lnTo>
                  <a:lnTo>
                    <a:pt x="337" y="591"/>
                  </a:lnTo>
                  <a:lnTo>
                    <a:pt x="337" y="591"/>
                  </a:lnTo>
                  <a:lnTo>
                    <a:pt x="335" y="587"/>
                  </a:lnTo>
                  <a:lnTo>
                    <a:pt x="335" y="585"/>
                  </a:lnTo>
                  <a:lnTo>
                    <a:pt x="333" y="585"/>
                  </a:lnTo>
                  <a:lnTo>
                    <a:pt x="333" y="585"/>
                  </a:lnTo>
                  <a:lnTo>
                    <a:pt x="333" y="587"/>
                  </a:lnTo>
                  <a:lnTo>
                    <a:pt x="333" y="591"/>
                  </a:lnTo>
                  <a:lnTo>
                    <a:pt x="333" y="591"/>
                  </a:lnTo>
                  <a:lnTo>
                    <a:pt x="337" y="601"/>
                  </a:lnTo>
                  <a:lnTo>
                    <a:pt x="337" y="601"/>
                  </a:lnTo>
                  <a:lnTo>
                    <a:pt x="337" y="607"/>
                  </a:lnTo>
                  <a:lnTo>
                    <a:pt x="335" y="613"/>
                  </a:lnTo>
                  <a:lnTo>
                    <a:pt x="335" y="613"/>
                  </a:lnTo>
                  <a:lnTo>
                    <a:pt x="337" y="615"/>
                  </a:lnTo>
                  <a:lnTo>
                    <a:pt x="337" y="615"/>
                  </a:lnTo>
                  <a:lnTo>
                    <a:pt x="337" y="617"/>
                  </a:lnTo>
                  <a:lnTo>
                    <a:pt x="337" y="617"/>
                  </a:lnTo>
                  <a:lnTo>
                    <a:pt x="333" y="627"/>
                  </a:lnTo>
                  <a:lnTo>
                    <a:pt x="333" y="627"/>
                  </a:lnTo>
                  <a:lnTo>
                    <a:pt x="329" y="629"/>
                  </a:lnTo>
                  <a:lnTo>
                    <a:pt x="329" y="629"/>
                  </a:lnTo>
                  <a:lnTo>
                    <a:pt x="329" y="631"/>
                  </a:lnTo>
                  <a:lnTo>
                    <a:pt x="329" y="631"/>
                  </a:lnTo>
                  <a:lnTo>
                    <a:pt x="325" y="631"/>
                  </a:lnTo>
                  <a:lnTo>
                    <a:pt x="319" y="627"/>
                  </a:lnTo>
                  <a:lnTo>
                    <a:pt x="317" y="625"/>
                  </a:lnTo>
                  <a:lnTo>
                    <a:pt x="313" y="625"/>
                  </a:lnTo>
                  <a:lnTo>
                    <a:pt x="313" y="625"/>
                  </a:lnTo>
                  <a:lnTo>
                    <a:pt x="313" y="627"/>
                  </a:lnTo>
                  <a:lnTo>
                    <a:pt x="313" y="629"/>
                  </a:lnTo>
                  <a:lnTo>
                    <a:pt x="313" y="635"/>
                  </a:lnTo>
                  <a:lnTo>
                    <a:pt x="313" y="635"/>
                  </a:lnTo>
                  <a:lnTo>
                    <a:pt x="315" y="643"/>
                  </a:lnTo>
                  <a:lnTo>
                    <a:pt x="315" y="643"/>
                  </a:lnTo>
                  <a:lnTo>
                    <a:pt x="319" y="645"/>
                  </a:lnTo>
                  <a:lnTo>
                    <a:pt x="321" y="649"/>
                  </a:lnTo>
                  <a:lnTo>
                    <a:pt x="321" y="649"/>
                  </a:lnTo>
                  <a:lnTo>
                    <a:pt x="321" y="659"/>
                  </a:lnTo>
                  <a:lnTo>
                    <a:pt x="317" y="665"/>
                  </a:lnTo>
                  <a:lnTo>
                    <a:pt x="317" y="665"/>
                  </a:lnTo>
                  <a:lnTo>
                    <a:pt x="315" y="673"/>
                  </a:lnTo>
                  <a:lnTo>
                    <a:pt x="315" y="682"/>
                  </a:lnTo>
                  <a:lnTo>
                    <a:pt x="315" y="682"/>
                  </a:lnTo>
                  <a:lnTo>
                    <a:pt x="317" y="692"/>
                  </a:lnTo>
                  <a:lnTo>
                    <a:pt x="319" y="700"/>
                  </a:lnTo>
                  <a:lnTo>
                    <a:pt x="319" y="700"/>
                  </a:lnTo>
                  <a:lnTo>
                    <a:pt x="319" y="704"/>
                  </a:lnTo>
                  <a:lnTo>
                    <a:pt x="319" y="706"/>
                  </a:lnTo>
                  <a:lnTo>
                    <a:pt x="319" y="706"/>
                  </a:lnTo>
                  <a:lnTo>
                    <a:pt x="317" y="706"/>
                  </a:lnTo>
                  <a:lnTo>
                    <a:pt x="313" y="702"/>
                  </a:lnTo>
                  <a:lnTo>
                    <a:pt x="309" y="700"/>
                  </a:lnTo>
                  <a:lnTo>
                    <a:pt x="307" y="700"/>
                  </a:lnTo>
                  <a:lnTo>
                    <a:pt x="307" y="700"/>
                  </a:lnTo>
                  <a:lnTo>
                    <a:pt x="307" y="702"/>
                  </a:lnTo>
                  <a:lnTo>
                    <a:pt x="307" y="704"/>
                  </a:lnTo>
                  <a:lnTo>
                    <a:pt x="307" y="704"/>
                  </a:lnTo>
                  <a:lnTo>
                    <a:pt x="305" y="712"/>
                  </a:lnTo>
                  <a:lnTo>
                    <a:pt x="305" y="712"/>
                  </a:lnTo>
                  <a:lnTo>
                    <a:pt x="305" y="718"/>
                  </a:lnTo>
                  <a:lnTo>
                    <a:pt x="305" y="718"/>
                  </a:lnTo>
                  <a:lnTo>
                    <a:pt x="305" y="728"/>
                  </a:lnTo>
                  <a:lnTo>
                    <a:pt x="307" y="736"/>
                  </a:lnTo>
                  <a:lnTo>
                    <a:pt x="307" y="736"/>
                  </a:lnTo>
                  <a:lnTo>
                    <a:pt x="307" y="752"/>
                  </a:lnTo>
                  <a:lnTo>
                    <a:pt x="307" y="752"/>
                  </a:lnTo>
                  <a:lnTo>
                    <a:pt x="311" y="776"/>
                  </a:lnTo>
                  <a:lnTo>
                    <a:pt x="311" y="776"/>
                  </a:lnTo>
                  <a:lnTo>
                    <a:pt x="313" y="784"/>
                  </a:lnTo>
                  <a:lnTo>
                    <a:pt x="313" y="784"/>
                  </a:lnTo>
                  <a:lnTo>
                    <a:pt x="313" y="792"/>
                  </a:lnTo>
                  <a:lnTo>
                    <a:pt x="313" y="792"/>
                  </a:lnTo>
                  <a:lnTo>
                    <a:pt x="311" y="796"/>
                  </a:lnTo>
                  <a:lnTo>
                    <a:pt x="311" y="798"/>
                  </a:lnTo>
                  <a:lnTo>
                    <a:pt x="311" y="798"/>
                  </a:lnTo>
                  <a:lnTo>
                    <a:pt x="315" y="802"/>
                  </a:lnTo>
                  <a:lnTo>
                    <a:pt x="319" y="802"/>
                  </a:lnTo>
                  <a:lnTo>
                    <a:pt x="319" y="802"/>
                  </a:lnTo>
                  <a:lnTo>
                    <a:pt x="319" y="808"/>
                  </a:lnTo>
                  <a:lnTo>
                    <a:pt x="319" y="812"/>
                  </a:lnTo>
                  <a:lnTo>
                    <a:pt x="319" y="812"/>
                  </a:lnTo>
                  <a:lnTo>
                    <a:pt x="315" y="820"/>
                  </a:lnTo>
                  <a:lnTo>
                    <a:pt x="315" y="820"/>
                  </a:lnTo>
                  <a:lnTo>
                    <a:pt x="309" y="828"/>
                  </a:lnTo>
                  <a:lnTo>
                    <a:pt x="303" y="836"/>
                  </a:lnTo>
                  <a:lnTo>
                    <a:pt x="303" y="836"/>
                  </a:lnTo>
                  <a:lnTo>
                    <a:pt x="291" y="840"/>
                  </a:lnTo>
                  <a:lnTo>
                    <a:pt x="291" y="840"/>
                  </a:lnTo>
                  <a:lnTo>
                    <a:pt x="285" y="848"/>
                  </a:lnTo>
                  <a:lnTo>
                    <a:pt x="285" y="848"/>
                  </a:lnTo>
                  <a:lnTo>
                    <a:pt x="273" y="850"/>
                  </a:lnTo>
                  <a:lnTo>
                    <a:pt x="273" y="850"/>
                  </a:lnTo>
                  <a:lnTo>
                    <a:pt x="269" y="852"/>
                  </a:lnTo>
                  <a:lnTo>
                    <a:pt x="267" y="852"/>
                  </a:lnTo>
                  <a:lnTo>
                    <a:pt x="267" y="854"/>
                  </a:lnTo>
                  <a:lnTo>
                    <a:pt x="267" y="854"/>
                  </a:lnTo>
                  <a:lnTo>
                    <a:pt x="269" y="856"/>
                  </a:lnTo>
                  <a:lnTo>
                    <a:pt x="273" y="856"/>
                  </a:lnTo>
                  <a:lnTo>
                    <a:pt x="273" y="856"/>
                  </a:lnTo>
                  <a:lnTo>
                    <a:pt x="283" y="854"/>
                  </a:lnTo>
                  <a:lnTo>
                    <a:pt x="283" y="854"/>
                  </a:lnTo>
                  <a:lnTo>
                    <a:pt x="291" y="854"/>
                  </a:lnTo>
                  <a:lnTo>
                    <a:pt x="291" y="854"/>
                  </a:lnTo>
                  <a:lnTo>
                    <a:pt x="299" y="848"/>
                  </a:lnTo>
                  <a:lnTo>
                    <a:pt x="299" y="848"/>
                  </a:lnTo>
                  <a:lnTo>
                    <a:pt x="315" y="836"/>
                  </a:lnTo>
                  <a:lnTo>
                    <a:pt x="315" y="836"/>
                  </a:lnTo>
                  <a:lnTo>
                    <a:pt x="321" y="826"/>
                  </a:lnTo>
                  <a:lnTo>
                    <a:pt x="321" y="826"/>
                  </a:lnTo>
                  <a:lnTo>
                    <a:pt x="325" y="818"/>
                  </a:lnTo>
                  <a:lnTo>
                    <a:pt x="327" y="810"/>
                  </a:lnTo>
                  <a:lnTo>
                    <a:pt x="327" y="810"/>
                  </a:lnTo>
                  <a:lnTo>
                    <a:pt x="327" y="806"/>
                  </a:lnTo>
                  <a:lnTo>
                    <a:pt x="327" y="806"/>
                  </a:lnTo>
                  <a:lnTo>
                    <a:pt x="331" y="808"/>
                  </a:lnTo>
                  <a:lnTo>
                    <a:pt x="331" y="808"/>
                  </a:lnTo>
                  <a:lnTo>
                    <a:pt x="333" y="810"/>
                  </a:lnTo>
                  <a:lnTo>
                    <a:pt x="333" y="810"/>
                  </a:lnTo>
                  <a:lnTo>
                    <a:pt x="337" y="816"/>
                  </a:lnTo>
                  <a:lnTo>
                    <a:pt x="337" y="816"/>
                  </a:lnTo>
                  <a:lnTo>
                    <a:pt x="339" y="816"/>
                  </a:lnTo>
                  <a:lnTo>
                    <a:pt x="343" y="814"/>
                  </a:lnTo>
                  <a:lnTo>
                    <a:pt x="347" y="812"/>
                  </a:lnTo>
                  <a:lnTo>
                    <a:pt x="350" y="814"/>
                  </a:lnTo>
                  <a:lnTo>
                    <a:pt x="350" y="814"/>
                  </a:lnTo>
                  <a:lnTo>
                    <a:pt x="354" y="816"/>
                  </a:lnTo>
                  <a:lnTo>
                    <a:pt x="356" y="820"/>
                  </a:lnTo>
                  <a:lnTo>
                    <a:pt x="356" y="820"/>
                  </a:lnTo>
                  <a:lnTo>
                    <a:pt x="356" y="824"/>
                  </a:lnTo>
                  <a:lnTo>
                    <a:pt x="358" y="828"/>
                  </a:lnTo>
                  <a:lnTo>
                    <a:pt x="358" y="828"/>
                  </a:lnTo>
                  <a:lnTo>
                    <a:pt x="362" y="834"/>
                  </a:lnTo>
                  <a:lnTo>
                    <a:pt x="366" y="834"/>
                  </a:lnTo>
                  <a:lnTo>
                    <a:pt x="372" y="836"/>
                  </a:lnTo>
                  <a:lnTo>
                    <a:pt x="376" y="838"/>
                  </a:lnTo>
                  <a:lnTo>
                    <a:pt x="376" y="838"/>
                  </a:lnTo>
                  <a:lnTo>
                    <a:pt x="376" y="842"/>
                  </a:lnTo>
                  <a:lnTo>
                    <a:pt x="376" y="842"/>
                  </a:lnTo>
                  <a:lnTo>
                    <a:pt x="374" y="842"/>
                  </a:lnTo>
                  <a:lnTo>
                    <a:pt x="370" y="842"/>
                  </a:lnTo>
                  <a:lnTo>
                    <a:pt x="370" y="842"/>
                  </a:lnTo>
                  <a:lnTo>
                    <a:pt x="370" y="846"/>
                  </a:lnTo>
                  <a:lnTo>
                    <a:pt x="372" y="848"/>
                  </a:lnTo>
                  <a:lnTo>
                    <a:pt x="378" y="854"/>
                  </a:lnTo>
                  <a:lnTo>
                    <a:pt x="378" y="854"/>
                  </a:lnTo>
                  <a:lnTo>
                    <a:pt x="386" y="858"/>
                  </a:lnTo>
                  <a:lnTo>
                    <a:pt x="392" y="864"/>
                  </a:lnTo>
                  <a:lnTo>
                    <a:pt x="392" y="864"/>
                  </a:lnTo>
                  <a:lnTo>
                    <a:pt x="396" y="868"/>
                  </a:lnTo>
                  <a:lnTo>
                    <a:pt x="398" y="876"/>
                  </a:lnTo>
                  <a:lnTo>
                    <a:pt x="398" y="876"/>
                  </a:lnTo>
                  <a:lnTo>
                    <a:pt x="398" y="882"/>
                  </a:lnTo>
                  <a:lnTo>
                    <a:pt x="396" y="891"/>
                  </a:lnTo>
                  <a:lnTo>
                    <a:pt x="396" y="891"/>
                  </a:lnTo>
                  <a:lnTo>
                    <a:pt x="392" y="895"/>
                  </a:lnTo>
                  <a:lnTo>
                    <a:pt x="392" y="895"/>
                  </a:lnTo>
                  <a:lnTo>
                    <a:pt x="388" y="903"/>
                  </a:lnTo>
                  <a:lnTo>
                    <a:pt x="384" y="911"/>
                  </a:lnTo>
                  <a:lnTo>
                    <a:pt x="384" y="911"/>
                  </a:lnTo>
                  <a:lnTo>
                    <a:pt x="368" y="923"/>
                  </a:lnTo>
                  <a:lnTo>
                    <a:pt x="360" y="927"/>
                  </a:lnTo>
                  <a:lnTo>
                    <a:pt x="354" y="929"/>
                  </a:lnTo>
                  <a:lnTo>
                    <a:pt x="354" y="929"/>
                  </a:lnTo>
                  <a:lnTo>
                    <a:pt x="345" y="927"/>
                  </a:lnTo>
                  <a:lnTo>
                    <a:pt x="345" y="927"/>
                  </a:lnTo>
                  <a:lnTo>
                    <a:pt x="343" y="923"/>
                  </a:lnTo>
                  <a:lnTo>
                    <a:pt x="341" y="915"/>
                  </a:lnTo>
                  <a:lnTo>
                    <a:pt x="341" y="915"/>
                  </a:lnTo>
                  <a:lnTo>
                    <a:pt x="339" y="913"/>
                  </a:lnTo>
                  <a:lnTo>
                    <a:pt x="339" y="913"/>
                  </a:lnTo>
                  <a:lnTo>
                    <a:pt x="337" y="915"/>
                  </a:lnTo>
                  <a:lnTo>
                    <a:pt x="337" y="921"/>
                  </a:lnTo>
                  <a:lnTo>
                    <a:pt x="337" y="921"/>
                  </a:lnTo>
                  <a:lnTo>
                    <a:pt x="333" y="919"/>
                  </a:lnTo>
                  <a:lnTo>
                    <a:pt x="329" y="915"/>
                  </a:lnTo>
                  <a:lnTo>
                    <a:pt x="329" y="915"/>
                  </a:lnTo>
                  <a:lnTo>
                    <a:pt x="327" y="913"/>
                  </a:lnTo>
                  <a:lnTo>
                    <a:pt x="321" y="911"/>
                  </a:lnTo>
                  <a:lnTo>
                    <a:pt x="321" y="911"/>
                  </a:lnTo>
                  <a:lnTo>
                    <a:pt x="321" y="915"/>
                  </a:lnTo>
                  <a:lnTo>
                    <a:pt x="321" y="915"/>
                  </a:lnTo>
                  <a:lnTo>
                    <a:pt x="319" y="919"/>
                  </a:lnTo>
                  <a:lnTo>
                    <a:pt x="315" y="919"/>
                  </a:lnTo>
                  <a:lnTo>
                    <a:pt x="315" y="919"/>
                  </a:lnTo>
                  <a:lnTo>
                    <a:pt x="313" y="919"/>
                  </a:lnTo>
                  <a:lnTo>
                    <a:pt x="311" y="913"/>
                  </a:lnTo>
                  <a:lnTo>
                    <a:pt x="309" y="911"/>
                  </a:lnTo>
                  <a:lnTo>
                    <a:pt x="307" y="909"/>
                  </a:lnTo>
                  <a:lnTo>
                    <a:pt x="307" y="909"/>
                  </a:lnTo>
                  <a:lnTo>
                    <a:pt x="305" y="911"/>
                  </a:lnTo>
                  <a:lnTo>
                    <a:pt x="305" y="911"/>
                  </a:lnTo>
                  <a:lnTo>
                    <a:pt x="299" y="911"/>
                  </a:lnTo>
                  <a:lnTo>
                    <a:pt x="293" y="909"/>
                  </a:lnTo>
                  <a:lnTo>
                    <a:pt x="293" y="909"/>
                  </a:lnTo>
                  <a:lnTo>
                    <a:pt x="285" y="911"/>
                  </a:lnTo>
                  <a:lnTo>
                    <a:pt x="285" y="911"/>
                  </a:lnTo>
                  <a:lnTo>
                    <a:pt x="283" y="911"/>
                  </a:lnTo>
                  <a:lnTo>
                    <a:pt x="279" y="911"/>
                  </a:lnTo>
                  <a:lnTo>
                    <a:pt x="279" y="911"/>
                  </a:lnTo>
                  <a:lnTo>
                    <a:pt x="277" y="913"/>
                  </a:lnTo>
                  <a:lnTo>
                    <a:pt x="277" y="915"/>
                  </a:lnTo>
                  <a:lnTo>
                    <a:pt x="277" y="915"/>
                  </a:lnTo>
                  <a:lnTo>
                    <a:pt x="273" y="919"/>
                  </a:lnTo>
                  <a:lnTo>
                    <a:pt x="271" y="921"/>
                  </a:lnTo>
                  <a:lnTo>
                    <a:pt x="271" y="921"/>
                  </a:lnTo>
                  <a:lnTo>
                    <a:pt x="273" y="923"/>
                  </a:lnTo>
                  <a:lnTo>
                    <a:pt x="277" y="923"/>
                  </a:lnTo>
                  <a:lnTo>
                    <a:pt x="277" y="923"/>
                  </a:lnTo>
                  <a:lnTo>
                    <a:pt x="283" y="921"/>
                  </a:lnTo>
                  <a:lnTo>
                    <a:pt x="289" y="921"/>
                  </a:lnTo>
                  <a:lnTo>
                    <a:pt x="289" y="921"/>
                  </a:lnTo>
                  <a:lnTo>
                    <a:pt x="301" y="925"/>
                  </a:lnTo>
                  <a:lnTo>
                    <a:pt x="313" y="929"/>
                  </a:lnTo>
                  <a:lnTo>
                    <a:pt x="313" y="929"/>
                  </a:lnTo>
                  <a:lnTo>
                    <a:pt x="317" y="933"/>
                  </a:lnTo>
                  <a:lnTo>
                    <a:pt x="317" y="933"/>
                  </a:lnTo>
                  <a:lnTo>
                    <a:pt x="319" y="937"/>
                  </a:lnTo>
                  <a:lnTo>
                    <a:pt x="319" y="939"/>
                  </a:lnTo>
                  <a:lnTo>
                    <a:pt x="319" y="939"/>
                  </a:lnTo>
                  <a:lnTo>
                    <a:pt x="321" y="939"/>
                  </a:lnTo>
                  <a:lnTo>
                    <a:pt x="327" y="937"/>
                  </a:lnTo>
                  <a:lnTo>
                    <a:pt x="327" y="937"/>
                  </a:lnTo>
                  <a:lnTo>
                    <a:pt x="331" y="937"/>
                  </a:lnTo>
                  <a:lnTo>
                    <a:pt x="337" y="939"/>
                  </a:lnTo>
                  <a:lnTo>
                    <a:pt x="337" y="939"/>
                  </a:lnTo>
                  <a:lnTo>
                    <a:pt x="347" y="935"/>
                  </a:lnTo>
                  <a:lnTo>
                    <a:pt x="362" y="931"/>
                  </a:lnTo>
                  <a:lnTo>
                    <a:pt x="374" y="927"/>
                  </a:lnTo>
                  <a:lnTo>
                    <a:pt x="382" y="925"/>
                  </a:lnTo>
                  <a:lnTo>
                    <a:pt x="386" y="927"/>
                  </a:lnTo>
                  <a:lnTo>
                    <a:pt x="386" y="927"/>
                  </a:lnTo>
                  <a:lnTo>
                    <a:pt x="388" y="931"/>
                  </a:lnTo>
                  <a:lnTo>
                    <a:pt x="388" y="931"/>
                  </a:lnTo>
                  <a:lnTo>
                    <a:pt x="384" y="933"/>
                  </a:lnTo>
                  <a:lnTo>
                    <a:pt x="382" y="935"/>
                  </a:lnTo>
                  <a:lnTo>
                    <a:pt x="382" y="935"/>
                  </a:lnTo>
                  <a:lnTo>
                    <a:pt x="382" y="937"/>
                  </a:lnTo>
                  <a:lnTo>
                    <a:pt x="382" y="941"/>
                  </a:lnTo>
                  <a:lnTo>
                    <a:pt x="382" y="941"/>
                  </a:lnTo>
                  <a:lnTo>
                    <a:pt x="378" y="941"/>
                  </a:lnTo>
                  <a:lnTo>
                    <a:pt x="374" y="941"/>
                  </a:lnTo>
                  <a:lnTo>
                    <a:pt x="374" y="941"/>
                  </a:lnTo>
                  <a:lnTo>
                    <a:pt x="372" y="939"/>
                  </a:lnTo>
                  <a:lnTo>
                    <a:pt x="370" y="937"/>
                  </a:lnTo>
                  <a:lnTo>
                    <a:pt x="370" y="937"/>
                  </a:lnTo>
                  <a:lnTo>
                    <a:pt x="370" y="939"/>
                  </a:lnTo>
                  <a:lnTo>
                    <a:pt x="370" y="941"/>
                  </a:lnTo>
                  <a:lnTo>
                    <a:pt x="372" y="945"/>
                  </a:lnTo>
                  <a:lnTo>
                    <a:pt x="374" y="947"/>
                  </a:lnTo>
                  <a:lnTo>
                    <a:pt x="374" y="947"/>
                  </a:lnTo>
                  <a:lnTo>
                    <a:pt x="372" y="953"/>
                  </a:lnTo>
                  <a:lnTo>
                    <a:pt x="368" y="955"/>
                  </a:lnTo>
                  <a:lnTo>
                    <a:pt x="360" y="961"/>
                  </a:lnTo>
                  <a:lnTo>
                    <a:pt x="360" y="961"/>
                  </a:lnTo>
                  <a:lnTo>
                    <a:pt x="358" y="967"/>
                  </a:lnTo>
                  <a:lnTo>
                    <a:pt x="354" y="971"/>
                  </a:lnTo>
                  <a:lnTo>
                    <a:pt x="354" y="971"/>
                  </a:lnTo>
                  <a:lnTo>
                    <a:pt x="349" y="973"/>
                  </a:lnTo>
                  <a:lnTo>
                    <a:pt x="343" y="973"/>
                  </a:lnTo>
                  <a:lnTo>
                    <a:pt x="343" y="973"/>
                  </a:lnTo>
                  <a:lnTo>
                    <a:pt x="343" y="971"/>
                  </a:lnTo>
                  <a:lnTo>
                    <a:pt x="343" y="967"/>
                  </a:lnTo>
                  <a:lnTo>
                    <a:pt x="343" y="965"/>
                  </a:lnTo>
                  <a:lnTo>
                    <a:pt x="343" y="963"/>
                  </a:lnTo>
                  <a:lnTo>
                    <a:pt x="343" y="963"/>
                  </a:lnTo>
                  <a:lnTo>
                    <a:pt x="339" y="961"/>
                  </a:lnTo>
                  <a:lnTo>
                    <a:pt x="335" y="961"/>
                  </a:lnTo>
                  <a:lnTo>
                    <a:pt x="335" y="961"/>
                  </a:lnTo>
                  <a:lnTo>
                    <a:pt x="335" y="963"/>
                  </a:lnTo>
                  <a:lnTo>
                    <a:pt x="335" y="965"/>
                  </a:lnTo>
                  <a:lnTo>
                    <a:pt x="337" y="971"/>
                  </a:lnTo>
                  <a:lnTo>
                    <a:pt x="337" y="971"/>
                  </a:lnTo>
                  <a:lnTo>
                    <a:pt x="331" y="979"/>
                  </a:lnTo>
                  <a:lnTo>
                    <a:pt x="331" y="979"/>
                  </a:lnTo>
                  <a:lnTo>
                    <a:pt x="327" y="985"/>
                  </a:lnTo>
                  <a:lnTo>
                    <a:pt x="319" y="989"/>
                  </a:lnTo>
                  <a:lnTo>
                    <a:pt x="319" y="989"/>
                  </a:lnTo>
                  <a:lnTo>
                    <a:pt x="313" y="989"/>
                  </a:lnTo>
                  <a:lnTo>
                    <a:pt x="309" y="989"/>
                  </a:lnTo>
                  <a:lnTo>
                    <a:pt x="307" y="991"/>
                  </a:lnTo>
                  <a:lnTo>
                    <a:pt x="307" y="991"/>
                  </a:lnTo>
                  <a:lnTo>
                    <a:pt x="307" y="995"/>
                  </a:lnTo>
                  <a:lnTo>
                    <a:pt x="305" y="999"/>
                  </a:lnTo>
                  <a:lnTo>
                    <a:pt x="305" y="999"/>
                  </a:lnTo>
                  <a:lnTo>
                    <a:pt x="299" y="1001"/>
                  </a:lnTo>
                  <a:lnTo>
                    <a:pt x="299" y="1001"/>
                  </a:lnTo>
                  <a:lnTo>
                    <a:pt x="291" y="1001"/>
                  </a:lnTo>
                  <a:lnTo>
                    <a:pt x="287" y="999"/>
                  </a:lnTo>
                  <a:lnTo>
                    <a:pt x="287" y="999"/>
                  </a:lnTo>
                  <a:lnTo>
                    <a:pt x="275" y="999"/>
                  </a:lnTo>
                  <a:lnTo>
                    <a:pt x="271" y="999"/>
                  </a:lnTo>
                  <a:lnTo>
                    <a:pt x="263" y="1001"/>
                  </a:lnTo>
                  <a:lnTo>
                    <a:pt x="263" y="1001"/>
                  </a:lnTo>
                  <a:lnTo>
                    <a:pt x="263" y="1003"/>
                  </a:lnTo>
                  <a:lnTo>
                    <a:pt x="263" y="1003"/>
                  </a:lnTo>
                  <a:lnTo>
                    <a:pt x="267" y="1005"/>
                  </a:lnTo>
                  <a:lnTo>
                    <a:pt x="269" y="1005"/>
                  </a:lnTo>
                  <a:lnTo>
                    <a:pt x="275" y="1009"/>
                  </a:lnTo>
                  <a:lnTo>
                    <a:pt x="283" y="1005"/>
                  </a:lnTo>
                  <a:lnTo>
                    <a:pt x="289" y="1009"/>
                  </a:lnTo>
                  <a:lnTo>
                    <a:pt x="289" y="1009"/>
                  </a:lnTo>
                  <a:lnTo>
                    <a:pt x="297" y="1011"/>
                  </a:lnTo>
                  <a:lnTo>
                    <a:pt x="301" y="1017"/>
                  </a:lnTo>
                  <a:lnTo>
                    <a:pt x="301" y="1017"/>
                  </a:lnTo>
                  <a:lnTo>
                    <a:pt x="299" y="1019"/>
                  </a:lnTo>
                  <a:lnTo>
                    <a:pt x="299" y="1019"/>
                  </a:lnTo>
                  <a:lnTo>
                    <a:pt x="293" y="1021"/>
                  </a:lnTo>
                  <a:lnTo>
                    <a:pt x="287" y="1021"/>
                  </a:lnTo>
                  <a:lnTo>
                    <a:pt x="287" y="1021"/>
                  </a:lnTo>
                  <a:lnTo>
                    <a:pt x="279" y="1019"/>
                  </a:lnTo>
                  <a:lnTo>
                    <a:pt x="279" y="1019"/>
                  </a:lnTo>
                  <a:lnTo>
                    <a:pt x="277" y="1019"/>
                  </a:lnTo>
                  <a:lnTo>
                    <a:pt x="277" y="1019"/>
                  </a:lnTo>
                  <a:lnTo>
                    <a:pt x="279" y="1021"/>
                  </a:lnTo>
                  <a:lnTo>
                    <a:pt x="281" y="1023"/>
                  </a:lnTo>
                  <a:lnTo>
                    <a:pt x="285" y="1025"/>
                  </a:lnTo>
                  <a:lnTo>
                    <a:pt x="285" y="1025"/>
                  </a:lnTo>
                  <a:lnTo>
                    <a:pt x="293" y="1029"/>
                  </a:lnTo>
                  <a:lnTo>
                    <a:pt x="293" y="1029"/>
                  </a:lnTo>
                  <a:lnTo>
                    <a:pt x="297" y="1035"/>
                  </a:lnTo>
                  <a:lnTo>
                    <a:pt x="297" y="1035"/>
                  </a:lnTo>
                  <a:lnTo>
                    <a:pt x="293" y="1051"/>
                  </a:lnTo>
                  <a:lnTo>
                    <a:pt x="293" y="1051"/>
                  </a:lnTo>
                  <a:lnTo>
                    <a:pt x="293" y="1055"/>
                  </a:lnTo>
                  <a:lnTo>
                    <a:pt x="293" y="1055"/>
                  </a:lnTo>
                  <a:lnTo>
                    <a:pt x="291" y="1061"/>
                  </a:lnTo>
                  <a:lnTo>
                    <a:pt x="291" y="1061"/>
                  </a:lnTo>
                  <a:lnTo>
                    <a:pt x="291" y="1065"/>
                  </a:lnTo>
                  <a:lnTo>
                    <a:pt x="291" y="1065"/>
                  </a:lnTo>
                  <a:lnTo>
                    <a:pt x="291" y="1069"/>
                  </a:lnTo>
                  <a:lnTo>
                    <a:pt x="293" y="1073"/>
                  </a:lnTo>
                  <a:lnTo>
                    <a:pt x="293" y="1073"/>
                  </a:lnTo>
                  <a:lnTo>
                    <a:pt x="291" y="1073"/>
                  </a:lnTo>
                  <a:lnTo>
                    <a:pt x="289" y="1073"/>
                  </a:lnTo>
                  <a:lnTo>
                    <a:pt x="289" y="1073"/>
                  </a:lnTo>
                  <a:lnTo>
                    <a:pt x="285" y="1071"/>
                  </a:lnTo>
                  <a:lnTo>
                    <a:pt x="283" y="1071"/>
                  </a:lnTo>
                  <a:lnTo>
                    <a:pt x="283" y="1071"/>
                  </a:lnTo>
                  <a:lnTo>
                    <a:pt x="281" y="1075"/>
                  </a:lnTo>
                  <a:lnTo>
                    <a:pt x="281" y="1075"/>
                  </a:lnTo>
                  <a:lnTo>
                    <a:pt x="283" y="1079"/>
                  </a:lnTo>
                  <a:lnTo>
                    <a:pt x="283" y="1079"/>
                  </a:lnTo>
                  <a:lnTo>
                    <a:pt x="287" y="1085"/>
                  </a:lnTo>
                  <a:lnTo>
                    <a:pt x="287" y="1085"/>
                  </a:lnTo>
                  <a:lnTo>
                    <a:pt x="289" y="1093"/>
                  </a:lnTo>
                  <a:lnTo>
                    <a:pt x="289" y="1093"/>
                  </a:lnTo>
                  <a:lnTo>
                    <a:pt x="287" y="1098"/>
                  </a:lnTo>
                  <a:lnTo>
                    <a:pt x="285" y="1104"/>
                  </a:lnTo>
                  <a:lnTo>
                    <a:pt x="285" y="1104"/>
                  </a:lnTo>
                  <a:lnTo>
                    <a:pt x="287" y="1106"/>
                  </a:lnTo>
                  <a:lnTo>
                    <a:pt x="289" y="1110"/>
                  </a:lnTo>
                  <a:lnTo>
                    <a:pt x="289" y="1110"/>
                  </a:lnTo>
                  <a:lnTo>
                    <a:pt x="289" y="1120"/>
                  </a:lnTo>
                  <a:lnTo>
                    <a:pt x="289" y="1120"/>
                  </a:lnTo>
                  <a:lnTo>
                    <a:pt x="285" y="1130"/>
                  </a:lnTo>
                  <a:lnTo>
                    <a:pt x="285" y="1130"/>
                  </a:lnTo>
                  <a:lnTo>
                    <a:pt x="281" y="1142"/>
                  </a:lnTo>
                  <a:lnTo>
                    <a:pt x="281" y="1142"/>
                  </a:lnTo>
                  <a:lnTo>
                    <a:pt x="281" y="1156"/>
                  </a:lnTo>
                  <a:lnTo>
                    <a:pt x="281" y="1156"/>
                  </a:lnTo>
                  <a:lnTo>
                    <a:pt x="279" y="1168"/>
                  </a:lnTo>
                  <a:lnTo>
                    <a:pt x="279" y="1168"/>
                  </a:lnTo>
                  <a:lnTo>
                    <a:pt x="277" y="1178"/>
                  </a:lnTo>
                  <a:lnTo>
                    <a:pt x="277" y="1190"/>
                  </a:lnTo>
                  <a:lnTo>
                    <a:pt x="277" y="1190"/>
                  </a:lnTo>
                  <a:lnTo>
                    <a:pt x="273" y="1198"/>
                  </a:lnTo>
                  <a:lnTo>
                    <a:pt x="269" y="1206"/>
                  </a:lnTo>
                  <a:lnTo>
                    <a:pt x="269" y="1206"/>
                  </a:lnTo>
                  <a:lnTo>
                    <a:pt x="259" y="1230"/>
                  </a:lnTo>
                  <a:lnTo>
                    <a:pt x="259" y="1230"/>
                  </a:lnTo>
                  <a:lnTo>
                    <a:pt x="257" y="1240"/>
                  </a:lnTo>
                  <a:lnTo>
                    <a:pt x="257" y="1246"/>
                  </a:lnTo>
                  <a:lnTo>
                    <a:pt x="255" y="1250"/>
                  </a:lnTo>
                  <a:lnTo>
                    <a:pt x="255" y="1250"/>
                  </a:lnTo>
                  <a:lnTo>
                    <a:pt x="249" y="1250"/>
                  </a:lnTo>
                  <a:lnTo>
                    <a:pt x="243" y="1250"/>
                  </a:lnTo>
                  <a:lnTo>
                    <a:pt x="243" y="1250"/>
                  </a:lnTo>
                  <a:lnTo>
                    <a:pt x="229" y="1246"/>
                  </a:lnTo>
                  <a:lnTo>
                    <a:pt x="229" y="1246"/>
                  </a:lnTo>
                  <a:lnTo>
                    <a:pt x="225" y="1248"/>
                  </a:lnTo>
                  <a:lnTo>
                    <a:pt x="219" y="1250"/>
                  </a:lnTo>
                  <a:lnTo>
                    <a:pt x="219" y="1250"/>
                  </a:lnTo>
                  <a:lnTo>
                    <a:pt x="211" y="1246"/>
                  </a:lnTo>
                  <a:lnTo>
                    <a:pt x="211" y="1246"/>
                  </a:lnTo>
                  <a:lnTo>
                    <a:pt x="201" y="1246"/>
                  </a:lnTo>
                  <a:lnTo>
                    <a:pt x="195" y="1246"/>
                  </a:lnTo>
                  <a:lnTo>
                    <a:pt x="195" y="1246"/>
                  </a:lnTo>
                  <a:lnTo>
                    <a:pt x="189" y="1248"/>
                  </a:lnTo>
                  <a:lnTo>
                    <a:pt x="185" y="1252"/>
                  </a:lnTo>
                  <a:lnTo>
                    <a:pt x="185" y="1252"/>
                  </a:lnTo>
                  <a:lnTo>
                    <a:pt x="183" y="1258"/>
                  </a:lnTo>
                  <a:lnTo>
                    <a:pt x="181" y="1260"/>
                  </a:lnTo>
                  <a:lnTo>
                    <a:pt x="181" y="1262"/>
                  </a:lnTo>
                  <a:lnTo>
                    <a:pt x="181" y="1262"/>
                  </a:lnTo>
                  <a:lnTo>
                    <a:pt x="173" y="1260"/>
                  </a:lnTo>
                  <a:lnTo>
                    <a:pt x="169" y="1258"/>
                  </a:lnTo>
                  <a:lnTo>
                    <a:pt x="169" y="1258"/>
                  </a:lnTo>
                  <a:lnTo>
                    <a:pt x="167" y="1260"/>
                  </a:lnTo>
                  <a:lnTo>
                    <a:pt x="165" y="1264"/>
                  </a:lnTo>
                  <a:lnTo>
                    <a:pt x="163" y="1270"/>
                  </a:lnTo>
                  <a:lnTo>
                    <a:pt x="163" y="1270"/>
                  </a:lnTo>
                  <a:lnTo>
                    <a:pt x="161" y="1278"/>
                  </a:lnTo>
                  <a:lnTo>
                    <a:pt x="157" y="1284"/>
                  </a:lnTo>
                  <a:lnTo>
                    <a:pt x="157" y="1284"/>
                  </a:lnTo>
                  <a:lnTo>
                    <a:pt x="159" y="1294"/>
                  </a:lnTo>
                  <a:lnTo>
                    <a:pt x="161" y="1307"/>
                  </a:lnTo>
                  <a:lnTo>
                    <a:pt x="161" y="1307"/>
                  </a:lnTo>
                  <a:lnTo>
                    <a:pt x="159" y="1313"/>
                  </a:lnTo>
                  <a:lnTo>
                    <a:pt x="157" y="1319"/>
                  </a:lnTo>
                  <a:lnTo>
                    <a:pt x="157" y="1319"/>
                  </a:lnTo>
                  <a:lnTo>
                    <a:pt x="155" y="1321"/>
                  </a:lnTo>
                  <a:lnTo>
                    <a:pt x="151" y="1323"/>
                  </a:lnTo>
                  <a:lnTo>
                    <a:pt x="151" y="1323"/>
                  </a:lnTo>
                  <a:lnTo>
                    <a:pt x="145" y="1321"/>
                  </a:lnTo>
                  <a:lnTo>
                    <a:pt x="139" y="1319"/>
                  </a:lnTo>
                  <a:lnTo>
                    <a:pt x="139" y="1319"/>
                  </a:lnTo>
                  <a:lnTo>
                    <a:pt x="132" y="1319"/>
                  </a:lnTo>
                  <a:lnTo>
                    <a:pt x="124" y="1319"/>
                  </a:lnTo>
                  <a:lnTo>
                    <a:pt x="124" y="1319"/>
                  </a:lnTo>
                  <a:lnTo>
                    <a:pt x="112" y="1323"/>
                  </a:lnTo>
                  <a:lnTo>
                    <a:pt x="104" y="1325"/>
                  </a:lnTo>
                  <a:lnTo>
                    <a:pt x="104" y="1325"/>
                  </a:lnTo>
                  <a:lnTo>
                    <a:pt x="98" y="1323"/>
                  </a:lnTo>
                  <a:lnTo>
                    <a:pt x="92" y="1321"/>
                  </a:lnTo>
                  <a:lnTo>
                    <a:pt x="92" y="1321"/>
                  </a:lnTo>
                  <a:lnTo>
                    <a:pt x="84" y="1323"/>
                  </a:lnTo>
                  <a:lnTo>
                    <a:pt x="80" y="1323"/>
                  </a:lnTo>
                  <a:lnTo>
                    <a:pt x="78" y="1321"/>
                  </a:lnTo>
                  <a:lnTo>
                    <a:pt x="78" y="1321"/>
                  </a:lnTo>
                  <a:lnTo>
                    <a:pt x="78" y="1319"/>
                  </a:lnTo>
                  <a:lnTo>
                    <a:pt x="80" y="1317"/>
                  </a:lnTo>
                  <a:lnTo>
                    <a:pt x="80" y="1317"/>
                  </a:lnTo>
                  <a:lnTo>
                    <a:pt x="82" y="1315"/>
                  </a:lnTo>
                  <a:lnTo>
                    <a:pt x="82" y="1315"/>
                  </a:lnTo>
                  <a:lnTo>
                    <a:pt x="84" y="1311"/>
                  </a:lnTo>
                  <a:lnTo>
                    <a:pt x="84" y="1305"/>
                  </a:lnTo>
                  <a:lnTo>
                    <a:pt x="84" y="1305"/>
                  </a:lnTo>
                  <a:lnTo>
                    <a:pt x="88" y="1298"/>
                  </a:lnTo>
                  <a:lnTo>
                    <a:pt x="88" y="1298"/>
                  </a:lnTo>
                  <a:lnTo>
                    <a:pt x="86" y="1294"/>
                  </a:lnTo>
                  <a:lnTo>
                    <a:pt x="84" y="1290"/>
                  </a:lnTo>
                  <a:lnTo>
                    <a:pt x="84" y="1290"/>
                  </a:lnTo>
                  <a:lnTo>
                    <a:pt x="76" y="1278"/>
                  </a:lnTo>
                  <a:lnTo>
                    <a:pt x="76" y="1278"/>
                  </a:lnTo>
                  <a:lnTo>
                    <a:pt x="68" y="1260"/>
                  </a:lnTo>
                  <a:lnTo>
                    <a:pt x="64" y="1250"/>
                  </a:lnTo>
                  <a:lnTo>
                    <a:pt x="60" y="1240"/>
                  </a:lnTo>
                  <a:lnTo>
                    <a:pt x="60" y="1240"/>
                  </a:lnTo>
                  <a:lnTo>
                    <a:pt x="60" y="1238"/>
                  </a:lnTo>
                  <a:lnTo>
                    <a:pt x="64" y="1234"/>
                  </a:lnTo>
                  <a:lnTo>
                    <a:pt x="64" y="1234"/>
                  </a:lnTo>
                  <a:lnTo>
                    <a:pt x="66" y="1236"/>
                  </a:lnTo>
                  <a:lnTo>
                    <a:pt x="70" y="1238"/>
                  </a:lnTo>
                  <a:lnTo>
                    <a:pt x="70" y="1238"/>
                  </a:lnTo>
                  <a:lnTo>
                    <a:pt x="74" y="1240"/>
                  </a:lnTo>
                  <a:lnTo>
                    <a:pt x="78" y="1238"/>
                  </a:lnTo>
                  <a:lnTo>
                    <a:pt x="78" y="1238"/>
                  </a:lnTo>
                  <a:lnTo>
                    <a:pt x="78" y="1236"/>
                  </a:lnTo>
                  <a:lnTo>
                    <a:pt x="74" y="1232"/>
                  </a:lnTo>
                  <a:lnTo>
                    <a:pt x="72" y="1228"/>
                  </a:lnTo>
                  <a:lnTo>
                    <a:pt x="70" y="1224"/>
                  </a:lnTo>
                  <a:lnTo>
                    <a:pt x="70" y="1224"/>
                  </a:lnTo>
                  <a:lnTo>
                    <a:pt x="72" y="1220"/>
                  </a:lnTo>
                  <a:lnTo>
                    <a:pt x="72" y="1220"/>
                  </a:lnTo>
                  <a:lnTo>
                    <a:pt x="76" y="1220"/>
                  </a:lnTo>
                  <a:lnTo>
                    <a:pt x="80" y="1222"/>
                  </a:lnTo>
                  <a:lnTo>
                    <a:pt x="80" y="1222"/>
                  </a:lnTo>
                  <a:lnTo>
                    <a:pt x="82" y="1220"/>
                  </a:lnTo>
                  <a:lnTo>
                    <a:pt x="86" y="1218"/>
                  </a:lnTo>
                  <a:lnTo>
                    <a:pt x="86" y="1218"/>
                  </a:lnTo>
                  <a:lnTo>
                    <a:pt x="86" y="1212"/>
                  </a:lnTo>
                  <a:lnTo>
                    <a:pt x="86" y="1208"/>
                  </a:lnTo>
                  <a:lnTo>
                    <a:pt x="86" y="1208"/>
                  </a:lnTo>
                  <a:lnTo>
                    <a:pt x="82" y="1204"/>
                  </a:lnTo>
                  <a:lnTo>
                    <a:pt x="78" y="1198"/>
                  </a:lnTo>
                  <a:lnTo>
                    <a:pt x="78" y="1198"/>
                  </a:lnTo>
                  <a:lnTo>
                    <a:pt x="74" y="1196"/>
                  </a:lnTo>
                  <a:lnTo>
                    <a:pt x="68" y="1192"/>
                  </a:lnTo>
                  <a:lnTo>
                    <a:pt x="68" y="1192"/>
                  </a:lnTo>
                  <a:lnTo>
                    <a:pt x="64" y="1178"/>
                  </a:lnTo>
                  <a:lnTo>
                    <a:pt x="64" y="1178"/>
                  </a:lnTo>
                  <a:lnTo>
                    <a:pt x="56" y="1174"/>
                  </a:lnTo>
                  <a:lnTo>
                    <a:pt x="52" y="1168"/>
                  </a:lnTo>
                  <a:lnTo>
                    <a:pt x="52" y="1168"/>
                  </a:lnTo>
                  <a:lnTo>
                    <a:pt x="48" y="1160"/>
                  </a:lnTo>
                  <a:lnTo>
                    <a:pt x="46" y="1150"/>
                  </a:lnTo>
                  <a:lnTo>
                    <a:pt x="46" y="1150"/>
                  </a:lnTo>
                  <a:lnTo>
                    <a:pt x="46" y="1138"/>
                  </a:lnTo>
                  <a:lnTo>
                    <a:pt x="46" y="1138"/>
                  </a:lnTo>
                  <a:lnTo>
                    <a:pt x="44" y="1132"/>
                  </a:lnTo>
                  <a:lnTo>
                    <a:pt x="42" y="1124"/>
                  </a:lnTo>
                  <a:lnTo>
                    <a:pt x="42" y="1124"/>
                  </a:lnTo>
                  <a:lnTo>
                    <a:pt x="38" y="1124"/>
                  </a:lnTo>
                  <a:lnTo>
                    <a:pt x="34" y="1124"/>
                  </a:lnTo>
                  <a:lnTo>
                    <a:pt x="34" y="1124"/>
                  </a:lnTo>
                  <a:lnTo>
                    <a:pt x="30" y="1122"/>
                  </a:lnTo>
                  <a:lnTo>
                    <a:pt x="34" y="1118"/>
                  </a:lnTo>
                  <a:lnTo>
                    <a:pt x="34" y="1114"/>
                  </a:lnTo>
                  <a:lnTo>
                    <a:pt x="34" y="1114"/>
                  </a:lnTo>
                  <a:lnTo>
                    <a:pt x="34" y="1106"/>
                  </a:lnTo>
                  <a:lnTo>
                    <a:pt x="30" y="1100"/>
                  </a:lnTo>
                  <a:lnTo>
                    <a:pt x="30" y="1100"/>
                  </a:lnTo>
                  <a:lnTo>
                    <a:pt x="36" y="1095"/>
                  </a:lnTo>
                  <a:lnTo>
                    <a:pt x="40" y="1091"/>
                  </a:lnTo>
                  <a:lnTo>
                    <a:pt x="40" y="1091"/>
                  </a:lnTo>
                  <a:lnTo>
                    <a:pt x="40" y="1085"/>
                  </a:lnTo>
                  <a:lnTo>
                    <a:pt x="38" y="1079"/>
                  </a:lnTo>
                  <a:lnTo>
                    <a:pt x="38" y="1079"/>
                  </a:lnTo>
                  <a:lnTo>
                    <a:pt x="36" y="1079"/>
                  </a:lnTo>
                  <a:lnTo>
                    <a:pt x="30" y="1081"/>
                  </a:lnTo>
                  <a:lnTo>
                    <a:pt x="28" y="1083"/>
                  </a:lnTo>
                  <a:lnTo>
                    <a:pt x="26" y="1081"/>
                  </a:lnTo>
                  <a:lnTo>
                    <a:pt x="26" y="1081"/>
                  </a:lnTo>
                  <a:lnTo>
                    <a:pt x="24" y="1079"/>
                  </a:lnTo>
                  <a:lnTo>
                    <a:pt x="26" y="1075"/>
                  </a:lnTo>
                  <a:lnTo>
                    <a:pt x="28" y="1065"/>
                  </a:lnTo>
                  <a:lnTo>
                    <a:pt x="28" y="1065"/>
                  </a:lnTo>
                  <a:lnTo>
                    <a:pt x="28" y="1061"/>
                  </a:lnTo>
                  <a:lnTo>
                    <a:pt x="26" y="1057"/>
                  </a:lnTo>
                  <a:lnTo>
                    <a:pt x="26" y="1057"/>
                  </a:lnTo>
                  <a:lnTo>
                    <a:pt x="24" y="1055"/>
                  </a:lnTo>
                  <a:lnTo>
                    <a:pt x="20" y="1053"/>
                  </a:lnTo>
                  <a:lnTo>
                    <a:pt x="14" y="1053"/>
                  </a:lnTo>
                  <a:lnTo>
                    <a:pt x="12" y="1051"/>
                  </a:lnTo>
                  <a:lnTo>
                    <a:pt x="12" y="1051"/>
                  </a:lnTo>
                  <a:lnTo>
                    <a:pt x="14" y="1049"/>
                  </a:lnTo>
                  <a:lnTo>
                    <a:pt x="16" y="1045"/>
                  </a:lnTo>
                  <a:lnTo>
                    <a:pt x="20" y="1041"/>
                  </a:lnTo>
                  <a:lnTo>
                    <a:pt x="20" y="1041"/>
                  </a:lnTo>
                  <a:lnTo>
                    <a:pt x="22" y="1041"/>
                  </a:lnTo>
                  <a:lnTo>
                    <a:pt x="24" y="1039"/>
                  </a:lnTo>
                  <a:lnTo>
                    <a:pt x="24" y="1039"/>
                  </a:lnTo>
                  <a:lnTo>
                    <a:pt x="22" y="1035"/>
                  </a:lnTo>
                  <a:lnTo>
                    <a:pt x="22" y="1035"/>
                  </a:lnTo>
                  <a:lnTo>
                    <a:pt x="20" y="1035"/>
                  </a:lnTo>
                  <a:lnTo>
                    <a:pt x="18" y="1035"/>
                  </a:lnTo>
                  <a:lnTo>
                    <a:pt x="18" y="1035"/>
                  </a:lnTo>
                  <a:lnTo>
                    <a:pt x="18" y="1033"/>
                  </a:lnTo>
                  <a:lnTo>
                    <a:pt x="20" y="1031"/>
                  </a:lnTo>
                  <a:lnTo>
                    <a:pt x="22" y="1027"/>
                  </a:lnTo>
                  <a:lnTo>
                    <a:pt x="22" y="1027"/>
                  </a:lnTo>
                  <a:lnTo>
                    <a:pt x="20" y="1023"/>
                  </a:lnTo>
                  <a:lnTo>
                    <a:pt x="18" y="1023"/>
                  </a:lnTo>
                  <a:lnTo>
                    <a:pt x="18" y="1023"/>
                  </a:lnTo>
                  <a:lnTo>
                    <a:pt x="16" y="1025"/>
                  </a:lnTo>
                  <a:lnTo>
                    <a:pt x="16" y="1029"/>
                  </a:lnTo>
                  <a:lnTo>
                    <a:pt x="16" y="1029"/>
                  </a:lnTo>
                  <a:lnTo>
                    <a:pt x="14" y="1033"/>
                  </a:lnTo>
                  <a:lnTo>
                    <a:pt x="12" y="1035"/>
                  </a:lnTo>
                  <a:lnTo>
                    <a:pt x="10" y="1035"/>
                  </a:lnTo>
                  <a:lnTo>
                    <a:pt x="10" y="1035"/>
                  </a:lnTo>
                  <a:lnTo>
                    <a:pt x="10" y="1033"/>
                  </a:lnTo>
                  <a:lnTo>
                    <a:pt x="12" y="1031"/>
                  </a:lnTo>
                  <a:lnTo>
                    <a:pt x="12" y="1031"/>
                  </a:lnTo>
                  <a:lnTo>
                    <a:pt x="12" y="1025"/>
                  </a:lnTo>
                  <a:lnTo>
                    <a:pt x="12" y="1025"/>
                  </a:lnTo>
                  <a:lnTo>
                    <a:pt x="10" y="1021"/>
                  </a:lnTo>
                  <a:lnTo>
                    <a:pt x="10" y="1021"/>
                  </a:lnTo>
                  <a:lnTo>
                    <a:pt x="6" y="1019"/>
                  </a:lnTo>
                  <a:lnTo>
                    <a:pt x="6" y="1019"/>
                  </a:lnTo>
                  <a:lnTo>
                    <a:pt x="4" y="1015"/>
                  </a:lnTo>
                  <a:lnTo>
                    <a:pt x="4" y="1015"/>
                  </a:lnTo>
                  <a:lnTo>
                    <a:pt x="0" y="995"/>
                  </a:lnTo>
                  <a:lnTo>
                    <a:pt x="0" y="975"/>
                  </a:lnTo>
                  <a:lnTo>
                    <a:pt x="0" y="975"/>
                  </a:lnTo>
                  <a:lnTo>
                    <a:pt x="0" y="965"/>
                  </a:lnTo>
                  <a:lnTo>
                    <a:pt x="0" y="965"/>
                  </a:lnTo>
                  <a:lnTo>
                    <a:pt x="6" y="961"/>
                  </a:lnTo>
                  <a:lnTo>
                    <a:pt x="8" y="955"/>
                  </a:lnTo>
                  <a:lnTo>
                    <a:pt x="8" y="955"/>
                  </a:lnTo>
                  <a:lnTo>
                    <a:pt x="10" y="959"/>
                  </a:lnTo>
                  <a:lnTo>
                    <a:pt x="10" y="959"/>
                  </a:lnTo>
                  <a:lnTo>
                    <a:pt x="10" y="963"/>
                  </a:lnTo>
                  <a:lnTo>
                    <a:pt x="8" y="971"/>
                  </a:lnTo>
                  <a:lnTo>
                    <a:pt x="8" y="975"/>
                  </a:lnTo>
                  <a:lnTo>
                    <a:pt x="8" y="979"/>
                  </a:lnTo>
                  <a:lnTo>
                    <a:pt x="10" y="981"/>
                  </a:lnTo>
                  <a:lnTo>
                    <a:pt x="10" y="981"/>
                  </a:lnTo>
                  <a:lnTo>
                    <a:pt x="10" y="979"/>
                  </a:lnTo>
                  <a:lnTo>
                    <a:pt x="10" y="973"/>
                  </a:lnTo>
                  <a:lnTo>
                    <a:pt x="12" y="969"/>
                  </a:lnTo>
                  <a:lnTo>
                    <a:pt x="12" y="967"/>
                  </a:lnTo>
                  <a:lnTo>
                    <a:pt x="12" y="967"/>
                  </a:lnTo>
                  <a:lnTo>
                    <a:pt x="14" y="967"/>
                  </a:lnTo>
                  <a:lnTo>
                    <a:pt x="14" y="971"/>
                  </a:lnTo>
                  <a:lnTo>
                    <a:pt x="14" y="973"/>
                  </a:lnTo>
                  <a:lnTo>
                    <a:pt x="16" y="975"/>
                  </a:lnTo>
                  <a:lnTo>
                    <a:pt x="16" y="975"/>
                  </a:lnTo>
                  <a:lnTo>
                    <a:pt x="20" y="973"/>
                  </a:lnTo>
                  <a:lnTo>
                    <a:pt x="24" y="969"/>
                  </a:lnTo>
                  <a:lnTo>
                    <a:pt x="24" y="969"/>
                  </a:lnTo>
                  <a:lnTo>
                    <a:pt x="26" y="963"/>
                  </a:lnTo>
                  <a:lnTo>
                    <a:pt x="30" y="955"/>
                  </a:lnTo>
                  <a:lnTo>
                    <a:pt x="34" y="935"/>
                  </a:lnTo>
                  <a:lnTo>
                    <a:pt x="34" y="935"/>
                  </a:lnTo>
                  <a:lnTo>
                    <a:pt x="28" y="925"/>
                  </a:lnTo>
                  <a:lnTo>
                    <a:pt x="28" y="925"/>
                  </a:lnTo>
                  <a:lnTo>
                    <a:pt x="28" y="919"/>
                  </a:lnTo>
                  <a:lnTo>
                    <a:pt x="28" y="909"/>
                  </a:lnTo>
                  <a:lnTo>
                    <a:pt x="28" y="909"/>
                  </a:lnTo>
                  <a:lnTo>
                    <a:pt x="30" y="905"/>
                  </a:lnTo>
                  <a:lnTo>
                    <a:pt x="36" y="901"/>
                  </a:lnTo>
                  <a:lnTo>
                    <a:pt x="42" y="891"/>
                  </a:lnTo>
                  <a:lnTo>
                    <a:pt x="42" y="891"/>
                  </a:lnTo>
                  <a:lnTo>
                    <a:pt x="42" y="884"/>
                  </a:lnTo>
                  <a:lnTo>
                    <a:pt x="42" y="880"/>
                  </a:lnTo>
                  <a:lnTo>
                    <a:pt x="42" y="880"/>
                  </a:lnTo>
                  <a:lnTo>
                    <a:pt x="48" y="876"/>
                  </a:lnTo>
                  <a:lnTo>
                    <a:pt x="54" y="874"/>
                  </a:lnTo>
                  <a:lnTo>
                    <a:pt x="64" y="874"/>
                  </a:lnTo>
                  <a:lnTo>
                    <a:pt x="70" y="870"/>
                  </a:lnTo>
                  <a:lnTo>
                    <a:pt x="70" y="870"/>
                  </a:lnTo>
                  <a:lnTo>
                    <a:pt x="72" y="866"/>
                  </a:lnTo>
                  <a:lnTo>
                    <a:pt x="74" y="862"/>
                  </a:lnTo>
                  <a:lnTo>
                    <a:pt x="74" y="862"/>
                  </a:lnTo>
                  <a:lnTo>
                    <a:pt x="76" y="854"/>
                  </a:lnTo>
                  <a:lnTo>
                    <a:pt x="76" y="848"/>
                  </a:lnTo>
                  <a:lnTo>
                    <a:pt x="76" y="848"/>
                  </a:lnTo>
                  <a:lnTo>
                    <a:pt x="72" y="840"/>
                  </a:lnTo>
                  <a:lnTo>
                    <a:pt x="72" y="840"/>
                  </a:lnTo>
                  <a:lnTo>
                    <a:pt x="74" y="834"/>
                  </a:lnTo>
                  <a:lnTo>
                    <a:pt x="76" y="826"/>
                  </a:lnTo>
                  <a:lnTo>
                    <a:pt x="80" y="820"/>
                  </a:lnTo>
                  <a:lnTo>
                    <a:pt x="80" y="814"/>
                  </a:lnTo>
                  <a:lnTo>
                    <a:pt x="80" y="814"/>
                  </a:lnTo>
                  <a:lnTo>
                    <a:pt x="78" y="798"/>
                  </a:lnTo>
                  <a:lnTo>
                    <a:pt x="74" y="784"/>
                  </a:lnTo>
                  <a:lnTo>
                    <a:pt x="74" y="784"/>
                  </a:lnTo>
                  <a:lnTo>
                    <a:pt x="70" y="780"/>
                  </a:lnTo>
                  <a:lnTo>
                    <a:pt x="68" y="776"/>
                  </a:lnTo>
                  <a:lnTo>
                    <a:pt x="66" y="774"/>
                  </a:lnTo>
                  <a:lnTo>
                    <a:pt x="66" y="774"/>
                  </a:lnTo>
                  <a:lnTo>
                    <a:pt x="70" y="766"/>
                  </a:lnTo>
                  <a:lnTo>
                    <a:pt x="70" y="766"/>
                  </a:lnTo>
                  <a:lnTo>
                    <a:pt x="76" y="764"/>
                  </a:lnTo>
                  <a:lnTo>
                    <a:pt x="82" y="762"/>
                  </a:lnTo>
                  <a:lnTo>
                    <a:pt x="82" y="762"/>
                  </a:lnTo>
                  <a:lnTo>
                    <a:pt x="92" y="754"/>
                  </a:lnTo>
                  <a:lnTo>
                    <a:pt x="92" y="754"/>
                  </a:lnTo>
                  <a:lnTo>
                    <a:pt x="96" y="746"/>
                  </a:lnTo>
                  <a:lnTo>
                    <a:pt x="98" y="738"/>
                  </a:lnTo>
                  <a:lnTo>
                    <a:pt x="98" y="738"/>
                  </a:lnTo>
                  <a:lnTo>
                    <a:pt x="98" y="728"/>
                  </a:lnTo>
                  <a:lnTo>
                    <a:pt x="96" y="720"/>
                  </a:lnTo>
                  <a:lnTo>
                    <a:pt x="96" y="720"/>
                  </a:lnTo>
                  <a:lnTo>
                    <a:pt x="92" y="718"/>
                  </a:lnTo>
                  <a:lnTo>
                    <a:pt x="86" y="714"/>
                  </a:lnTo>
                  <a:lnTo>
                    <a:pt x="78" y="706"/>
                  </a:lnTo>
                  <a:lnTo>
                    <a:pt x="78" y="706"/>
                  </a:lnTo>
                  <a:lnTo>
                    <a:pt x="74" y="700"/>
                  </a:lnTo>
                  <a:lnTo>
                    <a:pt x="70" y="694"/>
                  </a:lnTo>
                  <a:lnTo>
                    <a:pt x="70" y="694"/>
                  </a:lnTo>
                  <a:lnTo>
                    <a:pt x="70" y="686"/>
                  </a:lnTo>
                  <a:lnTo>
                    <a:pt x="70" y="676"/>
                  </a:lnTo>
                  <a:lnTo>
                    <a:pt x="70" y="676"/>
                  </a:lnTo>
                  <a:lnTo>
                    <a:pt x="72" y="661"/>
                  </a:lnTo>
                  <a:lnTo>
                    <a:pt x="72" y="641"/>
                  </a:lnTo>
                  <a:lnTo>
                    <a:pt x="72" y="641"/>
                  </a:lnTo>
                  <a:lnTo>
                    <a:pt x="72" y="635"/>
                  </a:lnTo>
                  <a:lnTo>
                    <a:pt x="70" y="629"/>
                  </a:lnTo>
                  <a:lnTo>
                    <a:pt x="70" y="629"/>
                  </a:lnTo>
                  <a:lnTo>
                    <a:pt x="68" y="627"/>
                  </a:lnTo>
                  <a:lnTo>
                    <a:pt x="68" y="627"/>
                  </a:lnTo>
                  <a:lnTo>
                    <a:pt x="68" y="623"/>
                  </a:lnTo>
                  <a:lnTo>
                    <a:pt x="68" y="617"/>
                  </a:lnTo>
                  <a:lnTo>
                    <a:pt x="68" y="617"/>
                  </a:lnTo>
                  <a:lnTo>
                    <a:pt x="72" y="609"/>
                  </a:lnTo>
                  <a:lnTo>
                    <a:pt x="72" y="609"/>
                  </a:lnTo>
                  <a:lnTo>
                    <a:pt x="72" y="595"/>
                  </a:lnTo>
                  <a:lnTo>
                    <a:pt x="72" y="595"/>
                  </a:lnTo>
                  <a:lnTo>
                    <a:pt x="74" y="585"/>
                  </a:lnTo>
                  <a:lnTo>
                    <a:pt x="74" y="585"/>
                  </a:lnTo>
                  <a:lnTo>
                    <a:pt x="76" y="577"/>
                  </a:lnTo>
                  <a:lnTo>
                    <a:pt x="76" y="577"/>
                  </a:lnTo>
                  <a:lnTo>
                    <a:pt x="80" y="573"/>
                  </a:lnTo>
                  <a:lnTo>
                    <a:pt x="82" y="569"/>
                  </a:lnTo>
                  <a:lnTo>
                    <a:pt x="82" y="569"/>
                  </a:lnTo>
                  <a:lnTo>
                    <a:pt x="80" y="567"/>
                  </a:lnTo>
                  <a:lnTo>
                    <a:pt x="78" y="565"/>
                  </a:lnTo>
                  <a:lnTo>
                    <a:pt x="78" y="565"/>
                  </a:lnTo>
                  <a:lnTo>
                    <a:pt x="74" y="553"/>
                  </a:lnTo>
                  <a:lnTo>
                    <a:pt x="74" y="553"/>
                  </a:lnTo>
                  <a:lnTo>
                    <a:pt x="72" y="539"/>
                  </a:lnTo>
                  <a:lnTo>
                    <a:pt x="72" y="539"/>
                  </a:lnTo>
                  <a:lnTo>
                    <a:pt x="76" y="523"/>
                  </a:lnTo>
                  <a:lnTo>
                    <a:pt x="76" y="523"/>
                  </a:lnTo>
                  <a:lnTo>
                    <a:pt x="80" y="513"/>
                  </a:lnTo>
                  <a:lnTo>
                    <a:pt x="80" y="513"/>
                  </a:lnTo>
                  <a:lnTo>
                    <a:pt x="92" y="499"/>
                  </a:lnTo>
                  <a:lnTo>
                    <a:pt x="102" y="489"/>
                  </a:lnTo>
                  <a:lnTo>
                    <a:pt x="102" y="489"/>
                  </a:lnTo>
                  <a:lnTo>
                    <a:pt x="116" y="481"/>
                  </a:lnTo>
                  <a:lnTo>
                    <a:pt x="116" y="481"/>
                  </a:lnTo>
                  <a:lnTo>
                    <a:pt x="126" y="479"/>
                  </a:lnTo>
                  <a:lnTo>
                    <a:pt x="134" y="477"/>
                  </a:lnTo>
                  <a:lnTo>
                    <a:pt x="134" y="477"/>
                  </a:lnTo>
                  <a:lnTo>
                    <a:pt x="139" y="479"/>
                  </a:lnTo>
                  <a:lnTo>
                    <a:pt x="147" y="481"/>
                  </a:lnTo>
                  <a:lnTo>
                    <a:pt x="147" y="481"/>
                  </a:lnTo>
                  <a:lnTo>
                    <a:pt x="153" y="481"/>
                  </a:lnTo>
                  <a:lnTo>
                    <a:pt x="159" y="481"/>
                  </a:lnTo>
                  <a:lnTo>
                    <a:pt x="159" y="481"/>
                  </a:lnTo>
                  <a:lnTo>
                    <a:pt x="163" y="477"/>
                  </a:lnTo>
                  <a:lnTo>
                    <a:pt x="167" y="471"/>
                  </a:lnTo>
                  <a:lnTo>
                    <a:pt x="167" y="471"/>
                  </a:lnTo>
                  <a:lnTo>
                    <a:pt x="169" y="464"/>
                  </a:lnTo>
                  <a:lnTo>
                    <a:pt x="169" y="464"/>
                  </a:lnTo>
                  <a:lnTo>
                    <a:pt x="169" y="456"/>
                  </a:lnTo>
                  <a:lnTo>
                    <a:pt x="169" y="448"/>
                  </a:lnTo>
                  <a:lnTo>
                    <a:pt x="169" y="448"/>
                  </a:lnTo>
                  <a:lnTo>
                    <a:pt x="165" y="440"/>
                  </a:lnTo>
                  <a:lnTo>
                    <a:pt x="165" y="440"/>
                  </a:lnTo>
                  <a:lnTo>
                    <a:pt x="159" y="434"/>
                  </a:lnTo>
                  <a:lnTo>
                    <a:pt x="153" y="428"/>
                  </a:lnTo>
                  <a:lnTo>
                    <a:pt x="153" y="428"/>
                  </a:lnTo>
                  <a:lnTo>
                    <a:pt x="153" y="420"/>
                  </a:lnTo>
                  <a:lnTo>
                    <a:pt x="153" y="420"/>
                  </a:lnTo>
                  <a:lnTo>
                    <a:pt x="155" y="414"/>
                  </a:lnTo>
                  <a:lnTo>
                    <a:pt x="159" y="408"/>
                  </a:lnTo>
                  <a:lnTo>
                    <a:pt x="169" y="398"/>
                  </a:lnTo>
                  <a:lnTo>
                    <a:pt x="169" y="398"/>
                  </a:lnTo>
                  <a:lnTo>
                    <a:pt x="175" y="382"/>
                  </a:lnTo>
                  <a:lnTo>
                    <a:pt x="183" y="370"/>
                  </a:lnTo>
                  <a:lnTo>
                    <a:pt x="183" y="370"/>
                  </a:lnTo>
                  <a:lnTo>
                    <a:pt x="187" y="352"/>
                  </a:lnTo>
                  <a:lnTo>
                    <a:pt x="189" y="334"/>
                  </a:lnTo>
                  <a:lnTo>
                    <a:pt x="189" y="334"/>
                  </a:lnTo>
                  <a:lnTo>
                    <a:pt x="191" y="312"/>
                  </a:lnTo>
                  <a:lnTo>
                    <a:pt x="191" y="312"/>
                  </a:lnTo>
                  <a:lnTo>
                    <a:pt x="191" y="298"/>
                  </a:lnTo>
                  <a:lnTo>
                    <a:pt x="191" y="298"/>
                  </a:lnTo>
                  <a:lnTo>
                    <a:pt x="189" y="292"/>
                  </a:lnTo>
                  <a:lnTo>
                    <a:pt x="189" y="286"/>
                  </a:lnTo>
                  <a:lnTo>
                    <a:pt x="189" y="286"/>
                  </a:lnTo>
                  <a:lnTo>
                    <a:pt x="195" y="284"/>
                  </a:lnTo>
                  <a:lnTo>
                    <a:pt x="195" y="284"/>
                  </a:lnTo>
                  <a:lnTo>
                    <a:pt x="203" y="284"/>
                  </a:lnTo>
                  <a:lnTo>
                    <a:pt x="203" y="284"/>
                  </a:lnTo>
                  <a:lnTo>
                    <a:pt x="211" y="280"/>
                  </a:lnTo>
                  <a:lnTo>
                    <a:pt x="217" y="274"/>
                  </a:lnTo>
                  <a:lnTo>
                    <a:pt x="217" y="274"/>
                  </a:lnTo>
                  <a:lnTo>
                    <a:pt x="219" y="264"/>
                  </a:lnTo>
                  <a:lnTo>
                    <a:pt x="219" y="264"/>
                  </a:lnTo>
                  <a:lnTo>
                    <a:pt x="221" y="253"/>
                  </a:lnTo>
                  <a:lnTo>
                    <a:pt x="221" y="253"/>
                  </a:lnTo>
                  <a:lnTo>
                    <a:pt x="225" y="243"/>
                  </a:lnTo>
                  <a:lnTo>
                    <a:pt x="225" y="243"/>
                  </a:lnTo>
                  <a:lnTo>
                    <a:pt x="233" y="231"/>
                  </a:lnTo>
                  <a:lnTo>
                    <a:pt x="243" y="221"/>
                  </a:lnTo>
                  <a:lnTo>
                    <a:pt x="243" y="221"/>
                  </a:lnTo>
                  <a:lnTo>
                    <a:pt x="247" y="213"/>
                  </a:lnTo>
                  <a:lnTo>
                    <a:pt x="247" y="213"/>
                  </a:lnTo>
                  <a:lnTo>
                    <a:pt x="257" y="201"/>
                  </a:lnTo>
                  <a:lnTo>
                    <a:pt x="257" y="201"/>
                  </a:lnTo>
                  <a:lnTo>
                    <a:pt x="261" y="193"/>
                  </a:lnTo>
                  <a:lnTo>
                    <a:pt x="261" y="193"/>
                  </a:lnTo>
                  <a:lnTo>
                    <a:pt x="263" y="189"/>
                  </a:lnTo>
                  <a:lnTo>
                    <a:pt x="263" y="189"/>
                  </a:lnTo>
                  <a:lnTo>
                    <a:pt x="261" y="181"/>
                  </a:lnTo>
                  <a:lnTo>
                    <a:pt x="261" y="181"/>
                  </a:lnTo>
                  <a:lnTo>
                    <a:pt x="257" y="171"/>
                  </a:lnTo>
                  <a:lnTo>
                    <a:pt x="251" y="165"/>
                  </a:lnTo>
                  <a:lnTo>
                    <a:pt x="251" y="165"/>
                  </a:lnTo>
                  <a:lnTo>
                    <a:pt x="253" y="161"/>
                  </a:lnTo>
                  <a:lnTo>
                    <a:pt x="253" y="155"/>
                  </a:lnTo>
                  <a:lnTo>
                    <a:pt x="253" y="155"/>
                  </a:lnTo>
                  <a:lnTo>
                    <a:pt x="259" y="151"/>
                  </a:lnTo>
                  <a:lnTo>
                    <a:pt x="263" y="143"/>
                  </a:lnTo>
                  <a:lnTo>
                    <a:pt x="263" y="143"/>
                  </a:lnTo>
                  <a:lnTo>
                    <a:pt x="269" y="137"/>
                  </a:lnTo>
                  <a:lnTo>
                    <a:pt x="269" y="137"/>
                  </a:lnTo>
                  <a:lnTo>
                    <a:pt x="269" y="129"/>
                  </a:lnTo>
                  <a:lnTo>
                    <a:pt x="269" y="129"/>
                  </a:lnTo>
                  <a:lnTo>
                    <a:pt x="273" y="117"/>
                  </a:lnTo>
                  <a:lnTo>
                    <a:pt x="273" y="117"/>
                  </a:lnTo>
                  <a:lnTo>
                    <a:pt x="277" y="111"/>
                  </a:lnTo>
                  <a:lnTo>
                    <a:pt x="277" y="111"/>
                  </a:lnTo>
                  <a:lnTo>
                    <a:pt x="283" y="103"/>
                  </a:lnTo>
                  <a:lnTo>
                    <a:pt x="289" y="99"/>
                  </a:lnTo>
                  <a:lnTo>
                    <a:pt x="289" y="99"/>
                  </a:lnTo>
                  <a:lnTo>
                    <a:pt x="299" y="97"/>
                  </a:lnTo>
                  <a:lnTo>
                    <a:pt x="299" y="97"/>
                  </a:lnTo>
                  <a:lnTo>
                    <a:pt x="307" y="99"/>
                  </a:lnTo>
                  <a:lnTo>
                    <a:pt x="307" y="99"/>
                  </a:lnTo>
                  <a:lnTo>
                    <a:pt x="313" y="107"/>
                  </a:lnTo>
                  <a:lnTo>
                    <a:pt x="313" y="107"/>
                  </a:lnTo>
                  <a:lnTo>
                    <a:pt x="317" y="109"/>
                  </a:lnTo>
                  <a:lnTo>
                    <a:pt x="317" y="109"/>
                  </a:lnTo>
                  <a:lnTo>
                    <a:pt x="319" y="103"/>
                  </a:lnTo>
                  <a:lnTo>
                    <a:pt x="321" y="99"/>
                  </a:lnTo>
                  <a:lnTo>
                    <a:pt x="321" y="99"/>
                  </a:lnTo>
                  <a:lnTo>
                    <a:pt x="327" y="83"/>
                  </a:lnTo>
                  <a:lnTo>
                    <a:pt x="327" y="83"/>
                  </a:lnTo>
                  <a:lnTo>
                    <a:pt x="327" y="77"/>
                  </a:lnTo>
                  <a:lnTo>
                    <a:pt x="327" y="77"/>
                  </a:lnTo>
                  <a:lnTo>
                    <a:pt x="327" y="71"/>
                  </a:lnTo>
                  <a:lnTo>
                    <a:pt x="325" y="63"/>
                  </a:lnTo>
                  <a:lnTo>
                    <a:pt x="325" y="63"/>
                  </a:lnTo>
                  <a:lnTo>
                    <a:pt x="329" y="57"/>
                  </a:lnTo>
                  <a:lnTo>
                    <a:pt x="329" y="57"/>
                  </a:lnTo>
                  <a:lnTo>
                    <a:pt x="331" y="53"/>
                  </a:lnTo>
                  <a:lnTo>
                    <a:pt x="331" y="53"/>
                  </a:lnTo>
                  <a:lnTo>
                    <a:pt x="337" y="53"/>
                  </a:lnTo>
                  <a:lnTo>
                    <a:pt x="337" y="53"/>
                  </a:lnTo>
                  <a:lnTo>
                    <a:pt x="358" y="53"/>
                  </a:lnTo>
                  <a:lnTo>
                    <a:pt x="358" y="53"/>
                  </a:lnTo>
                  <a:lnTo>
                    <a:pt x="372" y="57"/>
                  </a:lnTo>
                  <a:lnTo>
                    <a:pt x="382" y="63"/>
                  </a:lnTo>
                  <a:lnTo>
                    <a:pt x="388" y="63"/>
                  </a:lnTo>
                  <a:lnTo>
                    <a:pt x="388" y="63"/>
                  </a:lnTo>
                  <a:lnTo>
                    <a:pt x="394" y="59"/>
                  </a:lnTo>
                  <a:lnTo>
                    <a:pt x="394" y="59"/>
                  </a:lnTo>
                  <a:lnTo>
                    <a:pt x="396" y="57"/>
                  </a:lnTo>
                  <a:lnTo>
                    <a:pt x="398" y="55"/>
                  </a:lnTo>
                  <a:lnTo>
                    <a:pt x="398" y="55"/>
                  </a:lnTo>
                  <a:lnTo>
                    <a:pt x="394" y="51"/>
                  </a:lnTo>
                  <a:lnTo>
                    <a:pt x="390" y="49"/>
                  </a:lnTo>
                  <a:lnTo>
                    <a:pt x="390" y="49"/>
                  </a:lnTo>
                  <a:lnTo>
                    <a:pt x="390" y="44"/>
                  </a:lnTo>
                  <a:lnTo>
                    <a:pt x="390" y="44"/>
                  </a:lnTo>
                  <a:lnTo>
                    <a:pt x="392" y="38"/>
                  </a:lnTo>
                  <a:lnTo>
                    <a:pt x="392" y="38"/>
                  </a:lnTo>
                  <a:lnTo>
                    <a:pt x="394" y="26"/>
                  </a:lnTo>
                  <a:lnTo>
                    <a:pt x="394" y="26"/>
                  </a:lnTo>
                  <a:lnTo>
                    <a:pt x="396" y="24"/>
                  </a:lnTo>
                  <a:lnTo>
                    <a:pt x="396" y="24"/>
                  </a:lnTo>
                  <a:lnTo>
                    <a:pt x="398" y="18"/>
                  </a:lnTo>
                  <a:lnTo>
                    <a:pt x="398" y="18"/>
                  </a:lnTo>
                  <a:lnTo>
                    <a:pt x="396" y="12"/>
                  </a:lnTo>
                  <a:lnTo>
                    <a:pt x="396" y="12"/>
                  </a:lnTo>
                  <a:lnTo>
                    <a:pt x="392" y="10"/>
                  </a:lnTo>
                  <a:lnTo>
                    <a:pt x="392" y="10"/>
                  </a:lnTo>
                  <a:lnTo>
                    <a:pt x="392" y="8"/>
                  </a:lnTo>
                  <a:lnTo>
                    <a:pt x="392" y="4"/>
                  </a:lnTo>
                  <a:lnTo>
                    <a:pt x="392" y="4"/>
                  </a:lnTo>
                  <a:lnTo>
                    <a:pt x="394" y="0"/>
                  </a:lnTo>
                  <a:lnTo>
                    <a:pt x="394" y="0"/>
                  </a:lnTo>
                  <a:lnTo>
                    <a:pt x="402" y="0"/>
                  </a:lnTo>
                  <a:lnTo>
                    <a:pt x="406" y="0"/>
                  </a:lnTo>
                  <a:lnTo>
                    <a:pt x="408" y="0"/>
                  </a:lnTo>
                  <a:lnTo>
                    <a:pt x="408" y="0"/>
                  </a:lnTo>
                  <a:lnTo>
                    <a:pt x="412" y="0"/>
                  </a:lnTo>
                  <a:lnTo>
                    <a:pt x="412" y="0"/>
                  </a:lnTo>
                  <a:lnTo>
                    <a:pt x="414" y="4"/>
                  </a:lnTo>
                  <a:lnTo>
                    <a:pt x="414" y="4"/>
                  </a:lnTo>
                  <a:lnTo>
                    <a:pt x="428" y="16"/>
                  </a:lnTo>
                  <a:lnTo>
                    <a:pt x="444" y="28"/>
                  </a:lnTo>
                  <a:lnTo>
                    <a:pt x="444" y="28"/>
                  </a:lnTo>
                  <a:lnTo>
                    <a:pt x="454" y="38"/>
                  </a:lnTo>
                  <a:lnTo>
                    <a:pt x="466" y="46"/>
                  </a:lnTo>
                  <a:lnTo>
                    <a:pt x="466" y="46"/>
                  </a:lnTo>
                  <a:lnTo>
                    <a:pt x="480" y="48"/>
                  </a:lnTo>
                  <a:lnTo>
                    <a:pt x="490" y="49"/>
                  </a:lnTo>
                  <a:lnTo>
                    <a:pt x="490" y="49"/>
                  </a:lnTo>
                  <a:lnTo>
                    <a:pt x="506" y="59"/>
                  </a:lnTo>
                  <a:lnTo>
                    <a:pt x="506" y="59"/>
                  </a:lnTo>
                  <a:lnTo>
                    <a:pt x="520" y="75"/>
                  </a:lnTo>
                  <a:lnTo>
                    <a:pt x="534" y="93"/>
                  </a:lnTo>
                  <a:lnTo>
                    <a:pt x="534" y="93"/>
                  </a:lnTo>
                  <a:lnTo>
                    <a:pt x="536" y="97"/>
                  </a:lnTo>
                  <a:lnTo>
                    <a:pt x="536" y="97"/>
                  </a:lnTo>
                  <a:lnTo>
                    <a:pt x="534" y="105"/>
                  </a:lnTo>
                  <a:lnTo>
                    <a:pt x="534" y="105"/>
                  </a:lnTo>
                  <a:lnTo>
                    <a:pt x="534" y="115"/>
                  </a:lnTo>
                  <a:lnTo>
                    <a:pt x="534" y="115"/>
                  </a:lnTo>
                  <a:lnTo>
                    <a:pt x="536" y="129"/>
                  </a:lnTo>
                  <a:lnTo>
                    <a:pt x="536" y="129"/>
                  </a:lnTo>
                  <a:lnTo>
                    <a:pt x="538" y="139"/>
                  </a:lnTo>
                  <a:lnTo>
                    <a:pt x="538" y="139"/>
                  </a:lnTo>
                  <a:lnTo>
                    <a:pt x="542" y="143"/>
                  </a:lnTo>
                  <a:lnTo>
                    <a:pt x="542" y="143"/>
                  </a:lnTo>
                  <a:lnTo>
                    <a:pt x="544" y="153"/>
                  </a:lnTo>
                  <a:lnTo>
                    <a:pt x="544" y="153"/>
                  </a:lnTo>
                  <a:lnTo>
                    <a:pt x="542" y="167"/>
                  </a:lnTo>
                  <a:lnTo>
                    <a:pt x="542" y="167"/>
                  </a:lnTo>
                  <a:lnTo>
                    <a:pt x="546" y="179"/>
                  </a:lnTo>
                  <a:lnTo>
                    <a:pt x="546" y="179"/>
                  </a:lnTo>
                  <a:lnTo>
                    <a:pt x="558" y="191"/>
                  </a:lnTo>
                  <a:lnTo>
                    <a:pt x="561" y="199"/>
                  </a:lnTo>
                  <a:lnTo>
                    <a:pt x="565" y="205"/>
                  </a:lnTo>
                  <a:lnTo>
                    <a:pt x="565" y="205"/>
                  </a:lnTo>
                  <a:lnTo>
                    <a:pt x="567" y="215"/>
                  </a:lnTo>
                  <a:lnTo>
                    <a:pt x="567" y="215"/>
                  </a:lnTo>
                  <a:lnTo>
                    <a:pt x="567" y="221"/>
                  </a:lnTo>
                  <a:lnTo>
                    <a:pt x="567" y="221"/>
                  </a:lnTo>
                  <a:lnTo>
                    <a:pt x="561" y="231"/>
                  </a:lnTo>
                  <a:lnTo>
                    <a:pt x="561" y="231"/>
                  </a:lnTo>
                  <a:lnTo>
                    <a:pt x="561" y="245"/>
                  </a:lnTo>
                  <a:lnTo>
                    <a:pt x="561" y="245"/>
                  </a:lnTo>
                  <a:lnTo>
                    <a:pt x="565" y="257"/>
                  </a:lnTo>
                  <a:lnTo>
                    <a:pt x="565" y="257"/>
                  </a:lnTo>
                  <a:lnTo>
                    <a:pt x="571" y="268"/>
                  </a:lnTo>
                  <a:lnTo>
                    <a:pt x="579" y="278"/>
                  </a:lnTo>
                  <a:lnTo>
                    <a:pt x="579" y="278"/>
                  </a:lnTo>
                  <a:lnTo>
                    <a:pt x="579" y="27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1" name="Freeform 284">
              <a:extLst>
                <a:ext uri="{FF2B5EF4-FFF2-40B4-BE49-F238E27FC236}">
                  <a16:creationId xmlns:a16="http://schemas.microsoft.com/office/drawing/2014/main" id="{C301704B-8654-7596-4C71-2F3D1C2F194B}"/>
                </a:ext>
              </a:extLst>
            </p:cNvPr>
            <p:cNvSpPr>
              <a:spLocks/>
            </p:cNvSpPr>
            <p:nvPr/>
          </p:nvSpPr>
          <p:spPr bwMode="auto">
            <a:xfrm>
              <a:off x="10410242" y="3114347"/>
              <a:ext cx="34096" cy="28413"/>
            </a:xfrm>
            <a:custGeom>
              <a:avLst/>
              <a:gdLst>
                <a:gd name="T0" fmla="*/ 46 w 48"/>
                <a:gd name="T1" fmla="*/ 12 h 40"/>
                <a:gd name="T2" fmla="*/ 46 w 48"/>
                <a:gd name="T3" fmla="*/ 12 h 40"/>
                <a:gd name="T4" fmla="*/ 48 w 48"/>
                <a:gd name="T5" fmla="*/ 16 h 40"/>
                <a:gd name="T6" fmla="*/ 48 w 48"/>
                <a:gd name="T7" fmla="*/ 20 h 40"/>
                <a:gd name="T8" fmla="*/ 48 w 48"/>
                <a:gd name="T9" fmla="*/ 20 h 40"/>
                <a:gd name="T10" fmla="*/ 44 w 48"/>
                <a:gd name="T11" fmla="*/ 24 h 40"/>
                <a:gd name="T12" fmla="*/ 40 w 48"/>
                <a:gd name="T13" fmla="*/ 24 h 40"/>
                <a:gd name="T14" fmla="*/ 36 w 48"/>
                <a:gd name="T15" fmla="*/ 26 h 40"/>
                <a:gd name="T16" fmla="*/ 32 w 48"/>
                <a:gd name="T17" fmla="*/ 28 h 40"/>
                <a:gd name="T18" fmla="*/ 32 w 48"/>
                <a:gd name="T19" fmla="*/ 28 h 40"/>
                <a:gd name="T20" fmla="*/ 30 w 48"/>
                <a:gd name="T21" fmla="*/ 34 h 40"/>
                <a:gd name="T22" fmla="*/ 26 w 48"/>
                <a:gd name="T23" fmla="*/ 38 h 40"/>
                <a:gd name="T24" fmla="*/ 26 w 48"/>
                <a:gd name="T25" fmla="*/ 38 h 40"/>
                <a:gd name="T26" fmla="*/ 24 w 48"/>
                <a:gd name="T27" fmla="*/ 40 h 40"/>
                <a:gd name="T28" fmla="*/ 20 w 48"/>
                <a:gd name="T29" fmla="*/ 40 h 40"/>
                <a:gd name="T30" fmla="*/ 20 w 48"/>
                <a:gd name="T31" fmla="*/ 40 h 40"/>
                <a:gd name="T32" fmla="*/ 18 w 48"/>
                <a:gd name="T33" fmla="*/ 36 h 40"/>
                <a:gd name="T34" fmla="*/ 16 w 48"/>
                <a:gd name="T35" fmla="*/ 28 h 40"/>
                <a:gd name="T36" fmla="*/ 16 w 48"/>
                <a:gd name="T37" fmla="*/ 28 h 40"/>
                <a:gd name="T38" fmla="*/ 14 w 48"/>
                <a:gd name="T39" fmla="*/ 26 h 40"/>
                <a:gd name="T40" fmla="*/ 12 w 48"/>
                <a:gd name="T41" fmla="*/ 22 h 40"/>
                <a:gd name="T42" fmla="*/ 12 w 48"/>
                <a:gd name="T43" fmla="*/ 22 h 40"/>
                <a:gd name="T44" fmla="*/ 8 w 48"/>
                <a:gd name="T45" fmla="*/ 22 h 40"/>
                <a:gd name="T46" fmla="*/ 4 w 48"/>
                <a:gd name="T47" fmla="*/ 24 h 40"/>
                <a:gd name="T48" fmla="*/ 4 w 48"/>
                <a:gd name="T49" fmla="*/ 24 h 40"/>
                <a:gd name="T50" fmla="*/ 0 w 48"/>
                <a:gd name="T51" fmla="*/ 22 h 40"/>
                <a:gd name="T52" fmla="*/ 0 w 48"/>
                <a:gd name="T53" fmla="*/ 22 h 40"/>
                <a:gd name="T54" fmla="*/ 2 w 48"/>
                <a:gd name="T55" fmla="*/ 20 h 40"/>
                <a:gd name="T56" fmla="*/ 2 w 48"/>
                <a:gd name="T57" fmla="*/ 18 h 40"/>
                <a:gd name="T58" fmla="*/ 2 w 48"/>
                <a:gd name="T59" fmla="*/ 18 h 40"/>
                <a:gd name="T60" fmla="*/ 10 w 48"/>
                <a:gd name="T61" fmla="*/ 18 h 40"/>
                <a:gd name="T62" fmla="*/ 14 w 48"/>
                <a:gd name="T63" fmla="*/ 18 h 40"/>
                <a:gd name="T64" fmla="*/ 14 w 48"/>
                <a:gd name="T65" fmla="*/ 16 h 40"/>
                <a:gd name="T66" fmla="*/ 14 w 48"/>
                <a:gd name="T67" fmla="*/ 16 h 40"/>
                <a:gd name="T68" fmla="*/ 16 w 48"/>
                <a:gd name="T69" fmla="*/ 14 h 40"/>
                <a:gd name="T70" fmla="*/ 20 w 48"/>
                <a:gd name="T71" fmla="*/ 12 h 40"/>
                <a:gd name="T72" fmla="*/ 20 w 48"/>
                <a:gd name="T73" fmla="*/ 12 h 40"/>
                <a:gd name="T74" fmla="*/ 20 w 48"/>
                <a:gd name="T75" fmla="*/ 6 h 40"/>
                <a:gd name="T76" fmla="*/ 22 w 48"/>
                <a:gd name="T77" fmla="*/ 0 h 40"/>
                <a:gd name="T78" fmla="*/ 22 w 48"/>
                <a:gd name="T79" fmla="*/ 0 h 40"/>
                <a:gd name="T80" fmla="*/ 30 w 48"/>
                <a:gd name="T81" fmla="*/ 2 h 40"/>
                <a:gd name="T82" fmla="*/ 30 w 48"/>
                <a:gd name="T83" fmla="*/ 2 h 40"/>
                <a:gd name="T84" fmla="*/ 34 w 48"/>
                <a:gd name="T85" fmla="*/ 4 h 40"/>
                <a:gd name="T86" fmla="*/ 34 w 48"/>
                <a:gd name="T87" fmla="*/ 4 h 40"/>
                <a:gd name="T88" fmla="*/ 40 w 48"/>
                <a:gd name="T89" fmla="*/ 6 h 40"/>
                <a:gd name="T90" fmla="*/ 40 w 48"/>
                <a:gd name="T91" fmla="*/ 6 h 40"/>
                <a:gd name="T92" fmla="*/ 46 w 48"/>
                <a:gd name="T93" fmla="*/ 12 h 40"/>
                <a:gd name="T94" fmla="*/ 46 w 48"/>
                <a:gd name="T95" fmla="*/ 12 h 40"/>
                <a:gd name="T96" fmla="*/ 46 w 48"/>
                <a:gd name="T9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0">
                  <a:moveTo>
                    <a:pt x="46" y="12"/>
                  </a:moveTo>
                  <a:lnTo>
                    <a:pt x="46" y="12"/>
                  </a:lnTo>
                  <a:lnTo>
                    <a:pt x="48" y="16"/>
                  </a:lnTo>
                  <a:lnTo>
                    <a:pt x="48" y="20"/>
                  </a:lnTo>
                  <a:lnTo>
                    <a:pt x="48" y="20"/>
                  </a:lnTo>
                  <a:lnTo>
                    <a:pt x="44" y="24"/>
                  </a:lnTo>
                  <a:lnTo>
                    <a:pt x="40" y="24"/>
                  </a:lnTo>
                  <a:lnTo>
                    <a:pt x="36" y="26"/>
                  </a:lnTo>
                  <a:lnTo>
                    <a:pt x="32" y="28"/>
                  </a:lnTo>
                  <a:lnTo>
                    <a:pt x="32" y="28"/>
                  </a:lnTo>
                  <a:lnTo>
                    <a:pt x="30" y="34"/>
                  </a:lnTo>
                  <a:lnTo>
                    <a:pt x="26" y="38"/>
                  </a:lnTo>
                  <a:lnTo>
                    <a:pt x="26" y="38"/>
                  </a:lnTo>
                  <a:lnTo>
                    <a:pt x="24" y="40"/>
                  </a:lnTo>
                  <a:lnTo>
                    <a:pt x="20" y="40"/>
                  </a:lnTo>
                  <a:lnTo>
                    <a:pt x="20" y="40"/>
                  </a:lnTo>
                  <a:lnTo>
                    <a:pt x="18" y="36"/>
                  </a:lnTo>
                  <a:lnTo>
                    <a:pt x="16" y="28"/>
                  </a:lnTo>
                  <a:lnTo>
                    <a:pt x="16" y="28"/>
                  </a:lnTo>
                  <a:lnTo>
                    <a:pt x="14" y="26"/>
                  </a:lnTo>
                  <a:lnTo>
                    <a:pt x="12" y="22"/>
                  </a:lnTo>
                  <a:lnTo>
                    <a:pt x="12" y="22"/>
                  </a:lnTo>
                  <a:lnTo>
                    <a:pt x="8" y="22"/>
                  </a:lnTo>
                  <a:lnTo>
                    <a:pt x="4" y="24"/>
                  </a:lnTo>
                  <a:lnTo>
                    <a:pt x="4" y="24"/>
                  </a:lnTo>
                  <a:lnTo>
                    <a:pt x="0" y="22"/>
                  </a:lnTo>
                  <a:lnTo>
                    <a:pt x="0" y="22"/>
                  </a:lnTo>
                  <a:lnTo>
                    <a:pt x="2" y="20"/>
                  </a:lnTo>
                  <a:lnTo>
                    <a:pt x="2" y="18"/>
                  </a:lnTo>
                  <a:lnTo>
                    <a:pt x="2" y="18"/>
                  </a:lnTo>
                  <a:lnTo>
                    <a:pt x="10" y="18"/>
                  </a:lnTo>
                  <a:lnTo>
                    <a:pt x="14" y="18"/>
                  </a:lnTo>
                  <a:lnTo>
                    <a:pt x="14" y="16"/>
                  </a:lnTo>
                  <a:lnTo>
                    <a:pt x="14" y="16"/>
                  </a:lnTo>
                  <a:lnTo>
                    <a:pt x="16" y="14"/>
                  </a:lnTo>
                  <a:lnTo>
                    <a:pt x="20" y="12"/>
                  </a:lnTo>
                  <a:lnTo>
                    <a:pt x="20" y="12"/>
                  </a:lnTo>
                  <a:lnTo>
                    <a:pt x="20" y="6"/>
                  </a:lnTo>
                  <a:lnTo>
                    <a:pt x="22" y="0"/>
                  </a:lnTo>
                  <a:lnTo>
                    <a:pt x="22" y="0"/>
                  </a:lnTo>
                  <a:lnTo>
                    <a:pt x="30" y="2"/>
                  </a:lnTo>
                  <a:lnTo>
                    <a:pt x="30" y="2"/>
                  </a:lnTo>
                  <a:lnTo>
                    <a:pt x="34" y="4"/>
                  </a:lnTo>
                  <a:lnTo>
                    <a:pt x="34" y="4"/>
                  </a:lnTo>
                  <a:lnTo>
                    <a:pt x="40" y="6"/>
                  </a:lnTo>
                  <a:lnTo>
                    <a:pt x="40" y="6"/>
                  </a:lnTo>
                  <a:lnTo>
                    <a:pt x="46" y="12"/>
                  </a:lnTo>
                  <a:lnTo>
                    <a:pt x="46" y="12"/>
                  </a:lnTo>
                  <a:lnTo>
                    <a:pt x="46" y="1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2" name="Freeform 285">
              <a:extLst>
                <a:ext uri="{FF2B5EF4-FFF2-40B4-BE49-F238E27FC236}">
                  <a16:creationId xmlns:a16="http://schemas.microsoft.com/office/drawing/2014/main" id="{F768DB55-443F-5432-57AD-7EF5B6722F99}"/>
                </a:ext>
              </a:extLst>
            </p:cNvPr>
            <p:cNvSpPr>
              <a:spLocks/>
            </p:cNvSpPr>
            <p:nvPr/>
          </p:nvSpPr>
          <p:spPr bwMode="auto">
            <a:xfrm>
              <a:off x="10404560" y="3147023"/>
              <a:ext cx="53986" cy="48303"/>
            </a:xfrm>
            <a:custGeom>
              <a:avLst/>
              <a:gdLst>
                <a:gd name="T0" fmla="*/ 74 w 76"/>
                <a:gd name="T1" fmla="*/ 10 h 68"/>
                <a:gd name="T2" fmla="*/ 76 w 76"/>
                <a:gd name="T3" fmla="*/ 12 h 68"/>
                <a:gd name="T4" fmla="*/ 66 w 76"/>
                <a:gd name="T5" fmla="*/ 14 h 68"/>
                <a:gd name="T6" fmla="*/ 62 w 76"/>
                <a:gd name="T7" fmla="*/ 20 h 68"/>
                <a:gd name="T8" fmla="*/ 54 w 76"/>
                <a:gd name="T9" fmla="*/ 28 h 68"/>
                <a:gd name="T10" fmla="*/ 50 w 76"/>
                <a:gd name="T11" fmla="*/ 34 h 68"/>
                <a:gd name="T12" fmla="*/ 46 w 76"/>
                <a:gd name="T13" fmla="*/ 36 h 68"/>
                <a:gd name="T14" fmla="*/ 42 w 76"/>
                <a:gd name="T15" fmla="*/ 36 h 68"/>
                <a:gd name="T16" fmla="*/ 34 w 76"/>
                <a:gd name="T17" fmla="*/ 34 h 68"/>
                <a:gd name="T18" fmla="*/ 28 w 76"/>
                <a:gd name="T19" fmla="*/ 34 h 68"/>
                <a:gd name="T20" fmla="*/ 28 w 76"/>
                <a:gd name="T21" fmla="*/ 36 h 68"/>
                <a:gd name="T22" fmla="*/ 26 w 76"/>
                <a:gd name="T23" fmla="*/ 44 h 68"/>
                <a:gd name="T24" fmla="*/ 22 w 76"/>
                <a:gd name="T25" fmla="*/ 58 h 68"/>
                <a:gd name="T26" fmla="*/ 20 w 76"/>
                <a:gd name="T27" fmla="*/ 64 h 68"/>
                <a:gd name="T28" fmla="*/ 16 w 76"/>
                <a:gd name="T29" fmla="*/ 68 h 68"/>
                <a:gd name="T30" fmla="*/ 14 w 76"/>
                <a:gd name="T31" fmla="*/ 66 h 68"/>
                <a:gd name="T32" fmla="*/ 16 w 76"/>
                <a:gd name="T33" fmla="*/ 62 h 68"/>
                <a:gd name="T34" fmla="*/ 18 w 76"/>
                <a:gd name="T35" fmla="*/ 54 h 68"/>
                <a:gd name="T36" fmla="*/ 18 w 76"/>
                <a:gd name="T37" fmla="*/ 46 h 68"/>
                <a:gd name="T38" fmla="*/ 12 w 76"/>
                <a:gd name="T39" fmla="*/ 44 h 68"/>
                <a:gd name="T40" fmla="*/ 4 w 76"/>
                <a:gd name="T41" fmla="*/ 36 h 68"/>
                <a:gd name="T42" fmla="*/ 0 w 76"/>
                <a:gd name="T43" fmla="*/ 26 h 68"/>
                <a:gd name="T44" fmla="*/ 2 w 76"/>
                <a:gd name="T45" fmla="*/ 14 h 68"/>
                <a:gd name="T46" fmla="*/ 4 w 76"/>
                <a:gd name="T47" fmla="*/ 14 h 68"/>
                <a:gd name="T48" fmla="*/ 12 w 76"/>
                <a:gd name="T49" fmla="*/ 16 h 68"/>
                <a:gd name="T50" fmla="*/ 16 w 76"/>
                <a:gd name="T51" fmla="*/ 12 h 68"/>
                <a:gd name="T52" fmla="*/ 22 w 76"/>
                <a:gd name="T53" fmla="*/ 14 h 68"/>
                <a:gd name="T54" fmla="*/ 24 w 76"/>
                <a:gd name="T55" fmla="*/ 8 h 68"/>
                <a:gd name="T56" fmla="*/ 26 w 76"/>
                <a:gd name="T57" fmla="*/ 4 h 68"/>
                <a:gd name="T58" fmla="*/ 38 w 76"/>
                <a:gd name="T59" fmla="*/ 2 h 68"/>
                <a:gd name="T60" fmla="*/ 54 w 76"/>
                <a:gd name="T61" fmla="*/ 0 h 68"/>
                <a:gd name="T62" fmla="*/ 58 w 76"/>
                <a:gd name="T63" fmla="*/ 0 h 68"/>
                <a:gd name="T64" fmla="*/ 60 w 76"/>
                <a:gd name="T65" fmla="*/ 0 h 68"/>
                <a:gd name="T66" fmla="*/ 60 w 76"/>
                <a:gd name="T67" fmla="*/ 2 h 68"/>
                <a:gd name="T68" fmla="*/ 62 w 76"/>
                <a:gd name="T69" fmla="*/ 2 h 68"/>
                <a:gd name="T70" fmla="*/ 74 w 76"/>
                <a:gd name="T71"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68">
                  <a:moveTo>
                    <a:pt x="74" y="10"/>
                  </a:moveTo>
                  <a:lnTo>
                    <a:pt x="74" y="10"/>
                  </a:lnTo>
                  <a:lnTo>
                    <a:pt x="76" y="12"/>
                  </a:lnTo>
                  <a:lnTo>
                    <a:pt x="76" y="12"/>
                  </a:lnTo>
                  <a:lnTo>
                    <a:pt x="72" y="14"/>
                  </a:lnTo>
                  <a:lnTo>
                    <a:pt x="66" y="14"/>
                  </a:lnTo>
                  <a:lnTo>
                    <a:pt x="66" y="14"/>
                  </a:lnTo>
                  <a:lnTo>
                    <a:pt x="62" y="20"/>
                  </a:lnTo>
                  <a:lnTo>
                    <a:pt x="62" y="20"/>
                  </a:lnTo>
                  <a:lnTo>
                    <a:pt x="54" y="28"/>
                  </a:lnTo>
                  <a:lnTo>
                    <a:pt x="54" y="28"/>
                  </a:lnTo>
                  <a:lnTo>
                    <a:pt x="50" y="34"/>
                  </a:lnTo>
                  <a:lnTo>
                    <a:pt x="50" y="34"/>
                  </a:lnTo>
                  <a:lnTo>
                    <a:pt x="46" y="36"/>
                  </a:lnTo>
                  <a:lnTo>
                    <a:pt x="46" y="36"/>
                  </a:lnTo>
                  <a:lnTo>
                    <a:pt x="42" y="36"/>
                  </a:lnTo>
                  <a:lnTo>
                    <a:pt x="42" y="36"/>
                  </a:lnTo>
                  <a:lnTo>
                    <a:pt x="34" y="34"/>
                  </a:lnTo>
                  <a:lnTo>
                    <a:pt x="30" y="34"/>
                  </a:lnTo>
                  <a:lnTo>
                    <a:pt x="28" y="34"/>
                  </a:lnTo>
                  <a:lnTo>
                    <a:pt x="28" y="34"/>
                  </a:lnTo>
                  <a:lnTo>
                    <a:pt x="28" y="36"/>
                  </a:lnTo>
                  <a:lnTo>
                    <a:pt x="28" y="38"/>
                  </a:lnTo>
                  <a:lnTo>
                    <a:pt x="26" y="44"/>
                  </a:lnTo>
                  <a:lnTo>
                    <a:pt x="26" y="44"/>
                  </a:lnTo>
                  <a:lnTo>
                    <a:pt x="22" y="58"/>
                  </a:lnTo>
                  <a:lnTo>
                    <a:pt x="22" y="58"/>
                  </a:lnTo>
                  <a:lnTo>
                    <a:pt x="20" y="64"/>
                  </a:lnTo>
                  <a:lnTo>
                    <a:pt x="18" y="68"/>
                  </a:lnTo>
                  <a:lnTo>
                    <a:pt x="16" y="68"/>
                  </a:lnTo>
                  <a:lnTo>
                    <a:pt x="16" y="68"/>
                  </a:lnTo>
                  <a:lnTo>
                    <a:pt x="14" y="66"/>
                  </a:lnTo>
                  <a:lnTo>
                    <a:pt x="16" y="62"/>
                  </a:lnTo>
                  <a:lnTo>
                    <a:pt x="16" y="62"/>
                  </a:lnTo>
                  <a:lnTo>
                    <a:pt x="18" y="54"/>
                  </a:lnTo>
                  <a:lnTo>
                    <a:pt x="18" y="54"/>
                  </a:lnTo>
                  <a:lnTo>
                    <a:pt x="18" y="48"/>
                  </a:lnTo>
                  <a:lnTo>
                    <a:pt x="18" y="46"/>
                  </a:lnTo>
                  <a:lnTo>
                    <a:pt x="18" y="46"/>
                  </a:lnTo>
                  <a:lnTo>
                    <a:pt x="12" y="44"/>
                  </a:lnTo>
                  <a:lnTo>
                    <a:pt x="12" y="44"/>
                  </a:lnTo>
                  <a:lnTo>
                    <a:pt x="4" y="36"/>
                  </a:lnTo>
                  <a:lnTo>
                    <a:pt x="4" y="36"/>
                  </a:lnTo>
                  <a:lnTo>
                    <a:pt x="0" y="26"/>
                  </a:lnTo>
                  <a:lnTo>
                    <a:pt x="0" y="18"/>
                  </a:lnTo>
                  <a:lnTo>
                    <a:pt x="2" y="14"/>
                  </a:lnTo>
                  <a:lnTo>
                    <a:pt x="2" y="14"/>
                  </a:lnTo>
                  <a:lnTo>
                    <a:pt x="4" y="14"/>
                  </a:lnTo>
                  <a:lnTo>
                    <a:pt x="6" y="14"/>
                  </a:lnTo>
                  <a:lnTo>
                    <a:pt x="12" y="16"/>
                  </a:lnTo>
                  <a:lnTo>
                    <a:pt x="12" y="16"/>
                  </a:lnTo>
                  <a:lnTo>
                    <a:pt x="16" y="12"/>
                  </a:lnTo>
                  <a:lnTo>
                    <a:pt x="16" y="12"/>
                  </a:lnTo>
                  <a:lnTo>
                    <a:pt x="22" y="14"/>
                  </a:lnTo>
                  <a:lnTo>
                    <a:pt x="22" y="14"/>
                  </a:lnTo>
                  <a:lnTo>
                    <a:pt x="24" y="8"/>
                  </a:lnTo>
                  <a:lnTo>
                    <a:pt x="26" y="4"/>
                  </a:lnTo>
                  <a:lnTo>
                    <a:pt x="26" y="4"/>
                  </a:lnTo>
                  <a:lnTo>
                    <a:pt x="32" y="2"/>
                  </a:lnTo>
                  <a:lnTo>
                    <a:pt x="38" y="2"/>
                  </a:lnTo>
                  <a:lnTo>
                    <a:pt x="38" y="2"/>
                  </a:lnTo>
                  <a:lnTo>
                    <a:pt x="54" y="0"/>
                  </a:lnTo>
                  <a:lnTo>
                    <a:pt x="54" y="0"/>
                  </a:lnTo>
                  <a:lnTo>
                    <a:pt x="58" y="0"/>
                  </a:lnTo>
                  <a:lnTo>
                    <a:pt x="60" y="0"/>
                  </a:lnTo>
                  <a:lnTo>
                    <a:pt x="60" y="0"/>
                  </a:lnTo>
                  <a:lnTo>
                    <a:pt x="60" y="2"/>
                  </a:lnTo>
                  <a:lnTo>
                    <a:pt x="60" y="2"/>
                  </a:lnTo>
                  <a:lnTo>
                    <a:pt x="62" y="2"/>
                  </a:lnTo>
                  <a:lnTo>
                    <a:pt x="62" y="2"/>
                  </a:lnTo>
                  <a:lnTo>
                    <a:pt x="74" y="10"/>
                  </a:lnTo>
                  <a:lnTo>
                    <a:pt x="74" y="10"/>
                  </a:lnTo>
                  <a:lnTo>
                    <a:pt x="74"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3" name="Freeform 286">
              <a:extLst>
                <a:ext uri="{FF2B5EF4-FFF2-40B4-BE49-F238E27FC236}">
                  <a16:creationId xmlns:a16="http://schemas.microsoft.com/office/drawing/2014/main" id="{DBDA86F3-959F-7E1D-42CC-272B3C91C5A9}"/>
                </a:ext>
              </a:extLst>
            </p:cNvPr>
            <p:cNvSpPr>
              <a:spLocks/>
            </p:cNvSpPr>
            <p:nvPr/>
          </p:nvSpPr>
          <p:spPr bwMode="auto">
            <a:xfrm>
              <a:off x="10458545" y="3059651"/>
              <a:ext cx="191081" cy="141357"/>
            </a:xfrm>
            <a:custGeom>
              <a:avLst/>
              <a:gdLst>
                <a:gd name="T0" fmla="*/ 269 w 269"/>
                <a:gd name="T1" fmla="*/ 159 h 199"/>
                <a:gd name="T2" fmla="*/ 259 w 269"/>
                <a:gd name="T3" fmla="*/ 163 h 199"/>
                <a:gd name="T4" fmla="*/ 249 w 269"/>
                <a:gd name="T5" fmla="*/ 155 h 199"/>
                <a:gd name="T6" fmla="*/ 239 w 269"/>
                <a:gd name="T7" fmla="*/ 149 h 199"/>
                <a:gd name="T8" fmla="*/ 243 w 269"/>
                <a:gd name="T9" fmla="*/ 163 h 199"/>
                <a:gd name="T10" fmla="*/ 237 w 269"/>
                <a:gd name="T11" fmla="*/ 187 h 199"/>
                <a:gd name="T12" fmla="*/ 239 w 269"/>
                <a:gd name="T13" fmla="*/ 193 h 199"/>
                <a:gd name="T14" fmla="*/ 221 w 269"/>
                <a:gd name="T15" fmla="*/ 191 h 199"/>
                <a:gd name="T16" fmla="*/ 199 w 269"/>
                <a:gd name="T17" fmla="*/ 199 h 199"/>
                <a:gd name="T18" fmla="*/ 179 w 269"/>
                <a:gd name="T19" fmla="*/ 193 h 199"/>
                <a:gd name="T20" fmla="*/ 159 w 269"/>
                <a:gd name="T21" fmla="*/ 177 h 199"/>
                <a:gd name="T22" fmla="*/ 139 w 269"/>
                <a:gd name="T23" fmla="*/ 167 h 199"/>
                <a:gd name="T24" fmla="*/ 116 w 269"/>
                <a:gd name="T25" fmla="*/ 163 h 199"/>
                <a:gd name="T26" fmla="*/ 90 w 269"/>
                <a:gd name="T27" fmla="*/ 169 h 199"/>
                <a:gd name="T28" fmla="*/ 70 w 269"/>
                <a:gd name="T29" fmla="*/ 183 h 199"/>
                <a:gd name="T30" fmla="*/ 66 w 269"/>
                <a:gd name="T31" fmla="*/ 187 h 199"/>
                <a:gd name="T32" fmla="*/ 68 w 269"/>
                <a:gd name="T33" fmla="*/ 153 h 199"/>
                <a:gd name="T34" fmla="*/ 68 w 269"/>
                <a:gd name="T35" fmla="*/ 137 h 199"/>
                <a:gd name="T36" fmla="*/ 54 w 269"/>
                <a:gd name="T37" fmla="*/ 137 h 199"/>
                <a:gd name="T38" fmla="*/ 48 w 269"/>
                <a:gd name="T39" fmla="*/ 149 h 199"/>
                <a:gd name="T40" fmla="*/ 40 w 269"/>
                <a:gd name="T41" fmla="*/ 147 h 199"/>
                <a:gd name="T42" fmla="*/ 32 w 269"/>
                <a:gd name="T43" fmla="*/ 145 h 199"/>
                <a:gd name="T44" fmla="*/ 18 w 269"/>
                <a:gd name="T45" fmla="*/ 133 h 199"/>
                <a:gd name="T46" fmla="*/ 10 w 269"/>
                <a:gd name="T47" fmla="*/ 117 h 199"/>
                <a:gd name="T48" fmla="*/ 12 w 269"/>
                <a:gd name="T49" fmla="*/ 107 h 199"/>
                <a:gd name="T50" fmla="*/ 22 w 269"/>
                <a:gd name="T51" fmla="*/ 103 h 199"/>
                <a:gd name="T52" fmla="*/ 10 w 269"/>
                <a:gd name="T53" fmla="*/ 101 h 199"/>
                <a:gd name="T54" fmla="*/ 6 w 269"/>
                <a:gd name="T55" fmla="*/ 89 h 199"/>
                <a:gd name="T56" fmla="*/ 6 w 269"/>
                <a:gd name="T57" fmla="*/ 83 h 199"/>
                <a:gd name="T58" fmla="*/ 0 w 269"/>
                <a:gd name="T59" fmla="*/ 77 h 199"/>
                <a:gd name="T60" fmla="*/ 6 w 269"/>
                <a:gd name="T61" fmla="*/ 57 h 199"/>
                <a:gd name="T62" fmla="*/ 26 w 269"/>
                <a:gd name="T63" fmla="*/ 51 h 199"/>
                <a:gd name="T64" fmla="*/ 32 w 269"/>
                <a:gd name="T65" fmla="*/ 43 h 199"/>
                <a:gd name="T66" fmla="*/ 40 w 269"/>
                <a:gd name="T67" fmla="*/ 37 h 199"/>
                <a:gd name="T68" fmla="*/ 58 w 269"/>
                <a:gd name="T69" fmla="*/ 31 h 199"/>
                <a:gd name="T70" fmla="*/ 66 w 269"/>
                <a:gd name="T71" fmla="*/ 25 h 199"/>
                <a:gd name="T72" fmla="*/ 68 w 269"/>
                <a:gd name="T73" fmla="*/ 22 h 199"/>
                <a:gd name="T74" fmla="*/ 88 w 269"/>
                <a:gd name="T75" fmla="*/ 23 h 199"/>
                <a:gd name="T76" fmla="*/ 100 w 269"/>
                <a:gd name="T77" fmla="*/ 16 h 199"/>
                <a:gd name="T78" fmla="*/ 102 w 269"/>
                <a:gd name="T79" fmla="*/ 10 h 199"/>
                <a:gd name="T80" fmla="*/ 106 w 269"/>
                <a:gd name="T81" fmla="*/ 6 h 199"/>
                <a:gd name="T82" fmla="*/ 112 w 269"/>
                <a:gd name="T83" fmla="*/ 8 h 199"/>
                <a:gd name="T84" fmla="*/ 124 w 269"/>
                <a:gd name="T85" fmla="*/ 8 h 199"/>
                <a:gd name="T86" fmla="*/ 143 w 269"/>
                <a:gd name="T87" fmla="*/ 10 h 199"/>
                <a:gd name="T88" fmla="*/ 159 w 269"/>
                <a:gd name="T89" fmla="*/ 10 h 199"/>
                <a:gd name="T90" fmla="*/ 179 w 269"/>
                <a:gd name="T91" fmla="*/ 16 h 199"/>
                <a:gd name="T92" fmla="*/ 225 w 269"/>
                <a:gd name="T93" fmla="*/ 10 h 199"/>
                <a:gd name="T94" fmla="*/ 229 w 269"/>
                <a:gd name="T95" fmla="*/ 0 h 199"/>
                <a:gd name="T96" fmla="*/ 235 w 269"/>
                <a:gd name="T97" fmla="*/ 0 h 199"/>
                <a:gd name="T98" fmla="*/ 245 w 269"/>
                <a:gd name="T99" fmla="*/ 12 h 199"/>
                <a:gd name="T100" fmla="*/ 241 w 269"/>
                <a:gd name="T101" fmla="*/ 22 h 199"/>
                <a:gd name="T102" fmla="*/ 241 w 269"/>
                <a:gd name="T103" fmla="*/ 25 h 199"/>
                <a:gd name="T104" fmla="*/ 231 w 269"/>
                <a:gd name="T105" fmla="*/ 43 h 199"/>
                <a:gd name="T106" fmla="*/ 227 w 269"/>
                <a:gd name="T107" fmla="*/ 59 h 199"/>
                <a:gd name="T108" fmla="*/ 233 w 269"/>
                <a:gd name="T109" fmla="*/ 77 h 199"/>
                <a:gd name="T110" fmla="*/ 237 w 269"/>
                <a:gd name="T111" fmla="*/ 93 h 199"/>
                <a:gd name="T112" fmla="*/ 241 w 269"/>
                <a:gd name="T113" fmla="*/ 103 h 199"/>
                <a:gd name="T114" fmla="*/ 233 w 269"/>
                <a:gd name="T115" fmla="*/ 119 h 199"/>
                <a:gd name="T116" fmla="*/ 227 w 269"/>
                <a:gd name="T117" fmla="*/ 131 h 199"/>
                <a:gd name="T118" fmla="*/ 237 w 269"/>
                <a:gd name="T119" fmla="*/ 137 h 199"/>
                <a:gd name="T120" fmla="*/ 255 w 269"/>
                <a:gd name="T121" fmla="*/ 133 h 199"/>
                <a:gd name="T122" fmla="*/ 267 w 269"/>
                <a:gd name="T123" fmla="*/ 14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199">
                  <a:moveTo>
                    <a:pt x="267" y="149"/>
                  </a:moveTo>
                  <a:lnTo>
                    <a:pt x="267" y="149"/>
                  </a:lnTo>
                  <a:lnTo>
                    <a:pt x="269" y="155"/>
                  </a:lnTo>
                  <a:lnTo>
                    <a:pt x="269" y="159"/>
                  </a:lnTo>
                  <a:lnTo>
                    <a:pt x="269" y="163"/>
                  </a:lnTo>
                  <a:lnTo>
                    <a:pt x="269" y="163"/>
                  </a:lnTo>
                  <a:lnTo>
                    <a:pt x="265" y="163"/>
                  </a:lnTo>
                  <a:lnTo>
                    <a:pt x="259" y="163"/>
                  </a:lnTo>
                  <a:lnTo>
                    <a:pt x="259" y="163"/>
                  </a:lnTo>
                  <a:lnTo>
                    <a:pt x="255" y="159"/>
                  </a:lnTo>
                  <a:lnTo>
                    <a:pt x="249" y="155"/>
                  </a:lnTo>
                  <a:lnTo>
                    <a:pt x="249" y="155"/>
                  </a:lnTo>
                  <a:lnTo>
                    <a:pt x="243" y="151"/>
                  </a:lnTo>
                  <a:lnTo>
                    <a:pt x="241" y="149"/>
                  </a:lnTo>
                  <a:lnTo>
                    <a:pt x="239" y="149"/>
                  </a:lnTo>
                  <a:lnTo>
                    <a:pt x="239" y="149"/>
                  </a:lnTo>
                  <a:lnTo>
                    <a:pt x="239" y="153"/>
                  </a:lnTo>
                  <a:lnTo>
                    <a:pt x="239" y="155"/>
                  </a:lnTo>
                  <a:lnTo>
                    <a:pt x="243" y="163"/>
                  </a:lnTo>
                  <a:lnTo>
                    <a:pt x="243" y="163"/>
                  </a:lnTo>
                  <a:lnTo>
                    <a:pt x="239" y="173"/>
                  </a:lnTo>
                  <a:lnTo>
                    <a:pt x="239" y="173"/>
                  </a:lnTo>
                  <a:lnTo>
                    <a:pt x="237" y="179"/>
                  </a:lnTo>
                  <a:lnTo>
                    <a:pt x="237" y="187"/>
                  </a:lnTo>
                  <a:lnTo>
                    <a:pt x="237" y="187"/>
                  </a:lnTo>
                  <a:lnTo>
                    <a:pt x="239" y="193"/>
                  </a:lnTo>
                  <a:lnTo>
                    <a:pt x="239" y="193"/>
                  </a:lnTo>
                  <a:lnTo>
                    <a:pt x="239" y="193"/>
                  </a:lnTo>
                  <a:lnTo>
                    <a:pt x="239" y="193"/>
                  </a:lnTo>
                  <a:lnTo>
                    <a:pt x="231" y="191"/>
                  </a:lnTo>
                  <a:lnTo>
                    <a:pt x="221" y="191"/>
                  </a:lnTo>
                  <a:lnTo>
                    <a:pt x="221" y="191"/>
                  </a:lnTo>
                  <a:lnTo>
                    <a:pt x="207" y="195"/>
                  </a:lnTo>
                  <a:lnTo>
                    <a:pt x="207" y="195"/>
                  </a:lnTo>
                  <a:lnTo>
                    <a:pt x="199" y="199"/>
                  </a:lnTo>
                  <a:lnTo>
                    <a:pt x="199" y="199"/>
                  </a:lnTo>
                  <a:lnTo>
                    <a:pt x="191" y="199"/>
                  </a:lnTo>
                  <a:lnTo>
                    <a:pt x="191" y="199"/>
                  </a:lnTo>
                  <a:lnTo>
                    <a:pt x="185" y="197"/>
                  </a:lnTo>
                  <a:lnTo>
                    <a:pt x="179" y="193"/>
                  </a:lnTo>
                  <a:lnTo>
                    <a:pt x="167" y="185"/>
                  </a:lnTo>
                  <a:lnTo>
                    <a:pt x="167" y="185"/>
                  </a:lnTo>
                  <a:lnTo>
                    <a:pt x="159" y="177"/>
                  </a:lnTo>
                  <a:lnTo>
                    <a:pt x="159" y="177"/>
                  </a:lnTo>
                  <a:lnTo>
                    <a:pt x="153" y="175"/>
                  </a:lnTo>
                  <a:lnTo>
                    <a:pt x="145" y="173"/>
                  </a:lnTo>
                  <a:lnTo>
                    <a:pt x="145" y="173"/>
                  </a:lnTo>
                  <a:lnTo>
                    <a:pt x="139" y="167"/>
                  </a:lnTo>
                  <a:lnTo>
                    <a:pt x="131" y="165"/>
                  </a:lnTo>
                  <a:lnTo>
                    <a:pt x="131" y="165"/>
                  </a:lnTo>
                  <a:lnTo>
                    <a:pt x="124" y="163"/>
                  </a:lnTo>
                  <a:lnTo>
                    <a:pt x="116" y="163"/>
                  </a:lnTo>
                  <a:lnTo>
                    <a:pt x="116" y="163"/>
                  </a:lnTo>
                  <a:lnTo>
                    <a:pt x="102" y="165"/>
                  </a:lnTo>
                  <a:lnTo>
                    <a:pt x="90" y="169"/>
                  </a:lnTo>
                  <a:lnTo>
                    <a:pt x="90" y="169"/>
                  </a:lnTo>
                  <a:lnTo>
                    <a:pt x="86" y="177"/>
                  </a:lnTo>
                  <a:lnTo>
                    <a:pt x="78" y="181"/>
                  </a:lnTo>
                  <a:lnTo>
                    <a:pt x="78" y="181"/>
                  </a:lnTo>
                  <a:lnTo>
                    <a:pt x="70" y="183"/>
                  </a:lnTo>
                  <a:lnTo>
                    <a:pt x="70" y="183"/>
                  </a:lnTo>
                  <a:lnTo>
                    <a:pt x="66" y="189"/>
                  </a:lnTo>
                  <a:lnTo>
                    <a:pt x="66" y="189"/>
                  </a:lnTo>
                  <a:lnTo>
                    <a:pt x="66" y="187"/>
                  </a:lnTo>
                  <a:lnTo>
                    <a:pt x="66" y="185"/>
                  </a:lnTo>
                  <a:lnTo>
                    <a:pt x="68" y="179"/>
                  </a:lnTo>
                  <a:lnTo>
                    <a:pt x="68" y="179"/>
                  </a:lnTo>
                  <a:lnTo>
                    <a:pt x="68" y="153"/>
                  </a:lnTo>
                  <a:lnTo>
                    <a:pt x="68" y="153"/>
                  </a:lnTo>
                  <a:lnTo>
                    <a:pt x="68" y="143"/>
                  </a:lnTo>
                  <a:lnTo>
                    <a:pt x="68" y="143"/>
                  </a:lnTo>
                  <a:lnTo>
                    <a:pt x="68" y="137"/>
                  </a:lnTo>
                  <a:lnTo>
                    <a:pt x="68" y="137"/>
                  </a:lnTo>
                  <a:lnTo>
                    <a:pt x="62" y="135"/>
                  </a:lnTo>
                  <a:lnTo>
                    <a:pt x="54" y="137"/>
                  </a:lnTo>
                  <a:lnTo>
                    <a:pt x="54" y="137"/>
                  </a:lnTo>
                  <a:lnTo>
                    <a:pt x="54" y="143"/>
                  </a:lnTo>
                  <a:lnTo>
                    <a:pt x="50" y="145"/>
                  </a:lnTo>
                  <a:lnTo>
                    <a:pt x="50" y="145"/>
                  </a:lnTo>
                  <a:lnTo>
                    <a:pt x="48" y="149"/>
                  </a:lnTo>
                  <a:lnTo>
                    <a:pt x="44" y="151"/>
                  </a:lnTo>
                  <a:lnTo>
                    <a:pt x="44" y="151"/>
                  </a:lnTo>
                  <a:lnTo>
                    <a:pt x="42" y="151"/>
                  </a:lnTo>
                  <a:lnTo>
                    <a:pt x="40" y="147"/>
                  </a:lnTo>
                  <a:lnTo>
                    <a:pt x="38" y="145"/>
                  </a:lnTo>
                  <a:lnTo>
                    <a:pt x="38" y="145"/>
                  </a:lnTo>
                  <a:lnTo>
                    <a:pt x="32" y="145"/>
                  </a:lnTo>
                  <a:lnTo>
                    <a:pt x="32" y="145"/>
                  </a:lnTo>
                  <a:lnTo>
                    <a:pt x="26" y="145"/>
                  </a:lnTo>
                  <a:lnTo>
                    <a:pt x="26" y="145"/>
                  </a:lnTo>
                  <a:lnTo>
                    <a:pt x="20" y="137"/>
                  </a:lnTo>
                  <a:lnTo>
                    <a:pt x="18" y="133"/>
                  </a:lnTo>
                  <a:lnTo>
                    <a:pt x="18" y="133"/>
                  </a:lnTo>
                  <a:lnTo>
                    <a:pt x="12" y="125"/>
                  </a:lnTo>
                  <a:lnTo>
                    <a:pt x="12" y="125"/>
                  </a:lnTo>
                  <a:lnTo>
                    <a:pt x="10" y="117"/>
                  </a:lnTo>
                  <a:lnTo>
                    <a:pt x="10" y="117"/>
                  </a:lnTo>
                  <a:lnTo>
                    <a:pt x="10" y="113"/>
                  </a:lnTo>
                  <a:lnTo>
                    <a:pt x="12" y="107"/>
                  </a:lnTo>
                  <a:lnTo>
                    <a:pt x="12" y="107"/>
                  </a:lnTo>
                  <a:lnTo>
                    <a:pt x="16" y="105"/>
                  </a:lnTo>
                  <a:lnTo>
                    <a:pt x="20" y="105"/>
                  </a:lnTo>
                  <a:lnTo>
                    <a:pt x="22" y="103"/>
                  </a:lnTo>
                  <a:lnTo>
                    <a:pt x="22" y="103"/>
                  </a:lnTo>
                  <a:lnTo>
                    <a:pt x="20" y="101"/>
                  </a:lnTo>
                  <a:lnTo>
                    <a:pt x="20" y="101"/>
                  </a:lnTo>
                  <a:lnTo>
                    <a:pt x="12" y="101"/>
                  </a:lnTo>
                  <a:lnTo>
                    <a:pt x="10" y="101"/>
                  </a:lnTo>
                  <a:lnTo>
                    <a:pt x="6" y="101"/>
                  </a:lnTo>
                  <a:lnTo>
                    <a:pt x="6" y="101"/>
                  </a:lnTo>
                  <a:lnTo>
                    <a:pt x="6" y="95"/>
                  </a:lnTo>
                  <a:lnTo>
                    <a:pt x="6" y="89"/>
                  </a:lnTo>
                  <a:lnTo>
                    <a:pt x="6" y="89"/>
                  </a:lnTo>
                  <a:lnTo>
                    <a:pt x="8" y="85"/>
                  </a:lnTo>
                  <a:lnTo>
                    <a:pt x="8" y="85"/>
                  </a:lnTo>
                  <a:lnTo>
                    <a:pt x="6" y="83"/>
                  </a:lnTo>
                  <a:lnTo>
                    <a:pt x="6" y="83"/>
                  </a:lnTo>
                  <a:lnTo>
                    <a:pt x="2" y="81"/>
                  </a:lnTo>
                  <a:lnTo>
                    <a:pt x="2" y="81"/>
                  </a:lnTo>
                  <a:lnTo>
                    <a:pt x="0" y="77"/>
                  </a:lnTo>
                  <a:lnTo>
                    <a:pt x="0" y="71"/>
                  </a:lnTo>
                  <a:lnTo>
                    <a:pt x="4" y="61"/>
                  </a:lnTo>
                  <a:lnTo>
                    <a:pt x="4" y="61"/>
                  </a:lnTo>
                  <a:lnTo>
                    <a:pt x="6" y="57"/>
                  </a:lnTo>
                  <a:lnTo>
                    <a:pt x="6" y="57"/>
                  </a:lnTo>
                  <a:lnTo>
                    <a:pt x="12" y="55"/>
                  </a:lnTo>
                  <a:lnTo>
                    <a:pt x="18" y="53"/>
                  </a:lnTo>
                  <a:lnTo>
                    <a:pt x="26" y="51"/>
                  </a:lnTo>
                  <a:lnTo>
                    <a:pt x="32" y="47"/>
                  </a:lnTo>
                  <a:lnTo>
                    <a:pt x="32" y="47"/>
                  </a:lnTo>
                  <a:lnTo>
                    <a:pt x="32" y="43"/>
                  </a:lnTo>
                  <a:lnTo>
                    <a:pt x="32" y="43"/>
                  </a:lnTo>
                  <a:lnTo>
                    <a:pt x="34" y="39"/>
                  </a:lnTo>
                  <a:lnTo>
                    <a:pt x="34" y="39"/>
                  </a:lnTo>
                  <a:lnTo>
                    <a:pt x="40" y="37"/>
                  </a:lnTo>
                  <a:lnTo>
                    <a:pt x="40" y="37"/>
                  </a:lnTo>
                  <a:lnTo>
                    <a:pt x="46" y="31"/>
                  </a:lnTo>
                  <a:lnTo>
                    <a:pt x="46" y="31"/>
                  </a:lnTo>
                  <a:lnTo>
                    <a:pt x="50" y="31"/>
                  </a:lnTo>
                  <a:lnTo>
                    <a:pt x="58" y="31"/>
                  </a:lnTo>
                  <a:lnTo>
                    <a:pt x="62" y="31"/>
                  </a:lnTo>
                  <a:lnTo>
                    <a:pt x="66" y="29"/>
                  </a:lnTo>
                  <a:lnTo>
                    <a:pt x="66" y="29"/>
                  </a:lnTo>
                  <a:lnTo>
                    <a:pt x="66" y="25"/>
                  </a:lnTo>
                  <a:lnTo>
                    <a:pt x="66" y="23"/>
                  </a:lnTo>
                  <a:lnTo>
                    <a:pt x="66" y="22"/>
                  </a:lnTo>
                  <a:lnTo>
                    <a:pt x="66" y="22"/>
                  </a:lnTo>
                  <a:lnTo>
                    <a:pt x="68" y="22"/>
                  </a:lnTo>
                  <a:lnTo>
                    <a:pt x="72" y="23"/>
                  </a:lnTo>
                  <a:lnTo>
                    <a:pt x="76" y="25"/>
                  </a:lnTo>
                  <a:lnTo>
                    <a:pt x="76" y="25"/>
                  </a:lnTo>
                  <a:lnTo>
                    <a:pt x="88" y="23"/>
                  </a:lnTo>
                  <a:lnTo>
                    <a:pt x="96" y="22"/>
                  </a:lnTo>
                  <a:lnTo>
                    <a:pt x="96" y="22"/>
                  </a:lnTo>
                  <a:lnTo>
                    <a:pt x="100" y="16"/>
                  </a:lnTo>
                  <a:lnTo>
                    <a:pt x="100" y="16"/>
                  </a:lnTo>
                  <a:lnTo>
                    <a:pt x="98" y="14"/>
                  </a:lnTo>
                  <a:lnTo>
                    <a:pt x="98" y="10"/>
                  </a:lnTo>
                  <a:lnTo>
                    <a:pt x="98" y="10"/>
                  </a:lnTo>
                  <a:lnTo>
                    <a:pt x="102" y="10"/>
                  </a:lnTo>
                  <a:lnTo>
                    <a:pt x="104" y="10"/>
                  </a:lnTo>
                  <a:lnTo>
                    <a:pt x="106" y="10"/>
                  </a:lnTo>
                  <a:lnTo>
                    <a:pt x="106" y="10"/>
                  </a:lnTo>
                  <a:lnTo>
                    <a:pt x="106" y="6"/>
                  </a:lnTo>
                  <a:lnTo>
                    <a:pt x="106" y="4"/>
                  </a:lnTo>
                  <a:lnTo>
                    <a:pt x="106" y="4"/>
                  </a:lnTo>
                  <a:lnTo>
                    <a:pt x="110" y="6"/>
                  </a:lnTo>
                  <a:lnTo>
                    <a:pt x="112" y="8"/>
                  </a:lnTo>
                  <a:lnTo>
                    <a:pt x="116" y="10"/>
                  </a:lnTo>
                  <a:lnTo>
                    <a:pt x="116" y="10"/>
                  </a:lnTo>
                  <a:lnTo>
                    <a:pt x="120" y="10"/>
                  </a:lnTo>
                  <a:lnTo>
                    <a:pt x="124" y="8"/>
                  </a:lnTo>
                  <a:lnTo>
                    <a:pt x="124" y="8"/>
                  </a:lnTo>
                  <a:lnTo>
                    <a:pt x="129" y="8"/>
                  </a:lnTo>
                  <a:lnTo>
                    <a:pt x="129" y="8"/>
                  </a:lnTo>
                  <a:lnTo>
                    <a:pt x="143" y="10"/>
                  </a:lnTo>
                  <a:lnTo>
                    <a:pt x="143" y="10"/>
                  </a:lnTo>
                  <a:lnTo>
                    <a:pt x="151" y="10"/>
                  </a:lnTo>
                  <a:lnTo>
                    <a:pt x="159" y="10"/>
                  </a:lnTo>
                  <a:lnTo>
                    <a:pt x="159" y="10"/>
                  </a:lnTo>
                  <a:lnTo>
                    <a:pt x="167" y="16"/>
                  </a:lnTo>
                  <a:lnTo>
                    <a:pt x="167" y="16"/>
                  </a:lnTo>
                  <a:lnTo>
                    <a:pt x="179" y="16"/>
                  </a:lnTo>
                  <a:lnTo>
                    <a:pt x="179" y="16"/>
                  </a:lnTo>
                  <a:lnTo>
                    <a:pt x="199" y="16"/>
                  </a:lnTo>
                  <a:lnTo>
                    <a:pt x="217" y="12"/>
                  </a:lnTo>
                  <a:lnTo>
                    <a:pt x="217" y="12"/>
                  </a:lnTo>
                  <a:lnTo>
                    <a:pt x="225" y="10"/>
                  </a:lnTo>
                  <a:lnTo>
                    <a:pt x="229" y="6"/>
                  </a:lnTo>
                  <a:lnTo>
                    <a:pt x="229" y="6"/>
                  </a:lnTo>
                  <a:lnTo>
                    <a:pt x="229" y="4"/>
                  </a:lnTo>
                  <a:lnTo>
                    <a:pt x="229" y="0"/>
                  </a:lnTo>
                  <a:lnTo>
                    <a:pt x="229" y="0"/>
                  </a:lnTo>
                  <a:lnTo>
                    <a:pt x="229" y="0"/>
                  </a:lnTo>
                  <a:lnTo>
                    <a:pt x="233" y="0"/>
                  </a:lnTo>
                  <a:lnTo>
                    <a:pt x="235" y="0"/>
                  </a:lnTo>
                  <a:lnTo>
                    <a:pt x="235" y="0"/>
                  </a:lnTo>
                  <a:lnTo>
                    <a:pt x="241" y="4"/>
                  </a:lnTo>
                  <a:lnTo>
                    <a:pt x="241" y="4"/>
                  </a:lnTo>
                  <a:lnTo>
                    <a:pt x="245" y="12"/>
                  </a:lnTo>
                  <a:lnTo>
                    <a:pt x="245" y="12"/>
                  </a:lnTo>
                  <a:lnTo>
                    <a:pt x="243" y="18"/>
                  </a:lnTo>
                  <a:lnTo>
                    <a:pt x="243" y="18"/>
                  </a:lnTo>
                  <a:lnTo>
                    <a:pt x="241" y="22"/>
                  </a:lnTo>
                  <a:lnTo>
                    <a:pt x="241" y="22"/>
                  </a:lnTo>
                  <a:lnTo>
                    <a:pt x="241" y="23"/>
                  </a:lnTo>
                  <a:lnTo>
                    <a:pt x="241" y="23"/>
                  </a:lnTo>
                  <a:lnTo>
                    <a:pt x="241" y="25"/>
                  </a:lnTo>
                  <a:lnTo>
                    <a:pt x="239" y="27"/>
                  </a:lnTo>
                  <a:lnTo>
                    <a:pt x="235" y="31"/>
                  </a:lnTo>
                  <a:lnTo>
                    <a:pt x="235" y="31"/>
                  </a:lnTo>
                  <a:lnTo>
                    <a:pt x="231" y="43"/>
                  </a:lnTo>
                  <a:lnTo>
                    <a:pt x="231" y="43"/>
                  </a:lnTo>
                  <a:lnTo>
                    <a:pt x="229" y="53"/>
                  </a:lnTo>
                  <a:lnTo>
                    <a:pt x="227" y="59"/>
                  </a:lnTo>
                  <a:lnTo>
                    <a:pt x="227" y="59"/>
                  </a:lnTo>
                  <a:lnTo>
                    <a:pt x="229" y="65"/>
                  </a:lnTo>
                  <a:lnTo>
                    <a:pt x="233" y="69"/>
                  </a:lnTo>
                  <a:lnTo>
                    <a:pt x="233" y="69"/>
                  </a:lnTo>
                  <a:lnTo>
                    <a:pt x="233" y="77"/>
                  </a:lnTo>
                  <a:lnTo>
                    <a:pt x="233" y="87"/>
                  </a:lnTo>
                  <a:lnTo>
                    <a:pt x="233" y="87"/>
                  </a:lnTo>
                  <a:lnTo>
                    <a:pt x="237" y="93"/>
                  </a:lnTo>
                  <a:lnTo>
                    <a:pt x="237" y="93"/>
                  </a:lnTo>
                  <a:lnTo>
                    <a:pt x="239" y="97"/>
                  </a:lnTo>
                  <a:lnTo>
                    <a:pt x="239" y="97"/>
                  </a:lnTo>
                  <a:lnTo>
                    <a:pt x="241" y="103"/>
                  </a:lnTo>
                  <a:lnTo>
                    <a:pt x="241" y="103"/>
                  </a:lnTo>
                  <a:lnTo>
                    <a:pt x="239" y="111"/>
                  </a:lnTo>
                  <a:lnTo>
                    <a:pt x="239" y="111"/>
                  </a:lnTo>
                  <a:lnTo>
                    <a:pt x="233" y="119"/>
                  </a:lnTo>
                  <a:lnTo>
                    <a:pt x="233" y="119"/>
                  </a:lnTo>
                  <a:lnTo>
                    <a:pt x="229" y="123"/>
                  </a:lnTo>
                  <a:lnTo>
                    <a:pt x="229" y="123"/>
                  </a:lnTo>
                  <a:lnTo>
                    <a:pt x="227" y="131"/>
                  </a:lnTo>
                  <a:lnTo>
                    <a:pt x="227" y="131"/>
                  </a:lnTo>
                  <a:lnTo>
                    <a:pt x="229" y="133"/>
                  </a:lnTo>
                  <a:lnTo>
                    <a:pt x="233" y="137"/>
                  </a:lnTo>
                  <a:lnTo>
                    <a:pt x="233" y="137"/>
                  </a:lnTo>
                  <a:lnTo>
                    <a:pt x="237" y="137"/>
                  </a:lnTo>
                  <a:lnTo>
                    <a:pt x="239" y="135"/>
                  </a:lnTo>
                  <a:lnTo>
                    <a:pt x="239" y="135"/>
                  </a:lnTo>
                  <a:lnTo>
                    <a:pt x="247" y="133"/>
                  </a:lnTo>
                  <a:lnTo>
                    <a:pt x="255" y="133"/>
                  </a:lnTo>
                  <a:lnTo>
                    <a:pt x="255" y="133"/>
                  </a:lnTo>
                  <a:lnTo>
                    <a:pt x="257" y="135"/>
                  </a:lnTo>
                  <a:lnTo>
                    <a:pt x="261" y="141"/>
                  </a:lnTo>
                  <a:lnTo>
                    <a:pt x="267" y="149"/>
                  </a:lnTo>
                  <a:lnTo>
                    <a:pt x="267" y="149"/>
                  </a:lnTo>
                  <a:lnTo>
                    <a:pt x="267" y="149"/>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4" name="Freeform 287">
              <a:extLst>
                <a:ext uri="{FF2B5EF4-FFF2-40B4-BE49-F238E27FC236}">
                  <a16:creationId xmlns:a16="http://schemas.microsoft.com/office/drawing/2014/main" id="{563D50B0-5D62-9A2F-2DC4-6BB0DE8A7D93}"/>
                </a:ext>
              </a:extLst>
            </p:cNvPr>
            <p:cNvSpPr>
              <a:spLocks/>
            </p:cNvSpPr>
            <p:nvPr/>
          </p:nvSpPr>
          <p:spPr bwMode="auto">
            <a:xfrm>
              <a:off x="10411663" y="3034079"/>
              <a:ext cx="12786" cy="15627"/>
            </a:xfrm>
            <a:custGeom>
              <a:avLst/>
              <a:gdLst>
                <a:gd name="T0" fmla="*/ 18 w 18"/>
                <a:gd name="T1" fmla="*/ 0 h 22"/>
                <a:gd name="T2" fmla="*/ 18 w 18"/>
                <a:gd name="T3" fmla="*/ 0 h 22"/>
                <a:gd name="T4" fmla="*/ 18 w 18"/>
                <a:gd name="T5" fmla="*/ 0 h 22"/>
                <a:gd name="T6" fmla="*/ 18 w 18"/>
                <a:gd name="T7" fmla="*/ 4 h 22"/>
                <a:gd name="T8" fmla="*/ 18 w 18"/>
                <a:gd name="T9" fmla="*/ 12 h 22"/>
                <a:gd name="T10" fmla="*/ 18 w 18"/>
                <a:gd name="T11" fmla="*/ 12 h 22"/>
                <a:gd name="T12" fmla="*/ 16 w 18"/>
                <a:gd name="T13" fmla="*/ 20 h 22"/>
                <a:gd name="T14" fmla="*/ 16 w 18"/>
                <a:gd name="T15" fmla="*/ 20 h 22"/>
                <a:gd name="T16" fmla="*/ 14 w 18"/>
                <a:gd name="T17" fmla="*/ 22 h 22"/>
                <a:gd name="T18" fmla="*/ 14 w 18"/>
                <a:gd name="T19" fmla="*/ 22 h 22"/>
                <a:gd name="T20" fmla="*/ 10 w 18"/>
                <a:gd name="T21" fmla="*/ 20 h 22"/>
                <a:gd name="T22" fmla="*/ 6 w 18"/>
                <a:gd name="T23" fmla="*/ 20 h 22"/>
                <a:gd name="T24" fmla="*/ 6 w 18"/>
                <a:gd name="T25" fmla="*/ 20 h 22"/>
                <a:gd name="T26" fmla="*/ 2 w 18"/>
                <a:gd name="T27" fmla="*/ 22 h 22"/>
                <a:gd name="T28" fmla="*/ 0 w 18"/>
                <a:gd name="T29" fmla="*/ 22 h 22"/>
                <a:gd name="T30" fmla="*/ 0 w 18"/>
                <a:gd name="T31" fmla="*/ 22 h 22"/>
                <a:gd name="T32" fmla="*/ 0 w 18"/>
                <a:gd name="T33" fmla="*/ 22 h 22"/>
                <a:gd name="T34" fmla="*/ 0 w 18"/>
                <a:gd name="T35" fmla="*/ 20 h 22"/>
                <a:gd name="T36" fmla="*/ 0 w 18"/>
                <a:gd name="T37" fmla="*/ 18 h 22"/>
                <a:gd name="T38" fmla="*/ 0 w 18"/>
                <a:gd name="T39" fmla="*/ 18 h 22"/>
                <a:gd name="T40" fmla="*/ 4 w 18"/>
                <a:gd name="T41" fmla="*/ 16 h 22"/>
                <a:gd name="T42" fmla="*/ 4 w 18"/>
                <a:gd name="T43" fmla="*/ 16 h 22"/>
                <a:gd name="T44" fmla="*/ 4 w 18"/>
                <a:gd name="T45" fmla="*/ 12 h 22"/>
                <a:gd name="T46" fmla="*/ 4 w 18"/>
                <a:gd name="T47" fmla="*/ 8 h 22"/>
                <a:gd name="T48" fmla="*/ 4 w 18"/>
                <a:gd name="T49" fmla="*/ 8 h 22"/>
                <a:gd name="T50" fmla="*/ 10 w 18"/>
                <a:gd name="T51" fmla="*/ 6 h 22"/>
                <a:gd name="T52" fmla="*/ 16 w 18"/>
                <a:gd name="T53" fmla="*/ 2 h 22"/>
                <a:gd name="T54" fmla="*/ 16 w 18"/>
                <a:gd name="T55" fmla="*/ 2 h 22"/>
                <a:gd name="T56" fmla="*/ 16 w 18"/>
                <a:gd name="T57" fmla="*/ 0 h 22"/>
                <a:gd name="T58" fmla="*/ 18 w 18"/>
                <a:gd name="T59" fmla="*/ 0 h 22"/>
                <a:gd name="T60" fmla="*/ 18 w 18"/>
                <a:gd name="T61" fmla="*/ 0 h 22"/>
                <a:gd name="T62" fmla="*/ 18 w 18"/>
                <a:gd name="T6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22">
                  <a:moveTo>
                    <a:pt x="18" y="0"/>
                  </a:moveTo>
                  <a:lnTo>
                    <a:pt x="18" y="0"/>
                  </a:lnTo>
                  <a:lnTo>
                    <a:pt x="18" y="0"/>
                  </a:lnTo>
                  <a:lnTo>
                    <a:pt x="18" y="4"/>
                  </a:lnTo>
                  <a:lnTo>
                    <a:pt x="18" y="12"/>
                  </a:lnTo>
                  <a:lnTo>
                    <a:pt x="18" y="12"/>
                  </a:lnTo>
                  <a:lnTo>
                    <a:pt x="16" y="20"/>
                  </a:lnTo>
                  <a:lnTo>
                    <a:pt x="16" y="20"/>
                  </a:lnTo>
                  <a:lnTo>
                    <a:pt x="14" y="22"/>
                  </a:lnTo>
                  <a:lnTo>
                    <a:pt x="14" y="22"/>
                  </a:lnTo>
                  <a:lnTo>
                    <a:pt x="10" y="20"/>
                  </a:lnTo>
                  <a:lnTo>
                    <a:pt x="6" y="20"/>
                  </a:lnTo>
                  <a:lnTo>
                    <a:pt x="6" y="20"/>
                  </a:lnTo>
                  <a:lnTo>
                    <a:pt x="2" y="22"/>
                  </a:lnTo>
                  <a:lnTo>
                    <a:pt x="0" y="22"/>
                  </a:lnTo>
                  <a:lnTo>
                    <a:pt x="0" y="22"/>
                  </a:lnTo>
                  <a:lnTo>
                    <a:pt x="0" y="22"/>
                  </a:lnTo>
                  <a:lnTo>
                    <a:pt x="0" y="20"/>
                  </a:lnTo>
                  <a:lnTo>
                    <a:pt x="0" y="18"/>
                  </a:lnTo>
                  <a:lnTo>
                    <a:pt x="0" y="18"/>
                  </a:lnTo>
                  <a:lnTo>
                    <a:pt x="4" y="16"/>
                  </a:lnTo>
                  <a:lnTo>
                    <a:pt x="4" y="16"/>
                  </a:lnTo>
                  <a:lnTo>
                    <a:pt x="4" y="12"/>
                  </a:lnTo>
                  <a:lnTo>
                    <a:pt x="4" y="8"/>
                  </a:lnTo>
                  <a:lnTo>
                    <a:pt x="4" y="8"/>
                  </a:lnTo>
                  <a:lnTo>
                    <a:pt x="10" y="6"/>
                  </a:lnTo>
                  <a:lnTo>
                    <a:pt x="16" y="2"/>
                  </a:lnTo>
                  <a:lnTo>
                    <a:pt x="16" y="2"/>
                  </a:lnTo>
                  <a:lnTo>
                    <a:pt x="16" y="0"/>
                  </a:lnTo>
                  <a:lnTo>
                    <a:pt x="18" y="0"/>
                  </a:lnTo>
                  <a:lnTo>
                    <a:pt x="18" y="0"/>
                  </a:lnTo>
                  <a:lnTo>
                    <a:pt x="18"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5" name="Freeform 288">
              <a:extLst>
                <a:ext uri="{FF2B5EF4-FFF2-40B4-BE49-F238E27FC236}">
                  <a16:creationId xmlns:a16="http://schemas.microsoft.com/office/drawing/2014/main" id="{3BD3728A-024D-490A-4DE8-1EF7F88036FF}"/>
                </a:ext>
              </a:extLst>
            </p:cNvPr>
            <p:cNvSpPr>
              <a:spLocks/>
            </p:cNvSpPr>
            <p:nvPr/>
          </p:nvSpPr>
          <p:spPr bwMode="auto">
            <a:xfrm>
              <a:off x="10385381" y="3039762"/>
              <a:ext cx="8524" cy="7103"/>
            </a:xfrm>
            <a:custGeom>
              <a:avLst/>
              <a:gdLst>
                <a:gd name="T0" fmla="*/ 10 w 12"/>
                <a:gd name="T1" fmla="*/ 4 h 10"/>
                <a:gd name="T2" fmla="*/ 10 w 12"/>
                <a:gd name="T3" fmla="*/ 4 h 10"/>
                <a:gd name="T4" fmla="*/ 12 w 12"/>
                <a:gd name="T5" fmla="*/ 6 h 10"/>
                <a:gd name="T6" fmla="*/ 10 w 12"/>
                <a:gd name="T7" fmla="*/ 10 h 10"/>
                <a:gd name="T8" fmla="*/ 10 w 12"/>
                <a:gd name="T9" fmla="*/ 10 h 10"/>
                <a:gd name="T10" fmla="*/ 4 w 12"/>
                <a:gd name="T11" fmla="*/ 10 h 10"/>
                <a:gd name="T12" fmla="*/ 4 w 12"/>
                <a:gd name="T13" fmla="*/ 10 h 10"/>
                <a:gd name="T14" fmla="*/ 0 w 12"/>
                <a:gd name="T15" fmla="*/ 6 h 10"/>
                <a:gd name="T16" fmla="*/ 0 w 12"/>
                <a:gd name="T17" fmla="*/ 6 h 10"/>
                <a:gd name="T18" fmla="*/ 0 w 12"/>
                <a:gd name="T19" fmla="*/ 4 h 10"/>
                <a:gd name="T20" fmla="*/ 2 w 12"/>
                <a:gd name="T21" fmla="*/ 0 h 10"/>
                <a:gd name="T22" fmla="*/ 2 w 12"/>
                <a:gd name="T23" fmla="*/ 0 h 10"/>
                <a:gd name="T24" fmla="*/ 6 w 12"/>
                <a:gd name="T25" fmla="*/ 0 h 10"/>
                <a:gd name="T26" fmla="*/ 6 w 12"/>
                <a:gd name="T27" fmla="*/ 0 h 10"/>
                <a:gd name="T28" fmla="*/ 10 w 12"/>
                <a:gd name="T29" fmla="*/ 4 h 10"/>
                <a:gd name="T30" fmla="*/ 10 w 12"/>
                <a:gd name="T31" fmla="*/ 4 h 10"/>
                <a:gd name="T32" fmla="*/ 10 w 12"/>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0">
                  <a:moveTo>
                    <a:pt x="10" y="4"/>
                  </a:moveTo>
                  <a:lnTo>
                    <a:pt x="10" y="4"/>
                  </a:lnTo>
                  <a:lnTo>
                    <a:pt x="12" y="6"/>
                  </a:lnTo>
                  <a:lnTo>
                    <a:pt x="10" y="10"/>
                  </a:lnTo>
                  <a:lnTo>
                    <a:pt x="10" y="10"/>
                  </a:lnTo>
                  <a:lnTo>
                    <a:pt x="4" y="10"/>
                  </a:lnTo>
                  <a:lnTo>
                    <a:pt x="4" y="10"/>
                  </a:lnTo>
                  <a:lnTo>
                    <a:pt x="0" y="6"/>
                  </a:lnTo>
                  <a:lnTo>
                    <a:pt x="0" y="6"/>
                  </a:lnTo>
                  <a:lnTo>
                    <a:pt x="0" y="4"/>
                  </a:lnTo>
                  <a:lnTo>
                    <a:pt x="2" y="0"/>
                  </a:lnTo>
                  <a:lnTo>
                    <a:pt x="2" y="0"/>
                  </a:lnTo>
                  <a:lnTo>
                    <a:pt x="6" y="0"/>
                  </a:lnTo>
                  <a:lnTo>
                    <a:pt x="6" y="0"/>
                  </a:lnTo>
                  <a:lnTo>
                    <a:pt x="10" y="4"/>
                  </a:lnTo>
                  <a:lnTo>
                    <a:pt x="10" y="4"/>
                  </a:lnTo>
                  <a:lnTo>
                    <a:pt x="10" y="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6" name="Freeform 289">
              <a:extLst>
                <a:ext uri="{FF2B5EF4-FFF2-40B4-BE49-F238E27FC236}">
                  <a16:creationId xmlns:a16="http://schemas.microsoft.com/office/drawing/2014/main" id="{B30C8447-B7C1-2A97-B01E-310E45E26C0C}"/>
                </a:ext>
              </a:extLst>
            </p:cNvPr>
            <p:cNvSpPr>
              <a:spLocks/>
            </p:cNvSpPr>
            <p:nvPr/>
          </p:nvSpPr>
          <p:spPr bwMode="auto">
            <a:xfrm>
              <a:off x="10291616" y="2362100"/>
              <a:ext cx="393527" cy="700393"/>
            </a:xfrm>
            <a:custGeom>
              <a:avLst/>
              <a:gdLst>
                <a:gd name="T0" fmla="*/ 510 w 554"/>
                <a:gd name="T1" fmla="*/ 765 h 986"/>
                <a:gd name="T2" fmla="*/ 424 w 554"/>
                <a:gd name="T3" fmla="*/ 884 h 986"/>
                <a:gd name="T4" fmla="*/ 400 w 554"/>
                <a:gd name="T5" fmla="*/ 894 h 986"/>
                <a:gd name="T6" fmla="*/ 361 w 554"/>
                <a:gd name="T7" fmla="*/ 904 h 986"/>
                <a:gd name="T8" fmla="*/ 339 w 554"/>
                <a:gd name="T9" fmla="*/ 910 h 986"/>
                <a:gd name="T10" fmla="*/ 325 w 554"/>
                <a:gd name="T11" fmla="*/ 916 h 986"/>
                <a:gd name="T12" fmla="*/ 309 w 554"/>
                <a:gd name="T13" fmla="*/ 932 h 986"/>
                <a:gd name="T14" fmla="*/ 277 w 554"/>
                <a:gd name="T15" fmla="*/ 950 h 986"/>
                <a:gd name="T16" fmla="*/ 255 w 554"/>
                <a:gd name="T17" fmla="*/ 960 h 986"/>
                <a:gd name="T18" fmla="*/ 221 w 554"/>
                <a:gd name="T19" fmla="*/ 964 h 986"/>
                <a:gd name="T20" fmla="*/ 205 w 554"/>
                <a:gd name="T21" fmla="*/ 986 h 986"/>
                <a:gd name="T22" fmla="*/ 209 w 554"/>
                <a:gd name="T23" fmla="*/ 972 h 986"/>
                <a:gd name="T24" fmla="*/ 191 w 554"/>
                <a:gd name="T25" fmla="*/ 952 h 986"/>
                <a:gd name="T26" fmla="*/ 177 w 554"/>
                <a:gd name="T27" fmla="*/ 946 h 986"/>
                <a:gd name="T28" fmla="*/ 152 w 554"/>
                <a:gd name="T29" fmla="*/ 930 h 986"/>
                <a:gd name="T30" fmla="*/ 112 w 554"/>
                <a:gd name="T31" fmla="*/ 914 h 986"/>
                <a:gd name="T32" fmla="*/ 110 w 554"/>
                <a:gd name="T33" fmla="*/ 902 h 986"/>
                <a:gd name="T34" fmla="*/ 104 w 554"/>
                <a:gd name="T35" fmla="*/ 878 h 986"/>
                <a:gd name="T36" fmla="*/ 108 w 554"/>
                <a:gd name="T37" fmla="*/ 842 h 986"/>
                <a:gd name="T38" fmla="*/ 118 w 554"/>
                <a:gd name="T39" fmla="*/ 830 h 986"/>
                <a:gd name="T40" fmla="*/ 104 w 554"/>
                <a:gd name="T41" fmla="*/ 804 h 986"/>
                <a:gd name="T42" fmla="*/ 94 w 554"/>
                <a:gd name="T43" fmla="*/ 759 h 986"/>
                <a:gd name="T44" fmla="*/ 78 w 554"/>
                <a:gd name="T45" fmla="*/ 715 h 986"/>
                <a:gd name="T46" fmla="*/ 94 w 554"/>
                <a:gd name="T47" fmla="*/ 691 h 986"/>
                <a:gd name="T48" fmla="*/ 108 w 554"/>
                <a:gd name="T49" fmla="*/ 681 h 986"/>
                <a:gd name="T50" fmla="*/ 122 w 554"/>
                <a:gd name="T51" fmla="*/ 665 h 986"/>
                <a:gd name="T52" fmla="*/ 150 w 554"/>
                <a:gd name="T53" fmla="*/ 635 h 986"/>
                <a:gd name="T54" fmla="*/ 201 w 554"/>
                <a:gd name="T55" fmla="*/ 540 h 986"/>
                <a:gd name="T56" fmla="*/ 221 w 554"/>
                <a:gd name="T57" fmla="*/ 498 h 986"/>
                <a:gd name="T58" fmla="*/ 243 w 554"/>
                <a:gd name="T59" fmla="*/ 492 h 986"/>
                <a:gd name="T60" fmla="*/ 245 w 554"/>
                <a:gd name="T61" fmla="*/ 478 h 986"/>
                <a:gd name="T62" fmla="*/ 215 w 554"/>
                <a:gd name="T63" fmla="*/ 424 h 986"/>
                <a:gd name="T64" fmla="*/ 191 w 554"/>
                <a:gd name="T65" fmla="*/ 410 h 986"/>
                <a:gd name="T66" fmla="*/ 171 w 554"/>
                <a:gd name="T67" fmla="*/ 398 h 986"/>
                <a:gd name="T68" fmla="*/ 159 w 554"/>
                <a:gd name="T69" fmla="*/ 335 h 986"/>
                <a:gd name="T70" fmla="*/ 136 w 554"/>
                <a:gd name="T71" fmla="*/ 273 h 986"/>
                <a:gd name="T72" fmla="*/ 126 w 554"/>
                <a:gd name="T73" fmla="*/ 225 h 986"/>
                <a:gd name="T74" fmla="*/ 82 w 554"/>
                <a:gd name="T75" fmla="*/ 169 h 986"/>
                <a:gd name="T76" fmla="*/ 4 w 554"/>
                <a:gd name="T77" fmla="*/ 122 h 986"/>
                <a:gd name="T78" fmla="*/ 18 w 554"/>
                <a:gd name="T79" fmla="*/ 114 h 986"/>
                <a:gd name="T80" fmla="*/ 24 w 554"/>
                <a:gd name="T81" fmla="*/ 96 h 986"/>
                <a:gd name="T82" fmla="*/ 70 w 554"/>
                <a:gd name="T83" fmla="*/ 140 h 986"/>
                <a:gd name="T84" fmla="*/ 110 w 554"/>
                <a:gd name="T85" fmla="*/ 148 h 986"/>
                <a:gd name="T86" fmla="*/ 142 w 554"/>
                <a:gd name="T87" fmla="*/ 138 h 986"/>
                <a:gd name="T88" fmla="*/ 175 w 554"/>
                <a:gd name="T89" fmla="*/ 124 h 986"/>
                <a:gd name="T90" fmla="*/ 183 w 554"/>
                <a:gd name="T91" fmla="*/ 80 h 986"/>
                <a:gd name="T92" fmla="*/ 197 w 554"/>
                <a:gd name="T93" fmla="*/ 20 h 986"/>
                <a:gd name="T94" fmla="*/ 251 w 554"/>
                <a:gd name="T95" fmla="*/ 2 h 986"/>
                <a:gd name="T96" fmla="*/ 295 w 554"/>
                <a:gd name="T97" fmla="*/ 28 h 986"/>
                <a:gd name="T98" fmla="*/ 297 w 554"/>
                <a:gd name="T99" fmla="*/ 66 h 986"/>
                <a:gd name="T100" fmla="*/ 291 w 554"/>
                <a:gd name="T101" fmla="*/ 104 h 986"/>
                <a:gd name="T102" fmla="*/ 297 w 554"/>
                <a:gd name="T103" fmla="*/ 134 h 986"/>
                <a:gd name="T104" fmla="*/ 329 w 554"/>
                <a:gd name="T105" fmla="*/ 166 h 986"/>
                <a:gd name="T106" fmla="*/ 374 w 554"/>
                <a:gd name="T107" fmla="*/ 213 h 986"/>
                <a:gd name="T108" fmla="*/ 363 w 554"/>
                <a:gd name="T109" fmla="*/ 285 h 986"/>
                <a:gd name="T110" fmla="*/ 402 w 554"/>
                <a:gd name="T111" fmla="*/ 341 h 986"/>
                <a:gd name="T112" fmla="*/ 418 w 554"/>
                <a:gd name="T113" fmla="*/ 396 h 986"/>
                <a:gd name="T114" fmla="*/ 426 w 554"/>
                <a:gd name="T115" fmla="*/ 436 h 986"/>
                <a:gd name="T116" fmla="*/ 438 w 554"/>
                <a:gd name="T117" fmla="*/ 466 h 986"/>
                <a:gd name="T118" fmla="*/ 466 w 554"/>
                <a:gd name="T119" fmla="*/ 506 h 986"/>
                <a:gd name="T120" fmla="*/ 478 w 554"/>
                <a:gd name="T121" fmla="*/ 554 h 986"/>
                <a:gd name="T122" fmla="*/ 510 w 554"/>
                <a:gd name="T123" fmla="*/ 595 h 986"/>
                <a:gd name="T124" fmla="*/ 542 w 554"/>
                <a:gd name="T125" fmla="*/ 625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4" h="986">
                  <a:moveTo>
                    <a:pt x="554" y="649"/>
                  </a:moveTo>
                  <a:lnTo>
                    <a:pt x="554" y="649"/>
                  </a:lnTo>
                  <a:lnTo>
                    <a:pt x="552" y="667"/>
                  </a:lnTo>
                  <a:lnTo>
                    <a:pt x="546" y="685"/>
                  </a:lnTo>
                  <a:lnTo>
                    <a:pt x="546" y="685"/>
                  </a:lnTo>
                  <a:lnTo>
                    <a:pt x="540" y="701"/>
                  </a:lnTo>
                  <a:lnTo>
                    <a:pt x="540" y="701"/>
                  </a:lnTo>
                  <a:lnTo>
                    <a:pt x="528" y="733"/>
                  </a:lnTo>
                  <a:lnTo>
                    <a:pt x="510" y="765"/>
                  </a:lnTo>
                  <a:lnTo>
                    <a:pt x="510" y="765"/>
                  </a:lnTo>
                  <a:lnTo>
                    <a:pt x="486" y="808"/>
                  </a:lnTo>
                  <a:lnTo>
                    <a:pt x="486" y="808"/>
                  </a:lnTo>
                  <a:lnTo>
                    <a:pt x="470" y="832"/>
                  </a:lnTo>
                  <a:lnTo>
                    <a:pt x="452" y="856"/>
                  </a:lnTo>
                  <a:lnTo>
                    <a:pt x="452" y="856"/>
                  </a:lnTo>
                  <a:lnTo>
                    <a:pt x="444" y="864"/>
                  </a:lnTo>
                  <a:lnTo>
                    <a:pt x="434" y="870"/>
                  </a:lnTo>
                  <a:lnTo>
                    <a:pt x="426" y="878"/>
                  </a:lnTo>
                  <a:lnTo>
                    <a:pt x="424" y="882"/>
                  </a:lnTo>
                  <a:lnTo>
                    <a:pt x="424" y="884"/>
                  </a:lnTo>
                  <a:lnTo>
                    <a:pt x="424" y="884"/>
                  </a:lnTo>
                  <a:lnTo>
                    <a:pt x="422" y="884"/>
                  </a:lnTo>
                  <a:lnTo>
                    <a:pt x="422" y="884"/>
                  </a:lnTo>
                  <a:lnTo>
                    <a:pt x="422" y="890"/>
                  </a:lnTo>
                  <a:lnTo>
                    <a:pt x="422" y="890"/>
                  </a:lnTo>
                  <a:lnTo>
                    <a:pt x="418" y="894"/>
                  </a:lnTo>
                  <a:lnTo>
                    <a:pt x="418" y="894"/>
                  </a:lnTo>
                  <a:lnTo>
                    <a:pt x="410" y="894"/>
                  </a:lnTo>
                  <a:lnTo>
                    <a:pt x="400" y="894"/>
                  </a:lnTo>
                  <a:lnTo>
                    <a:pt x="400" y="894"/>
                  </a:lnTo>
                  <a:lnTo>
                    <a:pt x="396" y="892"/>
                  </a:lnTo>
                  <a:lnTo>
                    <a:pt x="392" y="890"/>
                  </a:lnTo>
                  <a:lnTo>
                    <a:pt x="392" y="890"/>
                  </a:lnTo>
                  <a:lnTo>
                    <a:pt x="388" y="892"/>
                  </a:lnTo>
                  <a:lnTo>
                    <a:pt x="386" y="896"/>
                  </a:lnTo>
                  <a:lnTo>
                    <a:pt x="386" y="896"/>
                  </a:lnTo>
                  <a:lnTo>
                    <a:pt x="374" y="902"/>
                  </a:lnTo>
                  <a:lnTo>
                    <a:pt x="374" y="902"/>
                  </a:lnTo>
                  <a:lnTo>
                    <a:pt x="366" y="904"/>
                  </a:lnTo>
                  <a:lnTo>
                    <a:pt x="361" y="904"/>
                  </a:lnTo>
                  <a:lnTo>
                    <a:pt x="361" y="904"/>
                  </a:lnTo>
                  <a:lnTo>
                    <a:pt x="355" y="910"/>
                  </a:lnTo>
                  <a:lnTo>
                    <a:pt x="355" y="910"/>
                  </a:lnTo>
                  <a:lnTo>
                    <a:pt x="351" y="912"/>
                  </a:lnTo>
                  <a:lnTo>
                    <a:pt x="351" y="912"/>
                  </a:lnTo>
                  <a:lnTo>
                    <a:pt x="341" y="910"/>
                  </a:lnTo>
                  <a:lnTo>
                    <a:pt x="341" y="910"/>
                  </a:lnTo>
                  <a:lnTo>
                    <a:pt x="339" y="908"/>
                  </a:lnTo>
                  <a:lnTo>
                    <a:pt x="339" y="908"/>
                  </a:lnTo>
                  <a:lnTo>
                    <a:pt x="339" y="910"/>
                  </a:lnTo>
                  <a:lnTo>
                    <a:pt x="341" y="912"/>
                  </a:lnTo>
                  <a:lnTo>
                    <a:pt x="343" y="916"/>
                  </a:lnTo>
                  <a:lnTo>
                    <a:pt x="343" y="916"/>
                  </a:lnTo>
                  <a:lnTo>
                    <a:pt x="341" y="920"/>
                  </a:lnTo>
                  <a:lnTo>
                    <a:pt x="337" y="924"/>
                  </a:lnTo>
                  <a:lnTo>
                    <a:pt x="331" y="926"/>
                  </a:lnTo>
                  <a:lnTo>
                    <a:pt x="327" y="926"/>
                  </a:lnTo>
                  <a:lnTo>
                    <a:pt x="327" y="926"/>
                  </a:lnTo>
                  <a:lnTo>
                    <a:pt x="325" y="922"/>
                  </a:lnTo>
                  <a:lnTo>
                    <a:pt x="325" y="916"/>
                  </a:lnTo>
                  <a:lnTo>
                    <a:pt x="323" y="916"/>
                  </a:lnTo>
                  <a:lnTo>
                    <a:pt x="323" y="916"/>
                  </a:lnTo>
                  <a:lnTo>
                    <a:pt x="321" y="920"/>
                  </a:lnTo>
                  <a:lnTo>
                    <a:pt x="321" y="924"/>
                  </a:lnTo>
                  <a:lnTo>
                    <a:pt x="317" y="928"/>
                  </a:lnTo>
                  <a:lnTo>
                    <a:pt x="317" y="930"/>
                  </a:lnTo>
                  <a:lnTo>
                    <a:pt x="317" y="930"/>
                  </a:lnTo>
                  <a:lnTo>
                    <a:pt x="313" y="932"/>
                  </a:lnTo>
                  <a:lnTo>
                    <a:pt x="309" y="932"/>
                  </a:lnTo>
                  <a:lnTo>
                    <a:pt x="309" y="932"/>
                  </a:lnTo>
                  <a:lnTo>
                    <a:pt x="303" y="938"/>
                  </a:lnTo>
                  <a:lnTo>
                    <a:pt x="299" y="940"/>
                  </a:lnTo>
                  <a:lnTo>
                    <a:pt x="297" y="942"/>
                  </a:lnTo>
                  <a:lnTo>
                    <a:pt x="297" y="942"/>
                  </a:lnTo>
                  <a:lnTo>
                    <a:pt x="291" y="940"/>
                  </a:lnTo>
                  <a:lnTo>
                    <a:pt x="291" y="940"/>
                  </a:lnTo>
                  <a:lnTo>
                    <a:pt x="283" y="942"/>
                  </a:lnTo>
                  <a:lnTo>
                    <a:pt x="283" y="942"/>
                  </a:lnTo>
                  <a:lnTo>
                    <a:pt x="277" y="950"/>
                  </a:lnTo>
                  <a:lnTo>
                    <a:pt x="277" y="950"/>
                  </a:lnTo>
                  <a:lnTo>
                    <a:pt x="273" y="954"/>
                  </a:lnTo>
                  <a:lnTo>
                    <a:pt x="269" y="960"/>
                  </a:lnTo>
                  <a:lnTo>
                    <a:pt x="269" y="960"/>
                  </a:lnTo>
                  <a:lnTo>
                    <a:pt x="267" y="958"/>
                  </a:lnTo>
                  <a:lnTo>
                    <a:pt x="267" y="958"/>
                  </a:lnTo>
                  <a:lnTo>
                    <a:pt x="263" y="956"/>
                  </a:lnTo>
                  <a:lnTo>
                    <a:pt x="263" y="956"/>
                  </a:lnTo>
                  <a:lnTo>
                    <a:pt x="257" y="958"/>
                  </a:lnTo>
                  <a:lnTo>
                    <a:pt x="255" y="960"/>
                  </a:lnTo>
                  <a:lnTo>
                    <a:pt x="255" y="960"/>
                  </a:lnTo>
                  <a:lnTo>
                    <a:pt x="249" y="960"/>
                  </a:lnTo>
                  <a:lnTo>
                    <a:pt x="249" y="960"/>
                  </a:lnTo>
                  <a:lnTo>
                    <a:pt x="239" y="966"/>
                  </a:lnTo>
                  <a:lnTo>
                    <a:pt x="233" y="970"/>
                  </a:lnTo>
                  <a:lnTo>
                    <a:pt x="227" y="972"/>
                  </a:lnTo>
                  <a:lnTo>
                    <a:pt x="227" y="972"/>
                  </a:lnTo>
                  <a:lnTo>
                    <a:pt x="223" y="972"/>
                  </a:lnTo>
                  <a:lnTo>
                    <a:pt x="223" y="972"/>
                  </a:lnTo>
                  <a:lnTo>
                    <a:pt x="223" y="968"/>
                  </a:lnTo>
                  <a:lnTo>
                    <a:pt x="221" y="964"/>
                  </a:lnTo>
                  <a:lnTo>
                    <a:pt x="221" y="964"/>
                  </a:lnTo>
                  <a:lnTo>
                    <a:pt x="219" y="962"/>
                  </a:lnTo>
                  <a:lnTo>
                    <a:pt x="219" y="962"/>
                  </a:lnTo>
                  <a:lnTo>
                    <a:pt x="217" y="964"/>
                  </a:lnTo>
                  <a:lnTo>
                    <a:pt x="215" y="970"/>
                  </a:lnTo>
                  <a:lnTo>
                    <a:pt x="215" y="976"/>
                  </a:lnTo>
                  <a:lnTo>
                    <a:pt x="213" y="982"/>
                  </a:lnTo>
                  <a:lnTo>
                    <a:pt x="213" y="982"/>
                  </a:lnTo>
                  <a:lnTo>
                    <a:pt x="209" y="984"/>
                  </a:lnTo>
                  <a:lnTo>
                    <a:pt x="205" y="986"/>
                  </a:lnTo>
                  <a:lnTo>
                    <a:pt x="205" y="986"/>
                  </a:lnTo>
                  <a:lnTo>
                    <a:pt x="199" y="986"/>
                  </a:lnTo>
                  <a:lnTo>
                    <a:pt x="197" y="986"/>
                  </a:lnTo>
                  <a:lnTo>
                    <a:pt x="197" y="986"/>
                  </a:lnTo>
                  <a:lnTo>
                    <a:pt x="199" y="984"/>
                  </a:lnTo>
                  <a:lnTo>
                    <a:pt x="201" y="982"/>
                  </a:lnTo>
                  <a:lnTo>
                    <a:pt x="207" y="980"/>
                  </a:lnTo>
                  <a:lnTo>
                    <a:pt x="207" y="980"/>
                  </a:lnTo>
                  <a:lnTo>
                    <a:pt x="209" y="974"/>
                  </a:lnTo>
                  <a:lnTo>
                    <a:pt x="209" y="972"/>
                  </a:lnTo>
                  <a:lnTo>
                    <a:pt x="209" y="972"/>
                  </a:lnTo>
                  <a:lnTo>
                    <a:pt x="207" y="970"/>
                  </a:lnTo>
                  <a:lnTo>
                    <a:pt x="201" y="970"/>
                  </a:lnTo>
                  <a:lnTo>
                    <a:pt x="201" y="970"/>
                  </a:lnTo>
                  <a:lnTo>
                    <a:pt x="201" y="966"/>
                  </a:lnTo>
                  <a:lnTo>
                    <a:pt x="201" y="964"/>
                  </a:lnTo>
                  <a:lnTo>
                    <a:pt x="201" y="964"/>
                  </a:lnTo>
                  <a:lnTo>
                    <a:pt x="197" y="958"/>
                  </a:lnTo>
                  <a:lnTo>
                    <a:pt x="191" y="952"/>
                  </a:lnTo>
                  <a:lnTo>
                    <a:pt x="191" y="952"/>
                  </a:lnTo>
                  <a:lnTo>
                    <a:pt x="191" y="940"/>
                  </a:lnTo>
                  <a:lnTo>
                    <a:pt x="191" y="940"/>
                  </a:lnTo>
                  <a:lnTo>
                    <a:pt x="191" y="938"/>
                  </a:lnTo>
                  <a:lnTo>
                    <a:pt x="189" y="936"/>
                  </a:lnTo>
                  <a:lnTo>
                    <a:pt x="189" y="936"/>
                  </a:lnTo>
                  <a:lnTo>
                    <a:pt x="187" y="938"/>
                  </a:lnTo>
                  <a:lnTo>
                    <a:pt x="183" y="940"/>
                  </a:lnTo>
                  <a:lnTo>
                    <a:pt x="181" y="944"/>
                  </a:lnTo>
                  <a:lnTo>
                    <a:pt x="177" y="946"/>
                  </a:lnTo>
                  <a:lnTo>
                    <a:pt x="177" y="946"/>
                  </a:lnTo>
                  <a:lnTo>
                    <a:pt x="171" y="944"/>
                  </a:lnTo>
                  <a:lnTo>
                    <a:pt x="167" y="942"/>
                  </a:lnTo>
                  <a:lnTo>
                    <a:pt x="167" y="942"/>
                  </a:lnTo>
                  <a:lnTo>
                    <a:pt x="169" y="938"/>
                  </a:lnTo>
                  <a:lnTo>
                    <a:pt x="169" y="934"/>
                  </a:lnTo>
                  <a:lnTo>
                    <a:pt x="169" y="934"/>
                  </a:lnTo>
                  <a:lnTo>
                    <a:pt x="167" y="932"/>
                  </a:lnTo>
                  <a:lnTo>
                    <a:pt x="167" y="932"/>
                  </a:lnTo>
                  <a:lnTo>
                    <a:pt x="159" y="930"/>
                  </a:lnTo>
                  <a:lnTo>
                    <a:pt x="152" y="930"/>
                  </a:lnTo>
                  <a:lnTo>
                    <a:pt x="152" y="930"/>
                  </a:lnTo>
                  <a:lnTo>
                    <a:pt x="140" y="926"/>
                  </a:lnTo>
                  <a:lnTo>
                    <a:pt x="140" y="926"/>
                  </a:lnTo>
                  <a:lnTo>
                    <a:pt x="136" y="920"/>
                  </a:lnTo>
                  <a:lnTo>
                    <a:pt x="136" y="920"/>
                  </a:lnTo>
                  <a:lnTo>
                    <a:pt x="126" y="914"/>
                  </a:lnTo>
                  <a:lnTo>
                    <a:pt x="126" y="914"/>
                  </a:lnTo>
                  <a:lnTo>
                    <a:pt x="120" y="914"/>
                  </a:lnTo>
                  <a:lnTo>
                    <a:pt x="112" y="914"/>
                  </a:lnTo>
                  <a:lnTo>
                    <a:pt x="112" y="914"/>
                  </a:lnTo>
                  <a:lnTo>
                    <a:pt x="110" y="910"/>
                  </a:lnTo>
                  <a:lnTo>
                    <a:pt x="110" y="908"/>
                  </a:lnTo>
                  <a:lnTo>
                    <a:pt x="110" y="908"/>
                  </a:lnTo>
                  <a:lnTo>
                    <a:pt x="112" y="908"/>
                  </a:lnTo>
                  <a:lnTo>
                    <a:pt x="114" y="908"/>
                  </a:lnTo>
                  <a:lnTo>
                    <a:pt x="114" y="908"/>
                  </a:lnTo>
                  <a:lnTo>
                    <a:pt x="118" y="904"/>
                  </a:lnTo>
                  <a:lnTo>
                    <a:pt x="118" y="904"/>
                  </a:lnTo>
                  <a:lnTo>
                    <a:pt x="112" y="902"/>
                  </a:lnTo>
                  <a:lnTo>
                    <a:pt x="110" y="902"/>
                  </a:lnTo>
                  <a:lnTo>
                    <a:pt x="110" y="902"/>
                  </a:lnTo>
                  <a:lnTo>
                    <a:pt x="108" y="896"/>
                  </a:lnTo>
                  <a:lnTo>
                    <a:pt x="108" y="896"/>
                  </a:lnTo>
                  <a:lnTo>
                    <a:pt x="108" y="892"/>
                  </a:lnTo>
                  <a:lnTo>
                    <a:pt x="108" y="892"/>
                  </a:lnTo>
                  <a:lnTo>
                    <a:pt x="108" y="886"/>
                  </a:lnTo>
                  <a:lnTo>
                    <a:pt x="108" y="886"/>
                  </a:lnTo>
                  <a:lnTo>
                    <a:pt x="104" y="882"/>
                  </a:lnTo>
                  <a:lnTo>
                    <a:pt x="104" y="882"/>
                  </a:lnTo>
                  <a:lnTo>
                    <a:pt x="104" y="878"/>
                  </a:lnTo>
                  <a:lnTo>
                    <a:pt x="106" y="874"/>
                  </a:lnTo>
                  <a:lnTo>
                    <a:pt x="106" y="874"/>
                  </a:lnTo>
                  <a:lnTo>
                    <a:pt x="108" y="874"/>
                  </a:lnTo>
                  <a:lnTo>
                    <a:pt x="108" y="874"/>
                  </a:lnTo>
                  <a:lnTo>
                    <a:pt x="110" y="868"/>
                  </a:lnTo>
                  <a:lnTo>
                    <a:pt x="112" y="862"/>
                  </a:lnTo>
                  <a:lnTo>
                    <a:pt x="112" y="862"/>
                  </a:lnTo>
                  <a:lnTo>
                    <a:pt x="110" y="848"/>
                  </a:lnTo>
                  <a:lnTo>
                    <a:pt x="110" y="848"/>
                  </a:lnTo>
                  <a:lnTo>
                    <a:pt x="108" y="842"/>
                  </a:lnTo>
                  <a:lnTo>
                    <a:pt x="108" y="842"/>
                  </a:lnTo>
                  <a:lnTo>
                    <a:pt x="108" y="836"/>
                  </a:lnTo>
                  <a:lnTo>
                    <a:pt x="108" y="836"/>
                  </a:lnTo>
                  <a:lnTo>
                    <a:pt x="108" y="832"/>
                  </a:lnTo>
                  <a:lnTo>
                    <a:pt x="108" y="832"/>
                  </a:lnTo>
                  <a:lnTo>
                    <a:pt x="110" y="826"/>
                  </a:lnTo>
                  <a:lnTo>
                    <a:pt x="110" y="826"/>
                  </a:lnTo>
                  <a:lnTo>
                    <a:pt x="114" y="826"/>
                  </a:lnTo>
                  <a:lnTo>
                    <a:pt x="114" y="826"/>
                  </a:lnTo>
                  <a:lnTo>
                    <a:pt x="118" y="830"/>
                  </a:lnTo>
                  <a:lnTo>
                    <a:pt x="120" y="832"/>
                  </a:lnTo>
                  <a:lnTo>
                    <a:pt x="120" y="832"/>
                  </a:lnTo>
                  <a:lnTo>
                    <a:pt x="120" y="826"/>
                  </a:lnTo>
                  <a:lnTo>
                    <a:pt x="120" y="826"/>
                  </a:lnTo>
                  <a:lnTo>
                    <a:pt x="112" y="822"/>
                  </a:lnTo>
                  <a:lnTo>
                    <a:pt x="112" y="822"/>
                  </a:lnTo>
                  <a:lnTo>
                    <a:pt x="108" y="816"/>
                  </a:lnTo>
                  <a:lnTo>
                    <a:pt x="108" y="816"/>
                  </a:lnTo>
                  <a:lnTo>
                    <a:pt x="104" y="804"/>
                  </a:lnTo>
                  <a:lnTo>
                    <a:pt x="104" y="804"/>
                  </a:lnTo>
                  <a:lnTo>
                    <a:pt x="104" y="795"/>
                  </a:lnTo>
                  <a:lnTo>
                    <a:pt x="104" y="795"/>
                  </a:lnTo>
                  <a:lnTo>
                    <a:pt x="100" y="793"/>
                  </a:lnTo>
                  <a:lnTo>
                    <a:pt x="96" y="789"/>
                  </a:lnTo>
                  <a:lnTo>
                    <a:pt x="96" y="789"/>
                  </a:lnTo>
                  <a:lnTo>
                    <a:pt x="92" y="781"/>
                  </a:lnTo>
                  <a:lnTo>
                    <a:pt x="92" y="781"/>
                  </a:lnTo>
                  <a:lnTo>
                    <a:pt x="92" y="771"/>
                  </a:lnTo>
                  <a:lnTo>
                    <a:pt x="94" y="759"/>
                  </a:lnTo>
                  <a:lnTo>
                    <a:pt x="94" y="759"/>
                  </a:lnTo>
                  <a:lnTo>
                    <a:pt x="90" y="749"/>
                  </a:lnTo>
                  <a:lnTo>
                    <a:pt x="90" y="749"/>
                  </a:lnTo>
                  <a:lnTo>
                    <a:pt x="84" y="745"/>
                  </a:lnTo>
                  <a:lnTo>
                    <a:pt x="84" y="745"/>
                  </a:lnTo>
                  <a:lnTo>
                    <a:pt x="80" y="739"/>
                  </a:lnTo>
                  <a:lnTo>
                    <a:pt x="80" y="739"/>
                  </a:lnTo>
                  <a:lnTo>
                    <a:pt x="78" y="731"/>
                  </a:lnTo>
                  <a:lnTo>
                    <a:pt x="78" y="723"/>
                  </a:lnTo>
                  <a:lnTo>
                    <a:pt x="78" y="723"/>
                  </a:lnTo>
                  <a:lnTo>
                    <a:pt x="78" y="715"/>
                  </a:lnTo>
                  <a:lnTo>
                    <a:pt x="80" y="707"/>
                  </a:lnTo>
                  <a:lnTo>
                    <a:pt x="80" y="707"/>
                  </a:lnTo>
                  <a:lnTo>
                    <a:pt x="82" y="701"/>
                  </a:lnTo>
                  <a:lnTo>
                    <a:pt x="82" y="701"/>
                  </a:lnTo>
                  <a:lnTo>
                    <a:pt x="84" y="699"/>
                  </a:lnTo>
                  <a:lnTo>
                    <a:pt x="84" y="699"/>
                  </a:lnTo>
                  <a:lnTo>
                    <a:pt x="92" y="697"/>
                  </a:lnTo>
                  <a:lnTo>
                    <a:pt x="92" y="697"/>
                  </a:lnTo>
                  <a:lnTo>
                    <a:pt x="94" y="695"/>
                  </a:lnTo>
                  <a:lnTo>
                    <a:pt x="94" y="691"/>
                  </a:lnTo>
                  <a:lnTo>
                    <a:pt x="94" y="691"/>
                  </a:lnTo>
                  <a:lnTo>
                    <a:pt x="92" y="687"/>
                  </a:lnTo>
                  <a:lnTo>
                    <a:pt x="92" y="687"/>
                  </a:lnTo>
                  <a:lnTo>
                    <a:pt x="96" y="687"/>
                  </a:lnTo>
                  <a:lnTo>
                    <a:pt x="98" y="685"/>
                  </a:lnTo>
                  <a:lnTo>
                    <a:pt x="106" y="685"/>
                  </a:lnTo>
                  <a:lnTo>
                    <a:pt x="106" y="685"/>
                  </a:lnTo>
                  <a:lnTo>
                    <a:pt x="110" y="683"/>
                  </a:lnTo>
                  <a:lnTo>
                    <a:pt x="110" y="683"/>
                  </a:lnTo>
                  <a:lnTo>
                    <a:pt x="108" y="681"/>
                  </a:lnTo>
                  <a:lnTo>
                    <a:pt x="106" y="677"/>
                  </a:lnTo>
                  <a:lnTo>
                    <a:pt x="102" y="675"/>
                  </a:lnTo>
                  <a:lnTo>
                    <a:pt x="102" y="675"/>
                  </a:lnTo>
                  <a:lnTo>
                    <a:pt x="102" y="669"/>
                  </a:lnTo>
                  <a:lnTo>
                    <a:pt x="106" y="663"/>
                  </a:lnTo>
                  <a:lnTo>
                    <a:pt x="106" y="663"/>
                  </a:lnTo>
                  <a:lnTo>
                    <a:pt x="110" y="665"/>
                  </a:lnTo>
                  <a:lnTo>
                    <a:pt x="112" y="665"/>
                  </a:lnTo>
                  <a:lnTo>
                    <a:pt x="112" y="665"/>
                  </a:lnTo>
                  <a:lnTo>
                    <a:pt x="122" y="665"/>
                  </a:lnTo>
                  <a:lnTo>
                    <a:pt x="130" y="663"/>
                  </a:lnTo>
                  <a:lnTo>
                    <a:pt x="130" y="663"/>
                  </a:lnTo>
                  <a:lnTo>
                    <a:pt x="132" y="659"/>
                  </a:lnTo>
                  <a:lnTo>
                    <a:pt x="134" y="655"/>
                  </a:lnTo>
                  <a:lnTo>
                    <a:pt x="134" y="655"/>
                  </a:lnTo>
                  <a:lnTo>
                    <a:pt x="138" y="649"/>
                  </a:lnTo>
                  <a:lnTo>
                    <a:pt x="138" y="649"/>
                  </a:lnTo>
                  <a:lnTo>
                    <a:pt x="142" y="641"/>
                  </a:lnTo>
                  <a:lnTo>
                    <a:pt x="142" y="641"/>
                  </a:lnTo>
                  <a:lnTo>
                    <a:pt x="150" y="635"/>
                  </a:lnTo>
                  <a:lnTo>
                    <a:pt x="150" y="635"/>
                  </a:lnTo>
                  <a:lnTo>
                    <a:pt x="153" y="629"/>
                  </a:lnTo>
                  <a:lnTo>
                    <a:pt x="157" y="621"/>
                  </a:lnTo>
                  <a:lnTo>
                    <a:pt x="163" y="603"/>
                  </a:lnTo>
                  <a:lnTo>
                    <a:pt x="163" y="603"/>
                  </a:lnTo>
                  <a:lnTo>
                    <a:pt x="175" y="584"/>
                  </a:lnTo>
                  <a:lnTo>
                    <a:pt x="175" y="584"/>
                  </a:lnTo>
                  <a:lnTo>
                    <a:pt x="191" y="564"/>
                  </a:lnTo>
                  <a:lnTo>
                    <a:pt x="191" y="564"/>
                  </a:lnTo>
                  <a:lnTo>
                    <a:pt x="201" y="540"/>
                  </a:lnTo>
                  <a:lnTo>
                    <a:pt x="201" y="540"/>
                  </a:lnTo>
                  <a:lnTo>
                    <a:pt x="209" y="536"/>
                  </a:lnTo>
                  <a:lnTo>
                    <a:pt x="211" y="528"/>
                  </a:lnTo>
                  <a:lnTo>
                    <a:pt x="211" y="528"/>
                  </a:lnTo>
                  <a:lnTo>
                    <a:pt x="213" y="522"/>
                  </a:lnTo>
                  <a:lnTo>
                    <a:pt x="213" y="516"/>
                  </a:lnTo>
                  <a:lnTo>
                    <a:pt x="213" y="508"/>
                  </a:lnTo>
                  <a:lnTo>
                    <a:pt x="215" y="504"/>
                  </a:lnTo>
                  <a:lnTo>
                    <a:pt x="215" y="504"/>
                  </a:lnTo>
                  <a:lnTo>
                    <a:pt x="221" y="498"/>
                  </a:lnTo>
                  <a:lnTo>
                    <a:pt x="227" y="494"/>
                  </a:lnTo>
                  <a:lnTo>
                    <a:pt x="227" y="494"/>
                  </a:lnTo>
                  <a:lnTo>
                    <a:pt x="237" y="492"/>
                  </a:lnTo>
                  <a:lnTo>
                    <a:pt x="237" y="492"/>
                  </a:lnTo>
                  <a:lnTo>
                    <a:pt x="241" y="494"/>
                  </a:lnTo>
                  <a:lnTo>
                    <a:pt x="243" y="496"/>
                  </a:lnTo>
                  <a:lnTo>
                    <a:pt x="245" y="496"/>
                  </a:lnTo>
                  <a:lnTo>
                    <a:pt x="245" y="496"/>
                  </a:lnTo>
                  <a:lnTo>
                    <a:pt x="245" y="494"/>
                  </a:lnTo>
                  <a:lnTo>
                    <a:pt x="243" y="492"/>
                  </a:lnTo>
                  <a:lnTo>
                    <a:pt x="241" y="490"/>
                  </a:lnTo>
                  <a:lnTo>
                    <a:pt x="241" y="490"/>
                  </a:lnTo>
                  <a:lnTo>
                    <a:pt x="241" y="486"/>
                  </a:lnTo>
                  <a:lnTo>
                    <a:pt x="243" y="484"/>
                  </a:lnTo>
                  <a:lnTo>
                    <a:pt x="243" y="484"/>
                  </a:lnTo>
                  <a:lnTo>
                    <a:pt x="245" y="484"/>
                  </a:lnTo>
                  <a:lnTo>
                    <a:pt x="249" y="484"/>
                  </a:lnTo>
                  <a:lnTo>
                    <a:pt x="249" y="484"/>
                  </a:lnTo>
                  <a:lnTo>
                    <a:pt x="247" y="480"/>
                  </a:lnTo>
                  <a:lnTo>
                    <a:pt x="245" y="478"/>
                  </a:lnTo>
                  <a:lnTo>
                    <a:pt x="239" y="472"/>
                  </a:lnTo>
                  <a:lnTo>
                    <a:pt x="239" y="472"/>
                  </a:lnTo>
                  <a:lnTo>
                    <a:pt x="237" y="460"/>
                  </a:lnTo>
                  <a:lnTo>
                    <a:pt x="237" y="450"/>
                  </a:lnTo>
                  <a:lnTo>
                    <a:pt x="237" y="450"/>
                  </a:lnTo>
                  <a:lnTo>
                    <a:pt x="233" y="438"/>
                  </a:lnTo>
                  <a:lnTo>
                    <a:pt x="233" y="438"/>
                  </a:lnTo>
                  <a:lnTo>
                    <a:pt x="223" y="432"/>
                  </a:lnTo>
                  <a:lnTo>
                    <a:pt x="215" y="424"/>
                  </a:lnTo>
                  <a:lnTo>
                    <a:pt x="215" y="424"/>
                  </a:lnTo>
                  <a:lnTo>
                    <a:pt x="209" y="422"/>
                  </a:lnTo>
                  <a:lnTo>
                    <a:pt x="201" y="418"/>
                  </a:lnTo>
                  <a:lnTo>
                    <a:pt x="201" y="418"/>
                  </a:lnTo>
                  <a:lnTo>
                    <a:pt x="199" y="414"/>
                  </a:lnTo>
                  <a:lnTo>
                    <a:pt x="197" y="408"/>
                  </a:lnTo>
                  <a:lnTo>
                    <a:pt x="197" y="408"/>
                  </a:lnTo>
                  <a:lnTo>
                    <a:pt x="193" y="406"/>
                  </a:lnTo>
                  <a:lnTo>
                    <a:pt x="193" y="406"/>
                  </a:lnTo>
                  <a:lnTo>
                    <a:pt x="193" y="408"/>
                  </a:lnTo>
                  <a:lnTo>
                    <a:pt x="191" y="410"/>
                  </a:lnTo>
                  <a:lnTo>
                    <a:pt x="191" y="410"/>
                  </a:lnTo>
                  <a:lnTo>
                    <a:pt x="189" y="410"/>
                  </a:lnTo>
                  <a:lnTo>
                    <a:pt x="185" y="408"/>
                  </a:lnTo>
                  <a:lnTo>
                    <a:pt x="185" y="408"/>
                  </a:lnTo>
                  <a:lnTo>
                    <a:pt x="183" y="404"/>
                  </a:lnTo>
                  <a:lnTo>
                    <a:pt x="183" y="404"/>
                  </a:lnTo>
                  <a:lnTo>
                    <a:pt x="179" y="404"/>
                  </a:lnTo>
                  <a:lnTo>
                    <a:pt x="179" y="404"/>
                  </a:lnTo>
                  <a:lnTo>
                    <a:pt x="171" y="398"/>
                  </a:lnTo>
                  <a:lnTo>
                    <a:pt x="171" y="398"/>
                  </a:lnTo>
                  <a:lnTo>
                    <a:pt x="163" y="388"/>
                  </a:lnTo>
                  <a:lnTo>
                    <a:pt x="157" y="377"/>
                  </a:lnTo>
                  <a:lnTo>
                    <a:pt x="157" y="377"/>
                  </a:lnTo>
                  <a:lnTo>
                    <a:pt x="153" y="365"/>
                  </a:lnTo>
                  <a:lnTo>
                    <a:pt x="153" y="365"/>
                  </a:lnTo>
                  <a:lnTo>
                    <a:pt x="153" y="351"/>
                  </a:lnTo>
                  <a:lnTo>
                    <a:pt x="153" y="351"/>
                  </a:lnTo>
                  <a:lnTo>
                    <a:pt x="159" y="341"/>
                  </a:lnTo>
                  <a:lnTo>
                    <a:pt x="159" y="341"/>
                  </a:lnTo>
                  <a:lnTo>
                    <a:pt x="159" y="335"/>
                  </a:lnTo>
                  <a:lnTo>
                    <a:pt x="159" y="335"/>
                  </a:lnTo>
                  <a:lnTo>
                    <a:pt x="157" y="327"/>
                  </a:lnTo>
                  <a:lnTo>
                    <a:pt x="157" y="327"/>
                  </a:lnTo>
                  <a:lnTo>
                    <a:pt x="153" y="319"/>
                  </a:lnTo>
                  <a:lnTo>
                    <a:pt x="150" y="311"/>
                  </a:lnTo>
                  <a:lnTo>
                    <a:pt x="138" y="299"/>
                  </a:lnTo>
                  <a:lnTo>
                    <a:pt x="138" y="299"/>
                  </a:lnTo>
                  <a:lnTo>
                    <a:pt x="134" y="287"/>
                  </a:lnTo>
                  <a:lnTo>
                    <a:pt x="134" y="287"/>
                  </a:lnTo>
                  <a:lnTo>
                    <a:pt x="136" y="273"/>
                  </a:lnTo>
                  <a:lnTo>
                    <a:pt x="136" y="273"/>
                  </a:lnTo>
                  <a:lnTo>
                    <a:pt x="134" y="265"/>
                  </a:lnTo>
                  <a:lnTo>
                    <a:pt x="134" y="265"/>
                  </a:lnTo>
                  <a:lnTo>
                    <a:pt x="130" y="259"/>
                  </a:lnTo>
                  <a:lnTo>
                    <a:pt x="130" y="259"/>
                  </a:lnTo>
                  <a:lnTo>
                    <a:pt x="128" y="249"/>
                  </a:lnTo>
                  <a:lnTo>
                    <a:pt x="128" y="249"/>
                  </a:lnTo>
                  <a:lnTo>
                    <a:pt x="126" y="237"/>
                  </a:lnTo>
                  <a:lnTo>
                    <a:pt x="126" y="237"/>
                  </a:lnTo>
                  <a:lnTo>
                    <a:pt x="126" y="225"/>
                  </a:lnTo>
                  <a:lnTo>
                    <a:pt x="126" y="225"/>
                  </a:lnTo>
                  <a:lnTo>
                    <a:pt x="128" y="217"/>
                  </a:lnTo>
                  <a:lnTo>
                    <a:pt x="128" y="217"/>
                  </a:lnTo>
                  <a:lnTo>
                    <a:pt x="126" y="213"/>
                  </a:lnTo>
                  <a:lnTo>
                    <a:pt x="126" y="213"/>
                  </a:lnTo>
                  <a:lnTo>
                    <a:pt x="112" y="195"/>
                  </a:lnTo>
                  <a:lnTo>
                    <a:pt x="98" y="181"/>
                  </a:lnTo>
                  <a:lnTo>
                    <a:pt x="98" y="181"/>
                  </a:lnTo>
                  <a:lnTo>
                    <a:pt x="82" y="169"/>
                  </a:lnTo>
                  <a:lnTo>
                    <a:pt x="82" y="169"/>
                  </a:lnTo>
                  <a:lnTo>
                    <a:pt x="72" y="168"/>
                  </a:lnTo>
                  <a:lnTo>
                    <a:pt x="60" y="166"/>
                  </a:lnTo>
                  <a:lnTo>
                    <a:pt x="60" y="166"/>
                  </a:lnTo>
                  <a:lnTo>
                    <a:pt x="46" y="158"/>
                  </a:lnTo>
                  <a:lnTo>
                    <a:pt x="36" y="150"/>
                  </a:lnTo>
                  <a:lnTo>
                    <a:pt x="36" y="150"/>
                  </a:lnTo>
                  <a:lnTo>
                    <a:pt x="20" y="136"/>
                  </a:lnTo>
                  <a:lnTo>
                    <a:pt x="6" y="124"/>
                  </a:lnTo>
                  <a:lnTo>
                    <a:pt x="6" y="124"/>
                  </a:lnTo>
                  <a:lnTo>
                    <a:pt x="4" y="122"/>
                  </a:lnTo>
                  <a:lnTo>
                    <a:pt x="4" y="122"/>
                  </a:lnTo>
                  <a:lnTo>
                    <a:pt x="0" y="122"/>
                  </a:lnTo>
                  <a:lnTo>
                    <a:pt x="0" y="122"/>
                  </a:lnTo>
                  <a:lnTo>
                    <a:pt x="4" y="118"/>
                  </a:lnTo>
                  <a:lnTo>
                    <a:pt x="4" y="118"/>
                  </a:lnTo>
                  <a:lnTo>
                    <a:pt x="8" y="114"/>
                  </a:lnTo>
                  <a:lnTo>
                    <a:pt x="8" y="114"/>
                  </a:lnTo>
                  <a:lnTo>
                    <a:pt x="14" y="118"/>
                  </a:lnTo>
                  <a:lnTo>
                    <a:pt x="14" y="118"/>
                  </a:lnTo>
                  <a:lnTo>
                    <a:pt x="18" y="114"/>
                  </a:lnTo>
                  <a:lnTo>
                    <a:pt x="20" y="112"/>
                  </a:lnTo>
                  <a:lnTo>
                    <a:pt x="20" y="112"/>
                  </a:lnTo>
                  <a:lnTo>
                    <a:pt x="20" y="110"/>
                  </a:lnTo>
                  <a:lnTo>
                    <a:pt x="18" y="106"/>
                  </a:lnTo>
                  <a:lnTo>
                    <a:pt x="18" y="106"/>
                  </a:lnTo>
                  <a:lnTo>
                    <a:pt x="16" y="102"/>
                  </a:lnTo>
                  <a:lnTo>
                    <a:pt x="16" y="100"/>
                  </a:lnTo>
                  <a:lnTo>
                    <a:pt x="16" y="100"/>
                  </a:lnTo>
                  <a:lnTo>
                    <a:pt x="20" y="96"/>
                  </a:lnTo>
                  <a:lnTo>
                    <a:pt x="24" y="96"/>
                  </a:lnTo>
                  <a:lnTo>
                    <a:pt x="24" y="96"/>
                  </a:lnTo>
                  <a:lnTo>
                    <a:pt x="28" y="96"/>
                  </a:lnTo>
                  <a:lnTo>
                    <a:pt x="34" y="98"/>
                  </a:lnTo>
                  <a:lnTo>
                    <a:pt x="34" y="98"/>
                  </a:lnTo>
                  <a:lnTo>
                    <a:pt x="42" y="104"/>
                  </a:lnTo>
                  <a:lnTo>
                    <a:pt x="42" y="104"/>
                  </a:lnTo>
                  <a:lnTo>
                    <a:pt x="54" y="114"/>
                  </a:lnTo>
                  <a:lnTo>
                    <a:pt x="66" y="128"/>
                  </a:lnTo>
                  <a:lnTo>
                    <a:pt x="66" y="128"/>
                  </a:lnTo>
                  <a:lnTo>
                    <a:pt x="70" y="140"/>
                  </a:lnTo>
                  <a:lnTo>
                    <a:pt x="70" y="140"/>
                  </a:lnTo>
                  <a:lnTo>
                    <a:pt x="74" y="146"/>
                  </a:lnTo>
                  <a:lnTo>
                    <a:pt x="74" y="146"/>
                  </a:lnTo>
                  <a:lnTo>
                    <a:pt x="82" y="146"/>
                  </a:lnTo>
                  <a:lnTo>
                    <a:pt x="92" y="146"/>
                  </a:lnTo>
                  <a:lnTo>
                    <a:pt x="92" y="146"/>
                  </a:lnTo>
                  <a:lnTo>
                    <a:pt x="102" y="150"/>
                  </a:lnTo>
                  <a:lnTo>
                    <a:pt x="102" y="150"/>
                  </a:lnTo>
                  <a:lnTo>
                    <a:pt x="110" y="148"/>
                  </a:lnTo>
                  <a:lnTo>
                    <a:pt x="110" y="148"/>
                  </a:lnTo>
                  <a:lnTo>
                    <a:pt x="120" y="140"/>
                  </a:lnTo>
                  <a:lnTo>
                    <a:pt x="120" y="140"/>
                  </a:lnTo>
                  <a:lnTo>
                    <a:pt x="124" y="134"/>
                  </a:lnTo>
                  <a:lnTo>
                    <a:pt x="126" y="130"/>
                  </a:lnTo>
                  <a:lnTo>
                    <a:pt x="130" y="128"/>
                  </a:lnTo>
                  <a:lnTo>
                    <a:pt x="130" y="128"/>
                  </a:lnTo>
                  <a:lnTo>
                    <a:pt x="132" y="128"/>
                  </a:lnTo>
                  <a:lnTo>
                    <a:pt x="136" y="130"/>
                  </a:lnTo>
                  <a:lnTo>
                    <a:pt x="136" y="130"/>
                  </a:lnTo>
                  <a:lnTo>
                    <a:pt x="142" y="138"/>
                  </a:lnTo>
                  <a:lnTo>
                    <a:pt x="142" y="138"/>
                  </a:lnTo>
                  <a:lnTo>
                    <a:pt x="148" y="142"/>
                  </a:lnTo>
                  <a:lnTo>
                    <a:pt x="148" y="142"/>
                  </a:lnTo>
                  <a:lnTo>
                    <a:pt x="153" y="146"/>
                  </a:lnTo>
                  <a:lnTo>
                    <a:pt x="153" y="146"/>
                  </a:lnTo>
                  <a:lnTo>
                    <a:pt x="161" y="138"/>
                  </a:lnTo>
                  <a:lnTo>
                    <a:pt x="161" y="138"/>
                  </a:lnTo>
                  <a:lnTo>
                    <a:pt x="169" y="132"/>
                  </a:lnTo>
                  <a:lnTo>
                    <a:pt x="169" y="132"/>
                  </a:lnTo>
                  <a:lnTo>
                    <a:pt x="175" y="124"/>
                  </a:lnTo>
                  <a:lnTo>
                    <a:pt x="175" y="124"/>
                  </a:lnTo>
                  <a:lnTo>
                    <a:pt x="181" y="114"/>
                  </a:lnTo>
                  <a:lnTo>
                    <a:pt x="185" y="112"/>
                  </a:lnTo>
                  <a:lnTo>
                    <a:pt x="187" y="108"/>
                  </a:lnTo>
                  <a:lnTo>
                    <a:pt x="187" y="108"/>
                  </a:lnTo>
                  <a:lnTo>
                    <a:pt x="187" y="102"/>
                  </a:lnTo>
                  <a:lnTo>
                    <a:pt x="187" y="102"/>
                  </a:lnTo>
                  <a:lnTo>
                    <a:pt x="185" y="88"/>
                  </a:lnTo>
                  <a:lnTo>
                    <a:pt x="185" y="88"/>
                  </a:lnTo>
                  <a:lnTo>
                    <a:pt x="183" y="80"/>
                  </a:lnTo>
                  <a:lnTo>
                    <a:pt x="183" y="80"/>
                  </a:lnTo>
                  <a:lnTo>
                    <a:pt x="181" y="68"/>
                  </a:lnTo>
                  <a:lnTo>
                    <a:pt x="181" y="56"/>
                  </a:lnTo>
                  <a:lnTo>
                    <a:pt x="181" y="56"/>
                  </a:lnTo>
                  <a:lnTo>
                    <a:pt x="185" y="36"/>
                  </a:lnTo>
                  <a:lnTo>
                    <a:pt x="185" y="36"/>
                  </a:lnTo>
                  <a:lnTo>
                    <a:pt x="189" y="28"/>
                  </a:lnTo>
                  <a:lnTo>
                    <a:pt x="189" y="28"/>
                  </a:lnTo>
                  <a:lnTo>
                    <a:pt x="197" y="20"/>
                  </a:lnTo>
                  <a:lnTo>
                    <a:pt x="197" y="20"/>
                  </a:lnTo>
                  <a:lnTo>
                    <a:pt x="205" y="20"/>
                  </a:lnTo>
                  <a:lnTo>
                    <a:pt x="213" y="18"/>
                  </a:lnTo>
                  <a:lnTo>
                    <a:pt x="213" y="18"/>
                  </a:lnTo>
                  <a:lnTo>
                    <a:pt x="223" y="12"/>
                  </a:lnTo>
                  <a:lnTo>
                    <a:pt x="235" y="4"/>
                  </a:lnTo>
                  <a:lnTo>
                    <a:pt x="235" y="4"/>
                  </a:lnTo>
                  <a:lnTo>
                    <a:pt x="241" y="2"/>
                  </a:lnTo>
                  <a:lnTo>
                    <a:pt x="247" y="0"/>
                  </a:lnTo>
                  <a:lnTo>
                    <a:pt x="247" y="0"/>
                  </a:lnTo>
                  <a:lnTo>
                    <a:pt x="251" y="2"/>
                  </a:lnTo>
                  <a:lnTo>
                    <a:pt x="251" y="2"/>
                  </a:lnTo>
                  <a:lnTo>
                    <a:pt x="259" y="12"/>
                  </a:lnTo>
                  <a:lnTo>
                    <a:pt x="259" y="12"/>
                  </a:lnTo>
                  <a:lnTo>
                    <a:pt x="269" y="16"/>
                  </a:lnTo>
                  <a:lnTo>
                    <a:pt x="269" y="16"/>
                  </a:lnTo>
                  <a:lnTo>
                    <a:pt x="281" y="18"/>
                  </a:lnTo>
                  <a:lnTo>
                    <a:pt x="281" y="18"/>
                  </a:lnTo>
                  <a:lnTo>
                    <a:pt x="287" y="20"/>
                  </a:lnTo>
                  <a:lnTo>
                    <a:pt x="295" y="28"/>
                  </a:lnTo>
                  <a:lnTo>
                    <a:pt x="295" y="28"/>
                  </a:lnTo>
                  <a:lnTo>
                    <a:pt x="299" y="34"/>
                  </a:lnTo>
                  <a:lnTo>
                    <a:pt x="303" y="40"/>
                  </a:lnTo>
                  <a:lnTo>
                    <a:pt x="303" y="40"/>
                  </a:lnTo>
                  <a:lnTo>
                    <a:pt x="305" y="46"/>
                  </a:lnTo>
                  <a:lnTo>
                    <a:pt x="307" y="50"/>
                  </a:lnTo>
                  <a:lnTo>
                    <a:pt x="307" y="50"/>
                  </a:lnTo>
                  <a:lnTo>
                    <a:pt x="305" y="56"/>
                  </a:lnTo>
                  <a:lnTo>
                    <a:pt x="303" y="60"/>
                  </a:lnTo>
                  <a:lnTo>
                    <a:pt x="297" y="66"/>
                  </a:lnTo>
                  <a:lnTo>
                    <a:pt x="297" y="66"/>
                  </a:lnTo>
                  <a:lnTo>
                    <a:pt x="297" y="74"/>
                  </a:lnTo>
                  <a:lnTo>
                    <a:pt x="297" y="74"/>
                  </a:lnTo>
                  <a:lnTo>
                    <a:pt x="299" y="80"/>
                  </a:lnTo>
                  <a:lnTo>
                    <a:pt x="299" y="80"/>
                  </a:lnTo>
                  <a:lnTo>
                    <a:pt x="303" y="82"/>
                  </a:lnTo>
                  <a:lnTo>
                    <a:pt x="305" y="86"/>
                  </a:lnTo>
                  <a:lnTo>
                    <a:pt x="305" y="86"/>
                  </a:lnTo>
                  <a:lnTo>
                    <a:pt x="297" y="94"/>
                  </a:lnTo>
                  <a:lnTo>
                    <a:pt x="293" y="98"/>
                  </a:lnTo>
                  <a:lnTo>
                    <a:pt x="291" y="104"/>
                  </a:lnTo>
                  <a:lnTo>
                    <a:pt x="291" y="104"/>
                  </a:lnTo>
                  <a:lnTo>
                    <a:pt x="295" y="104"/>
                  </a:lnTo>
                  <a:lnTo>
                    <a:pt x="299" y="106"/>
                  </a:lnTo>
                  <a:lnTo>
                    <a:pt x="299" y="106"/>
                  </a:lnTo>
                  <a:lnTo>
                    <a:pt x="299" y="108"/>
                  </a:lnTo>
                  <a:lnTo>
                    <a:pt x="299" y="108"/>
                  </a:lnTo>
                  <a:lnTo>
                    <a:pt x="297" y="118"/>
                  </a:lnTo>
                  <a:lnTo>
                    <a:pt x="297" y="128"/>
                  </a:lnTo>
                  <a:lnTo>
                    <a:pt x="297" y="128"/>
                  </a:lnTo>
                  <a:lnTo>
                    <a:pt x="297" y="134"/>
                  </a:lnTo>
                  <a:lnTo>
                    <a:pt x="297" y="134"/>
                  </a:lnTo>
                  <a:lnTo>
                    <a:pt x="301" y="150"/>
                  </a:lnTo>
                  <a:lnTo>
                    <a:pt x="301" y="150"/>
                  </a:lnTo>
                  <a:lnTo>
                    <a:pt x="307" y="160"/>
                  </a:lnTo>
                  <a:lnTo>
                    <a:pt x="307" y="160"/>
                  </a:lnTo>
                  <a:lnTo>
                    <a:pt x="311" y="164"/>
                  </a:lnTo>
                  <a:lnTo>
                    <a:pt x="311" y="164"/>
                  </a:lnTo>
                  <a:lnTo>
                    <a:pt x="321" y="166"/>
                  </a:lnTo>
                  <a:lnTo>
                    <a:pt x="321" y="166"/>
                  </a:lnTo>
                  <a:lnTo>
                    <a:pt x="329" y="166"/>
                  </a:lnTo>
                  <a:lnTo>
                    <a:pt x="329" y="166"/>
                  </a:lnTo>
                  <a:lnTo>
                    <a:pt x="341" y="169"/>
                  </a:lnTo>
                  <a:lnTo>
                    <a:pt x="341" y="169"/>
                  </a:lnTo>
                  <a:lnTo>
                    <a:pt x="351" y="179"/>
                  </a:lnTo>
                  <a:lnTo>
                    <a:pt x="361" y="191"/>
                  </a:lnTo>
                  <a:lnTo>
                    <a:pt x="361" y="191"/>
                  </a:lnTo>
                  <a:lnTo>
                    <a:pt x="368" y="197"/>
                  </a:lnTo>
                  <a:lnTo>
                    <a:pt x="368" y="197"/>
                  </a:lnTo>
                  <a:lnTo>
                    <a:pt x="372" y="205"/>
                  </a:lnTo>
                  <a:lnTo>
                    <a:pt x="374" y="213"/>
                  </a:lnTo>
                  <a:lnTo>
                    <a:pt x="374" y="213"/>
                  </a:lnTo>
                  <a:lnTo>
                    <a:pt x="372" y="217"/>
                  </a:lnTo>
                  <a:lnTo>
                    <a:pt x="370" y="225"/>
                  </a:lnTo>
                  <a:lnTo>
                    <a:pt x="368" y="239"/>
                  </a:lnTo>
                  <a:lnTo>
                    <a:pt x="368" y="239"/>
                  </a:lnTo>
                  <a:lnTo>
                    <a:pt x="363" y="269"/>
                  </a:lnTo>
                  <a:lnTo>
                    <a:pt x="363" y="269"/>
                  </a:lnTo>
                  <a:lnTo>
                    <a:pt x="361" y="277"/>
                  </a:lnTo>
                  <a:lnTo>
                    <a:pt x="361" y="277"/>
                  </a:lnTo>
                  <a:lnTo>
                    <a:pt x="363" y="285"/>
                  </a:lnTo>
                  <a:lnTo>
                    <a:pt x="364" y="291"/>
                  </a:lnTo>
                  <a:lnTo>
                    <a:pt x="364" y="291"/>
                  </a:lnTo>
                  <a:lnTo>
                    <a:pt x="374" y="303"/>
                  </a:lnTo>
                  <a:lnTo>
                    <a:pt x="374" y="303"/>
                  </a:lnTo>
                  <a:lnTo>
                    <a:pt x="384" y="313"/>
                  </a:lnTo>
                  <a:lnTo>
                    <a:pt x="384" y="313"/>
                  </a:lnTo>
                  <a:lnTo>
                    <a:pt x="388" y="327"/>
                  </a:lnTo>
                  <a:lnTo>
                    <a:pt x="388" y="327"/>
                  </a:lnTo>
                  <a:lnTo>
                    <a:pt x="396" y="335"/>
                  </a:lnTo>
                  <a:lnTo>
                    <a:pt x="402" y="341"/>
                  </a:lnTo>
                  <a:lnTo>
                    <a:pt x="402" y="341"/>
                  </a:lnTo>
                  <a:lnTo>
                    <a:pt x="418" y="365"/>
                  </a:lnTo>
                  <a:lnTo>
                    <a:pt x="418" y="365"/>
                  </a:lnTo>
                  <a:lnTo>
                    <a:pt x="422" y="375"/>
                  </a:lnTo>
                  <a:lnTo>
                    <a:pt x="422" y="375"/>
                  </a:lnTo>
                  <a:lnTo>
                    <a:pt x="424" y="378"/>
                  </a:lnTo>
                  <a:lnTo>
                    <a:pt x="426" y="386"/>
                  </a:lnTo>
                  <a:lnTo>
                    <a:pt x="426" y="386"/>
                  </a:lnTo>
                  <a:lnTo>
                    <a:pt x="422" y="390"/>
                  </a:lnTo>
                  <a:lnTo>
                    <a:pt x="418" y="396"/>
                  </a:lnTo>
                  <a:lnTo>
                    <a:pt x="418" y="396"/>
                  </a:lnTo>
                  <a:lnTo>
                    <a:pt x="418" y="404"/>
                  </a:lnTo>
                  <a:lnTo>
                    <a:pt x="420" y="410"/>
                  </a:lnTo>
                  <a:lnTo>
                    <a:pt x="420" y="410"/>
                  </a:lnTo>
                  <a:lnTo>
                    <a:pt x="420" y="418"/>
                  </a:lnTo>
                  <a:lnTo>
                    <a:pt x="420" y="424"/>
                  </a:lnTo>
                  <a:lnTo>
                    <a:pt x="420" y="424"/>
                  </a:lnTo>
                  <a:lnTo>
                    <a:pt x="424" y="430"/>
                  </a:lnTo>
                  <a:lnTo>
                    <a:pt x="424" y="430"/>
                  </a:lnTo>
                  <a:lnTo>
                    <a:pt x="426" y="436"/>
                  </a:lnTo>
                  <a:lnTo>
                    <a:pt x="428" y="444"/>
                  </a:lnTo>
                  <a:lnTo>
                    <a:pt x="428" y="444"/>
                  </a:lnTo>
                  <a:lnTo>
                    <a:pt x="426" y="452"/>
                  </a:lnTo>
                  <a:lnTo>
                    <a:pt x="426" y="452"/>
                  </a:lnTo>
                  <a:lnTo>
                    <a:pt x="426" y="460"/>
                  </a:lnTo>
                  <a:lnTo>
                    <a:pt x="428" y="464"/>
                  </a:lnTo>
                  <a:lnTo>
                    <a:pt x="430" y="466"/>
                  </a:lnTo>
                  <a:lnTo>
                    <a:pt x="430" y="466"/>
                  </a:lnTo>
                  <a:lnTo>
                    <a:pt x="432" y="466"/>
                  </a:lnTo>
                  <a:lnTo>
                    <a:pt x="438" y="466"/>
                  </a:lnTo>
                  <a:lnTo>
                    <a:pt x="444" y="466"/>
                  </a:lnTo>
                  <a:lnTo>
                    <a:pt x="444" y="466"/>
                  </a:lnTo>
                  <a:lnTo>
                    <a:pt x="448" y="474"/>
                  </a:lnTo>
                  <a:lnTo>
                    <a:pt x="452" y="480"/>
                  </a:lnTo>
                  <a:lnTo>
                    <a:pt x="452" y="480"/>
                  </a:lnTo>
                  <a:lnTo>
                    <a:pt x="454" y="486"/>
                  </a:lnTo>
                  <a:lnTo>
                    <a:pt x="454" y="494"/>
                  </a:lnTo>
                  <a:lnTo>
                    <a:pt x="454" y="494"/>
                  </a:lnTo>
                  <a:lnTo>
                    <a:pt x="458" y="498"/>
                  </a:lnTo>
                  <a:lnTo>
                    <a:pt x="466" y="506"/>
                  </a:lnTo>
                  <a:lnTo>
                    <a:pt x="466" y="506"/>
                  </a:lnTo>
                  <a:lnTo>
                    <a:pt x="472" y="510"/>
                  </a:lnTo>
                  <a:lnTo>
                    <a:pt x="480" y="514"/>
                  </a:lnTo>
                  <a:lnTo>
                    <a:pt x="480" y="514"/>
                  </a:lnTo>
                  <a:lnTo>
                    <a:pt x="482" y="520"/>
                  </a:lnTo>
                  <a:lnTo>
                    <a:pt x="484" y="526"/>
                  </a:lnTo>
                  <a:lnTo>
                    <a:pt x="484" y="526"/>
                  </a:lnTo>
                  <a:lnTo>
                    <a:pt x="482" y="542"/>
                  </a:lnTo>
                  <a:lnTo>
                    <a:pt x="482" y="542"/>
                  </a:lnTo>
                  <a:lnTo>
                    <a:pt x="478" y="554"/>
                  </a:lnTo>
                  <a:lnTo>
                    <a:pt x="478" y="554"/>
                  </a:lnTo>
                  <a:lnTo>
                    <a:pt x="478" y="560"/>
                  </a:lnTo>
                  <a:lnTo>
                    <a:pt x="478" y="568"/>
                  </a:lnTo>
                  <a:lnTo>
                    <a:pt x="478" y="568"/>
                  </a:lnTo>
                  <a:lnTo>
                    <a:pt x="480" y="574"/>
                  </a:lnTo>
                  <a:lnTo>
                    <a:pt x="486" y="580"/>
                  </a:lnTo>
                  <a:lnTo>
                    <a:pt x="486" y="580"/>
                  </a:lnTo>
                  <a:lnTo>
                    <a:pt x="496" y="587"/>
                  </a:lnTo>
                  <a:lnTo>
                    <a:pt x="496" y="587"/>
                  </a:lnTo>
                  <a:lnTo>
                    <a:pt x="510" y="595"/>
                  </a:lnTo>
                  <a:lnTo>
                    <a:pt x="518" y="597"/>
                  </a:lnTo>
                  <a:lnTo>
                    <a:pt x="524" y="601"/>
                  </a:lnTo>
                  <a:lnTo>
                    <a:pt x="524" y="601"/>
                  </a:lnTo>
                  <a:lnTo>
                    <a:pt x="528" y="607"/>
                  </a:lnTo>
                  <a:lnTo>
                    <a:pt x="532" y="613"/>
                  </a:lnTo>
                  <a:lnTo>
                    <a:pt x="532" y="613"/>
                  </a:lnTo>
                  <a:lnTo>
                    <a:pt x="536" y="621"/>
                  </a:lnTo>
                  <a:lnTo>
                    <a:pt x="540" y="625"/>
                  </a:lnTo>
                  <a:lnTo>
                    <a:pt x="542" y="625"/>
                  </a:lnTo>
                  <a:lnTo>
                    <a:pt x="542" y="625"/>
                  </a:lnTo>
                  <a:lnTo>
                    <a:pt x="544" y="623"/>
                  </a:lnTo>
                  <a:lnTo>
                    <a:pt x="544" y="621"/>
                  </a:lnTo>
                  <a:lnTo>
                    <a:pt x="544" y="621"/>
                  </a:lnTo>
                  <a:lnTo>
                    <a:pt x="548" y="623"/>
                  </a:lnTo>
                  <a:lnTo>
                    <a:pt x="548" y="625"/>
                  </a:lnTo>
                  <a:lnTo>
                    <a:pt x="552" y="633"/>
                  </a:lnTo>
                  <a:lnTo>
                    <a:pt x="554" y="649"/>
                  </a:lnTo>
                  <a:lnTo>
                    <a:pt x="554" y="649"/>
                  </a:lnTo>
                  <a:lnTo>
                    <a:pt x="554" y="649"/>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7" name="Freeform 290">
              <a:extLst>
                <a:ext uri="{FF2B5EF4-FFF2-40B4-BE49-F238E27FC236}">
                  <a16:creationId xmlns:a16="http://schemas.microsoft.com/office/drawing/2014/main" id="{FD01932D-A8E9-EDE0-8369-C3313A2B8DC9}"/>
                </a:ext>
              </a:extLst>
            </p:cNvPr>
            <p:cNvSpPr>
              <a:spLocks/>
            </p:cNvSpPr>
            <p:nvPr/>
          </p:nvSpPr>
          <p:spPr bwMode="auto">
            <a:xfrm>
              <a:off x="10389643" y="2304563"/>
              <a:ext cx="16338" cy="9945"/>
            </a:xfrm>
            <a:custGeom>
              <a:avLst/>
              <a:gdLst>
                <a:gd name="T0" fmla="*/ 10 w 23"/>
                <a:gd name="T1" fmla="*/ 6 h 14"/>
                <a:gd name="T2" fmla="*/ 10 w 23"/>
                <a:gd name="T3" fmla="*/ 6 h 14"/>
                <a:gd name="T4" fmla="*/ 6 w 23"/>
                <a:gd name="T5" fmla="*/ 6 h 14"/>
                <a:gd name="T6" fmla="*/ 4 w 23"/>
                <a:gd name="T7" fmla="*/ 8 h 14"/>
                <a:gd name="T8" fmla="*/ 2 w 23"/>
                <a:gd name="T9" fmla="*/ 10 h 14"/>
                <a:gd name="T10" fmla="*/ 0 w 23"/>
                <a:gd name="T11" fmla="*/ 8 h 14"/>
                <a:gd name="T12" fmla="*/ 0 w 23"/>
                <a:gd name="T13" fmla="*/ 8 h 14"/>
                <a:gd name="T14" fmla="*/ 0 w 23"/>
                <a:gd name="T15" fmla="*/ 6 h 14"/>
                <a:gd name="T16" fmla="*/ 0 w 23"/>
                <a:gd name="T17" fmla="*/ 6 h 14"/>
                <a:gd name="T18" fmla="*/ 4 w 23"/>
                <a:gd name="T19" fmla="*/ 4 h 14"/>
                <a:gd name="T20" fmla="*/ 4 w 23"/>
                <a:gd name="T21" fmla="*/ 4 h 14"/>
                <a:gd name="T22" fmla="*/ 10 w 23"/>
                <a:gd name="T23" fmla="*/ 4 h 14"/>
                <a:gd name="T24" fmla="*/ 12 w 23"/>
                <a:gd name="T25" fmla="*/ 6 h 14"/>
                <a:gd name="T26" fmla="*/ 12 w 23"/>
                <a:gd name="T27" fmla="*/ 6 h 14"/>
                <a:gd name="T28" fmla="*/ 12 w 23"/>
                <a:gd name="T29" fmla="*/ 2 h 14"/>
                <a:gd name="T30" fmla="*/ 12 w 23"/>
                <a:gd name="T31" fmla="*/ 2 h 14"/>
                <a:gd name="T32" fmla="*/ 10 w 23"/>
                <a:gd name="T33" fmla="*/ 0 h 14"/>
                <a:gd name="T34" fmla="*/ 10 w 23"/>
                <a:gd name="T35" fmla="*/ 0 h 14"/>
                <a:gd name="T36" fmla="*/ 14 w 23"/>
                <a:gd name="T37" fmla="*/ 0 h 14"/>
                <a:gd name="T38" fmla="*/ 17 w 23"/>
                <a:gd name="T39" fmla="*/ 2 h 14"/>
                <a:gd name="T40" fmla="*/ 17 w 23"/>
                <a:gd name="T41" fmla="*/ 2 h 14"/>
                <a:gd name="T42" fmla="*/ 19 w 23"/>
                <a:gd name="T43" fmla="*/ 6 h 14"/>
                <a:gd name="T44" fmla="*/ 23 w 23"/>
                <a:gd name="T45" fmla="*/ 8 h 14"/>
                <a:gd name="T46" fmla="*/ 23 w 23"/>
                <a:gd name="T47" fmla="*/ 8 h 14"/>
                <a:gd name="T48" fmla="*/ 23 w 23"/>
                <a:gd name="T49" fmla="*/ 10 h 14"/>
                <a:gd name="T50" fmla="*/ 23 w 23"/>
                <a:gd name="T51" fmla="*/ 12 h 14"/>
                <a:gd name="T52" fmla="*/ 23 w 23"/>
                <a:gd name="T53" fmla="*/ 12 h 14"/>
                <a:gd name="T54" fmla="*/ 21 w 23"/>
                <a:gd name="T55" fmla="*/ 12 h 14"/>
                <a:gd name="T56" fmla="*/ 19 w 23"/>
                <a:gd name="T57" fmla="*/ 10 h 14"/>
                <a:gd name="T58" fmla="*/ 19 w 23"/>
                <a:gd name="T59" fmla="*/ 10 h 14"/>
                <a:gd name="T60" fmla="*/ 15 w 23"/>
                <a:gd name="T61" fmla="*/ 14 h 14"/>
                <a:gd name="T62" fmla="*/ 15 w 23"/>
                <a:gd name="T63" fmla="*/ 14 h 14"/>
                <a:gd name="T64" fmla="*/ 14 w 23"/>
                <a:gd name="T65" fmla="*/ 14 h 14"/>
                <a:gd name="T66" fmla="*/ 14 w 23"/>
                <a:gd name="T67" fmla="*/ 14 h 14"/>
                <a:gd name="T68" fmla="*/ 10 w 23"/>
                <a:gd name="T69" fmla="*/ 14 h 14"/>
                <a:gd name="T70" fmla="*/ 6 w 23"/>
                <a:gd name="T71" fmla="*/ 14 h 14"/>
                <a:gd name="T72" fmla="*/ 6 w 23"/>
                <a:gd name="T73" fmla="*/ 14 h 14"/>
                <a:gd name="T74" fmla="*/ 4 w 23"/>
                <a:gd name="T75" fmla="*/ 12 h 14"/>
                <a:gd name="T76" fmla="*/ 4 w 23"/>
                <a:gd name="T77" fmla="*/ 12 h 14"/>
                <a:gd name="T78" fmla="*/ 10 w 23"/>
                <a:gd name="T79" fmla="*/ 10 h 14"/>
                <a:gd name="T80" fmla="*/ 10 w 23"/>
                <a:gd name="T81" fmla="*/ 10 h 14"/>
                <a:gd name="T82" fmla="*/ 10 w 23"/>
                <a:gd name="T83" fmla="*/ 6 h 14"/>
                <a:gd name="T84" fmla="*/ 10 w 23"/>
                <a:gd name="T85" fmla="*/ 6 h 14"/>
                <a:gd name="T86" fmla="*/ 10 w 23"/>
                <a:gd name="T8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14">
                  <a:moveTo>
                    <a:pt x="10" y="6"/>
                  </a:moveTo>
                  <a:lnTo>
                    <a:pt x="10" y="6"/>
                  </a:lnTo>
                  <a:lnTo>
                    <a:pt x="6" y="6"/>
                  </a:lnTo>
                  <a:lnTo>
                    <a:pt x="4" y="8"/>
                  </a:lnTo>
                  <a:lnTo>
                    <a:pt x="2" y="10"/>
                  </a:lnTo>
                  <a:lnTo>
                    <a:pt x="0" y="8"/>
                  </a:lnTo>
                  <a:lnTo>
                    <a:pt x="0" y="8"/>
                  </a:lnTo>
                  <a:lnTo>
                    <a:pt x="0" y="6"/>
                  </a:lnTo>
                  <a:lnTo>
                    <a:pt x="0" y="6"/>
                  </a:lnTo>
                  <a:lnTo>
                    <a:pt x="4" y="4"/>
                  </a:lnTo>
                  <a:lnTo>
                    <a:pt x="4" y="4"/>
                  </a:lnTo>
                  <a:lnTo>
                    <a:pt x="10" y="4"/>
                  </a:lnTo>
                  <a:lnTo>
                    <a:pt x="12" y="6"/>
                  </a:lnTo>
                  <a:lnTo>
                    <a:pt x="12" y="6"/>
                  </a:lnTo>
                  <a:lnTo>
                    <a:pt x="12" y="2"/>
                  </a:lnTo>
                  <a:lnTo>
                    <a:pt x="12" y="2"/>
                  </a:lnTo>
                  <a:lnTo>
                    <a:pt x="10" y="0"/>
                  </a:lnTo>
                  <a:lnTo>
                    <a:pt x="10" y="0"/>
                  </a:lnTo>
                  <a:lnTo>
                    <a:pt x="14" y="0"/>
                  </a:lnTo>
                  <a:lnTo>
                    <a:pt x="17" y="2"/>
                  </a:lnTo>
                  <a:lnTo>
                    <a:pt x="17" y="2"/>
                  </a:lnTo>
                  <a:lnTo>
                    <a:pt x="19" y="6"/>
                  </a:lnTo>
                  <a:lnTo>
                    <a:pt x="23" y="8"/>
                  </a:lnTo>
                  <a:lnTo>
                    <a:pt x="23" y="8"/>
                  </a:lnTo>
                  <a:lnTo>
                    <a:pt x="23" y="10"/>
                  </a:lnTo>
                  <a:lnTo>
                    <a:pt x="23" y="12"/>
                  </a:lnTo>
                  <a:lnTo>
                    <a:pt x="23" y="12"/>
                  </a:lnTo>
                  <a:lnTo>
                    <a:pt x="21" y="12"/>
                  </a:lnTo>
                  <a:lnTo>
                    <a:pt x="19" y="10"/>
                  </a:lnTo>
                  <a:lnTo>
                    <a:pt x="19" y="10"/>
                  </a:lnTo>
                  <a:lnTo>
                    <a:pt x="15" y="14"/>
                  </a:lnTo>
                  <a:lnTo>
                    <a:pt x="15" y="14"/>
                  </a:lnTo>
                  <a:lnTo>
                    <a:pt x="14" y="14"/>
                  </a:lnTo>
                  <a:lnTo>
                    <a:pt x="14" y="14"/>
                  </a:lnTo>
                  <a:lnTo>
                    <a:pt x="10" y="14"/>
                  </a:lnTo>
                  <a:lnTo>
                    <a:pt x="6" y="14"/>
                  </a:lnTo>
                  <a:lnTo>
                    <a:pt x="6" y="14"/>
                  </a:lnTo>
                  <a:lnTo>
                    <a:pt x="4" y="12"/>
                  </a:lnTo>
                  <a:lnTo>
                    <a:pt x="4" y="12"/>
                  </a:lnTo>
                  <a:lnTo>
                    <a:pt x="10" y="10"/>
                  </a:lnTo>
                  <a:lnTo>
                    <a:pt x="10" y="10"/>
                  </a:lnTo>
                  <a:lnTo>
                    <a:pt x="10" y="6"/>
                  </a:lnTo>
                  <a:lnTo>
                    <a:pt x="10" y="6"/>
                  </a:lnTo>
                  <a:lnTo>
                    <a:pt x="10"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8" name="Freeform 291">
              <a:extLst>
                <a:ext uri="{FF2B5EF4-FFF2-40B4-BE49-F238E27FC236}">
                  <a16:creationId xmlns:a16="http://schemas.microsoft.com/office/drawing/2014/main" id="{4E73C155-B86A-C690-02DF-E367AE839122}"/>
                </a:ext>
              </a:extLst>
            </p:cNvPr>
            <p:cNvSpPr>
              <a:spLocks/>
            </p:cNvSpPr>
            <p:nvPr/>
          </p:nvSpPr>
          <p:spPr bwMode="auto">
            <a:xfrm>
              <a:off x="10329974" y="2360679"/>
              <a:ext cx="12786" cy="7103"/>
            </a:xfrm>
            <a:custGeom>
              <a:avLst/>
              <a:gdLst>
                <a:gd name="T0" fmla="*/ 16 w 18"/>
                <a:gd name="T1" fmla="*/ 4 h 10"/>
                <a:gd name="T2" fmla="*/ 16 w 18"/>
                <a:gd name="T3" fmla="*/ 4 h 10"/>
                <a:gd name="T4" fmla="*/ 18 w 18"/>
                <a:gd name="T5" fmla="*/ 8 h 10"/>
                <a:gd name="T6" fmla="*/ 18 w 18"/>
                <a:gd name="T7" fmla="*/ 8 h 10"/>
                <a:gd name="T8" fmla="*/ 14 w 18"/>
                <a:gd name="T9" fmla="*/ 10 h 10"/>
                <a:gd name="T10" fmla="*/ 12 w 18"/>
                <a:gd name="T11" fmla="*/ 10 h 10"/>
                <a:gd name="T12" fmla="*/ 12 w 18"/>
                <a:gd name="T13" fmla="*/ 10 h 10"/>
                <a:gd name="T14" fmla="*/ 6 w 18"/>
                <a:gd name="T15" fmla="*/ 8 h 10"/>
                <a:gd name="T16" fmla="*/ 0 w 18"/>
                <a:gd name="T17" fmla="*/ 6 h 10"/>
                <a:gd name="T18" fmla="*/ 0 w 18"/>
                <a:gd name="T19" fmla="*/ 6 h 10"/>
                <a:gd name="T20" fmla="*/ 0 w 18"/>
                <a:gd name="T21" fmla="*/ 2 h 10"/>
                <a:gd name="T22" fmla="*/ 0 w 18"/>
                <a:gd name="T23" fmla="*/ 2 h 10"/>
                <a:gd name="T24" fmla="*/ 0 w 18"/>
                <a:gd name="T25" fmla="*/ 0 h 10"/>
                <a:gd name="T26" fmla="*/ 0 w 18"/>
                <a:gd name="T27" fmla="*/ 0 h 10"/>
                <a:gd name="T28" fmla="*/ 8 w 18"/>
                <a:gd name="T29" fmla="*/ 0 h 10"/>
                <a:gd name="T30" fmla="*/ 14 w 18"/>
                <a:gd name="T31" fmla="*/ 2 h 10"/>
                <a:gd name="T32" fmla="*/ 14 w 18"/>
                <a:gd name="T33" fmla="*/ 2 h 10"/>
                <a:gd name="T34" fmla="*/ 16 w 18"/>
                <a:gd name="T35" fmla="*/ 4 h 10"/>
                <a:gd name="T36" fmla="*/ 16 w 18"/>
                <a:gd name="T37" fmla="*/ 4 h 10"/>
                <a:gd name="T38" fmla="*/ 16 w 18"/>
                <a:gd name="T3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0">
                  <a:moveTo>
                    <a:pt x="16" y="4"/>
                  </a:moveTo>
                  <a:lnTo>
                    <a:pt x="16" y="4"/>
                  </a:lnTo>
                  <a:lnTo>
                    <a:pt x="18" y="8"/>
                  </a:lnTo>
                  <a:lnTo>
                    <a:pt x="18" y="8"/>
                  </a:lnTo>
                  <a:lnTo>
                    <a:pt x="14" y="10"/>
                  </a:lnTo>
                  <a:lnTo>
                    <a:pt x="12" y="10"/>
                  </a:lnTo>
                  <a:lnTo>
                    <a:pt x="12" y="10"/>
                  </a:lnTo>
                  <a:lnTo>
                    <a:pt x="6" y="8"/>
                  </a:lnTo>
                  <a:lnTo>
                    <a:pt x="0" y="6"/>
                  </a:lnTo>
                  <a:lnTo>
                    <a:pt x="0" y="6"/>
                  </a:lnTo>
                  <a:lnTo>
                    <a:pt x="0" y="2"/>
                  </a:lnTo>
                  <a:lnTo>
                    <a:pt x="0" y="2"/>
                  </a:lnTo>
                  <a:lnTo>
                    <a:pt x="0" y="0"/>
                  </a:lnTo>
                  <a:lnTo>
                    <a:pt x="0" y="0"/>
                  </a:lnTo>
                  <a:lnTo>
                    <a:pt x="8" y="0"/>
                  </a:lnTo>
                  <a:lnTo>
                    <a:pt x="14" y="2"/>
                  </a:lnTo>
                  <a:lnTo>
                    <a:pt x="14" y="2"/>
                  </a:lnTo>
                  <a:lnTo>
                    <a:pt x="16" y="4"/>
                  </a:lnTo>
                  <a:lnTo>
                    <a:pt x="16" y="4"/>
                  </a:lnTo>
                  <a:lnTo>
                    <a:pt x="16" y="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69" name="Freeform 292">
              <a:extLst>
                <a:ext uri="{FF2B5EF4-FFF2-40B4-BE49-F238E27FC236}">
                  <a16:creationId xmlns:a16="http://schemas.microsoft.com/office/drawing/2014/main" id="{C6FD5818-EE07-2A15-CEAA-D5C4B39A15A8}"/>
                </a:ext>
              </a:extLst>
            </p:cNvPr>
            <p:cNvSpPr>
              <a:spLocks/>
            </p:cNvSpPr>
            <p:nvPr/>
          </p:nvSpPr>
          <p:spPr bwMode="auto">
            <a:xfrm>
              <a:off x="10356967" y="2332266"/>
              <a:ext cx="9945" cy="15627"/>
            </a:xfrm>
            <a:custGeom>
              <a:avLst/>
              <a:gdLst>
                <a:gd name="T0" fmla="*/ 12 w 14"/>
                <a:gd name="T1" fmla="*/ 14 h 22"/>
                <a:gd name="T2" fmla="*/ 12 w 14"/>
                <a:gd name="T3" fmla="*/ 14 h 22"/>
                <a:gd name="T4" fmla="*/ 14 w 14"/>
                <a:gd name="T5" fmla="*/ 18 h 22"/>
                <a:gd name="T6" fmla="*/ 14 w 14"/>
                <a:gd name="T7" fmla="*/ 18 h 22"/>
                <a:gd name="T8" fmla="*/ 12 w 14"/>
                <a:gd name="T9" fmla="*/ 18 h 22"/>
                <a:gd name="T10" fmla="*/ 10 w 14"/>
                <a:gd name="T11" fmla="*/ 20 h 22"/>
                <a:gd name="T12" fmla="*/ 10 w 14"/>
                <a:gd name="T13" fmla="*/ 20 h 22"/>
                <a:gd name="T14" fmla="*/ 8 w 14"/>
                <a:gd name="T15" fmla="*/ 22 h 22"/>
                <a:gd name="T16" fmla="*/ 8 w 14"/>
                <a:gd name="T17" fmla="*/ 22 h 22"/>
                <a:gd name="T18" fmla="*/ 6 w 14"/>
                <a:gd name="T19" fmla="*/ 20 h 22"/>
                <a:gd name="T20" fmla="*/ 4 w 14"/>
                <a:gd name="T21" fmla="*/ 18 h 22"/>
                <a:gd name="T22" fmla="*/ 2 w 14"/>
                <a:gd name="T23" fmla="*/ 12 h 22"/>
                <a:gd name="T24" fmla="*/ 2 w 14"/>
                <a:gd name="T25" fmla="*/ 12 h 22"/>
                <a:gd name="T26" fmla="*/ 0 w 14"/>
                <a:gd name="T27" fmla="*/ 6 h 22"/>
                <a:gd name="T28" fmla="*/ 0 w 14"/>
                <a:gd name="T29" fmla="*/ 2 h 22"/>
                <a:gd name="T30" fmla="*/ 0 w 14"/>
                <a:gd name="T31" fmla="*/ 2 h 22"/>
                <a:gd name="T32" fmla="*/ 0 w 14"/>
                <a:gd name="T33" fmla="*/ 0 h 22"/>
                <a:gd name="T34" fmla="*/ 0 w 14"/>
                <a:gd name="T35" fmla="*/ 0 h 22"/>
                <a:gd name="T36" fmla="*/ 2 w 14"/>
                <a:gd name="T37" fmla="*/ 2 h 22"/>
                <a:gd name="T38" fmla="*/ 2 w 14"/>
                <a:gd name="T39" fmla="*/ 4 h 22"/>
                <a:gd name="T40" fmla="*/ 2 w 14"/>
                <a:gd name="T41" fmla="*/ 4 h 22"/>
                <a:gd name="T42" fmla="*/ 6 w 14"/>
                <a:gd name="T43" fmla="*/ 2 h 22"/>
                <a:gd name="T44" fmla="*/ 6 w 14"/>
                <a:gd name="T45" fmla="*/ 2 h 22"/>
                <a:gd name="T46" fmla="*/ 10 w 14"/>
                <a:gd name="T47" fmla="*/ 6 h 22"/>
                <a:gd name="T48" fmla="*/ 10 w 14"/>
                <a:gd name="T49" fmla="*/ 6 h 22"/>
                <a:gd name="T50" fmla="*/ 12 w 14"/>
                <a:gd name="T51" fmla="*/ 14 h 22"/>
                <a:gd name="T52" fmla="*/ 12 w 14"/>
                <a:gd name="T53" fmla="*/ 14 h 22"/>
                <a:gd name="T54" fmla="*/ 12 w 14"/>
                <a:gd name="T5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22">
                  <a:moveTo>
                    <a:pt x="12" y="14"/>
                  </a:moveTo>
                  <a:lnTo>
                    <a:pt x="12" y="14"/>
                  </a:lnTo>
                  <a:lnTo>
                    <a:pt x="14" y="18"/>
                  </a:lnTo>
                  <a:lnTo>
                    <a:pt x="14" y="18"/>
                  </a:lnTo>
                  <a:lnTo>
                    <a:pt x="12" y="18"/>
                  </a:lnTo>
                  <a:lnTo>
                    <a:pt x="10" y="20"/>
                  </a:lnTo>
                  <a:lnTo>
                    <a:pt x="10" y="20"/>
                  </a:lnTo>
                  <a:lnTo>
                    <a:pt x="8" y="22"/>
                  </a:lnTo>
                  <a:lnTo>
                    <a:pt x="8" y="22"/>
                  </a:lnTo>
                  <a:lnTo>
                    <a:pt x="6" y="20"/>
                  </a:lnTo>
                  <a:lnTo>
                    <a:pt x="4" y="18"/>
                  </a:lnTo>
                  <a:lnTo>
                    <a:pt x="2" y="12"/>
                  </a:lnTo>
                  <a:lnTo>
                    <a:pt x="2" y="12"/>
                  </a:lnTo>
                  <a:lnTo>
                    <a:pt x="0" y="6"/>
                  </a:lnTo>
                  <a:lnTo>
                    <a:pt x="0" y="2"/>
                  </a:lnTo>
                  <a:lnTo>
                    <a:pt x="0" y="2"/>
                  </a:lnTo>
                  <a:lnTo>
                    <a:pt x="0" y="0"/>
                  </a:lnTo>
                  <a:lnTo>
                    <a:pt x="0" y="0"/>
                  </a:lnTo>
                  <a:lnTo>
                    <a:pt x="2" y="2"/>
                  </a:lnTo>
                  <a:lnTo>
                    <a:pt x="2" y="4"/>
                  </a:lnTo>
                  <a:lnTo>
                    <a:pt x="2" y="4"/>
                  </a:lnTo>
                  <a:lnTo>
                    <a:pt x="6" y="2"/>
                  </a:lnTo>
                  <a:lnTo>
                    <a:pt x="6" y="2"/>
                  </a:lnTo>
                  <a:lnTo>
                    <a:pt x="10" y="6"/>
                  </a:lnTo>
                  <a:lnTo>
                    <a:pt x="10" y="6"/>
                  </a:lnTo>
                  <a:lnTo>
                    <a:pt x="12" y="14"/>
                  </a:lnTo>
                  <a:lnTo>
                    <a:pt x="12" y="14"/>
                  </a:lnTo>
                  <a:lnTo>
                    <a:pt x="12" y="1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0" name="Freeform 293">
              <a:extLst>
                <a:ext uri="{FF2B5EF4-FFF2-40B4-BE49-F238E27FC236}">
                  <a16:creationId xmlns:a16="http://schemas.microsoft.com/office/drawing/2014/main" id="{91168780-4DDE-7100-EB68-6EAEB1C2950F}"/>
                </a:ext>
              </a:extLst>
            </p:cNvPr>
            <p:cNvSpPr>
              <a:spLocks/>
            </p:cNvSpPr>
            <p:nvPr/>
          </p:nvSpPr>
          <p:spPr bwMode="auto">
            <a:xfrm>
              <a:off x="10341340" y="2345052"/>
              <a:ext cx="15627" cy="18469"/>
            </a:xfrm>
            <a:custGeom>
              <a:avLst/>
              <a:gdLst>
                <a:gd name="T0" fmla="*/ 22 w 22"/>
                <a:gd name="T1" fmla="*/ 8 h 26"/>
                <a:gd name="T2" fmla="*/ 22 w 22"/>
                <a:gd name="T3" fmla="*/ 8 h 26"/>
                <a:gd name="T4" fmla="*/ 20 w 22"/>
                <a:gd name="T5" fmla="*/ 14 h 26"/>
                <a:gd name="T6" fmla="*/ 20 w 22"/>
                <a:gd name="T7" fmla="*/ 14 h 26"/>
                <a:gd name="T8" fmla="*/ 18 w 22"/>
                <a:gd name="T9" fmla="*/ 18 h 26"/>
                <a:gd name="T10" fmla="*/ 18 w 22"/>
                <a:gd name="T11" fmla="*/ 20 h 26"/>
                <a:gd name="T12" fmla="*/ 18 w 22"/>
                <a:gd name="T13" fmla="*/ 20 h 26"/>
                <a:gd name="T14" fmla="*/ 12 w 22"/>
                <a:gd name="T15" fmla="*/ 18 h 26"/>
                <a:gd name="T16" fmla="*/ 12 w 22"/>
                <a:gd name="T17" fmla="*/ 18 h 26"/>
                <a:gd name="T18" fmla="*/ 14 w 22"/>
                <a:gd name="T19" fmla="*/ 22 h 26"/>
                <a:gd name="T20" fmla="*/ 14 w 22"/>
                <a:gd name="T21" fmla="*/ 22 h 26"/>
                <a:gd name="T22" fmla="*/ 12 w 22"/>
                <a:gd name="T23" fmla="*/ 26 h 26"/>
                <a:gd name="T24" fmla="*/ 12 w 22"/>
                <a:gd name="T25" fmla="*/ 26 h 26"/>
                <a:gd name="T26" fmla="*/ 6 w 22"/>
                <a:gd name="T27" fmla="*/ 26 h 26"/>
                <a:gd name="T28" fmla="*/ 6 w 22"/>
                <a:gd name="T29" fmla="*/ 26 h 26"/>
                <a:gd name="T30" fmla="*/ 2 w 22"/>
                <a:gd name="T31" fmla="*/ 20 h 26"/>
                <a:gd name="T32" fmla="*/ 2 w 22"/>
                <a:gd name="T33" fmla="*/ 20 h 26"/>
                <a:gd name="T34" fmla="*/ 2 w 22"/>
                <a:gd name="T35" fmla="*/ 18 h 26"/>
                <a:gd name="T36" fmla="*/ 2 w 22"/>
                <a:gd name="T37" fmla="*/ 18 h 26"/>
                <a:gd name="T38" fmla="*/ 2 w 22"/>
                <a:gd name="T39" fmla="*/ 14 h 26"/>
                <a:gd name="T40" fmla="*/ 2 w 22"/>
                <a:gd name="T41" fmla="*/ 14 h 26"/>
                <a:gd name="T42" fmla="*/ 0 w 22"/>
                <a:gd name="T43" fmla="*/ 10 h 26"/>
                <a:gd name="T44" fmla="*/ 0 w 22"/>
                <a:gd name="T45" fmla="*/ 10 h 26"/>
                <a:gd name="T46" fmla="*/ 2 w 22"/>
                <a:gd name="T47" fmla="*/ 8 h 26"/>
                <a:gd name="T48" fmla="*/ 2 w 22"/>
                <a:gd name="T49" fmla="*/ 8 h 26"/>
                <a:gd name="T50" fmla="*/ 4 w 22"/>
                <a:gd name="T51" fmla="*/ 8 h 26"/>
                <a:gd name="T52" fmla="*/ 4 w 22"/>
                <a:gd name="T53" fmla="*/ 8 h 26"/>
                <a:gd name="T54" fmla="*/ 4 w 22"/>
                <a:gd name="T55" fmla="*/ 6 h 26"/>
                <a:gd name="T56" fmla="*/ 6 w 22"/>
                <a:gd name="T57" fmla="*/ 2 h 26"/>
                <a:gd name="T58" fmla="*/ 6 w 22"/>
                <a:gd name="T59" fmla="*/ 2 h 26"/>
                <a:gd name="T60" fmla="*/ 8 w 22"/>
                <a:gd name="T61" fmla="*/ 4 h 26"/>
                <a:gd name="T62" fmla="*/ 10 w 22"/>
                <a:gd name="T63" fmla="*/ 4 h 26"/>
                <a:gd name="T64" fmla="*/ 10 w 22"/>
                <a:gd name="T65" fmla="*/ 4 h 26"/>
                <a:gd name="T66" fmla="*/ 12 w 22"/>
                <a:gd name="T67" fmla="*/ 2 h 26"/>
                <a:gd name="T68" fmla="*/ 12 w 22"/>
                <a:gd name="T69" fmla="*/ 0 h 26"/>
                <a:gd name="T70" fmla="*/ 12 w 22"/>
                <a:gd name="T71" fmla="*/ 0 h 26"/>
                <a:gd name="T72" fmla="*/ 18 w 22"/>
                <a:gd name="T73" fmla="*/ 2 h 26"/>
                <a:gd name="T74" fmla="*/ 20 w 22"/>
                <a:gd name="T75" fmla="*/ 4 h 26"/>
                <a:gd name="T76" fmla="*/ 20 w 22"/>
                <a:gd name="T77" fmla="*/ 4 h 26"/>
                <a:gd name="T78" fmla="*/ 22 w 22"/>
                <a:gd name="T79" fmla="*/ 8 h 26"/>
                <a:gd name="T80" fmla="*/ 22 w 22"/>
                <a:gd name="T81" fmla="*/ 8 h 26"/>
                <a:gd name="T82" fmla="*/ 22 w 22"/>
                <a:gd name="T83"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26">
                  <a:moveTo>
                    <a:pt x="22" y="8"/>
                  </a:moveTo>
                  <a:lnTo>
                    <a:pt x="22" y="8"/>
                  </a:lnTo>
                  <a:lnTo>
                    <a:pt x="20" y="14"/>
                  </a:lnTo>
                  <a:lnTo>
                    <a:pt x="20" y="14"/>
                  </a:lnTo>
                  <a:lnTo>
                    <a:pt x="18" y="18"/>
                  </a:lnTo>
                  <a:lnTo>
                    <a:pt x="18" y="20"/>
                  </a:lnTo>
                  <a:lnTo>
                    <a:pt x="18" y="20"/>
                  </a:lnTo>
                  <a:lnTo>
                    <a:pt x="12" y="18"/>
                  </a:lnTo>
                  <a:lnTo>
                    <a:pt x="12" y="18"/>
                  </a:lnTo>
                  <a:lnTo>
                    <a:pt x="14" y="22"/>
                  </a:lnTo>
                  <a:lnTo>
                    <a:pt x="14" y="22"/>
                  </a:lnTo>
                  <a:lnTo>
                    <a:pt x="12" y="26"/>
                  </a:lnTo>
                  <a:lnTo>
                    <a:pt x="12" y="26"/>
                  </a:lnTo>
                  <a:lnTo>
                    <a:pt x="6" y="26"/>
                  </a:lnTo>
                  <a:lnTo>
                    <a:pt x="6" y="26"/>
                  </a:lnTo>
                  <a:lnTo>
                    <a:pt x="2" y="20"/>
                  </a:lnTo>
                  <a:lnTo>
                    <a:pt x="2" y="20"/>
                  </a:lnTo>
                  <a:lnTo>
                    <a:pt x="2" y="18"/>
                  </a:lnTo>
                  <a:lnTo>
                    <a:pt x="2" y="18"/>
                  </a:lnTo>
                  <a:lnTo>
                    <a:pt x="2" y="14"/>
                  </a:lnTo>
                  <a:lnTo>
                    <a:pt x="2" y="14"/>
                  </a:lnTo>
                  <a:lnTo>
                    <a:pt x="0" y="10"/>
                  </a:lnTo>
                  <a:lnTo>
                    <a:pt x="0" y="10"/>
                  </a:lnTo>
                  <a:lnTo>
                    <a:pt x="2" y="8"/>
                  </a:lnTo>
                  <a:lnTo>
                    <a:pt x="2" y="8"/>
                  </a:lnTo>
                  <a:lnTo>
                    <a:pt x="4" y="8"/>
                  </a:lnTo>
                  <a:lnTo>
                    <a:pt x="4" y="8"/>
                  </a:lnTo>
                  <a:lnTo>
                    <a:pt x="4" y="6"/>
                  </a:lnTo>
                  <a:lnTo>
                    <a:pt x="6" y="2"/>
                  </a:lnTo>
                  <a:lnTo>
                    <a:pt x="6" y="2"/>
                  </a:lnTo>
                  <a:lnTo>
                    <a:pt x="8" y="4"/>
                  </a:lnTo>
                  <a:lnTo>
                    <a:pt x="10" y="4"/>
                  </a:lnTo>
                  <a:lnTo>
                    <a:pt x="10" y="4"/>
                  </a:lnTo>
                  <a:lnTo>
                    <a:pt x="12" y="2"/>
                  </a:lnTo>
                  <a:lnTo>
                    <a:pt x="12" y="0"/>
                  </a:lnTo>
                  <a:lnTo>
                    <a:pt x="12" y="0"/>
                  </a:lnTo>
                  <a:lnTo>
                    <a:pt x="18" y="2"/>
                  </a:lnTo>
                  <a:lnTo>
                    <a:pt x="20" y="4"/>
                  </a:lnTo>
                  <a:lnTo>
                    <a:pt x="20" y="4"/>
                  </a:lnTo>
                  <a:lnTo>
                    <a:pt x="22" y="8"/>
                  </a:lnTo>
                  <a:lnTo>
                    <a:pt x="22" y="8"/>
                  </a:lnTo>
                  <a:lnTo>
                    <a:pt x="22" y="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1" name="Freeform 294">
              <a:extLst>
                <a:ext uri="{FF2B5EF4-FFF2-40B4-BE49-F238E27FC236}">
                  <a16:creationId xmlns:a16="http://schemas.microsoft.com/office/drawing/2014/main" id="{92FBA148-30AD-657A-C031-A19F7CA26334}"/>
                </a:ext>
              </a:extLst>
            </p:cNvPr>
            <p:cNvSpPr>
              <a:spLocks/>
            </p:cNvSpPr>
            <p:nvPr/>
          </p:nvSpPr>
          <p:spPr bwMode="auto">
            <a:xfrm>
              <a:off x="10318609" y="2335107"/>
              <a:ext cx="24151" cy="18469"/>
            </a:xfrm>
            <a:custGeom>
              <a:avLst/>
              <a:gdLst>
                <a:gd name="T0" fmla="*/ 34 w 34"/>
                <a:gd name="T1" fmla="*/ 8 h 26"/>
                <a:gd name="T2" fmla="*/ 34 w 34"/>
                <a:gd name="T3" fmla="*/ 12 h 26"/>
                <a:gd name="T4" fmla="*/ 32 w 34"/>
                <a:gd name="T5" fmla="*/ 12 h 26"/>
                <a:gd name="T6" fmla="*/ 32 w 34"/>
                <a:gd name="T7" fmla="*/ 18 h 26"/>
                <a:gd name="T8" fmla="*/ 28 w 34"/>
                <a:gd name="T9" fmla="*/ 20 h 26"/>
                <a:gd name="T10" fmla="*/ 24 w 34"/>
                <a:gd name="T11" fmla="*/ 18 h 26"/>
                <a:gd name="T12" fmla="*/ 22 w 34"/>
                <a:gd name="T13" fmla="*/ 22 h 26"/>
                <a:gd name="T14" fmla="*/ 18 w 34"/>
                <a:gd name="T15" fmla="*/ 22 h 26"/>
                <a:gd name="T16" fmla="*/ 14 w 34"/>
                <a:gd name="T17" fmla="*/ 20 h 26"/>
                <a:gd name="T18" fmla="*/ 12 w 34"/>
                <a:gd name="T19" fmla="*/ 22 h 26"/>
                <a:gd name="T20" fmla="*/ 10 w 34"/>
                <a:gd name="T21" fmla="*/ 24 h 26"/>
                <a:gd name="T22" fmla="*/ 8 w 34"/>
                <a:gd name="T23" fmla="*/ 20 h 26"/>
                <a:gd name="T24" fmla="*/ 8 w 34"/>
                <a:gd name="T25" fmla="*/ 24 h 26"/>
                <a:gd name="T26" fmla="*/ 8 w 34"/>
                <a:gd name="T27" fmla="*/ 26 h 26"/>
                <a:gd name="T28" fmla="*/ 6 w 34"/>
                <a:gd name="T29" fmla="*/ 22 h 26"/>
                <a:gd name="T30" fmla="*/ 4 w 34"/>
                <a:gd name="T31" fmla="*/ 16 h 26"/>
                <a:gd name="T32" fmla="*/ 0 w 34"/>
                <a:gd name="T33" fmla="*/ 16 h 26"/>
                <a:gd name="T34" fmla="*/ 0 w 34"/>
                <a:gd name="T35" fmla="*/ 12 h 26"/>
                <a:gd name="T36" fmla="*/ 4 w 34"/>
                <a:gd name="T37" fmla="*/ 12 h 26"/>
                <a:gd name="T38" fmla="*/ 8 w 34"/>
                <a:gd name="T39" fmla="*/ 12 h 26"/>
                <a:gd name="T40" fmla="*/ 8 w 34"/>
                <a:gd name="T41" fmla="*/ 10 h 26"/>
                <a:gd name="T42" fmla="*/ 10 w 34"/>
                <a:gd name="T43" fmla="*/ 8 h 26"/>
                <a:gd name="T44" fmla="*/ 10 w 34"/>
                <a:gd name="T45" fmla="*/ 6 h 26"/>
                <a:gd name="T46" fmla="*/ 12 w 34"/>
                <a:gd name="T47" fmla="*/ 6 h 26"/>
                <a:gd name="T48" fmla="*/ 14 w 34"/>
                <a:gd name="T49" fmla="*/ 2 h 26"/>
                <a:gd name="T50" fmla="*/ 14 w 34"/>
                <a:gd name="T51" fmla="*/ 6 h 26"/>
                <a:gd name="T52" fmla="*/ 16 w 34"/>
                <a:gd name="T53" fmla="*/ 10 h 26"/>
                <a:gd name="T54" fmla="*/ 18 w 34"/>
                <a:gd name="T55" fmla="*/ 10 h 26"/>
                <a:gd name="T56" fmla="*/ 24 w 34"/>
                <a:gd name="T57" fmla="*/ 8 h 26"/>
                <a:gd name="T58" fmla="*/ 22 w 34"/>
                <a:gd name="T59" fmla="*/ 0 h 26"/>
                <a:gd name="T60" fmla="*/ 26 w 34"/>
                <a:gd name="T61" fmla="*/ 0 h 26"/>
                <a:gd name="T62" fmla="*/ 28 w 34"/>
                <a:gd name="T63" fmla="*/ 6 h 26"/>
                <a:gd name="T64" fmla="*/ 32 w 34"/>
                <a:gd name="T65" fmla="*/ 6 h 26"/>
                <a:gd name="T66" fmla="*/ 34 w 34"/>
                <a:gd name="T67" fmla="*/ 8 h 26"/>
                <a:gd name="T68" fmla="*/ 34 w 34"/>
                <a:gd name="T6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26">
                  <a:moveTo>
                    <a:pt x="34" y="8"/>
                  </a:moveTo>
                  <a:lnTo>
                    <a:pt x="34" y="8"/>
                  </a:lnTo>
                  <a:lnTo>
                    <a:pt x="34" y="12"/>
                  </a:lnTo>
                  <a:lnTo>
                    <a:pt x="34" y="12"/>
                  </a:lnTo>
                  <a:lnTo>
                    <a:pt x="32" y="12"/>
                  </a:lnTo>
                  <a:lnTo>
                    <a:pt x="32" y="12"/>
                  </a:lnTo>
                  <a:lnTo>
                    <a:pt x="32" y="18"/>
                  </a:lnTo>
                  <a:lnTo>
                    <a:pt x="32" y="18"/>
                  </a:lnTo>
                  <a:lnTo>
                    <a:pt x="28" y="20"/>
                  </a:lnTo>
                  <a:lnTo>
                    <a:pt x="28" y="20"/>
                  </a:lnTo>
                  <a:lnTo>
                    <a:pt x="26" y="18"/>
                  </a:lnTo>
                  <a:lnTo>
                    <a:pt x="24" y="18"/>
                  </a:lnTo>
                  <a:lnTo>
                    <a:pt x="24" y="18"/>
                  </a:lnTo>
                  <a:lnTo>
                    <a:pt x="22" y="22"/>
                  </a:lnTo>
                  <a:lnTo>
                    <a:pt x="22" y="22"/>
                  </a:lnTo>
                  <a:lnTo>
                    <a:pt x="18" y="22"/>
                  </a:lnTo>
                  <a:lnTo>
                    <a:pt x="18" y="22"/>
                  </a:lnTo>
                  <a:lnTo>
                    <a:pt x="14" y="20"/>
                  </a:lnTo>
                  <a:lnTo>
                    <a:pt x="14" y="20"/>
                  </a:lnTo>
                  <a:lnTo>
                    <a:pt x="12" y="22"/>
                  </a:lnTo>
                  <a:lnTo>
                    <a:pt x="10" y="24"/>
                  </a:lnTo>
                  <a:lnTo>
                    <a:pt x="10" y="24"/>
                  </a:lnTo>
                  <a:lnTo>
                    <a:pt x="10" y="22"/>
                  </a:lnTo>
                  <a:lnTo>
                    <a:pt x="8" y="20"/>
                  </a:lnTo>
                  <a:lnTo>
                    <a:pt x="8" y="20"/>
                  </a:lnTo>
                  <a:lnTo>
                    <a:pt x="8" y="24"/>
                  </a:lnTo>
                  <a:lnTo>
                    <a:pt x="8" y="26"/>
                  </a:lnTo>
                  <a:lnTo>
                    <a:pt x="8" y="26"/>
                  </a:lnTo>
                  <a:lnTo>
                    <a:pt x="6" y="24"/>
                  </a:lnTo>
                  <a:lnTo>
                    <a:pt x="6" y="22"/>
                  </a:lnTo>
                  <a:lnTo>
                    <a:pt x="4" y="16"/>
                  </a:lnTo>
                  <a:lnTo>
                    <a:pt x="4" y="16"/>
                  </a:lnTo>
                  <a:lnTo>
                    <a:pt x="2" y="16"/>
                  </a:lnTo>
                  <a:lnTo>
                    <a:pt x="0" y="16"/>
                  </a:lnTo>
                  <a:lnTo>
                    <a:pt x="0" y="16"/>
                  </a:lnTo>
                  <a:lnTo>
                    <a:pt x="0" y="12"/>
                  </a:lnTo>
                  <a:lnTo>
                    <a:pt x="4" y="12"/>
                  </a:lnTo>
                  <a:lnTo>
                    <a:pt x="4" y="12"/>
                  </a:lnTo>
                  <a:lnTo>
                    <a:pt x="8" y="12"/>
                  </a:lnTo>
                  <a:lnTo>
                    <a:pt x="8" y="12"/>
                  </a:lnTo>
                  <a:lnTo>
                    <a:pt x="8" y="10"/>
                  </a:lnTo>
                  <a:lnTo>
                    <a:pt x="8" y="10"/>
                  </a:lnTo>
                  <a:lnTo>
                    <a:pt x="10" y="8"/>
                  </a:lnTo>
                  <a:lnTo>
                    <a:pt x="10" y="8"/>
                  </a:lnTo>
                  <a:lnTo>
                    <a:pt x="10" y="6"/>
                  </a:lnTo>
                  <a:lnTo>
                    <a:pt x="10" y="6"/>
                  </a:lnTo>
                  <a:lnTo>
                    <a:pt x="12" y="6"/>
                  </a:lnTo>
                  <a:lnTo>
                    <a:pt x="12" y="6"/>
                  </a:lnTo>
                  <a:lnTo>
                    <a:pt x="14" y="2"/>
                  </a:lnTo>
                  <a:lnTo>
                    <a:pt x="14" y="2"/>
                  </a:lnTo>
                  <a:lnTo>
                    <a:pt x="14" y="6"/>
                  </a:lnTo>
                  <a:lnTo>
                    <a:pt x="14" y="6"/>
                  </a:lnTo>
                  <a:lnTo>
                    <a:pt x="14" y="8"/>
                  </a:lnTo>
                  <a:lnTo>
                    <a:pt x="16" y="10"/>
                  </a:lnTo>
                  <a:lnTo>
                    <a:pt x="16" y="10"/>
                  </a:lnTo>
                  <a:lnTo>
                    <a:pt x="18" y="10"/>
                  </a:lnTo>
                  <a:lnTo>
                    <a:pt x="24" y="8"/>
                  </a:lnTo>
                  <a:lnTo>
                    <a:pt x="24" y="8"/>
                  </a:lnTo>
                  <a:lnTo>
                    <a:pt x="24" y="6"/>
                  </a:lnTo>
                  <a:lnTo>
                    <a:pt x="22" y="0"/>
                  </a:lnTo>
                  <a:lnTo>
                    <a:pt x="22" y="0"/>
                  </a:lnTo>
                  <a:lnTo>
                    <a:pt x="26" y="0"/>
                  </a:lnTo>
                  <a:lnTo>
                    <a:pt x="26" y="0"/>
                  </a:lnTo>
                  <a:lnTo>
                    <a:pt x="28" y="6"/>
                  </a:lnTo>
                  <a:lnTo>
                    <a:pt x="28" y="6"/>
                  </a:lnTo>
                  <a:lnTo>
                    <a:pt x="32" y="6"/>
                  </a:lnTo>
                  <a:lnTo>
                    <a:pt x="32" y="6"/>
                  </a:lnTo>
                  <a:lnTo>
                    <a:pt x="34" y="8"/>
                  </a:lnTo>
                  <a:lnTo>
                    <a:pt x="34" y="8"/>
                  </a:lnTo>
                  <a:lnTo>
                    <a:pt x="34" y="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2" name="Freeform 295">
              <a:extLst>
                <a:ext uri="{FF2B5EF4-FFF2-40B4-BE49-F238E27FC236}">
                  <a16:creationId xmlns:a16="http://schemas.microsoft.com/office/drawing/2014/main" id="{F047AC0A-B291-FBC7-4576-04FE07B34E2F}"/>
                </a:ext>
              </a:extLst>
            </p:cNvPr>
            <p:cNvSpPr>
              <a:spLocks/>
            </p:cNvSpPr>
            <p:nvPr/>
          </p:nvSpPr>
          <p:spPr bwMode="auto">
            <a:xfrm>
              <a:off x="10283092" y="2372045"/>
              <a:ext cx="8524" cy="11365"/>
            </a:xfrm>
            <a:custGeom>
              <a:avLst/>
              <a:gdLst>
                <a:gd name="T0" fmla="*/ 12 w 12"/>
                <a:gd name="T1" fmla="*/ 8 h 16"/>
                <a:gd name="T2" fmla="*/ 12 w 12"/>
                <a:gd name="T3" fmla="*/ 8 h 16"/>
                <a:gd name="T4" fmla="*/ 12 w 12"/>
                <a:gd name="T5" fmla="*/ 14 h 16"/>
                <a:gd name="T6" fmla="*/ 12 w 12"/>
                <a:gd name="T7" fmla="*/ 14 h 16"/>
                <a:gd name="T8" fmla="*/ 8 w 12"/>
                <a:gd name="T9" fmla="*/ 16 h 16"/>
                <a:gd name="T10" fmla="*/ 8 w 12"/>
                <a:gd name="T11" fmla="*/ 16 h 16"/>
                <a:gd name="T12" fmla="*/ 6 w 12"/>
                <a:gd name="T13" fmla="*/ 16 h 16"/>
                <a:gd name="T14" fmla="*/ 6 w 12"/>
                <a:gd name="T15" fmla="*/ 16 h 16"/>
                <a:gd name="T16" fmla="*/ 6 w 12"/>
                <a:gd name="T17" fmla="*/ 12 h 16"/>
                <a:gd name="T18" fmla="*/ 6 w 12"/>
                <a:gd name="T19" fmla="*/ 10 h 16"/>
                <a:gd name="T20" fmla="*/ 6 w 12"/>
                <a:gd name="T21" fmla="*/ 10 h 16"/>
                <a:gd name="T22" fmla="*/ 4 w 12"/>
                <a:gd name="T23" fmla="*/ 12 h 16"/>
                <a:gd name="T24" fmla="*/ 4 w 12"/>
                <a:gd name="T25" fmla="*/ 14 h 16"/>
                <a:gd name="T26" fmla="*/ 4 w 12"/>
                <a:gd name="T27" fmla="*/ 14 h 16"/>
                <a:gd name="T28" fmla="*/ 0 w 12"/>
                <a:gd name="T29" fmla="*/ 12 h 16"/>
                <a:gd name="T30" fmla="*/ 0 w 12"/>
                <a:gd name="T31" fmla="*/ 12 h 16"/>
                <a:gd name="T32" fmla="*/ 0 w 12"/>
                <a:gd name="T33" fmla="*/ 6 h 16"/>
                <a:gd name="T34" fmla="*/ 0 w 12"/>
                <a:gd name="T35" fmla="*/ 6 h 16"/>
                <a:gd name="T36" fmla="*/ 2 w 12"/>
                <a:gd name="T37" fmla="*/ 2 h 16"/>
                <a:gd name="T38" fmla="*/ 2 w 12"/>
                <a:gd name="T39" fmla="*/ 2 h 16"/>
                <a:gd name="T40" fmla="*/ 4 w 12"/>
                <a:gd name="T41" fmla="*/ 2 h 16"/>
                <a:gd name="T42" fmla="*/ 6 w 12"/>
                <a:gd name="T43" fmla="*/ 0 h 16"/>
                <a:gd name="T44" fmla="*/ 6 w 12"/>
                <a:gd name="T45" fmla="*/ 0 h 16"/>
                <a:gd name="T46" fmla="*/ 8 w 12"/>
                <a:gd name="T47" fmla="*/ 0 h 16"/>
                <a:gd name="T48" fmla="*/ 8 w 12"/>
                <a:gd name="T49" fmla="*/ 0 h 16"/>
                <a:gd name="T50" fmla="*/ 12 w 12"/>
                <a:gd name="T51" fmla="*/ 4 h 16"/>
                <a:gd name="T52" fmla="*/ 12 w 12"/>
                <a:gd name="T53" fmla="*/ 4 h 16"/>
                <a:gd name="T54" fmla="*/ 12 w 12"/>
                <a:gd name="T55" fmla="*/ 8 h 16"/>
                <a:gd name="T56" fmla="*/ 12 w 12"/>
                <a:gd name="T57" fmla="*/ 8 h 16"/>
                <a:gd name="T58" fmla="*/ 12 w 12"/>
                <a:gd name="T5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6">
                  <a:moveTo>
                    <a:pt x="12" y="8"/>
                  </a:moveTo>
                  <a:lnTo>
                    <a:pt x="12" y="8"/>
                  </a:lnTo>
                  <a:lnTo>
                    <a:pt x="12" y="14"/>
                  </a:lnTo>
                  <a:lnTo>
                    <a:pt x="12" y="14"/>
                  </a:lnTo>
                  <a:lnTo>
                    <a:pt x="8" y="16"/>
                  </a:lnTo>
                  <a:lnTo>
                    <a:pt x="8" y="16"/>
                  </a:lnTo>
                  <a:lnTo>
                    <a:pt x="6" y="16"/>
                  </a:lnTo>
                  <a:lnTo>
                    <a:pt x="6" y="16"/>
                  </a:lnTo>
                  <a:lnTo>
                    <a:pt x="6" y="12"/>
                  </a:lnTo>
                  <a:lnTo>
                    <a:pt x="6" y="10"/>
                  </a:lnTo>
                  <a:lnTo>
                    <a:pt x="6" y="10"/>
                  </a:lnTo>
                  <a:lnTo>
                    <a:pt x="4" y="12"/>
                  </a:lnTo>
                  <a:lnTo>
                    <a:pt x="4" y="14"/>
                  </a:lnTo>
                  <a:lnTo>
                    <a:pt x="4" y="14"/>
                  </a:lnTo>
                  <a:lnTo>
                    <a:pt x="0" y="12"/>
                  </a:lnTo>
                  <a:lnTo>
                    <a:pt x="0" y="12"/>
                  </a:lnTo>
                  <a:lnTo>
                    <a:pt x="0" y="6"/>
                  </a:lnTo>
                  <a:lnTo>
                    <a:pt x="0" y="6"/>
                  </a:lnTo>
                  <a:lnTo>
                    <a:pt x="2" y="2"/>
                  </a:lnTo>
                  <a:lnTo>
                    <a:pt x="2" y="2"/>
                  </a:lnTo>
                  <a:lnTo>
                    <a:pt x="4" y="2"/>
                  </a:lnTo>
                  <a:lnTo>
                    <a:pt x="6" y="0"/>
                  </a:lnTo>
                  <a:lnTo>
                    <a:pt x="6" y="0"/>
                  </a:lnTo>
                  <a:lnTo>
                    <a:pt x="8" y="0"/>
                  </a:lnTo>
                  <a:lnTo>
                    <a:pt x="8" y="0"/>
                  </a:lnTo>
                  <a:lnTo>
                    <a:pt x="12" y="4"/>
                  </a:lnTo>
                  <a:lnTo>
                    <a:pt x="12" y="4"/>
                  </a:lnTo>
                  <a:lnTo>
                    <a:pt x="12" y="8"/>
                  </a:lnTo>
                  <a:lnTo>
                    <a:pt x="12" y="8"/>
                  </a:lnTo>
                  <a:lnTo>
                    <a:pt x="12" y="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3" name="Freeform 296">
              <a:extLst>
                <a:ext uri="{FF2B5EF4-FFF2-40B4-BE49-F238E27FC236}">
                  <a16:creationId xmlns:a16="http://schemas.microsoft.com/office/drawing/2014/main" id="{443018EB-21D8-D399-3211-21920109E33C}"/>
                </a:ext>
              </a:extLst>
            </p:cNvPr>
            <p:cNvSpPr>
              <a:spLocks/>
            </p:cNvSpPr>
            <p:nvPr/>
          </p:nvSpPr>
          <p:spPr bwMode="auto">
            <a:xfrm>
              <a:off x="10260361" y="2372045"/>
              <a:ext cx="14207" cy="14207"/>
            </a:xfrm>
            <a:custGeom>
              <a:avLst/>
              <a:gdLst>
                <a:gd name="T0" fmla="*/ 10 w 20"/>
                <a:gd name="T1" fmla="*/ 8 h 20"/>
                <a:gd name="T2" fmla="*/ 10 w 20"/>
                <a:gd name="T3" fmla="*/ 8 h 20"/>
                <a:gd name="T4" fmla="*/ 10 w 20"/>
                <a:gd name="T5" fmla="*/ 6 h 20"/>
                <a:gd name="T6" fmla="*/ 10 w 20"/>
                <a:gd name="T7" fmla="*/ 6 h 20"/>
                <a:gd name="T8" fmla="*/ 12 w 20"/>
                <a:gd name="T9" fmla="*/ 8 h 20"/>
                <a:gd name="T10" fmla="*/ 12 w 20"/>
                <a:gd name="T11" fmla="*/ 8 h 20"/>
                <a:gd name="T12" fmla="*/ 14 w 20"/>
                <a:gd name="T13" fmla="*/ 8 h 20"/>
                <a:gd name="T14" fmla="*/ 14 w 20"/>
                <a:gd name="T15" fmla="*/ 8 h 20"/>
                <a:gd name="T16" fmla="*/ 16 w 20"/>
                <a:gd name="T17" fmla="*/ 14 h 20"/>
                <a:gd name="T18" fmla="*/ 20 w 20"/>
                <a:gd name="T19" fmla="*/ 16 h 20"/>
                <a:gd name="T20" fmla="*/ 20 w 20"/>
                <a:gd name="T21" fmla="*/ 16 h 20"/>
                <a:gd name="T22" fmla="*/ 16 w 20"/>
                <a:gd name="T23" fmla="*/ 18 h 20"/>
                <a:gd name="T24" fmla="*/ 16 w 20"/>
                <a:gd name="T25" fmla="*/ 20 h 20"/>
                <a:gd name="T26" fmla="*/ 16 w 20"/>
                <a:gd name="T27" fmla="*/ 20 h 20"/>
                <a:gd name="T28" fmla="*/ 10 w 20"/>
                <a:gd name="T29" fmla="*/ 20 h 20"/>
                <a:gd name="T30" fmla="*/ 6 w 20"/>
                <a:gd name="T31" fmla="*/ 18 h 20"/>
                <a:gd name="T32" fmla="*/ 6 w 20"/>
                <a:gd name="T33" fmla="*/ 18 h 20"/>
                <a:gd name="T34" fmla="*/ 4 w 20"/>
                <a:gd name="T35" fmla="*/ 14 h 20"/>
                <a:gd name="T36" fmla="*/ 2 w 20"/>
                <a:gd name="T37" fmla="*/ 6 h 20"/>
                <a:gd name="T38" fmla="*/ 2 w 20"/>
                <a:gd name="T39" fmla="*/ 6 h 20"/>
                <a:gd name="T40" fmla="*/ 0 w 20"/>
                <a:gd name="T41" fmla="*/ 4 h 20"/>
                <a:gd name="T42" fmla="*/ 0 w 20"/>
                <a:gd name="T43" fmla="*/ 2 h 20"/>
                <a:gd name="T44" fmla="*/ 0 w 20"/>
                <a:gd name="T45" fmla="*/ 2 h 20"/>
                <a:gd name="T46" fmla="*/ 2 w 20"/>
                <a:gd name="T47" fmla="*/ 0 h 20"/>
                <a:gd name="T48" fmla="*/ 2 w 20"/>
                <a:gd name="T49" fmla="*/ 0 h 20"/>
                <a:gd name="T50" fmla="*/ 4 w 20"/>
                <a:gd name="T51" fmla="*/ 2 h 20"/>
                <a:gd name="T52" fmla="*/ 4 w 20"/>
                <a:gd name="T53" fmla="*/ 2 h 20"/>
                <a:gd name="T54" fmla="*/ 6 w 20"/>
                <a:gd name="T55" fmla="*/ 6 h 20"/>
                <a:gd name="T56" fmla="*/ 6 w 20"/>
                <a:gd name="T57" fmla="*/ 8 h 20"/>
                <a:gd name="T58" fmla="*/ 6 w 20"/>
                <a:gd name="T59" fmla="*/ 8 h 20"/>
                <a:gd name="T60" fmla="*/ 10 w 20"/>
                <a:gd name="T61" fmla="*/ 8 h 20"/>
                <a:gd name="T62" fmla="*/ 10 w 20"/>
                <a:gd name="T63" fmla="*/ 8 h 20"/>
                <a:gd name="T64" fmla="*/ 10 w 20"/>
                <a:gd name="T6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10" y="8"/>
                  </a:moveTo>
                  <a:lnTo>
                    <a:pt x="10" y="8"/>
                  </a:lnTo>
                  <a:lnTo>
                    <a:pt x="10" y="6"/>
                  </a:lnTo>
                  <a:lnTo>
                    <a:pt x="10" y="6"/>
                  </a:lnTo>
                  <a:lnTo>
                    <a:pt x="12" y="8"/>
                  </a:lnTo>
                  <a:lnTo>
                    <a:pt x="12" y="8"/>
                  </a:lnTo>
                  <a:lnTo>
                    <a:pt x="14" y="8"/>
                  </a:lnTo>
                  <a:lnTo>
                    <a:pt x="14" y="8"/>
                  </a:lnTo>
                  <a:lnTo>
                    <a:pt x="16" y="14"/>
                  </a:lnTo>
                  <a:lnTo>
                    <a:pt x="20" y="16"/>
                  </a:lnTo>
                  <a:lnTo>
                    <a:pt x="20" y="16"/>
                  </a:lnTo>
                  <a:lnTo>
                    <a:pt x="16" y="18"/>
                  </a:lnTo>
                  <a:lnTo>
                    <a:pt x="16" y="20"/>
                  </a:lnTo>
                  <a:lnTo>
                    <a:pt x="16" y="20"/>
                  </a:lnTo>
                  <a:lnTo>
                    <a:pt x="10" y="20"/>
                  </a:lnTo>
                  <a:lnTo>
                    <a:pt x="6" y="18"/>
                  </a:lnTo>
                  <a:lnTo>
                    <a:pt x="6" y="18"/>
                  </a:lnTo>
                  <a:lnTo>
                    <a:pt x="4" y="14"/>
                  </a:lnTo>
                  <a:lnTo>
                    <a:pt x="2" y="6"/>
                  </a:lnTo>
                  <a:lnTo>
                    <a:pt x="2" y="6"/>
                  </a:lnTo>
                  <a:lnTo>
                    <a:pt x="0" y="4"/>
                  </a:lnTo>
                  <a:lnTo>
                    <a:pt x="0" y="2"/>
                  </a:lnTo>
                  <a:lnTo>
                    <a:pt x="0" y="2"/>
                  </a:lnTo>
                  <a:lnTo>
                    <a:pt x="2" y="0"/>
                  </a:lnTo>
                  <a:lnTo>
                    <a:pt x="2" y="0"/>
                  </a:lnTo>
                  <a:lnTo>
                    <a:pt x="4" y="2"/>
                  </a:lnTo>
                  <a:lnTo>
                    <a:pt x="4" y="2"/>
                  </a:lnTo>
                  <a:lnTo>
                    <a:pt x="6" y="6"/>
                  </a:lnTo>
                  <a:lnTo>
                    <a:pt x="6" y="8"/>
                  </a:lnTo>
                  <a:lnTo>
                    <a:pt x="6" y="8"/>
                  </a:lnTo>
                  <a:lnTo>
                    <a:pt x="10" y="8"/>
                  </a:lnTo>
                  <a:lnTo>
                    <a:pt x="10" y="8"/>
                  </a:lnTo>
                  <a:lnTo>
                    <a:pt x="10" y="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4" name="Freeform 297">
              <a:extLst>
                <a:ext uri="{FF2B5EF4-FFF2-40B4-BE49-F238E27FC236}">
                  <a16:creationId xmlns:a16="http://schemas.microsoft.com/office/drawing/2014/main" id="{0794036F-D247-49A3-B7CB-4B85CD126961}"/>
                </a:ext>
              </a:extLst>
            </p:cNvPr>
            <p:cNvSpPr>
              <a:spLocks/>
            </p:cNvSpPr>
            <p:nvPr/>
          </p:nvSpPr>
          <p:spPr bwMode="auto">
            <a:xfrm>
              <a:off x="10241182" y="2383410"/>
              <a:ext cx="20600" cy="18469"/>
            </a:xfrm>
            <a:custGeom>
              <a:avLst/>
              <a:gdLst>
                <a:gd name="T0" fmla="*/ 29 w 29"/>
                <a:gd name="T1" fmla="*/ 10 h 26"/>
                <a:gd name="T2" fmla="*/ 29 w 29"/>
                <a:gd name="T3" fmla="*/ 10 h 26"/>
                <a:gd name="T4" fmla="*/ 29 w 29"/>
                <a:gd name="T5" fmla="*/ 12 h 26"/>
                <a:gd name="T6" fmla="*/ 27 w 29"/>
                <a:gd name="T7" fmla="*/ 16 h 26"/>
                <a:gd name="T8" fmla="*/ 23 w 29"/>
                <a:gd name="T9" fmla="*/ 22 h 26"/>
                <a:gd name="T10" fmla="*/ 23 w 29"/>
                <a:gd name="T11" fmla="*/ 22 h 26"/>
                <a:gd name="T12" fmla="*/ 19 w 29"/>
                <a:gd name="T13" fmla="*/ 26 h 26"/>
                <a:gd name="T14" fmla="*/ 19 w 29"/>
                <a:gd name="T15" fmla="*/ 26 h 26"/>
                <a:gd name="T16" fmla="*/ 13 w 29"/>
                <a:gd name="T17" fmla="*/ 22 h 26"/>
                <a:gd name="T18" fmla="*/ 6 w 29"/>
                <a:gd name="T19" fmla="*/ 16 h 26"/>
                <a:gd name="T20" fmla="*/ 6 w 29"/>
                <a:gd name="T21" fmla="*/ 16 h 26"/>
                <a:gd name="T22" fmla="*/ 4 w 29"/>
                <a:gd name="T23" fmla="*/ 14 h 26"/>
                <a:gd name="T24" fmla="*/ 4 w 29"/>
                <a:gd name="T25" fmla="*/ 12 h 26"/>
                <a:gd name="T26" fmla="*/ 4 w 29"/>
                <a:gd name="T27" fmla="*/ 12 h 26"/>
                <a:gd name="T28" fmla="*/ 6 w 29"/>
                <a:gd name="T29" fmla="*/ 14 h 26"/>
                <a:gd name="T30" fmla="*/ 6 w 29"/>
                <a:gd name="T31" fmla="*/ 14 h 26"/>
                <a:gd name="T32" fmla="*/ 8 w 29"/>
                <a:gd name="T33" fmla="*/ 10 h 26"/>
                <a:gd name="T34" fmla="*/ 6 w 29"/>
                <a:gd name="T35" fmla="*/ 6 h 26"/>
                <a:gd name="T36" fmla="*/ 6 w 29"/>
                <a:gd name="T37" fmla="*/ 6 h 26"/>
                <a:gd name="T38" fmla="*/ 6 w 29"/>
                <a:gd name="T39" fmla="*/ 6 h 26"/>
                <a:gd name="T40" fmla="*/ 6 w 29"/>
                <a:gd name="T41" fmla="*/ 6 h 26"/>
                <a:gd name="T42" fmla="*/ 2 w 29"/>
                <a:gd name="T43" fmla="*/ 10 h 26"/>
                <a:gd name="T44" fmla="*/ 2 w 29"/>
                <a:gd name="T45" fmla="*/ 10 h 26"/>
                <a:gd name="T46" fmla="*/ 0 w 29"/>
                <a:gd name="T47" fmla="*/ 8 h 26"/>
                <a:gd name="T48" fmla="*/ 0 w 29"/>
                <a:gd name="T49" fmla="*/ 8 h 26"/>
                <a:gd name="T50" fmla="*/ 0 w 29"/>
                <a:gd name="T51" fmla="*/ 2 h 26"/>
                <a:gd name="T52" fmla="*/ 0 w 29"/>
                <a:gd name="T53" fmla="*/ 2 h 26"/>
                <a:gd name="T54" fmla="*/ 0 w 29"/>
                <a:gd name="T55" fmla="*/ 0 h 26"/>
                <a:gd name="T56" fmla="*/ 0 w 29"/>
                <a:gd name="T57" fmla="*/ 0 h 26"/>
                <a:gd name="T58" fmla="*/ 4 w 29"/>
                <a:gd name="T59" fmla="*/ 2 h 26"/>
                <a:gd name="T60" fmla="*/ 4 w 29"/>
                <a:gd name="T61" fmla="*/ 2 h 26"/>
                <a:gd name="T62" fmla="*/ 12 w 29"/>
                <a:gd name="T63" fmla="*/ 0 h 26"/>
                <a:gd name="T64" fmla="*/ 12 w 29"/>
                <a:gd name="T65" fmla="*/ 0 h 26"/>
                <a:gd name="T66" fmla="*/ 15 w 29"/>
                <a:gd name="T67" fmla="*/ 2 h 26"/>
                <a:gd name="T68" fmla="*/ 15 w 29"/>
                <a:gd name="T69" fmla="*/ 2 h 26"/>
                <a:gd name="T70" fmla="*/ 15 w 29"/>
                <a:gd name="T71" fmla="*/ 6 h 26"/>
                <a:gd name="T72" fmla="*/ 15 w 29"/>
                <a:gd name="T73" fmla="*/ 6 h 26"/>
                <a:gd name="T74" fmla="*/ 15 w 29"/>
                <a:gd name="T75" fmla="*/ 8 h 26"/>
                <a:gd name="T76" fmla="*/ 15 w 29"/>
                <a:gd name="T77" fmla="*/ 12 h 26"/>
                <a:gd name="T78" fmla="*/ 15 w 29"/>
                <a:gd name="T79" fmla="*/ 12 h 26"/>
                <a:gd name="T80" fmla="*/ 17 w 29"/>
                <a:gd name="T81" fmla="*/ 12 h 26"/>
                <a:gd name="T82" fmla="*/ 17 w 29"/>
                <a:gd name="T83" fmla="*/ 12 h 26"/>
                <a:gd name="T84" fmla="*/ 17 w 29"/>
                <a:gd name="T85" fmla="*/ 10 h 26"/>
                <a:gd name="T86" fmla="*/ 17 w 29"/>
                <a:gd name="T87" fmla="*/ 10 h 26"/>
                <a:gd name="T88" fmla="*/ 23 w 29"/>
                <a:gd name="T89" fmla="*/ 8 h 26"/>
                <a:gd name="T90" fmla="*/ 23 w 29"/>
                <a:gd name="T91" fmla="*/ 8 h 26"/>
                <a:gd name="T92" fmla="*/ 27 w 29"/>
                <a:gd name="T93" fmla="*/ 8 h 26"/>
                <a:gd name="T94" fmla="*/ 29 w 29"/>
                <a:gd name="T95" fmla="*/ 10 h 26"/>
                <a:gd name="T96" fmla="*/ 29 w 29"/>
                <a:gd name="T97" fmla="*/ 10 h 26"/>
                <a:gd name="T98" fmla="*/ 29 w 29"/>
                <a:gd name="T9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 h="26">
                  <a:moveTo>
                    <a:pt x="29" y="10"/>
                  </a:moveTo>
                  <a:lnTo>
                    <a:pt x="29" y="10"/>
                  </a:lnTo>
                  <a:lnTo>
                    <a:pt x="29" y="12"/>
                  </a:lnTo>
                  <a:lnTo>
                    <a:pt x="27" y="16"/>
                  </a:lnTo>
                  <a:lnTo>
                    <a:pt x="23" y="22"/>
                  </a:lnTo>
                  <a:lnTo>
                    <a:pt x="23" y="22"/>
                  </a:lnTo>
                  <a:lnTo>
                    <a:pt x="19" y="26"/>
                  </a:lnTo>
                  <a:lnTo>
                    <a:pt x="19" y="26"/>
                  </a:lnTo>
                  <a:lnTo>
                    <a:pt x="13" y="22"/>
                  </a:lnTo>
                  <a:lnTo>
                    <a:pt x="6" y="16"/>
                  </a:lnTo>
                  <a:lnTo>
                    <a:pt x="6" y="16"/>
                  </a:lnTo>
                  <a:lnTo>
                    <a:pt x="4" y="14"/>
                  </a:lnTo>
                  <a:lnTo>
                    <a:pt x="4" y="12"/>
                  </a:lnTo>
                  <a:lnTo>
                    <a:pt x="4" y="12"/>
                  </a:lnTo>
                  <a:lnTo>
                    <a:pt x="6" y="14"/>
                  </a:lnTo>
                  <a:lnTo>
                    <a:pt x="6" y="14"/>
                  </a:lnTo>
                  <a:lnTo>
                    <a:pt x="8" y="10"/>
                  </a:lnTo>
                  <a:lnTo>
                    <a:pt x="6" y="6"/>
                  </a:lnTo>
                  <a:lnTo>
                    <a:pt x="6" y="6"/>
                  </a:lnTo>
                  <a:lnTo>
                    <a:pt x="6" y="6"/>
                  </a:lnTo>
                  <a:lnTo>
                    <a:pt x="6" y="6"/>
                  </a:lnTo>
                  <a:lnTo>
                    <a:pt x="2" y="10"/>
                  </a:lnTo>
                  <a:lnTo>
                    <a:pt x="2" y="10"/>
                  </a:lnTo>
                  <a:lnTo>
                    <a:pt x="0" y="8"/>
                  </a:lnTo>
                  <a:lnTo>
                    <a:pt x="0" y="8"/>
                  </a:lnTo>
                  <a:lnTo>
                    <a:pt x="0" y="2"/>
                  </a:lnTo>
                  <a:lnTo>
                    <a:pt x="0" y="2"/>
                  </a:lnTo>
                  <a:lnTo>
                    <a:pt x="0" y="0"/>
                  </a:lnTo>
                  <a:lnTo>
                    <a:pt x="0" y="0"/>
                  </a:lnTo>
                  <a:lnTo>
                    <a:pt x="4" y="2"/>
                  </a:lnTo>
                  <a:lnTo>
                    <a:pt x="4" y="2"/>
                  </a:lnTo>
                  <a:lnTo>
                    <a:pt x="12" y="0"/>
                  </a:lnTo>
                  <a:lnTo>
                    <a:pt x="12" y="0"/>
                  </a:lnTo>
                  <a:lnTo>
                    <a:pt x="15" y="2"/>
                  </a:lnTo>
                  <a:lnTo>
                    <a:pt x="15" y="2"/>
                  </a:lnTo>
                  <a:lnTo>
                    <a:pt x="15" y="6"/>
                  </a:lnTo>
                  <a:lnTo>
                    <a:pt x="15" y="6"/>
                  </a:lnTo>
                  <a:lnTo>
                    <a:pt x="15" y="8"/>
                  </a:lnTo>
                  <a:lnTo>
                    <a:pt x="15" y="12"/>
                  </a:lnTo>
                  <a:lnTo>
                    <a:pt x="15" y="12"/>
                  </a:lnTo>
                  <a:lnTo>
                    <a:pt x="17" y="12"/>
                  </a:lnTo>
                  <a:lnTo>
                    <a:pt x="17" y="12"/>
                  </a:lnTo>
                  <a:lnTo>
                    <a:pt x="17" y="10"/>
                  </a:lnTo>
                  <a:lnTo>
                    <a:pt x="17" y="10"/>
                  </a:lnTo>
                  <a:lnTo>
                    <a:pt x="23" y="8"/>
                  </a:lnTo>
                  <a:lnTo>
                    <a:pt x="23" y="8"/>
                  </a:lnTo>
                  <a:lnTo>
                    <a:pt x="27" y="8"/>
                  </a:lnTo>
                  <a:lnTo>
                    <a:pt x="29" y="10"/>
                  </a:lnTo>
                  <a:lnTo>
                    <a:pt x="29" y="10"/>
                  </a:lnTo>
                  <a:lnTo>
                    <a:pt x="29"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5" name="Freeform 298">
              <a:extLst>
                <a:ext uri="{FF2B5EF4-FFF2-40B4-BE49-F238E27FC236}">
                  <a16:creationId xmlns:a16="http://schemas.microsoft.com/office/drawing/2014/main" id="{5EEE2BAD-6541-B7D4-2E0A-ABF95042DA35}"/>
                </a:ext>
              </a:extLst>
            </p:cNvPr>
            <p:cNvSpPr>
              <a:spLocks/>
            </p:cNvSpPr>
            <p:nvPr/>
          </p:nvSpPr>
          <p:spPr bwMode="auto">
            <a:xfrm>
              <a:off x="10226975" y="2399038"/>
              <a:ext cx="21310" cy="19889"/>
            </a:xfrm>
            <a:custGeom>
              <a:avLst/>
              <a:gdLst>
                <a:gd name="T0" fmla="*/ 30 w 30"/>
                <a:gd name="T1" fmla="*/ 8 h 28"/>
                <a:gd name="T2" fmla="*/ 30 w 30"/>
                <a:gd name="T3" fmla="*/ 8 h 28"/>
                <a:gd name="T4" fmla="*/ 28 w 30"/>
                <a:gd name="T5" fmla="*/ 14 h 28"/>
                <a:gd name="T6" fmla="*/ 26 w 30"/>
                <a:gd name="T7" fmla="*/ 18 h 28"/>
                <a:gd name="T8" fmla="*/ 26 w 30"/>
                <a:gd name="T9" fmla="*/ 18 h 28"/>
                <a:gd name="T10" fmla="*/ 26 w 30"/>
                <a:gd name="T11" fmla="*/ 22 h 28"/>
                <a:gd name="T12" fmla="*/ 26 w 30"/>
                <a:gd name="T13" fmla="*/ 22 h 28"/>
                <a:gd name="T14" fmla="*/ 24 w 30"/>
                <a:gd name="T15" fmla="*/ 24 h 28"/>
                <a:gd name="T16" fmla="*/ 20 w 30"/>
                <a:gd name="T17" fmla="*/ 26 h 28"/>
                <a:gd name="T18" fmla="*/ 12 w 30"/>
                <a:gd name="T19" fmla="*/ 28 h 28"/>
                <a:gd name="T20" fmla="*/ 12 w 30"/>
                <a:gd name="T21" fmla="*/ 28 h 28"/>
                <a:gd name="T22" fmla="*/ 6 w 30"/>
                <a:gd name="T23" fmla="*/ 28 h 28"/>
                <a:gd name="T24" fmla="*/ 0 w 30"/>
                <a:gd name="T25" fmla="*/ 26 h 28"/>
                <a:gd name="T26" fmla="*/ 0 w 30"/>
                <a:gd name="T27" fmla="*/ 26 h 28"/>
                <a:gd name="T28" fmla="*/ 0 w 30"/>
                <a:gd name="T29" fmla="*/ 24 h 28"/>
                <a:gd name="T30" fmla="*/ 0 w 30"/>
                <a:gd name="T31" fmla="*/ 24 h 28"/>
                <a:gd name="T32" fmla="*/ 6 w 30"/>
                <a:gd name="T33" fmla="*/ 24 h 28"/>
                <a:gd name="T34" fmla="*/ 6 w 30"/>
                <a:gd name="T35" fmla="*/ 24 h 28"/>
                <a:gd name="T36" fmla="*/ 8 w 30"/>
                <a:gd name="T37" fmla="*/ 22 h 28"/>
                <a:gd name="T38" fmla="*/ 8 w 30"/>
                <a:gd name="T39" fmla="*/ 22 h 28"/>
                <a:gd name="T40" fmla="*/ 6 w 30"/>
                <a:gd name="T41" fmla="*/ 18 h 28"/>
                <a:gd name="T42" fmla="*/ 6 w 30"/>
                <a:gd name="T43" fmla="*/ 16 h 28"/>
                <a:gd name="T44" fmla="*/ 6 w 30"/>
                <a:gd name="T45" fmla="*/ 16 h 28"/>
                <a:gd name="T46" fmla="*/ 14 w 30"/>
                <a:gd name="T47" fmla="*/ 16 h 28"/>
                <a:gd name="T48" fmla="*/ 14 w 30"/>
                <a:gd name="T49" fmla="*/ 16 h 28"/>
                <a:gd name="T50" fmla="*/ 16 w 30"/>
                <a:gd name="T51" fmla="*/ 14 h 28"/>
                <a:gd name="T52" fmla="*/ 16 w 30"/>
                <a:gd name="T53" fmla="*/ 14 h 28"/>
                <a:gd name="T54" fmla="*/ 16 w 30"/>
                <a:gd name="T55" fmla="*/ 10 h 28"/>
                <a:gd name="T56" fmla="*/ 16 w 30"/>
                <a:gd name="T57" fmla="*/ 8 h 28"/>
                <a:gd name="T58" fmla="*/ 16 w 30"/>
                <a:gd name="T59" fmla="*/ 8 h 28"/>
                <a:gd name="T60" fmla="*/ 18 w 30"/>
                <a:gd name="T61" fmla="*/ 10 h 28"/>
                <a:gd name="T62" fmla="*/ 20 w 30"/>
                <a:gd name="T63" fmla="*/ 12 h 28"/>
                <a:gd name="T64" fmla="*/ 20 w 30"/>
                <a:gd name="T65" fmla="*/ 12 h 28"/>
                <a:gd name="T66" fmla="*/ 22 w 30"/>
                <a:gd name="T67" fmla="*/ 12 h 28"/>
                <a:gd name="T68" fmla="*/ 22 w 30"/>
                <a:gd name="T69" fmla="*/ 12 h 28"/>
                <a:gd name="T70" fmla="*/ 22 w 30"/>
                <a:gd name="T71" fmla="*/ 10 h 28"/>
                <a:gd name="T72" fmla="*/ 22 w 30"/>
                <a:gd name="T73" fmla="*/ 6 h 28"/>
                <a:gd name="T74" fmla="*/ 22 w 30"/>
                <a:gd name="T75" fmla="*/ 6 h 28"/>
                <a:gd name="T76" fmla="*/ 22 w 30"/>
                <a:gd name="T77" fmla="*/ 4 h 28"/>
                <a:gd name="T78" fmla="*/ 22 w 30"/>
                <a:gd name="T79" fmla="*/ 0 h 28"/>
                <a:gd name="T80" fmla="*/ 22 w 30"/>
                <a:gd name="T81" fmla="*/ 0 h 28"/>
                <a:gd name="T82" fmla="*/ 26 w 30"/>
                <a:gd name="T83" fmla="*/ 0 h 28"/>
                <a:gd name="T84" fmla="*/ 28 w 30"/>
                <a:gd name="T85" fmla="*/ 4 h 28"/>
                <a:gd name="T86" fmla="*/ 28 w 30"/>
                <a:gd name="T87" fmla="*/ 4 h 28"/>
                <a:gd name="T88" fmla="*/ 30 w 30"/>
                <a:gd name="T89" fmla="*/ 8 h 28"/>
                <a:gd name="T90" fmla="*/ 30 w 30"/>
                <a:gd name="T91" fmla="*/ 8 h 28"/>
                <a:gd name="T92" fmla="*/ 30 w 30"/>
                <a:gd name="T9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28">
                  <a:moveTo>
                    <a:pt x="30" y="8"/>
                  </a:moveTo>
                  <a:lnTo>
                    <a:pt x="30" y="8"/>
                  </a:lnTo>
                  <a:lnTo>
                    <a:pt x="28" y="14"/>
                  </a:lnTo>
                  <a:lnTo>
                    <a:pt x="26" y="18"/>
                  </a:lnTo>
                  <a:lnTo>
                    <a:pt x="26" y="18"/>
                  </a:lnTo>
                  <a:lnTo>
                    <a:pt x="26" y="22"/>
                  </a:lnTo>
                  <a:lnTo>
                    <a:pt x="26" y="22"/>
                  </a:lnTo>
                  <a:lnTo>
                    <a:pt x="24" y="24"/>
                  </a:lnTo>
                  <a:lnTo>
                    <a:pt x="20" y="26"/>
                  </a:lnTo>
                  <a:lnTo>
                    <a:pt x="12" y="28"/>
                  </a:lnTo>
                  <a:lnTo>
                    <a:pt x="12" y="28"/>
                  </a:lnTo>
                  <a:lnTo>
                    <a:pt x="6" y="28"/>
                  </a:lnTo>
                  <a:lnTo>
                    <a:pt x="0" y="26"/>
                  </a:lnTo>
                  <a:lnTo>
                    <a:pt x="0" y="26"/>
                  </a:lnTo>
                  <a:lnTo>
                    <a:pt x="0" y="24"/>
                  </a:lnTo>
                  <a:lnTo>
                    <a:pt x="0" y="24"/>
                  </a:lnTo>
                  <a:lnTo>
                    <a:pt x="6" y="24"/>
                  </a:lnTo>
                  <a:lnTo>
                    <a:pt x="6" y="24"/>
                  </a:lnTo>
                  <a:lnTo>
                    <a:pt x="8" y="22"/>
                  </a:lnTo>
                  <a:lnTo>
                    <a:pt x="8" y="22"/>
                  </a:lnTo>
                  <a:lnTo>
                    <a:pt x="6" y="18"/>
                  </a:lnTo>
                  <a:lnTo>
                    <a:pt x="6" y="16"/>
                  </a:lnTo>
                  <a:lnTo>
                    <a:pt x="6" y="16"/>
                  </a:lnTo>
                  <a:lnTo>
                    <a:pt x="14" y="16"/>
                  </a:lnTo>
                  <a:lnTo>
                    <a:pt x="14" y="16"/>
                  </a:lnTo>
                  <a:lnTo>
                    <a:pt x="16" y="14"/>
                  </a:lnTo>
                  <a:lnTo>
                    <a:pt x="16" y="14"/>
                  </a:lnTo>
                  <a:lnTo>
                    <a:pt x="16" y="10"/>
                  </a:lnTo>
                  <a:lnTo>
                    <a:pt x="16" y="8"/>
                  </a:lnTo>
                  <a:lnTo>
                    <a:pt x="16" y="8"/>
                  </a:lnTo>
                  <a:lnTo>
                    <a:pt x="18" y="10"/>
                  </a:lnTo>
                  <a:lnTo>
                    <a:pt x="20" y="12"/>
                  </a:lnTo>
                  <a:lnTo>
                    <a:pt x="20" y="12"/>
                  </a:lnTo>
                  <a:lnTo>
                    <a:pt x="22" y="12"/>
                  </a:lnTo>
                  <a:lnTo>
                    <a:pt x="22" y="12"/>
                  </a:lnTo>
                  <a:lnTo>
                    <a:pt x="22" y="10"/>
                  </a:lnTo>
                  <a:lnTo>
                    <a:pt x="22" y="6"/>
                  </a:lnTo>
                  <a:lnTo>
                    <a:pt x="22" y="6"/>
                  </a:lnTo>
                  <a:lnTo>
                    <a:pt x="22" y="4"/>
                  </a:lnTo>
                  <a:lnTo>
                    <a:pt x="22" y="0"/>
                  </a:lnTo>
                  <a:lnTo>
                    <a:pt x="22" y="0"/>
                  </a:lnTo>
                  <a:lnTo>
                    <a:pt x="26" y="0"/>
                  </a:lnTo>
                  <a:lnTo>
                    <a:pt x="28" y="4"/>
                  </a:lnTo>
                  <a:lnTo>
                    <a:pt x="28" y="4"/>
                  </a:lnTo>
                  <a:lnTo>
                    <a:pt x="30" y="8"/>
                  </a:lnTo>
                  <a:lnTo>
                    <a:pt x="30" y="8"/>
                  </a:lnTo>
                  <a:lnTo>
                    <a:pt x="30" y="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6" name="Freeform 299">
              <a:extLst>
                <a:ext uri="{FF2B5EF4-FFF2-40B4-BE49-F238E27FC236}">
                  <a16:creationId xmlns:a16="http://schemas.microsoft.com/office/drawing/2014/main" id="{195F1290-1DCC-7B08-8A5E-EC8DB731E192}"/>
                </a:ext>
              </a:extLst>
            </p:cNvPr>
            <p:cNvSpPr>
              <a:spLocks/>
            </p:cNvSpPr>
            <p:nvPr/>
          </p:nvSpPr>
          <p:spPr bwMode="auto">
            <a:xfrm>
              <a:off x="10195721" y="2418927"/>
              <a:ext cx="29834" cy="35517"/>
            </a:xfrm>
            <a:custGeom>
              <a:avLst/>
              <a:gdLst>
                <a:gd name="T0" fmla="*/ 40 w 42"/>
                <a:gd name="T1" fmla="*/ 12 h 50"/>
                <a:gd name="T2" fmla="*/ 42 w 42"/>
                <a:gd name="T3" fmla="*/ 18 h 50"/>
                <a:gd name="T4" fmla="*/ 38 w 42"/>
                <a:gd name="T5" fmla="*/ 24 h 50"/>
                <a:gd name="T6" fmla="*/ 40 w 42"/>
                <a:gd name="T7" fmla="*/ 34 h 50"/>
                <a:gd name="T8" fmla="*/ 38 w 42"/>
                <a:gd name="T9" fmla="*/ 36 h 50"/>
                <a:gd name="T10" fmla="*/ 28 w 42"/>
                <a:gd name="T11" fmla="*/ 40 h 50"/>
                <a:gd name="T12" fmla="*/ 28 w 42"/>
                <a:gd name="T13" fmla="*/ 34 h 50"/>
                <a:gd name="T14" fmla="*/ 26 w 42"/>
                <a:gd name="T15" fmla="*/ 34 h 50"/>
                <a:gd name="T16" fmla="*/ 24 w 42"/>
                <a:gd name="T17" fmla="*/ 36 h 50"/>
                <a:gd name="T18" fmla="*/ 20 w 42"/>
                <a:gd name="T19" fmla="*/ 46 h 50"/>
                <a:gd name="T20" fmla="*/ 12 w 42"/>
                <a:gd name="T21" fmla="*/ 46 h 50"/>
                <a:gd name="T22" fmla="*/ 8 w 42"/>
                <a:gd name="T23" fmla="*/ 46 h 50"/>
                <a:gd name="T24" fmla="*/ 4 w 42"/>
                <a:gd name="T25" fmla="*/ 50 h 50"/>
                <a:gd name="T26" fmla="*/ 2 w 42"/>
                <a:gd name="T27" fmla="*/ 48 h 50"/>
                <a:gd name="T28" fmla="*/ 0 w 42"/>
                <a:gd name="T29" fmla="*/ 46 h 50"/>
                <a:gd name="T30" fmla="*/ 6 w 42"/>
                <a:gd name="T31" fmla="*/ 42 h 50"/>
                <a:gd name="T32" fmla="*/ 8 w 42"/>
                <a:gd name="T33" fmla="*/ 36 h 50"/>
                <a:gd name="T34" fmla="*/ 6 w 42"/>
                <a:gd name="T35" fmla="*/ 34 h 50"/>
                <a:gd name="T36" fmla="*/ 4 w 42"/>
                <a:gd name="T37" fmla="*/ 32 h 50"/>
                <a:gd name="T38" fmla="*/ 2 w 42"/>
                <a:gd name="T39" fmla="*/ 32 h 50"/>
                <a:gd name="T40" fmla="*/ 6 w 42"/>
                <a:gd name="T41" fmla="*/ 32 h 50"/>
                <a:gd name="T42" fmla="*/ 6 w 42"/>
                <a:gd name="T43" fmla="*/ 30 h 50"/>
                <a:gd name="T44" fmla="*/ 8 w 42"/>
                <a:gd name="T45" fmla="*/ 26 h 50"/>
                <a:gd name="T46" fmla="*/ 6 w 42"/>
                <a:gd name="T47" fmla="*/ 26 h 50"/>
                <a:gd name="T48" fmla="*/ 4 w 42"/>
                <a:gd name="T49" fmla="*/ 24 h 50"/>
                <a:gd name="T50" fmla="*/ 6 w 42"/>
                <a:gd name="T51" fmla="*/ 24 h 50"/>
                <a:gd name="T52" fmla="*/ 4 w 42"/>
                <a:gd name="T53" fmla="*/ 20 h 50"/>
                <a:gd name="T54" fmla="*/ 6 w 42"/>
                <a:gd name="T55" fmla="*/ 18 h 50"/>
                <a:gd name="T56" fmla="*/ 8 w 42"/>
                <a:gd name="T57" fmla="*/ 16 h 50"/>
                <a:gd name="T58" fmla="*/ 14 w 42"/>
                <a:gd name="T59" fmla="*/ 20 h 50"/>
                <a:gd name="T60" fmla="*/ 16 w 42"/>
                <a:gd name="T61" fmla="*/ 18 h 50"/>
                <a:gd name="T62" fmla="*/ 20 w 42"/>
                <a:gd name="T63" fmla="*/ 14 h 50"/>
                <a:gd name="T64" fmla="*/ 14 w 42"/>
                <a:gd name="T65" fmla="*/ 10 h 50"/>
                <a:gd name="T66" fmla="*/ 16 w 42"/>
                <a:gd name="T67" fmla="*/ 10 h 50"/>
                <a:gd name="T68" fmla="*/ 22 w 42"/>
                <a:gd name="T69" fmla="*/ 10 h 50"/>
                <a:gd name="T70" fmla="*/ 24 w 42"/>
                <a:gd name="T71" fmla="*/ 12 h 50"/>
                <a:gd name="T72" fmla="*/ 26 w 42"/>
                <a:gd name="T73" fmla="*/ 8 h 50"/>
                <a:gd name="T74" fmla="*/ 22 w 42"/>
                <a:gd name="T75" fmla="*/ 0 h 50"/>
                <a:gd name="T76" fmla="*/ 24 w 42"/>
                <a:gd name="T77" fmla="*/ 0 h 50"/>
                <a:gd name="T78" fmla="*/ 26 w 42"/>
                <a:gd name="T79" fmla="*/ 2 h 50"/>
                <a:gd name="T80" fmla="*/ 28 w 42"/>
                <a:gd name="T81" fmla="*/ 6 h 50"/>
                <a:gd name="T82" fmla="*/ 28 w 42"/>
                <a:gd name="T83" fmla="*/ 0 h 50"/>
                <a:gd name="T84" fmla="*/ 32 w 42"/>
                <a:gd name="T85" fmla="*/ 0 h 50"/>
                <a:gd name="T86" fmla="*/ 34 w 42"/>
                <a:gd name="T87" fmla="*/ 2 h 50"/>
                <a:gd name="T88" fmla="*/ 36 w 42"/>
                <a:gd name="T89" fmla="*/ 8 h 50"/>
                <a:gd name="T90" fmla="*/ 40 w 42"/>
                <a:gd name="T91"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 h="50">
                  <a:moveTo>
                    <a:pt x="40" y="12"/>
                  </a:moveTo>
                  <a:lnTo>
                    <a:pt x="40" y="12"/>
                  </a:lnTo>
                  <a:lnTo>
                    <a:pt x="42" y="18"/>
                  </a:lnTo>
                  <a:lnTo>
                    <a:pt x="42" y="18"/>
                  </a:lnTo>
                  <a:lnTo>
                    <a:pt x="38" y="24"/>
                  </a:lnTo>
                  <a:lnTo>
                    <a:pt x="38" y="24"/>
                  </a:lnTo>
                  <a:lnTo>
                    <a:pt x="38" y="30"/>
                  </a:lnTo>
                  <a:lnTo>
                    <a:pt x="40" y="34"/>
                  </a:lnTo>
                  <a:lnTo>
                    <a:pt x="38" y="36"/>
                  </a:lnTo>
                  <a:lnTo>
                    <a:pt x="38" y="36"/>
                  </a:lnTo>
                  <a:lnTo>
                    <a:pt x="34" y="40"/>
                  </a:lnTo>
                  <a:lnTo>
                    <a:pt x="28" y="40"/>
                  </a:lnTo>
                  <a:lnTo>
                    <a:pt x="28" y="40"/>
                  </a:lnTo>
                  <a:lnTo>
                    <a:pt x="28" y="34"/>
                  </a:lnTo>
                  <a:lnTo>
                    <a:pt x="28" y="34"/>
                  </a:lnTo>
                  <a:lnTo>
                    <a:pt x="26" y="34"/>
                  </a:lnTo>
                  <a:lnTo>
                    <a:pt x="24" y="36"/>
                  </a:lnTo>
                  <a:lnTo>
                    <a:pt x="24" y="36"/>
                  </a:lnTo>
                  <a:lnTo>
                    <a:pt x="22" y="42"/>
                  </a:lnTo>
                  <a:lnTo>
                    <a:pt x="20" y="46"/>
                  </a:lnTo>
                  <a:lnTo>
                    <a:pt x="20" y="46"/>
                  </a:lnTo>
                  <a:lnTo>
                    <a:pt x="12" y="46"/>
                  </a:lnTo>
                  <a:lnTo>
                    <a:pt x="8" y="46"/>
                  </a:lnTo>
                  <a:lnTo>
                    <a:pt x="8" y="46"/>
                  </a:lnTo>
                  <a:lnTo>
                    <a:pt x="6" y="48"/>
                  </a:lnTo>
                  <a:lnTo>
                    <a:pt x="4" y="50"/>
                  </a:lnTo>
                  <a:lnTo>
                    <a:pt x="4" y="50"/>
                  </a:lnTo>
                  <a:lnTo>
                    <a:pt x="2" y="48"/>
                  </a:lnTo>
                  <a:lnTo>
                    <a:pt x="0" y="46"/>
                  </a:lnTo>
                  <a:lnTo>
                    <a:pt x="0" y="46"/>
                  </a:lnTo>
                  <a:lnTo>
                    <a:pt x="4" y="44"/>
                  </a:lnTo>
                  <a:lnTo>
                    <a:pt x="6" y="42"/>
                  </a:lnTo>
                  <a:lnTo>
                    <a:pt x="6" y="42"/>
                  </a:lnTo>
                  <a:lnTo>
                    <a:pt x="8" y="36"/>
                  </a:lnTo>
                  <a:lnTo>
                    <a:pt x="8" y="36"/>
                  </a:lnTo>
                  <a:lnTo>
                    <a:pt x="6" y="34"/>
                  </a:lnTo>
                  <a:lnTo>
                    <a:pt x="6" y="34"/>
                  </a:lnTo>
                  <a:lnTo>
                    <a:pt x="4" y="32"/>
                  </a:lnTo>
                  <a:lnTo>
                    <a:pt x="2" y="32"/>
                  </a:lnTo>
                  <a:lnTo>
                    <a:pt x="2" y="32"/>
                  </a:lnTo>
                  <a:lnTo>
                    <a:pt x="4" y="32"/>
                  </a:lnTo>
                  <a:lnTo>
                    <a:pt x="6" y="32"/>
                  </a:lnTo>
                  <a:lnTo>
                    <a:pt x="6" y="32"/>
                  </a:lnTo>
                  <a:lnTo>
                    <a:pt x="6" y="30"/>
                  </a:lnTo>
                  <a:lnTo>
                    <a:pt x="6" y="30"/>
                  </a:lnTo>
                  <a:lnTo>
                    <a:pt x="8" y="26"/>
                  </a:lnTo>
                  <a:lnTo>
                    <a:pt x="8" y="26"/>
                  </a:lnTo>
                  <a:lnTo>
                    <a:pt x="6" y="26"/>
                  </a:lnTo>
                  <a:lnTo>
                    <a:pt x="4" y="24"/>
                  </a:lnTo>
                  <a:lnTo>
                    <a:pt x="4" y="24"/>
                  </a:lnTo>
                  <a:lnTo>
                    <a:pt x="4" y="24"/>
                  </a:lnTo>
                  <a:lnTo>
                    <a:pt x="6" y="24"/>
                  </a:lnTo>
                  <a:lnTo>
                    <a:pt x="6" y="24"/>
                  </a:lnTo>
                  <a:lnTo>
                    <a:pt x="4" y="20"/>
                  </a:lnTo>
                  <a:lnTo>
                    <a:pt x="4" y="20"/>
                  </a:lnTo>
                  <a:lnTo>
                    <a:pt x="6" y="18"/>
                  </a:lnTo>
                  <a:lnTo>
                    <a:pt x="8" y="16"/>
                  </a:lnTo>
                  <a:lnTo>
                    <a:pt x="8" y="16"/>
                  </a:lnTo>
                  <a:lnTo>
                    <a:pt x="12" y="18"/>
                  </a:lnTo>
                  <a:lnTo>
                    <a:pt x="14" y="20"/>
                  </a:lnTo>
                  <a:lnTo>
                    <a:pt x="14" y="20"/>
                  </a:lnTo>
                  <a:lnTo>
                    <a:pt x="16" y="18"/>
                  </a:lnTo>
                  <a:lnTo>
                    <a:pt x="20" y="14"/>
                  </a:lnTo>
                  <a:lnTo>
                    <a:pt x="20" y="14"/>
                  </a:lnTo>
                  <a:lnTo>
                    <a:pt x="16" y="12"/>
                  </a:lnTo>
                  <a:lnTo>
                    <a:pt x="14" y="10"/>
                  </a:lnTo>
                  <a:lnTo>
                    <a:pt x="14" y="10"/>
                  </a:lnTo>
                  <a:lnTo>
                    <a:pt x="16" y="10"/>
                  </a:lnTo>
                  <a:lnTo>
                    <a:pt x="16" y="10"/>
                  </a:lnTo>
                  <a:lnTo>
                    <a:pt x="22" y="10"/>
                  </a:lnTo>
                  <a:lnTo>
                    <a:pt x="24" y="12"/>
                  </a:lnTo>
                  <a:lnTo>
                    <a:pt x="24" y="12"/>
                  </a:lnTo>
                  <a:lnTo>
                    <a:pt x="26" y="8"/>
                  </a:lnTo>
                  <a:lnTo>
                    <a:pt x="26" y="8"/>
                  </a:lnTo>
                  <a:lnTo>
                    <a:pt x="24" y="2"/>
                  </a:lnTo>
                  <a:lnTo>
                    <a:pt x="22" y="0"/>
                  </a:lnTo>
                  <a:lnTo>
                    <a:pt x="24" y="0"/>
                  </a:lnTo>
                  <a:lnTo>
                    <a:pt x="24" y="0"/>
                  </a:lnTo>
                  <a:lnTo>
                    <a:pt x="24" y="0"/>
                  </a:lnTo>
                  <a:lnTo>
                    <a:pt x="26" y="2"/>
                  </a:lnTo>
                  <a:lnTo>
                    <a:pt x="28" y="6"/>
                  </a:lnTo>
                  <a:lnTo>
                    <a:pt x="28" y="6"/>
                  </a:lnTo>
                  <a:lnTo>
                    <a:pt x="28" y="2"/>
                  </a:lnTo>
                  <a:lnTo>
                    <a:pt x="28" y="0"/>
                  </a:lnTo>
                  <a:lnTo>
                    <a:pt x="28" y="0"/>
                  </a:lnTo>
                  <a:lnTo>
                    <a:pt x="32" y="0"/>
                  </a:lnTo>
                  <a:lnTo>
                    <a:pt x="32" y="0"/>
                  </a:lnTo>
                  <a:lnTo>
                    <a:pt x="34" y="2"/>
                  </a:lnTo>
                  <a:lnTo>
                    <a:pt x="36" y="8"/>
                  </a:lnTo>
                  <a:lnTo>
                    <a:pt x="36" y="8"/>
                  </a:lnTo>
                  <a:lnTo>
                    <a:pt x="40" y="12"/>
                  </a:lnTo>
                  <a:lnTo>
                    <a:pt x="40" y="12"/>
                  </a:lnTo>
                  <a:lnTo>
                    <a:pt x="40" y="1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7" name="Freeform 300">
              <a:extLst>
                <a:ext uri="{FF2B5EF4-FFF2-40B4-BE49-F238E27FC236}">
                  <a16:creationId xmlns:a16="http://schemas.microsoft.com/office/drawing/2014/main" id="{4C851E23-C98B-4475-5B8E-11FF48708290}"/>
                </a:ext>
              </a:extLst>
            </p:cNvPr>
            <p:cNvSpPr>
              <a:spLocks/>
            </p:cNvSpPr>
            <p:nvPr/>
          </p:nvSpPr>
          <p:spPr bwMode="auto">
            <a:xfrm>
              <a:off x="10141735" y="2529029"/>
              <a:ext cx="17048" cy="15627"/>
            </a:xfrm>
            <a:custGeom>
              <a:avLst/>
              <a:gdLst>
                <a:gd name="T0" fmla="*/ 24 w 24"/>
                <a:gd name="T1" fmla="*/ 6 h 22"/>
                <a:gd name="T2" fmla="*/ 24 w 24"/>
                <a:gd name="T3" fmla="*/ 6 h 22"/>
                <a:gd name="T4" fmla="*/ 22 w 24"/>
                <a:gd name="T5" fmla="*/ 10 h 22"/>
                <a:gd name="T6" fmla="*/ 22 w 24"/>
                <a:gd name="T7" fmla="*/ 10 h 22"/>
                <a:gd name="T8" fmla="*/ 18 w 24"/>
                <a:gd name="T9" fmla="*/ 12 h 22"/>
                <a:gd name="T10" fmla="*/ 18 w 24"/>
                <a:gd name="T11" fmla="*/ 12 h 22"/>
                <a:gd name="T12" fmla="*/ 14 w 24"/>
                <a:gd name="T13" fmla="*/ 16 h 22"/>
                <a:gd name="T14" fmla="*/ 14 w 24"/>
                <a:gd name="T15" fmla="*/ 16 h 22"/>
                <a:gd name="T16" fmla="*/ 6 w 24"/>
                <a:gd name="T17" fmla="*/ 20 h 22"/>
                <a:gd name="T18" fmla="*/ 6 w 24"/>
                <a:gd name="T19" fmla="*/ 20 h 22"/>
                <a:gd name="T20" fmla="*/ 2 w 24"/>
                <a:gd name="T21" fmla="*/ 22 h 22"/>
                <a:gd name="T22" fmla="*/ 2 w 24"/>
                <a:gd name="T23" fmla="*/ 22 h 22"/>
                <a:gd name="T24" fmla="*/ 0 w 24"/>
                <a:gd name="T25" fmla="*/ 20 h 22"/>
                <a:gd name="T26" fmla="*/ 0 w 24"/>
                <a:gd name="T27" fmla="*/ 20 h 22"/>
                <a:gd name="T28" fmla="*/ 0 w 24"/>
                <a:gd name="T29" fmla="*/ 16 h 22"/>
                <a:gd name="T30" fmla="*/ 4 w 24"/>
                <a:gd name="T31" fmla="*/ 14 h 22"/>
                <a:gd name="T32" fmla="*/ 4 w 24"/>
                <a:gd name="T33" fmla="*/ 14 h 22"/>
                <a:gd name="T34" fmla="*/ 10 w 24"/>
                <a:gd name="T35" fmla="*/ 14 h 22"/>
                <a:gd name="T36" fmla="*/ 10 w 24"/>
                <a:gd name="T37" fmla="*/ 14 h 22"/>
                <a:gd name="T38" fmla="*/ 10 w 24"/>
                <a:gd name="T39" fmla="*/ 10 h 22"/>
                <a:gd name="T40" fmla="*/ 10 w 24"/>
                <a:gd name="T41" fmla="*/ 10 h 22"/>
                <a:gd name="T42" fmla="*/ 6 w 24"/>
                <a:gd name="T43" fmla="*/ 10 h 22"/>
                <a:gd name="T44" fmla="*/ 6 w 24"/>
                <a:gd name="T45" fmla="*/ 10 h 22"/>
                <a:gd name="T46" fmla="*/ 4 w 24"/>
                <a:gd name="T47" fmla="*/ 8 h 22"/>
                <a:gd name="T48" fmla="*/ 4 w 24"/>
                <a:gd name="T49" fmla="*/ 4 h 22"/>
                <a:gd name="T50" fmla="*/ 4 w 24"/>
                <a:gd name="T51" fmla="*/ 4 h 22"/>
                <a:gd name="T52" fmla="*/ 6 w 24"/>
                <a:gd name="T53" fmla="*/ 4 h 22"/>
                <a:gd name="T54" fmla="*/ 12 w 24"/>
                <a:gd name="T55" fmla="*/ 6 h 22"/>
                <a:gd name="T56" fmla="*/ 12 w 24"/>
                <a:gd name="T57" fmla="*/ 6 h 22"/>
                <a:gd name="T58" fmla="*/ 16 w 24"/>
                <a:gd name="T59" fmla="*/ 6 h 22"/>
                <a:gd name="T60" fmla="*/ 16 w 24"/>
                <a:gd name="T61" fmla="*/ 6 h 22"/>
                <a:gd name="T62" fmla="*/ 18 w 24"/>
                <a:gd name="T63" fmla="*/ 4 h 22"/>
                <a:gd name="T64" fmla="*/ 20 w 24"/>
                <a:gd name="T65" fmla="*/ 2 h 22"/>
                <a:gd name="T66" fmla="*/ 22 w 24"/>
                <a:gd name="T67" fmla="*/ 0 h 22"/>
                <a:gd name="T68" fmla="*/ 22 w 24"/>
                <a:gd name="T69" fmla="*/ 0 h 22"/>
                <a:gd name="T70" fmla="*/ 24 w 24"/>
                <a:gd name="T71" fmla="*/ 2 h 22"/>
                <a:gd name="T72" fmla="*/ 24 w 24"/>
                <a:gd name="T73" fmla="*/ 6 h 22"/>
                <a:gd name="T74" fmla="*/ 24 w 24"/>
                <a:gd name="T75" fmla="*/ 6 h 22"/>
                <a:gd name="T76" fmla="*/ 24 w 24"/>
                <a:gd name="T7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22">
                  <a:moveTo>
                    <a:pt x="24" y="6"/>
                  </a:moveTo>
                  <a:lnTo>
                    <a:pt x="24" y="6"/>
                  </a:lnTo>
                  <a:lnTo>
                    <a:pt x="22" y="10"/>
                  </a:lnTo>
                  <a:lnTo>
                    <a:pt x="22" y="10"/>
                  </a:lnTo>
                  <a:lnTo>
                    <a:pt x="18" y="12"/>
                  </a:lnTo>
                  <a:lnTo>
                    <a:pt x="18" y="12"/>
                  </a:lnTo>
                  <a:lnTo>
                    <a:pt x="14" y="16"/>
                  </a:lnTo>
                  <a:lnTo>
                    <a:pt x="14" y="16"/>
                  </a:lnTo>
                  <a:lnTo>
                    <a:pt x="6" y="20"/>
                  </a:lnTo>
                  <a:lnTo>
                    <a:pt x="6" y="20"/>
                  </a:lnTo>
                  <a:lnTo>
                    <a:pt x="2" y="22"/>
                  </a:lnTo>
                  <a:lnTo>
                    <a:pt x="2" y="22"/>
                  </a:lnTo>
                  <a:lnTo>
                    <a:pt x="0" y="20"/>
                  </a:lnTo>
                  <a:lnTo>
                    <a:pt x="0" y="20"/>
                  </a:lnTo>
                  <a:lnTo>
                    <a:pt x="0" y="16"/>
                  </a:lnTo>
                  <a:lnTo>
                    <a:pt x="4" y="14"/>
                  </a:lnTo>
                  <a:lnTo>
                    <a:pt x="4" y="14"/>
                  </a:lnTo>
                  <a:lnTo>
                    <a:pt x="10" y="14"/>
                  </a:lnTo>
                  <a:lnTo>
                    <a:pt x="10" y="14"/>
                  </a:lnTo>
                  <a:lnTo>
                    <a:pt x="10" y="10"/>
                  </a:lnTo>
                  <a:lnTo>
                    <a:pt x="10" y="10"/>
                  </a:lnTo>
                  <a:lnTo>
                    <a:pt x="6" y="10"/>
                  </a:lnTo>
                  <a:lnTo>
                    <a:pt x="6" y="10"/>
                  </a:lnTo>
                  <a:lnTo>
                    <a:pt x="4" y="8"/>
                  </a:lnTo>
                  <a:lnTo>
                    <a:pt x="4" y="4"/>
                  </a:lnTo>
                  <a:lnTo>
                    <a:pt x="4" y="4"/>
                  </a:lnTo>
                  <a:lnTo>
                    <a:pt x="6" y="4"/>
                  </a:lnTo>
                  <a:lnTo>
                    <a:pt x="12" y="6"/>
                  </a:lnTo>
                  <a:lnTo>
                    <a:pt x="12" y="6"/>
                  </a:lnTo>
                  <a:lnTo>
                    <a:pt x="16" y="6"/>
                  </a:lnTo>
                  <a:lnTo>
                    <a:pt x="16" y="6"/>
                  </a:lnTo>
                  <a:lnTo>
                    <a:pt x="18" y="4"/>
                  </a:lnTo>
                  <a:lnTo>
                    <a:pt x="20" y="2"/>
                  </a:lnTo>
                  <a:lnTo>
                    <a:pt x="22" y="0"/>
                  </a:lnTo>
                  <a:lnTo>
                    <a:pt x="22" y="0"/>
                  </a:lnTo>
                  <a:lnTo>
                    <a:pt x="24" y="2"/>
                  </a:lnTo>
                  <a:lnTo>
                    <a:pt x="24" y="6"/>
                  </a:lnTo>
                  <a:lnTo>
                    <a:pt x="24" y="6"/>
                  </a:lnTo>
                  <a:lnTo>
                    <a:pt x="24"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8" name="Freeform 301">
              <a:extLst>
                <a:ext uri="{FF2B5EF4-FFF2-40B4-BE49-F238E27FC236}">
                  <a16:creationId xmlns:a16="http://schemas.microsoft.com/office/drawing/2014/main" id="{645F0F39-908D-0B54-B462-E875A2F34D3F}"/>
                </a:ext>
              </a:extLst>
            </p:cNvPr>
            <p:cNvSpPr>
              <a:spLocks/>
            </p:cNvSpPr>
            <p:nvPr/>
          </p:nvSpPr>
          <p:spPr bwMode="auto">
            <a:xfrm>
              <a:off x="10163045" y="2437396"/>
              <a:ext cx="17048" cy="21310"/>
            </a:xfrm>
            <a:custGeom>
              <a:avLst/>
              <a:gdLst>
                <a:gd name="T0" fmla="*/ 24 w 24"/>
                <a:gd name="T1" fmla="*/ 2 h 30"/>
                <a:gd name="T2" fmla="*/ 24 w 24"/>
                <a:gd name="T3" fmla="*/ 2 h 30"/>
                <a:gd name="T4" fmla="*/ 22 w 24"/>
                <a:gd name="T5" fmla="*/ 6 h 30"/>
                <a:gd name="T6" fmla="*/ 22 w 24"/>
                <a:gd name="T7" fmla="*/ 6 h 30"/>
                <a:gd name="T8" fmla="*/ 20 w 24"/>
                <a:gd name="T9" fmla="*/ 14 h 30"/>
                <a:gd name="T10" fmla="*/ 20 w 24"/>
                <a:gd name="T11" fmla="*/ 14 h 30"/>
                <a:gd name="T12" fmla="*/ 18 w 24"/>
                <a:gd name="T13" fmla="*/ 24 h 30"/>
                <a:gd name="T14" fmla="*/ 18 w 24"/>
                <a:gd name="T15" fmla="*/ 24 h 30"/>
                <a:gd name="T16" fmla="*/ 10 w 24"/>
                <a:gd name="T17" fmla="*/ 28 h 30"/>
                <a:gd name="T18" fmla="*/ 10 w 24"/>
                <a:gd name="T19" fmla="*/ 28 h 30"/>
                <a:gd name="T20" fmla="*/ 4 w 24"/>
                <a:gd name="T21" fmla="*/ 30 h 30"/>
                <a:gd name="T22" fmla="*/ 4 w 24"/>
                <a:gd name="T23" fmla="*/ 30 h 30"/>
                <a:gd name="T24" fmla="*/ 0 w 24"/>
                <a:gd name="T25" fmla="*/ 30 h 30"/>
                <a:gd name="T26" fmla="*/ 0 w 24"/>
                <a:gd name="T27" fmla="*/ 30 h 30"/>
                <a:gd name="T28" fmla="*/ 0 w 24"/>
                <a:gd name="T29" fmla="*/ 26 h 30"/>
                <a:gd name="T30" fmla="*/ 0 w 24"/>
                <a:gd name="T31" fmla="*/ 26 h 30"/>
                <a:gd name="T32" fmla="*/ 0 w 24"/>
                <a:gd name="T33" fmla="*/ 18 h 30"/>
                <a:gd name="T34" fmla="*/ 0 w 24"/>
                <a:gd name="T35" fmla="*/ 18 h 30"/>
                <a:gd name="T36" fmla="*/ 4 w 24"/>
                <a:gd name="T37" fmla="*/ 16 h 30"/>
                <a:gd name="T38" fmla="*/ 10 w 24"/>
                <a:gd name="T39" fmla="*/ 14 h 30"/>
                <a:gd name="T40" fmla="*/ 10 w 24"/>
                <a:gd name="T41" fmla="*/ 14 h 30"/>
                <a:gd name="T42" fmla="*/ 10 w 24"/>
                <a:gd name="T43" fmla="*/ 10 h 30"/>
                <a:gd name="T44" fmla="*/ 10 w 24"/>
                <a:gd name="T45" fmla="*/ 10 h 30"/>
                <a:gd name="T46" fmla="*/ 12 w 24"/>
                <a:gd name="T47" fmla="*/ 10 h 30"/>
                <a:gd name="T48" fmla="*/ 12 w 24"/>
                <a:gd name="T49" fmla="*/ 10 h 30"/>
                <a:gd name="T50" fmla="*/ 14 w 24"/>
                <a:gd name="T51" fmla="*/ 4 h 30"/>
                <a:gd name="T52" fmla="*/ 14 w 24"/>
                <a:gd name="T53" fmla="*/ 0 h 30"/>
                <a:gd name="T54" fmla="*/ 14 w 24"/>
                <a:gd name="T55" fmla="*/ 0 h 30"/>
                <a:gd name="T56" fmla="*/ 18 w 24"/>
                <a:gd name="T57" fmla="*/ 0 h 30"/>
                <a:gd name="T58" fmla="*/ 18 w 24"/>
                <a:gd name="T59" fmla="*/ 0 h 30"/>
                <a:gd name="T60" fmla="*/ 22 w 24"/>
                <a:gd name="T61" fmla="*/ 0 h 30"/>
                <a:gd name="T62" fmla="*/ 24 w 24"/>
                <a:gd name="T63" fmla="*/ 2 h 30"/>
                <a:gd name="T64" fmla="*/ 24 w 24"/>
                <a:gd name="T65" fmla="*/ 2 h 30"/>
                <a:gd name="T66" fmla="*/ 24 w 24"/>
                <a:gd name="T6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0">
                  <a:moveTo>
                    <a:pt x="24" y="2"/>
                  </a:moveTo>
                  <a:lnTo>
                    <a:pt x="24" y="2"/>
                  </a:lnTo>
                  <a:lnTo>
                    <a:pt x="22" y="6"/>
                  </a:lnTo>
                  <a:lnTo>
                    <a:pt x="22" y="6"/>
                  </a:lnTo>
                  <a:lnTo>
                    <a:pt x="20" y="14"/>
                  </a:lnTo>
                  <a:lnTo>
                    <a:pt x="20" y="14"/>
                  </a:lnTo>
                  <a:lnTo>
                    <a:pt x="18" y="24"/>
                  </a:lnTo>
                  <a:lnTo>
                    <a:pt x="18" y="24"/>
                  </a:lnTo>
                  <a:lnTo>
                    <a:pt x="10" y="28"/>
                  </a:lnTo>
                  <a:lnTo>
                    <a:pt x="10" y="28"/>
                  </a:lnTo>
                  <a:lnTo>
                    <a:pt x="4" y="30"/>
                  </a:lnTo>
                  <a:lnTo>
                    <a:pt x="4" y="30"/>
                  </a:lnTo>
                  <a:lnTo>
                    <a:pt x="0" y="30"/>
                  </a:lnTo>
                  <a:lnTo>
                    <a:pt x="0" y="30"/>
                  </a:lnTo>
                  <a:lnTo>
                    <a:pt x="0" y="26"/>
                  </a:lnTo>
                  <a:lnTo>
                    <a:pt x="0" y="26"/>
                  </a:lnTo>
                  <a:lnTo>
                    <a:pt x="0" y="18"/>
                  </a:lnTo>
                  <a:lnTo>
                    <a:pt x="0" y="18"/>
                  </a:lnTo>
                  <a:lnTo>
                    <a:pt x="4" y="16"/>
                  </a:lnTo>
                  <a:lnTo>
                    <a:pt x="10" y="14"/>
                  </a:lnTo>
                  <a:lnTo>
                    <a:pt x="10" y="14"/>
                  </a:lnTo>
                  <a:lnTo>
                    <a:pt x="10" y="10"/>
                  </a:lnTo>
                  <a:lnTo>
                    <a:pt x="10" y="10"/>
                  </a:lnTo>
                  <a:lnTo>
                    <a:pt x="12" y="10"/>
                  </a:lnTo>
                  <a:lnTo>
                    <a:pt x="12" y="10"/>
                  </a:lnTo>
                  <a:lnTo>
                    <a:pt x="14" y="4"/>
                  </a:lnTo>
                  <a:lnTo>
                    <a:pt x="14" y="0"/>
                  </a:lnTo>
                  <a:lnTo>
                    <a:pt x="14" y="0"/>
                  </a:lnTo>
                  <a:lnTo>
                    <a:pt x="18" y="0"/>
                  </a:lnTo>
                  <a:lnTo>
                    <a:pt x="18" y="0"/>
                  </a:lnTo>
                  <a:lnTo>
                    <a:pt x="22" y="0"/>
                  </a:lnTo>
                  <a:lnTo>
                    <a:pt x="24" y="2"/>
                  </a:lnTo>
                  <a:lnTo>
                    <a:pt x="24" y="2"/>
                  </a:lnTo>
                  <a:lnTo>
                    <a:pt x="24" y="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79" name="Freeform 302">
              <a:extLst>
                <a:ext uri="{FF2B5EF4-FFF2-40B4-BE49-F238E27FC236}">
                  <a16:creationId xmlns:a16="http://schemas.microsoft.com/office/drawing/2014/main" id="{8C13A784-74EC-7665-6FAD-B4BAD1A9CC42}"/>
                </a:ext>
              </a:extLst>
            </p:cNvPr>
            <p:cNvSpPr>
              <a:spLocks/>
            </p:cNvSpPr>
            <p:nvPr/>
          </p:nvSpPr>
          <p:spPr bwMode="auto">
            <a:xfrm>
              <a:off x="10134632" y="2460127"/>
              <a:ext cx="22731" cy="23441"/>
            </a:xfrm>
            <a:custGeom>
              <a:avLst/>
              <a:gdLst>
                <a:gd name="T0" fmla="*/ 32 w 32"/>
                <a:gd name="T1" fmla="*/ 20 h 33"/>
                <a:gd name="T2" fmla="*/ 32 w 32"/>
                <a:gd name="T3" fmla="*/ 30 h 33"/>
                <a:gd name="T4" fmla="*/ 30 w 32"/>
                <a:gd name="T5" fmla="*/ 30 h 33"/>
                <a:gd name="T6" fmla="*/ 28 w 32"/>
                <a:gd name="T7" fmla="*/ 30 h 33"/>
                <a:gd name="T8" fmla="*/ 24 w 32"/>
                <a:gd name="T9" fmla="*/ 33 h 33"/>
                <a:gd name="T10" fmla="*/ 18 w 32"/>
                <a:gd name="T11" fmla="*/ 33 h 33"/>
                <a:gd name="T12" fmla="*/ 18 w 32"/>
                <a:gd name="T13" fmla="*/ 31 h 33"/>
                <a:gd name="T14" fmla="*/ 14 w 32"/>
                <a:gd name="T15" fmla="*/ 30 h 33"/>
                <a:gd name="T16" fmla="*/ 22 w 32"/>
                <a:gd name="T17" fmla="*/ 26 h 33"/>
                <a:gd name="T18" fmla="*/ 22 w 32"/>
                <a:gd name="T19" fmla="*/ 24 h 33"/>
                <a:gd name="T20" fmla="*/ 24 w 32"/>
                <a:gd name="T21" fmla="*/ 22 h 33"/>
                <a:gd name="T22" fmla="*/ 18 w 32"/>
                <a:gd name="T23" fmla="*/ 24 h 33"/>
                <a:gd name="T24" fmla="*/ 12 w 32"/>
                <a:gd name="T25" fmla="*/ 24 h 33"/>
                <a:gd name="T26" fmla="*/ 8 w 32"/>
                <a:gd name="T27" fmla="*/ 26 h 33"/>
                <a:gd name="T28" fmla="*/ 4 w 32"/>
                <a:gd name="T29" fmla="*/ 31 h 33"/>
                <a:gd name="T30" fmla="*/ 2 w 32"/>
                <a:gd name="T31" fmla="*/ 33 h 33"/>
                <a:gd name="T32" fmla="*/ 0 w 32"/>
                <a:gd name="T33" fmla="*/ 30 h 33"/>
                <a:gd name="T34" fmla="*/ 0 w 32"/>
                <a:gd name="T35" fmla="*/ 26 h 33"/>
                <a:gd name="T36" fmla="*/ 2 w 32"/>
                <a:gd name="T37" fmla="*/ 24 h 33"/>
                <a:gd name="T38" fmla="*/ 2 w 32"/>
                <a:gd name="T39" fmla="*/ 22 h 33"/>
                <a:gd name="T40" fmla="*/ 2 w 32"/>
                <a:gd name="T41" fmla="*/ 18 h 33"/>
                <a:gd name="T42" fmla="*/ 4 w 32"/>
                <a:gd name="T43" fmla="*/ 20 h 33"/>
                <a:gd name="T44" fmla="*/ 6 w 32"/>
                <a:gd name="T45" fmla="*/ 18 h 33"/>
                <a:gd name="T46" fmla="*/ 10 w 32"/>
                <a:gd name="T47" fmla="*/ 18 h 33"/>
                <a:gd name="T48" fmla="*/ 12 w 32"/>
                <a:gd name="T49" fmla="*/ 16 h 33"/>
                <a:gd name="T50" fmla="*/ 12 w 32"/>
                <a:gd name="T51" fmla="*/ 8 h 33"/>
                <a:gd name="T52" fmla="*/ 14 w 32"/>
                <a:gd name="T53" fmla="*/ 6 h 33"/>
                <a:gd name="T54" fmla="*/ 18 w 32"/>
                <a:gd name="T55" fmla="*/ 14 h 33"/>
                <a:gd name="T56" fmla="*/ 22 w 32"/>
                <a:gd name="T57" fmla="*/ 14 h 33"/>
                <a:gd name="T58" fmla="*/ 24 w 32"/>
                <a:gd name="T59" fmla="*/ 14 h 33"/>
                <a:gd name="T60" fmla="*/ 24 w 32"/>
                <a:gd name="T61" fmla="*/ 4 h 33"/>
                <a:gd name="T62" fmla="*/ 24 w 32"/>
                <a:gd name="T63" fmla="*/ 0 h 33"/>
                <a:gd name="T64" fmla="*/ 26 w 32"/>
                <a:gd name="T65" fmla="*/ 0 h 33"/>
                <a:gd name="T66" fmla="*/ 32 w 32"/>
                <a:gd name="T67" fmla="*/ 14 h 33"/>
                <a:gd name="T68" fmla="*/ 32 w 32"/>
                <a:gd name="T69" fmla="*/ 20 h 33"/>
                <a:gd name="T70" fmla="*/ 32 w 32"/>
                <a:gd name="T7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33">
                  <a:moveTo>
                    <a:pt x="32" y="20"/>
                  </a:moveTo>
                  <a:lnTo>
                    <a:pt x="32" y="20"/>
                  </a:lnTo>
                  <a:lnTo>
                    <a:pt x="32" y="24"/>
                  </a:lnTo>
                  <a:lnTo>
                    <a:pt x="32" y="30"/>
                  </a:lnTo>
                  <a:lnTo>
                    <a:pt x="32" y="30"/>
                  </a:lnTo>
                  <a:lnTo>
                    <a:pt x="30" y="30"/>
                  </a:lnTo>
                  <a:lnTo>
                    <a:pt x="28" y="30"/>
                  </a:lnTo>
                  <a:lnTo>
                    <a:pt x="28" y="30"/>
                  </a:lnTo>
                  <a:lnTo>
                    <a:pt x="24" y="33"/>
                  </a:lnTo>
                  <a:lnTo>
                    <a:pt x="24" y="33"/>
                  </a:lnTo>
                  <a:lnTo>
                    <a:pt x="22" y="33"/>
                  </a:lnTo>
                  <a:lnTo>
                    <a:pt x="18" y="33"/>
                  </a:lnTo>
                  <a:lnTo>
                    <a:pt x="18" y="33"/>
                  </a:lnTo>
                  <a:lnTo>
                    <a:pt x="18" y="31"/>
                  </a:lnTo>
                  <a:lnTo>
                    <a:pt x="14" y="30"/>
                  </a:lnTo>
                  <a:lnTo>
                    <a:pt x="14" y="30"/>
                  </a:lnTo>
                  <a:lnTo>
                    <a:pt x="18" y="28"/>
                  </a:lnTo>
                  <a:lnTo>
                    <a:pt x="22" y="26"/>
                  </a:lnTo>
                  <a:lnTo>
                    <a:pt x="22" y="26"/>
                  </a:lnTo>
                  <a:lnTo>
                    <a:pt x="22" y="24"/>
                  </a:lnTo>
                  <a:lnTo>
                    <a:pt x="24" y="22"/>
                  </a:lnTo>
                  <a:lnTo>
                    <a:pt x="24" y="22"/>
                  </a:lnTo>
                  <a:lnTo>
                    <a:pt x="22" y="22"/>
                  </a:lnTo>
                  <a:lnTo>
                    <a:pt x="18" y="24"/>
                  </a:lnTo>
                  <a:lnTo>
                    <a:pt x="18" y="24"/>
                  </a:lnTo>
                  <a:lnTo>
                    <a:pt x="12" y="24"/>
                  </a:lnTo>
                  <a:lnTo>
                    <a:pt x="12" y="24"/>
                  </a:lnTo>
                  <a:lnTo>
                    <a:pt x="8" y="26"/>
                  </a:lnTo>
                  <a:lnTo>
                    <a:pt x="6" y="30"/>
                  </a:lnTo>
                  <a:lnTo>
                    <a:pt x="4" y="31"/>
                  </a:lnTo>
                  <a:lnTo>
                    <a:pt x="2" y="33"/>
                  </a:lnTo>
                  <a:lnTo>
                    <a:pt x="2" y="33"/>
                  </a:lnTo>
                  <a:lnTo>
                    <a:pt x="0" y="30"/>
                  </a:lnTo>
                  <a:lnTo>
                    <a:pt x="0" y="30"/>
                  </a:lnTo>
                  <a:lnTo>
                    <a:pt x="0" y="26"/>
                  </a:lnTo>
                  <a:lnTo>
                    <a:pt x="0" y="26"/>
                  </a:lnTo>
                  <a:lnTo>
                    <a:pt x="2" y="24"/>
                  </a:lnTo>
                  <a:lnTo>
                    <a:pt x="2" y="24"/>
                  </a:lnTo>
                  <a:lnTo>
                    <a:pt x="2" y="22"/>
                  </a:lnTo>
                  <a:lnTo>
                    <a:pt x="2" y="22"/>
                  </a:lnTo>
                  <a:lnTo>
                    <a:pt x="2" y="18"/>
                  </a:lnTo>
                  <a:lnTo>
                    <a:pt x="2" y="18"/>
                  </a:lnTo>
                  <a:lnTo>
                    <a:pt x="4" y="20"/>
                  </a:lnTo>
                  <a:lnTo>
                    <a:pt x="4" y="20"/>
                  </a:lnTo>
                  <a:lnTo>
                    <a:pt x="6" y="18"/>
                  </a:lnTo>
                  <a:lnTo>
                    <a:pt x="6" y="18"/>
                  </a:lnTo>
                  <a:lnTo>
                    <a:pt x="10" y="18"/>
                  </a:lnTo>
                  <a:lnTo>
                    <a:pt x="10" y="18"/>
                  </a:lnTo>
                  <a:lnTo>
                    <a:pt x="12" y="16"/>
                  </a:lnTo>
                  <a:lnTo>
                    <a:pt x="12" y="16"/>
                  </a:lnTo>
                  <a:lnTo>
                    <a:pt x="12" y="10"/>
                  </a:lnTo>
                  <a:lnTo>
                    <a:pt x="12" y="8"/>
                  </a:lnTo>
                  <a:lnTo>
                    <a:pt x="14" y="6"/>
                  </a:lnTo>
                  <a:lnTo>
                    <a:pt x="14" y="6"/>
                  </a:lnTo>
                  <a:lnTo>
                    <a:pt x="18" y="8"/>
                  </a:lnTo>
                  <a:lnTo>
                    <a:pt x="18" y="14"/>
                  </a:lnTo>
                  <a:lnTo>
                    <a:pt x="18" y="14"/>
                  </a:lnTo>
                  <a:lnTo>
                    <a:pt x="22" y="14"/>
                  </a:lnTo>
                  <a:lnTo>
                    <a:pt x="24" y="14"/>
                  </a:lnTo>
                  <a:lnTo>
                    <a:pt x="24" y="14"/>
                  </a:lnTo>
                  <a:lnTo>
                    <a:pt x="24" y="8"/>
                  </a:lnTo>
                  <a:lnTo>
                    <a:pt x="24" y="4"/>
                  </a:lnTo>
                  <a:lnTo>
                    <a:pt x="22" y="2"/>
                  </a:lnTo>
                  <a:lnTo>
                    <a:pt x="24" y="0"/>
                  </a:lnTo>
                  <a:lnTo>
                    <a:pt x="24" y="0"/>
                  </a:lnTo>
                  <a:lnTo>
                    <a:pt x="26" y="0"/>
                  </a:lnTo>
                  <a:lnTo>
                    <a:pt x="28" y="4"/>
                  </a:lnTo>
                  <a:lnTo>
                    <a:pt x="32" y="14"/>
                  </a:lnTo>
                  <a:lnTo>
                    <a:pt x="32" y="14"/>
                  </a:lnTo>
                  <a:lnTo>
                    <a:pt x="32" y="20"/>
                  </a:lnTo>
                  <a:lnTo>
                    <a:pt x="32" y="20"/>
                  </a:lnTo>
                  <a:lnTo>
                    <a:pt x="32" y="2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0" name="Freeform 303">
              <a:extLst>
                <a:ext uri="{FF2B5EF4-FFF2-40B4-BE49-F238E27FC236}">
                  <a16:creationId xmlns:a16="http://schemas.microsoft.com/office/drawing/2014/main" id="{1B84695C-16DC-0C7B-12CD-2BF6BFE4967A}"/>
                </a:ext>
              </a:extLst>
            </p:cNvPr>
            <p:cNvSpPr>
              <a:spLocks/>
            </p:cNvSpPr>
            <p:nvPr/>
          </p:nvSpPr>
          <p:spPr bwMode="auto">
            <a:xfrm>
              <a:off x="10130370" y="2460127"/>
              <a:ext cx="59668" cy="51855"/>
            </a:xfrm>
            <a:custGeom>
              <a:avLst/>
              <a:gdLst>
                <a:gd name="T0" fmla="*/ 84 w 84"/>
                <a:gd name="T1" fmla="*/ 24 h 73"/>
                <a:gd name="T2" fmla="*/ 82 w 84"/>
                <a:gd name="T3" fmla="*/ 30 h 73"/>
                <a:gd name="T4" fmla="*/ 72 w 84"/>
                <a:gd name="T5" fmla="*/ 35 h 73"/>
                <a:gd name="T6" fmla="*/ 66 w 84"/>
                <a:gd name="T7" fmla="*/ 43 h 73"/>
                <a:gd name="T8" fmla="*/ 64 w 84"/>
                <a:gd name="T9" fmla="*/ 49 h 73"/>
                <a:gd name="T10" fmla="*/ 62 w 84"/>
                <a:gd name="T11" fmla="*/ 43 h 73"/>
                <a:gd name="T12" fmla="*/ 52 w 84"/>
                <a:gd name="T13" fmla="*/ 51 h 73"/>
                <a:gd name="T14" fmla="*/ 52 w 84"/>
                <a:gd name="T15" fmla="*/ 55 h 73"/>
                <a:gd name="T16" fmla="*/ 48 w 84"/>
                <a:gd name="T17" fmla="*/ 59 h 73"/>
                <a:gd name="T18" fmla="*/ 46 w 84"/>
                <a:gd name="T19" fmla="*/ 55 h 73"/>
                <a:gd name="T20" fmla="*/ 46 w 84"/>
                <a:gd name="T21" fmla="*/ 47 h 73"/>
                <a:gd name="T22" fmla="*/ 44 w 84"/>
                <a:gd name="T23" fmla="*/ 45 h 73"/>
                <a:gd name="T24" fmla="*/ 40 w 84"/>
                <a:gd name="T25" fmla="*/ 53 h 73"/>
                <a:gd name="T26" fmla="*/ 28 w 84"/>
                <a:gd name="T27" fmla="*/ 65 h 73"/>
                <a:gd name="T28" fmla="*/ 20 w 84"/>
                <a:gd name="T29" fmla="*/ 67 h 73"/>
                <a:gd name="T30" fmla="*/ 20 w 84"/>
                <a:gd name="T31" fmla="*/ 61 h 73"/>
                <a:gd name="T32" fmla="*/ 16 w 84"/>
                <a:gd name="T33" fmla="*/ 61 h 73"/>
                <a:gd name="T34" fmla="*/ 12 w 84"/>
                <a:gd name="T35" fmla="*/ 67 h 73"/>
                <a:gd name="T36" fmla="*/ 0 w 84"/>
                <a:gd name="T37" fmla="*/ 73 h 73"/>
                <a:gd name="T38" fmla="*/ 0 w 84"/>
                <a:gd name="T39" fmla="*/ 63 h 73"/>
                <a:gd name="T40" fmla="*/ 4 w 84"/>
                <a:gd name="T41" fmla="*/ 59 h 73"/>
                <a:gd name="T42" fmla="*/ 6 w 84"/>
                <a:gd name="T43" fmla="*/ 53 h 73"/>
                <a:gd name="T44" fmla="*/ 16 w 84"/>
                <a:gd name="T45" fmla="*/ 51 h 73"/>
                <a:gd name="T46" fmla="*/ 18 w 84"/>
                <a:gd name="T47" fmla="*/ 51 h 73"/>
                <a:gd name="T48" fmla="*/ 30 w 84"/>
                <a:gd name="T49" fmla="*/ 45 h 73"/>
                <a:gd name="T50" fmla="*/ 36 w 84"/>
                <a:gd name="T51" fmla="*/ 43 h 73"/>
                <a:gd name="T52" fmla="*/ 38 w 84"/>
                <a:gd name="T53" fmla="*/ 33 h 73"/>
                <a:gd name="T54" fmla="*/ 42 w 84"/>
                <a:gd name="T55" fmla="*/ 24 h 73"/>
                <a:gd name="T56" fmla="*/ 46 w 84"/>
                <a:gd name="T57" fmla="*/ 22 h 73"/>
                <a:gd name="T58" fmla="*/ 46 w 84"/>
                <a:gd name="T59" fmla="*/ 8 h 73"/>
                <a:gd name="T60" fmla="*/ 50 w 84"/>
                <a:gd name="T61" fmla="*/ 2 h 73"/>
                <a:gd name="T62" fmla="*/ 54 w 84"/>
                <a:gd name="T63" fmla="*/ 0 h 73"/>
                <a:gd name="T64" fmla="*/ 58 w 84"/>
                <a:gd name="T65" fmla="*/ 4 h 73"/>
                <a:gd name="T66" fmla="*/ 58 w 84"/>
                <a:gd name="T67" fmla="*/ 14 h 73"/>
                <a:gd name="T68" fmla="*/ 60 w 84"/>
                <a:gd name="T69" fmla="*/ 16 h 73"/>
                <a:gd name="T70" fmla="*/ 60 w 84"/>
                <a:gd name="T71" fmla="*/ 20 h 73"/>
                <a:gd name="T72" fmla="*/ 60 w 84"/>
                <a:gd name="T73" fmla="*/ 28 h 73"/>
                <a:gd name="T74" fmla="*/ 54 w 84"/>
                <a:gd name="T75" fmla="*/ 33 h 73"/>
                <a:gd name="T76" fmla="*/ 58 w 84"/>
                <a:gd name="T77" fmla="*/ 31 h 73"/>
                <a:gd name="T78" fmla="*/ 62 w 84"/>
                <a:gd name="T79" fmla="*/ 24 h 73"/>
                <a:gd name="T80" fmla="*/ 68 w 84"/>
                <a:gd name="T81" fmla="*/ 20 h 73"/>
                <a:gd name="T82" fmla="*/ 68 w 84"/>
                <a:gd name="T83" fmla="*/ 16 h 73"/>
                <a:gd name="T84" fmla="*/ 70 w 84"/>
                <a:gd name="T85" fmla="*/ 8 h 73"/>
                <a:gd name="T86" fmla="*/ 76 w 84"/>
                <a:gd name="T87" fmla="*/ 10 h 73"/>
                <a:gd name="T88" fmla="*/ 82 w 84"/>
                <a:gd name="T89"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73">
                  <a:moveTo>
                    <a:pt x="82" y="18"/>
                  </a:moveTo>
                  <a:lnTo>
                    <a:pt x="82" y="18"/>
                  </a:lnTo>
                  <a:lnTo>
                    <a:pt x="84" y="24"/>
                  </a:lnTo>
                  <a:lnTo>
                    <a:pt x="84" y="24"/>
                  </a:lnTo>
                  <a:lnTo>
                    <a:pt x="82" y="30"/>
                  </a:lnTo>
                  <a:lnTo>
                    <a:pt x="82" y="30"/>
                  </a:lnTo>
                  <a:lnTo>
                    <a:pt x="78" y="33"/>
                  </a:lnTo>
                  <a:lnTo>
                    <a:pt x="78" y="33"/>
                  </a:lnTo>
                  <a:lnTo>
                    <a:pt x="72" y="35"/>
                  </a:lnTo>
                  <a:lnTo>
                    <a:pt x="72" y="35"/>
                  </a:lnTo>
                  <a:lnTo>
                    <a:pt x="66" y="43"/>
                  </a:lnTo>
                  <a:lnTo>
                    <a:pt x="66" y="43"/>
                  </a:lnTo>
                  <a:lnTo>
                    <a:pt x="66" y="45"/>
                  </a:lnTo>
                  <a:lnTo>
                    <a:pt x="64" y="49"/>
                  </a:lnTo>
                  <a:lnTo>
                    <a:pt x="64" y="49"/>
                  </a:lnTo>
                  <a:lnTo>
                    <a:pt x="62" y="45"/>
                  </a:lnTo>
                  <a:lnTo>
                    <a:pt x="62" y="43"/>
                  </a:lnTo>
                  <a:lnTo>
                    <a:pt x="62" y="43"/>
                  </a:lnTo>
                  <a:lnTo>
                    <a:pt x="60" y="43"/>
                  </a:lnTo>
                  <a:lnTo>
                    <a:pt x="54" y="47"/>
                  </a:lnTo>
                  <a:lnTo>
                    <a:pt x="52" y="51"/>
                  </a:lnTo>
                  <a:lnTo>
                    <a:pt x="52" y="51"/>
                  </a:lnTo>
                  <a:lnTo>
                    <a:pt x="52" y="55"/>
                  </a:lnTo>
                  <a:lnTo>
                    <a:pt x="52" y="55"/>
                  </a:lnTo>
                  <a:lnTo>
                    <a:pt x="50" y="57"/>
                  </a:lnTo>
                  <a:lnTo>
                    <a:pt x="48" y="59"/>
                  </a:lnTo>
                  <a:lnTo>
                    <a:pt x="48" y="59"/>
                  </a:lnTo>
                  <a:lnTo>
                    <a:pt x="48" y="57"/>
                  </a:lnTo>
                  <a:lnTo>
                    <a:pt x="46" y="55"/>
                  </a:lnTo>
                  <a:lnTo>
                    <a:pt x="46" y="55"/>
                  </a:lnTo>
                  <a:lnTo>
                    <a:pt x="44" y="49"/>
                  </a:lnTo>
                  <a:lnTo>
                    <a:pt x="44" y="49"/>
                  </a:lnTo>
                  <a:lnTo>
                    <a:pt x="46" y="47"/>
                  </a:lnTo>
                  <a:lnTo>
                    <a:pt x="46" y="45"/>
                  </a:lnTo>
                  <a:lnTo>
                    <a:pt x="46" y="45"/>
                  </a:lnTo>
                  <a:lnTo>
                    <a:pt x="44" y="45"/>
                  </a:lnTo>
                  <a:lnTo>
                    <a:pt x="42" y="49"/>
                  </a:lnTo>
                  <a:lnTo>
                    <a:pt x="40" y="53"/>
                  </a:lnTo>
                  <a:lnTo>
                    <a:pt x="40" y="53"/>
                  </a:lnTo>
                  <a:lnTo>
                    <a:pt x="34" y="59"/>
                  </a:lnTo>
                  <a:lnTo>
                    <a:pt x="34" y="59"/>
                  </a:lnTo>
                  <a:lnTo>
                    <a:pt x="28" y="65"/>
                  </a:lnTo>
                  <a:lnTo>
                    <a:pt x="22" y="67"/>
                  </a:lnTo>
                  <a:lnTo>
                    <a:pt x="20" y="67"/>
                  </a:lnTo>
                  <a:lnTo>
                    <a:pt x="20" y="67"/>
                  </a:lnTo>
                  <a:lnTo>
                    <a:pt x="20" y="65"/>
                  </a:lnTo>
                  <a:lnTo>
                    <a:pt x="20" y="61"/>
                  </a:lnTo>
                  <a:lnTo>
                    <a:pt x="20" y="61"/>
                  </a:lnTo>
                  <a:lnTo>
                    <a:pt x="18" y="61"/>
                  </a:lnTo>
                  <a:lnTo>
                    <a:pt x="16" y="61"/>
                  </a:lnTo>
                  <a:lnTo>
                    <a:pt x="16" y="61"/>
                  </a:lnTo>
                  <a:lnTo>
                    <a:pt x="14" y="65"/>
                  </a:lnTo>
                  <a:lnTo>
                    <a:pt x="12" y="67"/>
                  </a:lnTo>
                  <a:lnTo>
                    <a:pt x="12" y="67"/>
                  </a:lnTo>
                  <a:lnTo>
                    <a:pt x="6" y="69"/>
                  </a:lnTo>
                  <a:lnTo>
                    <a:pt x="0" y="73"/>
                  </a:lnTo>
                  <a:lnTo>
                    <a:pt x="0" y="73"/>
                  </a:lnTo>
                  <a:lnTo>
                    <a:pt x="0" y="67"/>
                  </a:lnTo>
                  <a:lnTo>
                    <a:pt x="0" y="67"/>
                  </a:lnTo>
                  <a:lnTo>
                    <a:pt x="0" y="63"/>
                  </a:lnTo>
                  <a:lnTo>
                    <a:pt x="0" y="61"/>
                  </a:lnTo>
                  <a:lnTo>
                    <a:pt x="0" y="61"/>
                  </a:lnTo>
                  <a:lnTo>
                    <a:pt x="4" y="59"/>
                  </a:lnTo>
                  <a:lnTo>
                    <a:pt x="4" y="59"/>
                  </a:lnTo>
                  <a:lnTo>
                    <a:pt x="6" y="53"/>
                  </a:lnTo>
                  <a:lnTo>
                    <a:pt x="6" y="53"/>
                  </a:lnTo>
                  <a:lnTo>
                    <a:pt x="10" y="55"/>
                  </a:lnTo>
                  <a:lnTo>
                    <a:pt x="10" y="55"/>
                  </a:lnTo>
                  <a:lnTo>
                    <a:pt x="16" y="51"/>
                  </a:lnTo>
                  <a:lnTo>
                    <a:pt x="16" y="51"/>
                  </a:lnTo>
                  <a:lnTo>
                    <a:pt x="18" y="51"/>
                  </a:lnTo>
                  <a:lnTo>
                    <a:pt x="18" y="51"/>
                  </a:lnTo>
                  <a:lnTo>
                    <a:pt x="22" y="47"/>
                  </a:lnTo>
                  <a:lnTo>
                    <a:pt x="22" y="47"/>
                  </a:lnTo>
                  <a:lnTo>
                    <a:pt x="30" y="45"/>
                  </a:lnTo>
                  <a:lnTo>
                    <a:pt x="34" y="45"/>
                  </a:lnTo>
                  <a:lnTo>
                    <a:pt x="36" y="43"/>
                  </a:lnTo>
                  <a:lnTo>
                    <a:pt x="36" y="43"/>
                  </a:lnTo>
                  <a:lnTo>
                    <a:pt x="36" y="37"/>
                  </a:lnTo>
                  <a:lnTo>
                    <a:pt x="36" y="37"/>
                  </a:lnTo>
                  <a:lnTo>
                    <a:pt x="38" y="33"/>
                  </a:lnTo>
                  <a:lnTo>
                    <a:pt x="42" y="30"/>
                  </a:lnTo>
                  <a:lnTo>
                    <a:pt x="42" y="30"/>
                  </a:lnTo>
                  <a:lnTo>
                    <a:pt x="42" y="24"/>
                  </a:lnTo>
                  <a:lnTo>
                    <a:pt x="42" y="24"/>
                  </a:lnTo>
                  <a:lnTo>
                    <a:pt x="46" y="22"/>
                  </a:lnTo>
                  <a:lnTo>
                    <a:pt x="46" y="22"/>
                  </a:lnTo>
                  <a:lnTo>
                    <a:pt x="46" y="18"/>
                  </a:lnTo>
                  <a:lnTo>
                    <a:pt x="46" y="18"/>
                  </a:lnTo>
                  <a:lnTo>
                    <a:pt x="46" y="8"/>
                  </a:lnTo>
                  <a:lnTo>
                    <a:pt x="46" y="8"/>
                  </a:lnTo>
                  <a:lnTo>
                    <a:pt x="50" y="2"/>
                  </a:lnTo>
                  <a:lnTo>
                    <a:pt x="50" y="2"/>
                  </a:lnTo>
                  <a:lnTo>
                    <a:pt x="52" y="0"/>
                  </a:lnTo>
                  <a:lnTo>
                    <a:pt x="54" y="0"/>
                  </a:lnTo>
                  <a:lnTo>
                    <a:pt x="54" y="0"/>
                  </a:lnTo>
                  <a:lnTo>
                    <a:pt x="58" y="2"/>
                  </a:lnTo>
                  <a:lnTo>
                    <a:pt x="58" y="4"/>
                  </a:lnTo>
                  <a:lnTo>
                    <a:pt x="58" y="4"/>
                  </a:lnTo>
                  <a:lnTo>
                    <a:pt x="58" y="10"/>
                  </a:lnTo>
                  <a:lnTo>
                    <a:pt x="58" y="10"/>
                  </a:lnTo>
                  <a:lnTo>
                    <a:pt x="58" y="14"/>
                  </a:lnTo>
                  <a:lnTo>
                    <a:pt x="58" y="18"/>
                  </a:lnTo>
                  <a:lnTo>
                    <a:pt x="58" y="18"/>
                  </a:lnTo>
                  <a:lnTo>
                    <a:pt x="60" y="16"/>
                  </a:lnTo>
                  <a:lnTo>
                    <a:pt x="60" y="16"/>
                  </a:lnTo>
                  <a:lnTo>
                    <a:pt x="60" y="18"/>
                  </a:lnTo>
                  <a:lnTo>
                    <a:pt x="60" y="20"/>
                  </a:lnTo>
                  <a:lnTo>
                    <a:pt x="60" y="20"/>
                  </a:lnTo>
                  <a:lnTo>
                    <a:pt x="60" y="28"/>
                  </a:lnTo>
                  <a:lnTo>
                    <a:pt x="60" y="28"/>
                  </a:lnTo>
                  <a:lnTo>
                    <a:pt x="54" y="30"/>
                  </a:lnTo>
                  <a:lnTo>
                    <a:pt x="54" y="31"/>
                  </a:lnTo>
                  <a:lnTo>
                    <a:pt x="54" y="33"/>
                  </a:lnTo>
                  <a:lnTo>
                    <a:pt x="54" y="33"/>
                  </a:lnTo>
                  <a:lnTo>
                    <a:pt x="58" y="31"/>
                  </a:lnTo>
                  <a:lnTo>
                    <a:pt x="58" y="31"/>
                  </a:lnTo>
                  <a:lnTo>
                    <a:pt x="62" y="28"/>
                  </a:lnTo>
                  <a:lnTo>
                    <a:pt x="62" y="28"/>
                  </a:lnTo>
                  <a:lnTo>
                    <a:pt x="62" y="24"/>
                  </a:lnTo>
                  <a:lnTo>
                    <a:pt x="64" y="20"/>
                  </a:lnTo>
                  <a:lnTo>
                    <a:pt x="64" y="20"/>
                  </a:lnTo>
                  <a:lnTo>
                    <a:pt x="68" y="20"/>
                  </a:lnTo>
                  <a:lnTo>
                    <a:pt x="70" y="18"/>
                  </a:lnTo>
                  <a:lnTo>
                    <a:pt x="70" y="18"/>
                  </a:lnTo>
                  <a:lnTo>
                    <a:pt x="68" y="16"/>
                  </a:lnTo>
                  <a:lnTo>
                    <a:pt x="68" y="16"/>
                  </a:lnTo>
                  <a:lnTo>
                    <a:pt x="70" y="10"/>
                  </a:lnTo>
                  <a:lnTo>
                    <a:pt x="70" y="8"/>
                  </a:lnTo>
                  <a:lnTo>
                    <a:pt x="70" y="8"/>
                  </a:lnTo>
                  <a:lnTo>
                    <a:pt x="74" y="8"/>
                  </a:lnTo>
                  <a:lnTo>
                    <a:pt x="76" y="10"/>
                  </a:lnTo>
                  <a:lnTo>
                    <a:pt x="76" y="10"/>
                  </a:lnTo>
                  <a:lnTo>
                    <a:pt x="82" y="18"/>
                  </a:lnTo>
                  <a:lnTo>
                    <a:pt x="82" y="18"/>
                  </a:lnTo>
                  <a:lnTo>
                    <a:pt x="82" y="1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1" name="Freeform 304">
              <a:extLst>
                <a:ext uri="{FF2B5EF4-FFF2-40B4-BE49-F238E27FC236}">
                  <a16:creationId xmlns:a16="http://schemas.microsoft.com/office/drawing/2014/main" id="{50791BC5-1F14-5E65-5D79-D60E69677D0E}"/>
                </a:ext>
              </a:extLst>
            </p:cNvPr>
            <p:cNvSpPr>
              <a:spLocks/>
            </p:cNvSpPr>
            <p:nvPr/>
          </p:nvSpPr>
          <p:spPr bwMode="auto">
            <a:xfrm>
              <a:off x="9937158" y="2803220"/>
              <a:ext cx="24862" cy="12786"/>
            </a:xfrm>
            <a:custGeom>
              <a:avLst/>
              <a:gdLst>
                <a:gd name="T0" fmla="*/ 35 w 35"/>
                <a:gd name="T1" fmla="*/ 6 h 18"/>
                <a:gd name="T2" fmla="*/ 35 w 35"/>
                <a:gd name="T3" fmla="*/ 6 h 18"/>
                <a:gd name="T4" fmla="*/ 35 w 35"/>
                <a:gd name="T5" fmla="*/ 8 h 18"/>
                <a:gd name="T6" fmla="*/ 35 w 35"/>
                <a:gd name="T7" fmla="*/ 10 h 18"/>
                <a:gd name="T8" fmla="*/ 35 w 35"/>
                <a:gd name="T9" fmla="*/ 10 h 18"/>
                <a:gd name="T10" fmla="*/ 33 w 35"/>
                <a:gd name="T11" fmla="*/ 12 h 18"/>
                <a:gd name="T12" fmla="*/ 25 w 35"/>
                <a:gd name="T13" fmla="*/ 14 h 18"/>
                <a:gd name="T14" fmla="*/ 17 w 35"/>
                <a:gd name="T15" fmla="*/ 14 h 18"/>
                <a:gd name="T16" fmla="*/ 17 w 35"/>
                <a:gd name="T17" fmla="*/ 14 h 18"/>
                <a:gd name="T18" fmla="*/ 12 w 35"/>
                <a:gd name="T19" fmla="*/ 16 h 18"/>
                <a:gd name="T20" fmla="*/ 8 w 35"/>
                <a:gd name="T21" fmla="*/ 18 h 18"/>
                <a:gd name="T22" fmla="*/ 8 w 35"/>
                <a:gd name="T23" fmla="*/ 18 h 18"/>
                <a:gd name="T24" fmla="*/ 4 w 35"/>
                <a:gd name="T25" fmla="*/ 16 h 18"/>
                <a:gd name="T26" fmla="*/ 2 w 35"/>
                <a:gd name="T27" fmla="*/ 14 h 18"/>
                <a:gd name="T28" fmla="*/ 2 w 35"/>
                <a:gd name="T29" fmla="*/ 14 h 18"/>
                <a:gd name="T30" fmla="*/ 0 w 35"/>
                <a:gd name="T31" fmla="*/ 10 h 18"/>
                <a:gd name="T32" fmla="*/ 0 w 35"/>
                <a:gd name="T33" fmla="*/ 10 h 18"/>
                <a:gd name="T34" fmla="*/ 2 w 35"/>
                <a:gd name="T35" fmla="*/ 10 h 18"/>
                <a:gd name="T36" fmla="*/ 4 w 35"/>
                <a:gd name="T37" fmla="*/ 10 h 18"/>
                <a:gd name="T38" fmla="*/ 4 w 35"/>
                <a:gd name="T39" fmla="*/ 10 h 18"/>
                <a:gd name="T40" fmla="*/ 4 w 35"/>
                <a:gd name="T41" fmla="*/ 8 h 18"/>
                <a:gd name="T42" fmla="*/ 4 w 35"/>
                <a:gd name="T43" fmla="*/ 8 h 18"/>
                <a:gd name="T44" fmla="*/ 12 w 35"/>
                <a:gd name="T45" fmla="*/ 8 h 18"/>
                <a:gd name="T46" fmla="*/ 12 w 35"/>
                <a:gd name="T47" fmla="*/ 8 h 18"/>
                <a:gd name="T48" fmla="*/ 14 w 35"/>
                <a:gd name="T49" fmla="*/ 6 h 18"/>
                <a:gd name="T50" fmla="*/ 14 w 35"/>
                <a:gd name="T51" fmla="*/ 6 h 18"/>
                <a:gd name="T52" fmla="*/ 16 w 35"/>
                <a:gd name="T53" fmla="*/ 2 h 18"/>
                <a:gd name="T54" fmla="*/ 16 w 35"/>
                <a:gd name="T55" fmla="*/ 2 h 18"/>
                <a:gd name="T56" fmla="*/ 19 w 35"/>
                <a:gd name="T57" fmla="*/ 0 h 18"/>
                <a:gd name="T58" fmla="*/ 25 w 35"/>
                <a:gd name="T59" fmla="*/ 0 h 18"/>
                <a:gd name="T60" fmla="*/ 25 w 35"/>
                <a:gd name="T61" fmla="*/ 0 h 18"/>
                <a:gd name="T62" fmla="*/ 29 w 35"/>
                <a:gd name="T63" fmla="*/ 0 h 18"/>
                <a:gd name="T64" fmla="*/ 33 w 35"/>
                <a:gd name="T65" fmla="*/ 0 h 18"/>
                <a:gd name="T66" fmla="*/ 33 w 35"/>
                <a:gd name="T67" fmla="*/ 0 h 18"/>
                <a:gd name="T68" fmla="*/ 29 w 35"/>
                <a:gd name="T69" fmla="*/ 2 h 18"/>
                <a:gd name="T70" fmla="*/ 29 w 35"/>
                <a:gd name="T71" fmla="*/ 2 h 18"/>
                <a:gd name="T72" fmla="*/ 35 w 35"/>
                <a:gd name="T73" fmla="*/ 6 h 18"/>
                <a:gd name="T74" fmla="*/ 35 w 35"/>
                <a:gd name="T75" fmla="*/ 6 h 18"/>
                <a:gd name="T76" fmla="*/ 35 w 35"/>
                <a:gd name="T7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18">
                  <a:moveTo>
                    <a:pt x="35" y="6"/>
                  </a:moveTo>
                  <a:lnTo>
                    <a:pt x="35" y="6"/>
                  </a:lnTo>
                  <a:lnTo>
                    <a:pt x="35" y="8"/>
                  </a:lnTo>
                  <a:lnTo>
                    <a:pt x="35" y="10"/>
                  </a:lnTo>
                  <a:lnTo>
                    <a:pt x="35" y="10"/>
                  </a:lnTo>
                  <a:lnTo>
                    <a:pt x="33" y="12"/>
                  </a:lnTo>
                  <a:lnTo>
                    <a:pt x="25" y="14"/>
                  </a:lnTo>
                  <a:lnTo>
                    <a:pt x="17" y="14"/>
                  </a:lnTo>
                  <a:lnTo>
                    <a:pt x="17" y="14"/>
                  </a:lnTo>
                  <a:lnTo>
                    <a:pt x="12" y="16"/>
                  </a:lnTo>
                  <a:lnTo>
                    <a:pt x="8" y="18"/>
                  </a:lnTo>
                  <a:lnTo>
                    <a:pt x="8" y="18"/>
                  </a:lnTo>
                  <a:lnTo>
                    <a:pt x="4" y="16"/>
                  </a:lnTo>
                  <a:lnTo>
                    <a:pt x="2" y="14"/>
                  </a:lnTo>
                  <a:lnTo>
                    <a:pt x="2" y="14"/>
                  </a:lnTo>
                  <a:lnTo>
                    <a:pt x="0" y="10"/>
                  </a:lnTo>
                  <a:lnTo>
                    <a:pt x="0" y="10"/>
                  </a:lnTo>
                  <a:lnTo>
                    <a:pt x="2" y="10"/>
                  </a:lnTo>
                  <a:lnTo>
                    <a:pt x="4" y="10"/>
                  </a:lnTo>
                  <a:lnTo>
                    <a:pt x="4" y="10"/>
                  </a:lnTo>
                  <a:lnTo>
                    <a:pt x="4" y="8"/>
                  </a:lnTo>
                  <a:lnTo>
                    <a:pt x="4" y="8"/>
                  </a:lnTo>
                  <a:lnTo>
                    <a:pt x="12" y="8"/>
                  </a:lnTo>
                  <a:lnTo>
                    <a:pt x="12" y="8"/>
                  </a:lnTo>
                  <a:lnTo>
                    <a:pt x="14" y="6"/>
                  </a:lnTo>
                  <a:lnTo>
                    <a:pt x="14" y="6"/>
                  </a:lnTo>
                  <a:lnTo>
                    <a:pt x="16" y="2"/>
                  </a:lnTo>
                  <a:lnTo>
                    <a:pt x="16" y="2"/>
                  </a:lnTo>
                  <a:lnTo>
                    <a:pt x="19" y="0"/>
                  </a:lnTo>
                  <a:lnTo>
                    <a:pt x="25" y="0"/>
                  </a:lnTo>
                  <a:lnTo>
                    <a:pt x="25" y="0"/>
                  </a:lnTo>
                  <a:lnTo>
                    <a:pt x="29" y="0"/>
                  </a:lnTo>
                  <a:lnTo>
                    <a:pt x="33" y="0"/>
                  </a:lnTo>
                  <a:lnTo>
                    <a:pt x="33" y="0"/>
                  </a:lnTo>
                  <a:lnTo>
                    <a:pt x="29" y="2"/>
                  </a:lnTo>
                  <a:lnTo>
                    <a:pt x="29" y="2"/>
                  </a:lnTo>
                  <a:lnTo>
                    <a:pt x="35" y="6"/>
                  </a:lnTo>
                  <a:lnTo>
                    <a:pt x="35" y="6"/>
                  </a:lnTo>
                  <a:lnTo>
                    <a:pt x="35"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2" name="Freeform 305">
              <a:extLst>
                <a:ext uri="{FF2B5EF4-FFF2-40B4-BE49-F238E27FC236}">
                  <a16:creationId xmlns:a16="http://schemas.microsoft.com/office/drawing/2014/main" id="{54281F33-8716-E23E-C6F4-0A1E5B059AF6}"/>
                </a:ext>
              </a:extLst>
            </p:cNvPr>
            <p:cNvSpPr>
              <a:spLocks/>
            </p:cNvSpPr>
            <p:nvPr/>
          </p:nvSpPr>
          <p:spPr bwMode="auto">
            <a:xfrm>
              <a:off x="9841973" y="2885619"/>
              <a:ext cx="8524" cy="9945"/>
            </a:xfrm>
            <a:custGeom>
              <a:avLst/>
              <a:gdLst>
                <a:gd name="T0" fmla="*/ 10 w 12"/>
                <a:gd name="T1" fmla="*/ 2 h 14"/>
                <a:gd name="T2" fmla="*/ 10 w 12"/>
                <a:gd name="T3" fmla="*/ 2 h 14"/>
                <a:gd name="T4" fmla="*/ 12 w 12"/>
                <a:gd name="T5" fmla="*/ 4 h 14"/>
                <a:gd name="T6" fmla="*/ 12 w 12"/>
                <a:gd name="T7" fmla="*/ 4 h 14"/>
                <a:gd name="T8" fmla="*/ 8 w 12"/>
                <a:gd name="T9" fmla="*/ 10 h 14"/>
                <a:gd name="T10" fmla="*/ 6 w 12"/>
                <a:gd name="T11" fmla="*/ 12 h 14"/>
                <a:gd name="T12" fmla="*/ 4 w 12"/>
                <a:gd name="T13" fmla="*/ 14 h 14"/>
                <a:gd name="T14" fmla="*/ 4 w 12"/>
                <a:gd name="T15" fmla="*/ 14 h 14"/>
                <a:gd name="T16" fmla="*/ 2 w 12"/>
                <a:gd name="T17" fmla="*/ 14 h 14"/>
                <a:gd name="T18" fmla="*/ 2 w 12"/>
                <a:gd name="T19" fmla="*/ 14 h 14"/>
                <a:gd name="T20" fmla="*/ 0 w 12"/>
                <a:gd name="T21" fmla="*/ 12 h 14"/>
                <a:gd name="T22" fmla="*/ 2 w 12"/>
                <a:gd name="T23" fmla="*/ 8 h 14"/>
                <a:gd name="T24" fmla="*/ 2 w 12"/>
                <a:gd name="T25" fmla="*/ 2 h 14"/>
                <a:gd name="T26" fmla="*/ 2 w 12"/>
                <a:gd name="T27" fmla="*/ 2 h 14"/>
                <a:gd name="T28" fmla="*/ 6 w 12"/>
                <a:gd name="T29" fmla="*/ 0 h 14"/>
                <a:gd name="T30" fmla="*/ 6 w 12"/>
                <a:gd name="T31" fmla="*/ 0 h 14"/>
                <a:gd name="T32" fmla="*/ 10 w 12"/>
                <a:gd name="T33" fmla="*/ 2 h 14"/>
                <a:gd name="T34" fmla="*/ 10 w 12"/>
                <a:gd name="T35" fmla="*/ 2 h 14"/>
                <a:gd name="T36" fmla="*/ 10 w 12"/>
                <a:gd name="T3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4">
                  <a:moveTo>
                    <a:pt x="10" y="2"/>
                  </a:moveTo>
                  <a:lnTo>
                    <a:pt x="10" y="2"/>
                  </a:lnTo>
                  <a:lnTo>
                    <a:pt x="12" y="4"/>
                  </a:lnTo>
                  <a:lnTo>
                    <a:pt x="12" y="4"/>
                  </a:lnTo>
                  <a:lnTo>
                    <a:pt x="8" y="10"/>
                  </a:lnTo>
                  <a:lnTo>
                    <a:pt x="6" y="12"/>
                  </a:lnTo>
                  <a:lnTo>
                    <a:pt x="4" y="14"/>
                  </a:lnTo>
                  <a:lnTo>
                    <a:pt x="4" y="14"/>
                  </a:lnTo>
                  <a:lnTo>
                    <a:pt x="2" y="14"/>
                  </a:lnTo>
                  <a:lnTo>
                    <a:pt x="2" y="14"/>
                  </a:lnTo>
                  <a:lnTo>
                    <a:pt x="0" y="12"/>
                  </a:lnTo>
                  <a:lnTo>
                    <a:pt x="2" y="8"/>
                  </a:lnTo>
                  <a:lnTo>
                    <a:pt x="2" y="2"/>
                  </a:lnTo>
                  <a:lnTo>
                    <a:pt x="2" y="2"/>
                  </a:lnTo>
                  <a:lnTo>
                    <a:pt x="6" y="0"/>
                  </a:lnTo>
                  <a:lnTo>
                    <a:pt x="6" y="0"/>
                  </a:lnTo>
                  <a:lnTo>
                    <a:pt x="10" y="2"/>
                  </a:lnTo>
                  <a:lnTo>
                    <a:pt x="10" y="2"/>
                  </a:lnTo>
                  <a:lnTo>
                    <a:pt x="10" y="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3" name="Freeform 306">
              <a:extLst>
                <a:ext uri="{FF2B5EF4-FFF2-40B4-BE49-F238E27FC236}">
                  <a16:creationId xmlns:a16="http://schemas.microsoft.com/office/drawing/2014/main" id="{982A36C5-E51C-781D-1E1B-7D57396D9318}"/>
                </a:ext>
              </a:extLst>
            </p:cNvPr>
            <p:cNvSpPr>
              <a:spLocks/>
            </p:cNvSpPr>
            <p:nvPr/>
          </p:nvSpPr>
          <p:spPr bwMode="auto">
            <a:xfrm>
              <a:off x="9809297" y="2916873"/>
              <a:ext cx="5683" cy="7103"/>
            </a:xfrm>
            <a:custGeom>
              <a:avLst/>
              <a:gdLst>
                <a:gd name="T0" fmla="*/ 8 w 8"/>
                <a:gd name="T1" fmla="*/ 2 h 10"/>
                <a:gd name="T2" fmla="*/ 8 w 8"/>
                <a:gd name="T3" fmla="*/ 2 h 10"/>
                <a:gd name="T4" fmla="*/ 8 w 8"/>
                <a:gd name="T5" fmla="*/ 4 h 10"/>
                <a:gd name="T6" fmla="*/ 8 w 8"/>
                <a:gd name="T7" fmla="*/ 4 h 10"/>
                <a:gd name="T8" fmla="*/ 2 w 8"/>
                <a:gd name="T9" fmla="*/ 6 h 10"/>
                <a:gd name="T10" fmla="*/ 2 w 8"/>
                <a:gd name="T11" fmla="*/ 6 h 10"/>
                <a:gd name="T12" fmla="*/ 2 w 8"/>
                <a:gd name="T13" fmla="*/ 8 h 10"/>
                <a:gd name="T14" fmla="*/ 0 w 8"/>
                <a:gd name="T15" fmla="*/ 10 h 10"/>
                <a:gd name="T16" fmla="*/ 0 w 8"/>
                <a:gd name="T17" fmla="*/ 10 h 10"/>
                <a:gd name="T18" fmla="*/ 0 w 8"/>
                <a:gd name="T19" fmla="*/ 8 h 10"/>
                <a:gd name="T20" fmla="*/ 0 w 8"/>
                <a:gd name="T21" fmla="*/ 6 h 10"/>
                <a:gd name="T22" fmla="*/ 0 w 8"/>
                <a:gd name="T23" fmla="*/ 2 h 10"/>
                <a:gd name="T24" fmla="*/ 2 w 8"/>
                <a:gd name="T25" fmla="*/ 0 h 10"/>
                <a:gd name="T26" fmla="*/ 2 w 8"/>
                <a:gd name="T27" fmla="*/ 0 h 10"/>
                <a:gd name="T28" fmla="*/ 6 w 8"/>
                <a:gd name="T29" fmla="*/ 0 h 10"/>
                <a:gd name="T30" fmla="*/ 8 w 8"/>
                <a:gd name="T31" fmla="*/ 2 h 10"/>
                <a:gd name="T32" fmla="*/ 8 w 8"/>
                <a:gd name="T33" fmla="*/ 2 h 10"/>
                <a:gd name="T34" fmla="*/ 8 w 8"/>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0">
                  <a:moveTo>
                    <a:pt x="8" y="2"/>
                  </a:moveTo>
                  <a:lnTo>
                    <a:pt x="8" y="2"/>
                  </a:lnTo>
                  <a:lnTo>
                    <a:pt x="8" y="4"/>
                  </a:lnTo>
                  <a:lnTo>
                    <a:pt x="8" y="4"/>
                  </a:lnTo>
                  <a:lnTo>
                    <a:pt x="2" y="6"/>
                  </a:lnTo>
                  <a:lnTo>
                    <a:pt x="2" y="6"/>
                  </a:lnTo>
                  <a:lnTo>
                    <a:pt x="2" y="8"/>
                  </a:lnTo>
                  <a:lnTo>
                    <a:pt x="0" y="10"/>
                  </a:lnTo>
                  <a:lnTo>
                    <a:pt x="0" y="10"/>
                  </a:lnTo>
                  <a:lnTo>
                    <a:pt x="0" y="8"/>
                  </a:lnTo>
                  <a:lnTo>
                    <a:pt x="0" y="6"/>
                  </a:lnTo>
                  <a:lnTo>
                    <a:pt x="0" y="2"/>
                  </a:lnTo>
                  <a:lnTo>
                    <a:pt x="2" y="0"/>
                  </a:lnTo>
                  <a:lnTo>
                    <a:pt x="2" y="0"/>
                  </a:lnTo>
                  <a:lnTo>
                    <a:pt x="6" y="0"/>
                  </a:lnTo>
                  <a:lnTo>
                    <a:pt x="8" y="2"/>
                  </a:lnTo>
                  <a:lnTo>
                    <a:pt x="8" y="2"/>
                  </a:lnTo>
                  <a:lnTo>
                    <a:pt x="8" y="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4" name="Freeform 307">
              <a:extLst>
                <a:ext uri="{FF2B5EF4-FFF2-40B4-BE49-F238E27FC236}">
                  <a16:creationId xmlns:a16="http://schemas.microsoft.com/office/drawing/2014/main" id="{4CA12547-A530-C69C-C042-E8C87308DA2A}"/>
                </a:ext>
              </a:extLst>
            </p:cNvPr>
            <p:cNvSpPr>
              <a:spLocks/>
            </p:cNvSpPr>
            <p:nvPr/>
          </p:nvSpPr>
          <p:spPr bwMode="auto">
            <a:xfrm>
              <a:off x="9792959" y="2964466"/>
              <a:ext cx="9234" cy="11365"/>
            </a:xfrm>
            <a:custGeom>
              <a:avLst/>
              <a:gdLst>
                <a:gd name="T0" fmla="*/ 13 w 13"/>
                <a:gd name="T1" fmla="*/ 0 h 16"/>
                <a:gd name="T2" fmla="*/ 13 w 13"/>
                <a:gd name="T3" fmla="*/ 0 h 16"/>
                <a:gd name="T4" fmla="*/ 11 w 13"/>
                <a:gd name="T5" fmla="*/ 2 h 16"/>
                <a:gd name="T6" fmla="*/ 11 w 13"/>
                <a:gd name="T7" fmla="*/ 2 h 16"/>
                <a:gd name="T8" fmla="*/ 11 w 13"/>
                <a:gd name="T9" fmla="*/ 6 h 16"/>
                <a:gd name="T10" fmla="*/ 11 w 13"/>
                <a:gd name="T11" fmla="*/ 6 h 16"/>
                <a:gd name="T12" fmla="*/ 9 w 13"/>
                <a:gd name="T13" fmla="*/ 12 h 16"/>
                <a:gd name="T14" fmla="*/ 6 w 13"/>
                <a:gd name="T15" fmla="*/ 16 h 16"/>
                <a:gd name="T16" fmla="*/ 6 w 13"/>
                <a:gd name="T17" fmla="*/ 16 h 16"/>
                <a:gd name="T18" fmla="*/ 4 w 13"/>
                <a:gd name="T19" fmla="*/ 16 h 16"/>
                <a:gd name="T20" fmla="*/ 0 w 13"/>
                <a:gd name="T21" fmla="*/ 16 h 16"/>
                <a:gd name="T22" fmla="*/ 0 w 13"/>
                <a:gd name="T23" fmla="*/ 16 h 16"/>
                <a:gd name="T24" fmla="*/ 0 w 13"/>
                <a:gd name="T25" fmla="*/ 14 h 16"/>
                <a:gd name="T26" fmla="*/ 0 w 13"/>
                <a:gd name="T27" fmla="*/ 14 h 16"/>
                <a:gd name="T28" fmla="*/ 2 w 13"/>
                <a:gd name="T29" fmla="*/ 10 h 16"/>
                <a:gd name="T30" fmla="*/ 2 w 13"/>
                <a:gd name="T31" fmla="*/ 10 h 16"/>
                <a:gd name="T32" fmla="*/ 6 w 13"/>
                <a:gd name="T33" fmla="*/ 2 h 16"/>
                <a:gd name="T34" fmla="*/ 11 w 13"/>
                <a:gd name="T35" fmla="*/ 0 h 16"/>
                <a:gd name="T36" fmla="*/ 13 w 13"/>
                <a:gd name="T37" fmla="*/ 0 h 16"/>
                <a:gd name="T38" fmla="*/ 13 w 13"/>
                <a:gd name="T39" fmla="*/ 0 h 16"/>
                <a:gd name="T40" fmla="*/ 13 w 13"/>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6">
                  <a:moveTo>
                    <a:pt x="13" y="0"/>
                  </a:moveTo>
                  <a:lnTo>
                    <a:pt x="13" y="0"/>
                  </a:lnTo>
                  <a:lnTo>
                    <a:pt x="11" y="2"/>
                  </a:lnTo>
                  <a:lnTo>
                    <a:pt x="11" y="2"/>
                  </a:lnTo>
                  <a:lnTo>
                    <a:pt x="11" y="6"/>
                  </a:lnTo>
                  <a:lnTo>
                    <a:pt x="11" y="6"/>
                  </a:lnTo>
                  <a:lnTo>
                    <a:pt x="9" y="12"/>
                  </a:lnTo>
                  <a:lnTo>
                    <a:pt x="6" y="16"/>
                  </a:lnTo>
                  <a:lnTo>
                    <a:pt x="6" y="16"/>
                  </a:lnTo>
                  <a:lnTo>
                    <a:pt x="4" y="16"/>
                  </a:lnTo>
                  <a:lnTo>
                    <a:pt x="0" y="16"/>
                  </a:lnTo>
                  <a:lnTo>
                    <a:pt x="0" y="16"/>
                  </a:lnTo>
                  <a:lnTo>
                    <a:pt x="0" y="14"/>
                  </a:lnTo>
                  <a:lnTo>
                    <a:pt x="0" y="14"/>
                  </a:lnTo>
                  <a:lnTo>
                    <a:pt x="2" y="10"/>
                  </a:lnTo>
                  <a:lnTo>
                    <a:pt x="2" y="10"/>
                  </a:lnTo>
                  <a:lnTo>
                    <a:pt x="6" y="2"/>
                  </a:lnTo>
                  <a:lnTo>
                    <a:pt x="11" y="0"/>
                  </a:lnTo>
                  <a:lnTo>
                    <a:pt x="13" y="0"/>
                  </a:lnTo>
                  <a:lnTo>
                    <a:pt x="13" y="0"/>
                  </a:lnTo>
                  <a:lnTo>
                    <a:pt x="13"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5" name="Freeform 308">
              <a:extLst>
                <a:ext uri="{FF2B5EF4-FFF2-40B4-BE49-F238E27FC236}">
                  <a16:creationId xmlns:a16="http://schemas.microsoft.com/office/drawing/2014/main" id="{5AD597F2-5FF1-F17C-BD1A-EC0ABE4D504C}"/>
                </a:ext>
              </a:extLst>
            </p:cNvPr>
            <p:cNvSpPr>
              <a:spLocks/>
            </p:cNvSpPr>
            <p:nvPr/>
          </p:nvSpPr>
          <p:spPr bwMode="auto">
            <a:xfrm>
              <a:off x="9797221" y="3049707"/>
              <a:ext cx="6393" cy="15627"/>
            </a:xfrm>
            <a:custGeom>
              <a:avLst/>
              <a:gdLst>
                <a:gd name="T0" fmla="*/ 9 w 9"/>
                <a:gd name="T1" fmla="*/ 6 h 22"/>
                <a:gd name="T2" fmla="*/ 9 w 9"/>
                <a:gd name="T3" fmla="*/ 6 h 22"/>
                <a:gd name="T4" fmla="*/ 9 w 9"/>
                <a:gd name="T5" fmla="*/ 16 h 22"/>
                <a:gd name="T6" fmla="*/ 9 w 9"/>
                <a:gd name="T7" fmla="*/ 20 h 22"/>
                <a:gd name="T8" fmla="*/ 7 w 9"/>
                <a:gd name="T9" fmla="*/ 22 h 22"/>
                <a:gd name="T10" fmla="*/ 7 w 9"/>
                <a:gd name="T11" fmla="*/ 22 h 22"/>
                <a:gd name="T12" fmla="*/ 2 w 9"/>
                <a:gd name="T13" fmla="*/ 20 h 22"/>
                <a:gd name="T14" fmla="*/ 0 w 9"/>
                <a:gd name="T15" fmla="*/ 16 h 22"/>
                <a:gd name="T16" fmla="*/ 0 w 9"/>
                <a:gd name="T17" fmla="*/ 16 h 22"/>
                <a:gd name="T18" fmla="*/ 0 w 9"/>
                <a:gd name="T19" fmla="*/ 12 h 22"/>
                <a:gd name="T20" fmla="*/ 0 w 9"/>
                <a:gd name="T21" fmla="*/ 12 h 22"/>
                <a:gd name="T22" fmla="*/ 0 w 9"/>
                <a:gd name="T23" fmla="*/ 6 h 22"/>
                <a:gd name="T24" fmla="*/ 2 w 9"/>
                <a:gd name="T25" fmla="*/ 0 h 22"/>
                <a:gd name="T26" fmla="*/ 2 w 9"/>
                <a:gd name="T27" fmla="*/ 0 h 22"/>
                <a:gd name="T28" fmla="*/ 7 w 9"/>
                <a:gd name="T29" fmla="*/ 0 h 22"/>
                <a:gd name="T30" fmla="*/ 7 w 9"/>
                <a:gd name="T31" fmla="*/ 0 h 22"/>
                <a:gd name="T32" fmla="*/ 9 w 9"/>
                <a:gd name="T33" fmla="*/ 4 h 22"/>
                <a:gd name="T34" fmla="*/ 9 w 9"/>
                <a:gd name="T35" fmla="*/ 6 h 22"/>
                <a:gd name="T36" fmla="*/ 9 w 9"/>
                <a:gd name="T37" fmla="*/ 6 h 22"/>
                <a:gd name="T38" fmla="*/ 9 w 9"/>
                <a:gd name="T39"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2">
                  <a:moveTo>
                    <a:pt x="9" y="6"/>
                  </a:moveTo>
                  <a:lnTo>
                    <a:pt x="9" y="6"/>
                  </a:lnTo>
                  <a:lnTo>
                    <a:pt x="9" y="16"/>
                  </a:lnTo>
                  <a:lnTo>
                    <a:pt x="9" y="20"/>
                  </a:lnTo>
                  <a:lnTo>
                    <a:pt x="7" y="22"/>
                  </a:lnTo>
                  <a:lnTo>
                    <a:pt x="7" y="22"/>
                  </a:lnTo>
                  <a:lnTo>
                    <a:pt x="2" y="20"/>
                  </a:lnTo>
                  <a:lnTo>
                    <a:pt x="0" y="16"/>
                  </a:lnTo>
                  <a:lnTo>
                    <a:pt x="0" y="16"/>
                  </a:lnTo>
                  <a:lnTo>
                    <a:pt x="0" y="12"/>
                  </a:lnTo>
                  <a:lnTo>
                    <a:pt x="0" y="12"/>
                  </a:lnTo>
                  <a:lnTo>
                    <a:pt x="0" y="6"/>
                  </a:lnTo>
                  <a:lnTo>
                    <a:pt x="2" y="0"/>
                  </a:lnTo>
                  <a:lnTo>
                    <a:pt x="2" y="0"/>
                  </a:lnTo>
                  <a:lnTo>
                    <a:pt x="7" y="0"/>
                  </a:lnTo>
                  <a:lnTo>
                    <a:pt x="7" y="0"/>
                  </a:lnTo>
                  <a:lnTo>
                    <a:pt x="9" y="4"/>
                  </a:lnTo>
                  <a:lnTo>
                    <a:pt x="9" y="6"/>
                  </a:lnTo>
                  <a:lnTo>
                    <a:pt x="9" y="6"/>
                  </a:lnTo>
                  <a:lnTo>
                    <a:pt x="9"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6" name="Freeform 309">
              <a:extLst>
                <a:ext uri="{FF2B5EF4-FFF2-40B4-BE49-F238E27FC236}">
                  <a16:creationId xmlns:a16="http://schemas.microsoft.com/office/drawing/2014/main" id="{5425AD74-5A5E-9ED4-46D6-23EC362B0F15}"/>
                </a:ext>
              </a:extLst>
            </p:cNvPr>
            <p:cNvSpPr>
              <a:spLocks/>
            </p:cNvSpPr>
            <p:nvPr/>
          </p:nvSpPr>
          <p:spPr bwMode="auto">
            <a:xfrm>
              <a:off x="9787277" y="3088775"/>
              <a:ext cx="5683" cy="15627"/>
            </a:xfrm>
            <a:custGeom>
              <a:avLst/>
              <a:gdLst>
                <a:gd name="T0" fmla="*/ 8 w 8"/>
                <a:gd name="T1" fmla="*/ 4 h 22"/>
                <a:gd name="T2" fmla="*/ 8 w 8"/>
                <a:gd name="T3" fmla="*/ 4 h 22"/>
                <a:gd name="T4" fmla="*/ 8 w 8"/>
                <a:gd name="T5" fmla="*/ 16 h 22"/>
                <a:gd name="T6" fmla="*/ 8 w 8"/>
                <a:gd name="T7" fmla="*/ 20 h 22"/>
                <a:gd name="T8" fmla="*/ 6 w 8"/>
                <a:gd name="T9" fmla="*/ 22 h 22"/>
                <a:gd name="T10" fmla="*/ 6 w 8"/>
                <a:gd name="T11" fmla="*/ 22 h 22"/>
                <a:gd name="T12" fmla="*/ 4 w 8"/>
                <a:gd name="T13" fmla="*/ 22 h 22"/>
                <a:gd name="T14" fmla="*/ 2 w 8"/>
                <a:gd name="T15" fmla="*/ 20 h 22"/>
                <a:gd name="T16" fmla="*/ 2 w 8"/>
                <a:gd name="T17" fmla="*/ 20 h 22"/>
                <a:gd name="T18" fmla="*/ 0 w 8"/>
                <a:gd name="T19" fmla="*/ 16 h 22"/>
                <a:gd name="T20" fmla="*/ 2 w 8"/>
                <a:gd name="T21" fmla="*/ 10 h 22"/>
                <a:gd name="T22" fmla="*/ 4 w 8"/>
                <a:gd name="T23" fmla="*/ 4 h 22"/>
                <a:gd name="T24" fmla="*/ 4 w 8"/>
                <a:gd name="T25" fmla="*/ 4 h 22"/>
                <a:gd name="T26" fmla="*/ 6 w 8"/>
                <a:gd name="T27" fmla="*/ 0 h 22"/>
                <a:gd name="T28" fmla="*/ 6 w 8"/>
                <a:gd name="T29" fmla="*/ 0 h 22"/>
                <a:gd name="T30" fmla="*/ 8 w 8"/>
                <a:gd name="T31" fmla="*/ 4 h 22"/>
                <a:gd name="T32" fmla="*/ 8 w 8"/>
                <a:gd name="T33" fmla="*/ 4 h 22"/>
                <a:gd name="T34" fmla="*/ 8 w 8"/>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2">
                  <a:moveTo>
                    <a:pt x="8" y="4"/>
                  </a:moveTo>
                  <a:lnTo>
                    <a:pt x="8" y="4"/>
                  </a:lnTo>
                  <a:lnTo>
                    <a:pt x="8" y="16"/>
                  </a:lnTo>
                  <a:lnTo>
                    <a:pt x="8" y="20"/>
                  </a:lnTo>
                  <a:lnTo>
                    <a:pt x="6" y="22"/>
                  </a:lnTo>
                  <a:lnTo>
                    <a:pt x="6" y="22"/>
                  </a:lnTo>
                  <a:lnTo>
                    <a:pt x="4" y="22"/>
                  </a:lnTo>
                  <a:lnTo>
                    <a:pt x="2" y="20"/>
                  </a:lnTo>
                  <a:lnTo>
                    <a:pt x="2" y="20"/>
                  </a:lnTo>
                  <a:lnTo>
                    <a:pt x="0" y="16"/>
                  </a:lnTo>
                  <a:lnTo>
                    <a:pt x="2" y="10"/>
                  </a:lnTo>
                  <a:lnTo>
                    <a:pt x="4" y="4"/>
                  </a:lnTo>
                  <a:lnTo>
                    <a:pt x="4" y="4"/>
                  </a:lnTo>
                  <a:lnTo>
                    <a:pt x="6" y="0"/>
                  </a:lnTo>
                  <a:lnTo>
                    <a:pt x="6" y="0"/>
                  </a:lnTo>
                  <a:lnTo>
                    <a:pt x="8" y="4"/>
                  </a:lnTo>
                  <a:lnTo>
                    <a:pt x="8" y="4"/>
                  </a:lnTo>
                  <a:lnTo>
                    <a:pt x="8" y="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7" name="Freeform 310">
              <a:extLst>
                <a:ext uri="{FF2B5EF4-FFF2-40B4-BE49-F238E27FC236}">
                  <a16:creationId xmlns:a16="http://schemas.microsoft.com/office/drawing/2014/main" id="{258D504E-5BDB-63FF-A0C2-7184B1E3D1B4}"/>
                </a:ext>
              </a:extLst>
            </p:cNvPr>
            <p:cNvSpPr>
              <a:spLocks/>
            </p:cNvSpPr>
            <p:nvPr/>
          </p:nvSpPr>
          <p:spPr bwMode="auto">
            <a:xfrm>
              <a:off x="9792959" y="2298880"/>
              <a:ext cx="752247" cy="893604"/>
            </a:xfrm>
            <a:custGeom>
              <a:avLst/>
              <a:gdLst>
                <a:gd name="T0" fmla="*/ 55 w 1059"/>
                <a:gd name="T1" fmla="*/ 951 h 1258"/>
                <a:gd name="T2" fmla="*/ 139 w 1059"/>
                <a:gd name="T3" fmla="*/ 941 h 1258"/>
                <a:gd name="T4" fmla="*/ 87 w 1059"/>
                <a:gd name="T5" fmla="*/ 943 h 1258"/>
                <a:gd name="T6" fmla="*/ 21 w 1059"/>
                <a:gd name="T7" fmla="*/ 917 h 1258"/>
                <a:gd name="T8" fmla="*/ 83 w 1059"/>
                <a:gd name="T9" fmla="*/ 880 h 1258"/>
                <a:gd name="T10" fmla="*/ 41 w 1059"/>
                <a:gd name="T11" fmla="*/ 844 h 1258"/>
                <a:gd name="T12" fmla="*/ 95 w 1059"/>
                <a:gd name="T13" fmla="*/ 832 h 1258"/>
                <a:gd name="T14" fmla="*/ 105 w 1059"/>
                <a:gd name="T15" fmla="*/ 810 h 1258"/>
                <a:gd name="T16" fmla="*/ 131 w 1059"/>
                <a:gd name="T17" fmla="*/ 786 h 1258"/>
                <a:gd name="T18" fmla="*/ 199 w 1059"/>
                <a:gd name="T19" fmla="*/ 756 h 1258"/>
                <a:gd name="T20" fmla="*/ 256 w 1059"/>
                <a:gd name="T21" fmla="*/ 722 h 1258"/>
                <a:gd name="T22" fmla="*/ 328 w 1059"/>
                <a:gd name="T23" fmla="*/ 712 h 1258"/>
                <a:gd name="T24" fmla="*/ 276 w 1059"/>
                <a:gd name="T25" fmla="*/ 694 h 1258"/>
                <a:gd name="T26" fmla="*/ 348 w 1059"/>
                <a:gd name="T27" fmla="*/ 619 h 1258"/>
                <a:gd name="T28" fmla="*/ 392 w 1059"/>
                <a:gd name="T29" fmla="*/ 577 h 1258"/>
                <a:gd name="T30" fmla="*/ 404 w 1059"/>
                <a:gd name="T31" fmla="*/ 559 h 1258"/>
                <a:gd name="T32" fmla="*/ 422 w 1059"/>
                <a:gd name="T33" fmla="*/ 501 h 1258"/>
                <a:gd name="T34" fmla="*/ 428 w 1059"/>
                <a:gd name="T35" fmla="*/ 466 h 1258"/>
                <a:gd name="T36" fmla="*/ 449 w 1059"/>
                <a:gd name="T37" fmla="*/ 418 h 1258"/>
                <a:gd name="T38" fmla="*/ 503 w 1059"/>
                <a:gd name="T39" fmla="*/ 356 h 1258"/>
                <a:gd name="T40" fmla="*/ 523 w 1059"/>
                <a:gd name="T41" fmla="*/ 334 h 1258"/>
                <a:gd name="T42" fmla="*/ 553 w 1059"/>
                <a:gd name="T43" fmla="*/ 316 h 1258"/>
                <a:gd name="T44" fmla="*/ 593 w 1059"/>
                <a:gd name="T45" fmla="*/ 272 h 1258"/>
                <a:gd name="T46" fmla="*/ 585 w 1059"/>
                <a:gd name="T47" fmla="*/ 249 h 1258"/>
                <a:gd name="T48" fmla="*/ 601 w 1059"/>
                <a:gd name="T49" fmla="*/ 213 h 1258"/>
                <a:gd name="T50" fmla="*/ 639 w 1059"/>
                <a:gd name="T51" fmla="*/ 189 h 1258"/>
                <a:gd name="T52" fmla="*/ 646 w 1059"/>
                <a:gd name="T53" fmla="*/ 155 h 1258"/>
                <a:gd name="T54" fmla="*/ 684 w 1059"/>
                <a:gd name="T55" fmla="*/ 181 h 1258"/>
                <a:gd name="T56" fmla="*/ 718 w 1059"/>
                <a:gd name="T57" fmla="*/ 135 h 1258"/>
                <a:gd name="T58" fmla="*/ 724 w 1059"/>
                <a:gd name="T59" fmla="*/ 95 h 1258"/>
                <a:gd name="T60" fmla="*/ 766 w 1059"/>
                <a:gd name="T61" fmla="*/ 99 h 1258"/>
                <a:gd name="T62" fmla="*/ 802 w 1059"/>
                <a:gd name="T63" fmla="*/ 73 h 1258"/>
                <a:gd name="T64" fmla="*/ 830 w 1059"/>
                <a:gd name="T65" fmla="*/ 24 h 1258"/>
                <a:gd name="T66" fmla="*/ 844 w 1059"/>
                <a:gd name="T67" fmla="*/ 93 h 1258"/>
                <a:gd name="T68" fmla="*/ 889 w 1059"/>
                <a:gd name="T69" fmla="*/ 28 h 1258"/>
                <a:gd name="T70" fmla="*/ 913 w 1059"/>
                <a:gd name="T71" fmla="*/ 20 h 1258"/>
                <a:gd name="T72" fmla="*/ 933 w 1059"/>
                <a:gd name="T73" fmla="*/ 32 h 1258"/>
                <a:gd name="T74" fmla="*/ 953 w 1059"/>
                <a:gd name="T75" fmla="*/ 34 h 1258"/>
                <a:gd name="T76" fmla="*/ 999 w 1059"/>
                <a:gd name="T77" fmla="*/ 20 h 1258"/>
                <a:gd name="T78" fmla="*/ 977 w 1059"/>
                <a:gd name="T79" fmla="*/ 75 h 1258"/>
                <a:gd name="T80" fmla="*/ 1013 w 1059"/>
                <a:gd name="T81" fmla="*/ 117 h 1258"/>
                <a:gd name="T82" fmla="*/ 1059 w 1059"/>
                <a:gd name="T83" fmla="*/ 107 h 1258"/>
                <a:gd name="T84" fmla="*/ 999 w 1059"/>
                <a:gd name="T85" fmla="*/ 163 h 1258"/>
                <a:gd name="T86" fmla="*/ 883 w 1059"/>
                <a:gd name="T87" fmla="*/ 145 h 1258"/>
                <a:gd name="T88" fmla="*/ 794 w 1059"/>
                <a:gd name="T89" fmla="*/ 235 h 1258"/>
                <a:gd name="T90" fmla="*/ 686 w 1059"/>
                <a:gd name="T91" fmla="*/ 213 h 1258"/>
                <a:gd name="T92" fmla="*/ 619 w 1059"/>
                <a:gd name="T93" fmla="*/ 272 h 1258"/>
                <a:gd name="T94" fmla="*/ 557 w 1059"/>
                <a:gd name="T95" fmla="*/ 390 h 1258"/>
                <a:gd name="T96" fmla="*/ 463 w 1059"/>
                <a:gd name="T97" fmla="*/ 607 h 1258"/>
                <a:gd name="T98" fmla="*/ 366 w 1059"/>
                <a:gd name="T99" fmla="*/ 748 h 1258"/>
                <a:gd name="T100" fmla="*/ 390 w 1059"/>
                <a:gd name="T101" fmla="*/ 929 h 1258"/>
                <a:gd name="T102" fmla="*/ 336 w 1059"/>
                <a:gd name="T103" fmla="*/ 1091 h 1258"/>
                <a:gd name="T104" fmla="*/ 302 w 1059"/>
                <a:gd name="T105" fmla="*/ 1164 h 1258"/>
                <a:gd name="T106" fmla="*/ 266 w 1059"/>
                <a:gd name="T107" fmla="*/ 1104 h 1258"/>
                <a:gd name="T108" fmla="*/ 248 w 1059"/>
                <a:gd name="T109" fmla="*/ 1166 h 1258"/>
                <a:gd name="T110" fmla="*/ 131 w 1059"/>
                <a:gd name="T111" fmla="*/ 1240 h 1258"/>
                <a:gd name="T112" fmla="*/ 55 w 1059"/>
                <a:gd name="T113" fmla="*/ 1246 h 1258"/>
                <a:gd name="T114" fmla="*/ 29 w 1059"/>
                <a:gd name="T115" fmla="*/ 1154 h 1258"/>
                <a:gd name="T116" fmla="*/ 23 w 1059"/>
                <a:gd name="T117" fmla="*/ 1120 h 1258"/>
                <a:gd name="T118" fmla="*/ 43 w 1059"/>
                <a:gd name="T119" fmla="*/ 1081 h 1258"/>
                <a:gd name="T120" fmla="*/ 81 w 1059"/>
                <a:gd name="T121" fmla="*/ 1017 h 1258"/>
                <a:gd name="T122" fmla="*/ 41 w 1059"/>
                <a:gd name="T123" fmla="*/ 1037 h 1258"/>
                <a:gd name="T124" fmla="*/ 9 w 1059"/>
                <a:gd name="T125" fmla="*/ 1025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9" h="1258">
                  <a:moveTo>
                    <a:pt x="8" y="975"/>
                  </a:moveTo>
                  <a:lnTo>
                    <a:pt x="8" y="975"/>
                  </a:lnTo>
                  <a:lnTo>
                    <a:pt x="9" y="975"/>
                  </a:lnTo>
                  <a:lnTo>
                    <a:pt x="9" y="975"/>
                  </a:lnTo>
                  <a:lnTo>
                    <a:pt x="13" y="973"/>
                  </a:lnTo>
                  <a:lnTo>
                    <a:pt x="13" y="973"/>
                  </a:lnTo>
                  <a:lnTo>
                    <a:pt x="15" y="975"/>
                  </a:lnTo>
                  <a:lnTo>
                    <a:pt x="17" y="979"/>
                  </a:lnTo>
                  <a:lnTo>
                    <a:pt x="17" y="979"/>
                  </a:lnTo>
                  <a:lnTo>
                    <a:pt x="19" y="981"/>
                  </a:lnTo>
                  <a:lnTo>
                    <a:pt x="23" y="983"/>
                  </a:lnTo>
                  <a:lnTo>
                    <a:pt x="23" y="983"/>
                  </a:lnTo>
                  <a:lnTo>
                    <a:pt x="25" y="979"/>
                  </a:lnTo>
                  <a:lnTo>
                    <a:pt x="25" y="977"/>
                  </a:lnTo>
                  <a:lnTo>
                    <a:pt x="25" y="973"/>
                  </a:lnTo>
                  <a:lnTo>
                    <a:pt x="25" y="969"/>
                  </a:lnTo>
                  <a:lnTo>
                    <a:pt x="25" y="969"/>
                  </a:lnTo>
                  <a:lnTo>
                    <a:pt x="21" y="969"/>
                  </a:lnTo>
                  <a:lnTo>
                    <a:pt x="21" y="969"/>
                  </a:lnTo>
                  <a:lnTo>
                    <a:pt x="17" y="969"/>
                  </a:lnTo>
                  <a:lnTo>
                    <a:pt x="13" y="967"/>
                  </a:lnTo>
                  <a:lnTo>
                    <a:pt x="13" y="967"/>
                  </a:lnTo>
                  <a:lnTo>
                    <a:pt x="13" y="963"/>
                  </a:lnTo>
                  <a:lnTo>
                    <a:pt x="15" y="959"/>
                  </a:lnTo>
                  <a:lnTo>
                    <a:pt x="15" y="959"/>
                  </a:lnTo>
                  <a:lnTo>
                    <a:pt x="19" y="955"/>
                  </a:lnTo>
                  <a:lnTo>
                    <a:pt x="21" y="951"/>
                  </a:lnTo>
                  <a:lnTo>
                    <a:pt x="21" y="951"/>
                  </a:lnTo>
                  <a:lnTo>
                    <a:pt x="25" y="951"/>
                  </a:lnTo>
                  <a:lnTo>
                    <a:pt x="29" y="953"/>
                  </a:lnTo>
                  <a:lnTo>
                    <a:pt x="33" y="955"/>
                  </a:lnTo>
                  <a:lnTo>
                    <a:pt x="37" y="955"/>
                  </a:lnTo>
                  <a:lnTo>
                    <a:pt x="37" y="955"/>
                  </a:lnTo>
                  <a:lnTo>
                    <a:pt x="43" y="953"/>
                  </a:lnTo>
                  <a:lnTo>
                    <a:pt x="47" y="949"/>
                  </a:lnTo>
                  <a:lnTo>
                    <a:pt x="47" y="949"/>
                  </a:lnTo>
                  <a:lnTo>
                    <a:pt x="51" y="951"/>
                  </a:lnTo>
                  <a:lnTo>
                    <a:pt x="55" y="951"/>
                  </a:lnTo>
                  <a:lnTo>
                    <a:pt x="55" y="951"/>
                  </a:lnTo>
                  <a:lnTo>
                    <a:pt x="63" y="951"/>
                  </a:lnTo>
                  <a:lnTo>
                    <a:pt x="63" y="951"/>
                  </a:lnTo>
                  <a:lnTo>
                    <a:pt x="73" y="955"/>
                  </a:lnTo>
                  <a:lnTo>
                    <a:pt x="73" y="955"/>
                  </a:lnTo>
                  <a:lnTo>
                    <a:pt x="85" y="953"/>
                  </a:lnTo>
                  <a:lnTo>
                    <a:pt x="85" y="953"/>
                  </a:lnTo>
                  <a:lnTo>
                    <a:pt x="93" y="953"/>
                  </a:lnTo>
                  <a:lnTo>
                    <a:pt x="93" y="953"/>
                  </a:lnTo>
                  <a:lnTo>
                    <a:pt x="103" y="961"/>
                  </a:lnTo>
                  <a:lnTo>
                    <a:pt x="103" y="961"/>
                  </a:lnTo>
                  <a:lnTo>
                    <a:pt x="105" y="967"/>
                  </a:lnTo>
                  <a:lnTo>
                    <a:pt x="105" y="967"/>
                  </a:lnTo>
                  <a:lnTo>
                    <a:pt x="103" y="973"/>
                  </a:lnTo>
                  <a:lnTo>
                    <a:pt x="103" y="975"/>
                  </a:lnTo>
                  <a:lnTo>
                    <a:pt x="103" y="977"/>
                  </a:lnTo>
                  <a:lnTo>
                    <a:pt x="103" y="977"/>
                  </a:lnTo>
                  <a:lnTo>
                    <a:pt x="107" y="977"/>
                  </a:lnTo>
                  <a:lnTo>
                    <a:pt x="111" y="975"/>
                  </a:lnTo>
                  <a:lnTo>
                    <a:pt x="115" y="973"/>
                  </a:lnTo>
                  <a:lnTo>
                    <a:pt x="115" y="969"/>
                  </a:lnTo>
                  <a:lnTo>
                    <a:pt x="115" y="969"/>
                  </a:lnTo>
                  <a:lnTo>
                    <a:pt x="113" y="965"/>
                  </a:lnTo>
                  <a:lnTo>
                    <a:pt x="111" y="963"/>
                  </a:lnTo>
                  <a:lnTo>
                    <a:pt x="111" y="963"/>
                  </a:lnTo>
                  <a:lnTo>
                    <a:pt x="111" y="959"/>
                  </a:lnTo>
                  <a:lnTo>
                    <a:pt x="113" y="955"/>
                  </a:lnTo>
                  <a:lnTo>
                    <a:pt x="113" y="955"/>
                  </a:lnTo>
                  <a:lnTo>
                    <a:pt x="117" y="953"/>
                  </a:lnTo>
                  <a:lnTo>
                    <a:pt x="121" y="953"/>
                  </a:lnTo>
                  <a:lnTo>
                    <a:pt x="131" y="953"/>
                  </a:lnTo>
                  <a:lnTo>
                    <a:pt x="131" y="953"/>
                  </a:lnTo>
                  <a:lnTo>
                    <a:pt x="139" y="949"/>
                  </a:lnTo>
                  <a:lnTo>
                    <a:pt x="143" y="947"/>
                  </a:lnTo>
                  <a:lnTo>
                    <a:pt x="143" y="945"/>
                  </a:lnTo>
                  <a:lnTo>
                    <a:pt x="143" y="945"/>
                  </a:lnTo>
                  <a:lnTo>
                    <a:pt x="143" y="943"/>
                  </a:lnTo>
                  <a:lnTo>
                    <a:pt x="139" y="941"/>
                  </a:lnTo>
                  <a:lnTo>
                    <a:pt x="139" y="941"/>
                  </a:lnTo>
                  <a:lnTo>
                    <a:pt x="137" y="943"/>
                  </a:lnTo>
                  <a:lnTo>
                    <a:pt x="133" y="945"/>
                  </a:lnTo>
                  <a:lnTo>
                    <a:pt x="133" y="945"/>
                  </a:lnTo>
                  <a:lnTo>
                    <a:pt x="131" y="945"/>
                  </a:lnTo>
                  <a:lnTo>
                    <a:pt x="129" y="945"/>
                  </a:lnTo>
                  <a:lnTo>
                    <a:pt x="129" y="945"/>
                  </a:lnTo>
                  <a:lnTo>
                    <a:pt x="129" y="943"/>
                  </a:lnTo>
                  <a:lnTo>
                    <a:pt x="131" y="941"/>
                  </a:lnTo>
                  <a:lnTo>
                    <a:pt x="131" y="941"/>
                  </a:lnTo>
                  <a:lnTo>
                    <a:pt x="133" y="931"/>
                  </a:lnTo>
                  <a:lnTo>
                    <a:pt x="133" y="931"/>
                  </a:lnTo>
                  <a:lnTo>
                    <a:pt x="137" y="925"/>
                  </a:lnTo>
                  <a:lnTo>
                    <a:pt x="141" y="919"/>
                  </a:lnTo>
                  <a:lnTo>
                    <a:pt x="141" y="919"/>
                  </a:lnTo>
                  <a:lnTo>
                    <a:pt x="141" y="915"/>
                  </a:lnTo>
                  <a:lnTo>
                    <a:pt x="141" y="915"/>
                  </a:lnTo>
                  <a:lnTo>
                    <a:pt x="139" y="915"/>
                  </a:lnTo>
                  <a:lnTo>
                    <a:pt x="135" y="915"/>
                  </a:lnTo>
                  <a:lnTo>
                    <a:pt x="129" y="919"/>
                  </a:lnTo>
                  <a:lnTo>
                    <a:pt x="129" y="919"/>
                  </a:lnTo>
                  <a:lnTo>
                    <a:pt x="129" y="923"/>
                  </a:lnTo>
                  <a:lnTo>
                    <a:pt x="125" y="929"/>
                  </a:lnTo>
                  <a:lnTo>
                    <a:pt x="123" y="937"/>
                  </a:lnTo>
                  <a:lnTo>
                    <a:pt x="123" y="937"/>
                  </a:lnTo>
                  <a:lnTo>
                    <a:pt x="119" y="945"/>
                  </a:lnTo>
                  <a:lnTo>
                    <a:pt x="115" y="947"/>
                  </a:lnTo>
                  <a:lnTo>
                    <a:pt x="113" y="949"/>
                  </a:lnTo>
                  <a:lnTo>
                    <a:pt x="113" y="949"/>
                  </a:lnTo>
                  <a:lnTo>
                    <a:pt x="111" y="947"/>
                  </a:lnTo>
                  <a:lnTo>
                    <a:pt x="109" y="945"/>
                  </a:lnTo>
                  <a:lnTo>
                    <a:pt x="109" y="945"/>
                  </a:lnTo>
                  <a:lnTo>
                    <a:pt x="103" y="947"/>
                  </a:lnTo>
                  <a:lnTo>
                    <a:pt x="103" y="947"/>
                  </a:lnTo>
                  <a:lnTo>
                    <a:pt x="91" y="945"/>
                  </a:lnTo>
                  <a:lnTo>
                    <a:pt x="91" y="945"/>
                  </a:lnTo>
                  <a:lnTo>
                    <a:pt x="87" y="943"/>
                  </a:lnTo>
                  <a:lnTo>
                    <a:pt x="87" y="943"/>
                  </a:lnTo>
                  <a:lnTo>
                    <a:pt x="89" y="935"/>
                  </a:lnTo>
                  <a:lnTo>
                    <a:pt x="91" y="931"/>
                  </a:lnTo>
                  <a:lnTo>
                    <a:pt x="91" y="931"/>
                  </a:lnTo>
                  <a:lnTo>
                    <a:pt x="91" y="927"/>
                  </a:lnTo>
                  <a:lnTo>
                    <a:pt x="91" y="923"/>
                  </a:lnTo>
                  <a:lnTo>
                    <a:pt x="91" y="923"/>
                  </a:lnTo>
                  <a:lnTo>
                    <a:pt x="91" y="923"/>
                  </a:lnTo>
                  <a:lnTo>
                    <a:pt x="87" y="923"/>
                  </a:lnTo>
                  <a:lnTo>
                    <a:pt x="85" y="927"/>
                  </a:lnTo>
                  <a:lnTo>
                    <a:pt x="81" y="935"/>
                  </a:lnTo>
                  <a:lnTo>
                    <a:pt x="81" y="935"/>
                  </a:lnTo>
                  <a:lnTo>
                    <a:pt x="79" y="941"/>
                  </a:lnTo>
                  <a:lnTo>
                    <a:pt x="77" y="945"/>
                  </a:lnTo>
                  <a:lnTo>
                    <a:pt x="77" y="945"/>
                  </a:lnTo>
                  <a:lnTo>
                    <a:pt x="73" y="945"/>
                  </a:lnTo>
                  <a:lnTo>
                    <a:pt x="65" y="945"/>
                  </a:lnTo>
                  <a:lnTo>
                    <a:pt x="65" y="945"/>
                  </a:lnTo>
                  <a:lnTo>
                    <a:pt x="61" y="937"/>
                  </a:lnTo>
                  <a:lnTo>
                    <a:pt x="61" y="937"/>
                  </a:lnTo>
                  <a:lnTo>
                    <a:pt x="55" y="941"/>
                  </a:lnTo>
                  <a:lnTo>
                    <a:pt x="47" y="943"/>
                  </a:lnTo>
                  <a:lnTo>
                    <a:pt x="41" y="945"/>
                  </a:lnTo>
                  <a:lnTo>
                    <a:pt x="33" y="947"/>
                  </a:lnTo>
                  <a:lnTo>
                    <a:pt x="33" y="947"/>
                  </a:lnTo>
                  <a:lnTo>
                    <a:pt x="25" y="945"/>
                  </a:lnTo>
                  <a:lnTo>
                    <a:pt x="23" y="945"/>
                  </a:lnTo>
                  <a:lnTo>
                    <a:pt x="19" y="943"/>
                  </a:lnTo>
                  <a:lnTo>
                    <a:pt x="19" y="943"/>
                  </a:lnTo>
                  <a:lnTo>
                    <a:pt x="21" y="937"/>
                  </a:lnTo>
                  <a:lnTo>
                    <a:pt x="21" y="935"/>
                  </a:lnTo>
                  <a:lnTo>
                    <a:pt x="21" y="935"/>
                  </a:lnTo>
                  <a:lnTo>
                    <a:pt x="17" y="931"/>
                  </a:lnTo>
                  <a:lnTo>
                    <a:pt x="17" y="931"/>
                  </a:lnTo>
                  <a:lnTo>
                    <a:pt x="19" y="925"/>
                  </a:lnTo>
                  <a:lnTo>
                    <a:pt x="19" y="925"/>
                  </a:lnTo>
                  <a:lnTo>
                    <a:pt x="21" y="923"/>
                  </a:lnTo>
                  <a:lnTo>
                    <a:pt x="21" y="923"/>
                  </a:lnTo>
                  <a:lnTo>
                    <a:pt x="21" y="917"/>
                  </a:lnTo>
                  <a:lnTo>
                    <a:pt x="21" y="917"/>
                  </a:lnTo>
                  <a:lnTo>
                    <a:pt x="23" y="913"/>
                  </a:lnTo>
                  <a:lnTo>
                    <a:pt x="27" y="909"/>
                  </a:lnTo>
                  <a:lnTo>
                    <a:pt x="27" y="909"/>
                  </a:lnTo>
                  <a:lnTo>
                    <a:pt x="33" y="907"/>
                  </a:lnTo>
                  <a:lnTo>
                    <a:pt x="33" y="907"/>
                  </a:lnTo>
                  <a:lnTo>
                    <a:pt x="33" y="901"/>
                  </a:lnTo>
                  <a:lnTo>
                    <a:pt x="33" y="901"/>
                  </a:lnTo>
                  <a:lnTo>
                    <a:pt x="33" y="899"/>
                  </a:lnTo>
                  <a:lnTo>
                    <a:pt x="35" y="895"/>
                  </a:lnTo>
                  <a:lnTo>
                    <a:pt x="35" y="895"/>
                  </a:lnTo>
                  <a:lnTo>
                    <a:pt x="33" y="895"/>
                  </a:lnTo>
                  <a:lnTo>
                    <a:pt x="29" y="893"/>
                  </a:lnTo>
                  <a:lnTo>
                    <a:pt x="25" y="893"/>
                  </a:lnTo>
                  <a:lnTo>
                    <a:pt x="23" y="891"/>
                  </a:lnTo>
                  <a:lnTo>
                    <a:pt x="23" y="891"/>
                  </a:lnTo>
                  <a:lnTo>
                    <a:pt x="23" y="887"/>
                  </a:lnTo>
                  <a:lnTo>
                    <a:pt x="25" y="885"/>
                  </a:lnTo>
                  <a:lnTo>
                    <a:pt x="25" y="885"/>
                  </a:lnTo>
                  <a:lnTo>
                    <a:pt x="27" y="884"/>
                  </a:lnTo>
                  <a:lnTo>
                    <a:pt x="27" y="884"/>
                  </a:lnTo>
                  <a:lnTo>
                    <a:pt x="29" y="885"/>
                  </a:lnTo>
                  <a:lnTo>
                    <a:pt x="33" y="885"/>
                  </a:lnTo>
                  <a:lnTo>
                    <a:pt x="33" y="885"/>
                  </a:lnTo>
                  <a:lnTo>
                    <a:pt x="33" y="880"/>
                  </a:lnTo>
                  <a:lnTo>
                    <a:pt x="33" y="880"/>
                  </a:lnTo>
                  <a:lnTo>
                    <a:pt x="41" y="876"/>
                  </a:lnTo>
                  <a:lnTo>
                    <a:pt x="45" y="874"/>
                  </a:lnTo>
                  <a:lnTo>
                    <a:pt x="45" y="874"/>
                  </a:lnTo>
                  <a:lnTo>
                    <a:pt x="51" y="874"/>
                  </a:lnTo>
                  <a:lnTo>
                    <a:pt x="51" y="874"/>
                  </a:lnTo>
                  <a:lnTo>
                    <a:pt x="55" y="878"/>
                  </a:lnTo>
                  <a:lnTo>
                    <a:pt x="55" y="878"/>
                  </a:lnTo>
                  <a:lnTo>
                    <a:pt x="61" y="880"/>
                  </a:lnTo>
                  <a:lnTo>
                    <a:pt x="67" y="880"/>
                  </a:lnTo>
                  <a:lnTo>
                    <a:pt x="67" y="880"/>
                  </a:lnTo>
                  <a:lnTo>
                    <a:pt x="83" y="880"/>
                  </a:lnTo>
                  <a:lnTo>
                    <a:pt x="83" y="880"/>
                  </a:lnTo>
                  <a:lnTo>
                    <a:pt x="87" y="878"/>
                  </a:lnTo>
                  <a:lnTo>
                    <a:pt x="91" y="876"/>
                  </a:lnTo>
                  <a:lnTo>
                    <a:pt x="91" y="876"/>
                  </a:lnTo>
                  <a:lnTo>
                    <a:pt x="89" y="874"/>
                  </a:lnTo>
                  <a:lnTo>
                    <a:pt x="89" y="874"/>
                  </a:lnTo>
                  <a:lnTo>
                    <a:pt x="85" y="874"/>
                  </a:lnTo>
                  <a:lnTo>
                    <a:pt x="81" y="876"/>
                  </a:lnTo>
                  <a:lnTo>
                    <a:pt x="81" y="876"/>
                  </a:lnTo>
                  <a:lnTo>
                    <a:pt x="77" y="876"/>
                  </a:lnTo>
                  <a:lnTo>
                    <a:pt x="73" y="874"/>
                  </a:lnTo>
                  <a:lnTo>
                    <a:pt x="73" y="874"/>
                  </a:lnTo>
                  <a:lnTo>
                    <a:pt x="67" y="872"/>
                  </a:lnTo>
                  <a:lnTo>
                    <a:pt x="67" y="872"/>
                  </a:lnTo>
                  <a:lnTo>
                    <a:pt x="73" y="870"/>
                  </a:lnTo>
                  <a:lnTo>
                    <a:pt x="77" y="870"/>
                  </a:lnTo>
                  <a:lnTo>
                    <a:pt x="83" y="868"/>
                  </a:lnTo>
                  <a:lnTo>
                    <a:pt x="83" y="866"/>
                  </a:lnTo>
                  <a:lnTo>
                    <a:pt x="83" y="866"/>
                  </a:lnTo>
                  <a:lnTo>
                    <a:pt x="83" y="866"/>
                  </a:lnTo>
                  <a:lnTo>
                    <a:pt x="81" y="866"/>
                  </a:lnTo>
                  <a:lnTo>
                    <a:pt x="75" y="866"/>
                  </a:lnTo>
                  <a:lnTo>
                    <a:pt x="61" y="870"/>
                  </a:lnTo>
                  <a:lnTo>
                    <a:pt x="61" y="870"/>
                  </a:lnTo>
                  <a:lnTo>
                    <a:pt x="49" y="870"/>
                  </a:lnTo>
                  <a:lnTo>
                    <a:pt x="43" y="868"/>
                  </a:lnTo>
                  <a:lnTo>
                    <a:pt x="37" y="868"/>
                  </a:lnTo>
                  <a:lnTo>
                    <a:pt x="37" y="868"/>
                  </a:lnTo>
                  <a:lnTo>
                    <a:pt x="35" y="864"/>
                  </a:lnTo>
                  <a:lnTo>
                    <a:pt x="35" y="864"/>
                  </a:lnTo>
                  <a:lnTo>
                    <a:pt x="41" y="862"/>
                  </a:lnTo>
                  <a:lnTo>
                    <a:pt x="41" y="862"/>
                  </a:lnTo>
                  <a:lnTo>
                    <a:pt x="41" y="858"/>
                  </a:lnTo>
                  <a:lnTo>
                    <a:pt x="37" y="854"/>
                  </a:lnTo>
                  <a:lnTo>
                    <a:pt x="35" y="850"/>
                  </a:lnTo>
                  <a:lnTo>
                    <a:pt x="35" y="846"/>
                  </a:lnTo>
                  <a:lnTo>
                    <a:pt x="35" y="846"/>
                  </a:lnTo>
                  <a:lnTo>
                    <a:pt x="41" y="844"/>
                  </a:lnTo>
                  <a:lnTo>
                    <a:pt x="41" y="844"/>
                  </a:lnTo>
                  <a:lnTo>
                    <a:pt x="45" y="846"/>
                  </a:lnTo>
                  <a:lnTo>
                    <a:pt x="47" y="850"/>
                  </a:lnTo>
                  <a:lnTo>
                    <a:pt x="49" y="856"/>
                  </a:lnTo>
                  <a:lnTo>
                    <a:pt x="53" y="858"/>
                  </a:lnTo>
                  <a:lnTo>
                    <a:pt x="53" y="858"/>
                  </a:lnTo>
                  <a:lnTo>
                    <a:pt x="53" y="856"/>
                  </a:lnTo>
                  <a:lnTo>
                    <a:pt x="51" y="854"/>
                  </a:lnTo>
                  <a:lnTo>
                    <a:pt x="51" y="854"/>
                  </a:lnTo>
                  <a:lnTo>
                    <a:pt x="53" y="848"/>
                  </a:lnTo>
                  <a:lnTo>
                    <a:pt x="53" y="846"/>
                  </a:lnTo>
                  <a:lnTo>
                    <a:pt x="53" y="846"/>
                  </a:lnTo>
                  <a:lnTo>
                    <a:pt x="59" y="846"/>
                  </a:lnTo>
                  <a:lnTo>
                    <a:pt x="63" y="848"/>
                  </a:lnTo>
                  <a:lnTo>
                    <a:pt x="63" y="848"/>
                  </a:lnTo>
                  <a:lnTo>
                    <a:pt x="67" y="848"/>
                  </a:lnTo>
                  <a:lnTo>
                    <a:pt x="73" y="846"/>
                  </a:lnTo>
                  <a:lnTo>
                    <a:pt x="73" y="846"/>
                  </a:lnTo>
                  <a:lnTo>
                    <a:pt x="73" y="850"/>
                  </a:lnTo>
                  <a:lnTo>
                    <a:pt x="75" y="856"/>
                  </a:lnTo>
                  <a:lnTo>
                    <a:pt x="75" y="856"/>
                  </a:lnTo>
                  <a:lnTo>
                    <a:pt x="77" y="858"/>
                  </a:lnTo>
                  <a:lnTo>
                    <a:pt x="79" y="860"/>
                  </a:lnTo>
                  <a:lnTo>
                    <a:pt x="81" y="860"/>
                  </a:lnTo>
                  <a:lnTo>
                    <a:pt x="81" y="860"/>
                  </a:lnTo>
                  <a:lnTo>
                    <a:pt x="81" y="858"/>
                  </a:lnTo>
                  <a:lnTo>
                    <a:pt x="81" y="856"/>
                  </a:lnTo>
                  <a:lnTo>
                    <a:pt x="81" y="856"/>
                  </a:lnTo>
                  <a:lnTo>
                    <a:pt x="79" y="850"/>
                  </a:lnTo>
                  <a:lnTo>
                    <a:pt x="77" y="848"/>
                  </a:lnTo>
                  <a:lnTo>
                    <a:pt x="77" y="848"/>
                  </a:lnTo>
                  <a:lnTo>
                    <a:pt x="79" y="844"/>
                  </a:lnTo>
                  <a:lnTo>
                    <a:pt x="81" y="842"/>
                  </a:lnTo>
                  <a:lnTo>
                    <a:pt x="81" y="842"/>
                  </a:lnTo>
                  <a:lnTo>
                    <a:pt x="87" y="836"/>
                  </a:lnTo>
                  <a:lnTo>
                    <a:pt x="87" y="836"/>
                  </a:lnTo>
                  <a:lnTo>
                    <a:pt x="91" y="834"/>
                  </a:lnTo>
                  <a:lnTo>
                    <a:pt x="95" y="832"/>
                  </a:lnTo>
                  <a:lnTo>
                    <a:pt x="95" y="832"/>
                  </a:lnTo>
                  <a:lnTo>
                    <a:pt x="97" y="834"/>
                  </a:lnTo>
                  <a:lnTo>
                    <a:pt x="97" y="838"/>
                  </a:lnTo>
                  <a:lnTo>
                    <a:pt x="97" y="838"/>
                  </a:lnTo>
                  <a:lnTo>
                    <a:pt x="97" y="844"/>
                  </a:lnTo>
                  <a:lnTo>
                    <a:pt x="101" y="846"/>
                  </a:lnTo>
                  <a:lnTo>
                    <a:pt x="101" y="848"/>
                  </a:lnTo>
                  <a:lnTo>
                    <a:pt x="101" y="848"/>
                  </a:lnTo>
                  <a:lnTo>
                    <a:pt x="105" y="848"/>
                  </a:lnTo>
                  <a:lnTo>
                    <a:pt x="105" y="848"/>
                  </a:lnTo>
                  <a:lnTo>
                    <a:pt x="105" y="846"/>
                  </a:lnTo>
                  <a:lnTo>
                    <a:pt x="105" y="842"/>
                  </a:lnTo>
                  <a:lnTo>
                    <a:pt x="103" y="836"/>
                  </a:lnTo>
                  <a:lnTo>
                    <a:pt x="103" y="836"/>
                  </a:lnTo>
                  <a:lnTo>
                    <a:pt x="103" y="830"/>
                  </a:lnTo>
                  <a:lnTo>
                    <a:pt x="103" y="830"/>
                  </a:lnTo>
                  <a:lnTo>
                    <a:pt x="107" y="826"/>
                  </a:lnTo>
                  <a:lnTo>
                    <a:pt x="109" y="822"/>
                  </a:lnTo>
                  <a:lnTo>
                    <a:pt x="109" y="820"/>
                  </a:lnTo>
                  <a:lnTo>
                    <a:pt x="109" y="820"/>
                  </a:lnTo>
                  <a:lnTo>
                    <a:pt x="107" y="820"/>
                  </a:lnTo>
                  <a:lnTo>
                    <a:pt x="105" y="822"/>
                  </a:lnTo>
                  <a:lnTo>
                    <a:pt x="105" y="822"/>
                  </a:lnTo>
                  <a:lnTo>
                    <a:pt x="101" y="822"/>
                  </a:lnTo>
                  <a:lnTo>
                    <a:pt x="97" y="822"/>
                  </a:lnTo>
                  <a:lnTo>
                    <a:pt x="97" y="822"/>
                  </a:lnTo>
                  <a:lnTo>
                    <a:pt x="97" y="818"/>
                  </a:lnTo>
                  <a:lnTo>
                    <a:pt x="97" y="818"/>
                  </a:lnTo>
                  <a:lnTo>
                    <a:pt x="103" y="818"/>
                  </a:lnTo>
                  <a:lnTo>
                    <a:pt x="105" y="816"/>
                  </a:lnTo>
                  <a:lnTo>
                    <a:pt x="105" y="816"/>
                  </a:lnTo>
                  <a:lnTo>
                    <a:pt x="103" y="816"/>
                  </a:lnTo>
                  <a:lnTo>
                    <a:pt x="101" y="814"/>
                  </a:lnTo>
                  <a:lnTo>
                    <a:pt x="101" y="814"/>
                  </a:lnTo>
                  <a:lnTo>
                    <a:pt x="97" y="812"/>
                  </a:lnTo>
                  <a:lnTo>
                    <a:pt x="97" y="812"/>
                  </a:lnTo>
                  <a:lnTo>
                    <a:pt x="101" y="810"/>
                  </a:lnTo>
                  <a:lnTo>
                    <a:pt x="105" y="810"/>
                  </a:lnTo>
                  <a:lnTo>
                    <a:pt x="105" y="810"/>
                  </a:lnTo>
                  <a:lnTo>
                    <a:pt x="109" y="810"/>
                  </a:lnTo>
                  <a:lnTo>
                    <a:pt x="109" y="810"/>
                  </a:lnTo>
                  <a:lnTo>
                    <a:pt x="113" y="808"/>
                  </a:lnTo>
                  <a:lnTo>
                    <a:pt x="113" y="808"/>
                  </a:lnTo>
                  <a:lnTo>
                    <a:pt x="119" y="808"/>
                  </a:lnTo>
                  <a:lnTo>
                    <a:pt x="119" y="808"/>
                  </a:lnTo>
                  <a:lnTo>
                    <a:pt x="139" y="812"/>
                  </a:lnTo>
                  <a:lnTo>
                    <a:pt x="139" y="812"/>
                  </a:lnTo>
                  <a:lnTo>
                    <a:pt x="147" y="812"/>
                  </a:lnTo>
                  <a:lnTo>
                    <a:pt x="147" y="812"/>
                  </a:lnTo>
                  <a:lnTo>
                    <a:pt x="149" y="816"/>
                  </a:lnTo>
                  <a:lnTo>
                    <a:pt x="153" y="816"/>
                  </a:lnTo>
                  <a:lnTo>
                    <a:pt x="153" y="816"/>
                  </a:lnTo>
                  <a:lnTo>
                    <a:pt x="151" y="814"/>
                  </a:lnTo>
                  <a:lnTo>
                    <a:pt x="151" y="812"/>
                  </a:lnTo>
                  <a:lnTo>
                    <a:pt x="151" y="812"/>
                  </a:lnTo>
                  <a:lnTo>
                    <a:pt x="153" y="808"/>
                  </a:lnTo>
                  <a:lnTo>
                    <a:pt x="157" y="808"/>
                  </a:lnTo>
                  <a:lnTo>
                    <a:pt x="159" y="806"/>
                  </a:lnTo>
                  <a:lnTo>
                    <a:pt x="159" y="806"/>
                  </a:lnTo>
                  <a:lnTo>
                    <a:pt x="157" y="804"/>
                  </a:lnTo>
                  <a:lnTo>
                    <a:pt x="153" y="804"/>
                  </a:lnTo>
                  <a:lnTo>
                    <a:pt x="153" y="804"/>
                  </a:lnTo>
                  <a:lnTo>
                    <a:pt x="151" y="800"/>
                  </a:lnTo>
                  <a:lnTo>
                    <a:pt x="149" y="798"/>
                  </a:lnTo>
                  <a:lnTo>
                    <a:pt x="149" y="798"/>
                  </a:lnTo>
                  <a:lnTo>
                    <a:pt x="145" y="798"/>
                  </a:lnTo>
                  <a:lnTo>
                    <a:pt x="141" y="800"/>
                  </a:lnTo>
                  <a:lnTo>
                    <a:pt x="141" y="800"/>
                  </a:lnTo>
                  <a:lnTo>
                    <a:pt x="137" y="800"/>
                  </a:lnTo>
                  <a:lnTo>
                    <a:pt x="133" y="798"/>
                  </a:lnTo>
                  <a:lnTo>
                    <a:pt x="133" y="798"/>
                  </a:lnTo>
                  <a:lnTo>
                    <a:pt x="135" y="796"/>
                  </a:lnTo>
                  <a:lnTo>
                    <a:pt x="139" y="790"/>
                  </a:lnTo>
                  <a:lnTo>
                    <a:pt x="139" y="790"/>
                  </a:lnTo>
                  <a:lnTo>
                    <a:pt x="137" y="790"/>
                  </a:lnTo>
                  <a:lnTo>
                    <a:pt x="135" y="788"/>
                  </a:lnTo>
                  <a:lnTo>
                    <a:pt x="131" y="786"/>
                  </a:lnTo>
                  <a:lnTo>
                    <a:pt x="131" y="786"/>
                  </a:lnTo>
                  <a:lnTo>
                    <a:pt x="131" y="782"/>
                  </a:lnTo>
                  <a:lnTo>
                    <a:pt x="133" y="780"/>
                  </a:lnTo>
                  <a:lnTo>
                    <a:pt x="133" y="780"/>
                  </a:lnTo>
                  <a:lnTo>
                    <a:pt x="141" y="776"/>
                  </a:lnTo>
                  <a:lnTo>
                    <a:pt x="141" y="776"/>
                  </a:lnTo>
                  <a:lnTo>
                    <a:pt x="149" y="778"/>
                  </a:lnTo>
                  <a:lnTo>
                    <a:pt x="149" y="778"/>
                  </a:lnTo>
                  <a:lnTo>
                    <a:pt x="151" y="780"/>
                  </a:lnTo>
                  <a:lnTo>
                    <a:pt x="157" y="782"/>
                  </a:lnTo>
                  <a:lnTo>
                    <a:pt x="157" y="782"/>
                  </a:lnTo>
                  <a:lnTo>
                    <a:pt x="159" y="778"/>
                  </a:lnTo>
                  <a:lnTo>
                    <a:pt x="161" y="774"/>
                  </a:lnTo>
                  <a:lnTo>
                    <a:pt x="161" y="774"/>
                  </a:lnTo>
                  <a:lnTo>
                    <a:pt x="161" y="768"/>
                  </a:lnTo>
                  <a:lnTo>
                    <a:pt x="163" y="762"/>
                  </a:lnTo>
                  <a:lnTo>
                    <a:pt x="163" y="762"/>
                  </a:lnTo>
                  <a:lnTo>
                    <a:pt x="169" y="758"/>
                  </a:lnTo>
                  <a:lnTo>
                    <a:pt x="175" y="758"/>
                  </a:lnTo>
                  <a:lnTo>
                    <a:pt x="175" y="758"/>
                  </a:lnTo>
                  <a:lnTo>
                    <a:pt x="179" y="758"/>
                  </a:lnTo>
                  <a:lnTo>
                    <a:pt x="183" y="758"/>
                  </a:lnTo>
                  <a:lnTo>
                    <a:pt x="183" y="758"/>
                  </a:lnTo>
                  <a:lnTo>
                    <a:pt x="183" y="756"/>
                  </a:lnTo>
                  <a:lnTo>
                    <a:pt x="183" y="756"/>
                  </a:lnTo>
                  <a:lnTo>
                    <a:pt x="183" y="754"/>
                  </a:lnTo>
                  <a:lnTo>
                    <a:pt x="183" y="754"/>
                  </a:lnTo>
                  <a:lnTo>
                    <a:pt x="187" y="750"/>
                  </a:lnTo>
                  <a:lnTo>
                    <a:pt x="187" y="750"/>
                  </a:lnTo>
                  <a:lnTo>
                    <a:pt x="191" y="750"/>
                  </a:lnTo>
                  <a:lnTo>
                    <a:pt x="191" y="750"/>
                  </a:lnTo>
                  <a:lnTo>
                    <a:pt x="193" y="754"/>
                  </a:lnTo>
                  <a:lnTo>
                    <a:pt x="193" y="754"/>
                  </a:lnTo>
                  <a:lnTo>
                    <a:pt x="191" y="756"/>
                  </a:lnTo>
                  <a:lnTo>
                    <a:pt x="191" y="756"/>
                  </a:lnTo>
                  <a:lnTo>
                    <a:pt x="195" y="756"/>
                  </a:lnTo>
                  <a:lnTo>
                    <a:pt x="199" y="756"/>
                  </a:lnTo>
                  <a:lnTo>
                    <a:pt x="199" y="756"/>
                  </a:lnTo>
                  <a:lnTo>
                    <a:pt x="201" y="754"/>
                  </a:lnTo>
                  <a:lnTo>
                    <a:pt x="201" y="754"/>
                  </a:lnTo>
                  <a:lnTo>
                    <a:pt x="199" y="750"/>
                  </a:lnTo>
                  <a:lnTo>
                    <a:pt x="199" y="748"/>
                  </a:lnTo>
                  <a:lnTo>
                    <a:pt x="199" y="748"/>
                  </a:lnTo>
                  <a:lnTo>
                    <a:pt x="201" y="748"/>
                  </a:lnTo>
                  <a:lnTo>
                    <a:pt x="205" y="748"/>
                  </a:lnTo>
                  <a:lnTo>
                    <a:pt x="205" y="748"/>
                  </a:lnTo>
                  <a:lnTo>
                    <a:pt x="207" y="746"/>
                  </a:lnTo>
                  <a:lnTo>
                    <a:pt x="209" y="742"/>
                  </a:lnTo>
                  <a:lnTo>
                    <a:pt x="209" y="742"/>
                  </a:lnTo>
                  <a:lnTo>
                    <a:pt x="211" y="738"/>
                  </a:lnTo>
                  <a:lnTo>
                    <a:pt x="211" y="738"/>
                  </a:lnTo>
                  <a:lnTo>
                    <a:pt x="224" y="730"/>
                  </a:lnTo>
                  <a:lnTo>
                    <a:pt x="230" y="728"/>
                  </a:lnTo>
                  <a:lnTo>
                    <a:pt x="234" y="728"/>
                  </a:lnTo>
                  <a:lnTo>
                    <a:pt x="234" y="728"/>
                  </a:lnTo>
                  <a:lnTo>
                    <a:pt x="236" y="730"/>
                  </a:lnTo>
                  <a:lnTo>
                    <a:pt x="236" y="736"/>
                  </a:lnTo>
                  <a:lnTo>
                    <a:pt x="236" y="736"/>
                  </a:lnTo>
                  <a:lnTo>
                    <a:pt x="234" y="742"/>
                  </a:lnTo>
                  <a:lnTo>
                    <a:pt x="234" y="742"/>
                  </a:lnTo>
                  <a:lnTo>
                    <a:pt x="236" y="744"/>
                  </a:lnTo>
                  <a:lnTo>
                    <a:pt x="238" y="746"/>
                  </a:lnTo>
                  <a:lnTo>
                    <a:pt x="238" y="746"/>
                  </a:lnTo>
                  <a:lnTo>
                    <a:pt x="246" y="746"/>
                  </a:lnTo>
                  <a:lnTo>
                    <a:pt x="250" y="742"/>
                  </a:lnTo>
                  <a:lnTo>
                    <a:pt x="250" y="742"/>
                  </a:lnTo>
                  <a:lnTo>
                    <a:pt x="248" y="740"/>
                  </a:lnTo>
                  <a:lnTo>
                    <a:pt x="248" y="740"/>
                  </a:lnTo>
                  <a:lnTo>
                    <a:pt x="244" y="736"/>
                  </a:lnTo>
                  <a:lnTo>
                    <a:pt x="244" y="736"/>
                  </a:lnTo>
                  <a:lnTo>
                    <a:pt x="244" y="728"/>
                  </a:lnTo>
                  <a:lnTo>
                    <a:pt x="244" y="728"/>
                  </a:lnTo>
                  <a:lnTo>
                    <a:pt x="250" y="724"/>
                  </a:lnTo>
                  <a:lnTo>
                    <a:pt x="250" y="724"/>
                  </a:lnTo>
                  <a:lnTo>
                    <a:pt x="256" y="722"/>
                  </a:lnTo>
                  <a:lnTo>
                    <a:pt x="256" y="722"/>
                  </a:lnTo>
                  <a:lnTo>
                    <a:pt x="258" y="720"/>
                  </a:lnTo>
                  <a:lnTo>
                    <a:pt x="258" y="720"/>
                  </a:lnTo>
                  <a:lnTo>
                    <a:pt x="264" y="720"/>
                  </a:lnTo>
                  <a:lnTo>
                    <a:pt x="264" y="720"/>
                  </a:lnTo>
                  <a:lnTo>
                    <a:pt x="266" y="724"/>
                  </a:lnTo>
                  <a:lnTo>
                    <a:pt x="266" y="724"/>
                  </a:lnTo>
                  <a:lnTo>
                    <a:pt x="272" y="728"/>
                  </a:lnTo>
                  <a:lnTo>
                    <a:pt x="274" y="736"/>
                  </a:lnTo>
                  <a:lnTo>
                    <a:pt x="274" y="736"/>
                  </a:lnTo>
                  <a:lnTo>
                    <a:pt x="272" y="740"/>
                  </a:lnTo>
                  <a:lnTo>
                    <a:pt x="272" y="744"/>
                  </a:lnTo>
                  <a:lnTo>
                    <a:pt x="272" y="744"/>
                  </a:lnTo>
                  <a:lnTo>
                    <a:pt x="276" y="746"/>
                  </a:lnTo>
                  <a:lnTo>
                    <a:pt x="280" y="746"/>
                  </a:lnTo>
                  <a:lnTo>
                    <a:pt x="280" y="746"/>
                  </a:lnTo>
                  <a:lnTo>
                    <a:pt x="284" y="744"/>
                  </a:lnTo>
                  <a:lnTo>
                    <a:pt x="284" y="744"/>
                  </a:lnTo>
                  <a:lnTo>
                    <a:pt x="282" y="742"/>
                  </a:lnTo>
                  <a:lnTo>
                    <a:pt x="282" y="740"/>
                  </a:lnTo>
                  <a:lnTo>
                    <a:pt x="282" y="740"/>
                  </a:lnTo>
                  <a:lnTo>
                    <a:pt x="284" y="736"/>
                  </a:lnTo>
                  <a:lnTo>
                    <a:pt x="284" y="736"/>
                  </a:lnTo>
                  <a:lnTo>
                    <a:pt x="292" y="738"/>
                  </a:lnTo>
                  <a:lnTo>
                    <a:pt x="292" y="738"/>
                  </a:lnTo>
                  <a:lnTo>
                    <a:pt x="302" y="736"/>
                  </a:lnTo>
                  <a:lnTo>
                    <a:pt x="308" y="732"/>
                  </a:lnTo>
                  <a:lnTo>
                    <a:pt x="308" y="732"/>
                  </a:lnTo>
                  <a:lnTo>
                    <a:pt x="308" y="728"/>
                  </a:lnTo>
                  <a:lnTo>
                    <a:pt x="308" y="728"/>
                  </a:lnTo>
                  <a:lnTo>
                    <a:pt x="306" y="726"/>
                  </a:lnTo>
                  <a:lnTo>
                    <a:pt x="304" y="722"/>
                  </a:lnTo>
                  <a:lnTo>
                    <a:pt x="304" y="722"/>
                  </a:lnTo>
                  <a:lnTo>
                    <a:pt x="308" y="720"/>
                  </a:lnTo>
                  <a:lnTo>
                    <a:pt x="312" y="718"/>
                  </a:lnTo>
                  <a:lnTo>
                    <a:pt x="312" y="718"/>
                  </a:lnTo>
                  <a:lnTo>
                    <a:pt x="320" y="712"/>
                  </a:lnTo>
                  <a:lnTo>
                    <a:pt x="320" y="712"/>
                  </a:lnTo>
                  <a:lnTo>
                    <a:pt x="328" y="712"/>
                  </a:lnTo>
                  <a:lnTo>
                    <a:pt x="328" y="712"/>
                  </a:lnTo>
                  <a:lnTo>
                    <a:pt x="338" y="706"/>
                  </a:lnTo>
                  <a:lnTo>
                    <a:pt x="338" y="706"/>
                  </a:lnTo>
                  <a:lnTo>
                    <a:pt x="340" y="702"/>
                  </a:lnTo>
                  <a:lnTo>
                    <a:pt x="342" y="700"/>
                  </a:lnTo>
                  <a:lnTo>
                    <a:pt x="342" y="700"/>
                  </a:lnTo>
                  <a:lnTo>
                    <a:pt x="338" y="698"/>
                  </a:lnTo>
                  <a:lnTo>
                    <a:pt x="338" y="698"/>
                  </a:lnTo>
                  <a:lnTo>
                    <a:pt x="336" y="700"/>
                  </a:lnTo>
                  <a:lnTo>
                    <a:pt x="334" y="706"/>
                  </a:lnTo>
                  <a:lnTo>
                    <a:pt x="334" y="706"/>
                  </a:lnTo>
                  <a:lnTo>
                    <a:pt x="324" y="708"/>
                  </a:lnTo>
                  <a:lnTo>
                    <a:pt x="314" y="712"/>
                  </a:lnTo>
                  <a:lnTo>
                    <a:pt x="314" y="712"/>
                  </a:lnTo>
                  <a:lnTo>
                    <a:pt x="300" y="722"/>
                  </a:lnTo>
                  <a:lnTo>
                    <a:pt x="290" y="728"/>
                  </a:lnTo>
                  <a:lnTo>
                    <a:pt x="284" y="730"/>
                  </a:lnTo>
                  <a:lnTo>
                    <a:pt x="284" y="730"/>
                  </a:lnTo>
                  <a:lnTo>
                    <a:pt x="278" y="726"/>
                  </a:lnTo>
                  <a:lnTo>
                    <a:pt x="278" y="726"/>
                  </a:lnTo>
                  <a:lnTo>
                    <a:pt x="276" y="722"/>
                  </a:lnTo>
                  <a:lnTo>
                    <a:pt x="274" y="718"/>
                  </a:lnTo>
                  <a:lnTo>
                    <a:pt x="274" y="718"/>
                  </a:lnTo>
                  <a:lnTo>
                    <a:pt x="278" y="712"/>
                  </a:lnTo>
                  <a:lnTo>
                    <a:pt x="278" y="710"/>
                  </a:lnTo>
                  <a:lnTo>
                    <a:pt x="278" y="708"/>
                  </a:lnTo>
                  <a:lnTo>
                    <a:pt x="278" y="708"/>
                  </a:lnTo>
                  <a:lnTo>
                    <a:pt x="276" y="706"/>
                  </a:lnTo>
                  <a:lnTo>
                    <a:pt x="274" y="708"/>
                  </a:lnTo>
                  <a:lnTo>
                    <a:pt x="270" y="710"/>
                  </a:lnTo>
                  <a:lnTo>
                    <a:pt x="270" y="710"/>
                  </a:lnTo>
                  <a:lnTo>
                    <a:pt x="264" y="706"/>
                  </a:lnTo>
                  <a:lnTo>
                    <a:pt x="264" y="706"/>
                  </a:lnTo>
                  <a:lnTo>
                    <a:pt x="264" y="700"/>
                  </a:lnTo>
                  <a:lnTo>
                    <a:pt x="264" y="698"/>
                  </a:lnTo>
                  <a:lnTo>
                    <a:pt x="264" y="698"/>
                  </a:lnTo>
                  <a:lnTo>
                    <a:pt x="270" y="694"/>
                  </a:lnTo>
                  <a:lnTo>
                    <a:pt x="276" y="694"/>
                  </a:lnTo>
                  <a:lnTo>
                    <a:pt x="282" y="692"/>
                  </a:lnTo>
                  <a:lnTo>
                    <a:pt x="284" y="690"/>
                  </a:lnTo>
                  <a:lnTo>
                    <a:pt x="284" y="690"/>
                  </a:lnTo>
                  <a:lnTo>
                    <a:pt x="284" y="686"/>
                  </a:lnTo>
                  <a:lnTo>
                    <a:pt x="284" y="686"/>
                  </a:lnTo>
                  <a:lnTo>
                    <a:pt x="284" y="682"/>
                  </a:lnTo>
                  <a:lnTo>
                    <a:pt x="282" y="680"/>
                  </a:lnTo>
                  <a:lnTo>
                    <a:pt x="282" y="680"/>
                  </a:lnTo>
                  <a:lnTo>
                    <a:pt x="284" y="675"/>
                  </a:lnTo>
                  <a:lnTo>
                    <a:pt x="284" y="675"/>
                  </a:lnTo>
                  <a:lnTo>
                    <a:pt x="302" y="657"/>
                  </a:lnTo>
                  <a:lnTo>
                    <a:pt x="302" y="657"/>
                  </a:lnTo>
                  <a:lnTo>
                    <a:pt x="306" y="653"/>
                  </a:lnTo>
                  <a:lnTo>
                    <a:pt x="306" y="653"/>
                  </a:lnTo>
                  <a:lnTo>
                    <a:pt x="308" y="649"/>
                  </a:lnTo>
                  <a:lnTo>
                    <a:pt x="308" y="649"/>
                  </a:lnTo>
                  <a:lnTo>
                    <a:pt x="316" y="643"/>
                  </a:lnTo>
                  <a:lnTo>
                    <a:pt x="316" y="643"/>
                  </a:lnTo>
                  <a:lnTo>
                    <a:pt x="320" y="637"/>
                  </a:lnTo>
                  <a:lnTo>
                    <a:pt x="324" y="631"/>
                  </a:lnTo>
                  <a:lnTo>
                    <a:pt x="324" y="631"/>
                  </a:lnTo>
                  <a:lnTo>
                    <a:pt x="328" y="633"/>
                  </a:lnTo>
                  <a:lnTo>
                    <a:pt x="328" y="633"/>
                  </a:lnTo>
                  <a:lnTo>
                    <a:pt x="332" y="637"/>
                  </a:lnTo>
                  <a:lnTo>
                    <a:pt x="336" y="641"/>
                  </a:lnTo>
                  <a:lnTo>
                    <a:pt x="336" y="641"/>
                  </a:lnTo>
                  <a:lnTo>
                    <a:pt x="342" y="641"/>
                  </a:lnTo>
                  <a:lnTo>
                    <a:pt x="346" y="639"/>
                  </a:lnTo>
                  <a:lnTo>
                    <a:pt x="346" y="639"/>
                  </a:lnTo>
                  <a:lnTo>
                    <a:pt x="348" y="633"/>
                  </a:lnTo>
                  <a:lnTo>
                    <a:pt x="348" y="633"/>
                  </a:lnTo>
                  <a:lnTo>
                    <a:pt x="348" y="629"/>
                  </a:lnTo>
                  <a:lnTo>
                    <a:pt x="348" y="629"/>
                  </a:lnTo>
                  <a:lnTo>
                    <a:pt x="346" y="627"/>
                  </a:lnTo>
                  <a:lnTo>
                    <a:pt x="346" y="627"/>
                  </a:lnTo>
                  <a:lnTo>
                    <a:pt x="346" y="623"/>
                  </a:lnTo>
                  <a:lnTo>
                    <a:pt x="348" y="619"/>
                  </a:lnTo>
                  <a:lnTo>
                    <a:pt x="348" y="619"/>
                  </a:lnTo>
                  <a:lnTo>
                    <a:pt x="350" y="615"/>
                  </a:lnTo>
                  <a:lnTo>
                    <a:pt x="354" y="615"/>
                  </a:lnTo>
                  <a:lnTo>
                    <a:pt x="360" y="615"/>
                  </a:lnTo>
                  <a:lnTo>
                    <a:pt x="362" y="613"/>
                  </a:lnTo>
                  <a:lnTo>
                    <a:pt x="362" y="613"/>
                  </a:lnTo>
                  <a:lnTo>
                    <a:pt x="360" y="609"/>
                  </a:lnTo>
                  <a:lnTo>
                    <a:pt x="360" y="609"/>
                  </a:lnTo>
                  <a:lnTo>
                    <a:pt x="354" y="611"/>
                  </a:lnTo>
                  <a:lnTo>
                    <a:pt x="350" y="613"/>
                  </a:lnTo>
                  <a:lnTo>
                    <a:pt x="350" y="613"/>
                  </a:lnTo>
                  <a:lnTo>
                    <a:pt x="346" y="615"/>
                  </a:lnTo>
                  <a:lnTo>
                    <a:pt x="344" y="615"/>
                  </a:lnTo>
                  <a:lnTo>
                    <a:pt x="344" y="615"/>
                  </a:lnTo>
                  <a:lnTo>
                    <a:pt x="342" y="613"/>
                  </a:lnTo>
                  <a:lnTo>
                    <a:pt x="344" y="609"/>
                  </a:lnTo>
                  <a:lnTo>
                    <a:pt x="348" y="601"/>
                  </a:lnTo>
                  <a:lnTo>
                    <a:pt x="348" y="601"/>
                  </a:lnTo>
                  <a:lnTo>
                    <a:pt x="350" y="601"/>
                  </a:lnTo>
                  <a:lnTo>
                    <a:pt x="354" y="599"/>
                  </a:lnTo>
                  <a:lnTo>
                    <a:pt x="354" y="599"/>
                  </a:lnTo>
                  <a:lnTo>
                    <a:pt x="362" y="595"/>
                  </a:lnTo>
                  <a:lnTo>
                    <a:pt x="362" y="595"/>
                  </a:lnTo>
                  <a:lnTo>
                    <a:pt x="362" y="589"/>
                  </a:lnTo>
                  <a:lnTo>
                    <a:pt x="362" y="589"/>
                  </a:lnTo>
                  <a:lnTo>
                    <a:pt x="364" y="583"/>
                  </a:lnTo>
                  <a:lnTo>
                    <a:pt x="368" y="581"/>
                  </a:lnTo>
                  <a:lnTo>
                    <a:pt x="368" y="581"/>
                  </a:lnTo>
                  <a:lnTo>
                    <a:pt x="370" y="581"/>
                  </a:lnTo>
                  <a:lnTo>
                    <a:pt x="372" y="583"/>
                  </a:lnTo>
                  <a:lnTo>
                    <a:pt x="372" y="583"/>
                  </a:lnTo>
                  <a:lnTo>
                    <a:pt x="374" y="581"/>
                  </a:lnTo>
                  <a:lnTo>
                    <a:pt x="376" y="579"/>
                  </a:lnTo>
                  <a:lnTo>
                    <a:pt x="376" y="579"/>
                  </a:lnTo>
                  <a:lnTo>
                    <a:pt x="380" y="581"/>
                  </a:lnTo>
                  <a:lnTo>
                    <a:pt x="386" y="583"/>
                  </a:lnTo>
                  <a:lnTo>
                    <a:pt x="386" y="583"/>
                  </a:lnTo>
                  <a:lnTo>
                    <a:pt x="390" y="581"/>
                  </a:lnTo>
                  <a:lnTo>
                    <a:pt x="392" y="577"/>
                  </a:lnTo>
                  <a:lnTo>
                    <a:pt x="392" y="577"/>
                  </a:lnTo>
                  <a:lnTo>
                    <a:pt x="390" y="573"/>
                  </a:lnTo>
                  <a:lnTo>
                    <a:pt x="390" y="573"/>
                  </a:lnTo>
                  <a:lnTo>
                    <a:pt x="390" y="567"/>
                  </a:lnTo>
                  <a:lnTo>
                    <a:pt x="390" y="567"/>
                  </a:lnTo>
                  <a:lnTo>
                    <a:pt x="392" y="565"/>
                  </a:lnTo>
                  <a:lnTo>
                    <a:pt x="392" y="565"/>
                  </a:lnTo>
                  <a:lnTo>
                    <a:pt x="390" y="563"/>
                  </a:lnTo>
                  <a:lnTo>
                    <a:pt x="390" y="563"/>
                  </a:lnTo>
                  <a:lnTo>
                    <a:pt x="388" y="565"/>
                  </a:lnTo>
                  <a:lnTo>
                    <a:pt x="388" y="567"/>
                  </a:lnTo>
                  <a:lnTo>
                    <a:pt x="388" y="567"/>
                  </a:lnTo>
                  <a:lnTo>
                    <a:pt x="380" y="569"/>
                  </a:lnTo>
                  <a:lnTo>
                    <a:pt x="380" y="569"/>
                  </a:lnTo>
                  <a:lnTo>
                    <a:pt x="378" y="567"/>
                  </a:lnTo>
                  <a:lnTo>
                    <a:pt x="378" y="567"/>
                  </a:lnTo>
                  <a:lnTo>
                    <a:pt x="378" y="563"/>
                  </a:lnTo>
                  <a:lnTo>
                    <a:pt x="380" y="561"/>
                  </a:lnTo>
                  <a:lnTo>
                    <a:pt x="380" y="561"/>
                  </a:lnTo>
                  <a:lnTo>
                    <a:pt x="388" y="559"/>
                  </a:lnTo>
                  <a:lnTo>
                    <a:pt x="388" y="559"/>
                  </a:lnTo>
                  <a:lnTo>
                    <a:pt x="390" y="553"/>
                  </a:lnTo>
                  <a:lnTo>
                    <a:pt x="390" y="553"/>
                  </a:lnTo>
                  <a:lnTo>
                    <a:pt x="388" y="547"/>
                  </a:lnTo>
                  <a:lnTo>
                    <a:pt x="388" y="545"/>
                  </a:lnTo>
                  <a:lnTo>
                    <a:pt x="390" y="543"/>
                  </a:lnTo>
                  <a:lnTo>
                    <a:pt x="390" y="543"/>
                  </a:lnTo>
                  <a:lnTo>
                    <a:pt x="390" y="543"/>
                  </a:lnTo>
                  <a:lnTo>
                    <a:pt x="392" y="545"/>
                  </a:lnTo>
                  <a:lnTo>
                    <a:pt x="394" y="551"/>
                  </a:lnTo>
                  <a:lnTo>
                    <a:pt x="394" y="551"/>
                  </a:lnTo>
                  <a:lnTo>
                    <a:pt x="398" y="553"/>
                  </a:lnTo>
                  <a:lnTo>
                    <a:pt x="398" y="553"/>
                  </a:lnTo>
                  <a:lnTo>
                    <a:pt x="400" y="559"/>
                  </a:lnTo>
                  <a:lnTo>
                    <a:pt x="402" y="561"/>
                  </a:lnTo>
                  <a:lnTo>
                    <a:pt x="404" y="561"/>
                  </a:lnTo>
                  <a:lnTo>
                    <a:pt x="404" y="561"/>
                  </a:lnTo>
                  <a:lnTo>
                    <a:pt x="404" y="559"/>
                  </a:lnTo>
                  <a:lnTo>
                    <a:pt x="404" y="553"/>
                  </a:lnTo>
                  <a:lnTo>
                    <a:pt x="402" y="545"/>
                  </a:lnTo>
                  <a:lnTo>
                    <a:pt x="402" y="545"/>
                  </a:lnTo>
                  <a:lnTo>
                    <a:pt x="398" y="543"/>
                  </a:lnTo>
                  <a:lnTo>
                    <a:pt x="398" y="543"/>
                  </a:lnTo>
                  <a:lnTo>
                    <a:pt x="396" y="539"/>
                  </a:lnTo>
                  <a:lnTo>
                    <a:pt x="396" y="535"/>
                  </a:lnTo>
                  <a:lnTo>
                    <a:pt x="396" y="535"/>
                  </a:lnTo>
                  <a:lnTo>
                    <a:pt x="398" y="533"/>
                  </a:lnTo>
                  <a:lnTo>
                    <a:pt x="400" y="531"/>
                  </a:lnTo>
                  <a:lnTo>
                    <a:pt x="400" y="531"/>
                  </a:lnTo>
                  <a:lnTo>
                    <a:pt x="404" y="533"/>
                  </a:lnTo>
                  <a:lnTo>
                    <a:pt x="404" y="533"/>
                  </a:lnTo>
                  <a:lnTo>
                    <a:pt x="406" y="533"/>
                  </a:lnTo>
                  <a:lnTo>
                    <a:pt x="406" y="533"/>
                  </a:lnTo>
                  <a:lnTo>
                    <a:pt x="406" y="529"/>
                  </a:lnTo>
                  <a:lnTo>
                    <a:pt x="404" y="525"/>
                  </a:lnTo>
                  <a:lnTo>
                    <a:pt x="404" y="525"/>
                  </a:lnTo>
                  <a:lnTo>
                    <a:pt x="406" y="521"/>
                  </a:lnTo>
                  <a:lnTo>
                    <a:pt x="406" y="521"/>
                  </a:lnTo>
                  <a:lnTo>
                    <a:pt x="410" y="519"/>
                  </a:lnTo>
                  <a:lnTo>
                    <a:pt x="414" y="517"/>
                  </a:lnTo>
                  <a:lnTo>
                    <a:pt x="414" y="517"/>
                  </a:lnTo>
                  <a:lnTo>
                    <a:pt x="408" y="515"/>
                  </a:lnTo>
                  <a:lnTo>
                    <a:pt x="408" y="515"/>
                  </a:lnTo>
                  <a:lnTo>
                    <a:pt x="408" y="511"/>
                  </a:lnTo>
                  <a:lnTo>
                    <a:pt x="410" y="509"/>
                  </a:lnTo>
                  <a:lnTo>
                    <a:pt x="410" y="509"/>
                  </a:lnTo>
                  <a:lnTo>
                    <a:pt x="414" y="509"/>
                  </a:lnTo>
                  <a:lnTo>
                    <a:pt x="418" y="511"/>
                  </a:lnTo>
                  <a:lnTo>
                    <a:pt x="422" y="513"/>
                  </a:lnTo>
                  <a:lnTo>
                    <a:pt x="426" y="513"/>
                  </a:lnTo>
                  <a:lnTo>
                    <a:pt x="426" y="513"/>
                  </a:lnTo>
                  <a:lnTo>
                    <a:pt x="426" y="511"/>
                  </a:lnTo>
                  <a:lnTo>
                    <a:pt x="424" y="509"/>
                  </a:lnTo>
                  <a:lnTo>
                    <a:pt x="422" y="505"/>
                  </a:lnTo>
                  <a:lnTo>
                    <a:pt x="422" y="505"/>
                  </a:lnTo>
                  <a:lnTo>
                    <a:pt x="422" y="501"/>
                  </a:lnTo>
                  <a:lnTo>
                    <a:pt x="422" y="499"/>
                  </a:lnTo>
                  <a:lnTo>
                    <a:pt x="422" y="499"/>
                  </a:lnTo>
                  <a:lnTo>
                    <a:pt x="418" y="499"/>
                  </a:lnTo>
                  <a:lnTo>
                    <a:pt x="414" y="501"/>
                  </a:lnTo>
                  <a:lnTo>
                    <a:pt x="414" y="501"/>
                  </a:lnTo>
                  <a:lnTo>
                    <a:pt x="406" y="507"/>
                  </a:lnTo>
                  <a:lnTo>
                    <a:pt x="406" y="507"/>
                  </a:lnTo>
                  <a:lnTo>
                    <a:pt x="402" y="507"/>
                  </a:lnTo>
                  <a:lnTo>
                    <a:pt x="400" y="507"/>
                  </a:lnTo>
                  <a:lnTo>
                    <a:pt x="400" y="507"/>
                  </a:lnTo>
                  <a:lnTo>
                    <a:pt x="400" y="505"/>
                  </a:lnTo>
                  <a:lnTo>
                    <a:pt x="400" y="503"/>
                  </a:lnTo>
                  <a:lnTo>
                    <a:pt x="404" y="499"/>
                  </a:lnTo>
                  <a:lnTo>
                    <a:pt x="404" y="499"/>
                  </a:lnTo>
                  <a:lnTo>
                    <a:pt x="410" y="495"/>
                  </a:lnTo>
                  <a:lnTo>
                    <a:pt x="410" y="495"/>
                  </a:lnTo>
                  <a:lnTo>
                    <a:pt x="418" y="491"/>
                  </a:lnTo>
                  <a:lnTo>
                    <a:pt x="418" y="491"/>
                  </a:lnTo>
                  <a:lnTo>
                    <a:pt x="418" y="485"/>
                  </a:lnTo>
                  <a:lnTo>
                    <a:pt x="420" y="481"/>
                  </a:lnTo>
                  <a:lnTo>
                    <a:pt x="420" y="481"/>
                  </a:lnTo>
                  <a:lnTo>
                    <a:pt x="422" y="479"/>
                  </a:lnTo>
                  <a:lnTo>
                    <a:pt x="422" y="479"/>
                  </a:lnTo>
                  <a:lnTo>
                    <a:pt x="430" y="477"/>
                  </a:lnTo>
                  <a:lnTo>
                    <a:pt x="433" y="477"/>
                  </a:lnTo>
                  <a:lnTo>
                    <a:pt x="435" y="477"/>
                  </a:lnTo>
                  <a:lnTo>
                    <a:pt x="435" y="477"/>
                  </a:lnTo>
                  <a:lnTo>
                    <a:pt x="437" y="473"/>
                  </a:lnTo>
                  <a:lnTo>
                    <a:pt x="437" y="471"/>
                  </a:lnTo>
                  <a:lnTo>
                    <a:pt x="437" y="471"/>
                  </a:lnTo>
                  <a:lnTo>
                    <a:pt x="435" y="466"/>
                  </a:lnTo>
                  <a:lnTo>
                    <a:pt x="435" y="466"/>
                  </a:lnTo>
                  <a:lnTo>
                    <a:pt x="433" y="467"/>
                  </a:lnTo>
                  <a:lnTo>
                    <a:pt x="431" y="473"/>
                  </a:lnTo>
                  <a:lnTo>
                    <a:pt x="431" y="473"/>
                  </a:lnTo>
                  <a:lnTo>
                    <a:pt x="430" y="471"/>
                  </a:lnTo>
                  <a:lnTo>
                    <a:pt x="428" y="466"/>
                  </a:lnTo>
                  <a:lnTo>
                    <a:pt x="428" y="466"/>
                  </a:lnTo>
                  <a:lnTo>
                    <a:pt x="428" y="456"/>
                  </a:lnTo>
                  <a:lnTo>
                    <a:pt x="428" y="456"/>
                  </a:lnTo>
                  <a:lnTo>
                    <a:pt x="428" y="456"/>
                  </a:lnTo>
                  <a:lnTo>
                    <a:pt x="428" y="456"/>
                  </a:lnTo>
                  <a:lnTo>
                    <a:pt x="430" y="456"/>
                  </a:lnTo>
                  <a:lnTo>
                    <a:pt x="431" y="458"/>
                  </a:lnTo>
                  <a:lnTo>
                    <a:pt x="431" y="458"/>
                  </a:lnTo>
                  <a:lnTo>
                    <a:pt x="435" y="456"/>
                  </a:lnTo>
                  <a:lnTo>
                    <a:pt x="437" y="454"/>
                  </a:lnTo>
                  <a:lnTo>
                    <a:pt x="437" y="454"/>
                  </a:lnTo>
                  <a:lnTo>
                    <a:pt x="439" y="454"/>
                  </a:lnTo>
                  <a:lnTo>
                    <a:pt x="439" y="452"/>
                  </a:lnTo>
                  <a:lnTo>
                    <a:pt x="439" y="452"/>
                  </a:lnTo>
                  <a:lnTo>
                    <a:pt x="437" y="450"/>
                  </a:lnTo>
                  <a:lnTo>
                    <a:pt x="435" y="450"/>
                  </a:lnTo>
                  <a:lnTo>
                    <a:pt x="431" y="450"/>
                  </a:lnTo>
                  <a:lnTo>
                    <a:pt x="431" y="450"/>
                  </a:lnTo>
                  <a:lnTo>
                    <a:pt x="431" y="446"/>
                  </a:lnTo>
                  <a:lnTo>
                    <a:pt x="431" y="444"/>
                  </a:lnTo>
                  <a:lnTo>
                    <a:pt x="431" y="444"/>
                  </a:lnTo>
                  <a:lnTo>
                    <a:pt x="435" y="442"/>
                  </a:lnTo>
                  <a:lnTo>
                    <a:pt x="435" y="442"/>
                  </a:lnTo>
                  <a:lnTo>
                    <a:pt x="433" y="436"/>
                  </a:lnTo>
                  <a:lnTo>
                    <a:pt x="433" y="436"/>
                  </a:lnTo>
                  <a:lnTo>
                    <a:pt x="437" y="436"/>
                  </a:lnTo>
                  <a:lnTo>
                    <a:pt x="443" y="434"/>
                  </a:lnTo>
                  <a:lnTo>
                    <a:pt x="443" y="434"/>
                  </a:lnTo>
                  <a:lnTo>
                    <a:pt x="443" y="432"/>
                  </a:lnTo>
                  <a:lnTo>
                    <a:pt x="443" y="428"/>
                  </a:lnTo>
                  <a:lnTo>
                    <a:pt x="443" y="428"/>
                  </a:lnTo>
                  <a:lnTo>
                    <a:pt x="447" y="428"/>
                  </a:lnTo>
                  <a:lnTo>
                    <a:pt x="451" y="428"/>
                  </a:lnTo>
                  <a:lnTo>
                    <a:pt x="451" y="428"/>
                  </a:lnTo>
                  <a:lnTo>
                    <a:pt x="453" y="424"/>
                  </a:lnTo>
                  <a:lnTo>
                    <a:pt x="453" y="424"/>
                  </a:lnTo>
                  <a:lnTo>
                    <a:pt x="451" y="422"/>
                  </a:lnTo>
                  <a:lnTo>
                    <a:pt x="449" y="418"/>
                  </a:lnTo>
                  <a:lnTo>
                    <a:pt x="449" y="418"/>
                  </a:lnTo>
                  <a:lnTo>
                    <a:pt x="451" y="414"/>
                  </a:lnTo>
                  <a:lnTo>
                    <a:pt x="455" y="412"/>
                  </a:lnTo>
                  <a:lnTo>
                    <a:pt x="455" y="412"/>
                  </a:lnTo>
                  <a:lnTo>
                    <a:pt x="461" y="412"/>
                  </a:lnTo>
                  <a:lnTo>
                    <a:pt x="461" y="412"/>
                  </a:lnTo>
                  <a:lnTo>
                    <a:pt x="463" y="406"/>
                  </a:lnTo>
                  <a:lnTo>
                    <a:pt x="463" y="406"/>
                  </a:lnTo>
                  <a:lnTo>
                    <a:pt x="467" y="408"/>
                  </a:lnTo>
                  <a:lnTo>
                    <a:pt x="471" y="408"/>
                  </a:lnTo>
                  <a:lnTo>
                    <a:pt x="471" y="408"/>
                  </a:lnTo>
                  <a:lnTo>
                    <a:pt x="473" y="406"/>
                  </a:lnTo>
                  <a:lnTo>
                    <a:pt x="473" y="402"/>
                  </a:lnTo>
                  <a:lnTo>
                    <a:pt x="473" y="398"/>
                  </a:lnTo>
                  <a:lnTo>
                    <a:pt x="475" y="396"/>
                  </a:lnTo>
                  <a:lnTo>
                    <a:pt x="475" y="396"/>
                  </a:lnTo>
                  <a:lnTo>
                    <a:pt x="479" y="394"/>
                  </a:lnTo>
                  <a:lnTo>
                    <a:pt x="479" y="394"/>
                  </a:lnTo>
                  <a:lnTo>
                    <a:pt x="481" y="392"/>
                  </a:lnTo>
                  <a:lnTo>
                    <a:pt x="481" y="392"/>
                  </a:lnTo>
                  <a:lnTo>
                    <a:pt x="481" y="388"/>
                  </a:lnTo>
                  <a:lnTo>
                    <a:pt x="481" y="386"/>
                  </a:lnTo>
                  <a:lnTo>
                    <a:pt x="481" y="386"/>
                  </a:lnTo>
                  <a:lnTo>
                    <a:pt x="479" y="386"/>
                  </a:lnTo>
                  <a:lnTo>
                    <a:pt x="477" y="386"/>
                  </a:lnTo>
                  <a:lnTo>
                    <a:pt x="477" y="386"/>
                  </a:lnTo>
                  <a:lnTo>
                    <a:pt x="477" y="384"/>
                  </a:lnTo>
                  <a:lnTo>
                    <a:pt x="477" y="378"/>
                  </a:lnTo>
                  <a:lnTo>
                    <a:pt x="477" y="378"/>
                  </a:lnTo>
                  <a:lnTo>
                    <a:pt x="481" y="376"/>
                  </a:lnTo>
                  <a:lnTo>
                    <a:pt x="485" y="374"/>
                  </a:lnTo>
                  <a:lnTo>
                    <a:pt x="485" y="374"/>
                  </a:lnTo>
                  <a:lnTo>
                    <a:pt x="485" y="368"/>
                  </a:lnTo>
                  <a:lnTo>
                    <a:pt x="487" y="364"/>
                  </a:lnTo>
                  <a:lnTo>
                    <a:pt x="487" y="364"/>
                  </a:lnTo>
                  <a:lnTo>
                    <a:pt x="495" y="358"/>
                  </a:lnTo>
                  <a:lnTo>
                    <a:pt x="495" y="358"/>
                  </a:lnTo>
                  <a:lnTo>
                    <a:pt x="499" y="356"/>
                  </a:lnTo>
                  <a:lnTo>
                    <a:pt x="503" y="356"/>
                  </a:lnTo>
                  <a:lnTo>
                    <a:pt x="503" y="356"/>
                  </a:lnTo>
                  <a:lnTo>
                    <a:pt x="503" y="362"/>
                  </a:lnTo>
                  <a:lnTo>
                    <a:pt x="503" y="362"/>
                  </a:lnTo>
                  <a:lnTo>
                    <a:pt x="505" y="364"/>
                  </a:lnTo>
                  <a:lnTo>
                    <a:pt x="505" y="364"/>
                  </a:lnTo>
                  <a:lnTo>
                    <a:pt x="511" y="366"/>
                  </a:lnTo>
                  <a:lnTo>
                    <a:pt x="517" y="366"/>
                  </a:lnTo>
                  <a:lnTo>
                    <a:pt x="517" y="366"/>
                  </a:lnTo>
                  <a:lnTo>
                    <a:pt x="523" y="364"/>
                  </a:lnTo>
                  <a:lnTo>
                    <a:pt x="523" y="364"/>
                  </a:lnTo>
                  <a:lnTo>
                    <a:pt x="531" y="360"/>
                  </a:lnTo>
                  <a:lnTo>
                    <a:pt x="533" y="356"/>
                  </a:lnTo>
                  <a:lnTo>
                    <a:pt x="533" y="354"/>
                  </a:lnTo>
                  <a:lnTo>
                    <a:pt x="533" y="354"/>
                  </a:lnTo>
                  <a:lnTo>
                    <a:pt x="531" y="354"/>
                  </a:lnTo>
                  <a:lnTo>
                    <a:pt x="527" y="356"/>
                  </a:lnTo>
                  <a:lnTo>
                    <a:pt x="517" y="358"/>
                  </a:lnTo>
                  <a:lnTo>
                    <a:pt x="517" y="358"/>
                  </a:lnTo>
                  <a:lnTo>
                    <a:pt x="511" y="356"/>
                  </a:lnTo>
                  <a:lnTo>
                    <a:pt x="511" y="356"/>
                  </a:lnTo>
                  <a:lnTo>
                    <a:pt x="511" y="354"/>
                  </a:lnTo>
                  <a:lnTo>
                    <a:pt x="511" y="354"/>
                  </a:lnTo>
                  <a:lnTo>
                    <a:pt x="515" y="354"/>
                  </a:lnTo>
                  <a:lnTo>
                    <a:pt x="515" y="354"/>
                  </a:lnTo>
                  <a:lnTo>
                    <a:pt x="517" y="352"/>
                  </a:lnTo>
                  <a:lnTo>
                    <a:pt x="517" y="352"/>
                  </a:lnTo>
                  <a:lnTo>
                    <a:pt x="519" y="344"/>
                  </a:lnTo>
                  <a:lnTo>
                    <a:pt x="519" y="344"/>
                  </a:lnTo>
                  <a:lnTo>
                    <a:pt x="521" y="342"/>
                  </a:lnTo>
                  <a:lnTo>
                    <a:pt x="523" y="342"/>
                  </a:lnTo>
                  <a:lnTo>
                    <a:pt x="523" y="342"/>
                  </a:lnTo>
                  <a:lnTo>
                    <a:pt x="523" y="340"/>
                  </a:lnTo>
                  <a:lnTo>
                    <a:pt x="521" y="338"/>
                  </a:lnTo>
                  <a:lnTo>
                    <a:pt x="521" y="338"/>
                  </a:lnTo>
                  <a:lnTo>
                    <a:pt x="523" y="338"/>
                  </a:lnTo>
                  <a:lnTo>
                    <a:pt x="527" y="336"/>
                  </a:lnTo>
                  <a:lnTo>
                    <a:pt x="527" y="336"/>
                  </a:lnTo>
                  <a:lnTo>
                    <a:pt x="523" y="334"/>
                  </a:lnTo>
                  <a:lnTo>
                    <a:pt x="519" y="332"/>
                  </a:lnTo>
                  <a:lnTo>
                    <a:pt x="519" y="332"/>
                  </a:lnTo>
                  <a:lnTo>
                    <a:pt x="519" y="326"/>
                  </a:lnTo>
                  <a:lnTo>
                    <a:pt x="519" y="326"/>
                  </a:lnTo>
                  <a:lnTo>
                    <a:pt x="521" y="320"/>
                  </a:lnTo>
                  <a:lnTo>
                    <a:pt x="521" y="320"/>
                  </a:lnTo>
                  <a:lnTo>
                    <a:pt x="527" y="316"/>
                  </a:lnTo>
                  <a:lnTo>
                    <a:pt x="527" y="316"/>
                  </a:lnTo>
                  <a:lnTo>
                    <a:pt x="533" y="314"/>
                  </a:lnTo>
                  <a:lnTo>
                    <a:pt x="533" y="314"/>
                  </a:lnTo>
                  <a:lnTo>
                    <a:pt x="533" y="312"/>
                  </a:lnTo>
                  <a:lnTo>
                    <a:pt x="533" y="312"/>
                  </a:lnTo>
                  <a:lnTo>
                    <a:pt x="531" y="312"/>
                  </a:lnTo>
                  <a:lnTo>
                    <a:pt x="527" y="310"/>
                  </a:lnTo>
                  <a:lnTo>
                    <a:pt x="527" y="310"/>
                  </a:lnTo>
                  <a:lnTo>
                    <a:pt x="529" y="308"/>
                  </a:lnTo>
                  <a:lnTo>
                    <a:pt x="529" y="308"/>
                  </a:lnTo>
                  <a:lnTo>
                    <a:pt x="531" y="308"/>
                  </a:lnTo>
                  <a:lnTo>
                    <a:pt x="533" y="308"/>
                  </a:lnTo>
                  <a:lnTo>
                    <a:pt x="533" y="308"/>
                  </a:lnTo>
                  <a:lnTo>
                    <a:pt x="535" y="304"/>
                  </a:lnTo>
                  <a:lnTo>
                    <a:pt x="535" y="300"/>
                  </a:lnTo>
                  <a:lnTo>
                    <a:pt x="535" y="300"/>
                  </a:lnTo>
                  <a:lnTo>
                    <a:pt x="539" y="300"/>
                  </a:lnTo>
                  <a:lnTo>
                    <a:pt x="541" y="300"/>
                  </a:lnTo>
                  <a:lnTo>
                    <a:pt x="541" y="300"/>
                  </a:lnTo>
                  <a:lnTo>
                    <a:pt x="543" y="304"/>
                  </a:lnTo>
                  <a:lnTo>
                    <a:pt x="543" y="310"/>
                  </a:lnTo>
                  <a:lnTo>
                    <a:pt x="543" y="318"/>
                  </a:lnTo>
                  <a:lnTo>
                    <a:pt x="545" y="324"/>
                  </a:lnTo>
                  <a:lnTo>
                    <a:pt x="545" y="324"/>
                  </a:lnTo>
                  <a:lnTo>
                    <a:pt x="547" y="324"/>
                  </a:lnTo>
                  <a:lnTo>
                    <a:pt x="549" y="320"/>
                  </a:lnTo>
                  <a:lnTo>
                    <a:pt x="549" y="320"/>
                  </a:lnTo>
                  <a:lnTo>
                    <a:pt x="549" y="318"/>
                  </a:lnTo>
                  <a:lnTo>
                    <a:pt x="549" y="314"/>
                  </a:lnTo>
                  <a:lnTo>
                    <a:pt x="549" y="314"/>
                  </a:lnTo>
                  <a:lnTo>
                    <a:pt x="553" y="316"/>
                  </a:lnTo>
                  <a:lnTo>
                    <a:pt x="557" y="316"/>
                  </a:lnTo>
                  <a:lnTo>
                    <a:pt x="557" y="316"/>
                  </a:lnTo>
                  <a:lnTo>
                    <a:pt x="557" y="314"/>
                  </a:lnTo>
                  <a:lnTo>
                    <a:pt x="557" y="310"/>
                  </a:lnTo>
                  <a:lnTo>
                    <a:pt x="557" y="310"/>
                  </a:lnTo>
                  <a:lnTo>
                    <a:pt x="551" y="306"/>
                  </a:lnTo>
                  <a:lnTo>
                    <a:pt x="551" y="304"/>
                  </a:lnTo>
                  <a:lnTo>
                    <a:pt x="551" y="302"/>
                  </a:lnTo>
                  <a:lnTo>
                    <a:pt x="551" y="302"/>
                  </a:lnTo>
                  <a:lnTo>
                    <a:pt x="553" y="302"/>
                  </a:lnTo>
                  <a:lnTo>
                    <a:pt x="557" y="302"/>
                  </a:lnTo>
                  <a:lnTo>
                    <a:pt x="557" y="302"/>
                  </a:lnTo>
                  <a:lnTo>
                    <a:pt x="557" y="300"/>
                  </a:lnTo>
                  <a:lnTo>
                    <a:pt x="557" y="296"/>
                  </a:lnTo>
                  <a:lnTo>
                    <a:pt x="557" y="296"/>
                  </a:lnTo>
                  <a:lnTo>
                    <a:pt x="551" y="292"/>
                  </a:lnTo>
                  <a:lnTo>
                    <a:pt x="547" y="286"/>
                  </a:lnTo>
                  <a:lnTo>
                    <a:pt x="547" y="286"/>
                  </a:lnTo>
                  <a:lnTo>
                    <a:pt x="551" y="280"/>
                  </a:lnTo>
                  <a:lnTo>
                    <a:pt x="551" y="280"/>
                  </a:lnTo>
                  <a:lnTo>
                    <a:pt x="557" y="278"/>
                  </a:lnTo>
                  <a:lnTo>
                    <a:pt x="561" y="276"/>
                  </a:lnTo>
                  <a:lnTo>
                    <a:pt x="561" y="276"/>
                  </a:lnTo>
                  <a:lnTo>
                    <a:pt x="569" y="278"/>
                  </a:lnTo>
                  <a:lnTo>
                    <a:pt x="569" y="278"/>
                  </a:lnTo>
                  <a:lnTo>
                    <a:pt x="571" y="280"/>
                  </a:lnTo>
                  <a:lnTo>
                    <a:pt x="571" y="280"/>
                  </a:lnTo>
                  <a:lnTo>
                    <a:pt x="573" y="280"/>
                  </a:lnTo>
                  <a:lnTo>
                    <a:pt x="577" y="280"/>
                  </a:lnTo>
                  <a:lnTo>
                    <a:pt x="577" y="280"/>
                  </a:lnTo>
                  <a:lnTo>
                    <a:pt x="585" y="284"/>
                  </a:lnTo>
                  <a:lnTo>
                    <a:pt x="587" y="286"/>
                  </a:lnTo>
                  <a:lnTo>
                    <a:pt x="589" y="286"/>
                  </a:lnTo>
                  <a:lnTo>
                    <a:pt x="589" y="286"/>
                  </a:lnTo>
                  <a:lnTo>
                    <a:pt x="589" y="282"/>
                  </a:lnTo>
                  <a:lnTo>
                    <a:pt x="591" y="278"/>
                  </a:lnTo>
                  <a:lnTo>
                    <a:pt x="591" y="278"/>
                  </a:lnTo>
                  <a:lnTo>
                    <a:pt x="593" y="272"/>
                  </a:lnTo>
                  <a:lnTo>
                    <a:pt x="593" y="272"/>
                  </a:lnTo>
                  <a:lnTo>
                    <a:pt x="597" y="274"/>
                  </a:lnTo>
                  <a:lnTo>
                    <a:pt x="599" y="272"/>
                  </a:lnTo>
                  <a:lnTo>
                    <a:pt x="599" y="272"/>
                  </a:lnTo>
                  <a:lnTo>
                    <a:pt x="599" y="270"/>
                  </a:lnTo>
                  <a:lnTo>
                    <a:pt x="597" y="268"/>
                  </a:lnTo>
                  <a:lnTo>
                    <a:pt x="597" y="268"/>
                  </a:lnTo>
                  <a:lnTo>
                    <a:pt x="595" y="266"/>
                  </a:lnTo>
                  <a:lnTo>
                    <a:pt x="595" y="266"/>
                  </a:lnTo>
                  <a:lnTo>
                    <a:pt x="591" y="268"/>
                  </a:lnTo>
                  <a:lnTo>
                    <a:pt x="587" y="272"/>
                  </a:lnTo>
                  <a:lnTo>
                    <a:pt x="587" y="272"/>
                  </a:lnTo>
                  <a:lnTo>
                    <a:pt x="585" y="270"/>
                  </a:lnTo>
                  <a:lnTo>
                    <a:pt x="581" y="268"/>
                  </a:lnTo>
                  <a:lnTo>
                    <a:pt x="577" y="266"/>
                  </a:lnTo>
                  <a:lnTo>
                    <a:pt x="575" y="266"/>
                  </a:lnTo>
                  <a:lnTo>
                    <a:pt x="575" y="266"/>
                  </a:lnTo>
                  <a:lnTo>
                    <a:pt x="573" y="268"/>
                  </a:lnTo>
                  <a:lnTo>
                    <a:pt x="573" y="268"/>
                  </a:lnTo>
                  <a:lnTo>
                    <a:pt x="567" y="272"/>
                  </a:lnTo>
                  <a:lnTo>
                    <a:pt x="567" y="272"/>
                  </a:lnTo>
                  <a:lnTo>
                    <a:pt x="563" y="270"/>
                  </a:lnTo>
                  <a:lnTo>
                    <a:pt x="559" y="268"/>
                  </a:lnTo>
                  <a:lnTo>
                    <a:pt x="559" y="268"/>
                  </a:lnTo>
                  <a:lnTo>
                    <a:pt x="559" y="266"/>
                  </a:lnTo>
                  <a:lnTo>
                    <a:pt x="559" y="266"/>
                  </a:lnTo>
                  <a:lnTo>
                    <a:pt x="563" y="260"/>
                  </a:lnTo>
                  <a:lnTo>
                    <a:pt x="563" y="260"/>
                  </a:lnTo>
                  <a:lnTo>
                    <a:pt x="567" y="257"/>
                  </a:lnTo>
                  <a:lnTo>
                    <a:pt x="567" y="257"/>
                  </a:lnTo>
                  <a:lnTo>
                    <a:pt x="571" y="253"/>
                  </a:lnTo>
                  <a:lnTo>
                    <a:pt x="577" y="253"/>
                  </a:lnTo>
                  <a:lnTo>
                    <a:pt x="577" y="253"/>
                  </a:lnTo>
                  <a:lnTo>
                    <a:pt x="579" y="253"/>
                  </a:lnTo>
                  <a:lnTo>
                    <a:pt x="581" y="253"/>
                  </a:lnTo>
                  <a:lnTo>
                    <a:pt x="581" y="253"/>
                  </a:lnTo>
                  <a:lnTo>
                    <a:pt x="585" y="249"/>
                  </a:lnTo>
                  <a:lnTo>
                    <a:pt x="585" y="249"/>
                  </a:lnTo>
                  <a:lnTo>
                    <a:pt x="589" y="251"/>
                  </a:lnTo>
                  <a:lnTo>
                    <a:pt x="591" y="251"/>
                  </a:lnTo>
                  <a:lnTo>
                    <a:pt x="591" y="251"/>
                  </a:lnTo>
                  <a:lnTo>
                    <a:pt x="593" y="251"/>
                  </a:lnTo>
                  <a:lnTo>
                    <a:pt x="595" y="249"/>
                  </a:lnTo>
                  <a:lnTo>
                    <a:pt x="595" y="249"/>
                  </a:lnTo>
                  <a:lnTo>
                    <a:pt x="593" y="247"/>
                  </a:lnTo>
                  <a:lnTo>
                    <a:pt x="591" y="245"/>
                  </a:lnTo>
                  <a:lnTo>
                    <a:pt x="591" y="245"/>
                  </a:lnTo>
                  <a:lnTo>
                    <a:pt x="593" y="243"/>
                  </a:lnTo>
                  <a:lnTo>
                    <a:pt x="593" y="243"/>
                  </a:lnTo>
                  <a:lnTo>
                    <a:pt x="597" y="245"/>
                  </a:lnTo>
                  <a:lnTo>
                    <a:pt x="599" y="245"/>
                  </a:lnTo>
                  <a:lnTo>
                    <a:pt x="601" y="245"/>
                  </a:lnTo>
                  <a:lnTo>
                    <a:pt x="601" y="245"/>
                  </a:lnTo>
                  <a:lnTo>
                    <a:pt x="601" y="243"/>
                  </a:lnTo>
                  <a:lnTo>
                    <a:pt x="601" y="241"/>
                  </a:lnTo>
                  <a:lnTo>
                    <a:pt x="601" y="241"/>
                  </a:lnTo>
                  <a:lnTo>
                    <a:pt x="599" y="239"/>
                  </a:lnTo>
                  <a:lnTo>
                    <a:pt x="599" y="235"/>
                  </a:lnTo>
                  <a:lnTo>
                    <a:pt x="599" y="235"/>
                  </a:lnTo>
                  <a:lnTo>
                    <a:pt x="603" y="235"/>
                  </a:lnTo>
                  <a:lnTo>
                    <a:pt x="605" y="237"/>
                  </a:lnTo>
                  <a:lnTo>
                    <a:pt x="607" y="235"/>
                  </a:lnTo>
                  <a:lnTo>
                    <a:pt x="607" y="235"/>
                  </a:lnTo>
                  <a:lnTo>
                    <a:pt x="605" y="231"/>
                  </a:lnTo>
                  <a:lnTo>
                    <a:pt x="603" y="229"/>
                  </a:lnTo>
                  <a:lnTo>
                    <a:pt x="603" y="229"/>
                  </a:lnTo>
                  <a:lnTo>
                    <a:pt x="599" y="231"/>
                  </a:lnTo>
                  <a:lnTo>
                    <a:pt x="597" y="231"/>
                  </a:lnTo>
                  <a:lnTo>
                    <a:pt x="597" y="231"/>
                  </a:lnTo>
                  <a:lnTo>
                    <a:pt x="595" y="227"/>
                  </a:lnTo>
                  <a:lnTo>
                    <a:pt x="595" y="227"/>
                  </a:lnTo>
                  <a:lnTo>
                    <a:pt x="595" y="221"/>
                  </a:lnTo>
                  <a:lnTo>
                    <a:pt x="595" y="221"/>
                  </a:lnTo>
                  <a:lnTo>
                    <a:pt x="597" y="215"/>
                  </a:lnTo>
                  <a:lnTo>
                    <a:pt x="597" y="215"/>
                  </a:lnTo>
                  <a:lnTo>
                    <a:pt x="601" y="213"/>
                  </a:lnTo>
                  <a:lnTo>
                    <a:pt x="601" y="213"/>
                  </a:lnTo>
                  <a:lnTo>
                    <a:pt x="609" y="209"/>
                  </a:lnTo>
                  <a:lnTo>
                    <a:pt x="615" y="207"/>
                  </a:lnTo>
                  <a:lnTo>
                    <a:pt x="617" y="205"/>
                  </a:lnTo>
                  <a:lnTo>
                    <a:pt x="617" y="205"/>
                  </a:lnTo>
                  <a:lnTo>
                    <a:pt x="615" y="201"/>
                  </a:lnTo>
                  <a:lnTo>
                    <a:pt x="611" y="199"/>
                  </a:lnTo>
                  <a:lnTo>
                    <a:pt x="611" y="199"/>
                  </a:lnTo>
                  <a:lnTo>
                    <a:pt x="611" y="195"/>
                  </a:lnTo>
                  <a:lnTo>
                    <a:pt x="611" y="195"/>
                  </a:lnTo>
                  <a:lnTo>
                    <a:pt x="611" y="187"/>
                  </a:lnTo>
                  <a:lnTo>
                    <a:pt x="615" y="181"/>
                  </a:lnTo>
                  <a:lnTo>
                    <a:pt x="615" y="181"/>
                  </a:lnTo>
                  <a:lnTo>
                    <a:pt x="617" y="177"/>
                  </a:lnTo>
                  <a:lnTo>
                    <a:pt x="617" y="177"/>
                  </a:lnTo>
                  <a:lnTo>
                    <a:pt x="619" y="179"/>
                  </a:lnTo>
                  <a:lnTo>
                    <a:pt x="621" y="181"/>
                  </a:lnTo>
                  <a:lnTo>
                    <a:pt x="621" y="181"/>
                  </a:lnTo>
                  <a:lnTo>
                    <a:pt x="621" y="185"/>
                  </a:lnTo>
                  <a:lnTo>
                    <a:pt x="619" y="189"/>
                  </a:lnTo>
                  <a:lnTo>
                    <a:pt x="619" y="189"/>
                  </a:lnTo>
                  <a:lnTo>
                    <a:pt x="621" y="191"/>
                  </a:lnTo>
                  <a:lnTo>
                    <a:pt x="621" y="191"/>
                  </a:lnTo>
                  <a:lnTo>
                    <a:pt x="623" y="189"/>
                  </a:lnTo>
                  <a:lnTo>
                    <a:pt x="625" y="189"/>
                  </a:lnTo>
                  <a:lnTo>
                    <a:pt x="625" y="189"/>
                  </a:lnTo>
                  <a:lnTo>
                    <a:pt x="625" y="191"/>
                  </a:lnTo>
                  <a:lnTo>
                    <a:pt x="625" y="195"/>
                  </a:lnTo>
                  <a:lnTo>
                    <a:pt x="627" y="195"/>
                  </a:lnTo>
                  <a:lnTo>
                    <a:pt x="627" y="195"/>
                  </a:lnTo>
                  <a:lnTo>
                    <a:pt x="627" y="193"/>
                  </a:lnTo>
                  <a:lnTo>
                    <a:pt x="629" y="191"/>
                  </a:lnTo>
                  <a:lnTo>
                    <a:pt x="629" y="191"/>
                  </a:lnTo>
                  <a:lnTo>
                    <a:pt x="631" y="193"/>
                  </a:lnTo>
                  <a:lnTo>
                    <a:pt x="633" y="195"/>
                  </a:lnTo>
                  <a:lnTo>
                    <a:pt x="633" y="195"/>
                  </a:lnTo>
                  <a:lnTo>
                    <a:pt x="637" y="193"/>
                  </a:lnTo>
                  <a:lnTo>
                    <a:pt x="639" y="189"/>
                  </a:lnTo>
                  <a:lnTo>
                    <a:pt x="639" y="189"/>
                  </a:lnTo>
                  <a:lnTo>
                    <a:pt x="639" y="189"/>
                  </a:lnTo>
                  <a:lnTo>
                    <a:pt x="635" y="187"/>
                  </a:lnTo>
                  <a:lnTo>
                    <a:pt x="631" y="183"/>
                  </a:lnTo>
                  <a:lnTo>
                    <a:pt x="631" y="183"/>
                  </a:lnTo>
                  <a:lnTo>
                    <a:pt x="627" y="179"/>
                  </a:lnTo>
                  <a:lnTo>
                    <a:pt x="627" y="177"/>
                  </a:lnTo>
                  <a:lnTo>
                    <a:pt x="627" y="171"/>
                  </a:lnTo>
                  <a:lnTo>
                    <a:pt x="627" y="171"/>
                  </a:lnTo>
                  <a:lnTo>
                    <a:pt x="629" y="171"/>
                  </a:lnTo>
                  <a:lnTo>
                    <a:pt x="633" y="171"/>
                  </a:lnTo>
                  <a:lnTo>
                    <a:pt x="633" y="171"/>
                  </a:lnTo>
                  <a:lnTo>
                    <a:pt x="639" y="177"/>
                  </a:lnTo>
                  <a:lnTo>
                    <a:pt x="639" y="177"/>
                  </a:lnTo>
                  <a:lnTo>
                    <a:pt x="646" y="185"/>
                  </a:lnTo>
                  <a:lnTo>
                    <a:pt x="646" y="185"/>
                  </a:lnTo>
                  <a:lnTo>
                    <a:pt x="652" y="189"/>
                  </a:lnTo>
                  <a:lnTo>
                    <a:pt x="652" y="189"/>
                  </a:lnTo>
                  <a:lnTo>
                    <a:pt x="656" y="193"/>
                  </a:lnTo>
                  <a:lnTo>
                    <a:pt x="658" y="199"/>
                  </a:lnTo>
                  <a:lnTo>
                    <a:pt x="658" y="199"/>
                  </a:lnTo>
                  <a:lnTo>
                    <a:pt x="660" y="199"/>
                  </a:lnTo>
                  <a:lnTo>
                    <a:pt x="662" y="199"/>
                  </a:lnTo>
                  <a:lnTo>
                    <a:pt x="662" y="199"/>
                  </a:lnTo>
                  <a:lnTo>
                    <a:pt x="664" y="195"/>
                  </a:lnTo>
                  <a:lnTo>
                    <a:pt x="662" y="193"/>
                  </a:lnTo>
                  <a:lnTo>
                    <a:pt x="662" y="193"/>
                  </a:lnTo>
                  <a:lnTo>
                    <a:pt x="658" y="185"/>
                  </a:lnTo>
                  <a:lnTo>
                    <a:pt x="658" y="185"/>
                  </a:lnTo>
                  <a:lnTo>
                    <a:pt x="652" y="183"/>
                  </a:lnTo>
                  <a:lnTo>
                    <a:pt x="652" y="183"/>
                  </a:lnTo>
                  <a:lnTo>
                    <a:pt x="646" y="177"/>
                  </a:lnTo>
                  <a:lnTo>
                    <a:pt x="646" y="177"/>
                  </a:lnTo>
                  <a:lnTo>
                    <a:pt x="644" y="163"/>
                  </a:lnTo>
                  <a:lnTo>
                    <a:pt x="644" y="163"/>
                  </a:lnTo>
                  <a:lnTo>
                    <a:pt x="644" y="161"/>
                  </a:lnTo>
                  <a:lnTo>
                    <a:pt x="644" y="161"/>
                  </a:lnTo>
                  <a:lnTo>
                    <a:pt x="646" y="155"/>
                  </a:lnTo>
                  <a:lnTo>
                    <a:pt x="648" y="151"/>
                  </a:lnTo>
                  <a:lnTo>
                    <a:pt x="648" y="151"/>
                  </a:lnTo>
                  <a:lnTo>
                    <a:pt x="656" y="147"/>
                  </a:lnTo>
                  <a:lnTo>
                    <a:pt x="660" y="147"/>
                  </a:lnTo>
                  <a:lnTo>
                    <a:pt x="664" y="147"/>
                  </a:lnTo>
                  <a:lnTo>
                    <a:pt x="664" y="147"/>
                  </a:lnTo>
                  <a:lnTo>
                    <a:pt x="666" y="151"/>
                  </a:lnTo>
                  <a:lnTo>
                    <a:pt x="666" y="155"/>
                  </a:lnTo>
                  <a:lnTo>
                    <a:pt x="664" y="163"/>
                  </a:lnTo>
                  <a:lnTo>
                    <a:pt x="664" y="175"/>
                  </a:lnTo>
                  <a:lnTo>
                    <a:pt x="664" y="177"/>
                  </a:lnTo>
                  <a:lnTo>
                    <a:pt x="666" y="179"/>
                  </a:lnTo>
                  <a:lnTo>
                    <a:pt x="666" y="179"/>
                  </a:lnTo>
                  <a:lnTo>
                    <a:pt x="668" y="177"/>
                  </a:lnTo>
                  <a:lnTo>
                    <a:pt x="668" y="171"/>
                  </a:lnTo>
                  <a:lnTo>
                    <a:pt x="672" y="165"/>
                  </a:lnTo>
                  <a:lnTo>
                    <a:pt x="672" y="165"/>
                  </a:lnTo>
                  <a:lnTo>
                    <a:pt x="672" y="153"/>
                  </a:lnTo>
                  <a:lnTo>
                    <a:pt x="672" y="153"/>
                  </a:lnTo>
                  <a:lnTo>
                    <a:pt x="678" y="141"/>
                  </a:lnTo>
                  <a:lnTo>
                    <a:pt x="678" y="141"/>
                  </a:lnTo>
                  <a:lnTo>
                    <a:pt x="680" y="135"/>
                  </a:lnTo>
                  <a:lnTo>
                    <a:pt x="680" y="135"/>
                  </a:lnTo>
                  <a:lnTo>
                    <a:pt x="684" y="133"/>
                  </a:lnTo>
                  <a:lnTo>
                    <a:pt x="686" y="133"/>
                  </a:lnTo>
                  <a:lnTo>
                    <a:pt x="686" y="133"/>
                  </a:lnTo>
                  <a:lnTo>
                    <a:pt x="688" y="133"/>
                  </a:lnTo>
                  <a:lnTo>
                    <a:pt x="688" y="137"/>
                  </a:lnTo>
                  <a:lnTo>
                    <a:pt x="688" y="145"/>
                  </a:lnTo>
                  <a:lnTo>
                    <a:pt x="688" y="145"/>
                  </a:lnTo>
                  <a:lnTo>
                    <a:pt x="688" y="155"/>
                  </a:lnTo>
                  <a:lnTo>
                    <a:pt x="688" y="155"/>
                  </a:lnTo>
                  <a:lnTo>
                    <a:pt x="690" y="167"/>
                  </a:lnTo>
                  <a:lnTo>
                    <a:pt x="690" y="167"/>
                  </a:lnTo>
                  <a:lnTo>
                    <a:pt x="688" y="171"/>
                  </a:lnTo>
                  <a:lnTo>
                    <a:pt x="686" y="175"/>
                  </a:lnTo>
                  <a:lnTo>
                    <a:pt x="686" y="175"/>
                  </a:lnTo>
                  <a:lnTo>
                    <a:pt x="684" y="181"/>
                  </a:lnTo>
                  <a:lnTo>
                    <a:pt x="682" y="185"/>
                  </a:lnTo>
                  <a:lnTo>
                    <a:pt x="684" y="187"/>
                  </a:lnTo>
                  <a:lnTo>
                    <a:pt x="684" y="187"/>
                  </a:lnTo>
                  <a:lnTo>
                    <a:pt x="686" y="185"/>
                  </a:lnTo>
                  <a:lnTo>
                    <a:pt x="688" y="183"/>
                  </a:lnTo>
                  <a:lnTo>
                    <a:pt x="688" y="183"/>
                  </a:lnTo>
                  <a:lnTo>
                    <a:pt x="692" y="171"/>
                  </a:lnTo>
                  <a:lnTo>
                    <a:pt x="692" y="171"/>
                  </a:lnTo>
                  <a:lnTo>
                    <a:pt x="696" y="167"/>
                  </a:lnTo>
                  <a:lnTo>
                    <a:pt x="702" y="161"/>
                  </a:lnTo>
                  <a:lnTo>
                    <a:pt x="702" y="161"/>
                  </a:lnTo>
                  <a:lnTo>
                    <a:pt x="700" y="157"/>
                  </a:lnTo>
                  <a:lnTo>
                    <a:pt x="700" y="157"/>
                  </a:lnTo>
                  <a:lnTo>
                    <a:pt x="696" y="153"/>
                  </a:lnTo>
                  <a:lnTo>
                    <a:pt x="696" y="149"/>
                  </a:lnTo>
                  <a:lnTo>
                    <a:pt x="696" y="149"/>
                  </a:lnTo>
                  <a:lnTo>
                    <a:pt x="702" y="147"/>
                  </a:lnTo>
                  <a:lnTo>
                    <a:pt x="702" y="147"/>
                  </a:lnTo>
                  <a:lnTo>
                    <a:pt x="704" y="139"/>
                  </a:lnTo>
                  <a:lnTo>
                    <a:pt x="704" y="139"/>
                  </a:lnTo>
                  <a:lnTo>
                    <a:pt x="706" y="133"/>
                  </a:lnTo>
                  <a:lnTo>
                    <a:pt x="706" y="133"/>
                  </a:lnTo>
                  <a:lnTo>
                    <a:pt x="708" y="131"/>
                  </a:lnTo>
                  <a:lnTo>
                    <a:pt x="712" y="131"/>
                  </a:lnTo>
                  <a:lnTo>
                    <a:pt x="712" y="131"/>
                  </a:lnTo>
                  <a:lnTo>
                    <a:pt x="710" y="133"/>
                  </a:lnTo>
                  <a:lnTo>
                    <a:pt x="710" y="137"/>
                  </a:lnTo>
                  <a:lnTo>
                    <a:pt x="710" y="137"/>
                  </a:lnTo>
                  <a:lnTo>
                    <a:pt x="710" y="139"/>
                  </a:lnTo>
                  <a:lnTo>
                    <a:pt x="710" y="139"/>
                  </a:lnTo>
                  <a:lnTo>
                    <a:pt x="712" y="141"/>
                  </a:lnTo>
                  <a:lnTo>
                    <a:pt x="712" y="141"/>
                  </a:lnTo>
                  <a:lnTo>
                    <a:pt x="714" y="139"/>
                  </a:lnTo>
                  <a:lnTo>
                    <a:pt x="714" y="137"/>
                  </a:lnTo>
                  <a:lnTo>
                    <a:pt x="714" y="137"/>
                  </a:lnTo>
                  <a:lnTo>
                    <a:pt x="718" y="137"/>
                  </a:lnTo>
                  <a:lnTo>
                    <a:pt x="718" y="137"/>
                  </a:lnTo>
                  <a:lnTo>
                    <a:pt x="718" y="135"/>
                  </a:lnTo>
                  <a:lnTo>
                    <a:pt x="718" y="133"/>
                  </a:lnTo>
                  <a:lnTo>
                    <a:pt x="718" y="133"/>
                  </a:lnTo>
                  <a:lnTo>
                    <a:pt x="722" y="133"/>
                  </a:lnTo>
                  <a:lnTo>
                    <a:pt x="722" y="133"/>
                  </a:lnTo>
                  <a:lnTo>
                    <a:pt x="722" y="129"/>
                  </a:lnTo>
                  <a:lnTo>
                    <a:pt x="720" y="127"/>
                  </a:lnTo>
                  <a:lnTo>
                    <a:pt x="718" y="123"/>
                  </a:lnTo>
                  <a:lnTo>
                    <a:pt x="718" y="121"/>
                  </a:lnTo>
                  <a:lnTo>
                    <a:pt x="718" y="121"/>
                  </a:lnTo>
                  <a:lnTo>
                    <a:pt x="720" y="121"/>
                  </a:lnTo>
                  <a:lnTo>
                    <a:pt x="724" y="123"/>
                  </a:lnTo>
                  <a:lnTo>
                    <a:pt x="730" y="129"/>
                  </a:lnTo>
                  <a:lnTo>
                    <a:pt x="730" y="129"/>
                  </a:lnTo>
                  <a:lnTo>
                    <a:pt x="744" y="145"/>
                  </a:lnTo>
                  <a:lnTo>
                    <a:pt x="744" y="145"/>
                  </a:lnTo>
                  <a:lnTo>
                    <a:pt x="746" y="147"/>
                  </a:lnTo>
                  <a:lnTo>
                    <a:pt x="748" y="149"/>
                  </a:lnTo>
                  <a:lnTo>
                    <a:pt x="748" y="149"/>
                  </a:lnTo>
                  <a:lnTo>
                    <a:pt x="748" y="145"/>
                  </a:lnTo>
                  <a:lnTo>
                    <a:pt x="748" y="139"/>
                  </a:lnTo>
                  <a:lnTo>
                    <a:pt x="748" y="139"/>
                  </a:lnTo>
                  <a:lnTo>
                    <a:pt x="744" y="133"/>
                  </a:lnTo>
                  <a:lnTo>
                    <a:pt x="744" y="133"/>
                  </a:lnTo>
                  <a:lnTo>
                    <a:pt x="744" y="127"/>
                  </a:lnTo>
                  <a:lnTo>
                    <a:pt x="744" y="127"/>
                  </a:lnTo>
                  <a:lnTo>
                    <a:pt x="744" y="121"/>
                  </a:lnTo>
                  <a:lnTo>
                    <a:pt x="744" y="121"/>
                  </a:lnTo>
                  <a:lnTo>
                    <a:pt x="744" y="119"/>
                  </a:lnTo>
                  <a:lnTo>
                    <a:pt x="744" y="113"/>
                  </a:lnTo>
                  <a:lnTo>
                    <a:pt x="744" y="113"/>
                  </a:lnTo>
                  <a:lnTo>
                    <a:pt x="740" y="113"/>
                  </a:lnTo>
                  <a:lnTo>
                    <a:pt x="740" y="113"/>
                  </a:lnTo>
                  <a:lnTo>
                    <a:pt x="734" y="113"/>
                  </a:lnTo>
                  <a:lnTo>
                    <a:pt x="728" y="109"/>
                  </a:lnTo>
                  <a:lnTo>
                    <a:pt x="728" y="109"/>
                  </a:lnTo>
                  <a:lnTo>
                    <a:pt x="724" y="103"/>
                  </a:lnTo>
                  <a:lnTo>
                    <a:pt x="724" y="99"/>
                  </a:lnTo>
                  <a:lnTo>
                    <a:pt x="724" y="95"/>
                  </a:lnTo>
                  <a:lnTo>
                    <a:pt x="724" y="95"/>
                  </a:lnTo>
                  <a:lnTo>
                    <a:pt x="730" y="97"/>
                  </a:lnTo>
                  <a:lnTo>
                    <a:pt x="730" y="97"/>
                  </a:lnTo>
                  <a:lnTo>
                    <a:pt x="732" y="103"/>
                  </a:lnTo>
                  <a:lnTo>
                    <a:pt x="732" y="103"/>
                  </a:lnTo>
                  <a:lnTo>
                    <a:pt x="734" y="105"/>
                  </a:lnTo>
                  <a:lnTo>
                    <a:pt x="736" y="107"/>
                  </a:lnTo>
                  <a:lnTo>
                    <a:pt x="736" y="107"/>
                  </a:lnTo>
                  <a:lnTo>
                    <a:pt x="738" y="105"/>
                  </a:lnTo>
                  <a:lnTo>
                    <a:pt x="736" y="103"/>
                  </a:lnTo>
                  <a:lnTo>
                    <a:pt x="736" y="99"/>
                  </a:lnTo>
                  <a:lnTo>
                    <a:pt x="736" y="99"/>
                  </a:lnTo>
                  <a:lnTo>
                    <a:pt x="738" y="95"/>
                  </a:lnTo>
                  <a:lnTo>
                    <a:pt x="738" y="95"/>
                  </a:lnTo>
                  <a:lnTo>
                    <a:pt x="740" y="97"/>
                  </a:lnTo>
                  <a:lnTo>
                    <a:pt x="740" y="97"/>
                  </a:lnTo>
                  <a:lnTo>
                    <a:pt x="742" y="97"/>
                  </a:lnTo>
                  <a:lnTo>
                    <a:pt x="744" y="95"/>
                  </a:lnTo>
                  <a:lnTo>
                    <a:pt x="744" y="95"/>
                  </a:lnTo>
                  <a:lnTo>
                    <a:pt x="744" y="97"/>
                  </a:lnTo>
                  <a:lnTo>
                    <a:pt x="746" y="101"/>
                  </a:lnTo>
                  <a:lnTo>
                    <a:pt x="746" y="101"/>
                  </a:lnTo>
                  <a:lnTo>
                    <a:pt x="748" y="99"/>
                  </a:lnTo>
                  <a:lnTo>
                    <a:pt x="748" y="99"/>
                  </a:lnTo>
                  <a:lnTo>
                    <a:pt x="748" y="101"/>
                  </a:lnTo>
                  <a:lnTo>
                    <a:pt x="750" y="103"/>
                  </a:lnTo>
                  <a:lnTo>
                    <a:pt x="750" y="103"/>
                  </a:lnTo>
                  <a:lnTo>
                    <a:pt x="750" y="107"/>
                  </a:lnTo>
                  <a:lnTo>
                    <a:pt x="750" y="107"/>
                  </a:lnTo>
                  <a:lnTo>
                    <a:pt x="756" y="109"/>
                  </a:lnTo>
                  <a:lnTo>
                    <a:pt x="756" y="109"/>
                  </a:lnTo>
                  <a:lnTo>
                    <a:pt x="760" y="107"/>
                  </a:lnTo>
                  <a:lnTo>
                    <a:pt x="760" y="107"/>
                  </a:lnTo>
                  <a:lnTo>
                    <a:pt x="758" y="105"/>
                  </a:lnTo>
                  <a:lnTo>
                    <a:pt x="756" y="101"/>
                  </a:lnTo>
                  <a:lnTo>
                    <a:pt x="756" y="101"/>
                  </a:lnTo>
                  <a:lnTo>
                    <a:pt x="760" y="99"/>
                  </a:lnTo>
                  <a:lnTo>
                    <a:pt x="766" y="99"/>
                  </a:lnTo>
                  <a:lnTo>
                    <a:pt x="776" y="101"/>
                  </a:lnTo>
                  <a:lnTo>
                    <a:pt x="776" y="101"/>
                  </a:lnTo>
                  <a:lnTo>
                    <a:pt x="776" y="103"/>
                  </a:lnTo>
                  <a:lnTo>
                    <a:pt x="776" y="103"/>
                  </a:lnTo>
                  <a:lnTo>
                    <a:pt x="774" y="105"/>
                  </a:lnTo>
                  <a:lnTo>
                    <a:pt x="772" y="109"/>
                  </a:lnTo>
                  <a:lnTo>
                    <a:pt x="772" y="109"/>
                  </a:lnTo>
                  <a:lnTo>
                    <a:pt x="774" y="109"/>
                  </a:lnTo>
                  <a:lnTo>
                    <a:pt x="776" y="109"/>
                  </a:lnTo>
                  <a:lnTo>
                    <a:pt x="780" y="109"/>
                  </a:lnTo>
                  <a:lnTo>
                    <a:pt x="780" y="109"/>
                  </a:lnTo>
                  <a:lnTo>
                    <a:pt x="780" y="109"/>
                  </a:lnTo>
                  <a:lnTo>
                    <a:pt x="780" y="111"/>
                  </a:lnTo>
                  <a:lnTo>
                    <a:pt x="778" y="111"/>
                  </a:lnTo>
                  <a:lnTo>
                    <a:pt x="778" y="111"/>
                  </a:lnTo>
                  <a:lnTo>
                    <a:pt x="778" y="119"/>
                  </a:lnTo>
                  <a:lnTo>
                    <a:pt x="778" y="119"/>
                  </a:lnTo>
                  <a:lnTo>
                    <a:pt x="782" y="121"/>
                  </a:lnTo>
                  <a:lnTo>
                    <a:pt x="782" y="121"/>
                  </a:lnTo>
                  <a:lnTo>
                    <a:pt x="788" y="121"/>
                  </a:lnTo>
                  <a:lnTo>
                    <a:pt x="788" y="121"/>
                  </a:lnTo>
                  <a:lnTo>
                    <a:pt x="790" y="117"/>
                  </a:lnTo>
                  <a:lnTo>
                    <a:pt x="788" y="111"/>
                  </a:lnTo>
                  <a:lnTo>
                    <a:pt x="788" y="111"/>
                  </a:lnTo>
                  <a:lnTo>
                    <a:pt x="790" y="105"/>
                  </a:lnTo>
                  <a:lnTo>
                    <a:pt x="790" y="105"/>
                  </a:lnTo>
                  <a:lnTo>
                    <a:pt x="786" y="101"/>
                  </a:lnTo>
                  <a:lnTo>
                    <a:pt x="786" y="101"/>
                  </a:lnTo>
                  <a:lnTo>
                    <a:pt x="786" y="97"/>
                  </a:lnTo>
                  <a:lnTo>
                    <a:pt x="786" y="97"/>
                  </a:lnTo>
                  <a:lnTo>
                    <a:pt x="790" y="93"/>
                  </a:lnTo>
                  <a:lnTo>
                    <a:pt x="794" y="89"/>
                  </a:lnTo>
                  <a:lnTo>
                    <a:pt x="794" y="89"/>
                  </a:lnTo>
                  <a:lnTo>
                    <a:pt x="796" y="81"/>
                  </a:lnTo>
                  <a:lnTo>
                    <a:pt x="796" y="81"/>
                  </a:lnTo>
                  <a:lnTo>
                    <a:pt x="798" y="77"/>
                  </a:lnTo>
                  <a:lnTo>
                    <a:pt x="802" y="73"/>
                  </a:lnTo>
                  <a:lnTo>
                    <a:pt x="802" y="73"/>
                  </a:lnTo>
                  <a:lnTo>
                    <a:pt x="804" y="73"/>
                  </a:lnTo>
                  <a:lnTo>
                    <a:pt x="808" y="73"/>
                  </a:lnTo>
                  <a:lnTo>
                    <a:pt x="814" y="73"/>
                  </a:lnTo>
                  <a:lnTo>
                    <a:pt x="818" y="71"/>
                  </a:lnTo>
                  <a:lnTo>
                    <a:pt x="818" y="71"/>
                  </a:lnTo>
                  <a:lnTo>
                    <a:pt x="816" y="67"/>
                  </a:lnTo>
                  <a:lnTo>
                    <a:pt x="814" y="65"/>
                  </a:lnTo>
                  <a:lnTo>
                    <a:pt x="814" y="65"/>
                  </a:lnTo>
                  <a:lnTo>
                    <a:pt x="818" y="57"/>
                  </a:lnTo>
                  <a:lnTo>
                    <a:pt x="818" y="57"/>
                  </a:lnTo>
                  <a:lnTo>
                    <a:pt x="822" y="53"/>
                  </a:lnTo>
                  <a:lnTo>
                    <a:pt x="824" y="51"/>
                  </a:lnTo>
                  <a:lnTo>
                    <a:pt x="824" y="51"/>
                  </a:lnTo>
                  <a:lnTo>
                    <a:pt x="822" y="49"/>
                  </a:lnTo>
                  <a:lnTo>
                    <a:pt x="822" y="49"/>
                  </a:lnTo>
                  <a:lnTo>
                    <a:pt x="818" y="46"/>
                  </a:lnTo>
                  <a:lnTo>
                    <a:pt x="818" y="46"/>
                  </a:lnTo>
                  <a:lnTo>
                    <a:pt x="814" y="44"/>
                  </a:lnTo>
                  <a:lnTo>
                    <a:pt x="814" y="42"/>
                  </a:lnTo>
                  <a:lnTo>
                    <a:pt x="814" y="40"/>
                  </a:lnTo>
                  <a:lnTo>
                    <a:pt x="814" y="40"/>
                  </a:lnTo>
                  <a:lnTo>
                    <a:pt x="814" y="40"/>
                  </a:lnTo>
                  <a:lnTo>
                    <a:pt x="818" y="40"/>
                  </a:lnTo>
                  <a:lnTo>
                    <a:pt x="820" y="42"/>
                  </a:lnTo>
                  <a:lnTo>
                    <a:pt x="822" y="42"/>
                  </a:lnTo>
                  <a:lnTo>
                    <a:pt x="822" y="42"/>
                  </a:lnTo>
                  <a:lnTo>
                    <a:pt x="822" y="38"/>
                  </a:lnTo>
                  <a:lnTo>
                    <a:pt x="822" y="36"/>
                  </a:lnTo>
                  <a:lnTo>
                    <a:pt x="820" y="32"/>
                  </a:lnTo>
                  <a:lnTo>
                    <a:pt x="820" y="28"/>
                  </a:lnTo>
                  <a:lnTo>
                    <a:pt x="820" y="28"/>
                  </a:lnTo>
                  <a:lnTo>
                    <a:pt x="824" y="28"/>
                  </a:lnTo>
                  <a:lnTo>
                    <a:pt x="824" y="28"/>
                  </a:lnTo>
                  <a:lnTo>
                    <a:pt x="826" y="32"/>
                  </a:lnTo>
                  <a:lnTo>
                    <a:pt x="826" y="32"/>
                  </a:lnTo>
                  <a:lnTo>
                    <a:pt x="828" y="30"/>
                  </a:lnTo>
                  <a:lnTo>
                    <a:pt x="828" y="28"/>
                  </a:lnTo>
                  <a:lnTo>
                    <a:pt x="830" y="24"/>
                  </a:lnTo>
                  <a:lnTo>
                    <a:pt x="830" y="22"/>
                  </a:lnTo>
                  <a:lnTo>
                    <a:pt x="830" y="22"/>
                  </a:lnTo>
                  <a:lnTo>
                    <a:pt x="832" y="24"/>
                  </a:lnTo>
                  <a:lnTo>
                    <a:pt x="832" y="28"/>
                  </a:lnTo>
                  <a:lnTo>
                    <a:pt x="832" y="28"/>
                  </a:lnTo>
                  <a:lnTo>
                    <a:pt x="836" y="30"/>
                  </a:lnTo>
                  <a:lnTo>
                    <a:pt x="836" y="30"/>
                  </a:lnTo>
                  <a:lnTo>
                    <a:pt x="838" y="32"/>
                  </a:lnTo>
                  <a:lnTo>
                    <a:pt x="838" y="32"/>
                  </a:lnTo>
                  <a:lnTo>
                    <a:pt x="842" y="36"/>
                  </a:lnTo>
                  <a:lnTo>
                    <a:pt x="842" y="38"/>
                  </a:lnTo>
                  <a:lnTo>
                    <a:pt x="842" y="38"/>
                  </a:lnTo>
                  <a:lnTo>
                    <a:pt x="846" y="38"/>
                  </a:lnTo>
                  <a:lnTo>
                    <a:pt x="848" y="38"/>
                  </a:lnTo>
                  <a:lnTo>
                    <a:pt x="848" y="38"/>
                  </a:lnTo>
                  <a:lnTo>
                    <a:pt x="852" y="34"/>
                  </a:lnTo>
                  <a:lnTo>
                    <a:pt x="854" y="30"/>
                  </a:lnTo>
                  <a:lnTo>
                    <a:pt x="854" y="30"/>
                  </a:lnTo>
                  <a:lnTo>
                    <a:pt x="857" y="30"/>
                  </a:lnTo>
                  <a:lnTo>
                    <a:pt x="859" y="32"/>
                  </a:lnTo>
                  <a:lnTo>
                    <a:pt x="859" y="32"/>
                  </a:lnTo>
                  <a:lnTo>
                    <a:pt x="859" y="36"/>
                  </a:lnTo>
                  <a:lnTo>
                    <a:pt x="857" y="40"/>
                  </a:lnTo>
                  <a:lnTo>
                    <a:pt x="857" y="40"/>
                  </a:lnTo>
                  <a:lnTo>
                    <a:pt x="848" y="59"/>
                  </a:lnTo>
                  <a:lnTo>
                    <a:pt x="848" y="59"/>
                  </a:lnTo>
                  <a:lnTo>
                    <a:pt x="846" y="67"/>
                  </a:lnTo>
                  <a:lnTo>
                    <a:pt x="846" y="67"/>
                  </a:lnTo>
                  <a:lnTo>
                    <a:pt x="848" y="71"/>
                  </a:lnTo>
                  <a:lnTo>
                    <a:pt x="848" y="71"/>
                  </a:lnTo>
                  <a:lnTo>
                    <a:pt x="848" y="81"/>
                  </a:lnTo>
                  <a:lnTo>
                    <a:pt x="848" y="81"/>
                  </a:lnTo>
                  <a:lnTo>
                    <a:pt x="850" y="87"/>
                  </a:lnTo>
                  <a:lnTo>
                    <a:pt x="850" y="87"/>
                  </a:lnTo>
                  <a:lnTo>
                    <a:pt x="846" y="89"/>
                  </a:lnTo>
                  <a:lnTo>
                    <a:pt x="846" y="89"/>
                  </a:lnTo>
                  <a:lnTo>
                    <a:pt x="844" y="93"/>
                  </a:lnTo>
                  <a:lnTo>
                    <a:pt x="844" y="93"/>
                  </a:lnTo>
                  <a:lnTo>
                    <a:pt x="844" y="99"/>
                  </a:lnTo>
                  <a:lnTo>
                    <a:pt x="844" y="99"/>
                  </a:lnTo>
                  <a:lnTo>
                    <a:pt x="844" y="103"/>
                  </a:lnTo>
                  <a:lnTo>
                    <a:pt x="846" y="105"/>
                  </a:lnTo>
                  <a:lnTo>
                    <a:pt x="846" y="105"/>
                  </a:lnTo>
                  <a:lnTo>
                    <a:pt x="848" y="105"/>
                  </a:lnTo>
                  <a:lnTo>
                    <a:pt x="850" y="103"/>
                  </a:lnTo>
                  <a:lnTo>
                    <a:pt x="850" y="103"/>
                  </a:lnTo>
                  <a:lnTo>
                    <a:pt x="857" y="93"/>
                  </a:lnTo>
                  <a:lnTo>
                    <a:pt x="859" y="87"/>
                  </a:lnTo>
                  <a:lnTo>
                    <a:pt x="859" y="81"/>
                  </a:lnTo>
                  <a:lnTo>
                    <a:pt x="859" y="81"/>
                  </a:lnTo>
                  <a:lnTo>
                    <a:pt x="859" y="81"/>
                  </a:lnTo>
                  <a:lnTo>
                    <a:pt x="857" y="81"/>
                  </a:lnTo>
                  <a:lnTo>
                    <a:pt x="857" y="83"/>
                  </a:lnTo>
                  <a:lnTo>
                    <a:pt x="855" y="87"/>
                  </a:lnTo>
                  <a:lnTo>
                    <a:pt x="855" y="87"/>
                  </a:lnTo>
                  <a:lnTo>
                    <a:pt x="854" y="83"/>
                  </a:lnTo>
                  <a:lnTo>
                    <a:pt x="855" y="81"/>
                  </a:lnTo>
                  <a:lnTo>
                    <a:pt x="857" y="75"/>
                  </a:lnTo>
                  <a:lnTo>
                    <a:pt x="857" y="75"/>
                  </a:lnTo>
                  <a:lnTo>
                    <a:pt x="861" y="69"/>
                  </a:lnTo>
                  <a:lnTo>
                    <a:pt x="861" y="69"/>
                  </a:lnTo>
                  <a:lnTo>
                    <a:pt x="863" y="61"/>
                  </a:lnTo>
                  <a:lnTo>
                    <a:pt x="863" y="61"/>
                  </a:lnTo>
                  <a:lnTo>
                    <a:pt x="865" y="57"/>
                  </a:lnTo>
                  <a:lnTo>
                    <a:pt x="865" y="57"/>
                  </a:lnTo>
                  <a:lnTo>
                    <a:pt x="873" y="40"/>
                  </a:lnTo>
                  <a:lnTo>
                    <a:pt x="877" y="30"/>
                  </a:lnTo>
                  <a:lnTo>
                    <a:pt x="881" y="22"/>
                  </a:lnTo>
                  <a:lnTo>
                    <a:pt x="881" y="22"/>
                  </a:lnTo>
                  <a:lnTo>
                    <a:pt x="883" y="20"/>
                  </a:lnTo>
                  <a:lnTo>
                    <a:pt x="883" y="20"/>
                  </a:lnTo>
                  <a:lnTo>
                    <a:pt x="887" y="20"/>
                  </a:lnTo>
                  <a:lnTo>
                    <a:pt x="887" y="20"/>
                  </a:lnTo>
                  <a:lnTo>
                    <a:pt x="887" y="22"/>
                  </a:lnTo>
                  <a:lnTo>
                    <a:pt x="889" y="28"/>
                  </a:lnTo>
                  <a:lnTo>
                    <a:pt x="889" y="28"/>
                  </a:lnTo>
                  <a:lnTo>
                    <a:pt x="889" y="34"/>
                  </a:lnTo>
                  <a:lnTo>
                    <a:pt x="891" y="38"/>
                  </a:lnTo>
                  <a:lnTo>
                    <a:pt x="891" y="38"/>
                  </a:lnTo>
                  <a:lnTo>
                    <a:pt x="887" y="42"/>
                  </a:lnTo>
                  <a:lnTo>
                    <a:pt x="887" y="44"/>
                  </a:lnTo>
                  <a:lnTo>
                    <a:pt x="887" y="44"/>
                  </a:lnTo>
                  <a:lnTo>
                    <a:pt x="889" y="47"/>
                  </a:lnTo>
                  <a:lnTo>
                    <a:pt x="893" y="49"/>
                  </a:lnTo>
                  <a:lnTo>
                    <a:pt x="893" y="49"/>
                  </a:lnTo>
                  <a:lnTo>
                    <a:pt x="893" y="53"/>
                  </a:lnTo>
                  <a:lnTo>
                    <a:pt x="893" y="61"/>
                  </a:lnTo>
                  <a:lnTo>
                    <a:pt x="893" y="61"/>
                  </a:lnTo>
                  <a:lnTo>
                    <a:pt x="893" y="65"/>
                  </a:lnTo>
                  <a:lnTo>
                    <a:pt x="893" y="67"/>
                  </a:lnTo>
                  <a:lnTo>
                    <a:pt x="893" y="69"/>
                  </a:lnTo>
                  <a:lnTo>
                    <a:pt x="893" y="69"/>
                  </a:lnTo>
                  <a:lnTo>
                    <a:pt x="895" y="69"/>
                  </a:lnTo>
                  <a:lnTo>
                    <a:pt x="899" y="65"/>
                  </a:lnTo>
                  <a:lnTo>
                    <a:pt x="901" y="61"/>
                  </a:lnTo>
                  <a:lnTo>
                    <a:pt x="901" y="61"/>
                  </a:lnTo>
                  <a:lnTo>
                    <a:pt x="905" y="59"/>
                  </a:lnTo>
                  <a:lnTo>
                    <a:pt x="909" y="59"/>
                  </a:lnTo>
                  <a:lnTo>
                    <a:pt x="909" y="59"/>
                  </a:lnTo>
                  <a:lnTo>
                    <a:pt x="907" y="53"/>
                  </a:lnTo>
                  <a:lnTo>
                    <a:pt x="907" y="49"/>
                  </a:lnTo>
                  <a:lnTo>
                    <a:pt x="907" y="49"/>
                  </a:lnTo>
                  <a:lnTo>
                    <a:pt x="907" y="46"/>
                  </a:lnTo>
                  <a:lnTo>
                    <a:pt x="907" y="46"/>
                  </a:lnTo>
                  <a:lnTo>
                    <a:pt x="911" y="44"/>
                  </a:lnTo>
                  <a:lnTo>
                    <a:pt x="911" y="44"/>
                  </a:lnTo>
                  <a:lnTo>
                    <a:pt x="911" y="42"/>
                  </a:lnTo>
                  <a:lnTo>
                    <a:pt x="909" y="38"/>
                  </a:lnTo>
                  <a:lnTo>
                    <a:pt x="909" y="38"/>
                  </a:lnTo>
                  <a:lnTo>
                    <a:pt x="909" y="34"/>
                  </a:lnTo>
                  <a:lnTo>
                    <a:pt x="909" y="34"/>
                  </a:lnTo>
                  <a:lnTo>
                    <a:pt x="913" y="30"/>
                  </a:lnTo>
                  <a:lnTo>
                    <a:pt x="913" y="30"/>
                  </a:lnTo>
                  <a:lnTo>
                    <a:pt x="913" y="20"/>
                  </a:lnTo>
                  <a:lnTo>
                    <a:pt x="913" y="20"/>
                  </a:lnTo>
                  <a:lnTo>
                    <a:pt x="915" y="10"/>
                  </a:lnTo>
                  <a:lnTo>
                    <a:pt x="915" y="10"/>
                  </a:lnTo>
                  <a:lnTo>
                    <a:pt x="913" y="6"/>
                  </a:lnTo>
                  <a:lnTo>
                    <a:pt x="913" y="2"/>
                  </a:lnTo>
                  <a:lnTo>
                    <a:pt x="913" y="2"/>
                  </a:lnTo>
                  <a:lnTo>
                    <a:pt x="913" y="2"/>
                  </a:lnTo>
                  <a:lnTo>
                    <a:pt x="915" y="2"/>
                  </a:lnTo>
                  <a:lnTo>
                    <a:pt x="917" y="4"/>
                  </a:lnTo>
                  <a:lnTo>
                    <a:pt x="919" y="6"/>
                  </a:lnTo>
                  <a:lnTo>
                    <a:pt x="921" y="6"/>
                  </a:lnTo>
                  <a:lnTo>
                    <a:pt x="921" y="6"/>
                  </a:lnTo>
                  <a:lnTo>
                    <a:pt x="923" y="4"/>
                  </a:lnTo>
                  <a:lnTo>
                    <a:pt x="929" y="0"/>
                  </a:lnTo>
                  <a:lnTo>
                    <a:pt x="929" y="0"/>
                  </a:lnTo>
                  <a:lnTo>
                    <a:pt x="933" y="0"/>
                  </a:lnTo>
                  <a:lnTo>
                    <a:pt x="933" y="0"/>
                  </a:lnTo>
                  <a:lnTo>
                    <a:pt x="937" y="2"/>
                  </a:lnTo>
                  <a:lnTo>
                    <a:pt x="937" y="2"/>
                  </a:lnTo>
                  <a:lnTo>
                    <a:pt x="937" y="6"/>
                  </a:lnTo>
                  <a:lnTo>
                    <a:pt x="937" y="8"/>
                  </a:lnTo>
                  <a:lnTo>
                    <a:pt x="937" y="8"/>
                  </a:lnTo>
                  <a:lnTo>
                    <a:pt x="941" y="8"/>
                  </a:lnTo>
                  <a:lnTo>
                    <a:pt x="943" y="6"/>
                  </a:lnTo>
                  <a:lnTo>
                    <a:pt x="943" y="6"/>
                  </a:lnTo>
                  <a:lnTo>
                    <a:pt x="945" y="10"/>
                  </a:lnTo>
                  <a:lnTo>
                    <a:pt x="945" y="14"/>
                  </a:lnTo>
                  <a:lnTo>
                    <a:pt x="945" y="14"/>
                  </a:lnTo>
                  <a:lnTo>
                    <a:pt x="945" y="18"/>
                  </a:lnTo>
                  <a:lnTo>
                    <a:pt x="943" y="22"/>
                  </a:lnTo>
                  <a:lnTo>
                    <a:pt x="943" y="22"/>
                  </a:lnTo>
                  <a:lnTo>
                    <a:pt x="937" y="22"/>
                  </a:lnTo>
                  <a:lnTo>
                    <a:pt x="933" y="22"/>
                  </a:lnTo>
                  <a:lnTo>
                    <a:pt x="933" y="22"/>
                  </a:lnTo>
                  <a:lnTo>
                    <a:pt x="931" y="24"/>
                  </a:lnTo>
                  <a:lnTo>
                    <a:pt x="931" y="30"/>
                  </a:lnTo>
                  <a:lnTo>
                    <a:pt x="931" y="30"/>
                  </a:lnTo>
                  <a:lnTo>
                    <a:pt x="933" y="32"/>
                  </a:lnTo>
                  <a:lnTo>
                    <a:pt x="937" y="34"/>
                  </a:lnTo>
                  <a:lnTo>
                    <a:pt x="937" y="34"/>
                  </a:lnTo>
                  <a:lnTo>
                    <a:pt x="935" y="36"/>
                  </a:lnTo>
                  <a:lnTo>
                    <a:pt x="933" y="38"/>
                  </a:lnTo>
                  <a:lnTo>
                    <a:pt x="931" y="40"/>
                  </a:lnTo>
                  <a:lnTo>
                    <a:pt x="929" y="42"/>
                  </a:lnTo>
                  <a:lnTo>
                    <a:pt x="929" y="42"/>
                  </a:lnTo>
                  <a:lnTo>
                    <a:pt x="933" y="42"/>
                  </a:lnTo>
                  <a:lnTo>
                    <a:pt x="935" y="40"/>
                  </a:lnTo>
                  <a:lnTo>
                    <a:pt x="935" y="40"/>
                  </a:lnTo>
                  <a:lnTo>
                    <a:pt x="939" y="36"/>
                  </a:lnTo>
                  <a:lnTo>
                    <a:pt x="941" y="34"/>
                  </a:lnTo>
                  <a:lnTo>
                    <a:pt x="943" y="34"/>
                  </a:lnTo>
                  <a:lnTo>
                    <a:pt x="943" y="34"/>
                  </a:lnTo>
                  <a:lnTo>
                    <a:pt x="945" y="36"/>
                  </a:lnTo>
                  <a:lnTo>
                    <a:pt x="945" y="38"/>
                  </a:lnTo>
                  <a:lnTo>
                    <a:pt x="945" y="38"/>
                  </a:lnTo>
                  <a:lnTo>
                    <a:pt x="945" y="42"/>
                  </a:lnTo>
                  <a:lnTo>
                    <a:pt x="943" y="46"/>
                  </a:lnTo>
                  <a:lnTo>
                    <a:pt x="943" y="46"/>
                  </a:lnTo>
                  <a:lnTo>
                    <a:pt x="939" y="49"/>
                  </a:lnTo>
                  <a:lnTo>
                    <a:pt x="937" y="51"/>
                  </a:lnTo>
                  <a:lnTo>
                    <a:pt x="937" y="51"/>
                  </a:lnTo>
                  <a:lnTo>
                    <a:pt x="939" y="53"/>
                  </a:lnTo>
                  <a:lnTo>
                    <a:pt x="939" y="53"/>
                  </a:lnTo>
                  <a:lnTo>
                    <a:pt x="943" y="53"/>
                  </a:lnTo>
                  <a:lnTo>
                    <a:pt x="945" y="51"/>
                  </a:lnTo>
                  <a:lnTo>
                    <a:pt x="945" y="51"/>
                  </a:lnTo>
                  <a:lnTo>
                    <a:pt x="951" y="53"/>
                  </a:lnTo>
                  <a:lnTo>
                    <a:pt x="951" y="53"/>
                  </a:lnTo>
                  <a:lnTo>
                    <a:pt x="957" y="51"/>
                  </a:lnTo>
                  <a:lnTo>
                    <a:pt x="961" y="49"/>
                  </a:lnTo>
                  <a:lnTo>
                    <a:pt x="961" y="49"/>
                  </a:lnTo>
                  <a:lnTo>
                    <a:pt x="959" y="46"/>
                  </a:lnTo>
                  <a:lnTo>
                    <a:pt x="957" y="44"/>
                  </a:lnTo>
                  <a:lnTo>
                    <a:pt x="957" y="44"/>
                  </a:lnTo>
                  <a:lnTo>
                    <a:pt x="953" y="34"/>
                  </a:lnTo>
                  <a:lnTo>
                    <a:pt x="953" y="34"/>
                  </a:lnTo>
                  <a:lnTo>
                    <a:pt x="953" y="24"/>
                  </a:lnTo>
                  <a:lnTo>
                    <a:pt x="953" y="24"/>
                  </a:lnTo>
                  <a:lnTo>
                    <a:pt x="953" y="20"/>
                  </a:lnTo>
                  <a:lnTo>
                    <a:pt x="957" y="16"/>
                  </a:lnTo>
                  <a:lnTo>
                    <a:pt x="957" y="16"/>
                  </a:lnTo>
                  <a:lnTo>
                    <a:pt x="961" y="14"/>
                  </a:lnTo>
                  <a:lnTo>
                    <a:pt x="961" y="14"/>
                  </a:lnTo>
                  <a:lnTo>
                    <a:pt x="965" y="16"/>
                  </a:lnTo>
                  <a:lnTo>
                    <a:pt x="965" y="16"/>
                  </a:lnTo>
                  <a:lnTo>
                    <a:pt x="967" y="14"/>
                  </a:lnTo>
                  <a:lnTo>
                    <a:pt x="969" y="12"/>
                  </a:lnTo>
                  <a:lnTo>
                    <a:pt x="969" y="12"/>
                  </a:lnTo>
                  <a:lnTo>
                    <a:pt x="971" y="16"/>
                  </a:lnTo>
                  <a:lnTo>
                    <a:pt x="971" y="16"/>
                  </a:lnTo>
                  <a:lnTo>
                    <a:pt x="975" y="16"/>
                  </a:lnTo>
                  <a:lnTo>
                    <a:pt x="975" y="16"/>
                  </a:lnTo>
                  <a:lnTo>
                    <a:pt x="977" y="22"/>
                  </a:lnTo>
                  <a:lnTo>
                    <a:pt x="977" y="22"/>
                  </a:lnTo>
                  <a:lnTo>
                    <a:pt x="977" y="24"/>
                  </a:lnTo>
                  <a:lnTo>
                    <a:pt x="977" y="24"/>
                  </a:lnTo>
                  <a:lnTo>
                    <a:pt x="977" y="28"/>
                  </a:lnTo>
                  <a:lnTo>
                    <a:pt x="977" y="28"/>
                  </a:lnTo>
                  <a:lnTo>
                    <a:pt x="979" y="30"/>
                  </a:lnTo>
                  <a:lnTo>
                    <a:pt x="979" y="30"/>
                  </a:lnTo>
                  <a:lnTo>
                    <a:pt x="981" y="28"/>
                  </a:lnTo>
                  <a:lnTo>
                    <a:pt x="985" y="24"/>
                  </a:lnTo>
                  <a:lnTo>
                    <a:pt x="989" y="22"/>
                  </a:lnTo>
                  <a:lnTo>
                    <a:pt x="991" y="22"/>
                  </a:lnTo>
                  <a:lnTo>
                    <a:pt x="991" y="22"/>
                  </a:lnTo>
                  <a:lnTo>
                    <a:pt x="993" y="24"/>
                  </a:lnTo>
                  <a:lnTo>
                    <a:pt x="993" y="24"/>
                  </a:lnTo>
                  <a:lnTo>
                    <a:pt x="993" y="28"/>
                  </a:lnTo>
                  <a:lnTo>
                    <a:pt x="993" y="30"/>
                  </a:lnTo>
                  <a:lnTo>
                    <a:pt x="993" y="30"/>
                  </a:lnTo>
                  <a:lnTo>
                    <a:pt x="997" y="28"/>
                  </a:lnTo>
                  <a:lnTo>
                    <a:pt x="997" y="28"/>
                  </a:lnTo>
                  <a:lnTo>
                    <a:pt x="997" y="22"/>
                  </a:lnTo>
                  <a:lnTo>
                    <a:pt x="999" y="20"/>
                  </a:lnTo>
                  <a:lnTo>
                    <a:pt x="999" y="20"/>
                  </a:lnTo>
                  <a:lnTo>
                    <a:pt x="1001" y="22"/>
                  </a:lnTo>
                  <a:lnTo>
                    <a:pt x="1003" y="24"/>
                  </a:lnTo>
                  <a:lnTo>
                    <a:pt x="1003" y="24"/>
                  </a:lnTo>
                  <a:lnTo>
                    <a:pt x="1009" y="28"/>
                  </a:lnTo>
                  <a:lnTo>
                    <a:pt x="1013" y="28"/>
                  </a:lnTo>
                  <a:lnTo>
                    <a:pt x="1015" y="28"/>
                  </a:lnTo>
                  <a:lnTo>
                    <a:pt x="1015" y="28"/>
                  </a:lnTo>
                  <a:lnTo>
                    <a:pt x="1013" y="32"/>
                  </a:lnTo>
                  <a:lnTo>
                    <a:pt x="1009" y="34"/>
                  </a:lnTo>
                  <a:lnTo>
                    <a:pt x="1009" y="34"/>
                  </a:lnTo>
                  <a:lnTo>
                    <a:pt x="1013" y="34"/>
                  </a:lnTo>
                  <a:lnTo>
                    <a:pt x="1017" y="34"/>
                  </a:lnTo>
                  <a:lnTo>
                    <a:pt x="1017" y="34"/>
                  </a:lnTo>
                  <a:lnTo>
                    <a:pt x="1021" y="34"/>
                  </a:lnTo>
                  <a:lnTo>
                    <a:pt x="1025" y="32"/>
                  </a:lnTo>
                  <a:lnTo>
                    <a:pt x="1025" y="32"/>
                  </a:lnTo>
                  <a:lnTo>
                    <a:pt x="1029" y="36"/>
                  </a:lnTo>
                  <a:lnTo>
                    <a:pt x="1031" y="40"/>
                  </a:lnTo>
                  <a:lnTo>
                    <a:pt x="1031" y="40"/>
                  </a:lnTo>
                  <a:lnTo>
                    <a:pt x="1039" y="40"/>
                  </a:lnTo>
                  <a:lnTo>
                    <a:pt x="1039" y="40"/>
                  </a:lnTo>
                  <a:lnTo>
                    <a:pt x="1043" y="44"/>
                  </a:lnTo>
                  <a:lnTo>
                    <a:pt x="1045" y="47"/>
                  </a:lnTo>
                  <a:lnTo>
                    <a:pt x="1045" y="47"/>
                  </a:lnTo>
                  <a:lnTo>
                    <a:pt x="1039" y="51"/>
                  </a:lnTo>
                  <a:lnTo>
                    <a:pt x="1039" y="51"/>
                  </a:lnTo>
                  <a:lnTo>
                    <a:pt x="1033" y="57"/>
                  </a:lnTo>
                  <a:lnTo>
                    <a:pt x="1033" y="57"/>
                  </a:lnTo>
                  <a:lnTo>
                    <a:pt x="1025" y="67"/>
                  </a:lnTo>
                  <a:lnTo>
                    <a:pt x="1021" y="73"/>
                  </a:lnTo>
                  <a:lnTo>
                    <a:pt x="1017" y="75"/>
                  </a:lnTo>
                  <a:lnTo>
                    <a:pt x="1017" y="75"/>
                  </a:lnTo>
                  <a:lnTo>
                    <a:pt x="1009" y="77"/>
                  </a:lnTo>
                  <a:lnTo>
                    <a:pt x="1001" y="77"/>
                  </a:lnTo>
                  <a:lnTo>
                    <a:pt x="985" y="77"/>
                  </a:lnTo>
                  <a:lnTo>
                    <a:pt x="985" y="77"/>
                  </a:lnTo>
                  <a:lnTo>
                    <a:pt x="977" y="75"/>
                  </a:lnTo>
                  <a:lnTo>
                    <a:pt x="973" y="73"/>
                  </a:lnTo>
                  <a:lnTo>
                    <a:pt x="969" y="75"/>
                  </a:lnTo>
                  <a:lnTo>
                    <a:pt x="969" y="75"/>
                  </a:lnTo>
                  <a:lnTo>
                    <a:pt x="969" y="77"/>
                  </a:lnTo>
                  <a:lnTo>
                    <a:pt x="969" y="77"/>
                  </a:lnTo>
                  <a:lnTo>
                    <a:pt x="969" y="79"/>
                  </a:lnTo>
                  <a:lnTo>
                    <a:pt x="969" y="79"/>
                  </a:lnTo>
                  <a:lnTo>
                    <a:pt x="973" y="81"/>
                  </a:lnTo>
                  <a:lnTo>
                    <a:pt x="973" y="81"/>
                  </a:lnTo>
                  <a:lnTo>
                    <a:pt x="981" y="81"/>
                  </a:lnTo>
                  <a:lnTo>
                    <a:pt x="981" y="81"/>
                  </a:lnTo>
                  <a:lnTo>
                    <a:pt x="991" y="89"/>
                  </a:lnTo>
                  <a:lnTo>
                    <a:pt x="991" y="89"/>
                  </a:lnTo>
                  <a:lnTo>
                    <a:pt x="999" y="91"/>
                  </a:lnTo>
                  <a:lnTo>
                    <a:pt x="999" y="91"/>
                  </a:lnTo>
                  <a:lnTo>
                    <a:pt x="1001" y="91"/>
                  </a:lnTo>
                  <a:lnTo>
                    <a:pt x="1003" y="93"/>
                  </a:lnTo>
                  <a:lnTo>
                    <a:pt x="1003" y="93"/>
                  </a:lnTo>
                  <a:lnTo>
                    <a:pt x="1003" y="95"/>
                  </a:lnTo>
                  <a:lnTo>
                    <a:pt x="1001" y="97"/>
                  </a:lnTo>
                  <a:lnTo>
                    <a:pt x="1001" y="97"/>
                  </a:lnTo>
                  <a:lnTo>
                    <a:pt x="1005" y="97"/>
                  </a:lnTo>
                  <a:lnTo>
                    <a:pt x="1007" y="95"/>
                  </a:lnTo>
                  <a:lnTo>
                    <a:pt x="1015" y="93"/>
                  </a:lnTo>
                  <a:lnTo>
                    <a:pt x="1015" y="93"/>
                  </a:lnTo>
                  <a:lnTo>
                    <a:pt x="1019" y="97"/>
                  </a:lnTo>
                  <a:lnTo>
                    <a:pt x="1019" y="97"/>
                  </a:lnTo>
                  <a:lnTo>
                    <a:pt x="1021" y="99"/>
                  </a:lnTo>
                  <a:lnTo>
                    <a:pt x="1021" y="99"/>
                  </a:lnTo>
                  <a:lnTo>
                    <a:pt x="1021" y="103"/>
                  </a:lnTo>
                  <a:lnTo>
                    <a:pt x="1021" y="103"/>
                  </a:lnTo>
                  <a:lnTo>
                    <a:pt x="1017" y="105"/>
                  </a:lnTo>
                  <a:lnTo>
                    <a:pt x="1017" y="105"/>
                  </a:lnTo>
                  <a:lnTo>
                    <a:pt x="1013" y="109"/>
                  </a:lnTo>
                  <a:lnTo>
                    <a:pt x="1013" y="109"/>
                  </a:lnTo>
                  <a:lnTo>
                    <a:pt x="1009" y="113"/>
                  </a:lnTo>
                  <a:lnTo>
                    <a:pt x="1013" y="117"/>
                  </a:lnTo>
                  <a:lnTo>
                    <a:pt x="1013" y="117"/>
                  </a:lnTo>
                  <a:lnTo>
                    <a:pt x="1015" y="113"/>
                  </a:lnTo>
                  <a:lnTo>
                    <a:pt x="1017" y="111"/>
                  </a:lnTo>
                  <a:lnTo>
                    <a:pt x="1017" y="111"/>
                  </a:lnTo>
                  <a:lnTo>
                    <a:pt x="1021" y="109"/>
                  </a:lnTo>
                  <a:lnTo>
                    <a:pt x="1025" y="109"/>
                  </a:lnTo>
                  <a:lnTo>
                    <a:pt x="1025" y="109"/>
                  </a:lnTo>
                  <a:lnTo>
                    <a:pt x="1027" y="111"/>
                  </a:lnTo>
                  <a:lnTo>
                    <a:pt x="1029" y="113"/>
                  </a:lnTo>
                  <a:lnTo>
                    <a:pt x="1029" y="113"/>
                  </a:lnTo>
                  <a:lnTo>
                    <a:pt x="1029" y="111"/>
                  </a:lnTo>
                  <a:lnTo>
                    <a:pt x="1029" y="111"/>
                  </a:lnTo>
                  <a:lnTo>
                    <a:pt x="1029" y="109"/>
                  </a:lnTo>
                  <a:lnTo>
                    <a:pt x="1027" y="107"/>
                  </a:lnTo>
                  <a:lnTo>
                    <a:pt x="1027" y="105"/>
                  </a:lnTo>
                  <a:lnTo>
                    <a:pt x="1027" y="105"/>
                  </a:lnTo>
                  <a:lnTo>
                    <a:pt x="1029" y="107"/>
                  </a:lnTo>
                  <a:lnTo>
                    <a:pt x="1031" y="109"/>
                  </a:lnTo>
                  <a:lnTo>
                    <a:pt x="1031" y="109"/>
                  </a:lnTo>
                  <a:lnTo>
                    <a:pt x="1035" y="109"/>
                  </a:lnTo>
                  <a:lnTo>
                    <a:pt x="1037" y="109"/>
                  </a:lnTo>
                  <a:lnTo>
                    <a:pt x="1037" y="109"/>
                  </a:lnTo>
                  <a:lnTo>
                    <a:pt x="1037" y="111"/>
                  </a:lnTo>
                  <a:lnTo>
                    <a:pt x="1037" y="111"/>
                  </a:lnTo>
                  <a:lnTo>
                    <a:pt x="1043" y="109"/>
                  </a:lnTo>
                  <a:lnTo>
                    <a:pt x="1043" y="109"/>
                  </a:lnTo>
                  <a:lnTo>
                    <a:pt x="1043" y="107"/>
                  </a:lnTo>
                  <a:lnTo>
                    <a:pt x="1039" y="105"/>
                  </a:lnTo>
                  <a:lnTo>
                    <a:pt x="1039" y="101"/>
                  </a:lnTo>
                  <a:lnTo>
                    <a:pt x="1039" y="99"/>
                  </a:lnTo>
                  <a:lnTo>
                    <a:pt x="1039" y="99"/>
                  </a:lnTo>
                  <a:lnTo>
                    <a:pt x="1043" y="97"/>
                  </a:lnTo>
                  <a:lnTo>
                    <a:pt x="1049" y="99"/>
                  </a:lnTo>
                  <a:lnTo>
                    <a:pt x="1053" y="99"/>
                  </a:lnTo>
                  <a:lnTo>
                    <a:pt x="1055" y="99"/>
                  </a:lnTo>
                  <a:lnTo>
                    <a:pt x="1055" y="99"/>
                  </a:lnTo>
                  <a:lnTo>
                    <a:pt x="1057" y="101"/>
                  </a:lnTo>
                  <a:lnTo>
                    <a:pt x="1057" y="101"/>
                  </a:lnTo>
                  <a:lnTo>
                    <a:pt x="1059" y="107"/>
                  </a:lnTo>
                  <a:lnTo>
                    <a:pt x="1059" y="107"/>
                  </a:lnTo>
                  <a:lnTo>
                    <a:pt x="1057" y="113"/>
                  </a:lnTo>
                  <a:lnTo>
                    <a:pt x="1057" y="113"/>
                  </a:lnTo>
                  <a:lnTo>
                    <a:pt x="1057" y="119"/>
                  </a:lnTo>
                  <a:lnTo>
                    <a:pt x="1057" y="119"/>
                  </a:lnTo>
                  <a:lnTo>
                    <a:pt x="1051" y="121"/>
                  </a:lnTo>
                  <a:lnTo>
                    <a:pt x="1051" y="121"/>
                  </a:lnTo>
                  <a:lnTo>
                    <a:pt x="1047" y="121"/>
                  </a:lnTo>
                  <a:lnTo>
                    <a:pt x="1043" y="119"/>
                  </a:lnTo>
                  <a:lnTo>
                    <a:pt x="1037" y="117"/>
                  </a:lnTo>
                  <a:lnTo>
                    <a:pt x="1033" y="117"/>
                  </a:lnTo>
                  <a:lnTo>
                    <a:pt x="1033" y="117"/>
                  </a:lnTo>
                  <a:lnTo>
                    <a:pt x="1033" y="119"/>
                  </a:lnTo>
                  <a:lnTo>
                    <a:pt x="1033" y="125"/>
                  </a:lnTo>
                  <a:lnTo>
                    <a:pt x="1035" y="129"/>
                  </a:lnTo>
                  <a:lnTo>
                    <a:pt x="1035" y="133"/>
                  </a:lnTo>
                  <a:lnTo>
                    <a:pt x="1035" y="133"/>
                  </a:lnTo>
                  <a:lnTo>
                    <a:pt x="1031" y="139"/>
                  </a:lnTo>
                  <a:lnTo>
                    <a:pt x="1031" y="139"/>
                  </a:lnTo>
                  <a:lnTo>
                    <a:pt x="1023" y="147"/>
                  </a:lnTo>
                  <a:lnTo>
                    <a:pt x="1019" y="151"/>
                  </a:lnTo>
                  <a:lnTo>
                    <a:pt x="1015" y="155"/>
                  </a:lnTo>
                  <a:lnTo>
                    <a:pt x="1015" y="155"/>
                  </a:lnTo>
                  <a:lnTo>
                    <a:pt x="1015" y="157"/>
                  </a:lnTo>
                  <a:lnTo>
                    <a:pt x="1015" y="157"/>
                  </a:lnTo>
                  <a:lnTo>
                    <a:pt x="1017" y="163"/>
                  </a:lnTo>
                  <a:lnTo>
                    <a:pt x="1017" y="163"/>
                  </a:lnTo>
                  <a:lnTo>
                    <a:pt x="1015" y="165"/>
                  </a:lnTo>
                  <a:lnTo>
                    <a:pt x="1015" y="165"/>
                  </a:lnTo>
                  <a:lnTo>
                    <a:pt x="1009" y="171"/>
                  </a:lnTo>
                  <a:lnTo>
                    <a:pt x="1009" y="171"/>
                  </a:lnTo>
                  <a:lnTo>
                    <a:pt x="1007" y="175"/>
                  </a:lnTo>
                  <a:lnTo>
                    <a:pt x="1007" y="175"/>
                  </a:lnTo>
                  <a:lnTo>
                    <a:pt x="1005" y="171"/>
                  </a:lnTo>
                  <a:lnTo>
                    <a:pt x="1001" y="169"/>
                  </a:lnTo>
                  <a:lnTo>
                    <a:pt x="1001" y="169"/>
                  </a:lnTo>
                  <a:lnTo>
                    <a:pt x="999" y="163"/>
                  </a:lnTo>
                  <a:lnTo>
                    <a:pt x="999" y="163"/>
                  </a:lnTo>
                  <a:lnTo>
                    <a:pt x="999" y="155"/>
                  </a:lnTo>
                  <a:lnTo>
                    <a:pt x="999" y="155"/>
                  </a:lnTo>
                  <a:lnTo>
                    <a:pt x="1005" y="149"/>
                  </a:lnTo>
                  <a:lnTo>
                    <a:pt x="1007" y="145"/>
                  </a:lnTo>
                  <a:lnTo>
                    <a:pt x="1009" y="139"/>
                  </a:lnTo>
                  <a:lnTo>
                    <a:pt x="1009" y="139"/>
                  </a:lnTo>
                  <a:lnTo>
                    <a:pt x="1007" y="135"/>
                  </a:lnTo>
                  <a:lnTo>
                    <a:pt x="1005" y="129"/>
                  </a:lnTo>
                  <a:lnTo>
                    <a:pt x="1005" y="129"/>
                  </a:lnTo>
                  <a:lnTo>
                    <a:pt x="1001" y="123"/>
                  </a:lnTo>
                  <a:lnTo>
                    <a:pt x="997" y="117"/>
                  </a:lnTo>
                  <a:lnTo>
                    <a:pt x="997" y="117"/>
                  </a:lnTo>
                  <a:lnTo>
                    <a:pt x="991" y="109"/>
                  </a:lnTo>
                  <a:lnTo>
                    <a:pt x="985" y="107"/>
                  </a:lnTo>
                  <a:lnTo>
                    <a:pt x="985" y="107"/>
                  </a:lnTo>
                  <a:lnTo>
                    <a:pt x="971" y="105"/>
                  </a:lnTo>
                  <a:lnTo>
                    <a:pt x="971" y="105"/>
                  </a:lnTo>
                  <a:lnTo>
                    <a:pt x="963" y="101"/>
                  </a:lnTo>
                  <a:lnTo>
                    <a:pt x="963" y="101"/>
                  </a:lnTo>
                  <a:lnTo>
                    <a:pt x="953" y="91"/>
                  </a:lnTo>
                  <a:lnTo>
                    <a:pt x="953" y="91"/>
                  </a:lnTo>
                  <a:lnTo>
                    <a:pt x="949" y="89"/>
                  </a:lnTo>
                  <a:lnTo>
                    <a:pt x="949" y="89"/>
                  </a:lnTo>
                  <a:lnTo>
                    <a:pt x="943" y="91"/>
                  </a:lnTo>
                  <a:lnTo>
                    <a:pt x="937" y="93"/>
                  </a:lnTo>
                  <a:lnTo>
                    <a:pt x="937" y="93"/>
                  </a:lnTo>
                  <a:lnTo>
                    <a:pt x="925" y="101"/>
                  </a:lnTo>
                  <a:lnTo>
                    <a:pt x="915" y="107"/>
                  </a:lnTo>
                  <a:lnTo>
                    <a:pt x="915" y="107"/>
                  </a:lnTo>
                  <a:lnTo>
                    <a:pt x="907" y="109"/>
                  </a:lnTo>
                  <a:lnTo>
                    <a:pt x="901" y="109"/>
                  </a:lnTo>
                  <a:lnTo>
                    <a:pt x="901" y="109"/>
                  </a:lnTo>
                  <a:lnTo>
                    <a:pt x="891" y="117"/>
                  </a:lnTo>
                  <a:lnTo>
                    <a:pt x="891" y="117"/>
                  </a:lnTo>
                  <a:lnTo>
                    <a:pt x="887" y="125"/>
                  </a:lnTo>
                  <a:lnTo>
                    <a:pt x="887" y="125"/>
                  </a:lnTo>
                  <a:lnTo>
                    <a:pt x="883" y="145"/>
                  </a:lnTo>
                  <a:lnTo>
                    <a:pt x="883" y="145"/>
                  </a:lnTo>
                  <a:lnTo>
                    <a:pt x="883" y="157"/>
                  </a:lnTo>
                  <a:lnTo>
                    <a:pt x="885" y="169"/>
                  </a:lnTo>
                  <a:lnTo>
                    <a:pt x="885" y="169"/>
                  </a:lnTo>
                  <a:lnTo>
                    <a:pt x="887" y="177"/>
                  </a:lnTo>
                  <a:lnTo>
                    <a:pt x="887" y="177"/>
                  </a:lnTo>
                  <a:lnTo>
                    <a:pt x="889" y="191"/>
                  </a:lnTo>
                  <a:lnTo>
                    <a:pt x="889" y="191"/>
                  </a:lnTo>
                  <a:lnTo>
                    <a:pt x="889" y="197"/>
                  </a:lnTo>
                  <a:lnTo>
                    <a:pt x="889" y="197"/>
                  </a:lnTo>
                  <a:lnTo>
                    <a:pt x="887" y="201"/>
                  </a:lnTo>
                  <a:lnTo>
                    <a:pt x="883" y="205"/>
                  </a:lnTo>
                  <a:lnTo>
                    <a:pt x="877" y="213"/>
                  </a:lnTo>
                  <a:lnTo>
                    <a:pt x="877" y="213"/>
                  </a:lnTo>
                  <a:lnTo>
                    <a:pt x="873" y="221"/>
                  </a:lnTo>
                  <a:lnTo>
                    <a:pt x="873" y="221"/>
                  </a:lnTo>
                  <a:lnTo>
                    <a:pt x="863" y="227"/>
                  </a:lnTo>
                  <a:lnTo>
                    <a:pt x="863" y="227"/>
                  </a:lnTo>
                  <a:lnTo>
                    <a:pt x="855" y="235"/>
                  </a:lnTo>
                  <a:lnTo>
                    <a:pt x="855" y="235"/>
                  </a:lnTo>
                  <a:lnTo>
                    <a:pt x="850" y="231"/>
                  </a:lnTo>
                  <a:lnTo>
                    <a:pt x="850" y="231"/>
                  </a:lnTo>
                  <a:lnTo>
                    <a:pt x="846" y="227"/>
                  </a:lnTo>
                  <a:lnTo>
                    <a:pt x="846" y="227"/>
                  </a:lnTo>
                  <a:lnTo>
                    <a:pt x="838" y="219"/>
                  </a:lnTo>
                  <a:lnTo>
                    <a:pt x="838" y="219"/>
                  </a:lnTo>
                  <a:lnTo>
                    <a:pt x="834" y="217"/>
                  </a:lnTo>
                  <a:lnTo>
                    <a:pt x="832" y="217"/>
                  </a:lnTo>
                  <a:lnTo>
                    <a:pt x="832" y="217"/>
                  </a:lnTo>
                  <a:lnTo>
                    <a:pt x="828" y="219"/>
                  </a:lnTo>
                  <a:lnTo>
                    <a:pt x="826" y="223"/>
                  </a:lnTo>
                  <a:lnTo>
                    <a:pt x="822" y="229"/>
                  </a:lnTo>
                  <a:lnTo>
                    <a:pt x="822" y="229"/>
                  </a:lnTo>
                  <a:lnTo>
                    <a:pt x="814" y="237"/>
                  </a:lnTo>
                  <a:lnTo>
                    <a:pt x="814" y="237"/>
                  </a:lnTo>
                  <a:lnTo>
                    <a:pt x="804" y="239"/>
                  </a:lnTo>
                  <a:lnTo>
                    <a:pt x="804" y="239"/>
                  </a:lnTo>
                  <a:lnTo>
                    <a:pt x="794" y="235"/>
                  </a:lnTo>
                  <a:lnTo>
                    <a:pt x="794" y="235"/>
                  </a:lnTo>
                  <a:lnTo>
                    <a:pt x="786" y="235"/>
                  </a:lnTo>
                  <a:lnTo>
                    <a:pt x="776" y="235"/>
                  </a:lnTo>
                  <a:lnTo>
                    <a:pt x="776" y="235"/>
                  </a:lnTo>
                  <a:lnTo>
                    <a:pt x="772" y="229"/>
                  </a:lnTo>
                  <a:lnTo>
                    <a:pt x="772" y="229"/>
                  </a:lnTo>
                  <a:lnTo>
                    <a:pt x="768" y="217"/>
                  </a:lnTo>
                  <a:lnTo>
                    <a:pt x="768" y="217"/>
                  </a:lnTo>
                  <a:lnTo>
                    <a:pt x="758" y="205"/>
                  </a:lnTo>
                  <a:lnTo>
                    <a:pt x="744" y="193"/>
                  </a:lnTo>
                  <a:lnTo>
                    <a:pt x="744" y="193"/>
                  </a:lnTo>
                  <a:lnTo>
                    <a:pt x="736" y="187"/>
                  </a:lnTo>
                  <a:lnTo>
                    <a:pt x="736" y="187"/>
                  </a:lnTo>
                  <a:lnTo>
                    <a:pt x="732" y="185"/>
                  </a:lnTo>
                  <a:lnTo>
                    <a:pt x="728" y="185"/>
                  </a:lnTo>
                  <a:lnTo>
                    <a:pt x="728" y="185"/>
                  </a:lnTo>
                  <a:lnTo>
                    <a:pt x="722" y="185"/>
                  </a:lnTo>
                  <a:lnTo>
                    <a:pt x="718" y="189"/>
                  </a:lnTo>
                  <a:lnTo>
                    <a:pt x="718" y="189"/>
                  </a:lnTo>
                  <a:lnTo>
                    <a:pt x="718" y="191"/>
                  </a:lnTo>
                  <a:lnTo>
                    <a:pt x="720" y="195"/>
                  </a:lnTo>
                  <a:lnTo>
                    <a:pt x="720" y="195"/>
                  </a:lnTo>
                  <a:lnTo>
                    <a:pt x="722" y="199"/>
                  </a:lnTo>
                  <a:lnTo>
                    <a:pt x="722" y="201"/>
                  </a:lnTo>
                  <a:lnTo>
                    <a:pt x="722" y="201"/>
                  </a:lnTo>
                  <a:lnTo>
                    <a:pt x="720" y="205"/>
                  </a:lnTo>
                  <a:lnTo>
                    <a:pt x="716" y="207"/>
                  </a:lnTo>
                  <a:lnTo>
                    <a:pt x="716" y="207"/>
                  </a:lnTo>
                  <a:lnTo>
                    <a:pt x="710" y="205"/>
                  </a:lnTo>
                  <a:lnTo>
                    <a:pt x="710" y="205"/>
                  </a:lnTo>
                  <a:lnTo>
                    <a:pt x="706" y="207"/>
                  </a:lnTo>
                  <a:lnTo>
                    <a:pt x="706" y="207"/>
                  </a:lnTo>
                  <a:lnTo>
                    <a:pt x="704" y="211"/>
                  </a:lnTo>
                  <a:lnTo>
                    <a:pt x="704" y="211"/>
                  </a:lnTo>
                  <a:lnTo>
                    <a:pt x="702" y="211"/>
                  </a:lnTo>
                  <a:lnTo>
                    <a:pt x="696" y="211"/>
                  </a:lnTo>
                  <a:lnTo>
                    <a:pt x="688" y="211"/>
                  </a:lnTo>
                  <a:lnTo>
                    <a:pt x="688" y="211"/>
                  </a:lnTo>
                  <a:lnTo>
                    <a:pt x="686" y="213"/>
                  </a:lnTo>
                  <a:lnTo>
                    <a:pt x="686" y="213"/>
                  </a:lnTo>
                  <a:lnTo>
                    <a:pt x="686" y="217"/>
                  </a:lnTo>
                  <a:lnTo>
                    <a:pt x="686" y="219"/>
                  </a:lnTo>
                  <a:lnTo>
                    <a:pt x="686" y="219"/>
                  </a:lnTo>
                  <a:lnTo>
                    <a:pt x="690" y="221"/>
                  </a:lnTo>
                  <a:lnTo>
                    <a:pt x="690" y="221"/>
                  </a:lnTo>
                  <a:lnTo>
                    <a:pt x="692" y="227"/>
                  </a:lnTo>
                  <a:lnTo>
                    <a:pt x="692" y="227"/>
                  </a:lnTo>
                  <a:lnTo>
                    <a:pt x="690" y="235"/>
                  </a:lnTo>
                  <a:lnTo>
                    <a:pt x="690" y="235"/>
                  </a:lnTo>
                  <a:lnTo>
                    <a:pt x="688" y="237"/>
                  </a:lnTo>
                  <a:lnTo>
                    <a:pt x="688" y="237"/>
                  </a:lnTo>
                  <a:lnTo>
                    <a:pt x="686" y="247"/>
                  </a:lnTo>
                  <a:lnTo>
                    <a:pt x="686" y="247"/>
                  </a:lnTo>
                  <a:lnTo>
                    <a:pt x="684" y="253"/>
                  </a:lnTo>
                  <a:lnTo>
                    <a:pt x="684" y="253"/>
                  </a:lnTo>
                  <a:lnTo>
                    <a:pt x="684" y="258"/>
                  </a:lnTo>
                  <a:lnTo>
                    <a:pt x="684" y="258"/>
                  </a:lnTo>
                  <a:lnTo>
                    <a:pt x="688" y="260"/>
                  </a:lnTo>
                  <a:lnTo>
                    <a:pt x="692" y="266"/>
                  </a:lnTo>
                  <a:lnTo>
                    <a:pt x="692" y="266"/>
                  </a:lnTo>
                  <a:lnTo>
                    <a:pt x="690" y="268"/>
                  </a:lnTo>
                  <a:lnTo>
                    <a:pt x="688" y="270"/>
                  </a:lnTo>
                  <a:lnTo>
                    <a:pt x="688" y="270"/>
                  </a:lnTo>
                  <a:lnTo>
                    <a:pt x="682" y="272"/>
                  </a:lnTo>
                  <a:lnTo>
                    <a:pt x="682" y="272"/>
                  </a:lnTo>
                  <a:lnTo>
                    <a:pt x="676" y="272"/>
                  </a:lnTo>
                  <a:lnTo>
                    <a:pt x="666" y="268"/>
                  </a:lnTo>
                  <a:lnTo>
                    <a:pt x="652" y="264"/>
                  </a:lnTo>
                  <a:lnTo>
                    <a:pt x="652" y="264"/>
                  </a:lnTo>
                  <a:lnTo>
                    <a:pt x="631" y="264"/>
                  </a:lnTo>
                  <a:lnTo>
                    <a:pt x="631" y="264"/>
                  </a:lnTo>
                  <a:lnTo>
                    <a:pt x="625" y="264"/>
                  </a:lnTo>
                  <a:lnTo>
                    <a:pt x="625" y="264"/>
                  </a:lnTo>
                  <a:lnTo>
                    <a:pt x="623" y="268"/>
                  </a:lnTo>
                  <a:lnTo>
                    <a:pt x="623" y="268"/>
                  </a:lnTo>
                  <a:lnTo>
                    <a:pt x="619" y="272"/>
                  </a:lnTo>
                  <a:lnTo>
                    <a:pt x="619" y="272"/>
                  </a:lnTo>
                  <a:lnTo>
                    <a:pt x="621" y="280"/>
                  </a:lnTo>
                  <a:lnTo>
                    <a:pt x="621" y="286"/>
                  </a:lnTo>
                  <a:lnTo>
                    <a:pt x="621" y="286"/>
                  </a:lnTo>
                  <a:lnTo>
                    <a:pt x="621" y="294"/>
                  </a:lnTo>
                  <a:lnTo>
                    <a:pt x="621" y="294"/>
                  </a:lnTo>
                  <a:lnTo>
                    <a:pt x="617" y="308"/>
                  </a:lnTo>
                  <a:lnTo>
                    <a:pt x="617" y="308"/>
                  </a:lnTo>
                  <a:lnTo>
                    <a:pt x="615" y="312"/>
                  </a:lnTo>
                  <a:lnTo>
                    <a:pt x="611" y="318"/>
                  </a:lnTo>
                  <a:lnTo>
                    <a:pt x="611" y="318"/>
                  </a:lnTo>
                  <a:lnTo>
                    <a:pt x="607" y="316"/>
                  </a:lnTo>
                  <a:lnTo>
                    <a:pt x="607" y="316"/>
                  </a:lnTo>
                  <a:lnTo>
                    <a:pt x="601" y="308"/>
                  </a:lnTo>
                  <a:lnTo>
                    <a:pt x="601" y="308"/>
                  </a:lnTo>
                  <a:lnTo>
                    <a:pt x="593" y="306"/>
                  </a:lnTo>
                  <a:lnTo>
                    <a:pt x="593" y="306"/>
                  </a:lnTo>
                  <a:lnTo>
                    <a:pt x="585" y="308"/>
                  </a:lnTo>
                  <a:lnTo>
                    <a:pt x="585" y="308"/>
                  </a:lnTo>
                  <a:lnTo>
                    <a:pt x="577" y="312"/>
                  </a:lnTo>
                  <a:lnTo>
                    <a:pt x="571" y="320"/>
                  </a:lnTo>
                  <a:lnTo>
                    <a:pt x="571" y="320"/>
                  </a:lnTo>
                  <a:lnTo>
                    <a:pt x="567" y="328"/>
                  </a:lnTo>
                  <a:lnTo>
                    <a:pt x="567" y="328"/>
                  </a:lnTo>
                  <a:lnTo>
                    <a:pt x="563" y="338"/>
                  </a:lnTo>
                  <a:lnTo>
                    <a:pt x="563" y="338"/>
                  </a:lnTo>
                  <a:lnTo>
                    <a:pt x="563" y="346"/>
                  </a:lnTo>
                  <a:lnTo>
                    <a:pt x="563" y="346"/>
                  </a:lnTo>
                  <a:lnTo>
                    <a:pt x="559" y="354"/>
                  </a:lnTo>
                  <a:lnTo>
                    <a:pt x="559" y="354"/>
                  </a:lnTo>
                  <a:lnTo>
                    <a:pt x="553" y="360"/>
                  </a:lnTo>
                  <a:lnTo>
                    <a:pt x="547" y="364"/>
                  </a:lnTo>
                  <a:lnTo>
                    <a:pt x="547" y="364"/>
                  </a:lnTo>
                  <a:lnTo>
                    <a:pt x="547" y="370"/>
                  </a:lnTo>
                  <a:lnTo>
                    <a:pt x="545" y="374"/>
                  </a:lnTo>
                  <a:lnTo>
                    <a:pt x="545" y="374"/>
                  </a:lnTo>
                  <a:lnTo>
                    <a:pt x="551" y="382"/>
                  </a:lnTo>
                  <a:lnTo>
                    <a:pt x="557" y="390"/>
                  </a:lnTo>
                  <a:lnTo>
                    <a:pt x="557" y="390"/>
                  </a:lnTo>
                  <a:lnTo>
                    <a:pt x="559" y="398"/>
                  </a:lnTo>
                  <a:lnTo>
                    <a:pt x="559" y="398"/>
                  </a:lnTo>
                  <a:lnTo>
                    <a:pt x="557" y="402"/>
                  </a:lnTo>
                  <a:lnTo>
                    <a:pt x="557" y="402"/>
                  </a:lnTo>
                  <a:lnTo>
                    <a:pt x="551" y="412"/>
                  </a:lnTo>
                  <a:lnTo>
                    <a:pt x="551" y="412"/>
                  </a:lnTo>
                  <a:lnTo>
                    <a:pt x="541" y="422"/>
                  </a:lnTo>
                  <a:lnTo>
                    <a:pt x="541" y="422"/>
                  </a:lnTo>
                  <a:lnTo>
                    <a:pt x="537" y="430"/>
                  </a:lnTo>
                  <a:lnTo>
                    <a:pt x="537" y="430"/>
                  </a:lnTo>
                  <a:lnTo>
                    <a:pt x="529" y="442"/>
                  </a:lnTo>
                  <a:lnTo>
                    <a:pt x="519" y="452"/>
                  </a:lnTo>
                  <a:lnTo>
                    <a:pt x="519" y="452"/>
                  </a:lnTo>
                  <a:lnTo>
                    <a:pt x="515" y="462"/>
                  </a:lnTo>
                  <a:lnTo>
                    <a:pt x="515" y="462"/>
                  </a:lnTo>
                  <a:lnTo>
                    <a:pt x="513" y="475"/>
                  </a:lnTo>
                  <a:lnTo>
                    <a:pt x="513" y="475"/>
                  </a:lnTo>
                  <a:lnTo>
                    <a:pt x="511" y="483"/>
                  </a:lnTo>
                  <a:lnTo>
                    <a:pt x="511" y="483"/>
                  </a:lnTo>
                  <a:lnTo>
                    <a:pt x="505" y="489"/>
                  </a:lnTo>
                  <a:lnTo>
                    <a:pt x="499" y="493"/>
                  </a:lnTo>
                  <a:lnTo>
                    <a:pt x="499" y="493"/>
                  </a:lnTo>
                  <a:lnTo>
                    <a:pt x="489" y="493"/>
                  </a:lnTo>
                  <a:lnTo>
                    <a:pt x="489" y="493"/>
                  </a:lnTo>
                  <a:lnTo>
                    <a:pt x="483" y="495"/>
                  </a:lnTo>
                  <a:lnTo>
                    <a:pt x="483" y="495"/>
                  </a:lnTo>
                  <a:lnTo>
                    <a:pt x="483" y="503"/>
                  </a:lnTo>
                  <a:lnTo>
                    <a:pt x="485" y="507"/>
                  </a:lnTo>
                  <a:lnTo>
                    <a:pt x="485" y="507"/>
                  </a:lnTo>
                  <a:lnTo>
                    <a:pt x="485" y="521"/>
                  </a:lnTo>
                  <a:lnTo>
                    <a:pt x="485" y="521"/>
                  </a:lnTo>
                  <a:lnTo>
                    <a:pt x="483" y="543"/>
                  </a:lnTo>
                  <a:lnTo>
                    <a:pt x="483" y="543"/>
                  </a:lnTo>
                  <a:lnTo>
                    <a:pt x="481" y="563"/>
                  </a:lnTo>
                  <a:lnTo>
                    <a:pt x="477" y="579"/>
                  </a:lnTo>
                  <a:lnTo>
                    <a:pt x="477" y="579"/>
                  </a:lnTo>
                  <a:lnTo>
                    <a:pt x="471" y="593"/>
                  </a:lnTo>
                  <a:lnTo>
                    <a:pt x="463" y="607"/>
                  </a:lnTo>
                  <a:lnTo>
                    <a:pt x="463" y="607"/>
                  </a:lnTo>
                  <a:lnTo>
                    <a:pt x="453" y="619"/>
                  </a:lnTo>
                  <a:lnTo>
                    <a:pt x="449" y="625"/>
                  </a:lnTo>
                  <a:lnTo>
                    <a:pt x="447" y="629"/>
                  </a:lnTo>
                  <a:lnTo>
                    <a:pt x="447" y="629"/>
                  </a:lnTo>
                  <a:lnTo>
                    <a:pt x="447" y="637"/>
                  </a:lnTo>
                  <a:lnTo>
                    <a:pt x="447" y="637"/>
                  </a:lnTo>
                  <a:lnTo>
                    <a:pt x="453" y="643"/>
                  </a:lnTo>
                  <a:lnTo>
                    <a:pt x="459" y="651"/>
                  </a:lnTo>
                  <a:lnTo>
                    <a:pt x="459" y="651"/>
                  </a:lnTo>
                  <a:lnTo>
                    <a:pt x="463" y="657"/>
                  </a:lnTo>
                  <a:lnTo>
                    <a:pt x="463" y="657"/>
                  </a:lnTo>
                  <a:lnTo>
                    <a:pt x="463" y="665"/>
                  </a:lnTo>
                  <a:lnTo>
                    <a:pt x="463" y="673"/>
                  </a:lnTo>
                  <a:lnTo>
                    <a:pt x="463" y="673"/>
                  </a:lnTo>
                  <a:lnTo>
                    <a:pt x="461" y="682"/>
                  </a:lnTo>
                  <a:lnTo>
                    <a:pt x="461" y="682"/>
                  </a:lnTo>
                  <a:lnTo>
                    <a:pt x="457" y="686"/>
                  </a:lnTo>
                  <a:lnTo>
                    <a:pt x="453" y="690"/>
                  </a:lnTo>
                  <a:lnTo>
                    <a:pt x="453" y="690"/>
                  </a:lnTo>
                  <a:lnTo>
                    <a:pt x="447" y="690"/>
                  </a:lnTo>
                  <a:lnTo>
                    <a:pt x="443" y="690"/>
                  </a:lnTo>
                  <a:lnTo>
                    <a:pt x="443" y="690"/>
                  </a:lnTo>
                  <a:lnTo>
                    <a:pt x="433" y="688"/>
                  </a:lnTo>
                  <a:lnTo>
                    <a:pt x="428" y="686"/>
                  </a:lnTo>
                  <a:lnTo>
                    <a:pt x="428" y="686"/>
                  </a:lnTo>
                  <a:lnTo>
                    <a:pt x="420" y="688"/>
                  </a:lnTo>
                  <a:lnTo>
                    <a:pt x="410" y="690"/>
                  </a:lnTo>
                  <a:lnTo>
                    <a:pt x="410" y="690"/>
                  </a:lnTo>
                  <a:lnTo>
                    <a:pt x="396" y="698"/>
                  </a:lnTo>
                  <a:lnTo>
                    <a:pt x="396" y="698"/>
                  </a:lnTo>
                  <a:lnTo>
                    <a:pt x="386" y="710"/>
                  </a:lnTo>
                  <a:lnTo>
                    <a:pt x="374" y="722"/>
                  </a:lnTo>
                  <a:lnTo>
                    <a:pt x="374" y="722"/>
                  </a:lnTo>
                  <a:lnTo>
                    <a:pt x="370" y="732"/>
                  </a:lnTo>
                  <a:lnTo>
                    <a:pt x="370" y="732"/>
                  </a:lnTo>
                  <a:lnTo>
                    <a:pt x="366" y="748"/>
                  </a:lnTo>
                  <a:lnTo>
                    <a:pt x="366" y="748"/>
                  </a:lnTo>
                  <a:lnTo>
                    <a:pt x="368" y="762"/>
                  </a:lnTo>
                  <a:lnTo>
                    <a:pt x="368" y="762"/>
                  </a:lnTo>
                  <a:lnTo>
                    <a:pt x="372" y="774"/>
                  </a:lnTo>
                  <a:lnTo>
                    <a:pt x="372" y="774"/>
                  </a:lnTo>
                  <a:lnTo>
                    <a:pt x="374" y="776"/>
                  </a:lnTo>
                  <a:lnTo>
                    <a:pt x="376" y="778"/>
                  </a:lnTo>
                  <a:lnTo>
                    <a:pt x="376" y="778"/>
                  </a:lnTo>
                  <a:lnTo>
                    <a:pt x="374" y="782"/>
                  </a:lnTo>
                  <a:lnTo>
                    <a:pt x="370" y="786"/>
                  </a:lnTo>
                  <a:lnTo>
                    <a:pt x="370" y="786"/>
                  </a:lnTo>
                  <a:lnTo>
                    <a:pt x="368" y="796"/>
                  </a:lnTo>
                  <a:lnTo>
                    <a:pt x="368" y="796"/>
                  </a:lnTo>
                  <a:lnTo>
                    <a:pt x="366" y="804"/>
                  </a:lnTo>
                  <a:lnTo>
                    <a:pt x="366" y="804"/>
                  </a:lnTo>
                  <a:lnTo>
                    <a:pt x="366" y="818"/>
                  </a:lnTo>
                  <a:lnTo>
                    <a:pt x="366" y="818"/>
                  </a:lnTo>
                  <a:lnTo>
                    <a:pt x="362" y="828"/>
                  </a:lnTo>
                  <a:lnTo>
                    <a:pt x="362" y="828"/>
                  </a:lnTo>
                  <a:lnTo>
                    <a:pt x="362" y="832"/>
                  </a:lnTo>
                  <a:lnTo>
                    <a:pt x="362" y="836"/>
                  </a:lnTo>
                  <a:lnTo>
                    <a:pt x="362" y="836"/>
                  </a:lnTo>
                  <a:lnTo>
                    <a:pt x="364" y="838"/>
                  </a:lnTo>
                  <a:lnTo>
                    <a:pt x="364" y="838"/>
                  </a:lnTo>
                  <a:lnTo>
                    <a:pt x="366" y="844"/>
                  </a:lnTo>
                  <a:lnTo>
                    <a:pt x="366" y="850"/>
                  </a:lnTo>
                  <a:lnTo>
                    <a:pt x="366" y="850"/>
                  </a:lnTo>
                  <a:lnTo>
                    <a:pt x="366" y="870"/>
                  </a:lnTo>
                  <a:lnTo>
                    <a:pt x="364" y="887"/>
                  </a:lnTo>
                  <a:lnTo>
                    <a:pt x="364" y="887"/>
                  </a:lnTo>
                  <a:lnTo>
                    <a:pt x="364" y="895"/>
                  </a:lnTo>
                  <a:lnTo>
                    <a:pt x="364" y="903"/>
                  </a:lnTo>
                  <a:lnTo>
                    <a:pt x="364" y="903"/>
                  </a:lnTo>
                  <a:lnTo>
                    <a:pt x="368" y="909"/>
                  </a:lnTo>
                  <a:lnTo>
                    <a:pt x="372" y="917"/>
                  </a:lnTo>
                  <a:lnTo>
                    <a:pt x="372" y="917"/>
                  </a:lnTo>
                  <a:lnTo>
                    <a:pt x="380" y="923"/>
                  </a:lnTo>
                  <a:lnTo>
                    <a:pt x="386" y="927"/>
                  </a:lnTo>
                  <a:lnTo>
                    <a:pt x="390" y="929"/>
                  </a:lnTo>
                  <a:lnTo>
                    <a:pt x="390" y="929"/>
                  </a:lnTo>
                  <a:lnTo>
                    <a:pt x="392" y="937"/>
                  </a:lnTo>
                  <a:lnTo>
                    <a:pt x="392" y="949"/>
                  </a:lnTo>
                  <a:lnTo>
                    <a:pt x="392" y="949"/>
                  </a:lnTo>
                  <a:lnTo>
                    <a:pt x="390" y="955"/>
                  </a:lnTo>
                  <a:lnTo>
                    <a:pt x="386" y="963"/>
                  </a:lnTo>
                  <a:lnTo>
                    <a:pt x="386" y="963"/>
                  </a:lnTo>
                  <a:lnTo>
                    <a:pt x="376" y="973"/>
                  </a:lnTo>
                  <a:lnTo>
                    <a:pt x="376" y="973"/>
                  </a:lnTo>
                  <a:lnTo>
                    <a:pt x="370" y="975"/>
                  </a:lnTo>
                  <a:lnTo>
                    <a:pt x="364" y="977"/>
                  </a:lnTo>
                  <a:lnTo>
                    <a:pt x="364" y="977"/>
                  </a:lnTo>
                  <a:lnTo>
                    <a:pt x="360" y="983"/>
                  </a:lnTo>
                  <a:lnTo>
                    <a:pt x="360" y="983"/>
                  </a:lnTo>
                  <a:lnTo>
                    <a:pt x="362" y="985"/>
                  </a:lnTo>
                  <a:lnTo>
                    <a:pt x="364" y="989"/>
                  </a:lnTo>
                  <a:lnTo>
                    <a:pt x="368" y="993"/>
                  </a:lnTo>
                  <a:lnTo>
                    <a:pt x="368" y="993"/>
                  </a:lnTo>
                  <a:lnTo>
                    <a:pt x="372" y="1009"/>
                  </a:lnTo>
                  <a:lnTo>
                    <a:pt x="374" y="1023"/>
                  </a:lnTo>
                  <a:lnTo>
                    <a:pt x="374" y="1023"/>
                  </a:lnTo>
                  <a:lnTo>
                    <a:pt x="374" y="1031"/>
                  </a:lnTo>
                  <a:lnTo>
                    <a:pt x="370" y="1037"/>
                  </a:lnTo>
                  <a:lnTo>
                    <a:pt x="368" y="1043"/>
                  </a:lnTo>
                  <a:lnTo>
                    <a:pt x="366" y="1049"/>
                  </a:lnTo>
                  <a:lnTo>
                    <a:pt x="366" y="1049"/>
                  </a:lnTo>
                  <a:lnTo>
                    <a:pt x="370" y="1057"/>
                  </a:lnTo>
                  <a:lnTo>
                    <a:pt x="370" y="1057"/>
                  </a:lnTo>
                  <a:lnTo>
                    <a:pt x="370" y="1065"/>
                  </a:lnTo>
                  <a:lnTo>
                    <a:pt x="368" y="1071"/>
                  </a:lnTo>
                  <a:lnTo>
                    <a:pt x="368" y="1071"/>
                  </a:lnTo>
                  <a:lnTo>
                    <a:pt x="366" y="1075"/>
                  </a:lnTo>
                  <a:lnTo>
                    <a:pt x="364" y="1079"/>
                  </a:lnTo>
                  <a:lnTo>
                    <a:pt x="364" y="1079"/>
                  </a:lnTo>
                  <a:lnTo>
                    <a:pt x="358" y="1083"/>
                  </a:lnTo>
                  <a:lnTo>
                    <a:pt x="348" y="1083"/>
                  </a:lnTo>
                  <a:lnTo>
                    <a:pt x="342" y="1085"/>
                  </a:lnTo>
                  <a:lnTo>
                    <a:pt x="336" y="1091"/>
                  </a:lnTo>
                  <a:lnTo>
                    <a:pt x="336" y="1091"/>
                  </a:lnTo>
                  <a:lnTo>
                    <a:pt x="336" y="1094"/>
                  </a:lnTo>
                  <a:lnTo>
                    <a:pt x="336" y="1100"/>
                  </a:lnTo>
                  <a:lnTo>
                    <a:pt x="336" y="1100"/>
                  </a:lnTo>
                  <a:lnTo>
                    <a:pt x="330" y="1110"/>
                  </a:lnTo>
                  <a:lnTo>
                    <a:pt x="324" y="1114"/>
                  </a:lnTo>
                  <a:lnTo>
                    <a:pt x="322" y="1120"/>
                  </a:lnTo>
                  <a:lnTo>
                    <a:pt x="322" y="1120"/>
                  </a:lnTo>
                  <a:lnTo>
                    <a:pt x="322" y="1128"/>
                  </a:lnTo>
                  <a:lnTo>
                    <a:pt x="322" y="1134"/>
                  </a:lnTo>
                  <a:lnTo>
                    <a:pt x="322" y="1134"/>
                  </a:lnTo>
                  <a:lnTo>
                    <a:pt x="328" y="1144"/>
                  </a:lnTo>
                  <a:lnTo>
                    <a:pt x="328" y="1144"/>
                  </a:lnTo>
                  <a:lnTo>
                    <a:pt x="324" y="1164"/>
                  </a:lnTo>
                  <a:lnTo>
                    <a:pt x="320" y="1172"/>
                  </a:lnTo>
                  <a:lnTo>
                    <a:pt x="318" y="1180"/>
                  </a:lnTo>
                  <a:lnTo>
                    <a:pt x="318" y="1180"/>
                  </a:lnTo>
                  <a:lnTo>
                    <a:pt x="314" y="1184"/>
                  </a:lnTo>
                  <a:lnTo>
                    <a:pt x="310" y="1186"/>
                  </a:lnTo>
                  <a:lnTo>
                    <a:pt x="310" y="1186"/>
                  </a:lnTo>
                  <a:lnTo>
                    <a:pt x="308" y="1184"/>
                  </a:lnTo>
                  <a:lnTo>
                    <a:pt x="308" y="1182"/>
                  </a:lnTo>
                  <a:lnTo>
                    <a:pt x="308" y="1176"/>
                  </a:lnTo>
                  <a:lnTo>
                    <a:pt x="306" y="1176"/>
                  </a:lnTo>
                  <a:lnTo>
                    <a:pt x="306" y="1176"/>
                  </a:lnTo>
                  <a:lnTo>
                    <a:pt x="306" y="1180"/>
                  </a:lnTo>
                  <a:lnTo>
                    <a:pt x="304" y="1184"/>
                  </a:lnTo>
                  <a:lnTo>
                    <a:pt x="304" y="1188"/>
                  </a:lnTo>
                  <a:lnTo>
                    <a:pt x="304" y="1190"/>
                  </a:lnTo>
                  <a:lnTo>
                    <a:pt x="304" y="1190"/>
                  </a:lnTo>
                  <a:lnTo>
                    <a:pt x="302" y="1188"/>
                  </a:lnTo>
                  <a:lnTo>
                    <a:pt x="302" y="1186"/>
                  </a:lnTo>
                  <a:lnTo>
                    <a:pt x="302" y="1182"/>
                  </a:lnTo>
                  <a:lnTo>
                    <a:pt x="304" y="1172"/>
                  </a:lnTo>
                  <a:lnTo>
                    <a:pt x="304" y="1168"/>
                  </a:lnTo>
                  <a:lnTo>
                    <a:pt x="304" y="1168"/>
                  </a:lnTo>
                  <a:lnTo>
                    <a:pt x="302" y="1164"/>
                  </a:lnTo>
                  <a:lnTo>
                    <a:pt x="302" y="1164"/>
                  </a:lnTo>
                  <a:lnTo>
                    <a:pt x="302" y="1160"/>
                  </a:lnTo>
                  <a:lnTo>
                    <a:pt x="300" y="1158"/>
                  </a:lnTo>
                  <a:lnTo>
                    <a:pt x="300" y="1158"/>
                  </a:lnTo>
                  <a:lnTo>
                    <a:pt x="294" y="1158"/>
                  </a:lnTo>
                  <a:lnTo>
                    <a:pt x="292" y="1158"/>
                  </a:lnTo>
                  <a:lnTo>
                    <a:pt x="292" y="1158"/>
                  </a:lnTo>
                  <a:lnTo>
                    <a:pt x="288" y="1154"/>
                  </a:lnTo>
                  <a:lnTo>
                    <a:pt x="284" y="1150"/>
                  </a:lnTo>
                  <a:lnTo>
                    <a:pt x="284" y="1150"/>
                  </a:lnTo>
                  <a:lnTo>
                    <a:pt x="280" y="1152"/>
                  </a:lnTo>
                  <a:lnTo>
                    <a:pt x="276" y="1152"/>
                  </a:lnTo>
                  <a:lnTo>
                    <a:pt x="276" y="1152"/>
                  </a:lnTo>
                  <a:lnTo>
                    <a:pt x="276" y="1148"/>
                  </a:lnTo>
                  <a:lnTo>
                    <a:pt x="274" y="1140"/>
                  </a:lnTo>
                  <a:lnTo>
                    <a:pt x="274" y="1140"/>
                  </a:lnTo>
                  <a:lnTo>
                    <a:pt x="274" y="1112"/>
                  </a:lnTo>
                  <a:lnTo>
                    <a:pt x="274" y="1112"/>
                  </a:lnTo>
                  <a:lnTo>
                    <a:pt x="274" y="1102"/>
                  </a:lnTo>
                  <a:lnTo>
                    <a:pt x="274" y="1102"/>
                  </a:lnTo>
                  <a:lnTo>
                    <a:pt x="274" y="1098"/>
                  </a:lnTo>
                  <a:lnTo>
                    <a:pt x="274" y="1098"/>
                  </a:lnTo>
                  <a:lnTo>
                    <a:pt x="278" y="1096"/>
                  </a:lnTo>
                  <a:lnTo>
                    <a:pt x="280" y="1096"/>
                  </a:lnTo>
                  <a:lnTo>
                    <a:pt x="280" y="1096"/>
                  </a:lnTo>
                  <a:lnTo>
                    <a:pt x="282" y="1093"/>
                  </a:lnTo>
                  <a:lnTo>
                    <a:pt x="282" y="1091"/>
                  </a:lnTo>
                  <a:lnTo>
                    <a:pt x="282" y="1091"/>
                  </a:lnTo>
                  <a:lnTo>
                    <a:pt x="276" y="1085"/>
                  </a:lnTo>
                  <a:lnTo>
                    <a:pt x="276" y="1085"/>
                  </a:lnTo>
                  <a:lnTo>
                    <a:pt x="272" y="1091"/>
                  </a:lnTo>
                  <a:lnTo>
                    <a:pt x="272" y="1091"/>
                  </a:lnTo>
                  <a:lnTo>
                    <a:pt x="266" y="1089"/>
                  </a:lnTo>
                  <a:lnTo>
                    <a:pt x="266" y="1089"/>
                  </a:lnTo>
                  <a:lnTo>
                    <a:pt x="266" y="1093"/>
                  </a:lnTo>
                  <a:lnTo>
                    <a:pt x="266" y="1093"/>
                  </a:lnTo>
                  <a:lnTo>
                    <a:pt x="264" y="1098"/>
                  </a:lnTo>
                  <a:lnTo>
                    <a:pt x="266" y="1104"/>
                  </a:lnTo>
                  <a:lnTo>
                    <a:pt x="266" y="1104"/>
                  </a:lnTo>
                  <a:lnTo>
                    <a:pt x="270" y="1112"/>
                  </a:lnTo>
                  <a:lnTo>
                    <a:pt x="270" y="1112"/>
                  </a:lnTo>
                  <a:lnTo>
                    <a:pt x="266" y="1120"/>
                  </a:lnTo>
                  <a:lnTo>
                    <a:pt x="266" y="1120"/>
                  </a:lnTo>
                  <a:lnTo>
                    <a:pt x="264" y="1120"/>
                  </a:lnTo>
                  <a:lnTo>
                    <a:pt x="262" y="1120"/>
                  </a:lnTo>
                  <a:lnTo>
                    <a:pt x="262" y="1120"/>
                  </a:lnTo>
                  <a:lnTo>
                    <a:pt x="262" y="1116"/>
                  </a:lnTo>
                  <a:lnTo>
                    <a:pt x="262" y="1112"/>
                  </a:lnTo>
                  <a:lnTo>
                    <a:pt x="262" y="1112"/>
                  </a:lnTo>
                  <a:lnTo>
                    <a:pt x="258" y="1106"/>
                  </a:lnTo>
                  <a:lnTo>
                    <a:pt x="258" y="1106"/>
                  </a:lnTo>
                  <a:lnTo>
                    <a:pt x="258" y="1102"/>
                  </a:lnTo>
                  <a:lnTo>
                    <a:pt x="256" y="1102"/>
                  </a:lnTo>
                  <a:lnTo>
                    <a:pt x="256" y="1102"/>
                  </a:lnTo>
                  <a:lnTo>
                    <a:pt x="254" y="1104"/>
                  </a:lnTo>
                  <a:lnTo>
                    <a:pt x="256" y="1106"/>
                  </a:lnTo>
                  <a:lnTo>
                    <a:pt x="256" y="1112"/>
                  </a:lnTo>
                  <a:lnTo>
                    <a:pt x="256" y="1112"/>
                  </a:lnTo>
                  <a:lnTo>
                    <a:pt x="256" y="1116"/>
                  </a:lnTo>
                  <a:lnTo>
                    <a:pt x="256" y="1116"/>
                  </a:lnTo>
                  <a:lnTo>
                    <a:pt x="252" y="1120"/>
                  </a:lnTo>
                  <a:lnTo>
                    <a:pt x="252" y="1120"/>
                  </a:lnTo>
                  <a:lnTo>
                    <a:pt x="254" y="1124"/>
                  </a:lnTo>
                  <a:lnTo>
                    <a:pt x="256" y="1126"/>
                  </a:lnTo>
                  <a:lnTo>
                    <a:pt x="256" y="1126"/>
                  </a:lnTo>
                  <a:lnTo>
                    <a:pt x="262" y="1134"/>
                  </a:lnTo>
                  <a:lnTo>
                    <a:pt x="262" y="1134"/>
                  </a:lnTo>
                  <a:lnTo>
                    <a:pt x="262" y="1138"/>
                  </a:lnTo>
                  <a:lnTo>
                    <a:pt x="260" y="1142"/>
                  </a:lnTo>
                  <a:lnTo>
                    <a:pt x="260" y="1142"/>
                  </a:lnTo>
                  <a:lnTo>
                    <a:pt x="258" y="1148"/>
                  </a:lnTo>
                  <a:lnTo>
                    <a:pt x="254" y="1150"/>
                  </a:lnTo>
                  <a:lnTo>
                    <a:pt x="254" y="1150"/>
                  </a:lnTo>
                  <a:lnTo>
                    <a:pt x="252" y="1156"/>
                  </a:lnTo>
                  <a:lnTo>
                    <a:pt x="252" y="1156"/>
                  </a:lnTo>
                  <a:lnTo>
                    <a:pt x="252" y="1162"/>
                  </a:lnTo>
                  <a:lnTo>
                    <a:pt x="248" y="1166"/>
                  </a:lnTo>
                  <a:lnTo>
                    <a:pt x="248" y="1166"/>
                  </a:lnTo>
                  <a:lnTo>
                    <a:pt x="242" y="1168"/>
                  </a:lnTo>
                  <a:lnTo>
                    <a:pt x="242" y="1168"/>
                  </a:lnTo>
                  <a:lnTo>
                    <a:pt x="234" y="1170"/>
                  </a:lnTo>
                  <a:lnTo>
                    <a:pt x="228" y="1168"/>
                  </a:lnTo>
                  <a:lnTo>
                    <a:pt x="228" y="1168"/>
                  </a:lnTo>
                  <a:lnTo>
                    <a:pt x="222" y="1164"/>
                  </a:lnTo>
                  <a:lnTo>
                    <a:pt x="220" y="1162"/>
                  </a:lnTo>
                  <a:lnTo>
                    <a:pt x="219" y="1162"/>
                  </a:lnTo>
                  <a:lnTo>
                    <a:pt x="219" y="1162"/>
                  </a:lnTo>
                  <a:lnTo>
                    <a:pt x="217" y="1162"/>
                  </a:lnTo>
                  <a:lnTo>
                    <a:pt x="219" y="1164"/>
                  </a:lnTo>
                  <a:lnTo>
                    <a:pt x="219" y="1168"/>
                  </a:lnTo>
                  <a:lnTo>
                    <a:pt x="219" y="1168"/>
                  </a:lnTo>
                  <a:lnTo>
                    <a:pt x="217" y="1172"/>
                  </a:lnTo>
                  <a:lnTo>
                    <a:pt x="211" y="1176"/>
                  </a:lnTo>
                  <a:lnTo>
                    <a:pt x="201" y="1184"/>
                  </a:lnTo>
                  <a:lnTo>
                    <a:pt x="201" y="1184"/>
                  </a:lnTo>
                  <a:lnTo>
                    <a:pt x="199" y="1190"/>
                  </a:lnTo>
                  <a:lnTo>
                    <a:pt x="199" y="1190"/>
                  </a:lnTo>
                  <a:lnTo>
                    <a:pt x="193" y="1194"/>
                  </a:lnTo>
                  <a:lnTo>
                    <a:pt x="193" y="1194"/>
                  </a:lnTo>
                  <a:lnTo>
                    <a:pt x="191" y="1200"/>
                  </a:lnTo>
                  <a:lnTo>
                    <a:pt x="189" y="1204"/>
                  </a:lnTo>
                  <a:lnTo>
                    <a:pt x="189" y="1204"/>
                  </a:lnTo>
                  <a:lnTo>
                    <a:pt x="181" y="1208"/>
                  </a:lnTo>
                  <a:lnTo>
                    <a:pt x="175" y="1210"/>
                  </a:lnTo>
                  <a:lnTo>
                    <a:pt x="175" y="1210"/>
                  </a:lnTo>
                  <a:lnTo>
                    <a:pt x="171" y="1214"/>
                  </a:lnTo>
                  <a:lnTo>
                    <a:pt x="165" y="1222"/>
                  </a:lnTo>
                  <a:lnTo>
                    <a:pt x="153" y="1232"/>
                  </a:lnTo>
                  <a:lnTo>
                    <a:pt x="153" y="1232"/>
                  </a:lnTo>
                  <a:lnTo>
                    <a:pt x="145" y="1242"/>
                  </a:lnTo>
                  <a:lnTo>
                    <a:pt x="139" y="1244"/>
                  </a:lnTo>
                  <a:lnTo>
                    <a:pt x="135" y="1244"/>
                  </a:lnTo>
                  <a:lnTo>
                    <a:pt x="135" y="1244"/>
                  </a:lnTo>
                  <a:lnTo>
                    <a:pt x="133" y="1242"/>
                  </a:lnTo>
                  <a:lnTo>
                    <a:pt x="131" y="1240"/>
                  </a:lnTo>
                  <a:lnTo>
                    <a:pt x="131" y="1234"/>
                  </a:lnTo>
                  <a:lnTo>
                    <a:pt x="129" y="1232"/>
                  </a:lnTo>
                  <a:lnTo>
                    <a:pt x="129" y="1232"/>
                  </a:lnTo>
                  <a:lnTo>
                    <a:pt x="125" y="1234"/>
                  </a:lnTo>
                  <a:lnTo>
                    <a:pt x="123" y="1240"/>
                  </a:lnTo>
                  <a:lnTo>
                    <a:pt x="121" y="1246"/>
                  </a:lnTo>
                  <a:lnTo>
                    <a:pt x="121" y="1246"/>
                  </a:lnTo>
                  <a:lnTo>
                    <a:pt x="115" y="1250"/>
                  </a:lnTo>
                  <a:lnTo>
                    <a:pt x="109" y="1254"/>
                  </a:lnTo>
                  <a:lnTo>
                    <a:pt x="109" y="1254"/>
                  </a:lnTo>
                  <a:lnTo>
                    <a:pt x="103" y="1256"/>
                  </a:lnTo>
                  <a:lnTo>
                    <a:pt x="95" y="1258"/>
                  </a:lnTo>
                  <a:lnTo>
                    <a:pt x="95" y="1258"/>
                  </a:lnTo>
                  <a:lnTo>
                    <a:pt x="87" y="1256"/>
                  </a:lnTo>
                  <a:lnTo>
                    <a:pt x="83" y="1254"/>
                  </a:lnTo>
                  <a:lnTo>
                    <a:pt x="81" y="1250"/>
                  </a:lnTo>
                  <a:lnTo>
                    <a:pt x="81" y="1250"/>
                  </a:lnTo>
                  <a:lnTo>
                    <a:pt x="83" y="1248"/>
                  </a:lnTo>
                  <a:lnTo>
                    <a:pt x="85" y="1248"/>
                  </a:lnTo>
                  <a:lnTo>
                    <a:pt x="87" y="1246"/>
                  </a:lnTo>
                  <a:lnTo>
                    <a:pt x="89" y="1244"/>
                  </a:lnTo>
                  <a:lnTo>
                    <a:pt x="89" y="1244"/>
                  </a:lnTo>
                  <a:lnTo>
                    <a:pt x="87" y="1242"/>
                  </a:lnTo>
                  <a:lnTo>
                    <a:pt x="83" y="1240"/>
                  </a:lnTo>
                  <a:lnTo>
                    <a:pt x="75" y="1242"/>
                  </a:lnTo>
                  <a:lnTo>
                    <a:pt x="75" y="1242"/>
                  </a:lnTo>
                  <a:lnTo>
                    <a:pt x="73" y="1246"/>
                  </a:lnTo>
                  <a:lnTo>
                    <a:pt x="71" y="1248"/>
                  </a:lnTo>
                  <a:lnTo>
                    <a:pt x="71" y="1248"/>
                  </a:lnTo>
                  <a:lnTo>
                    <a:pt x="67" y="1248"/>
                  </a:lnTo>
                  <a:lnTo>
                    <a:pt x="65" y="1246"/>
                  </a:lnTo>
                  <a:lnTo>
                    <a:pt x="61" y="1244"/>
                  </a:lnTo>
                  <a:lnTo>
                    <a:pt x="61" y="1244"/>
                  </a:lnTo>
                  <a:lnTo>
                    <a:pt x="57" y="1246"/>
                  </a:lnTo>
                  <a:lnTo>
                    <a:pt x="55" y="1248"/>
                  </a:lnTo>
                  <a:lnTo>
                    <a:pt x="55" y="1248"/>
                  </a:lnTo>
                  <a:lnTo>
                    <a:pt x="55" y="1248"/>
                  </a:lnTo>
                  <a:lnTo>
                    <a:pt x="55" y="1246"/>
                  </a:lnTo>
                  <a:lnTo>
                    <a:pt x="55" y="1242"/>
                  </a:lnTo>
                  <a:lnTo>
                    <a:pt x="59" y="1234"/>
                  </a:lnTo>
                  <a:lnTo>
                    <a:pt x="59" y="1234"/>
                  </a:lnTo>
                  <a:lnTo>
                    <a:pt x="61" y="1226"/>
                  </a:lnTo>
                  <a:lnTo>
                    <a:pt x="61" y="1220"/>
                  </a:lnTo>
                  <a:lnTo>
                    <a:pt x="61" y="1218"/>
                  </a:lnTo>
                  <a:lnTo>
                    <a:pt x="61" y="1218"/>
                  </a:lnTo>
                  <a:lnTo>
                    <a:pt x="59" y="1220"/>
                  </a:lnTo>
                  <a:lnTo>
                    <a:pt x="57" y="1222"/>
                  </a:lnTo>
                  <a:lnTo>
                    <a:pt x="55" y="1226"/>
                  </a:lnTo>
                  <a:lnTo>
                    <a:pt x="53" y="1228"/>
                  </a:lnTo>
                  <a:lnTo>
                    <a:pt x="53" y="1228"/>
                  </a:lnTo>
                  <a:lnTo>
                    <a:pt x="47" y="1228"/>
                  </a:lnTo>
                  <a:lnTo>
                    <a:pt x="41" y="1226"/>
                  </a:lnTo>
                  <a:lnTo>
                    <a:pt x="41" y="1226"/>
                  </a:lnTo>
                  <a:lnTo>
                    <a:pt x="29" y="1216"/>
                  </a:lnTo>
                  <a:lnTo>
                    <a:pt x="29" y="1216"/>
                  </a:lnTo>
                  <a:lnTo>
                    <a:pt x="9" y="1196"/>
                  </a:lnTo>
                  <a:lnTo>
                    <a:pt x="9" y="1196"/>
                  </a:lnTo>
                  <a:lnTo>
                    <a:pt x="6" y="1188"/>
                  </a:lnTo>
                  <a:lnTo>
                    <a:pt x="2" y="1180"/>
                  </a:lnTo>
                  <a:lnTo>
                    <a:pt x="2" y="1180"/>
                  </a:lnTo>
                  <a:lnTo>
                    <a:pt x="2" y="1172"/>
                  </a:lnTo>
                  <a:lnTo>
                    <a:pt x="4" y="1164"/>
                  </a:lnTo>
                  <a:lnTo>
                    <a:pt x="8" y="1156"/>
                  </a:lnTo>
                  <a:lnTo>
                    <a:pt x="13" y="1152"/>
                  </a:lnTo>
                  <a:lnTo>
                    <a:pt x="13" y="1152"/>
                  </a:lnTo>
                  <a:lnTo>
                    <a:pt x="17" y="1152"/>
                  </a:lnTo>
                  <a:lnTo>
                    <a:pt x="17" y="1152"/>
                  </a:lnTo>
                  <a:lnTo>
                    <a:pt x="17" y="1156"/>
                  </a:lnTo>
                  <a:lnTo>
                    <a:pt x="19" y="1158"/>
                  </a:lnTo>
                  <a:lnTo>
                    <a:pt x="19" y="1158"/>
                  </a:lnTo>
                  <a:lnTo>
                    <a:pt x="21" y="1158"/>
                  </a:lnTo>
                  <a:lnTo>
                    <a:pt x="23" y="1158"/>
                  </a:lnTo>
                  <a:lnTo>
                    <a:pt x="23" y="1158"/>
                  </a:lnTo>
                  <a:lnTo>
                    <a:pt x="27" y="1158"/>
                  </a:lnTo>
                  <a:lnTo>
                    <a:pt x="27" y="1158"/>
                  </a:lnTo>
                  <a:lnTo>
                    <a:pt x="29" y="1154"/>
                  </a:lnTo>
                  <a:lnTo>
                    <a:pt x="29" y="1154"/>
                  </a:lnTo>
                  <a:lnTo>
                    <a:pt x="29" y="1148"/>
                  </a:lnTo>
                  <a:lnTo>
                    <a:pt x="29" y="1148"/>
                  </a:lnTo>
                  <a:lnTo>
                    <a:pt x="31" y="1144"/>
                  </a:lnTo>
                  <a:lnTo>
                    <a:pt x="35" y="1142"/>
                  </a:lnTo>
                  <a:lnTo>
                    <a:pt x="35" y="1142"/>
                  </a:lnTo>
                  <a:lnTo>
                    <a:pt x="37" y="1136"/>
                  </a:lnTo>
                  <a:lnTo>
                    <a:pt x="37" y="1136"/>
                  </a:lnTo>
                  <a:lnTo>
                    <a:pt x="45" y="1130"/>
                  </a:lnTo>
                  <a:lnTo>
                    <a:pt x="45" y="1130"/>
                  </a:lnTo>
                  <a:lnTo>
                    <a:pt x="47" y="1126"/>
                  </a:lnTo>
                  <a:lnTo>
                    <a:pt x="47" y="1120"/>
                  </a:lnTo>
                  <a:lnTo>
                    <a:pt x="47" y="1120"/>
                  </a:lnTo>
                  <a:lnTo>
                    <a:pt x="45" y="1120"/>
                  </a:lnTo>
                  <a:lnTo>
                    <a:pt x="41" y="1120"/>
                  </a:lnTo>
                  <a:lnTo>
                    <a:pt x="41" y="1120"/>
                  </a:lnTo>
                  <a:lnTo>
                    <a:pt x="41" y="1116"/>
                  </a:lnTo>
                  <a:lnTo>
                    <a:pt x="43" y="1116"/>
                  </a:lnTo>
                  <a:lnTo>
                    <a:pt x="49" y="1112"/>
                  </a:lnTo>
                  <a:lnTo>
                    <a:pt x="53" y="1108"/>
                  </a:lnTo>
                  <a:lnTo>
                    <a:pt x="55" y="1106"/>
                  </a:lnTo>
                  <a:lnTo>
                    <a:pt x="55" y="1106"/>
                  </a:lnTo>
                  <a:lnTo>
                    <a:pt x="55" y="1102"/>
                  </a:lnTo>
                  <a:lnTo>
                    <a:pt x="53" y="1102"/>
                  </a:lnTo>
                  <a:lnTo>
                    <a:pt x="53" y="1102"/>
                  </a:lnTo>
                  <a:lnTo>
                    <a:pt x="49" y="1104"/>
                  </a:lnTo>
                  <a:lnTo>
                    <a:pt x="47" y="1106"/>
                  </a:lnTo>
                  <a:lnTo>
                    <a:pt x="47" y="1106"/>
                  </a:lnTo>
                  <a:lnTo>
                    <a:pt x="41" y="1110"/>
                  </a:lnTo>
                  <a:lnTo>
                    <a:pt x="31" y="1112"/>
                  </a:lnTo>
                  <a:lnTo>
                    <a:pt x="31" y="1112"/>
                  </a:lnTo>
                  <a:lnTo>
                    <a:pt x="29" y="1110"/>
                  </a:lnTo>
                  <a:lnTo>
                    <a:pt x="25" y="1108"/>
                  </a:lnTo>
                  <a:lnTo>
                    <a:pt x="25" y="1108"/>
                  </a:lnTo>
                  <a:lnTo>
                    <a:pt x="25" y="1110"/>
                  </a:lnTo>
                  <a:lnTo>
                    <a:pt x="25" y="1112"/>
                  </a:lnTo>
                  <a:lnTo>
                    <a:pt x="25" y="1112"/>
                  </a:lnTo>
                  <a:lnTo>
                    <a:pt x="23" y="1120"/>
                  </a:lnTo>
                  <a:lnTo>
                    <a:pt x="23" y="1120"/>
                  </a:lnTo>
                  <a:lnTo>
                    <a:pt x="21" y="1120"/>
                  </a:lnTo>
                  <a:lnTo>
                    <a:pt x="17" y="1120"/>
                  </a:lnTo>
                  <a:lnTo>
                    <a:pt x="17" y="1120"/>
                  </a:lnTo>
                  <a:lnTo>
                    <a:pt x="17" y="1112"/>
                  </a:lnTo>
                  <a:lnTo>
                    <a:pt x="17" y="1110"/>
                  </a:lnTo>
                  <a:lnTo>
                    <a:pt x="17" y="1108"/>
                  </a:lnTo>
                  <a:lnTo>
                    <a:pt x="17" y="1108"/>
                  </a:lnTo>
                  <a:lnTo>
                    <a:pt x="15" y="1110"/>
                  </a:lnTo>
                  <a:lnTo>
                    <a:pt x="15" y="1112"/>
                  </a:lnTo>
                  <a:lnTo>
                    <a:pt x="13" y="1116"/>
                  </a:lnTo>
                  <a:lnTo>
                    <a:pt x="13" y="1116"/>
                  </a:lnTo>
                  <a:lnTo>
                    <a:pt x="6" y="1120"/>
                  </a:lnTo>
                  <a:lnTo>
                    <a:pt x="2" y="1120"/>
                  </a:lnTo>
                  <a:lnTo>
                    <a:pt x="2" y="1120"/>
                  </a:lnTo>
                  <a:lnTo>
                    <a:pt x="2" y="1114"/>
                  </a:lnTo>
                  <a:lnTo>
                    <a:pt x="2" y="1114"/>
                  </a:lnTo>
                  <a:lnTo>
                    <a:pt x="0" y="1110"/>
                  </a:lnTo>
                  <a:lnTo>
                    <a:pt x="0" y="1110"/>
                  </a:lnTo>
                  <a:lnTo>
                    <a:pt x="0" y="1104"/>
                  </a:lnTo>
                  <a:lnTo>
                    <a:pt x="0" y="1104"/>
                  </a:lnTo>
                  <a:lnTo>
                    <a:pt x="6" y="1096"/>
                  </a:lnTo>
                  <a:lnTo>
                    <a:pt x="6" y="1096"/>
                  </a:lnTo>
                  <a:lnTo>
                    <a:pt x="9" y="1091"/>
                  </a:lnTo>
                  <a:lnTo>
                    <a:pt x="13" y="1089"/>
                  </a:lnTo>
                  <a:lnTo>
                    <a:pt x="17" y="1089"/>
                  </a:lnTo>
                  <a:lnTo>
                    <a:pt x="17" y="1089"/>
                  </a:lnTo>
                  <a:lnTo>
                    <a:pt x="19" y="1089"/>
                  </a:lnTo>
                  <a:lnTo>
                    <a:pt x="21" y="1091"/>
                  </a:lnTo>
                  <a:lnTo>
                    <a:pt x="21" y="1091"/>
                  </a:lnTo>
                  <a:lnTo>
                    <a:pt x="25" y="1089"/>
                  </a:lnTo>
                  <a:lnTo>
                    <a:pt x="25" y="1089"/>
                  </a:lnTo>
                  <a:lnTo>
                    <a:pt x="29" y="1091"/>
                  </a:lnTo>
                  <a:lnTo>
                    <a:pt x="33" y="1091"/>
                  </a:lnTo>
                  <a:lnTo>
                    <a:pt x="33" y="1091"/>
                  </a:lnTo>
                  <a:lnTo>
                    <a:pt x="35" y="1085"/>
                  </a:lnTo>
                  <a:lnTo>
                    <a:pt x="35" y="1085"/>
                  </a:lnTo>
                  <a:lnTo>
                    <a:pt x="43" y="1081"/>
                  </a:lnTo>
                  <a:lnTo>
                    <a:pt x="43" y="1081"/>
                  </a:lnTo>
                  <a:lnTo>
                    <a:pt x="53" y="1079"/>
                  </a:lnTo>
                  <a:lnTo>
                    <a:pt x="57" y="1077"/>
                  </a:lnTo>
                  <a:lnTo>
                    <a:pt x="61" y="1075"/>
                  </a:lnTo>
                  <a:lnTo>
                    <a:pt x="61" y="1075"/>
                  </a:lnTo>
                  <a:lnTo>
                    <a:pt x="59" y="1073"/>
                  </a:lnTo>
                  <a:lnTo>
                    <a:pt x="59" y="1073"/>
                  </a:lnTo>
                  <a:lnTo>
                    <a:pt x="57" y="1073"/>
                  </a:lnTo>
                  <a:lnTo>
                    <a:pt x="55" y="1075"/>
                  </a:lnTo>
                  <a:lnTo>
                    <a:pt x="55" y="1075"/>
                  </a:lnTo>
                  <a:lnTo>
                    <a:pt x="45" y="1077"/>
                  </a:lnTo>
                  <a:lnTo>
                    <a:pt x="35" y="1075"/>
                  </a:lnTo>
                  <a:lnTo>
                    <a:pt x="35" y="1075"/>
                  </a:lnTo>
                  <a:lnTo>
                    <a:pt x="33" y="1073"/>
                  </a:lnTo>
                  <a:lnTo>
                    <a:pt x="29" y="1069"/>
                  </a:lnTo>
                  <a:lnTo>
                    <a:pt x="29" y="1069"/>
                  </a:lnTo>
                  <a:lnTo>
                    <a:pt x="33" y="1065"/>
                  </a:lnTo>
                  <a:lnTo>
                    <a:pt x="37" y="1057"/>
                  </a:lnTo>
                  <a:lnTo>
                    <a:pt x="51" y="1049"/>
                  </a:lnTo>
                  <a:lnTo>
                    <a:pt x="51" y="1049"/>
                  </a:lnTo>
                  <a:lnTo>
                    <a:pt x="57" y="1047"/>
                  </a:lnTo>
                  <a:lnTo>
                    <a:pt x="61" y="1045"/>
                  </a:lnTo>
                  <a:lnTo>
                    <a:pt x="61" y="1045"/>
                  </a:lnTo>
                  <a:lnTo>
                    <a:pt x="61" y="1041"/>
                  </a:lnTo>
                  <a:lnTo>
                    <a:pt x="61" y="1041"/>
                  </a:lnTo>
                  <a:lnTo>
                    <a:pt x="59" y="1039"/>
                  </a:lnTo>
                  <a:lnTo>
                    <a:pt x="57" y="1037"/>
                  </a:lnTo>
                  <a:lnTo>
                    <a:pt x="57" y="1037"/>
                  </a:lnTo>
                  <a:lnTo>
                    <a:pt x="59" y="1035"/>
                  </a:lnTo>
                  <a:lnTo>
                    <a:pt x="61" y="1033"/>
                  </a:lnTo>
                  <a:lnTo>
                    <a:pt x="67" y="1027"/>
                  </a:lnTo>
                  <a:lnTo>
                    <a:pt x="67" y="1027"/>
                  </a:lnTo>
                  <a:lnTo>
                    <a:pt x="73" y="1021"/>
                  </a:lnTo>
                  <a:lnTo>
                    <a:pt x="75" y="1017"/>
                  </a:lnTo>
                  <a:lnTo>
                    <a:pt x="79" y="1017"/>
                  </a:lnTo>
                  <a:lnTo>
                    <a:pt x="79" y="1017"/>
                  </a:lnTo>
                  <a:lnTo>
                    <a:pt x="81" y="1017"/>
                  </a:lnTo>
                  <a:lnTo>
                    <a:pt x="81" y="1017"/>
                  </a:lnTo>
                  <a:lnTo>
                    <a:pt x="81" y="1023"/>
                  </a:lnTo>
                  <a:lnTo>
                    <a:pt x="81" y="1025"/>
                  </a:lnTo>
                  <a:lnTo>
                    <a:pt x="83" y="1027"/>
                  </a:lnTo>
                  <a:lnTo>
                    <a:pt x="83" y="1027"/>
                  </a:lnTo>
                  <a:lnTo>
                    <a:pt x="85" y="1025"/>
                  </a:lnTo>
                  <a:lnTo>
                    <a:pt x="85" y="1021"/>
                  </a:lnTo>
                  <a:lnTo>
                    <a:pt x="85" y="1021"/>
                  </a:lnTo>
                  <a:lnTo>
                    <a:pt x="85" y="1017"/>
                  </a:lnTo>
                  <a:lnTo>
                    <a:pt x="87" y="1013"/>
                  </a:lnTo>
                  <a:lnTo>
                    <a:pt x="87" y="1013"/>
                  </a:lnTo>
                  <a:lnTo>
                    <a:pt x="91" y="1013"/>
                  </a:lnTo>
                  <a:lnTo>
                    <a:pt x="95" y="1011"/>
                  </a:lnTo>
                  <a:lnTo>
                    <a:pt x="103" y="1011"/>
                  </a:lnTo>
                  <a:lnTo>
                    <a:pt x="103" y="1009"/>
                  </a:lnTo>
                  <a:lnTo>
                    <a:pt x="103" y="1009"/>
                  </a:lnTo>
                  <a:lnTo>
                    <a:pt x="103" y="1007"/>
                  </a:lnTo>
                  <a:lnTo>
                    <a:pt x="101" y="1007"/>
                  </a:lnTo>
                  <a:lnTo>
                    <a:pt x="95" y="1007"/>
                  </a:lnTo>
                  <a:lnTo>
                    <a:pt x="95" y="1007"/>
                  </a:lnTo>
                  <a:lnTo>
                    <a:pt x="89" y="1007"/>
                  </a:lnTo>
                  <a:lnTo>
                    <a:pt x="85" y="1009"/>
                  </a:lnTo>
                  <a:lnTo>
                    <a:pt x="83" y="1009"/>
                  </a:lnTo>
                  <a:lnTo>
                    <a:pt x="83" y="1009"/>
                  </a:lnTo>
                  <a:lnTo>
                    <a:pt x="83" y="1005"/>
                  </a:lnTo>
                  <a:lnTo>
                    <a:pt x="83" y="1005"/>
                  </a:lnTo>
                  <a:lnTo>
                    <a:pt x="83" y="1003"/>
                  </a:lnTo>
                  <a:lnTo>
                    <a:pt x="81" y="1001"/>
                  </a:lnTo>
                  <a:lnTo>
                    <a:pt x="81" y="1001"/>
                  </a:lnTo>
                  <a:lnTo>
                    <a:pt x="75" y="1003"/>
                  </a:lnTo>
                  <a:lnTo>
                    <a:pt x="71" y="1007"/>
                  </a:lnTo>
                  <a:lnTo>
                    <a:pt x="71" y="1007"/>
                  </a:lnTo>
                  <a:lnTo>
                    <a:pt x="63" y="1013"/>
                  </a:lnTo>
                  <a:lnTo>
                    <a:pt x="59" y="1021"/>
                  </a:lnTo>
                  <a:lnTo>
                    <a:pt x="59" y="1021"/>
                  </a:lnTo>
                  <a:lnTo>
                    <a:pt x="49" y="1033"/>
                  </a:lnTo>
                  <a:lnTo>
                    <a:pt x="49" y="1033"/>
                  </a:lnTo>
                  <a:lnTo>
                    <a:pt x="45" y="1035"/>
                  </a:lnTo>
                  <a:lnTo>
                    <a:pt x="41" y="1037"/>
                  </a:lnTo>
                  <a:lnTo>
                    <a:pt x="41" y="1037"/>
                  </a:lnTo>
                  <a:lnTo>
                    <a:pt x="37" y="1041"/>
                  </a:lnTo>
                  <a:lnTo>
                    <a:pt x="37" y="1047"/>
                  </a:lnTo>
                  <a:lnTo>
                    <a:pt x="37" y="1047"/>
                  </a:lnTo>
                  <a:lnTo>
                    <a:pt x="31" y="1055"/>
                  </a:lnTo>
                  <a:lnTo>
                    <a:pt x="31" y="1055"/>
                  </a:lnTo>
                  <a:lnTo>
                    <a:pt x="25" y="1061"/>
                  </a:lnTo>
                  <a:lnTo>
                    <a:pt x="21" y="1063"/>
                  </a:lnTo>
                  <a:lnTo>
                    <a:pt x="21" y="1063"/>
                  </a:lnTo>
                  <a:lnTo>
                    <a:pt x="17" y="1057"/>
                  </a:lnTo>
                  <a:lnTo>
                    <a:pt x="17" y="1057"/>
                  </a:lnTo>
                  <a:lnTo>
                    <a:pt x="17" y="1053"/>
                  </a:lnTo>
                  <a:lnTo>
                    <a:pt x="17" y="1053"/>
                  </a:lnTo>
                  <a:lnTo>
                    <a:pt x="21" y="1049"/>
                  </a:lnTo>
                  <a:lnTo>
                    <a:pt x="25" y="1047"/>
                  </a:lnTo>
                  <a:lnTo>
                    <a:pt x="25" y="1047"/>
                  </a:lnTo>
                  <a:lnTo>
                    <a:pt x="29" y="1047"/>
                  </a:lnTo>
                  <a:lnTo>
                    <a:pt x="33" y="1047"/>
                  </a:lnTo>
                  <a:lnTo>
                    <a:pt x="33" y="1047"/>
                  </a:lnTo>
                  <a:lnTo>
                    <a:pt x="33" y="1045"/>
                  </a:lnTo>
                  <a:lnTo>
                    <a:pt x="31" y="1041"/>
                  </a:lnTo>
                  <a:lnTo>
                    <a:pt x="27" y="1035"/>
                  </a:lnTo>
                  <a:lnTo>
                    <a:pt x="27" y="1035"/>
                  </a:lnTo>
                  <a:lnTo>
                    <a:pt x="27" y="1031"/>
                  </a:lnTo>
                  <a:lnTo>
                    <a:pt x="29" y="1027"/>
                  </a:lnTo>
                  <a:lnTo>
                    <a:pt x="27" y="1027"/>
                  </a:lnTo>
                  <a:lnTo>
                    <a:pt x="27" y="1027"/>
                  </a:lnTo>
                  <a:lnTo>
                    <a:pt x="27" y="1027"/>
                  </a:lnTo>
                  <a:lnTo>
                    <a:pt x="25" y="1031"/>
                  </a:lnTo>
                  <a:lnTo>
                    <a:pt x="21" y="1033"/>
                  </a:lnTo>
                  <a:lnTo>
                    <a:pt x="21" y="1033"/>
                  </a:lnTo>
                  <a:lnTo>
                    <a:pt x="19" y="1035"/>
                  </a:lnTo>
                  <a:lnTo>
                    <a:pt x="15" y="1037"/>
                  </a:lnTo>
                  <a:lnTo>
                    <a:pt x="15" y="1037"/>
                  </a:lnTo>
                  <a:lnTo>
                    <a:pt x="15" y="1035"/>
                  </a:lnTo>
                  <a:lnTo>
                    <a:pt x="15" y="1031"/>
                  </a:lnTo>
                  <a:lnTo>
                    <a:pt x="15" y="1031"/>
                  </a:lnTo>
                  <a:lnTo>
                    <a:pt x="9" y="1025"/>
                  </a:lnTo>
                  <a:lnTo>
                    <a:pt x="9" y="1025"/>
                  </a:lnTo>
                  <a:lnTo>
                    <a:pt x="9" y="1017"/>
                  </a:lnTo>
                  <a:lnTo>
                    <a:pt x="9" y="1017"/>
                  </a:lnTo>
                  <a:lnTo>
                    <a:pt x="15" y="1013"/>
                  </a:lnTo>
                  <a:lnTo>
                    <a:pt x="15" y="1013"/>
                  </a:lnTo>
                  <a:lnTo>
                    <a:pt x="21" y="1011"/>
                  </a:lnTo>
                  <a:lnTo>
                    <a:pt x="23" y="1011"/>
                  </a:lnTo>
                  <a:lnTo>
                    <a:pt x="25" y="1009"/>
                  </a:lnTo>
                  <a:lnTo>
                    <a:pt x="25" y="1009"/>
                  </a:lnTo>
                  <a:lnTo>
                    <a:pt x="23" y="1007"/>
                  </a:lnTo>
                  <a:lnTo>
                    <a:pt x="23" y="1005"/>
                  </a:lnTo>
                  <a:lnTo>
                    <a:pt x="23" y="1005"/>
                  </a:lnTo>
                  <a:lnTo>
                    <a:pt x="25" y="1003"/>
                  </a:lnTo>
                  <a:lnTo>
                    <a:pt x="27" y="1001"/>
                  </a:lnTo>
                  <a:lnTo>
                    <a:pt x="27" y="1001"/>
                  </a:lnTo>
                  <a:lnTo>
                    <a:pt x="35" y="993"/>
                  </a:lnTo>
                  <a:lnTo>
                    <a:pt x="41" y="991"/>
                  </a:lnTo>
                  <a:lnTo>
                    <a:pt x="41" y="989"/>
                  </a:lnTo>
                  <a:lnTo>
                    <a:pt x="41" y="989"/>
                  </a:lnTo>
                  <a:lnTo>
                    <a:pt x="37" y="987"/>
                  </a:lnTo>
                  <a:lnTo>
                    <a:pt x="33" y="989"/>
                  </a:lnTo>
                  <a:lnTo>
                    <a:pt x="33" y="989"/>
                  </a:lnTo>
                  <a:lnTo>
                    <a:pt x="27" y="993"/>
                  </a:lnTo>
                  <a:lnTo>
                    <a:pt x="21" y="995"/>
                  </a:lnTo>
                  <a:lnTo>
                    <a:pt x="21" y="995"/>
                  </a:lnTo>
                  <a:lnTo>
                    <a:pt x="15" y="993"/>
                  </a:lnTo>
                  <a:lnTo>
                    <a:pt x="15" y="993"/>
                  </a:lnTo>
                  <a:lnTo>
                    <a:pt x="9" y="985"/>
                  </a:lnTo>
                  <a:lnTo>
                    <a:pt x="8" y="977"/>
                  </a:lnTo>
                  <a:lnTo>
                    <a:pt x="8" y="977"/>
                  </a:lnTo>
                  <a:lnTo>
                    <a:pt x="8" y="975"/>
                  </a:lnTo>
                  <a:lnTo>
                    <a:pt x="8" y="975"/>
                  </a:lnTo>
                  <a:lnTo>
                    <a:pt x="8" y="975"/>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8" name="Freeform 311">
              <a:extLst>
                <a:ext uri="{FF2B5EF4-FFF2-40B4-BE49-F238E27FC236}">
                  <a16:creationId xmlns:a16="http://schemas.microsoft.com/office/drawing/2014/main" id="{12840123-61E8-7975-733A-729BDBB63C15}"/>
                </a:ext>
              </a:extLst>
            </p:cNvPr>
            <p:cNvSpPr>
              <a:spLocks/>
            </p:cNvSpPr>
            <p:nvPr/>
          </p:nvSpPr>
          <p:spPr bwMode="auto">
            <a:xfrm>
              <a:off x="9717664" y="3738023"/>
              <a:ext cx="28413" cy="46882"/>
            </a:xfrm>
            <a:custGeom>
              <a:avLst/>
              <a:gdLst>
                <a:gd name="T0" fmla="*/ 40 w 40"/>
                <a:gd name="T1" fmla="*/ 42 h 66"/>
                <a:gd name="T2" fmla="*/ 40 w 40"/>
                <a:gd name="T3" fmla="*/ 42 h 66"/>
                <a:gd name="T4" fmla="*/ 40 w 40"/>
                <a:gd name="T5" fmla="*/ 50 h 66"/>
                <a:gd name="T6" fmla="*/ 40 w 40"/>
                <a:gd name="T7" fmla="*/ 58 h 66"/>
                <a:gd name="T8" fmla="*/ 40 w 40"/>
                <a:gd name="T9" fmla="*/ 58 h 66"/>
                <a:gd name="T10" fmla="*/ 38 w 40"/>
                <a:gd name="T11" fmla="*/ 62 h 66"/>
                <a:gd name="T12" fmla="*/ 34 w 40"/>
                <a:gd name="T13" fmla="*/ 64 h 66"/>
                <a:gd name="T14" fmla="*/ 34 w 40"/>
                <a:gd name="T15" fmla="*/ 64 h 66"/>
                <a:gd name="T16" fmla="*/ 26 w 40"/>
                <a:gd name="T17" fmla="*/ 66 h 66"/>
                <a:gd name="T18" fmla="*/ 20 w 40"/>
                <a:gd name="T19" fmla="*/ 66 h 66"/>
                <a:gd name="T20" fmla="*/ 18 w 40"/>
                <a:gd name="T21" fmla="*/ 64 h 66"/>
                <a:gd name="T22" fmla="*/ 18 w 40"/>
                <a:gd name="T23" fmla="*/ 64 h 66"/>
                <a:gd name="T24" fmla="*/ 18 w 40"/>
                <a:gd name="T25" fmla="*/ 62 h 66"/>
                <a:gd name="T26" fmla="*/ 16 w 40"/>
                <a:gd name="T27" fmla="*/ 60 h 66"/>
                <a:gd name="T28" fmla="*/ 10 w 40"/>
                <a:gd name="T29" fmla="*/ 60 h 66"/>
                <a:gd name="T30" fmla="*/ 4 w 40"/>
                <a:gd name="T31" fmla="*/ 58 h 66"/>
                <a:gd name="T32" fmla="*/ 0 w 40"/>
                <a:gd name="T33" fmla="*/ 56 h 66"/>
                <a:gd name="T34" fmla="*/ 0 w 40"/>
                <a:gd name="T35" fmla="*/ 56 h 66"/>
                <a:gd name="T36" fmla="*/ 0 w 40"/>
                <a:gd name="T37" fmla="*/ 52 h 66"/>
                <a:gd name="T38" fmla="*/ 0 w 40"/>
                <a:gd name="T39" fmla="*/ 48 h 66"/>
                <a:gd name="T40" fmla="*/ 2 w 40"/>
                <a:gd name="T41" fmla="*/ 38 h 66"/>
                <a:gd name="T42" fmla="*/ 2 w 40"/>
                <a:gd name="T43" fmla="*/ 38 h 66"/>
                <a:gd name="T44" fmla="*/ 0 w 40"/>
                <a:gd name="T45" fmla="*/ 30 h 66"/>
                <a:gd name="T46" fmla="*/ 0 w 40"/>
                <a:gd name="T47" fmla="*/ 22 h 66"/>
                <a:gd name="T48" fmla="*/ 0 w 40"/>
                <a:gd name="T49" fmla="*/ 22 h 66"/>
                <a:gd name="T50" fmla="*/ 4 w 40"/>
                <a:gd name="T51" fmla="*/ 16 h 66"/>
                <a:gd name="T52" fmla="*/ 8 w 40"/>
                <a:gd name="T53" fmla="*/ 8 h 66"/>
                <a:gd name="T54" fmla="*/ 8 w 40"/>
                <a:gd name="T55" fmla="*/ 8 h 66"/>
                <a:gd name="T56" fmla="*/ 14 w 40"/>
                <a:gd name="T57" fmla="*/ 4 h 66"/>
                <a:gd name="T58" fmla="*/ 20 w 40"/>
                <a:gd name="T59" fmla="*/ 0 h 66"/>
                <a:gd name="T60" fmla="*/ 20 w 40"/>
                <a:gd name="T61" fmla="*/ 0 h 66"/>
                <a:gd name="T62" fmla="*/ 30 w 40"/>
                <a:gd name="T63" fmla="*/ 0 h 66"/>
                <a:gd name="T64" fmla="*/ 30 w 40"/>
                <a:gd name="T65" fmla="*/ 0 h 66"/>
                <a:gd name="T66" fmla="*/ 34 w 40"/>
                <a:gd name="T67" fmla="*/ 4 h 66"/>
                <a:gd name="T68" fmla="*/ 36 w 40"/>
                <a:gd name="T69" fmla="*/ 6 h 66"/>
                <a:gd name="T70" fmla="*/ 36 w 40"/>
                <a:gd name="T71" fmla="*/ 6 h 66"/>
                <a:gd name="T72" fmla="*/ 36 w 40"/>
                <a:gd name="T73" fmla="*/ 10 h 66"/>
                <a:gd name="T74" fmla="*/ 34 w 40"/>
                <a:gd name="T75" fmla="*/ 16 h 66"/>
                <a:gd name="T76" fmla="*/ 34 w 40"/>
                <a:gd name="T77" fmla="*/ 16 h 66"/>
                <a:gd name="T78" fmla="*/ 34 w 40"/>
                <a:gd name="T79" fmla="*/ 24 h 66"/>
                <a:gd name="T80" fmla="*/ 34 w 40"/>
                <a:gd name="T81" fmla="*/ 24 h 66"/>
                <a:gd name="T82" fmla="*/ 38 w 40"/>
                <a:gd name="T83" fmla="*/ 34 h 66"/>
                <a:gd name="T84" fmla="*/ 38 w 40"/>
                <a:gd name="T85" fmla="*/ 34 h 66"/>
                <a:gd name="T86" fmla="*/ 40 w 40"/>
                <a:gd name="T87" fmla="*/ 42 h 66"/>
                <a:gd name="T88" fmla="*/ 40 w 40"/>
                <a:gd name="T89" fmla="*/ 42 h 66"/>
                <a:gd name="T90" fmla="*/ 40 w 40"/>
                <a:gd name="T91"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66">
                  <a:moveTo>
                    <a:pt x="40" y="42"/>
                  </a:moveTo>
                  <a:lnTo>
                    <a:pt x="40" y="42"/>
                  </a:lnTo>
                  <a:lnTo>
                    <a:pt x="40" y="50"/>
                  </a:lnTo>
                  <a:lnTo>
                    <a:pt x="40" y="58"/>
                  </a:lnTo>
                  <a:lnTo>
                    <a:pt x="40" y="58"/>
                  </a:lnTo>
                  <a:lnTo>
                    <a:pt x="38" y="62"/>
                  </a:lnTo>
                  <a:lnTo>
                    <a:pt x="34" y="64"/>
                  </a:lnTo>
                  <a:lnTo>
                    <a:pt x="34" y="64"/>
                  </a:lnTo>
                  <a:lnTo>
                    <a:pt x="26" y="66"/>
                  </a:lnTo>
                  <a:lnTo>
                    <a:pt x="20" y="66"/>
                  </a:lnTo>
                  <a:lnTo>
                    <a:pt x="18" y="64"/>
                  </a:lnTo>
                  <a:lnTo>
                    <a:pt x="18" y="64"/>
                  </a:lnTo>
                  <a:lnTo>
                    <a:pt x="18" y="62"/>
                  </a:lnTo>
                  <a:lnTo>
                    <a:pt x="16" y="60"/>
                  </a:lnTo>
                  <a:lnTo>
                    <a:pt x="10" y="60"/>
                  </a:lnTo>
                  <a:lnTo>
                    <a:pt x="4" y="58"/>
                  </a:lnTo>
                  <a:lnTo>
                    <a:pt x="0" y="56"/>
                  </a:lnTo>
                  <a:lnTo>
                    <a:pt x="0" y="56"/>
                  </a:lnTo>
                  <a:lnTo>
                    <a:pt x="0" y="52"/>
                  </a:lnTo>
                  <a:lnTo>
                    <a:pt x="0" y="48"/>
                  </a:lnTo>
                  <a:lnTo>
                    <a:pt x="2" y="38"/>
                  </a:lnTo>
                  <a:lnTo>
                    <a:pt x="2" y="38"/>
                  </a:lnTo>
                  <a:lnTo>
                    <a:pt x="0" y="30"/>
                  </a:lnTo>
                  <a:lnTo>
                    <a:pt x="0" y="22"/>
                  </a:lnTo>
                  <a:lnTo>
                    <a:pt x="0" y="22"/>
                  </a:lnTo>
                  <a:lnTo>
                    <a:pt x="4" y="16"/>
                  </a:lnTo>
                  <a:lnTo>
                    <a:pt x="8" y="8"/>
                  </a:lnTo>
                  <a:lnTo>
                    <a:pt x="8" y="8"/>
                  </a:lnTo>
                  <a:lnTo>
                    <a:pt x="14" y="4"/>
                  </a:lnTo>
                  <a:lnTo>
                    <a:pt x="20" y="0"/>
                  </a:lnTo>
                  <a:lnTo>
                    <a:pt x="20" y="0"/>
                  </a:lnTo>
                  <a:lnTo>
                    <a:pt x="30" y="0"/>
                  </a:lnTo>
                  <a:lnTo>
                    <a:pt x="30" y="0"/>
                  </a:lnTo>
                  <a:lnTo>
                    <a:pt x="34" y="4"/>
                  </a:lnTo>
                  <a:lnTo>
                    <a:pt x="36" y="6"/>
                  </a:lnTo>
                  <a:lnTo>
                    <a:pt x="36" y="6"/>
                  </a:lnTo>
                  <a:lnTo>
                    <a:pt x="36" y="10"/>
                  </a:lnTo>
                  <a:lnTo>
                    <a:pt x="34" y="16"/>
                  </a:lnTo>
                  <a:lnTo>
                    <a:pt x="34" y="16"/>
                  </a:lnTo>
                  <a:lnTo>
                    <a:pt x="34" y="24"/>
                  </a:lnTo>
                  <a:lnTo>
                    <a:pt x="34" y="24"/>
                  </a:lnTo>
                  <a:lnTo>
                    <a:pt x="38" y="34"/>
                  </a:lnTo>
                  <a:lnTo>
                    <a:pt x="38" y="34"/>
                  </a:lnTo>
                  <a:lnTo>
                    <a:pt x="40" y="42"/>
                  </a:lnTo>
                  <a:lnTo>
                    <a:pt x="40" y="42"/>
                  </a:lnTo>
                  <a:lnTo>
                    <a:pt x="40" y="4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89" name="Freeform 312">
              <a:extLst>
                <a:ext uri="{FF2B5EF4-FFF2-40B4-BE49-F238E27FC236}">
                  <a16:creationId xmlns:a16="http://schemas.microsoft.com/office/drawing/2014/main" id="{9BFF93F5-7DA1-8712-4C7E-CF2E0DC53882}"/>
                </a:ext>
              </a:extLst>
            </p:cNvPr>
            <p:cNvSpPr>
              <a:spLocks/>
            </p:cNvSpPr>
            <p:nvPr/>
          </p:nvSpPr>
          <p:spPr bwMode="auto">
            <a:xfrm>
              <a:off x="9600458" y="3642128"/>
              <a:ext cx="148460" cy="137095"/>
            </a:xfrm>
            <a:custGeom>
              <a:avLst/>
              <a:gdLst>
                <a:gd name="T0" fmla="*/ 203 w 209"/>
                <a:gd name="T1" fmla="*/ 85 h 193"/>
                <a:gd name="T2" fmla="*/ 203 w 209"/>
                <a:gd name="T3" fmla="*/ 99 h 193"/>
                <a:gd name="T4" fmla="*/ 207 w 209"/>
                <a:gd name="T5" fmla="*/ 117 h 193"/>
                <a:gd name="T6" fmla="*/ 199 w 209"/>
                <a:gd name="T7" fmla="*/ 127 h 193"/>
                <a:gd name="T8" fmla="*/ 195 w 209"/>
                <a:gd name="T9" fmla="*/ 135 h 193"/>
                <a:gd name="T10" fmla="*/ 179 w 209"/>
                <a:gd name="T11" fmla="*/ 139 h 193"/>
                <a:gd name="T12" fmla="*/ 169 w 209"/>
                <a:gd name="T13" fmla="*/ 151 h 193"/>
                <a:gd name="T14" fmla="*/ 165 w 209"/>
                <a:gd name="T15" fmla="*/ 165 h 193"/>
                <a:gd name="T16" fmla="*/ 165 w 209"/>
                <a:gd name="T17" fmla="*/ 183 h 193"/>
                <a:gd name="T18" fmla="*/ 165 w 209"/>
                <a:gd name="T19" fmla="*/ 191 h 193"/>
                <a:gd name="T20" fmla="*/ 147 w 209"/>
                <a:gd name="T21" fmla="*/ 191 h 193"/>
                <a:gd name="T22" fmla="*/ 135 w 209"/>
                <a:gd name="T23" fmla="*/ 177 h 193"/>
                <a:gd name="T24" fmla="*/ 123 w 209"/>
                <a:gd name="T25" fmla="*/ 171 h 193"/>
                <a:gd name="T26" fmla="*/ 123 w 209"/>
                <a:gd name="T27" fmla="*/ 165 h 193"/>
                <a:gd name="T28" fmla="*/ 121 w 209"/>
                <a:gd name="T29" fmla="*/ 161 h 193"/>
                <a:gd name="T30" fmla="*/ 119 w 209"/>
                <a:gd name="T31" fmla="*/ 153 h 193"/>
                <a:gd name="T32" fmla="*/ 123 w 209"/>
                <a:gd name="T33" fmla="*/ 133 h 193"/>
                <a:gd name="T34" fmla="*/ 119 w 209"/>
                <a:gd name="T35" fmla="*/ 131 h 193"/>
                <a:gd name="T36" fmla="*/ 111 w 209"/>
                <a:gd name="T37" fmla="*/ 133 h 193"/>
                <a:gd name="T38" fmla="*/ 103 w 209"/>
                <a:gd name="T39" fmla="*/ 143 h 193"/>
                <a:gd name="T40" fmla="*/ 95 w 209"/>
                <a:gd name="T41" fmla="*/ 145 h 193"/>
                <a:gd name="T42" fmla="*/ 83 w 209"/>
                <a:gd name="T43" fmla="*/ 141 h 193"/>
                <a:gd name="T44" fmla="*/ 75 w 209"/>
                <a:gd name="T45" fmla="*/ 135 h 193"/>
                <a:gd name="T46" fmla="*/ 79 w 209"/>
                <a:gd name="T47" fmla="*/ 121 h 193"/>
                <a:gd name="T48" fmla="*/ 71 w 209"/>
                <a:gd name="T49" fmla="*/ 103 h 193"/>
                <a:gd name="T50" fmla="*/ 58 w 209"/>
                <a:gd name="T51" fmla="*/ 97 h 193"/>
                <a:gd name="T52" fmla="*/ 42 w 209"/>
                <a:gd name="T53" fmla="*/ 83 h 193"/>
                <a:gd name="T54" fmla="*/ 32 w 209"/>
                <a:gd name="T55" fmla="*/ 79 h 193"/>
                <a:gd name="T56" fmla="*/ 28 w 209"/>
                <a:gd name="T57" fmla="*/ 61 h 193"/>
                <a:gd name="T58" fmla="*/ 18 w 209"/>
                <a:gd name="T59" fmla="*/ 53 h 193"/>
                <a:gd name="T60" fmla="*/ 6 w 209"/>
                <a:gd name="T61" fmla="*/ 51 h 193"/>
                <a:gd name="T62" fmla="*/ 0 w 209"/>
                <a:gd name="T63" fmla="*/ 41 h 193"/>
                <a:gd name="T64" fmla="*/ 2 w 209"/>
                <a:gd name="T65" fmla="*/ 18 h 193"/>
                <a:gd name="T66" fmla="*/ 2 w 209"/>
                <a:gd name="T67" fmla="*/ 14 h 193"/>
                <a:gd name="T68" fmla="*/ 32 w 209"/>
                <a:gd name="T69" fmla="*/ 4 h 193"/>
                <a:gd name="T70" fmla="*/ 42 w 209"/>
                <a:gd name="T71" fmla="*/ 0 h 193"/>
                <a:gd name="T72" fmla="*/ 52 w 209"/>
                <a:gd name="T73" fmla="*/ 0 h 193"/>
                <a:gd name="T74" fmla="*/ 60 w 209"/>
                <a:gd name="T75" fmla="*/ 8 h 193"/>
                <a:gd name="T76" fmla="*/ 73 w 209"/>
                <a:gd name="T77" fmla="*/ 14 h 193"/>
                <a:gd name="T78" fmla="*/ 91 w 209"/>
                <a:gd name="T79" fmla="*/ 10 h 193"/>
                <a:gd name="T80" fmla="*/ 123 w 209"/>
                <a:gd name="T81" fmla="*/ 0 h 193"/>
                <a:gd name="T82" fmla="*/ 143 w 209"/>
                <a:gd name="T83" fmla="*/ 2 h 193"/>
                <a:gd name="T84" fmla="*/ 147 w 209"/>
                <a:gd name="T85" fmla="*/ 8 h 193"/>
                <a:gd name="T86" fmla="*/ 151 w 209"/>
                <a:gd name="T87" fmla="*/ 10 h 193"/>
                <a:gd name="T88" fmla="*/ 151 w 209"/>
                <a:gd name="T89" fmla="*/ 16 h 193"/>
                <a:gd name="T90" fmla="*/ 161 w 209"/>
                <a:gd name="T91" fmla="*/ 22 h 193"/>
                <a:gd name="T92" fmla="*/ 177 w 209"/>
                <a:gd name="T93" fmla="*/ 30 h 193"/>
                <a:gd name="T94" fmla="*/ 179 w 209"/>
                <a:gd name="T95" fmla="*/ 38 h 193"/>
                <a:gd name="T96" fmla="*/ 177 w 209"/>
                <a:gd name="T97" fmla="*/ 55 h 193"/>
                <a:gd name="T98" fmla="*/ 177 w 209"/>
                <a:gd name="T99" fmla="*/ 69 h 193"/>
                <a:gd name="T100" fmla="*/ 185 w 209"/>
                <a:gd name="T101" fmla="*/ 75 h 193"/>
                <a:gd name="T102" fmla="*/ 197 w 209"/>
                <a:gd name="T103" fmla="*/ 75 h 193"/>
                <a:gd name="T104" fmla="*/ 199 w 209"/>
                <a:gd name="T105" fmla="*/ 7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93">
                  <a:moveTo>
                    <a:pt x="199" y="77"/>
                  </a:moveTo>
                  <a:lnTo>
                    <a:pt x="199" y="77"/>
                  </a:lnTo>
                  <a:lnTo>
                    <a:pt x="203" y="85"/>
                  </a:lnTo>
                  <a:lnTo>
                    <a:pt x="203" y="85"/>
                  </a:lnTo>
                  <a:lnTo>
                    <a:pt x="203" y="99"/>
                  </a:lnTo>
                  <a:lnTo>
                    <a:pt x="203" y="99"/>
                  </a:lnTo>
                  <a:lnTo>
                    <a:pt x="209" y="109"/>
                  </a:lnTo>
                  <a:lnTo>
                    <a:pt x="209" y="109"/>
                  </a:lnTo>
                  <a:lnTo>
                    <a:pt x="207" y="117"/>
                  </a:lnTo>
                  <a:lnTo>
                    <a:pt x="207" y="117"/>
                  </a:lnTo>
                  <a:lnTo>
                    <a:pt x="205" y="123"/>
                  </a:lnTo>
                  <a:lnTo>
                    <a:pt x="199" y="127"/>
                  </a:lnTo>
                  <a:lnTo>
                    <a:pt x="195" y="131"/>
                  </a:lnTo>
                  <a:lnTo>
                    <a:pt x="195" y="135"/>
                  </a:lnTo>
                  <a:lnTo>
                    <a:pt x="195" y="135"/>
                  </a:lnTo>
                  <a:lnTo>
                    <a:pt x="185" y="135"/>
                  </a:lnTo>
                  <a:lnTo>
                    <a:pt x="185" y="135"/>
                  </a:lnTo>
                  <a:lnTo>
                    <a:pt x="179" y="139"/>
                  </a:lnTo>
                  <a:lnTo>
                    <a:pt x="173" y="143"/>
                  </a:lnTo>
                  <a:lnTo>
                    <a:pt x="173" y="143"/>
                  </a:lnTo>
                  <a:lnTo>
                    <a:pt x="169" y="151"/>
                  </a:lnTo>
                  <a:lnTo>
                    <a:pt x="165" y="157"/>
                  </a:lnTo>
                  <a:lnTo>
                    <a:pt x="165" y="157"/>
                  </a:lnTo>
                  <a:lnTo>
                    <a:pt x="165" y="165"/>
                  </a:lnTo>
                  <a:lnTo>
                    <a:pt x="167" y="173"/>
                  </a:lnTo>
                  <a:lnTo>
                    <a:pt x="167" y="173"/>
                  </a:lnTo>
                  <a:lnTo>
                    <a:pt x="165" y="183"/>
                  </a:lnTo>
                  <a:lnTo>
                    <a:pt x="165" y="187"/>
                  </a:lnTo>
                  <a:lnTo>
                    <a:pt x="165" y="191"/>
                  </a:lnTo>
                  <a:lnTo>
                    <a:pt x="165" y="191"/>
                  </a:lnTo>
                  <a:lnTo>
                    <a:pt x="153" y="193"/>
                  </a:lnTo>
                  <a:lnTo>
                    <a:pt x="153" y="193"/>
                  </a:lnTo>
                  <a:lnTo>
                    <a:pt x="147" y="191"/>
                  </a:lnTo>
                  <a:lnTo>
                    <a:pt x="141" y="187"/>
                  </a:lnTo>
                  <a:lnTo>
                    <a:pt x="141" y="187"/>
                  </a:lnTo>
                  <a:lnTo>
                    <a:pt x="135" y="177"/>
                  </a:lnTo>
                  <a:lnTo>
                    <a:pt x="135" y="177"/>
                  </a:lnTo>
                  <a:lnTo>
                    <a:pt x="125" y="173"/>
                  </a:lnTo>
                  <a:lnTo>
                    <a:pt x="123" y="171"/>
                  </a:lnTo>
                  <a:lnTo>
                    <a:pt x="121" y="169"/>
                  </a:lnTo>
                  <a:lnTo>
                    <a:pt x="121" y="169"/>
                  </a:lnTo>
                  <a:lnTo>
                    <a:pt x="123" y="165"/>
                  </a:lnTo>
                  <a:lnTo>
                    <a:pt x="125" y="163"/>
                  </a:lnTo>
                  <a:lnTo>
                    <a:pt x="125" y="163"/>
                  </a:lnTo>
                  <a:lnTo>
                    <a:pt x="121" y="161"/>
                  </a:lnTo>
                  <a:lnTo>
                    <a:pt x="119" y="159"/>
                  </a:lnTo>
                  <a:lnTo>
                    <a:pt x="119" y="159"/>
                  </a:lnTo>
                  <a:lnTo>
                    <a:pt x="119" y="153"/>
                  </a:lnTo>
                  <a:lnTo>
                    <a:pt x="121" y="145"/>
                  </a:lnTo>
                  <a:lnTo>
                    <a:pt x="123" y="137"/>
                  </a:lnTo>
                  <a:lnTo>
                    <a:pt x="123" y="133"/>
                  </a:lnTo>
                  <a:lnTo>
                    <a:pt x="123" y="131"/>
                  </a:lnTo>
                  <a:lnTo>
                    <a:pt x="123" y="131"/>
                  </a:lnTo>
                  <a:lnTo>
                    <a:pt x="119" y="131"/>
                  </a:lnTo>
                  <a:lnTo>
                    <a:pt x="117" y="131"/>
                  </a:lnTo>
                  <a:lnTo>
                    <a:pt x="117" y="131"/>
                  </a:lnTo>
                  <a:lnTo>
                    <a:pt x="111" y="133"/>
                  </a:lnTo>
                  <a:lnTo>
                    <a:pt x="107" y="139"/>
                  </a:lnTo>
                  <a:lnTo>
                    <a:pt x="107" y="139"/>
                  </a:lnTo>
                  <a:lnTo>
                    <a:pt x="103" y="143"/>
                  </a:lnTo>
                  <a:lnTo>
                    <a:pt x="99" y="145"/>
                  </a:lnTo>
                  <a:lnTo>
                    <a:pt x="99" y="145"/>
                  </a:lnTo>
                  <a:lnTo>
                    <a:pt x="95" y="145"/>
                  </a:lnTo>
                  <a:lnTo>
                    <a:pt x="89" y="145"/>
                  </a:lnTo>
                  <a:lnTo>
                    <a:pt x="89" y="145"/>
                  </a:lnTo>
                  <a:lnTo>
                    <a:pt x="83" y="141"/>
                  </a:lnTo>
                  <a:lnTo>
                    <a:pt x="79" y="139"/>
                  </a:lnTo>
                  <a:lnTo>
                    <a:pt x="79" y="139"/>
                  </a:lnTo>
                  <a:lnTo>
                    <a:pt x="75" y="135"/>
                  </a:lnTo>
                  <a:lnTo>
                    <a:pt x="75" y="129"/>
                  </a:lnTo>
                  <a:lnTo>
                    <a:pt x="79" y="121"/>
                  </a:lnTo>
                  <a:lnTo>
                    <a:pt x="79" y="121"/>
                  </a:lnTo>
                  <a:lnTo>
                    <a:pt x="75" y="109"/>
                  </a:lnTo>
                  <a:lnTo>
                    <a:pt x="75" y="109"/>
                  </a:lnTo>
                  <a:lnTo>
                    <a:pt x="71" y="103"/>
                  </a:lnTo>
                  <a:lnTo>
                    <a:pt x="71" y="103"/>
                  </a:lnTo>
                  <a:lnTo>
                    <a:pt x="64" y="99"/>
                  </a:lnTo>
                  <a:lnTo>
                    <a:pt x="58" y="97"/>
                  </a:lnTo>
                  <a:lnTo>
                    <a:pt x="58" y="97"/>
                  </a:lnTo>
                  <a:lnTo>
                    <a:pt x="42" y="83"/>
                  </a:lnTo>
                  <a:lnTo>
                    <a:pt x="42" y="83"/>
                  </a:lnTo>
                  <a:lnTo>
                    <a:pt x="36" y="81"/>
                  </a:lnTo>
                  <a:lnTo>
                    <a:pt x="32" y="79"/>
                  </a:lnTo>
                  <a:lnTo>
                    <a:pt x="32" y="79"/>
                  </a:lnTo>
                  <a:lnTo>
                    <a:pt x="30" y="73"/>
                  </a:lnTo>
                  <a:lnTo>
                    <a:pt x="28" y="67"/>
                  </a:lnTo>
                  <a:lnTo>
                    <a:pt x="28" y="61"/>
                  </a:lnTo>
                  <a:lnTo>
                    <a:pt x="26" y="55"/>
                  </a:lnTo>
                  <a:lnTo>
                    <a:pt x="26" y="55"/>
                  </a:lnTo>
                  <a:lnTo>
                    <a:pt x="18" y="53"/>
                  </a:lnTo>
                  <a:lnTo>
                    <a:pt x="12" y="55"/>
                  </a:lnTo>
                  <a:lnTo>
                    <a:pt x="12" y="55"/>
                  </a:lnTo>
                  <a:lnTo>
                    <a:pt x="6" y="51"/>
                  </a:lnTo>
                  <a:lnTo>
                    <a:pt x="0" y="47"/>
                  </a:lnTo>
                  <a:lnTo>
                    <a:pt x="0" y="47"/>
                  </a:lnTo>
                  <a:lnTo>
                    <a:pt x="0" y="41"/>
                  </a:lnTo>
                  <a:lnTo>
                    <a:pt x="0" y="38"/>
                  </a:lnTo>
                  <a:lnTo>
                    <a:pt x="0" y="38"/>
                  </a:lnTo>
                  <a:lnTo>
                    <a:pt x="2" y="18"/>
                  </a:lnTo>
                  <a:lnTo>
                    <a:pt x="2" y="18"/>
                  </a:lnTo>
                  <a:lnTo>
                    <a:pt x="2" y="14"/>
                  </a:lnTo>
                  <a:lnTo>
                    <a:pt x="2" y="14"/>
                  </a:lnTo>
                  <a:lnTo>
                    <a:pt x="8" y="10"/>
                  </a:lnTo>
                  <a:lnTo>
                    <a:pt x="16" y="8"/>
                  </a:lnTo>
                  <a:lnTo>
                    <a:pt x="32" y="4"/>
                  </a:lnTo>
                  <a:lnTo>
                    <a:pt x="32" y="4"/>
                  </a:lnTo>
                  <a:lnTo>
                    <a:pt x="42" y="0"/>
                  </a:lnTo>
                  <a:lnTo>
                    <a:pt x="42" y="0"/>
                  </a:lnTo>
                  <a:lnTo>
                    <a:pt x="46" y="0"/>
                  </a:lnTo>
                  <a:lnTo>
                    <a:pt x="52" y="0"/>
                  </a:lnTo>
                  <a:lnTo>
                    <a:pt x="52" y="0"/>
                  </a:lnTo>
                  <a:lnTo>
                    <a:pt x="52" y="2"/>
                  </a:lnTo>
                  <a:lnTo>
                    <a:pt x="52" y="2"/>
                  </a:lnTo>
                  <a:lnTo>
                    <a:pt x="60" y="8"/>
                  </a:lnTo>
                  <a:lnTo>
                    <a:pt x="68" y="14"/>
                  </a:lnTo>
                  <a:lnTo>
                    <a:pt x="68" y="14"/>
                  </a:lnTo>
                  <a:lnTo>
                    <a:pt x="73" y="14"/>
                  </a:lnTo>
                  <a:lnTo>
                    <a:pt x="81" y="12"/>
                  </a:lnTo>
                  <a:lnTo>
                    <a:pt x="91" y="10"/>
                  </a:lnTo>
                  <a:lnTo>
                    <a:pt x="91" y="10"/>
                  </a:lnTo>
                  <a:lnTo>
                    <a:pt x="111" y="2"/>
                  </a:lnTo>
                  <a:lnTo>
                    <a:pt x="111" y="2"/>
                  </a:lnTo>
                  <a:lnTo>
                    <a:pt x="123" y="0"/>
                  </a:lnTo>
                  <a:lnTo>
                    <a:pt x="123" y="0"/>
                  </a:lnTo>
                  <a:lnTo>
                    <a:pt x="135" y="0"/>
                  </a:lnTo>
                  <a:lnTo>
                    <a:pt x="143" y="2"/>
                  </a:lnTo>
                  <a:lnTo>
                    <a:pt x="143" y="2"/>
                  </a:lnTo>
                  <a:lnTo>
                    <a:pt x="145" y="6"/>
                  </a:lnTo>
                  <a:lnTo>
                    <a:pt x="147" y="8"/>
                  </a:lnTo>
                  <a:lnTo>
                    <a:pt x="147" y="8"/>
                  </a:lnTo>
                  <a:lnTo>
                    <a:pt x="151" y="10"/>
                  </a:lnTo>
                  <a:lnTo>
                    <a:pt x="151" y="10"/>
                  </a:lnTo>
                  <a:lnTo>
                    <a:pt x="151" y="12"/>
                  </a:lnTo>
                  <a:lnTo>
                    <a:pt x="151" y="16"/>
                  </a:lnTo>
                  <a:lnTo>
                    <a:pt x="151" y="16"/>
                  </a:lnTo>
                  <a:lnTo>
                    <a:pt x="155" y="20"/>
                  </a:lnTo>
                  <a:lnTo>
                    <a:pt x="161" y="22"/>
                  </a:lnTo>
                  <a:lnTo>
                    <a:pt x="161" y="22"/>
                  </a:lnTo>
                  <a:lnTo>
                    <a:pt x="171" y="24"/>
                  </a:lnTo>
                  <a:lnTo>
                    <a:pt x="171" y="24"/>
                  </a:lnTo>
                  <a:lnTo>
                    <a:pt x="177" y="30"/>
                  </a:lnTo>
                  <a:lnTo>
                    <a:pt x="179" y="34"/>
                  </a:lnTo>
                  <a:lnTo>
                    <a:pt x="179" y="34"/>
                  </a:lnTo>
                  <a:lnTo>
                    <a:pt x="179" y="38"/>
                  </a:lnTo>
                  <a:lnTo>
                    <a:pt x="179" y="43"/>
                  </a:lnTo>
                  <a:lnTo>
                    <a:pt x="179" y="43"/>
                  </a:lnTo>
                  <a:lnTo>
                    <a:pt x="177" y="55"/>
                  </a:lnTo>
                  <a:lnTo>
                    <a:pt x="177" y="55"/>
                  </a:lnTo>
                  <a:lnTo>
                    <a:pt x="175" y="63"/>
                  </a:lnTo>
                  <a:lnTo>
                    <a:pt x="177" y="69"/>
                  </a:lnTo>
                  <a:lnTo>
                    <a:pt x="177" y="69"/>
                  </a:lnTo>
                  <a:lnTo>
                    <a:pt x="179" y="73"/>
                  </a:lnTo>
                  <a:lnTo>
                    <a:pt x="185" y="75"/>
                  </a:lnTo>
                  <a:lnTo>
                    <a:pt x="185" y="75"/>
                  </a:lnTo>
                  <a:lnTo>
                    <a:pt x="193" y="75"/>
                  </a:lnTo>
                  <a:lnTo>
                    <a:pt x="197" y="75"/>
                  </a:lnTo>
                  <a:lnTo>
                    <a:pt x="199" y="77"/>
                  </a:lnTo>
                  <a:lnTo>
                    <a:pt x="199" y="77"/>
                  </a:lnTo>
                  <a:lnTo>
                    <a:pt x="199" y="77"/>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0" name="Freeform 313">
              <a:extLst>
                <a:ext uri="{FF2B5EF4-FFF2-40B4-BE49-F238E27FC236}">
                  <a16:creationId xmlns:a16="http://schemas.microsoft.com/office/drawing/2014/main" id="{F704FCBF-ADE9-5AB2-6838-6C9D27B526B3}"/>
                </a:ext>
              </a:extLst>
            </p:cNvPr>
            <p:cNvSpPr>
              <a:spLocks/>
            </p:cNvSpPr>
            <p:nvPr/>
          </p:nvSpPr>
          <p:spPr bwMode="auto">
            <a:xfrm>
              <a:off x="9707719" y="3514977"/>
              <a:ext cx="17048" cy="20600"/>
            </a:xfrm>
            <a:custGeom>
              <a:avLst/>
              <a:gdLst>
                <a:gd name="T0" fmla="*/ 22 w 24"/>
                <a:gd name="T1" fmla="*/ 0 h 29"/>
                <a:gd name="T2" fmla="*/ 22 w 24"/>
                <a:gd name="T3" fmla="*/ 0 h 29"/>
                <a:gd name="T4" fmla="*/ 24 w 24"/>
                <a:gd name="T5" fmla="*/ 2 h 29"/>
                <a:gd name="T6" fmla="*/ 22 w 24"/>
                <a:gd name="T7" fmla="*/ 6 h 29"/>
                <a:gd name="T8" fmla="*/ 20 w 24"/>
                <a:gd name="T9" fmla="*/ 11 h 29"/>
                <a:gd name="T10" fmla="*/ 20 w 24"/>
                <a:gd name="T11" fmla="*/ 11 h 29"/>
                <a:gd name="T12" fmla="*/ 18 w 24"/>
                <a:gd name="T13" fmla="*/ 13 h 29"/>
                <a:gd name="T14" fmla="*/ 16 w 24"/>
                <a:gd name="T15" fmla="*/ 15 h 29"/>
                <a:gd name="T16" fmla="*/ 16 w 24"/>
                <a:gd name="T17" fmla="*/ 15 h 29"/>
                <a:gd name="T18" fmla="*/ 8 w 24"/>
                <a:gd name="T19" fmla="*/ 25 h 29"/>
                <a:gd name="T20" fmla="*/ 8 w 24"/>
                <a:gd name="T21" fmla="*/ 25 h 29"/>
                <a:gd name="T22" fmla="*/ 4 w 24"/>
                <a:gd name="T23" fmla="*/ 27 h 29"/>
                <a:gd name="T24" fmla="*/ 2 w 24"/>
                <a:gd name="T25" fmla="*/ 29 h 29"/>
                <a:gd name="T26" fmla="*/ 0 w 24"/>
                <a:gd name="T27" fmla="*/ 29 h 29"/>
                <a:gd name="T28" fmla="*/ 0 w 24"/>
                <a:gd name="T29" fmla="*/ 29 h 29"/>
                <a:gd name="T30" fmla="*/ 0 w 24"/>
                <a:gd name="T31" fmla="*/ 27 h 29"/>
                <a:gd name="T32" fmla="*/ 0 w 24"/>
                <a:gd name="T33" fmla="*/ 25 h 29"/>
                <a:gd name="T34" fmla="*/ 4 w 24"/>
                <a:gd name="T35" fmla="*/ 21 h 29"/>
                <a:gd name="T36" fmla="*/ 4 w 24"/>
                <a:gd name="T37" fmla="*/ 21 h 29"/>
                <a:gd name="T38" fmla="*/ 16 w 24"/>
                <a:gd name="T39" fmla="*/ 11 h 29"/>
                <a:gd name="T40" fmla="*/ 16 w 24"/>
                <a:gd name="T41" fmla="*/ 11 h 29"/>
                <a:gd name="T42" fmla="*/ 20 w 24"/>
                <a:gd name="T43" fmla="*/ 8 h 29"/>
                <a:gd name="T44" fmla="*/ 22 w 24"/>
                <a:gd name="T45" fmla="*/ 2 h 29"/>
                <a:gd name="T46" fmla="*/ 22 w 24"/>
                <a:gd name="T47" fmla="*/ 2 h 29"/>
                <a:gd name="T48" fmla="*/ 22 w 24"/>
                <a:gd name="T49" fmla="*/ 0 h 29"/>
                <a:gd name="T50" fmla="*/ 22 w 24"/>
                <a:gd name="T51" fmla="*/ 0 h 29"/>
                <a:gd name="T52" fmla="*/ 22 w 24"/>
                <a:gd name="T5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9">
                  <a:moveTo>
                    <a:pt x="22" y="0"/>
                  </a:moveTo>
                  <a:lnTo>
                    <a:pt x="22" y="0"/>
                  </a:lnTo>
                  <a:lnTo>
                    <a:pt x="24" y="2"/>
                  </a:lnTo>
                  <a:lnTo>
                    <a:pt x="22" y="6"/>
                  </a:lnTo>
                  <a:lnTo>
                    <a:pt x="20" y="11"/>
                  </a:lnTo>
                  <a:lnTo>
                    <a:pt x="20" y="11"/>
                  </a:lnTo>
                  <a:lnTo>
                    <a:pt x="18" y="13"/>
                  </a:lnTo>
                  <a:lnTo>
                    <a:pt x="16" y="15"/>
                  </a:lnTo>
                  <a:lnTo>
                    <a:pt x="16" y="15"/>
                  </a:lnTo>
                  <a:lnTo>
                    <a:pt x="8" y="25"/>
                  </a:lnTo>
                  <a:lnTo>
                    <a:pt x="8" y="25"/>
                  </a:lnTo>
                  <a:lnTo>
                    <a:pt x="4" y="27"/>
                  </a:lnTo>
                  <a:lnTo>
                    <a:pt x="2" y="29"/>
                  </a:lnTo>
                  <a:lnTo>
                    <a:pt x="0" y="29"/>
                  </a:lnTo>
                  <a:lnTo>
                    <a:pt x="0" y="29"/>
                  </a:lnTo>
                  <a:lnTo>
                    <a:pt x="0" y="27"/>
                  </a:lnTo>
                  <a:lnTo>
                    <a:pt x="0" y="25"/>
                  </a:lnTo>
                  <a:lnTo>
                    <a:pt x="4" y="21"/>
                  </a:lnTo>
                  <a:lnTo>
                    <a:pt x="4" y="21"/>
                  </a:lnTo>
                  <a:lnTo>
                    <a:pt x="16" y="11"/>
                  </a:lnTo>
                  <a:lnTo>
                    <a:pt x="16" y="11"/>
                  </a:lnTo>
                  <a:lnTo>
                    <a:pt x="20" y="8"/>
                  </a:lnTo>
                  <a:lnTo>
                    <a:pt x="22" y="2"/>
                  </a:lnTo>
                  <a:lnTo>
                    <a:pt x="22" y="2"/>
                  </a:lnTo>
                  <a:lnTo>
                    <a:pt x="22" y="0"/>
                  </a:lnTo>
                  <a:lnTo>
                    <a:pt x="22" y="0"/>
                  </a:lnTo>
                  <a:lnTo>
                    <a:pt x="22"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1" name="Freeform 314">
              <a:extLst>
                <a:ext uri="{FF2B5EF4-FFF2-40B4-BE49-F238E27FC236}">
                  <a16:creationId xmlns:a16="http://schemas.microsoft.com/office/drawing/2014/main" id="{1A15F527-FDFE-00BE-EC62-621A6EF8372C}"/>
                </a:ext>
              </a:extLst>
            </p:cNvPr>
            <p:cNvSpPr>
              <a:spLocks/>
            </p:cNvSpPr>
            <p:nvPr/>
          </p:nvSpPr>
          <p:spPr bwMode="auto">
            <a:xfrm>
              <a:off x="9643078" y="3629342"/>
              <a:ext cx="5683" cy="7103"/>
            </a:xfrm>
            <a:custGeom>
              <a:avLst/>
              <a:gdLst>
                <a:gd name="T0" fmla="*/ 8 w 8"/>
                <a:gd name="T1" fmla="*/ 4 h 10"/>
                <a:gd name="T2" fmla="*/ 8 w 8"/>
                <a:gd name="T3" fmla="*/ 4 h 10"/>
                <a:gd name="T4" fmla="*/ 6 w 8"/>
                <a:gd name="T5" fmla="*/ 8 h 10"/>
                <a:gd name="T6" fmla="*/ 6 w 8"/>
                <a:gd name="T7" fmla="*/ 8 h 10"/>
                <a:gd name="T8" fmla="*/ 4 w 8"/>
                <a:gd name="T9" fmla="*/ 10 h 10"/>
                <a:gd name="T10" fmla="*/ 4 w 8"/>
                <a:gd name="T11" fmla="*/ 10 h 10"/>
                <a:gd name="T12" fmla="*/ 0 w 8"/>
                <a:gd name="T13" fmla="*/ 10 h 10"/>
                <a:gd name="T14" fmla="*/ 0 w 8"/>
                <a:gd name="T15" fmla="*/ 10 h 10"/>
                <a:gd name="T16" fmla="*/ 0 w 8"/>
                <a:gd name="T17" fmla="*/ 4 h 10"/>
                <a:gd name="T18" fmla="*/ 2 w 8"/>
                <a:gd name="T19" fmla="*/ 0 h 10"/>
                <a:gd name="T20" fmla="*/ 2 w 8"/>
                <a:gd name="T21" fmla="*/ 0 h 10"/>
                <a:gd name="T22" fmla="*/ 6 w 8"/>
                <a:gd name="T23" fmla="*/ 0 h 10"/>
                <a:gd name="T24" fmla="*/ 8 w 8"/>
                <a:gd name="T25" fmla="*/ 4 h 10"/>
                <a:gd name="T26" fmla="*/ 8 w 8"/>
                <a:gd name="T27" fmla="*/ 4 h 10"/>
                <a:gd name="T28" fmla="*/ 8 w 8"/>
                <a:gd name="T2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0">
                  <a:moveTo>
                    <a:pt x="8" y="4"/>
                  </a:moveTo>
                  <a:lnTo>
                    <a:pt x="8" y="4"/>
                  </a:lnTo>
                  <a:lnTo>
                    <a:pt x="6" y="8"/>
                  </a:lnTo>
                  <a:lnTo>
                    <a:pt x="6" y="8"/>
                  </a:lnTo>
                  <a:lnTo>
                    <a:pt x="4" y="10"/>
                  </a:lnTo>
                  <a:lnTo>
                    <a:pt x="4" y="10"/>
                  </a:lnTo>
                  <a:lnTo>
                    <a:pt x="0" y="10"/>
                  </a:lnTo>
                  <a:lnTo>
                    <a:pt x="0" y="10"/>
                  </a:lnTo>
                  <a:lnTo>
                    <a:pt x="0" y="4"/>
                  </a:lnTo>
                  <a:lnTo>
                    <a:pt x="2" y="0"/>
                  </a:lnTo>
                  <a:lnTo>
                    <a:pt x="2" y="0"/>
                  </a:lnTo>
                  <a:lnTo>
                    <a:pt x="6" y="0"/>
                  </a:lnTo>
                  <a:lnTo>
                    <a:pt x="8" y="4"/>
                  </a:lnTo>
                  <a:lnTo>
                    <a:pt x="8" y="4"/>
                  </a:lnTo>
                  <a:lnTo>
                    <a:pt x="8" y="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2" name="Freeform 315">
              <a:extLst>
                <a:ext uri="{FF2B5EF4-FFF2-40B4-BE49-F238E27FC236}">
                  <a16:creationId xmlns:a16="http://schemas.microsoft.com/office/drawing/2014/main" id="{F7070C67-2D0D-191F-2625-D3E01CAA485C}"/>
                </a:ext>
              </a:extLst>
            </p:cNvPr>
            <p:cNvSpPr>
              <a:spLocks/>
            </p:cNvSpPr>
            <p:nvPr/>
          </p:nvSpPr>
          <p:spPr bwMode="auto">
            <a:xfrm>
              <a:off x="9653733" y="3616556"/>
              <a:ext cx="11365" cy="8524"/>
            </a:xfrm>
            <a:custGeom>
              <a:avLst/>
              <a:gdLst>
                <a:gd name="T0" fmla="*/ 16 w 16"/>
                <a:gd name="T1" fmla="*/ 6 h 12"/>
                <a:gd name="T2" fmla="*/ 16 w 16"/>
                <a:gd name="T3" fmla="*/ 6 h 12"/>
                <a:gd name="T4" fmla="*/ 16 w 16"/>
                <a:gd name="T5" fmla="*/ 12 h 12"/>
                <a:gd name="T6" fmla="*/ 16 w 16"/>
                <a:gd name="T7" fmla="*/ 12 h 12"/>
                <a:gd name="T8" fmla="*/ 12 w 16"/>
                <a:gd name="T9" fmla="*/ 12 h 12"/>
                <a:gd name="T10" fmla="*/ 6 w 16"/>
                <a:gd name="T11" fmla="*/ 10 h 12"/>
                <a:gd name="T12" fmla="*/ 2 w 16"/>
                <a:gd name="T13" fmla="*/ 6 h 12"/>
                <a:gd name="T14" fmla="*/ 0 w 16"/>
                <a:gd name="T15" fmla="*/ 2 h 12"/>
                <a:gd name="T16" fmla="*/ 0 w 16"/>
                <a:gd name="T17" fmla="*/ 2 h 12"/>
                <a:gd name="T18" fmla="*/ 2 w 16"/>
                <a:gd name="T19" fmla="*/ 2 h 12"/>
                <a:gd name="T20" fmla="*/ 6 w 16"/>
                <a:gd name="T21" fmla="*/ 0 h 12"/>
                <a:gd name="T22" fmla="*/ 6 w 16"/>
                <a:gd name="T23" fmla="*/ 0 h 12"/>
                <a:gd name="T24" fmla="*/ 12 w 16"/>
                <a:gd name="T25" fmla="*/ 2 h 12"/>
                <a:gd name="T26" fmla="*/ 16 w 16"/>
                <a:gd name="T27" fmla="*/ 6 h 12"/>
                <a:gd name="T28" fmla="*/ 16 w 16"/>
                <a:gd name="T29" fmla="*/ 6 h 12"/>
                <a:gd name="T30" fmla="*/ 16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16" y="6"/>
                  </a:moveTo>
                  <a:lnTo>
                    <a:pt x="16" y="6"/>
                  </a:lnTo>
                  <a:lnTo>
                    <a:pt x="16" y="12"/>
                  </a:lnTo>
                  <a:lnTo>
                    <a:pt x="16" y="12"/>
                  </a:lnTo>
                  <a:lnTo>
                    <a:pt x="12" y="12"/>
                  </a:lnTo>
                  <a:lnTo>
                    <a:pt x="6" y="10"/>
                  </a:lnTo>
                  <a:lnTo>
                    <a:pt x="2" y="6"/>
                  </a:lnTo>
                  <a:lnTo>
                    <a:pt x="0" y="2"/>
                  </a:lnTo>
                  <a:lnTo>
                    <a:pt x="0" y="2"/>
                  </a:lnTo>
                  <a:lnTo>
                    <a:pt x="2" y="2"/>
                  </a:lnTo>
                  <a:lnTo>
                    <a:pt x="6" y="0"/>
                  </a:lnTo>
                  <a:lnTo>
                    <a:pt x="6" y="0"/>
                  </a:lnTo>
                  <a:lnTo>
                    <a:pt x="12" y="2"/>
                  </a:lnTo>
                  <a:lnTo>
                    <a:pt x="16" y="6"/>
                  </a:lnTo>
                  <a:lnTo>
                    <a:pt x="16" y="6"/>
                  </a:lnTo>
                  <a:lnTo>
                    <a:pt x="16"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3" name="Freeform 316">
              <a:extLst>
                <a:ext uri="{FF2B5EF4-FFF2-40B4-BE49-F238E27FC236}">
                  <a16:creationId xmlns:a16="http://schemas.microsoft.com/office/drawing/2014/main" id="{9D576BA5-A6D1-9DE6-BB79-47C4DFBE0696}"/>
                </a:ext>
              </a:extLst>
            </p:cNvPr>
            <p:cNvSpPr>
              <a:spLocks/>
            </p:cNvSpPr>
            <p:nvPr/>
          </p:nvSpPr>
          <p:spPr bwMode="auto">
            <a:xfrm>
              <a:off x="9662257" y="3612294"/>
              <a:ext cx="12786" cy="11365"/>
            </a:xfrm>
            <a:custGeom>
              <a:avLst/>
              <a:gdLst>
                <a:gd name="T0" fmla="*/ 16 w 18"/>
                <a:gd name="T1" fmla="*/ 14 h 16"/>
                <a:gd name="T2" fmla="*/ 16 w 18"/>
                <a:gd name="T3" fmla="*/ 14 h 16"/>
                <a:gd name="T4" fmla="*/ 18 w 18"/>
                <a:gd name="T5" fmla="*/ 16 h 16"/>
                <a:gd name="T6" fmla="*/ 18 w 18"/>
                <a:gd name="T7" fmla="*/ 16 h 16"/>
                <a:gd name="T8" fmla="*/ 14 w 18"/>
                <a:gd name="T9" fmla="*/ 16 h 16"/>
                <a:gd name="T10" fmla="*/ 8 w 18"/>
                <a:gd name="T11" fmla="*/ 14 h 16"/>
                <a:gd name="T12" fmla="*/ 4 w 18"/>
                <a:gd name="T13" fmla="*/ 8 h 16"/>
                <a:gd name="T14" fmla="*/ 2 w 18"/>
                <a:gd name="T15" fmla="*/ 4 h 16"/>
                <a:gd name="T16" fmla="*/ 2 w 18"/>
                <a:gd name="T17" fmla="*/ 4 h 16"/>
                <a:gd name="T18" fmla="*/ 0 w 18"/>
                <a:gd name="T19" fmla="*/ 2 h 16"/>
                <a:gd name="T20" fmla="*/ 0 w 18"/>
                <a:gd name="T21" fmla="*/ 2 h 16"/>
                <a:gd name="T22" fmla="*/ 4 w 18"/>
                <a:gd name="T23" fmla="*/ 0 h 16"/>
                <a:gd name="T24" fmla="*/ 8 w 18"/>
                <a:gd name="T25" fmla="*/ 2 h 16"/>
                <a:gd name="T26" fmla="*/ 8 w 18"/>
                <a:gd name="T27" fmla="*/ 2 h 16"/>
                <a:gd name="T28" fmla="*/ 14 w 18"/>
                <a:gd name="T29" fmla="*/ 6 h 16"/>
                <a:gd name="T30" fmla="*/ 16 w 18"/>
                <a:gd name="T31" fmla="*/ 14 h 16"/>
                <a:gd name="T32" fmla="*/ 16 w 18"/>
                <a:gd name="T33" fmla="*/ 14 h 16"/>
                <a:gd name="T34" fmla="*/ 16 w 18"/>
                <a:gd name="T3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6">
                  <a:moveTo>
                    <a:pt x="16" y="14"/>
                  </a:moveTo>
                  <a:lnTo>
                    <a:pt x="16" y="14"/>
                  </a:lnTo>
                  <a:lnTo>
                    <a:pt x="18" y="16"/>
                  </a:lnTo>
                  <a:lnTo>
                    <a:pt x="18" y="16"/>
                  </a:lnTo>
                  <a:lnTo>
                    <a:pt x="14" y="16"/>
                  </a:lnTo>
                  <a:lnTo>
                    <a:pt x="8" y="14"/>
                  </a:lnTo>
                  <a:lnTo>
                    <a:pt x="4" y="8"/>
                  </a:lnTo>
                  <a:lnTo>
                    <a:pt x="2" y="4"/>
                  </a:lnTo>
                  <a:lnTo>
                    <a:pt x="2" y="4"/>
                  </a:lnTo>
                  <a:lnTo>
                    <a:pt x="0" y="2"/>
                  </a:lnTo>
                  <a:lnTo>
                    <a:pt x="0" y="2"/>
                  </a:lnTo>
                  <a:lnTo>
                    <a:pt x="4" y="0"/>
                  </a:lnTo>
                  <a:lnTo>
                    <a:pt x="8" y="2"/>
                  </a:lnTo>
                  <a:lnTo>
                    <a:pt x="8" y="2"/>
                  </a:lnTo>
                  <a:lnTo>
                    <a:pt x="14" y="6"/>
                  </a:lnTo>
                  <a:lnTo>
                    <a:pt x="16" y="14"/>
                  </a:lnTo>
                  <a:lnTo>
                    <a:pt x="16" y="14"/>
                  </a:lnTo>
                  <a:lnTo>
                    <a:pt x="16" y="1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4" name="Freeform 317">
              <a:extLst>
                <a:ext uri="{FF2B5EF4-FFF2-40B4-BE49-F238E27FC236}">
                  <a16:creationId xmlns:a16="http://schemas.microsoft.com/office/drawing/2014/main" id="{F96DF0A7-9893-505C-1A49-F9C25D92B1D2}"/>
                </a:ext>
              </a:extLst>
            </p:cNvPr>
            <p:cNvSpPr>
              <a:spLocks/>
            </p:cNvSpPr>
            <p:nvPr/>
          </p:nvSpPr>
          <p:spPr bwMode="auto">
            <a:xfrm>
              <a:off x="9637396" y="3510715"/>
              <a:ext cx="171902" cy="186108"/>
            </a:xfrm>
            <a:custGeom>
              <a:avLst/>
              <a:gdLst>
                <a:gd name="T0" fmla="*/ 232 w 242"/>
                <a:gd name="T1" fmla="*/ 59 h 262"/>
                <a:gd name="T2" fmla="*/ 211 w 242"/>
                <a:gd name="T3" fmla="*/ 75 h 262"/>
                <a:gd name="T4" fmla="*/ 209 w 242"/>
                <a:gd name="T5" fmla="*/ 89 h 262"/>
                <a:gd name="T6" fmla="*/ 228 w 242"/>
                <a:gd name="T7" fmla="*/ 99 h 262"/>
                <a:gd name="T8" fmla="*/ 215 w 242"/>
                <a:gd name="T9" fmla="*/ 123 h 262"/>
                <a:gd name="T10" fmla="*/ 203 w 242"/>
                <a:gd name="T11" fmla="*/ 137 h 262"/>
                <a:gd name="T12" fmla="*/ 193 w 242"/>
                <a:gd name="T13" fmla="*/ 153 h 262"/>
                <a:gd name="T14" fmla="*/ 171 w 242"/>
                <a:gd name="T15" fmla="*/ 147 h 262"/>
                <a:gd name="T16" fmla="*/ 157 w 242"/>
                <a:gd name="T17" fmla="*/ 149 h 262"/>
                <a:gd name="T18" fmla="*/ 159 w 242"/>
                <a:gd name="T19" fmla="*/ 183 h 262"/>
                <a:gd name="T20" fmla="*/ 153 w 242"/>
                <a:gd name="T21" fmla="*/ 219 h 262"/>
                <a:gd name="T22" fmla="*/ 145 w 242"/>
                <a:gd name="T23" fmla="*/ 234 h 262"/>
                <a:gd name="T24" fmla="*/ 147 w 242"/>
                <a:gd name="T25" fmla="*/ 262 h 262"/>
                <a:gd name="T26" fmla="*/ 127 w 242"/>
                <a:gd name="T27" fmla="*/ 258 h 262"/>
                <a:gd name="T28" fmla="*/ 125 w 242"/>
                <a:gd name="T29" fmla="*/ 240 h 262"/>
                <a:gd name="T30" fmla="*/ 127 w 242"/>
                <a:gd name="T31" fmla="*/ 217 h 262"/>
                <a:gd name="T32" fmla="*/ 107 w 242"/>
                <a:gd name="T33" fmla="*/ 207 h 262"/>
                <a:gd name="T34" fmla="*/ 99 w 242"/>
                <a:gd name="T35" fmla="*/ 195 h 262"/>
                <a:gd name="T36" fmla="*/ 91 w 242"/>
                <a:gd name="T37" fmla="*/ 185 h 262"/>
                <a:gd name="T38" fmla="*/ 59 w 242"/>
                <a:gd name="T39" fmla="*/ 185 h 262"/>
                <a:gd name="T40" fmla="*/ 21 w 242"/>
                <a:gd name="T41" fmla="*/ 199 h 262"/>
                <a:gd name="T42" fmla="*/ 0 w 242"/>
                <a:gd name="T43" fmla="*/ 185 h 262"/>
                <a:gd name="T44" fmla="*/ 10 w 242"/>
                <a:gd name="T45" fmla="*/ 181 h 262"/>
                <a:gd name="T46" fmla="*/ 27 w 242"/>
                <a:gd name="T47" fmla="*/ 189 h 262"/>
                <a:gd name="T48" fmla="*/ 43 w 242"/>
                <a:gd name="T49" fmla="*/ 187 h 262"/>
                <a:gd name="T50" fmla="*/ 37 w 242"/>
                <a:gd name="T51" fmla="*/ 183 h 262"/>
                <a:gd name="T52" fmla="*/ 21 w 242"/>
                <a:gd name="T53" fmla="*/ 179 h 262"/>
                <a:gd name="T54" fmla="*/ 39 w 242"/>
                <a:gd name="T55" fmla="*/ 171 h 262"/>
                <a:gd name="T56" fmla="*/ 85 w 242"/>
                <a:gd name="T57" fmla="*/ 163 h 262"/>
                <a:gd name="T58" fmla="*/ 91 w 242"/>
                <a:gd name="T59" fmla="*/ 155 h 262"/>
                <a:gd name="T60" fmla="*/ 73 w 242"/>
                <a:gd name="T61" fmla="*/ 157 h 262"/>
                <a:gd name="T62" fmla="*/ 55 w 242"/>
                <a:gd name="T63" fmla="*/ 151 h 262"/>
                <a:gd name="T64" fmla="*/ 49 w 242"/>
                <a:gd name="T65" fmla="*/ 135 h 262"/>
                <a:gd name="T66" fmla="*/ 67 w 242"/>
                <a:gd name="T67" fmla="*/ 115 h 262"/>
                <a:gd name="T68" fmla="*/ 89 w 242"/>
                <a:gd name="T69" fmla="*/ 83 h 262"/>
                <a:gd name="T70" fmla="*/ 103 w 242"/>
                <a:gd name="T71" fmla="*/ 45 h 262"/>
                <a:gd name="T72" fmla="*/ 119 w 242"/>
                <a:gd name="T73" fmla="*/ 51 h 262"/>
                <a:gd name="T74" fmla="*/ 123 w 242"/>
                <a:gd name="T75" fmla="*/ 61 h 262"/>
                <a:gd name="T76" fmla="*/ 113 w 242"/>
                <a:gd name="T77" fmla="*/ 63 h 262"/>
                <a:gd name="T78" fmla="*/ 109 w 242"/>
                <a:gd name="T79" fmla="*/ 87 h 262"/>
                <a:gd name="T80" fmla="*/ 113 w 242"/>
                <a:gd name="T81" fmla="*/ 97 h 262"/>
                <a:gd name="T82" fmla="*/ 129 w 242"/>
                <a:gd name="T83" fmla="*/ 105 h 262"/>
                <a:gd name="T84" fmla="*/ 131 w 242"/>
                <a:gd name="T85" fmla="*/ 93 h 262"/>
                <a:gd name="T86" fmla="*/ 131 w 242"/>
                <a:gd name="T87" fmla="*/ 81 h 262"/>
                <a:gd name="T88" fmla="*/ 143 w 242"/>
                <a:gd name="T89" fmla="*/ 63 h 262"/>
                <a:gd name="T90" fmla="*/ 149 w 242"/>
                <a:gd name="T91" fmla="*/ 51 h 262"/>
                <a:gd name="T92" fmla="*/ 137 w 242"/>
                <a:gd name="T93" fmla="*/ 47 h 262"/>
                <a:gd name="T94" fmla="*/ 141 w 242"/>
                <a:gd name="T95" fmla="*/ 21 h 262"/>
                <a:gd name="T96" fmla="*/ 157 w 242"/>
                <a:gd name="T97" fmla="*/ 6 h 262"/>
                <a:gd name="T98" fmla="*/ 187 w 242"/>
                <a:gd name="T99" fmla="*/ 2 h 262"/>
                <a:gd name="T100" fmla="*/ 207 w 242"/>
                <a:gd name="T101" fmla="*/ 0 h 262"/>
                <a:gd name="T102" fmla="*/ 238 w 242"/>
                <a:gd name="T103" fmla="*/ 14 h 262"/>
                <a:gd name="T104" fmla="*/ 242 w 242"/>
                <a:gd name="T105" fmla="*/ 1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 h="262">
                  <a:moveTo>
                    <a:pt x="242" y="19"/>
                  </a:moveTo>
                  <a:lnTo>
                    <a:pt x="242" y="19"/>
                  </a:lnTo>
                  <a:lnTo>
                    <a:pt x="240" y="31"/>
                  </a:lnTo>
                  <a:lnTo>
                    <a:pt x="238" y="45"/>
                  </a:lnTo>
                  <a:lnTo>
                    <a:pt x="232" y="59"/>
                  </a:lnTo>
                  <a:lnTo>
                    <a:pt x="225" y="67"/>
                  </a:lnTo>
                  <a:lnTo>
                    <a:pt x="225" y="67"/>
                  </a:lnTo>
                  <a:lnTo>
                    <a:pt x="221" y="73"/>
                  </a:lnTo>
                  <a:lnTo>
                    <a:pt x="215" y="73"/>
                  </a:lnTo>
                  <a:lnTo>
                    <a:pt x="211" y="75"/>
                  </a:lnTo>
                  <a:lnTo>
                    <a:pt x="207" y="79"/>
                  </a:lnTo>
                  <a:lnTo>
                    <a:pt x="207" y="79"/>
                  </a:lnTo>
                  <a:lnTo>
                    <a:pt x="207" y="85"/>
                  </a:lnTo>
                  <a:lnTo>
                    <a:pt x="209" y="89"/>
                  </a:lnTo>
                  <a:lnTo>
                    <a:pt x="209" y="89"/>
                  </a:lnTo>
                  <a:lnTo>
                    <a:pt x="213" y="91"/>
                  </a:lnTo>
                  <a:lnTo>
                    <a:pt x="219" y="95"/>
                  </a:lnTo>
                  <a:lnTo>
                    <a:pt x="223" y="97"/>
                  </a:lnTo>
                  <a:lnTo>
                    <a:pt x="228" y="99"/>
                  </a:lnTo>
                  <a:lnTo>
                    <a:pt x="228" y="99"/>
                  </a:lnTo>
                  <a:lnTo>
                    <a:pt x="228" y="107"/>
                  </a:lnTo>
                  <a:lnTo>
                    <a:pt x="225" y="113"/>
                  </a:lnTo>
                  <a:lnTo>
                    <a:pt x="225" y="113"/>
                  </a:lnTo>
                  <a:lnTo>
                    <a:pt x="221" y="119"/>
                  </a:lnTo>
                  <a:lnTo>
                    <a:pt x="215" y="123"/>
                  </a:lnTo>
                  <a:lnTo>
                    <a:pt x="215" y="123"/>
                  </a:lnTo>
                  <a:lnTo>
                    <a:pt x="211" y="125"/>
                  </a:lnTo>
                  <a:lnTo>
                    <a:pt x="205" y="129"/>
                  </a:lnTo>
                  <a:lnTo>
                    <a:pt x="205" y="129"/>
                  </a:lnTo>
                  <a:lnTo>
                    <a:pt x="203" y="137"/>
                  </a:lnTo>
                  <a:lnTo>
                    <a:pt x="201" y="143"/>
                  </a:lnTo>
                  <a:lnTo>
                    <a:pt x="201" y="143"/>
                  </a:lnTo>
                  <a:lnTo>
                    <a:pt x="199" y="149"/>
                  </a:lnTo>
                  <a:lnTo>
                    <a:pt x="193" y="153"/>
                  </a:lnTo>
                  <a:lnTo>
                    <a:pt x="193" y="153"/>
                  </a:lnTo>
                  <a:lnTo>
                    <a:pt x="189" y="155"/>
                  </a:lnTo>
                  <a:lnTo>
                    <a:pt x="185" y="155"/>
                  </a:lnTo>
                  <a:lnTo>
                    <a:pt x="185" y="155"/>
                  </a:lnTo>
                  <a:lnTo>
                    <a:pt x="179" y="151"/>
                  </a:lnTo>
                  <a:lnTo>
                    <a:pt x="171" y="147"/>
                  </a:lnTo>
                  <a:lnTo>
                    <a:pt x="171" y="147"/>
                  </a:lnTo>
                  <a:lnTo>
                    <a:pt x="165" y="145"/>
                  </a:lnTo>
                  <a:lnTo>
                    <a:pt x="159" y="145"/>
                  </a:lnTo>
                  <a:lnTo>
                    <a:pt x="159" y="145"/>
                  </a:lnTo>
                  <a:lnTo>
                    <a:pt x="157" y="149"/>
                  </a:lnTo>
                  <a:lnTo>
                    <a:pt x="157" y="155"/>
                  </a:lnTo>
                  <a:lnTo>
                    <a:pt x="157" y="155"/>
                  </a:lnTo>
                  <a:lnTo>
                    <a:pt x="159" y="173"/>
                  </a:lnTo>
                  <a:lnTo>
                    <a:pt x="159" y="173"/>
                  </a:lnTo>
                  <a:lnTo>
                    <a:pt x="159" y="183"/>
                  </a:lnTo>
                  <a:lnTo>
                    <a:pt x="159" y="183"/>
                  </a:lnTo>
                  <a:lnTo>
                    <a:pt x="157" y="199"/>
                  </a:lnTo>
                  <a:lnTo>
                    <a:pt x="157" y="199"/>
                  </a:lnTo>
                  <a:lnTo>
                    <a:pt x="155" y="209"/>
                  </a:lnTo>
                  <a:lnTo>
                    <a:pt x="153" y="219"/>
                  </a:lnTo>
                  <a:lnTo>
                    <a:pt x="153" y="219"/>
                  </a:lnTo>
                  <a:lnTo>
                    <a:pt x="149" y="225"/>
                  </a:lnTo>
                  <a:lnTo>
                    <a:pt x="147" y="226"/>
                  </a:lnTo>
                  <a:lnTo>
                    <a:pt x="147" y="226"/>
                  </a:lnTo>
                  <a:lnTo>
                    <a:pt x="145" y="234"/>
                  </a:lnTo>
                  <a:lnTo>
                    <a:pt x="145" y="234"/>
                  </a:lnTo>
                  <a:lnTo>
                    <a:pt x="147" y="256"/>
                  </a:lnTo>
                  <a:lnTo>
                    <a:pt x="147" y="256"/>
                  </a:lnTo>
                  <a:lnTo>
                    <a:pt x="147" y="262"/>
                  </a:lnTo>
                  <a:lnTo>
                    <a:pt x="147" y="262"/>
                  </a:lnTo>
                  <a:lnTo>
                    <a:pt x="145" y="260"/>
                  </a:lnTo>
                  <a:lnTo>
                    <a:pt x="141" y="260"/>
                  </a:lnTo>
                  <a:lnTo>
                    <a:pt x="133" y="260"/>
                  </a:lnTo>
                  <a:lnTo>
                    <a:pt x="133" y="260"/>
                  </a:lnTo>
                  <a:lnTo>
                    <a:pt x="127" y="258"/>
                  </a:lnTo>
                  <a:lnTo>
                    <a:pt x="125" y="254"/>
                  </a:lnTo>
                  <a:lnTo>
                    <a:pt x="125" y="254"/>
                  </a:lnTo>
                  <a:lnTo>
                    <a:pt x="123" y="246"/>
                  </a:lnTo>
                  <a:lnTo>
                    <a:pt x="125" y="240"/>
                  </a:lnTo>
                  <a:lnTo>
                    <a:pt x="125" y="240"/>
                  </a:lnTo>
                  <a:lnTo>
                    <a:pt x="127" y="228"/>
                  </a:lnTo>
                  <a:lnTo>
                    <a:pt x="127" y="228"/>
                  </a:lnTo>
                  <a:lnTo>
                    <a:pt x="127" y="223"/>
                  </a:lnTo>
                  <a:lnTo>
                    <a:pt x="127" y="217"/>
                  </a:lnTo>
                  <a:lnTo>
                    <a:pt x="127" y="217"/>
                  </a:lnTo>
                  <a:lnTo>
                    <a:pt x="125" y="213"/>
                  </a:lnTo>
                  <a:lnTo>
                    <a:pt x="119" y="209"/>
                  </a:lnTo>
                  <a:lnTo>
                    <a:pt x="119" y="209"/>
                  </a:lnTo>
                  <a:lnTo>
                    <a:pt x="107" y="207"/>
                  </a:lnTo>
                  <a:lnTo>
                    <a:pt x="107" y="207"/>
                  </a:lnTo>
                  <a:lnTo>
                    <a:pt x="103" y="205"/>
                  </a:lnTo>
                  <a:lnTo>
                    <a:pt x="99" y="201"/>
                  </a:lnTo>
                  <a:lnTo>
                    <a:pt x="99" y="201"/>
                  </a:lnTo>
                  <a:lnTo>
                    <a:pt x="99" y="197"/>
                  </a:lnTo>
                  <a:lnTo>
                    <a:pt x="99" y="195"/>
                  </a:lnTo>
                  <a:lnTo>
                    <a:pt x="99" y="195"/>
                  </a:lnTo>
                  <a:lnTo>
                    <a:pt x="95" y="191"/>
                  </a:lnTo>
                  <a:lnTo>
                    <a:pt x="95" y="191"/>
                  </a:lnTo>
                  <a:lnTo>
                    <a:pt x="93" y="189"/>
                  </a:lnTo>
                  <a:lnTo>
                    <a:pt x="91" y="185"/>
                  </a:lnTo>
                  <a:lnTo>
                    <a:pt x="91" y="185"/>
                  </a:lnTo>
                  <a:lnTo>
                    <a:pt x="81" y="183"/>
                  </a:lnTo>
                  <a:lnTo>
                    <a:pt x="71" y="183"/>
                  </a:lnTo>
                  <a:lnTo>
                    <a:pt x="71" y="183"/>
                  </a:lnTo>
                  <a:lnTo>
                    <a:pt x="59" y="185"/>
                  </a:lnTo>
                  <a:lnTo>
                    <a:pt x="59" y="185"/>
                  </a:lnTo>
                  <a:lnTo>
                    <a:pt x="39" y="195"/>
                  </a:lnTo>
                  <a:lnTo>
                    <a:pt x="39" y="195"/>
                  </a:lnTo>
                  <a:lnTo>
                    <a:pt x="29" y="197"/>
                  </a:lnTo>
                  <a:lnTo>
                    <a:pt x="21" y="199"/>
                  </a:lnTo>
                  <a:lnTo>
                    <a:pt x="16" y="199"/>
                  </a:lnTo>
                  <a:lnTo>
                    <a:pt x="16" y="199"/>
                  </a:lnTo>
                  <a:lnTo>
                    <a:pt x="8" y="191"/>
                  </a:lnTo>
                  <a:lnTo>
                    <a:pt x="0" y="185"/>
                  </a:lnTo>
                  <a:lnTo>
                    <a:pt x="0" y="185"/>
                  </a:lnTo>
                  <a:lnTo>
                    <a:pt x="0" y="183"/>
                  </a:lnTo>
                  <a:lnTo>
                    <a:pt x="0" y="183"/>
                  </a:lnTo>
                  <a:lnTo>
                    <a:pt x="4" y="181"/>
                  </a:lnTo>
                  <a:lnTo>
                    <a:pt x="4" y="181"/>
                  </a:lnTo>
                  <a:lnTo>
                    <a:pt x="10" y="181"/>
                  </a:lnTo>
                  <a:lnTo>
                    <a:pt x="10" y="181"/>
                  </a:lnTo>
                  <a:lnTo>
                    <a:pt x="16" y="187"/>
                  </a:lnTo>
                  <a:lnTo>
                    <a:pt x="19" y="191"/>
                  </a:lnTo>
                  <a:lnTo>
                    <a:pt x="19" y="191"/>
                  </a:lnTo>
                  <a:lnTo>
                    <a:pt x="27" y="189"/>
                  </a:lnTo>
                  <a:lnTo>
                    <a:pt x="33" y="187"/>
                  </a:lnTo>
                  <a:lnTo>
                    <a:pt x="33" y="187"/>
                  </a:lnTo>
                  <a:lnTo>
                    <a:pt x="41" y="187"/>
                  </a:lnTo>
                  <a:lnTo>
                    <a:pt x="41" y="187"/>
                  </a:lnTo>
                  <a:lnTo>
                    <a:pt x="43" y="187"/>
                  </a:lnTo>
                  <a:lnTo>
                    <a:pt x="45" y="185"/>
                  </a:lnTo>
                  <a:lnTo>
                    <a:pt x="45" y="185"/>
                  </a:lnTo>
                  <a:lnTo>
                    <a:pt x="43" y="183"/>
                  </a:lnTo>
                  <a:lnTo>
                    <a:pt x="37" y="183"/>
                  </a:lnTo>
                  <a:lnTo>
                    <a:pt x="37" y="183"/>
                  </a:lnTo>
                  <a:lnTo>
                    <a:pt x="27" y="183"/>
                  </a:lnTo>
                  <a:lnTo>
                    <a:pt x="27" y="183"/>
                  </a:lnTo>
                  <a:lnTo>
                    <a:pt x="23" y="181"/>
                  </a:lnTo>
                  <a:lnTo>
                    <a:pt x="21" y="179"/>
                  </a:lnTo>
                  <a:lnTo>
                    <a:pt x="21" y="179"/>
                  </a:lnTo>
                  <a:lnTo>
                    <a:pt x="21" y="175"/>
                  </a:lnTo>
                  <a:lnTo>
                    <a:pt x="27" y="171"/>
                  </a:lnTo>
                  <a:lnTo>
                    <a:pt x="27" y="171"/>
                  </a:lnTo>
                  <a:lnTo>
                    <a:pt x="31" y="171"/>
                  </a:lnTo>
                  <a:lnTo>
                    <a:pt x="39" y="171"/>
                  </a:lnTo>
                  <a:lnTo>
                    <a:pt x="49" y="169"/>
                  </a:lnTo>
                  <a:lnTo>
                    <a:pt x="49" y="169"/>
                  </a:lnTo>
                  <a:lnTo>
                    <a:pt x="63" y="165"/>
                  </a:lnTo>
                  <a:lnTo>
                    <a:pt x="63" y="165"/>
                  </a:lnTo>
                  <a:lnTo>
                    <a:pt x="85" y="163"/>
                  </a:lnTo>
                  <a:lnTo>
                    <a:pt x="85" y="163"/>
                  </a:lnTo>
                  <a:lnTo>
                    <a:pt x="89" y="159"/>
                  </a:lnTo>
                  <a:lnTo>
                    <a:pt x="91" y="157"/>
                  </a:lnTo>
                  <a:lnTo>
                    <a:pt x="91" y="157"/>
                  </a:lnTo>
                  <a:lnTo>
                    <a:pt x="91" y="155"/>
                  </a:lnTo>
                  <a:lnTo>
                    <a:pt x="87" y="153"/>
                  </a:lnTo>
                  <a:lnTo>
                    <a:pt x="87" y="153"/>
                  </a:lnTo>
                  <a:lnTo>
                    <a:pt x="85" y="153"/>
                  </a:lnTo>
                  <a:lnTo>
                    <a:pt x="79" y="155"/>
                  </a:lnTo>
                  <a:lnTo>
                    <a:pt x="73" y="157"/>
                  </a:lnTo>
                  <a:lnTo>
                    <a:pt x="73" y="157"/>
                  </a:lnTo>
                  <a:lnTo>
                    <a:pt x="63" y="155"/>
                  </a:lnTo>
                  <a:lnTo>
                    <a:pt x="63" y="155"/>
                  </a:lnTo>
                  <a:lnTo>
                    <a:pt x="55" y="151"/>
                  </a:lnTo>
                  <a:lnTo>
                    <a:pt x="55" y="151"/>
                  </a:lnTo>
                  <a:lnTo>
                    <a:pt x="49" y="147"/>
                  </a:lnTo>
                  <a:lnTo>
                    <a:pt x="47" y="145"/>
                  </a:lnTo>
                  <a:lnTo>
                    <a:pt x="47" y="145"/>
                  </a:lnTo>
                  <a:lnTo>
                    <a:pt x="47" y="139"/>
                  </a:lnTo>
                  <a:lnTo>
                    <a:pt x="49" y="135"/>
                  </a:lnTo>
                  <a:lnTo>
                    <a:pt x="49" y="135"/>
                  </a:lnTo>
                  <a:lnTo>
                    <a:pt x="51" y="127"/>
                  </a:lnTo>
                  <a:lnTo>
                    <a:pt x="51" y="127"/>
                  </a:lnTo>
                  <a:lnTo>
                    <a:pt x="59" y="121"/>
                  </a:lnTo>
                  <a:lnTo>
                    <a:pt x="67" y="115"/>
                  </a:lnTo>
                  <a:lnTo>
                    <a:pt x="73" y="109"/>
                  </a:lnTo>
                  <a:lnTo>
                    <a:pt x="79" y="103"/>
                  </a:lnTo>
                  <a:lnTo>
                    <a:pt x="79" y="103"/>
                  </a:lnTo>
                  <a:lnTo>
                    <a:pt x="85" y="93"/>
                  </a:lnTo>
                  <a:lnTo>
                    <a:pt x="89" y="83"/>
                  </a:lnTo>
                  <a:lnTo>
                    <a:pt x="95" y="61"/>
                  </a:lnTo>
                  <a:lnTo>
                    <a:pt x="95" y="61"/>
                  </a:lnTo>
                  <a:lnTo>
                    <a:pt x="99" y="53"/>
                  </a:lnTo>
                  <a:lnTo>
                    <a:pt x="103" y="45"/>
                  </a:lnTo>
                  <a:lnTo>
                    <a:pt x="103" y="45"/>
                  </a:lnTo>
                  <a:lnTo>
                    <a:pt x="109" y="41"/>
                  </a:lnTo>
                  <a:lnTo>
                    <a:pt x="115" y="41"/>
                  </a:lnTo>
                  <a:lnTo>
                    <a:pt x="115" y="41"/>
                  </a:lnTo>
                  <a:lnTo>
                    <a:pt x="117" y="45"/>
                  </a:lnTo>
                  <a:lnTo>
                    <a:pt x="119" y="51"/>
                  </a:lnTo>
                  <a:lnTo>
                    <a:pt x="119" y="51"/>
                  </a:lnTo>
                  <a:lnTo>
                    <a:pt x="123" y="57"/>
                  </a:lnTo>
                  <a:lnTo>
                    <a:pt x="123" y="57"/>
                  </a:lnTo>
                  <a:lnTo>
                    <a:pt x="123" y="61"/>
                  </a:lnTo>
                  <a:lnTo>
                    <a:pt x="123" y="61"/>
                  </a:lnTo>
                  <a:lnTo>
                    <a:pt x="123" y="61"/>
                  </a:lnTo>
                  <a:lnTo>
                    <a:pt x="123" y="61"/>
                  </a:lnTo>
                  <a:lnTo>
                    <a:pt x="119" y="63"/>
                  </a:lnTo>
                  <a:lnTo>
                    <a:pt x="113" y="63"/>
                  </a:lnTo>
                  <a:lnTo>
                    <a:pt x="113" y="63"/>
                  </a:lnTo>
                  <a:lnTo>
                    <a:pt x="109" y="67"/>
                  </a:lnTo>
                  <a:lnTo>
                    <a:pt x="109" y="67"/>
                  </a:lnTo>
                  <a:lnTo>
                    <a:pt x="109" y="75"/>
                  </a:lnTo>
                  <a:lnTo>
                    <a:pt x="109" y="75"/>
                  </a:lnTo>
                  <a:lnTo>
                    <a:pt x="109" y="87"/>
                  </a:lnTo>
                  <a:lnTo>
                    <a:pt x="109" y="87"/>
                  </a:lnTo>
                  <a:lnTo>
                    <a:pt x="107" y="91"/>
                  </a:lnTo>
                  <a:lnTo>
                    <a:pt x="107" y="91"/>
                  </a:lnTo>
                  <a:lnTo>
                    <a:pt x="109" y="95"/>
                  </a:lnTo>
                  <a:lnTo>
                    <a:pt x="113" y="97"/>
                  </a:lnTo>
                  <a:lnTo>
                    <a:pt x="113" y="97"/>
                  </a:lnTo>
                  <a:lnTo>
                    <a:pt x="123" y="105"/>
                  </a:lnTo>
                  <a:lnTo>
                    <a:pt x="123" y="105"/>
                  </a:lnTo>
                  <a:lnTo>
                    <a:pt x="129" y="105"/>
                  </a:lnTo>
                  <a:lnTo>
                    <a:pt x="129" y="105"/>
                  </a:lnTo>
                  <a:lnTo>
                    <a:pt x="131" y="103"/>
                  </a:lnTo>
                  <a:lnTo>
                    <a:pt x="131" y="103"/>
                  </a:lnTo>
                  <a:lnTo>
                    <a:pt x="131" y="97"/>
                  </a:lnTo>
                  <a:lnTo>
                    <a:pt x="131" y="93"/>
                  </a:lnTo>
                  <a:lnTo>
                    <a:pt x="131" y="93"/>
                  </a:lnTo>
                  <a:lnTo>
                    <a:pt x="127" y="87"/>
                  </a:lnTo>
                  <a:lnTo>
                    <a:pt x="127" y="87"/>
                  </a:lnTo>
                  <a:lnTo>
                    <a:pt x="127" y="81"/>
                  </a:lnTo>
                  <a:lnTo>
                    <a:pt x="127" y="81"/>
                  </a:lnTo>
                  <a:lnTo>
                    <a:pt x="131" y="81"/>
                  </a:lnTo>
                  <a:lnTo>
                    <a:pt x="131" y="81"/>
                  </a:lnTo>
                  <a:lnTo>
                    <a:pt x="141" y="75"/>
                  </a:lnTo>
                  <a:lnTo>
                    <a:pt x="141" y="75"/>
                  </a:lnTo>
                  <a:lnTo>
                    <a:pt x="143" y="69"/>
                  </a:lnTo>
                  <a:lnTo>
                    <a:pt x="143" y="63"/>
                  </a:lnTo>
                  <a:lnTo>
                    <a:pt x="143" y="63"/>
                  </a:lnTo>
                  <a:lnTo>
                    <a:pt x="147" y="57"/>
                  </a:lnTo>
                  <a:lnTo>
                    <a:pt x="149" y="53"/>
                  </a:lnTo>
                  <a:lnTo>
                    <a:pt x="149" y="51"/>
                  </a:lnTo>
                  <a:lnTo>
                    <a:pt x="149" y="51"/>
                  </a:lnTo>
                  <a:lnTo>
                    <a:pt x="147" y="47"/>
                  </a:lnTo>
                  <a:lnTo>
                    <a:pt x="147" y="47"/>
                  </a:lnTo>
                  <a:lnTo>
                    <a:pt x="143" y="47"/>
                  </a:lnTo>
                  <a:lnTo>
                    <a:pt x="137" y="47"/>
                  </a:lnTo>
                  <a:lnTo>
                    <a:pt x="137" y="47"/>
                  </a:lnTo>
                  <a:lnTo>
                    <a:pt x="137" y="41"/>
                  </a:lnTo>
                  <a:lnTo>
                    <a:pt x="137" y="41"/>
                  </a:lnTo>
                  <a:lnTo>
                    <a:pt x="137" y="25"/>
                  </a:lnTo>
                  <a:lnTo>
                    <a:pt x="137" y="25"/>
                  </a:lnTo>
                  <a:lnTo>
                    <a:pt x="141" y="21"/>
                  </a:lnTo>
                  <a:lnTo>
                    <a:pt x="141" y="21"/>
                  </a:lnTo>
                  <a:lnTo>
                    <a:pt x="147" y="14"/>
                  </a:lnTo>
                  <a:lnTo>
                    <a:pt x="147" y="14"/>
                  </a:lnTo>
                  <a:lnTo>
                    <a:pt x="157" y="6"/>
                  </a:lnTo>
                  <a:lnTo>
                    <a:pt x="157" y="6"/>
                  </a:lnTo>
                  <a:lnTo>
                    <a:pt x="171" y="0"/>
                  </a:lnTo>
                  <a:lnTo>
                    <a:pt x="171" y="0"/>
                  </a:lnTo>
                  <a:lnTo>
                    <a:pt x="181" y="0"/>
                  </a:lnTo>
                  <a:lnTo>
                    <a:pt x="181" y="0"/>
                  </a:lnTo>
                  <a:lnTo>
                    <a:pt x="187" y="2"/>
                  </a:lnTo>
                  <a:lnTo>
                    <a:pt x="193" y="4"/>
                  </a:lnTo>
                  <a:lnTo>
                    <a:pt x="193" y="4"/>
                  </a:lnTo>
                  <a:lnTo>
                    <a:pt x="201" y="2"/>
                  </a:lnTo>
                  <a:lnTo>
                    <a:pt x="207" y="0"/>
                  </a:lnTo>
                  <a:lnTo>
                    <a:pt x="207" y="0"/>
                  </a:lnTo>
                  <a:lnTo>
                    <a:pt x="221" y="0"/>
                  </a:lnTo>
                  <a:lnTo>
                    <a:pt x="221" y="0"/>
                  </a:lnTo>
                  <a:lnTo>
                    <a:pt x="230" y="4"/>
                  </a:lnTo>
                  <a:lnTo>
                    <a:pt x="230" y="4"/>
                  </a:lnTo>
                  <a:lnTo>
                    <a:pt x="238" y="14"/>
                  </a:lnTo>
                  <a:lnTo>
                    <a:pt x="238" y="14"/>
                  </a:lnTo>
                  <a:lnTo>
                    <a:pt x="240" y="17"/>
                  </a:lnTo>
                  <a:lnTo>
                    <a:pt x="242" y="19"/>
                  </a:lnTo>
                  <a:lnTo>
                    <a:pt x="242" y="19"/>
                  </a:lnTo>
                  <a:lnTo>
                    <a:pt x="242" y="19"/>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5" name="Freeform 318">
              <a:extLst>
                <a:ext uri="{FF2B5EF4-FFF2-40B4-BE49-F238E27FC236}">
                  <a16:creationId xmlns:a16="http://schemas.microsoft.com/office/drawing/2014/main" id="{972C3014-BEA5-0D74-A351-D9C19AFEA15D}"/>
                </a:ext>
              </a:extLst>
            </p:cNvPr>
            <p:cNvSpPr>
              <a:spLocks/>
            </p:cNvSpPr>
            <p:nvPr/>
          </p:nvSpPr>
          <p:spPr bwMode="auto">
            <a:xfrm>
              <a:off x="8822639" y="4169198"/>
              <a:ext cx="216653" cy="353748"/>
            </a:xfrm>
            <a:custGeom>
              <a:avLst/>
              <a:gdLst>
                <a:gd name="T0" fmla="*/ 109 w 305"/>
                <a:gd name="T1" fmla="*/ 494 h 498"/>
                <a:gd name="T2" fmla="*/ 90 w 305"/>
                <a:gd name="T3" fmla="*/ 496 h 498"/>
                <a:gd name="T4" fmla="*/ 62 w 305"/>
                <a:gd name="T5" fmla="*/ 494 h 498"/>
                <a:gd name="T6" fmla="*/ 34 w 305"/>
                <a:gd name="T7" fmla="*/ 478 h 498"/>
                <a:gd name="T8" fmla="*/ 4 w 305"/>
                <a:gd name="T9" fmla="*/ 474 h 498"/>
                <a:gd name="T10" fmla="*/ 0 w 305"/>
                <a:gd name="T11" fmla="*/ 466 h 498"/>
                <a:gd name="T12" fmla="*/ 4 w 305"/>
                <a:gd name="T13" fmla="*/ 452 h 498"/>
                <a:gd name="T14" fmla="*/ 22 w 305"/>
                <a:gd name="T15" fmla="*/ 426 h 498"/>
                <a:gd name="T16" fmla="*/ 30 w 305"/>
                <a:gd name="T17" fmla="*/ 382 h 498"/>
                <a:gd name="T18" fmla="*/ 36 w 305"/>
                <a:gd name="T19" fmla="*/ 368 h 498"/>
                <a:gd name="T20" fmla="*/ 46 w 305"/>
                <a:gd name="T21" fmla="*/ 341 h 498"/>
                <a:gd name="T22" fmla="*/ 50 w 305"/>
                <a:gd name="T23" fmla="*/ 337 h 498"/>
                <a:gd name="T24" fmla="*/ 30 w 305"/>
                <a:gd name="T25" fmla="*/ 333 h 498"/>
                <a:gd name="T26" fmla="*/ 14 w 305"/>
                <a:gd name="T27" fmla="*/ 329 h 498"/>
                <a:gd name="T28" fmla="*/ 12 w 305"/>
                <a:gd name="T29" fmla="*/ 309 h 498"/>
                <a:gd name="T30" fmla="*/ 4 w 305"/>
                <a:gd name="T31" fmla="*/ 293 h 498"/>
                <a:gd name="T32" fmla="*/ 12 w 305"/>
                <a:gd name="T33" fmla="*/ 275 h 498"/>
                <a:gd name="T34" fmla="*/ 22 w 305"/>
                <a:gd name="T35" fmla="*/ 249 h 498"/>
                <a:gd name="T36" fmla="*/ 42 w 305"/>
                <a:gd name="T37" fmla="*/ 231 h 498"/>
                <a:gd name="T38" fmla="*/ 70 w 305"/>
                <a:gd name="T39" fmla="*/ 195 h 498"/>
                <a:gd name="T40" fmla="*/ 84 w 305"/>
                <a:gd name="T41" fmla="*/ 161 h 498"/>
                <a:gd name="T42" fmla="*/ 100 w 305"/>
                <a:gd name="T43" fmla="*/ 130 h 498"/>
                <a:gd name="T44" fmla="*/ 119 w 305"/>
                <a:gd name="T45" fmla="*/ 98 h 498"/>
                <a:gd name="T46" fmla="*/ 123 w 305"/>
                <a:gd name="T47" fmla="*/ 78 h 498"/>
                <a:gd name="T48" fmla="*/ 125 w 305"/>
                <a:gd name="T49" fmla="*/ 20 h 498"/>
                <a:gd name="T50" fmla="*/ 143 w 305"/>
                <a:gd name="T51" fmla="*/ 6 h 498"/>
                <a:gd name="T52" fmla="*/ 165 w 305"/>
                <a:gd name="T53" fmla="*/ 0 h 498"/>
                <a:gd name="T54" fmla="*/ 183 w 305"/>
                <a:gd name="T55" fmla="*/ 2 h 498"/>
                <a:gd name="T56" fmla="*/ 179 w 305"/>
                <a:gd name="T57" fmla="*/ 20 h 498"/>
                <a:gd name="T58" fmla="*/ 187 w 305"/>
                <a:gd name="T59" fmla="*/ 28 h 498"/>
                <a:gd name="T60" fmla="*/ 219 w 305"/>
                <a:gd name="T61" fmla="*/ 40 h 498"/>
                <a:gd name="T62" fmla="*/ 243 w 305"/>
                <a:gd name="T63" fmla="*/ 42 h 498"/>
                <a:gd name="T64" fmla="*/ 275 w 305"/>
                <a:gd name="T65" fmla="*/ 48 h 498"/>
                <a:gd name="T66" fmla="*/ 295 w 305"/>
                <a:gd name="T67" fmla="*/ 56 h 498"/>
                <a:gd name="T68" fmla="*/ 297 w 305"/>
                <a:gd name="T69" fmla="*/ 72 h 498"/>
                <a:gd name="T70" fmla="*/ 305 w 305"/>
                <a:gd name="T71" fmla="*/ 94 h 498"/>
                <a:gd name="T72" fmla="*/ 289 w 305"/>
                <a:gd name="T73" fmla="*/ 114 h 498"/>
                <a:gd name="T74" fmla="*/ 259 w 305"/>
                <a:gd name="T75" fmla="*/ 130 h 498"/>
                <a:gd name="T76" fmla="*/ 247 w 305"/>
                <a:gd name="T77" fmla="*/ 147 h 498"/>
                <a:gd name="T78" fmla="*/ 235 w 305"/>
                <a:gd name="T79" fmla="*/ 185 h 498"/>
                <a:gd name="T80" fmla="*/ 223 w 305"/>
                <a:gd name="T81" fmla="*/ 203 h 498"/>
                <a:gd name="T82" fmla="*/ 225 w 305"/>
                <a:gd name="T83" fmla="*/ 229 h 498"/>
                <a:gd name="T84" fmla="*/ 219 w 305"/>
                <a:gd name="T85" fmla="*/ 243 h 498"/>
                <a:gd name="T86" fmla="*/ 197 w 305"/>
                <a:gd name="T87" fmla="*/ 255 h 498"/>
                <a:gd name="T88" fmla="*/ 175 w 305"/>
                <a:gd name="T89" fmla="*/ 259 h 498"/>
                <a:gd name="T90" fmla="*/ 173 w 305"/>
                <a:gd name="T91" fmla="*/ 283 h 498"/>
                <a:gd name="T92" fmla="*/ 183 w 305"/>
                <a:gd name="T93" fmla="*/ 313 h 498"/>
                <a:gd name="T94" fmla="*/ 177 w 305"/>
                <a:gd name="T95" fmla="*/ 333 h 498"/>
                <a:gd name="T96" fmla="*/ 161 w 305"/>
                <a:gd name="T97" fmla="*/ 346 h 498"/>
                <a:gd name="T98" fmla="*/ 155 w 305"/>
                <a:gd name="T99" fmla="*/ 374 h 498"/>
                <a:gd name="T100" fmla="*/ 167 w 305"/>
                <a:gd name="T101" fmla="*/ 402 h 498"/>
                <a:gd name="T102" fmla="*/ 167 w 305"/>
                <a:gd name="T103" fmla="*/ 420 h 498"/>
                <a:gd name="T104" fmla="*/ 131 w 305"/>
                <a:gd name="T105" fmla="*/ 440 h 498"/>
                <a:gd name="T106" fmla="*/ 117 w 305"/>
                <a:gd name="T107" fmla="*/ 452 h 498"/>
                <a:gd name="T108" fmla="*/ 115 w 305"/>
                <a:gd name="T109" fmla="*/ 49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5" h="498">
                  <a:moveTo>
                    <a:pt x="115" y="492"/>
                  </a:moveTo>
                  <a:lnTo>
                    <a:pt x="115" y="492"/>
                  </a:lnTo>
                  <a:lnTo>
                    <a:pt x="113" y="494"/>
                  </a:lnTo>
                  <a:lnTo>
                    <a:pt x="109" y="494"/>
                  </a:lnTo>
                  <a:lnTo>
                    <a:pt x="102" y="494"/>
                  </a:lnTo>
                  <a:lnTo>
                    <a:pt x="102" y="494"/>
                  </a:lnTo>
                  <a:lnTo>
                    <a:pt x="90" y="496"/>
                  </a:lnTo>
                  <a:lnTo>
                    <a:pt x="90" y="496"/>
                  </a:lnTo>
                  <a:lnTo>
                    <a:pt x="78" y="498"/>
                  </a:lnTo>
                  <a:lnTo>
                    <a:pt x="78" y="498"/>
                  </a:lnTo>
                  <a:lnTo>
                    <a:pt x="62" y="494"/>
                  </a:lnTo>
                  <a:lnTo>
                    <a:pt x="62" y="494"/>
                  </a:lnTo>
                  <a:lnTo>
                    <a:pt x="52" y="486"/>
                  </a:lnTo>
                  <a:lnTo>
                    <a:pt x="52" y="486"/>
                  </a:lnTo>
                  <a:lnTo>
                    <a:pt x="34" y="478"/>
                  </a:lnTo>
                  <a:lnTo>
                    <a:pt x="34" y="478"/>
                  </a:lnTo>
                  <a:lnTo>
                    <a:pt x="16" y="474"/>
                  </a:lnTo>
                  <a:lnTo>
                    <a:pt x="16" y="474"/>
                  </a:lnTo>
                  <a:lnTo>
                    <a:pt x="8" y="474"/>
                  </a:lnTo>
                  <a:lnTo>
                    <a:pt x="4" y="474"/>
                  </a:lnTo>
                  <a:lnTo>
                    <a:pt x="2" y="472"/>
                  </a:lnTo>
                  <a:lnTo>
                    <a:pt x="2" y="472"/>
                  </a:lnTo>
                  <a:lnTo>
                    <a:pt x="0" y="470"/>
                  </a:lnTo>
                  <a:lnTo>
                    <a:pt x="0" y="466"/>
                  </a:lnTo>
                  <a:lnTo>
                    <a:pt x="0" y="466"/>
                  </a:lnTo>
                  <a:lnTo>
                    <a:pt x="0" y="460"/>
                  </a:lnTo>
                  <a:lnTo>
                    <a:pt x="4" y="452"/>
                  </a:lnTo>
                  <a:lnTo>
                    <a:pt x="4" y="452"/>
                  </a:lnTo>
                  <a:lnTo>
                    <a:pt x="14" y="436"/>
                  </a:lnTo>
                  <a:lnTo>
                    <a:pt x="14" y="436"/>
                  </a:lnTo>
                  <a:lnTo>
                    <a:pt x="22" y="426"/>
                  </a:lnTo>
                  <a:lnTo>
                    <a:pt x="22" y="426"/>
                  </a:lnTo>
                  <a:lnTo>
                    <a:pt x="26" y="408"/>
                  </a:lnTo>
                  <a:lnTo>
                    <a:pt x="30" y="394"/>
                  </a:lnTo>
                  <a:lnTo>
                    <a:pt x="30" y="394"/>
                  </a:lnTo>
                  <a:lnTo>
                    <a:pt x="30" y="382"/>
                  </a:lnTo>
                  <a:lnTo>
                    <a:pt x="30" y="382"/>
                  </a:lnTo>
                  <a:lnTo>
                    <a:pt x="34" y="376"/>
                  </a:lnTo>
                  <a:lnTo>
                    <a:pt x="36" y="368"/>
                  </a:lnTo>
                  <a:lnTo>
                    <a:pt x="36" y="368"/>
                  </a:lnTo>
                  <a:lnTo>
                    <a:pt x="38" y="356"/>
                  </a:lnTo>
                  <a:lnTo>
                    <a:pt x="42" y="345"/>
                  </a:lnTo>
                  <a:lnTo>
                    <a:pt x="42" y="345"/>
                  </a:lnTo>
                  <a:lnTo>
                    <a:pt x="46" y="341"/>
                  </a:lnTo>
                  <a:lnTo>
                    <a:pt x="46" y="341"/>
                  </a:lnTo>
                  <a:lnTo>
                    <a:pt x="50" y="339"/>
                  </a:lnTo>
                  <a:lnTo>
                    <a:pt x="50" y="337"/>
                  </a:lnTo>
                  <a:lnTo>
                    <a:pt x="50" y="337"/>
                  </a:lnTo>
                  <a:lnTo>
                    <a:pt x="46" y="335"/>
                  </a:lnTo>
                  <a:lnTo>
                    <a:pt x="40" y="333"/>
                  </a:lnTo>
                  <a:lnTo>
                    <a:pt x="30" y="333"/>
                  </a:lnTo>
                  <a:lnTo>
                    <a:pt x="30" y="333"/>
                  </a:lnTo>
                  <a:lnTo>
                    <a:pt x="24" y="335"/>
                  </a:lnTo>
                  <a:lnTo>
                    <a:pt x="20" y="335"/>
                  </a:lnTo>
                  <a:lnTo>
                    <a:pt x="20" y="335"/>
                  </a:lnTo>
                  <a:lnTo>
                    <a:pt x="14" y="329"/>
                  </a:lnTo>
                  <a:lnTo>
                    <a:pt x="14" y="321"/>
                  </a:lnTo>
                  <a:lnTo>
                    <a:pt x="12" y="315"/>
                  </a:lnTo>
                  <a:lnTo>
                    <a:pt x="12" y="309"/>
                  </a:lnTo>
                  <a:lnTo>
                    <a:pt x="12" y="309"/>
                  </a:lnTo>
                  <a:lnTo>
                    <a:pt x="6" y="303"/>
                  </a:lnTo>
                  <a:lnTo>
                    <a:pt x="2" y="297"/>
                  </a:lnTo>
                  <a:lnTo>
                    <a:pt x="2" y="297"/>
                  </a:lnTo>
                  <a:lnTo>
                    <a:pt x="4" y="293"/>
                  </a:lnTo>
                  <a:lnTo>
                    <a:pt x="4" y="293"/>
                  </a:lnTo>
                  <a:lnTo>
                    <a:pt x="8" y="283"/>
                  </a:lnTo>
                  <a:lnTo>
                    <a:pt x="12" y="275"/>
                  </a:lnTo>
                  <a:lnTo>
                    <a:pt x="12" y="275"/>
                  </a:lnTo>
                  <a:lnTo>
                    <a:pt x="16" y="261"/>
                  </a:lnTo>
                  <a:lnTo>
                    <a:pt x="20" y="255"/>
                  </a:lnTo>
                  <a:lnTo>
                    <a:pt x="22" y="249"/>
                  </a:lnTo>
                  <a:lnTo>
                    <a:pt x="22" y="249"/>
                  </a:lnTo>
                  <a:lnTo>
                    <a:pt x="26" y="245"/>
                  </a:lnTo>
                  <a:lnTo>
                    <a:pt x="32" y="239"/>
                  </a:lnTo>
                  <a:lnTo>
                    <a:pt x="42" y="231"/>
                  </a:lnTo>
                  <a:lnTo>
                    <a:pt x="42" y="231"/>
                  </a:lnTo>
                  <a:lnTo>
                    <a:pt x="56" y="217"/>
                  </a:lnTo>
                  <a:lnTo>
                    <a:pt x="56" y="217"/>
                  </a:lnTo>
                  <a:lnTo>
                    <a:pt x="70" y="195"/>
                  </a:lnTo>
                  <a:lnTo>
                    <a:pt x="70" y="195"/>
                  </a:lnTo>
                  <a:lnTo>
                    <a:pt x="78" y="179"/>
                  </a:lnTo>
                  <a:lnTo>
                    <a:pt x="78" y="179"/>
                  </a:lnTo>
                  <a:lnTo>
                    <a:pt x="84" y="161"/>
                  </a:lnTo>
                  <a:lnTo>
                    <a:pt x="84" y="161"/>
                  </a:lnTo>
                  <a:lnTo>
                    <a:pt x="94" y="139"/>
                  </a:lnTo>
                  <a:lnTo>
                    <a:pt x="94" y="139"/>
                  </a:lnTo>
                  <a:lnTo>
                    <a:pt x="100" y="130"/>
                  </a:lnTo>
                  <a:lnTo>
                    <a:pt x="100" y="130"/>
                  </a:lnTo>
                  <a:lnTo>
                    <a:pt x="107" y="116"/>
                  </a:lnTo>
                  <a:lnTo>
                    <a:pt x="115" y="102"/>
                  </a:lnTo>
                  <a:lnTo>
                    <a:pt x="115" y="102"/>
                  </a:lnTo>
                  <a:lnTo>
                    <a:pt x="119" y="98"/>
                  </a:lnTo>
                  <a:lnTo>
                    <a:pt x="121" y="94"/>
                  </a:lnTo>
                  <a:lnTo>
                    <a:pt x="121" y="94"/>
                  </a:lnTo>
                  <a:lnTo>
                    <a:pt x="123" y="84"/>
                  </a:lnTo>
                  <a:lnTo>
                    <a:pt x="123" y="78"/>
                  </a:lnTo>
                  <a:lnTo>
                    <a:pt x="123" y="78"/>
                  </a:lnTo>
                  <a:lnTo>
                    <a:pt x="123" y="46"/>
                  </a:lnTo>
                  <a:lnTo>
                    <a:pt x="125" y="28"/>
                  </a:lnTo>
                  <a:lnTo>
                    <a:pt x="125" y="20"/>
                  </a:lnTo>
                  <a:lnTo>
                    <a:pt x="129" y="14"/>
                  </a:lnTo>
                  <a:lnTo>
                    <a:pt x="129" y="14"/>
                  </a:lnTo>
                  <a:lnTo>
                    <a:pt x="137" y="10"/>
                  </a:lnTo>
                  <a:lnTo>
                    <a:pt x="143" y="6"/>
                  </a:lnTo>
                  <a:lnTo>
                    <a:pt x="143" y="6"/>
                  </a:lnTo>
                  <a:lnTo>
                    <a:pt x="153" y="2"/>
                  </a:lnTo>
                  <a:lnTo>
                    <a:pt x="165" y="0"/>
                  </a:lnTo>
                  <a:lnTo>
                    <a:pt x="165" y="0"/>
                  </a:lnTo>
                  <a:lnTo>
                    <a:pt x="175" y="0"/>
                  </a:lnTo>
                  <a:lnTo>
                    <a:pt x="179" y="2"/>
                  </a:lnTo>
                  <a:lnTo>
                    <a:pt x="183" y="2"/>
                  </a:lnTo>
                  <a:lnTo>
                    <a:pt x="183" y="2"/>
                  </a:lnTo>
                  <a:lnTo>
                    <a:pt x="183" y="8"/>
                  </a:lnTo>
                  <a:lnTo>
                    <a:pt x="181" y="12"/>
                  </a:lnTo>
                  <a:lnTo>
                    <a:pt x="179" y="16"/>
                  </a:lnTo>
                  <a:lnTo>
                    <a:pt x="179" y="20"/>
                  </a:lnTo>
                  <a:lnTo>
                    <a:pt x="179" y="20"/>
                  </a:lnTo>
                  <a:lnTo>
                    <a:pt x="183" y="26"/>
                  </a:lnTo>
                  <a:lnTo>
                    <a:pt x="187" y="28"/>
                  </a:lnTo>
                  <a:lnTo>
                    <a:pt x="187" y="28"/>
                  </a:lnTo>
                  <a:lnTo>
                    <a:pt x="197" y="30"/>
                  </a:lnTo>
                  <a:lnTo>
                    <a:pt x="205" y="34"/>
                  </a:lnTo>
                  <a:lnTo>
                    <a:pt x="205" y="34"/>
                  </a:lnTo>
                  <a:lnTo>
                    <a:pt x="219" y="40"/>
                  </a:lnTo>
                  <a:lnTo>
                    <a:pt x="229" y="42"/>
                  </a:lnTo>
                  <a:lnTo>
                    <a:pt x="235" y="44"/>
                  </a:lnTo>
                  <a:lnTo>
                    <a:pt x="235" y="44"/>
                  </a:lnTo>
                  <a:lnTo>
                    <a:pt x="243" y="42"/>
                  </a:lnTo>
                  <a:lnTo>
                    <a:pt x="255" y="40"/>
                  </a:lnTo>
                  <a:lnTo>
                    <a:pt x="255" y="40"/>
                  </a:lnTo>
                  <a:lnTo>
                    <a:pt x="265" y="44"/>
                  </a:lnTo>
                  <a:lnTo>
                    <a:pt x="275" y="48"/>
                  </a:lnTo>
                  <a:lnTo>
                    <a:pt x="275" y="48"/>
                  </a:lnTo>
                  <a:lnTo>
                    <a:pt x="287" y="50"/>
                  </a:lnTo>
                  <a:lnTo>
                    <a:pt x="291" y="54"/>
                  </a:lnTo>
                  <a:lnTo>
                    <a:pt x="295" y="56"/>
                  </a:lnTo>
                  <a:lnTo>
                    <a:pt x="295" y="56"/>
                  </a:lnTo>
                  <a:lnTo>
                    <a:pt x="297" y="66"/>
                  </a:lnTo>
                  <a:lnTo>
                    <a:pt x="297" y="72"/>
                  </a:lnTo>
                  <a:lnTo>
                    <a:pt x="297" y="72"/>
                  </a:lnTo>
                  <a:lnTo>
                    <a:pt x="301" y="80"/>
                  </a:lnTo>
                  <a:lnTo>
                    <a:pt x="305" y="86"/>
                  </a:lnTo>
                  <a:lnTo>
                    <a:pt x="305" y="86"/>
                  </a:lnTo>
                  <a:lnTo>
                    <a:pt x="305" y="94"/>
                  </a:lnTo>
                  <a:lnTo>
                    <a:pt x="303" y="98"/>
                  </a:lnTo>
                  <a:lnTo>
                    <a:pt x="303" y="98"/>
                  </a:lnTo>
                  <a:lnTo>
                    <a:pt x="295" y="106"/>
                  </a:lnTo>
                  <a:lnTo>
                    <a:pt x="289" y="114"/>
                  </a:lnTo>
                  <a:lnTo>
                    <a:pt x="289" y="114"/>
                  </a:lnTo>
                  <a:lnTo>
                    <a:pt x="281" y="118"/>
                  </a:lnTo>
                  <a:lnTo>
                    <a:pt x="269" y="126"/>
                  </a:lnTo>
                  <a:lnTo>
                    <a:pt x="259" y="130"/>
                  </a:lnTo>
                  <a:lnTo>
                    <a:pt x="253" y="136"/>
                  </a:lnTo>
                  <a:lnTo>
                    <a:pt x="253" y="136"/>
                  </a:lnTo>
                  <a:lnTo>
                    <a:pt x="251" y="141"/>
                  </a:lnTo>
                  <a:lnTo>
                    <a:pt x="247" y="147"/>
                  </a:lnTo>
                  <a:lnTo>
                    <a:pt x="247" y="147"/>
                  </a:lnTo>
                  <a:lnTo>
                    <a:pt x="243" y="165"/>
                  </a:lnTo>
                  <a:lnTo>
                    <a:pt x="243" y="165"/>
                  </a:lnTo>
                  <a:lnTo>
                    <a:pt x="235" y="185"/>
                  </a:lnTo>
                  <a:lnTo>
                    <a:pt x="235" y="185"/>
                  </a:lnTo>
                  <a:lnTo>
                    <a:pt x="229" y="193"/>
                  </a:lnTo>
                  <a:lnTo>
                    <a:pt x="223" y="203"/>
                  </a:lnTo>
                  <a:lnTo>
                    <a:pt x="223" y="203"/>
                  </a:lnTo>
                  <a:lnTo>
                    <a:pt x="219" y="213"/>
                  </a:lnTo>
                  <a:lnTo>
                    <a:pt x="219" y="213"/>
                  </a:lnTo>
                  <a:lnTo>
                    <a:pt x="223" y="221"/>
                  </a:lnTo>
                  <a:lnTo>
                    <a:pt x="225" y="229"/>
                  </a:lnTo>
                  <a:lnTo>
                    <a:pt x="225" y="229"/>
                  </a:lnTo>
                  <a:lnTo>
                    <a:pt x="223" y="235"/>
                  </a:lnTo>
                  <a:lnTo>
                    <a:pt x="219" y="243"/>
                  </a:lnTo>
                  <a:lnTo>
                    <a:pt x="219" y="243"/>
                  </a:lnTo>
                  <a:lnTo>
                    <a:pt x="213" y="249"/>
                  </a:lnTo>
                  <a:lnTo>
                    <a:pt x="203" y="255"/>
                  </a:lnTo>
                  <a:lnTo>
                    <a:pt x="203" y="255"/>
                  </a:lnTo>
                  <a:lnTo>
                    <a:pt x="197" y="255"/>
                  </a:lnTo>
                  <a:lnTo>
                    <a:pt x="187" y="255"/>
                  </a:lnTo>
                  <a:lnTo>
                    <a:pt x="187" y="255"/>
                  </a:lnTo>
                  <a:lnTo>
                    <a:pt x="181" y="257"/>
                  </a:lnTo>
                  <a:lnTo>
                    <a:pt x="175" y="259"/>
                  </a:lnTo>
                  <a:lnTo>
                    <a:pt x="175" y="259"/>
                  </a:lnTo>
                  <a:lnTo>
                    <a:pt x="173" y="265"/>
                  </a:lnTo>
                  <a:lnTo>
                    <a:pt x="173" y="273"/>
                  </a:lnTo>
                  <a:lnTo>
                    <a:pt x="173" y="283"/>
                  </a:lnTo>
                  <a:lnTo>
                    <a:pt x="173" y="283"/>
                  </a:lnTo>
                  <a:lnTo>
                    <a:pt x="177" y="297"/>
                  </a:lnTo>
                  <a:lnTo>
                    <a:pt x="183" y="313"/>
                  </a:lnTo>
                  <a:lnTo>
                    <a:pt x="183" y="313"/>
                  </a:lnTo>
                  <a:lnTo>
                    <a:pt x="185" y="321"/>
                  </a:lnTo>
                  <a:lnTo>
                    <a:pt x="185" y="321"/>
                  </a:lnTo>
                  <a:lnTo>
                    <a:pt x="181" y="327"/>
                  </a:lnTo>
                  <a:lnTo>
                    <a:pt x="177" y="333"/>
                  </a:lnTo>
                  <a:lnTo>
                    <a:pt x="177" y="333"/>
                  </a:lnTo>
                  <a:lnTo>
                    <a:pt x="169" y="339"/>
                  </a:lnTo>
                  <a:lnTo>
                    <a:pt x="161" y="346"/>
                  </a:lnTo>
                  <a:lnTo>
                    <a:pt x="161" y="346"/>
                  </a:lnTo>
                  <a:lnTo>
                    <a:pt x="159" y="354"/>
                  </a:lnTo>
                  <a:lnTo>
                    <a:pt x="157" y="366"/>
                  </a:lnTo>
                  <a:lnTo>
                    <a:pt x="157" y="366"/>
                  </a:lnTo>
                  <a:lnTo>
                    <a:pt x="155" y="374"/>
                  </a:lnTo>
                  <a:lnTo>
                    <a:pt x="157" y="384"/>
                  </a:lnTo>
                  <a:lnTo>
                    <a:pt x="157" y="384"/>
                  </a:lnTo>
                  <a:lnTo>
                    <a:pt x="161" y="394"/>
                  </a:lnTo>
                  <a:lnTo>
                    <a:pt x="167" y="402"/>
                  </a:lnTo>
                  <a:lnTo>
                    <a:pt x="167" y="402"/>
                  </a:lnTo>
                  <a:lnTo>
                    <a:pt x="169" y="410"/>
                  </a:lnTo>
                  <a:lnTo>
                    <a:pt x="167" y="420"/>
                  </a:lnTo>
                  <a:lnTo>
                    <a:pt x="167" y="420"/>
                  </a:lnTo>
                  <a:lnTo>
                    <a:pt x="161" y="426"/>
                  </a:lnTo>
                  <a:lnTo>
                    <a:pt x="155" y="430"/>
                  </a:lnTo>
                  <a:lnTo>
                    <a:pt x="155" y="430"/>
                  </a:lnTo>
                  <a:lnTo>
                    <a:pt x="131" y="440"/>
                  </a:lnTo>
                  <a:lnTo>
                    <a:pt x="131" y="440"/>
                  </a:lnTo>
                  <a:lnTo>
                    <a:pt x="123" y="444"/>
                  </a:lnTo>
                  <a:lnTo>
                    <a:pt x="117" y="452"/>
                  </a:lnTo>
                  <a:lnTo>
                    <a:pt x="117" y="452"/>
                  </a:lnTo>
                  <a:lnTo>
                    <a:pt x="117" y="458"/>
                  </a:lnTo>
                  <a:lnTo>
                    <a:pt x="115" y="466"/>
                  </a:lnTo>
                  <a:lnTo>
                    <a:pt x="115" y="466"/>
                  </a:lnTo>
                  <a:lnTo>
                    <a:pt x="115" y="492"/>
                  </a:lnTo>
                  <a:lnTo>
                    <a:pt x="115" y="492"/>
                  </a:lnTo>
                  <a:lnTo>
                    <a:pt x="115" y="49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6" name="Freeform 319">
              <a:extLst>
                <a:ext uri="{FF2B5EF4-FFF2-40B4-BE49-F238E27FC236}">
                  <a16:creationId xmlns:a16="http://schemas.microsoft.com/office/drawing/2014/main" id="{CC0A9BEB-42FB-FAC8-5886-852DFB182508}"/>
                </a:ext>
              </a:extLst>
            </p:cNvPr>
            <p:cNvSpPr>
              <a:spLocks/>
            </p:cNvSpPr>
            <p:nvPr/>
          </p:nvSpPr>
          <p:spPr bwMode="auto">
            <a:xfrm>
              <a:off x="9433529" y="4245915"/>
              <a:ext cx="18469" cy="17048"/>
            </a:xfrm>
            <a:custGeom>
              <a:avLst/>
              <a:gdLst>
                <a:gd name="T0" fmla="*/ 20 w 26"/>
                <a:gd name="T1" fmla="*/ 6 h 24"/>
                <a:gd name="T2" fmla="*/ 20 w 26"/>
                <a:gd name="T3" fmla="*/ 6 h 24"/>
                <a:gd name="T4" fmla="*/ 22 w 26"/>
                <a:gd name="T5" fmla="*/ 12 h 24"/>
                <a:gd name="T6" fmla="*/ 24 w 26"/>
                <a:gd name="T7" fmla="*/ 16 h 24"/>
                <a:gd name="T8" fmla="*/ 24 w 26"/>
                <a:gd name="T9" fmla="*/ 16 h 24"/>
                <a:gd name="T10" fmla="*/ 26 w 26"/>
                <a:gd name="T11" fmla="*/ 20 h 24"/>
                <a:gd name="T12" fmla="*/ 26 w 26"/>
                <a:gd name="T13" fmla="*/ 22 h 24"/>
                <a:gd name="T14" fmla="*/ 26 w 26"/>
                <a:gd name="T15" fmla="*/ 22 h 24"/>
                <a:gd name="T16" fmla="*/ 24 w 26"/>
                <a:gd name="T17" fmla="*/ 24 h 24"/>
                <a:gd name="T18" fmla="*/ 20 w 26"/>
                <a:gd name="T19" fmla="*/ 24 h 24"/>
                <a:gd name="T20" fmla="*/ 20 w 26"/>
                <a:gd name="T21" fmla="*/ 24 h 24"/>
                <a:gd name="T22" fmla="*/ 16 w 26"/>
                <a:gd name="T23" fmla="*/ 22 h 24"/>
                <a:gd name="T24" fmla="*/ 12 w 26"/>
                <a:gd name="T25" fmla="*/ 22 h 24"/>
                <a:gd name="T26" fmla="*/ 12 w 26"/>
                <a:gd name="T27" fmla="*/ 22 h 24"/>
                <a:gd name="T28" fmla="*/ 12 w 26"/>
                <a:gd name="T29" fmla="*/ 18 h 24"/>
                <a:gd name="T30" fmla="*/ 10 w 26"/>
                <a:gd name="T31" fmla="*/ 12 h 24"/>
                <a:gd name="T32" fmla="*/ 10 w 26"/>
                <a:gd name="T33" fmla="*/ 12 h 24"/>
                <a:gd name="T34" fmla="*/ 6 w 26"/>
                <a:gd name="T35" fmla="*/ 6 h 24"/>
                <a:gd name="T36" fmla="*/ 4 w 26"/>
                <a:gd name="T37" fmla="*/ 4 h 24"/>
                <a:gd name="T38" fmla="*/ 0 w 26"/>
                <a:gd name="T39" fmla="*/ 0 h 24"/>
                <a:gd name="T40" fmla="*/ 0 w 26"/>
                <a:gd name="T41" fmla="*/ 0 h 24"/>
                <a:gd name="T42" fmla="*/ 6 w 26"/>
                <a:gd name="T43" fmla="*/ 0 h 24"/>
                <a:gd name="T44" fmla="*/ 10 w 26"/>
                <a:gd name="T45" fmla="*/ 2 h 24"/>
                <a:gd name="T46" fmla="*/ 20 w 26"/>
                <a:gd name="T47" fmla="*/ 6 h 24"/>
                <a:gd name="T48" fmla="*/ 20 w 26"/>
                <a:gd name="T49" fmla="*/ 6 h 24"/>
                <a:gd name="T50" fmla="*/ 20 w 26"/>
                <a:gd name="T5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4">
                  <a:moveTo>
                    <a:pt x="20" y="6"/>
                  </a:moveTo>
                  <a:lnTo>
                    <a:pt x="20" y="6"/>
                  </a:lnTo>
                  <a:lnTo>
                    <a:pt x="22" y="12"/>
                  </a:lnTo>
                  <a:lnTo>
                    <a:pt x="24" y="16"/>
                  </a:lnTo>
                  <a:lnTo>
                    <a:pt x="24" y="16"/>
                  </a:lnTo>
                  <a:lnTo>
                    <a:pt x="26" y="20"/>
                  </a:lnTo>
                  <a:lnTo>
                    <a:pt x="26" y="22"/>
                  </a:lnTo>
                  <a:lnTo>
                    <a:pt x="26" y="22"/>
                  </a:lnTo>
                  <a:lnTo>
                    <a:pt x="24" y="24"/>
                  </a:lnTo>
                  <a:lnTo>
                    <a:pt x="20" y="24"/>
                  </a:lnTo>
                  <a:lnTo>
                    <a:pt x="20" y="24"/>
                  </a:lnTo>
                  <a:lnTo>
                    <a:pt x="16" y="22"/>
                  </a:lnTo>
                  <a:lnTo>
                    <a:pt x="12" y="22"/>
                  </a:lnTo>
                  <a:lnTo>
                    <a:pt x="12" y="22"/>
                  </a:lnTo>
                  <a:lnTo>
                    <a:pt x="12" y="18"/>
                  </a:lnTo>
                  <a:lnTo>
                    <a:pt x="10" y="12"/>
                  </a:lnTo>
                  <a:lnTo>
                    <a:pt x="10" y="12"/>
                  </a:lnTo>
                  <a:lnTo>
                    <a:pt x="6" y="6"/>
                  </a:lnTo>
                  <a:lnTo>
                    <a:pt x="4" y="4"/>
                  </a:lnTo>
                  <a:lnTo>
                    <a:pt x="0" y="0"/>
                  </a:lnTo>
                  <a:lnTo>
                    <a:pt x="0" y="0"/>
                  </a:lnTo>
                  <a:lnTo>
                    <a:pt x="6" y="0"/>
                  </a:lnTo>
                  <a:lnTo>
                    <a:pt x="10" y="2"/>
                  </a:lnTo>
                  <a:lnTo>
                    <a:pt x="20" y="6"/>
                  </a:lnTo>
                  <a:lnTo>
                    <a:pt x="20" y="6"/>
                  </a:lnTo>
                  <a:lnTo>
                    <a:pt x="20"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7" name="Freeform 320">
              <a:extLst>
                <a:ext uri="{FF2B5EF4-FFF2-40B4-BE49-F238E27FC236}">
                  <a16:creationId xmlns:a16="http://schemas.microsoft.com/office/drawing/2014/main" id="{21107A42-3BBB-3941-B634-0F1D8A135F6B}"/>
                </a:ext>
              </a:extLst>
            </p:cNvPr>
            <p:cNvSpPr>
              <a:spLocks/>
            </p:cNvSpPr>
            <p:nvPr/>
          </p:nvSpPr>
          <p:spPr bwMode="auto">
            <a:xfrm>
              <a:off x="8904328" y="4060516"/>
              <a:ext cx="630779" cy="565428"/>
            </a:xfrm>
            <a:custGeom>
              <a:avLst/>
              <a:gdLst>
                <a:gd name="T0" fmla="*/ 888 w 888"/>
                <a:gd name="T1" fmla="*/ 318 h 796"/>
                <a:gd name="T2" fmla="*/ 874 w 888"/>
                <a:gd name="T3" fmla="*/ 336 h 796"/>
                <a:gd name="T4" fmla="*/ 850 w 888"/>
                <a:gd name="T5" fmla="*/ 370 h 796"/>
                <a:gd name="T6" fmla="*/ 767 w 888"/>
                <a:gd name="T7" fmla="*/ 406 h 796"/>
                <a:gd name="T8" fmla="*/ 681 w 888"/>
                <a:gd name="T9" fmla="*/ 436 h 796"/>
                <a:gd name="T10" fmla="*/ 645 w 888"/>
                <a:gd name="T11" fmla="*/ 472 h 796"/>
                <a:gd name="T12" fmla="*/ 578 w 888"/>
                <a:gd name="T13" fmla="*/ 553 h 796"/>
                <a:gd name="T14" fmla="*/ 576 w 888"/>
                <a:gd name="T15" fmla="*/ 587 h 796"/>
                <a:gd name="T16" fmla="*/ 594 w 888"/>
                <a:gd name="T17" fmla="*/ 615 h 796"/>
                <a:gd name="T18" fmla="*/ 594 w 888"/>
                <a:gd name="T19" fmla="*/ 639 h 796"/>
                <a:gd name="T20" fmla="*/ 540 w 888"/>
                <a:gd name="T21" fmla="*/ 673 h 796"/>
                <a:gd name="T22" fmla="*/ 512 w 888"/>
                <a:gd name="T23" fmla="*/ 720 h 796"/>
                <a:gd name="T24" fmla="*/ 476 w 888"/>
                <a:gd name="T25" fmla="*/ 726 h 796"/>
                <a:gd name="T26" fmla="*/ 418 w 888"/>
                <a:gd name="T27" fmla="*/ 772 h 796"/>
                <a:gd name="T28" fmla="*/ 389 w 888"/>
                <a:gd name="T29" fmla="*/ 788 h 796"/>
                <a:gd name="T30" fmla="*/ 341 w 888"/>
                <a:gd name="T31" fmla="*/ 784 h 796"/>
                <a:gd name="T32" fmla="*/ 287 w 888"/>
                <a:gd name="T33" fmla="*/ 770 h 796"/>
                <a:gd name="T34" fmla="*/ 207 w 888"/>
                <a:gd name="T35" fmla="*/ 762 h 796"/>
                <a:gd name="T36" fmla="*/ 164 w 888"/>
                <a:gd name="T37" fmla="*/ 770 h 796"/>
                <a:gd name="T38" fmla="*/ 134 w 888"/>
                <a:gd name="T39" fmla="*/ 792 h 796"/>
                <a:gd name="T40" fmla="*/ 84 w 888"/>
                <a:gd name="T41" fmla="*/ 770 h 796"/>
                <a:gd name="T42" fmla="*/ 70 w 888"/>
                <a:gd name="T43" fmla="*/ 722 h 796"/>
                <a:gd name="T44" fmla="*/ 66 w 888"/>
                <a:gd name="T45" fmla="*/ 689 h 796"/>
                <a:gd name="T46" fmla="*/ 22 w 888"/>
                <a:gd name="T47" fmla="*/ 653 h 796"/>
                <a:gd name="T48" fmla="*/ 2 w 888"/>
                <a:gd name="T49" fmla="*/ 611 h 796"/>
                <a:gd name="T50" fmla="*/ 48 w 888"/>
                <a:gd name="T51" fmla="*/ 579 h 796"/>
                <a:gd name="T52" fmla="*/ 42 w 888"/>
                <a:gd name="T53" fmla="*/ 539 h 796"/>
                <a:gd name="T54" fmla="*/ 62 w 888"/>
                <a:gd name="T55" fmla="*/ 486 h 796"/>
                <a:gd name="T56" fmla="*/ 58 w 888"/>
                <a:gd name="T57" fmla="*/ 436 h 796"/>
                <a:gd name="T58" fmla="*/ 72 w 888"/>
                <a:gd name="T59" fmla="*/ 408 h 796"/>
                <a:gd name="T60" fmla="*/ 110 w 888"/>
                <a:gd name="T61" fmla="*/ 382 h 796"/>
                <a:gd name="T62" fmla="*/ 120 w 888"/>
                <a:gd name="T63" fmla="*/ 338 h 796"/>
                <a:gd name="T64" fmla="*/ 138 w 888"/>
                <a:gd name="T65" fmla="*/ 289 h 796"/>
                <a:gd name="T66" fmla="*/ 188 w 888"/>
                <a:gd name="T67" fmla="*/ 251 h 796"/>
                <a:gd name="T68" fmla="*/ 180 w 888"/>
                <a:gd name="T69" fmla="*/ 209 h 796"/>
                <a:gd name="T70" fmla="*/ 140 w 888"/>
                <a:gd name="T71" fmla="*/ 193 h 796"/>
                <a:gd name="T72" fmla="*/ 82 w 888"/>
                <a:gd name="T73" fmla="*/ 185 h 796"/>
                <a:gd name="T74" fmla="*/ 68 w 888"/>
                <a:gd name="T75" fmla="*/ 161 h 796"/>
                <a:gd name="T76" fmla="*/ 28 w 888"/>
                <a:gd name="T77" fmla="*/ 159 h 796"/>
                <a:gd name="T78" fmla="*/ 14 w 888"/>
                <a:gd name="T79" fmla="*/ 147 h 796"/>
                <a:gd name="T80" fmla="*/ 34 w 888"/>
                <a:gd name="T81" fmla="*/ 123 h 796"/>
                <a:gd name="T82" fmla="*/ 32 w 888"/>
                <a:gd name="T83" fmla="*/ 113 h 796"/>
                <a:gd name="T84" fmla="*/ 30 w 888"/>
                <a:gd name="T85" fmla="*/ 97 h 796"/>
                <a:gd name="T86" fmla="*/ 24 w 888"/>
                <a:gd name="T87" fmla="*/ 80 h 796"/>
                <a:gd name="T88" fmla="*/ 12 w 888"/>
                <a:gd name="T89" fmla="*/ 46 h 796"/>
                <a:gd name="T90" fmla="*/ 40 w 888"/>
                <a:gd name="T91" fmla="*/ 24 h 796"/>
                <a:gd name="T92" fmla="*/ 92 w 888"/>
                <a:gd name="T93" fmla="*/ 22 h 796"/>
                <a:gd name="T94" fmla="*/ 114 w 888"/>
                <a:gd name="T95" fmla="*/ 0 h 796"/>
                <a:gd name="T96" fmla="*/ 176 w 888"/>
                <a:gd name="T97" fmla="*/ 32 h 796"/>
                <a:gd name="T98" fmla="*/ 255 w 888"/>
                <a:gd name="T99" fmla="*/ 48 h 796"/>
                <a:gd name="T100" fmla="*/ 307 w 888"/>
                <a:gd name="T101" fmla="*/ 72 h 796"/>
                <a:gd name="T102" fmla="*/ 409 w 888"/>
                <a:gd name="T103" fmla="*/ 103 h 796"/>
                <a:gd name="T104" fmla="*/ 476 w 888"/>
                <a:gd name="T105" fmla="*/ 123 h 796"/>
                <a:gd name="T106" fmla="*/ 526 w 888"/>
                <a:gd name="T107" fmla="*/ 143 h 796"/>
                <a:gd name="T108" fmla="*/ 550 w 888"/>
                <a:gd name="T109" fmla="*/ 163 h 796"/>
                <a:gd name="T110" fmla="*/ 600 w 888"/>
                <a:gd name="T111" fmla="*/ 203 h 796"/>
                <a:gd name="T112" fmla="*/ 685 w 888"/>
                <a:gd name="T113" fmla="*/ 249 h 796"/>
                <a:gd name="T114" fmla="*/ 725 w 888"/>
                <a:gd name="T115" fmla="*/ 243 h 796"/>
                <a:gd name="T116" fmla="*/ 755 w 888"/>
                <a:gd name="T117" fmla="*/ 273 h 796"/>
                <a:gd name="T118" fmla="*/ 771 w 888"/>
                <a:gd name="T119" fmla="*/ 285 h 796"/>
                <a:gd name="T120" fmla="*/ 783 w 888"/>
                <a:gd name="T121" fmla="*/ 290 h 796"/>
                <a:gd name="T122" fmla="*/ 868 w 888"/>
                <a:gd name="T123" fmla="*/ 30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8" h="796">
                  <a:moveTo>
                    <a:pt x="876" y="302"/>
                  </a:moveTo>
                  <a:lnTo>
                    <a:pt x="876" y="302"/>
                  </a:lnTo>
                  <a:lnTo>
                    <a:pt x="880" y="304"/>
                  </a:lnTo>
                  <a:lnTo>
                    <a:pt x="886" y="308"/>
                  </a:lnTo>
                  <a:lnTo>
                    <a:pt x="886" y="308"/>
                  </a:lnTo>
                  <a:lnTo>
                    <a:pt x="888" y="312"/>
                  </a:lnTo>
                  <a:lnTo>
                    <a:pt x="888" y="318"/>
                  </a:lnTo>
                  <a:lnTo>
                    <a:pt x="888" y="318"/>
                  </a:lnTo>
                  <a:lnTo>
                    <a:pt x="886" y="318"/>
                  </a:lnTo>
                  <a:lnTo>
                    <a:pt x="880" y="320"/>
                  </a:lnTo>
                  <a:lnTo>
                    <a:pt x="876" y="320"/>
                  </a:lnTo>
                  <a:lnTo>
                    <a:pt x="874" y="322"/>
                  </a:lnTo>
                  <a:lnTo>
                    <a:pt x="874" y="322"/>
                  </a:lnTo>
                  <a:lnTo>
                    <a:pt x="874" y="328"/>
                  </a:lnTo>
                  <a:lnTo>
                    <a:pt x="874" y="336"/>
                  </a:lnTo>
                  <a:lnTo>
                    <a:pt x="874" y="336"/>
                  </a:lnTo>
                  <a:lnTo>
                    <a:pt x="876" y="342"/>
                  </a:lnTo>
                  <a:lnTo>
                    <a:pt x="876" y="348"/>
                  </a:lnTo>
                  <a:lnTo>
                    <a:pt x="876" y="348"/>
                  </a:lnTo>
                  <a:lnTo>
                    <a:pt x="874" y="352"/>
                  </a:lnTo>
                  <a:lnTo>
                    <a:pt x="872" y="356"/>
                  </a:lnTo>
                  <a:lnTo>
                    <a:pt x="864" y="364"/>
                  </a:lnTo>
                  <a:lnTo>
                    <a:pt x="864" y="364"/>
                  </a:lnTo>
                  <a:lnTo>
                    <a:pt x="850" y="370"/>
                  </a:lnTo>
                  <a:lnTo>
                    <a:pt x="836" y="374"/>
                  </a:lnTo>
                  <a:lnTo>
                    <a:pt x="819" y="380"/>
                  </a:lnTo>
                  <a:lnTo>
                    <a:pt x="807" y="386"/>
                  </a:lnTo>
                  <a:lnTo>
                    <a:pt x="807" y="386"/>
                  </a:lnTo>
                  <a:lnTo>
                    <a:pt x="797" y="394"/>
                  </a:lnTo>
                  <a:lnTo>
                    <a:pt x="787" y="402"/>
                  </a:lnTo>
                  <a:lnTo>
                    <a:pt x="787" y="402"/>
                  </a:lnTo>
                  <a:lnTo>
                    <a:pt x="767" y="406"/>
                  </a:lnTo>
                  <a:lnTo>
                    <a:pt x="745" y="410"/>
                  </a:lnTo>
                  <a:lnTo>
                    <a:pt x="721" y="412"/>
                  </a:lnTo>
                  <a:lnTo>
                    <a:pt x="709" y="414"/>
                  </a:lnTo>
                  <a:lnTo>
                    <a:pt x="701" y="420"/>
                  </a:lnTo>
                  <a:lnTo>
                    <a:pt x="701" y="420"/>
                  </a:lnTo>
                  <a:lnTo>
                    <a:pt x="691" y="426"/>
                  </a:lnTo>
                  <a:lnTo>
                    <a:pt x="681" y="436"/>
                  </a:lnTo>
                  <a:lnTo>
                    <a:pt x="681" y="436"/>
                  </a:lnTo>
                  <a:lnTo>
                    <a:pt x="679" y="440"/>
                  </a:lnTo>
                  <a:lnTo>
                    <a:pt x="679" y="444"/>
                  </a:lnTo>
                  <a:lnTo>
                    <a:pt x="679" y="444"/>
                  </a:lnTo>
                  <a:lnTo>
                    <a:pt x="673" y="452"/>
                  </a:lnTo>
                  <a:lnTo>
                    <a:pt x="667" y="456"/>
                  </a:lnTo>
                  <a:lnTo>
                    <a:pt x="667" y="456"/>
                  </a:lnTo>
                  <a:lnTo>
                    <a:pt x="645" y="472"/>
                  </a:lnTo>
                  <a:lnTo>
                    <a:pt x="645" y="472"/>
                  </a:lnTo>
                  <a:lnTo>
                    <a:pt x="620" y="507"/>
                  </a:lnTo>
                  <a:lnTo>
                    <a:pt x="620" y="507"/>
                  </a:lnTo>
                  <a:lnTo>
                    <a:pt x="604" y="521"/>
                  </a:lnTo>
                  <a:lnTo>
                    <a:pt x="592" y="529"/>
                  </a:lnTo>
                  <a:lnTo>
                    <a:pt x="586" y="537"/>
                  </a:lnTo>
                  <a:lnTo>
                    <a:pt x="586" y="537"/>
                  </a:lnTo>
                  <a:lnTo>
                    <a:pt x="582" y="545"/>
                  </a:lnTo>
                  <a:lnTo>
                    <a:pt x="578" y="553"/>
                  </a:lnTo>
                  <a:lnTo>
                    <a:pt x="578" y="553"/>
                  </a:lnTo>
                  <a:lnTo>
                    <a:pt x="572" y="561"/>
                  </a:lnTo>
                  <a:lnTo>
                    <a:pt x="572" y="561"/>
                  </a:lnTo>
                  <a:lnTo>
                    <a:pt x="572" y="565"/>
                  </a:lnTo>
                  <a:lnTo>
                    <a:pt x="572" y="565"/>
                  </a:lnTo>
                  <a:lnTo>
                    <a:pt x="576" y="573"/>
                  </a:lnTo>
                  <a:lnTo>
                    <a:pt x="576" y="573"/>
                  </a:lnTo>
                  <a:lnTo>
                    <a:pt x="576" y="587"/>
                  </a:lnTo>
                  <a:lnTo>
                    <a:pt x="576" y="587"/>
                  </a:lnTo>
                  <a:lnTo>
                    <a:pt x="578" y="599"/>
                  </a:lnTo>
                  <a:lnTo>
                    <a:pt x="578" y="599"/>
                  </a:lnTo>
                  <a:lnTo>
                    <a:pt x="582" y="607"/>
                  </a:lnTo>
                  <a:lnTo>
                    <a:pt x="582" y="607"/>
                  </a:lnTo>
                  <a:lnTo>
                    <a:pt x="590" y="613"/>
                  </a:lnTo>
                  <a:lnTo>
                    <a:pt x="590" y="613"/>
                  </a:lnTo>
                  <a:lnTo>
                    <a:pt x="594" y="615"/>
                  </a:lnTo>
                  <a:lnTo>
                    <a:pt x="602" y="617"/>
                  </a:lnTo>
                  <a:lnTo>
                    <a:pt x="602" y="617"/>
                  </a:lnTo>
                  <a:lnTo>
                    <a:pt x="604" y="623"/>
                  </a:lnTo>
                  <a:lnTo>
                    <a:pt x="604" y="627"/>
                  </a:lnTo>
                  <a:lnTo>
                    <a:pt x="604" y="627"/>
                  </a:lnTo>
                  <a:lnTo>
                    <a:pt x="600" y="633"/>
                  </a:lnTo>
                  <a:lnTo>
                    <a:pt x="594" y="639"/>
                  </a:lnTo>
                  <a:lnTo>
                    <a:pt x="594" y="639"/>
                  </a:lnTo>
                  <a:lnTo>
                    <a:pt x="584" y="645"/>
                  </a:lnTo>
                  <a:lnTo>
                    <a:pt x="576" y="649"/>
                  </a:lnTo>
                  <a:lnTo>
                    <a:pt x="576" y="649"/>
                  </a:lnTo>
                  <a:lnTo>
                    <a:pt x="560" y="657"/>
                  </a:lnTo>
                  <a:lnTo>
                    <a:pt x="560" y="657"/>
                  </a:lnTo>
                  <a:lnTo>
                    <a:pt x="548" y="665"/>
                  </a:lnTo>
                  <a:lnTo>
                    <a:pt x="548" y="665"/>
                  </a:lnTo>
                  <a:lnTo>
                    <a:pt x="540" y="673"/>
                  </a:lnTo>
                  <a:lnTo>
                    <a:pt x="530" y="687"/>
                  </a:lnTo>
                  <a:lnTo>
                    <a:pt x="530" y="687"/>
                  </a:lnTo>
                  <a:lnTo>
                    <a:pt x="526" y="699"/>
                  </a:lnTo>
                  <a:lnTo>
                    <a:pt x="526" y="699"/>
                  </a:lnTo>
                  <a:lnTo>
                    <a:pt x="516" y="707"/>
                  </a:lnTo>
                  <a:lnTo>
                    <a:pt x="516" y="707"/>
                  </a:lnTo>
                  <a:lnTo>
                    <a:pt x="514" y="714"/>
                  </a:lnTo>
                  <a:lnTo>
                    <a:pt x="512" y="720"/>
                  </a:lnTo>
                  <a:lnTo>
                    <a:pt x="512" y="720"/>
                  </a:lnTo>
                  <a:lnTo>
                    <a:pt x="512" y="724"/>
                  </a:lnTo>
                  <a:lnTo>
                    <a:pt x="514" y="728"/>
                  </a:lnTo>
                  <a:lnTo>
                    <a:pt x="514" y="728"/>
                  </a:lnTo>
                  <a:lnTo>
                    <a:pt x="508" y="730"/>
                  </a:lnTo>
                  <a:lnTo>
                    <a:pt x="502" y="730"/>
                  </a:lnTo>
                  <a:lnTo>
                    <a:pt x="490" y="728"/>
                  </a:lnTo>
                  <a:lnTo>
                    <a:pt x="476" y="726"/>
                  </a:lnTo>
                  <a:lnTo>
                    <a:pt x="466" y="726"/>
                  </a:lnTo>
                  <a:lnTo>
                    <a:pt x="466" y="726"/>
                  </a:lnTo>
                  <a:lnTo>
                    <a:pt x="458" y="728"/>
                  </a:lnTo>
                  <a:lnTo>
                    <a:pt x="448" y="734"/>
                  </a:lnTo>
                  <a:lnTo>
                    <a:pt x="432" y="746"/>
                  </a:lnTo>
                  <a:lnTo>
                    <a:pt x="432" y="746"/>
                  </a:lnTo>
                  <a:lnTo>
                    <a:pt x="426" y="758"/>
                  </a:lnTo>
                  <a:lnTo>
                    <a:pt x="418" y="772"/>
                  </a:lnTo>
                  <a:lnTo>
                    <a:pt x="418" y="772"/>
                  </a:lnTo>
                  <a:lnTo>
                    <a:pt x="411" y="782"/>
                  </a:lnTo>
                  <a:lnTo>
                    <a:pt x="411" y="782"/>
                  </a:lnTo>
                  <a:lnTo>
                    <a:pt x="407" y="786"/>
                  </a:lnTo>
                  <a:lnTo>
                    <a:pt x="403" y="788"/>
                  </a:lnTo>
                  <a:lnTo>
                    <a:pt x="403" y="788"/>
                  </a:lnTo>
                  <a:lnTo>
                    <a:pt x="397" y="790"/>
                  </a:lnTo>
                  <a:lnTo>
                    <a:pt x="389" y="788"/>
                  </a:lnTo>
                  <a:lnTo>
                    <a:pt x="389" y="788"/>
                  </a:lnTo>
                  <a:lnTo>
                    <a:pt x="381" y="784"/>
                  </a:lnTo>
                  <a:lnTo>
                    <a:pt x="375" y="782"/>
                  </a:lnTo>
                  <a:lnTo>
                    <a:pt x="375" y="782"/>
                  </a:lnTo>
                  <a:lnTo>
                    <a:pt x="361" y="784"/>
                  </a:lnTo>
                  <a:lnTo>
                    <a:pt x="351" y="786"/>
                  </a:lnTo>
                  <a:lnTo>
                    <a:pt x="351" y="786"/>
                  </a:lnTo>
                  <a:lnTo>
                    <a:pt x="341" y="784"/>
                  </a:lnTo>
                  <a:lnTo>
                    <a:pt x="331" y="780"/>
                  </a:lnTo>
                  <a:lnTo>
                    <a:pt x="331" y="780"/>
                  </a:lnTo>
                  <a:lnTo>
                    <a:pt x="323" y="776"/>
                  </a:lnTo>
                  <a:lnTo>
                    <a:pt x="313" y="772"/>
                  </a:lnTo>
                  <a:lnTo>
                    <a:pt x="313" y="772"/>
                  </a:lnTo>
                  <a:lnTo>
                    <a:pt x="299" y="770"/>
                  </a:lnTo>
                  <a:lnTo>
                    <a:pt x="287" y="770"/>
                  </a:lnTo>
                  <a:lnTo>
                    <a:pt x="287" y="770"/>
                  </a:lnTo>
                  <a:lnTo>
                    <a:pt x="269" y="762"/>
                  </a:lnTo>
                  <a:lnTo>
                    <a:pt x="269" y="762"/>
                  </a:lnTo>
                  <a:lnTo>
                    <a:pt x="243" y="756"/>
                  </a:lnTo>
                  <a:lnTo>
                    <a:pt x="229" y="756"/>
                  </a:lnTo>
                  <a:lnTo>
                    <a:pt x="217" y="756"/>
                  </a:lnTo>
                  <a:lnTo>
                    <a:pt x="217" y="756"/>
                  </a:lnTo>
                  <a:lnTo>
                    <a:pt x="213" y="758"/>
                  </a:lnTo>
                  <a:lnTo>
                    <a:pt x="207" y="762"/>
                  </a:lnTo>
                  <a:lnTo>
                    <a:pt x="203" y="766"/>
                  </a:lnTo>
                  <a:lnTo>
                    <a:pt x="200" y="770"/>
                  </a:lnTo>
                  <a:lnTo>
                    <a:pt x="200" y="770"/>
                  </a:lnTo>
                  <a:lnTo>
                    <a:pt x="188" y="770"/>
                  </a:lnTo>
                  <a:lnTo>
                    <a:pt x="180" y="766"/>
                  </a:lnTo>
                  <a:lnTo>
                    <a:pt x="180" y="766"/>
                  </a:lnTo>
                  <a:lnTo>
                    <a:pt x="172" y="766"/>
                  </a:lnTo>
                  <a:lnTo>
                    <a:pt x="164" y="770"/>
                  </a:lnTo>
                  <a:lnTo>
                    <a:pt x="164" y="770"/>
                  </a:lnTo>
                  <a:lnTo>
                    <a:pt x="154" y="774"/>
                  </a:lnTo>
                  <a:lnTo>
                    <a:pt x="148" y="780"/>
                  </a:lnTo>
                  <a:lnTo>
                    <a:pt x="148" y="780"/>
                  </a:lnTo>
                  <a:lnTo>
                    <a:pt x="142" y="788"/>
                  </a:lnTo>
                  <a:lnTo>
                    <a:pt x="142" y="788"/>
                  </a:lnTo>
                  <a:lnTo>
                    <a:pt x="134" y="792"/>
                  </a:lnTo>
                  <a:lnTo>
                    <a:pt x="134" y="792"/>
                  </a:lnTo>
                  <a:lnTo>
                    <a:pt x="128" y="794"/>
                  </a:lnTo>
                  <a:lnTo>
                    <a:pt x="122" y="796"/>
                  </a:lnTo>
                  <a:lnTo>
                    <a:pt x="122" y="796"/>
                  </a:lnTo>
                  <a:lnTo>
                    <a:pt x="110" y="792"/>
                  </a:lnTo>
                  <a:lnTo>
                    <a:pt x="98" y="786"/>
                  </a:lnTo>
                  <a:lnTo>
                    <a:pt x="98" y="786"/>
                  </a:lnTo>
                  <a:lnTo>
                    <a:pt x="90" y="778"/>
                  </a:lnTo>
                  <a:lnTo>
                    <a:pt x="84" y="770"/>
                  </a:lnTo>
                  <a:lnTo>
                    <a:pt x="84" y="770"/>
                  </a:lnTo>
                  <a:lnTo>
                    <a:pt x="78" y="754"/>
                  </a:lnTo>
                  <a:lnTo>
                    <a:pt x="76" y="742"/>
                  </a:lnTo>
                  <a:lnTo>
                    <a:pt x="76" y="742"/>
                  </a:lnTo>
                  <a:lnTo>
                    <a:pt x="76" y="734"/>
                  </a:lnTo>
                  <a:lnTo>
                    <a:pt x="76" y="728"/>
                  </a:lnTo>
                  <a:lnTo>
                    <a:pt x="76" y="728"/>
                  </a:lnTo>
                  <a:lnTo>
                    <a:pt x="70" y="722"/>
                  </a:lnTo>
                  <a:lnTo>
                    <a:pt x="66" y="716"/>
                  </a:lnTo>
                  <a:lnTo>
                    <a:pt x="66" y="716"/>
                  </a:lnTo>
                  <a:lnTo>
                    <a:pt x="68" y="708"/>
                  </a:lnTo>
                  <a:lnTo>
                    <a:pt x="70" y="701"/>
                  </a:lnTo>
                  <a:lnTo>
                    <a:pt x="70" y="701"/>
                  </a:lnTo>
                  <a:lnTo>
                    <a:pt x="70" y="695"/>
                  </a:lnTo>
                  <a:lnTo>
                    <a:pt x="70" y="695"/>
                  </a:lnTo>
                  <a:lnTo>
                    <a:pt x="66" y="689"/>
                  </a:lnTo>
                  <a:lnTo>
                    <a:pt x="66" y="689"/>
                  </a:lnTo>
                  <a:lnTo>
                    <a:pt x="58" y="675"/>
                  </a:lnTo>
                  <a:lnTo>
                    <a:pt x="58" y="675"/>
                  </a:lnTo>
                  <a:lnTo>
                    <a:pt x="38" y="659"/>
                  </a:lnTo>
                  <a:lnTo>
                    <a:pt x="38" y="659"/>
                  </a:lnTo>
                  <a:lnTo>
                    <a:pt x="30" y="653"/>
                  </a:lnTo>
                  <a:lnTo>
                    <a:pt x="30" y="653"/>
                  </a:lnTo>
                  <a:lnTo>
                    <a:pt x="22" y="653"/>
                  </a:lnTo>
                  <a:lnTo>
                    <a:pt x="12" y="649"/>
                  </a:lnTo>
                  <a:lnTo>
                    <a:pt x="4" y="649"/>
                  </a:lnTo>
                  <a:lnTo>
                    <a:pt x="0" y="647"/>
                  </a:lnTo>
                  <a:lnTo>
                    <a:pt x="0" y="645"/>
                  </a:lnTo>
                  <a:lnTo>
                    <a:pt x="0" y="645"/>
                  </a:lnTo>
                  <a:lnTo>
                    <a:pt x="0" y="619"/>
                  </a:lnTo>
                  <a:lnTo>
                    <a:pt x="0" y="619"/>
                  </a:lnTo>
                  <a:lnTo>
                    <a:pt x="2" y="611"/>
                  </a:lnTo>
                  <a:lnTo>
                    <a:pt x="2" y="605"/>
                  </a:lnTo>
                  <a:lnTo>
                    <a:pt x="2" y="605"/>
                  </a:lnTo>
                  <a:lnTo>
                    <a:pt x="8" y="599"/>
                  </a:lnTo>
                  <a:lnTo>
                    <a:pt x="18" y="595"/>
                  </a:lnTo>
                  <a:lnTo>
                    <a:pt x="18" y="595"/>
                  </a:lnTo>
                  <a:lnTo>
                    <a:pt x="40" y="583"/>
                  </a:lnTo>
                  <a:lnTo>
                    <a:pt x="40" y="583"/>
                  </a:lnTo>
                  <a:lnTo>
                    <a:pt x="48" y="579"/>
                  </a:lnTo>
                  <a:lnTo>
                    <a:pt x="52" y="573"/>
                  </a:lnTo>
                  <a:lnTo>
                    <a:pt x="52" y="573"/>
                  </a:lnTo>
                  <a:lnTo>
                    <a:pt x="54" y="565"/>
                  </a:lnTo>
                  <a:lnTo>
                    <a:pt x="52" y="555"/>
                  </a:lnTo>
                  <a:lnTo>
                    <a:pt x="52" y="555"/>
                  </a:lnTo>
                  <a:lnTo>
                    <a:pt x="48" y="547"/>
                  </a:lnTo>
                  <a:lnTo>
                    <a:pt x="42" y="539"/>
                  </a:lnTo>
                  <a:lnTo>
                    <a:pt x="42" y="539"/>
                  </a:lnTo>
                  <a:lnTo>
                    <a:pt x="40" y="527"/>
                  </a:lnTo>
                  <a:lnTo>
                    <a:pt x="42" y="519"/>
                  </a:lnTo>
                  <a:lnTo>
                    <a:pt x="42" y="519"/>
                  </a:lnTo>
                  <a:lnTo>
                    <a:pt x="44" y="509"/>
                  </a:lnTo>
                  <a:lnTo>
                    <a:pt x="48" y="499"/>
                  </a:lnTo>
                  <a:lnTo>
                    <a:pt x="48" y="499"/>
                  </a:lnTo>
                  <a:lnTo>
                    <a:pt x="54" y="492"/>
                  </a:lnTo>
                  <a:lnTo>
                    <a:pt x="62" y="486"/>
                  </a:lnTo>
                  <a:lnTo>
                    <a:pt x="62" y="486"/>
                  </a:lnTo>
                  <a:lnTo>
                    <a:pt x="66" y="482"/>
                  </a:lnTo>
                  <a:lnTo>
                    <a:pt x="70" y="474"/>
                  </a:lnTo>
                  <a:lnTo>
                    <a:pt x="70" y="474"/>
                  </a:lnTo>
                  <a:lnTo>
                    <a:pt x="68" y="466"/>
                  </a:lnTo>
                  <a:lnTo>
                    <a:pt x="68" y="466"/>
                  </a:lnTo>
                  <a:lnTo>
                    <a:pt x="62" y="452"/>
                  </a:lnTo>
                  <a:lnTo>
                    <a:pt x="58" y="436"/>
                  </a:lnTo>
                  <a:lnTo>
                    <a:pt x="58" y="436"/>
                  </a:lnTo>
                  <a:lnTo>
                    <a:pt x="58" y="426"/>
                  </a:lnTo>
                  <a:lnTo>
                    <a:pt x="58" y="420"/>
                  </a:lnTo>
                  <a:lnTo>
                    <a:pt x="60" y="412"/>
                  </a:lnTo>
                  <a:lnTo>
                    <a:pt x="60" y="412"/>
                  </a:lnTo>
                  <a:lnTo>
                    <a:pt x="66" y="410"/>
                  </a:lnTo>
                  <a:lnTo>
                    <a:pt x="72" y="408"/>
                  </a:lnTo>
                  <a:lnTo>
                    <a:pt x="72" y="408"/>
                  </a:lnTo>
                  <a:lnTo>
                    <a:pt x="82" y="408"/>
                  </a:lnTo>
                  <a:lnTo>
                    <a:pt x="88" y="408"/>
                  </a:lnTo>
                  <a:lnTo>
                    <a:pt x="88" y="408"/>
                  </a:lnTo>
                  <a:lnTo>
                    <a:pt x="98" y="402"/>
                  </a:lnTo>
                  <a:lnTo>
                    <a:pt x="106" y="396"/>
                  </a:lnTo>
                  <a:lnTo>
                    <a:pt x="106" y="396"/>
                  </a:lnTo>
                  <a:lnTo>
                    <a:pt x="108" y="390"/>
                  </a:lnTo>
                  <a:lnTo>
                    <a:pt x="110" y="382"/>
                  </a:lnTo>
                  <a:lnTo>
                    <a:pt x="110" y="382"/>
                  </a:lnTo>
                  <a:lnTo>
                    <a:pt x="108" y="374"/>
                  </a:lnTo>
                  <a:lnTo>
                    <a:pt x="106" y="366"/>
                  </a:lnTo>
                  <a:lnTo>
                    <a:pt x="106" y="366"/>
                  </a:lnTo>
                  <a:lnTo>
                    <a:pt x="108" y="356"/>
                  </a:lnTo>
                  <a:lnTo>
                    <a:pt x="108" y="356"/>
                  </a:lnTo>
                  <a:lnTo>
                    <a:pt x="114" y="346"/>
                  </a:lnTo>
                  <a:lnTo>
                    <a:pt x="120" y="338"/>
                  </a:lnTo>
                  <a:lnTo>
                    <a:pt x="120" y="338"/>
                  </a:lnTo>
                  <a:lnTo>
                    <a:pt x="128" y="318"/>
                  </a:lnTo>
                  <a:lnTo>
                    <a:pt x="128" y="318"/>
                  </a:lnTo>
                  <a:lnTo>
                    <a:pt x="134" y="302"/>
                  </a:lnTo>
                  <a:lnTo>
                    <a:pt x="134" y="302"/>
                  </a:lnTo>
                  <a:lnTo>
                    <a:pt x="136" y="294"/>
                  </a:lnTo>
                  <a:lnTo>
                    <a:pt x="138" y="289"/>
                  </a:lnTo>
                  <a:lnTo>
                    <a:pt x="138" y="289"/>
                  </a:lnTo>
                  <a:lnTo>
                    <a:pt x="144" y="283"/>
                  </a:lnTo>
                  <a:lnTo>
                    <a:pt x="154" y="279"/>
                  </a:lnTo>
                  <a:lnTo>
                    <a:pt x="166" y="273"/>
                  </a:lnTo>
                  <a:lnTo>
                    <a:pt x="174" y="267"/>
                  </a:lnTo>
                  <a:lnTo>
                    <a:pt x="174" y="267"/>
                  </a:lnTo>
                  <a:lnTo>
                    <a:pt x="180" y="259"/>
                  </a:lnTo>
                  <a:lnTo>
                    <a:pt x="188" y="251"/>
                  </a:lnTo>
                  <a:lnTo>
                    <a:pt x="188" y="251"/>
                  </a:lnTo>
                  <a:lnTo>
                    <a:pt x="192" y="247"/>
                  </a:lnTo>
                  <a:lnTo>
                    <a:pt x="192" y="239"/>
                  </a:lnTo>
                  <a:lnTo>
                    <a:pt x="192" y="239"/>
                  </a:lnTo>
                  <a:lnTo>
                    <a:pt x="186" y="233"/>
                  </a:lnTo>
                  <a:lnTo>
                    <a:pt x="182" y="225"/>
                  </a:lnTo>
                  <a:lnTo>
                    <a:pt x="182" y="225"/>
                  </a:lnTo>
                  <a:lnTo>
                    <a:pt x="182" y="219"/>
                  </a:lnTo>
                  <a:lnTo>
                    <a:pt x="180" y="209"/>
                  </a:lnTo>
                  <a:lnTo>
                    <a:pt x="180" y="209"/>
                  </a:lnTo>
                  <a:lnTo>
                    <a:pt x="176" y="207"/>
                  </a:lnTo>
                  <a:lnTo>
                    <a:pt x="172" y="203"/>
                  </a:lnTo>
                  <a:lnTo>
                    <a:pt x="160" y="201"/>
                  </a:lnTo>
                  <a:lnTo>
                    <a:pt x="160" y="201"/>
                  </a:lnTo>
                  <a:lnTo>
                    <a:pt x="150" y="197"/>
                  </a:lnTo>
                  <a:lnTo>
                    <a:pt x="140" y="193"/>
                  </a:lnTo>
                  <a:lnTo>
                    <a:pt x="140" y="193"/>
                  </a:lnTo>
                  <a:lnTo>
                    <a:pt x="128" y="195"/>
                  </a:lnTo>
                  <a:lnTo>
                    <a:pt x="120" y="197"/>
                  </a:lnTo>
                  <a:lnTo>
                    <a:pt x="120" y="197"/>
                  </a:lnTo>
                  <a:lnTo>
                    <a:pt x="114" y="195"/>
                  </a:lnTo>
                  <a:lnTo>
                    <a:pt x="106" y="193"/>
                  </a:lnTo>
                  <a:lnTo>
                    <a:pt x="90" y="187"/>
                  </a:lnTo>
                  <a:lnTo>
                    <a:pt x="90" y="187"/>
                  </a:lnTo>
                  <a:lnTo>
                    <a:pt x="82" y="185"/>
                  </a:lnTo>
                  <a:lnTo>
                    <a:pt x="72" y="181"/>
                  </a:lnTo>
                  <a:lnTo>
                    <a:pt x="72" y="181"/>
                  </a:lnTo>
                  <a:lnTo>
                    <a:pt x="68" y="179"/>
                  </a:lnTo>
                  <a:lnTo>
                    <a:pt x="64" y="173"/>
                  </a:lnTo>
                  <a:lnTo>
                    <a:pt x="64" y="173"/>
                  </a:lnTo>
                  <a:lnTo>
                    <a:pt x="64" y="169"/>
                  </a:lnTo>
                  <a:lnTo>
                    <a:pt x="66" y="165"/>
                  </a:lnTo>
                  <a:lnTo>
                    <a:pt x="68" y="161"/>
                  </a:lnTo>
                  <a:lnTo>
                    <a:pt x="68" y="157"/>
                  </a:lnTo>
                  <a:lnTo>
                    <a:pt x="68" y="157"/>
                  </a:lnTo>
                  <a:lnTo>
                    <a:pt x="64" y="157"/>
                  </a:lnTo>
                  <a:lnTo>
                    <a:pt x="60" y="155"/>
                  </a:lnTo>
                  <a:lnTo>
                    <a:pt x="50" y="155"/>
                  </a:lnTo>
                  <a:lnTo>
                    <a:pt x="50" y="155"/>
                  </a:lnTo>
                  <a:lnTo>
                    <a:pt x="38" y="157"/>
                  </a:lnTo>
                  <a:lnTo>
                    <a:pt x="28" y="159"/>
                  </a:lnTo>
                  <a:lnTo>
                    <a:pt x="28" y="159"/>
                  </a:lnTo>
                  <a:lnTo>
                    <a:pt x="22" y="163"/>
                  </a:lnTo>
                  <a:lnTo>
                    <a:pt x="14" y="167"/>
                  </a:lnTo>
                  <a:lnTo>
                    <a:pt x="14" y="167"/>
                  </a:lnTo>
                  <a:lnTo>
                    <a:pt x="12" y="165"/>
                  </a:lnTo>
                  <a:lnTo>
                    <a:pt x="12" y="161"/>
                  </a:lnTo>
                  <a:lnTo>
                    <a:pt x="12" y="161"/>
                  </a:lnTo>
                  <a:lnTo>
                    <a:pt x="14" y="147"/>
                  </a:lnTo>
                  <a:lnTo>
                    <a:pt x="14" y="147"/>
                  </a:lnTo>
                  <a:lnTo>
                    <a:pt x="26" y="133"/>
                  </a:lnTo>
                  <a:lnTo>
                    <a:pt x="26" y="133"/>
                  </a:lnTo>
                  <a:lnTo>
                    <a:pt x="32" y="129"/>
                  </a:lnTo>
                  <a:lnTo>
                    <a:pt x="36" y="127"/>
                  </a:lnTo>
                  <a:lnTo>
                    <a:pt x="36" y="123"/>
                  </a:lnTo>
                  <a:lnTo>
                    <a:pt x="36" y="123"/>
                  </a:lnTo>
                  <a:lnTo>
                    <a:pt x="34" y="123"/>
                  </a:lnTo>
                  <a:lnTo>
                    <a:pt x="30" y="123"/>
                  </a:lnTo>
                  <a:lnTo>
                    <a:pt x="28" y="123"/>
                  </a:lnTo>
                  <a:lnTo>
                    <a:pt x="26" y="121"/>
                  </a:lnTo>
                  <a:lnTo>
                    <a:pt x="26" y="121"/>
                  </a:lnTo>
                  <a:lnTo>
                    <a:pt x="26" y="119"/>
                  </a:lnTo>
                  <a:lnTo>
                    <a:pt x="28" y="117"/>
                  </a:lnTo>
                  <a:lnTo>
                    <a:pt x="32" y="115"/>
                  </a:lnTo>
                  <a:lnTo>
                    <a:pt x="32" y="113"/>
                  </a:lnTo>
                  <a:lnTo>
                    <a:pt x="32" y="113"/>
                  </a:lnTo>
                  <a:lnTo>
                    <a:pt x="30" y="111"/>
                  </a:lnTo>
                  <a:lnTo>
                    <a:pt x="28" y="107"/>
                  </a:lnTo>
                  <a:lnTo>
                    <a:pt x="24" y="105"/>
                  </a:lnTo>
                  <a:lnTo>
                    <a:pt x="22" y="103"/>
                  </a:lnTo>
                  <a:lnTo>
                    <a:pt x="22" y="103"/>
                  </a:lnTo>
                  <a:lnTo>
                    <a:pt x="24" y="101"/>
                  </a:lnTo>
                  <a:lnTo>
                    <a:pt x="30" y="97"/>
                  </a:lnTo>
                  <a:lnTo>
                    <a:pt x="34" y="91"/>
                  </a:lnTo>
                  <a:lnTo>
                    <a:pt x="36" y="89"/>
                  </a:lnTo>
                  <a:lnTo>
                    <a:pt x="36" y="89"/>
                  </a:lnTo>
                  <a:lnTo>
                    <a:pt x="32" y="87"/>
                  </a:lnTo>
                  <a:lnTo>
                    <a:pt x="30" y="87"/>
                  </a:lnTo>
                  <a:lnTo>
                    <a:pt x="30" y="87"/>
                  </a:lnTo>
                  <a:lnTo>
                    <a:pt x="26" y="83"/>
                  </a:lnTo>
                  <a:lnTo>
                    <a:pt x="24" y="80"/>
                  </a:lnTo>
                  <a:lnTo>
                    <a:pt x="24" y="80"/>
                  </a:lnTo>
                  <a:lnTo>
                    <a:pt x="26" y="76"/>
                  </a:lnTo>
                  <a:lnTo>
                    <a:pt x="28" y="70"/>
                  </a:lnTo>
                  <a:lnTo>
                    <a:pt x="28" y="70"/>
                  </a:lnTo>
                  <a:lnTo>
                    <a:pt x="26" y="64"/>
                  </a:lnTo>
                  <a:lnTo>
                    <a:pt x="20" y="58"/>
                  </a:lnTo>
                  <a:lnTo>
                    <a:pt x="14" y="52"/>
                  </a:lnTo>
                  <a:lnTo>
                    <a:pt x="12" y="46"/>
                  </a:lnTo>
                  <a:lnTo>
                    <a:pt x="12" y="46"/>
                  </a:lnTo>
                  <a:lnTo>
                    <a:pt x="14" y="42"/>
                  </a:lnTo>
                  <a:lnTo>
                    <a:pt x="18" y="38"/>
                  </a:lnTo>
                  <a:lnTo>
                    <a:pt x="24" y="30"/>
                  </a:lnTo>
                  <a:lnTo>
                    <a:pt x="24" y="30"/>
                  </a:lnTo>
                  <a:lnTo>
                    <a:pt x="32" y="26"/>
                  </a:lnTo>
                  <a:lnTo>
                    <a:pt x="40" y="24"/>
                  </a:lnTo>
                  <a:lnTo>
                    <a:pt x="40" y="24"/>
                  </a:lnTo>
                  <a:lnTo>
                    <a:pt x="58" y="24"/>
                  </a:lnTo>
                  <a:lnTo>
                    <a:pt x="58" y="24"/>
                  </a:lnTo>
                  <a:lnTo>
                    <a:pt x="68" y="28"/>
                  </a:lnTo>
                  <a:lnTo>
                    <a:pt x="76" y="30"/>
                  </a:lnTo>
                  <a:lnTo>
                    <a:pt x="82" y="30"/>
                  </a:lnTo>
                  <a:lnTo>
                    <a:pt x="82" y="30"/>
                  </a:lnTo>
                  <a:lnTo>
                    <a:pt x="88" y="28"/>
                  </a:lnTo>
                  <a:lnTo>
                    <a:pt x="92" y="22"/>
                  </a:lnTo>
                  <a:lnTo>
                    <a:pt x="92" y="22"/>
                  </a:lnTo>
                  <a:lnTo>
                    <a:pt x="94" y="18"/>
                  </a:lnTo>
                  <a:lnTo>
                    <a:pt x="94" y="14"/>
                  </a:lnTo>
                  <a:lnTo>
                    <a:pt x="94" y="14"/>
                  </a:lnTo>
                  <a:lnTo>
                    <a:pt x="100" y="6"/>
                  </a:lnTo>
                  <a:lnTo>
                    <a:pt x="108" y="2"/>
                  </a:lnTo>
                  <a:lnTo>
                    <a:pt x="108" y="2"/>
                  </a:lnTo>
                  <a:lnTo>
                    <a:pt x="114" y="0"/>
                  </a:lnTo>
                  <a:lnTo>
                    <a:pt x="122" y="0"/>
                  </a:lnTo>
                  <a:lnTo>
                    <a:pt x="138" y="4"/>
                  </a:lnTo>
                  <a:lnTo>
                    <a:pt x="138" y="4"/>
                  </a:lnTo>
                  <a:lnTo>
                    <a:pt x="150" y="12"/>
                  </a:lnTo>
                  <a:lnTo>
                    <a:pt x="150" y="12"/>
                  </a:lnTo>
                  <a:lnTo>
                    <a:pt x="166" y="26"/>
                  </a:lnTo>
                  <a:lnTo>
                    <a:pt x="166" y="26"/>
                  </a:lnTo>
                  <a:lnTo>
                    <a:pt x="176" y="32"/>
                  </a:lnTo>
                  <a:lnTo>
                    <a:pt x="188" y="38"/>
                  </a:lnTo>
                  <a:lnTo>
                    <a:pt x="188" y="38"/>
                  </a:lnTo>
                  <a:lnTo>
                    <a:pt x="213" y="46"/>
                  </a:lnTo>
                  <a:lnTo>
                    <a:pt x="227" y="50"/>
                  </a:lnTo>
                  <a:lnTo>
                    <a:pt x="239" y="50"/>
                  </a:lnTo>
                  <a:lnTo>
                    <a:pt x="239" y="50"/>
                  </a:lnTo>
                  <a:lnTo>
                    <a:pt x="245" y="50"/>
                  </a:lnTo>
                  <a:lnTo>
                    <a:pt x="255" y="48"/>
                  </a:lnTo>
                  <a:lnTo>
                    <a:pt x="255" y="48"/>
                  </a:lnTo>
                  <a:lnTo>
                    <a:pt x="261" y="50"/>
                  </a:lnTo>
                  <a:lnTo>
                    <a:pt x="269" y="54"/>
                  </a:lnTo>
                  <a:lnTo>
                    <a:pt x="269" y="54"/>
                  </a:lnTo>
                  <a:lnTo>
                    <a:pt x="291" y="68"/>
                  </a:lnTo>
                  <a:lnTo>
                    <a:pt x="291" y="68"/>
                  </a:lnTo>
                  <a:lnTo>
                    <a:pt x="307" y="72"/>
                  </a:lnTo>
                  <a:lnTo>
                    <a:pt x="307" y="72"/>
                  </a:lnTo>
                  <a:lnTo>
                    <a:pt x="345" y="89"/>
                  </a:lnTo>
                  <a:lnTo>
                    <a:pt x="345" y="89"/>
                  </a:lnTo>
                  <a:lnTo>
                    <a:pt x="367" y="99"/>
                  </a:lnTo>
                  <a:lnTo>
                    <a:pt x="367" y="99"/>
                  </a:lnTo>
                  <a:lnTo>
                    <a:pt x="391" y="103"/>
                  </a:lnTo>
                  <a:lnTo>
                    <a:pt x="391" y="103"/>
                  </a:lnTo>
                  <a:lnTo>
                    <a:pt x="401" y="103"/>
                  </a:lnTo>
                  <a:lnTo>
                    <a:pt x="409" y="103"/>
                  </a:lnTo>
                  <a:lnTo>
                    <a:pt x="409" y="103"/>
                  </a:lnTo>
                  <a:lnTo>
                    <a:pt x="416" y="105"/>
                  </a:lnTo>
                  <a:lnTo>
                    <a:pt x="424" y="109"/>
                  </a:lnTo>
                  <a:lnTo>
                    <a:pt x="424" y="109"/>
                  </a:lnTo>
                  <a:lnTo>
                    <a:pt x="446" y="119"/>
                  </a:lnTo>
                  <a:lnTo>
                    <a:pt x="446" y="119"/>
                  </a:lnTo>
                  <a:lnTo>
                    <a:pt x="466" y="121"/>
                  </a:lnTo>
                  <a:lnTo>
                    <a:pt x="476" y="123"/>
                  </a:lnTo>
                  <a:lnTo>
                    <a:pt x="486" y="127"/>
                  </a:lnTo>
                  <a:lnTo>
                    <a:pt x="486" y="127"/>
                  </a:lnTo>
                  <a:lnTo>
                    <a:pt x="494" y="133"/>
                  </a:lnTo>
                  <a:lnTo>
                    <a:pt x="502" y="137"/>
                  </a:lnTo>
                  <a:lnTo>
                    <a:pt x="502" y="137"/>
                  </a:lnTo>
                  <a:lnTo>
                    <a:pt x="514" y="141"/>
                  </a:lnTo>
                  <a:lnTo>
                    <a:pt x="526" y="143"/>
                  </a:lnTo>
                  <a:lnTo>
                    <a:pt x="526" y="143"/>
                  </a:lnTo>
                  <a:lnTo>
                    <a:pt x="532" y="141"/>
                  </a:lnTo>
                  <a:lnTo>
                    <a:pt x="534" y="141"/>
                  </a:lnTo>
                  <a:lnTo>
                    <a:pt x="536" y="141"/>
                  </a:lnTo>
                  <a:lnTo>
                    <a:pt x="536" y="141"/>
                  </a:lnTo>
                  <a:lnTo>
                    <a:pt x="536" y="145"/>
                  </a:lnTo>
                  <a:lnTo>
                    <a:pt x="540" y="147"/>
                  </a:lnTo>
                  <a:lnTo>
                    <a:pt x="540" y="147"/>
                  </a:lnTo>
                  <a:lnTo>
                    <a:pt x="550" y="163"/>
                  </a:lnTo>
                  <a:lnTo>
                    <a:pt x="562" y="177"/>
                  </a:lnTo>
                  <a:lnTo>
                    <a:pt x="562" y="177"/>
                  </a:lnTo>
                  <a:lnTo>
                    <a:pt x="574" y="187"/>
                  </a:lnTo>
                  <a:lnTo>
                    <a:pt x="574" y="187"/>
                  </a:lnTo>
                  <a:lnTo>
                    <a:pt x="586" y="193"/>
                  </a:lnTo>
                  <a:lnTo>
                    <a:pt x="586" y="193"/>
                  </a:lnTo>
                  <a:lnTo>
                    <a:pt x="600" y="203"/>
                  </a:lnTo>
                  <a:lnTo>
                    <a:pt x="600" y="203"/>
                  </a:lnTo>
                  <a:lnTo>
                    <a:pt x="608" y="215"/>
                  </a:lnTo>
                  <a:lnTo>
                    <a:pt x="608" y="215"/>
                  </a:lnTo>
                  <a:lnTo>
                    <a:pt x="618" y="223"/>
                  </a:lnTo>
                  <a:lnTo>
                    <a:pt x="635" y="229"/>
                  </a:lnTo>
                  <a:lnTo>
                    <a:pt x="665" y="243"/>
                  </a:lnTo>
                  <a:lnTo>
                    <a:pt x="665" y="243"/>
                  </a:lnTo>
                  <a:lnTo>
                    <a:pt x="673" y="247"/>
                  </a:lnTo>
                  <a:lnTo>
                    <a:pt x="685" y="249"/>
                  </a:lnTo>
                  <a:lnTo>
                    <a:pt x="685" y="249"/>
                  </a:lnTo>
                  <a:lnTo>
                    <a:pt x="693" y="249"/>
                  </a:lnTo>
                  <a:lnTo>
                    <a:pt x="693" y="249"/>
                  </a:lnTo>
                  <a:lnTo>
                    <a:pt x="707" y="239"/>
                  </a:lnTo>
                  <a:lnTo>
                    <a:pt x="707" y="239"/>
                  </a:lnTo>
                  <a:lnTo>
                    <a:pt x="719" y="239"/>
                  </a:lnTo>
                  <a:lnTo>
                    <a:pt x="719" y="239"/>
                  </a:lnTo>
                  <a:lnTo>
                    <a:pt x="725" y="243"/>
                  </a:lnTo>
                  <a:lnTo>
                    <a:pt x="729" y="247"/>
                  </a:lnTo>
                  <a:lnTo>
                    <a:pt x="729" y="247"/>
                  </a:lnTo>
                  <a:lnTo>
                    <a:pt x="737" y="255"/>
                  </a:lnTo>
                  <a:lnTo>
                    <a:pt x="747" y="261"/>
                  </a:lnTo>
                  <a:lnTo>
                    <a:pt x="747" y="261"/>
                  </a:lnTo>
                  <a:lnTo>
                    <a:pt x="749" y="265"/>
                  </a:lnTo>
                  <a:lnTo>
                    <a:pt x="751" y="267"/>
                  </a:lnTo>
                  <a:lnTo>
                    <a:pt x="755" y="273"/>
                  </a:lnTo>
                  <a:lnTo>
                    <a:pt x="755" y="273"/>
                  </a:lnTo>
                  <a:lnTo>
                    <a:pt x="757" y="279"/>
                  </a:lnTo>
                  <a:lnTo>
                    <a:pt x="757" y="283"/>
                  </a:lnTo>
                  <a:lnTo>
                    <a:pt x="757" y="283"/>
                  </a:lnTo>
                  <a:lnTo>
                    <a:pt x="761" y="283"/>
                  </a:lnTo>
                  <a:lnTo>
                    <a:pt x="765" y="285"/>
                  </a:lnTo>
                  <a:lnTo>
                    <a:pt x="765" y="285"/>
                  </a:lnTo>
                  <a:lnTo>
                    <a:pt x="771" y="285"/>
                  </a:lnTo>
                  <a:lnTo>
                    <a:pt x="773" y="283"/>
                  </a:lnTo>
                  <a:lnTo>
                    <a:pt x="773" y="283"/>
                  </a:lnTo>
                  <a:lnTo>
                    <a:pt x="773" y="281"/>
                  </a:lnTo>
                  <a:lnTo>
                    <a:pt x="771" y="277"/>
                  </a:lnTo>
                  <a:lnTo>
                    <a:pt x="771" y="277"/>
                  </a:lnTo>
                  <a:lnTo>
                    <a:pt x="777" y="285"/>
                  </a:lnTo>
                  <a:lnTo>
                    <a:pt x="783" y="290"/>
                  </a:lnTo>
                  <a:lnTo>
                    <a:pt x="783" y="290"/>
                  </a:lnTo>
                  <a:lnTo>
                    <a:pt x="793" y="294"/>
                  </a:lnTo>
                  <a:lnTo>
                    <a:pt x="793" y="294"/>
                  </a:lnTo>
                  <a:lnTo>
                    <a:pt x="813" y="296"/>
                  </a:lnTo>
                  <a:lnTo>
                    <a:pt x="833" y="296"/>
                  </a:lnTo>
                  <a:lnTo>
                    <a:pt x="833" y="296"/>
                  </a:lnTo>
                  <a:lnTo>
                    <a:pt x="850" y="296"/>
                  </a:lnTo>
                  <a:lnTo>
                    <a:pt x="850" y="296"/>
                  </a:lnTo>
                  <a:lnTo>
                    <a:pt x="868" y="300"/>
                  </a:lnTo>
                  <a:lnTo>
                    <a:pt x="868" y="300"/>
                  </a:lnTo>
                  <a:lnTo>
                    <a:pt x="872" y="302"/>
                  </a:lnTo>
                  <a:lnTo>
                    <a:pt x="876" y="302"/>
                  </a:lnTo>
                  <a:lnTo>
                    <a:pt x="876" y="302"/>
                  </a:lnTo>
                  <a:lnTo>
                    <a:pt x="876" y="30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8" name="Freeform 321">
              <a:extLst>
                <a:ext uri="{FF2B5EF4-FFF2-40B4-BE49-F238E27FC236}">
                  <a16:creationId xmlns:a16="http://schemas.microsoft.com/office/drawing/2014/main" id="{DD84FB4E-B8B1-DCAC-A53A-1620E27C17D7}"/>
                </a:ext>
              </a:extLst>
            </p:cNvPr>
            <p:cNvSpPr>
              <a:spLocks/>
            </p:cNvSpPr>
            <p:nvPr/>
          </p:nvSpPr>
          <p:spPr bwMode="auto">
            <a:xfrm>
              <a:off x="9460522" y="4447650"/>
              <a:ext cx="54696" cy="48303"/>
            </a:xfrm>
            <a:custGeom>
              <a:avLst/>
              <a:gdLst>
                <a:gd name="T0" fmla="*/ 73 w 77"/>
                <a:gd name="T1" fmla="*/ 22 h 68"/>
                <a:gd name="T2" fmla="*/ 73 w 77"/>
                <a:gd name="T3" fmla="*/ 22 h 68"/>
                <a:gd name="T4" fmla="*/ 77 w 77"/>
                <a:gd name="T5" fmla="*/ 28 h 68"/>
                <a:gd name="T6" fmla="*/ 77 w 77"/>
                <a:gd name="T7" fmla="*/ 34 h 68"/>
                <a:gd name="T8" fmla="*/ 77 w 77"/>
                <a:gd name="T9" fmla="*/ 34 h 68"/>
                <a:gd name="T10" fmla="*/ 75 w 77"/>
                <a:gd name="T11" fmla="*/ 44 h 68"/>
                <a:gd name="T12" fmla="*/ 67 w 77"/>
                <a:gd name="T13" fmla="*/ 54 h 68"/>
                <a:gd name="T14" fmla="*/ 67 w 77"/>
                <a:gd name="T15" fmla="*/ 54 h 68"/>
                <a:gd name="T16" fmla="*/ 61 w 77"/>
                <a:gd name="T17" fmla="*/ 62 h 68"/>
                <a:gd name="T18" fmla="*/ 55 w 77"/>
                <a:gd name="T19" fmla="*/ 66 h 68"/>
                <a:gd name="T20" fmla="*/ 52 w 77"/>
                <a:gd name="T21" fmla="*/ 68 h 68"/>
                <a:gd name="T22" fmla="*/ 52 w 77"/>
                <a:gd name="T23" fmla="*/ 68 h 68"/>
                <a:gd name="T24" fmla="*/ 46 w 77"/>
                <a:gd name="T25" fmla="*/ 66 h 68"/>
                <a:gd name="T26" fmla="*/ 40 w 77"/>
                <a:gd name="T27" fmla="*/ 62 h 68"/>
                <a:gd name="T28" fmla="*/ 30 w 77"/>
                <a:gd name="T29" fmla="*/ 50 h 68"/>
                <a:gd name="T30" fmla="*/ 30 w 77"/>
                <a:gd name="T31" fmla="*/ 50 h 68"/>
                <a:gd name="T32" fmla="*/ 30 w 77"/>
                <a:gd name="T33" fmla="*/ 44 h 68"/>
                <a:gd name="T34" fmla="*/ 28 w 77"/>
                <a:gd name="T35" fmla="*/ 38 h 68"/>
                <a:gd name="T36" fmla="*/ 28 w 77"/>
                <a:gd name="T37" fmla="*/ 38 h 68"/>
                <a:gd name="T38" fmla="*/ 22 w 77"/>
                <a:gd name="T39" fmla="*/ 38 h 68"/>
                <a:gd name="T40" fmla="*/ 18 w 77"/>
                <a:gd name="T41" fmla="*/ 38 h 68"/>
                <a:gd name="T42" fmla="*/ 18 w 77"/>
                <a:gd name="T43" fmla="*/ 38 h 68"/>
                <a:gd name="T44" fmla="*/ 14 w 77"/>
                <a:gd name="T45" fmla="*/ 40 h 68"/>
                <a:gd name="T46" fmla="*/ 10 w 77"/>
                <a:gd name="T47" fmla="*/ 40 h 68"/>
                <a:gd name="T48" fmla="*/ 10 w 77"/>
                <a:gd name="T49" fmla="*/ 40 h 68"/>
                <a:gd name="T50" fmla="*/ 2 w 77"/>
                <a:gd name="T51" fmla="*/ 36 h 68"/>
                <a:gd name="T52" fmla="*/ 0 w 77"/>
                <a:gd name="T53" fmla="*/ 30 h 68"/>
                <a:gd name="T54" fmla="*/ 0 w 77"/>
                <a:gd name="T55" fmla="*/ 30 h 68"/>
                <a:gd name="T56" fmla="*/ 2 w 77"/>
                <a:gd name="T57" fmla="*/ 26 h 68"/>
                <a:gd name="T58" fmla="*/ 6 w 77"/>
                <a:gd name="T59" fmla="*/ 22 h 68"/>
                <a:gd name="T60" fmla="*/ 18 w 77"/>
                <a:gd name="T61" fmla="*/ 14 h 68"/>
                <a:gd name="T62" fmla="*/ 18 w 77"/>
                <a:gd name="T63" fmla="*/ 14 h 68"/>
                <a:gd name="T64" fmla="*/ 40 w 77"/>
                <a:gd name="T65" fmla="*/ 6 h 68"/>
                <a:gd name="T66" fmla="*/ 53 w 77"/>
                <a:gd name="T67" fmla="*/ 2 h 68"/>
                <a:gd name="T68" fmla="*/ 65 w 77"/>
                <a:gd name="T69" fmla="*/ 0 h 68"/>
                <a:gd name="T70" fmla="*/ 65 w 77"/>
                <a:gd name="T71" fmla="*/ 0 h 68"/>
                <a:gd name="T72" fmla="*/ 65 w 77"/>
                <a:gd name="T73" fmla="*/ 0 h 68"/>
                <a:gd name="T74" fmla="*/ 65 w 77"/>
                <a:gd name="T75" fmla="*/ 0 h 68"/>
                <a:gd name="T76" fmla="*/ 65 w 77"/>
                <a:gd name="T77" fmla="*/ 2 h 68"/>
                <a:gd name="T78" fmla="*/ 65 w 77"/>
                <a:gd name="T79" fmla="*/ 2 h 68"/>
                <a:gd name="T80" fmla="*/ 63 w 77"/>
                <a:gd name="T81" fmla="*/ 8 h 68"/>
                <a:gd name="T82" fmla="*/ 59 w 77"/>
                <a:gd name="T83" fmla="*/ 14 h 68"/>
                <a:gd name="T84" fmla="*/ 59 w 77"/>
                <a:gd name="T85" fmla="*/ 14 h 68"/>
                <a:gd name="T86" fmla="*/ 59 w 77"/>
                <a:gd name="T87" fmla="*/ 16 h 68"/>
                <a:gd name="T88" fmla="*/ 61 w 77"/>
                <a:gd name="T89" fmla="*/ 22 h 68"/>
                <a:gd name="T90" fmla="*/ 61 w 77"/>
                <a:gd name="T91" fmla="*/ 22 h 68"/>
                <a:gd name="T92" fmla="*/ 63 w 77"/>
                <a:gd name="T93" fmla="*/ 22 h 68"/>
                <a:gd name="T94" fmla="*/ 65 w 77"/>
                <a:gd name="T95" fmla="*/ 22 h 68"/>
                <a:gd name="T96" fmla="*/ 73 w 77"/>
                <a:gd name="T97" fmla="*/ 22 h 68"/>
                <a:gd name="T98" fmla="*/ 73 w 77"/>
                <a:gd name="T99" fmla="*/ 22 h 68"/>
                <a:gd name="T100" fmla="*/ 73 w 77"/>
                <a:gd name="T101"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68">
                  <a:moveTo>
                    <a:pt x="73" y="22"/>
                  </a:moveTo>
                  <a:lnTo>
                    <a:pt x="73" y="22"/>
                  </a:lnTo>
                  <a:lnTo>
                    <a:pt x="77" y="28"/>
                  </a:lnTo>
                  <a:lnTo>
                    <a:pt x="77" y="34"/>
                  </a:lnTo>
                  <a:lnTo>
                    <a:pt x="77" y="34"/>
                  </a:lnTo>
                  <a:lnTo>
                    <a:pt x="75" y="44"/>
                  </a:lnTo>
                  <a:lnTo>
                    <a:pt x="67" y="54"/>
                  </a:lnTo>
                  <a:lnTo>
                    <a:pt x="67" y="54"/>
                  </a:lnTo>
                  <a:lnTo>
                    <a:pt x="61" y="62"/>
                  </a:lnTo>
                  <a:lnTo>
                    <a:pt x="55" y="66"/>
                  </a:lnTo>
                  <a:lnTo>
                    <a:pt x="52" y="68"/>
                  </a:lnTo>
                  <a:lnTo>
                    <a:pt x="52" y="68"/>
                  </a:lnTo>
                  <a:lnTo>
                    <a:pt x="46" y="66"/>
                  </a:lnTo>
                  <a:lnTo>
                    <a:pt x="40" y="62"/>
                  </a:lnTo>
                  <a:lnTo>
                    <a:pt x="30" y="50"/>
                  </a:lnTo>
                  <a:lnTo>
                    <a:pt x="30" y="50"/>
                  </a:lnTo>
                  <a:lnTo>
                    <a:pt x="30" y="44"/>
                  </a:lnTo>
                  <a:lnTo>
                    <a:pt x="28" y="38"/>
                  </a:lnTo>
                  <a:lnTo>
                    <a:pt x="28" y="38"/>
                  </a:lnTo>
                  <a:lnTo>
                    <a:pt x="22" y="38"/>
                  </a:lnTo>
                  <a:lnTo>
                    <a:pt x="18" y="38"/>
                  </a:lnTo>
                  <a:lnTo>
                    <a:pt x="18" y="38"/>
                  </a:lnTo>
                  <a:lnTo>
                    <a:pt x="14" y="40"/>
                  </a:lnTo>
                  <a:lnTo>
                    <a:pt x="10" y="40"/>
                  </a:lnTo>
                  <a:lnTo>
                    <a:pt x="10" y="40"/>
                  </a:lnTo>
                  <a:lnTo>
                    <a:pt x="2" y="36"/>
                  </a:lnTo>
                  <a:lnTo>
                    <a:pt x="0" y="30"/>
                  </a:lnTo>
                  <a:lnTo>
                    <a:pt x="0" y="30"/>
                  </a:lnTo>
                  <a:lnTo>
                    <a:pt x="2" y="26"/>
                  </a:lnTo>
                  <a:lnTo>
                    <a:pt x="6" y="22"/>
                  </a:lnTo>
                  <a:lnTo>
                    <a:pt x="18" y="14"/>
                  </a:lnTo>
                  <a:lnTo>
                    <a:pt x="18" y="14"/>
                  </a:lnTo>
                  <a:lnTo>
                    <a:pt x="40" y="6"/>
                  </a:lnTo>
                  <a:lnTo>
                    <a:pt x="53" y="2"/>
                  </a:lnTo>
                  <a:lnTo>
                    <a:pt x="65" y="0"/>
                  </a:lnTo>
                  <a:lnTo>
                    <a:pt x="65" y="0"/>
                  </a:lnTo>
                  <a:lnTo>
                    <a:pt x="65" y="0"/>
                  </a:lnTo>
                  <a:lnTo>
                    <a:pt x="65" y="0"/>
                  </a:lnTo>
                  <a:lnTo>
                    <a:pt x="65" y="2"/>
                  </a:lnTo>
                  <a:lnTo>
                    <a:pt x="65" y="2"/>
                  </a:lnTo>
                  <a:lnTo>
                    <a:pt x="63" y="8"/>
                  </a:lnTo>
                  <a:lnTo>
                    <a:pt x="59" y="14"/>
                  </a:lnTo>
                  <a:lnTo>
                    <a:pt x="59" y="14"/>
                  </a:lnTo>
                  <a:lnTo>
                    <a:pt x="59" y="16"/>
                  </a:lnTo>
                  <a:lnTo>
                    <a:pt x="61" y="22"/>
                  </a:lnTo>
                  <a:lnTo>
                    <a:pt x="61" y="22"/>
                  </a:lnTo>
                  <a:lnTo>
                    <a:pt x="63" y="22"/>
                  </a:lnTo>
                  <a:lnTo>
                    <a:pt x="65" y="22"/>
                  </a:lnTo>
                  <a:lnTo>
                    <a:pt x="73" y="22"/>
                  </a:lnTo>
                  <a:lnTo>
                    <a:pt x="73" y="22"/>
                  </a:lnTo>
                  <a:lnTo>
                    <a:pt x="73" y="2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99" name="Freeform 322">
              <a:extLst>
                <a:ext uri="{FF2B5EF4-FFF2-40B4-BE49-F238E27FC236}">
                  <a16:creationId xmlns:a16="http://schemas.microsoft.com/office/drawing/2014/main" id="{128501E9-1396-D60E-9F90-6B67F643D78E}"/>
                </a:ext>
              </a:extLst>
            </p:cNvPr>
            <p:cNvSpPr>
              <a:spLocks/>
            </p:cNvSpPr>
            <p:nvPr/>
          </p:nvSpPr>
          <p:spPr bwMode="auto">
            <a:xfrm>
              <a:off x="9543631" y="4444809"/>
              <a:ext cx="21310" cy="18469"/>
            </a:xfrm>
            <a:custGeom>
              <a:avLst/>
              <a:gdLst>
                <a:gd name="T0" fmla="*/ 28 w 30"/>
                <a:gd name="T1" fmla="*/ 14 h 26"/>
                <a:gd name="T2" fmla="*/ 28 w 30"/>
                <a:gd name="T3" fmla="*/ 14 h 26"/>
                <a:gd name="T4" fmla="*/ 30 w 30"/>
                <a:gd name="T5" fmla="*/ 20 h 26"/>
                <a:gd name="T6" fmla="*/ 30 w 30"/>
                <a:gd name="T7" fmla="*/ 24 h 26"/>
                <a:gd name="T8" fmla="*/ 28 w 30"/>
                <a:gd name="T9" fmla="*/ 26 h 26"/>
                <a:gd name="T10" fmla="*/ 28 w 30"/>
                <a:gd name="T11" fmla="*/ 26 h 26"/>
                <a:gd name="T12" fmla="*/ 24 w 30"/>
                <a:gd name="T13" fmla="*/ 26 h 26"/>
                <a:gd name="T14" fmla="*/ 22 w 30"/>
                <a:gd name="T15" fmla="*/ 26 h 26"/>
                <a:gd name="T16" fmla="*/ 22 w 30"/>
                <a:gd name="T17" fmla="*/ 26 h 26"/>
                <a:gd name="T18" fmla="*/ 10 w 30"/>
                <a:gd name="T19" fmla="*/ 18 h 26"/>
                <a:gd name="T20" fmla="*/ 10 w 30"/>
                <a:gd name="T21" fmla="*/ 18 h 26"/>
                <a:gd name="T22" fmla="*/ 2 w 30"/>
                <a:gd name="T23" fmla="*/ 14 h 26"/>
                <a:gd name="T24" fmla="*/ 0 w 30"/>
                <a:gd name="T25" fmla="*/ 10 h 26"/>
                <a:gd name="T26" fmla="*/ 0 w 30"/>
                <a:gd name="T27" fmla="*/ 8 h 26"/>
                <a:gd name="T28" fmla="*/ 0 w 30"/>
                <a:gd name="T29" fmla="*/ 8 h 26"/>
                <a:gd name="T30" fmla="*/ 2 w 30"/>
                <a:gd name="T31" fmla="*/ 6 h 26"/>
                <a:gd name="T32" fmla="*/ 8 w 30"/>
                <a:gd name="T33" fmla="*/ 4 h 26"/>
                <a:gd name="T34" fmla="*/ 8 w 30"/>
                <a:gd name="T35" fmla="*/ 4 h 26"/>
                <a:gd name="T36" fmla="*/ 14 w 30"/>
                <a:gd name="T37" fmla="*/ 0 h 26"/>
                <a:gd name="T38" fmla="*/ 20 w 30"/>
                <a:gd name="T39" fmla="*/ 4 h 26"/>
                <a:gd name="T40" fmla="*/ 20 w 30"/>
                <a:gd name="T41" fmla="*/ 4 h 26"/>
                <a:gd name="T42" fmla="*/ 24 w 30"/>
                <a:gd name="T43" fmla="*/ 6 h 26"/>
                <a:gd name="T44" fmla="*/ 24 w 30"/>
                <a:gd name="T45" fmla="*/ 6 h 26"/>
                <a:gd name="T46" fmla="*/ 26 w 30"/>
                <a:gd name="T47" fmla="*/ 10 h 26"/>
                <a:gd name="T48" fmla="*/ 26 w 30"/>
                <a:gd name="T49" fmla="*/ 10 h 26"/>
                <a:gd name="T50" fmla="*/ 28 w 30"/>
                <a:gd name="T51" fmla="*/ 10 h 26"/>
                <a:gd name="T52" fmla="*/ 28 w 30"/>
                <a:gd name="T53" fmla="*/ 10 h 26"/>
                <a:gd name="T54" fmla="*/ 28 w 30"/>
                <a:gd name="T55" fmla="*/ 14 h 26"/>
                <a:gd name="T56" fmla="*/ 28 w 30"/>
                <a:gd name="T57" fmla="*/ 14 h 26"/>
                <a:gd name="T58" fmla="*/ 28 w 30"/>
                <a:gd name="T5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8" y="14"/>
                  </a:moveTo>
                  <a:lnTo>
                    <a:pt x="28" y="14"/>
                  </a:lnTo>
                  <a:lnTo>
                    <a:pt x="30" y="20"/>
                  </a:lnTo>
                  <a:lnTo>
                    <a:pt x="30" y="24"/>
                  </a:lnTo>
                  <a:lnTo>
                    <a:pt x="28" y="26"/>
                  </a:lnTo>
                  <a:lnTo>
                    <a:pt x="28" y="26"/>
                  </a:lnTo>
                  <a:lnTo>
                    <a:pt x="24" y="26"/>
                  </a:lnTo>
                  <a:lnTo>
                    <a:pt x="22" y="26"/>
                  </a:lnTo>
                  <a:lnTo>
                    <a:pt x="22" y="26"/>
                  </a:lnTo>
                  <a:lnTo>
                    <a:pt x="10" y="18"/>
                  </a:lnTo>
                  <a:lnTo>
                    <a:pt x="10" y="18"/>
                  </a:lnTo>
                  <a:lnTo>
                    <a:pt x="2" y="14"/>
                  </a:lnTo>
                  <a:lnTo>
                    <a:pt x="0" y="10"/>
                  </a:lnTo>
                  <a:lnTo>
                    <a:pt x="0" y="8"/>
                  </a:lnTo>
                  <a:lnTo>
                    <a:pt x="0" y="8"/>
                  </a:lnTo>
                  <a:lnTo>
                    <a:pt x="2" y="6"/>
                  </a:lnTo>
                  <a:lnTo>
                    <a:pt x="8" y="4"/>
                  </a:lnTo>
                  <a:lnTo>
                    <a:pt x="8" y="4"/>
                  </a:lnTo>
                  <a:lnTo>
                    <a:pt x="14" y="0"/>
                  </a:lnTo>
                  <a:lnTo>
                    <a:pt x="20" y="4"/>
                  </a:lnTo>
                  <a:lnTo>
                    <a:pt x="20" y="4"/>
                  </a:lnTo>
                  <a:lnTo>
                    <a:pt x="24" y="6"/>
                  </a:lnTo>
                  <a:lnTo>
                    <a:pt x="24" y="6"/>
                  </a:lnTo>
                  <a:lnTo>
                    <a:pt x="26" y="10"/>
                  </a:lnTo>
                  <a:lnTo>
                    <a:pt x="26" y="10"/>
                  </a:lnTo>
                  <a:lnTo>
                    <a:pt x="28" y="10"/>
                  </a:lnTo>
                  <a:lnTo>
                    <a:pt x="28" y="10"/>
                  </a:lnTo>
                  <a:lnTo>
                    <a:pt x="28" y="14"/>
                  </a:lnTo>
                  <a:lnTo>
                    <a:pt x="28" y="14"/>
                  </a:lnTo>
                  <a:lnTo>
                    <a:pt x="28" y="1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0" name="Freeform 323">
              <a:extLst>
                <a:ext uri="{FF2B5EF4-FFF2-40B4-BE49-F238E27FC236}">
                  <a16:creationId xmlns:a16="http://schemas.microsoft.com/office/drawing/2014/main" id="{841A1FC3-E285-E2E3-F67B-73C59E671159}"/>
                </a:ext>
              </a:extLst>
            </p:cNvPr>
            <p:cNvSpPr>
              <a:spLocks/>
            </p:cNvSpPr>
            <p:nvPr/>
          </p:nvSpPr>
          <p:spPr bwMode="auto">
            <a:xfrm>
              <a:off x="9225400" y="3654914"/>
              <a:ext cx="596683" cy="620124"/>
            </a:xfrm>
            <a:custGeom>
              <a:avLst/>
              <a:gdLst>
                <a:gd name="T0" fmla="*/ 807 w 840"/>
                <a:gd name="T1" fmla="*/ 306 h 873"/>
                <a:gd name="T2" fmla="*/ 783 w 840"/>
                <a:gd name="T3" fmla="*/ 390 h 873"/>
                <a:gd name="T4" fmla="*/ 751 w 840"/>
                <a:gd name="T5" fmla="*/ 406 h 873"/>
                <a:gd name="T6" fmla="*/ 693 w 840"/>
                <a:gd name="T7" fmla="*/ 463 h 873"/>
                <a:gd name="T8" fmla="*/ 675 w 840"/>
                <a:gd name="T9" fmla="*/ 523 h 873"/>
                <a:gd name="T10" fmla="*/ 727 w 840"/>
                <a:gd name="T11" fmla="*/ 503 h 873"/>
                <a:gd name="T12" fmla="*/ 737 w 840"/>
                <a:gd name="T13" fmla="*/ 557 h 873"/>
                <a:gd name="T14" fmla="*/ 733 w 840"/>
                <a:gd name="T15" fmla="*/ 605 h 873"/>
                <a:gd name="T16" fmla="*/ 709 w 840"/>
                <a:gd name="T17" fmla="*/ 649 h 873"/>
                <a:gd name="T18" fmla="*/ 721 w 840"/>
                <a:gd name="T19" fmla="*/ 712 h 873"/>
                <a:gd name="T20" fmla="*/ 761 w 840"/>
                <a:gd name="T21" fmla="*/ 754 h 873"/>
                <a:gd name="T22" fmla="*/ 727 w 840"/>
                <a:gd name="T23" fmla="*/ 786 h 873"/>
                <a:gd name="T24" fmla="*/ 683 w 840"/>
                <a:gd name="T25" fmla="*/ 822 h 873"/>
                <a:gd name="T26" fmla="*/ 599 w 840"/>
                <a:gd name="T27" fmla="*/ 810 h 873"/>
                <a:gd name="T28" fmla="*/ 566 w 840"/>
                <a:gd name="T29" fmla="*/ 792 h 873"/>
                <a:gd name="T30" fmla="*/ 524 w 840"/>
                <a:gd name="T31" fmla="*/ 780 h 873"/>
                <a:gd name="T32" fmla="*/ 452 w 840"/>
                <a:gd name="T33" fmla="*/ 792 h 873"/>
                <a:gd name="T34" fmla="*/ 428 w 840"/>
                <a:gd name="T35" fmla="*/ 856 h 873"/>
                <a:gd name="T36" fmla="*/ 341 w 840"/>
                <a:gd name="T37" fmla="*/ 867 h 873"/>
                <a:gd name="T38" fmla="*/ 295 w 840"/>
                <a:gd name="T39" fmla="*/ 832 h 873"/>
                <a:gd name="T40" fmla="*/ 221 w 840"/>
                <a:gd name="T41" fmla="*/ 818 h 873"/>
                <a:gd name="T42" fmla="*/ 110 w 840"/>
                <a:gd name="T43" fmla="*/ 750 h 873"/>
                <a:gd name="T44" fmla="*/ 114 w 840"/>
                <a:gd name="T45" fmla="*/ 710 h 873"/>
                <a:gd name="T46" fmla="*/ 166 w 840"/>
                <a:gd name="T47" fmla="*/ 603 h 873"/>
                <a:gd name="T48" fmla="*/ 158 w 840"/>
                <a:gd name="T49" fmla="*/ 591 h 873"/>
                <a:gd name="T50" fmla="*/ 191 w 840"/>
                <a:gd name="T51" fmla="*/ 515 h 873"/>
                <a:gd name="T52" fmla="*/ 189 w 840"/>
                <a:gd name="T53" fmla="*/ 505 h 873"/>
                <a:gd name="T54" fmla="*/ 191 w 840"/>
                <a:gd name="T55" fmla="*/ 445 h 873"/>
                <a:gd name="T56" fmla="*/ 154 w 840"/>
                <a:gd name="T57" fmla="*/ 404 h 873"/>
                <a:gd name="T58" fmla="*/ 140 w 840"/>
                <a:gd name="T59" fmla="*/ 352 h 873"/>
                <a:gd name="T60" fmla="*/ 148 w 840"/>
                <a:gd name="T61" fmla="*/ 340 h 873"/>
                <a:gd name="T62" fmla="*/ 160 w 840"/>
                <a:gd name="T63" fmla="*/ 324 h 873"/>
                <a:gd name="T64" fmla="*/ 128 w 840"/>
                <a:gd name="T65" fmla="*/ 292 h 873"/>
                <a:gd name="T66" fmla="*/ 110 w 840"/>
                <a:gd name="T67" fmla="*/ 282 h 873"/>
                <a:gd name="T68" fmla="*/ 40 w 840"/>
                <a:gd name="T69" fmla="*/ 236 h 873"/>
                <a:gd name="T70" fmla="*/ 16 w 840"/>
                <a:gd name="T71" fmla="*/ 232 h 873"/>
                <a:gd name="T72" fmla="*/ 12 w 840"/>
                <a:gd name="T73" fmla="*/ 209 h 873"/>
                <a:gd name="T74" fmla="*/ 10 w 840"/>
                <a:gd name="T75" fmla="*/ 199 h 873"/>
                <a:gd name="T76" fmla="*/ 20 w 840"/>
                <a:gd name="T77" fmla="*/ 179 h 873"/>
                <a:gd name="T78" fmla="*/ 24 w 840"/>
                <a:gd name="T79" fmla="*/ 159 h 873"/>
                <a:gd name="T80" fmla="*/ 98 w 840"/>
                <a:gd name="T81" fmla="*/ 149 h 873"/>
                <a:gd name="T82" fmla="*/ 150 w 840"/>
                <a:gd name="T83" fmla="*/ 191 h 873"/>
                <a:gd name="T84" fmla="*/ 205 w 840"/>
                <a:gd name="T85" fmla="*/ 197 h 873"/>
                <a:gd name="T86" fmla="*/ 217 w 840"/>
                <a:gd name="T87" fmla="*/ 173 h 873"/>
                <a:gd name="T88" fmla="*/ 215 w 840"/>
                <a:gd name="T89" fmla="*/ 85 h 873"/>
                <a:gd name="T90" fmla="*/ 249 w 840"/>
                <a:gd name="T91" fmla="*/ 109 h 873"/>
                <a:gd name="T92" fmla="*/ 323 w 840"/>
                <a:gd name="T93" fmla="*/ 147 h 873"/>
                <a:gd name="T94" fmla="*/ 357 w 840"/>
                <a:gd name="T95" fmla="*/ 135 h 873"/>
                <a:gd name="T96" fmla="*/ 371 w 840"/>
                <a:gd name="T97" fmla="*/ 105 h 873"/>
                <a:gd name="T98" fmla="*/ 444 w 840"/>
                <a:gd name="T99" fmla="*/ 63 h 873"/>
                <a:gd name="T100" fmla="*/ 498 w 840"/>
                <a:gd name="T101" fmla="*/ 4 h 873"/>
                <a:gd name="T102" fmla="*/ 540 w 840"/>
                <a:gd name="T103" fmla="*/ 37 h 873"/>
                <a:gd name="T104" fmla="*/ 586 w 840"/>
                <a:gd name="T105" fmla="*/ 79 h 873"/>
                <a:gd name="T106" fmla="*/ 611 w 840"/>
                <a:gd name="T107" fmla="*/ 123 h 873"/>
                <a:gd name="T108" fmla="*/ 651 w 840"/>
                <a:gd name="T109" fmla="*/ 113 h 873"/>
                <a:gd name="T110" fmla="*/ 649 w 840"/>
                <a:gd name="T111" fmla="*/ 151 h 873"/>
                <a:gd name="T112" fmla="*/ 703 w 840"/>
                <a:gd name="T113" fmla="*/ 177 h 873"/>
                <a:gd name="T114" fmla="*/ 749 w 840"/>
                <a:gd name="T115" fmla="*/ 205 h 873"/>
                <a:gd name="T116" fmla="*/ 838 w 840"/>
                <a:gd name="T117" fmla="*/ 25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873">
                  <a:moveTo>
                    <a:pt x="838" y="250"/>
                  </a:moveTo>
                  <a:lnTo>
                    <a:pt x="838" y="250"/>
                  </a:lnTo>
                  <a:lnTo>
                    <a:pt x="840" y="254"/>
                  </a:lnTo>
                  <a:lnTo>
                    <a:pt x="838" y="258"/>
                  </a:lnTo>
                  <a:lnTo>
                    <a:pt x="836" y="264"/>
                  </a:lnTo>
                  <a:lnTo>
                    <a:pt x="836" y="264"/>
                  </a:lnTo>
                  <a:lnTo>
                    <a:pt x="828" y="270"/>
                  </a:lnTo>
                  <a:lnTo>
                    <a:pt x="822" y="278"/>
                  </a:lnTo>
                  <a:lnTo>
                    <a:pt x="816" y="284"/>
                  </a:lnTo>
                  <a:lnTo>
                    <a:pt x="810" y="290"/>
                  </a:lnTo>
                  <a:lnTo>
                    <a:pt x="810" y="290"/>
                  </a:lnTo>
                  <a:lnTo>
                    <a:pt x="808" y="296"/>
                  </a:lnTo>
                  <a:lnTo>
                    <a:pt x="807" y="306"/>
                  </a:lnTo>
                  <a:lnTo>
                    <a:pt x="807" y="306"/>
                  </a:lnTo>
                  <a:lnTo>
                    <a:pt x="799" y="320"/>
                  </a:lnTo>
                  <a:lnTo>
                    <a:pt x="793" y="332"/>
                  </a:lnTo>
                  <a:lnTo>
                    <a:pt x="793" y="332"/>
                  </a:lnTo>
                  <a:lnTo>
                    <a:pt x="791" y="350"/>
                  </a:lnTo>
                  <a:lnTo>
                    <a:pt x="789" y="368"/>
                  </a:lnTo>
                  <a:lnTo>
                    <a:pt x="789" y="368"/>
                  </a:lnTo>
                  <a:lnTo>
                    <a:pt x="791" y="380"/>
                  </a:lnTo>
                  <a:lnTo>
                    <a:pt x="791" y="380"/>
                  </a:lnTo>
                  <a:lnTo>
                    <a:pt x="793" y="384"/>
                  </a:lnTo>
                  <a:lnTo>
                    <a:pt x="793" y="384"/>
                  </a:lnTo>
                  <a:lnTo>
                    <a:pt x="787" y="386"/>
                  </a:lnTo>
                  <a:lnTo>
                    <a:pt x="783" y="390"/>
                  </a:lnTo>
                  <a:lnTo>
                    <a:pt x="783" y="390"/>
                  </a:lnTo>
                  <a:lnTo>
                    <a:pt x="773" y="396"/>
                  </a:lnTo>
                  <a:lnTo>
                    <a:pt x="773" y="396"/>
                  </a:lnTo>
                  <a:lnTo>
                    <a:pt x="763" y="390"/>
                  </a:lnTo>
                  <a:lnTo>
                    <a:pt x="757" y="390"/>
                  </a:lnTo>
                  <a:lnTo>
                    <a:pt x="753" y="390"/>
                  </a:lnTo>
                  <a:lnTo>
                    <a:pt x="753" y="390"/>
                  </a:lnTo>
                  <a:lnTo>
                    <a:pt x="749" y="392"/>
                  </a:lnTo>
                  <a:lnTo>
                    <a:pt x="745" y="398"/>
                  </a:lnTo>
                  <a:lnTo>
                    <a:pt x="745" y="398"/>
                  </a:lnTo>
                  <a:lnTo>
                    <a:pt x="749" y="402"/>
                  </a:lnTo>
                  <a:lnTo>
                    <a:pt x="751" y="406"/>
                  </a:lnTo>
                  <a:lnTo>
                    <a:pt x="751" y="406"/>
                  </a:lnTo>
                  <a:lnTo>
                    <a:pt x="749" y="410"/>
                  </a:lnTo>
                  <a:lnTo>
                    <a:pt x="745" y="414"/>
                  </a:lnTo>
                  <a:lnTo>
                    <a:pt x="735" y="420"/>
                  </a:lnTo>
                  <a:lnTo>
                    <a:pt x="727" y="428"/>
                  </a:lnTo>
                  <a:lnTo>
                    <a:pt x="719" y="434"/>
                  </a:lnTo>
                  <a:lnTo>
                    <a:pt x="719" y="434"/>
                  </a:lnTo>
                  <a:lnTo>
                    <a:pt x="709" y="443"/>
                  </a:lnTo>
                  <a:lnTo>
                    <a:pt x="709" y="443"/>
                  </a:lnTo>
                  <a:lnTo>
                    <a:pt x="705" y="457"/>
                  </a:lnTo>
                  <a:lnTo>
                    <a:pt x="705" y="457"/>
                  </a:lnTo>
                  <a:lnTo>
                    <a:pt x="703" y="459"/>
                  </a:lnTo>
                  <a:lnTo>
                    <a:pt x="703" y="459"/>
                  </a:lnTo>
                  <a:lnTo>
                    <a:pt x="693" y="463"/>
                  </a:lnTo>
                  <a:lnTo>
                    <a:pt x="693" y="463"/>
                  </a:lnTo>
                  <a:lnTo>
                    <a:pt x="687" y="471"/>
                  </a:lnTo>
                  <a:lnTo>
                    <a:pt x="687" y="471"/>
                  </a:lnTo>
                  <a:lnTo>
                    <a:pt x="681" y="475"/>
                  </a:lnTo>
                  <a:lnTo>
                    <a:pt x="681" y="475"/>
                  </a:lnTo>
                  <a:lnTo>
                    <a:pt x="677" y="481"/>
                  </a:lnTo>
                  <a:lnTo>
                    <a:pt x="675" y="491"/>
                  </a:lnTo>
                  <a:lnTo>
                    <a:pt x="675" y="491"/>
                  </a:lnTo>
                  <a:lnTo>
                    <a:pt x="671" y="505"/>
                  </a:lnTo>
                  <a:lnTo>
                    <a:pt x="669" y="513"/>
                  </a:lnTo>
                  <a:lnTo>
                    <a:pt x="671" y="519"/>
                  </a:lnTo>
                  <a:lnTo>
                    <a:pt x="671" y="519"/>
                  </a:lnTo>
                  <a:lnTo>
                    <a:pt x="675" y="523"/>
                  </a:lnTo>
                  <a:lnTo>
                    <a:pt x="675" y="523"/>
                  </a:lnTo>
                  <a:lnTo>
                    <a:pt x="679" y="521"/>
                  </a:lnTo>
                  <a:lnTo>
                    <a:pt x="683" y="519"/>
                  </a:lnTo>
                  <a:lnTo>
                    <a:pt x="683" y="519"/>
                  </a:lnTo>
                  <a:lnTo>
                    <a:pt x="693" y="507"/>
                  </a:lnTo>
                  <a:lnTo>
                    <a:pt x="695" y="501"/>
                  </a:lnTo>
                  <a:lnTo>
                    <a:pt x="699" y="497"/>
                  </a:lnTo>
                  <a:lnTo>
                    <a:pt x="699" y="497"/>
                  </a:lnTo>
                  <a:lnTo>
                    <a:pt x="705" y="497"/>
                  </a:lnTo>
                  <a:lnTo>
                    <a:pt x="711" y="497"/>
                  </a:lnTo>
                  <a:lnTo>
                    <a:pt x="723" y="499"/>
                  </a:lnTo>
                  <a:lnTo>
                    <a:pt x="723" y="499"/>
                  </a:lnTo>
                  <a:lnTo>
                    <a:pt x="727" y="503"/>
                  </a:lnTo>
                  <a:lnTo>
                    <a:pt x="727" y="503"/>
                  </a:lnTo>
                  <a:lnTo>
                    <a:pt x="727" y="507"/>
                  </a:lnTo>
                  <a:lnTo>
                    <a:pt x="725" y="513"/>
                  </a:lnTo>
                  <a:lnTo>
                    <a:pt x="723" y="523"/>
                  </a:lnTo>
                  <a:lnTo>
                    <a:pt x="723" y="523"/>
                  </a:lnTo>
                  <a:lnTo>
                    <a:pt x="723" y="531"/>
                  </a:lnTo>
                  <a:lnTo>
                    <a:pt x="725" y="537"/>
                  </a:lnTo>
                  <a:lnTo>
                    <a:pt x="725" y="537"/>
                  </a:lnTo>
                  <a:lnTo>
                    <a:pt x="729" y="539"/>
                  </a:lnTo>
                  <a:lnTo>
                    <a:pt x="733" y="543"/>
                  </a:lnTo>
                  <a:lnTo>
                    <a:pt x="733" y="543"/>
                  </a:lnTo>
                  <a:lnTo>
                    <a:pt x="735" y="549"/>
                  </a:lnTo>
                  <a:lnTo>
                    <a:pt x="737" y="557"/>
                  </a:lnTo>
                  <a:lnTo>
                    <a:pt x="737" y="557"/>
                  </a:lnTo>
                  <a:lnTo>
                    <a:pt x="729" y="555"/>
                  </a:lnTo>
                  <a:lnTo>
                    <a:pt x="727" y="555"/>
                  </a:lnTo>
                  <a:lnTo>
                    <a:pt x="723" y="555"/>
                  </a:lnTo>
                  <a:lnTo>
                    <a:pt x="723" y="555"/>
                  </a:lnTo>
                  <a:lnTo>
                    <a:pt x="723" y="559"/>
                  </a:lnTo>
                  <a:lnTo>
                    <a:pt x="723" y="561"/>
                  </a:lnTo>
                  <a:lnTo>
                    <a:pt x="723" y="561"/>
                  </a:lnTo>
                  <a:lnTo>
                    <a:pt x="723" y="569"/>
                  </a:lnTo>
                  <a:lnTo>
                    <a:pt x="723" y="569"/>
                  </a:lnTo>
                  <a:lnTo>
                    <a:pt x="729" y="587"/>
                  </a:lnTo>
                  <a:lnTo>
                    <a:pt x="733" y="605"/>
                  </a:lnTo>
                  <a:lnTo>
                    <a:pt x="733" y="605"/>
                  </a:lnTo>
                  <a:lnTo>
                    <a:pt x="735" y="611"/>
                  </a:lnTo>
                  <a:lnTo>
                    <a:pt x="735" y="615"/>
                  </a:lnTo>
                  <a:lnTo>
                    <a:pt x="735" y="615"/>
                  </a:lnTo>
                  <a:lnTo>
                    <a:pt x="733" y="619"/>
                  </a:lnTo>
                  <a:lnTo>
                    <a:pt x="729" y="621"/>
                  </a:lnTo>
                  <a:lnTo>
                    <a:pt x="721" y="625"/>
                  </a:lnTo>
                  <a:lnTo>
                    <a:pt x="721" y="625"/>
                  </a:lnTo>
                  <a:lnTo>
                    <a:pt x="711" y="633"/>
                  </a:lnTo>
                  <a:lnTo>
                    <a:pt x="711" y="633"/>
                  </a:lnTo>
                  <a:lnTo>
                    <a:pt x="709" y="643"/>
                  </a:lnTo>
                  <a:lnTo>
                    <a:pt x="709" y="643"/>
                  </a:lnTo>
                  <a:lnTo>
                    <a:pt x="709" y="649"/>
                  </a:lnTo>
                  <a:lnTo>
                    <a:pt x="709" y="649"/>
                  </a:lnTo>
                  <a:lnTo>
                    <a:pt x="711" y="654"/>
                  </a:lnTo>
                  <a:lnTo>
                    <a:pt x="711" y="654"/>
                  </a:lnTo>
                  <a:lnTo>
                    <a:pt x="715" y="656"/>
                  </a:lnTo>
                  <a:lnTo>
                    <a:pt x="721" y="662"/>
                  </a:lnTo>
                  <a:lnTo>
                    <a:pt x="721" y="662"/>
                  </a:lnTo>
                  <a:lnTo>
                    <a:pt x="723" y="666"/>
                  </a:lnTo>
                  <a:lnTo>
                    <a:pt x="721" y="670"/>
                  </a:lnTo>
                  <a:lnTo>
                    <a:pt x="721" y="670"/>
                  </a:lnTo>
                  <a:lnTo>
                    <a:pt x="719" y="682"/>
                  </a:lnTo>
                  <a:lnTo>
                    <a:pt x="719" y="682"/>
                  </a:lnTo>
                  <a:lnTo>
                    <a:pt x="715" y="698"/>
                  </a:lnTo>
                  <a:lnTo>
                    <a:pt x="715" y="698"/>
                  </a:lnTo>
                  <a:lnTo>
                    <a:pt x="721" y="712"/>
                  </a:lnTo>
                  <a:lnTo>
                    <a:pt x="721" y="712"/>
                  </a:lnTo>
                  <a:lnTo>
                    <a:pt x="723" y="720"/>
                  </a:lnTo>
                  <a:lnTo>
                    <a:pt x="727" y="724"/>
                  </a:lnTo>
                  <a:lnTo>
                    <a:pt x="727" y="724"/>
                  </a:lnTo>
                  <a:lnTo>
                    <a:pt x="733" y="726"/>
                  </a:lnTo>
                  <a:lnTo>
                    <a:pt x="743" y="728"/>
                  </a:lnTo>
                  <a:lnTo>
                    <a:pt x="753" y="728"/>
                  </a:lnTo>
                  <a:lnTo>
                    <a:pt x="759" y="732"/>
                  </a:lnTo>
                  <a:lnTo>
                    <a:pt x="759" y="732"/>
                  </a:lnTo>
                  <a:lnTo>
                    <a:pt x="761" y="736"/>
                  </a:lnTo>
                  <a:lnTo>
                    <a:pt x="761" y="742"/>
                  </a:lnTo>
                  <a:lnTo>
                    <a:pt x="761" y="742"/>
                  </a:lnTo>
                  <a:lnTo>
                    <a:pt x="761" y="754"/>
                  </a:lnTo>
                  <a:lnTo>
                    <a:pt x="761" y="754"/>
                  </a:lnTo>
                  <a:lnTo>
                    <a:pt x="757" y="762"/>
                  </a:lnTo>
                  <a:lnTo>
                    <a:pt x="757" y="762"/>
                  </a:lnTo>
                  <a:lnTo>
                    <a:pt x="759" y="766"/>
                  </a:lnTo>
                  <a:lnTo>
                    <a:pt x="759" y="766"/>
                  </a:lnTo>
                  <a:lnTo>
                    <a:pt x="757" y="768"/>
                  </a:lnTo>
                  <a:lnTo>
                    <a:pt x="757" y="768"/>
                  </a:lnTo>
                  <a:lnTo>
                    <a:pt x="751" y="772"/>
                  </a:lnTo>
                  <a:lnTo>
                    <a:pt x="743" y="774"/>
                  </a:lnTo>
                  <a:lnTo>
                    <a:pt x="735" y="776"/>
                  </a:lnTo>
                  <a:lnTo>
                    <a:pt x="729" y="780"/>
                  </a:lnTo>
                  <a:lnTo>
                    <a:pt x="729" y="780"/>
                  </a:lnTo>
                  <a:lnTo>
                    <a:pt x="727" y="786"/>
                  </a:lnTo>
                  <a:lnTo>
                    <a:pt x="727" y="786"/>
                  </a:lnTo>
                  <a:lnTo>
                    <a:pt x="721" y="790"/>
                  </a:lnTo>
                  <a:lnTo>
                    <a:pt x="721" y="790"/>
                  </a:lnTo>
                  <a:lnTo>
                    <a:pt x="703" y="802"/>
                  </a:lnTo>
                  <a:lnTo>
                    <a:pt x="703" y="802"/>
                  </a:lnTo>
                  <a:lnTo>
                    <a:pt x="697" y="804"/>
                  </a:lnTo>
                  <a:lnTo>
                    <a:pt x="691" y="810"/>
                  </a:lnTo>
                  <a:lnTo>
                    <a:pt x="691" y="810"/>
                  </a:lnTo>
                  <a:lnTo>
                    <a:pt x="687" y="814"/>
                  </a:lnTo>
                  <a:lnTo>
                    <a:pt x="687" y="818"/>
                  </a:lnTo>
                  <a:lnTo>
                    <a:pt x="687" y="818"/>
                  </a:lnTo>
                  <a:lnTo>
                    <a:pt x="683" y="822"/>
                  </a:lnTo>
                  <a:lnTo>
                    <a:pt x="683" y="822"/>
                  </a:lnTo>
                  <a:lnTo>
                    <a:pt x="669" y="828"/>
                  </a:lnTo>
                  <a:lnTo>
                    <a:pt x="651" y="832"/>
                  </a:lnTo>
                  <a:lnTo>
                    <a:pt x="651" y="832"/>
                  </a:lnTo>
                  <a:lnTo>
                    <a:pt x="641" y="830"/>
                  </a:lnTo>
                  <a:lnTo>
                    <a:pt x="629" y="828"/>
                  </a:lnTo>
                  <a:lnTo>
                    <a:pt x="629" y="828"/>
                  </a:lnTo>
                  <a:lnTo>
                    <a:pt x="625" y="822"/>
                  </a:lnTo>
                  <a:lnTo>
                    <a:pt x="619" y="816"/>
                  </a:lnTo>
                  <a:lnTo>
                    <a:pt x="619" y="816"/>
                  </a:lnTo>
                  <a:lnTo>
                    <a:pt x="611" y="814"/>
                  </a:lnTo>
                  <a:lnTo>
                    <a:pt x="605" y="814"/>
                  </a:lnTo>
                  <a:lnTo>
                    <a:pt x="605" y="814"/>
                  </a:lnTo>
                  <a:lnTo>
                    <a:pt x="599" y="810"/>
                  </a:lnTo>
                  <a:lnTo>
                    <a:pt x="599" y="810"/>
                  </a:lnTo>
                  <a:lnTo>
                    <a:pt x="597" y="802"/>
                  </a:lnTo>
                  <a:lnTo>
                    <a:pt x="597" y="802"/>
                  </a:lnTo>
                  <a:lnTo>
                    <a:pt x="594" y="800"/>
                  </a:lnTo>
                  <a:lnTo>
                    <a:pt x="590" y="798"/>
                  </a:lnTo>
                  <a:lnTo>
                    <a:pt x="590" y="798"/>
                  </a:lnTo>
                  <a:lnTo>
                    <a:pt x="582" y="796"/>
                  </a:lnTo>
                  <a:lnTo>
                    <a:pt x="582" y="796"/>
                  </a:lnTo>
                  <a:lnTo>
                    <a:pt x="578" y="794"/>
                  </a:lnTo>
                  <a:lnTo>
                    <a:pt x="578" y="794"/>
                  </a:lnTo>
                  <a:lnTo>
                    <a:pt x="570" y="792"/>
                  </a:lnTo>
                  <a:lnTo>
                    <a:pt x="566" y="792"/>
                  </a:lnTo>
                  <a:lnTo>
                    <a:pt x="566" y="792"/>
                  </a:lnTo>
                  <a:lnTo>
                    <a:pt x="562" y="796"/>
                  </a:lnTo>
                  <a:lnTo>
                    <a:pt x="562" y="796"/>
                  </a:lnTo>
                  <a:lnTo>
                    <a:pt x="558" y="796"/>
                  </a:lnTo>
                  <a:lnTo>
                    <a:pt x="556" y="794"/>
                  </a:lnTo>
                  <a:lnTo>
                    <a:pt x="548" y="792"/>
                  </a:lnTo>
                  <a:lnTo>
                    <a:pt x="548" y="792"/>
                  </a:lnTo>
                  <a:lnTo>
                    <a:pt x="540" y="790"/>
                  </a:lnTo>
                  <a:lnTo>
                    <a:pt x="540" y="790"/>
                  </a:lnTo>
                  <a:lnTo>
                    <a:pt x="538" y="784"/>
                  </a:lnTo>
                  <a:lnTo>
                    <a:pt x="538" y="784"/>
                  </a:lnTo>
                  <a:lnTo>
                    <a:pt x="534" y="782"/>
                  </a:lnTo>
                  <a:lnTo>
                    <a:pt x="534" y="782"/>
                  </a:lnTo>
                  <a:lnTo>
                    <a:pt x="524" y="780"/>
                  </a:lnTo>
                  <a:lnTo>
                    <a:pt x="514" y="774"/>
                  </a:lnTo>
                  <a:lnTo>
                    <a:pt x="514" y="774"/>
                  </a:lnTo>
                  <a:lnTo>
                    <a:pt x="510" y="770"/>
                  </a:lnTo>
                  <a:lnTo>
                    <a:pt x="510" y="770"/>
                  </a:lnTo>
                  <a:lnTo>
                    <a:pt x="504" y="770"/>
                  </a:lnTo>
                  <a:lnTo>
                    <a:pt x="504" y="770"/>
                  </a:lnTo>
                  <a:lnTo>
                    <a:pt x="490" y="774"/>
                  </a:lnTo>
                  <a:lnTo>
                    <a:pt x="490" y="774"/>
                  </a:lnTo>
                  <a:lnTo>
                    <a:pt x="482" y="782"/>
                  </a:lnTo>
                  <a:lnTo>
                    <a:pt x="482" y="782"/>
                  </a:lnTo>
                  <a:lnTo>
                    <a:pt x="466" y="788"/>
                  </a:lnTo>
                  <a:lnTo>
                    <a:pt x="466" y="788"/>
                  </a:lnTo>
                  <a:lnTo>
                    <a:pt x="452" y="792"/>
                  </a:lnTo>
                  <a:lnTo>
                    <a:pt x="444" y="794"/>
                  </a:lnTo>
                  <a:lnTo>
                    <a:pt x="440" y="796"/>
                  </a:lnTo>
                  <a:lnTo>
                    <a:pt x="440" y="796"/>
                  </a:lnTo>
                  <a:lnTo>
                    <a:pt x="434" y="802"/>
                  </a:lnTo>
                  <a:lnTo>
                    <a:pt x="428" y="810"/>
                  </a:lnTo>
                  <a:lnTo>
                    <a:pt x="428" y="810"/>
                  </a:lnTo>
                  <a:lnTo>
                    <a:pt x="424" y="818"/>
                  </a:lnTo>
                  <a:lnTo>
                    <a:pt x="422" y="828"/>
                  </a:lnTo>
                  <a:lnTo>
                    <a:pt x="422" y="828"/>
                  </a:lnTo>
                  <a:lnTo>
                    <a:pt x="426" y="834"/>
                  </a:lnTo>
                  <a:lnTo>
                    <a:pt x="426" y="834"/>
                  </a:lnTo>
                  <a:lnTo>
                    <a:pt x="428" y="844"/>
                  </a:lnTo>
                  <a:lnTo>
                    <a:pt x="428" y="856"/>
                  </a:lnTo>
                  <a:lnTo>
                    <a:pt x="428" y="867"/>
                  </a:lnTo>
                  <a:lnTo>
                    <a:pt x="426" y="871"/>
                  </a:lnTo>
                  <a:lnTo>
                    <a:pt x="424" y="873"/>
                  </a:lnTo>
                  <a:lnTo>
                    <a:pt x="424" y="873"/>
                  </a:lnTo>
                  <a:lnTo>
                    <a:pt x="420" y="873"/>
                  </a:lnTo>
                  <a:lnTo>
                    <a:pt x="416" y="871"/>
                  </a:lnTo>
                  <a:lnTo>
                    <a:pt x="416" y="871"/>
                  </a:lnTo>
                  <a:lnTo>
                    <a:pt x="398" y="869"/>
                  </a:lnTo>
                  <a:lnTo>
                    <a:pt x="398" y="869"/>
                  </a:lnTo>
                  <a:lnTo>
                    <a:pt x="381" y="869"/>
                  </a:lnTo>
                  <a:lnTo>
                    <a:pt x="381" y="869"/>
                  </a:lnTo>
                  <a:lnTo>
                    <a:pt x="361" y="869"/>
                  </a:lnTo>
                  <a:lnTo>
                    <a:pt x="341" y="867"/>
                  </a:lnTo>
                  <a:lnTo>
                    <a:pt x="341" y="867"/>
                  </a:lnTo>
                  <a:lnTo>
                    <a:pt x="331" y="861"/>
                  </a:lnTo>
                  <a:lnTo>
                    <a:pt x="331" y="861"/>
                  </a:lnTo>
                  <a:lnTo>
                    <a:pt x="325" y="856"/>
                  </a:lnTo>
                  <a:lnTo>
                    <a:pt x="319" y="848"/>
                  </a:lnTo>
                  <a:lnTo>
                    <a:pt x="319" y="848"/>
                  </a:lnTo>
                  <a:lnTo>
                    <a:pt x="317" y="844"/>
                  </a:lnTo>
                  <a:lnTo>
                    <a:pt x="313" y="840"/>
                  </a:lnTo>
                  <a:lnTo>
                    <a:pt x="313" y="840"/>
                  </a:lnTo>
                  <a:lnTo>
                    <a:pt x="303" y="834"/>
                  </a:lnTo>
                  <a:lnTo>
                    <a:pt x="299" y="832"/>
                  </a:lnTo>
                  <a:lnTo>
                    <a:pt x="295" y="832"/>
                  </a:lnTo>
                  <a:lnTo>
                    <a:pt x="295" y="832"/>
                  </a:lnTo>
                  <a:lnTo>
                    <a:pt x="287" y="826"/>
                  </a:lnTo>
                  <a:lnTo>
                    <a:pt x="277" y="818"/>
                  </a:lnTo>
                  <a:lnTo>
                    <a:pt x="277" y="818"/>
                  </a:lnTo>
                  <a:lnTo>
                    <a:pt x="273" y="814"/>
                  </a:lnTo>
                  <a:lnTo>
                    <a:pt x="267" y="812"/>
                  </a:lnTo>
                  <a:lnTo>
                    <a:pt x="267" y="812"/>
                  </a:lnTo>
                  <a:lnTo>
                    <a:pt x="257" y="812"/>
                  </a:lnTo>
                  <a:lnTo>
                    <a:pt x="257" y="812"/>
                  </a:lnTo>
                  <a:lnTo>
                    <a:pt x="241" y="820"/>
                  </a:lnTo>
                  <a:lnTo>
                    <a:pt x="241" y="820"/>
                  </a:lnTo>
                  <a:lnTo>
                    <a:pt x="233" y="820"/>
                  </a:lnTo>
                  <a:lnTo>
                    <a:pt x="233" y="820"/>
                  </a:lnTo>
                  <a:lnTo>
                    <a:pt x="221" y="818"/>
                  </a:lnTo>
                  <a:lnTo>
                    <a:pt x="213" y="814"/>
                  </a:lnTo>
                  <a:lnTo>
                    <a:pt x="213" y="814"/>
                  </a:lnTo>
                  <a:lnTo>
                    <a:pt x="183" y="800"/>
                  </a:lnTo>
                  <a:lnTo>
                    <a:pt x="166" y="794"/>
                  </a:lnTo>
                  <a:lnTo>
                    <a:pt x="156" y="786"/>
                  </a:lnTo>
                  <a:lnTo>
                    <a:pt x="156" y="786"/>
                  </a:lnTo>
                  <a:lnTo>
                    <a:pt x="148" y="774"/>
                  </a:lnTo>
                  <a:lnTo>
                    <a:pt x="148" y="774"/>
                  </a:lnTo>
                  <a:lnTo>
                    <a:pt x="134" y="764"/>
                  </a:lnTo>
                  <a:lnTo>
                    <a:pt x="134" y="764"/>
                  </a:lnTo>
                  <a:lnTo>
                    <a:pt x="122" y="758"/>
                  </a:lnTo>
                  <a:lnTo>
                    <a:pt x="122" y="758"/>
                  </a:lnTo>
                  <a:lnTo>
                    <a:pt x="110" y="750"/>
                  </a:lnTo>
                  <a:lnTo>
                    <a:pt x="110" y="750"/>
                  </a:lnTo>
                  <a:lnTo>
                    <a:pt x="98" y="734"/>
                  </a:lnTo>
                  <a:lnTo>
                    <a:pt x="88" y="720"/>
                  </a:lnTo>
                  <a:lnTo>
                    <a:pt x="88" y="720"/>
                  </a:lnTo>
                  <a:lnTo>
                    <a:pt x="86" y="716"/>
                  </a:lnTo>
                  <a:lnTo>
                    <a:pt x="86" y="712"/>
                  </a:lnTo>
                  <a:lnTo>
                    <a:pt x="86" y="712"/>
                  </a:lnTo>
                  <a:lnTo>
                    <a:pt x="90" y="712"/>
                  </a:lnTo>
                  <a:lnTo>
                    <a:pt x="92" y="714"/>
                  </a:lnTo>
                  <a:lnTo>
                    <a:pt x="98" y="716"/>
                  </a:lnTo>
                  <a:lnTo>
                    <a:pt x="98" y="716"/>
                  </a:lnTo>
                  <a:lnTo>
                    <a:pt x="106" y="714"/>
                  </a:lnTo>
                  <a:lnTo>
                    <a:pt x="114" y="710"/>
                  </a:lnTo>
                  <a:lnTo>
                    <a:pt x="114" y="710"/>
                  </a:lnTo>
                  <a:lnTo>
                    <a:pt x="120" y="704"/>
                  </a:lnTo>
                  <a:lnTo>
                    <a:pt x="122" y="698"/>
                  </a:lnTo>
                  <a:lnTo>
                    <a:pt x="122" y="698"/>
                  </a:lnTo>
                  <a:lnTo>
                    <a:pt x="138" y="660"/>
                  </a:lnTo>
                  <a:lnTo>
                    <a:pt x="152" y="621"/>
                  </a:lnTo>
                  <a:lnTo>
                    <a:pt x="152" y="621"/>
                  </a:lnTo>
                  <a:lnTo>
                    <a:pt x="154" y="615"/>
                  </a:lnTo>
                  <a:lnTo>
                    <a:pt x="156" y="607"/>
                  </a:lnTo>
                  <a:lnTo>
                    <a:pt x="156" y="607"/>
                  </a:lnTo>
                  <a:lnTo>
                    <a:pt x="160" y="605"/>
                  </a:lnTo>
                  <a:lnTo>
                    <a:pt x="166" y="603"/>
                  </a:lnTo>
                  <a:lnTo>
                    <a:pt x="166" y="603"/>
                  </a:lnTo>
                  <a:lnTo>
                    <a:pt x="168" y="597"/>
                  </a:lnTo>
                  <a:lnTo>
                    <a:pt x="168" y="597"/>
                  </a:lnTo>
                  <a:lnTo>
                    <a:pt x="168" y="591"/>
                  </a:lnTo>
                  <a:lnTo>
                    <a:pt x="168" y="589"/>
                  </a:lnTo>
                  <a:lnTo>
                    <a:pt x="166" y="587"/>
                  </a:lnTo>
                  <a:lnTo>
                    <a:pt x="166" y="587"/>
                  </a:lnTo>
                  <a:lnTo>
                    <a:pt x="164" y="589"/>
                  </a:lnTo>
                  <a:lnTo>
                    <a:pt x="162" y="591"/>
                  </a:lnTo>
                  <a:lnTo>
                    <a:pt x="160" y="595"/>
                  </a:lnTo>
                  <a:lnTo>
                    <a:pt x="158" y="595"/>
                  </a:lnTo>
                  <a:lnTo>
                    <a:pt x="158" y="595"/>
                  </a:lnTo>
                  <a:lnTo>
                    <a:pt x="158" y="593"/>
                  </a:lnTo>
                  <a:lnTo>
                    <a:pt x="158" y="591"/>
                  </a:lnTo>
                  <a:lnTo>
                    <a:pt x="162" y="585"/>
                  </a:lnTo>
                  <a:lnTo>
                    <a:pt x="162" y="585"/>
                  </a:lnTo>
                  <a:lnTo>
                    <a:pt x="175" y="543"/>
                  </a:lnTo>
                  <a:lnTo>
                    <a:pt x="175" y="543"/>
                  </a:lnTo>
                  <a:lnTo>
                    <a:pt x="177" y="531"/>
                  </a:lnTo>
                  <a:lnTo>
                    <a:pt x="181" y="521"/>
                  </a:lnTo>
                  <a:lnTo>
                    <a:pt x="181" y="521"/>
                  </a:lnTo>
                  <a:lnTo>
                    <a:pt x="183" y="517"/>
                  </a:lnTo>
                  <a:lnTo>
                    <a:pt x="183" y="513"/>
                  </a:lnTo>
                  <a:lnTo>
                    <a:pt x="185" y="513"/>
                  </a:lnTo>
                  <a:lnTo>
                    <a:pt x="185" y="513"/>
                  </a:lnTo>
                  <a:lnTo>
                    <a:pt x="187" y="513"/>
                  </a:lnTo>
                  <a:lnTo>
                    <a:pt x="191" y="515"/>
                  </a:lnTo>
                  <a:lnTo>
                    <a:pt x="193" y="521"/>
                  </a:lnTo>
                  <a:lnTo>
                    <a:pt x="201" y="535"/>
                  </a:lnTo>
                  <a:lnTo>
                    <a:pt x="201" y="535"/>
                  </a:lnTo>
                  <a:lnTo>
                    <a:pt x="201" y="539"/>
                  </a:lnTo>
                  <a:lnTo>
                    <a:pt x="203" y="543"/>
                  </a:lnTo>
                  <a:lnTo>
                    <a:pt x="203" y="543"/>
                  </a:lnTo>
                  <a:lnTo>
                    <a:pt x="205" y="539"/>
                  </a:lnTo>
                  <a:lnTo>
                    <a:pt x="205" y="535"/>
                  </a:lnTo>
                  <a:lnTo>
                    <a:pt x="203" y="525"/>
                  </a:lnTo>
                  <a:lnTo>
                    <a:pt x="203" y="525"/>
                  </a:lnTo>
                  <a:lnTo>
                    <a:pt x="195" y="509"/>
                  </a:lnTo>
                  <a:lnTo>
                    <a:pt x="195" y="509"/>
                  </a:lnTo>
                  <a:lnTo>
                    <a:pt x="189" y="505"/>
                  </a:lnTo>
                  <a:lnTo>
                    <a:pt x="183" y="499"/>
                  </a:lnTo>
                  <a:lnTo>
                    <a:pt x="183" y="499"/>
                  </a:lnTo>
                  <a:lnTo>
                    <a:pt x="181" y="493"/>
                  </a:lnTo>
                  <a:lnTo>
                    <a:pt x="181" y="487"/>
                  </a:lnTo>
                  <a:lnTo>
                    <a:pt x="181" y="487"/>
                  </a:lnTo>
                  <a:lnTo>
                    <a:pt x="185" y="479"/>
                  </a:lnTo>
                  <a:lnTo>
                    <a:pt x="191" y="473"/>
                  </a:lnTo>
                  <a:lnTo>
                    <a:pt x="191" y="473"/>
                  </a:lnTo>
                  <a:lnTo>
                    <a:pt x="193" y="465"/>
                  </a:lnTo>
                  <a:lnTo>
                    <a:pt x="193" y="457"/>
                  </a:lnTo>
                  <a:lnTo>
                    <a:pt x="193" y="457"/>
                  </a:lnTo>
                  <a:lnTo>
                    <a:pt x="193" y="449"/>
                  </a:lnTo>
                  <a:lnTo>
                    <a:pt x="191" y="445"/>
                  </a:lnTo>
                  <a:lnTo>
                    <a:pt x="191" y="445"/>
                  </a:lnTo>
                  <a:lnTo>
                    <a:pt x="193" y="442"/>
                  </a:lnTo>
                  <a:lnTo>
                    <a:pt x="195" y="440"/>
                  </a:lnTo>
                  <a:lnTo>
                    <a:pt x="195" y="438"/>
                  </a:lnTo>
                  <a:lnTo>
                    <a:pt x="195" y="438"/>
                  </a:lnTo>
                  <a:lnTo>
                    <a:pt x="193" y="434"/>
                  </a:lnTo>
                  <a:lnTo>
                    <a:pt x="189" y="432"/>
                  </a:lnTo>
                  <a:lnTo>
                    <a:pt x="181" y="430"/>
                  </a:lnTo>
                  <a:lnTo>
                    <a:pt x="181" y="430"/>
                  </a:lnTo>
                  <a:lnTo>
                    <a:pt x="166" y="416"/>
                  </a:lnTo>
                  <a:lnTo>
                    <a:pt x="166" y="416"/>
                  </a:lnTo>
                  <a:lnTo>
                    <a:pt x="160" y="410"/>
                  </a:lnTo>
                  <a:lnTo>
                    <a:pt x="154" y="404"/>
                  </a:lnTo>
                  <a:lnTo>
                    <a:pt x="154" y="404"/>
                  </a:lnTo>
                  <a:lnTo>
                    <a:pt x="154" y="398"/>
                  </a:lnTo>
                  <a:lnTo>
                    <a:pt x="154" y="392"/>
                  </a:lnTo>
                  <a:lnTo>
                    <a:pt x="154" y="392"/>
                  </a:lnTo>
                  <a:lnTo>
                    <a:pt x="150" y="378"/>
                  </a:lnTo>
                  <a:lnTo>
                    <a:pt x="150" y="378"/>
                  </a:lnTo>
                  <a:lnTo>
                    <a:pt x="144" y="370"/>
                  </a:lnTo>
                  <a:lnTo>
                    <a:pt x="138" y="366"/>
                  </a:lnTo>
                  <a:lnTo>
                    <a:pt x="138" y="360"/>
                  </a:lnTo>
                  <a:lnTo>
                    <a:pt x="138" y="360"/>
                  </a:lnTo>
                  <a:lnTo>
                    <a:pt x="138" y="354"/>
                  </a:lnTo>
                  <a:lnTo>
                    <a:pt x="138" y="352"/>
                  </a:lnTo>
                  <a:lnTo>
                    <a:pt x="140" y="352"/>
                  </a:lnTo>
                  <a:lnTo>
                    <a:pt x="140" y="352"/>
                  </a:lnTo>
                  <a:lnTo>
                    <a:pt x="144" y="352"/>
                  </a:lnTo>
                  <a:lnTo>
                    <a:pt x="144" y="354"/>
                  </a:lnTo>
                  <a:lnTo>
                    <a:pt x="146" y="358"/>
                  </a:lnTo>
                  <a:lnTo>
                    <a:pt x="148" y="360"/>
                  </a:lnTo>
                  <a:lnTo>
                    <a:pt x="148" y="360"/>
                  </a:lnTo>
                  <a:lnTo>
                    <a:pt x="150" y="358"/>
                  </a:lnTo>
                  <a:lnTo>
                    <a:pt x="152" y="356"/>
                  </a:lnTo>
                  <a:lnTo>
                    <a:pt x="154" y="350"/>
                  </a:lnTo>
                  <a:lnTo>
                    <a:pt x="154" y="350"/>
                  </a:lnTo>
                  <a:lnTo>
                    <a:pt x="152" y="346"/>
                  </a:lnTo>
                  <a:lnTo>
                    <a:pt x="148" y="340"/>
                  </a:lnTo>
                  <a:lnTo>
                    <a:pt x="148" y="340"/>
                  </a:lnTo>
                  <a:lnTo>
                    <a:pt x="148" y="338"/>
                  </a:lnTo>
                  <a:lnTo>
                    <a:pt x="150" y="332"/>
                  </a:lnTo>
                  <a:lnTo>
                    <a:pt x="150" y="332"/>
                  </a:lnTo>
                  <a:lnTo>
                    <a:pt x="154" y="332"/>
                  </a:lnTo>
                  <a:lnTo>
                    <a:pt x="162" y="332"/>
                  </a:lnTo>
                  <a:lnTo>
                    <a:pt x="168" y="332"/>
                  </a:lnTo>
                  <a:lnTo>
                    <a:pt x="172" y="332"/>
                  </a:lnTo>
                  <a:lnTo>
                    <a:pt x="172" y="330"/>
                  </a:lnTo>
                  <a:lnTo>
                    <a:pt x="172" y="330"/>
                  </a:lnTo>
                  <a:lnTo>
                    <a:pt x="172" y="328"/>
                  </a:lnTo>
                  <a:lnTo>
                    <a:pt x="166" y="326"/>
                  </a:lnTo>
                  <a:lnTo>
                    <a:pt x="160" y="324"/>
                  </a:lnTo>
                  <a:lnTo>
                    <a:pt x="160" y="324"/>
                  </a:lnTo>
                  <a:lnTo>
                    <a:pt x="152" y="324"/>
                  </a:lnTo>
                  <a:lnTo>
                    <a:pt x="140" y="324"/>
                  </a:lnTo>
                  <a:lnTo>
                    <a:pt x="140" y="324"/>
                  </a:lnTo>
                  <a:lnTo>
                    <a:pt x="132" y="320"/>
                  </a:lnTo>
                  <a:lnTo>
                    <a:pt x="128" y="318"/>
                  </a:lnTo>
                  <a:lnTo>
                    <a:pt x="126" y="316"/>
                  </a:lnTo>
                  <a:lnTo>
                    <a:pt x="126" y="316"/>
                  </a:lnTo>
                  <a:lnTo>
                    <a:pt x="126" y="312"/>
                  </a:lnTo>
                  <a:lnTo>
                    <a:pt x="128" y="306"/>
                  </a:lnTo>
                  <a:lnTo>
                    <a:pt x="130" y="300"/>
                  </a:lnTo>
                  <a:lnTo>
                    <a:pt x="132" y="296"/>
                  </a:lnTo>
                  <a:lnTo>
                    <a:pt x="132" y="296"/>
                  </a:lnTo>
                  <a:lnTo>
                    <a:pt x="128" y="292"/>
                  </a:lnTo>
                  <a:lnTo>
                    <a:pt x="128" y="292"/>
                  </a:lnTo>
                  <a:lnTo>
                    <a:pt x="124" y="294"/>
                  </a:lnTo>
                  <a:lnTo>
                    <a:pt x="120" y="296"/>
                  </a:lnTo>
                  <a:lnTo>
                    <a:pt x="120" y="296"/>
                  </a:lnTo>
                  <a:lnTo>
                    <a:pt x="110" y="292"/>
                  </a:lnTo>
                  <a:lnTo>
                    <a:pt x="108" y="290"/>
                  </a:lnTo>
                  <a:lnTo>
                    <a:pt x="106" y="288"/>
                  </a:lnTo>
                  <a:lnTo>
                    <a:pt x="106" y="288"/>
                  </a:lnTo>
                  <a:lnTo>
                    <a:pt x="110" y="286"/>
                  </a:lnTo>
                  <a:lnTo>
                    <a:pt x="114" y="284"/>
                  </a:lnTo>
                  <a:lnTo>
                    <a:pt x="114" y="284"/>
                  </a:lnTo>
                  <a:lnTo>
                    <a:pt x="114" y="284"/>
                  </a:lnTo>
                  <a:lnTo>
                    <a:pt x="110" y="282"/>
                  </a:lnTo>
                  <a:lnTo>
                    <a:pt x="106" y="280"/>
                  </a:lnTo>
                  <a:lnTo>
                    <a:pt x="106" y="280"/>
                  </a:lnTo>
                  <a:lnTo>
                    <a:pt x="98" y="282"/>
                  </a:lnTo>
                  <a:lnTo>
                    <a:pt x="90" y="282"/>
                  </a:lnTo>
                  <a:lnTo>
                    <a:pt x="90" y="282"/>
                  </a:lnTo>
                  <a:lnTo>
                    <a:pt x="86" y="278"/>
                  </a:lnTo>
                  <a:lnTo>
                    <a:pt x="86" y="278"/>
                  </a:lnTo>
                  <a:lnTo>
                    <a:pt x="82" y="270"/>
                  </a:lnTo>
                  <a:lnTo>
                    <a:pt x="82" y="270"/>
                  </a:lnTo>
                  <a:lnTo>
                    <a:pt x="74" y="260"/>
                  </a:lnTo>
                  <a:lnTo>
                    <a:pt x="74" y="260"/>
                  </a:lnTo>
                  <a:lnTo>
                    <a:pt x="58" y="248"/>
                  </a:lnTo>
                  <a:lnTo>
                    <a:pt x="40" y="236"/>
                  </a:lnTo>
                  <a:lnTo>
                    <a:pt x="40" y="236"/>
                  </a:lnTo>
                  <a:lnTo>
                    <a:pt x="36" y="234"/>
                  </a:lnTo>
                  <a:lnTo>
                    <a:pt x="30" y="236"/>
                  </a:lnTo>
                  <a:lnTo>
                    <a:pt x="30" y="236"/>
                  </a:lnTo>
                  <a:lnTo>
                    <a:pt x="30" y="238"/>
                  </a:lnTo>
                  <a:lnTo>
                    <a:pt x="28" y="242"/>
                  </a:lnTo>
                  <a:lnTo>
                    <a:pt x="28" y="242"/>
                  </a:lnTo>
                  <a:lnTo>
                    <a:pt x="24" y="242"/>
                  </a:lnTo>
                  <a:lnTo>
                    <a:pt x="20" y="242"/>
                  </a:lnTo>
                  <a:lnTo>
                    <a:pt x="14" y="238"/>
                  </a:lnTo>
                  <a:lnTo>
                    <a:pt x="14" y="238"/>
                  </a:lnTo>
                  <a:lnTo>
                    <a:pt x="14" y="234"/>
                  </a:lnTo>
                  <a:lnTo>
                    <a:pt x="16" y="232"/>
                  </a:lnTo>
                  <a:lnTo>
                    <a:pt x="18" y="229"/>
                  </a:lnTo>
                  <a:lnTo>
                    <a:pt x="18" y="227"/>
                  </a:lnTo>
                  <a:lnTo>
                    <a:pt x="18" y="227"/>
                  </a:lnTo>
                  <a:lnTo>
                    <a:pt x="16" y="223"/>
                  </a:lnTo>
                  <a:lnTo>
                    <a:pt x="12" y="221"/>
                  </a:lnTo>
                  <a:lnTo>
                    <a:pt x="4" y="215"/>
                  </a:lnTo>
                  <a:lnTo>
                    <a:pt x="4" y="215"/>
                  </a:lnTo>
                  <a:lnTo>
                    <a:pt x="2" y="213"/>
                  </a:lnTo>
                  <a:lnTo>
                    <a:pt x="0" y="209"/>
                  </a:lnTo>
                  <a:lnTo>
                    <a:pt x="0" y="209"/>
                  </a:lnTo>
                  <a:lnTo>
                    <a:pt x="2" y="207"/>
                  </a:lnTo>
                  <a:lnTo>
                    <a:pt x="4" y="207"/>
                  </a:lnTo>
                  <a:lnTo>
                    <a:pt x="12" y="209"/>
                  </a:lnTo>
                  <a:lnTo>
                    <a:pt x="20" y="211"/>
                  </a:lnTo>
                  <a:lnTo>
                    <a:pt x="24" y="211"/>
                  </a:lnTo>
                  <a:lnTo>
                    <a:pt x="24" y="211"/>
                  </a:lnTo>
                  <a:lnTo>
                    <a:pt x="30" y="207"/>
                  </a:lnTo>
                  <a:lnTo>
                    <a:pt x="30" y="201"/>
                  </a:lnTo>
                  <a:lnTo>
                    <a:pt x="30" y="201"/>
                  </a:lnTo>
                  <a:lnTo>
                    <a:pt x="28" y="201"/>
                  </a:lnTo>
                  <a:lnTo>
                    <a:pt x="24" y="201"/>
                  </a:lnTo>
                  <a:lnTo>
                    <a:pt x="18" y="201"/>
                  </a:lnTo>
                  <a:lnTo>
                    <a:pt x="18" y="201"/>
                  </a:lnTo>
                  <a:lnTo>
                    <a:pt x="14" y="201"/>
                  </a:lnTo>
                  <a:lnTo>
                    <a:pt x="10" y="199"/>
                  </a:lnTo>
                  <a:lnTo>
                    <a:pt x="10" y="199"/>
                  </a:lnTo>
                  <a:lnTo>
                    <a:pt x="8" y="197"/>
                  </a:lnTo>
                  <a:lnTo>
                    <a:pt x="8" y="193"/>
                  </a:lnTo>
                  <a:lnTo>
                    <a:pt x="8" y="193"/>
                  </a:lnTo>
                  <a:lnTo>
                    <a:pt x="12" y="187"/>
                  </a:lnTo>
                  <a:lnTo>
                    <a:pt x="16" y="185"/>
                  </a:lnTo>
                  <a:lnTo>
                    <a:pt x="16" y="185"/>
                  </a:lnTo>
                  <a:lnTo>
                    <a:pt x="22" y="187"/>
                  </a:lnTo>
                  <a:lnTo>
                    <a:pt x="22" y="187"/>
                  </a:lnTo>
                  <a:lnTo>
                    <a:pt x="24" y="185"/>
                  </a:lnTo>
                  <a:lnTo>
                    <a:pt x="24" y="181"/>
                  </a:lnTo>
                  <a:lnTo>
                    <a:pt x="24" y="181"/>
                  </a:lnTo>
                  <a:lnTo>
                    <a:pt x="24" y="179"/>
                  </a:lnTo>
                  <a:lnTo>
                    <a:pt x="20" y="179"/>
                  </a:lnTo>
                  <a:lnTo>
                    <a:pt x="14" y="179"/>
                  </a:lnTo>
                  <a:lnTo>
                    <a:pt x="6" y="179"/>
                  </a:lnTo>
                  <a:lnTo>
                    <a:pt x="4" y="179"/>
                  </a:lnTo>
                  <a:lnTo>
                    <a:pt x="2" y="179"/>
                  </a:lnTo>
                  <a:lnTo>
                    <a:pt x="2" y="179"/>
                  </a:lnTo>
                  <a:lnTo>
                    <a:pt x="2" y="175"/>
                  </a:lnTo>
                  <a:lnTo>
                    <a:pt x="4" y="173"/>
                  </a:lnTo>
                  <a:lnTo>
                    <a:pt x="4" y="173"/>
                  </a:lnTo>
                  <a:lnTo>
                    <a:pt x="6" y="167"/>
                  </a:lnTo>
                  <a:lnTo>
                    <a:pt x="10" y="163"/>
                  </a:lnTo>
                  <a:lnTo>
                    <a:pt x="10" y="163"/>
                  </a:lnTo>
                  <a:lnTo>
                    <a:pt x="16" y="161"/>
                  </a:lnTo>
                  <a:lnTo>
                    <a:pt x="24" y="159"/>
                  </a:lnTo>
                  <a:lnTo>
                    <a:pt x="40" y="155"/>
                  </a:lnTo>
                  <a:lnTo>
                    <a:pt x="40" y="155"/>
                  </a:lnTo>
                  <a:lnTo>
                    <a:pt x="60" y="159"/>
                  </a:lnTo>
                  <a:lnTo>
                    <a:pt x="60" y="159"/>
                  </a:lnTo>
                  <a:lnTo>
                    <a:pt x="68" y="161"/>
                  </a:lnTo>
                  <a:lnTo>
                    <a:pt x="68" y="161"/>
                  </a:lnTo>
                  <a:lnTo>
                    <a:pt x="78" y="161"/>
                  </a:lnTo>
                  <a:lnTo>
                    <a:pt x="82" y="161"/>
                  </a:lnTo>
                  <a:lnTo>
                    <a:pt x="88" y="159"/>
                  </a:lnTo>
                  <a:lnTo>
                    <a:pt x="88" y="159"/>
                  </a:lnTo>
                  <a:lnTo>
                    <a:pt x="90" y="151"/>
                  </a:lnTo>
                  <a:lnTo>
                    <a:pt x="90" y="151"/>
                  </a:lnTo>
                  <a:lnTo>
                    <a:pt x="98" y="149"/>
                  </a:lnTo>
                  <a:lnTo>
                    <a:pt x="98" y="149"/>
                  </a:lnTo>
                  <a:lnTo>
                    <a:pt x="102" y="153"/>
                  </a:lnTo>
                  <a:lnTo>
                    <a:pt x="102" y="153"/>
                  </a:lnTo>
                  <a:lnTo>
                    <a:pt x="114" y="153"/>
                  </a:lnTo>
                  <a:lnTo>
                    <a:pt x="118" y="155"/>
                  </a:lnTo>
                  <a:lnTo>
                    <a:pt x="122" y="155"/>
                  </a:lnTo>
                  <a:lnTo>
                    <a:pt x="122" y="155"/>
                  </a:lnTo>
                  <a:lnTo>
                    <a:pt x="128" y="163"/>
                  </a:lnTo>
                  <a:lnTo>
                    <a:pt x="134" y="173"/>
                  </a:lnTo>
                  <a:lnTo>
                    <a:pt x="138" y="183"/>
                  </a:lnTo>
                  <a:lnTo>
                    <a:pt x="146" y="187"/>
                  </a:lnTo>
                  <a:lnTo>
                    <a:pt x="146" y="187"/>
                  </a:lnTo>
                  <a:lnTo>
                    <a:pt x="150" y="191"/>
                  </a:lnTo>
                  <a:lnTo>
                    <a:pt x="156" y="187"/>
                  </a:lnTo>
                  <a:lnTo>
                    <a:pt x="162" y="185"/>
                  </a:lnTo>
                  <a:lnTo>
                    <a:pt x="168" y="185"/>
                  </a:lnTo>
                  <a:lnTo>
                    <a:pt x="168" y="185"/>
                  </a:lnTo>
                  <a:lnTo>
                    <a:pt x="177" y="191"/>
                  </a:lnTo>
                  <a:lnTo>
                    <a:pt x="177" y="191"/>
                  </a:lnTo>
                  <a:lnTo>
                    <a:pt x="185" y="187"/>
                  </a:lnTo>
                  <a:lnTo>
                    <a:pt x="185" y="187"/>
                  </a:lnTo>
                  <a:lnTo>
                    <a:pt x="195" y="187"/>
                  </a:lnTo>
                  <a:lnTo>
                    <a:pt x="195" y="187"/>
                  </a:lnTo>
                  <a:lnTo>
                    <a:pt x="201" y="191"/>
                  </a:lnTo>
                  <a:lnTo>
                    <a:pt x="201" y="191"/>
                  </a:lnTo>
                  <a:lnTo>
                    <a:pt x="205" y="197"/>
                  </a:lnTo>
                  <a:lnTo>
                    <a:pt x="205" y="197"/>
                  </a:lnTo>
                  <a:lnTo>
                    <a:pt x="211" y="199"/>
                  </a:lnTo>
                  <a:lnTo>
                    <a:pt x="217" y="199"/>
                  </a:lnTo>
                  <a:lnTo>
                    <a:pt x="217" y="199"/>
                  </a:lnTo>
                  <a:lnTo>
                    <a:pt x="221" y="197"/>
                  </a:lnTo>
                  <a:lnTo>
                    <a:pt x="223" y="195"/>
                  </a:lnTo>
                  <a:lnTo>
                    <a:pt x="223" y="195"/>
                  </a:lnTo>
                  <a:lnTo>
                    <a:pt x="221" y="191"/>
                  </a:lnTo>
                  <a:lnTo>
                    <a:pt x="217" y="187"/>
                  </a:lnTo>
                  <a:lnTo>
                    <a:pt x="217" y="187"/>
                  </a:lnTo>
                  <a:lnTo>
                    <a:pt x="215" y="179"/>
                  </a:lnTo>
                  <a:lnTo>
                    <a:pt x="217" y="173"/>
                  </a:lnTo>
                  <a:lnTo>
                    <a:pt x="217" y="173"/>
                  </a:lnTo>
                  <a:lnTo>
                    <a:pt x="219" y="159"/>
                  </a:lnTo>
                  <a:lnTo>
                    <a:pt x="219" y="159"/>
                  </a:lnTo>
                  <a:lnTo>
                    <a:pt x="221" y="143"/>
                  </a:lnTo>
                  <a:lnTo>
                    <a:pt x="221" y="135"/>
                  </a:lnTo>
                  <a:lnTo>
                    <a:pt x="219" y="127"/>
                  </a:lnTo>
                  <a:lnTo>
                    <a:pt x="219" y="127"/>
                  </a:lnTo>
                  <a:lnTo>
                    <a:pt x="213" y="121"/>
                  </a:lnTo>
                  <a:lnTo>
                    <a:pt x="213" y="121"/>
                  </a:lnTo>
                  <a:lnTo>
                    <a:pt x="213" y="111"/>
                  </a:lnTo>
                  <a:lnTo>
                    <a:pt x="213" y="111"/>
                  </a:lnTo>
                  <a:lnTo>
                    <a:pt x="211" y="97"/>
                  </a:lnTo>
                  <a:lnTo>
                    <a:pt x="213" y="89"/>
                  </a:lnTo>
                  <a:lnTo>
                    <a:pt x="215" y="85"/>
                  </a:lnTo>
                  <a:lnTo>
                    <a:pt x="215" y="85"/>
                  </a:lnTo>
                  <a:lnTo>
                    <a:pt x="217" y="87"/>
                  </a:lnTo>
                  <a:lnTo>
                    <a:pt x="219" y="87"/>
                  </a:lnTo>
                  <a:lnTo>
                    <a:pt x="225" y="91"/>
                  </a:lnTo>
                  <a:lnTo>
                    <a:pt x="225" y="91"/>
                  </a:lnTo>
                  <a:lnTo>
                    <a:pt x="239" y="93"/>
                  </a:lnTo>
                  <a:lnTo>
                    <a:pt x="249" y="95"/>
                  </a:lnTo>
                  <a:lnTo>
                    <a:pt x="249" y="95"/>
                  </a:lnTo>
                  <a:lnTo>
                    <a:pt x="253" y="97"/>
                  </a:lnTo>
                  <a:lnTo>
                    <a:pt x="253" y="97"/>
                  </a:lnTo>
                  <a:lnTo>
                    <a:pt x="251" y="105"/>
                  </a:lnTo>
                  <a:lnTo>
                    <a:pt x="249" y="109"/>
                  </a:lnTo>
                  <a:lnTo>
                    <a:pt x="249" y="109"/>
                  </a:lnTo>
                  <a:lnTo>
                    <a:pt x="253" y="119"/>
                  </a:lnTo>
                  <a:lnTo>
                    <a:pt x="257" y="125"/>
                  </a:lnTo>
                  <a:lnTo>
                    <a:pt x="261" y="131"/>
                  </a:lnTo>
                  <a:lnTo>
                    <a:pt x="261" y="131"/>
                  </a:lnTo>
                  <a:lnTo>
                    <a:pt x="267" y="131"/>
                  </a:lnTo>
                  <a:lnTo>
                    <a:pt x="267" y="131"/>
                  </a:lnTo>
                  <a:lnTo>
                    <a:pt x="283" y="137"/>
                  </a:lnTo>
                  <a:lnTo>
                    <a:pt x="283" y="137"/>
                  </a:lnTo>
                  <a:lnTo>
                    <a:pt x="299" y="145"/>
                  </a:lnTo>
                  <a:lnTo>
                    <a:pt x="299" y="145"/>
                  </a:lnTo>
                  <a:lnTo>
                    <a:pt x="311" y="147"/>
                  </a:lnTo>
                  <a:lnTo>
                    <a:pt x="311" y="147"/>
                  </a:lnTo>
                  <a:lnTo>
                    <a:pt x="323" y="147"/>
                  </a:lnTo>
                  <a:lnTo>
                    <a:pt x="323" y="147"/>
                  </a:lnTo>
                  <a:lnTo>
                    <a:pt x="329" y="143"/>
                  </a:lnTo>
                  <a:lnTo>
                    <a:pt x="337" y="141"/>
                  </a:lnTo>
                  <a:lnTo>
                    <a:pt x="337" y="141"/>
                  </a:lnTo>
                  <a:lnTo>
                    <a:pt x="341" y="141"/>
                  </a:lnTo>
                  <a:lnTo>
                    <a:pt x="351" y="141"/>
                  </a:lnTo>
                  <a:lnTo>
                    <a:pt x="357" y="143"/>
                  </a:lnTo>
                  <a:lnTo>
                    <a:pt x="361" y="143"/>
                  </a:lnTo>
                  <a:lnTo>
                    <a:pt x="361" y="143"/>
                  </a:lnTo>
                  <a:lnTo>
                    <a:pt x="363" y="139"/>
                  </a:lnTo>
                  <a:lnTo>
                    <a:pt x="363" y="139"/>
                  </a:lnTo>
                  <a:lnTo>
                    <a:pt x="361" y="137"/>
                  </a:lnTo>
                  <a:lnTo>
                    <a:pt x="357" y="135"/>
                  </a:lnTo>
                  <a:lnTo>
                    <a:pt x="357" y="135"/>
                  </a:lnTo>
                  <a:lnTo>
                    <a:pt x="349" y="135"/>
                  </a:lnTo>
                  <a:lnTo>
                    <a:pt x="345" y="135"/>
                  </a:lnTo>
                  <a:lnTo>
                    <a:pt x="341" y="133"/>
                  </a:lnTo>
                  <a:lnTo>
                    <a:pt x="341" y="133"/>
                  </a:lnTo>
                  <a:lnTo>
                    <a:pt x="339" y="127"/>
                  </a:lnTo>
                  <a:lnTo>
                    <a:pt x="341" y="125"/>
                  </a:lnTo>
                  <a:lnTo>
                    <a:pt x="341" y="125"/>
                  </a:lnTo>
                  <a:lnTo>
                    <a:pt x="347" y="117"/>
                  </a:lnTo>
                  <a:lnTo>
                    <a:pt x="353" y="111"/>
                  </a:lnTo>
                  <a:lnTo>
                    <a:pt x="353" y="111"/>
                  </a:lnTo>
                  <a:lnTo>
                    <a:pt x="361" y="107"/>
                  </a:lnTo>
                  <a:lnTo>
                    <a:pt x="371" y="105"/>
                  </a:lnTo>
                  <a:lnTo>
                    <a:pt x="371" y="105"/>
                  </a:lnTo>
                  <a:lnTo>
                    <a:pt x="390" y="101"/>
                  </a:lnTo>
                  <a:lnTo>
                    <a:pt x="410" y="97"/>
                  </a:lnTo>
                  <a:lnTo>
                    <a:pt x="410" y="97"/>
                  </a:lnTo>
                  <a:lnTo>
                    <a:pt x="428" y="89"/>
                  </a:lnTo>
                  <a:lnTo>
                    <a:pt x="428" y="89"/>
                  </a:lnTo>
                  <a:lnTo>
                    <a:pt x="438" y="83"/>
                  </a:lnTo>
                  <a:lnTo>
                    <a:pt x="446" y="77"/>
                  </a:lnTo>
                  <a:lnTo>
                    <a:pt x="446" y="77"/>
                  </a:lnTo>
                  <a:lnTo>
                    <a:pt x="448" y="73"/>
                  </a:lnTo>
                  <a:lnTo>
                    <a:pt x="448" y="71"/>
                  </a:lnTo>
                  <a:lnTo>
                    <a:pt x="448" y="71"/>
                  </a:lnTo>
                  <a:lnTo>
                    <a:pt x="444" y="63"/>
                  </a:lnTo>
                  <a:lnTo>
                    <a:pt x="444" y="63"/>
                  </a:lnTo>
                  <a:lnTo>
                    <a:pt x="444" y="55"/>
                  </a:lnTo>
                  <a:lnTo>
                    <a:pt x="448" y="47"/>
                  </a:lnTo>
                  <a:lnTo>
                    <a:pt x="454" y="29"/>
                  </a:lnTo>
                  <a:lnTo>
                    <a:pt x="454" y="29"/>
                  </a:lnTo>
                  <a:lnTo>
                    <a:pt x="458" y="20"/>
                  </a:lnTo>
                  <a:lnTo>
                    <a:pt x="464" y="14"/>
                  </a:lnTo>
                  <a:lnTo>
                    <a:pt x="466" y="8"/>
                  </a:lnTo>
                  <a:lnTo>
                    <a:pt x="466" y="8"/>
                  </a:lnTo>
                  <a:lnTo>
                    <a:pt x="474" y="6"/>
                  </a:lnTo>
                  <a:lnTo>
                    <a:pt x="482" y="4"/>
                  </a:lnTo>
                  <a:lnTo>
                    <a:pt x="498" y="4"/>
                  </a:lnTo>
                  <a:lnTo>
                    <a:pt x="498" y="4"/>
                  </a:lnTo>
                  <a:lnTo>
                    <a:pt x="510" y="2"/>
                  </a:lnTo>
                  <a:lnTo>
                    <a:pt x="524" y="2"/>
                  </a:lnTo>
                  <a:lnTo>
                    <a:pt x="524" y="2"/>
                  </a:lnTo>
                  <a:lnTo>
                    <a:pt x="528" y="2"/>
                  </a:lnTo>
                  <a:lnTo>
                    <a:pt x="530" y="0"/>
                  </a:lnTo>
                  <a:lnTo>
                    <a:pt x="530" y="0"/>
                  </a:lnTo>
                  <a:lnTo>
                    <a:pt x="528" y="20"/>
                  </a:lnTo>
                  <a:lnTo>
                    <a:pt x="528" y="20"/>
                  </a:lnTo>
                  <a:lnTo>
                    <a:pt x="528" y="23"/>
                  </a:lnTo>
                  <a:lnTo>
                    <a:pt x="528" y="29"/>
                  </a:lnTo>
                  <a:lnTo>
                    <a:pt x="528" y="29"/>
                  </a:lnTo>
                  <a:lnTo>
                    <a:pt x="534" y="33"/>
                  </a:lnTo>
                  <a:lnTo>
                    <a:pt x="540" y="37"/>
                  </a:lnTo>
                  <a:lnTo>
                    <a:pt x="540" y="37"/>
                  </a:lnTo>
                  <a:lnTo>
                    <a:pt x="548" y="35"/>
                  </a:lnTo>
                  <a:lnTo>
                    <a:pt x="554" y="37"/>
                  </a:lnTo>
                  <a:lnTo>
                    <a:pt x="554" y="37"/>
                  </a:lnTo>
                  <a:lnTo>
                    <a:pt x="556" y="43"/>
                  </a:lnTo>
                  <a:lnTo>
                    <a:pt x="556" y="49"/>
                  </a:lnTo>
                  <a:lnTo>
                    <a:pt x="558" y="55"/>
                  </a:lnTo>
                  <a:lnTo>
                    <a:pt x="560" y="61"/>
                  </a:lnTo>
                  <a:lnTo>
                    <a:pt x="560" y="61"/>
                  </a:lnTo>
                  <a:lnTo>
                    <a:pt x="564" y="63"/>
                  </a:lnTo>
                  <a:lnTo>
                    <a:pt x="570" y="65"/>
                  </a:lnTo>
                  <a:lnTo>
                    <a:pt x="570" y="65"/>
                  </a:lnTo>
                  <a:lnTo>
                    <a:pt x="586" y="79"/>
                  </a:lnTo>
                  <a:lnTo>
                    <a:pt x="586" y="79"/>
                  </a:lnTo>
                  <a:lnTo>
                    <a:pt x="592" y="81"/>
                  </a:lnTo>
                  <a:lnTo>
                    <a:pt x="599" y="85"/>
                  </a:lnTo>
                  <a:lnTo>
                    <a:pt x="599" y="85"/>
                  </a:lnTo>
                  <a:lnTo>
                    <a:pt x="605" y="91"/>
                  </a:lnTo>
                  <a:lnTo>
                    <a:pt x="605" y="91"/>
                  </a:lnTo>
                  <a:lnTo>
                    <a:pt x="607" y="103"/>
                  </a:lnTo>
                  <a:lnTo>
                    <a:pt x="607" y="103"/>
                  </a:lnTo>
                  <a:lnTo>
                    <a:pt x="605" y="111"/>
                  </a:lnTo>
                  <a:lnTo>
                    <a:pt x="605" y="117"/>
                  </a:lnTo>
                  <a:lnTo>
                    <a:pt x="607" y="121"/>
                  </a:lnTo>
                  <a:lnTo>
                    <a:pt x="607" y="121"/>
                  </a:lnTo>
                  <a:lnTo>
                    <a:pt x="611" y="123"/>
                  </a:lnTo>
                  <a:lnTo>
                    <a:pt x="617" y="127"/>
                  </a:lnTo>
                  <a:lnTo>
                    <a:pt x="617" y="127"/>
                  </a:lnTo>
                  <a:lnTo>
                    <a:pt x="623" y="127"/>
                  </a:lnTo>
                  <a:lnTo>
                    <a:pt x="627" y="127"/>
                  </a:lnTo>
                  <a:lnTo>
                    <a:pt x="627" y="127"/>
                  </a:lnTo>
                  <a:lnTo>
                    <a:pt x="633" y="125"/>
                  </a:lnTo>
                  <a:lnTo>
                    <a:pt x="635" y="121"/>
                  </a:lnTo>
                  <a:lnTo>
                    <a:pt x="635" y="121"/>
                  </a:lnTo>
                  <a:lnTo>
                    <a:pt x="639" y="115"/>
                  </a:lnTo>
                  <a:lnTo>
                    <a:pt x="645" y="113"/>
                  </a:lnTo>
                  <a:lnTo>
                    <a:pt x="645" y="113"/>
                  </a:lnTo>
                  <a:lnTo>
                    <a:pt x="647" y="113"/>
                  </a:lnTo>
                  <a:lnTo>
                    <a:pt x="651" y="113"/>
                  </a:lnTo>
                  <a:lnTo>
                    <a:pt x="651" y="113"/>
                  </a:lnTo>
                  <a:lnTo>
                    <a:pt x="651" y="115"/>
                  </a:lnTo>
                  <a:lnTo>
                    <a:pt x="651" y="119"/>
                  </a:lnTo>
                  <a:lnTo>
                    <a:pt x="649" y="127"/>
                  </a:lnTo>
                  <a:lnTo>
                    <a:pt x="647" y="135"/>
                  </a:lnTo>
                  <a:lnTo>
                    <a:pt x="647" y="141"/>
                  </a:lnTo>
                  <a:lnTo>
                    <a:pt x="647" y="141"/>
                  </a:lnTo>
                  <a:lnTo>
                    <a:pt x="649" y="143"/>
                  </a:lnTo>
                  <a:lnTo>
                    <a:pt x="653" y="145"/>
                  </a:lnTo>
                  <a:lnTo>
                    <a:pt x="653" y="145"/>
                  </a:lnTo>
                  <a:lnTo>
                    <a:pt x="651" y="147"/>
                  </a:lnTo>
                  <a:lnTo>
                    <a:pt x="649" y="151"/>
                  </a:lnTo>
                  <a:lnTo>
                    <a:pt x="649" y="151"/>
                  </a:lnTo>
                  <a:lnTo>
                    <a:pt x="651" y="153"/>
                  </a:lnTo>
                  <a:lnTo>
                    <a:pt x="653" y="155"/>
                  </a:lnTo>
                  <a:lnTo>
                    <a:pt x="663" y="161"/>
                  </a:lnTo>
                  <a:lnTo>
                    <a:pt x="663" y="161"/>
                  </a:lnTo>
                  <a:lnTo>
                    <a:pt x="669" y="169"/>
                  </a:lnTo>
                  <a:lnTo>
                    <a:pt x="669" y="169"/>
                  </a:lnTo>
                  <a:lnTo>
                    <a:pt x="675" y="173"/>
                  </a:lnTo>
                  <a:lnTo>
                    <a:pt x="681" y="175"/>
                  </a:lnTo>
                  <a:lnTo>
                    <a:pt x="681" y="175"/>
                  </a:lnTo>
                  <a:lnTo>
                    <a:pt x="693" y="173"/>
                  </a:lnTo>
                  <a:lnTo>
                    <a:pt x="693" y="173"/>
                  </a:lnTo>
                  <a:lnTo>
                    <a:pt x="697" y="175"/>
                  </a:lnTo>
                  <a:lnTo>
                    <a:pt x="703" y="177"/>
                  </a:lnTo>
                  <a:lnTo>
                    <a:pt x="709" y="177"/>
                  </a:lnTo>
                  <a:lnTo>
                    <a:pt x="711" y="179"/>
                  </a:lnTo>
                  <a:lnTo>
                    <a:pt x="711" y="181"/>
                  </a:lnTo>
                  <a:lnTo>
                    <a:pt x="711" y="181"/>
                  </a:lnTo>
                  <a:lnTo>
                    <a:pt x="713" y="183"/>
                  </a:lnTo>
                  <a:lnTo>
                    <a:pt x="719" y="183"/>
                  </a:lnTo>
                  <a:lnTo>
                    <a:pt x="727" y="181"/>
                  </a:lnTo>
                  <a:lnTo>
                    <a:pt x="727" y="181"/>
                  </a:lnTo>
                  <a:lnTo>
                    <a:pt x="733" y="187"/>
                  </a:lnTo>
                  <a:lnTo>
                    <a:pt x="739" y="197"/>
                  </a:lnTo>
                  <a:lnTo>
                    <a:pt x="739" y="197"/>
                  </a:lnTo>
                  <a:lnTo>
                    <a:pt x="749" y="205"/>
                  </a:lnTo>
                  <a:lnTo>
                    <a:pt x="749" y="205"/>
                  </a:lnTo>
                  <a:lnTo>
                    <a:pt x="751" y="211"/>
                  </a:lnTo>
                  <a:lnTo>
                    <a:pt x="755" y="219"/>
                  </a:lnTo>
                  <a:lnTo>
                    <a:pt x="755" y="219"/>
                  </a:lnTo>
                  <a:lnTo>
                    <a:pt x="759" y="221"/>
                  </a:lnTo>
                  <a:lnTo>
                    <a:pt x="765" y="223"/>
                  </a:lnTo>
                  <a:lnTo>
                    <a:pt x="777" y="223"/>
                  </a:lnTo>
                  <a:lnTo>
                    <a:pt x="777" y="223"/>
                  </a:lnTo>
                  <a:lnTo>
                    <a:pt x="799" y="231"/>
                  </a:lnTo>
                  <a:lnTo>
                    <a:pt x="822" y="240"/>
                  </a:lnTo>
                  <a:lnTo>
                    <a:pt x="822" y="240"/>
                  </a:lnTo>
                  <a:lnTo>
                    <a:pt x="830" y="244"/>
                  </a:lnTo>
                  <a:lnTo>
                    <a:pt x="836" y="248"/>
                  </a:lnTo>
                  <a:lnTo>
                    <a:pt x="838" y="250"/>
                  </a:lnTo>
                  <a:lnTo>
                    <a:pt x="838" y="250"/>
                  </a:lnTo>
                  <a:lnTo>
                    <a:pt x="838" y="25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1" name="Freeform 324">
              <a:extLst>
                <a:ext uri="{FF2B5EF4-FFF2-40B4-BE49-F238E27FC236}">
                  <a16:creationId xmlns:a16="http://schemas.microsoft.com/office/drawing/2014/main" id="{BFD89597-1C14-5D55-D3AE-1036B7AC2205}"/>
                </a:ext>
              </a:extLst>
            </p:cNvPr>
            <p:cNvSpPr>
              <a:spLocks/>
            </p:cNvSpPr>
            <p:nvPr/>
          </p:nvSpPr>
          <p:spPr bwMode="auto">
            <a:xfrm>
              <a:off x="9809297" y="4264383"/>
              <a:ext cx="51144" cy="117206"/>
            </a:xfrm>
            <a:custGeom>
              <a:avLst/>
              <a:gdLst>
                <a:gd name="T0" fmla="*/ 66 w 72"/>
                <a:gd name="T1" fmla="*/ 45 h 165"/>
                <a:gd name="T2" fmla="*/ 72 w 72"/>
                <a:gd name="T3" fmla="*/ 81 h 165"/>
                <a:gd name="T4" fmla="*/ 66 w 72"/>
                <a:gd name="T5" fmla="*/ 95 h 165"/>
                <a:gd name="T6" fmla="*/ 62 w 72"/>
                <a:gd name="T7" fmla="*/ 109 h 165"/>
                <a:gd name="T8" fmla="*/ 58 w 72"/>
                <a:gd name="T9" fmla="*/ 121 h 165"/>
                <a:gd name="T10" fmla="*/ 52 w 72"/>
                <a:gd name="T11" fmla="*/ 141 h 165"/>
                <a:gd name="T12" fmla="*/ 46 w 72"/>
                <a:gd name="T13" fmla="*/ 149 h 165"/>
                <a:gd name="T14" fmla="*/ 42 w 72"/>
                <a:gd name="T15" fmla="*/ 157 h 165"/>
                <a:gd name="T16" fmla="*/ 42 w 72"/>
                <a:gd name="T17" fmla="*/ 163 h 165"/>
                <a:gd name="T18" fmla="*/ 38 w 72"/>
                <a:gd name="T19" fmla="*/ 165 h 165"/>
                <a:gd name="T20" fmla="*/ 36 w 72"/>
                <a:gd name="T21" fmla="*/ 159 h 165"/>
                <a:gd name="T22" fmla="*/ 34 w 72"/>
                <a:gd name="T23" fmla="*/ 153 h 165"/>
                <a:gd name="T24" fmla="*/ 26 w 72"/>
                <a:gd name="T25" fmla="*/ 151 h 165"/>
                <a:gd name="T26" fmla="*/ 18 w 72"/>
                <a:gd name="T27" fmla="*/ 147 h 165"/>
                <a:gd name="T28" fmla="*/ 14 w 72"/>
                <a:gd name="T29" fmla="*/ 139 h 165"/>
                <a:gd name="T30" fmla="*/ 16 w 72"/>
                <a:gd name="T31" fmla="*/ 127 h 165"/>
                <a:gd name="T32" fmla="*/ 10 w 72"/>
                <a:gd name="T33" fmla="*/ 125 h 165"/>
                <a:gd name="T34" fmla="*/ 6 w 72"/>
                <a:gd name="T35" fmla="*/ 123 h 165"/>
                <a:gd name="T36" fmla="*/ 4 w 72"/>
                <a:gd name="T37" fmla="*/ 115 h 165"/>
                <a:gd name="T38" fmla="*/ 4 w 72"/>
                <a:gd name="T39" fmla="*/ 99 h 165"/>
                <a:gd name="T40" fmla="*/ 4 w 72"/>
                <a:gd name="T41" fmla="*/ 85 h 165"/>
                <a:gd name="T42" fmla="*/ 0 w 72"/>
                <a:gd name="T43" fmla="*/ 77 h 165"/>
                <a:gd name="T44" fmla="*/ 2 w 72"/>
                <a:gd name="T45" fmla="*/ 55 h 165"/>
                <a:gd name="T46" fmla="*/ 4 w 72"/>
                <a:gd name="T47" fmla="*/ 47 h 165"/>
                <a:gd name="T48" fmla="*/ 10 w 72"/>
                <a:gd name="T49" fmla="*/ 37 h 165"/>
                <a:gd name="T50" fmla="*/ 14 w 72"/>
                <a:gd name="T51" fmla="*/ 37 h 165"/>
                <a:gd name="T52" fmla="*/ 16 w 72"/>
                <a:gd name="T53" fmla="*/ 39 h 165"/>
                <a:gd name="T54" fmla="*/ 26 w 72"/>
                <a:gd name="T55" fmla="*/ 37 h 165"/>
                <a:gd name="T56" fmla="*/ 42 w 72"/>
                <a:gd name="T57" fmla="*/ 27 h 165"/>
                <a:gd name="T58" fmla="*/ 54 w 72"/>
                <a:gd name="T59" fmla="*/ 25 h 165"/>
                <a:gd name="T60" fmla="*/ 56 w 72"/>
                <a:gd name="T61" fmla="*/ 19 h 165"/>
                <a:gd name="T62" fmla="*/ 58 w 72"/>
                <a:gd name="T63" fmla="*/ 7 h 165"/>
                <a:gd name="T64" fmla="*/ 60 w 72"/>
                <a:gd name="T65" fmla="*/ 0 h 165"/>
                <a:gd name="T66" fmla="*/ 64 w 72"/>
                <a:gd name="T67" fmla="*/ 2 h 165"/>
                <a:gd name="T68" fmla="*/ 66 w 72"/>
                <a:gd name="T69" fmla="*/ 3 h 165"/>
                <a:gd name="T70" fmla="*/ 70 w 72"/>
                <a:gd name="T71" fmla="*/ 23 h 165"/>
                <a:gd name="T72" fmla="*/ 66 w 72"/>
                <a:gd name="T73"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65">
                  <a:moveTo>
                    <a:pt x="66" y="45"/>
                  </a:moveTo>
                  <a:lnTo>
                    <a:pt x="66" y="45"/>
                  </a:lnTo>
                  <a:lnTo>
                    <a:pt x="70" y="63"/>
                  </a:lnTo>
                  <a:lnTo>
                    <a:pt x="72" y="81"/>
                  </a:lnTo>
                  <a:lnTo>
                    <a:pt x="72" y="81"/>
                  </a:lnTo>
                  <a:lnTo>
                    <a:pt x="66" y="95"/>
                  </a:lnTo>
                  <a:lnTo>
                    <a:pt x="66" y="95"/>
                  </a:lnTo>
                  <a:lnTo>
                    <a:pt x="62" y="109"/>
                  </a:lnTo>
                  <a:lnTo>
                    <a:pt x="62" y="109"/>
                  </a:lnTo>
                  <a:lnTo>
                    <a:pt x="58" y="121"/>
                  </a:lnTo>
                  <a:lnTo>
                    <a:pt x="58" y="121"/>
                  </a:lnTo>
                  <a:lnTo>
                    <a:pt x="52" y="141"/>
                  </a:lnTo>
                  <a:lnTo>
                    <a:pt x="52" y="141"/>
                  </a:lnTo>
                  <a:lnTo>
                    <a:pt x="46" y="149"/>
                  </a:lnTo>
                  <a:lnTo>
                    <a:pt x="42" y="157"/>
                  </a:lnTo>
                  <a:lnTo>
                    <a:pt x="42" y="157"/>
                  </a:lnTo>
                  <a:lnTo>
                    <a:pt x="42" y="161"/>
                  </a:lnTo>
                  <a:lnTo>
                    <a:pt x="42" y="163"/>
                  </a:lnTo>
                  <a:lnTo>
                    <a:pt x="38" y="165"/>
                  </a:lnTo>
                  <a:lnTo>
                    <a:pt x="38" y="165"/>
                  </a:lnTo>
                  <a:lnTo>
                    <a:pt x="36" y="163"/>
                  </a:lnTo>
                  <a:lnTo>
                    <a:pt x="36" y="159"/>
                  </a:lnTo>
                  <a:lnTo>
                    <a:pt x="34" y="153"/>
                  </a:lnTo>
                  <a:lnTo>
                    <a:pt x="34" y="153"/>
                  </a:lnTo>
                  <a:lnTo>
                    <a:pt x="26" y="151"/>
                  </a:lnTo>
                  <a:lnTo>
                    <a:pt x="26" y="151"/>
                  </a:lnTo>
                  <a:lnTo>
                    <a:pt x="18" y="147"/>
                  </a:lnTo>
                  <a:lnTo>
                    <a:pt x="18" y="147"/>
                  </a:lnTo>
                  <a:lnTo>
                    <a:pt x="14" y="139"/>
                  </a:lnTo>
                  <a:lnTo>
                    <a:pt x="14" y="139"/>
                  </a:lnTo>
                  <a:lnTo>
                    <a:pt x="16" y="131"/>
                  </a:lnTo>
                  <a:lnTo>
                    <a:pt x="16" y="127"/>
                  </a:lnTo>
                  <a:lnTo>
                    <a:pt x="16" y="127"/>
                  </a:lnTo>
                  <a:lnTo>
                    <a:pt x="10" y="125"/>
                  </a:lnTo>
                  <a:lnTo>
                    <a:pt x="6" y="123"/>
                  </a:lnTo>
                  <a:lnTo>
                    <a:pt x="6" y="123"/>
                  </a:lnTo>
                  <a:lnTo>
                    <a:pt x="4" y="119"/>
                  </a:lnTo>
                  <a:lnTo>
                    <a:pt x="4" y="115"/>
                  </a:lnTo>
                  <a:lnTo>
                    <a:pt x="4" y="115"/>
                  </a:lnTo>
                  <a:lnTo>
                    <a:pt x="4" y="99"/>
                  </a:lnTo>
                  <a:lnTo>
                    <a:pt x="4" y="85"/>
                  </a:lnTo>
                  <a:lnTo>
                    <a:pt x="4" y="85"/>
                  </a:lnTo>
                  <a:lnTo>
                    <a:pt x="0" y="77"/>
                  </a:lnTo>
                  <a:lnTo>
                    <a:pt x="0" y="77"/>
                  </a:lnTo>
                  <a:lnTo>
                    <a:pt x="0" y="65"/>
                  </a:lnTo>
                  <a:lnTo>
                    <a:pt x="2" y="55"/>
                  </a:lnTo>
                  <a:lnTo>
                    <a:pt x="2" y="55"/>
                  </a:lnTo>
                  <a:lnTo>
                    <a:pt x="4" y="47"/>
                  </a:lnTo>
                  <a:lnTo>
                    <a:pt x="6" y="39"/>
                  </a:lnTo>
                  <a:lnTo>
                    <a:pt x="10" y="37"/>
                  </a:lnTo>
                  <a:lnTo>
                    <a:pt x="10" y="37"/>
                  </a:lnTo>
                  <a:lnTo>
                    <a:pt x="14" y="37"/>
                  </a:lnTo>
                  <a:lnTo>
                    <a:pt x="16" y="39"/>
                  </a:lnTo>
                  <a:lnTo>
                    <a:pt x="16" y="39"/>
                  </a:lnTo>
                  <a:lnTo>
                    <a:pt x="26" y="37"/>
                  </a:lnTo>
                  <a:lnTo>
                    <a:pt x="26" y="37"/>
                  </a:lnTo>
                  <a:lnTo>
                    <a:pt x="42" y="27"/>
                  </a:lnTo>
                  <a:lnTo>
                    <a:pt x="42" y="27"/>
                  </a:lnTo>
                  <a:lnTo>
                    <a:pt x="48" y="27"/>
                  </a:lnTo>
                  <a:lnTo>
                    <a:pt x="54" y="25"/>
                  </a:lnTo>
                  <a:lnTo>
                    <a:pt x="54" y="25"/>
                  </a:lnTo>
                  <a:lnTo>
                    <a:pt x="56" y="19"/>
                  </a:lnTo>
                  <a:lnTo>
                    <a:pt x="56" y="19"/>
                  </a:lnTo>
                  <a:lnTo>
                    <a:pt x="58" y="7"/>
                  </a:lnTo>
                  <a:lnTo>
                    <a:pt x="58" y="3"/>
                  </a:lnTo>
                  <a:lnTo>
                    <a:pt x="60" y="0"/>
                  </a:lnTo>
                  <a:lnTo>
                    <a:pt x="60" y="0"/>
                  </a:lnTo>
                  <a:lnTo>
                    <a:pt x="64" y="2"/>
                  </a:lnTo>
                  <a:lnTo>
                    <a:pt x="66" y="3"/>
                  </a:lnTo>
                  <a:lnTo>
                    <a:pt x="66" y="3"/>
                  </a:lnTo>
                  <a:lnTo>
                    <a:pt x="70" y="13"/>
                  </a:lnTo>
                  <a:lnTo>
                    <a:pt x="70" y="23"/>
                  </a:lnTo>
                  <a:lnTo>
                    <a:pt x="66" y="45"/>
                  </a:lnTo>
                  <a:lnTo>
                    <a:pt x="66" y="45"/>
                  </a:lnTo>
                  <a:lnTo>
                    <a:pt x="66" y="45"/>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2" name="Freeform 325">
              <a:extLst>
                <a:ext uri="{FF2B5EF4-FFF2-40B4-BE49-F238E27FC236}">
                  <a16:creationId xmlns:a16="http://schemas.microsoft.com/office/drawing/2014/main" id="{D139F9DF-4443-F0FF-4B8C-D068594C01A9}"/>
                </a:ext>
              </a:extLst>
            </p:cNvPr>
            <p:cNvSpPr>
              <a:spLocks/>
            </p:cNvSpPr>
            <p:nvPr/>
          </p:nvSpPr>
          <p:spPr bwMode="auto">
            <a:xfrm>
              <a:off x="10222713" y="4245915"/>
              <a:ext cx="22731" cy="9945"/>
            </a:xfrm>
            <a:custGeom>
              <a:avLst/>
              <a:gdLst>
                <a:gd name="T0" fmla="*/ 32 w 32"/>
                <a:gd name="T1" fmla="*/ 10 h 14"/>
                <a:gd name="T2" fmla="*/ 32 w 32"/>
                <a:gd name="T3" fmla="*/ 10 h 14"/>
                <a:gd name="T4" fmla="*/ 32 w 32"/>
                <a:gd name="T5" fmla="*/ 12 h 14"/>
                <a:gd name="T6" fmla="*/ 32 w 32"/>
                <a:gd name="T7" fmla="*/ 12 h 14"/>
                <a:gd name="T8" fmla="*/ 26 w 32"/>
                <a:gd name="T9" fmla="*/ 14 h 14"/>
                <a:gd name="T10" fmla="*/ 18 w 32"/>
                <a:gd name="T11" fmla="*/ 14 h 14"/>
                <a:gd name="T12" fmla="*/ 18 w 32"/>
                <a:gd name="T13" fmla="*/ 14 h 14"/>
                <a:gd name="T14" fmla="*/ 10 w 32"/>
                <a:gd name="T15" fmla="*/ 14 h 14"/>
                <a:gd name="T16" fmla="*/ 4 w 32"/>
                <a:gd name="T17" fmla="*/ 12 h 14"/>
                <a:gd name="T18" fmla="*/ 4 w 32"/>
                <a:gd name="T19" fmla="*/ 12 h 14"/>
                <a:gd name="T20" fmla="*/ 2 w 32"/>
                <a:gd name="T21" fmla="*/ 6 h 14"/>
                <a:gd name="T22" fmla="*/ 0 w 32"/>
                <a:gd name="T23" fmla="*/ 2 h 14"/>
                <a:gd name="T24" fmla="*/ 0 w 32"/>
                <a:gd name="T25" fmla="*/ 2 h 14"/>
                <a:gd name="T26" fmla="*/ 4 w 32"/>
                <a:gd name="T27" fmla="*/ 0 h 14"/>
                <a:gd name="T28" fmla="*/ 4 w 32"/>
                <a:gd name="T29" fmla="*/ 0 h 14"/>
                <a:gd name="T30" fmla="*/ 14 w 32"/>
                <a:gd name="T31" fmla="*/ 0 h 14"/>
                <a:gd name="T32" fmla="*/ 22 w 32"/>
                <a:gd name="T33" fmla="*/ 2 h 14"/>
                <a:gd name="T34" fmla="*/ 22 w 32"/>
                <a:gd name="T35" fmla="*/ 2 h 14"/>
                <a:gd name="T36" fmla="*/ 32 w 32"/>
                <a:gd name="T37" fmla="*/ 6 h 14"/>
                <a:gd name="T38" fmla="*/ 32 w 32"/>
                <a:gd name="T39" fmla="*/ 6 h 14"/>
                <a:gd name="T40" fmla="*/ 32 w 32"/>
                <a:gd name="T41" fmla="*/ 10 h 14"/>
                <a:gd name="T42" fmla="*/ 32 w 32"/>
                <a:gd name="T43" fmla="*/ 10 h 14"/>
                <a:gd name="T44" fmla="*/ 32 w 32"/>
                <a:gd name="T4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4">
                  <a:moveTo>
                    <a:pt x="32" y="10"/>
                  </a:moveTo>
                  <a:lnTo>
                    <a:pt x="32" y="10"/>
                  </a:lnTo>
                  <a:lnTo>
                    <a:pt x="32" y="12"/>
                  </a:lnTo>
                  <a:lnTo>
                    <a:pt x="32" y="12"/>
                  </a:lnTo>
                  <a:lnTo>
                    <a:pt x="26" y="14"/>
                  </a:lnTo>
                  <a:lnTo>
                    <a:pt x="18" y="14"/>
                  </a:lnTo>
                  <a:lnTo>
                    <a:pt x="18" y="14"/>
                  </a:lnTo>
                  <a:lnTo>
                    <a:pt x="10" y="14"/>
                  </a:lnTo>
                  <a:lnTo>
                    <a:pt x="4" y="12"/>
                  </a:lnTo>
                  <a:lnTo>
                    <a:pt x="4" y="12"/>
                  </a:lnTo>
                  <a:lnTo>
                    <a:pt x="2" y="6"/>
                  </a:lnTo>
                  <a:lnTo>
                    <a:pt x="0" y="2"/>
                  </a:lnTo>
                  <a:lnTo>
                    <a:pt x="0" y="2"/>
                  </a:lnTo>
                  <a:lnTo>
                    <a:pt x="4" y="0"/>
                  </a:lnTo>
                  <a:lnTo>
                    <a:pt x="4" y="0"/>
                  </a:lnTo>
                  <a:lnTo>
                    <a:pt x="14" y="0"/>
                  </a:lnTo>
                  <a:lnTo>
                    <a:pt x="22" y="2"/>
                  </a:lnTo>
                  <a:lnTo>
                    <a:pt x="22" y="2"/>
                  </a:lnTo>
                  <a:lnTo>
                    <a:pt x="32" y="6"/>
                  </a:lnTo>
                  <a:lnTo>
                    <a:pt x="32" y="6"/>
                  </a:lnTo>
                  <a:lnTo>
                    <a:pt x="32" y="10"/>
                  </a:lnTo>
                  <a:lnTo>
                    <a:pt x="32" y="10"/>
                  </a:lnTo>
                  <a:lnTo>
                    <a:pt x="32"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3" name="Freeform 326">
              <a:extLst>
                <a:ext uri="{FF2B5EF4-FFF2-40B4-BE49-F238E27FC236}">
                  <a16:creationId xmlns:a16="http://schemas.microsoft.com/office/drawing/2014/main" id="{BC66A724-1A79-3B0F-1A69-328223117475}"/>
                </a:ext>
              </a:extLst>
            </p:cNvPr>
            <p:cNvSpPr>
              <a:spLocks/>
            </p:cNvSpPr>
            <p:nvPr/>
          </p:nvSpPr>
          <p:spPr bwMode="auto">
            <a:xfrm>
              <a:off x="9880331" y="3951835"/>
              <a:ext cx="12786" cy="26282"/>
            </a:xfrm>
            <a:custGeom>
              <a:avLst/>
              <a:gdLst>
                <a:gd name="T0" fmla="*/ 18 w 18"/>
                <a:gd name="T1" fmla="*/ 29 h 37"/>
                <a:gd name="T2" fmla="*/ 18 w 18"/>
                <a:gd name="T3" fmla="*/ 29 h 37"/>
                <a:gd name="T4" fmla="*/ 14 w 18"/>
                <a:gd name="T5" fmla="*/ 33 h 37"/>
                <a:gd name="T6" fmla="*/ 10 w 18"/>
                <a:gd name="T7" fmla="*/ 35 h 37"/>
                <a:gd name="T8" fmla="*/ 10 w 18"/>
                <a:gd name="T9" fmla="*/ 37 h 37"/>
                <a:gd name="T10" fmla="*/ 10 w 18"/>
                <a:gd name="T11" fmla="*/ 37 h 37"/>
                <a:gd name="T12" fmla="*/ 8 w 18"/>
                <a:gd name="T13" fmla="*/ 33 h 37"/>
                <a:gd name="T14" fmla="*/ 6 w 18"/>
                <a:gd name="T15" fmla="*/ 29 h 37"/>
                <a:gd name="T16" fmla="*/ 0 w 18"/>
                <a:gd name="T17" fmla="*/ 25 h 37"/>
                <a:gd name="T18" fmla="*/ 0 w 18"/>
                <a:gd name="T19" fmla="*/ 24 h 37"/>
                <a:gd name="T20" fmla="*/ 0 w 18"/>
                <a:gd name="T21" fmla="*/ 24 h 37"/>
                <a:gd name="T22" fmla="*/ 0 w 18"/>
                <a:gd name="T23" fmla="*/ 18 h 37"/>
                <a:gd name="T24" fmla="*/ 4 w 18"/>
                <a:gd name="T25" fmla="*/ 10 h 37"/>
                <a:gd name="T26" fmla="*/ 4 w 18"/>
                <a:gd name="T27" fmla="*/ 10 h 37"/>
                <a:gd name="T28" fmla="*/ 6 w 18"/>
                <a:gd name="T29" fmla="*/ 4 h 37"/>
                <a:gd name="T30" fmla="*/ 6 w 18"/>
                <a:gd name="T31" fmla="*/ 2 h 37"/>
                <a:gd name="T32" fmla="*/ 8 w 18"/>
                <a:gd name="T33" fmla="*/ 0 h 37"/>
                <a:gd name="T34" fmla="*/ 8 w 18"/>
                <a:gd name="T35" fmla="*/ 0 h 37"/>
                <a:gd name="T36" fmla="*/ 14 w 18"/>
                <a:gd name="T37" fmla="*/ 2 h 37"/>
                <a:gd name="T38" fmla="*/ 16 w 18"/>
                <a:gd name="T39" fmla="*/ 6 h 37"/>
                <a:gd name="T40" fmla="*/ 16 w 18"/>
                <a:gd name="T41" fmla="*/ 6 h 37"/>
                <a:gd name="T42" fmla="*/ 18 w 18"/>
                <a:gd name="T43" fmla="*/ 10 h 37"/>
                <a:gd name="T44" fmla="*/ 18 w 18"/>
                <a:gd name="T45" fmla="*/ 16 h 37"/>
                <a:gd name="T46" fmla="*/ 18 w 18"/>
                <a:gd name="T47" fmla="*/ 16 h 37"/>
                <a:gd name="T48" fmla="*/ 18 w 18"/>
                <a:gd name="T49" fmla="*/ 24 h 37"/>
                <a:gd name="T50" fmla="*/ 18 w 18"/>
                <a:gd name="T51" fmla="*/ 29 h 37"/>
                <a:gd name="T52" fmla="*/ 18 w 18"/>
                <a:gd name="T53" fmla="*/ 29 h 37"/>
                <a:gd name="T54" fmla="*/ 18 w 18"/>
                <a:gd name="T55"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37">
                  <a:moveTo>
                    <a:pt x="18" y="29"/>
                  </a:moveTo>
                  <a:lnTo>
                    <a:pt x="18" y="29"/>
                  </a:lnTo>
                  <a:lnTo>
                    <a:pt x="14" y="33"/>
                  </a:lnTo>
                  <a:lnTo>
                    <a:pt x="10" y="35"/>
                  </a:lnTo>
                  <a:lnTo>
                    <a:pt x="10" y="37"/>
                  </a:lnTo>
                  <a:lnTo>
                    <a:pt x="10" y="37"/>
                  </a:lnTo>
                  <a:lnTo>
                    <a:pt x="8" y="33"/>
                  </a:lnTo>
                  <a:lnTo>
                    <a:pt x="6" y="29"/>
                  </a:lnTo>
                  <a:lnTo>
                    <a:pt x="0" y="25"/>
                  </a:lnTo>
                  <a:lnTo>
                    <a:pt x="0" y="24"/>
                  </a:lnTo>
                  <a:lnTo>
                    <a:pt x="0" y="24"/>
                  </a:lnTo>
                  <a:lnTo>
                    <a:pt x="0" y="18"/>
                  </a:lnTo>
                  <a:lnTo>
                    <a:pt x="4" y="10"/>
                  </a:lnTo>
                  <a:lnTo>
                    <a:pt x="4" y="10"/>
                  </a:lnTo>
                  <a:lnTo>
                    <a:pt x="6" y="4"/>
                  </a:lnTo>
                  <a:lnTo>
                    <a:pt x="6" y="2"/>
                  </a:lnTo>
                  <a:lnTo>
                    <a:pt x="8" y="0"/>
                  </a:lnTo>
                  <a:lnTo>
                    <a:pt x="8" y="0"/>
                  </a:lnTo>
                  <a:lnTo>
                    <a:pt x="14" y="2"/>
                  </a:lnTo>
                  <a:lnTo>
                    <a:pt x="16" y="6"/>
                  </a:lnTo>
                  <a:lnTo>
                    <a:pt x="16" y="6"/>
                  </a:lnTo>
                  <a:lnTo>
                    <a:pt x="18" y="10"/>
                  </a:lnTo>
                  <a:lnTo>
                    <a:pt x="18" y="16"/>
                  </a:lnTo>
                  <a:lnTo>
                    <a:pt x="18" y="16"/>
                  </a:lnTo>
                  <a:lnTo>
                    <a:pt x="18" y="24"/>
                  </a:lnTo>
                  <a:lnTo>
                    <a:pt x="18" y="29"/>
                  </a:lnTo>
                  <a:lnTo>
                    <a:pt x="18" y="29"/>
                  </a:lnTo>
                  <a:lnTo>
                    <a:pt x="18" y="29"/>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4" name="Freeform 327">
              <a:extLst>
                <a:ext uri="{FF2B5EF4-FFF2-40B4-BE49-F238E27FC236}">
                  <a16:creationId xmlns:a16="http://schemas.microsoft.com/office/drawing/2014/main" id="{6DA8E243-B586-8478-7AFA-DF24F940A804}"/>
                </a:ext>
              </a:extLst>
            </p:cNvPr>
            <p:cNvSpPr>
              <a:spLocks/>
            </p:cNvSpPr>
            <p:nvPr/>
          </p:nvSpPr>
          <p:spPr bwMode="auto">
            <a:xfrm>
              <a:off x="9700616" y="3927683"/>
              <a:ext cx="223756" cy="127150"/>
            </a:xfrm>
            <a:custGeom>
              <a:avLst/>
              <a:gdLst>
                <a:gd name="T0" fmla="*/ 309 w 315"/>
                <a:gd name="T1" fmla="*/ 103 h 179"/>
                <a:gd name="T2" fmla="*/ 311 w 315"/>
                <a:gd name="T3" fmla="*/ 113 h 179"/>
                <a:gd name="T4" fmla="*/ 293 w 315"/>
                <a:gd name="T5" fmla="*/ 115 h 179"/>
                <a:gd name="T6" fmla="*/ 287 w 315"/>
                <a:gd name="T7" fmla="*/ 123 h 179"/>
                <a:gd name="T8" fmla="*/ 291 w 315"/>
                <a:gd name="T9" fmla="*/ 135 h 179"/>
                <a:gd name="T10" fmla="*/ 289 w 315"/>
                <a:gd name="T11" fmla="*/ 147 h 179"/>
                <a:gd name="T12" fmla="*/ 263 w 315"/>
                <a:gd name="T13" fmla="*/ 139 h 179"/>
                <a:gd name="T14" fmla="*/ 247 w 315"/>
                <a:gd name="T15" fmla="*/ 139 h 179"/>
                <a:gd name="T16" fmla="*/ 237 w 315"/>
                <a:gd name="T17" fmla="*/ 127 h 179"/>
                <a:gd name="T18" fmla="*/ 231 w 315"/>
                <a:gd name="T19" fmla="*/ 127 h 179"/>
                <a:gd name="T20" fmla="*/ 219 w 315"/>
                <a:gd name="T21" fmla="*/ 151 h 179"/>
                <a:gd name="T22" fmla="*/ 209 w 315"/>
                <a:gd name="T23" fmla="*/ 175 h 179"/>
                <a:gd name="T24" fmla="*/ 201 w 315"/>
                <a:gd name="T25" fmla="*/ 177 h 179"/>
                <a:gd name="T26" fmla="*/ 189 w 315"/>
                <a:gd name="T27" fmla="*/ 161 h 179"/>
                <a:gd name="T28" fmla="*/ 175 w 315"/>
                <a:gd name="T29" fmla="*/ 145 h 179"/>
                <a:gd name="T30" fmla="*/ 171 w 315"/>
                <a:gd name="T31" fmla="*/ 125 h 179"/>
                <a:gd name="T32" fmla="*/ 155 w 315"/>
                <a:gd name="T33" fmla="*/ 131 h 179"/>
                <a:gd name="T34" fmla="*/ 147 w 315"/>
                <a:gd name="T35" fmla="*/ 147 h 179"/>
                <a:gd name="T36" fmla="*/ 143 w 315"/>
                <a:gd name="T37" fmla="*/ 159 h 179"/>
                <a:gd name="T38" fmla="*/ 120 w 315"/>
                <a:gd name="T39" fmla="*/ 169 h 179"/>
                <a:gd name="T40" fmla="*/ 80 w 315"/>
                <a:gd name="T41" fmla="*/ 173 h 179"/>
                <a:gd name="T42" fmla="*/ 66 w 315"/>
                <a:gd name="T43" fmla="*/ 163 h 179"/>
                <a:gd name="T44" fmla="*/ 56 w 315"/>
                <a:gd name="T45" fmla="*/ 153 h 179"/>
                <a:gd name="T46" fmla="*/ 54 w 315"/>
                <a:gd name="T47" fmla="*/ 139 h 179"/>
                <a:gd name="T48" fmla="*/ 58 w 315"/>
                <a:gd name="T49" fmla="*/ 119 h 179"/>
                <a:gd name="T50" fmla="*/ 36 w 315"/>
                <a:gd name="T51" fmla="*/ 113 h 179"/>
                <a:gd name="T52" fmla="*/ 24 w 315"/>
                <a:gd name="T53" fmla="*/ 123 h 179"/>
                <a:gd name="T54" fmla="*/ 6 w 315"/>
                <a:gd name="T55" fmla="*/ 139 h 179"/>
                <a:gd name="T56" fmla="*/ 0 w 315"/>
                <a:gd name="T57" fmla="*/ 127 h 179"/>
                <a:gd name="T58" fmla="*/ 8 w 315"/>
                <a:gd name="T59" fmla="*/ 97 h 179"/>
                <a:gd name="T60" fmla="*/ 18 w 315"/>
                <a:gd name="T61" fmla="*/ 87 h 179"/>
                <a:gd name="T62" fmla="*/ 34 w 315"/>
                <a:gd name="T63" fmla="*/ 73 h 179"/>
                <a:gd name="T64" fmla="*/ 40 w 315"/>
                <a:gd name="T65" fmla="*/ 59 h 179"/>
                <a:gd name="T66" fmla="*/ 66 w 315"/>
                <a:gd name="T67" fmla="*/ 36 h 179"/>
                <a:gd name="T68" fmla="*/ 82 w 315"/>
                <a:gd name="T69" fmla="*/ 22 h 179"/>
                <a:gd name="T70" fmla="*/ 80 w 315"/>
                <a:gd name="T71" fmla="*/ 8 h 179"/>
                <a:gd name="T72" fmla="*/ 94 w 315"/>
                <a:gd name="T73" fmla="*/ 6 h 179"/>
                <a:gd name="T74" fmla="*/ 114 w 315"/>
                <a:gd name="T75" fmla="*/ 6 h 179"/>
                <a:gd name="T76" fmla="*/ 126 w 315"/>
                <a:gd name="T77" fmla="*/ 2 h 179"/>
                <a:gd name="T78" fmla="*/ 141 w 315"/>
                <a:gd name="T79" fmla="*/ 10 h 179"/>
                <a:gd name="T80" fmla="*/ 189 w 315"/>
                <a:gd name="T81" fmla="*/ 4 h 179"/>
                <a:gd name="T82" fmla="*/ 231 w 315"/>
                <a:gd name="T83" fmla="*/ 10 h 179"/>
                <a:gd name="T84" fmla="*/ 253 w 315"/>
                <a:gd name="T85" fmla="*/ 24 h 179"/>
                <a:gd name="T86" fmla="*/ 261 w 315"/>
                <a:gd name="T87" fmla="*/ 34 h 179"/>
                <a:gd name="T88" fmla="*/ 257 w 315"/>
                <a:gd name="T89" fmla="*/ 44 h 179"/>
                <a:gd name="T90" fmla="*/ 255 w 315"/>
                <a:gd name="T91" fmla="*/ 59 h 179"/>
                <a:gd name="T92" fmla="*/ 263 w 315"/>
                <a:gd name="T93" fmla="*/ 71 h 179"/>
                <a:gd name="T94" fmla="*/ 283 w 315"/>
                <a:gd name="T95" fmla="*/ 85 h 179"/>
                <a:gd name="T96" fmla="*/ 295 w 315"/>
                <a:gd name="T97" fmla="*/ 87 h 179"/>
                <a:gd name="T98" fmla="*/ 311 w 315"/>
                <a:gd name="T99" fmla="*/ 8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 h="179">
                  <a:moveTo>
                    <a:pt x="315" y="91"/>
                  </a:moveTo>
                  <a:lnTo>
                    <a:pt x="315" y="91"/>
                  </a:lnTo>
                  <a:lnTo>
                    <a:pt x="313" y="97"/>
                  </a:lnTo>
                  <a:lnTo>
                    <a:pt x="309" y="103"/>
                  </a:lnTo>
                  <a:lnTo>
                    <a:pt x="309" y="103"/>
                  </a:lnTo>
                  <a:lnTo>
                    <a:pt x="311" y="109"/>
                  </a:lnTo>
                  <a:lnTo>
                    <a:pt x="311" y="113"/>
                  </a:lnTo>
                  <a:lnTo>
                    <a:pt x="311" y="113"/>
                  </a:lnTo>
                  <a:lnTo>
                    <a:pt x="303" y="115"/>
                  </a:lnTo>
                  <a:lnTo>
                    <a:pt x="303" y="115"/>
                  </a:lnTo>
                  <a:lnTo>
                    <a:pt x="297" y="115"/>
                  </a:lnTo>
                  <a:lnTo>
                    <a:pt x="293" y="115"/>
                  </a:lnTo>
                  <a:lnTo>
                    <a:pt x="291" y="115"/>
                  </a:lnTo>
                  <a:lnTo>
                    <a:pt x="291" y="115"/>
                  </a:lnTo>
                  <a:lnTo>
                    <a:pt x="289" y="119"/>
                  </a:lnTo>
                  <a:lnTo>
                    <a:pt x="287" y="123"/>
                  </a:lnTo>
                  <a:lnTo>
                    <a:pt x="287" y="123"/>
                  </a:lnTo>
                  <a:lnTo>
                    <a:pt x="289" y="133"/>
                  </a:lnTo>
                  <a:lnTo>
                    <a:pt x="289" y="133"/>
                  </a:lnTo>
                  <a:lnTo>
                    <a:pt x="291" y="135"/>
                  </a:lnTo>
                  <a:lnTo>
                    <a:pt x="291" y="141"/>
                  </a:lnTo>
                  <a:lnTo>
                    <a:pt x="291" y="141"/>
                  </a:lnTo>
                  <a:lnTo>
                    <a:pt x="291" y="145"/>
                  </a:lnTo>
                  <a:lnTo>
                    <a:pt x="289" y="147"/>
                  </a:lnTo>
                  <a:lnTo>
                    <a:pt x="289" y="147"/>
                  </a:lnTo>
                  <a:lnTo>
                    <a:pt x="283" y="147"/>
                  </a:lnTo>
                  <a:lnTo>
                    <a:pt x="275" y="145"/>
                  </a:lnTo>
                  <a:lnTo>
                    <a:pt x="263" y="139"/>
                  </a:lnTo>
                  <a:lnTo>
                    <a:pt x="263" y="139"/>
                  </a:lnTo>
                  <a:lnTo>
                    <a:pt x="257" y="139"/>
                  </a:lnTo>
                  <a:lnTo>
                    <a:pt x="247" y="139"/>
                  </a:lnTo>
                  <a:lnTo>
                    <a:pt x="247" y="139"/>
                  </a:lnTo>
                  <a:lnTo>
                    <a:pt x="243" y="133"/>
                  </a:lnTo>
                  <a:lnTo>
                    <a:pt x="241" y="129"/>
                  </a:lnTo>
                  <a:lnTo>
                    <a:pt x="241" y="129"/>
                  </a:lnTo>
                  <a:lnTo>
                    <a:pt x="237" y="127"/>
                  </a:lnTo>
                  <a:lnTo>
                    <a:pt x="235" y="125"/>
                  </a:lnTo>
                  <a:lnTo>
                    <a:pt x="233" y="125"/>
                  </a:lnTo>
                  <a:lnTo>
                    <a:pt x="233" y="125"/>
                  </a:lnTo>
                  <a:lnTo>
                    <a:pt x="231" y="127"/>
                  </a:lnTo>
                  <a:lnTo>
                    <a:pt x="229" y="131"/>
                  </a:lnTo>
                  <a:lnTo>
                    <a:pt x="229" y="139"/>
                  </a:lnTo>
                  <a:lnTo>
                    <a:pt x="229" y="139"/>
                  </a:lnTo>
                  <a:lnTo>
                    <a:pt x="219" y="151"/>
                  </a:lnTo>
                  <a:lnTo>
                    <a:pt x="213" y="161"/>
                  </a:lnTo>
                  <a:lnTo>
                    <a:pt x="213" y="161"/>
                  </a:lnTo>
                  <a:lnTo>
                    <a:pt x="209" y="175"/>
                  </a:lnTo>
                  <a:lnTo>
                    <a:pt x="209" y="175"/>
                  </a:lnTo>
                  <a:lnTo>
                    <a:pt x="207" y="177"/>
                  </a:lnTo>
                  <a:lnTo>
                    <a:pt x="205" y="179"/>
                  </a:lnTo>
                  <a:lnTo>
                    <a:pt x="205" y="179"/>
                  </a:lnTo>
                  <a:lnTo>
                    <a:pt x="201" y="177"/>
                  </a:lnTo>
                  <a:lnTo>
                    <a:pt x="197" y="175"/>
                  </a:lnTo>
                  <a:lnTo>
                    <a:pt x="197" y="175"/>
                  </a:lnTo>
                  <a:lnTo>
                    <a:pt x="189" y="161"/>
                  </a:lnTo>
                  <a:lnTo>
                    <a:pt x="189" y="161"/>
                  </a:lnTo>
                  <a:lnTo>
                    <a:pt x="183" y="157"/>
                  </a:lnTo>
                  <a:lnTo>
                    <a:pt x="177" y="151"/>
                  </a:lnTo>
                  <a:lnTo>
                    <a:pt x="177" y="151"/>
                  </a:lnTo>
                  <a:lnTo>
                    <a:pt x="175" y="145"/>
                  </a:lnTo>
                  <a:lnTo>
                    <a:pt x="175" y="139"/>
                  </a:lnTo>
                  <a:lnTo>
                    <a:pt x="173" y="129"/>
                  </a:lnTo>
                  <a:lnTo>
                    <a:pt x="171" y="125"/>
                  </a:lnTo>
                  <a:lnTo>
                    <a:pt x="171" y="125"/>
                  </a:lnTo>
                  <a:lnTo>
                    <a:pt x="169" y="125"/>
                  </a:lnTo>
                  <a:lnTo>
                    <a:pt x="163" y="127"/>
                  </a:lnTo>
                  <a:lnTo>
                    <a:pt x="155" y="131"/>
                  </a:lnTo>
                  <a:lnTo>
                    <a:pt x="155" y="131"/>
                  </a:lnTo>
                  <a:lnTo>
                    <a:pt x="151" y="135"/>
                  </a:lnTo>
                  <a:lnTo>
                    <a:pt x="147" y="141"/>
                  </a:lnTo>
                  <a:lnTo>
                    <a:pt x="147" y="141"/>
                  </a:lnTo>
                  <a:lnTo>
                    <a:pt x="147" y="147"/>
                  </a:lnTo>
                  <a:lnTo>
                    <a:pt x="147" y="153"/>
                  </a:lnTo>
                  <a:lnTo>
                    <a:pt x="147" y="153"/>
                  </a:lnTo>
                  <a:lnTo>
                    <a:pt x="143" y="159"/>
                  </a:lnTo>
                  <a:lnTo>
                    <a:pt x="143" y="159"/>
                  </a:lnTo>
                  <a:lnTo>
                    <a:pt x="134" y="163"/>
                  </a:lnTo>
                  <a:lnTo>
                    <a:pt x="126" y="171"/>
                  </a:lnTo>
                  <a:lnTo>
                    <a:pt x="126" y="171"/>
                  </a:lnTo>
                  <a:lnTo>
                    <a:pt x="120" y="169"/>
                  </a:lnTo>
                  <a:lnTo>
                    <a:pt x="112" y="169"/>
                  </a:lnTo>
                  <a:lnTo>
                    <a:pt x="112" y="169"/>
                  </a:lnTo>
                  <a:lnTo>
                    <a:pt x="94" y="169"/>
                  </a:lnTo>
                  <a:lnTo>
                    <a:pt x="80" y="173"/>
                  </a:lnTo>
                  <a:lnTo>
                    <a:pt x="80" y="173"/>
                  </a:lnTo>
                  <a:lnTo>
                    <a:pt x="68" y="173"/>
                  </a:lnTo>
                  <a:lnTo>
                    <a:pt x="68" y="173"/>
                  </a:lnTo>
                  <a:lnTo>
                    <a:pt x="66" y="163"/>
                  </a:lnTo>
                  <a:lnTo>
                    <a:pt x="64" y="157"/>
                  </a:lnTo>
                  <a:lnTo>
                    <a:pt x="64" y="157"/>
                  </a:lnTo>
                  <a:lnTo>
                    <a:pt x="60" y="155"/>
                  </a:lnTo>
                  <a:lnTo>
                    <a:pt x="56" y="153"/>
                  </a:lnTo>
                  <a:lnTo>
                    <a:pt x="56" y="153"/>
                  </a:lnTo>
                  <a:lnTo>
                    <a:pt x="54" y="147"/>
                  </a:lnTo>
                  <a:lnTo>
                    <a:pt x="54" y="139"/>
                  </a:lnTo>
                  <a:lnTo>
                    <a:pt x="54" y="139"/>
                  </a:lnTo>
                  <a:lnTo>
                    <a:pt x="56" y="127"/>
                  </a:lnTo>
                  <a:lnTo>
                    <a:pt x="58" y="123"/>
                  </a:lnTo>
                  <a:lnTo>
                    <a:pt x="58" y="119"/>
                  </a:lnTo>
                  <a:lnTo>
                    <a:pt x="58" y="119"/>
                  </a:lnTo>
                  <a:lnTo>
                    <a:pt x="54" y="115"/>
                  </a:lnTo>
                  <a:lnTo>
                    <a:pt x="54" y="115"/>
                  </a:lnTo>
                  <a:lnTo>
                    <a:pt x="42" y="113"/>
                  </a:lnTo>
                  <a:lnTo>
                    <a:pt x="36" y="113"/>
                  </a:lnTo>
                  <a:lnTo>
                    <a:pt x="30" y="113"/>
                  </a:lnTo>
                  <a:lnTo>
                    <a:pt x="30" y="113"/>
                  </a:lnTo>
                  <a:lnTo>
                    <a:pt x="26" y="117"/>
                  </a:lnTo>
                  <a:lnTo>
                    <a:pt x="24" y="123"/>
                  </a:lnTo>
                  <a:lnTo>
                    <a:pt x="14" y="133"/>
                  </a:lnTo>
                  <a:lnTo>
                    <a:pt x="14" y="133"/>
                  </a:lnTo>
                  <a:lnTo>
                    <a:pt x="10" y="135"/>
                  </a:lnTo>
                  <a:lnTo>
                    <a:pt x="6" y="139"/>
                  </a:lnTo>
                  <a:lnTo>
                    <a:pt x="6" y="139"/>
                  </a:lnTo>
                  <a:lnTo>
                    <a:pt x="2" y="133"/>
                  </a:lnTo>
                  <a:lnTo>
                    <a:pt x="2" y="133"/>
                  </a:lnTo>
                  <a:lnTo>
                    <a:pt x="0" y="127"/>
                  </a:lnTo>
                  <a:lnTo>
                    <a:pt x="2" y="121"/>
                  </a:lnTo>
                  <a:lnTo>
                    <a:pt x="6" y="105"/>
                  </a:lnTo>
                  <a:lnTo>
                    <a:pt x="6" y="105"/>
                  </a:lnTo>
                  <a:lnTo>
                    <a:pt x="8" y="97"/>
                  </a:lnTo>
                  <a:lnTo>
                    <a:pt x="12" y="91"/>
                  </a:lnTo>
                  <a:lnTo>
                    <a:pt x="12" y="91"/>
                  </a:lnTo>
                  <a:lnTo>
                    <a:pt x="18" y="87"/>
                  </a:lnTo>
                  <a:lnTo>
                    <a:pt x="18" y="87"/>
                  </a:lnTo>
                  <a:lnTo>
                    <a:pt x="24" y="79"/>
                  </a:lnTo>
                  <a:lnTo>
                    <a:pt x="24" y="79"/>
                  </a:lnTo>
                  <a:lnTo>
                    <a:pt x="34" y="73"/>
                  </a:lnTo>
                  <a:lnTo>
                    <a:pt x="34" y="73"/>
                  </a:lnTo>
                  <a:lnTo>
                    <a:pt x="36" y="71"/>
                  </a:lnTo>
                  <a:lnTo>
                    <a:pt x="36" y="71"/>
                  </a:lnTo>
                  <a:lnTo>
                    <a:pt x="40" y="59"/>
                  </a:lnTo>
                  <a:lnTo>
                    <a:pt x="40" y="59"/>
                  </a:lnTo>
                  <a:lnTo>
                    <a:pt x="48" y="48"/>
                  </a:lnTo>
                  <a:lnTo>
                    <a:pt x="48" y="48"/>
                  </a:lnTo>
                  <a:lnTo>
                    <a:pt x="58" y="42"/>
                  </a:lnTo>
                  <a:lnTo>
                    <a:pt x="66" y="36"/>
                  </a:lnTo>
                  <a:lnTo>
                    <a:pt x="76" y="30"/>
                  </a:lnTo>
                  <a:lnTo>
                    <a:pt x="80" y="26"/>
                  </a:lnTo>
                  <a:lnTo>
                    <a:pt x="82" y="22"/>
                  </a:lnTo>
                  <a:lnTo>
                    <a:pt x="82" y="22"/>
                  </a:lnTo>
                  <a:lnTo>
                    <a:pt x="80" y="16"/>
                  </a:lnTo>
                  <a:lnTo>
                    <a:pt x="76" y="12"/>
                  </a:lnTo>
                  <a:lnTo>
                    <a:pt x="76" y="12"/>
                  </a:lnTo>
                  <a:lnTo>
                    <a:pt x="80" y="8"/>
                  </a:lnTo>
                  <a:lnTo>
                    <a:pt x="84" y="6"/>
                  </a:lnTo>
                  <a:lnTo>
                    <a:pt x="84" y="6"/>
                  </a:lnTo>
                  <a:lnTo>
                    <a:pt x="88" y="6"/>
                  </a:lnTo>
                  <a:lnTo>
                    <a:pt x="94" y="6"/>
                  </a:lnTo>
                  <a:lnTo>
                    <a:pt x="104" y="10"/>
                  </a:lnTo>
                  <a:lnTo>
                    <a:pt x="104" y="10"/>
                  </a:lnTo>
                  <a:lnTo>
                    <a:pt x="114" y="6"/>
                  </a:lnTo>
                  <a:lnTo>
                    <a:pt x="114" y="6"/>
                  </a:lnTo>
                  <a:lnTo>
                    <a:pt x="118" y="2"/>
                  </a:lnTo>
                  <a:lnTo>
                    <a:pt x="124" y="0"/>
                  </a:lnTo>
                  <a:lnTo>
                    <a:pt x="124" y="0"/>
                  </a:lnTo>
                  <a:lnTo>
                    <a:pt x="126" y="2"/>
                  </a:lnTo>
                  <a:lnTo>
                    <a:pt x="128" y="4"/>
                  </a:lnTo>
                  <a:lnTo>
                    <a:pt x="130" y="8"/>
                  </a:lnTo>
                  <a:lnTo>
                    <a:pt x="130" y="8"/>
                  </a:lnTo>
                  <a:lnTo>
                    <a:pt x="141" y="10"/>
                  </a:lnTo>
                  <a:lnTo>
                    <a:pt x="153" y="8"/>
                  </a:lnTo>
                  <a:lnTo>
                    <a:pt x="175" y="6"/>
                  </a:lnTo>
                  <a:lnTo>
                    <a:pt x="175" y="6"/>
                  </a:lnTo>
                  <a:lnTo>
                    <a:pt x="189" y="4"/>
                  </a:lnTo>
                  <a:lnTo>
                    <a:pt x="207" y="2"/>
                  </a:lnTo>
                  <a:lnTo>
                    <a:pt x="207" y="2"/>
                  </a:lnTo>
                  <a:lnTo>
                    <a:pt x="219" y="6"/>
                  </a:lnTo>
                  <a:lnTo>
                    <a:pt x="231" y="10"/>
                  </a:lnTo>
                  <a:lnTo>
                    <a:pt x="231" y="10"/>
                  </a:lnTo>
                  <a:lnTo>
                    <a:pt x="241" y="16"/>
                  </a:lnTo>
                  <a:lnTo>
                    <a:pt x="253" y="24"/>
                  </a:lnTo>
                  <a:lnTo>
                    <a:pt x="253" y="24"/>
                  </a:lnTo>
                  <a:lnTo>
                    <a:pt x="253" y="26"/>
                  </a:lnTo>
                  <a:lnTo>
                    <a:pt x="257" y="28"/>
                  </a:lnTo>
                  <a:lnTo>
                    <a:pt x="261" y="34"/>
                  </a:lnTo>
                  <a:lnTo>
                    <a:pt x="261" y="34"/>
                  </a:lnTo>
                  <a:lnTo>
                    <a:pt x="259" y="36"/>
                  </a:lnTo>
                  <a:lnTo>
                    <a:pt x="259" y="38"/>
                  </a:lnTo>
                  <a:lnTo>
                    <a:pt x="257" y="44"/>
                  </a:lnTo>
                  <a:lnTo>
                    <a:pt x="257" y="44"/>
                  </a:lnTo>
                  <a:lnTo>
                    <a:pt x="255" y="52"/>
                  </a:lnTo>
                  <a:lnTo>
                    <a:pt x="255" y="58"/>
                  </a:lnTo>
                  <a:lnTo>
                    <a:pt x="255" y="58"/>
                  </a:lnTo>
                  <a:lnTo>
                    <a:pt x="255" y="59"/>
                  </a:lnTo>
                  <a:lnTo>
                    <a:pt x="259" y="63"/>
                  </a:lnTo>
                  <a:lnTo>
                    <a:pt x="261" y="67"/>
                  </a:lnTo>
                  <a:lnTo>
                    <a:pt x="263" y="71"/>
                  </a:lnTo>
                  <a:lnTo>
                    <a:pt x="263" y="71"/>
                  </a:lnTo>
                  <a:lnTo>
                    <a:pt x="265" y="75"/>
                  </a:lnTo>
                  <a:lnTo>
                    <a:pt x="269" y="79"/>
                  </a:lnTo>
                  <a:lnTo>
                    <a:pt x="269" y="79"/>
                  </a:lnTo>
                  <a:lnTo>
                    <a:pt x="283" y="85"/>
                  </a:lnTo>
                  <a:lnTo>
                    <a:pt x="283" y="85"/>
                  </a:lnTo>
                  <a:lnTo>
                    <a:pt x="289" y="87"/>
                  </a:lnTo>
                  <a:lnTo>
                    <a:pt x="295" y="87"/>
                  </a:lnTo>
                  <a:lnTo>
                    <a:pt x="295" y="87"/>
                  </a:lnTo>
                  <a:lnTo>
                    <a:pt x="299" y="85"/>
                  </a:lnTo>
                  <a:lnTo>
                    <a:pt x="303" y="83"/>
                  </a:lnTo>
                  <a:lnTo>
                    <a:pt x="303" y="83"/>
                  </a:lnTo>
                  <a:lnTo>
                    <a:pt x="311" y="87"/>
                  </a:lnTo>
                  <a:lnTo>
                    <a:pt x="315" y="91"/>
                  </a:lnTo>
                  <a:lnTo>
                    <a:pt x="315" y="91"/>
                  </a:lnTo>
                  <a:lnTo>
                    <a:pt x="315" y="91"/>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5" name="Freeform 328">
              <a:extLst>
                <a:ext uri="{FF2B5EF4-FFF2-40B4-BE49-F238E27FC236}">
                  <a16:creationId xmlns:a16="http://schemas.microsoft.com/office/drawing/2014/main" id="{5A75FA34-CAED-B693-5285-5630A9462B1E}"/>
                </a:ext>
              </a:extLst>
            </p:cNvPr>
            <p:cNvSpPr>
              <a:spLocks/>
            </p:cNvSpPr>
            <p:nvPr/>
          </p:nvSpPr>
          <p:spPr bwMode="auto">
            <a:xfrm>
              <a:off x="10068570" y="3439682"/>
              <a:ext cx="22731" cy="26993"/>
            </a:xfrm>
            <a:custGeom>
              <a:avLst/>
              <a:gdLst>
                <a:gd name="T0" fmla="*/ 32 w 32"/>
                <a:gd name="T1" fmla="*/ 34 h 38"/>
                <a:gd name="T2" fmla="*/ 32 w 32"/>
                <a:gd name="T3" fmla="*/ 34 h 38"/>
                <a:gd name="T4" fmla="*/ 32 w 32"/>
                <a:gd name="T5" fmla="*/ 36 h 38"/>
                <a:gd name="T6" fmla="*/ 30 w 32"/>
                <a:gd name="T7" fmla="*/ 38 h 38"/>
                <a:gd name="T8" fmla="*/ 30 w 32"/>
                <a:gd name="T9" fmla="*/ 38 h 38"/>
                <a:gd name="T10" fmla="*/ 28 w 32"/>
                <a:gd name="T11" fmla="*/ 36 h 38"/>
                <a:gd name="T12" fmla="*/ 26 w 32"/>
                <a:gd name="T13" fmla="*/ 34 h 38"/>
                <a:gd name="T14" fmla="*/ 26 w 32"/>
                <a:gd name="T15" fmla="*/ 34 h 38"/>
                <a:gd name="T16" fmla="*/ 18 w 32"/>
                <a:gd name="T17" fmla="*/ 36 h 38"/>
                <a:gd name="T18" fmla="*/ 18 w 32"/>
                <a:gd name="T19" fmla="*/ 36 h 38"/>
                <a:gd name="T20" fmla="*/ 14 w 32"/>
                <a:gd name="T21" fmla="*/ 38 h 38"/>
                <a:gd name="T22" fmla="*/ 14 w 32"/>
                <a:gd name="T23" fmla="*/ 38 h 38"/>
                <a:gd name="T24" fmla="*/ 10 w 32"/>
                <a:gd name="T25" fmla="*/ 38 h 38"/>
                <a:gd name="T26" fmla="*/ 6 w 32"/>
                <a:gd name="T27" fmla="*/ 36 h 38"/>
                <a:gd name="T28" fmla="*/ 6 w 32"/>
                <a:gd name="T29" fmla="*/ 36 h 38"/>
                <a:gd name="T30" fmla="*/ 2 w 32"/>
                <a:gd name="T31" fmla="*/ 34 h 38"/>
                <a:gd name="T32" fmla="*/ 0 w 32"/>
                <a:gd name="T33" fmla="*/ 32 h 38"/>
                <a:gd name="T34" fmla="*/ 0 w 32"/>
                <a:gd name="T35" fmla="*/ 32 h 38"/>
                <a:gd name="T36" fmla="*/ 2 w 32"/>
                <a:gd name="T37" fmla="*/ 28 h 38"/>
                <a:gd name="T38" fmla="*/ 2 w 32"/>
                <a:gd name="T39" fmla="*/ 28 h 38"/>
                <a:gd name="T40" fmla="*/ 4 w 32"/>
                <a:gd name="T41" fmla="*/ 20 h 38"/>
                <a:gd name="T42" fmla="*/ 4 w 32"/>
                <a:gd name="T43" fmla="*/ 20 h 38"/>
                <a:gd name="T44" fmla="*/ 2 w 32"/>
                <a:gd name="T45" fmla="*/ 16 h 38"/>
                <a:gd name="T46" fmla="*/ 2 w 32"/>
                <a:gd name="T47" fmla="*/ 12 h 38"/>
                <a:gd name="T48" fmla="*/ 2 w 32"/>
                <a:gd name="T49" fmla="*/ 12 h 38"/>
                <a:gd name="T50" fmla="*/ 6 w 32"/>
                <a:gd name="T51" fmla="*/ 12 h 38"/>
                <a:gd name="T52" fmla="*/ 6 w 32"/>
                <a:gd name="T53" fmla="*/ 12 h 38"/>
                <a:gd name="T54" fmla="*/ 12 w 32"/>
                <a:gd name="T55" fmla="*/ 16 h 38"/>
                <a:gd name="T56" fmla="*/ 16 w 32"/>
                <a:gd name="T57" fmla="*/ 18 h 38"/>
                <a:gd name="T58" fmla="*/ 18 w 32"/>
                <a:gd name="T59" fmla="*/ 18 h 38"/>
                <a:gd name="T60" fmla="*/ 18 w 32"/>
                <a:gd name="T61" fmla="*/ 18 h 38"/>
                <a:gd name="T62" fmla="*/ 18 w 32"/>
                <a:gd name="T63" fmla="*/ 16 h 38"/>
                <a:gd name="T64" fmla="*/ 16 w 32"/>
                <a:gd name="T65" fmla="*/ 12 h 38"/>
                <a:gd name="T66" fmla="*/ 16 w 32"/>
                <a:gd name="T67" fmla="*/ 12 h 38"/>
                <a:gd name="T68" fmla="*/ 10 w 32"/>
                <a:gd name="T69" fmla="*/ 8 h 38"/>
                <a:gd name="T70" fmla="*/ 10 w 32"/>
                <a:gd name="T71" fmla="*/ 8 h 38"/>
                <a:gd name="T72" fmla="*/ 8 w 32"/>
                <a:gd name="T73" fmla="*/ 6 h 38"/>
                <a:gd name="T74" fmla="*/ 6 w 32"/>
                <a:gd name="T75" fmla="*/ 4 h 38"/>
                <a:gd name="T76" fmla="*/ 6 w 32"/>
                <a:gd name="T77" fmla="*/ 4 h 38"/>
                <a:gd name="T78" fmla="*/ 10 w 32"/>
                <a:gd name="T79" fmla="*/ 0 h 38"/>
                <a:gd name="T80" fmla="*/ 10 w 32"/>
                <a:gd name="T81" fmla="*/ 0 h 38"/>
                <a:gd name="T82" fmla="*/ 14 w 32"/>
                <a:gd name="T83" fmla="*/ 2 h 38"/>
                <a:gd name="T84" fmla="*/ 14 w 32"/>
                <a:gd name="T85" fmla="*/ 2 h 38"/>
                <a:gd name="T86" fmla="*/ 16 w 32"/>
                <a:gd name="T87" fmla="*/ 6 h 38"/>
                <a:gd name="T88" fmla="*/ 16 w 32"/>
                <a:gd name="T89" fmla="*/ 6 h 38"/>
                <a:gd name="T90" fmla="*/ 20 w 32"/>
                <a:gd name="T91" fmla="*/ 6 h 38"/>
                <a:gd name="T92" fmla="*/ 26 w 32"/>
                <a:gd name="T93" fmla="*/ 6 h 38"/>
                <a:gd name="T94" fmla="*/ 26 w 32"/>
                <a:gd name="T95" fmla="*/ 6 h 38"/>
                <a:gd name="T96" fmla="*/ 28 w 32"/>
                <a:gd name="T97" fmla="*/ 8 h 38"/>
                <a:gd name="T98" fmla="*/ 30 w 32"/>
                <a:gd name="T99" fmla="*/ 10 h 38"/>
                <a:gd name="T100" fmla="*/ 30 w 32"/>
                <a:gd name="T101" fmla="*/ 10 h 38"/>
                <a:gd name="T102" fmla="*/ 30 w 32"/>
                <a:gd name="T103" fmla="*/ 14 h 38"/>
                <a:gd name="T104" fmla="*/ 28 w 32"/>
                <a:gd name="T105" fmla="*/ 20 h 38"/>
                <a:gd name="T106" fmla="*/ 28 w 32"/>
                <a:gd name="T107" fmla="*/ 20 h 38"/>
                <a:gd name="T108" fmla="*/ 28 w 32"/>
                <a:gd name="T109" fmla="*/ 28 h 38"/>
                <a:gd name="T110" fmla="*/ 28 w 32"/>
                <a:gd name="T111" fmla="*/ 28 h 38"/>
                <a:gd name="T112" fmla="*/ 32 w 32"/>
                <a:gd name="T113" fmla="*/ 34 h 38"/>
                <a:gd name="T114" fmla="*/ 32 w 32"/>
                <a:gd name="T115" fmla="*/ 34 h 38"/>
                <a:gd name="T116" fmla="*/ 32 w 32"/>
                <a:gd name="T117"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38">
                  <a:moveTo>
                    <a:pt x="32" y="34"/>
                  </a:moveTo>
                  <a:lnTo>
                    <a:pt x="32" y="34"/>
                  </a:lnTo>
                  <a:lnTo>
                    <a:pt x="32" y="36"/>
                  </a:lnTo>
                  <a:lnTo>
                    <a:pt x="30" y="38"/>
                  </a:lnTo>
                  <a:lnTo>
                    <a:pt x="30" y="38"/>
                  </a:lnTo>
                  <a:lnTo>
                    <a:pt x="28" y="36"/>
                  </a:lnTo>
                  <a:lnTo>
                    <a:pt x="26" y="34"/>
                  </a:lnTo>
                  <a:lnTo>
                    <a:pt x="26" y="34"/>
                  </a:lnTo>
                  <a:lnTo>
                    <a:pt x="18" y="36"/>
                  </a:lnTo>
                  <a:lnTo>
                    <a:pt x="18" y="36"/>
                  </a:lnTo>
                  <a:lnTo>
                    <a:pt x="14" y="38"/>
                  </a:lnTo>
                  <a:lnTo>
                    <a:pt x="14" y="38"/>
                  </a:lnTo>
                  <a:lnTo>
                    <a:pt x="10" y="38"/>
                  </a:lnTo>
                  <a:lnTo>
                    <a:pt x="6" y="36"/>
                  </a:lnTo>
                  <a:lnTo>
                    <a:pt x="6" y="36"/>
                  </a:lnTo>
                  <a:lnTo>
                    <a:pt x="2" y="34"/>
                  </a:lnTo>
                  <a:lnTo>
                    <a:pt x="0" y="32"/>
                  </a:lnTo>
                  <a:lnTo>
                    <a:pt x="0" y="32"/>
                  </a:lnTo>
                  <a:lnTo>
                    <a:pt x="2" y="28"/>
                  </a:lnTo>
                  <a:lnTo>
                    <a:pt x="2" y="28"/>
                  </a:lnTo>
                  <a:lnTo>
                    <a:pt x="4" y="20"/>
                  </a:lnTo>
                  <a:lnTo>
                    <a:pt x="4" y="20"/>
                  </a:lnTo>
                  <a:lnTo>
                    <a:pt x="2" y="16"/>
                  </a:lnTo>
                  <a:lnTo>
                    <a:pt x="2" y="12"/>
                  </a:lnTo>
                  <a:lnTo>
                    <a:pt x="2" y="12"/>
                  </a:lnTo>
                  <a:lnTo>
                    <a:pt x="6" y="12"/>
                  </a:lnTo>
                  <a:lnTo>
                    <a:pt x="6" y="12"/>
                  </a:lnTo>
                  <a:lnTo>
                    <a:pt x="12" y="16"/>
                  </a:lnTo>
                  <a:lnTo>
                    <a:pt x="16" y="18"/>
                  </a:lnTo>
                  <a:lnTo>
                    <a:pt x="18" y="18"/>
                  </a:lnTo>
                  <a:lnTo>
                    <a:pt x="18" y="18"/>
                  </a:lnTo>
                  <a:lnTo>
                    <a:pt x="18" y="16"/>
                  </a:lnTo>
                  <a:lnTo>
                    <a:pt x="16" y="12"/>
                  </a:lnTo>
                  <a:lnTo>
                    <a:pt x="16" y="12"/>
                  </a:lnTo>
                  <a:lnTo>
                    <a:pt x="10" y="8"/>
                  </a:lnTo>
                  <a:lnTo>
                    <a:pt x="10" y="8"/>
                  </a:lnTo>
                  <a:lnTo>
                    <a:pt x="8" y="6"/>
                  </a:lnTo>
                  <a:lnTo>
                    <a:pt x="6" y="4"/>
                  </a:lnTo>
                  <a:lnTo>
                    <a:pt x="6" y="4"/>
                  </a:lnTo>
                  <a:lnTo>
                    <a:pt x="10" y="0"/>
                  </a:lnTo>
                  <a:lnTo>
                    <a:pt x="10" y="0"/>
                  </a:lnTo>
                  <a:lnTo>
                    <a:pt x="14" y="2"/>
                  </a:lnTo>
                  <a:lnTo>
                    <a:pt x="14" y="2"/>
                  </a:lnTo>
                  <a:lnTo>
                    <a:pt x="16" y="6"/>
                  </a:lnTo>
                  <a:lnTo>
                    <a:pt x="16" y="6"/>
                  </a:lnTo>
                  <a:lnTo>
                    <a:pt x="20" y="6"/>
                  </a:lnTo>
                  <a:lnTo>
                    <a:pt x="26" y="6"/>
                  </a:lnTo>
                  <a:lnTo>
                    <a:pt x="26" y="6"/>
                  </a:lnTo>
                  <a:lnTo>
                    <a:pt x="28" y="8"/>
                  </a:lnTo>
                  <a:lnTo>
                    <a:pt x="30" y="10"/>
                  </a:lnTo>
                  <a:lnTo>
                    <a:pt x="30" y="10"/>
                  </a:lnTo>
                  <a:lnTo>
                    <a:pt x="30" y="14"/>
                  </a:lnTo>
                  <a:lnTo>
                    <a:pt x="28" y="20"/>
                  </a:lnTo>
                  <a:lnTo>
                    <a:pt x="28" y="20"/>
                  </a:lnTo>
                  <a:lnTo>
                    <a:pt x="28" y="28"/>
                  </a:lnTo>
                  <a:lnTo>
                    <a:pt x="28" y="28"/>
                  </a:lnTo>
                  <a:lnTo>
                    <a:pt x="32" y="34"/>
                  </a:lnTo>
                  <a:lnTo>
                    <a:pt x="32" y="34"/>
                  </a:lnTo>
                  <a:lnTo>
                    <a:pt x="32" y="3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6" name="Freeform 329">
              <a:extLst>
                <a:ext uri="{FF2B5EF4-FFF2-40B4-BE49-F238E27FC236}">
                  <a16:creationId xmlns:a16="http://schemas.microsoft.com/office/drawing/2014/main" id="{12F153DC-A24A-D439-520F-C220131A5648}"/>
                </a:ext>
              </a:extLst>
            </p:cNvPr>
            <p:cNvSpPr>
              <a:spLocks/>
            </p:cNvSpPr>
            <p:nvPr/>
          </p:nvSpPr>
          <p:spPr bwMode="auto">
            <a:xfrm>
              <a:off x="9738974" y="3412689"/>
              <a:ext cx="404182" cy="543408"/>
            </a:xfrm>
            <a:custGeom>
              <a:avLst/>
              <a:gdLst>
                <a:gd name="T0" fmla="*/ 259 w 569"/>
                <a:gd name="T1" fmla="*/ 12 h 765"/>
                <a:gd name="T2" fmla="*/ 271 w 569"/>
                <a:gd name="T3" fmla="*/ 46 h 765"/>
                <a:gd name="T4" fmla="*/ 287 w 569"/>
                <a:gd name="T5" fmla="*/ 62 h 765"/>
                <a:gd name="T6" fmla="*/ 310 w 569"/>
                <a:gd name="T7" fmla="*/ 68 h 765"/>
                <a:gd name="T8" fmla="*/ 338 w 569"/>
                <a:gd name="T9" fmla="*/ 76 h 765"/>
                <a:gd name="T10" fmla="*/ 324 w 569"/>
                <a:gd name="T11" fmla="*/ 108 h 765"/>
                <a:gd name="T12" fmla="*/ 360 w 569"/>
                <a:gd name="T13" fmla="*/ 106 h 765"/>
                <a:gd name="T14" fmla="*/ 392 w 569"/>
                <a:gd name="T15" fmla="*/ 80 h 765"/>
                <a:gd name="T16" fmla="*/ 414 w 569"/>
                <a:gd name="T17" fmla="*/ 66 h 765"/>
                <a:gd name="T18" fmla="*/ 428 w 569"/>
                <a:gd name="T19" fmla="*/ 66 h 765"/>
                <a:gd name="T20" fmla="*/ 436 w 569"/>
                <a:gd name="T21" fmla="*/ 68 h 765"/>
                <a:gd name="T22" fmla="*/ 470 w 569"/>
                <a:gd name="T23" fmla="*/ 86 h 765"/>
                <a:gd name="T24" fmla="*/ 500 w 569"/>
                <a:gd name="T25" fmla="*/ 106 h 765"/>
                <a:gd name="T26" fmla="*/ 525 w 569"/>
                <a:gd name="T27" fmla="*/ 132 h 765"/>
                <a:gd name="T28" fmla="*/ 533 w 569"/>
                <a:gd name="T29" fmla="*/ 189 h 765"/>
                <a:gd name="T30" fmla="*/ 539 w 569"/>
                <a:gd name="T31" fmla="*/ 235 h 765"/>
                <a:gd name="T32" fmla="*/ 549 w 569"/>
                <a:gd name="T33" fmla="*/ 313 h 765"/>
                <a:gd name="T34" fmla="*/ 567 w 569"/>
                <a:gd name="T35" fmla="*/ 390 h 765"/>
                <a:gd name="T36" fmla="*/ 543 w 569"/>
                <a:gd name="T37" fmla="*/ 410 h 765"/>
                <a:gd name="T38" fmla="*/ 521 w 569"/>
                <a:gd name="T39" fmla="*/ 420 h 765"/>
                <a:gd name="T40" fmla="*/ 446 w 569"/>
                <a:gd name="T41" fmla="*/ 458 h 765"/>
                <a:gd name="T42" fmla="*/ 398 w 569"/>
                <a:gd name="T43" fmla="*/ 488 h 765"/>
                <a:gd name="T44" fmla="*/ 378 w 569"/>
                <a:gd name="T45" fmla="*/ 480 h 765"/>
                <a:gd name="T46" fmla="*/ 404 w 569"/>
                <a:gd name="T47" fmla="*/ 518 h 765"/>
                <a:gd name="T48" fmla="*/ 458 w 569"/>
                <a:gd name="T49" fmla="*/ 599 h 765"/>
                <a:gd name="T50" fmla="*/ 478 w 569"/>
                <a:gd name="T51" fmla="*/ 647 h 765"/>
                <a:gd name="T52" fmla="*/ 442 w 569"/>
                <a:gd name="T53" fmla="*/ 681 h 765"/>
                <a:gd name="T54" fmla="*/ 438 w 569"/>
                <a:gd name="T55" fmla="*/ 739 h 765"/>
                <a:gd name="T56" fmla="*/ 418 w 569"/>
                <a:gd name="T57" fmla="*/ 741 h 765"/>
                <a:gd name="T58" fmla="*/ 376 w 569"/>
                <a:gd name="T59" fmla="*/ 745 h 765"/>
                <a:gd name="T60" fmla="*/ 302 w 569"/>
                <a:gd name="T61" fmla="*/ 759 h 765"/>
                <a:gd name="T62" fmla="*/ 259 w 569"/>
                <a:gd name="T63" fmla="*/ 761 h 765"/>
                <a:gd name="T64" fmla="*/ 223 w 569"/>
                <a:gd name="T65" fmla="*/ 745 h 765"/>
                <a:gd name="T66" fmla="*/ 165 w 569"/>
                <a:gd name="T67" fmla="*/ 731 h 765"/>
                <a:gd name="T68" fmla="*/ 72 w 569"/>
                <a:gd name="T69" fmla="*/ 727 h 765"/>
                <a:gd name="T70" fmla="*/ 84 w 569"/>
                <a:gd name="T71" fmla="*/ 645 h 765"/>
                <a:gd name="T72" fmla="*/ 117 w 569"/>
                <a:gd name="T73" fmla="*/ 595 h 765"/>
                <a:gd name="T74" fmla="*/ 36 w 569"/>
                <a:gd name="T75" fmla="*/ 560 h 765"/>
                <a:gd name="T76" fmla="*/ 8 w 569"/>
                <a:gd name="T77" fmla="*/ 520 h 765"/>
                <a:gd name="T78" fmla="*/ 4 w 569"/>
                <a:gd name="T79" fmla="*/ 474 h 765"/>
                <a:gd name="T80" fmla="*/ 12 w 569"/>
                <a:gd name="T81" fmla="*/ 440 h 765"/>
                <a:gd name="T82" fmla="*/ 2 w 569"/>
                <a:gd name="T83" fmla="*/ 372 h 765"/>
                <a:gd name="T84" fmla="*/ 16 w 569"/>
                <a:gd name="T85" fmla="*/ 321 h 765"/>
                <a:gd name="T86" fmla="*/ 36 w 569"/>
                <a:gd name="T87" fmla="*/ 289 h 765"/>
                <a:gd name="T88" fmla="*/ 62 w 569"/>
                <a:gd name="T89" fmla="*/ 269 h 765"/>
                <a:gd name="T90" fmla="*/ 76 w 569"/>
                <a:gd name="T91" fmla="*/ 233 h 765"/>
                <a:gd name="T92" fmla="*/ 84 w 569"/>
                <a:gd name="T93" fmla="*/ 205 h 765"/>
                <a:gd name="T94" fmla="*/ 121 w 569"/>
                <a:gd name="T95" fmla="*/ 165 h 765"/>
                <a:gd name="T96" fmla="*/ 109 w 569"/>
                <a:gd name="T97" fmla="*/ 146 h 765"/>
                <a:gd name="T98" fmla="*/ 113 w 569"/>
                <a:gd name="T99" fmla="*/ 120 h 765"/>
                <a:gd name="T100" fmla="*/ 165 w 569"/>
                <a:gd name="T101" fmla="*/ 132 h 765"/>
                <a:gd name="T102" fmla="*/ 175 w 569"/>
                <a:gd name="T103" fmla="*/ 134 h 765"/>
                <a:gd name="T104" fmla="*/ 193 w 569"/>
                <a:gd name="T105" fmla="*/ 159 h 765"/>
                <a:gd name="T106" fmla="*/ 195 w 569"/>
                <a:gd name="T107" fmla="*/ 110 h 765"/>
                <a:gd name="T108" fmla="*/ 217 w 569"/>
                <a:gd name="T109" fmla="*/ 100 h 765"/>
                <a:gd name="T110" fmla="*/ 217 w 569"/>
                <a:gd name="T111" fmla="*/ 78 h 765"/>
                <a:gd name="T112" fmla="*/ 203 w 569"/>
                <a:gd name="T113" fmla="*/ 58 h 765"/>
                <a:gd name="T114" fmla="*/ 223 w 569"/>
                <a:gd name="T115" fmla="*/ 42 h 765"/>
                <a:gd name="T116" fmla="*/ 209 w 569"/>
                <a:gd name="T117"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9" h="765">
                  <a:moveTo>
                    <a:pt x="243" y="10"/>
                  </a:moveTo>
                  <a:lnTo>
                    <a:pt x="243" y="10"/>
                  </a:lnTo>
                  <a:lnTo>
                    <a:pt x="247" y="8"/>
                  </a:lnTo>
                  <a:lnTo>
                    <a:pt x="249" y="6"/>
                  </a:lnTo>
                  <a:lnTo>
                    <a:pt x="251" y="6"/>
                  </a:lnTo>
                  <a:lnTo>
                    <a:pt x="251" y="6"/>
                  </a:lnTo>
                  <a:lnTo>
                    <a:pt x="251" y="8"/>
                  </a:lnTo>
                  <a:lnTo>
                    <a:pt x="251" y="12"/>
                  </a:lnTo>
                  <a:lnTo>
                    <a:pt x="251" y="12"/>
                  </a:lnTo>
                  <a:lnTo>
                    <a:pt x="253" y="12"/>
                  </a:lnTo>
                  <a:lnTo>
                    <a:pt x="259" y="12"/>
                  </a:lnTo>
                  <a:lnTo>
                    <a:pt x="259" y="12"/>
                  </a:lnTo>
                  <a:lnTo>
                    <a:pt x="267" y="14"/>
                  </a:lnTo>
                  <a:lnTo>
                    <a:pt x="275" y="18"/>
                  </a:lnTo>
                  <a:lnTo>
                    <a:pt x="275" y="18"/>
                  </a:lnTo>
                  <a:lnTo>
                    <a:pt x="277" y="22"/>
                  </a:lnTo>
                  <a:lnTo>
                    <a:pt x="279" y="28"/>
                  </a:lnTo>
                  <a:lnTo>
                    <a:pt x="279" y="28"/>
                  </a:lnTo>
                  <a:lnTo>
                    <a:pt x="277" y="40"/>
                  </a:lnTo>
                  <a:lnTo>
                    <a:pt x="277" y="40"/>
                  </a:lnTo>
                  <a:lnTo>
                    <a:pt x="275" y="42"/>
                  </a:lnTo>
                  <a:lnTo>
                    <a:pt x="271" y="46"/>
                  </a:lnTo>
                  <a:lnTo>
                    <a:pt x="271" y="46"/>
                  </a:lnTo>
                  <a:lnTo>
                    <a:pt x="273" y="48"/>
                  </a:lnTo>
                  <a:lnTo>
                    <a:pt x="275" y="50"/>
                  </a:lnTo>
                  <a:lnTo>
                    <a:pt x="275" y="50"/>
                  </a:lnTo>
                  <a:lnTo>
                    <a:pt x="279" y="50"/>
                  </a:lnTo>
                  <a:lnTo>
                    <a:pt x="283" y="50"/>
                  </a:lnTo>
                  <a:lnTo>
                    <a:pt x="283" y="50"/>
                  </a:lnTo>
                  <a:lnTo>
                    <a:pt x="283" y="54"/>
                  </a:lnTo>
                  <a:lnTo>
                    <a:pt x="283" y="58"/>
                  </a:lnTo>
                  <a:lnTo>
                    <a:pt x="283" y="58"/>
                  </a:lnTo>
                  <a:lnTo>
                    <a:pt x="287" y="62"/>
                  </a:lnTo>
                  <a:lnTo>
                    <a:pt x="291" y="58"/>
                  </a:lnTo>
                  <a:lnTo>
                    <a:pt x="291" y="58"/>
                  </a:lnTo>
                  <a:lnTo>
                    <a:pt x="293" y="56"/>
                  </a:lnTo>
                  <a:lnTo>
                    <a:pt x="295" y="54"/>
                  </a:lnTo>
                  <a:lnTo>
                    <a:pt x="295" y="54"/>
                  </a:lnTo>
                  <a:lnTo>
                    <a:pt x="300" y="54"/>
                  </a:lnTo>
                  <a:lnTo>
                    <a:pt x="306" y="58"/>
                  </a:lnTo>
                  <a:lnTo>
                    <a:pt x="306" y="58"/>
                  </a:lnTo>
                  <a:lnTo>
                    <a:pt x="308" y="64"/>
                  </a:lnTo>
                  <a:lnTo>
                    <a:pt x="310" y="68"/>
                  </a:lnTo>
                  <a:lnTo>
                    <a:pt x="310" y="68"/>
                  </a:lnTo>
                  <a:lnTo>
                    <a:pt x="318" y="68"/>
                  </a:lnTo>
                  <a:lnTo>
                    <a:pt x="318" y="68"/>
                  </a:lnTo>
                  <a:lnTo>
                    <a:pt x="326" y="64"/>
                  </a:lnTo>
                  <a:lnTo>
                    <a:pt x="332" y="62"/>
                  </a:lnTo>
                  <a:lnTo>
                    <a:pt x="334" y="62"/>
                  </a:lnTo>
                  <a:lnTo>
                    <a:pt x="334" y="62"/>
                  </a:lnTo>
                  <a:lnTo>
                    <a:pt x="338" y="66"/>
                  </a:lnTo>
                  <a:lnTo>
                    <a:pt x="338" y="66"/>
                  </a:lnTo>
                  <a:lnTo>
                    <a:pt x="340" y="70"/>
                  </a:lnTo>
                  <a:lnTo>
                    <a:pt x="338" y="76"/>
                  </a:lnTo>
                  <a:lnTo>
                    <a:pt x="338" y="76"/>
                  </a:lnTo>
                  <a:lnTo>
                    <a:pt x="332" y="82"/>
                  </a:lnTo>
                  <a:lnTo>
                    <a:pt x="332" y="82"/>
                  </a:lnTo>
                  <a:lnTo>
                    <a:pt x="324" y="86"/>
                  </a:lnTo>
                  <a:lnTo>
                    <a:pt x="324" y="86"/>
                  </a:lnTo>
                  <a:lnTo>
                    <a:pt x="322" y="92"/>
                  </a:lnTo>
                  <a:lnTo>
                    <a:pt x="320" y="98"/>
                  </a:lnTo>
                  <a:lnTo>
                    <a:pt x="320" y="98"/>
                  </a:lnTo>
                  <a:lnTo>
                    <a:pt x="322" y="102"/>
                  </a:lnTo>
                  <a:lnTo>
                    <a:pt x="322" y="102"/>
                  </a:lnTo>
                  <a:lnTo>
                    <a:pt x="322" y="106"/>
                  </a:lnTo>
                  <a:lnTo>
                    <a:pt x="324" y="108"/>
                  </a:lnTo>
                  <a:lnTo>
                    <a:pt x="324" y="108"/>
                  </a:lnTo>
                  <a:lnTo>
                    <a:pt x="328" y="108"/>
                  </a:lnTo>
                  <a:lnTo>
                    <a:pt x="332" y="106"/>
                  </a:lnTo>
                  <a:lnTo>
                    <a:pt x="336" y="102"/>
                  </a:lnTo>
                  <a:lnTo>
                    <a:pt x="338" y="100"/>
                  </a:lnTo>
                  <a:lnTo>
                    <a:pt x="338" y="100"/>
                  </a:lnTo>
                  <a:lnTo>
                    <a:pt x="346" y="102"/>
                  </a:lnTo>
                  <a:lnTo>
                    <a:pt x="352" y="104"/>
                  </a:lnTo>
                  <a:lnTo>
                    <a:pt x="352" y="104"/>
                  </a:lnTo>
                  <a:lnTo>
                    <a:pt x="358" y="106"/>
                  </a:lnTo>
                  <a:lnTo>
                    <a:pt x="360" y="106"/>
                  </a:lnTo>
                  <a:lnTo>
                    <a:pt x="362" y="104"/>
                  </a:lnTo>
                  <a:lnTo>
                    <a:pt x="362" y="104"/>
                  </a:lnTo>
                  <a:lnTo>
                    <a:pt x="362" y="102"/>
                  </a:lnTo>
                  <a:lnTo>
                    <a:pt x="360" y="100"/>
                  </a:lnTo>
                  <a:lnTo>
                    <a:pt x="360" y="100"/>
                  </a:lnTo>
                  <a:lnTo>
                    <a:pt x="362" y="96"/>
                  </a:lnTo>
                  <a:lnTo>
                    <a:pt x="366" y="92"/>
                  </a:lnTo>
                  <a:lnTo>
                    <a:pt x="378" y="86"/>
                  </a:lnTo>
                  <a:lnTo>
                    <a:pt x="378" y="86"/>
                  </a:lnTo>
                  <a:lnTo>
                    <a:pt x="388" y="82"/>
                  </a:lnTo>
                  <a:lnTo>
                    <a:pt x="392" y="80"/>
                  </a:lnTo>
                  <a:lnTo>
                    <a:pt x="398" y="82"/>
                  </a:lnTo>
                  <a:lnTo>
                    <a:pt x="398" y="82"/>
                  </a:lnTo>
                  <a:lnTo>
                    <a:pt x="396" y="84"/>
                  </a:lnTo>
                  <a:lnTo>
                    <a:pt x="396" y="88"/>
                  </a:lnTo>
                  <a:lnTo>
                    <a:pt x="396" y="88"/>
                  </a:lnTo>
                  <a:lnTo>
                    <a:pt x="400" y="88"/>
                  </a:lnTo>
                  <a:lnTo>
                    <a:pt x="404" y="86"/>
                  </a:lnTo>
                  <a:lnTo>
                    <a:pt x="404" y="86"/>
                  </a:lnTo>
                  <a:lnTo>
                    <a:pt x="408" y="76"/>
                  </a:lnTo>
                  <a:lnTo>
                    <a:pt x="408" y="76"/>
                  </a:lnTo>
                  <a:lnTo>
                    <a:pt x="414" y="66"/>
                  </a:lnTo>
                  <a:lnTo>
                    <a:pt x="422" y="58"/>
                  </a:lnTo>
                  <a:lnTo>
                    <a:pt x="422" y="58"/>
                  </a:lnTo>
                  <a:lnTo>
                    <a:pt x="434" y="56"/>
                  </a:lnTo>
                  <a:lnTo>
                    <a:pt x="434" y="56"/>
                  </a:lnTo>
                  <a:lnTo>
                    <a:pt x="436" y="56"/>
                  </a:lnTo>
                  <a:lnTo>
                    <a:pt x="440" y="58"/>
                  </a:lnTo>
                  <a:lnTo>
                    <a:pt x="440" y="58"/>
                  </a:lnTo>
                  <a:lnTo>
                    <a:pt x="438" y="62"/>
                  </a:lnTo>
                  <a:lnTo>
                    <a:pt x="436" y="62"/>
                  </a:lnTo>
                  <a:lnTo>
                    <a:pt x="428" y="66"/>
                  </a:lnTo>
                  <a:lnTo>
                    <a:pt x="428" y="66"/>
                  </a:lnTo>
                  <a:lnTo>
                    <a:pt x="422" y="70"/>
                  </a:lnTo>
                  <a:lnTo>
                    <a:pt x="422" y="70"/>
                  </a:lnTo>
                  <a:lnTo>
                    <a:pt x="420" y="74"/>
                  </a:lnTo>
                  <a:lnTo>
                    <a:pt x="420" y="76"/>
                  </a:lnTo>
                  <a:lnTo>
                    <a:pt x="420" y="76"/>
                  </a:lnTo>
                  <a:lnTo>
                    <a:pt x="422" y="76"/>
                  </a:lnTo>
                  <a:lnTo>
                    <a:pt x="422" y="74"/>
                  </a:lnTo>
                  <a:lnTo>
                    <a:pt x="426" y="72"/>
                  </a:lnTo>
                  <a:lnTo>
                    <a:pt x="426" y="72"/>
                  </a:lnTo>
                  <a:lnTo>
                    <a:pt x="436" y="68"/>
                  </a:lnTo>
                  <a:lnTo>
                    <a:pt x="436" y="68"/>
                  </a:lnTo>
                  <a:lnTo>
                    <a:pt x="444" y="66"/>
                  </a:lnTo>
                  <a:lnTo>
                    <a:pt x="452" y="66"/>
                  </a:lnTo>
                  <a:lnTo>
                    <a:pt x="452" y="66"/>
                  </a:lnTo>
                  <a:lnTo>
                    <a:pt x="456" y="70"/>
                  </a:lnTo>
                  <a:lnTo>
                    <a:pt x="458" y="72"/>
                  </a:lnTo>
                  <a:lnTo>
                    <a:pt x="458" y="72"/>
                  </a:lnTo>
                  <a:lnTo>
                    <a:pt x="468" y="78"/>
                  </a:lnTo>
                  <a:lnTo>
                    <a:pt x="468" y="78"/>
                  </a:lnTo>
                  <a:lnTo>
                    <a:pt x="468" y="82"/>
                  </a:lnTo>
                  <a:lnTo>
                    <a:pt x="470" y="86"/>
                  </a:lnTo>
                  <a:lnTo>
                    <a:pt x="470" y="86"/>
                  </a:lnTo>
                  <a:lnTo>
                    <a:pt x="472" y="86"/>
                  </a:lnTo>
                  <a:lnTo>
                    <a:pt x="472" y="86"/>
                  </a:lnTo>
                  <a:lnTo>
                    <a:pt x="476" y="88"/>
                  </a:lnTo>
                  <a:lnTo>
                    <a:pt x="478" y="94"/>
                  </a:lnTo>
                  <a:lnTo>
                    <a:pt x="478" y="94"/>
                  </a:lnTo>
                  <a:lnTo>
                    <a:pt x="484" y="92"/>
                  </a:lnTo>
                  <a:lnTo>
                    <a:pt x="490" y="92"/>
                  </a:lnTo>
                  <a:lnTo>
                    <a:pt x="490" y="92"/>
                  </a:lnTo>
                  <a:lnTo>
                    <a:pt x="494" y="94"/>
                  </a:lnTo>
                  <a:lnTo>
                    <a:pt x="496" y="98"/>
                  </a:lnTo>
                  <a:lnTo>
                    <a:pt x="500" y="106"/>
                  </a:lnTo>
                  <a:lnTo>
                    <a:pt x="500" y="106"/>
                  </a:lnTo>
                  <a:lnTo>
                    <a:pt x="500" y="114"/>
                  </a:lnTo>
                  <a:lnTo>
                    <a:pt x="500" y="120"/>
                  </a:lnTo>
                  <a:lnTo>
                    <a:pt x="502" y="122"/>
                  </a:lnTo>
                  <a:lnTo>
                    <a:pt x="502" y="122"/>
                  </a:lnTo>
                  <a:lnTo>
                    <a:pt x="506" y="124"/>
                  </a:lnTo>
                  <a:lnTo>
                    <a:pt x="511" y="126"/>
                  </a:lnTo>
                  <a:lnTo>
                    <a:pt x="521" y="128"/>
                  </a:lnTo>
                  <a:lnTo>
                    <a:pt x="525" y="130"/>
                  </a:lnTo>
                  <a:lnTo>
                    <a:pt x="525" y="130"/>
                  </a:lnTo>
                  <a:lnTo>
                    <a:pt x="525" y="132"/>
                  </a:lnTo>
                  <a:lnTo>
                    <a:pt x="525" y="134"/>
                  </a:lnTo>
                  <a:lnTo>
                    <a:pt x="527" y="138"/>
                  </a:lnTo>
                  <a:lnTo>
                    <a:pt x="527" y="138"/>
                  </a:lnTo>
                  <a:lnTo>
                    <a:pt x="531" y="150"/>
                  </a:lnTo>
                  <a:lnTo>
                    <a:pt x="535" y="157"/>
                  </a:lnTo>
                  <a:lnTo>
                    <a:pt x="535" y="157"/>
                  </a:lnTo>
                  <a:lnTo>
                    <a:pt x="535" y="165"/>
                  </a:lnTo>
                  <a:lnTo>
                    <a:pt x="535" y="175"/>
                  </a:lnTo>
                  <a:lnTo>
                    <a:pt x="535" y="175"/>
                  </a:lnTo>
                  <a:lnTo>
                    <a:pt x="533" y="189"/>
                  </a:lnTo>
                  <a:lnTo>
                    <a:pt x="533" y="189"/>
                  </a:lnTo>
                  <a:lnTo>
                    <a:pt x="527" y="201"/>
                  </a:lnTo>
                  <a:lnTo>
                    <a:pt x="527" y="201"/>
                  </a:lnTo>
                  <a:lnTo>
                    <a:pt x="523" y="217"/>
                  </a:lnTo>
                  <a:lnTo>
                    <a:pt x="523" y="217"/>
                  </a:lnTo>
                  <a:lnTo>
                    <a:pt x="523" y="223"/>
                  </a:lnTo>
                  <a:lnTo>
                    <a:pt x="523" y="223"/>
                  </a:lnTo>
                  <a:lnTo>
                    <a:pt x="527" y="227"/>
                  </a:lnTo>
                  <a:lnTo>
                    <a:pt x="531" y="229"/>
                  </a:lnTo>
                  <a:lnTo>
                    <a:pt x="535" y="233"/>
                  </a:lnTo>
                  <a:lnTo>
                    <a:pt x="539" y="235"/>
                  </a:lnTo>
                  <a:lnTo>
                    <a:pt x="539" y="235"/>
                  </a:lnTo>
                  <a:lnTo>
                    <a:pt x="541" y="245"/>
                  </a:lnTo>
                  <a:lnTo>
                    <a:pt x="541" y="245"/>
                  </a:lnTo>
                  <a:lnTo>
                    <a:pt x="541" y="259"/>
                  </a:lnTo>
                  <a:lnTo>
                    <a:pt x="541" y="273"/>
                  </a:lnTo>
                  <a:lnTo>
                    <a:pt x="541" y="273"/>
                  </a:lnTo>
                  <a:lnTo>
                    <a:pt x="547" y="283"/>
                  </a:lnTo>
                  <a:lnTo>
                    <a:pt x="547" y="283"/>
                  </a:lnTo>
                  <a:lnTo>
                    <a:pt x="549" y="303"/>
                  </a:lnTo>
                  <a:lnTo>
                    <a:pt x="549" y="303"/>
                  </a:lnTo>
                  <a:lnTo>
                    <a:pt x="549" y="313"/>
                  </a:lnTo>
                  <a:lnTo>
                    <a:pt x="549" y="313"/>
                  </a:lnTo>
                  <a:lnTo>
                    <a:pt x="549" y="329"/>
                  </a:lnTo>
                  <a:lnTo>
                    <a:pt x="551" y="341"/>
                  </a:lnTo>
                  <a:lnTo>
                    <a:pt x="551" y="341"/>
                  </a:lnTo>
                  <a:lnTo>
                    <a:pt x="553" y="347"/>
                  </a:lnTo>
                  <a:lnTo>
                    <a:pt x="559" y="351"/>
                  </a:lnTo>
                  <a:lnTo>
                    <a:pt x="567" y="363"/>
                  </a:lnTo>
                  <a:lnTo>
                    <a:pt x="567" y="363"/>
                  </a:lnTo>
                  <a:lnTo>
                    <a:pt x="569" y="368"/>
                  </a:lnTo>
                  <a:lnTo>
                    <a:pt x="569" y="368"/>
                  </a:lnTo>
                  <a:lnTo>
                    <a:pt x="569" y="378"/>
                  </a:lnTo>
                  <a:lnTo>
                    <a:pt x="567" y="390"/>
                  </a:lnTo>
                  <a:lnTo>
                    <a:pt x="567" y="390"/>
                  </a:lnTo>
                  <a:lnTo>
                    <a:pt x="563" y="410"/>
                  </a:lnTo>
                  <a:lnTo>
                    <a:pt x="563" y="410"/>
                  </a:lnTo>
                  <a:lnTo>
                    <a:pt x="561" y="416"/>
                  </a:lnTo>
                  <a:lnTo>
                    <a:pt x="559" y="422"/>
                  </a:lnTo>
                  <a:lnTo>
                    <a:pt x="559" y="422"/>
                  </a:lnTo>
                  <a:lnTo>
                    <a:pt x="553" y="422"/>
                  </a:lnTo>
                  <a:lnTo>
                    <a:pt x="553" y="422"/>
                  </a:lnTo>
                  <a:lnTo>
                    <a:pt x="547" y="416"/>
                  </a:lnTo>
                  <a:lnTo>
                    <a:pt x="543" y="410"/>
                  </a:lnTo>
                  <a:lnTo>
                    <a:pt x="543" y="410"/>
                  </a:lnTo>
                  <a:lnTo>
                    <a:pt x="539" y="402"/>
                  </a:lnTo>
                  <a:lnTo>
                    <a:pt x="535" y="396"/>
                  </a:lnTo>
                  <a:lnTo>
                    <a:pt x="535" y="396"/>
                  </a:lnTo>
                  <a:lnTo>
                    <a:pt x="529" y="394"/>
                  </a:lnTo>
                  <a:lnTo>
                    <a:pt x="525" y="394"/>
                  </a:lnTo>
                  <a:lnTo>
                    <a:pt x="525" y="394"/>
                  </a:lnTo>
                  <a:lnTo>
                    <a:pt x="523" y="398"/>
                  </a:lnTo>
                  <a:lnTo>
                    <a:pt x="523" y="404"/>
                  </a:lnTo>
                  <a:lnTo>
                    <a:pt x="521" y="412"/>
                  </a:lnTo>
                  <a:lnTo>
                    <a:pt x="521" y="420"/>
                  </a:lnTo>
                  <a:lnTo>
                    <a:pt x="521" y="420"/>
                  </a:lnTo>
                  <a:lnTo>
                    <a:pt x="515" y="422"/>
                  </a:lnTo>
                  <a:lnTo>
                    <a:pt x="509" y="424"/>
                  </a:lnTo>
                  <a:lnTo>
                    <a:pt x="498" y="428"/>
                  </a:lnTo>
                  <a:lnTo>
                    <a:pt x="484" y="430"/>
                  </a:lnTo>
                  <a:lnTo>
                    <a:pt x="476" y="434"/>
                  </a:lnTo>
                  <a:lnTo>
                    <a:pt x="476" y="434"/>
                  </a:lnTo>
                  <a:lnTo>
                    <a:pt x="472" y="440"/>
                  </a:lnTo>
                  <a:lnTo>
                    <a:pt x="468" y="448"/>
                  </a:lnTo>
                  <a:lnTo>
                    <a:pt x="468" y="448"/>
                  </a:lnTo>
                  <a:lnTo>
                    <a:pt x="456" y="454"/>
                  </a:lnTo>
                  <a:lnTo>
                    <a:pt x="446" y="458"/>
                  </a:lnTo>
                  <a:lnTo>
                    <a:pt x="446" y="458"/>
                  </a:lnTo>
                  <a:lnTo>
                    <a:pt x="426" y="462"/>
                  </a:lnTo>
                  <a:lnTo>
                    <a:pt x="426" y="462"/>
                  </a:lnTo>
                  <a:lnTo>
                    <a:pt x="416" y="466"/>
                  </a:lnTo>
                  <a:lnTo>
                    <a:pt x="408" y="470"/>
                  </a:lnTo>
                  <a:lnTo>
                    <a:pt x="408" y="470"/>
                  </a:lnTo>
                  <a:lnTo>
                    <a:pt x="404" y="480"/>
                  </a:lnTo>
                  <a:lnTo>
                    <a:pt x="404" y="484"/>
                  </a:lnTo>
                  <a:lnTo>
                    <a:pt x="400" y="486"/>
                  </a:lnTo>
                  <a:lnTo>
                    <a:pt x="400" y="486"/>
                  </a:lnTo>
                  <a:lnTo>
                    <a:pt x="398" y="488"/>
                  </a:lnTo>
                  <a:lnTo>
                    <a:pt x="398" y="488"/>
                  </a:lnTo>
                  <a:lnTo>
                    <a:pt x="392" y="484"/>
                  </a:lnTo>
                  <a:lnTo>
                    <a:pt x="388" y="478"/>
                  </a:lnTo>
                  <a:lnTo>
                    <a:pt x="384" y="470"/>
                  </a:lnTo>
                  <a:lnTo>
                    <a:pt x="382" y="468"/>
                  </a:lnTo>
                  <a:lnTo>
                    <a:pt x="380" y="468"/>
                  </a:lnTo>
                  <a:lnTo>
                    <a:pt x="380" y="468"/>
                  </a:lnTo>
                  <a:lnTo>
                    <a:pt x="380" y="470"/>
                  </a:lnTo>
                  <a:lnTo>
                    <a:pt x="378" y="476"/>
                  </a:lnTo>
                  <a:lnTo>
                    <a:pt x="378" y="476"/>
                  </a:lnTo>
                  <a:lnTo>
                    <a:pt x="378" y="480"/>
                  </a:lnTo>
                  <a:lnTo>
                    <a:pt x="378" y="486"/>
                  </a:lnTo>
                  <a:lnTo>
                    <a:pt x="378" y="486"/>
                  </a:lnTo>
                  <a:lnTo>
                    <a:pt x="382" y="492"/>
                  </a:lnTo>
                  <a:lnTo>
                    <a:pt x="388" y="498"/>
                  </a:lnTo>
                  <a:lnTo>
                    <a:pt x="388" y="498"/>
                  </a:lnTo>
                  <a:lnTo>
                    <a:pt x="394" y="500"/>
                  </a:lnTo>
                  <a:lnTo>
                    <a:pt x="400" y="506"/>
                  </a:lnTo>
                  <a:lnTo>
                    <a:pt x="400" y="506"/>
                  </a:lnTo>
                  <a:lnTo>
                    <a:pt x="404" y="512"/>
                  </a:lnTo>
                  <a:lnTo>
                    <a:pt x="404" y="518"/>
                  </a:lnTo>
                  <a:lnTo>
                    <a:pt x="404" y="518"/>
                  </a:lnTo>
                  <a:lnTo>
                    <a:pt x="404" y="532"/>
                  </a:lnTo>
                  <a:lnTo>
                    <a:pt x="404" y="542"/>
                  </a:lnTo>
                  <a:lnTo>
                    <a:pt x="404" y="542"/>
                  </a:lnTo>
                  <a:lnTo>
                    <a:pt x="408" y="550"/>
                  </a:lnTo>
                  <a:lnTo>
                    <a:pt x="414" y="556"/>
                  </a:lnTo>
                  <a:lnTo>
                    <a:pt x="414" y="556"/>
                  </a:lnTo>
                  <a:lnTo>
                    <a:pt x="432" y="572"/>
                  </a:lnTo>
                  <a:lnTo>
                    <a:pt x="448" y="583"/>
                  </a:lnTo>
                  <a:lnTo>
                    <a:pt x="448" y="583"/>
                  </a:lnTo>
                  <a:lnTo>
                    <a:pt x="458" y="599"/>
                  </a:lnTo>
                  <a:lnTo>
                    <a:pt x="458" y="599"/>
                  </a:lnTo>
                  <a:lnTo>
                    <a:pt x="474" y="611"/>
                  </a:lnTo>
                  <a:lnTo>
                    <a:pt x="490" y="625"/>
                  </a:lnTo>
                  <a:lnTo>
                    <a:pt x="490" y="625"/>
                  </a:lnTo>
                  <a:lnTo>
                    <a:pt x="496" y="633"/>
                  </a:lnTo>
                  <a:lnTo>
                    <a:pt x="496" y="633"/>
                  </a:lnTo>
                  <a:lnTo>
                    <a:pt x="496" y="637"/>
                  </a:lnTo>
                  <a:lnTo>
                    <a:pt x="494" y="641"/>
                  </a:lnTo>
                  <a:lnTo>
                    <a:pt x="494" y="641"/>
                  </a:lnTo>
                  <a:lnTo>
                    <a:pt x="490" y="643"/>
                  </a:lnTo>
                  <a:lnTo>
                    <a:pt x="482" y="645"/>
                  </a:lnTo>
                  <a:lnTo>
                    <a:pt x="478" y="647"/>
                  </a:lnTo>
                  <a:lnTo>
                    <a:pt x="472" y="651"/>
                  </a:lnTo>
                  <a:lnTo>
                    <a:pt x="472" y="651"/>
                  </a:lnTo>
                  <a:lnTo>
                    <a:pt x="470" y="655"/>
                  </a:lnTo>
                  <a:lnTo>
                    <a:pt x="468" y="661"/>
                  </a:lnTo>
                  <a:lnTo>
                    <a:pt x="468" y="661"/>
                  </a:lnTo>
                  <a:lnTo>
                    <a:pt x="466" y="667"/>
                  </a:lnTo>
                  <a:lnTo>
                    <a:pt x="464" y="671"/>
                  </a:lnTo>
                  <a:lnTo>
                    <a:pt x="464" y="671"/>
                  </a:lnTo>
                  <a:lnTo>
                    <a:pt x="456" y="675"/>
                  </a:lnTo>
                  <a:lnTo>
                    <a:pt x="448" y="679"/>
                  </a:lnTo>
                  <a:lnTo>
                    <a:pt x="442" y="681"/>
                  </a:lnTo>
                  <a:lnTo>
                    <a:pt x="436" y="683"/>
                  </a:lnTo>
                  <a:lnTo>
                    <a:pt x="436" y="683"/>
                  </a:lnTo>
                  <a:lnTo>
                    <a:pt x="432" y="689"/>
                  </a:lnTo>
                  <a:lnTo>
                    <a:pt x="428" y="697"/>
                  </a:lnTo>
                  <a:lnTo>
                    <a:pt x="428" y="697"/>
                  </a:lnTo>
                  <a:lnTo>
                    <a:pt x="428" y="707"/>
                  </a:lnTo>
                  <a:lnTo>
                    <a:pt x="428" y="717"/>
                  </a:lnTo>
                  <a:lnTo>
                    <a:pt x="428" y="717"/>
                  </a:lnTo>
                  <a:lnTo>
                    <a:pt x="434" y="727"/>
                  </a:lnTo>
                  <a:lnTo>
                    <a:pt x="438" y="739"/>
                  </a:lnTo>
                  <a:lnTo>
                    <a:pt x="438" y="739"/>
                  </a:lnTo>
                  <a:lnTo>
                    <a:pt x="438" y="743"/>
                  </a:lnTo>
                  <a:lnTo>
                    <a:pt x="438" y="747"/>
                  </a:lnTo>
                  <a:lnTo>
                    <a:pt x="438" y="747"/>
                  </a:lnTo>
                  <a:lnTo>
                    <a:pt x="434" y="751"/>
                  </a:lnTo>
                  <a:lnTo>
                    <a:pt x="428" y="751"/>
                  </a:lnTo>
                  <a:lnTo>
                    <a:pt x="428" y="751"/>
                  </a:lnTo>
                  <a:lnTo>
                    <a:pt x="426" y="749"/>
                  </a:lnTo>
                  <a:lnTo>
                    <a:pt x="424" y="747"/>
                  </a:lnTo>
                  <a:lnTo>
                    <a:pt x="422" y="741"/>
                  </a:lnTo>
                  <a:lnTo>
                    <a:pt x="422" y="741"/>
                  </a:lnTo>
                  <a:lnTo>
                    <a:pt x="418" y="741"/>
                  </a:lnTo>
                  <a:lnTo>
                    <a:pt x="414" y="741"/>
                  </a:lnTo>
                  <a:lnTo>
                    <a:pt x="406" y="741"/>
                  </a:lnTo>
                  <a:lnTo>
                    <a:pt x="406" y="741"/>
                  </a:lnTo>
                  <a:lnTo>
                    <a:pt x="396" y="739"/>
                  </a:lnTo>
                  <a:lnTo>
                    <a:pt x="394" y="735"/>
                  </a:lnTo>
                  <a:lnTo>
                    <a:pt x="390" y="735"/>
                  </a:lnTo>
                  <a:lnTo>
                    <a:pt x="390" y="735"/>
                  </a:lnTo>
                  <a:lnTo>
                    <a:pt x="388" y="739"/>
                  </a:lnTo>
                  <a:lnTo>
                    <a:pt x="386" y="743"/>
                  </a:lnTo>
                  <a:lnTo>
                    <a:pt x="386" y="743"/>
                  </a:lnTo>
                  <a:lnTo>
                    <a:pt x="376" y="745"/>
                  </a:lnTo>
                  <a:lnTo>
                    <a:pt x="364" y="745"/>
                  </a:lnTo>
                  <a:lnTo>
                    <a:pt x="352" y="745"/>
                  </a:lnTo>
                  <a:lnTo>
                    <a:pt x="342" y="745"/>
                  </a:lnTo>
                  <a:lnTo>
                    <a:pt x="342" y="745"/>
                  </a:lnTo>
                  <a:lnTo>
                    <a:pt x="330" y="753"/>
                  </a:lnTo>
                  <a:lnTo>
                    <a:pt x="324" y="757"/>
                  </a:lnTo>
                  <a:lnTo>
                    <a:pt x="318" y="759"/>
                  </a:lnTo>
                  <a:lnTo>
                    <a:pt x="318" y="759"/>
                  </a:lnTo>
                  <a:lnTo>
                    <a:pt x="310" y="759"/>
                  </a:lnTo>
                  <a:lnTo>
                    <a:pt x="302" y="759"/>
                  </a:lnTo>
                  <a:lnTo>
                    <a:pt x="302" y="759"/>
                  </a:lnTo>
                  <a:lnTo>
                    <a:pt x="295" y="753"/>
                  </a:lnTo>
                  <a:lnTo>
                    <a:pt x="287" y="749"/>
                  </a:lnTo>
                  <a:lnTo>
                    <a:pt x="287" y="749"/>
                  </a:lnTo>
                  <a:lnTo>
                    <a:pt x="279" y="747"/>
                  </a:lnTo>
                  <a:lnTo>
                    <a:pt x="271" y="747"/>
                  </a:lnTo>
                  <a:lnTo>
                    <a:pt x="271" y="747"/>
                  </a:lnTo>
                  <a:lnTo>
                    <a:pt x="267" y="749"/>
                  </a:lnTo>
                  <a:lnTo>
                    <a:pt x="263" y="753"/>
                  </a:lnTo>
                  <a:lnTo>
                    <a:pt x="263" y="753"/>
                  </a:lnTo>
                  <a:lnTo>
                    <a:pt x="259" y="761"/>
                  </a:lnTo>
                  <a:lnTo>
                    <a:pt x="259" y="761"/>
                  </a:lnTo>
                  <a:lnTo>
                    <a:pt x="255" y="763"/>
                  </a:lnTo>
                  <a:lnTo>
                    <a:pt x="251" y="765"/>
                  </a:lnTo>
                  <a:lnTo>
                    <a:pt x="251" y="765"/>
                  </a:lnTo>
                  <a:lnTo>
                    <a:pt x="245" y="763"/>
                  </a:lnTo>
                  <a:lnTo>
                    <a:pt x="241" y="759"/>
                  </a:lnTo>
                  <a:lnTo>
                    <a:pt x="241" y="759"/>
                  </a:lnTo>
                  <a:lnTo>
                    <a:pt x="237" y="753"/>
                  </a:lnTo>
                  <a:lnTo>
                    <a:pt x="235" y="749"/>
                  </a:lnTo>
                  <a:lnTo>
                    <a:pt x="235" y="749"/>
                  </a:lnTo>
                  <a:lnTo>
                    <a:pt x="229" y="747"/>
                  </a:lnTo>
                  <a:lnTo>
                    <a:pt x="223" y="745"/>
                  </a:lnTo>
                  <a:lnTo>
                    <a:pt x="223" y="745"/>
                  </a:lnTo>
                  <a:lnTo>
                    <a:pt x="211" y="745"/>
                  </a:lnTo>
                  <a:lnTo>
                    <a:pt x="211" y="745"/>
                  </a:lnTo>
                  <a:lnTo>
                    <a:pt x="205" y="745"/>
                  </a:lnTo>
                  <a:lnTo>
                    <a:pt x="201" y="747"/>
                  </a:lnTo>
                  <a:lnTo>
                    <a:pt x="197" y="749"/>
                  </a:lnTo>
                  <a:lnTo>
                    <a:pt x="197" y="749"/>
                  </a:lnTo>
                  <a:lnTo>
                    <a:pt x="187" y="743"/>
                  </a:lnTo>
                  <a:lnTo>
                    <a:pt x="177" y="735"/>
                  </a:lnTo>
                  <a:lnTo>
                    <a:pt x="177" y="735"/>
                  </a:lnTo>
                  <a:lnTo>
                    <a:pt x="165" y="731"/>
                  </a:lnTo>
                  <a:lnTo>
                    <a:pt x="153" y="727"/>
                  </a:lnTo>
                  <a:lnTo>
                    <a:pt x="153" y="727"/>
                  </a:lnTo>
                  <a:lnTo>
                    <a:pt x="135" y="729"/>
                  </a:lnTo>
                  <a:lnTo>
                    <a:pt x="121" y="731"/>
                  </a:lnTo>
                  <a:lnTo>
                    <a:pt x="121" y="731"/>
                  </a:lnTo>
                  <a:lnTo>
                    <a:pt x="99" y="733"/>
                  </a:lnTo>
                  <a:lnTo>
                    <a:pt x="87" y="735"/>
                  </a:lnTo>
                  <a:lnTo>
                    <a:pt x="76" y="733"/>
                  </a:lnTo>
                  <a:lnTo>
                    <a:pt x="76" y="733"/>
                  </a:lnTo>
                  <a:lnTo>
                    <a:pt x="74" y="729"/>
                  </a:lnTo>
                  <a:lnTo>
                    <a:pt x="72" y="727"/>
                  </a:lnTo>
                  <a:lnTo>
                    <a:pt x="70" y="725"/>
                  </a:lnTo>
                  <a:lnTo>
                    <a:pt x="70" y="725"/>
                  </a:lnTo>
                  <a:lnTo>
                    <a:pt x="68" y="721"/>
                  </a:lnTo>
                  <a:lnTo>
                    <a:pt x="68" y="721"/>
                  </a:lnTo>
                  <a:lnTo>
                    <a:pt x="66" y="707"/>
                  </a:lnTo>
                  <a:lnTo>
                    <a:pt x="66" y="707"/>
                  </a:lnTo>
                  <a:lnTo>
                    <a:pt x="68" y="691"/>
                  </a:lnTo>
                  <a:lnTo>
                    <a:pt x="70" y="673"/>
                  </a:lnTo>
                  <a:lnTo>
                    <a:pt x="70" y="673"/>
                  </a:lnTo>
                  <a:lnTo>
                    <a:pt x="76" y="661"/>
                  </a:lnTo>
                  <a:lnTo>
                    <a:pt x="84" y="645"/>
                  </a:lnTo>
                  <a:lnTo>
                    <a:pt x="84" y="645"/>
                  </a:lnTo>
                  <a:lnTo>
                    <a:pt x="85" y="637"/>
                  </a:lnTo>
                  <a:lnTo>
                    <a:pt x="87" y="631"/>
                  </a:lnTo>
                  <a:lnTo>
                    <a:pt x="87" y="631"/>
                  </a:lnTo>
                  <a:lnTo>
                    <a:pt x="93" y="625"/>
                  </a:lnTo>
                  <a:lnTo>
                    <a:pt x="99" y="617"/>
                  </a:lnTo>
                  <a:lnTo>
                    <a:pt x="105" y="611"/>
                  </a:lnTo>
                  <a:lnTo>
                    <a:pt x="113" y="605"/>
                  </a:lnTo>
                  <a:lnTo>
                    <a:pt x="113" y="605"/>
                  </a:lnTo>
                  <a:lnTo>
                    <a:pt x="115" y="599"/>
                  </a:lnTo>
                  <a:lnTo>
                    <a:pt x="117" y="595"/>
                  </a:lnTo>
                  <a:lnTo>
                    <a:pt x="115" y="591"/>
                  </a:lnTo>
                  <a:lnTo>
                    <a:pt x="115" y="591"/>
                  </a:lnTo>
                  <a:lnTo>
                    <a:pt x="113" y="587"/>
                  </a:lnTo>
                  <a:lnTo>
                    <a:pt x="107" y="585"/>
                  </a:lnTo>
                  <a:lnTo>
                    <a:pt x="99" y="581"/>
                  </a:lnTo>
                  <a:lnTo>
                    <a:pt x="99" y="581"/>
                  </a:lnTo>
                  <a:lnTo>
                    <a:pt x="76" y="572"/>
                  </a:lnTo>
                  <a:lnTo>
                    <a:pt x="54" y="564"/>
                  </a:lnTo>
                  <a:lnTo>
                    <a:pt x="54" y="564"/>
                  </a:lnTo>
                  <a:lnTo>
                    <a:pt x="42" y="564"/>
                  </a:lnTo>
                  <a:lnTo>
                    <a:pt x="36" y="560"/>
                  </a:lnTo>
                  <a:lnTo>
                    <a:pt x="32" y="558"/>
                  </a:lnTo>
                  <a:lnTo>
                    <a:pt x="32" y="558"/>
                  </a:lnTo>
                  <a:lnTo>
                    <a:pt x="28" y="552"/>
                  </a:lnTo>
                  <a:lnTo>
                    <a:pt x="26" y="546"/>
                  </a:lnTo>
                  <a:lnTo>
                    <a:pt x="26" y="546"/>
                  </a:lnTo>
                  <a:lnTo>
                    <a:pt x="16" y="538"/>
                  </a:lnTo>
                  <a:lnTo>
                    <a:pt x="16" y="538"/>
                  </a:lnTo>
                  <a:lnTo>
                    <a:pt x="10" y="528"/>
                  </a:lnTo>
                  <a:lnTo>
                    <a:pt x="4" y="522"/>
                  </a:lnTo>
                  <a:lnTo>
                    <a:pt x="4" y="522"/>
                  </a:lnTo>
                  <a:lnTo>
                    <a:pt x="8" y="520"/>
                  </a:lnTo>
                  <a:lnTo>
                    <a:pt x="10" y="516"/>
                  </a:lnTo>
                  <a:lnTo>
                    <a:pt x="10" y="516"/>
                  </a:lnTo>
                  <a:lnTo>
                    <a:pt x="10" y="508"/>
                  </a:lnTo>
                  <a:lnTo>
                    <a:pt x="10" y="500"/>
                  </a:lnTo>
                  <a:lnTo>
                    <a:pt x="10" y="500"/>
                  </a:lnTo>
                  <a:lnTo>
                    <a:pt x="8" y="492"/>
                  </a:lnTo>
                  <a:lnTo>
                    <a:pt x="8" y="492"/>
                  </a:lnTo>
                  <a:lnTo>
                    <a:pt x="4" y="482"/>
                  </a:lnTo>
                  <a:lnTo>
                    <a:pt x="4" y="482"/>
                  </a:lnTo>
                  <a:lnTo>
                    <a:pt x="4" y="474"/>
                  </a:lnTo>
                  <a:lnTo>
                    <a:pt x="4" y="474"/>
                  </a:lnTo>
                  <a:lnTo>
                    <a:pt x="6" y="468"/>
                  </a:lnTo>
                  <a:lnTo>
                    <a:pt x="6" y="464"/>
                  </a:lnTo>
                  <a:lnTo>
                    <a:pt x="6" y="464"/>
                  </a:lnTo>
                  <a:lnTo>
                    <a:pt x="4" y="462"/>
                  </a:lnTo>
                  <a:lnTo>
                    <a:pt x="0" y="458"/>
                  </a:lnTo>
                  <a:lnTo>
                    <a:pt x="0" y="458"/>
                  </a:lnTo>
                  <a:lnTo>
                    <a:pt x="0" y="454"/>
                  </a:lnTo>
                  <a:lnTo>
                    <a:pt x="4" y="450"/>
                  </a:lnTo>
                  <a:lnTo>
                    <a:pt x="10" y="446"/>
                  </a:lnTo>
                  <a:lnTo>
                    <a:pt x="12" y="440"/>
                  </a:lnTo>
                  <a:lnTo>
                    <a:pt x="12" y="440"/>
                  </a:lnTo>
                  <a:lnTo>
                    <a:pt x="14" y="432"/>
                  </a:lnTo>
                  <a:lnTo>
                    <a:pt x="14" y="432"/>
                  </a:lnTo>
                  <a:lnTo>
                    <a:pt x="8" y="422"/>
                  </a:lnTo>
                  <a:lnTo>
                    <a:pt x="8" y="422"/>
                  </a:lnTo>
                  <a:lnTo>
                    <a:pt x="8" y="408"/>
                  </a:lnTo>
                  <a:lnTo>
                    <a:pt x="8" y="408"/>
                  </a:lnTo>
                  <a:lnTo>
                    <a:pt x="4" y="400"/>
                  </a:lnTo>
                  <a:lnTo>
                    <a:pt x="4" y="400"/>
                  </a:lnTo>
                  <a:lnTo>
                    <a:pt x="4" y="394"/>
                  </a:lnTo>
                  <a:lnTo>
                    <a:pt x="4" y="394"/>
                  </a:lnTo>
                  <a:lnTo>
                    <a:pt x="2" y="372"/>
                  </a:lnTo>
                  <a:lnTo>
                    <a:pt x="2" y="372"/>
                  </a:lnTo>
                  <a:lnTo>
                    <a:pt x="4" y="364"/>
                  </a:lnTo>
                  <a:lnTo>
                    <a:pt x="4" y="364"/>
                  </a:lnTo>
                  <a:lnTo>
                    <a:pt x="6" y="363"/>
                  </a:lnTo>
                  <a:lnTo>
                    <a:pt x="10" y="359"/>
                  </a:lnTo>
                  <a:lnTo>
                    <a:pt x="10" y="359"/>
                  </a:lnTo>
                  <a:lnTo>
                    <a:pt x="12" y="347"/>
                  </a:lnTo>
                  <a:lnTo>
                    <a:pt x="14" y="337"/>
                  </a:lnTo>
                  <a:lnTo>
                    <a:pt x="14" y="337"/>
                  </a:lnTo>
                  <a:lnTo>
                    <a:pt x="16" y="321"/>
                  </a:lnTo>
                  <a:lnTo>
                    <a:pt x="16" y="321"/>
                  </a:lnTo>
                  <a:lnTo>
                    <a:pt x="16" y="311"/>
                  </a:lnTo>
                  <a:lnTo>
                    <a:pt x="16" y="311"/>
                  </a:lnTo>
                  <a:lnTo>
                    <a:pt x="14" y="293"/>
                  </a:lnTo>
                  <a:lnTo>
                    <a:pt x="14" y="293"/>
                  </a:lnTo>
                  <a:lnTo>
                    <a:pt x="14" y="287"/>
                  </a:lnTo>
                  <a:lnTo>
                    <a:pt x="16" y="283"/>
                  </a:lnTo>
                  <a:lnTo>
                    <a:pt x="16" y="283"/>
                  </a:lnTo>
                  <a:lnTo>
                    <a:pt x="22" y="283"/>
                  </a:lnTo>
                  <a:lnTo>
                    <a:pt x="28" y="285"/>
                  </a:lnTo>
                  <a:lnTo>
                    <a:pt x="28" y="285"/>
                  </a:lnTo>
                  <a:lnTo>
                    <a:pt x="36" y="289"/>
                  </a:lnTo>
                  <a:lnTo>
                    <a:pt x="42" y="293"/>
                  </a:lnTo>
                  <a:lnTo>
                    <a:pt x="42" y="293"/>
                  </a:lnTo>
                  <a:lnTo>
                    <a:pt x="46" y="293"/>
                  </a:lnTo>
                  <a:lnTo>
                    <a:pt x="50" y="291"/>
                  </a:lnTo>
                  <a:lnTo>
                    <a:pt x="50" y="291"/>
                  </a:lnTo>
                  <a:lnTo>
                    <a:pt x="56" y="287"/>
                  </a:lnTo>
                  <a:lnTo>
                    <a:pt x="58" y="281"/>
                  </a:lnTo>
                  <a:lnTo>
                    <a:pt x="58" y="281"/>
                  </a:lnTo>
                  <a:lnTo>
                    <a:pt x="60" y="275"/>
                  </a:lnTo>
                  <a:lnTo>
                    <a:pt x="62" y="269"/>
                  </a:lnTo>
                  <a:lnTo>
                    <a:pt x="62" y="269"/>
                  </a:lnTo>
                  <a:lnTo>
                    <a:pt x="68" y="263"/>
                  </a:lnTo>
                  <a:lnTo>
                    <a:pt x="72" y="261"/>
                  </a:lnTo>
                  <a:lnTo>
                    <a:pt x="72" y="261"/>
                  </a:lnTo>
                  <a:lnTo>
                    <a:pt x="78" y="257"/>
                  </a:lnTo>
                  <a:lnTo>
                    <a:pt x="84" y="251"/>
                  </a:lnTo>
                  <a:lnTo>
                    <a:pt x="84" y="251"/>
                  </a:lnTo>
                  <a:lnTo>
                    <a:pt x="85" y="245"/>
                  </a:lnTo>
                  <a:lnTo>
                    <a:pt x="85" y="239"/>
                  </a:lnTo>
                  <a:lnTo>
                    <a:pt x="85" y="239"/>
                  </a:lnTo>
                  <a:lnTo>
                    <a:pt x="80" y="235"/>
                  </a:lnTo>
                  <a:lnTo>
                    <a:pt x="76" y="233"/>
                  </a:lnTo>
                  <a:lnTo>
                    <a:pt x="70" y="229"/>
                  </a:lnTo>
                  <a:lnTo>
                    <a:pt x="66" y="227"/>
                  </a:lnTo>
                  <a:lnTo>
                    <a:pt x="66" y="227"/>
                  </a:lnTo>
                  <a:lnTo>
                    <a:pt x="64" y="223"/>
                  </a:lnTo>
                  <a:lnTo>
                    <a:pt x="64" y="217"/>
                  </a:lnTo>
                  <a:lnTo>
                    <a:pt x="64" y="217"/>
                  </a:lnTo>
                  <a:lnTo>
                    <a:pt x="68" y="213"/>
                  </a:lnTo>
                  <a:lnTo>
                    <a:pt x="72" y="211"/>
                  </a:lnTo>
                  <a:lnTo>
                    <a:pt x="78" y="211"/>
                  </a:lnTo>
                  <a:lnTo>
                    <a:pt x="84" y="205"/>
                  </a:lnTo>
                  <a:lnTo>
                    <a:pt x="84" y="205"/>
                  </a:lnTo>
                  <a:lnTo>
                    <a:pt x="89" y="197"/>
                  </a:lnTo>
                  <a:lnTo>
                    <a:pt x="95" y="183"/>
                  </a:lnTo>
                  <a:lnTo>
                    <a:pt x="97" y="169"/>
                  </a:lnTo>
                  <a:lnTo>
                    <a:pt x="99" y="157"/>
                  </a:lnTo>
                  <a:lnTo>
                    <a:pt x="99" y="157"/>
                  </a:lnTo>
                  <a:lnTo>
                    <a:pt x="107" y="155"/>
                  </a:lnTo>
                  <a:lnTo>
                    <a:pt x="113" y="155"/>
                  </a:lnTo>
                  <a:lnTo>
                    <a:pt x="117" y="155"/>
                  </a:lnTo>
                  <a:lnTo>
                    <a:pt x="117" y="155"/>
                  </a:lnTo>
                  <a:lnTo>
                    <a:pt x="119" y="159"/>
                  </a:lnTo>
                  <a:lnTo>
                    <a:pt x="121" y="165"/>
                  </a:lnTo>
                  <a:lnTo>
                    <a:pt x="121" y="165"/>
                  </a:lnTo>
                  <a:lnTo>
                    <a:pt x="123" y="167"/>
                  </a:lnTo>
                  <a:lnTo>
                    <a:pt x="123" y="167"/>
                  </a:lnTo>
                  <a:lnTo>
                    <a:pt x="123" y="165"/>
                  </a:lnTo>
                  <a:lnTo>
                    <a:pt x="123" y="161"/>
                  </a:lnTo>
                  <a:lnTo>
                    <a:pt x="121" y="157"/>
                  </a:lnTo>
                  <a:lnTo>
                    <a:pt x="121" y="157"/>
                  </a:lnTo>
                  <a:lnTo>
                    <a:pt x="117" y="152"/>
                  </a:lnTo>
                  <a:lnTo>
                    <a:pt x="117" y="152"/>
                  </a:lnTo>
                  <a:lnTo>
                    <a:pt x="109" y="146"/>
                  </a:lnTo>
                  <a:lnTo>
                    <a:pt x="109" y="146"/>
                  </a:lnTo>
                  <a:lnTo>
                    <a:pt x="105" y="144"/>
                  </a:lnTo>
                  <a:lnTo>
                    <a:pt x="99" y="142"/>
                  </a:lnTo>
                  <a:lnTo>
                    <a:pt x="99" y="142"/>
                  </a:lnTo>
                  <a:lnTo>
                    <a:pt x="99" y="140"/>
                  </a:lnTo>
                  <a:lnTo>
                    <a:pt x="99" y="140"/>
                  </a:lnTo>
                  <a:lnTo>
                    <a:pt x="103" y="132"/>
                  </a:lnTo>
                  <a:lnTo>
                    <a:pt x="103" y="132"/>
                  </a:lnTo>
                  <a:lnTo>
                    <a:pt x="107" y="128"/>
                  </a:lnTo>
                  <a:lnTo>
                    <a:pt x="107" y="128"/>
                  </a:lnTo>
                  <a:lnTo>
                    <a:pt x="109" y="124"/>
                  </a:lnTo>
                  <a:lnTo>
                    <a:pt x="113" y="120"/>
                  </a:lnTo>
                  <a:lnTo>
                    <a:pt x="113" y="120"/>
                  </a:lnTo>
                  <a:lnTo>
                    <a:pt x="119" y="116"/>
                  </a:lnTo>
                  <a:lnTo>
                    <a:pt x="127" y="116"/>
                  </a:lnTo>
                  <a:lnTo>
                    <a:pt x="143" y="116"/>
                  </a:lnTo>
                  <a:lnTo>
                    <a:pt x="143" y="116"/>
                  </a:lnTo>
                  <a:lnTo>
                    <a:pt x="151" y="120"/>
                  </a:lnTo>
                  <a:lnTo>
                    <a:pt x="159" y="122"/>
                  </a:lnTo>
                  <a:lnTo>
                    <a:pt x="159" y="122"/>
                  </a:lnTo>
                  <a:lnTo>
                    <a:pt x="163" y="126"/>
                  </a:lnTo>
                  <a:lnTo>
                    <a:pt x="165" y="132"/>
                  </a:lnTo>
                  <a:lnTo>
                    <a:pt x="165" y="132"/>
                  </a:lnTo>
                  <a:lnTo>
                    <a:pt x="163" y="138"/>
                  </a:lnTo>
                  <a:lnTo>
                    <a:pt x="163" y="142"/>
                  </a:lnTo>
                  <a:lnTo>
                    <a:pt x="165" y="144"/>
                  </a:lnTo>
                  <a:lnTo>
                    <a:pt x="165" y="144"/>
                  </a:lnTo>
                  <a:lnTo>
                    <a:pt x="171" y="146"/>
                  </a:lnTo>
                  <a:lnTo>
                    <a:pt x="173" y="144"/>
                  </a:lnTo>
                  <a:lnTo>
                    <a:pt x="173" y="144"/>
                  </a:lnTo>
                  <a:lnTo>
                    <a:pt x="175" y="142"/>
                  </a:lnTo>
                  <a:lnTo>
                    <a:pt x="175" y="140"/>
                  </a:lnTo>
                  <a:lnTo>
                    <a:pt x="175" y="136"/>
                  </a:lnTo>
                  <a:lnTo>
                    <a:pt x="175" y="134"/>
                  </a:lnTo>
                  <a:lnTo>
                    <a:pt x="175" y="134"/>
                  </a:lnTo>
                  <a:lnTo>
                    <a:pt x="179" y="136"/>
                  </a:lnTo>
                  <a:lnTo>
                    <a:pt x="183" y="138"/>
                  </a:lnTo>
                  <a:lnTo>
                    <a:pt x="183" y="138"/>
                  </a:lnTo>
                  <a:lnTo>
                    <a:pt x="185" y="144"/>
                  </a:lnTo>
                  <a:lnTo>
                    <a:pt x="187" y="152"/>
                  </a:lnTo>
                  <a:lnTo>
                    <a:pt x="187" y="152"/>
                  </a:lnTo>
                  <a:lnTo>
                    <a:pt x="189" y="157"/>
                  </a:lnTo>
                  <a:lnTo>
                    <a:pt x="191" y="159"/>
                  </a:lnTo>
                  <a:lnTo>
                    <a:pt x="193" y="159"/>
                  </a:lnTo>
                  <a:lnTo>
                    <a:pt x="193" y="159"/>
                  </a:lnTo>
                  <a:lnTo>
                    <a:pt x="193" y="159"/>
                  </a:lnTo>
                  <a:lnTo>
                    <a:pt x="193" y="157"/>
                  </a:lnTo>
                  <a:lnTo>
                    <a:pt x="193" y="152"/>
                  </a:lnTo>
                  <a:lnTo>
                    <a:pt x="189" y="138"/>
                  </a:lnTo>
                  <a:lnTo>
                    <a:pt x="189" y="138"/>
                  </a:lnTo>
                  <a:lnTo>
                    <a:pt x="189" y="128"/>
                  </a:lnTo>
                  <a:lnTo>
                    <a:pt x="191" y="120"/>
                  </a:lnTo>
                  <a:lnTo>
                    <a:pt x="191" y="120"/>
                  </a:lnTo>
                  <a:lnTo>
                    <a:pt x="193" y="114"/>
                  </a:lnTo>
                  <a:lnTo>
                    <a:pt x="193" y="114"/>
                  </a:lnTo>
                  <a:lnTo>
                    <a:pt x="195" y="110"/>
                  </a:lnTo>
                  <a:lnTo>
                    <a:pt x="197" y="106"/>
                  </a:lnTo>
                  <a:lnTo>
                    <a:pt x="197" y="106"/>
                  </a:lnTo>
                  <a:lnTo>
                    <a:pt x="203" y="106"/>
                  </a:lnTo>
                  <a:lnTo>
                    <a:pt x="211" y="106"/>
                  </a:lnTo>
                  <a:lnTo>
                    <a:pt x="217" y="108"/>
                  </a:lnTo>
                  <a:lnTo>
                    <a:pt x="221" y="108"/>
                  </a:lnTo>
                  <a:lnTo>
                    <a:pt x="221" y="108"/>
                  </a:lnTo>
                  <a:lnTo>
                    <a:pt x="223" y="106"/>
                  </a:lnTo>
                  <a:lnTo>
                    <a:pt x="223" y="106"/>
                  </a:lnTo>
                  <a:lnTo>
                    <a:pt x="221" y="102"/>
                  </a:lnTo>
                  <a:lnTo>
                    <a:pt x="217" y="100"/>
                  </a:lnTo>
                  <a:lnTo>
                    <a:pt x="213" y="98"/>
                  </a:lnTo>
                  <a:lnTo>
                    <a:pt x="211" y="96"/>
                  </a:lnTo>
                  <a:lnTo>
                    <a:pt x="211" y="96"/>
                  </a:lnTo>
                  <a:lnTo>
                    <a:pt x="211" y="92"/>
                  </a:lnTo>
                  <a:lnTo>
                    <a:pt x="213" y="86"/>
                  </a:lnTo>
                  <a:lnTo>
                    <a:pt x="213" y="86"/>
                  </a:lnTo>
                  <a:lnTo>
                    <a:pt x="217" y="84"/>
                  </a:lnTo>
                  <a:lnTo>
                    <a:pt x="217" y="84"/>
                  </a:lnTo>
                  <a:lnTo>
                    <a:pt x="219" y="80"/>
                  </a:lnTo>
                  <a:lnTo>
                    <a:pt x="219" y="80"/>
                  </a:lnTo>
                  <a:lnTo>
                    <a:pt x="217" y="78"/>
                  </a:lnTo>
                  <a:lnTo>
                    <a:pt x="213" y="76"/>
                  </a:lnTo>
                  <a:lnTo>
                    <a:pt x="213" y="76"/>
                  </a:lnTo>
                  <a:lnTo>
                    <a:pt x="211" y="70"/>
                  </a:lnTo>
                  <a:lnTo>
                    <a:pt x="211" y="70"/>
                  </a:lnTo>
                  <a:lnTo>
                    <a:pt x="213" y="66"/>
                  </a:lnTo>
                  <a:lnTo>
                    <a:pt x="213" y="64"/>
                  </a:lnTo>
                  <a:lnTo>
                    <a:pt x="213" y="64"/>
                  </a:lnTo>
                  <a:lnTo>
                    <a:pt x="209" y="58"/>
                  </a:lnTo>
                  <a:lnTo>
                    <a:pt x="209" y="58"/>
                  </a:lnTo>
                  <a:lnTo>
                    <a:pt x="207" y="58"/>
                  </a:lnTo>
                  <a:lnTo>
                    <a:pt x="203" y="58"/>
                  </a:lnTo>
                  <a:lnTo>
                    <a:pt x="203" y="58"/>
                  </a:lnTo>
                  <a:lnTo>
                    <a:pt x="205" y="56"/>
                  </a:lnTo>
                  <a:lnTo>
                    <a:pt x="207" y="54"/>
                  </a:lnTo>
                  <a:lnTo>
                    <a:pt x="207" y="54"/>
                  </a:lnTo>
                  <a:lnTo>
                    <a:pt x="209" y="50"/>
                  </a:lnTo>
                  <a:lnTo>
                    <a:pt x="209" y="50"/>
                  </a:lnTo>
                  <a:lnTo>
                    <a:pt x="211" y="48"/>
                  </a:lnTo>
                  <a:lnTo>
                    <a:pt x="215" y="46"/>
                  </a:lnTo>
                  <a:lnTo>
                    <a:pt x="221" y="46"/>
                  </a:lnTo>
                  <a:lnTo>
                    <a:pt x="223" y="42"/>
                  </a:lnTo>
                  <a:lnTo>
                    <a:pt x="223" y="42"/>
                  </a:lnTo>
                  <a:lnTo>
                    <a:pt x="223" y="40"/>
                  </a:lnTo>
                  <a:lnTo>
                    <a:pt x="221" y="36"/>
                  </a:lnTo>
                  <a:lnTo>
                    <a:pt x="221" y="36"/>
                  </a:lnTo>
                  <a:lnTo>
                    <a:pt x="215" y="28"/>
                  </a:lnTo>
                  <a:lnTo>
                    <a:pt x="215" y="28"/>
                  </a:lnTo>
                  <a:lnTo>
                    <a:pt x="211" y="20"/>
                  </a:lnTo>
                  <a:lnTo>
                    <a:pt x="209" y="12"/>
                  </a:lnTo>
                  <a:lnTo>
                    <a:pt x="209" y="12"/>
                  </a:lnTo>
                  <a:lnTo>
                    <a:pt x="209" y="6"/>
                  </a:lnTo>
                  <a:lnTo>
                    <a:pt x="209" y="0"/>
                  </a:lnTo>
                  <a:lnTo>
                    <a:pt x="209" y="0"/>
                  </a:lnTo>
                  <a:lnTo>
                    <a:pt x="213" y="0"/>
                  </a:lnTo>
                  <a:lnTo>
                    <a:pt x="217" y="0"/>
                  </a:lnTo>
                  <a:lnTo>
                    <a:pt x="217" y="0"/>
                  </a:lnTo>
                  <a:lnTo>
                    <a:pt x="231" y="6"/>
                  </a:lnTo>
                  <a:lnTo>
                    <a:pt x="237" y="10"/>
                  </a:lnTo>
                  <a:lnTo>
                    <a:pt x="243" y="10"/>
                  </a:lnTo>
                  <a:lnTo>
                    <a:pt x="243" y="10"/>
                  </a:lnTo>
                  <a:lnTo>
                    <a:pt x="243"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7" name="Freeform 330">
              <a:extLst>
                <a:ext uri="{FF2B5EF4-FFF2-40B4-BE49-F238E27FC236}">
                  <a16:creationId xmlns:a16="http://schemas.microsoft.com/office/drawing/2014/main" id="{0C8C6CCC-47E1-0636-7C34-37EF4C43CD8C}"/>
                </a:ext>
              </a:extLst>
            </p:cNvPr>
            <p:cNvSpPr>
              <a:spLocks/>
            </p:cNvSpPr>
            <p:nvPr/>
          </p:nvSpPr>
          <p:spPr bwMode="auto">
            <a:xfrm>
              <a:off x="10201403" y="3865174"/>
              <a:ext cx="323914" cy="208129"/>
            </a:xfrm>
            <a:custGeom>
              <a:avLst/>
              <a:gdLst>
                <a:gd name="T0" fmla="*/ 402 w 456"/>
                <a:gd name="T1" fmla="*/ 10 h 293"/>
                <a:gd name="T2" fmla="*/ 422 w 456"/>
                <a:gd name="T3" fmla="*/ 18 h 293"/>
                <a:gd name="T4" fmla="*/ 450 w 456"/>
                <a:gd name="T5" fmla="*/ 36 h 293"/>
                <a:gd name="T6" fmla="*/ 452 w 456"/>
                <a:gd name="T7" fmla="*/ 58 h 293"/>
                <a:gd name="T8" fmla="*/ 444 w 456"/>
                <a:gd name="T9" fmla="*/ 68 h 293"/>
                <a:gd name="T10" fmla="*/ 424 w 456"/>
                <a:gd name="T11" fmla="*/ 74 h 293"/>
                <a:gd name="T12" fmla="*/ 404 w 456"/>
                <a:gd name="T13" fmla="*/ 92 h 293"/>
                <a:gd name="T14" fmla="*/ 398 w 456"/>
                <a:gd name="T15" fmla="*/ 116 h 293"/>
                <a:gd name="T16" fmla="*/ 396 w 456"/>
                <a:gd name="T17" fmla="*/ 132 h 293"/>
                <a:gd name="T18" fmla="*/ 380 w 456"/>
                <a:gd name="T19" fmla="*/ 165 h 293"/>
                <a:gd name="T20" fmla="*/ 362 w 456"/>
                <a:gd name="T21" fmla="*/ 199 h 293"/>
                <a:gd name="T22" fmla="*/ 354 w 456"/>
                <a:gd name="T23" fmla="*/ 223 h 293"/>
                <a:gd name="T24" fmla="*/ 334 w 456"/>
                <a:gd name="T25" fmla="*/ 233 h 293"/>
                <a:gd name="T26" fmla="*/ 292 w 456"/>
                <a:gd name="T27" fmla="*/ 247 h 293"/>
                <a:gd name="T28" fmla="*/ 284 w 456"/>
                <a:gd name="T29" fmla="*/ 239 h 293"/>
                <a:gd name="T30" fmla="*/ 271 w 456"/>
                <a:gd name="T31" fmla="*/ 245 h 293"/>
                <a:gd name="T32" fmla="*/ 253 w 456"/>
                <a:gd name="T33" fmla="*/ 247 h 293"/>
                <a:gd name="T34" fmla="*/ 225 w 456"/>
                <a:gd name="T35" fmla="*/ 263 h 293"/>
                <a:gd name="T36" fmla="*/ 207 w 456"/>
                <a:gd name="T37" fmla="*/ 271 h 293"/>
                <a:gd name="T38" fmla="*/ 191 w 456"/>
                <a:gd name="T39" fmla="*/ 273 h 293"/>
                <a:gd name="T40" fmla="*/ 157 w 456"/>
                <a:gd name="T41" fmla="*/ 291 h 293"/>
                <a:gd name="T42" fmla="*/ 135 w 456"/>
                <a:gd name="T43" fmla="*/ 293 h 293"/>
                <a:gd name="T44" fmla="*/ 107 w 456"/>
                <a:gd name="T45" fmla="*/ 277 h 293"/>
                <a:gd name="T46" fmla="*/ 85 w 456"/>
                <a:gd name="T47" fmla="*/ 259 h 293"/>
                <a:gd name="T48" fmla="*/ 68 w 456"/>
                <a:gd name="T49" fmla="*/ 247 h 293"/>
                <a:gd name="T50" fmla="*/ 46 w 456"/>
                <a:gd name="T51" fmla="*/ 227 h 293"/>
                <a:gd name="T52" fmla="*/ 36 w 456"/>
                <a:gd name="T53" fmla="*/ 219 h 293"/>
                <a:gd name="T54" fmla="*/ 26 w 456"/>
                <a:gd name="T55" fmla="*/ 207 h 293"/>
                <a:gd name="T56" fmla="*/ 16 w 456"/>
                <a:gd name="T57" fmla="*/ 185 h 293"/>
                <a:gd name="T58" fmla="*/ 2 w 456"/>
                <a:gd name="T59" fmla="*/ 185 h 293"/>
                <a:gd name="T60" fmla="*/ 4 w 456"/>
                <a:gd name="T61" fmla="*/ 177 h 293"/>
                <a:gd name="T62" fmla="*/ 24 w 456"/>
                <a:gd name="T63" fmla="*/ 169 h 293"/>
                <a:gd name="T64" fmla="*/ 28 w 456"/>
                <a:gd name="T65" fmla="*/ 161 h 293"/>
                <a:gd name="T66" fmla="*/ 26 w 456"/>
                <a:gd name="T67" fmla="*/ 142 h 293"/>
                <a:gd name="T68" fmla="*/ 36 w 456"/>
                <a:gd name="T69" fmla="*/ 118 h 293"/>
                <a:gd name="T70" fmla="*/ 28 w 456"/>
                <a:gd name="T71" fmla="*/ 108 h 293"/>
                <a:gd name="T72" fmla="*/ 32 w 456"/>
                <a:gd name="T73" fmla="*/ 98 h 293"/>
                <a:gd name="T74" fmla="*/ 64 w 456"/>
                <a:gd name="T75" fmla="*/ 96 h 293"/>
                <a:gd name="T76" fmla="*/ 71 w 456"/>
                <a:gd name="T77" fmla="*/ 86 h 293"/>
                <a:gd name="T78" fmla="*/ 73 w 456"/>
                <a:gd name="T79" fmla="*/ 64 h 293"/>
                <a:gd name="T80" fmla="*/ 101 w 456"/>
                <a:gd name="T81" fmla="*/ 84 h 293"/>
                <a:gd name="T82" fmla="*/ 127 w 456"/>
                <a:gd name="T83" fmla="*/ 94 h 293"/>
                <a:gd name="T84" fmla="*/ 167 w 456"/>
                <a:gd name="T85" fmla="*/ 90 h 293"/>
                <a:gd name="T86" fmla="*/ 177 w 456"/>
                <a:gd name="T87" fmla="*/ 68 h 293"/>
                <a:gd name="T88" fmla="*/ 199 w 456"/>
                <a:gd name="T89" fmla="*/ 56 h 293"/>
                <a:gd name="T90" fmla="*/ 233 w 456"/>
                <a:gd name="T91" fmla="*/ 42 h 293"/>
                <a:gd name="T92" fmla="*/ 249 w 456"/>
                <a:gd name="T93" fmla="*/ 42 h 293"/>
                <a:gd name="T94" fmla="*/ 269 w 456"/>
                <a:gd name="T95" fmla="*/ 42 h 293"/>
                <a:gd name="T96" fmla="*/ 286 w 456"/>
                <a:gd name="T97" fmla="*/ 30 h 293"/>
                <a:gd name="T98" fmla="*/ 290 w 456"/>
                <a:gd name="T99" fmla="*/ 16 h 293"/>
                <a:gd name="T100" fmla="*/ 320 w 456"/>
                <a:gd name="T101" fmla="*/ 4 h 293"/>
                <a:gd name="T102" fmla="*/ 346 w 456"/>
                <a:gd name="T103" fmla="*/ 0 h 293"/>
                <a:gd name="T104" fmla="*/ 366 w 456"/>
                <a:gd name="T105" fmla="*/ 2 h 293"/>
                <a:gd name="T106" fmla="*/ 388 w 456"/>
                <a:gd name="T107" fmla="*/ 1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293">
                  <a:moveTo>
                    <a:pt x="388" y="16"/>
                  </a:moveTo>
                  <a:lnTo>
                    <a:pt x="388" y="16"/>
                  </a:lnTo>
                  <a:lnTo>
                    <a:pt x="396" y="14"/>
                  </a:lnTo>
                  <a:lnTo>
                    <a:pt x="402" y="10"/>
                  </a:lnTo>
                  <a:lnTo>
                    <a:pt x="402" y="10"/>
                  </a:lnTo>
                  <a:lnTo>
                    <a:pt x="414" y="14"/>
                  </a:lnTo>
                  <a:lnTo>
                    <a:pt x="422" y="18"/>
                  </a:lnTo>
                  <a:lnTo>
                    <a:pt x="422" y="18"/>
                  </a:lnTo>
                  <a:lnTo>
                    <a:pt x="438" y="28"/>
                  </a:lnTo>
                  <a:lnTo>
                    <a:pt x="438" y="28"/>
                  </a:lnTo>
                  <a:lnTo>
                    <a:pt x="450" y="36"/>
                  </a:lnTo>
                  <a:lnTo>
                    <a:pt x="450" y="36"/>
                  </a:lnTo>
                  <a:lnTo>
                    <a:pt x="452" y="44"/>
                  </a:lnTo>
                  <a:lnTo>
                    <a:pt x="456" y="50"/>
                  </a:lnTo>
                  <a:lnTo>
                    <a:pt x="456" y="50"/>
                  </a:lnTo>
                  <a:lnTo>
                    <a:pt x="452" y="58"/>
                  </a:lnTo>
                  <a:lnTo>
                    <a:pt x="452" y="58"/>
                  </a:lnTo>
                  <a:lnTo>
                    <a:pt x="448" y="64"/>
                  </a:lnTo>
                  <a:lnTo>
                    <a:pt x="444" y="68"/>
                  </a:lnTo>
                  <a:lnTo>
                    <a:pt x="444" y="68"/>
                  </a:lnTo>
                  <a:lnTo>
                    <a:pt x="440" y="68"/>
                  </a:lnTo>
                  <a:lnTo>
                    <a:pt x="434" y="68"/>
                  </a:lnTo>
                  <a:lnTo>
                    <a:pt x="434" y="68"/>
                  </a:lnTo>
                  <a:lnTo>
                    <a:pt x="424" y="74"/>
                  </a:lnTo>
                  <a:lnTo>
                    <a:pt x="418" y="78"/>
                  </a:lnTo>
                  <a:lnTo>
                    <a:pt x="418" y="78"/>
                  </a:lnTo>
                  <a:lnTo>
                    <a:pt x="412" y="86"/>
                  </a:lnTo>
                  <a:lnTo>
                    <a:pt x="404" y="92"/>
                  </a:lnTo>
                  <a:lnTo>
                    <a:pt x="404" y="92"/>
                  </a:lnTo>
                  <a:lnTo>
                    <a:pt x="404" y="104"/>
                  </a:lnTo>
                  <a:lnTo>
                    <a:pt x="404" y="104"/>
                  </a:lnTo>
                  <a:lnTo>
                    <a:pt x="398" y="116"/>
                  </a:lnTo>
                  <a:lnTo>
                    <a:pt x="398" y="116"/>
                  </a:lnTo>
                  <a:lnTo>
                    <a:pt x="398" y="122"/>
                  </a:lnTo>
                  <a:lnTo>
                    <a:pt x="396" y="132"/>
                  </a:lnTo>
                  <a:lnTo>
                    <a:pt x="396" y="132"/>
                  </a:lnTo>
                  <a:lnTo>
                    <a:pt x="390" y="140"/>
                  </a:lnTo>
                  <a:lnTo>
                    <a:pt x="384" y="147"/>
                  </a:lnTo>
                  <a:lnTo>
                    <a:pt x="384" y="147"/>
                  </a:lnTo>
                  <a:lnTo>
                    <a:pt x="380" y="165"/>
                  </a:lnTo>
                  <a:lnTo>
                    <a:pt x="380" y="165"/>
                  </a:lnTo>
                  <a:lnTo>
                    <a:pt x="370" y="185"/>
                  </a:lnTo>
                  <a:lnTo>
                    <a:pt x="370" y="185"/>
                  </a:lnTo>
                  <a:lnTo>
                    <a:pt x="362" y="199"/>
                  </a:lnTo>
                  <a:lnTo>
                    <a:pt x="362" y="199"/>
                  </a:lnTo>
                  <a:lnTo>
                    <a:pt x="358" y="211"/>
                  </a:lnTo>
                  <a:lnTo>
                    <a:pt x="358" y="217"/>
                  </a:lnTo>
                  <a:lnTo>
                    <a:pt x="354" y="223"/>
                  </a:lnTo>
                  <a:lnTo>
                    <a:pt x="354" y="223"/>
                  </a:lnTo>
                  <a:lnTo>
                    <a:pt x="344" y="229"/>
                  </a:lnTo>
                  <a:lnTo>
                    <a:pt x="334" y="233"/>
                  </a:lnTo>
                  <a:lnTo>
                    <a:pt x="334" y="233"/>
                  </a:lnTo>
                  <a:lnTo>
                    <a:pt x="314" y="241"/>
                  </a:lnTo>
                  <a:lnTo>
                    <a:pt x="296" y="247"/>
                  </a:lnTo>
                  <a:lnTo>
                    <a:pt x="296" y="247"/>
                  </a:lnTo>
                  <a:lnTo>
                    <a:pt x="292" y="247"/>
                  </a:lnTo>
                  <a:lnTo>
                    <a:pt x="290" y="247"/>
                  </a:lnTo>
                  <a:lnTo>
                    <a:pt x="290" y="247"/>
                  </a:lnTo>
                  <a:lnTo>
                    <a:pt x="286" y="243"/>
                  </a:lnTo>
                  <a:lnTo>
                    <a:pt x="284" y="239"/>
                  </a:lnTo>
                  <a:lnTo>
                    <a:pt x="284" y="239"/>
                  </a:lnTo>
                  <a:lnTo>
                    <a:pt x="280" y="239"/>
                  </a:lnTo>
                  <a:lnTo>
                    <a:pt x="277" y="241"/>
                  </a:lnTo>
                  <a:lnTo>
                    <a:pt x="271" y="245"/>
                  </a:lnTo>
                  <a:lnTo>
                    <a:pt x="271" y="245"/>
                  </a:lnTo>
                  <a:lnTo>
                    <a:pt x="261" y="247"/>
                  </a:lnTo>
                  <a:lnTo>
                    <a:pt x="253" y="247"/>
                  </a:lnTo>
                  <a:lnTo>
                    <a:pt x="253" y="247"/>
                  </a:lnTo>
                  <a:lnTo>
                    <a:pt x="245" y="255"/>
                  </a:lnTo>
                  <a:lnTo>
                    <a:pt x="233" y="263"/>
                  </a:lnTo>
                  <a:lnTo>
                    <a:pt x="233" y="263"/>
                  </a:lnTo>
                  <a:lnTo>
                    <a:pt x="225" y="263"/>
                  </a:lnTo>
                  <a:lnTo>
                    <a:pt x="217" y="265"/>
                  </a:lnTo>
                  <a:lnTo>
                    <a:pt x="217" y="265"/>
                  </a:lnTo>
                  <a:lnTo>
                    <a:pt x="213" y="267"/>
                  </a:lnTo>
                  <a:lnTo>
                    <a:pt x="207" y="271"/>
                  </a:lnTo>
                  <a:lnTo>
                    <a:pt x="207" y="271"/>
                  </a:lnTo>
                  <a:lnTo>
                    <a:pt x="199" y="273"/>
                  </a:lnTo>
                  <a:lnTo>
                    <a:pt x="191" y="273"/>
                  </a:lnTo>
                  <a:lnTo>
                    <a:pt x="191" y="273"/>
                  </a:lnTo>
                  <a:lnTo>
                    <a:pt x="183" y="279"/>
                  </a:lnTo>
                  <a:lnTo>
                    <a:pt x="173" y="285"/>
                  </a:lnTo>
                  <a:lnTo>
                    <a:pt x="173" y="285"/>
                  </a:lnTo>
                  <a:lnTo>
                    <a:pt x="157" y="291"/>
                  </a:lnTo>
                  <a:lnTo>
                    <a:pt x="157" y="291"/>
                  </a:lnTo>
                  <a:lnTo>
                    <a:pt x="145" y="293"/>
                  </a:lnTo>
                  <a:lnTo>
                    <a:pt x="135" y="293"/>
                  </a:lnTo>
                  <a:lnTo>
                    <a:pt x="135" y="293"/>
                  </a:lnTo>
                  <a:lnTo>
                    <a:pt x="125" y="287"/>
                  </a:lnTo>
                  <a:lnTo>
                    <a:pt x="115" y="279"/>
                  </a:lnTo>
                  <a:lnTo>
                    <a:pt x="115" y="279"/>
                  </a:lnTo>
                  <a:lnTo>
                    <a:pt x="107" y="277"/>
                  </a:lnTo>
                  <a:lnTo>
                    <a:pt x="101" y="275"/>
                  </a:lnTo>
                  <a:lnTo>
                    <a:pt x="101" y="275"/>
                  </a:lnTo>
                  <a:lnTo>
                    <a:pt x="91" y="267"/>
                  </a:lnTo>
                  <a:lnTo>
                    <a:pt x="85" y="259"/>
                  </a:lnTo>
                  <a:lnTo>
                    <a:pt x="85" y="259"/>
                  </a:lnTo>
                  <a:lnTo>
                    <a:pt x="75" y="253"/>
                  </a:lnTo>
                  <a:lnTo>
                    <a:pt x="68" y="247"/>
                  </a:lnTo>
                  <a:lnTo>
                    <a:pt x="68" y="247"/>
                  </a:lnTo>
                  <a:lnTo>
                    <a:pt x="60" y="239"/>
                  </a:lnTo>
                  <a:lnTo>
                    <a:pt x="54" y="229"/>
                  </a:lnTo>
                  <a:lnTo>
                    <a:pt x="54" y="229"/>
                  </a:lnTo>
                  <a:lnTo>
                    <a:pt x="46" y="227"/>
                  </a:lnTo>
                  <a:lnTo>
                    <a:pt x="40" y="223"/>
                  </a:lnTo>
                  <a:lnTo>
                    <a:pt x="40" y="223"/>
                  </a:lnTo>
                  <a:lnTo>
                    <a:pt x="36" y="219"/>
                  </a:lnTo>
                  <a:lnTo>
                    <a:pt x="36" y="219"/>
                  </a:lnTo>
                  <a:lnTo>
                    <a:pt x="36" y="219"/>
                  </a:lnTo>
                  <a:lnTo>
                    <a:pt x="36" y="219"/>
                  </a:lnTo>
                  <a:lnTo>
                    <a:pt x="26" y="207"/>
                  </a:lnTo>
                  <a:lnTo>
                    <a:pt x="26" y="207"/>
                  </a:lnTo>
                  <a:lnTo>
                    <a:pt x="24" y="199"/>
                  </a:lnTo>
                  <a:lnTo>
                    <a:pt x="20" y="191"/>
                  </a:lnTo>
                  <a:lnTo>
                    <a:pt x="20" y="191"/>
                  </a:lnTo>
                  <a:lnTo>
                    <a:pt x="16" y="185"/>
                  </a:lnTo>
                  <a:lnTo>
                    <a:pt x="12" y="185"/>
                  </a:lnTo>
                  <a:lnTo>
                    <a:pt x="12" y="185"/>
                  </a:lnTo>
                  <a:lnTo>
                    <a:pt x="4" y="185"/>
                  </a:lnTo>
                  <a:lnTo>
                    <a:pt x="2" y="185"/>
                  </a:lnTo>
                  <a:lnTo>
                    <a:pt x="0" y="183"/>
                  </a:lnTo>
                  <a:lnTo>
                    <a:pt x="0" y="183"/>
                  </a:lnTo>
                  <a:lnTo>
                    <a:pt x="0" y="181"/>
                  </a:lnTo>
                  <a:lnTo>
                    <a:pt x="4" y="177"/>
                  </a:lnTo>
                  <a:lnTo>
                    <a:pt x="14" y="171"/>
                  </a:lnTo>
                  <a:lnTo>
                    <a:pt x="14" y="171"/>
                  </a:lnTo>
                  <a:lnTo>
                    <a:pt x="22" y="169"/>
                  </a:lnTo>
                  <a:lnTo>
                    <a:pt x="24" y="169"/>
                  </a:lnTo>
                  <a:lnTo>
                    <a:pt x="28" y="167"/>
                  </a:lnTo>
                  <a:lnTo>
                    <a:pt x="28" y="167"/>
                  </a:lnTo>
                  <a:lnTo>
                    <a:pt x="28" y="165"/>
                  </a:lnTo>
                  <a:lnTo>
                    <a:pt x="28" y="161"/>
                  </a:lnTo>
                  <a:lnTo>
                    <a:pt x="26" y="151"/>
                  </a:lnTo>
                  <a:lnTo>
                    <a:pt x="26" y="151"/>
                  </a:lnTo>
                  <a:lnTo>
                    <a:pt x="26" y="142"/>
                  </a:lnTo>
                  <a:lnTo>
                    <a:pt x="26" y="142"/>
                  </a:lnTo>
                  <a:lnTo>
                    <a:pt x="32" y="132"/>
                  </a:lnTo>
                  <a:lnTo>
                    <a:pt x="34" y="124"/>
                  </a:lnTo>
                  <a:lnTo>
                    <a:pt x="36" y="118"/>
                  </a:lnTo>
                  <a:lnTo>
                    <a:pt x="36" y="118"/>
                  </a:lnTo>
                  <a:lnTo>
                    <a:pt x="34" y="116"/>
                  </a:lnTo>
                  <a:lnTo>
                    <a:pt x="32" y="114"/>
                  </a:lnTo>
                  <a:lnTo>
                    <a:pt x="28" y="112"/>
                  </a:lnTo>
                  <a:lnTo>
                    <a:pt x="28" y="108"/>
                  </a:lnTo>
                  <a:lnTo>
                    <a:pt x="28" y="108"/>
                  </a:lnTo>
                  <a:lnTo>
                    <a:pt x="30" y="104"/>
                  </a:lnTo>
                  <a:lnTo>
                    <a:pt x="32" y="98"/>
                  </a:lnTo>
                  <a:lnTo>
                    <a:pt x="32" y="98"/>
                  </a:lnTo>
                  <a:lnTo>
                    <a:pt x="40" y="96"/>
                  </a:lnTo>
                  <a:lnTo>
                    <a:pt x="50" y="98"/>
                  </a:lnTo>
                  <a:lnTo>
                    <a:pt x="58" y="98"/>
                  </a:lnTo>
                  <a:lnTo>
                    <a:pt x="64" y="96"/>
                  </a:lnTo>
                  <a:lnTo>
                    <a:pt x="64" y="96"/>
                  </a:lnTo>
                  <a:lnTo>
                    <a:pt x="69" y="92"/>
                  </a:lnTo>
                  <a:lnTo>
                    <a:pt x="71" y="86"/>
                  </a:lnTo>
                  <a:lnTo>
                    <a:pt x="71" y="86"/>
                  </a:lnTo>
                  <a:lnTo>
                    <a:pt x="71" y="76"/>
                  </a:lnTo>
                  <a:lnTo>
                    <a:pt x="71" y="62"/>
                  </a:lnTo>
                  <a:lnTo>
                    <a:pt x="71" y="62"/>
                  </a:lnTo>
                  <a:lnTo>
                    <a:pt x="73" y="64"/>
                  </a:lnTo>
                  <a:lnTo>
                    <a:pt x="77" y="66"/>
                  </a:lnTo>
                  <a:lnTo>
                    <a:pt x="85" y="72"/>
                  </a:lnTo>
                  <a:lnTo>
                    <a:pt x="85" y="72"/>
                  </a:lnTo>
                  <a:lnTo>
                    <a:pt x="101" y="84"/>
                  </a:lnTo>
                  <a:lnTo>
                    <a:pt x="109" y="90"/>
                  </a:lnTo>
                  <a:lnTo>
                    <a:pt x="117" y="92"/>
                  </a:lnTo>
                  <a:lnTo>
                    <a:pt x="117" y="92"/>
                  </a:lnTo>
                  <a:lnTo>
                    <a:pt x="127" y="94"/>
                  </a:lnTo>
                  <a:lnTo>
                    <a:pt x="137" y="92"/>
                  </a:lnTo>
                  <a:lnTo>
                    <a:pt x="159" y="90"/>
                  </a:lnTo>
                  <a:lnTo>
                    <a:pt x="159" y="90"/>
                  </a:lnTo>
                  <a:lnTo>
                    <a:pt x="167" y="90"/>
                  </a:lnTo>
                  <a:lnTo>
                    <a:pt x="167" y="90"/>
                  </a:lnTo>
                  <a:lnTo>
                    <a:pt x="171" y="84"/>
                  </a:lnTo>
                  <a:lnTo>
                    <a:pt x="173" y="78"/>
                  </a:lnTo>
                  <a:lnTo>
                    <a:pt x="177" y="68"/>
                  </a:lnTo>
                  <a:lnTo>
                    <a:pt x="183" y="64"/>
                  </a:lnTo>
                  <a:lnTo>
                    <a:pt x="183" y="64"/>
                  </a:lnTo>
                  <a:lnTo>
                    <a:pt x="191" y="60"/>
                  </a:lnTo>
                  <a:lnTo>
                    <a:pt x="199" y="56"/>
                  </a:lnTo>
                  <a:lnTo>
                    <a:pt x="219" y="52"/>
                  </a:lnTo>
                  <a:lnTo>
                    <a:pt x="219" y="52"/>
                  </a:lnTo>
                  <a:lnTo>
                    <a:pt x="229" y="46"/>
                  </a:lnTo>
                  <a:lnTo>
                    <a:pt x="233" y="42"/>
                  </a:lnTo>
                  <a:lnTo>
                    <a:pt x="239" y="38"/>
                  </a:lnTo>
                  <a:lnTo>
                    <a:pt x="239" y="38"/>
                  </a:lnTo>
                  <a:lnTo>
                    <a:pt x="243" y="38"/>
                  </a:lnTo>
                  <a:lnTo>
                    <a:pt x="249" y="42"/>
                  </a:lnTo>
                  <a:lnTo>
                    <a:pt x="255" y="44"/>
                  </a:lnTo>
                  <a:lnTo>
                    <a:pt x="259" y="46"/>
                  </a:lnTo>
                  <a:lnTo>
                    <a:pt x="259" y="46"/>
                  </a:lnTo>
                  <a:lnTo>
                    <a:pt x="269" y="42"/>
                  </a:lnTo>
                  <a:lnTo>
                    <a:pt x="275" y="34"/>
                  </a:lnTo>
                  <a:lnTo>
                    <a:pt x="275" y="34"/>
                  </a:lnTo>
                  <a:lnTo>
                    <a:pt x="282" y="32"/>
                  </a:lnTo>
                  <a:lnTo>
                    <a:pt x="286" y="30"/>
                  </a:lnTo>
                  <a:lnTo>
                    <a:pt x="286" y="30"/>
                  </a:lnTo>
                  <a:lnTo>
                    <a:pt x="288" y="24"/>
                  </a:lnTo>
                  <a:lnTo>
                    <a:pt x="290" y="16"/>
                  </a:lnTo>
                  <a:lnTo>
                    <a:pt x="290" y="16"/>
                  </a:lnTo>
                  <a:lnTo>
                    <a:pt x="302" y="10"/>
                  </a:lnTo>
                  <a:lnTo>
                    <a:pt x="312" y="4"/>
                  </a:lnTo>
                  <a:lnTo>
                    <a:pt x="312" y="4"/>
                  </a:lnTo>
                  <a:lnTo>
                    <a:pt x="320" y="4"/>
                  </a:lnTo>
                  <a:lnTo>
                    <a:pt x="332" y="4"/>
                  </a:lnTo>
                  <a:lnTo>
                    <a:pt x="332" y="4"/>
                  </a:lnTo>
                  <a:lnTo>
                    <a:pt x="340" y="2"/>
                  </a:lnTo>
                  <a:lnTo>
                    <a:pt x="346" y="0"/>
                  </a:lnTo>
                  <a:lnTo>
                    <a:pt x="346" y="0"/>
                  </a:lnTo>
                  <a:lnTo>
                    <a:pt x="358" y="0"/>
                  </a:lnTo>
                  <a:lnTo>
                    <a:pt x="366" y="2"/>
                  </a:lnTo>
                  <a:lnTo>
                    <a:pt x="366" y="2"/>
                  </a:lnTo>
                  <a:lnTo>
                    <a:pt x="376" y="10"/>
                  </a:lnTo>
                  <a:lnTo>
                    <a:pt x="384" y="14"/>
                  </a:lnTo>
                  <a:lnTo>
                    <a:pt x="388" y="16"/>
                  </a:lnTo>
                  <a:lnTo>
                    <a:pt x="388" y="16"/>
                  </a:lnTo>
                  <a:lnTo>
                    <a:pt x="388" y="1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8" name="Freeform 331">
              <a:extLst>
                <a:ext uri="{FF2B5EF4-FFF2-40B4-BE49-F238E27FC236}">
                  <a16:creationId xmlns:a16="http://schemas.microsoft.com/office/drawing/2014/main" id="{A3D07D66-6524-3E47-0932-BA9F38C7F3CF}"/>
                </a:ext>
              </a:extLst>
            </p:cNvPr>
            <p:cNvSpPr>
              <a:spLocks/>
            </p:cNvSpPr>
            <p:nvPr/>
          </p:nvSpPr>
          <p:spPr bwMode="auto">
            <a:xfrm>
              <a:off x="10702901" y="3835340"/>
              <a:ext cx="182557" cy="205287"/>
            </a:xfrm>
            <a:custGeom>
              <a:avLst/>
              <a:gdLst>
                <a:gd name="T0" fmla="*/ 257 w 257"/>
                <a:gd name="T1" fmla="*/ 170 h 289"/>
                <a:gd name="T2" fmla="*/ 253 w 257"/>
                <a:gd name="T3" fmla="*/ 180 h 289"/>
                <a:gd name="T4" fmla="*/ 239 w 257"/>
                <a:gd name="T5" fmla="*/ 182 h 289"/>
                <a:gd name="T6" fmla="*/ 215 w 257"/>
                <a:gd name="T7" fmla="*/ 180 h 289"/>
                <a:gd name="T8" fmla="*/ 209 w 257"/>
                <a:gd name="T9" fmla="*/ 186 h 289"/>
                <a:gd name="T10" fmla="*/ 206 w 257"/>
                <a:gd name="T11" fmla="*/ 182 h 289"/>
                <a:gd name="T12" fmla="*/ 204 w 257"/>
                <a:gd name="T13" fmla="*/ 180 h 289"/>
                <a:gd name="T14" fmla="*/ 194 w 257"/>
                <a:gd name="T15" fmla="*/ 184 h 289"/>
                <a:gd name="T16" fmla="*/ 190 w 257"/>
                <a:gd name="T17" fmla="*/ 193 h 289"/>
                <a:gd name="T18" fmla="*/ 194 w 257"/>
                <a:gd name="T19" fmla="*/ 219 h 289"/>
                <a:gd name="T20" fmla="*/ 188 w 257"/>
                <a:gd name="T21" fmla="*/ 229 h 289"/>
                <a:gd name="T22" fmla="*/ 180 w 257"/>
                <a:gd name="T23" fmla="*/ 241 h 289"/>
                <a:gd name="T24" fmla="*/ 180 w 257"/>
                <a:gd name="T25" fmla="*/ 251 h 289"/>
                <a:gd name="T26" fmla="*/ 172 w 257"/>
                <a:gd name="T27" fmla="*/ 257 h 289"/>
                <a:gd name="T28" fmla="*/ 170 w 257"/>
                <a:gd name="T29" fmla="*/ 269 h 289"/>
                <a:gd name="T30" fmla="*/ 170 w 257"/>
                <a:gd name="T31" fmla="*/ 279 h 289"/>
                <a:gd name="T32" fmla="*/ 164 w 257"/>
                <a:gd name="T33" fmla="*/ 287 h 289"/>
                <a:gd name="T34" fmla="*/ 152 w 257"/>
                <a:gd name="T35" fmla="*/ 289 h 289"/>
                <a:gd name="T36" fmla="*/ 150 w 257"/>
                <a:gd name="T37" fmla="*/ 271 h 289"/>
                <a:gd name="T38" fmla="*/ 140 w 257"/>
                <a:gd name="T39" fmla="*/ 241 h 289"/>
                <a:gd name="T40" fmla="*/ 140 w 257"/>
                <a:gd name="T41" fmla="*/ 219 h 289"/>
                <a:gd name="T42" fmla="*/ 134 w 257"/>
                <a:gd name="T43" fmla="*/ 195 h 289"/>
                <a:gd name="T44" fmla="*/ 122 w 257"/>
                <a:gd name="T45" fmla="*/ 160 h 289"/>
                <a:gd name="T46" fmla="*/ 104 w 257"/>
                <a:gd name="T47" fmla="*/ 136 h 289"/>
                <a:gd name="T48" fmla="*/ 72 w 257"/>
                <a:gd name="T49" fmla="*/ 102 h 289"/>
                <a:gd name="T50" fmla="*/ 60 w 257"/>
                <a:gd name="T51" fmla="*/ 78 h 289"/>
                <a:gd name="T52" fmla="*/ 50 w 257"/>
                <a:gd name="T53" fmla="*/ 62 h 289"/>
                <a:gd name="T54" fmla="*/ 24 w 257"/>
                <a:gd name="T55" fmla="*/ 40 h 289"/>
                <a:gd name="T56" fmla="*/ 8 w 257"/>
                <a:gd name="T57" fmla="*/ 30 h 289"/>
                <a:gd name="T58" fmla="*/ 2 w 257"/>
                <a:gd name="T59" fmla="*/ 32 h 289"/>
                <a:gd name="T60" fmla="*/ 0 w 257"/>
                <a:gd name="T61" fmla="*/ 30 h 289"/>
                <a:gd name="T62" fmla="*/ 4 w 257"/>
                <a:gd name="T63" fmla="*/ 16 h 289"/>
                <a:gd name="T64" fmla="*/ 12 w 257"/>
                <a:gd name="T65" fmla="*/ 10 h 289"/>
                <a:gd name="T66" fmla="*/ 20 w 257"/>
                <a:gd name="T67" fmla="*/ 12 h 289"/>
                <a:gd name="T68" fmla="*/ 40 w 257"/>
                <a:gd name="T69" fmla="*/ 4 h 289"/>
                <a:gd name="T70" fmla="*/ 60 w 257"/>
                <a:gd name="T71" fmla="*/ 0 h 289"/>
                <a:gd name="T72" fmla="*/ 78 w 257"/>
                <a:gd name="T73" fmla="*/ 6 h 289"/>
                <a:gd name="T74" fmla="*/ 106 w 257"/>
                <a:gd name="T75" fmla="*/ 20 h 289"/>
                <a:gd name="T76" fmla="*/ 116 w 257"/>
                <a:gd name="T77" fmla="*/ 22 h 289"/>
                <a:gd name="T78" fmla="*/ 134 w 257"/>
                <a:gd name="T79" fmla="*/ 16 h 289"/>
                <a:gd name="T80" fmla="*/ 152 w 257"/>
                <a:gd name="T81" fmla="*/ 22 h 289"/>
                <a:gd name="T82" fmla="*/ 160 w 257"/>
                <a:gd name="T83" fmla="*/ 30 h 289"/>
                <a:gd name="T84" fmla="*/ 170 w 257"/>
                <a:gd name="T85" fmla="*/ 26 h 289"/>
                <a:gd name="T86" fmla="*/ 178 w 257"/>
                <a:gd name="T87" fmla="*/ 32 h 289"/>
                <a:gd name="T88" fmla="*/ 180 w 257"/>
                <a:gd name="T89" fmla="*/ 52 h 289"/>
                <a:gd name="T90" fmla="*/ 180 w 257"/>
                <a:gd name="T91" fmla="*/ 68 h 289"/>
                <a:gd name="T92" fmla="*/ 184 w 257"/>
                <a:gd name="T93" fmla="*/ 76 h 289"/>
                <a:gd name="T94" fmla="*/ 192 w 257"/>
                <a:gd name="T95" fmla="*/ 82 h 289"/>
                <a:gd name="T96" fmla="*/ 202 w 257"/>
                <a:gd name="T97" fmla="*/ 86 h 289"/>
                <a:gd name="T98" fmla="*/ 207 w 257"/>
                <a:gd name="T99" fmla="*/ 90 h 289"/>
                <a:gd name="T100" fmla="*/ 209 w 257"/>
                <a:gd name="T101" fmla="*/ 100 h 289"/>
                <a:gd name="T102" fmla="*/ 213 w 257"/>
                <a:gd name="T103" fmla="*/ 116 h 289"/>
                <a:gd name="T104" fmla="*/ 231 w 257"/>
                <a:gd name="T105" fmla="*/ 126 h 289"/>
                <a:gd name="T106" fmla="*/ 247 w 257"/>
                <a:gd name="T107" fmla="*/ 136 h 289"/>
                <a:gd name="T108" fmla="*/ 251 w 257"/>
                <a:gd name="T109" fmla="*/ 144 h 289"/>
                <a:gd name="T110" fmla="*/ 255 w 257"/>
                <a:gd name="T111" fmla="*/ 160 h 289"/>
                <a:gd name="T112" fmla="*/ 257 w 257"/>
                <a:gd name="T113" fmla="*/ 1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289">
                  <a:moveTo>
                    <a:pt x="257" y="164"/>
                  </a:moveTo>
                  <a:lnTo>
                    <a:pt x="257" y="164"/>
                  </a:lnTo>
                  <a:lnTo>
                    <a:pt x="257" y="170"/>
                  </a:lnTo>
                  <a:lnTo>
                    <a:pt x="255" y="176"/>
                  </a:lnTo>
                  <a:lnTo>
                    <a:pt x="255" y="176"/>
                  </a:lnTo>
                  <a:lnTo>
                    <a:pt x="253" y="180"/>
                  </a:lnTo>
                  <a:lnTo>
                    <a:pt x="247" y="182"/>
                  </a:lnTo>
                  <a:lnTo>
                    <a:pt x="247" y="182"/>
                  </a:lnTo>
                  <a:lnTo>
                    <a:pt x="239" y="182"/>
                  </a:lnTo>
                  <a:lnTo>
                    <a:pt x="233" y="182"/>
                  </a:lnTo>
                  <a:lnTo>
                    <a:pt x="225" y="180"/>
                  </a:lnTo>
                  <a:lnTo>
                    <a:pt x="215" y="180"/>
                  </a:lnTo>
                  <a:lnTo>
                    <a:pt x="215" y="180"/>
                  </a:lnTo>
                  <a:lnTo>
                    <a:pt x="213" y="184"/>
                  </a:lnTo>
                  <a:lnTo>
                    <a:pt x="209" y="186"/>
                  </a:lnTo>
                  <a:lnTo>
                    <a:pt x="209" y="186"/>
                  </a:lnTo>
                  <a:lnTo>
                    <a:pt x="207" y="186"/>
                  </a:lnTo>
                  <a:lnTo>
                    <a:pt x="206" y="182"/>
                  </a:lnTo>
                  <a:lnTo>
                    <a:pt x="206" y="180"/>
                  </a:lnTo>
                  <a:lnTo>
                    <a:pt x="204" y="180"/>
                  </a:lnTo>
                  <a:lnTo>
                    <a:pt x="204" y="180"/>
                  </a:lnTo>
                  <a:lnTo>
                    <a:pt x="198" y="182"/>
                  </a:lnTo>
                  <a:lnTo>
                    <a:pt x="194" y="184"/>
                  </a:lnTo>
                  <a:lnTo>
                    <a:pt x="194" y="184"/>
                  </a:lnTo>
                  <a:lnTo>
                    <a:pt x="192" y="189"/>
                  </a:lnTo>
                  <a:lnTo>
                    <a:pt x="190" y="193"/>
                  </a:lnTo>
                  <a:lnTo>
                    <a:pt x="190" y="193"/>
                  </a:lnTo>
                  <a:lnTo>
                    <a:pt x="190" y="201"/>
                  </a:lnTo>
                  <a:lnTo>
                    <a:pt x="192" y="211"/>
                  </a:lnTo>
                  <a:lnTo>
                    <a:pt x="194" y="219"/>
                  </a:lnTo>
                  <a:lnTo>
                    <a:pt x="192" y="225"/>
                  </a:lnTo>
                  <a:lnTo>
                    <a:pt x="192" y="225"/>
                  </a:lnTo>
                  <a:lnTo>
                    <a:pt x="188" y="229"/>
                  </a:lnTo>
                  <a:lnTo>
                    <a:pt x="184" y="231"/>
                  </a:lnTo>
                  <a:lnTo>
                    <a:pt x="184" y="231"/>
                  </a:lnTo>
                  <a:lnTo>
                    <a:pt x="180" y="241"/>
                  </a:lnTo>
                  <a:lnTo>
                    <a:pt x="180" y="241"/>
                  </a:lnTo>
                  <a:lnTo>
                    <a:pt x="180" y="245"/>
                  </a:lnTo>
                  <a:lnTo>
                    <a:pt x="180" y="251"/>
                  </a:lnTo>
                  <a:lnTo>
                    <a:pt x="180" y="251"/>
                  </a:lnTo>
                  <a:lnTo>
                    <a:pt x="176" y="255"/>
                  </a:lnTo>
                  <a:lnTo>
                    <a:pt x="172" y="257"/>
                  </a:lnTo>
                  <a:lnTo>
                    <a:pt x="172" y="257"/>
                  </a:lnTo>
                  <a:lnTo>
                    <a:pt x="170" y="269"/>
                  </a:lnTo>
                  <a:lnTo>
                    <a:pt x="170" y="269"/>
                  </a:lnTo>
                  <a:lnTo>
                    <a:pt x="170" y="273"/>
                  </a:lnTo>
                  <a:lnTo>
                    <a:pt x="170" y="279"/>
                  </a:lnTo>
                  <a:lnTo>
                    <a:pt x="170" y="279"/>
                  </a:lnTo>
                  <a:lnTo>
                    <a:pt x="168" y="283"/>
                  </a:lnTo>
                  <a:lnTo>
                    <a:pt x="164" y="287"/>
                  </a:lnTo>
                  <a:lnTo>
                    <a:pt x="164" y="287"/>
                  </a:lnTo>
                  <a:lnTo>
                    <a:pt x="156" y="287"/>
                  </a:lnTo>
                  <a:lnTo>
                    <a:pt x="154" y="287"/>
                  </a:lnTo>
                  <a:lnTo>
                    <a:pt x="152" y="289"/>
                  </a:lnTo>
                  <a:lnTo>
                    <a:pt x="152" y="289"/>
                  </a:lnTo>
                  <a:lnTo>
                    <a:pt x="150" y="271"/>
                  </a:lnTo>
                  <a:lnTo>
                    <a:pt x="150" y="271"/>
                  </a:lnTo>
                  <a:lnTo>
                    <a:pt x="146" y="255"/>
                  </a:lnTo>
                  <a:lnTo>
                    <a:pt x="146" y="255"/>
                  </a:lnTo>
                  <a:lnTo>
                    <a:pt x="140" y="241"/>
                  </a:lnTo>
                  <a:lnTo>
                    <a:pt x="140" y="241"/>
                  </a:lnTo>
                  <a:lnTo>
                    <a:pt x="140" y="229"/>
                  </a:lnTo>
                  <a:lnTo>
                    <a:pt x="140" y="219"/>
                  </a:lnTo>
                  <a:lnTo>
                    <a:pt x="140" y="219"/>
                  </a:lnTo>
                  <a:lnTo>
                    <a:pt x="134" y="195"/>
                  </a:lnTo>
                  <a:lnTo>
                    <a:pt x="134" y="195"/>
                  </a:lnTo>
                  <a:lnTo>
                    <a:pt x="128" y="178"/>
                  </a:lnTo>
                  <a:lnTo>
                    <a:pt x="122" y="160"/>
                  </a:lnTo>
                  <a:lnTo>
                    <a:pt x="122" y="160"/>
                  </a:lnTo>
                  <a:lnTo>
                    <a:pt x="114" y="148"/>
                  </a:lnTo>
                  <a:lnTo>
                    <a:pt x="104" y="136"/>
                  </a:lnTo>
                  <a:lnTo>
                    <a:pt x="104" y="136"/>
                  </a:lnTo>
                  <a:lnTo>
                    <a:pt x="84" y="112"/>
                  </a:lnTo>
                  <a:lnTo>
                    <a:pt x="84" y="112"/>
                  </a:lnTo>
                  <a:lnTo>
                    <a:pt x="72" y="102"/>
                  </a:lnTo>
                  <a:lnTo>
                    <a:pt x="64" y="90"/>
                  </a:lnTo>
                  <a:lnTo>
                    <a:pt x="64" y="90"/>
                  </a:lnTo>
                  <a:lnTo>
                    <a:pt x="60" y="78"/>
                  </a:lnTo>
                  <a:lnTo>
                    <a:pt x="58" y="70"/>
                  </a:lnTo>
                  <a:lnTo>
                    <a:pt x="58" y="70"/>
                  </a:lnTo>
                  <a:lnTo>
                    <a:pt x="50" y="62"/>
                  </a:lnTo>
                  <a:lnTo>
                    <a:pt x="44" y="54"/>
                  </a:lnTo>
                  <a:lnTo>
                    <a:pt x="44" y="54"/>
                  </a:lnTo>
                  <a:lnTo>
                    <a:pt x="24" y="40"/>
                  </a:lnTo>
                  <a:lnTo>
                    <a:pt x="24" y="40"/>
                  </a:lnTo>
                  <a:lnTo>
                    <a:pt x="16" y="34"/>
                  </a:lnTo>
                  <a:lnTo>
                    <a:pt x="8" y="30"/>
                  </a:lnTo>
                  <a:lnTo>
                    <a:pt x="8" y="30"/>
                  </a:lnTo>
                  <a:lnTo>
                    <a:pt x="4" y="32"/>
                  </a:lnTo>
                  <a:lnTo>
                    <a:pt x="2" y="32"/>
                  </a:lnTo>
                  <a:lnTo>
                    <a:pt x="0" y="32"/>
                  </a:lnTo>
                  <a:lnTo>
                    <a:pt x="0" y="32"/>
                  </a:lnTo>
                  <a:lnTo>
                    <a:pt x="0" y="30"/>
                  </a:lnTo>
                  <a:lnTo>
                    <a:pt x="0" y="26"/>
                  </a:lnTo>
                  <a:lnTo>
                    <a:pt x="4" y="16"/>
                  </a:lnTo>
                  <a:lnTo>
                    <a:pt x="4" y="16"/>
                  </a:lnTo>
                  <a:lnTo>
                    <a:pt x="8" y="14"/>
                  </a:lnTo>
                  <a:lnTo>
                    <a:pt x="12" y="10"/>
                  </a:lnTo>
                  <a:lnTo>
                    <a:pt x="12" y="10"/>
                  </a:lnTo>
                  <a:lnTo>
                    <a:pt x="16" y="10"/>
                  </a:lnTo>
                  <a:lnTo>
                    <a:pt x="20" y="12"/>
                  </a:lnTo>
                  <a:lnTo>
                    <a:pt x="20" y="12"/>
                  </a:lnTo>
                  <a:lnTo>
                    <a:pt x="32" y="8"/>
                  </a:lnTo>
                  <a:lnTo>
                    <a:pt x="32" y="8"/>
                  </a:lnTo>
                  <a:lnTo>
                    <a:pt x="40" y="4"/>
                  </a:lnTo>
                  <a:lnTo>
                    <a:pt x="48" y="0"/>
                  </a:lnTo>
                  <a:lnTo>
                    <a:pt x="48" y="0"/>
                  </a:lnTo>
                  <a:lnTo>
                    <a:pt x="60" y="0"/>
                  </a:lnTo>
                  <a:lnTo>
                    <a:pt x="70" y="2"/>
                  </a:lnTo>
                  <a:lnTo>
                    <a:pt x="70" y="2"/>
                  </a:lnTo>
                  <a:lnTo>
                    <a:pt x="78" y="6"/>
                  </a:lnTo>
                  <a:lnTo>
                    <a:pt x="78" y="6"/>
                  </a:lnTo>
                  <a:lnTo>
                    <a:pt x="92" y="14"/>
                  </a:lnTo>
                  <a:lnTo>
                    <a:pt x="106" y="20"/>
                  </a:lnTo>
                  <a:lnTo>
                    <a:pt x="106" y="20"/>
                  </a:lnTo>
                  <a:lnTo>
                    <a:pt x="116" y="22"/>
                  </a:lnTo>
                  <a:lnTo>
                    <a:pt x="116" y="22"/>
                  </a:lnTo>
                  <a:lnTo>
                    <a:pt x="126" y="18"/>
                  </a:lnTo>
                  <a:lnTo>
                    <a:pt x="134" y="16"/>
                  </a:lnTo>
                  <a:lnTo>
                    <a:pt x="134" y="16"/>
                  </a:lnTo>
                  <a:lnTo>
                    <a:pt x="146" y="16"/>
                  </a:lnTo>
                  <a:lnTo>
                    <a:pt x="146" y="16"/>
                  </a:lnTo>
                  <a:lnTo>
                    <a:pt x="152" y="22"/>
                  </a:lnTo>
                  <a:lnTo>
                    <a:pt x="156" y="28"/>
                  </a:lnTo>
                  <a:lnTo>
                    <a:pt x="160" y="30"/>
                  </a:lnTo>
                  <a:lnTo>
                    <a:pt x="160" y="30"/>
                  </a:lnTo>
                  <a:lnTo>
                    <a:pt x="164" y="28"/>
                  </a:lnTo>
                  <a:lnTo>
                    <a:pt x="170" y="26"/>
                  </a:lnTo>
                  <a:lnTo>
                    <a:pt x="170" y="26"/>
                  </a:lnTo>
                  <a:lnTo>
                    <a:pt x="174" y="28"/>
                  </a:lnTo>
                  <a:lnTo>
                    <a:pt x="178" y="32"/>
                  </a:lnTo>
                  <a:lnTo>
                    <a:pt x="178" y="32"/>
                  </a:lnTo>
                  <a:lnTo>
                    <a:pt x="178" y="42"/>
                  </a:lnTo>
                  <a:lnTo>
                    <a:pt x="178" y="42"/>
                  </a:lnTo>
                  <a:lnTo>
                    <a:pt x="180" y="52"/>
                  </a:lnTo>
                  <a:lnTo>
                    <a:pt x="180" y="52"/>
                  </a:lnTo>
                  <a:lnTo>
                    <a:pt x="180" y="64"/>
                  </a:lnTo>
                  <a:lnTo>
                    <a:pt x="180" y="68"/>
                  </a:lnTo>
                  <a:lnTo>
                    <a:pt x="180" y="72"/>
                  </a:lnTo>
                  <a:lnTo>
                    <a:pt x="180" y="72"/>
                  </a:lnTo>
                  <a:lnTo>
                    <a:pt x="184" y="76"/>
                  </a:lnTo>
                  <a:lnTo>
                    <a:pt x="188" y="78"/>
                  </a:lnTo>
                  <a:lnTo>
                    <a:pt x="188" y="78"/>
                  </a:lnTo>
                  <a:lnTo>
                    <a:pt x="192" y="82"/>
                  </a:lnTo>
                  <a:lnTo>
                    <a:pt x="194" y="86"/>
                  </a:lnTo>
                  <a:lnTo>
                    <a:pt x="194" y="86"/>
                  </a:lnTo>
                  <a:lnTo>
                    <a:pt x="202" y="86"/>
                  </a:lnTo>
                  <a:lnTo>
                    <a:pt x="206" y="86"/>
                  </a:lnTo>
                  <a:lnTo>
                    <a:pt x="206" y="86"/>
                  </a:lnTo>
                  <a:lnTo>
                    <a:pt x="207" y="90"/>
                  </a:lnTo>
                  <a:lnTo>
                    <a:pt x="209" y="96"/>
                  </a:lnTo>
                  <a:lnTo>
                    <a:pt x="209" y="96"/>
                  </a:lnTo>
                  <a:lnTo>
                    <a:pt x="209" y="100"/>
                  </a:lnTo>
                  <a:lnTo>
                    <a:pt x="209" y="106"/>
                  </a:lnTo>
                  <a:lnTo>
                    <a:pt x="209" y="106"/>
                  </a:lnTo>
                  <a:lnTo>
                    <a:pt x="213" y="116"/>
                  </a:lnTo>
                  <a:lnTo>
                    <a:pt x="223" y="122"/>
                  </a:lnTo>
                  <a:lnTo>
                    <a:pt x="223" y="122"/>
                  </a:lnTo>
                  <a:lnTo>
                    <a:pt x="231" y="126"/>
                  </a:lnTo>
                  <a:lnTo>
                    <a:pt x="241" y="128"/>
                  </a:lnTo>
                  <a:lnTo>
                    <a:pt x="241" y="128"/>
                  </a:lnTo>
                  <a:lnTo>
                    <a:pt x="247" y="136"/>
                  </a:lnTo>
                  <a:lnTo>
                    <a:pt x="247" y="136"/>
                  </a:lnTo>
                  <a:lnTo>
                    <a:pt x="251" y="144"/>
                  </a:lnTo>
                  <a:lnTo>
                    <a:pt x="251" y="144"/>
                  </a:lnTo>
                  <a:lnTo>
                    <a:pt x="251" y="156"/>
                  </a:lnTo>
                  <a:lnTo>
                    <a:pt x="251" y="156"/>
                  </a:lnTo>
                  <a:lnTo>
                    <a:pt x="255" y="160"/>
                  </a:lnTo>
                  <a:lnTo>
                    <a:pt x="257" y="164"/>
                  </a:lnTo>
                  <a:lnTo>
                    <a:pt x="257" y="164"/>
                  </a:lnTo>
                  <a:lnTo>
                    <a:pt x="257" y="16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09" name="Freeform 332">
              <a:extLst>
                <a:ext uri="{FF2B5EF4-FFF2-40B4-BE49-F238E27FC236}">
                  <a16:creationId xmlns:a16="http://schemas.microsoft.com/office/drawing/2014/main" id="{252AE6CE-C542-C4A2-EEB0-590B2F9C6FE9}"/>
                </a:ext>
              </a:extLst>
            </p:cNvPr>
            <p:cNvSpPr>
              <a:spLocks/>
            </p:cNvSpPr>
            <p:nvPr/>
          </p:nvSpPr>
          <p:spPr bwMode="auto">
            <a:xfrm>
              <a:off x="10407401" y="3855229"/>
              <a:ext cx="483740" cy="342383"/>
            </a:xfrm>
            <a:custGeom>
              <a:avLst/>
              <a:gdLst>
                <a:gd name="T0" fmla="*/ 570 w 681"/>
                <a:gd name="T1" fmla="*/ 267 h 482"/>
                <a:gd name="T2" fmla="*/ 594 w 681"/>
                <a:gd name="T3" fmla="*/ 279 h 482"/>
                <a:gd name="T4" fmla="*/ 620 w 681"/>
                <a:gd name="T5" fmla="*/ 273 h 482"/>
                <a:gd name="T6" fmla="*/ 653 w 681"/>
                <a:gd name="T7" fmla="*/ 253 h 482"/>
                <a:gd name="T8" fmla="*/ 675 w 681"/>
                <a:gd name="T9" fmla="*/ 257 h 482"/>
                <a:gd name="T10" fmla="*/ 681 w 681"/>
                <a:gd name="T11" fmla="*/ 301 h 482"/>
                <a:gd name="T12" fmla="*/ 667 w 681"/>
                <a:gd name="T13" fmla="*/ 321 h 482"/>
                <a:gd name="T14" fmla="*/ 641 w 681"/>
                <a:gd name="T15" fmla="*/ 349 h 482"/>
                <a:gd name="T16" fmla="*/ 627 w 681"/>
                <a:gd name="T17" fmla="*/ 353 h 482"/>
                <a:gd name="T18" fmla="*/ 641 w 681"/>
                <a:gd name="T19" fmla="*/ 325 h 482"/>
                <a:gd name="T20" fmla="*/ 631 w 681"/>
                <a:gd name="T21" fmla="*/ 305 h 482"/>
                <a:gd name="T22" fmla="*/ 627 w 681"/>
                <a:gd name="T23" fmla="*/ 337 h 482"/>
                <a:gd name="T24" fmla="*/ 623 w 681"/>
                <a:gd name="T25" fmla="*/ 382 h 482"/>
                <a:gd name="T26" fmla="*/ 629 w 681"/>
                <a:gd name="T27" fmla="*/ 422 h 482"/>
                <a:gd name="T28" fmla="*/ 608 w 681"/>
                <a:gd name="T29" fmla="*/ 438 h 482"/>
                <a:gd name="T30" fmla="*/ 578 w 681"/>
                <a:gd name="T31" fmla="*/ 422 h 482"/>
                <a:gd name="T32" fmla="*/ 534 w 681"/>
                <a:gd name="T33" fmla="*/ 414 h 482"/>
                <a:gd name="T34" fmla="*/ 488 w 681"/>
                <a:gd name="T35" fmla="*/ 422 h 482"/>
                <a:gd name="T36" fmla="*/ 424 w 681"/>
                <a:gd name="T37" fmla="*/ 468 h 482"/>
                <a:gd name="T38" fmla="*/ 373 w 681"/>
                <a:gd name="T39" fmla="*/ 476 h 482"/>
                <a:gd name="T40" fmla="*/ 243 w 681"/>
                <a:gd name="T41" fmla="*/ 480 h 482"/>
                <a:gd name="T42" fmla="*/ 213 w 681"/>
                <a:gd name="T43" fmla="*/ 474 h 482"/>
                <a:gd name="T44" fmla="*/ 217 w 681"/>
                <a:gd name="T45" fmla="*/ 450 h 482"/>
                <a:gd name="T46" fmla="*/ 194 w 681"/>
                <a:gd name="T47" fmla="*/ 446 h 482"/>
                <a:gd name="T48" fmla="*/ 174 w 681"/>
                <a:gd name="T49" fmla="*/ 424 h 482"/>
                <a:gd name="T50" fmla="*/ 186 w 681"/>
                <a:gd name="T51" fmla="*/ 404 h 482"/>
                <a:gd name="T52" fmla="*/ 168 w 681"/>
                <a:gd name="T53" fmla="*/ 400 h 482"/>
                <a:gd name="T54" fmla="*/ 122 w 681"/>
                <a:gd name="T55" fmla="*/ 398 h 482"/>
                <a:gd name="T56" fmla="*/ 102 w 681"/>
                <a:gd name="T57" fmla="*/ 380 h 482"/>
                <a:gd name="T58" fmla="*/ 94 w 681"/>
                <a:gd name="T59" fmla="*/ 353 h 482"/>
                <a:gd name="T60" fmla="*/ 70 w 681"/>
                <a:gd name="T61" fmla="*/ 343 h 482"/>
                <a:gd name="T62" fmla="*/ 50 w 681"/>
                <a:gd name="T63" fmla="*/ 303 h 482"/>
                <a:gd name="T64" fmla="*/ 16 w 681"/>
                <a:gd name="T65" fmla="*/ 271 h 482"/>
                <a:gd name="T66" fmla="*/ 0 w 681"/>
                <a:gd name="T67" fmla="*/ 263 h 482"/>
                <a:gd name="T68" fmla="*/ 44 w 681"/>
                <a:gd name="T69" fmla="*/ 247 h 482"/>
                <a:gd name="T70" fmla="*/ 72 w 681"/>
                <a:gd name="T71" fmla="*/ 213 h 482"/>
                <a:gd name="T72" fmla="*/ 92 w 681"/>
                <a:gd name="T73" fmla="*/ 161 h 482"/>
                <a:gd name="T74" fmla="*/ 108 w 681"/>
                <a:gd name="T75" fmla="*/ 130 h 482"/>
                <a:gd name="T76" fmla="*/ 120 w 681"/>
                <a:gd name="T77" fmla="*/ 100 h 482"/>
                <a:gd name="T78" fmla="*/ 148 w 681"/>
                <a:gd name="T79" fmla="*/ 82 h 482"/>
                <a:gd name="T80" fmla="*/ 166 w 681"/>
                <a:gd name="T81" fmla="*/ 64 h 482"/>
                <a:gd name="T82" fmla="*/ 194 w 681"/>
                <a:gd name="T83" fmla="*/ 56 h 482"/>
                <a:gd name="T84" fmla="*/ 263 w 681"/>
                <a:gd name="T85" fmla="*/ 50 h 482"/>
                <a:gd name="T86" fmla="*/ 299 w 681"/>
                <a:gd name="T87" fmla="*/ 56 h 482"/>
                <a:gd name="T88" fmla="*/ 321 w 681"/>
                <a:gd name="T89" fmla="*/ 54 h 482"/>
                <a:gd name="T90" fmla="*/ 359 w 681"/>
                <a:gd name="T91" fmla="*/ 38 h 482"/>
                <a:gd name="T92" fmla="*/ 407 w 681"/>
                <a:gd name="T93" fmla="*/ 4 h 482"/>
                <a:gd name="T94" fmla="*/ 424 w 681"/>
                <a:gd name="T95" fmla="*/ 0 h 482"/>
                <a:gd name="T96" fmla="*/ 460 w 681"/>
                <a:gd name="T97" fmla="*/ 26 h 482"/>
                <a:gd name="T98" fmla="*/ 480 w 681"/>
                <a:gd name="T99" fmla="*/ 62 h 482"/>
                <a:gd name="T100" fmla="*/ 530 w 681"/>
                <a:gd name="T101" fmla="*/ 120 h 482"/>
                <a:gd name="T102" fmla="*/ 556 w 681"/>
                <a:gd name="T103" fmla="*/ 191 h 482"/>
                <a:gd name="T104" fmla="*/ 562 w 681"/>
                <a:gd name="T105" fmla="*/ 22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1" h="482">
                  <a:moveTo>
                    <a:pt x="568" y="263"/>
                  </a:moveTo>
                  <a:lnTo>
                    <a:pt x="568" y="263"/>
                  </a:lnTo>
                  <a:lnTo>
                    <a:pt x="568" y="265"/>
                  </a:lnTo>
                  <a:lnTo>
                    <a:pt x="568" y="267"/>
                  </a:lnTo>
                  <a:lnTo>
                    <a:pt x="568" y="267"/>
                  </a:lnTo>
                  <a:lnTo>
                    <a:pt x="570" y="267"/>
                  </a:lnTo>
                  <a:lnTo>
                    <a:pt x="574" y="265"/>
                  </a:lnTo>
                  <a:lnTo>
                    <a:pt x="578" y="263"/>
                  </a:lnTo>
                  <a:lnTo>
                    <a:pt x="578" y="263"/>
                  </a:lnTo>
                  <a:lnTo>
                    <a:pt x="586" y="267"/>
                  </a:lnTo>
                  <a:lnTo>
                    <a:pt x="590" y="273"/>
                  </a:lnTo>
                  <a:lnTo>
                    <a:pt x="594" y="279"/>
                  </a:lnTo>
                  <a:lnTo>
                    <a:pt x="600" y="281"/>
                  </a:lnTo>
                  <a:lnTo>
                    <a:pt x="600" y="281"/>
                  </a:lnTo>
                  <a:lnTo>
                    <a:pt x="606" y="281"/>
                  </a:lnTo>
                  <a:lnTo>
                    <a:pt x="614" y="279"/>
                  </a:lnTo>
                  <a:lnTo>
                    <a:pt x="614" y="279"/>
                  </a:lnTo>
                  <a:lnTo>
                    <a:pt x="620" y="273"/>
                  </a:lnTo>
                  <a:lnTo>
                    <a:pt x="623" y="267"/>
                  </a:lnTo>
                  <a:lnTo>
                    <a:pt x="623" y="267"/>
                  </a:lnTo>
                  <a:lnTo>
                    <a:pt x="631" y="265"/>
                  </a:lnTo>
                  <a:lnTo>
                    <a:pt x="643" y="259"/>
                  </a:lnTo>
                  <a:lnTo>
                    <a:pt x="643" y="259"/>
                  </a:lnTo>
                  <a:lnTo>
                    <a:pt x="653" y="253"/>
                  </a:lnTo>
                  <a:lnTo>
                    <a:pt x="653" y="253"/>
                  </a:lnTo>
                  <a:lnTo>
                    <a:pt x="663" y="253"/>
                  </a:lnTo>
                  <a:lnTo>
                    <a:pt x="663" y="253"/>
                  </a:lnTo>
                  <a:lnTo>
                    <a:pt x="671" y="255"/>
                  </a:lnTo>
                  <a:lnTo>
                    <a:pt x="671" y="255"/>
                  </a:lnTo>
                  <a:lnTo>
                    <a:pt x="675" y="257"/>
                  </a:lnTo>
                  <a:lnTo>
                    <a:pt x="677" y="265"/>
                  </a:lnTo>
                  <a:lnTo>
                    <a:pt x="677" y="265"/>
                  </a:lnTo>
                  <a:lnTo>
                    <a:pt x="679" y="275"/>
                  </a:lnTo>
                  <a:lnTo>
                    <a:pt x="679" y="285"/>
                  </a:lnTo>
                  <a:lnTo>
                    <a:pt x="679" y="285"/>
                  </a:lnTo>
                  <a:lnTo>
                    <a:pt x="681" y="301"/>
                  </a:lnTo>
                  <a:lnTo>
                    <a:pt x="681" y="301"/>
                  </a:lnTo>
                  <a:lnTo>
                    <a:pt x="677" y="309"/>
                  </a:lnTo>
                  <a:lnTo>
                    <a:pt x="677" y="309"/>
                  </a:lnTo>
                  <a:lnTo>
                    <a:pt x="673" y="315"/>
                  </a:lnTo>
                  <a:lnTo>
                    <a:pt x="673" y="315"/>
                  </a:lnTo>
                  <a:lnTo>
                    <a:pt x="667" y="321"/>
                  </a:lnTo>
                  <a:lnTo>
                    <a:pt x="659" y="323"/>
                  </a:lnTo>
                  <a:lnTo>
                    <a:pt x="659" y="323"/>
                  </a:lnTo>
                  <a:lnTo>
                    <a:pt x="649" y="335"/>
                  </a:lnTo>
                  <a:lnTo>
                    <a:pt x="649" y="335"/>
                  </a:lnTo>
                  <a:lnTo>
                    <a:pt x="641" y="349"/>
                  </a:lnTo>
                  <a:lnTo>
                    <a:pt x="641" y="349"/>
                  </a:lnTo>
                  <a:lnTo>
                    <a:pt x="639" y="357"/>
                  </a:lnTo>
                  <a:lnTo>
                    <a:pt x="635" y="359"/>
                  </a:lnTo>
                  <a:lnTo>
                    <a:pt x="631" y="359"/>
                  </a:lnTo>
                  <a:lnTo>
                    <a:pt x="631" y="359"/>
                  </a:lnTo>
                  <a:lnTo>
                    <a:pt x="629" y="357"/>
                  </a:lnTo>
                  <a:lnTo>
                    <a:pt x="627" y="353"/>
                  </a:lnTo>
                  <a:lnTo>
                    <a:pt x="627" y="353"/>
                  </a:lnTo>
                  <a:lnTo>
                    <a:pt x="631" y="345"/>
                  </a:lnTo>
                  <a:lnTo>
                    <a:pt x="635" y="341"/>
                  </a:lnTo>
                  <a:lnTo>
                    <a:pt x="635" y="341"/>
                  </a:lnTo>
                  <a:lnTo>
                    <a:pt x="639" y="333"/>
                  </a:lnTo>
                  <a:lnTo>
                    <a:pt x="641" y="325"/>
                  </a:lnTo>
                  <a:lnTo>
                    <a:pt x="641" y="325"/>
                  </a:lnTo>
                  <a:lnTo>
                    <a:pt x="641" y="313"/>
                  </a:lnTo>
                  <a:lnTo>
                    <a:pt x="639" y="309"/>
                  </a:lnTo>
                  <a:lnTo>
                    <a:pt x="635" y="305"/>
                  </a:lnTo>
                  <a:lnTo>
                    <a:pt x="635" y="305"/>
                  </a:lnTo>
                  <a:lnTo>
                    <a:pt x="631" y="305"/>
                  </a:lnTo>
                  <a:lnTo>
                    <a:pt x="627" y="307"/>
                  </a:lnTo>
                  <a:lnTo>
                    <a:pt x="627" y="307"/>
                  </a:lnTo>
                  <a:lnTo>
                    <a:pt x="625" y="313"/>
                  </a:lnTo>
                  <a:lnTo>
                    <a:pt x="625" y="323"/>
                  </a:lnTo>
                  <a:lnTo>
                    <a:pt x="627" y="337"/>
                  </a:lnTo>
                  <a:lnTo>
                    <a:pt x="627" y="337"/>
                  </a:lnTo>
                  <a:lnTo>
                    <a:pt x="625" y="357"/>
                  </a:lnTo>
                  <a:lnTo>
                    <a:pt x="625" y="357"/>
                  </a:lnTo>
                  <a:lnTo>
                    <a:pt x="625" y="369"/>
                  </a:lnTo>
                  <a:lnTo>
                    <a:pt x="625" y="369"/>
                  </a:lnTo>
                  <a:lnTo>
                    <a:pt x="623" y="382"/>
                  </a:lnTo>
                  <a:lnTo>
                    <a:pt x="623" y="382"/>
                  </a:lnTo>
                  <a:lnTo>
                    <a:pt x="623" y="392"/>
                  </a:lnTo>
                  <a:lnTo>
                    <a:pt x="625" y="404"/>
                  </a:lnTo>
                  <a:lnTo>
                    <a:pt x="625" y="404"/>
                  </a:lnTo>
                  <a:lnTo>
                    <a:pt x="625" y="416"/>
                  </a:lnTo>
                  <a:lnTo>
                    <a:pt x="625" y="416"/>
                  </a:lnTo>
                  <a:lnTo>
                    <a:pt x="629" y="422"/>
                  </a:lnTo>
                  <a:lnTo>
                    <a:pt x="629" y="430"/>
                  </a:lnTo>
                  <a:lnTo>
                    <a:pt x="629" y="430"/>
                  </a:lnTo>
                  <a:lnTo>
                    <a:pt x="625" y="430"/>
                  </a:lnTo>
                  <a:lnTo>
                    <a:pt x="620" y="432"/>
                  </a:lnTo>
                  <a:lnTo>
                    <a:pt x="614" y="434"/>
                  </a:lnTo>
                  <a:lnTo>
                    <a:pt x="608" y="438"/>
                  </a:lnTo>
                  <a:lnTo>
                    <a:pt x="608" y="438"/>
                  </a:lnTo>
                  <a:lnTo>
                    <a:pt x="602" y="434"/>
                  </a:lnTo>
                  <a:lnTo>
                    <a:pt x="594" y="430"/>
                  </a:lnTo>
                  <a:lnTo>
                    <a:pt x="586" y="424"/>
                  </a:lnTo>
                  <a:lnTo>
                    <a:pt x="578" y="422"/>
                  </a:lnTo>
                  <a:lnTo>
                    <a:pt x="578" y="422"/>
                  </a:lnTo>
                  <a:lnTo>
                    <a:pt x="570" y="420"/>
                  </a:lnTo>
                  <a:lnTo>
                    <a:pt x="560" y="420"/>
                  </a:lnTo>
                  <a:lnTo>
                    <a:pt x="548" y="418"/>
                  </a:lnTo>
                  <a:lnTo>
                    <a:pt x="540" y="418"/>
                  </a:lnTo>
                  <a:lnTo>
                    <a:pt x="540" y="418"/>
                  </a:lnTo>
                  <a:lnTo>
                    <a:pt x="534" y="414"/>
                  </a:lnTo>
                  <a:lnTo>
                    <a:pt x="530" y="412"/>
                  </a:lnTo>
                  <a:lnTo>
                    <a:pt x="530" y="412"/>
                  </a:lnTo>
                  <a:lnTo>
                    <a:pt x="516" y="412"/>
                  </a:lnTo>
                  <a:lnTo>
                    <a:pt x="504" y="416"/>
                  </a:lnTo>
                  <a:lnTo>
                    <a:pt x="504" y="416"/>
                  </a:lnTo>
                  <a:lnTo>
                    <a:pt x="488" y="422"/>
                  </a:lnTo>
                  <a:lnTo>
                    <a:pt x="474" y="430"/>
                  </a:lnTo>
                  <a:lnTo>
                    <a:pt x="474" y="430"/>
                  </a:lnTo>
                  <a:lnTo>
                    <a:pt x="446" y="448"/>
                  </a:lnTo>
                  <a:lnTo>
                    <a:pt x="446" y="448"/>
                  </a:lnTo>
                  <a:lnTo>
                    <a:pt x="434" y="458"/>
                  </a:lnTo>
                  <a:lnTo>
                    <a:pt x="424" y="468"/>
                  </a:lnTo>
                  <a:lnTo>
                    <a:pt x="424" y="468"/>
                  </a:lnTo>
                  <a:lnTo>
                    <a:pt x="414" y="474"/>
                  </a:lnTo>
                  <a:lnTo>
                    <a:pt x="403" y="476"/>
                  </a:lnTo>
                  <a:lnTo>
                    <a:pt x="403" y="476"/>
                  </a:lnTo>
                  <a:lnTo>
                    <a:pt x="391" y="478"/>
                  </a:lnTo>
                  <a:lnTo>
                    <a:pt x="373" y="476"/>
                  </a:lnTo>
                  <a:lnTo>
                    <a:pt x="343" y="474"/>
                  </a:lnTo>
                  <a:lnTo>
                    <a:pt x="343" y="474"/>
                  </a:lnTo>
                  <a:lnTo>
                    <a:pt x="315" y="476"/>
                  </a:lnTo>
                  <a:lnTo>
                    <a:pt x="289" y="480"/>
                  </a:lnTo>
                  <a:lnTo>
                    <a:pt x="289" y="480"/>
                  </a:lnTo>
                  <a:lnTo>
                    <a:pt x="243" y="480"/>
                  </a:lnTo>
                  <a:lnTo>
                    <a:pt x="243" y="480"/>
                  </a:lnTo>
                  <a:lnTo>
                    <a:pt x="233" y="480"/>
                  </a:lnTo>
                  <a:lnTo>
                    <a:pt x="225" y="482"/>
                  </a:lnTo>
                  <a:lnTo>
                    <a:pt x="225" y="482"/>
                  </a:lnTo>
                  <a:lnTo>
                    <a:pt x="217" y="478"/>
                  </a:lnTo>
                  <a:lnTo>
                    <a:pt x="213" y="474"/>
                  </a:lnTo>
                  <a:lnTo>
                    <a:pt x="211" y="472"/>
                  </a:lnTo>
                  <a:lnTo>
                    <a:pt x="211" y="472"/>
                  </a:lnTo>
                  <a:lnTo>
                    <a:pt x="211" y="464"/>
                  </a:lnTo>
                  <a:lnTo>
                    <a:pt x="213" y="460"/>
                  </a:lnTo>
                  <a:lnTo>
                    <a:pt x="217" y="454"/>
                  </a:lnTo>
                  <a:lnTo>
                    <a:pt x="217" y="450"/>
                  </a:lnTo>
                  <a:lnTo>
                    <a:pt x="217" y="450"/>
                  </a:lnTo>
                  <a:lnTo>
                    <a:pt x="213" y="448"/>
                  </a:lnTo>
                  <a:lnTo>
                    <a:pt x="207" y="448"/>
                  </a:lnTo>
                  <a:lnTo>
                    <a:pt x="200" y="446"/>
                  </a:lnTo>
                  <a:lnTo>
                    <a:pt x="200" y="446"/>
                  </a:lnTo>
                  <a:lnTo>
                    <a:pt x="194" y="446"/>
                  </a:lnTo>
                  <a:lnTo>
                    <a:pt x="188" y="446"/>
                  </a:lnTo>
                  <a:lnTo>
                    <a:pt x="188" y="446"/>
                  </a:lnTo>
                  <a:lnTo>
                    <a:pt x="178" y="434"/>
                  </a:lnTo>
                  <a:lnTo>
                    <a:pt x="174" y="428"/>
                  </a:lnTo>
                  <a:lnTo>
                    <a:pt x="174" y="424"/>
                  </a:lnTo>
                  <a:lnTo>
                    <a:pt x="174" y="424"/>
                  </a:lnTo>
                  <a:lnTo>
                    <a:pt x="176" y="420"/>
                  </a:lnTo>
                  <a:lnTo>
                    <a:pt x="180" y="416"/>
                  </a:lnTo>
                  <a:lnTo>
                    <a:pt x="186" y="412"/>
                  </a:lnTo>
                  <a:lnTo>
                    <a:pt x="188" y="410"/>
                  </a:lnTo>
                  <a:lnTo>
                    <a:pt x="188" y="410"/>
                  </a:lnTo>
                  <a:lnTo>
                    <a:pt x="186" y="404"/>
                  </a:lnTo>
                  <a:lnTo>
                    <a:pt x="184" y="400"/>
                  </a:lnTo>
                  <a:lnTo>
                    <a:pt x="178" y="396"/>
                  </a:lnTo>
                  <a:lnTo>
                    <a:pt x="176" y="394"/>
                  </a:lnTo>
                  <a:lnTo>
                    <a:pt x="176" y="394"/>
                  </a:lnTo>
                  <a:lnTo>
                    <a:pt x="172" y="396"/>
                  </a:lnTo>
                  <a:lnTo>
                    <a:pt x="168" y="400"/>
                  </a:lnTo>
                  <a:lnTo>
                    <a:pt x="166" y="404"/>
                  </a:lnTo>
                  <a:lnTo>
                    <a:pt x="162" y="406"/>
                  </a:lnTo>
                  <a:lnTo>
                    <a:pt x="162" y="406"/>
                  </a:lnTo>
                  <a:lnTo>
                    <a:pt x="152" y="406"/>
                  </a:lnTo>
                  <a:lnTo>
                    <a:pt x="142" y="404"/>
                  </a:lnTo>
                  <a:lnTo>
                    <a:pt x="122" y="398"/>
                  </a:lnTo>
                  <a:lnTo>
                    <a:pt x="122" y="398"/>
                  </a:lnTo>
                  <a:lnTo>
                    <a:pt x="112" y="392"/>
                  </a:lnTo>
                  <a:lnTo>
                    <a:pt x="106" y="388"/>
                  </a:lnTo>
                  <a:lnTo>
                    <a:pt x="102" y="384"/>
                  </a:lnTo>
                  <a:lnTo>
                    <a:pt x="102" y="384"/>
                  </a:lnTo>
                  <a:lnTo>
                    <a:pt x="102" y="380"/>
                  </a:lnTo>
                  <a:lnTo>
                    <a:pt x="100" y="374"/>
                  </a:lnTo>
                  <a:lnTo>
                    <a:pt x="100" y="365"/>
                  </a:lnTo>
                  <a:lnTo>
                    <a:pt x="100" y="365"/>
                  </a:lnTo>
                  <a:lnTo>
                    <a:pt x="98" y="359"/>
                  </a:lnTo>
                  <a:lnTo>
                    <a:pt x="94" y="353"/>
                  </a:lnTo>
                  <a:lnTo>
                    <a:pt x="94" y="353"/>
                  </a:lnTo>
                  <a:lnTo>
                    <a:pt x="88" y="347"/>
                  </a:lnTo>
                  <a:lnTo>
                    <a:pt x="84" y="345"/>
                  </a:lnTo>
                  <a:lnTo>
                    <a:pt x="84" y="345"/>
                  </a:lnTo>
                  <a:lnTo>
                    <a:pt x="76" y="345"/>
                  </a:lnTo>
                  <a:lnTo>
                    <a:pt x="70" y="343"/>
                  </a:lnTo>
                  <a:lnTo>
                    <a:pt x="70" y="343"/>
                  </a:lnTo>
                  <a:lnTo>
                    <a:pt x="62" y="337"/>
                  </a:lnTo>
                  <a:lnTo>
                    <a:pt x="56" y="327"/>
                  </a:lnTo>
                  <a:lnTo>
                    <a:pt x="56" y="327"/>
                  </a:lnTo>
                  <a:lnTo>
                    <a:pt x="52" y="315"/>
                  </a:lnTo>
                  <a:lnTo>
                    <a:pt x="50" y="303"/>
                  </a:lnTo>
                  <a:lnTo>
                    <a:pt x="50" y="303"/>
                  </a:lnTo>
                  <a:lnTo>
                    <a:pt x="42" y="289"/>
                  </a:lnTo>
                  <a:lnTo>
                    <a:pt x="42" y="289"/>
                  </a:lnTo>
                  <a:lnTo>
                    <a:pt x="32" y="281"/>
                  </a:lnTo>
                  <a:lnTo>
                    <a:pt x="26" y="275"/>
                  </a:lnTo>
                  <a:lnTo>
                    <a:pt x="26" y="275"/>
                  </a:lnTo>
                  <a:lnTo>
                    <a:pt x="16" y="271"/>
                  </a:lnTo>
                  <a:lnTo>
                    <a:pt x="6" y="267"/>
                  </a:lnTo>
                  <a:lnTo>
                    <a:pt x="6" y="267"/>
                  </a:lnTo>
                  <a:lnTo>
                    <a:pt x="2" y="267"/>
                  </a:lnTo>
                  <a:lnTo>
                    <a:pt x="0" y="265"/>
                  </a:lnTo>
                  <a:lnTo>
                    <a:pt x="0" y="263"/>
                  </a:lnTo>
                  <a:lnTo>
                    <a:pt x="0" y="263"/>
                  </a:lnTo>
                  <a:lnTo>
                    <a:pt x="2" y="263"/>
                  </a:lnTo>
                  <a:lnTo>
                    <a:pt x="4" y="263"/>
                  </a:lnTo>
                  <a:lnTo>
                    <a:pt x="4" y="263"/>
                  </a:lnTo>
                  <a:lnTo>
                    <a:pt x="24" y="255"/>
                  </a:lnTo>
                  <a:lnTo>
                    <a:pt x="44" y="247"/>
                  </a:lnTo>
                  <a:lnTo>
                    <a:pt x="44" y="247"/>
                  </a:lnTo>
                  <a:lnTo>
                    <a:pt x="54" y="243"/>
                  </a:lnTo>
                  <a:lnTo>
                    <a:pt x="62" y="237"/>
                  </a:lnTo>
                  <a:lnTo>
                    <a:pt x="62" y="237"/>
                  </a:lnTo>
                  <a:lnTo>
                    <a:pt x="66" y="231"/>
                  </a:lnTo>
                  <a:lnTo>
                    <a:pt x="66" y="225"/>
                  </a:lnTo>
                  <a:lnTo>
                    <a:pt x="72" y="213"/>
                  </a:lnTo>
                  <a:lnTo>
                    <a:pt x="72" y="213"/>
                  </a:lnTo>
                  <a:lnTo>
                    <a:pt x="80" y="199"/>
                  </a:lnTo>
                  <a:lnTo>
                    <a:pt x="80" y="199"/>
                  </a:lnTo>
                  <a:lnTo>
                    <a:pt x="88" y="179"/>
                  </a:lnTo>
                  <a:lnTo>
                    <a:pt x="88" y="179"/>
                  </a:lnTo>
                  <a:lnTo>
                    <a:pt x="92" y="161"/>
                  </a:lnTo>
                  <a:lnTo>
                    <a:pt x="92" y="161"/>
                  </a:lnTo>
                  <a:lnTo>
                    <a:pt x="100" y="154"/>
                  </a:lnTo>
                  <a:lnTo>
                    <a:pt x="106" y="144"/>
                  </a:lnTo>
                  <a:lnTo>
                    <a:pt x="106" y="144"/>
                  </a:lnTo>
                  <a:lnTo>
                    <a:pt x="108" y="136"/>
                  </a:lnTo>
                  <a:lnTo>
                    <a:pt x="108" y="130"/>
                  </a:lnTo>
                  <a:lnTo>
                    <a:pt x="108" y="130"/>
                  </a:lnTo>
                  <a:lnTo>
                    <a:pt x="114" y="116"/>
                  </a:lnTo>
                  <a:lnTo>
                    <a:pt x="114" y="116"/>
                  </a:lnTo>
                  <a:lnTo>
                    <a:pt x="114" y="106"/>
                  </a:lnTo>
                  <a:lnTo>
                    <a:pt x="114" y="106"/>
                  </a:lnTo>
                  <a:lnTo>
                    <a:pt x="120" y="100"/>
                  </a:lnTo>
                  <a:lnTo>
                    <a:pt x="128" y="92"/>
                  </a:lnTo>
                  <a:lnTo>
                    <a:pt x="128" y="92"/>
                  </a:lnTo>
                  <a:lnTo>
                    <a:pt x="134" y="86"/>
                  </a:lnTo>
                  <a:lnTo>
                    <a:pt x="144" y="82"/>
                  </a:lnTo>
                  <a:lnTo>
                    <a:pt x="144" y="82"/>
                  </a:lnTo>
                  <a:lnTo>
                    <a:pt x="148" y="82"/>
                  </a:lnTo>
                  <a:lnTo>
                    <a:pt x="152" y="82"/>
                  </a:lnTo>
                  <a:lnTo>
                    <a:pt x="152" y="82"/>
                  </a:lnTo>
                  <a:lnTo>
                    <a:pt x="158" y="78"/>
                  </a:lnTo>
                  <a:lnTo>
                    <a:pt x="162" y="72"/>
                  </a:lnTo>
                  <a:lnTo>
                    <a:pt x="162" y="72"/>
                  </a:lnTo>
                  <a:lnTo>
                    <a:pt x="166" y="64"/>
                  </a:lnTo>
                  <a:lnTo>
                    <a:pt x="166" y="64"/>
                  </a:lnTo>
                  <a:lnTo>
                    <a:pt x="174" y="58"/>
                  </a:lnTo>
                  <a:lnTo>
                    <a:pt x="174" y="58"/>
                  </a:lnTo>
                  <a:lnTo>
                    <a:pt x="184" y="56"/>
                  </a:lnTo>
                  <a:lnTo>
                    <a:pt x="194" y="56"/>
                  </a:lnTo>
                  <a:lnTo>
                    <a:pt x="194" y="56"/>
                  </a:lnTo>
                  <a:lnTo>
                    <a:pt x="217" y="58"/>
                  </a:lnTo>
                  <a:lnTo>
                    <a:pt x="217" y="58"/>
                  </a:lnTo>
                  <a:lnTo>
                    <a:pt x="231" y="58"/>
                  </a:lnTo>
                  <a:lnTo>
                    <a:pt x="247" y="56"/>
                  </a:lnTo>
                  <a:lnTo>
                    <a:pt x="247" y="56"/>
                  </a:lnTo>
                  <a:lnTo>
                    <a:pt x="263" y="50"/>
                  </a:lnTo>
                  <a:lnTo>
                    <a:pt x="263" y="50"/>
                  </a:lnTo>
                  <a:lnTo>
                    <a:pt x="275" y="48"/>
                  </a:lnTo>
                  <a:lnTo>
                    <a:pt x="283" y="48"/>
                  </a:lnTo>
                  <a:lnTo>
                    <a:pt x="283" y="48"/>
                  </a:lnTo>
                  <a:lnTo>
                    <a:pt x="291" y="52"/>
                  </a:lnTo>
                  <a:lnTo>
                    <a:pt x="299" y="56"/>
                  </a:lnTo>
                  <a:lnTo>
                    <a:pt x="299" y="56"/>
                  </a:lnTo>
                  <a:lnTo>
                    <a:pt x="305" y="62"/>
                  </a:lnTo>
                  <a:lnTo>
                    <a:pt x="311" y="64"/>
                  </a:lnTo>
                  <a:lnTo>
                    <a:pt x="311" y="64"/>
                  </a:lnTo>
                  <a:lnTo>
                    <a:pt x="315" y="62"/>
                  </a:lnTo>
                  <a:lnTo>
                    <a:pt x="321" y="54"/>
                  </a:lnTo>
                  <a:lnTo>
                    <a:pt x="331" y="46"/>
                  </a:lnTo>
                  <a:lnTo>
                    <a:pt x="331" y="46"/>
                  </a:lnTo>
                  <a:lnTo>
                    <a:pt x="339" y="42"/>
                  </a:lnTo>
                  <a:lnTo>
                    <a:pt x="349" y="38"/>
                  </a:lnTo>
                  <a:lnTo>
                    <a:pt x="349" y="38"/>
                  </a:lnTo>
                  <a:lnTo>
                    <a:pt x="359" y="38"/>
                  </a:lnTo>
                  <a:lnTo>
                    <a:pt x="369" y="36"/>
                  </a:lnTo>
                  <a:lnTo>
                    <a:pt x="369" y="36"/>
                  </a:lnTo>
                  <a:lnTo>
                    <a:pt x="377" y="28"/>
                  </a:lnTo>
                  <a:lnTo>
                    <a:pt x="389" y="18"/>
                  </a:lnTo>
                  <a:lnTo>
                    <a:pt x="399" y="10"/>
                  </a:lnTo>
                  <a:lnTo>
                    <a:pt x="407" y="4"/>
                  </a:lnTo>
                  <a:lnTo>
                    <a:pt x="407" y="4"/>
                  </a:lnTo>
                  <a:lnTo>
                    <a:pt x="416" y="4"/>
                  </a:lnTo>
                  <a:lnTo>
                    <a:pt x="416" y="4"/>
                  </a:lnTo>
                  <a:lnTo>
                    <a:pt x="418" y="4"/>
                  </a:lnTo>
                  <a:lnTo>
                    <a:pt x="420" y="4"/>
                  </a:lnTo>
                  <a:lnTo>
                    <a:pt x="424" y="0"/>
                  </a:lnTo>
                  <a:lnTo>
                    <a:pt x="424" y="0"/>
                  </a:lnTo>
                  <a:lnTo>
                    <a:pt x="432" y="6"/>
                  </a:lnTo>
                  <a:lnTo>
                    <a:pt x="442" y="12"/>
                  </a:lnTo>
                  <a:lnTo>
                    <a:pt x="442" y="12"/>
                  </a:lnTo>
                  <a:lnTo>
                    <a:pt x="460" y="26"/>
                  </a:lnTo>
                  <a:lnTo>
                    <a:pt x="460" y="26"/>
                  </a:lnTo>
                  <a:lnTo>
                    <a:pt x="468" y="34"/>
                  </a:lnTo>
                  <a:lnTo>
                    <a:pt x="474" y="42"/>
                  </a:lnTo>
                  <a:lnTo>
                    <a:pt x="474" y="42"/>
                  </a:lnTo>
                  <a:lnTo>
                    <a:pt x="476" y="50"/>
                  </a:lnTo>
                  <a:lnTo>
                    <a:pt x="480" y="62"/>
                  </a:lnTo>
                  <a:lnTo>
                    <a:pt x="480" y="62"/>
                  </a:lnTo>
                  <a:lnTo>
                    <a:pt x="488" y="74"/>
                  </a:lnTo>
                  <a:lnTo>
                    <a:pt x="500" y="84"/>
                  </a:lnTo>
                  <a:lnTo>
                    <a:pt x="500" y="84"/>
                  </a:lnTo>
                  <a:lnTo>
                    <a:pt x="520" y="108"/>
                  </a:lnTo>
                  <a:lnTo>
                    <a:pt x="520" y="108"/>
                  </a:lnTo>
                  <a:lnTo>
                    <a:pt x="530" y="120"/>
                  </a:lnTo>
                  <a:lnTo>
                    <a:pt x="538" y="132"/>
                  </a:lnTo>
                  <a:lnTo>
                    <a:pt x="538" y="132"/>
                  </a:lnTo>
                  <a:lnTo>
                    <a:pt x="544" y="150"/>
                  </a:lnTo>
                  <a:lnTo>
                    <a:pt x="550" y="167"/>
                  </a:lnTo>
                  <a:lnTo>
                    <a:pt x="550" y="167"/>
                  </a:lnTo>
                  <a:lnTo>
                    <a:pt x="556" y="191"/>
                  </a:lnTo>
                  <a:lnTo>
                    <a:pt x="556" y="191"/>
                  </a:lnTo>
                  <a:lnTo>
                    <a:pt x="556" y="201"/>
                  </a:lnTo>
                  <a:lnTo>
                    <a:pt x="556" y="213"/>
                  </a:lnTo>
                  <a:lnTo>
                    <a:pt x="556" y="213"/>
                  </a:lnTo>
                  <a:lnTo>
                    <a:pt x="562" y="227"/>
                  </a:lnTo>
                  <a:lnTo>
                    <a:pt x="562" y="227"/>
                  </a:lnTo>
                  <a:lnTo>
                    <a:pt x="566" y="243"/>
                  </a:lnTo>
                  <a:lnTo>
                    <a:pt x="566" y="243"/>
                  </a:lnTo>
                  <a:lnTo>
                    <a:pt x="568" y="263"/>
                  </a:lnTo>
                  <a:lnTo>
                    <a:pt x="568" y="263"/>
                  </a:lnTo>
                  <a:lnTo>
                    <a:pt x="568" y="263"/>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0" name="Freeform 333">
              <a:extLst>
                <a:ext uri="{FF2B5EF4-FFF2-40B4-BE49-F238E27FC236}">
                  <a16:creationId xmlns:a16="http://schemas.microsoft.com/office/drawing/2014/main" id="{C2711AC9-9887-550E-747A-2911DF17D636}"/>
                </a:ext>
              </a:extLst>
            </p:cNvPr>
            <p:cNvSpPr>
              <a:spLocks/>
            </p:cNvSpPr>
            <p:nvPr/>
          </p:nvSpPr>
          <p:spPr bwMode="auto">
            <a:xfrm>
              <a:off x="10113321" y="4777247"/>
              <a:ext cx="11365" cy="14207"/>
            </a:xfrm>
            <a:custGeom>
              <a:avLst/>
              <a:gdLst>
                <a:gd name="T0" fmla="*/ 16 w 16"/>
                <a:gd name="T1" fmla="*/ 16 h 20"/>
                <a:gd name="T2" fmla="*/ 16 w 16"/>
                <a:gd name="T3" fmla="*/ 16 h 20"/>
                <a:gd name="T4" fmla="*/ 14 w 16"/>
                <a:gd name="T5" fmla="*/ 20 h 20"/>
                <a:gd name="T6" fmla="*/ 14 w 16"/>
                <a:gd name="T7" fmla="*/ 20 h 20"/>
                <a:gd name="T8" fmla="*/ 10 w 16"/>
                <a:gd name="T9" fmla="*/ 20 h 20"/>
                <a:gd name="T10" fmla="*/ 6 w 16"/>
                <a:gd name="T11" fmla="*/ 18 h 20"/>
                <a:gd name="T12" fmla="*/ 6 w 16"/>
                <a:gd name="T13" fmla="*/ 18 h 20"/>
                <a:gd name="T14" fmla="*/ 2 w 16"/>
                <a:gd name="T15" fmla="*/ 14 h 20"/>
                <a:gd name="T16" fmla="*/ 0 w 16"/>
                <a:gd name="T17" fmla="*/ 10 h 20"/>
                <a:gd name="T18" fmla="*/ 0 w 16"/>
                <a:gd name="T19" fmla="*/ 10 h 20"/>
                <a:gd name="T20" fmla="*/ 0 w 16"/>
                <a:gd name="T21" fmla="*/ 6 h 20"/>
                <a:gd name="T22" fmla="*/ 0 w 16"/>
                <a:gd name="T23" fmla="*/ 6 h 20"/>
                <a:gd name="T24" fmla="*/ 0 w 16"/>
                <a:gd name="T25" fmla="*/ 2 h 20"/>
                <a:gd name="T26" fmla="*/ 0 w 16"/>
                <a:gd name="T27" fmla="*/ 0 h 20"/>
                <a:gd name="T28" fmla="*/ 0 w 16"/>
                <a:gd name="T29" fmla="*/ 0 h 20"/>
                <a:gd name="T30" fmla="*/ 2 w 16"/>
                <a:gd name="T31" fmla="*/ 0 h 20"/>
                <a:gd name="T32" fmla="*/ 6 w 16"/>
                <a:gd name="T33" fmla="*/ 2 h 20"/>
                <a:gd name="T34" fmla="*/ 10 w 16"/>
                <a:gd name="T35" fmla="*/ 8 h 20"/>
                <a:gd name="T36" fmla="*/ 10 w 16"/>
                <a:gd name="T37" fmla="*/ 8 h 20"/>
                <a:gd name="T38" fmla="*/ 12 w 16"/>
                <a:gd name="T39" fmla="*/ 12 h 20"/>
                <a:gd name="T40" fmla="*/ 12 w 16"/>
                <a:gd name="T41" fmla="*/ 12 h 20"/>
                <a:gd name="T42" fmla="*/ 14 w 16"/>
                <a:gd name="T43" fmla="*/ 14 h 20"/>
                <a:gd name="T44" fmla="*/ 16 w 16"/>
                <a:gd name="T45" fmla="*/ 16 h 20"/>
                <a:gd name="T46" fmla="*/ 16 w 16"/>
                <a:gd name="T47" fmla="*/ 16 h 20"/>
                <a:gd name="T48" fmla="*/ 16 w 16"/>
                <a:gd name="T4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0">
                  <a:moveTo>
                    <a:pt x="16" y="16"/>
                  </a:moveTo>
                  <a:lnTo>
                    <a:pt x="16" y="16"/>
                  </a:lnTo>
                  <a:lnTo>
                    <a:pt x="14" y="20"/>
                  </a:lnTo>
                  <a:lnTo>
                    <a:pt x="14" y="20"/>
                  </a:lnTo>
                  <a:lnTo>
                    <a:pt x="10" y="20"/>
                  </a:lnTo>
                  <a:lnTo>
                    <a:pt x="6" y="18"/>
                  </a:lnTo>
                  <a:lnTo>
                    <a:pt x="6" y="18"/>
                  </a:lnTo>
                  <a:lnTo>
                    <a:pt x="2" y="14"/>
                  </a:lnTo>
                  <a:lnTo>
                    <a:pt x="0" y="10"/>
                  </a:lnTo>
                  <a:lnTo>
                    <a:pt x="0" y="10"/>
                  </a:lnTo>
                  <a:lnTo>
                    <a:pt x="0" y="6"/>
                  </a:lnTo>
                  <a:lnTo>
                    <a:pt x="0" y="6"/>
                  </a:lnTo>
                  <a:lnTo>
                    <a:pt x="0" y="2"/>
                  </a:lnTo>
                  <a:lnTo>
                    <a:pt x="0" y="0"/>
                  </a:lnTo>
                  <a:lnTo>
                    <a:pt x="0" y="0"/>
                  </a:lnTo>
                  <a:lnTo>
                    <a:pt x="2" y="0"/>
                  </a:lnTo>
                  <a:lnTo>
                    <a:pt x="6" y="2"/>
                  </a:lnTo>
                  <a:lnTo>
                    <a:pt x="10" y="8"/>
                  </a:lnTo>
                  <a:lnTo>
                    <a:pt x="10" y="8"/>
                  </a:lnTo>
                  <a:lnTo>
                    <a:pt x="12" y="12"/>
                  </a:lnTo>
                  <a:lnTo>
                    <a:pt x="12" y="12"/>
                  </a:lnTo>
                  <a:lnTo>
                    <a:pt x="14" y="14"/>
                  </a:lnTo>
                  <a:lnTo>
                    <a:pt x="16" y="16"/>
                  </a:lnTo>
                  <a:lnTo>
                    <a:pt x="16" y="16"/>
                  </a:lnTo>
                  <a:lnTo>
                    <a:pt x="16" y="1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1" name="Freeform 334">
              <a:extLst>
                <a:ext uri="{FF2B5EF4-FFF2-40B4-BE49-F238E27FC236}">
                  <a16:creationId xmlns:a16="http://schemas.microsoft.com/office/drawing/2014/main" id="{D0159096-EA70-4BF9-AE14-5AC7384AC566}"/>
                </a:ext>
              </a:extLst>
            </p:cNvPr>
            <p:cNvSpPr>
              <a:spLocks/>
            </p:cNvSpPr>
            <p:nvPr/>
          </p:nvSpPr>
          <p:spPr bwMode="auto">
            <a:xfrm>
              <a:off x="9778753" y="4387272"/>
              <a:ext cx="81689" cy="171191"/>
            </a:xfrm>
            <a:custGeom>
              <a:avLst/>
              <a:gdLst>
                <a:gd name="T0" fmla="*/ 115 w 115"/>
                <a:gd name="T1" fmla="*/ 61 h 241"/>
                <a:gd name="T2" fmla="*/ 115 w 115"/>
                <a:gd name="T3" fmla="*/ 89 h 241"/>
                <a:gd name="T4" fmla="*/ 109 w 115"/>
                <a:gd name="T5" fmla="*/ 113 h 241"/>
                <a:gd name="T6" fmla="*/ 107 w 115"/>
                <a:gd name="T7" fmla="*/ 155 h 241"/>
                <a:gd name="T8" fmla="*/ 107 w 115"/>
                <a:gd name="T9" fmla="*/ 175 h 241"/>
                <a:gd name="T10" fmla="*/ 103 w 115"/>
                <a:gd name="T11" fmla="*/ 193 h 241"/>
                <a:gd name="T12" fmla="*/ 99 w 115"/>
                <a:gd name="T13" fmla="*/ 205 h 241"/>
                <a:gd name="T14" fmla="*/ 97 w 115"/>
                <a:gd name="T15" fmla="*/ 211 h 241"/>
                <a:gd name="T16" fmla="*/ 89 w 115"/>
                <a:gd name="T17" fmla="*/ 217 h 241"/>
                <a:gd name="T18" fmla="*/ 85 w 115"/>
                <a:gd name="T19" fmla="*/ 217 h 241"/>
                <a:gd name="T20" fmla="*/ 75 w 115"/>
                <a:gd name="T21" fmla="*/ 211 h 241"/>
                <a:gd name="T22" fmla="*/ 71 w 115"/>
                <a:gd name="T23" fmla="*/ 211 h 241"/>
                <a:gd name="T24" fmla="*/ 63 w 115"/>
                <a:gd name="T25" fmla="*/ 217 h 241"/>
                <a:gd name="T26" fmla="*/ 55 w 115"/>
                <a:gd name="T27" fmla="*/ 231 h 241"/>
                <a:gd name="T28" fmla="*/ 45 w 115"/>
                <a:gd name="T29" fmla="*/ 237 h 241"/>
                <a:gd name="T30" fmla="*/ 39 w 115"/>
                <a:gd name="T31" fmla="*/ 241 h 241"/>
                <a:gd name="T32" fmla="*/ 33 w 115"/>
                <a:gd name="T33" fmla="*/ 241 h 241"/>
                <a:gd name="T34" fmla="*/ 24 w 115"/>
                <a:gd name="T35" fmla="*/ 233 h 241"/>
                <a:gd name="T36" fmla="*/ 18 w 115"/>
                <a:gd name="T37" fmla="*/ 221 h 241"/>
                <a:gd name="T38" fmla="*/ 12 w 115"/>
                <a:gd name="T39" fmla="*/ 209 h 241"/>
                <a:gd name="T40" fmla="*/ 10 w 115"/>
                <a:gd name="T41" fmla="*/ 197 h 241"/>
                <a:gd name="T42" fmla="*/ 12 w 115"/>
                <a:gd name="T43" fmla="*/ 189 h 241"/>
                <a:gd name="T44" fmla="*/ 8 w 115"/>
                <a:gd name="T45" fmla="*/ 177 h 241"/>
                <a:gd name="T46" fmla="*/ 14 w 115"/>
                <a:gd name="T47" fmla="*/ 149 h 241"/>
                <a:gd name="T48" fmla="*/ 20 w 115"/>
                <a:gd name="T49" fmla="*/ 143 h 241"/>
                <a:gd name="T50" fmla="*/ 22 w 115"/>
                <a:gd name="T51" fmla="*/ 137 h 241"/>
                <a:gd name="T52" fmla="*/ 18 w 115"/>
                <a:gd name="T53" fmla="*/ 129 h 241"/>
                <a:gd name="T54" fmla="*/ 16 w 115"/>
                <a:gd name="T55" fmla="*/ 117 h 241"/>
                <a:gd name="T56" fmla="*/ 18 w 115"/>
                <a:gd name="T57" fmla="*/ 105 h 241"/>
                <a:gd name="T58" fmla="*/ 18 w 115"/>
                <a:gd name="T59" fmla="*/ 91 h 241"/>
                <a:gd name="T60" fmla="*/ 18 w 115"/>
                <a:gd name="T61" fmla="*/ 81 h 241"/>
                <a:gd name="T62" fmla="*/ 16 w 115"/>
                <a:gd name="T63" fmla="*/ 73 h 241"/>
                <a:gd name="T64" fmla="*/ 14 w 115"/>
                <a:gd name="T65" fmla="*/ 69 h 241"/>
                <a:gd name="T66" fmla="*/ 12 w 115"/>
                <a:gd name="T67" fmla="*/ 67 h 241"/>
                <a:gd name="T68" fmla="*/ 6 w 115"/>
                <a:gd name="T69" fmla="*/ 67 h 241"/>
                <a:gd name="T70" fmla="*/ 0 w 115"/>
                <a:gd name="T71" fmla="*/ 59 h 241"/>
                <a:gd name="T72" fmla="*/ 0 w 115"/>
                <a:gd name="T73" fmla="*/ 43 h 241"/>
                <a:gd name="T74" fmla="*/ 4 w 115"/>
                <a:gd name="T75" fmla="*/ 30 h 241"/>
                <a:gd name="T76" fmla="*/ 6 w 115"/>
                <a:gd name="T77" fmla="*/ 28 h 241"/>
                <a:gd name="T78" fmla="*/ 10 w 115"/>
                <a:gd name="T79" fmla="*/ 34 h 241"/>
                <a:gd name="T80" fmla="*/ 16 w 115"/>
                <a:gd name="T81" fmla="*/ 39 h 241"/>
                <a:gd name="T82" fmla="*/ 22 w 115"/>
                <a:gd name="T83" fmla="*/ 39 h 241"/>
                <a:gd name="T84" fmla="*/ 31 w 115"/>
                <a:gd name="T85" fmla="*/ 38 h 241"/>
                <a:gd name="T86" fmla="*/ 45 w 115"/>
                <a:gd name="T87" fmla="*/ 28 h 241"/>
                <a:gd name="T88" fmla="*/ 59 w 115"/>
                <a:gd name="T89" fmla="*/ 14 h 241"/>
                <a:gd name="T90" fmla="*/ 67 w 115"/>
                <a:gd name="T91" fmla="*/ 12 h 241"/>
                <a:gd name="T92" fmla="*/ 71 w 115"/>
                <a:gd name="T93" fmla="*/ 6 h 241"/>
                <a:gd name="T94" fmla="*/ 75 w 115"/>
                <a:gd name="T95" fmla="*/ 0 h 241"/>
                <a:gd name="T96" fmla="*/ 79 w 115"/>
                <a:gd name="T97" fmla="*/ 0 h 241"/>
                <a:gd name="T98" fmla="*/ 93 w 115"/>
                <a:gd name="T99" fmla="*/ 6 h 241"/>
                <a:gd name="T100" fmla="*/ 95 w 115"/>
                <a:gd name="T101" fmla="*/ 10 h 241"/>
                <a:gd name="T102" fmla="*/ 101 w 115"/>
                <a:gd name="T103" fmla="*/ 16 h 241"/>
                <a:gd name="T104" fmla="*/ 105 w 115"/>
                <a:gd name="T105" fmla="*/ 26 h 241"/>
                <a:gd name="T106" fmla="*/ 107 w 115"/>
                <a:gd name="T107" fmla="*/ 32 h 241"/>
                <a:gd name="T108" fmla="*/ 115 w 115"/>
                <a:gd name="T109" fmla="*/ 6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241">
                  <a:moveTo>
                    <a:pt x="115" y="61"/>
                  </a:moveTo>
                  <a:lnTo>
                    <a:pt x="115" y="61"/>
                  </a:lnTo>
                  <a:lnTo>
                    <a:pt x="115" y="89"/>
                  </a:lnTo>
                  <a:lnTo>
                    <a:pt x="115" y="89"/>
                  </a:lnTo>
                  <a:lnTo>
                    <a:pt x="109" y="113"/>
                  </a:lnTo>
                  <a:lnTo>
                    <a:pt x="109" y="113"/>
                  </a:lnTo>
                  <a:lnTo>
                    <a:pt x="109" y="133"/>
                  </a:lnTo>
                  <a:lnTo>
                    <a:pt x="107" y="155"/>
                  </a:lnTo>
                  <a:lnTo>
                    <a:pt x="107" y="155"/>
                  </a:lnTo>
                  <a:lnTo>
                    <a:pt x="107" y="175"/>
                  </a:lnTo>
                  <a:lnTo>
                    <a:pt x="103" y="193"/>
                  </a:lnTo>
                  <a:lnTo>
                    <a:pt x="103" y="193"/>
                  </a:lnTo>
                  <a:lnTo>
                    <a:pt x="99" y="205"/>
                  </a:lnTo>
                  <a:lnTo>
                    <a:pt x="99" y="205"/>
                  </a:lnTo>
                  <a:lnTo>
                    <a:pt x="97" y="211"/>
                  </a:lnTo>
                  <a:lnTo>
                    <a:pt x="97" y="211"/>
                  </a:lnTo>
                  <a:lnTo>
                    <a:pt x="95" y="215"/>
                  </a:lnTo>
                  <a:lnTo>
                    <a:pt x="89" y="217"/>
                  </a:lnTo>
                  <a:lnTo>
                    <a:pt x="89" y="217"/>
                  </a:lnTo>
                  <a:lnTo>
                    <a:pt x="85" y="217"/>
                  </a:lnTo>
                  <a:lnTo>
                    <a:pt x="79" y="213"/>
                  </a:lnTo>
                  <a:lnTo>
                    <a:pt x="75" y="211"/>
                  </a:lnTo>
                  <a:lnTo>
                    <a:pt x="71" y="211"/>
                  </a:lnTo>
                  <a:lnTo>
                    <a:pt x="71" y="211"/>
                  </a:lnTo>
                  <a:lnTo>
                    <a:pt x="67" y="213"/>
                  </a:lnTo>
                  <a:lnTo>
                    <a:pt x="63" y="217"/>
                  </a:lnTo>
                  <a:lnTo>
                    <a:pt x="63" y="217"/>
                  </a:lnTo>
                  <a:lnTo>
                    <a:pt x="55" y="231"/>
                  </a:lnTo>
                  <a:lnTo>
                    <a:pt x="55" y="231"/>
                  </a:lnTo>
                  <a:lnTo>
                    <a:pt x="45" y="237"/>
                  </a:lnTo>
                  <a:lnTo>
                    <a:pt x="45" y="237"/>
                  </a:lnTo>
                  <a:lnTo>
                    <a:pt x="39" y="241"/>
                  </a:lnTo>
                  <a:lnTo>
                    <a:pt x="33" y="241"/>
                  </a:lnTo>
                  <a:lnTo>
                    <a:pt x="33" y="241"/>
                  </a:lnTo>
                  <a:lnTo>
                    <a:pt x="28" y="237"/>
                  </a:lnTo>
                  <a:lnTo>
                    <a:pt x="24" y="233"/>
                  </a:lnTo>
                  <a:lnTo>
                    <a:pt x="24" y="233"/>
                  </a:lnTo>
                  <a:lnTo>
                    <a:pt x="18" y="221"/>
                  </a:lnTo>
                  <a:lnTo>
                    <a:pt x="12" y="209"/>
                  </a:lnTo>
                  <a:lnTo>
                    <a:pt x="12" y="209"/>
                  </a:lnTo>
                  <a:lnTo>
                    <a:pt x="10" y="197"/>
                  </a:lnTo>
                  <a:lnTo>
                    <a:pt x="10" y="197"/>
                  </a:lnTo>
                  <a:lnTo>
                    <a:pt x="12" y="189"/>
                  </a:lnTo>
                  <a:lnTo>
                    <a:pt x="12" y="189"/>
                  </a:lnTo>
                  <a:lnTo>
                    <a:pt x="8" y="177"/>
                  </a:lnTo>
                  <a:lnTo>
                    <a:pt x="8" y="177"/>
                  </a:lnTo>
                  <a:lnTo>
                    <a:pt x="10" y="161"/>
                  </a:lnTo>
                  <a:lnTo>
                    <a:pt x="14" y="149"/>
                  </a:lnTo>
                  <a:lnTo>
                    <a:pt x="14" y="149"/>
                  </a:lnTo>
                  <a:lnTo>
                    <a:pt x="20" y="143"/>
                  </a:lnTo>
                  <a:lnTo>
                    <a:pt x="20" y="143"/>
                  </a:lnTo>
                  <a:lnTo>
                    <a:pt x="22" y="137"/>
                  </a:lnTo>
                  <a:lnTo>
                    <a:pt x="22" y="137"/>
                  </a:lnTo>
                  <a:lnTo>
                    <a:pt x="18" y="129"/>
                  </a:lnTo>
                  <a:lnTo>
                    <a:pt x="18" y="129"/>
                  </a:lnTo>
                  <a:lnTo>
                    <a:pt x="16" y="117"/>
                  </a:lnTo>
                  <a:lnTo>
                    <a:pt x="16" y="117"/>
                  </a:lnTo>
                  <a:lnTo>
                    <a:pt x="18" y="105"/>
                  </a:lnTo>
                  <a:lnTo>
                    <a:pt x="18" y="105"/>
                  </a:lnTo>
                  <a:lnTo>
                    <a:pt x="18" y="91"/>
                  </a:lnTo>
                  <a:lnTo>
                    <a:pt x="18" y="91"/>
                  </a:lnTo>
                  <a:lnTo>
                    <a:pt x="18" y="81"/>
                  </a:lnTo>
                  <a:lnTo>
                    <a:pt x="18" y="81"/>
                  </a:lnTo>
                  <a:lnTo>
                    <a:pt x="16" y="73"/>
                  </a:lnTo>
                  <a:lnTo>
                    <a:pt x="14" y="69"/>
                  </a:lnTo>
                  <a:lnTo>
                    <a:pt x="14" y="69"/>
                  </a:lnTo>
                  <a:lnTo>
                    <a:pt x="12" y="67"/>
                  </a:lnTo>
                  <a:lnTo>
                    <a:pt x="12" y="67"/>
                  </a:lnTo>
                  <a:lnTo>
                    <a:pt x="6" y="67"/>
                  </a:lnTo>
                  <a:lnTo>
                    <a:pt x="6" y="67"/>
                  </a:lnTo>
                  <a:lnTo>
                    <a:pt x="4" y="63"/>
                  </a:lnTo>
                  <a:lnTo>
                    <a:pt x="0" y="59"/>
                  </a:lnTo>
                  <a:lnTo>
                    <a:pt x="0" y="59"/>
                  </a:lnTo>
                  <a:lnTo>
                    <a:pt x="0" y="43"/>
                  </a:lnTo>
                  <a:lnTo>
                    <a:pt x="4" y="30"/>
                  </a:lnTo>
                  <a:lnTo>
                    <a:pt x="4" y="30"/>
                  </a:lnTo>
                  <a:lnTo>
                    <a:pt x="6" y="28"/>
                  </a:lnTo>
                  <a:lnTo>
                    <a:pt x="6" y="28"/>
                  </a:lnTo>
                  <a:lnTo>
                    <a:pt x="8" y="30"/>
                  </a:lnTo>
                  <a:lnTo>
                    <a:pt x="10" y="34"/>
                  </a:lnTo>
                  <a:lnTo>
                    <a:pt x="14" y="38"/>
                  </a:lnTo>
                  <a:lnTo>
                    <a:pt x="16" y="39"/>
                  </a:lnTo>
                  <a:lnTo>
                    <a:pt x="16" y="39"/>
                  </a:lnTo>
                  <a:lnTo>
                    <a:pt x="22" y="39"/>
                  </a:lnTo>
                  <a:lnTo>
                    <a:pt x="31" y="38"/>
                  </a:lnTo>
                  <a:lnTo>
                    <a:pt x="31" y="38"/>
                  </a:lnTo>
                  <a:lnTo>
                    <a:pt x="37" y="34"/>
                  </a:lnTo>
                  <a:lnTo>
                    <a:pt x="45" y="28"/>
                  </a:lnTo>
                  <a:lnTo>
                    <a:pt x="51" y="18"/>
                  </a:lnTo>
                  <a:lnTo>
                    <a:pt x="59" y="14"/>
                  </a:lnTo>
                  <a:lnTo>
                    <a:pt x="59" y="14"/>
                  </a:lnTo>
                  <a:lnTo>
                    <a:pt x="67" y="12"/>
                  </a:lnTo>
                  <a:lnTo>
                    <a:pt x="67" y="12"/>
                  </a:lnTo>
                  <a:lnTo>
                    <a:pt x="71" y="6"/>
                  </a:lnTo>
                  <a:lnTo>
                    <a:pt x="73" y="2"/>
                  </a:lnTo>
                  <a:lnTo>
                    <a:pt x="75" y="0"/>
                  </a:lnTo>
                  <a:lnTo>
                    <a:pt x="75" y="0"/>
                  </a:lnTo>
                  <a:lnTo>
                    <a:pt x="79" y="0"/>
                  </a:lnTo>
                  <a:lnTo>
                    <a:pt x="85" y="2"/>
                  </a:lnTo>
                  <a:lnTo>
                    <a:pt x="93" y="6"/>
                  </a:lnTo>
                  <a:lnTo>
                    <a:pt x="93" y="6"/>
                  </a:lnTo>
                  <a:lnTo>
                    <a:pt x="95" y="10"/>
                  </a:lnTo>
                  <a:lnTo>
                    <a:pt x="95" y="10"/>
                  </a:lnTo>
                  <a:lnTo>
                    <a:pt x="101" y="16"/>
                  </a:lnTo>
                  <a:lnTo>
                    <a:pt x="101" y="16"/>
                  </a:lnTo>
                  <a:lnTo>
                    <a:pt x="105" y="26"/>
                  </a:lnTo>
                  <a:lnTo>
                    <a:pt x="107" y="32"/>
                  </a:lnTo>
                  <a:lnTo>
                    <a:pt x="107" y="32"/>
                  </a:lnTo>
                  <a:lnTo>
                    <a:pt x="115" y="61"/>
                  </a:lnTo>
                  <a:lnTo>
                    <a:pt x="115" y="61"/>
                  </a:lnTo>
                  <a:lnTo>
                    <a:pt x="115" y="61"/>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2" name="Freeform 335">
              <a:extLst>
                <a:ext uri="{FF2B5EF4-FFF2-40B4-BE49-F238E27FC236}">
                  <a16:creationId xmlns:a16="http://schemas.microsoft.com/office/drawing/2014/main" id="{031DFB73-D213-BFD9-6646-DF3439FD9BFA}"/>
                </a:ext>
              </a:extLst>
            </p:cNvPr>
            <p:cNvSpPr>
              <a:spLocks/>
            </p:cNvSpPr>
            <p:nvPr/>
          </p:nvSpPr>
          <p:spPr bwMode="auto">
            <a:xfrm>
              <a:off x="10007481" y="4611738"/>
              <a:ext cx="179715" cy="115785"/>
            </a:xfrm>
            <a:custGeom>
              <a:avLst/>
              <a:gdLst>
                <a:gd name="T0" fmla="*/ 251 w 253"/>
                <a:gd name="T1" fmla="*/ 0 h 163"/>
                <a:gd name="T2" fmla="*/ 251 w 253"/>
                <a:gd name="T3" fmla="*/ 6 h 163"/>
                <a:gd name="T4" fmla="*/ 247 w 253"/>
                <a:gd name="T5" fmla="*/ 10 h 163"/>
                <a:gd name="T6" fmla="*/ 243 w 253"/>
                <a:gd name="T7" fmla="*/ 18 h 163"/>
                <a:gd name="T8" fmla="*/ 241 w 253"/>
                <a:gd name="T9" fmla="*/ 26 h 163"/>
                <a:gd name="T10" fmla="*/ 225 w 253"/>
                <a:gd name="T11" fmla="*/ 50 h 163"/>
                <a:gd name="T12" fmla="*/ 215 w 253"/>
                <a:gd name="T13" fmla="*/ 70 h 163"/>
                <a:gd name="T14" fmla="*/ 209 w 253"/>
                <a:gd name="T15" fmla="*/ 88 h 163"/>
                <a:gd name="T16" fmla="*/ 209 w 253"/>
                <a:gd name="T17" fmla="*/ 98 h 163"/>
                <a:gd name="T18" fmla="*/ 211 w 253"/>
                <a:gd name="T19" fmla="*/ 100 h 163"/>
                <a:gd name="T20" fmla="*/ 215 w 253"/>
                <a:gd name="T21" fmla="*/ 104 h 163"/>
                <a:gd name="T22" fmla="*/ 215 w 253"/>
                <a:gd name="T23" fmla="*/ 110 h 163"/>
                <a:gd name="T24" fmla="*/ 223 w 253"/>
                <a:gd name="T25" fmla="*/ 128 h 163"/>
                <a:gd name="T26" fmla="*/ 223 w 253"/>
                <a:gd name="T27" fmla="*/ 134 h 163"/>
                <a:gd name="T28" fmla="*/ 213 w 253"/>
                <a:gd name="T29" fmla="*/ 149 h 163"/>
                <a:gd name="T30" fmla="*/ 213 w 253"/>
                <a:gd name="T31" fmla="*/ 157 h 163"/>
                <a:gd name="T32" fmla="*/ 211 w 253"/>
                <a:gd name="T33" fmla="*/ 161 h 163"/>
                <a:gd name="T34" fmla="*/ 201 w 253"/>
                <a:gd name="T35" fmla="*/ 163 h 163"/>
                <a:gd name="T36" fmla="*/ 189 w 253"/>
                <a:gd name="T37" fmla="*/ 161 h 163"/>
                <a:gd name="T38" fmla="*/ 173 w 253"/>
                <a:gd name="T39" fmla="*/ 157 h 163"/>
                <a:gd name="T40" fmla="*/ 165 w 253"/>
                <a:gd name="T41" fmla="*/ 153 h 163"/>
                <a:gd name="T42" fmla="*/ 155 w 253"/>
                <a:gd name="T43" fmla="*/ 143 h 163"/>
                <a:gd name="T44" fmla="*/ 145 w 253"/>
                <a:gd name="T45" fmla="*/ 130 h 163"/>
                <a:gd name="T46" fmla="*/ 133 w 253"/>
                <a:gd name="T47" fmla="*/ 126 h 163"/>
                <a:gd name="T48" fmla="*/ 124 w 253"/>
                <a:gd name="T49" fmla="*/ 124 h 163"/>
                <a:gd name="T50" fmla="*/ 112 w 253"/>
                <a:gd name="T51" fmla="*/ 120 h 163"/>
                <a:gd name="T52" fmla="*/ 98 w 253"/>
                <a:gd name="T53" fmla="*/ 114 h 163"/>
                <a:gd name="T54" fmla="*/ 88 w 253"/>
                <a:gd name="T55" fmla="*/ 104 h 163"/>
                <a:gd name="T56" fmla="*/ 70 w 253"/>
                <a:gd name="T57" fmla="*/ 96 h 163"/>
                <a:gd name="T58" fmla="*/ 54 w 253"/>
                <a:gd name="T59" fmla="*/ 82 h 163"/>
                <a:gd name="T60" fmla="*/ 36 w 253"/>
                <a:gd name="T61" fmla="*/ 74 h 163"/>
                <a:gd name="T62" fmla="*/ 16 w 253"/>
                <a:gd name="T63" fmla="*/ 70 h 163"/>
                <a:gd name="T64" fmla="*/ 10 w 253"/>
                <a:gd name="T65" fmla="*/ 68 h 163"/>
                <a:gd name="T66" fmla="*/ 4 w 253"/>
                <a:gd name="T67" fmla="*/ 56 h 163"/>
                <a:gd name="T68" fmla="*/ 2 w 253"/>
                <a:gd name="T69" fmla="*/ 46 h 163"/>
                <a:gd name="T70" fmla="*/ 0 w 253"/>
                <a:gd name="T71" fmla="*/ 36 h 163"/>
                <a:gd name="T72" fmla="*/ 4 w 253"/>
                <a:gd name="T73" fmla="*/ 24 h 163"/>
                <a:gd name="T74" fmla="*/ 6 w 253"/>
                <a:gd name="T75" fmla="*/ 18 h 163"/>
                <a:gd name="T76" fmla="*/ 8 w 253"/>
                <a:gd name="T77" fmla="*/ 14 h 163"/>
                <a:gd name="T78" fmla="*/ 14 w 253"/>
                <a:gd name="T79" fmla="*/ 10 h 163"/>
                <a:gd name="T80" fmla="*/ 20 w 253"/>
                <a:gd name="T81" fmla="*/ 12 h 163"/>
                <a:gd name="T82" fmla="*/ 28 w 253"/>
                <a:gd name="T83" fmla="*/ 20 h 163"/>
                <a:gd name="T84" fmla="*/ 38 w 253"/>
                <a:gd name="T85" fmla="*/ 20 h 163"/>
                <a:gd name="T86" fmla="*/ 50 w 253"/>
                <a:gd name="T87" fmla="*/ 14 h 163"/>
                <a:gd name="T88" fmla="*/ 62 w 253"/>
                <a:gd name="T89" fmla="*/ 8 h 163"/>
                <a:gd name="T90" fmla="*/ 68 w 253"/>
                <a:gd name="T91" fmla="*/ 10 h 163"/>
                <a:gd name="T92" fmla="*/ 92 w 253"/>
                <a:gd name="T93" fmla="*/ 22 h 163"/>
                <a:gd name="T94" fmla="*/ 94 w 253"/>
                <a:gd name="T95" fmla="*/ 26 h 163"/>
                <a:gd name="T96" fmla="*/ 98 w 253"/>
                <a:gd name="T97" fmla="*/ 34 h 163"/>
                <a:gd name="T98" fmla="*/ 110 w 253"/>
                <a:gd name="T99" fmla="*/ 30 h 163"/>
                <a:gd name="T100" fmla="*/ 118 w 253"/>
                <a:gd name="T101" fmla="*/ 28 h 163"/>
                <a:gd name="T102" fmla="*/ 141 w 253"/>
                <a:gd name="T103" fmla="*/ 26 h 163"/>
                <a:gd name="T104" fmla="*/ 161 w 253"/>
                <a:gd name="T105" fmla="*/ 24 h 163"/>
                <a:gd name="T106" fmla="*/ 173 w 253"/>
                <a:gd name="T107" fmla="*/ 20 h 163"/>
                <a:gd name="T108" fmla="*/ 187 w 253"/>
                <a:gd name="T109" fmla="*/ 14 h 163"/>
                <a:gd name="T110" fmla="*/ 191 w 253"/>
                <a:gd name="T111" fmla="*/ 14 h 163"/>
                <a:gd name="T112" fmla="*/ 207 w 253"/>
                <a:gd name="T113" fmla="*/ 14 h 163"/>
                <a:gd name="T114" fmla="*/ 213 w 253"/>
                <a:gd name="T115" fmla="*/ 14 h 163"/>
                <a:gd name="T116" fmla="*/ 223 w 253"/>
                <a:gd name="T117" fmla="*/ 6 h 163"/>
                <a:gd name="T118" fmla="*/ 231 w 253"/>
                <a:gd name="T119" fmla="*/ 6 h 163"/>
                <a:gd name="T120" fmla="*/ 239 w 253"/>
                <a:gd name="T121" fmla="*/ 6 h 163"/>
                <a:gd name="T122" fmla="*/ 247 w 253"/>
                <a:gd name="T123" fmla="*/ 0 h 163"/>
                <a:gd name="T124" fmla="*/ 251 w 253"/>
                <a:gd name="T1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163">
                  <a:moveTo>
                    <a:pt x="251" y="0"/>
                  </a:moveTo>
                  <a:lnTo>
                    <a:pt x="251" y="0"/>
                  </a:lnTo>
                  <a:lnTo>
                    <a:pt x="253" y="2"/>
                  </a:lnTo>
                  <a:lnTo>
                    <a:pt x="251" y="6"/>
                  </a:lnTo>
                  <a:lnTo>
                    <a:pt x="251" y="6"/>
                  </a:lnTo>
                  <a:lnTo>
                    <a:pt x="247" y="10"/>
                  </a:lnTo>
                  <a:lnTo>
                    <a:pt x="247" y="10"/>
                  </a:lnTo>
                  <a:lnTo>
                    <a:pt x="243" y="18"/>
                  </a:lnTo>
                  <a:lnTo>
                    <a:pt x="243" y="18"/>
                  </a:lnTo>
                  <a:lnTo>
                    <a:pt x="241" y="26"/>
                  </a:lnTo>
                  <a:lnTo>
                    <a:pt x="235" y="36"/>
                  </a:lnTo>
                  <a:lnTo>
                    <a:pt x="225" y="50"/>
                  </a:lnTo>
                  <a:lnTo>
                    <a:pt x="225" y="50"/>
                  </a:lnTo>
                  <a:lnTo>
                    <a:pt x="215" y="70"/>
                  </a:lnTo>
                  <a:lnTo>
                    <a:pt x="209" y="88"/>
                  </a:lnTo>
                  <a:lnTo>
                    <a:pt x="209" y="88"/>
                  </a:lnTo>
                  <a:lnTo>
                    <a:pt x="209" y="94"/>
                  </a:lnTo>
                  <a:lnTo>
                    <a:pt x="209" y="98"/>
                  </a:lnTo>
                  <a:lnTo>
                    <a:pt x="209" y="98"/>
                  </a:lnTo>
                  <a:lnTo>
                    <a:pt x="211" y="100"/>
                  </a:lnTo>
                  <a:lnTo>
                    <a:pt x="215" y="104"/>
                  </a:lnTo>
                  <a:lnTo>
                    <a:pt x="215" y="104"/>
                  </a:lnTo>
                  <a:lnTo>
                    <a:pt x="215" y="110"/>
                  </a:lnTo>
                  <a:lnTo>
                    <a:pt x="215" y="110"/>
                  </a:lnTo>
                  <a:lnTo>
                    <a:pt x="219" y="118"/>
                  </a:lnTo>
                  <a:lnTo>
                    <a:pt x="223" y="128"/>
                  </a:lnTo>
                  <a:lnTo>
                    <a:pt x="223" y="128"/>
                  </a:lnTo>
                  <a:lnTo>
                    <a:pt x="223" y="134"/>
                  </a:lnTo>
                  <a:lnTo>
                    <a:pt x="217" y="140"/>
                  </a:lnTo>
                  <a:lnTo>
                    <a:pt x="213" y="149"/>
                  </a:lnTo>
                  <a:lnTo>
                    <a:pt x="213" y="149"/>
                  </a:lnTo>
                  <a:lnTo>
                    <a:pt x="213" y="157"/>
                  </a:lnTo>
                  <a:lnTo>
                    <a:pt x="211" y="161"/>
                  </a:lnTo>
                  <a:lnTo>
                    <a:pt x="211" y="161"/>
                  </a:lnTo>
                  <a:lnTo>
                    <a:pt x="207" y="163"/>
                  </a:lnTo>
                  <a:lnTo>
                    <a:pt x="201" y="163"/>
                  </a:lnTo>
                  <a:lnTo>
                    <a:pt x="189" y="161"/>
                  </a:lnTo>
                  <a:lnTo>
                    <a:pt x="189" y="161"/>
                  </a:lnTo>
                  <a:lnTo>
                    <a:pt x="181" y="161"/>
                  </a:lnTo>
                  <a:lnTo>
                    <a:pt x="173" y="157"/>
                  </a:lnTo>
                  <a:lnTo>
                    <a:pt x="173" y="157"/>
                  </a:lnTo>
                  <a:lnTo>
                    <a:pt x="165" y="153"/>
                  </a:lnTo>
                  <a:lnTo>
                    <a:pt x="155" y="143"/>
                  </a:lnTo>
                  <a:lnTo>
                    <a:pt x="155" y="143"/>
                  </a:lnTo>
                  <a:lnTo>
                    <a:pt x="151" y="138"/>
                  </a:lnTo>
                  <a:lnTo>
                    <a:pt x="145" y="130"/>
                  </a:lnTo>
                  <a:lnTo>
                    <a:pt x="145" y="130"/>
                  </a:lnTo>
                  <a:lnTo>
                    <a:pt x="133" y="126"/>
                  </a:lnTo>
                  <a:lnTo>
                    <a:pt x="124" y="124"/>
                  </a:lnTo>
                  <a:lnTo>
                    <a:pt x="124" y="124"/>
                  </a:lnTo>
                  <a:lnTo>
                    <a:pt x="112" y="120"/>
                  </a:lnTo>
                  <a:lnTo>
                    <a:pt x="112" y="120"/>
                  </a:lnTo>
                  <a:lnTo>
                    <a:pt x="98" y="114"/>
                  </a:lnTo>
                  <a:lnTo>
                    <a:pt x="98" y="114"/>
                  </a:lnTo>
                  <a:lnTo>
                    <a:pt x="88" y="104"/>
                  </a:lnTo>
                  <a:lnTo>
                    <a:pt x="88" y="104"/>
                  </a:lnTo>
                  <a:lnTo>
                    <a:pt x="70" y="96"/>
                  </a:lnTo>
                  <a:lnTo>
                    <a:pt x="70" y="96"/>
                  </a:lnTo>
                  <a:lnTo>
                    <a:pt x="54" y="82"/>
                  </a:lnTo>
                  <a:lnTo>
                    <a:pt x="54" y="82"/>
                  </a:lnTo>
                  <a:lnTo>
                    <a:pt x="36" y="74"/>
                  </a:lnTo>
                  <a:lnTo>
                    <a:pt x="36" y="74"/>
                  </a:lnTo>
                  <a:lnTo>
                    <a:pt x="24" y="72"/>
                  </a:lnTo>
                  <a:lnTo>
                    <a:pt x="16" y="70"/>
                  </a:lnTo>
                  <a:lnTo>
                    <a:pt x="10" y="68"/>
                  </a:lnTo>
                  <a:lnTo>
                    <a:pt x="10" y="68"/>
                  </a:lnTo>
                  <a:lnTo>
                    <a:pt x="6" y="62"/>
                  </a:lnTo>
                  <a:lnTo>
                    <a:pt x="4" y="56"/>
                  </a:lnTo>
                  <a:lnTo>
                    <a:pt x="4" y="56"/>
                  </a:lnTo>
                  <a:lnTo>
                    <a:pt x="2" y="46"/>
                  </a:lnTo>
                  <a:lnTo>
                    <a:pt x="0" y="36"/>
                  </a:lnTo>
                  <a:lnTo>
                    <a:pt x="0" y="36"/>
                  </a:lnTo>
                  <a:lnTo>
                    <a:pt x="4" y="24"/>
                  </a:lnTo>
                  <a:lnTo>
                    <a:pt x="4" y="24"/>
                  </a:lnTo>
                  <a:lnTo>
                    <a:pt x="6" y="18"/>
                  </a:lnTo>
                  <a:lnTo>
                    <a:pt x="6" y="18"/>
                  </a:lnTo>
                  <a:lnTo>
                    <a:pt x="8" y="14"/>
                  </a:lnTo>
                  <a:lnTo>
                    <a:pt x="8" y="14"/>
                  </a:lnTo>
                  <a:lnTo>
                    <a:pt x="12" y="12"/>
                  </a:lnTo>
                  <a:lnTo>
                    <a:pt x="14" y="10"/>
                  </a:lnTo>
                  <a:lnTo>
                    <a:pt x="14" y="10"/>
                  </a:lnTo>
                  <a:lnTo>
                    <a:pt x="20" y="12"/>
                  </a:lnTo>
                  <a:lnTo>
                    <a:pt x="22" y="16"/>
                  </a:lnTo>
                  <a:lnTo>
                    <a:pt x="28" y="20"/>
                  </a:lnTo>
                  <a:lnTo>
                    <a:pt x="28" y="20"/>
                  </a:lnTo>
                  <a:lnTo>
                    <a:pt x="38" y="20"/>
                  </a:lnTo>
                  <a:lnTo>
                    <a:pt x="38" y="20"/>
                  </a:lnTo>
                  <a:lnTo>
                    <a:pt x="50" y="14"/>
                  </a:lnTo>
                  <a:lnTo>
                    <a:pt x="56" y="10"/>
                  </a:lnTo>
                  <a:lnTo>
                    <a:pt x="62" y="8"/>
                  </a:lnTo>
                  <a:lnTo>
                    <a:pt x="62" y="8"/>
                  </a:lnTo>
                  <a:lnTo>
                    <a:pt x="68" y="10"/>
                  </a:lnTo>
                  <a:lnTo>
                    <a:pt x="78" y="12"/>
                  </a:lnTo>
                  <a:lnTo>
                    <a:pt x="92" y="22"/>
                  </a:lnTo>
                  <a:lnTo>
                    <a:pt x="92" y="22"/>
                  </a:lnTo>
                  <a:lnTo>
                    <a:pt x="94" y="26"/>
                  </a:lnTo>
                  <a:lnTo>
                    <a:pt x="98" y="34"/>
                  </a:lnTo>
                  <a:lnTo>
                    <a:pt x="98" y="34"/>
                  </a:lnTo>
                  <a:lnTo>
                    <a:pt x="102" y="34"/>
                  </a:lnTo>
                  <a:lnTo>
                    <a:pt x="110" y="30"/>
                  </a:lnTo>
                  <a:lnTo>
                    <a:pt x="110" y="30"/>
                  </a:lnTo>
                  <a:lnTo>
                    <a:pt x="118" y="28"/>
                  </a:lnTo>
                  <a:lnTo>
                    <a:pt x="118" y="28"/>
                  </a:lnTo>
                  <a:lnTo>
                    <a:pt x="141" y="26"/>
                  </a:lnTo>
                  <a:lnTo>
                    <a:pt x="161" y="24"/>
                  </a:lnTo>
                  <a:lnTo>
                    <a:pt x="161" y="24"/>
                  </a:lnTo>
                  <a:lnTo>
                    <a:pt x="173" y="20"/>
                  </a:lnTo>
                  <a:lnTo>
                    <a:pt x="173" y="20"/>
                  </a:lnTo>
                  <a:lnTo>
                    <a:pt x="179" y="18"/>
                  </a:lnTo>
                  <a:lnTo>
                    <a:pt x="187" y="14"/>
                  </a:lnTo>
                  <a:lnTo>
                    <a:pt x="187" y="14"/>
                  </a:lnTo>
                  <a:lnTo>
                    <a:pt x="191" y="14"/>
                  </a:lnTo>
                  <a:lnTo>
                    <a:pt x="201" y="14"/>
                  </a:lnTo>
                  <a:lnTo>
                    <a:pt x="207" y="14"/>
                  </a:lnTo>
                  <a:lnTo>
                    <a:pt x="213" y="14"/>
                  </a:lnTo>
                  <a:lnTo>
                    <a:pt x="213" y="14"/>
                  </a:lnTo>
                  <a:lnTo>
                    <a:pt x="217" y="10"/>
                  </a:lnTo>
                  <a:lnTo>
                    <a:pt x="223" y="6"/>
                  </a:lnTo>
                  <a:lnTo>
                    <a:pt x="223" y="6"/>
                  </a:lnTo>
                  <a:lnTo>
                    <a:pt x="231" y="6"/>
                  </a:lnTo>
                  <a:lnTo>
                    <a:pt x="239" y="6"/>
                  </a:lnTo>
                  <a:lnTo>
                    <a:pt x="239" y="6"/>
                  </a:lnTo>
                  <a:lnTo>
                    <a:pt x="245" y="0"/>
                  </a:lnTo>
                  <a:lnTo>
                    <a:pt x="247" y="0"/>
                  </a:lnTo>
                  <a:lnTo>
                    <a:pt x="251" y="0"/>
                  </a:lnTo>
                  <a:lnTo>
                    <a:pt x="251" y="0"/>
                  </a:lnTo>
                  <a:lnTo>
                    <a:pt x="251"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3" name="Freeform 336">
              <a:extLst>
                <a:ext uri="{FF2B5EF4-FFF2-40B4-BE49-F238E27FC236}">
                  <a16:creationId xmlns:a16="http://schemas.microsoft.com/office/drawing/2014/main" id="{58A63F4E-89BB-80A1-64DB-CCC1F64EF03A}"/>
                </a:ext>
              </a:extLst>
            </p:cNvPr>
            <p:cNvSpPr>
              <a:spLocks/>
            </p:cNvSpPr>
            <p:nvPr/>
          </p:nvSpPr>
          <p:spPr bwMode="auto">
            <a:xfrm>
              <a:off x="9729029" y="3980959"/>
              <a:ext cx="612311" cy="660614"/>
            </a:xfrm>
            <a:custGeom>
              <a:avLst/>
              <a:gdLst>
                <a:gd name="T0" fmla="*/ 340 w 862"/>
                <a:gd name="T1" fmla="*/ 6 h 930"/>
                <a:gd name="T2" fmla="*/ 394 w 862"/>
                <a:gd name="T3" fmla="*/ 2 h 930"/>
                <a:gd name="T4" fmla="*/ 426 w 862"/>
                <a:gd name="T5" fmla="*/ 42 h 930"/>
                <a:gd name="T6" fmla="*/ 498 w 862"/>
                <a:gd name="T7" fmla="*/ 60 h 930"/>
                <a:gd name="T8" fmla="*/ 490 w 862"/>
                <a:gd name="T9" fmla="*/ 90 h 930"/>
                <a:gd name="T10" fmla="*/ 492 w 862"/>
                <a:gd name="T11" fmla="*/ 122 h 930"/>
                <a:gd name="T12" fmla="*/ 516 w 862"/>
                <a:gd name="T13" fmla="*/ 150 h 930"/>
                <a:gd name="T14" fmla="*/ 496 w 862"/>
                <a:gd name="T15" fmla="*/ 156 h 930"/>
                <a:gd name="T16" fmla="*/ 472 w 862"/>
                <a:gd name="T17" fmla="*/ 140 h 930"/>
                <a:gd name="T18" fmla="*/ 418 w 862"/>
                <a:gd name="T19" fmla="*/ 160 h 930"/>
                <a:gd name="T20" fmla="*/ 402 w 862"/>
                <a:gd name="T21" fmla="*/ 199 h 930"/>
                <a:gd name="T22" fmla="*/ 396 w 862"/>
                <a:gd name="T23" fmla="*/ 247 h 930"/>
                <a:gd name="T24" fmla="*/ 442 w 862"/>
                <a:gd name="T25" fmla="*/ 323 h 930"/>
                <a:gd name="T26" fmla="*/ 486 w 862"/>
                <a:gd name="T27" fmla="*/ 353 h 930"/>
                <a:gd name="T28" fmla="*/ 516 w 862"/>
                <a:gd name="T29" fmla="*/ 436 h 930"/>
                <a:gd name="T30" fmla="*/ 569 w 862"/>
                <a:gd name="T31" fmla="*/ 500 h 930"/>
                <a:gd name="T32" fmla="*/ 607 w 862"/>
                <a:gd name="T33" fmla="*/ 534 h 930"/>
                <a:gd name="T34" fmla="*/ 653 w 862"/>
                <a:gd name="T35" fmla="*/ 522 h 930"/>
                <a:gd name="T36" fmla="*/ 659 w 862"/>
                <a:gd name="T37" fmla="*/ 514 h 930"/>
                <a:gd name="T38" fmla="*/ 669 w 862"/>
                <a:gd name="T39" fmla="*/ 548 h 930"/>
                <a:gd name="T40" fmla="*/ 689 w 862"/>
                <a:gd name="T41" fmla="*/ 580 h 930"/>
                <a:gd name="T42" fmla="*/ 808 w 862"/>
                <a:gd name="T43" fmla="*/ 633 h 930"/>
                <a:gd name="T44" fmla="*/ 862 w 862"/>
                <a:gd name="T45" fmla="*/ 701 h 930"/>
                <a:gd name="T46" fmla="*/ 830 w 862"/>
                <a:gd name="T47" fmla="*/ 713 h 930"/>
                <a:gd name="T48" fmla="*/ 774 w 862"/>
                <a:gd name="T49" fmla="*/ 669 h 930"/>
                <a:gd name="T50" fmla="*/ 719 w 862"/>
                <a:gd name="T51" fmla="*/ 699 h 930"/>
                <a:gd name="T52" fmla="*/ 734 w 862"/>
                <a:gd name="T53" fmla="*/ 757 h 930"/>
                <a:gd name="T54" fmla="*/ 758 w 862"/>
                <a:gd name="T55" fmla="*/ 813 h 930"/>
                <a:gd name="T56" fmla="*/ 719 w 862"/>
                <a:gd name="T57" fmla="*/ 838 h 930"/>
                <a:gd name="T58" fmla="*/ 697 w 862"/>
                <a:gd name="T59" fmla="*/ 892 h 930"/>
                <a:gd name="T60" fmla="*/ 657 w 862"/>
                <a:gd name="T61" fmla="*/ 930 h 930"/>
                <a:gd name="T62" fmla="*/ 649 w 862"/>
                <a:gd name="T63" fmla="*/ 898 h 930"/>
                <a:gd name="T64" fmla="*/ 659 w 862"/>
                <a:gd name="T65" fmla="*/ 852 h 930"/>
                <a:gd name="T66" fmla="*/ 671 w 862"/>
                <a:gd name="T67" fmla="*/ 779 h 930"/>
                <a:gd name="T68" fmla="*/ 639 w 862"/>
                <a:gd name="T69" fmla="*/ 709 h 930"/>
                <a:gd name="T70" fmla="*/ 619 w 862"/>
                <a:gd name="T71" fmla="*/ 711 h 930"/>
                <a:gd name="T72" fmla="*/ 589 w 862"/>
                <a:gd name="T73" fmla="*/ 667 h 930"/>
                <a:gd name="T74" fmla="*/ 545 w 862"/>
                <a:gd name="T75" fmla="*/ 655 h 930"/>
                <a:gd name="T76" fmla="*/ 521 w 862"/>
                <a:gd name="T77" fmla="*/ 629 h 930"/>
                <a:gd name="T78" fmla="*/ 448 w 862"/>
                <a:gd name="T79" fmla="*/ 590 h 930"/>
                <a:gd name="T80" fmla="*/ 370 w 862"/>
                <a:gd name="T81" fmla="*/ 508 h 930"/>
                <a:gd name="T82" fmla="*/ 316 w 862"/>
                <a:gd name="T83" fmla="*/ 464 h 930"/>
                <a:gd name="T84" fmla="*/ 273 w 862"/>
                <a:gd name="T85" fmla="*/ 418 h 930"/>
                <a:gd name="T86" fmla="*/ 243 w 862"/>
                <a:gd name="T87" fmla="*/ 313 h 930"/>
                <a:gd name="T88" fmla="*/ 153 w 862"/>
                <a:gd name="T89" fmla="*/ 255 h 930"/>
                <a:gd name="T90" fmla="*/ 96 w 862"/>
                <a:gd name="T91" fmla="*/ 293 h 930"/>
                <a:gd name="T92" fmla="*/ 50 w 862"/>
                <a:gd name="T93" fmla="*/ 307 h 930"/>
                <a:gd name="T94" fmla="*/ 34 w 862"/>
                <a:gd name="T95" fmla="*/ 269 h 930"/>
                <a:gd name="T96" fmla="*/ 10 w 862"/>
                <a:gd name="T97" fmla="*/ 211 h 930"/>
                <a:gd name="T98" fmla="*/ 2 w 862"/>
                <a:gd name="T99" fmla="*/ 174 h 930"/>
                <a:gd name="T100" fmla="*/ 12 w 862"/>
                <a:gd name="T101" fmla="*/ 110 h 930"/>
                <a:gd name="T102" fmla="*/ 54 w 862"/>
                <a:gd name="T103" fmla="*/ 94 h 930"/>
                <a:gd name="T104" fmla="*/ 107 w 862"/>
                <a:gd name="T105" fmla="*/ 66 h 930"/>
                <a:gd name="T106" fmla="*/ 137 w 862"/>
                <a:gd name="T107" fmla="*/ 76 h 930"/>
                <a:gd name="T108" fmla="*/ 169 w 862"/>
                <a:gd name="T109" fmla="*/ 100 h 930"/>
                <a:gd name="T110" fmla="*/ 201 w 862"/>
                <a:gd name="T111" fmla="*/ 56 h 930"/>
                <a:gd name="T112" fmla="*/ 251 w 862"/>
                <a:gd name="T113" fmla="*/ 70 h 930"/>
                <a:gd name="T114" fmla="*/ 257 w 862"/>
                <a:gd name="T115" fmla="*/ 4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930">
                  <a:moveTo>
                    <a:pt x="273" y="16"/>
                  </a:moveTo>
                  <a:lnTo>
                    <a:pt x="273" y="16"/>
                  </a:lnTo>
                  <a:lnTo>
                    <a:pt x="277" y="18"/>
                  </a:lnTo>
                  <a:lnTo>
                    <a:pt x="281" y="20"/>
                  </a:lnTo>
                  <a:lnTo>
                    <a:pt x="289" y="20"/>
                  </a:lnTo>
                  <a:lnTo>
                    <a:pt x="289" y="20"/>
                  </a:lnTo>
                  <a:lnTo>
                    <a:pt x="295" y="20"/>
                  </a:lnTo>
                  <a:lnTo>
                    <a:pt x="295" y="20"/>
                  </a:lnTo>
                  <a:lnTo>
                    <a:pt x="314" y="16"/>
                  </a:lnTo>
                  <a:lnTo>
                    <a:pt x="314" y="16"/>
                  </a:lnTo>
                  <a:lnTo>
                    <a:pt x="326" y="10"/>
                  </a:lnTo>
                  <a:lnTo>
                    <a:pt x="340" y="6"/>
                  </a:lnTo>
                  <a:lnTo>
                    <a:pt x="340" y="6"/>
                  </a:lnTo>
                  <a:lnTo>
                    <a:pt x="350" y="6"/>
                  </a:lnTo>
                  <a:lnTo>
                    <a:pt x="364" y="6"/>
                  </a:lnTo>
                  <a:lnTo>
                    <a:pt x="364" y="6"/>
                  </a:lnTo>
                  <a:lnTo>
                    <a:pt x="376" y="4"/>
                  </a:lnTo>
                  <a:lnTo>
                    <a:pt x="376" y="4"/>
                  </a:lnTo>
                  <a:lnTo>
                    <a:pt x="382" y="0"/>
                  </a:lnTo>
                  <a:lnTo>
                    <a:pt x="382" y="0"/>
                  </a:lnTo>
                  <a:lnTo>
                    <a:pt x="390" y="0"/>
                  </a:lnTo>
                  <a:lnTo>
                    <a:pt x="390" y="0"/>
                  </a:lnTo>
                  <a:lnTo>
                    <a:pt x="394" y="2"/>
                  </a:lnTo>
                  <a:lnTo>
                    <a:pt x="394" y="2"/>
                  </a:lnTo>
                  <a:lnTo>
                    <a:pt x="394" y="8"/>
                  </a:lnTo>
                  <a:lnTo>
                    <a:pt x="394" y="8"/>
                  </a:lnTo>
                  <a:lnTo>
                    <a:pt x="396" y="18"/>
                  </a:lnTo>
                  <a:lnTo>
                    <a:pt x="396" y="18"/>
                  </a:lnTo>
                  <a:lnTo>
                    <a:pt x="400" y="28"/>
                  </a:lnTo>
                  <a:lnTo>
                    <a:pt x="400" y="28"/>
                  </a:lnTo>
                  <a:lnTo>
                    <a:pt x="406" y="34"/>
                  </a:lnTo>
                  <a:lnTo>
                    <a:pt x="412" y="38"/>
                  </a:lnTo>
                  <a:lnTo>
                    <a:pt x="412" y="38"/>
                  </a:lnTo>
                  <a:lnTo>
                    <a:pt x="420" y="38"/>
                  </a:lnTo>
                  <a:lnTo>
                    <a:pt x="420" y="38"/>
                  </a:lnTo>
                  <a:lnTo>
                    <a:pt x="426" y="42"/>
                  </a:lnTo>
                  <a:lnTo>
                    <a:pt x="432" y="46"/>
                  </a:lnTo>
                  <a:lnTo>
                    <a:pt x="432" y="46"/>
                  </a:lnTo>
                  <a:lnTo>
                    <a:pt x="440" y="48"/>
                  </a:lnTo>
                  <a:lnTo>
                    <a:pt x="452" y="50"/>
                  </a:lnTo>
                  <a:lnTo>
                    <a:pt x="470" y="54"/>
                  </a:lnTo>
                  <a:lnTo>
                    <a:pt x="470" y="54"/>
                  </a:lnTo>
                  <a:lnTo>
                    <a:pt x="488" y="60"/>
                  </a:lnTo>
                  <a:lnTo>
                    <a:pt x="488" y="60"/>
                  </a:lnTo>
                  <a:lnTo>
                    <a:pt x="494" y="60"/>
                  </a:lnTo>
                  <a:lnTo>
                    <a:pt x="496" y="60"/>
                  </a:lnTo>
                  <a:lnTo>
                    <a:pt x="498" y="60"/>
                  </a:lnTo>
                  <a:lnTo>
                    <a:pt x="498" y="60"/>
                  </a:lnTo>
                  <a:lnTo>
                    <a:pt x="496" y="64"/>
                  </a:lnTo>
                  <a:lnTo>
                    <a:pt x="492" y="66"/>
                  </a:lnTo>
                  <a:lnTo>
                    <a:pt x="486" y="72"/>
                  </a:lnTo>
                  <a:lnTo>
                    <a:pt x="486" y="72"/>
                  </a:lnTo>
                  <a:lnTo>
                    <a:pt x="482" y="84"/>
                  </a:lnTo>
                  <a:lnTo>
                    <a:pt x="482" y="84"/>
                  </a:lnTo>
                  <a:lnTo>
                    <a:pt x="482" y="88"/>
                  </a:lnTo>
                  <a:lnTo>
                    <a:pt x="482" y="88"/>
                  </a:lnTo>
                  <a:lnTo>
                    <a:pt x="484" y="90"/>
                  </a:lnTo>
                  <a:lnTo>
                    <a:pt x="484" y="90"/>
                  </a:lnTo>
                  <a:lnTo>
                    <a:pt x="488" y="90"/>
                  </a:lnTo>
                  <a:lnTo>
                    <a:pt x="490" y="90"/>
                  </a:lnTo>
                  <a:lnTo>
                    <a:pt x="490" y="90"/>
                  </a:lnTo>
                  <a:lnTo>
                    <a:pt x="490" y="92"/>
                  </a:lnTo>
                  <a:lnTo>
                    <a:pt x="490" y="94"/>
                  </a:lnTo>
                  <a:lnTo>
                    <a:pt x="488" y="98"/>
                  </a:lnTo>
                  <a:lnTo>
                    <a:pt x="488" y="98"/>
                  </a:lnTo>
                  <a:lnTo>
                    <a:pt x="486" y="102"/>
                  </a:lnTo>
                  <a:lnTo>
                    <a:pt x="486" y="108"/>
                  </a:lnTo>
                  <a:lnTo>
                    <a:pt x="486" y="108"/>
                  </a:lnTo>
                  <a:lnTo>
                    <a:pt x="488" y="114"/>
                  </a:lnTo>
                  <a:lnTo>
                    <a:pt x="492" y="118"/>
                  </a:lnTo>
                  <a:lnTo>
                    <a:pt x="492" y="118"/>
                  </a:lnTo>
                  <a:lnTo>
                    <a:pt x="492" y="122"/>
                  </a:lnTo>
                  <a:lnTo>
                    <a:pt x="492" y="126"/>
                  </a:lnTo>
                  <a:lnTo>
                    <a:pt x="492" y="126"/>
                  </a:lnTo>
                  <a:lnTo>
                    <a:pt x="494" y="130"/>
                  </a:lnTo>
                  <a:lnTo>
                    <a:pt x="494" y="130"/>
                  </a:lnTo>
                  <a:lnTo>
                    <a:pt x="498" y="132"/>
                  </a:lnTo>
                  <a:lnTo>
                    <a:pt x="506" y="134"/>
                  </a:lnTo>
                  <a:lnTo>
                    <a:pt x="506" y="134"/>
                  </a:lnTo>
                  <a:lnTo>
                    <a:pt x="508" y="140"/>
                  </a:lnTo>
                  <a:lnTo>
                    <a:pt x="508" y="140"/>
                  </a:lnTo>
                  <a:lnTo>
                    <a:pt x="514" y="144"/>
                  </a:lnTo>
                  <a:lnTo>
                    <a:pt x="514" y="144"/>
                  </a:lnTo>
                  <a:lnTo>
                    <a:pt x="516" y="150"/>
                  </a:lnTo>
                  <a:lnTo>
                    <a:pt x="516" y="150"/>
                  </a:lnTo>
                  <a:lnTo>
                    <a:pt x="514" y="154"/>
                  </a:lnTo>
                  <a:lnTo>
                    <a:pt x="514" y="154"/>
                  </a:lnTo>
                  <a:lnTo>
                    <a:pt x="510" y="158"/>
                  </a:lnTo>
                  <a:lnTo>
                    <a:pt x="510" y="158"/>
                  </a:lnTo>
                  <a:lnTo>
                    <a:pt x="502" y="160"/>
                  </a:lnTo>
                  <a:lnTo>
                    <a:pt x="502" y="160"/>
                  </a:lnTo>
                  <a:lnTo>
                    <a:pt x="498" y="158"/>
                  </a:lnTo>
                  <a:lnTo>
                    <a:pt x="496" y="158"/>
                  </a:lnTo>
                  <a:lnTo>
                    <a:pt x="496" y="158"/>
                  </a:lnTo>
                  <a:lnTo>
                    <a:pt x="496" y="156"/>
                  </a:lnTo>
                  <a:lnTo>
                    <a:pt x="496" y="156"/>
                  </a:lnTo>
                  <a:lnTo>
                    <a:pt x="500" y="146"/>
                  </a:lnTo>
                  <a:lnTo>
                    <a:pt x="500" y="146"/>
                  </a:lnTo>
                  <a:lnTo>
                    <a:pt x="500" y="144"/>
                  </a:lnTo>
                  <a:lnTo>
                    <a:pt x="500" y="138"/>
                  </a:lnTo>
                  <a:lnTo>
                    <a:pt x="500" y="138"/>
                  </a:lnTo>
                  <a:lnTo>
                    <a:pt x="496" y="136"/>
                  </a:lnTo>
                  <a:lnTo>
                    <a:pt x="490" y="136"/>
                  </a:lnTo>
                  <a:lnTo>
                    <a:pt x="490" y="136"/>
                  </a:lnTo>
                  <a:lnTo>
                    <a:pt x="486" y="140"/>
                  </a:lnTo>
                  <a:lnTo>
                    <a:pt x="480" y="144"/>
                  </a:lnTo>
                  <a:lnTo>
                    <a:pt x="480" y="144"/>
                  </a:lnTo>
                  <a:lnTo>
                    <a:pt x="472" y="140"/>
                  </a:lnTo>
                  <a:lnTo>
                    <a:pt x="466" y="138"/>
                  </a:lnTo>
                  <a:lnTo>
                    <a:pt x="466" y="138"/>
                  </a:lnTo>
                  <a:lnTo>
                    <a:pt x="458" y="144"/>
                  </a:lnTo>
                  <a:lnTo>
                    <a:pt x="444" y="150"/>
                  </a:lnTo>
                  <a:lnTo>
                    <a:pt x="434" y="156"/>
                  </a:lnTo>
                  <a:lnTo>
                    <a:pt x="424" y="160"/>
                  </a:lnTo>
                  <a:lnTo>
                    <a:pt x="424" y="160"/>
                  </a:lnTo>
                  <a:lnTo>
                    <a:pt x="422" y="162"/>
                  </a:lnTo>
                  <a:lnTo>
                    <a:pt x="418" y="162"/>
                  </a:lnTo>
                  <a:lnTo>
                    <a:pt x="418" y="162"/>
                  </a:lnTo>
                  <a:lnTo>
                    <a:pt x="418" y="160"/>
                  </a:lnTo>
                  <a:lnTo>
                    <a:pt x="418" y="160"/>
                  </a:lnTo>
                  <a:lnTo>
                    <a:pt x="410" y="160"/>
                  </a:lnTo>
                  <a:lnTo>
                    <a:pt x="410" y="160"/>
                  </a:lnTo>
                  <a:lnTo>
                    <a:pt x="404" y="164"/>
                  </a:lnTo>
                  <a:lnTo>
                    <a:pt x="398" y="170"/>
                  </a:lnTo>
                  <a:lnTo>
                    <a:pt x="398" y="170"/>
                  </a:lnTo>
                  <a:lnTo>
                    <a:pt x="394" y="180"/>
                  </a:lnTo>
                  <a:lnTo>
                    <a:pt x="394" y="180"/>
                  </a:lnTo>
                  <a:lnTo>
                    <a:pt x="394" y="190"/>
                  </a:lnTo>
                  <a:lnTo>
                    <a:pt x="396" y="193"/>
                  </a:lnTo>
                  <a:lnTo>
                    <a:pt x="398" y="197"/>
                  </a:lnTo>
                  <a:lnTo>
                    <a:pt x="398" y="197"/>
                  </a:lnTo>
                  <a:lnTo>
                    <a:pt x="402" y="199"/>
                  </a:lnTo>
                  <a:lnTo>
                    <a:pt x="406" y="203"/>
                  </a:lnTo>
                  <a:lnTo>
                    <a:pt x="406" y="203"/>
                  </a:lnTo>
                  <a:lnTo>
                    <a:pt x="408" y="207"/>
                  </a:lnTo>
                  <a:lnTo>
                    <a:pt x="410" y="211"/>
                  </a:lnTo>
                  <a:lnTo>
                    <a:pt x="410" y="211"/>
                  </a:lnTo>
                  <a:lnTo>
                    <a:pt x="408" y="219"/>
                  </a:lnTo>
                  <a:lnTo>
                    <a:pt x="408" y="219"/>
                  </a:lnTo>
                  <a:lnTo>
                    <a:pt x="404" y="223"/>
                  </a:lnTo>
                  <a:lnTo>
                    <a:pt x="400" y="225"/>
                  </a:lnTo>
                  <a:lnTo>
                    <a:pt x="400" y="225"/>
                  </a:lnTo>
                  <a:lnTo>
                    <a:pt x="398" y="237"/>
                  </a:lnTo>
                  <a:lnTo>
                    <a:pt x="396" y="247"/>
                  </a:lnTo>
                  <a:lnTo>
                    <a:pt x="396" y="247"/>
                  </a:lnTo>
                  <a:lnTo>
                    <a:pt x="396" y="259"/>
                  </a:lnTo>
                  <a:lnTo>
                    <a:pt x="396" y="273"/>
                  </a:lnTo>
                  <a:lnTo>
                    <a:pt x="396" y="273"/>
                  </a:lnTo>
                  <a:lnTo>
                    <a:pt x="400" y="283"/>
                  </a:lnTo>
                  <a:lnTo>
                    <a:pt x="400" y="283"/>
                  </a:lnTo>
                  <a:lnTo>
                    <a:pt x="406" y="297"/>
                  </a:lnTo>
                  <a:lnTo>
                    <a:pt x="406" y="297"/>
                  </a:lnTo>
                  <a:lnTo>
                    <a:pt x="414" y="307"/>
                  </a:lnTo>
                  <a:lnTo>
                    <a:pt x="414" y="307"/>
                  </a:lnTo>
                  <a:lnTo>
                    <a:pt x="428" y="313"/>
                  </a:lnTo>
                  <a:lnTo>
                    <a:pt x="442" y="323"/>
                  </a:lnTo>
                  <a:lnTo>
                    <a:pt x="442" y="323"/>
                  </a:lnTo>
                  <a:lnTo>
                    <a:pt x="452" y="331"/>
                  </a:lnTo>
                  <a:lnTo>
                    <a:pt x="452" y="331"/>
                  </a:lnTo>
                  <a:lnTo>
                    <a:pt x="460" y="337"/>
                  </a:lnTo>
                  <a:lnTo>
                    <a:pt x="468" y="343"/>
                  </a:lnTo>
                  <a:lnTo>
                    <a:pt x="468" y="343"/>
                  </a:lnTo>
                  <a:lnTo>
                    <a:pt x="470" y="347"/>
                  </a:lnTo>
                  <a:lnTo>
                    <a:pt x="470" y="347"/>
                  </a:lnTo>
                  <a:lnTo>
                    <a:pt x="476" y="347"/>
                  </a:lnTo>
                  <a:lnTo>
                    <a:pt x="480" y="347"/>
                  </a:lnTo>
                  <a:lnTo>
                    <a:pt x="480" y="347"/>
                  </a:lnTo>
                  <a:lnTo>
                    <a:pt x="486" y="353"/>
                  </a:lnTo>
                  <a:lnTo>
                    <a:pt x="486" y="353"/>
                  </a:lnTo>
                  <a:lnTo>
                    <a:pt x="490" y="363"/>
                  </a:lnTo>
                  <a:lnTo>
                    <a:pt x="496" y="373"/>
                  </a:lnTo>
                  <a:lnTo>
                    <a:pt x="496" y="373"/>
                  </a:lnTo>
                  <a:lnTo>
                    <a:pt x="498" y="389"/>
                  </a:lnTo>
                  <a:lnTo>
                    <a:pt x="502" y="404"/>
                  </a:lnTo>
                  <a:lnTo>
                    <a:pt x="502" y="404"/>
                  </a:lnTo>
                  <a:lnTo>
                    <a:pt x="508" y="412"/>
                  </a:lnTo>
                  <a:lnTo>
                    <a:pt x="508" y="412"/>
                  </a:lnTo>
                  <a:lnTo>
                    <a:pt x="512" y="424"/>
                  </a:lnTo>
                  <a:lnTo>
                    <a:pt x="516" y="436"/>
                  </a:lnTo>
                  <a:lnTo>
                    <a:pt x="516" y="436"/>
                  </a:lnTo>
                  <a:lnTo>
                    <a:pt x="525" y="454"/>
                  </a:lnTo>
                  <a:lnTo>
                    <a:pt x="525" y="454"/>
                  </a:lnTo>
                  <a:lnTo>
                    <a:pt x="533" y="466"/>
                  </a:lnTo>
                  <a:lnTo>
                    <a:pt x="533" y="466"/>
                  </a:lnTo>
                  <a:lnTo>
                    <a:pt x="545" y="482"/>
                  </a:lnTo>
                  <a:lnTo>
                    <a:pt x="553" y="488"/>
                  </a:lnTo>
                  <a:lnTo>
                    <a:pt x="561" y="494"/>
                  </a:lnTo>
                  <a:lnTo>
                    <a:pt x="561" y="494"/>
                  </a:lnTo>
                  <a:lnTo>
                    <a:pt x="565" y="494"/>
                  </a:lnTo>
                  <a:lnTo>
                    <a:pt x="567" y="494"/>
                  </a:lnTo>
                  <a:lnTo>
                    <a:pt x="567" y="494"/>
                  </a:lnTo>
                  <a:lnTo>
                    <a:pt x="569" y="500"/>
                  </a:lnTo>
                  <a:lnTo>
                    <a:pt x="569" y="506"/>
                  </a:lnTo>
                  <a:lnTo>
                    <a:pt x="569" y="506"/>
                  </a:lnTo>
                  <a:lnTo>
                    <a:pt x="573" y="506"/>
                  </a:lnTo>
                  <a:lnTo>
                    <a:pt x="577" y="506"/>
                  </a:lnTo>
                  <a:lnTo>
                    <a:pt x="577" y="506"/>
                  </a:lnTo>
                  <a:lnTo>
                    <a:pt x="583" y="510"/>
                  </a:lnTo>
                  <a:lnTo>
                    <a:pt x="591" y="516"/>
                  </a:lnTo>
                  <a:lnTo>
                    <a:pt x="591" y="516"/>
                  </a:lnTo>
                  <a:lnTo>
                    <a:pt x="599" y="526"/>
                  </a:lnTo>
                  <a:lnTo>
                    <a:pt x="603" y="534"/>
                  </a:lnTo>
                  <a:lnTo>
                    <a:pt x="605" y="534"/>
                  </a:lnTo>
                  <a:lnTo>
                    <a:pt x="607" y="534"/>
                  </a:lnTo>
                  <a:lnTo>
                    <a:pt x="607" y="534"/>
                  </a:lnTo>
                  <a:lnTo>
                    <a:pt x="609" y="534"/>
                  </a:lnTo>
                  <a:lnTo>
                    <a:pt x="609" y="530"/>
                  </a:lnTo>
                  <a:lnTo>
                    <a:pt x="607" y="524"/>
                  </a:lnTo>
                  <a:lnTo>
                    <a:pt x="609" y="522"/>
                  </a:lnTo>
                  <a:lnTo>
                    <a:pt x="609" y="522"/>
                  </a:lnTo>
                  <a:lnTo>
                    <a:pt x="611" y="520"/>
                  </a:lnTo>
                  <a:lnTo>
                    <a:pt x="619" y="520"/>
                  </a:lnTo>
                  <a:lnTo>
                    <a:pt x="629" y="520"/>
                  </a:lnTo>
                  <a:lnTo>
                    <a:pt x="641" y="522"/>
                  </a:lnTo>
                  <a:lnTo>
                    <a:pt x="653" y="522"/>
                  </a:lnTo>
                  <a:lnTo>
                    <a:pt x="653" y="522"/>
                  </a:lnTo>
                  <a:lnTo>
                    <a:pt x="657" y="522"/>
                  </a:lnTo>
                  <a:lnTo>
                    <a:pt x="661" y="522"/>
                  </a:lnTo>
                  <a:lnTo>
                    <a:pt x="661" y="520"/>
                  </a:lnTo>
                  <a:lnTo>
                    <a:pt x="661" y="520"/>
                  </a:lnTo>
                  <a:lnTo>
                    <a:pt x="659" y="518"/>
                  </a:lnTo>
                  <a:lnTo>
                    <a:pt x="657" y="518"/>
                  </a:lnTo>
                  <a:lnTo>
                    <a:pt x="653" y="518"/>
                  </a:lnTo>
                  <a:lnTo>
                    <a:pt x="651" y="516"/>
                  </a:lnTo>
                  <a:lnTo>
                    <a:pt x="651" y="516"/>
                  </a:lnTo>
                  <a:lnTo>
                    <a:pt x="655" y="516"/>
                  </a:lnTo>
                  <a:lnTo>
                    <a:pt x="659" y="514"/>
                  </a:lnTo>
                  <a:lnTo>
                    <a:pt x="659" y="514"/>
                  </a:lnTo>
                  <a:lnTo>
                    <a:pt x="665" y="514"/>
                  </a:lnTo>
                  <a:lnTo>
                    <a:pt x="669" y="518"/>
                  </a:lnTo>
                  <a:lnTo>
                    <a:pt x="669" y="518"/>
                  </a:lnTo>
                  <a:lnTo>
                    <a:pt x="677" y="522"/>
                  </a:lnTo>
                  <a:lnTo>
                    <a:pt x="681" y="530"/>
                  </a:lnTo>
                  <a:lnTo>
                    <a:pt x="681" y="530"/>
                  </a:lnTo>
                  <a:lnTo>
                    <a:pt x="681" y="536"/>
                  </a:lnTo>
                  <a:lnTo>
                    <a:pt x="679" y="542"/>
                  </a:lnTo>
                  <a:lnTo>
                    <a:pt x="679" y="542"/>
                  </a:lnTo>
                  <a:lnTo>
                    <a:pt x="675" y="546"/>
                  </a:lnTo>
                  <a:lnTo>
                    <a:pt x="669" y="548"/>
                  </a:lnTo>
                  <a:lnTo>
                    <a:pt x="669" y="548"/>
                  </a:lnTo>
                  <a:lnTo>
                    <a:pt x="663" y="552"/>
                  </a:lnTo>
                  <a:lnTo>
                    <a:pt x="661" y="560"/>
                  </a:lnTo>
                  <a:lnTo>
                    <a:pt x="661" y="560"/>
                  </a:lnTo>
                  <a:lnTo>
                    <a:pt x="661" y="566"/>
                  </a:lnTo>
                  <a:lnTo>
                    <a:pt x="661" y="566"/>
                  </a:lnTo>
                  <a:lnTo>
                    <a:pt x="665" y="572"/>
                  </a:lnTo>
                  <a:lnTo>
                    <a:pt x="665" y="572"/>
                  </a:lnTo>
                  <a:lnTo>
                    <a:pt x="669" y="572"/>
                  </a:lnTo>
                  <a:lnTo>
                    <a:pt x="669" y="572"/>
                  </a:lnTo>
                  <a:lnTo>
                    <a:pt x="679" y="574"/>
                  </a:lnTo>
                  <a:lnTo>
                    <a:pt x="679" y="574"/>
                  </a:lnTo>
                  <a:lnTo>
                    <a:pt x="689" y="580"/>
                  </a:lnTo>
                  <a:lnTo>
                    <a:pt x="689" y="580"/>
                  </a:lnTo>
                  <a:lnTo>
                    <a:pt x="715" y="592"/>
                  </a:lnTo>
                  <a:lnTo>
                    <a:pt x="740" y="602"/>
                  </a:lnTo>
                  <a:lnTo>
                    <a:pt x="740" y="602"/>
                  </a:lnTo>
                  <a:lnTo>
                    <a:pt x="756" y="610"/>
                  </a:lnTo>
                  <a:lnTo>
                    <a:pt x="756" y="610"/>
                  </a:lnTo>
                  <a:lnTo>
                    <a:pt x="762" y="615"/>
                  </a:lnTo>
                  <a:lnTo>
                    <a:pt x="768" y="623"/>
                  </a:lnTo>
                  <a:lnTo>
                    <a:pt x="768" y="623"/>
                  </a:lnTo>
                  <a:lnTo>
                    <a:pt x="778" y="627"/>
                  </a:lnTo>
                  <a:lnTo>
                    <a:pt x="794" y="629"/>
                  </a:lnTo>
                  <a:lnTo>
                    <a:pt x="808" y="633"/>
                  </a:lnTo>
                  <a:lnTo>
                    <a:pt x="820" y="639"/>
                  </a:lnTo>
                  <a:lnTo>
                    <a:pt x="820" y="639"/>
                  </a:lnTo>
                  <a:lnTo>
                    <a:pt x="824" y="643"/>
                  </a:lnTo>
                  <a:lnTo>
                    <a:pt x="828" y="651"/>
                  </a:lnTo>
                  <a:lnTo>
                    <a:pt x="834" y="665"/>
                  </a:lnTo>
                  <a:lnTo>
                    <a:pt x="834" y="665"/>
                  </a:lnTo>
                  <a:lnTo>
                    <a:pt x="850" y="679"/>
                  </a:lnTo>
                  <a:lnTo>
                    <a:pt x="850" y="679"/>
                  </a:lnTo>
                  <a:lnTo>
                    <a:pt x="858" y="691"/>
                  </a:lnTo>
                  <a:lnTo>
                    <a:pt x="858" y="691"/>
                  </a:lnTo>
                  <a:lnTo>
                    <a:pt x="862" y="695"/>
                  </a:lnTo>
                  <a:lnTo>
                    <a:pt x="862" y="701"/>
                  </a:lnTo>
                  <a:lnTo>
                    <a:pt x="862" y="701"/>
                  </a:lnTo>
                  <a:lnTo>
                    <a:pt x="862" y="705"/>
                  </a:lnTo>
                  <a:lnTo>
                    <a:pt x="858" y="713"/>
                  </a:lnTo>
                  <a:lnTo>
                    <a:pt x="854" y="723"/>
                  </a:lnTo>
                  <a:lnTo>
                    <a:pt x="854" y="723"/>
                  </a:lnTo>
                  <a:lnTo>
                    <a:pt x="854" y="727"/>
                  </a:lnTo>
                  <a:lnTo>
                    <a:pt x="854" y="727"/>
                  </a:lnTo>
                  <a:lnTo>
                    <a:pt x="850" y="727"/>
                  </a:lnTo>
                  <a:lnTo>
                    <a:pt x="844" y="725"/>
                  </a:lnTo>
                  <a:lnTo>
                    <a:pt x="836" y="719"/>
                  </a:lnTo>
                  <a:lnTo>
                    <a:pt x="836" y="719"/>
                  </a:lnTo>
                  <a:lnTo>
                    <a:pt x="830" y="713"/>
                  </a:lnTo>
                  <a:lnTo>
                    <a:pt x="826" y="703"/>
                  </a:lnTo>
                  <a:lnTo>
                    <a:pt x="826" y="703"/>
                  </a:lnTo>
                  <a:lnTo>
                    <a:pt x="824" y="697"/>
                  </a:lnTo>
                  <a:lnTo>
                    <a:pt x="822" y="691"/>
                  </a:lnTo>
                  <a:lnTo>
                    <a:pt x="822" y="691"/>
                  </a:lnTo>
                  <a:lnTo>
                    <a:pt x="812" y="687"/>
                  </a:lnTo>
                  <a:lnTo>
                    <a:pt x="804" y="683"/>
                  </a:lnTo>
                  <a:lnTo>
                    <a:pt x="804" y="683"/>
                  </a:lnTo>
                  <a:lnTo>
                    <a:pt x="796" y="681"/>
                  </a:lnTo>
                  <a:lnTo>
                    <a:pt x="784" y="679"/>
                  </a:lnTo>
                  <a:lnTo>
                    <a:pt x="784" y="679"/>
                  </a:lnTo>
                  <a:lnTo>
                    <a:pt x="774" y="669"/>
                  </a:lnTo>
                  <a:lnTo>
                    <a:pt x="768" y="665"/>
                  </a:lnTo>
                  <a:lnTo>
                    <a:pt x="762" y="661"/>
                  </a:lnTo>
                  <a:lnTo>
                    <a:pt x="762" y="661"/>
                  </a:lnTo>
                  <a:lnTo>
                    <a:pt x="752" y="663"/>
                  </a:lnTo>
                  <a:lnTo>
                    <a:pt x="746" y="665"/>
                  </a:lnTo>
                  <a:lnTo>
                    <a:pt x="746" y="665"/>
                  </a:lnTo>
                  <a:lnTo>
                    <a:pt x="738" y="673"/>
                  </a:lnTo>
                  <a:lnTo>
                    <a:pt x="733" y="683"/>
                  </a:lnTo>
                  <a:lnTo>
                    <a:pt x="733" y="683"/>
                  </a:lnTo>
                  <a:lnTo>
                    <a:pt x="725" y="691"/>
                  </a:lnTo>
                  <a:lnTo>
                    <a:pt x="719" y="699"/>
                  </a:lnTo>
                  <a:lnTo>
                    <a:pt x="719" y="699"/>
                  </a:lnTo>
                  <a:lnTo>
                    <a:pt x="715" y="715"/>
                  </a:lnTo>
                  <a:lnTo>
                    <a:pt x="713" y="727"/>
                  </a:lnTo>
                  <a:lnTo>
                    <a:pt x="713" y="727"/>
                  </a:lnTo>
                  <a:lnTo>
                    <a:pt x="713" y="735"/>
                  </a:lnTo>
                  <a:lnTo>
                    <a:pt x="713" y="743"/>
                  </a:lnTo>
                  <a:lnTo>
                    <a:pt x="713" y="743"/>
                  </a:lnTo>
                  <a:lnTo>
                    <a:pt x="715" y="745"/>
                  </a:lnTo>
                  <a:lnTo>
                    <a:pt x="719" y="747"/>
                  </a:lnTo>
                  <a:lnTo>
                    <a:pt x="727" y="749"/>
                  </a:lnTo>
                  <a:lnTo>
                    <a:pt x="727" y="749"/>
                  </a:lnTo>
                  <a:lnTo>
                    <a:pt x="734" y="757"/>
                  </a:lnTo>
                  <a:lnTo>
                    <a:pt x="734" y="757"/>
                  </a:lnTo>
                  <a:lnTo>
                    <a:pt x="748" y="767"/>
                  </a:lnTo>
                  <a:lnTo>
                    <a:pt x="748" y="767"/>
                  </a:lnTo>
                  <a:lnTo>
                    <a:pt x="754" y="773"/>
                  </a:lnTo>
                  <a:lnTo>
                    <a:pt x="754" y="773"/>
                  </a:lnTo>
                  <a:lnTo>
                    <a:pt x="754" y="781"/>
                  </a:lnTo>
                  <a:lnTo>
                    <a:pt x="754" y="787"/>
                  </a:lnTo>
                  <a:lnTo>
                    <a:pt x="754" y="787"/>
                  </a:lnTo>
                  <a:lnTo>
                    <a:pt x="756" y="793"/>
                  </a:lnTo>
                  <a:lnTo>
                    <a:pt x="756" y="793"/>
                  </a:lnTo>
                  <a:lnTo>
                    <a:pt x="758" y="805"/>
                  </a:lnTo>
                  <a:lnTo>
                    <a:pt x="758" y="813"/>
                  </a:lnTo>
                  <a:lnTo>
                    <a:pt x="758" y="813"/>
                  </a:lnTo>
                  <a:lnTo>
                    <a:pt x="754" y="819"/>
                  </a:lnTo>
                  <a:lnTo>
                    <a:pt x="754" y="819"/>
                  </a:lnTo>
                  <a:lnTo>
                    <a:pt x="752" y="819"/>
                  </a:lnTo>
                  <a:lnTo>
                    <a:pt x="748" y="819"/>
                  </a:lnTo>
                  <a:lnTo>
                    <a:pt x="748" y="819"/>
                  </a:lnTo>
                  <a:lnTo>
                    <a:pt x="742" y="822"/>
                  </a:lnTo>
                  <a:lnTo>
                    <a:pt x="734" y="828"/>
                  </a:lnTo>
                  <a:lnTo>
                    <a:pt x="734" y="828"/>
                  </a:lnTo>
                  <a:lnTo>
                    <a:pt x="729" y="830"/>
                  </a:lnTo>
                  <a:lnTo>
                    <a:pt x="723" y="832"/>
                  </a:lnTo>
                  <a:lnTo>
                    <a:pt x="723" y="832"/>
                  </a:lnTo>
                  <a:lnTo>
                    <a:pt x="719" y="838"/>
                  </a:lnTo>
                  <a:lnTo>
                    <a:pt x="719" y="838"/>
                  </a:lnTo>
                  <a:lnTo>
                    <a:pt x="719" y="844"/>
                  </a:lnTo>
                  <a:lnTo>
                    <a:pt x="719" y="856"/>
                  </a:lnTo>
                  <a:lnTo>
                    <a:pt x="719" y="870"/>
                  </a:lnTo>
                  <a:lnTo>
                    <a:pt x="719" y="870"/>
                  </a:lnTo>
                  <a:lnTo>
                    <a:pt x="717" y="874"/>
                  </a:lnTo>
                  <a:lnTo>
                    <a:pt x="715" y="878"/>
                  </a:lnTo>
                  <a:lnTo>
                    <a:pt x="715" y="878"/>
                  </a:lnTo>
                  <a:lnTo>
                    <a:pt x="711" y="880"/>
                  </a:lnTo>
                  <a:lnTo>
                    <a:pt x="707" y="882"/>
                  </a:lnTo>
                  <a:lnTo>
                    <a:pt x="707" y="882"/>
                  </a:lnTo>
                  <a:lnTo>
                    <a:pt x="697" y="892"/>
                  </a:lnTo>
                  <a:lnTo>
                    <a:pt x="697" y="892"/>
                  </a:lnTo>
                  <a:lnTo>
                    <a:pt x="691" y="898"/>
                  </a:lnTo>
                  <a:lnTo>
                    <a:pt x="691" y="898"/>
                  </a:lnTo>
                  <a:lnTo>
                    <a:pt x="687" y="910"/>
                  </a:lnTo>
                  <a:lnTo>
                    <a:pt x="681" y="922"/>
                  </a:lnTo>
                  <a:lnTo>
                    <a:pt x="681" y="922"/>
                  </a:lnTo>
                  <a:lnTo>
                    <a:pt x="677" y="926"/>
                  </a:lnTo>
                  <a:lnTo>
                    <a:pt x="677" y="926"/>
                  </a:lnTo>
                  <a:lnTo>
                    <a:pt x="665" y="928"/>
                  </a:lnTo>
                  <a:lnTo>
                    <a:pt x="665" y="928"/>
                  </a:lnTo>
                  <a:lnTo>
                    <a:pt x="661" y="928"/>
                  </a:lnTo>
                  <a:lnTo>
                    <a:pt x="657" y="930"/>
                  </a:lnTo>
                  <a:lnTo>
                    <a:pt x="657" y="928"/>
                  </a:lnTo>
                  <a:lnTo>
                    <a:pt x="657" y="928"/>
                  </a:lnTo>
                  <a:lnTo>
                    <a:pt x="655" y="924"/>
                  </a:lnTo>
                  <a:lnTo>
                    <a:pt x="655" y="924"/>
                  </a:lnTo>
                  <a:lnTo>
                    <a:pt x="651" y="926"/>
                  </a:lnTo>
                  <a:lnTo>
                    <a:pt x="651" y="926"/>
                  </a:lnTo>
                  <a:lnTo>
                    <a:pt x="651" y="924"/>
                  </a:lnTo>
                  <a:lnTo>
                    <a:pt x="651" y="922"/>
                  </a:lnTo>
                  <a:lnTo>
                    <a:pt x="651" y="916"/>
                  </a:lnTo>
                  <a:lnTo>
                    <a:pt x="651" y="916"/>
                  </a:lnTo>
                  <a:lnTo>
                    <a:pt x="649" y="906"/>
                  </a:lnTo>
                  <a:lnTo>
                    <a:pt x="649" y="898"/>
                  </a:lnTo>
                  <a:lnTo>
                    <a:pt x="649" y="898"/>
                  </a:lnTo>
                  <a:lnTo>
                    <a:pt x="651" y="890"/>
                  </a:lnTo>
                  <a:lnTo>
                    <a:pt x="655" y="882"/>
                  </a:lnTo>
                  <a:lnTo>
                    <a:pt x="655" y="882"/>
                  </a:lnTo>
                  <a:lnTo>
                    <a:pt x="661" y="876"/>
                  </a:lnTo>
                  <a:lnTo>
                    <a:pt x="665" y="868"/>
                  </a:lnTo>
                  <a:lnTo>
                    <a:pt x="665" y="868"/>
                  </a:lnTo>
                  <a:lnTo>
                    <a:pt x="663" y="864"/>
                  </a:lnTo>
                  <a:lnTo>
                    <a:pt x="661" y="860"/>
                  </a:lnTo>
                  <a:lnTo>
                    <a:pt x="659" y="856"/>
                  </a:lnTo>
                  <a:lnTo>
                    <a:pt x="659" y="852"/>
                  </a:lnTo>
                  <a:lnTo>
                    <a:pt x="659" y="852"/>
                  </a:lnTo>
                  <a:lnTo>
                    <a:pt x="663" y="848"/>
                  </a:lnTo>
                  <a:lnTo>
                    <a:pt x="669" y="844"/>
                  </a:lnTo>
                  <a:lnTo>
                    <a:pt x="669" y="844"/>
                  </a:lnTo>
                  <a:lnTo>
                    <a:pt x="681" y="840"/>
                  </a:lnTo>
                  <a:lnTo>
                    <a:pt x="687" y="838"/>
                  </a:lnTo>
                  <a:lnTo>
                    <a:pt x="691" y="834"/>
                  </a:lnTo>
                  <a:lnTo>
                    <a:pt x="691" y="834"/>
                  </a:lnTo>
                  <a:lnTo>
                    <a:pt x="691" y="828"/>
                  </a:lnTo>
                  <a:lnTo>
                    <a:pt x="687" y="819"/>
                  </a:lnTo>
                  <a:lnTo>
                    <a:pt x="679" y="805"/>
                  </a:lnTo>
                  <a:lnTo>
                    <a:pt x="679" y="805"/>
                  </a:lnTo>
                  <a:lnTo>
                    <a:pt x="671" y="779"/>
                  </a:lnTo>
                  <a:lnTo>
                    <a:pt x="671" y="779"/>
                  </a:lnTo>
                  <a:lnTo>
                    <a:pt x="663" y="767"/>
                  </a:lnTo>
                  <a:lnTo>
                    <a:pt x="657" y="751"/>
                  </a:lnTo>
                  <a:lnTo>
                    <a:pt x="657" y="751"/>
                  </a:lnTo>
                  <a:lnTo>
                    <a:pt x="651" y="731"/>
                  </a:lnTo>
                  <a:lnTo>
                    <a:pt x="651" y="731"/>
                  </a:lnTo>
                  <a:lnTo>
                    <a:pt x="651" y="723"/>
                  </a:lnTo>
                  <a:lnTo>
                    <a:pt x="651" y="723"/>
                  </a:lnTo>
                  <a:lnTo>
                    <a:pt x="647" y="715"/>
                  </a:lnTo>
                  <a:lnTo>
                    <a:pt x="643" y="711"/>
                  </a:lnTo>
                  <a:lnTo>
                    <a:pt x="639" y="709"/>
                  </a:lnTo>
                  <a:lnTo>
                    <a:pt x="639" y="709"/>
                  </a:lnTo>
                  <a:lnTo>
                    <a:pt x="635" y="705"/>
                  </a:lnTo>
                  <a:lnTo>
                    <a:pt x="633" y="709"/>
                  </a:lnTo>
                  <a:lnTo>
                    <a:pt x="633" y="709"/>
                  </a:lnTo>
                  <a:lnTo>
                    <a:pt x="631" y="711"/>
                  </a:lnTo>
                  <a:lnTo>
                    <a:pt x="629" y="715"/>
                  </a:lnTo>
                  <a:lnTo>
                    <a:pt x="627" y="719"/>
                  </a:lnTo>
                  <a:lnTo>
                    <a:pt x="625" y="721"/>
                  </a:lnTo>
                  <a:lnTo>
                    <a:pt x="625" y="721"/>
                  </a:lnTo>
                  <a:lnTo>
                    <a:pt x="625" y="719"/>
                  </a:lnTo>
                  <a:lnTo>
                    <a:pt x="623" y="717"/>
                  </a:lnTo>
                  <a:lnTo>
                    <a:pt x="619" y="711"/>
                  </a:lnTo>
                  <a:lnTo>
                    <a:pt x="619" y="711"/>
                  </a:lnTo>
                  <a:lnTo>
                    <a:pt x="611" y="703"/>
                  </a:lnTo>
                  <a:lnTo>
                    <a:pt x="611" y="703"/>
                  </a:lnTo>
                  <a:lnTo>
                    <a:pt x="603" y="699"/>
                  </a:lnTo>
                  <a:lnTo>
                    <a:pt x="595" y="697"/>
                  </a:lnTo>
                  <a:lnTo>
                    <a:pt x="595" y="697"/>
                  </a:lnTo>
                  <a:lnTo>
                    <a:pt x="591" y="691"/>
                  </a:lnTo>
                  <a:lnTo>
                    <a:pt x="589" y="687"/>
                  </a:lnTo>
                  <a:lnTo>
                    <a:pt x="589" y="687"/>
                  </a:lnTo>
                  <a:lnTo>
                    <a:pt x="589" y="681"/>
                  </a:lnTo>
                  <a:lnTo>
                    <a:pt x="591" y="677"/>
                  </a:lnTo>
                  <a:lnTo>
                    <a:pt x="591" y="677"/>
                  </a:lnTo>
                  <a:lnTo>
                    <a:pt x="589" y="667"/>
                  </a:lnTo>
                  <a:lnTo>
                    <a:pt x="585" y="661"/>
                  </a:lnTo>
                  <a:lnTo>
                    <a:pt x="585" y="661"/>
                  </a:lnTo>
                  <a:lnTo>
                    <a:pt x="581" y="657"/>
                  </a:lnTo>
                  <a:lnTo>
                    <a:pt x="579" y="653"/>
                  </a:lnTo>
                  <a:lnTo>
                    <a:pt x="579" y="653"/>
                  </a:lnTo>
                  <a:lnTo>
                    <a:pt x="571" y="651"/>
                  </a:lnTo>
                  <a:lnTo>
                    <a:pt x="571" y="651"/>
                  </a:lnTo>
                  <a:lnTo>
                    <a:pt x="565" y="653"/>
                  </a:lnTo>
                  <a:lnTo>
                    <a:pt x="557" y="655"/>
                  </a:lnTo>
                  <a:lnTo>
                    <a:pt x="549" y="657"/>
                  </a:lnTo>
                  <a:lnTo>
                    <a:pt x="547" y="657"/>
                  </a:lnTo>
                  <a:lnTo>
                    <a:pt x="545" y="655"/>
                  </a:lnTo>
                  <a:lnTo>
                    <a:pt x="545" y="655"/>
                  </a:lnTo>
                  <a:lnTo>
                    <a:pt x="545" y="653"/>
                  </a:lnTo>
                  <a:lnTo>
                    <a:pt x="545" y="651"/>
                  </a:lnTo>
                  <a:lnTo>
                    <a:pt x="547" y="643"/>
                  </a:lnTo>
                  <a:lnTo>
                    <a:pt x="547" y="643"/>
                  </a:lnTo>
                  <a:lnTo>
                    <a:pt x="545" y="639"/>
                  </a:lnTo>
                  <a:lnTo>
                    <a:pt x="545" y="639"/>
                  </a:lnTo>
                  <a:lnTo>
                    <a:pt x="541" y="637"/>
                  </a:lnTo>
                  <a:lnTo>
                    <a:pt x="535" y="635"/>
                  </a:lnTo>
                  <a:lnTo>
                    <a:pt x="527" y="633"/>
                  </a:lnTo>
                  <a:lnTo>
                    <a:pt x="521" y="629"/>
                  </a:lnTo>
                  <a:lnTo>
                    <a:pt x="521" y="629"/>
                  </a:lnTo>
                  <a:lnTo>
                    <a:pt x="520" y="623"/>
                  </a:lnTo>
                  <a:lnTo>
                    <a:pt x="518" y="615"/>
                  </a:lnTo>
                  <a:lnTo>
                    <a:pt x="518" y="615"/>
                  </a:lnTo>
                  <a:lnTo>
                    <a:pt x="508" y="604"/>
                  </a:lnTo>
                  <a:lnTo>
                    <a:pt x="496" y="592"/>
                  </a:lnTo>
                  <a:lnTo>
                    <a:pt x="496" y="592"/>
                  </a:lnTo>
                  <a:lnTo>
                    <a:pt x="488" y="590"/>
                  </a:lnTo>
                  <a:lnTo>
                    <a:pt x="488" y="590"/>
                  </a:lnTo>
                  <a:lnTo>
                    <a:pt x="470" y="586"/>
                  </a:lnTo>
                  <a:lnTo>
                    <a:pt x="452" y="586"/>
                  </a:lnTo>
                  <a:lnTo>
                    <a:pt x="452" y="586"/>
                  </a:lnTo>
                  <a:lnTo>
                    <a:pt x="448" y="590"/>
                  </a:lnTo>
                  <a:lnTo>
                    <a:pt x="444" y="590"/>
                  </a:lnTo>
                  <a:lnTo>
                    <a:pt x="444" y="590"/>
                  </a:lnTo>
                  <a:lnTo>
                    <a:pt x="436" y="584"/>
                  </a:lnTo>
                  <a:lnTo>
                    <a:pt x="426" y="576"/>
                  </a:lnTo>
                  <a:lnTo>
                    <a:pt x="410" y="562"/>
                  </a:lnTo>
                  <a:lnTo>
                    <a:pt x="410" y="562"/>
                  </a:lnTo>
                  <a:lnTo>
                    <a:pt x="394" y="542"/>
                  </a:lnTo>
                  <a:lnTo>
                    <a:pt x="394" y="542"/>
                  </a:lnTo>
                  <a:lnTo>
                    <a:pt x="382" y="522"/>
                  </a:lnTo>
                  <a:lnTo>
                    <a:pt x="376" y="514"/>
                  </a:lnTo>
                  <a:lnTo>
                    <a:pt x="370" y="508"/>
                  </a:lnTo>
                  <a:lnTo>
                    <a:pt x="370" y="508"/>
                  </a:lnTo>
                  <a:lnTo>
                    <a:pt x="364" y="506"/>
                  </a:lnTo>
                  <a:lnTo>
                    <a:pt x="354" y="506"/>
                  </a:lnTo>
                  <a:lnTo>
                    <a:pt x="354" y="506"/>
                  </a:lnTo>
                  <a:lnTo>
                    <a:pt x="350" y="500"/>
                  </a:lnTo>
                  <a:lnTo>
                    <a:pt x="346" y="492"/>
                  </a:lnTo>
                  <a:lnTo>
                    <a:pt x="338" y="478"/>
                  </a:lnTo>
                  <a:lnTo>
                    <a:pt x="338" y="478"/>
                  </a:lnTo>
                  <a:lnTo>
                    <a:pt x="332" y="472"/>
                  </a:lnTo>
                  <a:lnTo>
                    <a:pt x="324" y="466"/>
                  </a:lnTo>
                  <a:lnTo>
                    <a:pt x="324" y="466"/>
                  </a:lnTo>
                  <a:lnTo>
                    <a:pt x="316" y="464"/>
                  </a:lnTo>
                  <a:lnTo>
                    <a:pt x="316" y="464"/>
                  </a:lnTo>
                  <a:lnTo>
                    <a:pt x="310" y="470"/>
                  </a:lnTo>
                  <a:lnTo>
                    <a:pt x="309" y="470"/>
                  </a:lnTo>
                  <a:lnTo>
                    <a:pt x="307" y="470"/>
                  </a:lnTo>
                  <a:lnTo>
                    <a:pt x="307" y="470"/>
                  </a:lnTo>
                  <a:lnTo>
                    <a:pt x="305" y="464"/>
                  </a:lnTo>
                  <a:lnTo>
                    <a:pt x="301" y="460"/>
                  </a:lnTo>
                  <a:lnTo>
                    <a:pt x="301" y="448"/>
                  </a:lnTo>
                  <a:lnTo>
                    <a:pt x="301" y="448"/>
                  </a:lnTo>
                  <a:lnTo>
                    <a:pt x="295" y="440"/>
                  </a:lnTo>
                  <a:lnTo>
                    <a:pt x="289" y="430"/>
                  </a:lnTo>
                  <a:lnTo>
                    <a:pt x="289" y="430"/>
                  </a:lnTo>
                  <a:lnTo>
                    <a:pt x="273" y="418"/>
                  </a:lnTo>
                  <a:lnTo>
                    <a:pt x="267" y="408"/>
                  </a:lnTo>
                  <a:lnTo>
                    <a:pt x="263" y="402"/>
                  </a:lnTo>
                  <a:lnTo>
                    <a:pt x="263" y="402"/>
                  </a:lnTo>
                  <a:lnTo>
                    <a:pt x="263" y="397"/>
                  </a:lnTo>
                  <a:lnTo>
                    <a:pt x="263" y="393"/>
                  </a:lnTo>
                  <a:lnTo>
                    <a:pt x="263" y="393"/>
                  </a:lnTo>
                  <a:lnTo>
                    <a:pt x="261" y="377"/>
                  </a:lnTo>
                  <a:lnTo>
                    <a:pt x="261" y="377"/>
                  </a:lnTo>
                  <a:lnTo>
                    <a:pt x="253" y="355"/>
                  </a:lnTo>
                  <a:lnTo>
                    <a:pt x="247" y="331"/>
                  </a:lnTo>
                  <a:lnTo>
                    <a:pt x="247" y="331"/>
                  </a:lnTo>
                  <a:lnTo>
                    <a:pt x="243" y="313"/>
                  </a:lnTo>
                  <a:lnTo>
                    <a:pt x="243" y="313"/>
                  </a:lnTo>
                  <a:lnTo>
                    <a:pt x="239" y="307"/>
                  </a:lnTo>
                  <a:lnTo>
                    <a:pt x="239" y="307"/>
                  </a:lnTo>
                  <a:lnTo>
                    <a:pt x="229" y="301"/>
                  </a:lnTo>
                  <a:lnTo>
                    <a:pt x="219" y="297"/>
                  </a:lnTo>
                  <a:lnTo>
                    <a:pt x="219" y="297"/>
                  </a:lnTo>
                  <a:lnTo>
                    <a:pt x="193" y="277"/>
                  </a:lnTo>
                  <a:lnTo>
                    <a:pt x="179" y="269"/>
                  </a:lnTo>
                  <a:lnTo>
                    <a:pt x="167" y="259"/>
                  </a:lnTo>
                  <a:lnTo>
                    <a:pt x="167" y="259"/>
                  </a:lnTo>
                  <a:lnTo>
                    <a:pt x="153" y="255"/>
                  </a:lnTo>
                  <a:lnTo>
                    <a:pt x="153" y="255"/>
                  </a:lnTo>
                  <a:lnTo>
                    <a:pt x="143" y="255"/>
                  </a:lnTo>
                  <a:lnTo>
                    <a:pt x="143" y="255"/>
                  </a:lnTo>
                  <a:lnTo>
                    <a:pt x="131" y="257"/>
                  </a:lnTo>
                  <a:lnTo>
                    <a:pt x="123" y="263"/>
                  </a:lnTo>
                  <a:lnTo>
                    <a:pt x="119" y="265"/>
                  </a:lnTo>
                  <a:lnTo>
                    <a:pt x="119" y="265"/>
                  </a:lnTo>
                  <a:lnTo>
                    <a:pt x="115" y="273"/>
                  </a:lnTo>
                  <a:lnTo>
                    <a:pt x="115" y="273"/>
                  </a:lnTo>
                  <a:lnTo>
                    <a:pt x="109" y="275"/>
                  </a:lnTo>
                  <a:lnTo>
                    <a:pt x="109" y="275"/>
                  </a:lnTo>
                  <a:lnTo>
                    <a:pt x="103" y="283"/>
                  </a:lnTo>
                  <a:lnTo>
                    <a:pt x="96" y="293"/>
                  </a:lnTo>
                  <a:lnTo>
                    <a:pt x="96" y="293"/>
                  </a:lnTo>
                  <a:lnTo>
                    <a:pt x="94" y="297"/>
                  </a:lnTo>
                  <a:lnTo>
                    <a:pt x="94" y="301"/>
                  </a:lnTo>
                  <a:lnTo>
                    <a:pt x="94" y="301"/>
                  </a:lnTo>
                  <a:lnTo>
                    <a:pt x="90" y="305"/>
                  </a:lnTo>
                  <a:lnTo>
                    <a:pt x="84" y="307"/>
                  </a:lnTo>
                  <a:lnTo>
                    <a:pt x="70" y="309"/>
                  </a:lnTo>
                  <a:lnTo>
                    <a:pt x="70" y="309"/>
                  </a:lnTo>
                  <a:lnTo>
                    <a:pt x="60" y="309"/>
                  </a:lnTo>
                  <a:lnTo>
                    <a:pt x="60" y="309"/>
                  </a:lnTo>
                  <a:lnTo>
                    <a:pt x="54" y="309"/>
                  </a:lnTo>
                  <a:lnTo>
                    <a:pt x="50" y="307"/>
                  </a:lnTo>
                  <a:lnTo>
                    <a:pt x="50" y="307"/>
                  </a:lnTo>
                  <a:lnTo>
                    <a:pt x="48" y="303"/>
                  </a:lnTo>
                  <a:lnTo>
                    <a:pt x="48" y="303"/>
                  </a:lnTo>
                  <a:lnTo>
                    <a:pt x="52" y="295"/>
                  </a:lnTo>
                  <a:lnTo>
                    <a:pt x="52" y="295"/>
                  </a:lnTo>
                  <a:lnTo>
                    <a:pt x="52" y="283"/>
                  </a:lnTo>
                  <a:lnTo>
                    <a:pt x="52" y="283"/>
                  </a:lnTo>
                  <a:lnTo>
                    <a:pt x="52" y="277"/>
                  </a:lnTo>
                  <a:lnTo>
                    <a:pt x="50" y="273"/>
                  </a:lnTo>
                  <a:lnTo>
                    <a:pt x="50" y="273"/>
                  </a:lnTo>
                  <a:lnTo>
                    <a:pt x="42" y="269"/>
                  </a:lnTo>
                  <a:lnTo>
                    <a:pt x="34" y="269"/>
                  </a:lnTo>
                  <a:lnTo>
                    <a:pt x="24" y="267"/>
                  </a:lnTo>
                  <a:lnTo>
                    <a:pt x="18" y="265"/>
                  </a:lnTo>
                  <a:lnTo>
                    <a:pt x="18" y="265"/>
                  </a:lnTo>
                  <a:lnTo>
                    <a:pt x="12" y="259"/>
                  </a:lnTo>
                  <a:lnTo>
                    <a:pt x="10" y="253"/>
                  </a:lnTo>
                  <a:lnTo>
                    <a:pt x="10" y="253"/>
                  </a:lnTo>
                  <a:lnTo>
                    <a:pt x="6" y="239"/>
                  </a:lnTo>
                  <a:lnTo>
                    <a:pt x="6" y="239"/>
                  </a:lnTo>
                  <a:lnTo>
                    <a:pt x="8" y="223"/>
                  </a:lnTo>
                  <a:lnTo>
                    <a:pt x="8" y="223"/>
                  </a:lnTo>
                  <a:lnTo>
                    <a:pt x="10" y="211"/>
                  </a:lnTo>
                  <a:lnTo>
                    <a:pt x="10" y="211"/>
                  </a:lnTo>
                  <a:lnTo>
                    <a:pt x="12" y="207"/>
                  </a:lnTo>
                  <a:lnTo>
                    <a:pt x="10" y="203"/>
                  </a:lnTo>
                  <a:lnTo>
                    <a:pt x="10" y="203"/>
                  </a:lnTo>
                  <a:lnTo>
                    <a:pt x="6" y="197"/>
                  </a:lnTo>
                  <a:lnTo>
                    <a:pt x="2" y="195"/>
                  </a:lnTo>
                  <a:lnTo>
                    <a:pt x="2" y="195"/>
                  </a:lnTo>
                  <a:lnTo>
                    <a:pt x="0" y="190"/>
                  </a:lnTo>
                  <a:lnTo>
                    <a:pt x="0" y="190"/>
                  </a:lnTo>
                  <a:lnTo>
                    <a:pt x="0" y="184"/>
                  </a:lnTo>
                  <a:lnTo>
                    <a:pt x="0" y="184"/>
                  </a:lnTo>
                  <a:lnTo>
                    <a:pt x="2" y="174"/>
                  </a:lnTo>
                  <a:lnTo>
                    <a:pt x="2" y="174"/>
                  </a:lnTo>
                  <a:lnTo>
                    <a:pt x="10" y="166"/>
                  </a:lnTo>
                  <a:lnTo>
                    <a:pt x="10" y="166"/>
                  </a:lnTo>
                  <a:lnTo>
                    <a:pt x="20" y="162"/>
                  </a:lnTo>
                  <a:lnTo>
                    <a:pt x="24" y="160"/>
                  </a:lnTo>
                  <a:lnTo>
                    <a:pt x="26" y="156"/>
                  </a:lnTo>
                  <a:lnTo>
                    <a:pt x="26" y="156"/>
                  </a:lnTo>
                  <a:lnTo>
                    <a:pt x="26" y="152"/>
                  </a:lnTo>
                  <a:lnTo>
                    <a:pt x="24" y="146"/>
                  </a:lnTo>
                  <a:lnTo>
                    <a:pt x="24" y="146"/>
                  </a:lnTo>
                  <a:lnTo>
                    <a:pt x="20" y="128"/>
                  </a:lnTo>
                  <a:lnTo>
                    <a:pt x="12" y="110"/>
                  </a:lnTo>
                  <a:lnTo>
                    <a:pt x="12" y="110"/>
                  </a:lnTo>
                  <a:lnTo>
                    <a:pt x="12" y="102"/>
                  </a:lnTo>
                  <a:lnTo>
                    <a:pt x="12" y="102"/>
                  </a:lnTo>
                  <a:lnTo>
                    <a:pt x="12" y="100"/>
                  </a:lnTo>
                  <a:lnTo>
                    <a:pt x="12" y="96"/>
                  </a:lnTo>
                  <a:lnTo>
                    <a:pt x="12" y="96"/>
                  </a:lnTo>
                  <a:lnTo>
                    <a:pt x="18" y="96"/>
                  </a:lnTo>
                  <a:lnTo>
                    <a:pt x="20" y="96"/>
                  </a:lnTo>
                  <a:lnTo>
                    <a:pt x="28" y="98"/>
                  </a:lnTo>
                  <a:lnTo>
                    <a:pt x="28" y="98"/>
                  </a:lnTo>
                  <a:lnTo>
                    <a:pt x="38" y="98"/>
                  </a:lnTo>
                  <a:lnTo>
                    <a:pt x="38" y="98"/>
                  </a:lnTo>
                  <a:lnTo>
                    <a:pt x="54" y="94"/>
                  </a:lnTo>
                  <a:lnTo>
                    <a:pt x="70" y="94"/>
                  </a:lnTo>
                  <a:lnTo>
                    <a:pt x="70" y="94"/>
                  </a:lnTo>
                  <a:lnTo>
                    <a:pt x="80" y="94"/>
                  </a:lnTo>
                  <a:lnTo>
                    <a:pt x="86" y="96"/>
                  </a:lnTo>
                  <a:lnTo>
                    <a:pt x="86" y="96"/>
                  </a:lnTo>
                  <a:lnTo>
                    <a:pt x="94" y="90"/>
                  </a:lnTo>
                  <a:lnTo>
                    <a:pt x="103" y="86"/>
                  </a:lnTo>
                  <a:lnTo>
                    <a:pt x="103" y="86"/>
                  </a:lnTo>
                  <a:lnTo>
                    <a:pt x="107" y="78"/>
                  </a:lnTo>
                  <a:lnTo>
                    <a:pt x="107" y="78"/>
                  </a:lnTo>
                  <a:lnTo>
                    <a:pt x="107" y="72"/>
                  </a:lnTo>
                  <a:lnTo>
                    <a:pt x="107" y="66"/>
                  </a:lnTo>
                  <a:lnTo>
                    <a:pt x="107" y="66"/>
                  </a:lnTo>
                  <a:lnTo>
                    <a:pt x="111" y="62"/>
                  </a:lnTo>
                  <a:lnTo>
                    <a:pt x="115" y="58"/>
                  </a:lnTo>
                  <a:lnTo>
                    <a:pt x="115" y="58"/>
                  </a:lnTo>
                  <a:lnTo>
                    <a:pt x="123" y="54"/>
                  </a:lnTo>
                  <a:lnTo>
                    <a:pt x="127" y="50"/>
                  </a:lnTo>
                  <a:lnTo>
                    <a:pt x="131" y="50"/>
                  </a:lnTo>
                  <a:lnTo>
                    <a:pt x="131" y="50"/>
                  </a:lnTo>
                  <a:lnTo>
                    <a:pt x="133" y="56"/>
                  </a:lnTo>
                  <a:lnTo>
                    <a:pt x="135" y="64"/>
                  </a:lnTo>
                  <a:lnTo>
                    <a:pt x="135" y="70"/>
                  </a:lnTo>
                  <a:lnTo>
                    <a:pt x="137" y="76"/>
                  </a:lnTo>
                  <a:lnTo>
                    <a:pt x="137" y="76"/>
                  </a:lnTo>
                  <a:lnTo>
                    <a:pt x="143" y="84"/>
                  </a:lnTo>
                  <a:lnTo>
                    <a:pt x="149" y="88"/>
                  </a:lnTo>
                  <a:lnTo>
                    <a:pt x="149" y="88"/>
                  </a:lnTo>
                  <a:lnTo>
                    <a:pt x="155" y="100"/>
                  </a:lnTo>
                  <a:lnTo>
                    <a:pt x="155" y="100"/>
                  </a:lnTo>
                  <a:lnTo>
                    <a:pt x="161" y="102"/>
                  </a:lnTo>
                  <a:lnTo>
                    <a:pt x="165" y="104"/>
                  </a:lnTo>
                  <a:lnTo>
                    <a:pt x="165" y="104"/>
                  </a:lnTo>
                  <a:lnTo>
                    <a:pt x="167" y="102"/>
                  </a:lnTo>
                  <a:lnTo>
                    <a:pt x="169" y="100"/>
                  </a:lnTo>
                  <a:lnTo>
                    <a:pt x="169" y="100"/>
                  </a:lnTo>
                  <a:lnTo>
                    <a:pt x="173" y="88"/>
                  </a:lnTo>
                  <a:lnTo>
                    <a:pt x="173" y="88"/>
                  </a:lnTo>
                  <a:lnTo>
                    <a:pt x="179" y="76"/>
                  </a:lnTo>
                  <a:lnTo>
                    <a:pt x="187" y="64"/>
                  </a:lnTo>
                  <a:lnTo>
                    <a:pt x="187" y="64"/>
                  </a:lnTo>
                  <a:lnTo>
                    <a:pt x="187" y="58"/>
                  </a:lnTo>
                  <a:lnTo>
                    <a:pt x="191" y="54"/>
                  </a:lnTo>
                  <a:lnTo>
                    <a:pt x="193" y="50"/>
                  </a:lnTo>
                  <a:lnTo>
                    <a:pt x="193" y="50"/>
                  </a:lnTo>
                  <a:lnTo>
                    <a:pt x="195" y="50"/>
                  </a:lnTo>
                  <a:lnTo>
                    <a:pt x="197" y="54"/>
                  </a:lnTo>
                  <a:lnTo>
                    <a:pt x="201" y="56"/>
                  </a:lnTo>
                  <a:lnTo>
                    <a:pt x="201" y="56"/>
                  </a:lnTo>
                  <a:lnTo>
                    <a:pt x="203" y="60"/>
                  </a:lnTo>
                  <a:lnTo>
                    <a:pt x="207" y="64"/>
                  </a:lnTo>
                  <a:lnTo>
                    <a:pt x="207" y="64"/>
                  </a:lnTo>
                  <a:lnTo>
                    <a:pt x="215" y="64"/>
                  </a:lnTo>
                  <a:lnTo>
                    <a:pt x="223" y="64"/>
                  </a:lnTo>
                  <a:lnTo>
                    <a:pt x="223" y="64"/>
                  </a:lnTo>
                  <a:lnTo>
                    <a:pt x="235" y="70"/>
                  </a:lnTo>
                  <a:lnTo>
                    <a:pt x="241" y="72"/>
                  </a:lnTo>
                  <a:lnTo>
                    <a:pt x="249" y="72"/>
                  </a:lnTo>
                  <a:lnTo>
                    <a:pt x="249" y="72"/>
                  </a:lnTo>
                  <a:lnTo>
                    <a:pt x="251" y="70"/>
                  </a:lnTo>
                  <a:lnTo>
                    <a:pt x="251" y="66"/>
                  </a:lnTo>
                  <a:lnTo>
                    <a:pt x="251" y="66"/>
                  </a:lnTo>
                  <a:lnTo>
                    <a:pt x="251" y="62"/>
                  </a:lnTo>
                  <a:lnTo>
                    <a:pt x="249" y="60"/>
                  </a:lnTo>
                  <a:lnTo>
                    <a:pt x="249" y="60"/>
                  </a:lnTo>
                  <a:lnTo>
                    <a:pt x="247" y="48"/>
                  </a:lnTo>
                  <a:lnTo>
                    <a:pt x="247" y="48"/>
                  </a:lnTo>
                  <a:lnTo>
                    <a:pt x="249" y="44"/>
                  </a:lnTo>
                  <a:lnTo>
                    <a:pt x="251" y="40"/>
                  </a:lnTo>
                  <a:lnTo>
                    <a:pt x="251" y="40"/>
                  </a:lnTo>
                  <a:lnTo>
                    <a:pt x="253" y="40"/>
                  </a:lnTo>
                  <a:lnTo>
                    <a:pt x="257" y="40"/>
                  </a:lnTo>
                  <a:lnTo>
                    <a:pt x="263" y="40"/>
                  </a:lnTo>
                  <a:lnTo>
                    <a:pt x="263" y="40"/>
                  </a:lnTo>
                  <a:lnTo>
                    <a:pt x="269" y="38"/>
                  </a:lnTo>
                  <a:lnTo>
                    <a:pt x="269" y="38"/>
                  </a:lnTo>
                  <a:lnTo>
                    <a:pt x="269" y="34"/>
                  </a:lnTo>
                  <a:lnTo>
                    <a:pt x="267" y="30"/>
                  </a:lnTo>
                  <a:lnTo>
                    <a:pt x="267" y="30"/>
                  </a:lnTo>
                  <a:lnTo>
                    <a:pt x="271" y="22"/>
                  </a:lnTo>
                  <a:lnTo>
                    <a:pt x="273" y="16"/>
                  </a:lnTo>
                  <a:lnTo>
                    <a:pt x="273" y="16"/>
                  </a:lnTo>
                  <a:lnTo>
                    <a:pt x="273" y="16"/>
                  </a:lnTo>
                  <a:close/>
                </a:path>
              </a:pathLst>
            </a:custGeom>
            <a:grpFill/>
            <a:ln w="3175">
              <a:solidFill>
                <a:srgbClr val="FFDA89"/>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4" name="Freeform 337">
              <a:extLst>
                <a:ext uri="{FF2B5EF4-FFF2-40B4-BE49-F238E27FC236}">
                  <a16:creationId xmlns:a16="http://schemas.microsoft.com/office/drawing/2014/main" id="{5DBF8EC3-E96A-D52A-716A-A8136274BB6F}"/>
                </a:ext>
              </a:extLst>
            </p:cNvPr>
            <p:cNvSpPr>
              <a:spLocks/>
            </p:cNvSpPr>
            <p:nvPr/>
          </p:nvSpPr>
          <p:spPr bwMode="auto">
            <a:xfrm>
              <a:off x="10120425" y="4115923"/>
              <a:ext cx="15627" cy="17758"/>
            </a:xfrm>
            <a:custGeom>
              <a:avLst/>
              <a:gdLst>
                <a:gd name="T0" fmla="*/ 20 w 22"/>
                <a:gd name="T1" fmla="*/ 21 h 25"/>
                <a:gd name="T2" fmla="*/ 20 w 22"/>
                <a:gd name="T3" fmla="*/ 21 h 25"/>
                <a:gd name="T4" fmla="*/ 22 w 22"/>
                <a:gd name="T5" fmla="*/ 23 h 25"/>
                <a:gd name="T6" fmla="*/ 22 w 22"/>
                <a:gd name="T7" fmla="*/ 25 h 25"/>
                <a:gd name="T8" fmla="*/ 22 w 22"/>
                <a:gd name="T9" fmla="*/ 25 h 25"/>
                <a:gd name="T10" fmla="*/ 20 w 22"/>
                <a:gd name="T11" fmla="*/ 25 h 25"/>
                <a:gd name="T12" fmla="*/ 16 w 22"/>
                <a:gd name="T13" fmla="*/ 23 h 25"/>
                <a:gd name="T14" fmla="*/ 12 w 22"/>
                <a:gd name="T15" fmla="*/ 21 h 25"/>
                <a:gd name="T16" fmla="*/ 12 w 22"/>
                <a:gd name="T17" fmla="*/ 21 h 25"/>
                <a:gd name="T18" fmla="*/ 4 w 22"/>
                <a:gd name="T19" fmla="*/ 21 h 25"/>
                <a:gd name="T20" fmla="*/ 4 w 22"/>
                <a:gd name="T21" fmla="*/ 21 h 25"/>
                <a:gd name="T22" fmla="*/ 0 w 22"/>
                <a:gd name="T23" fmla="*/ 17 h 25"/>
                <a:gd name="T24" fmla="*/ 0 w 22"/>
                <a:gd name="T25" fmla="*/ 17 h 25"/>
                <a:gd name="T26" fmla="*/ 0 w 22"/>
                <a:gd name="T27" fmla="*/ 9 h 25"/>
                <a:gd name="T28" fmla="*/ 4 w 22"/>
                <a:gd name="T29" fmla="*/ 3 h 25"/>
                <a:gd name="T30" fmla="*/ 4 w 22"/>
                <a:gd name="T31" fmla="*/ 3 h 25"/>
                <a:gd name="T32" fmla="*/ 6 w 22"/>
                <a:gd name="T33" fmla="*/ 2 h 25"/>
                <a:gd name="T34" fmla="*/ 8 w 22"/>
                <a:gd name="T35" fmla="*/ 0 h 25"/>
                <a:gd name="T36" fmla="*/ 8 w 22"/>
                <a:gd name="T37" fmla="*/ 0 h 25"/>
                <a:gd name="T38" fmla="*/ 8 w 22"/>
                <a:gd name="T39" fmla="*/ 2 h 25"/>
                <a:gd name="T40" fmla="*/ 10 w 22"/>
                <a:gd name="T41" fmla="*/ 5 h 25"/>
                <a:gd name="T42" fmla="*/ 10 w 22"/>
                <a:gd name="T43" fmla="*/ 13 h 25"/>
                <a:gd name="T44" fmla="*/ 10 w 22"/>
                <a:gd name="T45" fmla="*/ 13 h 25"/>
                <a:gd name="T46" fmla="*/ 16 w 22"/>
                <a:gd name="T47" fmla="*/ 17 h 25"/>
                <a:gd name="T48" fmla="*/ 20 w 22"/>
                <a:gd name="T49" fmla="*/ 21 h 25"/>
                <a:gd name="T50" fmla="*/ 20 w 22"/>
                <a:gd name="T51" fmla="*/ 21 h 25"/>
                <a:gd name="T52" fmla="*/ 20 w 22"/>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5">
                  <a:moveTo>
                    <a:pt x="20" y="21"/>
                  </a:moveTo>
                  <a:lnTo>
                    <a:pt x="20" y="21"/>
                  </a:lnTo>
                  <a:lnTo>
                    <a:pt x="22" y="23"/>
                  </a:lnTo>
                  <a:lnTo>
                    <a:pt x="22" y="25"/>
                  </a:lnTo>
                  <a:lnTo>
                    <a:pt x="22" y="25"/>
                  </a:lnTo>
                  <a:lnTo>
                    <a:pt x="20" y="25"/>
                  </a:lnTo>
                  <a:lnTo>
                    <a:pt x="16" y="23"/>
                  </a:lnTo>
                  <a:lnTo>
                    <a:pt x="12" y="21"/>
                  </a:lnTo>
                  <a:lnTo>
                    <a:pt x="12" y="21"/>
                  </a:lnTo>
                  <a:lnTo>
                    <a:pt x="4" y="21"/>
                  </a:lnTo>
                  <a:lnTo>
                    <a:pt x="4" y="21"/>
                  </a:lnTo>
                  <a:lnTo>
                    <a:pt x="0" y="17"/>
                  </a:lnTo>
                  <a:lnTo>
                    <a:pt x="0" y="17"/>
                  </a:lnTo>
                  <a:lnTo>
                    <a:pt x="0" y="9"/>
                  </a:lnTo>
                  <a:lnTo>
                    <a:pt x="4" y="3"/>
                  </a:lnTo>
                  <a:lnTo>
                    <a:pt x="4" y="3"/>
                  </a:lnTo>
                  <a:lnTo>
                    <a:pt x="6" y="2"/>
                  </a:lnTo>
                  <a:lnTo>
                    <a:pt x="8" y="0"/>
                  </a:lnTo>
                  <a:lnTo>
                    <a:pt x="8" y="0"/>
                  </a:lnTo>
                  <a:lnTo>
                    <a:pt x="8" y="2"/>
                  </a:lnTo>
                  <a:lnTo>
                    <a:pt x="10" y="5"/>
                  </a:lnTo>
                  <a:lnTo>
                    <a:pt x="10" y="13"/>
                  </a:lnTo>
                  <a:lnTo>
                    <a:pt x="10" y="13"/>
                  </a:lnTo>
                  <a:lnTo>
                    <a:pt x="16" y="17"/>
                  </a:lnTo>
                  <a:lnTo>
                    <a:pt x="20" y="21"/>
                  </a:lnTo>
                  <a:lnTo>
                    <a:pt x="20" y="21"/>
                  </a:lnTo>
                  <a:lnTo>
                    <a:pt x="20" y="21"/>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5" name="Freeform 338">
              <a:extLst>
                <a:ext uri="{FF2B5EF4-FFF2-40B4-BE49-F238E27FC236}">
                  <a16:creationId xmlns:a16="http://schemas.microsoft.com/office/drawing/2014/main" id="{FD91BFB0-FDF3-A7FF-AA03-B2CF59A70FC5}"/>
                </a:ext>
              </a:extLst>
            </p:cNvPr>
            <p:cNvSpPr>
              <a:spLocks/>
            </p:cNvSpPr>
            <p:nvPr/>
          </p:nvSpPr>
          <p:spPr bwMode="auto">
            <a:xfrm>
              <a:off x="10111901" y="4119474"/>
              <a:ext cx="9945" cy="36938"/>
            </a:xfrm>
            <a:custGeom>
              <a:avLst/>
              <a:gdLst>
                <a:gd name="T0" fmla="*/ 8 w 14"/>
                <a:gd name="T1" fmla="*/ 34 h 52"/>
                <a:gd name="T2" fmla="*/ 8 w 14"/>
                <a:gd name="T3" fmla="*/ 34 h 52"/>
                <a:gd name="T4" fmla="*/ 12 w 14"/>
                <a:gd name="T5" fmla="*/ 44 h 52"/>
                <a:gd name="T6" fmla="*/ 14 w 14"/>
                <a:gd name="T7" fmla="*/ 48 h 52"/>
                <a:gd name="T8" fmla="*/ 12 w 14"/>
                <a:gd name="T9" fmla="*/ 52 h 52"/>
                <a:gd name="T10" fmla="*/ 12 w 14"/>
                <a:gd name="T11" fmla="*/ 52 h 52"/>
                <a:gd name="T12" fmla="*/ 10 w 14"/>
                <a:gd name="T13" fmla="*/ 52 h 52"/>
                <a:gd name="T14" fmla="*/ 8 w 14"/>
                <a:gd name="T15" fmla="*/ 50 h 52"/>
                <a:gd name="T16" fmla="*/ 6 w 14"/>
                <a:gd name="T17" fmla="*/ 44 h 52"/>
                <a:gd name="T18" fmla="*/ 0 w 14"/>
                <a:gd name="T19" fmla="*/ 30 h 52"/>
                <a:gd name="T20" fmla="*/ 0 w 14"/>
                <a:gd name="T21" fmla="*/ 30 h 52"/>
                <a:gd name="T22" fmla="*/ 0 w 14"/>
                <a:gd name="T23" fmla="*/ 28 h 52"/>
                <a:gd name="T24" fmla="*/ 0 w 14"/>
                <a:gd name="T25" fmla="*/ 28 h 52"/>
                <a:gd name="T26" fmla="*/ 6 w 14"/>
                <a:gd name="T27" fmla="*/ 22 h 52"/>
                <a:gd name="T28" fmla="*/ 6 w 14"/>
                <a:gd name="T29" fmla="*/ 22 h 52"/>
                <a:gd name="T30" fmla="*/ 6 w 14"/>
                <a:gd name="T31" fmla="*/ 18 h 52"/>
                <a:gd name="T32" fmla="*/ 4 w 14"/>
                <a:gd name="T33" fmla="*/ 14 h 52"/>
                <a:gd name="T34" fmla="*/ 4 w 14"/>
                <a:gd name="T35" fmla="*/ 14 h 52"/>
                <a:gd name="T36" fmla="*/ 2 w 14"/>
                <a:gd name="T37" fmla="*/ 2 h 52"/>
                <a:gd name="T38" fmla="*/ 2 w 14"/>
                <a:gd name="T39" fmla="*/ 2 h 52"/>
                <a:gd name="T40" fmla="*/ 2 w 14"/>
                <a:gd name="T41" fmla="*/ 0 h 52"/>
                <a:gd name="T42" fmla="*/ 2 w 14"/>
                <a:gd name="T43" fmla="*/ 0 h 52"/>
                <a:gd name="T44" fmla="*/ 4 w 14"/>
                <a:gd name="T45" fmla="*/ 0 h 52"/>
                <a:gd name="T46" fmla="*/ 4 w 14"/>
                <a:gd name="T47" fmla="*/ 0 h 52"/>
                <a:gd name="T48" fmla="*/ 6 w 14"/>
                <a:gd name="T49" fmla="*/ 0 h 52"/>
                <a:gd name="T50" fmla="*/ 6 w 14"/>
                <a:gd name="T51" fmla="*/ 4 h 52"/>
                <a:gd name="T52" fmla="*/ 6 w 14"/>
                <a:gd name="T53" fmla="*/ 4 h 52"/>
                <a:gd name="T54" fmla="*/ 8 w 14"/>
                <a:gd name="T55" fmla="*/ 12 h 52"/>
                <a:gd name="T56" fmla="*/ 8 w 14"/>
                <a:gd name="T57" fmla="*/ 12 h 52"/>
                <a:gd name="T58" fmla="*/ 8 w 14"/>
                <a:gd name="T59" fmla="*/ 22 h 52"/>
                <a:gd name="T60" fmla="*/ 8 w 14"/>
                <a:gd name="T61" fmla="*/ 22 h 52"/>
                <a:gd name="T62" fmla="*/ 8 w 14"/>
                <a:gd name="T63" fmla="*/ 34 h 52"/>
                <a:gd name="T64" fmla="*/ 8 w 14"/>
                <a:gd name="T65" fmla="*/ 34 h 52"/>
                <a:gd name="T66" fmla="*/ 8 w 14"/>
                <a:gd name="T6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52">
                  <a:moveTo>
                    <a:pt x="8" y="34"/>
                  </a:moveTo>
                  <a:lnTo>
                    <a:pt x="8" y="34"/>
                  </a:lnTo>
                  <a:lnTo>
                    <a:pt x="12" y="44"/>
                  </a:lnTo>
                  <a:lnTo>
                    <a:pt x="14" y="48"/>
                  </a:lnTo>
                  <a:lnTo>
                    <a:pt x="12" y="52"/>
                  </a:lnTo>
                  <a:lnTo>
                    <a:pt x="12" y="52"/>
                  </a:lnTo>
                  <a:lnTo>
                    <a:pt x="10" y="52"/>
                  </a:lnTo>
                  <a:lnTo>
                    <a:pt x="8" y="50"/>
                  </a:lnTo>
                  <a:lnTo>
                    <a:pt x="6" y="44"/>
                  </a:lnTo>
                  <a:lnTo>
                    <a:pt x="0" y="30"/>
                  </a:lnTo>
                  <a:lnTo>
                    <a:pt x="0" y="30"/>
                  </a:lnTo>
                  <a:lnTo>
                    <a:pt x="0" y="28"/>
                  </a:lnTo>
                  <a:lnTo>
                    <a:pt x="0" y="28"/>
                  </a:lnTo>
                  <a:lnTo>
                    <a:pt x="6" y="22"/>
                  </a:lnTo>
                  <a:lnTo>
                    <a:pt x="6" y="22"/>
                  </a:lnTo>
                  <a:lnTo>
                    <a:pt x="6" y="18"/>
                  </a:lnTo>
                  <a:lnTo>
                    <a:pt x="4" y="14"/>
                  </a:lnTo>
                  <a:lnTo>
                    <a:pt x="4" y="14"/>
                  </a:lnTo>
                  <a:lnTo>
                    <a:pt x="2" y="2"/>
                  </a:lnTo>
                  <a:lnTo>
                    <a:pt x="2" y="2"/>
                  </a:lnTo>
                  <a:lnTo>
                    <a:pt x="2" y="0"/>
                  </a:lnTo>
                  <a:lnTo>
                    <a:pt x="2" y="0"/>
                  </a:lnTo>
                  <a:lnTo>
                    <a:pt x="4" y="0"/>
                  </a:lnTo>
                  <a:lnTo>
                    <a:pt x="4" y="0"/>
                  </a:lnTo>
                  <a:lnTo>
                    <a:pt x="6" y="0"/>
                  </a:lnTo>
                  <a:lnTo>
                    <a:pt x="6" y="4"/>
                  </a:lnTo>
                  <a:lnTo>
                    <a:pt x="6" y="4"/>
                  </a:lnTo>
                  <a:lnTo>
                    <a:pt x="8" y="12"/>
                  </a:lnTo>
                  <a:lnTo>
                    <a:pt x="8" y="12"/>
                  </a:lnTo>
                  <a:lnTo>
                    <a:pt x="8" y="22"/>
                  </a:lnTo>
                  <a:lnTo>
                    <a:pt x="8" y="22"/>
                  </a:lnTo>
                  <a:lnTo>
                    <a:pt x="8" y="34"/>
                  </a:lnTo>
                  <a:lnTo>
                    <a:pt x="8" y="34"/>
                  </a:lnTo>
                  <a:lnTo>
                    <a:pt x="8" y="3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6" name="Freeform 339">
              <a:extLst>
                <a:ext uri="{FF2B5EF4-FFF2-40B4-BE49-F238E27FC236}">
                  <a16:creationId xmlns:a16="http://schemas.microsoft.com/office/drawing/2014/main" id="{EA0DA4F8-9B8F-BDE8-4549-AF015658B5EC}"/>
                </a:ext>
              </a:extLst>
            </p:cNvPr>
            <p:cNvSpPr>
              <a:spLocks/>
            </p:cNvSpPr>
            <p:nvPr/>
          </p:nvSpPr>
          <p:spPr bwMode="auto">
            <a:xfrm>
              <a:off x="10074253" y="4016476"/>
              <a:ext cx="299762" cy="255721"/>
            </a:xfrm>
            <a:custGeom>
              <a:avLst/>
              <a:gdLst>
                <a:gd name="T0" fmla="*/ 380 w 422"/>
                <a:gd name="T1" fmla="*/ 74 h 360"/>
                <a:gd name="T2" fmla="*/ 378 w 422"/>
                <a:gd name="T3" fmla="*/ 90 h 360"/>
                <a:gd name="T4" fmla="*/ 390 w 422"/>
                <a:gd name="T5" fmla="*/ 92 h 360"/>
                <a:gd name="T6" fmla="*/ 390 w 422"/>
                <a:gd name="T7" fmla="*/ 98 h 360"/>
                <a:gd name="T8" fmla="*/ 386 w 422"/>
                <a:gd name="T9" fmla="*/ 112 h 360"/>
                <a:gd name="T10" fmla="*/ 402 w 422"/>
                <a:gd name="T11" fmla="*/ 118 h 360"/>
                <a:gd name="T12" fmla="*/ 422 w 422"/>
                <a:gd name="T13" fmla="*/ 120 h 360"/>
                <a:gd name="T14" fmla="*/ 406 w 422"/>
                <a:gd name="T15" fmla="*/ 124 h 360"/>
                <a:gd name="T16" fmla="*/ 402 w 422"/>
                <a:gd name="T17" fmla="*/ 147 h 360"/>
                <a:gd name="T18" fmla="*/ 396 w 422"/>
                <a:gd name="T19" fmla="*/ 163 h 360"/>
                <a:gd name="T20" fmla="*/ 378 w 422"/>
                <a:gd name="T21" fmla="*/ 153 h 360"/>
                <a:gd name="T22" fmla="*/ 362 w 422"/>
                <a:gd name="T23" fmla="*/ 140 h 360"/>
                <a:gd name="T24" fmla="*/ 346 w 422"/>
                <a:gd name="T25" fmla="*/ 136 h 360"/>
                <a:gd name="T26" fmla="*/ 324 w 422"/>
                <a:gd name="T27" fmla="*/ 136 h 360"/>
                <a:gd name="T28" fmla="*/ 306 w 422"/>
                <a:gd name="T29" fmla="*/ 142 h 360"/>
                <a:gd name="T30" fmla="*/ 284 w 422"/>
                <a:gd name="T31" fmla="*/ 140 h 360"/>
                <a:gd name="T32" fmla="*/ 260 w 422"/>
                <a:gd name="T33" fmla="*/ 136 h 360"/>
                <a:gd name="T34" fmla="*/ 239 w 422"/>
                <a:gd name="T35" fmla="*/ 132 h 360"/>
                <a:gd name="T36" fmla="*/ 209 w 422"/>
                <a:gd name="T37" fmla="*/ 140 h 360"/>
                <a:gd name="T38" fmla="*/ 181 w 422"/>
                <a:gd name="T39" fmla="*/ 134 h 360"/>
                <a:gd name="T40" fmla="*/ 163 w 422"/>
                <a:gd name="T41" fmla="*/ 136 h 360"/>
                <a:gd name="T42" fmla="*/ 157 w 422"/>
                <a:gd name="T43" fmla="*/ 171 h 360"/>
                <a:gd name="T44" fmla="*/ 177 w 422"/>
                <a:gd name="T45" fmla="*/ 187 h 360"/>
                <a:gd name="T46" fmla="*/ 191 w 422"/>
                <a:gd name="T47" fmla="*/ 215 h 360"/>
                <a:gd name="T48" fmla="*/ 193 w 422"/>
                <a:gd name="T49" fmla="*/ 231 h 360"/>
                <a:gd name="T50" fmla="*/ 211 w 422"/>
                <a:gd name="T51" fmla="*/ 251 h 360"/>
                <a:gd name="T52" fmla="*/ 235 w 422"/>
                <a:gd name="T53" fmla="*/ 283 h 360"/>
                <a:gd name="T54" fmla="*/ 270 w 422"/>
                <a:gd name="T55" fmla="*/ 317 h 360"/>
                <a:gd name="T56" fmla="*/ 302 w 422"/>
                <a:gd name="T57" fmla="*/ 356 h 360"/>
                <a:gd name="T58" fmla="*/ 264 w 422"/>
                <a:gd name="T59" fmla="*/ 335 h 360"/>
                <a:gd name="T60" fmla="*/ 205 w 422"/>
                <a:gd name="T61" fmla="*/ 313 h 360"/>
                <a:gd name="T62" fmla="*/ 175 w 422"/>
                <a:gd name="T63" fmla="*/ 297 h 360"/>
                <a:gd name="T64" fmla="*/ 135 w 422"/>
                <a:gd name="T65" fmla="*/ 265 h 360"/>
                <a:gd name="T66" fmla="*/ 123 w 422"/>
                <a:gd name="T67" fmla="*/ 233 h 360"/>
                <a:gd name="T68" fmla="*/ 117 w 422"/>
                <a:gd name="T69" fmla="*/ 213 h 360"/>
                <a:gd name="T70" fmla="*/ 105 w 422"/>
                <a:gd name="T71" fmla="*/ 169 h 360"/>
                <a:gd name="T72" fmla="*/ 89 w 422"/>
                <a:gd name="T73" fmla="*/ 147 h 360"/>
                <a:gd name="T74" fmla="*/ 59 w 422"/>
                <a:gd name="T75" fmla="*/ 128 h 360"/>
                <a:gd name="T76" fmla="*/ 35 w 422"/>
                <a:gd name="T77" fmla="*/ 177 h 360"/>
                <a:gd name="T78" fmla="*/ 6 w 422"/>
                <a:gd name="T79" fmla="*/ 140 h 360"/>
                <a:gd name="T80" fmla="*/ 10 w 422"/>
                <a:gd name="T81" fmla="*/ 120 h 360"/>
                <a:gd name="T82" fmla="*/ 32 w 422"/>
                <a:gd name="T83" fmla="*/ 114 h 360"/>
                <a:gd name="T84" fmla="*/ 61 w 422"/>
                <a:gd name="T85" fmla="*/ 120 h 360"/>
                <a:gd name="T86" fmla="*/ 79 w 422"/>
                <a:gd name="T87" fmla="*/ 106 h 360"/>
                <a:gd name="T88" fmla="*/ 95 w 422"/>
                <a:gd name="T89" fmla="*/ 118 h 360"/>
                <a:gd name="T90" fmla="*/ 111 w 422"/>
                <a:gd name="T91" fmla="*/ 126 h 360"/>
                <a:gd name="T92" fmla="*/ 125 w 422"/>
                <a:gd name="T93" fmla="*/ 122 h 360"/>
                <a:gd name="T94" fmla="*/ 123 w 422"/>
                <a:gd name="T95" fmla="*/ 96 h 360"/>
                <a:gd name="T96" fmla="*/ 149 w 422"/>
                <a:gd name="T97" fmla="*/ 84 h 360"/>
                <a:gd name="T98" fmla="*/ 145 w 422"/>
                <a:gd name="T99" fmla="*/ 52 h 360"/>
                <a:gd name="T100" fmla="*/ 175 w 422"/>
                <a:gd name="T101" fmla="*/ 30 h 360"/>
                <a:gd name="T102" fmla="*/ 187 w 422"/>
                <a:gd name="T103" fmla="*/ 20 h 360"/>
                <a:gd name="T104" fmla="*/ 191 w 422"/>
                <a:gd name="T105" fmla="*/ 4 h 360"/>
                <a:gd name="T106" fmla="*/ 211 w 422"/>
                <a:gd name="T107" fmla="*/ 8 h 360"/>
                <a:gd name="T108" fmla="*/ 233 w 422"/>
                <a:gd name="T109" fmla="*/ 16 h 360"/>
                <a:gd name="T110" fmla="*/ 270 w 422"/>
                <a:gd name="T111" fmla="*/ 54 h 360"/>
                <a:gd name="T112" fmla="*/ 314 w 422"/>
                <a:gd name="T113" fmla="*/ 80 h 360"/>
                <a:gd name="T114" fmla="*/ 370 w 422"/>
                <a:gd name="T115"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2" h="360">
                  <a:moveTo>
                    <a:pt x="370" y="60"/>
                  </a:moveTo>
                  <a:lnTo>
                    <a:pt x="370" y="60"/>
                  </a:lnTo>
                  <a:lnTo>
                    <a:pt x="370" y="62"/>
                  </a:lnTo>
                  <a:lnTo>
                    <a:pt x="374" y="64"/>
                  </a:lnTo>
                  <a:lnTo>
                    <a:pt x="380" y="68"/>
                  </a:lnTo>
                  <a:lnTo>
                    <a:pt x="380" y="68"/>
                  </a:lnTo>
                  <a:lnTo>
                    <a:pt x="380" y="74"/>
                  </a:lnTo>
                  <a:lnTo>
                    <a:pt x="380" y="74"/>
                  </a:lnTo>
                  <a:lnTo>
                    <a:pt x="378" y="78"/>
                  </a:lnTo>
                  <a:lnTo>
                    <a:pt x="378" y="78"/>
                  </a:lnTo>
                  <a:lnTo>
                    <a:pt x="382" y="80"/>
                  </a:lnTo>
                  <a:lnTo>
                    <a:pt x="382" y="80"/>
                  </a:lnTo>
                  <a:lnTo>
                    <a:pt x="382" y="84"/>
                  </a:lnTo>
                  <a:lnTo>
                    <a:pt x="382" y="84"/>
                  </a:lnTo>
                  <a:lnTo>
                    <a:pt x="378" y="90"/>
                  </a:lnTo>
                  <a:lnTo>
                    <a:pt x="378" y="90"/>
                  </a:lnTo>
                  <a:lnTo>
                    <a:pt x="380" y="92"/>
                  </a:lnTo>
                  <a:lnTo>
                    <a:pt x="380" y="92"/>
                  </a:lnTo>
                  <a:lnTo>
                    <a:pt x="382" y="94"/>
                  </a:lnTo>
                  <a:lnTo>
                    <a:pt x="382" y="94"/>
                  </a:lnTo>
                  <a:lnTo>
                    <a:pt x="386" y="92"/>
                  </a:lnTo>
                  <a:lnTo>
                    <a:pt x="386" y="92"/>
                  </a:lnTo>
                  <a:lnTo>
                    <a:pt x="390" y="92"/>
                  </a:lnTo>
                  <a:lnTo>
                    <a:pt x="390" y="92"/>
                  </a:lnTo>
                  <a:lnTo>
                    <a:pt x="394" y="94"/>
                  </a:lnTo>
                  <a:lnTo>
                    <a:pt x="394" y="94"/>
                  </a:lnTo>
                  <a:lnTo>
                    <a:pt x="394" y="96"/>
                  </a:lnTo>
                  <a:lnTo>
                    <a:pt x="394" y="96"/>
                  </a:lnTo>
                  <a:lnTo>
                    <a:pt x="392" y="98"/>
                  </a:lnTo>
                  <a:lnTo>
                    <a:pt x="392" y="98"/>
                  </a:lnTo>
                  <a:lnTo>
                    <a:pt x="390" y="98"/>
                  </a:lnTo>
                  <a:lnTo>
                    <a:pt x="390" y="98"/>
                  </a:lnTo>
                  <a:lnTo>
                    <a:pt x="386" y="104"/>
                  </a:lnTo>
                  <a:lnTo>
                    <a:pt x="386" y="104"/>
                  </a:lnTo>
                  <a:lnTo>
                    <a:pt x="390" y="106"/>
                  </a:lnTo>
                  <a:lnTo>
                    <a:pt x="390" y="106"/>
                  </a:lnTo>
                  <a:lnTo>
                    <a:pt x="390" y="108"/>
                  </a:lnTo>
                  <a:lnTo>
                    <a:pt x="390" y="108"/>
                  </a:lnTo>
                  <a:lnTo>
                    <a:pt x="386" y="112"/>
                  </a:lnTo>
                  <a:lnTo>
                    <a:pt x="386" y="112"/>
                  </a:lnTo>
                  <a:lnTo>
                    <a:pt x="390" y="114"/>
                  </a:lnTo>
                  <a:lnTo>
                    <a:pt x="390" y="114"/>
                  </a:lnTo>
                  <a:lnTo>
                    <a:pt x="396" y="112"/>
                  </a:lnTo>
                  <a:lnTo>
                    <a:pt x="396" y="112"/>
                  </a:lnTo>
                  <a:lnTo>
                    <a:pt x="398" y="116"/>
                  </a:lnTo>
                  <a:lnTo>
                    <a:pt x="398" y="116"/>
                  </a:lnTo>
                  <a:lnTo>
                    <a:pt x="402" y="118"/>
                  </a:lnTo>
                  <a:lnTo>
                    <a:pt x="402" y="118"/>
                  </a:lnTo>
                  <a:lnTo>
                    <a:pt x="406" y="118"/>
                  </a:lnTo>
                  <a:lnTo>
                    <a:pt x="406" y="118"/>
                  </a:lnTo>
                  <a:lnTo>
                    <a:pt x="412" y="120"/>
                  </a:lnTo>
                  <a:lnTo>
                    <a:pt x="412" y="120"/>
                  </a:lnTo>
                  <a:lnTo>
                    <a:pt x="418" y="118"/>
                  </a:lnTo>
                  <a:lnTo>
                    <a:pt x="418" y="118"/>
                  </a:lnTo>
                  <a:lnTo>
                    <a:pt x="422" y="120"/>
                  </a:lnTo>
                  <a:lnTo>
                    <a:pt x="422" y="120"/>
                  </a:lnTo>
                  <a:lnTo>
                    <a:pt x="422" y="122"/>
                  </a:lnTo>
                  <a:lnTo>
                    <a:pt x="422" y="122"/>
                  </a:lnTo>
                  <a:lnTo>
                    <a:pt x="418" y="126"/>
                  </a:lnTo>
                  <a:lnTo>
                    <a:pt x="418" y="126"/>
                  </a:lnTo>
                  <a:lnTo>
                    <a:pt x="410" y="124"/>
                  </a:lnTo>
                  <a:lnTo>
                    <a:pt x="410" y="124"/>
                  </a:lnTo>
                  <a:lnTo>
                    <a:pt x="406" y="124"/>
                  </a:lnTo>
                  <a:lnTo>
                    <a:pt x="406" y="124"/>
                  </a:lnTo>
                  <a:lnTo>
                    <a:pt x="404" y="124"/>
                  </a:lnTo>
                  <a:lnTo>
                    <a:pt x="404" y="124"/>
                  </a:lnTo>
                  <a:lnTo>
                    <a:pt x="402" y="132"/>
                  </a:lnTo>
                  <a:lnTo>
                    <a:pt x="402" y="132"/>
                  </a:lnTo>
                  <a:lnTo>
                    <a:pt x="400" y="136"/>
                  </a:lnTo>
                  <a:lnTo>
                    <a:pt x="400" y="136"/>
                  </a:lnTo>
                  <a:lnTo>
                    <a:pt x="400" y="142"/>
                  </a:lnTo>
                  <a:lnTo>
                    <a:pt x="402" y="147"/>
                  </a:lnTo>
                  <a:lnTo>
                    <a:pt x="402" y="147"/>
                  </a:lnTo>
                  <a:lnTo>
                    <a:pt x="404" y="149"/>
                  </a:lnTo>
                  <a:lnTo>
                    <a:pt x="404" y="149"/>
                  </a:lnTo>
                  <a:lnTo>
                    <a:pt x="404" y="151"/>
                  </a:lnTo>
                  <a:lnTo>
                    <a:pt x="404" y="153"/>
                  </a:lnTo>
                  <a:lnTo>
                    <a:pt x="404" y="153"/>
                  </a:lnTo>
                  <a:lnTo>
                    <a:pt x="396" y="163"/>
                  </a:lnTo>
                  <a:lnTo>
                    <a:pt x="396" y="163"/>
                  </a:lnTo>
                  <a:lnTo>
                    <a:pt x="392" y="163"/>
                  </a:lnTo>
                  <a:lnTo>
                    <a:pt x="384" y="163"/>
                  </a:lnTo>
                  <a:lnTo>
                    <a:pt x="384" y="163"/>
                  </a:lnTo>
                  <a:lnTo>
                    <a:pt x="380" y="159"/>
                  </a:lnTo>
                  <a:lnTo>
                    <a:pt x="378" y="157"/>
                  </a:lnTo>
                  <a:lnTo>
                    <a:pt x="378" y="157"/>
                  </a:lnTo>
                  <a:lnTo>
                    <a:pt x="378" y="153"/>
                  </a:lnTo>
                  <a:lnTo>
                    <a:pt x="378" y="153"/>
                  </a:lnTo>
                  <a:lnTo>
                    <a:pt x="378" y="149"/>
                  </a:lnTo>
                  <a:lnTo>
                    <a:pt x="378" y="149"/>
                  </a:lnTo>
                  <a:lnTo>
                    <a:pt x="376" y="143"/>
                  </a:lnTo>
                  <a:lnTo>
                    <a:pt x="370" y="140"/>
                  </a:lnTo>
                  <a:lnTo>
                    <a:pt x="370" y="140"/>
                  </a:lnTo>
                  <a:lnTo>
                    <a:pt x="366" y="140"/>
                  </a:lnTo>
                  <a:lnTo>
                    <a:pt x="362" y="140"/>
                  </a:lnTo>
                  <a:lnTo>
                    <a:pt x="362" y="140"/>
                  </a:lnTo>
                  <a:lnTo>
                    <a:pt x="362" y="143"/>
                  </a:lnTo>
                  <a:lnTo>
                    <a:pt x="362" y="143"/>
                  </a:lnTo>
                  <a:lnTo>
                    <a:pt x="358" y="145"/>
                  </a:lnTo>
                  <a:lnTo>
                    <a:pt x="358" y="145"/>
                  </a:lnTo>
                  <a:lnTo>
                    <a:pt x="354" y="142"/>
                  </a:lnTo>
                  <a:lnTo>
                    <a:pt x="352" y="138"/>
                  </a:lnTo>
                  <a:lnTo>
                    <a:pt x="352" y="138"/>
                  </a:lnTo>
                  <a:lnTo>
                    <a:pt x="346" y="136"/>
                  </a:lnTo>
                  <a:lnTo>
                    <a:pt x="338" y="138"/>
                  </a:lnTo>
                  <a:lnTo>
                    <a:pt x="338" y="138"/>
                  </a:lnTo>
                  <a:lnTo>
                    <a:pt x="336" y="142"/>
                  </a:lnTo>
                  <a:lnTo>
                    <a:pt x="336" y="142"/>
                  </a:lnTo>
                  <a:lnTo>
                    <a:pt x="330" y="142"/>
                  </a:lnTo>
                  <a:lnTo>
                    <a:pt x="330" y="142"/>
                  </a:lnTo>
                  <a:lnTo>
                    <a:pt x="324" y="136"/>
                  </a:lnTo>
                  <a:lnTo>
                    <a:pt x="324" y="136"/>
                  </a:lnTo>
                  <a:lnTo>
                    <a:pt x="320" y="136"/>
                  </a:lnTo>
                  <a:lnTo>
                    <a:pt x="320" y="136"/>
                  </a:lnTo>
                  <a:lnTo>
                    <a:pt x="318" y="140"/>
                  </a:lnTo>
                  <a:lnTo>
                    <a:pt x="314" y="145"/>
                  </a:lnTo>
                  <a:lnTo>
                    <a:pt x="314" y="145"/>
                  </a:lnTo>
                  <a:lnTo>
                    <a:pt x="310" y="145"/>
                  </a:lnTo>
                  <a:lnTo>
                    <a:pt x="310" y="145"/>
                  </a:lnTo>
                  <a:lnTo>
                    <a:pt x="306" y="142"/>
                  </a:lnTo>
                  <a:lnTo>
                    <a:pt x="298" y="138"/>
                  </a:lnTo>
                  <a:lnTo>
                    <a:pt x="298" y="138"/>
                  </a:lnTo>
                  <a:lnTo>
                    <a:pt x="296" y="138"/>
                  </a:lnTo>
                  <a:lnTo>
                    <a:pt x="296" y="138"/>
                  </a:lnTo>
                  <a:lnTo>
                    <a:pt x="294" y="140"/>
                  </a:lnTo>
                  <a:lnTo>
                    <a:pt x="294" y="140"/>
                  </a:lnTo>
                  <a:lnTo>
                    <a:pt x="290" y="140"/>
                  </a:lnTo>
                  <a:lnTo>
                    <a:pt x="284" y="140"/>
                  </a:lnTo>
                  <a:lnTo>
                    <a:pt x="276" y="138"/>
                  </a:lnTo>
                  <a:lnTo>
                    <a:pt x="276" y="138"/>
                  </a:lnTo>
                  <a:lnTo>
                    <a:pt x="270" y="136"/>
                  </a:lnTo>
                  <a:lnTo>
                    <a:pt x="268" y="132"/>
                  </a:lnTo>
                  <a:lnTo>
                    <a:pt x="268" y="132"/>
                  </a:lnTo>
                  <a:lnTo>
                    <a:pt x="266" y="136"/>
                  </a:lnTo>
                  <a:lnTo>
                    <a:pt x="266" y="136"/>
                  </a:lnTo>
                  <a:lnTo>
                    <a:pt x="260" y="136"/>
                  </a:lnTo>
                  <a:lnTo>
                    <a:pt x="260" y="136"/>
                  </a:lnTo>
                  <a:lnTo>
                    <a:pt x="254" y="132"/>
                  </a:lnTo>
                  <a:lnTo>
                    <a:pt x="247" y="124"/>
                  </a:lnTo>
                  <a:lnTo>
                    <a:pt x="247" y="124"/>
                  </a:lnTo>
                  <a:lnTo>
                    <a:pt x="243" y="124"/>
                  </a:lnTo>
                  <a:lnTo>
                    <a:pt x="243" y="124"/>
                  </a:lnTo>
                  <a:lnTo>
                    <a:pt x="241" y="128"/>
                  </a:lnTo>
                  <a:lnTo>
                    <a:pt x="239" y="132"/>
                  </a:lnTo>
                  <a:lnTo>
                    <a:pt x="239" y="132"/>
                  </a:lnTo>
                  <a:lnTo>
                    <a:pt x="233" y="132"/>
                  </a:lnTo>
                  <a:lnTo>
                    <a:pt x="227" y="132"/>
                  </a:lnTo>
                  <a:lnTo>
                    <a:pt x="221" y="128"/>
                  </a:lnTo>
                  <a:lnTo>
                    <a:pt x="213" y="128"/>
                  </a:lnTo>
                  <a:lnTo>
                    <a:pt x="213" y="128"/>
                  </a:lnTo>
                  <a:lnTo>
                    <a:pt x="211" y="134"/>
                  </a:lnTo>
                  <a:lnTo>
                    <a:pt x="209" y="140"/>
                  </a:lnTo>
                  <a:lnTo>
                    <a:pt x="207" y="147"/>
                  </a:lnTo>
                  <a:lnTo>
                    <a:pt x="203" y="151"/>
                  </a:lnTo>
                  <a:lnTo>
                    <a:pt x="203" y="151"/>
                  </a:lnTo>
                  <a:lnTo>
                    <a:pt x="199" y="151"/>
                  </a:lnTo>
                  <a:lnTo>
                    <a:pt x="199" y="151"/>
                  </a:lnTo>
                  <a:lnTo>
                    <a:pt x="191" y="143"/>
                  </a:lnTo>
                  <a:lnTo>
                    <a:pt x="181" y="134"/>
                  </a:lnTo>
                  <a:lnTo>
                    <a:pt x="181" y="134"/>
                  </a:lnTo>
                  <a:lnTo>
                    <a:pt x="179" y="128"/>
                  </a:lnTo>
                  <a:lnTo>
                    <a:pt x="179" y="128"/>
                  </a:lnTo>
                  <a:lnTo>
                    <a:pt x="175" y="126"/>
                  </a:lnTo>
                  <a:lnTo>
                    <a:pt x="169" y="126"/>
                  </a:lnTo>
                  <a:lnTo>
                    <a:pt x="169" y="126"/>
                  </a:lnTo>
                  <a:lnTo>
                    <a:pt x="165" y="132"/>
                  </a:lnTo>
                  <a:lnTo>
                    <a:pt x="163" y="136"/>
                  </a:lnTo>
                  <a:lnTo>
                    <a:pt x="163" y="136"/>
                  </a:lnTo>
                  <a:lnTo>
                    <a:pt x="161" y="147"/>
                  </a:lnTo>
                  <a:lnTo>
                    <a:pt x="163" y="159"/>
                  </a:lnTo>
                  <a:lnTo>
                    <a:pt x="163" y="159"/>
                  </a:lnTo>
                  <a:lnTo>
                    <a:pt x="163" y="165"/>
                  </a:lnTo>
                  <a:lnTo>
                    <a:pt x="163" y="165"/>
                  </a:lnTo>
                  <a:lnTo>
                    <a:pt x="157" y="167"/>
                  </a:lnTo>
                  <a:lnTo>
                    <a:pt x="157" y="167"/>
                  </a:lnTo>
                  <a:lnTo>
                    <a:pt x="157" y="171"/>
                  </a:lnTo>
                  <a:lnTo>
                    <a:pt x="157" y="171"/>
                  </a:lnTo>
                  <a:lnTo>
                    <a:pt x="163" y="175"/>
                  </a:lnTo>
                  <a:lnTo>
                    <a:pt x="169" y="179"/>
                  </a:lnTo>
                  <a:lnTo>
                    <a:pt x="169" y="179"/>
                  </a:lnTo>
                  <a:lnTo>
                    <a:pt x="175" y="179"/>
                  </a:lnTo>
                  <a:lnTo>
                    <a:pt x="175" y="179"/>
                  </a:lnTo>
                  <a:lnTo>
                    <a:pt x="177" y="183"/>
                  </a:lnTo>
                  <a:lnTo>
                    <a:pt x="177" y="187"/>
                  </a:lnTo>
                  <a:lnTo>
                    <a:pt x="179" y="197"/>
                  </a:lnTo>
                  <a:lnTo>
                    <a:pt x="179" y="197"/>
                  </a:lnTo>
                  <a:lnTo>
                    <a:pt x="183" y="201"/>
                  </a:lnTo>
                  <a:lnTo>
                    <a:pt x="187" y="205"/>
                  </a:lnTo>
                  <a:lnTo>
                    <a:pt x="187" y="205"/>
                  </a:lnTo>
                  <a:lnTo>
                    <a:pt x="187" y="211"/>
                  </a:lnTo>
                  <a:lnTo>
                    <a:pt x="187" y="211"/>
                  </a:lnTo>
                  <a:lnTo>
                    <a:pt x="191" y="215"/>
                  </a:lnTo>
                  <a:lnTo>
                    <a:pt x="193" y="217"/>
                  </a:lnTo>
                  <a:lnTo>
                    <a:pt x="193" y="217"/>
                  </a:lnTo>
                  <a:lnTo>
                    <a:pt x="191" y="223"/>
                  </a:lnTo>
                  <a:lnTo>
                    <a:pt x="191" y="223"/>
                  </a:lnTo>
                  <a:lnTo>
                    <a:pt x="187" y="227"/>
                  </a:lnTo>
                  <a:lnTo>
                    <a:pt x="191" y="231"/>
                  </a:lnTo>
                  <a:lnTo>
                    <a:pt x="191" y="231"/>
                  </a:lnTo>
                  <a:lnTo>
                    <a:pt x="193" y="231"/>
                  </a:lnTo>
                  <a:lnTo>
                    <a:pt x="195" y="231"/>
                  </a:lnTo>
                  <a:lnTo>
                    <a:pt x="195" y="231"/>
                  </a:lnTo>
                  <a:lnTo>
                    <a:pt x="199" y="235"/>
                  </a:lnTo>
                  <a:lnTo>
                    <a:pt x="201" y="239"/>
                  </a:lnTo>
                  <a:lnTo>
                    <a:pt x="203" y="245"/>
                  </a:lnTo>
                  <a:lnTo>
                    <a:pt x="207" y="247"/>
                  </a:lnTo>
                  <a:lnTo>
                    <a:pt x="207" y="247"/>
                  </a:lnTo>
                  <a:lnTo>
                    <a:pt x="211" y="251"/>
                  </a:lnTo>
                  <a:lnTo>
                    <a:pt x="215" y="251"/>
                  </a:lnTo>
                  <a:lnTo>
                    <a:pt x="215" y="251"/>
                  </a:lnTo>
                  <a:lnTo>
                    <a:pt x="223" y="259"/>
                  </a:lnTo>
                  <a:lnTo>
                    <a:pt x="229" y="269"/>
                  </a:lnTo>
                  <a:lnTo>
                    <a:pt x="229" y="269"/>
                  </a:lnTo>
                  <a:lnTo>
                    <a:pt x="229" y="275"/>
                  </a:lnTo>
                  <a:lnTo>
                    <a:pt x="229" y="275"/>
                  </a:lnTo>
                  <a:lnTo>
                    <a:pt x="235" y="283"/>
                  </a:lnTo>
                  <a:lnTo>
                    <a:pt x="241" y="289"/>
                  </a:lnTo>
                  <a:lnTo>
                    <a:pt x="256" y="301"/>
                  </a:lnTo>
                  <a:lnTo>
                    <a:pt x="256" y="301"/>
                  </a:lnTo>
                  <a:lnTo>
                    <a:pt x="264" y="303"/>
                  </a:lnTo>
                  <a:lnTo>
                    <a:pt x="264" y="303"/>
                  </a:lnTo>
                  <a:lnTo>
                    <a:pt x="268" y="311"/>
                  </a:lnTo>
                  <a:lnTo>
                    <a:pt x="268" y="311"/>
                  </a:lnTo>
                  <a:lnTo>
                    <a:pt x="270" y="317"/>
                  </a:lnTo>
                  <a:lnTo>
                    <a:pt x="270" y="325"/>
                  </a:lnTo>
                  <a:lnTo>
                    <a:pt x="270" y="325"/>
                  </a:lnTo>
                  <a:lnTo>
                    <a:pt x="280" y="331"/>
                  </a:lnTo>
                  <a:lnTo>
                    <a:pt x="290" y="341"/>
                  </a:lnTo>
                  <a:lnTo>
                    <a:pt x="298" y="349"/>
                  </a:lnTo>
                  <a:lnTo>
                    <a:pt x="302" y="352"/>
                  </a:lnTo>
                  <a:lnTo>
                    <a:pt x="302" y="356"/>
                  </a:lnTo>
                  <a:lnTo>
                    <a:pt x="302" y="356"/>
                  </a:lnTo>
                  <a:lnTo>
                    <a:pt x="300" y="358"/>
                  </a:lnTo>
                  <a:lnTo>
                    <a:pt x="298" y="358"/>
                  </a:lnTo>
                  <a:lnTo>
                    <a:pt x="294" y="360"/>
                  </a:lnTo>
                  <a:lnTo>
                    <a:pt x="294" y="360"/>
                  </a:lnTo>
                  <a:lnTo>
                    <a:pt x="288" y="358"/>
                  </a:lnTo>
                  <a:lnTo>
                    <a:pt x="282" y="354"/>
                  </a:lnTo>
                  <a:lnTo>
                    <a:pt x="282" y="354"/>
                  </a:lnTo>
                  <a:lnTo>
                    <a:pt x="264" y="335"/>
                  </a:lnTo>
                  <a:lnTo>
                    <a:pt x="264" y="335"/>
                  </a:lnTo>
                  <a:lnTo>
                    <a:pt x="243" y="321"/>
                  </a:lnTo>
                  <a:lnTo>
                    <a:pt x="243" y="321"/>
                  </a:lnTo>
                  <a:lnTo>
                    <a:pt x="233" y="317"/>
                  </a:lnTo>
                  <a:lnTo>
                    <a:pt x="221" y="313"/>
                  </a:lnTo>
                  <a:lnTo>
                    <a:pt x="221" y="313"/>
                  </a:lnTo>
                  <a:lnTo>
                    <a:pt x="205" y="313"/>
                  </a:lnTo>
                  <a:lnTo>
                    <a:pt x="205" y="313"/>
                  </a:lnTo>
                  <a:lnTo>
                    <a:pt x="193" y="313"/>
                  </a:lnTo>
                  <a:lnTo>
                    <a:pt x="185" y="315"/>
                  </a:lnTo>
                  <a:lnTo>
                    <a:pt x="179" y="313"/>
                  </a:lnTo>
                  <a:lnTo>
                    <a:pt x="179" y="313"/>
                  </a:lnTo>
                  <a:lnTo>
                    <a:pt x="179" y="307"/>
                  </a:lnTo>
                  <a:lnTo>
                    <a:pt x="177" y="303"/>
                  </a:lnTo>
                  <a:lnTo>
                    <a:pt x="177" y="303"/>
                  </a:lnTo>
                  <a:lnTo>
                    <a:pt x="175" y="297"/>
                  </a:lnTo>
                  <a:lnTo>
                    <a:pt x="173" y="291"/>
                  </a:lnTo>
                  <a:lnTo>
                    <a:pt x="173" y="291"/>
                  </a:lnTo>
                  <a:lnTo>
                    <a:pt x="165" y="287"/>
                  </a:lnTo>
                  <a:lnTo>
                    <a:pt x="157" y="285"/>
                  </a:lnTo>
                  <a:lnTo>
                    <a:pt x="157" y="285"/>
                  </a:lnTo>
                  <a:lnTo>
                    <a:pt x="147" y="273"/>
                  </a:lnTo>
                  <a:lnTo>
                    <a:pt x="147" y="273"/>
                  </a:lnTo>
                  <a:lnTo>
                    <a:pt x="135" y="265"/>
                  </a:lnTo>
                  <a:lnTo>
                    <a:pt x="135" y="265"/>
                  </a:lnTo>
                  <a:lnTo>
                    <a:pt x="125" y="257"/>
                  </a:lnTo>
                  <a:lnTo>
                    <a:pt x="119" y="245"/>
                  </a:lnTo>
                  <a:lnTo>
                    <a:pt x="119" y="245"/>
                  </a:lnTo>
                  <a:lnTo>
                    <a:pt x="119" y="239"/>
                  </a:lnTo>
                  <a:lnTo>
                    <a:pt x="119" y="239"/>
                  </a:lnTo>
                  <a:lnTo>
                    <a:pt x="123" y="233"/>
                  </a:lnTo>
                  <a:lnTo>
                    <a:pt x="123" y="233"/>
                  </a:lnTo>
                  <a:lnTo>
                    <a:pt x="129" y="233"/>
                  </a:lnTo>
                  <a:lnTo>
                    <a:pt x="135" y="231"/>
                  </a:lnTo>
                  <a:lnTo>
                    <a:pt x="137" y="231"/>
                  </a:lnTo>
                  <a:lnTo>
                    <a:pt x="137" y="231"/>
                  </a:lnTo>
                  <a:lnTo>
                    <a:pt x="137" y="227"/>
                  </a:lnTo>
                  <a:lnTo>
                    <a:pt x="135" y="225"/>
                  </a:lnTo>
                  <a:lnTo>
                    <a:pt x="125" y="217"/>
                  </a:lnTo>
                  <a:lnTo>
                    <a:pt x="117" y="213"/>
                  </a:lnTo>
                  <a:lnTo>
                    <a:pt x="109" y="209"/>
                  </a:lnTo>
                  <a:lnTo>
                    <a:pt x="109" y="209"/>
                  </a:lnTo>
                  <a:lnTo>
                    <a:pt x="101" y="199"/>
                  </a:lnTo>
                  <a:lnTo>
                    <a:pt x="97" y="187"/>
                  </a:lnTo>
                  <a:lnTo>
                    <a:pt x="97" y="187"/>
                  </a:lnTo>
                  <a:lnTo>
                    <a:pt x="99" y="181"/>
                  </a:lnTo>
                  <a:lnTo>
                    <a:pt x="101" y="175"/>
                  </a:lnTo>
                  <a:lnTo>
                    <a:pt x="105" y="169"/>
                  </a:lnTo>
                  <a:lnTo>
                    <a:pt x="107" y="163"/>
                  </a:lnTo>
                  <a:lnTo>
                    <a:pt x="107" y="163"/>
                  </a:lnTo>
                  <a:lnTo>
                    <a:pt x="99" y="157"/>
                  </a:lnTo>
                  <a:lnTo>
                    <a:pt x="95" y="153"/>
                  </a:lnTo>
                  <a:lnTo>
                    <a:pt x="95" y="153"/>
                  </a:lnTo>
                  <a:lnTo>
                    <a:pt x="91" y="149"/>
                  </a:lnTo>
                  <a:lnTo>
                    <a:pt x="89" y="147"/>
                  </a:lnTo>
                  <a:lnTo>
                    <a:pt x="89" y="147"/>
                  </a:lnTo>
                  <a:lnTo>
                    <a:pt x="85" y="147"/>
                  </a:lnTo>
                  <a:lnTo>
                    <a:pt x="85" y="147"/>
                  </a:lnTo>
                  <a:lnTo>
                    <a:pt x="81" y="142"/>
                  </a:lnTo>
                  <a:lnTo>
                    <a:pt x="73" y="136"/>
                  </a:lnTo>
                  <a:lnTo>
                    <a:pt x="73" y="136"/>
                  </a:lnTo>
                  <a:lnTo>
                    <a:pt x="67" y="132"/>
                  </a:lnTo>
                  <a:lnTo>
                    <a:pt x="61" y="128"/>
                  </a:lnTo>
                  <a:lnTo>
                    <a:pt x="59" y="128"/>
                  </a:lnTo>
                  <a:lnTo>
                    <a:pt x="59" y="128"/>
                  </a:lnTo>
                  <a:lnTo>
                    <a:pt x="55" y="134"/>
                  </a:lnTo>
                  <a:lnTo>
                    <a:pt x="53" y="140"/>
                  </a:lnTo>
                  <a:lnTo>
                    <a:pt x="51" y="151"/>
                  </a:lnTo>
                  <a:lnTo>
                    <a:pt x="51" y="151"/>
                  </a:lnTo>
                  <a:lnTo>
                    <a:pt x="43" y="167"/>
                  </a:lnTo>
                  <a:lnTo>
                    <a:pt x="39" y="173"/>
                  </a:lnTo>
                  <a:lnTo>
                    <a:pt x="35" y="177"/>
                  </a:lnTo>
                  <a:lnTo>
                    <a:pt x="35" y="177"/>
                  </a:lnTo>
                  <a:lnTo>
                    <a:pt x="28" y="179"/>
                  </a:lnTo>
                  <a:lnTo>
                    <a:pt x="28" y="179"/>
                  </a:lnTo>
                  <a:lnTo>
                    <a:pt x="22" y="175"/>
                  </a:lnTo>
                  <a:lnTo>
                    <a:pt x="22" y="175"/>
                  </a:lnTo>
                  <a:lnTo>
                    <a:pt x="12" y="157"/>
                  </a:lnTo>
                  <a:lnTo>
                    <a:pt x="6" y="140"/>
                  </a:lnTo>
                  <a:lnTo>
                    <a:pt x="6" y="140"/>
                  </a:lnTo>
                  <a:lnTo>
                    <a:pt x="0" y="124"/>
                  </a:lnTo>
                  <a:lnTo>
                    <a:pt x="0" y="118"/>
                  </a:lnTo>
                  <a:lnTo>
                    <a:pt x="0" y="114"/>
                  </a:lnTo>
                  <a:lnTo>
                    <a:pt x="2" y="112"/>
                  </a:lnTo>
                  <a:lnTo>
                    <a:pt x="2" y="112"/>
                  </a:lnTo>
                  <a:lnTo>
                    <a:pt x="4" y="114"/>
                  </a:lnTo>
                  <a:lnTo>
                    <a:pt x="6" y="116"/>
                  </a:lnTo>
                  <a:lnTo>
                    <a:pt x="10" y="120"/>
                  </a:lnTo>
                  <a:lnTo>
                    <a:pt x="10" y="120"/>
                  </a:lnTo>
                  <a:lnTo>
                    <a:pt x="22" y="122"/>
                  </a:lnTo>
                  <a:lnTo>
                    <a:pt x="26" y="122"/>
                  </a:lnTo>
                  <a:lnTo>
                    <a:pt x="30" y="120"/>
                  </a:lnTo>
                  <a:lnTo>
                    <a:pt x="30" y="120"/>
                  </a:lnTo>
                  <a:lnTo>
                    <a:pt x="32" y="116"/>
                  </a:lnTo>
                  <a:lnTo>
                    <a:pt x="32" y="114"/>
                  </a:lnTo>
                  <a:lnTo>
                    <a:pt x="32" y="114"/>
                  </a:lnTo>
                  <a:lnTo>
                    <a:pt x="34" y="114"/>
                  </a:lnTo>
                  <a:lnTo>
                    <a:pt x="35" y="116"/>
                  </a:lnTo>
                  <a:lnTo>
                    <a:pt x="37" y="120"/>
                  </a:lnTo>
                  <a:lnTo>
                    <a:pt x="37" y="120"/>
                  </a:lnTo>
                  <a:lnTo>
                    <a:pt x="51" y="122"/>
                  </a:lnTo>
                  <a:lnTo>
                    <a:pt x="57" y="120"/>
                  </a:lnTo>
                  <a:lnTo>
                    <a:pt x="61" y="120"/>
                  </a:lnTo>
                  <a:lnTo>
                    <a:pt x="61" y="120"/>
                  </a:lnTo>
                  <a:lnTo>
                    <a:pt x="63" y="116"/>
                  </a:lnTo>
                  <a:lnTo>
                    <a:pt x="65" y="110"/>
                  </a:lnTo>
                  <a:lnTo>
                    <a:pt x="67" y="104"/>
                  </a:lnTo>
                  <a:lnTo>
                    <a:pt x="71" y="98"/>
                  </a:lnTo>
                  <a:lnTo>
                    <a:pt x="71" y="98"/>
                  </a:lnTo>
                  <a:lnTo>
                    <a:pt x="73" y="98"/>
                  </a:lnTo>
                  <a:lnTo>
                    <a:pt x="73" y="98"/>
                  </a:lnTo>
                  <a:lnTo>
                    <a:pt x="79" y="106"/>
                  </a:lnTo>
                  <a:lnTo>
                    <a:pt x="83" y="112"/>
                  </a:lnTo>
                  <a:lnTo>
                    <a:pt x="85" y="120"/>
                  </a:lnTo>
                  <a:lnTo>
                    <a:pt x="89" y="124"/>
                  </a:lnTo>
                  <a:lnTo>
                    <a:pt x="89" y="124"/>
                  </a:lnTo>
                  <a:lnTo>
                    <a:pt x="95" y="124"/>
                  </a:lnTo>
                  <a:lnTo>
                    <a:pt x="95" y="124"/>
                  </a:lnTo>
                  <a:lnTo>
                    <a:pt x="95" y="120"/>
                  </a:lnTo>
                  <a:lnTo>
                    <a:pt x="95" y="118"/>
                  </a:lnTo>
                  <a:lnTo>
                    <a:pt x="95" y="118"/>
                  </a:lnTo>
                  <a:lnTo>
                    <a:pt x="99" y="118"/>
                  </a:lnTo>
                  <a:lnTo>
                    <a:pt x="99" y="118"/>
                  </a:lnTo>
                  <a:lnTo>
                    <a:pt x="101" y="122"/>
                  </a:lnTo>
                  <a:lnTo>
                    <a:pt x="101" y="122"/>
                  </a:lnTo>
                  <a:lnTo>
                    <a:pt x="107" y="122"/>
                  </a:lnTo>
                  <a:lnTo>
                    <a:pt x="107" y="122"/>
                  </a:lnTo>
                  <a:lnTo>
                    <a:pt x="111" y="126"/>
                  </a:lnTo>
                  <a:lnTo>
                    <a:pt x="113" y="128"/>
                  </a:lnTo>
                  <a:lnTo>
                    <a:pt x="113" y="128"/>
                  </a:lnTo>
                  <a:lnTo>
                    <a:pt x="117" y="128"/>
                  </a:lnTo>
                  <a:lnTo>
                    <a:pt x="117" y="128"/>
                  </a:lnTo>
                  <a:lnTo>
                    <a:pt x="121" y="128"/>
                  </a:lnTo>
                  <a:lnTo>
                    <a:pt x="123" y="124"/>
                  </a:lnTo>
                  <a:lnTo>
                    <a:pt x="123" y="124"/>
                  </a:lnTo>
                  <a:lnTo>
                    <a:pt x="125" y="122"/>
                  </a:lnTo>
                  <a:lnTo>
                    <a:pt x="123" y="118"/>
                  </a:lnTo>
                  <a:lnTo>
                    <a:pt x="123" y="110"/>
                  </a:lnTo>
                  <a:lnTo>
                    <a:pt x="123" y="110"/>
                  </a:lnTo>
                  <a:lnTo>
                    <a:pt x="125" y="106"/>
                  </a:lnTo>
                  <a:lnTo>
                    <a:pt x="127" y="104"/>
                  </a:lnTo>
                  <a:lnTo>
                    <a:pt x="127" y="104"/>
                  </a:lnTo>
                  <a:lnTo>
                    <a:pt x="125" y="98"/>
                  </a:lnTo>
                  <a:lnTo>
                    <a:pt x="123" y="96"/>
                  </a:lnTo>
                  <a:lnTo>
                    <a:pt x="123" y="96"/>
                  </a:lnTo>
                  <a:lnTo>
                    <a:pt x="125" y="92"/>
                  </a:lnTo>
                  <a:lnTo>
                    <a:pt x="127" y="90"/>
                  </a:lnTo>
                  <a:lnTo>
                    <a:pt x="137" y="84"/>
                  </a:lnTo>
                  <a:lnTo>
                    <a:pt x="137" y="84"/>
                  </a:lnTo>
                  <a:lnTo>
                    <a:pt x="143" y="84"/>
                  </a:lnTo>
                  <a:lnTo>
                    <a:pt x="149" y="84"/>
                  </a:lnTo>
                  <a:lnTo>
                    <a:pt x="149" y="84"/>
                  </a:lnTo>
                  <a:lnTo>
                    <a:pt x="151" y="80"/>
                  </a:lnTo>
                  <a:lnTo>
                    <a:pt x="153" y="74"/>
                  </a:lnTo>
                  <a:lnTo>
                    <a:pt x="153" y="74"/>
                  </a:lnTo>
                  <a:lnTo>
                    <a:pt x="155" y="66"/>
                  </a:lnTo>
                  <a:lnTo>
                    <a:pt x="153" y="58"/>
                  </a:lnTo>
                  <a:lnTo>
                    <a:pt x="153" y="58"/>
                  </a:lnTo>
                  <a:lnTo>
                    <a:pt x="149" y="54"/>
                  </a:lnTo>
                  <a:lnTo>
                    <a:pt x="145" y="52"/>
                  </a:lnTo>
                  <a:lnTo>
                    <a:pt x="145" y="52"/>
                  </a:lnTo>
                  <a:lnTo>
                    <a:pt x="145" y="46"/>
                  </a:lnTo>
                  <a:lnTo>
                    <a:pt x="145" y="46"/>
                  </a:lnTo>
                  <a:lnTo>
                    <a:pt x="149" y="38"/>
                  </a:lnTo>
                  <a:lnTo>
                    <a:pt x="149" y="38"/>
                  </a:lnTo>
                  <a:lnTo>
                    <a:pt x="153" y="36"/>
                  </a:lnTo>
                  <a:lnTo>
                    <a:pt x="163" y="34"/>
                  </a:lnTo>
                  <a:lnTo>
                    <a:pt x="175" y="30"/>
                  </a:lnTo>
                  <a:lnTo>
                    <a:pt x="175" y="30"/>
                  </a:lnTo>
                  <a:lnTo>
                    <a:pt x="179" y="26"/>
                  </a:lnTo>
                  <a:lnTo>
                    <a:pt x="179" y="26"/>
                  </a:lnTo>
                  <a:lnTo>
                    <a:pt x="179" y="24"/>
                  </a:lnTo>
                  <a:lnTo>
                    <a:pt x="179" y="20"/>
                  </a:lnTo>
                  <a:lnTo>
                    <a:pt x="179" y="20"/>
                  </a:lnTo>
                  <a:lnTo>
                    <a:pt x="183" y="20"/>
                  </a:lnTo>
                  <a:lnTo>
                    <a:pt x="187" y="20"/>
                  </a:lnTo>
                  <a:lnTo>
                    <a:pt x="187" y="20"/>
                  </a:lnTo>
                  <a:lnTo>
                    <a:pt x="193" y="22"/>
                  </a:lnTo>
                  <a:lnTo>
                    <a:pt x="193" y="22"/>
                  </a:lnTo>
                  <a:lnTo>
                    <a:pt x="195" y="20"/>
                  </a:lnTo>
                  <a:lnTo>
                    <a:pt x="195" y="20"/>
                  </a:lnTo>
                  <a:lnTo>
                    <a:pt x="191" y="10"/>
                  </a:lnTo>
                  <a:lnTo>
                    <a:pt x="191" y="10"/>
                  </a:lnTo>
                  <a:lnTo>
                    <a:pt x="191" y="4"/>
                  </a:lnTo>
                  <a:lnTo>
                    <a:pt x="191" y="4"/>
                  </a:lnTo>
                  <a:lnTo>
                    <a:pt x="197" y="0"/>
                  </a:lnTo>
                  <a:lnTo>
                    <a:pt x="197" y="0"/>
                  </a:lnTo>
                  <a:lnTo>
                    <a:pt x="201" y="2"/>
                  </a:lnTo>
                  <a:lnTo>
                    <a:pt x="201" y="2"/>
                  </a:lnTo>
                  <a:lnTo>
                    <a:pt x="205" y="6"/>
                  </a:lnTo>
                  <a:lnTo>
                    <a:pt x="209" y="8"/>
                  </a:lnTo>
                  <a:lnTo>
                    <a:pt x="211" y="8"/>
                  </a:lnTo>
                  <a:lnTo>
                    <a:pt x="211" y="8"/>
                  </a:lnTo>
                  <a:lnTo>
                    <a:pt x="215" y="6"/>
                  </a:lnTo>
                  <a:lnTo>
                    <a:pt x="215" y="6"/>
                  </a:lnTo>
                  <a:lnTo>
                    <a:pt x="215" y="6"/>
                  </a:lnTo>
                  <a:lnTo>
                    <a:pt x="219" y="8"/>
                  </a:lnTo>
                  <a:lnTo>
                    <a:pt x="219" y="8"/>
                  </a:lnTo>
                  <a:lnTo>
                    <a:pt x="225" y="14"/>
                  </a:lnTo>
                  <a:lnTo>
                    <a:pt x="233" y="16"/>
                  </a:lnTo>
                  <a:lnTo>
                    <a:pt x="233" y="16"/>
                  </a:lnTo>
                  <a:lnTo>
                    <a:pt x="239" y="26"/>
                  </a:lnTo>
                  <a:lnTo>
                    <a:pt x="247" y="34"/>
                  </a:lnTo>
                  <a:lnTo>
                    <a:pt x="247" y="34"/>
                  </a:lnTo>
                  <a:lnTo>
                    <a:pt x="254" y="38"/>
                  </a:lnTo>
                  <a:lnTo>
                    <a:pt x="264" y="46"/>
                  </a:lnTo>
                  <a:lnTo>
                    <a:pt x="264" y="46"/>
                  </a:lnTo>
                  <a:lnTo>
                    <a:pt x="270" y="54"/>
                  </a:lnTo>
                  <a:lnTo>
                    <a:pt x="280" y="62"/>
                  </a:lnTo>
                  <a:lnTo>
                    <a:pt x="280" y="62"/>
                  </a:lnTo>
                  <a:lnTo>
                    <a:pt x="286" y="64"/>
                  </a:lnTo>
                  <a:lnTo>
                    <a:pt x="294" y="66"/>
                  </a:lnTo>
                  <a:lnTo>
                    <a:pt x="294" y="66"/>
                  </a:lnTo>
                  <a:lnTo>
                    <a:pt x="302" y="74"/>
                  </a:lnTo>
                  <a:lnTo>
                    <a:pt x="314" y="80"/>
                  </a:lnTo>
                  <a:lnTo>
                    <a:pt x="314" y="80"/>
                  </a:lnTo>
                  <a:lnTo>
                    <a:pt x="324" y="80"/>
                  </a:lnTo>
                  <a:lnTo>
                    <a:pt x="336" y="78"/>
                  </a:lnTo>
                  <a:lnTo>
                    <a:pt x="336" y="78"/>
                  </a:lnTo>
                  <a:lnTo>
                    <a:pt x="352" y="70"/>
                  </a:lnTo>
                  <a:lnTo>
                    <a:pt x="352" y="70"/>
                  </a:lnTo>
                  <a:lnTo>
                    <a:pt x="362" y="66"/>
                  </a:lnTo>
                  <a:lnTo>
                    <a:pt x="370" y="60"/>
                  </a:lnTo>
                  <a:lnTo>
                    <a:pt x="370" y="60"/>
                  </a:lnTo>
                  <a:lnTo>
                    <a:pt x="370" y="6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7" name="Freeform 340">
              <a:extLst>
                <a:ext uri="{FF2B5EF4-FFF2-40B4-BE49-F238E27FC236}">
                  <a16:creationId xmlns:a16="http://schemas.microsoft.com/office/drawing/2014/main" id="{69550DFE-B3D3-3AE1-37E5-018E5EF97D49}"/>
                </a:ext>
              </a:extLst>
            </p:cNvPr>
            <p:cNvSpPr>
              <a:spLocks/>
            </p:cNvSpPr>
            <p:nvPr/>
          </p:nvSpPr>
          <p:spPr bwMode="auto">
            <a:xfrm>
              <a:off x="10236920" y="4275038"/>
              <a:ext cx="23441" cy="8524"/>
            </a:xfrm>
            <a:custGeom>
              <a:avLst/>
              <a:gdLst>
                <a:gd name="T0" fmla="*/ 31 w 33"/>
                <a:gd name="T1" fmla="*/ 2 h 12"/>
                <a:gd name="T2" fmla="*/ 31 w 33"/>
                <a:gd name="T3" fmla="*/ 2 h 12"/>
                <a:gd name="T4" fmla="*/ 33 w 33"/>
                <a:gd name="T5" fmla="*/ 4 h 12"/>
                <a:gd name="T6" fmla="*/ 33 w 33"/>
                <a:gd name="T7" fmla="*/ 6 h 12"/>
                <a:gd name="T8" fmla="*/ 33 w 33"/>
                <a:gd name="T9" fmla="*/ 6 h 12"/>
                <a:gd name="T10" fmla="*/ 31 w 33"/>
                <a:gd name="T11" fmla="*/ 8 h 12"/>
                <a:gd name="T12" fmla="*/ 27 w 33"/>
                <a:gd name="T13" fmla="*/ 10 h 12"/>
                <a:gd name="T14" fmla="*/ 19 w 33"/>
                <a:gd name="T15" fmla="*/ 12 h 12"/>
                <a:gd name="T16" fmla="*/ 8 w 33"/>
                <a:gd name="T17" fmla="*/ 10 h 12"/>
                <a:gd name="T18" fmla="*/ 2 w 33"/>
                <a:gd name="T19" fmla="*/ 8 h 12"/>
                <a:gd name="T20" fmla="*/ 2 w 33"/>
                <a:gd name="T21" fmla="*/ 8 h 12"/>
                <a:gd name="T22" fmla="*/ 0 w 33"/>
                <a:gd name="T23" fmla="*/ 4 h 12"/>
                <a:gd name="T24" fmla="*/ 0 w 33"/>
                <a:gd name="T25" fmla="*/ 4 h 12"/>
                <a:gd name="T26" fmla="*/ 2 w 33"/>
                <a:gd name="T27" fmla="*/ 0 h 12"/>
                <a:gd name="T28" fmla="*/ 2 w 33"/>
                <a:gd name="T29" fmla="*/ 0 h 12"/>
                <a:gd name="T30" fmla="*/ 8 w 33"/>
                <a:gd name="T31" fmla="*/ 0 h 12"/>
                <a:gd name="T32" fmla="*/ 14 w 33"/>
                <a:gd name="T33" fmla="*/ 0 h 12"/>
                <a:gd name="T34" fmla="*/ 27 w 33"/>
                <a:gd name="T35" fmla="*/ 0 h 12"/>
                <a:gd name="T36" fmla="*/ 27 w 33"/>
                <a:gd name="T37" fmla="*/ 0 h 12"/>
                <a:gd name="T38" fmla="*/ 31 w 33"/>
                <a:gd name="T39" fmla="*/ 2 h 12"/>
                <a:gd name="T40" fmla="*/ 31 w 33"/>
                <a:gd name="T41" fmla="*/ 2 h 12"/>
                <a:gd name="T42" fmla="*/ 31 w 33"/>
                <a:gd name="T4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12">
                  <a:moveTo>
                    <a:pt x="31" y="2"/>
                  </a:moveTo>
                  <a:lnTo>
                    <a:pt x="31" y="2"/>
                  </a:lnTo>
                  <a:lnTo>
                    <a:pt x="33" y="4"/>
                  </a:lnTo>
                  <a:lnTo>
                    <a:pt x="33" y="6"/>
                  </a:lnTo>
                  <a:lnTo>
                    <a:pt x="33" y="6"/>
                  </a:lnTo>
                  <a:lnTo>
                    <a:pt x="31" y="8"/>
                  </a:lnTo>
                  <a:lnTo>
                    <a:pt x="27" y="10"/>
                  </a:lnTo>
                  <a:lnTo>
                    <a:pt x="19" y="12"/>
                  </a:lnTo>
                  <a:lnTo>
                    <a:pt x="8" y="10"/>
                  </a:lnTo>
                  <a:lnTo>
                    <a:pt x="2" y="8"/>
                  </a:lnTo>
                  <a:lnTo>
                    <a:pt x="2" y="8"/>
                  </a:lnTo>
                  <a:lnTo>
                    <a:pt x="0" y="4"/>
                  </a:lnTo>
                  <a:lnTo>
                    <a:pt x="0" y="4"/>
                  </a:lnTo>
                  <a:lnTo>
                    <a:pt x="2" y="0"/>
                  </a:lnTo>
                  <a:lnTo>
                    <a:pt x="2" y="0"/>
                  </a:lnTo>
                  <a:lnTo>
                    <a:pt x="8" y="0"/>
                  </a:lnTo>
                  <a:lnTo>
                    <a:pt x="14" y="0"/>
                  </a:lnTo>
                  <a:lnTo>
                    <a:pt x="27" y="0"/>
                  </a:lnTo>
                  <a:lnTo>
                    <a:pt x="27" y="0"/>
                  </a:lnTo>
                  <a:lnTo>
                    <a:pt x="31" y="2"/>
                  </a:lnTo>
                  <a:lnTo>
                    <a:pt x="31" y="2"/>
                  </a:lnTo>
                  <a:lnTo>
                    <a:pt x="31" y="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8" name="Freeform 341">
              <a:extLst>
                <a:ext uri="{FF2B5EF4-FFF2-40B4-BE49-F238E27FC236}">
                  <a16:creationId xmlns:a16="http://schemas.microsoft.com/office/drawing/2014/main" id="{76274B46-E4CC-0470-1571-F852A6410C85}"/>
                </a:ext>
              </a:extLst>
            </p:cNvPr>
            <p:cNvSpPr>
              <a:spLocks/>
            </p:cNvSpPr>
            <p:nvPr/>
          </p:nvSpPr>
          <p:spPr bwMode="auto">
            <a:xfrm>
              <a:off x="10187197" y="4104557"/>
              <a:ext cx="202446" cy="203156"/>
            </a:xfrm>
            <a:custGeom>
              <a:avLst/>
              <a:gdLst>
                <a:gd name="T0" fmla="*/ 185 w 285"/>
                <a:gd name="T1" fmla="*/ 270 h 286"/>
                <a:gd name="T2" fmla="*/ 141 w 285"/>
                <a:gd name="T3" fmla="*/ 254 h 286"/>
                <a:gd name="T4" fmla="*/ 101 w 285"/>
                <a:gd name="T5" fmla="*/ 238 h 286"/>
                <a:gd name="T6" fmla="*/ 121 w 285"/>
                <a:gd name="T7" fmla="*/ 234 h 286"/>
                <a:gd name="T8" fmla="*/ 135 w 285"/>
                <a:gd name="T9" fmla="*/ 244 h 286"/>
                <a:gd name="T10" fmla="*/ 143 w 285"/>
                <a:gd name="T11" fmla="*/ 232 h 286"/>
                <a:gd name="T12" fmla="*/ 111 w 285"/>
                <a:gd name="T13" fmla="*/ 201 h 286"/>
                <a:gd name="T14" fmla="*/ 105 w 285"/>
                <a:gd name="T15" fmla="*/ 181 h 286"/>
                <a:gd name="T16" fmla="*/ 70 w 285"/>
                <a:gd name="T17" fmla="*/ 153 h 286"/>
                <a:gd name="T18" fmla="*/ 52 w 285"/>
                <a:gd name="T19" fmla="*/ 127 h 286"/>
                <a:gd name="T20" fmla="*/ 36 w 285"/>
                <a:gd name="T21" fmla="*/ 107 h 286"/>
                <a:gd name="T22" fmla="*/ 32 w 285"/>
                <a:gd name="T23" fmla="*/ 99 h 286"/>
                <a:gd name="T24" fmla="*/ 30 w 285"/>
                <a:gd name="T25" fmla="*/ 87 h 286"/>
                <a:gd name="T26" fmla="*/ 18 w 285"/>
                <a:gd name="T27" fmla="*/ 65 h 286"/>
                <a:gd name="T28" fmla="*/ 4 w 285"/>
                <a:gd name="T29" fmla="*/ 51 h 286"/>
                <a:gd name="T30" fmla="*/ 4 w 285"/>
                <a:gd name="T31" fmla="*/ 41 h 286"/>
                <a:gd name="T32" fmla="*/ 6 w 285"/>
                <a:gd name="T33" fmla="*/ 8 h 286"/>
                <a:gd name="T34" fmla="*/ 22 w 285"/>
                <a:gd name="T35" fmla="*/ 10 h 286"/>
                <a:gd name="T36" fmla="*/ 44 w 285"/>
                <a:gd name="T37" fmla="*/ 27 h 286"/>
                <a:gd name="T38" fmla="*/ 62 w 285"/>
                <a:gd name="T39" fmla="*/ 6 h 286"/>
                <a:gd name="T40" fmla="*/ 84 w 285"/>
                <a:gd name="T41" fmla="*/ 0 h 286"/>
                <a:gd name="T42" fmla="*/ 101 w 285"/>
                <a:gd name="T43" fmla="*/ 12 h 286"/>
                <a:gd name="T44" fmla="*/ 117 w 285"/>
                <a:gd name="T45" fmla="*/ 14 h 286"/>
                <a:gd name="T46" fmla="*/ 137 w 285"/>
                <a:gd name="T47" fmla="*/ 14 h 286"/>
                <a:gd name="T48" fmla="*/ 151 w 285"/>
                <a:gd name="T49" fmla="*/ 21 h 286"/>
                <a:gd name="T50" fmla="*/ 165 w 285"/>
                <a:gd name="T51" fmla="*/ 12 h 286"/>
                <a:gd name="T52" fmla="*/ 179 w 285"/>
                <a:gd name="T53" fmla="*/ 14 h 286"/>
                <a:gd name="T54" fmla="*/ 199 w 285"/>
                <a:gd name="T55" fmla="*/ 21 h 286"/>
                <a:gd name="T56" fmla="*/ 207 w 285"/>
                <a:gd name="T57" fmla="*/ 16 h 286"/>
                <a:gd name="T58" fmla="*/ 219 w 285"/>
                <a:gd name="T59" fmla="*/ 29 h 286"/>
                <a:gd name="T60" fmla="*/ 225 w 285"/>
                <a:gd name="T61" fmla="*/ 39 h 286"/>
                <a:gd name="T62" fmla="*/ 247 w 285"/>
                <a:gd name="T63" fmla="*/ 33 h 286"/>
                <a:gd name="T64" fmla="*/ 263 w 285"/>
                <a:gd name="T65" fmla="*/ 35 h 286"/>
                <a:gd name="T66" fmla="*/ 255 w 285"/>
                <a:gd name="T67" fmla="*/ 55 h 286"/>
                <a:gd name="T68" fmla="*/ 247 w 285"/>
                <a:gd name="T69" fmla="*/ 71 h 286"/>
                <a:gd name="T70" fmla="*/ 245 w 285"/>
                <a:gd name="T71" fmla="*/ 85 h 286"/>
                <a:gd name="T72" fmla="*/ 253 w 285"/>
                <a:gd name="T73" fmla="*/ 95 h 286"/>
                <a:gd name="T74" fmla="*/ 263 w 285"/>
                <a:gd name="T75" fmla="*/ 99 h 286"/>
                <a:gd name="T76" fmla="*/ 275 w 285"/>
                <a:gd name="T77" fmla="*/ 107 h 286"/>
                <a:gd name="T78" fmla="*/ 281 w 285"/>
                <a:gd name="T79" fmla="*/ 115 h 286"/>
                <a:gd name="T80" fmla="*/ 283 w 285"/>
                <a:gd name="T81" fmla="*/ 125 h 286"/>
                <a:gd name="T82" fmla="*/ 263 w 285"/>
                <a:gd name="T83" fmla="*/ 125 h 286"/>
                <a:gd name="T84" fmla="*/ 259 w 285"/>
                <a:gd name="T85" fmla="*/ 129 h 286"/>
                <a:gd name="T86" fmla="*/ 281 w 285"/>
                <a:gd name="T87" fmla="*/ 151 h 286"/>
                <a:gd name="T88" fmla="*/ 279 w 285"/>
                <a:gd name="T89" fmla="*/ 165 h 286"/>
                <a:gd name="T90" fmla="*/ 269 w 285"/>
                <a:gd name="T91" fmla="*/ 163 h 286"/>
                <a:gd name="T92" fmla="*/ 253 w 285"/>
                <a:gd name="T93" fmla="*/ 173 h 286"/>
                <a:gd name="T94" fmla="*/ 247 w 285"/>
                <a:gd name="T95" fmla="*/ 171 h 286"/>
                <a:gd name="T96" fmla="*/ 241 w 285"/>
                <a:gd name="T97" fmla="*/ 181 h 286"/>
                <a:gd name="T98" fmla="*/ 249 w 285"/>
                <a:gd name="T99" fmla="*/ 193 h 286"/>
                <a:gd name="T100" fmla="*/ 245 w 285"/>
                <a:gd name="T101" fmla="*/ 203 h 286"/>
                <a:gd name="T102" fmla="*/ 239 w 285"/>
                <a:gd name="T103" fmla="*/ 193 h 286"/>
                <a:gd name="T104" fmla="*/ 221 w 285"/>
                <a:gd name="T105" fmla="*/ 203 h 286"/>
                <a:gd name="T106" fmla="*/ 217 w 285"/>
                <a:gd name="T107" fmla="*/ 223 h 286"/>
                <a:gd name="T108" fmla="*/ 207 w 285"/>
                <a:gd name="T109" fmla="*/ 230 h 286"/>
                <a:gd name="T110" fmla="*/ 203 w 285"/>
                <a:gd name="T111" fmla="*/ 244 h 286"/>
                <a:gd name="T112" fmla="*/ 213 w 285"/>
                <a:gd name="T113" fmla="*/ 25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286">
                  <a:moveTo>
                    <a:pt x="207" y="276"/>
                  </a:moveTo>
                  <a:lnTo>
                    <a:pt x="207" y="276"/>
                  </a:lnTo>
                  <a:lnTo>
                    <a:pt x="203" y="280"/>
                  </a:lnTo>
                  <a:lnTo>
                    <a:pt x="207" y="286"/>
                  </a:lnTo>
                  <a:lnTo>
                    <a:pt x="207" y="286"/>
                  </a:lnTo>
                  <a:lnTo>
                    <a:pt x="185" y="270"/>
                  </a:lnTo>
                  <a:lnTo>
                    <a:pt x="173" y="262"/>
                  </a:lnTo>
                  <a:lnTo>
                    <a:pt x="163" y="256"/>
                  </a:lnTo>
                  <a:lnTo>
                    <a:pt x="163" y="256"/>
                  </a:lnTo>
                  <a:lnTo>
                    <a:pt x="153" y="254"/>
                  </a:lnTo>
                  <a:lnTo>
                    <a:pt x="141" y="254"/>
                  </a:lnTo>
                  <a:lnTo>
                    <a:pt x="141" y="254"/>
                  </a:lnTo>
                  <a:lnTo>
                    <a:pt x="129" y="248"/>
                  </a:lnTo>
                  <a:lnTo>
                    <a:pt x="119" y="242"/>
                  </a:lnTo>
                  <a:lnTo>
                    <a:pt x="119" y="242"/>
                  </a:lnTo>
                  <a:lnTo>
                    <a:pt x="109" y="242"/>
                  </a:lnTo>
                  <a:lnTo>
                    <a:pt x="103" y="240"/>
                  </a:lnTo>
                  <a:lnTo>
                    <a:pt x="101" y="238"/>
                  </a:lnTo>
                  <a:lnTo>
                    <a:pt x="101" y="238"/>
                  </a:lnTo>
                  <a:lnTo>
                    <a:pt x="103" y="234"/>
                  </a:lnTo>
                  <a:lnTo>
                    <a:pt x="105" y="232"/>
                  </a:lnTo>
                  <a:lnTo>
                    <a:pt x="105" y="232"/>
                  </a:lnTo>
                  <a:lnTo>
                    <a:pt x="113" y="232"/>
                  </a:lnTo>
                  <a:lnTo>
                    <a:pt x="121" y="234"/>
                  </a:lnTo>
                  <a:lnTo>
                    <a:pt x="121" y="234"/>
                  </a:lnTo>
                  <a:lnTo>
                    <a:pt x="125" y="240"/>
                  </a:lnTo>
                  <a:lnTo>
                    <a:pt x="129" y="244"/>
                  </a:lnTo>
                  <a:lnTo>
                    <a:pt x="129" y="244"/>
                  </a:lnTo>
                  <a:lnTo>
                    <a:pt x="135" y="244"/>
                  </a:lnTo>
                  <a:lnTo>
                    <a:pt x="135" y="244"/>
                  </a:lnTo>
                  <a:lnTo>
                    <a:pt x="135" y="242"/>
                  </a:lnTo>
                  <a:lnTo>
                    <a:pt x="135" y="238"/>
                  </a:lnTo>
                  <a:lnTo>
                    <a:pt x="135" y="238"/>
                  </a:lnTo>
                  <a:lnTo>
                    <a:pt x="139" y="234"/>
                  </a:lnTo>
                  <a:lnTo>
                    <a:pt x="141" y="234"/>
                  </a:lnTo>
                  <a:lnTo>
                    <a:pt x="143" y="232"/>
                  </a:lnTo>
                  <a:lnTo>
                    <a:pt x="143" y="232"/>
                  </a:lnTo>
                  <a:lnTo>
                    <a:pt x="143" y="228"/>
                  </a:lnTo>
                  <a:lnTo>
                    <a:pt x="139" y="225"/>
                  </a:lnTo>
                  <a:lnTo>
                    <a:pt x="131" y="217"/>
                  </a:lnTo>
                  <a:lnTo>
                    <a:pt x="121" y="209"/>
                  </a:lnTo>
                  <a:lnTo>
                    <a:pt x="111" y="201"/>
                  </a:lnTo>
                  <a:lnTo>
                    <a:pt x="111" y="201"/>
                  </a:lnTo>
                  <a:lnTo>
                    <a:pt x="111" y="193"/>
                  </a:lnTo>
                  <a:lnTo>
                    <a:pt x="109" y="187"/>
                  </a:lnTo>
                  <a:lnTo>
                    <a:pt x="109" y="187"/>
                  </a:lnTo>
                  <a:lnTo>
                    <a:pt x="105" y="181"/>
                  </a:lnTo>
                  <a:lnTo>
                    <a:pt x="105" y="181"/>
                  </a:lnTo>
                  <a:lnTo>
                    <a:pt x="97" y="177"/>
                  </a:lnTo>
                  <a:lnTo>
                    <a:pt x="97" y="177"/>
                  </a:lnTo>
                  <a:lnTo>
                    <a:pt x="82" y="165"/>
                  </a:lnTo>
                  <a:lnTo>
                    <a:pt x="76" y="159"/>
                  </a:lnTo>
                  <a:lnTo>
                    <a:pt x="70" y="153"/>
                  </a:lnTo>
                  <a:lnTo>
                    <a:pt x="70" y="153"/>
                  </a:lnTo>
                  <a:lnTo>
                    <a:pt x="70" y="145"/>
                  </a:lnTo>
                  <a:lnTo>
                    <a:pt x="70" y="145"/>
                  </a:lnTo>
                  <a:lnTo>
                    <a:pt x="64" y="135"/>
                  </a:lnTo>
                  <a:lnTo>
                    <a:pt x="56" y="127"/>
                  </a:lnTo>
                  <a:lnTo>
                    <a:pt x="56" y="127"/>
                  </a:lnTo>
                  <a:lnTo>
                    <a:pt x="52" y="127"/>
                  </a:lnTo>
                  <a:lnTo>
                    <a:pt x="48" y="125"/>
                  </a:lnTo>
                  <a:lnTo>
                    <a:pt x="48" y="125"/>
                  </a:lnTo>
                  <a:lnTo>
                    <a:pt x="44" y="123"/>
                  </a:lnTo>
                  <a:lnTo>
                    <a:pt x="42" y="115"/>
                  </a:lnTo>
                  <a:lnTo>
                    <a:pt x="40" y="111"/>
                  </a:lnTo>
                  <a:lnTo>
                    <a:pt x="36" y="107"/>
                  </a:lnTo>
                  <a:lnTo>
                    <a:pt x="36" y="107"/>
                  </a:lnTo>
                  <a:lnTo>
                    <a:pt x="34" y="107"/>
                  </a:lnTo>
                  <a:lnTo>
                    <a:pt x="32" y="107"/>
                  </a:lnTo>
                  <a:lnTo>
                    <a:pt x="32" y="107"/>
                  </a:lnTo>
                  <a:lnTo>
                    <a:pt x="30" y="103"/>
                  </a:lnTo>
                  <a:lnTo>
                    <a:pt x="32" y="99"/>
                  </a:lnTo>
                  <a:lnTo>
                    <a:pt x="32" y="99"/>
                  </a:lnTo>
                  <a:lnTo>
                    <a:pt x="34" y="95"/>
                  </a:lnTo>
                  <a:lnTo>
                    <a:pt x="34" y="95"/>
                  </a:lnTo>
                  <a:lnTo>
                    <a:pt x="32" y="93"/>
                  </a:lnTo>
                  <a:lnTo>
                    <a:pt x="30" y="87"/>
                  </a:lnTo>
                  <a:lnTo>
                    <a:pt x="30" y="87"/>
                  </a:lnTo>
                  <a:lnTo>
                    <a:pt x="30" y="81"/>
                  </a:lnTo>
                  <a:lnTo>
                    <a:pt x="30" y="81"/>
                  </a:lnTo>
                  <a:lnTo>
                    <a:pt x="24" y="77"/>
                  </a:lnTo>
                  <a:lnTo>
                    <a:pt x="20" y="73"/>
                  </a:lnTo>
                  <a:lnTo>
                    <a:pt x="20" y="73"/>
                  </a:lnTo>
                  <a:lnTo>
                    <a:pt x="18" y="65"/>
                  </a:lnTo>
                  <a:lnTo>
                    <a:pt x="18" y="59"/>
                  </a:lnTo>
                  <a:lnTo>
                    <a:pt x="16" y="55"/>
                  </a:lnTo>
                  <a:lnTo>
                    <a:pt x="16" y="55"/>
                  </a:lnTo>
                  <a:lnTo>
                    <a:pt x="10" y="55"/>
                  </a:lnTo>
                  <a:lnTo>
                    <a:pt x="10" y="55"/>
                  </a:lnTo>
                  <a:lnTo>
                    <a:pt x="4" y="51"/>
                  </a:lnTo>
                  <a:lnTo>
                    <a:pt x="0" y="47"/>
                  </a:lnTo>
                  <a:lnTo>
                    <a:pt x="0" y="47"/>
                  </a:lnTo>
                  <a:lnTo>
                    <a:pt x="0" y="43"/>
                  </a:lnTo>
                  <a:lnTo>
                    <a:pt x="0" y="43"/>
                  </a:lnTo>
                  <a:lnTo>
                    <a:pt x="4" y="41"/>
                  </a:lnTo>
                  <a:lnTo>
                    <a:pt x="4" y="41"/>
                  </a:lnTo>
                  <a:lnTo>
                    <a:pt x="4" y="37"/>
                  </a:lnTo>
                  <a:lnTo>
                    <a:pt x="4" y="37"/>
                  </a:lnTo>
                  <a:lnTo>
                    <a:pt x="2" y="23"/>
                  </a:lnTo>
                  <a:lnTo>
                    <a:pt x="4" y="12"/>
                  </a:lnTo>
                  <a:lnTo>
                    <a:pt x="4" y="12"/>
                  </a:lnTo>
                  <a:lnTo>
                    <a:pt x="6" y="8"/>
                  </a:lnTo>
                  <a:lnTo>
                    <a:pt x="10" y="2"/>
                  </a:lnTo>
                  <a:lnTo>
                    <a:pt x="10" y="2"/>
                  </a:lnTo>
                  <a:lnTo>
                    <a:pt x="16" y="2"/>
                  </a:lnTo>
                  <a:lnTo>
                    <a:pt x="20" y="6"/>
                  </a:lnTo>
                  <a:lnTo>
                    <a:pt x="20" y="6"/>
                  </a:lnTo>
                  <a:lnTo>
                    <a:pt x="22" y="10"/>
                  </a:lnTo>
                  <a:lnTo>
                    <a:pt x="22" y="10"/>
                  </a:lnTo>
                  <a:lnTo>
                    <a:pt x="32" y="19"/>
                  </a:lnTo>
                  <a:lnTo>
                    <a:pt x="40" y="27"/>
                  </a:lnTo>
                  <a:lnTo>
                    <a:pt x="40" y="27"/>
                  </a:lnTo>
                  <a:lnTo>
                    <a:pt x="44" y="27"/>
                  </a:lnTo>
                  <a:lnTo>
                    <a:pt x="44" y="27"/>
                  </a:lnTo>
                  <a:lnTo>
                    <a:pt x="48" y="23"/>
                  </a:lnTo>
                  <a:lnTo>
                    <a:pt x="50" y="16"/>
                  </a:lnTo>
                  <a:lnTo>
                    <a:pt x="52" y="10"/>
                  </a:lnTo>
                  <a:lnTo>
                    <a:pt x="54" y="6"/>
                  </a:lnTo>
                  <a:lnTo>
                    <a:pt x="54" y="6"/>
                  </a:lnTo>
                  <a:lnTo>
                    <a:pt x="62" y="6"/>
                  </a:lnTo>
                  <a:lnTo>
                    <a:pt x="68" y="8"/>
                  </a:lnTo>
                  <a:lnTo>
                    <a:pt x="74" y="8"/>
                  </a:lnTo>
                  <a:lnTo>
                    <a:pt x="80" y="8"/>
                  </a:lnTo>
                  <a:lnTo>
                    <a:pt x="80" y="8"/>
                  </a:lnTo>
                  <a:lnTo>
                    <a:pt x="82" y="6"/>
                  </a:lnTo>
                  <a:lnTo>
                    <a:pt x="84" y="0"/>
                  </a:lnTo>
                  <a:lnTo>
                    <a:pt x="84" y="0"/>
                  </a:lnTo>
                  <a:lnTo>
                    <a:pt x="88" y="0"/>
                  </a:lnTo>
                  <a:lnTo>
                    <a:pt x="88" y="0"/>
                  </a:lnTo>
                  <a:lnTo>
                    <a:pt x="95" y="8"/>
                  </a:lnTo>
                  <a:lnTo>
                    <a:pt x="101" y="12"/>
                  </a:lnTo>
                  <a:lnTo>
                    <a:pt x="101" y="12"/>
                  </a:lnTo>
                  <a:lnTo>
                    <a:pt x="107" y="12"/>
                  </a:lnTo>
                  <a:lnTo>
                    <a:pt x="107" y="12"/>
                  </a:lnTo>
                  <a:lnTo>
                    <a:pt x="109" y="8"/>
                  </a:lnTo>
                  <a:lnTo>
                    <a:pt x="109" y="8"/>
                  </a:lnTo>
                  <a:lnTo>
                    <a:pt x="111" y="12"/>
                  </a:lnTo>
                  <a:lnTo>
                    <a:pt x="117" y="14"/>
                  </a:lnTo>
                  <a:lnTo>
                    <a:pt x="117" y="14"/>
                  </a:lnTo>
                  <a:lnTo>
                    <a:pt x="125" y="16"/>
                  </a:lnTo>
                  <a:lnTo>
                    <a:pt x="131" y="16"/>
                  </a:lnTo>
                  <a:lnTo>
                    <a:pt x="135" y="16"/>
                  </a:lnTo>
                  <a:lnTo>
                    <a:pt x="135" y="16"/>
                  </a:lnTo>
                  <a:lnTo>
                    <a:pt x="137" y="14"/>
                  </a:lnTo>
                  <a:lnTo>
                    <a:pt x="137" y="14"/>
                  </a:lnTo>
                  <a:lnTo>
                    <a:pt x="139" y="14"/>
                  </a:lnTo>
                  <a:lnTo>
                    <a:pt x="139" y="14"/>
                  </a:lnTo>
                  <a:lnTo>
                    <a:pt x="147" y="18"/>
                  </a:lnTo>
                  <a:lnTo>
                    <a:pt x="151" y="21"/>
                  </a:lnTo>
                  <a:lnTo>
                    <a:pt x="151" y="21"/>
                  </a:lnTo>
                  <a:lnTo>
                    <a:pt x="155" y="21"/>
                  </a:lnTo>
                  <a:lnTo>
                    <a:pt x="155" y="21"/>
                  </a:lnTo>
                  <a:lnTo>
                    <a:pt x="159" y="16"/>
                  </a:lnTo>
                  <a:lnTo>
                    <a:pt x="161" y="12"/>
                  </a:lnTo>
                  <a:lnTo>
                    <a:pt x="161" y="12"/>
                  </a:lnTo>
                  <a:lnTo>
                    <a:pt x="165" y="12"/>
                  </a:lnTo>
                  <a:lnTo>
                    <a:pt x="165" y="12"/>
                  </a:lnTo>
                  <a:lnTo>
                    <a:pt x="171" y="18"/>
                  </a:lnTo>
                  <a:lnTo>
                    <a:pt x="171" y="18"/>
                  </a:lnTo>
                  <a:lnTo>
                    <a:pt x="177" y="18"/>
                  </a:lnTo>
                  <a:lnTo>
                    <a:pt x="177" y="18"/>
                  </a:lnTo>
                  <a:lnTo>
                    <a:pt x="179" y="14"/>
                  </a:lnTo>
                  <a:lnTo>
                    <a:pt x="179" y="14"/>
                  </a:lnTo>
                  <a:lnTo>
                    <a:pt x="187" y="12"/>
                  </a:lnTo>
                  <a:lnTo>
                    <a:pt x="193" y="14"/>
                  </a:lnTo>
                  <a:lnTo>
                    <a:pt x="193" y="14"/>
                  </a:lnTo>
                  <a:lnTo>
                    <a:pt x="195" y="18"/>
                  </a:lnTo>
                  <a:lnTo>
                    <a:pt x="199" y="21"/>
                  </a:lnTo>
                  <a:lnTo>
                    <a:pt x="199" y="21"/>
                  </a:lnTo>
                  <a:lnTo>
                    <a:pt x="201" y="19"/>
                  </a:lnTo>
                  <a:lnTo>
                    <a:pt x="201" y="19"/>
                  </a:lnTo>
                  <a:lnTo>
                    <a:pt x="201" y="16"/>
                  </a:lnTo>
                  <a:lnTo>
                    <a:pt x="201" y="16"/>
                  </a:lnTo>
                  <a:lnTo>
                    <a:pt x="207" y="16"/>
                  </a:lnTo>
                  <a:lnTo>
                    <a:pt x="211" y="16"/>
                  </a:lnTo>
                  <a:lnTo>
                    <a:pt x="211" y="16"/>
                  </a:lnTo>
                  <a:lnTo>
                    <a:pt x="217" y="19"/>
                  </a:lnTo>
                  <a:lnTo>
                    <a:pt x="219" y="25"/>
                  </a:lnTo>
                  <a:lnTo>
                    <a:pt x="219" y="25"/>
                  </a:lnTo>
                  <a:lnTo>
                    <a:pt x="219" y="29"/>
                  </a:lnTo>
                  <a:lnTo>
                    <a:pt x="219" y="29"/>
                  </a:lnTo>
                  <a:lnTo>
                    <a:pt x="219" y="35"/>
                  </a:lnTo>
                  <a:lnTo>
                    <a:pt x="219" y="35"/>
                  </a:lnTo>
                  <a:lnTo>
                    <a:pt x="221" y="37"/>
                  </a:lnTo>
                  <a:lnTo>
                    <a:pt x="225" y="39"/>
                  </a:lnTo>
                  <a:lnTo>
                    <a:pt x="225" y="39"/>
                  </a:lnTo>
                  <a:lnTo>
                    <a:pt x="231" y="39"/>
                  </a:lnTo>
                  <a:lnTo>
                    <a:pt x="237" y="39"/>
                  </a:lnTo>
                  <a:lnTo>
                    <a:pt x="237" y="39"/>
                  </a:lnTo>
                  <a:lnTo>
                    <a:pt x="245" y="29"/>
                  </a:lnTo>
                  <a:lnTo>
                    <a:pt x="245" y="29"/>
                  </a:lnTo>
                  <a:lnTo>
                    <a:pt x="247" y="33"/>
                  </a:lnTo>
                  <a:lnTo>
                    <a:pt x="251" y="33"/>
                  </a:lnTo>
                  <a:lnTo>
                    <a:pt x="255" y="29"/>
                  </a:lnTo>
                  <a:lnTo>
                    <a:pt x="259" y="33"/>
                  </a:lnTo>
                  <a:lnTo>
                    <a:pt x="259" y="33"/>
                  </a:lnTo>
                  <a:lnTo>
                    <a:pt x="263" y="35"/>
                  </a:lnTo>
                  <a:lnTo>
                    <a:pt x="263" y="35"/>
                  </a:lnTo>
                  <a:lnTo>
                    <a:pt x="261" y="41"/>
                  </a:lnTo>
                  <a:lnTo>
                    <a:pt x="261" y="41"/>
                  </a:lnTo>
                  <a:lnTo>
                    <a:pt x="261" y="45"/>
                  </a:lnTo>
                  <a:lnTo>
                    <a:pt x="261" y="45"/>
                  </a:lnTo>
                  <a:lnTo>
                    <a:pt x="259" y="51"/>
                  </a:lnTo>
                  <a:lnTo>
                    <a:pt x="255" y="55"/>
                  </a:lnTo>
                  <a:lnTo>
                    <a:pt x="255" y="55"/>
                  </a:lnTo>
                  <a:lnTo>
                    <a:pt x="253" y="63"/>
                  </a:lnTo>
                  <a:lnTo>
                    <a:pt x="251" y="71"/>
                  </a:lnTo>
                  <a:lnTo>
                    <a:pt x="251" y="71"/>
                  </a:lnTo>
                  <a:lnTo>
                    <a:pt x="247" y="71"/>
                  </a:lnTo>
                  <a:lnTo>
                    <a:pt x="247" y="71"/>
                  </a:lnTo>
                  <a:lnTo>
                    <a:pt x="247" y="75"/>
                  </a:lnTo>
                  <a:lnTo>
                    <a:pt x="247" y="75"/>
                  </a:lnTo>
                  <a:lnTo>
                    <a:pt x="249" y="77"/>
                  </a:lnTo>
                  <a:lnTo>
                    <a:pt x="249" y="77"/>
                  </a:lnTo>
                  <a:lnTo>
                    <a:pt x="247" y="81"/>
                  </a:lnTo>
                  <a:lnTo>
                    <a:pt x="245" y="85"/>
                  </a:lnTo>
                  <a:lnTo>
                    <a:pt x="245" y="85"/>
                  </a:lnTo>
                  <a:lnTo>
                    <a:pt x="247" y="91"/>
                  </a:lnTo>
                  <a:lnTo>
                    <a:pt x="249" y="95"/>
                  </a:lnTo>
                  <a:lnTo>
                    <a:pt x="249" y="95"/>
                  </a:lnTo>
                  <a:lnTo>
                    <a:pt x="253" y="95"/>
                  </a:lnTo>
                  <a:lnTo>
                    <a:pt x="253" y="95"/>
                  </a:lnTo>
                  <a:lnTo>
                    <a:pt x="257" y="97"/>
                  </a:lnTo>
                  <a:lnTo>
                    <a:pt x="257" y="97"/>
                  </a:lnTo>
                  <a:lnTo>
                    <a:pt x="261" y="97"/>
                  </a:lnTo>
                  <a:lnTo>
                    <a:pt x="261" y="97"/>
                  </a:lnTo>
                  <a:lnTo>
                    <a:pt x="263" y="99"/>
                  </a:lnTo>
                  <a:lnTo>
                    <a:pt x="263" y="99"/>
                  </a:lnTo>
                  <a:lnTo>
                    <a:pt x="267" y="105"/>
                  </a:lnTo>
                  <a:lnTo>
                    <a:pt x="267" y="105"/>
                  </a:lnTo>
                  <a:lnTo>
                    <a:pt x="269" y="107"/>
                  </a:lnTo>
                  <a:lnTo>
                    <a:pt x="271" y="109"/>
                  </a:lnTo>
                  <a:lnTo>
                    <a:pt x="271" y="109"/>
                  </a:lnTo>
                  <a:lnTo>
                    <a:pt x="275" y="107"/>
                  </a:lnTo>
                  <a:lnTo>
                    <a:pt x="275" y="107"/>
                  </a:lnTo>
                  <a:lnTo>
                    <a:pt x="277" y="109"/>
                  </a:lnTo>
                  <a:lnTo>
                    <a:pt x="277" y="109"/>
                  </a:lnTo>
                  <a:lnTo>
                    <a:pt x="277" y="113"/>
                  </a:lnTo>
                  <a:lnTo>
                    <a:pt x="277" y="113"/>
                  </a:lnTo>
                  <a:lnTo>
                    <a:pt x="281" y="115"/>
                  </a:lnTo>
                  <a:lnTo>
                    <a:pt x="281" y="115"/>
                  </a:lnTo>
                  <a:lnTo>
                    <a:pt x="285" y="115"/>
                  </a:lnTo>
                  <a:lnTo>
                    <a:pt x="285" y="115"/>
                  </a:lnTo>
                  <a:lnTo>
                    <a:pt x="285" y="119"/>
                  </a:lnTo>
                  <a:lnTo>
                    <a:pt x="285" y="119"/>
                  </a:lnTo>
                  <a:lnTo>
                    <a:pt x="283" y="125"/>
                  </a:lnTo>
                  <a:lnTo>
                    <a:pt x="281" y="127"/>
                  </a:lnTo>
                  <a:lnTo>
                    <a:pt x="281" y="127"/>
                  </a:lnTo>
                  <a:lnTo>
                    <a:pt x="275" y="129"/>
                  </a:lnTo>
                  <a:lnTo>
                    <a:pt x="271" y="129"/>
                  </a:lnTo>
                  <a:lnTo>
                    <a:pt x="271" y="129"/>
                  </a:lnTo>
                  <a:lnTo>
                    <a:pt x="263" y="125"/>
                  </a:lnTo>
                  <a:lnTo>
                    <a:pt x="263" y="125"/>
                  </a:lnTo>
                  <a:lnTo>
                    <a:pt x="259" y="125"/>
                  </a:lnTo>
                  <a:lnTo>
                    <a:pt x="259" y="125"/>
                  </a:lnTo>
                  <a:lnTo>
                    <a:pt x="257" y="127"/>
                  </a:lnTo>
                  <a:lnTo>
                    <a:pt x="257" y="127"/>
                  </a:lnTo>
                  <a:lnTo>
                    <a:pt x="259" y="129"/>
                  </a:lnTo>
                  <a:lnTo>
                    <a:pt x="259" y="129"/>
                  </a:lnTo>
                  <a:lnTo>
                    <a:pt x="269" y="137"/>
                  </a:lnTo>
                  <a:lnTo>
                    <a:pt x="269" y="137"/>
                  </a:lnTo>
                  <a:lnTo>
                    <a:pt x="277" y="151"/>
                  </a:lnTo>
                  <a:lnTo>
                    <a:pt x="277" y="151"/>
                  </a:lnTo>
                  <a:lnTo>
                    <a:pt x="281" y="151"/>
                  </a:lnTo>
                  <a:lnTo>
                    <a:pt x="281" y="151"/>
                  </a:lnTo>
                  <a:lnTo>
                    <a:pt x="281" y="155"/>
                  </a:lnTo>
                  <a:lnTo>
                    <a:pt x="281" y="161"/>
                  </a:lnTo>
                  <a:lnTo>
                    <a:pt x="281" y="161"/>
                  </a:lnTo>
                  <a:lnTo>
                    <a:pt x="279" y="165"/>
                  </a:lnTo>
                  <a:lnTo>
                    <a:pt x="279" y="165"/>
                  </a:lnTo>
                  <a:lnTo>
                    <a:pt x="275" y="167"/>
                  </a:lnTo>
                  <a:lnTo>
                    <a:pt x="275" y="167"/>
                  </a:lnTo>
                  <a:lnTo>
                    <a:pt x="273" y="163"/>
                  </a:lnTo>
                  <a:lnTo>
                    <a:pt x="273" y="163"/>
                  </a:lnTo>
                  <a:lnTo>
                    <a:pt x="269" y="163"/>
                  </a:lnTo>
                  <a:lnTo>
                    <a:pt x="269" y="163"/>
                  </a:lnTo>
                  <a:lnTo>
                    <a:pt x="267" y="167"/>
                  </a:lnTo>
                  <a:lnTo>
                    <a:pt x="267" y="169"/>
                  </a:lnTo>
                  <a:lnTo>
                    <a:pt x="267" y="169"/>
                  </a:lnTo>
                  <a:lnTo>
                    <a:pt x="259" y="173"/>
                  </a:lnTo>
                  <a:lnTo>
                    <a:pt x="259" y="173"/>
                  </a:lnTo>
                  <a:lnTo>
                    <a:pt x="253" y="173"/>
                  </a:lnTo>
                  <a:lnTo>
                    <a:pt x="253" y="173"/>
                  </a:lnTo>
                  <a:lnTo>
                    <a:pt x="251" y="175"/>
                  </a:lnTo>
                  <a:lnTo>
                    <a:pt x="251" y="175"/>
                  </a:lnTo>
                  <a:lnTo>
                    <a:pt x="247" y="175"/>
                  </a:lnTo>
                  <a:lnTo>
                    <a:pt x="247" y="175"/>
                  </a:lnTo>
                  <a:lnTo>
                    <a:pt x="247" y="171"/>
                  </a:lnTo>
                  <a:lnTo>
                    <a:pt x="247" y="171"/>
                  </a:lnTo>
                  <a:lnTo>
                    <a:pt x="243" y="171"/>
                  </a:lnTo>
                  <a:lnTo>
                    <a:pt x="243" y="171"/>
                  </a:lnTo>
                  <a:lnTo>
                    <a:pt x="239" y="177"/>
                  </a:lnTo>
                  <a:lnTo>
                    <a:pt x="239" y="177"/>
                  </a:lnTo>
                  <a:lnTo>
                    <a:pt x="241" y="181"/>
                  </a:lnTo>
                  <a:lnTo>
                    <a:pt x="241" y="181"/>
                  </a:lnTo>
                  <a:lnTo>
                    <a:pt x="245" y="183"/>
                  </a:lnTo>
                  <a:lnTo>
                    <a:pt x="245" y="183"/>
                  </a:lnTo>
                  <a:lnTo>
                    <a:pt x="247" y="189"/>
                  </a:lnTo>
                  <a:lnTo>
                    <a:pt x="247" y="189"/>
                  </a:lnTo>
                  <a:lnTo>
                    <a:pt x="249" y="193"/>
                  </a:lnTo>
                  <a:lnTo>
                    <a:pt x="249" y="193"/>
                  </a:lnTo>
                  <a:lnTo>
                    <a:pt x="249" y="201"/>
                  </a:lnTo>
                  <a:lnTo>
                    <a:pt x="249" y="201"/>
                  </a:lnTo>
                  <a:lnTo>
                    <a:pt x="247" y="203"/>
                  </a:lnTo>
                  <a:lnTo>
                    <a:pt x="247" y="203"/>
                  </a:lnTo>
                  <a:lnTo>
                    <a:pt x="245" y="203"/>
                  </a:lnTo>
                  <a:lnTo>
                    <a:pt x="245" y="203"/>
                  </a:lnTo>
                  <a:lnTo>
                    <a:pt x="243" y="201"/>
                  </a:lnTo>
                  <a:lnTo>
                    <a:pt x="243" y="201"/>
                  </a:lnTo>
                  <a:lnTo>
                    <a:pt x="241" y="193"/>
                  </a:lnTo>
                  <a:lnTo>
                    <a:pt x="241" y="193"/>
                  </a:lnTo>
                  <a:lnTo>
                    <a:pt x="239" y="193"/>
                  </a:lnTo>
                  <a:lnTo>
                    <a:pt x="239" y="193"/>
                  </a:lnTo>
                  <a:lnTo>
                    <a:pt x="231" y="193"/>
                  </a:lnTo>
                  <a:lnTo>
                    <a:pt x="231" y="193"/>
                  </a:lnTo>
                  <a:lnTo>
                    <a:pt x="225" y="197"/>
                  </a:lnTo>
                  <a:lnTo>
                    <a:pt x="221" y="203"/>
                  </a:lnTo>
                  <a:lnTo>
                    <a:pt x="221" y="203"/>
                  </a:lnTo>
                  <a:lnTo>
                    <a:pt x="219" y="211"/>
                  </a:lnTo>
                  <a:lnTo>
                    <a:pt x="219" y="211"/>
                  </a:lnTo>
                  <a:lnTo>
                    <a:pt x="217" y="213"/>
                  </a:lnTo>
                  <a:lnTo>
                    <a:pt x="217" y="213"/>
                  </a:lnTo>
                  <a:lnTo>
                    <a:pt x="217" y="219"/>
                  </a:lnTo>
                  <a:lnTo>
                    <a:pt x="217" y="223"/>
                  </a:lnTo>
                  <a:lnTo>
                    <a:pt x="217" y="223"/>
                  </a:lnTo>
                  <a:lnTo>
                    <a:pt x="215" y="227"/>
                  </a:lnTo>
                  <a:lnTo>
                    <a:pt x="215" y="227"/>
                  </a:lnTo>
                  <a:lnTo>
                    <a:pt x="209" y="227"/>
                  </a:lnTo>
                  <a:lnTo>
                    <a:pt x="209" y="227"/>
                  </a:lnTo>
                  <a:lnTo>
                    <a:pt x="207" y="230"/>
                  </a:lnTo>
                  <a:lnTo>
                    <a:pt x="207" y="230"/>
                  </a:lnTo>
                  <a:lnTo>
                    <a:pt x="207" y="238"/>
                  </a:lnTo>
                  <a:lnTo>
                    <a:pt x="207" y="244"/>
                  </a:lnTo>
                  <a:lnTo>
                    <a:pt x="207" y="244"/>
                  </a:lnTo>
                  <a:lnTo>
                    <a:pt x="203" y="244"/>
                  </a:lnTo>
                  <a:lnTo>
                    <a:pt x="203" y="244"/>
                  </a:lnTo>
                  <a:lnTo>
                    <a:pt x="203" y="248"/>
                  </a:lnTo>
                  <a:lnTo>
                    <a:pt x="203" y="248"/>
                  </a:lnTo>
                  <a:lnTo>
                    <a:pt x="209" y="254"/>
                  </a:lnTo>
                  <a:lnTo>
                    <a:pt x="209" y="254"/>
                  </a:lnTo>
                  <a:lnTo>
                    <a:pt x="213" y="258"/>
                  </a:lnTo>
                  <a:lnTo>
                    <a:pt x="213" y="258"/>
                  </a:lnTo>
                  <a:lnTo>
                    <a:pt x="213" y="264"/>
                  </a:lnTo>
                  <a:lnTo>
                    <a:pt x="213" y="264"/>
                  </a:lnTo>
                  <a:lnTo>
                    <a:pt x="207" y="276"/>
                  </a:lnTo>
                  <a:lnTo>
                    <a:pt x="207" y="276"/>
                  </a:lnTo>
                  <a:lnTo>
                    <a:pt x="207" y="27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19" name="Freeform 342">
              <a:extLst>
                <a:ext uri="{FF2B5EF4-FFF2-40B4-BE49-F238E27FC236}">
                  <a16:creationId xmlns:a16="http://schemas.microsoft.com/office/drawing/2014/main" id="{59B00CEF-B6A6-8B0C-D4B4-51F62088082D}"/>
                </a:ext>
              </a:extLst>
            </p:cNvPr>
            <p:cNvSpPr>
              <a:spLocks/>
            </p:cNvSpPr>
            <p:nvPr/>
          </p:nvSpPr>
          <p:spPr bwMode="auto">
            <a:xfrm>
              <a:off x="10447180" y="4307714"/>
              <a:ext cx="132833" cy="108682"/>
            </a:xfrm>
            <a:custGeom>
              <a:avLst/>
              <a:gdLst>
                <a:gd name="T0" fmla="*/ 183 w 187"/>
                <a:gd name="T1" fmla="*/ 66 h 153"/>
                <a:gd name="T2" fmla="*/ 187 w 187"/>
                <a:gd name="T3" fmla="*/ 90 h 153"/>
                <a:gd name="T4" fmla="*/ 177 w 187"/>
                <a:gd name="T5" fmla="*/ 92 h 153"/>
                <a:gd name="T6" fmla="*/ 173 w 187"/>
                <a:gd name="T7" fmla="*/ 96 h 153"/>
                <a:gd name="T8" fmla="*/ 163 w 187"/>
                <a:gd name="T9" fmla="*/ 110 h 153"/>
                <a:gd name="T10" fmla="*/ 159 w 187"/>
                <a:gd name="T11" fmla="*/ 114 h 153"/>
                <a:gd name="T12" fmla="*/ 144 w 187"/>
                <a:gd name="T13" fmla="*/ 116 h 153"/>
                <a:gd name="T14" fmla="*/ 132 w 187"/>
                <a:gd name="T15" fmla="*/ 116 h 153"/>
                <a:gd name="T16" fmla="*/ 106 w 187"/>
                <a:gd name="T17" fmla="*/ 130 h 153"/>
                <a:gd name="T18" fmla="*/ 98 w 187"/>
                <a:gd name="T19" fmla="*/ 136 h 153"/>
                <a:gd name="T20" fmla="*/ 92 w 187"/>
                <a:gd name="T21" fmla="*/ 144 h 153"/>
                <a:gd name="T22" fmla="*/ 80 w 187"/>
                <a:gd name="T23" fmla="*/ 146 h 153"/>
                <a:gd name="T24" fmla="*/ 50 w 187"/>
                <a:gd name="T25" fmla="*/ 148 h 153"/>
                <a:gd name="T26" fmla="*/ 44 w 187"/>
                <a:gd name="T27" fmla="*/ 153 h 153"/>
                <a:gd name="T28" fmla="*/ 36 w 187"/>
                <a:gd name="T29" fmla="*/ 148 h 153"/>
                <a:gd name="T30" fmla="*/ 22 w 187"/>
                <a:gd name="T31" fmla="*/ 138 h 153"/>
                <a:gd name="T32" fmla="*/ 18 w 187"/>
                <a:gd name="T33" fmla="*/ 134 h 153"/>
                <a:gd name="T34" fmla="*/ 2 w 187"/>
                <a:gd name="T35" fmla="*/ 106 h 153"/>
                <a:gd name="T36" fmla="*/ 0 w 187"/>
                <a:gd name="T37" fmla="*/ 94 h 153"/>
                <a:gd name="T38" fmla="*/ 0 w 187"/>
                <a:gd name="T39" fmla="*/ 82 h 153"/>
                <a:gd name="T40" fmla="*/ 4 w 187"/>
                <a:gd name="T41" fmla="*/ 44 h 153"/>
                <a:gd name="T42" fmla="*/ 4 w 187"/>
                <a:gd name="T43" fmla="*/ 32 h 153"/>
                <a:gd name="T44" fmla="*/ 6 w 187"/>
                <a:gd name="T45" fmla="*/ 34 h 153"/>
                <a:gd name="T46" fmla="*/ 12 w 187"/>
                <a:gd name="T47" fmla="*/ 34 h 153"/>
                <a:gd name="T48" fmla="*/ 18 w 187"/>
                <a:gd name="T49" fmla="*/ 30 h 153"/>
                <a:gd name="T50" fmla="*/ 18 w 187"/>
                <a:gd name="T51" fmla="*/ 18 h 153"/>
                <a:gd name="T52" fmla="*/ 22 w 187"/>
                <a:gd name="T53" fmla="*/ 14 h 153"/>
                <a:gd name="T54" fmla="*/ 40 w 187"/>
                <a:gd name="T55" fmla="*/ 10 h 153"/>
                <a:gd name="T56" fmla="*/ 46 w 187"/>
                <a:gd name="T57" fmla="*/ 10 h 153"/>
                <a:gd name="T58" fmla="*/ 50 w 187"/>
                <a:gd name="T59" fmla="*/ 14 h 153"/>
                <a:gd name="T60" fmla="*/ 54 w 187"/>
                <a:gd name="T61" fmla="*/ 18 h 153"/>
                <a:gd name="T62" fmla="*/ 58 w 187"/>
                <a:gd name="T63" fmla="*/ 18 h 153"/>
                <a:gd name="T64" fmla="*/ 58 w 187"/>
                <a:gd name="T65" fmla="*/ 12 h 153"/>
                <a:gd name="T66" fmla="*/ 62 w 187"/>
                <a:gd name="T67" fmla="*/ 6 h 153"/>
                <a:gd name="T68" fmla="*/ 66 w 187"/>
                <a:gd name="T69" fmla="*/ 4 h 153"/>
                <a:gd name="T70" fmla="*/ 78 w 187"/>
                <a:gd name="T71" fmla="*/ 6 h 153"/>
                <a:gd name="T72" fmla="*/ 90 w 187"/>
                <a:gd name="T73" fmla="*/ 6 h 153"/>
                <a:gd name="T74" fmla="*/ 92 w 187"/>
                <a:gd name="T75" fmla="*/ 4 h 153"/>
                <a:gd name="T76" fmla="*/ 94 w 187"/>
                <a:gd name="T77" fmla="*/ 0 h 153"/>
                <a:gd name="T78" fmla="*/ 104 w 187"/>
                <a:gd name="T79" fmla="*/ 0 h 153"/>
                <a:gd name="T80" fmla="*/ 114 w 187"/>
                <a:gd name="T81" fmla="*/ 2 h 153"/>
                <a:gd name="T82" fmla="*/ 130 w 187"/>
                <a:gd name="T83" fmla="*/ 0 h 153"/>
                <a:gd name="T84" fmla="*/ 138 w 187"/>
                <a:gd name="T85" fmla="*/ 2 h 153"/>
                <a:gd name="T86" fmla="*/ 144 w 187"/>
                <a:gd name="T87" fmla="*/ 10 h 153"/>
                <a:gd name="T88" fmla="*/ 163 w 187"/>
                <a:gd name="T89" fmla="*/ 20 h 153"/>
                <a:gd name="T90" fmla="*/ 171 w 187"/>
                <a:gd name="T91" fmla="*/ 26 h 153"/>
                <a:gd name="T92" fmla="*/ 177 w 187"/>
                <a:gd name="T93" fmla="*/ 46 h 153"/>
                <a:gd name="T94" fmla="*/ 183 w 187"/>
                <a:gd name="T95" fmla="*/ 6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153">
                  <a:moveTo>
                    <a:pt x="183" y="66"/>
                  </a:moveTo>
                  <a:lnTo>
                    <a:pt x="183" y="66"/>
                  </a:lnTo>
                  <a:lnTo>
                    <a:pt x="187" y="90"/>
                  </a:lnTo>
                  <a:lnTo>
                    <a:pt x="187" y="90"/>
                  </a:lnTo>
                  <a:lnTo>
                    <a:pt x="183" y="90"/>
                  </a:lnTo>
                  <a:lnTo>
                    <a:pt x="177" y="92"/>
                  </a:lnTo>
                  <a:lnTo>
                    <a:pt x="177" y="92"/>
                  </a:lnTo>
                  <a:lnTo>
                    <a:pt x="173" y="96"/>
                  </a:lnTo>
                  <a:lnTo>
                    <a:pt x="167" y="104"/>
                  </a:lnTo>
                  <a:lnTo>
                    <a:pt x="163" y="110"/>
                  </a:lnTo>
                  <a:lnTo>
                    <a:pt x="159" y="114"/>
                  </a:lnTo>
                  <a:lnTo>
                    <a:pt x="159" y="114"/>
                  </a:lnTo>
                  <a:lnTo>
                    <a:pt x="151" y="114"/>
                  </a:lnTo>
                  <a:lnTo>
                    <a:pt x="144" y="116"/>
                  </a:lnTo>
                  <a:lnTo>
                    <a:pt x="132" y="116"/>
                  </a:lnTo>
                  <a:lnTo>
                    <a:pt x="132" y="116"/>
                  </a:lnTo>
                  <a:lnTo>
                    <a:pt x="118" y="120"/>
                  </a:lnTo>
                  <a:lnTo>
                    <a:pt x="106" y="130"/>
                  </a:lnTo>
                  <a:lnTo>
                    <a:pt x="106" y="130"/>
                  </a:lnTo>
                  <a:lnTo>
                    <a:pt x="98" y="136"/>
                  </a:lnTo>
                  <a:lnTo>
                    <a:pt x="92" y="144"/>
                  </a:lnTo>
                  <a:lnTo>
                    <a:pt x="92" y="144"/>
                  </a:lnTo>
                  <a:lnTo>
                    <a:pt x="86" y="146"/>
                  </a:lnTo>
                  <a:lnTo>
                    <a:pt x="80" y="146"/>
                  </a:lnTo>
                  <a:lnTo>
                    <a:pt x="62" y="146"/>
                  </a:lnTo>
                  <a:lnTo>
                    <a:pt x="50" y="148"/>
                  </a:lnTo>
                  <a:lnTo>
                    <a:pt x="44" y="150"/>
                  </a:lnTo>
                  <a:lnTo>
                    <a:pt x="44" y="153"/>
                  </a:lnTo>
                  <a:lnTo>
                    <a:pt x="44" y="153"/>
                  </a:lnTo>
                  <a:lnTo>
                    <a:pt x="36" y="148"/>
                  </a:lnTo>
                  <a:lnTo>
                    <a:pt x="30" y="144"/>
                  </a:lnTo>
                  <a:lnTo>
                    <a:pt x="22" y="138"/>
                  </a:lnTo>
                  <a:lnTo>
                    <a:pt x="18" y="134"/>
                  </a:lnTo>
                  <a:lnTo>
                    <a:pt x="18" y="134"/>
                  </a:lnTo>
                  <a:lnTo>
                    <a:pt x="8" y="120"/>
                  </a:lnTo>
                  <a:lnTo>
                    <a:pt x="2" y="106"/>
                  </a:lnTo>
                  <a:lnTo>
                    <a:pt x="2" y="106"/>
                  </a:lnTo>
                  <a:lnTo>
                    <a:pt x="0" y="94"/>
                  </a:lnTo>
                  <a:lnTo>
                    <a:pt x="0" y="82"/>
                  </a:lnTo>
                  <a:lnTo>
                    <a:pt x="0" y="82"/>
                  </a:lnTo>
                  <a:lnTo>
                    <a:pt x="4" y="56"/>
                  </a:lnTo>
                  <a:lnTo>
                    <a:pt x="4" y="44"/>
                  </a:lnTo>
                  <a:lnTo>
                    <a:pt x="4" y="32"/>
                  </a:lnTo>
                  <a:lnTo>
                    <a:pt x="4" y="32"/>
                  </a:lnTo>
                  <a:lnTo>
                    <a:pt x="6" y="34"/>
                  </a:lnTo>
                  <a:lnTo>
                    <a:pt x="6" y="34"/>
                  </a:lnTo>
                  <a:lnTo>
                    <a:pt x="12" y="34"/>
                  </a:lnTo>
                  <a:lnTo>
                    <a:pt x="12" y="34"/>
                  </a:lnTo>
                  <a:lnTo>
                    <a:pt x="18" y="30"/>
                  </a:lnTo>
                  <a:lnTo>
                    <a:pt x="18" y="30"/>
                  </a:lnTo>
                  <a:lnTo>
                    <a:pt x="18" y="24"/>
                  </a:lnTo>
                  <a:lnTo>
                    <a:pt x="18" y="18"/>
                  </a:lnTo>
                  <a:lnTo>
                    <a:pt x="18" y="18"/>
                  </a:lnTo>
                  <a:lnTo>
                    <a:pt x="22" y="14"/>
                  </a:lnTo>
                  <a:lnTo>
                    <a:pt x="28" y="12"/>
                  </a:lnTo>
                  <a:lnTo>
                    <a:pt x="40" y="10"/>
                  </a:lnTo>
                  <a:lnTo>
                    <a:pt x="40" y="10"/>
                  </a:lnTo>
                  <a:lnTo>
                    <a:pt x="46" y="10"/>
                  </a:lnTo>
                  <a:lnTo>
                    <a:pt x="46" y="10"/>
                  </a:lnTo>
                  <a:lnTo>
                    <a:pt x="50" y="14"/>
                  </a:lnTo>
                  <a:lnTo>
                    <a:pt x="54" y="18"/>
                  </a:lnTo>
                  <a:lnTo>
                    <a:pt x="54" y="18"/>
                  </a:lnTo>
                  <a:lnTo>
                    <a:pt x="58" y="18"/>
                  </a:lnTo>
                  <a:lnTo>
                    <a:pt x="58" y="18"/>
                  </a:lnTo>
                  <a:lnTo>
                    <a:pt x="58" y="16"/>
                  </a:lnTo>
                  <a:lnTo>
                    <a:pt x="58" y="12"/>
                  </a:lnTo>
                  <a:lnTo>
                    <a:pt x="58" y="12"/>
                  </a:lnTo>
                  <a:lnTo>
                    <a:pt x="62" y="6"/>
                  </a:lnTo>
                  <a:lnTo>
                    <a:pt x="66" y="4"/>
                  </a:lnTo>
                  <a:lnTo>
                    <a:pt x="66" y="4"/>
                  </a:lnTo>
                  <a:lnTo>
                    <a:pt x="74" y="4"/>
                  </a:lnTo>
                  <a:lnTo>
                    <a:pt x="78" y="6"/>
                  </a:lnTo>
                  <a:lnTo>
                    <a:pt x="84" y="6"/>
                  </a:lnTo>
                  <a:lnTo>
                    <a:pt x="90" y="6"/>
                  </a:lnTo>
                  <a:lnTo>
                    <a:pt x="90" y="6"/>
                  </a:lnTo>
                  <a:lnTo>
                    <a:pt x="92" y="4"/>
                  </a:lnTo>
                  <a:lnTo>
                    <a:pt x="94" y="0"/>
                  </a:lnTo>
                  <a:lnTo>
                    <a:pt x="94" y="0"/>
                  </a:lnTo>
                  <a:lnTo>
                    <a:pt x="98" y="0"/>
                  </a:lnTo>
                  <a:lnTo>
                    <a:pt x="104" y="0"/>
                  </a:lnTo>
                  <a:lnTo>
                    <a:pt x="114" y="2"/>
                  </a:lnTo>
                  <a:lnTo>
                    <a:pt x="114" y="2"/>
                  </a:lnTo>
                  <a:lnTo>
                    <a:pt x="120" y="0"/>
                  </a:lnTo>
                  <a:lnTo>
                    <a:pt x="130" y="0"/>
                  </a:lnTo>
                  <a:lnTo>
                    <a:pt x="130" y="0"/>
                  </a:lnTo>
                  <a:lnTo>
                    <a:pt x="138" y="2"/>
                  </a:lnTo>
                  <a:lnTo>
                    <a:pt x="138" y="2"/>
                  </a:lnTo>
                  <a:lnTo>
                    <a:pt x="144" y="10"/>
                  </a:lnTo>
                  <a:lnTo>
                    <a:pt x="155" y="16"/>
                  </a:lnTo>
                  <a:lnTo>
                    <a:pt x="163" y="20"/>
                  </a:lnTo>
                  <a:lnTo>
                    <a:pt x="171" y="26"/>
                  </a:lnTo>
                  <a:lnTo>
                    <a:pt x="171" y="26"/>
                  </a:lnTo>
                  <a:lnTo>
                    <a:pt x="175" y="34"/>
                  </a:lnTo>
                  <a:lnTo>
                    <a:pt x="177" y="46"/>
                  </a:lnTo>
                  <a:lnTo>
                    <a:pt x="183" y="66"/>
                  </a:lnTo>
                  <a:lnTo>
                    <a:pt x="183" y="66"/>
                  </a:lnTo>
                  <a:lnTo>
                    <a:pt x="183" y="6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0" name="Freeform 343">
              <a:extLst>
                <a:ext uri="{FF2B5EF4-FFF2-40B4-BE49-F238E27FC236}">
                  <a16:creationId xmlns:a16="http://schemas.microsoft.com/office/drawing/2014/main" id="{E795D683-3ADA-04DC-45CF-FCEDE441029A}"/>
                </a:ext>
              </a:extLst>
            </p:cNvPr>
            <p:cNvSpPr>
              <a:spLocks/>
            </p:cNvSpPr>
            <p:nvPr/>
          </p:nvSpPr>
          <p:spPr bwMode="auto">
            <a:xfrm>
              <a:off x="11630601" y="4115923"/>
              <a:ext cx="45462" cy="80268"/>
            </a:xfrm>
            <a:custGeom>
              <a:avLst/>
              <a:gdLst>
                <a:gd name="T0" fmla="*/ 64 w 64"/>
                <a:gd name="T1" fmla="*/ 0 h 113"/>
                <a:gd name="T2" fmla="*/ 64 w 64"/>
                <a:gd name="T3" fmla="*/ 113 h 113"/>
                <a:gd name="T4" fmla="*/ 64 w 64"/>
                <a:gd name="T5" fmla="*/ 113 h 113"/>
                <a:gd name="T6" fmla="*/ 60 w 64"/>
                <a:gd name="T7" fmla="*/ 113 h 113"/>
                <a:gd name="T8" fmla="*/ 60 w 64"/>
                <a:gd name="T9" fmla="*/ 113 h 113"/>
                <a:gd name="T10" fmla="*/ 54 w 64"/>
                <a:gd name="T11" fmla="*/ 109 h 113"/>
                <a:gd name="T12" fmla="*/ 46 w 64"/>
                <a:gd name="T13" fmla="*/ 101 h 113"/>
                <a:gd name="T14" fmla="*/ 46 w 64"/>
                <a:gd name="T15" fmla="*/ 101 h 113"/>
                <a:gd name="T16" fmla="*/ 40 w 64"/>
                <a:gd name="T17" fmla="*/ 93 h 113"/>
                <a:gd name="T18" fmla="*/ 34 w 64"/>
                <a:gd name="T19" fmla="*/ 85 h 113"/>
                <a:gd name="T20" fmla="*/ 34 w 64"/>
                <a:gd name="T21" fmla="*/ 85 h 113"/>
                <a:gd name="T22" fmla="*/ 30 w 64"/>
                <a:gd name="T23" fmla="*/ 71 h 113"/>
                <a:gd name="T24" fmla="*/ 26 w 64"/>
                <a:gd name="T25" fmla="*/ 59 h 113"/>
                <a:gd name="T26" fmla="*/ 26 w 64"/>
                <a:gd name="T27" fmla="*/ 59 h 113"/>
                <a:gd name="T28" fmla="*/ 20 w 64"/>
                <a:gd name="T29" fmla="*/ 51 h 113"/>
                <a:gd name="T30" fmla="*/ 10 w 64"/>
                <a:gd name="T31" fmla="*/ 43 h 113"/>
                <a:gd name="T32" fmla="*/ 10 w 64"/>
                <a:gd name="T33" fmla="*/ 43 h 113"/>
                <a:gd name="T34" fmla="*/ 0 w 64"/>
                <a:gd name="T35" fmla="*/ 39 h 113"/>
                <a:gd name="T36" fmla="*/ 0 w 64"/>
                <a:gd name="T37" fmla="*/ 39 h 113"/>
                <a:gd name="T38" fmla="*/ 0 w 64"/>
                <a:gd name="T39" fmla="*/ 37 h 113"/>
                <a:gd name="T40" fmla="*/ 2 w 64"/>
                <a:gd name="T41" fmla="*/ 35 h 113"/>
                <a:gd name="T42" fmla="*/ 10 w 64"/>
                <a:gd name="T43" fmla="*/ 33 h 113"/>
                <a:gd name="T44" fmla="*/ 20 w 64"/>
                <a:gd name="T45" fmla="*/ 31 h 113"/>
                <a:gd name="T46" fmla="*/ 24 w 64"/>
                <a:gd name="T47" fmla="*/ 29 h 113"/>
                <a:gd name="T48" fmla="*/ 24 w 64"/>
                <a:gd name="T49" fmla="*/ 29 h 113"/>
                <a:gd name="T50" fmla="*/ 30 w 64"/>
                <a:gd name="T51" fmla="*/ 19 h 113"/>
                <a:gd name="T52" fmla="*/ 30 w 64"/>
                <a:gd name="T53" fmla="*/ 19 h 113"/>
                <a:gd name="T54" fmla="*/ 40 w 64"/>
                <a:gd name="T55" fmla="*/ 15 h 113"/>
                <a:gd name="T56" fmla="*/ 50 w 64"/>
                <a:gd name="T57" fmla="*/ 9 h 113"/>
                <a:gd name="T58" fmla="*/ 50 w 64"/>
                <a:gd name="T59" fmla="*/ 9 h 113"/>
                <a:gd name="T60" fmla="*/ 54 w 64"/>
                <a:gd name="T61" fmla="*/ 5 h 113"/>
                <a:gd name="T62" fmla="*/ 56 w 64"/>
                <a:gd name="T63" fmla="*/ 2 h 113"/>
                <a:gd name="T64" fmla="*/ 56 w 64"/>
                <a:gd name="T65" fmla="*/ 2 h 113"/>
                <a:gd name="T66" fmla="*/ 64 w 64"/>
                <a:gd name="T67" fmla="*/ 0 h 113"/>
                <a:gd name="T68" fmla="*/ 64 w 64"/>
                <a:gd name="T69" fmla="*/ 0 h 113"/>
                <a:gd name="T70" fmla="*/ 64 w 64"/>
                <a:gd name="T7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113">
                  <a:moveTo>
                    <a:pt x="64" y="0"/>
                  </a:moveTo>
                  <a:lnTo>
                    <a:pt x="64" y="113"/>
                  </a:lnTo>
                  <a:lnTo>
                    <a:pt x="64" y="113"/>
                  </a:lnTo>
                  <a:lnTo>
                    <a:pt x="60" y="113"/>
                  </a:lnTo>
                  <a:lnTo>
                    <a:pt x="60" y="113"/>
                  </a:lnTo>
                  <a:lnTo>
                    <a:pt x="54" y="109"/>
                  </a:lnTo>
                  <a:lnTo>
                    <a:pt x="46" y="101"/>
                  </a:lnTo>
                  <a:lnTo>
                    <a:pt x="46" y="101"/>
                  </a:lnTo>
                  <a:lnTo>
                    <a:pt x="40" y="93"/>
                  </a:lnTo>
                  <a:lnTo>
                    <a:pt x="34" y="85"/>
                  </a:lnTo>
                  <a:lnTo>
                    <a:pt x="34" y="85"/>
                  </a:lnTo>
                  <a:lnTo>
                    <a:pt x="30" y="71"/>
                  </a:lnTo>
                  <a:lnTo>
                    <a:pt x="26" y="59"/>
                  </a:lnTo>
                  <a:lnTo>
                    <a:pt x="26" y="59"/>
                  </a:lnTo>
                  <a:lnTo>
                    <a:pt x="20" y="51"/>
                  </a:lnTo>
                  <a:lnTo>
                    <a:pt x="10" y="43"/>
                  </a:lnTo>
                  <a:lnTo>
                    <a:pt x="10" y="43"/>
                  </a:lnTo>
                  <a:lnTo>
                    <a:pt x="0" y="39"/>
                  </a:lnTo>
                  <a:lnTo>
                    <a:pt x="0" y="39"/>
                  </a:lnTo>
                  <a:lnTo>
                    <a:pt x="0" y="37"/>
                  </a:lnTo>
                  <a:lnTo>
                    <a:pt x="2" y="35"/>
                  </a:lnTo>
                  <a:lnTo>
                    <a:pt x="10" y="33"/>
                  </a:lnTo>
                  <a:lnTo>
                    <a:pt x="20" y="31"/>
                  </a:lnTo>
                  <a:lnTo>
                    <a:pt x="24" y="29"/>
                  </a:lnTo>
                  <a:lnTo>
                    <a:pt x="24" y="29"/>
                  </a:lnTo>
                  <a:lnTo>
                    <a:pt x="30" y="19"/>
                  </a:lnTo>
                  <a:lnTo>
                    <a:pt x="30" y="19"/>
                  </a:lnTo>
                  <a:lnTo>
                    <a:pt x="40" y="15"/>
                  </a:lnTo>
                  <a:lnTo>
                    <a:pt x="50" y="9"/>
                  </a:lnTo>
                  <a:lnTo>
                    <a:pt x="50" y="9"/>
                  </a:lnTo>
                  <a:lnTo>
                    <a:pt x="54" y="5"/>
                  </a:lnTo>
                  <a:lnTo>
                    <a:pt x="56" y="2"/>
                  </a:lnTo>
                  <a:lnTo>
                    <a:pt x="56" y="2"/>
                  </a:lnTo>
                  <a:lnTo>
                    <a:pt x="64" y="0"/>
                  </a:lnTo>
                  <a:lnTo>
                    <a:pt x="64" y="0"/>
                  </a:lnTo>
                  <a:lnTo>
                    <a:pt x="64"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1" name="Freeform 344">
              <a:extLst>
                <a:ext uri="{FF2B5EF4-FFF2-40B4-BE49-F238E27FC236}">
                  <a16:creationId xmlns:a16="http://schemas.microsoft.com/office/drawing/2014/main" id="{52153BAA-4823-F330-EFF5-8B93D88FC218}"/>
                </a:ext>
              </a:extLst>
            </p:cNvPr>
            <p:cNvSpPr>
              <a:spLocks/>
            </p:cNvSpPr>
            <p:nvPr/>
          </p:nvSpPr>
          <p:spPr bwMode="auto">
            <a:xfrm>
              <a:off x="11411818" y="4002269"/>
              <a:ext cx="264245" cy="148460"/>
            </a:xfrm>
            <a:custGeom>
              <a:avLst/>
              <a:gdLst>
                <a:gd name="T0" fmla="*/ 372 w 372"/>
                <a:gd name="T1" fmla="*/ 160 h 209"/>
                <a:gd name="T2" fmla="*/ 362 w 372"/>
                <a:gd name="T3" fmla="*/ 165 h 209"/>
                <a:gd name="T4" fmla="*/ 348 w 372"/>
                <a:gd name="T5" fmla="*/ 173 h 209"/>
                <a:gd name="T6" fmla="*/ 332 w 372"/>
                <a:gd name="T7" fmla="*/ 189 h 209"/>
                <a:gd name="T8" fmla="*/ 318 w 372"/>
                <a:gd name="T9" fmla="*/ 193 h 209"/>
                <a:gd name="T10" fmla="*/ 308 w 372"/>
                <a:gd name="T11" fmla="*/ 199 h 209"/>
                <a:gd name="T12" fmla="*/ 294 w 372"/>
                <a:gd name="T13" fmla="*/ 191 h 209"/>
                <a:gd name="T14" fmla="*/ 286 w 372"/>
                <a:gd name="T15" fmla="*/ 191 h 209"/>
                <a:gd name="T16" fmla="*/ 266 w 372"/>
                <a:gd name="T17" fmla="*/ 175 h 209"/>
                <a:gd name="T18" fmla="*/ 253 w 372"/>
                <a:gd name="T19" fmla="*/ 169 h 209"/>
                <a:gd name="T20" fmla="*/ 243 w 372"/>
                <a:gd name="T21" fmla="*/ 171 h 209"/>
                <a:gd name="T22" fmla="*/ 235 w 372"/>
                <a:gd name="T23" fmla="*/ 183 h 209"/>
                <a:gd name="T24" fmla="*/ 231 w 372"/>
                <a:gd name="T25" fmla="*/ 191 h 209"/>
                <a:gd name="T26" fmla="*/ 213 w 372"/>
                <a:gd name="T27" fmla="*/ 193 h 209"/>
                <a:gd name="T28" fmla="*/ 201 w 372"/>
                <a:gd name="T29" fmla="*/ 193 h 209"/>
                <a:gd name="T30" fmla="*/ 187 w 372"/>
                <a:gd name="T31" fmla="*/ 203 h 209"/>
                <a:gd name="T32" fmla="*/ 175 w 372"/>
                <a:gd name="T33" fmla="*/ 209 h 209"/>
                <a:gd name="T34" fmla="*/ 165 w 372"/>
                <a:gd name="T35" fmla="*/ 201 h 209"/>
                <a:gd name="T36" fmla="*/ 171 w 372"/>
                <a:gd name="T37" fmla="*/ 195 h 209"/>
                <a:gd name="T38" fmla="*/ 175 w 372"/>
                <a:gd name="T39" fmla="*/ 185 h 209"/>
                <a:gd name="T40" fmla="*/ 171 w 372"/>
                <a:gd name="T41" fmla="*/ 165 h 209"/>
                <a:gd name="T42" fmla="*/ 165 w 372"/>
                <a:gd name="T43" fmla="*/ 152 h 209"/>
                <a:gd name="T44" fmla="*/ 153 w 372"/>
                <a:gd name="T45" fmla="*/ 142 h 209"/>
                <a:gd name="T46" fmla="*/ 137 w 372"/>
                <a:gd name="T47" fmla="*/ 114 h 209"/>
                <a:gd name="T48" fmla="*/ 129 w 372"/>
                <a:gd name="T49" fmla="*/ 100 h 209"/>
                <a:gd name="T50" fmla="*/ 101 w 372"/>
                <a:gd name="T51" fmla="*/ 82 h 209"/>
                <a:gd name="T52" fmla="*/ 81 w 372"/>
                <a:gd name="T53" fmla="*/ 74 h 209"/>
                <a:gd name="T54" fmla="*/ 65 w 372"/>
                <a:gd name="T55" fmla="*/ 74 h 209"/>
                <a:gd name="T56" fmla="*/ 36 w 372"/>
                <a:gd name="T57" fmla="*/ 74 h 209"/>
                <a:gd name="T58" fmla="*/ 22 w 372"/>
                <a:gd name="T59" fmla="*/ 64 h 209"/>
                <a:gd name="T60" fmla="*/ 10 w 372"/>
                <a:gd name="T61" fmla="*/ 58 h 209"/>
                <a:gd name="T62" fmla="*/ 0 w 372"/>
                <a:gd name="T63" fmla="*/ 54 h 209"/>
                <a:gd name="T64" fmla="*/ 18 w 372"/>
                <a:gd name="T65" fmla="*/ 42 h 209"/>
                <a:gd name="T66" fmla="*/ 28 w 372"/>
                <a:gd name="T67" fmla="*/ 38 h 209"/>
                <a:gd name="T68" fmla="*/ 48 w 372"/>
                <a:gd name="T69" fmla="*/ 34 h 209"/>
                <a:gd name="T70" fmla="*/ 67 w 372"/>
                <a:gd name="T71" fmla="*/ 34 h 209"/>
                <a:gd name="T72" fmla="*/ 77 w 372"/>
                <a:gd name="T73" fmla="*/ 38 h 209"/>
                <a:gd name="T74" fmla="*/ 97 w 372"/>
                <a:gd name="T75" fmla="*/ 36 h 209"/>
                <a:gd name="T76" fmla="*/ 129 w 372"/>
                <a:gd name="T77" fmla="*/ 38 h 209"/>
                <a:gd name="T78" fmla="*/ 155 w 372"/>
                <a:gd name="T79" fmla="*/ 30 h 209"/>
                <a:gd name="T80" fmla="*/ 179 w 372"/>
                <a:gd name="T81" fmla="*/ 20 h 209"/>
                <a:gd name="T82" fmla="*/ 199 w 372"/>
                <a:gd name="T83" fmla="*/ 16 h 209"/>
                <a:gd name="T84" fmla="*/ 219 w 372"/>
                <a:gd name="T85" fmla="*/ 16 h 209"/>
                <a:gd name="T86" fmla="*/ 225 w 372"/>
                <a:gd name="T87" fmla="*/ 20 h 209"/>
                <a:gd name="T88" fmla="*/ 268 w 372"/>
                <a:gd name="T89" fmla="*/ 30 h 209"/>
                <a:gd name="T90" fmla="*/ 282 w 372"/>
                <a:gd name="T91" fmla="*/ 38 h 209"/>
                <a:gd name="T92" fmla="*/ 290 w 372"/>
                <a:gd name="T93" fmla="*/ 42 h 209"/>
                <a:gd name="T94" fmla="*/ 302 w 372"/>
                <a:gd name="T95" fmla="*/ 40 h 209"/>
                <a:gd name="T96" fmla="*/ 312 w 372"/>
                <a:gd name="T97" fmla="*/ 26 h 209"/>
                <a:gd name="T98" fmla="*/ 328 w 372"/>
                <a:gd name="T99" fmla="*/ 12 h 209"/>
                <a:gd name="T100" fmla="*/ 336 w 372"/>
                <a:gd name="T101" fmla="*/ 8 h 209"/>
                <a:gd name="T102" fmla="*/ 344 w 372"/>
                <a:gd name="T103" fmla="*/ 12 h 209"/>
                <a:gd name="T104" fmla="*/ 354 w 372"/>
                <a:gd name="T105" fmla="*/ 6 h 209"/>
                <a:gd name="T106" fmla="*/ 372 w 372"/>
                <a:gd name="T10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2" h="209">
                  <a:moveTo>
                    <a:pt x="372" y="0"/>
                  </a:moveTo>
                  <a:lnTo>
                    <a:pt x="372" y="160"/>
                  </a:lnTo>
                  <a:lnTo>
                    <a:pt x="372" y="160"/>
                  </a:lnTo>
                  <a:lnTo>
                    <a:pt x="364" y="162"/>
                  </a:lnTo>
                  <a:lnTo>
                    <a:pt x="364" y="162"/>
                  </a:lnTo>
                  <a:lnTo>
                    <a:pt x="362" y="165"/>
                  </a:lnTo>
                  <a:lnTo>
                    <a:pt x="358" y="169"/>
                  </a:lnTo>
                  <a:lnTo>
                    <a:pt x="358" y="169"/>
                  </a:lnTo>
                  <a:lnTo>
                    <a:pt x="348" y="173"/>
                  </a:lnTo>
                  <a:lnTo>
                    <a:pt x="338" y="179"/>
                  </a:lnTo>
                  <a:lnTo>
                    <a:pt x="338" y="179"/>
                  </a:lnTo>
                  <a:lnTo>
                    <a:pt x="332" y="189"/>
                  </a:lnTo>
                  <a:lnTo>
                    <a:pt x="332" y="189"/>
                  </a:lnTo>
                  <a:lnTo>
                    <a:pt x="328" y="191"/>
                  </a:lnTo>
                  <a:lnTo>
                    <a:pt x="318" y="193"/>
                  </a:lnTo>
                  <a:lnTo>
                    <a:pt x="310" y="195"/>
                  </a:lnTo>
                  <a:lnTo>
                    <a:pt x="308" y="197"/>
                  </a:lnTo>
                  <a:lnTo>
                    <a:pt x="308" y="199"/>
                  </a:lnTo>
                  <a:lnTo>
                    <a:pt x="308" y="199"/>
                  </a:lnTo>
                  <a:lnTo>
                    <a:pt x="300" y="195"/>
                  </a:lnTo>
                  <a:lnTo>
                    <a:pt x="294" y="191"/>
                  </a:lnTo>
                  <a:lnTo>
                    <a:pt x="294" y="191"/>
                  </a:lnTo>
                  <a:lnTo>
                    <a:pt x="286" y="191"/>
                  </a:lnTo>
                  <a:lnTo>
                    <a:pt x="286" y="191"/>
                  </a:lnTo>
                  <a:lnTo>
                    <a:pt x="280" y="189"/>
                  </a:lnTo>
                  <a:lnTo>
                    <a:pt x="276" y="185"/>
                  </a:lnTo>
                  <a:lnTo>
                    <a:pt x="266" y="175"/>
                  </a:lnTo>
                  <a:lnTo>
                    <a:pt x="266" y="175"/>
                  </a:lnTo>
                  <a:lnTo>
                    <a:pt x="253" y="169"/>
                  </a:lnTo>
                  <a:lnTo>
                    <a:pt x="253" y="169"/>
                  </a:lnTo>
                  <a:lnTo>
                    <a:pt x="247" y="169"/>
                  </a:lnTo>
                  <a:lnTo>
                    <a:pt x="243" y="171"/>
                  </a:lnTo>
                  <a:lnTo>
                    <a:pt x="243" y="171"/>
                  </a:lnTo>
                  <a:lnTo>
                    <a:pt x="239" y="175"/>
                  </a:lnTo>
                  <a:lnTo>
                    <a:pt x="239" y="175"/>
                  </a:lnTo>
                  <a:lnTo>
                    <a:pt x="235" y="183"/>
                  </a:lnTo>
                  <a:lnTo>
                    <a:pt x="233" y="189"/>
                  </a:lnTo>
                  <a:lnTo>
                    <a:pt x="233" y="189"/>
                  </a:lnTo>
                  <a:lnTo>
                    <a:pt x="231" y="191"/>
                  </a:lnTo>
                  <a:lnTo>
                    <a:pt x="225" y="193"/>
                  </a:lnTo>
                  <a:lnTo>
                    <a:pt x="225" y="193"/>
                  </a:lnTo>
                  <a:lnTo>
                    <a:pt x="213" y="193"/>
                  </a:lnTo>
                  <a:lnTo>
                    <a:pt x="205" y="191"/>
                  </a:lnTo>
                  <a:lnTo>
                    <a:pt x="201" y="193"/>
                  </a:lnTo>
                  <a:lnTo>
                    <a:pt x="201" y="193"/>
                  </a:lnTo>
                  <a:lnTo>
                    <a:pt x="193" y="197"/>
                  </a:lnTo>
                  <a:lnTo>
                    <a:pt x="187" y="203"/>
                  </a:lnTo>
                  <a:lnTo>
                    <a:pt x="187" y="203"/>
                  </a:lnTo>
                  <a:lnTo>
                    <a:pt x="183" y="207"/>
                  </a:lnTo>
                  <a:lnTo>
                    <a:pt x="175" y="209"/>
                  </a:lnTo>
                  <a:lnTo>
                    <a:pt x="175" y="209"/>
                  </a:lnTo>
                  <a:lnTo>
                    <a:pt x="171" y="203"/>
                  </a:lnTo>
                  <a:lnTo>
                    <a:pt x="167" y="201"/>
                  </a:lnTo>
                  <a:lnTo>
                    <a:pt x="165" y="201"/>
                  </a:lnTo>
                  <a:lnTo>
                    <a:pt x="165" y="201"/>
                  </a:lnTo>
                  <a:lnTo>
                    <a:pt x="167" y="197"/>
                  </a:lnTo>
                  <a:lnTo>
                    <a:pt x="171" y="195"/>
                  </a:lnTo>
                  <a:lnTo>
                    <a:pt x="171" y="195"/>
                  </a:lnTo>
                  <a:lnTo>
                    <a:pt x="175" y="185"/>
                  </a:lnTo>
                  <a:lnTo>
                    <a:pt x="175" y="185"/>
                  </a:lnTo>
                  <a:lnTo>
                    <a:pt x="173" y="173"/>
                  </a:lnTo>
                  <a:lnTo>
                    <a:pt x="171" y="165"/>
                  </a:lnTo>
                  <a:lnTo>
                    <a:pt x="171" y="165"/>
                  </a:lnTo>
                  <a:lnTo>
                    <a:pt x="169" y="158"/>
                  </a:lnTo>
                  <a:lnTo>
                    <a:pt x="165" y="152"/>
                  </a:lnTo>
                  <a:lnTo>
                    <a:pt x="165" y="152"/>
                  </a:lnTo>
                  <a:lnTo>
                    <a:pt x="159" y="146"/>
                  </a:lnTo>
                  <a:lnTo>
                    <a:pt x="153" y="142"/>
                  </a:lnTo>
                  <a:lnTo>
                    <a:pt x="153" y="142"/>
                  </a:lnTo>
                  <a:lnTo>
                    <a:pt x="149" y="136"/>
                  </a:lnTo>
                  <a:lnTo>
                    <a:pt x="143" y="130"/>
                  </a:lnTo>
                  <a:lnTo>
                    <a:pt x="137" y="114"/>
                  </a:lnTo>
                  <a:lnTo>
                    <a:pt x="137" y="114"/>
                  </a:lnTo>
                  <a:lnTo>
                    <a:pt x="129" y="100"/>
                  </a:lnTo>
                  <a:lnTo>
                    <a:pt x="129" y="100"/>
                  </a:lnTo>
                  <a:lnTo>
                    <a:pt x="115" y="88"/>
                  </a:lnTo>
                  <a:lnTo>
                    <a:pt x="115" y="88"/>
                  </a:lnTo>
                  <a:lnTo>
                    <a:pt x="101" y="82"/>
                  </a:lnTo>
                  <a:lnTo>
                    <a:pt x="101" y="82"/>
                  </a:lnTo>
                  <a:lnTo>
                    <a:pt x="91" y="78"/>
                  </a:lnTo>
                  <a:lnTo>
                    <a:pt x="81" y="74"/>
                  </a:lnTo>
                  <a:lnTo>
                    <a:pt x="81" y="74"/>
                  </a:lnTo>
                  <a:lnTo>
                    <a:pt x="73" y="74"/>
                  </a:lnTo>
                  <a:lnTo>
                    <a:pt x="65" y="74"/>
                  </a:lnTo>
                  <a:lnTo>
                    <a:pt x="50" y="76"/>
                  </a:lnTo>
                  <a:lnTo>
                    <a:pt x="50" y="76"/>
                  </a:lnTo>
                  <a:lnTo>
                    <a:pt x="36" y="74"/>
                  </a:lnTo>
                  <a:lnTo>
                    <a:pt x="36" y="74"/>
                  </a:lnTo>
                  <a:lnTo>
                    <a:pt x="28" y="68"/>
                  </a:lnTo>
                  <a:lnTo>
                    <a:pt x="22" y="64"/>
                  </a:lnTo>
                  <a:lnTo>
                    <a:pt x="22" y="64"/>
                  </a:lnTo>
                  <a:lnTo>
                    <a:pt x="10" y="58"/>
                  </a:lnTo>
                  <a:lnTo>
                    <a:pt x="10" y="58"/>
                  </a:lnTo>
                  <a:lnTo>
                    <a:pt x="6" y="56"/>
                  </a:lnTo>
                  <a:lnTo>
                    <a:pt x="0" y="54"/>
                  </a:lnTo>
                  <a:lnTo>
                    <a:pt x="0" y="54"/>
                  </a:lnTo>
                  <a:lnTo>
                    <a:pt x="6" y="52"/>
                  </a:lnTo>
                  <a:lnTo>
                    <a:pt x="10" y="48"/>
                  </a:lnTo>
                  <a:lnTo>
                    <a:pt x="18" y="42"/>
                  </a:lnTo>
                  <a:lnTo>
                    <a:pt x="18" y="42"/>
                  </a:lnTo>
                  <a:lnTo>
                    <a:pt x="28" y="38"/>
                  </a:lnTo>
                  <a:lnTo>
                    <a:pt x="28" y="38"/>
                  </a:lnTo>
                  <a:lnTo>
                    <a:pt x="38" y="38"/>
                  </a:lnTo>
                  <a:lnTo>
                    <a:pt x="38" y="38"/>
                  </a:lnTo>
                  <a:lnTo>
                    <a:pt x="48" y="34"/>
                  </a:lnTo>
                  <a:lnTo>
                    <a:pt x="48" y="34"/>
                  </a:lnTo>
                  <a:lnTo>
                    <a:pt x="57" y="32"/>
                  </a:lnTo>
                  <a:lnTo>
                    <a:pt x="67" y="34"/>
                  </a:lnTo>
                  <a:lnTo>
                    <a:pt x="67" y="34"/>
                  </a:lnTo>
                  <a:lnTo>
                    <a:pt x="77" y="38"/>
                  </a:lnTo>
                  <a:lnTo>
                    <a:pt x="77" y="38"/>
                  </a:lnTo>
                  <a:lnTo>
                    <a:pt x="87" y="36"/>
                  </a:lnTo>
                  <a:lnTo>
                    <a:pt x="97" y="36"/>
                  </a:lnTo>
                  <a:lnTo>
                    <a:pt x="97" y="36"/>
                  </a:lnTo>
                  <a:lnTo>
                    <a:pt x="113" y="36"/>
                  </a:lnTo>
                  <a:lnTo>
                    <a:pt x="129" y="38"/>
                  </a:lnTo>
                  <a:lnTo>
                    <a:pt x="129" y="38"/>
                  </a:lnTo>
                  <a:lnTo>
                    <a:pt x="139" y="36"/>
                  </a:lnTo>
                  <a:lnTo>
                    <a:pt x="139" y="36"/>
                  </a:lnTo>
                  <a:lnTo>
                    <a:pt x="155" y="30"/>
                  </a:lnTo>
                  <a:lnTo>
                    <a:pt x="167" y="20"/>
                  </a:lnTo>
                  <a:lnTo>
                    <a:pt x="167" y="20"/>
                  </a:lnTo>
                  <a:lnTo>
                    <a:pt x="179" y="20"/>
                  </a:lnTo>
                  <a:lnTo>
                    <a:pt x="189" y="20"/>
                  </a:lnTo>
                  <a:lnTo>
                    <a:pt x="189" y="20"/>
                  </a:lnTo>
                  <a:lnTo>
                    <a:pt x="199" y="16"/>
                  </a:lnTo>
                  <a:lnTo>
                    <a:pt x="209" y="14"/>
                  </a:lnTo>
                  <a:lnTo>
                    <a:pt x="209" y="14"/>
                  </a:lnTo>
                  <a:lnTo>
                    <a:pt x="219" y="16"/>
                  </a:lnTo>
                  <a:lnTo>
                    <a:pt x="219" y="16"/>
                  </a:lnTo>
                  <a:lnTo>
                    <a:pt x="225" y="20"/>
                  </a:lnTo>
                  <a:lnTo>
                    <a:pt x="225" y="20"/>
                  </a:lnTo>
                  <a:lnTo>
                    <a:pt x="239" y="24"/>
                  </a:lnTo>
                  <a:lnTo>
                    <a:pt x="253" y="26"/>
                  </a:lnTo>
                  <a:lnTo>
                    <a:pt x="268" y="30"/>
                  </a:lnTo>
                  <a:lnTo>
                    <a:pt x="280" y="34"/>
                  </a:lnTo>
                  <a:lnTo>
                    <a:pt x="280" y="34"/>
                  </a:lnTo>
                  <a:lnTo>
                    <a:pt x="282" y="38"/>
                  </a:lnTo>
                  <a:lnTo>
                    <a:pt x="286" y="42"/>
                  </a:lnTo>
                  <a:lnTo>
                    <a:pt x="286" y="42"/>
                  </a:lnTo>
                  <a:lnTo>
                    <a:pt x="290" y="42"/>
                  </a:lnTo>
                  <a:lnTo>
                    <a:pt x="298" y="42"/>
                  </a:lnTo>
                  <a:lnTo>
                    <a:pt x="298" y="42"/>
                  </a:lnTo>
                  <a:lnTo>
                    <a:pt x="302" y="40"/>
                  </a:lnTo>
                  <a:lnTo>
                    <a:pt x="306" y="36"/>
                  </a:lnTo>
                  <a:lnTo>
                    <a:pt x="306" y="36"/>
                  </a:lnTo>
                  <a:lnTo>
                    <a:pt x="312" y="26"/>
                  </a:lnTo>
                  <a:lnTo>
                    <a:pt x="312" y="26"/>
                  </a:lnTo>
                  <a:lnTo>
                    <a:pt x="328" y="12"/>
                  </a:lnTo>
                  <a:lnTo>
                    <a:pt x="328" y="12"/>
                  </a:lnTo>
                  <a:lnTo>
                    <a:pt x="332" y="10"/>
                  </a:lnTo>
                  <a:lnTo>
                    <a:pt x="336" y="8"/>
                  </a:lnTo>
                  <a:lnTo>
                    <a:pt x="336" y="8"/>
                  </a:lnTo>
                  <a:lnTo>
                    <a:pt x="340" y="10"/>
                  </a:lnTo>
                  <a:lnTo>
                    <a:pt x="344" y="12"/>
                  </a:lnTo>
                  <a:lnTo>
                    <a:pt x="344" y="12"/>
                  </a:lnTo>
                  <a:lnTo>
                    <a:pt x="348" y="10"/>
                  </a:lnTo>
                  <a:lnTo>
                    <a:pt x="354" y="6"/>
                  </a:lnTo>
                  <a:lnTo>
                    <a:pt x="354" y="6"/>
                  </a:lnTo>
                  <a:lnTo>
                    <a:pt x="364" y="4"/>
                  </a:lnTo>
                  <a:lnTo>
                    <a:pt x="372" y="0"/>
                  </a:lnTo>
                  <a:lnTo>
                    <a:pt x="372" y="0"/>
                  </a:lnTo>
                  <a:lnTo>
                    <a:pt x="372"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2" name="Freeform 345">
              <a:extLst>
                <a:ext uri="{FF2B5EF4-FFF2-40B4-BE49-F238E27FC236}">
                  <a16:creationId xmlns:a16="http://schemas.microsoft.com/office/drawing/2014/main" id="{56202190-B85C-3FE8-D5F7-6A1D6876797D}"/>
                </a:ext>
              </a:extLst>
            </p:cNvPr>
            <p:cNvSpPr>
              <a:spLocks/>
            </p:cNvSpPr>
            <p:nvPr/>
          </p:nvSpPr>
          <p:spPr bwMode="auto">
            <a:xfrm>
              <a:off x="11561699" y="3299745"/>
              <a:ext cx="114364" cy="331017"/>
            </a:xfrm>
            <a:custGeom>
              <a:avLst/>
              <a:gdLst>
                <a:gd name="T0" fmla="*/ 161 w 161"/>
                <a:gd name="T1" fmla="*/ 444 h 466"/>
                <a:gd name="T2" fmla="*/ 151 w 161"/>
                <a:gd name="T3" fmla="*/ 438 h 466"/>
                <a:gd name="T4" fmla="*/ 137 w 161"/>
                <a:gd name="T5" fmla="*/ 440 h 466"/>
                <a:gd name="T6" fmla="*/ 123 w 161"/>
                <a:gd name="T7" fmla="*/ 450 h 466"/>
                <a:gd name="T8" fmla="*/ 107 w 161"/>
                <a:gd name="T9" fmla="*/ 450 h 466"/>
                <a:gd name="T10" fmla="*/ 105 w 161"/>
                <a:gd name="T11" fmla="*/ 456 h 466"/>
                <a:gd name="T12" fmla="*/ 109 w 161"/>
                <a:gd name="T13" fmla="*/ 464 h 466"/>
                <a:gd name="T14" fmla="*/ 99 w 161"/>
                <a:gd name="T15" fmla="*/ 464 h 466"/>
                <a:gd name="T16" fmla="*/ 85 w 161"/>
                <a:gd name="T17" fmla="*/ 446 h 466"/>
                <a:gd name="T18" fmla="*/ 77 w 161"/>
                <a:gd name="T19" fmla="*/ 440 h 466"/>
                <a:gd name="T20" fmla="*/ 77 w 161"/>
                <a:gd name="T21" fmla="*/ 432 h 466"/>
                <a:gd name="T22" fmla="*/ 71 w 161"/>
                <a:gd name="T23" fmla="*/ 426 h 466"/>
                <a:gd name="T24" fmla="*/ 67 w 161"/>
                <a:gd name="T25" fmla="*/ 416 h 466"/>
                <a:gd name="T26" fmla="*/ 48 w 161"/>
                <a:gd name="T27" fmla="*/ 418 h 466"/>
                <a:gd name="T28" fmla="*/ 32 w 161"/>
                <a:gd name="T29" fmla="*/ 418 h 466"/>
                <a:gd name="T30" fmla="*/ 24 w 161"/>
                <a:gd name="T31" fmla="*/ 410 h 466"/>
                <a:gd name="T32" fmla="*/ 22 w 161"/>
                <a:gd name="T33" fmla="*/ 366 h 466"/>
                <a:gd name="T34" fmla="*/ 34 w 161"/>
                <a:gd name="T35" fmla="*/ 350 h 466"/>
                <a:gd name="T36" fmla="*/ 34 w 161"/>
                <a:gd name="T37" fmla="*/ 340 h 466"/>
                <a:gd name="T38" fmla="*/ 28 w 161"/>
                <a:gd name="T39" fmla="*/ 332 h 466"/>
                <a:gd name="T40" fmla="*/ 14 w 161"/>
                <a:gd name="T41" fmla="*/ 328 h 466"/>
                <a:gd name="T42" fmla="*/ 6 w 161"/>
                <a:gd name="T43" fmla="*/ 316 h 466"/>
                <a:gd name="T44" fmla="*/ 0 w 161"/>
                <a:gd name="T45" fmla="*/ 271 h 466"/>
                <a:gd name="T46" fmla="*/ 8 w 161"/>
                <a:gd name="T47" fmla="*/ 257 h 466"/>
                <a:gd name="T48" fmla="*/ 10 w 161"/>
                <a:gd name="T49" fmla="*/ 247 h 466"/>
                <a:gd name="T50" fmla="*/ 4 w 161"/>
                <a:gd name="T51" fmla="*/ 239 h 466"/>
                <a:gd name="T52" fmla="*/ 4 w 161"/>
                <a:gd name="T53" fmla="*/ 231 h 466"/>
                <a:gd name="T54" fmla="*/ 0 w 161"/>
                <a:gd name="T55" fmla="*/ 211 h 466"/>
                <a:gd name="T56" fmla="*/ 2 w 161"/>
                <a:gd name="T57" fmla="*/ 203 h 466"/>
                <a:gd name="T58" fmla="*/ 10 w 161"/>
                <a:gd name="T59" fmla="*/ 205 h 466"/>
                <a:gd name="T60" fmla="*/ 16 w 161"/>
                <a:gd name="T61" fmla="*/ 211 h 466"/>
                <a:gd name="T62" fmla="*/ 36 w 161"/>
                <a:gd name="T63" fmla="*/ 215 h 466"/>
                <a:gd name="T64" fmla="*/ 61 w 161"/>
                <a:gd name="T65" fmla="*/ 243 h 466"/>
                <a:gd name="T66" fmla="*/ 75 w 161"/>
                <a:gd name="T67" fmla="*/ 247 h 466"/>
                <a:gd name="T68" fmla="*/ 85 w 161"/>
                <a:gd name="T69" fmla="*/ 241 h 466"/>
                <a:gd name="T70" fmla="*/ 97 w 161"/>
                <a:gd name="T71" fmla="*/ 215 h 466"/>
                <a:gd name="T72" fmla="*/ 91 w 161"/>
                <a:gd name="T73" fmla="*/ 207 h 466"/>
                <a:gd name="T74" fmla="*/ 81 w 161"/>
                <a:gd name="T75" fmla="*/ 201 h 466"/>
                <a:gd name="T76" fmla="*/ 67 w 161"/>
                <a:gd name="T77" fmla="*/ 177 h 466"/>
                <a:gd name="T78" fmla="*/ 52 w 161"/>
                <a:gd name="T79" fmla="*/ 167 h 466"/>
                <a:gd name="T80" fmla="*/ 57 w 161"/>
                <a:gd name="T81" fmla="*/ 165 h 466"/>
                <a:gd name="T82" fmla="*/ 67 w 161"/>
                <a:gd name="T83" fmla="*/ 157 h 466"/>
                <a:gd name="T84" fmla="*/ 77 w 161"/>
                <a:gd name="T85" fmla="*/ 133 h 466"/>
                <a:gd name="T86" fmla="*/ 85 w 161"/>
                <a:gd name="T87" fmla="*/ 125 h 466"/>
                <a:gd name="T88" fmla="*/ 81 w 161"/>
                <a:gd name="T89" fmla="*/ 107 h 466"/>
                <a:gd name="T90" fmla="*/ 75 w 161"/>
                <a:gd name="T91" fmla="*/ 100 h 466"/>
                <a:gd name="T92" fmla="*/ 81 w 161"/>
                <a:gd name="T93" fmla="*/ 94 h 466"/>
                <a:gd name="T94" fmla="*/ 91 w 161"/>
                <a:gd name="T95" fmla="*/ 92 h 466"/>
                <a:gd name="T96" fmla="*/ 99 w 161"/>
                <a:gd name="T97" fmla="*/ 78 h 466"/>
                <a:gd name="T98" fmla="*/ 103 w 161"/>
                <a:gd name="T99" fmla="*/ 68 h 466"/>
                <a:gd name="T100" fmla="*/ 109 w 161"/>
                <a:gd name="T101" fmla="*/ 54 h 466"/>
                <a:gd name="T102" fmla="*/ 115 w 161"/>
                <a:gd name="T103" fmla="*/ 46 h 466"/>
                <a:gd name="T104" fmla="*/ 115 w 161"/>
                <a:gd name="T105" fmla="*/ 28 h 466"/>
                <a:gd name="T106" fmla="*/ 117 w 161"/>
                <a:gd name="T107" fmla="*/ 20 h 466"/>
                <a:gd name="T108" fmla="*/ 135 w 161"/>
                <a:gd name="T109" fmla="*/ 2 h 466"/>
                <a:gd name="T110" fmla="*/ 145 w 161"/>
                <a:gd name="T111" fmla="*/ 0 h 466"/>
                <a:gd name="T112" fmla="*/ 151 w 161"/>
                <a:gd name="T113" fmla="*/ 8 h 466"/>
                <a:gd name="T114" fmla="*/ 157 w 161"/>
                <a:gd name="T115" fmla="*/ 12 h 466"/>
                <a:gd name="T116" fmla="*/ 161 w 161"/>
                <a:gd name="T117" fmla="*/ 1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466">
                  <a:moveTo>
                    <a:pt x="161" y="10"/>
                  </a:moveTo>
                  <a:lnTo>
                    <a:pt x="161" y="444"/>
                  </a:lnTo>
                  <a:lnTo>
                    <a:pt x="161" y="444"/>
                  </a:lnTo>
                  <a:lnTo>
                    <a:pt x="155" y="440"/>
                  </a:lnTo>
                  <a:lnTo>
                    <a:pt x="155" y="440"/>
                  </a:lnTo>
                  <a:lnTo>
                    <a:pt x="151" y="438"/>
                  </a:lnTo>
                  <a:lnTo>
                    <a:pt x="147" y="438"/>
                  </a:lnTo>
                  <a:lnTo>
                    <a:pt x="147" y="438"/>
                  </a:lnTo>
                  <a:lnTo>
                    <a:pt x="137" y="440"/>
                  </a:lnTo>
                  <a:lnTo>
                    <a:pt x="137" y="440"/>
                  </a:lnTo>
                  <a:lnTo>
                    <a:pt x="129" y="446"/>
                  </a:lnTo>
                  <a:lnTo>
                    <a:pt x="123" y="450"/>
                  </a:lnTo>
                  <a:lnTo>
                    <a:pt x="123" y="450"/>
                  </a:lnTo>
                  <a:lnTo>
                    <a:pt x="115" y="450"/>
                  </a:lnTo>
                  <a:lnTo>
                    <a:pt x="107" y="450"/>
                  </a:lnTo>
                  <a:lnTo>
                    <a:pt x="105" y="454"/>
                  </a:lnTo>
                  <a:lnTo>
                    <a:pt x="105" y="454"/>
                  </a:lnTo>
                  <a:lnTo>
                    <a:pt x="105" y="456"/>
                  </a:lnTo>
                  <a:lnTo>
                    <a:pt x="107" y="460"/>
                  </a:lnTo>
                  <a:lnTo>
                    <a:pt x="109" y="462"/>
                  </a:lnTo>
                  <a:lnTo>
                    <a:pt x="109" y="464"/>
                  </a:lnTo>
                  <a:lnTo>
                    <a:pt x="109" y="464"/>
                  </a:lnTo>
                  <a:lnTo>
                    <a:pt x="105" y="466"/>
                  </a:lnTo>
                  <a:lnTo>
                    <a:pt x="99" y="464"/>
                  </a:lnTo>
                  <a:lnTo>
                    <a:pt x="91" y="456"/>
                  </a:lnTo>
                  <a:lnTo>
                    <a:pt x="91" y="456"/>
                  </a:lnTo>
                  <a:lnTo>
                    <a:pt x="85" y="446"/>
                  </a:lnTo>
                  <a:lnTo>
                    <a:pt x="85" y="446"/>
                  </a:lnTo>
                  <a:lnTo>
                    <a:pt x="81" y="444"/>
                  </a:lnTo>
                  <a:lnTo>
                    <a:pt x="77" y="440"/>
                  </a:lnTo>
                  <a:lnTo>
                    <a:pt x="77" y="440"/>
                  </a:lnTo>
                  <a:lnTo>
                    <a:pt x="77" y="436"/>
                  </a:lnTo>
                  <a:lnTo>
                    <a:pt x="77" y="432"/>
                  </a:lnTo>
                  <a:lnTo>
                    <a:pt x="77" y="432"/>
                  </a:lnTo>
                  <a:lnTo>
                    <a:pt x="75" y="430"/>
                  </a:lnTo>
                  <a:lnTo>
                    <a:pt x="71" y="426"/>
                  </a:lnTo>
                  <a:lnTo>
                    <a:pt x="71" y="426"/>
                  </a:lnTo>
                  <a:lnTo>
                    <a:pt x="69" y="420"/>
                  </a:lnTo>
                  <a:lnTo>
                    <a:pt x="67" y="416"/>
                  </a:lnTo>
                  <a:lnTo>
                    <a:pt x="67" y="416"/>
                  </a:lnTo>
                  <a:lnTo>
                    <a:pt x="59" y="416"/>
                  </a:lnTo>
                  <a:lnTo>
                    <a:pt x="48" y="418"/>
                  </a:lnTo>
                  <a:lnTo>
                    <a:pt x="40" y="420"/>
                  </a:lnTo>
                  <a:lnTo>
                    <a:pt x="36" y="420"/>
                  </a:lnTo>
                  <a:lnTo>
                    <a:pt x="32" y="418"/>
                  </a:lnTo>
                  <a:lnTo>
                    <a:pt x="32" y="418"/>
                  </a:lnTo>
                  <a:lnTo>
                    <a:pt x="30" y="414"/>
                  </a:lnTo>
                  <a:lnTo>
                    <a:pt x="24" y="410"/>
                  </a:lnTo>
                  <a:lnTo>
                    <a:pt x="22" y="396"/>
                  </a:lnTo>
                  <a:lnTo>
                    <a:pt x="20" y="378"/>
                  </a:lnTo>
                  <a:lnTo>
                    <a:pt x="22" y="366"/>
                  </a:lnTo>
                  <a:lnTo>
                    <a:pt x="22" y="366"/>
                  </a:lnTo>
                  <a:lnTo>
                    <a:pt x="28" y="358"/>
                  </a:lnTo>
                  <a:lnTo>
                    <a:pt x="34" y="350"/>
                  </a:lnTo>
                  <a:lnTo>
                    <a:pt x="34" y="350"/>
                  </a:lnTo>
                  <a:lnTo>
                    <a:pt x="34" y="346"/>
                  </a:lnTo>
                  <a:lnTo>
                    <a:pt x="34" y="340"/>
                  </a:lnTo>
                  <a:lnTo>
                    <a:pt x="34" y="340"/>
                  </a:lnTo>
                  <a:lnTo>
                    <a:pt x="32" y="338"/>
                  </a:lnTo>
                  <a:lnTo>
                    <a:pt x="28" y="332"/>
                  </a:lnTo>
                  <a:lnTo>
                    <a:pt x="28" y="332"/>
                  </a:lnTo>
                  <a:lnTo>
                    <a:pt x="18" y="330"/>
                  </a:lnTo>
                  <a:lnTo>
                    <a:pt x="14" y="328"/>
                  </a:lnTo>
                  <a:lnTo>
                    <a:pt x="10" y="326"/>
                  </a:lnTo>
                  <a:lnTo>
                    <a:pt x="10" y="326"/>
                  </a:lnTo>
                  <a:lnTo>
                    <a:pt x="6" y="316"/>
                  </a:lnTo>
                  <a:lnTo>
                    <a:pt x="2" y="301"/>
                  </a:lnTo>
                  <a:lnTo>
                    <a:pt x="0" y="285"/>
                  </a:lnTo>
                  <a:lnTo>
                    <a:pt x="0" y="271"/>
                  </a:lnTo>
                  <a:lnTo>
                    <a:pt x="0" y="271"/>
                  </a:lnTo>
                  <a:lnTo>
                    <a:pt x="4" y="265"/>
                  </a:lnTo>
                  <a:lnTo>
                    <a:pt x="8" y="257"/>
                  </a:lnTo>
                  <a:lnTo>
                    <a:pt x="8" y="257"/>
                  </a:lnTo>
                  <a:lnTo>
                    <a:pt x="10" y="253"/>
                  </a:lnTo>
                  <a:lnTo>
                    <a:pt x="10" y="247"/>
                  </a:lnTo>
                  <a:lnTo>
                    <a:pt x="10" y="247"/>
                  </a:lnTo>
                  <a:lnTo>
                    <a:pt x="8" y="243"/>
                  </a:lnTo>
                  <a:lnTo>
                    <a:pt x="4" y="239"/>
                  </a:lnTo>
                  <a:lnTo>
                    <a:pt x="4" y="239"/>
                  </a:lnTo>
                  <a:lnTo>
                    <a:pt x="4" y="231"/>
                  </a:lnTo>
                  <a:lnTo>
                    <a:pt x="4" y="231"/>
                  </a:lnTo>
                  <a:lnTo>
                    <a:pt x="0" y="223"/>
                  </a:lnTo>
                  <a:lnTo>
                    <a:pt x="0" y="223"/>
                  </a:lnTo>
                  <a:lnTo>
                    <a:pt x="0" y="211"/>
                  </a:lnTo>
                  <a:lnTo>
                    <a:pt x="0" y="211"/>
                  </a:lnTo>
                  <a:lnTo>
                    <a:pt x="0" y="207"/>
                  </a:lnTo>
                  <a:lnTo>
                    <a:pt x="2" y="203"/>
                  </a:lnTo>
                  <a:lnTo>
                    <a:pt x="2" y="203"/>
                  </a:lnTo>
                  <a:lnTo>
                    <a:pt x="6" y="203"/>
                  </a:lnTo>
                  <a:lnTo>
                    <a:pt x="10" y="205"/>
                  </a:lnTo>
                  <a:lnTo>
                    <a:pt x="10" y="205"/>
                  </a:lnTo>
                  <a:lnTo>
                    <a:pt x="16" y="211"/>
                  </a:lnTo>
                  <a:lnTo>
                    <a:pt x="16" y="211"/>
                  </a:lnTo>
                  <a:lnTo>
                    <a:pt x="24" y="213"/>
                  </a:lnTo>
                  <a:lnTo>
                    <a:pt x="36" y="215"/>
                  </a:lnTo>
                  <a:lnTo>
                    <a:pt x="36" y="215"/>
                  </a:lnTo>
                  <a:lnTo>
                    <a:pt x="42" y="225"/>
                  </a:lnTo>
                  <a:lnTo>
                    <a:pt x="52" y="233"/>
                  </a:lnTo>
                  <a:lnTo>
                    <a:pt x="61" y="243"/>
                  </a:lnTo>
                  <a:lnTo>
                    <a:pt x="69" y="247"/>
                  </a:lnTo>
                  <a:lnTo>
                    <a:pt x="69" y="247"/>
                  </a:lnTo>
                  <a:lnTo>
                    <a:pt x="75" y="247"/>
                  </a:lnTo>
                  <a:lnTo>
                    <a:pt x="79" y="247"/>
                  </a:lnTo>
                  <a:lnTo>
                    <a:pt x="79" y="247"/>
                  </a:lnTo>
                  <a:lnTo>
                    <a:pt x="85" y="241"/>
                  </a:lnTo>
                  <a:lnTo>
                    <a:pt x="91" y="233"/>
                  </a:lnTo>
                  <a:lnTo>
                    <a:pt x="95" y="225"/>
                  </a:lnTo>
                  <a:lnTo>
                    <a:pt x="97" y="215"/>
                  </a:lnTo>
                  <a:lnTo>
                    <a:pt x="97" y="215"/>
                  </a:lnTo>
                  <a:lnTo>
                    <a:pt x="93" y="211"/>
                  </a:lnTo>
                  <a:lnTo>
                    <a:pt x="91" y="207"/>
                  </a:lnTo>
                  <a:lnTo>
                    <a:pt x="91" y="207"/>
                  </a:lnTo>
                  <a:lnTo>
                    <a:pt x="81" y="201"/>
                  </a:lnTo>
                  <a:lnTo>
                    <a:pt x="81" y="201"/>
                  </a:lnTo>
                  <a:lnTo>
                    <a:pt x="73" y="189"/>
                  </a:lnTo>
                  <a:lnTo>
                    <a:pt x="67" y="177"/>
                  </a:lnTo>
                  <a:lnTo>
                    <a:pt x="67" y="177"/>
                  </a:lnTo>
                  <a:lnTo>
                    <a:pt x="57" y="173"/>
                  </a:lnTo>
                  <a:lnTo>
                    <a:pt x="52" y="169"/>
                  </a:lnTo>
                  <a:lnTo>
                    <a:pt x="52" y="167"/>
                  </a:lnTo>
                  <a:lnTo>
                    <a:pt x="52" y="167"/>
                  </a:lnTo>
                  <a:lnTo>
                    <a:pt x="52" y="165"/>
                  </a:lnTo>
                  <a:lnTo>
                    <a:pt x="57" y="165"/>
                  </a:lnTo>
                  <a:lnTo>
                    <a:pt x="61" y="165"/>
                  </a:lnTo>
                  <a:lnTo>
                    <a:pt x="61" y="165"/>
                  </a:lnTo>
                  <a:lnTo>
                    <a:pt x="67" y="157"/>
                  </a:lnTo>
                  <a:lnTo>
                    <a:pt x="67" y="157"/>
                  </a:lnTo>
                  <a:lnTo>
                    <a:pt x="71" y="145"/>
                  </a:lnTo>
                  <a:lnTo>
                    <a:pt x="77" y="133"/>
                  </a:lnTo>
                  <a:lnTo>
                    <a:pt x="77" y="133"/>
                  </a:lnTo>
                  <a:lnTo>
                    <a:pt x="85" y="125"/>
                  </a:lnTo>
                  <a:lnTo>
                    <a:pt x="85" y="125"/>
                  </a:lnTo>
                  <a:lnTo>
                    <a:pt x="85" y="117"/>
                  </a:lnTo>
                  <a:lnTo>
                    <a:pt x="85" y="117"/>
                  </a:lnTo>
                  <a:lnTo>
                    <a:pt x="81" y="107"/>
                  </a:lnTo>
                  <a:lnTo>
                    <a:pt x="81" y="107"/>
                  </a:lnTo>
                  <a:lnTo>
                    <a:pt x="77" y="105"/>
                  </a:lnTo>
                  <a:lnTo>
                    <a:pt x="75" y="100"/>
                  </a:lnTo>
                  <a:lnTo>
                    <a:pt x="75" y="100"/>
                  </a:lnTo>
                  <a:lnTo>
                    <a:pt x="79" y="96"/>
                  </a:lnTo>
                  <a:lnTo>
                    <a:pt x="81" y="94"/>
                  </a:lnTo>
                  <a:lnTo>
                    <a:pt x="81" y="94"/>
                  </a:lnTo>
                  <a:lnTo>
                    <a:pt x="91" y="92"/>
                  </a:lnTo>
                  <a:lnTo>
                    <a:pt x="91" y="92"/>
                  </a:lnTo>
                  <a:lnTo>
                    <a:pt x="97" y="86"/>
                  </a:lnTo>
                  <a:lnTo>
                    <a:pt x="97" y="86"/>
                  </a:lnTo>
                  <a:lnTo>
                    <a:pt x="99" y="78"/>
                  </a:lnTo>
                  <a:lnTo>
                    <a:pt x="99" y="78"/>
                  </a:lnTo>
                  <a:lnTo>
                    <a:pt x="103" y="68"/>
                  </a:lnTo>
                  <a:lnTo>
                    <a:pt x="103" y="68"/>
                  </a:lnTo>
                  <a:lnTo>
                    <a:pt x="109" y="62"/>
                  </a:lnTo>
                  <a:lnTo>
                    <a:pt x="109" y="62"/>
                  </a:lnTo>
                  <a:lnTo>
                    <a:pt x="109" y="54"/>
                  </a:lnTo>
                  <a:lnTo>
                    <a:pt x="109" y="54"/>
                  </a:lnTo>
                  <a:lnTo>
                    <a:pt x="115" y="46"/>
                  </a:lnTo>
                  <a:lnTo>
                    <a:pt x="115" y="46"/>
                  </a:lnTo>
                  <a:lnTo>
                    <a:pt x="117" y="36"/>
                  </a:lnTo>
                  <a:lnTo>
                    <a:pt x="117" y="36"/>
                  </a:lnTo>
                  <a:lnTo>
                    <a:pt x="115" y="28"/>
                  </a:lnTo>
                  <a:lnTo>
                    <a:pt x="115" y="28"/>
                  </a:lnTo>
                  <a:lnTo>
                    <a:pt x="117" y="20"/>
                  </a:lnTo>
                  <a:lnTo>
                    <a:pt x="117" y="20"/>
                  </a:lnTo>
                  <a:lnTo>
                    <a:pt x="129" y="8"/>
                  </a:lnTo>
                  <a:lnTo>
                    <a:pt x="129" y="8"/>
                  </a:lnTo>
                  <a:lnTo>
                    <a:pt x="135" y="2"/>
                  </a:lnTo>
                  <a:lnTo>
                    <a:pt x="139" y="0"/>
                  </a:lnTo>
                  <a:lnTo>
                    <a:pt x="145" y="0"/>
                  </a:lnTo>
                  <a:lnTo>
                    <a:pt x="145" y="0"/>
                  </a:lnTo>
                  <a:lnTo>
                    <a:pt x="147" y="4"/>
                  </a:lnTo>
                  <a:lnTo>
                    <a:pt x="151" y="8"/>
                  </a:lnTo>
                  <a:lnTo>
                    <a:pt x="151" y="8"/>
                  </a:lnTo>
                  <a:lnTo>
                    <a:pt x="153" y="10"/>
                  </a:lnTo>
                  <a:lnTo>
                    <a:pt x="157" y="12"/>
                  </a:lnTo>
                  <a:lnTo>
                    <a:pt x="157" y="12"/>
                  </a:lnTo>
                  <a:lnTo>
                    <a:pt x="161" y="10"/>
                  </a:lnTo>
                  <a:lnTo>
                    <a:pt x="161" y="10"/>
                  </a:lnTo>
                  <a:lnTo>
                    <a:pt x="161"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3" name="Freeform 346">
              <a:extLst>
                <a:ext uri="{FF2B5EF4-FFF2-40B4-BE49-F238E27FC236}">
                  <a16:creationId xmlns:a16="http://schemas.microsoft.com/office/drawing/2014/main" id="{90A891EA-92FF-2166-9EA8-12361AC54E28}"/>
                </a:ext>
              </a:extLst>
            </p:cNvPr>
            <p:cNvSpPr>
              <a:spLocks/>
            </p:cNvSpPr>
            <p:nvPr/>
          </p:nvSpPr>
          <p:spPr bwMode="auto">
            <a:xfrm>
              <a:off x="10486959" y="3506453"/>
              <a:ext cx="823991" cy="554063"/>
            </a:xfrm>
            <a:custGeom>
              <a:avLst/>
              <a:gdLst>
                <a:gd name="T0" fmla="*/ 1107 w 1160"/>
                <a:gd name="T1" fmla="*/ 346 h 780"/>
                <a:gd name="T2" fmla="*/ 1089 w 1160"/>
                <a:gd name="T3" fmla="*/ 434 h 780"/>
                <a:gd name="T4" fmla="*/ 1011 w 1160"/>
                <a:gd name="T5" fmla="*/ 491 h 780"/>
                <a:gd name="T6" fmla="*/ 969 w 1160"/>
                <a:gd name="T7" fmla="*/ 517 h 780"/>
                <a:gd name="T8" fmla="*/ 922 w 1160"/>
                <a:gd name="T9" fmla="*/ 587 h 780"/>
                <a:gd name="T10" fmla="*/ 910 w 1160"/>
                <a:gd name="T11" fmla="*/ 557 h 780"/>
                <a:gd name="T12" fmla="*/ 902 w 1160"/>
                <a:gd name="T13" fmla="*/ 619 h 780"/>
                <a:gd name="T14" fmla="*/ 878 w 1160"/>
                <a:gd name="T15" fmla="*/ 607 h 780"/>
                <a:gd name="T16" fmla="*/ 850 w 1160"/>
                <a:gd name="T17" fmla="*/ 599 h 780"/>
                <a:gd name="T18" fmla="*/ 840 w 1160"/>
                <a:gd name="T19" fmla="*/ 611 h 780"/>
                <a:gd name="T20" fmla="*/ 880 w 1160"/>
                <a:gd name="T21" fmla="*/ 619 h 780"/>
                <a:gd name="T22" fmla="*/ 898 w 1160"/>
                <a:gd name="T23" fmla="*/ 643 h 780"/>
                <a:gd name="T24" fmla="*/ 937 w 1160"/>
                <a:gd name="T25" fmla="*/ 664 h 780"/>
                <a:gd name="T26" fmla="*/ 983 w 1160"/>
                <a:gd name="T27" fmla="*/ 645 h 780"/>
                <a:gd name="T28" fmla="*/ 1029 w 1160"/>
                <a:gd name="T29" fmla="*/ 647 h 780"/>
                <a:gd name="T30" fmla="*/ 987 w 1160"/>
                <a:gd name="T31" fmla="*/ 682 h 780"/>
                <a:gd name="T32" fmla="*/ 912 w 1160"/>
                <a:gd name="T33" fmla="*/ 734 h 780"/>
                <a:gd name="T34" fmla="*/ 896 w 1160"/>
                <a:gd name="T35" fmla="*/ 766 h 780"/>
                <a:gd name="T36" fmla="*/ 840 w 1160"/>
                <a:gd name="T37" fmla="*/ 738 h 780"/>
                <a:gd name="T38" fmla="*/ 778 w 1160"/>
                <a:gd name="T39" fmla="*/ 704 h 780"/>
                <a:gd name="T40" fmla="*/ 828 w 1160"/>
                <a:gd name="T41" fmla="*/ 635 h 780"/>
                <a:gd name="T42" fmla="*/ 800 w 1160"/>
                <a:gd name="T43" fmla="*/ 623 h 780"/>
                <a:gd name="T44" fmla="*/ 736 w 1160"/>
                <a:gd name="T45" fmla="*/ 641 h 780"/>
                <a:gd name="T46" fmla="*/ 705 w 1160"/>
                <a:gd name="T47" fmla="*/ 611 h 780"/>
                <a:gd name="T48" fmla="*/ 719 w 1160"/>
                <a:gd name="T49" fmla="*/ 599 h 780"/>
                <a:gd name="T50" fmla="*/ 675 w 1160"/>
                <a:gd name="T51" fmla="*/ 595 h 780"/>
                <a:gd name="T52" fmla="*/ 623 w 1160"/>
                <a:gd name="T53" fmla="*/ 617 h 780"/>
                <a:gd name="T54" fmla="*/ 579 w 1160"/>
                <a:gd name="T55" fmla="*/ 645 h 780"/>
                <a:gd name="T56" fmla="*/ 591 w 1160"/>
                <a:gd name="T57" fmla="*/ 692 h 780"/>
                <a:gd name="T58" fmla="*/ 555 w 1160"/>
                <a:gd name="T59" fmla="*/ 710 h 780"/>
                <a:gd name="T60" fmla="*/ 541 w 1160"/>
                <a:gd name="T61" fmla="*/ 744 h 780"/>
                <a:gd name="T62" fmla="*/ 458 w 1160"/>
                <a:gd name="T63" fmla="*/ 756 h 780"/>
                <a:gd name="T64" fmla="*/ 484 w 1160"/>
                <a:gd name="T65" fmla="*/ 714 h 780"/>
                <a:gd name="T66" fmla="*/ 508 w 1160"/>
                <a:gd name="T67" fmla="*/ 643 h 780"/>
                <a:gd name="T68" fmla="*/ 561 w 1160"/>
                <a:gd name="T69" fmla="*/ 627 h 780"/>
                <a:gd name="T70" fmla="*/ 513 w 1160"/>
                <a:gd name="T71" fmla="*/ 559 h 780"/>
                <a:gd name="T72" fmla="*/ 482 w 1160"/>
                <a:gd name="T73" fmla="*/ 495 h 780"/>
                <a:gd name="T74" fmla="*/ 396 w 1160"/>
                <a:gd name="T75" fmla="*/ 477 h 780"/>
                <a:gd name="T76" fmla="*/ 304 w 1160"/>
                <a:gd name="T77" fmla="*/ 489 h 780"/>
                <a:gd name="T78" fmla="*/ 199 w 1160"/>
                <a:gd name="T79" fmla="*/ 555 h 780"/>
                <a:gd name="T80" fmla="*/ 62 w 1160"/>
                <a:gd name="T81" fmla="*/ 551 h 780"/>
                <a:gd name="T82" fmla="*/ 16 w 1160"/>
                <a:gd name="T83" fmla="*/ 449 h 780"/>
                <a:gd name="T84" fmla="*/ 54 w 1160"/>
                <a:gd name="T85" fmla="*/ 346 h 780"/>
                <a:gd name="T86" fmla="*/ 82 w 1160"/>
                <a:gd name="T87" fmla="*/ 238 h 780"/>
                <a:gd name="T88" fmla="*/ 89 w 1160"/>
                <a:gd name="T89" fmla="*/ 173 h 780"/>
                <a:gd name="T90" fmla="*/ 189 w 1160"/>
                <a:gd name="T91" fmla="*/ 135 h 780"/>
                <a:gd name="T92" fmla="*/ 279 w 1160"/>
                <a:gd name="T93" fmla="*/ 145 h 780"/>
                <a:gd name="T94" fmla="*/ 326 w 1160"/>
                <a:gd name="T95" fmla="*/ 163 h 780"/>
                <a:gd name="T96" fmla="*/ 380 w 1160"/>
                <a:gd name="T97" fmla="*/ 157 h 780"/>
                <a:gd name="T98" fmla="*/ 436 w 1160"/>
                <a:gd name="T99" fmla="*/ 157 h 780"/>
                <a:gd name="T100" fmla="*/ 508 w 1160"/>
                <a:gd name="T101" fmla="*/ 139 h 780"/>
                <a:gd name="T102" fmla="*/ 539 w 1160"/>
                <a:gd name="T103" fmla="*/ 53 h 780"/>
                <a:gd name="T104" fmla="*/ 589 w 1160"/>
                <a:gd name="T105" fmla="*/ 29 h 780"/>
                <a:gd name="T106" fmla="*/ 681 w 1160"/>
                <a:gd name="T107" fmla="*/ 4 h 780"/>
                <a:gd name="T108" fmla="*/ 713 w 1160"/>
                <a:gd name="T109" fmla="*/ 57 h 780"/>
                <a:gd name="T110" fmla="*/ 770 w 1160"/>
                <a:gd name="T111" fmla="*/ 91 h 780"/>
                <a:gd name="T112" fmla="*/ 834 w 1160"/>
                <a:gd name="T113" fmla="*/ 161 h 780"/>
                <a:gd name="T114" fmla="*/ 896 w 1160"/>
                <a:gd name="T115" fmla="*/ 153 h 780"/>
                <a:gd name="T116" fmla="*/ 991 w 1160"/>
                <a:gd name="T117" fmla="*/ 163 h 780"/>
                <a:gd name="T118" fmla="*/ 1041 w 1160"/>
                <a:gd name="T119" fmla="*/ 157 h 780"/>
                <a:gd name="T120" fmla="*/ 1127 w 1160"/>
                <a:gd name="T121" fmla="*/ 157 h 780"/>
                <a:gd name="T122" fmla="*/ 1123 w 1160"/>
                <a:gd name="T123" fmla="*/ 223 h 780"/>
                <a:gd name="T124" fmla="*/ 1133 w 1160"/>
                <a:gd name="T125" fmla="*/ 26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780">
                  <a:moveTo>
                    <a:pt x="1158" y="306"/>
                  </a:moveTo>
                  <a:lnTo>
                    <a:pt x="1158" y="306"/>
                  </a:lnTo>
                  <a:lnTo>
                    <a:pt x="1160" y="322"/>
                  </a:lnTo>
                  <a:lnTo>
                    <a:pt x="1160" y="330"/>
                  </a:lnTo>
                  <a:lnTo>
                    <a:pt x="1160" y="336"/>
                  </a:lnTo>
                  <a:lnTo>
                    <a:pt x="1160" y="336"/>
                  </a:lnTo>
                  <a:lnTo>
                    <a:pt x="1156" y="342"/>
                  </a:lnTo>
                  <a:lnTo>
                    <a:pt x="1152" y="344"/>
                  </a:lnTo>
                  <a:lnTo>
                    <a:pt x="1152" y="344"/>
                  </a:lnTo>
                  <a:lnTo>
                    <a:pt x="1145" y="346"/>
                  </a:lnTo>
                  <a:lnTo>
                    <a:pt x="1135" y="346"/>
                  </a:lnTo>
                  <a:lnTo>
                    <a:pt x="1135" y="346"/>
                  </a:lnTo>
                  <a:lnTo>
                    <a:pt x="1131" y="348"/>
                  </a:lnTo>
                  <a:lnTo>
                    <a:pt x="1127" y="350"/>
                  </a:lnTo>
                  <a:lnTo>
                    <a:pt x="1127" y="350"/>
                  </a:lnTo>
                  <a:lnTo>
                    <a:pt x="1123" y="350"/>
                  </a:lnTo>
                  <a:lnTo>
                    <a:pt x="1117" y="348"/>
                  </a:lnTo>
                  <a:lnTo>
                    <a:pt x="1113" y="346"/>
                  </a:lnTo>
                  <a:lnTo>
                    <a:pt x="1107" y="346"/>
                  </a:lnTo>
                  <a:lnTo>
                    <a:pt x="1107" y="346"/>
                  </a:lnTo>
                  <a:lnTo>
                    <a:pt x="1103" y="350"/>
                  </a:lnTo>
                  <a:lnTo>
                    <a:pt x="1101" y="354"/>
                  </a:lnTo>
                  <a:lnTo>
                    <a:pt x="1101" y="354"/>
                  </a:lnTo>
                  <a:lnTo>
                    <a:pt x="1099" y="364"/>
                  </a:lnTo>
                  <a:lnTo>
                    <a:pt x="1097" y="374"/>
                  </a:lnTo>
                  <a:lnTo>
                    <a:pt x="1097" y="374"/>
                  </a:lnTo>
                  <a:lnTo>
                    <a:pt x="1089" y="380"/>
                  </a:lnTo>
                  <a:lnTo>
                    <a:pt x="1085" y="384"/>
                  </a:lnTo>
                  <a:lnTo>
                    <a:pt x="1083" y="386"/>
                  </a:lnTo>
                  <a:lnTo>
                    <a:pt x="1083" y="386"/>
                  </a:lnTo>
                  <a:lnTo>
                    <a:pt x="1081" y="396"/>
                  </a:lnTo>
                  <a:lnTo>
                    <a:pt x="1081" y="406"/>
                  </a:lnTo>
                  <a:lnTo>
                    <a:pt x="1081" y="406"/>
                  </a:lnTo>
                  <a:lnTo>
                    <a:pt x="1083" y="416"/>
                  </a:lnTo>
                  <a:lnTo>
                    <a:pt x="1083" y="416"/>
                  </a:lnTo>
                  <a:lnTo>
                    <a:pt x="1085" y="426"/>
                  </a:lnTo>
                  <a:lnTo>
                    <a:pt x="1087" y="432"/>
                  </a:lnTo>
                  <a:lnTo>
                    <a:pt x="1089" y="434"/>
                  </a:lnTo>
                  <a:lnTo>
                    <a:pt x="1089" y="434"/>
                  </a:lnTo>
                  <a:lnTo>
                    <a:pt x="1085" y="438"/>
                  </a:lnTo>
                  <a:lnTo>
                    <a:pt x="1077" y="441"/>
                  </a:lnTo>
                  <a:lnTo>
                    <a:pt x="1063" y="445"/>
                  </a:lnTo>
                  <a:lnTo>
                    <a:pt x="1063" y="445"/>
                  </a:lnTo>
                  <a:lnTo>
                    <a:pt x="1055" y="449"/>
                  </a:lnTo>
                  <a:lnTo>
                    <a:pt x="1047" y="453"/>
                  </a:lnTo>
                  <a:lnTo>
                    <a:pt x="1047" y="453"/>
                  </a:lnTo>
                  <a:lnTo>
                    <a:pt x="1045" y="463"/>
                  </a:lnTo>
                  <a:lnTo>
                    <a:pt x="1041" y="469"/>
                  </a:lnTo>
                  <a:lnTo>
                    <a:pt x="1041" y="469"/>
                  </a:lnTo>
                  <a:lnTo>
                    <a:pt x="1037" y="471"/>
                  </a:lnTo>
                  <a:lnTo>
                    <a:pt x="1033" y="471"/>
                  </a:lnTo>
                  <a:lnTo>
                    <a:pt x="1033" y="471"/>
                  </a:lnTo>
                  <a:lnTo>
                    <a:pt x="1023" y="477"/>
                  </a:lnTo>
                  <a:lnTo>
                    <a:pt x="1015" y="481"/>
                  </a:lnTo>
                  <a:lnTo>
                    <a:pt x="1013" y="485"/>
                  </a:lnTo>
                  <a:lnTo>
                    <a:pt x="1013" y="485"/>
                  </a:lnTo>
                  <a:lnTo>
                    <a:pt x="1011" y="491"/>
                  </a:lnTo>
                  <a:lnTo>
                    <a:pt x="1013" y="495"/>
                  </a:lnTo>
                  <a:lnTo>
                    <a:pt x="1013" y="499"/>
                  </a:lnTo>
                  <a:lnTo>
                    <a:pt x="1013" y="501"/>
                  </a:lnTo>
                  <a:lnTo>
                    <a:pt x="1013" y="501"/>
                  </a:lnTo>
                  <a:lnTo>
                    <a:pt x="1009" y="503"/>
                  </a:lnTo>
                  <a:lnTo>
                    <a:pt x="1005" y="501"/>
                  </a:lnTo>
                  <a:lnTo>
                    <a:pt x="1001" y="499"/>
                  </a:lnTo>
                  <a:lnTo>
                    <a:pt x="997" y="497"/>
                  </a:lnTo>
                  <a:lnTo>
                    <a:pt x="997" y="497"/>
                  </a:lnTo>
                  <a:lnTo>
                    <a:pt x="989" y="501"/>
                  </a:lnTo>
                  <a:lnTo>
                    <a:pt x="983" y="505"/>
                  </a:lnTo>
                  <a:lnTo>
                    <a:pt x="973" y="517"/>
                  </a:lnTo>
                  <a:lnTo>
                    <a:pt x="973" y="517"/>
                  </a:lnTo>
                  <a:lnTo>
                    <a:pt x="973" y="523"/>
                  </a:lnTo>
                  <a:lnTo>
                    <a:pt x="971" y="525"/>
                  </a:lnTo>
                  <a:lnTo>
                    <a:pt x="971" y="525"/>
                  </a:lnTo>
                  <a:lnTo>
                    <a:pt x="971" y="523"/>
                  </a:lnTo>
                  <a:lnTo>
                    <a:pt x="969" y="517"/>
                  </a:lnTo>
                  <a:lnTo>
                    <a:pt x="969" y="517"/>
                  </a:lnTo>
                  <a:lnTo>
                    <a:pt x="967" y="521"/>
                  </a:lnTo>
                  <a:lnTo>
                    <a:pt x="961" y="523"/>
                  </a:lnTo>
                  <a:lnTo>
                    <a:pt x="957" y="527"/>
                  </a:lnTo>
                  <a:lnTo>
                    <a:pt x="957" y="527"/>
                  </a:lnTo>
                  <a:lnTo>
                    <a:pt x="951" y="529"/>
                  </a:lnTo>
                  <a:lnTo>
                    <a:pt x="947" y="531"/>
                  </a:lnTo>
                  <a:lnTo>
                    <a:pt x="947" y="531"/>
                  </a:lnTo>
                  <a:lnTo>
                    <a:pt x="945" y="535"/>
                  </a:lnTo>
                  <a:lnTo>
                    <a:pt x="941" y="541"/>
                  </a:lnTo>
                  <a:lnTo>
                    <a:pt x="937" y="549"/>
                  </a:lnTo>
                  <a:lnTo>
                    <a:pt x="935" y="555"/>
                  </a:lnTo>
                  <a:lnTo>
                    <a:pt x="935" y="555"/>
                  </a:lnTo>
                  <a:lnTo>
                    <a:pt x="930" y="555"/>
                  </a:lnTo>
                  <a:lnTo>
                    <a:pt x="930" y="555"/>
                  </a:lnTo>
                  <a:lnTo>
                    <a:pt x="928" y="563"/>
                  </a:lnTo>
                  <a:lnTo>
                    <a:pt x="926" y="569"/>
                  </a:lnTo>
                  <a:lnTo>
                    <a:pt x="926" y="569"/>
                  </a:lnTo>
                  <a:lnTo>
                    <a:pt x="924" y="579"/>
                  </a:lnTo>
                  <a:lnTo>
                    <a:pt x="922" y="587"/>
                  </a:lnTo>
                  <a:lnTo>
                    <a:pt x="922" y="587"/>
                  </a:lnTo>
                  <a:lnTo>
                    <a:pt x="918" y="591"/>
                  </a:lnTo>
                  <a:lnTo>
                    <a:pt x="916" y="593"/>
                  </a:lnTo>
                  <a:lnTo>
                    <a:pt x="914" y="593"/>
                  </a:lnTo>
                  <a:lnTo>
                    <a:pt x="914" y="593"/>
                  </a:lnTo>
                  <a:lnTo>
                    <a:pt x="914" y="589"/>
                  </a:lnTo>
                  <a:lnTo>
                    <a:pt x="916" y="587"/>
                  </a:lnTo>
                  <a:lnTo>
                    <a:pt x="916" y="587"/>
                  </a:lnTo>
                  <a:lnTo>
                    <a:pt x="922" y="581"/>
                  </a:lnTo>
                  <a:lnTo>
                    <a:pt x="922" y="581"/>
                  </a:lnTo>
                  <a:lnTo>
                    <a:pt x="924" y="571"/>
                  </a:lnTo>
                  <a:lnTo>
                    <a:pt x="924" y="571"/>
                  </a:lnTo>
                  <a:lnTo>
                    <a:pt x="922" y="563"/>
                  </a:lnTo>
                  <a:lnTo>
                    <a:pt x="918" y="557"/>
                  </a:lnTo>
                  <a:lnTo>
                    <a:pt x="916" y="555"/>
                  </a:lnTo>
                  <a:lnTo>
                    <a:pt x="916" y="555"/>
                  </a:lnTo>
                  <a:lnTo>
                    <a:pt x="912" y="555"/>
                  </a:lnTo>
                  <a:lnTo>
                    <a:pt x="910" y="557"/>
                  </a:lnTo>
                  <a:lnTo>
                    <a:pt x="910" y="557"/>
                  </a:lnTo>
                  <a:lnTo>
                    <a:pt x="910" y="561"/>
                  </a:lnTo>
                  <a:lnTo>
                    <a:pt x="910" y="565"/>
                  </a:lnTo>
                  <a:lnTo>
                    <a:pt x="910" y="575"/>
                  </a:lnTo>
                  <a:lnTo>
                    <a:pt x="910" y="575"/>
                  </a:lnTo>
                  <a:lnTo>
                    <a:pt x="904" y="585"/>
                  </a:lnTo>
                  <a:lnTo>
                    <a:pt x="900" y="589"/>
                  </a:lnTo>
                  <a:lnTo>
                    <a:pt x="900" y="593"/>
                  </a:lnTo>
                  <a:lnTo>
                    <a:pt x="900" y="593"/>
                  </a:lnTo>
                  <a:lnTo>
                    <a:pt x="900" y="597"/>
                  </a:lnTo>
                  <a:lnTo>
                    <a:pt x="902" y="601"/>
                  </a:lnTo>
                  <a:lnTo>
                    <a:pt x="908" y="611"/>
                  </a:lnTo>
                  <a:lnTo>
                    <a:pt x="908" y="611"/>
                  </a:lnTo>
                  <a:lnTo>
                    <a:pt x="910" y="615"/>
                  </a:lnTo>
                  <a:lnTo>
                    <a:pt x="912" y="621"/>
                  </a:lnTo>
                  <a:lnTo>
                    <a:pt x="912" y="621"/>
                  </a:lnTo>
                  <a:lnTo>
                    <a:pt x="908" y="623"/>
                  </a:lnTo>
                  <a:lnTo>
                    <a:pt x="904" y="623"/>
                  </a:lnTo>
                  <a:lnTo>
                    <a:pt x="904" y="623"/>
                  </a:lnTo>
                  <a:lnTo>
                    <a:pt x="902" y="619"/>
                  </a:lnTo>
                  <a:lnTo>
                    <a:pt x="902" y="619"/>
                  </a:lnTo>
                  <a:lnTo>
                    <a:pt x="898" y="613"/>
                  </a:lnTo>
                  <a:lnTo>
                    <a:pt x="894" y="605"/>
                  </a:lnTo>
                  <a:lnTo>
                    <a:pt x="894" y="605"/>
                  </a:lnTo>
                  <a:lnTo>
                    <a:pt x="894" y="599"/>
                  </a:lnTo>
                  <a:lnTo>
                    <a:pt x="894" y="599"/>
                  </a:lnTo>
                  <a:lnTo>
                    <a:pt x="892" y="597"/>
                  </a:lnTo>
                  <a:lnTo>
                    <a:pt x="890" y="595"/>
                  </a:lnTo>
                  <a:lnTo>
                    <a:pt x="890" y="595"/>
                  </a:lnTo>
                  <a:lnTo>
                    <a:pt x="886" y="599"/>
                  </a:lnTo>
                  <a:lnTo>
                    <a:pt x="884" y="603"/>
                  </a:lnTo>
                  <a:lnTo>
                    <a:pt x="884" y="603"/>
                  </a:lnTo>
                  <a:lnTo>
                    <a:pt x="882" y="607"/>
                  </a:lnTo>
                  <a:lnTo>
                    <a:pt x="882" y="613"/>
                  </a:lnTo>
                  <a:lnTo>
                    <a:pt x="880" y="613"/>
                  </a:lnTo>
                  <a:lnTo>
                    <a:pt x="880" y="613"/>
                  </a:lnTo>
                  <a:lnTo>
                    <a:pt x="878" y="613"/>
                  </a:lnTo>
                  <a:lnTo>
                    <a:pt x="878" y="613"/>
                  </a:lnTo>
                  <a:lnTo>
                    <a:pt x="878" y="607"/>
                  </a:lnTo>
                  <a:lnTo>
                    <a:pt x="878" y="603"/>
                  </a:lnTo>
                  <a:lnTo>
                    <a:pt x="878" y="603"/>
                  </a:lnTo>
                  <a:lnTo>
                    <a:pt x="874" y="599"/>
                  </a:lnTo>
                  <a:lnTo>
                    <a:pt x="874" y="599"/>
                  </a:lnTo>
                  <a:lnTo>
                    <a:pt x="870" y="599"/>
                  </a:lnTo>
                  <a:lnTo>
                    <a:pt x="866" y="601"/>
                  </a:lnTo>
                  <a:lnTo>
                    <a:pt x="862" y="603"/>
                  </a:lnTo>
                  <a:lnTo>
                    <a:pt x="858" y="603"/>
                  </a:lnTo>
                  <a:lnTo>
                    <a:pt x="858" y="603"/>
                  </a:lnTo>
                  <a:lnTo>
                    <a:pt x="856" y="601"/>
                  </a:lnTo>
                  <a:lnTo>
                    <a:pt x="856" y="601"/>
                  </a:lnTo>
                  <a:lnTo>
                    <a:pt x="852" y="591"/>
                  </a:lnTo>
                  <a:lnTo>
                    <a:pt x="852" y="591"/>
                  </a:lnTo>
                  <a:lnTo>
                    <a:pt x="850" y="587"/>
                  </a:lnTo>
                  <a:lnTo>
                    <a:pt x="846" y="585"/>
                  </a:lnTo>
                  <a:lnTo>
                    <a:pt x="846" y="585"/>
                  </a:lnTo>
                  <a:lnTo>
                    <a:pt x="844" y="589"/>
                  </a:lnTo>
                  <a:lnTo>
                    <a:pt x="846" y="593"/>
                  </a:lnTo>
                  <a:lnTo>
                    <a:pt x="850" y="599"/>
                  </a:lnTo>
                  <a:lnTo>
                    <a:pt x="850" y="603"/>
                  </a:lnTo>
                  <a:lnTo>
                    <a:pt x="850" y="603"/>
                  </a:lnTo>
                  <a:lnTo>
                    <a:pt x="844" y="605"/>
                  </a:lnTo>
                  <a:lnTo>
                    <a:pt x="844" y="605"/>
                  </a:lnTo>
                  <a:lnTo>
                    <a:pt x="840" y="605"/>
                  </a:lnTo>
                  <a:lnTo>
                    <a:pt x="832" y="603"/>
                  </a:lnTo>
                  <a:lnTo>
                    <a:pt x="826" y="601"/>
                  </a:lnTo>
                  <a:lnTo>
                    <a:pt x="824" y="603"/>
                  </a:lnTo>
                  <a:lnTo>
                    <a:pt x="822" y="603"/>
                  </a:lnTo>
                  <a:lnTo>
                    <a:pt x="822" y="603"/>
                  </a:lnTo>
                  <a:lnTo>
                    <a:pt x="824" y="605"/>
                  </a:lnTo>
                  <a:lnTo>
                    <a:pt x="826" y="605"/>
                  </a:lnTo>
                  <a:lnTo>
                    <a:pt x="830" y="607"/>
                  </a:lnTo>
                  <a:lnTo>
                    <a:pt x="830" y="607"/>
                  </a:lnTo>
                  <a:lnTo>
                    <a:pt x="832" y="611"/>
                  </a:lnTo>
                  <a:lnTo>
                    <a:pt x="836" y="613"/>
                  </a:lnTo>
                  <a:lnTo>
                    <a:pt x="836" y="613"/>
                  </a:lnTo>
                  <a:lnTo>
                    <a:pt x="840" y="611"/>
                  </a:lnTo>
                  <a:lnTo>
                    <a:pt x="840" y="611"/>
                  </a:lnTo>
                  <a:lnTo>
                    <a:pt x="844" y="613"/>
                  </a:lnTo>
                  <a:lnTo>
                    <a:pt x="844" y="613"/>
                  </a:lnTo>
                  <a:lnTo>
                    <a:pt x="852" y="619"/>
                  </a:lnTo>
                  <a:lnTo>
                    <a:pt x="852" y="619"/>
                  </a:lnTo>
                  <a:lnTo>
                    <a:pt x="854" y="625"/>
                  </a:lnTo>
                  <a:lnTo>
                    <a:pt x="854" y="625"/>
                  </a:lnTo>
                  <a:lnTo>
                    <a:pt x="856" y="627"/>
                  </a:lnTo>
                  <a:lnTo>
                    <a:pt x="858" y="629"/>
                  </a:lnTo>
                  <a:lnTo>
                    <a:pt x="858" y="629"/>
                  </a:lnTo>
                  <a:lnTo>
                    <a:pt x="862" y="625"/>
                  </a:lnTo>
                  <a:lnTo>
                    <a:pt x="862" y="625"/>
                  </a:lnTo>
                  <a:lnTo>
                    <a:pt x="860" y="621"/>
                  </a:lnTo>
                  <a:lnTo>
                    <a:pt x="860" y="617"/>
                  </a:lnTo>
                  <a:lnTo>
                    <a:pt x="860" y="617"/>
                  </a:lnTo>
                  <a:lnTo>
                    <a:pt x="862" y="617"/>
                  </a:lnTo>
                  <a:lnTo>
                    <a:pt x="866" y="617"/>
                  </a:lnTo>
                  <a:lnTo>
                    <a:pt x="872" y="617"/>
                  </a:lnTo>
                  <a:lnTo>
                    <a:pt x="872" y="617"/>
                  </a:lnTo>
                  <a:lnTo>
                    <a:pt x="880" y="619"/>
                  </a:lnTo>
                  <a:lnTo>
                    <a:pt x="880" y="619"/>
                  </a:lnTo>
                  <a:lnTo>
                    <a:pt x="884" y="619"/>
                  </a:lnTo>
                  <a:lnTo>
                    <a:pt x="886" y="619"/>
                  </a:lnTo>
                  <a:lnTo>
                    <a:pt x="886" y="619"/>
                  </a:lnTo>
                  <a:lnTo>
                    <a:pt x="886" y="621"/>
                  </a:lnTo>
                  <a:lnTo>
                    <a:pt x="886" y="625"/>
                  </a:lnTo>
                  <a:lnTo>
                    <a:pt x="884" y="631"/>
                  </a:lnTo>
                  <a:lnTo>
                    <a:pt x="884" y="635"/>
                  </a:lnTo>
                  <a:lnTo>
                    <a:pt x="884" y="635"/>
                  </a:lnTo>
                  <a:lnTo>
                    <a:pt x="888" y="635"/>
                  </a:lnTo>
                  <a:lnTo>
                    <a:pt x="888" y="635"/>
                  </a:lnTo>
                  <a:lnTo>
                    <a:pt x="890" y="633"/>
                  </a:lnTo>
                  <a:lnTo>
                    <a:pt x="894" y="631"/>
                  </a:lnTo>
                  <a:lnTo>
                    <a:pt x="894" y="631"/>
                  </a:lnTo>
                  <a:lnTo>
                    <a:pt x="898" y="631"/>
                  </a:lnTo>
                  <a:lnTo>
                    <a:pt x="898" y="631"/>
                  </a:lnTo>
                  <a:lnTo>
                    <a:pt x="898" y="639"/>
                  </a:lnTo>
                  <a:lnTo>
                    <a:pt x="898" y="641"/>
                  </a:lnTo>
                  <a:lnTo>
                    <a:pt x="898" y="643"/>
                  </a:lnTo>
                  <a:lnTo>
                    <a:pt x="898" y="643"/>
                  </a:lnTo>
                  <a:lnTo>
                    <a:pt x="900" y="643"/>
                  </a:lnTo>
                  <a:lnTo>
                    <a:pt x="904" y="641"/>
                  </a:lnTo>
                  <a:lnTo>
                    <a:pt x="910" y="639"/>
                  </a:lnTo>
                  <a:lnTo>
                    <a:pt x="914" y="639"/>
                  </a:lnTo>
                  <a:lnTo>
                    <a:pt x="914" y="639"/>
                  </a:lnTo>
                  <a:lnTo>
                    <a:pt x="918" y="641"/>
                  </a:lnTo>
                  <a:lnTo>
                    <a:pt x="924" y="647"/>
                  </a:lnTo>
                  <a:lnTo>
                    <a:pt x="924" y="647"/>
                  </a:lnTo>
                  <a:lnTo>
                    <a:pt x="926" y="652"/>
                  </a:lnTo>
                  <a:lnTo>
                    <a:pt x="928" y="660"/>
                  </a:lnTo>
                  <a:lnTo>
                    <a:pt x="928" y="660"/>
                  </a:lnTo>
                  <a:lnTo>
                    <a:pt x="930" y="668"/>
                  </a:lnTo>
                  <a:lnTo>
                    <a:pt x="930" y="670"/>
                  </a:lnTo>
                  <a:lnTo>
                    <a:pt x="932" y="672"/>
                  </a:lnTo>
                  <a:lnTo>
                    <a:pt x="932" y="672"/>
                  </a:lnTo>
                  <a:lnTo>
                    <a:pt x="935" y="668"/>
                  </a:lnTo>
                  <a:lnTo>
                    <a:pt x="937" y="664"/>
                  </a:lnTo>
                  <a:lnTo>
                    <a:pt x="937" y="664"/>
                  </a:lnTo>
                  <a:lnTo>
                    <a:pt x="941" y="662"/>
                  </a:lnTo>
                  <a:lnTo>
                    <a:pt x="947" y="664"/>
                  </a:lnTo>
                  <a:lnTo>
                    <a:pt x="953" y="664"/>
                  </a:lnTo>
                  <a:lnTo>
                    <a:pt x="959" y="664"/>
                  </a:lnTo>
                  <a:lnTo>
                    <a:pt x="959" y="664"/>
                  </a:lnTo>
                  <a:lnTo>
                    <a:pt x="957" y="660"/>
                  </a:lnTo>
                  <a:lnTo>
                    <a:pt x="957" y="658"/>
                  </a:lnTo>
                  <a:lnTo>
                    <a:pt x="957" y="656"/>
                  </a:lnTo>
                  <a:lnTo>
                    <a:pt x="957" y="656"/>
                  </a:lnTo>
                  <a:lnTo>
                    <a:pt x="961" y="656"/>
                  </a:lnTo>
                  <a:lnTo>
                    <a:pt x="967" y="660"/>
                  </a:lnTo>
                  <a:lnTo>
                    <a:pt x="971" y="662"/>
                  </a:lnTo>
                  <a:lnTo>
                    <a:pt x="975" y="664"/>
                  </a:lnTo>
                  <a:lnTo>
                    <a:pt x="975" y="664"/>
                  </a:lnTo>
                  <a:lnTo>
                    <a:pt x="977" y="660"/>
                  </a:lnTo>
                  <a:lnTo>
                    <a:pt x="979" y="654"/>
                  </a:lnTo>
                  <a:lnTo>
                    <a:pt x="981" y="649"/>
                  </a:lnTo>
                  <a:lnTo>
                    <a:pt x="983" y="645"/>
                  </a:lnTo>
                  <a:lnTo>
                    <a:pt x="983" y="645"/>
                  </a:lnTo>
                  <a:lnTo>
                    <a:pt x="989" y="643"/>
                  </a:lnTo>
                  <a:lnTo>
                    <a:pt x="989" y="643"/>
                  </a:lnTo>
                  <a:lnTo>
                    <a:pt x="991" y="645"/>
                  </a:lnTo>
                  <a:lnTo>
                    <a:pt x="995" y="649"/>
                  </a:lnTo>
                  <a:lnTo>
                    <a:pt x="995" y="649"/>
                  </a:lnTo>
                  <a:lnTo>
                    <a:pt x="997" y="647"/>
                  </a:lnTo>
                  <a:lnTo>
                    <a:pt x="999" y="645"/>
                  </a:lnTo>
                  <a:lnTo>
                    <a:pt x="1003" y="641"/>
                  </a:lnTo>
                  <a:lnTo>
                    <a:pt x="1003" y="641"/>
                  </a:lnTo>
                  <a:lnTo>
                    <a:pt x="1017" y="631"/>
                  </a:lnTo>
                  <a:lnTo>
                    <a:pt x="1017" y="631"/>
                  </a:lnTo>
                  <a:lnTo>
                    <a:pt x="1025" y="629"/>
                  </a:lnTo>
                  <a:lnTo>
                    <a:pt x="1029" y="629"/>
                  </a:lnTo>
                  <a:lnTo>
                    <a:pt x="1031" y="629"/>
                  </a:lnTo>
                  <a:lnTo>
                    <a:pt x="1031" y="629"/>
                  </a:lnTo>
                  <a:lnTo>
                    <a:pt x="1033" y="633"/>
                  </a:lnTo>
                  <a:lnTo>
                    <a:pt x="1033" y="641"/>
                  </a:lnTo>
                  <a:lnTo>
                    <a:pt x="1033" y="641"/>
                  </a:lnTo>
                  <a:lnTo>
                    <a:pt x="1029" y="647"/>
                  </a:lnTo>
                  <a:lnTo>
                    <a:pt x="1029" y="647"/>
                  </a:lnTo>
                  <a:lnTo>
                    <a:pt x="1029" y="651"/>
                  </a:lnTo>
                  <a:lnTo>
                    <a:pt x="1031" y="656"/>
                  </a:lnTo>
                  <a:lnTo>
                    <a:pt x="1031" y="656"/>
                  </a:lnTo>
                  <a:lnTo>
                    <a:pt x="1033" y="662"/>
                  </a:lnTo>
                  <a:lnTo>
                    <a:pt x="1033" y="668"/>
                  </a:lnTo>
                  <a:lnTo>
                    <a:pt x="1033" y="670"/>
                  </a:lnTo>
                  <a:lnTo>
                    <a:pt x="1033" y="670"/>
                  </a:lnTo>
                  <a:lnTo>
                    <a:pt x="1029" y="674"/>
                  </a:lnTo>
                  <a:lnTo>
                    <a:pt x="1023" y="674"/>
                  </a:lnTo>
                  <a:lnTo>
                    <a:pt x="1015" y="676"/>
                  </a:lnTo>
                  <a:lnTo>
                    <a:pt x="1011" y="678"/>
                  </a:lnTo>
                  <a:lnTo>
                    <a:pt x="1011" y="678"/>
                  </a:lnTo>
                  <a:lnTo>
                    <a:pt x="1009" y="680"/>
                  </a:lnTo>
                  <a:lnTo>
                    <a:pt x="1007" y="682"/>
                  </a:lnTo>
                  <a:lnTo>
                    <a:pt x="1007" y="682"/>
                  </a:lnTo>
                  <a:lnTo>
                    <a:pt x="1005" y="684"/>
                  </a:lnTo>
                  <a:lnTo>
                    <a:pt x="999" y="684"/>
                  </a:lnTo>
                  <a:lnTo>
                    <a:pt x="987" y="682"/>
                  </a:lnTo>
                  <a:lnTo>
                    <a:pt x="975" y="680"/>
                  </a:lnTo>
                  <a:lnTo>
                    <a:pt x="971" y="680"/>
                  </a:lnTo>
                  <a:lnTo>
                    <a:pt x="967" y="680"/>
                  </a:lnTo>
                  <a:lnTo>
                    <a:pt x="967" y="680"/>
                  </a:lnTo>
                  <a:lnTo>
                    <a:pt x="961" y="686"/>
                  </a:lnTo>
                  <a:lnTo>
                    <a:pt x="957" y="692"/>
                  </a:lnTo>
                  <a:lnTo>
                    <a:pt x="949" y="708"/>
                  </a:lnTo>
                  <a:lnTo>
                    <a:pt x="949" y="708"/>
                  </a:lnTo>
                  <a:lnTo>
                    <a:pt x="947" y="716"/>
                  </a:lnTo>
                  <a:lnTo>
                    <a:pt x="945" y="720"/>
                  </a:lnTo>
                  <a:lnTo>
                    <a:pt x="943" y="722"/>
                  </a:lnTo>
                  <a:lnTo>
                    <a:pt x="943" y="722"/>
                  </a:lnTo>
                  <a:lnTo>
                    <a:pt x="939" y="724"/>
                  </a:lnTo>
                  <a:lnTo>
                    <a:pt x="935" y="724"/>
                  </a:lnTo>
                  <a:lnTo>
                    <a:pt x="926" y="722"/>
                  </a:lnTo>
                  <a:lnTo>
                    <a:pt x="926" y="722"/>
                  </a:lnTo>
                  <a:lnTo>
                    <a:pt x="918" y="726"/>
                  </a:lnTo>
                  <a:lnTo>
                    <a:pt x="912" y="730"/>
                  </a:lnTo>
                  <a:lnTo>
                    <a:pt x="912" y="734"/>
                  </a:lnTo>
                  <a:lnTo>
                    <a:pt x="912" y="734"/>
                  </a:lnTo>
                  <a:lnTo>
                    <a:pt x="912" y="734"/>
                  </a:lnTo>
                  <a:lnTo>
                    <a:pt x="914" y="736"/>
                  </a:lnTo>
                  <a:lnTo>
                    <a:pt x="918" y="736"/>
                  </a:lnTo>
                  <a:lnTo>
                    <a:pt x="918" y="736"/>
                  </a:lnTo>
                  <a:lnTo>
                    <a:pt x="918" y="736"/>
                  </a:lnTo>
                  <a:lnTo>
                    <a:pt x="918" y="738"/>
                  </a:lnTo>
                  <a:lnTo>
                    <a:pt x="916" y="738"/>
                  </a:lnTo>
                  <a:lnTo>
                    <a:pt x="910" y="740"/>
                  </a:lnTo>
                  <a:lnTo>
                    <a:pt x="910" y="740"/>
                  </a:lnTo>
                  <a:lnTo>
                    <a:pt x="908" y="744"/>
                  </a:lnTo>
                  <a:lnTo>
                    <a:pt x="908" y="750"/>
                  </a:lnTo>
                  <a:lnTo>
                    <a:pt x="908" y="750"/>
                  </a:lnTo>
                  <a:lnTo>
                    <a:pt x="908" y="756"/>
                  </a:lnTo>
                  <a:lnTo>
                    <a:pt x="908" y="756"/>
                  </a:lnTo>
                  <a:lnTo>
                    <a:pt x="902" y="762"/>
                  </a:lnTo>
                  <a:lnTo>
                    <a:pt x="902" y="762"/>
                  </a:lnTo>
                  <a:lnTo>
                    <a:pt x="896" y="766"/>
                  </a:lnTo>
                  <a:lnTo>
                    <a:pt x="896" y="766"/>
                  </a:lnTo>
                  <a:lnTo>
                    <a:pt x="890" y="772"/>
                  </a:lnTo>
                  <a:lnTo>
                    <a:pt x="884" y="778"/>
                  </a:lnTo>
                  <a:lnTo>
                    <a:pt x="884" y="778"/>
                  </a:lnTo>
                  <a:lnTo>
                    <a:pt x="872" y="780"/>
                  </a:lnTo>
                  <a:lnTo>
                    <a:pt x="862" y="780"/>
                  </a:lnTo>
                  <a:lnTo>
                    <a:pt x="862" y="780"/>
                  </a:lnTo>
                  <a:lnTo>
                    <a:pt x="858" y="780"/>
                  </a:lnTo>
                  <a:lnTo>
                    <a:pt x="858" y="780"/>
                  </a:lnTo>
                  <a:lnTo>
                    <a:pt x="850" y="778"/>
                  </a:lnTo>
                  <a:lnTo>
                    <a:pt x="844" y="776"/>
                  </a:lnTo>
                  <a:lnTo>
                    <a:pt x="840" y="772"/>
                  </a:lnTo>
                  <a:lnTo>
                    <a:pt x="840" y="772"/>
                  </a:lnTo>
                  <a:lnTo>
                    <a:pt x="842" y="768"/>
                  </a:lnTo>
                  <a:lnTo>
                    <a:pt x="844" y="762"/>
                  </a:lnTo>
                  <a:lnTo>
                    <a:pt x="844" y="762"/>
                  </a:lnTo>
                  <a:lnTo>
                    <a:pt x="842" y="754"/>
                  </a:lnTo>
                  <a:lnTo>
                    <a:pt x="840" y="748"/>
                  </a:lnTo>
                  <a:lnTo>
                    <a:pt x="840" y="748"/>
                  </a:lnTo>
                  <a:lnTo>
                    <a:pt x="840" y="738"/>
                  </a:lnTo>
                  <a:lnTo>
                    <a:pt x="840" y="738"/>
                  </a:lnTo>
                  <a:lnTo>
                    <a:pt x="836" y="724"/>
                  </a:lnTo>
                  <a:lnTo>
                    <a:pt x="836" y="724"/>
                  </a:lnTo>
                  <a:lnTo>
                    <a:pt x="832" y="718"/>
                  </a:lnTo>
                  <a:lnTo>
                    <a:pt x="828" y="712"/>
                  </a:lnTo>
                  <a:lnTo>
                    <a:pt x="828" y="712"/>
                  </a:lnTo>
                  <a:lnTo>
                    <a:pt x="824" y="712"/>
                  </a:lnTo>
                  <a:lnTo>
                    <a:pt x="820" y="712"/>
                  </a:lnTo>
                  <a:lnTo>
                    <a:pt x="820" y="712"/>
                  </a:lnTo>
                  <a:lnTo>
                    <a:pt x="814" y="714"/>
                  </a:lnTo>
                  <a:lnTo>
                    <a:pt x="810" y="716"/>
                  </a:lnTo>
                  <a:lnTo>
                    <a:pt x="810" y="716"/>
                  </a:lnTo>
                  <a:lnTo>
                    <a:pt x="804" y="712"/>
                  </a:lnTo>
                  <a:lnTo>
                    <a:pt x="800" y="708"/>
                  </a:lnTo>
                  <a:lnTo>
                    <a:pt x="800" y="708"/>
                  </a:lnTo>
                  <a:lnTo>
                    <a:pt x="792" y="704"/>
                  </a:lnTo>
                  <a:lnTo>
                    <a:pt x="782" y="702"/>
                  </a:lnTo>
                  <a:lnTo>
                    <a:pt x="782" y="702"/>
                  </a:lnTo>
                  <a:lnTo>
                    <a:pt x="778" y="704"/>
                  </a:lnTo>
                  <a:lnTo>
                    <a:pt x="772" y="706"/>
                  </a:lnTo>
                  <a:lnTo>
                    <a:pt x="766" y="706"/>
                  </a:lnTo>
                  <a:lnTo>
                    <a:pt x="762" y="706"/>
                  </a:lnTo>
                  <a:lnTo>
                    <a:pt x="762" y="706"/>
                  </a:lnTo>
                  <a:lnTo>
                    <a:pt x="762" y="704"/>
                  </a:lnTo>
                  <a:lnTo>
                    <a:pt x="762" y="704"/>
                  </a:lnTo>
                  <a:lnTo>
                    <a:pt x="764" y="694"/>
                  </a:lnTo>
                  <a:lnTo>
                    <a:pt x="764" y="694"/>
                  </a:lnTo>
                  <a:lnTo>
                    <a:pt x="768" y="690"/>
                  </a:lnTo>
                  <a:lnTo>
                    <a:pt x="774" y="684"/>
                  </a:lnTo>
                  <a:lnTo>
                    <a:pt x="774" y="684"/>
                  </a:lnTo>
                  <a:lnTo>
                    <a:pt x="780" y="676"/>
                  </a:lnTo>
                  <a:lnTo>
                    <a:pt x="784" y="664"/>
                  </a:lnTo>
                  <a:lnTo>
                    <a:pt x="784" y="664"/>
                  </a:lnTo>
                  <a:lnTo>
                    <a:pt x="796" y="654"/>
                  </a:lnTo>
                  <a:lnTo>
                    <a:pt x="796" y="654"/>
                  </a:lnTo>
                  <a:lnTo>
                    <a:pt x="810" y="647"/>
                  </a:lnTo>
                  <a:lnTo>
                    <a:pt x="828" y="635"/>
                  </a:lnTo>
                  <a:lnTo>
                    <a:pt x="828" y="635"/>
                  </a:lnTo>
                  <a:lnTo>
                    <a:pt x="830" y="633"/>
                  </a:lnTo>
                  <a:lnTo>
                    <a:pt x="832" y="631"/>
                  </a:lnTo>
                  <a:lnTo>
                    <a:pt x="832" y="631"/>
                  </a:lnTo>
                  <a:lnTo>
                    <a:pt x="828" y="631"/>
                  </a:lnTo>
                  <a:lnTo>
                    <a:pt x="826" y="629"/>
                  </a:lnTo>
                  <a:lnTo>
                    <a:pt x="826" y="629"/>
                  </a:lnTo>
                  <a:lnTo>
                    <a:pt x="824" y="625"/>
                  </a:lnTo>
                  <a:lnTo>
                    <a:pt x="822" y="621"/>
                  </a:lnTo>
                  <a:lnTo>
                    <a:pt x="822" y="621"/>
                  </a:lnTo>
                  <a:lnTo>
                    <a:pt x="816" y="617"/>
                  </a:lnTo>
                  <a:lnTo>
                    <a:pt x="812" y="615"/>
                  </a:lnTo>
                  <a:lnTo>
                    <a:pt x="812" y="615"/>
                  </a:lnTo>
                  <a:lnTo>
                    <a:pt x="810" y="617"/>
                  </a:lnTo>
                  <a:lnTo>
                    <a:pt x="810" y="619"/>
                  </a:lnTo>
                  <a:lnTo>
                    <a:pt x="808" y="623"/>
                  </a:lnTo>
                  <a:lnTo>
                    <a:pt x="808" y="625"/>
                  </a:lnTo>
                  <a:lnTo>
                    <a:pt x="808" y="625"/>
                  </a:lnTo>
                  <a:lnTo>
                    <a:pt x="804" y="625"/>
                  </a:lnTo>
                  <a:lnTo>
                    <a:pt x="800" y="623"/>
                  </a:lnTo>
                  <a:lnTo>
                    <a:pt x="794" y="621"/>
                  </a:lnTo>
                  <a:lnTo>
                    <a:pt x="794" y="621"/>
                  </a:lnTo>
                  <a:lnTo>
                    <a:pt x="794" y="617"/>
                  </a:lnTo>
                  <a:lnTo>
                    <a:pt x="792" y="615"/>
                  </a:lnTo>
                  <a:lnTo>
                    <a:pt x="792" y="615"/>
                  </a:lnTo>
                  <a:lnTo>
                    <a:pt x="788" y="615"/>
                  </a:lnTo>
                  <a:lnTo>
                    <a:pt x="786" y="617"/>
                  </a:lnTo>
                  <a:lnTo>
                    <a:pt x="782" y="621"/>
                  </a:lnTo>
                  <a:lnTo>
                    <a:pt x="782" y="621"/>
                  </a:lnTo>
                  <a:lnTo>
                    <a:pt x="780" y="625"/>
                  </a:lnTo>
                  <a:lnTo>
                    <a:pt x="780" y="625"/>
                  </a:lnTo>
                  <a:lnTo>
                    <a:pt x="778" y="627"/>
                  </a:lnTo>
                  <a:lnTo>
                    <a:pt x="774" y="627"/>
                  </a:lnTo>
                  <a:lnTo>
                    <a:pt x="774" y="627"/>
                  </a:lnTo>
                  <a:lnTo>
                    <a:pt x="762" y="633"/>
                  </a:lnTo>
                  <a:lnTo>
                    <a:pt x="752" y="639"/>
                  </a:lnTo>
                  <a:lnTo>
                    <a:pt x="746" y="641"/>
                  </a:lnTo>
                  <a:lnTo>
                    <a:pt x="746" y="641"/>
                  </a:lnTo>
                  <a:lnTo>
                    <a:pt x="736" y="641"/>
                  </a:lnTo>
                  <a:lnTo>
                    <a:pt x="724" y="635"/>
                  </a:lnTo>
                  <a:lnTo>
                    <a:pt x="724" y="635"/>
                  </a:lnTo>
                  <a:lnTo>
                    <a:pt x="717" y="629"/>
                  </a:lnTo>
                  <a:lnTo>
                    <a:pt x="717" y="629"/>
                  </a:lnTo>
                  <a:lnTo>
                    <a:pt x="709" y="629"/>
                  </a:lnTo>
                  <a:lnTo>
                    <a:pt x="709" y="629"/>
                  </a:lnTo>
                  <a:lnTo>
                    <a:pt x="701" y="631"/>
                  </a:lnTo>
                  <a:lnTo>
                    <a:pt x="697" y="633"/>
                  </a:lnTo>
                  <a:lnTo>
                    <a:pt x="695" y="633"/>
                  </a:lnTo>
                  <a:lnTo>
                    <a:pt x="695" y="633"/>
                  </a:lnTo>
                  <a:lnTo>
                    <a:pt x="693" y="631"/>
                  </a:lnTo>
                  <a:lnTo>
                    <a:pt x="693" y="629"/>
                  </a:lnTo>
                  <a:lnTo>
                    <a:pt x="693" y="629"/>
                  </a:lnTo>
                  <a:lnTo>
                    <a:pt x="695" y="625"/>
                  </a:lnTo>
                  <a:lnTo>
                    <a:pt x="699" y="621"/>
                  </a:lnTo>
                  <a:lnTo>
                    <a:pt x="705" y="617"/>
                  </a:lnTo>
                  <a:lnTo>
                    <a:pt x="707" y="613"/>
                  </a:lnTo>
                  <a:lnTo>
                    <a:pt x="707" y="613"/>
                  </a:lnTo>
                  <a:lnTo>
                    <a:pt x="705" y="611"/>
                  </a:lnTo>
                  <a:lnTo>
                    <a:pt x="705" y="611"/>
                  </a:lnTo>
                  <a:lnTo>
                    <a:pt x="699" y="611"/>
                  </a:lnTo>
                  <a:lnTo>
                    <a:pt x="693" y="611"/>
                  </a:lnTo>
                  <a:lnTo>
                    <a:pt x="683" y="613"/>
                  </a:lnTo>
                  <a:lnTo>
                    <a:pt x="683" y="613"/>
                  </a:lnTo>
                  <a:lnTo>
                    <a:pt x="679" y="613"/>
                  </a:lnTo>
                  <a:lnTo>
                    <a:pt x="677" y="611"/>
                  </a:lnTo>
                  <a:lnTo>
                    <a:pt x="677" y="611"/>
                  </a:lnTo>
                  <a:lnTo>
                    <a:pt x="677" y="607"/>
                  </a:lnTo>
                  <a:lnTo>
                    <a:pt x="679" y="605"/>
                  </a:lnTo>
                  <a:lnTo>
                    <a:pt x="685" y="603"/>
                  </a:lnTo>
                  <a:lnTo>
                    <a:pt x="685" y="603"/>
                  </a:lnTo>
                  <a:lnTo>
                    <a:pt x="691" y="603"/>
                  </a:lnTo>
                  <a:lnTo>
                    <a:pt x="699" y="603"/>
                  </a:lnTo>
                  <a:lnTo>
                    <a:pt x="709" y="603"/>
                  </a:lnTo>
                  <a:lnTo>
                    <a:pt x="717" y="601"/>
                  </a:lnTo>
                  <a:lnTo>
                    <a:pt x="717" y="601"/>
                  </a:lnTo>
                  <a:lnTo>
                    <a:pt x="719" y="599"/>
                  </a:lnTo>
                  <a:lnTo>
                    <a:pt x="719" y="599"/>
                  </a:lnTo>
                  <a:lnTo>
                    <a:pt x="715" y="595"/>
                  </a:lnTo>
                  <a:lnTo>
                    <a:pt x="715" y="595"/>
                  </a:lnTo>
                  <a:lnTo>
                    <a:pt x="707" y="595"/>
                  </a:lnTo>
                  <a:lnTo>
                    <a:pt x="707" y="595"/>
                  </a:lnTo>
                  <a:lnTo>
                    <a:pt x="701" y="591"/>
                  </a:lnTo>
                  <a:lnTo>
                    <a:pt x="697" y="587"/>
                  </a:lnTo>
                  <a:lnTo>
                    <a:pt x="697" y="587"/>
                  </a:lnTo>
                  <a:lnTo>
                    <a:pt x="693" y="581"/>
                  </a:lnTo>
                  <a:lnTo>
                    <a:pt x="691" y="575"/>
                  </a:lnTo>
                  <a:lnTo>
                    <a:pt x="687" y="575"/>
                  </a:lnTo>
                  <a:lnTo>
                    <a:pt x="687" y="575"/>
                  </a:lnTo>
                  <a:lnTo>
                    <a:pt x="687" y="579"/>
                  </a:lnTo>
                  <a:lnTo>
                    <a:pt x="687" y="581"/>
                  </a:lnTo>
                  <a:lnTo>
                    <a:pt x="687" y="585"/>
                  </a:lnTo>
                  <a:lnTo>
                    <a:pt x="687" y="585"/>
                  </a:lnTo>
                  <a:lnTo>
                    <a:pt x="683" y="589"/>
                  </a:lnTo>
                  <a:lnTo>
                    <a:pt x="679" y="591"/>
                  </a:lnTo>
                  <a:lnTo>
                    <a:pt x="679" y="591"/>
                  </a:lnTo>
                  <a:lnTo>
                    <a:pt x="675" y="595"/>
                  </a:lnTo>
                  <a:lnTo>
                    <a:pt x="669" y="597"/>
                  </a:lnTo>
                  <a:lnTo>
                    <a:pt x="667" y="597"/>
                  </a:lnTo>
                  <a:lnTo>
                    <a:pt x="667" y="597"/>
                  </a:lnTo>
                  <a:lnTo>
                    <a:pt x="667" y="595"/>
                  </a:lnTo>
                  <a:lnTo>
                    <a:pt x="667" y="591"/>
                  </a:lnTo>
                  <a:lnTo>
                    <a:pt x="667" y="587"/>
                  </a:lnTo>
                  <a:lnTo>
                    <a:pt x="667" y="585"/>
                  </a:lnTo>
                  <a:lnTo>
                    <a:pt x="667" y="585"/>
                  </a:lnTo>
                  <a:lnTo>
                    <a:pt x="665" y="585"/>
                  </a:lnTo>
                  <a:lnTo>
                    <a:pt x="663" y="587"/>
                  </a:lnTo>
                  <a:lnTo>
                    <a:pt x="661" y="591"/>
                  </a:lnTo>
                  <a:lnTo>
                    <a:pt x="661" y="591"/>
                  </a:lnTo>
                  <a:lnTo>
                    <a:pt x="649" y="603"/>
                  </a:lnTo>
                  <a:lnTo>
                    <a:pt x="649" y="603"/>
                  </a:lnTo>
                  <a:lnTo>
                    <a:pt x="639" y="605"/>
                  </a:lnTo>
                  <a:lnTo>
                    <a:pt x="629" y="611"/>
                  </a:lnTo>
                  <a:lnTo>
                    <a:pt x="629" y="611"/>
                  </a:lnTo>
                  <a:lnTo>
                    <a:pt x="623" y="617"/>
                  </a:lnTo>
                  <a:lnTo>
                    <a:pt x="623" y="617"/>
                  </a:lnTo>
                  <a:lnTo>
                    <a:pt x="619" y="619"/>
                  </a:lnTo>
                  <a:lnTo>
                    <a:pt x="613" y="621"/>
                  </a:lnTo>
                  <a:lnTo>
                    <a:pt x="613" y="621"/>
                  </a:lnTo>
                  <a:lnTo>
                    <a:pt x="613" y="625"/>
                  </a:lnTo>
                  <a:lnTo>
                    <a:pt x="613" y="631"/>
                  </a:lnTo>
                  <a:lnTo>
                    <a:pt x="613" y="631"/>
                  </a:lnTo>
                  <a:lnTo>
                    <a:pt x="611" y="645"/>
                  </a:lnTo>
                  <a:lnTo>
                    <a:pt x="609" y="652"/>
                  </a:lnTo>
                  <a:lnTo>
                    <a:pt x="605" y="656"/>
                  </a:lnTo>
                  <a:lnTo>
                    <a:pt x="605" y="656"/>
                  </a:lnTo>
                  <a:lnTo>
                    <a:pt x="601" y="654"/>
                  </a:lnTo>
                  <a:lnTo>
                    <a:pt x="601" y="654"/>
                  </a:lnTo>
                  <a:lnTo>
                    <a:pt x="597" y="651"/>
                  </a:lnTo>
                  <a:lnTo>
                    <a:pt x="595" y="647"/>
                  </a:lnTo>
                  <a:lnTo>
                    <a:pt x="595" y="647"/>
                  </a:lnTo>
                  <a:lnTo>
                    <a:pt x="589" y="647"/>
                  </a:lnTo>
                  <a:lnTo>
                    <a:pt x="581" y="647"/>
                  </a:lnTo>
                  <a:lnTo>
                    <a:pt x="581" y="647"/>
                  </a:lnTo>
                  <a:lnTo>
                    <a:pt x="579" y="645"/>
                  </a:lnTo>
                  <a:lnTo>
                    <a:pt x="577" y="643"/>
                  </a:lnTo>
                  <a:lnTo>
                    <a:pt x="577" y="643"/>
                  </a:lnTo>
                  <a:lnTo>
                    <a:pt x="577" y="643"/>
                  </a:lnTo>
                  <a:lnTo>
                    <a:pt x="577" y="645"/>
                  </a:lnTo>
                  <a:lnTo>
                    <a:pt x="577" y="647"/>
                  </a:lnTo>
                  <a:lnTo>
                    <a:pt x="581" y="651"/>
                  </a:lnTo>
                  <a:lnTo>
                    <a:pt x="581" y="651"/>
                  </a:lnTo>
                  <a:lnTo>
                    <a:pt x="589" y="652"/>
                  </a:lnTo>
                  <a:lnTo>
                    <a:pt x="595" y="656"/>
                  </a:lnTo>
                  <a:lnTo>
                    <a:pt x="595" y="656"/>
                  </a:lnTo>
                  <a:lnTo>
                    <a:pt x="599" y="662"/>
                  </a:lnTo>
                  <a:lnTo>
                    <a:pt x="599" y="670"/>
                  </a:lnTo>
                  <a:lnTo>
                    <a:pt x="599" y="670"/>
                  </a:lnTo>
                  <a:lnTo>
                    <a:pt x="599" y="678"/>
                  </a:lnTo>
                  <a:lnTo>
                    <a:pt x="595" y="684"/>
                  </a:lnTo>
                  <a:lnTo>
                    <a:pt x="595" y="684"/>
                  </a:lnTo>
                  <a:lnTo>
                    <a:pt x="593" y="690"/>
                  </a:lnTo>
                  <a:lnTo>
                    <a:pt x="591" y="692"/>
                  </a:lnTo>
                  <a:lnTo>
                    <a:pt x="591" y="692"/>
                  </a:lnTo>
                  <a:lnTo>
                    <a:pt x="585" y="694"/>
                  </a:lnTo>
                  <a:lnTo>
                    <a:pt x="581" y="694"/>
                  </a:lnTo>
                  <a:lnTo>
                    <a:pt x="577" y="694"/>
                  </a:lnTo>
                  <a:lnTo>
                    <a:pt x="573" y="696"/>
                  </a:lnTo>
                  <a:lnTo>
                    <a:pt x="573" y="696"/>
                  </a:lnTo>
                  <a:lnTo>
                    <a:pt x="573" y="702"/>
                  </a:lnTo>
                  <a:lnTo>
                    <a:pt x="571" y="704"/>
                  </a:lnTo>
                  <a:lnTo>
                    <a:pt x="571" y="704"/>
                  </a:lnTo>
                  <a:lnTo>
                    <a:pt x="569" y="706"/>
                  </a:lnTo>
                  <a:lnTo>
                    <a:pt x="565" y="710"/>
                  </a:lnTo>
                  <a:lnTo>
                    <a:pt x="565" y="710"/>
                  </a:lnTo>
                  <a:lnTo>
                    <a:pt x="565" y="714"/>
                  </a:lnTo>
                  <a:lnTo>
                    <a:pt x="567" y="716"/>
                  </a:lnTo>
                  <a:lnTo>
                    <a:pt x="565" y="718"/>
                  </a:lnTo>
                  <a:lnTo>
                    <a:pt x="565" y="718"/>
                  </a:lnTo>
                  <a:lnTo>
                    <a:pt x="563" y="718"/>
                  </a:lnTo>
                  <a:lnTo>
                    <a:pt x="559" y="716"/>
                  </a:lnTo>
                  <a:lnTo>
                    <a:pt x="559" y="716"/>
                  </a:lnTo>
                  <a:lnTo>
                    <a:pt x="555" y="710"/>
                  </a:lnTo>
                  <a:lnTo>
                    <a:pt x="555" y="704"/>
                  </a:lnTo>
                  <a:lnTo>
                    <a:pt x="555" y="704"/>
                  </a:lnTo>
                  <a:lnTo>
                    <a:pt x="553" y="702"/>
                  </a:lnTo>
                  <a:lnTo>
                    <a:pt x="551" y="700"/>
                  </a:lnTo>
                  <a:lnTo>
                    <a:pt x="551" y="700"/>
                  </a:lnTo>
                  <a:lnTo>
                    <a:pt x="549" y="702"/>
                  </a:lnTo>
                  <a:lnTo>
                    <a:pt x="549" y="704"/>
                  </a:lnTo>
                  <a:lnTo>
                    <a:pt x="551" y="710"/>
                  </a:lnTo>
                  <a:lnTo>
                    <a:pt x="555" y="724"/>
                  </a:lnTo>
                  <a:lnTo>
                    <a:pt x="555" y="724"/>
                  </a:lnTo>
                  <a:lnTo>
                    <a:pt x="561" y="734"/>
                  </a:lnTo>
                  <a:lnTo>
                    <a:pt x="563" y="740"/>
                  </a:lnTo>
                  <a:lnTo>
                    <a:pt x="563" y="744"/>
                  </a:lnTo>
                  <a:lnTo>
                    <a:pt x="563" y="744"/>
                  </a:lnTo>
                  <a:lnTo>
                    <a:pt x="559" y="746"/>
                  </a:lnTo>
                  <a:lnTo>
                    <a:pt x="559" y="746"/>
                  </a:lnTo>
                  <a:lnTo>
                    <a:pt x="551" y="744"/>
                  </a:lnTo>
                  <a:lnTo>
                    <a:pt x="551" y="744"/>
                  </a:lnTo>
                  <a:lnTo>
                    <a:pt x="541" y="744"/>
                  </a:lnTo>
                  <a:lnTo>
                    <a:pt x="541" y="744"/>
                  </a:lnTo>
                  <a:lnTo>
                    <a:pt x="531" y="750"/>
                  </a:lnTo>
                  <a:lnTo>
                    <a:pt x="531" y="750"/>
                  </a:lnTo>
                  <a:lnTo>
                    <a:pt x="519" y="754"/>
                  </a:lnTo>
                  <a:lnTo>
                    <a:pt x="511" y="756"/>
                  </a:lnTo>
                  <a:lnTo>
                    <a:pt x="511" y="756"/>
                  </a:lnTo>
                  <a:lnTo>
                    <a:pt x="508" y="764"/>
                  </a:lnTo>
                  <a:lnTo>
                    <a:pt x="502" y="770"/>
                  </a:lnTo>
                  <a:lnTo>
                    <a:pt x="502" y="770"/>
                  </a:lnTo>
                  <a:lnTo>
                    <a:pt x="494" y="772"/>
                  </a:lnTo>
                  <a:lnTo>
                    <a:pt x="488" y="772"/>
                  </a:lnTo>
                  <a:lnTo>
                    <a:pt x="488" y="772"/>
                  </a:lnTo>
                  <a:lnTo>
                    <a:pt x="482" y="770"/>
                  </a:lnTo>
                  <a:lnTo>
                    <a:pt x="478" y="764"/>
                  </a:lnTo>
                  <a:lnTo>
                    <a:pt x="474" y="756"/>
                  </a:lnTo>
                  <a:lnTo>
                    <a:pt x="466" y="752"/>
                  </a:lnTo>
                  <a:lnTo>
                    <a:pt x="466" y="752"/>
                  </a:lnTo>
                  <a:lnTo>
                    <a:pt x="462" y="754"/>
                  </a:lnTo>
                  <a:lnTo>
                    <a:pt x="458" y="756"/>
                  </a:lnTo>
                  <a:lnTo>
                    <a:pt x="456" y="756"/>
                  </a:lnTo>
                  <a:lnTo>
                    <a:pt x="456" y="756"/>
                  </a:lnTo>
                  <a:lnTo>
                    <a:pt x="456" y="754"/>
                  </a:lnTo>
                  <a:lnTo>
                    <a:pt x="456" y="752"/>
                  </a:lnTo>
                  <a:lnTo>
                    <a:pt x="456" y="752"/>
                  </a:lnTo>
                  <a:lnTo>
                    <a:pt x="458" y="750"/>
                  </a:lnTo>
                  <a:lnTo>
                    <a:pt x="460" y="750"/>
                  </a:lnTo>
                  <a:lnTo>
                    <a:pt x="468" y="750"/>
                  </a:lnTo>
                  <a:lnTo>
                    <a:pt x="468" y="750"/>
                  </a:lnTo>
                  <a:lnTo>
                    <a:pt x="472" y="746"/>
                  </a:lnTo>
                  <a:lnTo>
                    <a:pt x="474" y="742"/>
                  </a:lnTo>
                  <a:lnTo>
                    <a:pt x="474" y="742"/>
                  </a:lnTo>
                  <a:lnTo>
                    <a:pt x="474" y="736"/>
                  </a:lnTo>
                  <a:lnTo>
                    <a:pt x="474" y="732"/>
                  </a:lnTo>
                  <a:lnTo>
                    <a:pt x="474" y="732"/>
                  </a:lnTo>
                  <a:lnTo>
                    <a:pt x="476" y="720"/>
                  </a:lnTo>
                  <a:lnTo>
                    <a:pt x="476" y="720"/>
                  </a:lnTo>
                  <a:lnTo>
                    <a:pt x="480" y="718"/>
                  </a:lnTo>
                  <a:lnTo>
                    <a:pt x="484" y="714"/>
                  </a:lnTo>
                  <a:lnTo>
                    <a:pt x="484" y="714"/>
                  </a:lnTo>
                  <a:lnTo>
                    <a:pt x="484" y="708"/>
                  </a:lnTo>
                  <a:lnTo>
                    <a:pt x="484" y="704"/>
                  </a:lnTo>
                  <a:lnTo>
                    <a:pt x="484" y="704"/>
                  </a:lnTo>
                  <a:lnTo>
                    <a:pt x="488" y="694"/>
                  </a:lnTo>
                  <a:lnTo>
                    <a:pt x="488" y="694"/>
                  </a:lnTo>
                  <a:lnTo>
                    <a:pt x="492" y="692"/>
                  </a:lnTo>
                  <a:lnTo>
                    <a:pt x="496" y="688"/>
                  </a:lnTo>
                  <a:lnTo>
                    <a:pt x="496" y="688"/>
                  </a:lnTo>
                  <a:lnTo>
                    <a:pt x="498" y="682"/>
                  </a:lnTo>
                  <a:lnTo>
                    <a:pt x="496" y="674"/>
                  </a:lnTo>
                  <a:lnTo>
                    <a:pt x="494" y="664"/>
                  </a:lnTo>
                  <a:lnTo>
                    <a:pt x="494" y="656"/>
                  </a:lnTo>
                  <a:lnTo>
                    <a:pt x="494" y="656"/>
                  </a:lnTo>
                  <a:lnTo>
                    <a:pt x="496" y="652"/>
                  </a:lnTo>
                  <a:lnTo>
                    <a:pt x="498" y="647"/>
                  </a:lnTo>
                  <a:lnTo>
                    <a:pt x="498" y="647"/>
                  </a:lnTo>
                  <a:lnTo>
                    <a:pt x="502" y="645"/>
                  </a:lnTo>
                  <a:lnTo>
                    <a:pt x="508" y="643"/>
                  </a:lnTo>
                  <a:lnTo>
                    <a:pt x="508" y="643"/>
                  </a:lnTo>
                  <a:lnTo>
                    <a:pt x="510" y="643"/>
                  </a:lnTo>
                  <a:lnTo>
                    <a:pt x="510" y="645"/>
                  </a:lnTo>
                  <a:lnTo>
                    <a:pt x="511" y="649"/>
                  </a:lnTo>
                  <a:lnTo>
                    <a:pt x="513" y="649"/>
                  </a:lnTo>
                  <a:lnTo>
                    <a:pt x="513" y="649"/>
                  </a:lnTo>
                  <a:lnTo>
                    <a:pt x="517" y="647"/>
                  </a:lnTo>
                  <a:lnTo>
                    <a:pt x="519" y="643"/>
                  </a:lnTo>
                  <a:lnTo>
                    <a:pt x="519" y="643"/>
                  </a:lnTo>
                  <a:lnTo>
                    <a:pt x="529" y="643"/>
                  </a:lnTo>
                  <a:lnTo>
                    <a:pt x="537" y="645"/>
                  </a:lnTo>
                  <a:lnTo>
                    <a:pt x="543" y="645"/>
                  </a:lnTo>
                  <a:lnTo>
                    <a:pt x="551" y="645"/>
                  </a:lnTo>
                  <a:lnTo>
                    <a:pt x="551" y="645"/>
                  </a:lnTo>
                  <a:lnTo>
                    <a:pt x="555" y="643"/>
                  </a:lnTo>
                  <a:lnTo>
                    <a:pt x="559" y="639"/>
                  </a:lnTo>
                  <a:lnTo>
                    <a:pt x="559" y="639"/>
                  </a:lnTo>
                  <a:lnTo>
                    <a:pt x="561" y="633"/>
                  </a:lnTo>
                  <a:lnTo>
                    <a:pt x="561" y="627"/>
                  </a:lnTo>
                  <a:lnTo>
                    <a:pt x="561" y="627"/>
                  </a:lnTo>
                  <a:lnTo>
                    <a:pt x="559" y="623"/>
                  </a:lnTo>
                  <a:lnTo>
                    <a:pt x="553" y="619"/>
                  </a:lnTo>
                  <a:lnTo>
                    <a:pt x="553" y="619"/>
                  </a:lnTo>
                  <a:lnTo>
                    <a:pt x="553" y="607"/>
                  </a:lnTo>
                  <a:lnTo>
                    <a:pt x="553" y="607"/>
                  </a:lnTo>
                  <a:lnTo>
                    <a:pt x="551" y="599"/>
                  </a:lnTo>
                  <a:lnTo>
                    <a:pt x="551" y="599"/>
                  </a:lnTo>
                  <a:lnTo>
                    <a:pt x="545" y="591"/>
                  </a:lnTo>
                  <a:lnTo>
                    <a:pt x="545" y="591"/>
                  </a:lnTo>
                  <a:lnTo>
                    <a:pt x="535" y="589"/>
                  </a:lnTo>
                  <a:lnTo>
                    <a:pt x="525" y="585"/>
                  </a:lnTo>
                  <a:lnTo>
                    <a:pt x="525" y="585"/>
                  </a:lnTo>
                  <a:lnTo>
                    <a:pt x="517" y="579"/>
                  </a:lnTo>
                  <a:lnTo>
                    <a:pt x="513" y="569"/>
                  </a:lnTo>
                  <a:lnTo>
                    <a:pt x="513" y="569"/>
                  </a:lnTo>
                  <a:lnTo>
                    <a:pt x="513" y="563"/>
                  </a:lnTo>
                  <a:lnTo>
                    <a:pt x="513" y="559"/>
                  </a:lnTo>
                  <a:lnTo>
                    <a:pt x="513" y="559"/>
                  </a:lnTo>
                  <a:lnTo>
                    <a:pt x="511" y="553"/>
                  </a:lnTo>
                  <a:lnTo>
                    <a:pt x="510" y="549"/>
                  </a:lnTo>
                  <a:lnTo>
                    <a:pt x="510" y="549"/>
                  </a:lnTo>
                  <a:lnTo>
                    <a:pt x="506" y="549"/>
                  </a:lnTo>
                  <a:lnTo>
                    <a:pt x="498" y="549"/>
                  </a:lnTo>
                  <a:lnTo>
                    <a:pt x="498" y="549"/>
                  </a:lnTo>
                  <a:lnTo>
                    <a:pt x="496" y="545"/>
                  </a:lnTo>
                  <a:lnTo>
                    <a:pt x="492" y="541"/>
                  </a:lnTo>
                  <a:lnTo>
                    <a:pt x="492" y="541"/>
                  </a:lnTo>
                  <a:lnTo>
                    <a:pt x="488" y="539"/>
                  </a:lnTo>
                  <a:lnTo>
                    <a:pt x="484" y="535"/>
                  </a:lnTo>
                  <a:lnTo>
                    <a:pt x="484" y="535"/>
                  </a:lnTo>
                  <a:lnTo>
                    <a:pt x="484" y="531"/>
                  </a:lnTo>
                  <a:lnTo>
                    <a:pt x="484" y="527"/>
                  </a:lnTo>
                  <a:lnTo>
                    <a:pt x="484" y="515"/>
                  </a:lnTo>
                  <a:lnTo>
                    <a:pt x="484" y="515"/>
                  </a:lnTo>
                  <a:lnTo>
                    <a:pt x="482" y="505"/>
                  </a:lnTo>
                  <a:lnTo>
                    <a:pt x="482" y="505"/>
                  </a:lnTo>
                  <a:lnTo>
                    <a:pt x="482" y="495"/>
                  </a:lnTo>
                  <a:lnTo>
                    <a:pt x="482" y="495"/>
                  </a:lnTo>
                  <a:lnTo>
                    <a:pt x="478" y="491"/>
                  </a:lnTo>
                  <a:lnTo>
                    <a:pt x="474" y="489"/>
                  </a:lnTo>
                  <a:lnTo>
                    <a:pt x="474" y="489"/>
                  </a:lnTo>
                  <a:lnTo>
                    <a:pt x="468" y="491"/>
                  </a:lnTo>
                  <a:lnTo>
                    <a:pt x="464" y="493"/>
                  </a:lnTo>
                  <a:lnTo>
                    <a:pt x="464" y="493"/>
                  </a:lnTo>
                  <a:lnTo>
                    <a:pt x="460" y="491"/>
                  </a:lnTo>
                  <a:lnTo>
                    <a:pt x="456" y="485"/>
                  </a:lnTo>
                  <a:lnTo>
                    <a:pt x="450" y="479"/>
                  </a:lnTo>
                  <a:lnTo>
                    <a:pt x="450" y="479"/>
                  </a:lnTo>
                  <a:lnTo>
                    <a:pt x="438" y="479"/>
                  </a:lnTo>
                  <a:lnTo>
                    <a:pt x="438" y="479"/>
                  </a:lnTo>
                  <a:lnTo>
                    <a:pt x="430" y="481"/>
                  </a:lnTo>
                  <a:lnTo>
                    <a:pt x="420" y="485"/>
                  </a:lnTo>
                  <a:lnTo>
                    <a:pt x="420" y="485"/>
                  </a:lnTo>
                  <a:lnTo>
                    <a:pt x="410" y="483"/>
                  </a:lnTo>
                  <a:lnTo>
                    <a:pt x="410" y="483"/>
                  </a:lnTo>
                  <a:lnTo>
                    <a:pt x="396" y="477"/>
                  </a:lnTo>
                  <a:lnTo>
                    <a:pt x="384" y="469"/>
                  </a:lnTo>
                  <a:lnTo>
                    <a:pt x="384" y="469"/>
                  </a:lnTo>
                  <a:lnTo>
                    <a:pt x="374" y="465"/>
                  </a:lnTo>
                  <a:lnTo>
                    <a:pt x="374" y="465"/>
                  </a:lnTo>
                  <a:lnTo>
                    <a:pt x="364" y="463"/>
                  </a:lnTo>
                  <a:lnTo>
                    <a:pt x="354" y="463"/>
                  </a:lnTo>
                  <a:lnTo>
                    <a:pt x="354" y="463"/>
                  </a:lnTo>
                  <a:lnTo>
                    <a:pt x="344" y="467"/>
                  </a:lnTo>
                  <a:lnTo>
                    <a:pt x="336" y="471"/>
                  </a:lnTo>
                  <a:lnTo>
                    <a:pt x="336" y="471"/>
                  </a:lnTo>
                  <a:lnTo>
                    <a:pt x="326" y="475"/>
                  </a:lnTo>
                  <a:lnTo>
                    <a:pt x="326" y="475"/>
                  </a:lnTo>
                  <a:lnTo>
                    <a:pt x="320" y="473"/>
                  </a:lnTo>
                  <a:lnTo>
                    <a:pt x="316" y="473"/>
                  </a:lnTo>
                  <a:lnTo>
                    <a:pt x="316" y="473"/>
                  </a:lnTo>
                  <a:lnTo>
                    <a:pt x="312" y="477"/>
                  </a:lnTo>
                  <a:lnTo>
                    <a:pt x="308" y="479"/>
                  </a:lnTo>
                  <a:lnTo>
                    <a:pt x="308" y="479"/>
                  </a:lnTo>
                  <a:lnTo>
                    <a:pt x="304" y="489"/>
                  </a:lnTo>
                  <a:lnTo>
                    <a:pt x="304" y="493"/>
                  </a:lnTo>
                  <a:lnTo>
                    <a:pt x="304" y="495"/>
                  </a:lnTo>
                  <a:lnTo>
                    <a:pt x="304" y="495"/>
                  </a:lnTo>
                  <a:lnTo>
                    <a:pt x="297" y="495"/>
                  </a:lnTo>
                  <a:lnTo>
                    <a:pt x="297" y="495"/>
                  </a:lnTo>
                  <a:lnTo>
                    <a:pt x="287" y="501"/>
                  </a:lnTo>
                  <a:lnTo>
                    <a:pt x="277" y="509"/>
                  </a:lnTo>
                  <a:lnTo>
                    <a:pt x="265" y="521"/>
                  </a:lnTo>
                  <a:lnTo>
                    <a:pt x="257" y="527"/>
                  </a:lnTo>
                  <a:lnTo>
                    <a:pt x="257" y="527"/>
                  </a:lnTo>
                  <a:lnTo>
                    <a:pt x="247" y="529"/>
                  </a:lnTo>
                  <a:lnTo>
                    <a:pt x="239" y="529"/>
                  </a:lnTo>
                  <a:lnTo>
                    <a:pt x="239" y="529"/>
                  </a:lnTo>
                  <a:lnTo>
                    <a:pt x="227" y="533"/>
                  </a:lnTo>
                  <a:lnTo>
                    <a:pt x="219" y="537"/>
                  </a:lnTo>
                  <a:lnTo>
                    <a:pt x="219" y="537"/>
                  </a:lnTo>
                  <a:lnTo>
                    <a:pt x="211" y="545"/>
                  </a:lnTo>
                  <a:lnTo>
                    <a:pt x="203" y="553"/>
                  </a:lnTo>
                  <a:lnTo>
                    <a:pt x="199" y="555"/>
                  </a:lnTo>
                  <a:lnTo>
                    <a:pt x="199" y="555"/>
                  </a:lnTo>
                  <a:lnTo>
                    <a:pt x="193" y="553"/>
                  </a:lnTo>
                  <a:lnTo>
                    <a:pt x="187" y="549"/>
                  </a:lnTo>
                  <a:lnTo>
                    <a:pt x="187" y="549"/>
                  </a:lnTo>
                  <a:lnTo>
                    <a:pt x="181" y="543"/>
                  </a:lnTo>
                  <a:lnTo>
                    <a:pt x="171" y="539"/>
                  </a:lnTo>
                  <a:lnTo>
                    <a:pt x="171" y="539"/>
                  </a:lnTo>
                  <a:lnTo>
                    <a:pt x="163" y="539"/>
                  </a:lnTo>
                  <a:lnTo>
                    <a:pt x="153" y="541"/>
                  </a:lnTo>
                  <a:lnTo>
                    <a:pt x="153" y="541"/>
                  </a:lnTo>
                  <a:lnTo>
                    <a:pt x="135" y="549"/>
                  </a:lnTo>
                  <a:lnTo>
                    <a:pt x="135" y="549"/>
                  </a:lnTo>
                  <a:lnTo>
                    <a:pt x="119" y="551"/>
                  </a:lnTo>
                  <a:lnTo>
                    <a:pt x="105" y="551"/>
                  </a:lnTo>
                  <a:lnTo>
                    <a:pt x="105" y="551"/>
                  </a:lnTo>
                  <a:lnTo>
                    <a:pt x="82" y="549"/>
                  </a:lnTo>
                  <a:lnTo>
                    <a:pt x="82" y="549"/>
                  </a:lnTo>
                  <a:lnTo>
                    <a:pt x="72" y="549"/>
                  </a:lnTo>
                  <a:lnTo>
                    <a:pt x="62" y="551"/>
                  </a:lnTo>
                  <a:lnTo>
                    <a:pt x="62" y="551"/>
                  </a:lnTo>
                  <a:lnTo>
                    <a:pt x="54" y="555"/>
                  </a:lnTo>
                  <a:lnTo>
                    <a:pt x="54" y="555"/>
                  </a:lnTo>
                  <a:lnTo>
                    <a:pt x="50" y="549"/>
                  </a:lnTo>
                  <a:lnTo>
                    <a:pt x="48" y="541"/>
                  </a:lnTo>
                  <a:lnTo>
                    <a:pt x="48" y="541"/>
                  </a:lnTo>
                  <a:lnTo>
                    <a:pt x="36" y="533"/>
                  </a:lnTo>
                  <a:lnTo>
                    <a:pt x="36" y="533"/>
                  </a:lnTo>
                  <a:lnTo>
                    <a:pt x="20" y="523"/>
                  </a:lnTo>
                  <a:lnTo>
                    <a:pt x="20" y="523"/>
                  </a:lnTo>
                  <a:lnTo>
                    <a:pt x="12" y="517"/>
                  </a:lnTo>
                  <a:lnTo>
                    <a:pt x="0" y="513"/>
                  </a:lnTo>
                  <a:lnTo>
                    <a:pt x="0" y="513"/>
                  </a:lnTo>
                  <a:lnTo>
                    <a:pt x="2" y="501"/>
                  </a:lnTo>
                  <a:lnTo>
                    <a:pt x="4" y="485"/>
                  </a:lnTo>
                  <a:lnTo>
                    <a:pt x="4" y="485"/>
                  </a:lnTo>
                  <a:lnTo>
                    <a:pt x="12" y="467"/>
                  </a:lnTo>
                  <a:lnTo>
                    <a:pt x="16" y="449"/>
                  </a:lnTo>
                  <a:lnTo>
                    <a:pt x="16" y="449"/>
                  </a:lnTo>
                  <a:lnTo>
                    <a:pt x="16" y="445"/>
                  </a:lnTo>
                  <a:lnTo>
                    <a:pt x="16" y="441"/>
                  </a:lnTo>
                  <a:lnTo>
                    <a:pt x="16" y="441"/>
                  </a:lnTo>
                  <a:lnTo>
                    <a:pt x="22" y="441"/>
                  </a:lnTo>
                  <a:lnTo>
                    <a:pt x="22" y="441"/>
                  </a:lnTo>
                  <a:lnTo>
                    <a:pt x="28" y="441"/>
                  </a:lnTo>
                  <a:lnTo>
                    <a:pt x="32" y="440"/>
                  </a:lnTo>
                  <a:lnTo>
                    <a:pt x="36" y="440"/>
                  </a:lnTo>
                  <a:lnTo>
                    <a:pt x="36" y="440"/>
                  </a:lnTo>
                  <a:lnTo>
                    <a:pt x="36" y="436"/>
                  </a:lnTo>
                  <a:lnTo>
                    <a:pt x="32" y="432"/>
                  </a:lnTo>
                  <a:lnTo>
                    <a:pt x="30" y="424"/>
                  </a:lnTo>
                  <a:lnTo>
                    <a:pt x="30" y="424"/>
                  </a:lnTo>
                  <a:lnTo>
                    <a:pt x="30" y="406"/>
                  </a:lnTo>
                  <a:lnTo>
                    <a:pt x="30" y="406"/>
                  </a:lnTo>
                  <a:lnTo>
                    <a:pt x="38" y="382"/>
                  </a:lnTo>
                  <a:lnTo>
                    <a:pt x="46" y="358"/>
                  </a:lnTo>
                  <a:lnTo>
                    <a:pt x="46" y="358"/>
                  </a:lnTo>
                  <a:lnTo>
                    <a:pt x="54" y="346"/>
                  </a:lnTo>
                  <a:lnTo>
                    <a:pt x="62" y="334"/>
                  </a:lnTo>
                  <a:lnTo>
                    <a:pt x="62" y="334"/>
                  </a:lnTo>
                  <a:lnTo>
                    <a:pt x="72" y="326"/>
                  </a:lnTo>
                  <a:lnTo>
                    <a:pt x="82" y="318"/>
                  </a:lnTo>
                  <a:lnTo>
                    <a:pt x="82" y="318"/>
                  </a:lnTo>
                  <a:lnTo>
                    <a:pt x="93" y="306"/>
                  </a:lnTo>
                  <a:lnTo>
                    <a:pt x="101" y="296"/>
                  </a:lnTo>
                  <a:lnTo>
                    <a:pt x="101" y="296"/>
                  </a:lnTo>
                  <a:lnTo>
                    <a:pt x="103" y="290"/>
                  </a:lnTo>
                  <a:lnTo>
                    <a:pt x="105" y="282"/>
                  </a:lnTo>
                  <a:lnTo>
                    <a:pt x="105" y="282"/>
                  </a:lnTo>
                  <a:lnTo>
                    <a:pt x="101" y="272"/>
                  </a:lnTo>
                  <a:lnTo>
                    <a:pt x="97" y="264"/>
                  </a:lnTo>
                  <a:lnTo>
                    <a:pt x="97" y="264"/>
                  </a:lnTo>
                  <a:lnTo>
                    <a:pt x="97" y="258"/>
                  </a:lnTo>
                  <a:lnTo>
                    <a:pt x="97" y="252"/>
                  </a:lnTo>
                  <a:lnTo>
                    <a:pt x="97" y="252"/>
                  </a:lnTo>
                  <a:lnTo>
                    <a:pt x="89" y="244"/>
                  </a:lnTo>
                  <a:lnTo>
                    <a:pt x="82" y="238"/>
                  </a:lnTo>
                  <a:lnTo>
                    <a:pt x="82" y="238"/>
                  </a:lnTo>
                  <a:lnTo>
                    <a:pt x="80" y="234"/>
                  </a:lnTo>
                  <a:lnTo>
                    <a:pt x="80" y="234"/>
                  </a:lnTo>
                  <a:lnTo>
                    <a:pt x="70" y="215"/>
                  </a:lnTo>
                  <a:lnTo>
                    <a:pt x="70" y="215"/>
                  </a:lnTo>
                  <a:lnTo>
                    <a:pt x="66" y="201"/>
                  </a:lnTo>
                  <a:lnTo>
                    <a:pt x="66" y="201"/>
                  </a:lnTo>
                  <a:lnTo>
                    <a:pt x="60" y="195"/>
                  </a:lnTo>
                  <a:lnTo>
                    <a:pt x="58" y="191"/>
                  </a:lnTo>
                  <a:lnTo>
                    <a:pt x="56" y="187"/>
                  </a:lnTo>
                  <a:lnTo>
                    <a:pt x="56" y="187"/>
                  </a:lnTo>
                  <a:lnTo>
                    <a:pt x="60" y="183"/>
                  </a:lnTo>
                  <a:lnTo>
                    <a:pt x="62" y="179"/>
                  </a:lnTo>
                  <a:lnTo>
                    <a:pt x="62" y="179"/>
                  </a:lnTo>
                  <a:lnTo>
                    <a:pt x="74" y="177"/>
                  </a:lnTo>
                  <a:lnTo>
                    <a:pt x="74" y="177"/>
                  </a:lnTo>
                  <a:lnTo>
                    <a:pt x="82" y="177"/>
                  </a:lnTo>
                  <a:lnTo>
                    <a:pt x="82" y="177"/>
                  </a:lnTo>
                  <a:lnTo>
                    <a:pt x="89" y="173"/>
                  </a:lnTo>
                  <a:lnTo>
                    <a:pt x="99" y="169"/>
                  </a:lnTo>
                  <a:lnTo>
                    <a:pt x="99" y="169"/>
                  </a:lnTo>
                  <a:lnTo>
                    <a:pt x="105" y="161"/>
                  </a:lnTo>
                  <a:lnTo>
                    <a:pt x="105" y="161"/>
                  </a:lnTo>
                  <a:lnTo>
                    <a:pt x="105" y="155"/>
                  </a:lnTo>
                  <a:lnTo>
                    <a:pt x="105" y="151"/>
                  </a:lnTo>
                  <a:lnTo>
                    <a:pt x="105" y="151"/>
                  </a:lnTo>
                  <a:lnTo>
                    <a:pt x="109" y="149"/>
                  </a:lnTo>
                  <a:lnTo>
                    <a:pt x="113" y="147"/>
                  </a:lnTo>
                  <a:lnTo>
                    <a:pt x="113" y="147"/>
                  </a:lnTo>
                  <a:lnTo>
                    <a:pt x="137" y="139"/>
                  </a:lnTo>
                  <a:lnTo>
                    <a:pt x="147" y="137"/>
                  </a:lnTo>
                  <a:lnTo>
                    <a:pt x="159" y="135"/>
                  </a:lnTo>
                  <a:lnTo>
                    <a:pt x="159" y="135"/>
                  </a:lnTo>
                  <a:lnTo>
                    <a:pt x="169" y="137"/>
                  </a:lnTo>
                  <a:lnTo>
                    <a:pt x="169" y="137"/>
                  </a:lnTo>
                  <a:lnTo>
                    <a:pt x="177" y="137"/>
                  </a:lnTo>
                  <a:lnTo>
                    <a:pt x="189" y="135"/>
                  </a:lnTo>
                  <a:lnTo>
                    <a:pt x="189" y="135"/>
                  </a:lnTo>
                  <a:lnTo>
                    <a:pt x="193" y="133"/>
                  </a:lnTo>
                  <a:lnTo>
                    <a:pt x="197" y="131"/>
                  </a:lnTo>
                  <a:lnTo>
                    <a:pt x="197" y="131"/>
                  </a:lnTo>
                  <a:lnTo>
                    <a:pt x="205" y="135"/>
                  </a:lnTo>
                  <a:lnTo>
                    <a:pt x="215" y="139"/>
                  </a:lnTo>
                  <a:lnTo>
                    <a:pt x="215" y="139"/>
                  </a:lnTo>
                  <a:lnTo>
                    <a:pt x="233" y="141"/>
                  </a:lnTo>
                  <a:lnTo>
                    <a:pt x="233" y="141"/>
                  </a:lnTo>
                  <a:lnTo>
                    <a:pt x="243" y="141"/>
                  </a:lnTo>
                  <a:lnTo>
                    <a:pt x="243" y="141"/>
                  </a:lnTo>
                  <a:lnTo>
                    <a:pt x="251" y="139"/>
                  </a:lnTo>
                  <a:lnTo>
                    <a:pt x="251" y="139"/>
                  </a:lnTo>
                  <a:lnTo>
                    <a:pt x="259" y="141"/>
                  </a:lnTo>
                  <a:lnTo>
                    <a:pt x="259" y="141"/>
                  </a:lnTo>
                  <a:lnTo>
                    <a:pt x="271" y="143"/>
                  </a:lnTo>
                  <a:lnTo>
                    <a:pt x="271" y="143"/>
                  </a:lnTo>
                  <a:lnTo>
                    <a:pt x="275" y="145"/>
                  </a:lnTo>
                  <a:lnTo>
                    <a:pt x="279" y="145"/>
                  </a:lnTo>
                  <a:lnTo>
                    <a:pt x="279" y="145"/>
                  </a:lnTo>
                  <a:lnTo>
                    <a:pt x="281" y="151"/>
                  </a:lnTo>
                  <a:lnTo>
                    <a:pt x="283" y="155"/>
                  </a:lnTo>
                  <a:lnTo>
                    <a:pt x="283" y="155"/>
                  </a:lnTo>
                  <a:lnTo>
                    <a:pt x="285" y="157"/>
                  </a:lnTo>
                  <a:lnTo>
                    <a:pt x="289" y="161"/>
                  </a:lnTo>
                  <a:lnTo>
                    <a:pt x="289" y="161"/>
                  </a:lnTo>
                  <a:lnTo>
                    <a:pt x="293" y="161"/>
                  </a:lnTo>
                  <a:lnTo>
                    <a:pt x="300" y="157"/>
                  </a:lnTo>
                  <a:lnTo>
                    <a:pt x="304" y="155"/>
                  </a:lnTo>
                  <a:lnTo>
                    <a:pt x="308" y="155"/>
                  </a:lnTo>
                  <a:lnTo>
                    <a:pt x="308" y="155"/>
                  </a:lnTo>
                  <a:lnTo>
                    <a:pt x="310" y="161"/>
                  </a:lnTo>
                  <a:lnTo>
                    <a:pt x="310" y="165"/>
                  </a:lnTo>
                  <a:lnTo>
                    <a:pt x="310" y="165"/>
                  </a:lnTo>
                  <a:lnTo>
                    <a:pt x="314" y="169"/>
                  </a:lnTo>
                  <a:lnTo>
                    <a:pt x="318" y="171"/>
                  </a:lnTo>
                  <a:lnTo>
                    <a:pt x="318" y="171"/>
                  </a:lnTo>
                  <a:lnTo>
                    <a:pt x="322" y="167"/>
                  </a:lnTo>
                  <a:lnTo>
                    <a:pt x="326" y="163"/>
                  </a:lnTo>
                  <a:lnTo>
                    <a:pt x="326" y="163"/>
                  </a:lnTo>
                  <a:lnTo>
                    <a:pt x="334" y="157"/>
                  </a:lnTo>
                  <a:lnTo>
                    <a:pt x="334" y="157"/>
                  </a:lnTo>
                  <a:lnTo>
                    <a:pt x="338" y="157"/>
                  </a:lnTo>
                  <a:lnTo>
                    <a:pt x="342" y="155"/>
                  </a:lnTo>
                  <a:lnTo>
                    <a:pt x="342" y="155"/>
                  </a:lnTo>
                  <a:lnTo>
                    <a:pt x="344" y="151"/>
                  </a:lnTo>
                  <a:lnTo>
                    <a:pt x="348" y="147"/>
                  </a:lnTo>
                  <a:lnTo>
                    <a:pt x="348" y="147"/>
                  </a:lnTo>
                  <a:lnTo>
                    <a:pt x="354" y="149"/>
                  </a:lnTo>
                  <a:lnTo>
                    <a:pt x="358" y="153"/>
                  </a:lnTo>
                  <a:lnTo>
                    <a:pt x="358" y="153"/>
                  </a:lnTo>
                  <a:lnTo>
                    <a:pt x="366" y="153"/>
                  </a:lnTo>
                  <a:lnTo>
                    <a:pt x="366" y="153"/>
                  </a:lnTo>
                  <a:lnTo>
                    <a:pt x="370" y="151"/>
                  </a:lnTo>
                  <a:lnTo>
                    <a:pt x="374" y="151"/>
                  </a:lnTo>
                  <a:lnTo>
                    <a:pt x="374" y="151"/>
                  </a:lnTo>
                  <a:lnTo>
                    <a:pt x="378" y="153"/>
                  </a:lnTo>
                  <a:lnTo>
                    <a:pt x="380" y="157"/>
                  </a:lnTo>
                  <a:lnTo>
                    <a:pt x="380" y="157"/>
                  </a:lnTo>
                  <a:lnTo>
                    <a:pt x="386" y="161"/>
                  </a:lnTo>
                  <a:lnTo>
                    <a:pt x="390" y="163"/>
                  </a:lnTo>
                  <a:lnTo>
                    <a:pt x="390" y="163"/>
                  </a:lnTo>
                  <a:lnTo>
                    <a:pt x="394" y="155"/>
                  </a:lnTo>
                  <a:lnTo>
                    <a:pt x="398" y="149"/>
                  </a:lnTo>
                  <a:lnTo>
                    <a:pt x="400" y="141"/>
                  </a:lnTo>
                  <a:lnTo>
                    <a:pt x="402" y="139"/>
                  </a:lnTo>
                  <a:lnTo>
                    <a:pt x="404" y="137"/>
                  </a:lnTo>
                  <a:lnTo>
                    <a:pt x="404" y="137"/>
                  </a:lnTo>
                  <a:lnTo>
                    <a:pt x="408" y="137"/>
                  </a:lnTo>
                  <a:lnTo>
                    <a:pt x="414" y="139"/>
                  </a:lnTo>
                  <a:lnTo>
                    <a:pt x="422" y="145"/>
                  </a:lnTo>
                  <a:lnTo>
                    <a:pt x="422" y="145"/>
                  </a:lnTo>
                  <a:lnTo>
                    <a:pt x="428" y="153"/>
                  </a:lnTo>
                  <a:lnTo>
                    <a:pt x="428" y="153"/>
                  </a:lnTo>
                  <a:lnTo>
                    <a:pt x="432" y="157"/>
                  </a:lnTo>
                  <a:lnTo>
                    <a:pt x="436" y="157"/>
                  </a:lnTo>
                  <a:lnTo>
                    <a:pt x="436" y="157"/>
                  </a:lnTo>
                  <a:lnTo>
                    <a:pt x="438" y="155"/>
                  </a:lnTo>
                  <a:lnTo>
                    <a:pt x="444" y="151"/>
                  </a:lnTo>
                  <a:lnTo>
                    <a:pt x="444" y="151"/>
                  </a:lnTo>
                  <a:lnTo>
                    <a:pt x="452" y="151"/>
                  </a:lnTo>
                  <a:lnTo>
                    <a:pt x="452" y="151"/>
                  </a:lnTo>
                  <a:lnTo>
                    <a:pt x="472" y="143"/>
                  </a:lnTo>
                  <a:lnTo>
                    <a:pt x="472" y="143"/>
                  </a:lnTo>
                  <a:lnTo>
                    <a:pt x="480" y="143"/>
                  </a:lnTo>
                  <a:lnTo>
                    <a:pt x="480" y="143"/>
                  </a:lnTo>
                  <a:lnTo>
                    <a:pt x="488" y="145"/>
                  </a:lnTo>
                  <a:lnTo>
                    <a:pt x="488" y="145"/>
                  </a:lnTo>
                  <a:lnTo>
                    <a:pt x="492" y="147"/>
                  </a:lnTo>
                  <a:lnTo>
                    <a:pt x="496" y="151"/>
                  </a:lnTo>
                  <a:lnTo>
                    <a:pt x="496" y="151"/>
                  </a:lnTo>
                  <a:lnTo>
                    <a:pt x="502" y="149"/>
                  </a:lnTo>
                  <a:lnTo>
                    <a:pt x="506" y="147"/>
                  </a:lnTo>
                  <a:lnTo>
                    <a:pt x="506" y="147"/>
                  </a:lnTo>
                  <a:lnTo>
                    <a:pt x="506" y="143"/>
                  </a:lnTo>
                  <a:lnTo>
                    <a:pt x="508" y="139"/>
                  </a:lnTo>
                  <a:lnTo>
                    <a:pt x="508" y="139"/>
                  </a:lnTo>
                  <a:lnTo>
                    <a:pt x="504" y="127"/>
                  </a:lnTo>
                  <a:lnTo>
                    <a:pt x="502" y="119"/>
                  </a:lnTo>
                  <a:lnTo>
                    <a:pt x="502" y="119"/>
                  </a:lnTo>
                  <a:lnTo>
                    <a:pt x="502" y="109"/>
                  </a:lnTo>
                  <a:lnTo>
                    <a:pt x="502" y="109"/>
                  </a:lnTo>
                  <a:lnTo>
                    <a:pt x="498" y="101"/>
                  </a:lnTo>
                  <a:lnTo>
                    <a:pt x="498" y="101"/>
                  </a:lnTo>
                  <a:lnTo>
                    <a:pt x="502" y="91"/>
                  </a:lnTo>
                  <a:lnTo>
                    <a:pt x="502" y="91"/>
                  </a:lnTo>
                  <a:lnTo>
                    <a:pt x="508" y="79"/>
                  </a:lnTo>
                  <a:lnTo>
                    <a:pt x="515" y="65"/>
                  </a:lnTo>
                  <a:lnTo>
                    <a:pt x="515" y="65"/>
                  </a:lnTo>
                  <a:lnTo>
                    <a:pt x="521" y="59"/>
                  </a:lnTo>
                  <a:lnTo>
                    <a:pt x="521" y="59"/>
                  </a:lnTo>
                  <a:lnTo>
                    <a:pt x="531" y="59"/>
                  </a:lnTo>
                  <a:lnTo>
                    <a:pt x="531" y="59"/>
                  </a:lnTo>
                  <a:lnTo>
                    <a:pt x="539" y="53"/>
                  </a:lnTo>
                  <a:lnTo>
                    <a:pt x="539" y="53"/>
                  </a:lnTo>
                  <a:lnTo>
                    <a:pt x="549" y="47"/>
                  </a:lnTo>
                  <a:lnTo>
                    <a:pt x="555" y="45"/>
                  </a:lnTo>
                  <a:lnTo>
                    <a:pt x="559" y="45"/>
                  </a:lnTo>
                  <a:lnTo>
                    <a:pt x="561" y="47"/>
                  </a:lnTo>
                  <a:lnTo>
                    <a:pt x="561" y="47"/>
                  </a:lnTo>
                  <a:lnTo>
                    <a:pt x="561" y="47"/>
                  </a:lnTo>
                  <a:lnTo>
                    <a:pt x="561" y="47"/>
                  </a:lnTo>
                  <a:lnTo>
                    <a:pt x="563" y="51"/>
                  </a:lnTo>
                  <a:lnTo>
                    <a:pt x="569" y="51"/>
                  </a:lnTo>
                  <a:lnTo>
                    <a:pt x="569" y="51"/>
                  </a:lnTo>
                  <a:lnTo>
                    <a:pt x="577" y="53"/>
                  </a:lnTo>
                  <a:lnTo>
                    <a:pt x="577" y="53"/>
                  </a:lnTo>
                  <a:lnTo>
                    <a:pt x="583" y="47"/>
                  </a:lnTo>
                  <a:lnTo>
                    <a:pt x="583" y="47"/>
                  </a:lnTo>
                  <a:lnTo>
                    <a:pt x="589" y="37"/>
                  </a:lnTo>
                  <a:lnTo>
                    <a:pt x="589" y="37"/>
                  </a:lnTo>
                  <a:lnTo>
                    <a:pt x="589" y="33"/>
                  </a:lnTo>
                  <a:lnTo>
                    <a:pt x="589" y="29"/>
                  </a:lnTo>
                  <a:lnTo>
                    <a:pt x="589" y="29"/>
                  </a:lnTo>
                  <a:lnTo>
                    <a:pt x="591" y="25"/>
                  </a:lnTo>
                  <a:lnTo>
                    <a:pt x="595" y="22"/>
                  </a:lnTo>
                  <a:lnTo>
                    <a:pt x="595" y="22"/>
                  </a:lnTo>
                  <a:lnTo>
                    <a:pt x="603" y="22"/>
                  </a:lnTo>
                  <a:lnTo>
                    <a:pt x="611" y="22"/>
                  </a:lnTo>
                  <a:lnTo>
                    <a:pt x="611" y="22"/>
                  </a:lnTo>
                  <a:lnTo>
                    <a:pt x="623" y="20"/>
                  </a:lnTo>
                  <a:lnTo>
                    <a:pt x="623" y="20"/>
                  </a:lnTo>
                  <a:lnTo>
                    <a:pt x="631" y="16"/>
                  </a:lnTo>
                  <a:lnTo>
                    <a:pt x="637" y="12"/>
                  </a:lnTo>
                  <a:lnTo>
                    <a:pt x="637" y="12"/>
                  </a:lnTo>
                  <a:lnTo>
                    <a:pt x="647" y="12"/>
                  </a:lnTo>
                  <a:lnTo>
                    <a:pt x="657" y="8"/>
                  </a:lnTo>
                  <a:lnTo>
                    <a:pt x="657" y="8"/>
                  </a:lnTo>
                  <a:lnTo>
                    <a:pt x="663" y="4"/>
                  </a:lnTo>
                  <a:lnTo>
                    <a:pt x="667" y="2"/>
                  </a:lnTo>
                  <a:lnTo>
                    <a:pt x="671" y="0"/>
                  </a:lnTo>
                  <a:lnTo>
                    <a:pt x="671" y="0"/>
                  </a:lnTo>
                  <a:lnTo>
                    <a:pt x="681" y="4"/>
                  </a:lnTo>
                  <a:lnTo>
                    <a:pt x="689" y="8"/>
                  </a:lnTo>
                  <a:lnTo>
                    <a:pt x="689" y="8"/>
                  </a:lnTo>
                  <a:lnTo>
                    <a:pt x="695" y="16"/>
                  </a:lnTo>
                  <a:lnTo>
                    <a:pt x="695" y="16"/>
                  </a:lnTo>
                  <a:lnTo>
                    <a:pt x="695" y="20"/>
                  </a:lnTo>
                  <a:lnTo>
                    <a:pt x="697" y="25"/>
                  </a:lnTo>
                  <a:lnTo>
                    <a:pt x="697" y="25"/>
                  </a:lnTo>
                  <a:lnTo>
                    <a:pt x="707" y="29"/>
                  </a:lnTo>
                  <a:lnTo>
                    <a:pt x="715" y="33"/>
                  </a:lnTo>
                  <a:lnTo>
                    <a:pt x="715" y="33"/>
                  </a:lnTo>
                  <a:lnTo>
                    <a:pt x="721" y="41"/>
                  </a:lnTo>
                  <a:lnTo>
                    <a:pt x="721" y="41"/>
                  </a:lnTo>
                  <a:lnTo>
                    <a:pt x="723" y="45"/>
                  </a:lnTo>
                  <a:lnTo>
                    <a:pt x="723" y="49"/>
                  </a:lnTo>
                  <a:lnTo>
                    <a:pt x="723" y="49"/>
                  </a:lnTo>
                  <a:lnTo>
                    <a:pt x="721" y="53"/>
                  </a:lnTo>
                  <a:lnTo>
                    <a:pt x="717" y="55"/>
                  </a:lnTo>
                  <a:lnTo>
                    <a:pt x="717" y="55"/>
                  </a:lnTo>
                  <a:lnTo>
                    <a:pt x="713" y="57"/>
                  </a:lnTo>
                  <a:lnTo>
                    <a:pt x="709" y="59"/>
                  </a:lnTo>
                  <a:lnTo>
                    <a:pt x="709" y="59"/>
                  </a:lnTo>
                  <a:lnTo>
                    <a:pt x="711" y="61"/>
                  </a:lnTo>
                  <a:lnTo>
                    <a:pt x="715" y="65"/>
                  </a:lnTo>
                  <a:lnTo>
                    <a:pt x="715" y="65"/>
                  </a:lnTo>
                  <a:lnTo>
                    <a:pt x="717" y="75"/>
                  </a:lnTo>
                  <a:lnTo>
                    <a:pt x="717" y="75"/>
                  </a:lnTo>
                  <a:lnTo>
                    <a:pt x="721" y="83"/>
                  </a:lnTo>
                  <a:lnTo>
                    <a:pt x="724" y="91"/>
                  </a:lnTo>
                  <a:lnTo>
                    <a:pt x="724" y="91"/>
                  </a:lnTo>
                  <a:lnTo>
                    <a:pt x="734" y="95"/>
                  </a:lnTo>
                  <a:lnTo>
                    <a:pt x="734" y="95"/>
                  </a:lnTo>
                  <a:lnTo>
                    <a:pt x="744" y="95"/>
                  </a:lnTo>
                  <a:lnTo>
                    <a:pt x="744" y="95"/>
                  </a:lnTo>
                  <a:lnTo>
                    <a:pt x="752" y="97"/>
                  </a:lnTo>
                  <a:lnTo>
                    <a:pt x="764" y="95"/>
                  </a:lnTo>
                  <a:lnTo>
                    <a:pt x="764" y="95"/>
                  </a:lnTo>
                  <a:lnTo>
                    <a:pt x="770" y="91"/>
                  </a:lnTo>
                  <a:lnTo>
                    <a:pt x="770" y="91"/>
                  </a:lnTo>
                  <a:lnTo>
                    <a:pt x="774" y="89"/>
                  </a:lnTo>
                  <a:lnTo>
                    <a:pt x="778" y="89"/>
                  </a:lnTo>
                  <a:lnTo>
                    <a:pt x="778" y="89"/>
                  </a:lnTo>
                  <a:lnTo>
                    <a:pt x="780" y="91"/>
                  </a:lnTo>
                  <a:lnTo>
                    <a:pt x="784" y="95"/>
                  </a:lnTo>
                  <a:lnTo>
                    <a:pt x="784" y="95"/>
                  </a:lnTo>
                  <a:lnTo>
                    <a:pt x="792" y="103"/>
                  </a:lnTo>
                  <a:lnTo>
                    <a:pt x="800" y="107"/>
                  </a:lnTo>
                  <a:lnTo>
                    <a:pt x="800" y="107"/>
                  </a:lnTo>
                  <a:lnTo>
                    <a:pt x="808" y="121"/>
                  </a:lnTo>
                  <a:lnTo>
                    <a:pt x="816" y="135"/>
                  </a:lnTo>
                  <a:lnTo>
                    <a:pt x="816" y="135"/>
                  </a:lnTo>
                  <a:lnTo>
                    <a:pt x="814" y="145"/>
                  </a:lnTo>
                  <a:lnTo>
                    <a:pt x="814" y="145"/>
                  </a:lnTo>
                  <a:lnTo>
                    <a:pt x="822" y="153"/>
                  </a:lnTo>
                  <a:lnTo>
                    <a:pt x="822" y="153"/>
                  </a:lnTo>
                  <a:lnTo>
                    <a:pt x="830" y="157"/>
                  </a:lnTo>
                  <a:lnTo>
                    <a:pt x="830" y="157"/>
                  </a:lnTo>
                  <a:lnTo>
                    <a:pt x="834" y="161"/>
                  </a:lnTo>
                  <a:lnTo>
                    <a:pt x="838" y="161"/>
                  </a:lnTo>
                  <a:lnTo>
                    <a:pt x="838" y="161"/>
                  </a:lnTo>
                  <a:lnTo>
                    <a:pt x="842" y="157"/>
                  </a:lnTo>
                  <a:lnTo>
                    <a:pt x="846" y="153"/>
                  </a:lnTo>
                  <a:lnTo>
                    <a:pt x="846" y="153"/>
                  </a:lnTo>
                  <a:lnTo>
                    <a:pt x="854" y="149"/>
                  </a:lnTo>
                  <a:lnTo>
                    <a:pt x="854" y="149"/>
                  </a:lnTo>
                  <a:lnTo>
                    <a:pt x="864" y="149"/>
                  </a:lnTo>
                  <a:lnTo>
                    <a:pt x="864" y="149"/>
                  </a:lnTo>
                  <a:lnTo>
                    <a:pt x="872" y="153"/>
                  </a:lnTo>
                  <a:lnTo>
                    <a:pt x="878" y="155"/>
                  </a:lnTo>
                  <a:lnTo>
                    <a:pt x="880" y="157"/>
                  </a:lnTo>
                  <a:lnTo>
                    <a:pt x="880" y="157"/>
                  </a:lnTo>
                  <a:lnTo>
                    <a:pt x="884" y="155"/>
                  </a:lnTo>
                  <a:lnTo>
                    <a:pt x="888" y="151"/>
                  </a:lnTo>
                  <a:lnTo>
                    <a:pt x="888" y="151"/>
                  </a:lnTo>
                  <a:lnTo>
                    <a:pt x="892" y="153"/>
                  </a:lnTo>
                  <a:lnTo>
                    <a:pt x="896" y="153"/>
                  </a:lnTo>
                  <a:lnTo>
                    <a:pt x="896" y="153"/>
                  </a:lnTo>
                  <a:lnTo>
                    <a:pt x="902" y="151"/>
                  </a:lnTo>
                  <a:lnTo>
                    <a:pt x="912" y="147"/>
                  </a:lnTo>
                  <a:lnTo>
                    <a:pt x="922" y="139"/>
                  </a:lnTo>
                  <a:lnTo>
                    <a:pt x="922" y="139"/>
                  </a:lnTo>
                  <a:lnTo>
                    <a:pt x="928" y="133"/>
                  </a:lnTo>
                  <a:lnTo>
                    <a:pt x="935" y="125"/>
                  </a:lnTo>
                  <a:lnTo>
                    <a:pt x="935" y="125"/>
                  </a:lnTo>
                  <a:lnTo>
                    <a:pt x="939" y="123"/>
                  </a:lnTo>
                  <a:lnTo>
                    <a:pt x="943" y="125"/>
                  </a:lnTo>
                  <a:lnTo>
                    <a:pt x="943" y="125"/>
                  </a:lnTo>
                  <a:lnTo>
                    <a:pt x="951" y="133"/>
                  </a:lnTo>
                  <a:lnTo>
                    <a:pt x="951" y="133"/>
                  </a:lnTo>
                  <a:lnTo>
                    <a:pt x="961" y="143"/>
                  </a:lnTo>
                  <a:lnTo>
                    <a:pt x="971" y="153"/>
                  </a:lnTo>
                  <a:lnTo>
                    <a:pt x="971" y="153"/>
                  </a:lnTo>
                  <a:lnTo>
                    <a:pt x="979" y="161"/>
                  </a:lnTo>
                  <a:lnTo>
                    <a:pt x="987" y="165"/>
                  </a:lnTo>
                  <a:lnTo>
                    <a:pt x="987" y="165"/>
                  </a:lnTo>
                  <a:lnTo>
                    <a:pt x="991" y="163"/>
                  </a:lnTo>
                  <a:lnTo>
                    <a:pt x="997" y="161"/>
                  </a:lnTo>
                  <a:lnTo>
                    <a:pt x="997" y="161"/>
                  </a:lnTo>
                  <a:lnTo>
                    <a:pt x="997" y="155"/>
                  </a:lnTo>
                  <a:lnTo>
                    <a:pt x="997" y="149"/>
                  </a:lnTo>
                  <a:lnTo>
                    <a:pt x="997" y="149"/>
                  </a:lnTo>
                  <a:lnTo>
                    <a:pt x="1001" y="149"/>
                  </a:lnTo>
                  <a:lnTo>
                    <a:pt x="1007" y="149"/>
                  </a:lnTo>
                  <a:lnTo>
                    <a:pt x="1007" y="149"/>
                  </a:lnTo>
                  <a:lnTo>
                    <a:pt x="1009" y="151"/>
                  </a:lnTo>
                  <a:lnTo>
                    <a:pt x="1013" y="153"/>
                  </a:lnTo>
                  <a:lnTo>
                    <a:pt x="1013" y="153"/>
                  </a:lnTo>
                  <a:lnTo>
                    <a:pt x="1017" y="153"/>
                  </a:lnTo>
                  <a:lnTo>
                    <a:pt x="1025" y="151"/>
                  </a:lnTo>
                  <a:lnTo>
                    <a:pt x="1025" y="151"/>
                  </a:lnTo>
                  <a:lnTo>
                    <a:pt x="1033" y="153"/>
                  </a:lnTo>
                  <a:lnTo>
                    <a:pt x="1033" y="153"/>
                  </a:lnTo>
                  <a:lnTo>
                    <a:pt x="1037" y="155"/>
                  </a:lnTo>
                  <a:lnTo>
                    <a:pt x="1041" y="157"/>
                  </a:lnTo>
                  <a:lnTo>
                    <a:pt x="1041" y="157"/>
                  </a:lnTo>
                  <a:lnTo>
                    <a:pt x="1045" y="157"/>
                  </a:lnTo>
                  <a:lnTo>
                    <a:pt x="1049" y="155"/>
                  </a:lnTo>
                  <a:lnTo>
                    <a:pt x="1059" y="151"/>
                  </a:lnTo>
                  <a:lnTo>
                    <a:pt x="1059" y="151"/>
                  </a:lnTo>
                  <a:lnTo>
                    <a:pt x="1067" y="155"/>
                  </a:lnTo>
                  <a:lnTo>
                    <a:pt x="1075" y="157"/>
                  </a:lnTo>
                  <a:lnTo>
                    <a:pt x="1075" y="157"/>
                  </a:lnTo>
                  <a:lnTo>
                    <a:pt x="1081" y="155"/>
                  </a:lnTo>
                  <a:lnTo>
                    <a:pt x="1085" y="155"/>
                  </a:lnTo>
                  <a:lnTo>
                    <a:pt x="1085" y="155"/>
                  </a:lnTo>
                  <a:lnTo>
                    <a:pt x="1089" y="155"/>
                  </a:lnTo>
                  <a:lnTo>
                    <a:pt x="1093" y="157"/>
                  </a:lnTo>
                  <a:lnTo>
                    <a:pt x="1101" y="163"/>
                  </a:lnTo>
                  <a:lnTo>
                    <a:pt x="1101" y="163"/>
                  </a:lnTo>
                  <a:lnTo>
                    <a:pt x="1113" y="163"/>
                  </a:lnTo>
                  <a:lnTo>
                    <a:pt x="1113" y="163"/>
                  </a:lnTo>
                  <a:lnTo>
                    <a:pt x="1121" y="157"/>
                  </a:lnTo>
                  <a:lnTo>
                    <a:pt x="1121" y="157"/>
                  </a:lnTo>
                  <a:lnTo>
                    <a:pt x="1127" y="157"/>
                  </a:lnTo>
                  <a:lnTo>
                    <a:pt x="1129" y="161"/>
                  </a:lnTo>
                  <a:lnTo>
                    <a:pt x="1129" y="161"/>
                  </a:lnTo>
                  <a:lnTo>
                    <a:pt x="1129" y="163"/>
                  </a:lnTo>
                  <a:lnTo>
                    <a:pt x="1127" y="165"/>
                  </a:lnTo>
                  <a:lnTo>
                    <a:pt x="1123" y="169"/>
                  </a:lnTo>
                  <a:lnTo>
                    <a:pt x="1123" y="169"/>
                  </a:lnTo>
                  <a:lnTo>
                    <a:pt x="1127" y="173"/>
                  </a:lnTo>
                  <a:lnTo>
                    <a:pt x="1131" y="179"/>
                  </a:lnTo>
                  <a:lnTo>
                    <a:pt x="1139" y="185"/>
                  </a:lnTo>
                  <a:lnTo>
                    <a:pt x="1143" y="193"/>
                  </a:lnTo>
                  <a:lnTo>
                    <a:pt x="1143" y="193"/>
                  </a:lnTo>
                  <a:lnTo>
                    <a:pt x="1143" y="203"/>
                  </a:lnTo>
                  <a:lnTo>
                    <a:pt x="1139" y="211"/>
                  </a:lnTo>
                  <a:lnTo>
                    <a:pt x="1139" y="211"/>
                  </a:lnTo>
                  <a:lnTo>
                    <a:pt x="1135" y="213"/>
                  </a:lnTo>
                  <a:lnTo>
                    <a:pt x="1129" y="215"/>
                  </a:lnTo>
                  <a:lnTo>
                    <a:pt x="1125" y="217"/>
                  </a:lnTo>
                  <a:lnTo>
                    <a:pt x="1123" y="223"/>
                  </a:lnTo>
                  <a:lnTo>
                    <a:pt x="1123" y="223"/>
                  </a:lnTo>
                  <a:lnTo>
                    <a:pt x="1125" y="225"/>
                  </a:lnTo>
                  <a:lnTo>
                    <a:pt x="1129" y="229"/>
                  </a:lnTo>
                  <a:lnTo>
                    <a:pt x="1129" y="229"/>
                  </a:lnTo>
                  <a:lnTo>
                    <a:pt x="1141" y="227"/>
                  </a:lnTo>
                  <a:lnTo>
                    <a:pt x="1141" y="227"/>
                  </a:lnTo>
                  <a:lnTo>
                    <a:pt x="1145" y="229"/>
                  </a:lnTo>
                  <a:lnTo>
                    <a:pt x="1148" y="232"/>
                  </a:lnTo>
                  <a:lnTo>
                    <a:pt x="1148" y="232"/>
                  </a:lnTo>
                  <a:lnTo>
                    <a:pt x="1146" y="234"/>
                  </a:lnTo>
                  <a:lnTo>
                    <a:pt x="1141" y="236"/>
                  </a:lnTo>
                  <a:lnTo>
                    <a:pt x="1135" y="240"/>
                  </a:lnTo>
                  <a:lnTo>
                    <a:pt x="1131" y="242"/>
                  </a:lnTo>
                  <a:lnTo>
                    <a:pt x="1131" y="242"/>
                  </a:lnTo>
                  <a:lnTo>
                    <a:pt x="1131" y="246"/>
                  </a:lnTo>
                  <a:lnTo>
                    <a:pt x="1131" y="252"/>
                  </a:lnTo>
                  <a:lnTo>
                    <a:pt x="1131" y="252"/>
                  </a:lnTo>
                  <a:lnTo>
                    <a:pt x="1131" y="258"/>
                  </a:lnTo>
                  <a:lnTo>
                    <a:pt x="1133" y="262"/>
                  </a:lnTo>
                  <a:lnTo>
                    <a:pt x="1133" y="262"/>
                  </a:lnTo>
                  <a:lnTo>
                    <a:pt x="1141" y="266"/>
                  </a:lnTo>
                  <a:lnTo>
                    <a:pt x="1141" y="266"/>
                  </a:lnTo>
                  <a:lnTo>
                    <a:pt x="1146" y="274"/>
                  </a:lnTo>
                  <a:lnTo>
                    <a:pt x="1146" y="274"/>
                  </a:lnTo>
                  <a:lnTo>
                    <a:pt x="1146" y="282"/>
                  </a:lnTo>
                  <a:lnTo>
                    <a:pt x="1148" y="286"/>
                  </a:lnTo>
                  <a:lnTo>
                    <a:pt x="1148" y="286"/>
                  </a:lnTo>
                  <a:lnTo>
                    <a:pt x="1152" y="286"/>
                  </a:lnTo>
                  <a:lnTo>
                    <a:pt x="1156" y="288"/>
                  </a:lnTo>
                  <a:lnTo>
                    <a:pt x="1156" y="288"/>
                  </a:lnTo>
                  <a:lnTo>
                    <a:pt x="1158" y="292"/>
                  </a:lnTo>
                  <a:lnTo>
                    <a:pt x="1158" y="296"/>
                  </a:lnTo>
                  <a:lnTo>
                    <a:pt x="1158" y="306"/>
                  </a:lnTo>
                  <a:lnTo>
                    <a:pt x="1158" y="306"/>
                  </a:lnTo>
                  <a:lnTo>
                    <a:pt x="1158" y="30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4" name="Freeform 347">
              <a:extLst>
                <a:ext uri="{FF2B5EF4-FFF2-40B4-BE49-F238E27FC236}">
                  <a16:creationId xmlns:a16="http://schemas.microsoft.com/office/drawing/2014/main" id="{60B835AC-8743-0A21-59B8-F8B8DA0D1ECC}"/>
                </a:ext>
              </a:extLst>
            </p:cNvPr>
            <p:cNvSpPr>
              <a:spLocks/>
            </p:cNvSpPr>
            <p:nvPr/>
          </p:nvSpPr>
          <p:spPr bwMode="auto">
            <a:xfrm>
              <a:off x="11159648" y="4660041"/>
              <a:ext cx="120757" cy="98737"/>
            </a:xfrm>
            <a:custGeom>
              <a:avLst/>
              <a:gdLst>
                <a:gd name="T0" fmla="*/ 170 w 170"/>
                <a:gd name="T1" fmla="*/ 0 h 139"/>
                <a:gd name="T2" fmla="*/ 170 w 170"/>
                <a:gd name="T3" fmla="*/ 6 h 139"/>
                <a:gd name="T4" fmla="*/ 168 w 170"/>
                <a:gd name="T5" fmla="*/ 12 h 139"/>
                <a:gd name="T6" fmla="*/ 158 w 170"/>
                <a:gd name="T7" fmla="*/ 30 h 139"/>
                <a:gd name="T8" fmla="*/ 148 w 170"/>
                <a:gd name="T9" fmla="*/ 36 h 139"/>
                <a:gd name="T10" fmla="*/ 142 w 170"/>
                <a:gd name="T11" fmla="*/ 52 h 139"/>
                <a:gd name="T12" fmla="*/ 138 w 170"/>
                <a:gd name="T13" fmla="*/ 66 h 139"/>
                <a:gd name="T14" fmla="*/ 140 w 170"/>
                <a:gd name="T15" fmla="*/ 68 h 139"/>
                <a:gd name="T16" fmla="*/ 142 w 170"/>
                <a:gd name="T17" fmla="*/ 72 h 139"/>
                <a:gd name="T18" fmla="*/ 136 w 170"/>
                <a:gd name="T19" fmla="*/ 87 h 139"/>
                <a:gd name="T20" fmla="*/ 126 w 170"/>
                <a:gd name="T21" fmla="*/ 91 h 139"/>
                <a:gd name="T22" fmla="*/ 118 w 170"/>
                <a:gd name="T23" fmla="*/ 93 h 139"/>
                <a:gd name="T24" fmla="*/ 104 w 170"/>
                <a:gd name="T25" fmla="*/ 115 h 139"/>
                <a:gd name="T26" fmla="*/ 94 w 170"/>
                <a:gd name="T27" fmla="*/ 119 h 139"/>
                <a:gd name="T28" fmla="*/ 84 w 170"/>
                <a:gd name="T29" fmla="*/ 123 h 139"/>
                <a:gd name="T30" fmla="*/ 70 w 170"/>
                <a:gd name="T31" fmla="*/ 137 h 139"/>
                <a:gd name="T32" fmla="*/ 58 w 170"/>
                <a:gd name="T33" fmla="*/ 139 h 139"/>
                <a:gd name="T34" fmla="*/ 44 w 170"/>
                <a:gd name="T35" fmla="*/ 139 h 139"/>
                <a:gd name="T36" fmla="*/ 24 w 170"/>
                <a:gd name="T37" fmla="*/ 135 h 139"/>
                <a:gd name="T38" fmla="*/ 16 w 170"/>
                <a:gd name="T39" fmla="*/ 129 h 139"/>
                <a:gd name="T40" fmla="*/ 10 w 170"/>
                <a:gd name="T41" fmla="*/ 123 h 139"/>
                <a:gd name="T42" fmla="*/ 2 w 170"/>
                <a:gd name="T43" fmla="*/ 113 h 139"/>
                <a:gd name="T44" fmla="*/ 0 w 170"/>
                <a:gd name="T45" fmla="*/ 109 h 139"/>
                <a:gd name="T46" fmla="*/ 8 w 170"/>
                <a:gd name="T47" fmla="*/ 103 h 139"/>
                <a:gd name="T48" fmla="*/ 16 w 170"/>
                <a:gd name="T49" fmla="*/ 99 h 139"/>
                <a:gd name="T50" fmla="*/ 30 w 170"/>
                <a:gd name="T51" fmla="*/ 89 h 139"/>
                <a:gd name="T52" fmla="*/ 42 w 170"/>
                <a:gd name="T53" fmla="*/ 85 h 139"/>
                <a:gd name="T54" fmla="*/ 52 w 170"/>
                <a:gd name="T55" fmla="*/ 77 h 139"/>
                <a:gd name="T56" fmla="*/ 52 w 170"/>
                <a:gd name="T57" fmla="*/ 75 h 139"/>
                <a:gd name="T58" fmla="*/ 52 w 170"/>
                <a:gd name="T59" fmla="*/ 68 h 139"/>
                <a:gd name="T60" fmla="*/ 52 w 170"/>
                <a:gd name="T61" fmla="*/ 66 h 139"/>
                <a:gd name="T62" fmla="*/ 58 w 170"/>
                <a:gd name="T63" fmla="*/ 66 h 139"/>
                <a:gd name="T64" fmla="*/ 70 w 170"/>
                <a:gd name="T65" fmla="*/ 64 h 139"/>
                <a:gd name="T66" fmla="*/ 86 w 170"/>
                <a:gd name="T67" fmla="*/ 58 h 139"/>
                <a:gd name="T68" fmla="*/ 120 w 170"/>
                <a:gd name="T69" fmla="*/ 42 h 139"/>
                <a:gd name="T70" fmla="*/ 126 w 170"/>
                <a:gd name="T71" fmla="*/ 36 h 139"/>
                <a:gd name="T72" fmla="*/ 128 w 170"/>
                <a:gd name="T73" fmla="*/ 32 h 139"/>
                <a:gd name="T74" fmla="*/ 144 w 170"/>
                <a:gd name="T75" fmla="*/ 24 h 139"/>
                <a:gd name="T76" fmla="*/ 150 w 170"/>
                <a:gd name="T77" fmla="*/ 12 h 139"/>
                <a:gd name="T78" fmla="*/ 164 w 170"/>
                <a:gd name="T79" fmla="*/ 2 h 139"/>
                <a:gd name="T80" fmla="*/ 168 w 170"/>
                <a:gd name="T81" fmla="*/ 0 h 139"/>
                <a:gd name="T82" fmla="*/ 170 w 170"/>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39">
                  <a:moveTo>
                    <a:pt x="170" y="0"/>
                  </a:moveTo>
                  <a:lnTo>
                    <a:pt x="170" y="0"/>
                  </a:lnTo>
                  <a:lnTo>
                    <a:pt x="170" y="2"/>
                  </a:lnTo>
                  <a:lnTo>
                    <a:pt x="170" y="6"/>
                  </a:lnTo>
                  <a:lnTo>
                    <a:pt x="168" y="12"/>
                  </a:lnTo>
                  <a:lnTo>
                    <a:pt x="168" y="12"/>
                  </a:lnTo>
                  <a:lnTo>
                    <a:pt x="164" y="22"/>
                  </a:lnTo>
                  <a:lnTo>
                    <a:pt x="158" y="30"/>
                  </a:lnTo>
                  <a:lnTo>
                    <a:pt x="158" y="30"/>
                  </a:lnTo>
                  <a:lnTo>
                    <a:pt x="148" y="36"/>
                  </a:lnTo>
                  <a:lnTo>
                    <a:pt x="148" y="36"/>
                  </a:lnTo>
                  <a:lnTo>
                    <a:pt x="142" y="52"/>
                  </a:lnTo>
                  <a:lnTo>
                    <a:pt x="140" y="58"/>
                  </a:lnTo>
                  <a:lnTo>
                    <a:pt x="138" y="66"/>
                  </a:lnTo>
                  <a:lnTo>
                    <a:pt x="138" y="66"/>
                  </a:lnTo>
                  <a:lnTo>
                    <a:pt x="140" y="68"/>
                  </a:lnTo>
                  <a:lnTo>
                    <a:pt x="142" y="72"/>
                  </a:lnTo>
                  <a:lnTo>
                    <a:pt x="142" y="72"/>
                  </a:lnTo>
                  <a:lnTo>
                    <a:pt x="140" y="81"/>
                  </a:lnTo>
                  <a:lnTo>
                    <a:pt x="136" y="87"/>
                  </a:lnTo>
                  <a:lnTo>
                    <a:pt x="136" y="87"/>
                  </a:lnTo>
                  <a:lnTo>
                    <a:pt x="126" y="91"/>
                  </a:lnTo>
                  <a:lnTo>
                    <a:pt x="118" y="93"/>
                  </a:lnTo>
                  <a:lnTo>
                    <a:pt x="118" y="93"/>
                  </a:lnTo>
                  <a:lnTo>
                    <a:pt x="112" y="103"/>
                  </a:lnTo>
                  <a:lnTo>
                    <a:pt x="104" y="115"/>
                  </a:lnTo>
                  <a:lnTo>
                    <a:pt x="104" y="115"/>
                  </a:lnTo>
                  <a:lnTo>
                    <a:pt x="94" y="119"/>
                  </a:lnTo>
                  <a:lnTo>
                    <a:pt x="84" y="123"/>
                  </a:lnTo>
                  <a:lnTo>
                    <a:pt x="84" y="123"/>
                  </a:lnTo>
                  <a:lnTo>
                    <a:pt x="76" y="131"/>
                  </a:lnTo>
                  <a:lnTo>
                    <a:pt x="70" y="137"/>
                  </a:lnTo>
                  <a:lnTo>
                    <a:pt x="70" y="137"/>
                  </a:lnTo>
                  <a:lnTo>
                    <a:pt x="58" y="139"/>
                  </a:lnTo>
                  <a:lnTo>
                    <a:pt x="44" y="139"/>
                  </a:lnTo>
                  <a:lnTo>
                    <a:pt x="44" y="139"/>
                  </a:lnTo>
                  <a:lnTo>
                    <a:pt x="34" y="139"/>
                  </a:lnTo>
                  <a:lnTo>
                    <a:pt x="24" y="135"/>
                  </a:lnTo>
                  <a:lnTo>
                    <a:pt x="24" y="135"/>
                  </a:lnTo>
                  <a:lnTo>
                    <a:pt x="16" y="129"/>
                  </a:lnTo>
                  <a:lnTo>
                    <a:pt x="10" y="123"/>
                  </a:lnTo>
                  <a:lnTo>
                    <a:pt x="10" y="123"/>
                  </a:lnTo>
                  <a:lnTo>
                    <a:pt x="4" y="117"/>
                  </a:lnTo>
                  <a:lnTo>
                    <a:pt x="2" y="113"/>
                  </a:lnTo>
                  <a:lnTo>
                    <a:pt x="0" y="109"/>
                  </a:lnTo>
                  <a:lnTo>
                    <a:pt x="0" y="109"/>
                  </a:lnTo>
                  <a:lnTo>
                    <a:pt x="2" y="105"/>
                  </a:lnTo>
                  <a:lnTo>
                    <a:pt x="8" y="103"/>
                  </a:lnTo>
                  <a:lnTo>
                    <a:pt x="16" y="99"/>
                  </a:lnTo>
                  <a:lnTo>
                    <a:pt x="16" y="99"/>
                  </a:lnTo>
                  <a:lnTo>
                    <a:pt x="30" y="89"/>
                  </a:lnTo>
                  <a:lnTo>
                    <a:pt x="30" y="89"/>
                  </a:lnTo>
                  <a:lnTo>
                    <a:pt x="42" y="85"/>
                  </a:lnTo>
                  <a:lnTo>
                    <a:pt x="42" y="85"/>
                  </a:lnTo>
                  <a:lnTo>
                    <a:pt x="46" y="83"/>
                  </a:lnTo>
                  <a:lnTo>
                    <a:pt x="52" y="77"/>
                  </a:lnTo>
                  <a:lnTo>
                    <a:pt x="52" y="77"/>
                  </a:lnTo>
                  <a:lnTo>
                    <a:pt x="52" y="75"/>
                  </a:lnTo>
                  <a:lnTo>
                    <a:pt x="52" y="72"/>
                  </a:lnTo>
                  <a:lnTo>
                    <a:pt x="52" y="68"/>
                  </a:lnTo>
                  <a:lnTo>
                    <a:pt x="52" y="66"/>
                  </a:lnTo>
                  <a:lnTo>
                    <a:pt x="52" y="66"/>
                  </a:lnTo>
                  <a:lnTo>
                    <a:pt x="54" y="66"/>
                  </a:lnTo>
                  <a:lnTo>
                    <a:pt x="58" y="66"/>
                  </a:lnTo>
                  <a:lnTo>
                    <a:pt x="58" y="66"/>
                  </a:lnTo>
                  <a:lnTo>
                    <a:pt x="70" y="64"/>
                  </a:lnTo>
                  <a:lnTo>
                    <a:pt x="86" y="58"/>
                  </a:lnTo>
                  <a:lnTo>
                    <a:pt x="86" y="58"/>
                  </a:lnTo>
                  <a:lnTo>
                    <a:pt x="110" y="50"/>
                  </a:lnTo>
                  <a:lnTo>
                    <a:pt x="120" y="42"/>
                  </a:lnTo>
                  <a:lnTo>
                    <a:pt x="124" y="40"/>
                  </a:lnTo>
                  <a:lnTo>
                    <a:pt x="126" y="36"/>
                  </a:lnTo>
                  <a:lnTo>
                    <a:pt x="126" y="36"/>
                  </a:lnTo>
                  <a:lnTo>
                    <a:pt x="128" y="32"/>
                  </a:lnTo>
                  <a:lnTo>
                    <a:pt x="132" y="30"/>
                  </a:lnTo>
                  <a:lnTo>
                    <a:pt x="144" y="24"/>
                  </a:lnTo>
                  <a:lnTo>
                    <a:pt x="144" y="24"/>
                  </a:lnTo>
                  <a:lnTo>
                    <a:pt x="150" y="12"/>
                  </a:lnTo>
                  <a:lnTo>
                    <a:pt x="150" y="12"/>
                  </a:lnTo>
                  <a:lnTo>
                    <a:pt x="164" y="2"/>
                  </a:lnTo>
                  <a:lnTo>
                    <a:pt x="164" y="2"/>
                  </a:lnTo>
                  <a:lnTo>
                    <a:pt x="168" y="0"/>
                  </a:lnTo>
                  <a:lnTo>
                    <a:pt x="170" y="0"/>
                  </a:lnTo>
                  <a:lnTo>
                    <a:pt x="170" y="0"/>
                  </a:lnTo>
                  <a:lnTo>
                    <a:pt x="170"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5" name="Freeform 348">
              <a:extLst>
                <a:ext uri="{FF2B5EF4-FFF2-40B4-BE49-F238E27FC236}">
                  <a16:creationId xmlns:a16="http://schemas.microsoft.com/office/drawing/2014/main" id="{70FDDD05-7331-04B0-8267-B26F8FF1291E}"/>
                </a:ext>
              </a:extLst>
            </p:cNvPr>
            <p:cNvSpPr>
              <a:spLocks/>
            </p:cNvSpPr>
            <p:nvPr/>
          </p:nvSpPr>
          <p:spPr bwMode="auto">
            <a:xfrm>
              <a:off x="10508269" y="3289801"/>
              <a:ext cx="394237" cy="349486"/>
            </a:xfrm>
            <a:custGeom>
              <a:avLst/>
              <a:gdLst>
                <a:gd name="T0" fmla="*/ 549 w 555"/>
                <a:gd name="T1" fmla="*/ 219 h 492"/>
                <a:gd name="T2" fmla="*/ 513 w 555"/>
                <a:gd name="T3" fmla="*/ 249 h 492"/>
                <a:gd name="T4" fmla="*/ 481 w 555"/>
                <a:gd name="T5" fmla="*/ 247 h 492"/>
                <a:gd name="T6" fmla="*/ 474 w 555"/>
                <a:gd name="T7" fmla="*/ 267 h 492"/>
                <a:gd name="T8" fmla="*/ 495 w 555"/>
                <a:gd name="T9" fmla="*/ 293 h 492"/>
                <a:gd name="T10" fmla="*/ 503 w 555"/>
                <a:gd name="T11" fmla="*/ 309 h 492"/>
                <a:gd name="T12" fmla="*/ 525 w 555"/>
                <a:gd name="T13" fmla="*/ 340 h 492"/>
                <a:gd name="T14" fmla="*/ 509 w 555"/>
                <a:gd name="T15" fmla="*/ 358 h 492"/>
                <a:gd name="T16" fmla="*/ 470 w 555"/>
                <a:gd name="T17" fmla="*/ 396 h 492"/>
                <a:gd name="T18" fmla="*/ 472 w 555"/>
                <a:gd name="T19" fmla="*/ 432 h 492"/>
                <a:gd name="T20" fmla="*/ 466 w 555"/>
                <a:gd name="T21" fmla="*/ 456 h 492"/>
                <a:gd name="T22" fmla="*/ 422 w 555"/>
                <a:gd name="T23" fmla="*/ 456 h 492"/>
                <a:gd name="T24" fmla="*/ 398 w 555"/>
                <a:gd name="T25" fmla="*/ 458 h 492"/>
                <a:gd name="T26" fmla="*/ 372 w 555"/>
                <a:gd name="T27" fmla="*/ 442 h 492"/>
                <a:gd name="T28" fmla="*/ 350 w 555"/>
                <a:gd name="T29" fmla="*/ 462 h 492"/>
                <a:gd name="T30" fmla="*/ 326 w 555"/>
                <a:gd name="T31" fmla="*/ 458 h 492"/>
                <a:gd name="T32" fmla="*/ 304 w 555"/>
                <a:gd name="T33" fmla="*/ 462 h 492"/>
                <a:gd name="T34" fmla="*/ 280 w 555"/>
                <a:gd name="T35" fmla="*/ 468 h 492"/>
                <a:gd name="T36" fmla="*/ 259 w 555"/>
                <a:gd name="T37" fmla="*/ 464 h 492"/>
                <a:gd name="T38" fmla="*/ 245 w 555"/>
                <a:gd name="T39" fmla="*/ 450 h 492"/>
                <a:gd name="T40" fmla="*/ 211 w 555"/>
                <a:gd name="T41" fmla="*/ 446 h 492"/>
                <a:gd name="T42" fmla="*/ 163 w 555"/>
                <a:gd name="T43" fmla="*/ 436 h 492"/>
                <a:gd name="T44" fmla="*/ 117 w 555"/>
                <a:gd name="T45" fmla="*/ 440 h 492"/>
                <a:gd name="T46" fmla="*/ 75 w 555"/>
                <a:gd name="T47" fmla="*/ 464 h 492"/>
                <a:gd name="T48" fmla="*/ 44 w 555"/>
                <a:gd name="T49" fmla="*/ 482 h 492"/>
                <a:gd name="T50" fmla="*/ 26 w 555"/>
                <a:gd name="T51" fmla="*/ 446 h 492"/>
                <a:gd name="T52" fmla="*/ 0 w 555"/>
                <a:gd name="T53" fmla="*/ 422 h 492"/>
                <a:gd name="T54" fmla="*/ 30 w 555"/>
                <a:gd name="T55" fmla="*/ 386 h 492"/>
                <a:gd name="T56" fmla="*/ 26 w 555"/>
                <a:gd name="T57" fmla="*/ 321 h 492"/>
                <a:gd name="T58" fmla="*/ 18 w 555"/>
                <a:gd name="T59" fmla="*/ 255 h 492"/>
                <a:gd name="T60" fmla="*/ 58 w 555"/>
                <a:gd name="T61" fmla="*/ 247 h 492"/>
                <a:gd name="T62" fmla="*/ 77 w 555"/>
                <a:gd name="T63" fmla="*/ 243 h 492"/>
                <a:gd name="T64" fmla="*/ 77 w 555"/>
                <a:gd name="T65" fmla="*/ 223 h 492"/>
                <a:gd name="T66" fmla="*/ 93 w 555"/>
                <a:gd name="T67" fmla="*/ 213 h 492"/>
                <a:gd name="T68" fmla="*/ 115 w 555"/>
                <a:gd name="T69" fmla="*/ 215 h 492"/>
                <a:gd name="T70" fmla="*/ 129 w 555"/>
                <a:gd name="T71" fmla="*/ 207 h 492"/>
                <a:gd name="T72" fmla="*/ 121 w 555"/>
                <a:gd name="T73" fmla="*/ 177 h 492"/>
                <a:gd name="T74" fmla="*/ 121 w 555"/>
                <a:gd name="T75" fmla="*/ 143 h 492"/>
                <a:gd name="T76" fmla="*/ 143 w 555"/>
                <a:gd name="T77" fmla="*/ 121 h 492"/>
                <a:gd name="T78" fmla="*/ 169 w 555"/>
                <a:gd name="T79" fmla="*/ 104 h 492"/>
                <a:gd name="T80" fmla="*/ 155 w 555"/>
                <a:gd name="T81" fmla="*/ 92 h 492"/>
                <a:gd name="T82" fmla="*/ 155 w 555"/>
                <a:gd name="T83" fmla="*/ 72 h 492"/>
                <a:gd name="T84" fmla="*/ 161 w 555"/>
                <a:gd name="T85" fmla="*/ 62 h 492"/>
                <a:gd name="T86" fmla="*/ 175 w 555"/>
                <a:gd name="T87" fmla="*/ 48 h 492"/>
                <a:gd name="T88" fmla="*/ 199 w 555"/>
                <a:gd name="T89" fmla="*/ 46 h 492"/>
                <a:gd name="T90" fmla="*/ 219 w 555"/>
                <a:gd name="T91" fmla="*/ 12 h 492"/>
                <a:gd name="T92" fmla="*/ 243 w 555"/>
                <a:gd name="T93" fmla="*/ 4 h 492"/>
                <a:gd name="T94" fmla="*/ 267 w 555"/>
                <a:gd name="T95" fmla="*/ 2 h 492"/>
                <a:gd name="T96" fmla="*/ 296 w 555"/>
                <a:gd name="T97" fmla="*/ 4 h 492"/>
                <a:gd name="T98" fmla="*/ 314 w 555"/>
                <a:gd name="T99" fmla="*/ 32 h 492"/>
                <a:gd name="T100" fmla="*/ 340 w 555"/>
                <a:gd name="T101" fmla="*/ 10 h 492"/>
                <a:gd name="T102" fmla="*/ 372 w 555"/>
                <a:gd name="T103" fmla="*/ 10 h 492"/>
                <a:gd name="T104" fmla="*/ 400 w 555"/>
                <a:gd name="T105" fmla="*/ 26 h 492"/>
                <a:gd name="T106" fmla="*/ 410 w 555"/>
                <a:gd name="T107" fmla="*/ 60 h 492"/>
                <a:gd name="T108" fmla="*/ 410 w 555"/>
                <a:gd name="T109" fmla="*/ 90 h 492"/>
                <a:gd name="T110" fmla="*/ 430 w 555"/>
                <a:gd name="T111" fmla="*/ 114 h 492"/>
                <a:gd name="T112" fmla="*/ 468 w 555"/>
                <a:gd name="T113" fmla="*/ 157 h 492"/>
                <a:gd name="T114" fmla="*/ 487 w 555"/>
                <a:gd name="T115" fmla="*/ 183 h 492"/>
                <a:gd name="T116" fmla="*/ 517 w 555"/>
                <a:gd name="T117" fmla="*/ 181 h 492"/>
                <a:gd name="T118" fmla="*/ 535 w 555"/>
                <a:gd name="T119" fmla="*/ 193 h 492"/>
                <a:gd name="T120" fmla="*/ 551 w 555"/>
                <a:gd name="T121" fmla="*/ 19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5" h="492">
                  <a:moveTo>
                    <a:pt x="551" y="197"/>
                  </a:moveTo>
                  <a:lnTo>
                    <a:pt x="551" y="197"/>
                  </a:lnTo>
                  <a:lnTo>
                    <a:pt x="553" y="207"/>
                  </a:lnTo>
                  <a:lnTo>
                    <a:pt x="555" y="213"/>
                  </a:lnTo>
                  <a:lnTo>
                    <a:pt x="555" y="213"/>
                  </a:lnTo>
                  <a:lnTo>
                    <a:pt x="553" y="217"/>
                  </a:lnTo>
                  <a:lnTo>
                    <a:pt x="549" y="219"/>
                  </a:lnTo>
                  <a:lnTo>
                    <a:pt x="549" y="219"/>
                  </a:lnTo>
                  <a:lnTo>
                    <a:pt x="547" y="227"/>
                  </a:lnTo>
                  <a:lnTo>
                    <a:pt x="547" y="227"/>
                  </a:lnTo>
                  <a:lnTo>
                    <a:pt x="537" y="243"/>
                  </a:lnTo>
                  <a:lnTo>
                    <a:pt x="537" y="243"/>
                  </a:lnTo>
                  <a:lnTo>
                    <a:pt x="529" y="249"/>
                  </a:lnTo>
                  <a:lnTo>
                    <a:pt x="529" y="249"/>
                  </a:lnTo>
                  <a:lnTo>
                    <a:pt x="521" y="249"/>
                  </a:lnTo>
                  <a:lnTo>
                    <a:pt x="513" y="249"/>
                  </a:lnTo>
                  <a:lnTo>
                    <a:pt x="513" y="249"/>
                  </a:lnTo>
                  <a:lnTo>
                    <a:pt x="503" y="245"/>
                  </a:lnTo>
                  <a:lnTo>
                    <a:pt x="495" y="241"/>
                  </a:lnTo>
                  <a:lnTo>
                    <a:pt x="495" y="241"/>
                  </a:lnTo>
                  <a:lnTo>
                    <a:pt x="487" y="243"/>
                  </a:lnTo>
                  <a:lnTo>
                    <a:pt x="487" y="243"/>
                  </a:lnTo>
                  <a:lnTo>
                    <a:pt x="485" y="245"/>
                  </a:lnTo>
                  <a:lnTo>
                    <a:pt x="481" y="247"/>
                  </a:lnTo>
                  <a:lnTo>
                    <a:pt x="481" y="247"/>
                  </a:lnTo>
                  <a:lnTo>
                    <a:pt x="481" y="251"/>
                  </a:lnTo>
                  <a:lnTo>
                    <a:pt x="483" y="257"/>
                  </a:lnTo>
                  <a:lnTo>
                    <a:pt x="483" y="257"/>
                  </a:lnTo>
                  <a:lnTo>
                    <a:pt x="480" y="259"/>
                  </a:lnTo>
                  <a:lnTo>
                    <a:pt x="474" y="261"/>
                  </a:lnTo>
                  <a:lnTo>
                    <a:pt x="474" y="261"/>
                  </a:lnTo>
                  <a:lnTo>
                    <a:pt x="474" y="267"/>
                  </a:lnTo>
                  <a:lnTo>
                    <a:pt x="478" y="271"/>
                  </a:lnTo>
                  <a:lnTo>
                    <a:pt x="478" y="271"/>
                  </a:lnTo>
                  <a:lnTo>
                    <a:pt x="485" y="275"/>
                  </a:lnTo>
                  <a:lnTo>
                    <a:pt x="493" y="279"/>
                  </a:lnTo>
                  <a:lnTo>
                    <a:pt x="493" y="279"/>
                  </a:lnTo>
                  <a:lnTo>
                    <a:pt x="497" y="287"/>
                  </a:lnTo>
                  <a:lnTo>
                    <a:pt x="497" y="287"/>
                  </a:lnTo>
                  <a:lnTo>
                    <a:pt x="495" y="293"/>
                  </a:lnTo>
                  <a:lnTo>
                    <a:pt x="495" y="297"/>
                  </a:lnTo>
                  <a:lnTo>
                    <a:pt x="495" y="297"/>
                  </a:lnTo>
                  <a:lnTo>
                    <a:pt x="499" y="299"/>
                  </a:lnTo>
                  <a:lnTo>
                    <a:pt x="503" y="301"/>
                  </a:lnTo>
                  <a:lnTo>
                    <a:pt x="503" y="301"/>
                  </a:lnTo>
                  <a:lnTo>
                    <a:pt x="503" y="305"/>
                  </a:lnTo>
                  <a:lnTo>
                    <a:pt x="503" y="309"/>
                  </a:lnTo>
                  <a:lnTo>
                    <a:pt x="503" y="309"/>
                  </a:lnTo>
                  <a:lnTo>
                    <a:pt x="509" y="311"/>
                  </a:lnTo>
                  <a:lnTo>
                    <a:pt x="513" y="313"/>
                  </a:lnTo>
                  <a:lnTo>
                    <a:pt x="513" y="313"/>
                  </a:lnTo>
                  <a:lnTo>
                    <a:pt x="517" y="319"/>
                  </a:lnTo>
                  <a:lnTo>
                    <a:pt x="517" y="319"/>
                  </a:lnTo>
                  <a:lnTo>
                    <a:pt x="519" y="328"/>
                  </a:lnTo>
                  <a:lnTo>
                    <a:pt x="519" y="328"/>
                  </a:lnTo>
                  <a:lnTo>
                    <a:pt x="525" y="340"/>
                  </a:lnTo>
                  <a:lnTo>
                    <a:pt x="527" y="346"/>
                  </a:lnTo>
                  <a:lnTo>
                    <a:pt x="529" y="350"/>
                  </a:lnTo>
                  <a:lnTo>
                    <a:pt x="529" y="350"/>
                  </a:lnTo>
                  <a:lnTo>
                    <a:pt x="527" y="348"/>
                  </a:lnTo>
                  <a:lnTo>
                    <a:pt x="525" y="348"/>
                  </a:lnTo>
                  <a:lnTo>
                    <a:pt x="519" y="350"/>
                  </a:lnTo>
                  <a:lnTo>
                    <a:pt x="509" y="358"/>
                  </a:lnTo>
                  <a:lnTo>
                    <a:pt x="509" y="358"/>
                  </a:lnTo>
                  <a:lnTo>
                    <a:pt x="499" y="364"/>
                  </a:lnTo>
                  <a:lnTo>
                    <a:pt x="499" y="364"/>
                  </a:lnTo>
                  <a:lnTo>
                    <a:pt x="491" y="364"/>
                  </a:lnTo>
                  <a:lnTo>
                    <a:pt x="491" y="364"/>
                  </a:lnTo>
                  <a:lnTo>
                    <a:pt x="485" y="370"/>
                  </a:lnTo>
                  <a:lnTo>
                    <a:pt x="485" y="370"/>
                  </a:lnTo>
                  <a:lnTo>
                    <a:pt x="478" y="384"/>
                  </a:lnTo>
                  <a:lnTo>
                    <a:pt x="470" y="396"/>
                  </a:lnTo>
                  <a:lnTo>
                    <a:pt x="470" y="396"/>
                  </a:lnTo>
                  <a:lnTo>
                    <a:pt x="468" y="404"/>
                  </a:lnTo>
                  <a:lnTo>
                    <a:pt x="468" y="404"/>
                  </a:lnTo>
                  <a:lnTo>
                    <a:pt x="470" y="414"/>
                  </a:lnTo>
                  <a:lnTo>
                    <a:pt x="470" y="414"/>
                  </a:lnTo>
                  <a:lnTo>
                    <a:pt x="470" y="424"/>
                  </a:lnTo>
                  <a:lnTo>
                    <a:pt x="470" y="424"/>
                  </a:lnTo>
                  <a:lnTo>
                    <a:pt x="472" y="432"/>
                  </a:lnTo>
                  <a:lnTo>
                    <a:pt x="478" y="442"/>
                  </a:lnTo>
                  <a:lnTo>
                    <a:pt x="478" y="442"/>
                  </a:lnTo>
                  <a:lnTo>
                    <a:pt x="474" y="448"/>
                  </a:lnTo>
                  <a:lnTo>
                    <a:pt x="474" y="452"/>
                  </a:lnTo>
                  <a:lnTo>
                    <a:pt x="474" y="452"/>
                  </a:lnTo>
                  <a:lnTo>
                    <a:pt x="470" y="454"/>
                  </a:lnTo>
                  <a:lnTo>
                    <a:pt x="466" y="456"/>
                  </a:lnTo>
                  <a:lnTo>
                    <a:pt x="466" y="456"/>
                  </a:lnTo>
                  <a:lnTo>
                    <a:pt x="462" y="452"/>
                  </a:lnTo>
                  <a:lnTo>
                    <a:pt x="458" y="450"/>
                  </a:lnTo>
                  <a:lnTo>
                    <a:pt x="458" y="450"/>
                  </a:lnTo>
                  <a:lnTo>
                    <a:pt x="450" y="448"/>
                  </a:lnTo>
                  <a:lnTo>
                    <a:pt x="450" y="448"/>
                  </a:lnTo>
                  <a:lnTo>
                    <a:pt x="440" y="448"/>
                  </a:lnTo>
                  <a:lnTo>
                    <a:pt x="440" y="448"/>
                  </a:lnTo>
                  <a:lnTo>
                    <a:pt x="422" y="456"/>
                  </a:lnTo>
                  <a:lnTo>
                    <a:pt x="422" y="456"/>
                  </a:lnTo>
                  <a:lnTo>
                    <a:pt x="412" y="456"/>
                  </a:lnTo>
                  <a:lnTo>
                    <a:pt x="412" y="456"/>
                  </a:lnTo>
                  <a:lnTo>
                    <a:pt x="408" y="460"/>
                  </a:lnTo>
                  <a:lnTo>
                    <a:pt x="406" y="462"/>
                  </a:lnTo>
                  <a:lnTo>
                    <a:pt x="406" y="462"/>
                  </a:lnTo>
                  <a:lnTo>
                    <a:pt x="402" y="462"/>
                  </a:lnTo>
                  <a:lnTo>
                    <a:pt x="398" y="458"/>
                  </a:lnTo>
                  <a:lnTo>
                    <a:pt x="398" y="458"/>
                  </a:lnTo>
                  <a:lnTo>
                    <a:pt x="392" y="450"/>
                  </a:lnTo>
                  <a:lnTo>
                    <a:pt x="392" y="450"/>
                  </a:lnTo>
                  <a:lnTo>
                    <a:pt x="382" y="442"/>
                  </a:lnTo>
                  <a:lnTo>
                    <a:pt x="378" y="440"/>
                  </a:lnTo>
                  <a:lnTo>
                    <a:pt x="374" y="440"/>
                  </a:lnTo>
                  <a:lnTo>
                    <a:pt x="374" y="440"/>
                  </a:lnTo>
                  <a:lnTo>
                    <a:pt x="372" y="442"/>
                  </a:lnTo>
                  <a:lnTo>
                    <a:pt x="370" y="446"/>
                  </a:lnTo>
                  <a:lnTo>
                    <a:pt x="368" y="454"/>
                  </a:lnTo>
                  <a:lnTo>
                    <a:pt x="364" y="460"/>
                  </a:lnTo>
                  <a:lnTo>
                    <a:pt x="360" y="466"/>
                  </a:lnTo>
                  <a:lnTo>
                    <a:pt x="360" y="466"/>
                  </a:lnTo>
                  <a:lnTo>
                    <a:pt x="354" y="464"/>
                  </a:lnTo>
                  <a:lnTo>
                    <a:pt x="350" y="462"/>
                  </a:lnTo>
                  <a:lnTo>
                    <a:pt x="350" y="462"/>
                  </a:lnTo>
                  <a:lnTo>
                    <a:pt x="348" y="458"/>
                  </a:lnTo>
                  <a:lnTo>
                    <a:pt x="344" y="456"/>
                  </a:lnTo>
                  <a:lnTo>
                    <a:pt x="344" y="456"/>
                  </a:lnTo>
                  <a:lnTo>
                    <a:pt x="340" y="456"/>
                  </a:lnTo>
                  <a:lnTo>
                    <a:pt x="336" y="458"/>
                  </a:lnTo>
                  <a:lnTo>
                    <a:pt x="336" y="458"/>
                  </a:lnTo>
                  <a:lnTo>
                    <a:pt x="326" y="458"/>
                  </a:lnTo>
                  <a:lnTo>
                    <a:pt x="326" y="458"/>
                  </a:lnTo>
                  <a:lnTo>
                    <a:pt x="322" y="454"/>
                  </a:lnTo>
                  <a:lnTo>
                    <a:pt x="318" y="452"/>
                  </a:lnTo>
                  <a:lnTo>
                    <a:pt x="318" y="452"/>
                  </a:lnTo>
                  <a:lnTo>
                    <a:pt x="314" y="456"/>
                  </a:lnTo>
                  <a:lnTo>
                    <a:pt x="312" y="460"/>
                  </a:lnTo>
                  <a:lnTo>
                    <a:pt x="312" y="460"/>
                  </a:lnTo>
                  <a:lnTo>
                    <a:pt x="308" y="462"/>
                  </a:lnTo>
                  <a:lnTo>
                    <a:pt x="304" y="462"/>
                  </a:lnTo>
                  <a:lnTo>
                    <a:pt x="304" y="462"/>
                  </a:lnTo>
                  <a:lnTo>
                    <a:pt x="294" y="466"/>
                  </a:lnTo>
                  <a:lnTo>
                    <a:pt x="294" y="466"/>
                  </a:lnTo>
                  <a:lnTo>
                    <a:pt x="292" y="470"/>
                  </a:lnTo>
                  <a:lnTo>
                    <a:pt x="288" y="476"/>
                  </a:lnTo>
                  <a:lnTo>
                    <a:pt x="288" y="476"/>
                  </a:lnTo>
                  <a:lnTo>
                    <a:pt x="284" y="474"/>
                  </a:lnTo>
                  <a:lnTo>
                    <a:pt x="280" y="468"/>
                  </a:lnTo>
                  <a:lnTo>
                    <a:pt x="280" y="468"/>
                  </a:lnTo>
                  <a:lnTo>
                    <a:pt x="280" y="464"/>
                  </a:lnTo>
                  <a:lnTo>
                    <a:pt x="278" y="460"/>
                  </a:lnTo>
                  <a:lnTo>
                    <a:pt x="278" y="460"/>
                  </a:lnTo>
                  <a:lnTo>
                    <a:pt x="274" y="460"/>
                  </a:lnTo>
                  <a:lnTo>
                    <a:pt x="269" y="462"/>
                  </a:lnTo>
                  <a:lnTo>
                    <a:pt x="263" y="464"/>
                  </a:lnTo>
                  <a:lnTo>
                    <a:pt x="259" y="464"/>
                  </a:lnTo>
                  <a:lnTo>
                    <a:pt x="259" y="464"/>
                  </a:lnTo>
                  <a:lnTo>
                    <a:pt x="255" y="462"/>
                  </a:lnTo>
                  <a:lnTo>
                    <a:pt x="253" y="460"/>
                  </a:lnTo>
                  <a:lnTo>
                    <a:pt x="253" y="460"/>
                  </a:lnTo>
                  <a:lnTo>
                    <a:pt x="251" y="456"/>
                  </a:lnTo>
                  <a:lnTo>
                    <a:pt x="249" y="450"/>
                  </a:lnTo>
                  <a:lnTo>
                    <a:pt x="249" y="450"/>
                  </a:lnTo>
                  <a:lnTo>
                    <a:pt x="245" y="450"/>
                  </a:lnTo>
                  <a:lnTo>
                    <a:pt x="239" y="448"/>
                  </a:lnTo>
                  <a:lnTo>
                    <a:pt x="239" y="448"/>
                  </a:lnTo>
                  <a:lnTo>
                    <a:pt x="229" y="446"/>
                  </a:lnTo>
                  <a:lnTo>
                    <a:pt x="229" y="446"/>
                  </a:lnTo>
                  <a:lnTo>
                    <a:pt x="221" y="442"/>
                  </a:lnTo>
                  <a:lnTo>
                    <a:pt x="221" y="442"/>
                  </a:lnTo>
                  <a:lnTo>
                    <a:pt x="211" y="446"/>
                  </a:lnTo>
                  <a:lnTo>
                    <a:pt x="211" y="446"/>
                  </a:lnTo>
                  <a:lnTo>
                    <a:pt x="203" y="446"/>
                  </a:lnTo>
                  <a:lnTo>
                    <a:pt x="203" y="446"/>
                  </a:lnTo>
                  <a:lnTo>
                    <a:pt x="185" y="442"/>
                  </a:lnTo>
                  <a:lnTo>
                    <a:pt x="185" y="442"/>
                  </a:lnTo>
                  <a:lnTo>
                    <a:pt x="175" y="438"/>
                  </a:lnTo>
                  <a:lnTo>
                    <a:pt x="167" y="434"/>
                  </a:lnTo>
                  <a:lnTo>
                    <a:pt x="167" y="434"/>
                  </a:lnTo>
                  <a:lnTo>
                    <a:pt x="163" y="436"/>
                  </a:lnTo>
                  <a:lnTo>
                    <a:pt x="159" y="438"/>
                  </a:lnTo>
                  <a:lnTo>
                    <a:pt x="159" y="438"/>
                  </a:lnTo>
                  <a:lnTo>
                    <a:pt x="147" y="440"/>
                  </a:lnTo>
                  <a:lnTo>
                    <a:pt x="139" y="440"/>
                  </a:lnTo>
                  <a:lnTo>
                    <a:pt x="139" y="440"/>
                  </a:lnTo>
                  <a:lnTo>
                    <a:pt x="129" y="438"/>
                  </a:lnTo>
                  <a:lnTo>
                    <a:pt x="129" y="438"/>
                  </a:lnTo>
                  <a:lnTo>
                    <a:pt x="117" y="440"/>
                  </a:lnTo>
                  <a:lnTo>
                    <a:pt x="107" y="442"/>
                  </a:lnTo>
                  <a:lnTo>
                    <a:pt x="83" y="452"/>
                  </a:lnTo>
                  <a:lnTo>
                    <a:pt x="83" y="452"/>
                  </a:lnTo>
                  <a:lnTo>
                    <a:pt x="79" y="454"/>
                  </a:lnTo>
                  <a:lnTo>
                    <a:pt x="75" y="456"/>
                  </a:lnTo>
                  <a:lnTo>
                    <a:pt x="75" y="456"/>
                  </a:lnTo>
                  <a:lnTo>
                    <a:pt x="75" y="460"/>
                  </a:lnTo>
                  <a:lnTo>
                    <a:pt x="75" y="464"/>
                  </a:lnTo>
                  <a:lnTo>
                    <a:pt x="75" y="464"/>
                  </a:lnTo>
                  <a:lnTo>
                    <a:pt x="69" y="474"/>
                  </a:lnTo>
                  <a:lnTo>
                    <a:pt x="69" y="474"/>
                  </a:lnTo>
                  <a:lnTo>
                    <a:pt x="59" y="478"/>
                  </a:lnTo>
                  <a:lnTo>
                    <a:pt x="52" y="482"/>
                  </a:lnTo>
                  <a:lnTo>
                    <a:pt x="52" y="482"/>
                  </a:lnTo>
                  <a:lnTo>
                    <a:pt x="44" y="482"/>
                  </a:lnTo>
                  <a:lnTo>
                    <a:pt x="44" y="482"/>
                  </a:lnTo>
                  <a:lnTo>
                    <a:pt x="32" y="484"/>
                  </a:lnTo>
                  <a:lnTo>
                    <a:pt x="32" y="484"/>
                  </a:lnTo>
                  <a:lnTo>
                    <a:pt x="30" y="488"/>
                  </a:lnTo>
                  <a:lnTo>
                    <a:pt x="26" y="492"/>
                  </a:lnTo>
                  <a:lnTo>
                    <a:pt x="26" y="492"/>
                  </a:lnTo>
                  <a:lnTo>
                    <a:pt x="28" y="468"/>
                  </a:lnTo>
                  <a:lnTo>
                    <a:pt x="28" y="456"/>
                  </a:lnTo>
                  <a:lnTo>
                    <a:pt x="26" y="446"/>
                  </a:lnTo>
                  <a:lnTo>
                    <a:pt x="26" y="446"/>
                  </a:lnTo>
                  <a:lnTo>
                    <a:pt x="22" y="440"/>
                  </a:lnTo>
                  <a:lnTo>
                    <a:pt x="18" y="438"/>
                  </a:lnTo>
                  <a:lnTo>
                    <a:pt x="6" y="432"/>
                  </a:lnTo>
                  <a:lnTo>
                    <a:pt x="6" y="432"/>
                  </a:lnTo>
                  <a:lnTo>
                    <a:pt x="2" y="426"/>
                  </a:lnTo>
                  <a:lnTo>
                    <a:pt x="0" y="422"/>
                  </a:lnTo>
                  <a:lnTo>
                    <a:pt x="0" y="422"/>
                  </a:lnTo>
                  <a:lnTo>
                    <a:pt x="0" y="418"/>
                  </a:lnTo>
                  <a:lnTo>
                    <a:pt x="2" y="414"/>
                  </a:lnTo>
                  <a:lnTo>
                    <a:pt x="10" y="406"/>
                  </a:lnTo>
                  <a:lnTo>
                    <a:pt x="10" y="406"/>
                  </a:lnTo>
                  <a:lnTo>
                    <a:pt x="18" y="400"/>
                  </a:lnTo>
                  <a:lnTo>
                    <a:pt x="26" y="394"/>
                  </a:lnTo>
                  <a:lnTo>
                    <a:pt x="26" y="394"/>
                  </a:lnTo>
                  <a:lnTo>
                    <a:pt x="30" y="386"/>
                  </a:lnTo>
                  <a:lnTo>
                    <a:pt x="34" y="374"/>
                  </a:lnTo>
                  <a:lnTo>
                    <a:pt x="34" y="374"/>
                  </a:lnTo>
                  <a:lnTo>
                    <a:pt x="36" y="366"/>
                  </a:lnTo>
                  <a:lnTo>
                    <a:pt x="34" y="356"/>
                  </a:lnTo>
                  <a:lnTo>
                    <a:pt x="34" y="356"/>
                  </a:lnTo>
                  <a:lnTo>
                    <a:pt x="32" y="338"/>
                  </a:lnTo>
                  <a:lnTo>
                    <a:pt x="32" y="338"/>
                  </a:lnTo>
                  <a:lnTo>
                    <a:pt x="26" y="321"/>
                  </a:lnTo>
                  <a:lnTo>
                    <a:pt x="18" y="303"/>
                  </a:lnTo>
                  <a:lnTo>
                    <a:pt x="2" y="265"/>
                  </a:lnTo>
                  <a:lnTo>
                    <a:pt x="2" y="265"/>
                  </a:lnTo>
                  <a:lnTo>
                    <a:pt x="0" y="253"/>
                  </a:lnTo>
                  <a:lnTo>
                    <a:pt x="0" y="253"/>
                  </a:lnTo>
                  <a:lnTo>
                    <a:pt x="2" y="251"/>
                  </a:lnTo>
                  <a:lnTo>
                    <a:pt x="6" y="253"/>
                  </a:lnTo>
                  <a:lnTo>
                    <a:pt x="18" y="255"/>
                  </a:lnTo>
                  <a:lnTo>
                    <a:pt x="18" y="255"/>
                  </a:lnTo>
                  <a:lnTo>
                    <a:pt x="24" y="253"/>
                  </a:lnTo>
                  <a:lnTo>
                    <a:pt x="32" y="249"/>
                  </a:lnTo>
                  <a:lnTo>
                    <a:pt x="32" y="249"/>
                  </a:lnTo>
                  <a:lnTo>
                    <a:pt x="42" y="249"/>
                  </a:lnTo>
                  <a:lnTo>
                    <a:pt x="50" y="251"/>
                  </a:lnTo>
                  <a:lnTo>
                    <a:pt x="50" y="251"/>
                  </a:lnTo>
                  <a:lnTo>
                    <a:pt x="58" y="247"/>
                  </a:lnTo>
                  <a:lnTo>
                    <a:pt x="58" y="247"/>
                  </a:lnTo>
                  <a:lnTo>
                    <a:pt x="59" y="243"/>
                  </a:lnTo>
                  <a:lnTo>
                    <a:pt x="61" y="241"/>
                  </a:lnTo>
                  <a:lnTo>
                    <a:pt x="61" y="241"/>
                  </a:lnTo>
                  <a:lnTo>
                    <a:pt x="67" y="241"/>
                  </a:lnTo>
                  <a:lnTo>
                    <a:pt x="71" y="243"/>
                  </a:lnTo>
                  <a:lnTo>
                    <a:pt x="71" y="243"/>
                  </a:lnTo>
                  <a:lnTo>
                    <a:pt x="77" y="243"/>
                  </a:lnTo>
                  <a:lnTo>
                    <a:pt x="79" y="241"/>
                  </a:lnTo>
                  <a:lnTo>
                    <a:pt x="79" y="241"/>
                  </a:lnTo>
                  <a:lnTo>
                    <a:pt x="79" y="237"/>
                  </a:lnTo>
                  <a:lnTo>
                    <a:pt x="77" y="231"/>
                  </a:lnTo>
                  <a:lnTo>
                    <a:pt x="75" y="229"/>
                  </a:lnTo>
                  <a:lnTo>
                    <a:pt x="75" y="225"/>
                  </a:lnTo>
                  <a:lnTo>
                    <a:pt x="75" y="225"/>
                  </a:lnTo>
                  <a:lnTo>
                    <a:pt x="77" y="223"/>
                  </a:lnTo>
                  <a:lnTo>
                    <a:pt x="81" y="221"/>
                  </a:lnTo>
                  <a:lnTo>
                    <a:pt x="81" y="221"/>
                  </a:lnTo>
                  <a:lnTo>
                    <a:pt x="85" y="221"/>
                  </a:lnTo>
                  <a:lnTo>
                    <a:pt x="89" y="221"/>
                  </a:lnTo>
                  <a:lnTo>
                    <a:pt x="89" y="221"/>
                  </a:lnTo>
                  <a:lnTo>
                    <a:pt x="91" y="217"/>
                  </a:lnTo>
                  <a:lnTo>
                    <a:pt x="93" y="213"/>
                  </a:lnTo>
                  <a:lnTo>
                    <a:pt x="93" y="213"/>
                  </a:lnTo>
                  <a:lnTo>
                    <a:pt x="99" y="211"/>
                  </a:lnTo>
                  <a:lnTo>
                    <a:pt x="103" y="207"/>
                  </a:lnTo>
                  <a:lnTo>
                    <a:pt x="103" y="207"/>
                  </a:lnTo>
                  <a:lnTo>
                    <a:pt x="107" y="209"/>
                  </a:lnTo>
                  <a:lnTo>
                    <a:pt x="109" y="209"/>
                  </a:lnTo>
                  <a:lnTo>
                    <a:pt x="109" y="209"/>
                  </a:lnTo>
                  <a:lnTo>
                    <a:pt x="115" y="215"/>
                  </a:lnTo>
                  <a:lnTo>
                    <a:pt x="115" y="215"/>
                  </a:lnTo>
                  <a:lnTo>
                    <a:pt x="119" y="217"/>
                  </a:lnTo>
                  <a:lnTo>
                    <a:pt x="123" y="219"/>
                  </a:lnTo>
                  <a:lnTo>
                    <a:pt x="123" y="219"/>
                  </a:lnTo>
                  <a:lnTo>
                    <a:pt x="129" y="217"/>
                  </a:lnTo>
                  <a:lnTo>
                    <a:pt x="133" y="215"/>
                  </a:lnTo>
                  <a:lnTo>
                    <a:pt x="133" y="215"/>
                  </a:lnTo>
                  <a:lnTo>
                    <a:pt x="131" y="211"/>
                  </a:lnTo>
                  <a:lnTo>
                    <a:pt x="129" y="207"/>
                  </a:lnTo>
                  <a:lnTo>
                    <a:pt x="129" y="207"/>
                  </a:lnTo>
                  <a:lnTo>
                    <a:pt x="121" y="199"/>
                  </a:lnTo>
                  <a:lnTo>
                    <a:pt x="121" y="199"/>
                  </a:lnTo>
                  <a:lnTo>
                    <a:pt x="117" y="193"/>
                  </a:lnTo>
                  <a:lnTo>
                    <a:pt x="117" y="193"/>
                  </a:lnTo>
                  <a:lnTo>
                    <a:pt x="117" y="185"/>
                  </a:lnTo>
                  <a:lnTo>
                    <a:pt x="117" y="185"/>
                  </a:lnTo>
                  <a:lnTo>
                    <a:pt x="121" y="177"/>
                  </a:lnTo>
                  <a:lnTo>
                    <a:pt x="123" y="167"/>
                  </a:lnTo>
                  <a:lnTo>
                    <a:pt x="123" y="167"/>
                  </a:lnTo>
                  <a:lnTo>
                    <a:pt x="123" y="159"/>
                  </a:lnTo>
                  <a:lnTo>
                    <a:pt x="123" y="159"/>
                  </a:lnTo>
                  <a:lnTo>
                    <a:pt x="123" y="151"/>
                  </a:lnTo>
                  <a:lnTo>
                    <a:pt x="123" y="151"/>
                  </a:lnTo>
                  <a:lnTo>
                    <a:pt x="121" y="143"/>
                  </a:lnTo>
                  <a:lnTo>
                    <a:pt x="121" y="143"/>
                  </a:lnTo>
                  <a:lnTo>
                    <a:pt x="123" y="133"/>
                  </a:lnTo>
                  <a:lnTo>
                    <a:pt x="123" y="133"/>
                  </a:lnTo>
                  <a:lnTo>
                    <a:pt x="127" y="131"/>
                  </a:lnTo>
                  <a:lnTo>
                    <a:pt x="131" y="129"/>
                  </a:lnTo>
                  <a:lnTo>
                    <a:pt x="131" y="129"/>
                  </a:lnTo>
                  <a:lnTo>
                    <a:pt x="139" y="127"/>
                  </a:lnTo>
                  <a:lnTo>
                    <a:pt x="139" y="127"/>
                  </a:lnTo>
                  <a:lnTo>
                    <a:pt x="143" y="121"/>
                  </a:lnTo>
                  <a:lnTo>
                    <a:pt x="143" y="121"/>
                  </a:lnTo>
                  <a:lnTo>
                    <a:pt x="149" y="116"/>
                  </a:lnTo>
                  <a:lnTo>
                    <a:pt x="149" y="116"/>
                  </a:lnTo>
                  <a:lnTo>
                    <a:pt x="157" y="116"/>
                  </a:lnTo>
                  <a:lnTo>
                    <a:pt x="163" y="114"/>
                  </a:lnTo>
                  <a:lnTo>
                    <a:pt x="163" y="114"/>
                  </a:lnTo>
                  <a:lnTo>
                    <a:pt x="167" y="112"/>
                  </a:lnTo>
                  <a:lnTo>
                    <a:pt x="169" y="104"/>
                  </a:lnTo>
                  <a:lnTo>
                    <a:pt x="171" y="98"/>
                  </a:lnTo>
                  <a:lnTo>
                    <a:pt x="169" y="94"/>
                  </a:lnTo>
                  <a:lnTo>
                    <a:pt x="169" y="94"/>
                  </a:lnTo>
                  <a:lnTo>
                    <a:pt x="167" y="92"/>
                  </a:lnTo>
                  <a:lnTo>
                    <a:pt x="161" y="92"/>
                  </a:lnTo>
                  <a:lnTo>
                    <a:pt x="161" y="92"/>
                  </a:lnTo>
                  <a:lnTo>
                    <a:pt x="157" y="92"/>
                  </a:lnTo>
                  <a:lnTo>
                    <a:pt x="155" y="92"/>
                  </a:lnTo>
                  <a:lnTo>
                    <a:pt x="155" y="92"/>
                  </a:lnTo>
                  <a:lnTo>
                    <a:pt x="151" y="90"/>
                  </a:lnTo>
                  <a:lnTo>
                    <a:pt x="149" y="86"/>
                  </a:lnTo>
                  <a:lnTo>
                    <a:pt x="149" y="86"/>
                  </a:lnTo>
                  <a:lnTo>
                    <a:pt x="149" y="82"/>
                  </a:lnTo>
                  <a:lnTo>
                    <a:pt x="149" y="76"/>
                  </a:lnTo>
                  <a:lnTo>
                    <a:pt x="149" y="76"/>
                  </a:lnTo>
                  <a:lnTo>
                    <a:pt x="155" y="72"/>
                  </a:lnTo>
                  <a:lnTo>
                    <a:pt x="157" y="70"/>
                  </a:lnTo>
                  <a:lnTo>
                    <a:pt x="157" y="70"/>
                  </a:lnTo>
                  <a:lnTo>
                    <a:pt x="161" y="68"/>
                  </a:lnTo>
                  <a:lnTo>
                    <a:pt x="161" y="64"/>
                  </a:lnTo>
                  <a:lnTo>
                    <a:pt x="161" y="64"/>
                  </a:lnTo>
                  <a:lnTo>
                    <a:pt x="161" y="62"/>
                  </a:lnTo>
                  <a:lnTo>
                    <a:pt x="161" y="62"/>
                  </a:lnTo>
                  <a:lnTo>
                    <a:pt x="161" y="62"/>
                  </a:lnTo>
                  <a:lnTo>
                    <a:pt x="161" y="62"/>
                  </a:lnTo>
                  <a:lnTo>
                    <a:pt x="165" y="62"/>
                  </a:lnTo>
                  <a:lnTo>
                    <a:pt x="169" y="62"/>
                  </a:lnTo>
                  <a:lnTo>
                    <a:pt x="169" y="62"/>
                  </a:lnTo>
                  <a:lnTo>
                    <a:pt x="173" y="60"/>
                  </a:lnTo>
                  <a:lnTo>
                    <a:pt x="175" y="56"/>
                  </a:lnTo>
                  <a:lnTo>
                    <a:pt x="175" y="56"/>
                  </a:lnTo>
                  <a:lnTo>
                    <a:pt x="175" y="48"/>
                  </a:lnTo>
                  <a:lnTo>
                    <a:pt x="175" y="48"/>
                  </a:lnTo>
                  <a:lnTo>
                    <a:pt x="177" y="44"/>
                  </a:lnTo>
                  <a:lnTo>
                    <a:pt x="181" y="42"/>
                  </a:lnTo>
                  <a:lnTo>
                    <a:pt x="181" y="42"/>
                  </a:lnTo>
                  <a:lnTo>
                    <a:pt x="187" y="42"/>
                  </a:lnTo>
                  <a:lnTo>
                    <a:pt x="191" y="44"/>
                  </a:lnTo>
                  <a:lnTo>
                    <a:pt x="199" y="46"/>
                  </a:lnTo>
                  <a:lnTo>
                    <a:pt x="199" y="46"/>
                  </a:lnTo>
                  <a:lnTo>
                    <a:pt x="207" y="42"/>
                  </a:lnTo>
                  <a:lnTo>
                    <a:pt x="207" y="42"/>
                  </a:lnTo>
                  <a:lnTo>
                    <a:pt x="211" y="36"/>
                  </a:lnTo>
                  <a:lnTo>
                    <a:pt x="215" y="30"/>
                  </a:lnTo>
                  <a:lnTo>
                    <a:pt x="215" y="30"/>
                  </a:lnTo>
                  <a:lnTo>
                    <a:pt x="215" y="22"/>
                  </a:lnTo>
                  <a:lnTo>
                    <a:pt x="215" y="22"/>
                  </a:lnTo>
                  <a:lnTo>
                    <a:pt x="219" y="12"/>
                  </a:lnTo>
                  <a:lnTo>
                    <a:pt x="225" y="6"/>
                  </a:lnTo>
                  <a:lnTo>
                    <a:pt x="225" y="6"/>
                  </a:lnTo>
                  <a:lnTo>
                    <a:pt x="231" y="2"/>
                  </a:lnTo>
                  <a:lnTo>
                    <a:pt x="231" y="2"/>
                  </a:lnTo>
                  <a:lnTo>
                    <a:pt x="235" y="0"/>
                  </a:lnTo>
                  <a:lnTo>
                    <a:pt x="243" y="0"/>
                  </a:lnTo>
                  <a:lnTo>
                    <a:pt x="243" y="0"/>
                  </a:lnTo>
                  <a:lnTo>
                    <a:pt x="243" y="4"/>
                  </a:lnTo>
                  <a:lnTo>
                    <a:pt x="245" y="6"/>
                  </a:lnTo>
                  <a:lnTo>
                    <a:pt x="245" y="6"/>
                  </a:lnTo>
                  <a:lnTo>
                    <a:pt x="249" y="6"/>
                  </a:lnTo>
                  <a:lnTo>
                    <a:pt x="253" y="4"/>
                  </a:lnTo>
                  <a:lnTo>
                    <a:pt x="261" y="0"/>
                  </a:lnTo>
                  <a:lnTo>
                    <a:pt x="261" y="0"/>
                  </a:lnTo>
                  <a:lnTo>
                    <a:pt x="267" y="2"/>
                  </a:lnTo>
                  <a:lnTo>
                    <a:pt x="267" y="2"/>
                  </a:lnTo>
                  <a:lnTo>
                    <a:pt x="272" y="6"/>
                  </a:lnTo>
                  <a:lnTo>
                    <a:pt x="274" y="8"/>
                  </a:lnTo>
                  <a:lnTo>
                    <a:pt x="274" y="8"/>
                  </a:lnTo>
                  <a:lnTo>
                    <a:pt x="278" y="8"/>
                  </a:lnTo>
                  <a:lnTo>
                    <a:pt x="282" y="6"/>
                  </a:lnTo>
                  <a:lnTo>
                    <a:pt x="288" y="4"/>
                  </a:lnTo>
                  <a:lnTo>
                    <a:pt x="288" y="4"/>
                  </a:lnTo>
                  <a:lnTo>
                    <a:pt x="296" y="4"/>
                  </a:lnTo>
                  <a:lnTo>
                    <a:pt x="296" y="4"/>
                  </a:lnTo>
                  <a:lnTo>
                    <a:pt x="306" y="6"/>
                  </a:lnTo>
                  <a:lnTo>
                    <a:pt x="312" y="10"/>
                  </a:lnTo>
                  <a:lnTo>
                    <a:pt x="312" y="10"/>
                  </a:lnTo>
                  <a:lnTo>
                    <a:pt x="312" y="14"/>
                  </a:lnTo>
                  <a:lnTo>
                    <a:pt x="312" y="22"/>
                  </a:lnTo>
                  <a:lnTo>
                    <a:pt x="312" y="28"/>
                  </a:lnTo>
                  <a:lnTo>
                    <a:pt x="314" y="32"/>
                  </a:lnTo>
                  <a:lnTo>
                    <a:pt x="314" y="32"/>
                  </a:lnTo>
                  <a:lnTo>
                    <a:pt x="316" y="30"/>
                  </a:lnTo>
                  <a:lnTo>
                    <a:pt x="320" y="28"/>
                  </a:lnTo>
                  <a:lnTo>
                    <a:pt x="326" y="18"/>
                  </a:lnTo>
                  <a:lnTo>
                    <a:pt x="326" y="18"/>
                  </a:lnTo>
                  <a:lnTo>
                    <a:pt x="334" y="16"/>
                  </a:lnTo>
                  <a:lnTo>
                    <a:pt x="334" y="16"/>
                  </a:lnTo>
                  <a:lnTo>
                    <a:pt x="340" y="10"/>
                  </a:lnTo>
                  <a:lnTo>
                    <a:pt x="340" y="10"/>
                  </a:lnTo>
                  <a:lnTo>
                    <a:pt x="346" y="8"/>
                  </a:lnTo>
                  <a:lnTo>
                    <a:pt x="354" y="8"/>
                  </a:lnTo>
                  <a:lnTo>
                    <a:pt x="354" y="8"/>
                  </a:lnTo>
                  <a:lnTo>
                    <a:pt x="364" y="6"/>
                  </a:lnTo>
                  <a:lnTo>
                    <a:pt x="364" y="6"/>
                  </a:lnTo>
                  <a:lnTo>
                    <a:pt x="372" y="10"/>
                  </a:lnTo>
                  <a:lnTo>
                    <a:pt x="372" y="10"/>
                  </a:lnTo>
                  <a:lnTo>
                    <a:pt x="378" y="14"/>
                  </a:lnTo>
                  <a:lnTo>
                    <a:pt x="378" y="14"/>
                  </a:lnTo>
                  <a:lnTo>
                    <a:pt x="384" y="22"/>
                  </a:lnTo>
                  <a:lnTo>
                    <a:pt x="392" y="26"/>
                  </a:lnTo>
                  <a:lnTo>
                    <a:pt x="392" y="26"/>
                  </a:lnTo>
                  <a:lnTo>
                    <a:pt x="396" y="26"/>
                  </a:lnTo>
                  <a:lnTo>
                    <a:pt x="400" y="26"/>
                  </a:lnTo>
                  <a:lnTo>
                    <a:pt x="400" y="26"/>
                  </a:lnTo>
                  <a:lnTo>
                    <a:pt x="402" y="30"/>
                  </a:lnTo>
                  <a:lnTo>
                    <a:pt x="402" y="36"/>
                  </a:lnTo>
                  <a:lnTo>
                    <a:pt x="402" y="36"/>
                  </a:lnTo>
                  <a:lnTo>
                    <a:pt x="402" y="44"/>
                  </a:lnTo>
                  <a:lnTo>
                    <a:pt x="402" y="44"/>
                  </a:lnTo>
                  <a:lnTo>
                    <a:pt x="404" y="54"/>
                  </a:lnTo>
                  <a:lnTo>
                    <a:pt x="404" y="54"/>
                  </a:lnTo>
                  <a:lnTo>
                    <a:pt x="410" y="60"/>
                  </a:lnTo>
                  <a:lnTo>
                    <a:pt x="410" y="60"/>
                  </a:lnTo>
                  <a:lnTo>
                    <a:pt x="414" y="66"/>
                  </a:lnTo>
                  <a:lnTo>
                    <a:pt x="414" y="66"/>
                  </a:lnTo>
                  <a:lnTo>
                    <a:pt x="416" y="74"/>
                  </a:lnTo>
                  <a:lnTo>
                    <a:pt x="416" y="74"/>
                  </a:lnTo>
                  <a:lnTo>
                    <a:pt x="414" y="84"/>
                  </a:lnTo>
                  <a:lnTo>
                    <a:pt x="414" y="84"/>
                  </a:lnTo>
                  <a:lnTo>
                    <a:pt x="410" y="90"/>
                  </a:lnTo>
                  <a:lnTo>
                    <a:pt x="410" y="90"/>
                  </a:lnTo>
                  <a:lnTo>
                    <a:pt x="410" y="98"/>
                  </a:lnTo>
                  <a:lnTo>
                    <a:pt x="410" y="98"/>
                  </a:lnTo>
                  <a:lnTo>
                    <a:pt x="414" y="104"/>
                  </a:lnTo>
                  <a:lnTo>
                    <a:pt x="414" y="104"/>
                  </a:lnTo>
                  <a:lnTo>
                    <a:pt x="422" y="108"/>
                  </a:lnTo>
                  <a:lnTo>
                    <a:pt x="430" y="114"/>
                  </a:lnTo>
                  <a:lnTo>
                    <a:pt x="430" y="114"/>
                  </a:lnTo>
                  <a:lnTo>
                    <a:pt x="434" y="121"/>
                  </a:lnTo>
                  <a:lnTo>
                    <a:pt x="436" y="129"/>
                  </a:lnTo>
                  <a:lnTo>
                    <a:pt x="436" y="129"/>
                  </a:lnTo>
                  <a:lnTo>
                    <a:pt x="454" y="149"/>
                  </a:lnTo>
                  <a:lnTo>
                    <a:pt x="454" y="149"/>
                  </a:lnTo>
                  <a:lnTo>
                    <a:pt x="460" y="155"/>
                  </a:lnTo>
                  <a:lnTo>
                    <a:pt x="460" y="155"/>
                  </a:lnTo>
                  <a:lnTo>
                    <a:pt x="468" y="157"/>
                  </a:lnTo>
                  <a:lnTo>
                    <a:pt x="478" y="161"/>
                  </a:lnTo>
                  <a:lnTo>
                    <a:pt x="478" y="161"/>
                  </a:lnTo>
                  <a:lnTo>
                    <a:pt x="483" y="165"/>
                  </a:lnTo>
                  <a:lnTo>
                    <a:pt x="483" y="165"/>
                  </a:lnTo>
                  <a:lnTo>
                    <a:pt x="487" y="175"/>
                  </a:lnTo>
                  <a:lnTo>
                    <a:pt x="487" y="175"/>
                  </a:lnTo>
                  <a:lnTo>
                    <a:pt x="487" y="183"/>
                  </a:lnTo>
                  <a:lnTo>
                    <a:pt x="487" y="183"/>
                  </a:lnTo>
                  <a:lnTo>
                    <a:pt x="489" y="187"/>
                  </a:lnTo>
                  <a:lnTo>
                    <a:pt x="493" y="189"/>
                  </a:lnTo>
                  <a:lnTo>
                    <a:pt x="493" y="189"/>
                  </a:lnTo>
                  <a:lnTo>
                    <a:pt x="499" y="189"/>
                  </a:lnTo>
                  <a:lnTo>
                    <a:pt x="507" y="185"/>
                  </a:lnTo>
                  <a:lnTo>
                    <a:pt x="513" y="183"/>
                  </a:lnTo>
                  <a:lnTo>
                    <a:pt x="517" y="181"/>
                  </a:lnTo>
                  <a:lnTo>
                    <a:pt x="517" y="181"/>
                  </a:lnTo>
                  <a:lnTo>
                    <a:pt x="521" y="183"/>
                  </a:lnTo>
                  <a:lnTo>
                    <a:pt x="525" y="185"/>
                  </a:lnTo>
                  <a:lnTo>
                    <a:pt x="525" y="185"/>
                  </a:lnTo>
                  <a:lnTo>
                    <a:pt x="529" y="185"/>
                  </a:lnTo>
                  <a:lnTo>
                    <a:pt x="535" y="185"/>
                  </a:lnTo>
                  <a:lnTo>
                    <a:pt x="535" y="185"/>
                  </a:lnTo>
                  <a:lnTo>
                    <a:pt x="535" y="189"/>
                  </a:lnTo>
                  <a:lnTo>
                    <a:pt x="535" y="193"/>
                  </a:lnTo>
                  <a:lnTo>
                    <a:pt x="535" y="193"/>
                  </a:lnTo>
                  <a:lnTo>
                    <a:pt x="537" y="197"/>
                  </a:lnTo>
                  <a:lnTo>
                    <a:pt x="541" y="199"/>
                  </a:lnTo>
                  <a:lnTo>
                    <a:pt x="541" y="199"/>
                  </a:lnTo>
                  <a:lnTo>
                    <a:pt x="545" y="197"/>
                  </a:lnTo>
                  <a:lnTo>
                    <a:pt x="551" y="197"/>
                  </a:lnTo>
                  <a:lnTo>
                    <a:pt x="551" y="197"/>
                  </a:lnTo>
                  <a:lnTo>
                    <a:pt x="551" y="197"/>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6" name="Freeform 349">
              <a:extLst>
                <a:ext uri="{FF2B5EF4-FFF2-40B4-BE49-F238E27FC236}">
                  <a16:creationId xmlns:a16="http://schemas.microsoft.com/office/drawing/2014/main" id="{7D6EAA08-A014-5DA1-0F4F-460B7C2FFDA9}"/>
                </a:ext>
              </a:extLst>
            </p:cNvPr>
            <p:cNvSpPr>
              <a:spLocks/>
            </p:cNvSpPr>
            <p:nvPr/>
          </p:nvSpPr>
          <p:spPr bwMode="auto">
            <a:xfrm>
              <a:off x="10532420" y="4147888"/>
              <a:ext cx="323203" cy="223756"/>
            </a:xfrm>
            <a:custGeom>
              <a:avLst/>
              <a:gdLst>
                <a:gd name="T0" fmla="*/ 455 w 455"/>
                <a:gd name="T1" fmla="*/ 28 h 315"/>
                <a:gd name="T2" fmla="*/ 449 w 455"/>
                <a:gd name="T3" fmla="*/ 58 h 315"/>
                <a:gd name="T4" fmla="*/ 432 w 455"/>
                <a:gd name="T5" fmla="*/ 64 h 315"/>
                <a:gd name="T6" fmla="*/ 414 w 455"/>
                <a:gd name="T7" fmla="*/ 90 h 315"/>
                <a:gd name="T8" fmla="*/ 420 w 455"/>
                <a:gd name="T9" fmla="*/ 120 h 315"/>
                <a:gd name="T10" fmla="*/ 414 w 455"/>
                <a:gd name="T11" fmla="*/ 132 h 315"/>
                <a:gd name="T12" fmla="*/ 406 w 455"/>
                <a:gd name="T13" fmla="*/ 142 h 315"/>
                <a:gd name="T14" fmla="*/ 394 w 455"/>
                <a:gd name="T15" fmla="*/ 158 h 315"/>
                <a:gd name="T16" fmla="*/ 404 w 455"/>
                <a:gd name="T17" fmla="*/ 164 h 315"/>
                <a:gd name="T18" fmla="*/ 414 w 455"/>
                <a:gd name="T19" fmla="*/ 171 h 315"/>
                <a:gd name="T20" fmla="*/ 436 w 455"/>
                <a:gd name="T21" fmla="*/ 201 h 315"/>
                <a:gd name="T22" fmla="*/ 438 w 455"/>
                <a:gd name="T23" fmla="*/ 211 h 315"/>
                <a:gd name="T24" fmla="*/ 428 w 455"/>
                <a:gd name="T25" fmla="*/ 211 h 315"/>
                <a:gd name="T26" fmla="*/ 398 w 455"/>
                <a:gd name="T27" fmla="*/ 219 h 315"/>
                <a:gd name="T28" fmla="*/ 372 w 455"/>
                <a:gd name="T29" fmla="*/ 211 h 315"/>
                <a:gd name="T30" fmla="*/ 346 w 455"/>
                <a:gd name="T31" fmla="*/ 225 h 315"/>
                <a:gd name="T32" fmla="*/ 328 w 455"/>
                <a:gd name="T33" fmla="*/ 231 h 315"/>
                <a:gd name="T34" fmla="*/ 308 w 455"/>
                <a:gd name="T35" fmla="*/ 245 h 315"/>
                <a:gd name="T36" fmla="*/ 300 w 455"/>
                <a:gd name="T37" fmla="*/ 251 h 315"/>
                <a:gd name="T38" fmla="*/ 302 w 455"/>
                <a:gd name="T39" fmla="*/ 275 h 315"/>
                <a:gd name="T40" fmla="*/ 272 w 455"/>
                <a:gd name="T41" fmla="*/ 299 h 315"/>
                <a:gd name="T42" fmla="*/ 233 w 455"/>
                <a:gd name="T43" fmla="*/ 299 h 315"/>
                <a:gd name="T44" fmla="*/ 193 w 455"/>
                <a:gd name="T45" fmla="*/ 281 h 315"/>
                <a:gd name="T46" fmla="*/ 179 w 455"/>
                <a:gd name="T47" fmla="*/ 281 h 315"/>
                <a:gd name="T48" fmla="*/ 137 w 455"/>
                <a:gd name="T49" fmla="*/ 301 h 315"/>
                <a:gd name="T50" fmla="*/ 105 w 455"/>
                <a:gd name="T51" fmla="*/ 305 h 315"/>
                <a:gd name="T52" fmla="*/ 69 w 455"/>
                <a:gd name="T53" fmla="*/ 313 h 315"/>
                <a:gd name="T54" fmla="*/ 63 w 455"/>
                <a:gd name="T55" fmla="*/ 293 h 315"/>
                <a:gd name="T56" fmla="*/ 51 w 455"/>
                <a:gd name="T57" fmla="*/ 251 h 315"/>
                <a:gd name="T58" fmla="*/ 18 w 455"/>
                <a:gd name="T59" fmla="*/ 227 h 315"/>
                <a:gd name="T60" fmla="*/ 16 w 455"/>
                <a:gd name="T61" fmla="*/ 195 h 315"/>
                <a:gd name="T62" fmla="*/ 27 w 455"/>
                <a:gd name="T63" fmla="*/ 160 h 315"/>
                <a:gd name="T64" fmla="*/ 41 w 455"/>
                <a:gd name="T65" fmla="*/ 142 h 315"/>
                <a:gd name="T66" fmla="*/ 20 w 455"/>
                <a:gd name="T67" fmla="*/ 122 h 315"/>
                <a:gd name="T68" fmla="*/ 4 w 455"/>
                <a:gd name="T69" fmla="*/ 90 h 315"/>
                <a:gd name="T70" fmla="*/ 0 w 455"/>
                <a:gd name="T71" fmla="*/ 52 h 315"/>
                <a:gd name="T72" fmla="*/ 12 w 455"/>
                <a:gd name="T73" fmla="*/ 40 h 315"/>
                <a:gd name="T74" fmla="*/ 37 w 455"/>
                <a:gd name="T75" fmla="*/ 36 h 315"/>
                <a:gd name="T76" fmla="*/ 37 w 455"/>
                <a:gd name="T77" fmla="*/ 48 h 315"/>
                <a:gd name="T78" fmla="*/ 37 w 455"/>
                <a:gd name="T79" fmla="*/ 62 h 315"/>
                <a:gd name="T80" fmla="*/ 57 w 455"/>
                <a:gd name="T81" fmla="*/ 68 h 315"/>
                <a:gd name="T82" fmla="*/ 113 w 455"/>
                <a:gd name="T83" fmla="*/ 68 h 315"/>
                <a:gd name="T84" fmla="*/ 197 w 455"/>
                <a:gd name="T85" fmla="*/ 64 h 315"/>
                <a:gd name="T86" fmla="*/ 238 w 455"/>
                <a:gd name="T87" fmla="*/ 62 h 315"/>
                <a:gd name="T88" fmla="*/ 270 w 455"/>
                <a:gd name="T89" fmla="*/ 36 h 315"/>
                <a:gd name="T90" fmla="*/ 312 w 455"/>
                <a:gd name="T91" fmla="*/ 10 h 315"/>
                <a:gd name="T92" fmla="*/ 354 w 455"/>
                <a:gd name="T93" fmla="*/ 0 h 315"/>
                <a:gd name="T94" fmla="*/ 364 w 455"/>
                <a:gd name="T95" fmla="*/ 6 h 315"/>
                <a:gd name="T96" fmla="*/ 402 w 455"/>
                <a:gd name="T97" fmla="*/ 10 h 315"/>
                <a:gd name="T98" fmla="*/ 426 w 455"/>
                <a:gd name="T99" fmla="*/ 22 h 315"/>
                <a:gd name="T100" fmla="*/ 444 w 455"/>
                <a:gd name="T101" fmla="*/ 20 h 315"/>
                <a:gd name="T102" fmla="*/ 453 w 455"/>
                <a:gd name="T103" fmla="*/ 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5" h="315">
                  <a:moveTo>
                    <a:pt x="453" y="18"/>
                  </a:moveTo>
                  <a:lnTo>
                    <a:pt x="453" y="18"/>
                  </a:lnTo>
                  <a:lnTo>
                    <a:pt x="455" y="22"/>
                  </a:lnTo>
                  <a:lnTo>
                    <a:pt x="455" y="28"/>
                  </a:lnTo>
                  <a:lnTo>
                    <a:pt x="455" y="40"/>
                  </a:lnTo>
                  <a:lnTo>
                    <a:pt x="455" y="40"/>
                  </a:lnTo>
                  <a:lnTo>
                    <a:pt x="453" y="48"/>
                  </a:lnTo>
                  <a:lnTo>
                    <a:pt x="449" y="58"/>
                  </a:lnTo>
                  <a:lnTo>
                    <a:pt x="449" y="58"/>
                  </a:lnTo>
                  <a:lnTo>
                    <a:pt x="446" y="60"/>
                  </a:lnTo>
                  <a:lnTo>
                    <a:pt x="438" y="62"/>
                  </a:lnTo>
                  <a:lnTo>
                    <a:pt x="432" y="64"/>
                  </a:lnTo>
                  <a:lnTo>
                    <a:pt x="426" y="66"/>
                  </a:lnTo>
                  <a:lnTo>
                    <a:pt x="426" y="66"/>
                  </a:lnTo>
                  <a:lnTo>
                    <a:pt x="420" y="76"/>
                  </a:lnTo>
                  <a:lnTo>
                    <a:pt x="414" y="90"/>
                  </a:lnTo>
                  <a:lnTo>
                    <a:pt x="414" y="90"/>
                  </a:lnTo>
                  <a:lnTo>
                    <a:pt x="416" y="98"/>
                  </a:lnTo>
                  <a:lnTo>
                    <a:pt x="418" y="108"/>
                  </a:lnTo>
                  <a:lnTo>
                    <a:pt x="420" y="120"/>
                  </a:lnTo>
                  <a:lnTo>
                    <a:pt x="420" y="124"/>
                  </a:lnTo>
                  <a:lnTo>
                    <a:pt x="420" y="128"/>
                  </a:lnTo>
                  <a:lnTo>
                    <a:pt x="420" y="128"/>
                  </a:lnTo>
                  <a:lnTo>
                    <a:pt x="414" y="132"/>
                  </a:lnTo>
                  <a:lnTo>
                    <a:pt x="408" y="134"/>
                  </a:lnTo>
                  <a:lnTo>
                    <a:pt x="408" y="134"/>
                  </a:lnTo>
                  <a:lnTo>
                    <a:pt x="406" y="142"/>
                  </a:lnTo>
                  <a:lnTo>
                    <a:pt x="406" y="142"/>
                  </a:lnTo>
                  <a:lnTo>
                    <a:pt x="398" y="150"/>
                  </a:lnTo>
                  <a:lnTo>
                    <a:pt x="394" y="154"/>
                  </a:lnTo>
                  <a:lnTo>
                    <a:pt x="394" y="158"/>
                  </a:lnTo>
                  <a:lnTo>
                    <a:pt x="394" y="158"/>
                  </a:lnTo>
                  <a:lnTo>
                    <a:pt x="396" y="160"/>
                  </a:lnTo>
                  <a:lnTo>
                    <a:pt x="398" y="162"/>
                  </a:lnTo>
                  <a:lnTo>
                    <a:pt x="398" y="162"/>
                  </a:lnTo>
                  <a:lnTo>
                    <a:pt x="404" y="164"/>
                  </a:lnTo>
                  <a:lnTo>
                    <a:pt x="404" y="164"/>
                  </a:lnTo>
                  <a:lnTo>
                    <a:pt x="408" y="167"/>
                  </a:lnTo>
                  <a:lnTo>
                    <a:pt x="414" y="171"/>
                  </a:lnTo>
                  <a:lnTo>
                    <a:pt x="414" y="171"/>
                  </a:lnTo>
                  <a:lnTo>
                    <a:pt x="420" y="185"/>
                  </a:lnTo>
                  <a:lnTo>
                    <a:pt x="420" y="185"/>
                  </a:lnTo>
                  <a:lnTo>
                    <a:pt x="428" y="193"/>
                  </a:lnTo>
                  <a:lnTo>
                    <a:pt x="436" y="201"/>
                  </a:lnTo>
                  <a:lnTo>
                    <a:pt x="436" y="201"/>
                  </a:lnTo>
                  <a:lnTo>
                    <a:pt x="438" y="207"/>
                  </a:lnTo>
                  <a:lnTo>
                    <a:pt x="438" y="211"/>
                  </a:lnTo>
                  <a:lnTo>
                    <a:pt x="438" y="211"/>
                  </a:lnTo>
                  <a:lnTo>
                    <a:pt x="436" y="211"/>
                  </a:lnTo>
                  <a:lnTo>
                    <a:pt x="434" y="211"/>
                  </a:lnTo>
                  <a:lnTo>
                    <a:pt x="428" y="211"/>
                  </a:lnTo>
                  <a:lnTo>
                    <a:pt x="428" y="211"/>
                  </a:lnTo>
                  <a:lnTo>
                    <a:pt x="414" y="217"/>
                  </a:lnTo>
                  <a:lnTo>
                    <a:pt x="404" y="219"/>
                  </a:lnTo>
                  <a:lnTo>
                    <a:pt x="398" y="219"/>
                  </a:lnTo>
                  <a:lnTo>
                    <a:pt x="398" y="219"/>
                  </a:lnTo>
                  <a:lnTo>
                    <a:pt x="392" y="219"/>
                  </a:lnTo>
                  <a:lnTo>
                    <a:pt x="386" y="215"/>
                  </a:lnTo>
                  <a:lnTo>
                    <a:pt x="378" y="211"/>
                  </a:lnTo>
                  <a:lnTo>
                    <a:pt x="372" y="211"/>
                  </a:lnTo>
                  <a:lnTo>
                    <a:pt x="372" y="211"/>
                  </a:lnTo>
                  <a:lnTo>
                    <a:pt x="366" y="213"/>
                  </a:lnTo>
                  <a:lnTo>
                    <a:pt x="360" y="217"/>
                  </a:lnTo>
                  <a:lnTo>
                    <a:pt x="346" y="225"/>
                  </a:lnTo>
                  <a:lnTo>
                    <a:pt x="346" y="225"/>
                  </a:lnTo>
                  <a:lnTo>
                    <a:pt x="336" y="227"/>
                  </a:lnTo>
                  <a:lnTo>
                    <a:pt x="328" y="231"/>
                  </a:lnTo>
                  <a:lnTo>
                    <a:pt x="328" y="231"/>
                  </a:lnTo>
                  <a:lnTo>
                    <a:pt x="324" y="237"/>
                  </a:lnTo>
                  <a:lnTo>
                    <a:pt x="316" y="243"/>
                  </a:lnTo>
                  <a:lnTo>
                    <a:pt x="316" y="243"/>
                  </a:lnTo>
                  <a:lnTo>
                    <a:pt x="308" y="245"/>
                  </a:lnTo>
                  <a:lnTo>
                    <a:pt x="304" y="245"/>
                  </a:lnTo>
                  <a:lnTo>
                    <a:pt x="302" y="247"/>
                  </a:lnTo>
                  <a:lnTo>
                    <a:pt x="302" y="247"/>
                  </a:lnTo>
                  <a:lnTo>
                    <a:pt x="300" y="251"/>
                  </a:lnTo>
                  <a:lnTo>
                    <a:pt x="302" y="259"/>
                  </a:lnTo>
                  <a:lnTo>
                    <a:pt x="302" y="269"/>
                  </a:lnTo>
                  <a:lnTo>
                    <a:pt x="302" y="275"/>
                  </a:lnTo>
                  <a:lnTo>
                    <a:pt x="302" y="275"/>
                  </a:lnTo>
                  <a:lnTo>
                    <a:pt x="296" y="283"/>
                  </a:lnTo>
                  <a:lnTo>
                    <a:pt x="284" y="293"/>
                  </a:lnTo>
                  <a:lnTo>
                    <a:pt x="284" y="293"/>
                  </a:lnTo>
                  <a:lnTo>
                    <a:pt x="272" y="299"/>
                  </a:lnTo>
                  <a:lnTo>
                    <a:pt x="258" y="303"/>
                  </a:lnTo>
                  <a:lnTo>
                    <a:pt x="258" y="303"/>
                  </a:lnTo>
                  <a:lnTo>
                    <a:pt x="246" y="303"/>
                  </a:lnTo>
                  <a:lnTo>
                    <a:pt x="233" y="299"/>
                  </a:lnTo>
                  <a:lnTo>
                    <a:pt x="209" y="293"/>
                  </a:lnTo>
                  <a:lnTo>
                    <a:pt x="209" y="293"/>
                  </a:lnTo>
                  <a:lnTo>
                    <a:pt x="201" y="285"/>
                  </a:lnTo>
                  <a:lnTo>
                    <a:pt x="193" y="281"/>
                  </a:lnTo>
                  <a:lnTo>
                    <a:pt x="193" y="281"/>
                  </a:lnTo>
                  <a:lnTo>
                    <a:pt x="187" y="281"/>
                  </a:lnTo>
                  <a:lnTo>
                    <a:pt x="179" y="281"/>
                  </a:lnTo>
                  <a:lnTo>
                    <a:pt x="179" y="281"/>
                  </a:lnTo>
                  <a:lnTo>
                    <a:pt x="169" y="285"/>
                  </a:lnTo>
                  <a:lnTo>
                    <a:pt x="157" y="293"/>
                  </a:lnTo>
                  <a:lnTo>
                    <a:pt x="145" y="299"/>
                  </a:lnTo>
                  <a:lnTo>
                    <a:pt x="137" y="301"/>
                  </a:lnTo>
                  <a:lnTo>
                    <a:pt x="137" y="301"/>
                  </a:lnTo>
                  <a:lnTo>
                    <a:pt x="123" y="303"/>
                  </a:lnTo>
                  <a:lnTo>
                    <a:pt x="105" y="305"/>
                  </a:lnTo>
                  <a:lnTo>
                    <a:pt x="105" y="305"/>
                  </a:lnTo>
                  <a:lnTo>
                    <a:pt x="83" y="311"/>
                  </a:lnTo>
                  <a:lnTo>
                    <a:pt x="83" y="311"/>
                  </a:lnTo>
                  <a:lnTo>
                    <a:pt x="73" y="311"/>
                  </a:lnTo>
                  <a:lnTo>
                    <a:pt x="69" y="313"/>
                  </a:lnTo>
                  <a:lnTo>
                    <a:pt x="67" y="315"/>
                  </a:lnTo>
                  <a:lnTo>
                    <a:pt x="67" y="315"/>
                  </a:lnTo>
                  <a:lnTo>
                    <a:pt x="63" y="293"/>
                  </a:lnTo>
                  <a:lnTo>
                    <a:pt x="63" y="293"/>
                  </a:lnTo>
                  <a:lnTo>
                    <a:pt x="57" y="271"/>
                  </a:lnTo>
                  <a:lnTo>
                    <a:pt x="55" y="259"/>
                  </a:lnTo>
                  <a:lnTo>
                    <a:pt x="51" y="251"/>
                  </a:lnTo>
                  <a:lnTo>
                    <a:pt x="51" y="251"/>
                  </a:lnTo>
                  <a:lnTo>
                    <a:pt x="43" y="245"/>
                  </a:lnTo>
                  <a:lnTo>
                    <a:pt x="35" y="241"/>
                  </a:lnTo>
                  <a:lnTo>
                    <a:pt x="24" y="235"/>
                  </a:lnTo>
                  <a:lnTo>
                    <a:pt x="18" y="227"/>
                  </a:lnTo>
                  <a:lnTo>
                    <a:pt x="18" y="227"/>
                  </a:lnTo>
                  <a:lnTo>
                    <a:pt x="16" y="221"/>
                  </a:lnTo>
                  <a:lnTo>
                    <a:pt x="14" y="213"/>
                  </a:lnTo>
                  <a:lnTo>
                    <a:pt x="16" y="195"/>
                  </a:lnTo>
                  <a:lnTo>
                    <a:pt x="16" y="195"/>
                  </a:lnTo>
                  <a:lnTo>
                    <a:pt x="20" y="177"/>
                  </a:lnTo>
                  <a:lnTo>
                    <a:pt x="27" y="160"/>
                  </a:lnTo>
                  <a:lnTo>
                    <a:pt x="27" y="160"/>
                  </a:lnTo>
                  <a:lnTo>
                    <a:pt x="37" y="152"/>
                  </a:lnTo>
                  <a:lnTo>
                    <a:pt x="41" y="148"/>
                  </a:lnTo>
                  <a:lnTo>
                    <a:pt x="41" y="142"/>
                  </a:lnTo>
                  <a:lnTo>
                    <a:pt x="41" y="142"/>
                  </a:lnTo>
                  <a:lnTo>
                    <a:pt x="39" y="136"/>
                  </a:lnTo>
                  <a:lnTo>
                    <a:pt x="33" y="132"/>
                  </a:lnTo>
                  <a:lnTo>
                    <a:pt x="20" y="122"/>
                  </a:lnTo>
                  <a:lnTo>
                    <a:pt x="20" y="122"/>
                  </a:lnTo>
                  <a:lnTo>
                    <a:pt x="14" y="112"/>
                  </a:lnTo>
                  <a:lnTo>
                    <a:pt x="8" y="104"/>
                  </a:lnTo>
                  <a:lnTo>
                    <a:pt x="8" y="104"/>
                  </a:lnTo>
                  <a:lnTo>
                    <a:pt x="4" y="90"/>
                  </a:lnTo>
                  <a:lnTo>
                    <a:pt x="0" y="76"/>
                  </a:lnTo>
                  <a:lnTo>
                    <a:pt x="0" y="76"/>
                  </a:lnTo>
                  <a:lnTo>
                    <a:pt x="0" y="62"/>
                  </a:lnTo>
                  <a:lnTo>
                    <a:pt x="0" y="52"/>
                  </a:lnTo>
                  <a:lnTo>
                    <a:pt x="4" y="46"/>
                  </a:lnTo>
                  <a:lnTo>
                    <a:pt x="4" y="46"/>
                  </a:lnTo>
                  <a:lnTo>
                    <a:pt x="8" y="42"/>
                  </a:lnTo>
                  <a:lnTo>
                    <a:pt x="12" y="40"/>
                  </a:lnTo>
                  <a:lnTo>
                    <a:pt x="24" y="34"/>
                  </a:lnTo>
                  <a:lnTo>
                    <a:pt x="24" y="34"/>
                  </a:lnTo>
                  <a:lnTo>
                    <a:pt x="33" y="36"/>
                  </a:lnTo>
                  <a:lnTo>
                    <a:pt x="37" y="36"/>
                  </a:lnTo>
                  <a:lnTo>
                    <a:pt x="41" y="38"/>
                  </a:lnTo>
                  <a:lnTo>
                    <a:pt x="41" y="38"/>
                  </a:lnTo>
                  <a:lnTo>
                    <a:pt x="41" y="42"/>
                  </a:lnTo>
                  <a:lnTo>
                    <a:pt x="37" y="48"/>
                  </a:lnTo>
                  <a:lnTo>
                    <a:pt x="35" y="52"/>
                  </a:lnTo>
                  <a:lnTo>
                    <a:pt x="35" y="60"/>
                  </a:lnTo>
                  <a:lnTo>
                    <a:pt x="35" y="60"/>
                  </a:lnTo>
                  <a:lnTo>
                    <a:pt x="37" y="62"/>
                  </a:lnTo>
                  <a:lnTo>
                    <a:pt x="41" y="66"/>
                  </a:lnTo>
                  <a:lnTo>
                    <a:pt x="49" y="70"/>
                  </a:lnTo>
                  <a:lnTo>
                    <a:pt x="49" y="70"/>
                  </a:lnTo>
                  <a:lnTo>
                    <a:pt x="57" y="68"/>
                  </a:lnTo>
                  <a:lnTo>
                    <a:pt x="67" y="68"/>
                  </a:lnTo>
                  <a:lnTo>
                    <a:pt x="67" y="68"/>
                  </a:lnTo>
                  <a:lnTo>
                    <a:pt x="113" y="68"/>
                  </a:lnTo>
                  <a:lnTo>
                    <a:pt x="113" y="68"/>
                  </a:lnTo>
                  <a:lnTo>
                    <a:pt x="139" y="64"/>
                  </a:lnTo>
                  <a:lnTo>
                    <a:pt x="167" y="62"/>
                  </a:lnTo>
                  <a:lnTo>
                    <a:pt x="167" y="62"/>
                  </a:lnTo>
                  <a:lnTo>
                    <a:pt x="197" y="64"/>
                  </a:lnTo>
                  <a:lnTo>
                    <a:pt x="215" y="66"/>
                  </a:lnTo>
                  <a:lnTo>
                    <a:pt x="227" y="64"/>
                  </a:lnTo>
                  <a:lnTo>
                    <a:pt x="227" y="64"/>
                  </a:lnTo>
                  <a:lnTo>
                    <a:pt x="238" y="62"/>
                  </a:lnTo>
                  <a:lnTo>
                    <a:pt x="248" y="56"/>
                  </a:lnTo>
                  <a:lnTo>
                    <a:pt x="248" y="56"/>
                  </a:lnTo>
                  <a:lnTo>
                    <a:pt x="258" y="46"/>
                  </a:lnTo>
                  <a:lnTo>
                    <a:pt x="270" y="36"/>
                  </a:lnTo>
                  <a:lnTo>
                    <a:pt x="270" y="36"/>
                  </a:lnTo>
                  <a:lnTo>
                    <a:pt x="298" y="18"/>
                  </a:lnTo>
                  <a:lnTo>
                    <a:pt x="298" y="18"/>
                  </a:lnTo>
                  <a:lnTo>
                    <a:pt x="312" y="10"/>
                  </a:lnTo>
                  <a:lnTo>
                    <a:pt x="328" y="4"/>
                  </a:lnTo>
                  <a:lnTo>
                    <a:pt x="328" y="4"/>
                  </a:lnTo>
                  <a:lnTo>
                    <a:pt x="340" y="0"/>
                  </a:lnTo>
                  <a:lnTo>
                    <a:pt x="354" y="0"/>
                  </a:lnTo>
                  <a:lnTo>
                    <a:pt x="354" y="0"/>
                  </a:lnTo>
                  <a:lnTo>
                    <a:pt x="358" y="2"/>
                  </a:lnTo>
                  <a:lnTo>
                    <a:pt x="364" y="6"/>
                  </a:lnTo>
                  <a:lnTo>
                    <a:pt x="364" y="6"/>
                  </a:lnTo>
                  <a:lnTo>
                    <a:pt x="372" y="6"/>
                  </a:lnTo>
                  <a:lnTo>
                    <a:pt x="384" y="8"/>
                  </a:lnTo>
                  <a:lnTo>
                    <a:pt x="394" y="8"/>
                  </a:lnTo>
                  <a:lnTo>
                    <a:pt x="402" y="10"/>
                  </a:lnTo>
                  <a:lnTo>
                    <a:pt x="402" y="10"/>
                  </a:lnTo>
                  <a:lnTo>
                    <a:pt x="408" y="12"/>
                  </a:lnTo>
                  <a:lnTo>
                    <a:pt x="418" y="18"/>
                  </a:lnTo>
                  <a:lnTo>
                    <a:pt x="426" y="22"/>
                  </a:lnTo>
                  <a:lnTo>
                    <a:pt x="432" y="24"/>
                  </a:lnTo>
                  <a:lnTo>
                    <a:pt x="432" y="24"/>
                  </a:lnTo>
                  <a:lnTo>
                    <a:pt x="436" y="22"/>
                  </a:lnTo>
                  <a:lnTo>
                    <a:pt x="444" y="20"/>
                  </a:lnTo>
                  <a:lnTo>
                    <a:pt x="449" y="18"/>
                  </a:lnTo>
                  <a:lnTo>
                    <a:pt x="453" y="18"/>
                  </a:lnTo>
                  <a:lnTo>
                    <a:pt x="453" y="18"/>
                  </a:lnTo>
                  <a:lnTo>
                    <a:pt x="453" y="1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7" name="Freeform 350">
              <a:extLst>
                <a:ext uri="{FF2B5EF4-FFF2-40B4-BE49-F238E27FC236}">
                  <a16:creationId xmlns:a16="http://schemas.microsoft.com/office/drawing/2014/main" id="{49D0B524-CE02-E401-6335-636F12E1B2B2}"/>
                </a:ext>
              </a:extLst>
            </p:cNvPr>
            <p:cNvSpPr>
              <a:spLocks/>
            </p:cNvSpPr>
            <p:nvPr/>
          </p:nvSpPr>
          <p:spPr bwMode="auto">
            <a:xfrm>
              <a:off x="10766832" y="4122316"/>
              <a:ext cx="909231" cy="564718"/>
            </a:xfrm>
            <a:custGeom>
              <a:avLst/>
              <a:gdLst>
                <a:gd name="T0" fmla="*/ 1262 w 1280"/>
                <a:gd name="T1" fmla="*/ 430 h 795"/>
                <a:gd name="T2" fmla="*/ 1222 w 1280"/>
                <a:gd name="T3" fmla="*/ 456 h 795"/>
                <a:gd name="T4" fmla="*/ 1125 w 1280"/>
                <a:gd name="T5" fmla="*/ 500 h 795"/>
                <a:gd name="T6" fmla="*/ 1017 w 1280"/>
                <a:gd name="T7" fmla="*/ 566 h 795"/>
                <a:gd name="T8" fmla="*/ 952 w 1280"/>
                <a:gd name="T9" fmla="*/ 576 h 795"/>
                <a:gd name="T10" fmla="*/ 888 w 1280"/>
                <a:gd name="T11" fmla="*/ 612 h 795"/>
                <a:gd name="T12" fmla="*/ 874 w 1280"/>
                <a:gd name="T13" fmla="*/ 602 h 795"/>
                <a:gd name="T14" fmla="*/ 852 w 1280"/>
                <a:gd name="T15" fmla="*/ 627 h 795"/>
                <a:gd name="T16" fmla="*/ 854 w 1280"/>
                <a:gd name="T17" fmla="*/ 663 h 795"/>
                <a:gd name="T18" fmla="*/ 838 w 1280"/>
                <a:gd name="T19" fmla="*/ 701 h 795"/>
                <a:gd name="T20" fmla="*/ 818 w 1280"/>
                <a:gd name="T21" fmla="*/ 703 h 795"/>
                <a:gd name="T22" fmla="*/ 812 w 1280"/>
                <a:gd name="T23" fmla="*/ 643 h 795"/>
                <a:gd name="T24" fmla="*/ 784 w 1280"/>
                <a:gd name="T25" fmla="*/ 631 h 795"/>
                <a:gd name="T26" fmla="*/ 749 w 1280"/>
                <a:gd name="T27" fmla="*/ 651 h 795"/>
                <a:gd name="T28" fmla="*/ 673 w 1280"/>
                <a:gd name="T29" fmla="*/ 689 h 795"/>
                <a:gd name="T30" fmla="*/ 623 w 1280"/>
                <a:gd name="T31" fmla="*/ 733 h 795"/>
                <a:gd name="T32" fmla="*/ 540 w 1280"/>
                <a:gd name="T33" fmla="*/ 749 h 795"/>
                <a:gd name="T34" fmla="*/ 442 w 1280"/>
                <a:gd name="T35" fmla="*/ 701 h 795"/>
                <a:gd name="T36" fmla="*/ 392 w 1280"/>
                <a:gd name="T37" fmla="*/ 741 h 795"/>
                <a:gd name="T38" fmla="*/ 344 w 1280"/>
                <a:gd name="T39" fmla="*/ 791 h 795"/>
                <a:gd name="T40" fmla="*/ 273 w 1280"/>
                <a:gd name="T41" fmla="*/ 757 h 795"/>
                <a:gd name="T42" fmla="*/ 257 w 1280"/>
                <a:gd name="T43" fmla="*/ 759 h 795"/>
                <a:gd name="T44" fmla="*/ 209 w 1280"/>
                <a:gd name="T45" fmla="*/ 751 h 795"/>
                <a:gd name="T46" fmla="*/ 191 w 1280"/>
                <a:gd name="T47" fmla="*/ 759 h 795"/>
                <a:gd name="T48" fmla="*/ 149 w 1280"/>
                <a:gd name="T49" fmla="*/ 765 h 795"/>
                <a:gd name="T50" fmla="*/ 205 w 1280"/>
                <a:gd name="T51" fmla="*/ 733 h 795"/>
                <a:gd name="T52" fmla="*/ 131 w 1280"/>
                <a:gd name="T53" fmla="*/ 741 h 795"/>
                <a:gd name="T54" fmla="*/ 131 w 1280"/>
                <a:gd name="T55" fmla="*/ 707 h 795"/>
                <a:gd name="T56" fmla="*/ 127 w 1280"/>
                <a:gd name="T57" fmla="*/ 677 h 795"/>
                <a:gd name="T58" fmla="*/ 104 w 1280"/>
                <a:gd name="T59" fmla="*/ 673 h 795"/>
                <a:gd name="T60" fmla="*/ 72 w 1280"/>
                <a:gd name="T61" fmla="*/ 639 h 795"/>
                <a:gd name="T62" fmla="*/ 30 w 1280"/>
                <a:gd name="T63" fmla="*/ 621 h 795"/>
                <a:gd name="T64" fmla="*/ 44 w 1280"/>
                <a:gd name="T65" fmla="*/ 588 h 795"/>
                <a:gd name="T66" fmla="*/ 92 w 1280"/>
                <a:gd name="T67" fmla="*/ 606 h 795"/>
                <a:gd name="T68" fmla="*/ 66 w 1280"/>
                <a:gd name="T69" fmla="*/ 574 h 795"/>
                <a:gd name="T70" fmla="*/ 62 w 1280"/>
                <a:gd name="T71" fmla="*/ 540 h 795"/>
                <a:gd name="T72" fmla="*/ 58 w 1280"/>
                <a:gd name="T73" fmla="*/ 492 h 795"/>
                <a:gd name="T74" fmla="*/ 2 w 1280"/>
                <a:gd name="T75" fmla="*/ 470 h 795"/>
                <a:gd name="T76" fmla="*/ 38 w 1280"/>
                <a:gd name="T77" fmla="*/ 411 h 795"/>
                <a:gd name="T78" fmla="*/ 94 w 1280"/>
                <a:gd name="T79" fmla="*/ 407 h 795"/>
                <a:gd name="T80" fmla="*/ 116 w 1280"/>
                <a:gd name="T81" fmla="*/ 385 h 795"/>
                <a:gd name="T82" fmla="*/ 157 w 1280"/>
                <a:gd name="T83" fmla="*/ 391 h 795"/>
                <a:gd name="T84" fmla="*/ 197 w 1280"/>
                <a:gd name="T85" fmla="*/ 371 h 795"/>
                <a:gd name="T86" fmla="*/ 265 w 1280"/>
                <a:gd name="T87" fmla="*/ 343 h 795"/>
                <a:gd name="T88" fmla="*/ 221 w 1280"/>
                <a:gd name="T89" fmla="*/ 337 h 795"/>
                <a:gd name="T90" fmla="*/ 207 w 1280"/>
                <a:gd name="T91" fmla="*/ 299 h 795"/>
                <a:gd name="T92" fmla="*/ 285 w 1280"/>
                <a:gd name="T93" fmla="*/ 293 h 795"/>
                <a:gd name="T94" fmla="*/ 354 w 1280"/>
                <a:gd name="T95" fmla="*/ 291 h 795"/>
                <a:gd name="T96" fmla="*/ 412 w 1280"/>
                <a:gd name="T97" fmla="*/ 223 h 795"/>
                <a:gd name="T98" fmla="*/ 520 w 1280"/>
                <a:gd name="T99" fmla="*/ 154 h 795"/>
                <a:gd name="T100" fmla="*/ 623 w 1280"/>
                <a:gd name="T101" fmla="*/ 120 h 795"/>
                <a:gd name="T102" fmla="*/ 679 w 1280"/>
                <a:gd name="T103" fmla="*/ 154 h 795"/>
                <a:gd name="T104" fmla="*/ 723 w 1280"/>
                <a:gd name="T105" fmla="*/ 170 h 795"/>
                <a:gd name="T106" fmla="*/ 816 w 1280"/>
                <a:gd name="T107" fmla="*/ 184 h 795"/>
                <a:gd name="T108" fmla="*/ 888 w 1280"/>
                <a:gd name="T109" fmla="*/ 164 h 795"/>
                <a:gd name="T110" fmla="*/ 999 w 1280"/>
                <a:gd name="T111" fmla="*/ 122 h 795"/>
                <a:gd name="T112" fmla="*/ 1075 w 1280"/>
                <a:gd name="T113" fmla="*/ 34 h 795"/>
                <a:gd name="T114" fmla="*/ 1133 w 1280"/>
                <a:gd name="T115" fmla="*/ 24 h 795"/>
                <a:gd name="T116" fmla="*/ 1174 w 1280"/>
                <a:gd name="T117" fmla="*/ 8 h 795"/>
                <a:gd name="T118" fmla="*/ 1242 w 1280"/>
                <a:gd name="T119" fmla="*/ 50 h 795"/>
                <a:gd name="T120" fmla="*/ 1280 w 1280"/>
                <a:gd name="T121" fmla="*/ 10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0" h="795">
                  <a:moveTo>
                    <a:pt x="1280" y="104"/>
                  </a:moveTo>
                  <a:lnTo>
                    <a:pt x="1280" y="424"/>
                  </a:lnTo>
                  <a:lnTo>
                    <a:pt x="1280" y="424"/>
                  </a:lnTo>
                  <a:lnTo>
                    <a:pt x="1280" y="424"/>
                  </a:lnTo>
                  <a:lnTo>
                    <a:pt x="1280" y="424"/>
                  </a:lnTo>
                  <a:lnTo>
                    <a:pt x="1274" y="432"/>
                  </a:lnTo>
                  <a:lnTo>
                    <a:pt x="1274" y="432"/>
                  </a:lnTo>
                  <a:lnTo>
                    <a:pt x="1270" y="434"/>
                  </a:lnTo>
                  <a:lnTo>
                    <a:pt x="1264" y="436"/>
                  </a:lnTo>
                  <a:lnTo>
                    <a:pt x="1264" y="436"/>
                  </a:lnTo>
                  <a:lnTo>
                    <a:pt x="1262" y="434"/>
                  </a:lnTo>
                  <a:lnTo>
                    <a:pt x="1262" y="434"/>
                  </a:lnTo>
                  <a:lnTo>
                    <a:pt x="1262" y="430"/>
                  </a:lnTo>
                  <a:lnTo>
                    <a:pt x="1258" y="426"/>
                  </a:lnTo>
                  <a:lnTo>
                    <a:pt x="1258" y="426"/>
                  </a:lnTo>
                  <a:lnTo>
                    <a:pt x="1256" y="426"/>
                  </a:lnTo>
                  <a:lnTo>
                    <a:pt x="1254" y="426"/>
                  </a:lnTo>
                  <a:lnTo>
                    <a:pt x="1254" y="426"/>
                  </a:lnTo>
                  <a:lnTo>
                    <a:pt x="1250" y="424"/>
                  </a:lnTo>
                  <a:lnTo>
                    <a:pt x="1250" y="424"/>
                  </a:lnTo>
                  <a:lnTo>
                    <a:pt x="1246" y="426"/>
                  </a:lnTo>
                  <a:lnTo>
                    <a:pt x="1244" y="430"/>
                  </a:lnTo>
                  <a:lnTo>
                    <a:pt x="1242" y="438"/>
                  </a:lnTo>
                  <a:lnTo>
                    <a:pt x="1242" y="438"/>
                  </a:lnTo>
                  <a:lnTo>
                    <a:pt x="1232" y="446"/>
                  </a:lnTo>
                  <a:lnTo>
                    <a:pt x="1222" y="456"/>
                  </a:lnTo>
                  <a:lnTo>
                    <a:pt x="1222" y="456"/>
                  </a:lnTo>
                  <a:lnTo>
                    <a:pt x="1198" y="468"/>
                  </a:lnTo>
                  <a:lnTo>
                    <a:pt x="1186" y="472"/>
                  </a:lnTo>
                  <a:lnTo>
                    <a:pt x="1176" y="474"/>
                  </a:lnTo>
                  <a:lnTo>
                    <a:pt x="1176" y="474"/>
                  </a:lnTo>
                  <a:lnTo>
                    <a:pt x="1161" y="474"/>
                  </a:lnTo>
                  <a:lnTo>
                    <a:pt x="1161" y="474"/>
                  </a:lnTo>
                  <a:lnTo>
                    <a:pt x="1151" y="478"/>
                  </a:lnTo>
                  <a:lnTo>
                    <a:pt x="1151" y="478"/>
                  </a:lnTo>
                  <a:lnTo>
                    <a:pt x="1139" y="486"/>
                  </a:lnTo>
                  <a:lnTo>
                    <a:pt x="1131" y="492"/>
                  </a:lnTo>
                  <a:lnTo>
                    <a:pt x="1131" y="492"/>
                  </a:lnTo>
                  <a:lnTo>
                    <a:pt x="1125" y="500"/>
                  </a:lnTo>
                  <a:lnTo>
                    <a:pt x="1121" y="510"/>
                  </a:lnTo>
                  <a:lnTo>
                    <a:pt x="1121" y="510"/>
                  </a:lnTo>
                  <a:lnTo>
                    <a:pt x="1111" y="520"/>
                  </a:lnTo>
                  <a:lnTo>
                    <a:pt x="1111" y="520"/>
                  </a:lnTo>
                  <a:lnTo>
                    <a:pt x="1097" y="528"/>
                  </a:lnTo>
                  <a:lnTo>
                    <a:pt x="1097" y="528"/>
                  </a:lnTo>
                  <a:lnTo>
                    <a:pt x="1091" y="536"/>
                  </a:lnTo>
                  <a:lnTo>
                    <a:pt x="1091" y="536"/>
                  </a:lnTo>
                  <a:lnTo>
                    <a:pt x="1069" y="550"/>
                  </a:lnTo>
                  <a:lnTo>
                    <a:pt x="1049" y="560"/>
                  </a:lnTo>
                  <a:lnTo>
                    <a:pt x="1049" y="560"/>
                  </a:lnTo>
                  <a:lnTo>
                    <a:pt x="1029" y="564"/>
                  </a:lnTo>
                  <a:lnTo>
                    <a:pt x="1017" y="566"/>
                  </a:lnTo>
                  <a:lnTo>
                    <a:pt x="1009" y="566"/>
                  </a:lnTo>
                  <a:lnTo>
                    <a:pt x="1009" y="566"/>
                  </a:lnTo>
                  <a:lnTo>
                    <a:pt x="999" y="560"/>
                  </a:lnTo>
                  <a:lnTo>
                    <a:pt x="989" y="556"/>
                  </a:lnTo>
                  <a:lnTo>
                    <a:pt x="989" y="556"/>
                  </a:lnTo>
                  <a:lnTo>
                    <a:pt x="979" y="556"/>
                  </a:lnTo>
                  <a:lnTo>
                    <a:pt x="979" y="556"/>
                  </a:lnTo>
                  <a:lnTo>
                    <a:pt x="969" y="558"/>
                  </a:lnTo>
                  <a:lnTo>
                    <a:pt x="962" y="562"/>
                  </a:lnTo>
                  <a:lnTo>
                    <a:pt x="962" y="562"/>
                  </a:lnTo>
                  <a:lnTo>
                    <a:pt x="956" y="570"/>
                  </a:lnTo>
                  <a:lnTo>
                    <a:pt x="952" y="576"/>
                  </a:lnTo>
                  <a:lnTo>
                    <a:pt x="952" y="576"/>
                  </a:lnTo>
                  <a:lnTo>
                    <a:pt x="934" y="590"/>
                  </a:lnTo>
                  <a:lnTo>
                    <a:pt x="934" y="590"/>
                  </a:lnTo>
                  <a:lnTo>
                    <a:pt x="924" y="594"/>
                  </a:lnTo>
                  <a:lnTo>
                    <a:pt x="924" y="594"/>
                  </a:lnTo>
                  <a:lnTo>
                    <a:pt x="922" y="600"/>
                  </a:lnTo>
                  <a:lnTo>
                    <a:pt x="920" y="604"/>
                  </a:lnTo>
                  <a:lnTo>
                    <a:pt x="920" y="604"/>
                  </a:lnTo>
                  <a:lnTo>
                    <a:pt x="914" y="604"/>
                  </a:lnTo>
                  <a:lnTo>
                    <a:pt x="908" y="604"/>
                  </a:lnTo>
                  <a:lnTo>
                    <a:pt x="898" y="606"/>
                  </a:lnTo>
                  <a:lnTo>
                    <a:pt x="898" y="606"/>
                  </a:lnTo>
                  <a:lnTo>
                    <a:pt x="894" y="610"/>
                  </a:lnTo>
                  <a:lnTo>
                    <a:pt x="888" y="612"/>
                  </a:lnTo>
                  <a:lnTo>
                    <a:pt x="888" y="612"/>
                  </a:lnTo>
                  <a:lnTo>
                    <a:pt x="884" y="610"/>
                  </a:lnTo>
                  <a:lnTo>
                    <a:pt x="884" y="610"/>
                  </a:lnTo>
                  <a:lnTo>
                    <a:pt x="882" y="606"/>
                  </a:lnTo>
                  <a:lnTo>
                    <a:pt x="882" y="606"/>
                  </a:lnTo>
                  <a:lnTo>
                    <a:pt x="884" y="604"/>
                  </a:lnTo>
                  <a:lnTo>
                    <a:pt x="884" y="604"/>
                  </a:lnTo>
                  <a:lnTo>
                    <a:pt x="884" y="604"/>
                  </a:lnTo>
                  <a:lnTo>
                    <a:pt x="884" y="604"/>
                  </a:lnTo>
                  <a:lnTo>
                    <a:pt x="882" y="604"/>
                  </a:lnTo>
                  <a:lnTo>
                    <a:pt x="882" y="604"/>
                  </a:lnTo>
                  <a:lnTo>
                    <a:pt x="874" y="602"/>
                  </a:lnTo>
                  <a:lnTo>
                    <a:pt x="874" y="602"/>
                  </a:lnTo>
                  <a:lnTo>
                    <a:pt x="862" y="604"/>
                  </a:lnTo>
                  <a:lnTo>
                    <a:pt x="862" y="604"/>
                  </a:lnTo>
                  <a:lnTo>
                    <a:pt x="858" y="602"/>
                  </a:lnTo>
                  <a:lnTo>
                    <a:pt x="854" y="602"/>
                  </a:lnTo>
                  <a:lnTo>
                    <a:pt x="854" y="602"/>
                  </a:lnTo>
                  <a:lnTo>
                    <a:pt x="852" y="606"/>
                  </a:lnTo>
                  <a:lnTo>
                    <a:pt x="852" y="610"/>
                  </a:lnTo>
                  <a:lnTo>
                    <a:pt x="850" y="618"/>
                  </a:lnTo>
                  <a:lnTo>
                    <a:pt x="850" y="618"/>
                  </a:lnTo>
                  <a:lnTo>
                    <a:pt x="850" y="620"/>
                  </a:lnTo>
                  <a:lnTo>
                    <a:pt x="850" y="620"/>
                  </a:lnTo>
                  <a:lnTo>
                    <a:pt x="852" y="627"/>
                  </a:lnTo>
                  <a:lnTo>
                    <a:pt x="852" y="627"/>
                  </a:lnTo>
                  <a:lnTo>
                    <a:pt x="850" y="633"/>
                  </a:lnTo>
                  <a:lnTo>
                    <a:pt x="850" y="639"/>
                  </a:lnTo>
                  <a:lnTo>
                    <a:pt x="850" y="639"/>
                  </a:lnTo>
                  <a:lnTo>
                    <a:pt x="854" y="643"/>
                  </a:lnTo>
                  <a:lnTo>
                    <a:pt x="860" y="647"/>
                  </a:lnTo>
                  <a:lnTo>
                    <a:pt x="868" y="653"/>
                  </a:lnTo>
                  <a:lnTo>
                    <a:pt x="868" y="653"/>
                  </a:lnTo>
                  <a:lnTo>
                    <a:pt x="870" y="659"/>
                  </a:lnTo>
                  <a:lnTo>
                    <a:pt x="870" y="659"/>
                  </a:lnTo>
                  <a:lnTo>
                    <a:pt x="866" y="661"/>
                  </a:lnTo>
                  <a:lnTo>
                    <a:pt x="866" y="661"/>
                  </a:lnTo>
                  <a:lnTo>
                    <a:pt x="862" y="663"/>
                  </a:lnTo>
                  <a:lnTo>
                    <a:pt x="854" y="663"/>
                  </a:lnTo>
                  <a:lnTo>
                    <a:pt x="854" y="663"/>
                  </a:lnTo>
                  <a:lnTo>
                    <a:pt x="850" y="667"/>
                  </a:lnTo>
                  <a:lnTo>
                    <a:pt x="846" y="671"/>
                  </a:lnTo>
                  <a:lnTo>
                    <a:pt x="846" y="671"/>
                  </a:lnTo>
                  <a:lnTo>
                    <a:pt x="846" y="675"/>
                  </a:lnTo>
                  <a:lnTo>
                    <a:pt x="846" y="675"/>
                  </a:lnTo>
                  <a:lnTo>
                    <a:pt x="846" y="681"/>
                  </a:lnTo>
                  <a:lnTo>
                    <a:pt x="848" y="689"/>
                  </a:lnTo>
                  <a:lnTo>
                    <a:pt x="848" y="689"/>
                  </a:lnTo>
                  <a:lnTo>
                    <a:pt x="846" y="693"/>
                  </a:lnTo>
                  <a:lnTo>
                    <a:pt x="842" y="699"/>
                  </a:lnTo>
                  <a:lnTo>
                    <a:pt x="842" y="699"/>
                  </a:lnTo>
                  <a:lnTo>
                    <a:pt x="838" y="701"/>
                  </a:lnTo>
                  <a:lnTo>
                    <a:pt x="838" y="701"/>
                  </a:lnTo>
                  <a:lnTo>
                    <a:pt x="838" y="705"/>
                  </a:lnTo>
                  <a:lnTo>
                    <a:pt x="838" y="709"/>
                  </a:lnTo>
                  <a:lnTo>
                    <a:pt x="836" y="711"/>
                  </a:lnTo>
                  <a:lnTo>
                    <a:pt x="836" y="711"/>
                  </a:lnTo>
                  <a:lnTo>
                    <a:pt x="834" y="711"/>
                  </a:lnTo>
                  <a:lnTo>
                    <a:pt x="832" y="709"/>
                  </a:lnTo>
                  <a:lnTo>
                    <a:pt x="824" y="707"/>
                  </a:lnTo>
                  <a:lnTo>
                    <a:pt x="824" y="707"/>
                  </a:lnTo>
                  <a:lnTo>
                    <a:pt x="822" y="705"/>
                  </a:lnTo>
                  <a:lnTo>
                    <a:pt x="820" y="701"/>
                  </a:lnTo>
                  <a:lnTo>
                    <a:pt x="820" y="701"/>
                  </a:lnTo>
                  <a:lnTo>
                    <a:pt x="818" y="703"/>
                  </a:lnTo>
                  <a:lnTo>
                    <a:pt x="816" y="703"/>
                  </a:lnTo>
                  <a:lnTo>
                    <a:pt x="816" y="703"/>
                  </a:lnTo>
                  <a:lnTo>
                    <a:pt x="816" y="701"/>
                  </a:lnTo>
                  <a:lnTo>
                    <a:pt x="816" y="699"/>
                  </a:lnTo>
                  <a:lnTo>
                    <a:pt x="816" y="693"/>
                  </a:lnTo>
                  <a:lnTo>
                    <a:pt x="816" y="693"/>
                  </a:lnTo>
                  <a:lnTo>
                    <a:pt x="812" y="683"/>
                  </a:lnTo>
                  <a:lnTo>
                    <a:pt x="808" y="675"/>
                  </a:lnTo>
                  <a:lnTo>
                    <a:pt x="808" y="675"/>
                  </a:lnTo>
                  <a:lnTo>
                    <a:pt x="806" y="663"/>
                  </a:lnTo>
                  <a:lnTo>
                    <a:pt x="808" y="649"/>
                  </a:lnTo>
                  <a:lnTo>
                    <a:pt x="808" y="649"/>
                  </a:lnTo>
                  <a:lnTo>
                    <a:pt x="812" y="643"/>
                  </a:lnTo>
                  <a:lnTo>
                    <a:pt x="818" y="637"/>
                  </a:lnTo>
                  <a:lnTo>
                    <a:pt x="818" y="637"/>
                  </a:lnTo>
                  <a:lnTo>
                    <a:pt x="820" y="631"/>
                  </a:lnTo>
                  <a:lnTo>
                    <a:pt x="822" y="623"/>
                  </a:lnTo>
                  <a:lnTo>
                    <a:pt x="822" y="623"/>
                  </a:lnTo>
                  <a:lnTo>
                    <a:pt x="820" y="620"/>
                  </a:lnTo>
                  <a:lnTo>
                    <a:pt x="816" y="618"/>
                  </a:lnTo>
                  <a:lnTo>
                    <a:pt x="808" y="614"/>
                  </a:lnTo>
                  <a:lnTo>
                    <a:pt x="808" y="614"/>
                  </a:lnTo>
                  <a:lnTo>
                    <a:pt x="802" y="616"/>
                  </a:lnTo>
                  <a:lnTo>
                    <a:pt x="794" y="620"/>
                  </a:lnTo>
                  <a:lnTo>
                    <a:pt x="788" y="627"/>
                  </a:lnTo>
                  <a:lnTo>
                    <a:pt x="784" y="631"/>
                  </a:lnTo>
                  <a:lnTo>
                    <a:pt x="784" y="631"/>
                  </a:lnTo>
                  <a:lnTo>
                    <a:pt x="784" y="635"/>
                  </a:lnTo>
                  <a:lnTo>
                    <a:pt x="784" y="639"/>
                  </a:lnTo>
                  <a:lnTo>
                    <a:pt x="786" y="643"/>
                  </a:lnTo>
                  <a:lnTo>
                    <a:pt x="786" y="647"/>
                  </a:lnTo>
                  <a:lnTo>
                    <a:pt x="786" y="647"/>
                  </a:lnTo>
                  <a:lnTo>
                    <a:pt x="780" y="651"/>
                  </a:lnTo>
                  <a:lnTo>
                    <a:pt x="776" y="653"/>
                  </a:lnTo>
                  <a:lnTo>
                    <a:pt x="776" y="653"/>
                  </a:lnTo>
                  <a:lnTo>
                    <a:pt x="764" y="657"/>
                  </a:lnTo>
                  <a:lnTo>
                    <a:pt x="756" y="657"/>
                  </a:lnTo>
                  <a:lnTo>
                    <a:pt x="756" y="657"/>
                  </a:lnTo>
                  <a:lnTo>
                    <a:pt x="749" y="651"/>
                  </a:lnTo>
                  <a:lnTo>
                    <a:pt x="739" y="647"/>
                  </a:lnTo>
                  <a:lnTo>
                    <a:pt x="739" y="647"/>
                  </a:lnTo>
                  <a:lnTo>
                    <a:pt x="727" y="643"/>
                  </a:lnTo>
                  <a:lnTo>
                    <a:pt x="727" y="643"/>
                  </a:lnTo>
                  <a:lnTo>
                    <a:pt x="717" y="643"/>
                  </a:lnTo>
                  <a:lnTo>
                    <a:pt x="717" y="643"/>
                  </a:lnTo>
                  <a:lnTo>
                    <a:pt x="707" y="645"/>
                  </a:lnTo>
                  <a:lnTo>
                    <a:pt x="707" y="645"/>
                  </a:lnTo>
                  <a:lnTo>
                    <a:pt x="693" y="659"/>
                  </a:lnTo>
                  <a:lnTo>
                    <a:pt x="693" y="659"/>
                  </a:lnTo>
                  <a:lnTo>
                    <a:pt x="681" y="673"/>
                  </a:lnTo>
                  <a:lnTo>
                    <a:pt x="673" y="689"/>
                  </a:lnTo>
                  <a:lnTo>
                    <a:pt x="673" y="689"/>
                  </a:lnTo>
                  <a:lnTo>
                    <a:pt x="671" y="697"/>
                  </a:lnTo>
                  <a:lnTo>
                    <a:pt x="669" y="703"/>
                  </a:lnTo>
                  <a:lnTo>
                    <a:pt x="669" y="703"/>
                  </a:lnTo>
                  <a:lnTo>
                    <a:pt x="663" y="707"/>
                  </a:lnTo>
                  <a:lnTo>
                    <a:pt x="657" y="709"/>
                  </a:lnTo>
                  <a:lnTo>
                    <a:pt x="657" y="709"/>
                  </a:lnTo>
                  <a:lnTo>
                    <a:pt x="649" y="715"/>
                  </a:lnTo>
                  <a:lnTo>
                    <a:pt x="645" y="723"/>
                  </a:lnTo>
                  <a:lnTo>
                    <a:pt x="645" y="723"/>
                  </a:lnTo>
                  <a:lnTo>
                    <a:pt x="639" y="727"/>
                  </a:lnTo>
                  <a:lnTo>
                    <a:pt x="633" y="731"/>
                  </a:lnTo>
                  <a:lnTo>
                    <a:pt x="633" y="731"/>
                  </a:lnTo>
                  <a:lnTo>
                    <a:pt x="623" y="733"/>
                  </a:lnTo>
                  <a:lnTo>
                    <a:pt x="617" y="733"/>
                  </a:lnTo>
                  <a:lnTo>
                    <a:pt x="617" y="733"/>
                  </a:lnTo>
                  <a:lnTo>
                    <a:pt x="603" y="739"/>
                  </a:lnTo>
                  <a:lnTo>
                    <a:pt x="589" y="747"/>
                  </a:lnTo>
                  <a:lnTo>
                    <a:pt x="589" y="747"/>
                  </a:lnTo>
                  <a:lnTo>
                    <a:pt x="585" y="753"/>
                  </a:lnTo>
                  <a:lnTo>
                    <a:pt x="579" y="755"/>
                  </a:lnTo>
                  <a:lnTo>
                    <a:pt x="579" y="755"/>
                  </a:lnTo>
                  <a:lnTo>
                    <a:pt x="573" y="757"/>
                  </a:lnTo>
                  <a:lnTo>
                    <a:pt x="563" y="757"/>
                  </a:lnTo>
                  <a:lnTo>
                    <a:pt x="551" y="753"/>
                  </a:lnTo>
                  <a:lnTo>
                    <a:pt x="551" y="753"/>
                  </a:lnTo>
                  <a:lnTo>
                    <a:pt x="540" y="749"/>
                  </a:lnTo>
                  <a:lnTo>
                    <a:pt x="534" y="741"/>
                  </a:lnTo>
                  <a:lnTo>
                    <a:pt x="534" y="741"/>
                  </a:lnTo>
                  <a:lnTo>
                    <a:pt x="526" y="731"/>
                  </a:lnTo>
                  <a:lnTo>
                    <a:pt x="526" y="731"/>
                  </a:lnTo>
                  <a:lnTo>
                    <a:pt x="516" y="725"/>
                  </a:lnTo>
                  <a:lnTo>
                    <a:pt x="516" y="725"/>
                  </a:lnTo>
                  <a:lnTo>
                    <a:pt x="500" y="721"/>
                  </a:lnTo>
                  <a:lnTo>
                    <a:pt x="500" y="721"/>
                  </a:lnTo>
                  <a:lnTo>
                    <a:pt x="462" y="709"/>
                  </a:lnTo>
                  <a:lnTo>
                    <a:pt x="462" y="709"/>
                  </a:lnTo>
                  <a:lnTo>
                    <a:pt x="450" y="705"/>
                  </a:lnTo>
                  <a:lnTo>
                    <a:pt x="442" y="701"/>
                  </a:lnTo>
                  <a:lnTo>
                    <a:pt x="442" y="701"/>
                  </a:lnTo>
                  <a:lnTo>
                    <a:pt x="430" y="701"/>
                  </a:lnTo>
                  <a:lnTo>
                    <a:pt x="416" y="703"/>
                  </a:lnTo>
                  <a:lnTo>
                    <a:pt x="416" y="703"/>
                  </a:lnTo>
                  <a:lnTo>
                    <a:pt x="404" y="707"/>
                  </a:lnTo>
                  <a:lnTo>
                    <a:pt x="404" y="707"/>
                  </a:lnTo>
                  <a:lnTo>
                    <a:pt x="398" y="709"/>
                  </a:lnTo>
                  <a:lnTo>
                    <a:pt x="390" y="711"/>
                  </a:lnTo>
                  <a:lnTo>
                    <a:pt x="390" y="711"/>
                  </a:lnTo>
                  <a:lnTo>
                    <a:pt x="388" y="719"/>
                  </a:lnTo>
                  <a:lnTo>
                    <a:pt x="388" y="725"/>
                  </a:lnTo>
                  <a:lnTo>
                    <a:pt x="388" y="725"/>
                  </a:lnTo>
                  <a:lnTo>
                    <a:pt x="390" y="733"/>
                  </a:lnTo>
                  <a:lnTo>
                    <a:pt x="392" y="741"/>
                  </a:lnTo>
                  <a:lnTo>
                    <a:pt x="392" y="741"/>
                  </a:lnTo>
                  <a:lnTo>
                    <a:pt x="388" y="751"/>
                  </a:lnTo>
                  <a:lnTo>
                    <a:pt x="388" y="751"/>
                  </a:lnTo>
                  <a:lnTo>
                    <a:pt x="388" y="759"/>
                  </a:lnTo>
                  <a:lnTo>
                    <a:pt x="390" y="763"/>
                  </a:lnTo>
                  <a:lnTo>
                    <a:pt x="388" y="767"/>
                  </a:lnTo>
                  <a:lnTo>
                    <a:pt x="388" y="767"/>
                  </a:lnTo>
                  <a:lnTo>
                    <a:pt x="384" y="771"/>
                  </a:lnTo>
                  <a:lnTo>
                    <a:pt x="376" y="773"/>
                  </a:lnTo>
                  <a:lnTo>
                    <a:pt x="360" y="781"/>
                  </a:lnTo>
                  <a:lnTo>
                    <a:pt x="360" y="781"/>
                  </a:lnTo>
                  <a:lnTo>
                    <a:pt x="352" y="785"/>
                  </a:lnTo>
                  <a:lnTo>
                    <a:pt x="344" y="791"/>
                  </a:lnTo>
                  <a:lnTo>
                    <a:pt x="344" y="791"/>
                  </a:lnTo>
                  <a:lnTo>
                    <a:pt x="327" y="795"/>
                  </a:lnTo>
                  <a:lnTo>
                    <a:pt x="327" y="795"/>
                  </a:lnTo>
                  <a:lnTo>
                    <a:pt x="313" y="793"/>
                  </a:lnTo>
                  <a:lnTo>
                    <a:pt x="313" y="793"/>
                  </a:lnTo>
                  <a:lnTo>
                    <a:pt x="297" y="789"/>
                  </a:lnTo>
                  <a:lnTo>
                    <a:pt x="297" y="789"/>
                  </a:lnTo>
                  <a:lnTo>
                    <a:pt x="291" y="783"/>
                  </a:lnTo>
                  <a:lnTo>
                    <a:pt x="283" y="777"/>
                  </a:lnTo>
                  <a:lnTo>
                    <a:pt x="283" y="777"/>
                  </a:lnTo>
                  <a:lnTo>
                    <a:pt x="277" y="767"/>
                  </a:lnTo>
                  <a:lnTo>
                    <a:pt x="273" y="757"/>
                  </a:lnTo>
                  <a:lnTo>
                    <a:pt x="273" y="757"/>
                  </a:lnTo>
                  <a:lnTo>
                    <a:pt x="273" y="751"/>
                  </a:lnTo>
                  <a:lnTo>
                    <a:pt x="273" y="751"/>
                  </a:lnTo>
                  <a:lnTo>
                    <a:pt x="269" y="749"/>
                  </a:lnTo>
                  <a:lnTo>
                    <a:pt x="263" y="749"/>
                  </a:lnTo>
                  <a:lnTo>
                    <a:pt x="263" y="749"/>
                  </a:lnTo>
                  <a:lnTo>
                    <a:pt x="261" y="751"/>
                  </a:lnTo>
                  <a:lnTo>
                    <a:pt x="261" y="755"/>
                  </a:lnTo>
                  <a:lnTo>
                    <a:pt x="261" y="755"/>
                  </a:lnTo>
                  <a:lnTo>
                    <a:pt x="261" y="757"/>
                  </a:lnTo>
                  <a:lnTo>
                    <a:pt x="261" y="759"/>
                  </a:lnTo>
                  <a:lnTo>
                    <a:pt x="261" y="759"/>
                  </a:lnTo>
                  <a:lnTo>
                    <a:pt x="259" y="759"/>
                  </a:lnTo>
                  <a:lnTo>
                    <a:pt x="257" y="759"/>
                  </a:lnTo>
                  <a:lnTo>
                    <a:pt x="257" y="759"/>
                  </a:lnTo>
                  <a:lnTo>
                    <a:pt x="249" y="757"/>
                  </a:lnTo>
                  <a:lnTo>
                    <a:pt x="243" y="755"/>
                  </a:lnTo>
                  <a:lnTo>
                    <a:pt x="243" y="755"/>
                  </a:lnTo>
                  <a:lnTo>
                    <a:pt x="239" y="751"/>
                  </a:lnTo>
                  <a:lnTo>
                    <a:pt x="233" y="743"/>
                  </a:lnTo>
                  <a:lnTo>
                    <a:pt x="233" y="743"/>
                  </a:lnTo>
                  <a:lnTo>
                    <a:pt x="231" y="743"/>
                  </a:lnTo>
                  <a:lnTo>
                    <a:pt x="231" y="743"/>
                  </a:lnTo>
                  <a:lnTo>
                    <a:pt x="217" y="747"/>
                  </a:lnTo>
                  <a:lnTo>
                    <a:pt x="213" y="749"/>
                  </a:lnTo>
                  <a:lnTo>
                    <a:pt x="209" y="751"/>
                  </a:lnTo>
                  <a:lnTo>
                    <a:pt x="209" y="751"/>
                  </a:lnTo>
                  <a:lnTo>
                    <a:pt x="207" y="755"/>
                  </a:lnTo>
                  <a:lnTo>
                    <a:pt x="207" y="759"/>
                  </a:lnTo>
                  <a:lnTo>
                    <a:pt x="207" y="759"/>
                  </a:lnTo>
                  <a:lnTo>
                    <a:pt x="201" y="765"/>
                  </a:lnTo>
                  <a:lnTo>
                    <a:pt x="195" y="771"/>
                  </a:lnTo>
                  <a:lnTo>
                    <a:pt x="195" y="771"/>
                  </a:lnTo>
                  <a:lnTo>
                    <a:pt x="189" y="771"/>
                  </a:lnTo>
                  <a:lnTo>
                    <a:pt x="189" y="771"/>
                  </a:lnTo>
                  <a:lnTo>
                    <a:pt x="189" y="769"/>
                  </a:lnTo>
                  <a:lnTo>
                    <a:pt x="191" y="767"/>
                  </a:lnTo>
                  <a:lnTo>
                    <a:pt x="195" y="761"/>
                  </a:lnTo>
                  <a:lnTo>
                    <a:pt x="195" y="761"/>
                  </a:lnTo>
                  <a:lnTo>
                    <a:pt x="191" y="759"/>
                  </a:lnTo>
                  <a:lnTo>
                    <a:pt x="189" y="757"/>
                  </a:lnTo>
                  <a:lnTo>
                    <a:pt x="189" y="757"/>
                  </a:lnTo>
                  <a:lnTo>
                    <a:pt x="185" y="757"/>
                  </a:lnTo>
                  <a:lnTo>
                    <a:pt x="179" y="759"/>
                  </a:lnTo>
                  <a:lnTo>
                    <a:pt x="163" y="769"/>
                  </a:lnTo>
                  <a:lnTo>
                    <a:pt x="151" y="779"/>
                  </a:lnTo>
                  <a:lnTo>
                    <a:pt x="147" y="779"/>
                  </a:lnTo>
                  <a:lnTo>
                    <a:pt x="143" y="779"/>
                  </a:lnTo>
                  <a:lnTo>
                    <a:pt x="143" y="779"/>
                  </a:lnTo>
                  <a:lnTo>
                    <a:pt x="143" y="773"/>
                  </a:lnTo>
                  <a:lnTo>
                    <a:pt x="145" y="771"/>
                  </a:lnTo>
                  <a:lnTo>
                    <a:pt x="149" y="765"/>
                  </a:lnTo>
                  <a:lnTo>
                    <a:pt x="149" y="765"/>
                  </a:lnTo>
                  <a:lnTo>
                    <a:pt x="155" y="759"/>
                  </a:lnTo>
                  <a:lnTo>
                    <a:pt x="161" y="755"/>
                  </a:lnTo>
                  <a:lnTo>
                    <a:pt x="161" y="755"/>
                  </a:lnTo>
                  <a:lnTo>
                    <a:pt x="173" y="753"/>
                  </a:lnTo>
                  <a:lnTo>
                    <a:pt x="181" y="753"/>
                  </a:lnTo>
                  <a:lnTo>
                    <a:pt x="181" y="753"/>
                  </a:lnTo>
                  <a:lnTo>
                    <a:pt x="189" y="743"/>
                  </a:lnTo>
                  <a:lnTo>
                    <a:pt x="189" y="743"/>
                  </a:lnTo>
                  <a:lnTo>
                    <a:pt x="191" y="741"/>
                  </a:lnTo>
                  <a:lnTo>
                    <a:pt x="191" y="741"/>
                  </a:lnTo>
                  <a:lnTo>
                    <a:pt x="199" y="737"/>
                  </a:lnTo>
                  <a:lnTo>
                    <a:pt x="205" y="733"/>
                  </a:lnTo>
                  <a:lnTo>
                    <a:pt x="205" y="733"/>
                  </a:lnTo>
                  <a:lnTo>
                    <a:pt x="207" y="729"/>
                  </a:lnTo>
                  <a:lnTo>
                    <a:pt x="207" y="725"/>
                  </a:lnTo>
                  <a:lnTo>
                    <a:pt x="207" y="725"/>
                  </a:lnTo>
                  <a:lnTo>
                    <a:pt x="205" y="723"/>
                  </a:lnTo>
                  <a:lnTo>
                    <a:pt x="203" y="725"/>
                  </a:lnTo>
                  <a:lnTo>
                    <a:pt x="197" y="725"/>
                  </a:lnTo>
                  <a:lnTo>
                    <a:pt x="197" y="725"/>
                  </a:lnTo>
                  <a:lnTo>
                    <a:pt x="181" y="731"/>
                  </a:lnTo>
                  <a:lnTo>
                    <a:pt x="165" y="737"/>
                  </a:lnTo>
                  <a:lnTo>
                    <a:pt x="165" y="737"/>
                  </a:lnTo>
                  <a:lnTo>
                    <a:pt x="149" y="741"/>
                  </a:lnTo>
                  <a:lnTo>
                    <a:pt x="141" y="743"/>
                  </a:lnTo>
                  <a:lnTo>
                    <a:pt x="131" y="741"/>
                  </a:lnTo>
                  <a:lnTo>
                    <a:pt x="131" y="741"/>
                  </a:lnTo>
                  <a:lnTo>
                    <a:pt x="129" y="739"/>
                  </a:lnTo>
                  <a:lnTo>
                    <a:pt x="127" y="735"/>
                  </a:lnTo>
                  <a:lnTo>
                    <a:pt x="127" y="735"/>
                  </a:lnTo>
                  <a:lnTo>
                    <a:pt x="131" y="731"/>
                  </a:lnTo>
                  <a:lnTo>
                    <a:pt x="135" y="727"/>
                  </a:lnTo>
                  <a:lnTo>
                    <a:pt x="143" y="721"/>
                  </a:lnTo>
                  <a:lnTo>
                    <a:pt x="143" y="715"/>
                  </a:lnTo>
                  <a:lnTo>
                    <a:pt x="143" y="715"/>
                  </a:lnTo>
                  <a:lnTo>
                    <a:pt x="143" y="715"/>
                  </a:lnTo>
                  <a:lnTo>
                    <a:pt x="139" y="711"/>
                  </a:lnTo>
                  <a:lnTo>
                    <a:pt x="131" y="707"/>
                  </a:lnTo>
                  <a:lnTo>
                    <a:pt x="131" y="707"/>
                  </a:lnTo>
                  <a:lnTo>
                    <a:pt x="125" y="703"/>
                  </a:lnTo>
                  <a:lnTo>
                    <a:pt x="125" y="703"/>
                  </a:lnTo>
                  <a:lnTo>
                    <a:pt x="121" y="703"/>
                  </a:lnTo>
                  <a:lnTo>
                    <a:pt x="117" y="703"/>
                  </a:lnTo>
                  <a:lnTo>
                    <a:pt x="117" y="703"/>
                  </a:lnTo>
                  <a:lnTo>
                    <a:pt x="117" y="699"/>
                  </a:lnTo>
                  <a:lnTo>
                    <a:pt x="119" y="693"/>
                  </a:lnTo>
                  <a:lnTo>
                    <a:pt x="119" y="693"/>
                  </a:lnTo>
                  <a:lnTo>
                    <a:pt x="121" y="689"/>
                  </a:lnTo>
                  <a:lnTo>
                    <a:pt x="125" y="685"/>
                  </a:lnTo>
                  <a:lnTo>
                    <a:pt x="125" y="685"/>
                  </a:lnTo>
                  <a:lnTo>
                    <a:pt x="127" y="681"/>
                  </a:lnTo>
                  <a:lnTo>
                    <a:pt x="127" y="677"/>
                  </a:lnTo>
                  <a:lnTo>
                    <a:pt x="127" y="677"/>
                  </a:lnTo>
                  <a:lnTo>
                    <a:pt x="125" y="677"/>
                  </a:lnTo>
                  <a:lnTo>
                    <a:pt x="123" y="677"/>
                  </a:lnTo>
                  <a:lnTo>
                    <a:pt x="117" y="679"/>
                  </a:lnTo>
                  <a:lnTo>
                    <a:pt x="117" y="679"/>
                  </a:lnTo>
                  <a:lnTo>
                    <a:pt x="114" y="683"/>
                  </a:lnTo>
                  <a:lnTo>
                    <a:pt x="110" y="685"/>
                  </a:lnTo>
                  <a:lnTo>
                    <a:pt x="110" y="685"/>
                  </a:lnTo>
                  <a:lnTo>
                    <a:pt x="102" y="681"/>
                  </a:lnTo>
                  <a:lnTo>
                    <a:pt x="100" y="677"/>
                  </a:lnTo>
                  <a:lnTo>
                    <a:pt x="100" y="677"/>
                  </a:lnTo>
                  <a:lnTo>
                    <a:pt x="100" y="675"/>
                  </a:lnTo>
                  <a:lnTo>
                    <a:pt x="104" y="673"/>
                  </a:lnTo>
                  <a:lnTo>
                    <a:pt x="110" y="669"/>
                  </a:lnTo>
                  <a:lnTo>
                    <a:pt x="110" y="669"/>
                  </a:lnTo>
                  <a:lnTo>
                    <a:pt x="110" y="663"/>
                  </a:lnTo>
                  <a:lnTo>
                    <a:pt x="110" y="657"/>
                  </a:lnTo>
                  <a:lnTo>
                    <a:pt x="110" y="657"/>
                  </a:lnTo>
                  <a:lnTo>
                    <a:pt x="106" y="649"/>
                  </a:lnTo>
                  <a:lnTo>
                    <a:pt x="100" y="643"/>
                  </a:lnTo>
                  <a:lnTo>
                    <a:pt x="100" y="643"/>
                  </a:lnTo>
                  <a:lnTo>
                    <a:pt x="92" y="639"/>
                  </a:lnTo>
                  <a:lnTo>
                    <a:pt x="92" y="639"/>
                  </a:lnTo>
                  <a:lnTo>
                    <a:pt x="82" y="639"/>
                  </a:lnTo>
                  <a:lnTo>
                    <a:pt x="72" y="639"/>
                  </a:lnTo>
                  <a:lnTo>
                    <a:pt x="72" y="639"/>
                  </a:lnTo>
                  <a:lnTo>
                    <a:pt x="66" y="635"/>
                  </a:lnTo>
                  <a:lnTo>
                    <a:pt x="60" y="631"/>
                  </a:lnTo>
                  <a:lnTo>
                    <a:pt x="60" y="631"/>
                  </a:lnTo>
                  <a:lnTo>
                    <a:pt x="54" y="633"/>
                  </a:lnTo>
                  <a:lnTo>
                    <a:pt x="48" y="637"/>
                  </a:lnTo>
                  <a:lnTo>
                    <a:pt x="48" y="637"/>
                  </a:lnTo>
                  <a:lnTo>
                    <a:pt x="40" y="633"/>
                  </a:lnTo>
                  <a:lnTo>
                    <a:pt x="40" y="633"/>
                  </a:lnTo>
                  <a:lnTo>
                    <a:pt x="32" y="627"/>
                  </a:lnTo>
                  <a:lnTo>
                    <a:pt x="32" y="627"/>
                  </a:lnTo>
                  <a:lnTo>
                    <a:pt x="30" y="623"/>
                  </a:lnTo>
                  <a:lnTo>
                    <a:pt x="30" y="621"/>
                  </a:lnTo>
                  <a:lnTo>
                    <a:pt x="30" y="621"/>
                  </a:lnTo>
                  <a:lnTo>
                    <a:pt x="34" y="618"/>
                  </a:lnTo>
                  <a:lnTo>
                    <a:pt x="38" y="616"/>
                  </a:lnTo>
                  <a:lnTo>
                    <a:pt x="38" y="616"/>
                  </a:lnTo>
                  <a:lnTo>
                    <a:pt x="40" y="610"/>
                  </a:lnTo>
                  <a:lnTo>
                    <a:pt x="38" y="604"/>
                  </a:lnTo>
                  <a:lnTo>
                    <a:pt x="38" y="604"/>
                  </a:lnTo>
                  <a:lnTo>
                    <a:pt x="36" y="594"/>
                  </a:lnTo>
                  <a:lnTo>
                    <a:pt x="36" y="594"/>
                  </a:lnTo>
                  <a:lnTo>
                    <a:pt x="36" y="590"/>
                  </a:lnTo>
                  <a:lnTo>
                    <a:pt x="38" y="586"/>
                  </a:lnTo>
                  <a:lnTo>
                    <a:pt x="38" y="586"/>
                  </a:lnTo>
                  <a:lnTo>
                    <a:pt x="42" y="586"/>
                  </a:lnTo>
                  <a:lnTo>
                    <a:pt x="44" y="588"/>
                  </a:lnTo>
                  <a:lnTo>
                    <a:pt x="44" y="588"/>
                  </a:lnTo>
                  <a:lnTo>
                    <a:pt x="46" y="592"/>
                  </a:lnTo>
                  <a:lnTo>
                    <a:pt x="48" y="600"/>
                  </a:lnTo>
                  <a:lnTo>
                    <a:pt x="54" y="606"/>
                  </a:lnTo>
                  <a:lnTo>
                    <a:pt x="56" y="610"/>
                  </a:lnTo>
                  <a:lnTo>
                    <a:pt x="56" y="610"/>
                  </a:lnTo>
                  <a:lnTo>
                    <a:pt x="60" y="612"/>
                  </a:lnTo>
                  <a:lnTo>
                    <a:pt x="64" y="612"/>
                  </a:lnTo>
                  <a:lnTo>
                    <a:pt x="64" y="612"/>
                  </a:lnTo>
                  <a:lnTo>
                    <a:pt x="76" y="608"/>
                  </a:lnTo>
                  <a:lnTo>
                    <a:pt x="76" y="608"/>
                  </a:lnTo>
                  <a:lnTo>
                    <a:pt x="86" y="608"/>
                  </a:lnTo>
                  <a:lnTo>
                    <a:pt x="92" y="606"/>
                  </a:lnTo>
                  <a:lnTo>
                    <a:pt x="94" y="604"/>
                  </a:lnTo>
                  <a:lnTo>
                    <a:pt x="94" y="604"/>
                  </a:lnTo>
                  <a:lnTo>
                    <a:pt x="92" y="602"/>
                  </a:lnTo>
                  <a:lnTo>
                    <a:pt x="90" y="602"/>
                  </a:lnTo>
                  <a:lnTo>
                    <a:pt x="90" y="602"/>
                  </a:lnTo>
                  <a:lnTo>
                    <a:pt x="82" y="600"/>
                  </a:lnTo>
                  <a:lnTo>
                    <a:pt x="72" y="596"/>
                  </a:lnTo>
                  <a:lnTo>
                    <a:pt x="72" y="596"/>
                  </a:lnTo>
                  <a:lnTo>
                    <a:pt x="68" y="590"/>
                  </a:lnTo>
                  <a:lnTo>
                    <a:pt x="64" y="584"/>
                  </a:lnTo>
                  <a:lnTo>
                    <a:pt x="64" y="584"/>
                  </a:lnTo>
                  <a:lnTo>
                    <a:pt x="64" y="580"/>
                  </a:lnTo>
                  <a:lnTo>
                    <a:pt x="66" y="574"/>
                  </a:lnTo>
                  <a:lnTo>
                    <a:pt x="66" y="574"/>
                  </a:lnTo>
                  <a:lnTo>
                    <a:pt x="70" y="570"/>
                  </a:lnTo>
                  <a:lnTo>
                    <a:pt x="74" y="564"/>
                  </a:lnTo>
                  <a:lnTo>
                    <a:pt x="76" y="562"/>
                  </a:lnTo>
                  <a:lnTo>
                    <a:pt x="76" y="562"/>
                  </a:lnTo>
                  <a:lnTo>
                    <a:pt x="74" y="558"/>
                  </a:lnTo>
                  <a:lnTo>
                    <a:pt x="70" y="554"/>
                  </a:lnTo>
                  <a:lnTo>
                    <a:pt x="70" y="554"/>
                  </a:lnTo>
                  <a:lnTo>
                    <a:pt x="66" y="552"/>
                  </a:lnTo>
                  <a:lnTo>
                    <a:pt x="62" y="548"/>
                  </a:lnTo>
                  <a:lnTo>
                    <a:pt x="62" y="548"/>
                  </a:lnTo>
                  <a:lnTo>
                    <a:pt x="62" y="540"/>
                  </a:lnTo>
                  <a:lnTo>
                    <a:pt x="62" y="540"/>
                  </a:lnTo>
                  <a:lnTo>
                    <a:pt x="56" y="534"/>
                  </a:lnTo>
                  <a:lnTo>
                    <a:pt x="50" y="528"/>
                  </a:lnTo>
                  <a:lnTo>
                    <a:pt x="50" y="528"/>
                  </a:lnTo>
                  <a:lnTo>
                    <a:pt x="50" y="522"/>
                  </a:lnTo>
                  <a:lnTo>
                    <a:pt x="50" y="514"/>
                  </a:lnTo>
                  <a:lnTo>
                    <a:pt x="50" y="514"/>
                  </a:lnTo>
                  <a:lnTo>
                    <a:pt x="58" y="506"/>
                  </a:lnTo>
                  <a:lnTo>
                    <a:pt x="60" y="502"/>
                  </a:lnTo>
                  <a:lnTo>
                    <a:pt x="62" y="498"/>
                  </a:lnTo>
                  <a:lnTo>
                    <a:pt x="62" y="498"/>
                  </a:lnTo>
                  <a:lnTo>
                    <a:pt x="60" y="496"/>
                  </a:lnTo>
                  <a:lnTo>
                    <a:pt x="58" y="492"/>
                  </a:lnTo>
                  <a:lnTo>
                    <a:pt x="58" y="492"/>
                  </a:lnTo>
                  <a:lnTo>
                    <a:pt x="54" y="494"/>
                  </a:lnTo>
                  <a:lnTo>
                    <a:pt x="46" y="496"/>
                  </a:lnTo>
                  <a:lnTo>
                    <a:pt x="36" y="500"/>
                  </a:lnTo>
                  <a:lnTo>
                    <a:pt x="36" y="500"/>
                  </a:lnTo>
                  <a:lnTo>
                    <a:pt x="18" y="506"/>
                  </a:lnTo>
                  <a:lnTo>
                    <a:pt x="10" y="506"/>
                  </a:lnTo>
                  <a:lnTo>
                    <a:pt x="2" y="506"/>
                  </a:lnTo>
                  <a:lnTo>
                    <a:pt x="2" y="506"/>
                  </a:lnTo>
                  <a:lnTo>
                    <a:pt x="2" y="502"/>
                  </a:lnTo>
                  <a:lnTo>
                    <a:pt x="2" y="500"/>
                  </a:lnTo>
                  <a:lnTo>
                    <a:pt x="2" y="500"/>
                  </a:lnTo>
                  <a:lnTo>
                    <a:pt x="0" y="486"/>
                  </a:lnTo>
                  <a:lnTo>
                    <a:pt x="2" y="470"/>
                  </a:lnTo>
                  <a:lnTo>
                    <a:pt x="2" y="470"/>
                  </a:lnTo>
                  <a:lnTo>
                    <a:pt x="4" y="462"/>
                  </a:lnTo>
                  <a:lnTo>
                    <a:pt x="6" y="456"/>
                  </a:lnTo>
                  <a:lnTo>
                    <a:pt x="6" y="456"/>
                  </a:lnTo>
                  <a:lnTo>
                    <a:pt x="14" y="452"/>
                  </a:lnTo>
                  <a:lnTo>
                    <a:pt x="14" y="452"/>
                  </a:lnTo>
                  <a:lnTo>
                    <a:pt x="16" y="444"/>
                  </a:lnTo>
                  <a:lnTo>
                    <a:pt x="20" y="436"/>
                  </a:lnTo>
                  <a:lnTo>
                    <a:pt x="20" y="436"/>
                  </a:lnTo>
                  <a:lnTo>
                    <a:pt x="30" y="426"/>
                  </a:lnTo>
                  <a:lnTo>
                    <a:pt x="30" y="426"/>
                  </a:lnTo>
                  <a:lnTo>
                    <a:pt x="34" y="416"/>
                  </a:lnTo>
                  <a:lnTo>
                    <a:pt x="38" y="411"/>
                  </a:lnTo>
                  <a:lnTo>
                    <a:pt x="38" y="411"/>
                  </a:lnTo>
                  <a:lnTo>
                    <a:pt x="42" y="409"/>
                  </a:lnTo>
                  <a:lnTo>
                    <a:pt x="46" y="409"/>
                  </a:lnTo>
                  <a:lnTo>
                    <a:pt x="58" y="409"/>
                  </a:lnTo>
                  <a:lnTo>
                    <a:pt x="58" y="409"/>
                  </a:lnTo>
                  <a:lnTo>
                    <a:pt x="66" y="403"/>
                  </a:lnTo>
                  <a:lnTo>
                    <a:pt x="72" y="401"/>
                  </a:lnTo>
                  <a:lnTo>
                    <a:pt x="76" y="399"/>
                  </a:lnTo>
                  <a:lnTo>
                    <a:pt x="76" y="399"/>
                  </a:lnTo>
                  <a:lnTo>
                    <a:pt x="82" y="403"/>
                  </a:lnTo>
                  <a:lnTo>
                    <a:pt x="86" y="405"/>
                  </a:lnTo>
                  <a:lnTo>
                    <a:pt x="86" y="405"/>
                  </a:lnTo>
                  <a:lnTo>
                    <a:pt x="94" y="407"/>
                  </a:lnTo>
                  <a:lnTo>
                    <a:pt x="102" y="409"/>
                  </a:lnTo>
                  <a:lnTo>
                    <a:pt x="102" y="409"/>
                  </a:lnTo>
                  <a:lnTo>
                    <a:pt x="112" y="407"/>
                  </a:lnTo>
                  <a:lnTo>
                    <a:pt x="116" y="407"/>
                  </a:lnTo>
                  <a:lnTo>
                    <a:pt x="117" y="405"/>
                  </a:lnTo>
                  <a:lnTo>
                    <a:pt x="117" y="405"/>
                  </a:lnTo>
                  <a:lnTo>
                    <a:pt x="117" y="401"/>
                  </a:lnTo>
                  <a:lnTo>
                    <a:pt x="114" y="397"/>
                  </a:lnTo>
                  <a:lnTo>
                    <a:pt x="112" y="391"/>
                  </a:lnTo>
                  <a:lnTo>
                    <a:pt x="110" y="385"/>
                  </a:lnTo>
                  <a:lnTo>
                    <a:pt x="110" y="385"/>
                  </a:lnTo>
                  <a:lnTo>
                    <a:pt x="112" y="385"/>
                  </a:lnTo>
                  <a:lnTo>
                    <a:pt x="116" y="385"/>
                  </a:lnTo>
                  <a:lnTo>
                    <a:pt x="121" y="385"/>
                  </a:lnTo>
                  <a:lnTo>
                    <a:pt x="121" y="385"/>
                  </a:lnTo>
                  <a:lnTo>
                    <a:pt x="125" y="387"/>
                  </a:lnTo>
                  <a:lnTo>
                    <a:pt x="129" y="391"/>
                  </a:lnTo>
                  <a:lnTo>
                    <a:pt x="129" y="391"/>
                  </a:lnTo>
                  <a:lnTo>
                    <a:pt x="129" y="393"/>
                  </a:lnTo>
                  <a:lnTo>
                    <a:pt x="129" y="397"/>
                  </a:lnTo>
                  <a:lnTo>
                    <a:pt x="129" y="397"/>
                  </a:lnTo>
                  <a:lnTo>
                    <a:pt x="133" y="397"/>
                  </a:lnTo>
                  <a:lnTo>
                    <a:pt x="141" y="397"/>
                  </a:lnTo>
                  <a:lnTo>
                    <a:pt x="141" y="397"/>
                  </a:lnTo>
                  <a:lnTo>
                    <a:pt x="157" y="391"/>
                  </a:lnTo>
                  <a:lnTo>
                    <a:pt x="157" y="391"/>
                  </a:lnTo>
                  <a:lnTo>
                    <a:pt x="177" y="387"/>
                  </a:lnTo>
                  <a:lnTo>
                    <a:pt x="195" y="385"/>
                  </a:lnTo>
                  <a:lnTo>
                    <a:pt x="195" y="385"/>
                  </a:lnTo>
                  <a:lnTo>
                    <a:pt x="205" y="383"/>
                  </a:lnTo>
                  <a:lnTo>
                    <a:pt x="209" y="381"/>
                  </a:lnTo>
                  <a:lnTo>
                    <a:pt x="211" y="379"/>
                  </a:lnTo>
                  <a:lnTo>
                    <a:pt x="211" y="379"/>
                  </a:lnTo>
                  <a:lnTo>
                    <a:pt x="211" y="375"/>
                  </a:lnTo>
                  <a:lnTo>
                    <a:pt x="209" y="371"/>
                  </a:lnTo>
                  <a:lnTo>
                    <a:pt x="209" y="371"/>
                  </a:lnTo>
                  <a:lnTo>
                    <a:pt x="203" y="371"/>
                  </a:lnTo>
                  <a:lnTo>
                    <a:pt x="197" y="371"/>
                  </a:lnTo>
                  <a:lnTo>
                    <a:pt x="197" y="371"/>
                  </a:lnTo>
                  <a:lnTo>
                    <a:pt x="195" y="369"/>
                  </a:lnTo>
                  <a:lnTo>
                    <a:pt x="195" y="365"/>
                  </a:lnTo>
                  <a:lnTo>
                    <a:pt x="195" y="365"/>
                  </a:lnTo>
                  <a:lnTo>
                    <a:pt x="197" y="363"/>
                  </a:lnTo>
                  <a:lnTo>
                    <a:pt x="201" y="359"/>
                  </a:lnTo>
                  <a:lnTo>
                    <a:pt x="207" y="357"/>
                  </a:lnTo>
                  <a:lnTo>
                    <a:pt x="207" y="357"/>
                  </a:lnTo>
                  <a:lnTo>
                    <a:pt x="219" y="353"/>
                  </a:lnTo>
                  <a:lnTo>
                    <a:pt x="239" y="351"/>
                  </a:lnTo>
                  <a:lnTo>
                    <a:pt x="257" y="349"/>
                  </a:lnTo>
                  <a:lnTo>
                    <a:pt x="261" y="347"/>
                  </a:lnTo>
                  <a:lnTo>
                    <a:pt x="265" y="343"/>
                  </a:lnTo>
                  <a:lnTo>
                    <a:pt x="265" y="343"/>
                  </a:lnTo>
                  <a:lnTo>
                    <a:pt x="265" y="339"/>
                  </a:lnTo>
                  <a:lnTo>
                    <a:pt x="265" y="337"/>
                  </a:lnTo>
                  <a:lnTo>
                    <a:pt x="265" y="337"/>
                  </a:lnTo>
                  <a:lnTo>
                    <a:pt x="259" y="335"/>
                  </a:lnTo>
                  <a:lnTo>
                    <a:pt x="251" y="335"/>
                  </a:lnTo>
                  <a:lnTo>
                    <a:pt x="251" y="335"/>
                  </a:lnTo>
                  <a:lnTo>
                    <a:pt x="245" y="339"/>
                  </a:lnTo>
                  <a:lnTo>
                    <a:pt x="245" y="339"/>
                  </a:lnTo>
                  <a:lnTo>
                    <a:pt x="237" y="341"/>
                  </a:lnTo>
                  <a:lnTo>
                    <a:pt x="227" y="341"/>
                  </a:lnTo>
                  <a:lnTo>
                    <a:pt x="227" y="341"/>
                  </a:lnTo>
                  <a:lnTo>
                    <a:pt x="221" y="337"/>
                  </a:lnTo>
                  <a:lnTo>
                    <a:pt x="221" y="337"/>
                  </a:lnTo>
                  <a:lnTo>
                    <a:pt x="215" y="335"/>
                  </a:lnTo>
                  <a:lnTo>
                    <a:pt x="215" y="335"/>
                  </a:lnTo>
                  <a:lnTo>
                    <a:pt x="213" y="329"/>
                  </a:lnTo>
                  <a:lnTo>
                    <a:pt x="211" y="327"/>
                  </a:lnTo>
                  <a:lnTo>
                    <a:pt x="211" y="327"/>
                  </a:lnTo>
                  <a:lnTo>
                    <a:pt x="207" y="325"/>
                  </a:lnTo>
                  <a:lnTo>
                    <a:pt x="203" y="323"/>
                  </a:lnTo>
                  <a:lnTo>
                    <a:pt x="203" y="323"/>
                  </a:lnTo>
                  <a:lnTo>
                    <a:pt x="203" y="319"/>
                  </a:lnTo>
                  <a:lnTo>
                    <a:pt x="205" y="313"/>
                  </a:lnTo>
                  <a:lnTo>
                    <a:pt x="205" y="313"/>
                  </a:lnTo>
                  <a:lnTo>
                    <a:pt x="207" y="305"/>
                  </a:lnTo>
                  <a:lnTo>
                    <a:pt x="207" y="299"/>
                  </a:lnTo>
                  <a:lnTo>
                    <a:pt x="211" y="297"/>
                  </a:lnTo>
                  <a:lnTo>
                    <a:pt x="211" y="297"/>
                  </a:lnTo>
                  <a:lnTo>
                    <a:pt x="211" y="299"/>
                  </a:lnTo>
                  <a:lnTo>
                    <a:pt x="213" y="303"/>
                  </a:lnTo>
                  <a:lnTo>
                    <a:pt x="213" y="303"/>
                  </a:lnTo>
                  <a:lnTo>
                    <a:pt x="219" y="303"/>
                  </a:lnTo>
                  <a:lnTo>
                    <a:pt x="225" y="299"/>
                  </a:lnTo>
                  <a:lnTo>
                    <a:pt x="225" y="299"/>
                  </a:lnTo>
                  <a:lnTo>
                    <a:pt x="243" y="303"/>
                  </a:lnTo>
                  <a:lnTo>
                    <a:pt x="243" y="303"/>
                  </a:lnTo>
                  <a:lnTo>
                    <a:pt x="255" y="299"/>
                  </a:lnTo>
                  <a:lnTo>
                    <a:pt x="269" y="295"/>
                  </a:lnTo>
                  <a:lnTo>
                    <a:pt x="285" y="293"/>
                  </a:lnTo>
                  <a:lnTo>
                    <a:pt x="295" y="291"/>
                  </a:lnTo>
                  <a:lnTo>
                    <a:pt x="295" y="291"/>
                  </a:lnTo>
                  <a:lnTo>
                    <a:pt x="311" y="291"/>
                  </a:lnTo>
                  <a:lnTo>
                    <a:pt x="311" y="291"/>
                  </a:lnTo>
                  <a:lnTo>
                    <a:pt x="315" y="293"/>
                  </a:lnTo>
                  <a:lnTo>
                    <a:pt x="321" y="295"/>
                  </a:lnTo>
                  <a:lnTo>
                    <a:pt x="321" y="295"/>
                  </a:lnTo>
                  <a:lnTo>
                    <a:pt x="325" y="293"/>
                  </a:lnTo>
                  <a:lnTo>
                    <a:pt x="325" y="293"/>
                  </a:lnTo>
                  <a:lnTo>
                    <a:pt x="340" y="291"/>
                  </a:lnTo>
                  <a:lnTo>
                    <a:pt x="348" y="291"/>
                  </a:lnTo>
                  <a:lnTo>
                    <a:pt x="354" y="291"/>
                  </a:lnTo>
                  <a:lnTo>
                    <a:pt x="354" y="291"/>
                  </a:lnTo>
                  <a:lnTo>
                    <a:pt x="362" y="285"/>
                  </a:lnTo>
                  <a:lnTo>
                    <a:pt x="372" y="279"/>
                  </a:lnTo>
                  <a:lnTo>
                    <a:pt x="372" y="279"/>
                  </a:lnTo>
                  <a:lnTo>
                    <a:pt x="374" y="267"/>
                  </a:lnTo>
                  <a:lnTo>
                    <a:pt x="376" y="257"/>
                  </a:lnTo>
                  <a:lnTo>
                    <a:pt x="376" y="257"/>
                  </a:lnTo>
                  <a:lnTo>
                    <a:pt x="384" y="251"/>
                  </a:lnTo>
                  <a:lnTo>
                    <a:pt x="390" y="247"/>
                  </a:lnTo>
                  <a:lnTo>
                    <a:pt x="390" y="247"/>
                  </a:lnTo>
                  <a:lnTo>
                    <a:pt x="398" y="237"/>
                  </a:lnTo>
                  <a:lnTo>
                    <a:pt x="404" y="229"/>
                  </a:lnTo>
                  <a:lnTo>
                    <a:pt x="404" y="229"/>
                  </a:lnTo>
                  <a:lnTo>
                    <a:pt x="412" y="223"/>
                  </a:lnTo>
                  <a:lnTo>
                    <a:pt x="420" y="219"/>
                  </a:lnTo>
                  <a:lnTo>
                    <a:pt x="420" y="219"/>
                  </a:lnTo>
                  <a:lnTo>
                    <a:pt x="428" y="209"/>
                  </a:lnTo>
                  <a:lnTo>
                    <a:pt x="432" y="203"/>
                  </a:lnTo>
                  <a:lnTo>
                    <a:pt x="432" y="203"/>
                  </a:lnTo>
                  <a:lnTo>
                    <a:pt x="446" y="190"/>
                  </a:lnTo>
                  <a:lnTo>
                    <a:pt x="446" y="190"/>
                  </a:lnTo>
                  <a:lnTo>
                    <a:pt x="462" y="178"/>
                  </a:lnTo>
                  <a:lnTo>
                    <a:pt x="478" y="168"/>
                  </a:lnTo>
                  <a:lnTo>
                    <a:pt x="478" y="168"/>
                  </a:lnTo>
                  <a:lnTo>
                    <a:pt x="500" y="160"/>
                  </a:lnTo>
                  <a:lnTo>
                    <a:pt x="500" y="160"/>
                  </a:lnTo>
                  <a:lnTo>
                    <a:pt x="520" y="154"/>
                  </a:lnTo>
                  <a:lnTo>
                    <a:pt x="520" y="154"/>
                  </a:lnTo>
                  <a:lnTo>
                    <a:pt x="549" y="148"/>
                  </a:lnTo>
                  <a:lnTo>
                    <a:pt x="549" y="148"/>
                  </a:lnTo>
                  <a:lnTo>
                    <a:pt x="575" y="144"/>
                  </a:lnTo>
                  <a:lnTo>
                    <a:pt x="587" y="140"/>
                  </a:lnTo>
                  <a:lnTo>
                    <a:pt x="599" y="136"/>
                  </a:lnTo>
                  <a:lnTo>
                    <a:pt x="599" y="136"/>
                  </a:lnTo>
                  <a:lnTo>
                    <a:pt x="605" y="132"/>
                  </a:lnTo>
                  <a:lnTo>
                    <a:pt x="611" y="126"/>
                  </a:lnTo>
                  <a:lnTo>
                    <a:pt x="611" y="126"/>
                  </a:lnTo>
                  <a:lnTo>
                    <a:pt x="619" y="120"/>
                  </a:lnTo>
                  <a:lnTo>
                    <a:pt x="619" y="120"/>
                  </a:lnTo>
                  <a:lnTo>
                    <a:pt x="623" y="120"/>
                  </a:lnTo>
                  <a:lnTo>
                    <a:pt x="629" y="122"/>
                  </a:lnTo>
                  <a:lnTo>
                    <a:pt x="629" y="122"/>
                  </a:lnTo>
                  <a:lnTo>
                    <a:pt x="631" y="128"/>
                  </a:lnTo>
                  <a:lnTo>
                    <a:pt x="631" y="132"/>
                  </a:lnTo>
                  <a:lnTo>
                    <a:pt x="631" y="132"/>
                  </a:lnTo>
                  <a:lnTo>
                    <a:pt x="637" y="140"/>
                  </a:lnTo>
                  <a:lnTo>
                    <a:pt x="645" y="144"/>
                  </a:lnTo>
                  <a:lnTo>
                    <a:pt x="645" y="144"/>
                  </a:lnTo>
                  <a:lnTo>
                    <a:pt x="655" y="148"/>
                  </a:lnTo>
                  <a:lnTo>
                    <a:pt x="665" y="150"/>
                  </a:lnTo>
                  <a:lnTo>
                    <a:pt x="665" y="150"/>
                  </a:lnTo>
                  <a:lnTo>
                    <a:pt x="675" y="154"/>
                  </a:lnTo>
                  <a:lnTo>
                    <a:pt x="679" y="154"/>
                  </a:lnTo>
                  <a:lnTo>
                    <a:pt x="685" y="154"/>
                  </a:lnTo>
                  <a:lnTo>
                    <a:pt x="685" y="154"/>
                  </a:lnTo>
                  <a:lnTo>
                    <a:pt x="689" y="148"/>
                  </a:lnTo>
                  <a:lnTo>
                    <a:pt x="691" y="144"/>
                  </a:lnTo>
                  <a:lnTo>
                    <a:pt x="695" y="140"/>
                  </a:lnTo>
                  <a:lnTo>
                    <a:pt x="699" y="138"/>
                  </a:lnTo>
                  <a:lnTo>
                    <a:pt x="699" y="138"/>
                  </a:lnTo>
                  <a:lnTo>
                    <a:pt x="701" y="138"/>
                  </a:lnTo>
                  <a:lnTo>
                    <a:pt x="705" y="142"/>
                  </a:lnTo>
                  <a:lnTo>
                    <a:pt x="709" y="150"/>
                  </a:lnTo>
                  <a:lnTo>
                    <a:pt x="709" y="150"/>
                  </a:lnTo>
                  <a:lnTo>
                    <a:pt x="719" y="164"/>
                  </a:lnTo>
                  <a:lnTo>
                    <a:pt x="723" y="170"/>
                  </a:lnTo>
                  <a:lnTo>
                    <a:pt x="727" y="174"/>
                  </a:lnTo>
                  <a:lnTo>
                    <a:pt x="727" y="174"/>
                  </a:lnTo>
                  <a:lnTo>
                    <a:pt x="735" y="176"/>
                  </a:lnTo>
                  <a:lnTo>
                    <a:pt x="747" y="172"/>
                  </a:lnTo>
                  <a:lnTo>
                    <a:pt x="754" y="170"/>
                  </a:lnTo>
                  <a:lnTo>
                    <a:pt x="762" y="168"/>
                  </a:lnTo>
                  <a:lnTo>
                    <a:pt x="762" y="168"/>
                  </a:lnTo>
                  <a:lnTo>
                    <a:pt x="776" y="172"/>
                  </a:lnTo>
                  <a:lnTo>
                    <a:pt x="788" y="176"/>
                  </a:lnTo>
                  <a:lnTo>
                    <a:pt x="804" y="184"/>
                  </a:lnTo>
                  <a:lnTo>
                    <a:pt x="810" y="184"/>
                  </a:lnTo>
                  <a:lnTo>
                    <a:pt x="816" y="184"/>
                  </a:lnTo>
                  <a:lnTo>
                    <a:pt x="816" y="184"/>
                  </a:lnTo>
                  <a:lnTo>
                    <a:pt x="818" y="178"/>
                  </a:lnTo>
                  <a:lnTo>
                    <a:pt x="820" y="174"/>
                  </a:lnTo>
                  <a:lnTo>
                    <a:pt x="820" y="174"/>
                  </a:lnTo>
                  <a:lnTo>
                    <a:pt x="824" y="170"/>
                  </a:lnTo>
                  <a:lnTo>
                    <a:pt x="830" y="168"/>
                  </a:lnTo>
                  <a:lnTo>
                    <a:pt x="830" y="168"/>
                  </a:lnTo>
                  <a:lnTo>
                    <a:pt x="836" y="168"/>
                  </a:lnTo>
                  <a:lnTo>
                    <a:pt x="844" y="172"/>
                  </a:lnTo>
                  <a:lnTo>
                    <a:pt x="852" y="174"/>
                  </a:lnTo>
                  <a:lnTo>
                    <a:pt x="860" y="174"/>
                  </a:lnTo>
                  <a:lnTo>
                    <a:pt x="860" y="174"/>
                  </a:lnTo>
                  <a:lnTo>
                    <a:pt x="872" y="170"/>
                  </a:lnTo>
                  <a:lnTo>
                    <a:pt x="888" y="164"/>
                  </a:lnTo>
                  <a:lnTo>
                    <a:pt x="888" y="164"/>
                  </a:lnTo>
                  <a:lnTo>
                    <a:pt x="896" y="158"/>
                  </a:lnTo>
                  <a:lnTo>
                    <a:pt x="904" y="148"/>
                  </a:lnTo>
                  <a:lnTo>
                    <a:pt x="904" y="148"/>
                  </a:lnTo>
                  <a:lnTo>
                    <a:pt x="924" y="140"/>
                  </a:lnTo>
                  <a:lnTo>
                    <a:pt x="940" y="132"/>
                  </a:lnTo>
                  <a:lnTo>
                    <a:pt x="940" y="132"/>
                  </a:lnTo>
                  <a:lnTo>
                    <a:pt x="952" y="130"/>
                  </a:lnTo>
                  <a:lnTo>
                    <a:pt x="963" y="130"/>
                  </a:lnTo>
                  <a:lnTo>
                    <a:pt x="977" y="130"/>
                  </a:lnTo>
                  <a:lnTo>
                    <a:pt x="987" y="128"/>
                  </a:lnTo>
                  <a:lnTo>
                    <a:pt x="987" y="128"/>
                  </a:lnTo>
                  <a:lnTo>
                    <a:pt x="999" y="122"/>
                  </a:lnTo>
                  <a:lnTo>
                    <a:pt x="1013" y="116"/>
                  </a:lnTo>
                  <a:lnTo>
                    <a:pt x="1013" y="116"/>
                  </a:lnTo>
                  <a:lnTo>
                    <a:pt x="1023" y="106"/>
                  </a:lnTo>
                  <a:lnTo>
                    <a:pt x="1035" y="90"/>
                  </a:lnTo>
                  <a:lnTo>
                    <a:pt x="1053" y="62"/>
                  </a:lnTo>
                  <a:lnTo>
                    <a:pt x="1053" y="62"/>
                  </a:lnTo>
                  <a:lnTo>
                    <a:pt x="1063" y="52"/>
                  </a:lnTo>
                  <a:lnTo>
                    <a:pt x="1071" y="40"/>
                  </a:lnTo>
                  <a:lnTo>
                    <a:pt x="1071" y="40"/>
                  </a:lnTo>
                  <a:lnTo>
                    <a:pt x="1073" y="36"/>
                  </a:lnTo>
                  <a:lnTo>
                    <a:pt x="1073" y="34"/>
                  </a:lnTo>
                  <a:lnTo>
                    <a:pt x="1073" y="34"/>
                  </a:lnTo>
                  <a:lnTo>
                    <a:pt x="1075" y="34"/>
                  </a:lnTo>
                  <a:lnTo>
                    <a:pt x="1079" y="36"/>
                  </a:lnTo>
                  <a:lnTo>
                    <a:pt x="1083" y="40"/>
                  </a:lnTo>
                  <a:lnTo>
                    <a:pt x="1083" y="40"/>
                  </a:lnTo>
                  <a:lnTo>
                    <a:pt x="1091" y="38"/>
                  </a:lnTo>
                  <a:lnTo>
                    <a:pt x="1095" y="36"/>
                  </a:lnTo>
                  <a:lnTo>
                    <a:pt x="1095" y="36"/>
                  </a:lnTo>
                  <a:lnTo>
                    <a:pt x="1101" y="28"/>
                  </a:lnTo>
                  <a:lnTo>
                    <a:pt x="1109" y="24"/>
                  </a:lnTo>
                  <a:lnTo>
                    <a:pt x="1109" y="24"/>
                  </a:lnTo>
                  <a:lnTo>
                    <a:pt x="1113" y="22"/>
                  </a:lnTo>
                  <a:lnTo>
                    <a:pt x="1121" y="24"/>
                  </a:lnTo>
                  <a:lnTo>
                    <a:pt x="1133" y="24"/>
                  </a:lnTo>
                  <a:lnTo>
                    <a:pt x="1133" y="24"/>
                  </a:lnTo>
                  <a:lnTo>
                    <a:pt x="1139" y="22"/>
                  </a:lnTo>
                  <a:lnTo>
                    <a:pt x="1141" y="20"/>
                  </a:lnTo>
                  <a:lnTo>
                    <a:pt x="1141" y="20"/>
                  </a:lnTo>
                  <a:lnTo>
                    <a:pt x="1143" y="14"/>
                  </a:lnTo>
                  <a:lnTo>
                    <a:pt x="1147" y="8"/>
                  </a:lnTo>
                  <a:lnTo>
                    <a:pt x="1147" y="8"/>
                  </a:lnTo>
                  <a:lnTo>
                    <a:pt x="1151" y="2"/>
                  </a:lnTo>
                  <a:lnTo>
                    <a:pt x="1151" y="2"/>
                  </a:lnTo>
                  <a:lnTo>
                    <a:pt x="1155" y="0"/>
                  </a:lnTo>
                  <a:lnTo>
                    <a:pt x="1161" y="0"/>
                  </a:lnTo>
                  <a:lnTo>
                    <a:pt x="1161" y="0"/>
                  </a:lnTo>
                  <a:lnTo>
                    <a:pt x="1174" y="8"/>
                  </a:lnTo>
                  <a:lnTo>
                    <a:pt x="1174" y="8"/>
                  </a:lnTo>
                  <a:lnTo>
                    <a:pt x="1184" y="16"/>
                  </a:lnTo>
                  <a:lnTo>
                    <a:pt x="1188" y="20"/>
                  </a:lnTo>
                  <a:lnTo>
                    <a:pt x="1194" y="22"/>
                  </a:lnTo>
                  <a:lnTo>
                    <a:pt x="1194" y="22"/>
                  </a:lnTo>
                  <a:lnTo>
                    <a:pt x="1200" y="22"/>
                  </a:lnTo>
                  <a:lnTo>
                    <a:pt x="1200" y="22"/>
                  </a:lnTo>
                  <a:lnTo>
                    <a:pt x="1208" y="26"/>
                  </a:lnTo>
                  <a:lnTo>
                    <a:pt x="1216" y="30"/>
                  </a:lnTo>
                  <a:lnTo>
                    <a:pt x="1216" y="30"/>
                  </a:lnTo>
                  <a:lnTo>
                    <a:pt x="1226" y="36"/>
                  </a:lnTo>
                  <a:lnTo>
                    <a:pt x="1226" y="36"/>
                  </a:lnTo>
                  <a:lnTo>
                    <a:pt x="1236" y="42"/>
                  </a:lnTo>
                  <a:lnTo>
                    <a:pt x="1242" y="50"/>
                  </a:lnTo>
                  <a:lnTo>
                    <a:pt x="1242" y="50"/>
                  </a:lnTo>
                  <a:lnTo>
                    <a:pt x="1246" y="62"/>
                  </a:lnTo>
                  <a:lnTo>
                    <a:pt x="1250" y="76"/>
                  </a:lnTo>
                  <a:lnTo>
                    <a:pt x="1250" y="76"/>
                  </a:lnTo>
                  <a:lnTo>
                    <a:pt x="1256" y="84"/>
                  </a:lnTo>
                  <a:lnTo>
                    <a:pt x="1262" y="92"/>
                  </a:lnTo>
                  <a:lnTo>
                    <a:pt x="1262" y="92"/>
                  </a:lnTo>
                  <a:lnTo>
                    <a:pt x="1270" y="100"/>
                  </a:lnTo>
                  <a:lnTo>
                    <a:pt x="1276" y="104"/>
                  </a:lnTo>
                  <a:lnTo>
                    <a:pt x="1276" y="104"/>
                  </a:lnTo>
                  <a:lnTo>
                    <a:pt x="1280" y="104"/>
                  </a:lnTo>
                  <a:lnTo>
                    <a:pt x="1280" y="104"/>
                  </a:lnTo>
                  <a:lnTo>
                    <a:pt x="1280" y="10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8" name="Freeform 351">
              <a:extLst>
                <a:ext uri="{FF2B5EF4-FFF2-40B4-BE49-F238E27FC236}">
                  <a16:creationId xmlns:a16="http://schemas.microsoft.com/office/drawing/2014/main" id="{A6C300C8-F2CF-EA0F-46B1-0137050CC854}"/>
                </a:ext>
              </a:extLst>
            </p:cNvPr>
            <p:cNvSpPr>
              <a:spLocks/>
            </p:cNvSpPr>
            <p:nvPr/>
          </p:nvSpPr>
          <p:spPr bwMode="auto">
            <a:xfrm>
              <a:off x="10888299" y="4682772"/>
              <a:ext cx="29834" cy="41910"/>
            </a:xfrm>
            <a:custGeom>
              <a:avLst/>
              <a:gdLst>
                <a:gd name="T0" fmla="*/ 40 w 42"/>
                <a:gd name="T1" fmla="*/ 0 h 59"/>
                <a:gd name="T2" fmla="*/ 40 w 42"/>
                <a:gd name="T3" fmla="*/ 0 h 59"/>
                <a:gd name="T4" fmla="*/ 42 w 42"/>
                <a:gd name="T5" fmla="*/ 2 h 59"/>
                <a:gd name="T6" fmla="*/ 40 w 42"/>
                <a:gd name="T7" fmla="*/ 8 h 59"/>
                <a:gd name="T8" fmla="*/ 38 w 42"/>
                <a:gd name="T9" fmla="*/ 16 h 59"/>
                <a:gd name="T10" fmla="*/ 38 w 42"/>
                <a:gd name="T11" fmla="*/ 16 h 59"/>
                <a:gd name="T12" fmla="*/ 34 w 42"/>
                <a:gd name="T13" fmla="*/ 28 h 59"/>
                <a:gd name="T14" fmla="*/ 34 w 42"/>
                <a:gd name="T15" fmla="*/ 28 h 59"/>
                <a:gd name="T16" fmla="*/ 34 w 42"/>
                <a:gd name="T17" fmla="*/ 32 h 59"/>
                <a:gd name="T18" fmla="*/ 34 w 42"/>
                <a:gd name="T19" fmla="*/ 36 h 59"/>
                <a:gd name="T20" fmla="*/ 34 w 42"/>
                <a:gd name="T21" fmla="*/ 36 h 59"/>
                <a:gd name="T22" fmla="*/ 30 w 42"/>
                <a:gd name="T23" fmla="*/ 38 h 59"/>
                <a:gd name="T24" fmla="*/ 28 w 42"/>
                <a:gd name="T25" fmla="*/ 40 h 59"/>
                <a:gd name="T26" fmla="*/ 28 w 42"/>
                <a:gd name="T27" fmla="*/ 40 h 59"/>
                <a:gd name="T28" fmla="*/ 26 w 42"/>
                <a:gd name="T29" fmla="*/ 45 h 59"/>
                <a:gd name="T30" fmla="*/ 18 w 42"/>
                <a:gd name="T31" fmla="*/ 53 h 59"/>
                <a:gd name="T32" fmla="*/ 10 w 42"/>
                <a:gd name="T33" fmla="*/ 57 h 59"/>
                <a:gd name="T34" fmla="*/ 4 w 42"/>
                <a:gd name="T35" fmla="*/ 59 h 59"/>
                <a:gd name="T36" fmla="*/ 4 w 42"/>
                <a:gd name="T37" fmla="*/ 59 h 59"/>
                <a:gd name="T38" fmla="*/ 2 w 42"/>
                <a:gd name="T39" fmla="*/ 55 h 59"/>
                <a:gd name="T40" fmla="*/ 2 w 42"/>
                <a:gd name="T41" fmla="*/ 51 h 59"/>
                <a:gd name="T42" fmla="*/ 0 w 42"/>
                <a:gd name="T43" fmla="*/ 42 h 59"/>
                <a:gd name="T44" fmla="*/ 0 w 42"/>
                <a:gd name="T45" fmla="*/ 42 h 59"/>
                <a:gd name="T46" fmla="*/ 2 w 42"/>
                <a:gd name="T47" fmla="*/ 34 h 59"/>
                <a:gd name="T48" fmla="*/ 2 w 42"/>
                <a:gd name="T49" fmla="*/ 34 h 59"/>
                <a:gd name="T50" fmla="*/ 10 w 42"/>
                <a:gd name="T51" fmla="*/ 22 h 59"/>
                <a:gd name="T52" fmla="*/ 18 w 42"/>
                <a:gd name="T53" fmla="*/ 12 h 59"/>
                <a:gd name="T54" fmla="*/ 18 w 42"/>
                <a:gd name="T55" fmla="*/ 12 h 59"/>
                <a:gd name="T56" fmla="*/ 30 w 42"/>
                <a:gd name="T57" fmla="*/ 2 h 59"/>
                <a:gd name="T58" fmla="*/ 36 w 42"/>
                <a:gd name="T59" fmla="*/ 0 h 59"/>
                <a:gd name="T60" fmla="*/ 40 w 42"/>
                <a:gd name="T61" fmla="*/ 0 h 59"/>
                <a:gd name="T62" fmla="*/ 40 w 42"/>
                <a:gd name="T63" fmla="*/ 0 h 59"/>
                <a:gd name="T64" fmla="*/ 40 w 42"/>
                <a:gd name="T6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59">
                  <a:moveTo>
                    <a:pt x="40" y="0"/>
                  </a:moveTo>
                  <a:lnTo>
                    <a:pt x="40" y="0"/>
                  </a:lnTo>
                  <a:lnTo>
                    <a:pt x="42" y="2"/>
                  </a:lnTo>
                  <a:lnTo>
                    <a:pt x="40" y="8"/>
                  </a:lnTo>
                  <a:lnTo>
                    <a:pt x="38" y="16"/>
                  </a:lnTo>
                  <a:lnTo>
                    <a:pt x="38" y="16"/>
                  </a:lnTo>
                  <a:lnTo>
                    <a:pt x="34" y="28"/>
                  </a:lnTo>
                  <a:lnTo>
                    <a:pt x="34" y="28"/>
                  </a:lnTo>
                  <a:lnTo>
                    <a:pt x="34" y="32"/>
                  </a:lnTo>
                  <a:lnTo>
                    <a:pt x="34" y="36"/>
                  </a:lnTo>
                  <a:lnTo>
                    <a:pt x="34" y="36"/>
                  </a:lnTo>
                  <a:lnTo>
                    <a:pt x="30" y="38"/>
                  </a:lnTo>
                  <a:lnTo>
                    <a:pt x="28" y="40"/>
                  </a:lnTo>
                  <a:lnTo>
                    <a:pt x="28" y="40"/>
                  </a:lnTo>
                  <a:lnTo>
                    <a:pt x="26" y="45"/>
                  </a:lnTo>
                  <a:lnTo>
                    <a:pt x="18" y="53"/>
                  </a:lnTo>
                  <a:lnTo>
                    <a:pt x="10" y="57"/>
                  </a:lnTo>
                  <a:lnTo>
                    <a:pt x="4" y="59"/>
                  </a:lnTo>
                  <a:lnTo>
                    <a:pt x="4" y="59"/>
                  </a:lnTo>
                  <a:lnTo>
                    <a:pt x="2" y="55"/>
                  </a:lnTo>
                  <a:lnTo>
                    <a:pt x="2" y="51"/>
                  </a:lnTo>
                  <a:lnTo>
                    <a:pt x="0" y="42"/>
                  </a:lnTo>
                  <a:lnTo>
                    <a:pt x="0" y="42"/>
                  </a:lnTo>
                  <a:lnTo>
                    <a:pt x="2" y="34"/>
                  </a:lnTo>
                  <a:lnTo>
                    <a:pt x="2" y="34"/>
                  </a:lnTo>
                  <a:lnTo>
                    <a:pt x="10" y="22"/>
                  </a:lnTo>
                  <a:lnTo>
                    <a:pt x="18" y="12"/>
                  </a:lnTo>
                  <a:lnTo>
                    <a:pt x="18" y="12"/>
                  </a:lnTo>
                  <a:lnTo>
                    <a:pt x="30" y="2"/>
                  </a:lnTo>
                  <a:lnTo>
                    <a:pt x="36" y="0"/>
                  </a:lnTo>
                  <a:lnTo>
                    <a:pt x="40" y="0"/>
                  </a:lnTo>
                  <a:lnTo>
                    <a:pt x="40" y="0"/>
                  </a:lnTo>
                  <a:lnTo>
                    <a:pt x="40"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29" name="Freeform 352">
              <a:extLst>
                <a:ext uri="{FF2B5EF4-FFF2-40B4-BE49-F238E27FC236}">
                  <a16:creationId xmlns:a16="http://schemas.microsoft.com/office/drawing/2014/main" id="{8758E092-9675-6F8E-8ABE-A6230DA7067B}"/>
                </a:ext>
              </a:extLst>
            </p:cNvPr>
            <p:cNvSpPr>
              <a:spLocks/>
            </p:cNvSpPr>
            <p:nvPr/>
          </p:nvSpPr>
          <p:spPr bwMode="auto">
            <a:xfrm>
              <a:off x="10751204" y="4297769"/>
              <a:ext cx="156984" cy="144198"/>
            </a:xfrm>
            <a:custGeom>
              <a:avLst/>
              <a:gdLst>
                <a:gd name="T0" fmla="*/ 221 w 221"/>
                <a:gd name="T1" fmla="*/ 58 h 203"/>
                <a:gd name="T2" fmla="*/ 219 w 221"/>
                <a:gd name="T3" fmla="*/ 70 h 203"/>
                <a:gd name="T4" fmla="*/ 205 w 221"/>
                <a:gd name="T5" fmla="*/ 82 h 203"/>
                <a:gd name="T6" fmla="*/ 191 w 221"/>
                <a:gd name="T7" fmla="*/ 86 h 203"/>
                <a:gd name="T8" fmla="*/ 175 w 221"/>
                <a:gd name="T9" fmla="*/ 82 h 203"/>
                <a:gd name="T10" fmla="*/ 143 w 221"/>
                <a:gd name="T11" fmla="*/ 90 h 203"/>
                <a:gd name="T12" fmla="*/ 132 w 221"/>
                <a:gd name="T13" fmla="*/ 94 h 203"/>
                <a:gd name="T14" fmla="*/ 114 w 221"/>
                <a:gd name="T15" fmla="*/ 98 h 203"/>
                <a:gd name="T16" fmla="*/ 106 w 221"/>
                <a:gd name="T17" fmla="*/ 112 h 203"/>
                <a:gd name="T18" fmla="*/ 50 w 221"/>
                <a:gd name="T19" fmla="*/ 165 h 203"/>
                <a:gd name="T20" fmla="*/ 38 w 221"/>
                <a:gd name="T21" fmla="*/ 179 h 203"/>
                <a:gd name="T22" fmla="*/ 30 w 221"/>
                <a:gd name="T23" fmla="*/ 195 h 203"/>
                <a:gd name="T24" fmla="*/ 22 w 221"/>
                <a:gd name="T25" fmla="*/ 203 h 203"/>
                <a:gd name="T26" fmla="*/ 18 w 221"/>
                <a:gd name="T27" fmla="*/ 193 h 203"/>
                <a:gd name="T28" fmla="*/ 18 w 221"/>
                <a:gd name="T29" fmla="*/ 177 h 203"/>
                <a:gd name="T30" fmla="*/ 26 w 221"/>
                <a:gd name="T31" fmla="*/ 165 h 203"/>
                <a:gd name="T32" fmla="*/ 44 w 221"/>
                <a:gd name="T33" fmla="*/ 158 h 203"/>
                <a:gd name="T34" fmla="*/ 58 w 221"/>
                <a:gd name="T35" fmla="*/ 146 h 203"/>
                <a:gd name="T36" fmla="*/ 60 w 221"/>
                <a:gd name="T37" fmla="*/ 140 h 203"/>
                <a:gd name="T38" fmla="*/ 38 w 221"/>
                <a:gd name="T39" fmla="*/ 144 h 203"/>
                <a:gd name="T40" fmla="*/ 16 w 221"/>
                <a:gd name="T41" fmla="*/ 152 h 203"/>
                <a:gd name="T42" fmla="*/ 4 w 221"/>
                <a:gd name="T43" fmla="*/ 148 h 203"/>
                <a:gd name="T44" fmla="*/ 0 w 221"/>
                <a:gd name="T45" fmla="*/ 144 h 203"/>
                <a:gd name="T46" fmla="*/ 2 w 221"/>
                <a:gd name="T47" fmla="*/ 136 h 203"/>
                <a:gd name="T48" fmla="*/ 14 w 221"/>
                <a:gd name="T49" fmla="*/ 122 h 203"/>
                <a:gd name="T50" fmla="*/ 16 w 221"/>
                <a:gd name="T51" fmla="*/ 98 h 203"/>
                <a:gd name="T52" fmla="*/ 16 w 221"/>
                <a:gd name="T53" fmla="*/ 76 h 203"/>
                <a:gd name="T54" fmla="*/ 26 w 221"/>
                <a:gd name="T55" fmla="*/ 68 h 203"/>
                <a:gd name="T56" fmla="*/ 28 w 221"/>
                <a:gd name="T57" fmla="*/ 54 h 203"/>
                <a:gd name="T58" fmla="*/ 24 w 221"/>
                <a:gd name="T59" fmla="*/ 44 h 203"/>
                <a:gd name="T60" fmla="*/ 14 w 221"/>
                <a:gd name="T61" fmla="*/ 38 h 203"/>
                <a:gd name="T62" fmla="*/ 8 w 221"/>
                <a:gd name="T63" fmla="*/ 32 h 203"/>
                <a:gd name="T64" fmla="*/ 20 w 221"/>
                <a:gd name="T65" fmla="*/ 20 h 203"/>
                <a:gd name="T66" fmla="*/ 38 w 221"/>
                <a:gd name="T67" fmla="*/ 14 h 203"/>
                <a:gd name="T68" fmla="*/ 64 w 221"/>
                <a:gd name="T69" fmla="*/ 0 h 203"/>
                <a:gd name="T70" fmla="*/ 78 w 221"/>
                <a:gd name="T71" fmla="*/ 4 h 203"/>
                <a:gd name="T72" fmla="*/ 90 w 221"/>
                <a:gd name="T73" fmla="*/ 8 h 203"/>
                <a:gd name="T74" fmla="*/ 120 w 221"/>
                <a:gd name="T75" fmla="*/ 0 h 203"/>
                <a:gd name="T76" fmla="*/ 128 w 221"/>
                <a:gd name="T77" fmla="*/ 0 h 203"/>
                <a:gd name="T78" fmla="*/ 132 w 221"/>
                <a:gd name="T79" fmla="*/ 10 h 203"/>
                <a:gd name="T80" fmla="*/ 138 w 221"/>
                <a:gd name="T81" fmla="*/ 24 h 203"/>
                <a:gd name="T82" fmla="*/ 147 w 221"/>
                <a:gd name="T83" fmla="*/ 36 h 203"/>
                <a:gd name="T84" fmla="*/ 179 w 221"/>
                <a:gd name="T85" fmla="*/ 48 h 203"/>
                <a:gd name="T86" fmla="*/ 205 w 221"/>
                <a:gd name="T87" fmla="*/ 52 h 203"/>
                <a:gd name="T88" fmla="*/ 215 w 221"/>
                <a:gd name="T89" fmla="*/ 50 h 203"/>
                <a:gd name="T90" fmla="*/ 219 w 221"/>
                <a:gd name="T91"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03">
                  <a:moveTo>
                    <a:pt x="219" y="50"/>
                  </a:moveTo>
                  <a:lnTo>
                    <a:pt x="219" y="50"/>
                  </a:lnTo>
                  <a:lnTo>
                    <a:pt x="221" y="58"/>
                  </a:lnTo>
                  <a:lnTo>
                    <a:pt x="221" y="64"/>
                  </a:lnTo>
                  <a:lnTo>
                    <a:pt x="221" y="64"/>
                  </a:lnTo>
                  <a:lnTo>
                    <a:pt x="219" y="70"/>
                  </a:lnTo>
                  <a:lnTo>
                    <a:pt x="213" y="76"/>
                  </a:lnTo>
                  <a:lnTo>
                    <a:pt x="213" y="76"/>
                  </a:lnTo>
                  <a:lnTo>
                    <a:pt x="205" y="82"/>
                  </a:lnTo>
                  <a:lnTo>
                    <a:pt x="197" y="86"/>
                  </a:lnTo>
                  <a:lnTo>
                    <a:pt x="197" y="86"/>
                  </a:lnTo>
                  <a:lnTo>
                    <a:pt x="191" y="86"/>
                  </a:lnTo>
                  <a:lnTo>
                    <a:pt x="183" y="82"/>
                  </a:lnTo>
                  <a:lnTo>
                    <a:pt x="183" y="82"/>
                  </a:lnTo>
                  <a:lnTo>
                    <a:pt x="175" y="82"/>
                  </a:lnTo>
                  <a:lnTo>
                    <a:pt x="165" y="86"/>
                  </a:lnTo>
                  <a:lnTo>
                    <a:pt x="165" y="86"/>
                  </a:lnTo>
                  <a:lnTo>
                    <a:pt x="143" y="90"/>
                  </a:lnTo>
                  <a:lnTo>
                    <a:pt x="143" y="90"/>
                  </a:lnTo>
                  <a:lnTo>
                    <a:pt x="132" y="94"/>
                  </a:lnTo>
                  <a:lnTo>
                    <a:pt x="132" y="94"/>
                  </a:lnTo>
                  <a:lnTo>
                    <a:pt x="122" y="96"/>
                  </a:lnTo>
                  <a:lnTo>
                    <a:pt x="114" y="98"/>
                  </a:lnTo>
                  <a:lnTo>
                    <a:pt x="114" y="98"/>
                  </a:lnTo>
                  <a:lnTo>
                    <a:pt x="110" y="104"/>
                  </a:lnTo>
                  <a:lnTo>
                    <a:pt x="106" y="112"/>
                  </a:lnTo>
                  <a:lnTo>
                    <a:pt x="106" y="112"/>
                  </a:lnTo>
                  <a:lnTo>
                    <a:pt x="82" y="138"/>
                  </a:lnTo>
                  <a:lnTo>
                    <a:pt x="82" y="138"/>
                  </a:lnTo>
                  <a:lnTo>
                    <a:pt x="50" y="165"/>
                  </a:lnTo>
                  <a:lnTo>
                    <a:pt x="50" y="165"/>
                  </a:lnTo>
                  <a:lnTo>
                    <a:pt x="38" y="179"/>
                  </a:lnTo>
                  <a:lnTo>
                    <a:pt x="38" y="179"/>
                  </a:lnTo>
                  <a:lnTo>
                    <a:pt x="34" y="187"/>
                  </a:lnTo>
                  <a:lnTo>
                    <a:pt x="30" y="195"/>
                  </a:lnTo>
                  <a:lnTo>
                    <a:pt x="30" y="195"/>
                  </a:lnTo>
                  <a:lnTo>
                    <a:pt x="26" y="201"/>
                  </a:lnTo>
                  <a:lnTo>
                    <a:pt x="24" y="203"/>
                  </a:lnTo>
                  <a:lnTo>
                    <a:pt x="22" y="203"/>
                  </a:lnTo>
                  <a:lnTo>
                    <a:pt x="22" y="203"/>
                  </a:lnTo>
                  <a:lnTo>
                    <a:pt x="20" y="201"/>
                  </a:lnTo>
                  <a:lnTo>
                    <a:pt x="18" y="193"/>
                  </a:lnTo>
                  <a:lnTo>
                    <a:pt x="18" y="183"/>
                  </a:lnTo>
                  <a:lnTo>
                    <a:pt x="18" y="183"/>
                  </a:lnTo>
                  <a:lnTo>
                    <a:pt x="18" y="177"/>
                  </a:lnTo>
                  <a:lnTo>
                    <a:pt x="20" y="173"/>
                  </a:lnTo>
                  <a:lnTo>
                    <a:pt x="20" y="173"/>
                  </a:lnTo>
                  <a:lnTo>
                    <a:pt x="26" y="165"/>
                  </a:lnTo>
                  <a:lnTo>
                    <a:pt x="32" y="162"/>
                  </a:lnTo>
                  <a:lnTo>
                    <a:pt x="32" y="162"/>
                  </a:lnTo>
                  <a:lnTo>
                    <a:pt x="44" y="158"/>
                  </a:lnTo>
                  <a:lnTo>
                    <a:pt x="52" y="152"/>
                  </a:lnTo>
                  <a:lnTo>
                    <a:pt x="52" y="152"/>
                  </a:lnTo>
                  <a:lnTo>
                    <a:pt x="58" y="146"/>
                  </a:lnTo>
                  <a:lnTo>
                    <a:pt x="60" y="144"/>
                  </a:lnTo>
                  <a:lnTo>
                    <a:pt x="60" y="140"/>
                  </a:lnTo>
                  <a:lnTo>
                    <a:pt x="60" y="140"/>
                  </a:lnTo>
                  <a:lnTo>
                    <a:pt x="58" y="138"/>
                  </a:lnTo>
                  <a:lnTo>
                    <a:pt x="52" y="138"/>
                  </a:lnTo>
                  <a:lnTo>
                    <a:pt x="38" y="144"/>
                  </a:lnTo>
                  <a:lnTo>
                    <a:pt x="26" y="150"/>
                  </a:lnTo>
                  <a:lnTo>
                    <a:pt x="20" y="152"/>
                  </a:lnTo>
                  <a:lnTo>
                    <a:pt x="16" y="152"/>
                  </a:lnTo>
                  <a:lnTo>
                    <a:pt x="16" y="152"/>
                  </a:lnTo>
                  <a:lnTo>
                    <a:pt x="4" y="148"/>
                  </a:lnTo>
                  <a:lnTo>
                    <a:pt x="4" y="148"/>
                  </a:lnTo>
                  <a:lnTo>
                    <a:pt x="2" y="146"/>
                  </a:lnTo>
                  <a:lnTo>
                    <a:pt x="0" y="144"/>
                  </a:lnTo>
                  <a:lnTo>
                    <a:pt x="0" y="144"/>
                  </a:lnTo>
                  <a:lnTo>
                    <a:pt x="0" y="144"/>
                  </a:lnTo>
                  <a:lnTo>
                    <a:pt x="0" y="144"/>
                  </a:lnTo>
                  <a:lnTo>
                    <a:pt x="2" y="136"/>
                  </a:lnTo>
                  <a:lnTo>
                    <a:pt x="6" y="132"/>
                  </a:lnTo>
                  <a:lnTo>
                    <a:pt x="14" y="122"/>
                  </a:lnTo>
                  <a:lnTo>
                    <a:pt x="14" y="122"/>
                  </a:lnTo>
                  <a:lnTo>
                    <a:pt x="14" y="110"/>
                  </a:lnTo>
                  <a:lnTo>
                    <a:pt x="16" y="98"/>
                  </a:lnTo>
                  <a:lnTo>
                    <a:pt x="16" y="98"/>
                  </a:lnTo>
                  <a:lnTo>
                    <a:pt x="14" y="88"/>
                  </a:lnTo>
                  <a:lnTo>
                    <a:pt x="16" y="76"/>
                  </a:lnTo>
                  <a:lnTo>
                    <a:pt x="16" y="76"/>
                  </a:lnTo>
                  <a:lnTo>
                    <a:pt x="18" y="74"/>
                  </a:lnTo>
                  <a:lnTo>
                    <a:pt x="22" y="70"/>
                  </a:lnTo>
                  <a:lnTo>
                    <a:pt x="26" y="68"/>
                  </a:lnTo>
                  <a:lnTo>
                    <a:pt x="28" y="64"/>
                  </a:lnTo>
                  <a:lnTo>
                    <a:pt x="28" y="64"/>
                  </a:lnTo>
                  <a:lnTo>
                    <a:pt x="28" y="54"/>
                  </a:lnTo>
                  <a:lnTo>
                    <a:pt x="26" y="48"/>
                  </a:lnTo>
                  <a:lnTo>
                    <a:pt x="26" y="48"/>
                  </a:lnTo>
                  <a:lnTo>
                    <a:pt x="24" y="44"/>
                  </a:lnTo>
                  <a:lnTo>
                    <a:pt x="20" y="42"/>
                  </a:lnTo>
                  <a:lnTo>
                    <a:pt x="14" y="38"/>
                  </a:lnTo>
                  <a:lnTo>
                    <a:pt x="14" y="38"/>
                  </a:lnTo>
                  <a:lnTo>
                    <a:pt x="12" y="36"/>
                  </a:lnTo>
                  <a:lnTo>
                    <a:pt x="8" y="32"/>
                  </a:lnTo>
                  <a:lnTo>
                    <a:pt x="8" y="32"/>
                  </a:lnTo>
                  <a:lnTo>
                    <a:pt x="16" y="24"/>
                  </a:lnTo>
                  <a:lnTo>
                    <a:pt x="20" y="20"/>
                  </a:lnTo>
                  <a:lnTo>
                    <a:pt x="20" y="20"/>
                  </a:lnTo>
                  <a:lnTo>
                    <a:pt x="28" y="16"/>
                  </a:lnTo>
                  <a:lnTo>
                    <a:pt x="38" y="14"/>
                  </a:lnTo>
                  <a:lnTo>
                    <a:pt x="38" y="14"/>
                  </a:lnTo>
                  <a:lnTo>
                    <a:pt x="52" y="6"/>
                  </a:lnTo>
                  <a:lnTo>
                    <a:pt x="58" y="2"/>
                  </a:lnTo>
                  <a:lnTo>
                    <a:pt x="64" y="0"/>
                  </a:lnTo>
                  <a:lnTo>
                    <a:pt x="64" y="0"/>
                  </a:lnTo>
                  <a:lnTo>
                    <a:pt x="72" y="0"/>
                  </a:lnTo>
                  <a:lnTo>
                    <a:pt x="78" y="4"/>
                  </a:lnTo>
                  <a:lnTo>
                    <a:pt x="84" y="8"/>
                  </a:lnTo>
                  <a:lnTo>
                    <a:pt x="90" y="8"/>
                  </a:lnTo>
                  <a:lnTo>
                    <a:pt x="90" y="8"/>
                  </a:lnTo>
                  <a:lnTo>
                    <a:pt x="96" y="8"/>
                  </a:lnTo>
                  <a:lnTo>
                    <a:pt x="106" y="6"/>
                  </a:lnTo>
                  <a:lnTo>
                    <a:pt x="120" y="0"/>
                  </a:lnTo>
                  <a:lnTo>
                    <a:pt x="120" y="0"/>
                  </a:lnTo>
                  <a:lnTo>
                    <a:pt x="126" y="0"/>
                  </a:lnTo>
                  <a:lnTo>
                    <a:pt x="128" y="0"/>
                  </a:lnTo>
                  <a:lnTo>
                    <a:pt x="132" y="0"/>
                  </a:lnTo>
                  <a:lnTo>
                    <a:pt x="132" y="0"/>
                  </a:lnTo>
                  <a:lnTo>
                    <a:pt x="132" y="10"/>
                  </a:lnTo>
                  <a:lnTo>
                    <a:pt x="132" y="10"/>
                  </a:lnTo>
                  <a:lnTo>
                    <a:pt x="138" y="24"/>
                  </a:lnTo>
                  <a:lnTo>
                    <a:pt x="138" y="24"/>
                  </a:lnTo>
                  <a:lnTo>
                    <a:pt x="143" y="32"/>
                  </a:lnTo>
                  <a:lnTo>
                    <a:pt x="147" y="36"/>
                  </a:lnTo>
                  <a:lnTo>
                    <a:pt x="147" y="36"/>
                  </a:lnTo>
                  <a:lnTo>
                    <a:pt x="161" y="42"/>
                  </a:lnTo>
                  <a:lnTo>
                    <a:pt x="161" y="42"/>
                  </a:lnTo>
                  <a:lnTo>
                    <a:pt x="179" y="48"/>
                  </a:lnTo>
                  <a:lnTo>
                    <a:pt x="179" y="48"/>
                  </a:lnTo>
                  <a:lnTo>
                    <a:pt x="193" y="50"/>
                  </a:lnTo>
                  <a:lnTo>
                    <a:pt x="205" y="52"/>
                  </a:lnTo>
                  <a:lnTo>
                    <a:pt x="205" y="52"/>
                  </a:lnTo>
                  <a:lnTo>
                    <a:pt x="211" y="50"/>
                  </a:lnTo>
                  <a:lnTo>
                    <a:pt x="215" y="50"/>
                  </a:lnTo>
                  <a:lnTo>
                    <a:pt x="219" y="50"/>
                  </a:lnTo>
                  <a:lnTo>
                    <a:pt x="219" y="50"/>
                  </a:lnTo>
                  <a:lnTo>
                    <a:pt x="219" y="5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0" name="Freeform 353">
              <a:extLst>
                <a:ext uri="{FF2B5EF4-FFF2-40B4-BE49-F238E27FC236}">
                  <a16:creationId xmlns:a16="http://schemas.microsoft.com/office/drawing/2014/main" id="{202D2247-47A5-94F9-EED5-4DC8048FFDA1}"/>
                </a:ext>
              </a:extLst>
            </p:cNvPr>
            <p:cNvSpPr>
              <a:spLocks/>
            </p:cNvSpPr>
            <p:nvPr/>
          </p:nvSpPr>
          <p:spPr bwMode="auto">
            <a:xfrm>
              <a:off x="10754045" y="4487429"/>
              <a:ext cx="44041" cy="31255"/>
            </a:xfrm>
            <a:custGeom>
              <a:avLst/>
              <a:gdLst>
                <a:gd name="T0" fmla="*/ 54 w 62"/>
                <a:gd name="T1" fmla="*/ 22 h 44"/>
                <a:gd name="T2" fmla="*/ 54 w 62"/>
                <a:gd name="T3" fmla="*/ 22 h 44"/>
                <a:gd name="T4" fmla="*/ 60 w 62"/>
                <a:gd name="T5" fmla="*/ 30 h 44"/>
                <a:gd name="T6" fmla="*/ 62 w 62"/>
                <a:gd name="T7" fmla="*/ 34 h 44"/>
                <a:gd name="T8" fmla="*/ 62 w 62"/>
                <a:gd name="T9" fmla="*/ 36 h 44"/>
                <a:gd name="T10" fmla="*/ 62 w 62"/>
                <a:gd name="T11" fmla="*/ 36 h 44"/>
                <a:gd name="T12" fmla="*/ 58 w 62"/>
                <a:gd name="T13" fmla="*/ 38 h 44"/>
                <a:gd name="T14" fmla="*/ 54 w 62"/>
                <a:gd name="T15" fmla="*/ 36 h 44"/>
                <a:gd name="T16" fmla="*/ 54 w 62"/>
                <a:gd name="T17" fmla="*/ 36 h 44"/>
                <a:gd name="T18" fmla="*/ 54 w 62"/>
                <a:gd name="T19" fmla="*/ 36 h 44"/>
                <a:gd name="T20" fmla="*/ 52 w 62"/>
                <a:gd name="T21" fmla="*/ 32 h 44"/>
                <a:gd name="T22" fmla="*/ 48 w 62"/>
                <a:gd name="T23" fmla="*/ 32 h 44"/>
                <a:gd name="T24" fmla="*/ 48 w 62"/>
                <a:gd name="T25" fmla="*/ 32 h 44"/>
                <a:gd name="T26" fmla="*/ 48 w 62"/>
                <a:gd name="T27" fmla="*/ 34 h 44"/>
                <a:gd name="T28" fmla="*/ 48 w 62"/>
                <a:gd name="T29" fmla="*/ 36 h 44"/>
                <a:gd name="T30" fmla="*/ 48 w 62"/>
                <a:gd name="T31" fmla="*/ 36 h 44"/>
                <a:gd name="T32" fmla="*/ 44 w 62"/>
                <a:gd name="T33" fmla="*/ 42 h 44"/>
                <a:gd name="T34" fmla="*/ 36 w 62"/>
                <a:gd name="T35" fmla="*/ 44 h 44"/>
                <a:gd name="T36" fmla="*/ 36 w 62"/>
                <a:gd name="T37" fmla="*/ 44 h 44"/>
                <a:gd name="T38" fmla="*/ 30 w 62"/>
                <a:gd name="T39" fmla="*/ 44 h 44"/>
                <a:gd name="T40" fmla="*/ 26 w 62"/>
                <a:gd name="T41" fmla="*/ 42 h 44"/>
                <a:gd name="T42" fmla="*/ 24 w 62"/>
                <a:gd name="T43" fmla="*/ 40 h 44"/>
                <a:gd name="T44" fmla="*/ 24 w 62"/>
                <a:gd name="T45" fmla="*/ 40 h 44"/>
                <a:gd name="T46" fmla="*/ 26 w 62"/>
                <a:gd name="T47" fmla="*/ 38 h 44"/>
                <a:gd name="T48" fmla="*/ 28 w 62"/>
                <a:gd name="T49" fmla="*/ 34 h 44"/>
                <a:gd name="T50" fmla="*/ 30 w 62"/>
                <a:gd name="T51" fmla="*/ 28 h 44"/>
                <a:gd name="T52" fmla="*/ 30 w 62"/>
                <a:gd name="T53" fmla="*/ 26 h 44"/>
                <a:gd name="T54" fmla="*/ 30 w 62"/>
                <a:gd name="T55" fmla="*/ 26 h 44"/>
                <a:gd name="T56" fmla="*/ 26 w 62"/>
                <a:gd name="T57" fmla="*/ 26 h 44"/>
                <a:gd name="T58" fmla="*/ 22 w 62"/>
                <a:gd name="T59" fmla="*/ 28 h 44"/>
                <a:gd name="T60" fmla="*/ 22 w 62"/>
                <a:gd name="T61" fmla="*/ 28 h 44"/>
                <a:gd name="T62" fmla="*/ 16 w 62"/>
                <a:gd name="T63" fmla="*/ 32 h 44"/>
                <a:gd name="T64" fmla="*/ 10 w 62"/>
                <a:gd name="T65" fmla="*/ 36 h 44"/>
                <a:gd name="T66" fmla="*/ 10 w 62"/>
                <a:gd name="T67" fmla="*/ 36 h 44"/>
                <a:gd name="T68" fmla="*/ 6 w 62"/>
                <a:gd name="T69" fmla="*/ 36 h 44"/>
                <a:gd name="T70" fmla="*/ 0 w 62"/>
                <a:gd name="T71" fmla="*/ 34 h 44"/>
                <a:gd name="T72" fmla="*/ 0 w 62"/>
                <a:gd name="T73" fmla="*/ 34 h 44"/>
                <a:gd name="T74" fmla="*/ 0 w 62"/>
                <a:gd name="T75" fmla="*/ 32 h 44"/>
                <a:gd name="T76" fmla="*/ 0 w 62"/>
                <a:gd name="T77" fmla="*/ 28 h 44"/>
                <a:gd name="T78" fmla="*/ 2 w 62"/>
                <a:gd name="T79" fmla="*/ 22 h 44"/>
                <a:gd name="T80" fmla="*/ 2 w 62"/>
                <a:gd name="T81" fmla="*/ 22 h 44"/>
                <a:gd name="T82" fmla="*/ 8 w 62"/>
                <a:gd name="T83" fmla="*/ 14 h 44"/>
                <a:gd name="T84" fmla="*/ 18 w 62"/>
                <a:gd name="T85" fmla="*/ 6 h 44"/>
                <a:gd name="T86" fmla="*/ 28 w 62"/>
                <a:gd name="T87" fmla="*/ 2 h 44"/>
                <a:gd name="T88" fmla="*/ 36 w 62"/>
                <a:gd name="T89" fmla="*/ 0 h 44"/>
                <a:gd name="T90" fmla="*/ 36 w 62"/>
                <a:gd name="T91" fmla="*/ 0 h 44"/>
                <a:gd name="T92" fmla="*/ 40 w 62"/>
                <a:gd name="T93" fmla="*/ 4 h 44"/>
                <a:gd name="T94" fmla="*/ 46 w 62"/>
                <a:gd name="T95" fmla="*/ 8 h 44"/>
                <a:gd name="T96" fmla="*/ 54 w 62"/>
                <a:gd name="T97" fmla="*/ 22 h 44"/>
                <a:gd name="T98" fmla="*/ 54 w 62"/>
                <a:gd name="T99" fmla="*/ 22 h 44"/>
                <a:gd name="T100" fmla="*/ 54 w 62"/>
                <a:gd name="T10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44">
                  <a:moveTo>
                    <a:pt x="54" y="22"/>
                  </a:moveTo>
                  <a:lnTo>
                    <a:pt x="54" y="22"/>
                  </a:lnTo>
                  <a:lnTo>
                    <a:pt x="60" y="30"/>
                  </a:lnTo>
                  <a:lnTo>
                    <a:pt x="62" y="34"/>
                  </a:lnTo>
                  <a:lnTo>
                    <a:pt x="62" y="36"/>
                  </a:lnTo>
                  <a:lnTo>
                    <a:pt x="62" y="36"/>
                  </a:lnTo>
                  <a:lnTo>
                    <a:pt x="58" y="38"/>
                  </a:lnTo>
                  <a:lnTo>
                    <a:pt x="54" y="36"/>
                  </a:lnTo>
                  <a:lnTo>
                    <a:pt x="54" y="36"/>
                  </a:lnTo>
                  <a:lnTo>
                    <a:pt x="54" y="36"/>
                  </a:lnTo>
                  <a:lnTo>
                    <a:pt x="52" y="32"/>
                  </a:lnTo>
                  <a:lnTo>
                    <a:pt x="48" y="32"/>
                  </a:lnTo>
                  <a:lnTo>
                    <a:pt x="48" y="32"/>
                  </a:lnTo>
                  <a:lnTo>
                    <a:pt x="48" y="34"/>
                  </a:lnTo>
                  <a:lnTo>
                    <a:pt x="48" y="36"/>
                  </a:lnTo>
                  <a:lnTo>
                    <a:pt x="48" y="36"/>
                  </a:lnTo>
                  <a:lnTo>
                    <a:pt x="44" y="42"/>
                  </a:lnTo>
                  <a:lnTo>
                    <a:pt x="36" y="44"/>
                  </a:lnTo>
                  <a:lnTo>
                    <a:pt x="36" y="44"/>
                  </a:lnTo>
                  <a:lnTo>
                    <a:pt x="30" y="44"/>
                  </a:lnTo>
                  <a:lnTo>
                    <a:pt x="26" y="42"/>
                  </a:lnTo>
                  <a:lnTo>
                    <a:pt x="24" y="40"/>
                  </a:lnTo>
                  <a:lnTo>
                    <a:pt x="24" y="40"/>
                  </a:lnTo>
                  <a:lnTo>
                    <a:pt x="26" y="38"/>
                  </a:lnTo>
                  <a:lnTo>
                    <a:pt x="28" y="34"/>
                  </a:lnTo>
                  <a:lnTo>
                    <a:pt x="30" y="28"/>
                  </a:lnTo>
                  <a:lnTo>
                    <a:pt x="30" y="26"/>
                  </a:lnTo>
                  <a:lnTo>
                    <a:pt x="30" y="26"/>
                  </a:lnTo>
                  <a:lnTo>
                    <a:pt x="26" y="26"/>
                  </a:lnTo>
                  <a:lnTo>
                    <a:pt x="22" y="28"/>
                  </a:lnTo>
                  <a:lnTo>
                    <a:pt x="22" y="28"/>
                  </a:lnTo>
                  <a:lnTo>
                    <a:pt x="16" y="32"/>
                  </a:lnTo>
                  <a:lnTo>
                    <a:pt x="10" y="36"/>
                  </a:lnTo>
                  <a:lnTo>
                    <a:pt x="10" y="36"/>
                  </a:lnTo>
                  <a:lnTo>
                    <a:pt x="6" y="36"/>
                  </a:lnTo>
                  <a:lnTo>
                    <a:pt x="0" y="34"/>
                  </a:lnTo>
                  <a:lnTo>
                    <a:pt x="0" y="34"/>
                  </a:lnTo>
                  <a:lnTo>
                    <a:pt x="0" y="32"/>
                  </a:lnTo>
                  <a:lnTo>
                    <a:pt x="0" y="28"/>
                  </a:lnTo>
                  <a:lnTo>
                    <a:pt x="2" y="22"/>
                  </a:lnTo>
                  <a:lnTo>
                    <a:pt x="2" y="22"/>
                  </a:lnTo>
                  <a:lnTo>
                    <a:pt x="8" y="14"/>
                  </a:lnTo>
                  <a:lnTo>
                    <a:pt x="18" y="6"/>
                  </a:lnTo>
                  <a:lnTo>
                    <a:pt x="28" y="2"/>
                  </a:lnTo>
                  <a:lnTo>
                    <a:pt x="36" y="0"/>
                  </a:lnTo>
                  <a:lnTo>
                    <a:pt x="36" y="0"/>
                  </a:lnTo>
                  <a:lnTo>
                    <a:pt x="40" y="4"/>
                  </a:lnTo>
                  <a:lnTo>
                    <a:pt x="46" y="8"/>
                  </a:lnTo>
                  <a:lnTo>
                    <a:pt x="54" y="22"/>
                  </a:lnTo>
                  <a:lnTo>
                    <a:pt x="54" y="22"/>
                  </a:lnTo>
                  <a:lnTo>
                    <a:pt x="54" y="2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1" name="Freeform 354">
              <a:extLst>
                <a:ext uri="{FF2B5EF4-FFF2-40B4-BE49-F238E27FC236}">
                  <a16:creationId xmlns:a16="http://schemas.microsoft.com/office/drawing/2014/main" id="{D3A9FFC7-FAA8-30A4-D621-3807ED785A13}"/>
                </a:ext>
              </a:extLst>
            </p:cNvPr>
            <p:cNvSpPr>
              <a:spLocks/>
            </p:cNvSpPr>
            <p:nvPr/>
          </p:nvSpPr>
          <p:spPr bwMode="auto">
            <a:xfrm>
              <a:off x="10759728" y="4547098"/>
              <a:ext cx="15627" cy="29124"/>
            </a:xfrm>
            <a:custGeom>
              <a:avLst/>
              <a:gdLst>
                <a:gd name="T0" fmla="*/ 22 w 22"/>
                <a:gd name="T1" fmla="*/ 8 h 41"/>
                <a:gd name="T2" fmla="*/ 22 w 22"/>
                <a:gd name="T3" fmla="*/ 8 h 41"/>
                <a:gd name="T4" fmla="*/ 22 w 22"/>
                <a:gd name="T5" fmla="*/ 20 h 41"/>
                <a:gd name="T6" fmla="*/ 22 w 22"/>
                <a:gd name="T7" fmla="*/ 29 h 41"/>
                <a:gd name="T8" fmla="*/ 20 w 22"/>
                <a:gd name="T9" fmla="*/ 35 h 41"/>
                <a:gd name="T10" fmla="*/ 20 w 22"/>
                <a:gd name="T11" fmla="*/ 35 h 41"/>
                <a:gd name="T12" fmla="*/ 16 w 22"/>
                <a:gd name="T13" fmla="*/ 37 h 41"/>
                <a:gd name="T14" fmla="*/ 14 w 22"/>
                <a:gd name="T15" fmla="*/ 39 h 41"/>
                <a:gd name="T16" fmla="*/ 12 w 22"/>
                <a:gd name="T17" fmla="*/ 41 h 41"/>
                <a:gd name="T18" fmla="*/ 12 w 22"/>
                <a:gd name="T19" fmla="*/ 41 h 41"/>
                <a:gd name="T20" fmla="*/ 10 w 22"/>
                <a:gd name="T21" fmla="*/ 41 h 41"/>
                <a:gd name="T22" fmla="*/ 8 w 22"/>
                <a:gd name="T23" fmla="*/ 41 h 41"/>
                <a:gd name="T24" fmla="*/ 8 w 22"/>
                <a:gd name="T25" fmla="*/ 41 h 41"/>
                <a:gd name="T26" fmla="*/ 6 w 22"/>
                <a:gd name="T27" fmla="*/ 37 h 41"/>
                <a:gd name="T28" fmla="*/ 6 w 22"/>
                <a:gd name="T29" fmla="*/ 35 h 41"/>
                <a:gd name="T30" fmla="*/ 6 w 22"/>
                <a:gd name="T31" fmla="*/ 35 h 41"/>
                <a:gd name="T32" fmla="*/ 10 w 22"/>
                <a:gd name="T33" fmla="*/ 29 h 41"/>
                <a:gd name="T34" fmla="*/ 12 w 22"/>
                <a:gd name="T35" fmla="*/ 23 h 41"/>
                <a:gd name="T36" fmla="*/ 12 w 22"/>
                <a:gd name="T37" fmla="*/ 23 h 41"/>
                <a:gd name="T38" fmla="*/ 10 w 22"/>
                <a:gd name="T39" fmla="*/ 22 h 41"/>
                <a:gd name="T40" fmla="*/ 8 w 22"/>
                <a:gd name="T41" fmla="*/ 18 h 41"/>
                <a:gd name="T42" fmla="*/ 0 w 22"/>
                <a:gd name="T43" fmla="*/ 14 h 41"/>
                <a:gd name="T44" fmla="*/ 0 w 22"/>
                <a:gd name="T45" fmla="*/ 14 h 41"/>
                <a:gd name="T46" fmla="*/ 0 w 22"/>
                <a:gd name="T47" fmla="*/ 8 h 41"/>
                <a:gd name="T48" fmla="*/ 0 w 22"/>
                <a:gd name="T49" fmla="*/ 4 h 41"/>
                <a:gd name="T50" fmla="*/ 0 w 22"/>
                <a:gd name="T51" fmla="*/ 4 h 41"/>
                <a:gd name="T52" fmla="*/ 2 w 22"/>
                <a:gd name="T53" fmla="*/ 0 h 41"/>
                <a:gd name="T54" fmla="*/ 8 w 22"/>
                <a:gd name="T55" fmla="*/ 0 h 41"/>
                <a:gd name="T56" fmla="*/ 18 w 22"/>
                <a:gd name="T57" fmla="*/ 0 h 41"/>
                <a:gd name="T58" fmla="*/ 18 w 22"/>
                <a:gd name="T59" fmla="*/ 0 h 41"/>
                <a:gd name="T60" fmla="*/ 22 w 22"/>
                <a:gd name="T61" fmla="*/ 8 h 41"/>
                <a:gd name="T62" fmla="*/ 22 w 22"/>
                <a:gd name="T63" fmla="*/ 8 h 41"/>
                <a:gd name="T64" fmla="*/ 22 w 22"/>
                <a:gd name="T65"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41">
                  <a:moveTo>
                    <a:pt x="22" y="8"/>
                  </a:moveTo>
                  <a:lnTo>
                    <a:pt x="22" y="8"/>
                  </a:lnTo>
                  <a:lnTo>
                    <a:pt x="22" y="20"/>
                  </a:lnTo>
                  <a:lnTo>
                    <a:pt x="22" y="29"/>
                  </a:lnTo>
                  <a:lnTo>
                    <a:pt x="20" y="35"/>
                  </a:lnTo>
                  <a:lnTo>
                    <a:pt x="20" y="35"/>
                  </a:lnTo>
                  <a:lnTo>
                    <a:pt x="16" y="37"/>
                  </a:lnTo>
                  <a:lnTo>
                    <a:pt x="14" y="39"/>
                  </a:lnTo>
                  <a:lnTo>
                    <a:pt x="12" y="41"/>
                  </a:lnTo>
                  <a:lnTo>
                    <a:pt x="12" y="41"/>
                  </a:lnTo>
                  <a:lnTo>
                    <a:pt x="10" y="41"/>
                  </a:lnTo>
                  <a:lnTo>
                    <a:pt x="8" y="41"/>
                  </a:lnTo>
                  <a:lnTo>
                    <a:pt x="8" y="41"/>
                  </a:lnTo>
                  <a:lnTo>
                    <a:pt x="6" y="37"/>
                  </a:lnTo>
                  <a:lnTo>
                    <a:pt x="6" y="35"/>
                  </a:lnTo>
                  <a:lnTo>
                    <a:pt x="6" y="35"/>
                  </a:lnTo>
                  <a:lnTo>
                    <a:pt x="10" y="29"/>
                  </a:lnTo>
                  <a:lnTo>
                    <a:pt x="12" y="23"/>
                  </a:lnTo>
                  <a:lnTo>
                    <a:pt x="12" y="23"/>
                  </a:lnTo>
                  <a:lnTo>
                    <a:pt x="10" y="22"/>
                  </a:lnTo>
                  <a:lnTo>
                    <a:pt x="8" y="18"/>
                  </a:lnTo>
                  <a:lnTo>
                    <a:pt x="0" y="14"/>
                  </a:lnTo>
                  <a:lnTo>
                    <a:pt x="0" y="14"/>
                  </a:lnTo>
                  <a:lnTo>
                    <a:pt x="0" y="8"/>
                  </a:lnTo>
                  <a:lnTo>
                    <a:pt x="0" y="4"/>
                  </a:lnTo>
                  <a:lnTo>
                    <a:pt x="0" y="4"/>
                  </a:lnTo>
                  <a:lnTo>
                    <a:pt x="2" y="0"/>
                  </a:lnTo>
                  <a:lnTo>
                    <a:pt x="8" y="0"/>
                  </a:lnTo>
                  <a:lnTo>
                    <a:pt x="18" y="0"/>
                  </a:lnTo>
                  <a:lnTo>
                    <a:pt x="18" y="0"/>
                  </a:lnTo>
                  <a:lnTo>
                    <a:pt x="22" y="8"/>
                  </a:lnTo>
                  <a:lnTo>
                    <a:pt x="22" y="8"/>
                  </a:lnTo>
                  <a:lnTo>
                    <a:pt x="22" y="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2" name="Freeform 355">
              <a:extLst>
                <a:ext uri="{FF2B5EF4-FFF2-40B4-BE49-F238E27FC236}">
                  <a16:creationId xmlns:a16="http://schemas.microsoft.com/office/drawing/2014/main" id="{3A8122EC-0CBC-1E76-A8BE-5505EAB92B5A}"/>
                </a:ext>
              </a:extLst>
            </p:cNvPr>
            <p:cNvSpPr>
              <a:spLocks/>
            </p:cNvSpPr>
            <p:nvPr/>
          </p:nvSpPr>
          <p:spPr bwMode="auto">
            <a:xfrm>
              <a:off x="10110480" y="3424054"/>
              <a:ext cx="451064" cy="397079"/>
            </a:xfrm>
            <a:custGeom>
              <a:avLst/>
              <a:gdLst>
                <a:gd name="T0" fmla="*/ 612 w 635"/>
                <a:gd name="T1" fmla="*/ 434 h 559"/>
                <a:gd name="T2" fmla="*/ 576 w 635"/>
                <a:gd name="T3" fmla="*/ 474 h 559"/>
                <a:gd name="T4" fmla="*/ 564 w 635"/>
                <a:gd name="T5" fmla="*/ 552 h 559"/>
                <a:gd name="T6" fmla="*/ 546 w 635"/>
                <a:gd name="T7" fmla="*/ 557 h 559"/>
                <a:gd name="T8" fmla="*/ 508 w 635"/>
                <a:gd name="T9" fmla="*/ 536 h 559"/>
                <a:gd name="T10" fmla="*/ 464 w 635"/>
                <a:gd name="T11" fmla="*/ 532 h 559"/>
                <a:gd name="T12" fmla="*/ 440 w 635"/>
                <a:gd name="T13" fmla="*/ 546 h 559"/>
                <a:gd name="T14" fmla="*/ 403 w 635"/>
                <a:gd name="T15" fmla="*/ 546 h 559"/>
                <a:gd name="T16" fmla="*/ 377 w 635"/>
                <a:gd name="T17" fmla="*/ 556 h 559"/>
                <a:gd name="T18" fmla="*/ 351 w 635"/>
                <a:gd name="T19" fmla="*/ 530 h 559"/>
                <a:gd name="T20" fmla="*/ 321 w 635"/>
                <a:gd name="T21" fmla="*/ 538 h 559"/>
                <a:gd name="T22" fmla="*/ 285 w 635"/>
                <a:gd name="T23" fmla="*/ 524 h 559"/>
                <a:gd name="T24" fmla="*/ 247 w 635"/>
                <a:gd name="T25" fmla="*/ 486 h 559"/>
                <a:gd name="T26" fmla="*/ 231 w 635"/>
                <a:gd name="T27" fmla="*/ 474 h 559"/>
                <a:gd name="T28" fmla="*/ 205 w 635"/>
                <a:gd name="T29" fmla="*/ 458 h 559"/>
                <a:gd name="T30" fmla="*/ 178 w 635"/>
                <a:gd name="T31" fmla="*/ 448 h 559"/>
                <a:gd name="T32" fmla="*/ 178 w 635"/>
                <a:gd name="T33" fmla="*/ 466 h 559"/>
                <a:gd name="T34" fmla="*/ 144 w 635"/>
                <a:gd name="T35" fmla="*/ 460 h 559"/>
                <a:gd name="T36" fmla="*/ 140 w 635"/>
                <a:gd name="T37" fmla="*/ 434 h 559"/>
                <a:gd name="T38" fmla="*/ 124 w 635"/>
                <a:gd name="T39" fmla="*/ 428 h 559"/>
                <a:gd name="T40" fmla="*/ 88 w 635"/>
                <a:gd name="T41" fmla="*/ 408 h 559"/>
                <a:gd name="T42" fmla="*/ 68 w 635"/>
                <a:gd name="T43" fmla="*/ 392 h 559"/>
                <a:gd name="T44" fmla="*/ 44 w 635"/>
                <a:gd name="T45" fmla="*/ 410 h 559"/>
                <a:gd name="T46" fmla="*/ 44 w 635"/>
                <a:gd name="T47" fmla="*/ 374 h 559"/>
                <a:gd name="T48" fmla="*/ 36 w 635"/>
                <a:gd name="T49" fmla="*/ 337 h 559"/>
                <a:gd name="T50" fmla="*/ 26 w 635"/>
                <a:gd name="T51" fmla="*/ 287 h 559"/>
                <a:gd name="T52" fmla="*/ 18 w 635"/>
                <a:gd name="T53" fmla="*/ 229 h 559"/>
                <a:gd name="T54" fmla="*/ 0 w 635"/>
                <a:gd name="T55" fmla="*/ 207 h 559"/>
                <a:gd name="T56" fmla="*/ 10 w 635"/>
                <a:gd name="T57" fmla="*/ 173 h 559"/>
                <a:gd name="T58" fmla="*/ 4 w 635"/>
                <a:gd name="T59" fmla="*/ 122 h 559"/>
                <a:gd name="T60" fmla="*/ 10 w 635"/>
                <a:gd name="T61" fmla="*/ 116 h 559"/>
                <a:gd name="T62" fmla="*/ 24 w 635"/>
                <a:gd name="T63" fmla="*/ 112 h 559"/>
                <a:gd name="T64" fmla="*/ 8 w 635"/>
                <a:gd name="T65" fmla="*/ 104 h 559"/>
                <a:gd name="T66" fmla="*/ 28 w 635"/>
                <a:gd name="T67" fmla="*/ 92 h 559"/>
                <a:gd name="T68" fmla="*/ 42 w 635"/>
                <a:gd name="T69" fmla="*/ 82 h 559"/>
                <a:gd name="T70" fmla="*/ 112 w 635"/>
                <a:gd name="T71" fmla="*/ 60 h 559"/>
                <a:gd name="T72" fmla="*/ 160 w 635"/>
                <a:gd name="T73" fmla="*/ 26 h 559"/>
                <a:gd name="T74" fmla="*/ 245 w 635"/>
                <a:gd name="T75" fmla="*/ 0 h 559"/>
                <a:gd name="T76" fmla="*/ 275 w 635"/>
                <a:gd name="T77" fmla="*/ 16 h 559"/>
                <a:gd name="T78" fmla="*/ 263 w 635"/>
                <a:gd name="T79" fmla="*/ 16 h 559"/>
                <a:gd name="T80" fmla="*/ 257 w 635"/>
                <a:gd name="T81" fmla="*/ 18 h 559"/>
                <a:gd name="T82" fmla="*/ 277 w 635"/>
                <a:gd name="T83" fmla="*/ 54 h 559"/>
                <a:gd name="T84" fmla="*/ 289 w 635"/>
                <a:gd name="T85" fmla="*/ 50 h 559"/>
                <a:gd name="T86" fmla="*/ 319 w 635"/>
                <a:gd name="T87" fmla="*/ 36 h 559"/>
                <a:gd name="T88" fmla="*/ 408 w 635"/>
                <a:gd name="T89" fmla="*/ 46 h 559"/>
                <a:gd name="T90" fmla="*/ 502 w 635"/>
                <a:gd name="T91" fmla="*/ 28 h 559"/>
                <a:gd name="T92" fmla="*/ 552 w 635"/>
                <a:gd name="T93" fmla="*/ 46 h 559"/>
                <a:gd name="T94" fmla="*/ 562 w 635"/>
                <a:gd name="T95" fmla="*/ 76 h 559"/>
                <a:gd name="T96" fmla="*/ 594 w 635"/>
                <a:gd name="T97" fmla="*/ 167 h 559"/>
                <a:gd name="T98" fmla="*/ 578 w 635"/>
                <a:gd name="T99" fmla="*/ 211 h 559"/>
                <a:gd name="T100" fmla="*/ 562 w 635"/>
                <a:gd name="T101" fmla="*/ 237 h 559"/>
                <a:gd name="T102" fmla="*/ 588 w 635"/>
                <a:gd name="T103" fmla="*/ 267 h 559"/>
                <a:gd name="T104" fmla="*/ 594 w 635"/>
                <a:gd name="T105" fmla="*/ 317 h 559"/>
                <a:gd name="T106" fmla="*/ 619 w 635"/>
                <a:gd name="T107" fmla="*/ 360 h 559"/>
                <a:gd name="T108" fmla="*/ 635 w 635"/>
                <a:gd name="T109" fmla="*/ 39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59">
                  <a:moveTo>
                    <a:pt x="635" y="398"/>
                  </a:moveTo>
                  <a:lnTo>
                    <a:pt x="635" y="398"/>
                  </a:lnTo>
                  <a:lnTo>
                    <a:pt x="633" y="406"/>
                  </a:lnTo>
                  <a:lnTo>
                    <a:pt x="631" y="412"/>
                  </a:lnTo>
                  <a:lnTo>
                    <a:pt x="631" y="412"/>
                  </a:lnTo>
                  <a:lnTo>
                    <a:pt x="621" y="422"/>
                  </a:lnTo>
                  <a:lnTo>
                    <a:pt x="612" y="434"/>
                  </a:lnTo>
                  <a:lnTo>
                    <a:pt x="612" y="434"/>
                  </a:lnTo>
                  <a:lnTo>
                    <a:pt x="600" y="442"/>
                  </a:lnTo>
                  <a:lnTo>
                    <a:pt x="592" y="450"/>
                  </a:lnTo>
                  <a:lnTo>
                    <a:pt x="592" y="450"/>
                  </a:lnTo>
                  <a:lnTo>
                    <a:pt x="584" y="462"/>
                  </a:lnTo>
                  <a:lnTo>
                    <a:pt x="576" y="474"/>
                  </a:lnTo>
                  <a:lnTo>
                    <a:pt x="576" y="474"/>
                  </a:lnTo>
                  <a:lnTo>
                    <a:pt x="566" y="498"/>
                  </a:lnTo>
                  <a:lnTo>
                    <a:pt x="560" y="522"/>
                  </a:lnTo>
                  <a:lnTo>
                    <a:pt x="560" y="522"/>
                  </a:lnTo>
                  <a:lnTo>
                    <a:pt x="560" y="540"/>
                  </a:lnTo>
                  <a:lnTo>
                    <a:pt x="560" y="540"/>
                  </a:lnTo>
                  <a:lnTo>
                    <a:pt x="562" y="548"/>
                  </a:lnTo>
                  <a:lnTo>
                    <a:pt x="564" y="552"/>
                  </a:lnTo>
                  <a:lnTo>
                    <a:pt x="564" y="556"/>
                  </a:lnTo>
                  <a:lnTo>
                    <a:pt x="564" y="556"/>
                  </a:lnTo>
                  <a:lnTo>
                    <a:pt x="562" y="556"/>
                  </a:lnTo>
                  <a:lnTo>
                    <a:pt x="558" y="557"/>
                  </a:lnTo>
                  <a:lnTo>
                    <a:pt x="552" y="557"/>
                  </a:lnTo>
                  <a:lnTo>
                    <a:pt x="552" y="557"/>
                  </a:lnTo>
                  <a:lnTo>
                    <a:pt x="546" y="557"/>
                  </a:lnTo>
                  <a:lnTo>
                    <a:pt x="546" y="557"/>
                  </a:lnTo>
                  <a:lnTo>
                    <a:pt x="534" y="556"/>
                  </a:lnTo>
                  <a:lnTo>
                    <a:pt x="534" y="556"/>
                  </a:lnTo>
                  <a:lnTo>
                    <a:pt x="520" y="546"/>
                  </a:lnTo>
                  <a:lnTo>
                    <a:pt x="520" y="546"/>
                  </a:lnTo>
                  <a:lnTo>
                    <a:pt x="508" y="536"/>
                  </a:lnTo>
                  <a:lnTo>
                    <a:pt x="508" y="536"/>
                  </a:lnTo>
                  <a:lnTo>
                    <a:pt x="502" y="532"/>
                  </a:lnTo>
                  <a:lnTo>
                    <a:pt x="496" y="530"/>
                  </a:lnTo>
                  <a:lnTo>
                    <a:pt x="496" y="530"/>
                  </a:lnTo>
                  <a:lnTo>
                    <a:pt x="488" y="530"/>
                  </a:lnTo>
                  <a:lnTo>
                    <a:pt x="478" y="530"/>
                  </a:lnTo>
                  <a:lnTo>
                    <a:pt x="478" y="530"/>
                  </a:lnTo>
                  <a:lnTo>
                    <a:pt x="464" y="532"/>
                  </a:lnTo>
                  <a:lnTo>
                    <a:pt x="464" y="532"/>
                  </a:lnTo>
                  <a:lnTo>
                    <a:pt x="452" y="538"/>
                  </a:lnTo>
                  <a:lnTo>
                    <a:pt x="452" y="538"/>
                  </a:lnTo>
                  <a:lnTo>
                    <a:pt x="448" y="542"/>
                  </a:lnTo>
                  <a:lnTo>
                    <a:pt x="444" y="548"/>
                  </a:lnTo>
                  <a:lnTo>
                    <a:pt x="444" y="548"/>
                  </a:lnTo>
                  <a:lnTo>
                    <a:pt x="440" y="546"/>
                  </a:lnTo>
                  <a:lnTo>
                    <a:pt x="438" y="542"/>
                  </a:lnTo>
                  <a:lnTo>
                    <a:pt x="432" y="538"/>
                  </a:lnTo>
                  <a:lnTo>
                    <a:pt x="432" y="538"/>
                  </a:lnTo>
                  <a:lnTo>
                    <a:pt x="418" y="538"/>
                  </a:lnTo>
                  <a:lnTo>
                    <a:pt x="408" y="540"/>
                  </a:lnTo>
                  <a:lnTo>
                    <a:pt x="408" y="540"/>
                  </a:lnTo>
                  <a:lnTo>
                    <a:pt x="403" y="546"/>
                  </a:lnTo>
                  <a:lnTo>
                    <a:pt x="397" y="552"/>
                  </a:lnTo>
                  <a:lnTo>
                    <a:pt x="397" y="552"/>
                  </a:lnTo>
                  <a:lnTo>
                    <a:pt x="393" y="556"/>
                  </a:lnTo>
                  <a:lnTo>
                    <a:pt x="387" y="559"/>
                  </a:lnTo>
                  <a:lnTo>
                    <a:pt x="387" y="559"/>
                  </a:lnTo>
                  <a:lnTo>
                    <a:pt x="383" y="557"/>
                  </a:lnTo>
                  <a:lnTo>
                    <a:pt x="377" y="556"/>
                  </a:lnTo>
                  <a:lnTo>
                    <a:pt x="377" y="556"/>
                  </a:lnTo>
                  <a:lnTo>
                    <a:pt x="373" y="552"/>
                  </a:lnTo>
                  <a:lnTo>
                    <a:pt x="367" y="546"/>
                  </a:lnTo>
                  <a:lnTo>
                    <a:pt x="367" y="546"/>
                  </a:lnTo>
                  <a:lnTo>
                    <a:pt x="355" y="534"/>
                  </a:lnTo>
                  <a:lnTo>
                    <a:pt x="355" y="534"/>
                  </a:lnTo>
                  <a:lnTo>
                    <a:pt x="351" y="530"/>
                  </a:lnTo>
                  <a:lnTo>
                    <a:pt x="347" y="528"/>
                  </a:lnTo>
                  <a:lnTo>
                    <a:pt x="347" y="528"/>
                  </a:lnTo>
                  <a:lnTo>
                    <a:pt x="339" y="530"/>
                  </a:lnTo>
                  <a:lnTo>
                    <a:pt x="333" y="534"/>
                  </a:lnTo>
                  <a:lnTo>
                    <a:pt x="333" y="534"/>
                  </a:lnTo>
                  <a:lnTo>
                    <a:pt x="327" y="536"/>
                  </a:lnTo>
                  <a:lnTo>
                    <a:pt x="321" y="538"/>
                  </a:lnTo>
                  <a:lnTo>
                    <a:pt x="321" y="538"/>
                  </a:lnTo>
                  <a:lnTo>
                    <a:pt x="315" y="534"/>
                  </a:lnTo>
                  <a:lnTo>
                    <a:pt x="307" y="532"/>
                  </a:lnTo>
                  <a:lnTo>
                    <a:pt x="307" y="532"/>
                  </a:lnTo>
                  <a:lnTo>
                    <a:pt x="295" y="528"/>
                  </a:lnTo>
                  <a:lnTo>
                    <a:pt x="285" y="524"/>
                  </a:lnTo>
                  <a:lnTo>
                    <a:pt x="285" y="524"/>
                  </a:lnTo>
                  <a:lnTo>
                    <a:pt x="277" y="516"/>
                  </a:lnTo>
                  <a:lnTo>
                    <a:pt x="271" y="506"/>
                  </a:lnTo>
                  <a:lnTo>
                    <a:pt x="265" y="498"/>
                  </a:lnTo>
                  <a:lnTo>
                    <a:pt x="259" y="490"/>
                  </a:lnTo>
                  <a:lnTo>
                    <a:pt x="259" y="490"/>
                  </a:lnTo>
                  <a:lnTo>
                    <a:pt x="255" y="488"/>
                  </a:lnTo>
                  <a:lnTo>
                    <a:pt x="247" y="486"/>
                  </a:lnTo>
                  <a:lnTo>
                    <a:pt x="247" y="486"/>
                  </a:lnTo>
                  <a:lnTo>
                    <a:pt x="241" y="488"/>
                  </a:lnTo>
                  <a:lnTo>
                    <a:pt x="241" y="488"/>
                  </a:lnTo>
                  <a:lnTo>
                    <a:pt x="235" y="482"/>
                  </a:lnTo>
                  <a:lnTo>
                    <a:pt x="231" y="478"/>
                  </a:lnTo>
                  <a:lnTo>
                    <a:pt x="231" y="478"/>
                  </a:lnTo>
                  <a:lnTo>
                    <a:pt x="231" y="474"/>
                  </a:lnTo>
                  <a:lnTo>
                    <a:pt x="231" y="470"/>
                  </a:lnTo>
                  <a:lnTo>
                    <a:pt x="231" y="464"/>
                  </a:lnTo>
                  <a:lnTo>
                    <a:pt x="231" y="460"/>
                  </a:lnTo>
                  <a:lnTo>
                    <a:pt x="231" y="460"/>
                  </a:lnTo>
                  <a:lnTo>
                    <a:pt x="225" y="460"/>
                  </a:lnTo>
                  <a:lnTo>
                    <a:pt x="217" y="458"/>
                  </a:lnTo>
                  <a:lnTo>
                    <a:pt x="205" y="458"/>
                  </a:lnTo>
                  <a:lnTo>
                    <a:pt x="205" y="458"/>
                  </a:lnTo>
                  <a:lnTo>
                    <a:pt x="199" y="456"/>
                  </a:lnTo>
                  <a:lnTo>
                    <a:pt x="190" y="450"/>
                  </a:lnTo>
                  <a:lnTo>
                    <a:pt x="184" y="448"/>
                  </a:lnTo>
                  <a:lnTo>
                    <a:pt x="180" y="446"/>
                  </a:lnTo>
                  <a:lnTo>
                    <a:pt x="178" y="448"/>
                  </a:lnTo>
                  <a:lnTo>
                    <a:pt x="178" y="448"/>
                  </a:lnTo>
                  <a:lnTo>
                    <a:pt x="176" y="450"/>
                  </a:lnTo>
                  <a:lnTo>
                    <a:pt x="176" y="456"/>
                  </a:lnTo>
                  <a:lnTo>
                    <a:pt x="176" y="456"/>
                  </a:lnTo>
                  <a:lnTo>
                    <a:pt x="178" y="460"/>
                  </a:lnTo>
                  <a:lnTo>
                    <a:pt x="180" y="462"/>
                  </a:lnTo>
                  <a:lnTo>
                    <a:pt x="180" y="462"/>
                  </a:lnTo>
                  <a:lnTo>
                    <a:pt x="178" y="466"/>
                  </a:lnTo>
                  <a:lnTo>
                    <a:pt x="174" y="468"/>
                  </a:lnTo>
                  <a:lnTo>
                    <a:pt x="168" y="472"/>
                  </a:lnTo>
                  <a:lnTo>
                    <a:pt x="168" y="472"/>
                  </a:lnTo>
                  <a:lnTo>
                    <a:pt x="162" y="470"/>
                  </a:lnTo>
                  <a:lnTo>
                    <a:pt x="158" y="468"/>
                  </a:lnTo>
                  <a:lnTo>
                    <a:pt x="158" y="468"/>
                  </a:lnTo>
                  <a:lnTo>
                    <a:pt x="144" y="460"/>
                  </a:lnTo>
                  <a:lnTo>
                    <a:pt x="138" y="452"/>
                  </a:lnTo>
                  <a:lnTo>
                    <a:pt x="134" y="446"/>
                  </a:lnTo>
                  <a:lnTo>
                    <a:pt x="134" y="446"/>
                  </a:lnTo>
                  <a:lnTo>
                    <a:pt x="134" y="444"/>
                  </a:lnTo>
                  <a:lnTo>
                    <a:pt x="138" y="440"/>
                  </a:lnTo>
                  <a:lnTo>
                    <a:pt x="140" y="434"/>
                  </a:lnTo>
                  <a:lnTo>
                    <a:pt x="140" y="434"/>
                  </a:lnTo>
                  <a:lnTo>
                    <a:pt x="140" y="432"/>
                  </a:lnTo>
                  <a:lnTo>
                    <a:pt x="140" y="432"/>
                  </a:lnTo>
                  <a:lnTo>
                    <a:pt x="140" y="430"/>
                  </a:lnTo>
                  <a:lnTo>
                    <a:pt x="140" y="430"/>
                  </a:lnTo>
                  <a:lnTo>
                    <a:pt x="132" y="428"/>
                  </a:lnTo>
                  <a:lnTo>
                    <a:pt x="124" y="428"/>
                  </a:lnTo>
                  <a:lnTo>
                    <a:pt x="124" y="428"/>
                  </a:lnTo>
                  <a:lnTo>
                    <a:pt x="120" y="420"/>
                  </a:lnTo>
                  <a:lnTo>
                    <a:pt x="114" y="412"/>
                  </a:lnTo>
                  <a:lnTo>
                    <a:pt x="114" y="412"/>
                  </a:lnTo>
                  <a:lnTo>
                    <a:pt x="110" y="410"/>
                  </a:lnTo>
                  <a:lnTo>
                    <a:pt x="100" y="410"/>
                  </a:lnTo>
                  <a:lnTo>
                    <a:pt x="88" y="408"/>
                  </a:lnTo>
                  <a:lnTo>
                    <a:pt x="88" y="408"/>
                  </a:lnTo>
                  <a:lnTo>
                    <a:pt x="84" y="410"/>
                  </a:lnTo>
                  <a:lnTo>
                    <a:pt x="80" y="410"/>
                  </a:lnTo>
                  <a:lnTo>
                    <a:pt x="80" y="410"/>
                  </a:lnTo>
                  <a:lnTo>
                    <a:pt x="76" y="404"/>
                  </a:lnTo>
                  <a:lnTo>
                    <a:pt x="72" y="398"/>
                  </a:lnTo>
                  <a:lnTo>
                    <a:pt x="72" y="398"/>
                  </a:lnTo>
                  <a:lnTo>
                    <a:pt x="68" y="392"/>
                  </a:lnTo>
                  <a:lnTo>
                    <a:pt x="62" y="390"/>
                  </a:lnTo>
                  <a:lnTo>
                    <a:pt x="62" y="390"/>
                  </a:lnTo>
                  <a:lnTo>
                    <a:pt x="58" y="396"/>
                  </a:lnTo>
                  <a:lnTo>
                    <a:pt x="54" y="402"/>
                  </a:lnTo>
                  <a:lnTo>
                    <a:pt x="50" y="406"/>
                  </a:lnTo>
                  <a:lnTo>
                    <a:pt x="44" y="410"/>
                  </a:lnTo>
                  <a:lnTo>
                    <a:pt x="44" y="410"/>
                  </a:lnTo>
                  <a:lnTo>
                    <a:pt x="40" y="408"/>
                  </a:lnTo>
                  <a:lnTo>
                    <a:pt x="36" y="406"/>
                  </a:lnTo>
                  <a:lnTo>
                    <a:pt x="36" y="406"/>
                  </a:lnTo>
                  <a:lnTo>
                    <a:pt x="38" y="400"/>
                  </a:lnTo>
                  <a:lnTo>
                    <a:pt x="40" y="396"/>
                  </a:lnTo>
                  <a:lnTo>
                    <a:pt x="40" y="396"/>
                  </a:lnTo>
                  <a:lnTo>
                    <a:pt x="44" y="374"/>
                  </a:lnTo>
                  <a:lnTo>
                    <a:pt x="44" y="374"/>
                  </a:lnTo>
                  <a:lnTo>
                    <a:pt x="46" y="362"/>
                  </a:lnTo>
                  <a:lnTo>
                    <a:pt x="46" y="352"/>
                  </a:lnTo>
                  <a:lnTo>
                    <a:pt x="46" y="352"/>
                  </a:lnTo>
                  <a:lnTo>
                    <a:pt x="44" y="347"/>
                  </a:lnTo>
                  <a:lnTo>
                    <a:pt x="44" y="347"/>
                  </a:lnTo>
                  <a:lnTo>
                    <a:pt x="36" y="337"/>
                  </a:lnTo>
                  <a:lnTo>
                    <a:pt x="30" y="331"/>
                  </a:lnTo>
                  <a:lnTo>
                    <a:pt x="28" y="325"/>
                  </a:lnTo>
                  <a:lnTo>
                    <a:pt x="28" y="325"/>
                  </a:lnTo>
                  <a:lnTo>
                    <a:pt x="26" y="313"/>
                  </a:lnTo>
                  <a:lnTo>
                    <a:pt x="26" y="297"/>
                  </a:lnTo>
                  <a:lnTo>
                    <a:pt x="26" y="297"/>
                  </a:lnTo>
                  <a:lnTo>
                    <a:pt x="26" y="287"/>
                  </a:lnTo>
                  <a:lnTo>
                    <a:pt x="26" y="287"/>
                  </a:lnTo>
                  <a:lnTo>
                    <a:pt x="24" y="267"/>
                  </a:lnTo>
                  <a:lnTo>
                    <a:pt x="24" y="267"/>
                  </a:lnTo>
                  <a:lnTo>
                    <a:pt x="18" y="257"/>
                  </a:lnTo>
                  <a:lnTo>
                    <a:pt x="18" y="257"/>
                  </a:lnTo>
                  <a:lnTo>
                    <a:pt x="18" y="243"/>
                  </a:lnTo>
                  <a:lnTo>
                    <a:pt x="18" y="229"/>
                  </a:lnTo>
                  <a:lnTo>
                    <a:pt x="18" y="229"/>
                  </a:lnTo>
                  <a:lnTo>
                    <a:pt x="16" y="221"/>
                  </a:lnTo>
                  <a:lnTo>
                    <a:pt x="16" y="221"/>
                  </a:lnTo>
                  <a:lnTo>
                    <a:pt x="12" y="219"/>
                  </a:lnTo>
                  <a:lnTo>
                    <a:pt x="8" y="213"/>
                  </a:lnTo>
                  <a:lnTo>
                    <a:pt x="4" y="211"/>
                  </a:lnTo>
                  <a:lnTo>
                    <a:pt x="0" y="207"/>
                  </a:lnTo>
                  <a:lnTo>
                    <a:pt x="0" y="207"/>
                  </a:lnTo>
                  <a:lnTo>
                    <a:pt x="0" y="201"/>
                  </a:lnTo>
                  <a:lnTo>
                    <a:pt x="0" y="201"/>
                  </a:lnTo>
                  <a:lnTo>
                    <a:pt x="4" y="185"/>
                  </a:lnTo>
                  <a:lnTo>
                    <a:pt x="4" y="185"/>
                  </a:lnTo>
                  <a:lnTo>
                    <a:pt x="10" y="173"/>
                  </a:lnTo>
                  <a:lnTo>
                    <a:pt x="10" y="173"/>
                  </a:lnTo>
                  <a:lnTo>
                    <a:pt x="12" y="161"/>
                  </a:lnTo>
                  <a:lnTo>
                    <a:pt x="12" y="161"/>
                  </a:lnTo>
                  <a:lnTo>
                    <a:pt x="12" y="149"/>
                  </a:lnTo>
                  <a:lnTo>
                    <a:pt x="12" y="141"/>
                  </a:lnTo>
                  <a:lnTo>
                    <a:pt x="12" y="141"/>
                  </a:lnTo>
                  <a:lnTo>
                    <a:pt x="8" y="134"/>
                  </a:lnTo>
                  <a:lnTo>
                    <a:pt x="4" y="122"/>
                  </a:lnTo>
                  <a:lnTo>
                    <a:pt x="4" y="122"/>
                  </a:lnTo>
                  <a:lnTo>
                    <a:pt x="2" y="118"/>
                  </a:lnTo>
                  <a:lnTo>
                    <a:pt x="2" y="116"/>
                  </a:lnTo>
                  <a:lnTo>
                    <a:pt x="2" y="114"/>
                  </a:lnTo>
                  <a:lnTo>
                    <a:pt x="2" y="114"/>
                  </a:lnTo>
                  <a:lnTo>
                    <a:pt x="6" y="114"/>
                  </a:lnTo>
                  <a:lnTo>
                    <a:pt x="10" y="116"/>
                  </a:lnTo>
                  <a:lnTo>
                    <a:pt x="14" y="120"/>
                  </a:lnTo>
                  <a:lnTo>
                    <a:pt x="18" y="122"/>
                  </a:lnTo>
                  <a:lnTo>
                    <a:pt x="18" y="122"/>
                  </a:lnTo>
                  <a:lnTo>
                    <a:pt x="22" y="118"/>
                  </a:lnTo>
                  <a:lnTo>
                    <a:pt x="24" y="116"/>
                  </a:lnTo>
                  <a:lnTo>
                    <a:pt x="24" y="116"/>
                  </a:lnTo>
                  <a:lnTo>
                    <a:pt x="24" y="112"/>
                  </a:lnTo>
                  <a:lnTo>
                    <a:pt x="24" y="108"/>
                  </a:lnTo>
                  <a:lnTo>
                    <a:pt x="24" y="108"/>
                  </a:lnTo>
                  <a:lnTo>
                    <a:pt x="22" y="106"/>
                  </a:lnTo>
                  <a:lnTo>
                    <a:pt x="14" y="106"/>
                  </a:lnTo>
                  <a:lnTo>
                    <a:pt x="10" y="106"/>
                  </a:lnTo>
                  <a:lnTo>
                    <a:pt x="8" y="104"/>
                  </a:lnTo>
                  <a:lnTo>
                    <a:pt x="8" y="104"/>
                  </a:lnTo>
                  <a:lnTo>
                    <a:pt x="10" y="102"/>
                  </a:lnTo>
                  <a:lnTo>
                    <a:pt x="12" y="100"/>
                  </a:lnTo>
                  <a:lnTo>
                    <a:pt x="16" y="94"/>
                  </a:lnTo>
                  <a:lnTo>
                    <a:pt x="16" y="94"/>
                  </a:lnTo>
                  <a:lnTo>
                    <a:pt x="24" y="92"/>
                  </a:lnTo>
                  <a:lnTo>
                    <a:pt x="28" y="92"/>
                  </a:lnTo>
                  <a:lnTo>
                    <a:pt x="28" y="92"/>
                  </a:lnTo>
                  <a:lnTo>
                    <a:pt x="30" y="94"/>
                  </a:lnTo>
                  <a:lnTo>
                    <a:pt x="30" y="96"/>
                  </a:lnTo>
                  <a:lnTo>
                    <a:pt x="30" y="96"/>
                  </a:lnTo>
                  <a:lnTo>
                    <a:pt x="34" y="94"/>
                  </a:lnTo>
                  <a:lnTo>
                    <a:pt x="36" y="90"/>
                  </a:lnTo>
                  <a:lnTo>
                    <a:pt x="42" y="82"/>
                  </a:lnTo>
                  <a:lnTo>
                    <a:pt x="42" y="82"/>
                  </a:lnTo>
                  <a:lnTo>
                    <a:pt x="58" y="76"/>
                  </a:lnTo>
                  <a:lnTo>
                    <a:pt x="58" y="76"/>
                  </a:lnTo>
                  <a:lnTo>
                    <a:pt x="76" y="72"/>
                  </a:lnTo>
                  <a:lnTo>
                    <a:pt x="76" y="72"/>
                  </a:lnTo>
                  <a:lnTo>
                    <a:pt x="94" y="66"/>
                  </a:lnTo>
                  <a:lnTo>
                    <a:pt x="112" y="60"/>
                  </a:lnTo>
                  <a:lnTo>
                    <a:pt x="112" y="60"/>
                  </a:lnTo>
                  <a:lnTo>
                    <a:pt x="120" y="54"/>
                  </a:lnTo>
                  <a:lnTo>
                    <a:pt x="128" y="46"/>
                  </a:lnTo>
                  <a:lnTo>
                    <a:pt x="138" y="36"/>
                  </a:lnTo>
                  <a:lnTo>
                    <a:pt x="146" y="30"/>
                  </a:lnTo>
                  <a:lnTo>
                    <a:pt x="146" y="30"/>
                  </a:lnTo>
                  <a:lnTo>
                    <a:pt x="160" y="26"/>
                  </a:lnTo>
                  <a:lnTo>
                    <a:pt x="160" y="26"/>
                  </a:lnTo>
                  <a:lnTo>
                    <a:pt x="174" y="18"/>
                  </a:lnTo>
                  <a:lnTo>
                    <a:pt x="186" y="12"/>
                  </a:lnTo>
                  <a:lnTo>
                    <a:pt x="186" y="12"/>
                  </a:lnTo>
                  <a:lnTo>
                    <a:pt x="207" y="4"/>
                  </a:lnTo>
                  <a:lnTo>
                    <a:pt x="231" y="0"/>
                  </a:lnTo>
                  <a:lnTo>
                    <a:pt x="231" y="0"/>
                  </a:lnTo>
                  <a:lnTo>
                    <a:pt x="245" y="0"/>
                  </a:lnTo>
                  <a:lnTo>
                    <a:pt x="245" y="0"/>
                  </a:lnTo>
                  <a:lnTo>
                    <a:pt x="257" y="2"/>
                  </a:lnTo>
                  <a:lnTo>
                    <a:pt x="257" y="2"/>
                  </a:lnTo>
                  <a:lnTo>
                    <a:pt x="267" y="6"/>
                  </a:lnTo>
                  <a:lnTo>
                    <a:pt x="267" y="6"/>
                  </a:lnTo>
                  <a:lnTo>
                    <a:pt x="271" y="12"/>
                  </a:lnTo>
                  <a:lnTo>
                    <a:pt x="275" y="16"/>
                  </a:lnTo>
                  <a:lnTo>
                    <a:pt x="275" y="16"/>
                  </a:lnTo>
                  <a:lnTo>
                    <a:pt x="275" y="20"/>
                  </a:lnTo>
                  <a:lnTo>
                    <a:pt x="273" y="22"/>
                  </a:lnTo>
                  <a:lnTo>
                    <a:pt x="273" y="22"/>
                  </a:lnTo>
                  <a:lnTo>
                    <a:pt x="271" y="22"/>
                  </a:lnTo>
                  <a:lnTo>
                    <a:pt x="269" y="20"/>
                  </a:lnTo>
                  <a:lnTo>
                    <a:pt x="263" y="16"/>
                  </a:lnTo>
                  <a:lnTo>
                    <a:pt x="259" y="12"/>
                  </a:lnTo>
                  <a:lnTo>
                    <a:pt x="257" y="12"/>
                  </a:lnTo>
                  <a:lnTo>
                    <a:pt x="255" y="12"/>
                  </a:lnTo>
                  <a:lnTo>
                    <a:pt x="255" y="12"/>
                  </a:lnTo>
                  <a:lnTo>
                    <a:pt x="255" y="14"/>
                  </a:lnTo>
                  <a:lnTo>
                    <a:pt x="257" y="18"/>
                  </a:lnTo>
                  <a:lnTo>
                    <a:pt x="257" y="18"/>
                  </a:lnTo>
                  <a:lnTo>
                    <a:pt x="263" y="34"/>
                  </a:lnTo>
                  <a:lnTo>
                    <a:pt x="267" y="46"/>
                  </a:lnTo>
                  <a:lnTo>
                    <a:pt x="271" y="52"/>
                  </a:lnTo>
                  <a:lnTo>
                    <a:pt x="271" y="52"/>
                  </a:lnTo>
                  <a:lnTo>
                    <a:pt x="273" y="54"/>
                  </a:lnTo>
                  <a:lnTo>
                    <a:pt x="277" y="54"/>
                  </a:lnTo>
                  <a:lnTo>
                    <a:pt x="277" y="54"/>
                  </a:lnTo>
                  <a:lnTo>
                    <a:pt x="279" y="50"/>
                  </a:lnTo>
                  <a:lnTo>
                    <a:pt x="279" y="50"/>
                  </a:lnTo>
                  <a:lnTo>
                    <a:pt x="283" y="48"/>
                  </a:lnTo>
                  <a:lnTo>
                    <a:pt x="285" y="46"/>
                  </a:lnTo>
                  <a:lnTo>
                    <a:pt x="285" y="46"/>
                  </a:lnTo>
                  <a:lnTo>
                    <a:pt x="287" y="48"/>
                  </a:lnTo>
                  <a:lnTo>
                    <a:pt x="289" y="50"/>
                  </a:lnTo>
                  <a:lnTo>
                    <a:pt x="289" y="50"/>
                  </a:lnTo>
                  <a:lnTo>
                    <a:pt x="295" y="48"/>
                  </a:lnTo>
                  <a:lnTo>
                    <a:pt x="299" y="46"/>
                  </a:lnTo>
                  <a:lnTo>
                    <a:pt x="299" y="46"/>
                  </a:lnTo>
                  <a:lnTo>
                    <a:pt x="315" y="42"/>
                  </a:lnTo>
                  <a:lnTo>
                    <a:pt x="315" y="42"/>
                  </a:lnTo>
                  <a:lnTo>
                    <a:pt x="319" y="36"/>
                  </a:lnTo>
                  <a:lnTo>
                    <a:pt x="325" y="34"/>
                  </a:lnTo>
                  <a:lnTo>
                    <a:pt x="325" y="34"/>
                  </a:lnTo>
                  <a:lnTo>
                    <a:pt x="331" y="36"/>
                  </a:lnTo>
                  <a:lnTo>
                    <a:pt x="339" y="40"/>
                  </a:lnTo>
                  <a:lnTo>
                    <a:pt x="339" y="40"/>
                  </a:lnTo>
                  <a:lnTo>
                    <a:pt x="375" y="44"/>
                  </a:lnTo>
                  <a:lnTo>
                    <a:pt x="408" y="46"/>
                  </a:lnTo>
                  <a:lnTo>
                    <a:pt x="408" y="46"/>
                  </a:lnTo>
                  <a:lnTo>
                    <a:pt x="436" y="46"/>
                  </a:lnTo>
                  <a:lnTo>
                    <a:pt x="462" y="42"/>
                  </a:lnTo>
                  <a:lnTo>
                    <a:pt x="462" y="42"/>
                  </a:lnTo>
                  <a:lnTo>
                    <a:pt x="490" y="32"/>
                  </a:lnTo>
                  <a:lnTo>
                    <a:pt x="490" y="32"/>
                  </a:lnTo>
                  <a:lnTo>
                    <a:pt x="502" y="28"/>
                  </a:lnTo>
                  <a:lnTo>
                    <a:pt x="512" y="26"/>
                  </a:lnTo>
                  <a:lnTo>
                    <a:pt x="512" y="26"/>
                  </a:lnTo>
                  <a:lnTo>
                    <a:pt x="522" y="30"/>
                  </a:lnTo>
                  <a:lnTo>
                    <a:pt x="530" y="32"/>
                  </a:lnTo>
                  <a:lnTo>
                    <a:pt x="530" y="32"/>
                  </a:lnTo>
                  <a:lnTo>
                    <a:pt x="540" y="40"/>
                  </a:lnTo>
                  <a:lnTo>
                    <a:pt x="552" y="46"/>
                  </a:lnTo>
                  <a:lnTo>
                    <a:pt x="552" y="46"/>
                  </a:lnTo>
                  <a:lnTo>
                    <a:pt x="556" y="52"/>
                  </a:lnTo>
                  <a:lnTo>
                    <a:pt x="558" y="56"/>
                  </a:lnTo>
                  <a:lnTo>
                    <a:pt x="558" y="56"/>
                  </a:lnTo>
                  <a:lnTo>
                    <a:pt x="560" y="64"/>
                  </a:lnTo>
                  <a:lnTo>
                    <a:pt x="560" y="64"/>
                  </a:lnTo>
                  <a:lnTo>
                    <a:pt x="562" y="76"/>
                  </a:lnTo>
                  <a:lnTo>
                    <a:pt x="562" y="76"/>
                  </a:lnTo>
                  <a:lnTo>
                    <a:pt x="578" y="114"/>
                  </a:lnTo>
                  <a:lnTo>
                    <a:pt x="586" y="134"/>
                  </a:lnTo>
                  <a:lnTo>
                    <a:pt x="592" y="149"/>
                  </a:lnTo>
                  <a:lnTo>
                    <a:pt x="592" y="149"/>
                  </a:lnTo>
                  <a:lnTo>
                    <a:pt x="594" y="167"/>
                  </a:lnTo>
                  <a:lnTo>
                    <a:pt x="594" y="167"/>
                  </a:lnTo>
                  <a:lnTo>
                    <a:pt x="596" y="177"/>
                  </a:lnTo>
                  <a:lnTo>
                    <a:pt x="594" y="185"/>
                  </a:lnTo>
                  <a:lnTo>
                    <a:pt x="594" y="185"/>
                  </a:lnTo>
                  <a:lnTo>
                    <a:pt x="590" y="197"/>
                  </a:lnTo>
                  <a:lnTo>
                    <a:pt x="586" y="205"/>
                  </a:lnTo>
                  <a:lnTo>
                    <a:pt x="586" y="205"/>
                  </a:lnTo>
                  <a:lnTo>
                    <a:pt x="578" y="211"/>
                  </a:lnTo>
                  <a:lnTo>
                    <a:pt x="568" y="219"/>
                  </a:lnTo>
                  <a:lnTo>
                    <a:pt x="568" y="219"/>
                  </a:lnTo>
                  <a:lnTo>
                    <a:pt x="562" y="225"/>
                  </a:lnTo>
                  <a:lnTo>
                    <a:pt x="560" y="229"/>
                  </a:lnTo>
                  <a:lnTo>
                    <a:pt x="560" y="233"/>
                  </a:lnTo>
                  <a:lnTo>
                    <a:pt x="560" y="233"/>
                  </a:lnTo>
                  <a:lnTo>
                    <a:pt x="562" y="237"/>
                  </a:lnTo>
                  <a:lnTo>
                    <a:pt x="566" y="243"/>
                  </a:lnTo>
                  <a:lnTo>
                    <a:pt x="566" y="243"/>
                  </a:lnTo>
                  <a:lnTo>
                    <a:pt x="578" y="251"/>
                  </a:lnTo>
                  <a:lnTo>
                    <a:pt x="582" y="253"/>
                  </a:lnTo>
                  <a:lnTo>
                    <a:pt x="586" y="257"/>
                  </a:lnTo>
                  <a:lnTo>
                    <a:pt x="586" y="257"/>
                  </a:lnTo>
                  <a:lnTo>
                    <a:pt x="588" y="267"/>
                  </a:lnTo>
                  <a:lnTo>
                    <a:pt x="588" y="281"/>
                  </a:lnTo>
                  <a:lnTo>
                    <a:pt x="586" y="303"/>
                  </a:lnTo>
                  <a:lnTo>
                    <a:pt x="586" y="303"/>
                  </a:lnTo>
                  <a:lnTo>
                    <a:pt x="588" y="305"/>
                  </a:lnTo>
                  <a:lnTo>
                    <a:pt x="590" y="311"/>
                  </a:lnTo>
                  <a:lnTo>
                    <a:pt x="594" y="317"/>
                  </a:lnTo>
                  <a:lnTo>
                    <a:pt x="594" y="317"/>
                  </a:lnTo>
                  <a:lnTo>
                    <a:pt x="598" y="331"/>
                  </a:lnTo>
                  <a:lnTo>
                    <a:pt x="598" y="331"/>
                  </a:lnTo>
                  <a:lnTo>
                    <a:pt x="610" y="350"/>
                  </a:lnTo>
                  <a:lnTo>
                    <a:pt x="610" y="350"/>
                  </a:lnTo>
                  <a:lnTo>
                    <a:pt x="612" y="354"/>
                  </a:lnTo>
                  <a:lnTo>
                    <a:pt x="612" y="354"/>
                  </a:lnTo>
                  <a:lnTo>
                    <a:pt x="619" y="360"/>
                  </a:lnTo>
                  <a:lnTo>
                    <a:pt x="625" y="368"/>
                  </a:lnTo>
                  <a:lnTo>
                    <a:pt x="625" y="368"/>
                  </a:lnTo>
                  <a:lnTo>
                    <a:pt x="625" y="374"/>
                  </a:lnTo>
                  <a:lnTo>
                    <a:pt x="625" y="380"/>
                  </a:lnTo>
                  <a:lnTo>
                    <a:pt x="625" y="380"/>
                  </a:lnTo>
                  <a:lnTo>
                    <a:pt x="631" y="388"/>
                  </a:lnTo>
                  <a:lnTo>
                    <a:pt x="635" y="398"/>
                  </a:lnTo>
                  <a:lnTo>
                    <a:pt x="635" y="398"/>
                  </a:lnTo>
                  <a:lnTo>
                    <a:pt x="635" y="39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3" name="Freeform 356">
              <a:extLst>
                <a:ext uri="{FF2B5EF4-FFF2-40B4-BE49-F238E27FC236}">
                  <a16:creationId xmlns:a16="http://schemas.microsoft.com/office/drawing/2014/main" id="{4F98030A-A182-C42E-A980-FF6E9E3E6037}"/>
                </a:ext>
              </a:extLst>
            </p:cNvPr>
            <p:cNvSpPr>
              <a:spLocks/>
            </p:cNvSpPr>
            <p:nvPr/>
          </p:nvSpPr>
          <p:spPr bwMode="auto">
            <a:xfrm>
              <a:off x="10238341" y="3799112"/>
              <a:ext cx="259983" cy="132833"/>
            </a:xfrm>
            <a:custGeom>
              <a:avLst/>
              <a:gdLst>
                <a:gd name="T0" fmla="*/ 14 w 366"/>
                <a:gd name="T1" fmla="*/ 147 h 187"/>
                <a:gd name="T2" fmla="*/ 4 w 366"/>
                <a:gd name="T3" fmla="*/ 125 h 187"/>
                <a:gd name="T4" fmla="*/ 0 w 366"/>
                <a:gd name="T5" fmla="*/ 113 h 187"/>
                <a:gd name="T6" fmla="*/ 8 w 366"/>
                <a:gd name="T7" fmla="*/ 97 h 187"/>
                <a:gd name="T8" fmla="*/ 16 w 366"/>
                <a:gd name="T9" fmla="*/ 85 h 187"/>
                <a:gd name="T10" fmla="*/ 23 w 366"/>
                <a:gd name="T11" fmla="*/ 87 h 187"/>
                <a:gd name="T12" fmla="*/ 29 w 366"/>
                <a:gd name="T13" fmla="*/ 91 h 187"/>
                <a:gd name="T14" fmla="*/ 49 w 366"/>
                <a:gd name="T15" fmla="*/ 89 h 187"/>
                <a:gd name="T16" fmla="*/ 63 w 366"/>
                <a:gd name="T17" fmla="*/ 75 h 187"/>
                <a:gd name="T18" fmla="*/ 63 w 366"/>
                <a:gd name="T19" fmla="*/ 67 h 187"/>
                <a:gd name="T20" fmla="*/ 75 w 366"/>
                <a:gd name="T21" fmla="*/ 65 h 187"/>
                <a:gd name="T22" fmla="*/ 81 w 366"/>
                <a:gd name="T23" fmla="*/ 53 h 187"/>
                <a:gd name="T24" fmla="*/ 81 w 366"/>
                <a:gd name="T25" fmla="*/ 37 h 187"/>
                <a:gd name="T26" fmla="*/ 87 w 366"/>
                <a:gd name="T27" fmla="*/ 31 h 187"/>
                <a:gd name="T28" fmla="*/ 95 w 366"/>
                <a:gd name="T29" fmla="*/ 26 h 187"/>
                <a:gd name="T30" fmla="*/ 103 w 366"/>
                <a:gd name="T31" fmla="*/ 14 h 187"/>
                <a:gd name="T32" fmla="*/ 113 w 366"/>
                <a:gd name="T33" fmla="*/ 12 h 187"/>
                <a:gd name="T34" fmla="*/ 123 w 366"/>
                <a:gd name="T35" fmla="*/ 8 h 187"/>
                <a:gd name="T36" fmla="*/ 135 w 366"/>
                <a:gd name="T37" fmla="*/ 6 h 187"/>
                <a:gd name="T38" fmla="*/ 147 w 366"/>
                <a:gd name="T39" fmla="*/ 8 h 187"/>
                <a:gd name="T40" fmla="*/ 161 w 366"/>
                <a:gd name="T41" fmla="*/ 2 h 187"/>
                <a:gd name="T42" fmla="*/ 171 w 366"/>
                <a:gd name="T43" fmla="*/ 2 h 187"/>
                <a:gd name="T44" fmla="*/ 187 w 366"/>
                <a:gd name="T45" fmla="*/ 16 h 187"/>
                <a:gd name="T46" fmla="*/ 197 w 366"/>
                <a:gd name="T47" fmla="*/ 28 h 187"/>
                <a:gd name="T48" fmla="*/ 207 w 366"/>
                <a:gd name="T49" fmla="*/ 31 h 187"/>
                <a:gd name="T50" fmla="*/ 217 w 366"/>
                <a:gd name="T51" fmla="*/ 24 h 187"/>
                <a:gd name="T52" fmla="*/ 228 w 366"/>
                <a:gd name="T53" fmla="*/ 12 h 187"/>
                <a:gd name="T54" fmla="*/ 252 w 366"/>
                <a:gd name="T55" fmla="*/ 10 h 187"/>
                <a:gd name="T56" fmla="*/ 260 w 366"/>
                <a:gd name="T57" fmla="*/ 16 h 187"/>
                <a:gd name="T58" fmla="*/ 268 w 366"/>
                <a:gd name="T59" fmla="*/ 14 h 187"/>
                <a:gd name="T60" fmla="*/ 284 w 366"/>
                <a:gd name="T61" fmla="*/ 4 h 187"/>
                <a:gd name="T62" fmla="*/ 298 w 366"/>
                <a:gd name="T63" fmla="*/ 2 h 187"/>
                <a:gd name="T64" fmla="*/ 316 w 366"/>
                <a:gd name="T65" fmla="*/ 2 h 187"/>
                <a:gd name="T66" fmla="*/ 328 w 366"/>
                <a:gd name="T67" fmla="*/ 8 h 187"/>
                <a:gd name="T68" fmla="*/ 354 w 366"/>
                <a:gd name="T69" fmla="*/ 28 h 187"/>
                <a:gd name="T70" fmla="*/ 366 w 366"/>
                <a:gd name="T71" fmla="*/ 29 h 187"/>
                <a:gd name="T72" fmla="*/ 366 w 366"/>
                <a:gd name="T73" fmla="*/ 37 h 187"/>
                <a:gd name="T74" fmla="*/ 354 w 366"/>
                <a:gd name="T75" fmla="*/ 73 h 187"/>
                <a:gd name="T76" fmla="*/ 350 w 366"/>
                <a:gd name="T77" fmla="*/ 101 h 187"/>
                <a:gd name="T78" fmla="*/ 334 w 366"/>
                <a:gd name="T79" fmla="*/ 109 h 187"/>
                <a:gd name="T80" fmla="*/ 314 w 366"/>
                <a:gd name="T81" fmla="*/ 95 h 187"/>
                <a:gd name="T82" fmla="*/ 294 w 366"/>
                <a:gd name="T83" fmla="*/ 93 h 187"/>
                <a:gd name="T84" fmla="*/ 280 w 366"/>
                <a:gd name="T85" fmla="*/ 97 h 187"/>
                <a:gd name="T86" fmla="*/ 260 w 366"/>
                <a:gd name="T87" fmla="*/ 97 h 187"/>
                <a:gd name="T88" fmla="*/ 238 w 366"/>
                <a:gd name="T89" fmla="*/ 109 h 187"/>
                <a:gd name="T90" fmla="*/ 234 w 366"/>
                <a:gd name="T91" fmla="*/ 123 h 187"/>
                <a:gd name="T92" fmla="*/ 223 w 366"/>
                <a:gd name="T93" fmla="*/ 127 h 187"/>
                <a:gd name="T94" fmla="*/ 207 w 366"/>
                <a:gd name="T95" fmla="*/ 139 h 187"/>
                <a:gd name="T96" fmla="*/ 197 w 366"/>
                <a:gd name="T97" fmla="*/ 133 h 187"/>
                <a:gd name="T98" fmla="*/ 185 w 366"/>
                <a:gd name="T99" fmla="*/ 131 h 187"/>
                <a:gd name="T100" fmla="*/ 167 w 366"/>
                <a:gd name="T101" fmla="*/ 145 h 187"/>
                <a:gd name="T102" fmla="*/ 139 w 366"/>
                <a:gd name="T103" fmla="*/ 153 h 187"/>
                <a:gd name="T104" fmla="*/ 125 w 366"/>
                <a:gd name="T105" fmla="*/ 161 h 187"/>
                <a:gd name="T106" fmla="*/ 115 w 366"/>
                <a:gd name="T107" fmla="*/ 183 h 187"/>
                <a:gd name="T108" fmla="*/ 107 w 366"/>
                <a:gd name="T109" fmla="*/ 183 h 187"/>
                <a:gd name="T110" fmla="*/ 65 w 366"/>
                <a:gd name="T111" fmla="*/ 185 h 187"/>
                <a:gd name="T112" fmla="*/ 49 w 366"/>
                <a:gd name="T113" fmla="*/ 177 h 187"/>
                <a:gd name="T114" fmla="*/ 25 w 366"/>
                <a:gd name="T115" fmla="*/ 159 h 187"/>
                <a:gd name="T116" fmla="*/ 19 w 366"/>
                <a:gd name="T117" fmla="*/ 155 h 187"/>
                <a:gd name="T118" fmla="*/ 19 w 366"/>
                <a:gd name="T119" fmla="*/ 15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6" h="187">
                  <a:moveTo>
                    <a:pt x="19" y="155"/>
                  </a:moveTo>
                  <a:lnTo>
                    <a:pt x="19" y="155"/>
                  </a:lnTo>
                  <a:lnTo>
                    <a:pt x="14" y="147"/>
                  </a:lnTo>
                  <a:lnTo>
                    <a:pt x="8" y="139"/>
                  </a:lnTo>
                  <a:lnTo>
                    <a:pt x="8" y="139"/>
                  </a:lnTo>
                  <a:lnTo>
                    <a:pt x="4" y="125"/>
                  </a:lnTo>
                  <a:lnTo>
                    <a:pt x="2" y="119"/>
                  </a:lnTo>
                  <a:lnTo>
                    <a:pt x="0" y="113"/>
                  </a:lnTo>
                  <a:lnTo>
                    <a:pt x="0" y="113"/>
                  </a:lnTo>
                  <a:lnTo>
                    <a:pt x="2" y="105"/>
                  </a:lnTo>
                  <a:lnTo>
                    <a:pt x="2" y="105"/>
                  </a:lnTo>
                  <a:lnTo>
                    <a:pt x="8" y="97"/>
                  </a:lnTo>
                  <a:lnTo>
                    <a:pt x="8" y="97"/>
                  </a:lnTo>
                  <a:lnTo>
                    <a:pt x="10" y="91"/>
                  </a:lnTo>
                  <a:lnTo>
                    <a:pt x="16" y="85"/>
                  </a:lnTo>
                  <a:lnTo>
                    <a:pt x="16" y="85"/>
                  </a:lnTo>
                  <a:lnTo>
                    <a:pt x="19" y="85"/>
                  </a:lnTo>
                  <a:lnTo>
                    <a:pt x="23" y="87"/>
                  </a:lnTo>
                  <a:lnTo>
                    <a:pt x="23" y="87"/>
                  </a:lnTo>
                  <a:lnTo>
                    <a:pt x="29" y="91"/>
                  </a:lnTo>
                  <a:lnTo>
                    <a:pt x="29" y="91"/>
                  </a:lnTo>
                  <a:lnTo>
                    <a:pt x="39" y="91"/>
                  </a:lnTo>
                  <a:lnTo>
                    <a:pt x="49" y="89"/>
                  </a:lnTo>
                  <a:lnTo>
                    <a:pt x="49" y="89"/>
                  </a:lnTo>
                  <a:lnTo>
                    <a:pt x="57" y="83"/>
                  </a:lnTo>
                  <a:lnTo>
                    <a:pt x="63" y="75"/>
                  </a:lnTo>
                  <a:lnTo>
                    <a:pt x="63" y="75"/>
                  </a:lnTo>
                  <a:lnTo>
                    <a:pt x="63" y="71"/>
                  </a:lnTo>
                  <a:lnTo>
                    <a:pt x="63" y="67"/>
                  </a:lnTo>
                  <a:lnTo>
                    <a:pt x="63" y="67"/>
                  </a:lnTo>
                  <a:lnTo>
                    <a:pt x="67" y="65"/>
                  </a:lnTo>
                  <a:lnTo>
                    <a:pt x="75" y="65"/>
                  </a:lnTo>
                  <a:lnTo>
                    <a:pt x="75" y="65"/>
                  </a:lnTo>
                  <a:lnTo>
                    <a:pt x="79" y="59"/>
                  </a:lnTo>
                  <a:lnTo>
                    <a:pt x="81" y="53"/>
                  </a:lnTo>
                  <a:lnTo>
                    <a:pt x="81" y="53"/>
                  </a:lnTo>
                  <a:lnTo>
                    <a:pt x="81" y="45"/>
                  </a:lnTo>
                  <a:lnTo>
                    <a:pt x="81" y="37"/>
                  </a:lnTo>
                  <a:lnTo>
                    <a:pt x="81" y="37"/>
                  </a:lnTo>
                  <a:lnTo>
                    <a:pt x="83" y="33"/>
                  </a:lnTo>
                  <a:lnTo>
                    <a:pt x="83" y="33"/>
                  </a:lnTo>
                  <a:lnTo>
                    <a:pt x="87" y="31"/>
                  </a:lnTo>
                  <a:lnTo>
                    <a:pt x="93" y="29"/>
                  </a:lnTo>
                  <a:lnTo>
                    <a:pt x="93" y="29"/>
                  </a:lnTo>
                  <a:lnTo>
                    <a:pt x="95" y="26"/>
                  </a:lnTo>
                  <a:lnTo>
                    <a:pt x="97" y="22"/>
                  </a:lnTo>
                  <a:lnTo>
                    <a:pt x="97" y="22"/>
                  </a:lnTo>
                  <a:lnTo>
                    <a:pt x="103" y="14"/>
                  </a:lnTo>
                  <a:lnTo>
                    <a:pt x="105" y="10"/>
                  </a:lnTo>
                  <a:lnTo>
                    <a:pt x="105" y="10"/>
                  </a:lnTo>
                  <a:lnTo>
                    <a:pt x="113" y="12"/>
                  </a:lnTo>
                  <a:lnTo>
                    <a:pt x="119" y="12"/>
                  </a:lnTo>
                  <a:lnTo>
                    <a:pt x="119" y="12"/>
                  </a:lnTo>
                  <a:lnTo>
                    <a:pt x="123" y="8"/>
                  </a:lnTo>
                  <a:lnTo>
                    <a:pt x="127" y="4"/>
                  </a:lnTo>
                  <a:lnTo>
                    <a:pt x="127" y="4"/>
                  </a:lnTo>
                  <a:lnTo>
                    <a:pt x="135" y="6"/>
                  </a:lnTo>
                  <a:lnTo>
                    <a:pt x="141" y="10"/>
                  </a:lnTo>
                  <a:lnTo>
                    <a:pt x="141" y="10"/>
                  </a:lnTo>
                  <a:lnTo>
                    <a:pt x="147" y="8"/>
                  </a:lnTo>
                  <a:lnTo>
                    <a:pt x="153" y="6"/>
                  </a:lnTo>
                  <a:lnTo>
                    <a:pt x="153" y="6"/>
                  </a:lnTo>
                  <a:lnTo>
                    <a:pt x="161" y="2"/>
                  </a:lnTo>
                  <a:lnTo>
                    <a:pt x="167" y="0"/>
                  </a:lnTo>
                  <a:lnTo>
                    <a:pt x="167" y="0"/>
                  </a:lnTo>
                  <a:lnTo>
                    <a:pt x="171" y="2"/>
                  </a:lnTo>
                  <a:lnTo>
                    <a:pt x="175" y="6"/>
                  </a:lnTo>
                  <a:lnTo>
                    <a:pt x="175" y="6"/>
                  </a:lnTo>
                  <a:lnTo>
                    <a:pt x="187" y="16"/>
                  </a:lnTo>
                  <a:lnTo>
                    <a:pt x="187" y="16"/>
                  </a:lnTo>
                  <a:lnTo>
                    <a:pt x="193" y="24"/>
                  </a:lnTo>
                  <a:lnTo>
                    <a:pt x="197" y="28"/>
                  </a:lnTo>
                  <a:lnTo>
                    <a:pt x="197" y="28"/>
                  </a:lnTo>
                  <a:lnTo>
                    <a:pt x="203" y="29"/>
                  </a:lnTo>
                  <a:lnTo>
                    <a:pt x="207" y="31"/>
                  </a:lnTo>
                  <a:lnTo>
                    <a:pt x="207" y="31"/>
                  </a:lnTo>
                  <a:lnTo>
                    <a:pt x="213" y="28"/>
                  </a:lnTo>
                  <a:lnTo>
                    <a:pt x="217" y="24"/>
                  </a:lnTo>
                  <a:lnTo>
                    <a:pt x="217" y="24"/>
                  </a:lnTo>
                  <a:lnTo>
                    <a:pt x="223" y="16"/>
                  </a:lnTo>
                  <a:lnTo>
                    <a:pt x="228" y="12"/>
                  </a:lnTo>
                  <a:lnTo>
                    <a:pt x="228" y="12"/>
                  </a:lnTo>
                  <a:lnTo>
                    <a:pt x="238" y="10"/>
                  </a:lnTo>
                  <a:lnTo>
                    <a:pt x="252" y="10"/>
                  </a:lnTo>
                  <a:lnTo>
                    <a:pt x="252" y="10"/>
                  </a:lnTo>
                  <a:lnTo>
                    <a:pt x="258" y="14"/>
                  </a:lnTo>
                  <a:lnTo>
                    <a:pt x="260" y="16"/>
                  </a:lnTo>
                  <a:lnTo>
                    <a:pt x="264" y="18"/>
                  </a:lnTo>
                  <a:lnTo>
                    <a:pt x="264" y="18"/>
                  </a:lnTo>
                  <a:lnTo>
                    <a:pt x="268" y="14"/>
                  </a:lnTo>
                  <a:lnTo>
                    <a:pt x="272" y="10"/>
                  </a:lnTo>
                  <a:lnTo>
                    <a:pt x="272" y="10"/>
                  </a:lnTo>
                  <a:lnTo>
                    <a:pt x="284" y="4"/>
                  </a:lnTo>
                  <a:lnTo>
                    <a:pt x="284" y="4"/>
                  </a:lnTo>
                  <a:lnTo>
                    <a:pt x="298" y="2"/>
                  </a:lnTo>
                  <a:lnTo>
                    <a:pt x="298" y="2"/>
                  </a:lnTo>
                  <a:lnTo>
                    <a:pt x="308" y="2"/>
                  </a:lnTo>
                  <a:lnTo>
                    <a:pt x="316" y="2"/>
                  </a:lnTo>
                  <a:lnTo>
                    <a:pt x="316" y="2"/>
                  </a:lnTo>
                  <a:lnTo>
                    <a:pt x="322" y="4"/>
                  </a:lnTo>
                  <a:lnTo>
                    <a:pt x="328" y="8"/>
                  </a:lnTo>
                  <a:lnTo>
                    <a:pt x="328" y="8"/>
                  </a:lnTo>
                  <a:lnTo>
                    <a:pt x="340" y="16"/>
                  </a:lnTo>
                  <a:lnTo>
                    <a:pt x="340" y="16"/>
                  </a:lnTo>
                  <a:lnTo>
                    <a:pt x="354" y="28"/>
                  </a:lnTo>
                  <a:lnTo>
                    <a:pt x="354" y="28"/>
                  </a:lnTo>
                  <a:lnTo>
                    <a:pt x="366" y="29"/>
                  </a:lnTo>
                  <a:lnTo>
                    <a:pt x="366" y="29"/>
                  </a:lnTo>
                  <a:lnTo>
                    <a:pt x="366" y="33"/>
                  </a:lnTo>
                  <a:lnTo>
                    <a:pt x="366" y="37"/>
                  </a:lnTo>
                  <a:lnTo>
                    <a:pt x="366" y="37"/>
                  </a:lnTo>
                  <a:lnTo>
                    <a:pt x="360" y="55"/>
                  </a:lnTo>
                  <a:lnTo>
                    <a:pt x="354" y="73"/>
                  </a:lnTo>
                  <a:lnTo>
                    <a:pt x="354" y="73"/>
                  </a:lnTo>
                  <a:lnTo>
                    <a:pt x="352" y="89"/>
                  </a:lnTo>
                  <a:lnTo>
                    <a:pt x="350" y="101"/>
                  </a:lnTo>
                  <a:lnTo>
                    <a:pt x="350" y="101"/>
                  </a:lnTo>
                  <a:lnTo>
                    <a:pt x="344" y="105"/>
                  </a:lnTo>
                  <a:lnTo>
                    <a:pt x="334" y="109"/>
                  </a:lnTo>
                  <a:lnTo>
                    <a:pt x="334" y="109"/>
                  </a:lnTo>
                  <a:lnTo>
                    <a:pt x="330" y="105"/>
                  </a:lnTo>
                  <a:lnTo>
                    <a:pt x="324" y="101"/>
                  </a:lnTo>
                  <a:lnTo>
                    <a:pt x="314" y="95"/>
                  </a:lnTo>
                  <a:lnTo>
                    <a:pt x="314" y="95"/>
                  </a:lnTo>
                  <a:lnTo>
                    <a:pt x="304" y="93"/>
                  </a:lnTo>
                  <a:lnTo>
                    <a:pt x="294" y="93"/>
                  </a:lnTo>
                  <a:lnTo>
                    <a:pt x="294" y="93"/>
                  </a:lnTo>
                  <a:lnTo>
                    <a:pt x="288" y="95"/>
                  </a:lnTo>
                  <a:lnTo>
                    <a:pt x="280" y="97"/>
                  </a:lnTo>
                  <a:lnTo>
                    <a:pt x="280" y="97"/>
                  </a:lnTo>
                  <a:lnTo>
                    <a:pt x="268" y="97"/>
                  </a:lnTo>
                  <a:lnTo>
                    <a:pt x="260" y="97"/>
                  </a:lnTo>
                  <a:lnTo>
                    <a:pt x="260" y="97"/>
                  </a:lnTo>
                  <a:lnTo>
                    <a:pt x="250" y="101"/>
                  </a:lnTo>
                  <a:lnTo>
                    <a:pt x="238" y="109"/>
                  </a:lnTo>
                  <a:lnTo>
                    <a:pt x="238" y="109"/>
                  </a:lnTo>
                  <a:lnTo>
                    <a:pt x="236" y="117"/>
                  </a:lnTo>
                  <a:lnTo>
                    <a:pt x="234" y="123"/>
                  </a:lnTo>
                  <a:lnTo>
                    <a:pt x="234" y="123"/>
                  </a:lnTo>
                  <a:lnTo>
                    <a:pt x="230" y="125"/>
                  </a:lnTo>
                  <a:lnTo>
                    <a:pt x="223" y="127"/>
                  </a:lnTo>
                  <a:lnTo>
                    <a:pt x="223" y="127"/>
                  </a:lnTo>
                  <a:lnTo>
                    <a:pt x="215" y="133"/>
                  </a:lnTo>
                  <a:lnTo>
                    <a:pt x="207" y="139"/>
                  </a:lnTo>
                  <a:lnTo>
                    <a:pt x="207" y="139"/>
                  </a:lnTo>
                  <a:lnTo>
                    <a:pt x="203" y="135"/>
                  </a:lnTo>
                  <a:lnTo>
                    <a:pt x="197" y="133"/>
                  </a:lnTo>
                  <a:lnTo>
                    <a:pt x="191" y="131"/>
                  </a:lnTo>
                  <a:lnTo>
                    <a:pt x="185" y="131"/>
                  </a:lnTo>
                  <a:lnTo>
                    <a:pt x="185" y="131"/>
                  </a:lnTo>
                  <a:lnTo>
                    <a:pt x="181" y="133"/>
                  </a:lnTo>
                  <a:lnTo>
                    <a:pt x="177" y="139"/>
                  </a:lnTo>
                  <a:lnTo>
                    <a:pt x="167" y="145"/>
                  </a:lnTo>
                  <a:lnTo>
                    <a:pt x="167" y="145"/>
                  </a:lnTo>
                  <a:lnTo>
                    <a:pt x="147" y="149"/>
                  </a:lnTo>
                  <a:lnTo>
                    <a:pt x="139" y="153"/>
                  </a:lnTo>
                  <a:lnTo>
                    <a:pt x="131" y="157"/>
                  </a:lnTo>
                  <a:lnTo>
                    <a:pt x="131" y="157"/>
                  </a:lnTo>
                  <a:lnTo>
                    <a:pt x="125" y="161"/>
                  </a:lnTo>
                  <a:lnTo>
                    <a:pt x="121" y="171"/>
                  </a:lnTo>
                  <a:lnTo>
                    <a:pt x="119" y="177"/>
                  </a:lnTo>
                  <a:lnTo>
                    <a:pt x="115" y="183"/>
                  </a:lnTo>
                  <a:lnTo>
                    <a:pt x="115" y="183"/>
                  </a:lnTo>
                  <a:lnTo>
                    <a:pt x="107" y="183"/>
                  </a:lnTo>
                  <a:lnTo>
                    <a:pt x="107" y="183"/>
                  </a:lnTo>
                  <a:lnTo>
                    <a:pt x="85" y="185"/>
                  </a:lnTo>
                  <a:lnTo>
                    <a:pt x="75" y="187"/>
                  </a:lnTo>
                  <a:lnTo>
                    <a:pt x="65" y="185"/>
                  </a:lnTo>
                  <a:lnTo>
                    <a:pt x="65" y="185"/>
                  </a:lnTo>
                  <a:lnTo>
                    <a:pt x="57" y="183"/>
                  </a:lnTo>
                  <a:lnTo>
                    <a:pt x="49" y="177"/>
                  </a:lnTo>
                  <a:lnTo>
                    <a:pt x="33" y="163"/>
                  </a:lnTo>
                  <a:lnTo>
                    <a:pt x="33" y="163"/>
                  </a:lnTo>
                  <a:lnTo>
                    <a:pt x="25" y="159"/>
                  </a:lnTo>
                  <a:lnTo>
                    <a:pt x="21" y="157"/>
                  </a:lnTo>
                  <a:lnTo>
                    <a:pt x="19" y="155"/>
                  </a:lnTo>
                  <a:lnTo>
                    <a:pt x="19" y="155"/>
                  </a:lnTo>
                  <a:lnTo>
                    <a:pt x="19" y="155"/>
                  </a:lnTo>
                  <a:lnTo>
                    <a:pt x="19" y="155"/>
                  </a:lnTo>
                  <a:lnTo>
                    <a:pt x="19" y="155"/>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4" name="Freeform 357">
              <a:extLst>
                <a:ext uri="{FF2B5EF4-FFF2-40B4-BE49-F238E27FC236}">
                  <a16:creationId xmlns:a16="http://schemas.microsoft.com/office/drawing/2014/main" id="{31AE39E7-9909-FF54-93D9-7F12C2459593}"/>
                </a:ext>
              </a:extLst>
            </p:cNvPr>
            <p:cNvSpPr>
              <a:spLocks/>
            </p:cNvSpPr>
            <p:nvPr/>
          </p:nvSpPr>
          <p:spPr bwMode="auto">
            <a:xfrm>
              <a:off x="10382539" y="4294928"/>
              <a:ext cx="98737" cy="210970"/>
            </a:xfrm>
            <a:custGeom>
              <a:avLst/>
              <a:gdLst>
                <a:gd name="T0" fmla="*/ 139 w 139"/>
                <a:gd name="T1" fmla="*/ 195 h 297"/>
                <a:gd name="T2" fmla="*/ 137 w 139"/>
                <a:gd name="T3" fmla="*/ 211 h 297"/>
                <a:gd name="T4" fmla="*/ 121 w 139"/>
                <a:gd name="T5" fmla="*/ 223 h 297"/>
                <a:gd name="T6" fmla="*/ 111 w 139"/>
                <a:gd name="T7" fmla="*/ 249 h 297"/>
                <a:gd name="T8" fmla="*/ 99 w 139"/>
                <a:gd name="T9" fmla="*/ 259 h 297"/>
                <a:gd name="T10" fmla="*/ 93 w 139"/>
                <a:gd name="T11" fmla="*/ 277 h 297"/>
                <a:gd name="T12" fmla="*/ 83 w 139"/>
                <a:gd name="T13" fmla="*/ 293 h 297"/>
                <a:gd name="T14" fmla="*/ 77 w 139"/>
                <a:gd name="T15" fmla="*/ 297 h 297"/>
                <a:gd name="T16" fmla="*/ 77 w 139"/>
                <a:gd name="T17" fmla="*/ 297 h 297"/>
                <a:gd name="T18" fmla="*/ 69 w 139"/>
                <a:gd name="T19" fmla="*/ 293 h 297"/>
                <a:gd name="T20" fmla="*/ 63 w 139"/>
                <a:gd name="T21" fmla="*/ 289 h 297"/>
                <a:gd name="T22" fmla="*/ 59 w 139"/>
                <a:gd name="T23" fmla="*/ 275 h 297"/>
                <a:gd name="T24" fmla="*/ 49 w 139"/>
                <a:gd name="T25" fmla="*/ 263 h 297"/>
                <a:gd name="T26" fmla="*/ 29 w 139"/>
                <a:gd name="T27" fmla="*/ 255 h 297"/>
                <a:gd name="T28" fmla="*/ 18 w 139"/>
                <a:gd name="T29" fmla="*/ 245 h 297"/>
                <a:gd name="T30" fmla="*/ 6 w 139"/>
                <a:gd name="T31" fmla="*/ 227 h 297"/>
                <a:gd name="T32" fmla="*/ 4 w 139"/>
                <a:gd name="T33" fmla="*/ 221 h 297"/>
                <a:gd name="T34" fmla="*/ 12 w 139"/>
                <a:gd name="T35" fmla="*/ 223 h 297"/>
                <a:gd name="T36" fmla="*/ 14 w 139"/>
                <a:gd name="T37" fmla="*/ 221 h 297"/>
                <a:gd name="T38" fmla="*/ 12 w 139"/>
                <a:gd name="T39" fmla="*/ 211 h 297"/>
                <a:gd name="T40" fmla="*/ 6 w 139"/>
                <a:gd name="T41" fmla="*/ 191 h 297"/>
                <a:gd name="T42" fmla="*/ 10 w 139"/>
                <a:gd name="T43" fmla="*/ 175 h 297"/>
                <a:gd name="T44" fmla="*/ 12 w 139"/>
                <a:gd name="T45" fmla="*/ 164 h 297"/>
                <a:gd name="T46" fmla="*/ 12 w 139"/>
                <a:gd name="T47" fmla="*/ 152 h 297"/>
                <a:gd name="T48" fmla="*/ 10 w 139"/>
                <a:gd name="T49" fmla="*/ 138 h 297"/>
                <a:gd name="T50" fmla="*/ 8 w 139"/>
                <a:gd name="T51" fmla="*/ 122 h 297"/>
                <a:gd name="T52" fmla="*/ 20 w 139"/>
                <a:gd name="T53" fmla="*/ 92 h 297"/>
                <a:gd name="T54" fmla="*/ 14 w 139"/>
                <a:gd name="T55" fmla="*/ 82 h 297"/>
                <a:gd name="T56" fmla="*/ 4 w 139"/>
                <a:gd name="T57" fmla="*/ 80 h 297"/>
                <a:gd name="T58" fmla="*/ 0 w 139"/>
                <a:gd name="T59" fmla="*/ 78 h 297"/>
                <a:gd name="T60" fmla="*/ 4 w 139"/>
                <a:gd name="T61" fmla="*/ 62 h 297"/>
                <a:gd name="T62" fmla="*/ 4 w 139"/>
                <a:gd name="T63" fmla="*/ 48 h 297"/>
                <a:gd name="T64" fmla="*/ 4 w 139"/>
                <a:gd name="T65" fmla="*/ 32 h 297"/>
                <a:gd name="T66" fmla="*/ 10 w 139"/>
                <a:gd name="T67" fmla="*/ 16 h 297"/>
                <a:gd name="T68" fmla="*/ 20 w 139"/>
                <a:gd name="T69" fmla="*/ 6 h 297"/>
                <a:gd name="T70" fmla="*/ 25 w 139"/>
                <a:gd name="T71" fmla="*/ 0 h 297"/>
                <a:gd name="T72" fmla="*/ 35 w 139"/>
                <a:gd name="T73" fmla="*/ 8 h 297"/>
                <a:gd name="T74" fmla="*/ 51 w 139"/>
                <a:gd name="T75" fmla="*/ 8 h 297"/>
                <a:gd name="T76" fmla="*/ 57 w 139"/>
                <a:gd name="T77" fmla="*/ 12 h 297"/>
                <a:gd name="T78" fmla="*/ 63 w 139"/>
                <a:gd name="T79" fmla="*/ 24 h 297"/>
                <a:gd name="T80" fmla="*/ 79 w 139"/>
                <a:gd name="T81" fmla="*/ 30 h 297"/>
                <a:gd name="T82" fmla="*/ 95 w 139"/>
                <a:gd name="T83" fmla="*/ 50 h 297"/>
                <a:gd name="T84" fmla="*/ 95 w 139"/>
                <a:gd name="T85" fmla="*/ 74 h 297"/>
                <a:gd name="T86" fmla="*/ 91 w 139"/>
                <a:gd name="T87" fmla="*/ 112 h 297"/>
                <a:gd name="T88" fmla="*/ 101 w 139"/>
                <a:gd name="T89" fmla="*/ 138 h 297"/>
                <a:gd name="T90" fmla="*/ 113 w 139"/>
                <a:gd name="T91" fmla="*/ 156 h 297"/>
                <a:gd name="T92" fmla="*/ 135 w 139"/>
                <a:gd name="T93" fmla="*/ 171 h 297"/>
                <a:gd name="T94" fmla="*/ 137 w 139"/>
                <a:gd name="T95" fmla="*/ 18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297">
                  <a:moveTo>
                    <a:pt x="137" y="187"/>
                  </a:moveTo>
                  <a:lnTo>
                    <a:pt x="137" y="187"/>
                  </a:lnTo>
                  <a:lnTo>
                    <a:pt x="139" y="195"/>
                  </a:lnTo>
                  <a:lnTo>
                    <a:pt x="139" y="207"/>
                  </a:lnTo>
                  <a:lnTo>
                    <a:pt x="139" y="207"/>
                  </a:lnTo>
                  <a:lnTo>
                    <a:pt x="137" y="211"/>
                  </a:lnTo>
                  <a:lnTo>
                    <a:pt x="131" y="215"/>
                  </a:lnTo>
                  <a:lnTo>
                    <a:pt x="121" y="223"/>
                  </a:lnTo>
                  <a:lnTo>
                    <a:pt x="121" y="223"/>
                  </a:lnTo>
                  <a:lnTo>
                    <a:pt x="117" y="237"/>
                  </a:lnTo>
                  <a:lnTo>
                    <a:pt x="111" y="249"/>
                  </a:lnTo>
                  <a:lnTo>
                    <a:pt x="111" y="249"/>
                  </a:lnTo>
                  <a:lnTo>
                    <a:pt x="105" y="253"/>
                  </a:lnTo>
                  <a:lnTo>
                    <a:pt x="99" y="259"/>
                  </a:lnTo>
                  <a:lnTo>
                    <a:pt x="99" y="259"/>
                  </a:lnTo>
                  <a:lnTo>
                    <a:pt x="95" y="269"/>
                  </a:lnTo>
                  <a:lnTo>
                    <a:pt x="93" y="277"/>
                  </a:lnTo>
                  <a:lnTo>
                    <a:pt x="93" y="277"/>
                  </a:lnTo>
                  <a:lnTo>
                    <a:pt x="89" y="285"/>
                  </a:lnTo>
                  <a:lnTo>
                    <a:pt x="89" y="285"/>
                  </a:lnTo>
                  <a:lnTo>
                    <a:pt x="83" y="293"/>
                  </a:lnTo>
                  <a:lnTo>
                    <a:pt x="81" y="295"/>
                  </a:lnTo>
                  <a:lnTo>
                    <a:pt x="77" y="297"/>
                  </a:lnTo>
                  <a:lnTo>
                    <a:pt x="77" y="297"/>
                  </a:lnTo>
                  <a:lnTo>
                    <a:pt x="77" y="297"/>
                  </a:lnTo>
                  <a:lnTo>
                    <a:pt x="77" y="297"/>
                  </a:lnTo>
                  <a:lnTo>
                    <a:pt x="77" y="297"/>
                  </a:lnTo>
                  <a:lnTo>
                    <a:pt x="77" y="297"/>
                  </a:lnTo>
                  <a:lnTo>
                    <a:pt x="75" y="295"/>
                  </a:lnTo>
                  <a:lnTo>
                    <a:pt x="69" y="293"/>
                  </a:lnTo>
                  <a:lnTo>
                    <a:pt x="65" y="293"/>
                  </a:lnTo>
                  <a:lnTo>
                    <a:pt x="63" y="289"/>
                  </a:lnTo>
                  <a:lnTo>
                    <a:pt x="63" y="289"/>
                  </a:lnTo>
                  <a:lnTo>
                    <a:pt x="61" y="283"/>
                  </a:lnTo>
                  <a:lnTo>
                    <a:pt x="59" y="275"/>
                  </a:lnTo>
                  <a:lnTo>
                    <a:pt x="59" y="275"/>
                  </a:lnTo>
                  <a:lnTo>
                    <a:pt x="55" y="269"/>
                  </a:lnTo>
                  <a:lnTo>
                    <a:pt x="49" y="263"/>
                  </a:lnTo>
                  <a:lnTo>
                    <a:pt x="49" y="263"/>
                  </a:lnTo>
                  <a:lnTo>
                    <a:pt x="45" y="259"/>
                  </a:lnTo>
                  <a:lnTo>
                    <a:pt x="35" y="257"/>
                  </a:lnTo>
                  <a:lnTo>
                    <a:pt x="29" y="255"/>
                  </a:lnTo>
                  <a:lnTo>
                    <a:pt x="24" y="253"/>
                  </a:lnTo>
                  <a:lnTo>
                    <a:pt x="24" y="253"/>
                  </a:lnTo>
                  <a:lnTo>
                    <a:pt x="18" y="245"/>
                  </a:lnTo>
                  <a:lnTo>
                    <a:pt x="10" y="235"/>
                  </a:lnTo>
                  <a:lnTo>
                    <a:pt x="10" y="235"/>
                  </a:lnTo>
                  <a:lnTo>
                    <a:pt x="6" y="227"/>
                  </a:lnTo>
                  <a:lnTo>
                    <a:pt x="4" y="225"/>
                  </a:lnTo>
                  <a:lnTo>
                    <a:pt x="4" y="221"/>
                  </a:lnTo>
                  <a:lnTo>
                    <a:pt x="4" y="221"/>
                  </a:lnTo>
                  <a:lnTo>
                    <a:pt x="6" y="221"/>
                  </a:lnTo>
                  <a:lnTo>
                    <a:pt x="8" y="221"/>
                  </a:lnTo>
                  <a:lnTo>
                    <a:pt x="12" y="223"/>
                  </a:lnTo>
                  <a:lnTo>
                    <a:pt x="14" y="223"/>
                  </a:lnTo>
                  <a:lnTo>
                    <a:pt x="14" y="223"/>
                  </a:lnTo>
                  <a:lnTo>
                    <a:pt x="14" y="221"/>
                  </a:lnTo>
                  <a:lnTo>
                    <a:pt x="14" y="217"/>
                  </a:lnTo>
                  <a:lnTo>
                    <a:pt x="12" y="211"/>
                  </a:lnTo>
                  <a:lnTo>
                    <a:pt x="12" y="211"/>
                  </a:lnTo>
                  <a:lnTo>
                    <a:pt x="10" y="203"/>
                  </a:lnTo>
                  <a:lnTo>
                    <a:pt x="6" y="191"/>
                  </a:lnTo>
                  <a:lnTo>
                    <a:pt x="6" y="191"/>
                  </a:lnTo>
                  <a:lnTo>
                    <a:pt x="8" y="183"/>
                  </a:lnTo>
                  <a:lnTo>
                    <a:pt x="10" y="175"/>
                  </a:lnTo>
                  <a:lnTo>
                    <a:pt x="10" y="175"/>
                  </a:lnTo>
                  <a:lnTo>
                    <a:pt x="14" y="169"/>
                  </a:lnTo>
                  <a:lnTo>
                    <a:pt x="14" y="169"/>
                  </a:lnTo>
                  <a:lnTo>
                    <a:pt x="12" y="164"/>
                  </a:lnTo>
                  <a:lnTo>
                    <a:pt x="12" y="158"/>
                  </a:lnTo>
                  <a:lnTo>
                    <a:pt x="12" y="158"/>
                  </a:lnTo>
                  <a:lnTo>
                    <a:pt x="12" y="152"/>
                  </a:lnTo>
                  <a:lnTo>
                    <a:pt x="14" y="146"/>
                  </a:lnTo>
                  <a:lnTo>
                    <a:pt x="14" y="146"/>
                  </a:lnTo>
                  <a:lnTo>
                    <a:pt x="10" y="138"/>
                  </a:lnTo>
                  <a:lnTo>
                    <a:pt x="8" y="130"/>
                  </a:lnTo>
                  <a:lnTo>
                    <a:pt x="8" y="130"/>
                  </a:lnTo>
                  <a:lnTo>
                    <a:pt x="8" y="122"/>
                  </a:lnTo>
                  <a:lnTo>
                    <a:pt x="12" y="108"/>
                  </a:lnTo>
                  <a:lnTo>
                    <a:pt x="18" y="98"/>
                  </a:lnTo>
                  <a:lnTo>
                    <a:pt x="20" y="92"/>
                  </a:lnTo>
                  <a:lnTo>
                    <a:pt x="18" y="88"/>
                  </a:lnTo>
                  <a:lnTo>
                    <a:pt x="18" y="88"/>
                  </a:lnTo>
                  <a:lnTo>
                    <a:pt x="14" y="82"/>
                  </a:lnTo>
                  <a:lnTo>
                    <a:pt x="10" y="80"/>
                  </a:lnTo>
                  <a:lnTo>
                    <a:pt x="10" y="80"/>
                  </a:lnTo>
                  <a:lnTo>
                    <a:pt x="4" y="80"/>
                  </a:lnTo>
                  <a:lnTo>
                    <a:pt x="2" y="80"/>
                  </a:lnTo>
                  <a:lnTo>
                    <a:pt x="0" y="78"/>
                  </a:lnTo>
                  <a:lnTo>
                    <a:pt x="0" y="78"/>
                  </a:lnTo>
                  <a:lnTo>
                    <a:pt x="0" y="74"/>
                  </a:lnTo>
                  <a:lnTo>
                    <a:pt x="2" y="68"/>
                  </a:lnTo>
                  <a:lnTo>
                    <a:pt x="4" y="62"/>
                  </a:lnTo>
                  <a:lnTo>
                    <a:pt x="6" y="58"/>
                  </a:lnTo>
                  <a:lnTo>
                    <a:pt x="6" y="58"/>
                  </a:lnTo>
                  <a:lnTo>
                    <a:pt x="4" y="48"/>
                  </a:lnTo>
                  <a:lnTo>
                    <a:pt x="2" y="42"/>
                  </a:lnTo>
                  <a:lnTo>
                    <a:pt x="2" y="42"/>
                  </a:lnTo>
                  <a:lnTo>
                    <a:pt x="4" y="32"/>
                  </a:lnTo>
                  <a:lnTo>
                    <a:pt x="6" y="20"/>
                  </a:lnTo>
                  <a:lnTo>
                    <a:pt x="6" y="20"/>
                  </a:lnTo>
                  <a:lnTo>
                    <a:pt x="10" y="16"/>
                  </a:lnTo>
                  <a:lnTo>
                    <a:pt x="18" y="12"/>
                  </a:lnTo>
                  <a:lnTo>
                    <a:pt x="18" y="12"/>
                  </a:lnTo>
                  <a:lnTo>
                    <a:pt x="20" y="6"/>
                  </a:lnTo>
                  <a:lnTo>
                    <a:pt x="22" y="2"/>
                  </a:lnTo>
                  <a:lnTo>
                    <a:pt x="25" y="0"/>
                  </a:lnTo>
                  <a:lnTo>
                    <a:pt x="25" y="0"/>
                  </a:lnTo>
                  <a:lnTo>
                    <a:pt x="27" y="0"/>
                  </a:lnTo>
                  <a:lnTo>
                    <a:pt x="29" y="4"/>
                  </a:lnTo>
                  <a:lnTo>
                    <a:pt x="35" y="8"/>
                  </a:lnTo>
                  <a:lnTo>
                    <a:pt x="35" y="8"/>
                  </a:lnTo>
                  <a:lnTo>
                    <a:pt x="45" y="8"/>
                  </a:lnTo>
                  <a:lnTo>
                    <a:pt x="51" y="8"/>
                  </a:lnTo>
                  <a:lnTo>
                    <a:pt x="55" y="10"/>
                  </a:lnTo>
                  <a:lnTo>
                    <a:pt x="55" y="10"/>
                  </a:lnTo>
                  <a:lnTo>
                    <a:pt x="57" y="12"/>
                  </a:lnTo>
                  <a:lnTo>
                    <a:pt x="59" y="16"/>
                  </a:lnTo>
                  <a:lnTo>
                    <a:pt x="63" y="24"/>
                  </a:lnTo>
                  <a:lnTo>
                    <a:pt x="63" y="24"/>
                  </a:lnTo>
                  <a:lnTo>
                    <a:pt x="69" y="28"/>
                  </a:lnTo>
                  <a:lnTo>
                    <a:pt x="79" y="30"/>
                  </a:lnTo>
                  <a:lnTo>
                    <a:pt x="79" y="30"/>
                  </a:lnTo>
                  <a:lnTo>
                    <a:pt x="87" y="38"/>
                  </a:lnTo>
                  <a:lnTo>
                    <a:pt x="91" y="44"/>
                  </a:lnTo>
                  <a:lnTo>
                    <a:pt x="95" y="50"/>
                  </a:lnTo>
                  <a:lnTo>
                    <a:pt x="95" y="50"/>
                  </a:lnTo>
                  <a:lnTo>
                    <a:pt x="95" y="62"/>
                  </a:lnTo>
                  <a:lnTo>
                    <a:pt x="95" y="74"/>
                  </a:lnTo>
                  <a:lnTo>
                    <a:pt x="91" y="100"/>
                  </a:lnTo>
                  <a:lnTo>
                    <a:pt x="91" y="100"/>
                  </a:lnTo>
                  <a:lnTo>
                    <a:pt x="91" y="112"/>
                  </a:lnTo>
                  <a:lnTo>
                    <a:pt x="93" y="124"/>
                  </a:lnTo>
                  <a:lnTo>
                    <a:pt x="93" y="124"/>
                  </a:lnTo>
                  <a:lnTo>
                    <a:pt x="101" y="138"/>
                  </a:lnTo>
                  <a:lnTo>
                    <a:pt x="109" y="152"/>
                  </a:lnTo>
                  <a:lnTo>
                    <a:pt x="109" y="152"/>
                  </a:lnTo>
                  <a:lnTo>
                    <a:pt x="113" y="156"/>
                  </a:lnTo>
                  <a:lnTo>
                    <a:pt x="121" y="162"/>
                  </a:lnTo>
                  <a:lnTo>
                    <a:pt x="129" y="166"/>
                  </a:lnTo>
                  <a:lnTo>
                    <a:pt x="135" y="171"/>
                  </a:lnTo>
                  <a:lnTo>
                    <a:pt x="135" y="171"/>
                  </a:lnTo>
                  <a:lnTo>
                    <a:pt x="137" y="179"/>
                  </a:lnTo>
                  <a:lnTo>
                    <a:pt x="137" y="187"/>
                  </a:lnTo>
                  <a:lnTo>
                    <a:pt x="137" y="187"/>
                  </a:lnTo>
                  <a:lnTo>
                    <a:pt x="137" y="187"/>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5" name="Freeform 358">
              <a:extLst>
                <a:ext uri="{FF2B5EF4-FFF2-40B4-BE49-F238E27FC236}">
                  <a16:creationId xmlns:a16="http://schemas.microsoft.com/office/drawing/2014/main" id="{E61C4B15-F074-0D01-D3C5-77173D02AF06}"/>
                </a:ext>
              </a:extLst>
            </p:cNvPr>
            <p:cNvSpPr>
              <a:spLocks/>
            </p:cNvSpPr>
            <p:nvPr/>
          </p:nvSpPr>
          <p:spPr bwMode="auto">
            <a:xfrm>
              <a:off x="10649626" y="4775826"/>
              <a:ext cx="164088" cy="46882"/>
            </a:xfrm>
            <a:custGeom>
              <a:avLst/>
              <a:gdLst>
                <a:gd name="T0" fmla="*/ 231 w 231"/>
                <a:gd name="T1" fmla="*/ 18 h 66"/>
                <a:gd name="T2" fmla="*/ 229 w 231"/>
                <a:gd name="T3" fmla="*/ 32 h 66"/>
                <a:gd name="T4" fmla="*/ 219 w 231"/>
                <a:gd name="T5" fmla="*/ 44 h 66"/>
                <a:gd name="T6" fmla="*/ 217 w 231"/>
                <a:gd name="T7" fmla="*/ 44 h 66"/>
                <a:gd name="T8" fmla="*/ 205 w 231"/>
                <a:gd name="T9" fmla="*/ 38 h 66"/>
                <a:gd name="T10" fmla="*/ 199 w 231"/>
                <a:gd name="T11" fmla="*/ 42 h 66"/>
                <a:gd name="T12" fmla="*/ 189 w 231"/>
                <a:gd name="T13" fmla="*/ 44 h 66"/>
                <a:gd name="T14" fmla="*/ 175 w 231"/>
                <a:gd name="T15" fmla="*/ 46 h 66"/>
                <a:gd name="T16" fmla="*/ 163 w 231"/>
                <a:gd name="T17" fmla="*/ 50 h 66"/>
                <a:gd name="T18" fmla="*/ 149 w 231"/>
                <a:gd name="T19" fmla="*/ 52 h 66"/>
                <a:gd name="T20" fmla="*/ 135 w 231"/>
                <a:gd name="T21" fmla="*/ 58 h 66"/>
                <a:gd name="T22" fmla="*/ 115 w 231"/>
                <a:gd name="T23" fmla="*/ 66 h 66"/>
                <a:gd name="T24" fmla="*/ 111 w 231"/>
                <a:gd name="T25" fmla="*/ 62 h 66"/>
                <a:gd name="T26" fmla="*/ 107 w 231"/>
                <a:gd name="T27" fmla="*/ 56 h 66"/>
                <a:gd name="T28" fmla="*/ 103 w 231"/>
                <a:gd name="T29" fmla="*/ 50 h 66"/>
                <a:gd name="T30" fmla="*/ 95 w 231"/>
                <a:gd name="T31" fmla="*/ 48 h 66"/>
                <a:gd name="T32" fmla="*/ 89 w 231"/>
                <a:gd name="T33" fmla="*/ 46 h 66"/>
                <a:gd name="T34" fmla="*/ 81 w 231"/>
                <a:gd name="T35" fmla="*/ 42 h 66"/>
                <a:gd name="T36" fmla="*/ 58 w 231"/>
                <a:gd name="T37" fmla="*/ 40 h 66"/>
                <a:gd name="T38" fmla="*/ 38 w 231"/>
                <a:gd name="T39" fmla="*/ 40 h 66"/>
                <a:gd name="T40" fmla="*/ 26 w 231"/>
                <a:gd name="T41" fmla="*/ 44 h 66"/>
                <a:gd name="T42" fmla="*/ 14 w 231"/>
                <a:gd name="T43" fmla="*/ 44 h 66"/>
                <a:gd name="T44" fmla="*/ 8 w 231"/>
                <a:gd name="T45" fmla="*/ 46 h 66"/>
                <a:gd name="T46" fmla="*/ 4 w 231"/>
                <a:gd name="T47" fmla="*/ 46 h 66"/>
                <a:gd name="T48" fmla="*/ 0 w 231"/>
                <a:gd name="T49" fmla="*/ 40 h 66"/>
                <a:gd name="T50" fmla="*/ 2 w 231"/>
                <a:gd name="T51" fmla="*/ 20 h 66"/>
                <a:gd name="T52" fmla="*/ 6 w 231"/>
                <a:gd name="T53" fmla="*/ 12 h 66"/>
                <a:gd name="T54" fmla="*/ 16 w 231"/>
                <a:gd name="T55" fmla="*/ 14 h 66"/>
                <a:gd name="T56" fmla="*/ 16 w 231"/>
                <a:gd name="T57" fmla="*/ 12 h 66"/>
                <a:gd name="T58" fmla="*/ 16 w 231"/>
                <a:gd name="T59" fmla="*/ 6 h 66"/>
                <a:gd name="T60" fmla="*/ 18 w 231"/>
                <a:gd name="T61" fmla="*/ 2 h 66"/>
                <a:gd name="T62" fmla="*/ 22 w 231"/>
                <a:gd name="T63" fmla="*/ 2 h 66"/>
                <a:gd name="T64" fmla="*/ 30 w 231"/>
                <a:gd name="T65" fmla="*/ 8 h 66"/>
                <a:gd name="T66" fmla="*/ 38 w 231"/>
                <a:gd name="T67" fmla="*/ 10 h 66"/>
                <a:gd name="T68" fmla="*/ 40 w 231"/>
                <a:gd name="T69" fmla="*/ 8 h 66"/>
                <a:gd name="T70" fmla="*/ 46 w 231"/>
                <a:gd name="T71" fmla="*/ 0 h 66"/>
                <a:gd name="T72" fmla="*/ 48 w 231"/>
                <a:gd name="T73" fmla="*/ 0 h 66"/>
                <a:gd name="T74" fmla="*/ 54 w 231"/>
                <a:gd name="T75" fmla="*/ 8 h 66"/>
                <a:gd name="T76" fmla="*/ 54 w 231"/>
                <a:gd name="T77" fmla="*/ 12 h 66"/>
                <a:gd name="T78" fmla="*/ 52 w 231"/>
                <a:gd name="T79" fmla="*/ 16 h 66"/>
                <a:gd name="T80" fmla="*/ 56 w 231"/>
                <a:gd name="T81" fmla="*/ 16 h 66"/>
                <a:gd name="T82" fmla="*/ 60 w 231"/>
                <a:gd name="T83" fmla="*/ 16 h 66"/>
                <a:gd name="T84" fmla="*/ 70 w 231"/>
                <a:gd name="T85" fmla="*/ 24 h 66"/>
                <a:gd name="T86" fmla="*/ 81 w 231"/>
                <a:gd name="T87" fmla="*/ 22 h 66"/>
                <a:gd name="T88" fmla="*/ 105 w 231"/>
                <a:gd name="T89" fmla="*/ 14 h 66"/>
                <a:gd name="T90" fmla="*/ 115 w 231"/>
                <a:gd name="T91" fmla="*/ 12 h 66"/>
                <a:gd name="T92" fmla="*/ 125 w 231"/>
                <a:gd name="T93" fmla="*/ 12 h 66"/>
                <a:gd name="T94" fmla="*/ 125 w 231"/>
                <a:gd name="T95" fmla="*/ 14 h 66"/>
                <a:gd name="T96" fmla="*/ 127 w 231"/>
                <a:gd name="T97" fmla="*/ 18 h 66"/>
                <a:gd name="T98" fmla="*/ 137 w 231"/>
                <a:gd name="T99" fmla="*/ 20 h 66"/>
                <a:gd name="T100" fmla="*/ 163 w 231"/>
                <a:gd name="T101" fmla="*/ 18 h 66"/>
                <a:gd name="T102" fmla="*/ 171 w 231"/>
                <a:gd name="T103" fmla="*/ 14 h 66"/>
                <a:gd name="T104" fmla="*/ 179 w 231"/>
                <a:gd name="T105" fmla="*/ 14 h 66"/>
                <a:gd name="T106" fmla="*/ 181 w 231"/>
                <a:gd name="T107" fmla="*/ 16 h 66"/>
                <a:gd name="T108" fmla="*/ 187 w 231"/>
                <a:gd name="T109" fmla="*/ 24 h 66"/>
                <a:gd name="T110" fmla="*/ 195 w 231"/>
                <a:gd name="T111" fmla="*/ 26 h 66"/>
                <a:gd name="T112" fmla="*/ 201 w 231"/>
                <a:gd name="T113" fmla="*/ 26 h 66"/>
                <a:gd name="T114" fmla="*/ 211 w 231"/>
                <a:gd name="T115" fmla="*/ 20 h 66"/>
                <a:gd name="T116" fmla="*/ 217 w 231"/>
                <a:gd name="T117" fmla="*/ 18 h 66"/>
                <a:gd name="T118" fmla="*/ 223 w 231"/>
                <a:gd name="T119" fmla="*/ 14 h 66"/>
                <a:gd name="T120" fmla="*/ 229 w 231"/>
                <a:gd name="T121" fmla="*/ 12 h 66"/>
                <a:gd name="T122" fmla="*/ 231 w 231"/>
                <a:gd name="T123" fmla="*/ 16 h 66"/>
                <a:gd name="T124" fmla="*/ 231 w 231"/>
                <a:gd name="T125"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 h="66">
                  <a:moveTo>
                    <a:pt x="231" y="18"/>
                  </a:moveTo>
                  <a:lnTo>
                    <a:pt x="231" y="18"/>
                  </a:lnTo>
                  <a:lnTo>
                    <a:pt x="231" y="24"/>
                  </a:lnTo>
                  <a:lnTo>
                    <a:pt x="229" y="32"/>
                  </a:lnTo>
                  <a:lnTo>
                    <a:pt x="225" y="40"/>
                  </a:lnTo>
                  <a:lnTo>
                    <a:pt x="219" y="44"/>
                  </a:lnTo>
                  <a:lnTo>
                    <a:pt x="219" y="44"/>
                  </a:lnTo>
                  <a:lnTo>
                    <a:pt x="217" y="44"/>
                  </a:lnTo>
                  <a:lnTo>
                    <a:pt x="211" y="42"/>
                  </a:lnTo>
                  <a:lnTo>
                    <a:pt x="205" y="38"/>
                  </a:lnTo>
                  <a:lnTo>
                    <a:pt x="205" y="38"/>
                  </a:lnTo>
                  <a:lnTo>
                    <a:pt x="199" y="42"/>
                  </a:lnTo>
                  <a:lnTo>
                    <a:pt x="189" y="44"/>
                  </a:lnTo>
                  <a:lnTo>
                    <a:pt x="189" y="44"/>
                  </a:lnTo>
                  <a:lnTo>
                    <a:pt x="175" y="46"/>
                  </a:lnTo>
                  <a:lnTo>
                    <a:pt x="175" y="46"/>
                  </a:lnTo>
                  <a:lnTo>
                    <a:pt x="163" y="50"/>
                  </a:lnTo>
                  <a:lnTo>
                    <a:pt x="163" y="50"/>
                  </a:lnTo>
                  <a:lnTo>
                    <a:pt x="149" y="52"/>
                  </a:lnTo>
                  <a:lnTo>
                    <a:pt x="149" y="52"/>
                  </a:lnTo>
                  <a:lnTo>
                    <a:pt x="135" y="58"/>
                  </a:lnTo>
                  <a:lnTo>
                    <a:pt x="135" y="58"/>
                  </a:lnTo>
                  <a:lnTo>
                    <a:pt x="123" y="62"/>
                  </a:lnTo>
                  <a:lnTo>
                    <a:pt x="115" y="66"/>
                  </a:lnTo>
                  <a:lnTo>
                    <a:pt x="111" y="62"/>
                  </a:lnTo>
                  <a:lnTo>
                    <a:pt x="111" y="62"/>
                  </a:lnTo>
                  <a:lnTo>
                    <a:pt x="109" y="60"/>
                  </a:lnTo>
                  <a:lnTo>
                    <a:pt x="107" y="56"/>
                  </a:lnTo>
                  <a:lnTo>
                    <a:pt x="105" y="52"/>
                  </a:lnTo>
                  <a:lnTo>
                    <a:pt x="103" y="50"/>
                  </a:lnTo>
                  <a:lnTo>
                    <a:pt x="103" y="50"/>
                  </a:lnTo>
                  <a:lnTo>
                    <a:pt x="95" y="48"/>
                  </a:lnTo>
                  <a:lnTo>
                    <a:pt x="89" y="46"/>
                  </a:lnTo>
                  <a:lnTo>
                    <a:pt x="89" y="46"/>
                  </a:lnTo>
                  <a:lnTo>
                    <a:pt x="81" y="42"/>
                  </a:lnTo>
                  <a:lnTo>
                    <a:pt x="81" y="42"/>
                  </a:lnTo>
                  <a:lnTo>
                    <a:pt x="68" y="40"/>
                  </a:lnTo>
                  <a:lnTo>
                    <a:pt x="58" y="40"/>
                  </a:lnTo>
                  <a:lnTo>
                    <a:pt x="58" y="40"/>
                  </a:lnTo>
                  <a:lnTo>
                    <a:pt x="38" y="40"/>
                  </a:lnTo>
                  <a:lnTo>
                    <a:pt x="38" y="40"/>
                  </a:lnTo>
                  <a:lnTo>
                    <a:pt x="26" y="44"/>
                  </a:lnTo>
                  <a:lnTo>
                    <a:pt x="26" y="44"/>
                  </a:lnTo>
                  <a:lnTo>
                    <a:pt x="14" y="44"/>
                  </a:lnTo>
                  <a:lnTo>
                    <a:pt x="14" y="44"/>
                  </a:lnTo>
                  <a:lnTo>
                    <a:pt x="8" y="46"/>
                  </a:lnTo>
                  <a:lnTo>
                    <a:pt x="4" y="46"/>
                  </a:lnTo>
                  <a:lnTo>
                    <a:pt x="4" y="46"/>
                  </a:lnTo>
                  <a:lnTo>
                    <a:pt x="2" y="44"/>
                  </a:lnTo>
                  <a:lnTo>
                    <a:pt x="0" y="40"/>
                  </a:lnTo>
                  <a:lnTo>
                    <a:pt x="0" y="28"/>
                  </a:lnTo>
                  <a:lnTo>
                    <a:pt x="2" y="20"/>
                  </a:lnTo>
                  <a:lnTo>
                    <a:pt x="6" y="12"/>
                  </a:lnTo>
                  <a:lnTo>
                    <a:pt x="6" y="12"/>
                  </a:lnTo>
                  <a:lnTo>
                    <a:pt x="10" y="14"/>
                  </a:lnTo>
                  <a:lnTo>
                    <a:pt x="16" y="14"/>
                  </a:lnTo>
                  <a:lnTo>
                    <a:pt x="16" y="14"/>
                  </a:lnTo>
                  <a:lnTo>
                    <a:pt x="16" y="12"/>
                  </a:lnTo>
                  <a:lnTo>
                    <a:pt x="16" y="10"/>
                  </a:lnTo>
                  <a:lnTo>
                    <a:pt x="16" y="6"/>
                  </a:lnTo>
                  <a:lnTo>
                    <a:pt x="18" y="2"/>
                  </a:lnTo>
                  <a:lnTo>
                    <a:pt x="18" y="2"/>
                  </a:lnTo>
                  <a:lnTo>
                    <a:pt x="20" y="2"/>
                  </a:lnTo>
                  <a:lnTo>
                    <a:pt x="22" y="2"/>
                  </a:lnTo>
                  <a:lnTo>
                    <a:pt x="22" y="2"/>
                  </a:lnTo>
                  <a:lnTo>
                    <a:pt x="30" y="8"/>
                  </a:lnTo>
                  <a:lnTo>
                    <a:pt x="34" y="10"/>
                  </a:lnTo>
                  <a:lnTo>
                    <a:pt x="38" y="10"/>
                  </a:lnTo>
                  <a:lnTo>
                    <a:pt x="38" y="10"/>
                  </a:lnTo>
                  <a:lnTo>
                    <a:pt x="40" y="8"/>
                  </a:lnTo>
                  <a:lnTo>
                    <a:pt x="44" y="6"/>
                  </a:lnTo>
                  <a:lnTo>
                    <a:pt x="46" y="0"/>
                  </a:lnTo>
                  <a:lnTo>
                    <a:pt x="48" y="0"/>
                  </a:lnTo>
                  <a:lnTo>
                    <a:pt x="48" y="0"/>
                  </a:lnTo>
                  <a:lnTo>
                    <a:pt x="52" y="2"/>
                  </a:lnTo>
                  <a:lnTo>
                    <a:pt x="54" y="8"/>
                  </a:lnTo>
                  <a:lnTo>
                    <a:pt x="54" y="8"/>
                  </a:lnTo>
                  <a:lnTo>
                    <a:pt x="54" y="12"/>
                  </a:lnTo>
                  <a:lnTo>
                    <a:pt x="52" y="14"/>
                  </a:lnTo>
                  <a:lnTo>
                    <a:pt x="52" y="16"/>
                  </a:lnTo>
                  <a:lnTo>
                    <a:pt x="52" y="16"/>
                  </a:lnTo>
                  <a:lnTo>
                    <a:pt x="56" y="16"/>
                  </a:lnTo>
                  <a:lnTo>
                    <a:pt x="60" y="16"/>
                  </a:lnTo>
                  <a:lnTo>
                    <a:pt x="60" y="16"/>
                  </a:lnTo>
                  <a:lnTo>
                    <a:pt x="64" y="20"/>
                  </a:lnTo>
                  <a:lnTo>
                    <a:pt x="70" y="24"/>
                  </a:lnTo>
                  <a:lnTo>
                    <a:pt x="70" y="24"/>
                  </a:lnTo>
                  <a:lnTo>
                    <a:pt x="81" y="22"/>
                  </a:lnTo>
                  <a:lnTo>
                    <a:pt x="91" y="18"/>
                  </a:lnTo>
                  <a:lnTo>
                    <a:pt x="105" y="14"/>
                  </a:lnTo>
                  <a:lnTo>
                    <a:pt x="115" y="12"/>
                  </a:lnTo>
                  <a:lnTo>
                    <a:pt x="115" y="12"/>
                  </a:lnTo>
                  <a:lnTo>
                    <a:pt x="121" y="12"/>
                  </a:lnTo>
                  <a:lnTo>
                    <a:pt x="125" y="12"/>
                  </a:lnTo>
                  <a:lnTo>
                    <a:pt x="125" y="14"/>
                  </a:lnTo>
                  <a:lnTo>
                    <a:pt x="125" y="14"/>
                  </a:lnTo>
                  <a:lnTo>
                    <a:pt x="127" y="18"/>
                  </a:lnTo>
                  <a:lnTo>
                    <a:pt x="127" y="18"/>
                  </a:lnTo>
                  <a:lnTo>
                    <a:pt x="133" y="20"/>
                  </a:lnTo>
                  <a:lnTo>
                    <a:pt x="137" y="20"/>
                  </a:lnTo>
                  <a:lnTo>
                    <a:pt x="137" y="20"/>
                  </a:lnTo>
                  <a:lnTo>
                    <a:pt x="163" y="18"/>
                  </a:lnTo>
                  <a:lnTo>
                    <a:pt x="163" y="18"/>
                  </a:lnTo>
                  <a:lnTo>
                    <a:pt x="171" y="14"/>
                  </a:lnTo>
                  <a:lnTo>
                    <a:pt x="175" y="14"/>
                  </a:lnTo>
                  <a:lnTo>
                    <a:pt x="179" y="14"/>
                  </a:lnTo>
                  <a:lnTo>
                    <a:pt x="179" y="14"/>
                  </a:lnTo>
                  <a:lnTo>
                    <a:pt x="181" y="16"/>
                  </a:lnTo>
                  <a:lnTo>
                    <a:pt x="183" y="18"/>
                  </a:lnTo>
                  <a:lnTo>
                    <a:pt x="187" y="24"/>
                  </a:lnTo>
                  <a:lnTo>
                    <a:pt x="187" y="24"/>
                  </a:lnTo>
                  <a:lnTo>
                    <a:pt x="195" y="26"/>
                  </a:lnTo>
                  <a:lnTo>
                    <a:pt x="201" y="26"/>
                  </a:lnTo>
                  <a:lnTo>
                    <a:pt x="201" y="26"/>
                  </a:lnTo>
                  <a:lnTo>
                    <a:pt x="205" y="24"/>
                  </a:lnTo>
                  <a:lnTo>
                    <a:pt x="211" y="20"/>
                  </a:lnTo>
                  <a:lnTo>
                    <a:pt x="211" y="20"/>
                  </a:lnTo>
                  <a:lnTo>
                    <a:pt x="217" y="18"/>
                  </a:lnTo>
                  <a:lnTo>
                    <a:pt x="217" y="18"/>
                  </a:lnTo>
                  <a:lnTo>
                    <a:pt x="223" y="14"/>
                  </a:lnTo>
                  <a:lnTo>
                    <a:pt x="227" y="14"/>
                  </a:lnTo>
                  <a:lnTo>
                    <a:pt x="229" y="12"/>
                  </a:lnTo>
                  <a:lnTo>
                    <a:pt x="229" y="12"/>
                  </a:lnTo>
                  <a:lnTo>
                    <a:pt x="231" y="16"/>
                  </a:lnTo>
                  <a:lnTo>
                    <a:pt x="231" y="18"/>
                  </a:lnTo>
                  <a:lnTo>
                    <a:pt x="231" y="18"/>
                  </a:lnTo>
                  <a:lnTo>
                    <a:pt x="231" y="1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6" name="Freeform 359">
              <a:extLst>
                <a:ext uri="{FF2B5EF4-FFF2-40B4-BE49-F238E27FC236}">
                  <a16:creationId xmlns:a16="http://schemas.microsoft.com/office/drawing/2014/main" id="{777D238E-A7B7-8267-645F-FE91FB82658D}"/>
                </a:ext>
              </a:extLst>
            </p:cNvPr>
            <p:cNvSpPr>
              <a:spLocks/>
            </p:cNvSpPr>
            <p:nvPr/>
          </p:nvSpPr>
          <p:spPr bwMode="auto">
            <a:xfrm>
              <a:off x="10437235" y="4320500"/>
              <a:ext cx="333858" cy="408444"/>
            </a:xfrm>
            <a:custGeom>
              <a:avLst/>
              <a:gdLst>
                <a:gd name="T0" fmla="*/ 458 w 470"/>
                <a:gd name="T1" fmla="*/ 44 h 575"/>
                <a:gd name="T2" fmla="*/ 442 w 470"/>
                <a:gd name="T3" fmla="*/ 112 h 575"/>
                <a:gd name="T4" fmla="*/ 355 w 470"/>
                <a:gd name="T5" fmla="*/ 98 h 575"/>
                <a:gd name="T6" fmla="*/ 317 w 470"/>
                <a:gd name="T7" fmla="*/ 104 h 575"/>
                <a:gd name="T8" fmla="*/ 265 w 470"/>
                <a:gd name="T9" fmla="*/ 139 h 575"/>
                <a:gd name="T10" fmla="*/ 303 w 470"/>
                <a:gd name="T11" fmla="*/ 165 h 575"/>
                <a:gd name="T12" fmla="*/ 303 w 470"/>
                <a:gd name="T13" fmla="*/ 173 h 575"/>
                <a:gd name="T14" fmla="*/ 273 w 470"/>
                <a:gd name="T15" fmla="*/ 183 h 575"/>
                <a:gd name="T16" fmla="*/ 285 w 470"/>
                <a:gd name="T17" fmla="*/ 205 h 575"/>
                <a:gd name="T18" fmla="*/ 249 w 470"/>
                <a:gd name="T19" fmla="*/ 183 h 575"/>
                <a:gd name="T20" fmla="*/ 265 w 470"/>
                <a:gd name="T21" fmla="*/ 211 h 575"/>
                <a:gd name="T22" fmla="*/ 229 w 470"/>
                <a:gd name="T23" fmla="*/ 179 h 575"/>
                <a:gd name="T24" fmla="*/ 205 w 470"/>
                <a:gd name="T25" fmla="*/ 149 h 575"/>
                <a:gd name="T26" fmla="*/ 185 w 470"/>
                <a:gd name="T27" fmla="*/ 199 h 575"/>
                <a:gd name="T28" fmla="*/ 213 w 470"/>
                <a:gd name="T29" fmla="*/ 251 h 575"/>
                <a:gd name="T30" fmla="*/ 241 w 470"/>
                <a:gd name="T31" fmla="*/ 299 h 575"/>
                <a:gd name="T32" fmla="*/ 229 w 470"/>
                <a:gd name="T33" fmla="*/ 279 h 575"/>
                <a:gd name="T34" fmla="*/ 225 w 470"/>
                <a:gd name="T35" fmla="*/ 309 h 575"/>
                <a:gd name="T36" fmla="*/ 189 w 470"/>
                <a:gd name="T37" fmla="*/ 323 h 575"/>
                <a:gd name="T38" fmla="*/ 229 w 470"/>
                <a:gd name="T39" fmla="*/ 339 h 575"/>
                <a:gd name="T40" fmla="*/ 261 w 470"/>
                <a:gd name="T41" fmla="*/ 358 h 575"/>
                <a:gd name="T42" fmla="*/ 301 w 470"/>
                <a:gd name="T43" fmla="*/ 376 h 575"/>
                <a:gd name="T44" fmla="*/ 319 w 470"/>
                <a:gd name="T45" fmla="*/ 436 h 575"/>
                <a:gd name="T46" fmla="*/ 273 w 470"/>
                <a:gd name="T47" fmla="*/ 410 h 575"/>
                <a:gd name="T48" fmla="*/ 247 w 470"/>
                <a:gd name="T49" fmla="*/ 440 h 575"/>
                <a:gd name="T50" fmla="*/ 275 w 470"/>
                <a:gd name="T51" fmla="*/ 470 h 575"/>
                <a:gd name="T52" fmla="*/ 247 w 470"/>
                <a:gd name="T53" fmla="*/ 480 h 575"/>
                <a:gd name="T54" fmla="*/ 217 w 470"/>
                <a:gd name="T55" fmla="*/ 470 h 575"/>
                <a:gd name="T56" fmla="*/ 259 w 470"/>
                <a:gd name="T57" fmla="*/ 561 h 575"/>
                <a:gd name="T58" fmla="*/ 227 w 470"/>
                <a:gd name="T59" fmla="*/ 544 h 575"/>
                <a:gd name="T60" fmla="*/ 205 w 470"/>
                <a:gd name="T61" fmla="*/ 569 h 575"/>
                <a:gd name="T62" fmla="*/ 191 w 470"/>
                <a:gd name="T63" fmla="*/ 559 h 575"/>
                <a:gd name="T64" fmla="*/ 163 w 470"/>
                <a:gd name="T65" fmla="*/ 516 h 575"/>
                <a:gd name="T66" fmla="*/ 148 w 470"/>
                <a:gd name="T67" fmla="*/ 546 h 575"/>
                <a:gd name="T68" fmla="*/ 132 w 470"/>
                <a:gd name="T69" fmla="*/ 490 h 575"/>
                <a:gd name="T70" fmla="*/ 92 w 470"/>
                <a:gd name="T71" fmla="*/ 456 h 575"/>
                <a:gd name="T72" fmla="*/ 106 w 470"/>
                <a:gd name="T73" fmla="*/ 406 h 575"/>
                <a:gd name="T74" fmla="*/ 156 w 470"/>
                <a:gd name="T75" fmla="*/ 388 h 575"/>
                <a:gd name="T76" fmla="*/ 191 w 470"/>
                <a:gd name="T77" fmla="*/ 400 h 575"/>
                <a:gd name="T78" fmla="*/ 245 w 470"/>
                <a:gd name="T79" fmla="*/ 392 h 575"/>
                <a:gd name="T80" fmla="*/ 205 w 470"/>
                <a:gd name="T81" fmla="*/ 376 h 575"/>
                <a:gd name="T82" fmla="*/ 167 w 470"/>
                <a:gd name="T83" fmla="*/ 384 h 575"/>
                <a:gd name="T84" fmla="*/ 98 w 470"/>
                <a:gd name="T85" fmla="*/ 382 h 575"/>
                <a:gd name="T86" fmla="*/ 70 w 470"/>
                <a:gd name="T87" fmla="*/ 362 h 575"/>
                <a:gd name="T88" fmla="*/ 66 w 470"/>
                <a:gd name="T89" fmla="*/ 339 h 575"/>
                <a:gd name="T90" fmla="*/ 58 w 470"/>
                <a:gd name="T91" fmla="*/ 317 h 575"/>
                <a:gd name="T92" fmla="*/ 36 w 470"/>
                <a:gd name="T93" fmla="*/ 317 h 575"/>
                <a:gd name="T94" fmla="*/ 4 w 470"/>
                <a:gd name="T95" fmla="*/ 263 h 575"/>
                <a:gd name="T96" fmla="*/ 18 w 470"/>
                <a:gd name="T97" fmla="*/ 233 h 575"/>
                <a:gd name="T98" fmla="*/ 60 w 470"/>
                <a:gd name="T99" fmla="*/ 175 h 575"/>
                <a:gd name="T100" fmla="*/ 64 w 470"/>
                <a:gd name="T101" fmla="*/ 130 h 575"/>
                <a:gd name="T102" fmla="*/ 146 w 470"/>
                <a:gd name="T103" fmla="*/ 98 h 575"/>
                <a:gd name="T104" fmla="*/ 191 w 470"/>
                <a:gd name="T105" fmla="*/ 74 h 575"/>
                <a:gd name="T106" fmla="*/ 257 w 470"/>
                <a:gd name="T107" fmla="*/ 60 h 575"/>
                <a:gd name="T108" fmla="*/ 327 w 470"/>
                <a:gd name="T109" fmla="*/ 38 h 575"/>
                <a:gd name="T110" fmla="*/ 418 w 470"/>
                <a:gd name="T111" fmla="*/ 50 h 575"/>
                <a:gd name="T112" fmla="*/ 442 w 470"/>
                <a:gd name="T113" fmla="*/ 2 h 575"/>
                <a:gd name="T114" fmla="*/ 468 w 470"/>
                <a:gd name="T115" fmla="*/ 1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0" h="575">
                  <a:moveTo>
                    <a:pt x="468" y="16"/>
                  </a:moveTo>
                  <a:lnTo>
                    <a:pt x="468" y="16"/>
                  </a:lnTo>
                  <a:lnTo>
                    <a:pt x="470" y="24"/>
                  </a:lnTo>
                  <a:lnTo>
                    <a:pt x="470" y="32"/>
                  </a:lnTo>
                  <a:lnTo>
                    <a:pt x="470" y="32"/>
                  </a:lnTo>
                  <a:lnTo>
                    <a:pt x="468" y="36"/>
                  </a:lnTo>
                  <a:lnTo>
                    <a:pt x="464" y="38"/>
                  </a:lnTo>
                  <a:lnTo>
                    <a:pt x="460" y="42"/>
                  </a:lnTo>
                  <a:lnTo>
                    <a:pt x="458" y="44"/>
                  </a:lnTo>
                  <a:lnTo>
                    <a:pt x="458" y="44"/>
                  </a:lnTo>
                  <a:lnTo>
                    <a:pt x="456" y="56"/>
                  </a:lnTo>
                  <a:lnTo>
                    <a:pt x="458" y="66"/>
                  </a:lnTo>
                  <a:lnTo>
                    <a:pt x="458" y="66"/>
                  </a:lnTo>
                  <a:lnTo>
                    <a:pt x="456" y="80"/>
                  </a:lnTo>
                  <a:lnTo>
                    <a:pt x="456" y="90"/>
                  </a:lnTo>
                  <a:lnTo>
                    <a:pt x="456" y="90"/>
                  </a:lnTo>
                  <a:lnTo>
                    <a:pt x="448" y="100"/>
                  </a:lnTo>
                  <a:lnTo>
                    <a:pt x="444" y="104"/>
                  </a:lnTo>
                  <a:lnTo>
                    <a:pt x="442" y="112"/>
                  </a:lnTo>
                  <a:lnTo>
                    <a:pt x="442" y="112"/>
                  </a:lnTo>
                  <a:lnTo>
                    <a:pt x="440" y="106"/>
                  </a:lnTo>
                  <a:lnTo>
                    <a:pt x="436" y="104"/>
                  </a:lnTo>
                  <a:lnTo>
                    <a:pt x="430" y="102"/>
                  </a:lnTo>
                  <a:lnTo>
                    <a:pt x="430" y="102"/>
                  </a:lnTo>
                  <a:lnTo>
                    <a:pt x="414" y="96"/>
                  </a:lnTo>
                  <a:lnTo>
                    <a:pt x="394" y="94"/>
                  </a:lnTo>
                  <a:lnTo>
                    <a:pt x="376" y="92"/>
                  </a:lnTo>
                  <a:lnTo>
                    <a:pt x="361" y="94"/>
                  </a:lnTo>
                  <a:lnTo>
                    <a:pt x="361" y="94"/>
                  </a:lnTo>
                  <a:lnTo>
                    <a:pt x="355" y="98"/>
                  </a:lnTo>
                  <a:lnTo>
                    <a:pt x="349" y="102"/>
                  </a:lnTo>
                  <a:lnTo>
                    <a:pt x="349" y="102"/>
                  </a:lnTo>
                  <a:lnTo>
                    <a:pt x="343" y="106"/>
                  </a:lnTo>
                  <a:lnTo>
                    <a:pt x="343" y="106"/>
                  </a:lnTo>
                  <a:lnTo>
                    <a:pt x="331" y="110"/>
                  </a:lnTo>
                  <a:lnTo>
                    <a:pt x="331" y="110"/>
                  </a:lnTo>
                  <a:lnTo>
                    <a:pt x="325" y="104"/>
                  </a:lnTo>
                  <a:lnTo>
                    <a:pt x="321" y="104"/>
                  </a:lnTo>
                  <a:lnTo>
                    <a:pt x="317" y="104"/>
                  </a:lnTo>
                  <a:lnTo>
                    <a:pt x="317" y="104"/>
                  </a:lnTo>
                  <a:lnTo>
                    <a:pt x="313" y="106"/>
                  </a:lnTo>
                  <a:lnTo>
                    <a:pt x="311" y="112"/>
                  </a:lnTo>
                  <a:lnTo>
                    <a:pt x="307" y="118"/>
                  </a:lnTo>
                  <a:lnTo>
                    <a:pt x="303" y="122"/>
                  </a:lnTo>
                  <a:lnTo>
                    <a:pt x="303" y="122"/>
                  </a:lnTo>
                  <a:lnTo>
                    <a:pt x="293" y="124"/>
                  </a:lnTo>
                  <a:lnTo>
                    <a:pt x="283" y="128"/>
                  </a:lnTo>
                  <a:lnTo>
                    <a:pt x="283" y="128"/>
                  </a:lnTo>
                  <a:lnTo>
                    <a:pt x="269" y="133"/>
                  </a:lnTo>
                  <a:lnTo>
                    <a:pt x="265" y="139"/>
                  </a:lnTo>
                  <a:lnTo>
                    <a:pt x="263" y="145"/>
                  </a:lnTo>
                  <a:lnTo>
                    <a:pt x="263" y="145"/>
                  </a:lnTo>
                  <a:lnTo>
                    <a:pt x="263" y="147"/>
                  </a:lnTo>
                  <a:lnTo>
                    <a:pt x="267" y="149"/>
                  </a:lnTo>
                  <a:lnTo>
                    <a:pt x="275" y="155"/>
                  </a:lnTo>
                  <a:lnTo>
                    <a:pt x="275" y="155"/>
                  </a:lnTo>
                  <a:lnTo>
                    <a:pt x="287" y="157"/>
                  </a:lnTo>
                  <a:lnTo>
                    <a:pt x="297" y="159"/>
                  </a:lnTo>
                  <a:lnTo>
                    <a:pt x="297" y="159"/>
                  </a:lnTo>
                  <a:lnTo>
                    <a:pt x="303" y="165"/>
                  </a:lnTo>
                  <a:lnTo>
                    <a:pt x="311" y="173"/>
                  </a:lnTo>
                  <a:lnTo>
                    <a:pt x="311" y="173"/>
                  </a:lnTo>
                  <a:lnTo>
                    <a:pt x="315" y="177"/>
                  </a:lnTo>
                  <a:lnTo>
                    <a:pt x="317" y="179"/>
                  </a:lnTo>
                  <a:lnTo>
                    <a:pt x="315" y="181"/>
                  </a:lnTo>
                  <a:lnTo>
                    <a:pt x="315" y="181"/>
                  </a:lnTo>
                  <a:lnTo>
                    <a:pt x="315" y="181"/>
                  </a:lnTo>
                  <a:lnTo>
                    <a:pt x="313" y="181"/>
                  </a:lnTo>
                  <a:lnTo>
                    <a:pt x="307" y="177"/>
                  </a:lnTo>
                  <a:lnTo>
                    <a:pt x="303" y="173"/>
                  </a:lnTo>
                  <a:lnTo>
                    <a:pt x="299" y="169"/>
                  </a:lnTo>
                  <a:lnTo>
                    <a:pt x="299" y="169"/>
                  </a:lnTo>
                  <a:lnTo>
                    <a:pt x="289" y="165"/>
                  </a:lnTo>
                  <a:lnTo>
                    <a:pt x="283" y="165"/>
                  </a:lnTo>
                  <a:lnTo>
                    <a:pt x="275" y="165"/>
                  </a:lnTo>
                  <a:lnTo>
                    <a:pt x="275" y="165"/>
                  </a:lnTo>
                  <a:lnTo>
                    <a:pt x="271" y="173"/>
                  </a:lnTo>
                  <a:lnTo>
                    <a:pt x="271" y="181"/>
                  </a:lnTo>
                  <a:lnTo>
                    <a:pt x="271" y="181"/>
                  </a:lnTo>
                  <a:lnTo>
                    <a:pt x="273" y="183"/>
                  </a:lnTo>
                  <a:lnTo>
                    <a:pt x="279" y="185"/>
                  </a:lnTo>
                  <a:lnTo>
                    <a:pt x="285" y="187"/>
                  </a:lnTo>
                  <a:lnTo>
                    <a:pt x="289" y="189"/>
                  </a:lnTo>
                  <a:lnTo>
                    <a:pt x="289" y="189"/>
                  </a:lnTo>
                  <a:lnTo>
                    <a:pt x="293" y="199"/>
                  </a:lnTo>
                  <a:lnTo>
                    <a:pt x="293" y="205"/>
                  </a:lnTo>
                  <a:lnTo>
                    <a:pt x="291" y="207"/>
                  </a:lnTo>
                  <a:lnTo>
                    <a:pt x="291" y="207"/>
                  </a:lnTo>
                  <a:lnTo>
                    <a:pt x="289" y="207"/>
                  </a:lnTo>
                  <a:lnTo>
                    <a:pt x="285" y="205"/>
                  </a:lnTo>
                  <a:lnTo>
                    <a:pt x="279" y="195"/>
                  </a:lnTo>
                  <a:lnTo>
                    <a:pt x="279" y="195"/>
                  </a:lnTo>
                  <a:lnTo>
                    <a:pt x="273" y="189"/>
                  </a:lnTo>
                  <a:lnTo>
                    <a:pt x="269" y="183"/>
                  </a:lnTo>
                  <a:lnTo>
                    <a:pt x="269" y="183"/>
                  </a:lnTo>
                  <a:lnTo>
                    <a:pt x="263" y="181"/>
                  </a:lnTo>
                  <a:lnTo>
                    <a:pt x="257" y="181"/>
                  </a:lnTo>
                  <a:lnTo>
                    <a:pt x="257" y="181"/>
                  </a:lnTo>
                  <a:lnTo>
                    <a:pt x="253" y="181"/>
                  </a:lnTo>
                  <a:lnTo>
                    <a:pt x="249" y="183"/>
                  </a:lnTo>
                  <a:lnTo>
                    <a:pt x="249" y="183"/>
                  </a:lnTo>
                  <a:lnTo>
                    <a:pt x="249" y="185"/>
                  </a:lnTo>
                  <a:lnTo>
                    <a:pt x="249" y="189"/>
                  </a:lnTo>
                  <a:lnTo>
                    <a:pt x="255" y="199"/>
                  </a:lnTo>
                  <a:lnTo>
                    <a:pt x="255" y="199"/>
                  </a:lnTo>
                  <a:lnTo>
                    <a:pt x="263" y="203"/>
                  </a:lnTo>
                  <a:lnTo>
                    <a:pt x="267" y="205"/>
                  </a:lnTo>
                  <a:lnTo>
                    <a:pt x="269" y="207"/>
                  </a:lnTo>
                  <a:lnTo>
                    <a:pt x="269" y="207"/>
                  </a:lnTo>
                  <a:lnTo>
                    <a:pt x="265" y="211"/>
                  </a:lnTo>
                  <a:lnTo>
                    <a:pt x="261" y="213"/>
                  </a:lnTo>
                  <a:lnTo>
                    <a:pt x="261" y="213"/>
                  </a:lnTo>
                  <a:lnTo>
                    <a:pt x="257" y="211"/>
                  </a:lnTo>
                  <a:lnTo>
                    <a:pt x="253" y="209"/>
                  </a:lnTo>
                  <a:lnTo>
                    <a:pt x="245" y="201"/>
                  </a:lnTo>
                  <a:lnTo>
                    <a:pt x="245" y="201"/>
                  </a:lnTo>
                  <a:lnTo>
                    <a:pt x="241" y="191"/>
                  </a:lnTo>
                  <a:lnTo>
                    <a:pt x="237" y="183"/>
                  </a:lnTo>
                  <a:lnTo>
                    <a:pt x="237" y="183"/>
                  </a:lnTo>
                  <a:lnTo>
                    <a:pt x="229" y="179"/>
                  </a:lnTo>
                  <a:lnTo>
                    <a:pt x="217" y="175"/>
                  </a:lnTo>
                  <a:lnTo>
                    <a:pt x="209" y="171"/>
                  </a:lnTo>
                  <a:lnTo>
                    <a:pt x="203" y="163"/>
                  </a:lnTo>
                  <a:lnTo>
                    <a:pt x="203" y="163"/>
                  </a:lnTo>
                  <a:lnTo>
                    <a:pt x="201" y="159"/>
                  </a:lnTo>
                  <a:lnTo>
                    <a:pt x="201" y="159"/>
                  </a:lnTo>
                  <a:lnTo>
                    <a:pt x="203" y="155"/>
                  </a:lnTo>
                  <a:lnTo>
                    <a:pt x="205" y="151"/>
                  </a:lnTo>
                  <a:lnTo>
                    <a:pt x="205" y="149"/>
                  </a:lnTo>
                  <a:lnTo>
                    <a:pt x="205" y="149"/>
                  </a:lnTo>
                  <a:lnTo>
                    <a:pt x="201" y="149"/>
                  </a:lnTo>
                  <a:lnTo>
                    <a:pt x="195" y="151"/>
                  </a:lnTo>
                  <a:lnTo>
                    <a:pt x="185" y="157"/>
                  </a:lnTo>
                  <a:lnTo>
                    <a:pt x="185" y="157"/>
                  </a:lnTo>
                  <a:lnTo>
                    <a:pt x="183" y="161"/>
                  </a:lnTo>
                  <a:lnTo>
                    <a:pt x="183" y="169"/>
                  </a:lnTo>
                  <a:lnTo>
                    <a:pt x="183" y="179"/>
                  </a:lnTo>
                  <a:lnTo>
                    <a:pt x="183" y="179"/>
                  </a:lnTo>
                  <a:lnTo>
                    <a:pt x="185" y="199"/>
                  </a:lnTo>
                  <a:lnTo>
                    <a:pt x="185" y="199"/>
                  </a:lnTo>
                  <a:lnTo>
                    <a:pt x="185" y="209"/>
                  </a:lnTo>
                  <a:lnTo>
                    <a:pt x="189" y="217"/>
                  </a:lnTo>
                  <a:lnTo>
                    <a:pt x="189" y="217"/>
                  </a:lnTo>
                  <a:lnTo>
                    <a:pt x="195" y="221"/>
                  </a:lnTo>
                  <a:lnTo>
                    <a:pt x="199" y="225"/>
                  </a:lnTo>
                  <a:lnTo>
                    <a:pt x="199" y="225"/>
                  </a:lnTo>
                  <a:lnTo>
                    <a:pt x="203" y="237"/>
                  </a:lnTo>
                  <a:lnTo>
                    <a:pt x="207" y="247"/>
                  </a:lnTo>
                  <a:lnTo>
                    <a:pt x="207" y="247"/>
                  </a:lnTo>
                  <a:lnTo>
                    <a:pt x="213" y="251"/>
                  </a:lnTo>
                  <a:lnTo>
                    <a:pt x="219" y="259"/>
                  </a:lnTo>
                  <a:lnTo>
                    <a:pt x="235" y="269"/>
                  </a:lnTo>
                  <a:lnTo>
                    <a:pt x="235" y="269"/>
                  </a:lnTo>
                  <a:lnTo>
                    <a:pt x="243" y="281"/>
                  </a:lnTo>
                  <a:lnTo>
                    <a:pt x="243" y="281"/>
                  </a:lnTo>
                  <a:lnTo>
                    <a:pt x="245" y="289"/>
                  </a:lnTo>
                  <a:lnTo>
                    <a:pt x="247" y="293"/>
                  </a:lnTo>
                  <a:lnTo>
                    <a:pt x="247" y="293"/>
                  </a:lnTo>
                  <a:lnTo>
                    <a:pt x="243" y="297"/>
                  </a:lnTo>
                  <a:lnTo>
                    <a:pt x="241" y="299"/>
                  </a:lnTo>
                  <a:lnTo>
                    <a:pt x="241" y="299"/>
                  </a:lnTo>
                  <a:lnTo>
                    <a:pt x="237" y="299"/>
                  </a:lnTo>
                  <a:lnTo>
                    <a:pt x="235" y="297"/>
                  </a:lnTo>
                  <a:lnTo>
                    <a:pt x="235" y="297"/>
                  </a:lnTo>
                  <a:lnTo>
                    <a:pt x="235" y="293"/>
                  </a:lnTo>
                  <a:lnTo>
                    <a:pt x="237" y="289"/>
                  </a:lnTo>
                  <a:lnTo>
                    <a:pt x="237" y="289"/>
                  </a:lnTo>
                  <a:lnTo>
                    <a:pt x="233" y="283"/>
                  </a:lnTo>
                  <a:lnTo>
                    <a:pt x="229" y="279"/>
                  </a:lnTo>
                  <a:lnTo>
                    <a:pt x="229" y="279"/>
                  </a:lnTo>
                  <a:lnTo>
                    <a:pt x="221" y="277"/>
                  </a:lnTo>
                  <a:lnTo>
                    <a:pt x="215" y="279"/>
                  </a:lnTo>
                  <a:lnTo>
                    <a:pt x="215" y="279"/>
                  </a:lnTo>
                  <a:lnTo>
                    <a:pt x="213" y="283"/>
                  </a:lnTo>
                  <a:lnTo>
                    <a:pt x="213" y="293"/>
                  </a:lnTo>
                  <a:lnTo>
                    <a:pt x="213" y="293"/>
                  </a:lnTo>
                  <a:lnTo>
                    <a:pt x="215" y="297"/>
                  </a:lnTo>
                  <a:lnTo>
                    <a:pt x="219" y="301"/>
                  </a:lnTo>
                  <a:lnTo>
                    <a:pt x="221" y="305"/>
                  </a:lnTo>
                  <a:lnTo>
                    <a:pt x="225" y="309"/>
                  </a:lnTo>
                  <a:lnTo>
                    <a:pt x="225" y="309"/>
                  </a:lnTo>
                  <a:lnTo>
                    <a:pt x="219" y="317"/>
                  </a:lnTo>
                  <a:lnTo>
                    <a:pt x="219" y="317"/>
                  </a:lnTo>
                  <a:lnTo>
                    <a:pt x="213" y="319"/>
                  </a:lnTo>
                  <a:lnTo>
                    <a:pt x="213" y="319"/>
                  </a:lnTo>
                  <a:lnTo>
                    <a:pt x="205" y="319"/>
                  </a:lnTo>
                  <a:lnTo>
                    <a:pt x="205" y="319"/>
                  </a:lnTo>
                  <a:lnTo>
                    <a:pt x="197" y="319"/>
                  </a:lnTo>
                  <a:lnTo>
                    <a:pt x="191" y="321"/>
                  </a:lnTo>
                  <a:lnTo>
                    <a:pt x="189" y="323"/>
                  </a:lnTo>
                  <a:lnTo>
                    <a:pt x="189" y="323"/>
                  </a:lnTo>
                  <a:lnTo>
                    <a:pt x="189" y="325"/>
                  </a:lnTo>
                  <a:lnTo>
                    <a:pt x="191" y="327"/>
                  </a:lnTo>
                  <a:lnTo>
                    <a:pt x="197" y="331"/>
                  </a:lnTo>
                  <a:lnTo>
                    <a:pt x="197" y="331"/>
                  </a:lnTo>
                  <a:lnTo>
                    <a:pt x="205" y="335"/>
                  </a:lnTo>
                  <a:lnTo>
                    <a:pt x="213" y="337"/>
                  </a:lnTo>
                  <a:lnTo>
                    <a:pt x="213" y="337"/>
                  </a:lnTo>
                  <a:lnTo>
                    <a:pt x="229" y="339"/>
                  </a:lnTo>
                  <a:lnTo>
                    <a:pt x="229" y="339"/>
                  </a:lnTo>
                  <a:lnTo>
                    <a:pt x="239" y="342"/>
                  </a:lnTo>
                  <a:lnTo>
                    <a:pt x="239" y="342"/>
                  </a:lnTo>
                  <a:lnTo>
                    <a:pt x="245" y="342"/>
                  </a:lnTo>
                  <a:lnTo>
                    <a:pt x="253" y="342"/>
                  </a:lnTo>
                  <a:lnTo>
                    <a:pt x="253" y="342"/>
                  </a:lnTo>
                  <a:lnTo>
                    <a:pt x="255" y="346"/>
                  </a:lnTo>
                  <a:lnTo>
                    <a:pt x="257" y="352"/>
                  </a:lnTo>
                  <a:lnTo>
                    <a:pt x="259" y="356"/>
                  </a:lnTo>
                  <a:lnTo>
                    <a:pt x="261" y="358"/>
                  </a:lnTo>
                  <a:lnTo>
                    <a:pt x="261" y="358"/>
                  </a:lnTo>
                  <a:lnTo>
                    <a:pt x="265" y="358"/>
                  </a:lnTo>
                  <a:lnTo>
                    <a:pt x="269" y="358"/>
                  </a:lnTo>
                  <a:lnTo>
                    <a:pt x="269" y="358"/>
                  </a:lnTo>
                  <a:lnTo>
                    <a:pt x="275" y="362"/>
                  </a:lnTo>
                  <a:lnTo>
                    <a:pt x="283" y="368"/>
                  </a:lnTo>
                  <a:lnTo>
                    <a:pt x="283" y="368"/>
                  </a:lnTo>
                  <a:lnTo>
                    <a:pt x="287" y="372"/>
                  </a:lnTo>
                  <a:lnTo>
                    <a:pt x="293" y="376"/>
                  </a:lnTo>
                  <a:lnTo>
                    <a:pt x="293" y="376"/>
                  </a:lnTo>
                  <a:lnTo>
                    <a:pt x="301" y="376"/>
                  </a:lnTo>
                  <a:lnTo>
                    <a:pt x="301" y="376"/>
                  </a:lnTo>
                  <a:lnTo>
                    <a:pt x="307" y="378"/>
                  </a:lnTo>
                  <a:lnTo>
                    <a:pt x="313" y="382"/>
                  </a:lnTo>
                  <a:lnTo>
                    <a:pt x="313" y="382"/>
                  </a:lnTo>
                  <a:lnTo>
                    <a:pt x="319" y="392"/>
                  </a:lnTo>
                  <a:lnTo>
                    <a:pt x="323" y="410"/>
                  </a:lnTo>
                  <a:lnTo>
                    <a:pt x="325" y="424"/>
                  </a:lnTo>
                  <a:lnTo>
                    <a:pt x="323" y="430"/>
                  </a:lnTo>
                  <a:lnTo>
                    <a:pt x="319" y="436"/>
                  </a:lnTo>
                  <a:lnTo>
                    <a:pt x="319" y="436"/>
                  </a:lnTo>
                  <a:lnTo>
                    <a:pt x="315" y="436"/>
                  </a:lnTo>
                  <a:lnTo>
                    <a:pt x="311" y="432"/>
                  </a:lnTo>
                  <a:lnTo>
                    <a:pt x="299" y="424"/>
                  </a:lnTo>
                  <a:lnTo>
                    <a:pt x="299" y="424"/>
                  </a:lnTo>
                  <a:lnTo>
                    <a:pt x="291" y="416"/>
                  </a:lnTo>
                  <a:lnTo>
                    <a:pt x="287" y="412"/>
                  </a:lnTo>
                  <a:lnTo>
                    <a:pt x="283" y="408"/>
                  </a:lnTo>
                  <a:lnTo>
                    <a:pt x="283" y="408"/>
                  </a:lnTo>
                  <a:lnTo>
                    <a:pt x="277" y="408"/>
                  </a:lnTo>
                  <a:lnTo>
                    <a:pt x="273" y="410"/>
                  </a:lnTo>
                  <a:lnTo>
                    <a:pt x="263" y="414"/>
                  </a:lnTo>
                  <a:lnTo>
                    <a:pt x="263" y="414"/>
                  </a:lnTo>
                  <a:lnTo>
                    <a:pt x="253" y="414"/>
                  </a:lnTo>
                  <a:lnTo>
                    <a:pt x="245" y="414"/>
                  </a:lnTo>
                  <a:lnTo>
                    <a:pt x="243" y="416"/>
                  </a:lnTo>
                  <a:lnTo>
                    <a:pt x="243" y="416"/>
                  </a:lnTo>
                  <a:lnTo>
                    <a:pt x="241" y="422"/>
                  </a:lnTo>
                  <a:lnTo>
                    <a:pt x="243" y="426"/>
                  </a:lnTo>
                  <a:lnTo>
                    <a:pt x="243" y="426"/>
                  </a:lnTo>
                  <a:lnTo>
                    <a:pt x="247" y="440"/>
                  </a:lnTo>
                  <a:lnTo>
                    <a:pt x="255" y="448"/>
                  </a:lnTo>
                  <a:lnTo>
                    <a:pt x="255" y="448"/>
                  </a:lnTo>
                  <a:lnTo>
                    <a:pt x="265" y="452"/>
                  </a:lnTo>
                  <a:lnTo>
                    <a:pt x="269" y="454"/>
                  </a:lnTo>
                  <a:lnTo>
                    <a:pt x="273" y="458"/>
                  </a:lnTo>
                  <a:lnTo>
                    <a:pt x="273" y="458"/>
                  </a:lnTo>
                  <a:lnTo>
                    <a:pt x="277" y="464"/>
                  </a:lnTo>
                  <a:lnTo>
                    <a:pt x="277" y="468"/>
                  </a:lnTo>
                  <a:lnTo>
                    <a:pt x="277" y="468"/>
                  </a:lnTo>
                  <a:lnTo>
                    <a:pt x="275" y="470"/>
                  </a:lnTo>
                  <a:lnTo>
                    <a:pt x="271" y="470"/>
                  </a:lnTo>
                  <a:lnTo>
                    <a:pt x="265" y="472"/>
                  </a:lnTo>
                  <a:lnTo>
                    <a:pt x="265" y="472"/>
                  </a:lnTo>
                  <a:lnTo>
                    <a:pt x="261" y="476"/>
                  </a:lnTo>
                  <a:lnTo>
                    <a:pt x="257" y="480"/>
                  </a:lnTo>
                  <a:lnTo>
                    <a:pt x="257" y="480"/>
                  </a:lnTo>
                  <a:lnTo>
                    <a:pt x="253" y="482"/>
                  </a:lnTo>
                  <a:lnTo>
                    <a:pt x="249" y="482"/>
                  </a:lnTo>
                  <a:lnTo>
                    <a:pt x="249" y="482"/>
                  </a:lnTo>
                  <a:lnTo>
                    <a:pt x="247" y="480"/>
                  </a:lnTo>
                  <a:lnTo>
                    <a:pt x="245" y="476"/>
                  </a:lnTo>
                  <a:lnTo>
                    <a:pt x="245" y="476"/>
                  </a:lnTo>
                  <a:lnTo>
                    <a:pt x="239" y="470"/>
                  </a:lnTo>
                  <a:lnTo>
                    <a:pt x="233" y="464"/>
                  </a:lnTo>
                  <a:lnTo>
                    <a:pt x="225" y="460"/>
                  </a:lnTo>
                  <a:lnTo>
                    <a:pt x="219" y="458"/>
                  </a:lnTo>
                  <a:lnTo>
                    <a:pt x="217" y="460"/>
                  </a:lnTo>
                  <a:lnTo>
                    <a:pt x="217" y="460"/>
                  </a:lnTo>
                  <a:lnTo>
                    <a:pt x="217" y="466"/>
                  </a:lnTo>
                  <a:lnTo>
                    <a:pt x="217" y="470"/>
                  </a:lnTo>
                  <a:lnTo>
                    <a:pt x="225" y="478"/>
                  </a:lnTo>
                  <a:lnTo>
                    <a:pt x="225" y="478"/>
                  </a:lnTo>
                  <a:lnTo>
                    <a:pt x="231" y="484"/>
                  </a:lnTo>
                  <a:lnTo>
                    <a:pt x="237" y="494"/>
                  </a:lnTo>
                  <a:lnTo>
                    <a:pt x="237" y="494"/>
                  </a:lnTo>
                  <a:lnTo>
                    <a:pt x="243" y="514"/>
                  </a:lnTo>
                  <a:lnTo>
                    <a:pt x="249" y="536"/>
                  </a:lnTo>
                  <a:lnTo>
                    <a:pt x="249" y="536"/>
                  </a:lnTo>
                  <a:lnTo>
                    <a:pt x="257" y="553"/>
                  </a:lnTo>
                  <a:lnTo>
                    <a:pt x="259" y="561"/>
                  </a:lnTo>
                  <a:lnTo>
                    <a:pt x="259" y="565"/>
                  </a:lnTo>
                  <a:lnTo>
                    <a:pt x="257" y="567"/>
                  </a:lnTo>
                  <a:lnTo>
                    <a:pt x="257" y="567"/>
                  </a:lnTo>
                  <a:lnTo>
                    <a:pt x="253" y="567"/>
                  </a:lnTo>
                  <a:lnTo>
                    <a:pt x="249" y="565"/>
                  </a:lnTo>
                  <a:lnTo>
                    <a:pt x="243" y="561"/>
                  </a:lnTo>
                  <a:lnTo>
                    <a:pt x="243" y="561"/>
                  </a:lnTo>
                  <a:lnTo>
                    <a:pt x="231" y="553"/>
                  </a:lnTo>
                  <a:lnTo>
                    <a:pt x="231" y="553"/>
                  </a:lnTo>
                  <a:lnTo>
                    <a:pt x="227" y="544"/>
                  </a:lnTo>
                  <a:lnTo>
                    <a:pt x="221" y="540"/>
                  </a:lnTo>
                  <a:lnTo>
                    <a:pt x="219" y="538"/>
                  </a:lnTo>
                  <a:lnTo>
                    <a:pt x="219" y="538"/>
                  </a:lnTo>
                  <a:lnTo>
                    <a:pt x="215" y="538"/>
                  </a:lnTo>
                  <a:lnTo>
                    <a:pt x="213" y="540"/>
                  </a:lnTo>
                  <a:lnTo>
                    <a:pt x="207" y="546"/>
                  </a:lnTo>
                  <a:lnTo>
                    <a:pt x="207" y="546"/>
                  </a:lnTo>
                  <a:lnTo>
                    <a:pt x="205" y="553"/>
                  </a:lnTo>
                  <a:lnTo>
                    <a:pt x="205" y="561"/>
                  </a:lnTo>
                  <a:lnTo>
                    <a:pt x="205" y="569"/>
                  </a:lnTo>
                  <a:lnTo>
                    <a:pt x="205" y="571"/>
                  </a:lnTo>
                  <a:lnTo>
                    <a:pt x="203" y="575"/>
                  </a:lnTo>
                  <a:lnTo>
                    <a:pt x="203" y="575"/>
                  </a:lnTo>
                  <a:lnTo>
                    <a:pt x="199" y="575"/>
                  </a:lnTo>
                  <a:lnTo>
                    <a:pt x="197" y="573"/>
                  </a:lnTo>
                  <a:lnTo>
                    <a:pt x="197" y="573"/>
                  </a:lnTo>
                  <a:lnTo>
                    <a:pt x="195" y="571"/>
                  </a:lnTo>
                  <a:lnTo>
                    <a:pt x="195" y="567"/>
                  </a:lnTo>
                  <a:lnTo>
                    <a:pt x="191" y="559"/>
                  </a:lnTo>
                  <a:lnTo>
                    <a:pt x="191" y="559"/>
                  </a:lnTo>
                  <a:lnTo>
                    <a:pt x="189" y="546"/>
                  </a:lnTo>
                  <a:lnTo>
                    <a:pt x="183" y="536"/>
                  </a:lnTo>
                  <a:lnTo>
                    <a:pt x="183" y="536"/>
                  </a:lnTo>
                  <a:lnTo>
                    <a:pt x="177" y="532"/>
                  </a:lnTo>
                  <a:lnTo>
                    <a:pt x="171" y="528"/>
                  </a:lnTo>
                  <a:lnTo>
                    <a:pt x="171" y="528"/>
                  </a:lnTo>
                  <a:lnTo>
                    <a:pt x="169" y="520"/>
                  </a:lnTo>
                  <a:lnTo>
                    <a:pt x="167" y="518"/>
                  </a:lnTo>
                  <a:lnTo>
                    <a:pt x="163" y="516"/>
                  </a:lnTo>
                  <a:lnTo>
                    <a:pt x="163" y="516"/>
                  </a:lnTo>
                  <a:lnTo>
                    <a:pt x="161" y="518"/>
                  </a:lnTo>
                  <a:lnTo>
                    <a:pt x="159" y="524"/>
                  </a:lnTo>
                  <a:lnTo>
                    <a:pt x="156" y="530"/>
                  </a:lnTo>
                  <a:lnTo>
                    <a:pt x="156" y="530"/>
                  </a:lnTo>
                  <a:lnTo>
                    <a:pt x="156" y="540"/>
                  </a:lnTo>
                  <a:lnTo>
                    <a:pt x="156" y="544"/>
                  </a:lnTo>
                  <a:lnTo>
                    <a:pt x="154" y="546"/>
                  </a:lnTo>
                  <a:lnTo>
                    <a:pt x="154" y="546"/>
                  </a:lnTo>
                  <a:lnTo>
                    <a:pt x="152" y="546"/>
                  </a:lnTo>
                  <a:lnTo>
                    <a:pt x="148" y="546"/>
                  </a:lnTo>
                  <a:lnTo>
                    <a:pt x="142" y="542"/>
                  </a:lnTo>
                  <a:lnTo>
                    <a:pt x="142" y="542"/>
                  </a:lnTo>
                  <a:lnTo>
                    <a:pt x="132" y="536"/>
                  </a:lnTo>
                  <a:lnTo>
                    <a:pt x="132" y="536"/>
                  </a:lnTo>
                  <a:lnTo>
                    <a:pt x="130" y="526"/>
                  </a:lnTo>
                  <a:lnTo>
                    <a:pt x="128" y="516"/>
                  </a:lnTo>
                  <a:lnTo>
                    <a:pt x="128" y="516"/>
                  </a:lnTo>
                  <a:lnTo>
                    <a:pt x="130" y="504"/>
                  </a:lnTo>
                  <a:lnTo>
                    <a:pt x="132" y="498"/>
                  </a:lnTo>
                  <a:lnTo>
                    <a:pt x="132" y="490"/>
                  </a:lnTo>
                  <a:lnTo>
                    <a:pt x="132" y="490"/>
                  </a:lnTo>
                  <a:lnTo>
                    <a:pt x="128" y="482"/>
                  </a:lnTo>
                  <a:lnTo>
                    <a:pt x="122" y="474"/>
                  </a:lnTo>
                  <a:lnTo>
                    <a:pt x="122" y="474"/>
                  </a:lnTo>
                  <a:lnTo>
                    <a:pt x="118" y="472"/>
                  </a:lnTo>
                  <a:lnTo>
                    <a:pt x="110" y="470"/>
                  </a:lnTo>
                  <a:lnTo>
                    <a:pt x="102" y="468"/>
                  </a:lnTo>
                  <a:lnTo>
                    <a:pt x="98" y="466"/>
                  </a:lnTo>
                  <a:lnTo>
                    <a:pt x="98" y="466"/>
                  </a:lnTo>
                  <a:lnTo>
                    <a:pt x="92" y="456"/>
                  </a:lnTo>
                  <a:lnTo>
                    <a:pt x="88" y="446"/>
                  </a:lnTo>
                  <a:lnTo>
                    <a:pt x="88" y="446"/>
                  </a:lnTo>
                  <a:lnTo>
                    <a:pt x="88" y="440"/>
                  </a:lnTo>
                  <a:lnTo>
                    <a:pt x="90" y="432"/>
                  </a:lnTo>
                  <a:lnTo>
                    <a:pt x="90" y="432"/>
                  </a:lnTo>
                  <a:lnTo>
                    <a:pt x="96" y="418"/>
                  </a:lnTo>
                  <a:lnTo>
                    <a:pt x="100" y="410"/>
                  </a:lnTo>
                  <a:lnTo>
                    <a:pt x="104" y="406"/>
                  </a:lnTo>
                  <a:lnTo>
                    <a:pt x="104" y="406"/>
                  </a:lnTo>
                  <a:lnTo>
                    <a:pt x="106" y="406"/>
                  </a:lnTo>
                  <a:lnTo>
                    <a:pt x="112" y="406"/>
                  </a:lnTo>
                  <a:lnTo>
                    <a:pt x="118" y="408"/>
                  </a:lnTo>
                  <a:lnTo>
                    <a:pt x="118" y="408"/>
                  </a:lnTo>
                  <a:lnTo>
                    <a:pt x="122" y="406"/>
                  </a:lnTo>
                  <a:lnTo>
                    <a:pt x="126" y="400"/>
                  </a:lnTo>
                  <a:lnTo>
                    <a:pt x="136" y="392"/>
                  </a:lnTo>
                  <a:lnTo>
                    <a:pt x="136" y="392"/>
                  </a:lnTo>
                  <a:lnTo>
                    <a:pt x="146" y="388"/>
                  </a:lnTo>
                  <a:lnTo>
                    <a:pt x="152" y="388"/>
                  </a:lnTo>
                  <a:lnTo>
                    <a:pt x="156" y="388"/>
                  </a:lnTo>
                  <a:lnTo>
                    <a:pt x="156" y="388"/>
                  </a:lnTo>
                  <a:lnTo>
                    <a:pt x="158" y="390"/>
                  </a:lnTo>
                  <a:lnTo>
                    <a:pt x="159" y="392"/>
                  </a:lnTo>
                  <a:lnTo>
                    <a:pt x="167" y="398"/>
                  </a:lnTo>
                  <a:lnTo>
                    <a:pt x="167" y="398"/>
                  </a:lnTo>
                  <a:lnTo>
                    <a:pt x="171" y="398"/>
                  </a:lnTo>
                  <a:lnTo>
                    <a:pt x="175" y="398"/>
                  </a:lnTo>
                  <a:lnTo>
                    <a:pt x="175" y="398"/>
                  </a:lnTo>
                  <a:lnTo>
                    <a:pt x="191" y="400"/>
                  </a:lnTo>
                  <a:lnTo>
                    <a:pt x="191" y="400"/>
                  </a:lnTo>
                  <a:lnTo>
                    <a:pt x="211" y="408"/>
                  </a:lnTo>
                  <a:lnTo>
                    <a:pt x="219" y="410"/>
                  </a:lnTo>
                  <a:lnTo>
                    <a:pt x="229" y="410"/>
                  </a:lnTo>
                  <a:lnTo>
                    <a:pt x="229" y="410"/>
                  </a:lnTo>
                  <a:lnTo>
                    <a:pt x="237" y="408"/>
                  </a:lnTo>
                  <a:lnTo>
                    <a:pt x="243" y="406"/>
                  </a:lnTo>
                  <a:lnTo>
                    <a:pt x="243" y="406"/>
                  </a:lnTo>
                  <a:lnTo>
                    <a:pt x="245" y="398"/>
                  </a:lnTo>
                  <a:lnTo>
                    <a:pt x="245" y="392"/>
                  </a:lnTo>
                  <a:lnTo>
                    <a:pt x="245" y="392"/>
                  </a:lnTo>
                  <a:lnTo>
                    <a:pt x="241" y="390"/>
                  </a:lnTo>
                  <a:lnTo>
                    <a:pt x="237" y="392"/>
                  </a:lnTo>
                  <a:lnTo>
                    <a:pt x="229" y="392"/>
                  </a:lnTo>
                  <a:lnTo>
                    <a:pt x="229" y="392"/>
                  </a:lnTo>
                  <a:lnTo>
                    <a:pt x="221" y="388"/>
                  </a:lnTo>
                  <a:lnTo>
                    <a:pt x="217" y="382"/>
                  </a:lnTo>
                  <a:lnTo>
                    <a:pt x="211" y="378"/>
                  </a:lnTo>
                  <a:lnTo>
                    <a:pt x="207" y="376"/>
                  </a:lnTo>
                  <a:lnTo>
                    <a:pt x="207" y="376"/>
                  </a:lnTo>
                  <a:lnTo>
                    <a:pt x="205" y="376"/>
                  </a:lnTo>
                  <a:lnTo>
                    <a:pt x="203" y="380"/>
                  </a:lnTo>
                  <a:lnTo>
                    <a:pt x="199" y="384"/>
                  </a:lnTo>
                  <a:lnTo>
                    <a:pt x="199" y="384"/>
                  </a:lnTo>
                  <a:lnTo>
                    <a:pt x="195" y="384"/>
                  </a:lnTo>
                  <a:lnTo>
                    <a:pt x="191" y="382"/>
                  </a:lnTo>
                  <a:lnTo>
                    <a:pt x="183" y="380"/>
                  </a:lnTo>
                  <a:lnTo>
                    <a:pt x="183" y="380"/>
                  </a:lnTo>
                  <a:lnTo>
                    <a:pt x="175" y="382"/>
                  </a:lnTo>
                  <a:lnTo>
                    <a:pt x="167" y="384"/>
                  </a:lnTo>
                  <a:lnTo>
                    <a:pt x="167" y="384"/>
                  </a:lnTo>
                  <a:lnTo>
                    <a:pt x="148" y="382"/>
                  </a:lnTo>
                  <a:lnTo>
                    <a:pt x="148" y="382"/>
                  </a:lnTo>
                  <a:lnTo>
                    <a:pt x="136" y="384"/>
                  </a:lnTo>
                  <a:lnTo>
                    <a:pt x="124" y="388"/>
                  </a:lnTo>
                  <a:lnTo>
                    <a:pt x="124" y="388"/>
                  </a:lnTo>
                  <a:lnTo>
                    <a:pt x="114" y="384"/>
                  </a:lnTo>
                  <a:lnTo>
                    <a:pt x="102" y="382"/>
                  </a:lnTo>
                  <a:lnTo>
                    <a:pt x="102" y="382"/>
                  </a:lnTo>
                  <a:lnTo>
                    <a:pt x="98" y="382"/>
                  </a:lnTo>
                  <a:lnTo>
                    <a:pt x="98" y="382"/>
                  </a:lnTo>
                  <a:lnTo>
                    <a:pt x="94" y="386"/>
                  </a:lnTo>
                  <a:lnTo>
                    <a:pt x="94" y="386"/>
                  </a:lnTo>
                  <a:lnTo>
                    <a:pt x="92" y="390"/>
                  </a:lnTo>
                  <a:lnTo>
                    <a:pt x="88" y="390"/>
                  </a:lnTo>
                  <a:lnTo>
                    <a:pt x="88" y="390"/>
                  </a:lnTo>
                  <a:lnTo>
                    <a:pt x="84" y="386"/>
                  </a:lnTo>
                  <a:lnTo>
                    <a:pt x="80" y="382"/>
                  </a:lnTo>
                  <a:lnTo>
                    <a:pt x="80" y="382"/>
                  </a:lnTo>
                  <a:lnTo>
                    <a:pt x="70" y="362"/>
                  </a:lnTo>
                  <a:lnTo>
                    <a:pt x="70" y="362"/>
                  </a:lnTo>
                  <a:lnTo>
                    <a:pt x="66" y="358"/>
                  </a:lnTo>
                  <a:lnTo>
                    <a:pt x="58" y="350"/>
                  </a:lnTo>
                  <a:lnTo>
                    <a:pt x="52" y="342"/>
                  </a:lnTo>
                  <a:lnTo>
                    <a:pt x="52" y="341"/>
                  </a:lnTo>
                  <a:lnTo>
                    <a:pt x="52" y="337"/>
                  </a:lnTo>
                  <a:lnTo>
                    <a:pt x="52" y="337"/>
                  </a:lnTo>
                  <a:lnTo>
                    <a:pt x="54" y="337"/>
                  </a:lnTo>
                  <a:lnTo>
                    <a:pt x="58" y="337"/>
                  </a:lnTo>
                  <a:lnTo>
                    <a:pt x="66" y="339"/>
                  </a:lnTo>
                  <a:lnTo>
                    <a:pt x="66" y="339"/>
                  </a:lnTo>
                  <a:lnTo>
                    <a:pt x="72" y="337"/>
                  </a:lnTo>
                  <a:lnTo>
                    <a:pt x="76" y="337"/>
                  </a:lnTo>
                  <a:lnTo>
                    <a:pt x="80" y="335"/>
                  </a:lnTo>
                  <a:lnTo>
                    <a:pt x="80" y="335"/>
                  </a:lnTo>
                  <a:lnTo>
                    <a:pt x="80" y="333"/>
                  </a:lnTo>
                  <a:lnTo>
                    <a:pt x="80" y="329"/>
                  </a:lnTo>
                  <a:lnTo>
                    <a:pt x="72" y="325"/>
                  </a:lnTo>
                  <a:lnTo>
                    <a:pt x="72" y="325"/>
                  </a:lnTo>
                  <a:lnTo>
                    <a:pt x="64" y="319"/>
                  </a:lnTo>
                  <a:lnTo>
                    <a:pt x="58" y="317"/>
                  </a:lnTo>
                  <a:lnTo>
                    <a:pt x="52" y="317"/>
                  </a:lnTo>
                  <a:lnTo>
                    <a:pt x="52" y="317"/>
                  </a:lnTo>
                  <a:lnTo>
                    <a:pt x="52" y="319"/>
                  </a:lnTo>
                  <a:lnTo>
                    <a:pt x="52" y="325"/>
                  </a:lnTo>
                  <a:lnTo>
                    <a:pt x="52" y="329"/>
                  </a:lnTo>
                  <a:lnTo>
                    <a:pt x="48" y="331"/>
                  </a:lnTo>
                  <a:lnTo>
                    <a:pt x="48" y="331"/>
                  </a:lnTo>
                  <a:lnTo>
                    <a:pt x="44" y="329"/>
                  </a:lnTo>
                  <a:lnTo>
                    <a:pt x="42" y="327"/>
                  </a:lnTo>
                  <a:lnTo>
                    <a:pt x="36" y="317"/>
                  </a:lnTo>
                  <a:lnTo>
                    <a:pt x="32" y="303"/>
                  </a:lnTo>
                  <a:lnTo>
                    <a:pt x="26" y="295"/>
                  </a:lnTo>
                  <a:lnTo>
                    <a:pt x="26" y="295"/>
                  </a:lnTo>
                  <a:lnTo>
                    <a:pt x="18" y="291"/>
                  </a:lnTo>
                  <a:lnTo>
                    <a:pt x="10" y="287"/>
                  </a:lnTo>
                  <a:lnTo>
                    <a:pt x="10" y="287"/>
                  </a:lnTo>
                  <a:lnTo>
                    <a:pt x="8" y="281"/>
                  </a:lnTo>
                  <a:lnTo>
                    <a:pt x="6" y="275"/>
                  </a:lnTo>
                  <a:lnTo>
                    <a:pt x="4" y="263"/>
                  </a:lnTo>
                  <a:lnTo>
                    <a:pt x="4" y="263"/>
                  </a:lnTo>
                  <a:lnTo>
                    <a:pt x="0" y="261"/>
                  </a:lnTo>
                  <a:lnTo>
                    <a:pt x="0" y="261"/>
                  </a:lnTo>
                  <a:lnTo>
                    <a:pt x="0" y="261"/>
                  </a:lnTo>
                  <a:lnTo>
                    <a:pt x="4" y="259"/>
                  </a:lnTo>
                  <a:lnTo>
                    <a:pt x="6" y="257"/>
                  </a:lnTo>
                  <a:lnTo>
                    <a:pt x="12" y="249"/>
                  </a:lnTo>
                  <a:lnTo>
                    <a:pt x="12" y="249"/>
                  </a:lnTo>
                  <a:lnTo>
                    <a:pt x="16" y="241"/>
                  </a:lnTo>
                  <a:lnTo>
                    <a:pt x="16" y="241"/>
                  </a:lnTo>
                  <a:lnTo>
                    <a:pt x="18" y="233"/>
                  </a:lnTo>
                  <a:lnTo>
                    <a:pt x="22" y="223"/>
                  </a:lnTo>
                  <a:lnTo>
                    <a:pt x="22" y="223"/>
                  </a:lnTo>
                  <a:lnTo>
                    <a:pt x="28" y="217"/>
                  </a:lnTo>
                  <a:lnTo>
                    <a:pt x="34" y="213"/>
                  </a:lnTo>
                  <a:lnTo>
                    <a:pt x="34" y="213"/>
                  </a:lnTo>
                  <a:lnTo>
                    <a:pt x="40" y="201"/>
                  </a:lnTo>
                  <a:lnTo>
                    <a:pt x="44" y="187"/>
                  </a:lnTo>
                  <a:lnTo>
                    <a:pt x="44" y="187"/>
                  </a:lnTo>
                  <a:lnTo>
                    <a:pt x="54" y="179"/>
                  </a:lnTo>
                  <a:lnTo>
                    <a:pt x="60" y="175"/>
                  </a:lnTo>
                  <a:lnTo>
                    <a:pt x="62" y="171"/>
                  </a:lnTo>
                  <a:lnTo>
                    <a:pt x="62" y="171"/>
                  </a:lnTo>
                  <a:lnTo>
                    <a:pt x="62" y="159"/>
                  </a:lnTo>
                  <a:lnTo>
                    <a:pt x="60" y="151"/>
                  </a:lnTo>
                  <a:lnTo>
                    <a:pt x="60" y="151"/>
                  </a:lnTo>
                  <a:lnTo>
                    <a:pt x="60" y="143"/>
                  </a:lnTo>
                  <a:lnTo>
                    <a:pt x="58" y="135"/>
                  </a:lnTo>
                  <a:lnTo>
                    <a:pt x="58" y="135"/>
                  </a:lnTo>
                  <a:lnTo>
                    <a:pt x="58" y="132"/>
                  </a:lnTo>
                  <a:lnTo>
                    <a:pt x="64" y="130"/>
                  </a:lnTo>
                  <a:lnTo>
                    <a:pt x="76" y="128"/>
                  </a:lnTo>
                  <a:lnTo>
                    <a:pt x="94" y="128"/>
                  </a:lnTo>
                  <a:lnTo>
                    <a:pt x="100" y="128"/>
                  </a:lnTo>
                  <a:lnTo>
                    <a:pt x="106" y="126"/>
                  </a:lnTo>
                  <a:lnTo>
                    <a:pt x="106" y="126"/>
                  </a:lnTo>
                  <a:lnTo>
                    <a:pt x="114" y="118"/>
                  </a:lnTo>
                  <a:lnTo>
                    <a:pt x="120" y="112"/>
                  </a:lnTo>
                  <a:lnTo>
                    <a:pt x="120" y="112"/>
                  </a:lnTo>
                  <a:lnTo>
                    <a:pt x="132" y="102"/>
                  </a:lnTo>
                  <a:lnTo>
                    <a:pt x="146" y="98"/>
                  </a:lnTo>
                  <a:lnTo>
                    <a:pt x="146" y="98"/>
                  </a:lnTo>
                  <a:lnTo>
                    <a:pt x="158" y="98"/>
                  </a:lnTo>
                  <a:lnTo>
                    <a:pt x="167" y="96"/>
                  </a:lnTo>
                  <a:lnTo>
                    <a:pt x="173" y="96"/>
                  </a:lnTo>
                  <a:lnTo>
                    <a:pt x="173" y="96"/>
                  </a:lnTo>
                  <a:lnTo>
                    <a:pt x="177" y="92"/>
                  </a:lnTo>
                  <a:lnTo>
                    <a:pt x="181" y="86"/>
                  </a:lnTo>
                  <a:lnTo>
                    <a:pt x="187" y="80"/>
                  </a:lnTo>
                  <a:lnTo>
                    <a:pt x="191" y="74"/>
                  </a:lnTo>
                  <a:lnTo>
                    <a:pt x="191" y="74"/>
                  </a:lnTo>
                  <a:lnTo>
                    <a:pt x="197" y="72"/>
                  </a:lnTo>
                  <a:lnTo>
                    <a:pt x="201" y="72"/>
                  </a:lnTo>
                  <a:lnTo>
                    <a:pt x="201" y="72"/>
                  </a:lnTo>
                  <a:lnTo>
                    <a:pt x="203" y="70"/>
                  </a:lnTo>
                  <a:lnTo>
                    <a:pt x="207" y="68"/>
                  </a:lnTo>
                  <a:lnTo>
                    <a:pt x="217" y="68"/>
                  </a:lnTo>
                  <a:lnTo>
                    <a:pt x="217" y="68"/>
                  </a:lnTo>
                  <a:lnTo>
                    <a:pt x="239" y="62"/>
                  </a:lnTo>
                  <a:lnTo>
                    <a:pt x="239" y="62"/>
                  </a:lnTo>
                  <a:lnTo>
                    <a:pt x="257" y="60"/>
                  </a:lnTo>
                  <a:lnTo>
                    <a:pt x="271" y="58"/>
                  </a:lnTo>
                  <a:lnTo>
                    <a:pt x="271" y="58"/>
                  </a:lnTo>
                  <a:lnTo>
                    <a:pt x="279" y="56"/>
                  </a:lnTo>
                  <a:lnTo>
                    <a:pt x="291" y="50"/>
                  </a:lnTo>
                  <a:lnTo>
                    <a:pt x="303" y="42"/>
                  </a:lnTo>
                  <a:lnTo>
                    <a:pt x="313" y="38"/>
                  </a:lnTo>
                  <a:lnTo>
                    <a:pt x="313" y="38"/>
                  </a:lnTo>
                  <a:lnTo>
                    <a:pt x="321" y="38"/>
                  </a:lnTo>
                  <a:lnTo>
                    <a:pt x="327" y="38"/>
                  </a:lnTo>
                  <a:lnTo>
                    <a:pt x="327" y="38"/>
                  </a:lnTo>
                  <a:lnTo>
                    <a:pt x="335" y="42"/>
                  </a:lnTo>
                  <a:lnTo>
                    <a:pt x="343" y="50"/>
                  </a:lnTo>
                  <a:lnTo>
                    <a:pt x="343" y="50"/>
                  </a:lnTo>
                  <a:lnTo>
                    <a:pt x="369" y="56"/>
                  </a:lnTo>
                  <a:lnTo>
                    <a:pt x="380" y="60"/>
                  </a:lnTo>
                  <a:lnTo>
                    <a:pt x="392" y="60"/>
                  </a:lnTo>
                  <a:lnTo>
                    <a:pt x="392" y="60"/>
                  </a:lnTo>
                  <a:lnTo>
                    <a:pt x="406" y="56"/>
                  </a:lnTo>
                  <a:lnTo>
                    <a:pt x="418" y="50"/>
                  </a:lnTo>
                  <a:lnTo>
                    <a:pt x="418" y="50"/>
                  </a:lnTo>
                  <a:lnTo>
                    <a:pt x="430" y="40"/>
                  </a:lnTo>
                  <a:lnTo>
                    <a:pt x="436" y="32"/>
                  </a:lnTo>
                  <a:lnTo>
                    <a:pt x="436" y="32"/>
                  </a:lnTo>
                  <a:lnTo>
                    <a:pt x="436" y="26"/>
                  </a:lnTo>
                  <a:lnTo>
                    <a:pt x="436" y="16"/>
                  </a:lnTo>
                  <a:lnTo>
                    <a:pt x="434" y="8"/>
                  </a:lnTo>
                  <a:lnTo>
                    <a:pt x="436" y="4"/>
                  </a:lnTo>
                  <a:lnTo>
                    <a:pt x="436" y="4"/>
                  </a:lnTo>
                  <a:lnTo>
                    <a:pt x="438" y="2"/>
                  </a:lnTo>
                  <a:lnTo>
                    <a:pt x="442" y="2"/>
                  </a:lnTo>
                  <a:lnTo>
                    <a:pt x="450" y="0"/>
                  </a:lnTo>
                  <a:lnTo>
                    <a:pt x="450" y="0"/>
                  </a:lnTo>
                  <a:lnTo>
                    <a:pt x="452" y="4"/>
                  </a:lnTo>
                  <a:lnTo>
                    <a:pt x="456" y="6"/>
                  </a:lnTo>
                  <a:lnTo>
                    <a:pt x="456" y="6"/>
                  </a:lnTo>
                  <a:lnTo>
                    <a:pt x="462" y="10"/>
                  </a:lnTo>
                  <a:lnTo>
                    <a:pt x="466" y="12"/>
                  </a:lnTo>
                  <a:lnTo>
                    <a:pt x="468" y="16"/>
                  </a:lnTo>
                  <a:lnTo>
                    <a:pt x="468" y="16"/>
                  </a:lnTo>
                  <a:lnTo>
                    <a:pt x="468" y="1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7" name="Freeform 360">
              <a:extLst>
                <a:ext uri="{FF2B5EF4-FFF2-40B4-BE49-F238E27FC236}">
                  <a16:creationId xmlns:a16="http://schemas.microsoft.com/office/drawing/2014/main" id="{F77A9422-741A-2E35-2331-E4D2199B1A37}"/>
                </a:ext>
              </a:extLst>
            </p:cNvPr>
            <p:cNvSpPr>
              <a:spLocks/>
            </p:cNvSpPr>
            <p:nvPr/>
          </p:nvSpPr>
          <p:spPr bwMode="auto">
            <a:xfrm>
              <a:off x="10745521" y="4655779"/>
              <a:ext cx="11365" cy="18469"/>
            </a:xfrm>
            <a:custGeom>
              <a:avLst/>
              <a:gdLst>
                <a:gd name="T0" fmla="*/ 14 w 16"/>
                <a:gd name="T1" fmla="*/ 0 h 26"/>
                <a:gd name="T2" fmla="*/ 14 w 16"/>
                <a:gd name="T3" fmla="*/ 0 h 26"/>
                <a:gd name="T4" fmla="*/ 16 w 16"/>
                <a:gd name="T5" fmla="*/ 6 h 26"/>
                <a:gd name="T6" fmla="*/ 16 w 16"/>
                <a:gd name="T7" fmla="*/ 12 h 26"/>
                <a:gd name="T8" fmla="*/ 16 w 16"/>
                <a:gd name="T9" fmla="*/ 18 h 26"/>
                <a:gd name="T10" fmla="*/ 14 w 16"/>
                <a:gd name="T11" fmla="*/ 22 h 26"/>
                <a:gd name="T12" fmla="*/ 14 w 16"/>
                <a:gd name="T13" fmla="*/ 22 h 26"/>
                <a:gd name="T14" fmla="*/ 10 w 16"/>
                <a:gd name="T15" fmla="*/ 26 h 26"/>
                <a:gd name="T16" fmla="*/ 4 w 16"/>
                <a:gd name="T17" fmla="*/ 26 h 26"/>
                <a:gd name="T18" fmla="*/ 4 w 16"/>
                <a:gd name="T19" fmla="*/ 26 h 26"/>
                <a:gd name="T20" fmla="*/ 2 w 16"/>
                <a:gd name="T21" fmla="*/ 26 h 26"/>
                <a:gd name="T22" fmla="*/ 2 w 16"/>
                <a:gd name="T23" fmla="*/ 26 h 26"/>
                <a:gd name="T24" fmla="*/ 0 w 16"/>
                <a:gd name="T25" fmla="*/ 18 h 26"/>
                <a:gd name="T26" fmla="*/ 0 w 16"/>
                <a:gd name="T27" fmla="*/ 12 h 26"/>
                <a:gd name="T28" fmla="*/ 0 w 16"/>
                <a:gd name="T29" fmla="*/ 12 h 26"/>
                <a:gd name="T30" fmla="*/ 2 w 16"/>
                <a:gd name="T31" fmla="*/ 8 h 26"/>
                <a:gd name="T32" fmla="*/ 6 w 16"/>
                <a:gd name="T33" fmla="*/ 4 h 26"/>
                <a:gd name="T34" fmla="*/ 6 w 16"/>
                <a:gd name="T35" fmla="*/ 4 h 26"/>
                <a:gd name="T36" fmla="*/ 10 w 16"/>
                <a:gd name="T37" fmla="*/ 2 h 26"/>
                <a:gd name="T38" fmla="*/ 14 w 16"/>
                <a:gd name="T39" fmla="*/ 0 h 26"/>
                <a:gd name="T40" fmla="*/ 14 w 16"/>
                <a:gd name="T41" fmla="*/ 0 h 26"/>
                <a:gd name="T42" fmla="*/ 14 w 16"/>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6">
                  <a:moveTo>
                    <a:pt x="14" y="0"/>
                  </a:moveTo>
                  <a:lnTo>
                    <a:pt x="14" y="0"/>
                  </a:lnTo>
                  <a:lnTo>
                    <a:pt x="16" y="6"/>
                  </a:lnTo>
                  <a:lnTo>
                    <a:pt x="16" y="12"/>
                  </a:lnTo>
                  <a:lnTo>
                    <a:pt x="16" y="18"/>
                  </a:lnTo>
                  <a:lnTo>
                    <a:pt x="14" y="22"/>
                  </a:lnTo>
                  <a:lnTo>
                    <a:pt x="14" y="22"/>
                  </a:lnTo>
                  <a:lnTo>
                    <a:pt x="10" y="26"/>
                  </a:lnTo>
                  <a:lnTo>
                    <a:pt x="4" y="26"/>
                  </a:lnTo>
                  <a:lnTo>
                    <a:pt x="4" y="26"/>
                  </a:lnTo>
                  <a:lnTo>
                    <a:pt x="2" y="26"/>
                  </a:lnTo>
                  <a:lnTo>
                    <a:pt x="2" y="26"/>
                  </a:lnTo>
                  <a:lnTo>
                    <a:pt x="0" y="18"/>
                  </a:lnTo>
                  <a:lnTo>
                    <a:pt x="0" y="12"/>
                  </a:lnTo>
                  <a:lnTo>
                    <a:pt x="0" y="12"/>
                  </a:lnTo>
                  <a:lnTo>
                    <a:pt x="2" y="8"/>
                  </a:lnTo>
                  <a:lnTo>
                    <a:pt x="6" y="4"/>
                  </a:lnTo>
                  <a:lnTo>
                    <a:pt x="6" y="4"/>
                  </a:lnTo>
                  <a:lnTo>
                    <a:pt x="10" y="2"/>
                  </a:lnTo>
                  <a:lnTo>
                    <a:pt x="14" y="0"/>
                  </a:lnTo>
                  <a:lnTo>
                    <a:pt x="14" y="0"/>
                  </a:lnTo>
                  <a:lnTo>
                    <a:pt x="14"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8" name="Freeform 361">
              <a:extLst>
                <a:ext uri="{FF2B5EF4-FFF2-40B4-BE49-F238E27FC236}">
                  <a16:creationId xmlns:a16="http://schemas.microsoft.com/office/drawing/2014/main" id="{7636B8AE-B931-B9D3-577A-E75C9ADAA2B6}"/>
                </a:ext>
              </a:extLst>
            </p:cNvPr>
            <p:cNvSpPr>
              <a:spLocks/>
            </p:cNvSpPr>
            <p:nvPr/>
          </p:nvSpPr>
          <p:spPr bwMode="auto">
            <a:xfrm>
              <a:off x="10702901" y="4456174"/>
              <a:ext cx="17048" cy="15627"/>
            </a:xfrm>
            <a:custGeom>
              <a:avLst/>
              <a:gdLst>
                <a:gd name="T0" fmla="*/ 24 w 24"/>
                <a:gd name="T1" fmla="*/ 6 h 22"/>
                <a:gd name="T2" fmla="*/ 24 w 24"/>
                <a:gd name="T3" fmla="*/ 6 h 22"/>
                <a:gd name="T4" fmla="*/ 24 w 24"/>
                <a:gd name="T5" fmla="*/ 8 h 22"/>
                <a:gd name="T6" fmla="*/ 24 w 24"/>
                <a:gd name="T7" fmla="*/ 14 h 22"/>
                <a:gd name="T8" fmla="*/ 18 w 24"/>
                <a:gd name="T9" fmla="*/ 20 h 22"/>
                <a:gd name="T10" fmla="*/ 18 w 24"/>
                <a:gd name="T11" fmla="*/ 20 h 22"/>
                <a:gd name="T12" fmla="*/ 16 w 24"/>
                <a:gd name="T13" fmla="*/ 20 h 22"/>
                <a:gd name="T14" fmla="*/ 14 w 24"/>
                <a:gd name="T15" fmla="*/ 18 h 22"/>
                <a:gd name="T16" fmla="*/ 12 w 24"/>
                <a:gd name="T17" fmla="*/ 18 h 22"/>
                <a:gd name="T18" fmla="*/ 8 w 24"/>
                <a:gd name="T19" fmla="*/ 18 h 22"/>
                <a:gd name="T20" fmla="*/ 8 w 24"/>
                <a:gd name="T21" fmla="*/ 18 h 22"/>
                <a:gd name="T22" fmla="*/ 8 w 24"/>
                <a:gd name="T23" fmla="*/ 20 h 22"/>
                <a:gd name="T24" fmla="*/ 6 w 24"/>
                <a:gd name="T25" fmla="*/ 22 h 22"/>
                <a:gd name="T26" fmla="*/ 6 w 24"/>
                <a:gd name="T27" fmla="*/ 22 h 22"/>
                <a:gd name="T28" fmla="*/ 2 w 24"/>
                <a:gd name="T29" fmla="*/ 22 h 22"/>
                <a:gd name="T30" fmla="*/ 0 w 24"/>
                <a:gd name="T31" fmla="*/ 20 h 22"/>
                <a:gd name="T32" fmla="*/ 0 w 24"/>
                <a:gd name="T33" fmla="*/ 20 h 22"/>
                <a:gd name="T34" fmla="*/ 0 w 24"/>
                <a:gd name="T35" fmla="*/ 14 h 22"/>
                <a:gd name="T36" fmla="*/ 2 w 24"/>
                <a:gd name="T37" fmla="*/ 6 h 22"/>
                <a:gd name="T38" fmla="*/ 2 w 24"/>
                <a:gd name="T39" fmla="*/ 6 h 22"/>
                <a:gd name="T40" fmla="*/ 6 w 24"/>
                <a:gd name="T41" fmla="*/ 2 h 22"/>
                <a:gd name="T42" fmla="*/ 12 w 24"/>
                <a:gd name="T43" fmla="*/ 2 h 22"/>
                <a:gd name="T44" fmla="*/ 12 w 24"/>
                <a:gd name="T45" fmla="*/ 2 h 22"/>
                <a:gd name="T46" fmla="*/ 16 w 24"/>
                <a:gd name="T47" fmla="*/ 0 h 22"/>
                <a:gd name="T48" fmla="*/ 20 w 24"/>
                <a:gd name="T49" fmla="*/ 2 h 22"/>
                <a:gd name="T50" fmla="*/ 20 w 24"/>
                <a:gd name="T51" fmla="*/ 2 h 22"/>
                <a:gd name="T52" fmla="*/ 20 w 24"/>
                <a:gd name="T53" fmla="*/ 4 h 22"/>
                <a:gd name="T54" fmla="*/ 22 w 24"/>
                <a:gd name="T55" fmla="*/ 6 h 22"/>
                <a:gd name="T56" fmla="*/ 22 w 24"/>
                <a:gd name="T57" fmla="*/ 6 h 22"/>
                <a:gd name="T58" fmla="*/ 24 w 24"/>
                <a:gd name="T59" fmla="*/ 6 h 22"/>
                <a:gd name="T60" fmla="*/ 24 w 24"/>
                <a:gd name="T61" fmla="*/ 6 h 22"/>
                <a:gd name="T62" fmla="*/ 24 w 24"/>
                <a:gd name="T6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2">
                  <a:moveTo>
                    <a:pt x="24" y="6"/>
                  </a:moveTo>
                  <a:lnTo>
                    <a:pt x="24" y="6"/>
                  </a:lnTo>
                  <a:lnTo>
                    <a:pt x="24" y="8"/>
                  </a:lnTo>
                  <a:lnTo>
                    <a:pt x="24" y="14"/>
                  </a:lnTo>
                  <a:lnTo>
                    <a:pt x="18" y="20"/>
                  </a:lnTo>
                  <a:lnTo>
                    <a:pt x="18" y="20"/>
                  </a:lnTo>
                  <a:lnTo>
                    <a:pt x="16" y="20"/>
                  </a:lnTo>
                  <a:lnTo>
                    <a:pt x="14" y="18"/>
                  </a:lnTo>
                  <a:lnTo>
                    <a:pt x="12" y="18"/>
                  </a:lnTo>
                  <a:lnTo>
                    <a:pt x="8" y="18"/>
                  </a:lnTo>
                  <a:lnTo>
                    <a:pt x="8" y="18"/>
                  </a:lnTo>
                  <a:lnTo>
                    <a:pt x="8" y="20"/>
                  </a:lnTo>
                  <a:lnTo>
                    <a:pt x="6" y="22"/>
                  </a:lnTo>
                  <a:lnTo>
                    <a:pt x="6" y="22"/>
                  </a:lnTo>
                  <a:lnTo>
                    <a:pt x="2" y="22"/>
                  </a:lnTo>
                  <a:lnTo>
                    <a:pt x="0" y="20"/>
                  </a:lnTo>
                  <a:lnTo>
                    <a:pt x="0" y="20"/>
                  </a:lnTo>
                  <a:lnTo>
                    <a:pt x="0" y="14"/>
                  </a:lnTo>
                  <a:lnTo>
                    <a:pt x="2" y="6"/>
                  </a:lnTo>
                  <a:lnTo>
                    <a:pt x="2" y="6"/>
                  </a:lnTo>
                  <a:lnTo>
                    <a:pt x="6" y="2"/>
                  </a:lnTo>
                  <a:lnTo>
                    <a:pt x="12" y="2"/>
                  </a:lnTo>
                  <a:lnTo>
                    <a:pt x="12" y="2"/>
                  </a:lnTo>
                  <a:lnTo>
                    <a:pt x="16" y="0"/>
                  </a:lnTo>
                  <a:lnTo>
                    <a:pt x="20" y="2"/>
                  </a:lnTo>
                  <a:lnTo>
                    <a:pt x="20" y="2"/>
                  </a:lnTo>
                  <a:lnTo>
                    <a:pt x="20" y="4"/>
                  </a:lnTo>
                  <a:lnTo>
                    <a:pt x="22" y="6"/>
                  </a:lnTo>
                  <a:lnTo>
                    <a:pt x="22" y="6"/>
                  </a:lnTo>
                  <a:lnTo>
                    <a:pt x="24" y="6"/>
                  </a:lnTo>
                  <a:lnTo>
                    <a:pt x="24" y="6"/>
                  </a:lnTo>
                  <a:lnTo>
                    <a:pt x="24"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39" name="Freeform 362">
              <a:extLst>
                <a:ext uri="{FF2B5EF4-FFF2-40B4-BE49-F238E27FC236}">
                  <a16:creationId xmlns:a16="http://schemas.microsoft.com/office/drawing/2014/main" id="{E5183846-B050-6052-CC90-25B3C2FD1686}"/>
                </a:ext>
              </a:extLst>
            </p:cNvPr>
            <p:cNvSpPr>
              <a:spLocks/>
            </p:cNvSpPr>
            <p:nvPr/>
          </p:nvSpPr>
          <p:spPr bwMode="auto">
            <a:xfrm>
              <a:off x="10700060" y="4603214"/>
              <a:ext cx="18469" cy="21310"/>
            </a:xfrm>
            <a:custGeom>
              <a:avLst/>
              <a:gdLst>
                <a:gd name="T0" fmla="*/ 26 w 26"/>
                <a:gd name="T1" fmla="*/ 16 h 30"/>
                <a:gd name="T2" fmla="*/ 26 w 26"/>
                <a:gd name="T3" fmla="*/ 16 h 30"/>
                <a:gd name="T4" fmla="*/ 26 w 26"/>
                <a:gd name="T5" fmla="*/ 24 h 30"/>
                <a:gd name="T6" fmla="*/ 26 w 26"/>
                <a:gd name="T7" fmla="*/ 24 h 30"/>
                <a:gd name="T8" fmla="*/ 22 w 26"/>
                <a:gd name="T9" fmla="*/ 30 h 30"/>
                <a:gd name="T10" fmla="*/ 22 w 26"/>
                <a:gd name="T11" fmla="*/ 30 h 30"/>
                <a:gd name="T12" fmla="*/ 18 w 26"/>
                <a:gd name="T13" fmla="*/ 30 h 30"/>
                <a:gd name="T14" fmla="*/ 18 w 26"/>
                <a:gd name="T15" fmla="*/ 30 h 30"/>
                <a:gd name="T16" fmla="*/ 14 w 26"/>
                <a:gd name="T17" fmla="*/ 28 h 30"/>
                <a:gd name="T18" fmla="*/ 12 w 26"/>
                <a:gd name="T19" fmla="*/ 24 h 30"/>
                <a:gd name="T20" fmla="*/ 8 w 26"/>
                <a:gd name="T21" fmla="*/ 16 h 30"/>
                <a:gd name="T22" fmla="*/ 8 w 26"/>
                <a:gd name="T23" fmla="*/ 16 h 30"/>
                <a:gd name="T24" fmla="*/ 4 w 26"/>
                <a:gd name="T25" fmla="*/ 14 h 30"/>
                <a:gd name="T26" fmla="*/ 0 w 26"/>
                <a:gd name="T27" fmla="*/ 8 h 30"/>
                <a:gd name="T28" fmla="*/ 0 w 26"/>
                <a:gd name="T29" fmla="*/ 8 h 30"/>
                <a:gd name="T30" fmla="*/ 0 w 26"/>
                <a:gd name="T31" fmla="*/ 4 h 30"/>
                <a:gd name="T32" fmla="*/ 2 w 26"/>
                <a:gd name="T33" fmla="*/ 0 h 30"/>
                <a:gd name="T34" fmla="*/ 2 w 26"/>
                <a:gd name="T35" fmla="*/ 0 h 30"/>
                <a:gd name="T36" fmla="*/ 6 w 26"/>
                <a:gd name="T37" fmla="*/ 0 h 30"/>
                <a:gd name="T38" fmla="*/ 10 w 26"/>
                <a:gd name="T39" fmla="*/ 2 h 30"/>
                <a:gd name="T40" fmla="*/ 10 w 26"/>
                <a:gd name="T41" fmla="*/ 2 h 30"/>
                <a:gd name="T42" fmla="*/ 16 w 26"/>
                <a:gd name="T43" fmla="*/ 4 h 30"/>
                <a:gd name="T44" fmla="*/ 20 w 26"/>
                <a:gd name="T45" fmla="*/ 8 h 30"/>
                <a:gd name="T46" fmla="*/ 20 w 26"/>
                <a:gd name="T47" fmla="*/ 8 h 30"/>
                <a:gd name="T48" fmla="*/ 26 w 26"/>
                <a:gd name="T49" fmla="*/ 16 h 30"/>
                <a:gd name="T50" fmla="*/ 26 w 26"/>
                <a:gd name="T51" fmla="*/ 16 h 30"/>
                <a:gd name="T52" fmla="*/ 26 w 26"/>
                <a:gd name="T5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0">
                  <a:moveTo>
                    <a:pt x="26" y="16"/>
                  </a:moveTo>
                  <a:lnTo>
                    <a:pt x="26" y="16"/>
                  </a:lnTo>
                  <a:lnTo>
                    <a:pt x="26" y="24"/>
                  </a:lnTo>
                  <a:lnTo>
                    <a:pt x="26" y="24"/>
                  </a:lnTo>
                  <a:lnTo>
                    <a:pt x="22" y="30"/>
                  </a:lnTo>
                  <a:lnTo>
                    <a:pt x="22" y="30"/>
                  </a:lnTo>
                  <a:lnTo>
                    <a:pt x="18" y="30"/>
                  </a:lnTo>
                  <a:lnTo>
                    <a:pt x="18" y="30"/>
                  </a:lnTo>
                  <a:lnTo>
                    <a:pt x="14" y="28"/>
                  </a:lnTo>
                  <a:lnTo>
                    <a:pt x="12" y="24"/>
                  </a:lnTo>
                  <a:lnTo>
                    <a:pt x="8" y="16"/>
                  </a:lnTo>
                  <a:lnTo>
                    <a:pt x="8" y="16"/>
                  </a:lnTo>
                  <a:lnTo>
                    <a:pt x="4" y="14"/>
                  </a:lnTo>
                  <a:lnTo>
                    <a:pt x="0" y="8"/>
                  </a:lnTo>
                  <a:lnTo>
                    <a:pt x="0" y="8"/>
                  </a:lnTo>
                  <a:lnTo>
                    <a:pt x="0" y="4"/>
                  </a:lnTo>
                  <a:lnTo>
                    <a:pt x="2" y="0"/>
                  </a:lnTo>
                  <a:lnTo>
                    <a:pt x="2" y="0"/>
                  </a:lnTo>
                  <a:lnTo>
                    <a:pt x="6" y="0"/>
                  </a:lnTo>
                  <a:lnTo>
                    <a:pt x="10" y="2"/>
                  </a:lnTo>
                  <a:lnTo>
                    <a:pt x="10" y="2"/>
                  </a:lnTo>
                  <a:lnTo>
                    <a:pt x="16" y="4"/>
                  </a:lnTo>
                  <a:lnTo>
                    <a:pt x="20" y="8"/>
                  </a:lnTo>
                  <a:lnTo>
                    <a:pt x="20" y="8"/>
                  </a:lnTo>
                  <a:lnTo>
                    <a:pt x="26" y="16"/>
                  </a:lnTo>
                  <a:lnTo>
                    <a:pt x="26" y="16"/>
                  </a:lnTo>
                  <a:lnTo>
                    <a:pt x="26" y="1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0" name="Freeform 363">
              <a:extLst>
                <a:ext uri="{FF2B5EF4-FFF2-40B4-BE49-F238E27FC236}">
                  <a16:creationId xmlns:a16="http://schemas.microsoft.com/office/drawing/2014/main" id="{D1B471AD-0D72-5FC0-3D7C-7073390E3561}"/>
                </a:ext>
              </a:extLst>
            </p:cNvPr>
            <p:cNvSpPr>
              <a:spLocks/>
            </p:cNvSpPr>
            <p:nvPr/>
          </p:nvSpPr>
          <p:spPr bwMode="auto">
            <a:xfrm>
              <a:off x="10598482" y="4534311"/>
              <a:ext cx="98027" cy="70323"/>
            </a:xfrm>
            <a:custGeom>
              <a:avLst/>
              <a:gdLst>
                <a:gd name="T0" fmla="*/ 134 w 138"/>
                <a:gd name="T1" fmla="*/ 75 h 99"/>
                <a:gd name="T2" fmla="*/ 138 w 138"/>
                <a:gd name="T3" fmla="*/ 87 h 99"/>
                <a:gd name="T4" fmla="*/ 136 w 138"/>
                <a:gd name="T5" fmla="*/ 89 h 99"/>
                <a:gd name="T6" fmla="*/ 132 w 138"/>
                <a:gd name="T7" fmla="*/ 85 h 99"/>
                <a:gd name="T8" fmla="*/ 132 w 138"/>
                <a:gd name="T9" fmla="*/ 87 h 99"/>
                <a:gd name="T10" fmla="*/ 134 w 138"/>
                <a:gd name="T11" fmla="*/ 95 h 99"/>
                <a:gd name="T12" fmla="*/ 134 w 138"/>
                <a:gd name="T13" fmla="*/ 97 h 99"/>
                <a:gd name="T14" fmla="*/ 126 w 138"/>
                <a:gd name="T15" fmla="*/ 99 h 99"/>
                <a:gd name="T16" fmla="*/ 114 w 138"/>
                <a:gd name="T17" fmla="*/ 97 h 99"/>
                <a:gd name="T18" fmla="*/ 106 w 138"/>
                <a:gd name="T19" fmla="*/ 91 h 99"/>
                <a:gd name="T20" fmla="*/ 104 w 138"/>
                <a:gd name="T21" fmla="*/ 85 h 99"/>
                <a:gd name="T22" fmla="*/ 102 w 138"/>
                <a:gd name="T23" fmla="*/ 77 h 99"/>
                <a:gd name="T24" fmla="*/ 96 w 138"/>
                <a:gd name="T25" fmla="*/ 69 h 99"/>
                <a:gd name="T26" fmla="*/ 78 w 138"/>
                <a:gd name="T27" fmla="*/ 59 h 99"/>
                <a:gd name="T28" fmla="*/ 70 w 138"/>
                <a:gd name="T29" fmla="*/ 59 h 99"/>
                <a:gd name="T30" fmla="*/ 62 w 138"/>
                <a:gd name="T31" fmla="*/ 59 h 99"/>
                <a:gd name="T32" fmla="*/ 48 w 138"/>
                <a:gd name="T33" fmla="*/ 55 h 99"/>
                <a:gd name="T34" fmla="*/ 48 w 138"/>
                <a:gd name="T35" fmla="*/ 47 h 99"/>
                <a:gd name="T36" fmla="*/ 46 w 138"/>
                <a:gd name="T37" fmla="*/ 43 h 99"/>
                <a:gd name="T38" fmla="*/ 32 w 138"/>
                <a:gd name="T39" fmla="*/ 34 h 99"/>
                <a:gd name="T40" fmla="*/ 22 w 138"/>
                <a:gd name="T41" fmla="*/ 28 h 99"/>
                <a:gd name="T42" fmla="*/ 12 w 138"/>
                <a:gd name="T43" fmla="*/ 22 h 99"/>
                <a:gd name="T44" fmla="*/ 6 w 138"/>
                <a:gd name="T45" fmla="*/ 24 h 99"/>
                <a:gd name="T46" fmla="*/ 0 w 138"/>
                <a:gd name="T47" fmla="*/ 22 h 99"/>
                <a:gd name="T48" fmla="*/ 0 w 138"/>
                <a:gd name="T49" fmla="*/ 22 h 99"/>
                <a:gd name="T50" fmla="*/ 4 w 138"/>
                <a:gd name="T51" fmla="*/ 14 h 99"/>
                <a:gd name="T52" fmla="*/ 10 w 138"/>
                <a:gd name="T53" fmla="*/ 8 h 99"/>
                <a:gd name="T54" fmla="*/ 16 w 138"/>
                <a:gd name="T55" fmla="*/ 2 h 99"/>
                <a:gd name="T56" fmla="*/ 24 w 138"/>
                <a:gd name="T57" fmla="*/ 0 h 99"/>
                <a:gd name="T58" fmla="*/ 28 w 138"/>
                <a:gd name="T59" fmla="*/ 4 h 99"/>
                <a:gd name="T60" fmla="*/ 30 w 138"/>
                <a:gd name="T61" fmla="*/ 6 h 99"/>
                <a:gd name="T62" fmla="*/ 52 w 138"/>
                <a:gd name="T63" fmla="*/ 26 h 99"/>
                <a:gd name="T64" fmla="*/ 68 w 138"/>
                <a:gd name="T65" fmla="*/ 32 h 99"/>
                <a:gd name="T66" fmla="*/ 78 w 138"/>
                <a:gd name="T67" fmla="*/ 32 h 99"/>
                <a:gd name="T68" fmla="*/ 92 w 138"/>
                <a:gd name="T69" fmla="*/ 32 h 99"/>
                <a:gd name="T70" fmla="*/ 96 w 138"/>
                <a:gd name="T71" fmla="*/ 36 h 99"/>
                <a:gd name="T72" fmla="*/ 100 w 138"/>
                <a:gd name="T73" fmla="*/ 40 h 99"/>
                <a:gd name="T74" fmla="*/ 100 w 138"/>
                <a:gd name="T75" fmla="*/ 53 h 99"/>
                <a:gd name="T76" fmla="*/ 104 w 138"/>
                <a:gd name="T77" fmla="*/ 63 h 99"/>
                <a:gd name="T78" fmla="*/ 110 w 138"/>
                <a:gd name="T79" fmla="*/ 71 h 99"/>
                <a:gd name="T80" fmla="*/ 118 w 138"/>
                <a:gd name="T81" fmla="*/ 73 h 99"/>
                <a:gd name="T82" fmla="*/ 130 w 138"/>
                <a:gd name="T83" fmla="*/ 73 h 99"/>
                <a:gd name="T84" fmla="*/ 134 w 138"/>
                <a:gd name="T85"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99">
                  <a:moveTo>
                    <a:pt x="134" y="75"/>
                  </a:moveTo>
                  <a:lnTo>
                    <a:pt x="134" y="75"/>
                  </a:lnTo>
                  <a:lnTo>
                    <a:pt x="136" y="83"/>
                  </a:lnTo>
                  <a:lnTo>
                    <a:pt x="138" y="87"/>
                  </a:lnTo>
                  <a:lnTo>
                    <a:pt x="136" y="89"/>
                  </a:lnTo>
                  <a:lnTo>
                    <a:pt x="136" y="89"/>
                  </a:lnTo>
                  <a:lnTo>
                    <a:pt x="134" y="87"/>
                  </a:lnTo>
                  <a:lnTo>
                    <a:pt x="132" y="85"/>
                  </a:lnTo>
                  <a:lnTo>
                    <a:pt x="132" y="85"/>
                  </a:lnTo>
                  <a:lnTo>
                    <a:pt x="132" y="87"/>
                  </a:lnTo>
                  <a:lnTo>
                    <a:pt x="132" y="89"/>
                  </a:lnTo>
                  <a:lnTo>
                    <a:pt x="134" y="95"/>
                  </a:lnTo>
                  <a:lnTo>
                    <a:pt x="134" y="97"/>
                  </a:lnTo>
                  <a:lnTo>
                    <a:pt x="134" y="97"/>
                  </a:lnTo>
                  <a:lnTo>
                    <a:pt x="130" y="99"/>
                  </a:lnTo>
                  <a:lnTo>
                    <a:pt x="126" y="99"/>
                  </a:lnTo>
                  <a:lnTo>
                    <a:pt x="114" y="97"/>
                  </a:lnTo>
                  <a:lnTo>
                    <a:pt x="114" y="97"/>
                  </a:lnTo>
                  <a:lnTo>
                    <a:pt x="110" y="95"/>
                  </a:lnTo>
                  <a:lnTo>
                    <a:pt x="106" y="91"/>
                  </a:lnTo>
                  <a:lnTo>
                    <a:pt x="106" y="91"/>
                  </a:lnTo>
                  <a:lnTo>
                    <a:pt x="104" y="85"/>
                  </a:lnTo>
                  <a:lnTo>
                    <a:pt x="102" y="77"/>
                  </a:lnTo>
                  <a:lnTo>
                    <a:pt x="102" y="77"/>
                  </a:lnTo>
                  <a:lnTo>
                    <a:pt x="96" y="69"/>
                  </a:lnTo>
                  <a:lnTo>
                    <a:pt x="96" y="69"/>
                  </a:lnTo>
                  <a:lnTo>
                    <a:pt x="88" y="63"/>
                  </a:lnTo>
                  <a:lnTo>
                    <a:pt x="78" y="59"/>
                  </a:lnTo>
                  <a:lnTo>
                    <a:pt x="78" y="59"/>
                  </a:lnTo>
                  <a:lnTo>
                    <a:pt x="70" y="59"/>
                  </a:lnTo>
                  <a:lnTo>
                    <a:pt x="62" y="59"/>
                  </a:lnTo>
                  <a:lnTo>
                    <a:pt x="62" y="59"/>
                  </a:lnTo>
                  <a:lnTo>
                    <a:pt x="54" y="57"/>
                  </a:lnTo>
                  <a:lnTo>
                    <a:pt x="48" y="55"/>
                  </a:lnTo>
                  <a:lnTo>
                    <a:pt x="48" y="55"/>
                  </a:lnTo>
                  <a:lnTo>
                    <a:pt x="48" y="47"/>
                  </a:lnTo>
                  <a:lnTo>
                    <a:pt x="46" y="43"/>
                  </a:lnTo>
                  <a:lnTo>
                    <a:pt x="46" y="43"/>
                  </a:lnTo>
                  <a:lnTo>
                    <a:pt x="38" y="38"/>
                  </a:lnTo>
                  <a:lnTo>
                    <a:pt x="32" y="34"/>
                  </a:lnTo>
                  <a:lnTo>
                    <a:pt x="32" y="34"/>
                  </a:lnTo>
                  <a:lnTo>
                    <a:pt x="22" y="28"/>
                  </a:lnTo>
                  <a:lnTo>
                    <a:pt x="18" y="24"/>
                  </a:lnTo>
                  <a:lnTo>
                    <a:pt x="12" y="22"/>
                  </a:lnTo>
                  <a:lnTo>
                    <a:pt x="12" y="22"/>
                  </a:lnTo>
                  <a:lnTo>
                    <a:pt x="6" y="24"/>
                  </a:lnTo>
                  <a:lnTo>
                    <a:pt x="2" y="24"/>
                  </a:lnTo>
                  <a:lnTo>
                    <a:pt x="0" y="22"/>
                  </a:lnTo>
                  <a:lnTo>
                    <a:pt x="0" y="22"/>
                  </a:lnTo>
                  <a:lnTo>
                    <a:pt x="0" y="22"/>
                  </a:lnTo>
                  <a:lnTo>
                    <a:pt x="0" y="18"/>
                  </a:lnTo>
                  <a:lnTo>
                    <a:pt x="4" y="14"/>
                  </a:lnTo>
                  <a:lnTo>
                    <a:pt x="4" y="14"/>
                  </a:lnTo>
                  <a:lnTo>
                    <a:pt x="10" y="8"/>
                  </a:lnTo>
                  <a:lnTo>
                    <a:pt x="16" y="2"/>
                  </a:lnTo>
                  <a:lnTo>
                    <a:pt x="16" y="2"/>
                  </a:lnTo>
                  <a:lnTo>
                    <a:pt x="20" y="0"/>
                  </a:lnTo>
                  <a:lnTo>
                    <a:pt x="24" y="0"/>
                  </a:lnTo>
                  <a:lnTo>
                    <a:pt x="24" y="0"/>
                  </a:lnTo>
                  <a:lnTo>
                    <a:pt x="28" y="4"/>
                  </a:lnTo>
                  <a:lnTo>
                    <a:pt x="30" y="6"/>
                  </a:lnTo>
                  <a:lnTo>
                    <a:pt x="30" y="6"/>
                  </a:lnTo>
                  <a:lnTo>
                    <a:pt x="40" y="16"/>
                  </a:lnTo>
                  <a:lnTo>
                    <a:pt x="52" y="26"/>
                  </a:lnTo>
                  <a:lnTo>
                    <a:pt x="52" y="26"/>
                  </a:lnTo>
                  <a:lnTo>
                    <a:pt x="68" y="32"/>
                  </a:lnTo>
                  <a:lnTo>
                    <a:pt x="68" y="32"/>
                  </a:lnTo>
                  <a:lnTo>
                    <a:pt x="78" y="32"/>
                  </a:lnTo>
                  <a:lnTo>
                    <a:pt x="84" y="32"/>
                  </a:lnTo>
                  <a:lnTo>
                    <a:pt x="92" y="32"/>
                  </a:lnTo>
                  <a:lnTo>
                    <a:pt x="92" y="32"/>
                  </a:lnTo>
                  <a:lnTo>
                    <a:pt x="96" y="36"/>
                  </a:lnTo>
                  <a:lnTo>
                    <a:pt x="100" y="40"/>
                  </a:lnTo>
                  <a:lnTo>
                    <a:pt x="100" y="40"/>
                  </a:lnTo>
                  <a:lnTo>
                    <a:pt x="100" y="45"/>
                  </a:lnTo>
                  <a:lnTo>
                    <a:pt x="100" y="53"/>
                  </a:lnTo>
                  <a:lnTo>
                    <a:pt x="100" y="53"/>
                  </a:lnTo>
                  <a:lnTo>
                    <a:pt x="104" y="63"/>
                  </a:lnTo>
                  <a:lnTo>
                    <a:pt x="108" y="67"/>
                  </a:lnTo>
                  <a:lnTo>
                    <a:pt x="110" y="71"/>
                  </a:lnTo>
                  <a:lnTo>
                    <a:pt x="110" y="71"/>
                  </a:lnTo>
                  <a:lnTo>
                    <a:pt x="118" y="73"/>
                  </a:lnTo>
                  <a:lnTo>
                    <a:pt x="124" y="73"/>
                  </a:lnTo>
                  <a:lnTo>
                    <a:pt x="130" y="73"/>
                  </a:lnTo>
                  <a:lnTo>
                    <a:pt x="134" y="75"/>
                  </a:lnTo>
                  <a:lnTo>
                    <a:pt x="134" y="75"/>
                  </a:lnTo>
                  <a:lnTo>
                    <a:pt x="134" y="75"/>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1" name="Freeform 364">
              <a:extLst>
                <a:ext uri="{FF2B5EF4-FFF2-40B4-BE49-F238E27FC236}">
                  <a16:creationId xmlns:a16="http://schemas.microsoft.com/office/drawing/2014/main" id="{44EB020F-623E-5AE1-3FA0-8303DCCEEE7E}"/>
                </a:ext>
              </a:extLst>
            </p:cNvPr>
            <p:cNvSpPr>
              <a:spLocks/>
            </p:cNvSpPr>
            <p:nvPr/>
          </p:nvSpPr>
          <p:spPr bwMode="auto">
            <a:xfrm>
              <a:off x="10669515" y="4404320"/>
              <a:ext cx="15627" cy="13496"/>
            </a:xfrm>
            <a:custGeom>
              <a:avLst/>
              <a:gdLst>
                <a:gd name="T0" fmla="*/ 20 w 22"/>
                <a:gd name="T1" fmla="*/ 10 h 19"/>
                <a:gd name="T2" fmla="*/ 20 w 22"/>
                <a:gd name="T3" fmla="*/ 10 h 19"/>
                <a:gd name="T4" fmla="*/ 22 w 22"/>
                <a:gd name="T5" fmla="*/ 12 h 19"/>
                <a:gd name="T6" fmla="*/ 22 w 22"/>
                <a:gd name="T7" fmla="*/ 14 h 19"/>
                <a:gd name="T8" fmla="*/ 22 w 22"/>
                <a:gd name="T9" fmla="*/ 14 h 19"/>
                <a:gd name="T10" fmla="*/ 22 w 22"/>
                <a:gd name="T11" fmla="*/ 14 h 19"/>
                <a:gd name="T12" fmla="*/ 20 w 22"/>
                <a:gd name="T13" fmla="*/ 15 h 19"/>
                <a:gd name="T14" fmla="*/ 14 w 22"/>
                <a:gd name="T15" fmla="*/ 15 h 19"/>
                <a:gd name="T16" fmla="*/ 14 w 22"/>
                <a:gd name="T17" fmla="*/ 15 h 19"/>
                <a:gd name="T18" fmla="*/ 14 w 22"/>
                <a:gd name="T19" fmla="*/ 15 h 19"/>
                <a:gd name="T20" fmla="*/ 12 w 22"/>
                <a:gd name="T21" fmla="*/ 19 h 19"/>
                <a:gd name="T22" fmla="*/ 8 w 22"/>
                <a:gd name="T23" fmla="*/ 19 h 19"/>
                <a:gd name="T24" fmla="*/ 8 w 22"/>
                <a:gd name="T25" fmla="*/ 19 h 19"/>
                <a:gd name="T26" fmla="*/ 4 w 22"/>
                <a:gd name="T27" fmla="*/ 19 h 19"/>
                <a:gd name="T28" fmla="*/ 0 w 22"/>
                <a:gd name="T29" fmla="*/ 17 h 19"/>
                <a:gd name="T30" fmla="*/ 0 w 22"/>
                <a:gd name="T31" fmla="*/ 17 h 19"/>
                <a:gd name="T32" fmla="*/ 0 w 22"/>
                <a:gd name="T33" fmla="*/ 12 h 19"/>
                <a:gd name="T34" fmla="*/ 0 w 22"/>
                <a:gd name="T35" fmla="*/ 12 h 19"/>
                <a:gd name="T36" fmla="*/ 2 w 22"/>
                <a:gd name="T37" fmla="*/ 4 h 19"/>
                <a:gd name="T38" fmla="*/ 8 w 22"/>
                <a:gd name="T39" fmla="*/ 0 h 19"/>
                <a:gd name="T40" fmla="*/ 8 w 22"/>
                <a:gd name="T41" fmla="*/ 0 h 19"/>
                <a:gd name="T42" fmla="*/ 12 w 22"/>
                <a:gd name="T43" fmla="*/ 0 h 19"/>
                <a:gd name="T44" fmla="*/ 16 w 22"/>
                <a:gd name="T45" fmla="*/ 0 h 19"/>
                <a:gd name="T46" fmla="*/ 16 w 22"/>
                <a:gd name="T47" fmla="*/ 0 h 19"/>
                <a:gd name="T48" fmla="*/ 16 w 22"/>
                <a:gd name="T49" fmla="*/ 6 h 19"/>
                <a:gd name="T50" fmla="*/ 20 w 22"/>
                <a:gd name="T51" fmla="*/ 10 h 19"/>
                <a:gd name="T52" fmla="*/ 20 w 22"/>
                <a:gd name="T53" fmla="*/ 10 h 19"/>
                <a:gd name="T54" fmla="*/ 20 w 22"/>
                <a:gd name="T5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19">
                  <a:moveTo>
                    <a:pt x="20" y="10"/>
                  </a:moveTo>
                  <a:lnTo>
                    <a:pt x="20" y="10"/>
                  </a:lnTo>
                  <a:lnTo>
                    <a:pt x="22" y="12"/>
                  </a:lnTo>
                  <a:lnTo>
                    <a:pt x="22" y="14"/>
                  </a:lnTo>
                  <a:lnTo>
                    <a:pt x="22" y="14"/>
                  </a:lnTo>
                  <a:lnTo>
                    <a:pt x="22" y="14"/>
                  </a:lnTo>
                  <a:lnTo>
                    <a:pt x="20" y="15"/>
                  </a:lnTo>
                  <a:lnTo>
                    <a:pt x="14" y="15"/>
                  </a:lnTo>
                  <a:lnTo>
                    <a:pt x="14" y="15"/>
                  </a:lnTo>
                  <a:lnTo>
                    <a:pt x="14" y="15"/>
                  </a:lnTo>
                  <a:lnTo>
                    <a:pt x="12" y="19"/>
                  </a:lnTo>
                  <a:lnTo>
                    <a:pt x="8" y="19"/>
                  </a:lnTo>
                  <a:lnTo>
                    <a:pt x="8" y="19"/>
                  </a:lnTo>
                  <a:lnTo>
                    <a:pt x="4" y="19"/>
                  </a:lnTo>
                  <a:lnTo>
                    <a:pt x="0" y="17"/>
                  </a:lnTo>
                  <a:lnTo>
                    <a:pt x="0" y="17"/>
                  </a:lnTo>
                  <a:lnTo>
                    <a:pt x="0" y="12"/>
                  </a:lnTo>
                  <a:lnTo>
                    <a:pt x="0" y="12"/>
                  </a:lnTo>
                  <a:lnTo>
                    <a:pt x="2" y="4"/>
                  </a:lnTo>
                  <a:lnTo>
                    <a:pt x="8" y="0"/>
                  </a:lnTo>
                  <a:lnTo>
                    <a:pt x="8" y="0"/>
                  </a:lnTo>
                  <a:lnTo>
                    <a:pt x="12" y="0"/>
                  </a:lnTo>
                  <a:lnTo>
                    <a:pt x="16" y="0"/>
                  </a:lnTo>
                  <a:lnTo>
                    <a:pt x="16" y="0"/>
                  </a:lnTo>
                  <a:lnTo>
                    <a:pt x="16" y="6"/>
                  </a:lnTo>
                  <a:lnTo>
                    <a:pt x="20" y="10"/>
                  </a:lnTo>
                  <a:lnTo>
                    <a:pt x="20" y="10"/>
                  </a:lnTo>
                  <a:lnTo>
                    <a:pt x="20"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2" name="Freeform 365">
              <a:extLst>
                <a:ext uri="{FF2B5EF4-FFF2-40B4-BE49-F238E27FC236}">
                  <a16:creationId xmlns:a16="http://schemas.microsoft.com/office/drawing/2014/main" id="{E4106FD4-B0A3-3707-3EEE-960533FBF74E}"/>
                </a:ext>
              </a:extLst>
            </p:cNvPr>
            <p:cNvSpPr>
              <a:spLocks/>
            </p:cNvSpPr>
            <p:nvPr/>
          </p:nvSpPr>
          <p:spPr bwMode="auto">
            <a:xfrm>
              <a:off x="10452863" y="4596111"/>
              <a:ext cx="25572" cy="22731"/>
            </a:xfrm>
            <a:custGeom>
              <a:avLst/>
              <a:gdLst>
                <a:gd name="T0" fmla="*/ 36 w 36"/>
                <a:gd name="T1" fmla="*/ 18 h 32"/>
                <a:gd name="T2" fmla="*/ 36 w 36"/>
                <a:gd name="T3" fmla="*/ 18 h 32"/>
                <a:gd name="T4" fmla="*/ 32 w 36"/>
                <a:gd name="T5" fmla="*/ 26 h 32"/>
                <a:gd name="T6" fmla="*/ 30 w 36"/>
                <a:gd name="T7" fmla="*/ 32 h 32"/>
                <a:gd name="T8" fmla="*/ 30 w 36"/>
                <a:gd name="T9" fmla="*/ 32 h 32"/>
                <a:gd name="T10" fmla="*/ 30 w 36"/>
                <a:gd name="T11" fmla="*/ 30 h 32"/>
                <a:gd name="T12" fmla="*/ 28 w 36"/>
                <a:gd name="T13" fmla="*/ 30 h 32"/>
                <a:gd name="T14" fmla="*/ 24 w 36"/>
                <a:gd name="T15" fmla="*/ 28 h 32"/>
                <a:gd name="T16" fmla="*/ 24 w 36"/>
                <a:gd name="T17" fmla="*/ 28 h 32"/>
                <a:gd name="T18" fmla="*/ 18 w 36"/>
                <a:gd name="T19" fmla="*/ 28 h 32"/>
                <a:gd name="T20" fmla="*/ 14 w 36"/>
                <a:gd name="T21" fmla="*/ 28 h 32"/>
                <a:gd name="T22" fmla="*/ 14 w 36"/>
                <a:gd name="T23" fmla="*/ 28 h 32"/>
                <a:gd name="T24" fmla="*/ 4 w 36"/>
                <a:gd name="T25" fmla="*/ 24 h 32"/>
                <a:gd name="T26" fmla="*/ 2 w 36"/>
                <a:gd name="T27" fmla="*/ 18 h 32"/>
                <a:gd name="T28" fmla="*/ 0 w 36"/>
                <a:gd name="T29" fmla="*/ 16 h 32"/>
                <a:gd name="T30" fmla="*/ 0 w 36"/>
                <a:gd name="T31" fmla="*/ 16 h 32"/>
                <a:gd name="T32" fmla="*/ 2 w 36"/>
                <a:gd name="T33" fmla="*/ 12 h 32"/>
                <a:gd name="T34" fmla="*/ 4 w 36"/>
                <a:gd name="T35" fmla="*/ 8 h 32"/>
                <a:gd name="T36" fmla="*/ 12 w 36"/>
                <a:gd name="T37" fmla="*/ 4 h 32"/>
                <a:gd name="T38" fmla="*/ 12 w 36"/>
                <a:gd name="T39" fmla="*/ 4 h 32"/>
                <a:gd name="T40" fmla="*/ 16 w 36"/>
                <a:gd name="T41" fmla="*/ 0 h 32"/>
                <a:gd name="T42" fmla="*/ 18 w 36"/>
                <a:gd name="T43" fmla="*/ 0 h 32"/>
                <a:gd name="T44" fmla="*/ 18 w 36"/>
                <a:gd name="T45" fmla="*/ 0 h 32"/>
                <a:gd name="T46" fmla="*/ 20 w 36"/>
                <a:gd name="T47" fmla="*/ 2 h 32"/>
                <a:gd name="T48" fmla="*/ 22 w 36"/>
                <a:gd name="T49" fmla="*/ 6 h 32"/>
                <a:gd name="T50" fmla="*/ 24 w 36"/>
                <a:gd name="T51" fmla="*/ 12 h 32"/>
                <a:gd name="T52" fmla="*/ 24 w 36"/>
                <a:gd name="T53" fmla="*/ 12 h 32"/>
                <a:gd name="T54" fmla="*/ 28 w 36"/>
                <a:gd name="T55" fmla="*/ 16 h 32"/>
                <a:gd name="T56" fmla="*/ 32 w 36"/>
                <a:gd name="T57" fmla="*/ 16 h 32"/>
                <a:gd name="T58" fmla="*/ 36 w 36"/>
                <a:gd name="T59" fmla="*/ 18 h 32"/>
                <a:gd name="T60" fmla="*/ 36 w 36"/>
                <a:gd name="T61" fmla="*/ 18 h 32"/>
                <a:gd name="T62" fmla="*/ 36 w 36"/>
                <a:gd name="T63"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2">
                  <a:moveTo>
                    <a:pt x="36" y="18"/>
                  </a:moveTo>
                  <a:lnTo>
                    <a:pt x="36" y="18"/>
                  </a:lnTo>
                  <a:lnTo>
                    <a:pt x="32" y="26"/>
                  </a:lnTo>
                  <a:lnTo>
                    <a:pt x="30" y="32"/>
                  </a:lnTo>
                  <a:lnTo>
                    <a:pt x="30" y="32"/>
                  </a:lnTo>
                  <a:lnTo>
                    <a:pt x="30" y="30"/>
                  </a:lnTo>
                  <a:lnTo>
                    <a:pt x="28" y="30"/>
                  </a:lnTo>
                  <a:lnTo>
                    <a:pt x="24" y="28"/>
                  </a:lnTo>
                  <a:lnTo>
                    <a:pt x="24" y="28"/>
                  </a:lnTo>
                  <a:lnTo>
                    <a:pt x="18" y="28"/>
                  </a:lnTo>
                  <a:lnTo>
                    <a:pt x="14" y="28"/>
                  </a:lnTo>
                  <a:lnTo>
                    <a:pt x="14" y="28"/>
                  </a:lnTo>
                  <a:lnTo>
                    <a:pt x="4" y="24"/>
                  </a:lnTo>
                  <a:lnTo>
                    <a:pt x="2" y="18"/>
                  </a:lnTo>
                  <a:lnTo>
                    <a:pt x="0" y="16"/>
                  </a:lnTo>
                  <a:lnTo>
                    <a:pt x="0" y="16"/>
                  </a:lnTo>
                  <a:lnTo>
                    <a:pt x="2" y="12"/>
                  </a:lnTo>
                  <a:lnTo>
                    <a:pt x="4" y="8"/>
                  </a:lnTo>
                  <a:lnTo>
                    <a:pt x="12" y="4"/>
                  </a:lnTo>
                  <a:lnTo>
                    <a:pt x="12" y="4"/>
                  </a:lnTo>
                  <a:lnTo>
                    <a:pt x="16" y="0"/>
                  </a:lnTo>
                  <a:lnTo>
                    <a:pt x="18" y="0"/>
                  </a:lnTo>
                  <a:lnTo>
                    <a:pt x="18" y="0"/>
                  </a:lnTo>
                  <a:lnTo>
                    <a:pt x="20" y="2"/>
                  </a:lnTo>
                  <a:lnTo>
                    <a:pt x="22" y="6"/>
                  </a:lnTo>
                  <a:lnTo>
                    <a:pt x="24" y="12"/>
                  </a:lnTo>
                  <a:lnTo>
                    <a:pt x="24" y="12"/>
                  </a:lnTo>
                  <a:lnTo>
                    <a:pt x="28" y="16"/>
                  </a:lnTo>
                  <a:lnTo>
                    <a:pt x="32" y="16"/>
                  </a:lnTo>
                  <a:lnTo>
                    <a:pt x="36" y="18"/>
                  </a:lnTo>
                  <a:lnTo>
                    <a:pt x="36" y="18"/>
                  </a:lnTo>
                  <a:lnTo>
                    <a:pt x="36" y="1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3" name="Freeform 366">
              <a:extLst>
                <a:ext uri="{FF2B5EF4-FFF2-40B4-BE49-F238E27FC236}">
                  <a16:creationId xmlns:a16="http://schemas.microsoft.com/office/drawing/2014/main" id="{5EDACA47-D22A-28FB-4F4A-85DCCEC69294}"/>
                </a:ext>
              </a:extLst>
            </p:cNvPr>
            <p:cNvSpPr>
              <a:spLocks/>
            </p:cNvSpPr>
            <p:nvPr/>
          </p:nvSpPr>
          <p:spPr bwMode="auto">
            <a:xfrm>
              <a:off x="10407401" y="4500215"/>
              <a:ext cx="24151" cy="26993"/>
            </a:xfrm>
            <a:custGeom>
              <a:avLst/>
              <a:gdLst>
                <a:gd name="T0" fmla="*/ 34 w 34"/>
                <a:gd name="T1" fmla="*/ 32 h 38"/>
                <a:gd name="T2" fmla="*/ 34 w 34"/>
                <a:gd name="T3" fmla="*/ 32 h 38"/>
                <a:gd name="T4" fmla="*/ 34 w 34"/>
                <a:gd name="T5" fmla="*/ 36 h 38"/>
                <a:gd name="T6" fmla="*/ 34 w 34"/>
                <a:gd name="T7" fmla="*/ 36 h 38"/>
                <a:gd name="T8" fmla="*/ 32 w 34"/>
                <a:gd name="T9" fmla="*/ 38 h 38"/>
                <a:gd name="T10" fmla="*/ 30 w 34"/>
                <a:gd name="T11" fmla="*/ 38 h 38"/>
                <a:gd name="T12" fmla="*/ 24 w 34"/>
                <a:gd name="T13" fmla="*/ 38 h 38"/>
                <a:gd name="T14" fmla="*/ 24 w 34"/>
                <a:gd name="T15" fmla="*/ 38 h 38"/>
                <a:gd name="T16" fmla="*/ 20 w 34"/>
                <a:gd name="T17" fmla="*/ 34 h 38"/>
                <a:gd name="T18" fmla="*/ 16 w 34"/>
                <a:gd name="T19" fmla="*/ 30 h 38"/>
                <a:gd name="T20" fmla="*/ 16 w 34"/>
                <a:gd name="T21" fmla="*/ 30 h 38"/>
                <a:gd name="T22" fmla="*/ 4 w 34"/>
                <a:gd name="T23" fmla="*/ 18 h 38"/>
                <a:gd name="T24" fmla="*/ 0 w 34"/>
                <a:gd name="T25" fmla="*/ 10 h 38"/>
                <a:gd name="T26" fmla="*/ 0 w 34"/>
                <a:gd name="T27" fmla="*/ 4 h 38"/>
                <a:gd name="T28" fmla="*/ 0 w 34"/>
                <a:gd name="T29" fmla="*/ 4 h 38"/>
                <a:gd name="T30" fmla="*/ 4 w 34"/>
                <a:gd name="T31" fmla="*/ 0 h 38"/>
                <a:gd name="T32" fmla="*/ 12 w 34"/>
                <a:gd name="T33" fmla="*/ 0 h 38"/>
                <a:gd name="T34" fmla="*/ 12 w 34"/>
                <a:gd name="T35" fmla="*/ 0 h 38"/>
                <a:gd name="T36" fmla="*/ 16 w 34"/>
                <a:gd name="T37" fmla="*/ 2 h 38"/>
                <a:gd name="T38" fmla="*/ 20 w 34"/>
                <a:gd name="T39" fmla="*/ 8 h 38"/>
                <a:gd name="T40" fmla="*/ 20 w 34"/>
                <a:gd name="T41" fmla="*/ 8 h 38"/>
                <a:gd name="T42" fmla="*/ 28 w 34"/>
                <a:gd name="T43" fmla="*/ 18 h 38"/>
                <a:gd name="T44" fmla="*/ 34 w 34"/>
                <a:gd name="T45" fmla="*/ 32 h 38"/>
                <a:gd name="T46" fmla="*/ 34 w 34"/>
                <a:gd name="T47" fmla="*/ 32 h 38"/>
                <a:gd name="T48" fmla="*/ 34 w 34"/>
                <a:gd name="T4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8">
                  <a:moveTo>
                    <a:pt x="34" y="32"/>
                  </a:moveTo>
                  <a:lnTo>
                    <a:pt x="34" y="32"/>
                  </a:lnTo>
                  <a:lnTo>
                    <a:pt x="34" y="36"/>
                  </a:lnTo>
                  <a:lnTo>
                    <a:pt x="34" y="36"/>
                  </a:lnTo>
                  <a:lnTo>
                    <a:pt x="32" y="38"/>
                  </a:lnTo>
                  <a:lnTo>
                    <a:pt x="30" y="38"/>
                  </a:lnTo>
                  <a:lnTo>
                    <a:pt x="24" y="38"/>
                  </a:lnTo>
                  <a:lnTo>
                    <a:pt x="24" y="38"/>
                  </a:lnTo>
                  <a:lnTo>
                    <a:pt x="20" y="34"/>
                  </a:lnTo>
                  <a:lnTo>
                    <a:pt x="16" y="30"/>
                  </a:lnTo>
                  <a:lnTo>
                    <a:pt x="16" y="30"/>
                  </a:lnTo>
                  <a:lnTo>
                    <a:pt x="4" y="18"/>
                  </a:lnTo>
                  <a:lnTo>
                    <a:pt x="0" y="10"/>
                  </a:lnTo>
                  <a:lnTo>
                    <a:pt x="0" y="4"/>
                  </a:lnTo>
                  <a:lnTo>
                    <a:pt x="0" y="4"/>
                  </a:lnTo>
                  <a:lnTo>
                    <a:pt x="4" y="0"/>
                  </a:lnTo>
                  <a:lnTo>
                    <a:pt x="12" y="0"/>
                  </a:lnTo>
                  <a:lnTo>
                    <a:pt x="12" y="0"/>
                  </a:lnTo>
                  <a:lnTo>
                    <a:pt x="16" y="2"/>
                  </a:lnTo>
                  <a:lnTo>
                    <a:pt x="20" y="8"/>
                  </a:lnTo>
                  <a:lnTo>
                    <a:pt x="20" y="8"/>
                  </a:lnTo>
                  <a:lnTo>
                    <a:pt x="28" y="18"/>
                  </a:lnTo>
                  <a:lnTo>
                    <a:pt x="34" y="32"/>
                  </a:lnTo>
                  <a:lnTo>
                    <a:pt x="34" y="32"/>
                  </a:lnTo>
                  <a:lnTo>
                    <a:pt x="34" y="3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4" name="Freeform 367">
              <a:extLst>
                <a:ext uri="{FF2B5EF4-FFF2-40B4-BE49-F238E27FC236}">
                  <a16:creationId xmlns:a16="http://schemas.microsoft.com/office/drawing/2014/main" id="{C186C903-E5F6-5C36-D554-3AA0C7C59675}"/>
                </a:ext>
              </a:extLst>
            </p:cNvPr>
            <p:cNvSpPr>
              <a:spLocks/>
            </p:cNvSpPr>
            <p:nvPr/>
          </p:nvSpPr>
          <p:spPr bwMode="auto">
            <a:xfrm>
              <a:off x="10007481" y="3692562"/>
              <a:ext cx="321072" cy="181136"/>
            </a:xfrm>
            <a:custGeom>
              <a:avLst/>
              <a:gdLst>
                <a:gd name="T0" fmla="*/ 444 w 452"/>
                <a:gd name="T1" fmla="*/ 162 h 255"/>
                <a:gd name="T2" fmla="*/ 430 w 452"/>
                <a:gd name="T3" fmla="*/ 160 h 255"/>
                <a:gd name="T4" fmla="*/ 420 w 452"/>
                <a:gd name="T5" fmla="*/ 176 h 255"/>
                <a:gd name="T6" fmla="*/ 408 w 452"/>
                <a:gd name="T7" fmla="*/ 183 h 255"/>
                <a:gd name="T8" fmla="*/ 406 w 452"/>
                <a:gd name="T9" fmla="*/ 195 h 255"/>
                <a:gd name="T10" fmla="*/ 400 w 452"/>
                <a:gd name="T11" fmla="*/ 215 h 255"/>
                <a:gd name="T12" fmla="*/ 388 w 452"/>
                <a:gd name="T13" fmla="*/ 217 h 255"/>
                <a:gd name="T14" fmla="*/ 382 w 452"/>
                <a:gd name="T15" fmla="*/ 233 h 255"/>
                <a:gd name="T16" fmla="*/ 354 w 452"/>
                <a:gd name="T17" fmla="*/ 241 h 255"/>
                <a:gd name="T18" fmla="*/ 344 w 452"/>
                <a:gd name="T19" fmla="*/ 235 h 255"/>
                <a:gd name="T20" fmla="*/ 333 w 452"/>
                <a:gd name="T21" fmla="*/ 247 h 255"/>
                <a:gd name="T22" fmla="*/ 325 w 452"/>
                <a:gd name="T23" fmla="*/ 245 h 255"/>
                <a:gd name="T24" fmla="*/ 317 w 452"/>
                <a:gd name="T25" fmla="*/ 233 h 255"/>
                <a:gd name="T26" fmla="*/ 283 w 452"/>
                <a:gd name="T27" fmla="*/ 237 h 255"/>
                <a:gd name="T28" fmla="*/ 263 w 452"/>
                <a:gd name="T29" fmla="*/ 231 h 255"/>
                <a:gd name="T30" fmla="*/ 243 w 452"/>
                <a:gd name="T31" fmla="*/ 217 h 255"/>
                <a:gd name="T32" fmla="*/ 203 w 452"/>
                <a:gd name="T33" fmla="*/ 213 h 255"/>
                <a:gd name="T34" fmla="*/ 191 w 452"/>
                <a:gd name="T35" fmla="*/ 237 h 255"/>
                <a:gd name="T36" fmla="*/ 179 w 452"/>
                <a:gd name="T37" fmla="*/ 247 h 255"/>
                <a:gd name="T38" fmla="*/ 155 w 452"/>
                <a:gd name="T39" fmla="*/ 253 h 255"/>
                <a:gd name="T40" fmla="*/ 131 w 452"/>
                <a:gd name="T41" fmla="*/ 245 h 255"/>
                <a:gd name="T42" fmla="*/ 118 w 452"/>
                <a:gd name="T43" fmla="*/ 239 h 255"/>
                <a:gd name="T44" fmla="*/ 82 w 452"/>
                <a:gd name="T45" fmla="*/ 205 h 255"/>
                <a:gd name="T46" fmla="*/ 54 w 452"/>
                <a:gd name="T47" fmla="*/ 178 h 255"/>
                <a:gd name="T48" fmla="*/ 26 w 452"/>
                <a:gd name="T49" fmla="*/ 148 h 255"/>
                <a:gd name="T50" fmla="*/ 26 w 452"/>
                <a:gd name="T51" fmla="*/ 124 h 255"/>
                <a:gd name="T52" fmla="*/ 16 w 452"/>
                <a:gd name="T53" fmla="*/ 108 h 255"/>
                <a:gd name="T54" fmla="*/ 0 w 452"/>
                <a:gd name="T55" fmla="*/ 92 h 255"/>
                <a:gd name="T56" fmla="*/ 0 w 452"/>
                <a:gd name="T57" fmla="*/ 82 h 255"/>
                <a:gd name="T58" fmla="*/ 4 w 452"/>
                <a:gd name="T59" fmla="*/ 74 h 255"/>
                <a:gd name="T60" fmla="*/ 22 w 452"/>
                <a:gd name="T61" fmla="*/ 94 h 255"/>
                <a:gd name="T62" fmla="*/ 26 w 452"/>
                <a:gd name="T63" fmla="*/ 90 h 255"/>
                <a:gd name="T64" fmla="*/ 38 w 452"/>
                <a:gd name="T65" fmla="*/ 72 h 255"/>
                <a:gd name="T66" fmla="*/ 68 w 452"/>
                <a:gd name="T67" fmla="*/ 64 h 255"/>
                <a:gd name="T68" fmla="*/ 94 w 452"/>
                <a:gd name="T69" fmla="*/ 48 h 255"/>
                <a:gd name="T70" fmla="*/ 120 w 452"/>
                <a:gd name="T71" fmla="*/ 34 h 255"/>
                <a:gd name="T72" fmla="*/ 143 w 452"/>
                <a:gd name="T73" fmla="*/ 26 h 255"/>
                <a:gd name="T74" fmla="*/ 147 w 452"/>
                <a:gd name="T75" fmla="*/ 0 h 255"/>
                <a:gd name="T76" fmla="*/ 157 w 452"/>
                <a:gd name="T77" fmla="*/ 2 h 255"/>
                <a:gd name="T78" fmla="*/ 169 w 452"/>
                <a:gd name="T79" fmla="*/ 22 h 255"/>
                <a:gd name="T80" fmla="*/ 181 w 452"/>
                <a:gd name="T81" fmla="*/ 28 h 255"/>
                <a:gd name="T82" fmla="*/ 195 w 452"/>
                <a:gd name="T83" fmla="*/ 28 h 255"/>
                <a:gd name="T84" fmla="*/ 207 w 452"/>
                <a:gd name="T85" fmla="*/ 12 h 255"/>
                <a:gd name="T86" fmla="*/ 221 w 452"/>
                <a:gd name="T87" fmla="*/ 26 h 255"/>
                <a:gd name="T88" fmla="*/ 233 w 452"/>
                <a:gd name="T89" fmla="*/ 30 h 255"/>
                <a:gd name="T90" fmla="*/ 259 w 452"/>
                <a:gd name="T91" fmla="*/ 34 h 255"/>
                <a:gd name="T92" fmla="*/ 269 w 452"/>
                <a:gd name="T93" fmla="*/ 50 h 255"/>
                <a:gd name="T94" fmla="*/ 285 w 452"/>
                <a:gd name="T95" fmla="*/ 54 h 255"/>
                <a:gd name="T96" fmla="*/ 283 w 452"/>
                <a:gd name="T97" fmla="*/ 62 h 255"/>
                <a:gd name="T98" fmla="*/ 283 w 452"/>
                <a:gd name="T99" fmla="*/ 74 h 255"/>
                <a:gd name="T100" fmla="*/ 307 w 452"/>
                <a:gd name="T101" fmla="*/ 92 h 255"/>
                <a:gd name="T102" fmla="*/ 323 w 452"/>
                <a:gd name="T103" fmla="*/ 88 h 255"/>
                <a:gd name="T104" fmla="*/ 321 w 452"/>
                <a:gd name="T105" fmla="*/ 78 h 255"/>
                <a:gd name="T106" fmla="*/ 323 w 452"/>
                <a:gd name="T107" fmla="*/ 70 h 255"/>
                <a:gd name="T108" fmla="*/ 344 w 452"/>
                <a:gd name="T109" fmla="*/ 78 h 255"/>
                <a:gd name="T110" fmla="*/ 370 w 452"/>
                <a:gd name="T111" fmla="*/ 82 h 255"/>
                <a:gd name="T112" fmla="*/ 376 w 452"/>
                <a:gd name="T113" fmla="*/ 92 h 255"/>
                <a:gd name="T114" fmla="*/ 380 w 452"/>
                <a:gd name="T115" fmla="*/ 104 h 255"/>
                <a:gd name="T116" fmla="*/ 392 w 452"/>
                <a:gd name="T117" fmla="*/ 108 h 255"/>
                <a:gd name="T118" fmla="*/ 410 w 452"/>
                <a:gd name="T119" fmla="*/ 120 h 255"/>
                <a:gd name="T120" fmla="*/ 430 w 452"/>
                <a:gd name="T121" fmla="*/ 146 h 255"/>
                <a:gd name="T122" fmla="*/ 452 w 452"/>
                <a:gd name="T123" fmla="*/ 1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2" h="255">
                  <a:moveTo>
                    <a:pt x="452" y="154"/>
                  </a:moveTo>
                  <a:lnTo>
                    <a:pt x="452" y="154"/>
                  </a:lnTo>
                  <a:lnTo>
                    <a:pt x="448" y="158"/>
                  </a:lnTo>
                  <a:lnTo>
                    <a:pt x="444" y="162"/>
                  </a:lnTo>
                  <a:lnTo>
                    <a:pt x="444" y="162"/>
                  </a:lnTo>
                  <a:lnTo>
                    <a:pt x="438" y="162"/>
                  </a:lnTo>
                  <a:lnTo>
                    <a:pt x="430" y="160"/>
                  </a:lnTo>
                  <a:lnTo>
                    <a:pt x="430" y="160"/>
                  </a:lnTo>
                  <a:lnTo>
                    <a:pt x="428" y="164"/>
                  </a:lnTo>
                  <a:lnTo>
                    <a:pt x="422" y="172"/>
                  </a:lnTo>
                  <a:lnTo>
                    <a:pt x="422" y="172"/>
                  </a:lnTo>
                  <a:lnTo>
                    <a:pt x="420" y="176"/>
                  </a:lnTo>
                  <a:lnTo>
                    <a:pt x="418" y="179"/>
                  </a:lnTo>
                  <a:lnTo>
                    <a:pt x="418" y="179"/>
                  </a:lnTo>
                  <a:lnTo>
                    <a:pt x="412" y="181"/>
                  </a:lnTo>
                  <a:lnTo>
                    <a:pt x="408" y="183"/>
                  </a:lnTo>
                  <a:lnTo>
                    <a:pt x="408" y="183"/>
                  </a:lnTo>
                  <a:lnTo>
                    <a:pt x="406" y="187"/>
                  </a:lnTo>
                  <a:lnTo>
                    <a:pt x="406" y="187"/>
                  </a:lnTo>
                  <a:lnTo>
                    <a:pt x="406" y="195"/>
                  </a:lnTo>
                  <a:lnTo>
                    <a:pt x="406" y="203"/>
                  </a:lnTo>
                  <a:lnTo>
                    <a:pt x="406" y="203"/>
                  </a:lnTo>
                  <a:lnTo>
                    <a:pt x="404" y="209"/>
                  </a:lnTo>
                  <a:lnTo>
                    <a:pt x="400" y="215"/>
                  </a:lnTo>
                  <a:lnTo>
                    <a:pt x="400" y="215"/>
                  </a:lnTo>
                  <a:lnTo>
                    <a:pt x="392" y="215"/>
                  </a:lnTo>
                  <a:lnTo>
                    <a:pt x="388" y="217"/>
                  </a:lnTo>
                  <a:lnTo>
                    <a:pt x="388" y="217"/>
                  </a:lnTo>
                  <a:lnTo>
                    <a:pt x="388" y="221"/>
                  </a:lnTo>
                  <a:lnTo>
                    <a:pt x="388" y="225"/>
                  </a:lnTo>
                  <a:lnTo>
                    <a:pt x="388" y="225"/>
                  </a:lnTo>
                  <a:lnTo>
                    <a:pt x="382" y="233"/>
                  </a:lnTo>
                  <a:lnTo>
                    <a:pt x="374" y="239"/>
                  </a:lnTo>
                  <a:lnTo>
                    <a:pt x="374" y="239"/>
                  </a:lnTo>
                  <a:lnTo>
                    <a:pt x="364" y="241"/>
                  </a:lnTo>
                  <a:lnTo>
                    <a:pt x="354" y="241"/>
                  </a:lnTo>
                  <a:lnTo>
                    <a:pt x="354" y="241"/>
                  </a:lnTo>
                  <a:lnTo>
                    <a:pt x="348" y="237"/>
                  </a:lnTo>
                  <a:lnTo>
                    <a:pt x="348" y="237"/>
                  </a:lnTo>
                  <a:lnTo>
                    <a:pt x="344" y="235"/>
                  </a:lnTo>
                  <a:lnTo>
                    <a:pt x="341" y="235"/>
                  </a:lnTo>
                  <a:lnTo>
                    <a:pt x="341" y="235"/>
                  </a:lnTo>
                  <a:lnTo>
                    <a:pt x="335" y="241"/>
                  </a:lnTo>
                  <a:lnTo>
                    <a:pt x="333" y="247"/>
                  </a:lnTo>
                  <a:lnTo>
                    <a:pt x="333" y="247"/>
                  </a:lnTo>
                  <a:lnTo>
                    <a:pt x="327" y="255"/>
                  </a:lnTo>
                  <a:lnTo>
                    <a:pt x="327" y="255"/>
                  </a:lnTo>
                  <a:lnTo>
                    <a:pt x="325" y="245"/>
                  </a:lnTo>
                  <a:lnTo>
                    <a:pt x="325" y="245"/>
                  </a:lnTo>
                  <a:lnTo>
                    <a:pt x="321" y="237"/>
                  </a:lnTo>
                  <a:lnTo>
                    <a:pt x="317" y="233"/>
                  </a:lnTo>
                  <a:lnTo>
                    <a:pt x="317" y="233"/>
                  </a:lnTo>
                  <a:lnTo>
                    <a:pt x="313" y="231"/>
                  </a:lnTo>
                  <a:lnTo>
                    <a:pt x="305" y="233"/>
                  </a:lnTo>
                  <a:lnTo>
                    <a:pt x="293" y="235"/>
                  </a:lnTo>
                  <a:lnTo>
                    <a:pt x="283" y="237"/>
                  </a:lnTo>
                  <a:lnTo>
                    <a:pt x="271" y="237"/>
                  </a:lnTo>
                  <a:lnTo>
                    <a:pt x="271" y="237"/>
                  </a:lnTo>
                  <a:lnTo>
                    <a:pt x="267" y="235"/>
                  </a:lnTo>
                  <a:lnTo>
                    <a:pt x="263" y="231"/>
                  </a:lnTo>
                  <a:lnTo>
                    <a:pt x="255" y="221"/>
                  </a:lnTo>
                  <a:lnTo>
                    <a:pt x="255" y="221"/>
                  </a:lnTo>
                  <a:lnTo>
                    <a:pt x="243" y="217"/>
                  </a:lnTo>
                  <a:lnTo>
                    <a:pt x="243" y="217"/>
                  </a:lnTo>
                  <a:lnTo>
                    <a:pt x="225" y="213"/>
                  </a:lnTo>
                  <a:lnTo>
                    <a:pt x="211" y="213"/>
                  </a:lnTo>
                  <a:lnTo>
                    <a:pt x="203" y="213"/>
                  </a:lnTo>
                  <a:lnTo>
                    <a:pt x="203" y="213"/>
                  </a:lnTo>
                  <a:lnTo>
                    <a:pt x="199" y="219"/>
                  </a:lnTo>
                  <a:lnTo>
                    <a:pt x="197" y="225"/>
                  </a:lnTo>
                  <a:lnTo>
                    <a:pt x="197" y="225"/>
                  </a:lnTo>
                  <a:lnTo>
                    <a:pt x="191" y="237"/>
                  </a:lnTo>
                  <a:lnTo>
                    <a:pt x="191" y="237"/>
                  </a:lnTo>
                  <a:lnTo>
                    <a:pt x="185" y="243"/>
                  </a:lnTo>
                  <a:lnTo>
                    <a:pt x="179" y="247"/>
                  </a:lnTo>
                  <a:lnTo>
                    <a:pt x="179" y="247"/>
                  </a:lnTo>
                  <a:lnTo>
                    <a:pt x="171" y="251"/>
                  </a:lnTo>
                  <a:lnTo>
                    <a:pt x="171" y="251"/>
                  </a:lnTo>
                  <a:lnTo>
                    <a:pt x="155" y="253"/>
                  </a:lnTo>
                  <a:lnTo>
                    <a:pt x="155" y="253"/>
                  </a:lnTo>
                  <a:lnTo>
                    <a:pt x="149" y="253"/>
                  </a:lnTo>
                  <a:lnTo>
                    <a:pt x="143" y="251"/>
                  </a:lnTo>
                  <a:lnTo>
                    <a:pt x="143" y="251"/>
                  </a:lnTo>
                  <a:lnTo>
                    <a:pt x="131" y="245"/>
                  </a:lnTo>
                  <a:lnTo>
                    <a:pt x="131" y="245"/>
                  </a:lnTo>
                  <a:lnTo>
                    <a:pt x="126" y="241"/>
                  </a:lnTo>
                  <a:lnTo>
                    <a:pt x="118" y="239"/>
                  </a:lnTo>
                  <a:lnTo>
                    <a:pt x="118" y="239"/>
                  </a:lnTo>
                  <a:lnTo>
                    <a:pt x="112" y="231"/>
                  </a:lnTo>
                  <a:lnTo>
                    <a:pt x="112" y="231"/>
                  </a:lnTo>
                  <a:lnTo>
                    <a:pt x="96" y="217"/>
                  </a:lnTo>
                  <a:lnTo>
                    <a:pt x="82" y="205"/>
                  </a:lnTo>
                  <a:lnTo>
                    <a:pt x="82" y="205"/>
                  </a:lnTo>
                  <a:lnTo>
                    <a:pt x="70" y="189"/>
                  </a:lnTo>
                  <a:lnTo>
                    <a:pt x="70" y="189"/>
                  </a:lnTo>
                  <a:lnTo>
                    <a:pt x="54" y="178"/>
                  </a:lnTo>
                  <a:lnTo>
                    <a:pt x="36" y="162"/>
                  </a:lnTo>
                  <a:lnTo>
                    <a:pt x="36" y="162"/>
                  </a:lnTo>
                  <a:lnTo>
                    <a:pt x="30" y="156"/>
                  </a:lnTo>
                  <a:lnTo>
                    <a:pt x="26" y="148"/>
                  </a:lnTo>
                  <a:lnTo>
                    <a:pt x="26" y="148"/>
                  </a:lnTo>
                  <a:lnTo>
                    <a:pt x="26" y="138"/>
                  </a:lnTo>
                  <a:lnTo>
                    <a:pt x="26" y="124"/>
                  </a:lnTo>
                  <a:lnTo>
                    <a:pt x="26" y="124"/>
                  </a:lnTo>
                  <a:lnTo>
                    <a:pt x="26" y="118"/>
                  </a:lnTo>
                  <a:lnTo>
                    <a:pt x="24" y="112"/>
                  </a:lnTo>
                  <a:lnTo>
                    <a:pt x="24" y="112"/>
                  </a:lnTo>
                  <a:lnTo>
                    <a:pt x="16" y="108"/>
                  </a:lnTo>
                  <a:lnTo>
                    <a:pt x="10" y="104"/>
                  </a:lnTo>
                  <a:lnTo>
                    <a:pt x="10" y="104"/>
                  </a:lnTo>
                  <a:lnTo>
                    <a:pt x="4" y="98"/>
                  </a:lnTo>
                  <a:lnTo>
                    <a:pt x="0" y="92"/>
                  </a:lnTo>
                  <a:lnTo>
                    <a:pt x="0" y="92"/>
                  </a:lnTo>
                  <a:lnTo>
                    <a:pt x="0" y="86"/>
                  </a:lnTo>
                  <a:lnTo>
                    <a:pt x="0" y="82"/>
                  </a:lnTo>
                  <a:lnTo>
                    <a:pt x="0" y="82"/>
                  </a:lnTo>
                  <a:lnTo>
                    <a:pt x="2" y="78"/>
                  </a:lnTo>
                  <a:lnTo>
                    <a:pt x="2" y="74"/>
                  </a:lnTo>
                  <a:lnTo>
                    <a:pt x="2" y="74"/>
                  </a:lnTo>
                  <a:lnTo>
                    <a:pt x="4" y="74"/>
                  </a:lnTo>
                  <a:lnTo>
                    <a:pt x="6" y="78"/>
                  </a:lnTo>
                  <a:lnTo>
                    <a:pt x="10" y="84"/>
                  </a:lnTo>
                  <a:lnTo>
                    <a:pt x="14" y="90"/>
                  </a:lnTo>
                  <a:lnTo>
                    <a:pt x="22" y="94"/>
                  </a:lnTo>
                  <a:lnTo>
                    <a:pt x="22" y="94"/>
                  </a:lnTo>
                  <a:lnTo>
                    <a:pt x="24" y="92"/>
                  </a:lnTo>
                  <a:lnTo>
                    <a:pt x="24" y="92"/>
                  </a:lnTo>
                  <a:lnTo>
                    <a:pt x="26" y="90"/>
                  </a:lnTo>
                  <a:lnTo>
                    <a:pt x="26" y="86"/>
                  </a:lnTo>
                  <a:lnTo>
                    <a:pt x="30" y="78"/>
                  </a:lnTo>
                  <a:lnTo>
                    <a:pt x="30" y="78"/>
                  </a:lnTo>
                  <a:lnTo>
                    <a:pt x="38" y="72"/>
                  </a:lnTo>
                  <a:lnTo>
                    <a:pt x="50" y="68"/>
                  </a:lnTo>
                  <a:lnTo>
                    <a:pt x="50" y="68"/>
                  </a:lnTo>
                  <a:lnTo>
                    <a:pt x="68" y="64"/>
                  </a:lnTo>
                  <a:lnTo>
                    <a:pt x="68" y="64"/>
                  </a:lnTo>
                  <a:lnTo>
                    <a:pt x="80" y="60"/>
                  </a:lnTo>
                  <a:lnTo>
                    <a:pt x="90" y="54"/>
                  </a:lnTo>
                  <a:lnTo>
                    <a:pt x="90" y="54"/>
                  </a:lnTo>
                  <a:lnTo>
                    <a:pt x="94" y="48"/>
                  </a:lnTo>
                  <a:lnTo>
                    <a:pt x="98" y="40"/>
                  </a:lnTo>
                  <a:lnTo>
                    <a:pt x="98" y="40"/>
                  </a:lnTo>
                  <a:lnTo>
                    <a:pt x="108" y="36"/>
                  </a:lnTo>
                  <a:lnTo>
                    <a:pt x="120" y="34"/>
                  </a:lnTo>
                  <a:lnTo>
                    <a:pt x="131" y="30"/>
                  </a:lnTo>
                  <a:lnTo>
                    <a:pt x="139" y="28"/>
                  </a:lnTo>
                  <a:lnTo>
                    <a:pt x="143" y="26"/>
                  </a:lnTo>
                  <a:lnTo>
                    <a:pt x="143" y="26"/>
                  </a:lnTo>
                  <a:lnTo>
                    <a:pt x="143" y="20"/>
                  </a:lnTo>
                  <a:lnTo>
                    <a:pt x="145" y="10"/>
                  </a:lnTo>
                  <a:lnTo>
                    <a:pt x="145" y="4"/>
                  </a:lnTo>
                  <a:lnTo>
                    <a:pt x="147" y="0"/>
                  </a:lnTo>
                  <a:lnTo>
                    <a:pt x="147" y="0"/>
                  </a:lnTo>
                  <a:lnTo>
                    <a:pt x="151" y="0"/>
                  </a:lnTo>
                  <a:lnTo>
                    <a:pt x="157" y="2"/>
                  </a:lnTo>
                  <a:lnTo>
                    <a:pt x="157" y="2"/>
                  </a:lnTo>
                  <a:lnTo>
                    <a:pt x="161" y="8"/>
                  </a:lnTo>
                  <a:lnTo>
                    <a:pt x="167" y="18"/>
                  </a:lnTo>
                  <a:lnTo>
                    <a:pt x="167" y="18"/>
                  </a:lnTo>
                  <a:lnTo>
                    <a:pt x="169" y="22"/>
                  </a:lnTo>
                  <a:lnTo>
                    <a:pt x="175" y="28"/>
                  </a:lnTo>
                  <a:lnTo>
                    <a:pt x="175" y="28"/>
                  </a:lnTo>
                  <a:lnTo>
                    <a:pt x="181" y="28"/>
                  </a:lnTo>
                  <a:lnTo>
                    <a:pt x="181" y="28"/>
                  </a:lnTo>
                  <a:lnTo>
                    <a:pt x="185" y="30"/>
                  </a:lnTo>
                  <a:lnTo>
                    <a:pt x="189" y="32"/>
                  </a:lnTo>
                  <a:lnTo>
                    <a:pt x="189" y="32"/>
                  </a:lnTo>
                  <a:lnTo>
                    <a:pt x="195" y="28"/>
                  </a:lnTo>
                  <a:lnTo>
                    <a:pt x="199" y="24"/>
                  </a:lnTo>
                  <a:lnTo>
                    <a:pt x="203" y="18"/>
                  </a:lnTo>
                  <a:lnTo>
                    <a:pt x="207" y="12"/>
                  </a:lnTo>
                  <a:lnTo>
                    <a:pt x="207" y="12"/>
                  </a:lnTo>
                  <a:lnTo>
                    <a:pt x="213" y="16"/>
                  </a:lnTo>
                  <a:lnTo>
                    <a:pt x="217" y="20"/>
                  </a:lnTo>
                  <a:lnTo>
                    <a:pt x="217" y="20"/>
                  </a:lnTo>
                  <a:lnTo>
                    <a:pt x="221" y="26"/>
                  </a:lnTo>
                  <a:lnTo>
                    <a:pt x="225" y="32"/>
                  </a:lnTo>
                  <a:lnTo>
                    <a:pt x="225" y="32"/>
                  </a:lnTo>
                  <a:lnTo>
                    <a:pt x="229" y="32"/>
                  </a:lnTo>
                  <a:lnTo>
                    <a:pt x="233" y="30"/>
                  </a:lnTo>
                  <a:lnTo>
                    <a:pt x="233" y="30"/>
                  </a:lnTo>
                  <a:lnTo>
                    <a:pt x="245" y="32"/>
                  </a:lnTo>
                  <a:lnTo>
                    <a:pt x="255" y="32"/>
                  </a:lnTo>
                  <a:lnTo>
                    <a:pt x="259" y="34"/>
                  </a:lnTo>
                  <a:lnTo>
                    <a:pt x="259" y="34"/>
                  </a:lnTo>
                  <a:lnTo>
                    <a:pt x="265" y="42"/>
                  </a:lnTo>
                  <a:lnTo>
                    <a:pt x="269" y="50"/>
                  </a:lnTo>
                  <a:lnTo>
                    <a:pt x="269" y="50"/>
                  </a:lnTo>
                  <a:lnTo>
                    <a:pt x="277" y="50"/>
                  </a:lnTo>
                  <a:lnTo>
                    <a:pt x="285" y="52"/>
                  </a:lnTo>
                  <a:lnTo>
                    <a:pt x="285" y="52"/>
                  </a:lnTo>
                  <a:lnTo>
                    <a:pt x="285" y="54"/>
                  </a:lnTo>
                  <a:lnTo>
                    <a:pt x="285" y="54"/>
                  </a:lnTo>
                  <a:lnTo>
                    <a:pt x="285" y="56"/>
                  </a:lnTo>
                  <a:lnTo>
                    <a:pt x="285" y="56"/>
                  </a:lnTo>
                  <a:lnTo>
                    <a:pt x="283" y="62"/>
                  </a:lnTo>
                  <a:lnTo>
                    <a:pt x="279" y="66"/>
                  </a:lnTo>
                  <a:lnTo>
                    <a:pt x="279" y="68"/>
                  </a:lnTo>
                  <a:lnTo>
                    <a:pt x="279" y="68"/>
                  </a:lnTo>
                  <a:lnTo>
                    <a:pt x="283" y="74"/>
                  </a:lnTo>
                  <a:lnTo>
                    <a:pt x="289" y="82"/>
                  </a:lnTo>
                  <a:lnTo>
                    <a:pt x="303" y="90"/>
                  </a:lnTo>
                  <a:lnTo>
                    <a:pt x="303" y="90"/>
                  </a:lnTo>
                  <a:lnTo>
                    <a:pt x="307" y="92"/>
                  </a:lnTo>
                  <a:lnTo>
                    <a:pt x="313" y="94"/>
                  </a:lnTo>
                  <a:lnTo>
                    <a:pt x="313" y="94"/>
                  </a:lnTo>
                  <a:lnTo>
                    <a:pt x="319" y="90"/>
                  </a:lnTo>
                  <a:lnTo>
                    <a:pt x="323" y="88"/>
                  </a:lnTo>
                  <a:lnTo>
                    <a:pt x="325" y="84"/>
                  </a:lnTo>
                  <a:lnTo>
                    <a:pt x="325" y="84"/>
                  </a:lnTo>
                  <a:lnTo>
                    <a:pt x="323" y="82"/>
                  </a:lnTo>
                  <a:lnTo>
                    <a:pt x="321" y="78"/>
                  </a:lnTo>
                  <a:lnTo>
                    <a:pt x="321" y="78"/>
                  </a:lnTo>
                  <a:lnTo>
                    <a:pt x="321" y="72"/>
                  </a:lnTo>
                  <a:lnTo>
                    <a:pt x="323" y="70"/>
                  </a:lnTo>
                  <a:lnTo>
                    <a:pt x="323" y="70"/>
                  </a:lnTo>
                  <a:lnTo>
                    <a:pt x="325" y="68"/>
                  </a:lnTo>
                  <a:lnTo>
                    <a:pt x="329" y="70"/>
                  </a:lnTo>
                  <a:lnTo>
                    <a:pt x="335" y="72"/>
                  </a:lnTo>
                  <a:lnTo>
                    <a:pt x="344" y="78"/>
                  </a:lnTo>
                  <a:lnTo>
                    <a:pt x="350" y="80"/>
                  </a:lnTo>
                  <a:lnTo>
                    <a:pt x="350" y="80"/>
                  </a:lnTo>
                  <a:lnTo>
                    <a:pt x="362" y="80"/>
                  </a:lnTo>
                  <a:lnTo>
                    <a:pt x="370" y="82"/>
                  </a:lnTo>
                  <a:lnTo>
                    <a:pt x="376" y="82"/>
                  </a:lnTo>
                  <a:lnTo>
                    <a:pt x="376" y="82"/>
                  </a:lnTo>
                  <a:lnTo>
                    <a:pt x="376" y="86"/>
                  </a:lnTo>
                  <a:lnTo>
                    <a:pt x="376" y="92"/>
                  </a:lnTo>
                  <a:lnTo>
                    <a:pt x="376" y="96"/>
                  </a:lnTo>
                  <a:lnTo>
                    <a:pt x="376" y="100"/>
                  </a:lnTo>
                  <a:lnTo>
                    <a:pt x="376" y="100"/>
                  </a:lnTo>
                  <a:lnTo>
                    <a:pt x="380" y="104"/>
                  </a:lnTo>
                  <a:lnTo>
                    <a:pt x="386" y="110"/>
                  </a:lnTo>
                  <a:lnTo>
                    <a:pt x="386" y="110"/>
                  </a:lnTo>
                  <a:lnTo>
                    <a:pt x="392" y="108"/>
                  </a:lnTo>
                  <a:lnTo>
                    <a:pt x="392" y="108"/>
                  </a:lnTo>
                  <a:lnTo>
                    <a:pt x="400" y="110"/>
                  </a:lnTo>
                  <a:lnTo>
                    <a:pt x="404" y="112"/>
                  </a:lnTo>
                  <a:lnTo>
                    <a:pt x="404" y="112"/>
                  </a:lnTo>
                  <a:lnTo>
                    <a:pt x="410" y="120"/>
                  </a:lnTo>
                  <a:lnTo>
                    <a:pt x="416" y="128"/>
                  </a:lnTo>
                  <a:lnTo>
                    <a:pt x="422" y="138"/>
                  </a:lnTo>
                  <a:lnTo>
                    <a:pt x="430" y="146"/>
                  </a:lnTo>
                  <a:lnTo>
                    <a:pt x="430" y="146"/>
                  </a:lnTo>
                  <a:lnTo>
                    <a:pt x="440" y="150"/>
                  </a:lnTo>
                  <a:lnTo>
                    <a:pt x="452" y="154"/>
                  </a:lnTo>
                  <a:lnTo>
                    <a:pt x="452" y="154"/>
                  </a:lnTo>
                  <a:lnTo>
                    <a:pt x="452" y="15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5" name="Freeform 368">
              <a:extLst>
                <a:ext uri="{FF2B5EF4-FFF2-40B4-BE49-F238E27FC236}">
                  <a16:creationId xmlns:a16="http://schemas.microsoft.com/office/drawing/2014/main" id="{51FE5B83-8B79-F2DB-124B-72AEC6573404}"/>
                </a:ext>
              </a:extLst>
            </p:cNvPr>
            <p:cNvSpPr>
              <a:spLocks/>
            </p:cNvSpPr>
            <p:nvPr/>
          </p:nvSpPr>
          <p:spPr bwMode="auto">
            <a:xfrm>
              <a:off x="9878910" y="3843864"/>
              <a:ext cx="372927" cy="183977"/>
            </a:xfrm>
            <a:custGeom>
              <a:avLst/>
              <a:gdLst>
                <a:gd name="T0" fmla="*/ 525 w 525"/>
                <a:gd name="T1" fmla="*/ 116 h 259"/>
                <a:gd name="T2" fmla="*/ 504 w 525"/>
                <a:gd name="T3" fmla="*/ 128 h 259"/>
                <a:gd name="T4" fmla="*/ 482 w 525"/>
                <a:gd name="T5" fmla="*/ 138 h 259"/>
                <a:gd name="T6" fmla="*/ 490 w 525"/>
                <a:gd name="T7" fmla="*/ 148 h 259"/>
                <a:gd name="T8" fmla="*/ 480 w 525"/>
                <a:gd name="T9" fmla="*/ 172 h 259"/>
                <a:gd name="T10" fmla="*/ 482 w 525"/>
                <a:gd name="T11" fmla="*/ 197 h 259"/>
                <a:gd name="T12" fmla="*/ 468 w 525"/>
                <a:gd name="T13" fmla="*/ 201 h 259"/>
                <a:gd name="T14" fmla="*/ 450 w 525"/>
                <a:gd name="T15" fmla="*/ 217 h 259"/>
                <a:gd name="T16" fmla="*/ 442 w 525"/>
                <a:gd name="T17" fmla="*/ 229 h 259"/>
                <a:gd name="T18" fmla="*/ 414 w 525"/>
                <a:gd name="T19" fmla="*/ 229 h 259"/>
                <a:gd name="T20" fmla="*/ 408 w 525"/>
                <a:gd name="T21" fmla="*/ 239 h 259"/>
                <a:gd name="T22" fmla="*/ 384 w 525"/>
                <a:gd name="T23" fmla="*/ 233 h 259"/>
                <a:gd name="T24" fmla="*/ 356 w 525"/>
                <a:gd name="T25" fmla="*/ 249 h 259"/>
                <a:gd name="T26" fmla="*/ 336 w 525"/>
                <a:gd name="T27" fmla="*/ 259 h 259"/>
                <a:gd name="T28" fmla="*/ 287 w 525"/>
                <a:gd name="T29" fmla="*/ 253 h 259"/>
                <a:gd name="T30" fmla="*/ 261 w 525"/>
                <a:gd name="T31" fmla="*/ 245 h 259"/>
                <a:gd name="T32" fmla="*/ 221 w 525"/>
                <a:gd name="T33" fmla="*/ 239 h 259"/>
                <a:gd name="T34" fmla="*/ 201 w 525"/>
                <a:gd name="T35" fmla="*/ 231 h 259"/>
                <a:gd name="T36" fmla="*/ 185 w 525"/>
                <a:gd name="T37" fmla="*/ 211 h 259"/>
                <a:gd name="T38" fmla="*/ 179 w 525"/>
                <a:gd name="T39" fmla="*/ 193 h 259"/>
                <a:gd name="T40" fmla="*/ 165 w 525"/>
                <a:gd name="T41" fmla="*/ 197 h 259"/>
                <a:gd name="T42" fmla="*/ 129 w 525"/>
                <a:gd name="T43" fmla="*/ 199 h 259"/>
                <a:gd name="T44" fmla="*/ 84 w 525"/>
                <a:gd name="T45" fmla="*/ 213 h 259"/>
                <a:gd name="T46" fmla="*/ 64 w 525"/>
                <a:gd name="T47" fmla="*/ 209 h 259"/>
                <a:gd name="T48" fmla="*/ 48 w 525"/>
                <a:gd name="T49" fmla="*/ 203 h 259"/>
                <a:gd name="T50" fmla="*/ 32 w 525"/>
                <a:gd name="T51" fmla="*/ 203 h 259"/>
                <a:gd name="T52" fmla="*/ 12 w 525"/>
                <a:gd name="T53" fmla="*/ 189 h 259"/>
                <a:gd name="T54" fmla="*/ 20 w 525"/>
                <a:gd name="T55" fmla="*/ 176 h 259"/>
                <a:gd name="T56" fmla="*/ 18 w 525"/>
                <a:gd name="T57" fmla="*/ 158 h 259"/>
                <a:gd name="T58" fmla="*/ 0 w 525"/>
                <a:gd name="T59" fmla="*/ 144 h 259"/>
                <a:gd name="T60" fmla="*/ 14 w 525"/>
                <a:gd name="T61" fmla="*/ 138 h 259"/>
                <a:gd name="T62" fmla="*/ 38 w 525"/>
                <a:gd name="T63" fmla="*/ 142 h 259"/>
                <a:gd name="T64" fmla="*/ 48 w 525"/>
                <a:gd name="T65" fmla="*/ 156 h 259"/>
                <a:gd name="T66" fmla="*/ 62 w 525"/>
                <a:gd name="T67" fmla="*/ 154 h 259"/>
                <a:gd name="T68" fmla="*/ 74 w 525"/>
                <a:gd name="T69" fmla="*/ 140 h 259"/>
                <a:gd name="T70" fmla="*/ 105 w 525"/>
                <a:gd name="T71" fmla="*/ 152 h 259"/>
                <a:gd name="T72" fmla="*/ 127 w 525"/>
                <a:gd name="T73" fmla="*/ 150 h 259"/>
                <a:gd name="T74" fmla="*/ 167 w 525"/>
                <a:gd name="T75" fmla="*/ 138 h 259"/>
                <a:gd name="T76" fmla="*/ 193 w 525"/>
                <a:gd name="T77" fmla="*/ 128 h 259"/>
                <a:gd name="T78" fmla="*/ 209 w 525"/>
                <a:gd name="T79" fmla="*/ 132 h 259"/>
                <a:gd name="T80" fmla="*/ 227 w 525"/>
                <a:gd name="T81" fmla="*/ 140 h 259"/>
                <a:gd name="T82" fmla="*/ 241 w 525"/>
                <a:gd name="T83" fmla="*/ 140 h 259"/>
                <a:gd name="T84" fmla="*/ 237 w 525"/>
                <a:gd name="T85" fmla="*/ 120 h 259"/>
                <a:gd name="T86" fmla="*/ 233 w 525"/>
                <a:gd name="T87" fmla="*/ 90 h 259"/>
                <a:gd name="T88" fmla="*/ 251 w 525"/>
                <a:gd name="T89" fmla="*/ 70 h 259"/>
                <a:gd name="T90" fmla="*/ 271 w 525"/>
                <a:gd name="T91" fmla="*/ 54 h 259"/>
                <a:gd name="T92" fmla="*/ 281 w 525"/>
                <a:gd name="T93" fmla="*/ 40 h 259"/>
                <a:gd name="T94" fmla="*/ 299 w 525"/>
                <a:gd name="T95" fmla="*/ 30 h 259"/>
                <a:gd name="T96" fmla="*/ 312 w 525"/>
                <a:gd name="T97" fmla="*/ 32 h 259"/>
                <a:gd name="T98" fmla="*/ 336 w 525"/>
                <a:gd name="T99" fmla="*/ 40 h 259"/>
                <a:gd name="T100" fmla="*/ 366 w 525"/>
                <a:gd name="T101" fmla="*/ 30 h 259"/>
                <a:gd name="T102" fmla="*/ 380 w 525"/>
                <a:gd name="T103" fmla="*/ 6 h 259"/>
                <a:gd name="T104" fmla="*/ 424 w 525"/>
                <a:gd name="T105" fmla="*/ 4 h 259"/>
                <a:gd name="T106" fmla="*/ 448 w 525"/>
                <a:gd name="T107" fmla="*/ 22 h 259"/>
                <a:gd name="T108" fmla="*/ 486 w 525"/>
                <a:gd name="T109" fmla="*/ 20 h 259"/>
                <a:gd name="T110" fmla="*/ 506 w 525"/>
                <a:gd name="T111" fmla="*/ 32 h 259"/>
                <a:gd name="T112" fmla="*/ 506 w 525"/>
                <a:gd name="T113" fmla="*/ 50 h 259"/>
                <a:gd name="T114" fmla="*/ 518 w 525"/>
                <a:gd name="T115" fmla="*/ 84 h 259"/>
                <a:gd name="T116" fmla="*/ 525 w 525"/>
                <a:gd name="T117" fmla="*/ 9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5" h="259">
                  <a:moveTo>
                    <a:pt x="525" y="92"/>
                  </a:moveTo>
                  <a:lnTo>
                    <a:pt x="525" y="92"/>
                  </a:lnTo>
                  <a:lnTo>
                    <a:pt x="525" y="104"/>
                  </a:lnTo>
                  <a:lnTo>
                    <a:pt x="525" y="116"/>
                  </a:lnTo>
                  <a:lnTo>
                    <a:pt x="525" y="116"/>
                  </a:lnTo>
                  <a:lnTo>
                    <a:pt x="523" y="122"/>
                  </a:lnTo>
                  <a:lnTo>
                    <a:pt x="518" y="126"/>
                  </a:lnTo>
                  <a:lnTo>
                    <a:pt x="518" y="126"/>
                  </a:lnTo>
                  <a:lnTo>
                    <a:pt x="512" y="128"/>
                  </a:lnTo>
                  <a:lnTo>
                    <a:pt x="504" y="128"/>
                  </a:lnTo>
                  <a:lnTo>
                    <a:pt x="494" y="126"/>
                  </a:lnTo>
                  <a:lnTo>
                    <a:pt x="486" y="128"/>
                  </a:lnTo>
                  <a:lnTo>
                    <a:pt x="486" y="128"/>
                  </a:lnTo>
                  <a:lnTo>
                    <a:pt x="484" y="132"/>
                  </a:lnTo>
                  <a:lnTo>
                    <a:pt x="482" y="138"/>
                  </a:lnTo>
                  <a:lnTo>
                    <a:pt x="482" y="138"/>
                  </a:lnTo>
                  <a:lnTo>
                    <a:pt x="482" y="142"/>
                  </a:lnTo>
                  <a:lnTo>
                    <a:pt x="486" y="144"/>
                  </a:lnTo>
                  <a:lnTo>
                    <a:pt x="488" y="146"/>
                  </a:lnTo>
                  <a:lnTo>
                    <a:pt x="490" y="148"/>
                  </a:lnTo>
                  <a:lnTo>
                    <a:pt x="490" y="148"/>
                  </a:lnTo>
                  <a:lnTo>
                    <a:pt x="488" y="154"/>
                  </a:lnTo>
                  <a:lnTo>
                    <a:pt x="486" y="160"/>
                  </a:lnTo>
                  <a:lnTo>
                    <a:pt x="480" y="172"/>
                  </a:lnTo>
                  <a:lnTo>
                    <a:pt x="480" y="172"/>
                  </a:lnTo>
                  <a:lnTo>
                    <a:pt x="480" y="181"/>
                  </a:lnTo>
                  <a:lnTo>
                    <a:pt x="480" y="181"/>
                  </a:lnTo>
                  <a:lnTo>
                    <a:pt x="482" y="189"/>
                  </a:lnTo>
                  <a:lnTo>
                    <a:pt x="482" y="195"/>
                  </a:lnTo>
                  <a:lnTo>
                    <a:pt x="482" y="197"/>
                  </a:lnTo>
                  <a:lnTo>
                    <a:pt x="482" y="197"/>
                  </a:lnTo>
                  <a:lnTo>
                    <a:pt x="478" y="199"/>
                  </a:lnTo>
                  <a:lnTo>
                    <a:pt x="476" y="199"/>
                  </a:lnTo>
                  <a:lnTo>
                    <a:pt x="468" y="201"/>
                  </a:lnTo>
                  <a:lnTo>
                    <a:pt x="468" y="201"/>
                  </a:lnTo>
                  <a:lnTo>
                    <a:pt x="458" y="207"/>
                  </a:lnTo>
                  <a:lnTo>
                    <a:pt x="454" y="211"/>
                  </a:lnTo>
                  <a:lnTo>
                    <a:pt x="454" y="213"/>
                  </a:lnTo>
                  <a:lnTo>
                    <a:pt x="454" y="213"/>
                  </a:lnTo>
                  <a:lnTo>
                    <a:pt x="450" y="217"/>
                  </a:lnTo>
                  <a:lnTo>
                    <a:pt x="444" y="219"/>
                  </a:lnTo>
                  <a:lnTo>
                    <a:pt x="444" y="219"/>
                  </a:lnTo>
                  <a:lnTo>
                    <a:pt x="444" y="225"/>
                  </a:lnTo>
                  <a:lnTo>
                    <a:pt x="442" y="229"/>
                  </a:lnTo>
                  <a:lnTo>
                    <a:pt x="442" y="229"/>
                  </a:lnTo>
                  <a:lnTo>
                    <a:pt x="438" y="231"/>
                  </a:lnTo>
                  <a:lnTo>
                    <a:pt x="430" y="229"/>
                  </a:lnTo>
                  <a:lnTo>
                    <a:pt x="420" y="227"/>
                  </a:lnTo>
                  <a:lnTo>
                    <a:pt x="420" y="227"/>
                  </a:lnTo>
                  <a:lnTo>
                    <a:pt x="414" y="229"/>
                  </a:lnTo>
                  <a:lnTo>
                    <a:pt x="414" y="229"/>
                  </a:lnTo>
                  <a:lnTo>
                    <a:pt x="412" y="233"/>
                  </a:lnTo>
                  <a:lnTo>
                    <a:pt x="410" y="237"/>
                  </a:lnTo>
                  <a:lnTo>
                    <a:pt x="408" y="239"/>
                  </a:lnTo>
                  <a:lnTo>
                    <a:pt x="408" y="239"/>
                  </a:lnTo>
                  <a:lnTo>
                    <a:pt x="402" y="239"/>
                  </a:lnTo>
                  <a:lnTo>
                    <a:pt x="396" y="237"/>
                  </a:lnTo>
                  <a:lnTo>
                    <a:pt x="390" y="235"/>
                  </a:lnTo>
                  <a:lnTo>
                    <a:pt x="384" y="233"/>
                  </a:lnTo>
                  <a:lnTo>
                    <a:pt x="384" y="233"/>
                  </a:lnTo>
                  <a:lnTo>
                    <a:pt x="376" y="235"/>
                  </a:lnTo>
                  <a:lnTo>
                    <a:pt x="366" y="237"/>
                  </a:lnTo>
                  <a:lnTo>
                    <a:pt x="366" y="237"/>
                  </a:lnTo>
                  <a:lnTo>
                    <a:pt x="360" y="243"/>
                  </a:lnTo>
                  <a:lnTo>
                    <a:pt x="356" y="249"/>
                  </a:lnTo>
                  <a:lnTo>
                    <a:pt x="356" y="249"/>
                  </a:lnTo>
                  <a:lnTo>
                    <a:pt x="350" y="255"/>
                  </a:lnTo>
                  <a:lnTo>
                    <a:pt x="344" y="259"/>
                  </a:lnTo>
                  <a:lnTo>
                    <a:pt x="344" y="259"/>
                  </a:lnTo>
                  <a:lnTo>
                    <a:pt x="336" y="259"/>
                  </a:lnTo>
                  <a:lnTo>
                    <a:pt x="326" y="257"/>
                  </a:lnTo>
                  <a:lnTo>
                    <a:pt x="309" y="255"/>
                  </a:lnTo>
                  <a:lnTo>
                    <a:pt x="309" y="255"/>
                  </a:lnTo>
                  <a:lnTo>
                    <a:pt x="287" y="253"/>
                  </a:lnTo>
                  <a:lnTo>
                    <a:pt x="287" y="253"/>
                  </a:lnTo>
                  <a:lnTo>
                    <a:pt x="285" y="253"/>
                  </a:lnTo>
                  <a:lnTo>
                    <a:pt x="283" y="253"/>
                  </a:lnTo>
                  <a:lnTo>
                    <a:pt x="277" y="253"/>
                  </a:lnTo>
                  <a:lnTo>
                    <a:pt x="277" y="253"/>
                  </a:lnTo>
                  <a:lnTo>
                    <a:pt x="261" y="245"/>
                  </a:lnTo>
                  <a:lnTo>
                    <a:pt x="261" y="245"/>
                  </a:lnTo>
                  <a:lnTo>
                    <a:pt x="241" y="243"/>
                  </a:lnTo>
                  <a:lnTo>
                    <a:pt x="229" y="241"/>
                  </a:lnTo>
                  <a:lnTo>
                    <a:pt x="221" y="239"/>
                  </a:lnTo>
                  <a:lnTo>
                    <a:pt x="221" y="239"/>
                  </a:lnTo>
                  <a:lnTo>
                    <a:pt x="215" y="235"/>
                  </a:lnTo>
                  <a:lnTo>
                    <a:pt x="209" y="231"/>
                  </a:lnTo>
                  <a:lnTo>
                    <a:pt x="209" y="231"/>
                  </a:lnTo>
                  <a:lnTo>
                    <a:pt x="201" y="231"/>
                  </a:lnTo>
                  <a:lnTo>
                    <a:pt x="201" y="231"/>
                  </a:lnTo>
                  <a:lnTo>
                    <a:pt x="195" y="227"/>
                  </a:lnTo>
                  <a:lnTo>
                    <a:pt x="189" y="219"/>
                  </a:lnTo>
                  <a:lnTo>
                    <a:pt x="189" y="219"/>
                  </a:lnTo>
                  <a:lnTo>
                    <a:pt x="185" y="211"/>
                  </a:lnTo>
                  <a:lnTo>
                    <a:pt x="185" y="211"/>
                  </a:lnTo>
                  <a:lnTo>
                    <a:pt x="183" y="201"/>
                  </a:lnTo>
                  <a:lnTo>
                    <a:pt x="183" y="201"/>
                  </a:lnTo>
                  <a:lnTo>
                    <a:pt x="183" y="195"/>
                  </a:lnTo>
                  <a:lnTo>
                    <a:pt x="183" y="195"/>
                  </a:lnTo>
                  <a:lnTo>
                    <a:pt x="179" y="193"/>
                  </a:lnTo>
                  <a:lnTo>
                    <a:pt x="179" y="193"/>
                  </a:lnTo>
                  <a:lnTo>
                    <a:pt x="171" y="193"/>
                  </a:lnTo>
                  <a:lnTo>
                    <a:pt x="171" y="193"/>
                  </a:lnTo>
                  <a:lnTo>
                    <a:pt x="165" y="197"/>
                  </a:lnTo>
                  <a:lnTo>
                    <a:pt x="165" y="197"/>
                  </a:lnTo>
                  <a:lnTo>
                    <a:pt x="153" y="199"/>
                  </a:lnTo>
                  <a:lnTo>
                    <a:pt x="153" y="199"/>
                  </a:lnTo>
                  <a:lnTo>
                    <a:pt x="139" y="199"/>
                  </a:lnTo>
                  <a:lnTo>
                    <a:pt x="129" y="199"/>
                  </a:lnTo>
                  <a:lnTo>
                    <a:pt x="129" y="199"/>
                  </a:lnTo>
                  <a:lnTo>
                    <a:pt x="117" y="203"/>
                  </a:lnTo>
                  <a:lnTo>
                    <a:pt x="103" y="209"/>
                  </a:lnTo>
                  <a:lnTo>
                    <a:pt x="103" y="209"/>
                  </a:lnTo>
                  <a:lnTo>
                    <a:pt x="84" y="213"/>
                  </a:lnTo>
                  <a:lnTo>
                    <a:pt x="84" y="213"/>
                  </a:lnTo>
                  <a:lnTo>
                    <a:pt x="78" y="213"/>
                  </a:lnTo>
                  <a:lnTo>
                    <a:pt x="78" y="213"/>
                  </a:lnTo>
                  <a:lnTo>
                    <a:pt x="70" y="213"/>
                  </a:lnTo>
                  <a:lnTo>
                    <a:pt x="66" y="211"/>
                  </a:lnTo>
                  <a:lnTo>
                    <a:pt x="64" y="209"/>
                  </a:lnTo>
                  <a:lnTo>
                    <a:pt x="64" y="209"/>
                  </a:lnTo>
                  <a:lnTo>
                    <a:pt x="60" y="205"/>
                  </a:lnTo>
                  <a:lnTo>
                    <a:pt x="52" y="201"/>
                  </a:lnTo>
                  <a:lnTo>
                    <a:pt x="52" y="201"/>
                  </a:lnTo>
                  <a:lnTo>
                    <a:pt x="48" y="203"/>
                  </a:lnTo>
                  <a:lnTo>
                    <a:pt x="44" y="205"/>
                  </a:lnTo>
                  <a:lnTo>
                    <a:pt x="44" y="205"/>
                  </a:lnTo>
                  <a:lnTo>
                    <a:pt x="38" y="205"/>
                  </a:lnTo>
                  <a:lnTo>
                    <a:pt x="32" y="203"/>
                  </a:lnTo>
                  <a:lnTo>
                    <a:pt x="32" y="203"/>
                  </a:lnTo>
                  <a:lnTo>
                    <a:pt x="18" y="197"/>
                  </a:lnTo>
                  <a:lnTo>
                    <a:pt x="18" y="197"/>
                  </a:lnTo>
                  <a:lnTo>
                    <a:pt x="14" y="195"/>
                  </a:lnTo>
                  <a:lnTo>
                    <a:pt x="12" y="189"/>
                  </a:lnTo>
                  <a:lnTo>
                    <a:pt x="12" y="189"/>
                  </a:lnTo>
                  <a:lnTo>
                    <a:pt x="12" y="187"/>
                  </a:lnTo>
                  <a:lnTo>
                    <a:pt x="16" y="185"/>
                  </a:lnTo>
                  <a:lnTo>
                    <a:pt x="20" y="181"/>
                  </a:lnTo>
                  <a:lnTo>
                    <a:pt x="20" y="181"/>
                  </a:lnTo>
                  <a:lnTo>
                    <a:pt x="20" y="176"/>
                  </a:lnTo>
                  <a:lnTo>
                    <a:pt x="20" y="168"/>
                  </a:lnTo>
                  <a:lnTo>
                    <a:pt x="20" y="168"/>
                  </a:lnTo>
                  <a:lnTo>
                    <a:pt x="20" y="162"/>
                  </a:lnTo>
                  <a:lnTo>
                    <a:pt x="18" y="158"/>
                  </a:lnTo>
                  <a:lnTo>
                    <a:pt x="18" y="158"/>
                  </a:lnTo>
                  <a:lnTo>
                    <a:pt x="16" y="154"/>
                  </a:lnTo>
                  <a:lnTo>
                    <a:pt x="10" y="152"/>
                  </a:lnTo>
                  <a:lnTo>
                    <a:pt x="10" y="152"/>
                  </a:lnTo>
                  <a:lnTo>
                    <a:pt x="6" y="146"/>
                  </a:lnTo>
                  <a:lnTo>
                    <a:pt x="0" y="144"/>
                  </a:lnTo>
                  <a:lnTo>
                    <a:pt x="0" y="142"/>
                  </a:lnTo>
                  <a:lnTo>
                    <a:pt x="0" y="142"/>
                  </a:lnTo>
                  <a:lnTo>
                    <a:pt x="4" y="140"/>
                  </a:lnTo>
                  <a:lnTo>
                    <a:pt x="8" y="138"/>
                  </a:lnTo>
                  <a:lnTo>
                    <a:pt x="14" y="138"/>
                  </a:lnTo>
                  <a:lnTo>
                    <a:pt x="14" y="138"/>
                  </a:lnTo>
                  <a:lnTo>
                    <a:pt x="26" y="138"/>
                  </a:lnTo>
                  <a:lnTo>
                    <a:pt x="26" y="138"/>
                  </a:lnTo>
                  <a:lnTo>
                    <a:pt x="32" y="140"/>
                  </a:lnTo>
                  <a:lnTo>
                    <a:pt x="38" y="142"/>
                  </a:lnTo>
                  <a:lnTo>
                    <a:pt x="38" y="142"/>
                  </a:lnTo>
                  <a:lnTo>
                    <a:pt x="40" y="146"/>
                  </a:lnTo>
                  <a:lnTo>
                    <a:pt x="44" y="152"/>
                  </a:lnTo>
                  <a:lnTo>
                    <a:pt x="44" y="152"/>
                  </a:lnTo>
                  <a:lnTo>
                    <a:pt x="48" y="156"/>
                  </a:lnTo>
                  <a:lnTo>
                    <a:pt x="54" y="158"/>
                  </a:lnTo>
                  <a:lnTo>
                    <a:pt x="54" y="158"/>
                  </a:lnTo>
                  <a:lnTo>
                    <a:pt x="60" y="156"/>
                  </a:lnTo>
                  <a:lnTo>
                    <a:pt x="62" y="154"/>
                  </a:lnTo>
                  <a:lnTo>
                    <a:pt x="62" y="154"/>
                  </a:lnTo>
                  <a:lnTo>
                    <a:pt x="66" y="146"/>
                  </a:lnTo>
                  <a:lnTo>
                    <a:pt x="66" y="146"/>
                  </a:lnTo>
                  <a:lnTo>
                    <a:pt x="70" y="142"/>
                  </a:lnTo>
                  <a:lnTo>
                    <a:pt x="74" y="140"/>
                  </a:lnTo>
                  <a:lnTo>
                    <a:pt x="74" y="140"/>
                  </a:lnTo>
                  <a:lnTo>
                    <a:pt x="82" y="140"/>
                  </a:lnTo>
                  <a:lnTo>
                    <a:pt x="90" y="142"/>
                  </a:lnTo>
                  <a:lnTo>
                    <a:pt x="90" y="142"/>
                  </a:lnTo>
                  <a:lnTo>
                    <a:pt x="98" y="146"/>
                  </a:lnTo>
                  <a:lnTo>
                    <a:pt x="105" y="152"/>
                  </a:lnTo>
                  <a:lnTo>
                    <a:pt x="105" y="152"/>
                  </a:lnTo>
                  <a:lnTo>
                    <a:pt x="113" y="152"/>
                  </a:lnTo>
                  <a:lnTo>
                    <a:pt x="121" y="152"/>
                  </a:lnTo>
                  <a:lnTo>
                    <a:pt x="121" y="152"/>
                  </a:lnTo>
                  <a:lnTo>
                    <a:pt x="127" y="150"/>
                  </a:lnTo>
                  <a:lnTo>
                    <a:pt x="133" y="146"/>
                  </a:lnTo>
                  <a:lnTo>
                    <a:pt x="147" y="138"/>
                  </a:lnTo>
                  <a:lnTo>
                    <a:pt x="147" y="138"/>
                  </a:lnTo>
                  <a:lnTo>
                    <a:pt x="155" y="138"/>
                  </a:lnTo>
                  <a:lnTo>
                    <a:pt x="167" y="138"/>
                  </a:lnTo>
                  <a:lnTo>
                    <a:pt x="179" y="138"/>
                  </a:lnTo>
                  <a:lnTo>
                    <a:pt x="189" y="136"/>
                  </a:lnTo>
                  <a:lnTo>
                    <a:pt x="189" y="136"/>
                  </a:lnTo>
                  <a:lnTo>
                    <a:pt x="191" y="130"/>
                  </a:lnTo>
                  <a:lnTo>
                    <a:pt x="193" y="128"/>
                  </a:lnTo>
                  <a:lnTo>
                    <a:pt x="193" y="128"/>
                  </a:lnTo>
                  <a:lnTo>
                    <a:pt x="197" y="128"/>
                  </a:lnTo>
                  <a:lnTo>
                    <a:pt x="199" y="130"/>
                  </a:lnTo>
                  <a:lnTo>
                    <a:pt x="209" y="132"/>
                  </a:lnTo>
                  <a:lnTo>
                    <a:pt x="209" y="132"/>
                  </a:lnTo>
                  <a:lnTo>
                    <a:pt x="217" y="132"/>
                  </a:lnTo>
                  <a:lnTo>
                    <a:pt x="221" y="132"/>
                  </a:lnTo>
                  <a:lnTo>
                    <a:pt x="225" y="132"/>
                  </a:lnTo>
                  <a:lnTo>
                    <a:pt x="225" y="132"/>
                  </a:lnTo>
                  <a:lnTo>
                    <a:pt x="227" y="140"/>
                  </a:lnTo>
                  <a:lnTo>
                    <a:pt x="229" y="142"/>
                  </a:lnTo>
                  <a:lnTo>
                    <a:pt x="233" y="144"/>
                  </a:lnTo>
                  <a:lnTo>
                    <a:pt x="233" y="144"/>
                  </a:lnTo>
                  <a:lnTo>
                    <a:pt x="237" y="144"/>
                  </a:lnTo>
                  <a:lnTo>
                    <a:pt x="241" y="140"/>
                  </a:lnTo>
                  <a:lnTo>
                    <a:pt x="241" y="140"/>
                  </a:lnTo>
                  <a:lnTo>
                    <a:pt x="241" y="136"/>
                  </a:lnTo>
                  <a:lnTo>
                    <a:pt x="241" y="130"/>
                  </a:lnTo>
                  <a:lnTo>
                    <a:pt x="241" y="130"/>
                  </a:lnTo>
                  <a:lnTo>
                    <a:pt x="237" y="120"/>
                  </a:lnTo>
                  <a:lnTo>
                    <a:pt x="233" y="110"/>
                  </a:lnTo>
                  <a:lnTo>
                    <a:pt x="233" y="110"/>
                  </a:lnTo>
                  <a:lnTo>
                    <a:pt x="233" y="100"/>
                  </a:lnTo>
                  <a:lnTo>
                    <a:pt x="233" y="90"/>
                  </a:lnTo>
                  <a:lnTo>
                    <a:pt x="233" y="90"/>
                  </a:lnTo>
                  <a:lnTo>
                    <a:pt x="235" y="82"/>
                  </a:lnTo>
                  <a:lnTo>
                    <a:pt x="239" y="74"/>
                  </a:lnTo>
                  <a:lnTo>
                    <a:pt x="239" y="74"/>
                  </a:lnTo>
                  <a:lnTo>
                    <a:pt x="245" y="72"/>
                  </a:lnTo>
                  <a:lnTo>
                    <a:pt x="251" y="70"/>
                  </a:lnTo>
                  <a:lnTo>
                    <a:pt x="261" y="68"/>
                  </a:lnTo>
                  <a:lnTo>
                    <a:pt x="267" y="64"/>
                  </a:lnTo>
                  <a:lnTo>
                    <a:pt x="267" y="64"/>
                  </a:lnTo>
                  <a:lnTo>
                    <a:pt x="269" y="60"/>
                  </a:lnTo>
                  <a:lnTo>
                    <a:pt x="271" y="54"/>
                  </a:lnTo>
                  <a:lnTo>
                    <a:pt x="271" y="54"/>
                  </a:lnTo>
                  <a:lnTo>
                    <a:pt x="273" y="48"/>
                  </a:lnTo>
                  <a:lnTo>
                    <a:pt x="275" y="42"/>
                  </a:lnTo>
                  <a:lnTo>
                    <a:pt x="275" y="42"/>
                  </a:lnTo>
                  <a:lnTo>
                    <a:pt x="281" y="40"/>
                  </a:lnTo>
                  <a:lnTo>
                    <a:pt x="285" y="38"/>
                  </a:lnTo>
                  <a:lnTo>
                    <a:pt x="293" y="36"/>
                  </a:lnTo>
                  <a:lnTo>
                    <a:pt x="297" y="34"/>
                  </a:lnTo>
                  <a:lnTo>
                    <a:pt x="297" y="34"/>
                  </a:lnTo>
                  <a:lnTo>
                    <a:pt x="299" y="30"/>
                  </a:lnTo>
                  <a:lnTo>
                    <a:pt x="299" y="26"/>
                  </a:lnTo>
                  <a:lnTo>
                    <a:pt x="299" y="26"/>
                  </a:lnTo>
                  <a:lnTo>
                    <a:pt x="307" y="28"/>
                  </a:lnTo>
                  <a:lnTo>
                    <a:pt x="312" y="32"/>
                  </a:lnTo>
                  <a:lnTo>
                    <a:pt x="312" y="32"/>
                  </a:lnTo>
                  <a:lnTo>
                    <a:pt x="324" y="38"/>
                  </a:lnTo>
                  <a:lnTo>
                    <a:pt x="324" y="38"/>
                  </a:lnTo>
                  <a:lnTo>
                    <a:pt x="330" y="40"/>
                  </a:lnTo>
                  <a:lnTo>
                    <a:pt x="336" y="40"/>
                  </a:lnTo>
                  <a:lnTo>
                    <a:pt x="336" y="40"/>
                  </a:lnTo>
                  <a:lnTo>
                    <a:pt x="352" y="38"/>
                  </a:lnTo>
                  <a:lnTo>
                    <a:pt x="352" y="38"/>
                  </a:lnTo>
                  <a:lnTo>
                    <a:pt x="360" y="34"/>
                  </a:lnTo>
                  <a:lnTo>
                    <a:pt x="360" y="34"/>
                  </a:lnTo>
                  <a:lnTo>
                    <a:pt x="366" y="30"/>
                  </a:lnTo>
                  <a:lnTo>
                    <a:pt x="372" y="24"/>
                  </a:lnTo>
                  <a:lnTo>
                    <a:pt x="372" y="24"/>
                  </a:lnTo>
                  <a:lnTo>
                    <a:pt x="378" y="12"/>
                  </a:lnTo>
                  <a:lnTo>
                    <a:pt x="378" y="12"/>
                  </a:lnTo>
                  <a:lnTo>
                    <a:pt x="380" y="6"/>
                  </a:lnTo>
                  <a:lnTo>
                    <a:pt x="384" y="0"/>
                  </a:lnTo>
                  <a:lnTo>
                    <a:pt x="384" y="0"/>
                  </a:lnTo>
                  <a:lnTo>
                    <a:pt x="392" y="0"/>
                  </a:lnTo>
                  <a:lnTo>
                    <a:pt x="406" y="0"/>
                  </a:lnTo>
                  <a:lnTo>
                    <a:pt x="424" y="4"/>
                  </a:lnTo>
                  <a:lnTo>
                    <a:pt x="424" y="4"/>
                  </a:lnTo>
                  <a:lnTo>
                    <a:pt x="436" y="8"/>
                  </a:lnTo>
                  <a:lnTo>
                    <a:pt x="436" y="8"/>
                  </a:lnTo>
                  <a:lnTo>
                    <a:pt x="444" y="16"/>
                  </a:lnTo>
                  <a:lnTo>
                    <a:pt x="448" y="22"/>
                  </a:lnTo>
                  <a:lnTo>
                    <a:pt x="452" y="24"/>
                  </a:lnTo>
                  <a:lnTo>
                    <a:pt x="452" y="24"/>
                  </a:lnTo>
                  <a:lnTo>
                    <a:pt x="464" y="24"/>
                  </a:lnTo>
                  <a:lnTo>
                    <a:pt x="474" y="22"/>
                  </a:lnTo>
                  <a:lnTo>
                    <a:pt x="486" y="20"/>
                  </a:lnTo>
                  <a:lnTo>
                    <a:pt x="494" y="16"/>
                  </a:lnTo>
                  <a:lnTo>
                    <a:pt x="498" y="20"/>
                  </a:lnTo>
                  <a:lnTo>
                    <a:pt x="498" y="20"/>
                  </a:lnTo>
                  <a:lnTo>
                    <a:pt x="502" y="24"/>
                  </a:lnTo>
                  <a:lnTo>
                    <a:pt x="506" y="32"/>
                  </a:lnTo>
                  <a:lnTo>
                    <a:pt x="506" y="32"/>
                  </a:lnTo>
                  <a:lnTo>
                    <a:pt x="508" y="42"/>
                  </a:lnTo>
                  <a:lnTo>
                    <a:pt x="508" y="42"/>
                  </a:lnTo>
                  <a:lnTo>
                    <a:pt x="506" y="50"/>
                  </a:lnTo>
                  <a:lnTo>
                    <a:pt x="506" y="50"/>
                  </a:lnTo>
                  <a:lnTo>
                    <a:pt x="508" y="56"/>
                  </a:lnTo>
                  <a:lnTo>
                    <a:pt x="510" y="62"/>
                  </a:lnTo>
                  <a:lnTo>
                    <a:pt x="514" y="74"/>
                  </a:lnTo>
                  <a:lnTo>
                    <a:pt x="514" y="74"/>
                  </a:lnTo>
                  <a:lnTo>
                    <a:pt x="518" y="84"/>
                  </a:lnTo>
                  <a:lnTo>
                    <a:pt x="525" y="92"/>
                  </a:lnTo>
                  <a:lnTo>
                    <a:pt x="525" y="92"/>
                  </a:lnTo>
                  <a:lnTo>
                    <a:pt x="525" y="92"/>
                  </a:lnTo>
                  <a:lnTo>
                    <a:pt x="525" y="92"/>
                  </a:lnTo>
                  <a:lnTo>
                    <a:pt x="525" y="9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6" name="Freeform 369">
              <a:extLst>
                <a:ext uri="{FF2B5EF4-FFF2-40B4-BE49-F238E27FC236}">
                  <a16:creationId xmlns:a16="http://schemas.microsoft.com/office/drawing/2014/main" id="{91374B1F-2CAF-5EAF-98CE-D7CE9275DCCC}"/>
                </a:ext>
              </a:extLst>
            </p:cNvPr>
            <p:cNvSpPr>
              <a:spLocks/>
            </p:cNvSpPr>
            <p:nvPr/>
          </p:nvSpPr>
          <p:spPr bwMode="auto">
            <a:xfrm>
              <a:off x="10071412" y="3995165"/>
              <a:ext cx="155564" cy="113654"/>
            </a:xfrm>
            <a:custGeom>
              <a:avLst/>
              <a:gdLst>
                <a:gd name="T0" fmla="*/ 215 w 219"/>
                <a:gd name="T1" fmla="*/ 40 h 160"/>
                <a:gd name="T2" fmla="*/ 205 w 219"/>
                <a:gd name="T3" fmla="*/ 32 h 160"/>
                <a:gd name="T4" fmla="*/ 195 w 219"/>
                <a:gd name="T5" fmla="*/ 34 h 160"/>
                <a:gd name="T6" fmla="*/ 199 w 219"/>
                <a:gd name="T7" fmla="*/ 50 h 160"/>
                <a:gd name="T8" fmla="*/ 191 w 219"/>
                <a:gd name="T9" fmla="*/ 50 h 160"/>
                <a:gd name="T10" fmla="*/ 183 w 219"/>
                <a:gd name="T11" fmla="*/ 50 h 160"/>
                <a:gd name="T12" fmla="*/ 179 w 219"/>
                <a:gd name="T13" fmla="*/ 60 h 160"/>
                <a:gd name="T14" fmla="*/ 153 w 219"/>
                <a:gd name="T15" fmla="*/ 70 h 160"/>
                <a:gd name="T16" fmla="*/ 149 w 219"/>
                <a:gd name="T17" fmla="*/ 82 h 160"/>
                <a:gd name="T18" fmla="*/ 157 w 219"/>
                <a:gd name="T19" fmla="*/ 88 h 160"/>
                <a:gd name="T20" fmla="*/ 155 w 219"/>
                <a:gd name="T21" fmla="*/ 110 h 160"/>
                <a:gd name="T22" fmla="*/ 141 w 219"/>
                <a:gd name="T23" fmla="*/ 114 h 160"/>
                <a:gd name="T24" fmla="*/ 127 w 219"/>
                <a:gd name="T25" fmla="*/ 128 h 160"/>
                <a:gd name="T26" fmla="*/ 131 w 219"/>
                <a:gd name="T27" fmla="*/ 134 h 160"/>
                <a:gd name="T28" fmla="*/ 127 w 219"/>
                <a:gd name="T29" fmla="*/ 148 h 160"/>
                <a:gd name="T30" fmla="*/ 125 w 219"/>
                <a:gd name="T31" fmla="*/ 160 h 160"/>
                <a:gd name="T32" fmla="*/ 117 w 219"/>
                <a:gd name="T33" fmla="*/ 160 h 160"/>
                <a:gd name="T34" fmla="*/ 107 w 219"/>
                <a:gd name="T35" fmla="*/ 154 h 160"/>
                <a:gd name="T36" fmla="*/ 99 w 219"/>
                <a:gd name="T37" fmla="*/ 148 h 160"/>
                <a:gd name="T38" fmla="*/ 99 w 219"/>
                <a:gd name="T39" fmla="*/ 156 h 160"/>
                <a:gd name="T40" fmla="*/ 87 w 219"/>
                <a:gd name="T41" fmla="*/ 142 h 160"/>
                <a:gd name="T42" fmla="*/ 77 w 219"/>
                <a:gd name="T43" fmla="*/ 130 h 160"/>
                <a:gd name="T44" fmla="*/ 67 w 219"/>
                <a:gd name="T45" fmla="*/ 146 h 160"/>
                <a:gd name="T46" fmla="*/ 55 w 219"/>
                <a:gd name="T47" fmla="*/ 154 h 160"/>
                <a:gd name="T48" fmla="*/ 38 w 219"/>
                <a:gd name="T49" fmla="*/ 144 h 160"/>
                <a:gd name="T50" fmla="*/ 34 w 219"/>
                <a:gd name="T51" fmla="*/ 152 h 160"/>
                <a:gd name="T52" fmla="*/ 14 w 219"/>
                <a:gd name="T53" fmla="*/ 152 h 160"/>
                <a:gd name="T54" fmla="*/ 6 w 219"/>
                <a:gd name="T55" fmla="*/ 142 h 160"/>
                <a:gd name="T56" fmla="*/ 14 w 219"/>
                <a:gd name="T57" fmla="*/ 138 h 160"/>
                <a:gd name="T58" fmla="*/ 28 w 219"/>
                <a:gd name="T59" fmla="*/ 138 h 160"/>
                <a:gd name="T60" fmla="*/ 34 w 219"/>
                <a:gd name="T61" fmla="*/ 130 h 160"/>
                <a:gd name="T62" fmla="*/ 26 w 219"/>
                <a:gd name="T63" fmla="*/ 120 h 160"/>
                <a:gd name="T64" fmla="*/ 18 w 219"/>
                <a:gd name="T65" fmla="*/ 112 h 160"/>
                <a:gd name="T66" fmla="*/ 10 w 219"/>
                <a:gd name="T67" fmla="*/ 106 h 160"/>
                <a:gd name="T68" fmla="*/ 6 w 219"/>
                <a:gd name="T69" fmla="*/ 92 h 160"/>
                <a:gd name="T70" fmla="*/ 6 w 219"/>
                <a:gd name="T71" fmla="*/ 78 h 160"/>
                <a:gd name="T72" fmla="*/ 8 w 219"/>
                <a:gd name="T73" fmla="*/ 70 h 160"/>
                <a:gd name="T74" fmla="*/ 2 w 219"/>
                <a:gd name="T75" fmla="*/ 70 h 160"/>
                <a:gd name="T76" fmla="*/ 0 w 219"/>
                <a:gd name="T77" fmla="*/ 62 h 160"/>
                <a:gd name="T78" fmla="*/ 14 w 219"/>
                <a:gd name="T79" fmla="*/ 44 h 160"/>
                <a:gd name="T80" fmla="*/ 38 w 219"/>
                <a:gd name="T81" fmla="*/ 42 h 160"/>
                <a:gd name="T82" fmla="*/ 75 w 219"/>
                <a:gd name="T83" fmla="*/ 46 h 160"/>
                <a:gd name="T84" fmla="*/ 89 w 219"/>
                <a:gd name="T85" fmla="*/ 30 h 160"/>
                <a:gd name="T86" fmla="*/ 113 w 219"/>
                <a:gd name="T87" fmla="*/ 20 h 160"/>
                <a:gd name="T88" fmla="*/ 131 w 219"/>
                <a:gd name="T89" fmla="*/ 26 h 160"/>
                <a:gd name="T90" fmla="*/ 141 w 219"/>
                <a:gd name="T91" fmla="*/ 20 h 160"/>
                <a:gd name="T92" fmla="*/ 149 w 219"/>
                <a:gd name="T93" fmla="*/ 14 h 160"/>
                <a:gd name="T94" fmla="*/ 171 w 219"/>
                <a:gd name="T95" fmla="*/ 16 h 160"/>
                <a:gd name="T96" fmla="*/ 179 w 219"/>
                <a:gd name="T97" fmla="*/ 4 h 160"/>
                <a:gd name="T98" fmla="*/ 187 w 219"/>
                <a:gd name="T99" fmla="*/ 2 h 160"/>
                <a:gd name="T100" fmla="*/ 203 w 219"/>
                <a:gd name="T101" fmla="*/ 6 h 160"/>
                <a:gd name="T102" fmla="*/ 209 w 219"/>
                <a:gd name="T103" fmla="*/ 24 h 160"/>
                <a:gd name="T104" fmla="*/ 219 w 219"/>
                <a:gd name="T105"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60">
                  <a:moveTo>
                    <a:pt x="219" y="38"/>
                  </a:moveTo>
                  <a:lnTo>
                    <a:pt x="219" y="38"/>
                  </a:lnTo>
                  <a:lnTo>
                    <a:pt x="219" y="38"/>
                  </a:lnTo>
                  <a:lnTo>
                    <a:pt x="215" y="40"/>
                  </a:lnTo>
                  <a:lnTo>
                    <a:pt x="215" y="40"/>
                  </a:lnTo>
                  <a:lnTo>
                    <a:pt x="213" y="40"/>
                  </a:lnTo>
                  <a:lnTo>
                    <a:pt x="209" y="38"/>
                  </a:lnTo>
                  <a:lnTo>
                    <a:pt x="205" y="32"/>
                  </a:lnTo>
                  <a:lnTo>
                    <a:pt x="205" y="32"/>
                  </a:lnTo>
                  <a:lnTo>
                    <a:pt x="201" y="30"/>
                  </a:lnTo>
                  <a:lnTo>
                    <a:pt x="201" y="30"/>
                  </a:lnTo>
                  <a:lnTo>
                    <a:pt x="195" y="34"/>
                  </a:lnTo>
                  <a:lnTo>
                    <a:pt x="195" y="34"/>
                  </a:lnTo>
                  <a:lnTo>
                    <a:pt x="195" y="42"/>
                  </a:lnTo>
                  <a:lnTo>
                    <a:pt x="195" y="42"/>
                  </a:lnTo>
                  <a:lnTo>
                    <a:pt x="199" y="50"/>
                  </a:lnTo>
                  <a:lnTo>
                    <a:pt x="199" y="50"/>
                  </a:lnTo>
                  <a:lnTo>
                    <a:pt x="197" y="52"/>
                  </a:lnTo>
                  <a:lnTo>
                    <a:pt x="197" y="52"/>
                  </a:lnTo>
                  <a:lnTo>
                    <a:pt x="191" y="50"/>
                  </a:lnTo>
                  <a:lnTo>
                    <a:pt x="191" y="50"/>
                  </a:lnTo>
                  <a:lnTo>
                    <a:pt x="187" y="50"/>
                  </a:lnTo>
                  <a:lnTo>
                    <a:pt x="183" y="50"/>
                  </a:lnTo>
                  <a:lnTo>
                    <a:pt x="183" y="50"/>
                  </a:lnTo>
                  <a:lnTo>
                    <a:pt x="183" y="54"/>
                  </a:lnTo>
                  <a:lnTo>
                    <a:pt x="183" y="56"/>
                  </a:lnTo>
                  <a:lnTo>
                    <a:pt x="183" y="56"/>
                  </a:lnTo>
                  <a:lnTo>
                    <a:pt x="179" y="60"/>
                  </a:lnTo>
                  <a:lnTo>
                    <a:pt x="179" y="60"/>
                  </a:lnTo>
                  <a:lnTo>
                    <a:pt x="167" y="66"/>
                  </a:lnTo>
                  <a:lnTo>
                    <a:pt x="157" y="68"/>
                  </a:lnTo>
                  <a:lnTo>
                    <a:pt x="153" y="70"/>
                  </a:lnTo>
                  <a:lnTo>
                    <a:pt x="153" y="70"/>
                  </a:lnTo>
                  <a:lnTo>
                    <a:pt x="149" y="76"/>
                  </a:lnTo>
                  <a:lnTo>
                    <a:pt x="149" y="76"/>
                  </a:lnTo>
                  <a:lnTo>
                    <a:pt x="149" y="82"/>
                  </a:lnTo>
                  <a:lnTo>
                    <a:pt x="149" y="82"/>
                  </a:lnTo>
                  <a:lnTo>
                    <a:pt x="153" y="84"/>
                  </a:lnTo>
                  <a:lnTo>
                    <a:pt x="157" y="88"/>
                  </a:lnTo>
                  <a:lnTo>
                    <a:pt x="157" y="88"/>
                  </a:lnTo>
                  <a:lnTo>
                    <a:pt x="159" y="98"/>
                  </a:lnTo>
                  <a:lnTo>
                    <a:pt x="157" y="104"/>
                  </a:lnTo>
                  <a:lnTo>
                    <a:pt x="157" y="104"/>
                  </a:lnTo>
                  <a:lnTo>
                    <a:pt x="155" y="110"/>
                  </a:lnTo>
                  <a:lnTo>
                    <a:pt x="153" y="114"/>
                  </a:lnTo>
                  <a:lnTo>
                    <a:pt x="153" y="114"/>
                  </a:lnTo>
                  <a:lnTo>
                    <a:pt x="147" y="114"/>
                  </a:lnTo>
                  <a:lnTo>
                    <a:pt x="141" y="114"/>
                  </a:lnTo>
                  <a:lnTo>
                    <a:pt x="141" y="114"/>
                  </a:lnTo>
                  <a:lnTo>
                    <a:pt x="131" y="120"/>
                  </a:lnTo>
                  <a:lnTo>
                    <a:pt x="129" y="124"/>
                  </a:lnTo>
                  <a:lnTo>
                    <a:pt x="127" y="128"/>
                  </a:lnTo>
                  <a:lnTo>
                    <a:pt x="127" y="128"/>
                  </a:lnTo>
                  <a:lnTo>
                    <a:pt x="129" y="130"/>
                  </a:lnTo>
                  <a:lnTo>
                    <a:pt x="131" y="134"/>
                  </a:lnTo>
                  <a:lnTo>
                    <a:pt x="131" y="134"/>
                  </a:lnTo>
                  <a:lnTo>
                    <a:pt x="129" y="136"/>
                  </a:lnTo>
                  <a:lnTo>
                    <a:pt x="127" y="140"/>
                  </a:lnTo>
                  <a:lnTo>
                    <a:pt x="127" y="140"/>
                  </a:lnTo>
                  <a:lnTo>
                    <a:pt x="127" y="148"/>
                  </a:lnTo>
                  <a:lnTo>
                    <a:pt x="129" y="154"/>
                  </a:lnTo>
                  <a:lnTo>
                    <a:pt x="127" y="156"/>
                  </a:lnTo>
                  <a:lnTo>
                    <a:pt x="127" y="156"/>
                  </a:lnTo>
                  <a:lnTo>
                    <a:pt x="125" y="160"/>
                  </a:lnTo>
                  <a:lnTo>
                    <a:pt x="121" y="160"/>
                  </a:lnTo>
                  <a:lnTo>
                    <a:pt x="121" y="160"/>
                  </a:lnTo>
                  <a:lnTo>
                    <a:pt x="117" y="160"/>
                  </a:lnTo>
                  <a:lnTo>
                    <a:pt x="117" y="160"/>
                  </a:lnTo>
                  <a:lnTo>
                    <a:pt x="115" y="158"/>
                  </a:lnTo>
                  <a:lnTo>
                    <a:pt x="111" y="154"/>
                  </a:lnTo>
                  <a:lnTo>
                    <a:pt x="111" y="154"/>
                  </a:lnTo>
                  <a:lnTo>
                    <a:pt x="107" y="154"/>
                  </a:lnTo>
                  <a:lnTo>
                    <a:pt x="107" y="154"/>
                  </a:lnTo>
                  <a:lnTo>
                    <a:pt x="105" y="148"/>
                  </a:lnTo>
                  <a:lnTo>
                    <a:pt x="105" y="148"/>
                  </a:lnTo>
                  <a:lnTo>
                    <a:pt x="99" y="148"/>
                  </a:lnTo>
                  <a:lnTo>
                    <a:pt x="99" y="148"/>
                  </a:lnTo>
                  <a:lnTo>
                    <a:pt x="99" y="152"/>
                  </a:lnTo>
                  <a:lnTo>
                    <a:pt x="99" y="156"/>
                  </a:lnTo>
                  <a:lnTo>
                    <a:pt x="99" y="156"/>
                  </a:lnTo>
                  <a:lnTo>
                    <a:pt x="93" y="156"/>
                  </a:lnTo>
                  <a:lnTo>
                    <a:pt x="93" y="156"/>
                  </a:lnTo>
                  <a:lnTo>
                    <a:pt x="89" y="152"/>
                  </a:lnTo>
                  <a:lnTo>
                    <a:pt x="87" y="142"/>
                  </a:lnTo>
                  <a:lnTo>
                    <a:pt x="83" y="136"/>
                  </a:lnTo>
                  <a:lnTo>
                    <a:pt x="79" y="130"/>
                  </a:lnTo>
                  <a:lnTo>
                    <a:pt x="79" y="130"/>
                  </a:lnTo>
                  <a:lnTo>
                    <a:pt x="77" y="130"/>
                  </a:lnTo>
                  <a:lnTo>
                    <a:pt x="77" y="130"/>
                  </a:lnTo>
                  <a:lnTo>
                    <a:pt x="71" y="134"/>
                  </a:lnTo>
                  <a:lnTo>
                    <a:pt x="69" y="140"/>
                  </a:lnTo>
                  <a:lnTo>
                    <a:pt x="67" y="146"/>
                  </a:lnTo>
                  <a:lnTo>
                    <a:pt x="65" y="152"/>
                  </a:lnTo>
                  <a:lnTo>
                    <a:pt x="65" y="152"/>
                  </a:lnTo>
                  <a:lnTo>
                    <a:pt x="61" y="152"/>
                  </a:lnTo>
                  <a:lnTo>
                    <a:pt x="55" y="154"/>
                  </a:lnTo>
                  <a:lnTo>
                    <a:pt x="41" y="152"/>
                  </a:lnTo>
                  <a:lnTo>
                    <a:pt x="41" y="152"/>
                  </a:lnTo>
                  <a:lnTo>
                    <a:pt x="39" y="146"/>
                  </a:lnTo>
                  <a:lnTo>
                    <a:pt x="38" y="144"/>
                  </a:lnTo>
                  <a:lnTo>
                    <a:pt x="36" y="144"/>
                  </a:lnTo>
                  <a:lnTo>
                    <a:pt x="36" y="144"/>
                  </a:lnTo>
                  <a:lnTo>
                    <a:pt x="36" y="146"/>
                  </a:lnTo>
                  <a:lnTo>
                    <a:pt x="34" y="152"/>
                  </a:lnTo>
                  <a:lnTo>
                    <a:pt x="34" y="152"/>
                  </a:lnTo>
                  <a:lnTo>
                    <a:pt x="30" y="154"/>
                  </a:lnTo>
                  <a:lnTo>
                    <a:pt x="26" y="154"/>
                  </a:lnTo>
                  <a:lnTo>
                    <a:pt x="14" y="152"/>
                  </a:lnTo>
                  <a:lnTo>
                    <a:pt x="14" y="152"/>
                  </a:lnTo>
                  <a:lnTo>
                    <a:pt x="10" y="146"/>
                  </a:lnTo>
                  <a:lnTo>
                    <a:pt x="8" y="144"/>
                  </a:lnTo>
                  <a:lnTo>
                    <a:pt x="6" y="142"/>
                  </a:lnTo>
                  <a:lnTo>
                    <a:pt x="6" y="142"/>
                  </a:lnTo>
                  <a:lnTo>
                    <a:pt x="8" y="140"/>
                  </a:lnTo>
                  <a:lnTo>
                    <a:pt x="14" y="138"/>
                  </a:lnTo>
                  <a:lnTo>
                    <a:pt x="14" y="138"/>
                  </a:lnTo>
                  <a:lnTo>
                    <a:pt x="18" y="138"/>
                  </a:lnTo>
                  <a:lnTo>
                    <a:pt x="22" y="140"/>
                  </a:lnTo>
                  <a:lnTo>
                    <a:pt x="22" y="140"/>
                  </a:lnTo>
                  <a:lnTo>
                    <a:pt x="28" y="138"/>
                  </a:lnTo>
                  <a:lnTo>
                    <a:pt x="28" y="138"/>
                  </a:lnTo>
                  <a:lnTo>
                    <a:pt x="32" y="134"/>
                  </a:lnTo>
                  <a:lnTo>
                    <a:pt x="32" y="134"/>
                  </a:lnTo>
                  <a:lnTo>
                    <a:pt x="34" y="130"/>
                  </a:lnTo>
                  <a:lnTo>
                    <a:pt x="34" y="130"/>
                  </a:lnTo>
                  <a:lnTo>
                    <a:pt x="32" y="124"/>
                  </a:lnTo>
                  <a:lnTo>
                    <a:pt x="32" y="124"/>
                  </a:lnTo>
                  <a:lnTo>
                    <a:pt x="26" y="120"/>
                  </a:lnTo>
                  <a:lnTo>
                    <a:pt x="26" y="120"/>
                  </a:lnTo>
                  <a:lnTo>
                    <a:pt x="24" y="114"/>
                  </a:lnTo>
                  <a:lnTo>
                    <a:pt x="24" y="114"/>
                  </a:lnTo>
                  <a:lnTo>
                    <a:pt x="18" y="112"/>
                  </a:lnTo>
                  <a:lnTo>
                    <a:pt x="12" y="110"/>
                  </a:lnTo>
                  <a:lnTo>
                    <a:pt x="12" y="110"/>
                  </a:lnTo>
                  <a:lnTo>
                    <a:pt x="10" y="106"/>
                  </a:lnTo>
                  <a:lnTo>
                    <a:pt x="10" y="106"/>
                  </a:lnTo>
                  <a:lnTo>
                    <a:pt x="10" y="102"/>
                  </a:lnTo>
                  <a:lnTo>
                    <a:pt x="10" y="98"/>
                  </a:lnTo>
                  <a:lnTo>
                    <a:pt x="10" y="98"/>
                  </a:lnTo>
                  <a:lnTo>
                    <a:pt x="6" y="92"/>
                  </a:lnTo>
                  <a:lnTo>
                    <a:pt x="4" y="88"/>
                  </a:lnTo>
                  <a:lnTo>
                    <a:pt x="4" y="88"/>
                  </a:lnTo>
                  <a:lnTo>
                    <a:pt x="4" y="82"/>
                  </a:lnTo>
                  <a:lnTo>
                    <a:pt x="6" y="78"/>
                  </a:lnTo>
                  <a:lnTo>
                    <a:pt x="6" y="78"/>
                  </a:lnTo>
                  <a:lnTo>
                    <a:pt x="8" y="74"/>
                  </a:lnTo>
                  <a:lnTo>
                    <a:pt x="8" y="72"/>
                  </a:lnTo>
                  <a:lnTo>
                    <a:pt x="8" y="70"/>
                  </a:lnTo>
                  <a:lnTo>
                    <a:pt x="8" y="70"/>
                  </a:lnTo>
                  <a:lnTo>
                    <a:pt x="6" y="70"/>
                  </a:lnTo>
                  <a:lnTo>
                    <a:pt x="2" y="70"/>
                  </a:lnTo>
                  <a:lnTo>
                    <a:pt x="2" y="70"/>
                  </a:lnTo>
                  <a:lnTo>
                    <a:pt x="0" y="68"/>
                  </a:lnTo>
                  <a:lnTo>
                    <a:pt x="0" y="68"/>
                  </a:lnTo>
                  <a:lnTo>
                    <a:pt x="0" y="62"/>
                  </a:lnTo>
                  <a:lnTo>
                    <a:pt x="0" y="62"/>
                  </a:lnTo>
                  <a:lnTo>
                    <a:pt x="4" y="52"/>
                  </a:lnTo>
                  <a:lnTo>
                    <a:pt x="4" y="52"/>
                  </a:lnTo>
                  <a:lnTo>
                    <a:pt x="10" y="46"/>
                  </a:lnTo>
                  <a:lnTo>
                    <a:pt x="14" y="44"/>
                  </a:lnTo>
                  <a:lnTo>
                    <a:pt x="18" y="40"/>
                  </a:lnTo>
                  <a:lnTo>
                    <a:pt x="18" y="40"/>
                  </a:lnTo>
                  <a:lnTo>
                    <a:pt x="38" y="42"/>
                  </a:lnTo>
                  <a:lnTo>
                    <a:pt x="38" y="42"/>
                  </a:lnTo>
                  <a:lnTo>
                    <a:pt x="55" y="44"/>
                  </a:lnTo>
                  <a:lnTo>
                    <a:pt x="65" y="46"/>
                  </a:lnTo>
                  <a:lnTo>
                    <a:pt x="75" y="46"/>
                  </a:lnTo>
                  <a:lnTo>
                    <a:pt x="75" y="46"/>
                  </a:lnTo>
                  <a:lnTo>
                    <a:pt x="79" y="42"/>
                  </a:lnTo>
                  <a:lnTo>
                    <a:pt x="85" y="38"/>
                  </a:lnTo>
                  <a:lnTo>
                    <a:pt x="85" y="38"/>
                  </a:lnTo>
                  <a:lnTo>
                    <a:pt x="89" y="30"/>
                  </a:lnTo>
                  <a:lnTo>
                    <a:pt x="95" y="24"/>
                  </a:lnTo>
                  <a:lnTo>
                    <a:pt x="95" y="24"/>
                  </a:lnTo>
                  <a:lnTo>
                    <a:pt x="105" y="22"/>
                  </a:lnTo>
                  <a:lnTo>
                    <a:pt x="113" y="20"/>
                  </a:lnTo>
                  <a:lnTo>
                    <a:pt x="113" y="20"/>
                  </a:lnTo>
                  <a:lnTo>
                    <a:pt x="119" y="22"/>
                  </a:lnTo>
                  <a:lnTo>
                    <a:pt x="125" y="24"/>
                  </a:lnTo>
                  <a:lnTo>
                    <a:pt x="131" y="26"/>
                  </a:lnTo>
                  <a:lnTo>
                    <a:pt x="137" y="26"/>
                  </a:lnTo>
                  <a:lnTo>
                    <a:pt x="137" y="26"/>
                  </a:lnTo>
                  <a:lnTo>
                    <a:pt x="139" y="24"/>
                  </a:lnTo>
                  <a:lnTo>
                    <a:pt x="141" y="20"/>
                  </a:lnTo>
                  <a:lnTo>
                    <a:pt x="143" y="16"/>
                  </a:lnTo>
                  <a:lnTo>
                    <a:pt x="143" y="16"/>
                  </a:lnTo>
                  <a:lnTo>
                    <a:pt x="149" y="14"/>
                  </a:lnTo>
                  <a:lnTo>
                    <a:pt x="149" y="14"/>
                  </a:lnTo>
                  <a:lnTo>
                    <a:pt x="159" y="16"/>
                  </a:lnTo>
                  <a:lnTo>
                    <a:pt x="167" y="18"/>
                  </a:lnTo>
                  <a:lnTo>
                    <a:pt x="171" y="16"/>
                  </a:lnTo>
                  <a:lnTo>
                    <a:pt x="171" y="16"/>
                  </a:lnTo>
                  <a:lnTo>
                    <a:pt x="173" y="12"/>
                  </a:lnTo>
                  <a:lnTo>
                    <a:pt x="173" y="6"/>
                  </a:lnTo>
                  <a:lnTo>
                    <a:pt x="173" y="6"/>
                  </a:lnTo>
                  <a:lnTo>
                    <a:pt x="179" y="4"/>
                  </a:lnTo>
                  <a:lnTo>
                    <a:pt x="183" y="0"/>
                  </a:lnTo>
                  <a:lnTo>
                    <a:pt x="183" y="0"/>
                  </a:lnTo>
                  <a:lnTo>
                    <a:pt x="185" y="2"/>
                  </a:lnTo>
                  <a:lnTo>
                    <a:pt x="187" y="2"/>
                  </a:lnTo>
                  <a:lnTo>
                    <a:pt x="195" y="2"/>
                  </a:lnTo>
                  <a:lnTo>
                    <a:pt x="195" y="2"/>
                  </a:lnTo>
                  <a:lnTo>
                    <a:pt x="199" y="2"/>
                  </a:lnTo>
                  <a:lnTo>
                    <a:pt x="203" y="6"/>
                  </a:lnTo>
                  <a:lnTo>
                    <a:pt x="203" y="6"/>
                  </a:lnTo>
                  <a:lnTo>
                    <a:pt x="207" y="16"/>
                  </a:lnTo>
                  <a:lnTo>
                    <a:pt x="209" y="24"/>
                  </a:lnTo>
                  <a:lnTo>
                    <a:pt x="209" y="24"/>
                  </a:lnTo>
                  <a:lnTo>
                    <a:pt x="219" y="38"/>
                  </a:lnTo>
                  <a:lnTo>
                    <a:pt x="219" y="38"/>
                  </a:lnTo>
                  <a:lnTo>
                    <a:pt x="219" y="38"/>
                  </a:lnTo>
                  <a:lnTo>
                    <a:pt x="219" y="38"/>
                  </a:lnTo>
                  <a:lnTo>
                    <a:pt x="219" y="3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7" name="Freeform 370">
              <a:extLst>
                <a:ext uri="{FF2B5EF4-FFF2-40B4-BE49-F238E27FC236}">
                  <a16:creationId xmlns:a16="http://schemas.microsoft.com/office/drawing/2014/main" id="{B826CB31-19AE-D9AE-E919-728AA598286D}"/>
                </a:ext>
              </a:extLst>
            </p:cNvPr>
            <p:cNvSpPr>
              <a:spLocks/>
            </p:cNvSpPr>
            <p:nvPr/>
          </p:nvSpPr>
          <p:spPr bwMode="auto">
            <a:xfrm>
              <a:off x="9886014" y="4917183"/>
              <a:ext cx="14207" cy="18469"/>
            </a:xfrm>
            <a:custGeom>
              <a:avLst/>
              <a:gdLst>
                <a:gd name="T0" fmla="*/ 20 w 20"/>
                <a:gd name="T1" fmla="*/ 6 h 26"/>
                <a:gd name="T2" fmla="*/ 20 w 20"/>
                <a:gd name="T3" fmla="*/ 6 h 26"/>
                <a:gd name="T4" fmla="*/ 20 w 20"/>
                <a:gd name="T5" fmla="*/ 10 h 26"/>
                <a:gd name="T6" fmla="*/ 18 w 20"/>
                <a:gd name="T7" fmla="*/ 16 h 26"/>
                <a:gd name="T8" fmla="*/ 18 w 20"/>
                <a:gd name="T9" fmla="*/ 16 h 26"/>
                <a:gd name="T10" fmla="*/ 20 w 20"/>
                <a:gd name="T11" fmla="*/ 20 h 26"/>
                <a:gd name="T12" fmla="*/ 18 w 20"/>
                <a:gd name="T13" fmla="*/ 24 h 26"/>
                <a:gd name="T14" fmla="*/ 18 w 20"/>
                <a:gd name="T15" fmla="*/ 24 h 26"/>
                <a:gd name="T16" fmla="*/ 16 w 20"/>
                <a:gd name="T17" fmla="*/ 26 h 26"/>
                <a:gd name="T18" fmla="*/ 10 w 20"/>
                <a:gd name="T19" fmla="*/ 26 h 26"/>
                <a:gd name="T20" fmla="*/ 6 w 20"/>
                <a:gd name="T21" fmla="*/ 26 h 26"/>
                <a:gd name="T22" fmla="*/ 2 w 20"/>
                <a:gd name="T23" fmla="*/ 24 h 26"/>
                <a:gd name="T24" fmla="*/ 2 w 20"/>
                <a:gd name="T25" fmla="*/ 24 h 26"/>
                <a:gd name="T26" fmla="*/ 0 w 20"/>
                <a:gd name="T27" fmla="*/ 18 h 26"/>
                <a:gd name="T28" fmla="*/ 0 w 20"/>
                <a:gd name="T29" fmla="*/ 8 h 26"/>
                <a:gd name="T30" fmla="*/ 0 w 20"/>
                <a:gd name="T31" fmla="*/ 8 h 26"/>
                <a:gd name="T32" fmla="*/ 6 w 20"/>
                <a:gd name="T33" fmla="*/ 4 h 26"/>
                <a:gd name="T34" fmla="*/ 12 w 20"/>
                <a:gd name="T35" fmla="*/ 2 h 26"/>
                <a:gd name="T36" fmla="*/ 12 w 20"/>
                <a:gd name="T37" fmla="*/ 2 h 26"/>
                <a:gd name="T38" fmla="*/ 14 w 20"/>
                <a:gd name="T39" fmla="*/ 0 h 26"/>
                <a:gd name="T40" fmla="*/ 16 w 20"/>
                <a:gd name="T41" fmla="*/ 0 h 26"/>
                <a:gd name="T42" fmla="*/ 16 w 20"/>
                <a:gd name="T43" fmla="*/ 0 h 26"/>
                <a:gd name="T44" fmla="*/ 18 w 20"/>
                <a:gd name="T45" fmla="*/ 2 h 26"/>
                <a:gd name="T46" fmla="*/ 20 w 20"/>
                <a:gd name="T47" fmla="*/ 6 h 26"/>
                <a:gd name="T48" fmla="*/ 20 w 20"/>
                <a:gd name="T49" fmla="*/ 6 h 26"/>
                <a:gd name="T50" fmla="*/ 20 w 20"/>
                <a:gd name="T5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6">
                  <a:moveTo>
                    <a:pt x="20" y="6"/>
                  </a:moveTo>
                  <a:lnTo>
                    <a:pt x="20" y="6"/>
                  </a:lnTo>
                  <a:lnTo>
                    <a:pt x="20" y="10"/>
                  </a:lnTo>
                  <a:lnTo>
                    <a:pt x="18" y="16"/>
                  </a:lnTo>
                  <a:lnTo>
                    <a:pt x="18" y="16"/>
                  </a:lnTo>
                  <a:lnTo>
                    <a:pt x="20" y="20"/>
                  </a:lnTo>
                  <a:lnTo>
                    <a:pt x="18" y="24"/>
                  </a:lnTo>
                  <a:lnTo>
                    <a:pt x="18" y="24"/>
                  </a:lnTo>
                  <a:lnTo>
                    <a:pt x="16" y="26"/>
                  </a:lnTo>
                  <a:lnTo>
                    <a:pt x="10" y="26"/>
                  </a:lnTo>
                  <a:lnTo>
                    <a:pt x="6" y="26"/>
                  </a:lnTo>
                  <a:lnTo>
                    <a:pt x="2" y="24"/>
                  </a:lnTo>
                  <a:lnTo>
                    <a:pt x="2" y="24"/>
                  </a:lnTo>
                  <a:lnTo>
                    <a:pt x="0" y="18"/>
                  </a:lnTo>
                  <a:lnTo>
                    <a:pt x="0" y="8"/>
                  </a:lnTo>
                  <a:lnTo>
                    <a:pt x="0" y="8"/>
                  </a:lnTo>
                  <a:lnTo>
                    <a:pt x="6" y="4"/>
                  </a:lnTo>
                  <a:lnTo>
                    <a:pt x="12" y="2"/>
                  </a:lnTo>
                  <a:lnTo>
                    <a:pt x="12" y="2"/>
                  </a:lnTo>
                  <a:lnTo>
                    <a:pt x="14" y="0"/>
                  </a:lnTo>
                  <a:lnTo>
                    <a:pt x="16" y="0"/>
                  </a:lnTo>
                  <a:lnTo>
                    <a:pt x="16" y="0"/>
                  </a:lnTo>
                  <a:lnTo>
                    <a:pt x="18" y="2"/>
                  </a:lnTo>
                  <a:lnTo>
                    <a:pt x="20" y="6"/>
                  </a:lnTo>
                  <a:lnTo>
                    <a:pt x="20" y="6"/>
                  </a:lnTo>
                  <a:lnTo>
                    <a:pt x="20"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8" name="Freeform 371">
              <a:extLst>
                <a:ext uri="{FF2B5EF4-FFF2-40B4-BE49-F238E27FC236}">
                  <a16:creationId xmlns:a16="http://schemas.microsoft.com/office/drawing/2014/main" id="{A5D5498F-C0DE-70C2-EDC2-CA3F6462824B}"/>
                </a:ext>
              </a:extLst>
            </p:cNvPr>
            <p:cNvSpPr>
              <a:spLocks/>
            </p:cNvSpPr>
            <p:nvPr/>
          </p:nvSpPr>
          <p:spPr bwMode="auto">
            <a:xfrm>
              <a:off x="9439212" y="2811744"/>
              <a:ext cx="7103" cy="9945"/>
            </a:xfrm>
            <a:custGeom>
              <a:avLst/>
              <a:gdLst>
                <a:gd name="T0" fmla="*/ 2 w 10"/>
                <a:gd name="T1" fmla="*/ 0 h 14"/>
                <a:gd name="T2" fmla="*/ 2 w 10"/>
                <a:gd name="T3" fmla="*/ 0 h 14"/>
                <a:gd name="T4" fmla="*/ 6 w 10"/>
                <a:gd name="T5" fmla="*/ 2 h 14"/>
                <a:gd name="T6" fmla="*/ 10 w 10"/>
                <a:gd name="T7" fmla="*/ 4 h 14"/>
                <a:gd name="T8" fmla="*/ 10 w 10"/>
                <a:gd name="T9" fmla="*/ 6 h 14"/>
                <a:gd name="T10" fmla="*/ 10 w 10"/>
                <a:gd name="T11" fmla="*/ 6 h 14"/>
                <a:gd name="T12" fmla="*/ 8 w 10"/>
                <a:gd name="T13" fmla="*/ 8 h 14"/>
                <a:gd name="T14" fmla="*/ 8 w 10"/>
                <a:gd name="T15" fmla="*/ 8 h 14"/>
                <a:gd name="T16" fmla="*/ 6 w 10"/>
                <a:gd name="T17" fmla="*/ 10 h 14"/>
                <a:gd name="T18" fmla="*/ 6 w 10"/>
                <a:gd name="T19" fmla="*/ 14 h 14"/>
                <a:gd name="T20" fmla="*/ 6 w 10"/>
                <a:gd name="T21" fmla="*/ 14 h 14"/>
                <a:gd name="T22" fmla="*/ 2 w 10"/>
                <a:gd name="T23" fmla="*/ 14 h 14"/>
                <a:gd name="T24" fmla="*/ 2 w 10"/>
                <a:gd name="T25" fmla="*/ 14 h 14"/>
                <a:gd name="T26" fmla="*/ 0 w 10"/>
                <a:gd name="T27" fmla="*/ 10 h 14"/>
                <a:gd name="T28" fmla="*/ 0 w 10"/>
                <a:gd name="T29" fmla="*/ 10 h 14"/>
                <a:gd name="T30" fmla="*/ 0 w 10"/>
                <a:gd name="T31" fmla="*/ 4 h 14"/>
                <a:gd name="T32" fmla="*/ 0 w 10"/>
                <a:gd name="T33" fmla="*/ 4 h 14"/>
                <a:gd name="T34" fmla="*/ 2 w 10"/>
                <a:gd name="T35" fmla="*/ 0 h 14"/>
                <a:gd name="T36" fmla="*/ 2 w 10"/>
                <a:gd name="T37" fmla="*/ 0 h 14"/>
                <a:gd name="T38" fmla="*/ 2 w 10"/>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4">
                  <a:moveTo>
                    <a:pt x="2" y="0"/>
                  </a:moveTo>
                  <a:lnTo>
                    <a:pt x="2" y="0"/>
                  </a:lnTo>
                  <a:lnTo>
                    <a:pt x="6" y="2"/>
                  </a:lnTo>
                  <a:lnTo>
                    <a:pt x="10" y="4"/>
                  </a:lnTo>
                  <a:lnTo>
                    <a:pt x="10" y="6"/>
                  </a:lnTo>
                  <a:lnTo>
                    <a:pt x="10" y="6"/>
                  </a:lnTo>
                  <a:lnTo>
                    <a:pt x="8" y="8"/>
                  </a:lnTo>
                  <a:lnTo>
                    <a:pt x="8" y="8"/>
                  </a:lnTo>
                  <a:lnTo>
                    <a:pt x="6" y="10"/>
                  </a:lnTo>
                  <a:lnTo>
                    <a:pt x="6" y="14"/>
                  </a:lnTo>
                  <a:lnTo>
                    <a:pt x="6" y="14"/>
                  </a:lnTo>
                  <a:lnTo>
                    <a:pt x="2" y="14"/>
                  </a:lnTo>
                  <a:lnTo>
                    <a:pt x="2" y="14"/>
                  </a:lnTo>
                  <a:lnTo>
                    <a:pt x="0" y="10"/>
                  </a:lnTo>
                  <a:lnTo>
                    <a:pt x="0" y="10"/>
                  </a:lnTo>
                  <a:lnTo>
                    <a:pt x="0" y="4"/>
                  </a:lnTo>
                  <a:lnTo>
                    <a:pt x="0" y="4"/>
                  </a:lnTo>
                  <a:lnTo>
                    <a:pt x="2" y="0"/>
                  </a:lnTo>
                  <a:lnTo>
                    <a:pt x="2" y="0"/>
                  </a:lnTo>
                  <a:lnTo>
                    <a:pt x="2"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49" name="Freeform 372">
              <a:extLst>
                <a:ext uri="{FF2B5EF4-FFF2-40B4-BE49-F238E27FC236}">
                  <a16:creationId xmlns:a16="http://schemas.microsoft.com/office/drawing/2014/main" id="{915ECF39-2C34-EE0E-293F-8BD0D63127B2}"/>
                </a:ext>
              </a:extLst>
            </p:cNvPr>
            <p:cNvSpPr>
              <a:spLocks/>
            </p:cNvSpPr>
            <p:nvPr/>
          </p:nvSpPr>
          <p:spPr bwMode="auto">
            <a:xfrm>
              <a:off x="9429267" y="2810323"/>
              <a:ext cx="8524" cy="18469"/>
            </a:xfrm>
            <a:custGeom>
              <a:avLst/>
              <a:gdLst>
                <a:gd name="T0" fmla="*/ 12 w 12"/>
                <a:gd name="T1" fmla="*/ 22 h 26"/>
                <a:gd name="T2" fmla="*/ 12 w 12"/>
                <a:gd name="T3" fmla="*/ 22 h 26"/>
                <a:gd name="T4" fmla="*/ 12 w 12"/>
                <a:gd name="T5" fmla="*/ 26 h 26"/>
                <a:gd name="T6" fmla="*/ 12 w 12"/>
                <a:gd name="T7" fmla="*/ 26 h 26"/>
                <a:gd name="T8" fmla="*/ 8 w 12"/>
                <a:gd name="T9" fmla="*/ 26 h 26"/>
                <a:gd name="T10" fmla="*/ 8 w 12"/>
                <a:gd name="T11" fmla="*/ 26 h 26"/>
                <a:gd name="T12" fmla="*/ 4 w 12"/>
                <a:gd name="T13" fmla="*/ 24 h 26"/>
                <a:gd name="T14" fmla="*/ 4 w 12"/>
                <a:gd name="T15" fmla="*/ 24 h 26"/>
                <a:gd name="T16" fmla="*/ 4 w 12"/>
                <a:gd name="T17" fmla="*/ 18 h 26"/>
                <a:gd name="T18" fmla="*/ 4 w 12"/>
                <a:gd name="T19" fmla="*/ 12 h 26"/>
                <a:gd name="T20" fmla="*/ 4 w 12"/>
                <a:gd name="T21" fmla="*/ 12 h 26"/>
                <a:gd name="T22" fmla="*/ 0 w 12"/>
                <a:gd name="T23" fmla="*/ 6 h 26"/>
                <a:gd name="T24" fmla="*/ 0 w 12"/>
                <a:gd name="T25" fmla="*/ 6 h 26"/>
                <a:gd name="T26" fmla="*/ 0 w 12"/>
                <a:gd name="T27" fmla="*/ 2 h 26"/>
                <a:gd name="T28" fmla="*/ 2 w 12"/>
                <a:gd name="T29" fmla="*/ 0 h 26"/>
                <a:gd name="T30" fmla="*/ 2 w 12"/>
                <a:gd name="T31" fmla="*/ 0 h 26"/>
                <a:gd name="T32" fmla="*/ 4 w 12"/>
                <a:gd name="T33" fmla="*/ 0 h 26"/>
                <a:gd name="T34" fmla="*/ 4 w 12"/>
                <a:gd name="T35" fmla="*/ 0 h 26"/>
                <a:gd name="T36" fmla="*/ 6 w 12"/>
                <a:gd name="T37" fmla="*/ 2 h 26"/>
                <a:gd name="T38" fmla="*/ 6 w 12"/>
                <a:gd name="T39" fmla="*/ 6 h 26"/>
                <a:gd name="T40" fmla="*/ 6 w 12"/>
                <a:gd name="T41" fmla="*/ 6 h 26"/>
                <a:gd name="T42" fmla="*/ 10 w 12"/>
                <a:gd name="T43" fmla="*/ 8 h 26"/>
                <a:gd name="T44" fmla="*/ 10 w 12"/>
                <a:gd name="T45" fmla="*/ 8 h 26"/>
                <a:gd name="T46" fmla="*/ 12 w 12"/>
                <a:gd name="T47" fmla="*/ 14 h 26"/>
                <a:gd name="T48" fmla="*/ 12 w 12"/>
                <a:gd name="T49" fmla="*/ 22 h 26"/>
                <a:gd name="T50" fmla="*/ 12 w 12"/>
                <a:gd name="T51" fmla="*/ 22 h 26"/>
                <a:gd name="T52" fmla="*/ 12 w 12"/>
                <a:gd name="T5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6">
                  <a:moveTo>
                    <a:pt x="12" y="22"/>
                  </a:moveTo>
                  <a:lnTo>
                    <a:pt x="12" y="22"/>
                  </a:lnTo>
                  <a:lnTo>
                    <a:pt x="12" y="26"/>
                  </a:lnTo>
                  <a:lnTo>
                    <a:pt x="12" y="26"/>
                  </a:lnTo>
                  <a:lnTo>
                    <a:pt x="8" y="26"/>
                  </a:lnTo>
                  <a:lnTo>
                    <a:pt x="8" y="26"/>
                  </a:lnTo>
                  <a:lnTo>
                    <a:pt x="4" y="24"/>
                  </a:lnTo>
                  <a:lnTo>
                    <a:pt x="4" y="24"/>
                  </a:lnTo>
                  <a:lnTo>
                    <a:pt x="4" y="18"/>
                  </a:lnTo>
                  <a:lnTo>
                    <a:pt x="4" y="12"/>
                  </a:lnTo>
                  <a:lnTo>
                    <a:pt x="4" y="12"/>
                  </a:lnTo>
                  <a:lnTo>
                    <a:pt x="0" y="6"/>
                  </a:lnTo>
                  <a:lnTo>
                    <a:pt x="0" y="6"/>
                  </a:lnTo>
                  <a:lnTo>
                    <a:pt x="0" y="2"/>
                  </a:lnTo>
                  <a:lnTo>
                    <a:pt x="2" y="0"/>
                  </a:lnTo>
                  <a:lnTo>
                    <a:pt x="2" y="0"/>
                  </a:lnTo>
                  <a:lnTo>
                    <a:pt x="4" y="0"/>
                  </a:lnTo>
                  <a:lnTo>
                    <a:pt x="4" y="0"/>
                  </a:lnTo>
                  <a:lnTo>
                    <a:pt x="6" y="2"/>
                  </a:lnTo>
                  <a:lnTo>
                    <a:pt x="6" y="6"/>
                  </a:lnTo>
                  <a:lnTo>
                    <a:pt x="6" y="6"/>
                  </a:lnTo>
                  <a:lnTo>
                    <a:pt x="10" y="8"/>
                  </a:lnTo>
                  <a:lnTo>
                    <a:pt x="10" y="8"/>
                  </a:lnTo>
                  <a:lnTo>
                    <a:pt x="12" y="14"/>
                  </a:lnTo>
                  <a:lnTo>
                    <a:pt x="12" y="22"/>
                  </a:lnTo>
                  <a:lnTo>
                    <a:pt x="12" y="22"/>
                  </a:lnTo>
                  <a:lnTo>
                    <a:pt x="12" y="2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0" name="Freeform 373">
              <a:extLst>
                <a:ext uri="{FF2B5EF4-FFF2-40B4-BE49-F238E27FC236}">
                  <a16:creationId xmlns:a16="http://schemas.microsoft.com/office/drawing/2014/main" id="{BED8218A-FF20-984C-5A51-B403BE900543}"/>
                </a:ext>
              </a:extLst>
            </p:cNvPr>
            <p:cNvSpPr>
              <a:spLocks/>
            </p:cNvSpPr>
            <p:nvPr/>
          </p:nvSpPr>
          <p:spPr bwMode="auto">
            <a:xfrm>
              <a:off x="9423584" y="2838736"/>
              <a:ext cx="8524" cy="11365"/>
            </a:xfrm>
            <a:custGeom>
              <a:avLst/>
              <a:gdLst>
                <a:gd name="T0" fmla="*/ 12 w 12"/>
                <a:gd name="T1" fmla="*/ 2 h 16"/>
                <a:gd name="T2" fmla="*/ 12 w 12"/>
                <a:gd name="T3" fmla="*/ 2 h 16"/>
                <a:gd name="T4" fmla="*/ 12 w 12"/>
                <a:gd name="T5" fmla="*/ 6 h 16"/>
                <a:gd name="T6" fmla="*/ 12 w 12"/>
                <a:gd name="T7" fmla="*/ 6 h 16"/>
                <a:gd name="T8" fmla="*/ 10 w 12"/>
                <a:gd name="T9" fmla="*/ 14 h 16"/>
                <a:gd name="T10" fmla="*/ 10 w 12"/>
                <a:gd name="T11" fmla="*/ 14 h 16"/>
                <a:gd name="T12" fmla="*/ 6 w 12"/>
                <a:gd name="T13" fmla="*/ 16 h 16"/>
                <a:gd name="T14" fmla="*/ 6 w 12"/>
                <a:gd name="T15" fmla="*/ 16 h 16"/>
                <a:gd name="T16" fmla="*/ 4 w 12"/>
                <a:gd name="T17" fmla="*/ 14 h 16"/>
                <a:gd name="T18" fmla="*/ 4 w 12"/>
                <a:gd name="T19" fmla="*/ 14 h 16"/>
                <a:gd name="T20" fmla="*/ 2 w 12"/>
                <a:gd name="T21" fmla="*/ 6 h 16"/>
                <a:gd name="T22" fmla="*/ 2 w 12"/>
                <a:gd name="T23" fmla="*/ 6 h 16"/>
                <a:gd name="T24" fmla="*/ 0 w 12"/>
                <a:gd name="T25" fmla="*/ 4 h 16"/>
                <a:gd name="T26" fmla="*/ 0 w 12"/>
                <a:gd name="T27" fmla="*/ 4 h 16"/>
                <a:gd name="T28" fmla="*/ 2 w 12"/>
                <a:gd name="T29" fmla="*/ 0 h 16"/>
                <a:gd name="T30" fmla="*/ 2 w 12"/>
                <a:gd name="T31" fmla="*/ 0 h 16"/>
                <a:gd name="T32" fmla="*/ 4 w 12"/>
                <a:gd name="T33" fmla="*/ 0 h 16"/>
                <a:gd name="T34" fmla="*/ 4 w 12"/>
                <a:gd name="T35" fmla="*/ 0 h 16"/>
                <a:gd name="T36" fmla="*/ 12 w 12"/>
                <a:gd name="T37" fmla="*/ 2 h 16"/>
                <a:gd name="T38" fmla="*/ 12 w 12"/>
                <a:gd name="T39" fmla="*/ 2 h 16"/>
                <a:gd name="T40" fmla="*/ 12 w 12"/>
                <a:gd name="T4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6">
                  <a:moveTo>
                    <a:pt x="12" y="2"/>
                  </a:moveTo>
                  <a:lnTo>
                    <a:pt x="12" y="2"/>
                  </a:lnTo>
                  <a:lnTo>
                    <a:pt x="12" y="6"/>
                  </a:lnTo>
                  <a:lnTo>
                    <a:pt x="12" y="6"/>
                  </a:lnTo>
                  <a:lnTo>
                    <a:pt x="10" y="14"/>
                  </a:lnTo>
                  <a:lnTo>
                    <a:pt x="10" y="14"/>
                  </a:lnTo>
                  <a:lnTo>
                    <a:pt x="6" y="16"/>
                  </a:lnTo>
                  <a:lnTo>
                    <a:pt x="6" y="16"/>
                  </a:lnTo>
                  <a:lnTo>
                    <a:pt x="4" y="14"/>
                  </a:lnTo>
                  <a:lnTo>
                    <a:pt x="4" y="14"/>
                  </a:lnTo>
                  <a:lnTo>
                    <a:pt x="2" y="6"/>
                  </a:lnTo>
                  <a:lnTo>
                    <a:pt x="2" y="6"/>
                  </a:lnTo>
                  <a:lnTo>
                    <a:pt x="0" y="4"/>
                  </a:lnTo>
                  <a:lnTo>
                    <a:pt x="0" y="4"/>
                  </a:lnTo>
                  <a:lnTo>
                    <a:pt x="2" y="0"/>
                  </a:lnTo>
                  <a:lnTo>
                    <a:pt x="2" y="0"/>
                  </a:lnTo>
                  <a:lnTo>
                    <a:pt x="4" y="0"/>
                  </a:lnTo>
                  <a:lnTo>
                    <a:pt x="4" y="0"/>
                  </a:lnTo>
                  <a:lnTo>
                    <a:pt x="12" y="2"/>
                  </a:lnTo>
                  <a:lnTo>
                    <a:pt x="12" y="2"/>
                  </a:lnTo>
                  <a:lnTo>
                    <a:pt x="12" y="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1" name="Freeform 374">
              <a:extLst>
                <a:ext uri="{FF2B5EF4-FFF2-40B4-BE49-F238E27FC236}">
                  <a16:creationId xmlns:a16="http://schemas.microsoft.com/office/drawing/2014/main" id="{19193024-3590-DB4D-ED38-558554097AFB}"/>
                </a:ext>
              </a:extLst>
            </p:cNvPr>
            <p:cNvSpPr>
              <a:spLocks/>
            </p:cNvSpPr>
            <p:nvPr/>
          </p:nvSpPr>
          <p:spPr bwMode="auto">
            <a:xfrm>
              <a:off x="9413639" y="2851522"/>
              <a:ext cx="5683" cy="19889"/>
            </a:xfrm>
            <a:custGeom>
              <a:avLst/>
              <a:gdLst>
                <a:gd name="T0" fmla="*/ 8 w 8"/>
                <a:gd name="T1" fmla="*/ 14 h 28"/>
                <a:gd name="T2" fmla="*/ 8 w 8"/>
                <a:gd name="T3" fmla="*/ 14 h 28"/>
                <a:gd name="T4" fmla="*/ 6 w 8"/>
                <a:gd name="T5" fmla="*/ 20 h 28"/>
                <a:gd name="T6" fmla="*/ 6 w 8"/>
                <a:gd name="T7" fmla="*/ 20 h 28"/>
                <a:gd name="T8" fmla="*/ 4 w 8"/>
                <a:gd name="T9" fmla="*/ 26 h 28"/>
                <a:gd name="T10" fmla="*/ 4 w 8"/>
                <a:gd name="T11" fmla="*/ 26 h 28"/>
                <a:gd name="T12" fmla="*/ 2 w 8"/>
                <a:gd name="T13" fmla="*/ 28 h 28"/>
                <a:gd name="T14" fmla="*/ 2 w 8"/>
                <a:gd name="T15" fmla="*/ 28 h 28"/>
                <a:gd name="T16" fmla="*/ 0 w 8"/>
                <a:gd name="T17" fmla="*/ 26 h 28"/>
                <a:gd name="T18" fmla="*/ 0 w 8"/>
                <a:gd name="T19" fmla="*/ 26 h 28"/>
                <a:gd name="T20" fmla="*/ 0 w 8"/>
                <a:gd name="T21" fmla="*/ 18 h 28"/>
                <a:gd name="T22" fmla="*/ 0 w 8"/>
                <a:gd name="T23" fmla="*/ 18 h 28"/>
                <a:gd name="T24" fmla="*/ 0 w 8"/>
                <a:gd name="T25" fmla="*/ 14 h 28"/>
                <a:gd name="T26" fmla="*/ 2 w 8"/>
                <a:gd name="T27" fmla="*/ 10 h 28"/>
                <a:gd name="T28" fmla="*/ 2 w 8"/>
                <a:gd name="T29" fmla="*/ 10 h 28"/>
                <a:gd name="T30" fmla="*/ 0 w 8"/>
                <a:gd name="T31" fmla="*/ 4 h 28"/>
                <a:gd name="T32" fmla="*/ 0 w 8"/>
                <a:gd name="T33" fmla="*/ 0 h 28"/>
                <a:gd name="T34" fmla="*/ 0 w 8"/>
                <a:gd name="T35" fmla="*/ 0 h 28"/>
                <a:gd name="T36" fmla="*/ 2 w 8"/>
                <a:gd name="T37" fmla="*/ 2 h 28"/>
                <a:gd name="T38" fmla="*/ 6 w 8"/>
                <a:gd name="T39" fmla="*/ 4 h 28"/>
                <a:gd name="T40" fmla="*/ 6 w 8"/>
                <a:gd name="T41" fmla="*/ 4 h 28"/>
                <a:gd name="T42" fmla="*/ 6 w 8"/>
                <a:gd name="T43" fmla="*/ 10 h 28"/>
                <a:gd name="T44" fmla="*/ 8 w 8"/>
                <a:gd name="T45" fmla="*/ 14 h 28"/>
                <a:gd name="T46" fmla="*/ 8 w 8"/>
                <a:gd name="T47" fmla="*/ 14 h 28"/>
                <a:gd name="T48" fmla="*/ 8 w 8"/>
                <a:gd name="T4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28">
                  <a:moveTo>
                    <a:pt x="8" y="14"/>
                  </a:moveTo>
                  <a:lnTo>
                    <a:pt x="8" y="14"/>
                  </a:lnTo>
                  <a:lnTo>
                    <a:pt x="6" y="20"/>
                  </a:lnTo>
                  <a:lnTo>
                    <a:pt x="6" y="20"/>
                  </a:lnTo>
                  <a:lnTo>
                    <a:pt x="4" y="26"/>
                  </a:lnTo>
                  <a:lnTo>
                    <a:pt x="4" y="26"/>
                  </a:lnTo>
                  <a:lnTo>
                    <a:pt x="2" y="28"/>
                  </a:lnTo>
                  <a:lnTo>
                    <a:pt x="2" y="28"/>
                  </a:lnTo>
                  <a:lnTo>
                    <a:pt x="0" y="26"/>
                  </a:lnTo>
                  <a:lnTo>
                    <a:pt x="0" y="26"/>
                  </a:lnTo>
                  <a:lnTo>
                    <a:pt x="0" y="18"/>
                  </a:lnTo>
                  <a:lnTo>
                    <a:pt x="0" y="18"/>
                  </a:lnTo>
                  <a:lnTo>
                    <a:pt x="0" y="14"/>
                  </a:lnTo>
                  <a:lnTo>
                    <a:pt x="2" y="10"/>
                  </a:lnTo>
                  <a:lnTo>
                    <a:pt x="2" y="10"/>
                  </a:lnTo>
                  <a:lnTo>
                    <a:pt x="0" y="4"/>
                  </a:lnTo>
                  <a:lnTo>
                    <a:pt x="0" y="0"/>
                  </a:lnTo>
                  <a:lnTo>
                    <a:pt x="0" y="0"/>
                  </a:lnTo>
                  <a:lnTo>
                    <a:pt x="2" y="2"/>
                  </a:lnTo>
                  <a:lnTo>
                    <a:pt x="6" y="4"/>
                  </a:lnTo>
                  <a:lnTo>
                    <a:pt x="6" y="4"/>
                  </a:lnTo>
                  <a:lnTo>
                    <a:pt x="6" y="10"/>
                  </a:lnTo>
                  <a:lnTo>
                    <a:pt x="8" y="14"/>
                  </a:lnTo>
                  <a:lnTo>
                    <a:pt x="8" y="14"/>
                  </a:lnTo>
                  <a:lnTo>
                    <a:pt x="8" y="1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2" name="Freeform 375">
              <a:extLst>
                <a:ext uri="{FF2B5EF4-FFF2-40B4-BE49-F238E27FC236}">
                  <a16:creationId xmlns:a16="http://schemas.microsoft.com/office/drawing/2014/main" id="{D510F026-2164-A30D-99ED-D83DE1439442}"/>
                </a:ext>
              </a:extLst>
            </p:cNvPr>
            <p:cNvSpPr>
              <a:spLocks/>
            </p:cNvSpPr>
            <p:nvPr/>
          </p:nvSpPr>
          <p:spPr bwMode="auto">
            <a:xfrm>
              <a:off x="9407957" y="2818847"/>
              <a:ext cx="11365" cy="5683"/>
            </a:xfrm>
            <a:custGeom>
              <a:avLst/>
              <a:gdLst>
                <a:gd name="T0" fmla="*/ 14 w 16"/>
                <a:gd name="T1" fmla="*/ 4 h 8"/>
                <a:gd name="T2" fmla="*/ 14 w 16"/>
                <a:gd name="T3" fmla="*/ 4 h 8"/>
                <a:gd name="T4" fmla="*/ 16 w 16"/>
                <a:gd name="T5" fmla="*/ 8 h 8"/>
                <a:gd name="T6" fmla="*/ 16 w 16"/>
                <a:gd name="T7" fmla="*/ 8 h 8"/>
                <a:gd name="T8" fmla="*/ 14 w 16"/>
                <a:gd name="T9" fmla="*/ 8 h 8"/>
                <a:gd name="T10" fmla="*/ 12 w 16"/>
                <a:gd name="T11" fmla="*/ 8 h 8"/>
                <a:gd name="T12" fmla="*/ 12 w 16"/>
                <a:gd name="T13" fmla="*/ 8 h 8"/>
                <a:gd name="T14" fmla="*/ 8 w 16"/>
                <a:gd name="T15" fmla="*/ 8 h 8"/>
                <a:gd name="T16" fmla="*/ 8 w 16"/>
                <a:gd name="T17" fmla="*/ 8 h 8"/>
                <a:gd name="T18" fmla="*/ 0 w 16"/>
                <a:gd name="T19" fmla="*/ 4 h 8"/>
                <a:gd name="T20" fmla="*/ 0 w 16"/>
                <a:gd name="T21" fmla="*/ 4 h 8"/>
                <a:gd name="T22" fmla="*/ 0 w 16"/>
                <a:gd name="T23" fmla="*/ 2 h 8"/>
                <a:gd name="T24" fmla="*/ 0 w 16"/>
                <a:gd name="T25" fmla="*/ 2 h 8"/>
                <a:gd name="T26" fmla="*/ 2 w 16"/>
                <a:gd name="T27" fmla="*/ 0 h 8"/>
                <a:gd name="T28" fmla="*/ 2 w 16"/>
                <a:gd name="T29" fmla="*/ 0 h 8"/>
                <a:gd name="T30" fmla="*/ 8 w 16"/>
                <a:gd name="T31" fmla="*/ 2 h 8"/>
                <a:gd name="T32" fmla="*/ 14 w 16"/>
                <a:gd name="T33" fmla="*/ 4 h 8"/>
                <a:gd name="T34" fmla="*/ 14 w 16"/>
                <a:gd name="T35" fmla="*/ 4 h 8"/>
                <a:gd name="T36" fmla="*/ 14 w 16"/>
                <a:gd name="T3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8">
                  <a:moveTo>
                    <a:pt x="14" y="4"/>
                  </a:moveTo>
                  <a:lnTo>
                    <a:pt x="14" y="4"/>
                  </a:lnTo>
                  <a:lnTo>
                    <a:pt x="16" y="8"/>
                  </a:lnTo>
                  <a:lnTo>
                    <a:pt x="16" y="8"/>
                  </a:lnTo>
                  <a:lnTo>
                    <a:pt x="14" y="8"/>
                  </a:lnTo>
                  <a:lnTo>
                    <a:pt x="12" y="8"/>
                  </a:lnTo>
                  <a:lnTo>
                    <a:pt x="12" y="8"/>
                  </a:lnTo>
                  <a:lnTo>
                    <a:pt x="8" y="8"/>
                  </a:lnTo>
                  <a:lnTo>
                    <a:pt x="8" y="8"/>
                  </a:lnTo>
                  <a:lnTo>
                    <a:pt x="0" y="4"/>
                  </a:lnTo>
                  <a:lnTo>
                    <a:pt x="0" y="4"/>
                  </a:lnTo>
                  <a:lnTo>
                    <a:pt x="0" y="2"/>
                  </a:lnTo>
                  <a:lnTo>
                    <a:pt x="0" y="2"/>
                  </a:lnTo>
                  <a:lnTo>
                    <a:pt x="2" y="0"/>
                  </a:lnTo>
                  <a:lnTo>
                    <a:pt x="2" y="0"/>
                  </a:lnTo>
                  <a:lnTo>
                    <a:pt x="8" y="2"/>
                  </a:lnTo>
                  <a:lnTo>
                    <a:pt x="14" y="4"/>
                  </a:lnTo>
                  <a:lnTo>
                    <a:pt x="14" y="4"/>
                  </a:lnTo>
                  <a:lnTo>
                    <a:pt x="14" y="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3" name="Freeform 376">
              <a:extLst>
                <a:ext uri="{FF2B5EF4-FFF2-40B4-BE49-F238E27FC236}">
                  <a16:creationId xmlns:a16="http://schemas.microsoft.com/office/drawing/2014/main" id="{A2CC96C2-C046-40DD-0CD5-005606C30640}"/>
                </a:ext>
              </a:extLst>
            </p:cNvPr>
            <p:cNvSpPr>
              <a:spLocks/>
            </p:cNvSpPr>
            <p:nvPr/>
          </p:nvSpPr>
          <p:spPr bwMode="auto">
            <a:xfrm>
              <a:off x="9416481" y="2808902"/>
              <a:ext cx="12786" cy="24151"/>
            </a:xfrm>
            <a:custGeom>
              <a:avLst/>
              <a:gdLst>
                <a:gd name="T0" fmla="*/ 18 w 18"/>
                <a:gd name="T1" fmla="*/ 18 h 34"/>
                <a:gd name="T2" fmla="*/ 18 w 18"/>
                <a:gd name="T3" fmla="*/ 18 h 34"/>
                <a:gd name="T4" fmla="*/ 18 w 18"/>
                <a:gd name="T5" fmla="*/ 28 h 34"/>
                <a:gd name="T6" fmla="*/ 18 w 18"/>
                <a:gd name="T7" fmla="*/ 28 h 34"/>
                <a:gd name="T8" fmla="*/ 16 w 18"/>
                <a:gd name="T9" fmla="*/ 32 h 34"/>
                <a:gd name="T10" fmla="*/ 16 w 18"/>
                <a:gd name="T11" fmla="*/ 34 h 34"/>
                <a:gd name="T12" fmla="*/ 16 w 18"/>
                <a:gd name="T13" fmla="*/ 34 h 34"/>
                <a:gd name="T14" fmla="*/ 12 w 18"/>
                <a:gd name="T15" fmla="*/ 34 h 34"/>
                <a:gd name="T16" fmla="*/ 12 w 18"/>
                <a:gd name="T17" fmla="*/ 34 h 34"/>
                <a:gd name="T18" fmla="*/ 12 w 18"/>
                <a:gd name="T19" fmla="*/ 34 h 34"/>
                <a:gd name="T20" fmla="*/ 8 w 18"/>
                <a:gd name="T21" fmla="*/ 34 h 34"/>
                <a:gd name="T22" fmla="*/ 8 w 18"/>
                <a:gd name="T23" fmla="*/ 34 h 34"/>
                <a:gd name="T24" fmla="*/ 8 w 18"/>
                <a:gd name="T25" fmla="*/ 32 h 34"/>
                <a:gd name="T26" fmla="*/ 8 w 18"/>
                <a:gd name="T27" fmla="*/ 32 h 34"/>
                <a:gd name="T28" fmla="*/ 10 w 18"/>
                <a:gd name="T29" fmla="*/ 26 h 34"/>
                <a:gd name="T30" fmla="*/ 10 w 18"/>
                <a:gd name="T31" fmla="*/ 26 h 34"/>
                <a:gd name="T32" fmla="*/ 8 w 18"/>
                <a:gd name="T33" fmla="*/ 20 h 34"/>
                <a:gd name="T34" fmla="*/ 6 w 18"/>
                <a:gd name="T35" fmla="*/ 16 h 34"/>
                <a:gd name="T36" fmla="*/ 6 w 18"/>
                <a:gd name="T37" fmla="*/ 16 h 34"/>
                <a:gd name="T38" fmla="*/ 2 w 18"/>
                <a:gd name="T39" fmla="*/ 14 h 34"/>
                <a:gd name="T40" fmla="*/ 0 w 18"/>
                <a:gd name="T41" fmla="*/ 10 h 34"/>
                <a:gd name="T42" fmla="*/ 0 w 18"/>
                <a:gd name="T43" fmla="*/ 10 h 34"/>
                <a:gd name="T44" fmla="*/ 0 w 18"/>
                <a:gd name="T45" fmla="*/ 6 h 34"/>
                <a:gd name="T46" fmla="*/ 0 w 18"/>
                <a:gd name="T47" fmla="*/ 6 h 34"/>
                <a:gd name="T48" fmla="*/ 2 w 18"/>
                <a:gd name="T49" fmla="*/ 2 h 34"/>
                <a:gd name="T50" fmla="*/ 6 w 18"/>
                <a:gd name="T51" fmla="*/ 0 h 34"/>
                <a:gd name="T52" fmla="*/ 6 w 18"/>
                <a:gd name="T53" fmla="*/ 0 h 34"/>
                <a:gd name="T54" fmla="*/ 10 w 18"/>
                <a:gd name="T55" fmla="*/ 2 h 34"/>
                <a:gd name="T56" fmla="*/ 12 w 18"/>
                <a:gd name="T57" fmla="*/ 8 h 34"/>
                <a:gd name="T58" fmla="*/ 12 w 18"/>
                <a:gd name="T59" fmla="*/ 8 h 34"/>
                <a:gd name="T60" fmla="*/ 18 w 18"/>
                <a:gd name="T61" fmla="*/ 18 h 34"/>
                <a:gd name="T62" fmla="*/ 18 w 18"/>
                <a:gd name="T63" fmla="*/ 18 h 34"/>
                <a:gd name="T64" fmla="*/ 18 w 18"/>
                <a:gd name="T65"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4">
                  <a:moveTo>
                    <a:pt x="18" y="18"/>
                  </a:moveTo>
                  <a:lnTo>
                    <a:pt x="18" y="18"/>
                  </a:lnTo>
                  <a:lnTo>
                    <a:pt x="18" y="28"/>
                  </a:lnTo>
                  <a:lnTo>
                    <a:pt x="18" y="28"/>
                  </a:lnTo>
                  <a:lnTo>
                    <a:pt x="16" y="32"/>
                  </a:lnTo>
                  <a:lnTo>
                    <a:pt x="16" y="34"/>
                  </a:lnTo>
                  <a:lnTo>
                    <a:pt x="16" y="34"/>
                  </a:lnTo>
                  <a:lnTo>
                    <a:pt x="12" y="34"/>
                  </a:lnTo>
                  <a:lnTo>
                    <a:pt x="12" y="34"/>
                  </a:lnTo>
                  <a:lnTo>
                    <a:pt x="12" y="34"/>
                  </a:lnTo>
                  <a:lnTo>
                    <a:pt x="8" y="34"/>
                  </a:lnTo>
                  <a:lnTo>
                    <a:pt x="8" y="34"/>
                  </a:lnTo>
                  <a:lnTo>
                    <a:pt x="8" y="32"/>
                  </a:lnTo>
                  <a:lnTo>
                    <a:pt x="8" y="32"/>
                  </a:lnTo>
                  <a:lnTo>
                    <a:pt x="10" y="26"/>
                  </a:lnTo>
                  <a:lnTo>
                    <a:pt x="10" y="26"/>
                  </a:lnTo>
                  <a:lnTo>
                    <a:pt x="8" y="20"/>
                  </a:lnTo>
                  <a:lnTo>
                    <a:pt x="6" y="16"/>
                  </a:lnTo>
                  <a:lnTo>
                    <a:pt x="6" y="16"/>
                  </a:lnTo>
                  <a:lnTo>
                    <a:pt x="2" y="14"/>
                  </a:lnTo>
                  <a:lnTo>
                    <a:pt x="0" y="10"/>
                  </a:lnTo>
                  <a:lnTo>
                    <a:pt x="0" y="10"/>
                  </a:lnTo>
                  <a:lnTo>
                    <a:pt x="0" y="6"/>
                  </a:lnTo>
                  <a:lnTo>
                    <a:pt x="0" y="6"/>
                  </a:lnTo>
                  <a:lnTo>
                    <a:pt x="2" y="2"/>
                  </a:lnTo>
                  <a:lnTo>
                    <a:pt x="6" y="0"/>
                  </a:lnTo>
                  <a:lnTo>
                    <a:pt x="6" y="0"/>
                  </a:lnTo>
                  <a:lnTo>
                    <a:pt x="10" y="2"/>
                  </a:lnTo>
                  <a:lnTo>
                    <a:pt x="12" y="8"/>
                  </a:lnTo>
                  <a:lnTo>
                    <a:pt x="12" y="8"/>
                  </a:lnTo>
                  <a:lnTo>
                    <a:pt x="18" y="18"/>
                  </a:lnTo>
                  <a:lnTo>
                    <a:pt x="18" y="18"/>
                  </a:lnTo>
                  <a:lnTo>
                    <a:pt x="18" y="1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4" name="Freeform 377">
              <a:extLst>
                <a:ext uri="{FF2B5EF4-FFF2-40B4-BE49-F238E27FC236}">
                  <a16:creationId xmlns:a16="http://schemas.microsoft.com/office/drawing/2014/main" id="{0D4C6C7A-7D66-8544-097E-B5F072A7969F}"/>
                </a:ext>
              </a:extLst>
            </p:cNvPr>
            <p:cNvSpPr>
              <a:spLocks/>
            </p:cNvSpPr>
            <p:nvPr/>
          </p:nvSpPr>
          <p:spPr bwMode="auto">
            <a:xfrm>
              <a:off x="9564941" y="2964466"/>
              <a:ext cx="21310" cy="52565"/>
            </a:xfrm>
            <a:custGeom>
              <a:avLst/>
              <a:gdLst>
                <a:gd name="T0" fmla="*/ 30 w 30"/>
                <a:gd name="T1" fmla="*/ 24 h 74"/>
                <a:gd name="T2" fmla="*/ 28 w 30"/>
                <a:gd name="T3" fmla="*/ 28 h 74"/>
                <a:gd name="T4" fmla="*/ 26 w 30"/>
                <a:gd name="T5" fmla="*/ 34 h 74"/>
                <a:gd name="T6" fmla="*/ 24 w 30"/>
                <a:gd name="T7" fmla="*/ 36 h 74"/>
                <a:gd name="T8" fmla="*/ 24 w 30"/>
                <a:gd name="T9" fmla="*/ 48 h 74"/>
                <a:gd name="T10" fmla="*/ 20 w 30"/>
                <a:gd name="T11" fmla="*/ 54 h 74"/>
                <a:gd name="T12" fmla="*/ 18 w 30"/>
                <a:gd name="T13" fmla="*/ 62 h 74"/>
                <a:gd name="T14" fmla="*/ 6 w 30"/>
                <a:gd name="T15" fmla="*/ 74 h 74"/>
                <a:gd name="T16" fmla="*/ 2 w 30"/>
                <a:gd name="T17" fmla="*/ 74 h 74"/>
                <a:gd name="T18" fmla="*/ 4 w 30"/>
                <a:gd name="T19" fmla="*/ 62 h 74"/>
                <a:gd name="T20" fmla="*/ 10 w 30"/>
                <a:gd name="T21" fmla="*/ 54 h 74"/>
                <a:gd name="T22" fmla="*/ 14 w 30"/>
                <a:gd name="T23" fmla="*/ 46 h 74"/>
                <a:gd name="T24" fmla="*/ 14 w 30"/>
                <a:gd name="T25" fmla="*/ 42 h 74"/>
                <a:gd name="T26" fmla="*/ 8 w 30"/>
                <a:gd name="T27" fmla="*/ 44 h 74"/>
                <a:gd name="T28" fmla="*/ 4 w 30"/>
                <a:gd name="T29" fmla="*/ 46 h 74"/>
                <a:gd name="T30" fmla="*/ 2 w 30"/>
                <a:gd name="T31" fmla="*/ 42 h 74"/>
                <a:gd name="T32" fmla="*/ 0 w 30"/>
                <a:gd name="T33" fmla="*/ 34 h 74"/>
                <a:gd name="T34" fmla="*/ 6 w 30"/>
                <a:gd name="T35" fmla="*/ 32 h 74"/>
                <a:gd name="T36" fmla="*/ 14 w 30"/>
                <a:gd name="T37" fmla="*/ 28 h 74"/>
                <a:gd name="T38" fmla="*/ 14 w 30"/>
                <a:gd name="T39" fmla="*/ 26 h 74"/>
                <a:gd name="T40" fmla="*/ 10 w 30"/>
                <a:gd name="T41" fmla="*/ 22 h 74"/>
                <a:gd name="T42" fmla="*/ 10 w 30"/>
                <a:gd name="T43" fmla="*/ 16 h 74"/>
                <a:gd name="T44" fmla="*/ 10 w 30"/>
                <a:gd name="T45" fmla="*/ 12 h 74"/>
                <a:gd name="T46" fmla="*/ 14 w 30"/>
                <a:gd name="T47" fmla="*/ 6 h 74"/>
                <a:gd name="T48" fmla="*/ 20 w 30"/>
                <a:gd name="T49" fmla="*/ 4 h 74"/>
                <a:gd name="T50" fmla="*/ 24 w 30"/>
                <a:gd name="T51" fmla="*/ 0 h 74"/>
                <a:gd name="T52" fmla="*/ 26 w 30"/>
                <a:gd name="T53" fmla="*/ 0 h 74"/>
                <a:gd name="T54" fmla="*/ 26 w 30"/>
                <a:gd name="T55" fmla="*/ 4 h 74"/>
                <a:gd name="T56" fmla="*/ 22 w 30"/>
                <a:gd name="T57" fmla="*/ 14 h 74"/>
                <a:gd name="T58" fmla="*/ 22 w 30"/>
                <a:gd name="T59" fmla="*/ 18 h 74"/>
                <a:gd name="T60" fmla="*/ 30 w 30"/>
                <a:gd name="T61" fmla="*/ 24 h 74"/>
                <a:gd name="T62" fmla="*/ 30 w 30"/>
                <a:gd name="T63"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74">
                  <a:moveTo>
                    <a:pt x="30" y="24"/>
                  </a:moveTo>
                  <a:lnTo>
                    <a:pt x="30" y="24"/>
                  </a:lnTo>
                  <a:lnTo>
                    <a:pt x="28" y="28"/>
                  </a:lnTo>
                  <a:lnTo>
                    <a:pt x="28" y="28"/>
                  </a:lnTo>
                  <a:lnTo>
                    <a:pt x="26" y="34"/>
                  </a:lnTo>
                  <a:lnTo>
                    <a:pt x="26" y="34"/>
                  </a:lnTo>
                  <a:lnTo>
                    <a:pt x="24" y="36"/>
                  </a:lnTo>
                  <a:lnTo>
                    <a:pt x="24" y="36"/>
                  </a:lnTo>
                  <a:lnTo>
                    <a:pt x="24" y="48"/>
                  </a:lnTo>
                  <a:lnTo>
                    <a:pt x="24" y="48"/>
                  </a:lnTo>
                  <a:lnTo>
                    <a:pt x="20" y="54"/>
                  </a:lnTo>
                  <a:lnTo>
                    <a:pt x="20" y="54"/>
                  </a:lnTo>
                  <a:lnTo>
                    <a:pt x="18" y="62"/>
                  </a:lnTo>
                  <a:lnTo>
                    <a:pt x="18" y="62"/>
                  </a:lnTo>
                  <a:lnTo>
                    <a:pt x="10" y="68"/>
                  </a:lnTo>
                  <a:lnTo>
                    <a:pt x="6" y="74"/>
                  </a:lnTo>
                  <a:lnTo>
                    <a:pt x="2" y="74"/>
                  </a:lnTo>
                  <a:lnTo>
                    <a:pt x="2" y="74"/>
                  </a:lnTo>
                  <a:lnTo>
                    <a:pt x="2" y="68"/>
                  </a:lnTo>
                  <a:lnTo>
                    <a:pt x="4" y="62"/>
                  </a:lnTo>
                  <a:lnTo>
                    <a:pt x="10" y="54"/>
                  </a:lnTo>
                  <a:lnTo>
                    <a:pt x="10" y="54"/>
                  </a:lnTo>
                  <a:lnTo>
                    <a:pt x="14" y="46"/>
                  </a:lnTo>
                  <a:lnTo>
                    <a:pt x="14" y="46"/>
                  </a:lnTo>
                  <a:lnTo>
                    <a:pt x="14" y="44"/>
                  </a:lnTo>
                  <a:lnTo>
                    <a:pt x="14" y="42"/>
                  </a:lnTo>
                  <a:lnTo>
                    <a:pt x="14" y="42"/>
                  </a:lnTo>
                  <a:lnTo>
                    <a:pt x="8" y="44"/>
                  </a:lnTo>
                  <a:lnTo>
                    <a:pt x="4" y="46"/>
                  </a:lnTo>
                  <a:lnTo>
                    <a:pt x="4" y="46"/>
                  </a:lnTo>
                  <a:lnTo>
                    <a:pt x="2" y="42"/>
                  </a:lnTo>
                  <a:lnTo>
                    <a:pt x="2" y="42"/>
                  </a:lnTo>
                  <a:lnTo>
                    <a:pt x="0" y="34"/>
                  </a:lnTo>
                  <a:lnTo>
                    <a:pt x="0" y="34"/>
                  </a:lnTo>
                  <a:lnTo>
                    <a:pt x="2" y="32"/>
                  </a:lnTo>
                  <a:lnTo>
                    <a:pt x="6" y="32"/>
                  </a:lnTo>
                  <a:lnTo>
                    <a:pt x="10" y="30"/>
                  </a:lnTo>
                  <a:lnTo>
                    <a:pt x="14" y="28"/>
                  </a:lnTo>
                  <a:lnTo>
                    <a:pt x="14" y="28"/>
                  </a:lnTo>
                  <a:lnTo>
                    <a:pt x="14" y="26"/>
                  </a:lnTo>
                  <a:lnTo>
                    <a:pt x="10" y="22"/>
                  </a:lnTo>
                  <a:lnTo>
                    <a:pt x="10" y="22"/>
                  </a:lnTo>
                  <a:lnTo>
                    <a:pt x="10" y="16"/>
                  </a:lnTo>
                  <a:lnTo>
                    <a:pt x="10" y="16"/>
                  </a:lnTo>
                  <a:lnTo>
                    <a:pt x="10" y="12"/>
                  </a:lnTo>
                  <a:lnTo>
                    <a:pt x="10" y="12"/>
                  </a:lnTo>
                  <a:lnTo>
                    <a:pt x="14" y="6"/>
                  </a:lnTo>
                  <a:lnTo>
                    <a:pt x="14" y="6"/>
                  </a:lnTo>
                  <a:lnTo>
                    <a:pt x="20" y="4"/>
                  </a:lnTo>
                  <a:lnTo>
                    <a:pt x="20" y="4"/>
                  </a:lnTo>
                  <a:lnTo>
                    <a:pt x="22" y="2"/>
                  </a:lnTo>
                  <a:lnTo>
                    <a:pt x="24" y="0"/>
                  </a:lnTo>
                  <a:lnTo>
                    <a:pt x="24" y="0"/>
                  </a:lnTo>
                  <a:lnTo>
                    <a:pt x="26" y="0"/>
                  </a:lnTo>
                  <a:lnTo>
                    <a:pt x="26" y="0"/>
                  </a:lnTo>
                  <a:lnTo>
                    <a:pt x="26" y="4"/>
                  </a:lnTo>
                  <a:lnTo>
                    <a:pt x="24" y="10"/>
                  </a:lnTo>
                  <a:lnTo>
                    <a:pt x="22" y="14"/>
                  </a:lnTo>
                  <a:lnTo>
                    <a:pt x="22" y="18"/>
                  </a:lnTo>
                  <a:lnTo>
                    <a:pt x="22" y="18"/>
                  </a:lnTo>
                  <a:lnTo>
                    <a:pt x="26" y="20"/>
                  </a:lnTo>
                  <a:lnTo>
                    <a:pt x="30" y="24"/>
                  </a:lnTo>
                  <a:lnTo>
                    <a:pt x="30" y="24"/>
                  </a:lnTo>
                  <a:lnTo>
                    <a:pt x="30" y="2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5" name="Freeform 378">
              <a:extLst>
                <a:ext uri="{FF2B5EF4-FFF2-40B4-BE49-F238E27FC236}">
                  <a16:creationId xmlns:a16="http://schemas.microsoft.com/office/drawing/2014/main" id="{0E4D1106-B61C-CE45-7750-14A85AFA45CA}"/>
                </a:ext>
              </a:extLst>
            </p:cNvPr>
            <p:cNvSpPr>
              <a:spLocks/>
            </p:cNvSpPr>
            <p:nvPr/>
          </p:nvSpPr>
          <p:spPr bwMode="auto">
            <a:xfrm>
              <a:off x="9478990" y="3066755"/>
              <a:ext cx="7103" cy="7103"/>
            </a:xfrm>
            <a:custGeom>
              <a:avLst/>
              <a:gdLst>
                <a:gd name="T0" fmla="*/ 10 w 10"/>
                <a:gd name="T1" fmla="*/ 6 h 10"/>
                <a:gd name="T2" fmla="*/ 10 w 10"/>
                <a:gd name="T3" fmla="*/ 6 h 10"/>
                <a:gd name="T4" fmla="*/ 8 w 10"/>
                <a:gd name="T5" fmla="*/ 10 h 10"/>
                <a:gd name="T6" fmla="*/ 8 w 10"/>
                <a:gd name="T7" fmla="*/ 10 h 10"/>
                <a:gd name="T8" fmla="*/ 4 w 10"/>
                <a:gd name="T9" fmla="*/ 10 h 10"/>
                <a:gd name="T10" fmla="*/ 2 w 10"/>
                <a:gd name="T11" fmla="*/ 10 h 10"/>
                <a:gd name="T12" fmla="*/ 2 w 10"/>
                <a:gd name="T13" fmla="*/ 10 h 10"/>
                <a:gd name="T14" fmla="*/ 0 w 10"/>
                <a:gd name="T15" fmla="*/ 6 h 10"/>
                <a:gd name="T16" fmla="*/ 0 w 10"/>
                <a:gd name="T17" fmla="*/ 6 h 10"/>
                <a:gd name="T18" fmla="*/ 2 w 10"/>
                <a:gd name="T19" fmla="*/ 0 h 10"/>
                <a:gd name="T20" fmla="*/ 2 w 10"/>
                <a:gd name="T21" fmla="*/ 0 h 10"/>
                <a:gd name="T22" fmla="*/ 4 w 10"/>
                <a:gd name="T23" fmla="*/ 0 h 10"/>
                <a:gd name="T24" fmla="*/ 4 w 10"/>
                <a:gd name="T25" fmla="*/ 0 h 10"/>
                <a:gd name="T26" fmla="*/ 8 w 10"/>
                <a:gd name="T27" fmla="*/ 2 h 10"/>
                <a:gd name="T28" fmla="*/ 8 w 10"/>
                <a:gd name="T29" fmla="*/ 2 h 10"/>
                <a:gd name="T30" fmla="*/ 10 w 10"/>
                <a:gd name="T31" fmla="*/ 6 h 10"/>
                <a:gd name="T32" fmla="*/ 10 w 10"/>
                <a:gd name="T33" fmla="*/ 6 h 10"/>
                <a:gd name="T34" fmla="*/ 10 w 10"/>
                <a:gd name="T3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0" y="6"/>
                  </a:moveTo>
                  <a:lnTo>
                    <a:pt x="10" y="6"/>
                  </a:lnTo>
                  <a:lnTo>
                    <a:pt x="8" y="10"/>
                  </a:lnTo>
                  <a:lnTo>
                    <a:pt x="8" y="10"/>
                  </a:lnTo>
                  <a:lnTo>
                    <a:pt x="4" y="10"/>
                  </a:lnTo>
                  <a:lnTo>
                    <a:pt x="2" y="10"/>
                  </a:lnTo>
                  <a:lnTo>
                    <a:pt x="2" y="10"/>
                  </a:lnTo>
                  <a:lnTo>
                    <a:pt x="0" y="6"/>
                  </a:lnTo>
                  <a:lnTo>
                    <a:pt x="0" y="6"/>
                  </a:lnTo>
                  <a:lnTo>
                    <a:pt x="2" y="0"/>
                  </a:lnTo>
                  <a:lnTo>
                    <a:pt x="2" y="0"/>
                  </a:lnTo>
                  <a:lnTo>
                    <a:pt x="4" y="0"/>
                  </a:lnTo>
                  <a:lnTo>
                    <a:pt x="4" y="0"/>
                  </a:lnTo>
                  <a:lnTo>
                    <a:pt x="8" y="2"/>
                  </a:lnTo>
                  <a:lnTo>
                    <a:pt x="8" y="2"/>
                  </a:lnTo>
                  <a:lnTo>
                    <a:pt x="10" y="6"/>
                  </a:lnTo>
                  <a:lnTo>
                    <a:pt x="10" y="6"/>
                  </a:lnTo>
                  <a:lnTo>
                    <a:pt x="10"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6" name="Freeform 379">
              <a:extLst>
                <a:ext uri="{FF2B5EF4-FFF2-40B4-BE49-F238E27FC236}">
                  <a16:creationId xmlns:a16="http://schemas.microsoft.com/office/drawing/2014/main" id="{865069B2-E30F-F8D5-55F3-D7EE7646C595}"/>
                </a:ext>
              </a:extLst>
            </p:cNvPr>
            <p:cNvSpPr>
              <a:spLocks/>
            </p:cNvSpPr>
            <p:nvPr/>
          </p:nvSpPr>
          <p:spPr bwMode="auto">
            <a:xfrm>
              <a:off x="9483252" y="3052548"/>
              <a:ext cx="20600" cy="18469"/>
            </a:xfrm>
            <a:custGeom>
              <a:avLst/>
              <a:gdLst>
                <a:gd name="T0" fmla="*/ 29 w 29"/>
                <a:gd name="T1" fmla="*/ 20 h 26"/>
                <a:gd name="T2" fmla="*/ 29 w 29"/>
                <a:gd name="T3" fmla="*/ 20 h 26"/>
                <a:gd name="T4" fmla="*/ 29 w 29"/>
                <a:gd name="T5" fmla="*/ 22 h 26"/>
                <a:gd name="T6" fmla="*/ 29 w 29"/>
                <a:gd name="T7" fmla="*/ 22 h 26"/>
                <a:gd name="T8" fmla="*/ 29 w 29"/>
                <a:gd name="T9" fmla="*/ 24 h 26"/>
                <a:gd name="T10" fmla="*/ 29 w 29"/>
                <a:gd name="T11" fmla="*/ 24 h 26"/>
                <a:gd name="T12" fmla="*/ 25 w 29"/>
                <a:gd name="T13" fmla="*/ 26 h 26"/>
                <a:gd name="T14" fmla="*/ 25 w 29"/>
                <a:gd name="T15" fmla="*/ 26 h 26"/>
                <a:gd name="T16" fmla="*/ 21 w 29"/>
                <a:gd name="T17" fmla="*/ 24 h 26"/>
                <a:gd name="T18" fmla="*/ 18 w 29"/>
                <a:gd name="T19" fmla="*/ 20 h 26"/>
                <a:gd name="T20" fmla="*/ 18 w 29"/>
                <a:gd name="T21" fmla="*/ 20 h 26"/>
                <a:gd name="T22" fmla="*/ 10 w 29"/>
                <a:gd name="T23" fmla="*/ 20 h 26"/>
                <a:gd name="T24" fmla="*/ 4 w 29"/>
                <a:gd name="T25" fmla="*/ 18 h 26"/>
                <a:gd name="T26" fmla="*/ 4 w 29"/>
                <a:gd name="T27" fmla="*/ 18 h 26"/>
                <a:gd name="T28" fmla="*/ 0 w 29"/>
                <a:gd name="T29" fmla="*/ 14 h 26"/>
                <a:gd name="T30" fmla="*/ 0 w 29"/>
                <a:gd name="T31" fmla="*/ 14 h 26"/>
                <a:gd name="T32" fmla="*/ 2 w 29"/>
                <a:gd name="T33" fmla="*/ 10 h 26"/>
                <a:gd name="T34" fmla="*/ 2 w 29"/>
                <a:gd name="T35" fmla="*/ 8 h 26"/>
                <a:gd name="T36" fmla="*/ 2 w 29"/>
                <a:gd name="T37" fmla="*/ 8 h 26"/>
                <a:gd name="T38" fmla="*/ 4 w 29"/>
                <a:gd name="T39" fmla="*/ 2 h 26"/>
                <a:gd name="T40" fmla="*/ 6 w 29"/>
                <a:gd name="T41" fmla="*/ 0 h 26"/>
                <a:gd name="T42" fmla="*/ 6 w 29"/>
                <a:gd name="T43" fmla="*/ 0 h 26"/>
                <a:gd name="T44" fmla="*/ 10 w 29"/>
                <a:gd name="T45" fmla="*/ 0 h 26"/>
                <a:gd name="T46" fmla="*/ 10 w 29"/>
                <a:gd name="T47" fmla="*/ 0 h 26"/>
                <a:gd name="T48" fmla="*/ 14 w 29"/>
                <a:gd name="T49" fmla="*/ 6 h 26"/>
                <a:gd name="T50" fmla="*/ 14 w 29"/>
                <a:gd name="T51" fmla="*/ 6 h 26"/>
                <a:gd name="T52" fmla="*/ 12 w 29"/>
                <a:gd name="T53" fmla="*/ 12 h 26"/>
                <a:gd name="T54" fmla="*/ 12 w 29"/>
                <a:gd name="T55" fmla="*/ 16 h 26"/>
                <a:gd name="T56" fmla="*/ 12 w 29"/>
                <a:gd name="T57" fmla="*/ 16 h 26"/>
                <a:gd name="T58" fmla="*/ 18 w 29"/>
                <a:gd name="T59" fmla="*/ 16 h 26"/>
                <a:gd name="T60" fmla="*/ 21 w 29"/>
                <a:gd name="T61" fmla="*/ 18 h 26"/>
                <a:gd name="T62" fmla="*/ 29 w 29"/>
                <a:gd name="T63" fmla="*/ 20 h 26"/>
                <a:gd name="T64" fmla="*/ 29 w 29"/>
                <a:gd name="T65" fmla="*/ 20 h 26"/>
                <a:gd name="T66" fmla="*/ 29 w 29"/>
                <a:gd name="T6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26">
                  <a:moveTo>
                    <a:pt x="29" y="20"/>
                  </a:moveTo>
                  <a:lnTo>
                    <a:pt x="29" y="20"/>
                  </a:lnTo>
                  <a:lnTo>
                    <a:pt x="29" y="22"/>
                  </a:lnTo>
                  <a:lnTo>
                    <a:pt x="29" y="22"/>
                  </a:lnTo>
                  <a:lnTo>
                    <a:pt x="29" y="24"/>
                  </a:lnTo>
                  <a:lnTo>
                    <a:pt x="29" y="24"/>
                  </a:lnTo>
                  <a:lnTo>
                    <a:pt x="25" y="26"/>
                  </a:lnTo>
                  <a:lnTo>
                    <a:pt x="25" y="26"/>
                  </a:lnTo>
                  <a:lnTo>
                    <a:pt x="21" y="24"/>
                  </a:lnTo>
                  <a:lnTo>
                    <a:pt x="18" y="20"/>
                  </a:lnTo>
                  <a:lnTo>
                    <a:pt x="18" y="20"/>
                  </a:lnTo>
                  <a:lnTo>
                    <a:pt x="10" y="20"/>
                  </a:lnTo>
                  <a:lnTo>
                    <a:pt x="4" y="18"/>
                  </a:lnTo>
                  <a:lnTo>
                    <a:pt x="4" y="18"/>
                  </a:lnTo>
                  <a:lnTo>
                    <a:pt x="0" y="14"/>
                  </a:lnTo>
                  <a:lnTo>
                    <a:pt x="0" y="14"/>
                  </a:lnTo>
                  <a:lnTo>
                    <a:pt x="2" y="10"/>
                  </a:lnTo>
                  <a:lnTo>
                    <a:pt x="2" y="8"/>
                  </a:lnTo>
                  <a:lnTo>
                    <a:pt x="2" y="8"/>
                  </a:lnTo>
                  <a:lnTo>
                    <a:pt x="4" y="2"/>
                  </a:lnTo>
                  <a:lnTo>
                    <a:pt x="6" y="0"/>
                  </a:lnTo>
                  <a:lnTo>
                    <a:pt x="6" y="0"/>
                  </a:lnTo>
                  <a:lnTo>
                    <a:pt x="10" y="0"/>
                  </a:lnTo>
                  <a:lnTo>
                    <a:pt x="10" y="0"/>
                  </a:lnTo>
                  <a:lnTo>
                    <a:pt x="14" y="6"/>
                  </a:lnTo>
                  <a:lnTo>
                    <a:pt x="14" y="6"/>
                  </a:lnTo>
                  <a:lnTo>
                    <a:pt x="12" y="12"/>
                  </a:lnTo>
                  <a:lnTo>
                    <a:pt x="12" y="16"/>
                  </a:lnTo>
                  <a:lnTo>
                    <a:pt x="12" y="16"/>
                  </a:lnTo>
                  <a:lnTo>
                    <a:pt x="18" y="16"/>
                  </a:lnTo>
                  <a:lnTo>
                    <a:pt x="21" y="18"/>
                  </a:lnTo>
                  <a:lnTo>
                    <a:pt x="29" y="20"/>
                  </a:lnTo>
                  <a:lnTo>
                    <a:pt x="29" y="20"/>
                  </a:lnTo>
                  <a:lnTo>
                    <a:pt x="29" y="2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7" name="Freeform 380">
              <a:extLst>
                <a:ext uri="{FF2B5EF4-FFF2-40B4-BE49-F238E27FC236}">
                  <a16:creationId xmlns:a16="http://schemas.microsoft.com/office/drawing/2014/main" id="{C52CFE80-3CFF-A604-5E97-CBBAA2AFCD3F}"/>
                </a:ext>
              </a:extLst>
            </p:cNvPr>
            <p:cNvSpPr>
              <a:spLocks/>
            </p:cNvSpPr>
            <p:nvPr/>
          </p:nvSpPr>
          <p:spPr bwMode="auto">
            <a:xfrm>
              <a:off x="9334792" y="3433999"/>
              <a:ext cx="11365" cy="14207"/>
            </a:xfrm>
            <a:custGeom>
              <a:avLst/>
              <a:gdLst>
                <a:gd name="T0" fmla="*/ 6 w 16"/>
                <a:gd name="T1" fmla="*/ 0 h 20"/>
                <a:gd name="T2" fmla="*/ 6 w 16"/>
                <a:gd name="T3" fmla="*/ 0 h 20"/>
                <a:gd name="T4" fmla="*/ 12 w 16"/>
                <a:gd name="T5" fmla="*/ 8 h 20"/>
                <a:gd name="T6" fmla="*/ 16 w 16"/>
                <a:gd name="T7" fmla="*/ 12 h 20"/>
                <a:gd name="T8" fmla="*/ 16 w 16"/>
                <a:gd name="T9" fmla="*/ 16 h 20"/>
                <a:gd name="T10" fmla="*/ 16 w 16"/>
                <a:gd name="T11" fmla="*/ 16 h 20"/>
                <a:gd name="T12" fmla="*/ 12 w 16"/>
                <a:gd name="T13" fmla="*/ 18 h 20"/>
                <a:gd name="T14" fmla="*/ 8 w 16"/>
                <a:gd name="T15" fmla="*/ 20 h 20"/>
                <a:gd name="T16" fmla="*/ 8 w 16"/>
                <a:gd name="T17" fmla="*/ 20 h 20"/>
                <a:gd name="T18" fmla="*/ 4 w 16"/>
                <a:gd name="T19" fmla="*/ 16 h 20"/>
                <a:gd name="T20" fmla="*/ 0 w 16"/>
                <a:gd name="T21" fmla="*/ 12 h 20"/>
                <a:gd name="T22" fmla="*/ 0 w 16"/>
                <a:gd name="T23" fmla="*/ 6 h 20"/>
                <a:gd name="T24" fmla="*/ 0 w 16"/>
                <a:gd name="T25" fmla="*/ 0 h 20"/>
                <a:gd name="T26" fmla="*/ 0 w 16"/>
                <a:gd name="T27" fmla="*/ 0 h 20"/>
                <a:gd name="T28" fmla="*/ 2 w 16"/>
                <a:gd name="T29" fmla="*/ 0 h 20"/>
                <a:gd name="T30" fmla="*/ 6 w 16"/>
                <a:gd name="T31" fmla="*/ 0 h 20"/>
                <a:gd name="T32" fmla="*/ 6 w 16"/>
                <a:gd name="T33" fmla="*/ 0 h 20"/>
                <a:gd name="T34" fmla="*/ 6 w 16"/>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6" y="0"/>
                  </a:moveTo>
                  <a:lnTo>
                    <a:pt x="6" y="0"/>
                  </a:lnTo>
                  <a:lnTo>
                    <a:pt x="12" y="8"/>
                  </a:lnTo>
                  <a:lnTo>
                    <a:pt x="16" y="12"/>
                  </a:lnTo>
                  <a:lnTo>
                    <a:pt x="16" y="16"/>
                  </a:lnTo>
                  <a:lnTo>
                    <a:pt x="16" y="16"/>
                  </a:lnTo>
                  <a:lnTo>
                    <a:pt x="12" y="18"/>
                  </a:lnTo>
                  <a:lnTo>
                    <a:pt x="8" y="20"/>
                  </a:lnTo>
                  <a:lnTo>
                    <a:pt x="8" y="20"/>
                  </a:lnTo>
                  <a:lnTo>
                    <a:pt x="4" y="16"/>
                  </a:lnTo>
                  <a:lnTo>
                    <a:pt x="0" y="12"/>
                  </a:lnTo>
                  <a:lnTo>
                    <a:pt x="0" y="6"/>
                  </a:lnTo>
                  <a:lnTo>
                    <a:pt x="0" y="0"/>
                  </a:lnTo>
                  <a:lnTo>
                    <a:pt x="0" y="0"/>
                  </a:lnTo>
                  <a:lnTo>
                    <a:pt x="2" y="0"/>
                  </a:lnTo>
                  <a:lnTo>
                    <a:pt x="6" y="0"/>
                  </a:lnTo>
                  <a:lnTo>
                    <a:pt x="6" y="0"/>
                  </a:lnTo>
                  <a:lnTo>
                    <a:pt x="6"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8" name="Freeform 381">
              <a:extLst>
                <a:ext uri="{FF2B5EF4-FFF2-40B4-BE49-F238E27FC236}">
                  <a16:creationId xmlns:a16="http://schemas.microsoft.com/office/drawing/2014/main" id="{EFC960D5-F457-8BEA-EDE3-DB20B8917F88}"/>
                </a:ext>
              </a:extLst>
            </p:cNvPr>
            <p:cNvSpPr>
              <a:spLocks/>
            </p:cNvSpPr>
            <p:nvPr/>
          </p:nvSpPr>
          <p:spPr bwMode="auto">
            <a:xfrm>
              <a:off x="9333371" y="3366517"/>
              <a:ext cx="22020" cy="19179"/>
            </a:xfrm>
            <a:custGeom>
              <a:avLst/>
              <a:gdLst>
                <a:gd name="T0" fmla="*/ 31 w 31"/>
                <a:gd name="T1" fmla="*/ 6 h 27"/>
                <a:gd name="T2" fmla="*/ 31 w 31"/>
                <a:gd name="T3" fmla="*/ 6 h 27"/>
                <a:gd name="T4" fmla="*/ 31 w 31"/>
                <a:gd name="T5" fmla="*/ 8 h 27"/>
                <a:gd name="T6" fmla="*/ 31 w 31"/>
                <a:gd name="T7" fmla="*/ 11 h 27"/>
                <a:gd name="T8" fmla="*/ 31 w 31"/>
                <a:gd name="T9" fmla="*/ 11 h 27"/>
                <a:gd name="T10" fmla="*/ 27 w 31"/>
                <a:gd name="T11" fmla="*/ 17 h 27"/>
                <a:gd name="T12" fmla="*/ 27 w 31"/>
                <a:gd name="T13" fmla="*/ 17 h 27"/>
                <a:gd name="T14" fmla="*/ 20 w 31"/>
                <a:gd name="T15" fmla="*/ 23 h 27"/>
                <a:gd name="T16" fmla="*/ 20 w 31"/>
                <a:gd name="T17" fmla="*/ 23 h 27"/>
                <a:gd name="T18" fmla="*/ 14 w 31"/>
                <a:gd name="T19" fmla="*/ 25 h 27"/>
                <a:gd name="T20" fmla="*/ 8 w 31"/>
                <a:gd name="T21" fmla="*/ 27 h 27"/>
                <a:gd name="T22" fmla="*/ 8 w 31"/>
                <a:gd name="T23" fmla="*/ 27 h 27"/>
                <a:gd name="T24" fmla="*/ 4 w 31"/>
                <a:gd name="T25" fmla="*/ 27 h 27"/>
                <a:gd name="T26" fmla="*/ 0 w 31"/>
                <a:gd name="T27" fmla="*/ 27 h 27"/>
                <a:gd name="T28" fmla="*/ 0 w 31"/>
                <a:gd name="T29" fmla="*/ 25 h 27"/>
                <a:gd name="T30" fmla="*/ 0 w 31"/>
                <a:gd name="T31" fmla="*/ 25 h 27"/>
                <a:gd name="T32" fmla="*/ 0 w 31"/>
                <a:gd name="T33" fmla="*/ 23 h 27"/>
                <a:gd name="T34" fmla="*/ 4 w 31"/>
                <a:gd name="T35" fmla="*/ 19 h 27"/>
                <a:gd name="T36" fmla="*/ 14 w 31"/>
                <a:gd name="T37" fmla="*/ 11 h 27"/>
                <a:gd name="T38" fmla="*/ 14 w 31"/>
                <a:gd name="T39" fmla="*/ 11 h 27"/>
                <a:gd name="T40" fmla="*/ 20 w 31"/>
                <a:gd name="T41" fmla="*/ 6 h 27"/>
                <a:gd name="T42" fmla="*/ 25 w 31"/>
                <a:gd name="T43" fmla="*/ 4 h 27"/>
                <a:gd name="T44" fmla="*/ 29 w 31"/>
                <a:gd name="T45" fmla="*/ 0 h 27"/>
                <a:gd name="T46" fmla="*/ 29 w 31"/>
                <a:gd name="T47" fmla="*/ 0 h 27"/>
                <a:gd name="T48" fmla="*/ 31 w 31"/>
                <a:gd name="T49" fmla="*/ 6 h 27"/>
                <a:gd name="T50" fmla="*/ 31 w 31"/>
                <a:gd name="T51" fmla="*/ 6 h 27"/>
                <a:gd name="T52" fmla="*/ 31 w 31"/>
                <a:gd name="T5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7">
                  <a:moveTo>
                    <a:pt x="31" y="6"/>
                  </a:moveTo>
                  <a:lnTo>
                    <a:pt x="31" y="6"/>
                  </a:lnTo>
                  <a:lnTo>
                    <a:pt x="31" y="8"/>
                  </a:lnTo>
                  <a:lnTo>
                    <a:pt x="31" y="11"/>
                  </a:lnTo>
                  <a:lnTo>
                    <a:pt x="31" y="11"/>
                  </a:lnTo>
                  <a:lnTo>
                    <a:pt x="27" y="17"/>
                  </a:lnTo>
                  <a:lnTo>
                    <a:pt x="27" y="17"/>
                  </a:lnTo>
                  <a:lnTo>
                    <a:pt x="20" y="23"/>
                  </a:lnTo>
                  <a:lnTo>
                    <a:pt x="20" y="23"/>
                  </a:lnTo>
                  <a:lnTo>
                    <a:pt x="14" y="25"/>
                  </a:lnTo>
                  <a:lnTo>
                    <a:pt x="8" y="27"/>
                  </a:lnTo>
                  <a:lnTo>
                    <a:pt x="8" y="27"/>
                  </a:lnTo>
                  <a:lnTo>
                    <a:pt x="4" y="27"/>
                  </a:lnTo>
                  <a:lnTo>
                    <a:pt x="0" y="27"/>
                  </a:lnTo>
                  <a:lnTo>
                    <a:pt x="0" y="25"/>
                  </a:lnTo>
                  <a:lnTo>
                    <a:pt x="0" y="25"/>
                  </a:lnTo>
                  <a:lnTo>
                    <a:pt x="0" y="23"/>
                  </a:lnTo>
                  <a:lnTo>
                    <a:pt x="4" y="19"/>
                  </a:lnTo>
                  <a:lnTo>
                    <a:pt x="14" y="11"/>
                  </a:lnTo>
                  <a:lnTo>
                    <a:pt x="14" y="11"/>
                  </a:lnTo>
                  <a:lnTo>
                    <a:pt x="20" y="6"/>
                  </a:lnTo>
                  <a:lnTo>
                    <a:pt x="25" y="4"/>
                  </a:lnTo>
                  <a:lnTo>
                    <a:pt x="29" y="0"/>
                  </a:lnTo>
                  <a:lnTo>
                    <a:pt x="29" y="0"/>
                  </a:lnTo>
                  <a:lnTo>
                    <a:pt x="31" y="6"/>
                  </a:lnTo>
                  <a:lnTo>
                    <a:pt x="31" y="6"/>
                  </a:lnTo>
                  <a:lnTo>
                    <a:pt x="31"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59" name="Freeform 382">
              <a:extLst>
                <a:ext uri="{FF2B5EF4-FFF2-40B4-BE49-F238E27FC236}">
                  <a16:creationId xmlns:a16="http://schemas.microsoft.com/office/drawing/2014/main" id="{8F9FA5AF-2968-58C3-D1B2-8E494310E5A6}"/>
                </a:ext>
              </a:extLst>
            </p:cNvPr>
            <p:cNvSpPr>
              <a:spLocks/>
            </p:cNvSpPr>
            <p:nvPr/>
          </p:nvSpPr>
          <p:spPr bwMode="auto">
            <a:xfrm>
              <a:off x="9319165" y="3237236"/>
              <a:ext cx="17048" cy="17048"/>
            </a:xfrm>
            <a:custGeom>
              <a:avLst/>
              <a:gdLst>
                <a:gd name="T0" fmla="*/ 24 w 24"/>
                <a:gd name="T1" fmla="*/ 0 h 24"/>
                <a:gd name="T2" fmla="*/ 24 w 24"/>
                <a:gd name="T3" fmla="*/ 0 h 24"/>
                <a:gd name="T4" fmla="*/ 24 w 24"/>
                <a:gd name="T5" fmla="*/ 2 h 24"/>
                <a:gd name="T6" fmla="*/ 22 w 24"/>
                <a:gd name="T7" fmla="*/ 4 h 24"/>
                <a:gd name="T8" fmla="*/ 20 w 24"/>
                <a:gd name="T9" fmla="*/ 10 h 24"/>
                <a:gd name="T10" fmla="*/ 20 w 24"/>
                <a:gd name="T11" fmla="*/ 10 h 24"/>
                <a:gd name="T12" fmla="*/ 10 w 24"/>
                <a:gd name="T13" fmla="*/ 18 h 24"/>
                <a:gd name="T14" fmla="*/ 10 w 24"/>
                <a:gd name="T15" fmla="*/ 18 h 24"/>
                <a:gd name="T16" fmla="*/ 4 w 24"/>
                <a:gd name="T17" fmla="*/ 24 h 24"/>
                <a:gd name="T18" fmla="*/ 4 w 24"/>
                <a:gd name="T19" fmla="*/ 24 h 24"/>
                <a:gd name="T20" fmla="*/ 2 w 24"/>
                <a:gd name="T21" fmla="*/ 24 h 24"/>
                <a:gd name="T22" fmla="*/ 0 w 24"/>
                <a:gd name="T23" fmla="*/ 24 h 24"/>
                <a:gd name="T24" fmla="*/ 0 w 24"/>
                <a:gd name="T25" fmla="*/ 24 h 24"/>
                <a:gd name="T26" fmla="*/ 0 w 24"/>
                <a:gd name="T27" fmla="*/ 20 h 24"/>
                <a:gd name="T28" fmla="*/ 2 w 24"/>
                <a:gd name="T29" fmla="*/ 18 h 24"/>
                <a:gd name="T30" fmla="*/ 2 w 24"/>
                <a:gd name="T31" fmla="*/ 18 h 24"/>
                <a:gd name="T32" fmla="*/ 8 w 24"/>
                <a:gd name="T33" fmla="*/ 14 h 24"/>
                <a:gd name="T34" fmla="*/ 8 w 24"/>
                <a:gd name="T35" fmla="*/ 14 h 24"/>
                <a:gd name="T36" fmla="*/ 10 w 24"/>
                <a:gd name="T37" fmla="*/ 10 h 24"/>
                <a:gd name="T38" fmla="*/ 10 w 24"/>
                <a:gd name="T39" fmla="*/ 10 h 24"/>
                <a:gd name="T40" fmla="*/ 14 w 24"/>
                <a:gd name="T41" fmla="*/ 4 h 24"/>
                <a:gd name="T42" fmla="*/ 14 w 24"/>
                <a:gd name="T43" fmla="*/ 4 h 24"/>
                <a:gd name="T44" fmla="*/ 20 w 24"/>
                <a:gd name="T45" fmla="*/ 0 h 24"/>
                <a:gd name="T46" fmla="*/ 22 w 24"/>
                <a:gd name="T47" fmla="*/ 0 h 24"/>
                <a:gd name="T48" fmla="*/ 24 w 24"/>
                <a:gd name="T49" fmla="*/ 0 h 24"/>
                <a:gd name="T50" fmla="*/ 24 w 24"/>
                <a:gd name="T51" fmla="*/ 0 h 24"/>
                <a:gd name="T52" fmla="*/ 24 w 24"/>
                <a:gd name="T5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4">
                  <a:moveTo>
                    <a:pt x="24" y="0"/>
                  </a:moveTo>
                  <a:lnTo>
                    <a:pt x="24" y="0"/>
                  </a:lnTo>
                  <a:lnTo>
                    <a:pt x="24" y="2"/>
                  </a:lnTo>
                  <a:lnTo>
                    <a:pt x="22" y="4"/>
                  </a:lnTo>
                  <a:lnTo>
                    <a:pt x="20" y="10"/>
                  </a:lnTo>
                  <a:lnTo>
                    <a:pt x="20" y="10"/>
                  </a:lnTo>
                  <a:lnTo>
                    <a:pt x="10" y="18"/>
                  </a:lnTo>
                  <a:lnTo>
                    <a:pt x="10" y="18"/>
                  </a:lnTo>
                  <a:lnTo>
                    <a:pt x="4" y="24"/>
                  </a:lnTo>
                  <a:lnTo>
                    <a:pt x="4" y="24"/>
                  </a:lnTo>
                  <a:lnTo>
                    <a:pt x="2" y="24"/>
                  </a:lnTo>
                  <a:lnTo>
                    <a:pt x="0" y="24"/>
                  </a:lnTo>
                  <a:lnTo>
                    <a:pt x="0" y="24"/>
                  </a:lnTo>
                  <a:lnTo>
                    <a:pt x="0" y="20"/>
                  </a:lnTo>
                  <a:lnTo>
                    <a:pt x="2" y="18"/>
                  </a:lnTo>
                  <a:lnTo>
                    <a:pt x="2" y="18"/>
                  </a:lnTo>
                  <a:lnTo>
                    <a:pt x="8" y="14"/>
                  </a:lnTo>
                  <a:lnTo>
                    <a:pt x="8" y="14"/>
                  </a:lnTo>
                  <a:lnTo>
                    <a:pt x="10" y="10"/>
                  </a:lnTo>
                  <a:lnTo>
                    <a:pt x="10" y="10"/>
                  </a:lnTo>
                  <a:lnTo>
                    <a:pt x="14" y="4"/>
                  </a:lnTo>
                  <a:lnTo>
                    <a:pt x="14" y="4"/>
                  </a:lnTo>
                  <a:lnTo>
                    <a:pt x="20" y="0"/>
                  </a:lnTo>
                  <a:lnTo>
                    <a:pt x="22" y="0"/>
                  </a:lnTo>
                  <a:lnTo>
                    <a:pt x="24" y="0"/>
                  </a:lnTo>
                  <a:lnTo>
                    <a:pt x="24" y="0"/>
                  </a:lnTo>
                  <a:lnTo>
                    <a:pt x="24"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0" name="Freeform 383">
              <a:extLst>
                <a:ext uri="{FF2B5EF4-FFF2-40B4-BE49-F238E27FC236}">
                  <a16:creationId xmlns:a16="http://schemas.microsoft.com/office/drawing/2014/main" id="{A49BCE78-4E48-C7C2-C230-4E318F61D12B}"/>
                </a:ext>
              </a:extLst>
            </p:cNvPr>
            <p:cNvSpPr>
              <a:spLocks/>
            </p:cNvSpPr>
            <p:nvPr/>
          </p:nvSpPr>
          <p:spPr bwMode="auto">
            <a:xfrm>
              <a:off x="9341895" y="3271332"/>
              <a:ext cx="12076" cy="18469"/>
            </a:xfrm>
            <a:custGeom>
              <a:avLst/>
              <a:gdLst>
                <a:gd name="T0" fmla="*/ 6 w 17"/>
                <a:gd name="T1" fmla="*/ 0 h 26"/>
                <a:gd name="T2" fmla="*/ 6 w 17"/>
                <a:gd name="T3" fmla="*/ 0 h 26"/>
                <a:gd name="T4" fmla="*/ 8 w 17"/>
                <a:gd name="T5" fmla="*/ 2 h 26"/>
                <a:gd name="T6" fmla="*/ 11 w 17"/>
                <a:gd name="T7" fmla="*/ 2 h 26"/>
                <a:gd name="T8" fmla="*/ 15 w 17"/>
                <a:gd name="T9" fmla="*/ 2 h 26"/>
                <a:gd name="T10" fmla="*/ 17 w 17"/>
                <a:gd name="T11" fmla="*/ 2 h 26"/>
                <a:gd name="T12" fmla="*/ 17 w 17"/>
                <a:gd name="T13" fmla="*/ 2 h 26"/>
                <a:gd name="T14" fmla="*/ 17 w 17"/>
                <a:gd name="T15" fmla="*/ 6 h 26"/>
                <a:gd name="T16" fmla="*/ 15 w 17"/>
                <a:gd name="T17" fmla="*/ 12 h 26"/>
                <a:gd name="T18" fmla="*/ 15 w 17"/>
                <a:gd name="T19" fmla="*/ 12 h 26"/>
                <a:gd name="T20" fmla="*/ 13 w 17"/>
                <a:gd name="T21" fmla="*/ 20 h 26"/>
                <a:gd name="T22" fmla="*/ 8 w 17"/>
                <a:gd name="T23" fmla="*/ 26 h 26"/>
                <a:gd name="T24" fmla="*/ 8 w 17"/>
                <a:gd name="T25" fmla="*/ 26 h 26"/>
                <a:gd name="T26" fmla="*/ 6 w 17"/>
                <a:gd name="T27" fmla="*/ 26 h 26"/>
                <a:gd name="T28" fmla="*/ 2 w 17"/>
                <a:gd name="T29" fmla="*/ 26 h 26"/>
                <a:gd name="T30" fmla="*/ 2 w 17"/>
                <a:gd name="T31" fmla="*/ 26 h 26"/>
                <a:gd name="T32" fmla="*/ 0 w 17"/>
                <a:gd name="T33" fmla="*/ 22 h 26"/>
                <a:gd name="T34" fmla="*/ 0 w 17"/>
                <a:gd name="T35" fmla="*/ 16 h 26"/>
                <a:gd name="T36" fmla="*/ 0 w 17"/>
                <a:gd name="T37" fmla="*/ 16 h 26"/>
                <a:gd name="T38" fmla="*/ 2 w 17"/>
                <a:gd name="T39" fmla="*/ 6 h 26"/>
                <a:gd name="T40" fmla="*/ 2 w 17"/>
                <a:gd name="T41" fmla="*/ 6 h 26"/>
                <a:gd name="T42" fmla="*/ 4 w 17"/>
                <a:gd name="T43" fmla="*/ 2 h 26"/>
                <a:gd name="T44" fmla="*/ 6 w 17"/>
                <a:gd name="T45" fmla="*/ 0 h 26"/>
                <a:gd name="T46" fmla="*/ 6 w 17"/>
                <a:gd name="T47" fmla="*/ 0 h 26"/>
                <a:gd name="T48" fmla="*/ 6 w 17"/>
                <a:gd name="T49" fmla="*/ 0 h 26"/>
                <a:gd name="T50" fmla="*/ 6 w 17"/>
                <a:gd name="T51" fmla="*/ 0 h 26"/>
                <a:gd name="T52" fmla="*/ 6 w 17"/>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6">
                  <a:moveTo>
                    <a:pt x="6" y="0"/>
                  </a:moveTo>
                  <a:lnTo>
                    <a:pt x="6" y="0"/>
                  </a:lnTo>
                  <a:lnTo>
                    <a:pt x="8" y="2"/>
                  </a:lnTo>
                  <a:lnTo>
                    <a:pt x="11" y="2"/>
                  </a:lnTo>
                  <a:lnTo>
                    <a:pt x="15" y="2"/>
                  </a:lnTo>
                  <a:lnTo>
                    <a:pt x="17" y="2"/>
                  </a:lnTo>
                  <a:lnTo>
                    <a:pt x="17" y="2"/>
                  </a:lnTo>
                  <a:lnTo>
                    <a:pt x="17" y="6"/>
                  </a:lnTo>
                  <a:lnTo>
                    <a:pt x="15" y="12"/>
                  </a:lnTo>
                  <a:lnTo>
                    <a:pt x="15" y="12"/>
                  </a:lnTo>
                  <a:lnTo>
                    <a:pt x="13" y="20"/>
                  </a:lnTo>
                  <a:lnTo>
                    <a:pt x="8" y="26"/>
                  </a:lnTo>
                  <a:lnTo>
                    <a:pt x="8" y="26"/>
                  </a:lnTo>
                  <a:lnTo>
                    <a:pt x="6" y="26"/>
                  </a:lnTo>
                  <a:lnTo>
                    <a:pt x="2" y="26"/>
                  </a:lnTo>
                  <a:lnTo>
                    <a:pt x="2" y="26"/>
                  </a:lnTo>
                  <a:lnTo>
                    <a:pt x="0" y="22"/>
                  </a:lnTo>
                  <a:lnTo>
                    <a:pt x="0" y="16"/>
                  </a:lnTo>
                  <a:lnTo>
                    <a:pt x="0" y="16"/>
                  </a:lnTo>
                  <a:lnTo>
                    <a:pt x="2" y="6"/>
                  </a:lnTo>
                  <a:lnTo>
                    <a:pt x="2" y="6"/>
                  </a:lnTo>
                  <a:lnTo>
                    <a:pt x="4" y="2"/>
                  </a:lnTo>
                  <a:lnTo>
                    <a:pt x="6" y="0"/>
                  </a:lnTo>
                  <a:lnTo>
                    <a:pt x="6" y="0"/>
                  </a:lnTo>
                  <a:lnTo>
                    <a:pt x="6" y="0"/>
                  </a:lnTo>
                  <a:lnTo>
                    <a:pt x="6" y="0"/>
                  </a:lnTo>
                  <a:lnTo>
                    <a:pt x="6"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1" name="Freeform 384">
              <a:extLst>
                <a:ext uri="{FF2B5EF4-FFF2-40B4-BE49-F238E27FC236}">
                  <a16:creationId xmlns:a16="http://schemas.microsoft.com/office/drawing/2014/main" id="{3DF63FED-A1F2-35B4-0819-2A158CDF3019}"/>
                </a:ext>
              </a:extLst>
            </p:cNvPr>
            <p:cNvSpPr>
              <a:spLocks/>
            </p:cNvSpPr>
            <p:nvPr/>
          </p:nvSpPr>
          <p:spPr bwMode="auto">
            <a:xfrm>
              <a:off x="9329109" y="3122871"/>
              <a:ext cx="30544" cy="46882"/>
            </a:xfrm>
            <a:custGeom>
              <a:avLst/>
              <a:gdLst>
                <a:gd name="T0" fmla="*/ 43 w 43"/>
                <a:gd name="T1" fmla="*/ 54 h 66"/>
                <a:gd name="T2" fmla="*/ 41 w 43"/>
                <a:gd name="T3" fmla="*/ 60 h 66"/>
                <a:gd name="T4" fmla="*/ 33 w 43"/>
                <a:gd name="T5" fmla="*/ 66 h 66"/>
                <a:gd name="T6" fmla="*/ 27 w 43"/>
                <a:gd name="T7" fmla="*/ 66 h 66"/>
                <a:gd name="T8" fmla="*/ 27 w 43"/>
                <a:gd name="T9" fmla="*/ 64 h 66"/>
                <a:gd name="T10" fmla="*/ 29 w 43"/>
                <a:gd name="T11" fmla="*/ 58 h 66"/>
                <a:gd name="T12" fmla="*/ 31 w 43"/>
                <a:gd name="T13" fmla="*/ 56 h 66"/>
                <a:gd name="T14" fmla="*/ 20 w 43"/>
                <a:gd name="T15" fmla="*/ 56 h 66"/>
                <a:gd name="T16" fmla="*/ 10 w 43"/>
                <a:gd name="T17" fmla="*/ 54 h 66"/>
                <a:gd name="T18" fmla="*/ 12 w 43"/>
                <a:gd name="T19" fmla="*/ 50 h 66"/>
                <a:gd name="T20" fmla="*/ 12 w 43"/>
                <a:gd name="T21" fmla="*/ 46 h 66"/>
                <a:gd name="T22" fmla="*/ 10 w 43"/>
                <a:gd name="T23" fmla="*/ 40 h 66"/>
                <a:gd name="T24" fmla="*/ 10 w 43"/>
                <a:gd name="T25" fmla="*/ 30 h 66"/>
                <a:gd name="T26" fmla="*/ 6 w 43"/>
                <a:gd name="T27" fmla="*/ 28 h 66"/>
                <a:gd name="T28" fmla="*/ 2 w 43"/>
                <a:gd name="T29" fmla="*/ 28 h 66"/>
                <a:gd name="T30" fmla="*/ 0 w 43"/>
                <a:gd name="T31" fmla="*/ 24 h 66"/>
                <a:gd name="T32" fmla="*/ 4 w 43"/>
                <a:gd name="T33" fmla="*/ 14 h 66"/>
                <a:gd name="T34" fmla="*/ 8 w 43"/>
                <a:gd name="T35" fmla="*/ 12 h 66"/>
                <a:gd name="T36" fmla="*/ 12 w 43"/>
                <a:gd name="T37" fmla="*/ 10 h 66"/>
                <a:gd name="T38" fmla="*/ 14 w 43"/>
                <a:gd name="T39" fmla="*/ 14 h 66"/>
                <a:gd name="T40" fmla="*/ 16 w 43"/>
                <a:gd name="T41" fmla="*/ 18 h 66"/>
                <a:gd name="T42" fmla="*/ 18 w 43"/>
                <a:gd name="T43" fmla="*/ 18 h 66"/>
                <a:gd name="T44" fmla="*/ 22 w 43"/>
                <a:gd name="T45" fmla="*/ 10 h 66"/>
                <a:gd name="T46" fmla="*/ 27 w 43"/>
                <a:gd name="T47" fmla="*/ 0 h 66"/>
                <a:gd name="T48" fmla="*/ 27 w 43"/>
                <a:gd name="T49" fmla="*/ 2 h 66"/>
                <a:gd name="T50" fmla="*/ 29 w 43"/>
                <a:gd name="T51" fmla="*/ 6 h 66"/>
                <a:gd name="T52" fmla="*/ 31 w 43"/>
                <a:gd name="T53" fmla="*/ 10 h 66"/>
                <a:gd name="T54" fmla="*/ 31 w 43"/>
                <a:gd name="T55" fmla="*/ 16 h 66"/>
                <a:gd name="T56" fmla="*/ 29 w 43"/>
                <a:gd name="T57" fmla="*/ 24 h 66"/>
                <a:gd name="T58" fmla="*/ 33 w 43"/>
                <a:gd name="T59" fmla="*/ 34 h 66"/>
                <a:gd name="T60" fmla="*/ 31 w 43"/>
                <a:gd name="T61" fmla="*/ 38 h 66"/>
                <a:gd name="T62" fmla="*/ 31 w 43"/>
                <a:gd name="T63" fmla="*/ 42 h 66"/>
                <a:gd name="T64" fmla="*/ 31 w 43"/>
                <a:gd name="T65" fmla="*/ 46 h 66"/>
                <a:gd name="T66" fmla="*/ 41 w 43"/>
                <a:gd name="T67" fmla="*/ 50 h 66"/>
                <a:gd name="T68" fmla="*/ 43 w 43"/>
                <a:gd name="T69"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66">
                  <a:moveTo>
                    <a:pt x="43" y="54"/>
                  </a:moveTo>
                  <a:lnTo>
                    <a:pt x="43" y="54"/>
                  </a:lnTo>
                  <a:lnTo>
                    <a:pt x="43" y="56"/>
                  </a:lnTo>
                  <a:lnTo>
                    <a:pt x="41" y="60"/>
                  </a:lnTo>
                  <a:lnTo>
                    <a:pt x="33" y="66"/>
                  </a:lnTo>
                  <a:lnTo>
                    <a:pt x="33" y="66"/>
                  </a:lnTo>
                  <a:lnTo>
                    <a:pt x="31" y="66"/>
                  </a:lnTo>
                  <a:lnTo>
                    <a:pt x="27" y="66"/>
                  </a:lnTo>
                  <a:lnTo>
                    <a:pt x="27" y="66"/>
                  </a:lnTo>
                  <a:lnTo>
                    <a:pt x="27" y="64"/>
                  </a:lnTo>
                  <a:lnTo>
                    <a:pt x="29" y="62"/>
                  </a:lnTo>
                  <a:lnTo>
                    <a:pt x="29" y="58"/>
                  </a:lnTo>
                  <a:lnTo>
                    <a:pt x="31" y="56"/>
                  </a:lnTo>
                  <a:lnTo>
                    <a:pt x="31" y="56"/>
                  </a:lnTo>
                  <a:lnTo>
                    <a:pt x="27" y="56"/>
                  </a:lnTo>
                  <a:lnTo>
                    <a:pt x="20" y="56"/>
                  </a:lnTo>
                  <a:lnTo>
                    <a:pt x="14" y="56"/>
                  </a:lnTo>
                  <a:lnTo>
                    <a:pt x="10" y="54"/>
                  </a:lnTo>
                  <a:lnTo>
                    <a:pt x="10" y="54"/>
                  </a:lnTo>
                  <a:lnTo>
                    <a:pt x="12" y="50"/>
                  </a:lnTo>
                  <a:lnTo>
                    <a:pt x="12" y="46"/>
                  </a:lnTo>
                  <a:lnTo>
                    <a:pt x="12" y="46"/>
                  </a:lnTo>
                  <a:lnTo>
                    <a:pt x="10" y="40"/>
                  </a:lnTo>
                  <a:lnTo>
                    <a:pt x="10" y="40"/>
                  </a:lnTo>
                  <a:lnTo>
                    <a:pt x="10" y="34"/>
                  </a:lnTo>
                  <a:lnTo>
                    <a:pt x="10" y="30"/>
                  </a:lnTo>
                  <a:lnTo>
                    <a:pt x="10" y="30"/>
                  </a:lnTo>
                  <a:lnTo>
                    <a:pt x="6" y="28"/>
                  </a:lnTo>
                  <a:lnTo>
                    <a:pt x="2" y="28"/>
                  </a:lnTo>
                  <a:lnTo>
                    <a:pt x="2" y="28"/>
                  </a:lnTo>
                  <a:lnTo>
                    <a:pt x="0" y="24"/>
                  </a:lnTo>
                  <a:lnTo>
                    <a:pt x="0" y="24"/>
                  </a:lnTo>
                  <a:lnTo>
                    <a:pt x="2" y="18"/>
                  </a:lnTo>
                  <a:lnTo>
                    <a:pt x="4" y="14"/>
                  </a:lnTo>
                  <a:lnTo>
                    <a:pt x="4" y="14"/>
                  </a:lnTo>
                  <a:lnTo>
                    <a:pt x="8" y="12"/>
                  </a:lnTo>
                  <a:lnTo>
                    <a:pt x="12" y="10"/>
                  </a:lnTo>
                  <a:lnTo>
                    <a:pt x="12" y="10"/>
                  </a:lnTo>
                  <a:lnTo>
                    <a:pt x="14" y="10"/>
                  </a:lnTo>
                  <a:lnTo>
                    <a:pt x="14" y="14"/>
                  </a:lnTo>
                  <a:lnTo>
                    <a:pt x="16" y="16"/>
                  </a:lnTo>
                  <a:lnTo>
                    <a:pt x="16" y="18"/>
                  </a:lnTo>
                  <a:lnTo>
                    <a:pt x="16" y="18"/>
                  </a:lnTo>
                  <a:lnTo>
                    <a:pt x="18" y="18"/>
                  </a:lnTo>
                  <a:lnTo>
                    <a:pt x="20" y="16"/>
                  </a:lnTo>
                  <a:lnTo>
                    <a:pt x="22" y="10"/>
                  </a:lnTo>
                  <a:lnTo>
                    <a:pt x="22" y="4"/>
                  </a:lnTo>
                  <a:lnTo>
                    <a:pt x="27" y="0"/>
                  </a:lnTo>
                  <a:lnTo>
                    <a:pt x="27" y="0"/>
                  </a:lnTo>
                  <a:lnTo>
                    <a:pt x="27" y="2"/>
                  </a:lnTo>
                  <a:lnTo>
                    <a:pt x="27" y="2"/>
                  </a:lnTo>
                  <a:lnTo>
                    <a:pt x="29" y="6"/>
                  </a:lnTo>
                  <a:lnTo>
                    <a:pt x="31" y="10"/>
                  </a:lnTo>
                  <a:lnTo>
                    <a:pt x="31" y="10"/>
                  </a:lnTo>
                  <a:lnTo>
                    <a:pt x="31" y="16"/>
                  </a:lnTo>
                  <a:lnTo>
                    <a:pt x="31" y="16"/>
                  </a:lnTo>
                  <a:lnTo>
                    <a:pt x="29" y="24"/>
                  </a:lnTo>
                  <a:lnTo>
                    <a:pt x="29" y="24"/>
                  </a:lnTo>
                  <a:lnTo>
                    <a:pt x="31" y="28"/>
                  </a:lnTo>
                  <a:lnTo>
                    <a:pt x="33" y="34"/>
                  </a:lnTo>
                  <a:lnTo>
                    <a:pt x="33" y="34"/>
                  </a:lnTo>
                  <a:lnTo>
                    <a:pt x="31" y="38"/>
                  </a:lnTo>
                  <a:lnTo>
                    <a:pt x="31" y="42"/>
                  </a:lnTo>
                  <a:lnTo>
                    <a:pt x="31" y="42"/>
                  </a:lnTo>
                  <a:lnTo>
                    <a:pt x="31" y="46"/>
                  </a:lnTo>
                  <a:lnTo>
                    <a:pt x="31" y="46"/>
                  </a:lnTo>
                  <a:lnTo>
                    <a:pt x="39" y="48"/>
                  </a:lnTo>
                  <a:lnTo>
                    <a:pt x="41" y="50"/>
                  </a:lnTo>
                  <a:lnTo>
                    <a:pt x="43" y="54"/>
                  </a:lnTo>
                  <a:lnTo>
                    <a:pt x="43" y="54"/>
                  </a:lnTo>
                  <a:lnTo>
                    <a:pt x="43" y="5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2" name="Freeform 385">
              <a:extLst>
                <a:ext uri="{FF2B5EF4-FFF2-40B4-BE49-F238E27FC236}">
                  <a16:creationId xmlns:a16="http://schemas.microsoft.com/office/drawing/2014/main" id="{A4F72A4C-78CA-B458-B9DB-758A7830F0B7}"/>
                </a:ext>
              </a:extLst>
            </p:cNvPr>
            <p:cNvSpPr>
              <a:spLocks/>
            </p:cNvSpPr>
            <p:nvPr/>
          </p:nvSpPr>
          <p:spPr bwMode="auto">
            <a:xfrm>
              <a:off x="9304958" y="3114347"/>
              <a:ext cx="15627" cy="11365"/>
            </a:xfrm>
            <a:custGeom>
              <a:avLst/>
              <a:gdLst>
                <a:gd name="T0" fmla="*/ 18 w 22"/>
                <a:gd name="T1" fmla="*/ 2 h 16"/>
                <a:gd name="T2" fmla="*/ 18 w 22"/>
                <a:gd name="T3" fmla="*/ 2 h 16"/>
                <a:gd name="T4" fmla="*/ 22 w 22"/>
                <a:gd name="T5" fmla="*/ 4 h 16"/>
                <a:gd name="T6" fmla="*/ 22 w 22"/>
                <a:gd name="T7" fmla="*/ 6 h 16"/>
                <a:gd name="T8" fmla="*/ 22 w 22"/>
                <a:gd name="T9" fmla="*/ 6 h 16"/>
                <a:gd name="T10" fmla="*/ 18 w 22"/>
                <a:gd name="T11" fmla="*/ 10 h 16"/>
                <a:gd name="T12" fmla="*/ 18 w 22"/>
                <a:gd name="T13" fmla="*/ 10 h 16"/>
                <a:gd name="T14" fmla="*/ 18 w 22"/>
                <a:gd name="T15" fmla="*/ 14 h 16"/>
                <a:gd name="T16" fmla="*/ 16 w 22"/>
                <a:gd name="T17" fmla="*/ 16 h 16"/>
                <a:gd name="T18" fmla="*/ 16 w 22"/>
                <a:gd name="T19" fmla="*/ 16 h 16"/>
                <a:gd name="T20" fmla="*/ 10 w 22"/>
                <a:gd name="T21" fmla="*/ 16 h 16"/>
                <a:gd name="T22" fmla="*/ 4 w 22"/>
                <a:gd name="T23" fmla="*/ 14 h 16"/>
                <a:gd name="T24" fmla="*/ 4 w 22"/>
                <a:gd name="T25" fmla="*/ 14 h 16"/>
                <a:gd name="T26" fmla="*/ 2 w 22"/>
                <a:gd name="T27" fmla="*/ 10 h 16"/>
                <a:gd name="T28" fmla="*/ 0 w 22"/>
                <a:gd name="T29" fmla="*/ 4 h 16"/>
                <a:gd name="T30" fmla="*/ 0 w 22"/>
                <a:gd name="T31" fmla="*/ 4 h 16"/>
                <a:gd name="T32" fmla="*/ 2 w 22"/>
                <a:gd name="T33" fmla="*/ 0 h 16"/>
                <a:gd name="T34" fmla="*/ 2 w 22"/>
                <a:gd name="T35" fmla="*/ 0 h 16"/>
                <a:gd name="T36" fmla="*/ 4 w 22"/>
                <a:gd name="T37" fmla="*/ 0 h 16"/>
                <a:gd name="T38" fmla="*/ 10 w 22"/>
                <a:gd name="T39" fmla="*/ 0 h 16"/>
                <a:gd name="T40" fmla="*/ 18 w 22"/>
                <a:gd name="T41" fmla="*/ 2 h 16"/>
                <a:gd name="T42" fmla="*/ 18 w 22"/>
                <a:gd name="T43" fmla="*/ 2 h 16"/>
                <a:gd name="T44" fmla="*/ 18 w 22"/>
                <a:gd name="T4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6">
                  <a:moveTo>
                    <a:pt x="18" y="2"/>
                  </a:moveTo>
                  <a:lnTo>
                    <a:pt x="18" y="2"/>
                  </a:lnTo>
                  <a:lnTo>
                    <a:pt x="22" y="4"/>
                  </a:lnTo>
                  <a:lnTo>
                    <a:pt x="22" y="6"/>
                  </a:lnTo>
                  <a:lnTo>
                    <a:pt x="22" y="6"/>
                  </a:lnTo>
                  <a:lnTo>
                    <a:pt x="18" y="10"/>
                  </a:lnTo>
                  <a:lnTo>
                    <a:pt x="18" y="10"/>
                  </a:lnTo>
                  <a:lnTo>
                    <a:pt x="18" y="14"/>
                  </a:lnTo>
                  <a:lnTo>
                    <a:pt x="16" y="16"/>
                  </a:lnTo>
                  <a:lnTo>
                    <a:pt x="16" y="16"/>
                  </a:lnTo>
                  <a:lnTo>
                    <a:pt x="10" y="16"/>
                  </a:lnTo>
                  <a:lnTo>
                    <a:pt x="4" y="14"/>
                  </a:lnTo>
                  <a:lnTo>
                    <a:pt x="4" y="14"/>
                  </a:lnTo>
                  <a:lnTo>
                    <a:pt x="2" y="10"/>
                  </a:lnTo>
                  <a:lnTo>
                    <a:pt x="0" y="4"/>
                  </a:lnTo>
                  <a:lnTo>
                    <a:pt x="0" y="4"/>
                  </a:lnTo>
                  <a:lnTo>
                    <a:pt x="2" y="0"/>
                  </a:lnTo>
                  <a:lnTo>
                    <a:pt x="2" y="0"/>
                  </a:lnTo>
                  <a:lnTo>
                    <a:pt x="4" y="0"/>
                  </a:lnTo>
                  <a:lnTo>
                    <a:pt x="10" y="0"/>
                  </a:lnTo>
                  <a:lnTo>
                    <a:pt x="18" y="2"/>
                  </a:lnTo>
                  <a:lnTo>
                    <a:pt x="18" y="2"/>
                  </a:lnTo>
                  <a:lnTo>
                    <a:pt x="18" y="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3" name="Freeform 386">
              <a:extLst>
                <a:ext uri="{FF2B5EF4-FFF2-40B4-BE49-F238E27FC236}">
                  <a16:creationId xmlns:a16="http://schemas.microsoft.com/office/drawing/2014/main" id="{2F6E7EA0-F14A-D8C1-2B2A-4F09E86DC1A9}"/>
                </a:ext>
              </a:extLst>
            </p:cNvPr>
            <p:cNvSpPr>
              <a:spLocks/>
            </p:cNvSpPr>
            <p:nvPr/>
          </p:nvSpPr>
          <p:spPr bwMode="auto">
            <a:xfrm>
              <a:off x="9324847" y="3072437"/>
              <a:ext cx="43331" cy="39069"/>
            </a:xfrm>
            <a:custGeom>
              <a:avLst/>
              <a:gdLst>
                <a:gd name="T0" fmla="*/ 55 w 61"/>
                <a:gd name="T1" fmla="*/ 0 h 55"/>
                <a:gd name="T2" fmla="*/ 61 w 61"/>
                <a:gd name="T3" fmla="*/ 0 h 55"/>
                <a:gd name="T4" fmla="*/ 59 w 61"/>
                <a:gd name="T5" fmla="*/ 5 h 55"/>
                <a:gd name="T6" fmla="*/ 55 w 61"/>
                <a:gd name="T7" fmla="*/ 13 h 55"/>
                <a:gd name="T8" fmla="*/ 53 w 61"/>
                <a:gd name="T9" fmla="*/ 17 h 55"/>
                <a:gd name="T10" fmla="*/ 55 w 61"/>
                <a:gd name="T11" fmla="*/ 21 h 55"/>
                <a:gd name="T12" fmla="*/ 57 w 61"/>
                <a:gd name="T13" fmla="*/ 21 h 55"/>
                <a:gd name="T14" fmla="*/ 51 w 61"/>
                <a:gd name="T15" fmla="*/ 23 h 55"/>
                <a:gd name="T16" fmla="*/ 47 w 61"/>
                <a:gd name="T17" fmla="*/ 23 h 55"/>
                <a:gd name="T18" fmla="*/ 41 w 61"/>
                <a:gd name="T19" fmla="*/ 27 h 55"/>
                <a:gd name="T20" fmla="*/ 41 w 61"/>
                <a:gd name="T21" fmla="*/ 29 h 55"/>
                <a:gd name="T22" fmla="*/ 41 w 61"/>
                <a:gd name="T23" fmla="*/ 35 h 55"/>
                <a:gd name="T24" fmla="*/ 43 w 61"/>
                <a:gd name="T25" fmla="*/ 35 h 55"/>
                <a:gd name="T26" fmla="*/ 39 w 61"/>
                <a:gd name="T27" fmla="*/ 41 h 55"/>
                <a:gd name="T28" fmla="*/ 33 w 61"/>
                <a:gd name="T29" fmla="*/ 43 h 55"/>
                <a:gd name="T30" fmla="*/ 30 w 61"/>
                <a:gd name="T31" fmla="*/ 45 h 55"/>
                <a:gd name="T32" fmla="*/ 24 w 61"/>
                <a:gd name="T33" fmla="*/ 43 h 55"/>
                <a:gd name="T34" fmla="*/ 20 w 61"/>
                <a:gd name="T35" fmla="*/ 47 h 55"/>
                <a:gd name="T36" fmla="*/ 16 w 61"/>
                <a:gd name="T37" fmla="*/ 49 h 55"/>
                <a:gd name="T38" fmla="*/ 14 w 61"/>
                <a:gd name="T39" fmla="*/ 53 h 55"/>
                <a:gd name="T40" fmla="*/ 4 w 61"/>
                <a:gd name="T41" fmla="*/ 55 h 55"/>
                <a:gd name="T42" fmla="*/ 2 w 61"/>
                <a:gd name="T43" fmla="*/ 55 h 55"/>
                <a:gd name="T44" fmla="*/ 2 w 61"/>
                <a:gd name="T45" fmla="*/ 49 h 55"/>
                <a:gd name="T46" fmla="*/ 2 w 61"/>
                <a:gd name="T47" fmla="*/ 47 h 55"/>
                <a:gd name="T48" fmla="*/ 6 w 61"/>
                <a:gd name="T49" fmla="*/ 45 h 55"/>
                <a:gd name="T50" fmla="*/ 8 w 61"/>
                <a:gd name="T51" fmla="*/ 43 h 55"/>
                <a:gd name="T52" fmla="*/ 6 w 61"/>
                <a:gd name="T53" fmla="*/ 31 h 55"/>
                <a:gd name="T54" fmla="*/ 8 w 61"/>
                <a:gd name="T55" fmla="*/ 25 h 55"/>
                <a:gd name="T56" fmla="*/ 12 w 61"/>
                <a:gd name="T57" fmla="*/ 19 h 55"/>
                <a:gd name="T58" fmla="*/ 16 w 61"/>
                <a:gd name="T59" fmla="*/ 13 h 55"/>
                <a:gd name="T60" fmla="*/ 20 w 61"/>
                <a:gd name="T61" fmla="*/ 15 h 55"/>
                <a:gd name="T62" fmla="*/ 22 w 61"/>
                <a:gd name="T63" fmla="*/ 19 h 55"/>
                <a:gd name="T64" fmla="*/ 28 w 61"/>
                <a:gd name="T65" fmla="*/ 19 h 55"/>
                <a:gd name="T66" fmla="*/ 28 w 61"/>
                <a:gd name="T67" fmla="*/ 15 h 55"/>
                <a:gd name="T68" fmla="*/ 28 w 61"/>
                <a:gd name="T69" fmla="*/ 13 h 55"/>
                <a:gd name="T70" fmla="*/ 28 w 61"/>
                <a:gd name="T71" fmla="*/ 9 h 55"/>
                <a:gd name="T72" fmla="*/ 45 w 61"/>
                <a:gd name="T73" fmla="*/ 2 h 55"/>
                <a:gd name="T74" fmla="*/ 55 w 61"/>
                <a:gd name="T75" fmla="*/ 0 h 55"/>
                <a:gd name="T76" fmla="*/ 55 w 61"/>
                <a:gd name="T7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5">
                  <a:moveTo>
                    <a:pt x="55" y="0"/>
                  </a:moveTo>
                  <a:lnTo>
                    <a:pt x="55" y="0"/>
                  </a:lnTo>
                  <a:lnTo>
                    <a:pt x="59" y="0"/>
                  </a:lnTo>
                  <a:lnTo>
                    <a:pt x="61" y="0"/>
                  </a:lnTo>
                  <a:lnTo>
                    <a:pt x="61" y="0"/>
                  </a:lnTo>
                  <a:lnTo>
                    <a:pt x="59" y="5"/>
                  </a:lnTo>
                  <a:lnTo>
                    <a:pt x="57" y="9"/>
                  </a:lnTo>
                  <a:lnTo>
                    <a:pt x="55" y="13"/>
                  </a:lnTo>
                  <a:lnTo>
                    <a:pt x="53" y="17"/>
                  </a:lnTo>
                  <a:lnTo>
                    <a:pt x="53" y="17"/>
                  </a:lnTo>
                  <a:lnTo>
                    <a:pt x="55" y="21"/>
                  </a:lnTo>
                  <a:lnTo>
                    <a:pt x="55" y="21"/>
                  </a:lnTo>
                  <a:lnTo>
                    <a:pt x="57" y="21"/>
                  </a:lnTo>
                  <a:lnTo>
                    <a:pt x="57" y="21"/>
                  </a:lnTo>
                  <a:lnTo>
                    <a:pt x="55" y="23"/>
                  </a:lnTo>
                  <a:lnTo>
                    <a:pt x="51" y="23"/>
                  </a:lnTo>
                  <a:lnTo>
                    <a:pt x="51" y="23"/>
                  </a:lnTo>
                  <a:lnTo>
                    <a:pt x="47" y="23"/>
                  </a:lnTo>
                  <a:lnTo>
                    <a:pt x="47" y="23"/>
                  </a:lnTo>
                  <a:lnTo>
                    <a:pt x="41" y="27"/>
                  </a:lnTo>
                  <a:lnTo>
                    <a:pt x="41" y="27"/>
                  </a:lnTo>
                  <a:lnTo>
                    <a:pt x="41" y="29"/>
                  </a:lnTo>
                  <a:lnTo>
                    <a:pt x="41" y="35"/>
                  </a:lnTo>
                  <a:lnTo>
                    <a:pt x="41" y="35"/>
                  </a:lnTo>
                  <a:lnTo>
                    <a:pt x="43" y="35"/>
                  </a:lnTo>
                  <a:lnTo>
                    <a:pt x="43" y="35"/>
                  </a:lnTo>
                  <a:lnTo>
                    <a:pt x="43" y="39"/>
                  </a:lnTo>
                  <a:lnTo>
                    <a:pt x="39" y="41"/>
                  </a:lnTo>
                  <a:lnTo>
                    <a:pt x="39" y="41"/>
                  </a:lnTo>
                  <a:lnTo>
                    <a:pt x="33" y="43"/>
                  </a:lnTo>
                  <a:lnTo>
                    <a:pt x="30" y="45"/>
                  </a:lnTo>
                  <a:lnTo>
                    <a:pt x="30" y="45"/>
                  </a:lnTo>
                  <a:lnTo>
                    <a:pt x="24" y="43"/>
                  </a:lnTo>
                  <a:lnTo>
                    <a:pt x="24" y="43"/>
                  </a:lnTo>
                  <a:lnTo>
                    <a:pt x="20" y="47"/>
                  </a:lnTo>
                  <a:lnTo>
                    <a:pt x="20" y="47"/>
                  </a:lnTo>
                  <a:lnTo>
                    <a:pt x="16" y="49"/>
                  </a:lnTo>
                  <a:lnTo>
                    <a:pt x="16" y="49"/>
                  </a:lnTo>
                  <a:lnTo>
                    <a:pt x="14" y="53"/>
                  </a:lnTo>
                  <a:lnTo>
                    <a:pt x="14" y="53"/>
                  </a:lnTo>
                  <a:lnTo>
                    <a:pt x="6" y="55"/>
                  </a:lnTo>
                  <a:lnTo>
                    <a:pt x="4" y="55"/>
                  </a:lnTo>
                  <a:lnTo>
                    <a:pt x="2" y="55"/>
                  </a:lnTo>
                  <a:lnTo>
                    <a:pt x="2" y="55"/>
                  </a:lnTo>
                  <a:lnTo>
                    <a:pt x="0" y="53"/>
                  </a:lnTo>
                  <a:lnTo>
                    <a:pt x="2" y="49"/>
                  </a:lnTo>
                  <a:lnTo>
                    <a:pt x="2" y="49"/>
                  </a:lnTo>
                  <a:lnTo>
                    <a:pt x="2" y="47"/>
                  </a:lnTo>
                  <a:lnTo>
                    <a:pt x="2" y="47"/>
                  </a:lnTo>
                  <a:lnTo>
                    <a:pt x="6" y="45"/>
                  </a:lnTo>
                  <a:lnTo>
                    <a:pt x="8" y="43"/>
                  </a:lnTo>
                  <a:lnTo>
                    <a:pt x="8" y="43"/>
                  </a:lnTo>
                  <a:lnTo>
                    <a:pt x="8" y="37"/>
                  </a:lnTo>
                  <a:lnTo>
                    <a:pt x="6" y="31"/>
                  </a:lnTo>
                  <a:lnTo>
                    <a:pt x="6" y="31"/>
                  </a:lnTo>
                  <a:lnTo>
                    <a:pt x="8" y="25"/>
                  </a:lnTo>
                  <a:lnTo>
                    <a:pt x="12" y="19"/>
                  </a:lnTo>
                  <a:lnTo>
                    <a:pt x="12" y="19"/>
                  </a:lnTo>
                  <a:lnTo>
                    <a:pt x="14" y="15"/>
                  </a:lnTo>
                  <a:lnTo>
                    <a:pt x="16" y="13"/>
                  </a:lnTo>
                  <a:lnTo>
                    <a:pt x="16" y="13"/>
                  </a:lnTo>
                  <a:lnTo>
                    <a:pt x="20" y="15"/>
                  </a:lnTo>
                  <a:lnTo>
                    <a:pt x="22" y="19"/>
                  </a:lnTo>
                  <a:lnTo>
                    <a:pt x="22" y="19"/>
                  </a:lnTo>
                  <a:lnTo>
                    <a:pt x="24" y="19"/>
                  </a:lnTo>
                  <a:lnTo>
                    <a:pt x="28" y="19"/>
                  </a:lnTo>
                  <a:lnTo>
                    <a:pt x="28" y="19"/>
                  </a:lnTo>
                  <a:lnTo>
                    <a:pt x="28" y="15"/>
                  </a:lnTo>
                  <a:lnTo>
                    <a:pt x="28" y="13"/>
                  </a:lnTo>
                  <a:lnTo>
                    <a:pt x="28" y="13"/>
                  </a:lnTo>
                  <a:lnTo>
                    <a:pt x="28" y="9"/>
                  </a:lnTo>
                  <a:lnTo>
                    <a:pt x="28" y="9"/>
                  </a:lnTo>
                  <a:lnTo>
                    <a:pt x="35" y="5"/>
                  </a:lnTo>
                  <a:lnTo>
                    <a:pt x="45" y="2"/>
                  </a:lnTo>
                  <a:lnTo>
                    <a:pt x="45" y="2"/>
                  </a:lnTo>
                  <a:lnTo>
                    <a:pt x="55" y="0"/>
                  </a:lnTo>
                  <a:lnTo>
                    <a:pt x="55" y="0"/>
                  </a:lnTo>
                  <a:lnTo>
                    <a:pt x="55" y="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4" name="Freeform 387">
              <a:extLst>
                <a:ext uri="{FF2B5EF4-FFF2-40B4-BE49-F238E27FC236}">
                  <a16:creationId xmlns:a16="http://schemas.microsoft.com/office/drawing/2014/main" id="{FD492900-8803-EBAA-98DD-360BD865C2A5}"/>
                </a:ext>
              </a:extLst>
            </p:cNvPr>
            <p:cNvSpPr>
              <a:spLocks/>
            </p:cNvSpPr>
            <p:nvPr/>
          </p:nvSpPr>
          <p:spPr bwMode="auto">
            <a:xfrm>
              <a:off x="9317744" y="3199588"/>
              <a:ext cx="24151" cy="22731"/>
            </a:xfrm>
            <a:custGeom>
              <a:avLst/>
              <a:gdLst>
                <a:gd name="T0" fmla="*/ 34 w 34"/>
                <a:gd name="T1" fmla="*/ 22 h 32"/>
                <a:gd name="T2" fmla="*/ 34 w 34"/>
                <a:gd name="T3" fmla="*/ 22 h 32"/>
                <a:gd name="T4" fmla="*/ 34 w 34"/>
                <a:gd name="T5" fmla="*/ 26 h 32"/>
                <a:gd name="T6" fmla="*/ 34 w 34"/>
                <a:gd name="T7" fmla="*/ 28 h 32"/>
                <a:gd name="T8" fmla="*/ 34 w 34"/>
                <a:gd name="T9" fmla="*/ 28 h 32"/>
                <a:gd name="T10" fmla="*/ 30 w 34"/>
                <a:gd name="T11" fmla="*/ 28 h 32"/>
                <a:gd name="T12" fmla="*/ 26 w 34"/>
                <a:gd name="T13" fmla="*/ 28 h 32"/>
                <a:gd name="T14" fmla="*/ 26 w 34"/>
                <a:gd name="T15" fmla="*/ 28 h 32"/>
                <a:gd name="T16" fmla="*/ 20 w 34"/>
                <a:gd name="T17" fmla="*/ 30 h 32"/>
                <a:gd name="T18" fmla="*/ 12 w 34"/>
                <a:gd name="T19" fmla="*/ 32 h 32"/>
                <a:gd name="T20" fmla="*/ 12 w 34"/>
                <a:gd name="T21" fmla="*/ 32 h 32"/>
                <a:gd name="T22" fmla="*/ 8 w 34"/>
                <a:gd name="T23" fmla="*/ 30 h 32"/>
                <a:gd name="T24" fmla="*/ 4 w 34"/>
                <a:gd name="T25" fmla="*/ 30 h 32"/>
                <a:gd name="T26" fmla="*/ 4 w 34"/>
                <a:gd name="T27" fmla="*/ 30 h 32"/>
                <a:gd name="T28" fmla="*/ 0 w 34"/>
                <a:gd name="T29" fmla="*/ 26 h 32"/>
                <a:gd name="T30" fmla="*/ 0 w 34"/>
                <a:gd name="T31" fmla="*/ 26 h 32"/>
                <a:gd name="T32" fmla="*/ 0 w 34"/>
                <a:gd name="T33" fmla="*/ 24 h 32"/>
                <a:gd name="T34" fmla="*/ 0 w 34"/>
                <a:gd name="T35" fmla="*/ 22 h 32"/>
                <a:gd name="T36" fmla="*/ 0 w 34"/>
                <a:gd name="T37" fmla="*/ 22 h 32"/>
                <a:gd name="T38" fmla="*/ 2 w 34"/>
                <a:gd name="T39" fmla="*/ 22 h 32"/>
                <a:gd name="T40" fmla="*/ 2 w 34"/>
                <a:gd name="T41" fmla="*/ 24 h 32"/>
                <a:gd name="T42" fmla="*/ 2 w 34"/>
                <a:gd name="T43" fmla="*/ 24 h 32"/>
                <a:gd name="T44" fmla="*/ 4 w 34"/>
                <a:gd name="T45" fmla="*/ 26 h 32"/>
                <a:gd name="T46" fmla="*/ 4 w 34"/>
                <a:gd name="T47" fmla="*/ 26 h 32"/>
                <a:gd name="T48" fmla="*/ 8 w 34"/>
                <a:gd name="T49" fmla="*/ 26 h 32"/>
                <a:gd name="T50" fmla="*/ 8 w 34"/>
                <a:gd name="T51" fmla="*/ 26 h 32"/>
                <a:gd name="T52" fmla="*/ 12 w 34"/>
                <a:gd name="T53" fmla="*/ 24 h 32"/>
                <a:gd name="T54" fmla="*/ 12 w 34"/>
                <a:gd name="T55" fmla="*/ 24 h 32"/>
                <a:gd name="T56" fmla="*/ 14 w 34"/>
                <a:gd name="T57" fmla="*/ 22 h 32"/>
                <a:gd name="T58" fmla="*/ 14 w 34"/>
                <a:gd name="T59" fmla="*/ 22 h 32"/>
                <a:gd name="T60" fmla="*/ 14 w 34"/>
                <a:gd name="T61" fmla="*/ 20 h 32"/>
                <a:gd name="T62" fmla="*/ 14 w 34"/>
                <a:gd name="T63" fmla="*/ 20 h 32"/>
                <a:gd name="T64" fmla="*/ 14 w 34"/>
                <a:gd name="T65" fmla="*/ 18 h 32"/>
                <a:gd name="T66" fmla="*/ 18 w 34"/>
                <a:gd name="T67" fmla="*/ 14 h 32"/>
                <a:gd name="T68" fmla="*/ 18 w 34"/>
                <a:gd name="T69" fmla="*/ 14 h 32"/>
                <a:gd name="T70" fmla="*/ 14 w 34"/>
                <a:gd name="T71" fmla="*/ 10 h 32"/>
                <a:gd name="T72" fmla="*/ 10 w 34"/>
                <a:gd name="T73" fmla="*/ 8 h 32"/>
                <a:gd name="T74" fmla="*/ 10 w 34"/>
                <a:gd name="T75" fmla="*/ 8 h 32"/>
                <a:gd name="T76" fmla="*/ 12 w 34"/>
                <a:gd name="T77" fmla="*/ 2 h 32"/>
                <a:gd name="T78" fmla="*/ 12 w 34"/>
                <a:gd name="T79" fmla="*/ 2 h 32"/>
                <a:gd name="T80" fmla="*/ 18 w 34"/>
                <a:gd name="T81" fmla="*/ 0 h 32"/>
                <a:gd name="T82" fmla="*/ 18 w 34"/>
                <a:gd name="T83" fmla="*/ 0 h 32"/>
                <a:gd name="T84" fmla="*/ 22 w 34"/>
                <a:gd name="T85" fmla="*/ 0 h 32"/>
                <a:gd name="T86" fmla="*/ 24 w 34"/>
                <a:gd name="T87" fmla="*/ 0 h 32"/>
                <a:gd name="T88" fmla="*/ 24 w 34"/>
                <a:gd name="T89" fmla="*/ 0 h 32"/>
                <a:gd name="T90" fmla="*/ 24 w 34"/>
                <a:gd name="T91" fmla="*/ 4 h 32"/>
                <a:gd name="T92" fmla="*/ 24 w 34"/>
                <a:gd name="T93" fmla="*/ 4 h 32"/>
                <a:gd name="T94" fmla="*/ 30 w 34"/>
                <a:gd name="T95" fmla="*/ 14 h 32"/>
                <a:gd name="T96" fmla="*/ 34 w 34"/>
                <a:gd name="T97" fmla="*/ 22 h 32"/>
                <a:gd name="T98" fmla="*/ 34 w 34"/>
                <a:gd name="T99" fmla="*/ 22 h 32"/>
                <a:gd name="T100" fmla="*/ 34 w 34"/>
                <a:gd name="T10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2">
                  <a:moveTo>
                    <a:pt x="34" y="22"/>
                  </a:moveTo>
                  <a:lnTo>
                    <a:pt x="34" y="22"/>
                  </a:lnTo>
                  <a:lnTo>
                    <a:pt x="34" y="26"/>
                  </a:lnTo>
                  <a:lnTo>
                    <a:pt x="34" y="28"/>
                  </a:lnTo>
                  <a:lnTo>
                    <a:pt x="34" y="28"/>
                  </a:lnTo>
                  <a:lnTo>
                    <a:pt x="30" y="28"/>
                  </a:lnTo>
                  <a:lnTo>
                    <a:pt x="26" y="28"/>
                  </a:lnTo>
                  <a:lnTo>
                    <a:pt x="26" y="28"/>
                  </a:lnTo>
                  <a:lnTo>
                    <a:pt x="20" y="30"/>
                  </a:lnTo>
                  <a:lnTo>
                    <a:pt x="12" y="32"/>
                  </a:lnTo>
                  <a:lnTo>
                    <a:pt x="12" y="32"/>
                  </a:lnTo>
                  <a:lnTo>
                    <a:pt x="8" y="30"/>
                  </a:lnTo>
                  <a:lnTo>
                    <a:pt x="4" y="30"/>
                  </a:lnTo>
                  <a:lnTo>
                    <a:pt x="4" y="30"/>
                  </a:lnTo>
                  <a:lnTo>
                    <a:pt x="0" y="26"/>
                  </a:lnTo>
                  <a:lnTo>
                    <a:pt x="0" y="26"/>
                  </a:lnTo>
                  <a:lnTo>
                    <a:pt x="0" y="24"/>
                  </a:lnTo>
                  <a:lnTo>
                    <a:pt x="0" y="22"/>
                  </a:lnTo>
                  <a:lnTo>
                    <a:pt x="0" y="22"/>
                  </a:lnTo>
                  <a:lnTo>
                    <a:pt x="2" y="22"/>
                  </a:lnTo>
                  <a:lnTo>
                    <a:pt x="2" y="24"/>
                  </a:lnTo>
                  <a:lnTo>
                    <a:pt x="2" y="24"/>
                  </a:lnTo>
                  <a:lnTo>
                    <a:pt x="4" y="26"/>
                  </a:lnTo>
                  <a:lnTo>
                    <a:pt x="4" y="26"/>
                  </a:lnTo>
                  <a:lnTo>
                    <a:pt x="8" y="26"/>
                  </a:lnTo>
                  <a:lnTo>
                    <a:pt x="8" y="26"/>
                  </a:lnTo>
                  <a:lnTo>
                    <a:pt x="12" y="24"/>
                  </a:lnTo>
                  <a:lnTo>
                    <a:pt x="12" y="24"/>
                  </a:lnTo>
                  <a:lnTo>
                    <a:pt x="14" y="22"/>
                  </a:lnTo>
                  <a:lnTo>
                    <a:pt x="14" y="22"/>
                  </a:lnTo>
                  <a:lnTo>
                    <a:pt x="14" y="20"/>
                  </a:lnTo>
                  <a:lnTo>
                    <a:pt x="14" y="20"/>
                  </a:lnTo>
                  <a:lnTo>
                    <a:pt x="14" y="18"/>
                  </a:lnTo>
                  <a:lnTo>
                    <a:pt x="18" y="14"/>
                  </a:lnTo>
                  <a:lnTo>
                    <a:pt x="18" y="14"/>
                  </a:lnTo>
                  <a:lnTo>
                    <a:pt x="14" y="10"/>
                  </a:lnTo>
                  <a:lnTo>
                    <a:pt x="10" y="8"/>
                  </a:lnTo>
                  <a:lnTo>
                    <a:pt x="10" y="8"/>
                  </a:lnTo>
                  <a:lnTo>
                    <a:pt x="12" y="2"/>
                  </a:lnTo>
                  <a:lnTo>
                    <a:pt x="12" y="2"/>
                  </a:lnTo>
                  <a:lnTo>
                    <a:pt x="18" y="0"/>
                  </a:lnTo>
                  <a:lnTo>
                    <a:pt x="18" y="0"/>
                  </a:lnTo>
                  <a:lnTo>
                    <a:pt x="22" y="0"/>
                  </a:lnTo>
                  <a:lnTo>
                    <a:pt x="24" y="0"/>
                  </a:lnTo>
                  <a:lnTo>
                    <a:pt x="24" y="0"/>
                  </a:lnTo>
                  <a:lnTo>
                    <a:pt x="24" y="4"/>
                  </a:lnTo>
                  <a:lnTo>
                    <a:pt x="24" y="4"/>
                  </a:lnTo>
                  <a:lnTo>
                    <a:pt x="30" y="14"/>
                  </a:lnTo>
                  <a:lnTo>
                    <a:pt x="34" y="22"/>
                  </a:lnTo>
                  <a:lnTo>
                    <a:pt x="34" y="22"/>
                  </a:lnTo>
                  <a:lnTo>
                    <a:pt x="34" y="2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5" name="Freeform 388">
              <a:extLst>
                <a:ext uri="{FF2B5EF4-FFF2-40B4-BE49-F238E27FC236}">
                  <a16:creationId xmlns:a16="http://schemas.microsoft.com/office/drawing/2014/main" id="{DB616FF1-A23C-D446-58A3-3D5FCD40ABB0}"/>
                </a:ext>
              </a:extLst>
            </p:cNvPr>
            <p:cNvSpPr>
              <a:spLocks/>
            </p:cNvSpPr>
            <p:nvPr/>
          </p:nvSpPr>
          <p:spPr bwMode="auto">
            <a:xfrm>
              <a:off x="9299275" y="3244339"/>
              <a:ext cx="17048" cy="19889"/>
            </a:xfrm>
            <a:custGeom>
              <a:avLst/>
              <a:gdLst>
                <a:gd name="T0" fmla="*/ 24 w 24"/>
                <a:gd name="T1" fmla="*/ 4 h 28"/>
                <a:gd name="T2" fmla="*/ 24 w 24"/>
                <a:gd name="T3" fmla="*/ 4 h 28"/>
                <a:gd name="T4" fmla="*/ 24 w 24"/>
                <a:gd name="T5" fmla="*/ 16 h 28"/>
                <a:gd name="T6" fmla="*/ 24 w 24"/>
                <a:gd name="T7" fmla="*/ 16 h 28"/>
                <a:gd name="T8" fmla="*/ 22 w 24"/>
                <a:gd name="T9" fmla="*/ 20 h 28"/>
                <a:gd name="T10" fmla="*/ 22 w 24"/>
                <a:gd name="T11" fmla="*/ 26 h 28"/>
                <a:gd name="T12" fmla="*/ 22 w 24"/>
                <a:gd name="T13" fmla="*/ 26 h 28"/>
                <a:gd name="T14" fmla="*/ 16 w 24"/>
                <a:gd name="T15" fmla="*/ 28 h 28"/>
                <a:gd name="T16" fmla="*/ 10 w 24"/>
                <a:gd name="T17" fmla="*/ 28 h 28"/>
                <a:gd name="T18" fmla="*/ 10 w 24"/>
                <a:gd name="T19" fmla="*/ 28 h 28"/>
                <a:gd name="T20" fmla="*/ 8 w 24"/>
                <a:gd name="T21" fmla="*/ 26 h 28"/>
                <a:gd name="T22" fmla="*/ 8 w 24"/>
                <a:gd name="T23" fmla="*/ 20 h 28"/>
                <a:gd name="T24" fmla="*/ 10 w 24"/>
                <a:gd name="T25" fmla="*/ 14 h 28"/>
                <a:gd name="T26" fmla="*/ 8 w 24"/>
                <a:gd name="T27" fmla="*/ 12 h 28"/>
                <a:gd name="T28" fmla="*/ 8 w 24"/>
                <a:gd name="T29" fmla="*/ 12 h 28"/>
                <a:gd name="T30" fmla="*/ 6 w 24"/>
                <a:gd name="T31" fmla="*/ 12 h 28"/>
                <a:gd name="T32" fmla="*/ 4 w 24"/>
                <a:gd name="T33" fmla="*/ 16 h 28"/>
                <a:gd name="T34" fmla="*/ 2 w 24"/>
                <a:gd name="T35" fmla="*/ 18 h 28"/>
                <a:gd name="T36" fmla="*/ 0 w 24"/>
                <a:gd name="T37" fmla="*/ 18 h 28"/>
                <a:gd name="T38" fmla="*/ 0 w 24"/>
                <a:gd name="T39" fmla="*/ 18 h 28"/>
                <a:gd name="T40" fmla="*/ 0 w 24"/>
                <a:gd name="T41" fmla="*/ 16 h 28"/>
                <a:gd name="T42" fmla="*/ 0 w 24"/>
                <a:gd name="T43" fmla="*/ 16 h 28"/>
                <a:gd name="T44" fmla="*/ 4 w 24"/>
                <a:gd name="T45" fmla="*/ 10 h 28"/>
                <a:gd name="T46" fmla="*/ 8 w 24"/>
                <a:gd name="T47" fmla="*/ 6 h 28"/>
                <a:gd name="T48" fmla="*/ 8 w 24"/>
                <a:gd name="T49" fmla="*/ 6 h 28"/>
                <a:gd name="T50" fmla="*/ 12 w 24"/>
                <a:gd name="T51" fmla="*/ 6 h 28"/>
                <a:gd name="T52" fmla="*/ 18 w 24"/>
                <a:gd name="T53" fmla="*/ 6 h 28"/>
                <a:gd name="T54" fmla="*/ 18 w 24"/>
                <a:gd name="T55" fmla="*/ 6 h 28"/>
                <a:gd name="T56" fmla="*/ 20 w 24"/>
                <a:gd name="T57" fmla="*/ 2 h 28"/>
                <a:gd name="T58" fmla="*/ 20 w 24"/>
                <a:gd name="T59" fmla="*/ 0 h 28"/>
                <a:gd name="T60" fmla="*/ 22 w 24"/>
                <a:gd name="T61" fmla="*/ 0 h 28"/>
                <a:gd name="T62" fmla="*/ 22 w 24"/>
                <a:gd name="T63" fmla="*/ 0 h 28"/>
                <a:gd name="T64" fmla="*/ 24 w 24"/>
                <a:gd name="T65" fmla="*/ 0 h 28"/>
                <a:gd name="T66" fmla="*/ 24 w 24"/>
                <a:gd name="T67" fmla="*/ 4 h 28"/>
                <a:gd name="T68" fmla="*/ 24 w 24"/>
                <a:gd name="T69" fmla="*/ 4 h 28"/>
                <a:gd name="T70" fmla="*/ 24 w 24"/>
                <a:gd name="T71"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8">
                  <a:moveTo>
                    <a:pt x="24" y="4"/>
                  </a:moveTo>
                  <a:lnTo>
                    <a:pt x="24" y="4"/>
                  </a:lnTo>
                  <a:lnTo>
                    <a:pt x="24" y="16"/>
                  </a:lnTo>
                  <a:lnTo>
                    <a:pt x="24" y="16"/>
                  </a:lnTo>
                  <a:lnTo>
                    <a:pt x="22" y="20"/>
                  </a:lnTo>
                  <a:lnTo>
                    <a:pt x="22" y="26"/>
                  </a:lnTo>
                  <a:lnTo>
                    <a:pt x="22" y="26"/>
                  </a:lnTo>
                  <a:lnTo>
                    <a:pt x="16" y="28"/>
                  </a:lnTo>
                  <a:lnTo>
                    <a:pt x="10" y="28"/>
                  </a:lnTo>
                  <a:lnTo>
                    <a:pt x="10" y="28"/>
                  </a:lnTo>
                  <a:lnTo>
                    <a:pt x="8" y="26"/>
                  </a:lnTo>
                  <a:lnTo>
                    <a:pt x="8" y="20"/>
                  </a:lnTo>
                  <a:lnTo>
                    <a:pt x="10" y="14"/>
                  </a:lnTo>
                  <a:lnTo>
                    <a:pt x="8" y="12"/>
                  </a:lnTo>
                  <a:lnTo>
                    <a:pt x="8" y="12"/>
                  </a:lnTo>
                  <a:lnTo>
                    <a:pt x="6" y="12"/>
                  </a:lnTo>
                  <a:lnTo>
                    <a:pt x="4" y="16"/>
                  </a:lnTo>
                  <a:lnTo>
                    <a:pt x="2" y="18"/>
                  </a:lnTo>
                  <a:lnTo>
                    <a:pt x="0" y="18"/>
                  </a:lnTo>
                  <a:lnTo>
                    <a:pt x="0" y="18"/>
                  </a:lnTo>
                  <a:lnTo>
                    <a:pt x="0" y="16"/>
                  </a:lnTo>
                  <a:lnTo>
                    <a:pt x="0" y="16"/>
                  </a:lnTo>
                  <a:lnTo>
                    <a:pt x="4" y="10"/>
                  </a:lnTo>
                  <a:lnTo>
                    <a:pt x="8" y="6"/>
                  </a:lnTo>
                  <a:lnTo>
                    <a:pt x="8" y="6"/>
                  </a:lnTo>
                  <a:lnTo>
                    <a:pt x="12" y="6"/>
                  </a:lnTo>
                  <a:lnTo>
                    <a:pt x="18" y="6"/>
                  </a:lnTo>
                  <a:lnTo>
                    <a:pt x="18" y="6"/>
                  </a:lnTo>
                  <a:lnTo>
                    <a:pt x="20" y="2"/>
                  </a:lnTo>
                  <a:lnTo>
                    <a:pt x="20" y="0"/>
                  </a:lnTo>
                  <a:lnTo>
                    <a:pt x="22" y="0"/>
                  </a:lnTo>
                  <a:lnTo>
                    <a:pt x="22" y="0"/>
                  </a:lnTo>
                  <a:lnTo>
                    <a:pt x="24" y="0"/>
                  </a:lnTo>
                  <a:lnTo>
                    <a:pt x="24" y="4"/>
                  </a:lnTo>
                  <a:lnTo>
                    <a:pt x="24" y="4"/>
                  </a:lnTo>
                  <a:lnTo>
                    <a:pt x="24" y="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6" name="Freeform 389">
              <a:extLst>
                <a:ext uri="{FF2B5EF4-FFF2-40B4-BE49-F238E27FC236}">
                  <a16:creationId xmlns:a16="http://schemas.microsoft.com/office/drawing/2014/main" id="{2768F37D-2640-1054-02D7-80B40C154482}"/>
                </a:ext>
              </a:extLst>
            </p:cNvPr>
            <p:cNvSpPr>
              <a:spLocks/>
            </p:cNvSpPr>
            <p:nvPr/>
          </p:nvSpPr>
          <p:spPr bwMode="auto">
            <a:xfrm>
              <a:off x="9211193" y="3272752"/>
              <a:ext cx="100868" cy="101578"/>
            </a:xfrm>
            <a:custGeom>
              <a:avLst/>
              <a:gdLst>
                <a:gd name="T0" fmla="*/ 20 w 142"/>
                <a:gd name="T1" fmla="*/ 110 h 143"/>
                <a:gd name="T2" fmla="*/ 14 w 142"/>
                <a:gd name="T3" fmla="*/ 94 h 143"/>
                <a:gd name="T4" fmla="*/ 10 w 142"/>
                <a:gd name="T5" fmla="*/ 82 h 143"/>
                <a:gd name="T6" fmla="*/ 0 w 142"/>
                <a:gd name="T7" fmla="*/ 68 h 143"/>
                <a:gd name="T8" fmla="*/ 6 w 142"/>
                <a:gd name="T9" fmla="*/ 66 h 143"/>
                <a:gd name="T10" fmla="*/ 14 w 142"/>
                <a:gd name="T11" fmla="*/ 64 h 143"/>
                <a:gd name="T12" fmla="*/ 20 w 142"/>
                <a:gd name="T13" fmla="*/ 48 h 143"/>
                <a:gd name="T14" fmla="*/ 30 w 142"/>
                <a:gd name="T15" fmla="*/ 52 h 143"/>
                <a:gd name="T16" fmla="*/ 38 w 142"/>
                <a:gd name="T17" fmla="*/ 42 h 143"/>
                <a:gd name="T18" fmla="*/ 38 w 142"/>
                <a:gd name="T19" fmla="*/ 42 h 143"/>
                <a:gd name="T20" fmla="*/ 38 w 142"/>
                <a:gd name="T21" fmla="*/ 42 h 143"/>
                <a:gd name="T22" fmla="*/ 40 w 142"/>
                <a:gd name="T23" fmla="*/ 40 h 143"/>
                <a:gd name="T24" fmla="*/ 44 w 142"/>
                <a:gd name="T25" fmla="*/ 32 h 143"/>
                <a:gd name="T26" fmla="*/ 50 w 142"/>
                <a:gd name="T27" fmla="*/ 30 h 143"/>
                <a:gd name="T28" fmla="*/ 56 w 142"/>
                <a:gd name="T29" fmla="*/ 16 h 143"/>
                <a:gd name="T30" fmla="*/ 58 w 142"/>
                <a:gd name="T31" fmla="*/ 10 h 143"/>
                <a:gd name="T32" fmla="*/ 64 w 142"/>
                <a:gd name="T33" fmla="*/ 4 h 143"/>
                <a:gd name="T34" fmla="*/ 66 w 142"/>
                <a:gd name="T35" fmla="*/ 0 h 143"/>
                <a:gd name="T36" fmla="*/ 74 w 142"/>
                <a:gd name="T37" fmla="*/ 2 h 143"/>
                <a:gd name="T38" fmla="*/ 84 w 142"/>
                <a:gd name="T39" fmla="*/ 14 h 143"/>
                <a:gd name="T40" fmla="*/ 74 w 142"/>
                <a:gd name="T41" fmla="*/ 18 h 143"/>
                <a:gd name="T42" fmla="*/ 68 w 142"/>
                <a:gd name="T43" fmla="*/ 24 h 143"/>
                <a:gd name="T44" fmla="*/ 72 w 142"/>
                <a:gd name="T45" fmla="*/ 28 h 143"/>
                <a:gd name="T46" fmla="*/ 86 w 142"/>
                <a:gd name="T47" fmla="*/ 24 h 143"/>
                <a:gd name="T48" fmla="*/ 112 w 142"/>
                <a:gd name="T49" fmla="*/ 22 h 143"/>
                <a:gd name="T50" fmla="*/ 126 w 142"/>
                <a:gd name="T51" fmla="*/ 32 h 143"/>
                <a:gd name="T52" fmla="*/ 130 w 142"/>
                <a:gd name="T53" fmla="*/ 44 h 143"/>
                <a:gd name="T54" fmla="*/ 134 w 142"/>
                <a:gd name="T55" fmla="*/ 60 h 143"/>
                <a:gd name="T56" fmla="*/ 130 w 142"/>
                <a:gd name="T57" fmla="*/ 80 h 143"/>
                <a:gd name="T58" fmla="*/ 122 w 142"/>
                <a:gd name="T59" fmla="*/ 86 h 143"/>
                <a:gd name="T60" fmla="*/ 124 w 142"/>
                <a:gd name="T61" fmla="*/ 90 h 143"/>
                <a:gd name="T62" fmla="*/ 136 w 142"/>
                <a:gd name="T63" fmla="*/ 90 h 143"/>
                <a:gd name="T64" fmla="*/ 142 w 142"/>
                <a:gd name="T65" fmla="*/ 100 h 143"/>
                <a:gd name="T66" fmla="*/ 142 w 142"/>
                <a:gd name="T67" fmla="*/ 114 h 143"/>
                <a:gd name="T68" fmla="*/ 140 w 142"/>
                <a:gd name="T69" fmla="*/ 118 h 143"/>
                <a:gd name="T70" fmla="*/ 134 w 142"/>
                <a:gd name="T71" fmla="*/ 104 h 143"/>
                <a:gd name="T72" fmla="*/ 130 w 142"/>
                <a:gd name="T73" fmla="*/ 104 h 143"/>
                <a:gd name="T74" fmla="*/ 132 w 142"/>
                <a:gd name="T75" fmla="*/ 112 h 143"/>
                <a:gd name="T76" fmla="*/ 134 w 142"/>
                <a:gd name="T77" fmla="*/ 124 h 143"/>
                <a:gd name="T78" fmla="*/ 126 w 142"/>
                <a:gd name="T79" fmla="*/ 130 h 143"/>
                <a:gd name="T80" fmla="*/ 112 w 142"/>
                <a:gd name="T81" fmla="*/ 130 h 143"/>
                <a:gd name="T82" fmla="*/ 106 w 142"/>
                <a:gd name="T83" fmla="*/ 140 h 143"/>
                <a:gd name="T84" fmla="*/ 90 w 142"/>
                <a:gd name="T85" fmla="*/ 143 h 143"/>
                <a:gd name="T86" fmla="*/ 88 w 142"/>
                <a:gd name="T87" fmla="*/ 140 h 143"/>
                <a:gd name="T88" fmla="*/ 92 w 142"/>
                <a:gd name="T89" fmla="*/ 122 h 143"/>
                <a:gd name="T90" fmla="*/ 92 w 142"/>
                <a:gd name="T91" fmla="*/ 116 h 143"/>
                <a:gd name="T92" fmla="*/ 84 w 142"/>
                <a:gd name="T93" fmla="*/ 96 h 143"/>
                <a:gd name="T94" fmla="*/ 66 w 142"/>
                <a:gd name="T95" fmla="*/ 94 h 143"/>
                <a:gd name="T96" fmla="*/ 50 w 142"/>
                <a:gd name="T97" fmla="*/ 96 h 143"/>
                <a:gd name="T98" fmla="*/ 40 w 142"/>
                <a:gd name="T99" fmla="*/ 104 h 143"/>
                <a:gd name="T100" fmla="*/ 24 w 142"/>
                <a:gd name="T101" fmla="*/ 11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43">
                  <a:moveTo>
                    <a:pt x="24" y="114"/>
                  </a:moveTo>
                  <a:lnTo>
                    <a:pt x="24" y="114"/>
                  </a:lnTo>
                  <a:lnTo>
                    <a:pt x="20" y="110"/>
                  </a:lnTo>
                  <a:lnTo>
                    <a:pt x="14" y="104"/>
                  </a:lnTo>
                  <a:lnTo>
                    <a:pt x="14" y="104"/>
                  </a:lnTo>
                  <a:lnTo>
                    <a:pt x="14" y="94"/>
                  </a:lnTo>
                  <a:lnTo>
                    <a:pt x="12" y="84"/>
                  </a:lnTo>
                  <a:lnTo>
                    <a:pt x="12" y="84"/>
                  </a:lnTo>
                  <a:lnTo>
                    <a:pt x="10" y="82"/>
                  </a:lnTo>
                  <a:lnTo>
                    <a:pt x="6" y="76"/>
                  </a:lnTo>
                  <a:lnTo>
                    <a:pt x="2" y="72"/>
                  </a:lnTo>
                  <a:lnTo>
                    <a:pt x="0" y="68"/>
                  </a:lnTo>
                  <a:lnTo>
                    <a:pt x="0" y="68"/>
                  </a:lnTo>
                  <a:lnTo>
                    <a:pt x="2" y="66"/>
                  </a:lnTo>
                  <a:lnTo>
                    <a:pt x="6" y="66"/>
                  </a:lnTo>
                  <a:lnTo>
                    <a:pt x="12" y="64"/>
                  </a:lnTo>
                  <a:lnTo>
                    <a:pt x="14" y="64"/>
                  </a:lnTo>
                  <a:lnTo>
                    <a:pt x="14" y="64"/>
                  </a:lnTo>
                  <a:lnTo>
                    <a:pt x="18" y="56"/>
                  </a:lnTo>
                  <a:lnTo>
                    <a:pt x="18" y="54"/>
                  </a:lnTo>
                  <a:lnTo>
                    <a:pt x="20" y="48"/>
                  </a:lnTo>
                  <a:lnTo>
                    <a:pt x="20" y="48"/>
                  </a:lnTo>
                  <a:lnTo>
                    <a:pt x="26" y="52"/>
                  </a:lnTo>
                  <a:lnTo>
                    <a:pt x="30" y="52"/>
                  </a:lnTo>
                  <a:lnTo>
                    <a:pt x="30" y="52"/>
                  </a:lnTo>
                  <a:lnTo>
                    <a:pt x="34" y="48"/>
                  </a:lnTo>
                  <a:lnTo>
                    <a:pt x="38" y="42"/>
                  </a:lnTo>
                  <a:lnTo>
                    <a:pt x="38" y="42"/>
                  </a:lnTo>
                  <a:lnTo>
                    <a:pt x="38" y="42"/>
                  </a:lnTo>
                  <a:lnTo>
                    <a:pt x="38" y="42"/>
                  </a:lnTo>
                  <a:lnTo>
                    <a:pt x="38" y="42"/>
                  </a:lnTo>
                  <a:lnTo>
                    <a:pt x="38" y="42"/>
                  </a:lnTo>
                  <a:lnTo>
                    <a:pt x="38" y="42"/>
                  </a:lnTo>
                  <a:lnTo>
                    <a:pt x="38" y="42"/>
                  </a:lnTo>
                  <a:lnTo>
                    <a:pt x="40" y="40"/>
                  </a:lnTo>
                  <a:lnTo>
                    <a:pt x="40" y="40"/>
                  </a:lnTo>
                  <a:lnTo>
                    <a:pt x="44" y="32"/>
                  </a:lnTo>
                  <a:lnTo>
                    <a:pt x="44" y="32"/>
                  </a:lnTo>
                  <a:lnTo>
                    <a:pt x="44" y="32"/>
                  </a:lnTo>
                  <a:lnTo>
                    <a:pt x="44" y="32"/>
                  </a:lnTo>
                  <a:lnTo>
                    <a:pt x="50" y="30"/>
                  </a:lnTo>
                  <a:lnTo>
                    <a:pt x="50" y="30"/>
                  </a:lnTo>
                  <a:lnTo>
                    <a:pt x="54" y="26"/>
                  </a:lnTo>
                  <a:lnTo>
                    <a:pt x="54" y="26"/>
                  </a:lnTo>
                  <a:lnTo>
                    <a:pt x="56" y="16"/>
                  </a:lnTo>
                  <a:lnTo>
                    <a:pt x="56" y="16"/>
                  </a:lnTo>
                  <a:lnTo>
                    <a:pt x="58" y="10"/>
                  </a:lnTo>
                  <a:lnTo>
                    <a:pt x="58" y="10"/>
                  </a:lnTo>
                  <a:lnTo>
                    <a:pt x="60" y="4"/>
                  </a:lnTo>
                  <a:lnTo>
                    <a:pt x="60" y="4"/>
                  </a:lnTo>
                  <a:lnTo>
                    <a:pt x="64" y="4"/>
                  </a:lnTo>
                  <a:lnTo>
                    <a:pt x="64" y="4"/>
                  </a:lnTo>
                  <a:lnTo>
                    <a:pt x="66" y="0"/>
                  </a:lnTo>
                  <a:lnTo>
                    <a:pt x="66" y="0"/>
                  </a:lnTo>
                  <a:lnTo>
                    <a:pt x="70" y="0"/>
                  </a:lnTo>
                  <a:lnTo>
                    <a:pt x="74" y="2"/>
                  </a:lnTo>
                  <a:lnTo>
                    <a:pt x="74" y="2"/>
                  </a:lnTo>
                  <a:lnTo>
                    <a:pt x="82" y="10"/>
                  </a:lnTo>
                  <a:lnTo>
                    <a:pt x="82" y="10"/>
                  </a:lnTo>
                  <a:lnTo>
                    <a:pt x="84" y="14"/>
                  </a:lnTo>
                  <a:lnTo>
                    <a:pt x="84" y="14"/>
                  </a:lnTo>
                  <a:lnTo>
                    <a:pt x="80" y="16"/>
                  </a:lnTo>
                  <a:lnTo>
                    <a:pt x="74" y="18"/>
                  </a:lnTo>
                  <a:lnTo>
                    <a:pt x="70" y="22"/>
                  </a:lnTo>
                  <a:lnTo>
                    <a:pt x="68" y="24"/>
                  </a:lnTo>
                  <a:lnTo>
                    <a:pt x="68" y="24"/>
                  </a:lnTo>
                  <a:lnTo>
                    <a:pt x="68" y="28"/>
                  </a:lnTo>
                  <a:lnTo>
                    <a:pt x="68" y="28"/>
                  </a:lnTo>
                  <a:lnTo>
                    <a:pt x="72" y="28"/>
                  </a:lnTo>
                  <a:lnTo>
                    <a:pt x="76" y="28"/>
                  </a:lnTo>
                  <a:lnTo>
                    <a:pt x="76" y="28"/>
                  </a:lnTo>
                  <a:lnTo>
                    <a:pt x="86" y="24"/>
                  </a:lnTo>
                  <a:lnTo>
                    <a:pt x="86" y="24"/>
                  </a:lnTo>
                  <a:lnTo>
                    <a:pt x="98" y="22"/>
                  </a:lnTo>
                  <a:lnTo>
                    <a:pt x="112" y="22"/>
                  </a:lnTo>
                  <a:lnTo>
                    <a:pt x="112" y="22"/>
                  </a:lnTo>
                  <a:lnTo>
                    <a:pt x="120" y="26"/>
                  </a:lnTo>
                  <a:lnTo>
                    <a:pt x="126" y="32"/>
                  </a:lnTo>
                  <a:lnTo>
                    <a:pt x="126" y="32"/>
                  </a:lnTo>
                  <a:lnTo>
                    <a:pt x="128" y="38"/>
                  </a:lnTo>
                  <a:lnTo>
                    <a:pt x="130" y="44"/>
                  </a:lnTo>
                  <a:lnTo>
                    <a:pt x="130" y="44"/>
                  </a:lnTo>
                  <a:lnTo>
                    <a:pt x="132" y="54"/>
                  </a:lnTo>
                  <a:lnTo>
                    <a:pt x="134" y="60"/>
                  </a:lnTo>
                  <a:lnTo>
                    <a:pt x="134" y="60"/>
                  </a:lnTo>
                  <a:lnTo>
                    <a:pt x="134" y="70"/>
                  </a:lnTo>
                  <a:lnTo>
                    <a:pt x="130" y="80"/>
                  </a:lnTo>
                  <a:lnTo>
                    <a:pt x="130" y="80"/>
                  </a:lnTo>
                  <a:lnTo>
                    <a:pt x="124" y="84"/>
                  </a:lnTo>
                  <a:lnTo>
                    <a:pt x="122" y="86"/>
                  </a:lnTo>
                  <a:lnTo>
                    <a:pt x="122" y="88"/>
                  </a:lnTo>
                  <a:lnTo>
                    <a:pt x="122" y="88"/>
                  </a:lnTo>
                  <a:lnTo>
                    <a:pt x="124" y="90"/>
                  </a:lnTo>
                  <a:lnTo>
                    <a:pt x="128" y="90"/>
                  </a:lnTo>
                  <a:lnTo>
                    <a:pt x="136" y="90"/>
                  </a:lnTo>
                  <a:lnTo>
                    <a:pt x="136" y="90"/>
                  </a:lnTo>
                  <a:lnTo>
                    <a:pt x="142" y="94"/>
                  </a:lnTo>
                  <a:lnTo>
                    <a:pt x="142" y="94"/>
                  </a:lnTo>
                  <a:lnTo>
                    <a:pt x="142" y="100"/>
                  </a:lnTo>
                  <a:lnTo>
                    <a:pt x="142" y="106"/>
                  </a:lnTo>
                  <a:lnTo>
                    <a:pt x="142" y="106"/>
                  </a:lnTo>
                  <a:lnTo>
                    <a:pt x="142" y="114"/>
                  </a:lnTo>
                  <a:lnTo>
                    <a:pt x="142" y="116"/>
                  </a:lnTo>
                  <a:lnTo>
                    <a:pt x="140" y="118"/>
                  </a:lnTo>
                  <a:lnTo>
                    <a:pt x="140" y="118"/>
                  </a:lnTo>
                  <a:lnTo>
                    <a:pt x="136" y="114"/>
                  </a:lnTo>
                  <a:lnTo>
                    <a:pt x="134" y="110"/>
                  </a:lnTo>
                  <a:lnTo>
                    <a:pt x="134" y="104"/>
                  </a:lnTo>
                  <a:lnTo>
                    <a:pt x="132" y="102"/>
                  </a:lnTo>
                  <a:lnTo>
                    <a:pt x="132" y="102"/>
                  </a:lnTo>
                  <a:lnTo>
                    <a:pt x="130" y="104"/>
                  </a:lnTo>
                  <a:lnTo>
                    <a:pt x="130" y="106"/>
                  </a:lnTo>
                  <a:lnTo>
                    <a:pt x="132" y="112"/>
                  </a:lnTo>
                  <a:lnTo>
                    <a:pt x="132" y="112"/>
                  </a:lnTo>
                  <a:lnTo>
                    <a:pt x="132" y="118"/>
                  </a:lnTo>
                  <a:lnTo>
                    <a:pt x="134" y="124"/>
                  </a:lnTo>
                  <a:lnTo>
                    <a:pt x="134" y="124"/>
                  </a:lnTo>
                  <a:lnTo>
                    <a:pt x="130" y="128"/>
                  </a:lnTo>
                  <a:lnTo>
                    <a:pt x="126" y="130"/>
                  </a:lnTo>
                  <a:lnTo>
                    <a:pt x="126" y="130"/>
                  </a:lnTo>
                  <a:lnTo>
                    <a:pt x="120" y="128"/>
                  </a:lnTo>
                  <a:lnTo>
                    <a:pt x="112" y="130"/>
                  </a:lnTo>
                  <a:lnTo>
                    <a:pt x="112" y="130"/>
                  </a:lnTo>
                  <a:lnTo>
                    <a:pt x="110" y="134"/>
                  </a:lnTo>
                  <a:lnTo>
                    <a:pt x="106" y="140"/>
                  </a:lnTo>
                  <a:lnTo>
                    <a:pt x="106" y="140"/>
                  </a:lnTo>
                  <a:lnTo>
                    <a:pt x="98" y="143"/>
                  </a:lnTo>
                  <a:lnTo>
                    <a:pt x="90" y="143"/>
                  </a:lnTo>
                  <a:lnTo>
                    <a:pt x="90" y="143"/>
                  </a:lnTo>
                  <a:lnTo>
                    <a:pt x="88" y="143"/>
                  </a:lnTo>
                  <a:lnTo>
                    <a:pt x="88" y="143"/>
                  </a:lnTo>
                  <a:lnTo>
                    <a:pt x="88" y="140"/>
                  </a:lnTo>
                  <a:lnTo>
                    <a:pt x="88" y="140"/>
                  </a:lnTo>
                  <a:lnTo>
                    <a:pt x="90" y="130"/>
                  </a:lnTo>
                  <a:lnTo>
                    <a:pt x="92" y="122"/>
                  </a:lnTo>
                  <a:lnTo>
                    <a:pt x="92" y="122"/>
                  </a:lnTo>
                  <a:lnTo>
                    <a:pt x="92" y="116"/>
                  </a:lnTo>
                  <a:lnTo>
                    <a:pt x="92" y="116"/>
                  </a:lnTo>
                  <a:lnTo>
                    <a:pt x="88" y="104"/>
                  </a:lnTo>
                  <a:lnTo>
                    <a:pt x="86" y="100"/>
                  </a:lnTo>
                  <a:lnTo>
                    <a:pt x="84" y="96"/>
                  </a:lnTo>
                  <a:lnTo>
                    <a:pt x="84" y="96"/>
                  </a:lnTo>
                  <a:lnTo>
                    <a:pt x="74" y="94"/>
                  </a:lnTo>
                  <a:lnTo>
                    <a:pt x="66" y="94"/>
                  </a:lnTo>
                  <a:lnTo>
                    <a:pt x="58" y="94"/>
                  </a:lnTo>
                  <a:lnTo>
                    <a:pt x="50" y="96"/>
                  </a:lnTo>
                  <a:lnTo>
                    <a:pt x="50" y="96"/>
                  </a:lnTo>
                  <a:lnTo>
                    <a:pt x="44" y="100"/>
                  </a:lnTo>
                  <a:lnTo>
                    <a:pt x="40" y="104"/>
                  </a:lnTo>
                  <a:lnTo>
                    <a:pt x="40" y="104"/>
                  </a:lnTo>
                  <a:lnTo>
                    <a:pt x="32" y="112"/>
                  </a:lnTo>
                  <a:lnTo>
                    <a:pt x="28" y="114"/>
                  </a:lnTo>
                  <a:lnTo>
                    <a:pt x="24" y="114"/>
                  </a:lnTo>
                  <a:lnTo>
                    <a:pt x="24" y="114"/>
                  </a:lnTo>
                  <a:lnTo>
                    <a:pt x="24" y="11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7" name="Freeform 390">
              <a:extLst>
                <a:ext uri="{FF2B5EF4-FFF2-40B4-BE49-F238E27FC236}">
                  <a16:creationId xmlns:a16="http://schemas.microsoft.com/office/drawing/2014/main" id="{C85D7365-74D8-3B56-FCFD-BA4BB94769D1}"/>
                </a:ext>
              </a:extLst>
            </p:cNvPr>
            <p:cNvSpPr>
              <a:spLocks/>
            </p:cNvSpPr>
            <p:nvPr/>
          </p:nvSpPr>
          <p:spPr bwMode="auto">
            <a:xfrm>
              <a:off x="9218297" y="3077410"/>
              <a:ext cx="358010" cy="584608"/>
            </a:xfrm>
            <a:custGeom>
              <a:avLst/>
              <a:gdLst>
                <a:gd name="T0" fmla="*/ 468 w 504"/>
                <a:gd name="T1" fmla="*/ 713 h 823"/>
                <a:gd name="T2" fmla="*/ 440 w 504"/>
                <a:gd name="T3" fmla="*/ 727 h 823"/>
                <a:gd name="T4" fmla="*/ 422 w 504"/>
                <a:gd name="T5" fmla="*/ 749 h 823"/>
                <a:gd name="T6" fmla="*/ 454 w 504"/>
                <a:gd name="T7" fmla="*/ 775 h 823"/>
                <a:gd name="T8" fmla="*/ 416 w 504"/>
                <a:gd name="T9" fmla="*/ 815 h 823"/>
                <a:gd name="T10" fmla="*/ 307 w 504"/>
                <a:gd name="T11" fmla="*/ 801 h 823"/>
                <a:gd name="T12" fmla="*/ 279 w 504"/>
                <a:gd name="T13" fmla="*/ 801 h 823"/>
                <a:gd name="T14" fmla="*/ 241 w 504"/>
                <a:gd name="T15" fmla="*/ 809 h 823"/>
                <a:gd name="T16" fmla="*/ 201 w 504"/>
                <a:gd name="T17" fmla="*/ 805 h 823"/>
                <a:gd name="T18" fmla="*/ 144 w 504"/>
                <a:gd name="T19" fmla="*/ 791 h 823"/>
                <a:gd name="T20" fmla="*/ 72 w 504"/>
                <a:gd name="T21" fmla="*/ 797 h 823"/>
                <a:gd name="T22" fmla="*/ 28 w 504"/>
                <a:gd name="T23" fmla="*/ 823 h 823"/>
                <a:gd name="T24" fmla="*/ 0 w 504"/>
                <a:gd name="T25" fmla="*/ 815 h 823"/>
                <a:gd name="T26" fmla="*/ 112 w 504"/>
                <a:gd name="T27" fmla="*/ 735 h 823"/>
                <a:gd name="T28" fmla="*/ 193 w 504"/>
                <a:gd name="T29" fmla="*/ 729 h 823"/>
                <a:gd name="T30" fmla="*/ 201 w 504"/>
                <a:gd name="T31" fmla="*/ 701 h 823"/>
                <a:gd name="T32" fmla="*/ 148 w 504"/>
                <a:gd name="T33" fmla="*/ 681 h 823"/>
                <a:gd name="T34" fmla="*/ 118 w 504"/>
                <a:gd name="T35" fmla="*/ 659 h 823"/>
                <a:gd name="T36" fmla="*/ 74 w 504"/>
                <a:gd name="T37" fmla="*/ 643 h 823"/>
                <a:gd name="T38" fmla="*/ 166 w 504"/>
                <a:gd name="T39" fmla="*/ 600 h 823"/>
                <a:gd name="T40" fmla="*/ 156 w 504"/>
                <a:gd name="T41" fmla="*/ 552 h 823"/>
                <a:gd name="T42" fmla="*/ 183 w 504"/>
                <a:gd name="T43" fmla="*/ 524 h 823"/>
                <a:gd name="T44" fmla="*/ 251 w 504"/>
                <a:gd name="T45" fmla="*/ 522 h 823"/>
                <a:gd name="T46" fmla="*/ 255 w 504"/>
                <a:gd name="T47" fmla="*/ 486 h 823"/>
                <a:gd name="T48" fmla="*/ 277 w 504"/>
                <a:gd name="T49" fmla="*/ 444 h 823"/>
                <a:gd name="T50" fmla="*/ 243 w 504"/>
                <a:gd name="T51" fmla="*/ 440 h 823"/>
                <a:gd name="T52" fmla="*/ 263 w 504"/>
                <a:gd name="T53" fmla="*/ 375 h 823"/>
                <a:gd name="T54" fmla="*/ 247 w 504"/>
                <a:gd name="T55" fmla="*/ 369 h 823"/>
                <a:gd name="T56" fmla="*/ 193 w 504"/>
                <a:gd name="T57" fmla="*/ 377 h 823"/>
                <a:gd name="T58" fmla="*/ 168 w 504"/>
                <a:gd name="T59" fmla="*/ 375 h 823"/>
                <a:gd name="T60" fmla="*/ 172 w 504"/>
                <a:gd name="T61" fmla="*/ 345 h 823"/>
                <a:gd name="T62" fmla="*/ 205 w 504"/>
                <a:gd name="T63" fmla="*/ 287 h 823"/>
                <a:gd name="T64" fmla="*/ 217 w 504"/>
                <a:gd name="T65" fmla="*/ 249 h 823"/>
                <a:gd name="T66" fmla="*/ 195 w 504"/>
                <a:gd name="T67" fmla="*/ 247 h 823"/>
                <a:gd name="T68" fmla="*/ 199 w 504"/>
                <a:gd name="T69" fmla="*/ 227 h 823"/>
                <a:gd name="T70" fmla="*/ 180 w 504"/>
                <a:gd name="T71" fmla="*/ 263 h 823"/>
                <a:gd name="T72" fmla="*/ 164 w 504"/>
                <a:gd name="T73" fmla="*/ 269 h 823"/>
                <a:gd name="T74" fmla="*/ 176 w 504"/>
                <a:gd name="T75" fmla="*/ 227 h 823"/>
                <a:gd name="T76" fmla="*/ 191 w 504"/>
                <a:gd name="T77" fmla="*/ 186 h 823"/>
                <a:gd name="T78" fmla="*/ 166 w 504"/>
                <a:gd name="T79" fmla="*/ 162 h 823"/>
                <a:gd name="T80" fmla="*/ 195 w 504"/>
                <a:gd name="T81" fmla="*/ 138 h 823"/>
                <a:gd name="T82" fmla="*/ 215 w 504"/>
                <a:gd name="T83" fmla="*/ 114 h 823"/>
                <a:gd name="T84" fmla="*/ 199 w 504"/>
                <a:gd name="T85" fmla="*/ 102 h 823"/>
                <a:gd name="T86" fmla="*/ 213 w 504"/>
                <a:gd name="T87" fmla="*/ 72 h 823"/>
                <a:gd name="T88" fmla="*/ 245 w 504"/>
                <a:gd name="T89" fmla="*/ 40 h 823"/>
                <a:gd name="T90" fmla="*/ 267 w 504"/>
                <a:gd name="T91" fmla="*/ 14 h 823"/>
                <a:gd name="T92" fmla="*/ 325 w 504"/>
                <a:gd name="T93" fmla="*/ 10 h 823"/>
                <a:gd name="T94" fmla="*/ 363 w 504"/>
                <a:gd name="T95" fmla="*/ 42 h 823"/>
                <a:gd name="T96" fmla="*/ 303 w 504"/>
                <a:gd name="T97" fmla="*/ 72 h 823"/>
                <a:gd name="T98" fmla="*/ 287 w 504"/>
                <a:gd name="T99" fmla="*/ 94 h 823"/>
                <a:gd name="T100" fmla="*/ 295 w 504"/>
                <a:gd name="T101" fmla="*/ 112 h 823"/>
                <a:gd name="T102" fmla="*/ 383 w 504"/>
                <a:gd name="T103" fmla="*/ 118 h 823"/>
                <a:gd name="T104" fmla="*/ 391 w 504"/>
                <a:gd name="T105" fmla="*/ 162 h 823"/>
                <a:gd name="T106" fmla="*/ 341 w 504"/>
                <a:gd name="T107" fmla="*/ 225 h 823"/>
                <a:gd name="T108" fmla="*/ 337 w 504"/>
                <a:gd name="T109" fmla="*/ 251 h 823"/>
                <a:gd name="T110" fmla="*/ 309 w 504"/>
                <a:gd name="T111" fmla="*/ 275 h 823"/>
                <a:gd name="T112" fmla="*/ 373 w 504"/>
                <a:gd name="T113" fmla="*/ 327 h 823"/>
                <a:gd name="T114" fmla="*/ 381 w 504"/>
                <a:gd name="T115" fmla="*/ 424 h 823"/>
                <a:gd name="T116" fmla="*/ 422 w 504"/>
                <a:gd name="T117" fmla="*/ 482 h 823"/>
                <a:gd name="T118" fmla="*/ 420 w 504"/>
                <a:gd name="T119" fmla="*/ 536 h 823"/>
                <a:gd name="T120" fmla="*/ 424 w 504"/>
                <a:gd name="T121" fmla="*/ 550 h 823"/>
                <a:gd name="T122" fmla="*/ 410 w 504"/>
                <a:gd name="T123" fmla="*/ 614 h 823"/>
                <a:gd name="T124" fmla="*/ 442 w 504"/>
                <a:gd name="T125" fmla="*/ 61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4" h="823">
                  <a:moveTo>
                    <a:pt x="504" y="643"/>
                  </a:moveTo>
                  <a:lnTo>
                    <a:pt x="504" y="643"/>
                  </a:lnTo>
                  <a:lnTo>
                    <a:pt x="504" y="653"/>
                  </a:lnTo>
                  <a:lnTo>
                    <a:pt x="504" y="661"/>
                  </a:lnTo>
                  <a:lnTo>
                    <a:pt x="504" y="661"/>
                  </a:lnTo>
                  <a:lnTo>
                    <a:pt x="500" y="679"/>
                  </a:lnTo>
                  <a:lnTo>
                    <a:pt x="500" y="679"/>
                  </a:lnTo>
                  <a:lnTo>
                    <a:pt x="496" y="689"/>
                  </a:lnTo>
                  <a:lnTo>
                    <a:pt x="488" y="701"/>
                  </a:lnTo>
                  <a:lnTo>
                    <a:pt x="488" y="701"/>
                  </a:lnTo>
                  <a:lnTo>
                    <a:pt x="478" y="711"/>
                  </a:lnTo>
                  <a:lnTo>
                    <a:pt x="478" y="711"/>
                  </a:lnTo>
                  <a:lnTo>
                    <a:pt x="470" y="713"/>
                  </a:lnTo>
                  <a:lnTo>
                    <a:pt x="470" y="713"/>
                  </a:lnTo>
                  <a:lnTo>
                    <a:pt x="468" y="713"/>
                  </a:lnTo>
                  <a:lnTo>
                    <a:pt x="466" y="713"/>
                  </a:lnTo>
                  <a:lnTo>
                    <a:pt x="466" y="713"/>
                  </a:lnTo>
                  <a:lnTo>
                    <a:pt x="462" y="713"/>
                  </a:lnTo>
                  <a:lnTo>
                    <a:pt x="462" y="717"/>
                  </a:lnTo>
                  <a:lnTo>
                    <a:pt x="466" y="721"/>
                  </a:lnTo>
                  <a:lnTo>
                    <a:pt x="466" y="721"/>
                  </a:lnTo>
                  <a:lnTo>
                    <a:pt x="460" y="727"/>
                  </a:lnTo>
                  <a:lnTo>
                    <a:pt x="460" y="727"/>
                  </a:lnTo>
                  <a:lnTo>
                    <a:pt x="456" y="729"/>
                  </a:lnTo>
                  <a:lnTo>
                    <a:pt x="452" y="729"/>
                  </a:lnTo>
                  <a:lnTo>
                    <a:pt x="452" y="729"/>
                  </a:lnTo>
                  <a:lnTo>
                    <a:pt x="448" y="725"/>
                  </a:lnTo>
                  <a:lnTo>
                    <a:pt x="448" y="725"/>
                  </a:lnTo>
                  <a:lnTo>
                    <a:pt x="444" y="725"/>
                  </a:lnTo>
                  <a:lnTo>
                    <a:pt x="440" y="727"/>
                  </a:lnTo>
                  <a:lnTo>
                    <a:pt x="440" y="727"/>
                  </a:lnTo>
                  <a:lnTo>
                    <a:pt x="434" y="727"/>
                  </a:lnTo>
                  <a:lnTo>
                    <a:pt x="430" y="729"/>
                  </a:lnTo>
                  <a:lnTo>
                    <a:pt x="430" y="729"/>
                  </a:lnTo>
                  <a:lnTo>
                    <a:pt x="432" y="731"/>
                  </a:lnTo>
                  <a:lnTo>
                    <a:pt x="438" y="733"/>
                  </a:lnTo>
                  <a:lnTo>
                    <a:pt x="438" y="733"/>
                  </a:lnTo>
                  <a:lnTo>
                    <a:pt x="440" y="739"/>
                  </a:lnTo>
                  <a:lnTo>
                    <a:pt x="440" y="739"/>
                  </a:lnTo>
                  <a:lnTo>
                    <a:pt x="438" y="741"/>
                  </a:lnTo>
                  <a:lnTo>
                    <a:pt x="432" y="743"/>
                  </a:lnTo>
                  <a:lnTo>
                    <a:pt x="432" y="743"/>
                  </a:lnTo>
                  <a:lnTo>
                    <a:pt x="428" y="749"/>
                  </a:lnTo>
                  <a:lnTo>
                    <a:pt x="428" y="749"/>
                  </a:lnTo>
                  <a:lnTo>
                    <a:pt x="422" y="749"/>
                  </a:lnTo>
                  <a:lnTo>
                    <a:pt x="418" y="749"/>
                  </a:lnTo>
                  <a:lnTo>
                    <a:pt x="416" y="751"/>
                  </a:lnTo>
                  <a:lnTo>
                    <a:pt x="416" y="751"/>
                  </a:lnTo>
                  <a:lnTo>
                    <a:pt x="418" y="755"/>
                  </a:lnTo>
                  <a:lnTo>
                    <a:pt x="420" y="759"/>
                  </a:lnTo>
                  <a:lnTo>
                    <a:pt x="420" y="759"/>
                  </a:lnTo>
                  <a:lnTo>
                    <a:pt x="420" y="763"/>
                  </a:lnTo>
                  <a:lnTo>
                    <a:pt x="420" y="769"/>
                  </a:lnTo>
                  <a:lnTo>
                    <a:pt x="420" y="769"/>
                  </a:lnTo>
                  <a:lnTo>
                    <a:pt x="422" y="771"/>
                  </a:lnTo>
                  <a:lnTo>
                    <a:pt x="426" y="773"/>
                  </a:lnTo>
                  <a:lnTo>
                    <a:pt x="432" y="773"/>
                  </a:lnTo>
                  <a:lnTo>
                    <a:pt x="432" y="773"/>
                  </a:lnTo>
                  <a:lnTo>
                    <a:pt x="448" y="775"/>
                  </a:lnTo>
                  <a:lnTo>
                    <a:pt x="454" y="775"/>
                  </a:lnTo>
                  <a:lnTo>
                    <a:pt x="460" y="777"/>
                  </a:lnTo>
                  <a:lnTo>
                    <a:pt x="460" y="777"/>
                  </a:lnTo>
                  <a:lnTo>
                    <a:pt x="462" y="781"/>
                  </a:lnTo>
                  <a:lnTo>
                    <a:pt x="462" y="781"/>
                  </a:lnTo>
                  <a:lnTo>
                    <a:pt x="460" y="787"/>
                  </a:lnTo>
                  <a:lnTo>
                    <a:pt x="458" y="793"/>
                  </a:lnTo>
                  <a:lnTo>
                    <a:pt x="458" y="793"/>
                  </a:lnTo>
                  <a:lnTo>
                    <a:pt x="452" y="799"/>
                  </a:lnTo>
                  <a:lnTo>
                    <a:pt x="444" y="801"/>
                  </a:lnTo>
                  <a:lnTo>
                    <a:pt x="434" y="805"/>
                  </a:lnTo>
                  <a:lnTo>
                    <a:pt x="430" y="807"/>
                  </a:lnTo>
                  <a:lnTo>
                    <a:pt x="430" y="807"/>
                  </a:lnTo>
                  <a:lnTo>
                    <a:pt x="428" y="811"/>
                  </a:lnTo>
                  <a:lnTo>
                    <a:pt x="428" y="811"/>
                  </a:lnTo>
                  <a:lnTo>
                    <a:pt x="416" y="815"/>
                  </a:lnTo>
                  <a:lnTo>
                    <a:pt x="398" y="817"/>
                  </a:lnTo>
                  <a:lnTo>
                    <a:pt x="385" y="819"/>
                  </a:lnTo>
                  <a:lnTo>
                    <a:pt x="369" y="817"/>
                  </a:lnTo>
                  <a:lnTo>
                    <a:pt x="369" y="817"/>
                  </a:lnTo>
                  <a:lnTo>
                    <a:pt x="365" y="815"/>
                  </a:lnTo>
                  <a:lnTo>
                    <a:pt x="359" y="811"/>
                  </a:lnTo>
                  <a:lnTo>
                    <a:pt x="359" y="811"/>
                  </a:lnTo>
                  <a:lnTo>
                    <a:pt x="347" y="811"/>
                  </a:lnTo>
                  <a:lnTo>
                    <a:pt x="335" y="811"/>
                  </a:lnTo>
                  <a:lnTo>
                    <a:pt x="321" y="813"/>
                  </a:lnTo>
                  <a:lnTo>
                    <a:pt x="313" y="811"/>
                  </a:lnTo>
                  <a:lnTo>
                    <a:pt x="313" y="811"/>
                  </a:lnTo>
                  <a:lnTo>
                    <a:pt x="307" y="805"/>
                  </a:lnTo>
                  <a:lnTo>
                    <a:pt x="307" y="805"/>
                  </a:lnTo>
                  <a:lnTo>
                    <a:pt x="307" y="801"/>
                  </a:lnTo>
                  <a:lnTo>
                    <a:pt x="307" y="801"/>
                  </a:lnTo>
                  <a:lnTo>
                    <a:pt x="301" y="801"/>
                  </a:lnTo>
                  <a:lnTo>
                    <a:pt x="297" y="801"/>
                  </a:lnTo>
                  <a:lnTo>
                    <a:pt x="297" y="801"/>
                  </a:lnTo>
                  <a:lnTo>
                    <a:pt x="289" y="797"/>
                  </a:lnTo>
                  <a:lnTo>
                    <a:pt x="289" y="797"/>
                  </a:lnTo>
                  <a:lnTo>
                    <a:pt x="285" y="791"/>
                  </a:lnTo>
                  <a:lnTo>
                    <a:pt x="285" y="789"/>
                  </a:lnTo>
                  <a:lnTo>
                    <a:pt x="283" y="789"/>
                  </a:lnTo>
                  <a:lnTo>
                    <a:pt x="283" y="789"/>
                  </a:lnTo>
                  <a:lnTo>
                    <a:pt x="283" y="791"/>
                  </a:lnTo>
                  <a:lnTo>
                    <a:pt x="281" y="797"/>
                  </a:lnTo>
                  <a:lnTo>
                    <a:pt x="281" y="797"/>
                  </a:lnTo>
                  <a:lnTo>
                    <a:pt x="279" y="801"/>
                  </a:lnTo>
                  <a:lnTo>
                    <a:pt x="279" y="801"/>
                  </a:lnTo>
                  <a:lnTo>
                    <a:pt x="275" y="803"/>
                  </a:lnTo>
                  <a:lnTo>
                    <a:pt x="271" y="803"/>
                  </a:lnTo>
                  <a:lnTo>
                    <a:pt x="271" y="803"/>
                  </a:lnTo>
                  <a:lnTo>
                    <a:pt x="267" y="805"/>
                  </a:lnTo>
                  <a:lnTo>
                    <a:pt x="267" y="805"/>
                  </a:lnTo>
                  <a:lnTo>
                    <a:pt x="259" y="805"/>
                  </a:lnTo>
                  <a:lnTo>
                    <a:pt x="251" y="801"/>
                  </a:lnTo>
                  <a:lnTo>
                    <a:pt x="245" y="799"/>
                  </a:lnTo>
                  <a:lnTo>
                    <a:pt x="241" y="799"/>
                  </a:lnTo>
                  <a:lnTo>
                    <a:pt x="239" y="801"/>
                  </a:lnTo>
                  <a:lnTo>
                    <a:pt x="239" y="801"/>
                  </a:lnTo>
                  <a:lnTo>
                    <a:pt x="239" y="803"/>
                  </a:lnTo>
                  <a:lnTo>
                    <a:pt x="239" y="805"/>
                  </a:lnTo>
                  <a:lnTo>
                    <a:pt x="241" y="809"/>
                  </a:lnTo>
                  <a:lnTo>
                    <a:pt x="241" y="809"/>
                  </a:lnTo>
                  <a:lnTo>
                    <a:pt x="235" y="811"/>
                  </a:lnTo>
                  <a:lnTo>
                    <a:pt x="233" y="811"/>
                  </a:lnTo>
                  <a:lnTo>
                    <a:pt x="233" y="811"/>
                  </a:lnTo>
                  <a:lnTo>
                    <a:pt x="227" y="807"/>
                  </a:lnTo>
                  <a:lnTo>
                    <a:pt x="223" y="805"/>
                  </a:lnTo>
                  <a:lnTo>
                    <a:pt x="223" y="805"/>
                  </a:lnTo>
                  <a:lnTo>
                    <a:pt x="217" y="805"/>
                  </a:lnTo>
                  <a:lnTo>
                    <a:pt x="211" y="805"/>
                  </a:lnTo>
                  <a:lnTo>
                    <a:pt x="211" y="805"/>
                  </a:lnTo>
                  <a:lnTo>
                    <a:pt x="209" y="807"/>
                  </a:lnTo>
                  <a:lnTo>
                    <a:pt x="205" y="811"/>
                  </a:lnTo>
                  <a:lnTo>
                    <a:pt x="205" y="811"/>
                  </a:lnTo>
                  <a:lnTo>
                    <a:pt x="205" y="809"/>
                  </a:lnTo>
                  <a:lnTo>
                    <a:pt x="205" y="809"/>
                  </a:lnTo>
                  <a:lnTo>
                    <a:pt x="201" y="805"/>
                  </a:lnTo>
                  <a:lnTo>
                    <a:pt x="199" y="797"/>
                  </a:lnTo>
                  <a:lnTo>
                    <a:pt x="195" y="789"/>
                  </a:lnTo>
                  <a:lnTo>
                    <a:pt x="191" y="785"/>
                  </a:lnTo>
                  <a:lnTo>
                    <a:pt x="191" y="785"/>
                  </a:lnTo>
                  <a:lnTo>
                    <a:pt x="187" y="783"/>
                  </a:lnTo>
                  <a:lnTo>
                    <a:pt x="183" y="783"/>
                  </a:lnTo>
                  <a:lnTo>
                    <a:pt x="172" y="785"/>
                  </a:lnTo>
                  <a:lnTo>
                    <a:pt x="172" y="785"/>
                  </a:lnTo>
                  <a:lnTo>
                    <a:pt x="160" y="789"/>
                  </a:lnTo>
                  <a:lnTo>
                    <a:pt x="160" y="789"/>
                  </a:lnTo>
                  <a:lnTo>
                    <a:pt x="154" y="785"/>
                  </a:lnTo>
                  <a:lnTo>
                    <a:pt x="154" y="785"/>
                  </a:lnTo>
                  <a:lnTo>
                    <a:pt x="148" y="787"/>
                  </a:lnTo>
                  <a:lnTo>
                    <a:pt x="148" y="787"/>
                  </a:lnTo>
                  <a:lnTo>
                    <a:pt x="144" y="791"/>
                  </a:lnTo>
                  <a:lnTo>
                    <a:pt x="142" y="799"/>
                  </a:lnTo>
                  <a:lnTo>
                    <a:pt x="140" y="807"/>
                  </a:lnTo>
                  <a:lnTo>
                    <a:pt x="136" y="811"/>
                  </a:lnTo>
                  <a:lnTo>
                    <a:pt x="136" y="811"/>
                  </a:lnTo>
                  <a:lnTo>
                    <a:pt x="132" y="817"/>
                  </a:lnTo>
                  <a:lnTo>
                    <a:pt x="128" y="819"/>
                  </a:lnTo>
                  <a:lnTo>
                    <a:pt x="128" y="819"/>
                  </a:lnTo>
                  <a:lnTo>
                    <a:pt x="124" y="819"/>
                  </a:lnTo>
                  <a:lnTo>
                    <a:pt x="118" y="817"/>
                  </a:lnTo>
                  <a:lnTo>
                    <a:pt x="118" y="817"/>
                  </a:lnTo>
                  <a:lnTo>
                    <a:pt x="108" y="811"/>
                  </a:lnTo>
                  <a:lnTo>
                    <a:pt x="98" y="805"/>
                  </a:lnTo>
                  <a:lnTo>
                    <a:pt x="98" y="805"/>
                  </a:lnTo>
                  <a:lnTo>
                    <a:pt x="82" y="799"/>
                  </a:lnTo>
                  <a:lnTo>
                    <a:pt x="72" y="797"/>
                  </a:lnTo>
                  <a:lnTo>
                    <a:pt x="66" y="797"/>
                  </a:lnTo>
                  <a:lnTo>
                    <a:pt x="66" y="797"/>
                  </a:lnTo>
                  <a:lnTo>
                    <a:pt x="62" y="799"/>
                  </a:lnTo>
                  <a:lnTo>
                    <a:pt x="60" y="801"/>
                  </a:lnTo>
                  <a:lnTo>
                    <a:pt x="54" y="807"/>
                  </a:lnTo>
                  <a:lnTo>
                    <a:pt x="54" y="807"/>
                  </a:lnTo>
                  <a:lnTo>
                    <a:pt x="48" y="809"/>
                  </a:lnTo>
                  <a:lnTo>
                    <a:pt x="42" y="811"/>
                  </a:lnTo>
                  <a:lnTo>
                    <a:pt x="42" y="811"/>
                  </a:lnTo>
                  <a:lnTo>
                    <a:pt x="38" y="815"/>
                  </a:lnTo>
                  <a:lnTo>
                    <a:pt x="34" y="819"/>
                  </a:lnTo>
                  <a:lnTo>
                    <a:pt x="34" y="819"/>
                  </a:lnTo>
                  <a:lnTo>
                    <a:pt x="32" y="821"/>
                  </a:lnTo>
                  <a:lnTo>
                    <a:pt x="28" y="823"/>
                  </a:lnTo>
                  <a:lnTo>
                    <a:pt x="28" y="823"/>
                  </a:lnTo>
                  <a:lnTo>
                    <a:pt x="28" y="819"/>
                  </a:lnTo>
                  <a:lnTo>
                    <a:pt x="26" y="817"/>
                  </a:lnTo>
                  <a:lnTo>
                    <a:pt x="26" y="817"/>
                  </a:lnTo>
                  <a:lnTo>
                    <a:pt x="20" y="817"/>
                  </a:lnTo>
                  <a:lnTo>
                    <a:pt x="20" y="817"/>
                  </a:lnTo>
                  <a:lnTo>
                    <a:pt x="16" y="811"/>
                  </a:lnTo>
                  <a:lnTo>
                    <a:pt x="14" y="809"/>
                  </a:lnTo>
                  <a:lnTo>
                    <a:pt x="12" y="807"/>
                  </a:lnTo>
                  <a:lnTo>
                    <a:pt x="12" y="807"/>
                  </a:lnTo>
                  <a:lnTo>
                    <a:pt x="6" y="809"/>
                  </a:lnTo>
                  <a:lnTo>
                    <a:pt x="6" y="809"/>
                  </a:lnTo>
                  <a:lnTo>
                    <a:pt x="2" y="813"/>
                  </a:lnTo>
                  <a:lnTo>
                    <a:pt x="2" y="815"/>
                  </a:lnTo>
                  <a:lnTo>
                    <a:pt x="0" y="815"/>
                  </a:lnTo>
                  <a:lnTo>
                    <a:pt x="0" y="815"/>
                  </a:lnTo>
                  <a:lnTo>
                    <a:pt x="0" y="813"/>
                  </a:lnTo>
                  <a:lnTo>
                    <a:pt x="2" y="811"/>
                  </a:lnTo>
                  <a:lnTo>
                    <a:pt x="2" y="811"/>
                  </a:lnTo>
                  <a:lnTo>
                    <a:pt x="6" y="803"/>
                  </a:lnTo>
                  <a:lnTo>
                    <a:pt x="6" y="803"/>
                  </a:lnTo>
                  <a:lnTo>
                    <a:pt x="18" y="799"/>
                  </a:lnTo>
                  <a:lnTo>
                    <a:pt x="28" y="793"/>
                  </a:lnTo>
                  <a:lnTo>
                    <a:pt x="28" y="793"/>
                  </a:lnTo>
                  <a:lnTo>
                    <a:pt x="58" y="775"/>
                  </a:lnTo>
                  <a:lnTo>
                    <a:pt x="88" y="753"/>
                  </a:lnTo>
                  <a:lnTo>
                    <a:pt x="88" y="753"/>
                  </a:lnTo>
                  <a:lnTo>
                    <a:pt x="96" y="747"/>
                  </a:lnTo>
                  <a:lnTo>
                    <a:pt x="100" y="741"/>
                  </a:lnTo>
                  <a:lnTo>
                    <a:pt x="100" y="741"/>
                  </a:lnTo>
                  <a:lnTo>
                    <a:pt x="112" y="735"/>
                  </a:lnTo>
                  <a:lnTo>
                    <a:pt x="112" y="735"/>
                  </a:lnTo>
                  <a:lnTo>
                    <a:pt x="116" y="729"/>
                  </a:lnTo>
                  <a:lnTo>
                    <a:pt x="120" y="725"/>
                  </a:lnTo>
                  <a:lnTo>
                    <a:pt x="120" y="725"/>
                  </a:lnTo>
                  <a:lnTo>
                    <a:pt x="130" y="725"/>
                  </a:lnTo>
                  <a:lnTo>
                    <a:pt x="138" y="725"/>
                  </a:lnTo>
                  <a:lnTo>
                    <a:pt x="138" y="725"/>
                  </a:lnTo>
                  <a:lnTo>
                    <a:pt x="156" y="729"/>
                  </a:lnTo>
                  <a:lnTo>
                    <a:pt x="172" y="733"/>
                  </a:lnTo>
                  <a:lnTo>
                    <a:pt x="172" y="733"/>
                  </a:lnTo>
                  <a:lnTo>
                    <a:pt x="182" y="733"/>
                  </a:lnTo>
                  <a:lnTo>
                    <a:pt x="189" y="733"/>
                  </a:lnTo>
                  <a:lnTo>
                    <a:pt x="189" y="733"/>
                  </a:lnTo>
                  <a:lnTo>
                    <a:pt x="193" y="729"/>
                  </a:lnTo>
                  <a:lnTo>
                    <a:pt x="193" y="729"/>
                  </a:lnTo>
                  <a:lnTo>
                    <a:pt x="197" y="723"/>
                  </a:lnTo>
                  <a:lnTo>
                    <a:pt x="197" y="723"/>
                  </a:lnTo>
                  <a:lnTo>
                    <a:pt x="209" y="715"/>
                  </a:lnTo>
                  <a:lnTo>
                    <a:pt x="221" y="707"/>
                  </a:lnTo>
                  <a:lnTo>
                    <a:pt x="221" y="707"/>
                  </a:lnTo>
                  <a:lnTo>
                    <a:pt x="227" y="697"/>
                  </a:lnTo>
                  <a:lnTo>
                    <a:pt x="227" y="697"/>
                  </a:lnTo>
                  <a:lnTo>
                    <a:pt x="229" y="693"/>
                  </a:lnTo>
                  <a:lnTo>
                    <a:pt x="229" y="691"/>
                  </a:lnTo>
                  <a:lnTo>
                    <a:pt x="229" y="691"/>
                  </a:lnTo>
                  <a:lnTo>
                    <a:pt x="225" y="689"/>
                  </a:lnTo>
                  <a:lnTo>
                    <a:pt x="219" y="693"/>
                  </a:lnTo>
                  <a:lnTo>
                    <a:pt x="211" y="699"/>
                  </a:lnTo>
                  <a:lnTo>
                    <a:pt x="211" y="699"/>
                  </a:lnTo>
                  <a:lnTo>
                    <a:pt x="201" y="701"/>
                  </a:lnTo>
                  <a:lnTo>
                    <a:pt x="193" y="703"/>
                  </a:lnTo>
                  <a:lnTo>
                    <a:pt x="193" y="703"/>
                  </a:lnTo>
                  <a:lnTo>
                    <a:pt x="187" y="711"/>
                  </a:lnTo>
                  <a:lnTo>
                    <a:pt x="187" y="711"/>
                  </a:lnTo>
                  <a:lnTo>
                    <a:pt x="180" y="715"/>
                  </a:lnTo>
                  <a:lnTo>
                    <a:pt x="180" y="715"/>
                  </a:lnTo>
                  <a:lnTo>
                    <a:pt x="170" y="713"/>
                  </a:lnTo>
                  <a:lnTo>
                    <a:pt x="170" y="713"/>
                  </a:lnTo>
                  <a:lnTo>
                    <a:pt x="164" y="709"/>
                  </a:lnTo>
                  <a:lnTo>
                    <a:pt x="164" y="709"/>
                  </a:lnTo>
                  <a:lnTo>
                    <a:pt x="160" y="703"/>
                  </a:lnTo>
                  <a:lnTo>
                    <a:pt x="158" y="695"/>
                  </a:lnTo>
                  <a:lnTo>
                    <a:pt x="154" y="683"/>
                  </a:lnTo>
                  <a:lnTo>
                    <a:pt x="154" y="683"/>
                  </a:lnTo>
                  <a:lnTo>
                    <a:pt x="148" y="681"/>
                  </a:lnTo>
                  <a:lnTo>
                    <a:pt x="148" y="681"/>
                  </a:lnTo>
                  <a:lnTo>
                    <a:pt x="146" y="681"/>
                  </a:lnTo>
                  <a:lnTo>
                    <a:pt x="146" y="681"/>
                  </a:lnTo>
                  <a:lnTo>
                    <a:pt x="140" y="683"/>
                  </a:lnTo>
                  <a:lnTo>
                    <a:pt x="136" y="685"/>
                  </a:lnTo>
                  <a:lnTo>
                    <a:pt x="136" y="685"/>
                  </a:lnTo>
                  <a:lnTo>
                    <a:pt x="130" y="685"/>
                  </a:lnTo>
                  <a:lnTo>
                    <a:pt x="124" y="683"/>
                  </a:lnTo>
                  <a:lnTo>
                    <a:pt x="124" y="683"/>
                  </a:lnTo>
                  <a:lnTo>
                    <a:pt x="120" y="675"/>
                  </a:lnTo>
                  <a:lnTo>
                    <a:pt x="120" y="675"/>
                  </a:lnTo>
                  <a:lnTo>
                    <a:pt x="120" y="669"/>
                  </a:lnTo>
                  <a:lnTo>
                    <a:pt x="120" y="663"/>
                  </a:lnTo>
                  <a:lnTo>
                    <a:pt x="120" y="663"/>
                  </a:lnTo>
                  <a:lnTo>
                    <a:pt x="118" y="659"/>
                  </a:lnTo>
                  <a:lnTo>
                    <a:pt x="118" y="659"/>
                  </a:lnTo>
                  <a:lnTo>
                    <a:pt x="112" y="659"/>
                  </a:lnTo>
                  <a:lnTo>
                    <a:pt x="106" y="661"/>
                  </a:lnTo>
                  <a:lnTo>
                    <a:pt x="106" y="661"/>
                  </a:lnTo>
                  <a:lnTo>
                    <a:pt x="96" y="667"/>
                  </a:lnTo>
                  <a:lnTo>
                    <a:pt x="96" y="667"/>
                  </a:lnTo>
                  <a:lnTo>
                    <a:pt x="84" y="669"/>
                  </a:lnTo>
                  <a:lnTo>
                    <a:pt x="84" y="669"/>
                  </a:lnTo>
                  <a:lnTo>
                    <a:pt x="80" y="667"/>
                  </a:lnTo>
                  <a:lnTo>
                    <a:pt x="80" y="667"/>
                  </a:lnTo>
                  <a:lnTo>
                    <a:pt x="78" y="663"/>
                  </a:lnTo>
                  <a:lnTo>
                    <a:pt x="78" y="663"/>
                  </a:lnTo>
                  <a:lnTo>
                    <a:pt x="74" y="651"/>
                  </a:lnTo>
                  <a:lnTo>
                    <a:pt x="74" y="651"/>
                  </a:lnTo>
                  <a:lnTo>
                    <a:pt x="74" y="643"/>
                  </a:lnTo>
                  <a:lnTo>
                    <a:pt x="74" y="643"/>
                  </a:lnTo>
                  <a:lnTo>
                    <a:pt x="74" y="639"/>
                  </a:lnTo>
                  <a:lnTo>
                    <a:pt x="74" y="639"/>
                  </a:lnTo>
                  <a:lnTo>
                    <a:pt x="76" y="635"/>
                  </a:lnTo>
                  <a:lnTo>
                    <a:pt x="80" y="633"/>
                  </a:lnTo>
                  <a:lnTo>
                    <a:pt x="90" y="631"/>
                  </a:lnTo>
                  <a:lnTo>
                    <a:pt x="102" y="631"/>
                  </a:lnTo>
                  <a:lnTo>
                    <a:pt x="112" y="629"/>
                  </a:lnTo>
                  <a:lnTo>
                    <a:pt x="112" y="629"/>
                  </a:lnTo>
                  <a:lnTo>
                    <a:pt x="132" y="626"/>
                  </a:lnTo>
                  <a:lnTo>
                    <a:pt x="142" y="622"/>
                  </a:lnTo>
                  <a:lnTo>
                    <a:pt x="148" y="618"/>
                  </a:lnTo>
                  <a:lnTo>
                    <a:pt x="148" y="618"/>
                  </a:lnTo>
                  <a:lnTo>
                    <a:pt x="162" y="606"/>
                  </a:lnTo>
                  <a:lnTo>
                    <a:pt x="166" y="600"/>
                  </a:lnTo>
                  <a:lnTo>
                    <a:pt x="168" y="596"/>
                  </a:lnTo>
                  <a:lnTo>
                    <a:pt x="168" y="596"/>
                  </a:lnTo>
                  <a:lnTo>
                    <a:pt x="166" y="592"/>
                  </a:lnTo>
                  <a:lnTo>
                    <a:pt x="162" y="590"/>
                  </a:lnTo>
                  <a:lnTo>
                    <a:pt x="162" y="590"/>
                  </a:lnTo>
                  <a:lnTo>
                    <a:pt x="162" y="584"/>
                  </a:lnTo>
                  <a:lnTo>
                    <a:pt x="162" y="584"/>
                  </a:lnTo>
                  <a:lnTo>
                    <a:pt x="166" y="564"/>
                  </a:lnTo>
                  <a:lnTo>
                    <a:pt x="166" y="564"/>
                  </a:lnTo>
                  <a:lnTo>
                    <a:pt x="168" y="556"/>
                  </a:lnTo>
                  <a:lnTo>
                    <a:pt x="168" y="552"/>
                  </a:lnTo>
                  <a:lnTo>
                    <a:pt x="168" y="552"/>
                  </a:lnTo>
                  <a:lnTo>
                    <a:pt x="166" y="550"/>
                  </a:lnTo>
                  <a:lnTo>
                    <a:pt x="162" y="550"/>
                  </a:lnTo>
                  <a:lnTo>
                    <a:pt x="156" y="552"/>
                  </a:lnTo>
                  <a:lnTo>
                    <a:pt x="156" y="552"/>
                  </a:lnTo>
                  <a:lnTo>
                    <a:pt x="146" y="554"/>
                  </a:lnTo>
                  <a:lnTo>
                    <a:pt x="142" y="560"/>
                  </a:lnTo>
                  <a:lnTo>
                    <a:pt x="138" y="560"/>
                  </a:lnTo>
                  <a:lnTo>
                    <a:pt x="138" y="560"/>
                  </a:lnTo>
                  <a:lnTo>
                    <a:pt x="134" y="556"/>
                  </a:lnTo>
                  <a:lnTo>
                    <a:pt x="134" y="554"/>
                  </a:lnTo>
                  <a:lnTo>
                    <a:pt x="134" y="554"/>
                  </a:lnTo>
                  <a:lnTo>
                    <a:pt x="134" y="550"/>
                  </a:lnTo>
                  <a:lnTo>
                    <a:pt x="138" y="548"/>
                  </a:lnTo>
                  <a:lnTo>
                    <a:pt x="146" y="542"/>
                  </a:lnTo>
                  <a:lnTo>
                    <a:pt x="164" y="534"/>
                  </a:lnTo>
                  <a:lnTo>
                    <a:pt x="164" y="534"/>
                  </a:lnTo>
                  <a:lnTo>
                    <a:pt x="183" y="524"/>
                  </a:lnTo>
                  <a:lnTo>
                    <a:pt x="183" y="524"/>
                  </a:lnTo>
                  <a:lnTo>
                    <a:pt x="189" y="522"/>
                  </a:lnTo>
                  <a:lnTo>
                    <a:pt x="197" y="520"/>
                  </a:lnTo>
                  <a:lnTo>
                    <a:pt x="197" y="520"/>
                  </a:lnTo>
                  <a:lnTo>
                    <a:pt x="209" y="522"/>
                  </a:lnTo>
                  <a:lnTo>
                    <a:pt x="219" y="526"/>
                  </a:lnTo>
                  <a:lnTo>
                    <a:pt x="229" y="532"/>
                  </a:lnTo>
                  <a:lnTo>
                    <a:pt x="235" y="532"/>
                  </a:lnTo>
                  <a:lnTo>
                    <a:pt x="241" y="532"/>
                  </a:lnTo>
                  <a:lnTo>
                    <a:pt x="241" y="532"/>
                  </a:lnTo>
                  <a:lnTo>
                    <a:pt x="243" y="530"/>
                  </a:lnTo>
                  <a:lnTo>
                    <a:pt x="247" y="524"/>
                  </a:lnTo>
                  <a:lnTo>
                    <a:pt x="247" y="524"/>
                  </a:lnTo>
                  <a:lnTo>
                    <a:pt x="249" y="522"/>
                  </a:lnTo>
                  <a:lnTo>
                    <a:pt x="251" y="522"/>
                  </a:lnTo>
                  <a:lnTo>
                    <a:pt x="251" y="522"/>
                  </a:lnTo>
                  <a:lnTo>
                    <a:pt x="249" y="520"/>
                  </a:lnTo>
                  <a:lnTo>
                    <a:pt x="247" y="518"/>
                  </a:lnTo>
                  <a:lnTo>
                    <a:pt x="247" y="518"/>
                  </a:lnTo>
                  <a:lnTo>
                    <a:pt x="245" y="514"/>
                  </a:lnTo>
                  <a:lnTo>
                    <a:pt x="245" y="514"/>
                  </a:lnTo>
                  <a:lnTo>
                    <a:pt x="249" y="506"/>
                  </a:lnTo>
                  <a:lnTo>
                    <a:pt x="253" y="496"/>
                  </a:lnTo>
                  <a:lnTo>
                    <a:pt x="253" y="496"/>
                  </a:lnTo>
                  <a:lnTo>
                    <a:pt x="259" y="494"/>
                  </a:lnTo>
                  <a:lnTo>
                    <a:pt x="261" y="492"/>
                  </a:lnTo>
                  <a:lnTo>
                    <a:pt x="261" y="490"/>
                  </a:lnTo>
                  <a:lnTo>
                    <a:pt x="261" y="490"/>
                  </a:lnTo>
                  <a:lnTo>
                    <a:pt x="261" y="488"/>
                  </a:lnTo>
                  <a:lnTo>
                    <a:pt x="257" y="488"/>
                  </a:lnTo>
                  <a:lnTo>
                    <a:pt x="255" y="486"/>
                  </a:lnTo>
                  <a:lnTo>
                    <a:pt x="253" y="484"/>
                  </a:lnTo>
                  <a:lnTo>
                    <a:pt x="253" y="484"/>
                  </a:lnTo>
                  <a:lnTo>
                    <a:pt x="253" y="482"/>
                  </a:lnTo>
                  <a:lnTo>
                    <a:pt x="255" y="480"/>
                  </a:lnTo>
                  <a:lnTo>
                    <a:pt x="259" y="474"/>
                  </a:lnTo>
                  <a:lnTo>
                    <a:pt x="259" y="474"/>
                  </a:lnTo>
                  <a:lnTo>
                    <a:pt x="269" y="470"/>
                  </a:lnTo>
                  <a:lnTo>
                    <a:pt x="269" y="470"/>
                  </a:lnTo>
                  <a:lnTo>
                    <a:pt x="271" y="460"/>
                  </a:lnTo>
                  <a:lnTo>
                    <a:pt x="273" y="452"/>
                  </a:lnTo>
                  <a:lnTo>
                    <a:pt x="273" y="452"/>
                  </a:lnTo>
                  <a:lnTo>
                    <a:pt x="277" y="448"/>
                  </a:lnTo>
                  <a:lnTo>
                    <a:pt x="279" y="446"/>
                  </a:lnTo>
                  <a:lnTo>
                    <a:pt x="279" y="446"/>
                  </a:lnTo>
                  <a:lnTo>
                    <a:pt x="277" y="444"/>
                  </a:lnTo>
                  <a:lnTo>
                    <a:pt x="275" y="444"/>
                  </a:lnTo>
                  <a:lnTo>
                    <a:pt x="275" y="444"/>
                  </a:lnTo>
                  <a:lnTo>
                    <a:pt x="271" y="446"/>
                  </a:lnTo>
                  <a:lnTo>
                    <a:pt x="263" y="450"/>
                  </a:lnTo>
                  <a:lnTo>
                    <a:pt x="263" y="450"/>
                  </a:lnTo>
                  <a:lnTo>
                    <a:pt x="255" y="452"/>
                  </a:lnTo>
                  <a:lnTo>
                    <a:pt x="251" y="452"/>
                  </a:lnTo>
                  <a:lnTo>
                    <a:pt x="249" y="452"/>
                  </a:lnTo>
                  <a:lnTo>
                    <a:pt x="249" y="452"/>
                  </a:lnTo>
                  <a:lnTo>
                    <a:pt x="247" y="448"/>
                  </a:lnTo>
                  <a:lnTo>
                    <a:pt x="247" y="444"/>
                  </a:lnTo>
                  <a:lnTo>
                    <a:pt x="247" y="440"/>
                  </a:lnTo>
                  <a:lnTo>
                    <a:pt x="245" y="436"/>
                  </a:lnTo>
                  <a:lnTo>
                    <a:pt x="245" y="436"/>
                  </a:lnTo>
                  <a:lnTo>
                    <a:pt x="243" y="440"/>
                  </a:lnTo>
                  <a:lnTo>
                    <a:pt x="243" y="440"/>
                  </a:lnTo>
                  <a:lnTo>
                    <a:pt x="243" y="436"/>
                  </a:lnTo>
                  <a:lnTo>
                    <a:pt x="243" y="436"/>
                  </a:lnTo>
                  <a:lnTo>
                    <a:pt x="241" y="428"/>
                  </a:lnTo>
                  <a:lnTo>
                    <a:pt x="241" y="428"/>
                  </a:lnTo>
                  <a:lnTo>
                    <a:pt x="235" y="418"/>
                  </a:lnTo>
                  <a:lnTo>
                    <a:pt x="235" y="418"/>
                  </a:lnTo>
                  <a:lnTo>
                    <a:pt x="235" y="411"/>
                  </a:lnTo>
                  <a:lnTo>
                    <a:pt x="235" y="411"/>
                  </a:lnTo>
                  <a:lnTo>
                    <a:pt x="241" y="401"/>
                  </a:lnTo>
                  <a:lnTo>
                    <a:pt x="241" y="401"/>
                  </a:lnTo>
                  <a:lnTo>
                    <a:pt x="249" y="391"/>
                  </a:lnTo>
                  <a:lnTo>
                    <a:pt x="259" y="377"/>
                  </a:lnTo>
                  <a:lnTo>
                    <a:pt x="259" y="377"/>
                  </a:lnTo>
                  <a:lnTo>
                    <a:pt x="263" y="375"/>
                  </a:lnTo>
                  <a:lnTo>
                    <a:pt x="271" y="373"/>
                  </a:lnTo>
                  <a:lnTo>
                    <a:pt x="271" y="373"/>
                  </a:lnTo>
                  <a:lnTo>
                    <a:pt x="275" y="373"/>
                  </a:lnTo>
                  <a:lnTo>
                    <a:pt x="275" y="373"/>
                  </a:lnTo>
                  <a:lnTo>
                    <a:pt x="277" y="373"/>
                  </a:lnTo>
                  <a:lnTo>
                    <a:pt x="277" y="371"/>
                  </a:lnTo>
                  <a:lnTo>
                    <a:pt x="277" y="371"/>
                  </a:lnTo>
                  <a:lnTo>
                    <a:pt x="275" y="369"/>
                  </a:lnTo>
                  <a:lnTo>
                    <a:pt x="269" y="365"/>
                  </a:lnTo>
                  <a:lnTo>
                    <a:pt x="257" y="365"/>
                  </a:lnTo>
                  <a:lnTo>
                    <a:pt x="257" y="365"/>
                  </a:lnTo>
                  <a:lnTo>
                    <a:pt x="249" y="367"/>
                  </a:lnTo>
                  <a:lnTo>
                    <a:pt x="249" y="367"/>
                  </a:lnTo>
                  <a:lnTo>
                    <a:pt x="247" y="369"/>
                  </a:lnTo>
                  <a:lnTo>
                    <a:pt x="247" y="369"/>
                  </a:lnTo>
                  <a:lnTo>
                    <a:pt x="235" y="373"/>
                  </a:lnTo>
                  <a:lnTo>
                    <a:pt x="227" y="373"/>
                  </a:lnTo>
                  <a:lnTo>
                    <a:pt x="227" y="373"/>
                  </a:lnTo>
                  <a:lnTo>
                    <a:pt x="221" y="371"/>
                  </a:lnTo>
                  <a:lnTo>
                    <a:pt x="215" y="369"/>
                  </a:lnTo>
                  <a:lnTo>
                    <a:pt x="209" y="365"/>
                  </a:lnTo>
                  <a:lnTo>
                    <a:pt x="203" y="365"/>
                  </a:lnTo>
                  <a:lnTo>
                    <a:pt x="203" y="365"/>
                  </a:lnTo>
                  <a:lnTo>
                    <a:pt x="201" y="369"/>
                  </a:lnTo>
                  <a:lnTo>
                    <a:pt x="201" y="373"/>
                  </a:lnTo>
                  <a:lnTo>
                    <a:pt x="201" y="373"/>
                  </a:lnTo>
                  <a:lnTo>
                    <a:pt x="199" y="375"/>
                  </a:lnTo>
                  <a:lnTo>
                    <a:pt x="197" y="377"/>
                  </a:lnTo>
                  <a:lnTo>
                    <a:pt x="197" y="377"/>
                  </a:lnTo>
                  <a:lnTo>
                    <a:pt x="193" y="377"/>
                  </a:lnTo>
                  <a:lnTo>
                    <a:pt x="191" y="375"/>
                  </a:lnTo>
                  <a:lnTo>
                    <a:pt x="191" y="375"/>
                  </a:lnTo>
                  <a:lnTo>
                    <a:pt x="185" y="365"/>
                  </a:lnTo>
                  <a:lnTo>
                    <a:pt x="183" y="361"/>
                  </a:lnTo>
                  <a:lnTo>
                    <a:pt x="180" y="359"/>
                  </a:lnTo>
                  <a:lnTo>
                    <a:pt x="180" y="359"/>
                  </a:lnTo>
                  <a:lnTo>
                    <a:pt x="174" y="359"/>
                  </a:lnTo>
                  <a:lnTo>
                    <a:pt x="174" y="359"/>
                  </a:lnTo>
                  <a:lnTo>
                    <a:pt x="172" y="361"/>
                  </a:lnTo>
                  <a:lnTo>
                    <a:pt x="172" y="361"/>
                  </a:lnTo>
                  <a:lnTo>
                    <a:pt x="172" y="369"/>
                  </a:lnTo>
                  <a:lnTo>
                    <a:pt x="172" y="373"/>
                  </a:lnTo>
                  <a:lnTo>
                    <a:pt x="170" y="375"/>
                  </a:lnTo>
                  <a:lnTo>
                    <a:pt x="170" y="375"/>
                  </a:lnTo>
                  <a:lnTo>
                    <a:pt x="168" y="375"/>
                  </a:lnTo>
                  <a:lnTo>
                    <a:pt x="168" y="375"/>
                  </a:lnTo>
                  <a:lnTo>
                    <a:pt x="164" y="371"/>
                  </a:lnTo>
                  <a:lnTo>
                    <a:pt x="164" y="371"/>
                  </a:lnTo>
                  <a:lnTo>
                    <a:pt x="162" y="359"/>
                  </a:lnTo>
                  <a:lnTo>
                    <a:pt x="164" y="345"/>
                  </a:lnTo>
                  <a:lnTo>
                    <a:pt x="164" y="345"/>
                  </a:lnTo>
                  <a:lnTo>
                    <a:pt x="164" y="343"/>
                  </a:lnTo>
                  <a:lnTo>
                    <a:pt x="166" y="341"/>
                  </a:lnTo>
                  <a:lnTo>
                    <a:pt x="166" y="341"/>
                  </a:lnTo>
                  <a:lnTo>
                    <a:pt x="168" y="341"/>
                  </a:lnTo>
                  <a:lnTo>
                    <a:pt x="168" y="343"/>
                  </a:lnTo>
                  <a:lnTo>
                    <a:pt x="170" y="347"/>
                  </a:lnTo>
                  <a:lnTo>
                    <a:pt x="172" y="347"/>
                  </a:lnTo>
                  <a:lnTo>
                    <a:pt x="172" y="347"/>
                  </a:lnTo>
                  <a:lnTo>
                    <a:pt x="172" y="345"/>
                  </a:lnTo>
                  <a:lnTo>
                    <a:pt x="172" y="343"/>
                  </a:lnTo>
                  <a:lnTo>
                    <a:pt x="174" y="339"/>
                  </a:lnTo>
                  <a:lnTo>
                    <a:pt x="174" y="339"/>
                  </a:lnTo>
                  <a:lnTo>
                    <a:pt x="180" y="331"/>
                  </a:lnTo>
                  <a:lnTo>
                    <a:pt x="180" y="331"/>
                  </a:lnTo>
                  <a:lnTo>
                    <a:pt x="189" y="317"/>
                  </a:lnTo>
                  <a:lnTo>
                    <a:pt x="189" y="317"/>
                  </a:lnTo>
                  <a:lnTo>
                    <a:pt x="197" y="307"/>
                  </a:lnTo>
                  <a:lnTo>
                    <a:pt x="197" y="307"/>
                  </a:lnTo>
                  <a:lnTo>
                    <a:pt x="201" y="303"/>
                  </a:lnTo>
                  <a:lnTo>
                    <a:pt x="205" y="299"/>
                  </a:lnTo>
                  <a:lnTo>
                    <a:pt x="205" y="299"/>
                  </a:lnTo>
                  <a:lnTo>
                    <a:pt x="205" y="295"/>
                  </a:lnTo>
                  <a:lnTo>
                    <a:pt x="205" y="287"/>
                  </a:lnTo>
                  <a:lnTo>
                    <a:pt x="205" y="287"/>
                  </a:lnTo>
                  <a:lnTo>
                    <a:pt x="201" y="281"/>
                  </a:lnTo>
                  <a:lnTo>
                    <a:pt x="201" y="281"/>
                  </a:lnTo>
                  <a:lnTo>
                    <a:pt x="199" y="277"/>
                  </a:lnTo>
                  <a:lnTo>
                    <a:pt x="199" y="277"/>
                  </a:lnTo>
                  <a:lnTo>
                    <a:pt x="201" y="269"/>
                  </a:lnTo>
                  <a:lnTo>
                    <a:pt x="205" y="263"/>
                  </a:lnTo>
                  <a:lnTo>
                    <a:pt x="205" y="263"/>
                  </a:lnTo>
                  <a:lnTo>
                    <a:pt x="211" y="257"/>
                  </a:lnTo>
                  <a:lnTo>
                    <a:pt x="211" y="257"/>
                  </a:lnTo>
                  <a:lnTo>
                    <a:pt x="213" y="253"/>
                  </a:lnTo>
                  <a:lnTo>
                    <a:pt x="213" y="253"/>
                  </a:lnTo>
                  <a:lnTo>
                    <a:pt x="217" y="253"/>
                  </a:lnTo>
                  <a:lnTo>
                    <a:pt x="219" y="253"/>
                  </a:lnTo>
                  <a:lnTo>
                    <a:pt x="219" y="253"/>
                  </a:lnTo>
                  <a:lnTo>
                    <a:pt x="217" y="249"/>
                  </a:lnTo>
                  <a:lnTo>
                    <a:pt x="215" y="245"/>
                  </a:lnTo>
                  <a:lnTo>
                    <a:pt x="215" y="245"/>
                  </a:lnTo>
                  <a:lnTo>
                    <a:pt x="211" y="241"/>
                  </a:lnTo>
                  <a:lnTo>
                    <a:pt x="211" y="239"/>
                  </a:lnTo>
                  <a:lnTo>
                    <a:pt x="209" y="239"/>
                  </a:lnTo>
                  <a:lnTo>
                    <a:pt x="209" y="239"/>
                  </a:lnTo>
                  <a:lnTo>
                    <a:pt x="205" y="241"/>
                  </a:lnTo>
                  <a:lnTo>
                    <a:pt x="205" y="245"/>
                  </a:lnTo>
                  <a:lnTo>
                    <a:pt x="203" y="251"/>
                  </a:lnTo>
                  <a:lnTo>
                    <a:pt x="203" y="251"/>
                  </a:lnTo>
                  <a:lnTo>
                    <a:pt x="201" y="251"/>
                  </a:lnTo>
                  <a:lnTo>
                    <a:pt x="201" y="251"/>
                  </a:lnTo>
                  <a:lnTo>
                    <a:pt x="199" y="249"/>
                  </a:lnTo>
                  <a:lnTo>
                    <a:pt x="195" y="247"/>
                  </a:lnTo>
                  <a:lnTo>
                    <a:pt x="195" y="247"/>
                  </a:lnTo>
                  <a:lnTo>
                    <a:pt x="193" y="247"/>
                  </a:lnTo>
                  <a:lnTo>
                    <a:pt x="193" y="247"/>
                  </a:lnTo>
                  <a:lnTo>
                    <a:pt x="191" y="251"/>
                  </a:lnTo>
                  <a:lnTo>
                    <a:pt x="191" y="251"/>
                  </a:lnTo>
                  <a:lnTo>
                    <a:pt x="187" y="251"/>
                  </a:lnTo>
                  <a:lnTo>
                    <a:pt x="187" y="251"/>
                  </a:lnTo>
                  <a:lnTo>
                    <a:pt x="185" y="253"/>
                  </a:lnTo>
                  <a:lnTo>
                    <a:pt x="185" y="253"/>
                  </a:lnTo>
                  <a:lnTo>
                    <a:pt x="185" y="253"/>
                  </a:lnTo>
                  <a:lnTo>
                    <a:pt x="183" y="251"/>
                  </a:lnTo>
                  <a:lnTo>
                    <a:pt x="185" y="249"/>
                  </a:lnTo>
                  <a:lnTo>
                    <a:pt x="187" y="243"/>
                  </a:lnTo>
                  <a:lnTo>
                    <a:pt x="187" y="243"/>
                  </a:lnTo>
                  <a:lnTo>
                    <a:pt x="193" y="237"/>
                  </a:lnTo>
                  <a:lnTo>
                    <a:pt x="199" y="227"/>
                  </a:lnTo>
                  <a:lnTo>
                    <a:pt x="199" y="227"/>
                  </a:lnTo>
                  <a:lnTo>
                    <a:pt x="201" y="225"/>
                  </a:lnTo>
                  <a:lnTo>
                    <a:pt x="201" y="223"/>
                  </a:lnTo>
                  <a:lnTo>
                    <a:pt x="201" y="223"/>
                  </a:lnTo>
                  <a:lnTo>
                    <a:pt x="199" y="221"/>
                  </a:lnTo>
                  <a:lnTo>
                    <a:pt x="197" y="223"/>
                  </a:lnTo>
                  <a:lnTo>
                    <a:pt x="191" y="225"/>
                  </a:lnTo>
                  <a:lnTo>
                    <a:pt x="182" y="237"/>
                  </a:lnTo>
                  <a:lnTo>
                    <a:pt x="182" y="237"/>
                  </a:lnTo>
                  <a:lnTo>
                    <a:pt x="182" y="241"/>
                  </a:lnTo>
                  <a:lnTo>
                    <a:pt x="182" y="241"/>
                  </a:lnTo>
                  <a:lnTo>
                    <a:pt x="182" y="249"/>
                  </a:lnTo>
                  <a:lnTo>
                    <a:pt x="182" y="249"/>
                  </a:lnTo>
                  <a:lnTo>
                    <a:pt x="180" y="263"/>
                  </a:lnTo>
                  <a:lnTo>
                    <a:pt x="180" y="263"/>
                  </a:lnTo>
                  <a:lnTo>
                    <a:pt x="170" y="275"/>
                  </a:lnTo>
                  <a:lnTo>
                    <a:pt x="160" y="285"/>
                  </a:lnTo>
                  <a:lnTo>
                    <a:pt x="160" y="285"/>
                  </a:lnTo>
                  <a:lnTo>
                    <a:pt x="154" y="297"/>
                  </a:lnTo>
                  <a:lnTo>
                    <a:pt x="154" y="297"/>
                  </a:lnTo>
                  <a:lnTo>
                    <a:pt x="148" y="301"/>
                  </a:lnTo>
                  <a:lnTo>
                    <a:pt x="148" y="301"/>
                  </a:lnTo>
                  <a:lnTo>
                    <a:pt x="144" y="301"/>
                  </a:lnTo>
                  <a:lnTo>
                    <a:pt x="142" y="299"/>
                  </a:lnTo>
                  <a:lnTo>
                    <a:pt x="142" y="299"/>
                  </a:lnTo>
                  <a:lnTo>
                    <a:pt x="142" y="297"/>
                  </a:lnTo>
                  <a:lnTo>
                    <a:pt x="142" y="297"/>
                  </a:lnTo>
                  <a:lnTo>
                    <a:pt x="156" y="275"/>
                  </a:lnTo>
                  <a:lnTo>
                    <a:pt x="156" y="275"/>
                  </a:lnTo>
                  <a:lnTo>
                    <a:pt x="164" y="269"/>
                  </a:lnTo>
                  <a:lnTo>
                    <a:pt x="170" y="263"/>
                  </a:lnTo>
                  <a:lnTo>
                    <a:pt x="170" y="263"/>
                  </a:lnTo>
                  <a:lnTo>
                    <a:pt x="172" y="255"/>
                  </a:lnTo>
                  <a:lnTo>
                    <a:pt x="172" y="255"/>
                  </a:lnTo>
                  <a:lnTo>
                    <a:pt x="170" y="251"/>
                  </a:lnTo>
                  <a:lnTo>
                    <a:pt x="170" y="251"/>
                  </a:lnTo>
                  <a:lnTo>
                    <a:pt x="168" y="251"/>
                  </a:lnTo>
                  <a:lnTo>
                    <a:pt x="164" y="251"/>
                  </a:lnTo>
                  <a:lnTo>
                    <a:pt x="164" y="251"/>
                  </a:lnTo>
                  <a:lnTo>
                    <a:pt x="166" y="247"/>
                  </a:lnTo>
                  <a:lnTo>
                    <a:pt x="168" y="243"/>
                  </a:lnTo>
                  <a:lnTo>
                    <a:pt x="168" y="243"/>
                  </a:lnTo>
                  <a:lnTo>
                    <a:pt x="172" y="233"/>
                  </a:lnTo>
                  <a:lnTo>
                    <a:pt x="172" y="233"/>
                  </a:lnTo>
                  <a:lnTo>
                    <a:pt x="176" y="227"/>
                  </a:lnTo>
                  <a:lnTo>
                    <a:pt x="176" y="227"/>
                  </a:lnTo>
                  <a:lnTo>
                    <a:pt x="176" y="223"/>
                  </a:lnTo>
                  <a:lnTo>
                    <a:pt x="176" y="223"/>
                  </a:lnTo>
                  <a:lnTo>
                    <a:pt x="183" y="213"/>
                  </a:lnTo>
                  <a:lnTo>
                    <a:pt x="183" y="213"/>
                  </a:lnTo>
                  <a:lnTo>
                    <a:pt x="193" y="202"/>
                  </a:lnTo>
                  <a:lnTo>
                    <a:pt x="203" y="186"/>
                  </a:lnTo>
                  <a:lnTo>
                    <a:pt x="203" y="186"/>
                  </a:lnTo>
                  <a:lnTo>
                    <a:pt x="205" y="182"/>
                  </a:lnTo>
                  <a:lnTo>
                    <a:pt x="205" y="182"/>
                  </a:lnTo>
                  <a:lnTo>
                    <a:pt x="205" y="180"/>
                  </a:lnTo>
                  <a:lnTo>
                    <a:pt x="205" y="180"/>
                  </a:lnTo>
                  <a:lnTo>
                    <a:pt x="203" y="180"/>
                  </a:lnTo>
                  <a:lnTo>
                    <a:pt x="203" y="180"/>
                  </a:lnTo>
                  <a:lnTo>
                    <a:pt x="191" y="186"/>
                  </a:lnTo>
                  <a:lnTo>
                    <a:pt x="191" y="186"/>
                  </a:lnTo>
                  <a:lnTo>
                    <a:pt x="187" y="190"/>
                  </a:lnTo>
                  <a:lnTo>
                    <a:pt x="182" y="190"/>
                  </a:lnTo>
                  <a:lnTo>
                    <a:pt x="182" y="190"/>
                  </a:lnTo>
                  <a:lnTo>
                    <a:pt x="180" y="188"/>
                  </a:lnTo>
                  <a:lnTo>
                    <a:pt x="174" y="186"/>
                  </a:lnTo>
                  <a:lnTo>
                    <a:pt x="172" y="178"/>
                  </a:lnTo>
                  <a:lnTo>
                    <a:pt x="172" y="178"/>
                  </a:lnTo>
                  <a:lnTo>
                    <a:pt x="172" y="174"/>
                  </a:lnTo>
                  <a:lnTo>
                    <a:pt x="174" y="168"/>
                  </a:lnTo>
                  <a:lnTo>
                    <a:pt x="174" y="168"/>
                  </a:lnTo>
                  <a:lnTo>
                    <a:pt x="170" y="166"/>
                  </a:lnTo>
                  <a:lnTo>
                    <a:pt x="164" y="164"/>
                  </a:lnTo>
                  <a:lnTo>
                    <a:pt x="164" y="164"/>
                  </a:lnTo>
                  <a:lnTo>
                    <a:pt x="166" y="162"/>
                  </a:lnTo>
                  <a:lnTo>
                    <a:pt x="166" y="162"/>
                  </a:lnTo>
                  <a:lnTo>
                    <a:pt x="168" y="160"/>
                  </a:lnTo>
                  <a:lnTo>
                    <a:pt x="170" y="160"/>
                  </a:lnTo>
                  <a:lnTo>
                    <a:pt x="170" y="160"/>
                  </a:lnTo>
                  <a:lnTo>
                    <a:pt x="176" y="160"/>
                  </a:lnTo>
                  <a:lnTo>
                    <a:pt x="182" y="160"/>
                  </a:lnTo>
                  <a:lnTo>
                    <a:pt x="182" y="160"/>
                  </a:lnTo>
                  <a:lnTo>
                    <a:pt x="183" y="158"/>
                  </a:lnTo>
                  <a:lnTo>
                    <a:pt x="185" y="154"/>
                  </a:lnTo>
                  <a:lnTo>
                    <a:pt x="187" y="148"/>
                  </a:lnTo>
                  <a:lnTo>
                    <a:pt x="187" y="148"/>
                  </a:lnTo>
                  <a:lnTo>
                    <a:pt x="191" y="142"/>
                  </a:lnTo>
                  <a:lnTo>
                    <a:pt x="191" y="142"/>
                  </a:lnTo>
                  <a:lnTo>
                    <a:pt x="195" y="138"/>
                  </a:lnTo>
                  <a:lnTo>
                    <a:pt x="195" y="138"/>
                  </a:lnTo>
                  <a:lnTo>
                    <a:pt x="195" y="134"/>
                  </a:lnTo>
                  <a:lnTo>
                    <a:pt x="195" y="134"/>
                  </a:lnTo>
                  <a:lnTo>
                    <a:pt x="201" y="130"/>
                  </a:lnTo>
                  <a:lnTo>
                    <a:pt x="201" y="130"/>
                  </a:lnTo>
                  <a:lnTo>
                    <a:pt x="203" y="130"/>
                  </a:lnTo>
                  <a:lnTo>
                    <a:pt x="203" y="130"/>
                  </a:lnTo>
                  <a:lnTo>
                    <a:pt x="203" y="128"/>
                  </a:lnTo>
                  <a:lnTo>
                    <a:pt x="203" y="124"/>
                  </a:lnTo>
                  <a:lnTo>
                    <a:pt x="203" y="124"/>
                  </a:lnTo>
                  <a:lnTo>
                    <a:pt x="205" y="120"/>
                  </a:lnTo>
                  <a:lnTo>
                    <a:pt x="205" y="120"/>
                  </a:lnTo>
                  <a:lnTo>
                    <a:pt x="211" y="118"/>
                  </a:lnTo>
                  <a:lnTo>
                    <a:pt x="213" y="116"/>
                  </a:lnTo>
                  <a:lnTo>
                    <a:pt x="215" y="114"/>
                  </a:lnTo>
                  <a:lnTo>
                    <a:pt x="215" y="114"/>
                  </a:lnTo>
                  <a:lnTo>
                    <a:pt x="213" y="112"/>
                  </a:lnTo>
                  <a:lnTo>
                    <a:pt x="211" y="112"/>
                  </a:lnTo>
                  <a:lnTo>
                    <a:pt x="211" y="112"/>
                  </a:lnTo>
                  <a:lnTo>
                    <a:pt x="213" y="108"/>
                  </a:lnTo>
                  <a:lnTo>
                    <a:pt x="215" y="108"/>
                  </a:lnTo>
                  <a:lnTo>
                    <a:pt x="215" y="108"/>
                  </a:lnTo>
                  <a:lnTo>
                    <a:pt x="217" y="106"/>
                  </a:lnTo>
                  <a:lnTo>
                    <a:pt x="217" y="104"/>
                  </a:lnTo>
                  <a:lnTo>
                    <a:pt x="217" y="104"/>
                  </a:lnTo>
                  <a:lnTo>
                    <a:pt x="217" y="104"/>
                  </a:lnTo>
                  <a:lnTo>
                    <a:pt x="213" y="104"/>
                  </a:lnTo>
                  <a:lnTo>
                    <a:pt x="205" y="104"/>
                  </a:lnTo>
                  <a:lnTo>
                    <a:pt x="205" y="104"/>
                  </a:lnTo>
                  <a:lnTo>
                    <a:pt x="203" y="102"/>
                  </a:lnTo>
                  <a:lnTo>
                    <a:pt x="199" y="102"/>
                  </a:lnTo>
                  <a:lnTo>
                    <a:pt x="199" y="102"/>
                  </a:lnTo>
                  <a:lnTo>
                    <a:pt x="199" y="98"/>
                  </a:lnTo>
                  <a:lnTo>
                    <a:pt x="199" y="94"/>
                  </a:lnTo>
                  <a:lnTo>
                    <a:pt x="203" y="88"/>
                  </a:lnTo>
                  <a:lnTo>
                    <a:pt x="203" y="88"/>
                  </a:lnTo>
                  <a:lnTo>
                    <a:pt x="209" y="88"/>
                  </a:lnTo>
                  <a:lnTo>
                    <a:pt x="209" y="88"/>
                  </a:lnTo>
                  <a:lnTo>
                    <a:pt x="213" y="90"/>
                  </a:lnTo>
                  <a:lnTo>
                    <a:pt x="213" y="90"/>
                  </a:lnTo>
                  <a:lnTo>
                    <a:pt x="217" y="88"/>
                  </a:lnTo>
                  <a:lnTo>
                    <a:pt x="217" y="88"/>
                  </a:lnTo>
                  <a:lnTo>
                    <a:pt x="213" y="86"/>
                  </a:lnTo>
                  <a:lnTo>
                    <a:pt x="211" y="84"/>
                  </a:lnTo>
                  <a:lnTo>
                    <a:pt x="211" y="84"/>
                  </a:lnTo>
                  <a:lnTo>
                    <a:pt x="213" y="72"/>
                  </a:lnTo>
                  <a:lnTo>
                    <a:pt x="217" y="64"/>
                  </a:lnTo>
                  <a:lnTo>
                    <a:pt x="217" y="64"/>
                  </a:lnTo>
                  <a:lnTo>
                    <a:pt x="223" y="60"/>
                  </a:lnTo>
                  <a:lnTo>
                    <a:pt x="231" y="60"/>
                  </a:lnTo>
                  <a:lnTo>
                    <a:pt x="241" y="60"/>
                  </a:lnTo>
                  <a:lnTo>
                    <a:pt x="245" y="58"/>
                  </a:lnTo>
                  <a:lnTo>
                    <a:pt x="247" y="56"/>
                  </a:lnTo>
                  <a:lnTo>
                    <a:pt x="247" y="56"/>
                  </a:lnTo>
                  <a:lnTo>
                    <a:pt x="245" y="54"/>
                  </a:lnTo>
                  <a:lnTo>
                    <a:pt x="245" y="52"/>
                  </a:lnTo>
                  <a:lnTo>
                    <a:pt x="241" y="46"/>
                  </a:lnTo>
                  <a:lnTo>
                    <a:pt x="241" y="46"/>
                  </a:lnTo>
                  <a:lnTo>
                    <a:pt x="241" y="40"/>
                  </a:lnTo>
                  <a:lnTo>
                    <a:pt x="241" y="40"/>
                  </a:lnTo>
                  <a:lnTo>
                    <a:pt x="245" y="40"/>
                  </a:lnTo>
                  <a:lnTo>
                    <a:pt x="247" y="40"/>
                  </a:lnTo>
                  <a:lnTo>
                    <a:pt x="247" y="40"/>
                  </a:lnTo>
                  <a:lnTo>
                    <a:pt x="249" y="38"/>
                  </a:lnTo>
                  <a:lnTo>
                    <a:pt x="249" y="34"/>
                  </a:lnTo>
                  <a:lnTo>
                    <a:pt x="249" y="30"/>
                  </a:lnTo>
                  <a:lnTo>
                    <a:pt x="249" y="28"/>
                  </a:lnTo>
                  <a:lnTo>
                    <a:pt x="249" y="28"/>
                  </a:lnTo>
                  <a:lnTo>
                    <a:pt x="253" y="28"/>
                  </a:lnTo>
                  <a:lnTo>
                    <a:pt x="255" y="28"/>
                  </a:lnTo>
                  <a:lnTo>
                    <a:pt x="259" y="30"/>
                  </a:lnTo>
                  <a:lnTo>
                    <a:pt x="261" y="30"/>
                  </a:lnTo>
                  <a:lnTo>
                    <a:pt x="261" y="30"/>
                  </a:lnTo>
                  <a:lnTo>
                    <a:pt x="261" y="26"/>
                  </a:lnTo>
                  <a:lnTo>
                    <a:pt x="263" y="24"/>
                  </a:lnTo>
                  <a:lnTo>
                    <a:pt x="267" y="14"/>
                  </a:lnTo>
                  <a:lnTo>
                    <a:pt x="267" y="14"/>
                  </a:lnTo>
                  <a:lnTo>
                    <a:pt x="273" y="8"/>
                  </a:lnTo>
                  <a:lnTo>
                    <a:pt x="281" y="2"/>
                  </a:lnTo>
                  <a:lnTo>
                    <a:pt x="281" y="2"/>
                  </a:lnTo>
                  <a:lnTo>
                    <a:pt x="285" y="0"/>
                  </a:lnTo>
                  <a:lnTo>
                    <a:pt x="291" y="2"/>
                  </a:lnTo>
                  <a:lnTo>
                    <a:pt x="291" y="2"/>
                  </a:lnTo>
                  <a:lnTo>
                    <a:pt x="301" y="4"/>
                  </a:lnTo>
                  <a:lnTo>
                    <a:pt x="307" y="10"/>
                  </a:lnTo>
                  <a:lnTo>
                    <a:pt x="307" y="10"/>
                  </a:lnTo>
                  <a:lnTo>
                    <a:pt x="309" y="10"/>
                  </a:lnTo>
                  <a:lnTo>
                    <a:pt x="309" y="10"/>
                  </a:lnTo>
                  <a:lnTo>
                    <a:pt x="311" y="12"/>
                  </a:lnTo>
                  <a:lnTo>
                    <a:pt x="315" y="12"/>
                  </a:lnTo>
                  <a:lnTo>
                    <a:pt x="325" y="10"/>
                  </a:lnTo>
                  <a:lnTo>
                    <a:pt x="325" y="10"/>
                  </a:lnTo>
                  <a:lnTo>
                    <a:pt x="335" y="14"/>
                  </a:lnTo>
                  <a:lnTo>
                    <a:pt x="335" y="14"/>
                  </a:lnTo>
                  <a:lnTo>
                    <a:pt x="347" y="14"/>
                  </a:lnTo>
                  <a:lnTo>
                    <a:pt x="347" y="14"/>
                  </a:lnTo>
                  <a:lnTo>
                    <a:pt x="357" y="12"/>
                  </a:lnTo>
                  <a:lnTo>
                    <a:pt x="363" y="12"/>
                  </a:lnTo>
                  <a:lnTo>
                    <a:pt x="363" y="12"/>
                  </a:lnTo>
                  <a:lnTo>
                    <a:pt x="369" y="14"/>
                  </a:lnTo>
                  <a:lnTo>
                    <a:pt x="373" y="18"/>
                  </a:lnTo>
                  <a:lnTo>
                    <a:pt x="373" y="18"/>
                  </a:lnTo>
                  <a:lnTo>
                    <a:pt x="373" y="26"/>
                  </a:lnTo>
                  <a:lnTo>
                    <a:pt x="369" y="32"/>
                  </a:lnTo>
                  <a:lnTo>
                    <a:pt x="363" y="42"/>
                  </a:lnTo>
                  <a:lnTo>
                    <a:pt x="363" y="42"/>
                  </a:lnTo>
                  <a:lnTo>
                    <a:pt x="357" y="44"/>
                  </a:lnTo>
                  <a:lnTo>
                    <a:pt x="347" y="46"/>
                  </a:lnTo>
                  <a:lnTo>
                    <a:pt x="347" y="46"/>
                  </a:lnTo>
                  <a:lnTo>
                    <a:pt x="343" y="54"/>
                  </a:lnTo>
                  <a:lnTo>
                    <a:pt x="337" y="60"/>
                  </a:lnTo>
                  <a:lnTo>
                    <a:pt x="337" y="60"/>
                  </a:lnTo>
                  <a:lnTo>
                    <a:pt x="327" y="62"/>
                  </a:lnTo>
                  <a:lnTo>
                    <a:pt x="315" y="66"/>
                  </a:lnTo>
                  <a:lnTo>
                    <a:pt x="315" y="66"/>
                  </a:lnTo>
                  <a:lnTo>
                    <a:pt x="309" y="72"/>
                  </a:lnTo>
                  <a:lnTo>
                    <a:pt x="307" y="74"/>
                  </a:lnTo>
                  <a:lnTo>
                    <a:pt x="303" y="74"/>
                  </a:lnTo>
                  <a:lnTo>
                    <a:pt x="303" y="74"/>
                  </a:lnTo>
                  <a:lnTo>
                    <a:pt x="303" y="72"/>
                  </a:lnTo>
                  <a:lnTo>
                    <a:pt x="303" y="72"/>
                  </a:lnTo>
                  <a:lnTo>
                    <a:pt x="299" y="76"/>
                  </a:lnTo>
                  <a:lnTo>
                    <a:pt x="299" y="80"/>
                  </a:lnTo>
                  <a:lnTo>
                    <a:pt x="299" y="80"/>
                  </a:lnTo>
                  <a:lnTo>
                    <a:pt x="301" y="84"/>
                  </a:lnTo>
                  <a:lnTo>
                    <a:pt x="307" y="84"/>
                  </a:lnTo>
                  <a:lnTo>
                    <a:pt x="311" y="84"/>
                  </a:lnTo>
                  <a:lnTo>
                    <a:pt x="313" y="86"/>
                  </a:lnTo>
                  <a:lnTo>
                    <a:pt x="313" y="86"/>
                  </a:lnTo>
                  <a:lnTo>
                    <a:pt x="313" y="88"/>
                  </a:lnTo>
                  <a:lnTo>
                    <a:pt x="309" y="90"/>
                  </a:lnTo>
                  <a:lnTo>
                    <a:pt x="303" y="92"/>
                  </a:lnTo>
                  <a:lnTo>
                    <a:pt x="303" y="92"/>
                  </a:lnTo>
                  <a:lnTo>
                    <a:pt x="297" y="92"/>
                  </a:lnTo>
                  <a:lnTo>
                    <a:pt x="291" y="92"/>
                  </a:lnTo>
                  <a:lnTo>
                    <a:pt x="287" y="94"/>
                  </a:lnTo>
                  <a:lnTo>
                    <a:pt x="287" y="94"/>
                  </a:lnTo>
                  <a:lnTo>
                    <a:pt x="287" y="96"/>
                  </a:lnTo>
                  <a:lnTo>
                    <a:pt x="287" y="98"/>
                  </a:lnTo>
                  <a:lnTo>
                    <a:pt x="287" y="98"/>
                  </a:lnTo>
                  <a:lnTo>
                    <a:pt x="287" y="98"/>
                  </a:lnTo>
                  <a:lnTo>
                    <a:pt x="291" y="98"/>
                  </a:lnTo>
                  <a:lnTo>
                    <a:pt x="295" y="96"/>
                  </a:lnTo>
                  <a:lnTo>
                    <a:pt x="297" y="96"/>
                  </a:lnTo>
                  <a:lnTo>
                    <a:pt x="297" y="96"/>
                  </a:lnTo>
                  <a:lnTo>
                    <a:pt x="295" y="100"/>
                  </a:lnTo>
                  <a:lnTo>
                    <a:pt x="295" y="100"/>
                  </a:lnTo>
                  <a:lnTo>
                    <a:pt x="291" y="102"/>
                  </a:lnTo>
                  <a:lnTo>
                    <a:pt x="289" y="106"/>
                  </a:lnTo>
                  <a:lnTo>
                    <a:pt x="289" y="106"/>
                  </a:lnTo>
                  <a:lnTo>
                    <a:pt x="295" y="112"/>
                  </a:lnTo>
                  <a:lnTo>
                    <a:pt x="295" y="112"/>
                  </a:lnTo>
                  <a:lnTo>
                    <a:pt x="299" y="108"/>
                  </a:lnTo>
                  <a:lnTo>
                    <a:pt x="303" y="106"/>
                  </a:lnTo>
                  <a:lnTo>
                    <a:pt x="303" y="106"/>
                  </a:lnTo>
                  <a:lnTo>
                    <a:pt x="319" y="102"/>
                  </a:lnTo>
                  <a:lnTo>
                    <a:pt x="331" y="102"/>
                  </a:lnTo>
                  <a:lnTo>
                    <a:pt x="339" y="102"/>
                  </a:lnTo>
                  <a:lnTo>
                    <a:pt x="339" y="102"/>
                  </a:lnTo>
                  <a:lnTo>
                    <a:pt x="345" y="104"/>
                  </a:lnTo>
                  <a:lnTo>
                    <a:pt x="349" y="108"/>
                  </a:lnTo>
                  <a:lnTo>
                    <a:pt x="349" y="108"/>
                  </a:lnTo>
                  <a:lnTo>
                    <a:pt x="361" y="108"/>
                  </a:lnTo>
                  <a:lnTo>
                    <a:pt x="361" y="108"/>
                  </a:lnTo>
                  <a:lnTo>
                    <a:pt x="383" y="118"/>
                  </a:lnTo>
                  <a:lnTo>
                    <a:pt x="383" y="118"/>
                  </a:lnTo>
                  <a:lnTo>
                    <a:pt x="394" y="118"/>
                  </a:lnTo>
                  <a:lnTo>
                    <a:pt x="394" y="118"/>
                  </a:lnTo>
                  <a:lnTo>
                    <a:pt x="402" y="120"/>
                  </a:lnTo>
                  <a:lnTo>
                    <a:pt x="408" y="120"/>
                  </a:lnTo>
                  <a:lnTo>
                    <a:pt x="410" y="122"/>
                  </a:lnTo>
                  <a:lnTo>
                    <a:pt x="410" y="122"/>
                  </a:lnTo>
                  <a:lnTo>
                    <a:pt x="412" y="126"/>
                  </a:lnTo>
                  <a:lnTo>
                    <a:pt x="412" y="130"/>
                  </a:lnTo>
                  <a:lnTo>
                    <a:pt x="412" y="130"/>
                  </a:lnTo>
                  <a:lnTo>
                    <a:pt x="410" y="142"/>
                  </a:lnTo>
                  <a:lnTo>
                    <a:pt x="408" y="150"/>
                  </a:lnTo>
                  <a:lnTo>
                    <a:pt x="408" y="150"/>
                  </a:lnTo>
                  <a:lnTo>
                    <a:pt x="402" y="154"/>
                  </a:lnTo>
                  <a:lnTo>
                    <a:pt x="398" y="156"/>
                  </a:lnTo>
                  <a:lnTo>
                    <a:pt x="391" y="162"/>
                  </a:lnTo>
                  <a:lnTo>
                    <a:pt x="391" y="162"/>
                  </a:lnTo>
                  <a:lnTo>
                    <a:pt x="387" y="168"/>
                  </a:lnTo>
                  <a:lnTo>
                    <a:pt x="383" y="178"/>
                  </a:lnTo>
                  <a:lnTo>
                    <a:pt x="383" y="178"/>
                  </a:lnTo>
                  <a:lnTo>
                    <a:pt x="375" y="188"/>
                  </a:lnTo>
                  <a:lnTo>
                    <a:pt x="375" y="188"/>
                  </a:lnTo>
                  <a:lnTo>
                    <a:pt x="371" y="196"/>
                  </a:lnTo>
                  <a:lnTo>
                    <a:pt x="371" y="196"/>
                  </a:lnTo>
                  <a:lnTo>
                    <a:pt x="363" y="206"/>
                  </a:lnTo>
                  <a:lnTo>
                    <a:pt x="355" y="211"/>
                  </a:lnTo>
                  <a:lnTo>
                    <a:pt x="355" y="211"/>
                  </a:lnTo>
                  <a:lnTo>
                    <a:pt x="349" y="219"/>
                  </a:lnTo>
                  <a:lnTo>
                    <a:pt x="349" y="219"/>
                  </a:lnTo>
                  <a:lnTo>
                    <a:pt x="341" y="225"/>
                  </a:lnTo>
                  <a:lnTo>
                    <a:pt x="341" y="225"/>
                  </a:lnTo>
                  <a:lnTo>
                    <a:pt x="335" y="227"/>
                  </a:lnTo>
                  <a:lnTo>
                    <a:pt x="335" y="227"/>
                  </a:lnTo>
                  <a:lnTo>
                    <a:pt x="331" y="227"/>
                  </a:lnTo>
                  <a:lnTo>
                    <a:pt x="329" y="225"/>
                  </a:lnTo>
                  <a:lnTo>
                    <a:pt x="327" y="225"/>
                  </a:lnTo>
                  <a:lnTo>
                    <a:pt x="327" y="225"/>
                  </a:lnTo>
                  <a:lnTo>
                    <a:pt x="327" y="227"/>
                  </a:lnTo>
                  <a:lnTo>
                    <a:pt x="327" y="233"/>
                  </a:lnTo>
                  <a:lnTo>
                    <a:pt x="327" y="233"/>
                  </a:lnTo>
                  <a:lnTo>
                    <a:pt x="331" y="235"/>
                  </a:lnTo>
                  <a:lnTo>
                    <a:pt x="331" y="235"/>
                  </a:lnTo>
                  <a:lnTo>
                    <a:pt x="335" y="243"/>
                  </a:lnTo>
                  <a:lnTo>
                    <a:pt x="337" y="247"/>
                  </a:lnTo>
                  <a:lnTo>
                    <a:pt x="337" y="251"/>
                  </a:lnTo>
                  <a:lnTo>
                    <a:pt x="337" y="251"/>
                  </a:lnTo>
                  <a:lnTo>
                    <a:pt x="333" y="253"/>
                  </a:lnTo>
                  <a:lnTo>
                    <a:pt x="327" y="253"/>
                  </a:lnTo>
                  <a:lnTo>
                    <a:pt x="327" y="253"/>
                  </a:lnTo>
                  <a:lnTo>
                    <a:pt x="315" y="251"/>
                  </a:lnTo>
                  <a:lnTo>
                    <a:pt x="315" y="251"/>
                  </a:lnTo>
                  <a:lnTo>
                    <a:pt x="307" y="253"/>
                  </a:lnTo>
                  <a:lnTo>
                    <a:pt x="307" y="253"/>
                  </a:lnTo>
                  <a:lnTo>
                    <a:pt x="301" y="257"/>
                  </a:lnTo>
                  <a:lnTo>
                    <a:pt x="301" y="257"/>
                  </a:lnTo>
                  <a:lnTo>
                    <a:pt x="297" y="265"/>
                  </a:lnTo>
                  <a:lnTo>
                    <a:pt x="297" y="265"/>
                  </a:lnTo>
                  <a:lnTo>
                    <a:pt x="297" y="267"/>
                  </a:lnTo>
                  <a:lnTo>
                    <a:pt x="297" y="267"/>
                  </a:lnTo>
                  <a:lnTo>
                    <a:pt x="303" y="271"/>
                  </a:lnTo>
                  <a:lnTo>
                    <a:pt x="309" y="275"/>
                  </a:lnTo>
                  <a:lnTo>
                    <a:pt x="309" y="275"/>
                  </a:lnTo>
                  <a:lnTo>
                    <a:pt x="319" y="273"/>
                  </a:lnTo>
                  <a:lnTo>
                    <a:pt x="329" y="271"/>
                  </a:lnTo>
                  <a:lnTo>
                    <a:pt x="329" y="271"/>
                  </a:lnTo>
                  <a:lnTo>
                    <a:pt x="333" y="273"/>
                  </a:lnTo>
                  <a:lnTo>
                    <a:pt x="333" y="273"/>
                  </a:lnTo>
                  <a:lnTo>
                    <a:pt x="345" y="283"/>
                  </a:lnTo>
                  <a:lnTo>
                    <a:pt x="359" y="295"/>
                  </a:lnTo>
                  <a:lnTo>
                    <a:pt x="359" y="295"/>
                  </a:lnTo>
                  <a:lnTo>
                    <a:pt x="361" y="303"/>
                  </a:lnTo>
                  <a:lnTo>
                    <a:pt x="361" y="309"/>
                  </a:lnTo>
                  <a:lnTo>
                    <a:pt x="361" y="309"/>
                  </a:lnTo>
                  <a:lnTo>
                    <a:pt x="369" y="323"/>
                  </a:lnTo>
                  <a:lnTo>
                    <a:pt x="369" y="323"/>
                  </a:lnTo>
                  <a:lnTo>
                    <a:pt x="373" y="327"/>
                  </a:lnTo>
                  <a:lnTo>
                    <a:pt x="375" y="331"/>
                  </a:lnTo>
                  <a:lnTo>
                    <a:pt x="375" y="331"/>
                  </a:lnTo>
                  <a:lnTo>
                    <a:pt x="377" y="339"/>
                  </a:lnTo>
                  <a:lnTo>
                    <a:pt x="375" y="351"/>
                  </a:lnTo>
                  <a:lnTo>
                    <a:pt x="371" y="371"/>
                  </a:lnTo>
                  <a:lnTo>
                    <a:pt x="371" y="371"/>
                  </a:lnTo>
                  <a:lnTo>
                    <a:pt x="371" y="383"/>
                  </a:lnTo>
                  <a:lnTo>
                    <a:pt x="371" y="383"/>
                  </a:lnTo>
                  <a:lnTo>
                    <a:pt x="373" y="397"/>
                  </a:lnTo>
                  <a:lnTo>
                    <a:pt x="373" y="397"/>
                  </a:lnTo>
                  <a:lnTo>
                    <a:pt x="381" y="411"/>
                  </a:lnTo>
                  <a:lnTo>
                    <a:pt x="381" y="411"/>
                  </a:lnTo>
                  <a:lnTo>
                    <a:pt x="381" y="418"/>
                  </a:lnTo>
                  <a:lnTo>
                    <a:pt x="381" y="424"/>
                  </a:lnTo>
                  <a:lnTo>
                    <a:pt x="381" y="424"/>
                  </a:lnTo>
                  <a:lnTo>
                    <a:pt x="383" y="428"/>
                  </a:lnTo>
                  <a:lnTo>
                    <a:pt x="383" y="428"/>
                  </a:lnTo>
                  <a:lnTo>
                    <a:pt x="391" y="432"/>
                  </a:lnTo>
                  <a:lnTo>
                    <a:pt x="396" y="434"/>
                  </a:lnTo>
                  <a:lnTo>
                    <a:pt x="396" y="434"/>
                  </a:lnTo>
                  <a:lnTo>
                    <a:pt x="402" y="436"/>
                  </a:lnTo>
                  <a:lnTo>
                    <a:pt x="408" y="442"/>
                  </a:lnTo>
                  <a:lnTo>
                    <a:pt x="408" y="442"/>
                  </a:lnTo>
                  <a:lnTo>
                    <a:pt x="412" y="450"/>
                  </a:lnTo>
                  <a:lnTo>
                    <a:pt x="414" y="456"/>
                  </a:lnTo>
                  <a:lnTo>
                    <a:pt x="414" y="456"/>
                  </a:lnTo>
                  <a:lnTo>
                    <a:pt x="416" y="470"/>
                  </a:lnTo>
                  <a:lnTo>
                    <a:pt x="416" y="470"/>
                  </a:lnTo>
                  <a:lnTo>
                    <a:pt x="422" y="482"/>
                  </a:lnTo>
                  <a:lnTo>
                    <a:pt x="422" y="482"/>
                  </a:lnTo>
                  <a:lnTo>
                    <a:pt x="422" y="500"/>
                  </a:lnTo>
                  <a:lnTo>
                    <a:pt x="422" y="500"/>
                  </a:lnTo>
                  <a:lnTo>
                    <a:pt x="428" y="514"/>
                  </a:lnTo>
                  <a:lnTo>
                    <a:pt x="428" y="514"/>
                  </a:lnTo>
                  <a:lnTo>
                    <a:pt x="430" y="518"/>
                  </a:lnTo>
                  <a:lnTo>
                    <a:pt x="434" y="522"/>
                  </a:lnTo>
                  <a:lnTo>
                    <a:pt x="434" y="522"/>
                  </a:lnTo>
                  <a:lnTo>
                    <a:pt x="434" y="532"/>
                  </a:lnTo>
                  <a:lnTo>
                    <a:pt x="432" y="540"/>
                  </a:lnTo>
                  <a:lnTo>
                    <a:pt x="432" y="540"/>
                  </a:lnTo>
                  <a:lnTo>
                    <a:pt x="432" y="540"/>
                  </a:lnTo>
                  <a:lnTo>
                    <a:pt x="432" y="540"/>
                  </a:lnTo>
                  <a:lnTo>
                    <a:pt x="426" y="538"/>
                  </a:lnTo>
                  <a:lnTo>
                    <a:pt x="420" y="536"/>
                  </a:lnTo>
                  <a:lnTo>
                    <a:pt x="420" y="536"/>
                  </a:lnTo>
                  <a:lnTo>
                    <a:pt x="416" y="526"/>
                  </a:lnTo>
                  <a:lnTo>
                    <a:pt x="414" y="524"/>
                  </a:lnTo>
                  <a:lnTo>
                    <a:pt x="412" y="522"/>
                  </a:lnTo>
                  <a:lnTo>
                    <a:pt x="412" y="522"/>
                  </a:lnTo>
                  <a:lnTo>
                    <a:pt x="408" y="522"/>
                  </a:lnTo>
                  <a:lnTo>
                    <a:pt x="404" y="522"/>
                  </a:lnTo>
                  <a:lnTo>
                    <a:pt x="404" y="522"/>
                  </a:lnTo>
                  <a:lnTo>
                    <a:pt x="408" y="526"/>
                  </a:lnTo>
                  <a:lnTo>
                    <a:pt x="410" y="534"/>
                  </a:lnTo>
                  <a:lnTo>
                    <a:pt x="418" y="540"/>
                  </a:lnTo>
                  <a:lnTo>
                    <a:pt x="418" y="540"/>
                  </a:lnTo>
                  <a:lnTo>
                    <a:pt x="422" y="544"/>
                  </a:lnTo>
                  <a:lnTo>
                    <a:pt x="422" y="544"/>
                  </a:lnTo>
                  <a:lnTo>
                    <a:pt x="424" y="550"/>
                  </a:lnTo>
                  <a:lnTo>
                    <a:pt x="424" y="550"/>
                  </a:lnTo>
                  <a:lnTo>
                    <a:pt x="428" y="560"/>
                  </a:lnTo>
                  <a:lnTo>
                    <a:pt x="428" y="560"/>
                  </a:lnTo>
                  <a:lnTo>
                    <a:pt x="434" y="566"/>
                  </a:lnTo>
                  <a:lnTo>
                    <a:pt x="438" y="574"/>
                  </a:lnTo>
                  <a:lnTo>
                    <a:pt x="438" y="574"/>
                  </a:lnTo>
                  <a:lnTo>
                    <a:pt x="434" y="584"/>
                  </a:lnTo>
                  <a:lnTo>
                    <a:pt x="434" y="584"/>
                  </a:lnTo>
                  <a:lnTo>
                    <a:pt x="430" y="592"/>
                  </a:lnTo>
                  <a:lnTo>
                    <a:pt x="430" y="592"/>
                  </a:lnTo>
                  <a:lnTo>
                    <a:pt x="422" y="598"/>
                  </a:lnTo>
                  <a:lnTo>
                    <a:pt x="414" y="604"/>
                  </a:lnTo>
                  <a:lnTo>
                    <a:pt x="414" y="604"/>
                  </a:lnTo>
                  <a:lnTo>
                    <a:pt x="410" y="608"/>
                  </a:lnTo>
                  <a:lnTo>
                    <a:pt x="410" y="612"/>
                  </a:lnTo>
                  <a:lnTo>
                    <a:pt x="410" y="614"/>
                  </a:lnTo>
                  <a:lnTo>
                    <a:pt x="410" y="614"/>
                  </a:lnTo>
                  <a:lnTo>
                    <a:pt x="410" y="614"/>
                  </a:lnTo>
                  <a:lnTo>
                    <a:pt x="414" y="618"/>
                  </a:lnTo>
                  <a:lnTo>
                    <a:pt x="414" y="618"/>
                  </a:lnTo>
                  <a:lnTo>
                    <a:pt x="418" y="618"/>
                  </a:lnTo>
                  <a:lnTo>
                    <a:pt x="422" y="620"/>
                  </a:lnTo>
                  <a:lnTo>
                    <a:pt x="422" y="620"/>
                  </a:lnTo>
                  <a:lnTo>
                    <a:pt x="424" y="624"/>
                  </a:lnTo>
                  <a:lnTo>
                    <a:pt x="426" y="626"/>
                  </a:lnTo>
                  <a:lnTo>
                    <a:pt x="426" y="626"/>
                  </a:lnTo>
                  <a:lnTo>
                    <a:pt x="430" y="624"/>
                  </a:lnTo>
                  <a:lnTo>
                    <a:pt x="432" y="620"/>
                  </a:lnTo>
                  <a:lnTo>
                    <a:pt x="438" y="614"/>
                  </a:lnTo>
                  <a:lnTo>
                    <a:pt x="442" y="612"/>
                  </a:lnTo>
                  <a:lnTo>
                    <a:pt x="442" y="612"/>
                  </a:lnTo>
                  <a:lnTo>
                    <a:pt x="452" y="610"/>
                  </a:lnTo>
                  <a:lnTo>
                    <a:pt x="466" y="612"/>
                  </a:lnTo>
                  <a:lnTo>
                    <a:pt x="466" y="612"/>
                  </a:lnTo>
                  <a:lnTo>
                    <a:pt x="480" y="614"/>
                  </a:lnTo>
                  <a:lnTo>
                    <a:pt x="480" y="614"/>
                  </a:lnTo>
                  <a:lnTo>
                    <a:pt x="486" y="620"/>
                  </a:lnTo>
                  <a:lnTo>
                    <a:pt x="486" y="620"/>
                  </a:lnTo>
                  <a:lnTo>
                    <a:pt x="498" y="627"/>
                  </a:lnTo>
                  <a:lnTo>
                    <a:pt x="498" y="627"/>
                  </a:lnTo>
                  <a:lnTo>
                    <a:pt x="502" y="635"/>
                  </a:lnTo>
                  <a:lnTo>
                    <a:pt x="504" y="643"/>
                  </a:lnTo>
                  <a:lnTo>
                    <a:pt x="504" y="643"/>
                  </a:lnTo>
                  <a:lnTo>
                    <a:pt x="504" y="643"/>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8" name="Freeform 391">
              <a:extLst>
                <a:ext uri="{FF2B5EF4-FFF2-40B4-BE49-F238E27FC236}">
                  <a16:creationId xmlns:a16="http://schemas.microsoft.com/office/drawing/2014/main" id="{7945F734-8596-90BE-A061-72EE19794887}"/>
                </a:ext>
              </a:extLst>
            </p:cNvPr>
            <p:cNvSpPr>
              <a:spLocks/>
            </p:cNvSpPr>
            <p:nvPr/>
          </p:nvSpPr>
          <p:spPr bwMode="auto">
            <a:xfrm>
              <a:off x="9412219" y="3650652"/>
              <a:ext cx="17048" cy="8524"/>
            </a:xfrm>
            <a:custGeom>
              <a:avLst/>
              <a:gdLst>
                <a:gd name="T0" fmla="*/ 24 w 24"/>
                <a:gd name="T1" fmla="*/ 6 h 12"/>
                <a:gd name="T2" fmla="*/ 24 w 24"/>
                <a:gd name="T3" fmla="*/ 6 h 12"/>
                <a:gd name="T4" fmla="*/ 24 w 24"/>
                <a:gd name="T5" fmla="*/ 8 h 12"/>
                <a:gd name="T6" fmla="*/ 24 w 24"/>
                <a:gd name="T7" fmla="*/ 8 h 12"/>
                <a:gd name="T8" fmla="*/ 22 w 24"/>
                <a:gd name="T9" fmla="*/ 10 h 12"/>
                <a:gd name="T10" fmla="*/ 16 w 24"/>
                <a:gd name="T11" fmla="*/ 12 h 12"/>
                <a:gd name="T12" fmla="*/ 16 w 24"/>
                <a:gd name="T13" fmla="*/ 12 h 12"/>
                <a:gd name="T14" fmla="*/ 10 w 24"/>
                <a:gd name="T15" fmla="*/ 12 h 12"/>
                <a:gd name="T16" fmla="*/ 10 w 24"/>
                <a:gd name="T17" fmla="*/ 12 h 12"/>
                <a:gd name="T18" fmla="*/ 2 w 24"/>
                <a:gd name="T19" fmla="*/ 8 h 12"/>
                <a:gd name="T20" fmla="*/ 2 w 24"/>
                <a:gd name="T21" fmla="*/ 8 h 12"/>
                <a:gd name="T22" fmla="*/ 0 w 24"/>
                <a:gd name="T23" fmla="*/ 4 h 12"/>
                <a:gd name="T24" fmla="*/ 0 w 24"/>
                <a:gd name="T25" fmla="*/ 4 h 12"/>
                <a:gd name="T26" fmla="*/ 2 w 24"/>
                <a:gd name="T27" fmla="*/ 2 h 12"/>
                <a:gd name="T28" fmla="*/ 2 w 24"/>
                <a:gd name="T29" fmla="*/ 2 h 12"/>
                <a:gd name="T30" fmla="*/ 8 w 24"/>
                <a:gd name="T31" fmla="*/ 0 h 12"/>
                <a:gd name="T32" fmla="*/ 8 w 24"/>
                <a:gd name="T33" fmla="*/ 0 h 12"/>
                <a:gd name="T34" fmla="*/ 10 w 24"/>
                <a:gd name="T35" fmla="*/ 0 h 12"/>
                <a:gd name="T36" fmla="*/ 14 w 24"/>
                <a:gd name="T37" fmla="*/ 0 h 12"/>
                <a:gd name="T38" fmla="*/ 14 w 24"/>
                <a:gd name="T39" fmla="*/ 0 h 12"/>
                <a:gd name="T40" fmla="*/ 16 w 24"/>
                <a:gd name="T41" fmla="*/ 2 h 12"/>
                <a:gd name="T42" fmla="*/ 16 w 24"/>
                <a:gd name="T43" fmla="*/ 2 h 12"/>
                <a:gd name="T44" fmla="*/ 18 w 24"/>
                <a:gd name="T45" fmla="*/ 4 h 12"/>
                <a:gd name="T46" fmla="*/ 24 w 24"/>
                <a:gd name="T47" fmla="*/ 6 h 12"/>
                <a:gd name="T48" fmla="*/ 24 w 24"/>
                <a:gd name="T49" fmla="*/ 6 h 12"/>
                <a:gd name="T50" fmla="*/ 24 w 24"/>
                <a:gd name="T5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2">
                  <a:moveTo>
                    <a:pt x="24" y="6"/>
                  </a:moveTo>
                  <a:lnTo>
                    <a:pt x="24" y="6"/>
                  </a:lnTo>
                  <a:lnTo>
                    <a:pt x="24" y="8"/>
                  </a:lnTo>
                  <a:lnTo>
                    <a:pt x="24" y="8"/>
                  </a:lnTo>
                  <a:lnTo>
                    <a:pt x="22" y="10"/>
                  </a:lnTo>
                  <a:lnTo>
                    <a:pt x="16" y="12"/>
                  </a:lnTo>
                  <a:lnTo>
                    <a:pt x="16" y="12"/>
                  </a:lnTo>
                  <a:lnTo>
                    <a:pt x="10" y="12"/>
                  </a:lnTo>
                  <a:lnTo>
                    <a:pt x="10" y="12"/>
                  </a:lnTo>
                  <a:lnTo>
                    <a:pt x="2" y="8"/>
                  </a:lnTo>
                  <a:lnTo>
                    <a:pt x="2" y="8"/>
                  </a:lnTo>
                  <a:lnTo>
                    <a:pt x="0" y="4"/>
                  </a:lnTo>
                  <a:lnTo>
                    <a:pt x="0" y="4"/>
                  </a:lnTo>
                  <a:lnTo>
                    <a:pt x="2" y="2"/>
                  </a:lnTo>
                  <a:lnTo>
                    <a:pt x="2" y="2"/>
                  </a:lnTo>
                  <a:lnTo>
                    <a:pt x="8" y="0"/>
                  </a:lnTo>
                  <a:lnTo>
                    <a:pt x="8" y="0"/>
                  </a:lnTo>
                  <a:lnTo>
                    <a:pt x="10" y="0"/>
                  </a:lnTo>
                  <a:lnTo>
                    <a:pt x="14" y="0"/>
                  </a:lnTo>
                  <a:lnTo>
                    <a:pt x="14" y="0"/>
                  </a:lnTo>
                  <a:lnTo>
                    <a:pt x="16" y="2"/>
                  </a:lnTo>
                  <a:lnTo>
                    <a:pt x="16" y="2"/>
                  </a:lnTo>
                  <a:lnTo>
                    <a:pt x="18" y="4"/>
                  </a:lnTo>
                  <a:lnTo>
                    <a:pt x="24" y="6"/>
                  </a:lnTo>
                  <a:lnTo>
                    <a:pt x="24" y="6"/>
                  </a:lnTo>
                  <a:lnTo>
                    <a:pt x="24" y="6"/>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69" name="Freeform 392">
              <a:extLst>
                <a:ext uri="{FF2B5EF4-FFF2-40B4-BE49-F238E27FC236}">
                  <a16:creationId xmlns:a16="http://schemas.microsoft.com/office/drawing/2014/main" id="{48B32BC6-708D-BFEF-73A2-CD4D832C950E}"/>
                </a:ext>
              </a:extLst>
            </p:cNvPr>
            <p:cNvSpPr>
              <a:spLocks/>
            </p:cNvSpPr>
            <p:nvPr/>
          </p:nvSpPr>
          <p:spPr bwMode="auto">
            <a:xfrm>
              <a:off x="9033609" y="2376307"/>
              <a:ext cx="296921" cy="240804"/>
            </a:xfrm>
            <a:custGeom>
              <a:avLst/>
              <a:gdLst>
                <a:gd name="T0" fmla="*/ 264 w 418"/>
                <a:gd name="T1" fmla="*/ 136 h 339"/>
                <a:gd name="T2" fmla="*/ 278 w 418"/>
                <a:gd name="T3" fmla="*/ 114 h 339"/>
                <a:gd name="T4" fmla="*/ 296 w 418"/>
                <a:gd name="T5" fmla="*/ 132 h 339"/>
                <a:gd name="T6" fmla="*/ 320 w 418"/>
                <a:gd name="T7" fmla="*/ 132 h 339"/>
                <a:gd name="T8" fmla="*/ 354 w 418"/>
                <a:gd name="T9" fmla="*/ 114 h 339"/>
                <a:gd name="T10" fmla="*/ 372 w 418"/>
                <a:gd name="T11" fmla="*/ 118 h 339"/>
                <a:gd name="T12" fmla="*/ 384 w 418"/>
                <a:gd name="T13" fmla="*/ 148 h 339"/>
                <a:gd name="T14" fmla="*/ 414 w 418"/>
                <a:gd name="T15" fmla="*/ 140 h 339"/>
                <a:gd name="T16" fmla="*/ 384 w 418"/>
                <a:gd name="T17" fmla="*/ 167 h 339"/>
                <a:gd name="T18" fmla="*/ 386 w 418"/>
                <a:gd name="T19" fmla="*/ 191 h 339"/>
                <a:gd name="T20" fmla="*/ 398 w 418"/>
                <a:gd name="T21" fmla="*/ 219 h 339"/>
                <a:gd name="T22" fmla="*/ 404 w 418"/>
                <a:gd name="T23" fmla="*/ 247 h 339"/>
                <a:gd name="T24" fmla="*/ 404 w 418"/>
                <a:gd name="T25" fmla="*/ 263 h 339"/>
                <a:gd name="T26" fmla="*/ 372 w 418"/>
                <a:gd name="T27" fmla="*/ 289 h 339"/>
                <a:gd name="T28" fmla="*/ 344 w 418"/>
                <a:gd name="T29" fmla="*/ 295 h 339"/>
                <a:gd name="T30" fmla="*/ 334 w 418"/>
                <a:gd name="T31" fmla="*/ 313 h 339"/>
                <a:gd name="T32" fmla="*/ 308 w 418"/>
                <a:gd name="T33" fmla="*/ 311 h 339"/>
                <a:gd name="T34" fmla="*/ 276 w 418"/>
                <a:gd name="T35" fmla="*/ 317 h 339"/>
                <a:gd name="T36" fmla="*/ 211 w 418"/>
                <a:gd name="T37" fmla="*/ 321 h 339"/>
                <a:gd name="T38" fmla="*/ 179 w 418"/>
                <a:gd name="T39" fmla="*/ 327 h 339"/>
                <a:gd name="T40" fmla="*/ 115 w 418"/>
                <a:gd name="T41" fmla="*/ 331 h 339"/>
                <a:gd name="T42" fmla="*/ 81 w 418"/>
                <a:gd name="T43" fmla="*/ 301 h 339"/>
                <a:gd name="T44" fmla="*/ 45 w 418"/>
                <a:gd name="T45" fmla="*/ 249 h 339"/>
                <a:gd name="T46" fmla="*/ 2 w 418"/>
                <a:gd name="T47" fmla="*/ 227 h 339"/>
                <a:gd name="T48" fmla="*/ 18 w 418"/>
                <a:gd name="T49" fmla="*/ 215 h 339"/>
                <a:gd name="T50" fmla="*/ 59 w 418"/>
                <a:gd name="T51" fmla="*/ 197 h 339"/>
                <a:gd name="T52" fmla="*/ 71 w 418"/>
                <a:gd name="T53" fmla="*/ 181 h 339"/>
                <a:gd name="T54" fmla="*/ 57 w 418"/>
                <a:gd name="T55" fmla="*/ 173 h 339"/>
                <a:gd name="T56" fmla="*/ 55 w 418"/>
                <a:gd name="T57" fmla="*/ 144 h 339"/>
                <a:gd name="T58" fmla="*/ 14 w 418"/>
                <a:gd name="T59" fmla="*/ 128 h 339"/>
                <a:gd name="T60" fmla="*/ 55 w 418"/>
                <a:gd name="T61" fmla="*/ 124 h 339"/>
                <a:gd name="T62" fmla="*/ 81 w 418"/>
                <a:gd name="T63" fmla="*/ 132 h 339"/>
                <a:gd name="T64" fmla="*/ 95 w 418"/>
                <a:gd name="T65" fmla="*/ 134 h 339"/>
                <a:gd name="T66" fmla="*/ 99 w 418"/>
                <a:gd name="T67" fmla="*/ 110 h 339"/>
                <a:gd name="T68" fmla="*/ 111 w 418"/>
                <a:gd name="T69" fmla="*/ 100 h 339"/>
                <a:gd name="T70" fmla="*/ 109 w 418"/>
                <a:gd name="T71" fmla="*/ 84 h 339"/>
                <a:gd name="T72" fmla="*/ 59 w 418"/>
                <a:gd name="T73" fmla="*/ 74 h 339"/>
                <a:gd name="T74" fmla="*/ 37 w 418"/>
                <a:gd name="T75" fmla="*/ 50 h 339"/>
                <a:gd name="T76" fmla="*/ 61 w 418"/>
                <a:gd name="T77" fmla="*/ 58 h 339"/>
                <a:gd name="T78" fmla="*/ 63 w 418"/>
                <a:gd name="T79" fmla="*/ 34 h 339"/>
                <a:gd name="T80" fmla="*/ 83 w 418"/>
                <a:gd name="T81" fmla="*/ 56 h 339"/>
                <a:gd name="T82" fmla="*/ 79 w 418"/>
                <a:gd name="T83" fmla="*/ 36 h 339"/>
                <a:gd name="T84" fmla="*/ 89 w 418"/>
                <a:gd name="T85" fmla="*/ 26 h 339"/>
                <a:gd name="T86" fmla="*/ 103 w 418"/>
                <a:gd name="T87" fmla="*/ 24 h 339"/>
                <a:gd name="T88" fmla="*/ 109 w 418"/>
                <a:gd name="T89" fmla="*/ 42 h 339"/>
                <a:gd name="T90" fmla="*/ 117 w 418"/>
                <a:gd name="T91" fmla="*/ 58 h 339"/>
                <a:gd name="T92" fmla="*/ 133 w 418"/>
                <a:gd name="T93" fmla="*/ 52 h 339"/>
                <a:gd name="T94" fmla="*/ 137 w 418"/>
                <a:gd name="T95" fmla="*/ 24 h 339"/>
                <a:gd name="T96" fmla="*/ 135 w 418"/>
                <a:gd name="T97" fmla="*/ 16 h 339"/>
                <a:gd name="T98" fmla="*/ 141 w 418"/>
                <a:gd name="T99" fmla="*/ 4 h 339"/>
                <a:gd name="T100" fmla="*/ 157 w 418"/>
                <a:gd name="T101" fmla="*/ 16 h 339"/>
                <a:gd name="T102" fmla="*/ 161 w 418"/>
                <a:gd name="T103" fmla="*/ 56 h 339"/>
                <a:gd name="T104" fmla="*/ 163 w 418"/>
                <a:gd name="T105" fmla="*/ 78 h 339"/>
                <a:gd name="T106" fmla="*/ 139 w 418"/>
                <a:gd name="T107" fmla="*/ 86 h 339"/>
                <a:gd name="T108" fmla="*/ 145 w 418"/>
                <a:gd name="T109" fmla="*/ 108 h 339"/>
                <a:gd name="T110" fmla="*/ 131 w 418"/>
                <a:gd name="T111" fmla="*/ 136 h 339"/>
                <a:gd name="T112" fmla="*/ 161 w 418"/>
                <a:gd name="T113" fmla="*/ 112 h 339"/>
                <a:gd name="T114" fmla="*/ 177 w 418"/>
                <a:gd name="T115" fmla="*/ 120 h 339"/>
                <a:gd name="T116" fmla="*/ 213 w 418"/>
                <a:gd name="T117" fmla="*/ 82 h 339"/>
                <a:gd name="T118" fmla="*/ 229 w 418"/>
                <a:gd name="T119" fmla="*/ 114 h 339"/>
                <a:gd name="T120" fmla="*/ 254 w 418"/>
                <a:gd name="T121" fmla="*/ 9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8" h="339">
                  <a:moveTo>
                    <a:pt x="264" y="104"/>
                  </a:moveTo>
                  <a:lnTo>
                    <a:pt x="264" y="104"/>
                  </a:lnTo>
                  <a:lnTo>
                    <a:pt x="262" y="106"/>
                  </a:lnTo>
                  <a:lnTo>
                    <a:pt x="262" y="108"/>
                  </a:lnTo>
                  <a:lnTo>
                    <a:pt x="262" y="108"/>
                  </a:lnTo>
                  <a:lnTo>
                    <a:pt x="266" y="112"/>
                  </a:lnTo>
                  <a:lnTo>
                    <a:pt x="266" y="112"/>
                  </a:lnTo>
                  <a:lnTo>
                    <a:pt x="264" y="116"/>
                  </a:lnTo>
                  <a:lnTo>
                    <a:pt x="262" y="120"/>
                  </a:lnTo>
                  <a:lnTo>
                    <a:pt x="262" y="120"/>
                  </a:lnTo>
                  <a:lnTo>
                    <a:pt x="264" y="130"/>
                  </a:lnTo>
                  <a:lnTo>
                    <a:pt x="264" y="130"/>
                  </a:lnTo>
                  <a:lnTo>
                    <a:pt x="264" y="136"/>
                  </a:lnTo>
                  <a:lnTo>
                    <a:pt x="264" y="136"/>
                  </a:lnTo>
                  <a:lnTo>
                    <a:pt x="260" y="146"/>
                  </a:lnTo>
                  <a:lnTo>
                    <a:pt x="260" y="146"/>
                  </a:lnTo>
                  <a:lnTo>
                    <a:pt x="260" y="149"/>
                  </a:lnTo>
                  <a:lnTo>
                    <a:pt x="260" y="151"/>
                  </a:lnTo>
                  <a:lnTo>
                    <a:pt x="260" y="151"/>
                  </a:lnTo>
                  <a:lnTo>
                    <a:pt x="262" y="151"/>
                  </a:lnTo>
                  <a:lnTo>
                    <a:pt x="262" y="148"/>
                  </a:lnTo>
                  <a:lnTo>
                    <a:pt x="266" y="144"/>
                  </a:lnTo>
                  <a:lnTo>
                    <a:pt x="266" y="144"/>
                  </a:lnTo>
                  <a:lnTo>
                    <a:pt x="274" y="136"/>
                  </a:lnTo>
                  <a:lnTo>
                    <a:pt x="274" y="136"/>
                  </a:lnTo>
                  <a:lnTo>
                    <a:pt x="274" y="130"/>
                  </a:lnTo>
                  <a:lnTo>
                    <a:pt x="274" y="130"/>
                  </a:lnTo>
                  <a:lnTo>
                    <a:pt x="278" y="114"/>
                  </a:lnTo>
                  <a:lnTo>
                    <a:pt x="278" y="114"/>
                  </a:lnTo>
                  <a:lnTo>
                    <a:pt x="278" y="110"/>
                  </a:lnTo>
                  <a:lnTo>
                    <a:pt x="280" y="108"/>
                  </a:lnTo>
                  <a:lnTo>
                    <a:pt x="280" y="108"/>
                  </a:lnTo>
                  <a:lnTo>
                    <a:pt x="284" y="108"/>
                  </a:lnTo>
                  <a:lnTo>
                    <a:pt x="284" y="108"/>
                  </a:lnTo>
                  <a:lnTo>
                    <a:pt x="290" y="112"/>
                  </a:lnTo>
                  <a:lnTo>
                    <a:pt x="290" y="112"/>
                  </a:lnTo>
                  <a:lnTo>
                    <a:pt x="292" y="120"/>
                  </a:lnTo>
                  <a:lnTo>
                    <a:pt x="292" y="120"/>
                  </a:lnTo>
                  <a:lnTo>
                    <a:pt x="292" y="124"/>
                  </a:lnTo>
                  <a:lnTo>
                    <a:pt x="292" y="132"/>
                  </a:lnTo>
                  <a:lnTo>
                    <a:pt x="292" y="132"/>
                  </a:lnTo>
                  <a:lnTo>
                    <a:pt x="296" y="132"/>
                  </a:lnTo>
                  <a:lnTo>
                    <a:pt x="298" y="132"/>
                  </a:lnTo>
                  <a:lnTo>
                    <a:pt x="298" y="132"/>
                  </a:lnTo>
                  <a:lnTo>
                    <a:pt x="306" y="132"/>
                  </a:lnTo>
                  <a:lnTo>
                    <a:pt x="306" y="132"/>
                  </a:lnTo>
                  <a:lnTo>
                    <a:pt x="312" y="128"/>
                  </a:lnTo>
                  <a:lnTo>
                    <a:pt x="312" y="128"/>
                  </a:lnTo>
                  <a:lnTo>
                    <a:pt x="314" y="122"/>
                  </a:lnTo>
                  <a:lnTo>
                    <a:pt x="314" y="122"/>
                  </a:lnTo>
                  <a:lnTo>
                    <a:pt x="318" y="122"/>
                  </a:lnTo>
                  <a:lnTo>
                    <a:pt x="322" y="124"/>
                  </a:lnTo>
                  <a:lnTo>
                    <a:pt x="322" y="124"/>
                  </a:lnTo>
                  <a:lnTo>
                    <a:pt x="322" y="128"/>
                  </a:lnTo>
                  <a:lnTo>
                    <a:pt x="320" y="132"/>
                  </a:lnTo>
                  <a:lnTo>
                    <a:pt x="320" y="132"/>
                  </a:lnTo>
                  <a:lnTo>
                    <a:pt x="324" y="134"/>
                  </a:lnTo>
                  <a:lnTo>
                    <a:pt x="328" y="136"/>
                  </a:lnTo>
                  <a:lnTo>
                    <a:pt x="328" y="136"/>
                  </a:lnTo>
                  <a:lnTo>
                    <a:pt x="336" y="134"/>
                  </a:lnTo>
                  <a:lnTo>
                    <a:pt x="336" y="134"/>
                  </a:lnTo>
                  <a:lnTo>
                    <a:pt x="340" y="136"/>
                  </a:lnTo>
                  <a:lnTo>
                    <a:pt x="344" y="136"/>
                  </a:lnTo>
                  <a:lnTo>
                    <a:pt x="344" y="136"/>
                  </a:lnTo>
                  <a:lnTo>
                    <a:pt x="346" y="134"/>
                  </a:lnTo>
                  <a:lnTo>
                    <a:pt x="348" y="130"/>
                  </a:lnTo>
                  <a:lnTo>
                    <a:pt x="350" y="122"/>
                  </a:lnTo>
                  <a:lnTo>
                    <a:pt x="350" y="122"/>
                  </a:lnTo>
                  <a:lnTo>
                    <a:pt x="354" y="114"/>
                  </a:lnTo>
                  <a:lnTo>
                    <a:pt x="354" y="114"/>
                  </a:lnTo>
                  <a:lnTo>
                    <a:pt x="354" y="110"/>
                  </a:lnTo>
                  <a:lnTo>
                    <a:pt x="354" y="108"/>
                  </a:lnTo>
                  <a:lnTo>
                    <a:pt x="354" y="108"/>
                  </a:lnTo>
                  <a:lnTo>
                    <a:pt x="358" y="108"/>
                  </a:lnTo>
                  <a:lnTo>
                    <a:pt x="362" y="110"/>
                  </a:lnTo>
                  <a:lnTo>
                    <a:pt x="362" y="110"/>
                  </a:lnTo>
                  <a:lnTo>
                    <a:pt x="366" y="110"/>
                  </a:lnTo>
                  <a:lnTo>
                    <a:pt x="370" y="108"/>
                  </a:lnTo>
                  <a:lnTo>
                    <a:pt x="370" y="108"/>
                  </a:lnTo>
                  <a:lnTo>
                    <a:pt x="374" y="110"/>
                  </a:lnTo>
                  <a:lnTo>
                    <a:pt x="374" y="110"/>
                  </a:lnTo>
                  <a:lnTo>
                    <a:pt x="374" y="114"/>
                  </a:lnTo>
                  <a:lnTo>
                    <a:pt x="372" y="118"/>
                  </a:lnTo>
                  <a:lnTo>
                    <a:pt x="372" y="118"/>
                  </a:lnTo>
                  <a:lnTo>
                    <a:pt x="374" y="122"/>
                  </a:lnTo>
                  <a:lnTo>
                    <a:pt x="378" y="128"/>
                  </a:lnTo>
                  <a:lnTo>
                    <a:pt x="378" y="128"/>
                  </a:lnTo>
                  <a:lnTo>
                    <a:pt x="376" y="132"/>
                  </a:lnTo>
                  <a:lnTo>
                    <a:pt x="374" y="134"/>
                  </a:lnTo>
                  <a:lnTo>
                    <a:pt x="374" y="134"/>
                  </a:lnTo>
                  <a:lnTo>
                    <a:pt x="372" y="138"/>
                  </a:lnTo>
                  <a:lnTo>
                    <a:pt x="372" y="138"/>
                  </a:lnTo>
                  <a:lnTo>
                    <a:pt x="374" y="144"/>
                  </a:lnTo>
                  <a:lnTo>
                    <a:pt x="378" y="148"/>
                  </a:lnTo>
                  <a:lnTo>
                    <a:pt x="378" y="148"/>
                  </a:lnTo>
                  <a:lnTo>
                    <a:pt x="380" y="149"/>
                  </a:lnTo>
                  <a:lnTo>
                    <a:pt x="380" y="149"/>
                  </a:lnTo>
                  <a:lnTo>
                    <a:pt x="384" y="148"/>
                  </a:lnTo>
                  <a:lnTo>
                    <a:pt x="384" y="148"/>
                  </a:lnTo>
                  <a:lnTo>
                    <a:pt x="384" y="146"/>
                  </a:lnTo>
                  <a:lnTo>
                    <a:pt x="386" y="142"/>
                  </a:lnTo>
                  <a:lnTo>
                    <a:pt x="386" y="142"/>
                  </a:lnTo>
                  <a:lnTo>
                    <a:pt x="388" y="144"/>
                  </a:lnTo>
                  <a:lnTo>
                    <a:pt x="392" y="144"/>
                  </a:lnTo>
                  <a:lnTo>
                    <a:pt x="396" y="146"/>
                  </a:lnTo>
                  <a:lnTo>
                    <a:pt x="396" y="146"/>
                  </a:lnTo>
                  <a:lnTo>
                    <a:pt x="400" y="144"/>
                  </a:lnTo>
                  <a:lnTo>
                    <a:pt x="404" y="140"/>
                  </a:lnTo>
                  <a:lnTo>
                    <a:pt x="404" y="140"/>
                  </a:lnTo>
                  <a:lnTo>
                    <a:pt x="410" y="140"/>
                  </a:lnTo>
                  <a:lnTo>
                    <a:pt x="410" y="140"/>
                  </a:lnTo>
                  <a:lnTo>
                    <a:pt x="414" y="140"/>
                  </a:lnTo>
                  <a:lnTo>
                    <a:pt x="418" y="142"/>
                  </a:lnTo>
                  <a:lnTo>
                    <a:pt x="418" y="142"/>
                  </a:lnTo>
                  <a:lnTo>
                    <a:pt x="418" y="144"/>
                  </a:lnTo>
                  <a:lnTo>
                    <a:pt x="418" y="146"/>
                  </a:lnTo>
                  <a:lnTo>
                    <a:pt x="418" y="146"/>
                  </a:lnTo>
                  <a:lnTo>
                    <a:pt x="416" y="148"/>
                  </a:lnTo>
                  <a:lnTo>
                    <a:pt x="414" y="146"/>
                  </a:lnTo>
                  <a:lnTo>
                    <a:pt x="408" y="146"/>
                  </a:lnTo>
                  <a:lnTo>
                    <a:pt x="408" y="146"/>
                  </a:lnTo>
                  <a:lnTo>
                    <a:pt x="396" y="151"/>
                  </a:lnTo>
                  <a:lnTo>
                    <a:pt x="392" y="157"/>
                  </a:lnTo>
                  <a:lnTo>
                    <a:pt x="386" y="161"/>
                  </a:lnTo>
                  <a:lnTo>
                    <a:pt x="386" y="161"/>
                  </a:lnTo>
                  <a:lnTo>
                    <a:pt x="384" y="167"/>
                  </a:lnTo>
                  <a:lnTo>
                    <a:pt x="384" y="167"/>
                  </a:lnTo>
                  <a:lnTo>
                    <a:pt x="386" y="171"/>
                  </a:lnTo>
                  <a:lnTo>
                    <a:pt x="386" y="171"/>
                  </a:lnTo>
                  <a:lnTo>
                    <a:pt x="392" y="171"/>
                  </a:lnTo>
                  <a:lnTo>
                    <a:pt x="394" y="169"/>
                  </a:lnTo>
                  <a:lnTo>
                    <a:pt x="398" y="169"/>
                  </a:lnTo>
                  <a:lnTo>
                    <a:pt x="400" y="169"/>
                  </a:lnTo>
                  <a:lnTo>
                    <a:pt x="400" y="169"/>
                  </a:lnTo>
                  <a:lnTo>
                    <a:pt x="400" y="171"/>
                  </a:lnTo>
                  <a:lnTo>
                    <a:pt x="400" y="175"/>
                  </a:lnTo>
                  <a:lnTo>
                    <a:pt x="396" y="181"/>
                  </a:lnTo>
                  <a:lnTo>
                    <a:pt x="396" y="181"/>
                  </a:lnTo>
                  <a:lnTo>
                    <a:pt x="386" y="191"/>
                  </a:lnTo>
                  <a:lnTo>
                    <a:pt x="386" y="191"/>
                  </a:lnTo>
                  <a:lnTo>
                    <a:pt x="384" y="195"/>
                  </a:lnTo>
                  <a:lnTo>
                    <a:pt x="382" y="199"/>
                  </a:lnTo>
                  <a:lnTo>
                    <a:pt x="382" y="199"/>
                  </a:lnTo>
                  <a:lnTo>
                    <a:pt x="386" y="199"/>
                  </a:lnTo>
                  <a:lnTo>
                    <a:pt x="392" y="199"/>
                  </a:lnTo>
                  <a:lnTo>
                    <a:pt x="398" y="201"/>
                  </a:lnTo>
                  <a:lnTo>
                    <a:pt x="400" y="201"/>
                  </a:lnTo>
                  <a:lnTo>
                    <a:pt x="400" y="201"/>
                  </a:lnTo>
                  <a:lnTo>
                    <a:pt x="398" y="205"/>
                  </a:lnTo>
                  <a:lnTo>
                    <a:pt x="396" y="207"/>
                  </a:lnTo>
                  <a:lnTo>
                    <a:pt x="396" y="207"/>
                  </a:lnTo>
                  <a:lnTo>
                    <a:pt x="394" y="215"/>
                  </a:lnTo>
                  <a:lnTo>
                    <a:pt x="394" y="215"/>
                  </a:lnTo>
                  <a:lnTo>
                    <a:pt x="398" y="219"/>
                  </a:lnTo>
                  <a:lnTo>
                    <a:pt x="402" y="221"/>
                  </a:lnTo>
                  <a:lnTo>
                    <a:pt x="402" y="221"/>
                  </a:lnTo>
                  <a:lnTo>
                    <a:pt x="404" y="221"/>
                  </a:lnTo>
                  <a:lnTo>
                    <a:pt x="406" y="217"/>
                  </a:lnTo>
                  <a:lnTo>
                    <a:pt x="408" y="215"/>
                  </a:lnTo>
                  <a:lnTo>
                    <a:pt x="408" y="211"/>
                  </a:lnTo>
                  <a:lnTo>
                    <a:pt x="408" y="211"/>
                  </a:lnTo>
                  <a:lnTo>
                    <a:pt x="410" y="215"/>
                  </a:lnTo>
                  <a:lnTo>
                    <a:pt x="410" y="219"/>
                  </a:lnTo>
                  <a:lnTo>
                    <a:pt x="410" y="219"/>
                  </a:lnTo>
                  <a:lnTo>
                    <a:pt x="410" y="227"/>
                  </a:lnTo>
                  <a:lnTo>
                    <a:pt x="408" y="237"/>
                  </a:lnTo>
                  <a:lnTo>
                    <a:pt x="408" y="237"/>
                  </a:lnTo>
                  <a:lnTo>
                    <a:pt x="404" y="247"/>
                  </a:lnTo>
                  <a:lnTo>
                    <a:pt x="404" y="247"/>
                  </a:lnTo>
                  <a:lnTo>
                    <a:pt x="400" y="247"/>
                  </a:lnTo>
                  <a:lnTo>
                    <a:pt x="398" y="249"/>
                  </a:lnTo>
                  <a:lnTo>
                    <a:pt x="398" y="249"/>
                  </a:lnTo>
                  <a:lnTo>
                    <a:pt x="396" y="255"/>
                  </a:lnTo>
                  <a:lnTo>
                    <a:pt x="396" y="259"/>
                  </a:lnTo>
                  <a:lnTo>
                    <a:pt x="396" y="259"/>
                  </a:lnTo>
                  <a:lnTo>
                    <a:pt x="402" y="261"/>
                  </a:lnTo>
                  <a:lnTo>
                    <a:pt x="402" y="261"/>
                  </a:lnTo>
                  <a:lnTo>
                    <a:pt x="404" y="259"/>
                  </a:lnTo>
                  <a:lnTo>
                    <a:pt x="406" y="257"/>
                  </a:lnTo>
                  <a:lnTo>
                    <a:pt x="406" y="257"/>
                  </a:lnTo>
                  <a:lnTo>
                    <a:pt x="406" y="259"/>
                  </a:lnTo>
                  <a:lnTo>
                    <a:pt x="404" y="263"/>
                  </a:lnTo>
                  <a:lnTo>
                    <a:pt x="402" y="267"/>
                  </a:lnTo>
                  <a:lnTo>
                    <a:pt x="402" y="267"/>
                  </a:lnTo>
                  <a:lnTo>
                    <a:pt x="398" y="273"/>
                  </a:lnTo>
                  <a:lnTo>
                    <a:pt x="394" y="277"/>
                  </a:lnTo>
                  <a:lnTo>
                    <a:pt x="394" y="277"/>
                  </a:lnTo>
                  <a:lnTo>
                    <a:pt x="392" y="277"/>
                  </a:lnTo>
                  <a:lnTo>
                    <a:pt x="386" y="277"/>
                  </a:lnTo>
                  <a:lnTo>
                    <a:pt x="386" y="277"/>
                  </a:lnTo>
                  <a:lnTo>
                    <a:pt x="384" y="281"/>
                  </a:lnTo>
                  <a:lnTo>
                    <a:pt x="382" y="285"/>
                  </a:lnTo>
                  <a:lnTo>
                    <a:pt x="382" y="285"/>
                  </a:lnTo>
                  <a:lnTo>
                    <a:pt x="378" y="285"/>
                  </a:lnTo>
                  <a:lnTo>
                    <a:pt x="378" y="285"/>
                  </a:lnTo>
                  <a:lnTo>
                    <a:pt x="372" y="289"/>
                  </a:lnTo>
                  <a:lnTo>
                    <a:pt x="372" y="289"/>
                  </a:lnTo>
                  <a:lnTo>
                    <a:pt x="364" y="289"/>
                  </a:lnTo>
                  <a:lnTo>
                    <a:pt x="358" y="287"/>
                  </a:lnTo>
                  <a:lnTo>
                    <a:pt x="354" y="287"/>
                  </a:lnTo>
                  <a:lnTo>
                    <a:pt x="354" y="287"/>
                  </a:lnTo>
                  <a:lnTo>
                    <a:pt x="352" y="291"/>
                  </a:lnTo>
                  <a:lnTo>
                    <a:pt x="352" y="293"/>
                  </a:lnTo>
                  <a:lnTo>
                    <a:pt x="352" y="293"/>
                  </a:lnTo>
                  <a:lnTo>
                    <a:pt x="348" y="291"/>
                  </a:lnTo>
                  <a:lnTo>
                    <a:pt x="346" y="291"/>
                  </a:lnTo>
                  <a:lnTo>
                    <a:pt x="346" y="291"/>
                  </a:lnTo>
                  <a:lnTo>
                    <a:pt x="346" y="293"/>
                  </a:lnTo>
                  <a:lnTo>
                    <a:pt x="346" y="293"/>
                  </a:lnTo>
                  <a:lnTo>
                    <a:pt x="344" y="295"/>
                  </a:lnTo>
                  <a:lnTo>
                    <a:pt x="340" y="295"/>
                  </a:lnTo>
                  <a:lnTo>
                    <a:pt x="340" y="295"/>
                  </a:lnTo>
                  <a:lnTo>
                    <a:pt x="342" y="297"/>
                  </a:lnTo>
                  <a:lnTo>
                    <a:pt x="346" y="301"/>
                  </a:lnTo>
                  <a:lnTo>
                    <a:pt x="346" y="301"/>
                  </a:lnTo>
                  <a:lnTo>
                    <a:pt x="350" y="297"/>
                  </a:lnTo>
                  <a:lnTo>
                    <a:pt x="354" y="295"/>
                  </a:lnTo>
                  <a:lnTo>
                    <a:pt x="354" y="297"/>
                  </a:lnTo>
                  <a:lnTo>
                    <a:pt x="354" y="297"/>
                  </a:lnTo>
                  <a:lnTo>
                    <a:pt x="354" y="301"/>
                  </a:lnTo>
                  <a:lnTo>
                    <a:pt x="350" y="305"/>
                  </a:lnTo>
                  <a:lnTo>
                    <a:pt x="340" y="311"/>
                  </a:lnTo>
                  <a:lnTo>
                    <a:pt x="340" y="311"/>
                  </a:lnTo>
                  <a:lnTo>
                    <a:pt x="334" y="313"/>
                  </a:lnTo>
                  <a:lnTo>
                    <a:pt x="328" y="317"/>
                  </a:lnTo>
                  <a:lnTo>
                    <a:pt x="328" y="317"/>
                  </a:lnTo>
                  <a:lnTo>
                    <a:pt x="322" y="317"/>
                  </a:lnTo>
                  <a:lnTo>
                    <a:pt x="318" y="317"/>
                  </a:lnTo>
                  <a:lnTo>
                    <a:pt x="318" y="317"/>
                  </a:lnTo>
                  <a:lnTo>
                    <a:pt x="314" y="319"/>
                  </a:lnTo>
                  <a:lnTo>
                    <a:pt x="312" y="323"/>
                  </a:lnTo>
                  <a:lnTo>
                    <a:pt x="310" y="323"/>
                  </a:lnTo>
                  <a:lnTo>
                    <a:pt x="310" y="323"/>
                  </a:lnTo>
                  <a:lnTo>
                    <a:pt x="306" y="319"/>
                  </a:lnTo>
                  <a:lnTo>
                    <a:pt x="306" y="315"/>
                  </a:lnTo>
                  <a:lnTo>
                    <a:pt x="306" y="315"/>
                  </a:lnTo>
                  <a:lnTo>
                    <a:pt x="308" y="311"/>
                  </a:lnTo>
                  <a:lnTo>
                    <a:pt x="308" y="311"/>
                  </a:lnTo>
                  <a:lnTo>
                    <a:pt x="306" y="305"/>
                  </a:lnTo>
                  <a:lnTo>
                    <a:pt x="306" y="305"/>
                  </a:lnTo>
                  <a:lnTo>
                    <a:pt x="304" y="303"/>
                  </a:lnTo>
                  <a:lnTo>
                    <a:pt x="300" y="301"/>
                  </a:lnTo>
                  <a:lnTo>
                    <a:pt x="300" y="301"/>
                  </a:lnTo>
                  <a:lnTo>
                    <a:pt x="298" y="303"/>
                  </a:lnTo>
                  <a:lnTo>
                    <a:pt x="296" y="305"/>
                  </a:lnTo>
                  <a:lnTo>
                    <a:pt x="294" y="311"/>
                  </a:lnTo>
                  <a:lnTo>
                    <a:pt x="294" y="311"/>
                  </a:lnTo>
                  <a:lnTo>
                    <a:pt x="288" y="313"/>
                  </a:lnTo>
                  <a:lnTo>
                    <a:pt x="282" y="313"/>
                  </a:lnTo>
                  <a:lnTo>
                    <a:pt x="282" y="313"/>
                  </a:lnTo>
                  <a:lnTo>
                    <a:pt x="276" y="317"/>
                  </a:lnTo>
                  <a:lnTo>
                    <a:pt x="276" y="317"/>
                  </a:lnTo>
                  <a:lnTo>
                    <a:pt x="258" y="323"/>
                  </a:lnTo>
                  <a:lnTo>
                    <a:pt x="258" y="323"/>
                  </a:lnTo>
                  <a:lnTo>
                    <a:pt x="240" y="327"/>
                  </a:lnTo>
                  <a:lnTo>
                    <a:pt x="240" y="327"/>
                  </a:lnTo>
                  <a:lnTo>
                    <a:pt x="234" y="327"/>
                  </a:lnTo>
                  <a:lnTo>
                    <a:pt x="229" y="327"/>
                  </a:lnTo>
                  <a:lnTo>
                    <a:pt x="229" y="327"/>
                  </a:lnTo>
                  <a:lnTo>
                    <a:pt x="225" y="325"/>
                  </a:lnTo>
                  <a:lnTo>
                    <a:pt x="221" y="323"/>
                  </a:lnTo>
                  <a:lnTo>
                    <a:pt x="221" y="323"/>
                  </a:lnTo>
                  <a:lnTo>
                    <a:pt x="217" y="323"/>
                  </a:lnTo>
                  <a:lnTo>
                    <a:pt x="211" y="323"/>
                  </a:lnTo>
                  <a:lnTo>
                    <a:pt x="211" y="323"/>
                  </a:lnTo>
                  <a:lnTo>
                    <a:pt x="211" y="321"/>
                  </a:lnTo>
                  <a:lnTo>
                    <a:pt x="211" y="317"/>
                  </a:lnTo>
                  <a:lnTo>
                    <a:pt x="211" y="317"/>
                  </a:lnTo>
                  <a:lnTo>
                    <a:pt x="209" y="317"/>
                  </a:lnTo>
                  <a:lnTo>
                    <a:pt x="207" y="319"/>
                  </a:lnTo>
                  <a:lnTo>
                    <a:pt x="207" y="319"/>
                  </a:lnTo>
                  <a:lnTo>
                    <a:pt x="203" y="321"/>
                  </a:lnTo>
                  <a:lnTo>
                    <a:pt x="203" y="321"/>
                  </a:lnTo>
                  <a:lnTo>
                    <a:pt x="201" y="323"/>
                  </a:lnTo>
                  <a:lnTo>
                    <a:pt x="199" y="327"/>
                  </a:lnTo>
                  <a:lnTo>
                    <a:pt x="199" y="327"/>
                  </a:lnTo>
                  <a:lnTo>
                    <a:pt x="193" y="327"/>
                  </a:lnTo>
                  <a:lnTo>
                    <a:pt x="187" y="325"/>
                  </a:lnTo>
                  <a:lnTo>
                    <a:pt x="187" y="325"/>
                  </a:lnTo>
                  <a:lnTo>
                    <a:pt x="179" y="327"/>
                  </a:lnTo>
                  <a:lnTo>
                    <a:pt x="171" y="333"/>
                  </a:lnTo>
                  <a:lnTo>
                    <a:pt x="163" y="337"/>
                  </a:lnTo>
                  <a:lnTo>
                    <a:pt x="153" y="339"/>
                  </a:lnTo>
                  <a:lnTo>
                    <a:pt x="153" y="339"/>
                  </a:lnTo>
                  <a:lnTo>
                    <a:pt x="143" y="337"/>
                  </a:lnTo>
                  <a:lnTo>
                    <a:pt x="135" y="337"/>
                  </a:lnTo>
                  <a:lnTo>
                    <a:pt x="135" y="337"/>
                  </a:lnTo>
                  <a:lnTo>
                    <a:pt x="131" y="337"/>
                  </a:lnTo>
                  <a:lnTo>
                    <a:pt x="125" y="339"/>
                  </a:lnTo>
                  <a:lnTo>
                    <a:pt x="125" y="339"/>
                  </a:lnTo>
                  <a:lnTo>
                    <a:pt x="121" y="335"/>
                  </a:lnTo>
                  <a:lnTo>
                    <a:pt x="117" y="327"/>
                  </a:lnTo>
                  <a:lnTo>
                    <a:pt x="117" y="327"/>
                  </a:lnTo>
                  <a:lnTo>
                    <a:pt x="115" y="331"/>
                  </a:lnTo>
                  <a:lnTo>
                    <a:pt x="111" y="331"/>
                  </a:lnTo>
                  <a:lnTo>
                    <a:pt x="111" y="331"/>
                  </a:lnTo>
                  <a:lnTo>
                    <a:pt x="109" y="325"/>
                  </a:lnTo>
                  <a:lnTo>
                    <a:pt x="107" y="319"/>
                  </a:lnTo>
                  <a:lnTo>
                    <a:pt x="107" y="319"/>
                  </a:lnTo>
                  <a:lnTo>
                    <a:pt x="101" y="315"/>
                  </a:lnTo>
                  <a:lnTo>
                    <a:pt x="101" y="315"/>
                  </a:lnTo>
                  <a:lnTo>
                    <a:pt x="95" y="309"/>
                  </a:lnTo>
                  <a:lnTo>
                    <a:pt x="91" y="303"/>
                  </a:lnTo>
                  <a:lnTo>
                    <a:pt x="91" y="303"/>
                  </a:lnTo>
                  <a:lnTo>
                    <a:pt x="83" y="301"/>
                  </a:lnTo>
                  <a:lnTo>
                    <a:pt x="83" y="301"/>
                  </a:lnTo>
                  <a:lnTo>
                    <a:pt x="81" y="301"/>
                  </a:lnTo>
                  <a:lnTo>
                    <a:pt x="81" y="301"/>
                  </a:lnTo>
                  <a:lnTo>
                    <a:pt x="81" y="295"/>
                  </a:lnTo>
                  <a:lnTo>
                    <a:pt x="79" y="293"/>
                  </a:lnTo>
                  <a:lnTo>
                    <a:pt x="79" y="293"/>
                  </a:lnTo>
                  <a:lnTo>
                    <a:pt x="75" y="287"/>
                  </a:lnTo>
                  <a:lnTo>
                    <a:pt x="75" y="287"/>
                  </a:lnTo>
                  <a:lnTo>
                    <a:pt x="73" y="277"/>
                  </a:lnTo>
                  <a:lnTo>
                    <a:pt x="73" y="277"/>
                  </a:lnTo>
                  <a:lnTo>
                    <a:pt x="65" y="261"/>
                  </a:lnTo>
                  <a:lnTo>
                    <a:pt x="65" y="261"/>
                  </a:lnTo>
                  <a:lnTo>
                    <a:pt x="61" y="255"/>
                  </a:lnTo>
                  <a:lnTo>
                    <a:pt x="55" y="249"/>
                  </a:lnTo>
                  <a:lnTo>
                    <a:pt x="55" y="249"/>
                  </a:lnTo>
                  <a:lnTo>
                    <a:pt x="51" y="249"/>
                  </a:lnTo>
                  <a:lnTo>
                    <a:pt x="45" y="249"/>
                  </a:lnTo>
                  <a:lnTo>
                    <a:pt x="45" y="249"/>
                  </a:lnTo>
                  <a:lnTo>
                    <a:pt x="41" y="243"/>
                  </a:lnTo>
                  <a:lnTo>
                    <a:pt x="35" y="237"/>
                  </a:lnTo>
                  <a:lnTo>
                    <a:pt x="35" y="237"/>
                  </a:lnTo>
                  <a:lnTo>
                    <a:pt x="29" y="237"/>
                  </a:lnTo>
                  <a:lnTo>
                    <a:pt x="29" y="237"/>
                  </a:lnTo>
                  <a:lnTo>
                    <a:pt x="23" y="235"/>
                  </a:lnTo>
                  <a:lnTo>
                    <a:pt x="23" y="235"/>
                  </a:lnTo>
                  <a:lnTo>
                    <a:pt x="20" y="231"/>
                  </a:lnTo>
                  <a:lnTo>
                    <a:pt x="14" y="229"/>
                  </a:lnTo>
                  <a:lnTo>
                    <a:pt x="14" y="229"/>
                  </a:lnTo>
                  <a:lnTo>
                    <a:pt x="6" y="229"/>
                  </a:lnTo>
                  <a:lnTo>
                    <a:pt x="6" y="229"/>
                  </a:lnTo>
                  <a:lnTo>
                    <a:pt x="2" y="227"/>
                  </a:lnTo>
                  <a:lnTo>
                    <a:pt x="0" y="225"/>
                  </a:lnTo>
                  <a:lnTo>
                    <a:pt x="0" y="225"/>
                  </a:lnTo>
                  <a:lnTo>
                    <a:pt x="2" y="223"/>
                  </a:lnTo>
                  <a:lnTo>
                    <a:pt x="4" y="219"/>
                  </a:lnTo>
                  <a:lnTo>
                    <a:pt x="8" y="215"/>
                  </a:lnTo>
                  <a:lnTo>
                    <a:pt x="8" y="215"/>
                  </a:lnTo>
                  <a:lnTo>
                    <a:pt x="12" y="207"/>
                  </a:lnTo>
                  <a:lnTo>
                    <a:pt x="12" y="205"/>
                  </a:lnTo>
                  <a:lnTo>
                    <a:pt x="14" y="203"/>
                  </a:lnTo>
                  <a:lnTo>
                    <a:pt x="14" y="203"/>
                  </a:lnTo>
                  <a:lnTo>
                    <a:pt x="16" y="205"/>
                  </a:lnTo>
                  <a:lnTo>
                    <a:pt x="16" y="207"/>
                  </a:lnTo>
                  <a:lnTo>
                    <a:pt x="18" y="211"/>
                  </a:lnTo>
                  <a:lnTo>
                    <a:pt x="18" y="215"/>
                  </a:lnTo>
                  <a:lnTo>
                    <a:pt x="18" y="215"/>
                  </a:lnTo>
                  <a:lnTo>
                    <a:pt x="21" y="215"/>
                  </a:lnTo>
                  <a:lnTo>
                    <a:pt x="25" y="211"/>
                  </a:lnTo>
                  <a:lnTo>
                    <a:pt x="25" y="211"/>
                  </a:lnTo>
                  <a:lnTo>
                    <a:pt x="31" y="211"/>
                  </a:lnTo>
                  <a:lnTo>
                    <a:pt x="37" y="211"/>
                  </a:lnTo>
                  <a:lnTo>
                    <a:pt x="37" y="211"/>
                  </a:lnTo>
                  <a:lnTo>
                    <a:pt x="45" y="211"/>
                  </a:lnTo>
                  <a:lnTo>
                    <a:pt x="53" y="209"/>
                  </a:lnTo>
                  <a:lnTo>
                    <a:pt x="53" y="209"/>
                  </a:lnTo>
                  <a:lnTo>
                    <a:pt x="57" y="205"/>
                  </a:lnTo>
                  <a:lnTo>
                    <a:pt x="59" y="201"/>
                  </a:lnTo>
                  <a:lnTo>
                    <a:pt x="59" y="197"/>
                  </a:lnTo>
                  <a:lnTo>
                    <a:pt x="59" y="197"/>
                  </a:lnTo>
                  <a:lnTo>
                    <a:pt x="57" y="197"/>
                  </a:lnTo>
                  <a:lnTo>
                    <a:pt x="53" y="197"/>
                  </a:lnTo>
                  <a:lnTo>
                    <a:pt x="49" y="197"/>
                  </a:lnTo>
                  <a:lnTo>
                    <a:pt x="47" y="195"/>
                  </a:lnTo>
                  <a:lnTo>
                    <a:pt x="47" y="195"/>
                  </a:lnTo>
                  <a:lnTo>
                    <a:pt x="47" y="193"/>
                  </a:lnTo>
                  <a:lnTo>
                    <a:pt x="51" y="193"/>
                  </a:lnTo>
                  <a:lnTo>
                    <a:pt x="57" y="193"/>
                  </a:lnTo>
                  <a:lnTo>
                    <a:pt x="57" y="193"/>
                  </a:lnTo>
                  <a:lnTo>
                    <a:pt x="59" y="189"/>
                  </a:lnTo>
                  <a:lnTo>
                    <a:pt x="59" y="189"/>
                  </a:lnTo>
                  <a:lnTo>
                    <a:pt x="63" y="181"/>
                  </a:lnTo>
                  <a:lnTo>
                    <a:pt x="63" y="181"/>
                  </a:lnTo>
                  <a:lnTo>
                    <a:pt x="71" y="181"/>
                  </a:lnTo>
                  <a:lnTo>
                    <a:pt x="73" y="179"/>
                  </a:lnTo>
                  <a:lnTo>
                    <a:pt x="75" y="179"/>
                  </a:lnTo>
                  <a:lnTo>
                    <a:pt x="75" y="179"/>
                  </a:lnTo>
                  <a:lnTo>
                    <a:pt x="71" y="175"/>
                  </a:lnTo>
                  <a:lnTo>
                    <a:pt x="65" y="175"/>
                  </a:lnTo>
                  <a:lnTo>
                    <a:pt x="65" y="175"/>
                  </a:lnTo>
                  <a:lnTo>
                    <a:pt x="61" y="179"/>
                  </a:lnTo>
                  <a:lnTo>
                    <a:pt x="59" y="179"/>
                  </a:lnTo>
                  <a:lnTo>
                    <a:pt x="57" y="179"/>
                  </a:lnTo>
                  <a:lnTo>
                    <a:pt x="57" y="179"/>
                  </a:lnTo>
                  <a:lnTo>
                    <a:pt x="57" y="177"/>
                  </a:lnTo>
                  <a:lnTo>
                    <a:pt x="57" y="175"/>
                  </a:lnTo>
                  <a:lnTo>
                    <a:pt x="57" y="175"/>
                  </a:lnTo>
                  <a:lnTo>
                    <a:pt x="57" y="173"/>
                  </a:lnTo>
                  <a:lnTo>
                    <a:pt x="57" y="171"/>
                  </a:lnTo>
                  <a:lnTo>
                    <a:pt x="57" y="171"/>
                  </a:lnTo>
                  <a:lnTo>
                    <a:pt x="55" y="169"/>
                  </a:lnTo>
                  <a:lnTo>
                    <a:pt x="55" y="169"/>
                  </a:lnTo>
                  <a:lnTo>
                    <a:pt x="55" y="167"/>
                  </a:lnTo>
                  <a:lnTo>
                    <a:pt x="55" y="167"/>
                  </a:lnTo>
                  <a:lnTo>
                    <a:pt x="59" y="161"/>
                  </a:lnTo>
                  <a:lnTo>
                    <a:pt x="59" y="161"/>
                  </a:lnTo>
                  <a:lnTo>
                    <a:pt x="63" y="153"/>
                  </a:lnTo>
                  <a:lnTo>
                    <a:pt x="63" y="148"/>
                  </a:lnTo>
                  <a:lnTo>
                    <a:pt x="63" y="148"/>
                  </a:lnTo>
                  <a:lnTo>
                    <a:pt x="61" y="144"/>
                  </a:lnTo>
                  <a:lnTo>
                    <a:pt x="61" y="144"/>
                  </a:lnTo>
                  <a:lnTo>
                    <a:pt x="55" y="144"/>
                  </a:lnTo>
                  <a:lnTo>
                    <a:pt x="51" y="144"/>
                  </a:lnTo>
                  <a:lnTo>
                    <a:pt x="51" y="144"/>
                  </a:lnTo>
                  <a:lnTo>
                    <a:pt x="49" y="138"/>
                  </a:lnTo>
                  <a:lnTo>
                    <a:pt x="49" y="138"/>
                  </a:lnTo>
                  <a:lnTo>
                    <a:pt x="45" y="134"/>
                  </a:lnTo>
                  <a:lnTo>
                    <a:pt x="45" y="134"/>
                  </a:lnTo>
                  <a:lnTo>
                    <a:pt x="35" y="132"/>
                  </a:lnTo>
                  <a:lnTo>
                    <a:pt x="35" y="132"/>
                  </a:lnTo>
                  <a:lnTo>
                    <a:pt x="29" y="130"/>
                  </a:lnTo>
                  <a:lnTo>
                    <a:pt x="29" y="130"/>
                  </a:lnTo>
                  <a:lnTo>
                    <a:pt x="21" y="130"/>
                  </a:lnTo>
                  <a:lnTo>
                    <a:pt x="21" y="130"/>
                  </a:lnTo>
                  <a:lnTo>
                    <a:pt x="18" y="130"/>
                  </a:lnTo>
                  <a:lnTo>
                    <a:pt x="14" y="128"/>
                  </a:lnTo>
                  <a:lnTo>
                    <a:pt x="14" y="128"/>
                  </a:lnTo>
                  <a:lnTo>
                    <a:pt x="14" y="122"/>
                  </a:lnTo>
                  <a:lnTo>
                    <a:pt x="14" y="122"/>
                  </a:lnTo>
                  <a:lnTo>
                    <a:pt x="16" y="118"/>
                  </a:lnTo>
                  <a:lnTo>
                    <a:pt x="20" y="114"/>
                  </a:lnTo>
                  <a:lnTo>
                    <a:pt x="20" y="114"/>
                  </a:lnTo>
                  <a:lnTo>
                    <a:pt x="23" y="116"/>
                  </a:lnTo>
                  <a:lnTo>
                    <a:pt x="27" y="118"/>
                  </a:lnTo>
                  <a:lnTo>
                    <a:pt x="27" y="118"/>
                  </a:lnTo>
                  <a:lnTo>
                    <a:pt x="41" y="120"/>
                  </a:lnTo>
                  <a:lnTo>
                    <a:pt x="41" y="120"/>
                  </a:lnTo>
                  <a:lnTo>
                    <a:pt x="49" y="120"/>
                  </a:lnTo>
                  <a:lnTo>
                    <a:pt x="49" y="120"/>
                  </a:lnTo>
                  <a:lnTo>
                    <a:pt x="55" y="124"/>
                  </a:lnTo>
                  <a:lnTo>
                    <a:pt x="55" y="124"/>
                  </a:lnTo>
                  <a:lnTo>
                    <a:pt x="61" y="122"/>
                  </a:lnTo>
                  <a:lnTo>
                    <a:pt x="63" y="120"/>
                  </a:lnTo>
                  <a:lnTo>
                    <a:pt x="65" y="120"/>
                  </a:lnTo>
                  <a:lnTo>
                    <a:pt x="65" y="120"/>
                  </a:lnTo>
                  <a:lnTo>
                    <a:pt x="65" y="124"/>
                  </a:lnTo>
                  <a:lnTo>
                    <a:pt x="65" y="128"/>
                  </a:lnTo>
                  <a:lnTo>
                    <a:pt x="65" y="128"/>
                  </a:lnTo>
                  <a:lnTo>
                    <a:pt x="73" y="128"/>
                  </a:lnTo>
                  <a:lnTo>
                    <a:pt x="77" y="128"/>
                  </a:lnTo>
                  <a:lnTo>
                    <a:pt x="77" y="128"/>
                  </a:lnTo>
                  <a:lnTo>
                    <a:pt x="79" y="130"/>
                  </a:lnTo>
                  <a:lnTo>
                    <a:pt x="81" y="132"/>
                  </a:lnTo>
                  <a:lnTo>
                    <a:pt x="81" y="132"/>
                  </a:lnTo>
                  <a:lnTo>
                    <a:pt x="87" y="138"/>
                  </a:lnTo>
                  <a:lnTo>
                    <a:pt x="91" y="140"/>
                  </a:lnTo>
                  <a:lnTo>
                    <a:pt x="93" y="140"/>
                  </a:lnTo>
                  <a:lnTo>
                    <a:pt x="93" y="140"/>
                  </a:lnTo>
                  <a:lnTo>
                    <a:pt x="105" y="136"/>
                  </a:lnTo>
                  <a:lnTo>
                    <a:pt x="109" y="132"/>
                  </a:lnTo>
                  <a:lnTo>
                    <a:pt x="111" y="130"/>
                  </a:lnTo>
                  <a:lnTo>
                    <a:pt x="111" y="130"/>
                  </a:lnTo>
                  <a:lnTo>
                    <a:pt x="107" y="128"/>
                  </a:lnTo>
                  <a:lnTo>
                    <a:pt x="105" y="128"/>
                  </a:lnTo>
                  <a:lnTo>
                    <a:pt x="105" y="128"/>
                  </a:lnTo>
                  <a:lnTo>
                    <a:pt x="101" y="130"/>
                  </a:lnTo>
                  <a:lnTo>
                    <a:pt x="95" y="134"/>
                  </a:lnTo>
                  <a:lnTo>
                    <a:pt x="95" y="134"/>
                  </a:lnTo>
                  <a:lnTo>
                    <a:pt x="93" y="132"/>
                  </a:lnTo>
                  <a:lnTo>
                    <a:pt x="93" y="128"/>
                  </a:lnTo>
                  <a:lnTo>
                    <a:pt x="93" y="128"/>
                  </a:lnTo>
                  <a:lnTo>
                    <a:pt x="87" y="122"/>
                  </a:lnTo>
                  <a:lnTo>
                    <a:pt x="83" y="120"/>
                  </a:lnTo>
                  <a:lnTo>
                    <a:pt x="81" y="118"/>
                  </a:lnTo>
                  <a:lnTo>
                    <a:pt x="81" y="118"/>
                  </a:lnTo>
                  <a:lnTo>
                    <a:pt x="83" y="116"/>
                  </a:lnTo>
                  <a:lnTo>
                    <a:pt x="85" y="114"/>
                  </a:lnTo>
                  <a:lnTo>
                    <a:pt x="85" y="114"/>
                  </a:lnTo>
                  <a:lnTo>
                    <a:pt x="93" y="110"/>
                  </a:lnTo>
                  <a:lnTo>
                    <a:pt x="93" y="110"/>
                  </a:lnTo>
                  <a:lnTo>
                    <a:pt x="99" y="110"/>
                  </a:lnTo>
                  <a:lnTo>
                    <a:pt x="99" y="110"/>
                  </a:lnTo>
                  <a:lnTo>
                    <a:pt x="105" y="110"/>
                  </a:lnTo>
                  <a:lnTo>
                    <a:pt x="105" y="110"/>
                  </a:lnTo>
                  <a:lnTo>
                    <a:pt x="113" y="108"/>
                  </a:lnTo>
                  <a:lnTo>
                    <a:pt x="117" y="108"/>
                  </a:lnTo>
                  <a:lnTo>
                    <a:pt x="119" y="108"/>
                  </a:lnTo>
                  <a:lnTo>
                    <a:pt x="119" y="108"/>
                  </a:lnTo>
                  <a:lnTo>
                    <a:pt x="121" y="106"/>
                  </a:lnTo>
                  <a:lnTo>
                    <a:pt x="121" y="106"/>
                  </a:lnTo>
                  <a:lnTo>
                    <a:pt x="119" y="102"/>
                  </a:lnTo>
                  <a:lnTo>
                    <a:pt x="117" y="96"/>
                  </a:lnTo>
                  <a:lnTo>
                    <a:pt x="117" y="96"/>
                  </a:lnTo>
                  <a:lnTo>
                    <a:pt x="115" y="100"/>
                  </a:lnTo>
                  <a:lnTo>
                    <a:pt x="111" y="100"/>
                  </a:lnTo>
                  <a:lnTo>
                    <a:pt x="111" y="100"/>
                  </a:lnTo>
                  <a:lnTo>
                    <a:pt x="109" y="100"/>
                  </a:lnTo>
                  <a:lnTo>
                    <a:pt x="107" y="96"/>
                  </a:lnTo>
                  <a:lnTo>
                    <a:pt x="107" y="96"/>
                  </a:lnTo>
                  <a:lnTo>
                    <a:pt x="109" y="94"/>
                  </a:lnTo>
                  <a:lnTo>
                    <a:pt x="111" y="94"/>
                  </a:lnTo>
                  <a:lnTo>
                    <a:pt x="111" y="94"/>
                  </a:lnTo>
                  <a:lnTo>
                    <a:pt x="111" y="90"/>
                  </a:lnTo>
                  <a:lnTo>
                    <a:pt x="111" y="90"/>
                  </a:lnTo>
                  <a:lnTo>
                    <a:pt x="111" y="90"/>
                  </a:lnTo>
                  <a:lnTo>
                    <a:pt x="107" y="90"/>
                  </a:lnTo>
                  <a:lnTo>
                    <a:pt x="107" y="90"/>
                  </a:lnTo>
                  <a:lnTo>
                    <a:pt x="107" y="88"/>
                  </a:lnTo>
                  <a:lnTo>
                    <a:pt x="109" y="84"/>
                  </a:lnTo>
                  <a:lnTo>
                    <a:pt x="109" y="84"/>
                  </a:lnTo>
                  <a:lnTo>
                    <a:pt x="107" y="82"/>
                  </a:lnTo>
                  <a:lnTo>
                    <a:pt x="107" y="82"/>
                  </a:lnTo>
                  <a:lnTo>
                    <a:pt x="101" y="78"/>
                  </a:lnTo>
                  <a:lnTo>
                    <a:pt x="93" y="74"/>
                  </a:lnTo>
                  <a:lnTo>
                    <a:pt x="93" y="74"/>
                  </a:lnTo>
                  <a:lnTo>
                    <a:pt x="87" y="74"/>
                  </a:lnTo>
                  <a:lnTo>
                    <a:pt x="87" y="74"/>
                  </a:lnTo>
                  <a:lnTo>
                    <a:pt x="83" y="76"/>
                  </a:lnTo>
                  <a:lnTo>
                    <a:pt x="77" y="78"/>
                  </a:lnTo>
                  <a:lnTo>
                    <a:pt x="77" y="78"/>
                  </a:lnTo>
                  <a:lnTo>
                    <a:pt x="73" y="74"/>
                  </a:lnTo>
                  <a:lnTo>
                    <a:pt x="73" y="74"/>
                  </a:lnTo>
                  <a:lnTo>
                    <a:pt x="59" y="74"/>
                  </a:lnTo>
                  <a:lnTo>
                    <a:pt x="59" y="74"/>
                  </a:lnTo>
                  <a:lnTo>
                    <a:pt x="55" y="72"/>
                  </a:lnTo>
                  <a:lnTo>
                    <a:pt x="55" y="72"/>
                  </a:lnTo>
                  <a:lnTo>
                    <a:pt x="51" y="66"/>
                  </a:lnTo>
                  <a:lnTo>
                    <a:pt x="47" y="62"/>
                  </a:lnTo>
                  <a:lnTo>
                    <a:pt x="47" y="62"/>
                  </a:lnTo>
                  <a:lnTo>
                    <a:pt x="45" y="60"/>
                  </a:lnTo>
                  <a:lnTo>
                    <a:pt x="37" y="58"/>
                  </a:lnTo>
                  <a:lnTo>
                    <a:pt x="33" y="58"/>
                  </a:lnTo>
                  <a:lnTo>
                    <a:pt x="31" y="56"/>
                  </a:lnTo>
                  <a:lnTo>
                    <a:pt x="31" y="56"/>
                  </a:lnTo>
                  <a:lnTo>
                    <a:pt x="31" y="54"/>
                  </a:lnTo>
                  <a:lnTo>
                    <a:pt x="33" y="52"/>
                  </a:lnTo>
                  <a:lnTo>
                    <a:pt x="37" y="50"/>
                  </a:lnTo>
                  <a:lnTo>
                    <a:pt x="37" y="50"/>
                  </a:lnTo>
                  <a:lnTo>
                    <a:pt x="43" y="48"/>
                  </a:lnTo>
                  <a:lnTo>
                    <a:pt x="47" y="46"/>
                  </a:lnTo>
                  <a:lnTo>
                    <a:pt x="47" y="46"/>
                  </a:lnTo>
                  <a:lnTo>
                    <a:pt x="47" y="48"/>
                  </a:lnTo>
                  <a:lnTo>
                    <a:pt x="47" y="50"/>
                  </a:lnTo>
                  <a:lnTo>
                    <a:pt x="47" y="50"/>
                  </a:lnTo>
                  <a:lnTo>
                    <a:pt x="51" y="56"/>
                  </a:lnTo>
                  <a:lnTo>
                    <a:pt x="55" y="62"/>
                  </a:lnTo>
                  <a:lnTo>
                    <a:pt x="55" y="62"/>
                  </a:lnTo>
                  <a:lnTo>
                    <a:pt x="59" y="62"/>
                  </a:lnTo>
                  <a:lnTo>
                    <a:pt x="63" y="60"/>
                  </a:lnTo>
                  <a:lnTo>
                    <a:pt x="63" y="60"/>
                  </a:lnTo>
                  <a:lnTo>
                    <a:pt x="63" y="60"/>
                  </a:lnTo>
                  <a:lnTo>
                    <a:pt x="61" y="58"/>
                  </a:lnTo>
                  <a:lnTo>
                    <a:pt x="59" y="56"/>
                  </a:lnTo>
                  <a:lnTo>
                    <a:pt x="59" y="54"/>
                  </a:lnTo>
                  <a:lnTo>
                    <a:pt x="59" y="54"/>
                  </a:lnTo>
                  <a:lnTo>
                    <a:pt x="61" y="56"/>
                  </a:lnTo>
                  <a:lnTo>
                    <a:pt x="61" y="56"/>
                  </a:lnTo>
                  <a:lnTo>
                    <a:pt x="63" y="54"/>
                  </a:lnTo>
                  <a:lnTo>
                    <a:pt x="65" y="52"/>
                  </a:lnTo>
                  <a:lnTo>
                    <a:pt x="65" y="52"/>
                  </a:lnTo>
                  <a:lnTo>
                    <a:pt x="63" y="48"/>
                  </a:lnTo>
                  <a:lnTo>
                    <a:pt x="61" y="44"/>
                  </a:lnTo>
                  <a:lnTo>
                    <a:pt x="61" y="44"/>
                  </a:lnTo>
                  <a:lnTo>
                    <a:pt x="61" y="38"/>
                  </a:lnTo>
                  <a:lnTo>
                    <a:pt x="63" y="34"/>
                  </a:lnTo>
                  <a:lnTo>
                    <a:pt x="63" y="34"/>
                  </a:lnTo>
                  <a:lnTo>
                    <a:pt x="63" y="34"/>
                  </a:lnTo>
                  <a:lnTo>
                    <a:pt x="69" y="34"/>
                  </a:lnTo>
                  <a:lnTo>
                    <a:pt x="71" y="38"/>
                  </a:lnTo>
                  <a:lnTo>
                    <a:pt x="75" y="50"/>
                  </a:lnTo>
                  <a:lnTo>
                    <a:pt x="75" y="50"/>
                  </a:lnTo>
                  <a:lnTo>
                    <a:pt x="73" y="54"/>
                  </a:lnTo>
                  <a:lnTo>
                    <a:pt x="75" y="60"/>
                  </a:lnTo>
                  <a:lnTo>
                    <a:pt x="75" y="60"/>
                  </a:lnTo>
                  <a:lnTo>
                    <a:pt x="79" y="62"/>
                  </a:lnTo>
                  <a:lnTo>
                    <a:pt x="83" y="64"/>
                  </a:lnTo>
                  <a:lnTo>
                    <a:pt x="85" y="62"/>
                  </a:lnTo>
                  <a:lnTo>
                    <a:pt x="85" y="62"/>
                  </a:lnTo>
                  <a:lnTo>
                    <a:pt x="85" y="60"/>
                  </a:lnTo>
                  <a:lnTo>
                    <a:pt x="83" y="56"/>
                  </a:lnTo>
                  <a:lnTo>
                    <a:pt x="83" y="56"/>
                  </a:lnTo>
                  <a:lnTo>
                    <a:pt x="85" y="56"/>
                  </a:lnTo>
                  <a:lnTo>
                    <a:pt x="87" y="56"/>
                  </a:lnTo>
                  <a:lnTo>
                    <a:pt x="87" y="56"/>
                  </a:lnTo>
                  <a:lnTo>
                    <a:pt x="91" y="54"/>
                  </a:lnTo>
                  <a:lnTo>
                    <a:pt x="91" y="52"/>
                  </a:lnTo>
                  <a:lnTo>
                    <a:pt x="91" y="52"/>
                  </a:lnTo>
                  <a:lnTo>
                    <a:pt x="89" y="50"/>
                  </a:lnTo>
                  <a:lnTo>
                    <a:pt x="87" y="50"/>
                  </a:lnTo>
                  <a:lnTo>
                    <a:pt x="83" y="50"/>
                  </a:lnTo>
                  <a:lnTo>
                    <a:pt x="79" y="48"/>
                  </a:lnTo>
                  <a:lnTo>
                    <a:pt x="79" y="48"/>
                  </a:lnTo>
                  <a:lnTo>
                    <a:pt x="79" y="44"/>
                  </a:lnTo>
                  <a:lnTo>
                    <a:pt x="79" y="36"/>
                  </a:lnTo>
                  <a:lnTo>
                    <a:pt x="79" y="36"/>
                  </a:lnTo>
                  <a:lnTo>
                    <a:pt x="81" y="36"/>
                  </a:lnTo>
                  <a:lnTo>
                    <a:pt x="81" y="36"/>
                  </a:lnTo>
                  <a:lnTo>
                    <a:pt x="85" y="36"/>
                  </a:lnTo>
                  <a:lnTo>
                    <a:pt x="87" y="38"/>
                  </a:lnTo>
                  <a:lnTo>
                    <a:pt x="87" y="38"/>
                  </a:lnTo>
                  <a:lnTo>
                    <a:pt x="87" y="34"/>
                  </a:lnTo>
                  <a:lnTo>
                    <a:pt x="87" y="30"/>
                  </a:lnTo>
                  <a:lnTo>
                    <a:pt x="87" y="30"/>
                  </a:lnTo>
                  <a:lnTo>
                    <a:pt x="85" y="26"/>
                  </a:lnTo>
                  <a:lnTo>
                    <a:pt x="85" y="22"/>
                  </a:lnTo>
                  <a:lnTo>
                    <a:pt x="87" y="20"/>
                  </a:lnTo>
                  <a:lnTo>
                    <a:pt x="87" y="20"/>
                  </a:lnTo>
                  <a:lnTo>
                    <a:pt x="89" y="26"/>
                  </a:lnTo>
                  <a:lnTo>
                    <a:pt x="93" y="30"/>
                  </a:lnTo>
                  <a:lnTo>
                    <a:pt x="93" y="30"/>
                  </a:lnTo>
                  <a:lnTo>
                    <a:pt x="95" y="30"/>
                  </a:lnTo>
                  <a:lnTo>
                    <a:pt x="95" y="30"/>
                  </a:lnTo>
                  <a:lnTo>
                    <a:pt x="95" y="24"/>
                  </a:lnTo>
                  <a:lnTo>
                    <a:pt x="95" y="22"/>
                  </a:lnTo>
                  <a:lnTo>
                    <a:pt x="95" y="20"/>
                  </a:lnTo>
                  <a:lnTo>
                    <a:pt x="95" y="20"/>
                  </a:lnTo>
                  <a:lnTo>
                    <a:pt x="99" y="22"/>
                  </a:lnTo>
                  <a:lnTo>
                    <a:pt x="99" y="24"/>
                  </a:lnTo>
                  <a:lnTo>
                    <a:pt x="101" y="26"/>
                  </a:lnTo>
                  <a:lnTo>
                    <a:pt x="101" y="26"/>
                  </a:lnTo>
                  <a:lnTo>
                    <a:pt x="101" y="26"/>
                  </a:lnTo>
                  <a:lnTo>
                    <a:pt x="103" y="24"/>
                  </a:lnTo>
                  <a:lnTo>
                    <a:pt x="103" y="22"/>
                  </a:lnTo>
                  <a:lnTo>
                    <a:pt x="103" y="20"/>
                  </a:lnTo>
                  <a:lnTo>
                    <a:pt x="103" y="18"/>
                  </a:lnTo>
                  <a:lnTo>
                    <a:pt x="103" y="18"/>
                  </a:lnTo>
                  <a:lnTo>
                    <a:pt x="105" y="16"/>
                  </a:lnTo>
                  <a:lnTo>
                    <a:pt x="109" y="18"/>
                  </a:lnTo>
                  <a:lnTo>
                    <a:pt x="109" y="18"/>
                  </a:lnTo>
                  <a:lnTo>
                    <a:pt x="113" y="22"/>
                  </a:lnTo>
                  <a:lnTo>
                    <a:pt x="115" y="30"/>
                  </a:lnTo>
                  <a:lnTo>
                    <a:pt x="115" y="30"/>
                  </a:lnTo>
                  <a:lnTo>
                    <a:pt x="113" y="34"/>
                  </a:lnTo>
                  <a:lnTo>
                    <a:pt x="109" y="38"/>
                  </a:lnTo>
                  <a:lnTo>
                    <a:pt x="109" y="38"/>
                  </a:lnTo>
                  <a:lnTo>
                    <a:pt x="109" y="42"/>
                  </a:lnTo>
                  <a:lnTo>
                    <a:pt x="109" y="42"/>
                  </a:lnTo>
                  <a:lnTo>
                    <a:pt x="113" y="46"/>
                  </a:lnTo>
                  <a:lnTo>
                    <a:pt x="113" y="46"/>
                  </a:lnTo>
                  <a:lnTo>
                    <a:pt x="117" y="44"/>
                  </a:lnTo>
                  <a:lnTo>
                    <a:pt x="119" y="42"/>
                  </a:lnTo>
                  <a:lnTo>
                    <a:pt x="119" y="42"/>
                  </a:lnTo>
                  <a:lnTo>
                    <a:pt x="121" y="46"/>
                  </a:lnTo>
                  <a:lnTo>
                    <a:pt x="119" y="50"/>
                  </a:lnTo>
                  <a:lnTo>
                    <a:pt x="119" y="50"/>
                  </a:lnTo>
                  <a:lnTo>
                    <a:pt x="117" y="56"/>
                  </a:lnTo>
                  <a:lnTo>
                    <a:pt x="115" y="58"/>
                  </a:lnTo>
                  <a:lnTo>
                    <a:pt x="117" y="60"/>
                  </a:lnTo>
                  <a:lnTo>
                    <a:pt x="117" y="60"/>
                  </a:lnTo>
                  <a:lnTo>
                    <a:pt x="117" y="58"/>
                  </a:lnTo>
                  <a:lnTo>
                    <a:pt x="119" y="56"/>
                  </a:lnTo>
                  <a:lnTo>
                    <a:pt x="121" y="54"/>
                  </a:lnTo>
                  <a:lnTo>
                    <a:pt x="123" y="54"/>
                  </a:lnTo>
                  <a:lnTo>
                    <a:pt x="123" y="54"/>
                  </a:lnTo>
                  <a:lnTo>
                    <a:pt x="123" y="56"/>
                  </a:lnTo>
                  <a:lnTo>
                    <a:pt x="121" y="58"/>
                  </a:lnTo>
                  <a:lnTo>
                    <a:pt x="121" y="60"/>
                  </a:lnTo>
                  <a:lnTo>
                    <a:pt x="121" y="62"/>
                  </a:lnTo>
                  <a:lnTo>
                    <a:pt x="121" y="62"/>
                  </a:lnTo>
                  <a:lnTo>
                    <a:pt x="123" y="62"/>
                  </a:lnTo>
                  <a:lnTo>
                    <a:pt x="125" y="60"/>
                  </a:lnTo>
                  <a:lnTo>
                    <a:pt x="131" y="56"/>
                  </a:lnTo>
                  <a:lnTo>
                    <a:pt x="131" y="56"/>
                  </a:lnTo>
                  <a:lnTo>
                    <a:pt x="133" y="52"/>
                  </a:lnTo>
                  <a:lnTo>
                    <a:pt x="133" y="46"/>
                  </a:lnTo>
                  <a:lnTo>
                    <a:pt x="133" y="46"/>
                  </a:lnTo>
                  <a:lnTo>
                    <a:pt x="137" y="44"/>
                  </a:lnTo>
                  <a:lnTo>
                    <a:pt x="137" y="44"/>
                  </a:lnTo>
                  <a:lnTo>
                    <a:pt x="133" y="36"/>
                  </a:lnTo>
                  <a:lnTo>
                    <a:pt x="131" y="32"/>
                  </a:lnTo>
                  <a:lnTo>
                    <a:pt x="131" y="32"/>
                  </a:lnTo>
                  <a:lnTo>
                    <a:pt x="129" y="28"/>
                  </a:lnTo>
                  <a:lnTo>
                    <a:pt x="129" y="24"/>
                  </a:lnTo>
                  <a:lnTo>
                    <a:pt x="129" y="24"/>
                  </a:lnTo>
                  <a:lnTo>
                    <a:pt x="131" y="22"/>
                  </a:lnTo>
                  <a:lnTo>
                    <a:pt x="135" y="20"/>
                  </a:lnTo>
                  <a:lnTo>
                    <a:pt x="135" y="20"/>
                  </a:lnTo>
                  <a:lnTo>
                    <a:pt x="137" y="24"/>
                  </a:lnTo>
                  <a:lnTo>
                    <a:pt x="137" y="28"/>
                  </a:lnTo>
                  <a:lnTo>
                    <a:pt x="137" y="28"/>
                  </a:lnTo>
                  <a:lnTo>
                    <a:pt x="141" y="30"/>
                  </a:lnTo>
                  <a:lnTo>
                    <a:pt x="141" y="30"/>
                  </a:lnTo>
                  <a:lnTo>
                    <a:pt x="145" y="28"/>
                  </a:lnTo>
                  <a:lnTo>
                    <a:pt x="145" y="28"/>
                  </a:lnTo>
                  <a:lnTo>
                    <a:pt x="143" y="24"/>
                  </a:lnTo>
                  <a:lnTo>
                    <a:pt x="143" y="20"/>
                  </a:lnTo>
                  <a:lnTo>
                    <a:pt x="143" y="20"/>
                  </a:lnTo>
                  <a:lnTo>
                    <a:pt x="143" y="18"/>
                  </a:lnTo>
                  <a:lnTo>
                    <a:pt x="143" y="18"/>
                  </a:lnTo>
                  <a:lnTo>
                    <a:pt x="139" y="16"/>
                  </a:lnTo>
                  <a:lnTo>
                    <a:pt x="139" y="16"/>
                  </a:lnTo>
                  <a:lnTo>
                    <a:pt x="135" y="16"/>
                  </a:lnTo>
                  <a:lnTo>
                    <a:pt x="131" y="16"/>
                  </a:lnTo>
                  <a:lnTo>
                    <a:pt x="131" y="16"/>
                  </a:lnTo>
                  <a:lnTo>
                    <a:pt x="129" y="14"/>
                  </a:lnTo>
                  <a:lnTo>
                    <a:pt x="129" y="12"/>
                  </a:lnTo>
                  <a:lnTo>
                    <a:pt x="129" y="12"/>
                  </a:lnTo>
                  <a:lnTo>
                    <a:pt x="129" y="8"/>
                  </a:lnTo>
                  <a:lnTo>
                    <a:pt x="129" y="8"/>
                  </a:lnTo>
                  <a:lnTo>
                    <a:pt x="133" y="6"/>
                  </a:lnTo>
                  <a:lnTo>
                    <a:pt x="133" y="6"/>
                  </a:lnTo>
                  <a:lnTo>
                    <a:pt x="135" y="2"/>
                  </a:lnTo>
                  <a:lnTo>
                    <a:pt x="137" y="0"/>
                  </a:lnTo>
                  <a:lnTo>
                    <a:pt x="137" y="0"/>
                  </a:lnTo>
                  <a:lnTo>
                    <a:pt x="139" y="2"/>
                  </a:lnTo>
                  <a:lnTo>
                    <a:pt x="141" y="4"/>
                  </a:lnTo>
                  <a:lnTo>
                    <a:pt x="141" y="4"/>
                  </a:lnTo>
                  <a:lnTo>
                    <a:pt x="143" y="2"/>
                  </a:lnTo>
                  <a:lnTo>
                    <a:pt x="145" y="2"/>
                  </a:lnTo>
                  <a:lnTo>
                    <a:pt x="145" y="2"/>
                  </a:lnTo>
                  <a:lnTo>
                    <a:pt x="145" y="4"/>
                  </a:lnTo>
                  <a:lnTo>
                    <a:pt x="145" y="6"/>
                  </a:lnTo>
                  <a:lnTo>
                    <a:pt x="143" y="8"/>
                  </a:lnTo>
                  <a:lnTo>
                    <a:pt x="143" y="12"/>
                  </a:lnTo>
                  <a:lnTo>
                    <a:pt x="143" y="12"/>
                  </a:lnTo>
                  <a:lnTo>
                    <a:pt x="149" y="12"/>
                  </a:lnTo>
                  <a:lnTo>
                    <a:pt x="149" y="12"/>
                  </a:lnTo>
                  <a:lnTo>
                    <a:pt x="151" y="16"/>
                  </a:lnTo>
                  <a:lnTo>
                    <a:pt x="151" y="16"/>
                  </a:lnTo>
                  <a:lnTo>
                    <a:pt x="157" y="16"/>
                  </a:lnTo>
                  <a:lnTo>
                    <a:pt x="157" y="16"/>
                  </a:lnTo>
                  <a:lnTo>
                    <a:pt x="157" y="18"/>
                  </a:lnTo>
                  <a:lnTo>
                    <a:pt x="153" y="22"/>
                  </a:lnTo>
                  <a:lnTo>
                    <a:pt x="153" y="26"/>
                  </a:lnTo>
                  <a:lnTo>
                    <a:pt x="153" y="30"/>
                  </a:lnTo>
                  <a:lnTo>
                    <a:pt x="153" y="30"/>
                  </a:lnTo>
                  <a:lnTo>
                    <a:pt x="157" y="32"/>
                  </a:lnTo>
                  <a:lnTo>
                    <a:pt x="161" y="36"/>
                  </a:lnTo>
                  <a:lnTo>
                    <a:pt x="161" y="36"/>
                  </a:lnTo>
                  <a:lnTo>
                    <a:pt x="161" y="42"/>
                  </a:lnTo>
                  <a:lnTo>
                    <a:pt x="159" y="46"/>
                  </a:lnTo>
                  <a:lnTo>
                    <a:pt x="159" y="46"/>
                  </a:lnTo>
                  <a:lnTo>
                    <a:pt x="161" y="56"/>
                  </a:lnTo>
                  <a:lnTo>
                    <a:pt x="161" y="56"/>
                  </a:lnTo>
                  <a:lnTo>
                    <a:pt x="165" y="60"/>
                  </a:lnTo>
                  <a:lnTo>
                    <a:pt x="165" y="60"/>
                  </a:lnTo>
                  <a:lnTo>
                    <a:pt x="167" y="64"/>
                  </a:lnTo>
                  <a:lnTo>
                    <a:pt x="167" y="70"/>
                  </a:lnTo>
                  <a:lnTo>
                    <a:pt x="167" y="70"/>
                  </a:lnTo>
                  <a:lnTo>
                    <a:pt x="165" y="70"/>
                  </a:lnTo>
                  <a:lnTo>
                    <a:pt x="163" y="70"/>
                  </a:lnTo>
                  <a:lnTo>
                    <a:pt x="161" y="70"/>
                  </a:lnTo>
                  <a:lnTo>
                    <a:pt x="159" y="70"/>
                  </a:lnTo>
                  <a:lnTo>
                    <a:pt x="159" y="70"/>
                  </a:lnTo>
                  <a:lnTo>
                    <a:pt x="159" y="72"/>
                  </a:lnTo>
                  <a:lnTo>
                    <a:pt x="161" y="74"/>
                  </a:lnTo>
                  <a:lnTo>
                    <a:pt x="163" y="78"/>
                  </a:lnTo>
                  <a:lnTo>
                    <a:pt x="163" y="78"/>
                  </a:lnTo>
                  <a:lnTo>
                    <a:pt x="161" y="82"/>
                  </a:lnTo>
                  <a:lnTo>
                    <a:pt x="157" y="86"/>
                  </a:lnTo>
                  <a:lnTo>
                    <a:pt x="157" y="86"/>
                  </a:lnTo>
                  <a:lnTo>
                    <a:pt x="151" y="88"/>
                  </a:lnTo>
                  <a:lnTo>
                    <a:pt x="151" y="88"/>
                  </a:lnTo>
                  <a:lnTo>
                    <a:pt x="149" y="90"/>
                  </a:lnTo>
                  <a:lnTo>
                    <a:pt x="149" y="90"/>
                  </a:lnTo>
                  <a:lnTo>
                    <a:pt x="145" y="92"/>
                  </a:lnTo>
                  <a:lnTo>
                    <a:pt x="145" y="92"/>
                  </a:lnTo>
                  <a:lnTo>
                    <a:pt x="143" y="88"/>
                  </a:lnTo>
                  <a:lnTo>
                    <a:pt x="141" y="84"/>
                  </a:lnTo>
                  <a:lnTo>
                    <a:pt x="141" y="84"/>
                  </a:lnTo>
                  <a:lnTo>
                    <a:pt x="141" y="84"/>
                  </a:lnTo>
                  <a:lnTo>
                    <a:pt x="139" y="86"/>
                  </a:lnTo>
                  <a:lnTo>
                    <a:pt x="137" y="92"/>
                  </a:lnTo>
                  <a:lnTo>
                    <a:pt x="137" y="92"/>
                  </a:lnTo>
                  <a:lnTo>
                    <a:pt x="139" y="94"/>
                  </a:lnTo>
                  <a:lnTo>
                    <a:pt x="143" y="96"/>
                  </a:lnTo>
                  <a:lnTo>
                    <a:pt x="143" y="96"/>
                  </a:lnTo>
                  <a:lnTo>
                    <a:pt x="141" y="102"/>
                  </a:lnTo>
                  <a:lnTo>
                    <a:pt x="139" y="106"/>
                  </a:lnTo>
                  <a:lnTo>
                    <a:pt x="139" y="106"/>
                  </a:lnTo>
                  <a:lnTo>
                    <a:pt x="139" y="106"/>
                  </a:lnTo>
                  <a:lnTo>
                    <a:pt x="141" y="104"/>
                  </a:lnTo>
                  <a:lnTo>
                    <a:pt x="145" y="104"/>
                  </a:lnTo>
                  <a:lnTo>
                    <a:pt x="145" y="104"/>
                  </a:lnTo>
                  <a:lnTo>
                    <a:pt x="145" y="106"/>
                  </a:lnTo>
                  <a:lnTo>
                    <a:pt x="145" y="108"/>
                  </a:lnTo>
                  <a:lnTo>
                    <a:pt x="141" y="112"/>
                  </a:lnTo>
                  <a:lnTo>
                    <a:pt x="141" y="112"/>
                  </a:lnTo>
                  <a:lnTo>
                    <a:pt x="139" y="114"/>
                  </a:lnTo>
                  <a:lnTo>
                    <a:pt x="135" y="114"/>
                  </a:lnTo>
                  <a:lnTo>
                    <a:pt x="135" y="114"/>
                  </a:lnTo>
                  <a:lnTo>
                    <a:pt x="137" y="116"/>
                  </a:lnTo>
                  <a:lnTo>
                    <a:pt x="139" y="120"/>
                  </a:lnTo>
                  <a:lnTo>
                    <a:pt x="139" y="120"/>
                  </a:lnTo>
                  <a:lnTo>
                    <a:pt x="137" y="124"/>
                  </a:lnTo>
                  <a:lnTo>
                    <a:pt x="137" y="124"/>
                  </a:lnTo>
                  <a:lnTo>
                    <a:pt x="133" y="132"/>
                  </a:lnTo>
                  <a:lnTo>
                    <a:pt x="131" y="134"/>
                  </a:lnTo>
                  <a:lnTo>
                    <a:pt x="131" y="136"/>
                  </a:lnTo>
                  <a:lnTo>
                    <a:pt x="131" y="136"/>
                  </a:lnTo>
                  <a:lnTo>
                    <a:pt x="133" y="136"/>
                  </a:lnTo>
                  <a:lnTo>
                    <a:pt x="135" y="136"/>
                  </a:lnTo>
                  <a:lnTo>
                    <a:pt x="139" y="130"/>
                  </a:lnTo>
                  <a:lnTo>
                    <a:pt x="139" y="130"/>
                  </a:lnTo>
                  <a:lnTo>
                    <a:pt x="141" y="128"/>
                  </a:lnTo>
                  <a:lnTo>
                    <a:pt x="143" y="124"/>
                  </a:lnTo>
                  <a:lnTo>
                    <a:pt x="143" y="124"/>
                  </a:lnTo>
                  <a:lnTo>
                    <a:pt x="147" y="124"/>
                  </a:lnTo>
                  <a:lnTo>
                    <a:pt x="151" y="128"/>
                  </a:lnTo>
                  <a:lnTo>
                    <a:pt x="151" y="128"/>
                  </a:lnTo>
                  <a:lnTo>
                    <a:pt x="153" y="124"/>
                  </a:lnTo>
                  <a:lnTo>
                    <a:pt x="157" y="120"/>
                  </a:lnTo>
                  <a:lnTo>
                    <a:pt x="161" y="112"/>
                  </a:lnTo>
                  <a:lnTo>
                    <a:pt x="161" y="112"/>
                  </a:lnTo>
                  <a:lnTo>
                    <a:pt x="165" y="110"/>
                  </a:lnTo>
                  <a:lnTo>
                    <a:pt x="169" y="108"/>
                  </a:lnTo>
                  <a:lnTo>
                    <a:pt x="169" y="108"/>
                  </a:lnTo>
                  <a:lnTo>
                    <a:pt x="171" y="108"/>
                  </a:lnTo>
                  <a:lnTo>
                    <a:pt x="173" y="110"/>
                  </a:lnTo>
                  <a:lnTo>
                    <a:pt x="173" y="110"/>
                  </a:lnTo>
                  <a:lnTo>
                    <a:pt x="173" y="114"/>
                  </a:lnTo>
                  <a:lnTo>
                    <a:pt x="171" y="116"/>
                  </a:lnTo>
                  <a:lnTo>
                    <a:pt x="171" y="116"/>
                  </a:lnTo>
                  <a:lnTo>
                    <a:pt x="171" y="120"/>
                  </a:lnTo>
                  <a:lnTo>
                    <a:pt x="171" y="124"/>
                  </a:lnTo>
                  <a:lnTo>
                    <a:pt x="171" y="124"/>
                  </a:lnTo>
                  <a:lnTo>
                    <a:pt x="175" y="124"/>
                  </a:lnTo>
                  <a:lnTo>
                    <a:pt x="177" y="120"/>
                  </a:lnTo>
                  <a:lnTo>
                    <a:pt x="177" y="120"/>
                  </a:lnTo>
                  <a:lnTo>
                    <a:pt x="187" y="112"/>
                  </a:lnTo>
                  <a:lnTo>
                    <a:pt x="187" y="112"/>
                  </a:lnTo>
                  <a:lnTo>
                    <a:pt x="195" y="104"/>
                  </a:lnTo>
                  <a:lnTo>
                    <a:pt x="195" y="104"/>
                  </a:lnTo>
                  <a:lnTo>
                    <a:pt x="201" y="86"/>
                  </a:lnTo>
                  <a:lnTo>
                    <a:pt x="201" y="86"/>
                  </a:lnTo>
                  <a:lnTo>
                    <a:pt x="203" y="82"/>
                  </a:lnTo>
                  <a:lnTo>
                    <a:pt x="205" y="78"/>
                  </a:lnTo>
                  <a:lnTo>
                    <a:pt x="205" y="78"/>
                  </a:lnTo>
                  <a:lnTo>
                    <a:pt x="209" y="78"/>
                  </a:lnTo>
                  <a:lnTo>
                    <a:pt x="209" y="78"/>
                  </a:lnTo>
                  <a:lnTo>
                    <a:pt x="213" y="82"/>
                  </a:lnTo>
                  <a:lnTo>
                    <a:pt x="213" y="82"/>
                  </a:lnTo>
                  <a:lnTo>
                    <a:pt x="217" y="88"/>
                  </a:lnTo>
                  <a:lnTo>
                    <a:pt x="217" y="96"/>
                  </a:lnTo>
                  <a:lnTo>
                    <a:pt x="217" y="96"/>
                  </a:lnTo>
                  <a:lnTo>
                    <a:pt x="213" y="112"/>
                  </a:lnTo>
                  <a:lnTo>
                    <a:pt x="213" y="112"/>
                  </a:lnTo>
                  <a:lnTo>
                    <a:pt x="211" y="116"/>
                  </a:lnTo>
                  <a:lnTo>
                    <a:pt x="211" y="120"/>
                  </a:lnTo>
                  <a:lnTo>
                    <a:pt x="211" y="120"/>
                  </a:lnTo>
                  <a:lnTo>
                    <a:pt x="217" y="122"/>
                  </a:lnTo>
                  <a:lnTo>
                    <a:pt x="217" y="122"/>
                  </a:lnTo>
                  <a:lnTo>
                    <a:pt x="221" y="122"/>
                  </a:lnTo>
                  <a:lnTo>
                    <a:pt x="221" y="122"/>
                  </a:lnTo>
                  <a:lnTo>
                    <a:pt x="225" y="118"/>
                  </a:lnTo>
                  <a:lnTo>
                    <a:pt x="229" y="114"/>
                  </a:lnTo>
                  <a:lnTo>
                    <a:pt x="229" y="114"/>
                  </a:lnTo>
                  <a:lnTo>
                    <a:pt x="232" y="106"/>
                  </a:lnTo>
                  <a:lnTo>
                    <a:pt x="232" y="106"/>
                  </a:lnTo>
                  <a:lnTo>
                    <a:pt x="232" y="102"/>
                  </a:lnTo>
                  <a:lnTo>
                    <a:pt x="234" y="100"/>
                  </a:lnTo>
                  <a:lnTo>
                    <a:pt x="234" y="100"/>
                  </a:lnTo>
                  <a:lnTo>
                    <a:pt x="238" y="96"/>
                  </a:lnTo>
                  <a:lnTo>
                    <a:pt x="244" y="100"/>
                  </a:lnTo>
                  <a:lnTo>
                    <a:pt x="244" y="100"/>
                  </a:lnTo>
                  <a:lnTo>
                    <a:pt x="246" y="104"/>
                  </a:lnTo>
                  <a:lnTo>
                    <a:pt x="246" y="104"/>
                  </a:lnTo>
                  <a:lnTo>
                    <a:pt x="250" y="102"/>
                  </a:lnTo>
                  <a:lnTo>
                    <a:pt x="254" y="96"/>
                  </a:lnTo>
                  <a:lnTo>
                    <a:pt x="254" y="96"/>
                  </a:lnTo>
                  <a:lnTo>
                    <a:pt x="260" y="96"/>
                  </a:lnTo>
                  <a:lnTo>
                    <a:pt x="264" y="96"/>
                  </a:lnTo>
                  <a:lnTo>
                    <a:pt x="266" y="96"/>
                  </a:lnTo>
                  <a:lnTo>
                    <a:pt x="266" y="96"/>
                  </a:lnTo>
                  <a:lnTo>
                    <a:pt x="264" y="102"/>
                  </a:lnTo>
                  <a:lnTo>
                    <a:pt x="262" y="104"/>
                  </a:lnTo>
                  <a:lnTo>
                    <a:pt x="262" y="104"/>
                  </a:lnTo>
                  <a:lnTo>
                    <a:pt x="264" y="104"/>
                  </a:lnTo>
                  <a:lnTo>
                    <a:pt x="264" y="104"/>
                  </a:lnTo>
                  <a:lnTo>
                    <a:pt x="264" y="104"/>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0" name="Freeform 393">
              <a:extLst>
                <a:ext uri="{FF2B5EF4-FFF2-40B4-BE49-F238E27FC236}">
                  <a16:creationId xmlns:a16="http://schemas.microsoft.com/office/drawing/2014/main" id="{EDA97F6C-D4B3-132E-E22E-E81C5A6E4C5F}"/>
                </a:ext>
              </a:extLst>
            </p:cNvPr>
            <p:cNvSpPr>
              <a:spLocks/>
            </p:cNvSpPr>
            <p:nvPr/>
          </p:nvSpPr>
          <p:spPr bwMode="auto">
            <a:xfrm>
              <a:off x="9061312" y="3274173"/>
              <a:ext cx="215232" cy="235122"/>
            </a:xfrm>
            <a:custGeom>
              <a:avLst/>
              <a:gdLst>
                <a:gd name="T0" fmla="*/ 243 w 303"/>
                <a:gd name="T1" fmla="*/ 110 h 331"/>
                <a:gd name="T2" fmla="*/ 277 w 303"/>
                <a:gd name="T3" fmla="*/ 92 h 331"/>
                <a:gd name="T4" fmla="*/ 303 w 303"/>
                <a:gd name="T5" fmla="*/ 114 h 331"/>
                <a:gd name="T6" fmla="*/ 299 w 303"/>
                <a:gd name="T7" fmla="*/ 141 h 331"/>
                <a:gd name="T8" fmla="*/ 289 w 303"/>
                <a:gd name="T9" fmla="*/ 159 h 331"/>
                <a:gd name="T10" fmla="*/ 285 w 303"/>
                <a:gd name="T11" fmla="*/ 205 h 331"/>
                <a:gd name="T12" fmla="*/ 277 w 303"/>
                <a:gd name="T13" fmla="*/ 237 h 331"/>
                <a:gd name="T14" fmla="*/ 251 w 303"/>
                <a:gd name="T15" fmla="*/ 281 h 331"/>
                <a:gd name="T16" fmla="*/ 239 w 303"/>
                <a:gd name="T17" fmla="*/ 309 h 331"/>
                <a:gd name="T18" fmla="*/ 219 w 303"/>
                <a:gd name="T19" fmla="*/ 309 h 331"/>
                <a:gd name="T20" fmla="*/ 172 w 303"/>
                <a:gd name="T21" fmla="*/ 303 h 331"/>
                <a:gd name="T22" fmla="*/ 152 w 303"/>
                <a:gd name="T23" fmla="*/ 319 h 331"/>
                <a:gd name="T24" fmla="*/ 136 w 303"/>
                <a:gd name="T25" fmla="*/ 321 h 331"/>
                <a:gd name="T26" fmla="*/ 116 w 303"/>
                <a:gd name="T27" fmla="*/ 311 h 331"/>
                <a:gd name="T28" fmla="*/ 108 w 303"/>
                <a:gd name="T29" fmla="*/ 325 h 331"/>
                <a:gd name="T30" fmla="*/ 58 w 303"/>
                <a:gd name="T31" fmla="*/ 327 h 331"/>
                <a:gd name="T32" fmla="*/ 42 w 303"/>
                <a:gd name="T33" fmla="*/ 325 h 331"/>
                <a:gd name="T34" fmla="*/ 20 w 303"/>
                <a:gd name="T35" fmla="*/ 325 h 331"/>
                <a:gd name="T36" fmla="*/ 28 w 303"/>
                <a:gd name="T37" fmla="*/ 315 h 331"/>
                <a:gd name="T38" fmla="*/ 42 w 303"/>
                <a:gd name="T39" fmla="*/ 309 h 331"/>
                <a:gd name="T40" fmla="*/ 10 w 303"/>
                <a:gd name="T41" fmla="*/ 307 h 331"/>
                <a:gd name="T42" fmla="*/ 24 w 303"/>
                <a:gd name="T43" fmla="*/ 299 h 331"/>
                <a:gd name="T44" fmla="*/ 30 w 303"/>
                <a:gd name="T45" fmla="*/ 289 h 331"/>
                <a:gd name="T46" fmla="*/ 8 w 303"/>
                <a:gd name="T47" fmla="*/ 287 h 331"/>
                <a:gd name="T48" fmla="*/ 2 w 303"/>
                <a:gd name="T49" fmla="*/ 275 h 331"/>
                <a:gd name="T50" fmla="*/ 30 w 303"/>
                <a:gd name="T51" fmla="*/ 265 h 331"/>
                <a:gd name="T52" fmla="*/ 18 w 303"/>
                <a:gd name="T53" fmla="*/ 259 h 331"/>
                <a:gd name="T54" fmla="*/ 12 w 303"/>
                <a:gd name="T55" fmla="*/ 245 h 331"/>
                <a:gd name="T56" fmla="*/ 32 w 303"/>
                <a:gd name="T57" fmla="*/ 245 h 331"/>
                <a:gd name="T58" fmla="*/ 46 w 303"/>
                <a:gd name="T59" fmla="*/ 239 h 331"/>
                <a:gd name="T60" fmla="*/ 100 w 303"/>
                <a:gd name="T61" fmla="*/ 233 h 331"/>
                <a:gd name="T62" fmla="*/ 112 w 303"/>
                <a:gd name="T63" fmla="*/ 229 h 331"/>
                <a:gd name="T64" fmla="*/ 112 w 303"/>
                <a:gd name="T65" fmla="*/ 213 h 331"/>
                <a:gd name="T66" fmla="*/ 82 w 303"/>
                <a:gd name="T67" fmla="*/ 223 h 331"/>
                <a:gd name="T68" fmla="*/ 56 w 303"/>
                <a:gd name="T69" fmla="*/ 211 h 331"/>
                <a:gd name="T70" fmla="*/ 88 w 303"/>
                <a:gd name="T71" fmla="*/ 191 h 331"/>
                <a:gd name="T72" fmla="*/ 116 w 303"/>
                <a:gd name="T73" fmla="*/ 179 h 331"/>
                <a:gd name="T74" fmla="*/ 114 w 303"/>
                <a:gd name="T75" fmla="*/ 165 h 331"/>
                <a:gd name="T76" fmla="*/ 88 w 303"/>
                <a:gd name="T77" fmla="*/ 149 h 331"/>
                <a:gd name="T78" fmla="*/ 78 w 303"/>
                <a:gd name="T79" fmla="*/ 143 h 331"/>
                <a:gd name="T80" fmla="*/ 70 w 303"/>
                <a:gd name="T81" fmla="*/ 130 h 331"/>
                <a:gd name="T82" fmla="*/ 88 w 303"/>
                <a:gd name="T83" fmla="*/ 112 h 331"/>
                <a:gd name="T84" fmla="*/ 108 w 303"/>
                <a:gd name="T85" fmla="*/ 100 h 331"/>
                <a:gd name="T86" fmla="*/ 84 w 303"/>
                <a:gd name="T87" fmla="*/ 84 h 331"/>
                <a:gd name="T88" fmla="*/ 100 w 303"/>
                <a:gd name="T89" fmla="*/ 86 h 331"/>
                <a:gd name="T90" fmla="*/ 106 w 303"/>
                <a:gd name="T91" fmla="*/ 64 h 331"/>
                <a:gd name="T92" fmla="*/ 132 w 303"/>
                <a:gd name="T93" fmla="*/ 58 h 331"/>
                <a:gd name="T94" fmla="*/ 148 w 303"/>
                <a:gd name="T95" fmla="*/ 74 h 331"/>
                <a:gd name="T96" fmla="*/ 178 w 303"/>
                <a:gd name="T97" fmla="*/ 82 h 331"/>
                <a:gd name="T98" fmla="*/ 192 w 303"/>
                <a:gd name="T99" fmla="*/ 66 h 331"/>
                <a:gd name="T100" fmla="*/ 211 w 303"/>
                <a:gd name="T101" fmla="*/ 52 h 331"/>
                <a:gd name="T102" fmla="*/ 192 w 303"/>
                <a:gd name="T103" fmla="*/ 44 h 331"/>
                <a:gd name="T104" fmla="*/ 186 w 303"/>
                <a:gd name="T105" fmla="*/ 34 h 331"/>
                <a:gd name="T106" fmla="*/ 209 w 303"/>
                <a:gd name="T107" fmla="*/ 24 h 331"/>
                <a:gd name="T108" fmla="*/ 219 w 303"/>
                <a:gd name="T109" fmla="*/ 8 h 331"/>
                <a:gd name="T110" fmla="*/ 245 w 303"/>
                <a:gd name="T111" fmla="*/ 4 h 331"/>
                <a:gd name="T112" fmla="*/ 263 w 303"/>
                <a:gd name="T113" fmla="*/ 2 h 331"/>
                <a:gd name="T114" fmla="*/ 255 w 303"/>
                <a:gd name="T115" fmla="*/ 30 h 331"/>
                <a:gd name="T116" fmla="*/ 249 w 303"/>
                <a:gd name="T117" fmla="*/ 40 h 331"/>
                <a:gd name="T118" fmla="*/ 241 w 303"/>
                <a:gd name="T119" fmla="*/ 48 h 331"/>
                <a:gd name="T120" fmla="*/ 225 w 303"/>
                <a:gd name="T121" fmla="*/ 62 h 331"/>
                <a:gd name="T122" fmla="*/ 213 w 303"/>
                <a:gd name="T123" fmla="*/ 70 h 331"/>
                <a:gd name="T124" fmla="*/ 225 w 303"/>
                <a:gd name="T125" fmla="*/ 10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331">
                  <a:moveTo>
                    <a:pt x="225" y="102"/>
                  </a:moveTo>
                  <a:lnTo>
                    <a:pt x="225" y="102"/>
                  </a:lnTo>
                  <a:lnTo>
                    <a:pt x="231" y="106"/>
                  </a:lnTo>
                  <a:lnTo>
                    <a:pt x="235" y="112"/>
                  </a:lnTo>
                  <a:lnTo>
                    <a:pt x="235" y="112"/>
                  </a:lnTo>
                  <a:lnTo>
                    <a:pt x="239" y="112"/>
                  </a:lnTo>
                  <a:lnTo>
                    <a:pt x="243" y="110"/>
                  </a:lnTo>
                  <a:lnTo>
                    <a:pt x="251" y="102"/>
                  </a:lnTo>
                  <a:lnTo>
                    <a:pt x="251" y="102"/>
                  </a:lnTo>
                  <a:lnTo>
                    <a:pt x="255" y="98"/>
                  </a:lnTo>
                  <a:lnTo>
                    <a:pt x="261" y="94"/>
                  </a:lnTo>
                  <a:lnTo>
                    <a:pt x="261" y="94"/>
                  </a:lnTo>
                  <a:lnTo>
                    <a:pt x="269" y="92"/>
                  </a:lnTo>
                  <a:lnTo>
                    <a:pt x="277" y="92"/>
                  </a:lnTo>
                  <a:lnTo>
                    <a:pt x="285" y="92"/>
                  </a:lnTo>
                  <a:lnTo>
                    <a:pt x="295" y="94"/>
                  </a:lnTo>
                  <a:lnTo>
                    <a:pt x="295" y="94"/>
                  </a:lnTo>
                  <a:lnTo>
                    <a:pt x="297" y="98"/>
                  </a:lnTo>
                  <a:lnTo>
                    <a:pt x="299" y="102"/>
                  </a:lnTo>
                  <a:lnTo>
                    <a:pt x="303" y="114"/>
                  </a:lnTo>
                  <a:lnTo>
                    <a:pt x="303" y="114"/>
                  </a:lnTo>
                  <a:lnTo>
                    <a:pt x="303" y="120"/>
                  </a:lnTo>
                  <a:lnTo>
                    <a:pt x="303" y="120"/>
                  </a:lnTo>
                  <a:lnTo>
                    <a:pt x="301" y="128"/>
                  </a:lnTo>
                  <a:lnTo>
                    <a:pt x="299" y="136"/>
                  </a:lnTo>
                  <a:lnTo>
                    <a:pt x="299" y="136"/>
                  </a:lnTo>
                  <a:lnTo>
                    <a:pt x="299" y="141"/>
                  </a:lnTo>
                  <a:lnTo>
                    <a:pt x="299" y="141"/>
                  </a:lnTo>
                  <a:lnTo>
                    <a:pt x="297" y="143"/>
                  </a:lnTo>
                  <a:lnTo>
                    <a:pt x="293" y="143"/>
                  </a:lnTo>
                  <a:lnTo>
                    <a:pt x="293" y="143"/>
                  </a:lnTo>
                  <a:lnTo>
                    <a:pt x="291" y="147"/>
                  </a:lnTo>
                  <a:lnTo>
                    <a:pt x="289" y="151"/>
                  </a:lnTo>
                  <a:lnTo>
                    <a:pt x="289" y="151"/>
                  </a:lnTo>
                  <a:lnTo>
                    <a:pt x="289" y="159"/>
                  </a:lnTo>
                  <a:lnTo>
                    <a:pt x="291" y="169"/>
                  </a:lnTo>
                  <a:lnTo>
                    <a:pt x="293" y="179"/>
                  </a:lnTo>
                  <a:lnTo>
                    <a:pt x="293" y="187"/>
                  </a:lnTo>
                  <a:lnTo>
                    <a:pt x="293" y="187"/>
                  </a:lnTo>
                  <a:lnTo>
                    <a:pt x="291" y="195"/>
                  </a:lnTo>
                  <a:lnTo>
                    <a:pt x="285" y="205"/>
                  </a:lnTo>
                  <a:lnTo>
                    <a:pt x="285" y="205"/>
                  </a:lnTo>
                  <a:lnTo>
                    <a:pt x="281" y="205"/>
                  </a:lnTo>
                  <a:lnTo>
                    <a:pt x="281" y="205"/>
                  </a:lnTo>
                  <a:lnTo>
                    <a:pt x="279" y="209"/>
                  </a:lnTo>
                  <a:lnTo>
                    <a:pt x="279" y="215"/>
                  </a:lnTo>
                  <a:lnTo>
                    <a:pt x="279" y="227"/>
                  </a:lnTo>
                  <a:lnTo>
                    <a:pt x="279" y="227"/>
                  </a:lnTo>
                  <a:lnTo>
                    <a:pt x="277" y="237"/>
                  </a:lnTo>
                  <a:lnTo>
                    <a:pt x="275" y="247"/>
                  </a:lnTo>
                  <a:lnTo>
                    <a:pt x="275" y="247"/>
                  </a:lnTo>
                  <a:lnTo>
                    <a:pt x="269" y="257"/>
                  </a:lnTo>
                  <a:lnTo>
                    <a:pt x="269" y="257"/>
                  </a:lnTo>
                  <a:lnTo>
                    <a:pt x="261" y="267"/>
                  </a:lnTo>
                  <a:lnTo>
                    <a:pt x="261" y="267"/>
                  </a:lnTo>
                  <a:lnTo>
                    <a:pt x="251" y="281"/>
                  </a:lnTo>
                  <a:lnTo>
                    <a:pt x="251" y="281"/>
                  </a:lnTo>
                  <a:lnTo>
                    <a:pt x="245" y="291"/>
                  </a:lnTo>
                  <a:lnTo>
                    <a:pt x="239" y="299"/>
                  </a:lnTo>
                  <a:lnTo>
                    <a:pt x="239" y="299"/>
                  </a:lnTo>
                  <a:lnTo>
                    <a:pt x="239" y="303"/>
                  </a:lnTo>
                  <a:lnTo>
                    <a:pt x="239" y="309"/>
                  </a:lnTo>
                  <a:lnTo>
                    <a:pt x="239" y="309"/>
                  </a:lnTo>
                  <a:lnTo>
                    <a:pt x="237" y="315"/>
                  </a:lnTo>
                  <a:lnTo>
                    <a:pt x="235" y="317"/>
                  </a:lnTo>
                  <a:lnTo>
                    <a:pt x="235" y="317"/>
                  </a:lnTo>
                  <a:lnTo>
                    <a:pt x="231" y="317"/>
                  </a:lnTo>
                  <a:lnTo>
                    <a:pt x="225" y="315"/>
                  </a:lnTo>
                  <a:lnTo>
                    <a:pt x="225" y="315"/>
                  </a:lnTo>
                  <a:lnTo>
                    <a:pt x="219" y="309"/>
                  </a:lnTo>
                  <a:lnTo>
                    <a:pt x="219" y="309"/>
                  </a:lnTo>
                  <a:lnTo>
                    <a:pt x="207" y="305"/>
                  </a:lnTo>
                  <a:lnTo>
                    <a:pt x="207" y="305"/>
                  </a:lnTo>
                  <a:lnTo>
                    <a:pt x="193" y="305"/>
                  </a:lnTo>
                  <a:lnTo>
                    <a:pt x="193" y="305"/>
                  </a:lnTo>
                  <a:lnTo>
                    <a:pt x="180" y="305"/>
                  </a:lnTo>
                  <a:lnTo>
                    <a:pt x="172" y="303"/>
                  </a:lnTo>
                  <a:lnTo>
                    <a:pt x="166" y="303"/>
                  </a:lnTo>
                  <a:lnTo>
                    <a:pt x="166" y="303"/>
                  </a:lnTo>
                  <a:lnTo>
                    <a:pt x="162" y="307"/>
                  </a:lnTo>
                  <a:lnTo>
                    <a:pt x="162" y="307"/>
                  </a:lnTo>
                  <a:lnTo>
                    <a:pt x="158" y="315"/>
                  </a:lnTo>
                  <a:lnTo>
                    <a:pt x="158" y="315"/>
                  </a:lnTo>
                  <a:lnTo>
                    <a:pt x="152" y="319"/>
                  </a:lnTo>
                  <a:lnTo>
                    <a:pt x="152" y="319"/>
                  </a:lnTo>
                  <a:lnTo>
                    <a:pt x="148" y="317"/>
                  </a:lnTo>
                  <a:lnTo>
                    <a:pt x="142" y="315"/>
                  </a:lnTo>
                  <a:lnTo>
                    <a:pt x="142" y="315"/>
                  </a:lnTo>
                  <a:lnTo>
                    <a:pt x="138" y="317"/>
                  </a:lnTo>
                  <a:lnTo>
                    <a:pt x="136" y="321"/>
                  </a:lnTo>
                  <a:lnTo>
                    <a:pt x="136" y="321"/>
                  </a:lnTo>
                  <a:lnTo>
                    <a:pt x="128" y="323"/>
                  </a:lnTo>
                  <a:lnTo>
                    <a:pt x="122" y="323"/>
                  </a:lnTo>
                  <a:lnTo>
                    <a:pt x="122" y="323"/>
                  </a:lnTo>
                  <a:lnTo>
                    <a:pt x="116" y="319"/>
                  </a:lnTo>
                  <a:lnTo>
                    <a:pt x="116" y="319"/>
                  </a:lnTo>
                  <a:lnTo>
                    <a:pt x="116" y="311"/>
                  </a:lnTo>
                  <a:lnTo>
                    <a:pt x="116" y="311"/>
                  </a:lnTo>
                  <a:lnTo>
                    <a:pt x="114" y="311"/>
                  </a:lnTo>
                  <a:lnTo>
                    <a:pt x="112" y="309"/>
                  </a:lnTo>
                  <a:lnTo>
                    <a:pt x="112" y="309"/>
                  </a:lnTo>
                  <a:lnTo>
                    <a:pt x="112" y="315"/>
                  </a:lnTo>
                  <a:lnTo>
                    <a:pt x="112" y="319"/>
                  </a:lnTo>
                  <a:lnTo>
                    <a:pt x="112" y="319"/>
                  </a:lnTo>
                  <a:lnTo>
                    <a:pt x="108" y="325"/>
                  </a:lnTo>
                  <a:lnTo>
                    <a:pt x="108" y="325"/>
                  </a:lnTo>
                  <a:lnTo>
                    <a:pt x="98" y="329"/>
                  </a:lnTo>
                  <a:lnTo>
                    <a:pt x="98" y="329"/>
                  </a:lnTo>
                  <a:lnTo>
                    <a:pt x="80" y="331"/>
                  </a:lnTo>
                  <a:lnTo>
                    <a:pt x="66" y="331"/>
                  </a:lnTo>
                  <a:lnTo>
                    <a:pt x="66" y="331"/>
                  </a:lnTo>
                  <a:lnTo>
                    <a:pt x="58" y="327"/>
                  </a:lnTo>
                  <a:lnTo>
                    <a:pt x="58" y="327"/>
                  </a:lnTo>
                  <a:lnTo>
                    <a:pt x="54" y="329"/>
                  </a:lnTo>
                  <a:lnTo>
                    <a:pt x="48" y="331"/>
                  </a:lnTo>
                  <a:lnTo>
                    <a:pt x="48" y="331"/>
                  </a:lnTo>
                  <a:lnTo>
                    <a:pt x="44" y="329"/>
                  </a:lnTo>
                  <a:lnTo>
                    <a:pt x="44" y="329"/>
                  </a:lnTo>
                  <a:lnTo>
                    <a:pt x="42" y="325"/>
                  </a:lnTo>
                  <a:lnTo>
                    <a:pt x="42" y="325"/>
                  </a:lnTo>
                  <a:lnTo>
                    <a:pt x="32" y="323"/>
                  </a:lnTo>
                  <a:lnTo>
                    <a:pt x="32" y="323"/>
                  </a:lnTo>
                  <a:lnTo>
                    <a:pt x="26" y="325"/>
                  </a:lnTo>
                  <a:lnTo>
                    <a:pt x="22" y="325"/>
                  </a:lnTo>
                  <a:lnTo>
                    <a:pt x="20" y="325"/>
                  </a:lnTo>
                  <a:lnTo>
                    <a:pt x="20" y="325"/>
                  </a:lnTo>
                  <a:lnTo>
                    <a:pt x="22" y="323"/>
                  </a:lnTo>
                  <a:lnTo>
                    <a:pt x="22" y="321"/>
                  </a:lnTo>
                  <a:lnTo>
                    <a:pt x="22" y="321"/>
                  </a:lnTo>
                  <a:lnTo>
                    <a:pt x="22" y="317"/>
                  </a:lnTo>
                  <a:lnTo>
                    <a:pt x="22" y="317"/>
                  </a:lnTo>
                  <a:lnTo>
                    <a:pt x="24" y="317"/>
                  </a:lnTo>
                  <a:lnTo>
                    <a:pt x="28" y="315"/>
                  </a:lnTo>
                  <a:lnTo>
                    <a:pt x="28" y="315"/>
                  </a:lnTo>
                  <a:lnTo>
                    <a:pt x="32" y="317"/>
                  </a:lnTo>
                  <a:lnTo>
                    <a:pt x="36" y="317"/>
                  </a:lnTo>
                  <a:lnTo>
                    <a:pt x="36" y="317"/>
                  </a:lnTo>
                  <a:lnTo>
                    <a:pt x="40" y="315"/>
                  </a:lnTo>
                  <a:lnTo>
                    <a:pt x="42" y="309"/>
                  </a:lnTo>
                  <a:lnTo>
                    <a:pt x="42" y="309"/>
                  </a:lnTo>
                  <a:lnTo>
                    <a:pt x="40" y="307"/>
                  </a:lnTo>
                  <a:lnTo>
                    <a:pt x="40" y="307"/>
                  </a:lnTo>
                  <a:lnTo>
                    <a:pt x="32" y="305"/>
                  </a:lnTo>
                  <a:lnTo>
                    <a:pt x="26" y="305"/>
                  </a:lnTo>
                  <a:lnTo>
                    <a:pt x="16" y="307"/>
                  </a:lnTo>
                  <a:lnTo>
                    <a:pt x="10" y="307"/>
                  </a:lnTo>
                  <a:lnTo>
                    <a:pt x="10" y="307"/>
                  </a:lnTo>
                  <a:lnTo>
                    <a:pt x="8" y="307"/>
                  </a:lnTo>
                  <a:lnTo>
                    <a:pt x="4" y="305"/>
                  </a:lnTo>
                  <a:lnTo>
                    <a:pt x="4" y="305"/>
                  </a:lnTo>
                  <a:lnTo>
                    <a:pt x="8" y="303"/>
                  </a:lnTo>
                  <a:lnTo>
                    <a:pt x="14" y="301"/>
                  </a:lnTo>
                  <a:lnTo>
                    <a:pt x="24" y="299"/>
                  </a:lnTo>
                  <a:lnTo>
                    <a:pt x="24" y="299"/>
                  </a:lnTo>
                  <a:lnTo>
                    <a:pt x="28" y="299"/>
                  </a:lnTo>
                  <a:lnTo>
                    <a:pt x="36" y="297"/>
                  </a:lnTo>
                  <a:lnTo>
                    <a:pt x="36" y="297"/>
                  </a:lnTo>
                  <a:lnTo>
                    <a:pt x="38" y="295"/>
                  </a:lnTo>
                  <a:lnTo>
                    <a:pt x="38" y="291"/>
                  </a:lnTo>
                  <a:lnTo>
                    <a:pt x="38" y="291"/>
                  </a:lnTo>
                  <a:lnTo>
                    <a:pt x="30" y="289"/>
                  </a:lnTo>
                  <a:lnTo>
                    <a:pt x="24" y="289"/>
                  </a:lnTo>
                  <a:lnTo>
                    <a:pt x="16" y="291"/>
                  </a:lnTo>
                  <a:lnTo>
                    <a:pt x="10" y="291"/>
                  </a:lnTo>
                  <a:lnTo>
                    <a:pt x="10" y="291"/>
                  </a:lnTo>
                  <a:lnTo>
                    <a:pt x="8" y="291"/>
                  </a:lnTo>
                  <a:lnTo>
                    <a:pt x="8" y="291"/>
                  </a:lnTo>
                  <a:lnTo>
                    <a:pt x="8" y="287"/>
                  </a:lnTo>
                  <a:lnTo>
                    <a:pt x="8" y="283"/>
                  </a:lnTo>
                  <a:lnTo>
                    <a:pt x="8" y="283"/>
                  </a:lnTo>
                  <a:lnTo>
                    <a:pt x="2" y="281"/>
                  </a:lnTo>
                  <a:lnTo>
                    <a:pt x="0" y="281"/>
                  </a:lnTo>
                  <a:lnTo>
                    <a:pt x="0" y="281"/>
                  </a:lnTo>
                  <a:lnTo>
                    <a:pt x="0" y="277"/>
                  </a:lnTo>
                  <a:lnTo>
                    <a:pt x="2" y="275"/>
                  </a:lnTo>
                  <a:lnTo>
                    <a:pt x="2" y="275"/>
                  </a:lnTo>
                  <a:lnTo>
                    <a:pt x="10" y="271"/>
                  </a:lnTo>
                  <a:lnTo>
                    <a:pt x="16" y="267"/>
                  </a:lnTo>
                  <a:lnTo>
                    <a:pt x="16" y="267"/>
                  </a:lnTo>
                  <a:lnTo>
                    <a:pt x="24" y="267"/>
                  </a:lnTo>
                  <a:lnTo>
                    <a:pt x="28" y="267"/>
                  </a:lnTo>
                  <a:lnTo>
                    <a:pt x="30" y="265"/>
                  </a:lnTo>
                  <a:lnTo>
                    <a:pt x="30" y="265"/>
                  </a:lnTo>
                  <a:lnTo>
                    <a:pt x="32" y="263"/>
                  </a:lnTo>
                  <a:lnTo>
                    <a:pt x="30" y="261"/>
                  </a:lnTo>
                  <a:lnTo>
                    <a:pt x="30" y="261"/>
                  </a:lnTo>
                  <a:lnTo>
                    <a:pt x="28" y="259"/>
                  </a:lnTo>
                  <a:lnTo>
                    <a:pt x="26" y="259"/>
                  </a:lnTo>
                  <a:lnTo>
                    <a:pt x="18" y="259"/>
                  </a:lnTo>
                  <a:lnTo>
                    <a:pt x="10" y="259"/>
                  </a:lnTo>
                  <a:lnTo>
                    <a:pt x="8" y="257"/>
                  </a:lnTo>
                  <a:lnTo>
                    <a:pt x="4" y="253"/>
                  </a:lnTo>
                  <a:lnTo>
                    <a:pt x="4" y="253"/>
                  </a:lnTo>
                  <a:lnTo>
                    <a:pt x="4" y="251"/>
                  </a:lnTo>
                  <a:lnTo>
                    <a:pt x="8" y="249"/>
                  </a:lnTo>
                  <a:lnTo>
                    <a:pt x="12" y="245"/>
                  </a:lnTo>
                  <a:lnTo>
                    <a:pt x="12" y="245"/>
                  </a:lnTo>
                  <a:lnTo>
                    <a:pt x="14" y="243"/>
                  </a:lnTo>
                  <a:lnTo>
                    <a:pt x="18" y="243"/>
                  </a:lnTo>
                  <a:lnTo>
                    <a:pt x="18" y="243"/>
                  </a:lnTo>
                  <a:lnTo>
                    <a:pt x="24" y="245"/>
                  </a:lnTo>
                  <a:lnTo>
                    <a:pt x="24" y="245"/>
                  </a:lnTo>
                  <a:lnTo>
                    <a:pt x="32" y="245"/>
                  </a:lnTo>
                  <a:lnTo>
                    <a:pt x="32" y="245"/>
                  </a:lnTo>
                  <a:lnTo>
                    <a:pt x="38" y="249"/>
                  </a:lnTo>
                  <a:lnTo>
                    <a:pt x="38" y="249"/>
                  </a:lnTo>
                  <a:lnTo>
                    <a:pt x="42" y="247"/>
                  </a:lnTo>
                  <a:lnTo>
                    <a:pt x="42" y="247"/>
                  </a:lnTo>
                  <a:lnTo>
                    <a:pt x="46" y="239"/>
                  </a:lnTo>
                  <a:lnTo>
                    <a:pt x="46" y="239"/>
                  </a:lnTo>
                  <a:lnTo>
                    <a:pt x="52" y="233"/>
                  </a:lnTo>
                  <a:lnTo>
                    <a:pt x="60" y="229"/>
                  </a:lnTo>
                  <a:lnTo>
                    <a:pt x="60" y="229"/>
                  </a:lnTo>
                  <a:lnTo>
                    <a:pt x="70" y="229"/>
                  </a:lnTo>
                  <a:lnTo>
                    <a:pt x="80" y="231"/>
                  </a:lnTo>
                  <a:lnTo>
                    <a:pt x="80" y="231"/>
                  </a:lnTo>
                  <a:lnTo>
                    <a:pt x="100" y="233"/>
                  </a:lnTo>
                  <a:lnTo>
                    <a:pt x="110" y="235"/>
                  </a:lnTo>
                  <a:lnTo>
                    <a:pt x="114" y="233"/>
                  </a:lnTo>
                  <a:lnTo>
                    <a:pt x="116" y="231"/>
                  </a:lnTo>
                  <a:lnTo>
                    <a:pt x="116" y="231"/>
                  </a:lnTo>
                  <a:lnTo>
                    <a:pt x="116" y="229"/>
                  </a:lnTo>
                  <a:lnTo>
                    <a:pt x="116" y="229"/>
                  </a:lnTo>
                  <a:lnTo>
                    <a:pt x="112" y="229"/>
                  </a:lnTo>
                  <a:lnTo>
                    <a:pt x="108" y="227"/>
                  </a:lnTo>
                  <a:lnTo>
                    <a:pt x="108" y="227"/>
                  </a:lnTo>
                  <a:lnTo>
                    <a:pt x="110" y="221"/>
                  </a:lnTo>
                  <a:lnTo>
                    <a:pt x="110" y="217"/>
                  </a:lnTo>
                  <a:lnTo>
                    <a:pt x="112" y="215"/>
                  </a:lnTo>
                  <a:lnTo>
                    <a:pt x="112" y="213"/>
                  </a:lnTo>
                  <a:lnTo>
                    <a:pt x="112" y="213"/>
                  </a:lnTo>
                  <a:lnTo>
                    <a:pt x="110" y="211"/>
                  </a:lnTo>
                  <a:lnTo>
                    <a:pt x="108" y="213"/>
                  </a:lnTo>
                  <a:lnTo>
                    <a:pt x="102" y="217"/>
                  </a:lnTo>
                  <a:lnTo>
                    <a:pt x="96" y="221"/>
                  </a:lnTo>
                  <a:lnTo>
                    <a:pt x="92" y="223"/>
                  </a:lnTo>
                  <a:lnTo>
                    <a:pt x="92" y="223"/>
                  </a:lnTo>
                  <a:lnTo>
                    <a:pt x="82" y="223"/>
                  </a:lnTo>
                  <a:lnTo>
                    <a:pt x="70" y="221"/>
                  </a:lnTo>
                  <a:lnTo>
                    <a:pt x="58" y="219"/>
                  </a:lnTo>
                  <a:lnTo>
                    <a:pt x="56" y="215"/>
                  </a:lnTo>
                  <a:lnTo>
                    <a:pt x="54" y="213"/>
                  </a:lnTo>
                  <a:lnTo>
                    <a:pt x="54" y="213"/>
                  </a:lnTo>
                  <a:lnTo>
                    <a:pt x="54" y="211"/>
                  </a:lnTo>
                  <a:lnTo>
                    <a:pt x="56" y="211"/>
                  </a:lnTo>
                  <a:lnTo>
                    <a:pt x="64" y="209"/>
                  </a:lnTo>
                  <a:lnTo>
                    <a:pt x="72" y="209"/>
                  </a:lnTo>
                  <a:lnTo>
                    <a:pt x="76" y="209"/>
                  </a:lnTo>
                  <a:lnTo>
                    <a:pt x="76" y="209"/>
                  </a:lnTo>
                  <a:lnTo>
                    <a:pt x="84" y="201"/>
                  </a:lnTo>
                  <a:lnTo>
                    <a:pt x="84" y="201"/>
                  </a:lnTo>
                  <a:lnTo>
                    <a:pt x="88" y="191"/>
                  </a:lnTo>
                  <a:lnTo>
                    <a:pt x="92" y="185"/>
                  </a:lnTo>
                  <a:lnTo>
                    <a:pt x="92" y="185"/>
                  </a:lnTo>
                  <a:lnTo>
                    <a:pt x="98" y="181"/>
                  </a:lnTo>
                  <a:lnTo>
                    <a:pt x="102" y="179"/>
                  </a:lnTo>
                  <a:lnTo>
                    <a:pt x="102" y="179"/>
                  </a:lnTo>
                  <a:lnTo>
                    <a:pt x="116" y="179"/>
                  </a:lnTo>
                  <a:lnTo>
                    <a:pt x="116" y="179"/>
                  </a:lnTo>
                  <a:lnTo>
                    <a:pt x="122" y="177"/>
                  </a:lnTo>
                  <a:lnTo>
                    <a:pt x="124" y="175"/>
                  </a:lnTo>
                  <a:lnTo>
                    <a:pt x="124" y="175"/>
                  </a:lnTo>
                  <a:lnTo>
                    <a:pt x="124" y="173"/>
                  </a:lnTo>
                  <a:lnTo>
                    <a:pt x="122" y="169"/>
                  </a:lnTo>
                  <a:lnTo>
                    <a:pt x="122" y="169"/>
                  </a:lnTo>
                  <a:lnTo>
                    <a:pt x="114" y="165"/>
                  </a:lnTo>
                  <a:lnTo>
                    <a:pt x="104" y="163"/>
                  </a:lnTo>
                  <a:lnTo>
                    <a:pt x="96" y="161"/>
                  </a:lnTo>
                  <a:lnTo>
                    <a:pt x="92" y="159"/>
                  </a:lnTo>
                  <a:lnTo>
                    <a:pt x="88" y="157"/>
                  </a:lnTo>
                  <a:lnTo>
                    <a:pt x="88" y="157"/>
                  </a:lnTo>
                  <a:lnTo>
                    <a:pt x="88" y="153"/>
                  </a:lnTo>
                  <a:lnTo>
                    <a:pt x="88" y="149"/>
                  </a:lnTo>
                  <a:lnTo>
                    <a:pt x="88" y="149"/>
                  </a:lnTo>
                  <a:lnTo>
                    <a:pt x="86" y="149"/>
                  </a:lnTo>
                  <a:lnTo>
                    <a:pt x="82" y="147"/>
                  </a:lnTo>
                  <a:lnTo>
                    <a:pt x="78" y="147"/>
                  </a:lnTo>
                  <a:lnTo>
                    <a:pt x="76" y="147"/>
                  </a:lnTo>
                  <a:lnTo>
                    <a:pt x="76" y="147"/>
                  </a:lnTo>
                  <a:lnTo>
                    <a:pt x="78" y="143"/>
                  </a:lnTo>
                  <a:lnTo>
                    <a:pt x="78" y="141"/>
                  </a:lnTo>
                  <a:lnTo>
                    <a:pt x="78" y="141"/>
                  </a:lnTo>
                  <a:lnTo>
                    <a:pt x="74" y="140"/>
                  </a:lnTo>
                  <a:lnTo>
                    <a:pt x="74" y="140"/>
                  </a:lnTo>
                  <a:lnTo>
                    <a:pt x="72" y="134"/>
                  </a:lnTo>
                  <a:lnTo>
                    <a:pt x="70" y="130"/>
                  </a:lnTo>
                  <a:lnTo>
                    <a:pt x="70" y="130"/>
                  </a:lnTo>
                  <a:lnTo>
                    <a:pt x="74" y="122"/>
                  </a:lnTo>
                  <a:lnTo>
                    <a:pt x="74" y="122"/>
                  </a:lnTo>
                  <a:lnTo>
                    <a:pt x="78" y="120"/>
                  </a:lnTo>
                  <a:lnTo>
                    <a:pt x="82" y="120"/>
                  </a:lnTo>
                  <a:lnTo>
                    <a:pt x="82" y="120"/>
                  </a:lnTo>
                  <a:lnTo>
                    <a:pt x="88" y="112"/>
                  </a:lnTo>
                  <a:lnTo>
                    <a:pt x="88" y="112"/>
                  </a:lnTo>
                  <a:lnTo>
                    <a:pt x="100" y="112"/>
                  </a:lnTo>
                  <a:lnTo>
                    <a:pt x="104" y="110"/>
                  </a:lnTo>
                  <a:lnTo>
                    <a:pt x="108" y="106"/>
                  </a:lnTo>
                  <a:lnTo>
                    <a:pt x="108" y="106"/>
                  </a:lnTo>
                  <a:lnTo>
                    <a:pt x="110" y="104"/>
                  </a:lnTo>
                  <a:lnTo>
                    <a:pt x="108" y="100"/>
                  </a:lnTo>
                  <a:lnTo>
                    <a:pt x="108" y="100"/>
                  </a:lnTo>
                  <a:lnTo>
                    <a:pt x="106" y="98"/>
                  </a:lnTo>
                  <a:lnTo>
                    <a:pt x="100" y="96"/>
                  </a:lnTo>
                  <a:lnTo>
                    <a:pt x="94" y="94"/>
                  </a:lnTo>
                  <a:lnTo>
                    <a:pt x="88" y="92"/>
                  </a:lnTo>
                  <a:lnTo>
                    <a:pt x="88" y="92"/>
                  </a:lnTo>
                  <a:lnTo>
                    <a:pt x="84" y="86"/>
                  </a:lnTo>
                  <a:lnTo>
                    <a:pt x="84" y="84"/>
                  </a:lnTo>
                  <a:lnTo>
                    <a:pt x="84" y="82"/>
                  </a:lnTo>
                  <a:lnTo>
                    <a:pt x="84" y="82"/>
                  </a:lnTo>
                  <a:lnTo>
                    <a:pt x="88" y="78"/>
                  </a:lnTo>
                  <a:lnTo>
                    <a:pt x="96" y="82"/>
                  </a:lnTo>
                  <a:lnTo>
                    <a:pt x="96" y="82"/>
                  </a:lnTo>
                  <a:lnTo>
                    <a:pt x="98" y="84"/>
                  </a:lnTo>
                  <a:lnTo>
                    <a:pt x="100" y="86"/>
                  </a:lnTo>
                  <a:lnTo>
                    <a:pt x="100" y="86"/>
                  </a:lnTo>
                  <a:lnTo>
                    <a:pt x="102" y="84"/>
                  </a:lnTo>
                  <a:lnTo>
                    <a:pt x="102" y="78"/>
                  </a:lnTo>
                  <a:lnTo>
                    <a:pt x="102" y="72"/>
                  </a:lnTo>
                  <a:lnTo>
                    <a:pt x="102" y="68"/>
                  </a:lnTo>
                  <a:lnTo>
                    <a:pt x="102" y="68"/>
                  </a:lnTo>
                  <a:lnTo>
                    <a:pt x="106" y="64"/>
                  </a:lnTo>
                  <a:lnTo>
                    <a:pt x="110" y="62"/>
                  </a:lnTo>
                  <a:lnTo>
                    <a:pt x="110" y="62"/>
                  </a:lnTo>
                  <a:lnTo>
                    <a:pt x="114" y="58"/>
                  </a:lnTo>
                  <a:lnTo>
                    <a:pt x="120" y="56"/>
                  </a:lnTo>
                  <a:lnTo>
                    <a:pt x="120" y="56"/>
                  </a:lnTo>
                  <a:lnTo>
                    <a:pt x="126" y="56"/>
                  </a:lnTo>
                  <a:lnTo>
                    <a:pt x="132" y="58"/>
                  </a:lnTo>
                  <a:lnTo>
                    <a:pt x="138" y="62"/>
                  </a:lnTo>
                  <a:lnTo>
                    <a:pt x="142" y="66"/>
                  </a:lnTo>
                  <a:lnTo>
                    <a:pt x="142" y="66"/>
                  </a:lnTo>
                  <a:lnTo>
                    <a:pt x="142" y="68"/>
                  </a:lnTo>
                  <a:lnTo>
                    <a:pt x="144" y="72"/>
                  </a:lnTo>
                  <a:lnTo>
                    <a:pt x="144" y="72"/>
                  </a:lnTo>
                  <a:lnTo>
                    <a:pt x="148" y="74"/>
                  </a:lnTo>
                  <a:lnTo>
                    <a:pt x="154" y="74"/>
                  </a:lnTo>
                  <a:lnTo>
                    <a:pt x="164" y="74"/>
                  </a:lnTo>
                  <a:lnTo>
                    <a:pt x="164" y="74"/>
                  </a:lnTo>
                  <a:lnTo>
                    <a:pt x="170" y="78"/>
                  </a:lnTo>
                  <a:lnTo>
                    <a:pt x="176" y="82"/>
                  </a:lnTo>
                  <a:lnTo>
                    <a:pt x="178" y="82"/>
                  </a:lnTo>
                  <a:lnTo>
                    <a:pt x="178" y="82"/>
                  </a:lnTo>
                  <a:lnTo>
                    <a:pt x="180" y="78"/>
                  </a:lnTo>
                  <a:lnTo>
                    <a:pt x="182" y="74"/>
                  </a:lnTo>
                  <a:lnTo>
                    <a:pt x="182" y="74"/>
                  </a:lnTo>
                  <a:lnTo>
                    <a:pt x="182" y="70"/>
                  </a:lnTo>
                  <a:lnTo>
                    <a:pt x="182" y="70"/>
                  </a:lnTo>
                  <a:lnTo>
                    <a:pt x="186" y="68"/>
                  </a:lnTo>
                  <a:lnTo>
                    <a:pt x="192" y="66"/>
                  </a:lnTo>
                  <a:lnTo>
                    <a:pt x="197" y="66"/>
                  </a:lnTo>
                  <a:lnTo>
                    <a:pt x="205" y="64"/>
                  </a:lnTo>
                  <a:lnTo>
                    <a:pt x="205" y="64"/>
                  </a:lnTo>
                  <a:lnTo>
                    <a:pt x="211" y="56"/>
                  </a:lnTo>
                  <a:lnTo>
                    <a:pt x="211" y="56"/>
                  </a:lnTo>
                  <a:lnTo>
                    <a:pt x="211" y="52"/>
                  </a:lnTo>
                  <a:lnTo>
                    <a:pt x="211" y="52"/>
                  </a:lnTo>
                  <a:lnTo>
                    <a:pt x="207" y="48"/>
                  </a:lnTo>
                  <a:lnTo>
                    <a:pt x="203" y="48"/>
                  </a:lnTo>
                  <a:lnTo>
                    <a:pt x="203" y="48"/>
                  </a:lnTo>
                  <a:lnTo>
                    <a:pt x="195" y="48"/>
                  </a:lnTo>
                  <a:lnTo>
                    <a:pt x="195" y="48"/>
                  </a:lnTo>
                  <a:lnTo>
                    <a:pt x="192" y="44"/>
                  </a:lnTo>
                  <a:lnTo>
                    <a:pt x="192" y="44"/>
                  </a:lnTo>
                  <a:lnTo>
                    <a:pt x="188" y="44"/>
                  </a:lnTo>
                  <a:lnTo>
                    <a:pt x="184" y="42"/>
                  </a:lnTo>
                  <a:lnTo>
                    <a:pt x="184" y="42"/>
                  </a:lnTo>
                  <a:lnTo>
                    <a:pt x="182" y="40"/>
                  </a:lnTo>
                  <a:lnTo>
                    <a:pt x="184" y="36"/>
                  </a:lnTo>
                  <a:lnTo>
                    <a:pt x="184" y="36"/>
                  </a:lnTo>
                  <a:lnTo>
                    <a:pt x="186" y="34"/>
                  </a:lnTo>
                  <a:lnTo>
                    <a:pt x="190" y="34"/>
                  </a:lnTo>
                  <a:lnTo>
                    <a:pt x="195" y="32"/>
                  </a:lnTo>
                  <a:lnTo>
                    <a:pt x="195" y="32"/>
                  </a:lnTo>
                  <a:lnTo>
                    <a:pt x="207" y="26"/>
                  </a:lnTo>
                  <a:lnTo>
                    <a:pt x="207" y="26"/>
                  </a:lnTo>
                  <a:lnTo>
                    <a:pt x="209" y="24"/>
                  </a:lnTo>
                  <a:lnTo>
                    <a:pt x="209" y="24"/>
                  </a:lnTo>
                  <a:lnTo>
                    <a:pt x="207" y="18"/>
                  </a:lnTo>
                  <a:lnTo>
                    <a:pt x="207" y="18"/>
                  </a:lnTo>
                  <a:lnTo>
                    <a:pt x="209" y="12"/>
                  </a:lnTo>
                  <a:lnTo>
                    <a:pt x="213" y="10"/>
                  </a:lnTo>
                  <a:lnTo>
                    <a:pt x="213" y="10"/>
                  </a:lnTo>
                  <a:lnTo>
                    <a:pt x="219" y="8"/>
                  </a:lnTo>
                  <a:lnTo>
                    <a:pt x="219" y="8"/>
                  </a:lnTo>
                  <a:lnTo>
                    <a:pt x="231" y="4"/>
                  </a:lnTo>
                  <a:lnTo>
                    <a:pt x="231" y="4"/>
                  </a:lnTo>
                  <a:lnTo>
                    <a:pt x="237" y="0"/>
                  </a:lnTo>
                  <a:lnTo>
                    <a:pt x="239" y="0"/>
                  </a:lnTo>
                  <a:lnTo>
                    <a:pt x="243" y="0"/>
                  </a:lnTo>
                  <a:lnTo>
                    <a:pt x="243" y="0"/>
                  </a:lnTo>
                  <a:lnTo>
                    <a:pt x="245" y="4"/>
                  </a:lnTo>
                  <a:lnTo>
                    <a:pt x="245" y="4"/>
                  </a:lnTo>
                  <a:lnTo>
                    <a:pt x="249" y="2"/>
                  </a:lnTo>
                  <a:lnTo>
                    <a:pt x="255" y="2"/>
                  </a:lnTo>
                  <a:lnTo>
                    <a:pt x="255" y="2"/>
                  </a:lnTo>
                  <a:lnTo>
                    <a:pt x="261" y="0"/>
                  </a:lnTo>
                  <a:lnTo>
                    <a:pt x="263" y="2"/>
                  </a:lnTo>
                  <a:lnTo>
                    <a:pt x="263" y="2"/>
                  </a:lnTo>
                  <a:lnTo>
                    <a:pt x="263" y="4"/>
                  </a:lnTo>
                  <a:lnTo>
                    <a:pt x="263" y="4"/>
                  </a:lnTo>
                  <a:lnTo>
                    <a:pt x="261" y="14"/>
                  </a:lnTo>
                  <a:lnTo>
                    <a:pt x="257" y="26"/>
                  </a:lnTo>
                  <a:lnTo>
                    <a:pt x="257" y="26"/>
                  </a:lnTo>
                  <a:lnTo>
                    <a:pt x="255" y="30"/>
                  </a:lnTo>
                  <a:lnTo>
                    <a:pt x="255" y="30"/>
                  </a:lnTo>
                  <a:lnTo>
                    <a:pt x="255" y="30"/>
                  </a:lnTo>
                  <a:lnTo>
                    <a:pt x="255" y="30"/>
                  </a:lnTo>
                  <a:lnTo>
                    <a:pt x="251" y="38"/>
                  </a:lnTo>
                  <a:lnTo>
                    <a:pt x="251" y="38"/>
                  </a:lnTo>
                  <a:lnTo>
                    <a:pt x="249" y="40"/>
                  </a:lnTo>
                  <a:lnTo>
                    <a:pt x="249" y="40"/>
                  </a:lnTo>
                  <a:lnTo>
                    <a:pt x="249" y="40"/>
                  </a:lnTo>
                  <a:lnTo>
                    <a:pt x="249" y="40"/>
                  </a:lnTo>
                  <a:lnTo>
                    <a:pt x="249" y="40"/>
                  </a:lnTo>
                  <a:lnTo>
                    <a:pt x="249" y="40"/>
                  </a:lnTo>
                  <a:lnTo>
                    <a:pt x="249" y="40"/>
                  </a:lnTo>
                  <a:lnTo>
                    <a:pt x="249" y="40"/>
                  </a:lnTo>
                  <a:lnTo>
                    <a:pt x="245" y="46"/>
                  </a:lnTo>
                  <a:lnTo>
                    <a:pt x="241" y="48"/>
                  </a:lnTo>
                  <a:lnTo>
                    <a:pt x="241" y="48"/>
                  </a:lnTo>
                  <a:lnTo>
                    <a:pt x="237" y="48"/>
                  </a:lnTo>
                  <a:lnTo>
                    <a:pt x="231" y="46"/>
                  </a:lnTo>
                  <a:lnTo>
                    <a:pt x="231" y="46"/>
                  </a:lnTo>
                  <a:lnTo>
                    <a:pt x="227" y="52"/>
                  </a:lnTo>
                  <a:lnTo>
                    <a:pt x="227" y="54"/>
                  </a:lnTo>
                  <a:lnTo>
                    <a:pt x="225" y="62"/>
                  </a:lnTo>
                  <a:lnTo>
                    <a:pt x="225" y="62"/>
                  </a:lnTo>
                  <a:lnTo>
                    <a:pt x="223" y="62"/>
                  </a:lnTo>
                  <a:lnTo>
                    <a:pt x="217" y="64"/>
                  </a:lnTo>
                  <a:lnTo>
                    <a:pt x="213" y="64"/>
                  </a:lnTo>
                  <a:lnTo>
                    <a:pt x="211" y="66"/>
                  </a:lnTo>
                  <a:lnTo>
                    <a:pt x="211" y="66"/>
                  </a:lnTo>
                  <a:lnTo>
                    <a:pt x="213" y="70"/>
                  </a:lnTo>
                  <a:lnTo>
                    <a:pt x="217" y="74"/>
                  </a:lnTo>
                  <a:lnTo>
                    <a:pt x="221" y="78"/>
                  </a:lnTo>
                  <a:lnTo>
                    <a:pt x="223" y="82"/>
                  </a:lnTo>
                  <a:lnTo>
                    <a:pt x="223" y="82"/>
                  </a:lnTo>
                  <a:lnTo>
                    <a:pt x="225" y="92"/>
                  </a:lnTo>
                  <a:lnTo>
                    <a:pt x="225" y="102"/>
                  </a:lnTo>
                  <a:lnTo>
                    <a:pt x="225" y="102"/>
                  </a:lnTo>
                  <a:lnTo>
                    <a:pt x="225" y="10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1" name="Freeform 394">
              <a:extLst>
                <a:ext uri="{FF2B5EF4-FFF2-40B4-BE49-F238E27FC236}">
                  <a16:creationId xmlns:a16="http://schemas.microsoft.com/office/drawing/2014/main" id="{19F2BABA-DE29-857F-E121-FFE397689CE1}"/>
                </a:ext>
              </a:extLst>
            </p:cNvPr>
            <p:cNvSpPr>
              <a:spLocks/>
            </p:cNvSpPr>
            <p:nvPr/>
          </p:nvSpPr>
          <p:spPr bwMode="auto">
            <a:xfrm>
              <a:off x="10953650" y="2109220"/>
              <a:ext cx="32676" cy="22731"/>
            </a:xfrm>
            <a:custGeom>
              <a:avLst/>
              <a:gdLst>
                <a:gd name="T0" fmla="*/ 46 w 46"/>
                <a:gd name="T1" fmla="*/ 30 h 32"/>
                <a:gd name="T2" fmla="*/ 46 w 46"/>
                <a:gd name="T3" fmla="*/ 30 h 32"/>
                <a:gd name="T4" fmla="*/ 46 w 46"/>
                <a:gd name="T5" fmla="*/ 32 h 32"/>
                <a:gd name="T6" fmla="*/ 46 w 46"/>
                <a:gd name="T7" fmla="*/ 32 h 32"/>
                <a:gd name="T8" fmla="*/ 42 w 46"/>
                <a:gd name="T9" fmla="*/ 30 h 32"/>
                <a:gd name="T10" fmla="*/ 40 w 46"/>
                <a:gd name="T11" fmla="*/ 26 h 32"/>
                <a:gd name="T12" fmla="*/ 34 w 46"/>
                <a:gd name="T13" fmla="*/ 22 h 32"/>
                <a:gd name="T14" fmla="*/ 34 w 46"/>
                <a:gd name="T15" fmla="*/ 22 h 32"/>
                <a:gd name="T16" fmla="*/ 26 w 46"/>
                <a:gd name="T17" fmla="*/ 18 h 32"/>
                <a:gd name="T18" fmla="*/ 26 w 46"/>
                <a:gd name="T19" fmla="*/ 18 h 32"/>
                <a:gd name="T20" fmla="*/ 20 w 46"/>
                <a:gd name="T21" fmla="*/ 14 h 32"/>
                <a:gd name="T22" fmla="*/ 16 w 46"/>
                <a:gd name="T23" fmla="*/ 12 h 32"/>
                <a:gd name="T24" fmla="*/ 16 w 46"/>
                <a:gd name="T25" fmla="*/ 12 h 32"/>
                <a:gd name="T26" fmla="*/ 10 w 46"/>
                <a:gd name="T27" fmla="*/ 12 h 32"/>
                <a:gd name="T28" fmla="*/ 4 w 46"/>
                <a:gd name="T29" fmla="*/ 12 h 32"/>
                <a:gd name="T30" fmla="*/ 4 w 46"/>
                <a:gd name="T31" fmla="*/ 12 h 32"/>
                <a:gd name="T32" fmla="*/ 0 w 46"/>
                <a:gd name="T33" fmla="*/ 10 h 32"/>
                <a:gd name="T34" fmla="*/ 0 w 46"/>
                <a:gd name="T35" fmla="*/ 10 h 32"/>
                <a:gd name="T36" fmla="*/ 0 w 46"/>
                <a:gd name="T37" fmla="*/ 8 h 32"/>
                <a:gd name="T38" fmla="*/ 0 w 46"/>
                <a:gd name="T39" fmla="*/ 8 h 32"/>
                <a:gd name="T40" fmla="*/ 0 w 46"/>
                <a:gd name="T41" fmla="*/ 6 h 32"/>
                <a:gd name="T42" fmla="*/ 2 w 46"/>
                <a:gd name="T43" fmla="*/ 0 h 32"/>
                <a:gd name="T44" fmla="*/ 2 w 46"/>
                <a:gd name="T45" fmla="*/ 0 h 32"/>
                <a:gd name="T46" fmla="*/ 8 w 46"/>
                <a:gd name="T47" fmla="*/ 0 h 32"/>
                <a:gd name="T48" fmla="*/ 8 w 46"/>
                <a:gd name="T49" fmla="*/ 0 h 32"/>
                <a:gd name="T50" fmla="*/ 12 w 46"/>
                <a:gd name="T51" fmla="*/ 2 h 32"/>
                <a:gd name="T52" fmla="*/ 16 w 46"/>
                <a:gd name="T53" fmla="*/ 2 h 32"/>
                <a:gd name="T54" fmla="*/ 16 w 46"/>
                <a:gd name="T55" fmla="*/ 2 h 32"/>
                <a:gd name="T56" fmla="*/ 16 w 46"/>
                <a:gd name="T57" fmla="*/ 0 h 32"/>
                <a:gd name="T58" fmla="*/ 16 w 46"/>
                <a:gd name="T59" fmla="*/ 0 h 32"/>
                <a:gd name="T60" fmla="*/ 16 w 46"/>
                <a:gd name="T61" fmla="*/ 0 h 32"/>
                <a:gd name="T62" fmla="*/ 16 w 46"/>
                <a:gd name="T63" fmla="*/ 0 h 32"/>
                <a:gd name="T64" fmla="*/ 30 w 46"/>
                <a:gd name="T65" fmla="*/ 6 h 32"/>
                <a:gd name="T66" fmla="*/ 30 w 46"/>
                <a:gd name="T67" fmla="*/ 6 h 32"/>
                <a:gd name="T68" fmla="*/ 32 w 46"/>
                <a:gd name="T69" fmla="*/ 10 h 32"/>
                <a:gd name="T70" fmla="*/ 32 w 46"/>
                <a:gd name="T71" fmla="*/ 10 h 32"/>
                <a:gd name="T72" fmla="*/ 36 w 46"/>
                <a:gd name="T73" fmla="*/ 16 h 32"/>
                <a:gd name="T74" fmla="*/ 36 w 46"/>
                <a:gd name="T75" fmla="*/ 16 h 32"/>
                <a:gd name="T76" fmla="*/ 36 w 46"/>
                <a:gd name="T77" fmla="*/ 18 h 32"/>
                <a:gd name="T78" fmla="*/ 36 w 46"/>
                <a:gd name="T79" fmla="*/ 18 h 32"/>
                <a:gd name="T80" fmla="*/ 40 w 46"/>
                <a:gd name="T81" fmla="*/ 24 h 32"/>
                <a:gd name="T82" fmla="*/ 40 w 46"/>
                <a:gd name="T83" fmla="*/ 24 h 32"/>
                <a:gd name="T84" fmla="*/ 44 w 46"/>
                <a:gd name="T85" fmla="*/ 26 h 32"/>
                <a:gd name="T86" fmla="*/ 46 w 46"/>
                <a:gd name="T87" fmla="*/ 30 h 32"/>
                <a:gd name="T88" fmla="*/ 46 w 46"/>
                <a:gd name="T89" fmla="*/ 30 h 32"/>
                <a:gd name="T90" fmla="*/ 46 w 46"/>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32">
                  <a:moveTo>
                    <a:pt x="46" y="30"/>
                  </a:moveTo>
                  <a:lnTo>
                    <a:pt x="46" y="30"/>
                  </a:lnTo>
                  <a:lnTo>
                    <a:pt x="46" y="32"/>
                  </a:lnTo>
                  <a:lnTo>
                    <a:pt x="46" y="32"/>
                  </a:lnTo>
                  <a:lnTo>
                    <a:pt x="42" y="30"/>
                  </a:lnTo>
                  <a:lnTo>
                    <a:pt x="40" y="26"/>
                  </a:lnTo>
                  <a:lnTo>
                    <a:pt x="34" y="22"/>
                  </a:lnTo>
                  <a:lnTo>
                    <a:pt x="34" y="22"/>
                  </a:lnTo>
                  <a:lnTo>
                    <a:pt x="26" y="18"/>
                  </a:lnTo>
                  <a:lnTo>
                    <a:pt x="26" y="18"/>
                  </a:lnTo>
                  <a:lnTo>
                    <a:pt x="20" y="14"/>
                  </a:lnTo>
                  <a:lnTo>
                    <a:pt x="16" y="12"/>
                  </a:lnTo>
                  <a:lnTo>
                    <a:pt x="16" y="12"/>
                  </a:lnTo>
                  <a:lnTo>
                    <a:pt x="10" y="12"/>
                  </a:lnTo>
                  <a:lnTo>
                    <a:pt x="4" y="12"/>
                  </a:lnTo>
                  <a:lnTo>
                    <a:pt x="4" y="12"/>
                  </a:lnTo>
                  <a:lnTo>
                    <a:pt x="0" y="10"/>
                  </a:lnTo>
                  <a:lnTo>
                    <a:pt x="0" y="10"/>
                  </a:lnTo>
                  <a:lnTo>
                    <a:pt x="0" y="8"/>
                  </a:lnTo>
                  <a:lnTo>
                    <a:pt x="0" y="8"/>
                  </a:lnTo>
                  <a:lnTo>
                    <a:pt x="0" y="6"/>
                  </a:lnTo>
                  <a:lnTo>
                    <a:pt x="2" y="0"/>
                  </a:lnTo>
                  <a:lnTo>
                    <a:pt x="2" y="0"/>
                  </a:lnTo>
                  <a:lnTo>
                    <a:pt x="8" y="0"/>
                  </a:lnTo>
                  <a:lnTo>
                    <a:pt x="8" y="0"/>
                  </a:lnTo>
                  <a:lnTo>
                    <a:pt x="12" y="2"/>
                  </a:lnTo>
                  <a:lnTo>
                    <a:pt x="16" y="2"/>
                  </a:lnTo>
                  <a:lnTo>
                    <a:pt x="16" y="2"/>
                  </a:lnTo>
                  <a:lnTo>
                    <a:pt x="16" y="0"/>
                  </a:lnTo>
                  <a:lnTo>
                    <a:pt x="16" y="0"/>
                  </a:lnTo>
                  <a:lnTo>
                    <a:pt x="16" y="0"/>
                  </a:lnTo>
                  <a:lnTo>
                    <a:pt x="16" y="0"/>
                  </a:lnTo>
                  <a:lnTo>
                    <a:pt x="30" y="6"/>
                  </a:lnTo>
                  <a:lnTo>
                    <a:pt x="30" y="6"/>
                  </a:lnTo>
                  <a:lnTo>
                    <a:pt x="32" y="10"/>
                  </a:lnTo>
                  <a:lnTo>
                    <a:pt x="32" y="10"/>
                  </a:lnTo>
                  <a:lnTo>
                    <a:pt x="36" y="16"/>
                  </a:lnTo>
                  <a:lnTo>
                    <a:pt x="36" y="16"/>
                  </a:lnTo>
                  <a:lnTo>
                    <a:pt x="36" y="18"/>
                  </a:lnTo>
                  <a:lnTo>
                    <a:pt x="36" y="18"/>
                  </a:lnTo>
                  <a:lnTo>
                    <a:pt x="40" y="24"/>
                  </a:lnTo>
                  <a:lnTo>
                    <a:pt x="40" y="24"/>
                  </a:lnTo>
                  <a:lnTo>
                    <a:pt x="44" y="26"/>
                  </a:lnTo>
                  <a:lnTo>
                    <a:pt x="46" y="30"/>
                  </a:lnTo>
                  <a:lnTo>
                    <a:pt x="46" y="30"/>
                  </a:lnTo>
                  <a:lnTo>
                    <a:pt x="46" y="3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2" name="Freeform 395">
              <a:extLst>
                <a:ext uri="{FF2B5EF4-FFF2-40B4-BE49-F238E27FC236}">
                  <a16:creationId xmlns:a16="http://schemas.microsoft.com/office/drawing/2014/main" id="{99D4CA63-50D8-4A76-2A40-C13AED32190F}"/>
                </a:ext>
              </a:extLst>
            </p:cNvPr>
            <p:cNvSpPr>
              <a:spLocks/>
            </p:cNvSpPr>
            <p:nvPr/>
          </p:nvSpPr>
          <p:spPr bwMode="auto">
            <a:xfrm>
              <a:off x="10992008" y="2109220"/>
              <a:ext cx="68903" cy="21310"/>
            </a:xfrm>
            <a:custGeom>
              <a:avLst/>
              <a:gdLst>
                <a:gd name="T0" fmla="*/ 81 w 97"/>
                <a:gd name="T1" fmla="*/ 10 h 30"/>
                <a:gd name="T2" fmla="*/ 85 w 97"/>
                <a:gd name="T3" fmla="*/ 12 h 30"/>
                <a:gd name="T4" fmla="*/ 83 w 97"/>
                <a:gd name="T5" fmla="*/ 12 h 30"/>
                <a:gd name="T6" fmla="*/ 81 w 97"/>
                <a:gd name="T7" fmla="*/ 12 h 30"/>
                <a:gd name="T8" fmla="*/ 73 w 97"/>
                <a:gd name="T9" fmla="*/ 8 h 30"/>
                <a:gd name="T10" fmla="*/ 69 w 97"/>
                <a:gd name="T11" fmla="*/ 10 h 30"/>
                <a:gd name="T12" fmla="*/ 65 w 97"/>
                <a:gd name="T13" fmla="*/ 10 h 30"/>
                <a:gd name="T14" fmla="*/ 63 w 97"/>
                <a:gd name="T15" fmla="*/ 10 h 30"/>
                <a:gd name="T16" fmla="*/ 65 w 97"/>
                <a:gd name="T17" fmla="*/ 16 h 30"/>
                <a:gd name="T18" fmla="*/ 63 w 97"/>
                <a:gd name="T19" fmla="*/ 16 h 30"/>
                <a:gd name="T20" fmla="*/ 63 w 97"/>
                <a:gd name="T21" fmla="*/ 18 h 30"/>
                <a:gd name="T22" fmla="*/ 65 w 97"/>
                <a:gd name="T23" fmla="*/ 20 h 30"/>
                <a:gd name="T24" fmla="*/ 67 w 97"/>
                <a:gd name="T25" fmla="*/ 22 h 30"/>
                <a:gd name="T26" fmla="*/ 65 w 97"/>
                <a:gd name="T27" fmla="*/ 26 h 30"/>
                <a:gd name="T28" fmla="*/ 47 w 97"/>
                <a:gd name="T29" fmla="*/ 22 h 30"/>
                <a:gd name="T30" fmla="*/ 43 w 97"/>
                <a:gd name="T31" fmla="*/ 20 h 30"/>
                <a:gd name="T32" fmla="*/ 41 w 97"/>
                <a:gd name="T33" fmla="*/ 18 h 30"/>
                <a:gd name="T34" fmla="*/ 47 w 97"/>
                <a:gd name="T35" fmla="*/ 16 h 30"/>
                <a:gd name="T36" fmla="*/ 45 w 97"/>
                <a:gd name="T37" fmla="*/ 14 h 30"/>
                <a:gd name="T38" fmla="*/ 41 w 97"/>
                <a:gd name="T39" fmla="*/ 14 h 30"/>
                <a:gd name="T40" fmla="*/ 37 w 97"/>
                <a:gd name="T41" fmla="*/ 18 h 30"/>
                <a:gd name="T42" fmla="*/ 29 w 97"/>
                <a:gd name="T43" fmla="*/ 28 h 30"/>
                <a:gd name="T44" fmla="*/ 25 w 97"/>
                <a:gd name="T45" fmla="*/ 30 h 30"/>
                <a:gd name="T46" fmla="*/ 23 w 97"/>
                <a:gd name="T47" fmla="*/ 28 h 30"/>
                <a:gd name="T48" fmla="*/ 19 w 97"/>
                <a:gd name="T49" fmla="*/ 26 h 30"/>
                <a:gd name="T50" fmla="*/ 17 w 97"/>
                <a:gd name="T51" fmla="*/ 30 h 30"/>
                <a:gd name="T52" fmla="*/ 13 w 97"/>
                <a:gd name="T53" fmla="*/ 30 h 30"/>
                <a:gd name="T54" fmla="*/ 12 w 97"/>
                <a:gd name="T55" fmla="*/ 28 h 30"/>
                <a:gd name="T56" fmla="*/ 10 w 97"/>
                <a:gd name="T57" fmla="*/ 22 h 30"/>
                <a:gd name="T58" fmla="*/ 6 w 97"/>
                <a:gd name="T59" fmla="*/ 18 h 30"/>
                <a:gd name="T60" fmla="*/ 4 w 97"/>
                <a:gd name="T61" fmla="*/ 14 h 30"/>
                <a:gd name="T62" fmla="*/ 0 w 97"/>
                <a:gd name="T63" fmla="*/ 12 h 30"/>
                <a:gd name="T64" fmla="*/ 0 w 97"/>
                <a:gd name="T65" fmla="*/ 10 h 30"/>
                <a:gd name="T66" fmla="*/ 6 w 97"/>
                <a:gd name="T67" fmla="*/ 10 h 30"/>
                <a:gd name="T68" fmla="*/ 6 w 97"/>
                <a:gd name="T69" fmla="*/ 8 h 30"/>
                <a:gd name="T70" fmla="*/ 4 w 97"/>
                <a:gd name="T71" fmla="*/ 6 h 30"/>
                <a:gd name="T72" fmla="*/ 2 w 97"/>
                <a:gd name="T73" fmla="*/ 6 h 30"/>
                <a:gd name="T74" fmla="*/ 6 w 97"/>
                <a:gd name="T75" fmla="*/ 2 h 30"/>
                <a:gd name="T76" fmla="*/ 10 w 97"/>
                <a:gd name="T77" fmla="*/ 0 h 30"/>
                <a:gd name="T78" fmla="*/ 85 w 97"/>
                <a:gd name="T79" fmla="*/ 0 h 30"/>
                <a:gd name="T80" fmla="*/ 87 w 97"/>
                <a:gd name="T81" fmla="*/ 2 h 30"/>
                <a:gd name="T82" fmla="*/ 87 w 97"/>
                <a:gd name="T83" fmla="*/ 2 h 30"/>
                <a:gd name="T84" fmla="*/ 91 w 97"/>
                <a:gd name="T85" fmla="*/ 0 h 30"/>
                <a:gd name="T86" fmla="*/ 91 w 97"/>
                <a:gd name="T87" fmla="*/ 0 h 30"/>
                <a:gd name="T88" fmla="*/ 93 w 97"/>
                <a:gd name="T89" fmla="*/ 0 h 30"/>
                <a:gd name="T90" fmla="*/ 97 w 97"/>
                <a:gd name="T91" fmla="*/ 2 h 30"/>
                <a:gd name="T92" fmla="*/ 91 w 97"/>
                <a:gd name="T93" fmla="*/ 8 h 30"/>
                <a:gd name="T94" fmla="*/ 83 w 97"/>
                <a:gd name="T95" fmla="*/ 8 h 30"/>
                <a:gd name="T96" fmla="*/ 81 w 97"/>
                <a:gd name="T97" fmla="*/ 10 h 30"/>
                <a:gd name="T98" fmla="*/ 81 w 97"/>
                <a:gd name="T99"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30">
                  <a:moveTo>
                    <a:pt x="81" y="10"/>
                  </a:moveTo>
                  <a:lnTo>
                    <a:pt x="81" y="10"/>
                  </a:lnTo>
                  <a:lnTo>
                    <a:pt x="83" y="10"/>
                  </a:lnTo>
                  <a:lnTo>
                    <a:pt x="85" y="12"/>
                  </a:lnTo>
                  <a:lnTo>
                    <a:pt x="85" y="12"/>
                  </a:lnTo>
                  <a:lnTo>
                    <a:pt x="83" y="12"/>
                  </a:lnTo>
                  <a:lnTo>
                    <a:pt x="81" y="12"/>
                  </a:lnTo>
                  <a:lnTo>
                    <a:pt x="81" y="12"/>
                  </a:lnTo>
                  <a:lnTo>
                    <a:pt x="77" y="10"/>
                  </a:lnTo>
                  <a:lnTo>
                    <a:pt x="73" y="8"/>
                  </a:lnTo>
                  <a:lnTo>
                    <a:pt x="73" y="8"/>
                  </a:lnTo>
                  <a:lnTo>
                    <a:pt x="69" y="10"/>
                  </a:lnTo>
                  <a:lnTo>
                    <a:pt x="69" y="10"/>
                  </a:lnTo>
                  <a:lnTo>
                    <a:pt x="65" y="10"/>
                  </a:lnTo>
                  <a:lnTo>
                    <a:pt x="63" y="10"/>
                  </a:lnTo>
                  <a:lnTo>
                    <a:pt x="63" y="10"/>
                  </a:lnTo>
                  <a:lnTo>
                    <a:pt x="65" y="12"/>
                  </a:lnTo>
                  <a:lnTo>
                    <a:pt x="65" y="16"/>
                  </a:lnTo>
                  <a:lnTo>
                    <a:pt x="65" y="16"/>
                  </a:lnTo>
                  <a:lnTo>
                    <a:pt x="63" y="16"/>
                  </a:lnTo>
                  <a:lnTo>
                    <a:pt x="63" y="16"/>
                  </a:lnTo>
                  <a:lnTo>
                    <a:pt x="63" y="18"/>
                  </a:lnTo>
                  <a:lnTo>
                    <a:pt x="63" y="18"/>
                  </a:lnTo>
                  <a:lnTo>
                    <a:pt x="65" y="20"/>
                  </a:lnTo>
                  <a:lnTo>
                    <a:pt x="67" y="22"/>
                  </a:lnTo>
                  <a:lnTo>
                    <a:pt x="67" y="22"/>
                  </a:lnTo>
                  <a:lnTo>
                    <a:pt x="65" y="26"/>
                  </a:lnTo>
                  <a:lnTo>
                    <a:pt x="65" y="26"/>
                  </a:lnTo>
                  <a:lnTo>
                    <a:pt x="57" y="26"/>
                  </a:lnTo>
                  <a:lnTo>
                    <a:pt x="47" y="22"/>
                  </a:lnTo>
                  <a:lnTo>
                    <a:pt x="47" y="22"/>
                  </a:lnTo>
                  <a:lnTo>
                    <a:pt x="43" y="20"/>
                  </a:lnTo>
                  <a:lnTo>
                    <a:pt x="41" y="18"/>
                  </a:lnTo>
                  <a:lnTo>
                    <a:pt x="41" y="18"/>
                  </a:lnTo>
                  <a:lnTo>
                    <a:pt x="45" y="16"/>
                  </a:lnTo>
                  <a:lnTo>
                    <a:pt x="47" y="16"/>
                  </a:lnTo>
                  <a:lnTo>
                    <a:pt x="47" y="16"/>
                  </a:lnTo>
                  <a:lnTo>
                    <a:pt x="45" y="14"/>
                  </a:lnTo>
                  <a:lnTo>
                    <a:pt x="45" y="14"/>
                  </a:lnTo>
                  <a:lnTo>
                    <a:pt x="41" y="14"/>
                  </a:lnTo>
                  <a:lnTo>
                    <a:pt x="37" y="18"/>
                  </a:lnTo>
                  <a:lnTo>
                    <a:pt x="37" y="18"/>
                  </a:lnTo>
                  <a:lnTo>
                    <a:pt x="33" y="22"/>
                  </a:lnTo>
                  <a:lnTo>
                    <a:pt x="29" y="28"/>
                  </a:lnTo>
                  <a:lnTo>
                    <a:pt x="29" y="28"/>
                  </a:lnTo>
                  <a:lnTo>
                    <a:pt x="25" y="30"/>
                  </a:lnTo>
                  <a:lnTo>
                    <a:pt x="25" y="30"/>
                  </a:lnTo>
                  <a:lnTo>
                    <a:pt x="23" y="28"/>
                  </a:lnTo>
                  <a:lnTo>
                    <a:pt x="19" y="26"/>
                  </a:lnTo>
                  <a:lnTo>
                    <a:pt x="19" y="26"/>
                  </a:lnTo>
                  <a:lnTo>
                    <a:pt x="17" y="30"/>
                  </a:lnTo>
                  <a:lnTo>
                    <a:pt x="17" y="30"/>
                  </a:lnTo>
                  <a:lnTo>
                    <a:pt x="13" y="30"/>
                  </a:lnTo>
                  <a:lnTo>
                    <a:pt x="13" y="30"/>
                  </a:lnTo>
                  <a:lnTo>
                    <a:pt x="12" y="28"/>
                  </a:lnTo>
                  <a:lnTo>
                    <a:pt x="12" y="28"/>
                  </a:lnTo>
                  <a:lnTo>
                    <a:pt x="10" y="22"/>
                  </a:lnTo>
                  <a:lnTo>
                    <a:pt x="10" y="22"/>
                  </a:lnTo>
                  <a:lnTo>
                    <a:pt x="6" y="18"/>
                  </a:lnTo>
                  <a:lnTo>
                    <a:pt x="6" y="18"/>
                  </a:lnTo>
                  <a:lnTo>
                    <a:pt x="4" y="14"/>
                  </a:lnTo>
                  <a:lnTo>
                    <a:pt x="4" y="14"/>
                  </a:lnTo>
                  <a:lnTo>
                    <a:pt x="0" y="12"/>
                  </a:lnTo>
                  <a:lnTo>
                    <a:pt x="0" y="12"/>
                  </a:lnTo>
                  <a:lnTo>
                    <a:pt x="0" y="10"/>
                  </a:lnTo>
                  <a:lnTo>
                    <a:pt x="0" y="10"/>
                  </a:lnTo>
                  <a:lnTo>
                    <a:pt x="4" y="10"/>
                  </a:lnTo>
                  <a:lnTo>
                    <a:pt x="6" y="10"/>
                  </a:lnTo>
                  <a:lnTo>
                    <a:pt x="6" y="10"/>
                  </a:lnTo>
                  <a:lnTo>
                    <a:pt x="6" y="8"/>
                  </a:lnTo>
                  <a:lnTo>
                    <a:pt x="6" y="8"/>
                  </a:lnTo>
                  <a:lnTo>
                    <a:pt x="4" y="6"/>
                  </a:lnTo>
                  <a:lnTo>
                    <a:pt x="2" y="6"/>
                  </a:lnTo>
                  <a:lnTo>
                    <a:pt x="2" y="6"/>
                  </a:lnTo>
                  <a:lnTo>
                    <a:pt x="4" y="2"/>
                  </a:lnTo>
                  <a:lnTo>
                    <a:pt x="6" y="2"/>
                  </a:lnTo>
                  <a:lnTo>
                    <a:pt x="6" y="2"/>
                  </a:lnTo>
                  <a:lnTo>
                    <a:pt x="10" y="0"/>
                  </a:lnTo>
                  <a:lnTo>
                    <a:pt x="85" y="0"/>
                  </a:lnTo>
                  <a:lnTo>
                    <a:pt x="85" y="0"/>
                  </a:lnTo>
                  <a:lnTo>
                    <a:pt x="87" y="2"/>
                  </a:lnTo>
                  <a:lnTo>
                    <a:pt x="87" y="2"/>
                  </a:lnTo>
                  <a:lnTo>
                    <a:pt x="87" y="2"/>
                  </a:lnTo>
                  <a:lnTo>
                    <a:pt x="87" y="2"/>
                  </a:lnTo>
                  <a:lnTo>
                    <a:pt x="91" y="0"/>
                  </a:lnTo>
                  <a:lnTo>
                    <a:pt x="91" y="0"/>
                  </a:lnTo>
                  <a:lnTo>
                    <a:pt x="91" y="0"/>
                  </a:lnTo>
                  <a:lnTo>
                    <a:pt x="91" y="0"/>
                  </a:lnTo>
                  <a:lnTo>
                    <a:pt x="93" y="0"/>
                  </a:lnTo>
                  <a:lnTo>
                    <a:pt x="93" y="0"/>
                  </a:lnTo>
                  <a:lnTo>
                    <a:pt x="97" y="2"/>
                  </a:lnTo>
                  <a:lnTo>
                    <a:pt x="97" y="2"/>
                  </a:lnTo>
                  <a:lnTo>
                    <a:pt x="95" y="6"/>
                  </a:lnTo>
                  <a:lnTo>
                    <a:pt x="91" y="8"/>
                  </a:lnTo>
                  <a:lnTo>
                    <a:pt x="91" y="8"/>
                  </a:lnTo>
                  <a:lnTo>
                    <a:pt x="83" y="8"/>
                  </a:lnTo>
                  <a:lnTo>
                    <a:pt x="83" y="8"/>
                  </a:lnTo>
                  <a:lnTo>
                    <a:pt x="81" y="10"/>
                  </a:lnTo>
                  <a:lnTo>
                    <a:pt x="81" y="10"/>
                  </a:lnTo>
                  <a:lnTo>
                    <a:pt x="81" y="1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3" name="Freeform 396">
              <a:extLst>
                <a:ext uri="{FF2B5EF4-FFF2-40B4-BE49-F238E27FC236}">
                  <a16:creationId xmlns:a16="http://schemas.microsoft.com/office/drawing/2014/main" id="{EBFE030A-7573-D802-B31E-CE4DB77FD6E4}"/>
                </a:ext>
              </a:extLst>
            </p:cNvPr>
            <p:cNvSpPr>
              <a:spLocks/>
            </p:cNvSpPr>
            <p:nvPr/>
          </p:nvSpPr>
          <p:spPr bwMode="auto">
            <a:xfrm>
              <a:off x="10953650" y="2247736"/>
              <a:ext cx="53275" cy="56827"/>
            </a:xfrm>
            <a:custGeom>
              <a:avLst/>
              <a:gdLst>
                <a:gd name="T0" fmla="*/ 71 w 75"/>
                <a:gd name="T1" fmla="*/ 18 h 80"/>
                <a:gd name="T2" fmla="*/ 75 w 75"/>
                <a:gd name="T3" fmla="*/ 24 h 80"/>
                <a:gd name="T4" fmla="*/ 73 w 75"/>
                <a:gd name="T5" fmla="*/ 26 h 80"/>
                <a:gd name="T6" fmla="*/ 71 w 75"/>
                <a:gd name="T7" fmla="*/ 22 h 80"/>
                <a:gd name="T8" fmla="*/ 64 w 75"/>
                <a:gd name="T9" fmla="*/ 20 h 80"/>
                <a:gd name="T10" fmla="*/ 64 w 75"/>
                <a:gd name="T11" fmla="*/ 22 h 80"/>
                <a:gd name="T12" fmla="*/ 64 w 75"/>
                <a:gd name="T13" fmla="*/ 28 h 80"/>
                <a:gd name="T14" fmla="*/ 64 w 75"/>
                <a:gd name="T15" fmla="*/ 38 h 80"/>
                <a:gd name="T16" fmla="*/ 62 w 75"/>
                <a:gd name="T17" fmla="*/ 50 h 80"/>
                <a:gd name="T18" fmla="*/ 58 w 75"/>
                <a:gd name="T19" fmla="*/ 58 h 80"/>
                <a:gd name="T20" fmla="*/ 54 w 75"/>
                <a:gd name="T21" fmla="*/ 60 h 80"/>
                <a:gd name="T22" fmla="*/ 52 w 75"/>
                <a:gd name="T23" fmla="*/ 70 h 80"/>
                <a:gd name="T24" fmla="*/ 48 w 75"/>
                <a:gd name="T25" fmla="*/ 72 h 80"/>
                <a:gd name="T26" fmla="*/ 42 w 75"/>
                <a:gd name="T27" fmla="*/ 70 h 80"/>
                <a:gd name="T28" fmla="*/ 40 w 75"/>
                <a:gd name="T29" fmla="*/ 70 h 80"/>
                <a:gd name="T30" fmla="*/ 42 w 75"/>
                <a:gd name="T31" fmla="*/ 74 h 80"/>
                <a:gd name="T32" fmla="*/ 38 w 75"/>
                <a:gd name="T33" fmla="*/ 74 h 80"/>
                <a:gd name="T34" fmla="*/ 36 w 75"/>
                <a:gd name="T35" fmla="*/ 72 h 80"/>
                <a:gd name="T36" fmla="*/ 26 w 75"/>
                <a:gd name="T37" fmla="*/ 66 h 80"/>
                <a:gd name="T38" fmla="*/ 24 w 75"/>
                <a:gd name="T39" fmla="*/ 70 h 80"/>
                <a:gd name="T40" fmla="*/ 24 w 75"/>
                <a:gd name="T41" fmla="*/ 72 h 80"/>
                <a:gd name="T42" fmla="*/ 28 w 75"/>
                <a:gd name="T43" fmla="*/ 76 h 80"/>
                <a:gd name="T44" fmla="*/ 32 w 75"/>
                <a:gd name="T45" fmla="*/ 80 h 80"/>
                <a:gd name="T46" fmla="*/ 28 w 75"/>
                <a:gd name="T47" fmla="*/ 80 h 80"/>
                <a:gd name="T48" fmla="*/ 22 w 75"/>
                <a:gd name="T49" fmla="*/ 76 h 80"/>
                <a:gd name="T50" fmla="*/ 20 w 75"/>
                <a:gd name="T51" fmla="*/ 70 h 80"/>
                <a:gd name="T52" fmla="*/ 14 w 75"/>
                <a:gd name="T53" fmla="*/ 62 h 80"/>
                <a:gd name="T54" fmla="*/ 4 w 75"/>
                <a:gd name="T55" fmla="*/ 44 h 80"/>
                <a:gd name="T56" fmla="*/ 2 w 75"/>
                <a:gd name="T57" fmla="*/ 34 h 80"/>
                <a:gd name="T58" fmla="*/ 0 w 75"/>
                <a:gd name="T59" fmla="*/ 18 h 80"/>
                <a:gd name="T60" fmla="*/ 2 w 75"/>
                <a:gd name="T61" fmla="*/ 10 h 80"/>
                <a:gd name="T62" fmla="*/ 2 w 75"/>
                <a:gd name="T63" fmla="*/ 8 h 80"/>
                <a:gd name="T64" fmla="*/ 4 w 75"/>
                <a:gd name="T65" fmla="*/ 6 h 80"/>
                <a:gd name="T66" fmla="*/ 8 w 75"/>
                <a:gd name="T67" fmla="*/ 8 h 80"/>
                <a:gd name="T68" fmla="*/ 8 w 75"/>
                <a:gd name="T69" fmla="*/ 4 h 80"/>
                <a:gd name="T70" fmla="*/ 10 w 75"/>
                <a:gd name="T71" fmla="*/ 2 h 80"/>
                <a:gd name="T72" fmla="*/ 12 w 75"/>
                <a:gd name="T73" fmla="*/ 0 h 80"/>
                <a:gd name="T74" fmla="*/ 30 w 75"/>
                <a:gd name="T75" fmla="*/ 2 h 80"/>
                <a:gd name="T76" fmla="*/ 48 w 75"/>
                <a:gd name="T77" fmla="*/ 8 h 80"/>
                <a:gd name="T78" fmla="*/ 56 w 75"/>
                <a:gd name="T79" fmla="*/ 16 h 80"/>
                <a:gd name="T80" fmla="*/ 60 w 75"/>
                <a:gd name="T81" fmla="*/ 14 h 80"/>
                <a:gd name="T82" fmla="*/ 58 w 75"/>
                <a:gd name="T83" fmla="*/ 10 h 80"/>
                <a:gd name="T84" fmla="*/ 54 w 75"/>
                <a:gd name="T85" fmla="*/ 6 h 80"/>
                <a:gd name="T86" fmla="*/ 54 w 75"/>
                <a:gd name="T87" fmla="*/ 4 h 80"/>
                <a:gd name="T88" fmla="*/ 56 w 75"/>
                <a:gd name="T89" fmla="*/ 6 h 80"/>
                <a:gd name="T90" fmla="*/ 60 w 75"/>
                <a:gd name="T91" fmla="*/ 10 h 80"/>
                <a:gd name="T92" fmla="*/ 71 w 75"/>
                <a:gd name="T93"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80">
                  <a:moveTo>
                    <a:pt x="71" y="18"/>
                  </a:moveTo>
                  <a:lnTo>
                    <a:pt x="71" y="18"/>
                  </a:lnTo>
                  <a:lnTo>
                    <a:pt x="73" y="22"/>
                  </a:lnTo>
                  <a:lnTo>
                    <a:pt x="75" y="24"/>
                  </a:lnTo>
                  <a:lnTo>
                    <a:pt x="73" y="26"/>
                  </a:lnTo>
                  <a:lnTo>
                    <a:pt x="73" y="26"/>
                  </a:lnTo>
                  <a:lnTo>
                    <a:pt x="73" y="24"/>
                  </a:lnTo>
                  <a:lnTo>
                    <a:pt x="71" y="22"/>
                  </a:lnTo>
                  <a:lnTo>
                    <a:pt x="66" y="20"/>
                  </a:lnTo>
                  <a:lnTo>
                    <a:pt x="64" y="20"/>
                  </a:lnTo>
                  <a:lnTo>
                    <a:pt x="64" y="20"/>
                  </a:lnTo>
                  <a:lnTo>
                    <a:pt x="64" y="22"/>
                  </a:lnTo>
                  <a:lnTo>
                    <a:pt x="64" y="24"/>
                  </a:lnTo>
                  <a:lnTo>
                    <a:pt x="64" y="28"/>
                  </a:lnTo>
                  <a:lnTo>
                    <a:pt x="64" y="28"/>
                  </a:lnTo>
                  <a:lnTo>
                    <a:pt x="64" y="38"/>
                  </a:lnTo>
                  <a:lnTo>
                    <a:pt x="62" y="50"/>
                  </a:lnTo>
                  <a:lnTo>
                    <a:pt x="62" y="50"/>
                  </a:lnTo>
                  <a:lnTo>
                    <a:pt x="58" y="58"/>
                  </a:lnTo>
                  <a:lnTo>
                    <a:pt x="58" y="58"/>
                  </a:lnTo>
                  <a:lnTo>
                    <a:pt x="54" y="60"/>
                  </a:lnTo>
                  <a:lnTo>
                    <a:pt x="54" y="60"/>
                  </a:lnTo>
                  <a:lnTo>
                    <a:pt x="54" y="64"/>
                  </a:lnTo>
                  <a:lnTo>
                    <a:pt x="52" y="70"/>
                  </a:lnTo>
                  <a:lnTo>
                    <a:pt x="52" y="70"/>
                  </a:lnTo>
                  <a:lnTo>
                    <a:pt x="48" y="72"/>
                  </a:lnTo>
                  <a:lnTo>
                    <a:pt x="48" y="72"/>
                  </a:lnTo>
                  <a:lnTo>
                    <a:pt x="42" y="70"/>
                  </a:lnTo>
                  <a:lnTo>
                    <a:pt x="40" y="70"/>
                  </a:lnTo>
                  <a:lnTo>
                    <a:pt x="40" y="70"/>
                  </a:lnTo>
                  <a:lnTo>
                    <a:pt x="40" y="72"/>
                  </a:lnTo>
                  <a:lnTo>
                    <a:pt x="42" y="74"/>
                  </a:lnTo>
                  <a:lnTo>
                    <a:pt x="42" y="74"/>
                  </a:lnTo>
                  <a:lnTo>
                    <a:pt x="38" y="74"/>
                  </a:lnTo>
                  <a:lnTo>
                    <a:pt x="36" y="72"/>
                  </a:lnTo>
                  <a:lnTo>
                    <a:pt x="36" y="72"/>
                  </a:lnTo>
                  <a:lnTo>
                    <a:pt x="32" y="70"/>
                  </a:lnTo>
                  <a:lnTo>
                    <a:pt x="26" y="66"/>
                  </a:lnTo>
                  <a:lnTo>
                    <a:pt x="26" y="66"/>
                  </a:lnTo>
                  <a:lnTo>
                    <a:pt x="24" y="70"/>
                  </a:lnTo>
                  <a:lnTo>
                    <a:pt x="24" y="70"/>
                  </a:lnTo>
                  <a:lnTo>
                    <a:pt x="24" y="72"/>
                  </a:lnTo>
                  <a:lnTo>
                    <a:pt x="28" y="76"/>
                  </a:lnTo>
                  <a:lnTo>
                    <a:pt x="28" y="76"/>
                  </a:lnTo>
                  <a:lnTo>
                    <a:pt x="30" y="78"/>
                  </a:lnTo>
                  <a:lnTo>
                    <a:pt x="32" y="80"/>
                  </a:lnTo>
                  <a:lnTo>
                    <a:pt x="32" y="80"/>
                  </a:lnTo>
                  <a:lnTo>
                    <a:pt x="28" y="80"/>
                  </a:lnTo>
                  <a:lnTo>
                    <a:pt x="26" y="80"/>
                  </a:lnTo>
                  <a:lnTo>
                    <a:pt x="22" y="76"/>
                  </a:lnTo>
                  <a:lnTo>
                    <a:pt x="22" y="76"/>
                  </a:lnTo>
                  <a:lnTo>
                    <a:pt x="20" y="70"/>
                  </a:lnTo>
                  <a:lnTo>
                    <a:pt x="20" y="70"/>
                  </a:lnTo>
                  <a:lnTo>
                    <a:pt x="14" y="62"/>
                  </a:lnTo>
                  <a:lnTo>
                    <a:pt x="14" y="62"/>
                  </a:lnTo>
                  <a:lnTo>
                    <a:pt x="4" y="44"/>
                  </a:lnTo>
                  <a:lnTo>
                    <a:pt x="4" y="44"/>
                  </a:lnTo>
                  <a:lnTo>
                    <a:pt x="2" y="34"/>
                  </a:lnTo>
                  <a:lnTo>
                    <a:pt x="2" y="34"/>
                  </a:lnTo>
                  <a:lnTo>
                    <a:pt x="0" y="18"/>
                  </a:lnTo>
                  <a:lnTo>
                    <a:pt x="0" y="18"/>
                  </a:lnTo>
                  <a:lnTo>
                    <a:pt x="2" y="10"/>
                  </a:lnTo>
                  <a:lnTo>
                    <a:pt x="2" y="10"/>
                  </a:lnTo>
                  <a:lnTo>
                    <a:pt x="2" y="8"/>
                  </a:lnTo>
                  <a:lnTo>
                    <a:pt x="2" y="8"/>
                  </a:lnTo>
                  <a:lnTo>
                    <a:pt x="4" y="6"/>
                  </a:lnTo>
                  <a:lnTo>
                    <a:pt x="4" y="6"/>
                  </a:lnTo>
                  <a:lnTo>
                    <a:pt x="8" y="8"/>
                  </a:lnTo>
                  <a:lnTo>
                    <a:pt x="8" y="8"/>
                  </a:lnTo>
                  <a:lnTo>
                    <a:pt x="8" y="4"/>
                  </a:lnTo>
                  <a:lnTo>
                    <a:pt x="10" y="2"/>
                  </a:lnTo>
                  <a:lnTo>
                    <a:pt x="10" y="2"/>
                  </a:lnTo>
                  <a:lnTo>
                    <a:pt x="12" y="0"/>
                  </a:lnTo>
                  <a:lnTo>
                    <a:pt x="12" y="0"/>
                  </a:lnTo>
                  <a:lnTo>
                    <a:pt x="22" y="0"/>
                  </a:lnTo>
                  <a:lnTo>
                    <a:pt x="30" y="2"/>
                  </a:lnTo>
                  <a:lnTo>
                    <a:pt x="48" y="8"/>
                  </a:lnTo>
                  <a:lnTo>
                    <a:pt x="48" y="8"/>
                  </a:lnTo>
                  <a:lnTo>
                    <a:pt x="52" y="14"/>
                  </a:lnTo>
                  <a:lnTo>
                    <a:pt x="56" y="16"/>
                  </a:lnTo>
                  <a:lnTo>
                    <a:pt x="56" y="16"/>
                  </a:lnTo>
                  <a:lnTo>
                    <a:pt x="60" y="14"/>
                  </a:lnTo>
                  <a:lnTo>
                    <a:pt x="60" y="14"/>
                  </a:lnTo>
                  <a:lnTo>
                    <a:pt x="58" y="10"/>
                  </a:lnTo>
                  <a:lnTo>
                    <a:pt x="56" y="8"/>
                  </a:lnTo>
                  <a:lnTo>
                    <a:pt x="54" y="6"/>
                  </a:lnTo>
                  <a:lnTo>
                    <a:pt x="54" y="4"/>
                  </a:lnTo>
                  <a:lnTo>
                    <a:pt x="54" y="4"/>
                  </a:lnTo>
                  <a:lnTo>
                    <a:pt x="54" y="4"/>
                  </a:lnTo>
                  <a:lnTo>
                    <a:pt x="56" y="6"/>
                  </a:lnTo>
                  <a:lnTo>
                    <a:pt x="60" y="10"/>
                  </a:lnTo>
                  <a:lnTo>
                    <a:pt x="60" y="10"/>
                  </a:lnTo>
                  <a:lnTo>
                    <a:pt x="71" y="18"/>
                  </a:lnTo>
                  <a:lnTo>
                    <a:pt x="71" y="18"/>
                  </a:lnTo>
                  <a:lnTo>
                    <a:pt x="71" y="18"/>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4" name="Freeform 397">
              <a:extLst>
                <a:ext uri="{FF2B5EF4-FFF2-40B4-BE49-F238E27FC236}">
                  <a16:creationId xmlns:a16="http://schemas.microsoft.com/office/drawing/2014/main" id="{B74EB81F-D549-FB70-81C7-0E148D5B280E}"/>
                </a:ext>
              </a:extLst>
            </p:cNvPr>
            <p:cNvSpPr>
              <a:spLocks/>
            </p:cNvSpPr>
            <p:nvPr/>
          </p:nvSpPr>
          <p:spPr bwMode="auto">
            <a:xfrm>
              <a:off x="10498324" y="2109220"/>
              <a:ext cx="1177739" cy="1931407"/>
            </a:xfrm>
            <a:custGeom>
              <a:avLst/>
              <a:gdLst>
                <a:gd name="T0" fmla="*/ 1485 w 1658"/>
                <a:gd name="T1" fmla="*/ 2681 h 2719"/>
                <a:gd name="T2" fmla="*/ 1250 w 1658"/>
                <a:gd name="T3" fmla="*/ 2707 h 2719"/>
                <a:gd name="T4" fmla="*/ 1023 w 1658"/>
                <a:gd name="T5" fmla="*/ 2619 h 2719"/>
                <a:gd name="T6" fmla="*/ 1109 w 1658"/>
                <a:gd name="T7" fmla="*/ 2500 h 2719"/>
                <a:gd name="T8" fmla="*/ 1097 w 1658"/>
                <a:gd name="T9" fmla="*/ 2422 h 2719"/>
                <a:gd name="T10" fmla="*/ 1069 w 1658"/>
                <a:gd name="T11" fmla="*/ 2393 h 2719"/>
                <a:gd name="T12" fmla="*/ 1140 w 1658"/>
                <a:gd name="T13" fmla="*/ 2255 h 2719"/>
                <a:gd name="T14" fmla="*/ 1127 w 1658"/>
                <a:gd name="T15" fmla="*/ 2158 h 2719"/>
                <a:gd name="T16" fmla="*/ 997 w 1658"/>
                <a:gd name="T17" fmla="*/ 2120 h 2719"/>
                <a:gd name="T18" fmla="*/ 856 w 1658"/>
                <a:gd name="T19" fmla="*/ 2120 h 2719"/>
                <a:gd name="T20" fmla="*/ 708 w 1658"/>
                <a:gd name="T21" fmla="*/ 2058 h 2719"/>
                <a:gd name="T22" fmla="*/ 621 w 1658"/>
                <a:gd name="T23" fmla="*/ 1977 h 2719"/>
                <a:gd name="T24" fmla="*/ 519 w 1658"/>
                <a:gd name="T25" fmla="*/ 1963 h 2719"/>
                <a:gd name="T26" fmla="*/ 563 w 1658"/>
                <a:gd name="T27" fmla="*/ 1881 h 2719"/>
                <a:gd name="T28" fmla="*/ 474 w 1658"/>
                <a:gd name="T29" fmla="*/ 1817 h 2719"/>
                <a:gd name="T30" fmla="*/ 386 w 1658"/>
                <a:gd name="T31" fmla="*/ 1672 h 2719"/>
                <a:gd name="T32" fmla="*/ 259 w 1658"/>
                <a:gd name="T33" fmla="*/ 1668 h 2719"/>
                <a:gd name="T34" fmla="*/ 193 w 1658"/>
                <a:gd name="T35" fmla="*/ 1543 h 2719"/>
                <a:gd name="T36" fmla="*/ 177 w 1658"/>
                <a:gd name="T37" fmla="*/ 1475 h 2719"/>
                <a:gd name="T38" fmla="*/ 189 w 1658"/>
                <a:gd name="T39" fmla="*/ 1350 h 2719"/>
                <a:gd name="T40" fmla="*/ 215 w 1658"/>
                <a:gd name="T41" fmla="*/ 1292 h 2719"/>
                <a:gd name="T42" fmla="*/ 183 w 1658"/>
                <a:gd name="T43" fmla="*/ 1256 h 2719"/>
                <a:gd name="T44" fmla="*/ 145 w 1658"/>
                <a:gd name="T45" fmla="*/ 1226 h 2719"/>
                <a:gd name="T46" fmla="*/ 189 w 1658"/>
                <a:gd name="T47" fmla="*/ 930 h 2719"/>
                <a:gd name="T48" fmla="*/ 129 w 1658"/>
                <a:gd name="T49" fmla="*/ 780 h 2719"/>
                <a:gd name="T50" fmla="*/ 81 w 1658"/>
                <a:gd name="T51" fmla="*/ 559 h 2719"/>
                <a:gd name="T52" fmla="*/ 22 w 1658"/>
                <a:gd name="T53" fmla="*/ 430 h 2719"/>
                <a:gd name="T54" fmla="*/ 83 w 1658"/>
                <a:gd name="T55" fmla="*/ 372 h 2719"/>
                <a:gd name="T56" fmla="*/ 135 w 1658"/>
                <a:gd name="T57" fmla="*/ 352 h 2719"/>
                <a:gd name="T58" fmla="*/ 123 w 1658"/>
                <a:gd name="T59" fmla="*/ 382 h 2719"/>
                <a:gd name="T60" fmla="*/ 175 w 1658"/>
                <a:gd name="T61" fmla="*/ 386 h 2719"/>
                <a:gd name="T62" fmla="*/ 360 w 1658"/>
                <a:gd name="T63" fmla="*/ 426 h 2719"/>
                <a:gd name="T64" fmla="*/ 418 w 1658"/>
                <a:gd name="T65" fmla="*/ 432 h 2719"/>
                <a:gd name="T66" fmla="*/ 513 w 1658"/>
                <a:gd name="T67" fmla="*/ 496 h 2719"/>
                <a:gd name="T68" fmla="*/ 328 w 1658"/>
                <a:gd name="T69" fmla="*/ 625 h 2719"/>
                <a:gd name="T70" fmla="*/ 243 w 1658"/>
                <a:gd name="T71" fmla="*/ 607 h 2719"/>
                <a:gd name="T72" fmla="*/ 209 w 1658"/>
                <a:gd name="T73" fmla="*/ 631 h 2719"/>
                <a:gd name="T74" fmla="*/ 326 w 1658"/>
                <a:gd name="T75" fmla="*/ 725 h 2719"/>
                <a:gd name="T76" fmla="*/ 380 w 1658"/>
                <a:gd name="T77" fmla="*/ 818 h 2719"/>
                <a:gd name="T78" fmla="*/ 509 w 1658"/>
                <a:gd name="T79" fmla="*/ 824 h 2719"/>
                <a:gd name="T80" fmla="*/ 422 w 1658"/>
                <a:gd name="T81" fmla="*/ 750 h 2719"/>
                <a:gd name="T82" fmla="*/ 495 w 1658"/>
                <a:gd name="T83" fmla="*/ 742 h 2719"/>
                <a:gd name="T84" fmla="*/ 593 w 1658"/>
                <a:gd name="T85" fmla="*/ 729 h 2719"/>
                <a:gd name="T86" fmla="*/ 573 w 1658"/>
                <a:gd name="T87" fmla="*/ 553 h 2719"/>
                <a:gd name="T88" fmla="*/ 665 w 1658"/>
                <a:gd name="T89" fmla="*/ 567 h 2719"/>
                <a:gd name="T90" fmla="*/ 589 w 1658"/>
                <a:gd name="T91" fmla="*/ 442 h 2719"/>
                <a:gd name="T92" fmla="*/ 607 w 1658"/>
                <a:gd name="T93" fmla="*/ 326 h 2719"/>
                <a:gd name="T94" fmla="*/ 625 w 1658"/>
                <a:gd name="T95" fmla="*/ 414 h 2719"/>
                <a:gd name="T96" fmla="*/ 720 w 1658"/>
                <a:gd name="T97" fmla="*/ 446 h 2719"/>
                <a:gd name="T98" fmla="*/ 738 w 1658"/>
                <a:gd name="T99" fmla="*/ 336 h 2719"/>
                <a:gd name="T100" fmla="*/ 808 w 1658"/>
                <a:gd name="T101" fmla="*/ 219 h 2719"/>
                <a:gd name="T102" fmla="*/ 826 w 1658"/>
                <a:gd name="T103" fmla="*/ 165 h 2719"/>
                <a:gd name="T104" fmla="*/ 858 w 1658"/>
                <a:gd name="T105" fmla="*/ 207 h 2719"/>
                <a:gd name="T106" fmla="*/ 916 w 1658"/>
                <a:gd name="T107" fmla="*/ 155 h 2719"/>
                <a:gd name="T108" fmla="*/ 987 w 1658"/>
                <a:gd name="T109" fmla="*/ 96 h 2719"/>
                <a:gd name="T110" fmla="*/ 1009 w 1658"/>
                <a:gd name="T111" fmla="*/ 42 h 2719"/>
                <a:gd name="T112" fmla="*/ 1391 w 1658"/>
                <a:gd name="T113" fmla="*/ 18 h 2719"/>
                <a:gd name="T114" fmla="*/ 1642 w 1658"/>
                <a:gd name="T115" fmla="*/ 1676 h 2719"/>
                <a:gd name="T116" fmla="*/ 1574 w 1658"/>
                <a:gd name="T117" fmla="*/ 1809 h 2719"/>
                <a:gd name="T118" fmla="*/ 1507 w 1658"/>
                <a:gd name="T119" fmla="*/ 1881 h 2719"/>
                <a:gd name="T120" fmla="*/ 1525 w 1658"/>
                <a:gd name="T121" fmla="*/ 2034 h 2719"/>
                <a:gd name="T122" fmla="*/ 1604 w 1658"/>
                <a:gd name="T123" fmla="*/ 2126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8" h="2719">
                  <a:moveTo>
                    <a:pt x="1658" y="2120"/>
                  </a:moveTo>
                  <a:lnTo>
                    <a:pt x="1658" y="2667"/>
                  </a:lnTo>
                  <a:lnTo>
                    <a:pt x="1658" y="2667"/>
                  </a:lnTo>
                  <a:lnTo>
                    <a:pt x="1650" y="2669"/>
                  </a:lnTo>
                  <a:lnTo>
                    <a:pt x="1640" y="2671"/>
                  </a:lnTo>
                  <a:lnTo>
                    <a:pt x="1640" y="2671"/>
                  </a:lnTo>
                  <a:lnTo>
                    <a:pt x="1634" y="2675"/>
                  </a:lnTo>
                  <a:lnTo>
                    <a:pt x="1630" y="2677"/>
                  </a:lnTo>
                  <a:lnTo>
                    <a:pt x="1630" y="2677"/>
                  </a:lnTo>
                  <a:lnTo>
                    <a:pt x="1626" y="2675"/>
                  </a:lnTo>
                  <a:lnTo>
                    <a:pt x="1622" y="2673"/>
                  </a:lnTo>
                  <a:lnTo>
                    <a:pt x="1622" y="2673"/>
                  </a:lnTo>
                  <a:lnTo>
                    <a:pt x="1618" y="2675"/>
                  </a:lnTo>
                  <a:lnTo>
                    <a:pt x="1614" y="2677"/>
                  </a:lnTo>
                  <a:lnTo>
                    <a:pt x="1614" y="2677"/>
                  </a:lnTo>
                  <a:lnTo>
                    <a:pt x="1598" y="2691"/>
                  </a:lnTo>
                  <a:lnTo>
                    <a:pt x="1598" y="2691"/>
                  </a:lnTo>
                  <a:lnTo>
                    <a:pt x="1592" y="2701"/>
                  </a:lnTo>
                  <a:lnTo>
                    <a:pt x="1592" y="2701"/>
                  </a:lnTo>
                  <a:lnTo>
                    <a:pt x="1588" y="2705"/>
                  </a:lnTo>
                  <a:lnTo>
                    <a:pt x="1584" y="2707"/>
                  </a:lnTo>
                  <a:lnTo>
                    <a:pt x="1584" y="2707"/>
                  </a:lnTo>
                  <a:lnTo>
                    <a:pt x="1576" y="2707"/>
                  </a:lnTo>
                  <a:lnTo>
                    <a:pt x="1572" y="2707"/>
                  </a:lnTo>
                  <a:lnTo>
                    <a:pt x="1572" y="2707"/>
                  </a:lnTo>
                  <a:lnTo>
                    <a:pt x="1568" y="2703"/>
                  </a:lnTo>
                  <a:lnTo>
                    <a:pt x="1566" y="2699"/>
                  </a:lnTo>
                  <a:lnTo>
                    <a:pt x="1566" y="2699"/>
                  </a:lnTo>
                  <a:lnTo>
                    <a:pt x="1554" y="2695"/>
                  </a:lnTo>
                  <a:lnTo>
                    <a:pt x="1539" y="2691"/>
                  </a:lnTo>
                  <a:lnTo>
                    <a:pt x="1525" y="2689"/>
                  </a:lnTo>
                  <a:lnTo>
                    <a:pt x="1511" y="2685"/>
                  </a:lnTo>
                  <a:lnTo>
                    <a:pt x="1511" y="2685"/>
                  </a:lnTo>
                  <a:lnTo>
                    <a:pt x="1505" y="2681"/>
                  </a:lnTo>
                  <a:lnTo>
                    <a:pt x="1505" y="2681"/>
                  </a:lnTo>
                  <a:lnTo>
                    <a:pt x="1493" y="2679"/>
                  </a:lnTo>
                  <a:lnTo>
                    <a:pt x="1493" y="2679"/>
                  </a:lnTo>
                  <a:lnTo>
                    <a:pt x="1485" y="2681"/>
                  </a:lnTo>
                  <a:lnTo>
                    <a:pt x="1475" y="2685"/>
                  </a:lnTo>
                  <a:lnTo>
                    <a:pt x="1475" y="2685"/>
                  </a:lnTo>
                  <a:lnTo>
                    <a:pt x="1463" y="2685"/>
                  </a:lnTo>
                  <a:lnTo>
                    <a:pt x="1453" y="2685"/>
                  </a:lnTo>
                  <a:lnTo>
                    <a:pt x="1453" y="2685"/>
                  </a:lnTo>
                  <a:lnTo>
                    <a:pt x="1441" y="2695"/>
                  </a:lnTo>
                  <a:lnTo>
                    <a:pt x="1425" y="2701"/>
                  </a:lnTo>
                  <a:lnTo>
                    <a:pt x="1425" y="2701"/>
                  </a:lnTo>
                  <a:lnTo>
                    <a:pt x="1415" y="2703"/>
                  </a:lnTo>
                  <a:lnTo>
                    <a:pt x="1415" y="2703"/>
                  </a:lnTo>
                  <a:lnTo>
                    <a:pt x="1399" y="2701"/>
                  </a:lnTo>
                  <a:lnTo>
                    <a:pt x="1383" y="2701"/>
                  </a:lnTo>
                  <a:lnTo>
                    <a:pt x="1383" y="2701"/>
                  </a:lnTo>
                  <a:lnTo>
                    <a:pt x="1373" y="2701"/>
                  </a:lnTo>
                  <a:lnTo>
                    <a:pt x="1363" y="2703"/>
                  </a:lnTo>
                  <a:lnTo>
                    <a:pt x="1363" y="2703"/>
                  </a:lnTo>
                  <a:lnTo>
                    <a:pt x="1353" y="2699"/>
                  </a:lnTo>
                  <a:lnTo>
                    <a:pt x="1353" y="2699"/>
                  </a:lnTo>
                  <a:lnTo>
                    <a:pt x="1343" y="2697"/>
                  </a:lnTo>
                  <a:lnTo>
                    <a:pt x="1334" y="2699"/>
                  </a:lnTo>
                  <a:lnTo>
                    <a:pt x="1334" y="2699"/>
                  </a:lnTo>
                  <a:lnTo>
                    <a:pt x="1324" y="2703"/>
                  </a:lnTo>
                  <a:lnTo>
                    <a:pt x="1324" y="2703"/>
                  </a:lnTo>
                  <a:lnTo>
                    <a:pt x="1314" y="2703"/>
                  </a:lnTo>
                  <a:lnTo>
                    <a:pt x="1314" y="2703"/>
                  </a:lnTo>
                  <a:lnTo>
                    <a:pt x="1304" y="2707"/>
                  </a:lnTo>
                  <a:lnTo>
                    <a:pt x="1304" y="2707"/>
                  </a:lnTo>
                  <a:lnTo>
                    <a:pt x="1296" y="2713"/>
                  </a:lnTo>
                  <a:lnTo>
                    <a:pt x="1290" y="2717"/>
                  </a:lnTo>
                  <a:lnTo>
                    <a:pt x="1286" y="2719"/>
                  </a:lnTo>
                  <a:lnTo>
                    <a:pt x="1286" y="2719"/>
                  </a:lnTo>
                  <a:lnTo>
                    <a:pt x="1282" y="2717"/>
                  </a:lnTo>
                  <a:lnTo>
                    <a:pt x="1278" y="2715"/>
                  </a:lnTo>
                  <a:lnTo>
                    <a:pt x="1268" y="2709"/>
                  </a:lnTo>
                  <a:lnTo>
                    <a:pt x="1268" y="2709"/>
                  </a:lnTo>
                  <a:lnTo>
                    <a:pt x="1256" y="2709"/>
                  </a:lnTo>
                  <a:lnTo>
                    <a:pt x="1256" y="2709"/>
                  </a:lnTo>
                  <a:lnTo>
                    <a:pt x="1250" y="2707"/>
                  </a:lnTo>
                  <a:lnTo>
                    <a:pt x="1246" y="2703"/>
                  </a:lnTo>
                  <a:lnTo>
                    <a:pt x="1246" y="2703"/>
                  </a:lnTo>
                  <a:lnTo>
                    <a:pt x="1230" y="2689"/>
                  </a:lnTo>
                  <a:lnTo>
                    <a:pt x="1230" y="2689"/>
                  </a:lnTo>
                  <a:lnTo>
                    <a:pt x="1214" y="2679"/>
                  </a:lnTo>
                  <a:lnTo>
                    <a:pt x="1194" y="2673"/>
                  </a:lnTo>
                  <a:lnTo>
                    <a:pt x="1194" y="2673"/>
                  </a:lnTo>
                  <a:lnTo>
                    <a:pt x="1180" y="2671"/>
                  </a:lnTo>
                  <a:lnTo>
                    <a:pt x="1164" y="2669"/>
                  </a:lnTo>
                  <a:lnTo>
                    <a:pt x="1146" y="2667"/>
                  </a:lnTo>
                  <a:lnTo>
                    <a:pt x="1134" y="2665"/>
                  </a:lnTo>
                  <a:lnTo>
                    <a:pt x="1134" y="2665"/>
                  </a:lnTo>
                  <a:lnTo>
                    <a:pt x="1123" y="2659"/>
                  </a:lnTo>
                  <a:lnTo>
                    <a:pt x="1111" y="2653"/>
                  </a:lnTo>
                  <a:lnTo>
                    <a:pt x="1111" y="2653"/>
                  </a:lnTo>
                  <a:lnTo>
                    <a:pt x="1107" y="2649"/>
                  </a:lnTo>
                  <a:lnTo>
                    <a:pt x="1105" y="2647"/>
                  </a:lnTo>
                  <a:lnTo>
                    <a:pt x="1103" y="2647"/>
                  </a:lnTo>
                  <a:lnTo>
                    <a:pt x="1103" y="2647"/>
                  </a:lnTo>
                  <a:lnTo>
                    <a:pt x="1101" y="2651"/>
                  </a:lnTo>
                  <a:lnTo>
                    <a:pt x="1099" y="2653"/>
                  </a:lnTo>
                  <a:lnTo>
                    <a:pt x="1099" y="2653"/>
                  </a:lnTo>
                  <a:lnTo>
                    <a:pt x="1095" y="2655"/>
                  </a:lnTo>
                  <a:lnTo>
                    <a:pt x="1085" y="2655"/>
                  </a:lnTo>
                  <a:lnTo>
                    <a:pt x="1085" y="2655"/>
                  </a:lnTo>
                  <a:lnTo>
                    <a:pt x="1079" y="2651"/>
                  </a:lnTo>
                  <a:lnTo>
                    <a:pt x="1071" y="2645"/>
                  </a:lnTo>
                  <a:lnTo>
                    <a:pt x="1071" y="2645"/>
                  </a:lnTo>
                  <a:lnTo>
                    <a:pt x="1065" y="2639"/>
                  </a:lnTo>
                  <a:lnTo>
                    <a:pt x="1059" y="2629"/>
                  </a:lnTo>
                  <a:lnTo>
                    <a:pt x="1059" y="2629"/>
                  </a:lnTo>
                  <a:lnTo>
                    <a:pt x="1051" y="2625"/>
                  </a:lnTo>
                  <a:lnTo>
                    <a:pt x="1041" y="2621"/>
                  </a:lnTo>
                  <a:lnTo>
                    <a:pt x="1041" y="2621"/>
                  </a:lnTo>
                  <a:lnTo>
                    <a:pt x="1033" y="2621"/>
                  </a:lnTo>
                  <a:lnTo>
                    <a:pt x="1025" y="2621"/>
                  </a:lnTo>
                  <a:lnTo>
                    <a:pt x="1023" y="2619"/>
                  </a:lnTo>
                  <a:lnTo>
                    <a:pt x="1023" y="2619"/>
                  </a:lnTo>
                  <a:lnTo>
                    <a:pt x="1025" y="2618"/>
                  </a:lnTo>
                  <a:lnTo>
                    <a:pt x="1027" y="2616"/>
                  </a:lnTo>
                  <a:lnTo>
                    <a:pt x="1033" y="2614"/>
                  </a:lnTo>
                  <a:lnTo>
                    <a:pt x="1035" y="2612"/>
                  </a:lnTo>
                  <a:lnTo>
                    <a:pt x="1035" y="2612"/>
                  </a:lnTo>
                  <a:lnTo>
                    <a:pt x="1033" y="2608"/>
                  </a:lnTo>
                  <a:lnTo>
                    <a:pt x="1033" y="2602"/>
                  </a:lnTo>
                  <a:lnTo>
                    <a:pt x="1033" y="2602"/>
                  </a:lnTo>
                  <a:lnTo>
                    <a:pt x="1033" y="2598"/>
                  </a:lnTo>
                  <a:lnTo>
                    <a:pt x="1035" y="2596"/>
                  </a:lnTo>
                  <a:lnTo>
                    <a:pt x="1035" y="2596"/>
                  </a:lnTo>
                  <a:lnTo>
                    <a:pt x="1039" y="2594"/>
                  </a:lnTo>
                  <a:lnTo>
                    <a:pt x="1043" y="2594"/>
                  </a:lnTo>
                  <a:lnTo>
                    <a:pt x="1053" y="2592"/>
                  </a:lnTo>
                  <a:lnTo>
                    <a:pt x="1053" y="2592"/>
                  </a:lnTo>
                  <a:lnTo>
                    <a:pt x="1063" y="2592"/>
                  </a:lnTo>
                  <a:lnTo>
                    <a:pt x="1069" y="2588"/>
                  </a:lnTo>
                  <a:lnTo>
                    <a:pt x="1069" y="2588"/>
                  </a:lnTo>
                  <a:lnTo>
                    <a:pt x="1071" y="2582"/>
                  </a:lnTo>
                  <a:lnTo>
                    <a:pt x="1073" y="2574"/>
                  </a:lnTo>
                  <a:lnTo>
                    <a:pt x="1075" y="2562"/>
                  </a:lnTo>
                  <a:lnTo>
                    <a:pt x="1075" y="2562"/>
                  </a:lnTo>
                  <a:lnTo>
                    <a:pt x="1081" y="2542"/>
                  </a:lnTo>
                  <a:lnTo>
                    <a:pt x="1081" y="2542"/>
                  </a:lnTo>
                  <a:lnTo>
                    <a:pt x="1083" y="2528"/>
                  </a:lnTo>
                  <a:lnTo>
                    <a:pt x="1085" y="2522"/>
                  </a:lnTo>
                  <a:lnTo>
                    <a:pt x="1087" y="2514"/>
                  </a:lnTo>
                  <a:lnTo>
                    <a:pt x="1087" y="2514"/>
                  </a:lnTo>
                  <a:lnTo>
                    <a:pt x="1093" y="2514"/>
                  </a:lnTo>
                  <a:lnTo>
                    <a:pt x="1097" y="2514"/>
                  </a:lnTo>
                  <a:lnTo>
                    <a:pt x="1097" y="2514"/>
                  </a:lnTo>
                  <a:lnTo>
                    <a:pt x="1099" y="2510"/>
                  </a:lnTo>
                  <a:lnTo>
                    <a:pt x="1099" y="2506"/>
                  </a:lnTo>
                  <a:lnTo>
                    <a:pt x="1099" y="2502"/>
                  </a:lnTo>
                  <a:lnTo>
                    <a:pt x="1101" y="2500"/>
                  </a:lnTo>
                  <a:lnTo>
                    <a:pt x="1101" y="2500"/>
                  </a:lnTo>
                  <a:lnTo>
                    <a:pt x="1103" y="2498"/>
                  </a:lnTo>
                  <a:lnTo>
                    <a:pt x="1109" y="2500"/>
                  </a:lnTo>
                  <a:lnTo>
                    <a:pt x="1113" y="2500"/>
                  </a:lnTo>
                  <a:lnTo>
                    <a:pt x="1117" y="2500"/>
                  </a:lnTo>
                  <a:lnTo>
                    <a:pt x="1117" y="2500"/>
                  </a:lnTo>
                  <a:lnTo>
                    <a:pt x="1119" y="2496"/>
                  </a:lnTo>
                  <a:lnTo>
                    <a:pt x="1119" y="2496"/>
                  </a:lnTo>
                  <a:lnTo>
                    <a:pt x="1117" y="2494"/>
                  </a:lnTo>
                  <a:lnTo>
                    <a:pt x="1113" y="2492"/>
                  </a:lnTo>
                  <a:lnTo>
                    <a:pt x="1105" y="2490"/>
                  </a:lnTo>
                  <a:lnTo>
                    <a:pt x="1105" y="2490"/>
                  </a:lnTo>
                  <a:lnTo>
                    <a:pt x="1097" y="2482"/>
                  </a:lnTo>
                  <a:lnTo>
                    <a:pt x="1089" y="2476"/>
                  </a:lnTo>
                  <a:lnTo>
                    <a:pt x="1089" y="2476"/>
                  </a:lnTo>
                  <a:lnTo>
                    <a:pt x="1081" y="2474"/>
                  </a:lnTo>
                  <a:lnTo>
                    <a:pt x="1073" y="2474"/>
                  </a:lnTo>
                  <a:lnTo>
                    <a:pt x="1073" y="2474"/>
                  </a:lnTo>
                  <a:lnTo>
                    <a:pt x="1065" y="2472"/>
                  </a:lnTo>
                  <a:lnTo>
                    <a:pt x="1057" y="2468"/>
                  </a:lnTo>
                  <a:lnTo>
                    <a:pt x="1057" y="2468"/>
                  </a:lnTo>
                  <a:lnTo>
                    <a:pt x="1057" y="2462"/>
                  </a:lnTo>
                  <a:lnTo>
                    <a:pt x="1057" y="2454"/>
                  </a:lnTo>
                  <a:lnTo>
                    <a:pt x="1057" y="2454"/>
                  </a:lnTo>
                  <a:lnTo>
                    <a:pt x="1065" y="2450"/>
                  </a:lnTo>
                  <a:lnTo>
                    <a:pt x="1071" y="2446"/>
                  </a:lnTo>
                  <a:lnTo>
                    <a:pt x="1085" y="2442"/>
                  </a:lnTo>
                  <a:lnTo>
                    <a:pt x="1085" y="2442"/>
                  </a:lnTo>
                  <a:lnTo>
                    <a:pt x="1095" y="2442"/>
                  </a:lnTo>
                  <a:lnTo>
                    <a:pt x="1099" y="2442"/>
                  </a:lnTo>
                  <a:lnTo>
                    <a:pt x="1099" y="2442"/>
                  </a:lnTo>
                  <a:lnTo>
                    <a:pt x="1103" y="2440"/>
                  </a:lnTo>
                  <a:lnTo>
                    <a:pt x="1105" y="2436"/>
                  </a:lnTo>
                  <a:lnTo>
                    <a:pt x="1105" y="2436"/>
                  </a:lnTo>
                  <a:lnTo>
                    <a:pt x="1101" y="2434"/>
                  </a:lnTo>
                  <a:lnTo>
                    <a:pt x="1097" y="2432"/>
                  </a:lnTo>
                  <a:lnTo>
                    <a:pt x="1097" y="2432"/>
                  </a:lnTo>
                  <a:lnTo>
                    <a:pt x="1097" y="2430"/>
                  </a:lnTo>
                  <a:lnTo>
                    <a:pt x="1095" y="2424"/>
                  </a:lnTo>
                  <a:lnTo>
                    <a:pt x="1095" y="2424"/>
                  </a:lnTo>
                  <a:lnTo>
                    <a:pt x="1097" y="2422"/>
                  </a:lnTo>
                  <a:lnTo>
                    <a:pt x="1101" y="2420"/>
                  </a:lnTo>
                  <a:lnTo>
                    <a:pt x="1107" y="2416"/>
                  </a:lnTo>
                  <a:lnTo>
                    <a:pt x="1107" y="2416"/>
                  </a:lnTo>
                  <a:lnTo>
                    <a:pt x="1123" y="2401"/>
                  </a:lnTo>
                  <a:lnTo>
                    <a:pt x="1123" y="2401"/>
                  </a:lnTo>
                  <a:lnTo>
                    <a:pt x="1132" y="2389"/>
                  </a:lnTo>
                  <a:lnTo>
                    <a:pt x="1132" y="2389"/>
                  </a:lnTo>
                  <a:lnTo>
                    <a:pt x="1138" y="2389"/>
                  </a:lnTo>
                  <a:lnTo>
                    <a:pt x="1142" y="2387"/>
                  </a:lnTo>
                  <a:lnTo>
                    <a:pt x="1142" y="2387"/>
                  </a:lnTo>
                  <a:lnTo>
                    <a:pt x="1144" y="2381"/>
                  </a:lnTo>
                  <a:lnTo>
                    <a:pt x="1144" y="2381"/>
                  </a:lnTo>
                  <a:lnTo>
                    <a:pt x="1138" y="2379"/>
                  </a:lnTo>
                  <a:lnTo>
                    <a:pt x="1138" y="2379"/>
                  </a:lnTo>
                  <a:lnTo>
                    <a:pt x="1134" y="2379"/>
                  </a:lnTo>
                  <a:lnTo>
                    <a:pt x="1130" y="2379"/>
                  </a:lnTo>
                  <a:lnTo>
                    <a:pt x="1130" y="2379"/>
                  </a:lnTo>
                  <a:lnTo>
                    <a:pt x="1130" y="2377"/>
                  </a:lnTo>
                  <a:lnTo>
                    <a:pt x="1129" y="2373"/>
                  </a:lnTo>
                  <a:lnTo>
                    <a:pt x="1129" y="2373"/>
                  </a:lnTo>
                  <a:lnTo>
                    <a:pt x="1125" y="2371"/>
                  </a:lnTo>
                  <a:lnTo>
                    <a:pt x="1119" y="2373"/>
                  </a:lnTo>
                  <a:lnTo>
                    <a:pt x="1119" y="2373"/>
                  </a:lnTo>
                  <a:lnTo>
                    <a:pt x="1111" y="2375"/>
                  </a:lnTo>
                  <a:lnTo>
                    <a:pt x="1105" y="2381"/>
                  </a:lnTo>
                  <a:lnTo>
                    <a:pt x="1105" y="2381"/>
                  </a:lnTo>
                  <a:lnTo>
                    <a:pt x="1103" y="2385"/>
                  </a:lnTo>
                  <a:lnTo>
                    <a:pt x="1099" y="2389"/>
                  </a:lnTo>
                  <a:lnTo>
                    <a:pt x="1099" y="2389"/>
                  </a:lnTo>
                  <a:lnTo>
                    <a:pt x="1095" y="2389"/>
                  </a:lnTo>
                  <a:lnTo>
                    <a:pt x="1087" y="2389"/>
                  </a:lnTo>
                  <a:lnTo>
                    <a:pt x="1087" y="2389"/>
                  </a:lnTo>
                  <a:lnTo>
                    <a:pt x="1081" y="2395"/>
                  </a:lnTo>
                  <a:lnTo>
                    <a:pt x="1077" y="2401"/>
                  </a:lnTo>
                  <a:lnTo>
                    <a:pt x="1073" y="2401"/>
                  </a:lnTo>
                  <a:lnTo>
                    <a:pt x="1073" y="2401"/>
                  </a:lnTo>
                  <a:lnTo>
                    <a:pt x="1071" y="2397"/>
                  </a:lnTo>
                  <a:lnTo>
                    <a:pt x="1069" y="2393"/>
                  </a:lnTo>
                  <a:lnTo>
                    <a:pt x="1067" y="2383"/>
                  </a:lnTo>
                  <a:lnTo>
                    <a:pt x="1067" y="2383"/>
                  </a:lnTo>
                  <a:lnTo>
                    <a:pt x="1065" y="2373"/>
                  </a:lnTo>
                  <a:lnTo>
                    <a:pt x="1065" y="2373"/>
                  </a:lnTo>
                  <a:lnTo>
                    <a:pt x="1065" y="2363"/>
                  </a:lnTo>
                  <a:lnTo>
                    <a:pt x="1067" y="2353"/>
                  </a:lnTo>
                  <a:lnTo>
                    <a:pt x="1067" y="2353"/>
                  </a:lnTo>
                  <a:lnTo>
                    <a:pt x="1069" y="2351"/>
                  </a:lnTo>
                  <a:lnTo>
                    <a:pt x="1073" y="2347"/>
                  </a:lnTo>
                  <a:lnTo>
                    <a:pt x="1081" y="2341"/>
                  </a:lnTo>
                  <a:lnTo>
                    <a:pt x="1081" y="2341"/>
                  </a:lnTo>
                  <a:lnTo>
                    <a:pt x="1083" y="2331"/>
                  </a:lnTo>
                  <a:lnTo>
                    <a:pt x="1085" y="2321"/>
                  </a:lnTo>
                  <a:lnTo>
                    <a:pt x="1085" y="2321"/>
                  </a:lnTo>
                  <a:lnTo>
                    <a:pt x="1087" y="2317"/>
                  </a:lnTo>
                  <a:lnTo>
                    <a:pt x="1093" y="2313"/>
                  </a:lnTo>
                  <a:lnTo>
                    <a:pt x="1093" y="2313"/>
                  </a:lnTo>
                  <a:lnTo>
                    <a:pt x="1097" y="2313"/>
                  </a:lnTo>
                  <a:lnTo>
                    <a:pt x="1101" y="2315"/>
                  </a:lnTo>
                  <a:lnTo>
                    <a:pt x="1107" y="2317"/>
                  </a:lnTo>
                  <a:lnTo>
                    <a:pt x="1111" y="2317"/>
                  </a:lnTo>
                  <a:lnTo>
                    <a:pt x="1111" y="2317"/>
                  </a:lnTo>
                  <a:lnTo>
                    <a:pt x="1115" y="2315"/>
                  </a:lnTo>
                  <a:lnTo>
                    <a:pt x="1119" y="2313"/>
                  </a:lnTo>
                  <a:lnTo>
                    <a:pt x="1119" y="2313"/>
                  </a:lnTo>
                  <a:lnTo>
                    <a:pt x="1129" y="2313"/>
                  </a:lnTo>
                  <a:lnTo>
                    <a:pt x="1136" y="2309"/>
                  </a:lnTo>
                  <a:lnTo>
                    <a:pt x="1136" y="2309"/>
                  </a:lnTo>
                  <a:lnTo>
                    <a:pt x="1140" y="2307"/>
                  </a:lnTo>
                  <a:lnTo>
                    <a:pt x="1144" y="2303"/>
                  </a:lnTo>
                  <a:lnTo>
                    <a:pt x="1144" y="2303"/>
                  </a:lnTo>
                  <a:lnTo>
                    <a:pt x="1144" y="2297"/>
                  </a:lnTo>
                  <a:lnTo>
                    <a:pt x="1144" y="2289"/>
                  </a:lnTo>
                  <a:lnTo>
                    <a:pt x="1142" y="2273"/>
                  </a:lnTo>
                  <a:lnTo>
                    <a:pt x="1142" y="2273"/>
                  </a:lnTo>
                  <a:lnTo>
                    <a:pt x="1142" y="2263"/>
                  </a:lnTo>
                  <a:lnTo>
                    <a:pt x="1142" y="2259"/>
                  </a:lnTo>
                  <a:lnTo>
                    <a:pt x="1140" y="2255"/>
                  </a:lnTo>
                  <a:lnTo>
                    <a:pt x="1140" y="2255"/>
                  </a:lnTo>
                  <a:lnTo>
                    <a:pt x="1136" y="2253"/>
                  </a:lnTo>
                  <a:lnTo>
                    <a:pt x="1132" y="2253"/>
                  </a:lnTo>
                  <a:lnTo>
                    <a:pt x="1132" y="2253"/>
                  </a:lnTo>
                  <a:lnTo>
                    <a:pt x="1130" y="2247"/>
                  </a:lnTo>
                  <a:lnTo>
                    <a:pt x="1130" y="2241"/>
                  </a:lnTo>
                  <a:lnTo>
                    <a:pt x="1130" y="2241"/>
                  </a:lnTo>
                  <a:lnTo>
                    <a:pt x="1125" y="2233"/>
                  </a:lnTo>
                  <a:lnTo>
                    <a:pt x="1125" y="2233"/>
                  </a:lnTo>
                  <a:lnTo>
                    <a:pt x="1117" y="2229"/>
                  </a:lnTo>
                  <a:lnTo>
                    <a:pt x="1117" y="2229"/>
                  </a:lnTo>
                  <a:lnTo>
                    <a:pt x="1115" y="2225"/>
                  </a:lnTo>
                  <a:lnTo>
                    <a:pt x="1115" y="2217"/>
                  </a:lnTo>
                  <a:lnTo>
                    <a:pt x="1115" y="2217"/>
                  </a:lnTo>
                  <a:lnTo>
                    <a:pt x="1115" y="2213"/>
                  </a:lnTo>
                  <a:lnTo>
                    <a:pt x="1115" y="2209"/>
                  </a:lnTo>
                  <a:lnTo>
                    <a:pt x="1115" y="2209"/>
                  </a:lnTo>
                  <a:lnTo>
                    <a:pt x="1119" y="2207"/>
                  </a:lnTo>
                  <a:lnTo>
                    <a:pt x="1125" y="2203"/>
                  </a:lnTo>
                  <a:lnTo>
                    <a:pt x="1130" y="2201"/>
                  </a:lnTo>
                  <a:lnTo>
                    <a:pt x="1132" y="2199"/>
                  </a:lnTo>
                  <a:lnTo>
                    <a:pt x="1132" y="2199"/>
                  </a:lnTo>
                  <a:lnTo>
                    <a:pt x="1129" y="2196"/>
                  </a:lnTo>
                  <a:lnTo>
                    <a:pt x="1125" y="2194"/>
                  </a:lnTo>
                  <a:lnTo>
                    <a:pt x="1125" y="2194"/>
                  </a:lnTo>
                  <a:lnTo>
                    <a:pt x="1113" y="2196"/>
                  </a:lnTo>
                  <a:lnTo>
                    <a:pt x="1113" y="2196"/>
                  </a:lnTo>
                  <a:lnTo>
                    <a:pt x="1109" y="2190"/>
                  </a:lnTo>
                  <a:lnTo>
                    <a:pt x="1107" y="2188"/>
                  </a:lnTo>
                  <a:lnTo>
                    <a:pt x="1107" y="2188"/>
                  </a:lnTo>
                  <a:lnTo>
                    <a:pt x="1109" y="2184"/>
                  </a:lnTo>
                  <a:lnTo>
                    <a:pt x="1113" y="2182"/>
                  </a:lnTo>
                  <a:lnTo>
                    <a:pt x="1119" y="2180"/>
                  </a:lnTo>
                  <a:lnTo>
                    <a:pt x="1123" y="2178"/>
                  </a:lnTo>
                  <a:lnTo>
                    <a:pt x="1123" y="2178"/>
                  </a:lnTo>
                  <a:lnTo>
                    <a:pt x="1127" y="2170"/>
                  </a:lnTo>
                  <a:lnTo>
                    <a:pt x="1127" y="2158"/>
                  </a:lnTo>
                  <a:lnTo>
                    <a:pt x="1127" y="2158"/>
                  </a:lnTo>
                  <a:lnTo>
                    <a:pt x="1123" y="2152"/>
                  </a:lnTo>
                  <a:lnTo>
                    <a:pt x="1115" y="2146"/>
                  </a:lnTo>
                  <a:lnTo>
                    <a:pt x="1111" y="2140"/>
                  </a:lnTo>
                  <a:lnTo>
                    <a:pt x="1107" y="2136"/>
                  </a:lnTo>
                  <a:lnTo>
                    <a:pt x="1107" y="2136"/>
                  </a:lnTo>
                  <a:lnTo>
                    <a:pt x="1111" y="2130"/>
                  </a:lnTo>
                  <a:lnTo>
                    <a:pt x="1113" y="2128"/>
                  </a:lnTo>
                  <a:lnTo>
                    <a:pt x="1113" y="2126"/>
                  </a:lnTo>
                  <a:lnTo>
                    <a:pt x="1113" y="2126"/>
                  </a:lnTo>
                  <a:lnTo>
                    <a:pt x="1111" y="2124"/>
                  </a:lnTo>
                  <a:lnTo>
                    <a:pt x="1105" y="2124"/>
                  </a:lnTo>
                  <a:lnTo>
                    <a:pt x="1105" y="2124"/>
                  </a:lnTo>
                  <a:lnTo>
                    <a:pt x="1097" y="2128"/>
                  </a:lnTo>
                  <a:lnTo>
                    <a:pt x="1097" y="2128"/>
                  </a:lnTo>
                  <a:lnTo>
                    <a:pt x="1085" y="2128"/>
                  </a:lnTo>
                  <a:lnTo>
                    <a:pt x="1085" y="2128"/>
                  </a:lnTo>
                  <a:lnTo>
                    <a:pt x="1077" y="2124"/>
                  </a:lnTo>
                  <a:lnTo>
                    <a:pt x="1073" y="2122"/>
                  </a:lnTo>
                  <a:lnTo>
                    <a:pt x="1069" y="2122"/>
                  </a:lnTo>
                  <a:lnTo>
                    <a:pt x="1069" y="2122"/>
                  </a:lnTo>
                  <a:lnTo>
                    <a:pt x="1065" y="2122"/>
                  </a:lnTo>
                  <a:lnTo>
                    <a:pt x="1059" y="2124"/>
                  </a:lnTo>
                  <a:lnTo>
                    <a:pt x="1059" y="2124"/>
                  </a:lnTo>
                  <a:lnTo>
                    <a:pt x="1051" y="2122"/>
                  </a:lnTo>
                  <a:lnTo>
                    <a:pt x="1043" y="2118"/>
                  </a:lnTo>
                  <a:lnTo>
                    <a:pt x="1043" y="2118"/>
                  </a:lnTo>
                  <a:lnTo>
                    <a:pt x="1035" y="2122"/>
                  </a:lnTo>
                  <a:lnTo>
                    <a:pt x="1029" y="2124"/>
                  </a:lnTo>
                  <a:lnTo>
                    <a:pt x="1025" y="2124"/>
                  </a:lnTo>
                  <a:lnTo>
                    <a:pt x="1025" y="2124"/>
                  </a:lnTo>
                  <a:lnTo>
                    <a:pt x="1021" y="2122"/>
                  </a:lnTo>
                  <a:lnTo>
                    <a:pt x="1017" y="2120"/>
                  </a:lnTo>
                  <a:lnTo>
                    <a:pt x="1017" y="2120"/>
                  </a:lnTo>
                  <a:lnTo>
                    <a:pt x="1009" y="2118"/>
                  </a:lnTo>
                  <a:lnTo>
                    <a:pt x="1009" y="2118"/>
                  </a:lnTo>
                  <a:lnTo>
                    <a:pt x="1001" y="2120"/>
                  </a:lnTo>
                  <a:lnTo>
                    <a:pt x="997" y="2120"/>
                  </a:lnTo>
                  <a:lnTo>
                    <a:pt x="997" y="2120"/>
                  </a:lnTo>
                  <a:lnTo>
                    <a:pt x="993" y="2118"/>
                  </a:lnTo>
                  <a:lnTo>
                    <a:pt x="991" y="2116"/>
                  </a:lnTo>
                  <a:lnTo>
                    <a:pt x="991" y="2116"/>
                  </a:lnTo>
                  <a:lnTo>
                    <a:pt x="985" y="2116"/>
                  </a:lnTo>
                  <a:lnTo>
                    <a:pt x="981" y="2116"/>
                  </a:lnTo>
                  <a:lnTo>
                    <a:pt x="981" y="2116"/>
                  </a:lnTo>
                  <a:lnTo>
                    <a:pt x="981" y="2122"/>
                  </a:lnTo>
                  <a:lnTo>
                    <a:pt x="981" y="2126"/>
                  </a:lnTo>
                  <a:lnTo>
                    <a:pt x="981" y="2126"/>
                  </a:lnTo>
                  <a:lnTo>
                    <a:pt x="977" y="2128"/>
                  </a:lnTo>
                  <a:lnTo>
                    <a:pt x="971" y="2130"/>
                  </a:lnTo>
                  <a:lnTo>
                    <a:pt x="971" y="2130"/>
                  </a:lnTo>
                  <a:lnTo>
                    <a:pt x="963" y="2126"/>
                  </a:lnTo>
                  <a:lnTo>
                    <a:pt x="955" y="2120"/>
                  </a:lnTo>
                  <a:lnTo>
                    <a:pt x="955" y="2120"/>
                  </a:lnTo>
                  <a:lnTo>
                    <a:pt x="947" y="2110"/>
                  </a:lnTo>
                  <a:lnTo>
                    <a:pt x="935" y="2098"/>
                  </a:lnTo>
                  <a:lnTo>
                    <a:pt x="935" y="2098"/>
                  </a:lnTo>
                  <a:lnTo>
                    <a:pt x="927" y="2092"/>
                  </a:lnTo>
                  <a:lnTo>
                    <a:pt x="927" y="2092"/>
                  </a:lnTo>
                  <a:lnTo>
                    <a:pt x="923" y="2090"/>
                  </a:lnTo>
                  <a:lnTo>
                    <a:pt x="918" y="2092"/>
                  </a:lnTo>
                  <a:lnTo>
                    <a:pt x="918" y="2092"/>
                  </a:lnTo>
                  <a:lnTo>
                    <a:pt x="912" y="2098"/>
                  </a:lnTo>
                  <a:lnTo>
                    <a:pt x="906" y="2106"/>
                  </a:lnTo>
                  <a:lnTo>
                    <a:pt x="906" y="2106"/>
                  </a:lnTo>
                  <a:lnTo>
                    <a:pt x="896" y="2114"/>
                  </a:lnTo>
                  <a:lnTo>
                    <a:pt x="886" y="2118"/>
                  </a:lnTo>
                  <a:lnTo>
                    <a:pt x="880" y="2120"/>
                  </a:lnTo>
                  <a:lnTo>
                    <a:pt x="880" y="2120"/>
                  </a:lnTo>
                  <a:lnTo>
                    <a:pt x="876" y="2120"/>
                  </a:lnTo>
                  <a:lnTo>
                    <a:pt x="872" y="2118"/>
                  </a:lnTo>
                  <a:lnTo>
                    <a:pt x="872" y="2118"/>
                  </a:lnTo>
                  <a:lnTo>
                    <a:pt x="868" y="2122"/>
                  </a:lnTo>
                  <a:lnTo>
                    <a:pt x="864" y="2124"/>
                  </a:lnTo>
                  <a:lnTo>
                    <a:pt x="864" y="2124"/>
                  </a:lnTo>
                  <a:lnTo>
                    <a:pt x="862" y="2122"/>
                  </a:lnTo>
                  <a:lnTo>
                    <a:pt x="856" y="2120"/>
                  </a:lnTo>
                  <a:lnTo>
                    <a:pt x="848" y="2116"/>
                  </a:lnTo>
                  <a:lnTo>
                    <a:pt x="848" y="2116"/>
                  </a:lnTo>
                  <a:lnTo>
                    <a:pt x="838" y="2116"/>
                  </a:lnTo>
                  <a:lnTo>
                    <a:pt x="838" y="2116"/>
                  </a:lnTo>
                  <a:lnTo>
                    <a:pt x="830" y="2120"/>
                  </a:lnTo>
                  <a:lnTo>
                    <a:pt x="830" y="2120"/>
                  </a:lnTo>
                  <a:lnTo>
                    <a:pt x="826" y="2124"/>
                  </a:lnTo>
                  <a:lnTo>
                    <a:pt x="822" y="2126"/>
                  </a:lnTo>
                  <a:lnTo>
                    <a:pt x="822" y="2126"/>
                  </a:lnTo>
                  <a:lnTo>
                    <a:pt x="818" y="2126"/>
                  </a:lnTo>
                  <a:lnTo>
                    <a:pt x="814" y="2124"/>
                  </a:lnTo>
                  <a:lnTo>
                    <a:pt x="814" y="2124"/>
                  </a:lnTo>
                  <a:lnTo>
                    <a:pt x="806" y="2120"/>
                  </a:lnTo>
                  <a:lnTo>
                    <a:pt x="806" y="2120"/>
                  </a:lnTo>
                  <a:lnTo>
                    <a:pt x="798" y="2112"/>
                  </a:lnTo>
                  <a:lnTo>
                    <a:pt x="798" y="2112"/>
                  </a:lnTo>
                  <a:lnTo>
                    <a:pt x="800" y="2100"/>
                  </a:lnTo>
                  <a:lnTo>
                    <a:pt x="800" y="2100"/>
                  </a:lnTo>
                  <a:lnTo>
                    <a:pt x="792" y="2088"/>
                  </a:lnTo>
                  <a:lnTo>
                    <a:pt x="784" y="2072"/>
                  </a:lnTo>
                  <a:lnTo>
                    <a:pt x="784" y="2072"/>
                  </a:lnTo>
                  <a:lnTo>
                    <a:pt x="776" y="2068"/>
                  </a:lnTo>
                  <a:lnTo>
                    <a:pt x="768" y="2062"/>
                  </a:lnTo>
                  <a:lnTo>
                    <a:pt x="768" y="2062"/>
                  </a:lnTo>
                  <a:lnTo>
                    <a:pt x="764" y="2058"/>
                  </a:lnTo>
                  <a:lnTo>
                    <a:pt x="762" y="2056"/>
                  </a:lnTo>
                  <a:lnTo>
                    <a:pt x="762" y="2056"/>
                  </a:lnTo>
                  <a:lnTo>
                    <a:pt x="758" y="2056"/>
                  </a:lnTo>
                  <a:lnTo>
                    <a:pt x="754" y="2058"/>
                  </a:lnTo>
                  <a:lnTo>
                    <a:pt x="754" y="2058"/>
                  </a:lnTo>
                  <a:lnTo>
                    <a:pt x="748" y="2062"/>
                  </a:lnTo>
                  <a:lnTo>
                    <a:pt x="748" y="2062"/>
                  </a:lnTo>
                  <a:lnTo>
                    <a:pt x="736" y="2064"/>
                  </a:lnTo>
                  <a:lnTo>
                    <a:pt x="728" y="2062"/>
                  </a:lnTo>
                  <a:lnTo>
                    <a:pt x="728" y="2062"/>
                  </a:lnTo>
                  <a:lnTo>
                    <a:pt x="718" y="2062"/>
                  </a:lnTo>
                  <a:lnTo>
                    <a:pt x="718" y="2062"/>
                  </a:lnTo>
                  <a:lnTo>
                    <a:pt x="708" y="2058"/>
                  </a:lnTo>
                  <a:lnTo>
                    <a:pt x="708" y="2058"/>
                  </a:lnTo>
                  <a:lnTo>
                    <a:pt x="705" y="2050"/>
                  </a:lnTo>
                  <a:lnTo>
                    <a:pt x="701" y="2040"/>
                  </a:lnTo>
                  <a:lnTo>
                    <a:pt x="701" y="2040"/>
                  </a:lnTo>
                  <a:lnTo>
                    <a:pt x="699" y="2032"/>
                  </a:lnTo>
                  <a:lnTo>
                    <a:pt x="699" y="2032"/>
                  </a:lnTo>
                  <a:lnTo>
                    <a:pt x="695" y="2028"/>
                  </a:lnTo>
                  <a:lnTo>
                    <a:pt x="693" y="2026"/>
                  </a:lnTo>
                  <a:lnTo>
                    <a:pt x="693" y="2026"/>
                  </a:lnTo>
                  <a:lnTo>
                    <a:pt x="697" y="2024"/>
                  </a:lnTo>
                  <a:lnTo>
                    <a:pt x="701" y="2022"/>
                  </a:lnTo>
                  <a:lnTo>
                    <a:pt x="701" y="2022"/>
                  </a:lnTo>
                  <a:lnTo>
                    <a:pt x="705" y="2020"/>
                  </a:lnTo>
                  <a:lnTo>
                    <a:pt x="707" y="2016"/>
                  </a:lnTo>
                  <a:lnTo>
                    <a:pt x="707" y="2016"/>
                  </a:lnTo>
                  <a:lnTo>
                    <a:pt x="707" y="2010"/>
                  </a:lnTo>
                  <a:lnTo>
                    <a:pt x="705" y="2006"/>
                  </a:lnTo>
                  <a:lnTo>
                    <a:pt x="705" y="2006"/>
                  </a:lnTo>
                  <a:lnTo>
                    <a:pt x="699" y="2000"/>
                  </a:lnTo>
                  <a:lnTo>
                    <a:pt x="699" y="2000"/>
                  </a:lnTo>
                  <a:lnTo>
                    <a:pt x="691" y="1996"/>
                  </a:lnTo>
                  <a:lnTo>
                    <a:pt x="681" y="1992"/>
                  </a:lnTo>
                  <a:lnTo>
                    <a:pt x="681" y="1992"/>
                  </a:lnTo>
                  <a:lnTo>
                    <a:pt x="679" y="1987"/>
                  </a:lnTo>
                  <a:lnTo>
                    <a:pt x="679" y="1981"/>
                  </a:lnTo>
                  <a:lnTo>
                    <a:pt x="679" y="1981"/>
                  </a:lnTo>
                  <a:lnTo>
                    <a:pt x="673" y="1975"/>
                  </a:lnTo>
                  <a:lnTo>
                    <a:pt x="673" y="1975"/>
                  </a:lnTo>
                  <a:lnTo>
                    <a:pt x="665" y="1971"/>
                  </a:lnTo>
                  <a:lnTo>
                    <a:pt x="655" y="1967"/>
                  </a:lnTo>
                  <a:lnTo>
                    <a:pt x="655" y="1967"/>
                  </a:lnTo>
                  <a:lnTo>
                    <a:pt x="651" y="1969"/>
                  </a:lnTo>
                  <a:lnTo>
                    <a:pt x="647" y="1971"/>
                  </a:lnTo>
                  <a:lnTo>
                    <a:pt x="641" y="1975"/>
                  </a:lnTo>
                  <a:lnTo>
                    <a:pt x="641" y="1975"/>
                  </a:lnTo>
                  <a:lnTo>
                    <a:pt x="629" y="1977"/>
                  </a:lnTo>
                  <a:lnTo>
                    <a:pt x="621" y="1977"/>
                  </a:lnTo>
                  <a:lnTo>
                    <a:pt x="621" y="1977"/>
                  </a:lnTo>
                  <a:lnTo>
                    <a:pt x="615" y="1981"/>
                  </a:lnTo>
                  <a:lnTo>
                    <a:pt x="607" y="1987"/>
                  </a:lnTo>
                  <a:lnTo>
                    <a:pt x="607" y="1987"/>
                  </a:lnTo>
                  <a:lnTo>
                    <a:pt x="595" y="1989"/>
                  </a:lnTo>
                  <a:lnTo>
                    <a:pt x="595" y="1989"/>
                  </a:lnTo>
                  <a:lnTo>
                    <a:pt x="587" y="1989"/>
                  </a:lnTo>
                  <a:lnTo>
                    <a:pt x="579" y="1989"/>
                  </a:lnTo>
                  <a:lnTo>
                    <a:pt x="579" y="1989"/>
                  </a:lnTo>
                  <a:lnTo>
                    <a:pt x="575" y="1992"/>
                  </a:lnTo>
                  <a:lnTo>
                    <a:pt x="573" y="1996"/>
                  </a:lnTo>
                  <a:lnTo>
                    <a:pt x="573" y="1996"/>
                  </a:lnTo>
                  <a:lnTo>
                    <a:pt x="573" y="2000"/>
                  </a:lnTo>
                  <a:lnTo>
                    <a:pt x="573" y="2004"/>
                  </a:lnTo>
                  <a:lnTo>
                    <a:pt x="573" y="2004"/>
                  </a:lnTo>
                  <a:lnTo>
                    <a:pt x="567" y="2014"/>
                  </a:lnTo>
                  <a:lnTo>
                    <a:pt x="567" y="2014"/>
                  </a:lnTo>
                  <a:lnTo>
                    <a:pt x="561" y="2020"/>
                  </a:lnTo>
                  <a:lnTo>
                    <a:pt x="561" y="2020"/>
                  </a:lnTo>
                  <a:lnTo>
                    <a:pt x="553" y="2018"/>
                  </a:lnTo>
                  <a:lnTo>
                    <a:pt x="553" y="2018"/>
                  </a:lnTo>
                  <a:lnTo>
                    <a:pt x="547" y="2018"/>
                  </a:lnTo>
                  <a:lnTo>
                    <a:pt x="543" y="2014"/>
                  </a:lnTo>
                  <a:lnTo>
                    <a:pt x="543" y="2014"/>
                  </a:lnTo>
                  <a:lnTo>
                    <a:pt x="543" y="2014"/>
                  </a:lnTo>
                  <a:lnTo>
                    <a:pt x="543" y="2014"/>
                  </a:lnTo>
                  <a:lnTo>
                    <a:pt x="541" y="2008"/>
                  </a:lnTo>
                  <a:lnTo>
                    <a:pt x="539" y="2002"/>
                  </a:lnTo>
                  <a:lnTo>
                    <a:pt x="533" y="1990"/>
                  </a:lnTo>
                  <a:lnTo>
                    <a:pt x="533" y="1990"/>
                  </a:lnTo>
                  <a:lnTo>
                    <a:pt x="531" y="1981"/>
                  </a:lnTo>
                  <a:lnTo>
                    <a:pt x="531" y="1981"/>
                  </a:lnTo>
                  <a:lnTo>
                    <a:pt x="527" y="1975"/>
                  </a:lnTo>
                  <a:lnTo>
                    <a:pt x="527" y="1975"/>
                  </a:lnTo>
                  <a:lnTo>
                    <a:pt x="523" y="1973"/>
                  </a:lnTo>
                  <a:lnTo>
                    <a:pt x="519" y="1971"/>
                  </a:lnTo>
                  <a:lnTo>
                    <a:pt x="519" y="1971"/>
                  </a:lnTo>
                  <a:lnTo>
                    <a:pt x="519" y="1967"/>
                  </a:lnTo>
                  <a:lnTo>
                    <a:pt x="519" y="1963"/>
                  </a:lnTo>
                  <a:lnTo>
                    <a:pt x="519" y="1963"/>
                  </a:lnTo>
                  <a:lnTo>
                    <a:pt x="513" y="1961"/>
                  </a:lnTo>
                  <a:lnTo>
                    <a:pt x="509" y="1959"/>
                  </a:lnTo>
                  <a:lnTo>
                    <a:pt x="509" y="1959"/>
                  </a:lnTo>
                  <a:lnTo>
                    <a:pt x="509" y="1953"/>
                  </a:lnTo>
                  <a:lnTo>
                    <a:pt x="511" y="1949"/>
                  </a:lnTo>
                  <a:lnTo>
                    <a:pt x="511" y="1949"/>
                  </a:lnTo>
                  <a:lnTo>
                    <a:pt x="507" y="1941"/>
                  </a:lnTo>
                  <a:lnTo>
                    <a:pt x="507" y="1941"/>
                  </a:lnTo>
                  <a:lnTo>
                    <a:pt x="499" y="1937"/>
                  </a:lnTo>
                  <a:lnTo>
                    <a:pt x="492" y="1933"/>
                  </a:lnTo>
                  <a:lnTo>
                    <a:pt x="492" y="1933"/>
                  </a:lnTo>
                  <a:lnTo>
                    <a:pt x="490" y="1929"/>
                  </a:lnTo>
                  <a:lnTo>
                    <a:pt x="490" y="1923"/>
                  </a:lnTo>
                  <a:lnTo>
                    <a:pt x="490" y="1923"/>
                  </a:lnTo>
                  <a:lnTo>
                    <a:pt x="494" y="1921"/>
                  </a:lnTo>
                  <a:lnTo>
                    <a:pt x="497" y="1919"/>
                  </a:lnTo>
                  <a:lnTo>
                    <a:pt x="497" y="1919"/>
                  </a:lnTo>
                  <a:lnTo>
                    <a:pt x="495" y="1913"/>
                  </a:lnTo>
                  <a:lnTo>
                    <a:pt x="495" y="1909"/>
                  </a:lnTo>
                  <a:lnTo>
                    <a:pt x="495" y="1909"/>
                  </a:lnTo>
                  <a:lnTo>
                    <a:pt x="499" y="1907"/>
                  </a:lnTo>
                  <a:lnTo>
                    <a:pt x="501" y="1905"/>
                  </a:lnTo>
                  <a:lnTo>
                    <a:pt x="501" y="1905"/>
                  </a:lnTo>
                  <a:lnTo>
                    <a:pt x="509" y="1903"/>
                  </a:lnTo>
                  <a:lnTo>
                    <a:pt x="509" y="1903"/>
                  </a:lnTo>
                  <a:lnTo>
                    <a:pt x="519" y="1907"/>
                  </a:lnTo>
                  <a:lnTo>
                    <a:pt x="527" y="1911"/>
                  </a:lnTo>
                  <a:lnTo>
                    <a:pt x="527" y="1911"/>
                  </a:lnTo>
                  <a:lnTo>
                    <a:pt x="535" y="1911"/>
                  </a:lnTo>
                  <a:lnTo>
                    <a:pt x="543" y="1911"/>
                  </a:lnTo>
                  <a:lnTo>
                    <a:pt x="543" y="1911"/>
                  </a:lnTo>
                  <a:lnTo>
                    <a:pt x="551" y="1905"/>
                  </a:lnTo>
                  <a:lnTo>
                    <a:pt x="551" y="1905"/>
                  </a:lnTo>
                  <a:lnTo>
                    <a:pt x="561" y="1889"/>
                  </a:lnTo>
                  <a:lnTo>
                    <a:pt x="561" y="1889"/>
                  </a:lnTo>
                  <a:lnTo>
                    <a:pt x="563" y="1881"/>
                  </a:lnTo>
                  <a:lnTo>
                    <a:pt x="563" y="1881"/>
                  </a:lnTo>
                  <a:lnTo>
                    <a:pt x="567" y="1879"/>
                  </a:lnTo>
                  <a:lnTo>
                    <a:pt x="569" y="1875"/>
                  </a:lnTo>
                  <a:lnTo>
                    <a:pt x="569" y="1875"/>
                  </a:lnTo>
                  <a:lnTo>
                    <a:pt x="567" y="1869"/>
                  </a:lnTo>
                  <a:lnTo>
                    <a:pt x="565" y="1859"/>
                  </a:lnTo>
                  <a:lnTo>
                    <a:pt x="565" y="1859"/>
                  </a:lnTo>
                  <a:lnTo>
                    <a:pt x="559" y="1859"/>
                  </a:lnTo>
                  <a:lnTo>
                    <a:pt x="555" y="1861"/>
                  </a:lnTo>
                  <a:lnTo>
                    <a:pt x="555" y="1861"/>
                  </a:lnTo>
                  <a:lnTo>
                    <a:pt x="551" y="1859"/>
                  </a:lnTo>
                  <a:lnTo>
                    <a:pt x="549" y="1855"/>
                  </a:lnTo>
                  <a:lnTo>
                    <a:pt x="549" y="1855"/>
                  </a:lnTo>
                  <a:lnTo>
                    <a:pt x="549" y="1851"/>
                  </a:lnTo>
                  <a:lnTo>
                    <a:pt x="549" y="1847"/>
                  </a:lnTo>
                  <a:lnTo>
                    <a:pt x="549" y="1847"/>
                  </a:lnTo>
                  <a:lnTo>
                    <a:pt x="543" y="1847"/>
                  </a:lnTo>
                  <a:lnTo>
                    <a:pt x="539" y="1847"/>
                  </a:lnTo>
                  <a:lnTo>
                    <a:pt x="539" y="1847"/>
                  </a:lnTo>
                  <a:lnTo>
                    <a:pt x="535" y="1845"/>
                  </a:lnTo>
                  <a:lnTo>
                    <a:pt x="531" y="1843"/>
                  </a:lnTo>
                  <a:lnTo>
                    <a:pt x="531" y="1843"/>
                  </a:lnTo>
                  <a:lnTo>
                    <a:pt x="527" y="1845"/>
                  </a:lnTo>
                  <a:lnTo>
                    <a:pt x="521" y="1847"/>
                  </a:lnTo>
                  <a:lnTo>
                    <a:pt x="513" y="1851"/>
                  </a:lnTo>
                  <a:lnTo>
                    <a:pt x="507" y="1851"/>
                  </a:lnTo>
                  <a:lnTo>
                    <a:pt x="507" y="1851"/>
                  </a:lnTo>
                  <a:lnTo>
                    <a:pt x="503" y="1849"/>
                  </a:lnTo>
                  <a:lnTo>
                    <a:pt x="501" y="1845"/>
                  </a:lnTo>
                  <a:lnTo>
                    <a:pt x="501" y="1845"/>
                  </a:lnTo>
                  <a:lnTo>
                    <a:pt x="501" y="1835"/>
                  </a:lnTo>
                  <a:lnTo>
                    <a:pt x="501" y="1835"/>
                  </a:lnTo>
                  <a:lnTo>
                    <a:pt x="497" y="1827"/>
                  </a:lnTo>
                  <a:lnTo>
                    <a:pt x="497" y="1827"/>
                  </a:lnTo>
                  <a:lnTo>
                    <a:pt x="492" y="1823"/>
                  </a:lnTo>
                  <a:lnTo>
                    <a:pt x="492" y="1823"/>
                  </a:lnTo>
                  <a:lnTo>
                    <a:pt x="482" y="1819"/>
                  </a:lnTo>
                  <a:lnTo>
                    <a:pt x="474" y="1817"/>
                  </a:lnTo>
                  <a:lnTo>
                    <a:pt x="474" y="1817"/>
                  </a:lnTo>
                  <a:lnTo>
                    <a:pt x="468" y="1811"/>
                  </a:lnTo>
                  <a:lnTo>
                    <a:pt x="468" y="1811"/>
                  </a:lnTo>
                  <a:lnTo>
                    <a:pt x="450" y="1791"/>
                  </a:lnTo>
                  <a:lnTo>
                    <a:pt x="450" y="1791"/>
                  </a:lnTo>
                  <a:lnTo>
                    <a:pt x="448" y="1783"/>
                  </a:lnTo>
                  <a:lnTo>
                    <a:pt x="444" y="1774"/>
                  </a:lnTo>
                  <a:lnTo>
                    <a:pt x="444" y="1774"/>
                  </a:lnTo>
                  <a:lnTo>
                    <a:pt x="436" y="1770"/>
                  </a:lnTo>
                  <a:lnTo>
                    <a:pt x="428" y="1766"/>
                  </a:lnTo>
                  <a:lnTo>
                    <a:pt x="428" y="1766"/>
                  </a:lnTo>
                  <a:lnTo>
                    <a:pt x="424" y="1760"/>
                  </a:lnTo>
                  <a:lnTo>
                    <a:pt x="424" y="1760"/>
                  </a:lnTo>
                  <a:lnTo>
                    <a:pt x="424" y="1752"/>
                  </a:lnTo>
                  <a:lnTo>
                    <a:pt x="424" y="1752"/>
                  </a:lnTo>
                  <a:lnTo>
                    <a:pt x="428" y="1744"/>
                  </a:lnTo>
                  <a:lnTo>
                    <a:pt x="428" y="1744"/>
                  </a:lnTo>
                  <a:lnTo>
                    <a:pt x="432" y="1736"/>
                  </a:lnTo>
                  <a:lnTo>
                    <a:pt x="432" y="1736"/>
                  </a:lnTo>
                  <a:lnTo>
                    <a:pt x="428" y="1728"/>
                  </a:lnTo>
                  <a:lnTo>
                    <a:pt x="428" y="1728"/>
                  </a:lnTo>
                  <a:lnTo>
                    <a:pt x="424" y="1722"/>
                  </a:lnTo>
                  <a:lnTo>
                    <a:pt x="424" y="1722"/>
                  </a:lnTo>
                  <a:lnTo>
                    <a:pt x="418" y="1714"/>
                  </a:lnTo>
                  <a:lnTo>
                    <a:pt x="418" y="1714"/>
                  </a:lnTo>
                  <a:lnTo>
                    <a:pt x="416" y="1706"/>
                  </a:lnTo>
                  <a:lnTo>
                    <a:pt x="416" y="1706"/>
                  </a:lnTo>
                  <a:lnTo>
                    <a:pt x="416" y="1698"/>
                  </a:lnTo>
                  <a:lnTo>
                    <a:pt x="416" y="1698"/>
                  </a:lnTo>
                  <a:lnTo>
                    <a:pt x="416" y="1692"/>
                  </a:lnTo>
                  <a:lnTo>
                    <a:pt x="414" y="1686"/>
                  </a:lnTo>
                  <a:lnTo>
                    <a:pt x="414" y="1686"/>
                  </a:lnTo>
                  <a:lnTo>
                    <a:pt x="410" y="1686"/>
                  </a:lnTo>
                  <a:lnTo>
                    <a:pt x="406" y="1686"/>
                  </a:lnTo>
                  <a:lnTo>
                    <a:pt x="406" y="1686"/>
                  </a:lnTo>
                  <a:lnTo>
                    <a:pt x="398" y="1682"/>
                  </a:lnTo>
                  <a:lnTo>
                    <a:pt x="392" y="1676"/>
                  </a:lnTo>
                  <a:lnTo>
                    <a:pt x="392" y="1676"/>
                  </a:lnTo>
                  <a:lnTo>
                    <a:pt x="386" y="1672"/>
                  </a:lnTo>
                  <a:lnTo>
                    <a:pt x="386" y="1672"/>
                  </a:lnTo>
                  <a:lnTo>
                    <a:pt x="378" y="1668"/>
                  </a:lnTo>
                  <a:lnTo>
                    <a:pt x="378" y="1668"/>
                  </a:lnTo>
                  <a:lnTo>
                    <a:pt x="368" y="1670"/>
                  </a:lnTo>
                  <a:lnTo>
                    <a:pt x="368" y="1670"/>
                  </a:lnTo>
                  <a:lnTo>
                    <a:pt x="360" y="1670"/>
                  </a:lnTo>
                  <a:lnTo>
                    <a:pt x="354" y="1672"/>
                  </a:lnTo>
                  <a:lnTo>
                    <a:pt x="354" y="1672"/>
                  </a:lnTo>
                  <a:lnTo>
                    <a:pt x="348" y="1678"/>
                  </a:lnTo>
                  <a:lnTo>
                    <a:pt x="348" y="1678"/>
                  </a:lnTo>
                  <a:lnTo>
                    <a:pt x="340" y="1680"/>
                  </a:lnTo>
                  <a:lnTo>
                    <a:pt x="340" y="1680"/>
                  </a:lnTo>
                  <a:lnTo>
                    <a:pt x="334" y="1688"/>
                  </a:lnTo>
                  <a:lnTo>
                    <a:pt x="330" y="1692"/>
                  </a:lnTo>
                  <a:lnTo>
                    <a:pt x="328" y="1694"/>
                  </a:lnTo>
                  <a:lnTo>
                    <a:pt x="328" y="1694"/>
                  </a:lnTo>
                  <a:lnTo>
                    <a:pt x="326" y="1688"/>
                  </a:lnTo>
                  <a:lnTo>
                    <a:pt x="326" y="1682"/>
                  </a:lnTo>
                  <a:lnTo>
                    <a:pt x="326" y="1676"/>
                  </a:lnTo>
                  <a:lnTo>
                    <a:pt x="326" y="1672"/>
                  </a:lnTo>
                  <a:lnTo>
                    <a:pt x="326" y="1672"/>
                  </a:lnTo>
                  <a:lnTo>
                    <a:pt x="320" y="1668"/>
                  </a:lnTo>
                  <a:lnTo>
                    <a:pt x="310" y="1666"/>
                  </a:lnTo>
                  <a:lnTo>
                    <a:pt x="310" y="1666"/>
                  </a:lnTo>
                  <a:lnTo>
                    <a:pt x="302" y="1666"/>
                  </a:lnTo>
                  <a:lnTo>
                    <a:pt x="302" y="1666"/>
                  </a:lnTo>
                  <a:lnTo>
                    <a:pt x="296" y="1668"/>
                  </a:lnTo>
                  <a:lnTo>
                    <a:pt x="292" y="1670"/>
                  </a:lnTo>
                  <a:lnTo>
                    <a:pt x="288" y="1670"/>
                  </a:lnTo>
                  <a:lnTo>
                    <a:pt x="288" y="1670"/>
                  </a:lnTo>
                  <a:lnTo>
                    <a:pt x="286" y="1668"/>
                  </a:lnTo>
                  <a:lnTo>
                    <a:pt x="281" y="1664"/>
                  </a:lnTo>
                  <a:lnTo>
                    <a:pt x="281" y="1664"/>
                  </a:lnTo>
                  <a:lnTo>
                    <a:pt x="275" y="1662"/>
                  </a:lnTo>
                  <a:lnTo>
                    <a:pt x="275" y="1662"/>
                  </a:lnTo>
                  <a:lnTo>
                    <a:pt x="267" y="1666"/>
                  </a:lnTo>
                  <a:lnTo>
                    <a:pt x="263" y="1668"/>
                  </a:lnTo>
                  <a:lnTo>
                    <a:pt x="259" y="1668"/>
                  </a:lnTo>
                  <a:lnTo>
                    <a:pt x="259" y="1668"/>
                  </a:lnTo>
                  <a:lnTo>
                    <a:pt x="255" y="1666"/>
                  </a:lnTo>
                  <a:lnTo>
                    <a:pt x="255" y="1662"/>
                  </a:lnTo>
                  <a:lnTo>
                    <a:pt x="255" y="1662"/>
                  </a:lnTo>
                  <a:lnTo>
                    <a:pt x="253" y="1652"/>
                  </a:lnTo>
                  <a:lnTo>
                    <a:pt x="253" y="1652"/>
                  </a:lnTo>
                  <a:lnTo>
                    <a:pt x="253" y="1644"/>
                  </a:lnTo>
                  <a:lnTo>
                    <a:pt x="251" y="1636"/>
                  </a:lnTo>
                  <a:lnTo>
                    <a:pt x="251" y="1636"/>
                  </a:lnTo>
                  <a:lnTo>
                    <a:pt x="245" y="1628"/>
                  </a:lnTo>
                  <a:lnTo>
                    <a:pt x="245" y="1628"/>
                  </a:lnTo>
                  <a:lnTo>
                    <a:pt x="243" y="1620"/>
                  </a:lnTo>
                  <a:lnTo>
                    <a:pt x="243" y="1620"/>
                  </a:lnTo>
                  <a:lnTo>
                    <a:pt x="233" y="1612"/>
                  </a:lnTo>
                  <a:lnTo>
                    <a:pt x="229" y="1608"/>
                  </a:lnTo>
                  <a:lnTo>
                    <a:pt x="223" y="1604"/>
                  </a:lnTo>
                  <a:lnTo>
                    <a:pt x="223" y="1604"/>
                  </a:lnTo>
                  <a:lnTo>
                    <a:pt x="223" y="1600"/>
                  </a:lnTo>
                  <a:lnTo>
                    <a:pt x="223" y="1594"/>
                  </a:lnTo>
                  <a:lnTo>
                    <a:pt x="223" y="1594"/>
                  </a:lnTo>
                  <a:lnTo>
                    <a:pt x="219" y="1592"/>
                  </a:lnTo>
                  <a:lnTo>
                    <a:pt x="215" y="1590"/>
                  </a:lnTo>
                  <a:lnTo>
                    <a:pt x="215" y="1590"/>
                  </a:lnTo>
                  <a:lnTo>
                    <a:pt x="211" y="1590"/>
                  </a:lnTo>
                  <a:lnTo>
                    <a:pt x="209" y="1590"/>
                  </a:lnTo>
                  <a:lnTo>
                    <a:pt x="209" y="1590"/>
                  </a:lnTo>
                  <a:lnTo>
                    <a:pt x="209" y="1586"/>
                  </a:lnTo>
                  <a:lnTo>
                    <a:pt x="209" y="1582"/>
                  </a:lnTo>
                  <a:lnTo>
                    <a:pt x="209" y="1582"/>
                  </a:lnTo>
                  <a:lnTo>
                    <a:pt x="211" y="1571"/>
                  </a:lnTo>
                  <a:lnTo>
                    <a:pt x="211" y="1559"/>
                  </a:lnTo>
                  <a:lnTo>
                    <a:pt x="211" y="1559"/>
                  </a:lnTo>
                  <a:lnTo>
                    <a:pt x="207" y="1553"/>
                  </a:lnTo>
                  <a:lnTo>
                    <a:pt x="207" y="1553"/>
                  </a:lnTo>
                  <a:lnTo>
                    <a:pt x="203" y="1547"/>
                  </a:lnTo>
                  <a:lnTo>
                    <a:pt x="203" y="1547"/>
                  </a:lnTo>
                  <a:lnTo>
                    <a:pt x="193" y="1543"/>
                  </a:lnTo>
                  <a:lnTo>
                    <a:pt x="193" y="1543"/>
                  </a:lnTo>
                  <a:lnTo>
                    <a:pt x="189" y="1535"/>
                  </a:lnTo>
                  <a:lnTo>
                    <a:pt x="189" y="1535"/>
                  </a:lnTo>
                  <a:lnTo>
                    <a:pt x="183" y="1531"/>
                  </a:lnTo>
                  <a:lnTo>
                    <a:pt x="183" y="1531"/>
                  </a:lnTo>
                  <a:lnTo>
                    <a:pt x="181" y="1525"/>
                  </a:lnTo>
                  <a:lnTo>
                    <a:pt x="181" y="1525"/>
                  </a:lnTo>
                  <a:lnTo>
                    <a:pt x="181" y="1517"/>
                  </a:lnTo>
                  <a:lnTo>
                    <a:pt x="183" y="1509"/>
                  </a:lnTo>
                  <a:lnTo>
                    <a:pt x="183" y="1509"/>
                  </a:lnTo>
                  <a:lnTo>
                    <a:pt x="187" y="1501"/>
                  </a:lnTo>
                  <a:lnTo>
                    <a:pt x="187" y="1501"/>
                  </a:lnTo>
                  <a:lnTo>
                    <a:pt x="183" y="1493"/>
                  </a:lnTo>
                  <a:lnTo>
                    <a:pt x="183" y="1491"/>
                  </a:lnTo>
                  <a:lnTo>
                    <a:pt x="183" y="1487"/>
                  </a:lnTo>
                  <a:lnTo>
                    <a:pt x="183" y="1487"/>
                  </a:lnTo>
                  <a:lnTo>
                    <a:pt x="185" y="1487"/>
                  </a:lnTo>
                  <a:lnTo>
                    <a:pt x="187" y="1489"/>
                  </a:lnTo>
                  <a:lnTo>
                    <a:pt x="193" y="1493"/>
                  </a:lnTo>
                  <a:lnTo>
                    <a:pt x="193" y="1493"/>
                  </a:lnTo>
                  <a:lnTo>
                    <a:pt x="199" y="1497"/>
                  </a:lnTo>
                  <a:lnTo>
                    <a:pt x="203" y="1501"/>
                  </a:lnTo>
                  <a:lnTo>
                    <a:pt x="203" y="1501"/>
                  </a:lnTo>
                  <a:lnTo>
                    <a:pt x="209" y="1501"/>
                  </a:lnTo>
                  <a:lnTo>
                    <a:pt x="213" y="1501"/>
                  </a:lnTo>
                  <a:lnTo>
                    <a:pt x="213" y="1501"/>
                  </a:lnTo>
                  <a:lnTo>
                    <a:pt x="213" y="1497"/>
                  </a:lnTo>
                  <a:lnTo>
                    <a:pt x="213" y="1493"/>
                  </a:lnTo>
                  <a:lnTo>
                    <a:pt x="211" y="1487"/>
                  </a:lnTo>
                  <a:lnTo>
                    <a:pt x="211" y="1487"/>
                  </a:lnTo>
                  <a:lnTo>
                    <a:pt x="205" y="1477"/>
                  </a:lnTo>
                  <a:lnTo>
                    <a:pt x="201" y="1473"/>
                  </a:lnTo>
                  <a:lnTo>
                    <a:pt x="199" y="1471"/>
                  </a:lnTo>
                  <a:lnTo>
                    <a:pt x="199" y="1471"/>
                  </a:lnTo>
                  <a:lnTo>
                    <a:pt x="191" y="1471"/>
                  </a:lnTo>
                  <a:lnTo>
                    <a:pt x="183" y="1473"/>
                  </a:lnTo>
                  <a:lnTo>
                    <a:pt x="183" y="1473"/>
                  </a:lnTo>
                  <a:lnTo>
                    <a:pt x="181" y="1475"/>
                  </a:lnTo>
                  <a:lnTo>
                    <a:pt x="177" y="1475"/>
                  </a:lnTo>
                  <a:lnTo>
                    <a:pt x="177" y="1475"/>
                  </a:lnTo>
                  <a:lnTo>
                    <a:pt x="173" y="1471"/>
                  </a:lnTo>
                  <a:lnTo>
                    <a:pt x="169" y="1469"/>
                  </a:lnTo>
                  <a:lnTo>
                    <a:pt x="169" y="1469"/>
                  </a:lnTo>
                  <a:lnTo>
                    <a:pt x="173" y="1461"/>
                  </a:lnTo>
                  <a:lnTo>
                    <a:pt x="173" y="1461"/>
                  </a:lnTo>
                  <a:lnTo>
                    <a:pt x="177" y="1457"/>
                  </a:lnTo>
                  <a:lnTo>
                    <a:pt x="177" y="1457"/>
                  </a:lnTo>
                  <a:lnTo>
                    <a:pt x="183" y="1447"/>
                  </a:lnTo>
                  <a:lnTo>
                    <a:pt x="183" y="1447"/>
                  </a:lnTo>
                  <a:lnTo>
                    <a:pt x="185" y="1441"/>
                  </a:lnTo>
                  <a:lnTo>
                    <a:pt x="185" y="1441"/>
                  </a:lnTo>
                  <a:lnTo>
                    <a:pt x="183" y="1435"/>
                  </a:lnTo>
                  <a:lnTo>
                    <a:pt x="183" y="1435"/>
                  </a:lnTo>
                  <a:lnTo>
                    <a:pt x="181" y="1431"/>
                  </a:lnTo>
                  <a:lnTo>
                    <a:pt x="181" y="1431"/>
                  </a:lnTo>
                  <a:lnTo>
                    <a:pt x="177" y="1425"/>
                  </a:lnTo>
                  <a:lnTo>
                    <a:pt x="177" y="1425"/>
                  </a:lnTo>
                  <a:lnTo>
                    <a:pt x="177" y="1415"/>
                  </a:lnTo>
                  <a:lnTo>
                    <a:pt x="177" y="1407"/>
                  </a:lnTo>
                  <a:lnTo>
                    <a:pt x="177" y="1407"/>
                  </a:lnTo>
                  <a:lnTo>
                    <a:pt x="173" y="1403"/>
                  </a:lnTo>
                  <a:lnTo>
                    <a:pt x="169" y="1397"/>
                  </a:lnTo>
                  <a:lnTo>
                    <a:pt x="169" y="1397"/>
                  </a:lnTo>
                  <a:lnTo>
                    <a:pt x="173" y="1389"/>
                  </a:lnTo>
                  <a:lnTo>
                    <a:pt x="175" y="1381"/>
                  </a:lnTo>
                  <a:lnTo>
                    <a:pt x="175" y="1381"/>
                  </a:lnTo>
                  <a:lnTo>
                    <a:pt x="179" y="1369"/>
                  </a:lnTo>
                  <a:lnTo>
                    <a:pt x="179" y="1369"/>
                  </a:lnTo>
                  <a:lnTo>
                    <a:pt x="183" y="1363"/>
                  </a:lnTo>
                  <a:lnTo>
                    <a:pt x="185" y="1361"/>
                  </a:lnTo>
                  <a:lnTo>
                    <a:pt x="185" y="1360"/>
                  </a:lnTo>
                  <a:lnTo>
                    <a:pt x="185" y="1360"/>
                  </a:lnTo>
                  <a:lnTo>
                    <a:pt x="185" y="1358"/>
                  </a:lnTo>
                  <a:lnTo>
                    <a:pt x="185" y="1358"/>
                  </a:lnTo>
                  <a:lnTo>
                    <a:pt x="187" y="1356"/>
                  </a:lnTo>
                  <a:lnTo>
                    <a:pt x="187" y="1356"/>
                  </a:lnTo>
                  <a:lnTo>
                    <a:pt x="189" y="1350"/>
                  </a:lnTo>
                  <a:lnTo>
                    <a:pt x="189" y="1350"/>
                  </a:lnTo>
                  <a:lnTo>
                    <a:pt x="185" y="1342"/>
                  </a:lnTo>
                  <a:lnTo>
                    <a:pt x="185" y="1342"/>
                  </a:lnTo>
                  <a:lnTo>
                    <a:pt x="179" y="1338"/>
                  </a:lnTo>
                  <a:lnTo>
                    <a:pt x="179" y="1338"/>
                  </a:lnTo>
                  <a:lnTo>
                    <a:pt x="177" y="1338"/>
                  </a:lnTo>
                  <a:lnTo>
                    <a:pt x="173" y="1338"/>
                  </a:lnTo>
                  <a:lnTo>
                    <a:pt x="173" y="1338"/>
                  </a:lnTo>
                  <a:lnTo>
                    <a:pt x="173" y="1338"/>
                  </a:lnTo>
                  <a:lnTo>
                    <a:pt x="173" y="1338"/>
                  </a:lnTo>
                  <a:lnTo>
                    <a:pt x="169" y="1330"/>
                  </a:lnTo>
                  <a:lnTo>
                    <a:pt x="167" y="1324"/>
                  </a:lnTo>
                  <a:lnTo>
                    <a:pt x="167" y="1324"/>
                  </a:lnTo>
                  <a:lnTo>
                    <a:pt x="167" y="1320"/>
                  </a:lnTo>
                  <a:lnTo>
                    <a:pt x="167" y="1316"/>
                  </a:lnTo>
                  <a:lnTo>
                    <a:pt x="167" y="1316"/>
                  </a:lnTo>
                  <a:lnTo>
                    <a:pt x="173" y="1316"/>
                  </a:lnTo>
                  <a:lnTo>
                    <a:pt x="177" y="1318"/>
                  </a:lnTo>
                  <a:lnTo>
                    <a:pt x="177" y="1318"/>
                  </a:lnTo>
                  <a:lnTo>
                    <a:pt x="179" y="1320"/>
                  </a:lnTo>
                  <a:lnTo>
                    <a:pt x="183" y="1322"/>
                  </a:lnTo>
                  <a:lnTo>
                    <a:pt x="183" y="1322"/>
                  </a:lnTo>
                  <a:lnTo>
                    <a:pt x="185" y="1320"/>
                  </a:lnTo>
                  <a:lnTo>
                    <a:pt x="187" y="1318"/>
                  </a:lnTo>
                  <a:lnTo>
                    <a:pt x="187" y="1318"/>
                  </a:lnTo>
                  <a:lnTo>
                    <a:pt x="189" y="1314"/>
                  </a:lnTo>
                  <a:lnTo>
                    <a:pt x="189" y="1310"/>
                  </a:lnTo>
                  <a:lnTo>
                    <a:pt x="189" y="1310"/>
                  </a:lnTo>
                  <a:lnTo>
                    <a:pt x="193" y="1306"/>
                  </a:lnTo>
                  <a:lnTo>
                    <a:pt x="193" y="1306"/>
                  </a:lnTo>
                  <a:lnTo>
                    <a:pt x="199" y="1308"/>
                  </a:lnTo>
                  <a:lnTo>
                    <a:pt x="203" y="1310"/>
                  </a:lnTo>
                  <a:lnTo>
                    <a:pt x="203" y="1310"/>
                  </a:lnTo>
                  <a:lnTo>
                    <a:pt x="209" y="1306"/>
                  </a:lnTo>
                  <a:lnTo>
                    <a:pt x="213" y="1298"/>
                  </a:lnTo>
                  <a:lnTo>
                    <a:pt x="213" y="1298"/>
                  </a:lnTo>
                  <a:lnTo>
                    <a:pt x="215" y="1292"/>
                  </a:lnTo>
                  <a:lnTo>
                    <a:pt x="215" y="1292"/>
                  </a:lnTo>
                  <a:lnTo>
                    <a:pt x="219" y="1286"/>
                  </a:lnTo>
                  <a:lnTo>
                    <a:pt x="219" y="1286"/>
                  </a:lnTo>
                  <a:lnTo>
                    <a:pt x="229" y="1284"/>
                  </a:lnTo>
                  <a:lnTo>
                    <a:pt x="237" y="1284"/>
                  </a:lnTo>
                  <a:lnTo>
                    <a:pt x="237" y="1284"/>
                  </a:lnTo>
                  <a:lnTo>
                    <a:pt x="263" y="1286"/>
                  </a:lnTo>
                  <a:lnTo>
                    <a:pt x="263" y="1286"/>
                  </a:lnTo>
                  <a:lnTo>
                    <a:pt x="269" y="1284"/>
                  </a:lnTo>
                  <a:lnTo>
                    <a:pt x="269" y="1284"/>
                  </a:lnTo>
                  <a:lnTo>
                    <a:pt x="273" y="1282"/>
                  </a:lnTo>
                  <a:lnTo>
                    <a:pt x="275" y="1280"/>
                  </a:lnTo>
                  <a:lnTo>
                    <a:pt x="275" y="1280"/>
                  </a:lnTo>
                  <a:lnTo>
                    <a:pt x="271" y="1276"/>
                  </a:lnTo>
                  <a:lnTo>
                    <a:pt x="271" y="1276"/>
                  </a:lnTo>
                  <a:lnTo>
                    <a:pt x="265" y="1276"/>
                  </a:lnTo>
                  <a:lnTo>
                    <a:pt x="265" y="1276"/>
                  </a:lnTo>
                  <a:lnTo>
                    <a:pt x="259" y="1272"/>
                  </a:lnTo>
                  <a:lnTo>
                    <a:pt x="259" y="1272"/>
                  </a:lnTo>
                  <a:lnTo>
                    <a:pt x="259" y="1270"/>
                  </a:lnTo>
                  <a:lnTo>
                    <a:pt x="259" y="1266"/>
                  </a:lnTo>
                  <a:lnTo>
                    <a:pt x="259" y="1266"/>
                  </a:lnTo>
                  <a:lnTo>
                    <a:pt x="253" y="1262"/>
                  </a:lnTo>
                  <a:lnTo>
                    <a:pt x="247" y="1260"/>
                  </a:lnTo>
                  <a:lnTo>
                    <a:pt x="247" y="1260"/>
                  </a:lnTo>
                  <a:lnTo>
                    <a:pt x="239" y="1260"/>
                  </a:lnTo>
                  <a:lnTo>
                    <a:pt x="239" y="1260"/>
                  </a:lnTo>
                  <a:lnTo>
                    <a:pt x="231" y="1262"/>
                  </a:lnTo>
                  <a:lnTo>
                    <a:pt x="221" y="1266"/>
                  </a:lnTo>
                  <a:lnTo>
                    <a:pt x="221" y="1266"/>
                  </a:lnTo>
                  <a:lnTo>
                    <a:pt x="217" y="1268"/>
                  </a:lnTo>
                  <a:lnTo>
                    <a:pt x="211" y="1268"/>
                  </a:lnTo>
                  <a:lnTo>
                    <a:pt x="211" y="1268"/>
                  </a:lnTo>
                  <a:lnTo>
                    <a:pt x="203" y="1264"/>
                  </a:lnTo>
                  <a:lnTo>
                    <a:pt x="193" y="1258"/>
                  </a:lnTo>
                  <a:lnTo>
                    <a:pt x="193" y="1258"/>
                  </a:lnTo>
                  <a:lnTo>
                    <a:pt x="187" y="1256"/>
                  </a:lnTo>
                  <a:lnTo>
                    <a:pt x="187" y="1256"/>
                  </a:lnTo>
                  <a:lnTo>
                    <a:pt x="183" y="1256"/>
                  </a:lnTo>
                  <a:lnTo>
                    <a:pt x="183" y="1256"/>
                  </a:lnTo>
                  <a:lnTo>
                    <a:pt x="179" y="1254"/>
                  </a:lnTo>
                  <a:lnTo>
                    <a:pt x="177" y="1250"/>
                  </a:lnTo>
                  <a:lnTo>
                    <a:pt x="177" y="1250"/>
                  </a:lnTo>
                  <a:lnTo>
                    <a:pt x="175" y="1242"/>
                  </a:lnTo>
                  <a:lnTo>
                    <a:pt x="173" y="1238"/>
                  </a:lnTo>
                  <a:lnTo>
                    <a:pt x="175" y="1236"/>
                  </a:lnTo>
                  <a:lnTo>
                    <a:pt x="175" y="1236"/>
                  </a:lnTo>
                  <a:lnTo>
                    <a:pt x="177" y="1236"/>
                  </a:lnTo>
                  <a:lnTo>
                    <a:pt x="179" y="1236"/>
                  </a:lnTo>
                  <a:lnTo>
                    <a:pt x="179" y="1236"/>
                  </a:lnTo>
                  <a:lnTo>
                    <a:pt x="181" y="1240"/>
                  </a:lnTo>
                  <a:lnTo>
                    <a:pt x="181" y="1242"/>
                  </a:lnTo>
                  <a:lnTo>
                    <a:pt x="183" y="1242"/>
                  </a:lnTo>
                  <a:lnTo>
                    <a:pt x="183" y="1242"/>
                  </a:lnTo>
                  <a:lnTo>
                    <a:pt x="185" y="1240"/>
                  </a:lnTo>
                  <a:lnTo>
                    <a:pt x="183" y="1236"/>
                  </a:lnTo>
                  <a:lnTo>
                    <a:pt x="181" y="1228"/>
                  </a:lnTo>
                  <a:lnTo>
                    <a:pt x="181" y="1228"/>
                  </a:lnTo>
                  <a:lnTo>
                    <a:pt x="181" y="1224"/>
                  </a:lnTo>
                  <a:lnTo>
                    <a:pt x="181" y="1224"/>
                  </a:lnTo>
                  <a:lnTo>
                    <a:pt x="181" y="1220"/>
                  </a:lnTo>
                  <a:lnTo>
                    <a:pt x="179" y="1218"/>
                  </a:lnTo>
                  <a:lnTo>
                    <a:pt x="179" y="1218"/>
                  </a:lnTo>
                  <a:lnTo>
                    <a:pt x="175" y="1220"/>
                  </a:lnTo>
                  <a:lnTo>
                    <a:pt x="169" y="1222"/>
                  </a:lnTo>
                  <a:lnTo>
                    <a:pt x="163" y="1230"/>
                  </a:lnTo>
                  <a:lnTo>
                    <a:pt x="163" y="1230"/>
                  </a:lnTo>
                  <a:lnTo>
                    <a:pt x="159" y="1236"/>
                  </a:lnTo>
                  <a:lnTo>
                    <a:pt x="157" y="1240"/>
                  </a:lnTo>
                  <a:lnTo>
                    <a:pt x="157" y="1240"/>
                  </a:lnTo>
                  <a:lnTo>
                    <a:pt x="145" y="1244"/>
                  </a:lnTo>
                  <a:lnTo>
                    <a:pt x="137" y="1242"/>
                  </a:lnTo>
                  <a:lnTo>
                    <a:pt x="133" y="1240"/>
                  </a:lnTo>
                  <a:lnTo>
                    <a:pt x="133" y="1240"/>
                  </a:lnTo>
                  <a:lnTo>
                    <a:pt x="133" y="1238"/>
                  </a:lnTo>
                  <a:lnTo>
                    <a:pt x="135" y="1234"/>
                  </a:lnTo>
                  <a:lnTo>
                    <a:pt x="145" y="1226"/>
                  </a:lnTo>
                  <a:lnTo>
                    <a:pt x="153" y="1220"/>
                  </a:lnTo>
                  <a:lnTo>
                    <a:pt x="161" y="1212"/>
                  </a:lnTo>
                  <a:lnTo>
                    <a:pt x="161" y="1212"/>
                  </a:lnTo>
                  <a:lnTo>
                    <a:pt x="179" y="1188"/>
                  </a:lnTo>
                  <a:lnTo>
                    <a:pt x="195" y="1164"/>
                  </a:lnTo>
                  <a:lnTo>
                    <a:pt x="195" y="1164"/>
                  </a:lnTo>
                  <a:lnTo>
                    <a:pt x="219" y="1121"/>
                  </a:lnTo>
                  <a:lnTo>
                    <a:pt x="219" y="1121"/>
                  </a:lnTo>
                  <a:lnTo>
                    <a:pt x="237" y="1089"/>
                  </a:lnTo>
                  <a:lnTo>
                    <a:pt x="249" y="1057"/>
                  </a:lnTo>
                  <a:lnTo>
                    <a:pt x="249" y="1057"/>
                  </a:lnTo>
                  <a:lnTo>
                    <a:pt x="255" y="1041"/>
                  </a:lnTo>
                  <a:lnTo>
                    <a:pt x="255" y="1041"/>
                  </a:lnTo>
                  <a:lnTo>
                    <a:pt x="261" y="1023"/>
                  </a:lnTo>
                  <a:lnTo>
                    <a:pt x="263" y="1005"/>
                  </a:lnTo>
                  <a:lnTo>
                    <a:pt x="263" y="1005"/>
                  </a:lnTo>
                  <a:lnTo>
                    <a:pt x="261" y="989"/>
                  </a:lnTo>
                  <a:lnTo>
                    <a:pt x="259" y="981"/>
                  </a:lnTo>
                  <a:lnTo>
                    <a:pt x="259" y="977"/>
                  </a:lnTo>
                  <a:lnTo>
                    <a:pt x="253" y="975"/>
                  </a:lnTo>
                  <a:lnTo>
                    <a:pt x="253" y="975"/>
                  </a:lnTo>
                  <a:lnTo>
                    <a:pt x="253" y="977"/>
                  </a:lnTo>
                  <a:lnTo>
                    <a:pt x="251" y="981"/>
                  </a:lnTo>
                  <a:lnTo>
                    <a:pt x="251" y="981"/>
                  </a:lnTo>
                  <a:lnTo>
                    <a:pt x="249" y="981"/>
                  </a:lnTo>
                  <a:lnTo>
                    <a:pt x="245" y="975"/>
                  </a:lnTo>
                  <a:lnTo>
                    <a:pt x="241" y="969"/>
                  </a:lnTo>
                  <a:lnTo>
                    <a:pt x="241" y="969"/>
                  </a:lnTo>
                  <a:lnTo>
                    <a:pt x="237" y="963"/>
                  </a:lnTo>
                  <a:lnTo>
                    <a:pt x="233" y="957"/>
                  </a:lnTo>
                  <a:lnTo>
                    <a:pt x="233" y="957"/>
                  </a:lnTo>
                  <a:lnTo>
                    <a:pt x="229" y="953"/>
                  </a:lnTo>
                  <a:lnTo>
                    <a:pt x="219" y="949"/>
                  </a:lnTo>
                  <a:lnTo>
                    <a:pt x="205" y="943"/>
                  </a:lnTo>
                  <a:lnTo>
                    <a:pt x="205" y="943"/>
                  </a:lnTo>
                  <a:lnTo>
                    <a:pt x="195" y="936"/>
                  </a:lnTo>
                  <a:lnTo>
                    <a:pt x="195" y="936"/>
                  </a:lnTo>
                  <a:lnTo>
                    <a:pt x="189" y="930"/>
                  </a:lnTo>
                  <a:lnTo>
                    <a:pt x="187" y="924"/>
                  </a:lnTo>
                  <a:lnTo>
                    <a:pt x="187" y="924"/>
                  </a:lnTo>
                  <a:lnTo>
                    <a:pt x="187" y="916"/>
                  </a:lnTo>
                  <a:lnTo>
                    <a:pt x="187" y="910"/>
                  </a:lnTo>
                  <a:lnTo>
                    <a:pt x="187" y="910"/>
                  </a:lnTo>
                  <a:lnTo>
                    <a:pt x="191" y="898"/>
                  </a:lnTo>
                  <a:lnTo>
                    <a:pt x="191" y="898"/>
                  </a:lnTo>
                  <a:lnTo>
                    <a:pt x="193" y="882"/>
                  </a:lnTo>
                  <a:lnTo>
                    <a:pt x="193" y="882"/>
                  </a:lnTo>
                  <a:lnTo>
                    <a:pt x="191" y="876"/>
                  </a:lnTo>
                  <a:lnTo>
                    <a:pt x="189" y="870"/>
                  </a:lnTo>
                  <a:lnTo>
                    <a:pt x="189" y="870"/>
                  </a:lnTo>
                  <a:lnTo>
                    <a:pt x="181" y="866"/>
                  </a:lnTo>
                  <a:lnTo>
                    <a:pt x="175" y="862"/>
                  </a:lnTo>
                  <a:lnTo>
                    <a:pt x="175" y="862"/>
                  </a:lnTo>
                  <a:lnTo>
                    <a:pt x="167" y="854"/>
                  </a:lnTo>
                  <a:lnTo>
                    <a:pt x="163" y="850"/>
                  </a:lnTo>
                  <a:lnTo>
                    <a:pt x="163" y="850"/>
                  </a:lnTo>
                  <a:lnTo>
                    <a:pt x="163" y="842"/>
                  </a:lnTo>
                  <a:lnTo>
                    <a:pt x="161" y="836"/>
                  </a:lnTo>
                  <a:lnTo>
                    <a:pt x="161" y="836"/>
                  </a:lnTo>
                  <a:lnTo>
                    <a:pt x="157" y="828"/>
                  </a:lnTo>
                  <a:lnTo>
                    <a:pt x="153" y="822"/>
                  </a:lnTo>
                  <a:lnTo>
                    <a:pt x="153" y="822"/>
                  </a:lnTo>
                  <a:lnTo>
                    <a:pt x="147" y="822"/>
                  </a:lnTo>
                  <a:lnTo>
                    <a:pt x="143" y="822"/>
                  </a:lnTo>
                  <a:lnTo>
                    <a:pt x="139" y="822"/>
                  </a:lnTo>
                  <a:lnTo>
                    <a:pt x="139" y="822"/>
                  </a:lnTo>
                  <a:lnTo>
                    <a:pt x="137" y="820"/>
                  </a:lnTo>
                  <a:lnTo>
                    <a:pt x="135" y="816"/>
                  </a:lnTo>
                  <a:lnTo>
                    <a:pt x="135" y="808"/>
                  </a:lnTo>
                  <a:lnTo>
                    <a:pt x="135" y="808"/>
                  </a:lnTo>
                  <a:lnTo>
                    <a:pt x="137" y="798"/>
                  </a:lnTo>
                  <a:lnTo>
                    <a:pt x="137" y="798"/>
                  </a:lnTo>
                  <a:lnTo>
                    <a:pt x="135" y="792"/>
                  </a:lnTo>
                  <a:lnTo>
                    <a:pt x="133" y="786"/>
                  </a:lnTo>
                  <a:lnTo>
                    <a:pt x="133" y="786"/>
                  </a:lnTo>
                  <a:lnTo>
                    <a:pt x="129" y="780"/>
                  </a:lnTo>
                  <a:lnTo>
                    <a:pt x="129" y="780"/>
                  </a:lnTo>
                  <a:lnTo>
                    <a:pt x="129" y="774"/>
                  </a:lnTo>
                  <a:lnTo>
                    <a:pt x="129" y="766"/>
                  </a:lnTo>
                  <a:lnTo>
                    <a:pt x="129" y="766"/>
                  </a:lnTo>
                  <a:lnTo>
                    <a:pt x="127" y="760"/>
                  </a:lnTo>
                  <a:lnTo>
                    <a:pt x="127" y="752"/>
                  </a:lnTo>
                  <a:lnTo>
                    <a:pt x="127" y="752"/>
                  </a:lnTo>
                  <a:lnTo>
                    <a:pt x="131" y="746"/>
                  </a:lnTo>
                  <a:lnTo>
                    <a:pt x="135" y="740"/>
                  </a:lnTo>
                  <a:lnTo>
                    <a:pt x="135" y="740"/>
                  </a:lnTo>
                  <a:lnTo>
                    <a:pt x="133" y="734"/>
                  </a:lnTo>
                  <a:lnTo>
                    <a:pt x="131" y="731"/>
                  </a:lnTo>
                  <a:lnTo>
                    <a:pt x="131" y="731"/>
                  </a:lnTo>
                  <a:lnTo>
                    <a:pt x="127" y="721"/>
                  </a:lnTo>
                  <a:lnTo>
                    <a:pt x="127" y="721"/>
                  </a:lnTo>
                  <a:lnTo>
                    <a:pt x="113" y="697"/>
                  </a:lnTo>
                  <a:lnTo>
                    <a:pt x="113" y="697"/>
                  </a:lnTo>
                  <a:lnTo>
                    <a:pt x="105" y="691"/>
                  </a:lnTo>
                  <a:lnTo>
                    <a:pt x="97" y="681"/>
                  </a:lnTo>
                  <a:lnTo>
                    <a:pt x="97" y="681"/>
                  </a:lnTo>
                  <a:lnTo>
                    <a:pt x="93" y="669"/>
                  </a:lnTo>
                  <a:lnTo>
                    <a:pt x="93" y="669"/>
                  </a:lnTo>
                  <a:lnTo>
                    <a:pt x="83" y="659"/>
                  </a:lnTo>
                  <a:lnTo>
                    <a:pt x="83" y="659"/>
                  </a:lnTo>
                  <a:lnTo>
                    <a:pt x="73" y="647"/>
                  </a:lnTo>
                  <a:lnTo>
                    <a:pt x="73" y="647"/>
                  </a:lnTo>
                  <a:lnTo>
                    <a:pt x="72" y="641"/>
                  </a:lnTo>
                  <a:lnTo>
                    <a:pt x="70" y="633"/>
                  </a:lnTo>
                  <a:lnTo>
                    <a:pt x="70" y="633"/>
                  </a:lnTo>
                  <a:lnTo>
                    <a:pt x="72" y="623"/>
                  </a:lnTo>
                  <a:lnTo>
                    <a:pt x="72" y="623"/>
                  </a:lnTo>
                  <a:lnTo>
                    <a:pt x="77" y="593"/>
                  </a:lnTo>
                  <a:lnTo>
                    <a:pt x="77" y="593"/>
                  </a:lnTo>
                  <a:lnTo>
                    <a:pt x="79" y="581"/>
                  </a:lnTo>
                  <a:lnTo>
                    <a:pt x="81" y="573"/>
                  </a:lnTo>
                  <a:lnTo>
                    <a:pt x="83" y="569"/>
                  </a:lnTo>
                  <a:lnTo>
                    <a:pt x="83" y="569"/>
                  </a:lnTo>
                  <a:lnTo>
                    <a:pt x="81" y="559"/>
                  </a:lnTo>
                  <a:lnTo>
                    <a:pt x="77" y="553"/>
                  </a:lnTo>
                  <a:lnTo>
                    <a:pt x="77" y="553"/>
                  </a:lnTo>
                  <a:lnTo>
                    <a:pt x="70" y="547"/>
                  </a:lnTo>
                  <a:lnTo>
                    <a:pt x="70" y="547"/>
                  </a:lnTo>
                  <a:lnTo>
                    <a:pt x="60" y="533"/>
                  </a:lnTo>
                  <a:lnTo>
                    <a:pt x="50" y="525"/>
                  </a:lnTo>
                  <a:lnTo>
                    <a:pt x="50" y="525"/>
                  </a:lnTo>
                  <a:lnTo>
                    <a:pt x="38" y="522"/>
                  </a:lnTo>
                  <a:lnTo>
                    <a:pt x="38" y="522"/>
                  </a:lnTo>
                  <a:lnTo>
                    <a:pt x="30" y="522"/>
                  </a:lnTo>
                  <a:lnTo>
                    <a:pt x="30" y="522"/>
                  </a:lnTo>
                  <a:lnTo>
                    <a:pt x="20" y="520"/>
                  </a:lnTo>
                  <a:lnTo>
                    <a:pt x="20" y="520"/>
                  </a:lnTo>
                  <a:lnTo>
                    <a:pt x="16" y="516"/>
                  </a:lnTo>
                  <a:lnTo>
                    <a:pt x="16" y="516"/>
                  </a:lnTo>
                  <a:lnTo>
                    <a:pt x="10" y="504"/>
                  </a:lnTo>
                  <a:lnTo>
                    <a:pt x="10" y="504"/>
                  </a:lnTo>
                  <a:lnTo>
                    <a:pt x="6" y="490"/>
                  </a:lnTo>
                  <a:lnTo>
                    <a:pt x="6" y="490"/>
                  </a:lnTo>
                  <a:lnTo>
                    <a:pt x="6" y="484"/>
                  </a:lnTo>
                  <a:lnTo>
                    <a:pt x="6" y="484"/>
                  </a:lnTo>
                  <a:lnTo>
                    <a:pt x="6" y="472"/>
                  </a:lnTo>
                  <a:lnTo>
                    <a:pt x="8" y="464"/>
                  </a:lnTo>
                  <a:lnTo>
                    <a:pt x="8" y="464"/>
                  </a:lnTo>
                  <a:lnTo>
                    <a:pt x="8" y="462"/>
                  </a:lnTo>
                  <a:lnTo>
                    <a:pt x="8" y="462"/>
                  </a:lnTo>
                  <a:lnTo>
                    <a:pt x="4" y="460"/>
                  </a:lnTo>
                  <a:lnTo>
                    <a:pt x="0" y="460"/>
                  </a:lnTo>
                  <a:lnTo>
                    <a:pt x="0" y="460"/>
                  </a:lnTo>
                  <a:lnTo>
                    <a:pt x="2" y="454"/>
                  </a:lnTo>
                  <a:lnTo>
                    <a:pt x="6" y="450"/>
                  </a:lnTo>
                  <a:lnTo>
                    <a:pt x="14" y="440"/>
                  </a:lnTo>
                  <a:lnTo>
                    <a:pt x="14" y="440"/>
                  </a:lnTo>
                  <a:lnTo>
                    <a:pt x="16" y="438"/>
                  </a:lnTo>
                  <a:lnTo>
                    <a:pt x="16" y="438"/>
                  </a:lnTo>
                  <a:lnTo>
                    <a:pt x="20" y="432"/>
                  </a:lnTo>
                  <a:lnTo>
                    <a:pt x="20" y="432"/>
                  </a:lnTo>
                  <a:lnTo>
                    <a:pt x="22" y="430"/>
                  </a:lnTo>
                  <a:lnTo>
                    <a:pt x="22" y="430"/>
                  </a:lnTo>
                  <a:lnTo>
                    <a:pt x="20" y="424"/>
                  </a:lnTo>
                  <a:lnTo>
                    <a:pt x="20" y="424"/>
                  </a:lnTo>
                  <a:lnTo>
                    <a:pt x="20" y="422"/>
                  </a:lnTo>
                  <a:lnTo>
                    <a:pt x="20" y="422"/>
                  </a:lnTo>
                  <a:lnTo>
                    <a:pt x="24" y="416"/>
                  </a:lnTo>
                  <a:lnTo>
                    <a:pt x="30" y="412"/>
                  </a:lnTo>
                  <a:lnTo>
                    <a:pt x="38" y="406"/>
                  </a:lnTo>
                  <a:lnTo>
                    <a:pt x="38" y="406"/>
                  </a:lnTo>
                  <a:lnTo>
                    <a:pt x="42" y="400"/>
                  </a:lnTo>
                  <a:lnTo>
                    <a:pt x="42" y="400"/>
                  </a:lnTo>
                  <a:lnTo>
                    <a:pt x="42" y="396"/>
                  </a:lnTo>
                  <a:lnTo>
                    <a:pt x="40" y="392"/>
                  </a:lnTo>
                  <a:lnTo>
                    <a:pt x="40" y="384"/>
                  </a:lnTo>
                  <a:lnTo>
                    <a:pt x="40" y="382"/>
                  </a:lnTo>
                  <a:lnTo>
                    <a:pt x="40" y="382"/>
                  </a:lnTo>
                  <a:lnTo>
                    <a:pt x="44" y="382"/>
                  </a:lnTo>
                  <a:lnTo>
                    <a:pt x="48" y="384"/>
                  </a:lnTo>
                  <a:lnTo>
                    <a:pt x="52" y="386"/>
                  </a:lnTo>
                  <a:lnTo>
                    <a:pt x="58" y="386"/>
                  </a:lnTo>
                  <a:lnTo>
                    <a:pt x="58" y="386"/>
                  </a:lnTo>
                  <a:lnTo>
                    <a:pt x="64" y="384"/>
                  </a:lnTo>
                  <a:lnTo>
                    <a:pt x="64" y="384"/>
                  </a:lnTo>
                  <a:lnTo>
                    <a:pt x="64" y="380"/>
                  </a:lnTo>
                  <a:lnTo>
                    <a:pt x="64" y="380"/>
                  </a:lnTo>
                  <a:lnTo>
                    <a:pt x="66" y="374"/>
                  </a:lnTo>
                  <a:lnTo>
                    <a:pt x="66" y="374"/>
                  </a:lnTo>
                  <a:lnTo>
                    <a:pt x="64" y="368"/>
                  </a:lnTo>
                  <a:lnTo>
                    <a:pt x="64" y="368"/>
                  </a:lnTo>
                  <a:lnTo>
                    <a:pt x="62" y="366"/>
                  </a:lnTo>
                  <a:lnTo>
                    <a:pt x="62" y="366"/>
                  </a:lnTo>
                  <a:lnTo>
                    <a:pt x="62" y="364"/>
                  </a:lnTo>
                  <a:lnTo>
                    <a:pt x="62" y="364"/>
                  </a:lnTo>
                  <a:lnTo>
                    <a:pt x="68" y="364"/>
                  </a:lnTo>
                  <a:lnTo>
                    <a:pt x="75" y="366"/>
                  </a:lnTo>
                  <a:lnTo>
                    <a:pt x="75" y="366"/>
                  </a:lnTo>
                  <a:lnTo>
                    <a:pt x="79" y="370"/>
                  </a:lnTo>
                  <a:lnTo>
                    <a:pt x="83" y="372"/>
                  </a:lnTo>
                  <a:lnTo>
                    <a:pt x="83" y="372"/>
                  </a:lnTo>
                  <a:lnTo>
                    <a:pt x="89" y="370"/>
                  </a:lnTo>
                  <a:lnTo>
                    <a:pt x="89" y="370"/>
                  </a:lnTo>
                  <a:lnTo>
                    <a:pt x="91" y="366"/>
                  </a:lnTo>
                  <a:lnTo>
                    <a:pt x="91" y="366"/>
                  </a:lnTo>
                  <a:lnTo>
                    <a:pt x="89" y="362"/>
                  </a:lnTo>
                  <a:lnTo>
                    <a:pt x="89" y="362"/>
                  </a:lnTo>
                  <a:lnTo>
                    <a:pt x="87" y="356"/>
                  </a:lnTo>
                  <a:lnTo>
                    <a:pt x="89" y="354"/>
                  </a:lnTo>
                  <a:lnTo>
                    <a:pt x="89" y="354"/>
                  </a:lnTo>
                  <a:lnTo>
                    <a:pt x="89" y="356"/>
                  </a:lnTo>
                  <a:lnTo>
                    <a:pt x="91" y="356"/>
                  </a:lnTo>
                  <a:lnTo>
                    <a:pt x="91" y="356"/>
                  </a:lnTo>
                  <a:lnTo>
                    <a:pt x="93" y="356"/>
                  </a:lnTo>
                  <a:lnTo>
                    <a:pt x="95" y="356"/>
                  </a:lnTo>
                  <a:lnTo>
                    <a:pt x="95" y="356"/>
                  </a:lnTo>
                  <a:lnTo>
                    <a:pt x="95" y="352"/>
                  </a:lnTo>
                  <a:lnTo>
                    <a:pt x="93" y="346"/>
                  </a:lnTo>
                  <a:lnTo>
                    <a:pt x="93" y="346"/>
                  </a:lnTo>
                  <a:lnTo>
                    <a:pt x="91" y="346"/>
                  </a:lnTo>
                  <a:lnTo>
                    <a:pt x="89" y="344"/>
                  </a:lnTo>
                  <a:lnTo>
                    <a:pt x="89" y="344"/>
                  </a:lnTo>
                  <a:lnTo>
                    <a:pt x="91" y="342"/>
                  </a:lnTo>
                  <a:lnTo>
                    <a:pt x="95" y="342"/>
                  </a:lnTo>
                  <a:lnTo>
                    <a:pt x="99" y="344"/>
                  </a:lnTo>
                  <a:lnTo>
                    <a:pt x="99" y="344"/>
                  </a:lnTo>
                  <a:lnTo>
                    <a:pt x="105" y="346"/>
                  </a:lnTo>
                  <a:lnTo>
                    <a:pt x="109" y="348"/>
                  </a:lnTo>
                  <a:lnTo>
                    <a:pt x="109" y="348"/>
                  </a:lnTo>
                  <a:lnTo>
                    <a:pt x="113" y="350"/>
                  </a:lnTo>
                  <a:lnTo>
                    <a:pt x="113" y="350"/>
                  </a:lnTo>
                  <a:lnTo>
                    <a:pt x="119" y="352"/>
                  </a:lnTo>
                  <a:lnTo>
                    <a:pt x="119" y="352"/>
                  </a:lnTo>
                  <a:lnTo>
                    <a:pt x="123" y="350"/>
                  </a:lnTo>
                  <a:lnTo>
                    <a:pt x="123" y="350"/>
                  </a:lnTo>
                  <a:lnTo>
                    <a:pt x="129" y="350"/>
                  </a:lnTo>
                  <a:lnTo>
                    <a:pt x="135" y="352"/>
                  </a:lnTo>
                  <a:lnTo>
                    <a:pt x="135" y="352"/>
                  </a:lnTo>
                  <a:lnTo>
                    <a:pt x="135" y="354"/>
                  </a:lnTo>
                  <a:lnTo>
                    <a:pt x="135" y="360"/>
                  </a:lnTo>
                  <a:lnTo>
                    <a:pt x="135" y="360"/>
                  </a:lnTo>
                  <a:lnTo>
                    <a:pt x="135" y="364"/>
                  </a:lnTo>
                  <a:lnTo>
                    <a:pt x="133" y="368"/>
                  </a:lnTo>
                  <a:lnTo>
                    <a:pt x="133" y="368"/>
                  </a:lnTo>
                  <a:lnTo>
                    <a:pt x="127" y="368"/>
                  </a:lnTo>
                  <a:lnTo>
                    <a:pt x="127" y="368"/>
                  </a:lnTo>
                  <a:lnTo>
                    <a:pt x="121" y="370"/>
                  </a:lnTo>
                  <a:lnTo>
                    <a:pt x="121" y="370"/>
                  </a:lnTo>
                  <a:lnTo>
                    <a:pt x="117" y="366"/>
                  </a:lnTo>
                  <a:lnTo>
                    <a:pt x="117" y="366"/>
                  </a:lnTo>
                  <a:lnTo>
                    <a:pt x="113" y="368"/>
                  </a:lnTo>
                  <a:lnTo>
                    <a:pt x="113" y="368"/>
                  </a:lnTo>
                  <a:lnTo>
                    <a:pt x="107" y="366"/>
                  </a:lnTo>
                  <a:lnTo>
                    <a:pt x="107" y="366"/>
                  </a:lnTo>
                  <a:lnTo>
                    <a:pt x="105" y="362"/>
                  </a:lnTo>
                  <a:lnTo>
                    <a:pt x="105" y="360"/>
                  </a:lnTo>
                  <a:lnTo>
                    <a:pt x="103" y="360"/>
                  </a:lnTo>
                  <a:lnTo>
                    <a:pt x="103" y="360"/>
                  </a:lnTo>
                  <a:lnTo>
                    <a:pt x="101" y="362"/>
                  </a:lnTo>
                  <a:lnTo>
                    <a:pt x="101" y="368"/>
                  </a:lnTo>
                  <a:lnTo>
                    <a:pt x="101" y="372"/>
                  </a:lnTo>
                  <a:lnTo>
                    <a:pt x="103" y="376"/>
                  </a:lnTo>
                  <a:lnTo>
                    <a:pt x="103" y="376"/>
                  </a:lnTo>
                  <a:lnTo>
                    <a:pt x="105" y="376"/>
                  </a:lnTo>
                  <a:lnTo>
                    <a:pt x="109" y="376"/>
                  </a:lnTo>
                  <a:lnTo>
                    <a:pt x="115" y="374"/>
                  </a:lnTo>
                  <a:lnTo>
                    <a:pt x="115" y="374"/>
                  </a:lnTo>
                  <a:lnTo>
                    <a:pt x="117" y="376"/>
                  </a:lnTo>
                  <a:lnTo>
                    <a:pt x="117" y="376"/>
                  </a:lnTo>
                  <a:lnTo>
                    <a:pt x="119" y="380"/>
                  </a:lnTo>
                  <a:lnTo>
                    <a:pt x="119" y="380"/>
                  </a:lnTo>
                  <a:lnTo>
                    <a:pt x="119" y="382"/>
                  </a:lnTo>
                  <a:lnTo>
                    <a:pt x="119" y="384"/>
                  </a:lnTo>
                  <a:lnTo>
                    <a:pt x="119" y="384"/>
                  </a:lnTo>
                  <a:lnTo>
                    <a:pt x="121" y="384"/>
                  </a:lnTo>
                  <a:lnTo>
                    <a:pt x="123" y="382"/>
                  </a:lnTo>
                  <a:lnTo>
                    <a:pt x="127" y="378"/>
                  </a:lnTo>
                  <a:lnTo>
                    <a:pt x="127" y="378"/>
                  </a:lnTo>
                  <a:lnTo>
                    <a:pt x="131" y="378"/>
                  </a:lnTo>
                  <a:lnTo>
                    <a:pt x="131" y="378"/>
                  </a:lnTo>
                  <a:lnTo>
                    <a:pt x="133" y="378"/>
                  </a:lnTo>
                  <a:lnTo>
                    <a:pt x="133" y="378"/>
                  </a:lnTo>
                  <a:lnTo>
                    <a:pt x="133" y="382"/>
                  </a:lnTo>
                  <a:lnTo>
                    <a:pt x="135" y="384"/>
                  </a:lnTo>
                  <a:lnTo>
                    <a:pt x="135" y="384"/>
                  </a:lnTo>
                  <a:lnTo>
                    <a:pt x="137" y="382"/>
                  </a:lnTo>
                  <a:lnTo>
                    <a:pt x="139" y="380"/>
                  </a:lnTo>
                  <a:lnTo>
                    <a:pt x="139" y="380"/>
                  </a:lnTo>
                  <a:lnTo>
                    <a:pt x="139" y="382"/>
                  </a:lnTo>
                  <a:lnTo>
                    <a:pt x="139" y="384"/>
                  </a:lnTo>
                  <a:lnTo>
                    <a:pt x="139" y="388"/>
                  </a:lnTo>
                  <a:lnTo>
                    <a:pt x="139" y="392"/>
                  </a:lnTo>
                  <a:lnTo>
                    <a:pt x="139" y="392"/>
                  </a:lnTo>
                  <a:lnTo>
                    <a:pt x="145" y="392"/>
                  </a:lnTo>
                  <a:lnTo>
                    <a:pt x="147" y="386"/>
                  </a:lnTo>
                  <a:lnTo>
                    <a:pt x="149" y="382"/>
                  </a:lnTo>
                  <a:lnTo>
                    <a:pt x="151" y="380"/>
                  </a:lnTo>
                  <a:lnTo>
                    <a:pt x="151" y="380"/>
                  </a:lnTo>
                  <a:lnTo>
                    <a:pt x="153" y="380"/>
                  </a:lnTo>
                  <a:lnTo>
                    <a:pt x="153" y="380"/>
                  </a:lnTo>
                  <a:lnTo>
                    <a:pt x="153" y="384"/>
                  </a:lnTo>
                  <a:lnTo>
                    <a:pt x="153" y="388"/>
                  </a:lnTo>
                  <a:lnTo>
                    <a:pt x="153" y="388"/>
                  </a:lnTo>
                  <a:lnTo>
                    <a:pt x="157" y="392"/>
                  </a:lnTo>
                  <a:lnTo>
                    <a:pt x="157" y="392"/>
                  </a:lnTo>
                  <a:lnTo>
                    <a:pt x="159" y="394"/>
                  </a:lnTo>
                  <a:lnTo>
                    <a:pt x="161" y="396"/>
                  </a:lnTo>
                  <a:lnTo>
                    <a:pt x="161" y="396"/>
                  </a:lnTo>
                  <a:lnTo>
                    <a:pt x="161" y="394"/>
                  </a:lnTo>
                  <a:lnTo>
                    <a:pt x="163" y="392"/>
                  </a:lnTo>
                  <a:lnTo>
                    <a:pt x="163" y="392"/>
                  </a:lnTo>
                  <a:lnTo>
                    <a:pt x="169" y="388"/>
                  </a:lnTo>
                  <a:lnTo>
                    <a:pt x="175" y="386"/>
                  </a:lnTo>
                  <a:lnTo>
                    <a:pt x="175" y="386"/>
                  </a:lnTo>
                  <a:lnTo>
                    <a:pt x="177" y="382"/>
                  </a:lnTo>
                  <a:lnTo>
                    <a:pt x="177" y="382"/>
                  </a:lnTo>
                  <a:lnTo>
                    <a:pt x="181" y="382"/>
                  </a:lnTo>
                  <a:lnTo>
                    <a:pt x="185" y="384"/>
                  </a:lnTo>
                  <a:lnTo>
                    <a:pt x="185" y="384"/>
                  </a:lnTo>
                  <a:lnTo>
                    <a:pt x="209" y="382"/>
                  </a:lnTo>
                  <a:lnTo>
                    <a:pt x="209" y="382"/>
                  </a:lnTo>
                  <a:lnTo>
                    <a:pt x="221" y="386"/>
                  </a:lnTo>
                  <a:lnTo>
                    <a:pt x="221" y="386"/>
                  </a:lnTo>
                  <a:lnTo>
                    <a:pt x="225" y="384"/>
                  </a:lnTo>
                  <a:lnTo>
                    <a:pt x="225" y="384"/>
                  </a:lnTo>
                  <a:lnTo>
                    <a:pt x="225" y="382"/>
                  </a:lnTo>
                  <a:lnTo>
                    <a:pt x="225" y="382"/>
                  </a:lnTo>
                  <a:lnTo>
                    <a:pt x="223" y="380"/>
                  </a:lnTo>
                  <a:lnTo>
                    <a:pt x="223" y="378"/>
                  </a:lnTo>
                  <a:lnTo>
                    <a:pt x="223" y="378"/>
                  </a:lnTo>
                  <a:lnTo>
                    <a:pt x="229" y="376"/>
                  </a:lnTo>
                  <a:lnTo>
                    <a:pt x="235" y="376"/>
                  </a:lnTo>
                  <a:lnTo>
                    <a:pt x="247" y="378"/>
                  </a:lnTo>
                  <a:lnTo>
                    <a:pt x="247" y="378"/>
                  </a:lnTo>
                  <a:lnTo>
                    <a:pt x="251" y="380"/>
                  </a:lnTo>
                  <a:lnTo>
                    <a:pt x="251" y="380"/>
                  </a:lnTo>
                  <a:lnTo>
                    <a:pt x="265" y="382"/>
                  </a:lnTo>
                  <a:lnTo>
                    <a:pt x="275" y="384"/>
                  </a:lnTo>
                  <a:lnTo>
                    <a:pt x="275" y="384"/>
                  </a:lnTo>
                  <a:lnTo>
                    <a:pt x="283" y="388"/>
                  </a:lnTo>
                  <a:lnTo>
                    <a:pt x="283" y="388"/>
                  </a:lnTo>
                  <a:lnTo>
                    <a:pt x="302" y="396"/>
                  </a:lnTo>
                  <a:lnTo>
                    <a:pt x="302" y="396"/>
                  </a:lnTo>
                  <a:lnTo>
                    <a:pt x="308" y="400"/>
                  </a:lnTo>
                  <a:lnTo>
                    <a:pt x="308" y="400"/>
                  </a:lnTo>
                  <a:lnTo>
                    <a:pt x="324" y="404"/>
                  </a:lnTo>
                  <a:lnTo>
                    <a:pt x="324" y="404"/>
                  </a:lnTo>
                  <a:lnTo>
                    <a:pt x="350" y="416"/>
                  </a:lnTo>
                  <a:lnTo>
                    <a:pt x="350" y="416"/>
                  </a:lnTo>
                  <a:lnTo>
                    <a:pt x="358" y="422"/>
                  </a:lnTo>
                  <a:lnTo>
                    <a:pt x="358" y="422"/>
                  </a:lnTo>
                  <a:lnTo>
                    <a:pt x="360" y="426"/>
                  </a:lnTo>
                  <a:lnTo>
                    <a:pt x="360" y="426"/>
                  </a:lnTo>
                  <a:lnTo>
                    <a:pt x="368" y="430"/>
                  </a:lnTo>
                  <a:lnTo>
                    <a:pt x="368" y="430"/>
                  </a:lnTo>
                  <a:lnTo>
                    <a:pt x="378" y="432"/>
                  </a:lnTo>
                  <a:lnTo>
                    <a:pt x="382" y="432"/>
                  </a:lnTo>
                  <a:lnTo>
                    <a:pt x="384" y="430"/>
                  </a:lnTo>
                  <a:lnTo>
                    <a:pt x="384" y="430"/>
                  </a:lnTo>
                  <a:lnTo>
                    <a:pt x="382" y="428"/>
                  </a:lnTo>
                  <a:lnTo>
                    <a:pt x="378" y="426"/>
                  </a:lnTo>
                  <a:lnTo>
                    <a:pt x="376" y="424"/>
                  </a:lnTo>
                  <a:lnTo>
                    <a:pt x="374" y="422"/>
                  </a:lnTo>
                  <a:lnTo>
                    <a:pt x="374" y="422"/>
                  </a:lnTo>
                  <a:lnTo>
                    <a:pt x="376" y="422"/>
                  </a:lnTo>
                  <a:lnTo>
                    <a:pt x="380" y="424"/>
                  </a:lnTo>
                  <a:lnTo>
                    <a:pt x="386" y="428"/>
                  </a:lnTo>
                  <a:lnTo>
                    <a:pt x="386" y="428"/>
                  </a:lnTo>
                  <a:lnTo>
                    <a:pt x="390" y="434"/>
                  </a:lnTo>
                  <a:lnTo>
                    <a:pt x="390" y="434"/>
                  </a:lnTo>
                  <a:lnTo>
                    <a:pt x="392" y="436"/>
                  </a:lnTo>
                  <a:lnTo>
                    <a:pt x="394" y="436"/>
                  </a:lnTo>
                  <a:lnTo>
                    <a:pt x="394" y="436"/>
                  </a:lnTo>
                  <a:lnTo>
                    <a:pt x="394" y="434"/>
                  </a:lnTo>
                  <a:lnTo>
                    <a:pt x="394" y="432"/>
                  </a:lnTo>
                  <a:lnTo>
                    <a:pt x="394" y="432"/>
                  </a:lnTo>
                  <a:lnTo>
                    <a:pt x="394" y="432"/>
                  </a:lnTo>
                  <a:lnTo>
                    <a:pt x="398" y="432"/>
                  </a:lnTo>
                  <a:lnTo>
                    <a:pt x="404" y="436"/>
                  </a:lnTo>
                  <a:lnTo>
                    <a:pt x="404" y="436"/>
                  </a:lnTo>
                  <a:lnTo>
                    <a:pt x="412" y="440"/>
                  </a:lnTo>
                  <a:lnTo>
                    <a:pt x="416" y="440"/>
                  </a:lnTo>
                  <a:lnTo>
                    <a:pt x="420" y="440"/>
                  </a:lnTo>
                  <a:lnTo>
                    <a:pt x="420" y="440"/>
                  </a:lnTo>
                  <a:lnTo>
                    <a:pt x="422" y="440"/>
                  </a:lnTo>
                  <a:lnTo>
                    <a:pt x="424" y="438"/>
                  </a:lnTo>
                  <a:lnTo>
                    <a:pt x="424" y="438"/>
                  </a:lnTo>
                  <a:lnTo>
                    <a:pt x="424" y="436"/>
                  </a:lnTo>
                  <a:lnTo>
                    <a:pt x="420" y="434"/>
                  </a:lnTo>
                  <a:lnTo>
                    <a:pt x="418" y="432"/>
                  </a:lnTo>
                  <a:lnTo>
                    <a:pt x="418" y="430"/>
                  </a:lnTo>
                  <a:lnTo>
                    <a:pt x="418" y="430"/>
                  </a:lnTo>
                  <a:lnTo>
                    <a:pt x="422" y="430"/>
                  </a:lnTo>
                  <a:lnTo>
                    <a:pt x="424" y="432"/>
                  </a:lnTo>
                  <a:lnTo>
                    <a:pt x="424" y="432"/>
                  </a:lnTo>
                  <a:lnTo>
                    <a:pt x="428" y="434"/>
                  </a:lnTo>
                  <a:lnTo>
                    <a:pt x="428" y="434"/>
                  </a:lnTo>
                  <a:lnTo>
                    <a:pt x="434" y="438"/>
                  </a:lnTo>
                  <a:lnTo>
                    <a:pt x="434" y="438"/>
                  </a:lnTo>
                  <a:lnTo>
                    <a:pt x="446" y="444"/>
                  </a:lnTo>
                  <a:lnTo>
                    <a:pt x="446" y="444"/>
                  </a:lnTo>
                  <a:lnTo>
                    <a:pt x="450" y="446"/>
                  </a:lnTo>
                  <a:lnTo>
                    <a:pt x="450" y="446"/>
                  </a:lnTo>
                  <a:lnTo>
                    <a:pt x="452" y="452"/>
                  </a:lnTo>
                  <a:lnTo>
                    <a:pt x="452" y="452"/>
                  </a:lnTo>
                  <a:lnTo>
                    <a:pt x="456" y="454"/>
                  </a:lnTo>
                  <a:lnTo>
                    <a:pt x="458" y="456"/>
                  </a:lnTo>
                  <a:lnTo>
                    <a:pt x="458" y="456"/>
                  </a:lnTo>
                  <a:lnTo>
                    <a:pt x="464" y="452"/>
                  </a:lnTo>
                  <a:lnTo>
                    <a:pt x="464" y="452"/>
                  </a:lnTo>
                  <a:lnTo>
                    <a:pt x="468" y="452"/>
                  </a:lnTo>
                  <a:lnTo>
                    <a:pt x="472" y="454"/>
                  </a:lnTo>
                  <a:lnTo>
                    <a:pt x="472" y="454"/>
                  </a:lnTo>
                  <a:lnTo>
                    <a:pt x="482" y="460"/>
                  </a:lnTo>
                  <a:lnTo>
                    <a:pt x="482" y="460"/>
                  </a:lnTo>
                  <a:lnTo>
                    <a:pt x="488" y="466"/>
                  </a:lnTo>
                  <a:lnTo>
                    <a:pt x="490" y="472"/>
                  </a:lnTo>
                  <a:lnTo>
                    <a:pt x="490" y="472"/>
                  </a:lnTo>
                  <a:lnTo>
                    <a:pt x="497" y="480"/>
                  </a:lnTo>
                  <a:lnTo>
                    <a:pt x="497" y="480"/>
                  </a:lnTo>
                  <a:lnTo>
                    <a:pt x="499" y="488"/>
                  </a:lnTo>
                  <a:lnTo>
                    <a:pt x="503" y="494"/>
                  </a:lnTo>
                  <a:lnTo>
                    <a:pt x="503" y="494"/>
                  </a:lnTo>
                  <a:lnTo>
                    <a:pt x="505" y="496"/>
                  </a:lnTo>
                  <a:lnTo>
                    <a:pt x="505" y="496"/>
                  </a:lnTo>
                  <a:lnTo>
                    <a:pt x="509" y="496"/>
                  </a:lnTo>
                  <a:lnTo>
                    <a:pt x="513" y="496"/>
                  </a:lnTo>
                  <a:lnTo>
                    <a:pt x="513" y="496"/>
                  </a:lnTo>
                  <a:lnTo>
                    <a:pt x="517" y="502"/>
                  </a:lnTo>
                  <a:lnTo>
                    <a:pt x="519" y="512"/>
                  </a:lnTo>
                  <a:lnTo>
                    <a:pt x="519" y="512"/>
                  </a:lnTo>
                  <a:lnTo>
                    <a:pt x="521" y="527"/>
                  </a:lnTo>
                  <a:lnTo>
                    <a:pt x="521" y="527"/>
                  </a:lnTo>
                  <a:lnTo>
                    <a:pt x="517" y="555"/>
                  </a:lnTo>
                  <a:lnTo>
                    <a:pt x="517" y="555"/>
                  </a:lnTo>
                  <a:lnTo>
                    <a:pt x="509" y="573"/>
                  </a:lnTo>
                  <a:lnTo>
                    <a:pt x="509" y="573"/>
                  </a:lnTo>
                  <a:lnTo>
                    <a:pt x="505" y="579"/>
                  </a:lnTo>
                  <a:lnTo>
                    <a:pt x="505" y="579"/>
                  </a:lnTo>
                  <a:lnTo>
                    <a:pt x="501" y="587"/>
                  </a:lnTo>
                  <a:lnTo>
                    <a:pt x="501" y="587"/>
                  </a:lnTo>
                  <a:lnTo>
                    <a:pt x="492" y="601"/>
                  </a:lnTo>
                  <a:lnTo>
                    <a:pt x="478" y="611"/>
                  </a:lnTo>
                  <a:lnTo>
                    <a:pt x="478" y="611"/>
                  </a:lnTo>
                  <a:lnTo>
                    <a:pt x="470" y="615"/>
                  </a:lnTo>
                  <a:lnTo>
                    <a:pt x="470" y="615"/>
                  </a:lnTo>
                  <a:lnTo>
                    <a:pt x="464" y="621"/>
                  </a:lnTo>
                  <a:lnTo>
                    <a:pt x="464" y="621"/>
                  </a:lnTo>
                  <a:lnTo>
                    <a:pt x="446" y="625"/>
                  </a:lnTo>
                  <a:lnTo>
                    <a:pt x="428" y="631"/>
                  </a:lnTo>
                  <a:lnTo>
                    <a:pt x="428" y="631"/>
                  </a:lnTo>
                  <a:lnTo>
                    <a:pt x="422" y="631"/>
                  </a:lnTo>
                  <a:lnTo>
                    <a:pt x="414" y="631"/>
                  </a:lnTo>
                  <a:lnTo>
                    <a:pt x="414" y="631"/>
                  </a:lnTo>
                  <a:lnTo>
                    <a:pt x="408" y="625"/>
                  </a:lnTo>
                  <a:lnTo>
                    <a:pt x="408" y="625"/>
                  </a:lnTo>
                  <a:lnTo>
                    <a:pt x="396" y="623"/>
                  </a:lnTo>
                  <a:lnTo>
                    <a:pt x="386" y="623"/>
                  </a:lnTo>
                  <a:lnTo>
                    <a:pt x="386" y="623"/>
                  </a:lnTo>
                  <a:lnTo>
                    <a:pt x="376" y="625"/>
                  </a:lnTo>
                  <a:lnTo>
                    <a:pt x="366" y="629"/>
                  </a:lnTo>
                  <a:lnTo>
                    <a:pt x="366" y="629"/>
                  </a:lnTo>
                  <a:lnTo>
                    <a:pt x="354" y="625"/>
                  </a:lnTo>
                  <a:lnTo>
                    <a:pt x="354" y="625"/>
                  </a:lnTo>
                  <a:lnTo>
                    <a:pt x="340" y="625"/>
                  </a:lnTo>
                  <a:lnTo>
                    <a:pt x="328" y="625"/>
                  </a:lnTo>
                  <a:lnTo>
                    <a:pt x="328" y="625"/>
                  </a:lnTo>
                  <a:lnTo>
                    <a:pt x="326" y="623"/>
                  </a:lnTo>
                  <a:lnTo>
                    <a:pt x="322" y="621"/>
                  </a:lnTo>
                  <a:lnTo>
                    <a:pt x="322" y="621"/>
                  </a:lnTo>
                  <a:lnTo>
                    <a:pt x="318" y="623"/>
                  </a:lnTo>
                  <a:lnTo>
                    <a:pt x="312" y="623"/>
                  </a:lnTo>
                  <a:lnTo>
                    <a:pt x="312" y="623"/>
                  </a:lnTo>
                  <a:lnTo>
                    <a:pt x="308" y="621"/>
                  </a:lnTo>
                  <a:lnTo>
                    <a:pt x="306" y="619"/>
                  </a:lnTo>
                  <a:lnTo>
                    <a:pt x="306" y="619"/>
                  </a:lnTo>
                  <a:lnTo>
                    <a:pt x="298" y="617"/>
                  </a:lnTo>
                  <a:lnTo>
                    <a:pt x="292" y="619"/>
                  </a:lnTo>
                  <a:lnTo>
                    <a:pt x="292" y="619"/>
                  </a:lnTo>
                  <a:lnTo>
                    <a:pt x="288" y="621"/>
                  </a:lnTo>
                  <a:lnTo>
                    <a:pt x="283" y="623"/>
                  </a:lnTo>
                  <a:lnTo>
                    <a:pt x="283" y="623"/>
                  </a:lnTo>
                  <a:lnTo>
                    <a:pt x="279" y="621"/>
                  </a:lnTo>
                  <a:lnTo>
                    <a:pt x="277" y="617"/>
                  </a:lnTo>
                  <a:lnTo>
                    <a:pt x="277" y="617"/>
                  </a:lnTo>
                  <a:lnTo>
                    <a:pt x="275" y="613"/>
                  </a:lnTo>
                  <a:lnTo>
                    <a:pt x="273" y="609"/>
                  </a:lnTo>
                  <a:lnTo>
                    <a:pt x="273" y="609"/>
                  </a:lnTo>
                  <a:lnTo>
                    <a:pt x="269" y="609"/>
                  </a:lnTo>
                  <a:lnTo>
                    <a:pt x="269" y="609"/>
                  </a:lnTo>
                  <a:lnTo>
                    <a:pt x="269" y="613"/>
                  </a:lnTo>
                  <a:lnTo>
                    <a:pt x="267" y="615"/>
                  </a:lnTo>
                  <a:lnTo>
                    <a:pt x="267" y="615"/>
                  </a:lnTo>
                  <a:lnTo>
                    <a:pt x="263" y="613"/>
                  </a:lnTo>
                  <a:lnTo>
                    <a:pt x="263" y="613"/>
                  </a:lnTo>
                  <a:lnTo>
                    <a:pt x="263" y="615"/>
                  </a:lnTo>
                  <a:lnTo>
                    <a:pt x="261" y="619"/>
                  </a:lnTo>
                  <a:lnTo>
                    <a:pt x="261" y="619"/>
                  </a:lnTo>
                  <a:lnTo>
                    <a:pt x="255" y="617"/>
                  </a:lnTo>
                  <a:lnTo>
                    <a:pt x="251" y="615"/>
                  </a:lnTo>
                  <a:lnTo>
                    <a:pt x="251" y="615"/>
                  </a:lnTo>
                  <a:lnTo>
                    <a:pt x="247" y="611"/>
                  </a:lnTo>
                  <a:lnTo>
                    <a:pt x="245" y="609"/>
                  </a:lnTo>
                  <a:lnTo>
                    <a:pt x="243" y="607"/>
                  </a:lnTo>
                  <a:lnTo>
                    <a:pt x="243" y="607"/>
                  </a:lnTo>
                  <a:lnTo>
                    <a:pt x="243" y="611"/>
                  </a:lnTo>
                  <a:lnTo>
                    <a:pt x="243" y="613"/>
                  </a:lnTo>
                  <a:lnTo>
                    <a:pt x="243" y="613"/>
                  </a:lnTo>
                  <a:lnTo>
                    <a:pt x="241" y="617"/>
                  </a:lnTo>
                  <a:lnTo>
                    <a:pt x="241" y="617"/>
                  </a:lnTo>
                  <a:lnTo>
                    <a:pt x="237" y="617"/>
                  </a:lnTo>
                  <a:lnTo>
                    <a:pt x="231" y="615"/>
                  </a:lnTo>
                  <a:lnTo>
                    <a:pt x="217" y="609"/>
                  </a:lnTo>
                  <a:lnTo>
                    <a:pt x="217" y="609"/>
                  </a:lnTo>
                  <a:lnTo>
                    <a:pt x="209" y="601"/>
                  </a:lnTo>
                  <a:lnTo>
                    <a:pt x="209" y="601"/>
                  </a:lnTo>
                  <a:lnTo>
                    <a:pt x="205" y="593"/>
                  </a:lnTo>
                  <a:lnTo>
                    <a:pt x="205" y="593"/>
                  </a:lnTo>
                  <a:lnTo>
                    <a:pt x="195" y="589"/>
                  </a:lnTo>
                  <a:lnTo>
                    <a:pt x="189" y="589"/>
                  </a:lnTo>
                  <a:lnTo>
                    <a:pt x="189" y="589"/>
                  </a:lnTo>
                  <a:lnTo>
                    <a:pt x="181" y="589"/>
                  </a:lnTo>
                  <a:lnTo>
                    <a:pt x="175" y="593"/>
                  </a:lnTo>
                  <a:lnTo>
                    <a:pt x="175" y="593"/>
                  </a:lnTo>
                  <a:lnTo>
                    <a:pt x="173" y="599"/>
                  </a:lnTo>
                  <a:lnTo>
                    <a:pt x="173" y="601"/>
                  </a:lnTo>
                  <a:lnTo>
                    <a:pt x="173" y="601"/>
                  </a:lnTo>
                  <a:lnTo>
                    <a:pt x="175" y="603"/>
                  </a:lnTo>
                  <a:lnTo>
                    <a:pt x="177" y="603"/>
                  </a:lnTo>
                  <a:lnTo>
                    <a:pt x="183" y="601"/>
                  </a:lnTo>
                  <a:lnTo>
                    <a:pt x="183" y="601"/>
                  </a:lnTo>
                  <a:lnTo>
                    <a:pt x="191" y="609"/>
                  </a:lnTo>
                  <a:lnTo>
                    <a:pt x="191" y="609"/>
                  </a:lnTo>
                  <a:lnTo>
                    <a:pt x="199" y="617"/>
                  </a:lnTo>
                  <a:lnTo>
                    <a:pt x="199" y="617"/>
                  </a:lnTo>
                  <a:lnTo>
                    <a:pt x="205" y="621"/>
                  </a:lnTo>
                  <a:lnTo>
                    <a:pt x="209" y="623"/>
                  </a:lnTo>
                  <a:lnTo>
                    <a:pt x="211" y="625"/>
                  </a:lnTo>
                  <a:lnTo>
                    <a:pt x="211" y="625"/>
                  </a:lnTo>
                  <a:lnTo>
                    <a:pt x="209" y="629"/>
                  </a:lnTo>
                  <a:lnTo>
                    <a:pt x="209" y="631"/>
                  </a:lnTo>
                  <a:lnTo>
                    <a:pt x="209" y="631"/>
                  </a:lnTo>
                  <a:lnTo>
                    <a:pt x="213" y="635"/>
                  </a:lnTo>
                  <a:lnTo>
                    <a:pt x="221" y="639"/>
                  </a:lnTo>
                  <a:lnTo>
                    <a:pt x="239" y="645"/>
                  </a:lnTo>
                  <a:lnTo>
                    <a:pt x="239" y="645"/>
                  </a:lnTo>
                  <a:lnTo>
                    <a:pt x="243" y="643"/>
                  </a:lnTo>
                  <a:lnTo>
                    <a:pt x="249" y="643"/>
                  </a:lnTo>
                  <a:lnTo>
                    <a:pt x="249" y="643"/>
                  </a:lnTo>
                  <a:lnTo>
                    <a:pt x="253" y="645"/>
                  </a:lnTo>
                  <a:lnTo>
                    <a:pt x="253" y="645"/>
                  </a:lnTo>
                  <a:lnTo>
                    <a:pt x="253" y="651"/>
                  </a:lnTo>
                  <a:lnTo>
                    <a:pt x="253" y="651"/>
                  </a:lnTo>
                  <a:lnTo>
                    <a:pt x="255" y="657"/>
                  </a:lnTo>
                  <a:lnTo>
                    <a:pt x="255" y="657"/>
                  </a:lnTo>
                  <a:lnTo>
                    <a:pt x="263" y="659"/>
                  </a:lnTo>
                  <a:lnTo>
                    <a:pt x="269" y="659"/>
                  </a:lnTo>
                  <a:lnTo>
                    <a:pt x="269" y="659"/>
                  </a:lnTo>
                  <a:lnTo>
                    <a:pt x="273" y="659"/>
                  </a:lnTo>
                  <a:lnTo>
                    <a:pt x="275" y="657"/>
                  </a:lnTo>
                  <a:lnTo>
                    <a:pt x="275" y="657"/>
                  </a:lnTo>
                  <a:lnTo>
                    <a:pt x="279" y="661"/>
                  </a:lnTo>
                  <a:lnTo>
                    <a:pt x="281" y="665"/>
                  </a:lnTo>
                  <a:lnTo>
                    <a:pt x="281" y="665"/>
                  </a:lnTo>
                  <a:lnTo>
                    <a:pt x="288" y="665"/>
                  </a:lnTo>
                  <a:lnTo>
                    <a:pt x="294" y="665"/>
                  </a:lnTo>
                  <a:lnTo>
                    <a:pt x="294" y="665"/>
                  </a:lnTo>
                  <a:lnTo>
                    <a:pt x="298" y="667"/>
                  </a:lnTo>
                  <a:lnTo>
                    <a:pt x="298" y="667"/>
                  </a:lnTo>
                  <a:lnTo>
                    <a:pt x="306" y="679"/>
                  </a:lnTo>
                  <a:lnTo>
                    <a:pt x="306" y="679"/>
                  </a:lnTo>
                  <a:lnTo>
                    <a:pt x="316" y="683"/>
                  </a:lnTo>
                  <a:lnTo>
                    <a:pt x="316" y="683"/>
                  </a:lnTo>
                  <a:lnTo>
                    <a:pt x="320" y="691"/>
                  </a:lnTo>
                  <a:lnTo>
                    <a:pt x="320" y="691"/>
                  </a:lnTo>
                  <a:lnTo>
                    <a:pt x="324" y="709"/>
                  </a:lnTo>
                  <a:lnTo>
                    <a:pt x="324" y="709"/>
                  </a:lnTo>
                  <a:lnTo>
                    <a:pt x="326" y="717"/>
                  </a:lnTo>
                  <a:lnTo>
                    <a:pt x="326" y="721"/>
                  </a:lnTo>
                  <a:lnTo>
                    <a:pt x="326" y="725"/>
                  </a:lnTo>
                  <a:lnTo>
                    <a:pt x="326" y="725"/>
                  </a:lnTo>
                  <a:lnTo>
                    <a:pt x="322" y="727"/>
                  </a:lnTo>
                  <a:lnTo>
                    <a:pt x="318" y="731"/>
                  </a:lnTo>
                  <a:lnTo>
                    <a:pt x="318" y="731"/>
                  </a:lnTo>
                  <a:lnTo>
                    <a:pt x="316" y="736"/>
                  </a:lnTo>
                  <a:lnTo>
                    <a:pt x="316" y="736"/>
                  </a:lnTo>
                  <a:lnTo>
                    <a:pt x="320" y="740"/>
                  </a:lnTo>
                  <a:lnTo>
                    <a:pt x="326" y="748"/>
                  </a:lnTo>
                  <a:lnTo>
                    <a:pt x="332" y="752"/>
                  </a:lnTo>
                  <a:lnTo>
                    <a:pt x="336" y="758"/>
                  </a:lnTo>
                  <a:lnTo>
                    <a:pt x="336" y="758"/>
                  </a:lnTo>
                  <a:lnTo>
                    <a:pt x="338" y="762"/>
                  </a:lnTo>
                  <a:lnTo>
                    <a:pt x="340" y="768"/>
                  </a:lnTo>
                  <a:lnTo>
                    <a:pt x="340" y="768"/>
                  </a:lnTo>
                  <a:lnTo>
                    <a:pt x="346" y="770"/>
                  </a:lnTo>
                  <a:lnTo>
                    <a:pt x="350" y="774"/>
                  </a:lnTo>
                  <a:lnTo>
                    <a:pt x="350" y="774"/>
                  </a:lnTo>
                  <a:lnTo>
                    <a:pt x="352" y="780"/>
                  </a:lnTo>
                  <a:lnTo>
                    <a:pt x="352" y="786"/>
                  </a:lnTo>
                  <a:lnTo>
                    <a:pt x="352" y="786"/>
                  </a:lnTo>
                  <a:lnTo>
                    <a:pt x="356" y="792"/>
                  </a:lnTo>
                  <a:lnTo>
                    <a:pt x="360" y="798"/>
                  </a:lnTo>
                  <a:lnTo>
                    <a:pt x="360" y="798"/>
                  </a:lnTo>
                  <a:lnTo>
                    <a:pt x="358" y="804"/>
                  </a:lnTo>
                  <a:lnTo>
                    <a:pt x="354" y="808"/>
                  </a:lnTo>
                  <a:lnTo>
                    <a:pt x="354" y="808"/>
                  </a:lnTo>
                  <a:lnTo>
                    <a:pt x="354" y="812"/>
                  </a:lnTo>
                  <a:lnTo>
                    <a:pt x="354" y="814"/>
                  </a:lnTo>
                  <a:lnTo>
                    <a:pt x="354" y="814"/>
                  </a:lnTo>
                  <a:lnTo>
                    <a:pt x="356" y="814"/>
                  </a:lnTo>
                  <a:lnTo>
                    <a:pt x="358" y="812"/>
                  </a:lnTo>
                  <a:lnTo>
                    <a:pt x="360" y="808"/>
                  </a:lnTo>
                  <a:lnTo>
                    <a:pt x="362" y="808"/>
                  </a:lnTo>
                  <a:lnTo>
                    <a:pt x="362" y="808"/>
                  </a:lnTo>
                  <a:lnTo>
                    <a:pt x="366" y="810"/>
                  </a:lnTo>
                  <a:lnTo>
                    <a:pt x="370" y="814"/>
                  </a:lnTo>
                  <a:lnTo>
                    <a:pt x="370" y="814"/>
                  </a:lnTo>
                  <a:lnTo>
                    <a:pt x="380" y="818"/>
                  </a:lnTo>
                  <a:lnTo>
                    <a:pt x="388" y="822"/>
                  </a:lnTo>
                  <a:lnTo>
                    <a:pt x="388" y="822"/>
                  </a:lnTo>
                  <a:lnTo>
                    <a:pt x="394" y="818"/>
                  </a:lnTo>
                  <a:lnTo>
                    <a:pt x="394" y="818"/>
                  </a:lnTo>
                  <a:lnTo>
                    <a:pt x="396" y="816"/>
                  </a:lnTo>
                  <a:lnTo>
                    <a:pt x="398" y="814"/>
                  </a:lnTo>
                  <a:lnTo>
                    <a:pt x="398" y="814"/>
                  </a:lnTo>
                  <a:lnTo>
                    <a:pt x="404" y="814"/>
                  </a:lnTo>
                  <a:lnTo>
                    <a:pt x="408" y="814"/>
                  </a:lnTo>
                  <a:lnTo>
                    <a:pt x="408" y="814"/>
                  </a:lnTo>
                  <a:lnTo>
                    <a:pt x="414" y="820"/>
                  </a:lnTo>
                  <a:lnTo>
                    <a:pt x="414" y="820"/>
                  </a:lnTo>
                  <a:lnTo>
                    <a:pt x="422" y="824"/>
                  </a:lnTo>
                  <a:lnTo>
                    <a:pt x="422" y="824"/>
                  </a:lnTo>
                  <a:lnTo>
                    <a:pt x="432" y="830"/>
                  </a:lnTo>
                  <a:lnTo>
                    <a:pt x="432" y="830"/>
                  </a:lnTo>
                  <a:lnTo>
                    <a:pt x="436" y="836"/>
                  </a:lnTo>
                  <a:lnTo>
                    <a:pt x="436" y="836"/>
                  </a:lnTo>
                  <a:lnTo>
                    <a:pt x="442" y="836"/>
                  </a:lnTo>
                  <a:lnTo>
                    <a:pt x="450" y="836"/>
                  </a:lnTo>
                  <a:lnTo>
                    <a:pt x="450" y="836"/>
                  </a:lnTo>
                  <a:lnTo>
                    <a:pt x="464" y="840"/>
                  </a:lnTo>
                  <a:lnTo>
                    <a:pt x="478" y="842"/>
                  </a:lnTo>
                  <a:lnTo>
                    <a:pt x="478" y="842"/>
                  </a:lnTo>
                  <a:lnTo>
                    <a:pt x="484" y="840"/>
                  </a:lnTo>
                  <a:lnTo>
                    <a:pt x="484" y="840"/>
                  </a:lnTo>
                  <a:lnTo>
                    <a:pt x="494" y="844"/>
                  </a:lnTo>
                  <a:lnTo>
                    <a:pt x="495" y="844"/>
                  </a:lnTo>
                  <a:lnTo>
                    <a:pt x="497" y="844"/>
                  </a:lnTo>
                  <a:lnTo>
                    <a:pt x="497" y="844"/>
                  </a:lnTo>
                  <a:lnTo>
                    <a:pt x="497" y="840"/>
                  </a:lnTo>
                  <a:lnTo>
                    <a:pt x="497" y="840"/>
                  </a:lnTo>
                  <a:lnTo>
                    <a:pt x="497" y="836"/>
                  </a:lnTo>
                  <a:lnTo>
                    <a:pt x="497" y="836"/>
                  </a:lnTo>
                  <a:lnTo>
                    <a:pt x="501" y="828"/>
                  </a:lnTo>
                  <a:lnTo>
                    <a:pt x="505" y="822"/>
                  </a:lnTo>
                  <a:lnTo>
                    <a:pt x="505" y="822"/>
                  </a:lnTo>
                  <a:lnTo>
                    <a:pt x="509" y="824"/>
                  </a:lnTo>
                  <a:lnTo>
                    <a:pt x="513" y="824"/>
                  </a:lnTo>
                  <a:lnTo>
                    <a:pt x="519" y="826"/>
                  </a:lnTo>
                  <a:lnTo>
                    <a:pt x="521" y="824"/>
                  </a:lnTo>
                  <a:lnTo>
                    <a:pt x="521" y="824"/>
                  </a:lnTo>
                  <a:lnTo>
                    <a:pt x="521" y="824"/>
                  </a:lnTo>
                  <a:lnTo>
                    <a:pt x="519" y="822"/>
                  </a:lnTo>
                  <a:lnTo>
                    <a:pt x="513" y="820"/>
                  </a:lnTo>
                  <a:lnTo>
                    <a:pt x="513" y="820"/>
                  </a:lnTo>
                  <a:lnTo>
                    <a:pt x="505" y="806"/>
                  </a:lnTo>
                  <a:lnTo>
                    <a:pt x="495" y="788"/>
                  </a:lnTo>
                  <a:lnTo>
                    <a:pt x="495" y="788"/>
                  </a:lnTo>
                  <a:lnTo>
                    <a:pt x="492" y="782"/>
                  </a:lnTo>
                  <a:lnTo>
                    <a:pt x="490" y="780"/>
                  </a:lnTo>
                  <a:lnTo>
                    <a:pt x="488" y="778"/>
                  </a:lnTo>
                  <a:lnTo>
                    <a:pt x="488" y="778"/>
                  </a:lnTo>
                  <a:lnTo>
                    <a:pt x="482" y="780"/>
                  </a:lnTo>
                  <a:lnTo>
                    <a:pt x="478" y="786"/>
                  </a:lnTo>
                  <a:lnTo>
                    <a:pt x="472" y="790"/>
                  </a:lnTo>
                  <a:lnTo>
                    <a:pt x="468" y="794"/>
                  </a:lnTo>
                  <a:lnTo>
                    <a:pt x="468" y="794"/>
                  </a:lnTo>
                  <a:lnTo>
                    <a:pt x="464" y="792"/>
                  </a:lnTo>
                  <a:lnTo>
                    <a:pt x="458" y="790"/>
                  </a:lnTo>
                  <a:lnTo>
                    <a:pt x="450" y="786"/>
                  </a:lnTo>
                  <a:lnTo>
                    <a:pt x="450" y="786"/>
                  </a:lnTo>
                  <a:lnTo>
                    <a:pt x="444" y="778"/>
                  </a:lnTo>
                  <a:lnTo>
                    <a:pt x="438" y="770"/>
                  </a:lnTo>
                  <a:lnTo>
                    <a:pt x="438" y="770"/>
                  </a:lnTo>
                  <a:lnTo>
                    <a:pt x="428" y="768"/>
                  </a:lnTo>
                  <a:lnTo>
                    <a:pt x="428" y="768"/>
                  </a:lnTo>
                  <a:lnTo>
                    <a:pt x="424" y="764"/>
                  </a:lnTo>
                  <a:lnTo>
                    <a:pt x="420" y="760"/>
                  </a:lnTo>
                  <a:lnTo>
                    <a:pt x="420" y="760"/>
                  </a:lnTo>
                  <a:lnTo>
                    <a:pt x="418" y="758"/>
                  </a:lnTo>
                  <a:lnTo>
                    <a:pt x="416" y="754"/>
                  </a:lnTo>
                  <a:lnTo>
                    <a:pt x="416" y="754"/>
                  </a:lnTo>
                  <a:lnTo>
                    <a:pt x="420" y="752"/>
                  </a:lnTo>
                  <a:lnTo>
                    <a:pt x="422" y="750"/>
                  </a:lnTo>
                  <a:lnTo>
                    <a:pt x="422" y="750"/>
                  </a:lnTo>
                  <a:lnTo>
                    <a:pt x="426" y="738"/>
                  </a:lnTo>
                  <a:lnTo>
                    <a:pt x="426" y="738"/>
                  </a:lnTo>
                  <a:lnTo>
                    <a:pt x="424" y="731"/>
                  </a:lnTo>
                  <a:lnTo>
                    <a:pt x="422" y="727"/>
                  </a:lnTo>
                  <a:lnTo>
                    <a:pt x="422" y="725"/>
                  </a:lnTo>
                  <a:lnTo>
                    <a:pt x="422" y="725"/>
                  </a:lnTo>
                  <a:lnTo>
                    <a:pt x="426" y="725"/>
                  </a:lnTo>
                  <a:lnTo>
                    <a:pt x="432" y="725"/>
                  </a:lnTo>
                  <a:lnTo>
                    <a:pt x="432" y="725"/>
                  </a:lnTo>
                  <a:lnTo>
                    <a:pt x="448" y="727"/>
                  </a:lnTo>
                  <a:lnTo>
                    <a:pt x="448" y="727"/>
                  </a:lnTo>
                  <a:lnTo>
                    <a:pt x="454" y="729"/>
                  </a:lnTo>
                  <a:lnTo>
                    <a:pt x="462" y="731"/>
                  </a:lnTo>
                  <a:lnTo>
                    <a:pt x="462" y="731"/>
                  </a:lnTo>
                  <a:lnTo>
                    <a:pt x="466" y="734"/>
                  </a:lnTo>
                  <a:lnTo>
                    <a:pt x="470" y="738"/>
                  </a:lnTo>
                  <a:lnTo>
                    <a:pt x="470" y="738"/>
                  </a:lnTo>
                  <a:lnTo>
                    <a:pt x="476" y="738"/>
                  </a:lnTo>
                  <a:lnTo>
                    <a:pt x="480" y="736"/>
                  </a:lnTo>
                  <a:lnTo>
                    <a:pt x="480" y="736"/>
                  </a:lnTo>
                  <a:lnTo>
                    <a:pt x="488" y="736"/>
                  </a:lnTo>
                  <a:lnTo>
                    <a:pt x="492" y="736"/>
                  </a:lnTo>
                  <a:lnTo>
                    <a:pt x="492" y="738"/>
                  </a:lnTo>
                  <a:lnTo>
                    <a:pt x="492" y="738"/>
                  </a:lnTo>
                  <a:lnTo>
                    <a:pt x="492" y="740"/>
                  </a:lnTo>
                  <a:lnTo>
                    <a:pt x="490" y="742"/>
                  </a:lnTo>
                  <a:lnTo>
                    <a:pt x="484" y="746"/>
                  </a:lnTo>
                  <a:lnTo>
                    <a:pt x="482" y="748"/>
                  </a:lnTo>
                  <a:lnTo>
                    <a:pt x="482" y="748"/>
                  </a:lnTo>
                  <a:lnTo>
                    <a:pt x="488" y="756"/>
                  </a:lnTo>
                  <a:lnTo>
                    <a:pt x="490" y="760"/>
                  </a:lnTo>
                  <a:lnTo>
                    <a:pt x="492" y="760"/>
                  </a:lnTo>
                  <a:lnTo>
                    <a:pt x="492" y="760"/>
                  </a:lnTo>
                  <a:lnTo>
                    <a:pt x="494" y="760"/>
                  </a:lnTo>
                  <a:lnTo>
                    <a:pt x="494" y="756"/>
                  </a:lnTo>
                  <a:lnTo>
                    <a:pt x="494" y="752"/>
                  </a:lnTo>
                  <a:lnTo>
                    <a:pt x="494" y="752"/>
                  </a:lnTo>
                  <a:lnTo>
                    <a:pt x="495" y="742"/>
                  </a:lnTo>
                  <a:lnTo>
                    <a:pt x="497" y="740"/>
                  </a:lnTo>
                  <a:lnTo>
                    <a:pt x="501" y="738"/>
                  </a:lnTo>
                  <a:lnTo>
                    <a:pt x="501" y="738"/>
                  </a:lnTo>
                  <a:lnTo>
                    <a:pt x="503" y="738"/>
                  </a:lnTo>
                  <a:lnTo>
                    <a:pt x="507" y="740"/>
                  </a:lnTo>
                  <a:lnTo>
                    <a:pt x="507" y="740"/>
                  </a:lnTo>
                  <a:lnTo>
                    <a:pt x="521" y="738"/>
                  </a:lnTo>
                  <a:lnTo>
                    <a:pt x="521" y="738"/>
                  </a:lnTo>
                  <a:lnTo>
                    <a:pt x="529" y="740"/>
                  </a:lnTo>
                  <a:lnTo>
                    <a:pt x="537" y="742"/>
                  </a:lnTo>
                  <a:lnTo>
                    <a:pt x="537" y="742"/>
                  </a:lnTo>
                  <a:lnTo>
                    <a:pt x="555" y="746"/>
                  </a:lnTo>
                  <a:lnTo>
                    <a:pt x="555" y="746"/>
                  </a:lnTo>
                  <a:lnTo>
                    <a:pt x="559" y="746"/>
                  </a:lnTo>
                  <a:lnTo>
                    <a:pt x="563" y="746"/>
                  </a:lnTo>
                  <a:lnTo>
                    <a:pt x="563" y="746"/>
                  </a:lnTo>
                  <a:lnTo>
                    <a:pt x="565" y="740"/>
                  </a:lnTo>
                  <a:lnTo>
                    <a:pt x="565" y="740"/>
                  </a:lnTo>
                  <a:lnTo>
                    <a:pt x="563" y="738"/>
                  </a:lnTo>
                  <a:lnTo>
                    <a:pt x="561" y="736"/>
                  </a:lnTo>
                  <a:lnTo>
                    <a:pt x="561" y="736"/>
                  </a:lnTo>
                  <a:lnTo>
                    <a:pt x="563" y="736"/>
                  </a:lnTo>
                  <a:lnTo>
                    <a:pt x="565" y="736"/>
                  </a:lnTo>
                  <a:lnTo>
                    <a:pt x="573" y="736"/>
                  </a:lnTo>
                  <a:lnTo>
                    <a:pt x="581" y="738"/>
                  </a:lnTo>
                  <a:lnTo>
                    <a:pt x="587" y="738"/>
                  </a:lnTo>
                  <a:lnTo>
                    <a:pt x="587" y="738"/>
                  </a:lnTo>
                  <a:lnTo>
                    <a:pt x="589" y="734"/>
                  </a:lnTo>
                  <a:lnTo>
                    <a:pt x="589" y="734"/>
                  </a:lnTo>
                  <a:lnTo>
                    <a:pt x="593" y="736"/>
                  </a:lnTo>
                  <a:lnTo>
                    <a:pt x="597" y="738"/>
                  </a:lnTo>
                  <a:lnTo>
                    <a:pt x="605" y="738"/>
                  </a:lnTo>
                  <a:lnTo>
                    <a:pt x="607" y="738"/>
                  </a:lnTo>
                  <a:lnTo>
                    <a:pt x="607" y="738"/>
                  </a:lnTo>
                  <a:lnTo>
                    <a:pt x="607" y="736"/>
                  </a:lnTo>
                  <a:lnTo>
                    <a:pt x="605" y="734"/>
                  </a:lnTo>
                  <a:lnTo>
                    <a:pt x="605" y="734"/>
                  </a:lnTo>
                  <a:lnTo>
                    <a:pt x="593" y="729"/>
                  </a:lnTo>
                  <a:lnTo>
                    <a:pt x="593" y="729"/>
                  </a:lnTo>
                  <a:lnTo>
                    <a:pt x="589" y="723"/>
                  </a:lnTo>
                  <a:lnTo>
                    <a:pt x="589" y="723"/>
                  </a:lnTo>
                  <a:lnTo>
                    <a:pt x="569" y="703"/>
                  </a:lnTo>
                  <a:lnTo>
                    <a:pt x="569" y="703"/>
                  </a:lnTo>
                  <a:lnTo>
                    <a:pt x="561" y="697"/>
                  </a:lnTo>
                  <a:lnTo>
                    <a:pt x="561" y="697"/>
                  </a:lnTo>
                  <a:lnTo>
                    <a:pt x="549" y="689"/>
                  </a:lnTo>
                  <a:lnTo>
                    <a:pt x="549" y="689"/>
                  </a:lnTo>
                  <a:lnTo>
                    <a:pt x="533" y="675"/>
                  </a:lnTo>
                  <a:lnTo>
                    <a:pt x="533" y="675"/>
                  </a:lnTo>
                  <a:lnTo>
                    <a:pt x="523" y="659"/>
                  </a:lnTo>
                  <a:lnTo>
                    <a:pt x="523" y="659"/>
                  </a:lnTo>
                  <a:lnTo>
                    <a:pt x="521" y="655"/>
                  </a:lnTo>
                  <a:lnTo>
                    <a:pt x="519" y="649"/>
                  </a:lnTo>
                  <a:lnTo>
                    <a:pt x="519" y="649"/>
                  </a:lnTo>
                  <a:lnTo>
                    <a:pt x="523" y="645"/>
                  </a:lnTo>
                  <a:lnTo>
                    <a:pt x="527" y="643"/>
                  </a:lnTo>
                  <a:lnTo>
                    <a:pt x="527" y="643"/>
                  </a:lnTo>
                  <a:lnTo>
                    <a:pt x="531" y="635"/>
                  </a:lnTo>
                  <a:lnTo>
                    <a:pt x="531" y="635"/>
                  </a:lnTo>
                  <a:lnTo>
                    <a:pt x="537" y="623"/>
                  </a:lnTo>
                  <a:lnTo>
                    <a:pt x="537" y="623"/>
                  </a:lnTo>
                  <a:lnTo>
                    <a:pt x="537" y="613"/>
                  </a:lnTo>
                  <a:lnTo>
                    <a:pt x="537" y="613"/>
                  </a:lnTo>
                  <a:lnTo>
                    <a:pt x="541" y="605"/>
                  </a:lnTo>
                  <a:lnTo>
                    <a:pt x="541" y="605"/>
                  </a:lnTo>
                  <a:lnTo>
                    <a:pt x="549" y="603"/>
                  </a:lnTo>
                  <a:lnTo>
                    <a:pt x="549" y="603"/>
                  </a:lnTo>
                  <a:lnTo>
                    <a:pt x="555" y="597"/>
                  </a:lnTo>
                  <a:lnTo>
                    <a:pt x="561" y="589"/>
                  </a:lnTo>
                  <a:lnTo>
                    <a:pt x="561" y="589"/>
                  </a:lnTo>
                  <a:lnTo>
                    <a:pt x="565" y="581"/>
                  </a:lnTo>
                  <a:lnTo>
                    <a:pt x="565" y="581"/>
                  </a:lnTo>
                  <a:lnTo>
                    <a:pt x="567" y="569"/>
                  </a:lnTo>
                  <a:lnTo>
                    <a:pt x="567" y="569"/>
                  </a:lnTo>
                  <a:lnTo>
                    <a:pt x="569" y="561"/>
                  </a:lnTo>
                  <a:lnTo>
                    <a:pt x="573" y="553"/>
                  </a:lnTo>
                  <a:lnTo>
                    <a:pt x="573" y="553"/>
                  </a:lnTo>
                  <a:lnTo>
                    <a:pt x="573" y="547"/>
                  </a:lnTo>
                  <a:lnTo>
                    <a:pt x="573" y="547"/>
                  </a:lnTo>
                  <a:lnTo>
                    <a:pt x="573" y="543"/>
                  </a:lnTo>
                  <a:lnTo>
                    <a:pt x="575" y="539"/>
                  </a:lnTo>
                  <a:lnTo>
                    <a:pt x="575" y="539"/>
                  </a:lnTo>
                  <a:lnTo>
                    <a:pt x="579" y="539"/>
                  </a:lnTo>
                  <a:lnTo>
                    <a:pt x="583" y="541"/>
                  </a:lnTo>
                  <a:lnTo>
                    <a:pt x="589" y="543"/>
                  </a:lnTo>
                  <a:lnTo>
                    <a:pt x="593" y="545"/>
                  </a:lnTo>
                  <a:lnTo>
                    <a:pt x="593" y="545"/>
                  </a:lnTo>
                  <a:lnTo>
                    <a:pt x="603" y="543"/>
                  </a:lnTo>
                  <a:lnTo>
                    <a:pt x="611" y="539"/>
                  </a:lnTo>
                  <a:lnTo>
                    <a:pt x="611" y="539"/>
                  </a:lnTo>
                  <a:lnTo>
                    <a:pt x="615" y="541"/>
                  </a:lnTo>
                  <a:lnTo>
                    <a:pt x="615" y="541"/>
                  </a:lnTo>
                  <a:lnTo>
                    <a:pt x="623" y="541"/>
                  </a:lnTo>
                  <a:lnTo>
                    <a:pt x="633" y="545"/>
                  </a:lnTo>
                  <a:lnTo>
                    <a:pt x="633" y="545"/>
                  </a:lnTo>
                  <a:lnTo>
                    <a:pt x="635" y="549"/>
                  </a:lnTo>
                  <a:lnTo>
                    <a:pt x="635" y="551"/>
                  </a:lnTo>
                  <a:lnTo>
                    <a:pt x="635" y="551"/>
                  </a:lnTo>
                  <a:lnTo>
                    <a:pt x="635" y="559"/>
                  </a:lnTo>
                  <a:lnTo>
                    <a:pt x="635" y="561"/>
                  </a:lnTo>
                  <a:lnTo>
                    <a:pt x="635" y="563"/>
                  </a:lnTo>
                  <a:lnTo>
                    <a:pt x="635" y="563"/>
                  </a:lnTo>
                  <a:lnTo>
                    <a:pt x="637" y="563"/>
                  </a:lnTo>
                  <a:lnTo>
                    <a:pt x="639" y="559"/>
                  </a:lnTo>
                  <a:lnTo>
                    <a:pt x="641" y="553"/>
                  </a:lnTo>
                  <a:lnTo>
                    <a:pt x="641" y="553"/>
                  </a:lnTo>
                  <a:lnTo>
                    <a:pt x="645" y="551"/>
                  </a:lnTo>
                  <a:lnTo>
                    <a:pt x="645" y="551"/>
                  </a:lnTo>
                  <a:lnTo>
                    <a:pt x="649" y="551"/>
                  </a:lnTo>
                  <a:lnTo>
                    <a:pt x="653" y="555"/>
                  </a:lnTo>
                  <a:lnTo>
                    <a:pt x="653" y="555"/>
                  </a:lnTo>
                  <a:lnTo>
                    <a:pt x="657" y="561"/>
                  </a:lnTo>
                  <a:lnTo>
                    <a:pt x="657" y="561"/>
                  </a:lnTo>
                  <a:lnTo>
                    <a:pt x="665" y="567"/>
                  </a:lnTo>
                  <a:lnTo>
                    <a:pt x="667" y="569"/>
                  </a:lnTo>
                  <a:lnTo>
                    <a:pt x="671" y="569"/>
                  </a:lnTo>
                  <a:lnTo>
                    <a:pt x="671" y="569"/>
                  </a:lnTo>
                  <a:lnTo>
                    <a:pt x="671" y="567"/>
                  </a:lnTo>
                  <a:lnTo>
                    <a:pt x="671" y="563"/>
                  </a:lnTo>
                  <a:lnTo>
                    <a:pt x="669" y="557"/>
                  </a:lnTo>
                  <a:lnTo>
                    <a:pt x="661" y="545"/>
                  </a:lnTo>
                  <a:lnTo>
                    <a:pt x="661" y="545"/>
                  </a:lnTo>
                  <a:lnTo>
                    <a:pt x="655" y="541"/>
                  </a:lnTo>
                  <a:lnTo>
                    <a:pt x="649" y="533"/>
                  </a:lnTo>
                  <a:lnTo>
                    <a:pt x="649" y="533"/>
                  </a:lnTo>
                  <a:lnTo>
                    <a:pt x="647" y="527"/>
                  </a:lnTo>
                  <a:lnTo>
                    <a:pt x="647" y="518"/>
                  </a:lnTo>
                  <a:lnTo>
                    <a:pt x="647" y="518"/>
                  </a:lnTo>
                  <a:lnTo>
                    <a:pt x="647" y="506"/>
                  </a:lnTo>
                  <a:lnTo>
                    <a:pt x="647" y="506"/>
                  </a:lnTo>
                  <a:lnTo>
                    <a:pt x="643" y="494"/>
                  </a:lnTo>
                  <a:lnTo>
                    <a:pt x="643" y="494"/>
                  </a:lnTo>
                  <a:lnTo>
                    <a:pt x="639" y="488"/>
                  </a:lnTo>
                  <a:lnTo>
                    <a:pt x="639" y="488"/>
                  </a:lnTo>
                  <a:lnTo>
                    <a:pt x="637" y="480"/>
                  </a:lnTo>
                  <a:lnTo>
                    <a:pt x="637" y="480"/>
                  </a:lnTo>
                  <a:lnTo>
                    <a:pt x="635" y="470"/>
                  </a:lnTo>
                  <a:lnTo>
                    <a:pt x="635" y="470"/>
                  </a:lnTo>
                  <a:lnTo>
                    <a:pt x="627" y="466"/>
                  </a:lnTo>
                  <a:lnTo>
                    <a:pt x="621" y="462"/>
                  </a:lnTo>
                  <a:lnTo>
                    <a:pt x="621" y="462"/>
                  </a:lnTo>
                  <a:lnTo>
                    <a:pt x="613" y="460"/>
                  </a:lnTo>
                  <a:lnTo>
                    <a:pt x="613" y="460"/>
                  </a:lnTo>
                  <a:lnTo>
                    <a:pt x="605" y="462"/>
                  </a:lnTo>
                  <a:lnTo>
                    <a:pt x="605" y="462"/>
                  </a:lnTo>
                  <a:lnTo>
                    <a:pt x="599" y="462"/>
                  </a:lnTo>
                  <a:lnTo>
                    <a:pt x="599" y="462"/>
                  </a:lnTo>
                  <a:lnTo>
                    <a:pt x="595" y="456"/>
                  </a:lnTo>
                  <a:lnTo>
                    <a:pt x="593" y="452"/>
                  </a:lnTo>
                  <a:lnTo>
                    <a:pt x="593" y="452"/>
                  </a:lnTo>
                  <a:lnTo>
                    <a:pt x="589" y="442"/>
                  </a:lnTo>
                  <a:lnTo>
                    <a:pt x="589" y="442"/>
                  </a:lnTo>
                  <a:lnTo>
                    <a:pt x="587" y="426"/>
                  </a:lnTo>
                  <a:lnTo>
                    <a:pt x="583" y="410"/>
                  </a:lnTo>
                  <a:lnTo>
                    <a:pt x="583" y="410"/>
                  </a:lnTo>
                  <a:lnTo>
                    <a:pt x="577" y="400"/>
                  </a:lnTo>
                  <a:lnTo>
                    <a:pt x="577" y="400"/>
                  </a:lnTo>
                  <a:lnTo>
                    <a:pt x="575" y="386"/>
                  </a:lnTo>
                  <a:lnTo>
                    <a:pt x="575" y="386"/>
                  </a:lnTo>
                  <a:lnTo>
                    <a:pt x="567" y="378"/>
                  </a:lnTo>
                  <a:lnTo>
                    <a:pt x="567" y="378"/>
                  </a:lnTo>
                  <a:lnTo>
                    <a:pt x="563" y="370"/>
                  </a:lnTo>
                  <a:lnTo>
                    <a:pt x="559" y="364"/>
                  </a:lnTo>
                  <a:lnTo>
                    <a:pt x="557" y="360"/>
                  </a:lnTo>
                  <a:lnTo>
                    <a:pt x="557" y="360"/>
                  </a:lnTo>
                  <a:lnTo>
                    <a:pt x="549" y="354"/>
                  </a:lnTo>
                  <a:lnTo>
                    <a:pt x="537" y="352"/>
                  </a:lnTo>
                  <a:lnTo>
                    <a:pt x="525" y="350"/>
                  </a:lnTo>
                  <a:lnTo>
                    <a:pt x="517" y="346"/>
                  </a:lnTo>
                  <a:lnTo>
                    <a:pt x="517" y="346"/>
                  </a:lnTo>
                  <a:lnTo>
                    <a:pt x="513" y="344"/>
                  </a:lnTo>
                  <a:lnTo>
                    <a:pt x="511" y="342"/>
                  </a:lnTo>
                  <a:lnTo>
                    <a:pt x="511" y="342"/>
                  </a:lnTo>
                  <a:lnTo>
                    <a:pt x="513" y="340"/>
                  </a:lnTo>
                  <a:lnTo>
                    <a:pt x="519" y="340"/>
                  </a:lnTo>
                  <a:lnTo>
                    <a:pt x="527" y="340"/>
                  </a:lnTo>
                  <a:lnTo>
                    <a:pt x="535" y="344"/>
                  </a:lnTo>
                  <a:lnTo>
                    <a:pt x="543" y="344"/>
                  </a:lnTo>
                  <a:lnTo>
                    <a:pt x="543" y="344"/>
                  </a:lnTo>
                  <a:lnTo>
                    <a:pt x="551" y="344"/>
                  </a:lnTo>
                  <a:lnTo>
                    <a:pt x="551" y="344"/>
                  </a:lnTo>
                  <a:lnTo>
                    <a:pt x="555" y="340"/>
                  </a:lnTo>
                  <a:lnTo>
                    <a:pt x="555" y="340"/>
                  </a:lnTo>
                  <a:lnTo>
                    <a:pt x="569" y="334"/>
                  </a:lnTo>
                  <a:lnTo>
                    <a:pt x="569" y="334"/>
                  </a:lnTo>
                  <a:lnTo>
                    <a:pt x="585" y="328"/>
                  </a:lnTo>
                  <a:lnTo>
                    <a:pt x="585" y="328"/>
                  </a:lnTo>
                  <a:lnTo>
                    <a:pt x="603" y="326"/>
                  </a:lnTo>
                  <a:lnTo>
                    <a:pt x="603" y="326"/>
                  </a:lnTo>
                  <a:lnTo>
                    <a:pt x="607" y="326"/>
                  </a:lnTo>
                  <a:lnTo>
                    <a:pt x="611" y="328"/>
                  </a:lnTo>
                  <a:lnTo>
                    <a:pt x="611" y="328"/>
                  </a:lnTo>
                  <a:lnTo>
                    <a:pt x="613" y="334"/>
                  </a:lnTo>
                  <a:lnTo>
                    <a:pt x="617" y="338"/>
                  </a:lnTo>
                  <a:lnTo>
                    <a:pt x="617" y="338"/>
                  </a:lnTo>
                  <a:lnTo>
                    <a:pt x="621" y="340"/>
                  </a:lnTo>
                  <a:lnTo>
                    <a:pt x="621" y="340"/>
                  </a:lnTo>
                  <a:lnTo>
                    <a:pt x="627" y="344"/>
                  </a:lnTo>
                  <a:lnTo>
                    <a:pt x="629" y="346"/>
                  </a:lnTo>
                  <a:lnTo>
                    <a:pt x="635" y="348"/>
                  </a:lnTo>
                  <a:lnTo>
                    <a:pt x="635" y="348"/>
                  </a:lnTo>
                  <a:lnTo>
                    <a:pt x="637" y="344"/>
                  </a:lnTo>
                  <a:lnTo>
                    <a:pt x="639" y="342"/>
                  </a:lnTo>
                  <a:lnTo>
                    <a:pt x="639" y="342"/>
                  </a:lnTo>
                  <a:lnTo>
                    <a:pt x="641" y="342"/>
                  </a:lnTo>
                  <a:lnTo>
                    <a:pt x="643" y="346"/>
                  </a:lnTo>
                  <a:lnTo>
                    <a:pt x="645" y="350"/>
                  </a:lnTo>
                  <a:lnTo>
                    <a:pt x="645" y="350"/>
                  </a:lnTo>
                  <a:lnTo>
                    <a:pt x="653" y="362"/>
                  </a:lnTo>
                  <a:lnTo>
                    <a:pt x="653" y="362"/>
                  </a:lnTo>
                  <a:lnTo>
                    <a:pt x="661" y="366"/>
                  </a:lnTo>
                  <a:lnTo>
                    <a:pt x="663" y="366"/>
                  </a:lnTo>
                  <a:lnTo>
                    <a:pt x="665" y="370"/>
                  </a:lnTo>
                  <a:lnTo>
                    <a:pt x="665" y="370"/>
                  </a:lnTo>
                  <a:lnTo>
                    <a:pt x="663" y="372"/>
                  </a:lnTo>
                  <a:lnTo>
                    <a:pt x="661" y="374"/>
                  </a:lnTo>
                  <a:lnTo>
                    <a:pt x="651" y="380"/>
                  </a:lnTo>
                  <a:lnTo>
                    <a:pt x="635" y="388"/>
                  </a:lnTo>
                  <a:lnTo>
                    <a:pt x="635" y="388"/>
                  </a:lnTo>
                  <a:lnTo>
                    <a:pt x="629" y="394"/>
                  </a:lnTo>
                  <a:lnTo>
                    <a:pt x="627" y="396"/>
                  </a:lnTo>
                  <a:lnTo>
                    <a:pt x="627" y="396"/>
                  </a:lnTo>
                  <a:lnTo>
                    <a:pt x="627" y="400"/>
                  </a:lnTo>
                  <a:lnTo>
                    <a:pt x="629" y="406"/>
                  </a:lnTo>
                  <a:lnTo>
                    <a:pt x="629" y="406"/>
                  </a:lnTo>
                  <a:lnTo>
                    <a:pt x="627" y="412"/>
                  </a:lnTo>
                  <a:lnTo>
                    <a:pt x="627" y="412"/>
                  </a:lnTo>
                  <a:lnTo>
                    <a:pt x="625" y="414"/>
                  </a:lnTo>
                  <a:lnTo>
                    <a:pt x="621" y="416"/>
                  </a:lnTo>
                  <a:lnTo>
                    <a:pt x="621" y="416"/>
                  </a:lnTo>
                  <a:lnTo>
                    <a:pt x="623" y="422"/>
                  </a:lnTo>
                  <a:lnTo>
                    <a:pt x="627" y="426"/>
                  </a:lnTo>
                  <a:lnTo>
                    <a:pt x="627" y="426"/>
                  </a:lnTo>
                  <a:lnTo>
                    <a:pt x="635" y="432"/>
                  </a:lnTo>
                  <a:lnTo>
                    <a:pt x="635" y="432"/>
                  </a:lnTo>
                  <a:lnTo>
                    <a:pt x="645" y="436"/>
                  </a:lnTo>
                  <a:lnTo>
                    <a:pt x="645" y="436"/>
                  </a:lnTo>
                  <a:lnTo>
                    <a:pt x="655" y="440"/>
                  </a:lnTo>
                  <a:lnTo>
                    <a:pt x="667" y="444"/>
                  </a:lnTo>
                  <a:lnTo>
                    <a:pt x="667" y="444"/>
                  </a:lnTo>
                  <a:lnTo>
                    <a:pt x="673" y="452"/>
                  </a:lnTo>
                  <a:lnTo>
                    <a:pt x="673" y="452"/>
                  </a:lnTo>
                  <a:lnTo>
                    <a:pt x="689" y="460"/>
                  </a:lnTo>
                  <a:lnTo>
                    <a:pt x="689" y="460"/>
                  </a:lnTo>
                  <a:lnTo>
                    <a:pt x="695" y="462"/>
                  </a:lnTo>
                  <a:lnTo>
                    <a:pt x="695" y="462"/>
                  </a:lnTo>
                  <a:lnTo>
                    <a:pt x="701" y="460"/>
                  </a:lnTo>
                  <a:lnTo>
                    <a:pt x="701" y="460"/>
                  </a:lnTo>
                  <a:lnTo>
                    <a:pt x="703" y="456"/>
                  </a:lnTo>
                  <a:lnTo>
                    <a:pt x="705" y="452"/>
                  </a:lnTo>
                  <a:lnTo>
                    <a:pt x="705" y="452"/>
                  </a:lnTo>
                  <a:lnTo>
                    <a:pt x="705" y="452"/>
                  </a:lnTo>
                  <a:lnTo>
                    <a:pt x="707" y="452"/>
                  </a:lnTo>
                  <a:lnTo>
                    <a:pt x="708" y="454"/>
                  </a:lnTo>
                  <a:lnTo>
                    <a:pt x="710" y="460"/>
                  </a:lnTo>
                  <a:lnTo>
                    <a:pt x="710" y="460"/>
                  </a:lnTo>
                  <a:lnTo>
                    <a:pt x="714" y="464"/>
                  </a:lnTo>
                  <a:lnTo>
                    <a:pt x="718" y="466"/>
                  </a:lnTo>
                  <a:lnTo>
                    <a:pt x="720" y="466"/>
                  </a:lnTo>
                  <a:lnTo>
                    <a:pt x="720" y="466"/>
                  </a:lnTo>
                  <a:lnTo>
                    <a:pt x="720" y="464"/>
                  </a:lnTo>
                  <a:lnTo>
                    <a:pt x="720" y="460"/>
                  </a:lnTo>
                  <a:lnTo>
                    <a:pt x="718" y="456"/>
                  </a:lnTo>
                  <a:lnTo>
                    <a:pt x="714" y="454"/>
                  </a:lnTo>
                  <a:lnTo>
                    <a:pt x="714" y="454"/>
                  </a:lnTo>
                  <a:lnTo>
                    <a:pt x="720" y="446"/>
                  </a:lnTo>
                  <a:lnTo>
                    <a:pt x="726" y="442"/>
                  </a:lnTo>
                  <a:lnTo>
                    <a:pt x="726" y="442"/>
                  </a:lnTo>
                  <a:lnTo>
                    <a:pt x="732" y="440"/>
                  </a:lnTo>
                  <a:lnTo>
                    <a:pt x="732" y="440"/>
                  </a:lnTo>
                  <a:lnTo>
                    <a:pt x="736" y="436"/>
                  </a:lnTo>
                  <a:lnTo>
                    <a:pt x="738" y="430"/>
                  </a:lnTo>
                  <a:lnTo>
                    <a:pt x="738" y="430"/>
                  </a:lnTo>
                  <a:lnTo>
                    <a:pt x="738" y="422"/>
                  </a:lnTo>
                  <a:lnTo>
                    <a:pt x="738" y="422"/>
                  </a:lnTo>
                  <a:lnTo>
                    <a:pt x="734" y="412"/>
                  </a:lnTo>
                  <a:lnTo>
                    <a:pt x="728" y="406"/>
                  </a:lnTo>
                  <a:lnTo>
                    <a:pt x="728" y="406"/>
                  </a:lnTo>
                  <a:lnTo>
                    <a:pt x="728" y="398"/>
                  </a:lnTo>
                  <a:lnTo>
                    <a:pt x="728" y="398"/>
                  </a:lnTo>
                  <a:lnTo>
                    <a:pt x="722" y="378"/>
                  </a:lnTo>
                  <a:lnTo>
                    <a:pt x="722" y="378"/>
                  </a:lnTo>
                  <a:lnTo>
                    <a:pt x="720" y="372"/>
                  </a:lnTo>
                  <a:lnTo>
                    <a:pt x="720" y="368"/>
                  </a:lnTo>
                  <a:lnTo>
                    <a:pt x="720" y="368"/>
                  </a:lnTo>
                  <a:lnTo>
                    <a:pt x="722" y="368"/>
                  </a:lnTo>
                  <a:lnTo>
                    <a:pt x="724" y="368"/>
                  </a:lnTo>
                  <a:lnTo>
                    <a:pt x="724" y="368"/>
                  </a:lnTo>
                  <a:lnTo>
                    <a:pt x="726" y="366"/>
                  </a:lnTo>
                  <a:lnTo>
                    <a:pt x="728" y="362"/>
                  </a:lnTo>
                  <a:lnTo>
                    <a:pt x="728" y="362"/>
                  </a:lnTo>
                  <a:lnTo>
                    <a:pt x="732" y="356"/>
                  </a:lnTo>
                  <a:lnTo>
                    <a:pt x="738" y="352"/>
                  </a:lnTo>
                  <a:lnTo>
                    <a:pt x="738" y="352"/>
                  </a:lnTo>
                  <a:lnTo>
                    <a:pt x="740" y="350"/>
                  </a:lnTo>
                  <a:lnTo>
                    <a:pt x="740" y="346"/>
                  </a:lnTo>
                  <a:lnTo>
                    <a:pt x="740" y="346"/>
                  </a:lnTo>
                  <a:lnTo>
                    <a:pt x="738" y="346"/>
                  </a:lnTo>
                  <a:lnTo>
                    <a:pt x="738" y="346"/>
                  </a:lnTo>
                  <a:lnTo>
                    <a:pt x="734" y="342"/>
                  </a:lnTo>
                  <a:lnTo>
                    <a:pt x="732" y="338"/>
                  </a:lnTo>
                  <a:lnTo>
                    <a:pt x="732" y="338"/>
                  </a:lnTo>
                  <a:lnTo>
                    <a:pt x="734" y="336"/>
                  </a:lnTo>
                  <a:lnTo>
                    <a:pt x="738" y="336"/>
                  </a:lnTo>
                  <a:lnTo>
                    <a:pt x="738" y="336"/>
                  </a:lnTo>
                  <a:lnTo>
                    <a:pt x="744" y="326"/>
                  </a:lnTo>
                  <a:lnTo>
                    <a:pt x="752" y="313"/>
                  </a:lnTo>
                  <a:lnTo>
                    <a:pt x="762" y="289"/>
                  </a:lnTo>
                  <a:lnTo>
                    <a:pt x="762" y="289"/>
                  </a:lnTo>
                  <a:lnTo>
                    <a:pt x="764" y="279"/>
                  </a:lnTo>
                  <a:lnTo>
                    <a:pt x="768" y="267"/>
                  </a:lnTo>
                  <a:lnTo>
                    <a:pt x="768" y="267"/>
                  </a:lnTo>
                  <a:lnTo>
                    <a:pt x="770" y="263"/>
                  </a:lnTo>
                  <a:lnTo>
                    <a:pt x="770" y="263"/>
                  </a:lnTo>
                  <a:lnTo>
                    <a:pt x="772" y="263"/>
                  </a:lnTo>
                  <a:lnTo>
                    <a:pt x="772" y="263"/>
                  </a:lnTo>
                  <a:lnTo>
                    <a:pt x="778" y="261"/>
                  </a:lnTo>
                  <a:lnTo>
                    <a:pt x="784" y="255"/>
                  </a:lnTo>
                  <a:lnTo>
                    <a:pt x="786" y="249"/>
                  </a:lnTo>
                  <a:lnTo>
                    <a:pt x="788" y="245"/>
                  </a:lnTo>
                  <a:lnTo>
                    <a:pt x="788" y="245"/>
                  </a:lnTo>
                  <a:lnTo>
                    <a:pt x="786" y="243"/>
                  </a:lnTo>
                  <a:lnTo>
                    <a:pt x="786" y="243"/>
                  </a:lnTo>
                  <a:lnTo>
                    <a:pt x="786" y="237"/>
                  </a:lnTo>
                  <a:lnTo>
                    <a:pt x="788" y="235"/>
                  </a:lnTo>
                  <a:lnTo>
                    <a:pt x="796" y="229"/>
                  </a:lnTo>
                  <a:lnTo>
                    <a:pt x="796" y="229"/>
                  </a:lnTo>
                  <a:lnTo>
                    <a:pt x="800" y="231"/>
                  </a:lnTo>
                  <a:lnTo>
                    <a:pt x="806" y="233"/>
                  </a:lnTo>
                  <a:lnTo>
                    <a:pt x="806" y="233"/>
                  </a:lnTo>
                  <a:lnTo>
                    <a:pt x="810" y="237"/>
                  </a:lnTo>
                  <a:lnTo>
                    <a:pt x="814" y="239"/>
                  </a:lnTo>
                  <a:lnTo>
                    <a:pt x="814" y="239"/>
                  </a:lnTo>
                  <a:lnTo>
                    <a:pt x="816" y="237"/>
                  </a:lnTo>
                  <a:lnTo>
                    <a:pt x="816" y="237"/>
                  </a:lnTo>
                  <a:lnTo>
                    <a:pt x="816" y="231"/>
                  </a:lnTo>
                  <a:lnTo>
                    <a:pt x="816" y="231"/>
                  </a:lnTo>
                  <a:lnTo>
                    <a:pt x="814" y="225"/>
                  </a:lnTo>
                  <a:lnTo>
                    <a:pt x="814" y="225"/>
                  </a:lnTo>
                  <a:lnTo>
                    <a:pt x="810" y="221"/>
                  </a:lnTo>
                  <a:lnTo>
                    <a:pt x="810" y="221"/>
                  </a:lnTo>
                  <a:lnTo>
                    <a:pt x="808" y="219"/>
                  </a:lnTo>
                  <a:lnTo>
                    <a:pt x="806" y="217"/>
                  </a:lnTo>
                  <a:lnTo>
                    <a:pt x="806" y="217"/>
                  </a:lnTo>
                  <a:lnTo>
                    <a:pt x="802" y="219"/>
                  </a:lnTo>
                  <a:lnTo>
                    <a:pt x="800" y="221"/>
                  </a:lnTo>
                  <a:lnTo>
                    <a:pt x="800" y="221"/>
                  </a:lnTo>
                  <a:lnTo>
                    <a:pt x="798" y="217"/>
                  </a:lnTo>
                  <a:lnTo>
                    <a:pt x="798" y="211"/>
                  </a:lnTo>
                  <a:lnTo>
                    <a:pt x="802" y="201"/>
                  </a:lnTo>
                  <a:lnTo>
                    <a:pt x="802" y="201"/>
                  </a:lnTo>
                  <a:lnTo>
                    <a:pt x="806" y="199"/>
                  </a:lnTo>
                  <a:lnTo>
                    <a:pt x="808" y="199"/>
                  </a:lnTo>
                  <a:lnTo>
                    <a:pt x="808" y="199"/>
                  </a:lnTo>
                  <a:lnTo>
                    <a:pt x="808" y="201"/>
                  </a:lnTo>
                  <a:lnTo>
                    <a:pt x="808" y="205"/>
                  </a:lnTo>
                  <a:lnTo>
                    <a:pt x="808" y="205"/>
                  </a:lnTo>
                  <a:lnTo>
                    <a:pt x="814" y="207"/>
                  </a:lnTo>
                  <a:lnTo>
                    <a:pt x="814" y="207"/>
                  </a:lnTo>
                  <a:lnTo>
                    <a:pt x="820" y="207"/>
                  </a:lnTo>
                  <a:lnTo>
                    <a:pt x="820" y="207"/>
                  </a:lnTo>
                  <a:lnTo>
                    <a:pt x="822" y="205"/>
                  </a:lnTo>
                  <a:lnTo>
                    <a:pt x="824" y="201"/>
                  </a:lnTo>
                  <a:lnTo>
                    <a:pt x="824" y="201"/>
                  </a:lnTo>
                  <a:lnTo>
                    <a:pt x="820" y="197"/>
                  </a:lnTo>
                  <a:lnTo>
                    <a:pt x="820" y="197"/>
                  </a:lnTo>
                  <a:lnTo>
                    <a:pt x="816" y="195"/>
                  </a:lnTo>
                  <a:lnTo>
                    <a:pt x="814" y="193"/>
                  </a:lnTo>
                  <a:lnTo>
                    <a:pt x="814" y="193"/>
                  </a:lnTo>
                  <a:lnTo>
                    <a:pt x="814" y="189"/>
                  </a:lnTo>
                  <a:lnTo>
                    <a:pt x="814" y="189"/>
                  </a:lnTo>
                  <a:lnTo>
                    <a:pt x="816" y="185"/>
                  </a:lnTo>
                  <a:lnTo>
                    <a:pt x="816" y="185"/>
                  </a:lnTo>
                  <a:lnTo>
                    <a:pt x="812" y="181"/>
                  </a:lnTo>
                  <a:lnTo>
                    <a:pt x="812" y="181"/>
                  </a:lnTo>
                  <a:lnTo>
                    <a:pt x="814" y="177"/>
                  </a:lnTo>
                  <a:lnTo>
                    <a:pt x="816" y="175"/>
                  </a:lnTo>
                  <a:lnTo>
                    <a:pt x="820" y="169"/>
                  </a:lnTo>
                  <a:lnTo>
                    <a:pt x="820" y="169"/>
                  </a:lnTo>
                  <a:lnTo>
                    <a:pt x="826" y="165"/>
                  </a:lnTo>
                  <a:lnTo>
                    <a:pt x="826" y="165"/>
                  </a:lnTo>
                  <a:lnTo>
                    <a:pt x="830" y="161"/>
                  </a:lnTo>
                  <a:lnTo>
                    <a:pt x="830" y="161"/>
                  </a:lnTo>
                  <a:lnTo>
                    <a:pt x="838" y="155"/>
                  </a:lnTo>
                  <a:lnTo>
                    <a:pt x="838" y="155"/>
                  </a:lnTo>
                  <a:lnTo>
                    <a:pt x="840" y="155"/>
                  </a:lnTo>
                  <a:lnTo>
                    <a:pt x="840" y="153"/>
                  </a:lnTo>
                  <a:lnTo>
                    <a:pt x="840" y="153"/>
                  </a:lnTo>
                  <a:lnTo>
                    <a:pt x="840" y="155"/>
                  </a:lnTo>
                  <a:lnTo>
                    <a:pt x="840" y="155"/>
                  </a:lnTo>
                  <a:lnTo>
                    <a:pt x="838" y="161"/>
                  </a:lnTo>
                  <a:lnTo>
                    <a:pt x="838" y="161"/>
                  </a:lnTo>
                  <a:lnTo>
                    <a:pt x="830" y="165"/>
                  </a:lnTo>
                  <a:lnTo>
                    <a:pt x="824" y="169"/>
                  </a:lnTo>
                  <a:lnTo>
                    <a:pt x="824" y="169"/>
                  </a:lnTo>
                  <a:lnTo>
                    <a:pt x="822" y="173"/>
                  </a:lnTo>
                  <a:lnTo>
                    <a:pt x="822" y="173"/>
                  </a:lnTo>
                  <a:lnTo>
                    <a:pt x="824" y="177"/>
                  </a:lnTo>
                  <a:lnTo>
                    <a:pt x="826" y="179"/>
                  </a:lnTo>
                  <a:lnTo>
                    <a:pt x="826" y="179"/>
                  </a:lnTo>
                  <a:lnTo>
                    <a:pt x="828" y="177"/>
                  </a:lnTo>
                  <a:lnTo>
                    <a:pt x="828" y="177"/>
                  </a:lnTo>
                  <a:lnTo>
                    <a:pt x="826" y="175"/>
                  </a:lnTo>
                  <a:lnTo>
                    <a:pt x="824" y="173"/>
                  </a:lnTo>
                  <a:lnTo>
                    <a:pt x="824" y="173"/>
                  </a:lnTo>
                  <a:lnTo>
                    <a:pt x="828" y="173"/>
                  </a:lnTo>
                  <a:lnTo>
                    <a:pt x="828" y="173"/>
                  </a:lnTo>
                  <a:lnTo>
                    <a:pt x="838" y="177"/>
                  </a:lnTo>
                  <a:lnTo>
                    <a:pt x="838" y="177"/>
                  </a:lnTo>
                  <a:lnTo>
                    <a:pt x="842" y="187"/>
                  </a:lnTo>
                  <a:lnTo>
                    <a:pt x="842" y="187"/>
                  </a:lnTo>
                  <a:lnTo>
                    <a:pt x="844" y="195"/>
                  </a:lnTo>
                  <a:lnTo>
                    <a:pt x="844" y="195"/>
                  </a:lnTo>
                  <a:lnTo>
                    <a:pt x="848" y="199"/>
                  </a:lnTo>
                  <a:lnTo>
                    <a:pt x="848" y="199"/>
                  </a:lnTo>
                  <a:lnTo>
                    <a:pt x="852" y="201"/>
                  </a:lnTo>
                  <a:lnTo>
                    <a:pt x="852" y="201"/>
                  </a:lnTo>
                  <a:lnTo>
                    <a:pt x="858" y="207"/>
                  </a:lnTo>
                  <a:lnTo>
                    <a:pt x="864" y="217"/>
                  </a:lnTo>
                  <a:lnTo>
                    <a:pt x="864" y="217"/>
                  </a:lnTo>
                  <a:lnTo>
                    <a:pt x="870" y="219"/>
                  </a:lnTo>
                  <a:lnTo>
                    <a:pt x="872" y="221"/>
                  </a:lnTo>
                  <a:lnTo>
                    <a:pt x="876" y="221"/>
                  </a:lnTo>
                  <a:lnTo>
                    <a:pt x="876" y="221"/>
                  </a:lnTo>
                  <a:lnTo>
                    <a:pt x="876" y="217"/>
                  </a:lnTo>
                  <a:lnTo>
                    <a:pt x="876" y="215"/>
                  </a:lnTo>
                  <a:lnTo>
                    <a:pt x="876" y="215"/>
                  </a:lnTo>
                  <a:lnTo>
                    <a:pt x="878" y="211"/>
                  </a:lnTo>
                  <a:lnTo>
                    <a:pt x="878" y="211"/>
                  </a:lnTo>
                  <a:lnTo>
                    <a:pt x="882" y="211"/>
                  </a:lnTo>
                  <a:lnTo>
                    <a:pt x="886" y="215"/>
                  </a:lnTo>
                  <a:lnTo>
                    <a:pt x="886" y="215"/>
                  </a:lnTo>
                  <a:lnTo>
                    <a:pt x="894" y="217"/>
                  </a:lnTo>
                  <a:lnTo>
                    <a:pt x="894" y="217"/>
                  </a:lnTo>
                  <a:lnTo>
                    <a:pt x="898" y="215"/>
                  </a:lnTo>
                  <a:lnTo>
                    <a:pt x="900" y="215"/>
                  </a:lnTo>
                  <a:lnTo>
                    <a:pt x="900" y="215"/>
                  </a:lnTo>
                  <a:lnTo>
                    <a:pt x="898" y="209"/>
                  </a:lnTo>
                  <a:lnTo>
                    <a:pt x="898" y="207"/>
                  </a:lnTo>
                  <a:lnTo>
                    <a:pt x="898" y="207"/>
                  </a:lnTo>
                  <a:lnTo>
                    <a:pt x="888" y="197"/>
                  </a:lnTo>
                  <a:lnTo>
                    <a:pt x="888" y="197"/>
                  </a:lnTo>
                  <a:lnTo>
                    <a:pt x="886" y="191"/>
                  </a:lnTo>
                  <a:lnTo>
                    <a:pt x="886" y="191"/>
                  </a:lnTo>
                  <a:lnTo>
                    <a:pt x="888" y="181"/>
                  </a:lnTo>
                  <a:lnTo>
                    <a:pt x="892" y="173"/>
                  </a:lnTo>
                  <a:lnTo>
                    <a:pt x="892" y="173"/>
                  </a:lnTo>
                  <a:lnTo>
                    <a:pt x="898" y="169"/>
                  </a:lnTo>
                  <a:lnTo>
                    <a:pt x="898" y="169"/>
                  </a:lnTo>
                  <a:lnTo>
                    <a:pt x="900" y="161"/>
                  </a:lnTo>
                  <a:lnTo>
                    <a:pt x="902" y="157"/>
                  </a:lnTo>
                  <a:lnTo>
                    <a:pt x="904" y="155"/>
                  </a:lnTo>
                  <a:lnTo>
                    <a:pt x="904" y="155"/>
                  </a:lnTo>
                  <a:lnTo>
                    <a:pt x="906" y="155"/>
                  </a:lnTo>
                  <a:lnTo>
                    <a:pt x="910" y="155"/>
                  </a:lnTo>
                  <a:lnTo>
                    <a:pt x="916" y="155"/>
                  </a:lnTo>
                  <a:lnTo>
                    <a:pt x="916" y="155"/>
                  </a:lnTo>
                  <a:lnTo>
                    <a:pt x="918" y="149"/>
                  </a:lnTo>
                  <a:lnTo>
                    <a:pt x="923" y="145"/>
                  </a:lnTo>
                  <a:lnTo>
                    <a:pt x="923" y="145"/>
                  </a:lnTo>
                  <a:lnTo>
                    <a:pt x="931" y="143"/>
                  </a:lnTo>
                  <a:lnTo>
                    <a:pt x="931" y="143"/>
                  </a:lnTo>
                  <a:lnTo>
                    <a:pt x="935" y="143"/>
                  </a:lnTo>
                  <a:lnTo>
                    <a:pt x="937" y="145"/>
                  </a:lnTo>
                  <a:lnTo>
                    <a:pt x="937" y="145"/>
                  </a:lnTo>
                  <a:lnTo>
                    <a:pt x="941" y="143"/>
                  </a:lnTo>
                  <a:lnTo>
                    <a:pt x="943" y="141"/>
                  </a:lnTo>
                  <a:lnTo>
                    <a:pt x="943" y="141"/>
                  </a:lnTo>
                  <a:lnTo>
                    <a:pt x="943" y="135"/>
                  </a:lnTo>
                  <a:lnTo>
                    <a:pt x="943" y="129"/>
                  </a:lnTo>
                  <a:lnTo>
                    <a:pt x="941" y="123"/>
                  </a:lnTo>
                  <a:lnTo>
                    <a:pt x="941" y="117"/>
                  </a:lnTo>
                  <a:lnTo>
                    <a:pt x="941" y="117"/>
                  </a:lnTo>
                  <a:lnTo>
                    <a:pt x="947" y="111"/>
                  </a:lnTo>
                  <a:lnTo>
                    <a:pt x="947" y="111"/>
                  </a:lnTo>
                  <a:lnTo>
                    <a:pt x="943" y="105"/>
                  </a:lnTo>
                  <a:lnTo>
                    <a:pt x="943" y="100"/>
                  </a:lnTo>
                  <a:lnTo>
                    <a:pt x="943" y="100"/>
                  </a:lnTo>
                  <a:lnTo>
                    <a:pt x="949" y="88"/>
                  </a:lnTo>
                  <a:lnTo>
                    <a:pt x="955" y="78"/>
                  </a:lnTo>
                  <a:lnTo>
                    <a:pt x="955" y="78"/>
                  </a:lnTo>
                  <a:lnTo>
                    <a:pt x="959" y="78"/>
                  </a:lnTo>
                  <a:lnTo>
                    <a:pt x="961" y="76"/>
                  </a:lnTo>
                  <a:lnTo>
                    <a:pt x="961" y="76"/>
                  </a:lnTo>
                  <a:lnTo>
                    <a:pt x="963" y="78"/>
                  </a:lnTo>
                  <a:lnTo>
                    <a:pt x="963" y="82"/>
                  </a:lnTo>
                  <a:lnTo>
                    <a:pt x="963" y="82"/>
                  </a:lnTo>
                  <a:lnTo>
                    <a:pt x="969" y="84"/>
                  </a:lnTo>
                  <a:lnTo>
                    <a:pt x="977" y="84"/>
                  </a:lnTo>
                  <a:lnTo>
                    <a:pt x="985" y="86"/>
                  </a:lnTo>
                  <a:lnTo>
                    <a:pt x="989" y="88"/>
                  </a:lnTo>
                  <a:lnTo>
                    <a:pt x="989" y="88"/>
                  </a:lnTo>
                  <a:lnTo>
                    <a:pt x="989" y="90"/>
                  </a:lnTo>
                  <a:lnTo>
                    <a:pt x="987" y="96"/>
                  </a:lnTo>
                  <a:lnTo>
                    <a:pt x="987" y="96"/>
                  </a:lnTo>
                  <a:lnTo>
                    <a:pt x="987" y="102"/>
                  </a:lnTo>
                  <a:lnTo>
                    <a:pt x="987" y="102"/>
                  </a:lnTo>
                  <a:lnTo>
                    <a:pt x="991" y="107"/>
                  </a:lnTo>
                  <a:lnTo>
                    <a:pt x="991" y="107"/>
                  </a:lnTo>
                  <a:lnTo>
                    <a:pt x="993" y="111"/>
                  </a:lnTo>
                  <a:lnTo>
                    <a:pt x="997" y="115"/>
                  </a:lnTo>
                  <a:lnTo>
                    <a:pt x="997" y="115"/>
                  </a:lnTo>
                  <a:lnTo>
                    <a:pt x="1003" y="117"/>
                  </a:lnTo>
                  <a:lnTo>
                    <a:pt x="1009" y="117"/>
                  </a:lnTo>
                  <a:lnTo>
                    <a:pt x="1009" y="117"/>
                  </a:lnTo>
                  <a:lnTo>
                    <a:pt x="1013" y="117"/>
                  </a:lnTo>
                  <a:lnTo>
                    <a:pt x="1017" y="115"/>
                  </a:lnTo>
                  <a:lnTo>
                    <a:pt x="1017" y="115"/>
                  </a:lnTo>
                  <a:lnTo>
                    <a:pt x="1019" y="113"/>
                  </a:lnTo>
                  <a:lnTo>
                    <a:pt x="1021" y="109"/>
                  </a:lnTo>
                  <a:lnTo>
                    <a:pt x="1021" y="109"/>
                  </a:lnTo>
                  <a:lnTo>
                    <a:pt x="1021" y="104"/>
                  </a:lnTo>
                  <a:lnTo>
                    <a:pt x="1019" y="98"/>
                  </a:lnTo>
                  <a:lnTo>
                    <a:pt x="1019" y="98"/>
                  </a:lnTo>
                  <a:lnTo>
                    <a:pt x="1015" y="96"/>
                  </a:lnTo>
                  <a:lnTo>
                    <a:pt x="1015" y="96"/>
                  </a:lnTo>
                  <a:lnTo>
                    <a:pt x="1009" y="90"/>
                  </a:lnTo>
                  <a:lnTo>
                    <a:pt x="1009" y="90"/>
                  </a:lnTo>
                  <a:lnTo>
                    <a:pt x="1003" y="86"/>
                  </a:lnTo>
                  <a:lnTo>
                    <a:pt x="1001" y="84"/>
                  </a:lnTo>
                  <a:lnTo>
                    <a:pt x="1001" y="84"/>
                  </a:lnTo>
                  <a:lnTo>
                    <a:pt x="1003" y="80"/>
                  </a:lnTo>
                  <a:lnTo>
                    <a:pt x="1009" y="78"/>
                  </a:lnTo>
                  <a:lnTo>
                    <a:pt x="1013" y="76"/>
                  </a:lnTo>
                  <a:lnTo>
                    <a:pt x="1015" y="72"/>
                  </a:lnTo>
                  <a:lnTo>
                    <a:pt x="1015" y="72"/>
                  </a:lnTo>
                  <a:lnTo>
                    <a:pt x="1017" y="62"/>
                  </a:lnTo>
                  <a:lnTo>
                    <a:pt x="1015" y="54"/>
                  </a:lnTo>
                  <a:lnTo>
                    <a:pt x="1015" y="54"/>
                  </a:lnTo>
                  <a:lnTo>
                    <a:pt x="1013" y="50"/>
                  </a:lnTo>
                  <a:lnTo>
                    <a:pt x="1013" y="50"/>
                  </a:lnTo>
                  <a:lnTo>
                    <a:pt x="1009" y="42"/>
                  </a:lnTo>
                  <a:lnTo>
                    <a:pt x="1003" y="36"/>
                  </a:lnTo>
                  <a:lnTo>
                    <a:pt x="999" y="32"/>
                  </a:lnTo>
                  <a:lnTo>
                    <a:pt x="999" y="32"/>
                  </a:lnTo>
                  <a:lnTo>
                    <a:pt x="997" y="32"/>
                  </a:lnTo>
                  <a:lnTo>
                    <a:pt x="997" y="32"/>
                  </a:lnTo>
                  <a:lnTo>
                    <a:pt x="999" y="36"/>
                  </a:lnTo>
                  <a:lnTo>
                    <a:pt x="999" y="38"/>
                  </a:lnTo>
                  <a:lnTo>
                    <a:pt x="999" y="38"/>
                  </a:lnTo>
                  <a:lnTo>
                    <a:pt x="999" y="38"/>
                  </a:lnTo>
                  <a:lnTo>
                    <a:pt x="997" y="38"/>
                  </a:lnTo>
                  <a:lnTo>
                    <a:pt x="991" y="32"/>
                  </a:lnTo>
                  <a:lnTo>
                    <a:pt x="981" y="24"/>
                  </a:lnTo>
                  <a:lnTo>
                    <a:pt x="981" y="24"/>
                  </a:lnTo>
                  <a:lnTo>
                    <a:pt x="965" y="18"/>
                  </a:lnTo>
                  <a:lnTo>
                    <a:pt x="965" y="18"/>
                  </a:lnTo>
                  <a:lnTo>
                    <a:pt x="957" y="14"/>
                  </a:lnTo>
                  <a:lnTo>
                    <a:pt x="957" y="14"/>
                  </a:lnTo>
                  <a:lnTo>
                    <a:pt x="953" y="10"/>
                  </a:lnTo>
                  <a:lnTo>
                    <a:pt x="953" y="10"/>
                  </a:lnTo>
                  <a:lnTo>
                    <a:pt x="953" y="4"/>
                  </a:lnTo>
                  <a:lnTo>
                    <a:pt x="953" y="0"/>
                  </a:lnTo>
                  <a:lnTo>
                    <a:pt x="1407" y="0"/>
                  </a:lnTo>
                  <a:lnTo>
                    <a:pt x="1407" y="0"/>
                  </a:lnTo>
                  <a:lnTo>
                    <a:pt x="1403" y="2"/>
                  </a:lnTo>
                  <a:lnTo>
                    <a:pt x="1401" y="8"/>
                  </a:lnTo>
                  <a:lnTo>
                    <a:pt x="1401" y="8"/>
                  </a:lnTo>
                  <a:lnTo>
                    <a:pt x="1397" y="4"/>
                  </a:lnTo>
                  <a:lnTo>
                    <a:pt x="1395" y="4"/>
                  </a:lnTo>
                  <a:lnTo>
                    <a:pt x="1395" y="4"/>
                  </a:lnTo>
                  <a:lnTo>
                    <a:pt x="1391" y="4"/>
                  </a:lnTo>
                  <a:lnTo>
                    <a:pt x="1387" y="4"/>
                  </a:lnTo>
                  <a:lnTo>
                    <a:pt x="1387" y="4"/>
                  </a:lnTo>
                  <a:lnTo>
                    <a:pt x="1385" y="10"/>
                  </a:lnTo>
                  <a:lnTo>
                    <a:pt x="1385" y="12"/>
                  </a:lnTo>
                  <a:lnTo>
                    <a:pt x="1385" y="12"/>
                  </a:lnTo>
                  <a:lnTo>
                    <a:pt x="1385" y="16"/>
                  </a:lnTo>
                  <a:lnTo>
                    <a:pt x="1385" y="16"/>
                  </a:lnTo>
                  <a:lnTo>
                    <a:pt x="1391" y="18"/>
                  </a:lnTo>
                  <a:lnTo>
                    <a:pt x="1391" y="18"/>
                  </a:lnTo>
                  <a:lnTo>
                    <a:pt x="1393" y="16"/>
                  </a:lnTo>
                  <a:lnTo>
                    <a:pt x="1397" y="12"/>
                  </a:lnTo>
                  <a:lnTo>
                    <a:pt x="1397" y="12"/>
                  </a:lnTo>
                  <a:lnTo>
                    <a:pt x="1401" y="14"/>
                  </a:lnTo>
                  <a:lnTo>
                    <a:pt x="1407" y="16"/>
                  </a:lnTo>
                  <a:lnTo>
                    <a:pt x="1413" y="24"/>
                  </a:lnTo>
                  <a:lnTo>
                    <a:pt x="1413" y="24"/>
                  </a:lnTo>
                  <a:lnTo>
                    <a:pt x="1415" y="26"/>
                  </a:lnTo>
                  <a:lnTo>
                    <a:pt x="1415" y="26"/>
                  </a:lnTo>
                  <a:lnTo>
                    <a:pt x="1419" y="32"/>
                  </a:lnTo>
                  <a:lnTo>
                    <a:pt x="1419" y="32"/>
                  </a:lnTo>
                  <a:lnTo>
                    <a:pt x="1423" y="30"/>
                  </a:lnTo>
                  <a:lnTo>
                    <a:pt x="1423" y="30"/>
                  </a:lnTo>
                  <a:lnTo>
                    <a:pt x="1429" y="28"/>
                  </a:lnTo>
                  <a:lnTo>
                    <a:pt x="1437" y="24"/>
                  </a:lnTo>
                  <a:lnTo>
                    <a:pt x="1437" y="24"/>
                  </a:lnTo>
                  <a:lnTo>
                    <a:pt x="1441" y="18"/>
                  </a:lnTo>
                  <a:lnTo>
                    <a:pt x="1441" y="18"/>
                  </a:lnTo>
                  <a:lnTo>
                    <a:pt x="1443" y="12"/>
                  </a:lnTo>
                  <a:lnTo>
                    <a:pt x="1443" y="12"/>
                  </a:lnTo>
                  <a:lnTo>
                    <a:pt x="1453" y="2"/>
                  </a:lnTo>
                  <a:lnTo>
                    <a:pt x="1453" y="2"/>
                  </a:lnTo>
                  <a:lnTo>
                    <a:pt x="1459" y="0"/>
                  </a:lnTo>
                  <a:lnTo>
                    <a:pt x="1658" y="0"/>
                  </a:lnTo>
                  <a:lnTo>
                    <a:pt x="1658" y="0"/>
                  </a:lnTo>
                  <a:lnTo>
                    <a:pt x="1658" y="1360"/>
                  </a:lnTo>
                  <a:lnTo>
                    <a:pt x="1658" y="1360"/>
                  </a:lnTo>
                  <a:lnTo>
                    <a:pt x="1658" y="1686"/>
                  </a:lnTo>
                  <a:lnTo>
                    <a:pt x="1658" y="1686"/>
                  </a:lnTo>
                  <a:lnTo>
                    <a:pt x="1654" y="1688"/>
                  </a:lnTo>
                  <a:lnTo>
                    <a:pt x="1654" y="1688"/>
                  </a:lnTo>
                  <a:lnTo>
                    <a:pt x="1650" y="1686"/>
                  </a:lnTo>
                  <a:lnTo>
                    <a:pt x="1648" y="1684"/>
                  </a:lnTo>
                  <a:lnTo>
                    <a:pt x="1648" y="1684"/>
                  </a:lnTo>
                  <a:lnTo>
                    <a:pt x="1644" y="1680"/>
                  </a:lnTo>
                  <a:lnTo>
                    <a:pt x="1642" y="1676"/>
                  </a:lnTo>
                  <a:lnTo>
                    <a:pt x="1642" y="1676"/>
                  </a:lnTo>
                  <a:lnTo>
                    <a:pt x="1636" y="1676"/>
                  </a:lnTo>
                  <a:lnTo>
                    <a:pt x="1632" y="1678"/>
                  </a:lnTo>
                  <a:lnTo>
                    <a:pt x="1626" y="1684"/>
                  </a:lnTo>
                  <a:lnTo>
                    <a:pt x="1626" y="1684"/>
                  </a:lnTo>
                  <a:lnTo>
                    <a:pt x="1614" y="1696"/>
                  </a:lnTo>
                  <a:lnTo>
                    <a:pt x="1614" y="1696"/>
                  </a:lnTo>
                  <a:lnTo>
                    <a:pt x="1612" y="1704"/>
                  </a:lnTo>
                  <a:lnTo>
                    <a:pt x="1612" y="1704"/>
                  </a:lnTo>
                  <a:lnTo>
                    <a:pt x="1614" y="1712"/>
                  </a:lnTo>
                  <a:lnTo>
                    <a:pt x="1614" y="1712"/>
                  </a:lnTo>
                  <a:lnTo>
                    <a:pt x="1612" y="1722"/>
                  </a:lnTo>
                  <a:lnTo>
                    <a:pt x="1612" y="1722"/>
                  </a:lnTo>
                  <a:lnTo>
                    <a:pt x="1606" y="1730"/>
                  </a:lnTo>
                  <a:lnTo>
                    <a:pt x="1606" y="1730"/>
                  </a:lnTo>
                  <a:lnTo>
                    <a:pt x="1606" y="1738"/>
                  </a:lnTo>
                  <a:lnTo>
                    <a:pt x="1606" y="1738"/>
                  </a:lnTo>
                  <a:lnTo>
                    <a:pt x="1600" y="1744"/>
                  </a:lnTo>
                  <a:lnTo>
                    <a:pt x="1600" y="1744"/>
                  </a:lnTo>
                  <a:lnTo>
                    <a:pt x="1596" y="1754"/>
                  </a:lnTo>
                  <a:lnTo>
                    <a:pt x="1596" y="1754"/>
                  </a:lnTo>
                  <a:lnTo>
                    <a:pt x="1594" y="1762"/>
                  </a:lnTo>
                  <a:lnTo>
                    <a:pt x="1594" y="1762"/>
                  </a:lnTo>
                  <a:lnTo>
                    <a:pt x="1588" y="1768"/>
                  </a:lnTo>
                  <a:lnTo>
                    <a:pt x="1588" y="1768"/>
                  </a:lnTo>
                  <a:lnTo>
                    <a:pt x="1578" y="1770"/>
                  </a:lnTo>
                  <a:lnTo>
                    <a:pt x="1578" y="1770"/>
                  </a:lnTo>
                  <a:lnTo>
                    <a:pt x="1576" y="1772"/>
                  </a:lnTo>
                  <a:lnTo>
                    <a:pt x="1572" y="1776"/>
                  </a:lnTo>
                  <a:lnTo>
                    <a:pt x="1572" y="1776"/>
                  </a:lnTo>
                  <a:lnTo>
                    <a:pt x="1574" y="1781"/>
                  </a:lnTo>
                  <a:lnTo>
                    <a:pt x="1578" y="1783"/>
                  </a:lnTo>
                  <a:lnTo>
                    <a:pt x="1578" y="1783"/>
                  </a:lnTo>
                  <a:lnTo>
                    <a:pt x="1582" y="1793"/>
                  </a:lnTo>
                  <a:lnTo>
                    <a:pt x="1582" y="1793"/>
                  </a:lnTo>
                  <a:lnTo>
                    <a:pt x="1582" y="1801"/>
                  </a:lnTo>
                  <a:lnTo>
                    <a:pt x="1582" y="1801"/>
                  </a:lnTo>
                  <a:lnTo>
                    <a:pt x="1574" y="1809"/>
                  </a:lnTo>
                  <a:lnTo>
                    <a:pt x="1574" y="1809"/>
                  </a:lnTo>
                  <a:lnTo>
                    <a:pt x="1568" y="1821"/>
                  </a:lnTo>
                  <a:lnTo>
                    <a:pt x="1564" y="1833"/>
                  </a:lnTo>
                  <a:lnTo>
                    <a:pt x="1564" y="1833"/>
                  </a:lnTo>
                  <a:lnTo>
                    <a:pt x="1558" y="1841"/>
                  </a:lnTo>
                  <a:lnTo>
                    <a:pt x="1558" y="1841"/>
                  </a:lnTo>
                  <a:lnTo>
                    <a:pt x="1554" y="1841"/>
                  </a:lnTo>
                  <a:lnTo>
                    <a:pt x="1549" y="1841"/>
                  </a:lnTo>
                  <a:lnTo>
                    <a:pt x="1549" y="1843"/>
                  </a:lnTo>
                  <a:lnTo>
                    <a:pt x="1549" y="1843"/>
                  </a:lnTo>
                  <a:lnTo>
                    <a:pt x="1549" y="1845"/>
                  </a:lnTo>
                  <a:lnTo>
                    <a:pt x="1554" y="1849"/>
                  </a:lnTo>
                  <a:lnTo>
                    <a:pt x="1564" y="1853"/>
                  </a:lnTo>
                  <a:lnTo>
                    <a:pt x="1564" y="1853"/>
                  </a:lnTo>
                  <a:lnTo>
                    <a:pt x="1570" y="1865"/>
                  </a:lnTo>
                  <a:lnTo>
                    <a:pt x="1578" y="1877"/>
                  </a:lnTo>
                  <a:lnTo>
                    <a:pt x="1578" y="1877"/>
                  </a:lnTo>
                  <a:lnTo>
                    <a:pt x="1588" y="1883"/>
                  </a:lnTo>
                  <a:lnTo>
                    <a:pt x="1588" y="1883"/>
                  </a:lnTo>
                  <a:lnTo>
                    <a:pt x="1590" y="1887"/>
                  </a:lnTo>
                  <a:lnTo>
                    <a:pt x="1594" y="1891"/>
                  </a:lnTo>
                  <a:lnTo>
                    <a:pt x="1594" y="1891"/>
                  </a:lnTo>
                  <a:lnTo>
                    <a:pt x="1592" y="1901"/>
                  </a:lnTo>
                  <a:lnTo>
                    <a:pt x="1588" y="1909"/>
                  </a:lnTo>
                  <a:lnTo>
                    <a:pt x="1582" y="1917"/>
                  </a:lnTo>
                  <a:lnTo>
                    <a:pt x="1576" y="1923"/>
                  </a:lnTo>
                  <a:lnTo>
                    <a:pt x="1576" y="1923"/>
                  </a:lnTo>
                  <a:lnTo>
                    <a:pt x="1572" y="1923"/>
                  </a:lnTo>
                  <a:lnTo>
                    <a:pt x="1566" y="1923"/>
                  </a:lnTo>
                  <a:lnTo>
                    <a:pt x="1566" y="1923"/>
                  </a:lnTo>
                  <a:lnTo>
                    <a:pt x="1558" y="1919"/>
                  </a:lnTo>
                  <a:lnTo>
                    <a:pt x="1549" y="1909"/>
                  </a:lnTo>
                  <a:lnTo>
                    <a:pt x="1539" y="1901"/>
                  </a:lnTo>
                  <a:lnTo>
                    <a:pt x="1533" y="1891"/>
                  </a:lnTo>
                  <a:lnTo>
                    <a:pt x="1533" y="1891"/>
                  </a:lnTo>
                  <a:lnTo>
                    <a:pt x="1521" y="1889"/>
                  </a:lnTo>
                  <a:lnTo>
                    <a:pt x="1513" y="1887"/>
                  </a:lnTo>
                  <a:lnTo>
                    <a:pt x="1513" y="1887"/>
                  </a:lnTo>
                  <a:lnTo>
                    <a:pt x="1507" y="1881"/>
                  </a:lnTo>
                  <a:lnTo>
                    <a:pt x="1507" y="1881"/>
                  </a:lnTo>
                  <a:lnTo>
                    <a:pt x="1503" y="1879"/>
                  </a:lnTo>
                  <a:lnTo>
                    <a:pt x="1499" y="1879"/>
                  </a:lnTo>
                  <a:lnTo>
                    <a:pt x="1499" y="1879"/>
                  </a:lnTo>
                  <a:lnTo>
                    <a:pt x="1497" y="1883"/>
                  </a:lnTo>
                  <a:lnTo>
                    <a:pt x="1497" y="1887"/>
                  </a:lnTo>
                  <a:lnTo>
                    <a:pt x="1497" y="1887"/>
                  </a:lnTo>
                  <a:lnTo>
                    <a:pt x="1497" y="1899"/>
                  </a:lnTo>
                  <a:lnTo>
                    <a:pt x="1497" y="1899"/>
                  </a:lnTo>
                  <a:lnTo>
                    <a:pt x="1501" y="1907"/>
                  </a:lnTo>
                  <a:lnTo>
                    <a:pt x="1501" y="1907"/>
                  </a:lnTo>
                  <a:lnTo>
                    <a:pt x="1501" y="1915"/>
                  </a:lnTo>
                  <a:lnTo>
                    <a:pt x="1501" y="1915"/>
                  </a:lnTo>
                  <a:lnTo>
                    <a:pt x="1505" y="1919"/>
                  </a:lnTo>
                  <a:lnTo>
                    <a:pt x="1507" y="1923"/>
                  </a:lnTo>
                  <a:lnTo>
                    <a:pt x="1507" y="1923"/>
                  </a:lnTo>
                  <a:lnTo>
                    <a:pt x="1507" y="1929"/>
                  </a:lnTo>
                  <a:lnTo>
                    <a:pt x="1505" y="1933"/>
                  </a:lnTo>
                  <a:lnTo>
                    <a:pt x="1505" y="1933"/>
                  </a:lnTo>
                  <a:lnTo>
                    <a:pt x="1501" y="1941"/>
                  </a:lnTo>
                  <a:lnTo>
                    <a:pt x="1497" y="1947"/>
                  </a:lnTo>
                  <a:lnTo>
                    <a:pt x="1497" y="1947"/>
                  </a:lnTo>
                  <a:lnTo>
                    <a:pt x="1497" y="1961"/>
                  </a:lnTo>
                  <a:lnTo>
                    <a:pt x="1499" y="1977"/>
                  </a:lnTo>
                  <a:lnTo>
                    <a:pt x="1503" y="1992"/>
                  </a:lnTo>
                  <a:lnTo>
                    <a:pt x="1507" y="2002"/>
                  </a:lnTo>
                  <a:lnTo>
                    <a:pt x="1507" y="2002"/>
                  </a:lnTo>
                  <a:lnTo>
                    <a:pt x="1511" y="2004"/>
                  </a:lnTo>
                  <a:lnTo>
                    <a:pt x="1515" y="2006"/>
                  </a:lnTo>
                  <a:lnTo>
                    <a:pt x="1525" y="2008"/>
                  </a:lnTo>
                  <a:lnTo>
                    <a:pt x="1525" y="2008"/>
                  </a:lnTo>
                  <a:lnTo>
                    <a:pt x="1529" y="2014"/>
                  </a:lnTo>
                  <a:lnTo>
                    <a:pt x="1531" y="2016"/>
                  </a:lnTo>
                  <a:lnTo>
                    <a:pt x="1531" y="2016"/>
                  </a:lnTo>
                  <a:lnTo>
                    <a:pt x="1531" y="2022"/>
                  </a:lnTo>
                  <a:lnTo>
                    <a:pt x="1531" y="2026"/>
                  </a:lnTo>
                  <a:lnTo>
                    <a:pt x="1531" y="2026"/>
                  </a:lnTo>
                  <a:lnTo>
                    <a:pt x="1525" y="2034"/>
                  </a:lnTo>
                  <a:lnTo>
                    <a:pt x="1519" y="2040"/>
                  </a:lnTo>
                  <a:lnTo>
                    <a:pt x="1519" y="2040"/>
                  </a:lnTo>
                  <a:lnTo>
                    <a:pt x="1517" y="2054"/>
                  </a:lnTo>
                  <a:lnTo>
                    <a:pt x="1519" y="2070"/>
                  </a:lnTo>
                  <a:lnTo>
                    <a:pt x="1521" y="2086"/>
                  </a:lnTo>
                  <a:lnTo>
                    <a:pt x="1527" y="2090"/>
                  </a:lnTo>
                  <a:lnTo>
                    <a:pt x="1529" y="2094"/>
                  </a:lnTo>
                  <a:lnTo>
                    <a:pt x="1529" y="2094"/>
                  </a:lnTo>
                  <a:lnTo>
                    <a:pt x="1533" y="2096"/>
                  </a:lnTo>
                  <a:lnTo>
                    <a:pt x="1537" y="2096"/>
                  </a:lnTo>
                  <a:lnTo>
                    <a:pt x="1545" y="2094"/>
                  </a:lnTo>
                  <a:lnTo>
                    <a:pt x="1556" y="2092"/>
                  </a:lnTo>
                  <a:lnTo>
                    <a:pt x="1564" y="2092"/>
                  </a:lnTo>
                  <a:lnTo>
                    <a:pt x="1564" y="2092"/>
                  </a:lnTo>
                  <a:lnTo>
                    <a:pt x="1566" y="2096"/>
                  </a:lnTo>
                  <a:lnTo>
                    <a:pt x="1568" y="2100"/>
                  </a:lnTo>
                  <a:lnTo>
                    <a:pt x="1568" y="2100"/>
                  </a:lnTo>
                  <a:lnTo>
                    <a:pt x="1572" y="2106"/>
                  </a:lnTo>
                  <a:lnTo>
                    <a:pt x="1574" y="2108"/>
                  </a:lnTo>
                  <a:lnTo>
                    <a:pt x="1574" y="2108"/>
                  </a:lnTo>
                  <a:lnTo>
                    <a:pt x="1574" y="2112"/>
                  </a:lnTo>
                  <a:lnTo>
                    <a:pt x="1574" y="2116"/>
                  </a:lnTo>
                  <a:lnTo>
                    <a:pt x="1574" y="2116"/>
                  </a:lnTo>
                  <a:lnTo>
                    <a:pt x="1578" y="2120"/>
                  </a:lnTo>
                  <a:lnTo>
                    <a:pt x="1582" y="2122"/>
                  </a:lnTo>
                  <a:lnTo>
                    <a:pt x="1582" y="2122"/>
                  </a:lnTo>
                  <a:lnTo>
                    <a:pt x="1588" y="2130"/>
                  </a:lnTo>
                  <a:lnTo>
                    <a:pt x="1588" y="2130"/>
                  </a:lnTo>
                  <a:lnTo>
                    <a:pt x="1596" y="2140"/>
                  </a:lnTo>
                  <a:lnTo>
                    <a:pt x="1602" y="2142"/>
                  </a:lnTo>
                  <a:lnTo>
                    <a:pt x="1606" y="2140"/>
                  </a:lnTo>
                  <a:lnTo>
                    <a:pt x="1606" y="2140"/>
                  </a:lnTo>
                  <a:lnTo>
                    <a:pt x="1606" y="2138"/>
                  </a:lnTo>
                  <a:lnTo>
                    <a:pt x="1604" y="2136"/>
                  </a:lnTo>
                  <a:lnTo>
                    <a:pt x="1602" y="2130"/>
                  </a:lnTo>
                  <a:lnTo>
                    <a:pt x="1602" y="2128"/>
                  </a:lnTo>
                  <a:lnTo>
                    <a:pt x="1602" y="2128"/>
                  </a:lnTo>
                  <a:lnTo>
                    <a:pt x="1604" y="2126"/>
                  </a:lnTo>
                  <a:lnTo>
                    <a:pt x="1612" y="2126"/>
                  </a:lnTo>
                  <a:lnTo>
                    <a:pt x="1620" y="2126"/>
                  </a:lnTo>
                  <a:lnTo>
                    <a:pt x="1620" y="2126"/>
                  </a:lnTo>
                  <a:lnTo>
                    <a:pt x="1626" y="2122"/>
                  </a:lnTo>
                  <a:lnTo>
                    <a:pt x="1634" y="2116"/>
                  </a:lnTo>
                  <a:lnTo>
                    <a:pt x="1634" y="2116"/>
                  </a:lnTo>
                  <a:lnTo>
                    <a:pt x="1644" y="2114"/>
                  </a:lnTo>
                  <a:lnTo>
                    <a:pt x="1644" y="2114"/>
                  </a:lnTo>
                  <a:lnTo>
                    <a:pt x="1648" y="2114"/>
                  </a:lnTo>
                  <a:lnTo>
                    <a:pt x="1652" y="2116"/>
                  </a:lnTo>
                  <a:lnTo>
                    <a:pt x="1652" y="2116"/>
                  </a:lnTo>
                  <a:lnTo>
                    <a:pt x="1658" y="2120"/>
                  </a:lnTo>
                  <a:lnTo>
                    <a:pt x="1658" y="2120"/>
                  </a:lnTo>
                  <a:lnTo>
                    <a:pt x="1658" y="2120"/>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5" name="Freeform 398">
              <a:extLst>
                <a:ext uri="{FF2B5EF4-FFF2-40B4-BE49-F238E27FC236}">
                  <a16:creationId xmlns:a16="http://schemas.microsoft.com/office/drawing/2014/main" id="{641CA17C-CD15-71C9-8817-046139312992}"/>
                </a:ext>
              </a:extLst>
            </p:cNvPr>
            <p:cNvSpPr>
              <a:spLocks/>
            </p:cNvSpPr>
            <p:nvPr/>
          </p:nvSpPr>
          <p:spPr bwMode="auto">
            <a:xfrm>
              <a:off x="10421608" y="4245915"/>
              <a:ext cx="89502" cy="85951"/>
            </a:xfrm>
            <a:custGeom>
              <a:avLst/>
              <a:gdLst>
                <a:gd name="T0" fmla="*/ 120 w 126"/>
                <a:gd name="T1" fmla="*/ 63 h 121"/>
                <a:gd name="T2" fmla="*/ 116 w 126"/>
                <a:gd name="T3" fmla="*/ 57 h 121"/>
                <a:gd name="T4" fmla="*/ 114 w 126"/>
                <a:gd name="T5" fmla="*/ 51 h 121"/>
                <a:gd name="T6" fmla="*/ 110 w 126"/>
                <a:gd name="T7" fmla="*/ 49 h 121"/>
                <a:gd name="T8" fmla="*/ 106 w 126"/>
                <a:gd name="T9" fmla="*/ 49 h 121"/>
                <a:gd name="T10" fmla="*/ 104 w 126"/>
                <a:gd name="T11" fmla="*/ 51 h 121"/>
                <a:gd name="T12" fmla="*/ 96 w 126"/>
                <a:gd name="T13" fmla="*/ 45 h 121"/>
                <a:gd name="T14" fmla="*/ 94 w 126"/>
                <a:gd name="T15" fmla="*/ 39 h 121"/>
                <a:gd name="T16" fmla="*/ 82 w 126"/>
                <a:gd name="T17" fmla="*/ 29 h 121"/>
                <a:gd name="T18" fmla="*/ 80 w 126"/>
                <a:gd name="T19" fmla="*/ 28 h 121"/>
                <a:gd name="T20" fmla="*/ 76 w 126"/>
                <a:gd name="T21" fmla="*/ 24 h 121"/>
                <a:gd name="T22" fmla="*/ 76 w 126"/>
                <a:gd name="T23" fmla="*/ 18 h 121"/>
                <a:gd name="T24" fmla="*/ 72 w 126"/>
                <a:gd name="T25" fmla="*/ 14 h 121"/>
                <a:gd name="T26" fmla="*/ 64 w 126"/>
                <a:gd name="T27" fmla="*/ 12 h 121"/>
                <a:gd name="T28" fmla="*/ 62 w 126"/>
                <a:gd name="T29" fmla="*/ 8 h 121"/>
                <a:gd name="T30" fmla="*/ 58 w 126"/>
                <a:gd name="T31" fmla="*/ 2 h 121"/>
                <a:gd name="T32" fmla="*/ 54 w 126"/>
                <a:gd name="T33" fmla="*/ 0 h 121"/>
                <a:gd name="T34" fmla="*/ 48 w 126"/>
                <a:gd name="T35" fmla="*/ 2 h 121"/>
                <a:gd name="T36" fmla="*/ 46 w 126"/>
                <a:gd name="T37" fmla="*/ 4 h 121"/>
                <a:gd name="T38" fmla="*/ 36 w 126"/>
                <a:gd name="T39" fmla="*/ 4 h 121"/>
                <a:gd name="T40" fmla="*/ 36 w 126"/>
                <a:gd name="T41" fmla="*/ 6 h 121"/>
                <a:gd name="T42" fmla="*/ 40 w 126"/>
                <a:gd name="T43" fmla="*/ 10 h 121"/>
                <a:gd name="T44" fmla="*/ 42 w 126"/>
                <a:gd name="T45" fmla="*/ 16 h 121"/>
                <a:gd name="T46" fmla="*/ 42 w 126"/>
                <a:gd name="T47" fmla="*/ 24 h 121"/>
                <a:gd name="T48" fmla="*/ 38 w 126"/>
                <a:gd name="T49" fmla="*/ 28 h 121"/>
                <a:gd name="T50" fmla="*/ 28 w 126"/>
                <a:gd name="T51" fmla="*/ 29 h 121"/>
                <a:gd name="T52" fmla="*/ 28 w 126"/>
                <a:gd name="T53" fmla="*/ 33 h 121"/>
                <a:gd name="T54" fmla="*/ 32 w 126"/>
                <a:gd name="T55" fmla="*/ 35 h 121"/>
                <a:gd name="T56" fmla="*/ 30 w 126"/>
                <a:gd name="T57" fmla="*/ 39 h 121"/>
                <a:gd name="T58" fmla="*/ 26 w 126"/>
                <a:gd name="T59" fmla="*/ 39 h 121"/>
                <a:gd name="T60" fmla="*/ 20 w 126"/>
                <a:gd name="T61" fmla="*/ 41 h 121"/>
                <a:gd name="T62" fmla="*/ 12 w 126"/>
                <a:gd name="T63" fmla="*/ 47 h 121"/>
                <a:gd name="T64" fmla="*/ 8 w 126"/>
                <a:gd name="T65" fmla="*/ 47 h 121"/>
                <a:gd name="T66" fmla="*/ 6 w 126"/>
                <a:gd name="T67" fmla="*/ 45 h 121"/>
                <a:gd name="T68" fmla="*/ 0 w 126"/>
                <a:gd name="T69" fmla="*/ 45 h 121"/>
                <a:gd name="T70" fmla="*/ 0 w 126"/>
                <a:gd name="T71" fmla="*/ 51 h 121"/>
                <a:gd name="T72" fmla="*/ 6 w 126"/>
                <a:gd name="T73" fmla="*/ 53 h 121"/>
                <a:gd name="T74" fmla="*/ 6 w 126"/>
                <a:gd name="T75" fmla="*/ 59 h 121"/>
                <a:gd name="T76" fmla="*/ 2 w 126"/>
                <a:gd name="T77" fmla="*/ 69 h 121"/>
                <a:gd name="T78" fmla="*/ 4 w 126"/>
                <a:gd name="T79" fmla="*/ 85 h 121"/>
                <a:gd name="T80" fmla="*/ 14 w 126"/>
                <a:gd name="T81" fmla="*/ 95 h 121"/>
                <a:gd name="T82" fmla="*/ 32 w 126"/>
                <a:gd name="T83" fmla="*/ 107 h 121"/>
                <a:gd name="T84" fmla="*/ 40 w 126"/>
                <a:gd name="T85" fmla="*/ 119 h 121"/>
                <a:gd name="T86" fmla="*/ 50 w 126"/>
                <a:gd name="T87" fmla="*/ 121 h 121"/>
                <a:gd name="T88" fmla="*/ 54 w 126"/>
                <a:gd name="T89" fmla="*/ 111 h 121"/>
                <a:gd name="T90" fmla="*/ 58 w 126"/>
                <a:gd name="T91" fmla="*/ 99 h 121"/>
                <a:gd name="T92" fmla="*/ 76 w 126"/>
                <a:gd name="T93" fmla="*/ 95 h 121"/>
                <a:gd name="T94" fmla="*/ 86 w 126"/>
                <a:gd name="T95" fmla="*/ 99 h 121"/>
                <a:gd name="T96" fmla="*/ 94 w 126"/>
                <a:gd name="T97" fmla="*/ 105 h 121"/>
                <a:gd name="T98" fmla="*/ 94 w 126"/>
                <a:gd name="T99" fmla="*/ 101 h 121"/>
                <a:gd name="T100" fmla="*/ 88 w 126"/>
                <a:gd name="T101" fmla="*/ 91 h 121"/>
                <a:gd name="T102" fmla="*/ 88 w 126"/>
                <a:gd name="T103" fmla="*/ 81 h 121"/>
                <a:gd name="T104" fmla="*/ 94 w 126"/>
                <a:gd name="T105" fmla="*/ 75 h 121"/>
                <a:gd name="T106" fmla="*/ 100 w 126"/>
                <a:gd name="T107" fmla="*/ 73 h 121"/>
                <a:gd name="T108" fmla="*/ 104 w 126"/>
                <a:gd name="T109" fmla="*/ 67 h 121"/>
                <a:gd name="T110" fmla="*/ 108 w 126"/>
                <a:gd name="T111" fmla="*/ 69 h 121"/>
                <a:gd name="T112" fmla="*/ 112 w 126"/>
                <a:gd name="T113" fmla="*/ 71 h 121"/>
                <a:gd name="T114" fmla="*/ 118 w 126"/>
                <a:gd name="T115" fmla="*/ 73 h 121"/>
                <a:gd name="T116" fmla="*/ 122 w 126"/>
                <a:gd name="T117" fmla="*/ 73 h 121"/>
                <a:gd name="T118" fmla="*/ 126 w 126"/>
                <a:gd name="T119" fmla="*/ 71 h 121"/>
                <a:gd name="T120" fmla="*/ 126 w 126"/>
                <a:gd name="T121" fmla="*/ 69 h 121"/>
                <a:gd name="T122" fmla="*/ 120 w 126"/>
                <a:gd name="T123"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21">
                  <a:moveTo>
                    <a:pt x="120" y="63"/>
                  </a:moveTo>
                  <a:lnTo>
                    <a:pt x="120" y="63"/>
                  </a:lnTo>
                  <a:lnTo>
                    <a:pt x="118" y="59"/>
                  </a:lnTo>
                  <a:lnTo>
                    <a:pt x="116" y="57"/>
                  </a:lnTo>
                  <a:lnTo>
                    <a:pt x="116" y="57"/>
                  </a:lnTo>
                  <a:lnTo>
                    <a:pt x="114" y="51"/>
                  </a:lnTo>
                  <a:lnTo>
                    <a:pt x="112" y="49"/>
                  </a:lnTo>
                  <a:lnTo>
                    <a:pt x="110" y="49"/>
                  </a:lnTo>
                  <a:lnTo>
                    <a:pt x="110" y="49"/>
                  </a:lnTo>
                  <a:lnTo>
                    <a:pt x="106" y="49"/>
                  </a:lnTo>
                  <a:lnTo>
                    <a:pt x="104" y="51"/>
                  </a:lnTo>
                  <a:lnTo>
                    <a:pt x="104" y="51"/>
                  </a:lnTo>
                  <a:lnTo>
                    <a:pt x="100" y="49"/>
                  </a:lnTo>
                  <a:lnTo>
                    <a:pt x="96" y="45"/>
                  </a:lnTo>
                  <a:lnTo>
                    <a:pt x="94" y="39"/>
                  </a:lnTo>
                  <a:lnTo>
                    <a:pt x="94" y="39"/>
                  </a:lnTo>
                  <a:lnTo>
                    <a:pt x="90" y="33"/>
                  </a:lnTo>
                  <a:lnTo>
                    <a:pt x="82" y="29"/>
                  </a:lnTo>
                  <a:lnTo>
                    <a:pt x="82" y="29"/>
                  </a:lnTo>
                  <a:lnTo>
                    <a:pt x="80" y="28"/>
                  </a:lnTo>
                  <a:lnTo>
                    <a:pt x="76" y="24"/>
                  </a:lnTo>
                  <a:lnTo>
                    <a:pt x="76" y="24"/>
                  </a:lnTo>
                  <a:lnTo>
                    <a:pt x="76" y="20"/>
                  </a:lnTo>
                  <a:lnTo>
                    <a:pt x="76" y="18"/>
                  </a:lnTo>
                  <a:lnTo>
                    <a:pt x="76" y="18"/>
                  </a:lnTo>
                  <a:lnTo>
                    <a:pt x="72" y="14"/>
                  </a:lnTo>
                  <a:lnTo>
                    <a:pt x="68" y="14"/>
                  </a:lnTo>
                  <a:lnTo>
                    <a:pt x="64" y="12"/>
                  </a:lnTo>
                  <a:lnTo>
                    <a:pt x="62" y="8"/>
                  </a:lnTo>
                  <a:lnTo>
                    <a:pt x="62" y="8"/>
                  </a:lnTo>
                  <a:lnTo>
                    <a:pt x="60" y="4"/>
                  </a:lnTo>
                  <a:lnTo>
                    <a:pt x="58" y="2"/>
                  </a:lnTo>
                  <a:lnTo>
                    <a:pt x="54" y="0"/>
                  </a:lnTo>
                  <a:lnTo>
                    <a:pt x="54" y="0"/>
                  </a:lnTo>
                  <a:lnTo>
                    <a:pt x="50" y="0"/>
                  </a:lnTo>
                  <a:lnTo>
                    <a:pt x="48" y="2"/>
                  </a:lnTo>
                  <a:lnTo>
                    <a:pt x="46" y="4"/>
                  </a:lnTo>
                  <a:lnTo>
                    <a:pt x="46" y="4"/>
                  </a:lnTo>
                  <a:lnTo>
                    <a:pt x="38" y="2"/>
                  </a:lnTo>
                  <a:lnTo>
                    <a:pt x="36" y="4"/>
                  </a:lnTo>
                  <a:lnTo>
                    <a:pt x="36" y="6"/>
                  </a:lnTo>
                  <a:lnTo>
                    <a:pt x="36" y="6"/>
                  </a:lnTo>
                  <a:lnTo>
                    <a:pt x="36" y="8"/>
                  </a:lnTo>
                  <a:lnTo>
                    <a:pt x="40" y="10"/>
                  </a:lnTo>
                  <a:lnTo>
                    <a:pt x="42" y="12"/>
                  </a:lnTo>
                  <a:lnTo>
                    <a:pt x="42" y="16"/>
                  </a:lnTo>
                  <a:lnTo>
                    <a:pt x="42" y="16"/>
                  </a:lnTo>
                  <a:lnTo>
                    <a:pt x="42" y="24"/>
                  </a:lnTo>
                  <a:lnTo>
                    <a:pt x="38" y="28"/>
                  </a:lnTo>
                  <a:lnTo>
                    <a:pt x="38" y="28"/>
                  </a:lnTo>
                  <a:lnTo>
                    <a:pt x="32" y="29"/>
                  </a:lnTo>
                  <a:lnTo>
                    <a:pt x="28" y="29"/>
                  </a:lnTo>
                  <a:lnTo>
                    <a:pt x="28" y="33"/>
                  </a:lnTo>
                  <a:lnTo>
                    <a:pt x="28" y="33"/>
                  </a:lnTo>
                  <a:lnTo>
                    <a:pt x="30" y="33"/>
                  </a:lnTo>
                  <a:lnTo>
                    <a:pt x="32" y="35"/>
                  </a:lnTo>
                  <a:lnTo>
                    <a:pt x="32" y="37"/>
                  </a:lnTo>
                  <a:lnTo>
                    <a:pt x="30" y="39"/>
                  </a:lnTo>
                  <a:lnTo>
                    <a:pt x="30" y="39"/>
                  </a:lnTo>
                  <a:lnTo>
                    <a:pt x="26" y="39"/>
                  </a:lnTo>
                  <a:lnTo>
                    <a:pt x="20" y="41"/>
                  </a:lnTo>
                  <a:lnTo>
                    <a:pt x="20" y="41"/>
                  </a:lnTo>
                  <a:lnTo>
                    <a:pt x="16" y="43"/>
                  </a:lnTo>
                  <a:lnTo>
                    <a:pt x="12" y="47"/>
                  </a:lnTo>
                  <a:lnTo>
                    <a:pt x="12" y="47"/>
                  </a:lnTo>
                  <a:lnTo>
                    <a:pt x="8" y="47"/>
                  </a:lnTo>
                  <a:lnTo>
                    <a:pt x="6" y="45"/>
                  </a:lnTo>
                  <a:lnTo>
                    <a:pt x="6" y="45"/>
                  </a:lnTo>
                  <a:lnTo>
                    <a:pt x="0" y="45"/>
                  </a:lnTo>
                  <a:lnTo>
                    <a:pt x="0" y="45"/>
                  </a:lnTo>
                  <a:lnTo>
                    <a:pt x="0" y="51"/>
                  </a:lnTo>
                  <a:lnTo>
                    <a:pt x="0" y="51"/>
                  </a:lnTo>
                  <a:lnTo>
                    <a:pt x="4" y="51"/>
                  </a:lnTo>
                  <a:lnTo>
                    <a:pt x="6" y="53"/>
                  </a:lnTo>
                  <a:lnTo>
                    <a:pt x="6" y="59"/>
                  </a:lnTo>
                  <a:lnTo>
                    <a:pt x="6" y="59"/>
                  </a:lnTo>
                  <a:lnTo>
                    <a:pt x="2" y="69"/>
                  </a:lnTo>
                  <a:lnTo>
                    <a:pt x="2" y="69"/>
                  </a:lnTo>
                  <a:lnTo>
                    <a:pt x="4" y="83"/>
                  </a:lnTo>
                  <a:lnTo>
                    <a:pt x="4" y="85"/>
                  </a:lnTo>
                  <a:lnTo>
                    <a:pt x="8" y="93"/>
                  </a:lnTo>
                  <a:lnTo>
                    <a:pt x="14" y="95"/>
                  </a:lnTo>
                  <a:lnTo>
                    <a:pt x="24" y="97"/>
                  </a:lnTo>
                  <a:lnTo>
                    <a:pt x="32" y="107"/>
                  </a:lnTo>
                  <a:lnTo>
                    <a:pt x="36" y="113"/>
                  </a:lnTo>
                  <a:lnTo>
                    <a:pt x="40" y="119"/>
                  </a:lnTo>
                  <a:lnTo>
                    <a:pt x="42" y="121"/>
                  </a:lnTo>
                  <a:lnTo>
                    <a:pt x="50" y="121"/>
                  </a:lnTo>
                  <a:lnTo>
                    <a:pt x="54" y="117"/>
                  </a:lnTo>
                  <a:lnTo>
                    <a:pt x="54" y="111"/>
                  </a:lnTo>
                  <a:lnTo>
                    <a:pt x="54" y="105"/>
                  </a:lnTo>
                  <a:lnTo>
                    <a:pt x="58" y="99"/>
                  </a:lnTo>
                  <a:lnTo>
                    <a:pt x="64" y="97"/>
                  </a:lnTo>
                  <a:lnTo>
                    <a:pt x="76" y="95"/>
                  </a:lnTo>
                  <a:lnTo>
                    <a:pt x="82" y="95"/>
                  </a:lnTo>
                  <a:lnTo>
                    <a:pt x="86" y="99"/>
                  </a:lnTo>
                  <a:lnTo>
                    <a:pt x="90" y="105"/>
                  </a:lnTo>
                  <a:lnTo>
                    <a:pt x="94" y="105"/>
                  </a:lnTo>
                  <a:lnTo>
                    <a:pt x="94" y="105"/>
                  </a:lnTo>
                  <a:lnTo>
                    <a:pt x="94" y="101"/>
                  </a:lnTo>
                  <a:lnTo>
                    <a:pt x="92" y="97"/>
                  </a:lnTo>
                  <a:lnTo>
                    <a:pt x="88" y="91"/>
                  </a:lnTo>
                  <a:lnTo>
                    <a:pt x="88" y="91"/>
                  </a:lnTo>
                  <a:lnTo>
                    <a:pt x="88" y="81"/>
                  </a:lnTo>
                  <a:lnTo>
                    <a:pt x="90" y="77"/>
                  </a:lnTo>
                  <a:lnTo>
                    <a:pt x="94" y="75"/>
                  </a:lnTo>
                  <a:lnTo>
                    <a:pt x="94" y="75"/>
                  </a:lnTo>
                  <a:lnTo>
                    <a:pt x="100" y="73"/>
                  </a:lnTo>
                  <a:lnTo>
                    <a:pt x="102" y="71"/>
                  </a:lnTo>
                  <a:lnTo>
                    <a:pt x="104" y="67"/>
                  </a:lnTo>
                  <a:lnTo>
                    <a:pt x="104" y="67"/>
                  </a:lnTo>
                  <a:lnTo>
                    <a:pt x="108" y="69"/>
                  </a:lnTo>
                  <a:lnTo>
                    <a:pt x="112" y="71"/>
                  </a:lnTo>
                  <a:lnTo>
                    <a:pt x="112" y="71"/>
                  </a:lnTo>
                  <a:lnTo>
                    <a:pt x="116" y="73"/>
                  </a:lnTo>
                  <a:lnTo>
                    <a:pt x="118" y="73"/>
                  </a:lnTo>
                  <a:lnTo>
                    <a:pt x="118" y="73"/>
                  </a:lnTo>
                  <a:lnTo>
                    <a:pt x="122" y="73"/>
                  </a:lnTo>
                  <a:lnTo>
                    <a:pt x="124" y="73"/>
                  </a:lnTo>
                  <a:lnTo>
                    <a:pt x="126" y="71"/>
                  </a:lnTo>
                  <a:lnTo>
                    <a:pt x="126" y="71"/>
                  </a:lnTo>
                  <a:lnTo>
                    <a:pt x="126" y="69"/>
                  </a:lnTo>
                  <a:lnTo>
                    <a:pt x="124" y="67"/>
                  </a:lnTo>
                  <a:lnTo>
                    <a:pt x="120" y="63"/>
                  </a:lnTo>
                  <a:lnTo>
                    <a:pt x="120" y="63"/>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6" name="Freeform 399">
              <a:extLst>
                <a:ext uri="{FF2B5EF4-FFF2-40B4-BE49-F238E27FC236}">
                  <a16:creationId xmlns:a16="http://schemas.microsoft.com/office/drawing/2014/main" id="{9B6F8609-5F0E-8050-6C93-D62F3A6B6B69}"/>
                </a:ext>
              </a:extLst>
            </p:cNvPr>
            <p:cNvSpPr>
              <a:spLocks/>
            </p:cNvSpPr>
            <p:nvPr/>
          </p:nvSpPr>
          <p:spPr bwMode="auto">
            <a:xfrm>
              <a:off x="10423028" y="4293507"/>
              <a:ext cx="0" cy="1421"/>
            </a:xfrm>
            <a:custGeom>
              <a:avLst/>
              <a:gdLst>
                <a:gd name="T0" fmla="*/ 2 h 2"/>
                <a:gd name="T1" fmla="*/ 2 h 2"/>
                <a:gd name="T2" fmla="*/ 2 h 2"/>
                <a:gd name="T3" fmla="*/ 2 h 2"/>
                <a:gd name="T4" fmla="*/ 0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2"/>
                  </a:lnTo>
                  <a:lnTo>
                    <a:pt x="0" y="2"/>
                  </a:lnTo>
                  <a:lnTo>
                    <a:pt x="0" y="0"/>
                  </a:lnTo>
                  <a:lnTo>
                    <a:pt x="0" y="2"/>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7" name="Freeform 400">
              <a:extLst>
                <a:ext uri="{FF2B5EF4-FFF2-40B4-BE49-F238E27FC236}">
                  <a16:creationId xmlns:a16="http://schemas.microsoft.com/office/drawing/2014/main" id="{A66E313A-CDBF-1CAD-E463-51980C18EF33}"/>
                </a:ext>
              </a:extLst>
            </p:cNvPr>
            <p:cNvSpPr>
              <a:spLocks/>
            </p:cNvSpPr>
            <p:nvPr/>
          </p:nvSpPr>
          <p:spPr bwMode="auto">
            <a:xfrm>
              <a:off x="10337078" y="4034944"/>
              <a:ext cx="224467" cy="285556"/>
            </a:xfrm>
            <a:custGeom>
              <a:avLst/>
              <a:gdLst>
                <a:gd name="T0" fmla="*/ 281 w 316"/>
                <a:gd name="T1" fmla="*/ 263 h 402"/>
                <a:gd name="T2" fmla="*/ 277 w 316"/>
                <a:gd name="T3" fmla="*/ 205 h 402"/>
                <a:gd name="T4" fmla="*/ 287 w 316"/>
                <a:gd name="T5" fmla="*/ 191 h 402"/>
                <a:gd name="T6" fmla="*/ 279 w 316"/>
                <a:gd name="T7" fmla="*/ 163 h 402"/>
                <a:gd name="T8" fmla="*/ 277 w 316"/>
                <a:gd name="T9" fmla="*/ 143 h 402"/>
                <a:gd name="T10" fmla="*/ 261 w 316"/>
                <a:gd name="T11" fmla="*/ 153 h 402"/>
                <a:gd name="T12" fmla="*/ 205 w 316"/>
                <a:gd name="T13" fmla="*/ 135 h 402"/>
                <a:gd name="T14" fmla="*/ 195 w 316"/>
                <a:gd name="T15" fmla="*/ 106 h 402"/>
                <a:gd name="T16" fmla="*/ 169 w 316"/>
                <a:gd name="T17" fmla="*/ 90 h 402"/>
                <a:gd name="T18" fmla="*/ 141 w 316"/>
                <a:gd name="T19" fmla="*/ 36 h 402"/>
                <a:gd name="T20" fmla="*/ 101 w 316"/>
                <a:gd name="T21" fmla="*/ 12 h 402"/>
                <a:gd name="T22" fmla="*/ 89 w 316"/>
                <a:gd name="T23" fmla="*/ 0 h 402"/>
                <a:gd name="T24" fmla="*/ 52 w 316"/>
                <a:gd name="T25" fmla="*/ 16 h 402"/>
                <a:gd name="T26" fmla="*/ 16 w 316"/>
                <a:gd name="T27" fmla="*/ 32 h 402"/>
                <a:gd name="T28" fmla="*/ 10 w 316"/>
                <a:gd name="T29" fmla="*/ 42 h 402"/>
                <a:gd name="T30" fmla="*/ 8 w 316"/>
                <a:gd name="T31" fmla="*/ 64 h 402"/>
                <a:gd name="T32" fmla="*/ 22 w 316"/>
                <a:gd name="T33" fmla="*/ 68 h 402"/>
                <a:gd name="T34" fmla="*/ 18 w 316"/>
                <a:gd name="T35" fmla="*/ 80 h 402"/>
                <a:gd name="T36" fmla="*/ 28 w 316"/>
                <a:gd name="T37" fmla="*/ 90 h 402"/>
                <a:gd name="T38" fmla="*/ 50 w 316"/>
                <a:gd name="T39" fmla="*/ 94 h 402"/>
                <a:gd name="T40" fmla="*/ 34 w 316"/>
                <a:gd name="T41" fmla="*/ 98 h 402"/>
                <a:gd name="T42" fmla="*/ 34 w 316"/>
                <a:gd name="T43" fmla="*/ 123 h 402"/>
                <a:gd name="T44" fmla="*/ 44 w 316"/>
                <a:gd name="T45" fmla="*/ 127 h 402"/>
                <a:gd name="T46" fmla="*/ 48 w 316"/>
                <a:gd name="T47" fmla="*/ 149 h 402"/>
                <a:gd name="T48" fmla="*/ 36 w 316"/>
                <a:gd name="T49" fmla="*/ 173 h 402"/>
                <a:gd name="T50" fmla="*/ 38 w 316"/>
                <a:gd name="T51" fmla="*/ 191 h 402"/>
                <a:gd name="T52" fmla="*/ 56 w 316"/>
                <a:gd name="T53" fmla="*/ 203 h 402"/>
                <a:gd name="T54" fmla="*/ 66 w 316"/>
                <a:gd name="T55" fmla="*/ 211 h 402"/>
                <a:gd name="T56" fmla="*/ 70 w 316"/>
                <a:gd name="T57" fmla="*/ 225 h 402"/>
                <a:gd name="T58" fmla="*/ 46 w 316"/>
                <a:gd name="T59" fmla="*/ 225 h 402"/>
                <a:gd name="T60" fmla="*/ 70 w 316"/>
                <a:gd name="T61" fmla="*/ 253 h 402"/>
                <a:gd name="T62" fmla="*/ 58 w 316"/>
                <a:gd name="T63" fmla="*/ 261 h 402"/>
                <a:gd name="T64" fmla="*/ 42 w 316"/>
                <a:gd name="T65" fmla="*/ 273 h 402"/>
                <a:gd name="T66" fmla="*/ 70 w 316"/>
                <a:gd name="T67" fmla="*/ 301 h 402"/>
                <a:gd name="T68" fmla="*/ 89 w 316"/>
                <a:gd name="T69" fmla="*/ 311 h 402"/>
                <a:gd name="T70" fmla="*/ 123 w 316"/>
                <a:gd name="T71" fmla="*/ 326 h 402"/>
                <a:gd name="T72" fmla="*/ 145 w 316"/>
                <a:gd name="T73" fmla="*/ 338 h 402"/>
                <a:gd name="T74" fmla="*/ 149 w 316"/>
                <a:gd name="T75" fmla="*/ 330 h 402"/>
                <a:gd name="T76" fmla="*/ 157 w 316"/>
                <a:gd name="T77" fmla="*/ 325 h 402"/>
                <a:gd name="T78" fmla="*/ 161 w 316"/>
                <a:gd name="T79" fmla="*/ 309 h 402"/>
                <a:gd name="T80" fmla="*/ 155 w 316"/>
                <a:gd name="T81" fmla="*/ 301 h 402"/>
                <a:gd name="T82" fmla="*/ 169 w 316"/>
                <a:gd name="T83" fmla="*/ 297 h 402"/>
                <a:gd name="T84" fmla="*/ 181 w 316"/>
                <a:gd name="T85" fmla="*/ 305 h 402"/>
                <a:gd name="T86" fmla="*/ 195 w 316"/>
                <a:gd name="T87" fmla="*/ 315 h 402"/>
                <a:gd name="T88" fmla="*/ 199 w 316"/>
                <a:gd name="T89" fmla="*/ 325 h 402"/>
                <a:gd name="T90" fmla="*/ 213 w 316"/>
                <a:gd name="T91" fmla="*/ 336 h 402"/>
                <a:gd name="T92" fmla="*/ 225 w 316"/>
                <a:gd name="T93" fmla="*/ 346 h 402"/>
                <a:gd name="T94" fmla="*/ 235 w 316"/>
                <a:gd name="T95" fmla="*/ 354 h 402"/>
                <a:gd name="T96" fmla="*/ 243 w 316"/>
                <a:gd name="T97" fmla="*/ 364 h 402"/>
                <a:gd name="T98" fmla="*/ 241 w 316"/>
                <a:gd name="T99" fmla="*/ 370 h 402"/>
                <a:gd name="T100" fmla="*/ 231 w 316"/>
                <a:gd name="T101" fmla="*/ 368 h 402"/>
                <a:gd name="T102" fmla="*/ 219 w 316"/>
                <a:gd name="T103" fmla="*/ 370 h 402"/>
                <a:gd name="T104" fmla="*/ 207 w 316"/>
                <a:gd name="T105" fmla="*/ 388 h 402"/>
                <a:gd name="T106" fmla="*/ 213 w 316"/>
                <a:gd name="T107" fmla="*/ 402 h 402"/>
                <a:gd name="T108" fmla="*/ 229 w 316"/>
                <a:gd name="T109" fmla="*/ 388 h 402"/>
                <a:gd name="T110" fmla="*/ 249 w 316"/>
                <a:gd name="T111" fmla="*/ 384 h 402"/>
                <a:gd name="T112" fmla="*/ 285 w 316"/>
                <a:gd name="T113" fmla="*/ 384 h 402"/>
                <a:gd name="T114" fmla="*/ 295 w 316"/>
                <a:gd name="T115" fmla="*/ 334 h 402"/>
                <a:gd name="T116" fmla="*/ 314 w 316"/>
                <a:gd name="T117" fmla="*/ 29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402">
                  <a:moveTo>
                    <a:pt x="314" y="295"/>
                  </a:moveTo>
                  <a:lnTo>
                    <a:pt x="306" y="291"/>
                  </a:lnTo>
                  <a:lnTo>
                    <a:pt x="295" y="279"/>
                  </a:lnTo>
                  <a:lnTo>
                    <a:pt x="289" y="271"/>
                  </a:lnTo>
                  <a:lnTo>
                    <a:pt x="281" y="263"/>
                  </a:lnTo>
                  <a:lnTo>
                    <a:pt x="277" y="247"/>
                  </a:lnTo>
                  <a:lnTo>
                    <a:pt x="275" y="235"/>
                  </a:lnTo>
                  <a:lnTo>
                    <a:pt x="275" y="219"/>
                  </a:lnTo>
                  <a:lnTo>
                    <a:pt x="275" y="211"/>
                  </a:lnTo>
                  <a:lnTo>
                    <a:pt x="277" y="205"/>
                  </a:lnTo>
                  <a:lnTo>
                    <a:pt x="281" y="201"/>
                  </a:lnTo>
                  <a:lnTo>
                    <a:pt x="287" y="199"/>
                  </a:lnTo>
                  <a:lnTo>
                    <a:pt x="299" y="191"/>
                  </a:lnTo>
                  <a:lnTo>
                    <a:pt x="293" y="191"/>
                  </a:lnTo>
                  <a:lnTo>
                    <a:pt x="287" y="191"/>
                  </a:lnTo>
                  <a:lnTo>
                    <a:pt x="277" y="181"/>
                  </a:lnTo>
                  <a:lnTo>
                    <a:pt x="273" y="175"/>
                  </a:lnTo>
                  <a:lnTo>
                    <a:pt x="273" y="171"/>
                  </a:lnTo>
                  <a:lnTo>
                    <a:pt x="275" y="167"/>
                  </a:lnTo>
                  <a:lnTo>
                    <a:pt x="279" y="163"/>
                  </a:lnTo>
                  <a:lnTo>
                    <a:pt x="285" y="157"/>
                  </a:lnTo>
                  <a:lnTo>
                    <a:pt x="287" y="155"/>
                  </a:lnTo>
                  <a:lnTo>
                    <a:pt x="285" y="151"/>
                  </a:lnTo>
                  <a:lnTo>
                    <a:pt x="281" y="147"/>
                  </a:lnTo>
                  <a:lnTo>
                    <a:pt x="277" y="143"/>
                  </a:lnTo>
                  <a:lnTo>
                    <a:pt x="275" y="141"/>
                  </a:lnTo>
                  <a:lnTo>
                    <a:pt x="271" y="143"/>
                  </a:lnTo>
                  <a:lnTo>
                    <a:pt x="267" y="147"/>
                  </a:lnTo>
                  <a:lnTo>
                    <a:pt x="265" y="151"/>
                  </a:lnTo>
                  <a:lnTo>
                    <a:pt x="261" y="153"/>
                  </a:lnTo>
                  <a:lnTo>
                    <a:pt x="251" y="153"/>
                  </a:lnTo>
                  <a:lnTo>
                    <a:pt x="241" y="151"/>
                  </a:lnTo>
                  <a:lnTo>
                    <a:pt x="221" y="145"/>
                  </a:lnTo>
                  <a:lnTo>
                    <a:pt x="211" y="139"/>
                  </a:lnTo>
                  <a:lnTo>
                    <a:pt x="205" y="135"/>
                  </a:lnTo>
                  <a:lnTo>
                    <a:pt x="201" y="129"/>
                  </a:lnTo>
                  <a:lnTo>
                    <a:pt x="201" y="125"/>
                  </a:lnTo>
                  <a:lnTo>
                    <a:pt x="199" y="121"/>
                  </a:lnTo>
                  <a:lnTo>
                    <a:pt x="199" y="112"/>
                  </a:lnTo>
                  <a:lnTo>
                    <a:pt x="195" y="106"/>
                  </a:lnTo>
                  <a:lnTo>
                    <a:pt x="193" y="98"/>
                  </a:lnTo>
                  <a:lnTo>
                    <a:pt x="187" y="94"/>
                  </a:lnTo>
                  <a:lnTo>
                    <a:pt x="183" y="92"/>
                  </a:lnTo>
                  <a:lnTo>
                    <a:pt x="175" y="92"/>
                  </a:lnTo>
                  <a:lnTo>
                    <a:pt x="169" y="90"/>
                  </a:lnTo>
                  <a:lnTo>
                    <a:pt x="161" y="84"/>
                  </a:lnTo>
                  <a:lnTo>
                    <a:pt x="155" y="74"/>
                  </a:lnTo>
                  <a:lnTo>
                    <a:pt x="151" y="62"/>
                  </a:lnTo>
                  <a:lnTo>
                    <a:pt x="149" y="50"/>
                  </a:lnTo>
                  <a:lnTo>
                    <a:pt x="141" y="36"/>
                  </a:lnTo>
                  <a:lnTo>
                    <a:pt x="131" y="28"/>
                  </a:lnTo>
                  <a:lnTo>
                    <a:pt x="125" y="22"/>
                  </a:lnTo>
                  <a:lnTo>
                    <a:pt x="115" y="18"/>
                  </a:lnTo>
                  <a:lnTo>
                    <a:pt x="105" y="12"/>
                  </a:lnTo>
                  <a:lnTo>
                    <a:pt x="101" y="12"/>
                  </a:lnTo>
                  <a:lnTo>
                    <a:pt x="99" y="10"/>
                  </a:lnTo>
                  <a:lnTo>
                    <a:pt x="99" y="8"/>
                  </a:lnTo>
                  <a:lnTo>
                    <a:pt x="95" y="4"/>
                  </a:lnTo>
                  <a:lnTo>
                    <a:pt x="93" y="0"/>
                  </a:lnTo>
                  <a:lnTo>
                    <a:pt x="89" y="0"/>
                  </a:lnTo>
                  <a:lnTo>
                    <a:pt x="86" y="2"/>
                  </a:lnTo>
                  <a:lnTo>
                    <a:pt x="78" y="6"/>
                  </a:lnTo>
                  <a:lnTo>
                    <a:pt x="70" y="8"/>
                  </a:lnTo>
                  <a:lnTo>
                    <a:pt x="62" y="8"/>
                  </a:lnTo>
                  <a:lnTo>
                    <a:pt x="52" y="16"/>
                  </a:lnTo>
                  <a:lnTo>
                    <a:pt x="42" y="24"/>
                  </a:lnTo>
                  <a:lnTo>
                    <a:pt x="34" y="24"/>
                  </a:lnTo>
                  <a:lnTo>
                    <a:pt x="24" y="26"/>
                  </a:lnTo>
                  <a:lnTo>
                    <a:pt x="20" y="28"/>
                  </a:lnTo>
                  <a:lnTo>
                    <a:pt x="16" y="32"/>
                  </a:lnTo>
                  <a:lnTo>
                    <a:pt x="8" y="34"/>
                  </a:lnTo>
                  <a:lnTo>
                    <a:pt x="0" y="34"/>
                  </a:lnTo>
                  <a:lnTo>
                    <a:pt x="0" y="36"/>
                  </a:lnTo>
                  <a:lnTo>
                    <a:pt x="4" y="38"/>
                  </a:lnTo>
                  <a:lnTo>
                    <a:pt x="10" y="42"/>
                  </a:lnTo>
                  <a:lnTo>
                    <a:pt x="10" y="48"/>
                  </a:lnTo>
                  <a:lnTo>
                    <a:pt x="8" y="52"/>
                  </a:lnTo>
                  <a:lnTo>
                    <a:pt x="12" y="54"/>
                  </a:lnTo>
                  <a:lnTo>
                    <a:pt x="12" y="58"/>
                  </a:lnTo>
                  <a:lnTo>
                    <a:pt x="8" y="64"/>
                  </a:lnTo>
                  <a:lnTo>
                    <a:pt x="10" y="66"/>
                  </a:lnTo>
                  <a:lnTo>
                    <a:pt x="12" y="68"/>
                  </a:lnTo>
                  <a:lnTo>
                    <a:pt x="16" y="66"/>
                  </a:lnTo>
                  <a:lnTo>
                    <a:pt x="18" y="66"/>
                  </a:lnTo>
                  <a:lnTo>
                    <a:pt x="22" y="68"/>
                  </a:lnTo>
                  <a:lnTo>
                    <a:pt x="22" y="70"/>
                  </a:lnTo>
                  <a:lnTo>
                    <a:pt x="20" y="74"/>
                  </a:lnTo>
                  <a:lnTo>
                    <a:pt x="18" y="74"/>
                  </a:lnTo>
                  <a:lnTo>
                    <a:pt x="16" y="78"/>
                  </a:lnTo>
                  <a:lnTo>
                    <a:pt x="18" y="80"/>
                  </a:lnTo>
                  <a:lnTo>
                    <a:pt x="18" y="82"/>
                  </a:lnTo>
                  <a:lnTo>
                    <a:pt x="16" y="86"/>
                  </a:lnTo>
                  <a:lnTo>
                    <a:pt x="18" y="88"/>
                  </a:lnTo>
                  <a:lnTo>
                    <a:pt x="24" y="86"/>
                  </a:lnTo>
                  <a:lnTo>
                    <a:pt x="28" y="90"/>
                  </a:lnTo>
                  <a:lnTo>
                    <a:pt x="32" y="92"/>
                  </a:lnTo>
                  <a:lnTo>
                    <a:pt x="36" y="92"/>
                  </a:lnTo>
                  <a:lnTo>
                    <a:pt x="42" y="94"/>
                  </a:lnTo>
                  <a:lnTo>
                    <a:pt x="46" y="92"/>
                  </a:lnTo>
                  <a:lnTo>
                    <a:pt x="50" y="94"/>
                  </a:lnTo>
                  <a:lnTo>
                    <a:pt x="50" y="96"/>
                  </a:lnTo>
                  <a:lnTo>
                    <a:pt x="46" y="100"/>
                  </a:lnTo>
                  <a:lnTo>
                    <a:pt x="40" y="98"/>
                  </a:lnTo>
                  <a:lnTo>
                    <a:pt x="36" y="98"/>
                  </a:lnTo>
                  <a:lnTo>
                    <a:pt x="34" y="98"/>
                  </a:lnTo>
                  <a:lnTo>
                    <a:pt x="32" y="106"/>
                  </a:lnTo>
                  <a:lnTo>
                    <a:pt x="30" y="110"/>
                  </a:lnTo>
                  <a:lnTo>
                    <a:pt x="30" y="116"/>
                  </a:lnTo>
                  <a:lnTo>
                    <a:pt x="32" y="121"/>
                  </a:lnTo>
                  <a:lnTo>
                    <a:pt x="34" y="123"/>
                  </a:lnTo>
                  <a:lnTo>
                    <a:pt x="34" y="125"/>
                  </a:lnTo>
                  <a:lnTo>
                    <a:pt x="34" y="127"/>
                  </a:lnTo>
                  <a:lnTo>
                    <a:pt x="36" y="129"/>
                  </a:lnTo>
                  <a:lnTo>
                    <a:pt x="40" y="129"/>
                  </a:lnTo>
                  <a:lnTo>
                    <a:pt x="44" y="127"/>
                  </a:lnTo>
                  <a:lnTo>
                    <a:pt x="48" y="129"/>
                  </a:lnTo>
                  <a:lnTo>
                    <a:pt x="52" y="131"/>
                  </a:lnTo>
                  <a:lnTo>
                    <a:pt x="50" y="139"/>
                  </a:lnTo>
                  <a:lnTo>
                    <a:pt x="50" y="143"/>
                  </a:lnTo>
                  <a:lnTo>
                    <a:pt x="48" y="149"/>
                  </a:lnTo>
                  <a:lnTo>
                    <a:pt x="44" y="153"/>
                  </a:lnTo>
                  <a:lnTo>
                    <a:pt x="42" y="159"/>
                  </a:lnTo>
                  <a:lnTo>
                    <a:pt x="40" y="169"/>
                  </a:lnTo>
                  <a:lnTo>
                    <a:pt x="36" y="169"/>
                  </a:lnTo>
                  <a:lnTo>
                    <a:pt x="36" y="173"/>
                  </a:lnTo>
                  <a:lnTo>
                    <a:pt x="38" y="175"/>
                  </a:lnTo>
                  <a:lnTo>
                    <a:pt x="36" y="179"/>
                  </a:lnTo>
                  <a:lnTo>
                    <a:pt x="34" y="183"/>
                  </a:lnTo>
                  <a:lnTo>
                    <a:pt x="36" y="187"/>
                  </a:lnTo>
                  <a:lnTo>
                    <a:pt x="38" y="191"/>
                  </a:lnTo>
                  <a:lnTo>
                    <a:pt x="42" y="191"/>
                  </a:lnTo>
                  <a:lnTo>
                    <a:pt x="46" y="195"/>
                  </a:lnTo>
                  <a:lnTo>
                    <a:pt x="50" y="195"/>
                  </a:lnTo>
                  <a:lnTo>
                    <a:pt x="52" y="197"/>
                  </a:lnTo>
                  <a:lnTo>
                    <a:pt x="56" y="203"/>
                  </a:lnTo>
                  <a:lnTo>
                    <a:pt x="58" y="205"/>
                  </a:lnTo>
                  <a:lnTo>
                    <a:pt x="60" y="207"/>
                  </a:lnTo>
                  <a:lnTo>
                    <a:pt x="64" y="205"/>
                  </a:lnTo>
                  <a:lnTo>
                    <a:pt x="66" y="207"/>
                  </a:lnTo>
                  <a:lnTo>
                    <a:pt x="66" y="211"/>
                  </a:lnTo>
                  <a:lnTo>
                    <a:pt x="70" y="213"/>
                  </a:lnTo>
                  <a:lnTo>
                    <a:pt x="74" y="213"/>
                  </a:lnTo>
                  <a:lnTo>
                    <a:pt x="74" y="217"/>
                  </a:lnTo>
                  <a:lnTo>
                    <a:pt x="72" y="221"/>
                  </a:lnTo>
                  <a:lnTo>
                    <a:pt x="70" y="225"/>
                  </a:lnTo>
                  <a:lnTo>
                    <a:pt x="64" y="227"/>
                  </a:lnTo>
                  <a:lnTo>
                    <a:pt x="60" y="227"/>
                  </a:lnTo>
                  <a:lnTo>
                    <a:pt x="52" y="221"/>
                  </a:lnTo>
                  <a:lnTo>
                    <a:pt x="48" y="221"/>
                  </a:lnTo>
                  <a:lnTo>
                    <a:pt x="46" y="225"/>
                  </a:lnTo>
                  <a:lnTo>
                    <a:pt x="48" y="227"/>
                  </a:lnTo>
                  <a:lnTo>
                    <a:pt x="58" y="235"/>
                  </a:lnTo>
                  <a:lnTo>
                    <a:pt x="66" y="247"/>
                  </a:lnTo>
                  <a:lnTo>
                    <a:pt x="70" y="247"/>
                  </a:lnTo>
                  <a:lnTo>
                    <a:pt x="70" y="253"/>
                  </a:lnTo>
                  <a:lnTo>
                    <a:pt x="70" y="259"/>
                  </a:lnTo>
                  <a:lnTo>
                    <a:pt x="68" y="263"/>
                  </a:lnTo>
                  <a:lnTo>
                    <a:pt x="64" y="265"/>
                  </a:lnTo>
                  <a:lnTo>
                    <a:pt x="62" y="261"/>
                  </a:lnTo>
                  <a:lnTo>
                    <a:pt x="58" y="261"/>
                  </a:lnTo>
                  <a:lnTo>
                    <a:pt x="56" y="265"/>
                  </a:lnTo>
                  <a:lnTo>
                    <a:pt x="56" y="267"/>
                  </a:lnTo>
                  <a:lnTo>
                    <a:pt x="48" y="271"/>
                  </a:lnTo>
                  <a:lnTo>
                    <a:pt x="42" y="271"/>
                  </a:lnTo>
                  <a:lnTo>
                    <a:pt x="42" y="273"/>
                  </a:lnTo>
                  <a:lnTo>
                    <a:pt x="42" y="273"/>
                  </a:lnTo>
                  <a:lnTo>
                    <a:pt x="46" y="279"/>
                  </a:lnTo>
                  <a:lnTo>
                    <a:pt x="46" y="279"/>
                  </a:lnTo>
                  <a:lnTo>
                    <a:pt x="58" y="291"/>
                  </a:lnTo>
                  <a:lnTo>
                    <a:pt x="70" y="301"/>
                  </a:lnTo>
                  <a:lnTo>
                    <a:pt x="70" y="301"/>
                  </a:lnTo>
                  <a:lnTo>
                    <a:pt x="78" y="303"/>
                  </a:lnTo>
                  <a:lnTo>
                    <a:pt x="86" y="305"/>
                  </a:lnTo>
                  <a:lnTo>
                    <a:pt x="86" y="305"/>
                  </a:lnTo>
                  <a:lnTo>
                    <a:pt x="89" y="311"/>
                  </a:lnTo>
                  <a:lnTo>
                    <a:pt x="95" y="315"/>
                  </a:lnTo>
                  <a:lnTo>
                    <a:pt x="95" y="315"/>
                  </a:lnTo>
                  <a:lnTo>
                    <a:pt x="101" y="319"/>
                  </a:lnTo>
                  <a:lnTo>
                    <a:pt x="109" y="321"/>
                  </a:lnTo>
                  <a:lnTo>
                    <a:pt x="123" y="326"/>
                  </a:lnTo>
                  <a:lnTo>
                    <a:pt x="123" y="326"/>
                  </a:lnTo>
                  <a:lnTo>
                    <a:pt x="131" y="330"/>
                  </a:lnTo>
                  <a:lnTo>
                    <a:pt x="141" y="336"/>
                  </a:lnTo>
                  <a:lnTo>
                    <a:pt x="141" y="336"/>
                  </a:lnTo>
                  <a:lnTo>
                    <a:pt x="145" y="338"/>
                  </a:lnTo>
                  <a:lnTo>
                    <a:pt x="149" y="336"/>
                  </a:lnTo>
                  <a:lnTo>
                    <a:pt x="149" y="336"/>
                  </a:lnTo>
                  <a:lnTo>
                    <a:pt x="151" y="334"/>
                  </a:lnTo>
                  <a:lnTo>
                    <a:pt x="151" y="332"/>
                  </a:lnTo>
                  <a:lnTo>
                    <a:pt x="149" y="330"/>
                  </a:lnTo>
                  <a:lnTo>
                    <a:pt x="147" y="330"/>
                  </a:lnTo>
                  <a:lnTo>
                    <a:pt x="147" y="330"/>
                  </a:lnTo>
                  <a:lnTo>
                    <a:pt x="147" y="326"/>
                  </a:lnTo>
                  <a:lnTo>
                    <a:pt x="151" y="326"/>
                  </a:lnTo>
                  <a:lnTo>
                    <a:pt x="157" y="325"/>
                  </a:lnTo>
                  <a:lnTo>
                    <a:pt x="157" y="325"/>
                  </a:lnTo>
                  <a:lnTo>
                    <a:pt x="161" y="321"/>
                  </a:lnTo>
                  <a:lnTo>
                    <a:pt x="161" y="313"/>
                  </a:lnTo>
                  <a:lnTo>
                    <a:pt x="161" y="313"/>
                  </a:lnTo>
                  <a:lnTo>
                    <a:pt x="161" y="309"/>
                  </a:lnTo>
                  <a:lnTo>
                    <a:pt x="159" y="307"/>
                  </a:lnTo>
                  <a:lnTo>
                    <a:pt x="155" y="305"/>
                  </a:lnTo>
                  <a:lnTo>
                    <a:pt x="155" y="303"/>
                  </a:lnTo>
                  <a:lnTo>
                    <a:pt x="155" y="303"/>
                  </a:lnTo>
                  <a:lnTo>
                    <a:pt x="155" y="301"/>
                  </a:lnTo>
                  <a:lnTo>
                    <a:pt x="157" y="299"/>
                  </a:lnTo>
                  <a:lnTo>
                    <a:pt x="165" y="301"/>
                  </a:lnTo>
                  <a:lnTo>
                    <a:pt x="165" y="301"/>
                  </a:lnTo>
                  <a:lnTo>
                    <a:pt x="167" y="299"/>
                  </a:lnTo>
                  <a:lnTo>
                    <a:pt x="169" y="297"/>
                  </a:lnTo>
                  <a:lnTo>
                    <a:pt x="173" y="297"/>
                  </a:lnTo>
                  <a:lnTo>
                    <a:pt x="173" y="297"/>
                  </a:lnTo>
                  <a:lnTo>
                    <a:pt x="177" y="299"/>
                  </a:lnTo>
                  <a:lnTo>
                    <a:pt x="179" y="301"/>
                  </a:lnTo>
                  <a:lnTo>
                    <a:pt x="181" y="305"/>
                  </a:lnTo>
                  <a:lnTo>
                    <a:pt x="181" y="305"/>
                  </a:lnTo>
                  <a:lnTo>
                    <a:pt x="183" y="309"/>
                  </a:lnTo>
                  <a:lnTo>
                    <a:pt x="187" y="311"/>
                  </a:lnTo>
                  <a:lnTo>
                    <a:pt x="191" y="311"/>
                  </a:lnTo>
                  <a:lnTo>
                    <a:pt x="195" y="315"/>
                  </a:lnTo>
                  <a:lnTo>
                    <a:pt x="195" y="315"/>
                  </a:lnTo>
                  <a:lnTo>
                    <a:pt x="195" y="317"/>
                  </a:lnTo>
                  <a:lnTo>
                    <a:pt x="195" y="321"/>
                  </a:lnTo>
                  <a:lnTo>
                    <a:pt x="195" y="321"/>
                  </a:lnTo>
                  <a:lnTo>
                    <a:pt x="199" y="325"/>
                  </a:lnTo>
                  <a:lnTo>
                    <a:pt x="201" y="326"/>
                  </a:lnTo>
                  <a:lnTo>
                    <a:pt x="201" y="326"/>
                  </a:lnTo>
                  <a:lnTo>
                    <a:pt x="209" y="330"/>
                  </a:lnTo>
                  <a:lnTo>
                    <a:pt x="213" y="336"/>
                  </a:lnTo>
                  <a:lnTo>
                    <a:pt x="213" y="336"/>
                  </a:lnTo>
                  <a:lnTo>
                    <a:pt x="215" y="342"/>
                  </a:lnTo>
                  <a:lnTo>
                    <a:pt x="219" y="346"/>
                  </a:lnTo>
                  <a:lnTo>
                    <a:pt x="223" y="348"/>
                  </a:lnTo>
                  <a:lnTo>
                    <a:pt x="223" y="348"/>
                  </a:lnTo>
                  <a:lnTo>
                    <a:pt x="225" y="346"/>
                  </a:lnTo>
                  <a:lnTo>
                    <a:pt x="229" y="346"/>
                  </a:lnTo>
                  <a:lnTo>
                    <a:pt x="229" y="346"/>
                  </a:lnTo>
                  <a:lnTo>
                    <a:pt x="231" y="346"/>
                  </a:lnTo>
                  <a:lnTo>
                    <a:pt x="233" y="348"/>
                  </a:lnTo>
                  <a:lnTo>
                    <a:pt x="235" y="354"/>
                  </a:lnTo>
                  <a:lnTo>
                    <a:pt x="235" y="354"/>
                  </a:lnTo>
                  <a:lnTo>
                    <a:pt x="237" y="356"/>
                  </a:lnTo>
                  <a:lnTo>
                    <a:pt x="239" y="360"/>
                  </a:lnTo>
                  <a:lnTo>
                    <a:pt x="239" y="360"/>
                  </a:lnTo>
                  <a:lnTo>
                    <a:pt x="243" y="364"/>
                  </a:lnTo>
                  <a:lnTo>
                    <a:pt x="245" y="366"/>
                  </a:lnTo>
                  <a:lnTo>
                    <a:pt x="245" y="368"/>
                  </a:lnTo>
                  <a:lnTo>
                    <a:pt x="245" y="368"/>
                  </a:lnTo>
                  <a:lnTo>
                    <a:pt x="243" y="370"/>
                  </a:lnTo>
                  <a:lnTo>
                    <a:pt x="241" y="370"/>
                  </a:lnTo>
                  <a:lnTo>
                    <a:pt x="237" y="370"/>
                  </a:lnTo>
                  <a:lnTo>
                    <a:pt x="237" y="370"/>
                  </a:lnTo>
                  <a:lnTo>
                    <a:pt x="235" y="370"/>
                  </a:lnTo>
                  <a:lnTo>
                    <a:pt x="231" y="368"/>
                  </a:lnTo>
                  <a:lnTo>
                    <a:pt x="231" y="368"/>
                  </a:lnTo>
                  <a:lnTo>
                    <a:pt x="227" y="366"/>
                  </a:lnTo>
                  <a:lnTo>
                    <a:pt x="223" y="364"/>
                  </a:lnTo>
                  <a:lnTo>
                    <a:pt x="223" y="364"/>
                  </a:lnTo>
                  <a:lnTo>
                    <a:pt x="221" y="368"/>
                  </a:lnTo>
                  <a:lnTo>
                    <a:pt x="219" y="370"/>
                  </a:lnTo>
                  <a:lnTo>
                    <a:pt x="213" y="372"/>
                  </a:lnTo>
                  <a:lnTo>
                    <a:pt x="213" y="372"/>
                  </a:lnTo>
                  <a:lnTo>
                    <a:pt x="209" y="374"/>
                  </a:lnTo>
                  <a:lnTo>
                    <a:pt x="207" y="378"/>
                  </a:lnTo>
                  <a:lnTo>
                    <a:pt x="207" y="388"/>
                  </a:lnTo>
                  <a:lnTo>
                    <a:pt x="207" y="388"/>
                  </a:lnTo>
                  <a:lnTo>
                    <a:pt x="211" y="394"/>
                  </a:lnTo>
                  <a:lnTo>
                    <a:pt x="213" y="398"/>
                  </a:lnTo>
                  <a:lnTo>
                    <a:pt x="213" y="402"/>
                  </a:lnTo>
                  <a:lnTo>
                    <a:pt x="213" y="402"/>
                  </a:lnTo>
                  <a:lnTo>
                    <a:pt x="213" y="398"/>
                  </a:lnTo>
                  <a:lnTo>
                    <a:pt x="213" y="394"/>
                  </a:lnTo>
                  <a:lnTo>
                    <a:pt x="217" y="390"/>
                  </a:lnTo>
                  <a:lnTo>
                    <a:pt x="221" y="388"/>
                  </a:lnTo>
                  <a:lnTo>
                    <a:pt x="229" y="388"/>
                  </a:lnTo>
                  <a:lnTo>
                    <a:pt x="233" y="390"/>
                  </a:lnTo>
                  <a:lnTo>
                    <a:pt x="239" y="390"/>
                  </a:lnTo>
                  <a:lnTo>
                    <a:pt x="245" y="390"/>
                  </a:lnTo>
                  <a:lnTo>
                    <a:pt x="247" y="388"/>
                  </a:lnTo>
                  <a:lnTo>
                    <a:pt x="249" y="384"/>
                  </a:lnTo>
                  <a:lnTo>
                    <a:pt x="253" y="384"/>
                  </a:lnTo>
                  <a:lnTo>
                    <a:pt x="259" y="384"/>
                  </a:lnTo>
                  <a:lnTo>
                    <a:pt x="269" y="386"/>
                  </a:lnTo>
                  <a:lnTo>
                    <a:pt x="275" y="384"/>
                  </a:lnTo>
                  <a:lnTo>
                    <a:pt x="285" y="384"/>
                  </a:lnTo>
                  <a:lnTo>
                    <a:pt x="293" y="386"/>
                  </a:lnTo>
                  <a:lnTo>
                    <a:pt x="291" y="380"/>
                  </a:lnTo>
                  <a:lnTo>
                    <a:pt x="289" y="370"/>
                  </a:lnTo>
                  <a:lnTo>
                    <a:pt x="291" y="354"/>
                  </a:lnTo>
                  <a:lnTo>
                    <a:pt x="295" y="334"/>
                  </a:lnTo>
                  <a:lnTo>
                    <a:pt x="302" y="319"/>
                  </a:lnTo>
                  <a:lnTo>
                    <a:pt x="312" y="309"/>
                  </a:lnTo>
                  <a:lnTo>
                    <a:pt x="316" y="305"/>
                  </a:lnTo>
                  <a:lnTo>
                    <a:pt x="316" y="301"/>
                  </a:lnTo>
                  <a:lnTo>
                    <a:pt x="314" y="295"/>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sp>
          <p:nvSpPr>
            <p:cNvPr id="178" name="Freeform 401">
              <a:extLst>
                <a:ext uri="{FF2B5EF4-FFF2-40B4-BE49-F238E27FC236}">
                  <a16:creationId xmlns:a16="http://schemas.microsoft.com/office/drawing/2014/main" id="{4E3EDCB9-F402-2BBC-C426-6F8A93169F45}"/>
                </a:ext>
              </a:extLst>
            </p:cNvPr>
            <p:cNvSpPr>
              <a:spLocks/>
            </p:cNvSpPr>
            <p:nvPr/>
          </p:nvSpPr>
          <p:spPr bwMode="auto">
            <a:xfrm>
              <a:off x="10331395" y="4226025"/>
              <a:ext cx="105840" cy="124309"/>
            </a:xfrm>
            <a:custGeom>
              <a:avLst/>
              <a:gdLst>
                <a:gd name="T0" fmla="*/ 131 w 149"/>
                <a:gd name="T1" fmla="*/ 111 h 175"/>
                <a:gd name="T2" fmla="*/ 129 w 149"/>
                <a:gd name="T3" fmla="*/ 97 h 175"/>
                <a:gd name="T4" fmla="*/ 129 w 149"/>
                <a:gd name="T5" fmla="*/ 97 h 175"/>
                <a:gd name="T6" fmla="*/ 129 w 149"/>
                <a:gd name="T7" fmla="*/ 95 h 175"/>
                <a:gd name="T8" fmla="*/ 129 w 149"/>
                <a:gd name="T9" fmla="*/ 97 h 175"/>
                <a:gd name="T10" fmla="*/ 133 w 149"/>
                <a:gd name="T11" fmla="*/ 87 h 175"/>
                <a:gd name="T12" fmla="*/ 131 w 149"/>
                <a:gd name="T13" fmla="*/ 79 h 175"/>
                <a:gd name="T14" fmla="*/ 127 w 149"/>
                <a:gd name="T15" fmla="*/ 79 h 175"/>
                <a:gd name="T16" fmla="*/ 127 w 149"/>
                <a:gd name="T17" fmla="*/ 73 h 175"/>
                <a:gd name="T18" fmla="*/ 133 w 149"/>
                <a:gd name="T19" fmla="*/ 73 h 175"/>
                <a:gd name="T20" fmla="*/ 139 w 149"/>
                <a:gd name="T21" fmla="*/ 75 h 175"/>
                <a:gd name="T22" fmla="*/ 143 w 149"/>
                <a:gd name="T23" fmla="*/ 71 h 175"/>
                <a:gd name="T24" fmla="*/ 147 w 149"/>
                <a:gd name="T25" fmla="*/ 69 h 175"/>
                <a:gd name="T26" fmla="*/ 149 w 149"/>
                <a:gd name="T27" fmla="*/ 67 h 175"/>
                <a:gd name="T28" fmla="*/ 131 w 149"/>
                <a:gd name="T29" fmla="*/ 57 h 175"/>
                <a:gd name="T30" fmla="*/ 117 w 149"/>
                <a:gd name="T31" fmla="*/ 52 h 175"/>
                <a:gd name="T32" fmla="*/ 103 w 149"/>
                <a:gd name="T33" fmla="*/ 46 h 175"/>
                <a:gd name="T34" fmla="*/ 97 w 149"/>
                <a:gd name="T35" fmla="*/ 42 h 175"/>
                <a:gd name="T36" fmla="*/ 94 w 149"/>
                <a:gd name="T37" fmla="*/ 36 h 175"/>
                <a:gd name="T38" fmla="*/ 78 w 149"/>
                <a:gd name="T39" fmla="*/ 32 h 175"/>
                <a:gd name="T40" fmla="*/ 66 w 149"/>
                <a:gd name="T41" fmla="*/ 22 h 175"/>
                <a:gd name="T42" fmla="*/ 54 w 149"/>
                <a:gd name="T43" fmla="*/ 10 h 175"/>
                <a:gd name="T44" fmla="*/ 48 w 149"/>
                <a:gd name="T45" fmla="*/ 4 h 175"/>
                <a:gd name="T46" fmla="*/ 44 w 149"/>
                <a:gd name="T47" fmla="*/ 0 h 175"/>
                <a:gd name="T48" fmla="*/ 36 w 149"/>
                <a:gd name="T49" fmla="*/ 6 h 175"/>
                <a:gd name="T50" fmla="*/ 42 w 149"/>
                <a:gd name="T51" fmla="*/ 10 h 175"/>
                <a:gd name="T52" fmla="*/ 46 w 149"/>
                <a:gd name="T53" fmla="*/ 22 h 175"/>
                <a:gd name="T54" fmla="*/ 44 w 149"/>
                <a:gd name="T55" fmla="*/ 32 h 175"/>
                <a:gd name="T56" fmla="*/ 40 w 149"/>
                <a:gd name="T57" fmla="*/ 30 h 175"/>
                <a:gd name="T58" fmla="*/ 36 w 149"/>
                <a:gd name="T59" fmla="*/ 22 h 175"/>
                <a:gd name="T60" fmla="*/ 22 w 149"/>
                <a:gd name="T61" fmla="*/ 26 h 175"/>
                <a:gd name="T62" fmla="*/ 16 w 149"/>
                <a:gd name="T63" fmla="*/ 38 h 175"/>
                <a:gd name="T64" fmla="*/ 14 w 149"/>
                <a:gd name="T65" fmla="*/ 48 h 175"/>
                <a:gd name="T66" fmla="*/ 12 w 149"/>
                <a:gd name="T67" fmla="*/ 56 h 175"/>
                <a:gd name="T68" fmla="*/ 2 w 149"/>
                <a:gd name="T69" fmla="*/ 59 h 175"/>
                <a:gd name="T70" fmla="*/ 2 w 149"/>
                <a:gd name="T71" fmla="*/ 71 h 175"/>
                <a:gd name="T72" fmla="*/ 0 w 149"/>
                <a:gd name="T73" fmla="*/ 77 h 175"/>
                <a:gd name="T74" fmla="*/ 10 w 149"/>
                <a:gd name="T75" fmla="*/ 87 h 175"/>
                <a:gd name="T76" fmla="*/ 2 w 149"/>
                <a:gd name="T77" fmla="*/ 105 h 175"/>
                <a:gd name="T78" fmla="*/ 2 w 149"/>
                <a:gd name="T79" fmla="*/ 115 h 175"/>
                <a:gd name="T80" fmla="*/ 14 w 149"/>
                <a:gd name="T81" fmla="*/ 123 h 175"/>
                <a:gd name="T82" fmla="*/ 42 w 149"/>
                <a:gd name="T83" fmla="*/ 143 h 175"/>
                <a:gd name="T84" fmla="*/ 54 w 149"/>
                <a:gd name="T85" fmla="*/ 151 h 175"/>
                <a:gd name="T86" fmla="*/ 64 w 149"/>
                <a:gd name="T87" fmla="*/ 169 h 175"/>
                <a:gd name="T88" fmla="*/ 72 w 149"/>
                <a:gd name="T89" fmla="*/ 175 h 175"/>
                <a:gd name="T90" fmla="*/ 74 w 149"/>
                <a:gd name="T91" fmla="*/ 165 h 175"/>
                <a:gd name="T92" fmla="*/ 78 w 149"/>
                <a:gd name="T93" fmla="*/ 153 h 175"/>
                <a:gd name="T94" fmla="*/ 74 w 149"/>
                <a:gd name="T95" fmla="*/ 139 h 175"/>
                <a:gd name="T96" fmla="*/ 78 w 149"/>
                <a:gd name="T97" fmla="*/ 117 h 175"/>
                <a:gd name="T98" fmla="*/ 88 w 149"/>
                <a:gd name="T99" fmla="*/ 109 h 175"/>
                <a:gd name="T100" fmla="*/ 94 w 149"/>
                <a:gd name="T101" fmla="*/ 97 h 175"/>
                <a:gd name="T102" fmla="*/ 99 w 149"/>
                <a:gd name="T103" fmla="*/ 95 h 175"/>
                <a:gd name="T104" fmla="*/ 107 w 149"/>
                <a:gd name="T105" fmla="*/ 105 h 175"/>
                <a:gd name="T106" fmla="*/ 123 w 149"/>
                <a:gd name="T107" fmla="*/ 105 h 175"/>
                <a:gd name="T108" fmla="*/ 129 w 149"/>
                <a:gd name="T109" fmla="*/ 10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75">
                  <a:moveTo>
                    <a:pt x="129" y="109"/>
                  </a:moveTo>
                  <a:lnTo>
                    <a:pt x="131" y="111"/>
                  </a:lnTo>
                  <a:lnTo>
                    <a:pt x="131" y="111"/>
                  </a:lnTo>
                  <a:lnTo>
                    <a:pt x="129" y="97"/>
                  </a:lnTo>
                  <a:lnTo>
                    <a:pt x="129" y="97"/>
                  </a:lnTo>
                  <a:lnTo>
                    <a:pt x="129" y="97"/>
                  </a:lnTo>
                  <a:lnTo>
                    <a:pt x="129" y="95"/>
                  </a:lnTo>
                  <a:lnTo>
                    <a:pt x="129" y="95"/>
                  </a:lnTo>
                  <a:lnTo>
                    <a:pt x="129" y="97"/>
                  </a:lnTo>
                  <a:lnTo>
                    <a:pt x="129" y="97"/>
                  </a:lnTo>
                  <a:lnTo>
                    <a:pt x="133" y="87"/>
                  </a:lnTo>
                  <a:lnTo>
                    <a:pt x="133" y="87"/>
                  </a:lnTo>
                  <a:lnTo>
                    <a:pt x="133" y="81"/>
                  </a:lnTo>
                  <a:lnTo>
                    <a:pt x="131" y="79"/>
                  </a:lnTo>
                  <a:lnTo>
                    <a:pt x="127" y="79"/>
                  </a:lnTo>
                  <a:lnTo>
                    <a:pt x="127" y="79"/>
                  </a:lnTo>
                  <a:lnTo>
                    <a:pt x="127" y="73"/>
                  </a:lnTo>
                  <a:lnTo>
                    <a:pt x="127" y="73"/>
                  </a:lnTo>
                  <a:lnTo>
                    <a:pt x="133" y="73"/>
                  </a:lnTo>
                  <a:lnTo>
                    <a:pt x="133" y="73"/>
                  </a:lnTo>
                  <a:lnTo>
                    <a:pt x="135" y="75"/>
                  </a:lnTo>
                  <a:lnTo>
                    <a:pt x="139" y="75"/>
                  </a:lnTo>
                  <a:lnTo>
                    <a:pt x="139" y="75"/>
                  </a:lnTo>
                  <a:lnTo>
                    <a:pt x="143" y="71"/>
                  </a:lnTo>
                  <a:lnTo>
                    <a:pt x="147" y="69"/>
                  </a:lnTo>
                  <a:lnTo>
                    <a:pt x="147" y="69"/>
                  </a:lnTo>
                  <a:lnTo>
                    <a:pt x="149" y="67"/>
                  </a:lnTo>
                  <a:lnTo>
                    <a:pt x="149" y="67"/>
                  </a:lnTo>
                  <a:lnTo>
                    <a:pt x="139" y="61"/>
                  </a:lnTo>
                  <a:lnTo>
                    <a:pt x="131" y="57"/>
                  </a:lnTo>
                  <a:lnTo>
                    <a:pt x="131" y="57"/>
                  </a:lnTo>
                  <a:lnTo>
                    <a:pt x="117" y="52"/>
                  </a:lnTo>
                  <a:lnTo>
                    <a:pt x="109" y="50"/>
                  </a:lnTo>
                  <a:lnTo>
                    <a:pt x="103" y="46"/>
                  </a:lnTo>
                  <a:lnTo>
                    <a:pt x="103" y="46"/>
                  </a:lnTo>
                  <a:lnTo>
                    <a:pt x="97" y="42"/>
                  </a:lnTo>
                  <a:lnTo>
                    <a:pt x="94" y="36"/>
                  </a:lnTo>
                  <a:lnTo>
                    <a:pt x="94" y="36"/>
                  </a:lnTo>
                  <a:lnTo>
                    <a:pt x="86" y="34"/>
                  </a:lnTo>
                  <a:lnTo>
                    <a:pt x="78" y="32"/>
                  </a:lnTo>
                  <a:lnTo>
                    <a:pt x="78" y="32"/>
                  </a:lnTo>
                  <a:lnTo>
                    <a:pt x="66" y="22"/>
                  </a:lnTo>
                  <a:lnTo>
                    <a:pt x="54" y="10"/>
                  </a:lnTo>
                  <a:lnTo>
                    <a:pt x="54" y="10"/>
                  </a:lnTo>
                  <a:lnTo>
                    <a:pt x="50" y="4"/>
                  </a:lnTo>
                  <a:lnTo>
                    <a:pt x="48" y="4"/>
                  </a:lnTo>
                  <a:lnTo>
                    <a:pt x="44" y="4"/>
                  </a:lnTo>
                  <a:lnTo>
                    <a:pt x="44" y="0"/>
                  </a:lnTo>
                  <a:lnTo>
                    <a:pt x="40" y="0"/>
                  </a:lnTo>
                  <a:lnTo>
                    <a:pt x="36" y="6"/>
                  </a:lnTo>
                  <a:lnTo>
                    <a:pt x="38" y="8"/>
                  </a:lnTo>
                  <a:lnTo>
                    <a:pt x="42" y="10"/>
                  </a:lnTo>
                  <a:lnTo>
                    <a:pt x="44" y="18"/>
                  </a:lnTo>
                  <a:lnTo>
                    <a:pt x="46" y="22"/>
                  </a:lnTo>
                  <a:lnTo>
                    <a:pt x="46" y="30"/>
                  </a:lnTo>
                  <a:lnTo>
                    <a:pt x="44" y="32"/>
                  </a:lnTo>
                  <a:lnTo>
                    <a:pt x="42" y="32"/>
                  </a:lnTo>
                  <a:lnTo>
                    <a:pt x="40" y="30"/>
                  </a:lnTo>
                  <a:lnTo>
                    <a:pt x="38" y="22"/>
                  </a:lnTo>
                  <a:lnTo>
                    <a:pt x="36" y="22"/>
                  </a:lnTo>
                  <a:lnTo>
                    <a:pt x="28" y="22"/>
                  </a:lnTo>
                  <a:lnTo>
                    <a:pt x="22" y="26"/>
                  </a:lnTo>
                  <a:lnTo>
                    <a:pt x="18" y="32"/>
                  </a:lnTo>
                  <a:lnTo>
                    <a:pt x="16" y="38"/>
                  </a:lnTo>
                  <a:lnTo>
                    <a:pt x="14" y="40"/>
                  </a:lnTo>
                  <a:lnTo>
                    <a:pt x="14" y="48"/>
                  </a:lnTo>
                  <a:lnTo>
                    <a:pt x="14" y="52"/>
                  </a:lnTo>
                  <a:lnTo>
                    <a:pt x="12" y="56"/>
                  </a:lnTo>
                  <a:lnTo>
                    <a:pt x="4" y="56"/>
                  </a:lnTo>
                  <a:lnTo>
                    <a:pt x="2" y="59"/>
                  </a:lnTo>
                  <a:lnTo>
                    <a:pt x="2" y="65"/>
                  </a:lnTo>
                  <a:lnTo>
                    <a:pt x="2" y="71"/>
                  </a:lnTo>
                  <a:lnTo>
                    <a:pt x="0" y="71"/>
                  </a:lnTo>
                  <a:lnTo>
                    <a:pt x="0" y="77"/>
                  </a:lnTo>
                  <a:lnTo>
                    <a:pt x="4" y="83"/>
                  </a:lnTo>
                  <a:lnTo>
                    <a:pt x="10" y="87"/>
                  </a:lnTo>
                  <a:lnTo>
                    <a:pt x="10" y="93"/>
                  </a:lnTo>
                  <a:lnTo>
                    <a:pt x="2" y="105"/>
                  </a:lnTo>
                  <a:lnTo>
                    <a:pt x="0" y="109"/>
                  </a:lnTo>
                  <a:lnTo>
                    <a:pt x="2" y="115"/>
                  </a:lnTo>
                  <a:lnTo>
                    <a:pt x="8" y="119"/>
                  </a:lnTo>
                  <a:lnTo>
                    <a:pt x="14" y="123"/>
                  </a:lnTo>
                  <a:lnTo>
                    <a:pt x="24" y="129"/>
                  </a:lnTo>
                  <a:lnTo>
                    <a:pt x="42" y="143"/>
                  </a:lnTo>
                  <a:lnTo>
                    <a:pt x="48" y="147"/>
                  </a:lnTo>
                  <a:lnTo>
                    <a:pt x="54" y="151"/>
                  </a:lnTo>
                  <a:lnTo>
                    <a:pt x="58" y="159"/>
                  </a:lnTo>
                  <a:lnTo>
                    <a:pt x="64" y="169"/>
                  </a:lnTo>
                  <a:lnTo>
                    <a:pt x="68" y="173"/>
                  </a:lnTo>
                  <a:lnTo>
                    <a:pt x="72" y="175"/>
                  </a:lnTo>
                  <a:lnTo>
                    <a:pt x="72" y="171"/>
                  </a:lnTo>
                  <a:lnTo>
                    <a:pt x="74" y="165"/>
                  </a:lnTo>
                  <a:lnTo>
                    <a:pt x="76" y="157"/>
                  </a:lnTo>
                  <a:lnTo>
                    <a:pt x="78" y="153"/>
                  </a:lnTo>
                  <a:lnTo>
                    <a:pt x="76" y="145"/>
                  </a:lnTo>
                  <a:lnTo>
                    <a:pt x="74" y="139"/>
                  </a:lnTo>
                  <a:lnTo>
                    <a:pt x="76" y="127"/>
                  </a:lnTo>
                  <a:lnTo>
                    <a:pt x="78" y="117"/>
                  </a:lnTo>
                  <a:lnTo>
                    <a:pt x="82" y="113"/>
                  </a:lnTo>
                  <a:lnTo>
                    <a:pt x="88" y="109"/>
                  </a:lnTo>
                  <a:lnTo>
                    <a:pt x="92" y="101"/>
                  </a:lnTo>
                  <a:lnTo>
                    <a:pt x="94" y="97"/>
                  </a:lnTo>
                  <a:lnTo>
                    <a:pt x="97" y="95"/>
                  </a:lnTo>
                  <a:lnTo>
                    <a:pt x="99" y="95"/>
                  </a:lnTo>
                  <a:lnTo>
                    <a:pt x="101" y="99"/>
                  </a:lnTo>
                  <a:lnTo>
                    <a:pt x="107" y="105"/>
                  </a:lnTo>
                  <a:lnTo>
                    <a:pt x="115" y="105"/>
                  </a:lnTo>
                  <a:lnTo>
                    <a:pt x="123" y="105"/>
                  </a:lnTo>
                  <a:lnTo>
                    <a:pt x="127" y="107"/>
                  </a:lnTo>
                  <a:lnTo>
                    <a:pt x="129" y="109"/>
                  </a:lnTo>
                  <a:close/>
                </a:path>
              </a:pathLst>
            </a:custGeom>
            <a:grpFill/>
            <a:ln w="3175">
              <a:solidFill>
                <a:schemeClr val="bg1">
                  <a:lumMod val="95000"/>
                </a:schemeClr>
              </a:solidFill>
              <a:round/>
              <a:headEnd/>
              <a:tailEnd/>
            </a:ln>
          </p:spPr>
          <p:txBody>
            <a:bodyPr/>
            <a:lstStyle/>
            <a:p>
              <a:pPr defTabSz="457189">
                <a:defRPr/>
              </a:pPr>
              <a:endParaRPr lang="en-US" sz="2400">
                <a:solidFill>
                  <a:srgbClr val="2C2C2D"/>
                </a:solidFill>
                <a:latin typeface="Arial"/>
                <a:ea typeface="ＭＳ Ｐゴシック" pitchFamily="-97" charset="-128"/>
                <a:cs typeface="Arial" charset="0"/>
              </a:endParaRPr>
            </a:p>
          </p:txBody>
        </p:sp>
      </p:grpSp>
      <p:grpSp>
        <p:nvGrpSpPr>
          <p:cNvPr id="179" name="Group 178">
            <a:extLst>
              <a:ext uri="{FF2B5EF4-FFF2-40B4-BE49-F238E27FC236}">
                <a16:creationId xmlns:a16="http://schemas.microsoft.com/office/drawing/2014/main" id="{665ACC7A-8579-01F4-4F72-138E8071A345}"/>
              </a:ext>
            </a:extLst>
          </p:cNvPr>
          <p:cNvGrpSpPr/>
          <p:nvPr/>
        </p:nvGrpSpPr>
        <p:grpSpPr>
          <a:xfrm>
            <a:off x="2215878" y="2862451"/>
            <a:ext cx="143487" cy="143483"/>
            <a:chOff x="2411921" y="3075137"/>
            <a:chExt cx="227446" cy="227442"/>
          </a:xfrm>
        </p:grpSpPr>
        <p:sp>
          <p:nvSpPr>
            <p:cNvPr id="180" name="Oval 179">
              <a:extLst>
                <a:ext uri="{FF2B5EF4-FFF2-40B4-BE49-F238E27FC236}">
                  <a16:creationId xmlns:a16="http://schemas.microsoft.com/office/drawing/2014/main" id="{1125072E-C911-5751-7ACB-C0616E8347AE}"/>
                </a:ext>
              </a:extLst>
            </p:cNvPr>
            <p:cNvSpPr/>
            <p:nvPr/>
          </p:nvSpPr>
          <p:spPr>
            <a:xfrm>
              <a:off x="2411921" y="3075137"/>
              <a:ext cx="227446" cy="22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81" name="Oval 180">
              <a:extLst>
                <a:ext uri="{FF2B5EF4-FFF2-40B4-BE49-F238E27FC236}">
                  <a16:creationId xmlns:a16="http://schemas.microsoft.com/office/drawing/2014/main" id="{8DF71F43-ACA3-78F1-A269-95B1E4ECB96F}"/>
                </a:ext>
              </a:extLst>
            </p:cNvPr>
            <p:cNvSpPr/>
            <p:nvPr/>
          </p:nvSpPr>
          <p:spPr>
            <a:xfrm>
              <a:off x="2424717" y="3086092"/>
              <a:ext cx="205526" cy="2055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82" name="Oval 181">
              <a:extLst>
                <a:ext uri="{FF2B5EF4-FFF2-40B4-BE49-F238E27FC236}">
                  <a16:creationId xmlns:a16="http://schemas.microsoft.com/office/drawing/2014/main" id="{222DA3AA-2E3F-C6B9-1588-ACBA9FDE8297}"/>
                </a:ext>
              </a:extLst>
            </p:cNvPr>
            <p:cNvSpPr/>
            <p:nvPr/>
          </p:nvSpPr>
          <p:spPr>
            <a:xfrm>
              <a:off x="2459991" y="3121366"/>
              <a:ext cx="134983" cy="1349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183" name="Straight Connector 207">
            <a:extLst>
              <a:ext uri="{FF2B5EF4-FFF2-40B4-BE49-F238E27FC236}">
                <a16:creationId xmlns:a16="http://schemas.microsoft.com/office/drawing/2014/main" id="{3F940D2C-CF1B-826D-F899-B7C3B6B1D248}"/>
              </a:ext>
            </a:extLst>
          </p:cNvPr>
          <p:cNvCxnSpPr>
            <a:cxnSpLocks/>
            <a:stCxn id="193" idx="3"/>
            <a:endCxn id="180" idx="0"/>
          </p:cNvCxnSpPr>
          <p:nvPr/>
        </p:nvCxnSpPr>
        <p:spPr>
          <a:xfrm>
            <a:off x="2029295" y="2234853"/>
            <a:ext cx="258327" cy="627599"/>
          </a:xfrm>
          <a:prstGeom prst="bentConnector2">
            <a:avLst/>
          </a:prstGeom>
          <a:ln w="9525">
            <a:solidFill>
              <a:srgbClr val="142F4A"/>
            </a:solidFill>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71EAD995-0CA0-64F3-853F-AEAB2AAC9F89}"/>
              </a:ext>
            </a:extLst>
          </p:cNvPr>
          <p:cNvGrpSpPr/>
          <p:nvPr/>
        </p:nvGrpSpPr>
        <p:grpSpPr>
          <a:xfrm>
            <a:off x="9373285" y="3425049"/>
            <a:ext cx="143487" cy="143483"/>
            <a:chOff x="2411921" y="3075137"/>
            <a:chExt cx="227446" cy="227442"/>
          </a:xfrm>
        </p:grpSpPr>
        <p:sp>
          <p:nvSpPr>
            <p:cNvPr id="185" name="Oval 184">
              <a:extLst>
                <a:ext uri="{FF2B5EF4-FFF2-40B4-BE49-F238E27FC236}">
                  <a16:creationId xmlns:a16="http://schemas.microsoft.com/office/drawing/2014/main" id="{E373BC97-B931-C784-7F7F-898B8A4E7833}"/>
                </a:ext>
              </a:extLst>
            </p:cNvPr>
            <p:cNvSpPr/>
            <p:nvPr/>
          </p:nvSpPr>
          <p:spPr>
            <a:xfrm>
              <a:off x="2411921" y="3075137"/>
              <a:ext cx="227446" cy="22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86" name="Oval 185">
              <a:extLst>
                <a:ext uri="{FF2B5EF4-FFF2-40B4-BE49-F238E27FC236}">
                  <a16:creationId xmlns:a16="http://schemas.microsoft.com/office/drawing/2014/main" id="{38751886-8726-57B0-F632-E8BF7E42CB4A}"/>
                </a:ext>
              </a:extLst>
            </p:cNvPr>
            <p:cNvSpPr/>
            <p:nvPr/>
          </p:nvSpPr>
          <p:spPr>
            <a:xfrm>
              <a:off x="2424717" y="3086092"/>
              <a:ext cx="205526" cy="2055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87" name="Oval 186">
              <a:extLst>
                <a:ext uri="{FF2B5EF4-FFF2-40B4-BE49-F238E27FC236}">
                  <a16:creationId xmlns:a16="http://schemas.microsoft.com/office/drawing/2014/main" id="{C41A86CB-4B59-11EF-FF90-08B1D2DB313B}"/>
                </a:ext>
              </a:extLst>
            </p:cNvPr>
            <p:cNvSpPr/>
            <p:nvPr/>
          </p:nvSpPr>
          <p:spPr>
            <a:xfrm>
              <a:off x="2459991" y="3121366"/>
              <a:ext cx="134983" cy="1349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88" name="Group 187">
            <a:extLst>
              <a:ext uri="{FF2B5EF4-FFF2-40B4-BE49-F238E27FC236}">
                <a16:creationId xmlns:a16="http://schemas.microsoft.com/office/drawing/2014/main" id="{879C2C03-1662-44E8-6470-FF01C8580430}"/>
              </a:ext>
            </a:extLst>
          </p:cNvPr>
          <p:cNvGrpSpPr/>
          <p:nvPr/>
        </p:nvGrpSpPr>
        <p:grpSpPr>
          <a:xfrm>
            <a:off x="9605242" y="3801969"/>
            <a:ext cx="143487" cy="143483"/>
            <a:chOff x="2411921" y="3075137"/>
            <a:chExt cx="227446" cy="227442"/>
          </a:xfrm>
        </p:grpSpPr>
        <p:sp>
          <p:nvSpPr>
            <p:cNvPr id="189" name="Oval 188">
              <a:extLst>
                <a:ext uri="{FF2B5EF4-FFF2-40B4-BE49-F238E27FC236}">
                  <a16:creationId xmlns:a16="http://schemas.microsoft.com/office/drawing/2014/main" id="{7C143AE0-6EDA-2999-8444-5999EA98BDFB}"/>
                </a:ext>
              </a:extLst>
            </p:cNvPr>
            <p:cNvSpPr/>
            <p:nvPr/>
          </p:nvSpPr>
          <p:spPr>
            <a:xfrm>
              <a:off x="2411921" y="3075137"/>
              <a:ext cx="227446" cy="22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90" name="Oval 189">
              <a:extLst>
                <a:ext uri="{FF2B5EF4-FFF2-40B4-BE49-F238E27FC236}">
                  <a16:creationId xmlns:a16="http://schemas.microsoft.com/office/drawing/2014/main" id="{24C0E8E1-2053-E094-8C69-A6A490460AB8}"/>
                </a:ext>
              </a:extLst>
            </p:cNvPr>
            <p:cNvSpPr/>
            <p:nvPr/>
          </p:nvSpPr>
          <p:spPr>
            <a:xfrm>
              <a:off x="2424717" y="3086092"/>
              <a:ext cx="205526" cy="2055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91" name="Oval 190">
              <a:extLst>
                <a:ext uri="{FF2B5EF4-FFF2-40B4-BE49-F238E27FC236}">
                  <a16:creationId xmlns:a16="http://schemas.microsoft.com/office/drawing/2014/main" id="{EF02E488-FC53-09C5-101C-A6A7DE830C7E}"/>
                </a:ext>
              </a:extLst>
            </p:cNvPr>
            <p:cNvSpPr/>
            <p:nvPr/>
          </p:nvSpPr>
          <p:spPr>
            <a:xfrm>
              <a:off x="2459991" y="3121366"/>
              <a:ext cx="134983" cy="1349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93" name="Rectangle: Rounded Corners 201">
            <a:extLst>
              <a:ext uri="{FF2B5EF4-FFF2-40B4-BE49-F238E27FC236}">
                <a16:creationId xmlns:a16="http://schemas.microsoft.com/office/drawing/2014/main" id="{4A87C494-6BF1-3370-EA4F-395839F8770D}"/>
              </a:ext>
            </a:extLst>
          </p:cNvPr>
          <p:cNvSpPr/>
          <p:nvPr/>
        </p:nvSpPr>
        <p:spPr>
          <a:xfrm>
            <a:off x="33275" y="1822251"/>
            <a:ext cx="1996021" cy="825215"/>
          </a:xfrm>
          <a:prstGeom prst="roundRect">
            <a:avLst>
              <a:gd name="adj" fmla="val 22476"/>
            </a:avLst>
          </a:prstGeom>
          <a:no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Rabin MC (Levi)</a:t>
            </a:r>
          </a:p>
          <a:p>
            <a:pPr defTabSz="457189">
              <a:spcBef>
                <a:spcPts val="400"/>
              </a:spcBef>
            </a:pPr>
            <a:r>
              <a:rPr lang="en-US" sz="1200" b="1" dirty="0" err="1">
                <a:solidFill>
                  <a:srgbClr val="2C2C2D"/>
                </a:solidFill>
                <a:latin typeface="Calibri" panose="020F0502020204030204" pitchFamily="34" charset="0"/>
                <a:ea typeface="Calibri" panose="020F0502020204030204" pitchFamily="34" charset="0"/>
                <a:cs typeface="Calibri" panose="020F0502020204030204" pitchFamily="34" charset="0"/>
              </a:rPr>
              <a:t>HaSharon</a:t>
            </a: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 MC (Greenberg) </a:t>
            </a:r>
          </a:p>
        </p:txBody>
      </p:sp>
      <p:sp>
        <p:nvSpPr>
          <p:cNvPr id="199" name="Rectangle: Rounded Corners 227">
            <a:extLst>
              <a:ext uri="{FF2B5EF4-FFF2-40B4-BE49-F238E27FC236}">
                <a16:creationId xmlns:a16="http://schemas.microsoft.com/office/drawing/2014/main" id="{B4EFBB30-3E52-B352-705C-48117CBE3705}"/>
              </a:ext>
            </a:extLst>
          </p:cNvPr>
          <p:cNvSpPr/>
          <p:nvPr/>
        </p:nvSpPr>
        <p:spPr>
          <a:xfrm>
            <a:off x="8540894" y="1507172"/>
            <a:ext cx="3019043" cy="758389"/>
          </a:xfrm>
          <a:prstGeom prst="roundRect">
            <a:avLst>
              <a:gd name="adj" fmla="val 22476"/>
            </a:avLst>
          </a:prstGeom>
          <a:noFill/>
          <a:ln>
            <a:solidFill>
              <a:srgbClr val="C62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endPar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endParaRP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Imperial College of London (Al-Lamee)</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Musgrove Park Hospital (</a:t>
            </a:r>
            <a:r>
              <a:rPr lang="en-US" sz="1200" b="1" dirty="0" err="1">
                <a:solidFill>
                  <a:srgbClr val="2C2C2D"/>
                </a:solidFill>
                <a:latin typeface="Calibri" panose="020F0502020204030204" pitchFamily="34" charset="0"/>
                <a:ea typeface="Calibri" panose="020F0502020204030204" pitchFamily="34" charset="0"/>
                <a:cs typeface="Calibri" panose="020F0502020204030204" pitchFamily="34" charset="0"/>
              </a:rPr>
              <a:t>Sahebjalal</a:t>
            </a: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Essex Cardiothoracic Center (Keeble)</a:t>
            </a:r>
          </a:p>
          <a:p>
            <a:pPr algn="ctr" defTabSz="457189"/>
            <a:endPar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endParaRPr>
          </a:p>
        </p:txBody>
      </p:sp>
      <p:sp>
        <p:nvSpPr>
          <p:cNvPr id="204" name="Rectangle: Rounded Corners 232">
            <a:extLst>
              <a:ext uri="{FF2B5EF4-FFF2-40B4-BE49-F238E27FC236}">
                <a16:creationId xmlns:a16="http://schemas.microsoft.com/office/drawing/2014/main" id="{6C74DA4E-C38A-0F35-D406-376B5E92CF60}"/>
              </a:ext>
            </a:extLst>
          </p:cNvPr>
          <p:cNvSpPr/>
          <p:nvPr/>
        </p:nvSpPr>
        <p:spPr>
          <a:xfrm>
            <a:off x="7930281" y="4520021"/>
            <a:ext cx="3258625" cy="786079"/>
          </a:xfrm>
          <a:prstGeom prst="roundRect">
            <a:avLst>
              <a:gd name="adj" fmla="val 22476"/>
            </a:avLst>
          </a:prstGeom>
          <a:noFill/>
          <a:ln>
            <a:solidFill>
              <a:srgbClr val="C62035"/>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defTabSz="457189">
              <a:spcBef>
                <a:spcPts val="400"/>
              </a:spcBef>
            </a:pPr>
            <a:r>
              <a:rPr lang="en-US" sz="1200" b="1" dirty="0" err="1">
                <a:solidFill>
                  <a:srgbClr val="2C2C2D"/>
                </a:solidFill>
                <a:latin typeface="Calibri" panose="020F0502020204030204" pitchFamily="34" charset="0"/>
                <a:ea typeface="Calibri" panose="020F0502020204030204" pitchFamily="34" charset="0"/>
                <a:cs typeface="Calibri" panose="020F0502020204030204" pitchFamily="34" charset="0"/>
              </a:rPr>
              <a:t>Hopitaux</a:t>
            </a: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rgbClr val="2C2C2D"/>
                </a:solidFill>
                <a:latin typeface="Calibri" panose="020F0502020204030204" pitchFamily="34" charset="0"/>
                <a:ea typeface="Calibri" panose="020F0502020204030204" pitchFamily="34" charset="0"/>
                <a:cs typeface="Calibri" panose="020F0502020204030204" pitchFamily="34" charset="0"/>
              </a:rPr>
              <a:t>Universitaires</a:t>
            </a: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 Geneve (Iglesias)</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CHUV Lausanne (Fournier)</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HFR Fribourg (Arroyo)</a:t>
            </a:r>
          </a:p>
        </p:txBody>
      </p:sp>
      <p:cxnSp>
        <p:nvCxnSpPr>
          <p:cNvPr id="208" name="Straight Connector 242">
            <a:extLst>
              <a:ext uri="{FF2B5EF4-FFF2-40B4-BE49-F238E27FC236}">
                <a16:creationId xmlns:a16="http://schemas.microsoft.com/office/drawing/2014/main" id="{23F0003B-9B49-E2E1-D666-0B004F920B57}"/>
              </a:ext>
            </a:extLst>
          </p:cNvPr>
          <p:cNvCxnSpPr>
            <a:cxnSpLocks/>
            <a:stCxn id="204" idx="0"/>
            <a:endCxn id="189" idx="2"/>
          </p:cNvCxnSpPr>
          <p:nvPr/>
        </p:nvCxnSpPr>
        <p:spPr>
          <a:xfrm rot="5400000" flipH="1" flipV="1">
            <a:off x="9259263" y="4174042"/>
            <a:ext cx="646310" cy="45648"/>
          </a:xfrm>
          <a:prstGeom prst="bentConnector2">
            <a:avLst/>
          </a:prstGeom>
          <a:ln w="9525">
            <a:solidFill>
              <a:srgbClr val="142F4A"/>
            </a:solidFill>
          </a:ln>
        </p:spPr>
        <p:style>
          <a:lnRef idx="1">
            <a:schemeClr val="accent1"/>
          </a:lnRef>
          <a:fillRef idx="0">
            <a:schemeClr val="accent1"/>
          </a:fillRef>
          <a:effectRef idx="0">
            <a:schemeClr val="accent1"/>
          </a:effectRef>
          <a:fontRef idx="minor">
            <a:schemeClr val="tx1"/>
          </a:fontRef>
        </p:style>
      </p:cxnSp>
      <p:grpSp>
        <p:nvGrpSpPr>
          <p:cNvPr id="209" name="Group 208">
            <a:extLst>
              <a:ext uri="{FF2B5EF4-FFF2-40B4-BE49-F238E27FC236}">
                <a16:creationId xmlns:a16="http://schemas.microsoft.com/office/drawing/2014/main" id="{52CD150B-2200-7B0B-DBD5-4CB539A992BE}"/>
              </a:ext>
            </a:extLst>
          </p:cNvPr>
          <p:cNvGrpSpPr/>
          <p:nvPr/>
        </p:nvGrpSpPr>
        <p:grpSpPr>
          <a:xfrm>
            <a:off x="5801511" y="4102348"/>
            <a:ext cx="143487" cy="143483"/>
            <a:chOff x="2411921" y="3075137"/>
            <a:chExt cx="227446" cy="227442"/>
          </a:xfrm>
        </p:grpSpPr>
        <p:sp>
          <p:nvSpPr>
            <p:cNvPr id="210" name="Oval 209">
              <a:extLst>
                <a:ext uri="{FF2B5EF4-FFF2-40B4-BE49-F238E27FC236}">
                  <a16:creationId xmlns:a16="http://schemas.microsoft.com/office/drawing/2014/main" id="{737C757E-3381-A9D2-0DA1-AF004780CA18}"/>
                </a:ext>
              </a:extLst>
            </p:cNvPr>
            <p:cNvSpPr/>
            <p:nvPr/>
          </p:nvSpPr>
          <p:spPr>
            <a:xfrm>
              <a:off x="2411921" y="3075137"/>
              <a:ext cx="227446" cy="22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11" name="Oval 210">
              <a:extLst>
                <a:ext uri="{FF2B5EF4-FFF2-40B4-BE49-F238E27FC236}">
                  <a16:creationId xmlns:a16="http://schemas.microsoft.com/office/drawing/2014/main" id="{21C718BB-279F-10B2-0827-C688885E2D4C}"/>
                </a:ext>
              </a:extLst>
            </p:cNvPr>
            <p:cNvSpPr/>
            <p:nvPr/>
          </p:nvSpPr>
          <p:spPr>
            <a:xfrm>
              <a:off x="2424717" y="3086092"/>
              <a:ext cx="205526" cy="2055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12" name="Oval 211">
              <a:extLst>
                <a:ext uri="{FF2B5EF4-FFF2-40B4-BE49-F238E27FC236}">
                  <a16:creationId xmlns:a16="http://schemas.microsoft.com/office/drawing/2014/main" id="{A7E52A11-BC10-AC2C-35AC-AE937F5231D2}"/>
                </a:ext>
              </a:extLst>
            </p:cNvPr>
            <p:cNvSpPr/>
            <p:nvPr/>
          </p:nvSpPr>
          <p:spPr>
            <a:xfrm>
              <a:off x="2459991" y="3121366"/>
              <a:ext cx="134983" cy="1349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213" name="Straight Connector 207">
            <a:extLst>
              <a:ext uri="{FF2B5EF4-FFF2-40B4-BE49-F238E27FC236}">
                <a16:creationId xmlns:a16="http://schemas.microsoft.com/office/drawing/2014/main" id="{F5DF3177-86B4-5CF7-0F8F-0A7A4BDE3750}"/>
              </a:ext>
            </a:extLst>
          </p:cNvPr>
          <p:cNvCxnSpPr>
            <a:cxnSpLocks/>
            <a:stCxn id="215" idx="3"/>
            <a:endCxn id="210" idx="0"/>
          </p:cNvCxnSpPr>
          <p:nvPr/>
        </p:nvCxnSpPr>
        <p:spPr>
          <a:xfrm>
            <a:off x="5655340" y="3446198"/>
            <a:ext cx="217915" cy="656150"/>
          </a:xfrm>
          <a:prstGeom prst="bentConnector2">
            <a:avLst/>
          </a:prstGeom>
          <a:ln w="9525">
            <a:solidFill>
              <a:srgbClr val="142F4A"/>
            </a:solidFill>
          </a:ln>
        </p:spPr>
        <p:style>
          <a:lnRef idx="1">
            <a:schemeClr val="accent1"/>
          </a:lnRef>
          <a:fillRef idx="0">
            <a:schemeClr val="accent1"/>
          </a:fillRef>
          <a:effectRef idx="0">
            <a:schemeClr val="accent1"/>
          </a:effectRef>
          <a:fontRef idx="minor">
            <a:schemeClr val="tx1"/>
          </a:fontRef>
        </p:style>
      </p:cxnSp>
      <p:sp>
        <p:nvSpPr>
          <p:cNvPr id="215" name="Rectangle: Rounded Corners 62">
            <a:extLst>
              <a:ext uri="{FF2B5EF4-FFF2-40B4-BE49-F238E27FC236}">
                <a16:creationId xmlns:a16="http://schemas.microsoft.com/office/drawing/2014/main" id="{AF4D6014-E160-F9FE-D681-6379CE3EDC37}"/>
              </a:ext>
            </a:extLst>
          </p:cNvPr>
          <p:cNvSpPr/>
          <p:nvPr/>
        </p:nvSpPr>
        <p:spPr>
          <a:xfrm>
            <a:off x="3192553" y="2956102"/>
            <a:ext cx="2462787" cy="980191"/>
          </a:xfrm>
          <a:prstGeom prst="roundRect">
            <a:avLst>
              <a:gd name="adj" fmla="val 22476"/>
            </a:avLst>
          </a:prstGeom>
          <a:noFill/>
          <a:ln>
            <a:solidFill>
              <a:srgbClr val="C62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Kobe University (Otake)</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Gifu Heart Center (Matsuo)</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Mie University (Kurita)</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Ichinomiya Nishi Hospital (Dan)</a:t>
            </a:r>
          </a:p>
        </p:txBody>
      </p:sp>
      <p:grpSp>
        <p:nvGrpSpPr>
          <p:cNvPr id="219" name="Group 218">
            <a:extLst>
              <a:ext uri="{FF2B5EF4-FFF2-40B4-BE49-F238E27FC236}">
                <a16:creationId xmlns:a16="http://schemas.microsoft.com/office/drawing/2014/main" id="{908157FB-9EE2-2713-0F95-CB29344A186C}"/>
              </a:ext>
            </a:extLst>
          </p:cNvPr>
          <p:cNvGrpSpPr/>
          <p:nvPr/>
        </p:nvGrpSpPr>
        <p:grpSpPr>
          <a:xfrm>
            <a:off x="6403174" y="3895484"/>
            <a:ext cx="143487" cy="143483"/>
            <a:chOff x="2411921" y="3075137"/>
            <a:chExt cx="227446" cy="227442"/>
          </a:xfrm>
        </p:grpSpPr>
        <p:sp>
          <p:nvSpPr>
            <p:cNvPr id="220" name="Oval 219">
              <a:extLst>
                <a:ext uri="{FF2B5EF4-FFF2-40B4-BE49-F238E27FC236}">
                  <a16:creationId xmlns:a16="http://schemas.microsoft.com/office/drawing/2014/main" id="{4FA6B258-2BF3-5C29-916C-3FBE0C2E0E8D}"/>
                </a:ext>
              </a:extLst>
            </p:cNvPr>
            <p:cNvSpPr/>
            <p:nvPr/>
          </p:nvSpPr>
          <p:spPr>
            <a:xfrm>
              <a:off x="2411921" y="3075137"/>
              <a:ext cx="227446" cy="22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21" name="Oval 220">
              <a:extLst>
                <a:ext uri="{FF2B5EF4-FFF2-40B4-BE49-F238E27FC236}">
                  <a16:creationId xmlns:a16="http://schemas.microsoft.com/office/drawing/2014/main" id="{7B49D608-4248-6A9B-583F-C6E476728A84}"/>
                </a:ext>
              </a:extLst>
            </p:cNvPr>
            <p:cNvSpPr/>
            <p:nvPr/>
          </p:nvSpPr>
          <p:spPr>
            <a:xfrm>
              <a:off x="2424717" y="3086092"/>
              <a:ext cx="205526" cy="2055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22" name="Oval 221">
              <a:extLst>
                <a:ext uri="{FF2B5EF4-FFF2-40B4-BE49-F238E27FC236}">
                  <a16:creationId xmlns:a16="http://schemas.microsoft.com/office/drawing/2014/main" id="{5D28AC37-B593-E0A1-7255-E9719400BC04}"/>
                </a:ext>
              </a:extLst>
            </p:cNvPr>
            <p:cNvSpPr/>
            <p:nvPr/>
          </p:nvSpPr>
          <p:spPr>
            <a:xfrm>
              <a:off x="2459991" y="3121366"/>
              <a:ext cx="134983" cy="1349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223" name="Straight Connector 207">
            <a:extLst>
              <a:ext uri="{FF2B5EF4-FFF2-40B4-BE49-F238E27FC236}">
                <a16:creationId xmlns:a16="http://schemas.microsoft.com/office/drawing/2014/main" id="{C90F72D2-0C1B-05A1-EC3A-E7A9B7C94D94}"/>
              </a:ext>
            </a:extLst>
          </p:cNvPr>
          <p:cNvCxnSpPr>
            <a:cxnSpLocks/>
            <a:stCxn id="225" idx="1"/>
            <a:endCxn id="220" idx="0"/>
          </p:cNvCxnSpPr>
          <p:nvPr/>
        </p:nvCxnSpPr>
        <p:spPr>
          <a:xfrm rot="10800000" flipV="1">
            <a:off x="6474917" y="3380823"/>
            <a:ext cx="403235" cy="514660"/>
          </a:xfrm>
          <a:prstGeom prst="bentConnector2">
            <a:avLst/>
          </a:prstGeom>
          <a:ln w="9525">
            <a:solidFill>
              <a:srgbClr val="142F4A"/>
            </a:solidFill>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8F823105-D4E4-945F-E4D2-7967FFC6AD7A}"/>
              </a:ext>
            </a:extLst>
          </p:cNvPr>
          <p:cNvGrpSpPr/>
          <p:nvPr/>
        </p:nvGrpSpPr>
        <p:grpSpPr>
          <a:xfrm>
            <a:off x="6878153" y="2651982"/>
            <a:ext cx="1893633" cy="1394110"/>
            <a:chOff x="479425" y="1839692"/>
            <a:chExt cx="1353153" cy="1394108"/>
          </a:xfrm>
        </p:grpSpPr>
        <p:sp>
          <p:nvSpPr>
            <p:cNvPr id="225" name="Rectangle: Rounded Corners 213">
              <a:extLst>
                <a:ext uri="{FF2B5EF4-FFF2-40B4-BE49-F238E27FC236}">
                  <a16:creationId xmlns:a16="http://schemas.microsoft.com/office/drawing/2014/main" id="{74BBE310-CFEF-B784-23FC-FDEBCF38CD0A}"/>
                </a:ext>
              </a:extLst>
            </p:cNvPr>
            <p:cNvSpPr/>
            <p:nvPr/>
          </p:nvSpPr>
          <p:spPr>
            <a:xfrm>
              <a:off x="479425" y="1903267"/>
              <a:ext cx="1353153" cy="1330533"/>
            </a:xfrm>
            <a:prstGeom prst="roundRect">
              <a:avLst>
                <a:gd name="adj" fmla="val 22476"/>
              </a:avLst>
            </a:prstGeom>
            <a:noFill/>
            <a:ln>
              <a:solidFill>
                <a:srgbClr val="C62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Sakakibara Heart Institute (</a:t>
              </a:r>
              <a:r>
                <a:rPr lang="en-US" sz="1200" b="1" dirty="0" err="1">
                  <a:solidFill>
                    <a:srgbClr val="2C2C2D"/>
                  </a:solidFill>
                  <a:latin typeface="Calibri" panose="020F0502020204030204" pitchFamily="34" charset="0"/>
                  <a:ea typeface="Calibri" panose="020F0502020204030204" pitchFamily="34" charset="0"/>
                  <a:cs typeface="Calibri" panose="020F0502020204030204" pitchFamily="34" charset="0"/>
                </a:rPr>
                <a:t>Nanasato</a:t>
              </a: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a:t>
              </a:r>
            </a:p>
            <a:p>
              <a:pPr defTabSz="457189">
                <a:spcBef>
                  <a:spcPts val="400"/>
                </a:spcBef>
              </a:pPr>
              <a:r>
                <a:rPr lang="en-US" sz="1200" b="1" dirty="0" err="1">
                  <a:solidFill>
                    <a:srgbClr val="2C2C2D"/>
                  </a:solidFill>
                  <a:latin typeface="Calibri" panose="020F0502020204030204" pitchFamily="34" charset="0"/>
                  <a:ea typeface="Calibri" panose="020F0502020204030204" pitchFamily="34" charset="0"/>
                  <a:cs typeface="Calibri" panose="020F0502020204030204" pitchFamily="34" charset="0"/>
                </a:rPr>
                <a:t>Chibanishi</a:t>
              </a: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 General Hospital (Misumi)</a:t>
              </a:r>
            </a:p>
            <a:p>
              <a:pPr defTabSz="457189">
                <a:spcBef>
                  <a:spcPts val="400"/>
                </a:spcBef>
              </a:pP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NTT Medical Center (</a:t>
              </a:r>
              <a:r>
                <a:rPr lang="en-US" sz="1200" b="1" dirty="0" err="1">
                  <a:solidFill>
                    <a:srgbClr val="2C2C2D"/>
                  </a:solidFill>
                  <a:latin typeface="Calibri" panose="020F0502020204030204" pitchFamily="34" charset="0"/>
                  <a:ea typeface="Calibri" panose="020F0502020204030204" pitchFamily="34" charset="0"/>
                  <a:cs typeface="Calibri" panose="020F0502020204030204" pitchFamily="34" charset="0"/>
                </a:rPr>
                <a:t>Warisawa</a:t>
              </a:r>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 </a:t>
              </a:r>
            </a:p>
          </p:txBody>
        </p:sp>
        <p:pic>
          <p:nvPicPr>
            <p:cNvPr id="228" name="Graphic 227" descr="Caret Down outline">
              <a:extLst>
                <a:ext uri="{FF2B5EF4-FFF2-40B4-BE49-F238E27FC236}">
                  <a16:creationId xmlns:a16="http://schemas.microsoft.com/office/drawing/2014/main" id="{3E0D679A-09FB-3431-54FA-5886AE4664D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0583" y="1839692"/>
              <a:ext cx="199350" cy="199350"/>
            </a:xfrm>
            <a:prstGeom prst="rect">
              <a:avLst/>
            </a:prstGeom>
          </p:spPr>
        </p:pic>
      </p:grpSp>
      <p:grpSp>
        <p:nvGrpSpPr>
          <p:cNvPr id="229" name="Group 228">
            <a:extLst>
              <a:ext uri="{FF2B5EF4-FFF2-40B4-BE49-F238E27FC236}">
                <a16:creationId xmlns:a16="http://schemas.microsoft.com/office/drawing/2014/main" id="{C2AED6B4-FCF5-BA3F-AF93-6CD75AE62C33}"/>
              </a:ext>
            </a:extLst>
          </p:cNvPr>
          <p:cNvGrpSpPr/>
          <p:nvPr/>
        </p:nvGrpSpPr>
        <p:grpSpPr>
          <a:xfrm>
            <a:off x="5215114" y="4248685"/>
            <a:ext cx="143487" cy="143483"/>
            <a:chOff x="2411921" y="3075137"/>
            <a:chExt cx="227446" cy="227442"/>
          </a:xfrm>
        </p:grpSpPr>
        <p:sp>
          <p:nvSpPr>
            <p:cNvPr id="230" name="Oval 229">
              <a:extLst>
                <a:ext uri="{FF2B5EF4-FFF2-40B4-BE49-F238E27FC236}">
                  <a16:creationId xmlns:a16="http://schemas.microsoft.com/office/drawing/2014/main" id="{630AE5BA-2737-37E4-0B84-6014D98051EC}"/>
                </a:ext>
              </a:extLst>
            </p:cNvPr>
            <p:cNvSpPr/>
            <p:nvPr/>
          </p:nvSpPr>
          <p:spPr>
            <a:xfrm>
              <a:off x="2411921" y="3075137"/>
              <a:ext cx="227446" cy="227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31" name="Oval 230">
              <a:extLst>
                <a:ext uri="{FF2B5EF4-FFF2-40B4-BE49-F238E27FC236}">
                  <a16:creationId xmlns:a16="http://schemas.microsoft.com/office/drawing/2014/main" id="{6B8B7D80-0F3B-21C1-ABF8-37C76A699E76}"/>
                </a:ext>
              </a:extLst>
            </p:cNvPr>
            <p:cNvSpPr/>
            <p:nvPr/>
          </p:nvSpPr>
          <p:spPr>
            <a:xfrm>
              <a:off x="2424717" y="3086092"/>
              <a:ext cx="205526" cy="2055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32" name="Oval 231">
              <a:extLst>
                <a:ext uri="{FF2B5EF4-FFF2-40B4-BE49-F238E27FC236}">
                  <a16:creationId xmlns:a16="http://schemas.microsoft.com/office/drawing/2014/main" id="{367DC330-9F05-401F-627D-2C65FCBE2D7A}"/>
                </a:ext>
              </a:extLst>
            </p:cNvPr>
            <p:cNvSpPr/>
            <p:nvPr/>
          </p:nvSpPr>
          <p:spPr>
            <a:xfrm>
              <a:off x="2459991" y="3121366"/>
              <a:ext cx="134983" cy="1349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233" name="Straight Connector 207">
            <a:extLst>
              <a:ext uri="{FF2B5EF4-FFF2-40B4-BE49-F238E27FC236}">
                <a16:creationId xmlns:a16="http://schemas.microsoft.com/office/drawing/2014/main" id="{2498A628-0C45-DE5A-C0A5-585C5F38B75B}"/>
              </a:ext>
            </a:extLst>
          </p:cNvPr>
          <p:cNvCxnSpPr>
            <a:cxnSpLocks/>
            <a:stCxn id="231" idx="6"/>
            <a:endCxn id="235" idx="0"/>
          </p:cNvCxnSpPr>
          <p:nvPr/>
        </p:nvCxnSpPr>
        <p:spPr>
          <a:xfrm>
            <a:off x="5352846" y="4320425"/>
            <a:ext cx="842175" cy="309046"/>
          </a:xfrm>
          <a:prstGeom prst="bentConnector2">
            <a:avLst/>
          </a:prstGeom>
          <a:ln w="9525">
            <a:solidFill>
              <a:srgbClr val="142F4A"/>
            </a:solidFill>
          </a:ln>
        </p:spPr>
        <p:style>
          <a:lnRef idx="1">
            <a:schemeClr val="accent1"/>
          </a:lnRef>
          <a:fillRef idx="0">
            <a:schemeClr val="accent1"/>
          </a:fillRef>
          <a:effectRef idx="0">
            <a:schemeClr val="accent1"/>
          </a:effectRef>
          <a:fontRef idx="minor">
            <a:schemeClr val="tx1"/>
          </a:fontRef>
        </p:style>
      </p:cxnSp>
      <p:sp>
        <p:nvSpPr>
          <p:cNvPr id="235" name="Rectangle: Rounded Corners 13">
            <a:extLst>
              <a:ext uri="{FF2B5EF4-FFF2-40B4-BE49-F238E27FC236}">
                <a16:creationId xmlns:a16="http://schemas.microsoft.com/office/drawing/2014/main" id="{5AE33389-DECD-E44E-0C05-3338D3842D75}"/>
              </a:ext>
            </a:extLst>
          </p:cNvPr>
          <p:cNvSpPr/>
          <p:nvPr/>
        </p:nvSpPr>
        <p:spPr>
          <a:xfrm>
            <a:off x="5182395" y="4629471"/>
            <a:ext cx="2025252" cy="404505"/>
          </a:xfrm>
          <a:prstGeom prst="roundRect">
            <a:avLst>
              <a:gd name="adj" fmla="val 22476"/>
            </a:avLst>
          </a:prstGeom>
          <a:noFill/>
          <a:ln>
            <a:solidFill>
              <a:srgbClr val="C62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r>
              <a:rPr lang="en-US" sz="1200" b="1" dirty="0">
                <a:solidFill>
                  <a:srgbClr val="2C2C2D"/>
                </a:solidFill>
                <a:latin typeface="Calibri" panose="020F0502020204030204" pitchFamily="34" charset="0"/>
                <a:ea typeface="Calibri" panose="020F0502020204030204" pitchFamily="34" charset="0"/>
                <a:cs typeface="Calibri" panose="020F0502020204030204" pitchFamily="34" charset="0"/>
              </a:rPr>
              <a:t>Fukuyama Hosp. (Kikuta)</a:t>
            </a:r>
          </a:p>
        </p:txBody>
      </p:sp>
      <p:sp>
        <p:nvSpPr>
          <p:cNvPr id="239" name="テキスト ボックス 1">
            <a:extLst>
              <a:ext uri="{FF2B5EF4-FFF2-40B4-BE49-F238E27FC236}">
                <a16:creationId xmlns:a16="http://schemas.microsoft.com/office/drawing/2014/main" id="{640C753F-B39B-877A-89B8-457942C5EB5B}"/>
              </a:ext>
            </a:extLst>
          </p:cNvPr>
          <p:cNvSpPr txBox="1"/>
          <p:nvPr/>
        </p:nvSpPr>
        <p:spPr>
          <a:xfrm>
            <a:off x="8061451" y="882142"/>
            <a:ext cx="3629351" cy="523220"/>
          </a:xfrm>
          <a:prstGeom prst="rect">
            <a:avLst/>
          </a:prstGeom>
          <a:noFill/>
        </p:spPr>
        <p:txBody>
          <a:bodyPr wrap="square" rtlCol="0">
            <a:spAutoFit/>
          </a:bodyPr>
          <a:lstStyle/>
          <a:p>
            <a:pPr algn="ctr"/>
            <a:r>
              <a:rPr kumimoji="1" lang="en-US" altLang="ja-JP" sz="2800" b="1" dirty="0"/>
              <a:t>6 sites in EU</a:t>
            </a:r>
            <a:endParaRPr kumimoji="1" lang="ja-JP" altLang="en-US" sz="2800" b="1" dirty="0"/>
          </a:p>
        </p:txBody>
      </p:sp>
      <p:sp>
        <p:nvSpPr>
          <p:cNvPr id="240" name="テキスト ボックス 240">
            <a:extLst>
              <a:ext uri="{FF2B5EF4-FFF2-40B4-BE49-F238E27FC236}">
                <a16:creationId xmlns:a16="http://schemas.microsoft.com/office/drawing/2014/main" id="{7535FD48-1AA0-6831-8DA7-51E617EAB2B1}"/>
              </a:ext>
            </a:extLst>
          </p:cNvPr>
          <p:cNvSpPr txBox="1"/>
          <p:nvPr/>
        </p:nvSpPr>
        <p:spPr>
          <a:xfrm>
            <a:off x="4245228" y="882142"/>
            <a:ext cx="3629351" cy="523220"/>
          </a:xfrm>
          <a:prstGeom prst="rect">
            <a:avLst/>
          </a:prstGeom>
          <a:noFill/>
        </p:spPr>
        <p:txBody>
          <a:bodyPr wrap="square" rtlCol="0">
            <a:spAutoFit/>
          </a:bodyPr>
          <a:lstStyle/>
          <a:p>
            <a:pPr algn="ctr"/>
            <a:r>
              <a:rPr kumimoji="1" lang="en-US" altLang="ja-JP" sz="2800" b="1"/>
              <a:t>8 sites in Japan</a:t>
            </a:r>
            <a:endParaRPr kumimoji="1" lang="ja-JP" altLang="en-US" sz="2800" b="1"/>
          </a:p>
        </p:txBody>
      </p:sp>
      <p:sp>
        <p:nvSpPr>
          <p:cNvPr id="241" name="テキスト ボックス 241">
            <a:extLst>
              <a:ext uri="{FF2B5EF4-FFF2-40B4-BE49-F238E27FC236}">
                <a16:creationId xmlns:a16="http://schemas.microsoft.com/office/drawing/2014/main" id="{23566B3D-33B0-D9C3-2CB7-1CF8AFBFDF7F}"/>
              </a:ext>
            </a:extLst>
          </p:cNvPr>
          <p:cNvSpPr txBox="1"/>
          <p:nvPr/>
        </p:nvSpPr>
        <p:spPr>
          <a:xfrm>
            <a:off x="429006" y="882142"/>
            <a:ext cx="3629349" cy="523220"/>
          </a:xfrm>
          <a:prstGeom prst="rect">
            <a:avLst/>
          </a:prstGeom>
          <a:noFill/>
        </p:spPr>
        <p:txBody>
          <a:bodyPr wrap="square" rtlCol="0">
            <a:spAutoFit/>
          </a:bodyPr>
          <a:lstStyle/>
          <a:p>
            <a:pPr algn="ctr"/>
            <a:r>
              <a:rPr kumimoji="1" lang="en-US" altLang="ja-JP" sz="2800" b="1"/>
              <a:t>2 sites in Israel</a:t>
            </a:r>
            <a:endParaRPr kumimoji="1" lang="ja-JP" altLang="en-US" sz="2800" b="1"/>
          </a:p>
        </p:txBody>
      </p:sp>
      <p:cxnSp>
        <p:nvCxnSpPr>
          <p:cNvPr id="195" name="Straight Connector 194">
            <a:extLst>
              <a:ext uri="{FF2B5EF4-FFF2-40B4-BE49-F238E27FC236}">
                <a16:creationId xmlns:a16="http://schemas.microsoft.com/office/drawing/2014/main" id="{266157DE-3245-1326-8A82-D02030679836}"/>
              </a:ext>
            </a:extLst>
          </p:cNvPr>
          <p:cNvCxnSpPr>
            <a:stCxn id="186" idx="0"/>
          </p:cNvCxnSpPr>
          <p:nvPr/>
        </p:nvCxnSpPr>
        <p:spPr>
          <a:xfrm flipV="1">
            <a:off x="9446188" y="2265561"/>
            <a:ext cx="2612" cy="116639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92" name="Picture 191">
            <a:extLst>
              <a:ext uri="{FF2B5EF4-FFF2-40B4-BE49-F238E27FC236}">
                <a16:creationId xmlns:a16="http://schemas.microsoft.com/office/drawing/2014/main" id="{90B74783-E471-7625-0EFD-7C59E208A610}"/>
              </a:ext>
            </a:extLst>
          </p:cNvPr>
          <p:cNvPicPr>
            <a:picLocks noChangeAspect="1"/>
          </p:cNvPicPr>
          <p:nvPr/>
        </p:nvPicPr>
        <p:blipFill>
          <a:blip r:embed="rId4"/>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13119450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2DD8-2911-858F-1740-979EE7959CB2}"/>
              </a:ext>
            </a:extLst>
          </p:cNvPr>
          <p:cNvSpPr>
            <a:spLocks noGrp="1"/>
          </p:cNvSpPr>
          <p:nvPr>
            <p:ph type="title"/>
          </p:nvPr>
        </p:nvSpPr>
        <p:spPr>
          <a:xfrm>
            <a:off x="838200" y="1"/>
            <a:ext cx="10515600" cy="1041399"/>
          </a:xfrm>
        </p:spPr>
        <p:txBody>
          <a:bodyPr>
            <a:normAutofit/>
          </a:bodyPr>
          <a:lstStyle/>
          <a:p>
            <a:pPr algn="ctr"/>
            <a:r>
              <a:rPr lang="en-US" sz="3200" dirty="0"/>
              <a:t>Top 10 Enrolling Sites</a:t>
            </a:r>
          </a:p>
        </p:txBody>
      </p:sp>
      <p:graphicFrame>
        <p:nvGraphicFramePr>
          <p:cNvPr id="5" name="Table 4">
            <a:extLst>
              <a:ext uri="{FF2B5EF4-FFF2-40B4-BE49-F238E27FC236}">
                <a16:creationId xmlns:a16="http://schemas.microsoft.com/office/drawing/2014/main" id="{39BE1B71-837B-9279-6917-ACE2E4C11D4A}"/>
              </a:ext>
            </a:extLst>
          </p:cNvPr>
          <p:cNvGraphicFramePr>
            <a:graphicFrameLocks noGrp="1"/>
          </p:cNvGraphicFramePr>
          <p:nvPr>
            <p:extLst>
              <p:ext uri="{D42A27DB-BD31-4B8C-83A1-F6EECF244321}">
                <p14:modId xmlns:p14="http://schemas.microsoft.com/office/powerpoint/2010/main" val="1717409783"/>
              </p:ext>
            </p:extLst>
          </p:nvPr>
        </p:nvGraphicFramePr>
        <p:xfrm>
          <a:off x="190856" y="901593"/>
          <a:ext cx="11810289" cy="4955130"/>
        </p:xfrm>
        <a:graphic>
          <a:graphicData uri="http://schemas.openxmlformats.org/drawingml/2006/table">
            <a:tbl>
              <a:tblPr>
                <a:tableStyleId>{F5AB1C69-6EDB-4FF4-983F-18BD219EF322}</a:tableStyleId>
              </a:tblPr>
              <a:tblGrid>
                <a:gridCol w="6708882">
                  <a:extLst>
                    <a:ext uri="{9D8B030D-6E8A-4147-A177-3AD203B41FA5}">
                      <a16:colId xmlns:a16="http://schemas.microsoft.com/office/drawing/2014/main" val="2042758188"/>
                    </a:ext>
                  </a:extLst>
                </a:gridCol>
                <a:gridCol w="3085015">
                  <a:extLst>
                    <a:ext uri="{9D8B030D-6E8A-4147-A177-3AD203B41FA5}">
                      <a16:colId xmlns:a16="http://schemas.microsoft.com/office/drawing/2014/main" val="1767757545"/>
                    </a:ext>
                  </a:extLst>
                </a:gridCol>
                <a:gridCol w="2016392">
                  <a:extLst>
                    <a:ext uri="{9D8B030D-6E8A-4147-A177-3AD203B41FA5}">
                      <a16:colId xmlns:a16="http://schemas.microsoft.com/office/drawing/2014/main" val="2703442707"/>
                    </a:ext>
                  </a:extLst>
                </a:gridCol>
              </a:tblGrid>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cs typeface="Arial" panose="020B0604020202020204" pitchFamily="34" charset="0"/>
                        </a:rPr>
                        <a:t>Rabin Medical Center, Petach Tikva, Israel</a:t>
                      </a:r>
                    </a:p>
                  </a:txBody>
                  <a:tcPr marR="2591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Aft>
                          <a:spcPts val="80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Amos Levi</a:t>
                      </a: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Aft>
                          <a:spcPts val="80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146 Patients</a:t>
                      </a: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71236916"/>
                  </a:ext>
                </a:extLst>
              </a:tr>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Ascension Via Christi Hospitals Wichita, Wichita, KS</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Bassem Chehab</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138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58364363"/>
                  </a:ext>
                </a:extLst>
              </a:tr>
              <a:tr h="495513">
                <a:tc>
                  <a:txBody>
                    <a:bodyPr/>
                    <a:lstStyle/>
                    <a:p>
                      <a:pPr marL="0" marR="0" indent="0" algn="l" defTabSz="914400" rtl="0" eaLnBrk="1" fontAlgn="auto" latinLnBrk="0" hangingPunct="1">
                        <a:lnSpc>
                          <a:spcPct val="107000"/>
                        </a:lnSpc>
                        <a:spcBef>
                          <a:spcPts val="300"/>
                        </a:spcBef>
                        <a:spcAft>
                          <a:spcPts val="300"/>
                        </a:spcAft>
                        <a:buClrTx/>
                        <a:buSzTx/>
                        <a:buFontTx/>
                        <a:buNone/>
                        <a:tabLst/>
                        <a:defRP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Northwell Health, New York, NY</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Michael Kim</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117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65749562"/>
                  </a:ext>
                </a:extLst>
              </a:tr>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Kobe University Hospital, Hyogo, Japan</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Hiromasa Otake</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101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41156243"/>
                  </a:ext>
                </a:extLst>
              </a:tr>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Valley Hospital, Ridgewood, NJ</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Rajiv Tayal</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83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69836826"/>
                  </a:ext>
                </a:extLst>
              </a:tr>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Stanford University, Stanford, CA</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William Fearon</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79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28714440"/>
                  </a:ext>
                </a:extLst>
              </a:tr>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Mie University Hospital, Mie, Japan</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Tairo</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Kurita</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77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89000233"/>
                  </a:ext>
                </a:extLst>
              </a:tr>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Gifu Heart Center, Gifu, Japan</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Matsuo Hitoshi</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65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57378719"/>
                  </a:ext>
                </a:extLst>
              </a:tr>
              <a:tr h="495513">
                <a:tc>
                  <a:txBody>
                    <a:bodyPr/>
                    <a:lstStyle/>
                    <a:p>
                      <a:pPr marL="0" marR="0">
                        <a:lnSpc>
                          <a:spcPct val="107000"/>
                        </a:lnSpc>
                        <a:spcBef>
                          <a:spcPts val="300"/>
                        </a:spcBef>
                        <a:spcAft>
                          <a:spcPts val="300"/>
                        </a:spcAft>
                      </a:pPr>
                      <a:r>
                        <a:rPr lang="en-US" sz="2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Ichinomiyanishi</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Hospital, Aichi, Japan</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Kazuhiro Dan</a:t>
                      </a:r>
                    </a:p>
                  </a:txBody>
                  <a:tcPr marL="25911" marR="25911" marT="0" marB="0" anchor="ctr">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63 Patients</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61719590"/>
                  </a:ext>
                </a:extLst>
              </a:tr>
              <a:tr h="495513">
                <a:tc>
                  <a:txBody>
                    <a:bodyPr/>
                    <a:lstStyle/>
                    <a:p>
                      <a:pPr marL="0" marR="0">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Columbia/New York-Presbyterian Hospital, New York, NY</a:t>
                      </a:r>
                    </a:p>
                  </a:txBody>
                  <a:tcPr marR="2591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Margaret B. McEntegart</a:t>
                      </a:r>
                    </a:p>
                  </a:txBody>
                  <a:tcPr marL="25911" marR="25911"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300"/>
                        </a:spcBef>
                        <a:spcAft>
                          <a:spcPts val="3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61 Patients</a:t>
                      </a:r>
                    </a:p>
                  </a:txBody>
                  <a:tcPr marL="25911" marR="2591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2395488"/>
                  </a:ext>
                </a:extLst>
              </a:tr>
            </a:tbl>
          </a:graphicData>
        </a:graphic>
      </p:graphicFrame>
      <p:pic>
        <p:nvPicPr>
          <p:cNvPr id="4" name="Picture 3">
            <a:extLst>
              <a:ext uri="{FF2B5EF4-FFF2-40B4-BE49-F238E27FC236}">
                <a16:creationId xmlns:a16="http://schemas.microsoft.com/office/drawing/2014/main" id="{83F9A585-D7D3-37E3-DEAD-8B1BD2ABEC3F}"/>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22862678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9B86-D7CC-209A-CECD-0822A4FC4A63}"/>
              </a:ext>
            </a:extLst>
          </p:cNvPr>
          <p:cNvSpPr>
            <a:spLocks noGrp="1"/>
          </p:cNvSpPr>
          <p:nvPr>
            <p:ph type="title"/>
          </p:nvPr>
        </p:nvSpPr>
        <p:spPr>
          <a:xfrm>
            <a:off x="838200" y="1"/>
            <a:ext cx="10515600" cy="1092199"/>
          </a:xfrm>
        </p:spPr>
        <p:txBody>
          <a:bodyPr>
            <a:normAutofit/>
          </a:bodyPr>
          <a:lstStyle/>
          <a:p>
            <a:pPr algn="ctr"/>
            <a:r>
              <a:rPr lang="en-US" sz="3200" dirty="0"/>
              <a:t>Sample Size and Power</a:t>
            </a:r>
            <a:endParaRPr lang="en-US" sz="4000" dirty="0"/>
          </a:p>
        </p:txBody>
      </p:sp>
      <p:sp>
        <p:nvSpPr>
          <p:cNvPr id="3" name="Content Placeholder 2">
            <a:extLst>
              <a:ext uri="{FF2B5EF4-FFF2-40B4-BE49-F238E27FC236}">
                <a16:creationId xmlns:a16="http://schemas.microsoft.com/office/drawing/2014/main" id="{2C602CC2-0AD1-BBCC-2D40-BB40AB8B9B9A}"/>
              </a:ext>
            </a:extLst>
          </p:cNvPr>
          <p:cNvSpPr>
            <a:spLocks noGrp="1"/>
          </p:cNvSpPr>
          <p:nvPr>
            <p:ph idx="1"/>
          </p:nvPr>
        </p:nvSpPr>
        <p:spPr>
          <a:xfrm>
            <a:off x="838200" y="1140329"/>
            <a:ext cx="10515600" cy="3551988"/>
          </a:xfrm>
        </p:spPr>
        <p:txBody>
          <a:bodyPr/>
          <a:lstStyle/>
          <a:p>
            <a:pPr>
              <a:lnSpc>
                <a:spcPct val="100000"/>
              </a:lnSpc>
            </a:pPr>
            <a:r>
              <a:rPr lang="en-US" b="1" dirty="0"/>
              <a:t>Primary hypothesis: </a:t>
            </a:r>
            <a:r>
              <a:rPr lang="en-US" dirty="0">
                <a:solidFill>
                  <a:srgbClr val="002E4B"/>
                </a:solidFill>
              </a:rPr>
              <a:t>non-inferiority</a:t>
            </a:r>
            <a:r>
              <a:rPr lang="en-US" dirty="0"/>
              <a:t> of </a:t>
            </a:r>
            <a:r>
              <a:rPr lang="en-US" dirty="0" err="1"/>
              <a:t>FFRangio</a:t>
            </a:r>
            <a:r>
              <a:rPr lang="en-US" dirty="0"/>
              <a:t> vs. pressure-wire for 1-year MACE</a:t>
            </a:r>
          </a:p>
          <a:p>
            <a:pPr>
              <a:lnSpc>
                <a:spcPct val="100000"/>
              </a:lnSpc>
            </a:pPr>
            <a:r>
              <a:rPr lang="en-US" b="1" dirty="0"/>
              <a:t>Non-inferiority margin: </a:t>
            </a:r>
            <a:r>
              <a:rPr lang="en-US" dirty="0">
                <a:solidFill>
                  <a:srgbClr val="002E4B"/>
                </a:solidFill>
              </a:rPr>
              <a:t>3.5% (absolute risk difference)</a:t>
            </a:r>
          </a:p>
          <a:p>
            <a:pPr>
              <a:lnSpc>
                <a:spcPct val="100000"/>
              </a:lnSpc>
            </a:pPr>
            <a:r>
              <a:rPr lang="en-US" b="1" dirty="0"/>
              <a:t>One-sided alpha:</a:t>
            </a:r>
            <a:r>
              <a:rPr lang="en-US" dirty="0">
                <a:solidFill>
                  <a:srgbClr val="002E4B"/>
                </a:solidFill>
              </a:rPr>
              <a:t> 0.025</a:t>
            </a:r>
          </a:p>
          <a:p>
            <a:pPr>
              <a:lnSpc>
                <a:spcPct val="100000"/>
              </a:lnSpc>
            </a:pPr>
            <a:r>
              <a:rPr lang="en-US" b="1" dirty="0"/>
              <a:t>Assumptions </a:t>
            </a:r>
            <a:r>
              <a:rPr lang="en-US" dirty="0">
                <a:solidFill>
                  <a:srgbClr val="002E4B"/>
                </a:solidFill>
              </a:rPr>
              <a:t>(for 1:1 randomization)</a:t>
            </a:r>
          </a:p>
          <a:p>
            <a:pPr lvl="1">
              <a:lnSpc>
                <a:spcPct val="100000"/>
              </a:lnSpc>
            </a:pPr>
            <a:r>
              <a:rPr lang="en-US" dirty="0">
                <a:solidFill>
                  <a:srgbClr val="002E4B"/>
                </a:solidFill>
              </a:rPr>
              <a:t>Estimated MACE rate: 7.5% in both FFRangio and pressure-wire arms</a:t>
            </a:r>
          </a:p>
          <a:p>
            <a:pPr lvl="1">
              <a:lnSpc>
                <a:spcPct val="100000"/>
              </a:lnSpc>
            </a:pPr>
            <a:r>
              <a:rPr lang="en-US" dirty="0">
                <a:solidFill>
                  <a:srgbClr val="002E4B"/>
                </a:solidFill>
              </a:rPr>
              <a:t>Attrition rate: 5%</a:t>
            </a:r>
          </a:p>
        </p:txBody>
      </p:sp>
      <p:sp>
        <p:nvSpPr>
          <p:cNvPr id="6" name="TextBox 5">
            <a:extLst>
              <a:ext uri="{FF2B5EF4-FFF2-40B4-BE49-F238E27FC236}">
                <a16:creationId xmlns:a16="http://schemas.microsoft.com/office/drawing/2014/main" id="{30851E44-7801-CE9E-4A55-A8A98855112E}"/>
              </a:ext>
            </a:extLst>
          </p:cNvPr>
          <p:cNvSpPr txBox="1"/>
          <p:nvPr/>
        </p:nvSpPr>
        <p:spPr>
          <a:xfrm>
            <a:off x="2435392" y="4908893"/>
            <a:ext cx="7321216" cy="553998"/>
          </a:xfrm>
          <a:prstGeom prst="rect">
            <a:avLst/>
          </a:prstGeom>
          <a:noFill/>
          <a:ln>
            <a:solidFill>
              <a:schemeClr val="tx1"/>
            </a:solidFill>
          </a:ln>
        </p:spPr>
        <p:txBody>
          <a:bodyPr wrap="square">
            <a:spAutoFit/>
          </a:bodyPr>
          <a:lstStyle/>
          <a:p>
            <a:pPr algn="ctr"/>
            <a:r>
              <a:rPr lang="en-US" sz="3000" b="1" i="1" dirty="0">
                <a:solidFill>
                  <a:srgbClr val="002E4B"/>
                </a:solidFill>
              </a:rPr>
              <a:t>&gt;80% power at 1924 randomized patients</a:t>
            </a:r>
            <a:endParaRPr lang="en-US" sz="3000" dirty="0"/>
          </a:p>
        </p:txBody>
      </p:sp>
      <p:pic>
        <p:nvPicPr>
          <p:cNvPr id="8" name="Picture 7">
            <a:extLst>
              <a:ext uri="{FF2B5EF4-FFF2-40B4-BE49-F238E27FC236}">
                <a16:creationId xmlns:a16="http://schemas.microsoft.com/office/drawing/2014/main" id="{933F2056-8C22-008B-C7C5-3411E52BE781}"/>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88285345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13">
            <a:extLst>
              <a:ext uri="{FF2B5EF4-FFF2-40B4-BE49-F238E27FC236}">
                <a16:creationId xmlns:a16="http://schemas.microsoft.com/office/drawing/2014/main" id="{1C5D6A83-B67B-B710-EA6E-D366E110CB74}"/>
              </a:ext>
            </a:extLst>
          </p:cNvPr>
          <p:cNvSpPr/>
          <p:nvPr/>
        </p:nvSpPr>
        <p:spPr>
          <a:xfrm>
            <a:off x="3317501" y="5309423"/>
            <a:ext cx="5558974" cy="430887"/>
          </a:xfrm>
          <a:prstGeom prst="roundRect">
            <a:avLst>
              <a:gd name="adj" fmla="val 50000"/>
            </a:avLst>
          </a:prstGeom>
          <a:solidFill>
            <a:srgbClr val="412D80"/>
          </a:solidFill>
          <a:ln w="12700" cap="flat" cmpd="sng" algn="ctr">
            <a:solidFill>
              <a:schemeClr val="tx1">
                <a:lumMod val="85000"/>
              </a:schemeClr>
            </a:solidFill>
            <a:prstDash val="solid"/>
            <a:miter lim="800000"/>
          </a:ln>
          <a:effectLst/>
        </p:spPr>
        <p:txBody>
          <a:bodyPr rtlCol="0" anchor="ctr"/>
          <a:lstStyle/>
          <a:p>
            <a:pPr algn="ctr" defTabSz="914377"/>
            <a:r>
              <a:rPr lang="en-US" sz="2400" b="1" kern="0" dirty="0">
                <a:solidFill>
                  <a:schemeClr val="bg1"/>
                </a:solidFill>
                <a:latin typeface="Arial"/>
                <a:cs typeface="Arial"/>
              </a:rPr>
              <a:t>Analysis</a:t>
            </a:r>
          </a:p>
        </p:txBody>
      </p:sp>
      <p:sp>
        <p:nvSpPr>
          <p:cNvPr id="55" name="Rectangle: Rounded Corners 13">
            <a:extLst>
              <a:ext uri="{FF2B5EF4-FFF2-40B4-BE49-F238E27FC236}">
                <a16:creationId xmlns:a16="http://schemas.microsoft.com/office/drawing/2014/main" id="{3836B2B3-17EF-27BA-7BCF-8A16813BA900}"/>
              </a:ext>
            </a:extLst>
          </p:cNvPr>
          <p:cNvSpPr/>
          <p:nvPr/>
        </p:nvSpPr>
        <p:spPr>
          <a:xfrm>
            <a:off x="3322199" y="4404860"/>
            <a:ext cx="5549578" cy="430887"/>
          </a:xfrm>
          <a:prstGeom prst="roundRect">
            <a:avLst>
              <a:gd name="adj" fmla="val 50000"/>
            </a:avLst>
          </a:prstGeom>
          <a:solidFill>
            <a:srgbClr val="412D80"/>
          </a:solidFill>
          <a:ln w="12700" cap="flat" cmpd="sng" algn="ctr">
            <a:solidFill>
              <a:schemeClr val="tx1">
                <a:lumMod val="85000"/>
              </a:schemeClr>
            </a:solidFill>
            <a:prstDash val="solid"/>
            <a:miter lim="800000"/>
          </a:ln>
          <a:effectLst/>
        </p:spPr>
        <p:txBody>
          <a:bodyPr rtlCol="0" anchor="ctr"/>
          <a:lstStyle/>
          <a:p>
            <a:pPr algn="ctr" defTabSz="914377"/>
            <a:r>
              <a:rPr lang="en-US" sz="2400" b="1" kern="0" dirty="0">
                <a:solidFill>
                  <a:schemeClr val="bg1"/>
                </a:solidFill>
                <a:latin typeface="Arial"/>
                <a:cs typeface="Arial"/>
              </a:rPr>
              <a:t>Follow-Up</a:t>
            </a:r>
          </a:p>
        </p:txBody>
      </p:sp>
      <p:sp>
        <p:nvSpPr>
          <p:cNvPr id="52" name="Rectangle: Rounded Corners 13">
            <a:extLst>
              <a:ext uri="{FF2B5EF4-FFF2-40B4-BE49-F238E27FC236}">
                <a16:creationId xmlns:a16="http://schemas.microsoft.com/office/drawing/2014/main" id="{7D4A9C67-0C13-E85F-6EE8-E6A4FDDBB755}"/>
              </a:ext>
            </a:extLst>
          </p:cNvPr>
          <p:cNvSpPr/>
          <p:nvPr/>
        </p:nvSpPr>
        <p:spPr>
          <a:xfrm>
            <a:off x="3322199" y="3423632"/>
            <a:ext cx="5549578" cy="430887"/>
          </a:xfrm>
          <a:prstGeom prst="roundRect">
            <a:avLst>
              <a:gd name="adj" fmla="val 50000"/>
            </a:avLst>
          </a:prstGeom>
          <a:solidFill>
            <a:srgbClr val="412D80"/>
          </a:solidFill>
          <a:ln w="12700" cap="flat" cmpd="sng" algn="ctr">
            <a:solidFill>
              <a:schemeClr val="tx1">
                <a:lumMod val="85000"/>
              </a:schemeClr>
            </a:solidFill>
            <a:prstDash val="solid"/>
            <a:miter lim="800000"/>
          </a:ln>
          <a:effectLst/>
        </p:spPr>
        <p:txBody>
          <a:bodyPr rtlCol="0" anchor="ctr"/>
          <a:lstStyle/>
          <a:p>
            <a:pPr algn="ctr" defTabSz="914377">
              <a:defRPr/>
            </a:pPr>
            <a:r>
              <a:rPr lang="en-US" sz="2400" b="1" kern="0" dirty="0">
                <a:solidFill>
                  <a:schemeClr val="bg1"/>
                </a:solidFill>
                <a:latin typeface="Arial"/>
                <a:ea typeface="ヒラギノ角ゴ Pro W3"/>
                <a:cs typeface="Arial"/>
              </a:rPr>
              <a:t>Allocation</a:t>
            </a:r>
            <a:endParaRPr lang="en-US" sz="2400" kern="0" dirty="0">
              <a:solidFill>
                <a:schemeClr val="bg1"/>
              </a:solidFill>
              <a:latin typeface="Arial"/>
              <a:ea typeface="ヒラギノ角ゴ Pro W3"/>
              <a:cs typeface="Arial"/>
            </a:endParaRPr>
          </a:p>
        </p:txBody>
      </p:sp>
      <p:sp>
        <p:nvSpPr>
          <p:cNvPr id="2" name="Title 1">
            <a:extLst>
              <a:ext uri="{FF2B5EF4-FFF2-40B4-BE49-F238E27FC236}">
                <a16:creationId xmlns:a16="http://schemas.microsoft.com/office/drawing/2014/main" id="{80BA65D2-B99F-FFE4-F9BE-978E6CD06287}"/>
              </a:ext>
            </a:extLst>
          </p:cNvPr>
          <p:cNvSpPr>
            <a:spLocks noGrp="1"/>
          </p:cNvSpPr>
          <p:nvPr>
            <p:ph type="title"/>
          </p:nvPr>
        </p:nvSpPr>
        <p:spPr>
          <a:xfrm>
            <a:off x="838200" y="1"/>
            <a:ext cx="10515600" cy="1092199"/>
          </a:xfrm>
        </p:spPr>
        <p:txBody>
          <a:bodyPr>
            <a:normAutofit/>
          </a:bodyPr>
          <a:lstStyle/>
          <a:p>
            <a:pPr algn="ctr"/>
            <a:r>
              <a:rPr lang="en-US" sz="3200" dirty="0"/>
              <a:t>Study Flow</a:t>
            </a:r>
          </a:p>
        </p:txBody>
      </p:sp>
      <p:sp>
        <p:nvSpPr>
          <p:cNvPr id="6" name="Rectangle: Rounded Corners 13">
            <a:extLst>
              <a:ext uri="{FF2B5EF4-FFF2-40B4-BE49-F238E27FC236}">
                <a16:creationId xmlns:a16="http://schemas.microsoft.com/office/drawing/2014/main" id="{31A1A0BA-91F9-847D-0BE4-89A77F8CE226}"/>
              </a:ext>
            </a:extLst>
          </p:cNvPr>
          <p:cNvSpPr/>
          <p:nvPr/>
        </p:nvSpPr>
        <p:spPr>
          <a:xfrm>
            <a:off x="2463800" y="968440"/>
            <a:ext cx="7289800" cy="430887"/>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600" b="1" kern="0" dirty="0">
                <a:solidFill>
                  <a:srgbClr val="002E4B"/>
                </a:solidFill>
                <a:latin typeface="Arial"/>
                <a:ea typeface="ヒラギノ角ゴ Pro W3"/>
                <a:cs typeface="Arial"/>
              </a:rPr>
              <a:t>4,704</a:t>
            </a:r>
            <a:r>
              <a:rPr lang="en-US" sz="1600" kern="0" dirty="0">
                <a:solidFill>
                  <a:srgbClr val="002E4B"/>
                </a:solidFill>
                <a:latin typeface="Arial"/>
                <a:ea typeface="ヒラギノ角ゴ Pro W3"/>
                <a:cs typeface="Arial"/>
              </a:rPr>
              <a:t> signed informed consent and assessed for eligibility</a:t>
            </a:r>
          </a:p>
        </p:txBody>
      </p:sp>
      <p:cxnSp>
        <p:nvCxnSpPr>
          <p:cNvPr id="7" name="Straight Arrow Connector 6">
            <a:extLst>
              <a:ext uri="{FF2B5EF4-FFF2-40B4-BE49-F238E27FC236}">
                <a16:creationId xmlns:a16="http://schemas.microsoft.com/office/drawing/2014/main" id="{7A189044-9D47-C36B-06A7-46C4BA14DAB0}"/>
              </a:ext>
            </a:extLst>
          </p:cNvPr>
          <p:cNvCxnSpPr>
            <a:cxnSpLocks/>
            <a:stCxn id="6" idx="2"/>
            <a:endCxn id="14" idx="0"/>
          </p:cNvCxnSpPr>
          <p:nvPr/>
        </p:nvCxnSpPr>
        <p:spPr>
          <a:xfrm>
            <a:off x="6108700" y="1399327"/>
            <a:ext cx="1" cy="958944"/>
          </a:xfrm>
          <a:prstGeom prst="straightConnector1">
            <a:avLst/>
          </a:prstGeom>
          <a:noFill/>
          <a:ln w="31750" cap="flat" cmpd="sng" algn="ctr">
            <a:solidFill>
              <a:schemeClr val="tx1">
                <a:lumMod val="85000"/>
              </a:schemeClr>
            </a:solidFill>
            <a:prstDash val="solid"/>
            <a:miter lim="800000"/>
            <a:tailEnd type="triangle"/>
          </a:ln>
          <a:effectLst/>
        </p:spPr>
      </p:cxnSp>
      <p:cxnSp>
        <p:nvCxnSpPr>
          <p:cNvPr id="9" name="Straight Arrow Connector 8">
            <a:extLst>
              <a:ext uri="{FF2B5EF4-FFF2-40B4-BE49-F238E27FC236}">
                <a16:creationId xmlns:a16="http://schemas.microsoft.com/office/drawing/2014/main" id="{687D570D-3290-9A40-8534-C0E07D68F64B}"/>
              </a:ext>
            </a:extLst>
          </p:cNvPr>
          <p:cNvCxnSpPr>
            <a:cxnSpLocks/>
          </p:cNvCxnSpPr>
          <p:nvPr/>
        </p:nvCxnSpPr>
        <p:spPr>
          <a:xfrm>
            <a:off x="6096000" y="2048869"/>
            <a:ext cx="1866900" cy="0"/>
          </a:xfrm>
          <a:prstGeom prst="straightConnector1">
            <a:avLst/>
          </a:prstGeom>
          <a:noFill/>
          <a:ln w="31750" cap="flat" cmpd="sng" algn="ctr">
            <a:solidFill>
              <a:schemeClr val="tx1">
                <a:lumMod val="85000"/>
              </a:schemeClr>
            </a:solidFill>
            <a:prstDash val="solid"/>
            <a:miter lim="800000"/>
            <a:tailEnd type="triangle"/>
          </a:ln>
          <a:effectLst/>
        </p:spPr>
      </p:cxnSp>
      <p:sp>
        <p:nvSpPr>
          <p:cNvPr id="12" name="Rectangle: Rounded Corners 13">
            <a:extLst>
              <a:ext uri="{FF2B5EF4-FFF2-40B4-BE49-F238E27FC236}">
                <a16:creationId xmlns:a16="http://schemas.microsoft.com/office/drawing/2014/main" id="{F33F1DF5-7D94-6FAA-E3DF-DBF5CDAB7D2D}"/>
              </a:ext>
            </a:extLst>
          </p:cNvPr>
          <p:cNvSpPr/>
          <p:nvPr/>
        </p:nvSpPr>
        <p:spPr>
          <a:xfrm>
            <a:off x="7962901" y="1580799"/>
            <a:ext cx="3556000" cy="986941"/>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defTabSz="914377">
              <a:defRPr/>
            </a:pPr>
            <a:r>
              <a:rPr lang="en-US" sz="1400" b="1" kern="0" dirty="0">
                <a:solidFill>
                  <a:srgbClr val="002E4B"/>
                </a:solidFill>
                <a:latin typeface="Arial"/>
                <a:ea typeface="ヒラギノ角ゴ Pro W3"/>
                <a:cs typeface="Arial"/>
              </a:rPr>
              <a:t>2,771</a:t>
            </a:r>
            <a:r>
              <a:rPr lang="en-US" sz="1400" kern="0" dirty="0">
                <a:solidFill>
                  <a:srgbClr val="002E4B"/>
                </a:solidFill>
                <a:latin typeface="Arial"/>
                <a:ea typeface="ヒラギノ角ゴ Pro W3"/>
                <a:cs typeface="Arial"/>
              </a:rPr>
              <a:t> were excluded</a:t>
            </a:r>
          </a:p>
          <a:p>
            <a:pPr marL="285750" indent="-285750" defTabSz="914377">
              <a:buFont typeface="Arial" panose="020B0604020202020204" pitchFamily="34" charset="0"/>
              <a:buChar char="•"/>
              <a:defRPr/>
            </a:pPr>
            <a:r>
              <a:rPr lang="en-US" sz="1200" kern="0" dirty="0">
                <a:solidFill>
                  <a:srgbClr val="002E4B"/>
                </a:solidFill>
                <a:latin typeface="Arial"/>
                <a:ea typeface="ヒラギノ角ゴ Pro W3"/>
                <a:cs typeface="Arial"/>
              </a:rPr>
              <a:t>2,530 did not meet the inclusion criteria</a:t>
            </a:r>
          </a:p>
          <a:p>
            <a:pPr marL="285750" indent="-285750" defTabSz="914377">
              <a:buFont typeface="Arial" panose="020B0604020202020204" pitchFamily="34" charset="0"/>
              <a:buChar char="•"/>
              <a:defRPr/>
            </a:pPr>
            <a:r>
              <a:rPr lang="en-US" sz="1200" kern="0" dirty="0">
                <a:solidFill>
                  <a:srgbClr val="002E4B"/>
                </a:solidFill>
                <a:latin typeface="Arial"/>
                <a:ea typeface="ヒラギノ角ゴ Pro W3"/>
                <a:cs typeface="Arial"/>
              </a:rPr>
              <a:t>274 met General Exclusion criteria</a:t>
            </a:r>
          </a:p>
          <a:p>
            <a:pPr marL="285750" indent="-285750" defTabSz="914377">
              <a:buFont typeface="Arial" panose="020B0604020202020204" pitchFamily="34" charset="0"/>
              <a:buChar char="•"/>
              <a:defRPr/>
            </a:pPr>
            <a:r>
              <a:rPr lang="en-US" sz="1200" kern="0" dirty="0">
                <a:solidFill>
                  <a:srgbClr val="002E4B"/>
                </a:solidFill>
                <a:latin typeface="Arial"/>
                <a:ea typeface="ヒラギノ角ゴ Pro W3"/>
                <a:cs typeface="Arial"/>
              </a:rPr>
              <a:t>194 met Angiographic exclusion criteria</a:t>
            </a:r>
          </a:p>
        </p:txBody>
      </p:sp>
      <p:sp>
        <p:nvSpPr>
          <p:cNvPr id="14" name="Rectangle: Rounded Corners 13">
            <a:extLst>
              <a:ext uri="{FF2B5EF4-FFF2-40B4-BE49-F238E27FC236}">
                <a16:creationId xmlns:a16="http://schemas.microsoft.com/office/drawing/2014/main" id="{24B334F0-DA0D-D3C3-72FC-1B99AAFC3471}"/>
              </a:ext>
            </a:extLst>
          </p:cNvPr>
          <p:cNvSpPr/>
          <p:nvPr/>
        </p:nvSpPr>
        <p:spPr>
          <a:xfrm>
            <a:off x="4241801" y="2358271"/>
            <a:ext cx="3733799" cy="430887"/>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600" b="1" kern="0" dirty="0">
                <a:solidFill>
                  <a:srgbClr val="002E4B"/>
                </a:solidFill>
                <a:latin typeface="Arial"/>
                <a:ea typeface="ヒラギノ角ゴ Pro W3"/>
                <a:cs typeface="Arial"/>
              </a:rPr>
              <a:t>1,930</a:t>
            </a:r>
            <a:r>
              <a:rPr lang="en-US" sz="1600" kern="0" dirty="0">
                <a:solidFill>
                  <a:srgbClr val="002E4B"/>
                </a:solidFill>
                <a:latin typeface="Arial"/>
                <a:ea typeface="ヒラギノ角ゴ Pro W3"/>
                <a:cs typeface="Arial"/>
              </a:rPr>
              <a:t> randomized</a:t>
            </a:r>
          </a:p>
        </p:txBody>
      </p:sp>
      <p:cxnSp>
        <p:nvCxnSpPr>
          <p:cNvPr id="20" name="Vinklet forbindelse 248">
            <a:extLst>
              <a:ext uri="{FF2B5EF4-FFF2-40B4-BE49-F238E27FC236}">
                <a16:creationId xmlns:a16="http://schemas.microsoft.com/office/drawing/2014/main" id="{FCE3269F-33BD-0145-1704-EF607CDB78BF}"/>
              </a:ext>
            </a:extLst>
          </p:cNvPr>
          <p:cNvCxnSpPr>
            <a:cxnSpLocks/>
            <a:stCxn id="14" idx="2"/>
            <a:endCxn id="22" idx="0"/>
          </p:cNvCxnSpPr>
          <p:nvPr/>
        </p:nvCxnSpPr>
        <p:spPr bwMode="auto">
          <a:xfrm rot="16200000" flipH="1">
            <a:off x="7651589" y="1246269"/>
            <a:ext cx="533725" cy="3619501"/>
          </a:xfrm>
          <a:prstGeom prst="bentConnector3">
            <a:avLst>
              <a:gd name="adj1" fmla="val 50000"/>
            </a:avLst>
          </a:prstGeom>
          <a:noFill/>
          <a:ln w="31750" cap="flat" cmpd="sng" algn="ctr">
            <a:solidFill>
              <a:schemeClr val="tx1">
                <a:lumMod val="85000"/>
              </a:schemeClr>
            </a:solidFill>
            <a:prstDash val="solid"/>
            <a:miter lim="800000"/>
            <a:tailEnd type="triangle"/>
          </a:ln>
          <a:effectLst/>
        </p:spPr>
      </p:cxnSp>
      <p:sp>
        <p:nvSpPr>
          <p:cNvPr id="22" name="Rectangle: Rounded Corners 13">
            <a:extLst>
              <a:ext uri="{FF2B5EF4-FFF2-40B4-BE49-F238E27FC236}">
                <a16:creationId xmlns:a16="http://schemas.microsoft.com/office/drawing/2014/main" id="{09B9B56C-537B-015B-EBBC-722C060B1408}"/>
              </a:ext>
            </a:extLst>
          </p:cNvPr>
          <p:cNvSpPr/>
          <p:nvPr/>
        </p:nvSpPr>
        <p:spPr>
          <a:xfrm>
            <a:off x="7861302" y="3322883"/>
            <a:ext cx="3733799" cy="605698"/>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200" b="1" kern="0" dirty="0">
                <a:solidFill>
                  <a:srgbClr val="002E4B"/>
                </a:solidFill>
                <a:latin typeface="Arial"/>
                <a:ea typeface="ヒラギノ角ゴ Pro W3"/>
                <a:cs typeface="Arial"/>
              </a:rPr>
              <a:t>Pressure wire-guided treatment (N=965)</a:t>
            </a:r>
          </a:p>
          <a:p>
            <a:pPr marL="171450" indent="-171450" defTabSz="914377">
              <a:buFont typeface="Arial" panose="020B0604020202020204" pitchFamily="34" charset="0"/>
              <a:buChar char="•"/>
              <a:defRPr/>
            </a:pPr>
            <a:r>
              <a:rPr lang="en-US" sz="1200" kern="0" dirty="0">
                <a:solidFill>
                  <a:srgbClr val="002E4B"/>
                </a:solidFill>
                <a:latin typeface="Arial"/>
                <a:ea typeface="ヒラギノ角ゴ Pro W3"/>
                <a:cs typeface="Arial"/>
              </a:rPr>
              <a:t>Received allocated intervention (n=941)</a:t>
            </a:r>
          </a:p>
          <a:p>
            <a:pPr marL="171450" indent="-171450" defTabSz="914377">
              <a:buFont typeface="Arial" panose="020B0604020202020204" pitchFamily="34" charset="0"/>
              <a:buChar char="•"/>
              <a:defRPr/>
            </a:pPr>
            <a:r>
              <a:rPr lang="en-US" sz="1200" kern="0" dirty="0">
                <a:solidFill>
                  <a:srgbClr val="002E4B"/>
                </a:solidFill>
                <a:latin typeface="Arial"/>
                <a:ea typeface="ヒラギノ角ゴ Pro W3"/>
                <a:cs typeface="Arial"/>
              </a:rPr>
              <a:t>Did not receive allocated intervention (n=24)</a:t>
            </a:r>
            <a:endParaRPr lang="en-US" sz="1100" kern="0" dirty="0">
              <a:solidFill>
                <a:srgbClr val="002E4B"/>
              </a:solidFill>
              <a:latin typeface="Arial"/>
              <a:ea typeface="ヒラギノ角ゴ Pro W3"/>
              <a:cs typeface="Arial"/>
            </a:endParaRPr>
          </a:p>
        </p:txBody>
      </p:sp>
      <p:sp>
        <p:nvSpPr>
          <p:cNvPr id="27" name="Rectangle: Rounded Corners 13">
            <a:extLst>
              <a:ext uri="{FF2B5EF4-FFF2-40B4-BE49-F238E27FC236}">
                <a16:creationId xmlns:a16="http://schemas.microsoft.com/office/drawing/2014/main" id="{990779D3-BE90-EAFF-D84B-1D013901EEAD}"/>
              </a:ext>
            </a:extLst>
          </p:cNvPr>
          <p:cNvSpPr/>
          <p:nvPr/>
        </p:nvSpPr>
        <p:spPr>
          <a:xfrm>
            <a:off x="596901" y="3322883"/>
            <a:ext cx="3733799" cy="605699"/>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200" b="1" kern="0" dirty="0" err="1">
                <a:solidFill>
                  <a:srgbClr val="002E4B"/>
                </a:solidFill>
                <a:latin typeface="Arial"/>
                <a:ea typeface="ヒラギノ角ゴ Pro W3"/>
                <a:cs typeface="Arial"/>
              </a:rPr>
              <a:t>FFRangio</a:t>
            </a:r>
            <a:r>
              <a:rPr lang="en-US" sz="1200" b="1" kern="0" dirty="0">
                <a:solidFill>
                  <a:srgbClr val="002E4B"/>
                </a:solidFill>
                <a:latin typeface="Arial"/>
                <a:ea typeface="ヒラギノ角ゴ Pro W3"/>
                <a:cs typeface="Arial"/>
              </a:rPr>
              <a:t>-guided treatment (N=965)</a:t>
            </a:r>
          </a:p>
          <a:p>
            <a:pPr marL="171450" indent="-171450" defTabSz="914377">
              <a:buFont typeface="Arial" panose="020B0604020202020204" pitchFamily="34" charset="0"/>
              <a:buChar char="•"/>
              <a:defRPr/>
            </a:pPr>
            <a:r>
              <a:rPr lang="en-US" sz="1200" kern="0" dirty="0">
                <a:solidFill>
                  <a:srgbClr val="002E4B"/>
                </a:solidFill>
                <a:latin typeface="Arial"/>
                <a:ea typeface="ヒラギノ角ゴ Pro W3"/>
                <a:cs typeface="Arial"/>
              </a:rPr>
              <a:t>Received allocated intervention (n=949)</a:t>
            </a:r>
          </a:p>
          <a:p>
            <a:pPr marL="171450" indent="-171450" defTabSz="914377">
              <a:buFont typeface="Arial" panose="020B0604020202020204" pitchFamily="34" charset="0"/>
              <a:buChar char="•"/>
              <a:defRPr/>
            </a:pPr>
            <a:r>
              <a:rPr lang="en-US" sz="1200" kern="0" dirty="0">
                <a:solidFill>
                  <a:srgbClr val="002E4B"/>
                </a:solidFill>
                <a:latin typeface="Arial"/>
                <a:ea typeface="ヒラギノ角ゴ Pro W3"/>
                <a:cs typeface="Arial"/>
              </a:rPr>
              <a:t>Did not receive allocated intervention (n=16)</a:t>
            </a:r>
            <a:endParaRPr lang="en-US" sz="1100" kern="0" dirty="0">
              <a:solidFill>
                <a:srgbClr val="002E4B"/>
              </a:solidFill>
              <a:latin typeface="Arial"/>
              <a:ea typeface="ヒラギノ角ゴ Pro W3"/>
              <a:cs typeface="Arial"/>
            </a:endParaRPr>
          </a:p>
        </p:txBody>
      </p:sp>
      <p:cxnSp>
        <p:nvCxnSpPr>
          <p:cNvPr id="28" name="Vinklet forbindelse 248">
            <a:extLst>
              <a:ext uri="{FF2B5EF4-FFF2-40B4-BE49-F238E27FC236}">
                <a16:creationId xmlns:a16="http://schemas.microsoft.com/office/drawing/2014/main" id="{FB4D693C-30B7-47DF-EC3D-8073966AD811}"/>
              </a:ext>
            </a:extLst>
          </p:cNvPr>
          <p:cNvCxnSpPr>
            <a:cxnSpLocks/>
            <a:stCxn id="14" idx="2"/>
            <a:endCxn id="27" idx="0"/>
          </p:cNvCxnSpPr>
          <p:nvPr/>
        </p:nvCxnSpPr>
        <p:spPr bwMode="auto">
          <a:xfrm rot="5400000">
            <a:off x="4019389" y="1233570"/>
            <a:ext cx="533725" cy="3644900"/>
          </a:xfrm>
          <a:prstGeom prst="bentConnector3">
            <a:avLst>
              <a:gd name="adj1" fmla="val 50000"/>
            </a:avLst>
          </a:prstGeom>
          <a:noFill/>
          <a:ln w="31750" cap="flat" cmpd="sng" algn="ctr">
            <a:solidFill>
              <a:schemeClr val="tx1">
                <a:lumMod val="85000"/>
              </a:schemeClr>
            </a:solidFill>
            <a:prstDash val="solid"/>
            <a:miter lim="800000"/>
            <a:tailEnd type="triangle"/>
          </a:ln>
          <a:effectLst/>
        </p:spPr>
      </p:cxnSp>
      <p:sp>
        <p:nvSpPr>
          <p:cNvPr id="37" name="Rectangle: Rounded Corners 13">
            <a:extLst>
              <a:ext uri="{FF2B5EF4-FFF2-40B4-BE49-F238E27FC236}">
                <a16:creationId xmlns:a16="http://schemas.microsoft.com/office/drawing/2014/main" id="{FB624CC0-0493-1179-E021-E1F600F5967A}"/>
              </a:ext>
            </a:extLst>
          </p:cNvPr>
          <p:cNvSpPr/>
          <p:nvPr/>
        </p:nvSpPr>
        <p:spPr>
          <a:xfrm>
            <a:off x="7861302" y="4154319"/>
            <a:ext cx="3733799" cy="922848"/>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200" b="1" kern="0" dirty="0">
                <a:solidFill>
                  <a:srgbClr val="002E4B"/>
                </a:solidFill>
                <a:latin typeface="Arial"/>
                <a:ea typeface="ヒラギノ角ゴ Pro W3"/>
                <a:cs typeface="Arial"/>
              </a:rPr>
              <a:t>Subjects discontinued early: 3.4% (n=33)</a:t>
            </a:r>
          </a:p>
          <a:p>
            <a:pPr marL="214313" lvl="1" indent="-214313" defTabSz="914377">
              <a:buFont typeface="Arial" panose="020B0604020202020204" pitchFamily="34" charset="0"/>
              <a:buChar char="•"/>
              <a:defRPr/>
            </a:pPr>
            <a:r>
              <a:rPr lang="en-US" sz="1200" kern="0" dirty="0">
                <a:solidFill>
                  <a:srgbClr val="002E4B"/>
                </a:solidFill>
                <a:latin typeface="Arial"/>
                <a:ea typeface="ヒラギノ角ゴ Pro W3"/>
                <a:cs typeface="Arial"/>
              </a:rPr>
              <a:t>Voluntarily withdrew or by investigator (n=14)</a:t>
            </a:r>
          </a:p>
          <a:p>
            <a:pPr marL="214313" lvl="1" indent="-214313" defTabSz="914377">
              <a:buFont typeface="Arial" panose="020B0604020202020204" pitchFamily="34" charset="0"/>
              <a:buChar char="•"/>
              <a:defRPr/>
            </a:pPr>
            <a:r>
              <a:rPr lang="en-US" sz="1200" kern="0" dirty="0">
                <a:solidFill>
                  <a:srgbClr val="002E4B"/>
                </a:solidFill>
                <a:latin typeface="Arial"/>
                <a:ea typeface="ヒラギノ角ゴ Pro W3"/>
                <a:cs typeface="Arial"/>
              </a:rPr>
              <a:t>Lost to follow-up (n=15)</a:t>
            </a:r>
          </a:p>
          <a:p>
            <a:pPr marL="214313" lvl="1" indent="-214313" defTabSz="914377">
              <a:buFont typeface="Arial" panose="020B0604020202020204" pitchFamily="34" charset="0"/>
              <a:buChar char="•"/>
              <a:defRPr/>
            </a:pPr>
            <a:r>
              <a:rPr lang="en-US" sz="1200" kern="0" dirty="0">
                <a:solidFill>
                  <a:srgbClr val="002E4B"/>
                </a:solidFill>
                <a:latin typeface="Arial"/>
                <a:ea typeface="ヒラギノ角ゴ Pro W3"/>
                <a:cs typeface="Arial"/>
              </a:rPr>
              <a:t>Others (n=4)</a:t>
            </a:r>
            <a:endParaRPr lang="en-US" sz="1100" kern="0" dirty="0">
              <a:solidFill>
                <a:srgbClr val="002E4B"/>
              </a:solidFill>
              <a:latin typeface="Arial"/>
              <a:ea typeface="ヒラギノ角ゴ Pro W3"/>
              <a:cs typeface="Arial"/>
            </a:endParaRPr>
          </a:p>
        </p:txBody>
      </p:sp>
      <p:cxnSp>
        <p:nvCxnSpPr>
          <p:cNvPr id="38" name="Straight Arrow Connector 37">
            <a:extLst>
              <a:ext uri="{FF2B5EF4-FFF2-40B4-BE49-F238E27FC236}">
                <a16:creationId xmlns:a16="http://schemas.microsoft.com/office/drawing/2014/main" id="{D4E6A11E-843A-5A98-C810-28238C885E15}"/>
              </a:ext>
            </a:extLst>
          </p:cNvPr>
          <p:cNvCxnSpPr>
            <a:cxnSpLocks/>
            <a:stCxn id="22" idx="2"/>
            <a:endCxn id="37" idx="0"/>
          </p:cNvCxnSpPr>
          <p:nvPr/>
        </p:nvCxnSpPr>
        <p:spPr>
          <a:xfrm>
            <a:off x="9728202" y="3928581"/>
            <a:ext cx="0" cy="225738"/>
          </a:xfrm>
          <a:prstGeom prst="straightConnector1">
            <a:avLst/>
          </a:prstGeom>
          <a:noFill/>
          <a:ln w="31750" cap="flat" cmpd="sng" algn="ctr">
            <a:solidFill>
              <a:schemeClr val="tx1">
                <a:lumMod val="85000"/>
              </a:schemeClr>
            </a:solidFill>
            <a:prstDash val="solid"/>
            <a:miter lim="800000"/>
            <a:tailEnd type="triangle"/>
          </a:ln>
          <a:effectLst/>
        </p:spPr>
      </p:cxnSp>
      <p:sp>
        <p:nvSpPr>
          <p:cNvPr id="42" name="Rectangle: Rounded Corners 13">
            <a:extLst>
              <a:ext uri="{FF2B5EF4-FFF2-40B4-BE49-F238E27FC236}">
                <a16:creationId xmlns:a16="http://schemas.microsoft.com/office/drawing/2014/main" id="{43AD08BE-B2AB-AA01-EFED-2C551E626F1A}"/>
              </a:ext>
            </a:extLst>
          </p:cNvPr>
          <p:cNvSpPr/>
          <p:nvPr/>
        </p:nvSpPr>
        <p:spPr>
          <a:xfrm>
            <a:off x="493295" y="4154319"/>
            <a:ext cx="3837405" cy="922848"/>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200" b="1" kern="0" dirty="0">
                <a:solidFill>
                  <a:srgbClr val="002E4B"/>
                </a:solidFill>
                <a:latin typeface="Arial"/>
                <a:ea typeface="ヒラギノ角ゴ Pro W3"/>
                <a:cs typeface="Arial"/>
              </a:rPr>
              <a:t>Subjects discontinued early: 4.6% (n=44)</a:t>
            </a:r>
          </a:p>
          <a:p>
            <a:pPr marL="287338" lvl="1" indent="-168275" defTabSz="914377">
              <a:buFont typeface="Arial" panose="020B0604020202020204" pitchFamily="34" charset="0"/>
              <a:buChar char="•"/>
              <a:defRPr/>
            </a:pPr>
            <a:r>
              <a:rPr lang="en-US" sz="1200" kern="0" dirty="0">
                <a:solidFill>
                  <a:srgbClr val="002E4B"/>
                </a:solidFill>
                <a:latin typeface="Arial"/>
                <a:ea typeface="ヒラギノ角ゴ Pro W3"/>
                <a:cs typeface="Arial"/>
              </a:rPr>
              <a:t>Voluntarily withdrew or by investigator (n=12)</a:t>
            </a:r>
          </a:p>
          <a:p>
            <a:pPr marL="287338" lvl="1" indent="-168275" defTabSz="914377">
              <a:buFont typeface="Arial" panose="020B0604020202020204" pitchFamily="34" charset="0"/>
              <a:buChar char="•"/>
              <a:defRPr/>
            </a:pPr>
            <a:r>
              <a:rPr lang="en-US" sz="1200" kern="0" dirty="0">
                <a:solidFill>
                  <a:srgbClr val="002E4B"/>
                </a:solidFill>
                <a:latin typeface="Arial"/>
                <a:ea typeface="ヒラギノ角ゴ Pro W3"/>
                <a:cs typeface="Arial"/>
              </a:rPr>
              <a:t>Lost to follow-up (n=31)</a:t>
            </a:r>
          </a:p>
          <a:p>
            <a:pPr marL="287338" lvl="1" indent="-168275" defTabSz="914377">
              <a:buFont typeface="Arial" panose="020B0604020202020204" pitchFamily="34" charset="0"/>
              <a:buChar char="•"/>
              <a:defRPr/>
            </a:pPr>
            <a:r>
              <a:rPr lang="en-US" sz="1200" kern="0" dirty="0">
                <a:solidFill>
                  <a:srgbClr val="002E4B"/>
                </a:solidFill>
                <a:latin typeface="Arial"/>
                <a:ea typeface="ヒラギノ角ゴ Pro W3"/>
                <a:cs typeface="Arial"/>
              </a:rPr>
              <a:t>Others (n=1)</a:t>
            </a:r>
            <a:endParaRPr lang="en-US" sz="1100" kern="0" dirty="0">
              <a:solidFill>
                <a:srgbClr val="002E4B"/>
              </a:solidFill>
              <a:latin typeface="Arial"/>
              <a:ea typeface="ヒラギノ角ゴ Pro W3"/>
              <a:cs typeface="Arial"/>
            </a:endParaRPr>
          </a:p>
        </p:txBody>
      </p:sp>
      <p:cxnSp>
        <p:nvCxnSpPr>
          <p:cNvPr id="43" name="Straight Arrow Connector 42">
            <a:extLst>
              <a:ext uri="{FF2B5EF4-FFF2-40B4-BE49-F238E27FC236}">
                <a16:creationId xmlns:a16="http://schemas.microsoft.com/office/drawing/2014/main" id="{59171298-2D7B-A896-0303-502028BD5B02}"/>
              </a:ext>
            </a:extLst>
          </p:cNvPr>
          <p:cNvCxnSpPr>
            <a:cxnSpLocks/>
          </p:cNvCxnSpPr>
          <p:nvPr/>
        </p:nvCxnSpPr>
        <p:spPr>
          <a:xfrm>
            <a:off x="2472158" y="3928581"/>
            <a:ext cx="0" cy="225738"/>
          </a:xfrm>
          <a:prstGeom prst="straightConnector1">
            <a:avLst/>
          </a:prstGeom>
          <a:noFill/>
          <a:ln w="31750" cap="flat" cmpd="sng" algn="ctr">
            <a:solidFill>
              <a:schemeClr val="tx1">
                <a:lumMod val="85000"/>
              </a:schemeClr>
            </a:solidFill>
            <a:prstDash val="solid"/>
            <a:miter lim="800000"/>
            <a:tailEnd type="triangle"/>
          </a:ln>
          <a:effectLst/>
        </p:spPr>
      </p:cxnSp>
      <p:sp>
        <p:nvSpPr>
          <p:cNvPr id="45" name="Rectangle: Rounded Corners 13">
            <a:extLst>
              <a:ext uri="{FF2B5EF4-FFF2-40B4-BE49-F238E27FC236}">
                <a16:creationId xmlns:a16="http://schemas.microsoft.com/office/drawing/2014/main" id="{6D59CC07-4308-A1F1-6744-6DCB7EBFCB90}"/>
              </a:ext>
            </a:extLst>
          </p:cNvPr>
          <p:cNvSpPr/>
          <p:nvPr/>
        </p:nvSpPr>
        <p:spPr>
          <a:xfrm>
            <a:off x="8394700" y="5425461"/>
            <a:ext cx="2667000" cy="430887"/>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400" b="1" kern="0" dirty="0">
                <a:solidFill>
                  <a:srgbClr val="002E4B"/>
                </a:solidFill>
                <a:latin typeface="Arial"/>
                <a:ea typeface="ヒラギノ角ゴ Pro W3"/>
                <a:cs typeface="Arial"/>
              </a:rPr>
              <a:t>Analyzed (N=965)</a:t>
            </a:r>
            <a:endParaRPr lang="en-US" sz="1400" kern="0" dirty="0">
              <a:solidFill>
                <a:srgbClr val="002E4B"/>
              </a:solidFill>
              <a:latin typeface="Arial"/>
              <a:ea typeface="ヒラギノ角ゴ Pro W3"/>
              <a:cs typeface="Arial"/>
            </a:endParaRPr>
          </a:p>
        </p:txBody>
      </p:sp>
      <p:cxnSp>
        <p:nvCxnSpPr>
          <p:cNvPr id="46" name="Straight Arrow Connector 45">
            <a:extLst>
              <a:ext uri="{FF2B5EF4-FFF2-40B4-BE49-F238E27FC236}">
                <a16:creationId xmlns:a16="http://schemas.microsoft.com/office/drawing/2014/main" id="{2E753332-69BC-2F57-D8D9-456DDDEB8B1B}"/>
              </a:ext>
            </a:extLst>
          </p:cNvPr>
          <p:cNvCxnSpPr>
            <a:cxnSpLocks/>
            <a:stCxn id="37" idx="2"/>
            <a:endCxn id="45" idx="0"/>
          </p:cNvCxnSpPr>
          <p:nvPr/>
        </p:nvCxnSpPr>
        <p:spPr>
          <a:xfrm flipH="1">
            <a:off x="9728200" y="5077167"/>
            <a:ext cx="2" cy="348294"/>
          </a:xfrm>
          <a:prstGeom prst="straightConnector1">
            <a:avLst/>
          </a:prstGeom>
          <a:noFill/>
          <a:ln w="31750" cap="flat" cmpd="sng" algn="ctr">
            <a:solidFill>
              <a:schemeClr val="tx1">
                <a:lumMod val="85000"/>
              </a:schemeClr>
            </a:solidFill>
            <a:prstDash val="solid"/>
            <a:miter lim="800000"/>
            <a:tailEnd type="triangle"/>
          </a:ln>
          <a:effectLst/>
        </p:spPr>
      </p:cxnSp>
      <p:sp>
        <p:nvSpPr>
          <p:cNvPr id="50" name="Rectangle: Rounded Corners 13">
            <a:extLst>
              <a:ext uri="{FF2B5EF4-FFF2-40B4-BE49-F238E27FC236}">
                <a16:creationId xmlns:a16="http://schemas.microsoft.com/office/drawing/2014/main" id="{56431C3E-D556-5421-8E73-D4660BA5A5D1}"/>
              </a:ext>
            </a:extLst>
          </p:cNvPr>
          <p:cNvSpPr/>
          <p:nvPr/>
        </p:nvSpPr>
        <p:spPr>
          <a:xfrm>
            <a:off x="1125601" y="5425461"/>
            <a:ext cx="2667000" cy="430887"/>
          </a:xfrm>
          <a:prstGeom prst="roundRect">
            <a:avLst>
              <a:gd name="adj" fmla="val 50000"/>
            </a:avLst>
          </a:prstGeom>
          <a:solidFill>
            <a:schemeClr val="bg1"/>
          </a:solidFill>
          <a:ln w="12700" cap="flat" cmpd="sng" algn="ctr">
            <a:solidFill>
              <a:schemeClr val="tx1">
                <a:lumMod val="85000"/>
              </a:schemeClr>
            </a:solidFill>
            <a:prstDash val="solid"/>
            <a:miter lim="800000"/>
          </a:ln>
          <a:effectLst/>
        </p:spPr>
        <p:txBody>
          <a:bodyPr rtlCol="0" anchor="ctr"/>
          <a:lstStyle/>
          <a:p>
            <a:pPr algn="ctr" defTabSz="914377">
              <a:defRPr/>
            </a:pPr>
            <a:r>
              <a:rPr lang="en-US" sz="1400" b="1" kern="0" dirty="0">
                <a:solidFill>
                  <a:srgbClr val="002E4B"/>
                </a:solidFill>
                <a:latin typeface="Arial"/>
                <a:ea typeface="ヒラギノ角ゴ Pro W3"/>
                <a:cs typeface="Arial"/>
              </a:rPr>
              <a:t>Analyzed (N=965)</a:t>
            </a:r>
            <a:endParaRPr lang="en-US" sz="1400" kern="0" dirty="0">
              <a:solidFill>
                <a:srgbClr val="002E4B"/>
              </a:solidFill>
              <a:latin typeface="Arial"/>
              <a:ea typeface="ヒラギノ角ゴ Pro W3"/>
              <a:cs typeface="Arial"/>
            </a:endParaRPr>
          </a:p>
        </p:txBody>
      </p:sp>
      <p:cxnSp>
        <p:nvCxnSpPr>
          <p:cNvPr id="51" name="Straight Arrow Connector 50">
            <a:extLst>
              <a:ext uri="{FF2B5EF4-FFF2-40B4-BE49-F238E27FC236}">
                <a16:creationId xmlns:a16="http://schemas.microsoft.com/office/drawing/2014/main" id="{6372BCC6-6E0A-3BA0-B3F0-584F6F055C1D}"/>
              </a:ext>
            </a:extLst>
          </p:cNvPr>
          <p:cNvCxnSpPr>
            <a:cxnSpLocks/>
          </p:cNvCxnSpPr>
          <p:nvPr/>
        </p:nvCxnSpPr>
        <p:spPr>
          <a:xfrm flipH="1">
            <a:off x="2519261" y="5077167"/>
            <a:ext cx="2" cy="348294"/>
          </a:xfrm>
          <a:prstGeom prst="straightConnector1">
            <a:avLst/>
          </a:prstGeom>
          <a:noFill/>
          <a:ln w="31750" cap="flat" cmpd="sng" algn="ctr">
            <a:solidFill>
              <a:schemeClr val="tx1">
                <a:lumMod val="85000"/>
              </a:schemeClr>
            </a:solidFill>
            <a:prstDash val="solid"/>
            <a:miter lim="800000"/>
            <a:tailEnd type="triangle"/>
          </a:ln>
          <a:effectLst/>
        </p:spPr>
      </p:cxnSp>
      <p:pic>
        <p:nvPicPr>
          <p:cNvPr id="4" name="Picture 3">
            <a:extLst>
              <a:ext uri="{FF2B5EF4-FFF2-40B4-BE49-F238E27FC236}">
                <a16:creationId xmlns:a16="http://schemas.microsoft.com/office/drawing/2014/main" id="{FE7F1392-7EA1-B283-F700-1C1DB4EE9BF1}"/>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360400551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0BE3-180D-7419-FAA6-7A8208682C63}"/>
              </a:ext>
            </a:extLst>
          </p:cNvPr>
          <p:cNvSpPr>
            <a:spLocks noGrp="1"/>
          </p:cNvSpPr>
          <p:nvPr>
            <p:ph type="title"/>
          </p:nvPr>
        </p:nvSpPr>
        <p:spPr>
          <a:xfrm>
            <a:off x="838200" y="1"/>
            <a:ext cx="10515600" cy="1015999"/>
          </a:xfrm>
        </p:spPr>
        <p:txBody>
          <a:bodyPr>
            <a:normAutofit/>
          </a:bodyPr>
          <a:lstStyle/>
          <a:p>
            <a:pPr algn="ctr"/>
            <a:r>
              <a:rPr lang="en-US" sz="3200" dirty="0"/>
              <a:t>Baseline Clinical Characteristics</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6D37077-7145-76F1-B8A8-691F675D0B09}"/>
                  </a:ext>
                </a:extLst>
              </p:cNvPr>
              <p:cNvGraphicFramePr>
                <a:graphicFrameLocks noGrp="1"/>
              </p:cNvGraphicFramePr>
              <p:nvPr>
                <p:extLst>
                  <p:ext uri="{D42A27DB-BD31-4B8C-83A1-F6EECF244321}">
                    <p14:modId xmlns:p14="http://schemas.microsoft.com/office/powerpoint/2010/main" val="2905429969"/>
                  </p:ext>
                </p:extLst>
              </p:nvPr>
            </p:nvGraphicFramePr>
            <p:xfrm>
              <a:off x="647700" y="880125"/>
              <a:ext cx="10934701" cy="4989854"/>
            </p:xfrm>
            <a:graphic>
              <a:graphicData uri="http://schemas.openxmlformats.org/drawingml/2006/table">
                <a:tbl>
                  <a:tblPr>
                    <a:tableStyleId>{F5AB1C69-6EDB-4FF4-983F-18BD219EF322}</a:tableStyleId>
                  </a:tblPr>
                  <a:tblGrid>
                    <a:gridCol w="4495800">
                      <a:extLst>
                        <a:ext uri="{9D8B030D-6E8A-4147-A177-3AD203B41FA5}">
                          <a16:colId xmlns:a16="http://schemas.microsoft.com/office/drawing/2014/main" val="2042758188"/>
                        </a:ext>
                      </a:extLst>
                    </a:gridCol>
                    <a:gridCol w="3302000">
                      <a:extLst>
                        <a:ext uri="{9D8B030D-6E8A-4147-A177-3AD203B41FA5}">
                          <a16:colId xmlns:a16="http://schemas.microsoft.com/office/drawing/2014/main" val="1767757545"/>
                        </a:ext>
                      </a:extLst>
                    </a:gridCol>
                    <a:gridCol w="3136901">
                      <a:extLst>
                        <a:ext uri="{9D8B030D-6E8A-4147-A177-3AD203B41FA5}">
                          <a16:colId xmlns:a16="http://schemas.microsoft.com/office/drawing/2014/main" val="2703442707"/>
                        </a:ext>
                      </a:extLst>
                    </a:gridCol>
                  </a:tblGrid>
                  <a:tr h="432651">
                    <a:tc>
                      <a:txBody>
                        <a:bodyPr/>
                        <a:lstStyle/>
                        <a:p>
                          <a:pPr marL="0" marR="0" algn="ctr">
                            <a:lnSpc>
                              <a:spcPct val="90000"/>
                            </a:lnSpc>
                            <a:spcBef>
                              <a:spcPts val="400"/>
                            </a:spcBef>
                            <a:spcAft>
                              <a:spcPts val="0"/>
                            </a:spcAft>
                          </a:pP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182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400" b="0" dirty="0">
                              <a:solidFill>
                                <a:schemeClr val="bg1"/>
                              </a:solidFill>
                              <a:effectLst/>
                              <a:latin typeface="Arial" panose="020B0604020202020204" pitchFamily="34" charset="0"/>
                              <a:cs typeface="Arial" panose="020B0604020202020204" pitchFamily="34" charset="0"/>
                            </a:rPr>
                            <a:t>FFRangio </a:t>
                          </a:r>
                          <a:r>
                            <a:rPr lang="en-US" sz="24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txBody>
                      <a:tcPr marL="25911" marR="25911" marT="18288"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400" b="0" dirty="0">
                              <a:solidFill>
                                <a:schemeClr val="bg1"/>
                              </a:solidFill>
                              <a:effectLst/>
                              <a:latin typeface="Arial" panose="020B0604020202020204" pitchFamily="34" charset="0"/>
                              <a:cs typeface="Arial" panose="020B0604020202020204" pitchFamily="34" charset="0"/>
                            </a:rPr>
                            <a:t>Pressure wire </a:t>
                          </a:r>
                          <a:r>
                            <a:rPr lang="en-US" sz="24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txBody>
                      <a:tcPr marL="25911" marR="25911" marT="182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extLst>
                      <a:ext uri="{0D108BD9-81ED-4DB2-BD59-A6C34878D82A}">
                        <a16:rowId xmlns:a16="http://schemas.microsoft.com/office/drawing/2014/main" val="38123185"/>
                      </a:ext>
                    </a:extLst>
                  </a:tr>
                  <a:tr h="343594">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Age</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68.4 ± 10.1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68.4 ± 10.3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171236916"/>
                      </a:ext>
                    </a:extLst>
                  </a:tr>
                  <a:tr h="343594">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Male sex </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75.5%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74.5%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58364363"/>
                      </a:ext>
                    </a:extLst>
                  </a:tr>
                  <a:tr h="343594">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White/Caucasian </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59.7%</a:t>
                          </a: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61.8%</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65749562"/>
                      </a:ext>
                    </a:extLst>
                  </a:tr>
                  <a:tr h="343594">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Diabetes</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39.5%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36.3%</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41156243"/>
                      </a:ext>
                    </a:extLst>
                  </a:tr>
                  <a:tr h="343594">
                    <a:tc>
                      <a:txBody>
                        <a:bodyPr/>
                        <a:lstStyle/>
                        <a:p>
                          <a:pPr marL="274320" marR="0">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Treated with insulin</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13.5%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11.5%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23375266"/>
                      </a:ext>
                    </a:extLst>
                  </a:tr>
                  <a:tr h="357001">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Hypertension</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78.5%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79.9%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86174542"/>
                      </a:ext>
                    </a:extLst>
                  </a:tr>
                  <a:tr h="357001">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Dyslipidemia</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78.7%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22987284"/>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Family history of CAD</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33.6%</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38.6%</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43726517"/>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Previous MI</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17.2%</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16.4%</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78510279"/>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Previous PCI</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38.9%</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39.0%</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53784723"/>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Renal disease</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19.7%</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17.9%</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78051617"/>
                      </a:ext>
                    </a:extLst>
                  </a:tr>
                  <a:tr h="354656">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Ejection fraction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Arial" panose="020B0604020202020204" pitchFamily="34" charset="0"/>
                              <a:cs typeface="Arial" panose="020B0604020202020204" pitchFamily="34" charset="0"/>
                            </a:rPr>
                            <a:t> 50%</a:t>
                          </a: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13.6%</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14.6%</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50906919"/>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Hospitalized with NSTEACS</a:t>
                          </a:r>
                        </a:p>
                      </a:txBody>
                      <a:tcPr marR="2591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9.9%</a:t>
                          </a: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8.8%</a:t>
                          </a: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144225"/>
                      </a:ext>
                    </a:extLst>
                  </a:tr>
                </a:tbl>
              </a:graphicData>
            </a:graphic>
          </p:graphicFrame>
        </mc:Choice>
        <mc:Fallback xmlns="">
          <p:graphicFrame>
            <p:nvGraphicFramePr>
              <p:cNvPr id="8" name="Table 7">
                <a:extLst>
                  <a:ext uri="{FF2B5EF4-FFF2-40B4-BE49-F238E27FC236}">
                    <a16:creationId xmlns:a16="http://schemas.microsoft.com/office/drawing/2014/main" id="{E6D37077-7145-76F1-B8A8-691F675D0B09}"/>
                  </a:ext>
                </a:extLst>
              </p:cNvPr>
              <p:cNvGraphicFramePr>
                <a:graphicFrameLocks noGrp="1"/>
              </p:cNvGraphicFramePr>
              <p:nvPr>
                <p:extLst>
                  <p:ext uri="{D42A27DB-BD31-4B8C-83A1-F6EECF244321}">
                    <p14:modId xmlns:p14="http://schemas.microsoft.com/office/powerpoint/2010/main" val="2905429969"/>
                  </p:ext>
                </p:extLst>
              </p:nvPr>
            </p:nvGraphicFramePr>
            <p:xfrm>
              <a:off x="647700" y="880125"/>
              <a:ext cx="10934701" cy="4989854"/>
            </p:xfrm>
            <a:graphic>
              <a:graphicData uri="http://schemas.openxmlformats.org/drawingml/2006/table">
                <a:tbl>
                  <a:tblPr>
                    <a:tableStyleId>{F5AB1C69-6EDB-4FF4-983F-18BD219EF322}</a:tableStyleId>
                  </a:tblPr>
                  <a:tblGrid>
                    <a:gridCol w="4495800">
                      <a:extLst>
                        <a:ext uri="{9D8B030D-6E8A-4147-A177-3AD203B41FA5}">
                          <a16:colId xmlns:a16="http://schemas.microsoft.com/office/drawing/2014/main" val="2042758188"/>
                        </a:ext>
                      </a:extLst>
                    </a:gridCol>
                    <a:gridCol w="3302000">
                      <a:extLst>
                        <a:ext uri="{9D8B030D-6E8A-4147-A177-3AD203B41FA5}">
                          <a16:colId xmlns:a16="http://schemas.microsoft.com/office/drawing/2014/main" val="1767757545"/>
                        </a:ext>
                      </a:extLst>
                    </a:gridCol>
                    <a:gridCol w="3136901">
                      <a:extLst>
                        <a:ext uri="{9D8B030D-6E8A-4147-A177-3AD203B41FA5}">
                          <a16:colId xmlns:a16="http://schemas.microsoft.com/office/drawing/2014/main" val="2703442707"/>
                        </a:ext>
                      </a:extLst>
                    </a:gridCol>
                  </a:tblGrid>
                  <a:tr h="432651">
                    <a:tc>
                      <a:txBody>
                        <a:bodyPr/>
                        <a:lstStyle/>
                        <a:p>
                          <a:pPr marL="0" marR="0" algn="ctr">
                            <a:lnSpc>
                              <a:spcPct val="90000"/>
                            </a:lnSpc>
                            <a:spcBef>
                              <a:spcPts val="400"/>
                            </a:spcBef>
                            <a:spcAft>
                              <a:spcPts val="0"/>
                            </a:spcAft>
                          </a:pP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182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400" b="0" dirty="0">
                              <a:solidFill>
                                <a:schemeClr val="bg1"/>
                              </a:solidFill>
                              <a:effectLst/>
                              <a:latin typeface="Arial" panose="020B0604020202020204" pitchFamily="34" charset="0"/>
                              <a:cs typeface="Arial" panose="020B0604020202020204" pitchFamily="34" charset="0"/>
                            </a:rPr>
                            <a:t>FFRangio </a:t>
                          </a:r>
                          <a:r>
                            <a:rPr lang="en-US" sz="24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txBody>
                      <a:tcPr marL="25911" marR="25911" marT="18288"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400" b="0" dirty="0">
                              <a:solidFill>
                                <a:schemeClr val="bg1"/>
                              </a:solidFill>
                              <a:effectLst/>
                              <a:latin typeface="Arial" panose="020B0604020202020204" pitchFamily="34" charset="0"/>
                              <a:cs typeface="Arial" panose="020B0604020202020204" pitchFamily="34" charset="0"/>
                            </a:rPr>
                            <a:t>Pressure wire </a:t>
                          </a:r>
                          <a:r>
                            <a:rPr lang="en-US" sz="24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txBody>
                      <a:tcPr marL="25911" marR="25911" marT="182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extLst>
                      <a:ext uri="{0D108BD9-81ED-4DB2-BD59-A6C34878D82A}">
                        <a16:rowId xmlns:a16="http://schemas.microsoft.com/office/drawing/2014/main" val="38123185"/>
                      </a:ext>
                    </a:extLst>
                  </a:tr>
                  <a:tr h="343594">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Age</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68.4 ± 10.1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68.4 ± 10.3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171236916"/>
                      </a:ext>
                    </a:extLst>
                  </a:tr>
                  <a:tr h="343594">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Male sex </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75.5%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74.5%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58364363"/>
                      </a:ext>
                    </a:extLst>
                  </a:tr>
                  <a:tr h="343594">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White/Caucasian </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59.7%</a:t>
                          </a: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61.8%</a:t>
                          </a: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65749562"/>
                      </a:ext>
                    </a:extLst>
                  </a:tr>
                  <a:tr h="343594">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Diabetes</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39.5%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36.3%</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41156243"/>
                      </a:ext>
                    </a:extLst>
                  </a:tr>
                  <a:tr h="343594">
                    <a:tc>
                      <a:txBody>
                        <a:bodyPr/>
                        <a:lstStyle/>
                        <a:p>
                          <a:pPr marL="274320" marR="0">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Treated with insulin</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13.5%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200" dirty="0">
                              <a:solidFill>
                                <a:schemeClr val="tx1"/>
                              </a:solidFill>
                              <a:effectLst/>
                              <a:latin typeface="Arial" panose="020B0604020202020204" pitchFamily="34" charset="0"/>
                              <a:cs typeface="Arial" panose="020B0604020202020204" pitchFamily="34" charset="0"/>
                            </a:rPr>
                            <a:t>11.5%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23375266"/>
                      </a:ext>
                    </a:extLst>
                  </a:tr>
                  <a:tr h="357001">
                    <a:tc>
                      <a:txBody>
                        <a:bodyPr/>
                        <a:lstStyle/>
                        <a:p>
                          <a:pPr marL="58738" marR="0" indent="0">
                            <a:lnSpc>
                              <a:spcPct val="107000"/>
                            </a:lnSpc>
                            <a:spcBef>
                              <a:spcPts val="300"/>
                            </a:spcBef>
                            <a:spcAft>
                              <a:spcPts val="300"/>
                            </a:spcAft>
                            <a:tabLst/>
                          </a:pPr>
                          <a:r>
                            <a:rPr lang="en-US" sz="2200" dirty="0">
                              <a:solidFill>
                                <a:schemeClr val="tx1"/>
                              </a:solidFill>
                              <a:effectLst/>
                              <a:latin typeface="Arial" panose="020B0604020202020204" pitchFamily="34" charset="0"/>
                              <a:cs typeface="Arial" panose="020B0604020202020204" pitchFamily="34" charset="0"/>
                            </a:rPr>
                            <a:t>Hypertension</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78.5%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79.9%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86174542"/>
                      </a:ext>
                    </a:extLst>
                  </a:tr>
                  <a:tr h="357001">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Dyslipidemia</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78.7%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79.4%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22987284"/>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Family history of CAD</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33.6%</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38.6%</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43726517"/>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Previous MI</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17.2%</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16.4%</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78510279"/>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Previous PCI</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38.9%</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39.0%</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53784723"/>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Renal disease</a:t>
                          </a: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19.7%</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17.9%</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78051617"/>
                      </a:ext>
                    </a:extLst>
                  </a:tr>
                  <a:tr h="354656">
                    <a:tc>
                      <a:txBody>
                        <a:bodyPr/>
                        <a:lstStyle/>
                        <a:p>
                          <a:endParaRPr lang="en-US"/>
                        </a:p>
                      </a:txBody>
                      <a:tcPr marR="25911" marT="0" marB="0" anchor="ctr">
                        <a:lnL w="12700" cap="flat" cmpd="sng" algn="ctr">
                          <a:solidFill>
                            <a:schemeClr val="tx1"/>
                          </a:solidFill>
                          <a:prstDash val="solid"/>
                          <a:round/>
                          <a:headEnd type="none" w="med" len="med"/>
                          <a:tailEnd type="none" w="med" len="med"/>
                        </a:lnL>
                        <a:blipFill>
                          <a:blip r:embed="rId3"/>
                          <a:stretch>
                            <a:fillRect l="-282" t="-1228571" r="-143785" b="-146429"/>
                          </a:stretch>
                        </a:blip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13.6%</a:t>
                          </a:r>
                        </a:p>
                      </a:txBody>
                      <a:tcPr marL="44450" marR="44450" marT="0" marB="0" anchor="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14.6%</a:t>
                          </a:r>
                        </a:p>
                      </a:txBody>
                      <a:tcPr marL="44450" marR="4445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50906919"/>
                      </a:ext>
                    </a:extLst>
                  </a:tr>
                  <a:tr h="354115">
                    <a:tc>
                      <a:txBody>
                        <a:bodyPr/>
                        <a:lstStyle/>
                        <a:p>
                          <a:pPr marL="58738" marR="0" indent="0" algn="l" defTabSz="914400" rtl="0" eaLnBrk="1" fontAlgn="auto" latinLnBrk="0" hangingPunct="1">
                            <a:lnSpc>
                              <a:spcPct val="107000"/>
                            </a:lnSpc>
                            <a:spcBef>
                              <a:spcPts val="300"/>
                            </a:spcBef>
                            <a:spcAft>
                              <a:spcPts val="30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Hospitalized with NSTEACS</a:t>
                          </a:r>
                        </a:p>
                      </a:txBody>
                      <a:tcPr marR="2591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9.9%</a:t>
                          </a: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8.8%</a:t>
                          </a: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144225"/>
                      </a:ext>
                    </a:extLst>
                  </a:tr>
                </a:tbl>
              </a:graphicData>
            </a:graphic>
          </p:graphicFrame>
        </mc:Fallback>
      </mc:AlternateContent>
      <p:pic>
        <p:nvPicPr>
          <p:cNvPr id="4" name="Picture 3">
            <a:extLst>
              <a:ext uri="{FF2B5EF4-FFF2-40B4-BE49-F238E27FC236}">
                <a16:creationId xmlns:a16="http://schemas.microsoft.com/office/drawing/2014/main" id="{37A827E4-0DA1-E566-E253-D31901010DAC}"/>
              </a:ext>
            </a:extLst>
          </p:cNvPr>
          <p:cNvPicPr>
            <a:picLocks noChangeAspect="1"/>
          </p:cNvPicPr>
          <p:nvPr/>
        </p:nvPicPr>
        <p:blipFill>
          <a:blip r:embed="rId4"/>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70282455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2A7A5-F4E3-0D88-E6A8-A80319221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C3381-5FD2-AAB7-72F7-95852D11D8EE}"/>
              </a:ext>
            </a:extLst>
          </p:cNvPr>
          <p:cNvSpPr>
            <a:spLocks noGrp="1"/>
          </p:cNvSpPr>
          <p:nvPr>
            <p:ph type="title"/>
          </p:nvPr>
        </p:nvSpPr>
        <p:spPr>
          <a:xfrm>
            <a:off x="838200" y="48129"/>
            <a:ext cx="10515600" cy="1015999"/>
          </a:xfrm>
        </p:spPr>
        <p:txBody>
          <a:bodyPr>
            <a:normAutofit/>
          </a:bodyPr>
          <a:lstStyle/>
          <a:p>
            <a:pPr algn="ctr">
              <a:lnSpc>
                <a:spcPct val="100000"/>
              </a:lnSpc>
              <a:spcAft>
                <a:spcPts val="600"/>
              </a:spcAft>
            </a:pPr>
            <a:r>
              <a:rPr lang="en-US" sz="3200" dirty="0"/>
              <a:t>Lesion Level Characteristics </a:t>
            </a:r>
            <a:endParaRPr lang="en-US" sz="3200" i="1" dirty="0"/>
          </a:p>
        </p:txBody>
      </p:sp>
      <p:graphicFrame>
        <p:nvGraphicFramePr>
          <p:cNvPr id="8" name="Table 7">
            <a:extLst>
              <a:ext uri="{FF2B5EF4-FFF2-40B4-BE49-F238E27FC236}">
                <a16:creationId xmlns:a16="http://schemas.microsoft.com/office/drawing/2014/main" id="{4C9160F1-0DAB-A54F-230B-35581E2E3D7F}"/>
              </a:ext>
            </a:extLst>
          </p:cNvPr>
          <p:cNvGraphicFramePr>
            <a:graphicFrameLocks noGrp="1"/>
          </p:cNvGraphicFramePr>
          <p:nvPr>
            <p:extLst>
              <p:ext uri="{D42A27DB-BD31-4B8C-83A1-F6EECF244321}">
                <p14:modId xmlns:p14="http://schemas.microsoft.com/office/powerpoint/2010/main" val="1484089795"/>
              </p:ext>
            </p:extLst>
          </p:nvPr>
        </p:nvGraphicFramePr>
        <p:xfrm>
          <a:off x="647700" y="963105"/>
          <a:ext cx="10934702" cy="4822836"/>
        </p:xfrm>
        <a:graphic>
          <a:graphicData uri="http://schemas.openxmlformats.org/drawingml/2006/table">
            <a:tbl>
              <a:tblPr>
                <a:tableStyleId>{F5AB1C69-6EDB-4FF4-983F-18BD219EF322}</a:tableStyleId>
              </a:tblPr>
              <a:tblGrid>
                <a:gridCol w="4572000">
                  <a:extLst>
                    <a:ext uri="{9D8B030D-6E8A-4147-A177-3AD203B41FA5}">
                      <a16:colId xmlns:a16="http://schemas.microsoft.com/office/drawing/2014/main" val="2042758188"/>
                    </a:ext>
                  </a:extLst>
                </a:gridCol>
                <a:gridCol w="3181351">
                  <a:extLst>
                    <a:ext uri="{9D8B030D-6E8A-4147-A177-3AD203B41FA5}">
                      <a16:colId xmlns:a16="http://schemas.microsoft.com/office/drawing/2014/main" val="1767757545"/>
                    </a:ext>
                  </a:extLst>
                </a:gridCol>
                <a:gridCol w="3181351">
                  <a:extLst>
                    <a:ext uri="{9D8B030D-6E8A-4147-A177-3AD203B41FA5}">
                      <a16:colId xmlns:a16="http://schemas.microsoft.com/office/drawing/2014/main" val="2703442707"/>
                    </a:ext>
                  </a:extLst>
                </a:gridCol>
              </a:tblGrid>
              <a:tr h="397982">
                <a:tc>
                  <a:txBody>
                    <a:bodyPr/>
                    <a:lstStyle/>
                    <a:p>
                      <a:pPr marL="0" marR="0" algn="ctr">
                        <a:lnSpc>
                          <a:spcPct val="90000"/>
                        </a:lnSpc>
                        <a:spcBef>
                          <a:spcPts val="400"/>
                        </a:spcBef>
                        <a:spcAft>
                          <a:spcPts val="0"/>
                        </a:spcAft>
                      </a:pP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182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400" b="0" dirty="0">
                          <a:solidFill>
                            <a:schemeClr val="bg1"/>
                          </a:solidFill>
                          <a:effectLst/>
                          <a:latin typeface="Arial" panose="020B0604020202020204" pitchFamily="34" charset="0"/>
                          <a:cs typeface="Arial" panose="020B0604020202020204" pitchFamily="34" charset="0"/>
                        </a:rPr>
                        <a:t>FFRangio </a:t>
                      </a:r>
                      <a:r>
                        <a:rPr lang="en-US" sz="24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txBody>
                  <a:tcPr marL="25911" marR="25911" marT="18288"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400" b="0" dirty="0">
                          <a:solidFill>
                            <a:schemeClr val="bg1"/>
                          </a:solidFill>
                          <a:effectLst/>
                          <a:latin typeface="Arial" panose="020B0604020202020204" pitchFamily="34" charset="0"/>
                          <a:cs typeface="Arial" panose="020B0604020202020204" pitchFamily="34" charset="0"/>
                        </a:rPr>
                        <a:t>Pressure wire </a:t>
                      </a:r>
                      <a:r>
                        <a:rPr lang="en-US" sz="24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txBody>
                  <a:tcPr marL="25911" marR="25911" marT="182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extLst>
                  <a:ext uri="{0D108BD9-81ED-4DB2-BD59-A6C34878D82A}">
                    <a16:rowId xmlns:a16="http://schemas.microsoft.com/office/drawing/2014/main" val="38123185"/>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Total number of study lesions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1288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2000">
                          <a:effectLst/>
                          <a:latin typeface="Arial" panose="020B0604020202020204" pitchFamily="34" charset="0"/>
                          <a:cs typeface="Arial" panose="020B0604020202020204" pitchFamily="34" charset="0"/>
                        </a:rPr>
                        <a:t>1248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171236916"/>
                  </a:ext>
                </a:extLst>
              </a:tr>
              <a:tr h="316061">
                <a:tc>
                  <a:txBody>
                    <a:bodyPr/>
                    <a:lstStyle/>
                    <a:p>
                      <a:pPr marL="457200" marR="95250" algn="l">
                        <a:lnSpc>
                          <a:spcPct val="107000"/>
                        </a:lnSpc>
                        <a:spcAft>
                          <a:spcPts val="800"/>
                        </a:spcAft>
                        <a:buNone/>
                      </a:pPr>
                      <a:r>
                        <a:rPr lang="en-US" sz="2000" dirty="0">
                          <a:effectLst/>
                          <a:latin typeface="Arial" panose="020B0604020202020204" pitchFamily="34" charset="0"/>
                          <a:cs typeface="Arial" panose="020B0604020202020204" pitchFamily="34" charset="0"/>
                        </a:rPr>
                        <a:t>LAD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635 (49.3%)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624 (50.0%)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58364363"/>
                  </a:ext>
                </a:extLst>
              </a:tr>
              <a:tr h="316061">
                <a:tc>
                  <a:txBody>
                    <a:bodyPr/>
                    <a:lstStyle/>
                    <a:p>
                      <a:pPr marL="457200" marR="95250" algn="l">
                        <a:lnSpc>
                          <a:spcPct val="107000"/>
                        </a:lnSpc>
                        <a:spcAft>
                          <a:spcPts val="800"/>
                        </a:spcAft>
                        <a:buNone/>
                      </a:pPr>
                      <a:r>
                        <a:rPr lang="en-US" sz="2000" dirty="0">
                          <a:effectLst/>
                          <a:latin typeface="Arial" panose="020B0604020202020204" pitchFamily="34" charset="0"/>
                          <a:cs typeface="Arial" panose="020B0604020202020204" pitchFamily="34" charset="0"/>
                        </a:rPr>
                        <a:t>LCX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277 (21.5%)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261 (20.9%)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65749562"/>
                  </a:ext>
                </a:extLst>
              </a:tr>
              <a:tr h="316061">
                <a:tc>
                  <a:txBody>
                    <a:bodyPr/>
                    <a:lstStyle/>
                    <a:p>
                      <a:pPr marL="457200" marR="95250" algn="l">
                        <a:lnSpc>
                          <a:spcPct val="107000"/>
                        </a:lnSpc>
                        <a:spcAft>
                          <a:spcPts val="800"/>
                        </a:spcAft>
                        <a:buNone/>
                      </a:pPr>
                      <a:r>
                        <a:rPr lang="en-US" sz="2000" dirty="0">
                          <a:effectLst/>
                          <a:latin typeface="Arial" panose="020B0604020202020204" pitchFamily="34" charset="0"/>
                          <a:cs typeface="Arial" panose="020B0604020202020204" pitchFamily="34" charset="0"/>
                        </a:rPr>
                        <a:t>RCA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376 (29.2%)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363 (29.1%)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818967"/>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Reference vessel diameter - mm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2.9 ± 0.6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2.9 ± 0.6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09825815"/>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Pre-procedure diameter stenosis (%)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54.5 ± 12.0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a:effectLst/>
                          <a:latin typeface="Arial" panose="020B0604020202020204" pitchFamily="34" charset="0"/>
                          <a:cs typeface="Arial" panose="020B0604020202020204" pitchFamily="34" charset="0"/>
                        </a:rPr>
                        <a:t>54.5 ± 12.0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32550184"/>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Lesion length (IQR) – mm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12.0 [8.0, 19.1]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12.5 [8.0, 18.8]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16040477"/>
                  </a:ext>
                </a:extLst>
              </a:tr>
              <a:tr h="316061">
                <a:tc>
                  <a:txBody>
                    <a:bodyPr/>
                    <a:lstStyle/>
                    <a:p>
                      <a:pPr marL="119063" marR="9144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Successful physiologic assessment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1269 (98.5%)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1230 (98.6%)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32486676"/>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FFRangio value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0.81 ± 0.12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a:effectLst/>
                          <a:latin typeface="Arial" panose="020B0604020202020204" pitchFamily="34" charset="0"/>
                          <a:cs typeface="Arial" panose="020B0604020202020204" pitchFamily="34" charset="0"/>
                        </a:rPr>
                        <a:t>n/a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41224863"/>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FFR value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n/a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a:effectLst/>
                          <a:latin typeface="Arial" panose="020B0604020202020204" pitchFamily="34" charset="0"/>
                          <a:cs typeface="Arial" panose="020B0604020202020204" pitchFamily="34" charset="0"/>
                        </a:rPr>
                        <a:t>0.84 ± 0.10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37978476"/>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NHPR value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n/a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0.89 ± 0.11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80918253"/>
                  </a:ext>
                </a:extLst>
              </a:tr>
              <a:tr h="316061">
                <a:tc>
                  <a:txBody>
                    <a:bodyPr/>
                    <a:lstStyle/>
                    <a:p>
                      <a:pPr marL="119063" marR="95250" indent="0" algn="l">
                        <a:lnSpc>
                          <a:spcPct val="107000"/>
                        </a:lnSpc>
                        <a:spcAft>
                          <a:spcPts val="800"/>
                        </a:spcAft>
                        <a:buNone/>
                        <a:tabLst/>
                      </a:pPr>
                      <a:r>
                        <a:rPr lang="en-US" sz="2000" dirty="0" err="1">
                          <a:effectLst/>
                          <a:latin typeface="Arial" panose="020B0604020202020204" pitchFamily="34" charset="0"/>
                          <a:cs typeface="Arial" panose="020B0604020202020204" pitchFamily="34" charset="0"/>
                        </a:rPr>
                        <a:t>FFRangio</a:t>
                      </a:r>
                      <a:r>
                        <a:rPr lang="en-US" sz="2000" dirty="0">
                          <a:effectLst/>
                          <a:latin typeface="Arial" panose="020B0604020202020204" pitchFamily="34" charset="0"/>
                          <a:cs typeface="Arial" panose="020B0604020202020204" pitchFamily="34" charset="0"/>
                        </a:rPr>
                        <a:t>/FFR ≤0.80 or NHPR ≤0.89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545 (43.0%)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454 (37.0%)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54412238"/>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Total study lesions undergoing PCI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571 (44.3%)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442 (35.4%)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85056308"/>
                  </a:ext>
                </a:extLst>
              </a:tr>
              <a:tr h="316061">
                <a:tc>
                  <a:txBody>
                    <a:bodyPr/>
                    <a:lstStyle/>
                    <a:p>
                      <a:pPr marL="119063" marR="95250" indent="0" algn="l">
                        <a:lnSpc>
                          <a:spcPct val="107000"/>
                        </a:lnSpc>
                        <a:spcAft>
                          <a:spcPts val="800"/>
                        </a:spcAft>
                        <a:buNone/>
                        <a:tabLst/>
                      </a:pPr>
                      <a:r>
                        <a:rPr lang="en-US" sz="2000" dirty="0">
                          <a:effectLst/>
                          <a:latin typeface="Arial" panose="020B0604020202020204" pitchFamily="34" charset="0"/>
                          <a:cs typeface="Arial" panose="020B0604020202020204" pitchFamily="34" charset="0"/>
                        </a:rPr>
                        <a:t>Intravascular imaging use (for PCI)</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280 (49.0%)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2000" dirty="0">
                          <a:effectLst/>
                          <a:latin typeface="Arial" panose="020B0604020202020204" pitchFamily="34" charset="0"/>
                          <a:cs typeface="Arial" panose="020B0604020202020204" pitchFamily="34" charset="0"/>
                        </a:rPr>
                        <a:t>231 (52.3%)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429664"/>
                  </a:ext>
                </a:extLst>
              </a:tr>
            </a:tbl>
          </a:graphicData>
        </a:graphic>
      </p:graphicFrame>
      <p:pic>
        <p:nvPicPr>
          <p:cNvPr id="4" name="Picture 3">
            <a:extLst>
              <a:ext uri="{FF2B5EF4-FFF2-40B4-BE49-F238E27FC236}">
                <a16:creationId xmlns:a16="http://schemas.microsoft.com/office/drawing/2014/main" id="{7892948A-8710-26E3-29B9-966E84C0D44A}"/>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35506790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9607A-8FA2-617B-0D2F-318A41D70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582B0-1D60-2CC3-7669-0ECE6E394CED}"/>
              </a:ext>
            </a:extLst>
          </p:cNvPr>
          <p:cNvSpPr>
            <a:spLocks noGrp="1"/>
          </p:cNvSpPr>
          <p:nvPr>
            <p:ph type="title"/>
          </p:nvPr>
        </p:nvSpPr>
        <p:spPr>
          <a:xfrm>
            <a:off x="838200" y="168443"/>
            <a:ext cx="10515600" cy="1015999"/>
          </a:xfrm>
        </p:spPr>
        <p:txBody>
          <a:bodyPr>
            <a:normAutofit/>
          </a:bodyPr>
          <a:lstStyle/>
          <a:p>
            <a:pPr algn="ctr">
              <a:lnSpc>
                <a:spcPct val="100000"/>
              </a:lnSpc>
              <a:spcAft>
                <a:spcPts val="600"/>
              </a:spcAft>
            </a:pPr>
            <a:r>
              <a:rPr lang="en-US" sz="3200" dirty="0"/>
              <a:t>Procedural Characteristics </a:t>
            </a:r>
            <a:br>
              <a:rPr lang="en-US" sz="3200" dirty="0"/>
            </a:br>
            <a:r>
              <a:rPr lang="en-US" sz="2800" i="1" dirty="0"/>
              <a:t>(Patient Level)</a:t>
            </a:r>
            <a:endParaRPr lang="en-US" sz="3200" i="1" dirty="0"/>
          </a:p>
        </p:txBody>
      </p:sp>
      <p:graphicFrame>
        <p:nvGraphicFramePr>
          <p:cNvPr id="8" name="Table 7">
            <a:extLst>
              <a:ext uri="{FF2B5EF4-FFF2-40B4-BE49-F238E27FC236}">
                <a16:creationId xmlns:a16="http://schemas.microsoft.com/office/drawing/2014/main" id="{C2CC805E-D179-A153-422E-1A1C84FD3A3E}"/>
              </a:ext>
            </a:extLst>
          </p:cNvPr>
          <p:cNvGraphicFramePr>
            <a:graphicFrameLocks noGrp="1"/>
          </p:cNvGraphicFramePr>
          <p:nvPr>
            <p:extLst>
              <p:ext uri="{D42A27DB-BD31-4B8C-83A1-F6EECF244321}">
                <p14:modId xmlns:p14="http://schemas.microsoft.com/office/powerpoint/2010/main" val="2850342130"/>
              </p:ext>
            </p:extLst>
          </p:nvPr>
        </p:nvGraphicFramePr>
        <p:xfrm>
          <a:off x="602147" y="1287198"/>
          <a:ext cx="10987708" cy="4632338"/>
        </p:xfrm>
        <a:graphic>
          <a:graphicData uri="http://schemas.openxmlformats.org/drawingml/2006/table">
            <a:tbl>
              <a:tblPr>
                <a:tableStyleId>{F5AB1C69-6EDB-4FF4-983F-18BD219EF322}</a:tableStyleId>
              </a:tblPr>
              <a:tblGrid>
                <a:gridCol w="3924300">
                  <a:extLst>
                    <a:ext uri="{9D8B030D-6E8A-4147-A177-3AD203B41FA5}">
                      <a16:colId xmlns:a16="http://schemas.microsoft.com/office/drawing/2014/main" val="2042758188"/>
                    </a:ext>
                  </a:extLst>
                </a:gridCol>
                <a:gridCol w="2524677">
                  <a:extLst>
                    <a:ext uri="{9D8B030D-6E8A-4147-A177-3AD203B41FA5}">
                      <a16:colId xmlns:a16="http://schemas.microsoft.com/office/drawing/2014/main" val="1767757545"/>
                    </a:ext>
                  </a:extLst>
                </a:gridCol>
                <a:gridCol w="2524677">
                  <a:extLst>
                    <a:ext uri="{9D8B030D-6E8A-4147-A177-3AD203B41FA5}">
                      <a16:colId xmlns:a16="http://schemas.microsoft.com/office/drawing/2014/main" val="2703442707"/>
                    </a:ext>
                  </a:extLst>
                </a:gridCol>
                <a:gridCol w="2014054">
                  <a:extLst>
                    <a:ext uri="{9D8B030D-6E8A-4147-A177-3AD203B41FA5}">
                      <a16:colId xmlns:a16="http://schemas.microsoft.com/office/drawing/2014/main" val="572350917"/>
                    </a:ext>
                  </a:extLst>
                </a:gridCol>
              </a:tblGrid>
              <a:tr h="1325914">
                <a:tc>
                  <a:txBody>
                    <a:bodyPr/>
                    <a:lstStyle/>
                    <a:p>
                      <a:pPr marL="179388" marR="0" indent="0" algn="ctr">
                        <a:lnSpc>
                          <a:spcPct val="90000"/>
                        </a:lnSpc>
                        <a:spcBef>
                          <a:spcPts val="400"/>
                        </a:spcBef>
                        <a:spcAft>
                          <a:spcPts val="0"/>
                        </a:spcAft>
                        <a:tabLst/>
                      </a:pP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182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200" b="0" dirty="0">
                          <a:solidFill>
                            <a:schemeClr val="bg1"/>
                          </a:solidFill>
                          <a:effectLst/>
                          <a:latin typeface="Arial" panose="020B0604020202020204" pitchFamily="34" charset="0"/>
                          <a:cs typeface="Arial" panose="020B0604020202020204" pitchFamily="34" charset="0"/>
                        </a:rPr>
                        <a:t>FFRangio </a:t>
                      </a:r>
                    </a:p>
                    <a:p>
                      <a:pPr marL="0" marR="0" algn="ctr">
                        <a:lnSpc>
                          <a:spcPct val="90000"/>
                        </a:lnSpc>
                        <a:spcBef>
                          <a:spcPts val="400"/>
                        </a:spcBef>
                        <a:spcAft>
                          <a:spcPts val="0"/>
                        </a:spcAft>
                      </a:pPr>
                      <a:r>
                        <a:rPr lang="en-US" sz="22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p>
                      <a:pPr marL="0" marR="0" algn="ctr">
                        <a:lnSpc>
                          <a:spcPct val="90000"/>
                        </a:lnSpc>
                        <a:spcBef>
                          <a:spcPts val="400"/>
                        </a:spcBef>
                        <a:spcAft>
                          <a:spcPts val="0"/>
                        </a:spcAft>
                      </a:pPr>
                      <a:r>
                        <a:rPr lang="en-US" sz="22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Median [25%,75%]</a:t>
                      </a:r>
                    </a:p>
                  </a:txBody>
                  <a:tcPr marL="25911" marR="25911" marT="18288"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lang="en-US" sz="2200" b="0" dirty="0">
                          <a:solidFill>
                            <a:schemeClr val="bg1"/>
                          </a:solidFill>
                          <a:effectLst/>
                          <a:latin typeface="Arial" panose="020B0604020202020204" pitchFamily="34" charset="0"/>
                          <a:cs typeface="Arial" panose="020B0604020202020204" pitchFamily="34" charset="0"/>
                        </a:rPr>
                        <a:t>Pressure wire </a:t>
                      </a:r>
                      <a:r>
                        <a:rPr lang="en-US" sz="22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(n=965)</a:t>
                      </a:r>
                    </a:p>
                    <a:p>
                      <a:pPr marL="0" marR="0" lvl="0" indent="0" algn="ctr" defTabSz="914400" rtl="0" eaLnBrk="1" fontAlgn="auto" latinLnBrk="0" hangingPunct="1">
                        <a:lnSpc>
                          <a:spcPct val="90000"/>
                        </a:lnSpc>
                        <a:spcBef>
                          <a:spcPts val="400"/>
                        </a:spcBef>
                        <a:spcAft>
                          <a:spcPts val="0"/>
                        </a:spcAft>
                        <a:buClrTx/>
                        <a:buSzTx/>
                        <a:buFontTx/>
                        <a:buNone/>
                        <a:tabLst/>
                        <a:defRPr/>
                      </a:pPr>
                      <a:r>
                        <a:rPr lang="en-US" sz="22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Median [25%,75%]</a:t>
                      </a:r>
                    </a:p>
                  </a:txBody>
                  <a:tcPr marL="25911" marR="25911" marT="18288"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90000"/>
                        </a:lnSpc>
                        <a:spcBef>
                          <a:spcPts val="400"/>
                        </a:spcBef>
                        <a:spcAft>
                          <a:spcPts val="0"/>
                        </a:spcAft>
                      </a:pPr>
                      <a:r>
                        <a:rPr lang="en-US" sz="22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Difference</a:t>
                      </a:r>
                    </a:p>
                    <a:p>
                      <a:pPr marL="0" marR="0" lvl="0" indent="0" algn="ctr" defTabSz="914400" rtl="0" eaLnBrk="1" fontAlgn="auto" latinLnBrk="0" hangingPunct="1">
                        <a:lnSpc>
                          <a:spcPct val="90000"/>
                        </a:lnSpc>
                        <a:spcBef>
                          <a:spcPts val="400"/>
                        </a:spcBef>
                        <a:spcAft>
                          <a:spcPts val="0"/>
                        </a:spcAft>
                        <a:buClrTx/>
                        <a:buSzTx/>
                        <a:buFontTx/>
                        <a:buNone/>
                        <a:tabLst/>
                        <a:defRPr/>
                      </a:pPr>
                      <a:r>
                        <a:rPr lang="en-US" sz="22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[25,75%]</a:t>
                      </a:r>
                    </a:p>
                  </a:txBody>
                  <a:tcPr marL="25911" marR="25911" marT="182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extLst>
                  <a:ext uri="{0D108BD9-81ED-4DB2-BD59-A6C34878D82A}">
                    <a16:rowId xmlns:a16="http://schemas.microsoft.com/office/drawing/2014/main" val="38123185"/>
                  </a:ext>
                </a:extLst>
              </a:tr>
              <a:tr h="826606">
                <a:tc>
                  <a:txBody>
                    <a:bodyPr/>
                    <a:lstStyle/>
                    <a:p>
                      <a:pPr marL="119063" marR="95250" indent="0" algn="l">
                        <a:lnSpc>
                          <a:spcPct val="100000"/>
                        </a:lnSpc>
                        <a:spcAft>
                          <a:spcPts val="0"/>
                        </a:spcAft>
                        <a:buNone/>
                        <a:tabLst/>
                      </a:pPr>
                      <a:r>
                        <a:rPr lang="en-US" sz="2200" dirty="0">
                          <a:effectLst/>
                          <a:latin typeface="Arial" panose="020B0604020202020204" pitchFamily="34" charset="0"/>
                          <a:cs typeface="Arial" panose="020B0604020202020204" pitchFamily="34" charset="0"/>
                        </a:rPr>
                        <a:t>Physiology assessment (min)</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lnL w="12700" cap="flat" cmpd="sng" algn="ctr">
                      <a:solidFill>
                        <a:schemeClr val="tx1"/>
                      </a:solidFill>
                      <a:prstDash val="solid"/>
                      <a:round/>
                      <a:headEnd type="none" w="med" len="med"/>
                      <a:tailEnd type="none" w="med" len="med"/>
                    </a:lnL>
                    <a:lnT w="12700" cmpd="sng">
                      <a:noFill/>
                    </a:lnT>
                    <a:lnB w="12700" cmpd="sng">
                      <a:noFill/>
                    </a:lnB>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6.0 [4.0, 10.0]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lnT w="12700" cmpd="sng">
                      <a:noFill/>
                    </a:lnT>
                    <a:lnB w="12700" cmpd="sng">
                      <a:noFill/>
                    </a:lnB>
                    <a:noFill/>
                  </a:tcPr>
                </a:tc>
                <a:tc>
                  <a:txBody>
                    <a:bodyPr/>
                    <a:lstStyle/>
                    <a:p>
                      <a:pPr marL="0" marR="0" algn="ctr">
                        <a:lnSpc>
                          <a:spcPct val="100000"/>
                        </a:lnSpc>
                        <a:spcAft>
                          <a:spcPts val="0"/>
                        </a:spcAft>
                        <a:buNone/>
                      </a:pPr>
                      <a:r>
                        <a:rPr lang="en-US" sz="2200" dirty="0">
                          <a:effectLst/>
                          <a:latin typeface="Arial" panose="020B0604020202020204" pitchFamily="34" charset="0"/>
                          <a:cs typeface="Arial" panose="020B0604020202020204" pitchFamily="34" charset="0"/>
                        </a:rPr>
                        <a:t>8.0 [5.0, 15.0]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lnT w="12700" cmpd="sng">
                      <a:noFill/>
                    </a:lnT>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effectLst/>
                          <a:latin typeface="Arial" panose="020B0604020202020204" pitchFamily="34" charset="0"/>
                          <a:ea typeface="Calibri" panose="020F0502020204030204" pitchFamily="34" charset="0"/>
                          <a:cs typeface="Arial" panose="020B0604020202020204" pitchFamily="34" charset="0"/>
                        </a:rPr>
                        <a:t>-2.0*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[-3.0, -2.0] </a:t>
                      </a:r>
                    </a:p>
                  </a:txBody>
                  <a:tcPr marL="34363" marR="34363" marT="0" marB="0" anchor="ctr">
                    <a:lnR w="12700" cap="flat" cmpd="sng" algn="ctr">
                      <a:solidFill>
                        <a:schemeClr val="tx1"/>
                      </a:solid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2881852770"/>
                  </a:ext>
                </a:extLst>
              </a:tr>
              <a:tr h="826606">
                <a:tc>
                  <a:txBody>
                    <a:bodyPr/>
                    <a:lstStyle/>
                    <a:p>
                      <a:pPr marL="119063" marR="95250" indent="0" algn="l">
                        <a:lnSpc>
                          <a:spcPct val="100000"/>
                        </a:lnSpc>
                        <a:spcAft>
                          <a:spcPts val="0"/>
                        </a:spcAft>
                        <a:buNone/>
                        <a:tabLst/>
                      </a:pPr>
                      <a:r>
                        <a:rPr lang="en-US" sz="2200" dirty="0">
                          <a:effectLst/>
                          <a:latin typeface="Arial" panose="020B0604020202020204" pitchFamily="34" charset="0"/>
                          <a:cs typeface="Arial" panose="020B0604020202020204" pitchFamily="34" charset="0"/>
                        </a:rPr>
                        <a:t>Total contrast volume (mL)</a:t>
                      </a:r>
                    </a:p>
                  </a:txBody>
                  <a:tcPr marL="34363" marR="34363" marT="0" marB="0" anchor="ctr">
                    <a:lnL w="12700" cap="flat" cmpd="sng" algn="ctr">
                      <a:solidFill>
                        <a:schemeClr val="tx1"/>
                      </a:solidFill>
                      <a:prstDash val="solid"/>
                      <a:round/>
                      <a:headEnd type="none" w="med" len="med"/>
                      <a:tailEnd type="none" w="med" len="med"/>
                    </a:lnL>
                    <a:lnT w="12700" cmpd="sng">
                      <a:noFill/>
                    </a:lnT>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100.0 [52, 145]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lnT w="12700" cmpd="sng">
                      <a:noFill/>
                    </a:lnT>
                    <a:noFill/>
                  </a:tcPr>
                </a:tc>
                <a:tc>
                  <a:txBody>
                    <a:bodyPr/>
                    <a:lstStyle/>
                    <a:p>
                      <a:pPr marL="0" marR="0" algn="ctr">
                        <a:lnSpc>
                          <a:spcPct val="100000"/>
                        </a:lnSpc>
                        <a:spcAft>
                          <a:spcPts val="0"/>
                        </a:spcAft>
                        <a:buNone/>
                      </a:pPr>
                      <a:r>
                        <a:rPr lang="en-US" sz="2200" dirty="0">
                          <a:effectLst/>
                          <a:latin typeface="Arial" panose="020B0604020202020204" pitchFamily="34" charset="0"/>
                          <a:cs typeface="Arial" panose="020B0604020202020204" pitchFamily="34" charset="0"/>
                        </a:rPr>
                        <a:t>105.0 [72,150]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lnT w="12700" cmpd="sng">
                      <a:noFill/>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effectLst/>
                          <a:latin typeface="Arial" panose="020B0604020202020204" pitchFamily="34" charset="0"/>
                          <a:ea typeface="Calibri" panose="020F0502020204030204" pitchFamily="34" charset="0"/>
                          <a:cs typeface="Arial" panose="020B0604020202020204" pitchFamily="34" charset="0"/>
                        </a:rPr>
                        <a:t>-14.0*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[-20.0,-10.0] </a:t>
                      </a:r>
                    </a:p>
                  </a:txBody>
                  <a:tcPr marL="34363" marR="34363" marT="0" marB="0" anchor="ctr">
                    <a:lnR w="12700" cap="flat" cmpd="sng" algn="ctr">
                      <a:solidFill>
                        <a:schemeClr val="tx1"/>
                      </a:solidFill>
                      <a:prstDash val="solid"/>
                      <a:round/>
                      <a:headEnd type="none" w="med" len="med"/>
                      <a:tailEnd type="none" w="med" len="med"/>
                    </a:lnR>
                    <a:lnT w="12700" cmpd="sng">
                      <a:noFill/>
                    </a:lnT>
                    <a:noFill/>
                  </a:tcPr>
                </a:tc>
                <a:extLst>
                  <a:ext uri="{0D108BD9-81ED-4DB2-BD59-A6C34878D82A}">
                    <a16:rowId xmlns:a16="http://schemas.microsoft.com/office/drawing/2014/main" val="4258364363"/>
                  </a:ext>
                </a:extLst>
              </a:tr>
              <a:tr h="826606">
                <a:tc>
                  <a:txBody>
                    <a:bodyPr/>
                    <a:lstStyle/>
                    <a:p>
                      <a:pPr marL="119063" marR="95250" indent="0" algn="l">
                        <a:lnSpc>
                          <a:spcPct val="100000"/>
                        </a:lnSpc>
                        <a:spcAft>
                          <a:spcPts val="0"/>
                        </a:spcAft>
                        <a:buNone/>
                        <a:tabLst/>
                      </a:pPr>
                      <a:r>
                        <a:rPr lang="en-US" sz="2200" dirty="0">
                          <a:effectLst/>
                          <a:latin typeface="Arial" panose="020B0604020202020204" pitchFamily="34" charset="0"/>
                          <a:cs typeface="Arial" panose="020B0604020202020204" pitchFamily="34" charset="0"/>
                        </a:rPr>
                        <a:t>Total fluoroscopy time (min)</a:t>
                      </a:r>
                    </a:p>
                  </a:txBody>
                  <a:tcPr marL="34363" marR="34363"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9.0 [5.0, 17.0]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noFill/>
                  </a:tcPr>
                </a:tc>
                <a:tc>
                  <a:txBody>
                    <a:bodyPr/>
                    <a:lstStyle/>
                    <a:p>
                      <a:pPr marL="0" marR="0" algn="ctr">
                        <a:lnSpc>
                          <a:spcPct val="100000"/>
                        </a:lnSpc>
                        <a:spcAft>
                          <a:spcPts val="0"/>
                        </a:spcAft>
                        <a:buNone/>
                      </a:pPr>
                      <a:r>
                        <a:rPr lang="en-US" sz="2200" dirty="0">
                          <a:effectLst/>
                          <a:latin typeface="Arial" panose="020B0604020202020204" pitchFamily="34" charset="0"/>
                          <a:cs typeface="Arial" panose="020B0604020202020204" pitchFamily="34" charset="0"/>
                        </a:rPr>
                        <a:t>12.0 [8.0, 20.0]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effectLst/>
                          <a:latin typeface="Arial" panose="020B0604020202020204" pitchFamily="34" charset="0"/>
                          <a:ea typeface="Calibri" panose="020F0502020204030204" pitchFamily="34" charset="0"/>
                          <a:cs typeface="Arial" panose="020B0604020202020204" pitchFamily="34" charset="0"/>
                        </a:rPr>
                        <a:t>-3.0*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[-3.0,-2.0] </a:t>
                      </a:r>
                    </a:p>
                  </a:txBody>
                  <a:tcPr marL="34363" marR="34363"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65749562"/>
                  </a:ext>
                </a:extLst>
              </a:tr>
              <a:tr h="826606">
                <a:tc>
                  <a:txBody>
                    <a:bodyPr/>
                    <a:lstStyle/>
                    <a:p>
                      <a:pPr marL="119063" marR="95250" indent="0" algn="l">
                        <a:lnSpc>
                          <a:spcPct val="100000"/>
                        </a:lnSpc>
                        <a:spcAft>
                          <a:spcPts val="0"/>
                        </a:spcAft>
                        <a:buNone/>
                        <a:tabLst/>
                      </a:pPr>
                      <a:r>
                        <a:rPr lang="en-US" sz="2200" dirty="0">
                          <a:effectLst/>
                          <a:latin typeface="Arial" panose="020B0604020202020204" pitchFamily="34" charset="0"/>
                          <a:cs typeface="Arial" panose="020B0604020202020204" pitchFamily="34" charset="0"/>
                        </a:rPr>
                        <a:t>Total Procedure time (min)</a:t>
                      </a:r>
                    </a:p>
                  </a:txBody>
                  <a:tcPr marL="34363" marR="34363"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2200">
                          <a:effectLst/>
                          <a:latin typeface="Arial" panose="020B0604020202020204" pitchFamily="34" charset="0"/>
                          <a:cs typeface="Arial" panose="020B0604020202020204" pitchFamily="34" charset="0"/>
                        </a:rPr>
                        <a:t>39.0 [21.0, 62.0]</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Aft>
                          <a:spcPts val="0"/>
                        </a:spcAft>
                        <a:buNone/>
                      </a:pPr>
                      <a:r>
                        <a:rPr lang="en-US" sz="2200" dirty="0">
                          <a:effectLst/>
                          <a:latin typeface="Arial" panose="020B0604020202020204" pitchFamily="34" charset="0"/>
                          <a:cs typeface="Arial" panose="020B0604020202020204" pitchFamily="34" charset="0"/>
                        </a:rPr>
                        <a:t>42.0 [29.0, 60.0]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4363" marR="34363" marT="0" marB="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effectLst/>
                          <a:latin typeface="Arial" panose="020B0604020202020204" pitchFamily="34" charset="0"/>
                          <a:ea typeface="Calibri" panose="020F0502020204030204" pitchFamily="34" charset="0"/>
                          <a:cs typeface="Arial" panose="020B0604020202020204" pitchFamily="34" charset="0"/>
                        </a:rPr>
                        <a:t>-5.0*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[-7.0,-3.0] </a:t>
                      </a:r>
                    </a:p>
                  </a:txBody>
                  <a:tcPr marL="34363" marR="34363"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8967"/>
                  </a:ext>
                </a:extLst>
              </a:tr>
            </a:tbl>
          </a:graphicData>
        </a:graphic>
      </p:graphicFrame>
      <p:sp>
        <p:nvSpPr>
          <p:cNvPr id="3" name="TextBox 2">
            <a:extLst>
              <a:ext uri="{FF2B5EF4-FFF2-40B4-BE49-F238E27FC236}">
                <a16:creationId xmlns:a16="http://schemas.microsoft.com/office/drawing/2014/main" id="{C83D64AD-DBDC-620E-2E61-A7D58B619EF1}"/>
              </a:ext>
            </a:extLst>
          </p:cNvPr>
          <p:cNvSpPr txBox="1"/>
          <p:nvPr/>
        </p:nvSpPr>
        <p:spPr>
          <a:xfrm>
            <a:off x="3404524" y="6253938"/>
            <a:ext cx="8507679" cy="232542"/>
          </a:xfrm>
          <a:prstGeom prst="rect">
            <a:avLst/>
          </a:prstGeom>
        </p:spPr>
        <p:txBody>
          <a:bodyPr vert="horz" wrap="square" lIns="0" tIns="16933" rIns="0" bIns="0" rtlCol="0" anchor="t">
            <a:spAutoFit/>
          </a:bodyPr>
          <a:lstStyle>
            <a:defPPr>
              <a:defRPr lang="en-US"/>
            </a:defPPr>
            <a:lvl1pPr marL="16933" algn="r">
              <a:spcBef>
                <a:spcPts val="133"/>
              </a:spcBef>
              <a:defRPr sz="1400" b="1">
                <a:solidFill>
                  <a:schemeClr val="bg1"/>
                </a:solidFill>
                <a:latin typeface="Arial"/>
                <a:cs typeface="Arial"/>
              </a:defRPr>
            </a:lvl1pPr>
          </a:lstStyle>
          <a:p>
            <a:r>
              <a:rPr lang="en-US" b="0" dirty="0"/>
              <a:t>*Hodges–Lehmann estimator for risk differences (median of all pairwise differences between groups)</a:t>
            </a:r>
            <a:endParaRPr lang="en-US" b="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62113DE-BF0D-D9A0-AFA2-F3655C3815A9}"/>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92793103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EBCC-2AC9-7C87-C333-1BBF81AAF418}"/>
              </a:ext>
            </a:extLst>
          </p:cNvPr>
          <p:cNvSpPr>
            <a:spLocks noGrp="1"/>
          </p:cNvSpPr>
          <p:nvPr>
            <p:ph type="title"/>
          </p:nvPr>
        </p:nvSpPr>
        <p:spPr>
          <a:xfrm>
            <a:off x="838200" y="1"/>
            <a:ext cx="10515600" cy="1041399"/>
          </a:xfrm>
        </p:spPr>
        <p:txBody>
          <a:bodyPr>
            <a:normAutofit/>
          </a:bodyPr>
          <a:lstStyle/>
          <a:p>
            <a:pPr algn="ctr"/>
            <a:r>
              <a:rPr lang="en-US" sz="3200" dirty="0"/>
              <a:t>Primary Endpoint: 1-Year MACE</a:t>
            </a:r>
          </a:p>
        </p:txBody>
      </p:sp>
      <p:sp>
        <p:nvSpPr>
          <p:cNvPr id="55" name="AutoShape 141">
            <a:extLst>
              <a:ext uri="{FF2B5EF4-FFF2-40B4-BE49-F238E27FC236}">
                <a16:creationId xmlns:a16="http://schemas.microsoft.com/office/drawing/2014/main" id="{71116422-C32F-A7A1-D748-2D1452A09B53}"/>
              </a:ext>
            </a:extLst>
          </p:cNvPr>
          <p:cNvSpPr>
            <a:spLocks noChangeAspect="1" noChangeArrowheads="1" noTextEdit="1"/>
          </p:cNvSpPr>
          <p:nvPr/>
        </p:nvSpPr>
        <p:spPr bwMode="auto">
          <a:xfrm>
            <a:off x="1760269" y="504443"/>
            <a:ext cx="6707405" cy="566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46">
            <a:extLst>
              <a:ext uri="{FF2B5EF4-FFF2-40B4-BE49-F238E27FC236}">
                <a16:creationId xmlns:a16="http://schemas.microsoft.com/office/drawing/2014/main" id="{95906D19-7F2C-9271-22D3-0EA6E2B7E761}"/>
              </a:ext>
            </a:extLst>
          </p:cNvPr>
          <p:cNvSpPr>
            <a:spLocks noChangeArrowheads="1"/>
          </p:cNvSpPr>
          <p:nvPr/>
        </p:nvSpPr>
        <p:spPr bwMode="auto">
          <a:xfrm>
            <a:off x="3221859" y="5604844"/>
            <a:ext cx="214583"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965</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57" name="Rectangle 147">
            <a:extLst>
              <a:ext uri="{FF2B5EF4-FFF2-40B4-BE49-F238E27FC236}">
                <a16:creationId xmlns:a16="http://schemas.microsoft.com/office/drawing/2014/main" id="{124FF5C4-B67B-07FF-4A60-7FC142DB517C}"/>
              </a:ext>
            </a:extLst>
          </p:cNvPr>
          <p:cNvSpPr>
            <a:spLocks noChangeArrowheads="1"/>
          </p:cNvSpPr>
          <p:nvPr/>
        </p:nvSpPr>
        <p:spPr bwMode="auto">
          <a:xfrm>
            <a:off x="3686105" y="5604844"/>
            <a:ext cx="214583"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947</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58" name="Rectangle 148">
            <a:extLst>
              <a:ext uri="{FF2B5EF4-FFF2-40B4-BE49-F238E27FC236}">
                <a16:creationId xmlns:a16="http://schemas.microsoft.com/office/drawing/2014/main" id="{7E90099B-D53F-C8C4-061A-083CE904098B}"/>
              </a:ext>
            </a:extLst>
          </p:cNvPr>
          <p:cNvSpPr>
            <a:spLocks noChangeArrowheads="1"/>
          </p:cNvSpPr>
          <p:nvPr/>
        </p:nvSpPr>
        <p:spPr bwMode="auto">
          <a:xfrm>
            <a:off x="5826556" y="5604844"/>
            <a:ext cx="214583"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907</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59" name="Rectangle 150">
            <a:extLst>
              <a:ext uri="{FF2B5EF4-FFF2-40B4-BE49-F238E27FC236}">
                <a16:creationId xmlns:a16="http://schemas.microsoft.com/office/drawing/2014/main" id="{BA61855E-71F7-52B9-8AAB-5A44E1789AF8}"/>
              </a:ext>
            </a:extLst>
          </p:cNvPr>
          <p:cNvSpPr>
            <a:spLocks noChangeArrowheads="1"/>
          </p:cNvSpPr>
          <p:nvPr/>
        </p:nvSpPr>
        <p:spPr bwMode="auto">
          <a:xfrm>
            <a:off x="8571719" y="5604844"/>
            <a:ext cx="264517"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864*</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60" name="Rectangle 151">
            <a:extLst>
              <a:ext uri="{FF2B5EF4-FFF2-40B4-BE49-F238E27FC236}">
                <a16:creationId xmlns:a16="http://schemas.microsoft.com/office/drawing/2014/main" id="{AE59C416-2427-9746-8290-6105254B7D95}"/>
              </a:ext>
            </a:extLst>
          </p:cNvPr>
          <p:cNvSpPr>
            <a:spLocks noChangeArrowheads="1"/>
          </p:cNvSpPr>
          <p:nvPr/>
        </p:nvSpPr>
        <p:spPr bwMode="auto">
          <a:xfrm>
            <a:off x="3221859" y="5836447"/>
            <a:ext cx="214583"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965</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61" name="Rectangle 152">
            <a:extLst>
              <a:ext uri="{FF2B5EF4-FFF2-40B4-BE49-F238E27FC236}">
                <a16:creationId xmlns:a16="http://schemas.microsoft.com/office/drawing/2014/main" id="{995CA95C-6DA8-3CFD-B6D2-3084BBC20501}"/>
              </a:ext>
            </a:extLst>
          </p:cNvPr>
          <p:cNvSpPr>
            <a:spLocks noChangeArrowheads="1"/>
          </p:cNvSpPr>
          <p:nvPr/>
        </p:nvSpPr>
        <p:spPr bwMode="auto">
          <a:xfrm>
            <a:off x="3686105" y="5836447"/>
            <a:ext cx="214583"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latin typeface="Arial" panose="020B0604020202020204" pitchFamily="34" charset="0"/>
              </a:rPr>
              <a:t>940</a:t>
            </a:r>
            <a:endParaRPr kumimoji="0" lang="en-US" altLang="en-US" sz="3600" i="0" u="none" strike="noStrike" cap="none" normalizeH="0" baseline="0">
              <a:ln>
                <a:noFill/>
              </a:ln>
              <a:solidFill>
                <a:schemeClr val="tx1"/>
              </a:solidFill>
              <a:effectLst/>
              <a:latin typeface="Arial" panose="020B0604020202020204" pitchFamily="34" charset="0"/>
            </a:endParaRPr>
          </a:p>
        </p:txBody>
      </p:sp>
      <p:sp>
        <p:nvSpPr>
          <p:cNvPr id="62" name="Rectangle 153">
            <a:extLst>
              <a:ext uri="{FF2B5EF4-FFF2-40B4-BE49-F238E27FC236}">
                <a16:creationId xmlns:a16="http://schemas.microsoft.com/office/drawing/2014/main" id="{540FA950-DA80-8A90-736A-974A72B8F690}"/>
              </a:ext>
            </a:extLst>
          </p:cNvPr>
          <p:cNvSpPr>
            <a:spLocks noChangeArrowheads="1"/>
          </p:cNvSpPr>
          <p:nvPr/>
        </p:nvSpPr>
        <p:spPr bwMode="auto">
          <a:xfrm>
            <a:off x="5826556" y="5836447"/>
            <a:ext cx="214583"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906</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63" name="Rectangle 155">
            <a:extLst>
              <a:ext uri="{FF2B5EF4-FFF2-40B4-BE49-F238E27FC236}">
                <a16:creationId xmlns:a16="http://schemas.microsoft.com/office/drawing/2014/main" id="{522A0CAC-F865-1EF2-0858-BB55AE016DA6}"/>
              </a:ext>
            </a:extLst>
          </p:cNvPr>
          <p:cNvSpPr>
            <a:spLocks noChangeArrowheads="1"/>
          </p:cNvSpPr>
          <p:nvPr/>
        </p:nvSpPr>
        <p:spPr bwMode="auto">
          <a:xfrm>
            <a:off x="8571719" y="5836447"/>
            <a:ext cx="264517"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latin typeface="Arial" panose="020B0604020202020204" pitchFamily="34" charset="0"/>
              </a:rPr>
              <a:t>859*</a:t>
            </a:r>
            <a:endParaRPr kumimoji="0" lang="en-US" altLang="en-US" sz="3600" i="0" u="none" strike="noStrike" cap="none" normalizeH="0" baseline="0">
              <a:ln>
                <a:noFill/>
              </a:ln>
              <a:solidFill>
                <a:schemeClr val="tx1"/>
              </a:solidFill>
              <a:effectLst/>
              <a:latin typeface="Arial" panose="020B0604020202020204" pitchFamily="34" charset="0"/>
            </a:endParaRPr>
          </a:p>
        </p:txBody>
      </p:sp>
      <p:sp>
        <p:nvSpPr>
          <p:cNvPr id="64" name="Rectangle 156">
            <a:extLst>
              <a:ext uri="{FF2B5EF4-FFF2-40B4-BE49-F238E27FC236}">
                <a16:creationId xmlns:a16="http://schemas.microsoft.com/office/drawing/2014/main" id="{9A35740B-7DC6-0DBE-FDD7-1A078AC3528F}"/>
              </a:ext>
            </a:extLst>
          </p:cNvPr>
          <p:cNvSpPr>
            <a:spLocks noChangeArrowheads="1"/>
          </p:cNvSpPr>
          <p:nvPr/>
        </p:nvSpPr>
        <p:spPr bwMode="auto">
          <a:xfrm>
            <a:off x="1077491" y="5372385"/>
            <a:ext cx="10756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Number at risk</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65" name="Rectangle 157">
            <a:extLst>
              <a:ext uri="{FF2B5EF4-FFF2-40B4-BE49-F238E27FC236}">
                <a16:creationId xmlns:a16="http://schemas.microsoft.com/office/drawing/2014/main" id="{F16745C0-6080-FF15-0868-68AC555D2C05}"/>
              </a:ext>
            </a:extLst>
          </p:cNvPr>
          <p:cNvSpPr>
            <a:spLocks noChangeArrowheads="1"/>
          </p:cNvSpPr>
          <p:nvPr/>
        </p:nvSpPr>
        <p:spPr bwMode="auto">
          <a:xfrm>
            <a:off x="1081906" y="5604844"/>
            <a:ext cx="1772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FFRangio-guided strategy</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66" name="Rectangle 158">
            <a:extLst>
              <a:ext uri="{FF2B5EF4-FFF2-40B4-BE49-F238E27FC236}">
                <a16:creationId xmlns:a16="http://schemas.microsoft.com/office/drawing/2014/main" id="{A91B6B95-EA6B-64C2-D845-CB66550838B6}"/>
              </a:ext>
            </a:extLst>
          </p:cNvPr>
          <p:cNvSpPr>
            <a:spLocks noChangeArrowheads="1"/>
          </p:cNvSpPr>
          <p:nvPr/>
        </p:nvSpPr>
        <p:spPr bwMode="auto">
          <a:xfrm>
            <a:off x="1081906" y="5836447"/>
            <a:ext cx="20374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Pressure wire-guided strategy</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
        <p:nvSpPr>
          <p:cNvPr id="72" name="Line 165">
            <a:extLst>
              <a:ext uri="{FF2B5EF4-FFF2-40B4-BE49-F238E27FC236}">
                <a16:creationId xmlns:a16="http://schemas.microsoft.com/office/drawing/2014/main" id="{70E629FD-64AC-341D-E93B-DC6A4E6EDF41}"/>
              </a:ext>
            </a:extLst>
          </p:cNvPr>
          <p:cNvSpPr>
            <a:spLocks noChangeShapeType="1"/>
          </p:cNvSpPr>
          <p:nvPr/>
        </p:nvSpPr>
        <p:spPr bwMode="auto">
          <a:xfrm flipH="1">
            <a:off x="3110675" y="4887552"/>
            <a:ext cx="914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169">
            <a:extLst>
              <a:ext uri="{FF2B5EF4-FFF2-40B4-BE49-F238E27FC236}">
                <a16:creationId xmlns:a16="http://schemas.microsoft.com/office/drawing/2014/main" id="{EDEA84F0-B7E4-EBD2-5270-A071A64E8DA9}"/>
              </a:ext>
            </a:extLst>
          </p:cNvPr>
          <p:cNvSpPr>
            <a:spLocks noChangeArrowheads="1"/>
          </p:cNvSpPr>
          <p:nvPr/>
        </p:nvSpPr>
        <p:spPr bwMode="auto">
          <a:xfrm rot="16200000">
            <a:off x="1665981" y="2882293"/>
            <a:ext cx="18162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rPr>
              <a:t> MACE (%)</a:t>
            </a:r>
            <a:endParaRPr kumimoji="0" lang="en-US" altLang="en-US" sz="6000" b="0" i="0" u="none" strike="noStrike" cap="none" normalizeH="0" baseline="0" dirty="0">
              <a:ln>
                <a:noFill/>
              </a:ln>
              <a:solidFill>
                <a:schemeClr val="tx1"/>
              </a:solidFill>
              <a:effectLst/>
              <a:latin typeface="Arial" panose="020B0604020202020204" pitchFamily="34" charset="0"/>
            </a:endParaRPr>
          </a:p>
        </p:txBody>
      </p:sp>
      <p:sp>
        <p:nvSpPr>
          <p:cNvPr id="77" name="Rectangle 170">
            <a:extLst>
              <a:ext uri="{FF2B5EF4-FFF2-40B4-BE49-F238E27FC236}">
                <a16:creationId xmlns:a16="http://schemas.microsoft.com/office/drawing/2014/main" id="{82878901-ECB9-A681-9322-44A2DEFEC98B}"/>
              </a:ext>
            </a:extLst>
          </p:cNvPr>
          <p:cNvSpPr>
            <a:spLocks noChangeArrowheads="1"/>
          </p:cNvSpPr>
          <p:nvPr/>
        </p:nvSpPr>
        <p:spPr bwMode="auto">
          <a:xfrm>
            <a:off x="2447140" y="4840337"/>
            <a:ext cx="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8" name="Rectangle 171">
            <a:extLst>
              <a:ext uri="{FF2B5EF4-FFF2-40B4-BE49-F238E27FC236}">
                <a16:creationId xmlns:a16="http://schemas.microsoft.com/office/drawing/2014/main" id="{13A8BD46-9059-1D48-CC68-390E944DF9CF}"/>
              </a:ext>
            </a:extLst>
          </p:cNvPr>
          <p:cNvSpPr>
            <a:spLocks noChangeArrowheads="1"/>
          </p:cNvSpPr>
          <p:nvPr/>
        </p:nvSpPr>
        <p:spPr bwMode="auto">
          <a:xfrm>
            <a:off x="2978851" y="47926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0</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
        <p:nvSpPr>
          <p:cNvPr id="96" name="Rectangle 189">
            <a:extLst>
              <a:ext uri="{FF2B5EF4-FFF2-40B4-BE49-F238E27FC236}">
                <a16:creationId xmlns:a16="http://schemas.microsoft.com/office/drawing/2014/main" id="{6835D051-8709-4B78-F210-DD431E63DA6E}"/>
              </a:ext>
            </a:extLst>
          </p:cNvPr>
          <p:cNvSpPr>
            <a:spLocks noChangeArrowheads="1"/>
          </p:cNvSpPr>
          <p:nvPr/>
        </p:nvSpPr>
        <p:spPr bwMode="auto">
          <a:xfrm>
            <a:off x="3216234" y="5174848"/>
            <a:ext cx="57595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rPr>
              <a:t>Months since Randomization</a:t>
            </a:r>
            <a:endParaRPr kumimoji="0" lang="en-US" altLang="en-US" sz="1400" b="0" i="0" u="none" strike="noStrike" cap="none" normalizeH="0" baseline="0" dirty="0">
              <a:ln>
                <a:noFill/>
              </a:ln>
              <a:solidFill>
                <a:schemeClr val="tx1"/>
              </a:solidFill>
              <a:effectLst/>
            </a:endParaRPr>
          </a:p>
        </p:txBody>
      </p:sp>
      <p:sp>
        <p:nvSpPr>
          <p:cNvPr id="99" name="Rectangle 192">
            <a:extLst>
              <a:ext uri="{FF2B5EF4-FFF2-40B4-BE49-F238E27FC236}">
                <a16:creationId xmlns:a16="http://schemas.microsoft.com/office/drawing/2014/main" id="{10879B15-3103-6A9F-5563-705F6DD9ADB2}"/>
              </a:ext>
            </a:extLst>
          </p:cNvPr>
          <p:cNvSpPr>
            <a:spLocks noChangeArrowheads="1"/>
          </p:cNvSpPr>
          <p:nvPr/>
        </p:nvSpPr>
        <p:spPr bwMode="auto">
          <a:xfrm>
            <a:off x="3077238"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0" name="Rectangle 193">
            <a:extLst>
              <a:ext uri="{FF2B5EF4-FFF2-40B4-BE49-F238E27FC236}">
                <a16:creationId xmlns:a16="http://schemas.microsoft.com/office/drawing/2014/main" id="{3CB740A9-464A-F4F6-5933-BEA55BD3EC49}"/>
              </a:ext>
            </a:extLst>
          </p:cNvPr>
          <p:cNvSpPr>
            <a:spLocks noChangeArrowheads="1"/>
          </p:cNvSpPr>
          <p:nvPr/>
        </p:nvSpPr>
        <p:spPr bwMode="auto">
          <a:xfrm>
            <a:off x="3430333"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1" name="Rectangle 194">
            <a:extLst>
              <a:ext uri="{FF2B5EF4-FFF2-40B4-BE49-F238E27FC236}">
                <a16:creationId xmlns:a16="http://schemas.microsoft.com/office/drawing/2014/main" id="{EFEC0663-344C-B24C-70AD-E7733B08BA4E}"/>
              </a:ext>
            </a:extLst>
          </p:cNvPr>
          <p:cNvSpPr>
            <a:spLocks noChangeArrowheads="1"/>
          </p:cNvSpPr>
          <p:nvPr/>
        </p:nvSpPr>
        <p:spPr bwMode="auto">
          <a:xfrm>
            <a:off x="3790406"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2" name="Rectangle 195">
            <a:extLst>
              <a:ext uri="{FF2B5EF4-FFF2-40B4-BE49-F238E27FC236}">
                <a16:creationId xmlns:a16="http://schemas.microsoft.com/office/drawing/2014/main" id="{81A4C3F6-1BB7-28A9-A936-8461EF3146E4}"/>
              </a:ext>
            </a:extLst>
          </p:cNvPr>
          <p:cNvSpPr>
            <a:spLocks noChangeArrowheads="1"/>
          </p:cNvSpPr>
          <p:nvPr/>
        </p:nvSpPr>
        <p:spPr bwMode="auto">
          <a:xfrm>
            <a:off x="4150479"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3" name="Rectangle 196">
            <a:extLst>
              <a:ext uri="{FF2B5EF4-FFF2-40B4-BE49-F238E27FC236}">
                <a16:creationId xmlns:a16="http://schemas.microsoft.com/office/drawing/2014/main" id="{AE57E1EB-86FF-0FDA-6515-26188A0F804B}"/>
              </a:ext>
            </a:extLst>
          </p:cNvPr>
          <p:cNvSpPr>
            <a:spLocks noChangeArrowheads="1"/>
          </p:cNvSpPr>
          <p:nvPr/>
        </p:nvSpPr>
        <p:spPr bwMode="auto">
          <a:xfrm>
            <a:off x="4502178"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4" name="Rectangle 197">
            <a:extLst>
              <a:ext uri="{FF2B5EF4-FFF2-40B4-BE49-F238E27FC236}">
                <a16:creationId xmlns:a16="http://schemas.microsoft.com/office/drawing/2014/main" id="{BCAC700A-57A1-D197-3C54-0D34A2F2C6A6}"/>
              </a:ext>
            </a:extLst>
          </p:cNvPr>
          <p:cNvSpPr>
            <a:spLocks noChangeArrowheads="1"/>
          </p:cNvSpPr>
          <p:nvPr/>
        </p:nvSpPr>
        <p:spPr bwMode="auto">
          <a:xfrm>
            <a:off x="4863647"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5" name="Rectangle 198">
            <a:extLst>
              <a:ext uri="{FF2B5EF4-FFF2-40B4-BE49-F238E27FC236}">
                <a16:creationId xmlns:a16="http://schemas.microsoft.com/office/drawing/2014/main" id="{A132C496-E7B1-9A92-7347-D22DD1B578FB}"/>
              </a:ext>
            </a:extLst>
          </p:cNvPr>
          <p:cNvSpPr>
            <a:spLocks noChangeArrowheads="1"/>
          </p:cNvSpPr>
          <p:nvPr/>
        </p:nvSpPr>
        <p:spPr bwMode="auto">
          <a:xfrm>
            <a:off x="5223719"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6" name="Rectangle 199">
            <a:extLst>
              <a:ext uri="{FF2B5EF4-FFF2-40B4-BE49-F238E27FC236}">
                <a16:creationId xmlns:a16="http://schemas.microsoft.com/office/drawing/2014/main" id="{72CD256D-5D68-B7BB-51A8-1E7E64AEBDBE}"/>
              </a:ext>
            </a:extLst>
          </p:cNvPr>
          <p:cNvSpPr>
            <a:spLocks noChangeArrowheads="1"/>
          </p:cNvSpPr>
          <p:nvPr/>
        </p:nvSpPr>
        <p:spPr bwMode="auto">
          <a:xfrm>
            <a:off x="5813406" y="4986120"/>
            <a:ext cx="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200">
            <a:extLst>
              <a:ext uri="{FF2B5EF4-FFF2-40B4-BE49-F238E27FC236}">
                <a16:creationId xmlns:a16="http://schemas.microsoft.com/office/drawing/2014/main" id="{792FE490-E58B-2565-D3C3-126EB3801FAA}"/>
              </a:ext>
            </a:extLst>
          </p:cNvPr>
          <p:cNvSpPr>
            <a:spLocks noChangeArrowheads="1"/>
          </p:cNvSpPr>
          <p:nvPr/>
        </p:nvSpPr>
        <p:spPr bwMode="auto">
          <a:xfrm>
            <a:off x="5911766"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8" name="Rectangle 201">
            <a:extLst>
              <a:ext uri="{FF2B5EF4-FFF2-40B4-BE49-F238E27FC236}">
                <a16:creationId xmlns:a16="http://schemas.microsoft.com/office/drawing/2014/main" id="{1752A179-4191-24AD-4A0A-45EF767A5DE3}"/>
              </a:ext>
            </a:extLst>
          </p:cNvPr>
          <p:cNvSpPr>
            <a:spLocks noChangeArrowheads="1"/>
          </p:cNvSpPr>
          <p:nvPr/>
        </p:nvSpPr>
        <p:spPr bwMode="auto">
          <a:xfrm>
            <a:off x="6271839"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09" name="Rectangle 202">
            <a:extLst>
              <a:ext uri="{FF2B5EF4-FFF2-40B4-BE49-F238E27FC236}">
                <a16:creationId xmlns:a16="http://schemas.microsoft.com/office/drawing/2014/main" id="{9B19F5D1-B647-59D9-62C9-5D69915F5851}"/>
              </a:ext>
            </a:extLst>
          </p:cNvPr>
          <p:cNvSpPr>
            <a:spLocks noChangeArrowheads="1"/>
          </p:cNvSpPr>
          <p:nvPr/>
        </p:nvSpPr>
        <p:spPr bwMode="auto">
          <a:xfrm>
            <a:off x="6631912" y="5022216"/>
            <a:ext cx="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10" name="Rectangle 203">
            <a:extLst>
              <a:ext uri="{FF2B5EF4-FFF2-40B4-BE49-F238E27FC236}">
                <a16:creationId xmlns:a16="http://schemas.microsoft.com/office/drawing/2014/main" id="{2BCCDDC3-B7A9-323B-F3A8-691660A220E4}"/>
              </a:ext>
            </a:extLst>
          </p:cNvPr>
          <p:cNvSpPr>
            <a:spLocks noChangeArrowheads="1"/>
          </p:cNvSpPr>
          <p:nvPr/>
        </p:nvSpPr>
        <p:spPr bwMode="auto">
          <a:xfrm>
            <a:off x="8656255" y="2392731"/>
            <a:ext cx="11846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FF2615"/>
                </a:solidFill>
                <a:effectLst/>
              </a:rPr>
              <a:t>FFRangio</a:t>
            </a:r>
            <a:endParaRPr kumimoji="0" lang="en-US" altLang="en-US" sz="2000" b="1" i="0" u="none" strike="noStrike" cap="none" normalizeH="0" baseline="0" dirty="0">
              <a:ln>
                <a:noFill/>
              </a:ln>
              <a:solidFill>
                <a:srgbClr val="FF2615"/>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FF2615"/>
                </a:solidFill>
              </a:rPr>
              <a:t>6.9%</a:t>
            </a:r>
            <a:endParaRPr kumimoji="0" lang="en-US" altLang="en-US" sz="2000" b="1" i="0" u="none" strike="noStrike" cap="none" normalizeH="0" baseline="0" dirty="0">
              <a:ln>
                <a:noFill/>
              </a:ln>
              <a:solidFill>
                <a:srgbClr val="FF2615"/>
              </a:solidFill>
              <a:effectLst/>
            </a:endParaRPr>
          </a:p>
        </p:txBody>
      </p:sp>
      <p:sp>
        <p:nvSpPr>
          <p:cNvPr id="111" name="Rectangle 204">
            <a:extLst>
              <a:ext uri="{FF2B5EF4-FFF2-40B4-BE49-F238E27FC236}">
                <a16:creationId xmlns:a16="http://schemas.microsoft.com/office/drawing/2014/main" id="{154EC1DC-C1E7-32CE-CA83-3A698507655A}"/>
              </a:ext>
            </a:extLst>
          </p:cNvPr>
          <p:cNvSpPr>
            <a:spLocks noChangeArrowheads="1"/>
          </p:cNvSpPr>
          <p:nvPr/>
        </p:nvSpPr>
        <p:spPr bwMode="auto">
          <a:xfrm>
            <a:off x="8366554" y="1583861"/>
            <a:ext cx="16799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FF"/>
                </a:solidFill>
              </a:rPr>
              <a:t>Pressure wire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FF"/>
                </a:solidFill>
              </a:rPr>
              <a:t>7.1%</a:t>
            </a:r>
            <a:endParaRPr kumimoji="0" lang="en-US" altLang="en-US" sz="2000" b="1" i="0" u="none" strike="noStrike" cap="none" normalizeH="0" baseline="0" dirty="0">
              <a:ln>
                <a:noFill/>
              </a:ln>
              <a:solidFill>
                <a:srgbClr val="0000FF"/>
              </a:solidFill>
              <a:effectLst/>
            </a:endParaRPr>
          </a:p>
        </p:txBody>
      </p:sp>
      <p:sp>
        <p:nvSpPr>
          <p:cNvPr id="11" name="Line 96">
            <a:extLst>
              <a:ext uri="{FF2B5EF4-FFF2-40B4-BE49-F238E27FC236}">
                <a16:creationId xmlns:a16="http://schemas.microsoft.com/office/drawing/2014/main" id="{706600AE-66AD-109E-8A47-0FBA08220366}"/>
              </a:ext>
            </a:extLst>
          </p:cNvPr>
          <p:cNvSpPr>
            <a:spLocks noChangeShapeType="1"/>
          </p:cNvSpPr>
          <p:nvPr/>
        </p:nvSpPr>
        <p:spPr bwMode="auto">
          <a:xfrm>
            <a:off x="3211348" y="960863"/>
            <a:ext cx="0" cy="4023363"/>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05">
            <a:extLst>
              <a:ext uri="{FF2B5EF4-FFF2-40B4-BE49-F238E27FC236}">
                <a16:creationId xmlns:a16="http://schemas.microsoft.com/office/drawing/2014/main" id="{C10370EB-0883-23D4-70A5-4E5E131C0B71}"/>
              </a:ext>
            </a:extLst>
          </p:cNvPr>
          <p:cNvSpPr>
            <a:spLocks noChangeArrowheads="1"/>
          </p:cNvSpPr>
          <p:nvPr/>
        </p:nvSpPr>
        <p:spPr bwMode="auto">
          <a:xfrm>
            <a:off x="3147957" y="4070437"/>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Line 112">
            <a:extLst>
              <a:ext uri="{FF2B5EF4-FFF2-40B4-BE49-F238E27FC236}">
                <a16:creationId xmlns:a16="http://schemas.microsoft.com/office/drawing/2014/main" id="{B42892EE-EAC5-1044-B268-F14D53075A28}"/>
              </a:ext>
            </a:extLst>
          </p:cNvPr>
          <p:cNvSpPr>
            <a:spLocks noChangeShapeType="1"/>
          </p:cNvSpPr>
          <p:nvPr/>
        </p:nvSpPr>
        <p:spPr bwMode="auto">
          <a:xfrm flipH="1">
            <a:off x="3207636" y="4896559"/>
            <a:ext cx="5669283"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15">
            <a:extLst>
              <a:ext uri="{FF2B5EF4-FFF2-40B4-BE49-F238E27FC236}">
                <a16:creationId xmlns:a16="http://schemas.microsoft.com/office/drawing/2014/main" id="{590FA13A-6422-C971-B300-C3D7F0193CAF}"/>
              </a:ext>
            </a:extLst>
          </p:cNvPr>
          <p:cNvSpPr>
            <a:spLocks noChangeShapeType="1"/>
          </p:cNvSpPr>
          <p:nvPr/>
        </p:nvSpPr>
        <p:spPr bwMode="auto">
          <a:xfrm>
            <a:off x="4200987" y="4891350"/>
            <a:ext cx="0" cy="91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127">
            <a:extLst>
              <a:ext uri="{FF2B5EF4-FFF2-40B4-BE49-F238E27FC236}">
                <a16:creationId xmlns:a16="http://schemas.microsoft.com/office/drawing/2014/main" id="{FF99D153-9B41-3D9F-FAEA-13F876152100}"/>
              </a:ext>
            </a:extLst>
          </p:cNvPr>
          <p:cNvSpPr>
            <a:spLocks noChangeArrowheads="1"/>
          </p:cNvSpPr>
          <p:nvPr/>
        </p:nvSpPr>
        <p:spPr bwMode="auto">
          <a:xfrm>
            <a:off x="3249625" y="4983533"/>
            <a:ext cx="71528"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0</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42" name="Rectangle 129">
            <a:extLst>
              <a:ext uri="{FF2B5EF4-FFF2-40B4-BE49-F238E27FC236}">
                <a16:creationId xmlns:a16="http://schemas.microsoft.com/office/drawing/2014/main" id="{61217E5F-971A-82E0-1E7B-4D177C70AD97}"/>
              </a:ext>
            </a:extLst>
          </p:cNvPr>
          <p:cNvSpPr>
            <a:spLocks noChangeArrowheads="1"/>
          </p:cNvSpPr>
          <p:nvPr/>
        </p:nvSpPr>
        <p:spPr bwMode="auto">
          <a:xfrm>
            <a:off x="4163669" y="4983533"/>
            <a:ext cx="71528"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2</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44" name="Rectangle 131">
            <a:extLst>
              <a:ext uri="{FF2B5EF4-FFF2-40B4-BE49-F238E27FC236}">
                <a16:creationId xmlns:a16="http://schemas.microsoft.com/office/drawing/2014/main" id="{2398F5AD-D325-7401-11CF-A0732FE42B95}"/>
              </a:ext>
            </a:extLst>
          </p:cNvPr>
          <p:cNvSpPr>
            <a:spLocks noChangeArrowheads="1"/>
          </p:cNvSpPr>
          <p:nvPr/>
        </p:nvSpPr>
        <p:spPr bwMode="auto">
          <a:xfrm>
            <a:off x="4981423" y="4983533"/>
            <a:ext cx="71528"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4</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46" name="Rectangle 133">
            <a:extLst>
              <a:ext uri="{FF2B5EF4-FFF2-40B4-BE49-F238E27FC236}">
                <a16:creationId xmlns:a16="http://schemas.microsoft.com/office/drawing/2014/main" id="{6240BB6E-537D-77C7-E8E5-C565E2783304}"/>
              </a:ext>
            </a:extLst>
          </p:cNvPr>
          <p:cNvSpPr>
            <a:spLocks noChangeArrowheads="1"/>
          </p:cNvSpPr>
          <p:nvPr/>
        </p:nvSpPr>
        <p:spPr bwMode="auto">
          <a:xfrm>
            <a:off x="5894630" y="4983533"/>
            <a:ext cx="71528"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6</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47" name="Rectangle 134">
            <a:extLst>
              <a:ext uri="{FF2B5EF4-FFF2-40B4-BE49-F238E27FC236}">
                <a16:creationId xmlns:a16="http://schemas.microsoft.com/office/drawing/2014/main" id="{A81551C1-5927-43D9-A86F-EB42F098AA73}"/>
              </a:ext>
            </a:extLst>
          </p:cNvPr>
          <p:cNvSpPr>
            <a:spLocks noChangeArrowheads="1"/>
          </p:cNvSpPr>
          <p:nvPr/>
        </p:nvSpPr>
        <p:spPr bwMode="auto">
          <a:xfrm>
            <a:off x="5182633" y="4250521"/>
            <a:ext cx="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48" name="Rectangle 135">
            <a:extLst>
              <a:ext uri="{FF2B5EF4-FFF2-40B4-BE49-F238E27FC236}">
                <a16:creationId xmlns:a16="http://schemas.microsoft.com/office/drawing/2014/main" id="{5F7056FF-F2A7-6F99-5533-2BD0F51FFA0F}"/>
              </a:ext>
            </a:extLst>
          </p:cNvPr>
          <p:cNvSpPr>
            <a:spLocks noChangeArrowheads="1"/>
          </p:cNvSpPr>
          <p:nvPr/>
        </p:nvSpPr>
        <p:spPr bwMode="auto">
          <a:xfrm>
            <a:off x="6819901" y="4983533"/>
            <a:ext cx="71528"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8</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50" name="Rectangle 137">
            <a:extLst>
              <a:ext uri="{FF2B5EF4-FFF2-40B4-BE49-F238E27FC236}">
                <a16:creationId xmlns:a16="http://schemas.microsoft.com/office/drawing/2014/main" id="{3336DFF9-C579-A0D2-3BF1-1D42CF22C931}"/>
              </a:ext>
            </a:extLst>
          </p:cNvPr>
          <p:cNvSpPr>
            <a:spLocks noChangeArrowheads="1"/>
          </p:cNvSpPr>
          <p:nvPr/>
        </p:nvSpPr>
        <p:spPr bwMode="auto">
          <a:xfrm>
            <a:off x="7689060" y="4983533"/>
            <a:ext cx="143055"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10</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52" name="Rectangle 139">
            <a:extLst>
              <a:ext uri="{FF2B5EF4-FFF2-40B4-BE49-F238E27FC236}">
                <a16:creationId xmlns:a16="http://schemas.microsoft.com/office/drawing/2014/main" id="{0EBD35C3-7A91-879C-1A82-7DD151AAABEA}"/>
              </a:ext>
            </a:extLst>
          </p:cNvPr>
          <p:cNvSpPr>
            <a:spLocks noChangeArrowheads="1"/>
          </p:cNvSpPr>
          <p:nvPr/>
        </p:nvSpPr>
        <p:spPr bwMode="auto">
          <a:xfrm>
            <a:off x="8604354" y="4983533"/>
            <a:ext cx="143055" cy="1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12</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53" name="Freeform 144">
            <a:extLst>
              <a:ext uri="{FF2B5EF4-FFF2-40B4-BE49-F238E27FC236}">
                <a16:creationId xmlns:a16="http://schemas.microsoft.com/office/drawing/2014/main" id="{E57D739B-2965-A838-754E-2D7A278F4C67}"/>
              </a:ext>
            </a:extLst>
          </p:cNvPr>
          <p:cNvSpPr>
            <a:spLocks noChangeAspect="1"/>
          </p:cNvSpPr>
          <p:nvPr/>
        </p:nvSpPr>
        <p:spPr bwMode="auto">
          <a:xfrm>
            <a:off x="3289668" y="2322725"/>
            <a:ext cx="5394964" cy="2565154"/>
          </a:xfrm>
          <a:custGeom>
            <a:avLst/>
            <a:gdLst>
              <a:gd name="T0" fmla="*/ 0 w 513"/>
              <a:gd name="T1" fmla="*/ 213 h 213"/>
              <a:gd name="T2" fmla="*/ 2 w 513"/>
              <a:gd name="T3" fmla="*/ 207 h 213"/>
              <a:gd name="T4" fmla="*/ 10 w 513"/>
              <a:gd name="T5" fmla="*/ 203 h 213"/>
              <a:gd name="T6" fmla="*/ 13 w 513"/>
              <a:gd name="T7" fmla="*/ 200 h 213"/>
              <a:gd name="T8" fmla="*/ 14 w 513"/>
              <a:gd name="T9" fmla="*/ 197 h 213"/>
              <a:gd name="T10" fmla="*/ 16 w 513"/>
              <a:gd name="T11" fmla="*/ 194 h 213"/>
              <a:gd name="T12" fmla="*/ 21 w 513"/>
              <a:gd name="T13" fmla="*/ 190 h 213"/>
              <a:gd name="T14" fmla="*/ 24 w 513"/>
              <a:gd name="T15" fmla="*/ 187 h 213"/>
              <a:gd name="T16" fmla="*/ 33 w 513"/>
              <a:gd name="T17" fmla="*/ 184 h 213"/>
              <a:gd name="T18" fmla="*/ 41 w 513"/>
              <a:gd name="T19" fmla="*/ 181 h 213"/>
              <a:gd name="T20" fmla="*/ 43 w 513"/>
              <a:gd name="T21" fmla="*/ 178 h 213"/>
              <a:gd name="T22" fmla="*/ 80 w 513"/>
              <a:gd name="T23" fmla="*/ 178 h 213"/>
              <a:gd name="T24" fmla="*/ 82 w 513"/>
              <a:gd name="T25" fmla="*/ 171 h 213"/>
              <a:gd name="T26" fmla="*/ 83 w 513"/>
              <a:gd name="T27" fmla="*/ 168 h 213"/>
              <a:gd name="T28" fmla="*/ 94 w 513"/>
              <a:gd name="T29" fmla="*/ 165 h 213"/>
              <a:gd name="T30" fmla="*/ 100 w 513"/>
              <a:gd name="T31" fmla="*/ 161 h 213"/>
              <a:gd name="T32" fmla="*/ 106 w 513"/>
              <a:gd name="T33" fmla="*/ 158 h 213"/>
              <a:gd name="T34" fmla="*/ 107 w 513"/>
              <a:gd name="T35" fmla="*/ 155 h 213"/>
              <a:gd name="T36" fmla="*/ 111 w 513"/>
              <a:gd name="T37" fmla="*/ 151 h 213"/>
              <a:gd name="T38" fmla="*/ 121 w 513"/>
              <a:gd name="T39" fmla="*/ 148 h 213"/>
              <a:gd name="T40" fmla="*/ 152 w 513"/>
              <a:gd name="T41" fmla="*/ 145 h 213"/>
              <a:gd name="T42" fmla="*/ 157 w 513"/>
              <a:gd name="T43" fmla="*/ 142 h 213"/>
              <a:gd name="T44" fmla="*/ 180 w 513"/>
              <a:gd name="T45" fmla="*/ 138 h 213"/>
              <a:gd name="T46" fmla="*/ 191 w 513"/>
              <a:gd name="T47" fmla="*/ 135 h 213"/>
              <a:gd name="T48" fmla="*/ 194 w 513"/>
              <a:gd name="T49" fmla="*/ 132 h 213"/>
              <a:gd name="T50" fmla="*/ 202 w 513"/>
              <a:gd name="T51" fmla="*/ 129 h 213"/>
              <a:gd name="T52" fmla="*/ 208 w 513"/>
              <a:gd name="T53" fmla="*/ 125 h 213"/>
              <a:gd name="T54" fmla="*/ 216 w 513"/>
              <a:gd name="T55" fmla="*/ 122 h 213"/>
              <a:gd name="T56" fmla="*/ 222 w 513"/>
              <a:gd name="T57" fmla="*/ 119 h 213"/>
              <a:gd name="T58" fmla="*/ 228 w 513"/>
              <a:gd name="T59" fmla="*/ 116 h 213"/>
              <a:gd name="T60" fmla="*/ 229 w 513"/>
              <a:gd name="T61" fmla="*/ 112 h 213"/>
              <a:gd name="T62" fmla="*/ 243 w 513"/>
              <a:gd name="T63" fmla="*/ 109 h 213"/>
              <a:gd name="T64" fmla="*/ 244 w 513"/>
              <a:gd name="T65" fmla="*/ 106 h 213"/>
              <a:gd name="T66" fmla="*/ 254 w 513"/>
              <a:gd name="T67" fmla="*/ 99 h 213"/>
              <a:gd name="T68" fmla="*/ 256 w 513"/>
              <a:gd name="T69" fmla="*/ 96 h 213"/>
              <a:gd name="T70" fmla="*/ 257 w 513"/>
              <a:gd name="T71" fmla="*/ 96 h 213"/>
              <a:gd name="T72" fmla="*/ 274 w 513"/>
              <a:gd name="T73" fmla="*/ 93 h 213"/>
              <a:gd name="T74" fmla="*/ 275 w 513"/>
              <a:gd name="T75" fmla="*/ 89 h 213"/>
              <a:gd name="T76" fmla="*/ 278 w 513"/>
              <a:gd name="T77" fmla="*/ 83 h 213"/>
              <a:gd name="T78" fmla="*/ 289 w 513"/>
              <a:gd name="T79" fmla="*/ 79 h 213"/>
              <a:gd name="T80" fmla="*/ 294 w 513"/>
              <a:gd name="T81" fmla="*/ 76 h 213"/>
              <a:gd name="T82" fmla="*/ 296 w 513"/>
              <a:gd name="T83" fmla="*/ 73 h 213"/>
              <a:gd name="T84" fmla="*/ 334 w 513"/>
              <a:gd name="T85" fmla="*/ 69 h 213"/>
              <a:gd name="T86" fmla="*/ 350 w 513"/>
              <a:gd name="T87" fmla="*/ 63 h 213"/>
              <a:gd name="T88" fmla="*/ 355 w 513"/>
              <a:gd name="T89" fmla="*/ 59 h 213"/>
              <a:gd name="T90" fmla="*/ 358 w 513"/>
              <a:gd name="T91" fmla="*/ 56 h 213"/>
              <a:gd name="T92" fmla="*/ 362 w 513"/>
              <a:gd name="T93" fmla="*/ 53 h 213"/>
              <a:gd name="T94" fmla="*/ 364 w 513"/>
              <a:gd name="T95" fmla="*/ 50 h 213"/>
              <a:gd name="T96" fmla="*/ 385 w 513"/>
              <a:gd name="T97" fmla="*/ 43 h 213"/>
              <a:gd name="T98" fmla="*/ 390 w 513"/>
              <a:gd name="T99" fmla="*/ 40 h 213"/>
              <a:gd name="T100" fmla="*/ 412 w 513"/>
              <a:gd name="T101" fmla="*/ 36 h 213"/>
              <a:gd name="T102" fmla="*/ 419 w 513"/>
              <a:gd name="T103" fmla="*/ 33 h 213"/>
              <a:gd name="T104" fmla="*/ 430 w 513"/>
              <a:gd name="T105" fmla="*/ 30 h 213"/>
              <a:gd name="T106" fmla="*/ 433 w 513"/>
              <a:gd name="T107" fmla="*/ 26 h 213"/>
              <a:gd name="T108" fmla="*/ 437 w 513"/>
              <a:gd name="T109" fmla="*/ 23 h 213"/>
              <a:gd name="T110" fmla="*/ 451 w 513"/>
              <a:gd name="T111" fmla="*/ 20 h 213"/>
              <a:gd name="T112" fmla="*/ 463 w 513"/>
              <a:gd name="T113" fmla="*/ 16 h 213"/>
              <a:gd name="T114" fmla="*/ 466 w 513"/>
              <a:gd name="T115" fmla="*/ 13 h 213"/>
              <a:gd name="T116" fmla="*/ 470 w 513"/>
              <a:gd name="T117" fmla="*/ 10 h 213"/>
              <a:gd name="T118" fmla="*/ 480 w 513"/>
              <a:gd name="T119" fmla="*/ 10 h 213"/>
              <a:gd name="T120" fmla="*/ 501 w 513"/>
              <a:gd name="T121" fmla="*/ 6 h 213"/>
              <a:gd name="T122" fmla="*/ 513 w 513"/>
              <a:gd name="T123" fmla="*/ 0 h 213"/>
              <a:gd name="T124" fmla="*/ 513 w 513"/>
              <a:gd name="T12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 h="213">
                <a:moveTo>
                  <a:pt x="0" y="213"/>
                </a:moveTo>
                <a:lnTo>
                  <a:pt x="0" y="213"/>
                </a:lnTo>
                <a:lnTo>
                  <a:pt x="0" y="207"/>
                </a:lnTo>
                <a:lnTo>
                  <a:pt x="2" y="207"/>
                </a:lnTo>
                <a:lnTo>
                  <a:pt x="2" y="203"/>
                </a:lnTo>
                <a:lnTo>
                  <a:pt x="10" y="203"/>
                </a:lnTo>
                <a:lnTo>
                  <a:pt x="10" y="200"/>
                </a:lnTo>
                <a:lnTo>
                  <a:pt x="13" y="200"/>
                </a:lnTo>
                <a:lnTo>
                  <a:pt x="13" y="197"/>
                </a:lnTo>
                <a:lnTo>
                  <a:pt x="14" y="197"/>
                </a:lnTo>
                <a:lnTo>
                  <a:pt x="14" y="194"/>
                </a:lnTo>
                <a:lnTo>
                  <a:pt x="16" y="194"/>
                </a:lnTo>
                <a:lnTo>
                  <a:pt x="16" y="190"/>
                </a:lnTo>
                <a:lnTo>
                  <a:pt x="21" y="190"/>
                </a:lnTo>
                <a:lnTo>
                  <a:pt x="21" y="187"/>
                </a:lnTo>
                <a:lnTo>
                  <a:pt x="24" y="187"/>
                </a:lnTo>
                <a:lnTo>
                  <a:pt x="24" y="184"/>
                </a:lnTo>
                <a:lnTo>
                  <a:pt x="33" y="184"/>
                </a:lnTo>
                <a:lnTo>
                  <a:pt x="33" y="181"/>
                </a:lnTo>
                <a:lnTo>
                  <a:pt x="41" y="181"/>
                </a:lnTo>
                <a:lnTo>
                  <a:pt x="41" y="178"/>
                </a:lnTo>
                <a:lnTo>
                  <a:pt x="43" y="178"/>
                </a:lnTo>
                <a:lnTo>
                  <a:pt x="43" y="178"/>
                </a:lnTo>
                <a:lnTo>
                  <a:pt x="80" y="178"/>
                </a:lnTo>
                <a:lnTo>
                  <a:pt x="80" y="171"/>
                </a:lnTo>
                <a:lnTo>
                  <a:pt x="82" y="171"/>
                </a:lnTo>
                <a:lnTo>
                  <a:pt x="82" y="168"/>
                </a:lnTo>
                <a:lnTo>
                  <a:pt x="83" y="168"/>
                </a:lnTo>
                <a:lnTo>
                  <a:pt x="83" y="165"/>
                </a:lnTo>
                <a:lnTo>
                  <a:pt x="94" y="165"/>
                </a:lnTo>
                <a:lnTo>
                  <a:pt x="94" y="161"/>
                </a:lnTo>
                <a:lnTo>
                  <a:pt x="100" y="161"/>
                </a:lnTo>
                <a:lnTo>
                  <a:pt x="100" y="158"/>
                </a:lnTo>
                <a:lnTo>
                  <a:pt x="106" y="158"/>
                </a:lnTo>
                <a:lnTo>
                  <a:pt x="106" y="155"/>
                </a:lnTo>
                <a:lnTo>
                  <a:pt x="107" y="155"/>
                </a:lnTo>
                <a:lnTo>
                  <a:pt x="107" y="151"/>
                </a:lnTo>
                <a:lnTo>
                  <a:pt x="111" y="151"/>
                </a:lnTo>
                <a:lnTo>
                  <a:pt x="111" y="148"/>
                </a:lnTo>
                <a:lnTo>
                  <a:pt x="121" y="148"/>
                </a:lnTo>
                <a:lnTo>
                  <a:pt x="121" y="145"/>
                </a:lnTo>
                <a:lnTo>
                  <a:pt x="152" y="145"/>
                </a:lnTo>
                <a:lnTo>
                  <a:pt x="152" y="142"/>
                </a:lnTo>
                <a:lnTo>
                  <a:pt x="157" y="142"/>
                </a:lnTo>
                <a:lnTo>
                  <a:pt x="157" y="138"/>
                </a:lnTo>
                <a:lnTo>
                  <a:pt x="180" y="138"/>
                </a:lnTo>
                <a:lnTo>
                  <a:pt x="180" y="135"/>
                </a:lnTo>
                <a:lnTo>
                  <a:pt x="191" y="135"/>
                </a:lnTo>
                <a:lnTo>
                  <a:pt x="191" y="132"/>
                </a:lnTo>
                <a:lnTo>
                  <a:pt x="194" y="132"/>
                </a:lnTo>
                <a:lnTo>
                  <a:pt x="194" y="129"/>
                </a:lnTo>
                <a:lnTo>
                  <a:pt x="202" y="129"/>
                </a:lnTo>
                <a:lnTo>
                  <a:pt x="202" y="125"/>
                </a:lnTo>
                <a:lnTo>
                  <a:pt x="208" y="125"/>
                </a:lnTo>
                <a:lnTo>
                  <a:pt x="208" y="122"/>
                </a:lnTo>
                <a:lnTo>
                  <a:pt x="216" y="122"/>
                </a:lnTo>
                <a:lnTo>
                  <a:pt x="216" y="119"/>
                </a:lnTo>
                <a:lnTo>
                  <a:pt x="222" y="119"/>
                </a:lnTo>
                <a:lnTo>
                  <a:pt x="222" y="116"/>
                </a:lnTo>
                <a:lnTo>
                  <a:pt x="228" y="116"/>
                </a:lnTo>
                <a:lnTo>
                  <a:pt x="228" y="112"/>
                </a:lnTo>
                <a:lnTo>
                  <a:pt x="229" y="112"/>
                </a:lnTo>
                <a:lnTo>
                  <a:pt x="229" y="109"/>
                </a:lnTo>
                <a:lnTo>
                  <a:pt x="243" y="109"/>
                </a:lnTo>
                <a:lnTo>
                  <a:pt x="243" y="106"/>
                </a:lnTo>
                <a:lnTo>
                  <a:pt x="244" y="106"/>
                </a:lnTo>
                <a:lnTo>
                  <a:pt x="244" y="99"/>
                </a:lnTo>
                <a:lnTo>
                  <a:pt x="254" y="99"/>
                </a:lnTo>
                <a:lnTo>
                  <a:pt x="254" y="96"/>
                </a:lnTo>
                <a:lnTo>
                  <a:pt x="256" y="96"/>
                </a:lnTo>
                <a:lnTo>
                  <a:pt x="256" y="96"/>
                </a:lnTo>
                <a:lnTo>
                  <a:pt x="257" y="96"/>
                </a:lnTo>
                <a:lnTo>
                  <a:pt x="257" y="93"/>
                </a:lnTo>
                <a:lnTo>
                  <a:pt x="274" y="93"/>
                </a:lnTo>
                <a:lnTo>
                  <a:pt x="274" y="89"/>
                </a:lnTo>
                <a:lnTo>
                  <a:pt x="275" y="89"/>
                </a:lnTo>
                <a:lnTo>
                  <a:pt x="275" y="83"/>
                </a:lnTo>
                <a:lnTo>
                  <a:pt x="278" y="83"/>
                </a:lnTo>
                <a:lnTo>
                  <a:pt x="278" y="79"/>
                </a:lnTo>
                <a:lnTo>
                  <a:pt x="289" y="79"/>
                </a:lnTo>
                <a:lnTo>
                  <a:pt x="289" y="76"/>
                </a:lnTo>
                <a:lnTo>
                  <a:pt x="294" y="76"/>
                </a:lnTo>
                <a:lnTo>
                  <a:pt x="294" y="73"/>
                </a:lnTo>
                <a:lnTo>
                  <a:pt x="296" y="73"/>
                </a:lnTo>
                <a:lnTo>
                  <a:pt x="296" y="69"/>
                </a:lnTo>
                <a:lnTo>
                  <a:pt x="334" y="69"/>
                </a:lnTo>
                <a:lnTo>
                  <a:pt x="334" y="63"/>
                </a:lnTo>
                <a:lnTo>
                  <a:pt x="350" y="63"/>
                </a:lnTo>
                <a:lnTo>
                  <a:pt x="350" y="59"/>
                </a:lnTo>
                <a:lnTo>
                  <a:pt x="355" y="59"/>
                </a:lnTo>
                <a:lnTo>
                  <a:pt x="355" y="56"/>
                </a:lnTo>
                <a:lnTo>
                  <a:pt x="358" y="56"/>
                </a:lnTo>
                <a:lnTo>
                  <a:pt x="358" y="53"/>
                </a:lnTo>
                <a:lnTo>
                  <a:pt x="362" y="53"/>
                </a:lnTo>
                <a:lnTo>
                  <a:pt x="362" y="50"/>
                </a:lnTo>
                <a:lnTo>
                  <a:pt x="364" y="50"/>
                </a:lnTo>
                <a:lnTo>
                  <a:pt x="364" y="43"/>
                </a:lnTo>
                <a:lnTo>
                  <a:pt x="385" y="43"/>
                </a:lnTo>
                <a:lnTo>
                  <a:pt x="385" y="40"/>
                </a:lnTo>
                <a:lnTo>
                  <a:pt x="390" y="40"/>
                </a:lnTo>
                <a:lnTo>
                  <a:pt x="390" y="36"/>
                </a:lnTo>
                <a:lnTo>
                  <a:pt x="412" y="36"/>
                </a:lnTo>
                <a:lnTo>
                  <a:pt x="412" y="33"/>
                </a:lnTo>
                <a:lnTo>
                  <a:pt x="419" y="33"/>
                </a:lnTo>
                <a:lnTo>
                  <a:pt x="419" y="30"/>
                </a:lnTo>
                <a:lnTo>
                  <a:pt x="430" y="30"/>
                </a:lnTo>
                <a:lnTo>
                  <a:pt x="430" y="26"/>
                </a:lnTo>
                <a:lnTo>
                  <a:pt x="433" y="26"/>
                </a:lnTo>
                <a:lnTo>
                  <a:pt x="433" y="23"/>
                </a:lnTo>
                <a:lnTo>
                  <a:pt x="437" y="23"/>
                </a:lnTo>
                <a:lnTo>
                  <a:pt x="437" y="20"/>
                </a:lnTo>
                <a:lnTo>
                  <a:pt x="451" y="20"/>
                </a:lnTo>
                <a:lnTo>
                  <a:pt x="451" y="16"/>
                </a:lnTo>
                <a:lnTo>
                  <a:pt x="463" y="16"/>
                </a:lnTo>
                <a:lnTo>
                  <a:pt x="463" y="13"/>
                </a:lnTo>
                <a:lnTo>
                  <a:pt x="466" y="13"/>
                </a:lnTo>
                <a:lnTo>
                  <a:pt x="466" y="10"/>
                </a:lnTo>
                <a:lnTo>
                  <a:pt x="470" y="10"/>
                </a:lnTo>
                <a:lnTo>
                  <a:pt x="470" y="10"/>
                </a:lnTo>
                <a:lnTo>
                  <a:pt x="480" y="10"/>
                </a:lnTo>
                <a:lnTo>
                  <a:pt x="480" y="6"/>
                </a:lnTo>
                <a:lnTo>
                  <a:pt x="501" y="6"/>
                </a:lnTo>
                <a:lnTo>
                  <a:pt x="501" y="0"/>
                </a:lnTo>
                <a:lnTo>
                  <a:pt x="513" y="0"/>
                </a:lnTo>
                <a:lnTo>
                  <a:pt x="513" y="0"/>
                </a:lnTo>
                <a:lnTo>
                  <a:pt x="513" y="0"/>
                </a:lnTo>
              </a:path>
            </a:pathLst>
          </a:custGeom>
          <a:noFill/>
          <a:ln w="31750"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2615"/>
              </a:solidFill>
            </a:endParaRPr>
          </a:p>
        </p:txBody>
      </p:sp>
      <p:sp>
        <p:nvSpPr>
          <p:cNvPr id="54" name="Freeform 145">
            <a:extLst>
              <a:ext uri="{FF2B5EF4-FFF2-40B4-BE49-F238E27FC236}">
                <a16:creationId xmlns:a16="http://schemas.microsoft.com/office/drawing/2014/main" id="{4D5A8875-497E-C79A-FAF8-AEC7F456C0E7}"/>
              </a:ext>
            </a:extLst>
          </p:cNvPr>
          <p:cNvSpPr>
            <a:spLocks noChangeAspect="1"/>
          </p:cNvSpPr>
          <p:nvPr/>
        </p:nvSpPr>
        <p:spPr bwMode="auto">
          <a:xfrm>
            <a:off x="3291072" y="2212796"/>
            <a:ext cx="5394964" cy="2663355"/>
          </a:xfrm>
          <a:custGeom>
            <a:avLst/>
            <a:gdLst>
              <a:gd name="T0" fmla="*/ 0 w 513"/>
              <a:gd name="T1" fmla="*/ 208 h 221"/>
              <a:gd name="T2" fmla="*/ 14 w 513"/>
              <a:gd name="T3" fmla="*/ 205 h 221"/>
              <a:gd name="T4" fmla="*/ 16 w 513"/>
              <a:gd name="T5" fmla="*/ 198 h 221"/>
              <a:gd name="T6" fmla="*/ 30 w 513"/>
              <a:gd name="T7" fmla="*/ 195 h 221"/>
              <a:gd name="T8" fmla="*/ 33 w 513"/>
              <a:gd name="T9" fmla="*/ 189 h 221"/>
              <a:gd name="T10" fmla="*/ 47 w 513"/>
              <a:gd name="T11" fmla="*/ 189 h 221"/>
              <a:gd name="T12" fmla="*/ 49 w 513"/>
              <a:gd name="T13" fmla="*/ 179 h 221"/>
              <a:gd name="T14" fmla="*/ 73 w 513"/>
              <a:gd name="T15" fmla="*/ 172 h 221"/>
              <a:gd name="T16" fmla="*/ 77 w 513"/>
              <a:gd name="T17" fmla="*/ 166 h 221"/>
              <a:gd name="T18" fmla="*/ 91 w 513"/>
              <a:gd name="T19" fmla="*/ 163 h 221"/>
              <a:gd name="T20" fmla="*/ 104 w 513"/>
              <a:gd name="T21" fmla="*/ 156 h 221"/>
              <a:gd name="T22" fmla="*/ 115 w 513"/>
              <a:gd name="T23" fmla="*/ 153 h 221"/>
              <a:gd name="T24" fmla="*/ 121 w 513"/>
              <a:gd name="T25" fmla="*/ 146 h 221"/>
              <a:gd name="T26" fmla="*/ 176 w 513"/>
              <a:gd name="T27" fmla="*/ 143 h 221"/>
              <a:gd name="T28" fmla="*/ 181 w 513"/>
              <a:gd name="T29" fmla="*/ 136 h 221"/>
              <a:gd name="T30" fmla="*/ 204 w 513"/>
              <a:gd name="T31" fmla="*/ 133 h 221"/>
              <a:gd name="T32" fmla="*/ 205 w 513"/>
              <a:gd name="T33" fmla="*/ 127 h 221"/>
              <a:gd name="T34" fmla="*/ 228 w 513"/>
              <a:gd name="T35" fmla="*/ 123 h 221"/>
              <a:gd name="T36" fmla="*/ 230 w 513"/>
              <a:gd name="T37" fmla="*/ 117 h 221"/>
              <a:gd name="T38" fmla="*/ 256 w 513"/>
              <a:gd name="T39" fmla="*/ 113 h 221"/>
              <a:gd name="T40" fmla="*/ 260 w 513"/>
              <a:gd name="T41" fmla="*/ 110 h 221"/>
              <a:gd name="T42" fmla="*/ 278 w 513"/>
              <a:gd name="T43" fmla="*/ 107 h 221"/>
              <a:gd name="T44" fmla="*/ 282 w 513"/>
              <a:gd name="T45" fmla="*/ 100 h 221"/>
              <a:gd name="T46" fmla="*/ 291 w 513"/>
              <a:gd name="T47" fmla="*/ 97 h 221"/>
              <a:gd name="T48" fmla="*/ 298 w 513"/>
              <a:gd name="T49" fmla="*/ 90 h 221"/>
              <a:gd name="T50" fmla="*/ 305 w 513"/>
              <a:gd name="T51" fmla="*/ 87 h 221"/>
              <a:gd name="T52" fmla="*/ 313 w 513"/>
              <a:gd name="T53" fmla="*/ 80 h 221"/>
              <a:gd name="T54" fmla="*/ 333 w 513"/>
              <a:gd name="T55" fmla="*/ 77 h 221"/>
              <a:gd name="T56" fmla="*/ 337 w 513"/>
              <a:gd name="T57" fmla="*/ 70 h 221"/>
              <a:gd name="T58" fmla="*/ 348 w 513"/>
              <a:gd name="T59" fmla="*/ 67 h 221"/>
              <a:gd name="T60" fmla="*/ 354 w 513"/>
              <a:gd name="T61" fmla="*/ 61 h 221"/>
              <a:gd name="T62" fmla="*/ 371 w 513"/>
              <a:gd name="T63" fmla="*/ 57 h 221"/>
              <a:gd name="T64" fmla="*/ 372 w 513"/>
              <a:gd name="T65" fmla="*/ 51 h 221"/>
              <a:gd name="T66" fmla="*/ 383 w 513"/>
              <a:gd name="T67" fmla="*/ 47 h 221"/>
              <a:gd name="T68" fmla="*/ 385 w 513"/>
              <a:gd name="T69" fmla="*/ 37 h 221"/>
              <a:gd name="T70" fmla="*/ 414 w 513"/>
              <a:gd name="T71" fmla="*/ 34 h 221"/>
              <a:gd name="T72" fmla="*/ 438 w 513"/>
              <a:gd name="T73" fmla="*/ 28 h 221"/>
              <a:gd name="T74" fmla="*/ 470 w 513"/>
              <a:gd name="T75" fmla="*/ 24 h 221"/>
              <a:gd name="T76" fmla="*/ 485 w 513"/>
              <a:gd name="T77" fmla="*/ 20 h 221"/>
              <a:gd name="T78" fmla="*/ 492 w 513"/>
              <a:gd name="T79" fmla="*/ 15 h 221"/>
              <a:gd name="T80" fmla="*/ 493 w 513"/>
              <a:gd name="T81" fmla="*/ 6 h 221"/>
              <a:gd name="T82" fmla="*/ 513 w 513"/>
              <a:gd name="T8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3" h="221">
                <a:moveTo>
                  <a:pt x="0" y="221"/>
                </a:moveTo>
                <a:lnTo>
                  <a:pt x="0" y="221"/>
                </a:lnTo>
                <a:lnTo>
                  <a:pt x="0" y="208"/>
                </a:lnTo>
                <a:lnTo>
                  <a:pt x="10" y="208"/>
                </a:lnTo>
                <a:lnTo>
                  <a:pt x="10" y="205"/>
                </a:lnTo>
                <a:lnTo>
                  <a:pt x="14" y="205"/>
                </a:lnTo>
                <a:lnTo>
                  <a:pt x="14" y="202"/>
                </a:lnTo>
                <a:lnTo>
                  <a:pt x="16" y="202"/>
                </a:lnTo>
                <a:lnTo>
                  <a:pt x="16" y="198"/>
                </a:lnTo>
                <a:lnTo>
                  <a:pt x="20" y="198"/>
                </a:lnTo>
                <a:lnTo>
                  <a:pt x="20" y="195"/>
                </a:lnTo>
                <a:lnTo>
                  <a:pt x="30" y="195"/>
                </a:lnTo>
                <a:lnTo>
                  <a:pt x="30" y="192"/>
                </a:lnTo>
                <a:lnTo>
                  <a:pt x="33" y="192"/>
                </a:lnTo>
                <a:lnTo>
                  <a:pt x="33" y="189"/>
                </a:lnTo>
                <a:lnTo>
                  <a:pt x="43" y="189"/>
                </a:lnTo>
                <a:lnTo>
                  <a:pt x="43" y="189"/>
                </a:lnTo>
                <a:lnTo>
                  <a:pt x="47" y="189"/>
                </a:lnTo>
                <a:lnTo>
                  <a:pt x="47" y="185"/>
                </a:lnTo>
                <a:lnTo>
                  <a:pt x="49" y="185"/>
                </a:lnTo>
                <a:lnTo>
                  <a:pt x="49" y="179"/>
                </a:lnTo>
                <a:lnTo>
                  <a:pt x="65" y="179"/>
                </a:lnTo>
                <a:lnTo>
                  <a:pt x="65" y="172"/>
                </a:lnTo>
                <a:lnTo>
                  <a:pt x="73" y="172"/>
                </a:lnTo>
                <a:lnTo>
                  <a:pt x="73" y="169"/>
                </a:lnTo>
                <a:lnTo>
                  <a:pt x="77" y="169"/>
                </a:lnTo>
                <a:lnTo>
                  <a:pt x="77" y="166"/>
                </a:lnTo>
                <a:lnTo>
                  <a:pt x="84" y="166"/>
                </a:lnTo>
                <a:lnTo>
                  <a:pt x="84" y="163"/>
                </a:lnTo>
                <a:lnTo>
                  <a:pt x="91" y="163"/>
                </a:lnTo>
                <a:lnTo>
                  <a:pt x="91" y="159"/>
                </a:lnTo>
                <a:lnTo>
                  <a:pt x="104" y="159"/>
                </a:lnTo>
                <a:lnTo>
                  <a:pt x="104" y="156"/>
                </a:lnTo>
                <a:lnTo>
                  <a:pt x="107" y="156"/>
                </a:lnTo>
                <a:lnTo>
                  <a:pt x="107" y="153"/>
                </a:lnTo>
                <a:lnTo>
                  <a:pt x="115" y="153"/>
                </a:lnTo>
                <a:lnTo>
                  <a:pt x="115" y="149"/>
                </a:lnTo>
                <a:lnTo>
                  <a:pt x="121" y="149"/>
                </a:lnTo>
                <a:lnTo>
                  <a:pt x="121" y="146"/>
                </a:lnTo>
                <a:lnTo>
                  <a:pt x="164" y="146"/>
                </a:lnTo>
                <a:lnTo>
                  <a:pt x="164" y="143"/>
                </a:lnTo>
                <a:lnTo>
                  <a:pt x="176" y="143"/>
                </a:lnTo>
                <a:lnTo>
                  <a:pt x="176" y="140"/>
                </a:lnTo>
                <a:lnTo>
                  <a:pt x="181" y="140"/>
                </a:lnTo>
                <a:lnTo>
                  <a:pt x="181" y="136"/>
                </a:lnTo>
                <a:lnTo>
                  <a:pt x="198" y="136"/>
                </a:lnTo>
                <a:lnTo>
                  <a:pt x="198" y="133"/>
                </a:lnTo>
                <a:lnTo>
                  <a:pt x="204" y="133"/>
                </a:lnTo>
                <a:lnTo>
                  <a:pt x="204" y="130"/>
                </a:lnTo>
                <a:lnTo>
                  <a:pt x="205" y="130"/>
                </a:lnTo>
                <a:lnTo>
                  <a:pt x="205" y="127"/>
                </a:lnTo>
                <a:lnTo>
                  <a:pt x="221" y="127"/>
                </a:lnTo>
                <a:lnTo>
                  <a:pt x="221" y="123"/>
                </a:lnTo>
                <a:lnTo>
                  <a:pt x="228" y="123"/>
                </a:lnTo>
                <a:lnTo>
                  <a:pt x="228" y="120"/>
                </a:lnTo>
                <a:lnTo>
                  <a:pt x="230" y="120"/>
                </a:lnTo>
                <a:lnTo>
                  <a:pt x="230" y="117"/>
                </a:lnTo>
                <a:lnTo>
                  <a:pt x="243" y="117"/>
                </a:lnTo>
                <a:lnTo>
                  <a:pt x="243" y="113"/>
                </a:lnTo>
                <a:lnTo>
                  <a:pt x="256" y="113"/>
                </a:lnTo>
                <a:lnTo>
                  <a:pt x="256" y="113"/>
                </a:lnTo>
                <a:lnTo>
                  <a:pt x="260" y="113"/>
                </a:lnTo>
                <a:lnTo>
                  <a:pt x="260" y="110"/>
                </a:lnTo>
                <a:lnTo>
                  <a:pt x="268" y="110"/>
                </a:lnTo>
                <a:lnTo>
                  <a:pt x="268" y="107"/>
                </a:lnTo>
                <a:lnTo>
                  <a:pt x="278" y="107"/>
                </a:lnTo>
                <a:lnTo>
                  <a:pt x="278" y="104"/>
                </a:lnTo>
                <a:lnTo>
                  <a:pt x="282" y="104"/>
                </a:lnTo>
                <a:lnTo>
                  <a:pt x="282" y="100"/>
                </a:lnTo>
                <a:lnTo>
                  <a:pt x="289" y="100"/>
                </a:lnTo>
                <a:lnTo>
                  <a:pt x="289" y="97"/>
                </a:lnTo>
                <a:lnTo>
                  <a:pt x="291" y="97"/>
                </a:lnTo>
                <a:lnTo>
                  <a:pt x="291" y="94"/>
                </a:lnTo>
                <a:lnTo>
                  <a:pt x="298" y="94"/>
                </a:lnTo>
                <a:lnTo>
                  <a:pt x="298" y="90"/>
                </a:lnTo>
                <a:lnTo>
                  <a:pt x="302" y="90"/>
                </a:lnTo>
                <a:lnTo>
                  <a:pt x="302" y="87"/>
                </a:lnTo>
                <a:lnTo>
                  <a:pt x="305" y="87"/>
                </a:lnTo>
                <a:lnTo>
                  <a:pt x="305" y="84"/>
                </a:lnTo>
                <a:lnTo>
                  <a:pt x="313" y="84"/>
                </a:lnTo>
                <a:lnTo>
                  <a:pt x="313" y="80"/>
                </a:lnTo>
                <a:lnTo>
                  <a:pt x="330" y="80"/>
                </a:lnTo>
                <a:lnTo>
                  <a:pt x="330" y="77"/>
                </a:lnTo>
                <a:lnTo>
                  <a:pt x="333" y="77"/>
                </a:lnTo>
                <a:lnTo>
                  <a:pt x="333" y="74"/>
                </a:lnTo>
                <a:lnTo>
                  <a:pt x="337" y="74"/>
                </a:lnTo>
                <a:lnTo>
                  <a:pt x="337" y="70"/>
                </a:lnTo>
                <a:lnTo>
                  <a:pt x="343" y="70"/>
                </a:lnTo>
                <a:lnTo>
                  <a:pt x="343" y="67"/>
                </a:lnTo>
                <a:lnTo>
                  <a:pt x="348" y="67"/>
                </a:lnTo>
                <a:lnTo>
                  <a:pt x="348" y="64"/>
                </a:lnTo>
                <a:lnTo>
                  <a:pt x="354" y="64"/>
                </a:lnTo>
                <a:lnTo>
                  <a:pt x="354" y="61"/>
                </a:lnTo>
                <a:lnTo>
                  <a:pt x="357" y="61"/>
                </a:lnTo>
                <a:lnTo>
                  <a:pt x="357" y="57"/>
                </a:lnTo>
                <a:lnTo>
                  <a:pt x="371" y="57"/>
                </a:lnTo>
                <a:lnTo>
                  <a:pt x="371" y="54"/>
                </a:lnTo>
                <a:lnTo>
                  <a:pt x="372" y="54"/>
                </a:lnTo>
                <a:lnTo>
                  <a:pt x="372" y="51"/>
                </a:lnTo>
                <a:lnTo>
                  <a:pt x="376" y="51"/>
                </a:lnTo>
                <a:lnTo>
                  <a:pt x="376" y="47"/>
                </a:lnTo>
                <a:lnTo>
                  <a:pt x="383" y="47"/>
                </a:lnTo>
                <a:lnTo>
                  <a:pt x="383" y="41"/>
                </a:lnTo>
                <a:lnTo>
                  <a:pt x="385" y="41"/>
                </a:lnTo>
                <a:lnTo>
                  <a:pt x="385" y="37"/>
                </a:lnTo>
                <a:lnTo>
                  <a:pt x="389" y="37"/>
                </a:lnTo>
                <a:lnTo>
                  <a:pt x="389" y="34"/>
                </a:lnTo>
                <a:lnTo>
                  <a:pt x="414" y="34"/>
                </a:lnTo>
                <a:lnTo>
                  <a:pt x="414" y="31"/>
                </a:lnTo>
                <a:lnTo>
                  <a:pt x="438" y="31"/>
                </a:lnTo>
                <a:lnTo>
                  <a:pt x="438" y="28"/>
                </a:lnTo>
                <a:lnTo>
                  <a:pt x="442" y="28"/>
                </a:lnTo>
                <a:lnTo>
                  <a:pt x="442" y="24"/>
                </a:lnTo>
                <a:lnTo>
                  <a:pt x="470" y="24"/>
                </a:lnTo>
                <a:lnTo>
                  <a:pt x="470" y="24"/>
                </a:lnTo>
                <a:lnTo>
                  <a:pt x="485" y="24"/>
                </a:lnTo>
                <a:lnTo>
                  <a:pt x="485" y="20"/>
                </a:lnTo>
                <a:lnTo>
                  <a:pt x="490" y="20"/>
                </a:lnTo>
                <a:lnTo>
                  <a:pt x="490" y="15"/>
                </a:lnTo>
                <a:lnTo>
                  <a:pt x="492" y="15"/>
                </a:lnTo>
                <a:lnTo>
                  <a:pt x="492" y="11"/>
                </a:lnTo>
                <a:lnTo>
                  <a:pt x="493" y="11"/>
                </a:lnTo>
                <a:lnTo>
                  <a:pt x="493" y="6"/>
                </a:lnTo>
                <a:lnTo>
                  <a:pt x="510" y="6"/>
                </a:lnTo>
                <a:lnTo>
                  <a:pt x="510" y="0"/>
                </a:lnTo>
                <a:lnTo>
                  <a:pt x="513" y="0"/>
                </a:lnTo>
                <a:lnTo>
                  <a:pt x="513" y="0"/>
                </a:lnTo>
                <a:lnTo>
                  <a:pt x="513" y="0"/>
                </a:lnTo>
              </a:path>
            </a:pathLst>
          </a:custGeom>
          <a:noFill/>
          <a:ln w="31750" cap="rnd">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141248"/>
              </a:solidFill>
            </a:endParaRPr>
          </a:p>
        </p:txBody>
      </p:sp>
      <p:sp>
        <p:nvSpPr>
          <p:cNvPr id="118" name="Line 115">
            <a:extLst>
              <a:ext uri="{FF2B5EF4-FFF2-40B4-BE49-F238E27FC236}">
                <a16:creationId xmlns:a16="http://schemas.microsoft.com/office/drawing/2014/main" id="{5B9CCC84-F0AD-D47A-1664-FAD648437E7F}"/>
              </a:ext>
            </a:extLst>
          </p:cNvPr>
          <p:cNvSpPr>
            <a:spLocks noChangeShapeType="1"/>
          </p:cNvSpPr>
          <p:nvPr/>
        </p:nvSpPr>
        <p:spPr bwMode="auto">
          <a:xfrm>
            <a:off x="5011010" y="4891350"/>
            <a:ext cx="0" cy="91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15">
            <a:extLst>
              <a:ext uri="{FF2B5EF4-FFF2-40B4-BE49-F238E27FC236}">
                <a16:creationId xmlns:a16="http://schemas.microsoft.com/office/drawing/2014/main" id="{020244C8-5FCA-A6B3-0238-5874C6B8694D}"/>
              </a:ext>
            </a:extLst>
          </p:cNvPr>
          <p:cNvSpPr>
            <a:spLocks noChangeShapeType="1"/>
          </p:cNvSpPr>
          <p:nvPr/>
        </p:nvSpPr>
        <p:spPr bwMode="auto">
          <a:xfrm>
            <a:off x="5927904" y="4891350"/>
            <a:ext cx="0" cy="91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15">
            <a:extLst>
              <a:ext uri="{FF2B5EF4-FFF2-40B4-BE49-F238E27FC236}">
                <a16:creationId xmlns:a16="http://schemas.microsoft.com/office/drawing/2014/main" id="{97119947-F925-FBF6-291B-19004DE45ADF}"/>
              </a:ext>
            </a:extLst>
          </p:cNvPr>
          <p:cNvSpPr>
            <a:spLocks noChangeShapeType="1"/>
          </p:cNvSpPr>
          <p:nvPr/>
        </p:nvSpPr>
        <p:spPr bwMode="auto">
          <a:xfrm>
            <a:off x="6842300" y="4891350"/>
            <a:ext cx="0" cy="91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15">
            <a:extLst>
              <a:ext uri="{FF2B5EF4-FFF2-40B4-BE49-F238E27FC236}">
                <a16:creationId xmlns:a16="http://schemas.microsoft.com/office/drawing/2014/main" id="{FE60E7B3-7930-AC37-BD85-7D30D412772A}"/>
              </a:ext>
            </a:extLst>
          </p:cNvPr>
          <p:cNvSpPr>
            <a:spLocks noChangeShapeType="1"/>
          </p:cNvSpPr>
          <p:nvPr/>
        </p:nvSpPr>
        <p:spPr bwMode="auto">
          <a:xfrm>
            <a:off x="7756707" y="4891350"/>
            <a:ext cx="0" cy="91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15">
            <a:extLst>
              <a:ext uri="{FF2B5EF4-FFF2-40B4-BE49-F238E27FC236}">
                <a16:creationId xmlns:a16="http://schemas.microsoft.com/office/drawing/2014/main" id="{107CC107-1F2A-5D26-BD04-79F4DFB30905}"/>
              </a:ext>
            </a:extLst>
          </p:cNvPr>
          <p:cNvSpPr>
            <a:spLocks noChangeShapeType="1"/>
          </p:cNvSpPr>
          <p:nvPr/>
        </p:nvSpPr>
        <p:spPr bwMode="auto">
          <a:xfrm>
            <a:off x="8671113" y="4891350"/>
            <a:ext cx="0" cy="91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15">
            <a:extLst>
              <a:ext uri="{FF2B5EF4-FFF2-40B4-BE49-F238E27FC236}">
                <a16:creationId xmlns:a16="http://schemas.microsoft.com/office/drawing/2014/main" id="{F400A6CE-B3F2-C188-1171-586D39243CB9}"/>
              </a:ext>
            </a:extLst>
          </p:cNvPr>
          <p:cNvSpPr>
            <a:spLocks noChangeShapeType="1"/>
          </p:cNvSpPr>
          <p:nvPr/>
        </p:nvSpPr>
        <p:spPr bwMode="auto">
          <a:xfrm>
            <a:off x="3283157" y="4891350"/>
            <a:ext cx="0" cy="91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65">
            <a:extLst>
              <a:ext uri="{FF2B5EF4-FFF2-40B4-BE49-F238E27FC236}">
                <a16:creationId xmlns:a16="http://schemas.microsoft.com/office/drawing/2014/main" id="{1CBC5F66-CDA5-37F7-A212-C26DD435F1CB}"/>
              </a:ext>
            </a:extLst>
          </p:cNvPr>
          <p:cNvSpPr>
            <a:spLocks noChangeShapeType="1"/>
          </p:cNvSpPr>
          <p:nvPr/>
        </p:nvSpPr>
        <p:spPr bwMode="auto">
          <a:xfrm flipH="1">
            <a:off x="3121117" y="1228640"/>
            <a:ext cx="914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65">
            <a:extLst>
              <a:ext uri="{FF2B5EF4-FFF2-40B4-BE49-F238E27FC236}">
                <a16:creationId xmlns:a16="http://schemas.microsoft.com/office/drawing/2014/main" id="{5EBEA138-8656-2B31-E7D1-1FDD3AF0F790}"/>
              </a:ext>
            </a:extLst>
          </p:cNvPr>
          <p:cNvSpPr>
            <a:spLocks noChangeShapeType="1"/>
          </p:cNvSpPr>
          <p:nvPr/>
        </p:nvSpPr>
        <p:spPr bwMode="auto">
          <a:xfrm flipH="1">
            <a:off x="3114856" y="3113795"/>
            <a:ext cx="914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71">
            <a:extLst>
              <a:ext uri="{FF2B5EF4-FFF2-40B4-BE49-F238E27FC236}">
                <a16:creationId xmlns:a16="http://schemas.microsoft.com/office/drawing/2014/main" id="{DB9F4959-B414-E705-C659-AA54A590F193}"/>
              </a:ext>
            </a:extLst>
          </p:cNvPr>
          <p:cNvSpPr>
            <a:spLocks noChangeArrowheads="1"/>
          </p:cNvSpPr>
          <p:nvPr/>
        </p:nvSpPr>
        <p:spPr bwMode="auto">
          <a:xfrm>
            <a:off x="2976609" y="302058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panose="020B0604020202020204" pitchFamily="34" charset="0"/>
              </a:rPr>
              <a:t>5</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
        <p:nvSpPr>
          <p:cNvPr id="128" name="Rectangle 171">
            <a:extLst>
              <a:ext uri="{FF2B5EF4-FFF2-40B4-BE49-F238E27FC236}">
                <a16:creationId xmlns:a16="http://schemas.microsoft.com/office/drawing/2014/main" id="{9F34BE1A-421C-AA14-54E4-B7D00BD4A400}"/>
              </a:ext>
            </a:extLst>
          </p:cNvPr>
          <p:cNvSpPr>
            <a:spLocks noChangeArrowheads="1"/>
          </p:cNvSpPr>
          <p:nvPr/>
        </p:nvSpPr>
        <p:spPr bwMode="auto">
          <a:xfrm>
            <a:off x="2927297" y="113574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rPr>
              <a:t>1</a:t>
            </a:r>
            <a:r>
              <a:rPr kumimoji="0" lang="en-US" altLang="en-US" sz="1200" i="0" u="none" strike="noStrike" cap="none" normalizeH="0" baseline="0" dirty="0">
                <a:ln>
                  <a:noFill/>
                </a:ln>
                <a:solidFill>
                  <a:srgbClr val="000000"/>
                </a:solidFill>
                <a:effectLst/>
                <a:latin typeface="Arial" panose="020B0604020202020204" pitchFamily="34" charset="0"/>
              </a:rPr>
              <a:t>0</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C45490B1-034A-D8CB-49DD-26E21C7B471D}"/>
              </a:ext>
            </a:extLst>
          </p:cNvPr>
          <p:cNvSpPr txBox="1"/>
          <p:nvPr/>
        </p:nvSpPr>
        <p:spPr>
          <a:xfrm>
            <a:off x="3404524" y="6253938"/>
            <a:ext cx="8507679" cy="460810"/>
          </a:xfrm>
          <a:prstGeom prst="rect">
            <a:avLst/>
          </a:prstGeom>
        </p:spPr>
        <p:txBody>
          <a:bodyPr vert="horz" wrap="square" lIns="0" tIns="16933" rIns="0" bIns="0" rtlCol="0" anchor="t">
            <a:spAutoFit/>
          </a:bodyPr>
          <a:lstStyle>
            <a:defPPr>
              <a:defRPr lang="en-US"/>
            </a:defPPr>
            <a:lvl1pPr marL="16933" algn="r">
              <a:spcBef>
                <a:spcPts val="133"/>
              </a:spcBef>
              <a:defRPr sz="1400" b="1">
                <a:solidFill>
                  <a:schemeClr val="bg1"/>
                </a:solidFill>
                <a:latin typeface="Arial"/>
                <a:cs typeface="Arial"/>
              </a:defRPr>
            </a:lvl1pPr>
          </a:lstStyle>
          <a:p>
            <a:r>
              <a:rPr lang="da-DK" dirty="0">
                <a:cs typeface="Arial" charset="0"/>
              </a:rPr>
              <a:t>MACE: All-cause </a:t>
            </a:r>
            <a:r>
              <a:rPr lang="da-DK" dirty="0" err="1">
                <a:cs typeface="Arial" charset="0"/>
              </a:rPr>
              <a:t>death</a:t>
            </a:r>
            <a:r>
              <a:rPr lang="da-DK" dirty="0">
                <a:cs typeface="Arial" charset="0"/>
              </a:rPr>
              <a:t>, MI, or </a:t>
            </a:r>
            <a:r>
              <a:rPr lang="da-DK" dirty="0" err="1">
                <a:cs typeface="Arial" charset="0"/>
              </a:rPr>
              <a:t>unplanned</a:t>
            </a:r>
            <a:r>
              <a:rPr lang="da-DK" dirty="0">
                <a:cs typeface="Arial" charset="0"/>
              </a:rPr>
              <a:t> </a:t>
            </a:r>
            <a:r>
              <a:rPr lang="da-DK" dirty="0" err="1">
                <a:cs typeface="Arial" charset="0"/>
              </a:rPr>
              <a:t>clinically</a:t>
            </a:r>
            <a:r>
              <a:rPr lang="da-DK" dirty="0">
                <a:cs typeface="Arial" charset="0"/>
              </a:rPr>
              <a:t>-driven </a:t>
            </a:r>
            <a:r>
              <a:rPr lang="da-DK" dirty="0" err="1">
                <a:cs typeface="Arial" charset="0"/>
              </a:rPr>
              <a:t>revascularization</a:t>
            </a:r>
            <a:r>
              <a:rPr lang="da-DK" dirty="0">
                <a:cs typeface="Arial" charset="0"/>
              </a:rPr>
              <a:t> </a:t>
            </a:r>
          </a:p>
          <a:p>
            <a:r>
              <a:rPr lang="en-US" b="0" dirty="0">
                <a:latin typeface="Arial" panose="020B0604020202020204" pitchFamily="34" charset="0"/>
                <a:ea typeface="Times New Roman" panose="02020603050405020304" pitchFamily="18" charset="0"/>
                <a:cs typeface="Arial" panose="020B0604020202020204" pitchFamily="34" charset="0"/>
              </a:rPr>
              <a:t>*12-month number at risk includes all subjects with follow-up in the 12-month visit window (days 335-395)</a:t>
            </a:r>
            <a:endParaRPr lang="en-US"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18262FB-6391-28BB-DB9E-B4C65D62076B}"/>
              </a:ext>
            </a:extLst>
          </p:cNvPr>
          <p:cNvSpPr txBox="1"/>
          <p:nvPr/>
        </p:nvSpPr>
        <p:spPr>
          <a:xfrm>
            <a:off x="3521070" y="1629346"/>
            <a:ext cx="3185801" cy="646331"/>
          </a:xfrm>
          <a:prstGeom prst="rect">
            <a:avLst/>
          </a:prstGeom>
          <a:noFill/>
          <a:ln>
            <a:solidFill>
              <a:schemeClr val="tx1"/>
            </a:solidFill>
          </a:ln>
        </p:spPr>
        <p:txBody>
          <a:bodyPr wrap="square">
            <a:spAutoFit/>
          </a:bodyPr>
          <a:lstStyle/>
          <a:p>
            <a:pPr algn="ctr"/>
            <a:r>
              <a:rPr lang="en-US" altLang="en-US" sz="1800" b="1" dirty="0">
                <a:solidFill>
                  <a:srgbClr val="000000"/>
                </a:solidFill>
              </a:rPr>
              <a:t>HR (95% CI): 0.98 (0.70-1.39)</a:t>
            </a:r>
          </a:p>
          <a:p>
            <a:pPr lvl="0" algn="ctr"/>
            <a:r>
              <a:rPr lang="en-US" altLang="en-US" sz="1800" b="1" dirty="0" err="1">
                <a:solidFill>
                  <a:srgbClr val="000000"/>
                </a:solidFill>
              </a:rPr>
              <a:t>P</a:t>
            </a:r>
            <a:r>
              <a:rPr lang="en-US" altLang="en-US" sz="1800" b="1" baseline="-25000" dirty="0" err="1">
                <a:solidFill>
                  <a:srgbClr val="000000"/>
                </a:solidFill>
              </a:rPr>
              <a:t>non</a:t>
            </a:r>
            <a:r>
              <a:rPr lang="en-US" altLang="en-US" sz="1800" b="1" baseline="-25000" dirty="0">
                <a:solidFill>
                  <a:srgbClr val="000000"/>
                </a:solidFill>
              </a:rPr>
              <a:t>-inferiority </a:t>
            </a:r>
            <a:r>
              <a:rPr lang="en-US" altLang="en-US" sz="1800" b="1" dirty="0">
                <a:solidFill>
                  <a:srgbClr val="000000"/>
                </a:solidFill>
              </a:rPr>
              <a:t> = 0.0008</a:t>
            </a:r>
            <a:endParaRPr kumimoji="0" lang="en-US" altLang="en-US" sz="1800" b="1"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5BBDD1B1-DB5A-58DB-3029-EA4035E87868}"/>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209818466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1000"/>
                                        <p:tgtEl>
                                          <p:spTgt spid="54"/>
                                        </p:tgtEl>
                                      </p:cBhvr>
                                    </p:animEffect>
                                  </p:childTnLst>
                                </p:cTn>
                              </p:par>
                              <p:par>
                                <p:cTn id="8" presetID="9" presetClass="entr" presetSubtype="0" fill="hold" grpId="0" nodeType="withEffect">
                                  <p:stCondLst>
                                    <p:cond delay="1000"/>
                                  </p:stCondLst>
                                  <p:childTnLst>
                                    <p:set>
                                      <p:cBhvr>
                                        <p:cTn id="9" dur="1" fill="hold">
                                          <p:stCondLst>
                                            <p:cond delay="0"/>
                                          </p:stCondLst>
                                        </p:cTn>
                                        <p:tgtEl>
                                          <p:spTgt spid="111">
                                            <p:txEl>
                                              <p:pRg st="0" end="0"/>
                                            </p:txEl>
                                          </p:spTgt>
                                        </p:tgtEl>
                                        <p:attrNameLst>
                                          <p:attrName>style.visibility</p:attrName>
                                        </p:attrNameLst>
                                      </p:cBhvr>
                                      <p:to>
                                        <p:strVal val="visible"/>
                                      </p:to>
                                    </p:set>
                                    <p:animEffect transition="in" filter="dissolve">
                                      <p:cBhvr>
                                        <p:cTn id="10" dur="500"/>
                                        <p:tgtEl>
                                          <p:spTgt spid="111">
                                            <p:txEl>
                                              <p:pRg st="0" end="0"/>
                                            </p:txEl>
                                          </p:spTgt>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111">
                                            <p:txEl>
                                              <p:pRg st="1" end="1"/>
                                            </p:txEl>
                                          </p:spTgt>
                                        </p:tgtEl>
                                        <p:attrNameLst>
                                          <p:attrName>style.visibility</p:attrName>
                                        </p:attrNameLst>
                                      </p:cBhvr>
                                      <p:to>
                                        <p:strVal val="visible"/>
                                      </p:to>
                                    </p:set>
                                    <p:animEffect transition="in" filter="dissolve">
                                      <p:cBhvr>
                                        <p:cTn id="13" dur="500"/>
                                        <p:tgtEl>
                                          <p:spTgt spid="1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3">
                                            <p:bg/>
                                          </p:spTgt>
                                        </p:tgtEl>
                                        <p:attrNameLst>
                                          <p:attrName>style.visibility</p:attrName>
                                        </p:attrNameLst>
                                      </p:cBhvr>
                                      <p:to>
                                        <p:strVal val="visible"/>
                                      </p:to>
                                    </p:set>
                                    <p:animEffect transition="in" filter="wipe(down)">
                                      <p:cBhvr>
                                        <p:cTn id="18" dur="1000"/>
                                        <p:tgtEl>
                                          <p:spTgt spid="53">
                                            <p:bg/>
                                          </p:spTgt>
                                        </p:tgtEl>
                                      </p:cBhvr>
                                    </p:animEffect>
                                  </p:childTnLst>
                                </p:cTn>
                              </p:par>
                              <p:par>
                                <p:cTn id="19" presetID="22" presetClass="entr" presetSubtype="4" fill="hold" grpId="0" nodeType="withEffect" nodePh="1">
                                  <p:stCondLst>
                                    <p:cond delay="0"/>
                                  </p:stCondLst>
                                  <p:endCondLst>
                                    <p:cond evt="begin" delay="0">
                                      <p:tn val="19"/>
                                    </p:cond>
                                  </p:endCondLst>
                                  <p:childTnLst>
                                    <p:set>
                                      <p:cBhvr>
                                        <p:cTn id="20" dur="1" fill="hold">
                                          <p:stCondLst>
                                            <p:cond delay="0"/>
                                          </p:stCondLst>
                                        </p:cTn>
                                        <p:tgtEl>
                                          <p:spTgt spid="53">
                                            <p:txEl>
                                              <p:pRg st="0" end="0"/>
                                            </p:txEl>
                                          </p:spTgt>
                                        </p:tgtEl>
                                        <p:attrNameLst>
                                          <p:attrName>style.visibility</p:attrName>
                                        </p:attrNameLst>
                                      </p:cBhvr>
                                      <p:to>
                                        <p:strVal val="visible"/>
                                      </p:to>
                                    </p:set>
                                    <p:animEffect transition="in" filter="wipe(down)">
                                      <p:cBhvr>
                                        <p:cTn id="21" dur="1000"/>
                                        <p:tgtEl>
                                          <p:spTgt spid="53">
                                            <p:txEl>
                                              <p:pRg st="0" end="0"/>
                                            </p:txEl>
                                          </p:spTgt>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10">
                                            <p:txEl>
                                              <p:pRg st="0" end="0"/>
                                            </p:txEl>
                                          </p:spTgt>
                                        </p:tgtEl>
                                        <p:attrNameLst>
                                          <p:attrName>style.visibility</p:attrName>
                                        </p:attrNameLst>
                                      </p:cBhvr>
                                      <p:to>
                                        <p:strVal val="visible"/>
                                      </p:to>
                                    </p:set>
                                    <p:animEffect transition="in" filter="dissolve">
                                      <p:cBhvr>
                                        <p:cTn id="24" dur="500"/>
                                        <p:tgtEl>
                                          <p:spTgt spid="110">
                                            <p:txEl>
                                              <p:pRg st="0" end="0"/>
                                            </p:txEl>
                                          </p:spTgt>
                                        </p:tgtEl>
                                      </p:cBhvr>
                                    </p:animEffect>
                                  </p:childTnLst>
                                </p:cTn>
                              </p:par>
                              <p:par>
                                <p:cTn id="25" presetID="9" presetClass="entr" presetSubtype="0" fill="hold" grpId="0" nodeType="withEffect">
                                  <p:stCondLst>
                                    <p:cond delay="1000"/>
                                  </p:stCondLst>
                                  <p:childTnLst>
                                    <p:set>
                                      <p:cBhvr>
                                        <p:cTn id="26" dur="1" fill="hold">
                                          <p:stCondLst>
                                            <p:cond delay="0"/>
                                          </p:stCondLst>
                                        </p:cTn>
                                        <p:tgtEl>
                                          <p:spTgt spid="110">
                                            <p:txEl>
                                              <p:pRg st="1" end="1"/>
                                            </p:txEl>
                                          </p:spTgt>
                                        </p:tgtEl>
                                        <p:attrNameLst>
                                          <p:attrName>style.visibility</p:attrName>
                                        </p:attrNameLst>
                                      </p:cBhvr>
                                      <p:to>
                                        <p:strVal val="visible"/>
                                      </p:to>
                                    </p:set>
                                    <p:animEffect transition="in" filter="dissolve">
                                      <p:cBhvr>
                                        <p:cTn id="27" dur="500"/>
                                        <p:tgtEl>
                                          <p:spTgt spid="110">
                                            <p:txEl>
                                              <p:pRg st="1" end="1"/>
                                            </p:txEl>
                                          </p:spTgt>
                                        </p:tgtEl>
                                      </p:cBhvr>
                                    </p:animEffect>
                                  </p:childTnLst>
                                </p:cTn>
                              </p:par>
                            </p:childTnLst>
                          </p:cTn>
                        </p:par>
                        <p:par>
                          <p:cTn id="28" fill="hold">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allAtOnce"/>
      <p:bldP spid="111" grpId="0" uiExpand="1" build="allAtOnce"/>
      <p:bldP spid="53" grpId="0" uiExpand="1" build="allAtOnce" animBg="1"/>
      <p:bldP spid="5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BEC4-5B4B-7D8B-4EF0-9AB08B09097D}"/>
              </a:ext>
            </a:extLst>
          </p:cNvPr>
          <p:cNvSpPr>
            <a:spLocks noGrp="1"/>
          </p:cNvSpPr>
          <p:nvPr>
            <p:ph type="title"/>
          </p:nvPr>
        </p:nvSpPr>
        <p:spPr>
          <a:xfrm>
            <a:off x="838200" y="1"/>
            <a:ext cx="10515600" cy="1064870"/>
          </a:xfrm>
        </p:spPr>
        <p:txBody>
          <a:bodyPr>
            <a:normAutofit/>
          </a:bodyPr>
          <a:lstStyle/>
          <a:p>
            <a:pPr algn="ctr"/>
            <a:r>
              <a:rPr lang="en-US" sz="3200" dirty="0"/>
              <a:t>Primary Endpoint: 1-Year MACE</a:t>
            </a:r>
          </a:p>
        </p:txBody>
      </p:sp>
      <p:sp>
        <p:nvSpPr>
          <p:cNvPr id="8" name="Rectangle: Rounded Corners 7">
            <a:extLst>
              <a:ext uri="{FF2B5EF4-FFF2-40B4-BE49-F238E27FC236}">
                <a16:creationId xmlns:a16="http://schemas.microsoft.com/office/drawing/2014/main" id="{7E3D7750-F77C-0CFD-2C5B-50E1B8A16023}"/>
              </a:ext>
            </a:extLst>
          </p:cNvPr>
          <p:cNvSpPr/>
          <p:nvPr/>
        </p:nvSpPr>
        <p:spPr>
          <a:xfrm>
            <a:off x="2464904" y="1480195"/>
            <a:ext cx="1701741" cy="914400"/>
          </a:xfrm>
          <a:prstGeom prst="roundRect">
            <a:avLst/>
          </a:prstGeom>
          <a:solidFill>
            <a:srgbClr val="FF1C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FFRangio</a:t>
            </a:r>
          </a:p>
          <a:p>
            <a:pPr algn="ctr"/>
            <a:r>
              <a:rPr lang="en-US" sz="1600" dirty="0">
                <a:latin typeface="Arial" panose="020B0604020202020204" pitchFamily="34" charset="0"/>
                <a:cs typeface="Arial" panose="020B0604020202020204" pitchFamily="34" charset="0"/>
              </a:rPr>
              <a:t>(N=965)</a:t>
            </a:r>
          </a:p>
          <a:p>
            <a:pPr algn="ctr"/>
            <a:r>
              <a:rPr lang="en-US" sz="1600" dirty="0">
                <a:latin typeface="Arial" panose="020B0604020202020204" pitchFamily="34" charset="0"/>
                <a:cs typeface="Arial" panose="020B0604020202020204" pitchFamily="34" charset="0"/>
              </a:rPr>
              <a:t>6.9%</a:t>
            </a:r>
          </a:p>
        </p:txBody>
      </p:sp>
      <p:sp>
        <p:nvSpPr>
          <p:cNvPr id="9" name="Rectangle: Rounded Corners 8">
            <a:extLst>
              <a:ext uri="{FF2B5EF4-FFF2-40B4-BE49-F238E27FC236}">
                <a16:creationId xmlns:a16="http://schemas.microsoft.com/office/drawing/2014/main" id="{1956F898-9C6F-3C85-ABE7-262EC6E954AB}"/>
              </a:ext>
            </a:extLst>
          </p:cNvPr>
          <p:cNvSpPr/>
          <p:nvPr/>
        </p:nvSpPr>
        <p:spPr>
          <a:xfrm>
            <a:off x="4221094" y="1480195"/>
            <a:ext cx="1698616" cy="914400"/>
          </a:xfrm>
          <a:prstGeom prst="roundRect">
            <a:avLst/>
          </a:prstGeom>
          <a:solidFill>
            <a:srgbClr val="1412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Pressure wire (N=965)</a:t>
            </a:r>
          </a:p>
          <a:p>
            <a:pPr algn="ctr"/>
            <a:r>
              <a:rPr lang="en-US" sz="1600" dirty="0">
                <a:latin typeface="Arial" panose="020B0604020202020204" pitchFamily="34" charset="0"/>
                <a:cs typeface="Arial" panose="020B0604020202020204" pitchFamily="34" charset="0"/>
              </a:rPr>
              <a:t>7.1%</a:t>
            </a:r>
          </a:p>
        </p:txBody>
      </p:sp>
      <p:graphicFrame>
        <p:nvGraphicFramePr>
          <p:cNvPr id="10" name="Table 9">
            <a:extLst>
              <a:ext uri="{FF2B5EF4-FFF2-40B4-BE49-F238E27FC236}">
                <a16:creationId xmlns:a16="http://schemas.microsoft.com/office/drawing/2014/main" id="{CFAD2609-6240-A12A-C350-6917ACB149EE}"/>
              </a:ext>
            </a:extLst>
          </p:cNvPr>
          <p:cNvGraphicFramePr>
            <a:graphicFrameLocks noGrp="1"/>
          </p:cNvGraphicFramePr>
          <p:nvPr>
            <p:extLst>
              <p:ext uri="{D42A27DB-BD31-4B8C-83A1-F6EECF244321}">
                <p14:modId xmlns:p14="http://schemas.microsoft.com/office/powerpoint/2010/main" val="3786879545"/>
              </p:ext>
            </p:extLst>
          </p:nvPr>
        </p:nvGraphicFramePr>
        <p:xfrm>
          <a:off x="314852" y="4141898"/>
          <a:ext cx="8127999" cy="37084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334349463"/>
                    </a:ext>
                  </a:extLst>
                </a:gridCol>
                <a:gridCol w="738909">
                  <a:extLst>
                    <a:ext uri="{9D8B030D-6E8A-4147-A177-3AD203B41FA5}">
                      <a16:colId xmlns:a16="http://schemas.microsoft.com/office/drawing/2014/main" val="2501462883"/>
                    </a:ext>
                  </a:extLst>
                </a:gridCol>
                <a:gridCol w="738909">
                  <a:extLst>
                    <a:ext uri="{9D8B030D-6E8A-4147-A177-3AD203B41FA5}">
                      <a16:colId xmlns:a16="http://schemas.microsoft.com/office/drawing/2014/main" val="1179790483"/>
                    </a:ext>
                  </a:extLst>
                </a:gridCol>
                <a:gridCol w="738909">
                  <a:extLst>
                    <a:ext uri="{9D8B030D-6E8A-4147-A177-3AD203B41FA5}">
                      <a16:colId xmlns:a16="http://schemas.microsoft.com/office/drawing/2014/main" val="2986184043"/>
                    </a:ext>
                  </a:extLst>
                </a:gridCol>
                <a:gridCol w="738909">
                  <a:extLst>
                    <a:ext uri="{9D8B030D-6E8A-4147-A177-3AD203B41FA5}">
                      <a16:colId xmlns:a16="http://schemas.microsoft.com/office/drawing/2014/main" val="3103527400"/>
                    </a:ext>
                  </a:extLst>
                </a:gridCol>
                <a:gridCol w="738909">
                  <a:extLst>
                    <a:ext uri="{9D8B030D-6E8A-4147-A177-3AD203B41FA5}">
                      <a16:colId xmlns:a16="http://schemas.microsoft.com/office/drawing/2014/main" val="567557227"/>
                    </a:ext>
                  </a:extLst>
                </a:gridCol>
                <a:gridCol w="738909">
                  <a:extLst>
                    <a:ext uri="{9D8B030D-6E8A-4147-A177-3AD203B41FA5}">
                      <a16:colId xmlns:a16="http://schemas.microsoft.com/office/drawing/2014/main" val="2192358115"/>
                    </a:ext>
                  </a:extLst>
                </a:gridCol>
                <a:gridCol w="738909">
                  <a:extLst>
                    <a:ext uri="{9D8B030D-6E8A-4147-A177-3AD203B41FA5}">
                      <a16:colId xmlns:a16="http://schemas.microsoft.com/office/drawing/2014/main" val="893651629"/>
                    </a:ext>
                  </a:extLst>
                </a:gridCol>
                <a:gridCol w="738909">
                  <a:extLst>
                    <a:ext uri="{9D8B030D-6E8A-4147-A177-3AD203B41FA5}">
                      <a16:colId xmlns:a16="http://schemas.microsoft.com/office/drawing/2014/main" val="1108089207"/>
                    </a:ext>
                  </a:extLst>
                </a:gridCol>
                <a:gridCol w="738909">
                  <a:extLst>
                    <a:ext uri="{9D8B030D-6E8A-4147-A177-3AD203B41FA5}">
                      <a16:colId xmlns:a16="http://schemas.microsoft.com/office/drawing/2014/main" val="1288944462"/>
                    </a:ext>
                  </a:extLst>
                </a:gridCol>
                <a:gridCol w="738909">
                  <a:extLst>
                    <a:ext uri="{9D8B030D-6E8A-4147-A177-3AD203B41FA5}">
                      <a16:colId xmlns:a16="http://schemas.microsoft.com/office/drawing/2014/main" val="2608719902"/>
                    </a:ext>
                  </a:extLst>
                </a:gridCol>
              </a:tblGrid>
              <a:tr h="370840">
                <a:tc>
                  <a:txBody>
                    <a:bodyPr/>
                    <a:lstStyle/>
                    <a:p>
                      <a:r>
                        <a:rPr lang="en-US">
                          <a:solidFill>
                            <a:schemeClr val="tx1"/>
                          </a:solidFill>
                        </a:rPr>
                        <a:t>-5.0</a:t>
                      </a:r>
                    </a:p>
                  </a:txBody>
                  <a:tcPr>
                    <a:solidFill>
                      <a:schemeClr val="bg1"/>
                    </a:solidFill>
                  </a:tcPr>
                </a:tc>
                <a:tc>
                  <a:txBody>
                    <a:bodyPr/>
                    <a:lstStyle/>
                    <a:p>
                      <a:r>
                        <a:rPr lang="en-US">
                          <a:solidFill>
                            <a:schemeClr val="tx1"/>
                          </a:solidFill>
                        </a:rPr>
                        <a:t>-4.0</a:t>
                      </a:r>
                    </a:p>
                  </a:txBody>
                  <a:tcPr>
                    <a:solidFill>
                      <a:schemeClr val="bg1"/>
                    </a:solidFill>
                  </a:tcPr>
                </a:tc>
                <a:tc>
                  <a:txBody>
                    <a:bodyPr/>
                    <a:lstStyle/>
                    <a:p>
                      <a:r>
                        <a:rPr lang="en-US">
                          <a:solidFill>
                            <a:schemeClr val="tx1"/>
                          </a:solidFill>
                        </a:rPr>
                        <a:t>-3.0</a:t>
                      </a:r>
                    </a:p>
                  </a:txBody>
                  <a:tcPr>
                    <a:solidFill>
                      <a:schemeClr val="bg1"/>
                    </a:solidFill>
                  </a:tcPr>
                </a:tc>
                <a:tc>
                  <a:txBody>
                    <a:bodyPr/>
                    <a:lstStyle/>
                    <a:p>
                      <a:r>
                        <a:rPr lang="en-US">
                          <a:solidFill>
                            <a:schemeClr val="tx1"/>
                          </a:solidFill>
                        </a:rPr>
                        <a:t>-2.0</a:t>
                      </a:r>
                    </a:p>
                  </a:txBody>
                  <a:tcPr>
                    <a:solidFill>
                      <a:schemeClr val="bg1"/>
                    </a:solidFill>
                  </a:tcPr>
                </a:tc>
                <a:tc>
                  <a:txBody>
                    <a:bodyPr/>
                    <a:lstStyle/>
                    <a:p>
                      <a:r>
                        <a:rPr lang="en-US">
                          <a:solidFill>
                            <a:schemeClr val="tx1"/>
                          </a:solidFill>
                        </a:rPr>
                        <a:t>-1.0</a:t>
                      </a:r>
                    </a:p>
                  </a:txBody>
                  <a:tcPr>
                    <a:solidFill>
                      <a:schemeClr val="bg1"/>
                    </a:solidFill>
                  </a:tcPr>
                </a:tc>
                <a:tc>
                  <a:txBody>
                    <a:bodyPr/>
                    <a:lstStyle/>
                    <a:p>
                      <a:r>
                        <a:rPr lang="en-US">
                          <a:solidFill>
                            <a:schemeClr val="tx1"/>
                          </a:solidFill>
                        </a:rPr>
                        <a:t>0.0</a:t>
                      </a:r>
                    </a:p>
                  </a:txBody>
                  <a:tcPr>
                    <a:solidFill>
                      <a:schemeClr val="bg1"/>
                    </a:solidFill>
                  </a:tcPr>
                </a:tc>
                <a:tc>
                  <a:txBody>
                    <a:bodyPr/>
                    <a:lstStyle/>
                    <a:p>
                      <a:r>
                        <a:rPr lang="en-US">
                          <a:solidFill>
                            <a:schemeClr val="tx1"/>
                          </a:solidFill>
                        </a:rPr>
                        <a:t>1.0</a:t>
                      </a:r>
                    </a:p>
                  </a:txBody>
                  <a:tcPr>
                    <a:solidFill>
                      <a:schemeClr val="bg1"/>
                    </a:solidFill>
                  </a:tcPr>
                </a:tc>
                <a:tc>
                  <a:txBody>
                    <a:bodyPr/>
                    <a:lstStyle/>
                    <a:p>
                      <a:r>
                        <a:rPr lang="en-US">
                          <a:solidFill>
                            <a:schemeClr val="tx1"/>
                          </a:solidFill>
                        </a:rPr>
                        <a:t>2.0</a:t>
                      </a:r>
                    </a:p>
                  </a:txBody>
                  <a:tcPr>
                    <a:solidFill>
                      <a:schemeClr val="bg1"/>
                    </a:solidFill>
                  </a:tcPr>
                </a:tc>
                <a:tc>
                  <a:txBody>
                    <a:bodyPr/>
                    <a:lstStyle/>
                    <a:p>
                      <a:r>
                        <a:rPr lang="en-US">
                          <a:solidFill>
                            <a:schemeClr val="tx1"/>
                          </a:solidFill>
                        </a:rPr>
                        <a:t>3.0</a:t>
                      </a:r>
                    </a:p>
                  </a:txBody>
                  <a:tcPr>
                    <a:solidFill>
                      <a:schemeClr val="bg1"/>
                    </a:solidFill>
                  </a:tcPr>
                </a:tc>
                <a:tc>
                  <a:txBody>
                    <a:bodyPr/>
                    <a:lstStyle/>
                    <a:p>
                      <a:r>
                        <a:rPr lang="en-US">
                          <a:solidFill>
                            <a:schemeClr val="tx1"/>
                          </a:solidFill>
                        </a:rPr>
                        <a:t>4.0</a:t>
                      </a:r>
                    </a:p>
                  </a:txBody>
                  <a:tcPr>
                    <a:solidFill>
                      <a:schemeClr val="bg1"/>
                    </a:solidFill>
                  </a:tcPr>
                </a:tc>
                <a:tc>
                  <a:txBody>
                    <a:bodyPr/>
                    <a:lstStyle/>
                    <a:p>
                      <a:r>
                        <a:rPr lang="en-US">
                          <a:solidFill>
                            <a:schemeClr val="tx1"/>
                          </a:solidFill>
                        </a:rPr>
                        <a:t>5.0</a:t>
                      </a:r>
                    </a:p>
                  </a:txBody>
                  <a:tcPr>
                    <a:solidFill>
                      <a:schemeClr val="bg1"/>
                    </a:solidFill>
                  </a:tcPr>
                </a:tc>
                <a:extLst>
                  <a:ext uri="{0D108BD9-81ED-4DB2-BD59-A6C34878D82A}">
                    <a16:rowId xmlns:a16="http://schemas.microsoft.com/office/drawing/2014/main" val="1895309756"/>
                  </a:ext>
                </a:extLst>
              </a:tr>
            </a:tbl>
          </a:graphicData>
        </a:graphic>
      </p:graphicFrame>
      <p:graphicFrame>
        <p:nvGraphicFramePr>
          <p:cNvPr id="11" name="Table 10">
            <a:extLst>
              <a:ext uri="{FF2B5EF4-FFF2-40B4-BE49-F238E27FC236}">
                <a16:creationId xmlns:a16="http://schemas.microsoft.com/office/drawing/2014/main" id="{FC6D4BC2-E72C-D6DA-9F2C-0113D7866D91}"/>
              </a:ext>
            </a:extLst>
          </p:cNvPr>
          <p:cNvGraphicFramePr>
            <a:graphicFrameLocks noGrp="1"/>
          </p:cNvGraphicFramePr>
          <p:nvPr>
            <p:extLst>
              <p:ext uri="{D42A27DB-BD31-4B8C-83A1-F6EECF244321}">
                <p14:modId xmlns:p14="http://schemas.microsoft.com/office/powerpoint/2010/main" val="1123161845"/>
              </p:ext>
            </p:extLst>
          </p:nvPr>
        </p:nvGraphicFramePr>
        <p:xfrm>
          <a:off x="593148" y="3470086"/>
          <a:ext cx="7389090" cy="671812"/>
        </p:xfrm>
        <a:graphic>
          <a:graphicData uri="http://schemas.openxmlformats.org/drawingml/2006/table">
            <a:tbl>
              <a:tblPr firstRow="1" bandRow="1">
                <a:tableStyleId>{073A0DAA-6AF3-43AB-8588-CEC1D06C72B9}</a:tableStyleId>
              </a:tblPr>
              <a:tblGrid>
                <a:gridCol w="738909">
                  <a:extLst>
                    <a:ext uri="{9D8B030D-6E8A-4147-A177-3AD203B41FA5}">
                      <a16:colId xmlns:a16="http://schemas.microsoft.com/office/drawing/2014/main" val="2411540197"/>
                    </a:ext>
                  </a:extLst>
                </a:gridCol>
                <a:gridCol w="738909">
                  <a:extLst>
                    <a:ext uri="{9D8B030D-6E8A-4147-A177-3AD203B41FA5}">
                      <a16:colId xmlns:a16="http://schemas.microsoft.com/office/drawing/2014/main" val="3022670358"/>
                    </a:ext>
                  </a:extLst>
                </a:gridCol>
                <a:gridCol w="738909">
                  <a:extLst>
                    <a:ext uri="{9D8B030D-6E8A-4147-A177-3AD203B41FA5}">
                      <a16:colId xmlns:a16="http://schemas.microsoft.com/office/drawing/2014/main" val="1881103931"/>
                    </a:ext>
                  </a:extLst>
                </a:gridCol>
                <a:gridCol w="738909">
                  <a:extLst>
                    <a:ext uri="{9D8B030D-6E8A-4147-A177-3AD203B41FA5}">
                      <a16:colId xmlns:a16="http://schemas.microsoft.com/office/drawing/2014/main" val="268787750"/>
                    </a:ext>
                  </a:extLst>
                </a:gridCol>
                <a:gridCol w="738909">
                  <a:extLst>
                    <a:ext uri="{9D8B030D-6E8A-4147-A177-3AD203B41FA5}">
                      <a16:colId xmlns:a16="http://schemas.microsoft.com/office/drawing/2014/main" val="401927133"/>
                    </a:ext>
                  </a:extLst>
                </a:gridCol>
                <a:gridCol w="738909">
                  <a:extLst>
                    <a:ext uri="{9D8B030D-6E8A-4147-A177-3AD203B41FA5}">
                      <a16:colId xmlns:a16="http://schemas.microsoft.com/office/drawing/2014/main" val="2991462219"/>
                    </a:ext>
                  </a:extLst>
                </a:gridCol>
                <a:gridCol w="738909">
                  <a:extLst>
                    <a:ext uri="{9D8B030D-6E8A-4147-A177-3AD203B41FA5}">
                      <a16:colId xmlns:a16="http://schemas.microsoft.com/office/drawing/2014/main" val="36116135"/>
                    </a:ext>
                  </a:extLst>
                </a:gridCol>
                <a:gridCol w="738909">
                  <a:extLst>
                    <a:ext uri="{9D8B030D-6E8A-4147-A177-3AD203B41FA5}">
                      <a16:colId xmlns:a16="http://schemas.microsoft.com/office/drawing/2014/main" val="2032400534"/>
                    </a:ext>
                  </a:extLst>
                </a:gridCol>
                <a:gridCol w="738909">
                  <a:extLst>
                    <a:ext uri="{9D8B030D-6E8A-4147-A177-3AD203B41FA5}">
                      <a16:colId xmlns:a16="http://schemas.microsoft.com/office/drawing/2014/main" val="1701204288"/>
                    </a:ext>
                  </a:extLst>
                </a:gridCol>
                <a:gridCol w="738909">
                  <a:extLst>
                    <a:ext uri="{9D8B030D-6E8A-4147-A177-3AD203B41FA5}">
                      <a16:colId xmlns:a16="http://schemas.microsoft.com/office/drawing/2014/main" val="4028802792"/>
                    </a:ext>
                  </a:extLst>
                </a:gridCol>
              </a:tblGrid>
              <a:tr h="671812">
                <a:tc>
                  <a:txBody>
                    <a:bodyPr/>
                    <a:lstStyle/>
                    <a:p>
                      <a:endParaRPr lang="en-US"/>
                    </a:p>
                  </a:txBody>
                  <a:tcP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65605022"/>
                  </a:ext>
                </a:extLst>
              </a:tr>
            </a:tbl>
          </a:graphicData>
        </a:graphic>
      </p:graphicFrame>
      <p:sp>
        <p:nvSpPr>
          <p:cNvPr id="12" name="Rectangle: Rounded Corners 21">
            <a:extLst>
              <a:ext uri="{FF2B5EF4-FFF2-40B4-BE49-F238E27FC236}">
                <a16:creationId xmlns:a16="http://schemas.microsoft.com/office/drawing/2014/main" id="{710F21E5-A11C-92F4-578D-17CE174579BB}"/>
              </a:ext>
            </a:extLst>
          </p:cNvPr>
          <p:cNvSpPr/>
          <p:nvPr/>
        </p:nvSpPr>
        <p:spPr>
          <a:xfrm>
            <a:off x="1672389" y="2519421"/>
            <a:ext cx="5835316" cy="9144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tabLst>
                <a:tab pos="2047875" algn="l"/>
              </a:tabLst>
            </a:pPr>
            <a:r>
              <a:rPr lang="en-US" sz="1600" dirty="0">
                <a:solidFill>
                  <a:schemeClr val="tx1"/>
                </a:solidFill>
                <a:latin typeface="Arial" panose="020B0604020202020204" pitchFamily="34" charset="0"/>
                <a:cs typeface="Arial" panose="020B0604020202020204" pitchFamily="34" charset="0"/>
              </a:rPr>
              <a:t>Rate Difference:	-0.2%</a:t>
            </a:r>
          </a:p>
          <a:p>
            <a:pPr>
              <a:tabLst>
                <a:tab pos="3935413" algn="l"/>
              </a:tabLst>
            </a:pPr>
            <a:r>
              <a:rPr lang="en-US" sz="1600" dirty="0">
                <a:solidFill>
                  <a:schemeClr val="tx1"/>
                </a:solidFill>
                <a:latin typeface="Arial" panose="020B0604020202020204" pitchFamily="34" charset="0"/>
                <a:cs typeface="Arial" panose="020B0604020202020204" pitchFamily="34" charset="0"/>
              </a:rPr>
              <a:t>Upper Bound of 1-sided 97.5% CI:	2.1%</a:t>
            </a:r>
          </a:p>
        </p:txBody>
      </p:sp>
      <p:cxnSp>
        <p:nvCxnSpPr>
          <p:cNvPr id="13" name="Straight Connector 12">
            <a:extLst>
              <a:ext uri="{FF2B5EF4-FFF2-40B4-BE49-F238E27FC236}">
                <a16:creationId xmlns:a16="http://schemas.microsoft.com/office/drawing/2014/main" id="{C10AAC25-DD29-6815-4445-B548C0C13E3C}"/>
              </a:ext>
            </a:extLst>
          </p:cNvPr>
          <p:cNvCxnSpPr>
            <a:cxnSpLocks/>
          </p:cNvCxnSpPr>
          <p:nvPr/>
        </p:nvCxnSpPr>
        <p:spPr>
          <a:xfrm>
            <a:off x="6870261" y="3470086"/>
            <a:ext cx="0" cy="671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57F78B-D94E-ABA5-916D-A044782608C3}"/>
              </a:ext>
            </a:extLst>
          </p:cNvPr>
          <p:cNvSpPr txBox="1"/>
          <p:nvPr/>
        </p:nvSpPr>
        <p:spPr>
          <a:xfrm>
            <a:off x="5543461" y="2651954"/>
            <a:ext cx="2672845" cy="661720"/>
          </a:xfrm>
          <a:prstGeom prst="rect">
            <a:avLst/>
          </a:prstGeom>
          <a:noFill/>
        </p:spPr>
        <p:txBody>
          <a:bodyPr wrap="square" rtlCol="0">
            <a:spAutoFit/>
          </a:bodyPr>
          <a:lstStyle/>
          <a:p>
            <a:pPr algn="ctr">
              <a:spcAft>
                <a:spcPts val="600"/>
              </a:spcAft>
            </a:pPr>
            <a:r>
              <a:rPr lang="en-US" sz="1600" dirty="0">
                <a:latin typeface="Arial" panose="020B0604020202020204" pitchFamily="34" charset="0"/>
                <a:cs typeface="Arial" panose="020B0604020202020204" pitchFamily="34" charset="0"/>
              </a:rPr>
              <a:t>Margin: </a:t>
            </a:r>
          </a:p>
          <a:p>
            <a:pPr algn="ctr">
              <a:spcAft>
                <a:spcPts val="600"/>
              </a:spcAft>
            </a:pPr>
            <a:r>
              <a:rPr lang="en-US" sz="1600" dirty="0">
                <a:latin typeface="Arial" panose="020B0604020202020204" pitchFamily="34" charset="0"/>
                <a:cs typeface="Arial" panose="020B0604020202020204" pitchFamily="34" charset="0"/>
              </a:rPr>
              <a:t>3.5%</a:t>
            </a:r>
          </a:p>
        </p:txBody>
      </p:sp>
      <p:sp>
        <p:nvSpPr>
          <p:cNvPr id="15" name="Rectangle: Rounded Corners 26">
            <a:extLst>
              <a:ext uri="{FF2B5EF4-FFF2-40B4-BE49-F238E27FC236}">
                <a16:creationId xmlns:a16="http://schemas.microsoft.com/office/drawing/2014/main" id="{C3EBF0DA-2BFB-FB6A-8D5F-D644414F7380}"/>
              </a:ext>
            </a:extLst>
          </p:cNvPr>
          <p:cNvSpPr/>
          <p:nvPr/>
        </p:nvSpPr>
        <p:spPr>
          <a:xfrm>
            <a:off x="8891336" y="1950316"/>
            <a:ext cx="2071960" cy="9144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Non-inferiority p-value</a:t>
            </a:r>
          </a:p>
          <a:p>
            <a:pPr algn="ctr"/>
            <a:r>
              <a:rPr lang="en-US" b="1" dirty="0">
                <a:solidFill>
                  <a:schemeClr val="tx1"/>
                </a:solidFill>
                <a:latin typeface="Arial" panose="020B0604020202020204" pitchFamily="34" charset="0"/>
                <a:cs typeface="Arial" panose="020B0604020202020204" pitchFamily="34" charset="0"/>
              </a:rPr>
              <a:t>0.0008</a:t>
            </a:r>
          </a:p>
        </p:txBody>
      </p:sp>
      <p:sp>
        <p:nvSpPr>
          <p:cNvPr id="16" name="Flowchart: Connector 1">
            <a:extLst>
              <a:ext uri="{FF2B5EF4-FFF2-40B4-BE49-F238E27FC236}">
                <a16:creationId xmlns:a16="http://schemas.microsoft.com/office/drawing/2014/main" id="{47D17F3E-CA36-ADE8-0C96-CCEFA0F9719B}"/>
              </a:ext>
            </a:extLst>
          </p:cNvPr>
          <p:cNvSpPr/>
          <p:nvPr/>
        </p:nvSpPr>
        <p:spPr>
          <a:xfrm>
            <a:off x="3916535" y="3663750"/>
            <a:ext cx="376271" cy="370841"/>
          </a:xfrm>
          <a:prstGeom prst="flowChartConnector">
            <a:avLst/>
          </a:prstGeom>
          <a:solidFill>
            <a:srgbClr val="FF8623"/>
          </a:solidFill>
          <a:ln>
            <a:solidFill>
              <a:srgbClr val="FF8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solidFill>
                <a:schemeClr val="tx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EB4E4C30-A026-AE05-A298-3D2678D121F2}"/>
              </a:ext>
            </a:extLst>
          </p:cNvPr>
          <p:cNvCxnSpPr>
            <a:cxnSpLocks/>
            <a:stCxn id="16" idx="6"/>
          </p:cNvCxnSpPr>
          <p:nvPr/>
        </p:nvCxnSpPr>
        <p:spPr>
          <a:xfrm>
            <a:off x="4292806" y="3849171"/>
            <a:ext cx="1648247" cy="0"/>
          </a:xfrm>
          <a:prstGeom prst="line">
            <a:avLst/>
          </a:prstGeom>
          <a:ln w="38100">
            <a:solidFill>
              <a:srgbClr val="FF862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A78588-1BA4-E2BD-FB46-1DF11CA50A3E}"/>
              </a:ext>
            </a:extLst>
          </p:cNvPr>
          <p:cNvCxnSpPr>
            <a:cxnSpLocks/>
          </p:cNvCxnSpPr>
          <p:nvPr/>
        </p:nvCxnSpPr>
        <p:spPr>
          <a:xfrm>
            <a:off x="5919710" y="3663750"/>
            <a:ext cx="0" cy="370841"/>
          </a:xfrm>
          <a:prstGeom prst="line">
            <a:avLst/>
          </a:prstGeom>
          <a:ln w="38100">
            <a:solidFill>
              <a:srgbClr val="FF8623"/>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B8BE67-DA47-FBAF-31D0-2F94AF99D77B}"/>
              </a:ext>
            </a:extLst>
          </p:cNvPr>
          <p:cNvCxnSpPr>
            <a:cxnSpLocks/>
          </p:cNvCxnSpPr>
          <p:nvPr/>
        </p:nvCxnSpPr>
        <p:spPr>
          <a:xfrm>
            <a:off x="4328902" y="4602859"/>
            <a:ext cx="1993296" cy="0"/>
          </a:xfrm>
          <a:prstGeom prst="straightConnector1">
            <a:avLst/>
          </a:prstGeom>
          <a:noFill/>
          <a:ln w="31750" cap="flat" cmpd="sng" algn="ctr">
            <a:solidFill>
              <a:schemeClr val="tx1">
                <a:lumMod val="85000"/>
              </a:schemeClr>
            </a:solidFill>
            <a:prstDash val="solid"/>
            <a:miter lim="800000"/>
            <a:headEnd w="lg" len="lg"/>
            <a:tailEnd type="triangle" w="lg" len="lg"/>
          </a:ln>
          <a:effectLst/>
        </p:spPr>
      </p:cxnSp>
      <p:sp>
        <p:nvSpPr>
          <p:cNvPr id="20" name="TextBox 19">
            <a:extLst>
              <a:ext uri="{FF2B5EF4-FFF2-40B4-BE49-F238E27FC236}">
                <a16:creationId xmlns:a16="http://schemas.microsoft.com/office/drawing/2014/main" id="{D2419639-B2A0-D97A-71C9-FF2C3B6BBA51}"/>
              </a:ext>
            </a:extLst>
          </p:cNvPr>
          <p:cNvSpPr txBox="1"/>
          <p:nvPr/>
        </p:nvSpPr>
        <p:spPr>
          <a:xfrm>
            <a:off x="4318736" y="4696123"/>
            <a:ext cx="2996461" cy="369332"/>
          </a:xfrm>
          <a:prstGeom prst="rect">
            <a:avLst/>
          </a:prstGeom>
          <a:noFill/>
        </p:spPr>
        <p:txBody>
          <a:bodyPr wrap="square" rtlCol="0">
            <a:spAutoFit/>
          </a:bodyPr>
          <a:lstStyle/>
          <a:p>
            <a:r>
              <a:rPr lang="en-US" dirty="0"/>
              <a:t>Favors Wire</a:t>
            </a:r>
          </a:p>
        </p:txBody>
      </p:sp>
      <p:cxnSp>
        <p:nvCxnSpPr>
          <p:cNvPr id="23" name="Straight Arrow Connector 22">
            <a:extLst>
              <a:ext uri="{FF2B5EF4-FFF2-40B4-BE49-F238E27FC236}">
                <a16:creationId xmlns:a16="http://schemas.microsoft.com/office/drawing/2014/main" id="{EBC36517-DF0B-55CF-8942-07E699B2DD19}"/>
              </a:ext>
            </a:extLst>
          </p:cNvPr>
          <p:cNvCxnSpPr>
            <a:cxnSpLocks/>
          </p:cNvCxnSpPr>
          <p:nvPr/>
        </p:nvCxnSpPr>
        <p:spPr>
          <a:xfrm flipH="1">
            <a:off x="2227799" y="4596962"/>
            <a:ext cx="1993296" cy="0"/>
          </a:xfrm>
          <a:prstGeom prst="straightConnector1">
            <a:avLst/>
          </a:prstGeom>
          <a:noFill/>
          <a:ln w="31750" cap="flat" cmpd="sng" algn="ctr">
            <a:solidFill>
              <a:schemeClr val="tx1">
                <a:lumMod val="85000"/>
              </a:schemeClr>
            </a:solidFill>
            <a:prstDash val="solid"/>
            <a:miter lim="800000"/>
            <a:headEnd w="lg" len="lg"/>
            <a:tailEnd type="triangle" w="lg" len="lg"/>
          </a:ln>
          <a:effectLst/>
        </p:spPr>
      </p:cxnSp>
      <p:sp>
        <p:nvSpPr>
          <p:cNvPr id="24" name="TextBox 23">
            <a:extLst>
              <a:ext uri="{FF2B5EF4-FFF2-40B4-BE49-F238E27FC236}">
                <a16:creationId xmlns:a16="http://schemas.microsoft.com/office/drawing/2014/main" id="{FE3530D4-1C1E-5D9E-6174-29AA440DAD44}"/>
              </a:ext>
            </a:extLst>
          </p:cNvPr>
          <p:cNvSpPr txBox="1"/>
          <p:nvPr/>
        </p:nvSpPr>
        <p:spPr>
          <a:xfrm>
            <a:off x="2219756" y="4696123"/>
            <a:ext cx="1862698" cy="369332"/>
          </a:xfrm>
          <a:prstGeom prst="rect">
            <a:avLst/>
          </a:prstGeom>
          <a:noFill/>
        </p:spPr>
        <p:txBody>
          <a:bodyPr wrap="square" rtlCol="0">
            <a:spAutoFit/>
          </a:bodyPr>
          <a:lstStyle/>
          <a:p>
            <a:pPr algn="r"/>
            <a:r>
              <a:rPr lang="en-US" dirty="0"/>
              <a:t>Favors FFRangio</a:t>
            </a:r>
          </a:p>
        </p:txBody>
      </p:sp>
      <p:sp>
        <p:nvSpPr>
          <p:cNvPr id="29" name="Content Placeholder 2">
            <a:extLst>
              <a:ext uri="{FF2B5EF4-FFF2-40B4-BE49-F238E27FC236}">
                <a16:creationId xmlns:a16="http://schemas.microsoft.com/office/drawing/2014/main" id="{328F2585-2FA0-0DD2-0AF3-D8506EE7B76D}"/>
              </a:ext>
            </a:extLst>
          </p:cNvPr>
          <p:cNvSpPr>
            <a:spLocks noGrp="1"/>
          </p:cNvSpPr>
          <p:nvPr>
            <p:ph idx="1"/>
          </p:nvPr>
        </p:nvSpPr>
        <p:spPr>
          <a:xfrm>
            <a:off x="8332097" y="3068493"/>
            <a:ext cx="3190439" cy="1996957"/>
          </a:xfrm>
          <a:solidFill>
            <a:srgbClr val="DEEBF8"/>
          </a:solidFill>
          <a:ln>
            <a:solidFill>
              <a:schemeClr val="tx1"/>
            </a:solidFill>
          </a:ln>
        </p:spPr>
        <p:txBody>
          <a:bodyPr anchor="ctr">
            <a:noAutofit/>
          </a:bodyPr>
          <a:lstStyle/>
          <a:p>
            <a:pPr marL="0" indent="0" algn="ctr">
              <a:lnSpc>
                <a:spcPct val="100000"/>
              </a:lnSpc>
              <a:buNone/>
            </a:pPr>
            <a:r>
              <a:rPr lang="en-US" sz="2600" b="1" dirty="0" err="1"/>
              <a:t>FFRangio</a:t>
            </a:r>
            <a:r>
              <a:rPr lang="en-US" sz="2600" b="1" dirty="0"/>
              <a:t>             </a:t>
            </a:r>
            <a:r>
              <a:rPr lang="en-US" sz="2600" b="1" u="sng" dirty="0"/>
              <a:t>met non-inferiority </a:t>
            </a:r>
            <a:r>
              <a:rPr lang="en-US" sz="2600" b="1" dirty="0"/>
              <a:t>to pressure wire-based assessment</a:t>
            </a:r>
          </a:p>
        </p:txBody>
      </p:sp>
      <p:pic>
        <p:nvPicPr>
          <p:cNvPr id="4" name="Picture 3">
            <a:extLst>
              <a:ext uri="{FF2B5EF4-FFF2-40B4-BE49-F238E27FC236}">
                <a16:creationId xmlns:a16="http://schemas.microsoft.com/office/drawing/2014/main" id="{7BAF6F8A-4C3E-7C32-E982-3D6F1626FC8E}"/>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77348543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EDF6-332E-615F-25F6-83CF77304311}"/>
              </a:ext>
            </a:extLst>
          </p:cNvPr>
          <p:cNvSpPr>
            <a:spLocks noGrp="1"/>
          </p:cNvSpPr>
          <p:nvPr>
            <p:ph type="title"/>
          </p:nvPr>
        </p:nvSpPr>
        <p:spPr>
          <a:xfrm>
            <a:off x="838200" y="314077"/>
            <a:ext cx="10515600" cy="681036"/>
          </a:xfrm>
        </p:spPr>
        <p:txBody>
          <a:bodyPr>
            <a:normAutofit/>
          </a:bodyPr>
          <a:lstStyle/>
          <a:p>
            <a:pPr algn="ctr"/>
            <a:r>
              <a:rPr lang="en-US" sz="3200" dirty="0"/>
              <a:t>Secondary Clinical Endpoints: Death, MI</a:t>
            </a:r>
          </a:p>
        </p:txBody>
      </p:sp>
      <p:sp>
        <p:nvSpPr>
          <p:cNvPr id="218" name="TextBox 217">
            <a:extLst>
              <a:ext uri="{FF2B5EF4-FFF2-40B4-BE49-F238E27FC236}">
                <a16:creationId xmlns:a16="http://schemas.microsoft.com/office/drawing/2014/main" id="{7ADAFCA6-9711-B0B8-91B4-FBA0DABDB8E2}"/>
              </a:ext>
            </a:extLst>
          </p:cNvPr>
          <p:cNvSpPr txBox="1"/>
          <p:nvPr/>
        </p:nvSpPr>
        <p:spPr>
          <a:xfrm>
            <a:off x="3404524" y="6330532"/>
            <a:ext cx="8507679" cy="232542"/>
          </a:xfrm>
          <a:prstGeom prst="rect">
            <a:avLst/>
          </a:prstGeom>
        </p:spPr>
        <p:txBody>
          <a:bodyPr vert="horz" wrap="square" lIns="0" tIns="16933" rIns="0" bIns="0" rtlCol="0" anchor="t">
            <a:spAutoFit/>
          </a:bodyPr>
          <a:lstStyle>
            <a:defPPr>
              <a:defRPr lang="en-US"/>
            </a:defPPr>
            <a:lvl1pPr marL="16933" algn="r">
              <a:spcBef>
                <a:spcPts val="133"/>
              </a:spcBef>
              <a:defRPr sz="1400" b="1">
                <a:solidFill>
                  <a:schemeClr val="bg1"/>
                </a:solidFill>
                <a:latin typeface="Arial"/>
                <a:cs typeface="Arial"/>
              </a:defRPr>
            </a:lvl1pPr>
          </a:lstStyle>
          <a:p>
            <a:r>
              <a:rPr lang="en-US" b="0" dirty="0">
                <a:latin typeface="Arial" panose="020B0604020202020204" pitchFamily="34" charset="0"/>
                <a:ea typeface="Times New Roman" panose="02020603050405020304" pitchFamily="18" charset="0"/>
                <a:cs typeface="Arial" panose="020B0604020202020204" pitchFamily="34" charset="0"/>
              </a:rPr>
              <a:t>*12-month number at risk includes all subjects with follow-up in the 12-month visit window (days 335-395)</a:t>
            </a:r>
            <a:endParaRPr lang="en-US" b="0" dirty="0">
              <a:latin typeface="Arial" panose="020B0604020202020204" pitchFamily="34" charset="0"/>
              <a:cs typeface="Arial" panose="020B0604020202020204" pitchFamily="34" charset="0"/>
            </a:endParaRPr>
          </a:p>
        </p:txBody>
      </p:sp>
      <p:sp>
        <p:nvSpPr>
          <p:cNvPr id="49" name="Rectangle 142">
            <a:extLst>
              <a:ext uri="{FF2B5EF4-FFF2-40B4-BE49-F238E27FC236}">
                <a16:creationId xmlns:a16="http://schemas.microsoft.com/office/drawing/2014/main" id="{61473DBF-B00A-B107-321E-F832AD459E3A}"/>
              </a:ext>
            </a:extLst>
          </p:cNvPr>
          <p:cNvSpPr>
            <a:spLocks noChangeArrowheads="1"/>
          </p:cNvSpPr>
          <p:nvPr/>
        </p:nvSpPr>
        <p:spPr bwMode="auto">
          <a:xfrm>
            <a:off x="859380" y="532867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965</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50" name="Rectangle 143">
            <a:extLst>
              <a:ext uri="{FF2B5EF4-FFF2-40B4-BE49-F238E27FC236}">
                <a16:creationId xmlns:a16="http://schemas.microsoft.com/office/drawing/2014/main" id="{3012A7FF-3720-53DB-5F28-F2937A58A8BE}"/>
              </a:ext>
            </a:extLst>
          </p:cNvPr>
          <p:cNvSpPr>
            <a:spLocks noChangeArrowheads="1"/>
          </p:cNvSpPr>
          <p:nvPr/>
        </p:nvSpPr>
        <p:spPr bwMode="auto">
          <a:xfrm>
            <a:off x="1198503" y="532867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955</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51" name="Rectangle 144">
            <a:extLst>
              <a:ext uri="{FF2B5EF4-FFF2-40B4-BE49-F238E27FC236}">
                <a16:creationId xmlns:a16="http://schemas.microsoft.com/office/drawing/2014/main" id="{D95B41DC-5019-ED58-002A-768AC7883240}"/>
              </a:ext>
            </a:extLst>
          </p:cNvPr>
          <p:cNvSpPr>
            <a:spLocks noChangeArrowheads="1"/>
          </p:cNvSpPr>
          <p:nvPr/>
        </p:nvSpPr>
        <p:spPr bwMode="auto">
          <a:xfrm>
            <a:off x="3131639" y="532867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927</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52" name="Rectangle 145">
            <a:extLst>
              <a:ext uri="{FF2B5EF4-FFF2-40B4-BE49-F238E27FC236}">
                <a16:creationId xmlns:a16="http://schemas.microsoft.com/office/drawing/2014/main" id="{5E2A2DE2-C5D3-5AED-F171-1063CD020ADD}"/>
              </a:ext>
            </a:extLst>
          </p:cNvPr>
          <p:cNvSpPr>
            <a:spLocks noChangeArrowheads="1"/>
          </p:cNvSpPr>
          <p:nvPr/>
        </p:nvSpPr>
        <p:spPr bwMode="auto">
          <a:xfrm>
            <a:off x="5521595" y="5328671"/>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cs typeface="Arial" panose="020B0604020202020204" pitchFamily="34" charset="0"/>
              </a:rPr>
              <a:t>904*</a:t>
            </a:r>
            <a:endParaRPr kumimoji="0" lang="en-US" altLang="en-US" sz="1200" i="0" u="none" strike="noStrike" cap="none" normalizeH="0" baseline="0">
              <a:ln>
                <a:noFill/>
              </a:ln>
              <a:solidFill>
                <a:schemeClr val="tx1"/>
              </a:solidFill>
              <a:effectLst/>
              <a:cs typeface="Arial" panose="020B0604020202020204" pitchFamily="34" charset="0"/>
            </a:endParaRPr>
          </a:p>
        </p:txBody>
      </p:sp>
      <p:sp>
        <p:nvSpPr>
          <p:cNvPr id="53" name="Rectangle 146">
            <a:extLst>
              <a:ext uri="{FF2B5EF4-FFF2-40B4-BE49-F238E27FC236}">
                <a16:creationId xmlns:a16="http://schemas.microsoft.com/office/drawing/2014/main" id="{DAEFA35B-A0A0-9F65-5AA7-3CF2FE4DB6D9}"/>
              </a:ext>
            </a:extLst>
          </p:cNvPr>
          <p:cNvSpPr>
            <a:spLocks noChangeArrowheads="1"/>
          </p:cNvSpPr>
          <p:nvPr/>
        </p:nvSpPr>
        <p:spPr bwMode="auto">
          <a:xfrm>
            <a:off x="859380" y="558950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965</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54" name="Rectangle 147">
            <a:extLst>
              <a:ext uri="{FF2B5EF4-FFF2-40B4-BE49-F238E27FC236}">
                <a16:creationId xmlns:a16="http://schemas.microsoft.com/office/drawing/2014/main" id="{329F06C4-56FD-487C-58F3-48384BC84527}"/>
              </a:ext>
            </a:extLst>
          </p:cNvPr>
          <p:cNvSpPr>
            <a:spLocks noChangeArrowheads="1"/>
          </p:cNvSpPr>
          <p:nvPr/>
        </p:nvSpPr>
        <p:spPr bwMode="auto">
          <a:xfrm>
            <a:off x="1198503" y="558950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cs typeface="Arial" panose="020B0604020202020204" pitchFamily="34" charset="0"/>
              </a:rPr>
              <a:t>950</a:t>
            </a:r>
            <a:endParaRPr kumimoji="0" lang="en-US" altLang="en-US" sz="1200" i="0" u="none" strike="noStrike" cap="none" normalizeH="0" baseline="0">
              <a:ln>
                <a:noFill/>
              </a:ln>
              <a:solidFill>
                <a:schemeClr val="tx1"/>
              </a:solidFill>
              <a:effectLst/>
              <a:cs typeface="Arial" panose="020B0604020202020204" pitchFamily="34" charset="0"/>
            </a:endParaRPr>
          </a:p>
        </p:txBody>
      </p:sp>
      <p:sp>
        <p:nvSpPr>
          <p:cNvPr id="55" name="Rectangle 148">
            <a:extLst>
              <a:ext uri="{FF2B5EF4-FFF2-40B4-BE49-F238E27FC236}">
                <a16:creationId xmlns:a16="http://schemas.microsoft.com/office/drawing/2014/main" id="{2E7DE032-04DD-524C-4FC2-032CC782B96A}"/>
              </a:ext>
            </a:extLst>
          </p:cNvPr>
          <p:cNvSpPr>
            <a:spLocks noChangeArrowheads="1"/>
          </p:cNvSpPr>
          <p:nvPr/>
        </p:nvSpPr>
        <p:spPr bwMode="auto">
          <a:xfrm>
            <a:off x="3131639" y="558950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cs typeface="Arial" panose="020B0604020202020204" pitchFamily="34" charset="0"/>
              </a:rPr>
              <a:t>929</a:t>
            </a:r>
            <a:endParaRPr kumimoji="0" lang="en-US" altLang="en-US" sz="1200" i="0" u="none" strike="noStrike" cap="none" normalizeH="0" baseline="0">
              <a:ln>
                <a:noFill/>
              </a:ln>
              <a:solidFill>
                <a:schemeClr val="tx1"/>
              </a:solidFill>
              <a:effectLst/>
              <a:cs typeface="Arial" panose="020B0604020202020204" pitchFamily="34" charset="0"/>
            </a:endParaRPr>
          </a:p>
        </p:txBody>
      </p:sp>
      <p:sp>
        <p:nvSpPr>
          <p:cNvPr id="56" name="Rectangle 149">
            <a:extLst>
              <a:ext uri="{FF2B5EF4-FFF2-40B4-BE49-F238E27FC236}">
                <a16:creationId xmlns:a16="http://schemas.microsoft.com/office/drawing/2014/main" id="{BF5AD974-388C-6BD6-3760-8EDDC5EF83F4}"/>
              </a:ext>
            </a:extLst>
          </p:cNvPr>
          <p:cNvSpPr>
            <a:spLocks noChangeArrowheads="1"/>
          </p:cNvSpPr>
          <p:nvPr/>
        </p:nvSpPr>
        <p:spPr bwMode="auto">
          <a:xfrm>
            <a:off x="5521595" y="5589508"/>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a:solidFill>
                  <a:srgbClr val="000000"/>
                </a:solidFill>
                <a:cs typeface="Arial" panose="020B0604020202020204" pitchFamily="34" charset="0"/>
              </a:rPr>
              <a:t>905*</a:t>
            </a:r>
            <a:endParaRPr kumimoji="0" lang="en-US" altLang="en-US" sz="1200" i="0" u="none" strike="noStrike" cap="none" normalizeH="0" baseline="0">
              <a:ln>
                <a:noFill/>
              </a:ln>
              <a:solidFill>
                <a:schemeClr val="tx1"/>
              </a:solidFill>
              <a:effectLst/>
              <a:cs typeface="Arial" panose="020B0604020202020204" pitchFamily="34" charset="0"/>
            </a:endParaRPr>
          </a:p>
        </p:txBody>
      </p:sp>
      <p:sp>
        <p:nvSpPr>
          <p:cNvPr id="57" name="Rectangle 150">
            <a:extLst>
              <a:ext uri="{FF2B5EF4-FFF2-40B4-BE49-F238E27FC236}">
                <a16:creationId xmlns:a16="http://schemas.microsoft.com/office/drawing/2014/main" id="{3C30AF71-5114-7EB4-ABCE-5CE644DC346F}"/>
              </a:ext>
            </a:extLst>
          </p:cNvPr>
          <p:cNvSpPr>
            <a:spLocks noChangeArrowheads="1"/>
          </p:cNvSpPr>
          <p:nvPr/>
        </p:nvSpPr>
        <p:spPr bwMode="auto">
          <a:xfrm>
            <a:off x="51801" y="5078783"/>
            <a:ext cx="1528254" cy="2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cs typeface="Arial" panose="020B0604020202020204" pitchFamily="34" charset="0"/>
              </a:rPr>
              <a:t>Number</a:t>
            </a:r>
            <a:r>
              <a:rPr kumimoji="0" lang="en-US" altLang="en-US" sz="1200" b="1" i="0" u="none" strike="noStrike" cap="none" normalizeH="0" baseline="0" dirty="0">
                <a:ln>
                  <a:noFill/>
                </a:ln>
                <a:solidFill>
                  <a:srgbClr val="000000"/>
                </a:solidFill>
                <a:effectLst/>
                <a:cs typeface="Arial" panose="020B0604020202020204" pitchFamily="34" charset="0"/>
              </a:rPr>
              <a:t> at risk</a:t>
            </a:r>
            <a:endParaRPr kumimoji="0" lang="en-US" altLang="en-US" sz="1200" b="1" i="0" u="none" strike="noStrike" cap="none" normalizeH="0" baseline="0" dirty="0">
              <a:ln>
                <a:noFill/>
              </a:ln>
              <a:solidFill>
                <a:schemeClr val="tx1"/>
              </a:solidFill>
              <a:effectLst/>
              <a:cs typeface="Arial" panose="020B0604020202020204" pitchFamily="34" charset="0"/>
            </a:endParaRPr>
          </a:p>
        </p:txBody>
      </p:sp>
      <p:sp>
        <p:nvSpPr>
          <p:cNvPr id="58" name="Rectangle 151">
            <a:extLst>
              <a:ext uri="{FF2B5EF4-FFF2-40B4-BE49-F238E27FC236}">
                <a16:creationId xmlns:a16="http://schemas.microsoft.com/office/drawing/2014/main" id="{8D00F275-D4CF-DEDF-4918-9D6F910DDAA0}"/>
              </a:ext>
            </a:extLst>
          </p:cNvPr>
          <p:cNvSpPr>
            <a:spLocks noChangeArrowheads="1"/>
          </p:cNvSpPr>
          <p:nvPr/>
        </p:nvSpPr>
        <p:spPr bwMode="auto">
          <a:xfrm>
            <a:off x="51801" y="5328671"/>
            <a:ext cx="6732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FFRangio</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59" name="Rectangle 152">
            <a:extLst>
              <a:ext uri="{FF2B5EF4-FFF2-40B4-BE49-F238E27FC236}">
                <a16:creationId xmlns:a16="http://schemas.microsoft.com/office/drawing/2014/main" id="{9B615C73-7A93-B9D9-3BE3-21398B835424}"/>
              </a:ext>
            </a:extLst>
          </p:cNvPr>
          <p:cNvSpPr>
            <a:spLocks noChangeArrowheads="1"/>
          </p:cNvSpPr>
          <p:nvPr/>
        </p:nvSpPr>
        <p:spPr bwMode="auto">
          <a:xfrm>
            <a:off x="65053" y="5536500"/>
            <a:ext cx="613951"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Pressure</a:t>
            </a:r>
          </a:p>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wire</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152" name="Rectangle 75">
            <a:extLst>
              <a:ext uri="{FF2B5EF4-FFF2-40B4-BE49-F238E27FC236}">
                <a16:creationId xmlns:a16="http://schemas.microsoft.com/office/drawing/2014/main" id="{35DA23AD-1508-B0DC-4875-BF5ADB7E8309}"/>
              </a:ext>
            </a:extLst>
          </p:cNvPr>
          <p:cNvSpPr>
            <a:spLocks noChangeArrowheads="1"/>
          </p:cNvSpPr>
          <p:nvPr/>
        </p:nvSpPr>
        <p:spPr bwMode="auto">
          <a:xfrm>
            <a:off x="6784120" y="532867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965</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153" name="Rectangle 76">
            <a:extLst>
              <a:ext uri="{FF2B5EF4-FFF2-40B4-BE49-F238E27FC236}">
                <a16:creationId xmlns:a16="http://schemas.microsoft.com/office/drawing/2014/main" id="{1C056B0A-D860-7EFD-6AB7-3B92948CBC88}"/>
              </a:ext>
            </a:extLst>
          </p:cNvPr>
          <p:cNvSpPr>
            <a:spLocks noChangeArrowheads="1"/>
          </p:cNvSpPr>
          <p:nvPr/>
        </p:nvSpPr>
        <p:spPr bwMode="auto">
          <a:xfrm>
            <a:off x="7101296" y="532867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cs typeface="Arial" panose="020B0604020202020204" pitchFamily="34" charset="0"/>
              </a:rPr>
              <a:t>949</a:t>
            </a:r>
            <a:endParaRPr kumimoji="0" lang="en-US" altLang="en-US" sz="1200" i="0" u="none" strike="noStrike" cap="none" normalizeH="0" baseline="0">
              <a:ln>
                <a:noFill/>
              </a:ln>
              <a:solidFill>
                <a:schemeClr val="tx1"/>
              </a:solidFill>
              <a:effectLst/>
              <a:cs typeface="Arial" panose="020B0604020202020204" pitchFamily="34" charset="0"/>
            </a:endParaRPr>
          </a:p>
        </p:txBody>
      </p:sp>
      <p:sp>
        <p:nvSpPr>
          <p:cNvPr id="154" name="Rectangle 77">
            <a:extLst>
              <a:ext uri="{FF2B5EF4-FFF2-40B4-BE49-F238E27FC236}">
                <a16:creationId xmlns:a16="http://schemas.microsoft.com/office/drawing/2014/main" id="{4CAB254A-6C05-68A0-7586-5ECDC3ED88C0}"/>
              </a:ext>
            </a:extLst>
          </p:cNvPr>
          <p:cNvSpPr>
            <a:spLocks noChangeArrowheads="1"/>
          </p:cNvSpPr>
          <p:nvPr/>
        </p:nvSpPr>
        <p:spPr bwMode="auto">
          <a:xfrm>
            <a:off x="9222056" y="532867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919</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155" name="Rectangle 78">
            <a:extLst>
              <a:ext uri="{FF2B5EF4-FFF2-40B4-BE49-F238E27FC236}">
                <a16:creationId xmlns:a16="http://schemas.microsoft.com/office/drawing/2014/main" id="{55A6390C-FF7B-60D5-7A9D-53DB3DC621B6}"/>
              </a:ext>
            </a:extLst>
          </p:cNvPr>
          <p:cNvSpPr>
            <a:spLocks noChangeArrowheads="1"/>
          </p:cNvSpPr>
          <p:nvPr/>
        </p:nvSpPr>
        <p:spPr bwMode="auto">
          <a:xfrm>
            <a:off x="11666642" y="5328671"/>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891*</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156" name="Rectangle 79">
            <a:extLst>
              <a:ext uri="{FF2B5EF4-FFF2-40B4-BE49-F238E27FC236}">
                <a16:creationId xmlns:a16="http://schemas.microsoft.com/office/drawing/2014/main" id="{1EFB0BB1-BD22-0D29-C770-93B077055AD7}"/>
              </a:ext>
            </a:extLst>
          </p:cNvPr>
          <p:cNvSpPr>
            <a:spLocks noChangeArrowheads="1"/>
          </p:cNvSpPr>
          <p:nvPr/>
        </p:nvSpPr>
        <p:spPr bwMode="auto">
          <a:xfrm>
            <a:off x="6784120" y="558950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965</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157" name="Rectangle 80">
            <a:extLst>
              <a:ext uri="{FF2B5EF4-FFF2-40B4-BE49-F238E27FC236}">
                <a16:creationId xmlns:a16="http://schemas.microsoft.com/office/drawing/2014/main" id="{24D96EBF-8439-1932-A8E2-A7CE9B725D33}"/>
              </a:ext>
            </a:extLst>
          </p:cNvPr>
          <p:cNvSpPr>
            <a:spLocks noChangeArrowheads="1"/>
          </p:cNvSpPr>
          <p:nvPr/>
        </p:nvSpPr>
        <p:spPr bwMode="auto">
          <a:xfrm>
            <a:off x="7101296" y="558950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cs typeface="Arial" panose="020B0604020202020204" pitchFamily="34" charset="0"/>
              </a:rPr>
              <a:t>942</a:t>
            </a:r>
            <a:endParaRPr kumimoji="0" lang="en-US" altLang="en-US" sz="1200" i="0" u="none" strike="noStrike" cap="none" normalizeH="0" baseline="0">
              <a:ln>
                <a:noFill/>
              </a:ln>
              <a:solidFill>
                <a:schemeClr val="tx1"/>
              </a:solidFill>
              <a:effectLst/>
              <a:cs typeface="Arial" panose="020B0604020202020204" pitchFamily="34" charset="0"/>
            </a:endParaRPr>
          </a:p>
        </p:txBody>
      </p:sp>
      <p:sp>
        <p:nvSpPr>
          <p:cNvPr id="158" name="Rectangle 81">
            <a:extLst>
              <a:ext uri="{FF2B5EF4-FFF2-40B4-BE49-F238E27FC236}">
                <a16:creationId xmlns:a16="http://schemas.microsoft.com/office/drawing/2014/main" id="{5552B88F-FA41-5577-93A0-770201DB58D8}"/>
              </a:ext>
            </a:extLst>
          </p:cNvPr>
          <p:cNvSpPr>
            <a:spLocks noChangeArrowheads="1"/>
          </p:cNvSpPr>
          <p:nvPr/>
        </p:nvSpPr>
        <p:spPr bwMode="auto">
          <a:xfrm>
            <a:off x="9222056" y="558950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rgbClr val="000000"/>
                </a:solidFill>
                <a:effectLst/>
                <a:cs typeface="Arial" panose="020B0604020202020204" pitchFamily="34" charset="0"/>
              </a:rPr>
              <a:t>916</a:t>
            </a:r>
            <a:endParaRPr kumimoji="0" lang="en-US" altLang="en-US" sz="1200" i="0" u="none" strike="noStrike" cap="none" normalizeH="0" baseline="0">
              <a:ln>
                <a:noFill/>
              </a:ln>
              <a:solidFill>
                <a:schemeClr val="tx1"/>
              </a:solidFill>
              <a:effectLst/>
              <a:cs typeface="Arial" panose="020B0604020202020204" pitchFamily="34" charset="0"/>
            </a:endParaRPr>
          </a:p>
        </p:txBody>
      </p:sp>
      <p:sp>
        <p:nvSpPr>
          <p:cNvPr id="159" name="Rectangle 82">
            <a:extLst>
              <a:ext uri="{FF2B5EF4-FFF2-40B4-BE49-F238E27FC236}">
                <a16:creationId xmlns:a16="http://schemas.microsoft.com/office/drawing/2014/main" id="{B6A5FC30-1F48-7E9F-CDE6-7253CFB42CD7}"/>
              </a:ext>
            </a:extLst>
          </p:cNvPr>
          <p:cNvSpPr>
            <a:spLocks noChangeArrowheads="1"/>
          </p:cNvSpPr>
          <p:nvPr/>
        </p:nvSpPr>
        <p:spPr bwMode="auto">
          <a:xfrm>
            <a:off x="11666642" y="5589508"/>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884*</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160" name="Rectangle 83">
            <a:extLst>
              <a:ext uri="{FF2B5EF4-FFF2-40B4-BE49-F238E27FC236}">
                <a16:creationId xmlns:a16="http://schemas.microsoft.com/office/drawing/2014/main" id="{1FFF963B-F462-200A-DC0B-BFE13FD9A94B}"/>
              </a:ext>
            </a:extLst>
          </p:cNvPr>
          <p:cNvSpPr>
            <a:spLocks noChangeArrowheads="1"/>
          </p:cNvSpPr>
          <p:nvPr/>
        </p:nvSpPr>
        <p:spPr bwMode="auto">
          <a:xfrm>
            <a:off x="6080288" y="5078783"/>
            <a:ext cx="1075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cs typeface="Arial" panose="020B0604020202020204" pitchFamily="34" charset="0"/>
              </a:rPr>
              <a:t>Number at</a:t>
            </a:r>
            <a:r>
              <a:rPr kumimoji="0" lang="en-US" altLang="en-US" sz="1200" b="1" i="0" u="none" strike="noStrike" cap="none" normalizeH="0" baseline="0" dirty="0">
                <a:ln>
                  <a:noFill/>
                </a:ln>
                <a:solidFill>
                  <a:srgbClr val="000000"/>
                </a:solidFill>
                <a:effectLst/>
                <a:cs typeface="Arial" panose="020B0604020202020204" pitchFamily="34" charset="0"/>
              </a:rPr>
              <a:t> risk</a:t>
            </a:r>
            <a:endParaRPr kumimoji="0" lang="en-US" altLang="en-US" sz="1200" b="1" i="0" u="none" strike="noStrike" cap="none" normalizeH="0" baseline="0" dirty="0">
              <a:ln>
                <a:noFill/>
              </a:ln>
              <a:solidFill>
                <a:schemeClr val="tx1"/>
              </a:solidFill>
              <a:effectLst/>
              <a:cs typeface="Arial" panose="020B0604020202020204" pitchFamily="34" charset="0"/>
            </a:endParaRPr>
          </a:p>
        </p:txBody>
      </p:sp>
      <p:sp>
        <p:nvSpPr>
          <p:cNvPr id="161" name="Rectangle 84">
            <a:extLst>
              <a:ext uri="{FF2B5EF4-FFF2-40B4-BE49-F238E27FC236}">
                <a16:creationId xmlns:a16="http://schemas.microsoft.com/office/drawing/2014/main" id="{3598AA7C-2D2E-C1D0-0CDD-5BC245FFCC94}"/>
              </a:ext>
            </a:extLst>
          </p:cNvPr>
          <p:cNvSpPr>
            <a:spLocks noChangeArrowheads="1"/>
          </p:cNvSpPr>
          <p:nvPr/>
        </p:nvSpPr>
        <p:spPr bwMode="auto">
          <a:xfrm>
            <a:off x="6080288" y="5328671"/>
            <a:ext cx="6732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FFRangio</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sp>
        <p:nvSpPr>
          <p:cNvPr id="221" name="Rectangle 198">
            <a:extLst>
              <a:ext uri="{FF2B5EF4-FFF2-40B4-BE49-F238E27FC236}">
                <a16:creationId xmlns:a16="http://schemas.microsoft.com/office/drawing/2014/main" id="{6DC3F44F-BA22-5D59-2BBA-3A172EB64800}"/>
              </a:ext>
            </a:extLst>
          </p:cNvPr>
          <p:cNvSpPr>
            <a:spLocks noChangeArrowheads="1"/>
          </p:cNvSpPr>
          <p:nvPr/>
        </p:nvSpPr>
        <p:spPr bwMode="auto">
          <a:xfrm>
            <a:off x="10983319" y="3954450"/>
            <a:ext cx="1456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2615"/>
                </a:solidFill>
                <a:effectLst/>
                <a:cs typeface="Arial" panose="020B0604020202020204" pitchFamily="34" charset="0"/>
              </a:rPr>
              <a:t>FFRangio</a:t>
            </a:r>
          </a:p>
        </p:txBody>
      </p:sp>
      <p:sp>
        <p:nvSpPr>
          <p:cNvPr id="222" name="Rectangle 198">
            <a:extLst>
              <a:ext uri="{FF2B5EF4-FFF2-40B4-BE49-F238E27FC236}">
                <a16:creationId xmlns:a16="http://schemas.microsoft.com/office/drawing/2014/main" id="{63BAF610-D001-C836-AF64-1B3124CEA582}"/>
              </a:ext>
            </a:extLst>
          </p:cNvPr>
          <p:cNvSpPr>
            <a:spLocks noChangeArrowheads="1"/>
          </p:cNvSpPr>
          <p:nvPr/>
        </p:nvSpPr>
        <p:spPr bwMode="auto">
          <a:xfrm>
            <a:off x="10679609" y="3154141"/>
            <a:ext cx="1535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FF"/>
                </a:solidFill>
                <a:effectLst/>
                <a:cs typeface="Arial" panose="020B0604020202020204" pitchFamily="34" charset="0"/>
              </a:rPr>
              <a:t>Pressure wire</a:t>
            </a:r>
          </a:p>
        </p:txBody>
      </p:sp>
      <p:grpSp>
        <p:nvGrpSpPr>
          <p:cNvPr id="8" name="Group 7">
            <a:extLst>
              <a:ext uri="{FF2B5EF4-FFF2-40B4-BE49-F238E27FC236}">
                <a16:creationId xmlns:a16="http://schemas.microsoft.com/office/drawing/2014/main" id="{CD36244E-618B-E910-D991-151692ACA3FC}"/>
              </a:ext>
            </a:extLst>
          </p:cNvPr>
          <p:cNvGrpSpPr/>
          <p:nvPr/>
        </p:nvGrpSpPr>
        <p:grpSpPr>
          <a:xfrm>
            <a:off x="188696" y="1463982"/>
            <a:ext cx="6176408" cy="3614738"/>
            <a:chOff x="204462" y="1558578"/>
            <a:chExt cx="6176408" cy="3614738"/>
          </a:xfrm>
        </p:grpSpPr>
        <p:sp>
          <p:nvSpPr>
            <p:cNvPr id="68" name="Rectangle 163">
              <a:extLst>
                <a:ext uri="{FF2B5EF4-FFF2-40B4-BE49-F238E27FC236}">
                  <a16:creationId xmlns:a16="http://schemas.microsoft.com/office/drawing/2014/main" id="{BCDA3486-30FD-77C0-4932-FA334FA93ADA}"/>
                </a:ext>
              </a:extLst>
            </p:cNvPr>
            <p:cNvSpPr>
              <a:spLocks noChangeArrowheads="1"/>
            </p:cNvSpPr>
            <p:nvPr/>
          </p:nvSpPr>
          <p:spPr bwMode="auto">
            <a:xfrm rot="16200000">
              <a:off x="-238518" y="2678466"/>
              <a:ext cx="142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cs typeface="Arial" panose="020B0604020202020204" pitchFamily="34" charset="0"/>
                </a:rPr>
                <a:t>Death </a:t>
              </a:r>
              <a:r>
                <a:rPr lang="en-US" altLang="en-US" sz="2400" b="1" dirty="0">
                  <a:solidFill>
                    <a:srgbClr val="000000"/>
                  </a:solidFill>
                  <a:cs typeface="Arial" panose="020B0604020202020204" pitchFamily="34" charset="0"/>
                </a:rPr>
                <a:t>(%)</a:t>
              </a:r>
              <a:endParaRPr kumimoji="0" lang="en-US" altLang="en-US" sz="2400" b="1" i="0" u="none" strike="noStrike" cap="none" normalizeH="0" baseline="0" dirty="0">
                <a:ln>
                  <a:noFill/>
                </a:ln>
                <a:solidFill>
                  <a:schemeClr val="tx1"/>
                </a:solidFill>
                <a:effectLst/>
                <a:cs typeface="Arial" panose="020B0604020202020204" pitchFamily="34" charset="0"/>
              </a:endParaRPr>
            </a:p>
          </p:txBody>
        </p:sp>
        <p:sp>
          <p:nvSpPr>
            <p:cNvPr id="103" name="Rectangle 198">
              <a:extLst>
                <a:ext uri="{FF2B5EF4-FFF2-40B4-BE49-F238E27FC236}">
                  <a16:creationId xmlns:a16="http://schemas.microsoft.com/office/drawing/2014/main" id="{EDDEEAEC-F0EA-8021-73B2-D7E1AB5416BD}"/>
                </a:ext>
              </a:extLst>
            </p:cNvPr>
            <p:cNvSpPr>
              <a:spLocks noChangeArrowheads="1"/>
            </p:cNvSpPr>
            <p:nvPr/>
          </p:nvSpPr>
          <p:spPr bwMode="auto">
            <a:xfrm>
              <a:off x="4731027" y="3948260"/>
              <a:ext cx="14376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FF"/>
                  </a:solidFill>
                  <a:effectLst/>
                  <a:cs typeface="Arial" panose="020B0604020202020204" pitchFamily="34" charset="0"/>
                </a:rPr>
                <a:t>Pressure wire</a:t>
              </a:r>
            </a:p>
          </p:txBody>
        </p:sp>
        <p:sp>
          <p:nvSpPr>
            <p:cNvPr id="9" name="Rectangle 21">
              <a:extLst>
                <a:ext uri="{FF2B5EF4-FFF2-40B4-BE49-F238E27FC236}">
                  <a16:creationId xmlns:a16="http://schemas.microsoft.com/office/drawing/2014/main" id="{32BCC253-0BFF-A3BF-A8FA-E2097C6CCD5B}"/>
                </a:ext>
              </a:extLst>
            </p:cNvPr>
            <p:cNvSpPr>
              <a:spLocks noChangeArrowheads="1"/>
            </p:cNvSpPr>
            <p:nvPr/>
          </p:nvSpPr>
          <p:spPr bwMode="auto">
            <a:xfrm>
              <a:off x="5323561" y="3523665"/>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2615"/>
                  </a:solidFill>
                  <a:effectLst/>
                  <a:cs typeface="Arial" panose="020B0604020202020204" pitchFamily="34" charset="0"/>
                </a:rPr>
                <a:t> 2.3%</a:t>
              </a:r>
            </a:p>
          </p:txBody>
        </p:sp>
        <p:sp>
          <p:nvSpPr>
            <p:cNvPr id="10" name="Rectangle 22">
              <a:extLst>
                <a:ext uri="{FF2B5EF4-FFF2-40B4-BE49-F238E27FC236}">
                  <a16:creationId xmlns:a16="http://schemas.microsoft.com/office/drawing/2014/main" id="{61044008-DDCC-25E8-BCE1-6D6909EDC754}"/>
                </a:ext>
              </a:extLst>
            </p:cNvPr>
            <p:cNvSpPr>
              <a:spLocks noChangeArrowheads="1"/>
            </p:cNvSpPr>
            <p:nvPr/>
          </p:nvSpPr>
          <p:spPr bwMode="auto">
            <a:xfrm>
              <a:off x="5417409" y="4171349"/>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FF"/>
                  </a:solidFill>
                  <a:effectLst/>
                  <a:cs typeface="Arial" panose="020B0604020202020204" pitchFamily="34" charset="0"/>
                </a:rPr>
                <a:t> 2.1%</a:t>
              </a:r>
            </a:p>
          </p:txBody>
        </p:sp>
        <p:sp>
          <p:nvSpPr>
            <p:cNvPr id="11" name="Line 23">
              <a:extLst>
                <a:ext uri="{FF2B5EF4-FFF2-40B4-BE49-F238E27FC236}">
                  <a16:creationId xmlns:a16="http://schemas.microsoft.com/office/drawing/2014/main" id="{99D58CA1-1849-08D2-E183-08C9A531F7D3}"/>
                </a:ext>
              </a:extLst>
            </p:cNvPr>
            <p:cNvSpPr>
              <a:spLocks noChangeShapeType="1"/>
            </p:cNvSpPr>
            <p:nvPr/>
          </p:nvSpPr>
          <p:spPr bwMode="auto">
            <a:xfrm>
              <a:off x="927632" y="1558578"/>
              <a:ext cx="1708" cy="29915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 name="Line 25">
              <a:extLst>
                <a:ext uri="{FF2B5EF4-FFF2-40B4-BE49-F238E27FC236}">
                  <a16:creationId xmlns:a16="http://schemas.microsoft.com/office/drawing/2014/main" id="{CF684672-5387-E32D-CE4A-EFFDA4B8AE00}"/>
                </a:ext>
              </a:extLst>
            </p:cNvPr>
            <p:cNvSpPr>
              <a:spLocks noChangeShapeType="1"/>
            </p:cNvSpPr>
            <p:nvPr/>
          </p:nvSpPr>
          <p:spPr bwMode="auto">
            <a:xfrm flipH="1">
              <a:off x="892722" y="3935845"/>
              <a:ext cx="27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4" name="Line 26">
              <a:extLst>
                <a:ext uri="{FF2B5EF4-FFF2-40B4-BE49-F238E27FC236}">
                  <a16:creationId xmlns:a16="http://schemas.microsoft.com/office/drawing/2014/main" id="{7EECDBA1-7CDD-F6B2-751A-077D142EDDB8}"/>
                </a:ext>
              </a:extLst>
            </p:cNvPr>
            <p:cNvSpPr>
              <a:spLocks noChangeShapeType="1"/>
            </p:cNvSpPr>
            <p:nvPr/>
          </p:nvSpPr>
          <p:spPr bwMode="auto">
            <a:xfrm flipH="1">
              <a:off x="892722" y="3375598"/>
              <a:ext cx="27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 name="Line 27">
              <a:extLst>
                <a:ext uri="{FF2B5EF4-FFF2-40B4-BE49-F238E27FC236}">
                  <a16:creationId xmlns:a16="http://schemas.microsoft.com/office/drawing/2014/main" id="{58041D9E-BDF2-2F9D-6C30-FEBD00DCBD9C}"/>
                </a:ext>
              </a:extLst>
            </p:cNvPr>
            <p:cNvSpPr>
              <a:spLocks noChangeShapeType="1"/>
            </p:cNvSpPr>
            <p:nvPr/>
          </p:nvSpPr>
          <p:spPr bwMode="auto">
            <a:xfrm flipH="1">
              <a:off x="892722" y="2816853"/>
              <a:ext cx="27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 name="Line 28">
              <a:extLst>
                <a:ext uri="{FF2B5EF4-FFF2-40B4-BE49-F238E27FC236}">
                  <a16:creationId xmlns:a16="http://schemas.microsoft.com/office/drawing/2014/main" id="{BCFCFDB6-73E1-8316-5FBD-78D4EB355456}"/>
                </a:ext>
              </a:extLst>
            </p:cNvPr>
            <p:cNvSpPr>
              <a:spLocks noChangeShapeType="1"/>
            </p:cNvSpPr>
            <p:nvPr/>
          </p:nvSpPr>
          <p:spPr bwMode="auto">
            <a:xfrm flipH="1">
              <a:off x="892722" y="2256606"/>
              <a:ext cx="27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7" name="Line 29">
              <a:extLst>
                <a:ext uri="{FF2B5EF4-FFF2-40B4-BE49-F238E27FC236}">
                  <a16:creationId xmlns:a16="http://schemas.microsoft.com/office/drawing/2014/main" id="{B69879B6-ECF2-2DB9-5A78-ED8301BD2722}"/>
                </a:ext>
              </a:extLst>
            </p:cNvPr>
            <p:cNvSpPr>
              <a:spLocks noChangeShapeType="1"/>
            </p:cNvSpPr>
            <p:nvPr/>
          </p:nvSpPr>
          <p:spPr bwMode="auto">
            <a:xfrm flipH="1">
              <a:off x="892722" y="1697861"/>
              <a:ext cx="27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9" name="Rectangle 32">
              <a:extLst>
                <a:ext uri="{FF2B5EF4-FFF2-40B4-BE49-F238E27FC236}">
                  <a16:creationId xmlns:a16="http://schemas.microsoft.com/office/drawing/2014/main" id="{F1B843DE-69BF-25AF-A10D-DC9CB391EB57}"/>
                </a:ext>
              </a:extLst>
            </p:cNvPr>
            <p:cNvSpPr>
              <a:spLocks noChangeArrowheads="1"/>
            </p:cNvSpPr>
            <p:nvPr/>
          </p:nvSpPr>
          <p:spPr bwMode="auto">
            <a:xfrm>
              <a:off x="744724" y="4433008"/>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0</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20" name="Rectangle 33">
              <a:extLst>
                <a:ext uri="{FF2B5EF4-FFF2-40B4-BE49-F238E27FC236}">
                  <a16:creationId xmlns:a16="http://schemas.microsoft.com/office/drawing/2014/main" id="{5BA7396F-94A4-E166-1775-ACF80F0D5834}"/>
                </a:ext>
              </a:extLst>
            </p:cNvPr>
            <p:cNvSpPr>
              <a:spLocks noChangeArrowheads="1"/>
            </p:cNvSpPr>
            <p:nvPr/>
          </p:nvSpPr>
          <p:spPr bwMode="auto">
            <a:xfrm>
              <a:off x="744724" y="379656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2</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21" name="Rectangle 34">
              <a:extLst>
                <a:ext uri="{FF2B5EF4-FFF2-40B4-BE49-F238E27FC236}">
                  <a16:creationId xmlns:a16="http://schemas.microsoft.com/office/drawing/2014/main" id="{CFB3B0C4-34C8-939A-C2C1-40662218C022}"/>
                </a:ext>
              </a:extLst>
            </p:cNvPr>
            <p:cNvSpPr>
              <a:spLocks noChangeArrowheads="1"/>
            </p:cNvSpPr>
            <p:nvPr/>
          </p:nvSpPr>
          <p:spPr bwMode="auto">
            <a:xfrm>
              <a:off x="744724" y="32236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4</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22" name="Rectangle 35">
              <a:extLst>
                <a:ext uri="{FF2B5EF4-FFF2-40B4-BE49-F238E27FC236}">
                  <a16:creationId xmlns:a16="http://schemas.microsoft.com/office/drawing/2014/main" id="{DBD9F249-E1A2-F3FE-FD8B-EEA0AD91C104}"/>
                </a:ext>
              </a:extLst>
            </p:cNvPr>
            <p:cNvSpPr>
              <a:spLocks noChangeArrowheads="1"/>
            </p:cNvSpPr>
            <p:nvPr/>
          </p:nvSpPr>
          <p:spPr bwMode="auto">
            <a:xfrm>
              <a:off x="744724" y="269026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6</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23" name="Rectangle 36">
              <a:extLst>
                <a:ext uri="{FF2B5EF4-FFF2-40B4-BE49-F238E27FC236}">
                  <a16:creationId xmlns:a16="http://schemas.microsoft.com/office/drawing/2014/main" id="{B18C7629-A6D4-FE71-9122-D10E4FAFCE86}"/>
                </a:ext>
              </a:extLst>
            </p:cNvPr>
            <p:cNvSpPr>
              <a:spLocks noChangeArrowheads="1"/>
            </p:cNvSpPr>
            <p:nvPr/>
          </p:nvSpPr>
          <p:spPr bwMode="auto">
            <a:xfrm>
              <a:off x="744724" y="2130022"/>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8</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24" name="Rectangle 37">
              <a:extLst>
                <a:ext uri="{FF2B5EF4-FFF2-40B4-BE49-F238E27FC236}">
                  <a16:creationId xmlns:a16="http://schemas.microsoft.com/office/drawing/2014/main" id="{A166DA2D-4BBE-9F5E-C71A-71D05544A803}"/>
                </a:ext>
              </a:extLst>
            </p:cNvPr>
            <p:cNvSpPr>
              <a:spLocks noChangeArrowheads="1"/>
            </p:cNvSpPr>
            <p:nvPr/>
          </p:nvSpPr>
          <p:spPr bwMode="auto">
            <a:xfrm>
              <a:off x="638996" y="1558578"/>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10</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26" name="Line 39">
              <a:extLst>
                <a:ext uri="{FF2B5EF4-FFF2-40B4-BE49-F238E27FC236}">
                  <a16:creationId xmlns:a16="http://schemas.microsoft.com/office/drawing/2014/main" id="{5DFA1DD1-0FB0-DBC0-6B3B-D0C7CD1E8D38}"/>
                </a:ext>
              </a:extLst>
            </p:cNvPr>
            <p:cNvSpPr>
              <a:spLocks noChangeShapeType="1"/>
            </p:cNvSpPr>
            <p:nvPr/>
          </p:nvSpPr>
          <p:spPr bwMode="auto">
            <a:xfrm flipH="1">
              <a:off x="929340" y="4550164"/>
              <a:ext cx="47557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7" name="Line 40">
              <a:extLst>
                <a:ext uri="{FF2B5EF4-FFF2-40B4-BE49-F238E27FC236}">
                  <a16:creationId xmlns:a16="http://schemas.microsoft.com/office/drawing/2014/main" id="{B39869FB-2170-B743-B8F8-330011376E27}"/>
                </a:ext>
              </a:extLst>
            </p:cNvPr>
            <p:cNvSpPr>
              <a:spLocks noChangeShapeType="1"/>
            </p:cNvSpPr>
            <p:nvPr/>
          </p:nvSpPr>
          <p:spPr bwMode="auto">
            <a:xfrm>
              <a:off x="956803"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8" name="Line 41">
              <a:extLst>
                <a:ext uri="{FF2B5EF4-FFF2-40B4-BE49-F238E27FC236}">
                  <a16:creationId xmlns:a16="http://schemas.microsoft.com/office/drawing/2014/main" id="{B36DCFFA-0E8D-EDDB-E49A-805B575C2064}"/>
                </a:ext>
              </a:extLst>
            </p:cNvPr>
            <p:cNvSpPr>
              <a:spLocks noChangeShapeType="1"/>
            </p:cNvSpPr>
            <p:nvPr/>
          </p:nvSpPr>
          <p:spPr bwMode="auto">
            <a:xfrm>
              <a:off x="1350450"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9" name="Line 42">
              <a:extLst>
                <a:ext uri="{FF2B5EF4-FFF2-40B4-BE49-F238E27FC236}">
                  <a16:creationId xmlns:a16="http://schemas.microsoft.com/office/drawing/2014/main" id="{3C04F3AF-00A1-861F-374D-01A2AC291F1F}"/>
                </a:ext>
              </a:extLst>
            </p:cNvPr>
            <p:cNvSpPr>
              <a:spLocks noChangeShapeType="1"/>
            </p:cNvSpPr>
            <p:nvPr/>
          </p:nvSpPr>
          <p:spPr bwMode="auto">
            <a:xfrm>
              <a:off x="1744095"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0" name="Line 43">
              <a:extLst>
                <a:ext uri="{FF2B5EF4-FFF2-40B4-BE49-F238E27FC236}">
                  <a16:creationId xmlns:a16="http://schemas.microsoft.com/office/drawing/2014/main" id="{79AFACA2-0452-D946-6F93-85D9C38E495D}"/>
                </a:ext>
              </a:extLst>
            </p:cNvPr>
            <p:cNvSpPr>
              <a:spLocks noChangeShapeType="1"/>
            </p:cNvSpPr>
            <p:nvPr/>
          </p:nvSpPr>
          <p:spPr bwMode="auto">
            <a:xfrm>
              <a:off x="2130112"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1" name="Line 44">
              <a:extLst>
                <a:ext uri="{FF2B5EF4-FFF2-40B4-BE49-F238E27FC236}">
                  <a16:creationId xmlns:a16="http://schemas.microsoft.com/office/drawing/2014/main" id="{22ABF570-E0A5-2024-BF2C-C651E1AD2A99}"/>
                </a:ext>
              </a:extLst>
            </p:cNvPr>
            <p:cNvSpPr>
              <a:spLocks noChangeShapeType="1"/>
            </p:cNvSpPr>
            <p:nvPr/>
          </p:nvSpPr>
          <p:spPr bwMode="auto">
            <a:xfrm>
              <a:off x="2523759"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2" name="Line 45">
              <a:extLst>
                <a:ext uri="{FF2B5EF4-FFF2-40B4-BE49-F238E27FC236}">
                  <a16:creationId xmlns:a16="http://schemas.microsoft.com/office/drawing/2014/main" id="{08AC3F8E-991A-9AE4-6830-6E5F3D0C54E0}"/>
                </a:ext>
              </a:extLst>
            </p:cNvPr>
            <p:cNvSpPr>
              <a:spLocks noChangeShapeType="1"/>
            </p:cNvSpPr>
            <p:nvPr/>
          </p:nvSpPr>
          <p:spPr bwMode="auto">
            <a:xfrm>
              <a:off x="2917403"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3" name="Line 46">
              <a:extLst>
                <a:ext uri="{FF2B5EF4-FFF2-40B4-BE49-F238E27FC236}">
                  <a16:creationId xmlns:a16="http://schemas.microsoft.com/office/drawing/2014/main" id="{2112FABA-817E-D30A-3411-86A50E622191}"/>
                </a:ext>
              </a:extLst>
            </p:cNvPr>
            <p:cNvSpPr>
              <a:spLocks noChangeShapeType="1"/>
            </p:cNvSpPr>
            <p:nvPr/>
          </p:nvSpPr>
          <p:spPr bwMode="auto">
            <a:xfrm>
              <a:off x="3301895"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4" name="Line 47">
              <a:extLst>
                <a:ext uri="{FF2B5EF4-FFF2-40B4-BE49-F238E27FC236}">
                  <a16:creationId xmlns:a16="http://schemas.microsoft.com/office/drawing/2014/main" id="{762A31AB-FC0F-AF60-B482-4834368CA579}"/>
                </a:ext>
              </a:extLst>
            </p:cNvPr>
            <p:cNvSpPr>
              <a:spLocks noChangeShapeType="1"/>
            </p:cNvSpPr>
            <p:nvPr/>
          </p:nvSpPr>
          <p:spPr bwMode="auto">
            <a:xfrm>
              <a:off x="3697066"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5" name="Line 48">
              <a:extLst>
                <a:ext uri="{FF2B5EF4-FFF2-40B4-BE49-F238E27FC236}">
                  <a16:creationId xmlns:a16="http://schemas.microsoft.com/office/drawing/2014/main" id="{E573C172-1D09-F117-8009-E051503740C5}"/>
                </a:ext>
              </a:extLst>
            </p:cNvPr>
            <p:cNvSpPr>
              <a:spLocks noChangeShapeType="1"/>
            </p:cNvSpPr>
            <p:nvPr/>
          </p:nvSpPr>
          <p:spPr bwMode="auto">
            <a:xfrm>
              <a:off x="4090712"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6" name="Line 49">
              <a:extLst>
                <a:ext uri="{FF2B5EF4-FFF2-40B4-BE49-F238E27FC236}">
                  <a16:creationId xmlns:a16="http://schemas.microsoft.com/office/drawing/2014/main" id="{732AEC72-AB5A-73E3-C5DD-A832502B522C}"/>
                </a:ext>
              </a:extLst>
            </p:cNvPr>
            <p:cNvSpPr>
              <a:spLocks noChangeShapeType="1"/>
            </p:cNvSpPr>
            <p:nvPr/>
          </p:nvSpPr>
          <p:spPr bwMode="auto">
            <a:xfrm>
              <a:off x="4484357"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7" name="Line 50">
              <a:extLst>
                <a:ext uri="{FF2B5EF4-FFF2-40B4-BE49-F238E27FC236}">
                  <a16:creationId xmlns:a16="http://schemas.microsoft.com/office/drawing/2014/main" id="{9FFBBE2F-219E-1735-DA00-CCADDC52F429}"/>
                </a:ext>
              </a:extLst>
            </p:cNvPr>
            <p:cNvSpPr>
              <a:spLocks noChangeShapeType="1"/>
            </p:cNvSpPr>
            <p:nvPr/>
          </p:nvSpPr>
          <p:spPr bwMode="auto">
            <a:xfrm>
              <a:off x="4870375"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8" name="Line 51">
              <a:extLst>
                <a:ext uri="{FF2B5EF4-FFF2-40B4-BE49-F238E27FC236}">
                  <a16:creationId xmlns:a16="http://schemas.microsoft.com/office/drawing/2014/main" id="{AEC769AE-9039-7B04-0282-287841B7C619}"/>
                </a:ext>
              </a:extLst>
            </p:cNvPr>
            <p:cNvSpPr>
              <a:spLocks noChangeShapeType="1"/>
            </p:cNvSpPr>
            <p:nvPr/>
          </p:nvSpPr>
          <p:spPr bwMode="auto">
            <a:xfrm>
              <a:off x="5264021"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9" name="Line 52">
              <a:extLst>
                <a:ext uri="{FF2B5EF4-FFF2-40B4-BE49-F238E27FC236}">
                  <a16:creationId xmlns:a16="http://schemas.microsoft.com/office/drawing/2014/main" id="{03004C3E-EFB1-7A3C-4CC1-FC1E30697A87}"/>
                </a:ext>
              </a:extLst>
            </p:cNvPr>
            <p:cNvSpPr>
              <a:spLocks noChangeShapeType="1"/>
            </p:cNvSpPr>
            <p:nvPr/>
          </p:nvSpPr>
          <p:spPr bwMode="auto">
            <a:xfrm>
              <a:off x="5657666" y="45501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40" name="Rectangle 54">
              <a:extLst>
                <a:ext uri="{FF2B5EF4-FFF2-40B4-BE49-F238E27FC236}">
                  <a16:creationId xmlns:a16="http://schemas.microsoft.com/office/drawing/2014/main" id="{354F3E1E-E3CB-D9D5-4AB8-00DBFAAEC512}"/>
                </a:ext>
              </a:extLst>
            </p:cNvPr>
            <p:cNvSpPr>
              <a:spLocks noChangeArrowheads="1"/>
            </p:cNvSpPr>
            <p:nvPr/>
          </p:nvSpPr>
          <p:spPr bwMode="auto">
            <a:xfrm>
              <a:off x="1290944" y="464929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1</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41" name="Rectangle 55">
              <a:extLst>
                <a:ext uri="{FF2B5EF4-FFF2-40B4-BE49-F238E27FC236}">
                  <a16:creationId xmlns:a16="http://schemas.microsoft.com/office/drawing/2014/main" id="{E894A76D-0E38-9634-6859-83F7F8E1F06F}"/>
                </a:ext>
              </a:extLst>
            </p:cNvPr>
            <p:cNvSpPr>
              <a:spLocks noChangeArrowheads="1"/>
            </p:cNvSpPr>
            <p:nvPr/>
          </p:nvSpPr>
          <p:spPr bwMode="auto">
            <a:xfrm>
              <a:off x="3242390" y="464929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6</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42" name="Rectangle 56">
              <a:extLst>
                <a:ext uri="{FF2B5EF4-FFF2-40B4-BE49-F238E27FC236}">
                  <a16:creationId xmlns:a16="http://schemas.microsoft.com/office/drawing/2014/main" id="{1924810E-0A4B-8E5C-FFC9-B3DB6F1563E1}"/>
                </a:ext>
              </a:extLst>
            </p:cNvPr>
            <p:cNvSpPr>
              <a:spLocks noChangeArrowheads="1"/>
            </p:cNvSpPr>
            <p:nvPr/>
          </p:nvSpPr>
          <p:spPr bwMode="auto">
            <a:xfrm>
              <a:off x="5570698" y="4649296"/>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12</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43" name="Freeform 61">
              <a:extLst>
                <a:ext uri="{FF2B5EF4-FFF2-40B4-BE49-F238E27FC236}">
                  <a16:creationId xmlns:a16="http://schemas.microsoft.com/office/drawing/2014/main" id="{F7437A87-D460-3E77-7DC9-0D58B660AEB4}"/>
                </a:ext>
              </a:extLst>
            </p:cNvPr>
            <p:cNvSpPr>
              <a:spLocks/>
            </p:cNvSpPr>
            <p:nvPr/>
          </p:nvSpPr>
          <p:spPr bwMode="auto">
            <a:xfrm>
              <a:off x="956803" y="3845724"/>
              <a:ext cx="4700863" cy="650368"/>
            </a:xfrm>
            <a:custGeom>
              <a:avLst/>
              <a:gdLst>
                <a:gd name="T0" fmla="*/ 0 w 513"/>
                <a:gd name="T1" fmla="*/ 72 h 72"/>
                <a:gd name="T2" fmla="*/ 16 w 513"/>
                <a:gd name="T3" fmla="*/ 72 h 72"/>
                <a:gd name="T4" fmla="*/ 16 w 513"/>
                <a:gd name="T5" fmla="*/ 69 h 72"/>
                <a:gd name="T6" fmla="*/ 34 w 513"/>
                <a:gd name="T7" fmla="*/ 69 h 72"/>
                <a:gd name="T8" fmla="*/ 34 w 513"/>
                <a:gd name="T9" fmla="*/ 66 h 72"/>
                <a:gd name="T10" fmla="*/ 43 w 513"/>
                <a:gd name="T11" fmla="*/ 66 h 72"/>
                <a:gd name="T12" fmla="*/ 43 w 513"/>
                <a:gd name="T13" fmla="*/ 66 h 72"/>
                <a:gd name="T14" fmla="*/ 80 w 513"/>
                <a:gd name="T15" fmla="*/ 66 h 72"/>
                <a:gd name="T16" fmla="*/ 80 w 513"/>
                <a:gd name="T17" fmla="*/ 62 h 72"/>
                <a:gd name="T18" fmla="*/ 82 w 513"/>
                <a:gd name="T19" fmla="*/ 62 h 72"/>
                <a:gd name="T20" fmla="*/ 82 w 513"/>
                <a:gd name="T21" fmla="*/ 59 h 72"/>
                <a:gd name="T22" fmla="*/ 83 w 513"/>
                <a:gd name="T23" fmla="*/ 59 h 72"/>
                <a:gd name="T24" fmla="*/ 83 w 513"/>
                <a:gd name="T25" fmla="*/ 56 h 72"/>
                <a:gd name="T26" fmla="*/ 107 w 513"/>
                <a:gd name="T27" fmla="*/ 56 h 72"/>
                <a:gd name="T28" fmla="*/ 107 w 513"/>
                <a:gd name="T29" fmla="*/ 52 h 72"/>
                <a:gd name="T30" fmla="*/ 111 w 513"/>
                <a:gd name="T31" fmla="*/ 52 h 72"/>
                <a:gd name="T32" fmla="*/ 111 w 513"/>
                <a:gd name="T33" fmla="*/ 49 h 72"/>
                <a:gd name="T34" fmla="*/ 152 w 513"/>
                <a:gd name="T35" fmla="*/ 49 h 72"/>
                <a:gd name="T36" fmla="*/ 152 w 513"/>
                <a:gd name="T37" fmla="*/ 46 h 72"/>
                <a:gd name="T38" fmla="*/ 191 w 513"/>
                <a:gd name="T39" fmla="*/ 46 h 72"/>
                <a:gd name="T40" fmla="*/ 191 w 513"/>
                <a:gd name="T41" fmla="*/ 43 h 72"/>
                <a:gd name="T42" fmla="*/ 202 w 513"/>
                <a:gd name="T43" fmla="*/ 43 h 72"/>
                <a:gd name="T44" fmla="*/ 202 w 513"/>
                <a:gd name="T45" fmla="*/ 39 h 72"/>
                <a:gd name="T46" fmla="*/ 216 w 513"/>
                <a:gd name="T47" fmla="*/ 39 h 72"/>
                <a:gd name="T48" fmla="*/ 216 w 513"/>
                <a:gd name="T49" fmla="*/ 36 h 72"/>
                <a:gd name="T50" fmla="*/ 222 w 513"/>
                <a:gd name="T51" fmla="*/ 36 h 72"/>
                <a:gd name="T52" fmla="*/ 222 w 513"/>
                <a:gd name="T53" fmla="*/ 33 h 72"/>
                <a:gd name="T54" fmla="*/ 229 w 513"/>
                <a:gd name="T55" fmla="*/ 33 h 72"/>
                <a:gd name="T56" fmla="*/ 229 w 513"/>
                <a:gd name="T57" fmla="*/ 30 h 72"/>
                <a:gd name="T58" fmla="*/ 254 w 513"/>
                <a:gd name="T59" fmla="*/ 30 h 72"/>
                <a:gd name="T60" fmla="*/ 254 w 513"/>
                <a:gd name="T61" fmla="*/ 26 h 72"/>
                <a:gd name="T62" fmla="*/ 256 w 513"/>
                <a:gd name="T63" fmla="*/ 26 h 72"/>
                <a:gd name="T64" fmla="*/ 256 w 513"/>
                <a:gd name="T65" fmla="*/ 26 h 72"/>
                <a:gd name="T66" fmla="*/ 274 w 513"/>
                <a:gd name="T67" fmla="*/ 26 h 72"/>
                <a:gd name="T68" fmla="*/ 274 w 513"/>
                <a:gd name="T69" fmla="*/ 23 h 72"/>
                <a:gd name="T70" fmla="*/ 278 w 513"/>
                <a:gd name="T71" fmla="*/ 23 h 72"/>
                <a:gd name="T72" fmla="*/ 278 w 513"/>
                <a:gd name="T73" fmla="*/ 20 h 72"/>
                <a:gd name="T74" fmla="*/ 294 w 513"/>
                <a:gd name="T75" fmla="*/ 20 h 72"/>
                <a:gd name="T76" fmla="*/ 294 w 513"/>
                <a:gd name="T77" fmla="*/ 16 h 72"/>
                <a:gd name="T78" fmla="*/ 326 w 513"/>
                <a:gd name="T79" fmla="*/ 16 h 72"/>
                <a:gd name="T80" fmla="*/ 326 w 513"/>
                <a:gd name="T81" fmla="*/ 13 h 72"/>
                <a:gd name="T82" fmla="*/ 355 w 513"/>
                <a:gd name="T83" fmla="*/ 13 h 72"/>
                <a:gd name="T84" fmla="*/ 355 w 513"/>
                <a:gd name="T85" fmla="*/ 10 h 72"/>
                <a:gd name="T86" fmla="*/ 358 w 513"/>
                <a:gd name="T87" fmla="*/ 10 h 72"/>
                <a:gd name="T88" fmla="*/ 358 w 513"/>
                <a:gd name="T89" fmla="*/ 6 h 72"/>
                <a:gd name="T90" fmla="*/ 463 w 513"/>
                <a:gd name="T91" fmla="*/ 6 h 72"/>
                <a:gd name="T92" fmla="*/ 463 w 513"/>
                <a:gd name="T93" fmla="*/ 3 h 72"/>
                <a:gd name="T94" fmla="*/ 466 w 513"/>
                <a:gd name="T95" fmla="*/ 3 h 72"/>
                <a:gd name="T96" fmla="*/ 466 w 513"/>
                <a:gd name="T97" fmla="*/ 0 h 72"/>
                <a:gd name="T98" fmla="*/ 513 w 513"/>
                <a:gd name="T99" fmla="*/ 0 h 72"/>
                <a:gd name="T100" fmla="*/ 513 w 513"/>
                <a:gd name="T101" fmla="*/ 0 h 72"/>
                <a:gd name="T102" fmla="*/ 513 w 513"/>
                <a:gd name="T10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3" h="72">
                  <a:moveTo>
                    <a:pt x="0" y="72"/>
                  </a:moveTo>
                  <a:lnTo>
                    <a:pt x="16" y="72"/>
                  </a:lnTo>
                  <a:lnTo>
                    <a:pt x="16" y="69"/>
                  </a:lnTo>
                  <a:lnTo>
                    <a:pt x="34" y="69"/>
                  </a:lnTo>
                  <a:lnTo>
                    <a:pt x="34" y="66"/>
                  </a:lnTo>
                  <a:lnTo>
                    <a:pt x="43" y="66"/>
                  </a:lnTo>
                  <a:lnTo>
                    <a:pt x="43" y="66"/>
                  </a:lnTo>
                  <a:lnTo>
                    <a:pt x="80" y="66"/>
                  </a:lnTo>
                  <a:lnTo>
                    <a:pt x="80" y="62"/>
                  </a:lnTo>
                  <a:lnTo>
                    <a:pt x="82" y="62"/>
                  </a:lnTo>
                  <a:lnTo>
                    <a:pt x="82" y="59"/>
                  </a:lnTo>
                  <a:lnTo>
                    <a:pt x="83" y="59"/>
                  </a:lnTo>
                  <a:lnTo>
                    <a:pt x="83" y="56"/>
                  </a:lnTo>
                  <a:lnTo>
                    <a:pt x="107" y="56"/>
                  </a:lnTo>
                  <a:lnTo>
                    <a:pt x="107" y="52"/>
                  </a:lnTo>
                  <a:lnTo>
                    <a:pt x="111" y="52"/>
                  </a:lnTo>
                  <a:lnTo>
                    <a:pt x="111" y="49"/>
                  </a:lnTo>
                  <a:lnTo>
                    <a:pt x="152" y="49"/>
                  </a:lnTo>
                  <a:lnTo>
                    <a:pt x="152" y="46"/>
                  </a:lnTo>
                  <a:lnTo>
                    <a:pt x="191" y="46"/>
                  </a:lnTo>
                  <a:lnTo>
                    <a:pt x="191" y="43"/>
                  </a:lnTo>
                  <a:lnTo>
                    <a:pt x="202" y="43"/>
                  </a:lnTo>
                  <a:lnTo>
                    <a:pt x="202" y="39"/>
                  </a:lnTo>
                  <a:lnTo>
                    <a:pt x="216" y="39"/>
                  </a:lnTo>
                  <a:lnTo>
                    <a:pt x="216" y="36"/>
                  </a:lnTo>
                  <a:lnTo>
                    <a:pt x="222" y="36"/>
                  </a:lnTo>
                  <a:lnTo>
                    <a:pt x="222" y="33"/>
                  </a:lnTo>
                  <a:lnTo>
                    <a:pt x="229" y="33"/>
                  </a:lnTo>
                  <a:lnTo>
                    <a:pt x="229" y="30"/>
                  </a:lnTo>
                  <a:lnTo>
                    <a:pt x="254" y="30"/>
                  </a:lnTo>
                  <a:lnTo>
                    <a:pt x="254" y="26"/>
                  </a:lnTo>
                  <a:lnTo>
                    <a:pt x="256" y="26"/>
                  </a:lnTo>
                  <a:lnTo>
                    <a:pt x="256" y="26"/>
                  </a:lnTo>
                  <a:lnTo>
                    <a:pt x="274" y="26"/>
                  </a:lnTo>
                  <a:lnTo>
                    <a:pt x="274" y="23"/>
                  </a:lnTo>
                  <a:lnTo>
                    <a:pt x="278" y="23"/>
                  </a:lnTo>
                  <a:lnTo>
                    <a:pt x="278" y="20"/>
                  </a:lnTo>
                  <a:lnTo>
                    <a:pt x="294" y="20"/>
                  </a:lnTo>
                  <a:lnTo>
                    <a:pt x="294" y="16"/>
                  </a:lnTo>
                  <a:lnTo>
                    <a:pt x="326" y="16"/>
                  </a:lnTo>
                  <a:lnTo>
                    <a:pt x="326" y="13"/>
                  </a:lnTo>
                  <a:lnTo>
                    <a:pt x="355" y="13"/>
                  </a:lnTo>
                  <a:lnTo>
                    <a:pt x="355" y="10"/>
                  </a:lnTo>
                  <a:lnTo>
                    <a:pt x="358" y="10"/>
                  </a:lnTo>
                  <a:lnTo>
                    <a:pt x="358" y="6"/>
                  </a:lnTo>
                  <a:lnTo>
                    <a:pt x="463" y="6"/>
                  </a:lnTo>
                  <a:lnTo>
                    <a:pt x="463" y="3"/>
                  </a:lnTo>
                  <a:lnTo>
                    <a:pt x="466" y="3"/>
                  </a:lnTo>
                  <a:lnTo>
                    <a:pt x="466" y="0"/>
                  </a:lnTo>
                  <a:lnTo>
                    <a:pt x="513" y="0"/>
                  </a:lnTo>
                  <a:lnTo>
                    <a:pt x="513" y="0"/>
                  </a:lnTo>
                  <a:lnTo>
                    <a:pt x="513" y="0"/>
                  </a:lnTo>
                </a:path>
              </a:pathLst>
            </a:custGeom>
            <a:noFill/>
            <a:ln w="19050" cap="rnd">
              <a:solidFill>
                <a:srgbClr val="FF261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44" name="Freeform 62">
              <a:extLst>
                <a:ext uri="{FF2B5EF4-FFF2-40B4-BE49-F238E27FC236}">
                  <a16:creationId xmlns:a16="http://schemas.microsoft.com/office/drawing/2014/main" id="{EA1C3698-C719-DD42-FD69-63409223AB56}"/>
                </a:ext>
              </a:extLst>
            </p:cNvPr>
            <p:cNvSpPr>
              <a:spLocks/>
            </p:cNvSpPr>
            <p:nvPr/>
          </p:nvSpPr>
          <p:spPr bwMode="auto">
            <a:xfrm>
              <a:off x="956803" y="3917821"/>
              <a:ext cx="4700863" cy="578271"/>
            </a:xfrm>
            <a:custGeom>
              <a:avLst/>
              <a:gdLst>
                <a:gd name="T0" fmla="*/ 0 w 513"/>
                <a:gd name="T1" fmla="*/ 64 h 64"/>
                <a:gd name="T2" fmla="*/ 43 w 513"/>
                <a:gd name="T3" fmla="*/ 64 h 64"/>
                <a:gd name="T4" fmla="*/ 43 w 513"/>
                <a:gd name="T5" fmla="*/ 64 h 64"/>
                <a:gd name="T6" fmla="*/ 47 w 513"/>
                <a:gd name="T7" fmla="*/ 64 h 64"/>
                <a:gd name="T8" fmla="*/ 47 w 513"/>
                <a:gd name="T9" fmla="*/ 61 h 64"/>
                <a:gd name="T10" fmla="*/ 65 w 513"/>
                <a:gd name="T11" fmla="*/ 61 h 64"/>
                <a:gd name="T12" fmla="*/ 65 w 513"/>
                <a:gd name="T13" fmla="*/ 57 h 64"/>
                <a:gd name="T14" fmla="*/ 73 w 513"/>
                <a:gd name="T15" fmla="*/ 57 h 64"/>
                <a:gd name="T16" fmla="*/ 73 w 513"/>
                <a:gd name="T17" fmla="*/ 54 h 64"/>
                <a:gd name="T18" fmla="*/ 77 w 513"/>
                <a:gd name="T19" fmla="*/ 54 h 64"/>
                <a:gd name="T20" fmla="*/ 77 w 513"/>
                <a:gd name="T21" fmla="*/ 51 h 64"/>
                <a:gd name="T22" fmla="*/ 84 w 513"/>
                <a:gd name="T23" fmla="*/ 51 h 64"/>
                <a:gd name="T24" fmla="*/ 84 w 513"/>
                <a:gd name="T25" fmla="*/ 48 h 64"/>
                <a:gd name="T26" fmla="*/ 104 w 513"/>
                <a:gd name="T27" fmla="*/ 48 h 64"/>
                <a:gd name="T28" fmla="*/ 104 w 513"/>
                <a:gd name="T29" fmla="*/ 44 h 64"/>
                <a:gd name="T30" fmla="*/ 115 w 513"/>
                <a:gd name="T31" fmla="*/ 44 h 64"/>
                <a:gd name="T32" fmla="*/ 115 w 513"/>
                <a:gd name="T33" fmla="*/ 41 h 64"/>
                <a:gd name="T34" fmla="*/ 181 w 513"/>
                <a:gd name="T35" fmla="*/ 41 h 64"/>
                <a:gd name="T36" fmla="*/ 181 w 513"/>
                <a:gd name="T37" fmla="*/ 38 h 64"/>
                <a:gd name="T38" fmla="*/ 198 w 513"/>
                <a:gd name="T39" fmla="*/ 38 h 64"/>
                <a:gd name="T40" fmla="*/ 198 w 513"/>
                <a:gd name="T41" fmla="*/ 35 h 64"/>
                <a:gd name="T42" fmla="*/ 221 w 513"/>
                <a:gd name="T43" fmla="*/ 35 h 64"/>
                <a:gd name="T44" fmla="*/ 221 w 513"/>
                <a:gd name="T45" fmla="*/ 31 h 64"/>
                <a:gd name="T46" fmla="*/ 256 w 513"/>
                <a:gd name="T47" fmla="*/ 31 h 64"/>
                <a:gd name="T48" fmla="*/ 256 w 513"/>
                <a:gd name="T49" fmla="*/ 31 h 64"/>
                <a:gd name="T50" fmla="*/ 260 w 513"/>
                <a:gd name="T51" fmla="*/ 31 h 64"/>
                <a:gd name="T52" fmla="*/ 260 w 513"/>
                <a:gd name="T53" fmla="*/ 28 h 64"/>
                <a:gd name="T54" fmla="*/ 278 w 513"/>
                <a:gd name="T55" fmla="*/ 28 h 64"/>
                <a:gd name="T56" fmla="*/ 278 w 513"/>
                <a:gd name="T57" fmla="*/ 25 h 64"/>
                <a:gd name="T58" fmla="*/ 291 w 513"/>
                <a:gd name="T59" fmla="*/ 25 h 64"/>
                <a:gd name="T60" fmla="*/ 291 w 513"/>
                <a:gd name="T61" fmla="*/ 21 h 64"/>
                <a:gd name="T62" fmla="*/ 302 w 513"/>
                <a:gd name="T63" fmla="*/ 21 h 64"/>
                <a:gd name="T64" fmla="*/ 302 w 513"/>
                <a:gd name="T65" fmla="*/ 18 h 64"/>
                <a:gd name="T66" fmla="*/ 348 w 513"/>
                <a:gd name="T67" fmla="*/ 18 h 64"/>
                <a:gd name="T68" fmla="*/ 348 w 513"/>
                <a:gd name="T69" fmla="*/ 15 h 64"/>
                <a:gd name="T70" fmla="*/ 357 w 513"/>
                <a:gd name="T71" fmla="*/ 15 h 64"/>
                <a:gd name="T72" fmla="*/ 357 w 513"/>
                <a:gd name="T73" fmla="*/ 11 h 64"/>
                <a:gd name="T74" fmla="*/ 379 w 513"/>
                <a:gd name="T75" fmla="*/ 11 h 64"/>
                <a:gd name="T76" fmla="*/ 379 w 513"/>
                <a:gd name="T77" fmla="*/ 8 h 64"/>
                <a:gd name="T78" fmla="*/ 382 w 513"/>
                <a:gd name="T79" fmla="*/ 8 h 64"/>
                <a:gd name="T80" fmla="*/ 382 w 513"/>
                <a:gd name="T81" fmla="*/ 5 h 64"/>
                <a:gd name="T82" fmla="*/ 490 w 513"/>
                <a:gd name="T83" fmla="*/ 5 h 64"/>
                <a:gd name="T84" fmla="*/ 490 w 513"/>
                <a:gd name="T85" fmla="*/ 0 h 64"/>
                <a:gd name="T86" fmla="*/ 513 w 513"/>
                <a:gd name="T87" fmla="*/ 0 h 64"/>
                <a:gd name="T88" fmla="*/ 513 w 513"/>
                <a:gd name="T89" fmla="*/ 0 h 64"/>
                <a:gd name="T90" fmla="*/ 513 w 513"/>
                <a:gd name="T9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3" h="64">
                  <a:moveTo>
                    <a:pt x="0" y="64"/>
                  </a:moveTo>
                  <a:lnTo>
                    <a:pt x="43" y="64"/>
                  </a:lnTo>
                  <a:lnTo>
                    <a:pt x="43" y="64"/>
                  </a:lnTo>
                  <a:lnTo>
                    <a:pt x="47" y="64"/>
                  </a:lnTo>
                  <a:lnTo>
                    <a:pt x="47" y="61"/>
                  </a:lnTo>
                  <a:lnTo>
                    <a:pt x="65" y="61"/>
                  </a:lnTo>
                  <a:lnTo>
                    <a:pt x="65" y="57"/>
                  </a:lnTo>
                  <a:lnTo>
                    <a:pt x="73" y="57"/>
                  </a:lnTo>
                  <a:lnTo>
                    <a:pt x="73" y="54"/>
                  </a:lnTo>
                  <a:lnTo>
                    <a:pt x="77" y="54"/>
                  </a:lnTo>
                  <a:lnTo>
                    <a:pt x="77" y="51"/>
                  </a:lnTo>
                  <a:lnTo>
                    <a:pt x="84" y="51"/>
                  </a:lnTo>
                  <a:lnTo>
                    <a:pt x="84" y="48"/>
                  </a:lnTo>
                  <a:lnTo>
                    <a:pt x="104" y="48"/>
                  </a:lnTo>
                  <a:lnTo>
                    <a:pt x="104" y="44"/>
                  </a:lnTo>
                  <a:lnTo>
                    <a:pt x="115" y="44"/>
                  </a:lnTo>
                  <a:lnTo>
                    <a:pt x="115" y="41"/>
                  </a:lnTo>
                  <a:lnTo>
                    <a:pt x="181" y="41"/>
                  </a:lnTo>
                  <a:lnTo>
                    <a:pt x="181" y="38"/>
                  </a:lnTo>
                  <a:lnTo>
                    <a:pt x="198" y="38"/>
                  </a:lnTo>
                  <a:lnTo>
                    <a:pt x="198" y="35"/>
                  </a:lnTo>
                  <a:lnTo>
                    <a:pt x="221" y="35"/>
                  </a:lnTo>
                  <a:lnTo>
                    <a:pt x="221" y="31"/>
                  </a:lnTo>
                  <a:lnTo>
                    <a:pt x="256" y="31"/>
                  </a:lnTo>
                  <a:lnTo>
                    <a:pt x="256" y="31"/>
                  </a:lnTo>
                  <a:lnTo>
                    <a:pt x="260" y="31"/>
                  </a:lnTo>
                  <a:lnTo>
                    <a:pt x="260" y="28"/>
                  </a:lnTo>
                  <a:lnTo>
                    <a:pt x="278" y="28"/>
                  </a:lnTo>
                  <a:lnTo>
                    <a:pt x="278" y="25"/>
                  </a:lnTo>
                  <a:lnTo>
                    <a:pt x="291" y="25"/>
                  </a:lnTo>
                  <a:lnTo>
                    <a:pt x="291" y="21"/>
                  </a:lnTo>
                  <a:lnTo>
                    <a:pt x="302" y="21"/>
                  </a:lnTo>
                  <a:lnTo>
                    <a:pt x="302" y="18"/>
                  </a:lnTo>
                  <a:lnTo>
                    <a:pt x="348" y="18"/>
                  </a:lnTo>
                  <a:lnTo>
                    <a:pt x="348" y="15"/>
                  </a:lnTo>
                  <a:lnTo>
                    <a:pt x="357" y="15"/>
                  </a:lnTo>
                  <a:lnTo>
                    <a:pt x="357" y="11"/>
                  </a:lnTo>
                  <a:lnTo>
                    <a:pt x="379" y="11"/>
                  </a:lnTo>
                  <a:lnTo>
                    <a:pt x="379" y="8"/>
                  </a:lnTo>
                  <a:lnTo>
                    <a:pt x="382" y="8"/>
                  </a:lnTo>
                  <a:lnTo>
                    <a:pt x="382" y="5"/>
                  </a:lnTo>
                  <a:lnTo>
                    <a:pt x="490" y="5"/>
                  </a:lnTo>
                  <a:lnTo>
                    <a:pt x="490" y="0"/>
                  </a:lnTo>
                  <a:lnTo>
                    <a:pt x="513" y="0"/>
                  </a:lnTo>
                  <a:lnTo>
                    <a:pt x="513" y="0"/>
                  </a:lnTo>
                  <a:lnTo>
                    <a:pt x="513" y="0"/>
                  </a:lnTo>
                </a:path>
              </a:pathLst>
            </a:custGeom>
            <a:noFill/>
            <a:ln w="19050" cap="rnd">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11" name="Rectangle 116">
              <a:extLst>
                <a:ext uri="{FF2B5EF4-FFF2-40B4-BE49-F238E27FC236}">
                  <a16:creationId xmlns:a16="http://schemas.microsoft.com/office/drawing/2014/main" id="{C9A67862-7C70-58C5-91D2-F0113844F126}"/>
                </a:ext>
              </a:extLst>
            </p:cNvPr>
            <p:cNvSpPr>
              <a:spLocks noChangeArrowheads="1"/>
            </p:cNvSpPr>
            <p:nvPr/>
          </p:nvSpPr>
          <p:spPr bwMode="auto">
            <a:xfrm>
              <a:off x="204462" y="4896317"/>
              <a:ext cx="6176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cs typeface="Arial" panose="020B0604020202020204" pitchFamily="34" charset="0"/>
                </a:rPr>
                <a:t>Months since Randomization</a:t>
              </a:r>
              <a:endParaRPr kumimoji="0" lang="en-US" altLang="en-US" b="1" i="0" u="none" strike="noStrike" cap="none" normalizeH="0" baseline="0" dirty="0">
                <a:ln>
                  <a:noFill/>
                </a:ln>
                <a:solidFill>
                  <a:schemeClr val="tx1"/>
                </a:solidFill>
                <a:effectLst/>
                <a:cs typeface="Arial" panose="020B0604020202020204" pitchFamily="34" charset="0"/>
              </a:endParaRPr>
            </a:p>
          </p:txBody>
        </p:sp>
        <p:sp>
          <p:nvSpPr>
            <p:cNvPr id="212" name="Rectangle 198">
              <a:extLst>
                <a:ext uri="{FF2B5EF4-FFF2-40B4-BE49-F238E27FC236}">
                  <a16:creationId xmlns:a16="http://schemas.microsoft.com/office/drawing/2014/main" id="{E9C93C7D-B2C4-E27A-0382-1EC56EB42B00}"/>
                </a:ext>
              </a:extLst>
            </p:cNvPr>
            <p:cNvSpPr>
              <a:spLocks noChangeArrowheads="1"/>
            </p:cNvSpPr>
            <p:nvPr/>
          </p:nvSpPr>
          <p:spPr bwMode="auto">
            <a:xfrm>
              <a:off x="5020490" y="3276880"/>
              <a:ext cx="10284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2615"/>
                  </a:solidFill>
                  <a:effectLst/>
                  <a:cs typeface="Arial" panose="020B0604020202020204" pitchFamily="34" charset="0"/>
                </a:rPr>
                <a:t>FFRangio</a:t>
              </a:r>
            </a:p>
          </p:txBody>
        </p:sp>
        <p:sp>
          <p:nvSpPr>
            <p:cNvPr id="223" name="Rectangle 160">
              <a:extLst>
                <a:ext uri="{FF2B5EF4-FFF2-40B4-BE49-F238E27FC236}">
                  <a16:creationId xmlns:a16="http://schemas.microsoft.com/office/drawing/2014/main" id="{393E00DF-EB6A-1F57-EF57-D60AC9F10E23}"/>
                </a:ext>
              </a:extLst>
            </p:cNvPr>
            <p:cNvSpPr>
              <a:spLocks noChangeArrowheads="1"/>
            </p:cNvSpPr>
            <p:nvPr/>
          </p:nvSpPr>
          <p:spPr bwMode="auto">
            <a:xfrm>
              <a:off x="2130112" y="2297347"/>
              <a:ext cx="2263372"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en-US" b="1" dirty="0">
                  <a:solidFill>
                    <a:srgbClr val="000000"/>
                  </a:solidFill>
                </a:rPr>
                <a:t>HR (95% CI):</a:t>
              </a:r>
            </a:p>
            <a:p>
              <a:pPr algn="ctr">
                <a:spcAft>
                  <a:spcPts val="0"/>
                </a:spcAft>
              </a:pPr>
              <a:r>
                <a:rPr lang="en-US" altLang="en-US" b="1" dirty="0">
                  <a:solidFill>
                    <a:srgbClr val="000000"/>
                  </a:solidFill>
                </a:rPr>
                <a:t>1.16 (0.63-2.14) </a:t>
              </a:r>
            </a:p>
          </p:txBody>
        </p:sp>
      </p:grpSp>
      <p:sp>
        <p:nvSpPr>
          <p:cNvPr id="3" name="Rectangle 152">
            <a:extLst>
              <a:ext uri="{FF2B5EF4-FFF2-40B4-BE49-F238E27FC236}">
                <a16:creationId xmlns:a16="http://schemas.microsoft.com/office/drawing/2014/main" id="{BB74A392-5FF7-5366-95A3-628DC34E0365}"/>
              </a:ext>
            </a:extLst>
          </p:cNvPr>
          <p:cNvSpPr>
            <a:spLocks noChangeArrowheads="1"/>
          </p:cNvSpPr>
          <p:nvPr/>
        </p:nvSpPr>
        <p:spPr bwMode="auto">
          <a:xfrm>
            <a:off x="6113149" y="5542307"/>
            <a:ext cx="613951"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Pressure</a:t>
            </a:r>
          </a:p>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cs typeface="Arial" panose="020B0604020202020204" pitchFamily="34" charset="0"/>
              </a:rPr>
              <a:t>wire</a:t>
            </a:r>
            <a:endParaRPr kumimoji="0" lang="en-US" altLang="en-US" sz="1200" i="0" u="none" strike="noStrike" cap="none" normalizeH="0" baseline="0" dirty="0">
              <a:ln>
                <a:noFill/>
              </a:ln>
              <a:solidFill>
                <a:schemeClr val="tx1"/>
              </a:solidFill>
              <a:effectLst/>
              <a:cs typeface="Arial" panose="020B0604020202020204" pitchFamily="34" charset="0"/>
            </a:endParaRPr>
          </a:p>
        </p:txBody>
      </p:sp>
      <p:grpSp>
        <p:nvGrpSpPr>
          <p:cNvPr id="45" name="Group 44">
            <a:extLst>
              <a:ext uri="{FF2B5EF4-FFF2-40B4-BE49-F238E27FC236}">
                <a16:creationId xmlns:a16="http://schemas.microsoft.com/office/drawing/2014/main" id="{1388E9CB-1460-4D82-AC51-79AE6A529844}"/>
              </a:ext>
            </a:extLst>
          </p:cNvPr>
          <p:cNvGrpSpPr/>
          <p:nvPr/>
        </p:nvGrpSpPr>
        <p:grpSpPr>
          <a:xfrm>
            <a:off x="6197843" y="614857"/>
            <a:ext cx="6224605" cy="4466757"/>
            <a:chOff x="6197843" y="806548"/>
            <a:chExt cx="6224605" cy="4369662"/>
          </a:xfrm>
        </p:grpSpPr>
        <p:sp>
          <p:nvSpPr>
            <p:cNvPr id="171" name="Rectangle 96">
              <a:extLst>
                <a:ext uri="{FF2B5EF4-FFF2-40B4-BE49-F238E27FC236}">
                  <a16:creationId xmlns:a16="http://schemas.microsoft.com/office/drawing/2014/main" id="{191D401F-A444-6203-BE95-2F60CCAD129C}"/>
                </a:ext>
              </a:extLst>
            </p:cNvPr>
            <p:cNvSpPr>
              <a:spLocks noChangeArrowheads="1"/>
            </p:cNvSpPr>
            <p:nvPr/>
          </p:nvSpPr>
          <p:spPr bwMode="auto">
            <a:xfrm rot="16200000">
              <a:off x="4354278" y="2650113"/>
              <a:ext cx="405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cs typeface="Arial" panose="020B0604020202020204" pitchFamily="34" charset="0"/>
                </a:rPr>
                <a:t>MI (%)</a:t>
              </a:r>
              <a:endParaRPr kumimoji="0" lang="en-US" altLang="en-US" sz="2400" b="1" i="0" u="none" strike="noStrike" cap="none" normalizeH="0" baseline="0" dirty="0">
                <a:ln>
                  <a:noFill/>
                </a:ln>
                <a:solidFill>
                  <a:schemeClr val="tx1"/>
                </a:solidFill>
                <a:effectLst/>
                <a:cs typeface="Arial" panose="020B0604020202020204" pitchFamily="34" charset="0"/>
              </a:endParaRPr>
            </a:p>
          </p:txBody>
        </p:sp>
        <p:sp>
          <p:nvSpPr>
            <p:cNvPr id="191" name="Rectangle 116">
              <a:extLst>
                <a:ext uri="{FF2B5EF4-FFF2-40B4-BE49-F238E27FC236}">
                  <a16:creationId xmlns:a16="http://schemas.microsoft.com/office/drawing/2014/main" id="{A79E440C-16C4-F992-3142-0CDB91C32D13}"/>
                </a:ext>
              </a:extLst>
            </p:cNvPr>
            <p:cNvSpPr>
              <a:spLocks noChangeArrowheads="1"/>
            </p:cNvSpPr>
            <p:nvPr/>
          </p:nvSpPr>
          <p:spPr bwMode="auto">
            <a:xfrm>
              <a:off x="6246040" y="4899211"/>
              <a:ext cx="6176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cs typeface="Arial" panose="020B0604020202020204" pitchFamily="34" charset="0"/>
                </a:rPr>
                <a:t>Months since Randomization</a:t>
              </a:r>
              <a:endParaRPr kumimoji="0" lang="en-US" altLang="en-US" b="1" i="0" u="none" strike="noStrike" cap="none" normalizeH="0" baseline="0" dirty="0">
                <a:ln>
                  <a:noFill/>
                </a:ln>
                <a:solidFill>
                  <a:schemeClr val="tx1"/>
                </a:solidFill>
                <a:effectLst/>
                <a:cs typeface="Arial" panose="020B0604020202020204" pitchFamily="34" charset="0"/>
              </a:endParaRPr>
            </a:p>
          </p:txBody>
        </p:sp>
        <p:sp>
          <p:nvSpPr>
            <p:cNvPr id="112" name="Rectangle 21">
              <a:extLst>
                <a:ext uri="{FF2B5EF4-FFF2-40B4-BE49-F238E27FC236}">
                  <a16:creationId xmlns:a16="http://schemas.microsoft.com/office/drawing/2014/main" id="{92EE8C2E-3F63-BA99-BE27-D78B5A1AF173}"/>
                </a:ext>
              </a:extLst>
            </p:cNvPr>
            <p:cNvSpPr>
              <a:spLocks noChangeArrowheads="1"/>
            </p:cNvSpPr>
            <p:nvPr/>
          </p:nvSpPr>
          <p:spPr bwMode="auto">
            <a:xfrm>
              <a:off x="11436778" y="4227572"/>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2615"/>
                  </a:solidFill>
                  <a:effectLst/>
                  <a:cs typeface="Arial" panose="020B0604020202020204" pitchFamily="34" charset="0"/>
                </a:rPr>
                <a:t> 1.6%</a:t>
              </a:r>
            </a:p>
          </p:txBody>
        </p:sp>
        <p:sp>
          <p:nvSpPr>
            <p:cNvPr id="113" name="Rectangle 22">
              <a:extLst>
                <a:ext uri="{FF2B5EF4-FFF2-40B4-BE49-F238E27FC236}">
                  <a16:creationId xmlns:a16="http://schemas.microsoft.com/office/drawing/2014/main" id="{FF486B3A-BCA6-40CE-57FA-38ABAF1AEF13}"/>
                </a:ext>
              </a:extLst>
            </p:cNvPr>
            <p:cNvSpPr>
              <a:spLocks noChangeArrowheads="1"/>
            </p:cNvSpPr>
            <p:nvPr/>
          </p:nvSpPr>
          <p:spPr bwMode="auto">
            <a:xfrm>
              <a:off x="11503453" y="3505200"/>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FF"/>
                  </a:solidFill>
                  <a:effectLst/>
                  <a:cs typeface="Arial" panose="020B0604020202020204" pitchFamily="34" charset="0"/>
                </a:rPr>
                <a:t> 2.5%</a:t>
              </a:r>
            </a:p>
          </p:txBody>
        </p:sp>
        <p:sp>
          <p:nvSpPr>
            <p:cNvPr id="114" name="Line 23">
              <a:extLst>
                <a:ext uri="{FF2B5EF4-FFF2-40B4-BE49-F238E27FC236}">
                  <a16:creationId xmlns:a16="http://schemas.microsoft.com/office/drawing/2014/main" id="{790EA3FF-4807-56BA-2D73-C4A621C0BB88}"/>
                </a:ext>
              </a:extLst>
            </p:cNvPr>
            <p:cNvSpPr>
              <a:spLocks noChangeShapeType="1"/>
            </p:cNvSpPr>
            <p:nvPr/>
          </p:nvSpPr>
          <p:spPr bwMode="auto">
            <a:xfrm>
              <a:off x="6830383" y="1697860"/>
              <a:ext cx="1" cy="28233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16" name="Line 25">
              <a:extLst>
                <a:ext uri="{FF2B5EF4-FFF2-40B4-BE49-F238E27FC236}">
                  <a16:creationId xmlns:a16="http://schemas.microsoft.com/office/drawing/2014/main" id="{5EB86022-8E18-7B6E-0A81-3F6901687745}"/>
                </a:ext>
              </a:extLst>
            </p:cNvPr>
            <p:cNvSpPr>
              <a:spLocks noChangeShapeType="1"/>
            </p:cNvSpPr>
            <p:nvPr/>
          </p:nvSpPr>
          <p:spPr bwMode="auto">
            <a:xfrm flipH="1">
              <a:off x="6791889" y="3928482"/>
              <a:ext cx="288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17" name="Line 26">
              <a:extLst>
                <a:ext uri="{FF2B5EF4-FFF2-40B4-BE49-F238E27FC236}">
                  <a16:creationId xmlns:a16="http://schemas.microsoft.com/office/drawing/2014/main" id="{EF970C51-3427-2723-45F5-1930BB32ABB4}"/>
                </a:ext>
              </a:extLst>
            </p:cNvPr>
            <p:cNvSpPr>
              <a:spLocks noChangeShapeType="1"/>
            </p:cNvSpPr>
            <p:nvPr/>
          </p:nvSpPr>
          <p:spPr bwMode="auto">
            <a:xfrm flipH="1">
              <a:off x="6791889" y="3387948"/>
              <a:ext cx="288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18" name="Line 27">
              <a:extLst>
                <a:ext uri="{FF2B5EF4-FFF2-40B4-BE49-F238E27FC236}">
                  <a16:creationId xmlns:a16="http://schemas.microsoft.com/office/drawing/2014/main" id="{DA9CF844-8D9E-10DD-14FD-74EAF0E5BC68}"/>
                </a:ext>
              </a:extLst>
            </p:cNvPr>
            <p:cNvSpPr>
              <a:spLocks noChangeShapeType="1"/>
            </p:cNvSpPr>
            <p:nvPr/>
          </p:nvSpPr>
          <p:spPr bwMode="auto">
            <a:xfrm flipH="1">
              <a:off x="6791889" y="2848865"/>
              <a:ext cx="288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22" name="Rectangle 32">
              <a:extLst>
                <a:ext uri="{FF2B5EF4-FFF2-40B4-BE49-F238E27FC236}">
                  <a16:creationId xmlns:a16="http://schemas.microsoft.com/office/drawing/2014/main" id="{A420D056-0271-10C0-43D9-7D9CBB72C4F1}"/>
                </a:ext>
              </a:extLst>
            </p:cNvPr>
            <p:cNvSpPr>
              <a:spLocks noChangeArrowheads="1"/>
            </p:cNvSpPr>
            <p:nvPr/>
          </p:nvSpPr>
          <p:spPr bwMode="auto">
            <a:xfrm>
              <a:off x="6649000" y="44081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0</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123" name="Rectangle 33">
              <a:extLst>
                <a:ext uri="{FF2B5EF4-FFF2-40B4-BE49-F238E27FC236}">
                  <a16:creationId xmlns:a16="http://schemas.microsoft.com/office/drawing/2014/main" id="{596F5C15-2588-53B3-0819-34CBDD9A6AB0}"/>
                </a:ext>
              </a:extLst>
            </p:cNvPr>
            <p:cNvSpPr>
              <a:spLocks noChangeArrowheads="1"/>
            </p:cNvSpPr>
            <p:nvPr/>
          </p:nvSpPr>
          <p:spPr bwMode="auto">
            <a:xfrm>
              <a:off x="6636300" y="3791417"/>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2</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124" name="Rectangle 34">
              <a:extLst>
                <a:ext uri="{FF2B5EF4-FFF2-40B4-BE49-F238E27FC236}">
                  <a16:creationId xmlns:a16="http://schemas.microsoft.com/office/drawing/2014/main" id="{E21524E5-41AC-15A2-0A87-0189878B2B3A}"/>
                </a:ext>
              </a:extLst>
            </p:cNvPr>
            <p:cNvSpPr>
              <a:spLocks noChangeArrowheads="1"/>
            </p:cNvSpPr>
            <p:nvPr/>
          </p:nvSpPr>
          <p:spPr bwMode="auto">
            <a:xfrm>
              <a:off x="6636300" y="325088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4</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125" name="Rectangle 35">
              <a:extLst>
                <a:ext uri="{FF2B5EF4-FFF2-40B4-BE49-F238E27FC236}">
                  <a16:creationId xmlns:a16="http://schemas.microsoft.com/office/drawing/2014/main" id="{F379356B-6C66-0725-D64D-FBD540F36F0D}"/>
                </a:ext>
              </a:extLst>
            </p:cNvPr>
            <p:cNvSpPr>
              <a:spLocks noChangeArrowheads="1"/>
            </p:cNvSpPr>
            <p:nvPr/>
          </p:nvSpPr>
          <p:spPr bwMode="auto">
            <a:xfrm>
              <a:off x="6636300" y="272450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6</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126" name="Rectangle 36">
              <a:extLst>
                <a:ext uri="{FF2B5EF4-FFF2-40B4-BE49-F238E27FC236}">
                  <a16:creationId xmlns:a16="http://schemas.microsoft.com/office/drawing/2014/main" id="{E84099AB-CF5A-323A-B782-F028EAC6DE4D}"/>
                </a:ext>
              </a:extLst>
            </p:cNvPr>
            <p:cNvSpPr>
              <a:spLocks noChangeArrowheads="1"/>
            </p:cNvSpPr>
            <p:nvPr/>
          </p:nvSpPr>
          <p:spPr bwMode="auto">
            <a:xfrm>
              <a:off x="6636300" y="2260168"/>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8</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127" name="Rectangle 37">
              <a:extLst>
                <a:ext uri="{FF2B5EF4-FFF2-40B4-BE49-F238E27FC236}">
                  <a16:creationId xmlns:a16="http://schemas.microsoft.com/office/drawing/2014/main" id="{015125D6-BDA4-1978-B606-D4C64715F704}"/>
                </a:ext>
              </a:extLst>
            </p:cNvPr>
            <p:cNvSpPr>
              <a:spLocks noChangeArrowheads="1"/>
            </p:cNvSpPr>
            <p:nvPr/>
          </p:nvSpPr>
          <p:spPr bwMode="auto">
            <a:xfrm>
              <a:off x="6565856" y="1708384"/>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10</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129" name="Line 39">
              <a:extLst>
                <a:ext uri="{FF2B5EF4-FFF2-40B4-BE49-F238E27FC236}">
                  <a16:creationId xmlns:a16="http://schemas.microsoft.com/office/drawing/2014/main" id="{0580A084-A7BE-25D6-4117-DDFA6C3CEA58}"/>
                </a:ext>
              </a:extLst>
            </p:cNvPr>
            <p:cNvSpPr>
              <a:spLocks noChangeShapeType="1"/>
            </p:cNvSpPr>
            <p:nvPr/>
          </p:nvSpPr>
          <p:spPr bwMode="auto">
            <a:xfrm flipH="1">
              <a:off x="6830384" y="4521184"/>
              <a:ext cx="49996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1" name="Line 41">
              <a:extLst>
                <a:ext uri="{FF2B5EF4-FFF2-40B4-BE49-F238E27FC236}">
                  <a16:creationId xmlns:a16="http://schemas.microsoft.com/office/drawing/2014/main" id="{1F174E94-BEED-BDF2-541D-8BB4A9ACDEC7}"/>
                </a:ext>
              </a:extLst>
            </p:cNvPr>
            <p:cNvSpPr>
              <a:spLocks noChangeShapeType="1"/>
            </p:cNvSpPr>
            <p:nvPr/>
          </p:nvSpPr>
          <p:spPr bwMode="auto">
            <a:xfrm>
              <a:off x="7273091"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2" name="Line 42">
              <a:extLst>
                <a:ext uri="{FF2B5EF4-FFF2-40B4-BE49-F238E27FC236}">
                  <a16:creationId xmlns:a16="http://schemas.microsoft.com/office/drawing/2014/main" id="{83047F1C-83F3-4930-4EB5-4B6A2FDE60FD}"/>
                </a:ext>
              </a:extLst>
            </p:cNvPr>
            <p:cNvSpPr>
              <a:spLocks noChangeShapeType="1"/>
            </p:cNvSpPr>
            <p:nvPr/>
          </p:nvSpPr>
          <p:spPr bwMode="auto">
            <a:xfrm>
              <a:off x="7686926"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3" name="Line 43">
              <a:extLst>
                <a:ext uri="{FF2B5EF4-FFF2-40B4-BE49-F238E27FC236}">
                  <a16:creationId xmlns:a16="http://schemas.microsoft.com/office/drawing/2014/main" id="{858158B0-EC40-646C-F294-42536533A3E1}"/>
                </a:ext>
              </a:extLst>
            </p:cNvPr>
            <p:cNvSpPr>
              <a:spLocks noChangeShapeType="1"/>
            </p:cNvSpPr>
            <p:nvPr/>
          </p:nvSpPr>
          <p:spPr bwMode="auto">
            <a:xfrm>
              <a:off x="8092740"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4" name="Line 44">
              <a:extLst>
                <a:ext uri="{FF2B5EF4-FFF2-40B4-BE49-F238E27FC236}">
                  <a16:creationId xmlns:a16="http://schemas.microsoft.com/office/drawing/2014/main" id="{B81FC900-47EA-48EA-42E9-49370C542364}"/>
                </a:ext>
              </a:extLst>
            </p:cNvPr>
            <p:cNvSpPr>
              <a:spLocks noChangeShapeType="1"/>
            </p:cNvSpPr>
            <p:nvPr/>
          </p:nvSpPr>
          <p:spPr bwMode="auto">
            <a:xfrm>
              <a:off x="8506575"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5" name="Line 45">
              <a:extLst>
                <a:ext uri="{FF2B5EF4-FFF2-40B4-BE49-F238E27FC236}">
                  <a16:creationId xmlns:a16="http://schemas.microsoft.com/office/drawing/2014/main" id="{FE6CA42C-A0F1-E70A-86CD-4A75849F291E}"/>
                </a:ext>
              </a:extLst>
            </p:cNvPr>
            <p:cNvSpPr>
              <a:spLocks noChangeShapeType="1"/>
            </p:cNvSpPr>
            <p:nvPr/>
          </p:nvSpPr>
          <p:spPr bwMode="auto">
            <a:xfrm>
              <a:off x="8920409"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6" name="Line 46">
              <a:extLst>
                <a:ext uri="{FF2B5EF4-FFF2-40B4-BE49-F238E27FC236}">
                  <a16:creationId xmlns:a16="http://schemas.microsoft.com/office/drawing/2014/main" id="{B6717A4C-83DB-7C5E-7865-05F2EDB678E5}"/>
                </a:ext>
              </a:extLst>
            </p:cNvPr>
            <p:cNvSpPr>
              <a:spLocks noChangeShapeType="1"/>
            </p:cNvSpPr>
            <p:nvPr/>
          </p:nvSpPr>
          <p:spPr bwMode="auto">
            <a:xfrm>
              <a:off x="9324619"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7" name="Line 47">
              <a:extLst>
                <a:ext uri="{FF2B5EF4-FFF2-40B4-BE49-F238E27FC236}">
                  <a16:creationId xmlns:a16="http://schemas.microsoft.com/office/drawing/2014/main" id="{5F07C45D-AFEA-1E09-6692-8BA040025E0F}"/>
                </a:ext>
              </a:extLst>
            </p:cNvPr>
            <p:cNvSpPr>
              <a:spLocks noChangeShapeType="1"/>
            </p:cNvSpPr>
            <p:nvPr/>
          </p:nvSpPr>
          <p:spPr bwMode="auto">
            <a:xfrm>
              <a:off x="9740057"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8" name="Line 48">
              <a:extLst>
                <a:ext uri="{FF2B5EF4-FFF2-40B4-BE49-F238E27FC236}">
                  <a16:creationId xmlns:a16="http://schemas.microsoft.com/office/drawing/2014/main" id="{24DD1EFE-EA36-3FCC-13EC-D91B0657DD0C}"/>
                </a:ext>
              </a:extLst>
            </p:cNvPr>
            <p:cNvSpPr>
              <a:spLocks noChangeShapeType="1"/>
            </p:cNvSpPr>
            <p:nvPr/>
          </p:nvSpPr>
          <p:spPr bwMode="auto">
            <a:xfrm>
              <a:off x="10153891"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39" name="Line 49">
              <a:extLst>
                <a:ext uri="{FF2B5EF4-FFF2-40B4-BE49-F238E27FC236}">
                  <a16:creationId xmlns:a16="http://schemas.microsoft.com/office/drawing/2014/main" id="{C1427C27-188D-3885-B562-3BF150ED8589}"/>
                </a:ext>
              </a:extLst>
            </p:cNvPr>
            <p:cNvSpPr>
              <a:spLocks noChangeShapeType="1"/>
            </p:cNvSpPr>
            <p:nvPr/>
          </p:nvSpPr>
          <p:spPr bwMode="auto">
            <a:xfrm>
              <a:off x="10567726"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40" name="Line 50">
              <a:extLst>
                <a:ext uri="{FF2B5EF4-FFF2-40B4-BE49-F238E27FC236}">
                  <a16:creationId xmlns:a16="http://schemas.microsoft.com/office/drawing/2014/main" id="{18BE3A1B-09C2-9990-3442-D8B6190AB74F}"/>
                </a:ext>
              </a:extLst>
            </p:cNvPr>
            <p:cNvSpPr>
              <a:spLocks noChangeShapeType="1"/>
            </p:cNvSpPr>
            <p:nvPr/>
          </p:nvSpPr>
          <p:spPr bwMode="auto">
            <a:xfrm>
              <a:off x="10973542"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41" name="Line 51">
              <a:extLst>
                <a:ext uri="{FF2B5EF4-FFF2-40B4-BE49-F238E27FC236}">
                  <a16:creationId xmlns:a16="http://schemas.microsoft.com/office/drawing/2014/main" id="{A2A8E721-BFB1-7980-8A1B-0C8809ED0E22}"/>
                </a:ext>
              </a:extLst>
            </p:cNvPr>
            <p:cNvSpPr>
              <a:spLocks noChangeShapeType="1"/>
            </p:cNvSpPr>
            <p:nvPr/>
          </p:nvSpPr>
          <p:spPr bwMode="auto">
            <a:xfrm>
              <a:off x="11387375"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42" name="Line 52">
              <a:extLst>
                <a:ext uri="{FF2B5EF4-FFF2-40B4-BE49-F238E27FC236}">
                  <a16:creationId xmlns:a16="http://schemas.microsoft.com/office/drawing/2014/main" id="{79E31FFB-C599-3D41-DF4C-288A90E5DF3F}"/>
                </a:ext>
              </a:extLst>
            </p:cNvPr>
            <p:cNvSpPr>
              <a:spLocks noChangeShapeType="1"/>
            </p:cNvSpPr>
            <p:nvPr/>
          </p:nvSpPr>
          <p:spPr bwMode="auto">
            <a:xfrm>
              <a:off x="11801210" y="4521184"/>
              <a:ext cx="0" cy="521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43" name="Rectangle 54">
              <a:extLst>
                <a:ext uri="{FF2B5EF4-FFF2-40B4-BE49-F238E27FC236}">
                  <a16:creationId xmlns:a16="http://schemas.microsoft.com/office/drawing/2014/main" id="{0E2488A7-EDE3-E012-5CC7-CA3B1AF2867F}"/>
                </a:ext>
              </a:extLst>
            </p:cNvPr>
            <p:cNvSpPr>
              <a:spLocks noChangeArrowheads="1"/>
            </p:cNvSpPr>
            <p:nvPr/>
          </p:nvSpPr>
          <p:spPr bwMode="auto">
            <a:xfrm>
              <a:off x="7210536" y="4616828"/>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1</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144" name="Rectangle 55">
              <a:extLst>
                <a:ext uri="{FF2B5EF4-FFF2-40B4-BE49-F238E27FC236}">
                  <a16:creationId xmlns:a16="http://schemas.microsoft.com/office/drawing/2014/main" id="{8B625A35-D99C-3136-13FC-9C741DF3FC85}"/>
                </a:ext>
              </a:extLst>
            </p:cNvPr>
            <p:cNvSpPr>
              <a:spLocks noChangeArrowheads="1"/>
            </p:cNvSpPr>
            <p:nvPr/>
          </p:nvSpPr>
          <p:spPr bwMode="auto">
            <a:xfrm>
              <a:off x="9262062" y="4616828"/>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6</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145" name="Rectangle 56">
              <a:extLst>
                <a:ext uri="{FF2B5EF4-FFF2-40B4-BE49-F238E27FC236}">
                  <a16:creationId xmlns:a16="http://schemas.microsoft.com/office/drawing/2014/main" id="{40CFD048-5E89-1EFA-6913-8B1148F4836B}"/>
                </a:ext>
              </a:extLst>
            </p:cNvPr>
            <p:cNvSpPr>
              <a:spLocks noChangeArrowheads="1"/>
            </p:cNvSpPr>
            <p:nvPr/>
          </p:nvSpPr>
          <p:spPr bwMode="auto">
            <a:xfrm>
              <a:off x="11709781" y="4616828"/>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12</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146" name="Freeform 61">
              <a:extLst>
                <a:ext uri="{FF2B5EF4-FFF2-40B4-BE49-F238E27FC236}">
                  <a16:creationId xmlns:a16="http://schemas.microsoft.com/office/drawing/2014/main" id="{8DA4B121-AB03-207A-E1E2-E4D7033491E9}"/>
                </a:ext>
              </a:extLst>
            </p:cNvPr>
            <p:cNvSpPr>
              <a:spLocks/>
            </p:cNvSpPr>
            <p:nvPr/>
          </p:nvSpPr>
          <p:spPr bwMode="auto">
            <a:xfrm>
              <a:off x="6859257" y="4041515"/>
              <a:ext cx="4941953" cy="427500"/>
            </a:xfrm>
            <a:custGeom>
              <a:avLst/>
              <a:gdLst>
                <a:gd name="T0" fmla="*/ 0 w 513"/>
                <a:gd name="T1" fmla="*/ 49 h 49"/>
                <a:gd name="T2" fmla="*/ 0 w 513"/>
                <a:gd name="T3" fmla="*/ 49 h 49"/>
                <a:gd name="T4" fmla="*/ 0 w 513"/>
                <a:gd name="T5" fmla="*/ 46 h 49"/>
                <a:gd name="T6" fmla="*/ 2 w 513"/>
                <a:gd name="T7" fmla="*/ 46 h 49"/>
                <a:gd name="T8" fmla="*/ 2 w 513"/>
                <a:gd name="T9" fmla="*/ 43 h 49"/>
                <a:gd name="T10" fmla="*/ 10 w 513"/>
                <a:gd name="T11" fmla="*/ 43 h 49"/>
                <a:gd name="T12" fmla="*/ 10 w 513"/>
                <a:gd name="T13" fmla="*/ 39 h 49"/>
                <a:gd name="T14" fmla="*/ 14 w 513"/>
                <a:gd name="T15" fmla="*/ 39 h 49"/>
                <a:gd name="T16" fmla="*/ 14 w 513"/>
                <a:gd name="T17" fmla="*/ 36 h 49"/>
                <a:gd name="T18" fmla="*/ 21 w 513"/>
                <a:gd name="T19" fmla="*/ 36 h 49"/>
                <a:gd name="T20" fmla="*/ 21 w 513"/>
                <a:gd name="T21" fmla="*/ 33 h 49"/>
                <a:gd name="T22" fmla="*/ 24 w 513"/>
                <a:gd name="T23" fmla="*/ 33 h 49"/>
                <a:gd name="T24" fmla="*/ 24 w 513"/>
                <a:gd name="T25" fmla="*/ 30 h 49"/>
                <a:gd name="T26" fmla="*/ 33 w 513"/>
                <a:gd name="T27" fmla="*/ 30 h 49"/>
                <a:gd name="T28" fmla="*/ 33 w 513"/>
                <a:gd name="T29" fmla="*/ 26 h 49"/>
                <a:gd name="T30" fmla="*/ 43 w 513"/>
                <a:gd name="T31" fmla="*/ 26 h 49"/>
                <a:gd name="T32" fmla="*/ 43 w 513"/>
                <a:gd name="T33" fmla="*/ 26 h 49"/>
                <a:gd name="T34" fmla="*/ 94 w 513"/>
                <a:gd name="T35" fmla="*/ 26 h 49"/>
                <a:gd name="T36" fmla="*/ 94 w 513"/>
                <a:gd name="T37" fmla="*/ 23 h 49"/>
                <a:gd name="T38" fmla="*/ 194 w 513"/>
                <a:gd name="T39" fmla="*/ 23 h 49"/>
                <a:gd name="T40" fmla="*/ 194 w 513"/>
                <a:gd name="T41" fmla="*/ 20 h 49"/>
                <a:gd name="T42" fmla="*/ 256 w 513"/>
                <a:gd name="T43" fmla="*/ 20 h 49"/>
                <a:gd name="T44" fmla="*/ 256 w 513"/>
                <a:gd name="T45" fmla="*/ 20 h 49"/>
                <a:gd name="T46" fmla="*/ 257 w 513"/>
                <a:gd name="T47" fmla="*/ 20 h 49"/>
                <a:gd name="T48" fmla="*/ 257 w 513"/>
                <a:gd name="T49" fmla="*/ 17 h 49"/>
                <a:gd name="T50" fmla="*/ 275 w 513"/>
                <a:gd name="T51" fmla="*/ 17 h 49"/>
                <a:gd name="T52" fmla="*/ 275 w 513"/>
                <a:gd name="T53" fmla="*/ 13 h 49"/>
                <a:gd name="T54" fmla="*/ 289 w 513"/>
                <a:gd name="T55" fmla="*/ 13 h 49"/>
                <a:gd name="T56" fmla="*/ 289 w 513"/>
                <a:gd name="T57" fmla="*/ 10 h 49"/>
                <a:gd name="T58" fmla="*/ 412 w 513"/>
                <a:gd name="T59" fmla="*/ 10 h 49"/>
                <a:gd name="T60" fmla="*/ 412 w 513"/>
                <a:gd name="T61" fmla="*/ 6 h 49"/>
                <a:gd name="T62" fmla="*/ 419 w 513"/>
                <a:gd name="T63" fmla="*/ 6 h 49"/>
                <a:gd name="T64" fmla="*/ 419 w 513"/>
                <a:gd name="T65" fmla="*/ 3 h 49"/>
                <a:gd name="T66" fmla="*/ 451 w 513"/>
                <a:gd name="T67" fmla="*/ 3 h 49"/>
                <a:gd name="T68" fmla="*/ 451 w 513"/>
                <a:gd name="T69" fmla="*/ 0 h 49"/>
                <a:gd name="T70" fmla="*/ 513 w 513"/>
                <a:gd name="T71" fmla="*/ 0 h 49"/>
                <a:gd name="T72" fmla="*/ 513 w 513"/>
                <a:gd name="T73" fmla="*/ 0 h 49"/>
                <a:gd name="T74" fmla="*/ 513 w 513"/>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3" h="49">
                  <a:moveTo>
                    <a:pt x="0" y="49"/>
                  </a:moveTo>
                  <a:lnTo>
                    <a:pt x="0" y="49"/>
                  </a:lnTo>
                  <a:lnTo>
                    <a:pt x="0" y="46"/>
                  </a:lnTo>
                  <a:lnTo>
                    <a:pt x="2" y="46"/>
                  </a:lnTo>
                  <a:lnTo>
                    <a:pt x="2" y="43"/>
                  </a:lnTo>
                  <a:lnTo>
                    <a:pt x="10" y="43"/>
                  </a:lnTo>
                  <a:lnTo>
                    <a:pt x="10" y="39"/>
                  </a:lnTo>
                  <a:lnTo>
                    <a:pt x="14" y="39"/>
                  </a:lnTo>
                  <a:lnTo>
                    <a:pt x="14" y="36"/>
                  </a:lnTo>
                  <a:lnTo>
                    <a:pt x="21" y="36"/>
                  </a:lnTo>
                  <a:lnTo>
                    <a:pt x="21" y="33"/>
                  </a:lnTo>
                  <a:lnTo>
                    <a:pt x="24" y="33"/>
                  </a:lnTo>
                  <a:lnTo>
                    <a:pt x="24" y="30"/>
                  </a:lnTo>
                  <a:lnTo>
                    <a:pt x="33" y="30"/>
                  </a:lnTo>
                  <a:lnTo>
                    <a:pt x="33" y="26"/>
                  </a:lnTo>
                  <a:lnTo>
                    <a:pt x="43" y="26"/>
                  </a:lnTo>
                  <a:lnTo>
                    <a:pt x="43" y="26"/>
                  </a:lnTo>
                  <a:lnTo>
                    <a:pt x="94" y="26"/>
                  </a:lnTo>
                  <a:lnTo>
                    <a:pt x="94" y="23"/>
                  </a:lnTo>
                  <a:lnTo>
                    <a:pt x="194" y="23"/>
                  </a:lnTo>
                  <a:lnTo>
                    <a:pt x="194" y="20"/>
                  </a:lnTo>
                  <a:lnTo>
                    <a:pt x="256" y="20"/>
                  </a:lnTo>
                  <a:lnTo>
                    <a:pt x="256" y="20"/>
                  </a:lnTo>
                  <a:lnTo>
                    <a:pt x="257" y="20"/>
                  </a:lnTo>
                  <a:lnTo>
                    <a:pt x="257" y="17"/>
                  </a:lnTo>
                  <a:lnTo>
                    <a:pt x="275" y="17"/>
                  </a:lnTo>
                  <a:lnTo>
                    <a:pt x="275" y="13"/>
                  </a:lnTo>
                  <a:lnTo>
                    <a:pt x="289" y="13"/>
                  </a:lnTo>
                  <a:lnTo>
                    <a:pt x="289" y="10"/>
                  </a:lnTo>
                  <a:lnTo>
                    <a:pt x="412" y="10"/>
                  </a:lnTo>
                  <a:lnTo>
                    <a:pt x="412" y="6"/>
                  </a:lnTo>
                  <a:lnTo>
                    <a:pt x="419" y="6"/>
                  </a:lnTo>
                  <a:lnTo>
                    <a:pt x="419" y="3"/>
                  </a:lnTo>
                  <a:lnTo>
                    <a:pt x="451" y="3"/>
                  </a:lnTo>
                  <a:lnTo>
                    <a:pt x="451" y="0"/>
                  </a:lnTo>
                  <a:lnTo>
                    <a:pt x="513" y="0"/>
                  </a:lnTo>
                  <a:lnTo>
                    <a:pt x="513" y="0"/>
                  </a:lnTo>
                  <a:lnTo>
                    <a:pt x="513" y="0"/>
                  </a:lnTo>
                </a:path>
              </a:pathLst>
            </a:custGeom>
            <a:noFill/>
            <a:ln w="19050"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47" name="Freeform 62">
              <a:extLst>
                <a:ext uri="{FF2B5EF4-FFF2-40B4-BE49-F238E27FC236}">
                  <a16:creationId xmlns:a16="http://schemas.microsoft.com/office/drawing/2014/main" id="{0EC68C2C-5B44-9B54-24E8-0032F93DCAC3}"/>
                </a:ext>
              </a:extLst>
            </p:cNvPr>
            <p:cNvSpPr>
              <a:spLocks/>
            </p:cNvSpPr>
            <p:nvPr/>
          </p:nvSpPr>
          <p:spPr bwMode="auto">
            <a:xfrm>
              <a:off x="6859257" y="3780668"/>
              <a:ext cx="4941953" cy="688347"/>
            </a:xfrm>
            <a:custGeom>
              <a:avLst/>
              <a:gdLst>
                <a:gd name="T0" fmla="*/ 0 w 513"/>
                <a:gd name="T1" fmla="*/ 79 h 79"/>
                <a:gd name="T2" fmla="*/ 0 w 513"/>
                <a:gd name="T3" fmla="*/ 79 h 79"/>
                <a:gd name="T4" fmla="*/ 0 w 513"/>
                <a:gd name="T5" fmla="*/ 69 h 79"/>
                <a:gd name="T6" fmla="*/ 7 w 513"/>
                <a:gd name="T7" fmla="*/ 69 h 79"/>
                <a:gd name="T8" fmla="*/ 7 w 513"/>
                <a:gd name="T9" fmla="*/ 66 h 79"/>
                <a:gd name="T10" fmla="*/ 10 w 513"/>
                <a:gd name="T11" fmla="*/ 66 h 79"/>
                <a:gd name="T12" fmla="*/ 10 w 513"/>
                <a:gd name="T13" fmla="*/ 63 h 79"/>
                <a:gd name="T14" fmla="*/ 14 w 513"/>
                <a:gd name="T15" fmla="*/ 63 h 79"/>
                <a:gd name="T16" fmla="*/ 14 w 513"/>
                <a:gd name="T17" fmla="*/ 60 h 79"/>
                <a:gd name="T18" fmla="*/ 16 w 513"/>
                <a:gd name="T19" fmla="*/ 60 h 79"/>
                <a:gd name="T20" fmla="*/ 16 w 513"/>
                <a:gd name="T21" fmla="*/ 56 h 79"/>
                <a:gd name="T22" fmla="*/ 30 w 513"/>
                <a:gd name="T23" fmla="*/ 56 h 79"/>
                <a:gd name="T24" fmla="*/ 30 w 513"/>
                <a:gd name="T25" fmla="*/ 53 h 79"/>
                <a:gd name="T26" fmla="*/ 43 w 513"/>
                <a:gd name="T27" fmla="*/ 53 h 79"/>
                <a:gd name="T28" fmla="*/ 43 w 513"/>
                <a:gd name="T29" fmla="*/ 53 h 79"/>
                <a:gd name="T30" fmla="*/ 107 w 513"/>
                <a:gd name="T31" fmla="*/ 53 h 79"/>
                <a:gd name="T32" fmla="*/ 107 w 513"/>
                <a:gd name="T33" fmla="*/ 50 h 79"/>
                <a:gd name="T34" fmla="*/ 121 w 513"/>
                <a:gd name="T35" fmla="*/ 50 h 79"/>
                <a:gd name="T36" fmla="*/ 121 w 513"/>
                <a:gd name="T37" fmla="*/ 47 h 79"/>
                <a:gd name="T38" fmla="*/ 164 w 513"/>
                <a:gd name="T39" fmla="*/ 47 h 79"/>
                <a:gd name="T40" fmla="*/ 164 w 513"/>
                <a:gd name="T41" fmla="*/ 43 h 79"/>
                <a:gd name="T42" fmla="*/ 204 w 513"/>
                <a:gd name="T43" fmla="*/ 43 h 79"/>
                <a:gd name="T44" fmla="*/ 204 w 513"/>
                <a:gd name="T45" fmla="*/ 40 h 79"/>
                <a:gd name="T46" fmla="*/ 205 w 513"/>
                <a:gd name="T47" fmla="*/ 40 h 79"/>
                <a:gd name="T48" fmla="*/ 205 w 513"/>
                <a:gd name="T49" fmla="*/ 37 h 79"/>
                <a:gd name="T50" fmla="*/ 256 w 513"/>
                <a:gd name="T51" fmla="*/ 37 h 79"/>
                <a:gd name="T52" fmla="*/ 256 w 513"/>
                <a:gd name="T53" fmla="*/ 37 h 79"/>
                <a:gd name="T54" fmla="*/ 289 w 513"/>
                <a:gd name="T55" fmla="*/ 37 h 79"/>
                <a:gd name="T56" fmla="*/ 289 w 513"/>
                <a:gd name="T57" fmla="*/ 33 h 79"/>
                <a:gd name="T58" fmla="*/ 298 w 513"/>
                <a:gd name="T59" fmla="*/ 33 h 79"/>
                <a:gd name="T60" fmla="*/ 298 w 513"/>
                <a:gd name="T61" fmla="*/ 30 h 79"/>
                <a:gd name="T62" fmla="*/ 333 w 513"/>
                <a:gd name="T63" fmla="*/ 30 h 79"/>
                <a:gd name="T64" fmla="*/ 333 w 513"/>
                <a:gd name="T65" fmla="*/ 27 h 79"/>
                <a:gd name="T66" fmla="*/ 337 w 513"/>
                <a:gd name="T67" fmla="*/ 27 h 79"/>
                <a:gd name="T68" fmla="*/ 337 w 513"/>
                <a:gd name="T69" fmla="*/ 23 h 79"/>
                <a:gd name="T70" fmla="*/ 354 w 513"/>
                <a:gd name="T71" fmla="*/ 23 h 79"/>
                <a:gd name="T72" fmla="*/ 354 w 513"/>
                <a:gd name="T73" fmla="*/ 20 h 79"/>
                <a:gd name="T74" fmla="*/ 371 w 513"/>
                <a:gd name="T75" fmla="*/ 20 h 79"/>
                <a:gd name="T76" fmla="*/ 371 w 513"/>
                <a:gd name="T77" fmla="*/ 17 h 79"/>
                <a:gd name="T78" fmla="*/ 376 w 513"/>
                <a:gd name="T79" fmla="*/ 17 h 79"/>
                <a:gd name="T80" fmla="*/ 376 w 513"/>
                <a:gd name="T81" fmla="*/ 13 h 79"/>
                <a:gd name="T82" fmla="*/ 385 w 513"/>
                <a:gd name="T83" fmla="*/ 13 h 79"/>
                <a:gd name="T84" fmla="*/ 385 w 513"/>
                <a:gd name="T85" fmla="*/ 10 h 79"/>
                <a:gd name="T86" fmla="*/ 442 w 513"/>
                <a:gd name="T87" fmla="*/ 10 h 79"/>
                <a:gd name="T88" fmla="*/ 442 w 513"/>
                <a:gd name="T89" fmla="*/ 6 h 79"/>
                <a:gd name="T90" fmla="*/ 510 w 513"/>
                <a:gd name="T91" fmla="*/ 6 h 79"/>
                <a:gd name="T92" fmla="*/ 510 w 513"/>
                <a:gd name="T93" fmla="*/ 0 h 79"/>
                <a:gd name="T94" fmla="*/ 513 w 513"/>
                <a:gd name="T95" fmla="*/ 0 h 79"/>
                <a:gd name="T96" fmla="*/ 513 w 513"/>
                <a:gd name="T97" fmla="*/ 0 h 79"/>
                <a:gd name="T98" fmla="*/ 513 w 513"/>
                <a:gd name="T9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3" h="79">
                  <a:moveTo>
                    <a:pt x="0" y="79"/>
                  </a:moveTo>
                  <a:lnTo>
                    <a:pt x="0" y="79"/>
                  </a:lnTo>
                  <a:lnTo>
                    <a:pt x="0" y="69"/>
                  </a:lnTo>
                  <a:lnTo>
                    <a:pt x="7" y="69"/>
                  </a:lnTo>
                  <a:lnTo>
                    <a:pt x="7" y="66"/>
                  </a:lnTo>
                  <a:lnTo>
                    <a:pt x="10" y="66"/>
                  </a:lnTo>
                  <a:lnTo>
                    <a:pt x="10" y="63"/>
                  </a:lnTo>
                  <a:lnTo>
                    <a:pt x="14" y="63"/>
                  </a:lnTo>
                  <a:lnTo>
                    <a:pt x="14" y="60"/>
                  </a:lnTo>
                  <a:lnTo>
                    <a:pt x="16" y="60"/>
                  </a:lnTo>
                  <a:lnTo>
                    <a:pt x="16" y="56"/>
                  </a:lnTo>
                  <a:lnTo>
                    <a:pt x="30" y="56"/>
                  </a:lnTo>
                  <a:lnTo>
                    <a:pt x="30" y="53"/>
                  </a:lnTo>
                  <a:lnTo>
                    <a:pt x="43" y="53"/>
                  </a:lnTo>
                  <a:lnTo>
                    <a:pt x="43" y="53"/>
                  </a:lnTo>
                  <a:lnTo>
                    <a:pt x="107" y="53"/>
                  </a:lnTo>
                  <a:lnTo>
                    <a:pt x="107" y="50"/>
                  </a:lnTo>
                  <a:lnTo>
                    <a:pt x="121" y="50"/>
                  </a:lnTo>
                  <a:lnTo>
                    <a:pt x="121" y="47"/>
                  </a:lnTo>
                  <a:lnTo>
                    <a:pt x="164" y="47"/>
                  </a:lnTo>
                  <a:lnTo>
                    <a:pt x="164" y="43"/>
                  </a:lnTo>
                  <a:lnTo>
                    <a:pt x="204" y="43"/>
                  </a:lnTo>
                  <a:lnTo>
                    <a:pt x="204" y="40"/>
                  </a:lnTo>
                  <a:lnTo>
                    <a:pt x="205" y="40"/>
                  </a:lnTo>
                  <a:lnTo>
                    <a:pt x="205" y="37"/>
                  </a:lnTo>
                  <a:lnTo>
                    <a:pt x="256" y="37"/>
                  </a:lnTo>
                  <a:lnTo>
                    <a:pt x="256" y="37"/>
                  </a:lnTo>
                  <a:lnTo>
                    <a:pt x="289" y="37"/>
                  </a:lnTo>
                  <a:lnTo>
                    <a:pt x="289" y="33"/>
                  </a:lnTo>
                  <a:lnTo>
                    <a:pt x="298" y="33"/>
                  </a:lnTo>
                  <a:lnTo>
                    <a:pt x="298" y="30"/>
                  </a:lnTo>
                  <a:lnTo>
                    <a:pt x="333" y="30"/>
                  </a:lnTo>
                  <a:lnTo>
                    <a:pt x="333" y="27"/>
                  </a:lnTo>
                  <a:lnTo>
                    <a:pt x="337" y="27"/>
                  </a:lnTo>
                  <a:lnTo>
                    <a:pt x="337" y="23"/>
                  </a:lnTo>
                  <a:lnTo>
                    <a:pt x="354" y="23"/>
                  </a:lnTo>
                  <a:lnTo>
                    <a:pt x="354" y="20"/>
                  </a:lnTo>
                  <a:lnTo>
                    <a:pt x="371" y="20"/>
                  </a:lnTo>
                  <a:lnTo>
                    <a:pt x="371" y="17"/>
                  </a:lnTo>
                  <a:lnTo>
                    <a:pt x="376" y="17"/>
                  </a:lnTo>
                  <a:lnTo>
                    <a:pt x="376" y="13"/>
                  </a:lnTo>
                  <a:lnTo>
                    <a:pt x="385" y="13"/>
                  </a:lnTo>
                  <a:lnTo>
                    <a:pt x="385" y="10"/>
                  </a:lnTo>
                  <a:lnTo>
                    <a:pt x="442" y="10"/>
                  </a:lnTo>
                  <a:lnTo>
                    <a:pt x="442" y="6"/>
                  </a:lnTo>
                  <a:lnTo>
                    <a:pt x="510" y="6"/>
                  </a:lnTo>
                  <a:lnTo>
                    <a:pt x="510" y="0"/>
                  </a:lnTo>
                  <a:lnTo>
                    <a:pt x="513" y="0"/>
                  </a:lnTo>
                  <a:lnTo>
                    <a:pt x="513" y="0"/>
                  </a:lnTo>
                  <a:lnTo>
                    <a:pt x="513" y="0"/>
                  </a:lnTo>
                </a:path>
              </a:pathLst>
            </a:custGeom>
            <a:noFill/>
            <a:ln w="19050" cap="rnd">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24" name="Rectangle 160">
              <a:extLst>
                <a:ext uri="{FF2B5EF4-FFF2-40B4-BE49-F238E27FC236}">
                  <a16:creationId xmlns:a16="http://schemas.microsoft.com/office/drawing/2014/main" id="{9D04F815-7867-430D-7637-C860772651DB}"/>
                </a:ext>
              </a:extLst>
            </p:cNvPr>
            <p:cNvSpPr>
              <a:spLocks noChangeArrowheads="1"/>
            </p:cNvSpPr>
            <p:nvPr/>
          </p:nvSpPr>
          <p:spPr bwMode="auto">
            <a:xfrm>
              <a:off x="8261967" y="2297347"/>
              <a:ext cx="2124823"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en-US" b="1" dirty="0">
                  <a:solidFill>
                    <a:srgbClr val="000000"/>
                  </a:solidFill>
                </a:rPr>
                <a:t>HR (95% CI): </a:t>
              </a:r>
            </a:p>
            <a:p>
              <a:pPr algn="ctr">
                <a:spcAft>
                  <a:spcPts val="0"/>
                </a:spcAft>
              </a:pPr>
              <a:r>
                <a:rPr lang="en-US" altLang="en-US" b="1" dirty="0">
                  <a:solidFill>
                    <a:srgbClr val="000000"/>
                  </a:solidFill>
                </a:rPr>
                <a:t>0.65 (0.34-1.25) </a:t>
              </a:r>
            </a:p>
          </p:txBody>
        </p:sp>
        <p:sp>
          <p:nvSpPr>
            <p:cNvPr id="5" name="Line 40">
              <a:extLst>
                <a:ext uri="{FF2B5EF4-FFF2-40B4-BE49-F238E27FC236}">
                  <a16:creationId xmlns:a16="http://schemas.microsoft.com/office/drawing/2014/main" id="{5B77F4DB-744D-B2D8-6064-92EC3FA5D40D}"/>
                </a:ext>
              </a:extLst>
            </p:cNvPr>
            <p:cNvSpPr>
              <a:spLocks noChangeShapeType="1"/>
            </p:cNvSpPr>
            <p:nvPr/>
          </p:nvSpPr>
          <p:spPr bwMode="auto">
            <a:xfrm>
              <a:off x="6887703" y="4524764"/>
              <a:ext cx="0" cy="54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6" name="Line 27">
              <a:extLst>
                <a:ext uri="{FF2B5EF4-FFF2-40B4-BE49-F238E27FC236}">
                  <a16:creationId xmlns:a16="http://schemas.microsoft.com/office/drawing/2014/main" id="{09FFFA3D-B5AC-C9C4-C8BE-2719F593DFEB}"/>
                </a:ext>
              </a:extLst>
            </p:cNvPr>
            <p:cNvSpPr>
              <a:spLocks noChangeShapeType="1"/>
            </p:cNvSpPr>
            <p:nvPr/>
          </p:nvSpPr>
          <p:spPr bwMode="auto">
            <a:xfrm flipH="1">
              <a:off x="6791889" y="2404365"/>
              <a:ext cx="288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7" name="Line 27">
              <a:extLst>
                <a:ext uri="{FF2B5EF4-FFF2-40B4-BE49-F238E27FC236}">
                  <a16:creationId xmlns:a16="http://schemas.microsoft.com/office/drawing/2014/main" id="{5C6DC855-BABA-DE1E-E3AD-DFBCA97F1EF7}"/>
                </a:ext>
              </a:extLst>
            </p:cNvPr>
            <p:cNvSpPr>
              <a:spLocks noChangeShapeType="1"/>
            </p:cNvSpPr>
            <p:nvPr/>
          </p:nvSpPr>
          <p:spPr bwMode="auto">
            <a:xfrm flipH="1">
              <a:off x="6791889" y="1845565"/>
              <a:ext cx="288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732A47A1-825E-568A-7147-3E3B9EEBA4AB}"/>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368614763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CE0F4A5-722F-6EB4-3039-00DDDF0FB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D27AE-ABAE-DD04-63E0-7871479FEABE}"/>
              </a:ext>
            </a:extLst>
          </p:cNvPr>
          <p:cNvSpPr>
            <a:spLocks noGrp="1"/>
          </p:cNvSpPr>
          <p:nvPr>
            <p:ph type="title"/>
          </p:nvPr>
        </p:nvSpPr>
        <p:spPr>
          <a:xfrm>
            <a:off x="838200" y="331134"/>
            <a:ext cx="10515600" cy="826675"/>
          </a:xfrm>
        </p:spPr>
        <p:txBody>
          <a:bodyPr>
            <a:normAutofit/>
          </a:bodyPr>
          <a:lstStyle/>
          <a:p>
            <a:pPr algn="ctr"/>
            <a:r>
              <a:rPr lang="en-US" sz="3200" b="1" dirty="0"/>
              <a:t>Financial Conflict of Interest Disclosure</a:t>
            </a:r>
          </a:p>
        </p:txBody>
      </p:sp>
      <p:sp>
        <p:nvSpPr>
          <p:cNvPr id="3" name="Content Placeholder 2">
            <a:extLst>
              <a:ext uri="{FF2B5EF4-FFF2-40B4-BE49-F238E27FC236}">
                <a16:creationId xmlns:a16="http://schemas.microsoft.com/office/drawing/2014/main" id="{1BFAC657-2B33-7D89-D7C5-17BDEA7D0061}"/>
              </a:ext>
            </a:extLst>
          </p:cNvPr>
          <p:cNvSpPr>
            <a:spLocks noGrp="1"/>
          </p:cNvSpPr>
          <p:nvPr>
            <p:ph idx="1"/>
          </p:nvPr>
        </p:nvSpPr>
        <p:spPr>
          <a:xfrm>
            <a:off x="453910" y="1157809"/>
            <a:ext cx="11284181" cy="4780654"/>
          </a:xfrm>
        </p:spPr>
        <p:txBody>
          <a:bodyPr>
            <a:normAutofit fontScale="92500" lnSpcReduction="10000"/>
          </a:bodyPr>
          <a:lstStyle/>
          <a:p>
            <a:pPr>
              <a:lnSpc>
                <a:spcPct val="120000"/>
              </a:lnSpc>
              <a:spcBef>
                <a:spcPts val="0"/>
              </a:spcBef>
            </a:pPr>
            <a:r>
              <a:rPr lang="en-US" sz="2400" dirty="0"/>
              <a:t>Dr. Kirtane reports Institutional funding to Columbia University and/or Cardiovascular Research Foundation from Abbott Vascular, Amgen, Bolt Medical, Boston Scientific, </a:t>
            </a:r>
            <a:r>
              <a:rPr lang="en-US" sz="2400" dirty="0" err="1"/>
              <a:t>CathWorks</a:t>
            </a:r>
            <a:r>
              <a:rPr lang="en-US" sz="2400" dirty="0"/>
              <a:t>, Concept Medical, Cordis, Idorsia, Janssen, Magenta Medical, Medtronic, Neurotronic, Philips, ReCor Medical, </a:t>
            </a:r>
            <a:r>
              <a:rPr lang="en-US" sz="2400" dirty="0" err="1"/>
              <a:t>Supira</a:t>
            </a:r>
            <a:r>
              <a:rPr lang="en-US" sz="2400" dirty="0"/>
              <a:t>, and Teleflex. In addition to research grants, institutional funding includes fees paid to Columbia University and/or Cardiovascular Research Foundation for consulting and/or speaking engagements in which Dr. Kirtane controlled the content. Personal: Equity options in </a:t>
            </a:r>
            <a:r>
              <a:rPr lang="en-US" sz="2400" dirty="0" err="1"/>
              <a:t>Airiver</a:t>
            </a:r>
            <a:r>
              <a:rPr lang="en-US" sz="2400" dirty="0"/>
              <a:t>, </a:t>
            </a:r>
            <a:r>
              <a:rPr lang="en-US" sz="2400" dirty="0" err="1"/>
              <a:t>Aeroflow</a:t>
            </a:r>
            <a:r>
              <a:rPr lang="en-US" sz="2400" dirty="0"/>
              <a:t>, Bolt Medical, Lumen Medical, Roon, Tonic Medical; consulting from </a:t>
            </a:r>
            <a:r>
              <a:rPr lang="en-US" sz="2400" dirty="0" err="1"/>
              <a:t>Sonivie</a:t>
            </a:r>
            <a:r>
              <a:rPr lang="en-US" sz="2400" dirty="0"/>
              <a:t>; Travel Expenses/Meals from Abbott Vascular, </a:t>
            </a:r>
            <a:r>
              <a:rPr lang="en-US" sz="2400" dirty="0" err="1"/>
              <a:t>Acist</a:t>
            </a:r>
            <a:r>
              <a:rPr lang="en-US" sz="2400" dirty="0"/>
              <a:t>, Abiomed, Amgen, </a:t>
            </a:r>
            <a:r>
              <a:rPr lang="en-US" sz="2400" dirty="0" err="1"/>
              <a:t>Angiodynamics</a:t>
            </a:r>
            <a:r>
              <a:rPr lang="en-US" sz="2400" dirty="0"/>
              <a:t>, Biotronik, Boston Scientific, </a:t>
            </a:r>
            <a:r>
              <a:rPr lang="en-US" sz="2400" dirty="0" err="1"/>
              <a:t>CathWorks</a:t>
            </a:r>
            <a:r>
              <a:rPr lang="en-US" sz="2400" dirty="0"/>
              <a:t>, Chiesi, Concept Medical, Edwards Lifesciences, </a:t>
            </a:r>
            <a:r>
              <a:rPr lang="en-US" sz="2400" dirty="0" err="1"/>
              <a:t>Kiniksa</a:t>
            </a:r>
            <a:r>
              <a:rPr lang="en-US" sz="2400" dirty="0"/>
              <a:t> Pharmaceuticals, Medtronic, Novartis, Janssen, Philips, ReCor Medical, Shockwave, and </a:t>
            </a:r>
            <a:r>
              <a:rPr lang="en-US" sz="2400" dirty="0" err="1"/>
              <a:t>Supira</a:t>
            </a:r>
            <a:r>
              <a:rPr lang="en-US" sz="2400" dirty="0"/>
              <a:t>.</a:t>
            </a:r>
          </a:p>
        </p:txBody>
      </p:sp>
    </p:spTree>
    <p:extLst>
      <p:ext uri="{BB962C8B-B14F-4D97-AF65-F5344CB8AC3E}">
        <p14:creationId xmlns:p14="http://schemas.microsoft.com/office/powerpoint/2010/main" val="164109726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9C0D-D886-B94B-BE2F-F4CFA094ABF6}"/>
              </a:ext>
            </a:extLst>
          </p:cNvPr>
          <p:cNvSpPr>
            <a:spLocks noGrp="1"/>
          </p:cNvSpPr>
          <p:nvPr>
            <p:ph type="title"/>
          </p:nvPr>
        </p:nvSpPr>
        <p:spPr>
          <a:xfrm>
            <a:off x="838200" y="236491"/>
            <a:ext cx="10515600" cy="1092199"/>
          </a:xfrm>
        </p:spPr>
        <p:txBody>
          <a:bodyPr>
            <a:normAutofit/>
          </a:bodyPr>
          <a:lstStyle/>
          <a:p>
            <a:pPr algn="ctr"/>
            <a:r>
              <a:rPr lang="en-US" sz="3200" dirty="0"/>
              <a:t>Unplanned Clinically-Driven Revascularization</a:t>
            </a:r>
          </a:p>
        </p:txBody>
      </p:sp>
      <p:sp>
        <p:nvSpPr>
          <p:cNvPr id="71" name="AutoShape 70">
            <a:extLst>
              <a:ext uri="{FF2B5EF4-FFF2-40B4-BE49-F238E27FC236}">
                <a16:creationId xmlns:a16="http://schemas.microsoft.com/office/drawing/2014/main" id="{04CA21A2-287F-3E8C-3885-8CF9F5D90B80}"/>
              </a:ext>
            </a:extLst>
          </p:cNvPr>
          <p:cNvSpPr>
            <a:spLocks noChangeAspect="1" noChangeArrowheads="1" noTextEdit="1"/>
          </p:cNvSpPr>
          <p:nvPr/>
        </p:nvSpPr>
        <p:spPr bwMode="auto">
          <a:xfrm>
            <a:off x="2281238" y="271462"/>
            <a:ext cx="76295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TextBox 171">
            <a:extLst>
              <a:ext uri="{FF2B5EF4-FFF2-40B4-BE49-F238E27FC236}">
                <a16:creationId xmlns:a16="http://schemas.microsoft.com/office/drawing/2014/main" id="{D6ABDBDF-FAFD-A1D1-2991-A9F8610D185C}"/>
              </a:ext>
            </a:extLst>
          </p:cNvPr>
          <p:cNvSpPr txBox="1"/>
          <p:nvPr/>
        </p:nvSpPr>
        <p:spPr>
          <a:xfrm>
            <a:off x="3404524" y="6354484"/>
            <a:ext cx="8507679" cy="232542"/>
          </a:xfrm>
          <a:prstGeom prst="rect">
            <a:avLst/>
          </a:prstGeom>
        </p:spPr>
        <p:txBody>
          <a:bodyPr vert="horz" wrap="square" lIns="0" tIns="16933" rIns="0" bIns="0" rtlCol="0" anchor="t">
            <a:spAutoFit/>
          </a:bodyPr>
          <a:lstStyle>
            <a:defPPr>
              <a:defRPr lang="en-US"/>
            </a:defPPr>
            <a:lvl1pPr marL="16933" algn="r">
              <a:spcBef>
                <a:spcPts val="133"/>
              </a:spcBef>
              <a:defRPr sz="1400" b="1">
                <a:solidFill>
                  <a:schemeClr val="bg1"/>
                </a:solidFill>
                <a:latin typeface="Arial"/>
                <a:cs typeface="Arial"/>
              </a:defRPr>
            </a:lvl1pPr>
          </a:lstStyle>
          <a:p>
            <a:r>
              <a:rPr lang="en-US" b="0" dirty="0">
                <a:latin typeface="Arial" panose="020B0604020202020204" pitchFamily="34" charset="0"/>
                <a:ea typeface="Times New Roman" panose="02020603050405020304" pitchFamily="18" charset="0"/>
                <a:cs typeface="Arial" panose="020B0604020202020204" pitchFamily="34" charset="0"/>
              </a:rPr>
              <a:t>*12-month number at risk includes all subjects with follow-up in the 12-month visit window (days 335-395)</a:t>
            </a:r>
            <a:endParaRPr lang="en-US" b="0" dirty="0">
              <a:latin typeface="Arial" panose="020B0604020202020204" pitchFamily="34" charset="0"/>
              <a:cs typeface="Arial" panose="020B0604020202020204" pitchFamily="34" charset="0"/>
            </a:endParaRPr>
          </a:p>
        </p:txBody>
      </p:sp>
      <p:sp>
        <p:nvSpPr>
          <p:cNvPr id="75" name="Rectangle 75">
            <a:extLst>
              <a:ext uri="{FF2B5EF4-FFF2-40B4-BE49-F238E27FC236}">
                <a16:creationId xmlns:a16="http://schemas.microsoft.com/office/drawing/2014/main" id="{91F6E732-CD3A-46B4-C63D-F384FB537D20}"/>
              </a:ext>
            </a:extLst>
          </p:cNvPr>
          <p:cNvSpPr>
            <a:spLocks noChangeArrowheads="1"/>
          </p:cNvSpPr>
          <p:nvPr/>
        </p:nvSpPr>
        <p:spPr bwMode="auto">
          <a:xfrm>
            <a:off x="3426950" y="5410065"/>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965</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76" name="Rectangle 76">
            <a:extLst>
              <a:ext uri="{FF2B5EF4-FFF2-40B4-BE49-F238E27FC236}">
                <a16:creationId xmlns:a16="http://schemas.microsoft.com/office/drawing/2014/main" id="{51EF575A-6109-34ED-19EC-0B12BBFD66EC}"/>
              </a:ext>
            </a:extLst>
          </p:cNvPr>
          <p:cNvSpPr>
            <a:spLocks noChangeArrowheads="1"/>
          </p:cNvSpPr>
          <p:nvPr/>
        </p:nvSpPr>
        <p:spPr bwMode="auto">
          <a:xfrm>
            <a:off x="3929822" y="5410065"/>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950</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77" name="Rectangle 77">
            <a:extLst>
              <a:ext uri="{FF2B5EF4-FFF2-40B4-BE49-F238E27FC236}">
                <a16:creationId xmlns:a16="http://schemas.microsoft.com/office/drawing/2014/main" id="{3827CEAB-BE4B-5159-448B-6EAE7895B46A}"/>
              </a:ext>
            </a:extLst>
          </p:cNvPr>
          <p:cNvSpPr>
            <a:spLocks noChangeArrowheads="1"/>
          </p:cNvSpPr>
          <p:nvPr/>
        </p:nvSpPr>
        <p:spPr bwMode="auto">
          <a:xfrm>
            <a:off x="5861398" y="5410065"/>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910</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78" name="Rectangle 78">
            <a:extLst>
              <a:ext uri="{FF2B5EF4-FFF2-40B4-BE49-F238E27FC236}">
                <a16:creationId xmlns:a16="http://schemas.microsoft.com/office/drawing/2014/main" id="{BA4DF175-F855-B320-5E16-4A89815983B9}"/>
              </a:ext>
            </a:extLst>
          </p:cNvPr>
          <p:cNvSpPr>
            <a:spLocks noChangeArrowheads="1"/>
          </p:cNvSpPr>
          <p:nvPr/>
        </p:nvSpPr>
        <p:spPr bwMode="auto">
          <a:xfrm>
            <a:off x="8325084" y="5410065"/>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solidFill>
                  <a:srgbClr val="000000"/>
                </a:solidFill>
                <a:cs typeface="Arial" panose="020B0604020202020204" pitchFamily="34" charset="0"/>
              </a:rPr>
              <a:t>869*</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79" name="Rectangle 79">
            <a:extLst>
              <a:ext uri="{FF2B5EF4-FFF2-40B4-BE49-F238E27FC236}">
                <a16:creationId xmlns:a16="http://schemas.microsoft.com/office/drawing/2014/main" id="{2E78EA16-EF82-1B12-8316-6283DB8837AB}"/>
              </a:ext>
            </a:extLst>
          </p:cNvPr>
          <p:cNvSpPr>
            <a:spLocks noChangeArrowheads="1"/>
          </p:cNvSpPr>
          <p:nvPr/>
        </p:nvSpPr>
        <p:spPr bwMode="auto">
          <a:xfrm>
            <a:off x="3426950" y="5692687"/>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965</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80" name="Rectangle 80">
            <a:extLst>
              <a:ext uri="{FF2B5EF4-FFF2-40B4-BE49-F238E27FC236}">
                <a16:creationId xmlns:a16="http://schemas.microsoft.com/office/drawing/2014/main" id="{14AF939F-A1CE-947F-0D51-11C2548D9ACE}"/>
              </a:ext>
            </a:extLst>
          </p:cNvPr>
          <p:cNvSpPr>
            <a:spLocks noChangeArrowheads="1"/>
          </p:cNvSpPr>
          <p:nvPr/>
        </p:nvSpPr>
        <p:spPr bwMode="auto">
          <a:xfrm>
            <a:off x="3929822" y="5692687"/>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942</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81" name="Rectangle 81">
            <a:extLst>
              <a:ext uri="{FF2B5EF4-FFF2-40B4-BE49-F238E27FC236}">
                <a16:creationId xmlns:a16="http://schemas.microsoft.com/office/drawing/2014/main" id="{3C10D706-851D-D1A4-4116-D49ECC90C4DB}"/>
              </a:ext>
            </a:extLst>
          </p:cNvPr>
          <p:cNvSpPr>
            <a:spLocks noChangeArrowheads="1"/>
          </p:cNvSpPr>
          <p:nvPr/>
        </p:nvSpPr>
        <p:spPr bwMode="auto">
          <a:xfrm>
            <a:off x="5861398" y="5692687"/>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908</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82" name="Rectangle 82">
            <a:extLst>
              <a:ext uri="{FF2B5EF4-FFF2-40B4-BE49-F238E27FC236}">
                <a16:creationId xmlns:a16="http://schemas.microsoft.com/office/drawing/2014/main" id="{B1FCED77-7EB0-CAB1-89C2-46AAA0FF3C43}"/>
              </a:ext>
            </a:extLst>
          </p:cNvPr>
          <p:cNvSpPr>
            <a:spLocks noChangeArrowheads="1"/>
          </p:cNvSpPr>
          <p:nvPr/>
        </p:nvSpPr>
        <p:spPr bwMode="auto">
          <a:xfrm>
            <a:off x="8325084" y="5692687"/>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cs typeface="Arial" panose="020B0604020202020204" pitchFamily="34" charset="0"/>
              </a:rPr>
              <a:t>865*</a:t>
            </a:r>
            <a:endParaRPr kumimoji="0" lang="en-US" altLang="en-US" sz="1600" i="0" u="none" strike="noStrike" cap="none" normalizeH="0" baseline="0">
              <a:ln>
                <a:noFill/>
              </a:ln>
              <a:solidFill>
                <a:schemeClr val="tx1"/>
              </a:solidFill>
              <a:effectLst/>
              <a:cs typeface="Arial" panose="020B0604020202020204" pitchFamily="34" charset="0"/>
            </a:endParaRPr>
          </a:p>
        </p:txBody>
      </p:sp>
      <p:sp>
        <p:nvSpPr>
          <p:cNvPr id="83" name="Rectangle 83">
            <a:extLst>
              <a:ext uri="{FF2B5EF4-FFF2-40B4-BE49-F238E27FC236}">
                <a16:creationId xmlns:a16="http://schemas.microsoft.com/office/drawing/2014/main" id="{23DF1CA6-FE16-2D91-A8A1-876337A92150}"/>
              </a:ext>
            </a:extLst>
          </p:cNvPr>
          <p:cNvSpPr>
            <a:spLocks noChangeArrowheads="1"/>
          </p:cNvSpPr>
          <p:nvPr/>
        </p:nvSpPr>
        <p:spPr bwMode="auto">
          <a:xfrm>
            <a:off x="1386222" y="5141087"/>
            <a:ext cx="14378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cs typeface="Arial" panose="020B0604020202020204" pitchFamily="34" charset="0"/>
              </a:rPr>
              <a:t>Number at risk</a:t>
            </a:r>
            <a:endParaRPr kumimoji="0" lang="en-US" altLang="en-US" sz="1600" b="1" i="0" u="none" strike="noStrike" cap="none" normalizeH="0" baseline="0" dirty="0">
              <a:ln>
                <a:noFill/>
              </a:ln>
              <a:solidFill>
                <a:schemeClr val="tx1"/>
              </a:solidFill>
              <a:effectLst/>
              <a:cs typeface="Arial" panose="020B0604020202020204" pitchFamily="34" charset="0"/>
            </a:endParaRPr>
          </a:p>
        </p:txBody>
      </p:sp>
      <p:sp>
        <p:nvSpPr>
          <p:cNvPr id="84" name="Rectangle 84">
            <a:extLst>
              <a:ext uri="{FF2B5EF4-FFF2-40B4-BE49-F238E27FC236}">
                <a16:creationId xmlns:a16="http://schemas.microsoft.com/office/drawing/2014/main" id="{21EE0DF0-D7AC-1315-2CA7-FADDDE267EF6}"/>
              </a:ext>
            </a:extLst>
          </p:cNvPr>
          <p:cNvSpPr>
            <a:spLocks noChangeArrowheads="1"/>
          </p:cNvSpPr>
          <p:nvPr/>
        </p:nvSpPr>
        <p:spPr bwMode="auto">
          <a:xfrm>
            <a:off x="1386222" y="5410065"/>
            <a:ext cx="955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cs typeface="Arial" panose="020B0604020202020204" pitchFamily="34" charset="0"/>
              </a:rPr>
              <a:t>FFRangio </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85" name="Rectangle 85">
            <a:extLst>
              <a:ext uri="{FF2B5EF4-FFF2-40B4-BE49-F238E27FC236}">
                <a16:creationId xmlns:a16="http://schemas.microsoft.com/office/drawing/2014/main" id="{92EFF55B-8F90-BA62-9F0E-AF6740C2E3C4}"/>
              </a:ext>
            </a:extLst>
          </p:cNvPr>
          <p:cNvSpPr>
            <a:spLocks noChangeArrowheads="1"/>
          </p:cNvSpPr>
          <p:nvPr/>
        </p:nvSpPr>
        <p:spPr bwMode="auto">
          <a:xfrm>
            <a:off x="1386222" y="5692687"/>
            <a:ext cx="1253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cs typeface="Arial" panose="020B0604020202020204" pitchFamily="34" charset="0"/>
              </a:rPr>
              <a:t>Pressure wire</a:t>
            </a:r>
            <a:endParaRPr kumimoji="0" lang="en-US" altLang="en-US" sz="1600" i="0" u="none" strike="noStrike" cap="none" normalizeH="0" baseline="0" dirty="0">
              <a:ln>
                <a:noFill/>
              </a:ln>
              <a:solidFill>
                <a:schemeClr val="tx1"/>
              </a:solidFill>
              <a:effectLst/>
              <a:cs typeface="Arial" panose="020B0604020202020204" pitchFamily="34" charset="0"/>
            </a:endParaRPr>
          </a:p>
        </p:txBody>
      </p:sp>
      <p:sp>
        <p:nvSpPr>
          <p:cNvPr id="94" name="Rectangle 96">
            <a:extLst>
              <a:ext uri="{FF2B5EF4-FFF2-40B4-BE49-F238E27FC236}">
                <a16:creationId xmlns:a16="http://schemas.microsoft.com/office/drawing/2014/main" id="{23C6DCFA-8CDE-F32D-150C-702559811610}"/>
              </a:ext>
            </a:extLst>
          </p:cNvPr>
          <p:cNvSpPr>
            <a:spLocks noChangeArrowheads="1"/>
          </p:cNvSpPr>
          <p:nvPr/>
        </p:nvSpPr>
        <p:spPr bwMode="auto">
          <a:xfrm rot="16200000">
            <a:off x="637448" y="2633260"/>
            <a:ext cx="4408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cs typeface="Arial" panose="020B0604020202020204" pitchFamily="34" charset="0"/>
              </a:rPr>
              <a:t>Revascularization (%)</a:t>
            </a:r>
            <a:endParaRPr kumimoji="0" lang="en-US" altLang="en-US" sz="2400" b="1" i="0" u="none" strike="noStrike" cap="none" normalizeH="0" baseline="0" dirty="0">
              <a:ln>
                <a:noFill/>
              </a:ln>
              <a:solidFill>
                <a:schemeClr val="tx1"/>
              </a:solidFill>
              <a:effectLst/>
              <a:cs typeface="Arial" panose="020B0604020202020204" pitchFamily="34" charset="0"/>
            </a:endParaRPr>
          </a:p>
        </p:txBody>
      </p:sp>
      <p:sp>
        <p:nvSpPr>
          <p:cNvPr id="114" name="Rectangle 116">
            <a:extLst>
              <a:ext uri="{FF2B5EF4-FFF2-40B4-BE49-F238E27FC236}">
                <a16:creationId xmlns:a16="http://schemas.microsoft.com/office/drawing/2014/main" id="{53581C95-141F-5978-6CD2-4DFA1AA447A9}"/>
              </a:ext>
            </a:extLst>
          </p:cNvPr>
          <p:cNvSpPr>
            <a:spLocks noChangeArrowheads="1"/>
          </p:cNvSpPr>
          <p:nvPr/>
        </p:nvSpPr>
        <p:spPr bwMode="auto">
          <a:xfrm>
            <a:off x="2974175" y="4928371"/>
            <a:ext cx="6073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00"/>
                </a:solidFill>
                <a:cs typeface="Arial" panose="020B0604020202020204" pitchFamily="34" charset="0"/>
              </a:rPr>
              <a:t>Months since Randomization</a:t>
            </a:r>
            <a:endParaRPr kumimoji="0" lang="en-US" altLang="en-US" sz="2000" b="1" i="0" u="none" strike="noStrike" cap="none" normalizeH="0" baseline="0" dirty="0">
              <a:ln>
                <a:noFill/>
              </a:ln>
              <a:solidFill>
                <a:schemeClr val="tx1"/>
              </a:solidFill>
              <a:effectLst/>
              <a:cs typeface="Arial" panose="020B0604020202020204" pitchFamily="34" charset="0"/>
            </a:endParaRPr>
          </a:p>
        </p:txBody>
      </p:sp>
      <p:sp>
        <p:nvSpPr>
          <p:cNvPr id="136" name="Rectangle 21">
            <a:extLst>
              <a:ext uri="{FF2B5EF4-FFF2-40B4-BE49-F238E27FC236}">
                <a16:creationId xmlns:a16="http://schemas.microsoft.com/office/drawing/2014/main" id="{09E38543-D438-F037-75D1-4D2632DAF032}"/>
              </a:ext>
            </a:extLst>
          </p:cNvPr>
          <p:cNvSpPr>
            <a:spLocks noChangeArrowheads="1"/>
          </p:cNvSpPr>
          <p:nvPr/>
        </p:nvSpPr>
        <p:spPr bwMode="auto">
          <a:xfrm>
            <a:off x="8112897" y="3742042"/>
            <a:ext cx="65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2615"/>
                </a:solidFill>
                <a:effectLst/>
                <a:cs typeface="Arial" panose="020B0604020202020204" pitchFamily="34" charset="0"/>
              </a:rPr>
              <a:t> 4.1%</a:t>
            </a:r>
          </a:p>
        </p:txBody>
      </p:sp>
      <p:sp>
        <p:nvSpPr>
          <p:cNvPr id="137" name="Rectangle 22">
            <a:extLst>
              <a:ext uri="{FF2B5EF4-FFF2-40B4-BE49-F238E27FC236}">
                <a16:creationId xmlns:a16="http://schemas.microsoft.com/office/drawing/2014/main" id="{BF058E5B-7AB9-CC37-B55E-F6A278EF8263}"/>
              </a:ext>
            </a:extLst>
          </p:cNvPr>
          <p:cNvSpPr>
            <a:spLocks noChangeArrowheads="1"/>
          </p:cNvSpPr>
          <p:nvPr/>
        </p:nvSpPr>
        <p:spPr bwMode="auto">
          <a:xfrm>
            <a:off x="8070341" y="2742823"/>
            <a:ext cx="65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FF"/>
                </a:solidFill>
                <a:effectLst/>
                <a:cs typeface="Arial" panose="020B0604020202020204" pitchFamily="34" charset="0"/>
              </a:rPr>
              <a:t> 4.6%</a:t>
            </a:r>
          </a:p>
        </p:txBody>
      </p:sp>
      <p:sp>
        <p:nvSpPr>
          <p:cNvPr id="138" name="Line 23">
            <a:extLst>
              <a:ext uri="{FF2B5EF4-FFF2-40B4-BE49-F238E27FC236}">
                <a16:creationId xmlns:a16="http://schemas.microsoft.com/office/drawing/2014/main" id="{F07C8CAE-476C-B454-1888-64C003706362}"/>
              </a:ext>
            </a:extLst>
          </p:cNvPr>
          <p:cNvSpPr>
            <a:spLocks noChangeShapeType="1"/>
          </p:cNvSpPr>
          <p:nvPr/>
        </p:nvSpPr>
        <p:spPr bwMode="auto">
          <a:xfrm>
            <a:off x="3588080" y="1328690"/>
            <a:ext cx="9346" cy="32136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9" name="Line 24">
            <a:extLst>
              <a:ext uri="{FF2B5EF4-FFF2-40B4-BE49-F238E27FC236}">
                <a16:creationId xmlns:a16="http://schemas.microsoft.com/office/drawing/2014/main" id="{15A32376-3457-90B1-7A23-65A95BE56C51}"/>
              </a:ext>
            </a:extLst>
          </p:cNvPr>
          <p:cNvSpPr>
            <a:spLocks noChangeShapeType="1"/>
          </p:cNvSpPr>
          <p:nvPr/>
        </p:nvSpPr>
        <p:spPr bwMode="auto">
          <a:xfrm flipH="1">
            <a:off x="3560043" y="4486241"/>
            <a:ext cx="280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0" name="Line 25">
            <a:extLst>
              <a:ext uri="{FF2B5EF4-FFF2-40B4-BE49-F238E27FC236}">
                <a16:creationId xmlns:a16="http://schemas.microsoft.com/office/drawing/2014/main" id="{E08748E6-F20B-1E6C-AFA0-168363674919}"/>
              </a:ext>
            </a:extLst>
          </p:cNvPr>
          <p:cNvSpPr>
            <a:spLocks noChangeShapeType="1"/>
          </p:cNvSpPr>
          <p:nvPr/>
        </p:nvSpPr>
        <p:spPr bwMode="auto">
          <a:xfrm flipH="1">
            <a:off x="3560043" y="3905256"/>
            <a:ext cx="280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1" name="Line 26">
            <a:extLst>
              <a:ext uri="{FF2B5EF4-FFF2-40B4-BE49-F238E27FC236}">
                <a16:creationId xmlns:a16="http://schemas.microsoft.com/office/drawing/2014/main" id="{A2D95653-1C3C-7CFC-81ED-CA963F1E9BD3}"/>
              </a:ext>
            </a:extLst>
          </p:cNvPr>
          <p:cNvSpPr>
            <a:spLocks noChangeShapeType="1"/>
          </p:cNvSpPr>
          <p:nvPr/>
        </p:nvSpPr>
        <p:spPr bwMode="auto">
          <a:xfrm flipH="1">
            <a:off x="3560043" y="3324273"/>
            <a:ext cx="280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2" name="Line 27">
            <a:extLst>
              <a:ext uri="{FF2B5EF4-FFF2-40B4-BE49-F238E27FC236}">
                <a16:creationId xmlns:a16="http://schemas.microsoft.com/office/drawing/2014/main" id="{5DD0E896-F105-7F82-F75F-FDAA5FE73A04}"/>
              </a:ext>
            </a:extLst>
          </p:cNvPr>
          <p:cNvSpPr>
            <a:spLocks noChangeShapeType="1"/>
          </p:cNvSpPr>
          <p:nvPr/>
        </p:nvSpPr>
        <p:spPr bwMode="auto">
          <a:xfrm flipH="1">
            <a:off x="3560043" y="2744846"/>
            <a:ext cx="280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3" name="Line 28">
            <a:extLst>
              <a:ext uri="{FF2B5EF4-FFF2-40B4-BE49-F238E27FC236}">
                <a16:creationId xmlns:a16="http://schemas.microsoft.com/office/drawing/2014/main" id="{46CBDB46-ABA2-69E1-C128-16983E4466C8}"/>
              </a:ext>
            </a:extLst>
          </p:cNvPr>
          <p:cNvSpPr>
            <a:spLocks noChangeShapeType="1"/>
          </p:cNvSpPr>
          <p:nvPr/>
        </p:nvSpPr>
        <p:spPr bwMode="auto">
          <a:xfrm flipH="1">
            <a:off x="3560043" y="2163861"/>
            <a:ext cx="280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4" name="Line 29">
            <a:extLst>
              <a:ext uri="{FF2B5EF4-FFF2-40B4-BE49-F238E27FC236}">
                <a16:creationId xmlns:a16="http://schemas.microsoft.com/office/drawing/2014/main" id="{6167F6BC-2AAA-6338-7143-739ACC04F896}"/>
              </a:ext>
            </a:extLst>
          </p:cNvPr>
          <p:cNvSpPr>
            <a:spLocks noChangeShapeType="1"/>
          </p:cNvSpPr>
          <p:nvPr/>
        </p:nvSpPr>
        <p:spPr bwMode="auto">
          <a:xfrm flipH="1">
            <a:off x="3560043" y="1584435"/>
            <a:ext cx="280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6" name="Rectangle 32">
            <a:extLst>
              <a:ext uri="{FF2B5EF4-FFF2-40B4-BE49-F238E27FC236}">
                <a16:creationId xmlns:a16="http://schemas.microsoft.com/office/drawing/2014/main" id="{F4D9E06C-1FDE-83A3-60F9-AC1FF53EA8FF}"/>
              </a:ext>
            </a:extLst>
          </p:cNvPr>
          <p:cNvSpPr>
            <a:spLocks noChangeArrowheads="1"/>
          </p:cNvSpPr>
          <p:nvPr/>
        </p:nvSpPr>
        <p:spPr bwMode="auto">
          <a:xfrm>
            <a:off x="3369554" y="434788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cs typeface="Arial" panose="020B0604020202020204" pitchFamily="34" charset="0"/>
              </a:rPr>
              <a:t>0</a:t>
            </a:r>
            <a:endParaRPr kumimoji="0" lang="en-US" altLang="en-US" i="0" u="none" strike="noStrike" cap="none" normalizeH="0" baseline="0" dirty="0">
              <a:ln>
                <a:noFill/>
              </a:ln>
              <a:solidFill>
                <a:schemeClr val="tx1"/>
              </a:solidFill>
              <a:effectLst/>
              <a:cs typeface="Arial" panose="020B0604020202020204" pitchFamily="34" charset="0"/>
            </a:endParaRPr>
          </a:p>
        </p:txBody>
      </p:sp>
      <p:sp>
        <p:nvSpPr>
          <p:cNvPr id="147" name="Rectangle 33">
            <a:extLst>
              <a:ext uri="{FF2B5EF4-FFF2-40B4-BE49-F238E27FC236}">
                <a16:creationId xmlns:a16="http://schemas.microsoft.com/office/drawing/2014/main" id="{CF264667-D8C7-1617-3788-B6F5F1A7FA63}"/>
              </a:ext>
            </a:extLst>
          </p:cNvPr>
          <p:cNvSpPr>
            <a:spLocks noChangeArrowheads="1"/>
          </p:cNvSpPr>
          <p:nvPr/>
        </p:nvSpPr>
        <p:spPr bwMode="auto">
          <a:xfrm>
            <a:off x="3369554" y="375623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cs typeface="Arial" panose="020B0604020202020204" pitchFamily="34" charset="0"/>
              </a:rPr>
              <a:t>2</a:t>
            </a:r>
            <a:endParaRPr kumimoji="0" lang="en-US" altLang="en-US" i="0" u="none" strike="noStrike" cap="none" normalizeH="0" baseline="0">
              <a:ln>
                <a:noFill/>
              </a:ln>
              <a:solidFill>
                <a:schemeClr val="tx1"/>
              </a:solidFill>
              <a:effectLst/>
              <a:cs typeface="Arial" panose="020B0604020202020204" pitchFamily="34" charset="0"/>
            </a:endParaRPr>
          </a:p>
        </p:txBody>
      </p:sp>
      <p:sp>
        <p:nvSpPr>
          <p:cNvPr id="148" name="Rectangle 34">
            <a:extLst>
              <a:ext uri="{FF2B5EF4-FFF2-40B4-BE49-F238E27FC236}">
                <a16:creationId xmlns:a16="http://schemas.microsoft.com/office/drawing/2014/main" id="{2188C053-294A-3787-9373-E12C8D787916}"/>
              </a:ext>
            </a:extLst>
          </p:cNvPr>
          <p:cNvSpPr>
            <a:spLocks noChangeArrowheads="1"/>
          </p:cNvSpPr>
          <p:nvPr/>
        </p:nvSpPr>
        <p:spPr bwMode="auto">
          <a:xfrm>
            <a:off x="3369554" y="316708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cs typeface="Arial" panose="020B0604020202020204" pitchFamily="34" charset="0"/>
              </a:rPr>
              <a:t>4</a:t>
            </a:r>
            <a:endParaRPr kumimoji="0" lang="en-US" altLang="en-US" i="0" u="none" strike="noStrike" cap="none" normalizeH="0" baseline="0" dirty="0">
              <a:ln>
                <a:noFill/>
              </a:ln>
              <a:solidFill>
                <a:schemeClr val="tx1"/>
              </a:solidFill>
              <a:effectLst/>
              <a:cs typeface="Arial" panose="020B0604020202020204" pitchFamily="34" charset="0"/>
            </a:endParaRPr>
          </a:p>
        </p:txBody>
      </p:sp>
      <p:sp>
        <p:nvSpPr>
          <p:cNvPr id="149" name="Rectangle 35">
            <a:extLst>
              <a:ext uri="{FF2B5EF4-FFF2-40B4-BE49-F238E27FC236}">
                <a16:creationId xmlns:a16="http://schemas.microsoft.com/office/drawing/2014/main" id="{A34F5A44-4E1A-6F9D-E0B2-7C7F98CF87E4}"/>
              </a:ext>
            </a:extLst>
          </p:cNvPr>
          <p:cNvSpPr>
            <a:spLocks noChangeArrowheads="1"/>
          </p:cNvSpPr>
          <p:nvPr/>
        </p:nvSpPr>
        <p:spPr bwMode="auto">
          <a:xfrm>
            <a:off x="3369554" y="260432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cs typeface="Arial" panose="020B0604020202020204" pitchFamily="34" charset="0"/>
              </a:rPr>
              <a:t>6</a:t>
            </a:r>
            <a:endParaRPr kumimoji="0" lang="en-US" altLang="en-US" i="0" u="none" strike="noStrike" cap="none" normalizeH="0" baseline="0" dirty="0">
              <a:ln>
                <a:noFill/>
              </a:ln>
              <a:solidFill>
                <a:schemeClr val="tx1"/>
              </a:solidFill>
              <a:effectLst/>
              <a:cs typeface="Arial" panose="020B0604020202020204" pitchFamily="34" charset="0"/>
            </a:endParaRPr>
          </a:p>
        </p:txBody>
      </p:sp>
      <p:sp>
        <p:nvSpPr>
          <p:cNvPr id="150" name="Rectangle 36">
            <a:extLst>
              <a:ext uri="{FF2B5EF4-FFF2-40B4-BE49-F238E27FC236}">
                <a16:creationId xmlns:a16="http://schemas.microsoft.com/office/drawing/2014/main" id="{B805FE86-B0BC-F2D8-4F9D-E9C381514FF6}"/>
              </a:ext>
            </a:extLst>
          </p:cNvPr>
          <p:cNvSpPr>
            <a:spLocks noChangeArrowheads="1"/>
          </p:cNvSpPr>
          <p:nvPr/>
        </p:nvSpPr>
        <p:spPr bwMode="auto">
          <a:xfrm>
            <a:off x="3369554" y="2025645"/>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cs typeface="Arial" panose="020B0604020202020204" pitchFamily="34" charset="0"/>
              </a:rPr>
              <a:t>8</a:t>
            </a:r>
            <a:endParaRPr kumimoji="0" lang="en-US" altLang="en-US" i="0" u="none" strike="noStrike" cap="none" normalizeH="0" baseline="0" dirty="0">
              <a:ln>
                <a:noFill/>
              </a:ln>
              <a:solidFill>
                <a:schemeClr val="tx1"/>
              </a:solidFill>
              <a:effectLst/>
              <a:cs typeface="Arial" panose="020B0604020202020204" pitchFamily="34" charset="0"/>
            </a:endParaRPr>
          </a:p>
        </p:txBody>
      </p:sp>
      <p:sp>
        <p:nvSpPr>
          <p:cNvPr id="151" name="Rectangle 37">
            <a:extLst>
              <a:ext uri="{FF2B5EF4-FFF2-40B4-BE49-F238E27FC236}">
                <a16:creationId xmlns:a16="http://schemas.microsoft.com/office/drawing/2014/main" id="{F1932311-BADD-7D23-9F25-3F94CA5B2508}"/>
              </a:ext>
            </a:extLst>
          </p:cNvPr>
          <p:cNvSpPr>
            <a:spLocks noChangeArrowheads="1"/>
          </p:cNvSpPr>
          <p:nvPr/>
        </p:nvSpPr>
        <p:spPr bwMode="auto">
          <a:xfrm>
            <a:off x="3305434" y="144593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cs typeface="Arial" panose="020B0604020202020204" pitchFamily="34" charset="0"/>
              </a:rPr>
              <a:t>10</a:t>
            </a:r>
            <a:endParaRPr kumimoji="0" lang="en-US" altLang="en-US" i="0" u="none" strike="noStrike" cap="none" normalizeH="0" baseline="0" dirty="0">
              <a:ln>
                <a:noFill/>
              </a:ln>
              <a:solidFill>
                <a:schemeClr val="tx1"/>
              </a:solidFill>
              <a:effectLst/>
              <a:cs typeface="Arial" panose="020B0604020202020204" pitchFamily="34" charset="0"/>
            </a:endParaRPr>
          </a:p>
        </p:txBody>
      </p:sp>
      <p:sp>
        <p:nvSpPr>
          <p:cNvPr id="153" name="Line 39">
            <a:extLst>
              <a:ext uri="{FF2B5EF4-FFF2-40B4-BE49-F238E27FC236}">
                <a16:creationId xmlns:a16="http://schemas.microsoft.com/office/drawing/2014/main" id="{912D9E16-39FA-06C7-4585-313DC50A6508}"/>
              </a:ext>
            </a:extLst>
          </p:cNvPr>
          <p:cNvSpPr>
            <a:spLocks noChangeShapeType="1"/>
          </p:cNvSpPr>
          <p:nvPr/>
        </p:nvSpPr>
        <p:spPr bwMode="auto">
          <a:xfrm flipH="1">
            <a:off x="3597426" y="4542314"/>
            <a:ext cx="48550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4" name="Line 40">
            <a:extLst>
              <a:ext uri="{FF2B5EF4-FFF2-40B4-BE49-F238E27FC236}">
                <a16:creationId xmlns:a16="http://schemas.microsoft.com/office/drawing/2014/main" id="{7AD26E1C-FE7D-0838-BD8B-7B63CB99F97C}"/>
              </a:ext>
            </a:extLst>
          </p:cNvPr>
          <p:cNvSpPr>
            <a:spLocks noChangeShapeType="1"/>
          </p:cNvSpPr>
          <p:nvPr/>
        </p:nvSpPr>
        <p:spPr bwMode="auto">
          <a:xfrm>
            <a:off x="3625463"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5" name="Line 41">
            <a:extLst>
              <a:ext uri="{FF2B5EF4-FFF2-40B4-BE49-F238E27FC236}">
                <a16:creationId xmlns:a16="http://schemas.microsoft.com/office/drawing/2014/main" id="{76E49DA4-A827-FA44-955F-EF2CDFB680EF}"/>
              </a:ext>
            </a:extLst>
          </p:cNvPr>
          <p:cNvSpPr>
            <a:spLocks noChangeShapeType="1"/>
          </p:cNvSpPr>
          <p:nvPr/>
        </p:nvSpPr>
        <p:spPr bwMode="auto">
          <a:xfrm>
            <a:off x="4027322"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6" name="Line 42">
            <a:extLst>
              <a:ext uri="{FF2B5EF4-FFF2-40B4-BE49-F238E27FC236}">
                <a16:creationId xmlns:a16="http://schemas.microsoft.com/office/drawing/2014/main" id="{FA7717C1-CF1C-9FD8-7A8B-862E12034CF2}"/>
              </a:ext>
            </a:extLst>
          </p:cNvPr>
          <p:cNvSpPr>
            <a:spLocks noChangeShapeType="1"/>
          </p:cNvSpPr>
          <p:nvPr/>
        </p:nvSpPr>
        <p:spPr bwMode="auto">
          <a:xfrm>
            <a:off x="4429183"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7" name="Line 43">
            <a:extLst>
              <a:ext uri="{FF2B5EF4-FFF2-40B4-BE49-F238E27FC236}">
                <a16:creationId xmlns:a16="http://schemas.microsoft.com/office/drawing/2014/main" id="{8C9EBAFF-AC21-D818-40C4-8A80FC7D1D80}"/>
              </a:ext>
            </a:extLst>
          </p:cNvPr>
          <p:cNvSpPr>
            <a:spLocks noChangeShapeType="1"/>
          </p:cNvSpPr>
          <p:nvPr/>
        </p:nvSpPr>
        <p:spPr bwMode="auto">
          <a:xfrm>
            <a:off x="4823255"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8" name="Line 44">
            <a:extLst>
              <a:ext uri="{FF2B5EF4-FFF2-40B4-BE49-F238E27FC236}">
                <a16:creationId xmlns:a16="http://schemas.microsoft.com/office/drawing/2014/main" id="{395ECEC8-AA92-3C31-AF14-4281440FA072}"/>
              </a:ext>
            </a:extLst>
          </p:cNvPr>
          <p:cNvSpPr>
            <a:spLocks noChangeShapeType="1"/>
          </p:cNvSpPr>
          <p:nvPr/>
        </p:nvSpPr>
        <p:spPr bwMode="auto">
          <a:xfrm>
            <a:off x="5225116"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9" name="Line 45">
            <a:extLst>
              <a:ext uri="{FF2B5EF4-FFF2-40B4-BE49-F238E27FC236}">
                <a16:creationId xmlns:a16="http://schemas.microsoft.com/office/drawing/2014/main" id="{A9BDFA2C-E6DE-FB21-3DE9-FF1BEF8A55BD}"/>
              </a:ext>
            </a:extLst>
          </p:cNvPr>
          <p:cNvSpPr>
            <a:spLocks noChangeShapeType="1"/>
          </p:cNvSpPr>
          <p:nvPr/>
        </p:nvSpPr>
        <p:spPr bwMode="auto">
          <a:xfrm>
            <a:off x="5626976"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0" name="Line 46">
            <a:extLst>
              <a:ext uri="{FF2B5EF4-FFF2-40B4-BE49-F238E27FC236}">
                <a16:creationId xmlns:a16="http://schemas.microsoft.com/office/drawing/2014/main" id="{83323E58-DD19-421C-09BB-7F824A8FD4E8}"/>
              </a:ext>
            </a:extLst>
          </p:cNvPr>
          <p:cNvSpPr>
            <a:spLocks noChangeShapeType="1"/>
          </p:cNvSpPr>
          <p:nvPr/>
        </p:nvSpPr>
        <p:spPr bwMode="auto">
          <a:xfrm>
            <a:off x="6019491"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1" name="Line 47">
            <a:extLst>
              <a:ext uri="{FF2B5EF4-FFF2-40B4-BE49-F238E27FC236}">
                <a16:creationId xmlns:a16="http://schemas.microsoft.com/office/drawing/2014/main" id="{6BB73B51-F514-F1C4-CB05-8287882BF8C3}"/>
              </a:ext>
            </a:extLst>
          </p:cNvPr>
          <p:cNvSpPr>
            <a:spLocks noChangeShapeType="1"/>
          </p:cNvSpPr>
          <p:nvPr/>
        </p:nvSpPr>
        <p:spPr bwMode="auto">
          <a:xfrm>
            <a:off x="6422909"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2" name="Line 48">
            <a:extLst>
              <a:ext uri="{FF2B5EF4-FFF2-40B4-BE49-F238E27FC236}">
                <a16:creationId xmlns:a16="http://schemas.microsoft.com/office/drawing/2014/main" id="{24C22D5E-8024-B4B1-58A6-49B3D56C4400}"/>
              </a:ext>
            </a:extLst>
          </p:cNvPr>
          <p:cNvSpPr>
            <a:spLocks noChangeShapeType="1"/>
          </p:cNvSpPr>
          <p:nvPr/>
        </p:nvSpPr>
        <p:spPr bwMode="auto">
          <a:xfrm>
            <a:off x="6824768"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3" name="Line 49">
            <a:extLst>
              <a:ext uri="{FF2B5EF4-FFF2-40B4-BE49-F238E27FC236}">
                <a16:creationId xmlns:a16="http://schemas.microsoft.com/office/drawing/2014/main" id="{C2AC0E70-2B54-4EAD-7413-3234E5F765B3}"/>
              </a:ext>
            </a:extLst>
          </p:cNvPr>
          <p:cNvSpPr>
            <a:spLocks noChangeShapeType="1"/>
          </p:cNvSpPr>
          <p:nvPr/>
        </p:nvSpPr>
        <p:spPr bwMode="auto">
          <a:xfrm>
            <a:off x="7226629"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4" name="Line 50">
            <a:extLst>
              <a:ext uri="{FF2B5EF4-FFF2-40B4-BE49-F238E27FC236}">
                <a16:creationId xmlns:a16="http://schemas.microsoft.com/office/drawing/2014/main" id="{C98E5CCE-DD2D-D49E-FCEE-F851F814FACD}"/>
              </a:ext>
            </a:extLst>
          </p:cNvPr>
          <p:cNvSpPr>
            <a:spLocks noChangeShapeType="1"/>
          </p:cNvSpPr>
          <p:nvPr/>
        </p:nvSpPr>
        <p:spPr bwMode="auto">
          <a:xfrm>
            <a:off x="7620703"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5" name="Line 51">
            <a:extLst>
              <a:ext uri="{FF2B5EF4-FFF2-40B4-BE49-F238E27FC236}">
                <a16:creationId xmlns:a16="http://schemas.microsoft.com/office/drawing/2014/main" id="{D011C2A6-59A0-E4FA-B101-1A8F3561CE71}"/>
              </a:ext>
            </a:extLst>
          </p:cNvPr>
          <p:cNvSpPr>
            <a:spLocks noChangeShapeType="1"/>
          </p:cNvSpPr>
          <p:nvPr/>
        </p:nvSpPr>
        <p:spPr bwMode="auto">
          <a:xfrm>
            <a:off x="8022562"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6" name="Line 52">
            <a:extLst>
              <a:ext uri="{FF2B5EF4-FFF2-40B4-BE49-F238E27FC236}">
                <a16:creationId xmlns:a16="http://schemas.microsoft.com/office/drawing/2014/main" id="{DC04F15F-F31F-CB30-E1F8-6AFF07A73C85}"/>
              </a:ext>
            </a:extLst>
          </p:cNvPr>
          <p:cNvSpPr>
            <a:spLocks noChangeShapeType="1"/>
          </p:cNvSpPr>
          <p:nvPr/>
        </p:nvSpPr>
        <p:spPr bwMode="auto">
          <a:xfrm>
            <a:off x="8424423" y="4542314"/>
            <a:ext cx="0" cy="560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7" name="Rectangle 54">
            <a:extLst>
              <a:ext uri="{FF2B5EF4-FFF2-40B4-BE49-F238E27FC236}">
                <a16:creationId xmlns:a16="http://schemas.microsoft.com/office/drawing/2014/main" id="{5F4DD366-EDD2-4202-FF70-1ABD6677759A}"/>
              </a:ext>
            </a:extLst>
          </p:cNvPr>
          <p:cNvSpPr>
            <a:spLocks noChangeArrowheads="1"/>
          </p:cNvSpPr>
          <p:nvPr/>
        </p:nvSpPr>
        <p:spPr bwMode="auto">
          <a:xfrm>
            <a:off x="3966577" y="4645116"/>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cs typeface="Arial" panose="020B0604020202020204" pitchFamily="34" charset="0"/>
              </a:rPr>
              <a:t>1</a:t>
            </a:r>
            <a:endParaRPr kumimoji="0" lang="en-US" altLang="en-US" i="0" u="none" strike="noStrike" cap="none" normalizeH="0" baseline="0">
              <a:ln>
                <a:noFill/>
              </a:ln>
              <a:solidFill>
                <a:schemeClr val="tx1"/>
              </a:solidFill>
              <a:effectLst/>
              <a:cs typeface="Arial" panose="020B0604020202020204" pitchFamily="34" charset="0"/>
            </a:endParaRPr>
          </a:p>
        </p:txBody>
      </p:sp>
      <p:sp>
        <p:nvSpPr>
          <p:cNvPr id="168" name="Rectangle 55">
            <a:extLst>
              <a:ext uri="{FF2B5EF4-FFF2-40B4-BE49-F238E27FC236}">
                <a16:creationId xmlns:a16="http://schemas.microsoft.com/office/drawing/2014/main" id="{1ABC7D87-2BA4-5BD0-2A07-D6A793B98C5C}"/>
              </a:ext>
            </a:extLst>
          </p:cNvPr>
          <p:cNvSpPr>
            <a:spLocks noChangeArrowheads="1"/>
          </p:cNvSpPr>
          <p:nvPr/>
        </p:nvSpPr>
        <p:spPr bwMode="auto">
          <a:xfrm>
            <a:off x="5958745" y="4645116"/>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cs typeface="Arial" panose="020B0604020202020204" pitchFamily="34" charset="0"/>
              </a:rPr>
              <a:t>6</a:t>
            </a:r>
            <a:endParaRPr kumimoji="0" lang="en-US" altLang="en-US" i="0" u="none" strike="noStrike" cap="none" normalizeH="0" baseline="0">
              <a:ln>
                <a:noFill/>
              </a:ln>
              <a:solidFill>
                <a:schemeClr val="tx1"/>
              </a:solidFill>
              <a:effectLst/>
              <a:cs typeface="Arial" panose="020B0604020202020204" pitchFamily="34" charset="0"/>
            </a:endParaRPr>
          </a:p>
        </p:txBody>
      </p:sp>
      <p:sp>
        <p:nvSpPr>
          <p:cNvPr id="169" name="Rectangle 56">
            <a:extLst>
              <a:ext uri="{FF2B5EF4-FFF2-40B4-BE49-F238E27FC236}">
                <a16:creationId xmlns:a16="http://schemas.microsoft.com/office/drawing/2014/main" id="{1079C3B3-059D-905D-0CAF-E6216DAA04E0}"/>
              </a:ext>
            </a:extLst>
          </p:cNvPr>
          <p:cNvSpPr>
            <a:spLocks noChangeArrowheads="1"/>
          </p:cNvSpPr>
          <p:nvPr/>
        </p:nvSpPr>
        <p:spPr bwMode="auto">
          <a:xfrm>
            <a:off x="8335639" y="464511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cs typeface="Arial" panose="020B0604020202020204" pitchFamily="34" charset="0"/>
              </a:rPr>
              <a:t>12</a:t>
            </a:r>
            <a:endParaRPr kumimoji="0" lang="en-US" altLang="en-US" i="0" u="none" strike="noStrike" cap="none" normalizeH="0" baseline="0">
              <a:ln>
                <a:noFill/>
              </a:ln>
              <a:solidFill>
                <a:schemeClr val="tx1"/>
              </a:solidFill>
              <a:effectLst/>
              <a:cs typeface="Arial" panose="020B0604020202020204" pitchFamily="34" charset="0"/>
            </a:endParaRPr>
          </a:p>
        </p:txBody>
      </p:sp>
      <p:sp>
        <p:nvSpPr>
          <p:cNvPr id="170" name="Freeform 61">
            <a:extLst>
              <a:ext uri="{FF2B5EF4-FFF2-40B4-BE49-F238E27FC236}">
                <a16:creationId xmlns:a16="http://schemas.microsoft.com/office/drawing/2014/main" id="{76732391-EB21-FE37-EF62-6BC466753E47}"/>
              </a:ext>
            </a:extLst>
          </p:cNvPr>
          <p:cNvSpPr>
            <a:spLocks/>
          </p:cNvSpPr>
          <p:nvPr/>
        </p:nvSpPr>
        <p:spPr bwMode="auto">
          <a:xfrm>
            <a:off x="3625463" y="3305581"/>
            <a:ext cx="4798961" cy="1180659"/>
          </a:xfrm>
          <a:custGeom>
            <a:avLst/>
            <a:gdLst>
              <a:gd name="T0" fmla="*/ 0 w 513"/>
              <a:gd name="T1" fmla="*/ 126 h 126"/>
              <a:gd name="T2" fmla="*/ 13 w 513"/>
              <a:gd name="T3" fmla="*/ 123 h 126"/>
              <a:gd name="T4" fmla="*/ 14 w 513"/>
              <a:gd name="T5" fmla="*/ 120 h 126"/>
              <a:gd name="T6" fmla="*/ 23 w 513"/>
              <a:gd name="T7" fmla="*/ 116 h 126"/>
              <a:gd name="T8" fmla="*/ 24 w 513"/>
              <a:gd name="T9" fmla="*/ 113 h 126"/>
              <a:gd name="T10" fmla="*/ 41 w 513"/>
              <a:gd name="T11" fmla="*/ 110 h 126"/>
              <a:gd name="T12" fmla="*/ 43 w 513"/>
              <a:gd name="T13" fmla="*/ 107 h 126"/>
              <a:gd name="T14" fmla="*/ 80 w 513"/>
              <a:gd name="T15" fmla="*/ 107 h 126"/>
              <a:gd name="T16" fmla="*/ 100 w 513"/>
              <a:gd name="T17" fmla="*/ 103 h 126"/>
              <a:gd name="T18" fmla="*/ 106 w 513"/>
              <a:gd name="T19" fmla="*/ 100 h 126"/>
              <a:gd name="T20" fmla="*/ 120 w 513"/>
              <a:gd name="T21" fmla="*/ 97 h 126"/>
              <a:gd name="T22" fmla="*/ 121 w 513"/>
              <a:gd name="T23" fmla="*/ 94 h 126"/>
              <a:gd name="T24" fmla="*/ 157 w 513"/>
              <a:gd name="T25" fmla="*/ 90 h 126"/>
              <a:gd name="T26" fmla="*/ 180 w 513"/>
              <a:gd name="T27" fmla="*/ 87 h 126"/>
              <a:gd name="T28" fmla="*/ 195 w 513"/>
              <a:gd name="T29" fmla="*/ 84 h 126"/>
              <a:gd name="T30" fmla="*/ 208 w 513"/>
              <a:gd name="T31" fmla="*/ 80 h 126"/>
              <a:gd name="T32" fmla="*/ 228 w 513"/>
              <a:gd name="T33" fmla="*/ 77 h 126"/>
              <a:gd name="T34" fmla="*/ 243 w 513"/>
              <a:gd name="T35" fmla="*/ 74 h 126"/>
              <a:gd name="T36" fmla="*/ 244 w 513"/>
              <a:gd name="T37" fmla="*/ 70 h 126"/>
              <a:gd name="T38" fmla="*/ 256 w 513"/>
              <a:gd name="T39" fmla="*/ 64 h 126"/>
              <a:gd name="T40" fmla="*/ 275 w 513"/>
              <a:gd name="T41" fmla="*/ 64 h 126"/>
              <a:gd name="T42" fmla="*/ 296 w 513"/>
              <a:gd name="T43" fmla="*/ 57 h 126"/>
              <a:gd name="T44" fmla="*/ 334 w 513"/>
              <a:gd name="T45" fmla="*/ 54 h 126"/>
              <a:gd name="T46" fmla="*/ 350 w 513"/>
              <a:gd name="T47" fmla="*/ 47 h 126"/>
              <a:gd name="T48" fmla="*/ 362 w 513"/>
              <a:gd name="T49" fmla="*/ 44 h 126"/>
              <a:gd name="T50" fmla="*/ 364 w 513"/>
              <a:gd name="T51" fmla="*/ 40 h 126"/>
              <a:gd name="T52" fmla="*/ 385 w 513"/>
              <a:gd name="T53" fmla="*/ 33 h 126"/>
              <a:gd name="T54" fmla="*/ 390 w 513"/>
              <a:gd name="T55" fmla="*/ 30 h 126"/>
              <a:gd name="T56" fmla="*/ 412 w 513"/>
              <a:gd name="T57" fmla="*/ 27 h 126"/>
              <a:gd name="T58" fmla="*/ 423 w 513"/>
              <a:gd name="T59" fmla="*/ 23 h 126"/>
              <a:gd name="T60" fmla="*/ 430 w 513"/>
              <a:gd name="T61" fmla="*/ 20 h 126"/>
              <a:gd name="T62" fmla="*/ 433 w 513"/>
              <a:gd name="T63" fmla="*/ 16 h 126"/>
              <a:gd name="T64" fmla="*/ 437 w 513"/>
              <a:gd name="T65" fmla="*/ 13 h 126"/>
              <a:gd name="T66" fmla="*/ 480 w 513"/>
              <a:gd name="T67" fmla="*/ 10 h 126"/>
              <a:gd name="T68" fmla="*/ 501 w 513"/>
              <a:gd name="T69" fmla="*/ 6 h 126"/>
              <a:gd name="T70" fmla="*/ 513 w 513"/>
              <a:gd name="T71" fmla="*/ 0 h 126"/>
              <a:gd name="T72" fmla="*/ 513 w 513"/>
              <a:gd name="T7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3" h="126">
                <a:moveTo>
                  <a:pt x="0" y="126"/>
                </a:moveTo>
                <a:lnTo>
                  <a:pt x="0" y="126"/>
                </a:lnTo>
                <a:lnTo>
                  <a:pt x="0" y="123"/>
                </a:lnTo>
                <a:lnTo>
                  <a:pt x="13" y="123"/>
                </a:lnTo>
                <a:lnTo>
                  <a:pt x="13" y="120"/>
                </a:lnTo>
                <a:lnTo>
                  <a:pt x="14" y="120"/>
                </a:lnTo>
                <a:lnTo>
                  <a:pt x="14" y="116"/>
                </a:lnTo>
                <a:lnTo>
                  <a:pt x="23" y="116"/>
                </a:lnTo>
                <a:lnTo>
                  <a:pt x="23" y="113"/>
                </a:lnTo>
                <a:lnTo>
                  <a:pt x="24" y="113"/>
                </a:lnTo>
                <a:lnTo>
                  <a:pt x="24" y="110"/>
                </a:lnTo>
                <a:lnTo>
                  <a:pt x="41" y="110"/>
                </a:lnTo>
                <a:lnTo>
                  <a:pt x="41" y="107"/>
                </a:lnTo>
                <a:lnTo>
                  <a:pt x="43" y="107"/>
                </a:lnTo>
                <a:lnTo>
                  <a:pt x="43" y="107"/>
                </a:lnTo>
                <a:lnTo>
                  <a:pt x="80" y="107"/>
                </a:lnTo>
                <a:lnTo>
                  <a:pt x="80" y="103"/>
                </a:lnTo>
                <a:lnTo>
                  <a:pt x="100" y="103"/>
                </a:lnTo>
                <a:lnTo>
                  <a:pt x="100" y="100"/>
                </a:lnTo>
                <a:lnTo>
                  <a:pt x="106" y="100"/>
                </a:lnTo>
                <a:lnTo>
                  <a:pt x="106" y="97"/>
                </a:lnTo>
                <a:lnTo>
                  <a:pt x="120" y="97"/>
                </a:lnTo>
                <a:lnTo>
                  <a:pt x="120" y="94"/>
                </a:lnTo>
                <a:lnTo>
                  <a:pt x="121" y="94"/>
                </a:lnTo>
                <a:lnTo>
                  <a:pt x="121" y="90"/>
                </a:lnTo>
                <a:lnTo>
                  <a:pt x="157" y="90"/>
                </a:lnTo>
                <a:lnTo>
                  <a:pt x="157" y="87"/>
                </a:lnTo>
                <a:lnTo>
                  <a:pt x="180" y="87"/>
                </a:lnTo>
                <a:lnTo>
                  <a:pt x="180" y="84"/>
                </a:lnTo>
                <a:lnTo>
                  <a:pt x="195" y="84"/>
                </a:lnTo>
                <a:lnTo>
                  <a:pt x="195" y="80"/>
                </a:lnTo>
                <a:lnTo>
                  <a:pt x="208" y="80"/>
                </a:lnTo>
                <a:lnTo>
                  <a:pt x="208" y="77"/>
                </a:lnTo>
                <a:lnTo>
                  <a:pt x="228" y="77"/>
                </a:lnTo>
                <a:lnTo>
                  <a:pt x="228" y="74"/>
                </a:lnTo>
                <a:lnTo>
                  <a:pt x="243" y="74"/>
                </a:lnTo>
                <a:lnTo>
                  <a:pt x="243" y="70"/>
                </a:lnTo>
                <a:lnTo>
                  <a:pt x="244" y="70"/>
                </a:lnTo>
                <a:lnTo>
                  <a:pt x="244" y="64"/>
                </a:lnTo>
                <a:lnTo>
                  <a:pt x="256" y="64"/>
                </a:lnTo>
                <a:lnTo>
                  <a:pt x="256" y="64"/>
                </a:lnTo>
                <a:lnTo>
                  <a:pt x="275" y="64"/>
                </a:lnTo>
                <a:lnTo>
                  <a:pt x="275" y="57"/>
                </a:lnTo>
                <a:lnTo>
                  <a:pt x="296" y="57"/>
                </a:lnTo>
                <a:lnTo>
                  <a:pt x="296" y="54"/>
                </a:lnTo>
                <a:lnTo>
                  <a:pt x="334" y="54"/>
                </a:lnTo>
                <a:lnTo>
                  <a:pt x="334" y="47"/>
                </a:lnTo>
                <a:lnTo>
                  <a:pt x="350" y="47"/>
                </a:lnTo>
                <a:lnTo>
                  <a:pt x="350" y="44"/>
                </a:lnTo>
                <a:lnTo>
                  <a:pt x="362" y="44"/>
                </a:lnTo>
                <a:lnTo>
                  <a:pt x="362" y="40"/>
                </a:lnTo>
                <a:lnTo>
                  <a:pt x="364" y="40"/>
                </a:lnTo>
                <a:lnTo>
                  <a:pt x="364" y="33"/>
                </a:lnTo>
                <a:lnTo>
                  <a:pt x="385" y="33"/>
                </a:lnTo>
                <a:lnTo>
                  <a:pt x="385" y="30"/>
                </a:lnTo>
                <a:lnTo>
                  <a:pt x="390" y="30"/>
                </a:lnTo>
                <a:lnTo>
                  <a:pt x="390" y="27"/>
                </a:lnTo>
                <a:lnTo>
                  <a:pt x="412" y="27"/>
                </a:lnTo>
                <a:lnTo>
                  <a:pt x="412" y="23"/>
                </a:lnTo>
                <a:lnTo>
                  <a:pt x="423" y="23"/>
                </a:lnTo>
                <a:lnTo>
                  <a:pt x="423" y="20"/>
                </a:lnTo>
                <a:lnTo>
                  <a:pt x="430" y="20"/>
                </a:lnTo>
                <a:lnTo>
                  <a:pt x="430" y="16"/>
                </a:lnTo>
                <a:lnTo>
                  <a:pt x="433" y="16"/>
                </a:lnTo>
                <a:lnTo>
                  <a:pt x="433" y="13"/>
                </a:lnTo>
                <a:lnTo>
                  <a:pt x="437" y="13"/>
                </a:lnTo>
                <a:lnTo>
                  <a:pt x="437" y="10"/>
                </a:lnTo>
                <a:lnTo>
                  <a:pt x="480" y="10"/>
                </a:lnTo>
                <a:lnTo>
                  <a:pt x="480" y="6"/>
                </a:lnTo>
                <a:lnTo>
                  <a:pt x="501" y="6"/>
                </a:lnTo>
                <a:lnTo>
                  <a:pt x="501" y="0"/>
                </a:lnTo>
                <a:lnTo>
                  <a:pt x="513" y="0"/>
                </a:lnTo>
                <a:lnTo>
                  <a:pt x="513" y="0"/>
                </a:lnTo>
                <a:lnTo>
                  <a:pt x="513" y="0"/>
                </a:lnTo>
              </a:path>
            </a:pathLst>
          </a:custGeom>
          <a:noFill/>
          <a:ln w="19050"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71" name="Freeform 62">
            <a:extLst>
              <a:ext uri="{FF2B5EF4-FFF2-40B4-BE49-F238E27FC236}">
                <a16:creationId xmlns:a16="http://schemas.microsoft.com/office/drawing/2014/main" id="{8B016FF9-8EF2-94A2-AE1E-AEBE530BBB58}"/>
              </a:ext>
            </a:extLst>
          </p:cNvPr>
          <p:cNvSpPr>
            <a:spLocks/>
          </p:cNvSpPr>
          <p:nvPr/>
        </p:nvSpPr>
        <p:spPr bwMode="auto">
          <a:xfrm>
            <a:off x="3625463" y="3146706"/>
            <a:ext cx="4798961" cy="1339535"/>
          </a:xfrm>
          <a:custGeom>
            <a:avLst/>
            <a:gdLst>
              <a:gd name="T0" fmla="*/ 0 w 513"/>
              <a:gd name="T1" fmla="*/ 143 h 143"/>
              <a:gd name="T2" fmla="*/ 2 w 513"/>
              <a:gd name="T3" fmla="*/ 137 h 143"/>
              <a:gd name="T4" fmla="*/ 10 w 513"/>
              <a:gd name="T5" fmla="*/ 133 h 143"/>
              <a:gd name="T6" fmla="*/ 14 w 513"/>
              <a:gd name="T7" fmla="*/ 130 h 143"/>
              <a:gd name="T8" fmla="*/ 17 w 513"/>
              <a:gd name="T9" fmla="*/ 127 h 143"/>
              <a:gd name="T10" fmla="*/ 20 w 513"/>
              <a:gd name="T11" fmla="*/ 124 h 143"/>
              <a:gd name="T12" fmla="*/ 33 w 513"/>
              <a:gd name="T13" fmla="*/ 120 h 143"/>
              <a:gd name="T14" fmla="*/ 43 w 513"/>
              <a:gd name="T15" fmla="*/ 117 h 143"/>
              <a:gd name="T16" fmla="*/ 49 w 513"/>
              <a:gd name="T17" fmla="*/ 117 h 143"/>
              <a:gd name="T18" fmla="*/ 65 w 513"/>
              <a:gd name="T19" fmla="*/ 111 h 143"/>
              <a:gd name="T20" fmla="*/ 91 w 513"/>
              <a:gd name="T21" fmla="*/ 107 h 143"/>
              <a:gd name="T22" fmla="*/ 107 w 513"/>
              <a:gd name="T23" fmla="*/ 104 h 143"/>
              <a:gd name="T24" fmla="*/ 122 w 513"/>
              <a:gd name="T25" fmla="*/ 101 h 143"/>
              <a:gd name="T26" fmla="*/ 166 w 513"/>
              <a:gd name="T27" fmla="*/ 97 h 143"/>
              <a:gd name="T28" fmla="*/ 176 w 513"/>
              <a:gd name="T29" fmla="*/ 94 h 143"/>
              <a:gd name="T30" fmla="*/ 204 w 513"/>
              <a:gd name="T31" fmla="*/ 91 h 143"/>
              <a:gd name="T32" fmla="*/ 207 w 513"/>
              <a:gd name="T33" fmla="*/ 88 h 143"/>
              <a:gd name="T34" fmla="*/ 228 w 513"/>
              <a:gd name="T35" fmla="*/ 84 h 143"/>
              <a:gd name="T36" fmla="*/ 230 w 513"/>
              <a:gd name="T37" fmla="*/ 81 h 143"/>
              <a:gd name="T38" fmla="*/ 243 w 513"/>
              <a:gd name="T39" fmla="*/ 78 h 143"/>
              <a:gd name="T40" fmla="*/ 256 w 513"/>
              <a:gd name="T41" fmla="*/ 74 h 143"/>
              <a:gd name="T42" fmla="*/ 268 w 513"/>
              <a:gd name="T43" fmla="*/ 74 h 143"/>
              <a:gd name="T44" fmla="*/ 282 w 513"/>
              <a:gd name="T45" fmla="*/ 71 h 143"/>
              <a:gd name="T46" fmla="*/ 302 w 513"/>
              <a:gd name="T47" fmla="*/ 68 h 143"/>
              <a:gd name="T48" fmla="*/ 305 w 513"/>
              <a:gd name="T49" fmla="*/ 64 h 143"/>
              <a:gd name="T50" fmla="*/ 313 w 513"/>
              <a:gd name="T51" fmla="*/ 61 h 143"/>
              <a:gd name="T52" fmla="*/ 330 w 513"/>
              <a:gd name="T53" fmla="*/ 58 h 143"/>
              <a:gd name="T54" fmla="*/ 339 w 513"/>
              <a:gd name="T55" fmla="*/ 54 h 143"/>
              <a:gd name="T56" fmla="*/ 343 w 513"/>
              <a:gd name="T57" fmla="*/ 51 h 143"/>
              <a:gd name="T58" fmla="*/ 354 w 513"/>
              <a:gd name="T59" fmla="*/ 47 h 143"/>
              <a:gd name="T60" fmla="*/ 372 w 513"/>
              <a:gd name="T61" fmla="*/ 44 h 143"/>
              <a:gd name="T62" fmla="*/ 383 w 513"/>
              <a:gd name="T63" fmla="*/ 41 h 143"/>
              <a:gd name="T64" fmla="*/ 385 w 513"/>
              <a:gd name="T65" fmla="*/ 34 h 143"/>
              <a:gd name="T66" fmla="*/ 389 w 513"/>
              <a:gd name="T67" fmla="*/ 31 h 143"/>
              <a:gd name="T68" fmla="*/ 414 w 513"/>
              <a:gd name="T69" fmla="*/ 27 h 143"/>
              <a:gd name="T70" fmla="*/ 438 w 513"/>
              <a:gd name="T71" fmla="*/ 24 h 143"/>
              <a:gd name="T72" fmla="*/ 485 w 513"/>
              <a:gd name="T73" fmla="*/ 21 h 143"/>
              <a:gd name="T74" fmla="*/ 492 w 513"/>
              <a:gd name="T75" fmla="*/ 16 h 143"/>
              <a:gd name="T76" fmla="*/ 493 w 513"/>
              <a:gd name="T77" fmla="*/ 11 h 143"/>
              <a:gd name="T78" fmla="*/ 510 w 513"/>
              <a:gd name="T79" fmla="*/ 6 h 143"/>
              <a:gd name="T80" fmla="*/ 513 w 513"/>
              <a:gd name="T81" fmla="*/ 0 h 143"/>
              <a:gd name="T82" fmla="*/ 513 w 513"/>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3" h="143">
                <a:moveTo>
                  <a:pt x="0" y="143"/>
                </a:moveTo>
                <a:lnTo>
                  <a:pt x="0" y="143"/>
                </a:lnTo>
                <a:lnTo>
                  <a:pt x="0" y="137"/>
                </a:lnTo>
                <a:lnTo>
                  <a:pt x="2" y="137"/>
                </a:lnTo>
                <a:lnTo>
                  <a:pt x="2" y="133"/>
                </a:lnTo>
                <a:lnTo>
                  <a:pt x="10" y="133"/>
                </a:lnTo>
                <a:lnTo>
                  <a:pt x="10" y="130"/>
                </a:lnTo>
                <a:lnTo>
                  <a:pt x="14" y="130"/>
                </a:lnTo>
                <a:lnTo>
                  <a:pt x="14" y="127"/>
                </a:lnTo>
                <a:lnTo>
                  <a:pt x="17" y="127"/>
                </a:lnTo>
                <a:lnTo>
                  <a:pt x="17" y="124"/>
                </a:lnTo>
                <a:lnTo>
                  <a:pt x="20" y="124"/>
                </a:lnTo>
                <a:lnTo>
                  <a:pt x="20" y="120"/>
                </a:lnTo>
                <a:lnTo>
                  <a:pt x="33" y="120"/>
                </a:lnTo>
                <a:lnTo>
                  <a:pt x="33" y="117"/>
                </a:lnTo>
                <a:lnTo>
                  <a:pt x="43" y="117"/>
                </a:lnTo>
                <a:lnTo>
                  <a:pt x="43" y="117"/>
                </a:lnTo>
                <a:lnTo>
                  <a:pt x="49" y="117"/>
                </a:lnTo>
                <a:lnTo>
                  <a:pt x="49" y="111"/>
                </a:lnTo>
                <a:lnTo>
                  <a:pt x="65" y="111"/>
                </a:lnTo>
                <a:lnTo>
                  <a:pt x="65" y="107"/>
                </a:lnTo>
                <a:lnTo>
                  <a:pt x="91" y="107"/>
                </a:lnTo>
                <a:lnTo>
                  <a:pt x="91" y="104"/>
                </a:lnTo>
                <a:lnTo>
                  <a:pt x="107" y="104"/>
                </a:lnTo>
                <a:lnTo>
                  <a:pt x="107" y="101"/>
                </a:lnTo>
                <a:lnTo>
                  <a:pt x="122" y="101"/>
                </a:lnTo>
                <a:lnTo>
                  <a:pt x="122" y="97"/>
                </a:lnTo>
                <a:lnTo>
                  <a:pt x="166" y="97"/>
                </a:lnTo>
                <a:lnTo>
                  <a:pt x="166" y="94"/>
                </a:lnTo>
                <a:lnTo>
                  <a:pt x="176" y="94"/>
                </a:lnTo>
                <a:lnTo>
                  <a:pt x="176" y="91"/>
                </a:lnTo>
                <a:lnTo>
                  <a:pt x="204" y="91"/>
                </a:lnTo>
                <a:lnTo>
                  <a:pt x="204" y="88"/>
                </a:lnTo>
                <a:lnTo>
                  <a:pt x="207" y="88"/>
                </a:lnTo>
                <a:lnTo>
                  <a:pt x="207" y="84"/>
                </a:lnTo>
                <a:lnTo>
                  <a:pt x="228" y="84"/>
                </a:lnTo>
                <a:lnTo>
                  <a:pt x="228" y="81"/>
                </a:lnTo>
                <a:lnTo>
                  <a:pt x="230" y="81"/>
                </a:lnTo>
                <a:lnTo>
                  <a:pt x="230" y="78"/>
                </a:lnTo>
                <a:lnTo>
                  <a:pt x="243" y="78"/>
                </a:lnTo>
                <a:lnTo>
                  <a:pt x="243" y="74"/>
                </a:lnTo>
                <a:lnTo>
                  <a:pt x="256" y="74"/>
                </a:lnTo>
                <a:lnTo>
                  <a:pt x="256" y="74"/>
                </a:lnTo>
                <a:lnTo>
                  <a:pt x="268" y="74"/>
                </a:lnTo>
                <a:lnTo>
                  <a:pt x="268" y="71"/>
                </a:lnTo>
                <a:lnTo>
                  <a:pt x="282" y="71"/>
                </a:lnTo>
                <a:lnTo>
                  <a:pt x="282" y="68"/>
                </a:lnTo>
                <a:lnTo>
                  <a:pt x="302" y="68"/>
                </a:lnTo>
                <a:lnTo>
                  <a:pt x="302" y="64"/>
                </a:lnTo>
                <a:lnTo>
                  <a:pt x="305" y="64"/>
                </a:lnTo>
                <a:lnTo>
                  <a:pt x="305" y="61"/>
                </a:lnTo>
                <a:lnTo>
                  <a:pt x="313" y="61"/>
                </a:lnTo>
                <a:lnTo>
                  <a:pt x="313" y="58"/>
                </a:lnTo>
                <a:lnTo>
                  <a:pt x="330" y="58"/>
                </a:lnTo>
                <a:lnTo>
                  <a:pt x="330" y="54"/>
                </a:lnTo>
                <a:lnTo>
                  <a:pt x="339" y="54"/>
                </a:lnTo>
                <a:lnTo>
                  <a:pt x="339" y="51"/>
                </a:lnTo>
                <a:lnTo>
                  <a:pt x="343" y="51"/>
                </a:lnTo>
                <a:lnTo>
                  <a:pt x="343" y="47"/>
                </a:lnTo>
                <a:lnTo>
                  <a:pt x="354" y="47"/>
                </a:lnTo>
                <a:lnTo>
                  <a:pt x="354" y="44"/>
                </a:lnTo>
                <a:lnTo>
                  <a:pt x="372" y="44"/>
                </a:lnTo>
                <a:lnTo>
                  <a:pt x="372" y="41"/>
                </a:lnTo>
                <a:lnTo>
                  <a:pt x="383" y="41"/>
                </a:lnTo>
                <a:lnTo>
                  <a:pt x="383" y="34"/>
                </a:lnTo>
                <a:lnTo>
                  <a:pt x="385" y="34"/>
                </a:lnTo>
                <a:lnTo>
                  <a:pt x="385" y="31"/>
                </a:lnTo>
                <a:lnTo>
                  <a:pt x="389" y="31"/>
                </a:lnTo>
                <a:lnTo>
                  <a:pt x="389" y="27"/>
                </a:lnTo>
                <a:lnTo>
                  <a:pt x="414" y="27"/>
                </a:lnTo>
                <a:lnTo>
                  <a:pt x="414" y="24"/>
                </a:lnTo>
                <a:lnTo>
                  <a:pt x="438" y="24"/>
                </a:lnTo>
                <a:lnTo>
                  <a:pt x="438" y="21"/>
                </a:lnTo>
                <a:lnTo>
                  <a:pt x="485" y="21"/>
                </a:lnTo>
                <a:lnTo>
                  <a:pt x="485" y="16"/>
                </a:lnTo>
                <a:lnTo>
                  <a:pt x="492" y="16"/>
                </a:lnTo>
                <a:lnTo>
                  <a:pt x="492" y="11"/>
                </a:lnTo>
                <a:lnTo>
                  <a:pt x="493" y="11"/>
                </a:lnTo>
                <a:lnTo>
                  <a:pt x="493" y="6"/>
                </a:lnTo>
                <a:lnTo>
                  <a:pt x="510" y="6"/>
                </a:lnTo>
                <a:lnTo>
                  <a:pt x="510" y="0"/>
                </a:lnTo>
                <a:lnTo>
                  <a:pt x="513" y="0"/>
                </a:lnTo>
                <a:lnTo>
                  <a:pt x="513" y="0"/>
                </a:lnTo>
                <a:lnTo>
                  <a:pt x="513" y="0"/>
                </a:lnTo>
              </a:path>
            </a:pathLst>
          </a:custGeom>
          <a:noFill/>
          <a:ln w="19050" cap="rnd">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73" name="Rectangle 198">
            <a:extLst>
              <a:ext uri="{FF2B5EF4-FFF2-40B4-BE49-F238E27FC236}">
                <a16:creationId xmlns:a16="http://schemas.microsoft.com/office/drawing/2014/main" id="{DA4C8D12-350E-0026-2FFF-7069C36CB530}"/>
              </a:ext>
            </a:extLst>
          </p:cNvPr>
          <p:cNvSpPr>
            <a:spLocks noChangeArrowheads="1"/>
          </p:cNvSpPr>
          <p:nvPr/>
        </p:nvSpPr>
        <p:spPr bwMode="auto">
          <a:xfrm>
            <a:off x="6579449" y="2413956"/>
            <a:ext cx="3512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FF"/>
                </a:solidFill>
                <a:effectLst/>
                <a:cs typeface="Arial" panose="020B0604020202020204" pitchFamily="34" charset="0"/>
              </a:rPr>
              <a:t>Pressure wire</a:t>
            </a:r>
          </a:p>
        </p:txBody>
      </p:sp>
      <p:sp>
        <p:nvSpPr>
          <p:cNvPr id="175" name="Rectangle 198">
            <a:extLst>
              <a:ext uri="{FF2B5EF4-FFF2-40B4-BE49-F238E27FC236}">
                <a16:creationId xmlns:a16="http://schemas.microsoft.com/office/drawing/2014/main" id="{F4B16E67-83B9-2832-C786-DC22CD984FB6}"/>
              </a:ext>
            </a:extLst>
          </p:cNvPr>
          <p:cNvSpPr>
            <a:spLocks noChangeArrowheads="1"/>
          </p:cNvSpPr>
          <p:nvPr/>
        </p:nvSpPr>
        <p:spPr bwMode="auto">
          <a:xfrm>
            <a:off x="7016184" y="3463204"/>
            <a:ext cx="3039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2615"/>
                </a:solidFill>
                <a:effectLst/>
                <a:cs typeface="Arial" panose="020B0604020202020204" pitchFamily="34" charset="0"/>
              </a:rPr>
              <a:t>FFRangio</a:t>
            </a:r>
          </a:p>
        </p:txBody>
      </p:sp>
      <p:sp>
        <p:nvSpPr>
          <p:cNvPr id="177" name="Rectangle 160">
            <a:extLst>
              <a:ext uri="{FF2B5EF4-FFF2-40B4-BE49-F238E27FC236}">
                <a16:creationId xmlns:a16="http://schemas.microsoft.com/office/drawing/2014/main" id="{1E4A8C7D-9D9F-F8F3-40C2-7827787FE06D}"/>
              </a:ext>
            </a:extLst>
          </p:cNvPr>
          <p:cNvSpPr>
            <a:spLocks noChangeArrowheads="1"/>
          </p:cNvSpPr>
          <p:nvPr/>
        </p:nvSpPr>
        <p:spPr bwMode="auto">
          <a:xfrm>
            <a:off x="4683210" y="1869534"/>
            <a:ext cx="2234874" cy="615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en-US" sz="2000" b="1" dirty="0">
                <a:solidFill>
                  <a:srgbClr val="000000"/>
                </a:solidFill>
              </a:rPr>
              <a:t>HR (95% CI)</a:t>
            </a:r>
          </a:p>
          <a:p>
            <a:pPr algn="ctr">
              <a:spcAft>
                <a:spcPts val="0"/>
              </a:spcAft>
            </a:pPr>
            <a:r>
              <a:rPr lang="en-US" altLang="en-US" sz="2000" b="1" dirty="0">
                <a:solidFill>
                  <a:srgbClr val="000000"/>
                </a:solidFill>
              </a:rPr>
              <a:t>0.90 (0.58-1.40) </a:t>
            </a:r>
          </a:p>
        </p:txBody>
      </p:sp>
      <p:pic>
        <p:nvPicPr>
          <p:cNvPr id="4" name="Picture 3">
            <a:extLst>
              <a:ext uri="{FF2B5EF4-FFF2-40B4-BE49-F238E27FC236}">
                <a16:creationId xmlns:a16="http://schemas.microsoft.com/office/drawing/2014/main" id="{C19061AC-3D8C-C358-86D9-5EED8525C1E8}"/>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64724610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C145-6010-B226-C0B0-9632642D7905}"/>
              </a:ext>
            </a:extLst>
          </p:cNvPr>
          <p:cNvSpPr>
            <a:spLocks noGrp="1"/>
          </p:cNvSpPr>
          <p:nvPr>
            <p:ph type="title"/>
          </p:nvPr>
        </p:nvSpPr>
        <p:spPr>
          <a:xfrm>
            <a:off x="838200" y="-144383"/>
            <a:ext cx="10515600" cy="1003299"/>
          </a:xfrm>
        </p:spPr>
        <p:txBody>
          <a:bodyPr>
            <a:normAutofit/>
          </a:bodyPr>
          <a:lstStyle/>
          <a:p>
            <a:pPr algn="ctr"/>
            <a:r>
              <a:rPr lang="en-US" sz="3200" dirty="0"/>
              <a:t>Prespecified Subgroups: 1-Year MACE</a:t>
            </a:r>
          </a:p>
        </p:txBody>
      </p:sp>
      <p:sp>
        <p:nvSpPr>
          <p:cNvPr id="269" name="Rectangle 9">
            <a:extLst>
              <a:ext uri="{FF2B5EF4-FFF2-40B4-BE49-F238E27FC236}">
                <a16:creationId xmlns:a16="http://schemas.microsoft.com/office/drawing/2014/main" id="{6688C428-2820-8D04-2F23-91A52D54DA94}"/>
              </a:ext>
            </a:extLst>
          </p:cNvPr>
          <p:cNvSpPr>
            <a:spLocks noChangeArrowheads="1"/>
          </p:cNvSpPr>
          <p:nvPr/>
        </p:nvSpPr>
        <p:spPr bwMode="auto">
          <a:xfrm>
            <a:off x="691052" y="5610136"/>
            <a:ext cx="4823089" cy="12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Hazard ratio (95% CI) from Cox model with treatment, subgroup, and their interaction.</a:t>
            </a:r>
            <a:endParaRPr kumimoji="0" lang="en-US" altLang="en-US" sz="1800" b="0" i="1"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 name="Rectangle 13">
            <a:extLst>
              <a:ext uri="{FF2B5EF4-FFF2-40B4-BE49-F238E27FC236}">
                <a16:creationId xmlns:a16="http://schemas.microsoft.com/office/drawing/2014/main" id="{07053A92-2F34-5250-55FA-7E70B9C5C0BA}"/>
              </a:ext>
            </a:extLst>
          </p:cNvPr>
          <p:cNvSpPr>
            <a:spLocks noChangeArrowheads="1"/>
          </p:cNvSpPr>
          <p:nvPr/>
        </p:nvSpPr>
        <p:spPr bwMode="auto">
          <a:xfrm>
            <a:off x="8229426" y="714222"/>
            <a:ext cx="3408550" cy="2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Hazard Ratio [95% Confidence Interval]</a:t>
            </a: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1" name="Rectangle 14">
            <a:extLst>
              <a:ext uri="{FF2B5EF4-FFF2-40B4-BE49-F238E27FC236}">
                <a16:creationId xmlns:a16="http://schemas.microsoft.com/office/drawing/2014/main" id="{049F2141-EC24-31D3-32A3-ED56B9698B3D}"/>
              </a:ext>
            </a:extLst>
          </p:cNvPr>
          <p:cNvSpPr>
            <a:spLocks noChangeArrowheads="1"/>
          </p:cNvSpPr>
          <p:nvPr/>
        </p:nvSpPr>
        <p:spPr bwMode="auto">
          <a:xfrm>
            <a:off x="5880031" y="921152"/>
            <a:ext cx="1234221" cy="1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MACE Rate % (n)</a:t>
            </a:r>
            <a:endParaRPr kumimoji="0" lang="en-US" altLang="en-US" sz="1100" b="0" i="1"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Rectangle 15">
            <a:extLst>
              <a:ext uri="{FF2B5EF4-FFF2-40B4-BE49-F238E27FC236}">
                <a16:creationId xmlns:a16="http://schemas.microsoft.com/office/drawing/2014/main" id="{EA80D714-0BFD-0BD5-C92D-225512612B2A}"/>
              </a:ext>
            </a:extLst>
          </p:cNvPr>
          <p:cNvSpPr>
            <a:spLocks noChangeArrowheads="1"/>
          </p:cNvSpPr>
          <p:nvPr/>
        </p:nvSpPr>
        <p:spPr bwMode="auto">
          <a:xfrm>
            <a:off x="685800" y="714222"/>
            <a:ext cx="845572" cy="2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Subgroup</a:t>
            </a: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3" name="Line 28">
            <a:extLst>
              <a:ext uri="{FF2B5EF4-FFF2-40B4-BE49-F238E27FC236}">
                <a16:creationId xmlns:a16="http://schemas.microsoft.com/office/drawing/2014/main" id="{5CF9B7BC-65E9-0BD3-685F-1C676A984211}"/>
              </a:ext>
            </a:extLst>
          </p:cNvPr>
          <p:cNvSpPr>
            <a:spLocks noChangeShapeType="1"/>
          </p:cNvSpPr>
          <p:nvPr/>
        </p:nvSpPr>
        <p:spPr bwMode="auto">
          <a:xfrm>
            <a:off x="10379246" y="1317769"/>
            <a:ext cx="334377"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4" name="Line 29">
            <a:extLst>
              <a:ext uri="{FF2B5EF4-FFF2-40B4-BE49-F238E27FC236}">
                <a16:creationId xmlns:a16="http://schemas.microsoft.com/office/drawing/2014/main" id="{6DB35356-EB8A-1094-E305-B210623F1B76}"/>
              </a:ext>
            </a:extLst>
          </p:cNvPr>
          <p:cNvSpPr>
            <a:spLocks noChangeShapeType="1"/>
          </p:cNvSpPr>
          <p:nvPr/>
        </p:nvSpPr>
        <p:spPr bwMode="auto">
          <a:xfrm>
            <a:off x="10200678" y="1464344"/>
            <a:ext cx="355386"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5" name="Line 30">
            <a:extLst>
              <a:ext uri="{FF2B5EF4-FFF2-40B4-BE49-F238E27FC236}">
                <a16:creationId xmlns:a16="http://schemas.microsoft.com/office/drawing/2014/main" id="{92638403-6CCD-D285-B352-1A43CCD4B58D}"/>
              </a:ext>
            </a:extLst>
          </p:cNvPr>
          <p:cNvSpPr>
            <a:spLocks noChangeShapeType="1"/>
          </p:cNvSpPr>
          <p:nvPr/>
        </p:nvSpPr>
        <p:spPr bwMode="auto">
          <a:xfrm>
            <a:off x="10349485" y="1892575"/>
            <a:ext cx="383396"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6" name="Line 31">
            <a:extLst>
              <a:ext uri="{FF2B5EF4-FFF2-40B4-BE49-F238E27FC236}">
                <a16:creationId xmlns:a16="http://schemas.microsoft.com/office/drawing/2014/main" id="{B9DC7ACE-945E-8F62-6DE3-4E24F9466507}"/>
              </a:ext>
            </a:extLst>
          </p:cNvPr>
          <p:cNvSpPr>
            <a:spLocks noChangeShapeType="1"/>
          </p:cNvSpPr>
          <p:nvPr/>
        </p:nvSpPr>
        <p:spPr bwMode="auto">
          <a:xfrm>
            <a:off x="10270705" y="2029092"/>
            <a:ext cx="304616"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7" name="Line 32">
            <a:extLst>
              <a:ext uri="{FF2B5EF4-FFF2-40B4-BE49-F238E27FC236}">
                <a16:creationId xmlns:a16="http://schemas.microsoft.com/office/drawing/2014/main" id="{FB17014E-8156-BA55-5151-D0517F25CD46}"/>
              </a:ext>
            </a:extLst>
          </p:cNvPr>
          <p:cNvSpPr>
            <a:spLocks noChangeShapeType="1"/>
          </p:cNvSpPr>
          <p:nvPr/>
        </p:nvSpPr>
        <p:spPr bwMode="auto">
          <a:xfrm>
            <a:off x="10113145" y="2457323"/>
            <a:ext cx="225836"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8" name="Line 33">
            <a:extLst>
              <a:ext uri="{FF2B5EF4-FFF2-40B4-BE49-F238E27FC236}">
                <a16:creationId xmlns:a16="http://schemas.microsoft.com/office/drawing/2014/main" id="{121B33A5-7258-B684-DC36-DB4975D0E4D1}"/>
              </a:ext>
            </a:extLst>
          </p:cNvPr>
          <p:cNvSpPr>
            <a:spLocks noChangeShapeType="1"/>
          </p:cNvSpPr>
          <p:nvPr/>
        </p:nvSpPr>
        <p:spPr bwMode="auto">
          <a:xfrm>
            <a:off x="10713624" y="2603898"/>
            <a:ext cx="688012"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9" name="Line 34">
            <a:extLst>
              <a:ext uri="{FF2B5EF4-FFF2-40B4-BE49-F238E27FC236}">
                <a16:creationId xmlns:a16="http://schemas.microsoft.com/office/drawing/2014/main" id="{F1885E5A-C8FF-B73E-3642-095838349422}"/>
              </a:ext>
            </a:extLst>
          </p:cNvPr>
          <p:cNvSpPr>
            <a:spLocks noChangeShapeType="1"/>
          </p:cNvSpPr>
          <p:nvPr/>
        </p:nvSpPr>
        <p:spPr bwMode="auto">
          <a:xfrm>
            <a:off x="10113145" y="3032129"/>
            <a:ext cx="334377"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0" name="Line 35">
            <a:extLst>
              <a:ext uri="{FF2B5EF4-FFF2-40B4-BE49-F238E27FC236}">
                <a16:creationId xmlns:a16="http://schemas.microsoft.com/office/drawing/2014/main" id="{7A086936-4C08-E1FF-6B40-62B994F9888A}"/>
              </a:ext>
            </a:extLst>
          </p:cNvPr>
          <p:cNvSpPr>
            <a:spLocks noChangeShapeType="1"/>
          </p:cNvSpPr>
          <p:nvPr/>
        </p:nvSpPr>
        <p:spPr bwMode="auto">
          <a:xfrm>
            <a:off x="10407257" y="3168646"/>
            <a:ext cx="336128"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1" name="Line 36">
            <a:extLst>
              <a:ext uri="{FF2B5EF4-FFF2-40B4-BE49-F238E27FC236}">
                <a16:creationId xmlns:a16="http://schemas.microsoft.com/office/drawing/2014/main" id="{98909D46-84F9-226E-088D-516E1C475E3E}"/>
              </a:ext>
            </a:extLst>
          </p:cNvPr>
          <p:cNvSpPr>
            <a:spLocks noChangeShapeType="1"/>
          </p:cNvSpPr>
          <p:nvPr/>
        </p:nvSpPr>
        <p:spPr bwMode="auto">
          <a:xfrm>
            <a:off x="10358238" y="3598313"/>
            <a:ext cx="591726"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2" name="Line 37">
            <a:extLst>
              <a:ext uri="{FF2B5EF4-FFF2-40B4-BE49-F238E27FC236}">
                <a16:creationId xmlns:a16="http://schemas.microsoft.com/office/drawing/2014/main" id="{0149AD86-045A-5711-6A74-2D679D828ECA}"/>
              </a:ext>
            </a:extLst>
          </p:cNvPr>
          <p:cNvSpPr>
            <a:spLocks noChangeShapeType="1"/>
          </p:cNvSpPr>
          <p:nvPr/>
        </p:nvSpPr>
        <p:spPr bwMode="auto">
          <a:xfrm>
            <a:off x="10279458" y="3743452"/>
            <a:ext cx="257348"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3" name="Line 38">
            <a:extLst>
              <a:ext uri="{FF2B5EF4-FFF2-40B4-BE49-F238E27FC236}">
                <a16:creationId xmlns:a16="http://schemas.microsoft.com/office/drawing/2014/main" id="{D4681B20-3422-974A-0883-930DEA3701AD}"/>
              </a:ext>
            </a:extLst>
          </p:cNvPr>
          <p:cNvSpPr>
            <a:spLocks noChangeShapeType="1"/>
          </p:cNvSpPr>
          <p:nvPr/>
        </p:nvSpPr>
        <p:spPr bwMode="auto">
          <a:xfrm>
            <a:off x="10102641" y="4171683"/>
            <a:ext cx="23634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4" name="Line 39">
            <a:extLst>
              <a:ext uri="{FF2B5EF4-FFF2-40B4-BE49-F238E27FC236}">
                <a16:creationId xmlns:a16="http://schemas.microsoft.com/office/drawing/2014/main" id="{305657A4-E77E-2B33-0380-D4A37C9E572B}"/>
              </a:ext>
            </a:extLst>
          </p:cNvPr>
          <p:cNvSpPr>
            <a:spLocks noChangeShapeType="1"/>
          </p:cNvSpPr>
          <p:nvPr/>
        </p:nvSpPr>
        <p:spPr bwMode="auto">
          <a:xfrm>
            <a:off x="10585825" y="4309636"/>
            <a:ext cx="511195"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5" name="Line 40">
            <a:extLst>
              <a:ext uri="{FF2B5EF4-FFF2-40B4-BE49-F238E27FC236}">
                <a16:creationId xmlns:a16="http://schemas.microsoft.com/office/drawing/2014/main" id="{88FF937C-50B7-D3FA-7C20-12DA489B8820}"/>
              </a:ext>
            </a:extLst>
          </p:cNvPr>
          <p:cNvSpPr>
            <a:spLocks noChangeShapeType="1"/>
          </p:cNvSpPr>
          <p:nvPr/>
        </p:nvSpPr>
        <p:spPr bwMode="auto">
          <a:xfrm>
            <a:off x="10181421" y="4737867"/>
            <a:ext cx="728278"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6" name="Line 41">
            <a:extLst>
              <a:ext uri="{FF2B5EF4-FFF2-40B4-BE49-F238E27FC236}">
                <a16:creationId xmlns:a16="http://schemas.microsoft.com/office/drawing/2014/main" id="{75C60D89-F2DB-2512-8023-FAC04F443F2C}"/>
              </a:ext>
            </a:extLst>
          </p:cNvPr>
          <p:cNvSpPr>
            <a:spLocks noChangeShapeType="1"/>
          </p:cNvSpPr>
          <p:nvPr/>
        </p:nvSpPr>
        <p:spPr bwMode="auto">
          <a:xfrm>
            <a:off x="10328477" y="4883006"/>
            <a:ext cx="246844"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7" name="Line 42">
            <a:extLst>
              <a:ext uri="{FF2B5EF4-FFF2-40B4-BE49-F238E27FC236}">
                <a16:creationId xmlns:a16="http://schemas.microsoft.com/office/drawing/2014/main" id="{A54C054A-4C37-BB2C-BBA5-6D6367AD630E}"/>
              </a:ext>
            </a:extLst>
          </p:cNvPr>
          <p:cNvSpPr>
            <a:spLocks noChangeShapeType="1"/>
          </p:cNvSpPr>
          <p:nvPr/>
        </p:nvSpPr>
        <p:spPr bwMode="auto">
          <a:xfrm>
            <a:off x="10172667" y="5302615"/>
            <a:ext cx="274855"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8" name="Line 43">
            <a:extLst>
              <a:ext uri="{FF2B5EF4-FFF2-40B4-BE49-F238E27FC236}">
                <a16:creationId xmlns:a16="http://schemas.microsoft.com/office/drawing/2014/main" id="{9E2D5A6A-F8A3-C123-538D-8BAE84CBC4C2}"/>
              </a:ext>
            </a:extLst>
          </p:cNvPr>
          <p:cNvSpPr>
            <a:spLocks noChangeShapeType="1"/>
          </p:cNvSpPr>
          <p:nvPr/>
        </p:nvSpPr>
        <p:spPr bwMode="auto">
          <a:xfrm>
            <a:off x="10458026" y="5449190"/>
            <a:ext cx="402654"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9" name="Line 44">
            <a:extLst>
              <a:ext uri="{FF2B5EF4-FFF2-40B4-BE49-F238E27FC236}">
                <a16:creationId xmlns:a16="http://schemas.microsoft.com/office/drawing/2014/main" id="{BE0A87DA-44CD-95A9-B19A-CB1E9521CD9B}"/>
              </a:ext>
            </a:extLst>
          </p:cNvPr>
          <p:cNvSpPr>
            <a:spLocks noChangeShapeType="1"/>
          </p:cNvSpPr>
          <p:nvPr/>
        </p:nvSpPr>
        <p:spPr bwMode="auto">
          <a:xfrm flipV="1">
            <a:off x="10713624" y="1277532"/>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0" name="Line 45">
            <a:extLst>
              <a:ext uri="{FF2B5EF4-FFF2-40B4-BE49-F238E27FC236}">
                <a16:creationId xmlns:a16="http://schemas.microsoft.com/office/drawing/2014/main" id="{DF929B9B-2348-0670-7C1C-5A7C6DC81681}"/>
              </a:ext>
            </a:extLst>
          </p:cNvPr>
          <p:cNvSpPr>
            <a:spLocks noChangeShapeType="1"/>
          </p:cNvSpPr>
          <p:nvPr/>
        </p:nvSpPr>
        <p:spPr bwMode="auto">
          <a:xfrm flipV="1">
            <a:off x="10556063" y="1422671"/>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1" name="Line 46">
            <a:extLst>
              <a:ext uri="{FF2B5EF4-FFF2-40B4-BE49-F238E27FC236}">
                <a16:creationId xmlns:a16="http://schemas.microsoft.com/office/drawing/2014/main" id="{206E0E55-FB6E-8C6C-0A66-BC95B6CB1BD5}"/>
              </a:ext>
            </a:extLst>
          </p:cNvPr>
          <p:cNvSpPr>
            <a:spLocks noChangeShapeType="1"/>
          </p:cNvSpPr>
          <p:nvPr/>
        </p:nvSpPr>
        <p:spPr bwMode="auto">
          <a:xfrm flipV="1">
            <a:off x="10732881" y="1852339"/>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2" name="Line 47">
            <a:extLst>
              <a:ext uri="{FF2B5EF4-FFF2-40B4-BE49-F238E27FC236}">
                <a16:creationId xmlns:a16="http://schemas.microsoft.com/office/drawing/2014/main" id="{B775ED5D-F678-CD7B-63BB-97E3C4100866}"/>
              </a:ext>
            </a:extLst>
          </p:cNvPr>
          <p:cNvSpPr>
            <a:spLocks noChangeShapeType="1"/>
          </p:cNvSpPr>
          <p:nvPr/>
        </p:nvSpPr>
        <p:spPr bwMode="auto">
          <a:xfrm flipV="1">
            <a:off x="10575321" y="1988855"/>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3" name="Line 48">
            <a:extLst>
              <a:ext uri="{FF2B5EF4-FFF2-40B4-BE49-F238E27FC236}">
                <a16:creationId xmlns:a16="http://schemas.microsoft.com/office/drawing/2014/main" id="{9D1B5267-6ADB-75F0-7848-6A366A417B7E}"/>
              </a:ext>
            </a:extLst>
          </p:cNvPr>
          <p:cNvSpPr>
            <a:spLocks noChangeShapeType="1"/>
          </p:cNvSpPr>
          <p:nvPr/>
        </p:nvSpPr>
        <p:spPr bwMode="auto">
          <a:xfrm flipV="1">
            <a:off x="10338981" y="2417086"/>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4" name="Line 49">
            <a:extLst>
              <a:ext uri="{FF2B5EF4-FFF2-40B4-BE49-F238E27FC236}">
                <a16:creationId xmlns:a16="http://schemas.microsoft.com/office/drawing/2014/main" id="{421AD273-BA46-15D0-C9B0-DCB9A5CC36A8}"/>
              </a:ext>
            </a:extLst>
          </p:cNvPr>
          <p:cNvSpPr>
            <a:spLocks noChangeShapeType="1"/>
          </p:cNvSpPr>
          <p:nvPr/>
        </p:nvSpPr>
        <p:spPr bwMode="auto">
          <a:xfrm flipV="1">
            <a:off x="11401636" y="2563662"/>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5" name="Line 50">
            <a:extLst>
              <a:ext uri="{FF2B5EF4-FFF2-40B4-BE49-F238E27FC236}">
                <a16:creationId xmlns:a16="http://schemas.microsoft.com/office/drawing/2014/main" id="{A66CEDC6-D3C5-F9BB-9B95-FBCC2C43B4A7}"/>
              </a:ext>
            </a:extLst>
          </p:cNvPr>
          <p:cNvSpPr>
            <a:spLocks noChangeShapeType="1"/>
          </p:cNvSpPr>
          <p:nvPr/>
        </p:nvSpPr>
        <p:spPr bwMode="auto">
          <a:xfrm flipV="1">
            <a:off x="10447522" y="2991893"/>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6" name="Line 51">
            <a:extLst>
              <a:ext uri="{FF2B5EF4-FFF2-40B4-BE49-F238E27FC236}">
                <a16:creationId xmlns:a16="http://schemas.microsoft.com/office/drawing/2014/main" id="{B208A540-EB2C-9551-33AB-15F9D99FB0B5}"/>
              </a:ext>
            </a:extLst>
          </p:cNvPr>
          <p:cNvSpPr>
            <a:spLocks noChangeShapeType="1"/>
          </p:cNvSpPr>
          <p:nvPr/>
        </p:nvSpPr>
        <p:spPr bwMode="auto">
          <a:xfrm flipV="1">
            <a:off x="10743385" y="3128409"/>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7" name="Line 52">
            <a:extLst>
              <a:ext uri="{FF2B5EF4-FFF2-40B4-BE49-F238E27FC236}">
                <a16:creationId xmlns:a16="http://schemas.microsoft.com/office/drawing/2014/main" id="{DD3A6072-BBD4-B0C1-4089-116370D3DC5F}"/>
              </a:ext>
            </a:extLst>
          </p:cNvPr>
          <p:cNvSpPr>
            <a:spLocks noChangeShapeType="1"/>
          </p:cNvSpPr>
          <p:nvPr/>
        </p:nvSpPr>
        <p:spPr bwMode="auto">
          <a:xfrm flipV="1">
            <a:off x="10949964" y="3556640"/>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8" name="Line 53">
            <a:extLst>
              <a:ext uri="{FF2B5EF4-FFF2-40B4-BE49-F238E27FC236}">
                <a16:creationId xmlns:a16="http://schemas.microsoft.com/office/drawing/2014/main" id="{FAE29E05-B1C9-6ACB-300E-1DB0044E40AE}"/>
              </a:ext>
            </a:extLst>
          </p:cNvPr>
          <p:cNvSpPr>
            <a:spLocks noChangeShapeType="1"/>
          </p:cNvSpPr>
          <p:nvPr/>
        </p:nvSpPr>
        <p:spPr bwMode="auto">
          <a:xfrm flipV="1">
            <a:off x="10536806" y="3703216"/>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9" name="Line 54">
            <a:extLst>
              <a:ext uri="{FF2B5EF4-FFF2-40B4-BE49-F238E27FC236}">
                <a16:creationId xmlns:a16="http://schemas.microsoft.com/office/drawing/2014/main" id="{F3379215-FE30-0182-ECA6-96450141E97D}"/>
              </a:ext>
            </a:extLst>
          </p:cNvPr>
          <p:cNvSpPr>
            <a:spLocks noChangeShapeType="1"/>
          </p:cNvSpPr>
          <p:nvPr/>
        </p:nvSpPr>
        <p:spPr bwMode="auto">
          <a:xfrm flipV="1">
            <a:off x="10338981" y="4131446"/>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0" name="Line 55">
            <a:extLst>
              <a:ext uri="{FF2B5EF4-FFF2-40B4-BE49-F238E27FC236}">
                <a16:creationId xmlns:a16="http://schemas.microsoft.com/office/drawing/2014/main" id="{45C5CC8C-66DA-77C5-9106-42A5557526AA}"/>
              </a:ext>
            </a:extLst>
          </p:cNvPr>
          <p:cNvSpPr>
            <a:spLocks noChangeShapeType="1"/>
          </p:cNvSpPr>
          <p:nvPr/>
        </p:nvSpPr>
        <p:spPr bwMode="auto">
          <a:xfrm flipV="1">
            <a:off x="11097020" y="4267963"/>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1" name="Line 56">
            <a:extLst>
              <a:ext uri="{FF2B5EF4-FFF2-40B4-BE49-F238E27FC236}">
                <a16:creationId xmlns:a16="http://schemas.microsoft.com/office/drawing/2014/main" id="{1F75D9E0-5D1E-B5D8-499E-98DC5909C9CC}"/>
              </a:ext>
            </a:extLst>
          </p:cNvPr>
          <p:cNvSpPr>
            <a:spLocks noChangeShapeType="1"/>
          </p:cNvSpPr>
          <p:nvPr/>
        </p:nvSpPr>
        <p:spPr bwMode="auto">
          <a:xfrm flipV="1">
            <a:off x="10909698" y="4697631"/>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2" name="Line 57">
            <a:extLst>
              <a:ext uri="{FF2B5EF4-FFF2-40B4-BE49-F238E27FC236}">
                <a16:creationId xmlns:a16="http://schemas.microsoft.com/office/drawing/2014/main" id="{24247F4B-B51C-7C00-134A-9C518208F5CD}"/>
              </a:ext>
            </a:extLst>
          </p:cNvPr>
          <p:cNvSpPr>
            <a:spLocks noChangeShapeType="1"/>
          </p:cNvSpPr>
          <p:nvPr/>
        </p:nvSpPr>
        <p:spPr bwMode="auto">
          <a:xfrm flipV="1">
            <a:off x="10575321" y="4842769"/>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3" name="Line 58">
            <a:extLst>
              <a:ext uri="{FF2B5EF4-FFF2-40B4-BE49-F238E27FC236}">
                <a16:creationId xmlns:a16="http://schemas.microsoft.com/office/drawing/2014/main" id="{492514BF-781C-B751-EDBE-1A9E6C4DE810}"/>
              </a:ext>
            </a:extLst>
          </p:cNvPr>
          <p:cNvSpPr>
            <a:spLocks noChangeShapeType="1"/>
          </p:cNvSpPr>
          <p:nvPr/>
        </p:nvSpPr>
        <p:spPr bwMode="auto">
          <a:xfrm flipV="1">
            <a:off x="10447522" y="5262378"/>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4" name="Line 59">
            <a:extLst>
              <a:ext uri="{FF2B5EF4-FFF2-40B4-BE49-F238E27FC236}">
                <a16:creationId xmlns:a16="http://schemas.microsoft.com/office/drawing/2014/main" id="{9FE3195B-5778-9FBA-AE34-DAE9264E18C3}"/>
              </a:ext>
            </a:extLst>
          </p:cNvPr>
          <p:cNvSpPr>
            <a:spLocks noChangeShapeType="1"/>
          </p:cNvSpPr>
          <p:nvPr/>
        </p:nvSpPr>
        <p:spPr bwMode="auto">
          <a:xfrm flipV="1">
            <a:off x="10860680" y="5408954"/>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5" name="Line 60">
            <a:extLst>
              <a:ext uri="{FF2B5EF4-FFF2-40B4-BE49-F238E27FC236}">
                <a16:creationId xmlns:a16="http://schemas.microsoft.com/office/drawing/2014/main" id="{FE63ABA5-2926-C106-1B13-16F533886A5C}"/>
              </a:ext>
            </a:extLst>
          </p:cNvPr>
          <p:cNvSpPr>
            <a:spLocks noChangeShapeType="1"/>
          </p:cNvSpPr>
          <p:nvPr/>
        </p:nvSpPr>
        <p:spPr bwMode="auto">
          <a:xfrm>
            <a:off x="10162163" y="1317769"/>
            <a:ext cx="217083"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6" name="Line 61">
            <a:extLst>
              <a:ext uri="{FF2B5EF4-FFF2-40B4-BE49-F238E27FC236}">
                <a16:creationId xmlns:a16="http://schemas.microsoft.com/office/drawing/2014/main" id="{EFEA969D-7C40-A0CF-CBBB-29E17F78D5EB}"/>
              </a:ext>
            </a:extLst>
          </p:cNvPr>
          <p:cNvSpPr>
            <a:spLocks noChangeShapeType="1"/>
          </p:cNvSpPr>
          <p:nvPr/>
        </p:nvSpPr>
        <p:spPr bwMode="auto">
          <a:xfrm>
            <a:off x="9994099" y="1464344"/>
            <a:ext cx="206579"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7" name="Line 62">
            <a:extLst>
              <a:ext uri="{FF2B5EF4-FFF2-40B4-BE49-F238E27FC236}">
                <a16:creationId xmlns:a16="http://schemas.microsoft.com/office/drawing/2014/main" id="{5C50381D-022F-4655-A204-E9F208C602A3}"/>
              </a:ext>
            </a:extLst>
          </p:cNvPr>
          <p:cNvSpPr>
            <a:spLocks noChangeShapeType="1"/>
          </p:cNvSpPr>
          <p:nvPr/>
        </p:nvSpPr>
        <p:spPr bwMode="auto">
          <a:xfrm>
            <a:off x="10113145" y="1892575"/>
            <a:ext cx="23634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8" name="Line 63">
            <a:extLst>
              <a:ext uri="{FF2B5EF4-FFF2-40B4-BE49-F238E27FC236}">
                <a16:creationId xmlns:a16="http://schemas.microsoft.com/office/drawing/2014/main" id="{B48967E7-6287-4909-464D-2C04848028F3}"/>
              </a:ext>
            </a:extLst>
          </p:cNvPr>
          <p:cNvSpPr>
            <a:spLocks noChangeShapeType="1"/>
          </p:cNvSpPr>
          <p:nvPr/>
        </p:nvSpPr>
        <p:spPr bwMode="auto">
          <a:xfrm>
            <a:off x="10072879" y="2029092"/>
            <a:ext cx="197825"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9" name="Line 64">
            <a:extLst>
              <a:ext uri="{FF2B5EF4-FFF2-40B4-BE49-F238E27FC236}">
                <a16:creationId xmlns:a16="http://schemas.microsoft.com/office/drawing/2014/main" id="{860AFCDD-01A3-71C8-10F9-6A949AC537B0}"/>
              </a:ext>
            </a:extLst>
          </p:cNvPr>
          <p:cNvSpPr>
            <a:spLocks noChangeShapeType="1"/>
          </p:cNvSpPr>
          <p:nvPr/>
        </p:nvSpPr>
        <p:spPr bwMode="auto">
          <a:xfrm>
            <a:off x="9985346" y="2457323"/>
            <a:ext cx="127799"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0" name="Line 65">
            <a:extLst>
              <a:ext uri="{FF2B5EF4-FFF2-40B4-BE49-F238E27FC236}">
                <a16:creationId xmlns:a16="http://schemas.microsoft.com/office/drawing/2014/main" id="{71AA8B62-1200-C1CF-9A08-2B5E43105CB2}"/>
              </a:ext>
            </a:extLst>
          </p:cNvPr>
          <p:cNvSpPr>
            <a:spLocks noChangeShapeType="1"/>
          </p:cNvSpPr>
          <p:nvPr/>
        </p:nvSpPr>
        <p:spPr bwMode="auto">
          <a:xfrm>
            <a:off x="10309219" y="2603898"/>
            <a:ext cx="404404"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1" name="Line 66">
            <a:extLst>
              <a:ext uri="{FF2B5EF4-FFF2-40B4-BE49-F238E27FC236}">
                <a16:creationId xmlns:a16="http://schemas.microsoft.com/office/drawing/2014/main" id="{E4C5BB33-7089-951F-02FD-AED989A4A019}"/>
              </a:ext>
            </a:extLst>
          </p:cNvPr>
          <p:cNvSpPr>
            <a:spLocks noChangeShapeType="1"/>
          </p:cNvSpPr>
          <p:nvPr/>
        </p:nvSpPr>
        <p:spPr bwMode="auto">
          <a:xfrm>
            <a:off x="9945081" y="3032129"/>
            <a:ext cx="168064"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2" name="Line 67">
            <a:extLst>
              <a:ext uri="{FF2B5EF4-FFF2-40B4-BE49-F238E27FC236}">
                <a16:creationId xmlns:a16="http://schemas.microsoft.com/office/drawing/2014/main" id="{80ECF8BD-8331-15AB-BBA4-CC486A3CCAA8}"/>
              </a:ext>
            </a:extLst>
          </p:cNvPr>
          <p:cNvSpPr>
            <a:spLocks noChangeShapeType="1"/>
          </p:cNvSpPr>
          <p:nvPr/>
        </p:nvSpPr>
        <p:spPr bwMode="auto">
          <a:xfrm>
            <a:off x="10191925" y="3168646"/>
            <a:ext cx="215332"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 name="Line 68">
            <a:extLst>
              <a:ext uri="{FF2B5EF4-FFF2-40B4-BE49-F238E27FC236}">
                <a16:creationId xmlns:a16="http://schemas.microsoft.com/office/drawing/2014/main" id="{77017B8C-1B18-EA36-CA89-A1085B58AB51}"/>
              </a:ext>
            </a:extLst>
          </p:cNvPr>
          <p:cNvSpPr>
            <a:spLocks noChangeShapeType="1"/>
          </p:cNvSpPr>
          <p:nvPr/>
        </p:nvSpPr>
        <p:spPr bwMode="auto">
          <a:xfrm>
            <a:off x="10053622" y="3598313"/>
            <a:ext cx="304616"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4" name="Line 69">
            <a:extLst>
              <a:ext uri="{FF2B5EF4-FFF2-40B4-BE49-F238E27FC236}">
                <a16:creationId xmlns:a16="http://schemas.microsoft.com/office/drawing/2014/main" id="{023FFFE0-5A4F-085D-7516-4FEAD95F67AE}"/>
              </a:ext>
            </a:extLst>
          </p:cNvPr>
          <p:cNvSpPr>
            <a:spLocks noChangeShapeType="1"/>
          </p:cNvSpPr>
          <p:nvPr/>
        </p:nvSpPr>
        <p:spPr bwMode="auto">
          <a:xfrm>
            <a:off x="10113145" y="3743452"/>
            <a:ext cx="166313"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5" name="Line 70">
            <a:extLst>
              <a:ext uri="{FF2B5EF4-FFF2-40B4-BE49-F238E27FC236}">
                <a16:creationId xmlns:a16="http://schemas.microsoft.com/office/drawing/2014/main" id="{4CA5A137-40B3-4DE3-A320-A9E65A7367AF}"/>
              </a:ext>
            </a:extLst>
          </p:cNvPr>
          <p:cNvSpPr>
            <a:spLocks noChangeShapeType="1"/>
          </p:cNvSpPr>
          <p:nvPr/>
        </p:nvSpPr>
        <p:spPr bwMode="auto">
          <a:xfrm>
            <a:off x="9955585" y="4171683"/>
            <a:ext cx="147056"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6" name="Line 71">
            <a:extLst>
              <a:ext uri="{FF2B5EF4-FFF2-40B4-BE49-F238E27FC236}">
                <a16:creationId xmlns:a16="http://schemas.microsoft.com/office/drawing/2014/main" id="{8BFD1F2D-8D46-6AA0-2422-F0C13D34AD79}"/>
              </a:ext>
            </a:extLst>
          </p:cNvPr>
          <p:cNvSpPr>
            <a:spLocks noChangeShapeType="1"/>
          </p:cNvSpPr>
          <p:nvPr/>
        </p:nvSpPr>
        <p:spPr bwMode="auto">
          <a:xfrm>
            <a:off x="10270705" y="4309636"/>
            <a:ext cx="31512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7" name="Line 72">
            <a:extLst>
              <a:ext uri="{FF2B5EF4-FFF2-40B4-BE49-F238E27FC236}">
                <a16:creationId xmlns:a16="http://schemas.microsoft.com/office/drawing/2014/main" id="{AF37A6C9-ABD8-698E-9DC7-63407627B343}"/>
              </a:ext>
            </a:extLst>
          </p:cNvPr>
          <p:cNvSpPr>
            <a:spLocks noChangeShapeType="1"/>
          </p:cNvSpPr>
          <p:nvPr/>
        </p:nvSpPr>
        <p:spPr bwMode="auto">
          <a:xfrm>
            <a:off x="9906566" y="4737867"/>
            <a:ext cx="274855"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8" name="Line 73">
            <a:extLst>
              <a:ext uri="{FF2B5EF4-FFF2-40B4-BE49-F238E27FC236}">
                <a16:creationId xmlns:a16="http://schemas.microsoft.com/office/drawing/2014/main" id="{D136E925-8335-53C1-3DD5-230940593FE1}"/>
              </a:ext>
            </a:extLst>
          </p:cNvPr>
          <p:cNvSpPr>
            <a:spLocks noChangeShapeType="1"/>
          </p:cNvSpPr>
          <p:nvPr/>
        </p:nvSpPr>
        <p:spPr bwMode="auto">
          <a:xfrm>
            <a:off x="10151659" y="4883006"/>
            <a:ext cx="176817"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9" name="Line 74">
            <a:extLst>
              <a:ext uri="{FF2B5EF4-FFF2-40B4-BE49-F238E27FC236}">
                <a16:creationId xmlns:a16="http://schemas.microsoft.com/office/drawing/2014/main" id="{94891516-2060-028F-8E2A-04D53F36E33A}"/>
              </a:ext>
            </a:extLst>
          </p:cNvPr>
          <p:cNvSpPr>
            <a:spLocks noChangeShapeType="1"/>
          </p:cNvSpPr>
          <p:nvPr/>
        </p:nvSpPr>
        <p:spPr bwMode="auto">
          <a:xfrm>
            <a:off x="9994099" y="5302615"/>
            <a:ext cx="178568"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0" name="Line 75">
            <a:extLst>
              <a:ext uri="{FF2B5EF4-FFF2-40B4-BE49-F238E27FC236}">
                <a16:creationId xmlns:a16="http://schemas.microsoft.com/office/drawing/2014/main" id="{36567E27-D0DE-D815-9226-458E838AB9FB}"/>
              </a:ext>
            </a:extLst>
          </p:cNvPr>
          <p:cNvSpPr>
            <a:spLocks noChangeShapeType="1"/>
          </p:cNvSpPr>
          <p:nvPr/>
        </p:nvSpPr>
        <p:spPr bwMode="auto">
          <a:xfrm>
            <a:off x="10191925" y="5449190"/>
            <a:ext cx="266101"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1" name="Line 76">
            <a:extLst>
              <a:ext uri="{FF2B5EF4-FFF2-40B4-BE49-F238E27FC236}">
                <a16:creationId xmlns:a16="http://schemas.microsoft.com/office/drawing/2014/main" id="{0A559B5F-5759-E7DC-2954-C7ED35654D44}"/>
              </a:ext>
            </a:extLst>
          </p:cNvPr>
          <p:cNvSpPr>
            <a:spLocks noChangeShapeType="1"/>
          </p:cNvSpPr>
          <p:nvPr/>
        </p:nvSpPr>
        <p:spPr bwMode="auto">
          <a:xfrm flipV="1">
            <a:off x="10162163" y="1277532"/>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2" name="Line 77">
            <a:extLst>
              <a:ext uri="{FF2B5EF4-FFF2-40B4-BE49-F238E27FC236}">
                <a16:creationId xmlns:a16="http://schemas.microsoft.com/office/drawing/2014/main" id="{37AC68AA-66EC-5DE7-3B3B-1E7B862EAEA7}"/>
              </a:ext>
            </a:extLst>
          </p:cNvPr>
          <p:cNvSpPr>
            <a:spLocks noChangeShapeType="1"/>
          </p:cNvSpPr>
          <p:nvPr/>
        </p:nvSpPr>
        <p:spPr bwMode="auto">
          <a:xfrm flipV="1">
            <a:off x="9994099" y="1422671"/>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3" name="Line 78">
            <a:extLst>
              <a:ext uri="{FF2B5EF4-FFF2-40B4-BE49-F238E27FC236}">
                <a16:creationId xmlns:a16="http://schemas.microsoft.com/office/drawing/2014/main" id="{F591020C-FE4D-53A0-049C-7FEBEA3372B3}"/>
              </a:ext>
            </a:extLst>
          </p:cNvPr>
          <p:cNvSpPr>
            <a:spLocks noChangeShapeType="1"/>
          </p:cNvSpPr>
          <p:nvPr/>
        </p:nvSpPr>
        <p:spPr bwMode="auto">
          <a:xfrm flipV="1">
            <a:off x="10113145" y="1852339"/>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4" name="Line 79">
            <a:extLst>
              <a:ext uri="{FF2B5EF4-FFF2-40B4-BE49-F238E27FC236}">
                <a16:creationId xmlns:a16="http://schemas.microsoft.com/office/drawing/2014/main" id="{5D44D69C-1B0C-6B6D-F1BF-1C166051F728}"/>
              </a:ext>
            </a:extLst>
          </p:cNvPr>
          <p:cNvSpPr>
            <a:spLocks noChangeShapeType="1"/>
          </p:cNvSpPr>
          <p:nvPr/>
        </p:nvSpPr>
        <p:spPr bwMode="auto">
          <a:xfrm flipV="1">
            <a:off x="10072879" y="1988855"/>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5" name="Line 80">
            <a:extLst>
              <a:ext uri="{FF2B5EF4-FFF2-40B4-BE49-F238E27FC236}">
                <a16:creationId xmlns:a16="http://schemas.microsoft.com/office/drawing/2014/main" id="{F0991A49-D9E1-3843-D9FF-341FCEBD4C4D}"/>
              </a:ext>
            </a:extLst>
          </p:cNvPr>
          <p:cNvSpPr>
            <a:spLocks noChangeShapeType="1"/>
          </p:cNvSpPr>
          <p:nvPr/>
        </p:nvSpPr>
        <p:spPr bwMode="auto">
          <a:xfrm flipV="1">
            <a:off x="9985346" y="2417086"/>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6" name="Line 81">
            <a:extLst>
              <a:ext uri="{FF2B5EF4-FFF2-40B4-BE49-F238E27FC236}">
                <a16:creationId xmlns:a16="http://schemas.microsoft.com/office/drawing/2014/main" id="{AC23A8E9-824F-4A0C-3EFB-6CE33E1F92F1}"/>
              </a:ext>
            </a:extLst>
          </p:cNvPr>
          <p:cNvSpPr>
            <a:spLocks noChangeShapeType="1"/>
          </p:cNvSpPr>
          <p:nvPr/>
        </p:nvSpPr>
        <p:spPr bwMode="auto">
          <a:xfrm flipV="1">
            <a:off x="10309219" y="2563662"/>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7" name="Line 82">
            <a:extLst>
              <a:ext uri="{FF2B5EF4-FFF2-40B4-BE49-F238E27FC236}">
                <a16:creationId xmlns:a16="http://schemas.microsoft.com/office/drawing/2014/main" id="{7813E4C6-7F14-6288-E3D9-B5275D61C63E}"/>
              </a:ext>
            </a:extLst>
          </p:cNvPr>
          <p:cNvSpPr>
            <a:spLocks noChangeShapeType="1"/>
          </p:cNvSpPr>
          <p:nvPr/>
        </p:nvSpPr>
        <p:spPr bwMode="auto">
          <a:xfrm flipV="1">
            <a:off x="9945081" y="2991893"/>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8" name="Line 83">
            <a:extLst>
              <a:ext uri="{FF2B5EF4-FFF2-40B4-BE49-F238E27FC236}">
                <a16:creationId xmlns:a16="http://schemas.microsoft.com/office/drawing/2014/main" id="{CAD2F2B2-9346-246F-BA44-E8DF67DFBC81}"/>
              </a:ext>
            </a:extLst>
          </p:cNvPr>
          <p:cNvSpPr>
            <a:spLocks noChangeShapeType="1"/>
          </p:cNvSpPr>
          <p:nvPr/>
        </p:nvSpPr>
        <p:spPr bwMode="auto">
          <a:xfrm flipV="1">
            <a:off x="10191925" y="3128409"/>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9" name="Line 84">
            <a:extLst>
              <a:ext uri="{FF2B5EF4-FFF2-40B4-BE49-F238E27FC236}">
                <a16:creationId xmlns:a16="http://schemas.microsoft.com/office/drawing/2014/main" id="{F3EAE84A-0EEF-833C-9F0A-CD49551161D4}"/>
              </a:ext>
            </a:extLst>
          </p:cNvPr>
          <p:cNvSpPr>
            <a:spLocks noChangeShapeType="1"/>
          </p:cNvSpPr>
          <p:nvPr/>
        </p:nvSpPr>
        <p:spPr bwMode="auto">
          <a:xfrm flipV="1">
            <a:off x="10053622" y="3556640"/>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0" name="Line 85">
            <a:extLst>
              <a:ext uri="{FF2B5EF4-FFF2-40B4-BE49-F238E27FC236}">
                <a16:creationId xmlns:a16="http://schemas.microsoft.com/office/drawing/2014/main" id="{382430D3-EF8C-2644-352B-E6E63CE98315}"/>
              </a:ext>
            </a:extLst>
          </p:cNvPr>
          <p:cNvSpPr>
            <a:spLocks noChangeShapeType="1"/>
          </p:cNvSpPr>
          <p:nvPr/>
        </p:nvSpPr>
        <p:spPr bwMode="auto">
          <a:xfrm flipV="1">
            <a:off x="10113145" y="3703216"/>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1" name="Line 86">
            <a:extLst>
              <a:ext uri="{FF2B5EF4-FFF2-40B4-BE49-F238E27FC236}">
                <a16:creationId xmlns:a16="http://schemas.microsoft.com/office/drawing/2014/main" id="{C9EDA10D-0F2D-A34D-0374-7D858EBEB97F}"/>
              </a:ext>
            </a:extLst>
          </p:cNvPr>
          <p:cNvSpPr>
            <a:spLocks noChangeShapeType="1"/>
          </p:cNvSpPr>
          <p:nvPr/>
        </p:nvSpPr>
        <p:spPr bwMode="auto">
          <a:xfrm flipV="1">
            <a:off x="9955585" y="4131446"/>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2" name="Line 87">
            <a:extLst>
              <a:ext uri="{FF2B5EF4-FFF2-40B4-BE49-F238E27FC236}">
                <a16:creationId xmlns:a16="http://schemas.microsoft.com/office/drawing/2014/main" id="{1A5CF58F-52FD-F419-78E6-4BD8E0B4446D}"/>
              </a:ext>
            </a:extLst>
          </p:cNvPr>
          <p:cNvSpPr>
            <a:spLocks noChangeShapeType="1"/>
          </p:cNvSpPr>
          <p:nvPr/>
        </p:nvSpPr>
        <p:spPr bwMode="auto">
          <a:xfrm flipV="1">
            <a:off x="10270705" y="4267963"/>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3" name="Line 88">
            <a:extLst>
              <a:ext uri="{FF2B5EF4-FFF2-40B4-BE49-F238E27FC236}">
                <a16:creationId xmlns:a16="http://schemas.microsoft.com/office/drawing/2014/main" id="{07E71629-07BA-FA7B-EBF0-BD6CDDF02BB9}"/>
              </a:ext>
            </a:extLst>
          </p:cNvPr>
          <p:cNvSpPr>
            <a:spLocks noChangeShapeType="1"/>
          </p:cNvSpPr>
          <p:nvPr/>
        </p:nvSpPr>
        <p:spPr bwMode="auto">
          <a:xfrm flipV="1">
            <a:off x="9906566" y="4697631"/>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4" name="Line 89">
            <a:extLst>
              <a:ext uri="{FF2B5EF4-FFF2-40B4-BE49-F238E27FC236}">
                <a16:creationId xmlns:a16="http://schemas.microsoft.com/office/drawing/2014/main" id="{16084820-8E14-9B33-1FD8-8174214E7CD3}"/>
              </a:ext>
            </a:extLst>
          </p:cNvPr>
          <p:cNvSpPr>
            <a:spLocks noChangeShapeType="1"/>
          </p:cNvSpPr>
          <p:nvPr/>
        </p:nvSpPr>
        <p:spPr bwMode="auto">
          <a:xfrm flipV="1">
            <a:off x="10151659" y="4842769"/>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5" name="Line 90">
            <a:extLst>
              <a:ext uri="{FF2B5EF4-FFF2-40B4-BE49-F238E27FC236}">
                <a16:creationId xmlns:a16="http://schemas.microsoft.com/office/drawing/2014/main" id="{7AEB3073-F6E3-DDC7-3F1F-2774DF6A679E}"/>
              </a:ext>
            </a:extLst>
          </p:cNvPr>
          <p:cNvSpPr>
            <a:spLocks noChangeShapeType="1"/>
          </p:cNvSpPr>
          <p:nvPr/>
        </p:nvSpPr>
        <p:spPr bwMode="auto">
          <a:xfrm flipV="1">
            <a:off x="9994099" y="5262378"/>
            <a:ext cx="0" cy="8191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6" name="Line 91">
            <a:extLst>
              <a:ext uri="{FF2B5EF4-FFF2-40B4-BE49-F238E27FC236}">
                <a16:creationId xmlns:a16="http://schemas.microsoft.com/office/drawing/2014/main" id="{4FC27B27-9D1D-CE41-27FF-E6D273CD56A7}"/>
              </a:ext>
            </a:extLst>
          </p:cNvPr>
          <p:cNvSpPr>
            <a:spLocks noChangeShapeType="1"/>
          </p:cNvSpPr>
          <p:nvPr/>
        </p:nvSpPr>
        <p:spPr bwMode="auto">
          <a:xfrm flipV="1">
            <a:off x="10191925" y="5408954"/>
            <a:ext cx="0" cy="80473"/>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 name="Rectangle 92">
            <a:extLst>
              <a:ext uri="{FF2B5EF4-FFF2-40B4-BE49-F238E27FC236}">
                <a16:creationId xmlns:a16="http://schemas.microsoft.com/office/drawing/2014/main" id="{9FCB9022-8F5C-518E-0532-5672FCDB7E99}"/>
              </a:ext>
            </a:extLst>
          </p:cNvPr>
          <p:cNvSpPr>
            <a:spLocks noChangeArrowheads="1"/>
          </p:cNvSpPr>
          <p:nvPr/>
        </p:nvSpPr>
        <p:spPr bwMode="auto">
          <a:xfrm>
            <a:off x="10358238" y="1301962"/>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8" name="Rectangle 93">
            <a:extLst>
              <a:ext uri="{FF2B5EF4-FFF2-40B4-BE49-F238E27FC236}">
                <a16:creationId xmlns:a16="http://schemas.microsoft.com/office/drawing/2014/main" id="{F7932092-C715-6EB0-9EAF-09B0E4317CBB}"/>
              </a:ext>
            </a:extLst>
          </p:cNvPr>
          <p:cNvSpPr>
            <a:spLocks noChangeArrowheads="1"/>
          </p:cNvSpPr>
          <p:nvPr/>
        </p:nvSpPr>
        <p:spPr bwMode="auto">
          <a:xfrm>
            <a:off x="10181421" y="1447100"/>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9" name="Rectangle 94">
            <a:extLst>
              <a:ext uri="{FF2B5EF4-FFF2-40B4-BE49-F238E27FC236}">
                <a16:creationId xmlns:a16="http://schemas.microsoft.com/office/drawing/2014/main" id="{9A7B720F-C954-C494-18C6-99E28956A632}"/>
              </a:ext>
            </a:extLst>
          </p:cNvPr>
          <p:cNvSpPr>
            <a:spLocks noChangeArrowheads="1"/>
          </p:cNvSpPr>
          <p:nvPr/>
        </p:nvSpPr>
        <p:spPr bwMode="auto">
          <a:xfrm>
            <a:off x="10328477" y="1875331"/>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0" name="Rectangle 95">
            <a:extLst>
              <a:ext uri="{FF2B5EF4-FFF2-40B4-BE49-F238E27FC236}">
                <a16:creationId xmlns:a16="http://schemas.microsoft.com/office/drawing/2014/main" id="{50A8D87F-AB22-2DF1-3CE8-3AE1181E6C28}"/>
              </a:ext>
            </a:extLst>
          </p:cNvPr>
          <p:cNvSpPr>
            <a:spLocks noChangeArrowheads="1"/>
          </p:cNvSpPr>
          <p:nvPr/>
        </p:nvSpPr>
        <p:spPr bwMode="auto">
          <a:xfrm>
            <a:off x="10251447" y="2013285"/>
            <a:ext cx="2801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1" name="Rectangle 96">
            <a:extLst>
              <a:ext uri="{FF2B5EF4-FFF2-40B4-BE49-F238E27FC236}">
                <a16:creationId xmlns:a16="http://schemas.microsoft.com/office/drawing/2014/main" id="{78ABA519-EEA3-0E09-9FF8-28E82B884CEA}"/>
              </a:ext>
            </a:extLst>
          </p:cNvPr>
          <p:cNvSpPr>
            <a:spLocks noChangeArrowheads="1"/>
          </p:cNvSpPr>
          <p:nvPr/>
        </p:nvSpPr>
        <p:spPr bwMode="auto">
          <a:xfrm>
            <a:off x="10093887" y="2441515"/>
            <a:ext cx="2801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2" name="Rectangle 97">
            <a:extLst>
              <a:ext uri="{FF2B5EF4-FFF2-40B4-BE49-F238E27FC236}">
                <a16:creationId xmlns:a16="http://schemas.microsoft.com/office/drawing/2014/main" id="{B8BF854B-920F-7CD7-0238-5F7C1DFA6A67}"/>
              </a:ext>
            </a:extLst>
          </p:cNvPr>
          <p:cNvSpPr>
            <a:spLocks noChangeArrowheads="1"/>
          </p:cNvSpPr>
          <p:nvPr/>
        </p:nvSpPr>
        <p:spPr bwMode="auto">
          <a:xfrm>
            <a:off x="10694366" y="2586654"/>
            <a:ext cx="2801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3" name="Rectangle 98">
            <a:extLst>
              <a:ext uri="{FF2B5EF4-FFF2-40B4-BE49-F238E27FC236}">
                <a16:creationId xmlns:a16="http://schemas.microsoft.com/office/drawing/2014/main" id="{01F36413-14E2-1021-9779-CAD6425834FA}"/>
              </a:ext>
            </a:extLst>
          </p:cNvPr>
          <p:cNvSpPr>
            <a:spLocks noChangeArrowheads="1"/>
          </p:cNvSpPr>
          <p:nvPr/>
        </p:nvSpPr>
        <p:spPr bwMode="auto">
          <a:xfrm>
            <a:off x="10093887" y="3016322"/>
            <a:ext cx="28011" cy="22992"/>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4" name="Rectangle 99">
            <a:extLst>
              <a:ext uri="{FF2B5EF4-FFF2-40B4-BE49-F238E27FC236}">
                <a16:creationId xmlns:a16="http://schemas.microsoft.com/office/drawing/2014/main" id="{A5552FF3-B785-5640-E65B-EFEA61B56648}"/>
              </a:ext>
            </a:extLst>
          </p:cNvPr>
          <p:cNvSpPr>
            <a:spLocks noChangeArrowheads="1"/>
          </p:cNvSpPr>
          <p:nvPr/>
        </p:nvSpPr>
        <p:spPr bwMode="auto">
          <a:xfrm>
            <a:off x="10387999" y="3152838"/>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5" name="Rectangle 100">
            <a:extLst>
              <a:ext uri="{FF2B5EF4-FFF2-40B4-BE49-F238E27FC236}">
                <a16:creationId xmlns:a16="http://schemas.microsoft.com/office/drawing/2014/main" id="{6A218AF9-FBE3-9AB2-E8D5-51F788D68A12}"/>
              </a:ext>
            </a:extLst>
          </p:cNvPr>
          <p:cNvSpPr>
            <a:spLocks noChangeArrowheads="1"/>
          </p:cNvSpPr>
          <p:nvPr/>
        </p:nvSpPr>
        <p:spPr bwMode="auto">
          <a:xfrm>
            <a:off x="10338981" y="3581069"/>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6" name="Rectangle 101">
            <a:extLst>
              <a:ext uri="{FF2B5EF4-FFF2-40B4-BE49-F238E27FC236}">
                <a16:creationId xmlns:a16="http://schemas.microsoft.com/office/drawing/2014/main" id="{6EEAE65F-ADE0-ACFF-3E78-C7F94FF2C2C8}"/>
              </a:ext>
            </a:extLst>
          </p:cNvPr>
          <p:cNvSpPr>
            <a:spLocks noChangeArrowheads="1"/>
          </p:cNvSpPr>
          <p:nvPr/>
        </p:nvSpPr>
        <p:spPr bwMode="auto">
          <a:xfrm>
            <a:off x="10260201" y="3727645"/>
            <a:ext cx="29761" cy="22992"/>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7" name="Rectangle 102">
            <a:extLst>
              <a:ext uri="{FF2B5EF4-FFF2-40B4-BE49-F238E27FC236}">
                <a16:creationId xmlns:a16="http://schemas.microsoft.com/office/drawing/2014/main" id="{3155AB2C-86C8-9881-9CEF-5865B3E411C0}"/>
              </a:ext>
            </a:extLst>
          </p:cNvPr>
          <p:cNvSpPr>
            <a:spLocks noChangeArrowheads="1"/>
          </p:cNvSpPr>
          <p:nvPr/>
        </p:nvSpPr>
        <p:spPr bwMode="auto">
          <a:xfrm>
            <a:off x="10083383" y="4155876"/>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8" name="Rectangle 103">
            <a:extLst>
              <a:ext uri="{FF2B5EF4-FFF2-40B4-BE49-F238E27FC236}">
                <a16:creationId xmlns:a16="http://schemas.microsoft.com/office/drawing/2014/main" id="{BF75826C-1AF3-4BA5-C5E7-744EF2D8CA54}"/>
              </a:ext>
            </a:extLst>
          </p:cNvPr>
          <p:cNvSpPr>
            <a:spLocks noChangeArrowheads="1"/>
          </p:cNvSpPr>
          <p:nvPr/>
        </p:nvSpPr>
        <p:spPr bwMode="auto">
          <a:xfrm>
            <a:off x="10564817" y="4292392"/>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9" name="Rectangle 104">
            <a:extLst>
              <a:ext uri="{FF2B5EF4-FFF2-40B4-BE49-F238E27FC236}">
                <a16:creationId xmlns:a16="http://schemas.microsoft.com/office/drawing/2014/main" id="{EC9044C3-9F5F-7727-6FD2-C32F0322011D}"/>
              </a:ext>
            </a:extLst>
          </p:cNvPr>
          <p:cNvSpPr>
            <a:spLocks noChangeArrowheads="1"/>
          </p:cNvSpPr>
          <p:nvPr/>
        </p:nvSpPr>
        <p:spPr bwMode="auto">
          <a:xfrm>
            <a:off x="10162163" y="4720623"/>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0" name="Rectangle 105">
            <a:extLst>
              <a:ext uri="{FF2B5EF4-FFF2-40B4-BE49-F238E27FC236}">
                <a16:creationId xmlns:a16="http://schemas.microsoft.com/office/drawing/2014/main" id="{BEB33609-FEBB-DEFA-D277-77D1503D0713}"/>
              </a:ext>
            </a:extLst>
          </p:cNvPr>
          <p:cNvSpPr>
            <a:spLocks noChangeArrowheads="1"/>
          </p:cNvSpPr>
          <p:nvPr/>
        </p:nvSpPr>
        <p:spPr bwMode="auto">
          <a:xfrm>
            <a:off x="10309219" y="4867199"/>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1" name="Rectangle 106">
            <a:extLst>
              <a:ext uri="{FF2B5EF4-FFF2-40B4-BE49-F238E27FC236}">
                <a16:creationId xmlns:a16="http://schemas.microsoft.com/office/drawing/2014/main" id="{A2B1D008-59A9-B8DD-0906-E966A8F8933D}"/>
              </a:ext>
            </a:extLst>
          </p:cNvPr>
          <p:cNvSpPr>
            <a:spLocks noChangeArrowheads="1"/>
          </p:cNvSpPr>
          <p:nvPr/>
        </p:nvSpPr>
        <p:spPr bwMode="auto">
          <a:xfrm>
            <a:off x="10151659" y="5286807"/>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2" name="Rectangle 107">
            <a:extLst>
              <a:ext uri="{FF2B5EF4-FFF2-40B4-BE49-F238E27FC236}">
                <a16:creationId xmlns:a16="http://schemas.microsoft.com/office/drawing/2014/main" id="{6A206AC5-8B18-A84B-A83A-F6D3F2AC5B3F}"/>
              </a:ext>
            </a:extLst>
          </p:cNvPr>
          <p:cNvSpPr>
            <a:spLocks noChangeArrowheads="1"/>
          </p:cNvSpPr>
          <p:nvPr/>
        </p:nvSpPr>
        <p:spPr bwMode="auto">
          <a:xfrm>
            <a:off x="10437018" y="5431946"/>
            <a:ext cx="29761" cy="24429"/>
          </a:xfrm>
          <a:prstGeom prst="rect">
            <a:avLst/>
          </a:prstGeom>
          <a:solidFill>
            <a:srgbClr val="000000"/>
          </a:solidFill>
          <a:ln w="381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3" name="Line 108">
            <a:extLst>
              <a:ext uri="{FF2B5EF4-FFF2-40B4-BE49-F238E27FC236}">
                <a16:creationId xmlns:a16="http://schemas.microsoft.com/office/drawing/2014/main" id="{1A26DBEC-ADAC-DEC1-A2F8-B427D9C7F0E8}"/>
              </a:ext>
            </a:extLst>
          </p:cNvPr>
          <p:cNvSpPr>
            <a:spLocks noChangeShapeType="1"/>
          </p:cNvSpPr>
          <p:nvPr/>
        </p:nvSpPr>
        <p:spPr bwMode="auto">
          <a:xfrm flipV="1">
            <a:off x="10319723" y="929774"/>
            <a:ext cx="0" cy="4624318"/>
          </a:xfrm>
          <a:prstGeom prst="line">
            <a:avLst/>
          </a:prstGeom>
          <a:noFill/>
          <a:ln w="3810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54" name="Line 109">
            <a:extLst>
              <a:ext uri="{FF2B5EF4-FFF2-40B4-BE49-F238E27FC236}">
                <a16:creationId xmlns:a16="http://schemas.microsoft.com/office/drawing/2014/main" id="{7BA7D9F9-79EE-5E61-EC06-D73962186D9E}"/>
              </a:ext>
            </a:extLst>
          </p:cNvPr>
          <p:cNvSpPr>
            <a:spLocks noChangeShapeType="1"/>
          </p:cNvSpPr>
          <p:nvPr/>
        </p:nvSpPr>
        <p:spPr bwMode="auto">
          <a:xfrm>
            <a:off x="9629960" y="5554092"/>
            <a:ext cx="1939740" cy="0"/>
          </a:xfrm>
          <a:prstGeom prst="line">
            <a:avLst/>
          </a:prstGeom>
          <a:noFill/>
          <a:ln w="381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5" name="Line 110">
            <a:extLst>
              <a:ext uri="{FF2B5EF4-FFF2-40B4-BE49-F238E27FC236}">
                <a16:creationId xmlns:a16="http://schemas.microsoft.com/office/drawing/2014/main" id="{3433E209-91FC-3CF1-4339-127911544F5D}"/>
              </a:ext>
            </a:extLst>
          </p:cNvPr>
          <p:cNvSpPr>
            <a:spLocks noChangeShapeType="1"/>
          </p:cNvSpPr>
          <p:nvPr/>
        </p:nvSpPr>
        <p:spPr bwMode="auto">
          <a:xfrm>
            <a:off x="9757759" y="5554092"/>
            <a:ext cx="0" cy="488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6" name="Rectangle 111">
            <a:extLst>
              <a:ext uri="{FF2B5EF4-FFF2-40B4-BE49-F238E27FC236}">
                <a16:creationId xmlns:a16="http://schemas.microsoft.com/office/drawing/2014/main" id="{6BF30D1D-359B-689D-A54F-20F019F2041B}"/>
              </a:ext>
            </a:extLst>
          </p:cNvPr>
          <p:cNvSpPr>
            <a:spLocks noChangeArrowheads="1"/>
          </p:cNvSpPr>
          <p:nvPr/>
        </p:nvSpPr>
        <p:spPr bwMode="auto">
          <a:xfrm>
            <a:off x="9722746" y="5637439"/>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a:t>
            </a:r>
            <a:endPar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7" name="Line 112">
            <a:extLst>
              <a:ext uri="{FF2B5EF4-FFF2-40B4-BE49-F238E27FC236}">
                <a16:creationId xmlns:a16="http://schemas.microsoft.com/office/drawing/2014/main" id="{69BAEDED-5CC1-051A-BE9F-484188CDE561}"/>
              </a:ext>
            </a:extLst>
          </p:cNvPr>
          <p:cNvSpPr>
            <a:spLocks noChangeShapeType="1"/>
          </p:cNvSpPr>
          <p:nvPr/>
        </p:nvSpPr>
        <p:spPr bwMode="auto">
          <a:xfrm>
            <a:off x="10319723" y="5554092"/>
            <a:ext cx="0" cy="488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8" name="Rectangle 113">
            <a:extLst>
              <a:ext uri="{FF2B5EF4-FFF2-40B4-BE49-F238E27FC236}">
                <a16:creationId xmlns:a16="http://schemas.microsoft.com/office/drawing/2014/main" id="{FF4912AF-1B06-497A-5FAC-2AEF6A0E3C20}"/>
              </a:ext>
            </a:extLst>
          </p:cNvPr>
          <p:cNvSpPr>
            <a:spLocks noChangeArrowheads="1"/>
          </p:cNvSpPr>
          <p:nvPr/>
        </p:nvSpPr>
        <p:spPr bwMode="auto">
          <a:xfrm>
            <a:off x="10284710" y="5637439"/>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endPar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9" name="Line 114">
            <a:extLst>
              <a:ext uri="{FF2B5EF4-FFF2-40B4-BE49-F238E27FC236}">
                <a16:creationId xmlns:a16="http://schemas.microsoft.com/office/drawing/2014/main" id="{5B797129-4F84-A032-F16F-4A6481885C35}"/>
              </a:ext>
            </a:extLst>
          </p:cNvPr>
          <p:cNvSpPr>
            <a:spLocks noChangeShapeType="1"/>
          </p:cNvSpPr>
          <p:nvPr/>
        </p:nvSpPr>
        <p:spPr bwMode="auto">
          <a:xfrm>
            <a:off x="10879937" y="5554092"/>
            <a:ext cx="0" cy="488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0" name="Rectangle 115">
            <a:extLst>
              <a:ext uri="{FF2B5EF4-FFF2-40B4-BE49-F238E27FC236}">
                <a16:creationId xmlns:a16="http://schemas.microsoft.com/office/drawing/2014/main" id="{4B8BD995-160C-EEA2-9A77-43304BE3BCD8}"/>
              </a:ext>
            </a:extLst>
          </p:cNvPr>
          <p:cNvSpPr>
            <a:spLocks noChangeArrowheads="1"/>
          </p:cNvSpPr>
          <p:nvPr/>
        </p:nvSpPr>
        <p:spPr bwMode="auto">
          <a:xfrm>
            <a:off x="10846674" y="5637439"/>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a:t>
            </a:r>
            <a:endPar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1" name="Line 116">
            <a:extLst>
              <a:ext uri="{FF2B5EF4-FFF2-40B4-BE49-F238E27FC236}">
                <a16:creationId xmlns:a16="http://schemas.microsoft.com/office/drawing/2014/main" id="{D70C8D02-CF0C-C570-94EF-3D4F8CCF9C86}"/>
              </a:ext>
            </a:extLst>
          </p:cNvPr>
          <p:cNvSpPr>
            <a:spLocks noChangeShapeType="1"/>
          </p:cNvSpPr>
          <p:nvPr/>
        </p:nvSpPr>
        <p:spPr bwMode="auto">
          <a:xfrm>
            <a:off x="11441901" y="5554092"/>
            <a:ext cx="0" cy="488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2" name="Rectangle 117">
            <a:extLst>
              <a:ext uri="{FF2B5EF4-FFF2-40B4-BE49-F238E27FC236}">
                <a16:creationId xmlns:a16="http://schemas.microsoft.com/office/drawing/2014/main" id="{188DB5C6-21F1-9EBD-81E3-1B84F71C31B1}"/>
              </a:ext>
            </a:extLst>
          </p:cNvPr>
          <p:cNvSpPr>
            <a:spLocks noChangeArrowheads="1"/>
          </p:cNvSpPr>
          <p:nvPr/>
        </p:nvSpPr>
        <p:spPr bwMode="auto">
          <a:xfrm>
            <a:off x="11408639" y="5637439"/>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a:t>
            </a:r>
            <a:endPar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3" name="Rectangle 130">
            <a:extLst>
              <a:ext uri="{FF2B5EF4-FFF2-40B4-BE49-F238E27FC236}">
                <a16:creationId xmlns:a16="http://schemas.microsoft.com/office/drawing/2014/main" id="{646B78AA-BC4A-1A4B-BA63-DBFA60EF0AC2}"/>
              </a:ext>
            </a:extLst>
          </p:cNvPr>
          <p:cNvSpPr>
            <a:spLocks noChangeArrowheads="1"/>
          </p:cNvSpPr>
          <p:nvPr/>
        </p:nvSpPr>
        <p:spPr bwMode="auto">
          <a:xfrm>
            <a:off x="7917808" y="1254540"/>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1.11 [0.72, 1.70]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Rectangle 131">
            <a:extLst>
              <a:ext uri="{FF2B5EF4-FFF2-40B4-BE49-F238E27FC236}">
                <a16:creationId xmlns:a16="http://schemas.microsoft.com/office/drawing/2014/main" id="{602B7BB9-F7F5-1251-11FE-52F445433009}"/>
              </a:ext>
            </a:extLst>
          </p:cNvPr>
          <p:cNvSpPr>
            <a:spLocks noChangeArrowheads="1"/>
          </p:cNvSpPr>
          <p:nvPr/>
        </p:nvSpPr>
        <p:spPr bwMode="auto">
          <a:xfrm>
            <a:off x="7917808" y="1395368"/>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0.79 [0.43, 1.42]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5" name="Rectangle 132">
            <a:extLst>
              <a:ext uri="{FF2B5EF4-FFF2-40B4-BE49-F238E27FC236}">
                <a16:creationId xmlns:a16="http://schemas.microsoft.com/office/drawing/2014/main" id="{FCE0AA49-6154-7867-360A-5CBA884F6CFE}"/>
              </a:ext>
            </a:extLst>
          </p:cNvPr>
          <p:cNvSpPr>
            <a:spLocks noChangeArrowheads="1"/>
          </p:cNvSpPr>
          <p:nvPr/>
        </p:nvSpPr>
        <p:spPr bwMode="auto">
          <a:xfrm>
            <a:off x="7917808" y="1825035"/>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1.05 [0.63, 1.74]</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6" name="Rectangle 133">
            <a:extLst>
              <a:ext uri="{FF2B5EF4-FFF2-40B4-BE49-F238E27FC236}">
                <a16:creationId xmlns:a16="http://schemas.microsoft.com/office/drawing/2014/main" id="{99C1983C-8B42-A695-79AA-D54575744926}"/>
              </a:ext>
            </a:extLst>
          </p:cNvPr>
          <p:cNvSpPr>
            <a:spLocks noChangeArrowheads="1"/>
          </p:cNvSpPr>
          <p:nvPr/>
        </p:nvSpPr>
        <p:spPr bwMode="auto">
          <a:xfrm>
            <a:off x="7917808" y="1967300"/>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0.91 [0.57, 1.46]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7" name="Rectangle 134">
            <a:extLst>
              <a:ext uri="{FF2B5EF4-FFF2-40B4-BE49-F238E27FC236}">
                <a16:creationId xmlns:a16="http://schemas.microsoft.com/office/drawing/2014/main" id="{CC295A1C-0903-08E6-3839-36F8F248F4A6}"/>
              </a:ext>
            </a:extLst>
          </p:cNvPr>
          <p:cNvSpPr>
            <a:spLocks noChangeArrowheads="1"/>
          </p:cNvSpPr>
          <p:nvPr/>
        </p:nvSpPr>
        <p:spPr bwMode="auto">
          <a:xfrm>
            <a:off x="7917808" y="2394094"/>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0.64 [0.40, 1.03]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 name="Rectangle 135">
            <a:extLst>
              <a:ext uri="{FF2B5EF4-FFF2-40B4-BE49-F238E27FC236}">
                <a16:creationId xmlns:a16="http://schemas.microsoft.com/office/drawing/2014/main" id="{D2F3EC65-D51F-243C-6043-254CB8FEC183}"/>
              </a:ext>
            </a:extLst>
          </p:cNvPr>
          <p:cNvSpPr>
            <a:spLocks noChangeArrowheads="1"/>
          </p:cNvSpPr>
          <p:nvPr/>
        </p:nvSpPr>
        <p:spPr bwMode="auto">
          <a:xfrm>
            <a:off x="7917808" y="2536358"/>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1.70 [0.99, 2.92]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9" name="Rectangle 136">
            <a:extLst>
              <a:ext uri="{FF2B5EF4-FFF2-40B4-BE49-F238E27FC236}">
                <a16:creationId xmlns:a16="http://schemas.microsoft.com/office/drawing/2014/main" id="{360EEA36-552E-2250-76C8-057399DDE7F7}"/>
              </a:ext>
            </a:extLst>
          </p:cNvPr>
          <p:cNvSpPr>
            <a:spLocks noChangeArrowheads="1"/>
          </p:cNvSpPr>
          <p:nvPr/>
        </p:nvSpPr>
        <p:spPr bwMode="auto">
          <a:xfrm>
            <a:off x="7917808" y="2964589"/>
            <a:ext cx="1209711"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0.64 [0.33, 1.23]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0" name="Rectangle 137">
            <a:extLst>
              <a:ext uri="{FF2B5EF4-FFF2-40B4-BE49-F238E27FC236}">
                <a16:creationId xmlns:a16="http://schemas.microsoft.com/office/drawing/2014/main" id="{D6B55492-CE21-0A65-BFCB-1B648ECDFDA1}"/>
              </a:ext>
            </a:extLst>
          </p:cNvPr>
          <p:cNvSpPr>
            <a:spLocks noChangeArrowheads="1"/>
          </p:cNvSpPr>
          <p:nvPr/>
        </p:nvSpPr>
        <p:spPr bwMode="auto">
          <a:xfrm>
            <a:off x="7917808" y="3106854"/>
            <a:ext cx="1209711"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1.16 [0.77, 1.75]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1" name="Rectangle 138">
            <a:extLst>
              <a:ext uri="{FF2B5EF4-FFF2-40B4-BE49-F238E27FC236}">
                <a16:creationId xmlns:a16="http://schemas.microsoft.com/office/drawing/2014/main" id="{52450387-BB35-8A7A-D4BD-4A1EB11DB562}"/>
              </a:ext>
            </a:extLst>
          </p:cNvPr>
          <p:cNvSpPr>
            <a:spLocks noChangeArrowheads="1"/>
          </p:cNvSpPr>
          <p:nvPr/>
        </p:nvSpPr>
        <p:spPr bwMode="auto">
          <a:xfrm>
            <a:off x="7917808" y="3533648"/>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1.07 [0.53, 2.13]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2" name="Rectangle 139">
            <a:extLst>
              <a:ext uri="{FF2B5EF4-FFF2-40B4-BE49-F238E27FC236}">
                <a16:creationId xmlns:a16="http://schemas.microsoft.com/office/drawing/2014/main" id="{3571634F-57AC-BEE1-D479-15E543B0E7DB}"/>
              </a:ext>
            </a:extLst>
          </p:cNvPr>
          <p:cNvSpPr>
            <a:spLocks noChangeArrowheads="1"/>
          </p:cNvSpPr>
          <p:nvPr/>
        </p:nvSpPr>
        <p:spPr bwMode="auto">
          <a:xfrm>
            <a:off x="7917808" y="3675912"/>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0.93 [0.63, 1.39]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3" name="Rectangle 140">
            <a:extLst>
              <a:ext uri="{FF2B5EF4-FFF2-40B4-BE49-F238E27FC236}">
                <a16:creationId xmlns:a16="http://schemas.microsoft.com/office/drawing/2014/main" id="{89790A85-E125-8FEC-AC6F-175D65D25E3A}"/>
              </a:ext>
            </a:extLst>
          </p:cNvPr>
          <p:cNvSpPr>
            <a:spLocks noChangeArrowheads="1"/>
          </p:cNvSpPr>
          <p:nvPr/>
        </p:nvSpPr>
        <p:spPr bwMode="auto">
          <a:xfrm>
            <a:off x="7917808" y="4101269"/>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0.61 [0.36, 1.03]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4" name="Rectangle 141">
            <a:extLst>
              <a:ext uri="{FF2B5EF4-FFF2-40B4-BE49-F238E27FC236}">
                <a16:creationId xmlns:a16="http://schemas.microsoft.com/office/drawing/2014/main" id="{1A41B2C1-6C84-4B61-9CAD-DF3127385169}"/>
              </a:ext>
            </a:extLst>
          </p:cNvPr>
          <p:cNvSpPr>
            <a:spLocks noChangeArrowheads="1"/>
          </p:cNvSpPr>
          <p:nvPr/>
        </p:nvSpPr>
        <p:spPr bwMode="auto">
          <a:xfrm>
            <a:off x="7917808" y="4246408"/>
            <a:ext cx="1209711"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1.48 [0.92, 2.38]</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5" name="Rectangle 142">
            <a:extLst>
              <a:ext uri="{FF2B5EF4-FFF2-40B4-BE49-F238E27FC236}">
                <a16:creationId xmlns:a16="http://schemas.microsoft.com/office/drawing/2014/main" id="{A259094C-61DE-7F77-4B94-7CA530FAF0AB}"/>
              </a:ext>
            </a:extLst>
          </p:cNvPr>
          <p:cNvSpPr>
            <a:spLocks noChangeArrowheads="1"/>
          </p:cNvSpPr>
          <p:nvPr/>
        </p:nvSpPr>
        <p:spPr bwMode="auto">
          <a:xfrm>
            <a:off x="7917808" y="4673201"/>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0.75 [0.27, 2.06]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6" name="Rectangle 143">
            <a:extLst>
              <a:ext uri="{FF2B5EF4-FFF2-40B4-BE49-F238E27FC236}">
                <a16:creationId xmlns:a16="http://schemas.microsoft.com/office/drawing/2014/main" id="{83E84385-A322-ACC9-BA61-1BC167036339}"/>
              </a:ext>
            </a:extLst>
          </p:cNvPr>
          <p:cNvSpPr>
            <a:spLocks noChangeArrowheads="1"/>
          </p:cNvSpPr>
          <p:nvPr/>
        </p:nvSpPr>
        <p:spPr bwMode="auto">
          <a:xfrm>
            <a:off x="7917808" y="4815466"/>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1.01 [0.70, 1.46]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7" name="Rectangle 144">
            <a:extLst>
              <a:ext uri="{FF2B5EF4-FFF2-40B4-BE49-F238E27FC236}">
                <a16:creationId xmlns:a16="http://schemas.microsoft.com/office/drawing/2014/main" id="{25AEEF28-FF9E-4DA6-AB2C-319BC6BC7354}"/>
              </a:ext>
            </a:extLst>
          </p:cNvPr>
          <p:cNvSpPr>
            <a:spLocks noChangeArrowheads="1"/>
          </p:cNvSpPr>
          <p:nvPr/>
        </p:nvSpPr>
        <p:spPr bwMode="auto">
          <a:xfrm>
            <a:off x="7917808" y="5242260"/>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0.73 [0.43, 1.23]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8" name="Rectangle 145">
            <a:extLst>
              <a:ext uri="{FF2B5EF4-FFF2-40B4-BE49-F238E27FC236}">
                <a16:creationId xmlns:a16="http://schemas.microsoft.com/office/drawing/2014/main" id="{985290D8-54EC-7A03-CEBB-AFE95E65DA4F}"/>
              </a:ext>
            </a:extLst>
          </p:cNvPr>
          <p:cNvSpPr>
            <a:spLocks noChangeArrowheads="1"/>
          </p:cNvSpPr>
          <p:nvPr/>
        </p:nvSpPr>
        <p:spPr bwMode="auto">
          <a:xfrm>
            <a:off x="7917808" y="5384524"/>
            <a:ext cx="120971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1.24 [0.78, 1.97]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9" name="Rectangle 158">
            <a:extLst>
              <a:ext uri="{FF2B5EF4-FFF2-40B4-BE49-F238E27FC236}">
                <a16:creationId xmlns:a16="http://schemas.microsoft.com/office/drawing/2014/main" id="{7A93439C-B2CE-AED9-932C-F905ADED1DFF}"/>
              </a:ext>
            </a:extLst>
          </p:cNvPr>
          <p:cNvSpPr>
            <a:spLocks noChangeArrowheads="1"/>
          </p:cNvSpPr>
          <p:nvPr/>
        </p:nvSpPr>
        <p:spPr bwMode="auto">
          <a:xfrm>
            <a:off x="6804383" y="1254540"/>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7.2% (41)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0" name="Rectangle 159">
            <a:extLst>
              <a:ext uri="{FF2B5EF4-FFF2-40B4-BE49-F238E27FC236}">
                <a16:creationId xmlns:a16="http://schemas.microsoft.com/office/drawing/2014/main" id="{A2F3E718-8DF0-233F-CFA9-36F30B09BCB2}"/>
              </a:ext>
            </a:extLst>
          </p:cNvPr>
          <p:cNvSpPr>
            <a:spLocks noChangeArrowheads="1"/>
          </p:cNvSpPr>
          <p:nvPr/>
        </p:nvSpPr>
        <p:spPr bwMode="auto">
          <a:xfrm>
            <a:off x="6804383" y="1395368"/>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7.0% (24)</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1" name="Rectangle 160">
            <a:extLst>
              <a:ext uri="{FF2B5EF4-FFF2-40B4-BE49-F238E27FC236}">
                <a16:creationId xmlns:a16="http://schemas.microsoft.com/office/drawing/2014/main" id="{6A2AADE8-6ACE-D78D-948C-470F76F599F6}"/>
              </a:ext>
            </a:extLst>
          </p:cNvPr>
          <p:cNvSpPr>
            <a:spLocks noChangeArrowheads="1"/>
          </p:cNvSpPr>
          <p:nvPr/>
        </p:nvSpPr>
        <p:spPr bwMode="auto">
          <a:xfrm>
            <a:off x="6804383" y="1825035"/>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8.5% (28)</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2" name="Rectangle 161">
            <a:extLst>
              <a:ext uri="{FF2B5EF4-FFF2-40B4-BE49-F238E27FC236}">
                <a16:creationId xmlns:a16="http://schemas.microsoft.com/office/drawing/2014/main" id="{F138AA0B-C61F-830A-A9BA-1795F9A83262}"/>
              </a:ext>
            </a:extLst>
          </p:cNvPr>
          <p:cNvSpPr>
            <a:spLocks noChangeArrowheads="1"/>
          </p:cNvSpPr>
          <p:nvPr/>
        </p:nvSpPr>
        <p:spPr bwMode="auto">
          <a:xfrm>
            <a:off x="6804383" y="1967300"/>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6.4% (37)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3" name="Rectangle 162">
            <a:extLst>
              <a:ext uri="{FF2B5EF4-FFF2-40B4-BE49-F238E27FC236}">
                <a16:creationId xmlns:a16="http://schemas.microsoft.com/office/drawing/2014/main" id="{33F5BD82-5A70-8095-FC98-3D874E0CDE31}"/>
              </a:ext>
            </a:extLst>
          </p:cNvPr>
          <p:cNvSpPr>
            <a:spLocks noChangeArrowheads="1"/>
          </p:cNvSpPr>
          <p:nvPr/>
        </p:nvSpPr>
        <p:spPr bwMode="auto">
          <a:xfrm>
            <a:off x="6804383" y="2394094"/>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8.3% (44)</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4" name="Rectangle 163">
            <a:extLst>
              <a:ext uri="{FF2B5EF4-FFF2-40B4-BE49-F238E27FC236}">
                <a16:creationId xmlns:a16="http://schemas.microsoft.com/office/drawing/2014/main" id="{6E8FA201-76E3-598C-4741-0C6A478A9EC9}"/>
              </a:ext>
            </a:extLst>
          </p:cNvPr>
          <p:cNvSpPr>
            <a:spLocks noChangeArrowheads="1"/>
          </p:cNvSpPr>
          <p:nvPr/>
        </p:nvSpPr>
        <p:spPr bwMode="auto">
          <a:xfrm>
            <a:off x="6804383" y="2536358"/>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5.5% (21)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5" name="Rectangle 164">
            <a:extLst>
              <a:ext uri="{FF2B5EF4-FFF2-40B4-BE49-F238E27FC236}">
                <a16:creationId xmlns:a16="http://schemas.microsoft.com/office/drawing/2014/main" id="{D5890683-E276-0B5D-6A59-E707362A5E0C}"/>
              </a:ext>
            </a:extLst>
          </p:cNvPr>
          <p:cNvSpPr>
            <a:spLocks noChangeArrowheads="1"/>
          </p:cNvSpPr>
          <p:nvPr/>
        </p:nvSpPr>
        <p:spPr bwMode="auto">
          <a:xfrm>
            <a:off x="6804383" y="2964589"/>
            <a:ext cx="836819"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10.2% (22)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6" name="Rectangle 165">
            <a:extLst>
              <a:ext uri="{FF2B5EF4-FFF2-40B4-BE49-F238E27FC236}">
                <a16:creationId xmlns:a16="http://schemas.microsoft.com/office/drawing/2014/main" id="{32B355B2-A2C6-F681-5B05-BFDDAD54743E}"/>
              </a:ext>
            </a:extLst>
          </p:cNvPr>
          <p:cNvSpPr>
            <a:spLocks noChangeArrowheads="1"/>
          </p:cNvSpPr>
          <p:nvPr/>
        </p:nvSpPr>
        <p:spPr bwMode="auto">
          <a:xfrm>
            <a:off x="6804383" y="3106854"/>
            <a:ext cx="747535"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6.3% (43)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7" name="Rectangle 166">
            <a:extLst>
              <a:ext uri="{FF2B5EF4-FFF2-40B4-BE49-F238E27FC236}">
                <a16:creationId xmlns:a16="http://schemas.microsoft.com/office/drawing/2014/main" id="{229565B4-3734-5106-0B3F-D95DF710C551}"/>
              </a:ext>
            </a:extLst>
          </p:cNvPr>
          <p:cNvSpPr>
            <a:spLocks noChangeArrowheads="1"/>
          </p:cNvSpPr>
          <p:nvPr/>
        </p:nvSpPr>
        <p:spPr bwMode="auto">
          <a:xfrm>
            <a:off x="6804383" y="3533648"/>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9.2% (15)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8" name="Rectangle 167">
            <a:extLst>
              <a:ext uri="{FF2B5EF4-FFF2-40B4-BE49-F238E27FC236}">
                <a16:creationId xmlns:a16="http://schemas.microsoft.com/office/drawing/2014/main" id="{7B973613-CCB3-ACDF-C30E-0EE7D17D5811}"/>
              </a:ext>
            </a:extLst>
          </p:cNvPr>
          <p:cNvSpPr>
            <a:spLocks noChangeArrowheads="1"/>
          </p:cNvSpPr>
          <p:nvPr/>
        </p:nvSpPr>
        <p:spPr bwMode="auto">
          <a:xfrm>
            <a:off x="6804383" y="3675912"/>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6.9% (50)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 name="Rectangle 168">
            <a:extLst>
              <a:ext uri="{FF2B5EF4-FFF2-40B4-BE49-F238E27FC236}">
                <a16:creationId xmlns:a16="http://schemas.microsoft.com/office/drawing/2014/main" id="{E9CDDE71-A818-3757-2B3B-9DDB6BD7370D}"/>
              </a:ext>
            </a:extLst>
          </p:cNvPr>
          <p:cNvSpPr>
            <a:spLocks noChangeArrowheads="1"/>
          </p:cNvSpPr>
          <p:nvPr/>
        </p:nvSpPr>
        <p:spPr bwMode="auto">
          <a:xfrm>
            <a:off x="6804383" y="4101269"/>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7.7% (36)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0" name="Rectangle 169">
            <a:extLst>
              <a:ext uri="{FF2B5EF4-FFF2-40B4-BE49-F238E27FC236}">
                <a16:creationId xmlns:a16="http://schemas.microsoft.com/office/drawing/2014/main" id="{155928A4-1624-0449-C5B9-4D12EAA239A0}"/>
              </a:ext>
            </a:extLst>
          </p:cNvPr>
          <p:cNvSpPr>
            <a:spLocks noChangeArrowheads="1"/>
          </p:cNvSpPr>
          <p:nvPr/>
        </p:nvSpPr>
        <p:spPr bwMode="auto">
          <a:xfrm>
            <a:off x="6804383" y="4246408"/>
            <a:ext cx="747535"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6.7% (29)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1" name="Rectangle 170">
            <a:extLst>
              <a:ext uri="{FF2B5EF4-FFF2-40B4-BE49-F238E27FC236}">
                <a16:creationId xmlns:a16="http://schemas.microsoft.com/office/drawing/2014/main" id="{91D7413F-D0ED-90D7-1AFF-484427530761}"/>
              </a:ext>
            </a:extLst>
          </p:cNvPr>
          <p:cNvSpPr>
            <a:spLocks noChangeArrowheads="1"/>
          </p:cNvSpPr>
          <p:nvPr/>
        </p:nvSpPr>
        <p:spPr bwMode="auto">
          <a:xfrm>
            <a:off x="6804383" y="4673201"/>
            <a:ext cx="658251"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9.7% (8)</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2" name="Rectangle 171">
            <a:extLst>
              <a:ext uri="{FF2B5EF4-FFF2-40B4-BE49-F238E27FC236}">
                <a16:creationId xmlns:a16="http://schemas.microsoft.com/office/drawing/2014/main" id="{A86625C5-181C-695C-7FC2-1213DC56CE95}"/>
              </a:ext>
            </a:extLst>
          </p:cNvPr>
          <p:cNvSpPr>
            <a:spLocks noChangeArrowheads="1"/>
          </p:cNvSpPr>
          <p:nvPr/>
        </p:nvSpPr>
        <p:spPr bwMode="auto">
          <a:xfrm>
            <a:off x="6804383" y="4815466"/>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6.9% (57)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3" name="Rectangle 172">
            <a:extLst>
              <a:ext uri="{FF2B5EF4-FFF2-40B4-BE49-F238E27FC236}">
                <a16:creationId xmlns:a16="http://schemas.microsoft.com/office/drawing/2014/main" id="{DB65917E-27B7-4CBB-F672-2B495D7C5118}"/>
              </a:ext>
            </a:extLst>
          </p:cNvPr>
          <p:cNvSpPr>
            <a:spLocks noChangeArrowheads="1"/>
          </p:cNvSpPr>
          <p:nvPr/>
        </p:nvSpPr>
        <p:spPr bwMode="auto">
          <a:xfrm>
            <a:off x="6804383" y="5242260"/>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8.5% (30)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4" name="Rectangle 173">
            <a:extLst>
              <a:ext uri="{FF2B5EF4-FFF2-40B4-BE49-F238E27FC236}">
                <a16:creationId xmlns:a16="http://schemas.microsoft.com/office/drawing/2014/main" id="{C9030351-C696-27A6-AB1C-5B1E5F8F86CE}"/>
              </a:ext>
            </a:extLst>
          </p:cNvPr>
          <p:cNvSpPr>
            <a:spLocks noChangeArrowheads="1"/>
          </p:cNvSpPr>
          <p:nvPr/>
        </p:nvSpPr>
        <p:spPr bwMode="auto">
          <a:xfrm>
            <a:off x="6804383" y="5384524"/>
            <a:ext cx="74753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6.3% (35)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5" name="Rectangle 174">
            <a:extLst>
              <a:ext uri="{FF2B5EF4-FFF2-40B4-BE49-F238E27FC236}">
                <a16:creationId xmlns:a16="http://schemas.microsoft.com/office/drawing/2014/main" id="{56C36F52-5B2C-8682-341C-2A04B1D8BB12}"/>
              </a:ext>
            </a:extLst>
          </p:cNvPr>
          <p:cNvSpPr>
            <a:spLocks noChangeArrowheads="1"/>
          </p:cNvSpPr>
          <p:nvPr/>
        </p:nvSpPr>
        <p:spPr bwMode="auto">
          <a:xfrm>
            <a:off x="6501358" y="714222"/>
            <a:ext cx="1176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Pressure wire</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6" name="Rectangle 187">
            <a:extLst>
              <a:ext uri="{FF2B5EF4-FFF2-40B4-BE49-F238E27FC236}">
                <a16:creationId xmlns:a16="http://schemas.microsoft.com/office/drawing/2014/main" id="{CE20E66D-31F4-6DC6-E419-CE0697C8CCE5}"/>
              </a:ext>
            </a:extLst>
          </p:cNvPr>
          <p:cNvSpPr>
            <a:spLocks noChangeArrowheads="1"/>
          </p:cNvSpPr>
          <p:nvPr/>
        </p:nvSpPr>
        <p:spPr bwMode="auto">
          <a:xfrm>
            <a:off x="5514141" y="1254540"/>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7.7% (44)</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7" name="Rectangle 188">
            <a:extLst>
              <a:ext uri="{FF2B5EF4-FFF2-40B4-BE49-F238E27FC236}">
                <a16:creationId xmlns:a16="http://schemas.microsoft.com/office/drawing/2014/main" id="{8BEC7B38-5E3D-61D5-376C-5FCFAFA65FD7}"/>
              </a:ext>
            </a:extLst>
          </p:cNvPr>
          <p:cNvSpPr>
            <a:spLocks noChangeArrowheads="1"/>
          </p:cNvSpPr>
          <p:nvPr/>
        </p:nvSpPr>
        <p:spPr bwMode="auto">
          <a:xfrm>
            <a:off x="5514141" y="1395368"/>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5.4% (20)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8" name="Rectangle 189">
            <a:extLst>
              <a:ext uri="{FF2B5EF4-FFF2-40B4-BE49-F238E27FC236}">
                <a16:creationId xmlns:a16="http://schemas.microsoft.com/office/drawing/2014/main" id="{DC81CBA9-1E91-DC60-7807-21DCA173A290}"/>
              </a:ext>
            </a:extLst>
          </p:cNvPr>
          <p:cNvSpPr>
            <a:spLocks noChangeArrowheads="1"/>
          </p:cNvSpPr>
          <p:nvPr/>
        </p:nvSpPr>
        <p:spPr bwMode="auto">
          <a:xfrm>
            <a:off x="5514141" y="1825035"/>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8.6% (32)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9" name="Rectangle 190">
            <a:extLst>
              <a:ext uri="{FF2B5EF4-FFF2-40B4-BE49-F238E27FC236}">
                <a16:creationId xmlns:a16="http://schemas.microsoft.com/office/drawing/2014/main" id="{C532A8A7-267F-7511-D5AA-E81FD2427080}"/>
              </a:ext>
            </a:extLst>
          </p:cNvPr>
          <p:cNvSpPr>
            <a:spLocks noChangeArrowheads="1"/>
          </p:cNvSpPr>
          <p:nvPr/>
        </p:nvSpPr>
        <p:spPr bwMode="auto">
          <a:xfrm>
            <a:off x="5514141" y="1967300"/>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5.8% (32)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0" name="Rectangle 191">
            <a:extLst>
              <a:ext uri="{FF2B5EF4-FFF2-40B4-BE49-F238E27FC236}">
                <a16:creationId xmlns:a16="http://schemas.microsoft.com/office/drawing/2014/main" id="{E082BF8E-B574-59B2-E319-DA023F84B05F}"/>
              </a:ext>
            </a:extLst>
          </p:cNvPr>
          <p:cNvSpPr>
            <a:spLocks noChangeArrowheads="1"/>
          </p:cNvSpPr>
          <p:nvPr/>
        </p:nvSpPr>
        <p:spPr bwMode="auto">
          <a:xfrm>
            <a:off x="5514141" y="2394094"/>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5.2% (29)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1" name="Rectangle 192">
            <a:extLst>
              <a:ext uri="{FF2B5EF4-FFF2-40B4-BE49-F238E27FC236}">
                <a16:creationId xmlns:a16="http://schemas.microsoft.com/office/drawing/2014/main" id="{473B60D8-9EE4-03A0-1250-7C4646F2801F}"/>
              </a:ext>
            </a:extLst>
          </p:cNvPr>
          <p:cNvSpPr>
            <a:spLocks noChangeArrowheads="1"/>
          </p:cNvSpPr>
          <p:nvPr/>
        </p:nvSpPr>
        <p:spPr bwMode="auto">
          <a:xfrm>
            <a:off x="5514141" y="2536358"/>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9.3% (35)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2" name="Rectangle 193">
            <a:extLst>
              <a:ext uri="{FF2B5EF4-FFF2-40B4-BE49-F238E27FC236}">
                <a16:creationId xmlns:a16="http://schemas.microsoft.com/office/drawing/2014/main" id="{2B6F1090-6F31-D72E-DB5A-7EB92FE583C2}"/>
              </a:ext>
            </a:extLst>
          </p:cNvPr>
          <p:cNvSpPr>
            <a:spLocks noChangeArrowheads="1"/>
          </p:cNvSpPr>
          <p:nvPr/>
        </p:nvSpPr>
        <p:spPr bwMode="auto">
          <a:xfrm>
            <a:off x="5514141" y="2964589"/>
            <a:ext cx="749286"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6.6% (15)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3" name="Rectangle 194">
            <a:extLst>
              <a:ext uri="{FF2B5EF4-FFF2-40B4-BE49-F238E27FC236}">
                <a16:creationId xmlns:a16="http://schemas.microsoft.com/office/drawing/2014/main" id="{02B4F943-E64C-35B9-25E1-810FFDF7CA4B}"/>
              </a:ext>
            </a:extLst>
          </p:cNvPr>
          <p:cNvSpPr>
            <a:spLocks noChangeArrowheads="1"/>
          </p:cNvSpPr>
          <p:nvPr/>
        </p:nvSpPr>
        <p:spPr bwMode="auto">
          <a:xfrm>
            <a:off x="5514141" y="3106854"/>
            <a:ext cx="749286"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7.0% (49)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4" name="Rectangle 195">
            <a:extLst>
              <a:ext uri="{FF2B5EF4-FFF2-40B4-BE49-F238E27FC236}">
                <a16:creationId xmlns:a16="http://schemas.microsoft.com/office/drawing/2014/main" id="{549F68D9-A523-E5FE-946E-413F8CB372D4}"/>
              </a:ext>
            </a:extLst>
          </p:cNvPr>
          <p:cNvSpPr>
            <a:spLocks noChangeArrowheads="1"/>
          </p:cNvSpPr>
          <p:nvPr/>
        </p:nvSpPr>
        <p:spPr bwMode="auto">
          <a:xfrm>
            <a:off x="5514141" y="3533648"/>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9.4% (17)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5" name="Rectangle 196">
            <a:extLst>
              <a:ext uri="{FF2B5EF4-FFF2-40B4-BE49-F238E27FC236}">
                <a16:creationId xmlns:a16="http://schemas.microsoft.com/office/drawing/2014/main" id="{5BFA540F-4DFC-AB12-BF7E-B8FBA9B529DA}"/>
              </a:ext>
            </a:extLst>
          </p:cNvPr>
          <p:cNvSpPr>
            <a:spLocks noChangeArrowheads="1"/>
          </p:cNvSpPr>
          <p:nvPr/>
        </p:nvSpPr>
        <p:spPr bwMode="auto">
          <a:xfrm>
            <a:off x="5514141" y="3675912"/>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6.3% (46)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6" name="Rectangle 197">
            <a:extLst>
              <a:ext uri="{FF2B5EF4-FFF2-40B4-BE49-F238E27FC236}">
                <a16:creationId xmlns:a16="http://schemas.microsoft.com/office/drawing/2014/main" id="{CD39FE2B-3A7B-FBB8-E7DC-7AA70E5E98EB}"/>
              </a:ext>
            </a:extLst>
          </p:cNvPr>
          <p:cNvSpPr>
            <a:spLocks noChangeArrowheads="1"/>
          </p:cNvSpPr>
          <p:nvPr/>
        </p:nvSpPr>
        <p:spPr bwMode="auto">
          <a:xfrm>
            <a:off x="5514141" y="4101269"/>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4.8% (23)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7" name="Rectangle 198">
            <a:extLst>
              <a:ext uri="{FF2B5EF4-FFF2-40B4-BE49-F238E27FC236}">
                <a16:creationId xmlns:a16="http://schemas.microsoft.com/office/drawing/2014/main" id="{DE7FE4F7-7BFF-5324-AC84-7426DFBCE706}"/>
              </a:ext>
            </a:extLst>
          </p:cNvPr>
          <p:cNvSpPr>
            <a:spLocks noChangeArrowheads="1"/>
          </p:cNvSpPr>
          <p:nvPr/>
        </p:nvSpPr>
        <p:spPr bwMode="auto">
          <a:xfrm>
            <a:off x="5514141" y="4246408"/>
            <a:ext cx="749286"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9.0% (41)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8" name="Rectangle 199">
            <a:extLst>
              <a:ext uri="{FF2B5EF4-FFF2-40B4-BE49-F238E27FC236}">
                <a16:creationId xmlns:a16="http://schemas.microsoft.com/office/drawing/2014/main" id="{3E35DFA1-8620-8ED8-AD67-64AA016564CA}"/>
              </a:ext>
            </a:extLst>
          </p:cNvPr>
          <p:cNvSpPr>
            <a:spLocks noChangeArrowheads="1"/>
          </p:cNvSpPr>
          <p:nvPr/>
        </p:nvSpPr>
        <p:spPr bwMode="auto">
          <a:xfrm>
            <a:off x="5514141" y="4673201"/>
            <a:ext cx="66000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8.1% (7)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 name="Rectangle 200">
            <a:extLst>
              <a:ext uri="{FF2B5EF4-FFF2-40B4-BE49-F238E27FC236}">
                <a16:creationId xmlns:a16="http://schemas.microsoft.com/office/drawing/2014/main" id="{42A98EF9-3866-A081-DD47-87C89E923D50}"/>
              </a:ext>
            </a:extLst>
          </p:cNvPr>
          <p:cNvSpPr>
            <a:spLocks noChangeArrowheads="1"/>
          </p:cNvSpPr>
          <p:nvPr/>
        </p:nvSpPr>
        <p:spPr bwMode="auto">
          <a:xfrm>
            <a:off x="5514141" y="4815466"/>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6.7% (57)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0" name="Rectangle 201">
            <a:extLst>
              <a:ext uri="{FF2B5EF4-FFF2-40B4-BE49-F238E27FC236}">
                <a16:creationId xmlns:a16="http://schemas.microsoft.com/office/drawing/2014/main" id="{5136D4C0-3A6B-30DA-CEE1-F7018A640103}"/>
              </a:ext>
            </a:extLst>
          </p:cNvPr>
          <p:cNvSpPr>
            <a:spLocks noChangeArrowheads="1"/>
          </p:cNvSpPr>
          <p:nvPr/>
        </p:nvSpPr>
        <p:spPr bwMode="auto">
          <a:xfrm>
            <a:off x="5514141" y="5242260"/>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5.9% (27)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1" name="Rectangle 202">
            <a:extLst>
              <a:ext uri="{FF2B5EF4-FFF2-40B4-BE49-F238E27FC236}">
                <a16:creationId xmlns:a16="http://schemas.microsoft.com/office/drawing/2014/main" id="{4197374B-85DC-9CD2-E694-B34F523FD165}"/>
              </a:ext>
            </a:extLst>
          </p:cNvPr>
          <p:cNvSpPr>
            <a:spLocks noChangeArrowheads="1"/>
          </p:cNvSpPr>
          <p:nvPr/>
        </p:nvSpPr>
        <p:spPr bwMode="auto">
          <a:xfrm>
            <a:off x="5514141" y="5384524"/>
            <a:ext cx="74928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7.8% (37)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2" name="Rectangle 203">
            <a:extLst>
              <a:ext uri="{FF2B5EF4-FFF2-40B4-BE49-F238E27FC236}">
                <a16:creationId xmlns:a16="http://schemas.microsoft.com/office/drawing/2014/main" id="{1704DBAF-2BC0-786E-D8C0-688205EEB622}"/>
              </a:ext>
            </a:extLst>
          </p:cNvPr>
          <p:cNvSpPr>
            <a:spLocks noChangeArrowheads="1"/>
          </p:cNvSpPr>
          <p:nvPr/>
        </p:nvSpPr>
        <p:spPr bwMode="auto">
          <a:xfrm>
            <a:off x="5405521" y="712785"/>
            <a:ext cx="824564" cy="2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FFRangio</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0" name="Rectangle 217">
            <a:extLst>
              <a:ext uri="{FF2B5EF4-FFF2-40B4-BE49-F238E27FC236}">
                <a16:creationId xmlns:a16="http://schemas.microsoft.com/office/drawing/2014/main" id="{BAE0E418-80A4-2C01-330A-A5BC6130CF2A}"/>
              </a:ext>
            </a:extLst>
          </p:cNvPr>
          <p:cNvSpPr>
            <a:spLocks noChangeArrowheads="1"/>
          </p:cNvSpPr>
          <p:nvPr/>
        </p:nvSpPr>
        <p:spPr bwMode="auto">
          <a:xfrm>
            <a:off x="4864643" y="1112275"/>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1930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1" name="Rectangle 218">
            <a:extLst>
              <a:ext uri="{FF2B5EF4-FFF2-40B4-BE49-F238E27FC236}">
                <a16:creationId xmlns:a16="http://schemas.microsoft.com/office/drawing/2014/main" id="{F296093D-E449-71CA-861D-87CBEA9D98B7}"/>
              </a:ext>
            </a:extLst>
          </p:cNvPr>
          <p:cNvSpPr>
            <a:spLocks noChangeArrowheads="1"/>
          </p:cNvSpPr>
          <p:nvPr/>
        </p:nvSpPr>
        <p:spPr bwMode="auto">
          <a:xfrm>
            <a:off x="4864643" y="1254540"/>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1201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2" name="Rectangle 219">
            <a:extLst>
              <a:ext uri="{FF2B5EF4-FFF2-40B4-BE49-F238E27FC236}">
                <a16:creationId xmlns:a16="http://schemas.microsoft.com/office/drawing/2014/main" id="{B77D3969-3E85-E1B4-FB5D-BBD55E16282D}"/>
              </a:ext>
            </a:extLst>
          </p:cNvPr>
          <p:cNvSpPr>
            <a:spLocks noChangeArrowheads="1"/>
          </p:cNvSpPr>
          <p:nvPr/>
        </p:nvSpPr>
        <p:spPr bwMode="auto">
          <a:xfrm>
            <a:off x="4864643" y="1395368"/>
            <a:ext cx="334377"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729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3" name="Rectangle 220">
            <a:extLst>
              <a:ext uri="{FF2B5EF4-FFF2-40B4-BE49-F238E27FC236}">
                <a16:creationId xmlns:a16="http://schemas.microsoft.com/office/drawing/2014/main" id="{E70FB9C6-D1F6-CEDA-2329-A5A1A5016A4A}"/>
              </a:ext>
            </a:extLst>
          </p:cNvPr>
          <p:cNvSpPr>
            <a:spLocks noChangeArrowheads="1"/>
          </p:cNvSpPr>
          <p:nvPr/>
        </p:nvSpPr>
        <p:spPr bwMode="auto">
          <a:xfrm>
            <a:off x="4864643" y="1682771"/>
            <a:ext cx="423662"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1926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4" name="Rectangle 221">
            <a:extLst>
              <a:ext uri="{FF2B5EF4-FFF2-40B4-BE49-F238E27FC236}">
                <a16:creationId xmlns:a16="http://schemas.microsoft.com/office/drawing/2014/main" id="{27C92E3E-6036-66A1-1595-9437173A16FF}"/>
              </a:ext>
            </a:extLst>
          </p:cNvPr>
          <p:cNvSpPr>
            <a:spLocks noChangeArrowheads="1"/>
          </p:cNvSpPr>
          <p:nvPr/>
        </p:nvSpPr>
        <p:spPr bwMode="auto">
          <a:xfrm>
            <a:off x="4864643" y="1825035"/>
            <a:ext cx="334377"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730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5" name="Rectangle 222">
            <a:extLst>
              <a:ext uri="{FF2B5EF4-FFF2-40B4-BE49-F238E27FC236}">
                <a16:creationId xmlns:a16="http://schemas.microsoft.com/office/drawing/2014/main" id="{A63468FC-51BC-4FF6-7543-15DEB0AF363B}"/>
              </a:ext>
            </a:extLst>
          </p:cNvPr>
          <p:cNvSpPr>
            <a:spLocks noChangeArrowheads="1"/>
          </p:cNvSpPr>
          <p:nvPr/>
        </p:nvSpPr>
        <p:spPr bwMode="auto">
          <a:xfrm>
            <a:off x="4864643" y="1967300"/>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1196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6" name="Rectangle 223">
            <a:extLst>
              <a:ext uri="{FF2B5EF4-FFF2-40B4-BE49-F238E27FC236}">
                <a16:creationId xmlns:a16="http://schemas.microsoft.com/office/drawing/2014/main" id="{7CB3A85B-6A68-89C0-CC56-EDAA8F2CD184}"/>
              </a:ext>
            </a:extLst>
          </p:cNvPr>
          <p:cNvSpPr>
            <a:spLocks noChangeArrowheads="1"/>
          </p:cNvSpPr>
          <p:nvPr/>
        </p:nvSpPr>
        <p:spPr bwMode="auto">
          <a:xfrm>
            <a:off x="4864643" y="2251829"/>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1922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7" name="Rectangle 224">
            <a:extLst>
              <a:ext uri="{FF2B5EF4-FFF2-40B4-BE49-F238E27FC236}">
                <a16:creationId xmlns:a16="http://schemas.microsoft.com/office/drawing/2014/main" id="{6A5B4BB0-1BBB-AE96-20E9-1B6DD3DBB681}"/>
              </a:ext>
            </a:extLst>
          </p:cNvPr>
          <p:cNvSpPr>
            <a:spLocks noChangeArrowheads="1"/>
          </p:cNvSpPr>
          <p:nvPr/>
        </p:nvSpPr>
        <p:spPr bwMode="auto">
          <a:xfrm>
            <a:off x="4864643" y="2394094"/>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1136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8" name="Rectangle 225">
            <a:extLst>
              <a:ext uri="{FF2B5EF4-FFF2-40B4-BE49-F238E27FC236}">
                <a16:creationId xmlns:a16="http://schemas.microsoft.com/office/drawing/2014/main" id="{6B3A1970-FF36-20FD-6274-9636FF12F208}"/>
              </a:ext>
            </a:extLst>
          </p:cNvPr>
          <p:cNvSpPr>
            <a:spLocks noChangeArrowheads="1"/>
          </p:cNvSpPr>
          <p:nvPr/>
        </p:nvSpPr>
        <p:spPr bwMode="auto">
          <a:xfrm>
            <a:off x="4864643" y="2536358"/>
            <a:ext cx="334377"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786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9" name="Rectangle 226">
            <a:extLst>
              <a:ext uri="{FF2B5EF4-FFF2-40B4-BE49-F238E27FC236}">
                <a16:creationId xmlns:a16="http://schemas.microsoft.com/office/drawing/2014/main" id="{59F37364-ED1C-3D32-B23F-348FE409D10A}"/>
              </a:ext>
            </a:extLst>
          </p:cNvPr>
          <p:cNvSpPr>
            <a:spLocks noChangeArrowheads="1"/>
          </p:cNvSpPr>
          <p:nvPr/>
        </p:nvSpPr>
        <p:spPr bwMode="auto">
          <a:xfrm>
            <a:off x="4864643" y="2819451"/>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1921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0" name="Rectangle 227">
            <a:extLst>
              <a:ext uri="{FF2B5EF4-FFF2-40B4-BE49-F238E27FC236}">
                <a16:creationId xmlns:a16="http://schemas.microsoft.com/office/drawing/2014/main" id="{4C3DC632-576B-DF6A-75AD-5BC245A71FAA}"/>
              </a:ext>
            </a:extLst>
          </p:cNvPr>
          <p:cNvSpPr>
            <a:spLocks noChangeArrowheads="1"/>
          </p:cNvSpPr>
          <p:nvPr/>
        </p:nvSpPr>
        <p:spPr bwMode="auto">
          <a:xfrm>
            <a:off x="4864643" y="2964589"/>
            <a:ext cx="334377"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456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1" name="Rectangle 228">
            <a:extLst>
              <a:ext uri="{FF2B5EF4-FFF2-40B4-BE49-F238E27FC236}">
                <a16:creationId xmlns:a16="http://schemas.microsoft.com/office/drawing/2014/main" id="{C4B694C3-83FF-FBCC-0969-4BD60CE372B4}"/>
              </a:ext>
            </a:extLst>
          </p:cNvPr>
          <p:cNvSpPr>
            <a:spLocks noChangeArrowheads="1"/>
          </p:cNvSpPr>
          <p:nvPr/>
        </p:nvSpPr>
        <p:spPr bwMode="auto">
          <a:xfrm>
            <a:off x="4864643" y="3106854"/>
            <a:ext cx="423662"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1465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2" name="Rectangle 229">
            <a:extLst>
              <a:ext uri="{FF2B5EF4-FFF2-40B4-BE49-F238E27FC236}">
                <a16:creationId xmlns:a16="http://schemas.microsoft.com/office/drawing/2014/main" id="{856F1C26-16AC-4A2B-EF2E-73B277B77BF9}"/>
              </a:ext>
            </a:extLst>
          </p:cNvPr>
          <p:cNvSpPr>
            <a:spLocks noChangeArrowheads="1"/>
          </p:cNvSpPr>
          <p:nvPr/>
        </p:nvSpPr>
        <p:spPr bwMode="auto">
          <a:xfrm>
            <a:off x="4864643" y="3391383"/>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1888</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3" name="Rectangle 230">
            <a:extLst>
              <a:ext uri="{FF2B5EF4-FFF2-40B4-BE49-F238E27FC236}">
                <a16:creationId xmlns:a16="http://schemas.microsoft.com/office/drawing/2014/main" id="{9D0C583A-5185-E71D-C4A4-2F1C4E69AF35}"/>
              </a:ext>
            </a:extLst>
          </p:cNvPr>
          <p:cNvSpPr>
            <a:spLocks noChangeArrowheads="1"/>
          </p:cNvSpPr>
          <p:nvPr/>
        </p:nvSpPr>
        <p:spPr bwMode="auto">
          <a:xfrm>
            <a:off x="4864643" y="3533648"/>
            <a:ext cx="334377"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355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4" name="Rectangle 231">
            <a:extLst>
              <a:ext uri="{FF2B5EF4-FFF2-40B4-BE49-F238E27FC236}">
                <a16:creationId xmlns:a16="http://schemas.microsoft.com/office/drawing/2014/main" id="{D206F919-AD19-EDC8-7ACD-FBC962F29F13}"/>
              </a:ext>
            </a:extLst>
          </p:cNvPr>
          <p:cNvSpPr>
            <a:spLocks noChangeArrowheads="1"/>
          </p:cNvSpPr>
          <p:nvPr/>
        </p:nvSpPr>
        <p:spPr bwMode="auto">
          <a:xfrm>
            <a:off x="4864643" y="3675912"/>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1533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 name="Rectangle 232">
            <a:extLst>
              <a:ext uri="{FF2B5EF4-FFF2-40B4-BE49-F238E27FC236}">
                <a16:creationId xmlns:a16="http://schemas.microsoft.com/office/drawing/2014/main" id="{4C9388B1-2B10-ED68-0D4B-32A0C2ED59B1}"/>
              </a:ext>
            </a:extLst>
          </p:cNvPr>
          <p:cNvSpPr>
            <a:spLocks noChangeArrowheads="1"/>
          </p:cNvSpPr>
          <p:nvPr/>
        </p:nvSpPr>
        <p:spPr bwMode="auto">
          <a:xfrm>
            <a:off x="4864643" y="3960441"/>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1930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6" name="Rectangle 233">
            <a:extLst>
              <a:ext uri="{FF2B5EF4-FFF2-40B4-BE49-F238E27FC236}">
                <a16:creationId xmlns:a16="http://schemas.microsoft.com/office/drawing/2014/main" id="{F0D4CB79-5FE6-808E-6CD3-A2FB862AD762}"/>
              </a:ext>
            </a:extLst>
          </p:cNvPr>
          <p:cNvSpPr>
            <a:spLocks noChangeArrowheads="1"/>
          </p:cNvSpPr>
          <p:nvPr/>
        </p:nvSpPr>
        <p:spPr bwMode="auto">
          <a:xfrm>
            <a:off x="4864643" y="4101269"/>
            <a:ext cx="334377"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982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7" name="Rectangle 234">
            <a:extLst>
              <a:ext uri="{FF2B5EF4-FFF2-40B4-BE49-F238E27FC236}">
                <a16:creationId xmlns:a16="http://schemas.microsoft.com/office/drawing/2014/main" id="{1384DC86-D7FA-3B4C-B018-E622FE65CF82}"/>
              </a:ext>
            </a:extLst>
          </p:cNvPr>
          <p:cNvSpPr>
            <a:spLocks noChangeArrowheads="1"/>
          </p:cNvSpPr>
          <p:nvPr/>
        </p:nvSpPr>
        <p:spPr bwMode="auto">
          <a:xfrm>
            <a:off x="4864643" y="4246408"/>
            <a:ext cx="334377"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948</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8" name="Rectangle 235">
            <a:extLst>
              <a:ext uri="{FF2B5EF4-FFF2-40B4-BE49-F238E27FC236}">
                <a16:creationId xmlns:a16="http://schemas.microsoft.com/office/drawing/2014/main" id="{37ACDFE5-D109-689E-7637-ACD58CCE85C3}"/>
              </a:ext>
            </a:extLst>
          </p:cNvPr>
          <p:cNvSpPr>
            <a:spLocks noChangeArrowheads="1"/>
          </p:cNvSpPr>
          <p:nvPr/>
        </p:nvSpPr>
        <p:spPr bwMode="auto">
          <a:xfrm>
            <a:off x="4864643" y="4530937"/>
            <a:ext cx="423662"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1930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9" name="Rectangle 236">
            <a:extLst>
              <a:ext uri="{FF2B5EF4-FFF2-40B4-BE49-F238E27FC236}">
                <a16:creationId xmlns:a16="http://schemas.microsoft.com/office/drawing/2014/main" id="{0ED79C9B-B9C5-B556-1598-CC521B5E6794}"/>
              </a:ext>
            </a:extLst>
          </p:cNvPr>
          <p:cNvSpPr>
            <a:spLocks noChangeArrowheads="1"/>
          </p:cNvSpPr>
          <p:nvPr/>
        </p:nvSpPr>
        <p:spPr bwMode="auto">
          <a:xfrm>
            <a:off x="4864643" y="4673201"/>
            <a:ext cx="334377"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0" name="Rectangle 237">
            <a:extLst>
              <a:ext uri="{FF2B5EF4-FFF2-40B4-BE49-F238E27FC236}">
                <a16:creationId xmlns:a16="http://schemas.microsoft.com/office/drawing/2014/main" id="{79289103-1256-A62A-56F7-3CC5351D84D0}"/>
              </a:ext>
            </a:extLst>
          </p:cNvPr>
          <p:cNvSpPr>
            <a:spLocks noChangeArrowheads="1"/>
          </p:cNvSpPr>
          <p:nvPr/>
        </p:nvSpPr>
        <p:spPr bwMode="auto">
          <a:xfrm>
            <a:off x="4864643" y="4815466"/>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1749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1" name="Rectangle 238">
            <a:extLst>
              <a:ext uri="{FF2B5EF4-FFF2-40B4-BE49-F238E27FC236}">
                <a16:creationId xmlns:a16="http://schemas.microsoft.com/office/drawing/2014/main" id="{5229DD66-4B95-EEF9-D7F0-F109B76472A4}"/>
              </a:ext>
            </a:extLst>
          </p:cNvPr>
          <p:cNvSpPr>
            <a:spLocks noChangeArrowheads="1"/>
          </p:cNvSpPr>
          <p:nvPr/>
        </p:nvSpPr>
        <p:spPr bwMode="auto">
          <a:xfrm>
            <a:off x="4864643" y="5099995"/>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1922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2" name="Rectangle 239">
            <a:extLst>
              <a:ext uri="{FF2B5EF4-FFF2-40B4-BE49-F238E27FC236}">
                <a16:creationId xmlns:a16="http://schemas.microsoft.com/office/drawing/2014/main" id="{3E915E85-CE82-165B-D276-52E1FC7DB30A}"/>
              </a:ext>
            </a:extLst>
          </p:cNvPr>
          <p:cNvSpPr>
            <a:spLocks noChangeArrowheads="1"/>
          </p:cNvSpPr>
          <p:nvPr/>
        </p:nvSpPr>
        <p:spPr bwMode="auto">
          <a:xfrm>
            <a:off x="4864643" y="5242260"/>
            <a:ext cx="334377"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850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3" name="Rectangle 240">
            <a:extLst>
              <a:ext uri="{FF2B5EF4-FFF2-40B4-BE49-F238E27FC236}">
                <a16:creationId xmlns:a16="http://schemas.microsoft.com/office/drawing/2014/main" id="{9D074D9D-531A-CFC5-5E72-F7CE2114141B}"/>
              </a:ext>
            </a:extLst>
          </p:cNvPr>
          <p:cNvSpPr>
            <a:spLocks noChangeArrowheads="1"/>
          </p:cNvSpPr>
          <p:nvPr/>
        </p:nvSpPr>
        <p:spPr bwMode="auto">
          <a:xfrm>
            <a:off x="4864643" y="5384524"/>
            <a:ext cx="42366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1072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4" name="Rectangle 241">
            <a:extLst>
              <a:ext uri="{FF2B5EF4-FFF2-40B4-BE49-F238E27FC236}">
                <a16:creationId xmlns:a16="http://schemas.microsoft.com/office/drawing/2014/main" id="{42776E6E-078E-0810-7BB4-C68D809924D0}"/>
              </a:ext>
            </a:extLst>
          </p:cNvPr>
          <p:cNvSpPr>
            <a:spLocks noChangeArrowheads="1"/>
          </p:cNvSpPr>
          <p:nvPr/>
        </p:nvSpPr>
        <p:spPr bwMode="auto">
          <a:xfrm>
            <a:off x="4901407" y="714222"/>
            <a:ext cx="129549" cy="2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5" name="Rectangle 254">
            <a:extLst>
              <a:ext uri="{FF2B5EF4-FFF2-40B4-BE49-F238E27FC236}">
                <a16:creationId xmlns:a16="http://schemas.microsoft.com/office/drawing/2014/main" id="{44F4AB58-92EF-C37F-6D30-ECE1170CD936}"/>
              </a:ext>
            </a:extLst>
          </p:cNvPr>
          <p:cNvSpPr>
            <a:spLocks noChangeArrowheads="1"/>
          </p:cNvSpPr>
          <p:nvPr/>
        </p:nvSpPr>
        <p:spPr bwMode="auto">
          <a:xfrm>
            <a:off x="691052" y="1103653"/>
            <a:ext cx="374643" cy="1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 name="Rectangle 255">
            <a:extLst>
              <a:ext uri="{FF2B5EF4-FFF2-40B4-BE49-F238E27FC236}">
                <a16:creationId xmlns:a16="http://schemas.microsoft.com/office/drawing/2014/main" id="{F3E2BAF8-369E-0038-76B4-576174BA353E}"/>
              </a:ext>
            </a:extLst>
          </p:cNvPr>
          <p:cNvSpPr>
            <a:spLocks noChangeArrowheads="1"/>
          </p:cNvSpPr>
          <p:nvPr/>
        </p:nvSpPr>
        <p:spPr bwMode="auto">
          <a:xfrm>
            <a:off x="810097" y="1254540"/>
            <a:ext cx="38339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&gt; 65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 name="Rectangle 256">
            <a:extLst>
              <a:ext uri="{FF2B5EF4-FFF2-40B4-BE49-F238E27FC236}">
                <a16:creationId xmlns:a16="http://schemas.microsoft.com/office/drawing/2014/main" id="{31B91050-AB43-843C-EE6D-B49A3E77A826}"/>
              </a:ext>
            </a:extLst>
          </p:cNvPr>
          <p:cNvSpPr>
            <a:spLocks noChangeArrowheads="1"/>
          </p:cNvSpPr>
          <p:nvPr/>
        </p:nvSpPr>
        <p:spPr bwMode="auto">
          <a:xfrm>
            <a:off x="810097" y="1395368"/>
            <a:ext cx="432415"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&lt;=65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Rectangle 257">
            <a:extLst>
              <a:ext uri="{FF2B5EF4-FFF2-40B4-BE49-F238E27FC236}">
                <a16:creationId xmlns:a16="http://schemas.microsoft.com/office/drawing/2014/main" id="{E09E3A24-745C-AC61-7681-D96C6730127C}"/>
              </a:ext>
            </a:extLst>
          </p:cNvPr>
          <p:cNvSpPr>
            <a:spLocks noChangeArrowheads="1"/>
          </p:cNvSpPr>
          <p:nvPr/>
        </p:nvSpPr>
        <p:spPr bwMode="auto">
          <a:xfrm>
            <a:off x="691052" y="1675586"/>
            <a:ext cx="738782" cy="1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Diabetes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Rectangle 258">
            <a:extLst>
              <a:ext uri="{FF2B5EF4-FFF2-40B4-BE49-F238E27FC236}">
                <a16:creationId xmlns:a16="http://schemas.microsoft.com/office/drawing/2014/main" id="{889816EC-9F39-958E-B067-A459CE5F5DA0}"/>
              </a:ext>
            </a:extLst>
          </p:cNvPr>
          <p:cNvSpPr>
            <a:spLocks noChangeArrowheads="1"/>
          </p:cNvSpPr>
          <p:nvPr/>
        </p:nvSpPr>
        <p:spPr bwMode="auto">
          <a:xfrm>
            <a:off x="810097" y="1825035"/>
            <a:ext cx="60923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Present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Rectangle 259">
            <a:extLst>
              <a:ext uri="{FF2B5EF4-FFF2-40B4-BE49-F238E27FC236}">
                <a16:creationId xmlns:a16="http://schemas.microsoft.com/office/drawing/2014/main" id="{3021B5ED-A5C7-56F6-44A3-D15A469C0B85}"/>
              </a:ext>
            </a:extLst>
          </p:cNvPr>
          <p:cNvSpPr>
            <a:spLocks noChangeArrowheads="1"/>
          </p:cNvSpPr>
          <p:nvPr/>
        </p:nvSpPr>
        <p:spPr bwMode="auto">
          <a:xfrm>
            <a:off x="810097" y="1967300"/>
            <a:ext cx="560214"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Absent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Rectangle 260">
            <a:extLst>
              <a:ext uri="{FF2B5EF4-FFF2-40B4-BE49-F238E27FC236}">
                <a16:creationId xmlns:a16="http://schemas.microsoft.com/office/drawing/2014/main" id="{183E3485-EAF4-8B54-A3C3-64089F04CA52}"/>
              </a:ext>
            </a:extLst>
          </p:cNvPr>
          <p:cNvSpPr>
            <a:spLocks noChangeArrowheads="1"/>
          </p:cNvSpPr>
          <p:nvPr/>
        </p:nvSpPr>
        <p:spPr bwMode="auto">
          <a:xfrm>
            <a:off x="691052" y="2243207"/>
            <a:ext cx="32156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Study Vessel Based on Physiology Assessment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2" name="Rectangle 261">
            <a:extLst>
              <a:ext uri="{FF2B5EF4-FFF2-40B4-BE49-F238E27FC236}">
                <a16:creationId xmlns:a16="http://schemas.microsoft.com/office/drawing/2014/main" id="{74720EDA-3A78-BE2D-A018-7AA6E96347DD}"/>
              </a:ext>
            </a:extLst>
          </p:cNvPr>
          <p:cNvSpPr>
            <a:spLocks noChangeArrowheads="1"/>
          </p:cNvSpPr>
          <p:nvPr/>
        </p:nvSpPr>
        <p:spPr bwMode="auto">
          <a:xfrm>
            <a:off x="810097" y="2394094"/>
            <a:ext cx="37289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LAD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Rectangle 262">
            <a:extLst>
              <a:ext uri="{FF2B5EF4-FFF2-40B4-BE49-F238E27FC236}">
                <a16:creationId xmlns:a16="http://schemas.microsoft.com/office/drawing/2014/main" id="{778D6790-DD21-70BA-BB73-0810FE0CA2E5}"/>
              </a:ext>
            </a:extLst>
          </p:cNvPr>
          <p:cNvSpPr>
            <a:spLocks noChangeArrowheads="1"/>
          </p:cNvSpPr>
          <p:nvPr/>
        </p:nvSpPr>
        <p:spPr bwMode="auto">
          <a:xfrm>
            <a:off x="810097" y="2536358"/>
            <a:ext cx="717774"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Non-LAD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Rectangle 263">
            <a:extLst>
              <a:ext uri="{FF2B5EF4-FFF2-40B4-BE49-F238E27FC236}">
                <a16:creationId xmlns:a16="http://schemas.microsoft.com/office/drawing/2014/main" id="{224BF9AE-A013-3336-8475-79547C8AC420}"/>
              </a:ext>
            </a:extLst>
          </p:cNvPr>
          <p:cNvSpPr>
            <a:spLocks noChangeArrowheads="1"/>
          </p:cNvSpPr>
          <p:nvPr/>
        </p:nvSpPr>
        <p:spPr bwMode="auto">
          <a:xfrm>
            <a:off x="691052" y="2812266"/>
            <a:ext cx="2491200" cy="17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Presence of Bifurcation Lesions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5" name="Rectangle 264">
            <a:extLst>
              <a:ext uri="{FF2B5EF4-FFF2-40B4-BE49-F238E27FC236}">
                <a16:creationId xmlns:a16="http://schemas.microsoft.com/office/drawing/2014/main" id="{96A9CE26-DE3F-72AC-D15F-E938A3173DE1}"/>
              </a:ext>
            </a:extLst>
          </p:cNvPr>
          <p:cNvSpPr>
            <a:spLocks noChangeArrowheads="1"/>
          </p:cNvSpPr>
          <p:nvPr/>
        </p:nvSpPr>
        <p:spPr bwMode="auto">
          <a:xfrm>
            <a:off x="810097" y="2964589"/>
            <a:ext cx="609232"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Present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Rectangle 265">
            <a:extLst>
              <a:ext uri="{FF2B5EF4-FFF2-40B4-BE49-F238E27FC236}">
                <a16:creationId xmlns:a16="http://schemas.microsoft.com/office/drawing/2014/main" id="{C4044773-7CF8-AD8C-33DB-379D2804AF34}"/>
              </a:ext>
            </a:extLst>
          </p:cNvPr>
          <p:cNvSpPr>
            <a:spLocks noChangeArrowheads="1"/>
          </p:cNvSpPr>
          <p:nvPr/>
        </p:nvSpPr>
        <p:spPr bwMode="auto">
          <a:xfrm>
            <a:off x="810097" y="3106854"/>
            <a:ext cx="560214"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Absent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Rectangle 266">
            <a:extLst>
              <a:ext uri="{FF2B5EF4-FFF2-40B4-BE49-F238E27FC236}">
                <a16:creationId xmlns:a16="http://schemas.microsoft.com/office/drawing/2014/main" id="{636A23A0-4F16-79C5-06F0-28F5A48113E4}"/>
              </a:ext>
            </a:extLst>
          </p:cNvPr>
          <p:cNvSpPr>
            <a:spLocks noChangeArrowheads="1"/>
          </p:cNvSpPr>
          <p:nvPr/>
        </p:nvSpPr>
        <p:spPr bwMode="auto">
          <a:xfrm>
            <a:off x="691052" y="3382761"/>
            <a:ext cx="1507325" cy="1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Renal Insufficiency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8" name="Rectangle 267">
            <a:extLst>
              <a:ext uri="{FF2B5EF4-FFF2-40B4-BE49-F238E27FC236}">
                <a16:creationId xmlns:a16="http://schemas.microsoft.com/office/drawing/2014/main" id="{DA6E7256-AF92-96E6-8C03-A9E7F88AD751}"/>
              </a:ext>
            </a:extLst>
          </p:cNvPr>
          <p:cNvSpPr>
            <a:spLocks noChangeArrowheads="1"/>
          </p:cNvSpPr>
          <p:nvPr/>
        </p:nvSpPr>
        <p:spPr bwMode="auto">
          <a:xfrm>
            <a:off x="810097" y="3533648"/>
            <a:ext cx="1318253"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GFR &lt; 60 mL/min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Rectangle 268">
            <a:extLst>
              <a:ext uri="{FF2B5EF4-FFF2-40B4-BE49-F238E27FC236}">
                <a16:creationId xmlns:a16="http://schemas.microsoft.com/office/drawing/2014/main" id="{AD21D312-935C-B170-4EE8-BA13DE9F3952}"/>
              </a:ext>
            </a:extLst>
          </p:cNvPr>
          <p:cNvSpPr>
            <a:spLocks noChangeArrowheads="1"/>
          </p:cNvSpPr>
          <p:nvPr/>
        </p:nvSpPr>
        <p:spPr bwMode="auto">
          <a:xfrm>
            <a:off x="810097" y="3675912"/>
            <a:ext cx="1416290"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GFR &gt;= 60 mL/min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Rectangle 269">
            <a:extLst>
              <a:ext uri="{FF2B5EF4-FFF2-40B4-BE49-F238E27FC236}">
                <a16:creationId xmlns:a16="http://schemas.microsoft.com/office/drawing/2014/main" id="{A0F827E8-5AEF-6584-D3A0-099114B5B3B4}"/>
              </a:ext>
            </a:extLst>
          </p:cNvPr>
          <p:cNvSpPr>
            <a:spLocks noChangeArrowheads="1"/>
          </p:cNvSpPr>
          <p:nvPr/>
        </p:nvSpPr>
        <p:spPr bwMode="auto">
          <a:xfrm>
            <a:off x="691052" y="3951819"/>
            <a:ext cx="32909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Type of Conventional Pressure Wire Assessment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1" name="Rectangle 270">
            <a:extLst>
              <a:ext uri="{FF2B5EF4-FFF2-40B4-BE49-F238E27FC236}">
                <a16:creationId xmlns:a16="http://schemas.microsoft.com/office/drawing/2014/main" id="{F1947B16-BE9E-21E4-3523-0C4AB9ACA4CE}"/>
              </a:ext>
            </a:extLst>
          </p:cNvPr>
          <p:cNvSpPr>
            <a:spLocks noChangeArrowheads="1"/>
          </p:cNvSpPr>
          <p:nvPr/>
        </p:nvSpPr>
        <p:spPr bwMode="auto">
          <a:xfrm>
            <a:off x="810097" y="4101269"/>
            <a:ext cx="836819"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FFR Strata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Rectangle 271">
            <a:extLst>
              <a:ext uri="{FF2B5EF4-FFF2-40B4-BE49-F238E27FC236}">
                <a16:creationId xmlns:a16="http://schemas.microsoft.com/office/drawing/2014/main" id="{87A7E1FC-8736-79F1-598F-D71649BB0DE2}"/>
              </a:ext>
            </a:extLst>
          </p:cNvPr>
          <p:cNvSpPr>
            <a:spLocks noChangeArrowheads="1"/>
          </p:cNvSpPr>
          <p:nvPr/>
        </p:nvSpPr>
        <p:spPr bwMode="auto">
          <a:xfrm>
            <a:off x="810097" y="4246408"/>
            <a:ext cx="973371" cy="1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NHPR Strata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Rectangle 272">
            <a:extLst>
              <a:ext uri="{FF2B5EF4-FFF2-40B4-BE49-F238E27FC236}">
                <a16:creationId xmlns:a16="http://schemas.microsoft.com/office/drawing/2014/main" id="{EA67ADB2-1694-9DBC-6324-DA3EC5A7CC14}"/>
              </a:ext>
            </a:extLst>
          </p:cNvPr>
          <p:cNvSpPr>
            <a:spLocks noChangeArrowheads="1"/>
          </p:cNvSpPr>
          <p:nvPr/>
        </p:nvSpPr>
        <p:spPr bwMode="auto">
          <a:xfrm>
            <a:off x="691052" y="4523752"/>
            <a:ext cx="1635123" cy="1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Clinical Presentation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 name="Rectangle 273">
            <a:extLst>
              <a:ext uri="{FF2B5EF4-FFF2-40B4-BE49-F238E27FC236}">
                <a16:creationId xmlns:a16="http://schemas.microsoft.com/office/drawing/2014/main" id="{25D0AD90-B6B1-3B5A-0EB1-96245FE28118}"/>
              </a:ext>
            </a:extLst>
          </p:cNvPr>
          <p:cNvSpPr>
            <a:spLocks noChangeArrowheads="1"/>
          </p:cNvSpPr>
          <p:nvPr/>
        </p:nvSpPr>
        <p:spPr bwMode="auto">
          <a:xfrm>
            <a:off x="810097" y="4673201"/>
            <a:ext cx="191873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Acute Coronary Syndrome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Rectangle 274">
            <a:extLst>
              <a:ext uri="{FF2B5EF4-FFF2-40B4-BE49-F238E27FC236}">
                <a16:creationId xmlns:a16="http://schemas.microsoft.com/office/drawing/2014/main" id="{440A69A6-49CD-FCBB-8A51-51B38DEF4677}"/>
              </a:ext>
            </a:extLst>
          </p:cNvPr>
          <p:cNvSpPr>
            <a:spLocks noChangeArrowheads="1"/>
          </p:cNvSpPr>
          <p:nvPr/>
        </p:nvSpPr>
        <p:spPr bwMode="auto">
          <a:xfrm>
            <a:off x="810097" y="4815466"/>
            <a:ext cx="2057034"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Chronic Coronary Syndrome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Rectangle 275">
            <a:extLst>
              <a:ext uri="{FF2B5EF4-FFF2-40B4-BE49-F238E27FC236}">
                <a16:creationId xmlns:a16="http://schemas.microsoft.com/office/drawing/2014/main" id="{7D04A2D8-065A-ED5F-5704-3E560C1C2A21}"/>
              </a:ext>
            </a:extLst>
          </p:cNvPr>
          <p:cNvSpPr>
            <a:spLocks noChangeArrowheads="1"/>
          </p:cNvSpPr>
          <p:nvPr/>
        </p:nvSpPr>
        <p:spPr bwMode="auto">
          <a:xfrm>
            <a:off x="691052" y="5091373"/>
            <a:ext cx="2757301" cy="1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Study Lesion(s) Treatment Decision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Rectangle 276">
            <a:extLst>
              <a:ext uri="{FF2B5EF4-FFF2-40B4-BE49-F238E27FC236}">
                <a16:creationId xmlns:a16="http://schemas.microsoft.com/office/drawing/2014/main" id="{AE27C38E-9E1E-B715-9FCE-AA44ADEB403D}"/>
              </a:ext>
            </a:extLst>
          </p:cNvPr>
          <p:cNvSpPr>
            <a:spLocks noChangeArrowheads="1"/>
          </p:cNvSpPr>
          <p:nvPr/>
        </p:nvSpPr>
        <p:spPr bwMode="auto">
          <a:xfrm>
            <a:off x="810097" y="5242260"/>
            <a:ext cx="1997512"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PCI on Any Study Lesion(s)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Rectangle 277">
            <a:extLst>
              <a:ext uri="{FF2B5EF4-FFF2-40B4-BE49-F238E27FC236}">
                <a16:creationId xmlns:a16="http://schemas.microsoft.com/office/drawing/2014/main" id="{4939046C-79FE-8627-7787-B5112157E12A}"/>
              </a:ext>
            </a:extLst>
          </p:cNvPr>
          <p:cNvSpPr>
            <a:spLocks noChangeArrowheads="1"/>
          </p:cNvSpPr>
          <p:nvPr/>
        </p:nvSpPr>
        <p:spPr bwMode="auto">
          <a:xfrm>
            <a:off x="810097" y="5384524"/>
            <a:ext cx="2244356" cy="1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 PCI on Any Study Lesion(s)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TextBox 7">
            <a:extLst>
              <a:ext uri="{FF2B5EF4-FFF2-40B4-BE49-F238E27FC236}">
                <a16:creationId xmlns:a16="http://schemas.microsoft.com/office/drawing/2014/main" id="{A66D8814-CF40-2F9D-26D5-05ABF3051082}"/>
              </a:ext>
            </a:extLst>
          </p:cNvPr>
          <p:cNvSpPr txBox="1"/>
          <p:nvPr/>
        </p:nvSpPr>
        <p:spPr>
          <a:xfrm>
            <a:off x="9040468" y="5811599"/>
            <a:ext cx="1382110"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FFRangio Better</a:t>
            </a:r>
          </a:p>
        </p:txBody>
      </p:sp>
      <p:sp>
        <p:nvSpPr>
          <p:cNvPr id="428" name="TextBox 8">
            <a:extLst>
              <a:ext uri="{FF2B5EF4-FFF2-40B4-BE49-F238E27FC236}">
                <a16:creationId xmlns:a16="http://schemas.microsoft.com/office/drawing/2014/main" id="{E3174D94-A9A2-11CF-3DFB-26520411BE51}"/>
              </a:ext>
            </a:extLst>
          </p:cNvPr>
          <p:cNvSpPr txBox="1"/>
          <p:nvPr/>
        </p:nvSpPr>
        <p:spPr>
          <a:xfrm>
            <a:off x="10372594" y="5811600"/>
            <a:ext cx="167706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Pressure wire Better</a:t>
            </a:r>
          </a:p>
        </p:txBody>
      </p:sp>
      <p:cxnSp>
        <p:nvCxnSpPr>
          <p:cNvPr id="429" name="Straight Arrow Connector 428">
            <a:extLst>
              <a:ext uri="{FF2B5EF4-FFF2-40B4-BE49-F238E27FC236}">
                <a16:creationId xmlns:a16="http://schemas.microsoft.com/office/drawing/2014/main" id="{C1250A1D-8AED-235A-D11D-B265DF631FFC}"/>
              </a:ext>
            </a:extLst>
          </p:cNvPr>
          <p:cNvCxnSpPr>
            <a:cxnSpLocks/>
          </p:cNvCxnSpPr>
          <p:nvPr/>
        </p:nvCxnSpPr>
        <p:spPr>
          <a:xfrm>
            <a:off x="10429623" y="5783175"/>
            <a:ext cx="101704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0" name="Straight Arrow Connector 429">
            <a:extLst>
              <a:ext uri="{FF2B5EF4-FFF2-40B4-BE49-F238E27FC236}">
                <a16:creationId xmlns:a16="http://schemas.microsoft.com/office/drawing/2014/main" id="{92A8C5FD-8660-CF7C-FDB0-A190ED95C4F2}"/>
              </a:ext>
            </a:extLst>
          </p:cNvPr>
          <p:cNvCxnSpPr>
            <a:cxnSpLocks/>
          </p:cNvCxnSpPr>
          <p:nvPr/>
        </p:nvCxnSpPr>
        <p:spPr>
          <a:xfrm flipH="1" flipV="1">
            <a:off x="9188765" y="5783175"/>
            <a:ext cx="1014984" cy="40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EFEBD631-4607-28F3-699A-521E4C22ED4D}"/>
              </a:ext>
            </a:extLst>
          </p:cNvPr>
          <p:cNvSpPr/>
          <p:nvPr/>
        </p:nvSpPr>
        <p:spPr>
          <a:xfrm>
            <a:off x="378372" y="2217676"/>
            <a:ext cx="11327524" cy="5013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341735-7D56-26DA-31A3-734E51D5329E}"/>
              </a:ext>
            </a:extLst>
          </p:cNvPr>
          <p:cNvSpPr/>
          <p:nvPr/>
        </p:nvSpPr>
        <p:spPr>
          <a:xfrm>
            <a:off x="383632" y="3936111"/>
            <a:ext cx="11327524" cy="5013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E960AB-1C56-DDC0-0A94-04EE8960CE91}"/>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242180169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C0ECA-0EE8-C8E6-F7D0-C3982C116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3436A-7229-9A8B-4C6C-98BB58CBAFFD}"/>
              </a:ext>
            </a:extLst>
          </p:cNvPr>
          <p:cNvSpPr>
            <a:spLocks noGrp="1"/>
          </p:cNvSpPr>
          <p:nvPr>
            <p:ph type="title"/>
          </p:nvPr>
        </p:nvSpPr>
        <p:spPr>
          <a:xfrm>
            <a:off x="838200" y="1"/>
            <a:ext cx="10515600" cy="1015999"/>
          </a:xfrm>
        </p:spPr>
        <p:txBody>
          <a:bodyPr>
            <a:normAutofit/>
          </a:bodyPr>
          <a:lstStyle/>
          <a:p>
            <a:pPr algn="ctr"/>
            <a:r>
              <a:rPr lang="en-US" sz="3200" dirty="0"/>
              <a:t>Clinical Outcomes at 1 Year</a:t>
            </a:r>
            <a:endParaRPr lang="en-US" sz="3200" i="1" dirty="0"/>
          </a:p>
        </p:txBody>
      </p:sp>
      <p:graphicFrame>
        <p:nvGraphicFramePr>
          <p:cNvPr id="8" name="Table 7">
            <a:extLst>
              <a:ext uri="{FF2B5EF4-FFF2-40B4-BE49-F238E27FC236}">
                <a16:creationId xmlns:a16="http://schemas.microsoft.com/office/drawing/2014/main" id="{B5CE5EDB-F722-F5F3-5AEF-4ED574A3370F}"/>
              </a:ext>
            </a:extLst>
          </p:cNvPr>
          <p:cNvGraphicFramePr>
            <a:graphicFrameLocks noGrp="1"/>
          </p:cNvGraphicFramePr>
          <p:nvPr>
            <p:extLst>
              <p:ext uri="{D42A27DB-BD31-4B8C-83A1-F6EECF244321}">
                <p14:modId xmlns:p14="http://schemas.microsoft.com/office/powerpoint/2010/main" val="3948722654"/>
              </p:ext>
            </p:extLst>
          </p:nvPr>
        </p:nvGraphicFramePr>
        <p:xfrm>
          <a:off x="647699" y="886351"/>
          <a:ext cx="11003018" cy="4946893"/>
        </p:xfrm>
        <a:graphic>
          <a:graphicData uri="http://schemas.openxmlformats.org/drawingml/2006/table">
            <a:tbl>
              <a:tblPr>
                <a:tableStyleId>{F5AB1C69-6EDB-4FF4-983F-18BD219EF322}</a:tableStyleId>
              </a:tblPr>
              <a:tblGrid>
                <a:gridCol w="3945720">
                  <a:extLst>
                    <a:ext uri="{9D8B030D-6E8A-4147-A177-3AD203B41FA5}">
                      <a16:colId xmlns:a16="http://schemas.microsoft.com/office/drawing/2014/main" val="2042758188"/>
                    </a:ext>
                  </a:extLst>
                </a:gridCol>
                <a:gridCol w="1873526">
                  <a:extLst>
                    <a:ext uri="{9D8B030D-6E8A-4147-A177-3AD203B41FA5}">
                      <a16:colId xmlns:a16="http://schemas.microsoft.com/office/drawing/2014/main" val="1767757545"/>
                    </a:ext>
                  </a:extLst>
                </a:gridCol>
                <a:gridCol w="1873526">
                  <a:extLst>
                    <a:ext uri="{9D8B030D-6E8A-4147-A177-3AD203B41FA5}">
                      <a16:colId xmlns:a16="http://schemas.microsoft.com/office/drawing/2014/main" val="2703442707"/>
                    </a:ext>
                  </a:extLst>
                </a:gridCol>
                <a:gridCol w="1873526">
                  <a:extLst>
                    <a:ext uri="{9D8B030D-6E8A-4147-A177-3AD203B41FA5}">
                      <a16:colId xmlns:a16="http://schemas.microsoft.com/office/drawing/2014/main" val="1783545574"/>
                    </a:ext>
                  </a:extLst>
                </a:gridCol>
                <a:gridCol w="1436720">
                  <a:extLst>
                    <a:ext uri="{9D8B030D-6E8A-4147-A177-3AD203B41FA5}">
                      <a16:colId xmlns:a16="http://schemas.microsoft.com/office/drawing/2014/main" val="1570317482"/>
                    </a:ext>
                  </a:extLst>
                </a:gridCol>
              </a:tblGrid>
              <a:tr h="640123">
                <a:tc>
                  <a:txBody>
                    <a:bodyPr/>
                    <a:lstStyle/>
                    <a:p>
                      <a:pPr marL="0" marR="0" algn="ctr">
                        <a:lnSpc>
                          <a:spcPct val="90000"/>
                        </a:lnSpc>
                        <a:spcBef>
                          <a:spcPts val="400"/>
                        </a:spcBef>
                        <a:spcAft>
                          <a:spcPts val="0"/>
                        </a:spcAft>
                      </a:pPr>
                      <a:endParaRPr lang="en-US" sz="18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911" marR="25911" marT="182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100000"/>
                        </a:lnSpc>
                        <a:spcAft>
                          <a:spcPts val="0"/>
                        </a:spcAft>
                        <a:buNone/>
                      </a:pPr>
                      <a:r>
                        <a:rPr lang="en-US" sz="1800" b="1" dirty="0">
                          <a:solidFill>
                            <a:schemeClr val="bg1"/>
                          </a:solidFill>
                          <a:effectLst/>
                          <a:latin typeface="Arial" panose="020B0604020202020204" pitchFamily="34" charset="0"/>
                          <a:cs typeface="Arial" panose="020B0604020202020204" pitchFamily="34" charset="0"/>
                        </a:rPr>
                        <a:t>FFRangio </a:t>
                      </a:r>
                    </a:p>
                    <a:p>
                      <a:pPr marL="0" marR="0" algn="ctr">
                        <a:lnSpc>
                          <a:spcPct val="100000"/>
                        </a:lnSpc>
                        <a:spcAft>
                          <a:spcPts val="0"/>
                        </a:spcAft>
                        <a:buNone/>
                      </a:pPr>
                      <a:r>
                        <a:rPr lang="en-US" sz="1800" b="1" dirty="0">
                          <a:solidFill>
                            <a:schemeClr val="bg1"/>
                          </a:solidFill>
                          <a:effectLst/>
                          <a:latin typeface="Arial" panose="020B0604020202020204" pitchFamily="34" charset="0"/>
                          <a:cs typeface="Arial" panose="020B0604020202020204" pitchFamily="34" charset="0"/>
                        </a:rPr>
                        <a:t>(n=965)</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68580" indent="114300" algn="ctr">
                        <a:lnSpc>
                          <a:spcPct val="100000"/>
                        </a:lnSpc>
                        <a:spcAft>
                          <a:spcPts val="0"/>
                        </a:spcAft>
                        <a:buNone/>
                      </a:pPr>
                      <a:r>
                        <a:rPr lang="en-US" sz="1800" b="1" dirty="0">
                          <a:solidFill>
                            <a:schemeClr val="bg1"/>
                          </a:solidFill>
                          <a:effectLst/>
                          <a:latin typeface="Arial" panose="020B0604020202020204" pitchFamily="34" charset="0"/>
                          <a:cs typeface="Arial" panose="020B0604020202020204" pitchFamily="34" charset="0"/>
                        </a:rPr>
                        <a:t>Pressure wire</a:t>
                      </a:r>
                    </a:p>
                    <a:p>
                      <a:pPr marL="0" marR="68580" indent="114300" algn="ctr">
                        <a:lnSpc>
                          <a:spcPct val="100000"/>
                        </a:lnSpc>
                        <a:spcAft>
                          <a:spcPts val="0"/>
                        </a:spcAft>
                        <a:buNone/>
                      </a:pPr>
                      <a:r>
                        <a:rPr lang="en-US" sz="1800" b="1" dirty="0">
                          <a:solidFill>
                            <a:schemeClr val="bg1"/>
                          </a:solidFill>
                          <a:effectLst/>
                          <a:latin typeface="Arial" panose="020B0604020202020204" pitchFamily="34" charset="0"/>
                          <a:cs typeface="Arial" panose="020B0604020202020204" pitchFamily="34" charset="0"/>
                        </a:rPr>
                        <a:t>(n=965)</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100000"/>
                        </a:lnSpc>
                        <a:spcAft>
                          <a:spcPts val="0"/>
                        </a:spcAft>
                        <a:buNone/>
                      </a:pPr>
                      <a:r>
                        <a:rPr lang="en-US" sz="1800" b="1" dirty="0">
                          <a:solidFill>
                            <a:schemeClr val="bg1"/>
                          </a:solidFill>
                          <a:effectLst/>
                          <a:latin typeface="Arial" panose="020B0604020202020204" pitchFamily="34" charset="0"/>
                          <a:cs typeface="Arial" panose="020B0604020202020204" pitchFamily="34" charset="0"/>
                        </a:rPr>
                        <a:t>Hazard Ratio</a:t>
                      </a:r>
                    </a:p>
                    <a:p>
                      <a:pPr marL="0" marR="0" algn="ctr">
                        <a:lnSpc>
                          <a:spcPct val="100000"/>
                        </a:lnSpc>
                        <a:spcAft>
                          <a:spcPts val="0"/>
                        </a:spcAft>
                        <a:buNone/>
                      </a:pPr>
                      <a:r>
                        <a:rPr lang="en-US" sz="1800" b="1" dirty="0">
                          <a:solidFill>
                            <a:schemeClr val="bg1"/>
                          </a:solidFill>
                          <a:effectLst/>
                          <a:latin typeface="Arial" panose="020B0604020202020204" pitchFamily="34" charset="0"/>
                          <a:cs typeface="Arial" panose="020B0604020202020204" pitchFamily="34" charset="0"/>
                        </a:rPr>
                        <a:t>(95% CI)</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tc>
                  <a:txBody>
                    <a:bodyPr/>
                    <a:lstStyle/>
                    <a:p>
                      <a:pPr marL="0" marR="0" algn="ctr">
                        <a:lnSpc>
                          <a:spcPct val="100000"/>
                        </a:lnSpc>
                        <a:spcAft>
                          <a:spcPts val="0"/>
                        </a:spcAft>
                        <a:buNone/>
                      </a:pPr>
                      <a:r>
                        <a:rPr lang="en-US" sz="1800" b="1" dirty="0">
                          <a:solidFill>
                            <a:schemeClr val="bg1"/>
                          </a:solidFill>
                          <a:effectLst/>
                          <a:latin typeface="Arial" panose="020B0604020202020204" pitchFamily="34" charset="0"/>
                          <a:cs typeface="Arial" panose="020B0604020202020204" pitchFamily="34" charset="0"/>
                        </a:rPr>
                        <a:t>P value</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12D80"/>
                    </a:solidFill>
                  </a:tcPr>
                </a:tc>
                <a:extLst>
                  <a:ext uri="{0D108BD9-81ED-4DB2-BD59-A6C34878D82A}">
                    <a16:rowId xmlns:a16="http://schemas.microsoft.com/office/drawing/2014/main" val="38123185"/>
                  </a:ext>
                </a:extLst>
              </a:tr>
              <a:tr h="287118">
                <a:tc>
                  <a:txBody>
                    <a:bodyPr/>
                    <a:lstStyle/>
                    <a:p>
                      <a:pPr marL="58738" marR="0" indent="0">
                        <a:lnSpc>
                          <a:spcPct val="107000"/>
                        </a:lnSpc>
                        <a:spcAft>
                          <a:spcPts val="800"/>
                        </a:spcAft>
                        <a:buNone/>
                        <a:tabLst/>
                      </a:pPr>
                      <a:r>
                        <a:rPr lang="en-US" sz="1800" b="1" dirty="0">
                          <a:effectLst/>
                          <a:latin typeface="Arial" panose="020B0604020202020204" pitchFamily="34" charset="0"/>
                          <a:cs typeface="Arial" panose="020B0604020202020204" pitchFamily="34" charset="0"/>
                        </a:rPr>
                        <a:t>Primary Endpoint</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T w="12700" cap="flat" cmpd="sng" algn="ctr">
                      <a:noFill/>
                      <a:prstDash val="solid"/>
                      <a:round/>
                      <a:headEnd type="none" w="med" len="med"/>
                      <a:tailEnd type="none" w="med" len="med"/>
                    </a:lnT>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T w="12700" cap="flat" cmpd="sng" algn="ctr">
                      <a:noFill/>
                      <a:prstDash val="solid"/>
                      <a:round/>
                      <a:headEnd type="none" w="med" len="med"/>
                      <a:tailEnd type="none" w="med" len="med"/>
                    </a:lnT>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171236916"/>
                  </a:ext>
                </a:extLst>
              </a:tr>
              <a:tr h="287118">
                <a:tc>
                  <a:txBody>
                    <a:bodyPr/>
                    <a:lstStyle/>
                    <a:p>
                      <a:pPr marL="457200" marR="0" lvl="1">
                        <a:lnSpc>
                          <a:spcPct val="107000"/>
                        </a:lnSpc>
                        <a:spcAft>
                          <a:spcPts val="800"/>
                        </a:spcAft>
                        <a:buNone/>
                      </a:pPr>
                      <a:r>
                        <a:rPr lang="en-US" sz="1600" dirty="0">
                          <a:effectLst/>
                          <a:latin typeface="Arial" panose="020B0604020202020204" pitchFamily="34" charset="0"/>
                          <a:cs typeface="Arial" panose="020B0604020202020204" pitchFamily="34" charset="0"/>
                        </a:rPr>
                        <a:t>Death, MI, or Unplanned CI-</a:t>
                      </a:r>
                      <a:r>
                        <a:rPr lang="en-US" sz="1600" dirty="0" err="1">
                          <a:effectLst/>
                          <a:latin typeface="Arial" panose="020B0604020202020204" pitchFamily="34" charset="0"/>
                          <a:cs typeface="Arial" panose="020B0604020202020204" pitchFamily="34" charset="0"/>
                        </a:rPr>
                        <a:t>Revasc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64 (6.9%)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65 (7.1%)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0.98 (0.70, 1.39)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0.0008*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58364363"/>
                  </a:ext>
                </a:extLst>
              </a:tr>
              <a:tr h="287118">
                <a:tc>
                  <a:txBody>
                    <a:bodyPr/>
                    <a:lstStyle/>
                    <a:p>
                      <a:pPr marL="58738" marR="0" indent="0">
                        <a:lnSpc>
                          <a:spcPct val="107000"/>
                        </a:lnSpc>
                        <a:spcAft>
                          <a:spcPts val="800"/>
                        </a:spcAft>
                        <a:buNone/>
                        <a:tabLst/>
                      </a:pPr>
                      <a:r>
                        <a:rPr lang="en-US" sz="1800" b="1" dirty="0">
                          <a:effectLst/>
                          <a:latin typeface="Arial" panose="020B0604020202020204" pitchFamily="34" charset="0"/>
                          <a:cs typeface="Arial" panose="020B0604020202020204" pitchFamily="34" charset="0"/>
                        </a:rPr>
                        <a:t>Secondary Endpoints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65749562"/>
                  </a:ext>
                </a:extLst>
              </a:tr>
              <a:tr h="287118">
                <a:tc>
                  <a:txBody>
                    <a:bodyPr/>
                    <a:lstStyle/>
                    <a:p>
                      <a:pPr marL="457200" marR="0" lvl="1">
                        <a:lnSpc>
                          <a:spcPct val="107000"/>
                        </a:lnSpc>
                        <a:spcAft>
                          <a:spcPts val="800"/>
                        </a:spcAft>
                        <a:buNone/>
                      </a:pPr>
                      <a:r>
                        <a:rPr lang="en-US" sz="1600" dirty="0">
                          <a:effectLst/>
                          <a:latin typeface="Arial" panose="020B0604020202020204" pitchFamily="34" charset="0"/>
                          <a:cs typeface="Arial" panose="020B0604020202020204" pitchFamily="34" charset="0"/>
                        </a:rPr>
                        <a:t>Death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22 (2.3%)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19 (2.1%)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a:effectLst/>
                          <a:latin typeface="Arial" panose="020B0604020202020204" pitchFamily="34" charset="0"/>
                          <a:cs typeface="Arial" panose="020B0604020202020204" pitchFamily="34" charset="0"/>
                        </a:rPr>
                        <a:t>1.16 (0.63, 2.14)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818967"/>
                  </a:ext>
                </a:extLst>
              </a:tr>
              <a:tr h="287118">
                <a:tc>
                  <a:txBody>
                    <a:bodyPr/>
                    <a:lstStyle/>
                    <a:p>
                      <a:pPr marL="466725" marR="0" lvl="2" indent="227013" algn="l">
                        <a:lnSpc>
                          <a:spcPct val="107000"/>
                        </a:lnSpc>
                        <a:spcAft>
                          <a:spcPts val="800"/>
                        </a:spcAft>
                        <a:buNone/>
                        <a:tabLst/>
                      </a:pPr>
                      <a:r>
                        <a:rPr lang="en-US" sz="1600" dirty="0">
                          <a:effectLst/>
                          <a:latin typeface="Arial" panose="020B0604020202020204" pitchFamily="34" charset="0"/>
                          <a:cs typeface="Arial" panose="020B0604020202020204" pitchFamily="34" charset="0"/>
                        </a:rPr>
                        <a:t>Cardiac death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9 (1.0%)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7 (0.7%)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1.29 (0.48, 3.46)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09825815"/>
                  </a:ext>
                </a:extLst>
              </a:tr>
              <a:tr h="287118">
                <a:tc>
                  <a:txBody>
                    <a:bodyPr/>
                    <a:lstStyle/>
                    <a:p>
                      <a:pPr marL="457200" marR="0" lvl="1">
                        <a:lnSpc>
                          <a:spcPct val="107000"/>
                        </a:lnSpc>
                        <a:spcAft>
                          <a:spcPts val="800"/>
                        </a:spcAft>
                        <a:buNone/>
                      </a:pPr>
                      <a:r>
                        <a:rPr lang="en-US" sz="1600" dirty="0">
                          <a:effectLst/>
                          <a:latin typeface="Arial" panose="020B0604020202020204" pitchFamily="34" charset="0"/>
                          <a:cs typeface="Arial" panose="020B0604020202020204" pitchFamily="34" charset="0"/>
                        </a:rPr>
                        <a:t>Myocardial infarction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15 (1.6%)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23 (2.5%)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0.65 (0.34, 1.25)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32550184"/>
                  </a:ext>
                </a:extLst>
              </a:tr>
              <a:tr h="287118">
                <a:tc>
                  <a:txBody>
                    <a:bodyPr/>
                    <a:lstStyle/>
                    <a:p>
                      <a:pPr marL="466725" marR="0" lvl="2" indent="227013">
                        <a:lnSpc>
                          <a:spcPct val="107000"/>
                        </a:lnSpc>
                        <a:spcAft>
                          <a:spcPts val="800"/>
                        </a:spcAft>
                        <a:buNone/>
                        <a:tabLst/>
                      </a:pPr>
                      <a:r>
                        <a:rPr lang="en-US" sz="1600" dirty="0">
                          <a:effectLst/>
                          <a:latin typeface="Arial" panose="020B0604020202020204" pitchFamily="34" charset="0"/>
                          <a:cs typeface="Arial" panose="020B0604020202020204" pitchFamily="34" charset="0"/>
                        </a:rPr>
                        <a:t>Spontaneous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12 (1.3%)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20 (2.2%)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0.60 (0.29, 1.22)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16040477"/>
                  </a:ext>
                </a:extLst>
              </a:tr>
              <a:tr h="287118">
                <a:tc>
                  <a:txBody>
                    <a:bodyPr/>
                    <a:lstStyle/>
                    <a:p>
                      <a:pPr marL="466725" marR="0" lvl="2" indent="227013">
                        <a:lnSpc>
                          <a:spcPct val="107000"/>
                        </a:lnSpc>
                        <a:spcAft>
                          <a:spcPts val="800"/>
                        </a:spcAft>
                        <a:buNone/>
                        <a:tabLst/>
                      </a:pPr>
                      <a:r>
                        <a:rPr lang="en-US" sz="1600" dirty="0">
                          <a:effectLst/>
                          <a:latin typeface="Arial" panose="020B0604020202020204" pitchFamily="34" charset="0"/>
                          <a:cs typeface="Arial" panose="020B0604020202020204" pitchFamily="34" charset="0"/>
                        </a:rPr>
                        <a:t>Procedural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3 (0.3%)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3 (0.3%)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1.00 (0.20, 4.94)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32486676"/>
                  </a:ext>
                </a:extLst>
              </a:tr>
              <a:tr h="287118">
                <a:tc>
                  <a:txBody>
                    <a:bodyPr/>
                    <a:lstStyle/>
                    <a:p>
                      <a:pPr marL="457200" marR="0" lvl="1">
                        <a:lnSpc>
                          <a:spcPct val="107000"/>
                        </a:lnSpc>
                        <a:spcAft>
                          <a:spcPts val="800"/>
                        </a:spcAft>
                        <a:buNone/>
                      </a:pPr>
                      <a:r>
                        <a:rPr lang="en-US" sz="1600" dirty="0">
                          <a:effectLst/>
                          <a:latin typeface="Arial" panose="020B0604020202020204" pitchFamily="34" charset="0"/>
                          <a:cs typeface="Arial" panose="020B0604020202020204" pitchFamily="34" charset="0"/>
                        </a:rPr>
                        <a:t>Unplanned clinically-indicated </a:t>
                      </a:r>
                      <a:r>
                        <a:rPr lang="en-US" sz="1600" dirty="0" err="1">
                          <a:effectLst/>
                          <a:latin typeface="Arial" panose="020B0604020202020204" pitchFamily="34" charset="0"/>
                          <a:cs typeface="Arial" panose="020B0604020202020204" pitchFamily="34" charset="0"/>
                        </a:rPr>
                        <a:t>revasc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37 (4.1%)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41 (4.6%)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0.90 (0.58, 1.40)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41224863"/>
                  </a:ext>
                </a:extLst>
              </a:tr>
              <a:tr h="287118">
                <a:tc>
                  <a:txBody>
                    <a:bodyPr/>
                    <a:lstStyle/>
                    <a:p>
                      <a:pPr marL="466725" marR="0" lvl="2" indent="227013">
                        <a:lnSpc>
                          <a:spcPct val="107000"/>
                        </a:lnSpc>
                        <a:spcAft>
                          <a:spcPts val="800"/>
                        </a:spcAft>
                        <a:buNone/>
                        <a:tabLst/>
                      </a:pPr>
                      <a:r>
                        <a:rPr lang="en-US" sz="1600" dirty="0">
                          <a:effectLst/>
                          <a:latin typeface="Arial" panose="020B0604020202020204" pitchFamily="34" charset="0"/>
                          <a:cs typeface="Arial" panose="020B0604020202020204" pitchFamily="34" charset="0"/>
                        </a:rPr>
                        <a:t>PCI</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32 (3.5%)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39 (4.4%)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0.82 (0.51, 1.30)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a:lnSpc>
                          <a:spcPct val="107000"/>
                        </a:lnSpc>
                        <a:buNone/>
                      </a:pPr>
                      <a:endParaRPr lang="en-US" sz="1600" dirty="0">
                        <a:effectLst/>
                        <a:latin typeface="Arial" panose="020B060402020202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37978476"/>
                  </a:ext>
                </a:extLst>
              </a:tr>
              <a:tr h="287118">
                <a:tc>
                  <a:txBody>
                    <a:bodyPr/>
                    <a:lstStyle/>
                    <a:p>
                      <a:pPr marL="466725" marR="0" lvl="2" indent="227013">
                        <a:lnSpc>
                          <a:spcPct val="107000"/>
                        </a:lnSpc>
                        <a:spcAft>
                          <a:spcPts val="800"/>
                        </a:spcAft>
                        <a:buNone/>
                        <a:tabLst/>
                      </a:pPr>
                      <a:r>
                        <a:rPr lang="en-US" sz="1600" dirty="0">
                          <a:effectLst/>
                          <a:latin typeface="Arial" panose="020B0604020202020204" pitchFamily="34" charset="0"/>
                          <a:cs typeface="Arial" panose="020B0604020202020204" pitchFamily="34" charset="0"/>
                        </a:rPr>
                        <a:t>Coronary bypass surgery </a:t>
                      </a: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5 (0.6%)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4 (0.5%)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1.26 (0.34, 4.68)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a:lnSpc>
                          <a:spcPct val="107000"/>
                        </a:lnSpc>
                        <a:buNone/>
                      </a:pPr>
                      <a:endParaRPr lang="en-US" sz="1600" dirty="0">
                        <a:effectLst/>
                        <a:latin typeface="Arial" panose="020B060402020202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80918253"/>
                  </a:ext>
                </a:extLst>
              </a:tr>
              <a:tr h="287118">
                <a:tc>
                  <a:txBody>
                    <a:bodyPr/>
                    <a:lstStyle/>
                    <a:p>
                      <a:pPr marL="457200" marR="0" lvl="1">
                        <a:lnSpc>
                          <a:spcPct val="107000"/>
                        </a:lnSpc>
                        <a:spcAft>
                          <a:spcPts val="800"/>
                        </a:spcAft>
                        <a:buNone/>
                      </a:pPr>
                      <a:r>
                        <a:rPr lang="en-US" sz="1600" dirty="0">
                          <a:effectLst/>
                          <a:latin typeface="Arial" panose="020B0604020202020204" pitchFamily="34" charset="0"/>
                          <a:cs typeface="Arial" panose="020B0604020202020204" pitchFamily="34" charset="0"/>
                        </a:rPr>
                        <a:t>Definite/probable stent thrombosis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2 (0.2%)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4 (0.5%)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0.50 (0.09, 2.72)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92000194"/>
                  </a:ext>
                </a:extLst>
              </a:tr>
              <a:tr h="287118">
                <a:tc>
                  <a:txBody>
                    <a:bodyPr/>
                    <a:lstStyle/>
                    <a:p>
                      <a:pPr marL="58738" marR="0" indent="0">
                        <a:lnSpc>
                          <a:spcPct val="107000"/>
                        </a:lnSpc>
                        <a:spcAft>
                          <a:spcPts val="800"/>
                        </a:spcAft>
                        <a:buNone/>
                        <a:tabLst/>
                      </a:pPr>
                      <a:r>
                        <a:rPr lang="en-US" sz="1800" b="1" dirty="0">
                          <a:effectLst/>
                          <a:latin typeface="Arial" panose="020B0604020202020204" pitchFamily="34" charset="0"/>
                          <a:cs typeface="Arial" panose="020B0604020202020204" pitchFamily="34" charset="0"/>
                        </a:rPr>
                        <a:t>Safety Endpoints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a:lnSpc>
                          <a:spcPct val="107000"/>
                        </a:lnSpc>
                        <a:buNone/>
                      </a:pPr>
                      <a:endParaRPr lang="en-US" sz="1600">
                        <a:effectLst/>
                        <a:latin typeface="Arial" panose="020B0604020202020204" pitchFamily="34" charset="0"/>
                        <a:cs typeface="Arial" panose="020B0604020202020204" pitchFamily="34" charset="0"/>
                      </a:endParaRPr>
                    </a:p>
                  </a:txBody>
                  <a:tcPr marL="35694" marR="35694" marT="0" marB="0" anchor="ctr">
                    <a:noFill/>
                  </a:tcPr>
                </a:tc>
                <a:tc>
                  <a:txBody>
                    <a:bodyPr/>
                    <a:lstStyle/>
                    <a:p>
                      <a:pPr>
                        <a:lnSpc>
                          <a:spcPct val="107000"/>
                        </a:lnSpc>
                        <a:buNone/>
                      </a:pPr>
                      <a:endParaRPr lang="en-US" sz="1600" dirty="0">
                        <a:effectLst/>
                        <a:latin typeface="Arial" panose="020B060402020202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54412238"/>
                  </a:ext>
                </a:extLst>
              </a:tr>
              <a:tr h="287118">
                <a:tc>
                  <a:txBody>
                    <a:bodyPr/>
                    <a:lstStyle/>
                    <a:p>
                      <a:pPr marL="457200" marR="0" lvl="1">
                        <a:lnSpc>
                          <a:spcPct val="107000"/>
                        </a:lnSpc>
                        <a:spcAft>
                          <a:spcPts val="800"/>
                        </a:spcAft>
                        <a:buNone/>
                      </a:pPr>
                      <a:r>
                        <a:rPr lang="en-US" sz="1600" dirty="0">
                          <a:effectLst/>
                          <a:latin typeface="Arial" panose="020B0604020202020204" pitchFamily="34" charset="0"/>
                          <a:cs typeface="Arial" panose="020B0604020202020204" pitchFamily="34" charset="0"/>
                        </a:rPr>
                        <a:t>BARC 3-5 Bleeding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7 (0.7%)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14 (1.5%)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0.50 (0.20, 1.23)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85056308"/>
                  </a:ext>
                </a:extLst>
              </a:tr>
              <a:tr h="287118">
                <a:tc>
                  <a:txBody>
                    <a:bodyPr/>
                    <a:lstStyle/>
                    <a:p>
                      <a:pPr marL="457200" marR="0" lvl="1">
                        <a:lnSpc>
                          <a:spcPct val="107000"/>
                        </a:lnSpc>
                        <a:spcAft>
                          <a:spcPts val="800"/>
                        </a:spcAft>
                        <a:buNone/>
                      </a:pPr>
                      <a:r>
                        <a:rPr lang="en-US" sz="1600" dirty="0">
                          <a:effectLst/>
                          <a:latin typeface="Arial" panose="020B0604020202020204" pitchFamily="34" charset="0"/>
                          <a:cs typeface="Arial" panose="020B0604020202020204" pitchFamily="34" charset="0"/>
                        </a:rPr>
                        <a:t>Acute kidney injury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0 (0.0%)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B w="12700" cap="flat" cmpd="sng" algn="ctr">
                      <a:solidFill>
                        <a:schemeClr val="tx1"/>
                      </a:solidFill>
                      <a:prstDash val="solid"/>
                      <a:round/>
                      <a:headEnd type="none" w="med" len="med"/>
                      <a:tailEnd type="none" w="med" len="med"/>
                    </a:lnB>
                    <a:noFill/>
                  </a:tcPr>
                </a:tc>
                <a:tc>
                  <a:txBody>
                    <a:bodyPr/>
                    <a:lstStyle/>
                    <a:p>
                      <a:pPr marL="0" marR="68580" indent="114300" algn="ctr">
                        <a:lnSpc>
                          <a:spcPct val="107000"/>
                        </a:lnSpc>
                        <a:spcAft>
                          <a:spcPts val="800"/>
                        </a:spcAft>
                        <a:buNone/>
                      </a:pPr>
                      <a:r>
                        <a:rPr lang="en-US" sz="1600" dirty="0">
                          <a:effectLst/>
                          <a:latin typeface="Arial" panose="020B0604020202020204" pitchFamily="34" charset="0"/>
                          <a:cs typeface="Arial" panose="020B0604020202020204" pitchFamily="34" charset="0"/>
                        </a:rPr>
                        <a:t>1 (0.1%)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Aft>
                          <a:spcPts val="800"/>
                        </a:spcAft>
                        <a:buNone/>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5694" marR="3569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429664"/>
                  </a:ext>
                </a:extLst>
              </a:tr>
            </a:tbl>
          </a:graphicData>
        </a:graphic>
      </p:graphicFrame>
      <p:sp>
        <p:nvSpPr>
          <p:cNvPr id="9" name="TextBox 8">
            <a:extLst>
              <a:ext uri="{FF2B5EF4-FFF2-40B4-BE49-F238E27FC236}">
                <a16:creationId xmlns:a16="http://schemas.microsoft.com/office/drawing/2014/main" id="{F75B5A4A-6226-ED73-8BEC-BB11151168AA}"/>
              </a:ext>
            </a:extLst>
          </p:cNvPr>
          <p:cNvSpPr txBox="1"/>
          <p:nvPr/>
        </p:nvSpPr>
        <p:spPr>
          <a:xfrm>
            <a:off x="3435016" y="6162964"/>
            <a:ext cx="8615904" cy="276999"/>
          </a:xfrm>
          <a:prstGeom prst="rect">
            <a:avLst/>
          </a:prstGeom>
          <a:noFill/>
        </p:spPr>
        <p:txBody>
          <a:bodyPr wrap="square">
            <a:spAutoFit/>
          </a:bodyPr>
          <a:lstStyle/>
          <a:p>
            <a:pPr algn="r"/>
            <a:r>
              <a:rPr lang="en-US" sz="1200" dirty="0">
                <a:solidFill>
                  <a:schemeClr val="bg1"/>
                </a:solidFill>
                <a:effectLst/>
                <a:latin typeface="Arial" panose="020B0604020202020204" pitchFamily="34" charset="0"/>
                <a:ea typeface="DengXian" panose="02010600030101010101" pitchFamily="2" charset="-122"/>
                <a:cs typeface="Arial" panose="020B0604020202020204" pitchFamily="34" charset="0"/>
              </a:rPr>
              <a:t>*Non-inferiority p-value</a:t>
            </a:r>
            <a:endParaRPr lang="en-US" sz="12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CB6C54D-FAA8-A2AA-3028-0B2662705D35}"/>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340505081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18B2-4EB1-ED52-02DA-B113F46F65C3}"/>
              </a:ext>
            </a:extLst>
          </p:cNvPr>
          <p:cNvSpPr>
            <a:spLocks noGrp="1"/>
          </p:cNvSpPr>
          <p:nvPr>
            <p:ph type="title"/>
          </p:nvPr>
        </p:nvSpPr>
        <p:spPr>
          <a:xfrm>
            <a:off x="838200" y="-86291"/>
            <a:ext cx="10515600" cy="1325563"/>
          </a:xfrm>
        </p:spPr>
        <p:txBody>
          <a:bodyPr>
            <a:normAutofit/>
          </a:bodyPr>
          <a:lstStyle/>
          <a:p>
            <a:pPr algn="ctr"/>
            <a:r>
              <a:rPr lang="en-US" sz="3200" dirty="0"/>
              <a:t>Trial Limitations</a:t>
            </a:r>
          </a:p>
        </p:txBody>
      </p:sp>
      <p:sp>
        <p:nvSpPr>
          <p:cNvPr id="3" name="Content Placeholder 2">
            <a:extLst>
              <a:ext uri="{FF2B5EF4-FFF2-40B4-BE49-F238E27FC236}">
                <a16:creationId xmlns:a16="http://schemas.microsoft.com/office/drawing/2014/main" id="{680E7D01-5065-CD7D-5BDA-FCFF378FBF21}"/>
              </a:ext>
            </a:extLst>
          </p:cNvPr>
          <p:cNvSpPr>
            <a:spLocks noGrp="1"/>
          </p:cNvSpPr>
          <p:nvPr>
            <p:ph idx="1"/>
          </p:nvPr>
        </p:nvSpPr>
        <p:spPr>
          <a:xfrm>
            <a:off x="704608" y="1166448"/>
            <a:ext cx="10953991" cy="4702500"/>
          </a:xfrm>
        </p:spPr>
        <p:txBody>
          <a:bodyPr>
            <a:noAutofit/>
          </a:bodyPr>
          <a:lstStyle/>
          <a:p>
            <a:pPr>
              <a:lnSpc>
                <a:spcPct val="100000"/>
              </a:lnSpc>
              <a:spcBef>
                <a:spcPts val="0"/>
              </a:spcBef>
              <a:spcAft>
                <a:spcPts val="1200"/>
              </a:spcAft>
            </a:pPr>
            <a:r>
              <a:rPr lang="en-US" dirty="0"/>
              <a:t>Coronary anatomy had to be amenable to both pressure wire-based and FFRangio-based physiology measurements</a:t>
            </a:r>
          </a:p>
          <a:p>
            <a:pPr>
              <a:lnSpc>
                <a:spcPct val="100000"/>
              </a:lnSpc>
              <a:spcBef>
                <a:spcPts val="0"/>
              </a:spcBef>
              <a:spcAft>
                <a:spcPts val="1200"/>
              </a:spcAft>
            </a:pPr>
            <a:r>
              <a:rPr lang="en-US" dirty="0"/>
              <a:t>Majority of patients included in the trial had CCS/no biomarker elevation; CABG patients were excluded</a:t>
            </a:r>
          </a:p>
          <a:p>
            <a:pPr>
              <a:lnSpc>
                <a:spcPct val="100000"/>
              </a:lnSpc>
              <a:spcBef>
                <a:spcPts val="0"/>
              </a:spcBef>
              <a:spcAft>
                <a:spcPts val="1200"/>
              </a:spcAft>
            </a:pPr>
            <a:r>
              <a:rPr lang="en-US" dirty="0"/>
              <a:t>Trial-group assignment was unblinded</a:t>
            </a:r>
          </a:p>
          <a:p>
            <a:pPr>
              <a:lnSpc>
                <a:spcPct val="100000"/>
              </a:lnSpc>
              <a:spcBef>
                <a:spcPts val="0"/>
              </a:spcBef>
              <a:spcAft>
                <a:spcPts val="1200"/>
              </a:spcAft>
            </a:pPr>
            <a:r>
              <a:rPr lang="en-US" dirty="0" err="1"/>
              <a:t>FFRAngio</a:t>
            </a:r>
            <a:r>
              <a:rPr lang="en-US" dirty="0"/>
              <a:t> was compared was to a mixed control group of FFR/NHPR, though this is representative of current clinical use of pressure wire-based physiology, and randomization was stratified</a:t>
            </a:r>
          </a:p>
        </p:txBody>
      </p:sp>
      <p:pic>
        <p:nvPicPr>
          <p:cNvPr id="4" name="Picture 3">
            <a:extLst>
              <a:ext uri="{FF2B5EF4-FFF2-40B4-BE49-F238E27FC236}">
                <a16:creationId xmlns:a16="http://schemas.microsoft.com/office/drawing/2014/main" id="{99CAE42B-5552-FD9F-7404-B63F836E9348}"/>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371593744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3AA1-C477-3785-E845-C7FC9397F271}"/>
              </a:ext>
            </a:extLst>
          </p:cNvPr>
          <p:cNvSpPr>
            <a:spLocks noGrp="1"/>
          </p:cNvSpPr>
          <p:nvPr>
            <p:ph type="title"/>
          </p:nvPr>
        </p:nvSpPr>
        <p:spPr>
          <a:xfrm>
            <a:off x="838200" y="0"/>
            <a:ext cx="10515600" cy="1169826"/>
          </a:xfrm>
        </p:spPr>
        <p:txBody>
          <a:bodyPr>
            <a:normAutofit/>
          </a:bodyPr>
          <a:lstStyle/>
          <a:p>
            <a:pPr algn="ctr"/>
            <a:r>
              <a:rPr lang="en-US" sz="3200" dirty="0"/>
              <a:t>Conclusions</a:t>
            </a:r>
          </a:p>
        </p:txBody>
      </p:sp>
      <p:sp>
        <p:nvSpPr>
          <p:cNvPr id="3" name="Content Placeholder 2">
            <a:extLst>
              <a:ext uri="{FF2B5EF4-FFF2-40B4-BE49-F238E27FC236}">
                <a16:creationId xmlns:a16="http://schemas.microsoft.com/office/drawing/2014/main" id="{B33AB73F-AFE4-F9A7-6CA6-7E7455DF28C8}"/>
              </a:ext>
            </a:extLst>
          </p:cNvPr>
          <p:cNvSpPr>
            <a:spLocks noGrp="1"/>
          </p:cNvSpPr>
          <p:nvPr>
            <p:ph idx="1"/>
          </p:nvPr>
        </p:nvSpPr>
        <p:spPr>
          <a:xfrm>
            <a:off x="341219" y="935528"/>
            <a:ext cx="11509562" cy="5167892"/>
          </a:xfrm>
        </p:spPr>
        <p:txBody>
          <a:bodyPr>
            <a:normAutofit fontScale="92500" lnSpcReduction="10000"/>
          </a:bodyPr>
          <a:lstStyle/>
          <a:p>
            <a:pPr>
              <a:lnSpc>
                <a:spcPct val="120000"/>
              </a:lnSpc>
              <a:spcAft>
                <a:spcPts val="600"/>
              </a:spcAft>
            </a:pPr>
            <a:r>
              <a:rPr lang="en-US" sz="3200" dirty="0" err="1"/>
              <a:t>FFRangio</a:t>
            </a:r>
            <a:r>
              <a:rPr lang="en-US" sz="3200" dirty="0"/>
              <a:t> is a software-based tool that derives coronary physiology from a routine angiogram with physician oversight</a:t>
            </a:r>
          </a:p>
          <a:p>
            <a:pPr>
              <a:lnSpc>
                <a:spcPct val="120000"/>
              </a:lnSpc>
              <a:spcAft>
                <a:spcPts val="600"/>
              </a:spcAft>
            </a:pPr>
            <a:r>
              <a:rPr lang="en-US" sz="3200" dirty="0"/>
              <a:t>In this RCT powered to assess treatment guided by </a:t>
            </a:r>
            <a:r>
              <a:rPr lang="en-US" sz="3200" dirty="0" err="1"/>
              <a:t>FFRangio</a:t>
            </a:r>
            <a:r>
              <a:rPr lang="en-US" sz="3200" dirty="0"/>
              <a:t> compared with pressure wire (reference standard), we observed:</a:t>
            </a:r>
          </a:p>
          <a:p>
            <a:pPr lvl="1">
              <a:lnSpc>
                <a:spcPct val="120000"/>
              </a:lnSpc>
              <a:spcAft>
                <a:spcPts val="600"/>
              </a:spcAft>
            </a:pPr>
            <a:r>
              <a:rPr lang="en-US" sz="2800" dirty="0"/>
              <a:t>Similar 1-yr MACE (6.9% vs. 7.1%), meeting non-inferiority</a:t>
            </a:r>
          </a:p>
          <a:p>
            <a:pPr lvl="1">
              <a:lnSpc>
                <a:spcPct val="120000"/>
              </a:lnSpc>
              <a:spcAft>
                <a:spcPts val="600"/>
              </a:spcAft>
            </a:pPr>
            <a:r>
              <a:rPr lang="en-US" sz="2800" dirty="0"/>
              <a:t>Shorter time to calculate FFRangio vs. pressure wire-based physiology (without the need for additional procedural manipulation)</a:t>
            </a:r>
          </a:p>
          <a:p>
            <a:pPr lvl="1">
              <a:lnSpc>
                <a:spcPct val="120000"/>
              </a:lnSpc>
              <a:spcAft>
                <a:spcPts val="600"/>
              </a:spcAft>
            </a:pPr>
            <a:r>
              <a:rPr lang="en-US" sz="2800" dirty="0"/>
              <a:t>Shorter overall procedural and fluoroscopy times with lower contrast volume, despite a slightly higher rate of PCI</a:t>
            </a:r>
          </a:p>
        </p:txBody>
      </p:sp>
      <p:pic>
        <p:nvPicPr>
          <p:cNvPr id="6" name="Picture 5">
            <a:extLst>
              <a:ext uri="{FF2B5EF4-FFF2-40B4-BE49-F238E27FC236}">
                <a16:creationId xmlns:a16="http://schemas.microsoft.com/office/drawing/2014/main" id="{D44225B9-680B-55E9-6B2C-75A01D4CA7F0}"/>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50098302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E3298-7E03-5F6F-E826-6791399AB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BFC3C-CEC1-FAD1-D219-FBE89C7AA6FD}"/>
              </a:ext>
            </a:extLst>
          </p:cNvPr>
          <p:cNvSpPr>
            <a:spLocks noGrp="1"/>
          </p:cNvSpPr>
          <p:nvPr>
            <p:ph type="title"/>
          </p:nvPr>
        </p:nvSpPr>
        <p:spPr>
          <a:xfrm>
            <a:off x="838200" y="0"/>
            <a:ext cx="10515600" cy="1169826"/>
          </a:xfrm>
        </p:spPr>
        <p:txBody>
          <a:bodyPr/>
          <a:lstStyle/>
          <a:p>
            <a:pPr algn="ctr"/>
            <a:r>
              <a:rPr lang="en-US" dirty="0"/>
              <a:t>Clinical Implications</a:t>
            </a:r>
          </a:p>
        </p:txBody>
      </p:sp>
      <p:sp>
        <p:nvSpPr>
          <p:cNvPr id="3" name="Content Placeholder 2">
            <a:extLst>
              <a:ext uri="{FF2B5EF4-FFF2-40B4-BE49-F238E27FC236}">
                <a16:creationId xmlns:a16="http://schemas.microsoft.com/office/drawing/2014/main" id="{16BF1006-30F5-0851-18C7-1C372C81C89D}"/>
              </a:ext>
            </a:extLst>
          </p:cNvPr>
          <p:cNvSpPr>
            <a:spLocks noGrp="1"/>
          </p:cNvSpPr>
          <p:nvPr>
            <p:ph idx="1"/>
          </p:nvPr>
        </p:nvSpPr>
        <p:spPr>
          <a:xfrm>
            <a:off x="333703" y="1223295"/>
            <a:ext cx="11524594" cy="4436523"/>
          </a:xfrm>
          <a:solidFill>
            <a:srgbClr val="DEEBF8"/>
          </a:solidFill>
          <a:ln>
            <a:solidFill>
              <a:schemeClr val="tx1"/>
            </a:solidFill>
          </a:ln>
        </p:spPr>
        <p:txBody>
          <a:bodyPr anchor="ctr">
            <a:noAutofit/>
          </a:bodyPr>
          <a:lstStyle/>
          <a:p>
            <a:pPr marL="0" indent="0" algn="ctr">
              <a:lnSpc>
                <a:spcPct val="100000"/>
              </a:lnSpc>
              <a:spcBef>
                <a:spcPts val="0"/>
              </a:spcBef>
              <a:spcAft>
                <a:spcPts val="2400"/>
              </a:spcAft>
              <a:buNone/>
            </a:pPr>
            <a:r>
              <a:rPr lang="en-US" sz="3600" b="1" dirty="0"/>
              <a:t>These data support the routine use of </a:t>
            </a:r>
            <a:r>
              <a:rPr lang="en-US" sz="3600" b="1" dirty="0" err="1"/>
              <a:t>FFRangio</a:t>
            </a:r>
            <a:r>
              <a:rPr lang="en-US" sz="3600" b="1" dirty="0"/>
              <a:t> to guide treatment of intermediate lesions in the cath lab, with a simplified workflow over the current standard (pressure wire assessment)</a:t>
            </a:r>
          </a:p>
          <a:p>
            <a:pPr marL="0" indent="0" algn="ctr">
              <a:lnSpc>
                <a:spcPct val="100000"/>
              </a:lnSpc>
              <a:spcBef>
                <a:spcPts val="0"/>
              </a:spcBef>
              <a:spcAft>
                <a:spcPts val="2400"/>
              </a:spcAft>
              <a:buNone/>
            </a:pPr>
            <a:r>
              <a:rPr lang="en-US" sz="3600" b="1" i="1" u="sng" dirty="0"/>
              <a:t>We hope this will help facilitate increased use of coronary physiology concordant with guidelines!</a:t>
            </a:r>
          </a:p>
        </p:txBody>
      </p:sp>
      <p:pic>
        <p:nvPicPr>
          <p:cNvPr id="5" name="Picture 4">
            <a:extLst>
              <a:ext uri="{FF2B5EF4-FFF2-40B4-BE49-F238E27FC236}">
                <a16:creationId xmlns:a16="http://schemas.microsoft.com/office/drawing/2014/main" id="{15B9E385-C22D-BAC7-9AD4-C4B03E3B6548}"/>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4219508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ard&#10;&#10;AI-generated content may be incorrect.">
            <a:extLst>
              <a:ext uri="{FF2B5EF4-FFF2-40B4-BE49-F238E27FC236}">
                <a16:creationId xmlns:a16="http://schemas.microsoft.com/office/drawing/2014/main" id="{7F703205-EF52-60BA-5E6D-E335727A0928}"/>
              </a:ext>
            </a:extLst>
          </p:cNvPr>
          <p:cNvPicPr>
            <a:picLocks noChangeAspect="1"/>
          </p:cNvPicPr>
          <p:nvPr/>
        </p:nvPicPr>
        <p:blipFill>
          <a:blip r:embed="rId3"/>
          <a:srcRect t="20546" b="22644"/>
          <a:stretch>
            <a:fillRect/>
          </a:stretch>
        </p:blipFill>
        <p:spPr>
          <a:xfrm>
            <a:off x="53669" y="955972"/>
            <a:ext cx="12084663" cy="5056908"/>
          </a:xfrm>
          <a:prstGeom prst="rect">
            <a:avLst/>
          </a:prstGeom>
        </p:spPr>
      </p:pic>
      <p:pic>
        <p:nvPicPr>
          <p:cNvPr id="8" name="Picture 7" descr="A close-up of a card&#10;&#10;AI-generated content may be incorrect.">
            <a:extLst>
              <a:ext uri="{FF2B5EF4-FFF2-40B4-BE49-F238E27FC236}">
                <a16:creationId xmlns:a16="http://schemas.microsoft.com/office/drawing/2014/main" id="{7B47C13D-5DCE-8F9B-EC1A-AC22C89E56B5}"/>
              </a:ext>
            </a:extLst>
          </p:cNvPr>
          <p:cNvPicPr>
            <a:picLocks noChangeAspect="1"/>
          </p:cNvPicPr>
          <p:nvPr/>
        </p:nvPicPr>
        <p:blipFill>
          <a:blip r:embed="rId3"/>
          <a:srcRect l="15184" t="4979" r="26247" b="79805"/>
          <a:stretch>
            <a:fillRect/>
          </a:stretch>
        </p:blipFill>
        <p:spPr>
          <a:xfrm>
            <a:off x="2845930" y="108883"/>
            <a:ext cx="6223040" cy="1190829"/>
          </a:xfrm>
          <a:prstGeom prst="rect">
            <a:avLst/>
          </a:prstGeom>
        </p:spPr>
      </p:pic>
      <p:pic>
        <p:nvPicPr>
          <p:cNvPr id="3" name="Picture 2">
            <a:extLst>
              <a:ext uri="{FF2B5EF4-FFF2-40B4-BE49-F238E27FC236}">
                <a16:creationId xmlns:a16="http://schemas.microsoft.com/office/drawing/2014/main" id="{6C191525-3ACD-B290-BF52-A4FC2A35D0FD}"/>
              </a:ext>
            </a:extLst>
          </p:cNvPr>
          <p:cNvPicPr>
            <a:picLocks noChangeAspect="1"/>
          </p:cNvPicPr>
          <p:nvPr/>
        </p:nvPicPr>
        <p:blipFill>
          <a:blip r:embed="rId4"/>
          <a:stretch>
            <a:fillRect/>
          </a:stretch>
        </p:blipFill>
        <p:spPr>
          <a:xfrm>
            <a:off x="10105152" y="3130784"/>
            <a:ext cx="1870703" cy="1870703"/>
          </a:xfrm>
          <a:prstGeom prst="rect">
            <a:avLst/>
          </a:prstGeom>
          <a:ln>
            <a:solidFill>
              <a:schemeClr val="tx1"/>
            </a:solidFill>
          </a:ln>
        </p:spPr>
      </p:pic>
      <p:pic>
        <p:nvPicPr>
          <p:cNvPr id="5" name="Picture 4">
            <a:extLst>
              <a:ext uri="{FF2B5EF4-FFF2-40B4-BE49-F238E27FC236}">
                <a16:creationId xmlns:a16="http://schemas.microsoft.com/office/drawing/2014/main" id="{F3550971-EFBE-BA4D-F760-BA61ED08B078}"/>
              </a:ext>
            </a:extLst>
          </p:cNvPr>
          <p:cNvPicPr>
            <a:picLocks noChangeAspect="1"/>
          </p:cNvPicPr>
          <p:nvPr/>
        </p:nvPicPr>
        <p:blipFill>
          <a:blip r:embed="rId5"/>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46498529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D84356-7334-C6F1-146E-CBA9AEB99C38}"/>
              </a:ext>
            </a:extLst>
          </p:cNvPr>
          <p:cNvPicPr>
            <a:picLocks noChangeAspect="1"/>
          </p:cNvPicPr>
          <p:nvPr/>
        </p:nvPicPr>
        <p:blipFill>
          <a:blip r:embed="rId3"/>
          <a:stretch>
            <a:fillRect/>
          </a:stretch>
        </p:blipFill>
        <p:spPr>
          <a:xfrm>
            <a:off x="3516029" y="827869"/>
            <a:ext cx="5159942" cy="515994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2F43774-F922-D5E1-C280-FAFB84A8F21A}"/>
              </a:ext>
            </a:extLst>
          </p:cNvPr>
          <p:cNvPicPr>
            <a:picLocks noChangeAspect="1"/>
          </p:cNvPicPr>
          <p:nvPr/>
        </p:nvPicPr>
        <p:blipFill>
          <a:blip r:embed="rId4"/>
          <a:stretch>
            <a:fillRect/>
          </a:stretch>
        </p:blipFill>
        <p:spPr>
          <a:xfrm>
            <a:off x="4669221" y="88833"/>
            <a:ext cx="2853558" cy="628674"/>
          </a:xfrm>
          <a:prstGeom prst="rect">
            <a:avLst/>
          </a:prstGeom>
        </p:spPr>
      </p:pic>
    </p:spTree>
    <p:extLst>
      <p:ext uri="{BB962C8B-B14F-4D97-AF65-F5344CB8AC3E}">
        <p14:creationId xmlns:p14="http://schemas.microsoft.com/office/powerpoint/2010/main" val="52162520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C7B-47B4-6BE0-6FA4-F70C8A902C49}"/>
              </a:ext>
            </a:extLst>
          </p:cNvPr>
          <p:cNvSpPr>
            <a:spLocks noGrp="1"/>
          </p:cNvSpPr>
          <p:nvPr>
            <p:ph type="title"/>
          </p:nvPr>
        </p:nvSpPr>
        <p:spPr>
          <a:xfrm>
            <a:off x="838200" y="45834"/>
            <a:ext cx="10553700" cy="1325563"/>
          </a:xfrm>
        </p:spPr>
        <p:txBody>
          <a:bodyPr>
            <a:noAutofit/>
          </a:bodyPr>
          <a:lstStyle/>
          <a:p>
            <a:pPr algn="ctr">
              <a:lnSpc>
                <a:spcPct val="100000"/>
              </a:lnSpc>
            </a:pPr>
            <a:r>
              <a:rPr lang="en-US" sz="3200" dirty="0"/>
              <a:t>Coronary Physiology:</a:t>
            </a:r>
            <a:br>
              <a:rPr lang="en-US" sz="3200" dirty="0"/>
            </a:br>
            <a:r>
              <a:rPr lang="en-US" sz="3200" i="1" dirty="0">
                <a:latin typeface="Arial"/>
                <a:cs typeface="Arial"/>
              </a:rPr>
              <a:t>IA</a:t>
            </a:r>
            <a:r>
              <a:rPr lang="en-US" sz="3200" i="1" spc="-147" dirty="0">
                <a:latin typeface="Arial"/>
                <a:cs typeface="Arial"/>
              </a:rPr>
              <a:t> High Value </a:t>
            </a:r>
            <a:r>
              <a:rPr lang="en-US" sz="3200" i="1" dirty="0">
                <a:latin typeface="Arial"/>
                <a:cs typeface="Arial"/>
              </a:rPr>
              <a:t>Indication</a:t>
            </a:r>
            <a:r>
              <a:rPr lang="en-US" sz="3200" i="1" spc="-73" dirty="0">
                <a:latin typeface="Arial"/>
                <a:cs typeface="Arial"/>
              </a:rPr>
              <a:t> </a:t>
            </a:r>
            <a:r>
              <a:rPr lang="en-US" sz="3200" i="1" dirty="0">
                <a:latin typeface="Arial"/>
                <a:cs typeface="Arial"/>
              </a:rPr>
              <a:t>in</a:t>
            </a:r>
            <a:r>
              <a:rPr lang="en-US" sz="3200" i="1" spc="-40" dirty="0">
                <a:latin typeface="Arial"/>
                <a:cs typeface="Arial"/>
              </a:rPr>
              <a:t> </a:t>
            </a:r>
            <a:r>
              <a:rPr lang="en-US" sz="3200" i="1" dirty="0">
                <a:latin typeface="Arial"/>
                <a:cs typeface="Arial"/>
              </a:rPr>
              <a:t>ACC/AHA</a:t>
            </a:r>
            <a:r>
              <a:rPr lang="en-US" sz="3200" i="1" spc="-73" dirty="0">
                <a:latin typeface="Arial"/>
                <a:cs typeface="Arial"/>
              </a:rPr>
              <a:t> </a:t>
            </a:r>
            <a:r>
              <a:rPr lang="en-US" sz="3200" i="1" spc="-13" dirty="0">
                <a:latin typeface="Arial"/>
                <a:cs typeface="Arial"/>
              </a:rPr>
              <a:t>Guidelines</a:t>
            </a:r>
            <a:endParaRPr lang="en-US" sz="3200" dirty="0"/>
          </a:p>
        </p:txBody>
      </p:sp>
      <p:grpSp>
        <p:nvGrpSpPr>
          <p:cNvPr id="4" name="object 2">
            <a:extLst>
              <a:ext uri="{FF2B5EF4-FFF2-40B4-BE49-F238E27FC236}">
                <a16:creationId xmlns:a16="http://schemas.microsoft.com/office/drawing/2014/main" id="{1AB8DE27-E12A-962F-4BD2-B0D64541D382}"/>
              </a:ext>
            </a:extLst>
          </p:cNvPr>
          <p:cNvGrpSpPr/>
          <p:nvPr/>
        </p:nvGrpSpPr>
        <p:grpSpPr>
          <a:xfrm>
            <a:off x="218400" y="1472650"/>
            <a:ext cx="11755200" cy="4484977"/>
            <a:chOff x="170926" y="1056222"/>
            <a:chExt cx="8816400" cy="3363733"/>
          </a:xfrm>
        </p:grpSpPr>
        <p:pic>
          <p:nvPicPr>
            <p:cNvPr id="5" name="object 3">
              <a:extLst>
                <a:ext uri="{FF2B5EF4-FFF2-40B4-BE49-F238E27FC236}">
                  <a16:creationId xmlns:a16="http://schemas.microsoft.com/office/drawing/2014/main" id="{21A08850-13B6-DB4C-278C-CCBB4D73FAAB}"/>
                </a:ext>
              </a:extLst>
            </p:cNvPr>
            <p:cNvPicPr/>
            <p:nvPr/>
          </p:nvPicPr>
          <p:blipFill>
            <a:blip r:embed="rId3" cstate="print"/>
            <a:stretch>
              <a:fillRect/>
            </a:stretch>
          </p:blipFill>
          <p:spPr>
            <a:xfrm>
              <a:off x="170926" y="1093766"/>
              <a:ext cx="2880360" cy="1371600"/>
            </a:xfrm>
            <a:prstGeom prst="rect">
              <a:avLst/>
            </a:prstGeom>
            <a:ln>
              <a:noFill/>
            </a:ln>
            <a:effectLst>
              <a:outerShdw blurRad="292100" dist="139700" dir="2700000" algn="tl" rotWithShape="0">
                <a:srgbClr val="333333">
                  <a:alpha val="65000"/>
                </a:srgbClr>
              </a:outerShdw>
            </a:effectLst>
          </p:spPr>
        </p:pic>
        <p:pic>
          <p:nvPicPr>
            <p:cNvPr id="6" name="object 4">
              <a:extLst>
                <a:ext uri="{FF2B5EF4-FFF2-40B4-BE49-F238E27FC236}">
                  <a16:creationId xmlns:a16="http://schemas.microsoft.com/office/drawing/2014/main" id="{CFB77B75-F8AD-42C0-170B-C97991C11FB8}"/>
                </a:ext>
              </a:extLst>
            </p:cNvPr>
            <p:cNvPicPr/>
            <p:nvPr/>
          </p:nvPicPr>
          <p:blipFill>
            <a:blip r:embed="rId4" cstate="print"/>
            <a:stretch>
              <a:fillRect/>
            </a:stretch>
          </p:blipFill>
          <p:spPr>
            <a:xfrm>
              <a:off x="170926" y="2588375"/>
              <a:ext cx="2880360" cy="1371600"/>
            </a:xfrm>
            <a:prstGeom prst="rect">
              <a:avLst/>
            </a:prstGeom>
            <a:ln>
              <a:noFill/>
            </a:ln>
            <a:effectLst>
              <a:outerShdw blurRad="292100" dist="139700" dir="2700000" algn="tl" rotWithShape="0">
                <a:srgbClr val="333333">
                  <a:alpha val="65000"/>
                </a:srgbClr>
              </a:outerShdw>
            </a:effectLst>
          </p:spPr>
        </p:pic>
        <p:pic>
          <p:nvPicPr>
            <p:cNvPr id="7" name="object 5">
              <a:extLst>
                <a:ext uri="{FF2B5EF4-FFF2-40B4-BE49-F238E27FC236}">
                  <a16:creationId xmlns:a16="http://schemas.microsoft.com/office/drawing/2014/main" id="{00736CEE-C432-8D3E-2264-9C5C064581B3}"/>
                </a:ext>
              </a:extLst>
            </p:cNvPr>
            <p:cNvPicPr/>
            <p:nvPr/>
          </p:nvPicPr>
          <p:blipFill>
            <a:blip r:embed="rId5" cstate="print"/>
            <a:stretch>
              <a:fillRect/>
            </a:stretch>
          </p:blipFill>
          <p:spPr>
            <a:xfrm>
              <a:off x="6106966" y="1056222"/>
              <a:ext cx="2880360" cy="1371600"/>
            </a:xfrm>
            <a:prstGeom prst="rect">
              <a:avLst/>
            </a:prstGeom>
            <a:ln>
              <a:noFill/>
            </a:ln>
            <a:effectLst>
              <a:outerShdw blurRad="292100" dist="139700" dir="2700000" algn="tl" rotWithShape="0">
                <a:srgbClr val="333333">
                  <a:alpha val="65000"/>
                </a:srgbClr>
              </a:outerShdw>
            </a:effectLst>
          </p:spPr>
        </p:pic>
        <p:pic>
          <p:nvPicPr>
            <p:cNvPr id="8" name="object 6">
              <a:extLst>
                <a:ext uri="{FF2B5EF4-FFF2-40B4-BE49-F238E27FC236}">
                  <a16:creationId xmlns:a16="http://schemas.microsoft.com/office/drawing/2014/main" id="{F58C38C7-2AC0-CF9C-C087-F0FDD72971BE}"/>
                </a:ext>
              </a:extLst>
            </p:cNvPr>
            <p:cNvPicPr/>
            <p:nvPr/>
          </p:nvPicPr>
          <p:blipFill>
            <a:blip r:embed="rId6" cstate="print"/>
            <a:stretch>
              <a:fillRect/>
            </a:stretch>
          </p:blipFill>
          <p:spPr>
            <a:xfrm>
              <a:off x="6106966" y="2619147"/>
              <a:ext cx="2880360" cy="1371600"/>
            </a:xfrm>
            <a:prstGeom prst="rect">
              <a:avLst/>
            </a:prstGeom>
            <a:ln>
              <a:noFill/>
            </a:ln>
            <a:effectLst>
              <a:outerShdw blurRad="292100" dist="139700" dir="2700000" algn="tl" rotWithShape="0">
                <a:srgbClr val="333333">
                  <a:alpha val="65000"/>
                </a:srgbClr>
              </a:outerShdw>
            </a:effectLst>
          </p:spPr>
        </p:pic>
        <p:pic>
          <p:nvPicPr>
            <p:cNvPr id="9" name="object 7">
              <a:extLst>
                <a:ext uri="{FF2B5EF4-FFF2-40B4-BE49-F238E27FC236}">
                  <a16:creationId xmlns:a16="http://schemas.microsoft.com/office/drawing/2014/main" id="{E7DEBA5F-A0BA-3F83-8550-68B2248BE5F8}"/>
                </a:ext>
              </a:extLst>
            </p:cNvPr>
            <p:cNvPicPr/>
            <p:nvPr/>
          </p:nvPicPr>
          <p:blipFill>
            <a:blip r:embed="rId7" cstate="print"/>
            <a:stretch>
              <a:fillRect/>
            </a:stretch>
          </p:blipFill>
          <p:spPr>
            <a:xfrm>
              <a:off x="3138946" y="3048355"/>
              <a:ext cx="2880360" cy="1371600"/>
            </a:xfrm>
            <a:prstGeom prst="rect">
              <a:avLst/>
            </a:prstGeom>
            <a:ln>
              <a:noFill/>
            </a:ln>
            <a:effectLst>
              <a:outerShdw blurRad="292100" dist="139700" dir="2700000" algn="tl" rotWithShape="0">
                <a:srgbClr val="333333">
                  <a:alpha val="65000"/>
                </a:srgbClr>
              </a:outerShdw>
            </a:effectLst>
          </p:spPr>
        </p:pic>
      </p:grpSp>
      <p:pic>
        <p:nvPicPr>
          <p:cNvPr id="10" name="object 9">
            <a:extLst>
              <a:ext uri="{FF2B5EF4-FFF2-40B4-BE49-F238E27FC236}">
                <a16:creationId xmlns:a16="http://schemas.microsoft.com/office/drawing/2014/main" id="{D81745B7-950D-0283-D126-642768EB0B19}"/>
              </a:ext>
            </a:extLst>
          </p:cNvPr>
          <p:cNvPicPr/>
          <p:nvPr/>
        </p:nvPicPr>
        <p:blipFill>
          <a:blip r:embed="rId8" cstate="print"/>
          <a:stretch>
            <a:fillRect/>
          </a:stretch>
        </p:blipFill>
        <p:spPr>
          <a:xfrm>
            <a:off x="3049326" y="1426930"/>
            <a:ext cx="6093348" cy="3912700"/>
          </a:xfrm>
          <a:prstGeom prst="rect">
            <a:avLst/>
          </a:prstGeom>
          <a:ln w="57150">
            <a:solidFill>
              <a:schemeClr val="tx1"/>
            </a:solidFill>
          </a:ln>
        </p:spPr>
      </p:pic>
      <p:sp>
        <p:nvSpPr>
          <p:cNvPr id="11" name="object 10">
            <a:extLst>
              <a:ext uri="{FF2B5EF4-FFF2-40B4-BE49-F238E27FC236}">
                <a16:creationId xmlns:a16="http://schemas.microsoft.com/office/drawing/2014/main" id="{38B5B009-51D7-93F7-B99E-7864959FAF10}"/>
              </a:ext>
            </a:extLst>
          </p:cNvPr>
          <p:cNvSpPr txBox="1"/>
          <p:nvPr/>
        </p:nvSpPr>
        <p:spPr>
          <a:xfrm>
            <a:off x="4506392" y="6312806"/>
            <a:ext cx="7253455" cy="232542"/>
          </a:xfrm>
          <a:prstGeom prst="rect">
            <a:avLst/>
          </a:prstGeom>
        </p:spPr>
        <p:txBody>
          <a:bodyPr vert="horz" wrap="square" lIns="0" tIns="16933" rIns="0" bIns="0" rtlCol="0" anchor="t">
            <a:spAutoFit/>
          </a:bodyPr>
          <a:lstStyle/>
          <a:p>
            <a:pPr marL="16933" algn="r">
              <a:spcBef>
                <a:spcPts val="133"/>
              </a:spcBef>
            </a:pPr>
            <a:r>
              <a:rPr sz="1400" dirty="0">
                <a:solidFill>
                  <a:schemeClr val="bg1"/>
                </a:solidFill>
                <a:latin typeface="Arial"/>
                <a:cs typeface="Arial"/>
              </a:rPr>
              <a:t>Virani</a:t>
            </a:r>
            <a:r>
              <a:rPr sz="1400" spc="-60" dirty="0">
                <a:solidFill>
                  <a:schemeClr val="bg1"/>
                </a:solidFill>
                <a:latin typeface="Arial"/>
                <a:cs typeface="Arial"/>
              </a:rPr>
              <a:t> </a:t>
            </a:r>
            <a:r>
              <a:rPr sz="1400" dirty="0">
                <a:solidFill>
                  <a:schemeClr val="bg1"/>
                </a:solidFill>
                <a:latin typeface="Arial"/>
                <a:cs typeface="Arial"/>
              </a:rPr>
              <a:t>et</a:t>
            </a:r>
            <a:r>
              <a:rPr sz="1400" spc="-47" dirty="0">
                <a:solidFill>
                  <a:schemeClr val="bg1"/>
                </a:solidFill>
                <a:latin typeface="Arial"/>
                <a:cs typeface="Arial"/>
              </a:rPr>
              <a:t> </a:t>
            </a:r>
            <a:r>
              <a:rPr sz="1400" dirty="0">
                <a:solidFill>
                  <a:schemeClr val="bg1"/>
                </a:solidFill>
                <a:latin typeface="Arial"/>
                <a:cs typeface="Arial"/>
              </a:rPr>
              <a:t>al</a:t>
            </a:r>
            <a:r>
              <a:rPr lang="en-US" sz="1400" dirty="0">
                <a:solidFill>
                  <a:schemeClr val="bg1"/>
                </a:solidFill>
                <a:latin typeface="Arial"/>
                <a:cs typeface="Arial"/>
              </a:rPr>
              <a:t> 2023</a:t>
            </a:r>
          </a:p>
        </p:txBody>
      </p:sp>
      <p:pic>
        <p:nvPicPr>
          <p:cNvPr id="3" name="Picture 2">
            <a:extLst>
              <a:ext uri="{FF2B5EF4-FFF2-40B4-BE49-F238E27FC236}">
                <a16:creationId xmlns:a16="http://schemas.microsoft.com/office/drawing/2014/main" id="{8AF20B27-7461-1F57-BEB0-73369E10A79E}"/>
              </a:ext>
            </a:extLst>
          </p:cNvPr>
          <p:cNvPicPr>
            <a:picLocks noChangeAspect="1"/>
          </p:cNvPicPr>
          <p:nvPr/>
        </p:nvPicPr>
        <p:blipFill>
          <a:blip r:embed="rId9"/>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204414371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1982-BFAB-B90C-9550-BF52BABF87E0}"/>
              </a:ext>
            </a:extLst>
          </p:cNvPr>
          <p:cNvSpPr>
            <a:spLocks noGrp="1"/>
          </p:cNvSpPr>
          <p:nvPr>
            <p:ph type="title"/>
          </p:nvPr>
        </p:nvSpPr>
        <p:spPr>
          <a:xfrm>
            <a:off x="685804" y="225100"/>
            <a:ext cx="10591796" cy="1393295"/>
          </a:xfrm>
        </p:spPr>
        <p:txBody>
          <a:bodyPr>
            <a:noAutofit/>
          </a:bodyPr>
          <a:lstStyle/>
          <a:p>
            <a:pPr algn="ctr">
              <a:lnSpc>
                <a:spcPct val="100000"/>
              </a:lnSpc>
            </a:pPr>
            <a:r>
              <a:rPr lang="en-US" sz="3200" dirty="0">
                <a:latin typeface="Arial"/>
                <a:cs typeface="Arial"/>
              </a:rPr>
              <a:t>And Yet… Physiology is Underutilized in the Cath Lab</a:t>
            </a:r>
          </a:p>
        </p:txBody>
      </p:sp>
      <p:sp>
        <p:nvSpPr>
          <p:cNvPr id="4" name="Oval 3">
            <a:extLst>
              <a:ext uri="{FF2B5EF4-FFF2-40B4-BE49-F238E27FC236}">
                <a16:creationId xmlns:a16="http://schemas.microsoft.com/office/drawing/2014/main" id="{723E939F-BE43-FE8A-0A67-0AD6D64C3207}"/>
              </a:ext>
            </a:extLst>
          </p:cNvPr>
          <p:cNvSpPr/>
          <p:nvPr/>
        </p:nvSpPr>
        <p:spPr>
          <a:xfrm>
            <a:off x="593990" y="2083817"/>
            <a:ext cx="3105167" cy="3105158"/>
          </a:xfrm>
          <a:prstGeom prst="ellipse">
            <a:avLst/>
          </a:prstGeom>
          <a:solidFill>
            <a:srgbClr val="412D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6200" rIns="0" bIns="0" rtlCol="0" anchor="ctr" anchorCtr="0"/>
          <a:lstStyle/>
          <a:p>
            <a:pPr algn="ctr" defTabSz="380985"/>
            <a:r>
              <a:rPr lang="en-US" sz="3200" b="1" dirty="0">
                <a:solidFill>
                  <a:schemeClr val="bg1"/>
                </a:solidFill>
                <a:latin typeface="Arial"/>
              </a:rPr>
              <a:t>Pressure wire-based physiology</a:t>
            </a:r>
          </a:p>
          <a:p>
            <a:pPr algn="ctr" defTabSz="380985"/>
            <a:r>
              <a:rPr lang="en-US" sz="3200" b="1" dirty="0">
                <a:solidFill>
                  <a:schemeClr val="bg1"/>
                </a:solidFill>
                <a:latin typeface="Arial"/>
                <a:cs typeface="Arial"/>
              </a:rPr>
              <a:t>(Class IA)</a:t>
            </a:r>
          </a:p>
        </p:txBody>
      </p:sp>
      <p:pic>
        <p:nvPicPr>
          <p:cNvPr id="9" name="Graphic 8">
            <a:extLst>
              <a:ext uri="{FF2B5EF4-FFF2-40B4-BE49-F238E27FC236}">
                <a16:creationId xmlns:a16="http://schemas.microsoft.com/office/drawing/2014/main" id="{7D2D2CCD-460B-BD63-7464-C56DCA8E5B2B}"/>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87678" y="3631586"/>
            <a:ext cx="731520" cy="731520"/>
          </a:xfrm>
          <a:prstGeom prst="rect">
            <a:avLst/>
          </a:prstGeom>
        </p:spPr>
      </p:pic>
      <p:sp>
        <p:nvSpPr>
          <p:cNvPr id="10" name="TextBox 9">
            <a:extLst>
              <a:ext uri="{FF2B5EF4-FFF2-40B4-BE49-F238E27FC236}">
                <a16:creationId xmlns:a16="http://schemas.microsoft.com/office/drawing/2014/main" id="{C9B64DE6-3A63-50A7-5E89-0D8859DC556E}"/>
              </a:ext>
            </a:extLst>
          </p:cNvPr>
          <p:cNvSpPr txBox="1"/>
          <p:nvPr/>
        </p:nvSpPr>
        <p:spPr>
          <a:xfrm>
            <a:off x="6978705" y="1869574"/>
            <a:ext cx="4536415" cy="430887"/>
          </a:xfrm>
          <a:prstGeom prst="rect">
            <a:avLst/>
          </a:prstGeom>
          <a:noFill/>
        </p:spPr>
        <p:txBody>
          <a:bodyPr wrap="square" lIns="0" tIns="0" rIns="0" bIns="0" rtlCol="0" anchor="ctr" anchorCtr="0">
            <a:spAutoFit/>
          </a:bodyPr>
          <a:lstStyle/>
          <a:p>
            <a:pPr defTabSz="317449">
              <a:spcAft>
                <a:spcPts val="500"/>
              </a:spcAft>
              <a:defRPr/>
            </a:pPr>
            <a:r>
              <a:rPr lang="en-US" sz="2800" dirty="0">
                <a:latin typeface="Arial"/>
                <a:cs typeface="Avenir Next World Thin" panose="020B0303020202020204" pitchFamily="34" charset="0"/>
              </a:rPr>
              <a:t>Clinical Inertia</a:t>
            </a:r>
          </a:p>
        </p:txBody>
      </p:sp>
      <p:cxnSp>
        <p:nvCxnSpPr>
          <p:cNvPr id="11" name="Straight Connector 10">
            <a:extLst>
              <a:ext uri="{FF2B5EF4-FFF2-40B4-BE49-F238E27FC236}">
                <a16:creationId xmlns:a16="http://schemas.microsoft.com/office/drawing/2014/main" id="{38BF0B8F-BCAF-1E47-A581-11C778B9B327}"/>
              </a:ext>
            </a:extLst>
          </p:cNvPr>
          <p:cNvCxnSpPr>
            <a:cxnSpLocks/>
          </p:cNvCxnSpPr>
          <p:nvPr/>
        </p:nvCxnSpPr>
        <p:spPr>
          <a:xfrm>
            <a:off x="4080768" y="2074716"/>
            <a:ext cx="1071422" cy="0"/>
          </a:xfrm>
          <a:prstGeom prst="line">
            <a:avLst/>
          </a:prstGeom>
          <a:noFill/>
          <a:ln w="31750" cap="rnd" cmpd="sng" algn="ctr">
            <a:solidFill>
              <a:schemeClr val="tx1"/>
            </a:solidFill>
            <a:prstDash val="sysDot"/>
            <a:round/>
            <a:headEnd type="none" w="med" len="med"/>
            <a:tailEnd type="oval"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AE5C7BE-6175-79C7-EDFA-BC7CC346A83E}"/>
              </a:ext>
            </a:extLst>
          </p:cNvPr>
          <p:cNvCxnSpPr>
            <a:cxnSpLocks/>
          </p:cNvCxnSpPr>
          <p:nvPr/>
        </p:nvCxnSpPr>
        <p:spPr>
          <a:xfrm>
            <a:off x="4080768" y="2083817"/>
            <a:ext cx="0" cy="2924499"/>
          </a:xfrm>
          <a:prstGeom prst="line">
            <a:avLst/>
          </a:prstGeom>
          <a:noFill/>
          <a:ln w="31750" cap="rnd" cmpd="sng" algn="ctr">
            <a:solidFill>
              <a:schemeClr val="tx1"/>
            </a:solidFill>
            <a:prstDash val="sysDot"/>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pic>
        <p:nvPicPr>
          <p:cNvPr id="21" name="Graphic 20">
            <a:extLst>
              <a:ext uri="{FF2B5EF4-FFF2-40B4-BE49-F238E27FC236}">
                <a16:creationId xmlns:a16="http://schemas.microsoft.com/office/drawing/2014/main" id="{FC63180C-1764-75ED-0C50-55CE4CC9F88D}"/>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609426" y="4646190"/>
            <a:ext cx="731520" cy="731520"/>
          </a:xfrm>
          <a:prstGeom prst="rect">
            <a:avLst/>
          </a:prstGeom>
        </p:spPr>
      </p:pic>
      <p:pic>
        <p:nvPicPr>
          <p:cNvPr id="22" name="Graphic 21">
            <a:extLst>
              <a:ext uri="{FF2B5EF4-FFF2-40B4-BE49-F238E27FC236}">
                <a16:creationId xmlns:a16="http://schemas.microsoft.com/office/drawing/2014/main" id="{EB475E97-3B0E-1D49-B8A6-4B83FA7DE450}"/>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940992" y="2676781"/>
            <a:ext cx="731520" cy="731520"/>
          </a:xfrm>
          <a:prstGeom prst="rect">
            <a:avLst/>
          </a:prstGeom>
        </p:spPr>
      </p:pic>
      <p:pic>
        <p:nvPicPr>
          <p:cNvPr id="23" name="Graphic 22">
            <a:extLst>
              <a:ext uri="{FF2B5EF4-FFF2-40B4-BE49-F238E27FC236}">
                <a16:creationId xmlns:a16="http://schemas.microsoft.com/office/drawing/2014/main" id="{15AF5B55-DFDE-A35B-9731-33EE54DAFFFD}"/>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230928" y="2673282"/>
            <a:ext cx="731520" cy="731520"/>
          </a:xfrm>
          <a:prstGeom prst="rect">
            <a:avLst/>
          </a:prstGeom>
        </p:spPr>
      </p:pic>
      <p:pic>
        <p:nvPicPr>
          <p:cNvPr id="24" name="Graphic 23">
            <a:extLst>
              <a:ext uri="{FF2B5EF4-FFF2-40B4-BE49-F238E27FC236}">
                <a16:creationId xmlns:a16="http://schemas.microsoft.com/office/drawing/2014/main" id="{7E815C7F-43E6-81BE-DD99-9A10476785F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221856" y="3639992"/>
            <a:ext cx="731520" cy="731520"/>
          </a:xfrm>
          <a:prstGeom prst="rect">
            <a:avLst/>
          </a:prstGeom>
        </p:spPr>
      </p:pic>
      <p:pic>
        <p:nvPicPr>
          <p:cNvPr id="1026" name="Picture 2" descr="Inertia - Free wellness icons">
            <a:extLst>
              <a:ext uri="{FF2B5EF4-FFF2-40B4-BE49-F238E27FC236}">
                <a16:creationId xmlns:a16="http://schemas.microsoft.com/office/drawing/2014/main" id="{710D6885-CA0E-EFB3-0C31-903F350A66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2840" y="1662541"/>
            <a:ext cx="822960" cy="8229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FCFA7BEB-2006-5DF4-ED78-D3F74696EFE6}"/>
              </a:ext>
            </a:extLst>
          </p:cNvPr>
          <p:cNvSpPr txBox="1"/>
          <p:nvPr/>
        </p:nvSpPr>
        <p:spPr>
          <a:xfrm>
            <a:off x="7004271" y="2811516"/>
            <a:ext cx="4510849" cy="430887"/>
          </a:xfrm>
          <a:prstGeom prst="rect">
            <a:avLst/>
          </a:prstGeom>
          <a:noFill/>
        </p:spPr>
        <p:txBody>
          <a:bodyPr wrap="square" lIns="0" tIns="0" rIns="0" bIns="0" rtlCol="0" anchor="ctr" anchorCtr="0">
            <a:spAutoFit/>
          </a:bodyPr>
          <a:lstStyle/>
          <a:p>
            <a:pPr defTabSz="317449">
              <a:spcAft>
                <a:spcPts val="500"/>
              </a:spcAft>
              <a:defRPr/>
            </a:pPr>
            <a:r>
              <a:rPr lang="en-US" sz="2800" dirty="0">
                <a:latin typeface="Arial"/>
                <a:cs typeface="Avenir Next World Thin" panose="020B0303020202020204" pitchFamily="34" charset="0"/>
              </a:rPr>
              <a:t>Procedural Time and Cost</a:t>
            </a:r>
          </a:p>
        </p:txBody>
      </p:sp>
      <p:sp>
        <p:nvSpPr>
          <p:cNvPr id="28" name="TextBox 27">
            <a:extLst>
              <a:ext uri="{FF2B5EF4-FFF2-40B4-BE49-F238E27FC236}">
                <a16:creationId xmlns:a16="http://schemas.microsoft.com/office/drawing/2014/main" id="{BA5F9F06-B447-CECF-8E82-093814BBB079}"/>
              </a:ext>
            </a:extLst>
          </p:cNvPr>
          <p:cNvSpPr txBox="1"/>
          <p:nvPr/>
        </p:nvSpPr>
        <p:spPr>
          <a:xfrm>
            <a:off x="6978705" y="3548920"/>
            <a:ext cx="4536415" cy="861774"/>
          </a:xfrm>
          <a:prstGeom prst="rect">
            <a:avLst/>
          </a:prstGeom>
          <a:noFill/>
        </p:spPr>
        <p:txBody>
          <a:bodyPr wrap="square" lIns="0" tIns="0" rIns="0" bIns="0" rtlCol="0" anchor="ctr" anchorCtr="0">
            <a:spAutoFit/>
          </a:bodyPr>
          <a:lstStyle/>
          <a:p>
            <a:pPr defTabSz="317449">
              <a:spcAft>
                <a:spcPts val="500"/>
              </a:spcAft>
              <a:defRPr/>
            </a:pPr>
            <a:r>
              <a:rPr lang="en-US" sz="2800" dirty="0">
                <a:latin typeface="Arial"/>
                <a:cs typeface="Avenir Next World Thin" panose="020B0303020202020204" pitchFamily="34" charset="0"/>
              </a:rPr>
              <a:t>Workflow / Measurement Complexity</a:t>
            </a:r>
          </a:p>
        </p:txBody>
      </p:sp>
      <p:sp>
        <p:nvSpPr>
          <p:cNvPr id="31" name="TextBox 30">
            <a:extLst>
              <a:ext uri="{FF2B5EF4-FFF2-40B4-BE49-F238E27FC236}">
                <a16:creationId xmlns:a16="http://schemas.microsoft.com/office/drawing/2014/main" id="{269921EF-9B1F-4FF5-18D1-46B62C177236}"/>
              </a:ext>
            </a:extLst>
          </p:cNvPr>
          <p:cNvSpPr txBox="1"/>
          <p:nvPr/>
        </p:nvSpPr>
        <p:spPr>
          <a:xfrm>
            <a:off x="6944735" y="4792873"/>
            <a:ext cx="4832854" cy="430887"/>
          </a:xfrm>
          <a:prstGeom prst="rect">
            <a:avLst/>
          </a:prstGeom>
          <a:noFill/>
        </p:spPr>
        <p:txBody>
          <a:bodyPr wrap="square" lIns="0" tIns="0" rIns="0" bIns="0" rtlCol="0" anchor="ctr" anchorCtr="0">
            <a:spAutoFit/>
          </a:bodyPr>
          <a:lstStyle/>
          <a:p>
            <a:pPr defTabSz="317449">
              <a:spcAft>
                <a:spcPts val="500"/>
              </a:spcAft>
              <a:defRPr/>
            </a:pPr>
            <a:r>
              <a:rPr lang="en-US" sz="2800" dirty="0">
                <a:latin typeface="Arial"/>
                <a:cs typeface="Avenir Next World Thin" panose="020B0303020202020204" pitchFamily="34" charset="0"/>
              </a:rPr>
              <a:t>Small Risk of Complications</a:t>
            </a:r>
          </a:p>
        </p:txBody>
      </p:sp>
      <p:cxnSp>
        <p:nvCxnSpPr>
          <p:cNvPr id="7" name="Straight Connector 6">
            <a:extLst>
              <a:ext uri="{FF2B5EF4-FFF2-40B4-BE49-F238E27FC236}">
                <a16:creationId xmlns:a16="http://schemas.microsoft.com/office/drawing/2014/main" id="{E8FEC5BB-4C78-1F71-C95E-C78C1B512F8D}"/>
              </a:ext>
            </a:extLst>
          </p:cNvPr>
          <p:cNvCxnSpPr>
            <a:cxnSpLocks/>
          </p:cNvCxnSpPr>
          <p:nvPr/>
        </p:nvCxnSpPr>
        <p:spPr>
          <a:xfrm>
            <a:off x="4080768" y="3064379"/>
            <a:ext cx="1071422" cy="0"/>
          </a:xfrm>
          <a:prstGeom prst="line">
            <a:avLst/>
          </a:prstGeom>
          <a:noFill/>
          <a:ln w="31750" cap="rnd" cmpd="sng" algn="ctr">
            <a:solidFill>
              <a:schemeClr val="tx1"/>
            </a:solidFill>
            <a:prstDash val="sysDot"/>
            <a:round/>
            <a:headEnd type="none" w="med" len="med"/>
            <a:tailEnd type="oval"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6710A161-8221-2F2D-9308-94235504C6C2}"/>
              </a:ext>
            </a:extLst>
          </p:cNvPr>
          <p:cNvCxnSpPr>
            <a:cxnSpLocks/>
          </p:cNvCxnSpPr>
          <p:nvPr/>
        </p:nvCxnSpPr>
        <p:spPr>
          <a:xfrm>
            <a:off x="4080768" y="4005752"/>
            <a:ext cx="1071422" cy="0"/>
          </a:xfrm>
          <a:prstGeom prst="line">
            <a:avLst/>
          </a:prstGeom>
          <a:noFill/>
          <a:ln w="31750" cap="rnd" cmpd="sng" algn="ctr">
            <a:solidFill>
              <a:schemeClr val="tx1"/>
            </a:solidFill>
            <a:prstDash val="sysDot"/>
            <a:round/>
            <a:headEnd type="none" w="med" len="med"/>
            <a:tailEnd type="oval"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051FCA11-21D6-C60F-5843-485F1E490020}"/>
              </a:ext>
            </a:extLst>
          </p:cNvPr>
          <p:cNvCxnSpPr>
            <a:cxnSpLocks/>
          </p:cNvCxnSpPr>
          <p:nvPr/>
        </p:nvCxnSpPr>
        <p:spPr>
          <a:xfrm>
            <a:off x="4080768" y="5008316"/>
            <a:ext cx="1071422" cy="0"/>
          </a:xfrm>
          <a:prstGeom prst="line">
            <a:avLst/>
          </a:prstGeom>
          <a:noFill/>
          <a:ln w="31750" cap="rnd" cmpd="sng" algn="ctr">
            <a:solidFill>
              <a:schemeClr val="tx1"/>
            </a:solidFill>
            <a:prstDash val="sysDot"/>
            <a:round/>
            <a:headEnd type="none" w="med" len="med"/>
            <a:tailEnd type="oval"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D053E25C-9079-4A0C-7CAB-01A8B051DFC7}"/>
              </a:ext>
            </a:extLst>
          </p:cNvPr>
          <p:cNvCxnSpPr>
            <a:cxnSpLocks/>
          </p:cNvCxnSpPr>
          <p:nvPr/>
        </p:nvCxnSpPr>
        <p:spPr>
          <a:xfrm>
            <a:off x="3714397" y="3636396"/>
            <a:ext cx="331759" cy="3595"/>
          </a:xfrm>
          <a:prstGeom prst="line">
            <a:avLst/>
          </a:prstGeom>
          <a:noFill/>
          <a:ln w="31750" cap="rnd" cmpd="sng" algn="ctr">
            <a:solidFill>
              <a:schemeClr val="tx1"/>
            </a:solidFill>
            <a:prstDash val="sysDot"/>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pic>
        <p:nvPicPr>
          <p:cNvPr id="5" name="Picture 4">
            <a:extLst>
              <a:ext uri="{FF2B5EF4-FFF2-40B4-BE49-F238E27FC236}">
                <a16:creationId xmlns:a16="http://schemas.microsoft.com/office/drawing/2014/main" id="{91FAEA36-C505-1588-D4DC-59E7EB4820D8}"/>
              </a:ext>
            </a:extLst>
          </p:cNvPr>
          <p:cNvPicPr>
            <a:picLocks noChangeAspect="1"/>
          </p:cNvPicPr>
          <p:nvPr/>
        </p:nvPicPr>
        <p:blipFill>
          <a:blip r:embed="rId9"/>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12035599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uter monitor on a stand&#10;&#10;AI-generated content may be incorrect.">
            <a:extLst>
              <a:ext uri="{FF2B5EF4-FFF2-40B4-BE49-F238E27FC236}">
                <a16:creationId xmlns:a16="http://schemas.microsoft.com/office/drawing/2014/main" id="{01A7EF8D-4685-AD59-7B1D-638C535384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646764" y="130600"/>
            <a:ext cx="9427633" cy="7917085"/>
          </a:xfrm>
          <a:prstGeom prst="rect">
            <a:avLst/>
          </a:prstGeom>
        </p:spPr>
      </p:pic>
      <p:sp>
        <p:nvSpPr>
          <p:cNvPr id="2" name="Title 1">
            <a:extLst>
              <a:ext uri="{FF2B5EF4-FFF2-40B4-BE49-F238E27FC236}">
                <a16:creationId xmlns:a16="http://schemas.microsoft.com/office/drawing/2014/main" id="{C2C86402-5C8F-E5C7-12F0-416521CFB2E9}"/>
              </a:ext>
            </a:extLst>
          </p:cNvPr>
          <p:cNvSpPr>
            <a:spLocks noGrp="1"/>
          </p:cNvSpPr>
          <p:nvPr>
            <p:ph type="title"/>
          </p:nvPr>
        </p:nvSpPr>
        <p:spPr>
          <a:xfrm>
            <a:off x="838200" y="-20645"/>
            <a:ext cx="10515600" cy="991713"/>
          </a:xfrm>
        </p:spPr>
        <p:txBody>
          <a:bodyPr vert="horz" lIns="91440" tIns="45720" rIns="91440" bIns="45720" rtlCol="0" anchor="ctr">
            <a:normAutofit/>
          </a:bodyPr>
          <a:lstStyle/>
          <a:p>
            <a:pPr algn="ctr"/>
            <a:r>
              <a:rPr lang="en-US" sz="3200" dirty="0"/>
              <a:t>CathWorks FFRangio</a:t>
            </a:r>
            <a:r>
              <a:rPr lang="en-US" sz="3200" baseline="30000" dirty="0"/>
              <a:t>®</a:t>
            </a:r>
            <a:r>
              <a:rPr lang="en-US" sz="3200" dirty="0"/>
              <a:t> System</a:t>
            </a:r>
          </a:p>
        </p:txBody>
      </p:sp>
      <p:sp>
        <p:nvSpPr>
          <p:cNvPr id="3" name="Rectangle 3">
            <a:extLst>
              <a:ext uri="{FF2B5EF4-FFF2-40B4-BE49-F238E27FC236}">
                <a16:creationId xmlns:a16="http://schemas.microsoft.com/office/drawing/2014/main" id="{9A233895-4CD5-7CA9-3B51-0B7A7882D136}"/>
              </a:ext>
            </a:extLst>
          </p:cNvPr>
          <p:cNvSpPr txBox="1">
            <a:spLocks noChangeArrowheads="1"/>
          </p:cNvSpPr>
          <p:nvPr/>
        </p:nvSpPr>
        <p:spPr bwMode="auto">
          <a:xfrm>
            <a:off x="29705" y="935905"/>
            <a:ext cx="6540575" cy="4099089"/>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0"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0" baseline="0">
                <a:solidFill>
                  <a:schemeClr val="tx1"/>
                </a:solidFill>
                <a:latin typeface="+mn-lt"/>
              </a:defRPr>
            </a:lvl2pPr>
            <a:lvl3pPr marL="857250" indent="-171450" algn="l" rtl="0" eaLnBrk="0" fontAlgn="base" hangingPunct="0">
              <a:spcBef>
                <a:spcPct val="30000"/>
              </a:spcBef>
              <a:spcAft>
                <a:spcPct val="0"/>
              </a:spcAft>
              <a:buChar char="•"/>
              <a:defRPr sz="1600" b="0" baseline="0">
                <a:solidFill>
                  <a:schemeClr val="tx1"/>
                </a:solidFill>
                <a:latin typeface="+mn-lt"/>
              </a:defRPr>
            </a:lvl3pPr>
            <a:lvl4pPr marL="1200150" indent="-171450" algn="l" rtl="0" eaLnBrk="0" fontAlgn="base" hangingPunct="0">
              <a:spcBef>
                <a:spcPct val="30000"/>
              </a:spcBef>
              <a:spcAft>
                <a:spcPct val="0"/>
              </a:spcAft>
              <a:buChar char="–"/>
              <a:defRPr sz="1400" b="0" baseline="0">
                <a:solidFill>
                  <a:schemeClr val="tx1"/>
                </a:solidFill>
                <a:latin typeface="+mj-lt"/>
              </a:defRPr>
            </a:lvl4pPr>
            <a:lvl5pPr marL="1543050" indent="-171450" algn="l" rtl="0" eaLnBrk="0" fontAlgn="base" hangingPunct="0">
              <a:spcBef>
                <a:spcPct val="30000"/>
              </a:spcBef>
              <a:spcAft>
                <a:spcPct val="0"/>
              </a:spcAft>
              <a:buChar char="»"/>
              <a:defRPr sz="1200" b="0"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285320" indent="-285320" eaLnBrk="1" hangingPunct="1">
              <a:spcBef>
                <a:spcPts val="0"/>
              </a:spcBef>
              <a:spcAft>
                <a:spcPts val="2400"/>
              </a:spcAft>
            </a:pPr>
            <a:r>
              <a:rPr lang="en-US" sz="2800" kern="0" dirty="0">
                <a:solidFill>
                  <a:schemeClr val="tx2"/>
                </a:solidFill>
                <a:latin typeface="Arial" panose="020B0604020202020204" pitchFamily="34" charset="0"/>
                <a:cs typeface="Arial" panose="020B0604020202020204" pitchFamily="34" charset="0"/>
              </a:rPr>
              <a:t>Console receives </a:t>
            </a:r>
            <a:r>
              <a:rPr lang="en-US" sz="2800" dirty="0">
                <a:latin typeface="Arial" panose="020B0604020202020204" pitchFamily="34" charset="0"/>
                <a:cs typeface="Arial" panose="020B0604020202020204" pitchFamily="34" charset="0"/>
              </a:rPr>
              <a:t>routine angiograms</a:t>
            </a:r>
          </a:p>
          <a:p>
            <a:pPr marL="285320" indent="-285320" eaLnBrk="1" hangingPunct="1">
              <a:spcBef>
                <a:spcPts val="0"/>
              </a:spcBef>
              <a:spcAft>
                <a:spcPts val="1200"/>
              </a:spcAft>
            </a:pPr>
            <a:r>
              <a:rPr lang="en-US" sz="2800" kern="0" dirty="0">
                <a:solidFill>
                  <a:schemeClr val="tx2"/>
                </a:solidFill>
                <a:latin typeface="Arial"/>
                <a:cs typeface="Arial"/>
              </a:rPr>
              <a:t>Combines </a:t>
            </a:r>
            <a:r>
              <a:rPr lang="en-US" sz="2800" dirty="0">
                <a:latin typeface="Arial"/>
                <a:cs typeface="Arial"/>
              </a:rPr>
              <a:t>AI/Computer Vision to build 3D coronary model, MD verifies</a:t>
            </a:r>
          </a:p>
          <a:p>
            <a:pPr marL="585358" lvl="1" indent="-285320" eaLnBrk="1" hangingPunct="1">
              <a:spcBef>
                <a:spcPts val="0"/>
              </a:spcBef>
              <a:spcAft>
                <a:spcPts val="2400"/>
              </a:spcAft>
            </a:pPr>
            <a:r>
              <a:rPr lang="en-US" sz="2500" kern="0" dirty="0">
                <a:solidFill>
                  <a:schemeClr val="tx2"/>
                </a:solidFill>
                <a:latin typeface="Arial" panose="020B0604020202020204" pitchFamily="34" charset="0"/>
                <a:cs typeface="Arial" panose="020B0604020202020204" pitchFamily="34" charset="0"/>
              </a:rPr>
              <a:t>Applies</a:t>
            </a:r>
            <a:r>
              <a:rPr lang="en-US" sz="2500" dirty="0">
                <a:latin typeface="Arial" panose="020B0604020202020204" pitchFamily="34" charset="0"/>
                <a:cs typeface="Arial" panose="020B0604020202020204" pitchFamily="34" charset="0"/>
              </a:rPr>
              <a:t> ”Resistance Flow” algorithm</a:t>
            </a:r>
          </a:p>
          <a:p>
            <a:pPr marL="285115" indent="-285115" eaLnBrk="1" hangingPunct="1">
              <a:spcBef>
                <a:spcPts val="0"/>
              </a:spcBef>
              <a:spcAft>
                <a:spcPts val="2400"/>
              </a:spcAft>
            </a:pPr>
            <a:r>
              <a:rPr lang="en-US" sz="2800" kern="0" dirty="0">
                <a:solidFill>
                  <a:schemeClr val="tx2"/>
                </a:solidFill>
                <a:latin typeface="Arial"/>
                <a:cs typeface="Arial"/>
              </a:rPr>
              <a:t>Provides </a:t>
            </a:r>
            <a:r>
              <a:rPr lang="en-US" sz="2800" dirty="0">
                <a:latin typeface="Arial"/>
                <a:cs typeface="Arial"/>
              </a:rPr>
              <a:t>comprehensive multi-vessel coronary physiology </a:t>
            </a:r>
            <a:r>
              <a:rPr lang="en-US" sz="2800" i="1" u="sng" dirty="0">
                <a:latin typeface="Arial"/>
                <a:cs typeface="Arial"/>
              </a:rPr>
              <a:t>without further procedural manipulation</a:t>
            </a:r>
          </a:p>
          <a:p>
            <a:pPr marL="285115" indent="-285115" eaLnBrk="1" hangingPunct="1">
              <a:spcBef>
                <a:spcPts val="0"/>
              </a:spcBef>
              <a:spcAft>
                <a:spcPts val="2400"/>
              </a:spcAft>
            </a:pPr>
            <a:r>
              <a:rPr lang="en-US" sz="2800" kern="0" dirty="0">
                <a:latin typeface="Arial"/>
                <a:cs typeface="Arial"/>
              </a:rPr>
              <a:t>FDA-Approved and validated vs. FFR</a:t>
            </a:r>
          </a:p>
        </p:txBody>
      </p:sp>
      <p:sp>
        <p:nvSpPr>
          <p:cNvPr id="4" name="Text Box 7">
            <a:extLst>
              <a:ext uri="{FF2B5EF4-FFF2-40B4-BE49-F238E27FC236}">
                <a16:creationId xmlns:a16="http://schemas.microsoft.com/office/drawing/2014/main" id="{612A15CE-8536-0165-B2E0-A56C641B9CDC}"/>
              </a:ext>
            </a:extLst>
          </p:cNvPr>
          <p:cNvSpPr txBox="1">
            <a:spLocks noChangeArrowheads="1"/>
          </p:cNvSpPr>
          <p:nvPr/>
        </p:nvSpPr>
        <p:spPr bwMode="auto">
          <a:xfrm>
            <a:off x="5577009" y="6590689"/>
            <a:ext cx="6512155" cy="232542"/>
          </a:xfrm>
          <a:prstGeom prst="rect">
            <a:avLst/>
          </a:prstGeom>
        </p:spPr>
        <p:txBody>
          <a:bodyPr vert="horz" wrap="square" lIns="0" tIns="16933" rIns="0" bIns="0" rtlCol="0" anchor="t">
            <a:spAutoFit/>
          </a:bodyPr>
          <a:lstStyle>
            <a:defPPr>
              <a:defRPr lang="en-US"/>
            </a:defPPr>
            <a:lvl1pPr marL="16933" algn="r">
              <a:spcBef>
                <a:spcPts val="133"/>
              </a:spcBef>
              <a:defRPr sz="1600" b="1">
                <a:solidFill>
                  <a:schemeClr val="bg1"/>
                </a:solidFill>
                <a:latin typeface="Arial"/>
                <a:cs typeface="Arial"/>
              </a:defRPr>
            </a:lvl1pPr>
          </a:lstStyle>
          <a:p>
            <a:r>
              <a:rPr lang="en-US" sz="1400" b="0" dirty="0"/>
              <a:t>CathWorks FFRangio System is a Registered Trademark of CathWorks.</a:t>
            </a:r>
          </a:p>
        </p:txBody>
      </p:sp>
      <p:sp>
        <p:nvSpPr>
          <p:cNvPr id="9" name="Rectangle 8">
            <a:extLst>
              <a:ext uri="{FF2B5EF4-FFF2-40B4-BE49-F238E27FC236}">
                <a16:creationId xmlns:a16="http://schemas.microsoft.com/office/drawing/2014/main" id="{C738477A-F7C4-F004-5863-76B207B647CF}"/>
              </a:ext>
            </a:extLst>
          </p:cNvPr>
          <p:cNvSpPr/>
          <p:nvPr/>
        </p:nvSpPr>
        <p:spPr>
          <a:xfrm>
            <a:off x="6685143" y="1019943"/>
            <a:ext cx="5350873" cy="3352869"/>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921DD1A-2CB3-876A-487E-A8619677DFA3}"/>
              </a:ext>
            </a:extLst>
          </p:cNvPr>
          <p:cNvPicPr>
            <a:picLocks noChangeAspect="1"/>
          </p:cNvPicPr>
          <p:nvPr/>
        </p:nvPicPr>
        <p:blipFill>
          <a:blip r:embed="rId4"/>
          <a:stretch>
            <a:fillRect/>
          </a:stretch>
        </p:blipFill>
        <p:spPr>
          <a:xfrm>
            <a:off x="8535435" y="1074011"/>
            <a:ext cx="1645920" cy="132432"/>
          </a:xfrm>
          <a:prstGeom prst="rect">
            <a:avLst/>
          </a:prstGeom>
        </p:spPr>
      </p:pic>
      <p:pic>
        <p:nvPicPr>
          <p:cNvPr id="6" name="Picture 5">
            <a:extLst>
              <a:ext uri="{FF2B5EF4-FFF2-40B4-BE49-F238E27FC236}">
                <a16:creationId xmlns:a16="http://schemas.microsoft.com/office/drawing/2014/main" id="{77131655-C47E-002A-16C6-8FA968EC3624}"/>
              </a:ext>
            </a:extLst>
          </p:cNvPr>
          <p:cNvPicPr>
            <a:picLocks noChangeAspect="1"/>
          </p:cNvPicPr>
          <p:nvPr/>
        </p:nvPicPr>
        <p:blipFill>
          <a:blip r:embed="rId5"/>
          <a:stretch>
            <a:fillRect/>
          </a:stretch>
        </p:blipFill>
        <p:spPr>
          <a:xfrm>
            <a:off x="10274184" y="75623"/>
            <a:ext cx="1803544" cy="397343"/>
          </a:xfrm>
          <a:prstGeom prst="rect">
            <a:avLst/>
          </a:prstGeom>
        </p:spPr>
      </p:pic>
      <p:pic>
        <p:nvPicPr>
          <p:cNvPr id="8" name="Picture 7">
            <a:extLst>
              <a:ext uri="{FF2B5EF4-FFF2-40B4-BE49-F238E27FC236}">
                <a16:creationId xmlns:a16="http://schemas.microsoft.com/office/drawing/2014/main" id="{EB167028-C3F6-3BDE-2AAA-E054920D352E}"/>
              </a:ext>
            </a:extLst>
          </p:cNvPr>
          <p:cNvPicPr>
            <a:picLocks noChangeAspect="1"/>
          </p:cNvPicPr>
          <p:nvPr/>
        </p:nvPicPr>
        <p:blipFill>
          <a:blip r:embed="rId6"/>
          <a:stretch>
            <a:fillRect/>
          </a:stretch>
        </p:blipFill>
        <p:spPr>
          <a:xfrm>
            <a:off x="6658491" y="1290453"/>
            <a:ext cx="5346700" cy="3136900"/>
          </a:xfrm>
          <a:prstGeom prst="rect">
            <a:avLst/>
          </a:prstGeom>
        </p:spPr>
      </p:pic>
    </p:spTree>
    <p:extLst>
      <p:ext uri="{BB962C8B-B14F-4D97-AF65-F5344CB8AC3E}">
        <p14:creationId xmlns:p14="http://schemas.microsoft.com/office/powerpoint/2010/main" val="259192382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EEEBE3-A7B0-7C8A-8EBD-ADB7E660A640}"/>
              </a:ext>
            </a:extLst>
          </p:cNvPr>
          <p:cNvSpPr>
            <a:spLocks noGrp="1"/>
          </p:cNvSpPr>
          <p:nvPr>
            <p:ph idx="1"/>
          </p:nvPr>
        </p:nvSpPr>
        <p:spPr>
          <a:xfrm>
            <a:off x="996730" y="1435275"/>
            <a:ext cx="10198541" cy="2888752"/>
          </a:xfrm>
          <a:solidFill>
            <a:srgbClr val="DEEBF8"/>
          </a:solidFill>
          <a:ln>
            <a:solidFill>
              <a:schemeClr val="tx1"/>
            </a:solidFill>
          </a:ln>
        </p:spPr>
        <p:txBody>
          <a:bodyPr vert="horz" lIns="91440" tIns="45720" rIns="91440" bIns="45720" rtlCol="0" anchor="ctr">
            <a:noAutofit/>
          </a:bodyPr>
          <a:lstStyle/>
          <a:p>
            <a:pPr marL="0" indent="0" algn="ctr">
              <a:lnSpc>
                <a:spcPct val="100000"/>
              </a:lnSpc>
              <a:spcBef>
                <a:spcPts val="0"/>
              </a:spcBef>
              <a:buNone/>
            </a:pPr>
            <a:r>
              <a:rPr lang="en-US" sz="3600" dirty="0"/>
              <a:t>To test whether </a:t>
            </a:r>
            <a:r>
              <a:rPr lang="en-US" sz="3600" dirty="0" err="1"/>
              <a:t>FFRangio</a:t>
            </a:r>
            <a:r>
              <a:rPr lang="en-US" sz="3600" dirty="0"/>
              <a:t> is comparable to conventional pressure wire-based assessment of intermediate lesions being considered for PCI</a:t>
            </a:r>
            <a:endParaRPr lang="en-US" sz="4800" dirty="0"/>
          </a:p>
        </p:txBody>
      </p:sp>
      <p:sp>
        <p:nvSpPr>
          <p:cNvPr id="4" name="Title 1">
            <a:extLst>
              <a:ext uri="{FF2B5EF4-FFF2-40B4-BE49-F238E27FC236}">
                <a16:creationId xmlns:a16="http://schemas.microsoft.com/office/drawing/2014/main" id="{73C81760-A710-19A1-59A0-1FE02C2E4023}"/>
              </a:ext>
            </a:extLst>
          </p:cNvPr>
          <p:cNvSpPr txBox="1">
            <a:spLocks/>
          </p:cNvSpPr>
          <p:nvPr/>
        </p:nvSpPr>
        <p:spPr>
          <a:xfrm>
            <a:off x="573156" y="149790"/>
            <a:ext cx="11045688" cy="1086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2060"/>
                </a:solidFill>
                <a:latin typeface="Arial" panose="020B0604020202020204" pitchFamily="34" charset="0"/>
                <a:ea typeface="+mj-ea"/>
                <a:cs typeface="Arial" panose="020B0604020202020204" pitchFamily="34" charset="0"/>
              </a:defRPr>
            </a:lvl1pPr>
          </a:lstStyle>
          <a:p>
            <a:pPr algn="ctr"/>
            <a:r>
              <a:rPr lang="en-US" sz="3200" dirty="0"/>
              <a:t>Study Objective</a:t>
            </a:r>
          </a:p>
        </p:txBody>
      </p:sp>
      <p:pic>
        <p:nvPicPr>
          <p:cNvPr id="5" name="Picture 4">
            <a:extLst>
              <a:ext uri="{FF2B5EF4-FFF2-40B4-BE49-F238E27FC236}">
                <a16:creationId xmlns:a16="http://schemas.microsoft.com/office/drawing/2014/main" id="{BD4CCFAF-232E-1F1C-DE6D-04B89FC9FB75}"/>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203960971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BC159766-0C55-D0E7-7C49-AFEE3DD909A5}"/>
              </a:ext>
            </a:extLst>
          </p:cNvPr>
          <p:cNvSpPr txBox="1"/>
          <p:nvPr/>
        </p:nvSpPr>
        <p:spPr>
          <a:xfrm>
            <a:off x="8878280" y="3292371"/>
            <a:ext cx="1487704" cy="55399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charset="0"/>
                <a:ea typeface="Calibri" panose="020F0502020204030204" pitchFamily="34" charset="0"/>
                <a:cs typeface="Calibri" panose="020F0502020204030204" pitchFamily="34" charset="0"/>
              </a:rPr>
              <a:t>FFR ≤</a:t>
            </a:r>
            <a:r>
              <a:rPr kumimoji="0" lang="en-US" sz="1400" b="0" i="0" u="none" strike="noStrike" kern="0" cap="none" spc="0" normalizeH="0" baseline="0" noProof="0" dirty="0">
                <a:ln>
                  <a:noFill/>
                </a:ln>
                <a:solidFill>
                  <a:prstClr val="black"/>
                </a:solidFill>
                <a:effectLst/>
                <a:uLnTx/>
                <a:uFillTx/>
                <a:latin typeface="Arial" charset="0"/>
                <a:ea typeface="ヒラギノ角ゴ Pro W3"/>
                <a:cs typeface="Arial" charset="0"/>
              </a:rPr>
              <a:t>0.80</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charset="0"/>
                <a:ea typeface="ヒラギノ角ゴ Pro W3"/>
                <a:cs typeface="Arial" charset="0"/>
              </a:rPr>
              <a:t>NHPR </a:t>
            </a:r>
            <a:r>
              <a:rPr kumimoji="0" lang="en-US" sz="1400" b="0" i="0" u="none" strike="noStrike" kern="0" cap="none" spc="0" normalizeH="0" baseline="0" noProof="0" dirty="0">
                <a:ln>
                  <a:noFill/>
                </a:ln>
                <a:solidFill>
                  <a:prstClr val="black"/>
                </a:solidFill>
                <a:effectLst/>
                <a:uLnTx/>
                <a:uFillTx/>
                <a:latin typeface="Arial" charset="0"/>
                <a:ea typeface="Calibri" panose="020F0502020204030204" pitchFamily="34" charset="0"/>
                <a:cs typeface="Calibri" panose="020F0502020204030204" pitchFamily="34" charset="0"/>
              </a:rPr>
              <a:t>≤</a:t>
            </a:r>
            <a:r>
              <a:rPr kumimoji="0" lang="en-US" sz="1400" b="0" i="0" u="none" strike="noStrike" kern="0" cap="none" spc="0" normalizeH="0" baseline="0" noProof="0" dirty="0">
                <a:ln>
                  <a:noFill/>
                </a:ln>
                <a:solidFill>
                  <a:prstClr val="black"/>
                </a:solidFill>
                <a:effectLst/>
                <a:uLnTx/>
                <a:uFillTx/>
                <a:latin typeface="Arial" charset="0"/>
                <a:ea typeface="ヒラギノ角ゴ Pro W3"/>
                <a:cs typeface="Arial" charset="0"/>
              </a:rPr>
              <a:t>0.89</a:t>
            </a:r>
          </a:p>
        </p:txBody>
      </p:sp>
      <p:sp>
        <p:nvSpPr>
          <p:cNvPr id="50" name="TextBox 49">
            <a:extLst>
              <a:ext uri="{FF2B5EF4-FFF2-40B4-BE49-F238E27FC236}">
                <a16:creationId xmlns:a16="http://schemas.microsoft.com/office/drawing/2014/main" id="{BC5ABF3F-BE40-8295-CF81-4A0F7AF6508A}"/>
              </a:ext>
            </a:extLst>
          </p:cNvPr>
          <p:cNvSpPr txBox="1"/>
          <p:nvPr/>
        </p:nvSpPr>
        <p:spPr>
          <a:xfrm>
            <a:off x="10776701" y="3292371"/>
            <a:ext cx="1289447" cy="55399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charset="0"/>
                <a:ea typeface="Calibri" panose="020F0502020204030204" pitchFamily="34" charset="0"/>
                <a:cs typeface="Calibri" panose="020F0502020204030204" pitchFamily="34" charset="0"/>
              </a:rPr>
              <a:t>FFR &gt;</a:t>
            </a:r>
            <a:r>
              <a:rPr kumimoji="0" lang="en-US" sz="1400" b="0" i="0" u="none" strike="noStrike" kern="0" cap="none" spc="0" normalizeH="0" baseline="0" noProof="0" dirty="0">
                <a:ln>
                  <a:noFill/>
                </a:ln>
                <a:solidFill>
                  <a:prstClr val="black"/>
                </a:solidFill>
                <a:effectLst/>
                <a:uLnTx/>
                <a:uFillTx/>
                <a:latin typeface="Arial" charset="0"/>
                <a:ea typeface="ヒラギノ角ゴ Pro W3"/>
                <a:cs typeface="Arial" charset="0"/>
              </a:rPr>
              <a:t>0.80</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charset="0"/>
                <a:ea typeface="ヒラギノ角ゴ Pro W3"/>
                <a:cs typeface="Arial" charset="0"/>
              </a:rPr>
              <a:t>NHPR </a:t>
            </a:r>
            <a:r>
              <a:rPr kumimoji="0" lang="en-US" sz="1400" b="0" i="0" u="none" strike="noStrike" kern="0" cap="none" spc="0" normalizeH="0" baseline="0" noProof="0" dirty="0">
                <a:ln>
                  <a:noFill/>
                </a:ln>
                <a:solidFill>
                  <a:prstClr val="black"/>
                </a:solidFill>
                <a:effectLst/>
                <a:uLnTx/>
                <a:uFillTx/>
                <a:latin typeface="Arial" charset="0"/>
                <a:ea typeface="Calibri" panose="020F0502020204030204" pitchFamily="34" charset="0"/>
                <a:cs typeface="Calibri" panose="020F0502020204030204" pitchFamily="34" charset="0"/>
              </a:rPr>
              <a:t>&gt;</a:t>
            </a:r>
            <a:r>
              <a:rPr kumimoji="0" lang="en-US" sz="1400" b="0" i="0" u="none" strike="noStrike" kern="0" cap="none" spc="0" normalizeH="0" baseline="0" noProof="0" dirty="0">
                <a:ln>
                  <a:noFill/>
                </a:ln>
                <a:solidFill>
                  <a:prstClr val="black"/>
                </a:solidFill>
                <a:effectLst/>
                <a:uLnTx/>
                <a:uFillTx/>
                <a:latin typeface="Arial" charset="0"/>
                <a:ea typeface="ヒラギノ角ゴ Pro W3"/>
                <a:cs typeface="Arial" charset="0"/>
              </a:rPr>
              <a:t>0.89</a:t>
            </a:r>
          </a:p>
        </p:txBody>
      </p:sp>
      <p:sp>
        <p:nvSpPr>
          <p:cNvPr id="44" name="TextBox 43">
            <a:extLst>
              <a:ext uri="{FF2B5EF4-FFF2-40B4-BE49-F238E27FC236}">
                <a16:creationId xmlns:a16="http://schemas.microsoft.com/office/drawing/2014/main" id="{80EA1DF9-7894-1223-3778-D75B85BF77E1}"/>
              </a:ext>
            </a:extLst>
          </p:cNvPr>
          <p:cNvSpPr txBox="1"/>
          <p:nvPr/>
        </p:nvSpPr>
        <p:spPr>
          <a:xfrm>
            <a:off x="5658601" y="3292371"/>
            <a:ext cx="1289447" cy="55399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err="1">
                <a:ln>
                  <a:noFill/>
                </a:ln>
                <a:solidFill>
                  <a:prstClr val="black"/>
                </a:solidFill>
                <a:effectLst/>
                <a:uLnTx/>
                <a:uFillTx/>
                <a:latin typeface="Arial"/>
                <a:ea typeface="Calibri"/>
                <a:cs typeface="Calibri"/>
              </a:rPr>
              <a:t>FFRangio</a:t>
            </a:r>
            <a:r>
              <a:rPr kumimoji="0" lang="en-US" sz="1400" b="0" i="0" u="none" strike="noStrike" kern="0" cap="none" spc="0" normalizeH="0" baseline="30000" noProof="0">
                <a:ln>
                  <a:noFill/>
                </a:ln>
                <a:solidFill>
                  <a:prstClr val="black"/>
                </a:solidFill>
                <a:effectLst/>
                <a:uLnTx/>
                <a:uFillTx/>
                <a:latin typeface="Arial"/>
                <a:ea typeface="ヒラギノ角ゴ Pro W3"/>
                <a:cs typeface="Arial"/>
              </a:rPr>
              <a:t> </a:t>
            </a:r>
            <a:endParaRPr kumimoji="0" lang="en-US" sz="1400" b="0" i="0" u="none" strike="noStrike" kern="0" cap="none" spc="0" normalizeH="0" baseline="0" noProof="0">
              <a:ln>
                <a:noFill/>
              </a:ln>
              <a:solidFill>
                <a:prstClr val="black"/>
              </a:solidFill>
              <a:effectLst/>
              <a:uLnTx/>
              <a:uFillTx/>
              <a:latin typeface="Arial"/>
              <a:ea typeface="Calibri" panose="020F0502020204030204" pitchFamily="34" charset="0"/>
              <a:cs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Arial" charset="0"/>
                <a:ea typeface="Calibri" panose="020F0502020204030204" pitchFamily="34" charset="0"/>
                <a:cs typeface="Calibri" panose="020F0502020204030204" pitchFamily="34" charset="0"/>
              </a:rPr>
              <a:t>&gt;</a:t>
            </a:r>
            <a:r>
              <a:rPr kumimoji="0" lang="en-US" sz="1400" b="0" i="0" u="none" strike="noStrike" kern="0" cap="none" spc="0" normalizeH="0" baseline="0" noProof="0">
                <a:ln>
                  <a:noFill/>
                </a:ln>
                <a:solidFill>
                  <a:prstClr val="black"/>
                </a:solidFill>
                <a:effectLst/>
                <a:uLnTx/>
                <a:uFillTx/>
                <a:latin typeface="Arial" charset="0"/>
                <a:ea typeface="ヒラギノ角ゴ Pro W3"/>
                <a:cs typeface="Arial" charset="0"/>
              </a:rPr>
              <a:t>0.80</a:t>
            </a:r>
          </a:p>
        </p:txBody>
      </p:sp>
      <p:sp>
        <p:nvSpPr>
          <p:cNvPr id="43" name="TextBox 42">
            <a:extLst>
              <a:ext uri="{FF2B5EF4-FFF2-40B4-BE49-F238E27FC236}">
                <a16:creationId xmlns:a16="http://schemas.microsoft.com/office/drawing/2014/main" id="{EE10CAA3-7256-218F-130A-BA41C0340888}"/>
              </a:ext>
            </a:extLst>
          </p:cNvPr>
          <p:cNvSpPr txBox="1"/>
          <p:nvPr/>
        </p:nvSpPr>
        <p:spPr>
          <a:xfrm>
            <a:off x="3760180" y="3292371"/>
            <a:ext cx="1487704" cy="55399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ea typeface="Calibri"/>
                <a:cs typeface="Calibri"/>
              </a:rPr>
              <a:t>FFRangio</a:t>
            </a:r>
            <a:endParaRPr kumimoji="0" lang="en-US" sz="1400" b="0" i="0" u="none" strike="noStrike" kern="0" cap="none" spc="0" normalizeH="0" baseline="30000" noProof="0" dirty="0">
              <a:ln>
                <a:noFill/>
              </a:ln>
              <a:solidFill>
                <a:prstClr val="black"/>
              </a:solidFill>
              <a:effectLst/>
              <a:uLnTx/>
              <a:uFillTx/>
              <a:latin typeface="Arial"/>
              <a:ea typeface="Calibri"/>
              <a:cs typeface="Calibri"/>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charset="0"/>
                <a:ea typeface="Calibri" panose="020F0502020204030204" pitchFamily="34" charset="0"/>
                <a:cs typeface="Calibri" panose="020F0502020204030204" pitchFamily="34" charset="0"/>
              </a:rPr>
              <a:t>≤</a:t>
            </a:r>
            <a:r>
              <a:rPr kumimoji="0" lang="en-US" sz="1400" b="0" i="0" u="none" strike="noStrike" kern="0" cap="none" spc="0" normalizeH="0" baseline="0" noProof="0" dirty="0">
                <a:ln>
                  <a:noFill/>
                </a:ln>
                <a:solidFill>
                  <a:prstClr val="black"/>
                </a:solidFill>
                <a:effectLst/>
                <a:uLnTx/>
                <a:uFillTx/>
                <a:latin typeface="Arial" charset="0"/>
                <a:ea typeface="ヒラギノ角ゴ Pro W3"/>
                <a:cs typeface="Arial" charset="0"/>
              </a:rPr>
              <a:t>0.80</a:t>
            </a:r>
          </a:p>
        </p:txBody>
      </p:sp>
      <p:sp>
        <p:nvSpPr>
          <p:cNvPr id="71" name="Rectangle: Rounded Corners 13">
            <a:extLst>
              <a:ext uri="{FF2B5EF4-FFF2-40B4-BE49-F238E27FC236}">
                <a16:creationId xmlns:a16="http://schemas.microsoft.com/office/drawing/2014/main" id="{588E5F9E-C846-A6BA-E81B-A7F99A8B8BB9}"/>
              </a:ext>
            </a:extLst>
          </p:cNvPr>
          <p:cNvSpPr/>
          <p:nvPr/>
        </p:nvSpPr>
        <p:spPr>
          <a:xfrm>
            <a:off x="3173537" y="2649137"/>
            <a:ext cx="3243665" cy="625380"/>
          </a:xfrm>
          <a:prstGeom prst="roundRect">
            <a:avLst>
              <a:gd name="adj" fmla="val 50000"/>
            </a:avLst>
          </a:prstGeom>
          <a:solidFill>
            <a:srgbClr val="F30000"/>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FFFFFF"/>
                </a:solidFill>
                <a:effectLst/>
                <a:uLnTx/>
                <a:uFillTx/>
                <a:latin typeface="Arial"/>
                <a:ea typeface="+mn-ea"/>
                <a:cs typeface="Arial"/>
              </a:rPr>
              <a:t>FFRangio</a:t>
            </a:r>
            <a:r>
              <a:rPr kumimoji="0" lang="en-US" sz="1800" b="1" i="0" u="none" strike="noStrike" kern="0" cap="none" spc="0" normalizeH="0" baseline="0" noProof="0" dirty="0">
                <a:ln>
                  <a:noFill/>
                </a:ln>
                <a:solidFill>
                  <a:srgbClr val="FFFFFF"/>
                </a:solidFill>
                <a:effectLst/>
                <a:uLnTx/>
                <a:uFillTx/>
                <a:latin typeface="Arial"/>
                <a:ea typeface="+mn-ea"/>
                <a:cs typeface="Arial"/>
              </a:rPr>
              <a:t>-guided</a:t>
            </a:r>
            <a:endParaRPr kumimoji="0" lang="en-US" sz="1800" b="1" i="0" u="none" strike="noStrike" kern="0" cap="none" spc="0" normalizeH="0" baseline="0" noProof="0" dirty="0">
              <a:ln>
                <a:noFill/>
              </a:ln>
              <a:solidFill>
                <a:srgbClr val="FFFFFF"/>
              </a:solidFill>
              <a:effectLst/>
              <a:uLnTx/>
              <a:uFillTx/>
              <a:latin typeface="Arial"/>
              <a:ea typeface="ヒラギノ角ゴ Pro W3"/>
              <a:cs typeface="Arial"/>
            </a:endParaRPr>
          </a:p>
        </p:txBody>
      </p:sp>
      <p:sp>
        <p:nvSpPr>
          <p:cNvPr id="73" name="Rectangle: Rounded Corners 13">
            <a:extLst>
              <a:ext uri="{FF2B5EF4-FFF2-40B4-BE49-F238E27FC236}">
                <a16:creationId xmlns:a16="http://schemas.microsoft.com/office/drawing/2014/main" id="{B61BEFA1-F668-5851-7E3D-41337B3CDCB0}"/>
              </a:ext>
            </a:extLst>
          </p:cNvPr>
          <p:cNvSpPr/>
          <p:nvPr/>
        </p:nvSpPr>
        <p:spPr>
          <a:xfrm>
            <a:off x="8345690" y="2647927"/>
            <a:ext cx="3243665" cy="625380"/>
          </a:xfrm>
          <a:prstGeom prst="roundRect">
            <a:avLst>
              <a:gd name="adj" fmla="val 50000"/>
            </a:avLst>
          </a:prstGeom>
          <a:solidFill>
            <a:srgbClr val="141248"/>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ヒラギノ角ゴ Pro W3"/>
                <a:cs typeface="Arial" panose="020B0604020202020204" pitchFamily="34" charset="0"/>
              </a:rPr>
              <a:t>Pressure wire-guided</a:t>
            </a:r>
          </a:p>
        </p:txBody>
      </p:sp>
      <p:sp>
        <p:nvSpPr>
          <p:cNvPr id="2" name="Title 1">
            <a:extLst>
              <a:ext uri="{FF2B5EF4-FFF2-40B4-BE49-F238E27FC236}">
                <a16:creationId xmlns:a16="http://schemas.microsoft.com/office/drawing/2014/main" id="{E4B49A26-106A-BF9A-840B-2D70B54235EB}"/>
              </a:ext>
            </a:extLst>
          </p:cNvPr>
          <p:cNvSpPr>
            <a:spLocks noGrp="1"/>
          </p:cNvSpPr>
          <p:nvPr>
            <p:ph type="title"/>
          </p:nvPr>
        </p:nvSpPr>
        <p:spPr>
          <a:xfrm>
            <a:off x="3171244" y="213573"/>
            <a:ext cx="8246655" cy="705233"/>
          </a:xfrm>
        </p:spPr>
        <p:txBody>
          <a:bodyPr>
            <a:normAutofit/>
          </a:bodyPr>
          <a:lstStyle/>
          <a:p>
            <a:pPr algn="ctr"/>
            <a:r>
              <a:rPr lang="en-US" sz="3200" dirty="0"/>
              <a:t>Study Design</a:t>
            </a:r>
          </a:p>
        </p:txBody>
      </p:sp>
      <p:sp>
        <p:nvSpPr>
          <p:cNvPr id="25" name="TextBox 24">
            <a:extLst>
              <a:ext uri="{FF2B5EF4-FFF2-40B4-BE49-F238E27FC236}">
                <a16:creationId xmlns:a16="http://schemas.microsoft.com/office/drawing/2014/main" id="{689BCD2E-FB00-2C69-E3B6-E82C89C48504}"/>
              </a:ext>
            </a:extLst>
          </p:cNvPr>
          <p:cNvSpPr txBox="1"/>
          <p:nvPr/>
        </p:nvSpPr>
        <p:spPr>
          <a:xfrm>
            <a:off x="6286827" y="2220192"/>
            <a:ext cx="2012323"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charset="0"/>
                <a:ea typeface="ヒラギノ角ゴ Pro W3"/>
                <a:cs typeface="Arial" charset="0"/>
              </a:rPr>
              <a:t>1:1</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charset="0"/>
                <a:ea typeface="ヒラギノ角ゴ Pro W3"/>
                <a:cs typeface="Arial" charset="0"/>
              </a:rPr>
              <a:t>Stratified by FFR/NHPR &amp; Presentation</a:t>
            </a:r>
          </a:p>
        </p:txBody>
      </p:sp>
      <p:cxnSp>
        <p:nvCxnSpPr>
          <p:cNvPr id="28" name="Straight Arrow Connector 27">
            <a:extLst>
              <a:ext uri="{FF2B5EF4-FFF2-40B4-BE49-F238E27FC236}">
                <a16:creationId xmlns:a16="http://schemas.microsoft.com/office/drawing/2014/main" id="{7861FBA8-0D91-E453-93B6-BE1D0190E887}"/>
              </a:ext>
            </a:extLst>
          </p:cNvPr>
          <p:cNvCxnSpPr>
            <a:cxnSpLocks/>
            <a:stCxn id="70" idx="2"/>
            <a:endCxn id="71" idx="0"/>
          </p:cNvCxnSpPr>
          <p:nvPr/>
        </p:nvCxnSpPr>
        <p:spPr bwMode="auto">
          <a:xfrm flipH="1">
            <a:off x="4795370" y="2154682"/>
            <a:ext cx="2497618" cy="494455"/>
          </a:xfrm>
          <a:prstGeom prst="straightConnector1">
            <a:avLst/>
          </a:prstGeom>
          <a:ln w="28575">
            <a:solidFill>
              <a:schemeClr val="tx1">
                <a:lumMod val="85000"/>
              </a:schemeClr>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9DCD17C-CAB5-0A40-D3F6-D8BC6B49382B}"/>
              </a:ext>
            </a:extLst>
          </p:cNvPr>
          <p:cNvCxnSpPr>
            <a:cxnSpLocks/>
            <a:stCxn id="70" idx="2"/>
            <a:endCxn id="73" idx="0"/>
          </p:cNvCxnSpPr>
          <p:nvPr/>
        </p:nvCxnSpPr>
        <p:spPr bwMode="auto">
          <a:xfrm>
            <a:off x="7292988" y="2154682"/>
            <a:ext cx="2674535" cy="493245"/>
          </a:xfrm>
          <a:prstGeom prst="straightConnector1">
            <a:avLst/>
          </a:prstGeom>
          <a:ln w="28575">
            <a:solidFill>
              <a:schemeClr val="tx1">
                <a:lumMod val="85000"/>
              </a:schemeClr>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A0601B92-A7D9-A433-B2E3-17FE6BC9B959}"/>
              </a:ext>
            </a:extLst>
          </p:cNvPr>
          <p:cNvCxnSpPr>
            <a:cxnSpLocks/>
            <a:endCxn id="76" idx="0"/>
          </p:cNvCxnSpPr>
          <p:nvPr/>
        </p:nvCxnSpPr>
        <p:spPr>
          <a:xfrm>
            <a:off x="3983240" y="3287055"/>
            <a:ext cx="0" cy="615281"/>
          </a:xfrm>
          <a:prstGeom prst="straightConnector1">
            <a:avLst/>
          </a:prstGeom>
          <a:noFill/>
          <a:ln w="31750" cap="flat" cmpd="sng" algn="ctr">
            <a:solidFill>
              <a:schemeClr val="tx1">
                <a:lumMod val="85000"/>
              </a:schemeClr>
            </a:solidFill>
            <a:prstDash val="solid"/>
            <a:miter lim="800000"/>
            <a:tailEnd type="triangle"/>
          </a:ln>
          <a:effectLst/>
        </p:spPr>
      </p:cxnSp>
      <p:cxnSp>
        <p:nvCxnSpPr>
          <p:cNvPr id="51" name="Connector: Elbow 28">
            <a:extLst>
              <a:ext uri="{FF2B5EF4-FFF2-40B4-BE49-F238E27FC236}">
                <a16:creationId xmlns:a16="http://schemas.microsoft.com/office/drawing/2014/main" id="{2C52A30F-8843-A4D6-1E34-A0B9EE11442D}"/>
              </a:ext>
            </a:extLst>
          </p:cNvPr>
          <p:cNvCxnSpPr>
            <a:cxnSpLocks/>
          </p:cNvCxnSpPr>
          <p:nvPr/>
        </p:nvCxnSpPr>
        <p:spPr>
          <a:xfrm rot="5400000">
            <a:off x="4889130" y="3318226"/>
            <a:ext cx="12700" cy="1824479"/>
          </a:xfrm>
          <a:prstGeom prst="bentConnector3">
            <a:avLst>
              <a:gd name="adj1" fmla="val 1800000"/>
            </a:avLst>
          </a:prstGeom>
          <a:noFill/>
          <a:ln w="31750" cap="flat" cmpd="sng" algn="ctr">
            <a:solidFill>
              <a:schemeClr val="tx1">
                <a:lumMod val="85000"/>
              </a:schemeClr>
            </a:solidFill>
            <a:prstDash val="solid"/>
            <a:miter lim="800000"/>
          </a:ln>
          <a:effectLst/>
        </p:spPr>
      </p:cxnSp>
      <p:cxnSp>
        <p:nvCxnSpPr>
          <p:cNvPr id="57" name="Straight Arrow Connector 56">
            <a:extLst>
              <a:ext uri="{FF2B5EF4-FFF2-40B4-BE49-F238E27FC236}">
                <a16:creationId xmlns:a16="http://schemas.microsoft.com/office/drawing/2014/main" id="{44CEF631-8BCF-42E5-E103-7AA63CEFB495}"/>
              </a:ext>
            </a:extLst>
          </p:cNvPr>
          <p:cNvCxnSpPr>
            <a:cxnSpLocks/>
          </p:cNvCxnSpPr>
          <p:nvPr/>
        </p:nvCxnSpPr>
        <p:spPr>
          <a:xfrm>
            <a:off x="4895480" y="4451688"/>
            <a:ext cx="0" cy="465889"/>
          </a:xfrm>
          <a:prstGeom prst="straightConnector1">
            <a:avLst/>
          </a:prstGeom>
          <a:noFill/>
          <a:ln w="31750" cap="flat" cmpd="sng" algn="ctr">
            <a:solidFill>
              <a:schemeClr val="tx1">
                <a:lumMod val="85000"/>
              </a:schemeClr>
            </a:solidFill>
            <a:prstDash val="solid"/>
            <a:miter lim="800000"/>
            <a:tailEnd type="triangle"/>
          </a:ln>
          <a:effectLst/>
        </p:spPr>
      </p:cxnSp>
      <p:cxnSp>
        <p:nvCxnSpPr>
          <p:cNvPr id="58" name="Connector: Elbow 28">
            <a:extLst>
              <a:ext uri="{FF2B5EF4-FFF2-40B4-BE49-F238E27FC236}">
                <a16:creationId xmlns:a16="http://schemas.microsoft.com/office/drawing/2014/main" id="{C502D8E8-BB34-9841-02BC-A390189D7C4C}"/>
              </a:ext>
            </a:extLst>
          </p:cNvPr>
          <p:cNvCxnSpPr>
            <a:cxnSpLocks/>
          </p:cNvCxnSpPr>
          <p:nvPr/>
        </p:nvCxnSpPr>
        <p:spPr>
          <a:xfrm rot="5400000">
            <a:off x="9920355" y="3330927"/>
            <a:ext cx="12700" cy="1824479"/>
          </a:xfrm>
          <a:prstGeom prst="bentConnector3">
            <a:avLst>
              <a:gd name="adj1" fmla="val 1800000"/>
            </a:avLst>
          </a:prstGeom>
          <a:noFill/>
          <a:ln w="31750" cap="flat" cmpd="sng" algn="ctr">
            <a:solidFill>
              <a:schemeClr val="tx1">
                <a:lumMod val="85000"/>
              </a:schemeClr>
            </a:solidFill>
            <a:prstDash val="solid"/>
            <a:miter lim="800000"/>
          </a:ln>
          <a:effectLst/>
        </p:spPr>
      </p:cxnSp>
      <p:cxnSp>
        <p:nvCxnSpPr>
          <p:cNvPr id="59" name="Straight Arrow Connector 58">
            <a:extLst>
              <a:ext uri="{FF2B5EF4-FFF2-40B4-BE49-F238E27FC236}">
                <a16:creationId xmlns:a16="http://schemas.microsoft.com/office/drawing/2014/main" id="{69CDFBF7-7754-E555-47A7-9B293126E4F9}"/>
              </a:ext>
            </a:extLst>
          </p:cNvPr>
          <p:cNvCxnSpPr>
            <a:cxnSpLocks/>
          </p:cNvCxnSpPr>
          <p:nvPr/>
        </p:nvCxnSpPr>
        <p:spPr>
          <a:xfrm>
            <a:off x="9985200" y="4451688"/>
            <a:ext cx="0" cy="465889"/>
          </a:xfrm>
          <a:prstGeom prst="straightConnector1">
            <a:avLst/>
          </a:prstGeom>
          <a:noFill/>
          <a:ln w="31750" cap="flat" cmpd="sng" algn="ctr">
            <a:solidFill>
              <a:schemeClr val="tx1">
                <a:lumMod val="85000"/>
              </a:schemeClr>
            </a:solidFill>
            <a:prstDash val="solid"/>
            <a:miter lim="800000"/>
            <a:tailEnd type="triangle"/>
          </a:ln>
          <a:effectLst/>
        </p:spPr>
      </p:cxnSp>
      <p:sp>
        <p:nvSpPr>
          <p:cNvPr id="65" name="Rectangle: Rounded Corners 85">
            <a:extLst>
              <a:ext uri="{FF2B5EF4-FFF2-40B4-BE49-F238E27FC236}">
                <a16:creationId xmlns:a16="http://schemas.microsoft.com/office/drawing/2014/main" id="{D6DBA51F-28BF-C63B-3539-3763C92D0CDA}"/>
              </a:ext>
            </a:extLst>
          </p:cNvPr>
          <p:cNvSpPr/>
          <p:nvPr/>
        </p:nvSpPr>
        <p:spPr>
          <a:xfrm>
            <a:off x="107122" y="1165647"/>
            <a:ext cx="3070414" cy="2173787"/>
          </a:xfrm>
          <a:prstGeom prst="roundRect">
            <a:avLst>
              <a:gd name="adj" fmla="val 994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10000"/>
              </a:lnSpc>
              <a:spcBef>
                <a:spcPts val="0"/>
              </a:spcBef>
              <a:spcAft>
                <a:spcPts val="9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Inclusion Criteria: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C2C2D"/>
                </a:solidFill>
                <a:effectLst/>
                <a:uLnTx/>
                <a:uFillTx/>
                <a:latin typeface="Arial" panose="020B0604020202020204" pitchFamily="34" charset="0"/>
                <a:ea typeface="Arial"/>
                <a:cs typeface="Arial" panose="020B0604020202020204" pitchFamily="34" charset="0"/>
              </a:rPr>
              <a:t>CCS/NSTEACS patients w/ 50-90% lesion(s) deemed appropriate for both FFRangio and pressure wire assessment</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
                <a:srgbClr val="0069B9"/>
              </a:buClr>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endParaRPr>
          </a:p>
        </p:txBody>
      </p:sp>
      <p:sp>
        <p:nvSpPr>
          <p:cNvPr id="67" name="Rectangle: Rounded Corners 85">
            <a:extLst>
              <a:ext uri="{FF2B5EF4-FFF2-40B4-BE49-F238E27FC236}">
                <a16:creationId xmlns:a16="http://schemas.microsoft.com/office/drawing/2014/main" id="{964DE281-2136-A616-6BE4-74FF70CEE75B}"/>
              </a:ext>
            </a:extLst>
          </p:cNvPr>
          <p:cNvSpPr/>
          <p:nvPr/>
        </p:nvSpPr>
        <p:spPr>
          <a:xfrm>
            <a:off x="107122" y="3170742"/>
            <a:ext cx="3070414" cy="2173787"/>
          </a:xfrm>
          <a:prstGeom prst="roundRect">
            <a:avLst>
              <a:gd name="adj" fmla="val 994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10000"/>
              </a:lnSpc>
              <a:spcBef>
                <a:spcPts val="0"/>
              </a:spcBef>
              <a:spcAft>
                <a:spcPts val="9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Exclusion Criteria: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C2C2D"/>
                </a:solidFill>
                <a:effectLst/>
                <a:uLnTx/>
                <a:uFillTx/>
                <a:latin typeface="Arial" panose="020B0604020202020204" pitchFamily="34" charset="0"/>
                <a:ea typeface="Arial"/>
                <a:cs typeface="Arial" panose="020B0604020202020204" pitchFamily="34" charset="0"/>
              </a:rPr>
              <a:t>STEMI in the last 72 hours, CABG with patent grafts to the study vessel(s), or those in whom CABG was being considered</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
                <a:srgbClr val="0069B9"/>
              </a:buClr>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endParaRPr>
          </a:p>
        </p:txBody>
      </p:sp>
      <p:sp>
        <p:nvSpPr>
          <p:cNvPr id="69" name="Rectangle: Rounded Corners 13">
            <a:extLst>
              <a:ext uri="{FF2B5EF4-FFF2-40B4-BE49-F238E27FC236}">
                <a16:creationId xmlns:a16="http://schemas.microsoft.com/office/drawing/2014/main" id="{CB397B12-08C8-121C-2CC2-FF65BCEEF6F5}"/>
              </a:ext>
            </a:extLst>
          </p:cNvPr>
          <p:cNvSpPr/>
          <p:nvPr/>
        </p:nvSpPr>
        <p:spPr>
          <a:xfrm>
            <a:off x="3193365" y="961226"/>
            <a:ext cx="8199246" cy="559022"/>
          </a:xfrm>
          <a:prstGeom prst="roundRect">
            <a:avLst>
              <a:gd name="adj" fmla="val 50000"/>
            </a:avLst>
          </a:prstGeom>
          <a:solidFill>
            <a:srgbClr val="F47B3A"/>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ヒラギノ角ゴ Pro W3"/>
                <a:cs typeface="Arial" panose="020B0604020202020204" pitchFamily="34" charset="0"/>
              </a:rPr>
              <a:t>~1924 patients to be enrolled in up to 60 sites globally</a:t>
            </a:r>
          </a:p>
        </p:txBody>
      </p:sp>
      <p:sp>
        <p:nvSpPr>
          <p:cNvPr id="70" name="Rectangle: Rounded Corners 13">
            <a:extLst>
              <a:ext uri="{FF2B5EF4-FFF2-40B4-BE49-F238E27FC236}">
                <a16:creationId xmlns:a16="http://schemas.microsoft.com/office/drawing/2014/main" id="{1BEB2ED0-89ED-5654-3181-B2E6B2209FA9}"/>
              </a:ext>
            </a:extLst>
          </p:cNvPr>
          <p:cNvSpPr/>
          <p:nvPr/>
        </p:nvSpPr>
        <p:spPr>
          <a:xfrm>
            <a:off x="4530738" y="1687289"/>
            <a:ext cx="5524500" cy="467393"/>
          </a:xfrm>
          <a:prstGeom prst="roundRect">
            <a:avLst>
              <a:gd name="adj" fmla="val 50000"/>
            </a:avLst>
          </a:prstGeom>
          <a:solidFill>
            <a:srgbClr val="002E4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ヒラギノ角ゴ Pro W3"/>
                <a:cs typeface="Arial" panose="020B0604020202020204" pitchFamily="34" charset="0"/>
              </a:rPr>
              <a:t>Declare lesion(s) for assessment</a:t>
            </a:r>
          </a:p>
        </p:txBody>
      </p:sp>
      <p:sp>
        <p:nvSpPr>
          <p:cNvPr id="76" name="Rectangle: Rounded Corners 13">
            <a:extLst>
              <a:ext uri="{FF2B5EF4-FFF2-40B4-BE49-F238E27FC236}">
                <a16:creationId xmlns:a16="http://schemas.microsoft.com/office/drawing/2014/main" id="{9406C6B4-F939-FDC0-D139-AB83726E5DE0}"/>
              </a:ext>
            </a:extLst>
          </p:cNvPr>
          <p:cNvSpPr/>
          <p:nvPr/>
        </p:nvSpPr>
        <p:spPr>
          <a:xfrm>
            <a:off x="3297440" y="3902336"/>
            <a:ext cx="1371600" cy="276881"/>
          </a:xfrm>
          <a:prstGeom prst="roundRect">
            <a:avLst>
              <a:gd name="adj" fmla="val 50000"/>
            </a:avLst>
          </a:prstGeom>
          <a:solidFill>
            <a:srgbClr val="FF481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ヒラギノ角ゴ Pro W3"/>
                <a:cs typeface="Arial"/>
              </a:rPr>
              <a:t>PCI</a:t>
            </a:r>
          </a:p>
        </p:txBody>
      </p:sp>
      <p:cxnSp>
        <p:nvCxnSpPr>
          <p:cNvPr id="82" name="Straight Arrow Connector 81">
            <a:extLst>
              <a:ext uri="{FF2B5EF4-FFF2-40B4-BE49-F238E27FC236}">
                <a16:creationId xmlns:a16="http://schemas.microsoft.com/office/drawing/2014/main" id="{58C2D2D8-4365-889F-46EE-AE5A3293BCE0}"/>
              </a:ext>
            </a:extLst>
          </p:cNvPr>
          <p:cNvCxnSpPr>
            <a:cxnSpLocks/>
            <a:endCxn id="83" idx="0"/>
          </p:cNvCxnSpPr>
          <p:nvPr/>
        </p:nvCxnSpPr>
        <p:spPr>
          <a:xfrm>
            <a:off x="5799982" y="3297410"/>
            <a:ext cx="0" cy="592408"/>
          </a:xfrm>
          <a:prstGeom prst="straightConnector1">
            <a:avLst/>
          </a:prstGeom>
          <a:noFill/>
          <a:ln w="31750" cap="flat" cmpd="sng" algn="ctr">
            <a:solidFill>
              <a:schemeClr val="tx1">
                <a:lumMod val="85000"/>
              </a:schemeClr>
            </a:solidFill>
            <a:prstDash val="solid"/>
            <a:miter lim="800000"/>
            <a:tailEnd type="triangle"/>
          </a:ln>
          <a:effectLst/>
        </p:spPr>
      </p:cxnSp>
      <p:sp>
        <p:nvSpPr>
          <p:cNvPr id="83" name="Rectangle: Rounded Corners 13">
            <a:extLst>
              <a:ext uri="{FF2B5EF4-FFF2-40B4-BE49-F238E27FC236}">
                <a16:creationId xmlns:a16="http://schemas.microsoft.com/office/drawing/2014/main" id="{A3ABA442-2E12-89CB-DB0D-3152A9894B74}"/>
              </a:ext>
            </a:extLst>
          </p:cNvPr>
          <p:cNvSpPr/>
          <p:nvPr/>
        </p:nvSpPr>
        <p:spPr>
          <a:xfrm>
            <a:off x="5114182" y="3889818"/>
            <a:ext cx="1371600" cy="276881"/>
          </a:xfrm>
          <a:prstGeom prst="roundRect">
            <a:avLst>
              <a:gd name="adj" fmla="val 50000"/>
            </a:avLst>
          </a:prstGeom>
          <a:solidFill>
            <a:srgbClr val="FFAB02"/>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ヒラギノ角ゴ Pro W3"/>
                <a:cs typeface="Arial"/>
              </a:rPr>
              <a:t>Defer</a:t>
            </a:r>
          </a:p>
        </p:txBody>
      </p:sp>
      <p:cxnSp>
        <p:nvCxnSpPr>
          <p:cNvPr id="88" name="Straight Arrow Connector 87">
            <a:extLst>
              <a:ext uri="{FF2B5EF4-FFF2-40B4-BE49-F238E27FC236}">
                <a16:creationId xmlns:a16="http://schemas.microsoft.com/office/drawing/2014/main" id="{B0152567-9319-B04B-558D-FE9EC0A6BBA9}"/>
              </a:ext>
            </a:extLst>
          </p:cNvPr>
          <p:cNvCxnSpPr>
            <a:cxnSpLocks/>
            <a:endCxn id="89" idx="0"/>
          </p:cNvCxnSpPr>
          <p:nvPr/>
        </p:nvCxnSpPr>
        <p:spPr>
          <a:xfrm>
            <a:off x="9037840" y="3268975"/>
            <a:ext cx="0" cy="620661"/>
          </a:xfrm>
          <a:prstGeom prst="straightConnector1">
            <a:avLst/>
          </a:prstGeom>
          <a:noFill/>
          <a:ln w="31750" cap="flat" cmpd="sng" algn="ctr">
            <a:solidFill>
              <a:schemeClr val="tx1">
                <a:lumMod val="85000"/>
              </a:schemeClr>
            </a:solidFill>
            <a:prstDash val="solid"/>
            <a:miter lim="800000"/>
            <a:tailEnd type="triangle"/>
          </a:ln>
          <a:effectLst/>
        </p:spPr>
      </p:cxnSp>
      <p:sp>
        <p:nvSpPr>
          <p:cNvPr id="89" name="Rectangle: Rounded Corners 13">
            <a:extLst>
              <a:ext uri="{FF2B5EF4-FFF2-40B4-BE49-F238E27FC236}">
                <a16:creationId xmlns:a16="http://schemas.microsoft.com/office/drawing/2014/main" id="{163519F1-D654-DDF9-32D3-EEE1FA6BE636}"/>
              </a:ext>
            </a:extLst>
          </p:cNvPr>
          <p:cNvSpPr/>
          <p:nvPr/>
        </p:nvSpPr>
        <p:spPr>
          <a:xfrm>
            <a:off x="8352040" y="3889636"/>
            <a:ext cx="1371600" cy="276881"/>
          </a:xfrm>
          <a:prstGeom prst="roundRect">
            <a:avLst>
              <a:gd name="adj" fmla="val 50000"/>
            </a:avLst>
          </a:prstGeom>
          <a:solidFill>
            <a:srgbClr val="FF481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ヒラギノ角ゴ Pro W3"/>
                <a:cs typeface="Arial"/>
              </a:rPr>
              <a:t>PCI</a:t>
            </a:r>
          </a:p>
        </p:txBody>
      </p:sp>
      <p:cxnSp>
        <p:nvCxnSpPr>
          <p:cNvPr id="90" name="Straight Arrow Connector 89">
            <a:extLst>
              <a:ext uri="{FF2B5EF4-FFF2-40B4-BE49-F238E27FC236}">
                <a16:creationId xmlns:a16="http://schemas.microsoft.com/office/drawing/2014/main" id="{6EA525EB-53C1-2170-FD60-D011E97902EE}"/>
              </a:ext>
            </a:extLst>
          </p:cNvPr>
          <p:cNvCxnSpPr>
            <a:cxnSpLocks/>
            <a:endCxn id="91" idx="0"/>
          </p:cNvCxnSpPr>
          <p:nvPr/>
        </p:nvCxnSpPr>
        <p:spPr>
          <a:xfrm>
            <a:off x="10854582" y="3287055"/>
            <a:ext cx="0" cy="590063"/>
          </a:xfrm>
          <a:prstGeom prst="straightConnector1">
            <a:avLst/>
          </a:prstGeom>
          <a:noFill/>
          <a:ln w="31750" cap="flat" cmpd="sng" algn="ctr">
            <a:solidFill>
              <a:schemeClr val="tx1">
                <a:lumMod val="85000"/>
              </a:schemeClr>
            </a:solidFill>
            <a:prstDash val="solid"/>
            <a:miter lim="800000"/>
            <a:tailEnd type="triangle"/>
          </a:ln>
          <a:effectLst/>
        </p:spPr>
      </p:cxnSp>
      <p:sp>
        <p:nvSpPr>
          <p:cNvPr id="91" name="Rectangle: Rounded Corners 13">
            <a:extLst>
              <a:ext uri="{FF2B5EF4-FFF2-40B4-BE49-F238E27FC236}">
                <a16:creationId xmlns:a16="http://schemas.microsoft.com/office/drawing/2014/main" id="{0A9210C6-5D6D-3328-97E7-E750E9E6F2CF}"/>
              </a:ext>
            </a:extLst>
          </p:cNvPr>
          <p:cNvSpPr/>
          <p:nvPr/>
        </p:nvSpPr>
        <p:spPr>
          <a:xfrm>
            <a:off x="10168782" y="3877118"/>
            <a:ext cx="1371600" cy="276881"/>
          </a:xfrm>
          <a:prstGeom prst="roundRect">
            <a:avLst>
              <a:gd name="adj" fmla="val 50000"/>
            </a:avLst>
          </a:prstGeom>
          <a:solidFill>
            <a:srgbClr val="FFAB02"/>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ヒラギノ角ゴ Pro W3"/>
                <a:cs typeface="Arial"/>
              </a:rPr>
              <a:t>Defer</a:t>
            </a:r>
          </a:p>
        </p:txBody>
      </p:sp>
      <p:sp>
        <p:nvSpPr>
          <p:cNvPr id="92" name="Rectangle: Rounded Corners 13">
            <a:extLst>
              <a:ext uri="{FF2B5EF4-FFF2-40B4-BE49-F238E27FC236}">
                <a16:creationId xmlns:a16="http://schemas.microsoft.com/office/drawing/2014/main" id="{D76CC2E4-1D17-EDAC-4647-D98D0F4FEA2A}"/>
              </a:ext>
            </a:extLst>
          </p:cNvPr>
          <p:cNvSpPr/>
          <p:nvPr/>
        </p:nvSpPr>
        <p:spPr>
          <a:xfrm>
            <a:off x="3193365" y="4917577"/>
            <a:ext cx="8199246" cy="859731"/>
          </a:xfrm>
          <a:prstGeom prst="roundRect">
            <a:avLst>
              <a:gd name="adj" fmla="val 50000"/>
            </a:avLst>
          </a:prstGeom>
          <a:solidFill>
            <a:srgbClr val="DEEBF8"/>
          </a:solidFill>
          <a:ln w="1270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Endpoint: 1-year MACE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(All-cause death, MI, or unplanned clinically-driven revascularization)</a:t>
            </a:r>
            <a:endPar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endParaRPr>
          </a:p>
        </p:txBody>
      </p:sp>
      <p:sp>
        <p:nvSpPr>
          <p:cNvPr id="94" name="TextBox 93">
            <a:extLst>
              <a:ext uri="{FF2B5EF4-FFF2-40B4-BE49-F238E27FC236}">
                <a16:creationId xmlns:a16="http://schemas.microsoft.com/office/drawing/2014/main" id="{319D8CD3-0A57-AEC5-3CE3-D1B1F9A7E8D0}"/>
              </a:ext>
            </a:extLst>
          </p:cNvPr>
          <p:cNvSpPr txBox="1"/>
          <p:nvPr/>
        </p:nvSpPr>
        <p:spPr>
          <a:xfrm>
            <a:off x="5674951" y="6374249"/>
            <a:ext cx="6351592" cy="232542"/>
          </a:xfrm>
          <a:prstGeom prst="rect">
            <a:avLst/>
          </a:prstGeom>
        </p:spPr>
        <p:txBody>
          <a:bodyPr vert="horz" wrap="square" lIns="0" tIns="16933" rIns="0" bIns="0" rtlCol="0" anchor="t">
            <a:spAutoFit/>
          </a:bodyPr>
          <a:lstStyle>
            <a:defPPr>
              <a:defRPr lang="en-US"/>
            </a:defPPr>
            <a:lvl1pPr marL="16933" algn="r">
              <a:spcBef>
                <a:spcPts val="133"/>
              </a:spcBef>
              <a:defRPr sz="1400" b="1">
                <a:solidFill>
                  <a:schemeClr val="bg1"/>
                </a:solidFill>
                <a:latin typeface="Arial"/>
                <a:cs typeface="Arial"/>
              </a:defRPr>
            </a:lvl1pPr>
          </a:lstStyle>
          <a:p>
            <a:pPr marL="16933" marR="0" lvl="0" indent="0" algn="r" defTabSz="914400" rtl="0" eaLnBrk="1" fontAlgn="auto" latinLnBrk="0" hangingPunct="1">
              <a:lnSpc>
                <a:spcPct val="100000"/>
              </a:lnSpc>
              <a:spcBef>
                <a:spcPts val="133"/>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Funded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by CathWorks;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ClinicalTrials.gov</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number NCT05893498</a:t>
            </a:r>
          </a:p>
        </p:txBody>
      </p:sp>
      <p:pic>
        <p:nvPicPr>
          <p:cNvPr id="4" name="Picture 3">
            <a:extLst>
              <a:ext uri="{FF2B5EF4-FFF2-40B4-BE49-F238E27FC236}">
                <a16:creationId xmlns:a16="http://schemas.microsoft.com/office/drawing/2014/main" id="{C30E58CE-8291-30A7-7471-09CCBFF8A52F}"/>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415043687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E0F40-E0C3-24BB-4D37-F8E287639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0E6F3-B71D-F941-A0F7-FC099F312507}"/>
              </a:ext>
            </a:extLst>
          </p:cNvPr>
          <p:cNvSpPr>
            <a:spLocks noGrp="1"/>
          </p:cNvSpPr>
          <p:nvPr>
            <p:ph type="title"/>
          </p:nvPr>
        </p:nvSpPr>
        <p:spPr>
          <a:xfrm>
            <a:off x="838200" y="1"/>
            <a:ext cx="10515600" cy="1028699"/>
          </a:xfrm>
        </p:spPr>
        <p:txBody>
          <a:bodyPr>
            <a:normAutofit/>
          </a:bodyPr>
          <a:lstStyle/>
          <a:p>
            <a:pPr algn="ctr"/>
            <a:r>
              <a:rPr lang="en-US" sz="3200" dirty="0"/>
              <a:t>Study Organization</a:t>
            </a:r>
          </a:p>
        </p:txBody>
      </p:sp>
      <p:sp>
        <p:nvSpPr>
          <p:cNvPr id="3" name="Content Placeholder 2">
            <a:extLst>
              <a:ext uri="{FF2B5EF4-FFF2-40B4-BE49-F238E27FC236}">
                <a16:creationId xmlns:a16="http://schemas.microsoft.com/office/drawing/2014/main" id="{CDCDD8E0-7D9B-517A-492A-B00310D26C89}"/>
              </a:ext>
            </a:extLst>
          </p:cNvPr>
          <p:cNvSpPr>
            <a:spLocks noGrp="1"/>
          </p:cNvSpPr>
          <p:nvPr>
            <p:ph idx="1"/>
          </p:nvPr>
        </p:nvSpPr>
        <p:spPr>
          <a:xfrm>
            <a:off x="355779" y="848895"/>
            <a:ext cx="11480443" cy="5069305"/>
          </a:xfrm>
          <a:ln>
            <a:solidFill>
              <a:schemeClr val="accent1"/>
            </a:solidFill>
          </a:ln>
        </p:spPr>
        <p:txBody>
          <a:bodyPr>
            <a:normAutofit fontScale="92500"/>
          </a:bodyPr>
          <a:lstStyle/>
          <a:p>
            <a:pPr>
              <a:lnSpc>
                <a:spcPct val="120000"/>
              </a:lnSpc>
            </a:pPr>
            <a:r>
              <a:rPr lang="en-US" sz="1900" b="1" dirty="0">
                <a:solidFill>
                  <a:srgbClr val="141248"/>
                </a:solidFill>
              </a:rPr>
              <a:t>Chairs</a:t>
            </a:r>
          </a:p>
          <a:p>
            <a:pPr lvl="1">
              <a:lnSpc>
                <a:spcPct val="120000"/>
              </a:lnSpc>
            </a:pPr>
            <a:r>
              <a:rPr lang="en-US" sz="1800" dirty="0"/>
              <a:t>M. Leon (Executive Chair), A. Kirtane (Study Chair and Global Principal Investigator)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rgbClr val="141248"/>
                </a:solidFill>
                <a:effectLst/>
                <a:uLnTx/>
                <a:uFillTx/>
                <a:latin typeface="Arial" panose="020B0604020202020204" pitchFamily="34" charset="0"/>
                <a:ea typeface="+mn-ea"/>
                <a:cs typeface="Arial" panose="020B0604020202020204" pitchFamily="34" charset="0"/>
              </a:rPr>
              <a:t>Global Co-Principal Investigators</a:t>
            </a:r>
          </a:p>
          <a:p>
            <a:pPr lvl="1">
              <a:lnSpc>
                <a:spcPct val="120000"/>
              </a:lnSpc>
              <a:spcBef>
                <a:spcPts val="1000"/>
              </a:spcBef>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 Fearon, A. Jeremias</a:t>
            </a:r>
          </a:p>
          <a:p>
            <a:pPr>
              <a:lnSpc>
                <a:spcPct val="120000"/>
              </a:lnSpc>
              <a:defRPr/>
            </a:pPr>
            <a:r>
              <a:rPr kumimoji="0" lang="en-US" sz="1900" b="1" i="0" u="none" strike="noStrike" kern="1200" cap="none" spc="0" normalizeH="0" baseline="0" noProof="0" dirty="0">
                <a:ln>
                  <a:noFill/>
                </a:ln>
                <a:solidFill>
                  <a:srgbClr val="141248"/>
                </a:solidFill>
                <a:effectLst/>
                <a:uLnTx/>
                <a:uFillTx/>
                <a:latin typeface="Arial" panose="020B0604020202020204" pitchFamily="34" charset="0"/>
                <a:ea typeface="+mn-ea"/>
                <a:cs typeface="Arial" panose="020B0604020202020204" pitchFamily="34" charset="0"/>
              </a:rPr>
              <a:t>Steering Committee</a:t>
            </a:r>
          </a:p>
          <a:p>
            <a:pPr lvl="1">
              <a:lnSpc>
                <a:spcPct val="120000"/>
              </a:lnSpc>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 Leon, A. Kirtane</a:t>
            </a:r>
            <a:r>
              <a:rPr lang="en-US" sz="1800" dirty="0">
                <a:solidFill>
                  <a:prstClr val="black"/>
                </a:solidFill>
              </a:rPr>
              <a:t>, W. Fearon, A. Jeremias, R. Al-Lamee, G. </a:t>
            </a:r>
            <a:r>
              <a:rPr lang="en-US" sz="1800" dirty="0" err="1">
                <a:solidFill>
                  <a:prstClr val="black"/>
                </a:solidFill>
              </a:rPr>
              <a:t>Witberg</a:t>
            </a:r>
            <a:r>
              <a:rPr lang="en-US" sz="1800" dirty="0">
                <a:solidFill>
                  <a:prstClr val="black"/>
                </a:solidFill>
              </a:rPr>
              <a:t>, D. Cohen, R. Yeh, R. Sharma, A. Kaki</a:t>
            </a:r>
          </a:p>
          <a:p>
            <a:pPr lvl="0">
              <a:lnSpc>
                <a:spcPct val="120000"/>
              </a:lnSpc>
              <a:defRPr/>
            </a:pPr>
            <a:r>
              <a:rPr lang="en-US" sz="1900" b="1" dirty="0">
                <a:solidFill>
                  <a:srgbClr val="141248"/>
                </a:solidFill>
              </a:rPr>
              <a:t>Data &amp; Safety Monitoring Board</a:t>
            </a:r>
          </a:p>
          <a:p>
            <a:pPr lvl="1">
              <a:lnSpc>
                <a:spcPct val="120000"/>
              </a:lnSpc>
              <a:defRPr/>
            </a:pPr>
            <a:r>
              <a:rPr lang="en-US" sz="1800" dirty="0">
                <a:solidFill>
                  <a:prstClr val="black"/>
                </a:solidFill>
              </a:rPr>
              <a:t>S. King (Chair), M. Khan, T. Collier</a:t>
            </a:r>
          </a:p>
          <a:p>
            <a:pPr lvl="0">
              <a:lnSpc>
                <a:spcPct val="120000"/>
              </a:lnSpc>
              <a:defRPr/>
            </a:pPr>
            <a:r>
              <a:rPr lang="en-US" sz="1900" b="1" dirty="0">
                <a:solidFill>
                  <a:srgbClr val="141248"/>
                </a:solidFill>
              </a:rPr>
              <a:t>Clinical Events Committee</a:t>
            </a:r>
          </a:p>
          <a:p>
            <a:pPr lvl="1">
              <a:lnSpc>
                <a:spcPct val="120000"/>
              </a:lnSpc>
              <a:defRPr/>
            </a:pPr>
            <a:r>
              <a:rPr lang="en-US" sz="1800" dirty="0">
                <a:solidFill>
                  <a:prstClr val="black"/>
                </a:solidFill>
              </a:rPr>
              <a:t>S. Brener (Chair), E. Osborn (Co-Chair), B. Uretsky, B. Peterson, J. Weinberger, D. Engel, O. Dogan, H. </a:t>
            </a:r>
            <a:r>
              <a:rPr lang="en-US" sz="1800" dirty="0" err="1">
                <a:solidFill>
                  <a:prstClr val="black"/>
                </a:solidFill>
              </a:rPr>
              <a:t>Vefali</a:t>
            </a:r>
            <a:endParaRPr lang="en-US" sz="1800" dirty="0">
              <a:solidFill>
                <a:prstClr val="black"/>
              </a:solidFill>
            </a:endParaRPr>
          </a:p>
          <a:p>
            <a:pPr>
              <a:lnSpc>
                <a:spcPct val="120000"/>
              </a:lnSpc>
              <a:defRPr/>
            </a:pPr>
            <a:r>
              <a:rPr lang="en-US" sz="1900" b="1" dirty="0">
                <a:solidFill>
                  <a:srgbClr val="141248"/>
                </a:solidFill>
              </a:rPr>
              <a:t>Study Oversight, Data Coordinating Center, Angiographic Core Lab</a:t>
            </a:r>
          </a:p>
          <a:p>
            <a:pPr lvl="1">
              <a:lnSpc>
                <a:spcPct val="120000"/>
              </a:lnSpc>
              <a:defRPr/>
            </a:pPr>
            <a:r>
              <a:rPr lang="en-US" sz="1800" dirty="0">
                <a:solidFill>
                  <a:srgbClr val="141248"/>
                </a:solidFill>
              </a:rPr>
              <a:t>A. Popma, J. </a:t>
            </a:r>
            <a:r>
              <a:rPr lang="en-US" sz="1800" dirty="0" err="1">
                <a:solidFill>
                  <a:srgbClr val="141248"/>
                </a:solidFill>
              </a:rPr>
              <a:t>Ungarten</a:t>
            </a:r>
            <a:r>
              <a:rPr lang="en-US" sz="1800" dirty="0">
                <a:solidFill>
                  <a:srgbClr val="141248"/>
                </a:solidFill>
              </a:rPr>
              <a:t>, J. Thompson, D. Zhao, O. Dressler, J. Popma</a:t>
            </a:r>
          </a:p>
        </p:txBody>
      </p:sp>
      <p:sp>
        <p:nvSpPr>
          <p:cNvPr id="5" name="TextBox 4">
            <a:extLst>
              <a:ext uri="{FF2B5EF4-FFF2-40B4-BE49-F238E27FC236}">
                <a16:creationId xmlns:a16="http://schemas.microsoft.com/office/drawing/2014/main" id="{C2CB280B-C510-4E05-2DF4-98D67152791C}"/>
              </a:ext>
            </a:extLst>
          </p:cNvPr>
          <p:cNvSpPr txBox="1"/>
          <p:nvPr/>
        </p:nvSpPr>
        <p:spPr>
          <a:xfrm>
            <a:off x="4872789" y="6374249"/>
            <a:ext cx="7153754" cy="232542"/>
          </a:xfrm>
          <a:prstGeom prst="rect">
            <a:avLst/>
          </a:prstGeom>
        </p:spPr>
        <p:txBody>
          <a:bodyPr vert="horz" wrap="square" lIns="0" tIns="16933" rIns="0" bIns="0" rtlCol="0" anchor="t">
            <a:spAutoFit/>
          </a:bodyPr>
          <a:lstStyle>
            <a:defPPr>
              <a:defRPr lang="en-US"/>
            </a:defPPr>
            <a:lvl1pPr marL="16933" algn="r">
              <a:spcBef>
                <a:spcPts val="133"/>
              </a:spcBef>
              <a:defRPr sz="1400" b="1">
                <a:solidFill>
                  <a:schemeClr val="bg1"/>
                </a:solidFill>
                <a:latin typeface="Arial"/>
                <a:cs typeface="Arial"/>
              </a:defRPr>
            </a:lvl1pPr>
          </a:lstStyle>
          <a:p>
            <a:r>
              <a:rPr lang="en-US" b="0" dirty="0"/>
              <a:t>Sponsor: </a:t>
            </a:r>
            <a:r>
              <a:rPr lang="en-US" b="0" dirty="0">
                <a:latin typeface="Arial" panose="020B0604020202020204" pitchFamily="34" charset="0"/>
                <a:cs typeface="Arial" panose="020B0604020202020204" pitchFamily="34" charset="0"/>
              </a:rPr>
              <a:t>CathWorks (Newport Beach, CA); ClinicalTrials.gov number NCT05893498</a:t>
            </a:r>
          </a:p>
        </p:txBody>
      </p:sp>
      <p:pic>
        <p:nvPicPr>
          <p:cNvPr id="4" name="Picture 3">
            <a:extLst>
              <a:ext uri="{FF2B5EF4-FFF2-40B4-BE49-F238E27FC236}">
                <a16:creationId xmlns:a16="http://schemas.microsoft.com/office/drawing/2014/main" id="{3C91C3D2-0F41-2C76-3DED-9026682E90BB}"/>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344062546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20BC-DF9F-B1B8-B962-4500FC86EC80}"/>
              </a:ext>
            </a:extLst>
          </p:cNvPr>
          <p:cNvSpPr>
            <a:spLocks noGrp="1"/>
          </p:cNvSpPr>
          <p:nvPr>
            <p:ph type="title"/>
          </p:nvPr>
        </p:nvSpPr>
        <p:spPr>
          <a:xfrm>
            <a:off x="838200" y="-6951"/>
            <a:ext cx="10515600" cy="1121050"/>
          </a:xfrm>
        </p:spPr>
        <p:txBody>
          <a:bodyPr>
            <a:normAutofit/>
          </a:bodyPr>
          <a:lstStyle/>
          <a:p>
            <a:pPr algn="ctr"/>
            <a:r>
              <a:rPr lang="en-US" sz="3200" dirty="0"/>
              <a:t>43 US Study Sites</a:t>
            </a:r>
          </a:p>
        </p:txBody>
      </p:sp>
      <p:grpSp>
        <p:nvGrpSpPr>
          <p:cNvPr id="330" name="Group 329">
            <a:extLst>
              <a:ext uri="{FF2B5EF4-FFF2-40B4-BE49-F238E27FC236}">
                <a16:creationId xmlns:a16="http://schemas.microsoft.com/office/drawing/2014/main" id="{92959ECF-B80B-D9D8-027D-8D77640090B0}"/>
              </a:ext>
            </a:extLst>
          </p:cNvPr>
          <p:cNvGrpSpPr/>
          <p:nvPr/>
        </p:nvGrpSpPr>
        <p:grpSpPr>
          <a:xfrm>
            <a:off x="3921970" y="1997366"/>
            <a:ext cx="4525783" cy="2801327"/>
            <a:chOff x="3655009" y="2347550"/>
            <a:chExt cx="4525782" cy="2801327"/>
          </a:xfrm>
          <a:solidFill>
            <a:srgbClr val="C62035"/>
          </a:solidFill>
        </p:grpSpPr>
        <p:sp>
          <p:nvSpPr>
            <p:cNvPr id="331" name="Freeform: Shape 11">
              <a:extLst>
                <a:ext uri="{FF2B5EF4-FFF2-40B4-BE49-F238E27FC236}">
                  <a16:creationId xmlns:a16="http://schemas.microsoft.com/office/drawing/2014/main" id="{4F457A3C-3011-8FEA-B45E-B13C396C8A3B}"/>
                </a:ext>
              </a:extLst>
            </p:cNvPr>
            <p:cNvSpPr/>
            <p:nvPr/>
          </p:nvSpPr>
          <p:spPr>
            <a:xfrm>
              <a:off x="6402495" y="4113428"/>
              <a:ext cx="291486" cy="524973"/>
            </a:xfrm>
            <a:custGeom>
              <a:avLst/>
              <a:gdLst>
                <a:gd name="connsiteX0" fmla="*/ 400454 w 429211"/>
                <a:gd name="connsiteY0" fmla="*/ 488475 h 773019"/>
                <a:gd name="connsiteX1" fmla="*/ 403578 w 429211"/>
                <a:gd name="connsiteY1" fmla="*/ 20689 h 773019"/>
                <a:gd name="connsiteX2" fmla="*/ 407862 w 429211"/>
                <a:gd name="connsiteY2" fmla="*/ 11193 h 773019"/>
                <a:gd name="connsiteX3" fmla="*/ 403756 w 429211"/>
                <a:gd name="connsiteY3" fmla="*/ 3427 h 773019"/>
                <a:gd name="connsiteX4" fmla="*/ 401489 w 429211"/>
                <a:gd name="connsiteY4" fmla="*/ 0 h 773019"/>
                <a:gd name="connsiteX5" fmla="*/ 145631 w 429211"/>
                <a:gd name="connsiteY5" fmla="*/ 14745 h 773019"/>
                <a:gd name="connsiteX6" fmla="*/ 136919 w 429211"/>
                <a:gd name="connsiteY6" fmla="*/ 26009 h 773019"/>
                <a:gd name="connsiteX7" fmla="*/ 121532 w 429211"/>
                <a:gd name="connsiteY7" fmla="*/ 37809 h 773019"/>
                <a:gd name="connsiteX8" fmla="*/ 108786 w 429211"/>
                <a:gd name="connsiteY8" fmla="*/ 48269 h 773019"/>
                <a:gd name="connsiteX9" fmla="*/ 105448 w 429211"/>
                <a:gd name="connsiteY9" fmla="*/ 68976 h 773019"/>
                <a:gd name="connsiteX10" fmla="*/ 97522 w 429211"/>
                <a:gd name="connsiteY10" fmla="*/ 102251 h 773019"/>
                <a:gd name="connsiteX11" fmla="*/ 82563 w 429211"/>
                <a:gd name="connsiteY11" fmla="*/ 121601 h 773019"/>
                <a:gd name="connsiteX12" fmla="*/ 66461 w 429211"/>
                <a:gd name="connsiteY12" fmla="*/ 144968 h 773019"/>
                <a:gd name="connsiteX13" fmla="*/ 56376 w 429211"/>
                <a:gd name="connsiteY13" fmla="*/ 174850 h 773019"/>
                <a:gd name="connsiteX14" fmla="*/ 31241 w 429211"/>
                <a:gd name="connsiteY14" fmla="*/ 240846 h 773019"/>
                <a:gd name="connsiteX15" fmla="*/ 37007 w 429211"/>
                <a:gd name="connsiteY15" fmla="*/ 276173 h 773019"/>
                <a:gd name="connsiteX16" fmla="*/ 41988 w 429211"/>
                <a:gd name="connsiteY16" fmla="*/ 322282 h 773019"/>
                <a:gd name="connsiteX17" fmla="*/ 40702 w 429211"/>
                <a:gd name="connsiteY17" fmla="*/ 342936 h 773019"/>
                <a:gd name="connsiteX18" fmla="*/ 42719 w 429211"/>
                <a:gd name="connsiteY18" fmla="*/ 353271 h 773019"/>
                <a:gd name="connsiteX19" fmla="*/ 41006 w 429211"/>
                <a:gd name="connsiteY19" fmla="*/ 353325 h 773019"/>
                <a:gd name="connsiteX20" fmla="*/ 68371 w 429211"/>
                <a:gd name="connsiteY20" fmla="*/ 427424 h 773019"/>
                <a:gd name="connsiteX21" fmla="*/ 75048 w 429211"/>
                <a:gd name="connsiteY21" fmla="*/ 451470 h 773019"/>
                <a:gd name="connsiteX22" fmla="*/ 61641 w 429211"/>
                <a:gd name="connsiteY22" fmla="*/ 463358 h 773019"/>
                <a:gd name="connsiteX23" fmla="*/ 52180 w 429211"/>
                <a:gd name="connsiteY23" fmla="*/ 469410 h 773019"/>
                <a:gd name="connsiteX24" fmla="*/ 62320 w 429211"/>
                <a:gd name="connsiteY24" fmla="*/ 489599 h 773019"/>
                <a:gd name="connsiteX25" fmla="*/ 39185 w 429211"/>
                <a:gd name="connsiteY25" fmla="*/ 525658 h 773019"/>
                <a:gd name="connsiteX26" fmla="*/ 31348 w 429211"/>
                <a:gd name="connsiteY26" fmla="*/ 532495 h 773019"/>
                <a:gd name="connsiteX27" fmla="*/ 28028 w 429211"/>
                <a:gd name="connsiteY27" fmla="*/ 535584 h 773019"/>
                <a:gd name="connsiteX28" fmla="*/ 20138 w 429211"/>
                <a:gd name="connsiteY28" fmla="*/ 545080 h 773019"/>
                <a:gd name="connsiteX29" fmla="*/ 21566 w 429211"/>
                <a:gd name="connsiteY29" fmla="*/ 553453 h 773019"/>
                <a:gd name="connsiteX30" fmla="*/ 21673 w 429211"/>
                <a:gd name="connsiteY30" fmla="*/ 574499 h 773019"/>
                <a:gd name="connsiteX31" fmla="*/ 10088 w 429211"/>
                <a:gd name="connsiteY31" fmla="*/ 582728 h 773019"/>
                <a:gd name="connsiteX32" fmla="*/ 3822 w 429211"/>
                <a:gd name="connsiteY32" fmla="*/ 585941 h 773019"/>
                <a:gd name="connsiteX33" fmla="*/ 3822 w 429211"/>
                <a:gd name="connsiteY33" fmla="*/ 593992 h 773019"/>
                <a:gd name="connsiteX34" fmla="*/ 4018 w 429211"/>
                <a:gd name="connsiteY34" fmla="*/ 605042 h 773019"/>
                <a:gd name="connsiteX35" fmla="*/ 3090 w 429211"/>
                <a:gd name="connsiteY35" fmla="*/ 610754 h 773019"/>
                <a:gd name="connsiteX36" fmla="*/ 4375 w 429211"/>
                <a:gd name="connsiteY36" fmla="*/ 655917 h 773019"/>
                <a:gd name="connsiteX37" fmla="*/ 18246 w 429211"/>
                <a:gd name="connsiteY37" fmla="*/ 658113 h 773019"/>
                <a:gd name="connsiteX38" fmla="*/ 245882 w 429211"/>
                <a:gd name="connsiteY38" fmla="*/ 643011 h 773019"/>
                <a:gd name="connsiteX39" fmla="*/ 255843 w 429211"/>
                <a:gd name="connsiteY39" fmla="*/ 642458 h 773019"/>
                <a:gd name="connsiteX40" fmla="*/ 255271 w 429211"/>
                <a:gd name="connsiteY40" fmla="*/ 652418 h 773019"/>
                <a:gd name="connsiteX41" fmla="*/ 251558 w 429211"/>
                <a:gd name="connsiteY41" fmla="*/ 678606 h 773019"/>
                <a:gd name="connsiteX42" fmla="*/ 268213 w 429211"/>
                <a:gd name="connsiteY42" fmla="*/ 748296 h 773019"/>
                <a:gd name="connsiteX43" fmla="*/ 279281 w 429211"/>
                <a:gd name="connsiteY43" fmla="*/ 773020 h 773019"/>
                <a:gd name="connsiteX44" fmla="*/ 350310 w 429211"/>
                <a:gd name="connsiteY44" fmla="*/ 758792 h 773019"/>
                <a:gd name="connsiteX45" fmla="*/ 429211 w 429211"/>
                <a:gd name="connsiteY45" fmla="*/ 747029 h 773019"/>
                <a:gd name="connsiteX46" fmla="*/ 400472 w 429211"/>
                <a:gd name="connsiteY46" fmla="*/ 488993 h 773019"/>
                <a:gd name="connsiteX47" fmla="*/ 400472 w 429211"/>
                <a:gd name="connsiteY47" fmla="*/ 488475 h 77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9211" h="773019">
                  <a:moveTo>
                    <a:pt x="400454" y="488475"/>
                  </a:moveTo>
                  <a:cubicBezTo>
                    <a:pt x="400489" y="483851"/>
                    <a:pt x="403595" y="26312"/>
                    <a:pt x="403578" y="20689"/>
                  </a:cubicBezTo>
                  <a:cubicBezTo>
                    <a:pt x="403542" y="16512"/>
                    <a:pt x="405559" y="13460"/>
                    <a:pt x="407862" y="11193"/>
                  </a:cubicBezTo>
                  <a:cubicBezTo>
                    <a:pt x="406255" y="9336"/>
                    <a:pt x="404791" y="6819"/>
                    <a:pt x="403756" y="3427"/>
                  </a:cubicBezTo>
                  <a:cubicBezTo>
                    <a:pt x="403024" y="1017"/>
                    <a:pt x="401828" y="196"/>
                    <a:pt x="401489" y="0"/>
                  </a:cubicBezTo>
                  <a:lnTo>
                    <a:pt x="145631" y="14745"/>
                  </a:lnTo>
                  <a:cubicBezTo>
                    <a:pt x="142346" y="19547"/>
                    <a:pt x="139150" y="23456"/>
                    <a:pt x="136919" y="26009"/>
                  </a:cubicBezTo>
                  <a:cubicBezTo>
                    <a:pt x="132742" y="30811"/>
                    <a:pt x="127030" y="34363"/>
                    <a:pt x="121532" y="37809"/>
                  </a:cubicBezTo>
                  <a:cubicBezTo>
                    <a:pt x="116194" y="41147"/>
                    <a:pt x="110125" y="44931"/>
                    <a:pt x="108786" y="48269"/>
                  </a:cubicBezTo>
                  <a:cubicBezTo>
                    <a:pt x="106198" y="54695"/>
                    <a:pt x="105823" y="61622"/>
                    <a:pt x="105448" y="68976"/>
                  </a:cubicBezTo>
                  <a:cubicBezTo>
                    <a:pt x="104912" y="79151"/>
                    <a:pt x="104287" y="90683"/>
                    <a:pt x="97522" y="102251"/>
                  </a:cubicBezTo>
                  <a:cubicBezTo>
                    <a:pt x="93220" y="109605"/>
                    <a:pt x="87811" y="115692"/>
                    <a:pt x="82563" y="121601"/>
                  </a:cubicBezTo>
                  <a:cubicBezTo>
                    <a:pt x="75904" y="129098"/>
                    <a:pt x="69603" y="136203"/>
                    <a:pt x="66461" y="144968"/>
                  </a:cubicBezTo>
                  <a:cubicBezTo>
                    <a:pt x="62873" y="155018"/>
                    <a:pt x="59571" y="165104"/>
                    <a:pt x="56376" y="174850"/>
                  </a:cubicBezTo>
                  <a:cubicBezTo>
                    <a:pt x="48949" y="197593"/>
                    <a:pt x="41934" y="219067"/>
                    <a:pt x="31241" y="240846"/>
                  </a:cubicBezTo>
                  <a:cubicBezTo>
                    <a:pt x="25743" y="252056"/>
                    <a:pt x="30956" y="263231"/>
                    <a:pt x="37007" y="276173"/>
                  </a:cubicBezTo>
                  <a:cubicBezTo>
                    <a:pt x="43541" y="290150"/>
                    <a:pt x="50931" y="306002"/>
                    <a:pt x="41988" y="322282"/>
                  </a:cubicBezTo>
                  <a:cubicBezTo>
                    <a:pt x="39024" y="327673"/>
                    <a:pt x="39845" y="338526"/>
                    <a:pt x="40702" y="342936"/>
                  </a:cubicBezTo>
                  <a:lnTo>
                    <a:pt x="42719" y="353271"/>
                  </a:lnTo>
                  <a:lnTo>
                    <a:pt x="41006" y="353325"/>
                  </a:lnTo>
                  <a:cubicBezTo>
                    <a:pt x="42273" y="380369"/>
                    <a:pt x="52162" y="401469"/>
                    <a:pt x="68371" y="427424"/>
                  </a:cubicBezTo>
                  <a:cubicBezTo>
                    <a:pt x="73048" y="434922"/>
                    <a:pt x="77493" y="443633"/>
                    <a:pt x="75048" y="451470"/>
                  </a:cubicBezTo>
                  <a:cubicBezTo>
                    <a:pt x="72816" y="458574"/>
                    <a:pt x="66622" y="461216"/>
                    <a:pt x="61641" y="463358"/>
                  </a:cubicBezTo>
                  <a:cubicBezTo>
                    <a:pt x="57839" y="464983"/>
                    <a:pt x="54519" y="466411"/>
                    <a:pt x="52180" y="469410"/>
                  </a:cubicBezTo>
                  <a:cubicBezTo>
                    <a:pt x="56125" y="472427"/>
                    <a:pt x="62552" y="477889"/>
                    <a:pt x="62320" y="489599"/>
                  </a:cubicBezTo>
                  <a:cubicBezTo>
                    <a:pt x="61981" y="506790"/>
                    <a:pt x="49342" y="517251"/>
                    <a:pt x="39185" y="525658"/>
                  </a:cubicBezTo>
                  <a:cubicBezTo>
                    <a:pt x="36329" y="528033"/>
                    <a:pt x="33615" y="530264"/>
                    <a:pt x="31348" y="532495"/>
                  </a:cubicBezTo>
                  <a:cubicBezTo>
                    <a:pt x="30295" y="533513"/>
                    <a:pt x="29171" y="534548"/>
                    <a:pt x="28028" y="535584"/>
                  </a:cubicBezTo>
                  <a:cubicBezTo>
                    <a:pt x="24583" y="538725"/>
                    <a:pt x="21030" y="541974"/>
                    <a:pt x="20138" y="545080"/>
                  </a:cubicBezTo>
                  <a:cubicBezTo>
                    <a:pt x="19638" y="546830"/>
                    <a:pt x="20656" y="550346"/>
                    <a:pt x="21566" y="553453"/>
                  </a:cubicBezTo>
                  <a:cubicBezTo>
                    <a:pt x="23315" y="559486"/>
                    <a:pt x="25493" y="566984"/>
                    <a:pt x="21673" y="574499"/>
                  </a:cubicBezTo>
                  <a:cubicBezTo>
                    <a:pt x="19174" y="579408"/>
                    <a:pt x="14140" y="581246"/>
                    <a:pt x="10088" y="582728"/>
                  </a:cubicBezTo>
                  <a:cubicBezTo>
                    <a:pt x="7857" y="583549"/>
                    <a:pt x="4465" y="584781"/>
                    <a:pt x="3822" y="585941"/>
                  </a:cubicBezTo>
                  <a:cubicBezTo>
                    <a:pt x="3108" y="587226"/>
                    <a:pt x="3536" y="591136"/>
                    <a:pt x="3822" y="593992"/>
                  </a:cubicBezTo>
                  <a:cubicBezTo>
                    <a:pt x="4197" y="597562"/>
                    <a:pt x="4608" y="601257"/>
                    <a:pt x="4018" y="605042"/>
                  </a:cubicBezTo>
                  <a:cubicBezTo>
                    <a:pt x="3751" y="606827"/>
                    <a:pt x="3429" y="608737"/>
                    <a:pt x="3090" y="610754"/>
                  </a:cubicBezTo>
                  <a:cubicBezTo>
                    <a:pt x="894" y="623893"/>
                    <a:pt x="-3193" y="648366"/>
                    <a:pt x="4375" y="655917"/>
                  </a:cubicBezTo>
                  <a:cubicBezTo>
                    <a:pt x="6946" y="658488"/>
                    <a:pt x="11605" y="659220"/>
                    <a:pt x="18246" y="658113"/>
                  </a:cubicBezTo>
                  <a:cubicBezTo>
                    <a:pt x="40488" y="654382"/>
                    <a:pt x="237492" y="643475"/>
                    <a:pt x="245882" y="643011"/>
                  </a:cubicBezTo>
                  <a:lnTo>
                    <a:pt x="255843" y="642458"/>
                  </a:lnTo>
                  <a:lnTo>
                    <a:pt x="255271" y="652418"/>
                  </a:lnTo>
                  <a:cubicBezTo>
                    <a:pt x="255093" y="655524"/>
                    <a:pt x="254093" y="671340"/>
                    <a:pt x="251558" y="678606"/>
                  </a:cubicBezTo>
                  <a:cubicBezTo>
                    <a:pt x="244614" y="698581"/>
                    <a:pt x="256610" y="723858"/>
                    <a:pt x="268213" y="748296"/>
                  </a:cubicBezTo>
                  <a:cubicBezTo>
                    <a:pt x="272248" y="756793"/>
                    <a:pt x="276157" y="765022"/>
                    <a:pt x="279281" y="773020"/>
                  </a:cubicBezTo>
                  <a:cubicBezTo>
                    <a:pt x="301987" y="771449"/>
                    <a:pt x="319945" y="765986"/>
                    <a:pt x="350310" y="758792"/>
                  </a:cubicBezTo>
                  <a:cubicBezTo>
                    <a:pt x="390189" y="749314"/>
                    <a:pt x="408826" y="747403"/>
                    <a:pt x="429211" y="747029"/>
                  </a:cubicBezTo>
                  <a:lnTo>
                    <a:pt x="400472" y="488993"/>
                  </a:lnTo>
                  <a:lnTo>
                    <a:pt x="400472" y="488475"/>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2" name="Freeform: Shape 12">
              <a:extLst>
                <a:ext uri="{FF2B5EF4-FFF2-40B4-BE49-F238E27FC236}">
                  <a16:creationId xmlns:a16="http://schemas.microsoft.com/office/drawing/2014/main" id="{C8112A65-1A94-24B9-2044-2A1E8AD46387}"/>
                </a:ext>
              </a:extLst>
            </p:cNvPr>
            <p:cNvSpPr/>
            <p:nvPr/>
          </p:nvSpPr>
          <p:spPr>
            <a:xfrm>
              <a:off x="7359050" y="3473719"/>
              <a:ext cx="85782" cy="58287"/>
            </a:xfrm>
            <a:custGeom>
              <a:avLst/>
              <a:gdLst>
                <a:gd name="connsiteX0" fmla="*/ 3731 w 126313"/>
                <a:gd name="connsiteY0" fmla="*/ 45341 h 85827"/>
                <a:gd name="connsiteX1" fmla="*/ 9354 w 126313"/>
                <a:gd name="connsiteY1" fmla="*/ 70869 h 85827"/>
                <a:gd name="connsiteX2" fmla="*/ 12603 w 126313"/>
                <a:gd name="connsiteY2" fmla="*/ 85828 h 85827"/>
                <a:gd name="connsiteX3" fmla="*/ 19083 w 126313"/>
                <a:gd name="connsiteY3" fmla="*/ 75760 h 85827"/>
                <a:gd name="connsiteX4" fmla="*/ 44413 w 126313"/>
                <a:gd name="connsiteY4" fmla="*/ 50875 h 85827"/>
                <a:gd name="connsiteX5" fmla="*/ 64424 w 126313"/>
                <a:gd name="connsiteY5" fmla="*/ 31382 h 85827"/>
                <a:gd name="connsiteX6" fmla="*/ 66977 w 126313"/>
                <a:gd name="connsiteY6" fmla="*/ 26991 h 85827"/>
                <a:gd name="connsiteX7" fmla="*/ 80258 w 126313"/>
                <a:gd name="connsiteY7" fmla="*/ 13013 h 85827"/>
                <a:gd name="connsiteX8" fmla="*/ 93700 w 126313"/>
                <a:gd name="connsiteY8" fmla="*/ 16066 h 85827"/>
                <a:gd name="connsiteX9" fmla="*/ 107320 w 126313"/>
                <a:gd name="connsiteY9" fmla="*/ 21439 h 85827"/>
                <a:gd name="connsiteX10" fmla="*/ 122511 w 126313"/>
                <a:gd name="connsiteY10" fmla="*/ 7462 h 85827"/>
                <a:gd name="connsiteX11" fmla="*/ 123547 w 126313"/>
                <a:gd name="connsiteY11" fmla="*/ 5087 h 85827"/>
                <a:gd name="connsiteX12" fmla="*/ 126314 w 126313"/>
                <a:gd name="connsiteY12" fmla="*/ 0 h 85827"/>
                <a:gd name="connsiteX13" fmla="*/ 0 w 126313"/>
                <a:gd name="connsiteY13" fmla="*/ 28365 h 85827"/>
                <a:gd name="connsiteX14" fmla="*/ 179 w 126313"/>
                <a:gd name="connsiteY14" fmla="*/ 31686 h 85827"/>
                <a:gd name="connsiteX15" fmla="*/ 3731 w 126313"/>
                <a:gd name="connsiteY15" fmla="*/ 45359 h 8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313" h="85827">
                  <a:moveTo>
                    <a:pt x="3731" y="45341"/>
                  </a:moveTo>
                  <a:cubicBezTo>
                    <a:pt x="6462" y="54481"/>
                    <a:pt x="9282" y="63924"/>
                    <a:pt x="9354" y="70869"/>
                  </a:cubicBezTo>
                  <a:cubicBezTo>
                    <a:pt x="9408" y="76759"/>
                    <a:pt x="10836" y="82365"/>
                    <a:pt x="12603" y="85828"/>
                  </a:cubicBezTo>
                  <a:cubicBezTo>
                    <a:pt x="13335" y="79526"/>
                    <a:pt x="16084" y="76795"/>
                    <a:pt x="19083" y="75760"/>
                  </a:cubicBezTo>
                  <a:cubicBezTo>
                    <a:pt x="23242" y="72332"/>
                    <a:pt x="36363" y="59033"/>
                    <a:pt x="44413" y="50875"/>
                  </a:cubicBezTo>
                  <a:cubicBezTo>
                    <a:pt x="57552" y="37558"/>
                    <a:pt x="61997" y="33131"/>
                    <a:pt x="64424" y="31382"/>
                  </a:cubicBezTo>
                  <a:cubicBezTo>
                    <a:pt x="65067" y="30543"/>
                    <a:pt x="66192" y="28419"/>
                    <a:pt x="66977" y="26991"/>
                  </a:cubicBezTo>
                  <a:cubicBezTo>
                    <a:pt x="70065" y="21243"/>
                    <a:pt x="73582" y="14745"/>
                    <a:pt x="80258" y="13013"/>
                  </a:cubicBezTo>
                  <a:cubicBezTo>
                    <a:pt x="86274" y="11442"/>
                    <a:pt x="90576" y="14120"/>
                    <a:pt x="93700" y="16066"/>
                  </a:cubicBezTo>
                  <a:cubicBezTo>
                    <a:pt x="96503" y="17797"/>
                    <a:pt x="99983" y="19975"/>
                    <a:pt x="107320" y="21439"/>
                  </a:cubicBezTo>
                  <a:cubicBezTo>
                    <a:pt x="115532" y="23081"/>
                    <a:pt x="115692" y="23117"/>
                    <a:pt x="122511" y="7462"/>
                  </a:cubicBezTo>
                  <a:lnTo>
                    <a:pt x="123547" y="5087"/>
                  </a:lnTo>
                  <a:cubicBezTo>
                    <a:pt x="124368" y="3195"/>
                    <a:pt x="125314" y="1517"/>
                    <a:pt x="126314" y="0"/>
                  </a:cubicBezTo>
                  <a:cubicBezTo>
                    <a:pt x="77616" y="10925"/>
                    <a:pt x="32578" y="21028"/>
                    <a:pt x="0" y="28365"/>
                  </a:cubicBezTo>
                  <a:cubicBezTo>
                    <a:pt x="36" y="29347"/>
                    <a:pt x="89" y="30436"/>
                    <a:pt x="179" y="31686"/>
                  </a:cubicBezTo>
                  <a:cubicBezTo>
                    <a:pt x="357" y="34095"/>
                    <a:pt x="2160" y="40076"/>
                    <a:pt x="3731" y="45359"/>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3" name="Freeform: Shape 13">
              <a:extLst>
                <a:ext uri="{FF2B5EF4-FFF2-40B4-BE49-F238E27FC236}">
                  <a16:creationId xmlns:a16="http://schemas.microsoft.com/office/drawing/2014/main" id="{C0B70B84-6D1E-C9CA-CF3C-20282656BC9B}"/>
                </a:ext>
              </a:extLst>
            </p:cNvPr>
            <p:cNvSpPr/>
            <p:nvPr/>
          </p:nvSpPr>
          <p:spPr>
            <a:xfrm>
              <a:off x="6685108" y="4088961"/>
              <a:ext cx="324703" cy="538257"/>
            </a:xfrm>
            <a:custGeom>
              <a:avLst/>
              <a:gdLst>
                <a:gd name="connsiteX0" fmla="*/ 151591 w 478121"/>
                <a:gd name="connsiteY0" fmla="*/ 717557 h 792576"/>
                <a:gd name="connsiteX1" fmla="*/ 151626 w 478121"/>
                <a:gd name="connsiteY1" fmla="*/ 716700 h 792576"/>
                <a:gd name="connsiteX2" fmla="*/ 148003 w 478121"/>
                <a:gd name="connsiteY2" fmla="*/ 711291 h 792576"/>
                <a:gd name="connsiteX3" fmla="*/ 143701 w 478121"/>
                <a:gd name="connsiteY3" fmla="*/ 707685 h 792576"/>
                <a:gd name="connsiteX4" fmla="*/ 129527 w 478121"/>
                <a:gd name="connsiteY4" fmla="*/ 695868 h 792576"/>
                <a:gd name="connsiteX5" fmla="*/ 125850 w 478121"/>
                <a:gd name="connsiteY5" fmla="*/ 693030 h 792576"/>
                <a:gd name="connsiteX6" fmla="*/ 127813 w 478121"/>
                <a:gd name="connsiteY6" fmla="*/ 652044 h 792576"/>
                <a:gd name="connsiteX7" fmla="*/ 135543 w 478121"/>
                <a:gd name="connsiteY7" fmla="*/ 651330 h 792576"/>
                <a:gd name="connsiteX8" fmla="*/ 478121 w 478121"/>
                <a:gd name="connsiteY8" fmla="*/ 609647 h 792576"/>
                <a:gd name="connsiteX9" fmla="*/ 474069 w 478121"/>
                <a:gd name="connsiteY9" fmla="*/ 605453 h 792576"/>
                <a:gd name="connsiteX10" fmla="*/ 460966 w 478121"/>
                <a:gd name="connsiteY10" fmla="*/ 580872 h 792576"/>
                <a:gd name="connsiteX11" fmla="*/ 463055 w 478121"/>
                <a:gd name="connsiteY11" fmla="*/ 563485 h 792576"/>
                <a:gd name="connsiteX12" fmla="*/ 459985 w 478121"/>
                <a:gd name="connsiteY12" fmla="*/ 529996 h 792576"/>
                <a:gd name="connsiteX13" fmla="*/ 452326 w 478121"/>
                <a:gd name="connsiteY13" fmla="*/ 469821 h 792576"/>
                <a:gd name="connsiteX14" fmla="*/ 452648 w 478121"/>
                <a:gd name="connsiteY14" fmla="*/ 458182 h 792576"/>
                <a:gd name="connsiteX15" fmla="*/ 464180 w 478121"/>
                <a:gd name="connsiteY15" fmla="*/ 417731 h 792576"/>
                <a:gd name="connsiteX16" fmla="*/ 462501 w 478121"/>
                <a:gd name="connsiteY16" fmla="*/ 414643 h 792576"/>
                <a:gd name="connsiteX17" fmla="*/ 457110 w 478121"/>
                <a:gd name="connsiteY17" fmla="*/ 399006 h 792576"/>
                <a:gd name="connsiteX18" fmla="*/ 442705 w 478121"/>
                <a:gd name="connsiteY18" fmla="*/ 378798 h 792576"/>
                <a:gd name="connsiteX19" fmla="*/ 441134 w 478121"/>
                <a:gd name="connsiteY19" fmla="*/ 377227 h 792576"/>
                <a:gd name="connsiteX20" fmla="*/ 440474 w 478121"/>
                <a:gd name="connsiteY20" fmla="*/ 375103 h 792576"/>
                <a:gd name="connsiteX21" fmla="*/ 324817 w 478121"/>
                <a:gd name="connsiteY21" fmla="*/ 0 h 792576"/>
                <a:gd name="connsiteX22" fmla="*/ 0 w 478121"/>
                <a:gd name="connsiteY22" fmla="*/ 25366 h 792576"/>
                <a:gd name="connsiteX23" fmla="*/ 89 w 478121"/>
                <a:gd name="connsiteY23" fmla="*/ 25527 h 792576"/>
                <a:gd name="connsiteX24" fmla="*/ 4712 w 478121"/>
                <a:gd name="connsiteY24" fmla="*/ 34256 h 792576"/>
                <a:gd name="connsiteX25" fmla="*/ 5123 w 478121"/>
                <a:gd name="connsiteY25" fmla="*/ 35345 h 792576"/>
                <a:gd name="connsiteX26" fmla="*/ 5534 w 478121"/>
                <a:gd name="connsiteY26" fmla="*/ 35470 h 792576"/>
                <a:gd name="connsiteX27" fmla="*/ 14388 w 478121"/>
                <a:gd name="connsiteY27" fmla="*/ 46109 h 792576"/>
                <a:gd name="connsiteX28" fmla="*/ 6301 w 478121"/>
                <a:gd name="connsiteY28" fmla="*/ 58373 h 792576"/>
                <a:gd name="connsiteX29" fmla="*/ 5284 w 478121"/>
                <a:gd name="connsiteY29" fmla="*/ 59105 h 792576"/>
                <a:gd name="connsiteX30" fmla="*/ 2178 w 478121"/>
                <a:gd name="connsiteY30" fmla="*/ 524106 h 792576"/>
                <a:gd name="connsiteX31" fmla="*/ 31007 w 478121"/>
                <a:gd name="connsiteY31" fmla="*/ 782874 h 792576"/>
                <a:gd name="connsiteX32" fmla="*/ 60086 w 478121"/>
                <a:gd name="connsiteY32" fmla="*/ 735497 h 792576"/>
                <a:gd name="connsiteX33" fmla="*/ 95681 w 478121"/>
                <a:gd name="connsiteY33" fmla="*/ 771092 h 792576"/>
                <a:gd name="connsiteX34" fmla="*/ 126528 w 478121"/>
                <a:gd name="connsiteY34" fmla="*/ 782963 h 792576"/>
                <a:gd name="connsiteX35" fmla="*/ 157910 w 478121"/>
                <a:gd name="connsiteY35" fmla="*/ 766504 h 792576"/>
                <a:gd name="connsiteX36" fmla="*/ 149948 w 478121"/>
                <a:gd name="connsiteY36" fmla="*/ 735675 h 792576"/>
                <a:gd name="connsiteX37" fmla="*/ 151591 w 478121"/>
                <a:gd name="connsiteY37" fmla="*/ 717557 h 79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8121" h="792576">
                  <a:moveTo>
                    <a:pt x="151591" y="717557"/>
                  </a:moveTo>
                  <a:cubicBezTo>
                    <a:pt x="151591" y="717378"/>
                    <a:pt x="151626" y="717093"/>
                    <a:pt x="151626" y="716700"/>
                  </a:cubicBezTo>
                  <a:cubicBezTo>
                    <a:pt x="151608" y="714022"/>
                    <a:pt x="151126" y="713665"/>
                    <a:pt x="148003" y="711291"/>
                  </a:cubicBezTo>
                  <a:cubicBezTo>
                    <a:pt x="146682" y="710291"/>
                    <a:pt x="145200" y="709149"/>
                    <a:pt x="143701" y="707685"/>
                  </a:cubicBezTo>
                  <a:cubicBezTo>
                    <a:pt x="140362" y="704419"/>
                    <a:pt x="132329" y="698046"/>
                    <a:pt x="129527" y="695868"/>
                  </a:cubicBezTo>
                  <a:lnTo>
                    <a:pt x="125850" y="693030"/>
                  </a:lnTo>
                  <a:lnTo>
                    <a:pt x="127813" y="652044"/>
                  </a:lnTo>
                  <a:lnTo>
                    <a:pt x="135543" y="651330"/>
                  </a:lnTo>
                  <a:cubicBezTo>
                    <a:pt x="253627" y="640405"/>
                    <a:pt x="442490" y="620197"/>
                    <a:pt x="478121" y="609647"/>
                  </a:cubicBezTo>
                  <a:cubicBezTo>
                    <a:pt x="477175" y="608487"/>
                    <a:pt x="475854" y="607166"/>
                    <a:pt x="474069" y="605453"/>
                  </a:cubicBezTo>
                  <a:cubicBezTo>
                    <a:pt x="468767" y="600347"/>
                    <a:pt x="461502" y="593349"/>
                    <a:pt x="460966" y="580872"/>
                  </a:cubicBezTo>
                  <a:cubicBezTo>
                    <a:pt x="460681" y="574017"/>
                    <a:pt x="461948" y="568412"/>
                    <a:pt x="463055" y="563485"/>
                  </a:cubicBezTo>
                  <a:cubicBezTo>
                    <a:pt x="465072" y="554524"/>
                    <a:pt x="466822" y="546776"/>
                    <a:pt x="459985" y="529996"/>
                  </a:cubicBezTo>
                  <a:cubicBezTo>
                    <a:pt x="450327" y="506290"/>
                    <a:pt x="451470" y="485208"/>
                    <a:pt x="452326" y="469821"/>
                  </a:cubicBezTo>
                  <a:cubicBezTo>
                    <a:pt x="452577" y="465233"/>
                    <a:pt x="452791" y="461252"/>
                    <a:pt x="452648" y="458182"/>
                  </a:cubicBezTo>
                  <a:cubicBezTo>
                    <a:pt x="452023" y="444651"/>
                    <a:pt x="453576" y="426978"/>
                    <a:pt x="464180" y="417731"/>
                  </a:cubicBezTo>
                  <a:cubicBezTo>
                    <a:pt x="463680" y="416750"/>
                    <a:pt x="463019" y="415554"/>
                    <a:pt x="462501" y="414643"/>
                  </a:cubicBezTo>
                  <a:cubicBezTo>
                    <a:pt x="460128" y="410430"/>
                    <a:pt x="457164" y="405200"/>
                    <a:pt x="457110" y="399006"/>
                  </a:cubicBezTo>
                  <a:cubicBezTo>
                    <a:pt x="456950" y="395828"/>
                    <a:pt x="449952" y="386010"/>
                    <a:pt x="442705" y="378798"/>
                  </a:cubicBezTo>
                  <a:lnTo>
                    <a:pt x="441134" y="377227"/>
                  </a:lnTo>
                  <a:lnTo>
                    <a:pt x="440474" y="375103"/>
                  </a:lnTo>
                  <a:lnTo>
                    <a:pt x="324817" y="0"/>
                  </a:lnTo>
                  <a:cubicBezTo>
                    <a:pt x="204751" y="8997"/>
                    <a:pt x="33506" y="22100"/>
                    <a:pt x="0" y="25366"/>
                  </a:cubicBezTo>
                  <a:cubicBezTo>
                    <a:pt x="36" y="25420"/>
                    <a:pt x="71" y="25473"/>
                    <a:pt x="89" y="25527"/>
                  </a:cubicBezTo>
                  <a:cubicBezTo>
                    <a:pt x="1981" y="27776"/>
                    <a:pt x="3624" y="30632"/>
                    <a:pt x="4712" y="34256"/>
                  </a:cubicBezTo>
                  <a:cubicBezTo>
                    <a:pt x="4873" y="34792"/>
                    <a:pt x="5016" y="35131"/>
                    <a:pt x="5123" y="35345"/>
                  </a:cubicBezTo>
                  <a:cubicBezTo>
                    <a:pt x="5266" y="35381"/>
                    <a:pt x="5409" y="35434"/>
                    <a:pt x="5534" y="35470"/>
                  </a:cubicBezTo>
                  <a:cubicBezTo>
                    <a:pt x="13156" y="37684"/>
                    <a:pt x="14352" y="43092"/>
                    <a:pt x="14388" y="46109"/>
                  </a:cubicBezTo>
                  <a:cubicBezTo>
                    <a:pt x="14459" y="52553"/>
                    <a:pt x="9354" y="56195"/>
                    <a:pt x="6301" y="58373"/>
                  </a:cubicBezTo>
                  <a:cubicBezTo>
                    <a:pt x="5998" y="58587"/>
                    <a:pt x="5623" y="58855"/>
                    <a:pt x="5284" y="59105"/>
                  </a:cubicBezTo>
                  <a:cubicBezTo>
                    <a:pt x="5105" y="95271"/>
                    <a:pt x="2338" y="499721"/>
                    <a:pt x="2178" y="524106"/>
                  </a:cubicBezTo>
                  <a:lnTo>
                    <a:pt x="31007" y="782874"/>
                  </a:lnTo>
                  <a:cubicBezTo>
                    <a:pt x="56980" y="780803"/>
                    <a:pt x="41521" y="733177"/>
                    <a:pt x="60086" y="735497"/>
                  </a:cubicBezTo>
                  <a:cubicBezTo>
                    <a:pt x="79080" y="737871"/>
                    <a:pt x="81454" y="752116"/>
                    <a:pt x="95681" y="771092"/>
                  </a:cubicBezTo>
                  <a:cubicBezTo>
                    <a:pt x="109926" y="790086"/>
                    <a:pt x="107552" y="801938"/>
                    <a:pt x="126528" y="782963"/>
                  </a:cubicBezTo>
                  <a:cubicBezTo>
                    <a:pt x="133561" y="775930"/>
                    <a:pt x="144183" y="770521"/>
                    <a:pt x="157910" y="766504"/>
                  </a:cubicBezTo>
                  <a:cubicBezTo>
                    <a:pt x="156535" y="759578"/>
                    <a:pt x="154125" y="749689"/>
                    <a:pt x="149948" y="735675"/>
                  </a:cubicBezTo>
                  <a:cubicBezTo>
                    <a:pt x="147395" y="727089"/>
                    <a:pt x="147806" y="722341"/>
                    <a:pt x="151591" y="717557"/>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4" name="Freeform: Shape 14">
              <a:extLst>
                <a:ext uri="{FF2B5EF4-FFF2-40B4-BE49-F238E27FC236}">
                  <a16:creationId xmlns:a16="http://schemas.microsoft.com/office/drawing/2014/main" id="{0E68126B-B7FA-F51C-DAD3-0FD18E9960B7}"/>
                </a:ext>
              </a:extLst>
            </p:cNvPr>
            <p:cNvSpPr/>
            <p:nvPr/>
          </p:nvSpPr>
          <p:spPr>
            <a:xfrm>
              <a:off x="6782999" y="4489336"/>
              <a:ext cx="781769" cy="606628"/>
            </a:xfrm>
            <a:custGeom>
              <a:avLst/>
              <a:gdLst>
                <a:gd name="connsiteX0" fmla="*/ 809721 w 1151146"/>
                <a:gd name="connsiteY0" fmla="*/ 8819 h 893255"/>
                <a:gd name="connsiteX1" fmla="*/ 804027 w 1151146"/>
                <a:gd name="connsiteY1" fmla="*/ 8194 h 893255"/>
                <a:gd name="connsiteX2" fmla="*/ 783802 w 1151146"/>
                <a:gd name="connsiteY2" fmla="*/ 179 h 893255"/>
                <a:gd name="connsiteX3" fmla="*/ 783534 w 1151146"/>
                <a:gd name="connsiteY3" fmla="*/ 0 h 893255"/>
                <a:gd name="connsiteX4" fmla="*/ 783534 w 1151146"/>
                <a:gd name="connsiteY4" fmla="*/ 0 h 893255"/>
                <a:gd name="connsiteX5" fmla="*/ 776322 w 1151146"/>
                <a:gd name="connsiteY5" fmla="*/ 5070 h 893255"/>
                <a:gd name="connsiteX6" fmla="*/ 773145 w 1151146"/>
                <a:gd name="connsiteY6" fmla="*/ 7747 h 893255"/>
                <a:gd name="connsiteX7" fmla="*/ 772127 w 1151146"/>
                <a:gd name="connsiteY7" fmla="*/ 10104 h 893255"/>
                <a:gd name="connsiteX8" fmla="*/ 770056 w 1151146"/>
                <a:gd name="connsiteY8" fmla="*/ 14727 h 893255"/>
                <a:gd name="connsiteX9" fmla="*/ 771146 w 1151146"/>
                <a:gd name="connsiteY9" fmla="*/ 16030 h 893255"/>
                <a:gd name="connsiteX10" fmla="*/ 777036 w 1151146"/>
                <a:gd name="connsiteY10" fmla="*/ 26455 h 893255"/>
                <a:gd name="connsiteX11" fmla="*/ 778357 w 1151146"/>
                <a:gd name="connsiteY11" fmla="*/ 51429 h 893255"/>
                <a:gd name="connsiteX12" fmla="*/ 778750 w 1151146"/>
                <a:gd name="connsiteY12" fmla="*/ 64085 h 893255"/>
                <a:gd name="connsiteX13" fmla="*/ 774198 w 1151146"/>
                <a:gd name="connsiteY13" fmla="*/ 75724 h 893255"/>
                <a:gd name="connsiteX14" fmla="*/ 763470 w 1151146"/>
                <a:gd name="connsiteY14" fmla="*/ 79312 h 893255"/>
                <a:gd name="connsiteX15" fmla="*/ 756347 w 1151146"/>
                <a:gd name="connsiteY15" fmla="*/ 78455 h 893255"/>
                <a:gd name="connsiteX16" fmla="*/ 755883 w 1151146"/>
                <a:gd name="connsiteY16" fmla="*/ 78366 h 893255"/>
                <a:gd name="connsiteX17" fmla="*/ 736068 w 1151146"/>
                <a:gd name="connsiteY17" fmla="*/ 56356 h 893255"/>
                <a:gd name="connsiteX18" fmla="*/ 669145 w 1151146"/>
                <a:gd name="connsiteY18" fmla="*/ 51929 h 893255"/>
                <a:gd name="connsiteX19" fmla="*/ 519036 w 1151146"/>
                <a:gd name="connsiteY19" fmla="*/ 72850 h 893255"/>
                <a:gd name="connsiteX20" fmla="*/ 518018 w 1151146"/>
                <a:gd name="connsiteY20" fmla="*/ 72957 h 893255"/>
                <a:gd name="connsiteX21" fmla="*/ 442151 w 1151146"/>
                <a:gd name="connsiteY21" fmla="*/ 75688 h 893255"/>
                <a:gd name="connsiteX22" fmla="*/ 389705 w 1151146"/>
                <a:gd name="connsiteY22" fmla="*/ 76456 h 893255"/>
                <a:gd name="connsiteX23" fmla="*/ 357038 w 1151146"/>
                <a:gd name="connsiteY23" fmla="*/ 66834 h 893255"/>
                <a:gd name="connsiteX24" fmla="*/ 341400 w 1151146"/>
                <a:gd name="connsiteY24" fmla="*/ 36470 h 893255"/>
                <a:gd name="connsiteX25" fmla="*/ 331671 w 1151146"/>
                <a:gd name="connsiteY25" fmla="*/ 38987 h 893255"/>
                <a:gd name="connsiteX26" fmla="*/ 291096 w 1151146"/>
                <a:gd name="connsiteY26" fmla="*/ 46216 h 893255"/>
                <a:gd name="connsiteX27" fmla="*/ 169567 w 1151146"/>
                <a:gd name="connsiteY27" fmla="*/ 61550 h 893255"/>
                <a:gd name="connsiteX28" fmla="*/ 785 w 1151146"/>
                <a:gd name="connsiteY28" fmla="*/ 78866 h 893255"/>
                <a:gd name="connsiteX29" fmla="*/ 0 w 1151146"/>
                <a:gd name="connsiteY29" fmla="*/ 95146 h 893255"/>
                <a:gd name="connsiteX30" fmla="*/ 12085 w 1151146"/>
                <a:gd name="connsiteY30" fmla="*/ 105446 h 893255"/>
                <a:gd name="connsiteX31" fmla="*/ 14691 w 1151146"/>
                <a:gd name="connsiteY31" fmla="*/ 107570 h 893255"/>
                <a:gd name="connsiteX32" fmla="*/ 25366 w 1151146"/>
                <a:gd name="connsiteY32" fmla="*/ 127028 h 893255"/>
                <a:gd name="connsiteX33" fmla="*/ 22207 w 1151146"/>
                <a:gd name="connsiteY33" fmla="*/ 138185 h 893255"/>
                <a:gd name="connsiteX34" fmla="*/ 22956 w 1151146"/>
                <a:gd name="connsiteY34" fmla="*/ 141094 h 893255"/>
                <a:gd name="connsiteX35" fmla="*/ 31221 w 1151146"/>
                <a:gd name="connsiteY35" fmla="*/ 172941 h 893255"/>
                <a:gd name="connsiteX36" fmla="*/ 108230 w 1151146"/>
                <a:gd name="connsiteY36" fmla="*/ 167353 h 893255"/>
                <a:gd name="connsiteX37" fmla="*/ 248254 w 1151146"/>
                <a:gd name="connsiteY37" fmla="*/ 191095 h 893255"/>
                <a:gd name="connsiteX38" fmla="*/ 324210 w 1151146"/>
                <a:gd name="connsiteY38" fmla="*/ 243309 h 893255"/>
                <a:gd name="connsiteX39" fmla="*/ 440509 w 1151146"/>
                <a:gd name="connsiteY39" fmla="*/ 207714 h 893255"/>
                <a:gd name="connsiteX40" fmla="*/ 487975 w 1151146"/>
                <a:gd name="connsiteY40" fmla="*/ 169745 h 893255"/>
                <a:gd name="connsiteX41" fmla="*/ 587655 w 1151146"/>
                <a:gd name="connsiteY41" fmla="*/ 243327 h 893255"/>
                <a:gd name="connsiteX42" fmla="*/ 689709 w 1151146"/>
                <a:gd name="connsiteY42" fmla="*/ 319283 h 893255"/>
                <a:gd name="connsiteX43" fmla="*/ 711077 w 1151146"/>
                <a:gd name="connsiteY43" fmla="*/ 428460 h 893255"/>
                <a:gd name="connsiteX44" fmla="*/ 711148 w 1151146"/>
                <a:gd name="connsiteY44" fmla="*/ 521017 h 893255"/>
                <a:gd name="connsiteX45" fmla="*/ 763291 w 1151146"/>
                <a:gd name="connsiteY45" fmla="*/ 487796 h 893255"/>
                <a:gd name="connsiteX46" fmla="*/ 741923 w 1151146"/>
                <a:gd name="connsiteY46" fmla="*/ 551882 h 893255"/>
                <a:gd name="connsiteX47" fmla="*/ 768361 w 1151146"/>
                <a:gd name="connsiteY47" fmla="*/ 615967 h 893255"/>
                <a:gd name="connsiteX48" fmla="*/ 824984 w 1151146"/>
                <a:gd name="connsiteY48" fmla="*/ 658684 h 893255"/>
                <a:gd name="connsiteX49" fmla="*/ 870076 w 1151146"/>
                <a:gd name="connsiteY49" fmla="*/ 713273 h 893255"/>
                <a:gd name="connsiteX50" fmla="*/ 898548 w 1151146"/>
                <a:gd name="connsiteY50" fmla="*/ 770235 h 893255"/>
                <a:gd name="connsiteX51" fmla="*/ 957885 w 1151146"/>
                <a:gd name="connsiteY51" fmla="*/ 793977 h 893255"/>
                <a:gd name="connsiteX52" fmla="*/ 1002976 w 1151146"/>
                <a:gd name="connsiteY52" fmla="*/ 860436 h 893255"/>
                <a:gd name="connsiteX53" fmla="*/ 1050442 w 1151146"/>
                <a:gd name="connsiteY53" fmla="*/ 888908 h 893255"/>
                <a:gd name="connsiteX54" fmla="*/ 1119276 w 1151146"/>
                <a:gd name="connsiteY54" fmla="*/ 858062 h 893255"/>
                <a:gd name="connsiteX55" fmla="*/ 1135895 w 1151146"/>
                <a:gd name="connsiteY55" fmla="*/ 777375 h 893255"/>
                <a:gd name="connsiteX56" fmla="*/ 1135895 w 1151146"/>
                <a:gd name="connsiteY56" fmla="*/ 656328 h 893255"/>
                <a:gd name="connsiteX57" fmla="*/ 1069436 w 1151146"/>
                <a:gd name="connsiteY57" fmla="*/ 502059 h 893255"/>
                <a:gd name="connsiteX58" fmla="*/ 986375 w 1151146"/>
                <a:gd name="connsiteY58" fmla="*/ 371533 h 893255"/>
                <a:gd name="connsiteX59" fmla="*/ 967382 w 1151146"/>
                <a:gd name="connsiteY59" fmla="*/ 293221 h 893255"/>
                <a:gd name="connsiteX60" fmla="*/ 832107 w 1151146"/>
                <a:gd name="connsiteY60" fmla="*/ 67745 h 893255"/>
                <a:gd name="connsiteX61" fmla="*/ 819896 w 1151146"/>
                <a:gd name="connsiteY61" fmla="*/ 8801 h 893255"/>
                <a:gd name="connsiteX62" fmla="*/ 809775 w 1151146"/>
                <a:gd name="connsiteY62" fmla="*/ 8943 h 8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51146" h="893255">
                  <a:moveTo>
                    <a:pt x="809721" y="8819"/>
                  </a:moveTo>
                  <a:cubicBezTo>
                    <a:pt x="807454" y="8515"/>
                    <a:pt x="805615" y="8354"/>
                    <a:pt x="804027" y="8194"/>
                  </a:cubicBezTo>
                  <a:cubicBezTo>
                    <a:pt x="796422" y="7480"/>
                    <a:pt x="792370" y="6837"/>
                    <a:pt x="783802" y="179"/>
                  </a:cubicBezTo>
                  <a:cubicBezTo>
                    <a:pt x="783623" y="36"/>
                    <a:pt x="783534" y="0"/>
                    <a:pt x="783534" y="0"/>
                  </a:cubicBezTo>
                  <a:lnTo>
                    <a:pt x="783534" y="0"/>
                  </a:lnTo>
                  <a:cubicBezTo>
                    <a:pt x="781928" y="0"/>
                    <a:pt x="777715" y="3820"/>
                    <a:pt x="776322" y="5070"/>
                  </a:cubicBezTo>
                  <a:cubicBezTo>
                    <a:pt x="775198" y="6087"/>
                    <a:pt x="774198" y="6998"/>
                    <a:pt x="773145" y="7747"/>
                  </a:cubicBezTo>
                  <a:cubicBezTo>
                    <a:pt x="772859" y="8283"/>
                    <a:pt x="772449" y="9318"/>
                    <a:pt x="772127" y="10104"/>
                  </a:cubicBezTo>
                  <a:cubicBezTo>
                    <a:pt x="771574" y="11443"/>
                    <a:pt x="770931" y="13013"/>
                    <a:pt x="770056" y="14727"/>
                  </a:cubicBezTo>
                  <a:cubicBezTo>
                    <a:pt x="770413" y="15173"/>
                    <a:pt x="770824" y="15655"/>
                    <a:pt x="771146" y="16030"/>
                  </a:cubicBezTo>
                  <a:cubicBezTo>
                    <a:pt x="773377" y="18690"/>
                    <a:pt x="776161" y="22010"/>
                    <a:pt x="777036" y="26455"/>
                  </a:cubicBezTo>
                  <a:cubicBezTo>
                    <a:pt x="777804" y="30382"/>
                    <a:pt x="778054" y="38897"/>
                    <a:pt x="778357" y="51429"/>
                  </a:cubicBezTo>
                  <a:cubicBezTo>
                    <a:pt x="778482" y="56498"/>
                    <a:pt x="778589" y="61283"/>
                    <a:pt x="778750" y="64085"/>
                  </a:cubicBezTo>
                  <a:cubicBezTo>
                    <a:pt x="779036" y="68798"/>
                    <a:pt x="777411" y="72939"/>
                    <a:pt x="774198" y="75724"/>
                  </a:cubicBezTo>
                  <a:cubicBezTo>
                    <a:pt x="770949" y="78544"/>
                    <a:pt x="766986" y="79312"/>
                    <a:pt x="763470" y="79312"/>
                  </a:cubicBezTo>
                  <a:cubicBezTo>
                    <a:pt x="760560" y="79312"/>
                    <a:pt x="757971" y="78794"/>
                    <a:pt x="756347" y="78455"/>
                  </a:cubicBezTo>
                  <a:lnTo>
                    <a:pt x="755883" y="78366"/>
                  </a:lnTo>
                  <a:cubicBezTo>
                    <a:pt x="752438" y="77777"/>
                    <a:pt x="750099" y="77366"/>
                    <a:pt x="736068" y="56356"/>
                  </a:cubicBezTo>
                  <a:cubicBezTo>
                    <a:pt x="724215" y="55017"/>
                    <a:pt x="689263" y="51339"/>
                    <a:pt x="669145" y="51929"/>
                  </a:cubicBezTo>
                  <a:cubicBezTo>
                    <a:pt x="644653" y="52625"/>
                    <a:pt x="520285" y="72636"/>
                    <a:pt x="519036" y="72850"/>
                  </a:cubicBezTo>
                  <a:lnTo>
                    <a:pt x="518018" y="72957"/>
                  </a:lnTo>
                  <a:cubicBezTo>
                    <a:pt x="517643" y="72957"/>
                    <a:pt x="479674" y="74653"/>
                    <a:pt x="442151" y="75688"/>
                  </a:cubicBezTo>
                  <a:cubicBezTo>
                    <a:pt x="420052" y="76295"/>
                    <a:pt x="402415" y="76545"/>
                    <a:pt x="389705" y="76456"/>
                  </a:cubicBezTo>
                  <a:cubicBezTo>
                    <a:pt x="368855" y="76295"/>
                    <a:pt x="358198" y="76224"/>
                    <a:pt x="357038" y="66834"/>
                  </a:cubicBezTo>
                  <a:cubicBezTo>
                    <a:pt x="355949" y="63264"/>
                    <a:pt x="348791" y="49662"/>
                    <a:pt x="341400" y="36470"/>
                  </a:cubicBezTo>
                  <a:cubicBezTo>
                    <a:pt x="338294" y="37469"/>
                    <a:pt x="334920" y="38255"/>
                    <a:pt x="331671" y="38987"/>
                  </a:cubicBezTo>
                  <a:cubicBezTo>
                    <a:pt x="322317" y="41129"/>
                    <a:pt x="308679" y="43556"/>
                    <a:pt x="291096" y="46216"/>
                  </a:cubicBezTo>
                  <a:cubicBezTo>
                    <a:pt x="261749" y="50643"/>
                    <a:pt x="220853" y="55802"/>
                    <a:pt x="169567" y="61550"/>
                  </a:cubicBezTo>
                  <a:cubicBezTo>
                    <a:pt x="97288" y="69637"/>
                    <a:pt x="24223" y="76652"/>
                    <a:pt x="785" y="78866"/>
                  </a:cubicBezTo>
                  <a:lnTo>
                    <a:pt x="0" y="95146"/>
                  </a:lnTo>
                  <a:cubicBezTo>
                    <a:pt x="3624" y="98038"/>
                    <a:pt x="9032" y="102447"/>
                    <a:pt x="12085" y="105446"/>
                  </a:cubicBezTo>
                  <a:cubicBezTo>
                    <a:pt x="12781" y="106124"/>
                    <a:pt x="13656" y="106803"/>
                    <a:pt x="14691" y="107570"/>
                  </a:cubicBezTo>
                  <a:cubicBezTo>
                    <a:pt x="18636" y="110569"/>
                    <a:pt x="25259" y="115585"/>
                    <a:pt x="25366" y="127028"/>
                  </a:cubicBezTo>
                  <a:cubicBezTo>
                    <a:pt x="25420" y="132562"/>
                    <a:pt x="23956" y="135739"/>
                    <a:pt x="22207" y="138185"/>
                  </a:cubicBezTo>
                  <a:cubicBezTo>
                    <a:pt x="22332" y="138792"/>
                    <a:pt x="22546" y="139720"/>
                    <a:pt x="22956" y="141094"/>
                  </a:cubicBezTo>
                  <a:cubicBezTo>
                    <a:pt x="26973" y="154572"/>
                    <a:pt x="29597" y="164925"/>
                    <a:pt x="31221" y="172941"/>
                  </a:cubicBezTo>
                  <a:cubicBezTo>
                    <a:pt x="52250" y="169049"/>
                    <a:pt x="78276" y="167353"/>
                    <a:pt x="108230" y="167353"/>
                  </a:cubicBezTo>
                  <a:cubicBezTo>
                    <a:pt x="169941" y="167353"/>
                    <a:pt x="215033" y="164979"/>
                    <a:pt x="248254" y="191095"/>
                  </a:cubicBezTo>
                  <a:cubicBezTo>
                    <a:pt x="281475" y="217193"/>
                    <a:pt x="283849" y="243309"/>
                    <a:pt x="324210" y="243309"/>
                  </a:cubicBezTo>
                  <a:cubicBezTo>
                    <a:pt x="364571" y="243309"/>
                    <a:pt x="421516" y="226690"/>
                    <a:pt x="440509" y="207714"/>
                  </a:cubicBezTo>
                  <a:cubicBezTo>
                    <a:pt x="459503" y="188721"/>
                    <a:pt x="442883" y="155500"/>
                    <a:pt x="487975" y="169745"/>
                  </a:cubicBezTo>
                  <a:cubicBezTo>
                    <a:pt x="533066" y="183990"/>
                    <a:pt x="525944" y="188739"/>
                    <a:pt x="587655" y="243327"/>
                  </a:cubicBezTo>
                  <a:cubicBezTo>
                    <a:pt x="649366" y="297915"/>
                    <a:pt x="665967" y="276548"/>
                    <a:pt x="689709" y="319283"/>
                  </a:cubicBezTo>
                  <a:cubicBezTo>
                    <a:pt x="713451" y="362001"/>
                    <a:pt x="711077" y="369123"/>
                    <a:pt x="711077" y="428460"/>
                  </a:cubicBezTo>
                  <a:cubicBezTo>
                    <a:pt x="711077" y="487796"/>
                    <a:pt x="677981" y="525766"/>
                    <a:pt x="711148" y="521017"/>
                  </a:cubicBezTo>
                  <a:cubicBezTo>
                    <a:pt x="744315" y="516269"/>
                    <a:pt x="744315" y="468803"/>
                    <a:pt x="763291" y="487796"/>
                  </a:cubicBezTo>
                  <a:cubicBezTo>
                    <a:pt x="782285" y="506790"/>
                    <a:pt x="741923" y="537636"/>
                    <a:pt x="741923" y="551882"/>
                  </a:cubicBezTo>
                  <a:cubicBezTo>
                    <a:pt x="741923" y="566127"/>
                    <a:pt x="737835" y="596973"/>
                    <a:pt x="768361" y="615967"/>
                  </a:cubicBezTo>
                  <a:cubicBezTo>
                    <a:pt x="798886" y="634960"/>
                    <a:pt x="815487" y="634960"/>
                    <a:pt x="824984" y="658684"/>
                  </a:cubicBezTo>
                  <a:cubicBezTo>
                    <a:pt x="834481" y="682426"/>
                    <a:pt x="836855" y="682426"/>
                    <a:pt x="870076" y="713273"/>
                  </a:cubicBezTo>
                  <a:cubicBezTo>
                    <a:pt x="903297" y="744119"/>
                    <a:pt x="881946" y="763112"/>
                    <a:pt x="898548" y="770235"/>
                  </a:cubicBezTo>
                  <a:cubicBezTo>
                    <a:pt x="915167" y="777358"/>
                    <a:pt x="941266" y="779732"/>
                    <a:pt x="957885" y="793977"/>
                  </a:cubicBezTo>
                  <a:cubicBezTo>
                    <a:pt x="974504" y="808222"/>
                    <a:pt x="1000602" y="841443"/>
                    <a:pt x="1002976" y="860436"/>
                  </a:cubicBezTo>
                  <a:cubicBezTo>
                    <a:pt x="1005351" y="879430"/>
                    <a:pt x="1021970" y="903153"/>
                    <a:pt x="1050442" y="888908"/>
                  </a:cubicBezTo>
                  <a:cubicBezTo>
                    <a:pt x="1078915" y="874663"/>
                    <a:pt x="1109779" y="886535"/>
                    <a:pt x="1119276" y="858062"/>
                  </a:cubicBezTo>
                  <a:cubicBezTo>
                    <a:pt x="1128772" y="829590"/>
                    <a:pt x="1112153" y="803474"/>
                    <a:pt x="1135895" y="777375"/>
                  </a:cubicBezTo>
                  <a:cubicBezTo>
                    <a:pt x="1159637" y="751277"/>
                    <a:pt x="1152514" y="710916"/>
                    <a:pt x="1135895" y="656328"/>
                  </a:cubicBezTo>
                  <a:cubicBezTo>
                    <a:pt x="1119276" y="601740"/>
                    <a:pt x="1086055" y="521053"/>
                    <a:pt x="1069436" y="502059"/>
                  </a:cubicBezTo>
                  <a:cubicBezTo>
                    <a:pt x="1052817" y="483066"/>
                    <a:pt x="1005351" y="414250"/>
                    <a:pt x="986375" y="371533"/>
                  </a:cubicBezTo>
                  <a:cubicBezTo>
                    <a:pt x="967382" y="328816"/>
                    <a:pt x="984001" y="324067"/>
                    <a:pt x="967382" y="293221"/>
                  </a:cubicBezTo>
                  <a:cubicBezTo>
                    <a:pt x="950762" y="262374"/>
                    <a:pt x="855831" y="124707"/>
                    <a:pt x="832107" y="67745"/>
                  </a:cubicBezTo>
                  <a:cubicBezTo>
                    <a:pt x="823842" y="47912"/>
                    <a:pt x="820486" y="27794"/>
                    <a:pt x="819896" y="8801"/>
                  </a:cubicBezTo>
                  <a:cubicBezTo>
                    <a:pt x="815809" y="9175"/>
                    <a:pt x="812274" y="9265"/>
                    <a:pt x="809775" y="8943"/>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5" name="Freeform: Shape 15">
              <a:extLst>
                <a:ext uri="{FF2B5EF4-FFF2-40B4-BE49-F238E27FC236}">
                  <a16:creationId xmlns:a16="http://schemas.microsoft.com/office/drawing/2014/main" id="{D91E3EC9-68A1-EFEF-08C9-B350D9043E15}"/>
                </a:ext>
              </a:extLst>
            </p:cNvPr>
            <p:cNvSpPr/>
            <p:nvPr/>
          </p:nvSpPr>
          <p:spPr>
            <a:xfrm>
              <a:off x="3655009" y="3046165"/>
              <a:ext cx="671223" cy="1196819"/>
            </a:xfrm>
            <a:custGeom>
              <a:avLst/>
              <a:gdLst>
                <a:gd name="connsiteX0" fmla="*/ 870685 w 988369"/>
                <a:gd name="connsiteY0" fmla="*/ 1753147 h 1762304"/>
                <a:gd name="connsiteX1" fmla="*/ 900032 w 988369"/>
                <a:gd name="connsiteY1" fmla="*/ 1707395 h 1762304"/>
                <a:gd name="connsiteX2" fmla="*/ 881824 w 988369"/>
                <a:gd name="connsiteY2" fmla="*/ 1674585 h 1762304"/>
                <a:gd name="connsiteX3" fmla="*/ 909458 w 988369"/>
                <a:gd name="connsiteY3" fmla="*/ 1617765 h 1762304"/>
                <a:gd name="connsiteX4" fmla="*/ 935163 w 988369"/>
                <a:gd name="connsiteY4" fmla="*/ 1559910 h 1762304"/>
                <a:gd name="connsiteX5" fmla="*/ 936859 w 988369"/>
                <a:gd name="connsiteY5" fmla="*/ 1550788 h 1762304"/>
                <a:gd name="connsiteX6" fmla="*/ 970240 w 988369"/>
                <a:gd name="connsiteY6" fmla="*/ 1514800 h 1762304"/>
                <a:gd name="connsiteX7" fmla="*/ 977398 w 988369"/>
                <a:gd name="connsiteY7" fmla="*/ 1511302 h 1762304"/>
                <a:gd name="connsiteX8" fmla="*/ 988359 w 988369"/>
                <a:gd name="connsiteY8" fmla="*/ 1501983 h 1762304"/>
                <a:gd name="connsiteX9" fmla="*/ 980469 w 988369"/>
                <a:gd name="connsiteY9" fmla="*/ 1491630 h 1762304"/>
                <a:gd name="connsiteX10" fmla="*/ 977095 w 988369"/>
                <a:gd name="connsiteY10" fmla="*/ 1489684 h 1762304"/>
                <a:gd name="connsiteX11" fmla="*/ 966563 w 988369"/>
                <a:gd name="connsiteY11" fmla="*/ 1481437 h 1762304"/>
                <a:gd name="connsiteX12" fmla="*/ 958708 w 988369"/>
                <a:gd name="connsiteY12" fmla="*/ 1449876 h 1762304"/>
                <a:gd name="connsiteX13" fmla="*/ 953514 w 988369"/>
                <a:gd name="connsiteY13" fmla="*/ 1425188 h 1762304"/>
                <a:gd name="connsiteX14" fmla="*/ 945963 w 988369"/>
                <a:gd name="connsiteY14" fmla="*/ 1385862 h 1762304"/>
                <a:gd name="connsiteX15" fmla="*/ 419590 w 988369"/>
                <a:gd name="connsiteY15" fmla="*/ 612950 h 1762304"/>
                <a:gd name="connsiteX16" fmla="*/ 537942 w 988369"/>
                <a:gd name="connsiteY16" fmla="*/ 144522 h 1762304"/>
                <a:gd name="connsiteX17" fmla="*/ 69371 w 988369"/>
                <a:gd name="connsiteY17" fmla="*/ 0 h 1762304"/>
                <a:gd name="connsiteX18" fmla="*/ 77583 w 988369"/>
                <a:gd name="connsiteY18" fmla="*/ 16459 h 1762304"/>
                <a:gd name="connsiteX19" fmla="*/ 69032 w 988369"/>
                <a:gd name="connsiteY19" fmla="*/ 62282 h 1762304"/>
                <a:gd name="connsiteX20" fmla="*/ 7875 w 988369"/>
                <a:gd name="connsiteY20" fmla="*/ 241435 h 1762304"/>
                <a:gd name="connsiteX21" fmla="*/ 7875 w 988369"/>
                <a:gd name="connsiteY21" fmla="*/ 336241 h 1762304"/>
                <a:gd name="connsiteX22" fmla="*/ 74 w 988369"/>
                <a:gd name="connsiteY22" fmla="*/ 496990 h 1762304"/>
                <a:gd name="connsiteX23" fmla="*/ 22298 w 988369"/>
                <a:gd name="connsiteY23" fmla="*/ 585602 h 1762304"/>
                <a:gd name="connsiteX24" fmla="*/ 55269 w 988369"/>
                <a:gd name="connsiteY24" fmla="*/ 684514 h 1762304"/>
                <a:gd name="connsiteX25" fmla="*/ 79993 w 988369"/>
                <a:gd name="connsiteY25" fmla="*/ 719556 h 1762304"/>
                <a:gd name="connsiteX26" fmla="*/ 127387 w 988369"/>
                <a:gd name="connsiteY26" fmla="*/ 684514 h 1762304"/>
                <a:gd name="connsiteX27" fmla="*/ 166909 w 988369"/>
                <a:gd name="connsiteY27" fmla="*/ 682462 h 1762304"/>
                <a:gd name="connsiteX28" fmla="*/ 236617 w 988369"/>
                <a:gd name="connsiteY28" fmla="*/ 722198 h 1762304"/>
                <a:gd name="connsiteX29" fmla="*/ 226317 w 988369"/>
                <a:gd name="connsiteY29" fmla="*/ 746350 h 1762304"/>
                <a:gd name="connsiteX30" fmla="*/ 166909 w 988369"/>
                <a:gd name="connsiteY30" fmla="*/ 727803 h 1762304"/>
                <a:gd name="connsiteX31" fmla="*/ 137687 w 988369"/>
                <a:gd name="connsiteY31" fmla="*/ 746886 h 1762304"/>
                <a:gd name="connsiteX32" fmla="*/ 141811 w 988369"/>
                <a:gd name="connsiteY32" fmla="*/ 793745 h 1762304"/>
                <a:gd name="connsiteX33" fmla="*/ 102646 w 988369"/>
                <a:gd name="connsiteY33" fmla="*/ 769021 h 1762304"/>
                <a:gd name="connsiteX34" fmla="*/ 112946 w 988369"/>
                <a:gd name="connsiteY34" fmla="*/ 888551 h 1762304"/>
                <a:gd name="connsiteX35" fmla="*/ 119122 w 988369"/>
                <a:gd name="connsiteY35" fmla="*/ 962740 h 1762304"/>
                <a:gd name="connsiteX36" fmla="*/ 176834 w 988369"/>
                <a:gd name="connsiteY36" fmla="*/ 1137912 h 1762304"/>
                <a:gd name="connsiteX37" fmla="*/ 207752 w 988369"/>
                <a:gd name="connsiteY37" fmla="*/ 1222401 h 1762304"/>
                <a:gd name="connsiteX38" fmla="*/ 288118 w 988369"/>
                <a:gd name="connsiteY38" fmla="*/ 1376973 h 1762304"/>
                <a:gd name="connsiteX39" fmla="*/ 444742 w 988369"/>
                <a:gd name="connsiteY39" fmla="*/ 1455285 h 1762304"/>
                <a:gd name="connsiteX40" fmla="*/ 504507 w 988369"/>
                <a:gd name="connsiteY40" fmla="*/ 1548021 h 1762304"/>
                <a:gd name="connsiteX41" fmla="*/ 560149 w 988369"/>
                <a:gd name="connsiteY41" fmla="*/ 1634580 h 1762304"/>
                <a:gd name="connsiteX42" fmla="*/ 576643 w 988369"/>
                <a:gd name="connsiteY42" fmla="*/ 1733493 h 1762304"/>
                <a:gd name="connsiteX43" fmla="*/ 861885 w 988369"/>
                <a:gd name="connsiteY43" fmla="*/ 1762304 h 1762304"/>
                <a:gd name="connsiteX44" fmla="*/ 870632 w 988369"/>
                <a:gd name="connsiteY44" fmla="*/ 1753129 h 17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88369" h="1762304">
                  <a:moveTo>
                    <a:pt x="870685" y="1753147"/>
                  </a:moveTo>
                  <a:cubicBezTo>
                    <a:pt x="890785" y="1730869"/>
                    <a:pt x="899282" y="1713393"/>
                    <a:pt x="900032" y="1707395"/>
                  </a:cubicBezTo>
                  <a:cubicBezTo>
                    <a:pt x="889464" y="1702986"/>
                    <a:pt x="882717" y="1690918"/>
                    <a:pt x="881824" y="1674585"/>
                  </a:cubicBezTo>
                  <a:cubicBezTo>
                    <a:pt x="880646" y="1652860"/>
                    <a:pt x="889750" y="1626369"/>
                    <a:pt x="909458" y="1617765"/>
                  </a:cubicBezTo>
                  <a:cubicBezTo>
                    <a:pt x="926077" y="1610499"/>
                    <a:pt x="931539" y="1580064"/>
                    <a:pt x="935163" y="1559910"/>
                  </a:cubicBezTo>
                  <a:cubicBezTo>
                    <a:pt x="935752" y="1556625"/>
                    <a:pt x="936305" y="1553555"/>
                    <a:pt x="936859" y="1550788"/>
                  </a:cubicBezTo>
                  <a:cubicBezTo>
                    <a:pt x="941286" y="1528635"/>
                    <a:pt x="955995" y="1521602"/>
                    <a:pt x="970240" y="1514800"/>
                  </a:cubicBezTo>
                  <a:cubicBezTo>
                    <a:pt x="972579" y="1513693"/>
                    <a:pt x="974988" y="1512533"/>
                    <a:pt x="977398" y="1511302"/>
                  </a:cubicBezTo>
                  <a:cubicBezTo>
                    <a:pt x="987449" y="1506160"/>
                    <a:pt x="988288" y="1502626"/>
                    <a:pt x="988359" y="1501983"/>
                  </a:cubicBezTo>
                  <a:cubicBezTo>
                    <a:pt x="988537" y="1500234"/>
                    <a:pt x="986574" y="1496592"/>
                    <a:pt x="980469" y="1491630"/>
                  </a:cubicBezTo>
                  <a:cubicBezTo>
                    <a:pt x="979915" y="1491183"/>
                    <a:pt x="978291" y="1490327"/>
                    <a:pt x="977095" y="1489684"/>
                  </a:cubicBezTo>
                  <a:cubicBezTo>
                    <a:pt x="973364" y="1487703"/>
                    <a:pt x="969116" y="1485453"/>
                    <a:pt x="966563" y="1481437"/>
                  </a:cubicBezTo>
                  <a:cubicBezTo>
                    <a:pt x="960583" y="1472029"/>
                    <a:pt x="959637" y="1460765"/>
                    <a:pt x="958708" y="1449876"/>
                  </a:cubicBezTo>
                  <a:cubicBezTo>
                    <a:pt x="957923" y="1440594"/>
                    <a:pt x="957173" y="1431829"/>
                    <a:pt x="953514" y="1425188"/>
                  </a:cubicBezTo>
                  <a:cubicBezTo>
                    <a:pt x="945338" y="1410354"/>
                    <a:pt x="945445" y="1393217"/>
                    <a:pt x="945963" y="1385862"/>
                  </a:cubicBezTo>
                  <a:lnTo>
                    <a:pt x="419590" y="612950"/>
                  </a:lnTo>
                  <a:lnTo>
                    <a:pt x="537942" y="144522"/>
                  </a:lnTo>
                  <a:lnTo>
                    <a:pt x="69371" y="0"/>
                  </a:lnTo>
                  <a:cubicBezTo>
                    <a:pt x="70157" y="6926"/>
                    <a:pt x="72477" y="12621"/>
                    <a:pt x="77583" y="16459"/>
                  </a:cubicBezTo>
                  <a:cubicBezTo>
                    <a:pt x="91685" y="27026"/>
                    <a:pt x="69889" y="35256"/>
                    <a:pt x="69032" y="62282"/>
                  </a:cubicBezTo>
                  <a:cubicBezTo>
                    <a:pt x="68175" y="89309"/>
                    <a:pt x="9927" y="224940"/>
                    <a:pt x="7875" y="241435"/>
                  </a:cubicBezTo>
                  <a:cubicBezTo>
                    <a:pt x="5822" y="257929"/>
                    <a:pt x="-8620" y="303253"/>
                    <a:pt x="7875" y="336241"/>
                  </a:cubicBezTo>
                  <a:cubicBezTo>
                    <a:pt x="24369" y="369230"/>
                    <a:pt x="-1551" y="457825"/>
                    <a:pt x="74" y="496990"/>
                  </a:cubicBezTo>
                  <a:cubicBezTo>
                    <a:pt x="1698" y="536137"/>
                    <a:pt x="11998" y="562931"/>
                    <a:pt x="22298" y="585602"/>
                  </a:cubicBezTo>
                  <a:cubicBezTo>
                    <a:pt x="32598" y="608273"/>
                    <a:pt x="47022" y="659791"/>
                    <a:pt x="55269" y="684514"/>
                  </a:cubicBezTo>
                  <a:cubicBezTo>
                    <a:pt x="63516" y="709238"/>
                    <a:pt x="59393" y="705115"/>
                    <a:pt x="79993" y="719556"/>
                  </a:cubicBezTo>
                  <a:cubicBezTo>
                    <a:pt x="100593" y="733980"/>
                    <a:pt x="115034" y="684514"/>
                    <a:pt x="127387" y="684514"/>
                  </a:cubicBezTo>
                  <a:cubicBezTo>
                    <a:pt x="139740" y="684514"/>
                    <a:pt x="128119" y="672144"/>
                    <a:pt x="166909" y="682462"/>
                  </a:cubicBezTo>
                  <a:cubicBezTo>
                    <a:pt x="205699" y="692762"/>
                    <a:pt x="232494" y="714522"/>
                    <a:pt x="236617" y="722198"/>
                  </a:cubicBezTo>
                  <a:cubicBezTo>
                    <a:pt x="240741" y="729874"/>
                    <a:pt x="251041" y="750474"/>
                    <a:pt x="226317" y="746350"/>
                  </a:cubicBezTo>
                  <a:cubicBezTo>
                    <a:pt x="201594" y="742227"/>
                    <a:pt x="196131" y="723680"/>
                    <a:pt x="166909" y="727803"/>
                  </a:cubicBezTo>
                  <a:cubicBezTo>
                    <a:pt x="137687" y="731927"/>
                    <a:pt x="125334" y="726821"/>
                    <a:pt x="137687" y="746886"/>
                  </a:cubicBezTo>
                  <a:cubicBezTo>
                    <a:pt x="150058" y="766950"/>
                    <a:pt x="172729" y="806115"/>
                    <a:pt x="141811" y="793745"/>
                  </a:cubicBezTo>
                  <a:cubicBezTo>
                    <a:pt x="110893" y="781374"/>
                    <a:pt x="115016" y="748403"/>
                    <a:pt x="102646" y="769021"/>
                  </a:cubicBezTo>
                  <a:cubicBezTo>
                    <a:pt x="90275" y="789621"/>
                    <a:pt x="98522" y="851457"/>
                    <a:pt x="112946" y="888551"/>
                  </a:cubicBezTo>
                  <a:cubicBezTo>
                    <a:pt x="127369" y="925646"/>
                    <a:pt x="125316" y="929769"/>
                    <a:pt x="119122" y="962740"/>
                  </a:cubicBezTo>
                  <a:cubicBezTo>
                    <a:pt x="112946" y="995711"/>
                    <a:pt x="156216" y="1100818"/>
                    <a:pt x="176834" y="1137912"/>
                  </a:cubicBezTo>
                  <a:cubicBezTo>
                    <a:pt x="197434" y="1175006"/>
                    <a:pt x="207752" y="1177077"/>
                    <a:pt x="207752" y="1222401"/>
                  </a:cubicBezTo>
                  <a:cubicBezTo>
                    <a:pt x="207752" y="1267724"/>
                    <a:pt x="205699" y="1331631"/>
                    <a:pt x="288118" y="1376973"/>
                  </a:cubicBezTo>
                  <a:cubicBezTo>
                    <a:pt x="370536" y="1422314"/>
                    <a:pt x="428248" y="1416120"/>
                    <a:pt x="444742" y="1455285"/>
                  </a:cubicBezTo>
                  <a:cubicBezTo>
                    <a:pt x="461237" y="1494432"/>
                    <a:pt x="465342" y="1525350"/>
                    <a:pt x="504507" y="1548021"/>
                  </a:cubicBezTo>
                  <a:cubicBezTo>
                    <a:pt x="543673" y="1570692"/>
                    <a:pt x="560149" y="1570692"/>
                    <a:pt x="560149" y="1634580"/>
                  </a:cubicBezTo>
                  <a:cubicBezTo>
                    <a:pt x="560149" y="1698469"/>
                    <a:pt x="520984" y="1712893"/>
                    <a:pt x="576643" y="1733493"/>
                  </a:cubicBezTo>
                  <a:cubicBezTo>
                    <a:pt x="630250" y="1753343"/>
                    <a:pt x="810117" y="1761733"/>
                    <a:pt x="861885" y="1762304"/>
                  </a:cubicBezTo>
                  <a:cubicBezTo>
                    <a:pt x="864830" y="1759377"/>
                    <a:pt x="867758" y="1756307"/>
                    <a:pt x="870632" y="1753129"/>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6" name="Freeform: Shape 16">
              <a:extLst>
                <a:ext uri="{FF2B5EF4-FFF2-40B4-BE49-F238E27FC236}">
                  <a16:creationId xmlns:a16="http://schemas.microsoft.com/office/drawing/2014/main" id="{07A5E558-5B5F-E6F4-42DC-BF95C180275F}"/>
                </a:ext>
              </a:extLst>
            </p:cNvPr>
            <p:cNvSpPr/>
            <p:nvPr/>
          </p:nvSpPr>
          <p:spPr>
            <a:xfrm>
              <a:off x="4255402" y="3790653"/>
              <a:ext cx="568642" cy="683810"/>
            </a:xfrm>
            <a:custGeom>
              <a:avLst/>
              <a:gdLst>
                <a:gd name="connsiteX0" fmla="*/ 217497 w 837319"/>
                <a:gd name="connsiteY0" fmla="*/ 18 h 1006903"/>
                <a:gd name="connsiteX1" fmla="*/ 217140 w 837319"/>
                <a:gd name="connsiteY1" fmla="*/ 3642 h 1006903"/>
                <a:gd name="connsiteX2" fmla="*/ 217390 w 837319"/>
                <a:gd name="connsiteY2" fmla="*/ 17494 h 1006903"/>
                <a:gd name="connsiteX3" fmla="*/ 213123 w 837319"/>
                <a:gd name="connsiteY3" fmla="*/ 38665 h 1006903"/>
                <a:gd name="connsiteX4" fmla="*/ 209196 w 837319"/>
                <a:gd name="connsiteY4" fmla="*/ 52518 h 1006903"/>
                <a:gd name="connsiteX5" fmla="*/ 204608 w 837319"/>
                <a:gd name="connsiteY5" fmla="*/ 73671 h 1006903"/>
                <a:gd name="connsiteX6" fmla="*/ 200378 w 837319"/>
                <a:gd name="connsiteY6" fmla="*/ 93628 h 1006903"/>
                <a:gd name="connsiteX7" fmla="*/ 178724 w 837319"/>
                <a:gd name="connsiteY7" fmla="*/ 132651 h 1006903"/>
                <a:gd name="connsiteX8" fmla="*/ 178421 w 837319"/>
                <a:gd name="connsiteY8" fmla="*/ 133347 h 1006903"/>
                <a:gd name="connsiteX9" fmla="*/ 158624 w 837319"/>
                <a:gd name="connsiteY9" fmla="*/ 144986 h 1006903"/>
                <a:gd name="connsiteX10" fmla="*/ 140273 w 837319"/>
                <a:gd name="connsiteY10" fmla="*/ 128456 h 1006903"/>
                <a:gd name="connsiteX11" fmla="*/ 121190 w 837319"/>
                <a:gd name="connsiteY11" fmla="*/ 121851 h 1006903"/>
                <a:gd name="connsiteX12" fmla="*/ 119798 w 837319"/>
                <a:gd name="connsiteY12" fmla="*/ 121208 h 1006903"/>
                <a:gd name="connsiteX13" fmla="*/ 103661 w 837319"/>
                <a:gd name="connsiteY13" fmla="*/ 117424 h 1006903"/>
                <a:gd name="connsiteX14" fmla="*/ 103589 w 837319"/>
                <a:gd name="connsiteY14" fmla="*/ 117477 h 1006903"/>
                <a:gd name="connsiteX15" fmla="*/ 96699 w 837319"/>
                <a:gd name="connsiteY15" fmla="*/ 177100 h 1006903"/>
                <a:gd name="connsiteX16" fmla="*/ 90880 w 837319"/>
                <a:gd name="connsiteY16" fmla="*/ 269211 h 1006903"/>
                <a:gd name="connsiteX17" fmla="*/ 90755 w 837319"/>
                <a:gd name="connsiteY17" fmla="*/ 269568 h 1006903"/>
                <a:gd name="connsiteX18" fmla="*/ 79794 w 837319"/>
                <a:gd name="connsiteY18" fmla="*/ 290561 h 1006903"/>
                <a:gd name="connsiteX19" fmla="*/ 85149 w 837319"/>
                <a:gd name="connsiteY19" fmla="*/ 320318 h 1006903"/>
                <a:gd name="connsiteX20" fmla="*/ 92486 w 837319"/>
                <a:gd name="connsiteY20" fmla="*/ 352111 h 1006903"/>
                <a:gd name="connsiteX21" fmla="*/ 97431 w 837319"/>
                <a:gd name="connsiteY21" fmla="*/ 375317 h 1006903"/>
                <a:gd name="connsiteX22" fmla="*/ 101429 w 837319"/>
                <a:gd name="connsiteY22" fmla="*/ 377656 h 1006903"/>
                <a:gd name="connsiteX23" fmla="*/ 107695 w 837319"/>
                <a:gd name="connsiteY23" fmla="*/ 381512 h 1006903"/>
                <a:gd name="connsiteX24" fmla="*/ 122065 w 837319"/>
                <a:gd name="connsiteY24" fmla="*/ 407574 h 1006903"/>
                <a:gd name="connsiteX25" fmla="*/ 101483 w 837319"/>
                <a:gd name="connsiteY25" fmla="*/ 430923 h 1006903"/>
                <a:gd name="connsiteX26" fmla="*/ 93896 w 837319"/>
                <a:gd name="connsiteY26" fmla="*/ 434636 h 1006903"/>
                <a:gd name="connsiteX27" fmla="*/ 70333 w 837319"/>
                <a:gd name="connsiteY27" fmla="*/ 458021 h 1006903"/>
                <a:gd name="connsiteX28" fmla="*/ 68709 w 837319"/>
                <a:gd name="connsiteY28" fmla="*/ 466804 h 1006903"/>
                <a:gd name="connsiteX29" fmla="*/ 32578 w 837319"/>
                <a:gd name="connsiteY29" fmla="*/ 537868 h 1006903"/>
                <a:gd name="connsiteX30" fmla="*/ 15637 w 837319"/>
                <a:gd name="connsiteY30" fmla="*/ 577355 h 1006903"/>
                <a:gd name="connsiteX31" fmla="*/ 23367 w 837319"/>
                <a:gd name="connsiteY31" fmla="*/ 594831 h 1006903"/>
                <a:gd name="connsiteX32" fmla="*/ 33881 w 837319"/>
                <a:gd name="connsiteY32" fmla="*/ 610933 h 1006903"/>
                <a:gd name="connsiteX33" fmla="*/ 0 w 837319"/>
                <a:gd name="connsiteY33" fmla="*/ 668645 h 1006903"/>
                <a:gd name="connsiteX34" fmla="*/ 32703 w 837319"/>
                <a:gd name="connsiteY34" fmla="*/ 723787 h 1006903"/>
                <a:gd name="connsiteX35" fmla="*/ 464662 w 837319"/>
                <a:gd name="connsiteY35" fmla="*/ 975361 h 1006903"/>
                <a:gd name="connsiteX36" fmla="*/ 713951 w 837319"/>
                <a:gd name="connsiteY36" fmla="*/ 1006903 h 1006903"/>
                <a:gd name="connsiteX37" fmla="*/ 837319 w 837319"/>
                <a:gd name="connsiteY37" fmla="*/ 99716 h 1006903"/>
                <a:gd name="connsiteX38" fmla="*/ 217532 w 837319"/>
                <a:gd name="connsiteY38" fmla="*/ 0 h 100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7319" h="1006903">
                  <a:moveTo>
                    <a:pt x="217497" y="18"/>
                  </a:moveTo>
                  <a:cubicBezTo>
                    <a:pt x="217407" y="1249"/>
                    <a:pt x="217282" y="2463"/>
                    <a:pt x="217140" y="3642"/>
                  </a:cubicBezTo>
                  <a:cubicBezTo>
                    <a:pt x="216676" y="7997"/>
                    <a:pt x="216229" y="12121"/>
                    <a:pt x="217390" y="17494"/>
                  </a:cubicBezTo>
                  <a:cubicBezTo>
                    <a:pt x="219157" y="25670"/>
                    <a:pt x="215944" y="32578"/>
                    <a:pt x="213123" y="38665"/>
                  </a:cubicBezTo>
                  <a:cubicBezTo>
                    <a:pt x="210838" y="43592"/>
                    <a:pt x="208875" y="47841"/>
                    <a:pt x="209196" y="52518"/>
                  </a:cubicBezTo>
                  <a:cubicBezTo>
                    <a:pt x="209767" y="60961"/>
                    <a:pt x="207036" y="67709"/>
                    <a:pt x="204608" y="73671"/>
                  </a:cubicBezTo>
                  <a:cubicBezTo>
                    <a:pt x="202145" y="79723"/>
                    <a:pt x="199824" y="85435"/>
                    <a:pt x="200378" y="93628"/>
                  </a:cubicBezTo>
                  <a:cubicBezTo>
                    <a:pt x="201734" y="113729"/>
                    <a:pt x="189792" y="127046"/>
                    <a:pt x="178724" y="132651"/>
                  </a:cubicBezTo>
                  <a:cubicBezTo>
                    <a:pt x="178617" y="132883"/>
                    <a:pt x="178510" y="133133"/>
                    <a:pt x="178421" y="133347"/>
                  </a:cubicBezTo>
                  <a:cubicBezTo>
                    <a:pt x="176761" y="137167"/>
                    <a:pt x="172905" y="146110"/>
                    <a:pt x="158624" y="144986"/>
                  </a:cubicBezTo>
                  <a:cubicBezTo>
                    <a:pt x="145736" y="143986"/>
                    <a:pt x="141915" y="133401"/>
                    <a:pt x="140273" y="128456"/>
                  </a:cubicBezTo>
                  <a:cubicBezTo>
                    <a:pt x="134204" y="127706"/>
                    <a:pt x="127563" y="124814"/>
                    <a:pt x="121190" y="121851"/>
                  </a:cubicBezTo>
                  <a:lnTo>
                    <a:pt x="119798" y="121208"/>
                  </a:lnTo>
                  <a:cubicBezTo>
                    <a:pt x="116067" y="119495"/>
                    <a:pt x="107088" y="117299"/>
                    <a:pt x="103661" y="117424"/>
                  </a:cubicBezTo>
                  <a:cubicBezTo>
                    <a:pt x="103643" y="117424"/>
                    <a:pt x="103607" y="117460"/>
                    <a:pt x="103589" y="117477"/>
                  </a:cubicBezTo>
                  <a:cubicBezTo>
                    <a:pt x="95735" y="123011"/>
                    <a:pt x="95503" y="152965"/>
                    <a:pt x="96699" y="177100"/>
                  </a:cubicBezTo>
                  <a:cubicBezTo>
                    <a:pt x="99805" y="240132"/>
                    <a:pt x="91254" y="268051"/>
                    <a:pt x="90880" y="269211"/>
                  </a:cubicBezTo>
                  <a:lnTo>
                    <a:pt x="90755" y="269568"/>
                  </a:lnTo>
                  <a:cubicBezTo>
                    <a:pt x="87202" y="279332"/>
                    <a:pt x="82311" y="286973"/>
                    <a:pt x="79794" y="290561"/>
                  </a:cubicBezTo>
                  <a:cubicBezTo>
                    <a:pt x="79419" y="295630"/>
                    <a:pt x="79080" y="309286"/>
                    <a:pt x="85149" y="320318"/>
                  </a:cubicBezTo>
                  <a:cubicBezTo>
                    <a:pt x="90647" y="330279"/>
                    <a:pt x="91629" y="341882"/>
                    <a:pt x="92486" y="352111"/>
                  </a:cubicBezTo>
                  <a:cubicBezTo>
                    <a:pt x="93254" y="361108"/>
                    <a:pt x="93968" y="369605"/>
                    <a:pt x="97431" y="375317"/>
                  </a:cubicBezTo>
                  <a:cubicBezTo>
                    <a:pt x="98181" y="375924"/>
                    <a:pt x="100198" y="377013"/>
                    <a:pt x="101429" y="377656"/>
                  </a:cubicBezTo>
                  <a:cubicBezTo>
                    <a:pt x="103572" y="378798"/>
                    <a:pt x="105803" y="379976"/>
                    <a:pt x="107695" y="381512"/>
                  </a:cubicBezTo>
                  <a:cubicBezTo>
                    <a:pt x="118156" y="390027"/>
                    <a:pt x="122993" y="398791"/>
                    <a:pt x="122065" y="407574"/>
                  </a:cubicBezTo>
                  <a:cubicBezTo>
                    <a:pt x="121101" y="416696"/>
                    <a:pt x="114371" y="424318"/>
                    <a:pt x="101483" y="430923"/>
                  </a:cubicBezTo>
                  <a:cubicBezTo>
                    <a:pt x="98859" y="432262"/>
                    <a:pt x="96342" y="433476"/>
                    <a:pt x="93896" y="434636"/>
                  </a:cubicBezTo>
                  <a:cubicBezTo>
                    <a:pt x="79794" y="441384"/>
                    <a:pt x="72886" y="445186"/>
                    <a:pt x="70333" y="458021"/>
                  </a:cubicBezTo>
                  <a:cubicBezTo>
                    <a:pt x="69797" y="460681"/>
                    <a:pt x="69262" y="463644"/>
                    <a:pt x="68709" y="466804"/>
                  </a:cubicBezTo>
                  <a:cubicBezTo>
                    <a:pt x="64424" y="490688"/>
                    <a:pt x="57944" y="526783"/>
                    <a:pt x="32578" y="537868"/>
                  </a:cubicBezTo>
                  <a:cubicBezTo>
                    <a:pt x="21064" y="542903"/>
                    <a:pt x="14816" y="562289"/>
                    <a:pt x="15637" y="577355"/>
                  </a:cubicBezTo>
                  <a:cubicBezTo>
                    <a:pt x="16137" y="586655"/>
                    <a:pt x="19172" y="593510"/>
                    <a:pt x="23367" y="594831"/>
                  </a:cubicBezTo>
                  <a:cubicBezTo>
                    <a:pt x="30257" y="596991"/>
                    <a:pt x="34185" y="603007"/>
                    <a:pt x="33881" y="610933"/>
                  </a:cubicBezTo>
                  <a:cubicBezTo>
                    <a:pt x="33381" y="624000"/>
                    <a:pt x="19368" y="647081"/>
                    <a:pt x="0" y="668645"/>
                  </a:cubicBezTo>
                  <a:cubicBezTo>
                    <a:pt x="8622" y="674804"/>
                    <a:pt x="-13620" y="692280"/>
                    <a:pt x="32703" y="723787"/>
                  </a:cubicBezTo>
                  <a:cubicBezTo>
                    <a:pt x="92040" y="764130"/>
                    <a:pt x="464662" y="975361"/>
                    <a:pt x="464662" y="975361"/>
                  </a:cubicBezTo>
                  <a:lnTo>
                    <a:pt x="713951" y="1006903"/>
                  </a:lnTo>
                  <a:lnTo>
                    <a:pt x="837319" y="99716"/>
                  </a:lnTo>
                  <a:lnTo>
                    <a:pt x="217532" y="0"/>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7" name="Freeform: Shape 17">
              <a:extLst>
                <a:ext uri="{FF2B5EF4-FFF2-40B4-BE49-F238E27FC236}">
                  <a16:creationId xmlns:a16="http://schemas.microsoft.com/office/drawing/2014/main" id="{3105F6B6-4063-DFAC-53F2-F475EED1E18E}"/>
                </a:ext>
              </a:extLst>
            </p:cNvPr>
            <p:cNvSpPr/>
            <p:nvPr/>
          </p:nvSpPr>
          <p:spPr>
            <a:xfrm>
              <a:off x="4752263" y="3859983"/>
              <a:ext cx="597216" cy="626929"/>
            </a:xfrm>
            <a:custGeom>
              <a:avLst/>
              <a:gdLst>
                <a:gd name="connsiteX0" fmla="*/ 820754 w 879394"/>
                <a:gd name="connsiteY0" fmla="*/ 856098 h 923146"/>
                <a:gd name="connsiteX1" fmla="*/ 879394 w 879394"/>
                <a:gd name="connsiteY1" fmla="*/ 79687 h 923146"/>
                <a:gd name="connsiteX2" fmla="*/ 123404 w 879394"/>
                <a:gd name="connsiteY2" fmla="*/ 0 h 923146"/>
                <a:gd name="connsiteX3" fmla="*/ 123333 w 879394"/>
                <a:gd name="connsiteY3" fmla="*/ 482 h 923146"/>
                <a:gd name="connsiteX4" fmla="*/ 123279 w 879394"/>
                <a:gd name="connsiteY4" fmla="*/ 482 h 923146"/>
                <a:gd name="connsiteX5" fmla="*/ 0 w 879394"/>
                <a:gd name="connsiteY5" fmla="*/ 907081 h 923146"/>
                <a:gd name="connsiteX6" fmla="*/ 126974 w 879394"/>
                <a:gd name="connsiteY6" fmla="*/ 923147 h 923146"/>
                <a:gd name="connsiteX7" fmla="*/ 143594 w 879394"/>
                <a:gd name="connsiteY7" fmla="*/ 861436 h 923146"/>
                <a:gd name="connsiteX8" fmla="*/ 323300 w 879394"/>
                <a:gd name="connsiteY8" fmla="*/ 871647 h 923146"/>
                <a:gd name="connsiteX9" fmla="*/ 327780 w 879394"/>
                <a:gd name="connsiteY9" fmla="*/ 824324 h 923146"/>
                <a:gd name="connsiteX10" fmla="*/ 820754 w 879394"/>
                <a:gd name="connsiteY10" fmla="*/ 856098 h 92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394" h="923146">
                  <a:moveTo>
                    <a:pt x="820754" y="856098"/>
                  </a:moveTo>
                  <a:lnTo>
                    <a:pt x="879394" y="79687"/>
                  </a:lnTo>
                  <a:lnTo>
                    <a:pt x="123404" y="0"/>
                  </a:lnTo>
                  <a:lnTo>
                    <a:pt x="123333" y="482"/>
                  </a:lnTo>
                  <a:lnTo>
                    <a:pt x="123279" y="482"/>
                  </a:lnTo>
                  <a:lnTo>
                    <a:pt x="0" y="907081"/>
                  </a:lnTo>
                  <a:lnTo>
                    <a:pt x="126974" y="923147"/>
                  </a:lnTo>
                  <a:lnTo>
                    <a:pt x="143594" y="861436"/>
                  </a:lnTo>
                  <a:lnTo>
                    <a:pt x="323300" y="871647"/>
                  </a:lnTo>
                  <a:lnTo>
                    <a:pt x="327780" y="824324"/>
                  </a:lnTo>
                  <a:lnTo>
                    <a:pt x="820754" y="856098"/>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8" name="Freeform: Shape 18">
              <a:extLst>
                <a:ext uri="{FF2B5EF4-FFF2-40B4-BE49-F238E27FC236}">
                  <a16:creationId xmlns:a16="http://schemas.microsoft.com/office/drawing/2014/main" id="{3D622AFF-6242-7E42-00E4-F49F84C77A95}"/>
                </a:ext>
              </a:extLst>
            </p:cNvPr>
            <p:cNvSpPr/>
            <p:nvPr/>
          </p:nvSpPr>
          <p:spPr>
            <a:xfrm>
              <a:off x="4983923" y="3966703"/>
              <a:ext cx="1220272" cy="1182174"/>
            </a:xfrm>
            <a:custGeom>
              <a:avLst/>
              <a:gdLst>
                <a:gd name="connsiteX0" fmla="*/ 1783029 w 1796839"/>
                <a:gd name="connsiteY0" fmla="*/ 1044998 h 1740739"/>
                <a:gd name="connsiteX1" fmla="*/ 1787028 w 1796839"/>
                <a:gd name="connsiteY1" fmla="*/ 951708 h 1740739"/>
                <a:gd name="connsiteX2" fmla="*/ 1785350 w 1796839"/>
                <a:gd name="connsiteY2" fmla="*/ 851225 h 1740739"/>
                <a:gd name="connsiteX3" fmla="*/ 1772641 w 1796839"/>
                <a:gd name="connsiteY3" fmla="*/ 826912 h 1740739"/>
                <a:gd name="connsiteX4" fmla="*/ 1755468 w 1796839"/>
                <a:gd name="connsiteY4" fmla="*/ 793049 h 1740739"/>
                <a:gd name="connsiteX5" fmla="*/ 1748560 w 1796839"/>
                <a:gd name="connsiteY5" fmla="*/ 778036 h 1740739"/>
                <a:gd name="connsiteX6" fmla="*/ 1727727 w 1796839"/>
                <a:gd name="connsiteY6" fmla="*/ 710595 h 1740739"/>
                <a:gd name="connsiteX7" fmla="*/ 1728441 w 1796839"/>
                <a:gd name="connsiteY7" fmla="*/ 696403 h 1740739"/>
                <a:gd name="connsiteX8" fmla="*/ 1729030 w 1796839"/>
                <a:gd name="connsiteY8" fmla="*/ 651437 h 1740739"/>
                <a:gd name="connsiteX9" fmla="*/ 1716160 w 1796839"/>
                <a:gd name="connsiteY9" fmla="*/ 630087 h 1740739"/>
                <a:gd name="connsiteX10" fmla="*/ 1716160 w 1796839"/>
                <a:gd name="connsiteY10" fmla="*/ 629855 h 1740739"/>
                <a:gd name="connsiteX11" fmla="*/ 1714785 w 1796839"/>
                <a:gd name="connsiteY11" fmla="*/ 491688 h 1740739"/>
                <a:gd name="connsiteX12" fmla="*/ 1663910 w 1796839"/>
                <a:gd name="connsiteY12" fmla="*/ 492188 h 1740739"/>
                <a:gd name="connsiteX13" fmla="*/ 1664267 w 1796839"/>
                <a:gd name="connsiteY13" fmla="*/ 483476 h 1740739"/>
                <a:gd name="connsiteX14" fmla="*/ 1659608 w 1796839"/>
                <a:gd name="connsiteY14" fmla="*/ 483780 h 1740739"/>
                <a:gd name="connsiteX15" fmla="*/ 1640150 w 1796839"/>
                <a:gd name="connsiteY15" fmla="*/ 475122 h 1740739"/>
                <a:gd name="connsiteX16" fmla="*/ 1606840 w 1796839"/>
                <a:gd name="connsiteY16" fmla="*/ 455540 h 1740739"/>
                <a:gd name="connsiteX17" fmla="*/ 1588507 w 1796839"/>
                <a:gd name="connsiteY17" fmla="*/ 447025 h 1740739"/>
                <a:gd name="connsiteX18" fmla="*/ 1581759 w 1796839"/>
                <a:gd name="connsiteY18" fmla="*/ 442651 h 1740739"/>
                <a:gd name="connsiteX19" fmla="*/ 1570192 w 1796839"/>
                <a:gd name="connsiteY19" fmla="*/ 435832 h 1740739"/>
                <a:gd name="connsiteX20" fmla="*/ 1554394 w 1796839"/>
                <a:gd name="connsiteY20" fmla="*/ 441241 h 1740739"/>
                <a:gd name="connsiteX21" fmla="*/ 1528385 w 1796839"/>
                <a:gd name="connsiteY21" fmla="*/ 449256 h 1740739"/>
                <a:gd name="connsiteX22" fmla="*/ 1516139 w 1796839"/>
                <a:gd name="connsiteY22" fmla="*/ 446061 h 1740739"/>
                <a:gd name="connsiteX23" fmla="*/ 1506910 w 1796839"/>
                <a:gd name="connsiteY23" fmla="*/ 443794 h 1740739"/>
                <a:gd name="connsiteX24" fmla="*/ 1451162 w 1796839"/>
                <a:gd name="connsiteY24" fmla="*/ 458771 h 1740739"/>
                <a:gd name="connsiteX25" fmla="*/ 1379633 w 1796839"/>
                <a:gd name="connsiteY25" fmla="*/ 452220 h 1740739"/>
                <a:gd name="connsiteX26" fmla="*/ 1331149 w 1796839"/>
                <a:gd name="connsiteY26" fmla="*/ 443812 h 1740739"/>
                <a:gd name="connsiteX27" fmla="*/ 1258746 w 1796839"/>
                <a:gd name="connsiteY27" fmla="*/ 446561 h 1740739"/>
                <a:gd name="connsiteX28" fmla="*/ 1245947 w 1796839"/>
                <a:gd name="connsiteY28" fmla="*/ 440420 h 1740739"/>
                <a:gd name="connsiteX29" fmla="*/ 1236789 w 1796839"/>
                <a:gd name="connsiteY29" fmla="*/ 436207 h 1740739"/>
                <a:gd name="connsiteX30" fmla="*/ 1223865 w 1796839"/>
                <a:gd name="connsiteY30" fmla="*/ 439295 h 1740739"/>
                <a:gd name="connsiteX31" fmla="*/ 1190644 w 1796839"/>
                <a:gd name="connsiteY31" fmla="*/ 437849 h 1740739"/>
                <a:gd name="connsiteX32" fmla="*/ 1176828 w 1796839"/>
                <a:gd name="connsiteY32" fmla="*/ 419213 h 1740739"/>
                <a:gd name="connsiteX33" fmla="*/ 1165331 w 1796839"/>
                <a:gd name="connsiteY33" fmla="*/ 407788 h 1740739"/>
                <a:gd name="connsiteX34" fmla="*/ 1145142 w 1796839"/>
                <a:gd name="connsiteY34" fmla="*/ 411019 h 1740739"/>
                <a:gd name="connsiteX35" fmla="*/ 1117741 w 1796839"/>
                <a:gd name="connsiteY35" fmla="*/ 415107 h 1740739"/>
                <a:gd name="connsiteX36" fmla="*/ 1108690 w 1796839"/>
                <a:gd name="connsiteY36" fmla="*/ 413929 h 1740739"/>
                <a:gd name="connsiteX37" fmla="*/ 1050157 w 1796839"/>
                <a:gd name="connsiteY37" fmla="*/ 396953 h 1740739"/>
                <a:gd name="connsiteX38" fmla="*/ 1030342 w 1796839"/>
                <a:gd name="connsiteY38" fmla="*/ 373389 h 1740739"/>
                <a:gd name="connsiteX39" fmla="*/ 1015758 w 1796839"/>
                <a:gd name="connsiteY39" fmla="*/ 355199 h 1740739"/>
                <a:gd name="connsiteX40" fmla="*/ 994319 w 1796839"/>
                <a:gd name="connsiteY40" fmla="*/ 355681 h 1740739"/>
                <a:gd name="connsiteX41" fmla="*/ 961794 w 1796839"/>
                <a:gd name="connsiteY41" fmla="*/ 357074 h 1740739"/>
                <a:gd name="connsiteX42" fmla="*/ 915132 w 1796839"/>
                <a:gd name="connsiteY42" fmla="*/ 309751 h 1740739"/>
                <a:gd name="connsiteX43" fmla="*/ 915025 w 1796839"/>
                <a:gd name="connsiteY43" fmla="*/ 242559 h 1740739"/>
                <a:gd name="connsiteX44" fmla="*/ 915025 w 1796839"/>
                <a:gd name="connsiteY44" fmla="*/ 242274 h 1740739"/>
                <a:gd name="connsiteX45" fmla="*/ 923200 w 1796839"/>
                <a:gd name="connsiteY45" fmla="*/ 62693 h 1740739"/>
                <a:gd name="connsiteX46" fmla="*/ 922808 w 1796839"/>
                <a:gd name="connsiteY46" fmla="*/ 22117 h 1740739"/>
                <a:gd name="connsiteX47" fmla="*/ 550311 w 1796839"/>
                <a:gd name="connsiteY47" fmla="*/ 0 h 1740739"/>
                <a:gd name="connsiteX48" fmla="*/ 496079 w 1796839"/>
                <a:gd name="connsiteY48" fmla="*/ 717896 h 1740739"/>
                <a:gd name="connsiteX49" fmla="*/ 2785 w 1796839"/>
                <a:gd name="connsiteY49" fmla="*/ 686103 h 1740739"/>
                <a:gd name="connsiteX50" fmla="*/ 0 w 1796839"/>
                <a:gd name="connsiteY50" fmla="*/ 715504 h 1740739"/>
                <a:gd name="connsiteX51" fmla="*/ 11300 w 1796839"/>
                <a:gd name="connsiteY51" fmla="*/ 716147 h 1740739"/>
                <a:gd name="connsiteX52" fmla="*/ 77759 w 1796839"/>
                <a:gd name="connsiteY52" fmla="*/ 765986 h 1740739"/>
                <a:gd name="connsiteX53" fmla="*/ 177439 w 1796839"/>
                <a:gd name="connsiteY53" fmla="*/ 884660 h 1740739"/>
                <a:gd name="connsiteX54" fmla="*/ 224905 w 1796839"/>
                <a:gd name="connsiteY54" fmla="*/ 967721 h 1740739"/>
                <a:gd name="connsiteX55" fmla="*/ 267622 w 1796839"/>
                <a:gd name="connsiteY55" fmla="*/ 1076897 h 1740739"/>
                <a:gd name="connsiteX56" fmla="*/ 381547 w 1796839"/>
                <a:gd name="connsiteY56" fmla="*/ 1171829 h 1740739"/>
                <a:gd name="connsiteX57" fmla="*/ 445632 w 1796839"/>
                <a:gd name="connsiteY57" fmla="*/ 1205050 h 1740739"/>
                <a:gd name="connsiteX58" fmla="*/ 490724 w 1796839"/>
                <a:gd name="connsiteY58" fmla="*/ 1145713 h 1740739"/>
                <a:gd name="connsiteX59" fmla="*/ 573785 w 1796839"/>
                <a:gd name="connsiteY59" fmla="*/ 1079254 h 1740739"/>
                <a:gd name="connsiteX60" fmla="*/ 694832 w 1796839"/>
                <a:gd name="connsiteY60" fmla="*/ 1107726 h 1740739"/>
                <a:gd name="connsiteX61" fmla="*/ 844353 w 1796839"/>
                <a:gd name="connsiteY61" fmla="*/ 1288093 h 1740739"/>
                <a:gd name="connsiteX62" fmla="*/ 913186 w 1796839"/>
                <a:gd name="connsiteY62" fmla="*/ 1390147 h 1740739"/>
                <a:gd name="connsiteX63" fmla="*/ 955903 w 1796839"/>
                <a:gd name="connsiteY63" fmla="*/ 1449484 h 1740739"/>
                <a:gd name="connsiteX64" fmla="*/ 979645 w 1796839"/>
                <a:gd name="connsiteY64" fmla="*/ 1530170 h 1740739"/>
                <a:gd name="connsiteX65" fmla="*/ 1001013 w 1796839"/>
                <a:gd name="connsiteY65" fmla="*/ 1599004 h 1740739"/>
                <a:gd name="connsiteX66" fmla="*/ 1086448 w 1796839"/>
                <a:gd name="connsiteY66" fmla="*/ 1679690 h 1740739"/>
                <a:gd name="connsiteX67" fmla="*/ 1181379 w 1796839"/>
                <a:gd name="connsiteY67" fmla="*/ 1705806 h 1740739"/>
                <a:gd name="connsiteX68" fmla="*/ 1262066 w 1796839"/>
                <a:gd name="connsiteY68" fmla="*/ 1739027 h 1740739"/>
                <a:gd name="connsiteX69" fmla="*/ 1278685 w 1796839"/>
                <a:gd name="connsiteY69" fmla="*/ 1667819 h 1740739"/>
                <a:gd name="connsiteX70" fmla="*/ 1257318 w 1796839"/>
                <a:gd name="connsiteY70" fmla="*/ 1506428 h 1740739"/>
                <a:gd name="connsiteX71" fmla="*/ 1287040 w 1796839"/>
                <a:gd name="connsiteY71" fmla="*/ 1411497 h 1740739"/>
                <a:gd name="connsiteX72" fmla="*/ 1352249 w 1796839"/>
                <a:gd name="connsiteY72" fmla="*/ 1359283 h 1740739"/>
                <a:gd name="connsiteX73" fmla="*/ 1425831 w 1796839"/>
                <a:gd name="connsiteY73" fmla="*/ 1297572 h 1740739"/>
                <a:gd name="connsiteX74" fmla="*/ 1506518 w 1796839"/>
                <a:gd name="connsiteY74" fmla="*/ 1276204 h 1740739"/>
                <a:gd name="connsiteX75" fmla="*/ 1615694 w 1796839"/>
                <a:gd name="connsiteY75" fmla="*/ 1174150 h 1740739"/>
                <a:gd name="connsiteX76" fmla="*/ 1646541 w 1796839"/>
                <a:gd name="connsiteY76" fmla="*/ 1148052 h 1740739"/>
                <a:gd name="connsiteX77" fmla="*/ 1743847 w 1796839"/>
                <a:gd name="connsiteY77" fmla="*/ 1119579 h 1740739"/>
                <a:gd name="connsiteX78" fmla="*/ 1782244 w 1796839"/>
                <a:gd name="connsiteY78" fmla="*/ 1111350 h 1740739"/>
                <a:gd name="connsiteX79" fmla="*/ 1782994 w 1796839"/>
                <a:gd name="connsiteY79" fmla="*/ 1044926 h 174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96839" h="1740739">
                  <a:moveTo>
                    <a:pt x="1783029" y="1044998"/>
                  </a:moveTo>
                  <a:cubicBezTo>
                    <a:pt x="1782798" y="1005797"/>
                    <a:pt x="1782565" y="968774"/>
                    <a:pt x="1787028" y="951708"/>
                  </a:cubicBezTo>
                  <a:cubicBezTo>
                    <a:pt x="1797739" y="910847"/>
                    <a:pt x="1802934" y="886017"/>
                    <a:pt x="1785350" y="851225"/>
                  </a:cubicBezTo>
                  <a:cubicBezTo>
                    <a:pt x="1781227" y="843049"/>
                    <a:pt x="1776853" y="834838"/>
                    <a:pt x="1772641" y="826912"/>
                  </a:cubicBezTo>
                  <a:cubicBezTo>
                    <a:pt x="1766053" y="814506"/>
                    <a:pt x="1759823" y="802795"/>
                    <a:pt x="1755468" y="793049"/>
                  </a:cubicBezTo>
                  <a:cubicBezTo>
                    <a:pt x="1753111" y="787783"/>
                    <a:pt x="1750809" y="782820"/>
                    <a:pt x="1748560" y="778036"/>
                  </a:cubicBezTo>
                  <a:cubicBezTo>
                    <a:pt x="1738509" y="756526"/>
                    <a:pt x="1729816" y="737960"/>
                    <a:pt x="1727727" y="710595"/>
                  </a:cubicBezTo>
                  <a:cubicBezTo>
                    <a:pt x="1727549" y="708274"/>
                    <a:pt x="1727834" y="704347"/>
                    <a:pt x="1728441" y="696403"/>
                  </a:cubicBezTo>
                  <a:cubicBezTo>
                    <a:pt x="1729155" y="687014"/>
                    <a:pt x="1731262" y="659630"/>
                    <a:pt x="1729030" y="651437"/>
                  </a:cubicBezTo>
                  <a:cubicBezTo>
                    <a:pt x="1719427" y="647581"/>
                    <a:pt x="1716392" y="636531"/>
                    <a:pt x="1716160" y="630087"/>
                  </a:cubicBezTo>
                  <a:lnTo>
                    <a:pt x="1716160" y="629855"/>
                  </a:lnTo>
                  <a:cubicBezTo>
                    <a:pt x="1716160" y="629855"/>
                    <a:pt x="1714785" y="491688"/>
                    <a:pt x="1714785" y="491688"/>
                  </a:cubicBezTo>
                  <a:lnTo>
                    <a:pt x="1663910" y="492188"/>
                  </a:lnTo>
                  <a:lnTo>
                    <a:pt x="1664267" y="483476"/>
                  </a:lnTo>
                  <a:cubicBezTo>
                    <a:pt x="1663232" y="483619"/>
                    <a:pt x="1661607" y="483780"/>
                    <a:pt x="1659608" y="483780"/>
                  </a:cubicBezTo>
                  <a:cubicBezTo>
                    <a:pt x="1653931" y="483780"/>
                    <a:pt x="1645416" y="482405"/>
                    <a:pt x="1640150" y="475122"/>
                  </a:cubicBezTo>
                  <a:cubicBezTo>
                    <a:pt x="1634491" y="467286"/>
                    <a:pt x="1619800" y="461056"/>
                    <a:pt x="1606840" y="455540"/>
                  </a:cubicBezTo>
                  <a:cubicBezTo>
                    <a:pt x="1600092" y="452666"/>
                    <a:pt x="1593720" y="449952"/>
                    <a:pt x="1588507" y="447025"/>
                  </a:cubicBezTo>
                  <a:cubicBezTo>
                    <a:pt x="1586508" y="445900"/>
                    <a:pt x="1584205" y="444311"/>
                    <a:pt x="1581759" y="442651"/>
                  </a:cubicBezTo>
                  <a:cubicBezTo>
                    <a:pt x="1578725" y="440581"/>
                    <a:pt x="1572423" y="436261"/>
                    <a:pt x="1570192" y="435832"/>
                  </a:cubicBezTo>
                  <a:cubicBezTo>
                    <a:pt x="1565176" y="435082"/>
                    <a:pt x="1560927" y="437385"/>
                    <a:pt x="1554394" y="441241"/>
                  </a:cubicBezTo>
                  <a:cubicBezTo>
                    <a:pt x="1547629" y="445222"/>
                    <a:pt x="1539239" y="450185"/>
                    <a:pt x="1528385" y="449256"/>
                  </a:cubicBezTo>
                  <a:cubicBezTo>
                    <a:pt x="1523637" y="448846"/>
                    <a:pt x="1519656" y="447364"/>
                    <a:pt x="1516139" y="446061"/>
                  </a:cubicBezTo>
                  <a:cubicBezTo>
                    <a:pt x="1512783" y="444811"/>
                    <a:pt x="1509891" y="443722"/>
                    <a:pt x="1506910" y="443794"/>
                  </a:cubicBezTo>
                  <a:cubicBezTo>
                    <a:pt x="1491434" y="444097"/>
                    <a:pt x="1464853" y="451238"/>
                    <a:pt x="1451162" y="458771"/>
                  </a:cubicBezTo>
                  <a:cubicBezTo>
                    <a:pt x="1424349" y="473534"/>
                    <a:pt x="1400590" y="462198"/>
                    <a:pt x="1379633" y="452220"/>
                  </a:cubicBezTo>
                  <a:cubicBezTo>
                    <a:pt x="1361978" y="443794"/>
                    <a:pt x="1346715" y="436528"/>
                    <a:pt x="1331149" y="443812"/>
                  </a:cubicBezTo>
                  <a:cubicBezTo>
                    <a:pt x="1309425" y="453987"/>
                    <a:pt x="1279506" y="451898"/>
                    <a:pt x="1258746" y="446561"/>
                  </a:cubicBezTo>
                  <a:cubicBezTo>
                    <a:pt x="1253730" y="445276"/>
                    <a:pt x="1249588" y="442705"/>
                    <a:pt x="1245947" y="440420"/>
                  </a:cubicBezTo>
                  <a:cubicBezTo>
                    <a:pt x="1242465" y="438260"/>
                    <a:pt x="1239467" y="436403"/>
                    <a:pt x="1236789" y="436207"/>
                  </a:cubicBezTo>
                  <a:cubicBezTo>
                    <a:pt x="1232719" y="435922"/>
                    <a:pt x="1228613" y="437475"/>
                    <a:pt x="1223865" y="439295"/>
                  </a:cubicBezTo>
                  <a:cubicBezTo>
                    <a:pt x="1215296" y="442562"/>
                    <a:pt x="1203550" y="447025"/>
                    <a:pt x="1190644" y="437849"/>
                  </a:cubicBezTo>
                  <a:cubicBezTo>
                    <a:pt x="1182790" y="432262"/>
                    <a:pt x="1179487" y="425014"/>
                    <a:pt x="1176828" y="419213"/>
                  </a:cubicBezTo>
                  <a:cubicBezTo>
                    <a:pt x="1173686" y="412322"/>
                    <a:pt x="1172258" y="409181"/>
                    <a:pt x="1165331" y="407788"/>
                  </a:cubicBezTo>
                  <a:cubicBezTo>
                    <a:pt x="1159405" y="406592"/>
                    <a:pt x="1152479" y="408752"/>
                    <a:pt x="1145142" y="411019"/>
                  </a:cubicBezTo>
                  <a:cubicBezTo>
                    <a:pt x="1136912" y="413572"/>
                    <a:pt x="1127594" y="416464"/>
                    <a:pt x="1117741" y="415107"/>
                  </a:cubicBezTo>
                  <a:cubicBezTo>
                    <a:pt x="1114831" y="414697"/>
                    <a:pt x="1111796" y="414322"/>
                    <a:pt x="1108690" y="413929"/>
                  </a:cubicBezTo>
                  <a:cubicBezTo>
                    <a:pt x="1089072" y="411483"/>
                    <a:pt x="1066812" y="408699"/>
                    <a:pt x="1050157" y="396953"/>
                  </a:cubicBezTo>
                  <a:cubicBezTo>
                    <a:pt x="1040928" y="390455"/>
                    <a:pt x="1035555" y="381779"/>
                    <a:pt x="1030342" y="373389"/>
                  </a:cubicBezTo>
                  <a:cubicBezTo>
                    <a:pt x="1025969" y="366338"/>
                    <a:pt x="1021827" y="359662"/>
                    <a:pt x="1015758" y="355199"/>
                  </a:cubicBezTo>
                  <a:cubicBezTo>
                    <a:pt x="1010492" y="351326"/>
                    <a:pt x="1004494" y="352789"/>
                    <a:pt x="994319" y="355681"/>
                  </a:cubicBezTo>
                  <a:cubicBezTo>
                    <a:pt x="984554" y="358466"/>
                    <a:pt x="973504" y="361626"/>
                    <a:pt x="961794" y="357074"/>
                  </a:cubicBezTo>
                  <a:cubicBezTo>
                    <a:pt x="954689" y="354307"/>
                    <a:pt x="912847" y="329619"/>
                    <a:pt x="915132" y="309751"/>
                  </a:cubicBezTo>
                  <a:cubicBezTo>
                    <a:pt x="915917" y="302878"/>
                    <a:pt x="915507" y="265819"/>
                    <a:pt x="915025" y="242559"/>
                  </a:cubicBezTo>
                  <a:lnTo>
                    <a:pt x="915025" y="242274"/>
                  </a:lnTo>
                  <a:cubicBezTo>
                    <a:pt x="915025" y="242274"/>
                    <a:pt x="923200" y="62693"/>
                    <a:pt x="923200" y="62693"/>
                  </a:cubicBezTo>
                  <a:lnTo>
                    <a:pt x="922808" y="22117"/>
                  </a:lnTo>
                  <a:cubicBezTo>
                    <a:pt x="871111" y="19333"/>
                    <a:pt x="608380" y="5070"/>
                    <a:pt x="550311" y="0"/>
                  </a:cubicBezTo>
                  <a:lnTo>
                    <a:pt x="496079" y="717896"/>
                  </a:lnTo>
                  <a:lnTo>
                    <a:pt x="2785" y="686103"/>
                  </a:lnTo>
                  <a:lnTo>
                    <a:pt x="0" y="715504"/>
                  </a:lnTo>
                  <a:lnTo>
                    <a:pt x="11300" y="716147"/>
                  </a:lnTo>
                  <a:cubicBezTo>
                    <a:pt x="11300" y="716147"/>
                    <a:pt x="54017" y="718521"/>
                    <a:pt x="77759" y="765986"/>
                  </a:cubicBezTo>
                  <a:cubicBezTo>
                    <a:pt x="101501" y="813452"/>
                    <a:pt x="153715" y="844299"/>
                    <a:pt x="177439" y="884660"/>
                  </a:cubicBezTo>
                  <a:cubicBezTo>
                    <a:pt x="201181" y="925003"/>
                    <a:pt x="210660" y="901279"/>
                    <a:pt x="224905" y="967721"/>
                  </a:cubicBezTo>
                  <a:cubicBezTo>
                    <a:pt x="239150" y="1034180"/>
                    <a:pt x="243898" y="1046033"/>
                    <a:pt x="267622" y="1076897"/>
                  </a:cubicBezTo>
                  <a:cubicBezTo>
                    <a:pt x="291364" y="1107744"/>
                    <a:pt x="341204" y="1157584"/>
                    <a:pt x="381547" y="1171829"/>
                  </a:cubicBezTo>
                  <a:cubicBezTo>
                    <a:pt x="421891" y="1186074"/>
                    <a:pt x="417142" y="1205050"/>
                    <a:pt x="445632" y="1205050"/>
                  </a:cubicBezTo>
                  <a:cubicBezTo>
                    <a:pt x="474123" y="1205050"/>
                    <a:pt x="474105" y="1155210"/>
                    <a:pt x="490724" y="1145713"/>
                  </a:cubicBezTo>
                  <a:cubicBezTo>
                    <a:pt x="507343" y="1136216"/>
                    <a:pt x="528693" y="1079254"/>
                    <a:pt x="573785" y="1079254"/>
                  </a:cubicBezTo>
                  <a:cubicBezTo>
                    <a:pt x="618876" y="1079254"/>
                    <a:pt x="666342" y="1076880"/>
                    <a:pt x="694832" y="1107726"/>
                  </a:cubicBezTo>
                  <a:cubicBezTo>
                    <a:pt x="723305" y="1138573"/>
                    <a:pt x="820628" y="1228774"/>
                    <a:pt x="844353" y="1288093"/>
                  </a:cubicBezTo>
                  <a:cubicBezTo>
                    <a:pt x="868094" y="1347429"/>
                    <a:pt x="889444" y="1359300"/>
                    <a:pt x="913186" y="1390147"/>
                  </a:cubicBezTo>
                  <a:cubicBezTo>
                    <a:pt x="936928" y="1420993"/>
                    <a:pt x="934553" y="1423367"/>
                    <a:pt x="955903" y="1449484"/>
                  </a:cubicBezTo>
                  <a:cubicBezTo>
                    <a:pt x="977271" y="1475582"/>
                    <a:pt x="972523" y="1508820"/>
                    <a:pt x="979645" y="1530170"/>
                  </a:cubicBezTo>
                  <a:cubicBezTo>
                    <a:pt x="986768" y="1551538"/>
                    <a:pt x="982019" y="1575262"/>
                    <a:pt x="1001013" y="1599004"/>
                  </a:cubicBezTo>
                  <a:cubicBezTo>
                    <a:pt x="1020006" y="1622745"/>
                    <a:pt x="1027129" y="1674959"/>
                    <a:pt x="1086448" y="1679690"/>
                  </a:cubicBezTo>
                  <a:cubicBezTo>
                    <a:pt x="1145785" y="1684438"/>
                    <a:pt x="1143410" y="1691561"/>
                    <a:pt x="1181379" y="1705806"/>
                  </a:cubicBezTo>
                  <a:cubicBezTo>
                    <a:pt x="1219349" y="1720051"/>
                    <a:pt x="1238342" y="1729548"/>
                    <a:pt x="1262066" y="1739027"/>
                  </a:cubicBezTo>
                  <a:cubicBezTo>
                    <a:pt x="1285808" y="1748524"/>
                    <a:pt x="1295287" y="1717659"/>
                    <a:pt x="1278685" y="1667819"/>
                  </a:cubicBezTo>
                  <a:cubicBezTo>
                    <a:pt x="1262066" y="1617979"/>
                    <a:pt x="1238342" y="1561017"/>
                    <a:pt x="1257318" y="1506428"/>
                  </a:cubicBezTo>
                  <a:cubicBezTo>
                    <a:pt x="1276311" y="1451840"/>
                    <a:pt x="1266921" y="1418619"/>
                    <a:pt x="1287040" y="1411497"/>
                  </a:cubicBezTo>
                  <a:cubicBezTo>
                    <a:pt x="1307157" y="1404374"/>
                    <a:pt x="1333274" y="1366405"/>
                    <a:pt x="1352249" y="1359283"/>
                  </a:cubicBezTo>
                  <a:cubicBezTo>
                    <a:pt x="1371243" y="1352160"/>
                    <a:pt x="1392593" y="1292823"/>
                    <a:pt x="1425831" y="1297572"/>
                  </a:cubicBezTo>
                  <a:cubicBezTo>
                    <a:pt x="1459052" y="1302320"/>
                    <a:pt x="1478045" y="1295197"/>
                    <a:pt x="1506518" y="1276204"/>
                  </a:cubicBezTo>
                  <a:cubicBezTo>
                    <a:pt x="1534990" y="1257210"/>
                    <a:pt x="1615694" y="1212119"/>
                    <a:pt x="1615694" y="1174150"/>
                  </a:cubicBezTo>
                  <a:cubicBezTo>
                    <a:pt x="1615694" y="1136181"/>
                    <a:pt x="1615694" y="1148052"/>
                    <a:pt x="1646541" y="1148052"/>
                  </a:cubicBezTo>
                  <a:cubicBezTo>
                    <a:pt x="1677387" y="1148052"/>
                    <a:pt x="1717749" y="1119579"/>
                    <a:pt x="1743847" y="1119579"/>
                  </a:cubicBezTo>
                  <a:cubicBezTo>
                    <a:pt x="1752290" y="1119579"/>
                    <a:pt x="1765946" y="1115599"/>
                    <a:pt x="1782244" y="1111350"/>
                  </a:cubicBezTo>
                  <a:cubicBezTo>
                    <a:pt x="1783280" y="1092945"/>
                    <a:pt x="1783137" y="1067954"/>
                    <a:pt x="1782994" y="1044926"/>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39" name="Freeform: Shape 19">
              <a:extLst>
                <a:ext uri="{FF2B5EF4-FFF2-40B4-BE49-F238E27FC236}">
                  <a16:creationId xmlns:a16="http://schemas.microsoft.com/office/drawing/2014/main" id="{B64A1225-D74B-6DC0-D533-6F29BFA3CC58}"/>
                </a:ext>
              </a:extLst>
            </p:cNvPr>
            <p:cNvSpPr/>
            <p:nvPr/>
          </p:nvSpPr>
          <p:spPr>
            <a:xfrm>
              <a:off x="7474049" y="3427520"/>
              <a:ext cx="263359" cy="280531"/>
            </a:xfrm>
            <a:custGeom>
              <a:avLst/>
              <a:gdLst>
                <a:gd name="connsiteX0" fmla="*/ 336116 w 387795"/>
                <a:gd name="connsiteY0" fmla="*/ 190024 h 413079"/>
                <a:gd name="connsiteX1" fmla="*/ 334367 w 387795"/>
                <a:gd name="connsiteY1" fmla="*/ 190060 h 413079"/>
                <a:gd name="connsiteX2" fmla="*/ 319301 w 387795"/>
                <a:gd name="connsiteY2" fmla="*/ 184669 h 413079"/>
                <a:gd name="connsiteX3" fmla="*/ 313463 w 387795"/>
                <a:gd name="connsiteY3" fmla="*/ 164479 h 413079"/>
                <a:gd name="connsiteX4" fmla="*/ 313481 w 387795"/>
                <a:gd name="connsiteY4" fmla="*/ 161444 h 413079"/>
                <a:gd name="connsiteX5" fmla="*/ 296773 w 387795"/>
                <a:gd name="connsiteY5" fmla="*/ 119066 h 413079"/>
                <a:gd name="connsiteX6" fmla="*/ 292417 w 387795"/>
                <a:gd name="connsiteY6" fmla="*/ 99216 h 413079"/>
                <a:gd name="connsiteX7" fmla="*/ 289097 w 387795"/>
                <a:gd name="connsiteY7" fmla="*/ 83328 h 413079"/>
                <a:gd name="connsiteX8" fmla="*/ 283385 w 387795"/>
                <a:gd name="connsiteY8" fmla="*/ 72118 h 413079"/>
                <a:gd name="connsiteX9" fmla="*/ 276209 w 387795"/>
                <a:gd name="connsiteY9" fmla="*/ 57141 h 413079"/>
                <a:gd name="connsiteX10" fmla="*/ 264123 w 387795"/>
                <a:gd name="connsiteY10" fmla="*/ 0 h 413079"/>
                <a:gd name="connsiteX11" fmla="*/ 257715 w 387795"/>
                <a:gd name="connsiteY11" fmla="*/ 1374 h 413079"/>
                <a:gd name="connsiteX12" fmla="*/ 0 w 387795"/>
                <a:gd name="connsiteY12" fmla="*/ 58337 h 413079"/>
                <a:gd name="connsiteX13" fmla="*/ 2999 w 387795"/>
                <a:gd name="connsiteY13" fmla="*/ 59140 h 413079"/>
                <a:gd name="connsiteX14" fmla="*/ 45109 w 387795"/>
                <a:gd name="connsiteY14" fmla="*/ 80954 h 413079"/>
                <a:gd name="connsiteX15" fmla="*/ 54945 w 387795"/>
                <a:gd name="connsiteY15" fmla="*/ 94878 h 413079"/>
                <a:gd name="connsiteX16" fmla="*/ 83810 w 387795"/>
                <a:gd name="connsiteY16" fmla="*/ 105339 h 413079"/>
                <a:gd name="connsiteX17" fmla="*/ 86648 w 387795"/>
                <a:gd name="connsiteY17" fmla="*/ 109391 h 413079"/>
                <a:gd name="connsiteX18" fmla="*/ 92575 w 387795"/>
                <a:gd name="connsiteY18" fmla="*/ 122654 h 413079"/>
                <a:gd name="connsiteX19" fmla="*/ 93396 w 387795"/>
                <a:gd name="connsiteY19" fmla="*/ 126653 h 413079"/>
                <a:gd name="connsiteX20" fmla="*/ 95092 w 387795"/>
                <a:gd name="connsiteY20" fmla="*/ 127313 h 413079"/>
                <a:gd name="connsiteX21" fmla="*/ 109462 w 387795"/>
                <a:gd name="connsiteY21" fmla="*/ 129705 h 413079"/>
                <a:gd name="connsiteX22" fmla="*/ 133579 w 387795"/>
                <a:gd name="connsiteY22" fmla="*/ 139988 h 413079"/>
                <a:gd name="connsiteX23" fmla="*/ 135007 w 387795"/>
                <a:gd name="connsiteY23" fmla="*/ 141541 h 413079"/>
                <a:gd name="connsiteX24" fmla="*/ 137631 w 387795"/>
                <a:gd name="connsiteY24" fmla="*/ 142487 h 413079"/>
                <a:gd name="connsiteX25" fmla="*/ 152340 w 387795"/>
                <a:gd name="connsiteY25" fmla="*/ 150056 h 413079"/>
                <a:gd name="connsiteX26" fmla="*/ 166050 w 387795"/>
                <a:gd name="connsiteY26" fmla="*/ 189345 h 413079"/>
                <a:gd name="connsiteX27" fmla="*/ 159963 w 387795"/>
                <a:gd name="connsiteY27" fmla="*/ 236579 h 413079"/>
                <a:gd name="connsiteX28" fmla="*/ 207143 w 387795"/>
                <a:gd name="connsiteY28" fmla="*/ 251092 h 413079"/>
                <a:gd name="connsiteX29" fmla="*/ 233759 w 387795"/>
                <a:gd name="connsiteY29" fmla="*/ 233973 h 413079"/>
                <a:gd name="connsiteX30" fmla="*/ 203341 w 387795"/>
                <a:gd name="connsiteY30" fmla="*/ 108463 h 413079"/>
                <a:gd name="connsiteX31" fmla="*/ 224262 w 387795"/>
                <a:gd name="connsiteY31" fmla="*/ 62818 h 413079"/>
                <a:gd name="connsiteX32" fmla="*/ 241381 w 387795"/>
                <a:gd name="connsiteY32" fmla="*/ 182634 h 413079"/>
                <a:gd name="connsiteX33" fmla="*/ 266105 w 387795"/>
                <a:gd name="connsiteY33" fmla="*/ 228279 h 413079"/>
                <a:gd name="connsiteX34" fmla="*/ 313642 w 387795"/>
                <a:gd name="connsiteY34" fmla="*/ 270121 h 413079"/>
                <a:gd name="connsiteX35" fmla="*/ 330761 w 387795"/>
                <a:gd name="connsiteY35" fmla="*/ 329083 h 413079"/>
                <a:gd name="connsiteX36" fmla="*/ 328851 w 387795"/>
                <a:gd name="connsiteY36" fmla="*/ 412751 h 413079"/>
                <a:gd name="connsiteX37" fmla="*/ 363089 w 387795"/>
                <a:gd name="connsiteY37" fmla="*/ 308162 h 413079"/>
                <a:gd name="connsiteX38" fmla="*/ 385903 w 387795"/>
                <a:gd name="connsiteY38" fmla="*/ 203573 h 413079"/>
                <a:gd name="connsiteX39" fmla="*/ 387795 w 387795"/>
                <a:gd name="connsiteY39" fmla="*/ 181812 h 413079"/>
                <a:gd name="connsiteX40" fmla="*/ 381654 w 387795"/>
                <a:gd name="connsiteY40" fmla="*/ 185097 h 413079"/>
                <a:gd name="connsiteX41" fmla="*/ 336134 w 387795"/>
                <a:gd name="connsiteY41" fmla="*/ 189988 h 4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7795" h="413079">
                  <a:moveTo>
                    <a:pt x="336116" y="190024"/>
                  </a:moveTo>
                  <a:cubicBezTo>
                    <a:pt x="335527" y="190060"/>
                    <a:pt x="334938" y="190060"/>
                    <a:pt x="334367" y="190060"/>
                  </a:cubicBezTo>
                  <a:cubicBezTo>
                    <a:pt x="328030" y="190060"/>
                    <a:pt x="322960" y="188257"/>
                    <a:pt x="319301" y="184669"/>
                  </a:cubicBezTo>
                  <a:cubicBezTo>
                    <a:pt x="313106" y="178635"/>
                    <a:pt x="313320" y="170120"/>
                    <a:pt x="313463" y="164479"/>
                  </a:cubicBezTo>
                  <a:cubicBezTo>
                    <a:pt x="313481" y="163479"/>
                    <a:pt x="313517" y="162194"/>
                    <a:pt x="313481" y="161444"/>
                  </a:cubicBezTo>
                  <a:cubicBezTo>
                    <a:pt x="309875" y="154233"/>
                    <a:pt x="298861" y="126724"/>
                    <a:pt x="296773" y="119066"/>
                  </a:cubicBezTo>
                  <a:cubicBezTo>
                    <a:pt x="295523" y="114496"/>
                    <a:pt x="294006" y="107070"/>
                    <a:pt x="292417" y="99216"/>
                  </a:cubicBezTo>
                  <a:cubicBezTo>
                    <a:pt x="291328" y="93878"/>
                    <a:pt x="290203" y="88362"/>
                    <a:pt x="289097" y="83328"/>
                  </a:cubicBezTo>
                  <a:cubicBezTo>
                    <a:pt x="288044" y="78580"/>
                    <a:pt x="285884" y="75581"/>
                    <a:pt x="283385" y="72118"/>
                  </a:cubicBezTo>
                  <a:cubicBezTo>
                    <a:pt x="280546" y="68191"/>
                    <a:pt x="277333" y="63728"/>
                    <a:pt x="276209" y="57141"/>
                  </a:cubicBezTo>
                  <a:cubicBezTo>
                    <a:pt x="275066" y="50447"/>
                    <a:pt x="267943" y="17583"/>
                    <a:pt x="264123" y="0"/>
                  </a:cubicBezTo>
                  <a:cubicBezTo>
                    <a:pt x="262052" y="643"/>
                    <a:pt x="259928" y="1107"/>
                    <a:pt x="257715" y="1374"/>
                  </a:cubicBezTo>
                  <a:cubicBezTo>
                    <a:pt x="250521" y="2410"/>
                    <a:pt x="122011" y="31025"/>
                    <a:pt x="0" y="58337"/>
                  </a:cubicBezTo>
                  <a:cubicBezTo>
                    <a:pt x="1089" y="58623"/>
                    <a:pt x="2088" y="58890"/>
                    <a:pt x="2999" y="59140"/>
                  </a:cubicBezTo>
                  <a:cubicBezTo>
                    <a:pt x="16459" y="62853"/>
                    <a:pt x="32007" y="68334"/>
                    <a:pt x="45109" y="80954"/>
                  </a:cubicBezTo>
                  <a:cubicBezTo>
                    <a:pt x="50911" y="86524"/>
                    <a:pt x="53731" y="90826"/>
                    <a:pt x="54945" y="94878"/>
                  </a:cubicBezTo>
                  <a:cubicBezTo>
                    <a:pt x="79508" y="95878"/>
                    <a:pt x="82579" y="102643"/>
                    <a:pt x="83810" y="105339"/>
                  </a:cubicBezTo>
                  <a:cubicBezTo>
                    <a:pt x="84399" y="106624"/>
                    <a:pt x="85488" y="107963"/>
                    <a:pt x="86648" y="109391"/>
                  </a:cubicBezTo>
                  <a:cubicBezTo>
                    <a:pt x="89130" y="112426"/>
                    <a:pt x="92521" y="116585"/>
                    <a:pt x="92575" y="122654"/>
                  </a:cubicBezTo>
                  <a:cubicBezTo>
                    <a:pt x="92575" y="124011"/>
                    <a:pt x="92986" y="125582"/>
                    <a:pt x="93396" y="126653"/>
                  </a:cubicBezTo>
                  <a:cubicBezTo>
                    <a:pt x="93932" y="126849"/>
                    <a:pt x="94503" y="127081"/>
                    <a:pt x="95092" y="127313"/>
                  </a:cubicBezTo>
                  <a:cubicBezTo>
                    <a:pt x="98680" y="128724"/>
                    <a:pt x="104107" y="130866"/>
                    <a:pt x="109462" y="129705"/>
                  </a:cubicBezTo>
                  <a:cubicBezTo>
                    <a:pt x="121922" y="127010"/>
                    <a:pt x="129795" y="135775"/>
                    <a:pt x="133579" y="139988"/>
                  </a:cubicBezTo>
                  <a:cubicBezTo>
                    <a:pt x="134025" y="140487"/>
                    <a:pt x="134614" y="141130"/>
                    <a:pt x="135007" y="141541"/>
                  </a:cubicBezTo>
                  <a:cubicBezTo>
                    <a:pt x="135774" y="141826"/>
                    <a:pt x="136667" y="142147"/>
                    <a:pt x="137631" y="142487"/>
                  </a:cubicBezTo>
                  <a:cubicBezTo>
                    <a:pt x="144950" y="145093"/>
                    <a:pt x="149609" y="146914"/>
                    <a:pt x="152340" y="150056"/>
                  </a:cubicBezTo>
                  <a:cubicBezTo>
                    <a:pt x="155036" y="153126"/>
                    <a:pt x="167210" y="176546"/>
                    <a:pt x="166050" y="189345"/>
                  </a:cubicBezTo>
                  <a:cubicBezTo>
                    <a:pt x="165389" y="196647"/>
                    <a:pt x="161766" y="223459"/>
                    <a:pt x="159963" y="236579"/>
                  </a:cubicBezTo>
                  <a:cubicBezTo>
                    <a:pt x="179920" y="240292"/>
                    <a:pt x="199128" y="247094"/>
                    <a:pt x="207143" y="251092"/>
                  </a:cubicBezTo>
                  <a:cubicBezTo>
                    <a:pt x="218550" y="256804"/>
                    <a:pt x="252788" y="277708"/>
                    <a:pt x="233759" y="233973"/>
                  </a:cubicBezTo>
                  <a:cubicBezTo>
                    <a:pt x="214747" y="190238"/>
                    <a:pt x="195718" y="142683"/>
                    <a:pt x="203341" y="108463"/>
                  </a:cubicBezTo>
                  <a:cubicBezTo>
                    <a:pt x="210945" y="74224"/>
                    <a:pt x="214747" y="30489"/>
                    <a:pt x="224262" y="62818"/>
                  </a:cubicBezTo>
                  <a:cubicBezTo>
                    <a:pt x="233777" y="95146"/>
                    <a:pt x="237579" y="167407"/>
                    <a:pt x="241381" y="182634"/>
                  </a:cubicBezTo>
                  <a:cubicBezTo>
                    <a:pt x="245183" y="197843"/>
                    <a:pt x="250896" y="228279"/>
                    <a:pt x="266105" y="228279"/>
                  </a:cubicBezTo>
                  <a:cubicBezTo>
                    <a:pt x="281314" y="228279"/>
                    <a:pt x="304145" y="249200"/>
                    <a:pt x="313642" y="270121"/>
                  </a:cubicBezTo>
                  <a:cubicBezTo>
                    <a:pt x="323156" y="291043"/>
                    <a:pt x="332653" y="310054"/>
                    <a:pt x="330761" y="329083"/>
                  </a:cubicBezTo>
                  <a:cubicBezTo>
                    <a:pt x="328851" y="348094"/>
                    <a:pt x="313642" y="418463"/>
                    <a:pt x="328851" y="412751"/>
                  </a:cubicBezTo>
                  <a:cubicBezTo>
                    <a:pt x="344060" y="407038"/>
                    <a:pt x="363089" y="349987"/>
                    <a:pt x="363089" y="308162"/>
                  </a:cubicBezTo>
                  <a:cubicBezTo>
                    <a:pt x="363089" y="266337"/>
                    <a:pt x="385903" y="230189"/>
                    <a:pt x="385903" y="203573"/>
                  </a:cubicBezTo>
                  <a:cubicBezTo>
                    <a:pt x="385903" y="195879"/>
                    <a:pt x="386849" y="188649"/>
                    <a:pt x="387795" y="181812"/>
                  </a:cubicBezTo>
                  <a:cubicBezTo>
                    <a:pt x="386153" y="183205"/>
                    <a:pt x="384154" y="184436"/>
                    <a:pt x="381654" y="185097"/>
                  </a:cubicBezTo>
                  <a:cubicBezTo>
                    <a:pt x="375888" y="186596"/>
                    <a:pt x="354753" y="189060"/>
                    <a:pt x="336134" y="189988"/>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0" name="Freeform: Shape 20">
              <a:extLst>
                <a:ext uri="{FF2B5EF4-FFF2-40B4-BE49-F238E27FC236}">
                  <a16:creationId xmlns:a16="http://schemas.microsoft.com/office/drawing/2014/main" id="{A1C48B54-094D-730B-4D54-1830CDC82EA1}"/>
                </a:ext>
              </a:extLst>
            </p:cNvPr>
            <p:cNvSpPr/>
            <p:nvPr/>
          </p:nvSpPr>
          <p:spPr>
            <a:xfrm>
              <a:off x="7075662" y="3504208"/>
              <a:ext cx="624747" cy="371776"/>
            </a:xfrm>
            <a:custGeom>
              <a:avLst/>
              <a:gdLst>
                <a:gd name="connsiteX0" fmla="*/ 725697 w 919933"/>
                <a:gd name="connsiteY0" fmla="*/ 49358 h 547436"/>
                <a:gd name="connsiteX1" fmla="*/ 718217 w 919933"/>
                <a:gd name="connsiteY1" fmla="*/ 46430 h 547436"/>
                <a:gd name="connsiteX2" fmla="*/ 714076 w 919933"/>
                <a:gd name="connsiteY2" fmla="*/ 44895 h 547436"/>
                <a:gd name="connsiteX3" fmla="*/ 706864 w 919933"/>
                <a:gd name="connsiteY3" fmla="*/ 39040 h 547436"/>
                <a:gd name="connsiteX4" fmla="*/ 699795 w 919933"/>
                <a:gd name="connsiteY4" fmla="*/ 34274 h 547436"/>
                <a:gd name="connsiteX5" fmla="*/ 675107 w 919933"/>
                <a:gd name="connsiteY5" fmla="*/ 31043 h 547436"/>
                <a:gd name="connsiteX6" fmla="*/ 673661 w 919933"/>
                <a:gd name="connsiteY6" fmla="*/ 30490 h 547436"/>
                <a:gd name="connsiteX7" fmla="*/ 661290 w 919933"/>
                <a:gd name="connsiteY7" fmla="*/ 10336 h 547436"/>
                <a:gd name="connsiteX8" fmla="*/ 659363 w 919933"/>
                <a:gd name="connsiteY8" fmla="*/ 7783 h 547436"/>
                <a:gd name="connsiteX9" fmla="*/ 655096 w 919933"/>
                <a:gd name="connsiteY9" fmla="*/ 1785 h 547436"/>
                <a:gd name="connsiteX10" fmla="*/ 642690 w 919933"/>
                <a:gd name="connsiteY10" fmla="*/ 0 h 547436"/>
                <a:gd name="connsiteX11" fmla="*/ 638852 w 919933"/>
                <a:gd name="connsiteY11" fmla="*/ 14495 h 547436"/>
                <a:gd name="connsiteX12" fmla="*/ 635888 w 919933"/>
                <a:gd name="connsiteY12" fmla="*/ 25384 h 547436"/>
                <a:gd name="connsiteX13" fmla="*/ 628945 w 919933"/>
                <a:gd name="connsiteY13" fmla="*/ 36041 h 547436"/>
                <a:gd name="connsiteX14" fmla="*/ 614878 w 919933"/>
                <a:gd name="connsiteY14" fmla="*/ 32400 h 547436"/>
                <a:gd name="connsiteX15" fmla="*/ 612058 w 919933"/>
                <a:gd name="connsiteY15" fmla="*/ 30436 h 547436"/>
                <a:gd name="connsiteX16" fmla="*/ 610683 w 919933"/>
                <a:gd name="connsiteY16" fmla="*/ 29918 h 547436"/>
                <a:gd name="connsiteX17" fmla="*/ 567198 w 919933"/>
                <a:gd name="connsiteY17" fmla="*/ 3767 h 547436"/>
                <a:gd name="connsiteX18" fmla="*/ 567234 w 919933"/>
                <a:gd name="connsiteY18" fmla="*/ 7872 h 547436"/>
                <a:gd name="connsiteX19" fmla="*/ 564074 w 919933"/>
                <a:gd name="connsiteY19" fmla="*/ 27830 h 547436"/>
                <a:gd name="connsiteX20" fmla="*/ 561039 w 919933"/>
                <a:gd name="connsiteY20" fmla="*/ 47448 h 547436"/>
                <a:gd name="connsiteX21" fmla="*/ 529121 w 919933"/>
                <a:gd name="connsiteY21" fmla="*/ 90915 h 547436"/>
                <a:gd name="connsiteX22" fmla="*/ 526748 w 919933"/>
                <a:gd name="connsiteY22" fmla="*/ 92611 h 547436"/>
                <a:gd name="connsiteX23" fmla="*/ 500542 w 919933"/>
                <a:gd name="connsiteY23" fmla="*/ 123118 h 547436"/>
                <a:gd name="connsiteX24" fmla="*/ 492634 w 919933"/>
                <a:gd name="connsiteY24" fmla="*/ 146950 h 547436"/>
                <a:gd name="connsiteX25" fmla="*/ 486458 w 919933"/>
                <a:gd name="connsiteY25" fmla="*/ 163444 h 547436"/>
                <a:gd name="connsiteX26" fmla="*/ 476229 w 919933"/>
                <a:gd name="connsiteY26" fmla="*/ 181741 h 547436"/>
                <a:gd name="connsiteX27" fmla="*/ 448721 w 919933"/>
                <a:gd name="connsiteY27" fmla="*/ 184294 h 547436"/>
                <a:gd name="connsiteX28" fmla="*/ 446347 w 919933"/>
                <a:gd name="connsiteY28" fmla="*/ 183116 h 547436"/>
                <a:gd name="connsiteX29" fmla="*/ 426496 w 919933"/>
                <a:gd name="connsiteY29" fmla="*/ 174101 h 547436"/>
                <a:gd name="connsiteX30" fmla="*/ 415500 w 919933"/>
                <a:gd name="connsiteY30" fmla="*/ 225190 h 547436"/>
                <a:gd name="connsiteX31" fmla="*/ 385028 w 919933"/>
                <a:gd name="connsiteY31" fmla="*/ 301789 h 547436"/>
                <a:gd name="connsiteX32" fmla="*/ 379852 w 919933"/>
                <a:gd name="connsiteY32" fmla="*/ 330476 h 547436"/>
                <a:gd name="connsiteX33" fmla="*/ 366285 w 919933"/>
                <a:gd name="connsiteY33" fmla="*/ 365589 h 547436"/>
                <a:gd name="connsiteX34" fmla="*/ 358287 w 919933"/>
                <a:gd name="connsiteY34" fmla="*/ 368123 h 547436"/>
                <a:gd name="connsiteX35" fmla="*/ 337634 w 919933"/>
                <a:gd name="connsiteY35" fmla="*/ 373300 h 547436"/>
                <a:gd name="connsiteX36" fmla="*/ 329387 w 919933"/>
                <a:gd name="connsiteY36" fmla="*/ 379209 h 547436"/>
                <a:gd name="connsiteX37" fmla="*/ 309501 w 919933"/>
                <a:gd name="connsiteY37" fmla="*/ 392419 h 547436"/>
                <a:gd name="connsiteX38" fmla="*/ 290382 w 919933"/>
                <a:gd name="connsiteY38" fmla="*/ 403754 h 547436"/>
                <a:gd name="connsiteX39" fmla="*/ 269818 w 919933"/>
                <a:gd name="connsiteY39" fmla="*/ 412519 h 547436"/>
                <a:gd name="connsiteX40" fmla="*/ 261321 w 919933"/>
                <a:gd name="connsiteY40" fmla="*/ 407699 h 547436"/>
                <a:gd name="connsiteX41" fmla="*/ 249539 w 919933"/>
                <a:gd name="connsiteY41" fmla="*/ 409966 h 547436"/>
                <a:gd name="connsiteX42" fmla="*/ 212516 w 919933"/>
                <a:gd name="connsiteY42" fmla="*/ 429888 h 547436"/>
                <a:gd name="connsiteX43" fmla="*/ 211463 w 919933"/>
                <a:gd name="connsiteY43" fmla="*/ 429852 h 547436"/>
                <a:gd name="connsiteX44" fmla="*/ 209339 w 919933"/>
                <a:gd name="connsiteY44" fmla="*/ 429709 h 547436"/>
                <a:gd name="connsiteX45" fmla="*/ 158142 w 919933"/>
                <a:gd name="connsiteY45" fmla="*/ 399452 h 547436"/>
                <a:gd name="connsiteX46" fmla="*/ 0 w 919933"/>
                <a:gd name="connsiteY46" fmla="*/ 547437 h 547436"/>
                <a:gd name="connsiteX47" fmla="*/ 225244 w 919933"/>
                <a:gd name="connsiteY47" fmla="*/ 509503 h 547436"/>
                <a:gd name="connsiteX48" fmla="*/ 919934 w 919933"/>
                <a:gd name="connsiteY48" fmla="*/ 372604 h 547436"/>
                <a:gd name="connsiteX49" fmla="*/ 871700 w 919933"/>
                <a:gd name="connsiteY49" fmla="*/ 316927 h 547436"/>
                <a:gd name="connsiteX50" fmla="*/ 864096 w 919933"/>
                <a:gd name="connsiteY50" fmla="*/ 261785 h 547436"/>
                <a:gd name="connsiteX51" fmla="*/ 848887 w 919933"/>
                <a:gd name="connsiteY51" fmla="*/ 187614 h 547436"/>
                <a:gd name="connsiteX52" fmla="*/ 795637 w 919933"/>
                <a:gd name="connsiteY52" fmla="*/ 164801 h 547436"/>
                <a:gd name="connsiteX53" fmla="*/ 740496 w 919933"/>
                <a:gd name="connsiteY53" fmla="*/ 140077 h 547436"/>
                <a:gd name="connsiteX54" fmla="*/ 721484 w 919933"/>
                <a:gd name="connsiteY54" fmla="*/ 121066 h 547436"/>
                <a:gd name="connsiteX55" fmla="*/ 728874 w 919933"/>
                <a:gd name="connsiteY55" fmla="*/ 121333 h 547436"/>
                <a:gd name="connsiteX56" fmla="*/ 734890 w 919933"/>
                <a:gd name="connsiteY56" fmla="*/ 74831 h 547436"/>
                <a:gd name="connsiteX57" fmla="*/ 725715 w 919933"/>
                <a:gd name="connsiteY57" fmla="*/ 49304 h 54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9933" h="547436">
                  <a:moveTo>
                    <a:pt x="725697" y="49358"/>
                  </a:moveTo>
                  <a:cubicBezTo>
                    <a:pt x="723948" y="48483"/>
                    <a:pt x="720163" y="47127"/>
                    <a:pt x="718217" y="46430"/>
                  </a:cubicBezTo>
                  <a:cubicBezTo>
                    <a:pt x="716611" y="45859"/>
                    <a:pt x="715147" y="45324"/>
                    <a:pt x="714076" y="44895"/>
                  </a:cubicBezTo>
                  <a:cubicBezTo>
                    <a:pt x="711023" y="43664"/>
                    <a:pt x="708917" y="41307"/>
                    <a:pt x="706864" y="39040"/>
                  </a:cubicBezTo>
                  <a:cubicBezTo>
                    <a:pt x="703098" y="34863"/>
                    <a:pt x="701652" y="33863"/>
                    <a:pt x="699795" y="34274"/>
                  </a:cubicBezTo>
                  <a:cubicBezTo>
                    <a:pt x="689156" y="36577"/>
                    <a:pt x="680016" y="32971"/>
                    <a:pt x="675107" y="31043"/>
                  </a:cubicBezTo>
                  <a:cubicBezTo>
                    <a:pt x="674536" y="30829"/>
                    <a:pt x="674054" y="30615"/>
                    <a:pt x="673661" y="30490"/>
                  </a:cubicBezTo>
                  <a:cubicBezTo>
                    <a:pt x="664647" y="28901"/>
                    <a:pt x="661469" y="16584"/>
                    <a:pt x="661290" y="10336"/>
                  </a:cubicBezTo>
                  <a:cubicBezTo>
                    <a:pt x="660969" y="9747"/>
                    <a:pt x="660059" y="8640"/>
                    <a:pt x="659363" y="7783"/>
                  </a:cubicBezTo>
                  <a:cubicBezTo>
                    <a:pt x="658042" y="6159"/>
                    <a:pt x="656453" y="4231"/>
                    <a:pt x="655096" y="1785"/>
                  </a:cubicBezTo>
                  <a:cubicBezTo>
                    <a:pt x="652847" y="1035"/>
                    <a:pt x="648045" y="357"/>
                    <a:pt x="642690" y="0"/>
                  </a:cubicBezTo>
                  <a:cubicBezTo>
                    <a:pt x="642047" y="4374"/>
                    <a:pt x="640512" y="9229"/>
                    <a:pt x="638852" y="14495"/>
                  </a:cubicBezTo>
                  <a:cubicBezTo>
                    <a:pt x="637548" y="18636"/>
                    <a:pt x="636192" y="22939"/>
                    <a:pt x="635888" y="25384"/>
                  </a:cubicBezTo>
                  <a:cubicBezTo>
                    <a:pt x="635085" y="32114"/>
                    <a:pt x="631676" y="34899"/>
                    <a:pt x="628945" y="36041"/>
                  </a:cubicBezTo>
                  <a:cubicBezTo>
                    <a:pt x="622911" y="38576"/>
                    <a:pt x="617877" y="34720"/>
                    <a:pt x="614878" y="32400"/>
                  </a:cubicBezTo>
                  <a:cubicBezTo>
                    <a:pt x="614039" y="31757"/>
                    <a:pt x="612629" y="30668"/>
                    <a:pt x="612058" y="30436"/>
                  </a:cubicBezTo>
                  <a:cubicBezTo>
                    <a:pt x="611682" y="30293"/>
                    <a:pt x="611218" y="30115"/>
                    <a:pt x="610683" y="29918"/>
                  </a:cubicBezTo>
                  <a:cubicBezTo>
                    <a:pt x="603185" y="27098"/>
                    <a:pt x="583656" y="19779"/>
                    <a:pt x="567198" y="3767"/>
                  </a:cubicBezTo>
                  <a:lnTo>
                    <a:pt x="567234" y="7872"/>
                  </a:lnTo>
                  <a:cubicBezTo>
                    <a:pt x="567305" y="15620"/>
                    <a:pt x="565663" y="21832"/>
                    <a:pt x="564074" y="27830"/>
                  </a:cubicBezTo>
                  <a:cubicBezTo>
                    <a:pt x="562467" y="33899"/>
                    <a:pt x="560950" y="39629"/>
                    <a:pt x="561039" y="47448"/>
                  </a:cubicBezTo>
                  <a:cubicBezTo>
                    <a:pt x="561235" y="68048"/>
                    <a:pt x="541135" y="82365"/>
                    <a:pt x="529121" y="90915"/>
                  </a:cubicBezTo>
                  <a:cubicBezTo>
                    <a:pt x="528300" y="91504"/>
                    <a:pt x="527497" y="92058"/>
                    <a:pt x="526748" y="92611"/>
                  </a:cubicBezTo>
                  <a:cubicBezTo>
                    <a:pt x="512485" y="102893"/>
                    <a:pt x="500471" y="116871"/>
                    <a:pt x="500542" y="123118"/>
                  </a:cubicBezTo>
                  <a:cubicBezTo>
                    <a:pt x="500631" y="131508"/>
                    <a:pt x="496561" y="139363"/>
                    <a:pt x="492634" y="146950"/>
                  </a:cubicBezTo>
                  <a:cubicBezTo>
                    <a:pt x="489582" y="152858"/>
                    <a:pt x="486404" y="158981"/>
                    <a:pt x="486458" y="163444"/>
                  </a:cubicBezTo>
                  <a:cubicBezTo>
                    <a:pt x="486529" y="171031"/>
                    <a:pt x="482905" y="177528"/>
                    <a:pt x="476229" y="181741"/>
                  </a:cubicBezTo>
                  <a:cubicBezTo>
                    <a:pt x="468232" y="186793"/>
                    <a:pt x="456147" y="187918"/>
                    <a:pt x="448721" y="184294"/>
                  </a:cubicBezTo>
                  <a:cubicBezTo>
                    <a:pt x="448078" y="183973"/>
                    <a:pt x="447257" y="183580"/>
                    <a:pt x="446347" y="183116"/>
                  </a:cubicBezTo>
                  <a:cubicBezTo>
                    <a:pt x="436100" y="178028"/>
                    <a:pt x="430048" y="175404"/>
                    <a:pt x="426496" y="174101"/>
                  </a:cubicBezTo>
                  <a:cubicBezTo>
                    <a:pt x="421873" y="186971"/>
                    <a:pt x="413447" y="218282"/>
                    <a:pt x="415500" y="225190"/>
                  </a:cubicBezTo>
                  <a:cubicBezTo>
                    <a:pt x="421730" y="243274"/>
                    <a:pt x="391758" y="293453"/>
                    <a:pt x="385028" y="301789"/>
                  </a:cubicBezTo>
                  <a:cubicBezTo>
                    <a:pt x="382208" y="305288"/>
                    <a:pt x="380726" y="321050"/>
                    <a:pt x="379852" y="330476"/>
                  </a:cubicBezTo>
                  <a:cubicBezTo>
                    <a:pt x="378084" y="349380"/>
                    <a:pt x="376799" y="363054"/>
                    <a:pt x="366285" y="365589"/>
                  </a:cubicBezTo>
                  <a:cubicBezTo>
                    <a:pt x="363643" y="366231"/>
                    <a:pt x="361037" y="367142"/>
                    <a:pt x="358287" y="368123"/>
                  </a:cubicBezTo>
                  <a:cubicBezTo>
                    <a:pt x="352807" y="370069"/>
                    <a:pt x="346595" y="372265"/>
                    <a:pt x="337634" y="373300"/>
                  </a:cubicBezTo>
                  <a:cubicBezTo>
                    <a:pt x="334903" y="373622"/>
                    <a:pt x="333207" y="375175"/>
                    <a:pt x="329387" y="379209"/>
                  </a:cubicBezTo>
                  <a:cubicBezTo>
                    <a:pt x="325209" y="383636"/>
                    <a:pt x="319497" y="389705"/>
                    <a:pt x="309501" y="392419"/>
                  </a:cubicBezTo>
                  <a:cubicBezTo>
                    <a:pt x="303182" y="394132"/>
                    <a:pt x="296095" y="399470"/>
                    <a:pt x="290382" y="403754"/>
                  </a:cubicBezTo>
                  <a:cubicBezTo>
                    <a:pt x="282724" y="409520"/>
                    <a:pt x="276655" y="414072"/>
                    <a:pt x="269818" y="412519"/>
                  </a:cubicBezTo>
                  <a:cubicBezTo>
                    <a:pt x="266301" y="411716"/>
                    <a:pt x="263659" y="409591"/>
                    <a:pt x="261321" y="407699"/>
                  </a:cubicBezTo>
                  <a:cubicBezTo>
                    <a:pt x="256572" y="403861"/>
                    <a:pt x="255573" y="403076"/>
                    <a:pt x="249539" y="409966"/>
                  </a:cubicBezTo>
                  <a:cubicBezTo>
                    <a:pt x="233313" y="428496"/>
                    <a:pt x="217033" y="429888"/>
                    <a:pt x="212516" y="429888"/>
                  </a:cubicBezTo>
                  <a:cubicBezTo>
                    <a:pt x="212016" y="429888"/>
                    <a:pt x="211659" y="429888"/>
                    <a:pt x="211463" y="429852"/>
                  </a:cubicBezTo>
                  <a:lnTo>
                    <a:pt x="209339" y="429709"/>
                  </a:lnTo>
                  <a:lnTo>
                    <a:pt x="158142" y="399452"/>
                  </a:lnTo>
                  <a:lnTo>
                    <a:pt x="0" y="547437"/>
                  </a:lnTo>
                  <a:lnTo>
                    <a:pt x="225244" y="509503"/>
                  </a:lnTo>
                  <a:cubicBezTo>
                    <a:pt x="229493" y="508825"/>
                    <a:pt x="630140" y="443847"/>
                    <a:pt x="919934" y="372604"/>
                  </a:cubicBezTo>
                  <a:cubicBezTo>
                    <a:pt x="899137" y="348452"/>
                    <a:pt x="876913" y="328655"/>
                    <a:pt x="871700" y="316927"/>
                  </a:cubicBezTo>
                  <a:cubicBezTo>
                    <a:pt x="864096" y="299808"/>
                    <a:pt x="867898" y="296005"/>
                    <a:pt x="864096" y="261785"/>
                  </a:cubicBezTo>
                  <a:cubicBezTo>
                    <a:pt x="860293" y="227547"/>
                    <a:pt x="856491" y="210445"/>
                    <a:pt x="848887" y="187614"/>
                  </a:cubicBezTo>
                  <a:cubicBezTo>
                    <a:pt x="841282" y="164801"/>
                    <a:pt x="824163" y="170495"/>
                    <a:pt x="795637" y="164801"/>
                  </a:cubicBezTo>
                  <a:cubicBezTo>
                    <a:pt x="767111" y="159088"/>
                    <a:pt x="765201" y="140077"/>
                    <a:pt x="740496" y="140077"/>
                  </a:cubicBezTo>
                  <a:cubicBezTo>
                    <a:pt x="715790" y="140077"/>
                    <a:pt x="694850" y="121066"/>
                    <a:pt x="721484" y="121066"/>
                  </a:cubicBezTo>
                  <a:cubicBezTo>
                    <a:pt x="723894" y="121066"/>
                    <a:pt x="726357" y="121155"/>
                    <a:pt x="728874" y="121333"/>
                  </a:cubicBezTo>
                  <a:cubicBezTo>
                    <a:pt x="730642" y="108373"/>
                    <a:pt x="734266" y="81722"/>
                    <a:pt x="734890" y="74831"/>
                  </a:cubicBezTo>
                  <a:cubicBezTo>
                    <a:pt x="735354" y="69780"/>
                    <a:pt x="728785" y="54392"/>
                    <a:pt x="725715" y="49304"/>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1" name="Freeform: Shape 21">
              <a:extLst>
                <a:ext uri="{FF2B5EF4-FFF2-40B4-BE49-F238E27FC236}">
                  <a16:creationId xmlns:a16="http://schemas.microsoft.com/office/drawing/2014/main" id="{9A4827FA-8C82-0AAE-449B-601F54F598B9}"/>
                </a:ext>
              </a:extLst>
            </p:cNvPr>
            <p:cNvSpPr/>
            <p:nvPr/>
          </p:nvSpPr>
          <p:spPr>
            <a:xfrm>
              <a:off x="6917919" y="4056121"/>
              <a:ext cx="455048" cy="474154"/>
            </a:xfrm>
            <a:custGeom>
              <a:avLst/>
              <a:gdLst>
                <a:gd name="connsiteX0" fmla="*/ 639012 w 670055"/>
                <a:gd name="connsiteY0" fmla="*/ 390169 h 698188"/>
                <a:gd name="connsiteX1" fmla="*/ 626659 w 670055"/>
                <a:gd name="connsiteY1" fmla="*/ 352879 h 698188"/>
                <a:gd name="connsiteX2" fmla="*/ 595027 w 670055"/>
                <a:gd name="connsiteY2" fmla="*/ 330386 h 698188"/>
                <a:gd name="connsiteX3" fmla="*/ 592796 w 670055"/>
                <a:gd name="connsiteY3" fmla="*/ 326834 h 698188"/>
                <a:gd name="connsiteX4" fmla="*/ 575927 w 670055"/>
                <a:gd name="connsiteY4" fmla="*/ 290721 h 698188"/>
                <a:gd name="connsiteX5" fmla="*/ 554631 w 670055"/>
                <a:gd name="connsiteY5" fmla="*/ 269996 h 698188"/>
                <a:gd name="connsiteX6" fmla="*/ 508896 w 670055"/>
                <a:gd name="connsiteY6" fmla="*/ 233420 h 698188"/>
                <a:gd name="connsiteX7" fmla="*/ 506111 w 670055"/>
                <a:gd name="connsiteY7" fmla="*/ 228118 h 698188"/>
                <a:gd name="connsiteX8" fmla="*/ 457307 w 670055"/>
                <a:gd name="connsiteY8" fmla="*/ 186668 h 698188"/>
                <a:gd name="connsiteX9" fmla="*/ 372104 w 670055"/>
                <a:gd name="connsiteY9" fmla="*/ 110748 h 698188"/>
                <a:gd name="connsiteX10" fmla="*/ 362786 w 670055"/>
                <a:gd name="connsiteY10" fmla="*/ 99841 h 698188"/>
                <a:gd name="connsiteX11" fmla="*/ 355610 w 670055"/>
                <a:gd name="connsiteY11" fmla="*/ 83346 h 698188"/>
                <a:gd name="connsiteX12" fmla="*/ 348630 w 670055"/>
                <a:gd name="connsiteY12" fmla="*/ 82365 h 698188"/>
                <a:gd name="connsiteX13" fmla="*/ 313981 w 670055"/>
                <a:gd name="connsiteY13" fmla="*/ 69351 h 698188"/>
                <a:gd name="connsiteX14" fmla="*/ 296933 w 670055"/>
                <a:gd name="connsiteY14" fmla="*/ 59908 h 698188"/>
                <a:gd name="connsiteX15" fmla="*/ 276708 w 670055"/>
                <a:gd name="connsiteY15" fmla="*/ 43860 h 698188"/>
                <a:gd name="connsiteX16" fmla="*/ 287918 w 670055"/>
                <a:gd name="connsiteY16" fmla="*/ 19708 h 698188"/>
                <a:gd name="connsiteX17" fmla="*/ 291025 w 670055"/>
                <a:gd name="connsiteY17" fmla="*/ 16030 h 698188"/>
                <a:gd name="connsiteX18" fmla="*/ 300432 w 670055"/>
                <a:gd name="connsiteY18" fmla="*/ 0 h 698188"/>
                <a:gd name="connsiteX19" fmla="*/ 0 w 670055"/>
                <a:gd name="connsiteY19" fmla="*/ 46198 h 698188"/>
                <a:gd name="connsiteX20" fmla="*/ 114068 w 670055"/>
                <a:gd name="connsiteY20" fmla="*/ 416143 h 698188"/>
                <a:gd name="connsiteX21" fmla="*/ 132133 w 670055"/>
                <a:gd name="connsiteY21" fmla="*/ 447203 h 698188"/>
                <a:gd name="connsiteX22" fmla="*/ 135221 w 670055"/>
                <a:gd name="connsiteY22" fmla="*/ 454254 h 698188"/>
                <a:gd name="connsiteX23" fmla="*/ 133525 w 670055"/>
                <a:gd name="connsiteY23" fmla="*/ 479210 h 698188"/>
                <a:gd name="connsiteX24" fmla="*/ 127652 w 670055"/>
                <a:gd name="connsiteY24" fmla="*/ 505737 h 698188"/>
                <a:gd name="connsiteX25" fmla="*/ 127313 w 670055"/>
                <a:gd name="connsiteY25" fmla="*/ 519178 h 698188"/>
                <a:gd name="connsiteX26" fmla="*/ 133686 w 670055"/>
                <a:gd name="connsiteY26" fmla="*/ 571643 h 698188"/>
                <a:gd name="connsiteX27" fmla="*/ 137631 w 670055"/>
                <a:gd name="connsiteY27" fmla="*/ 615788 h 698188"/>
                <a:gd name="connsiteX28" fmla="*/ 135971 w 670055"/>
                <a:gd name="connsiteY28" fmla="*/ 628498 h 698188"/>
                <a:gd name="connsiteX29" fmla="*/ 143611 w 670055"/>
                <a:gd name="connsiteY29" fmla="*/ 640976 h 698188"/>
                <a:gd name="connsiteX30" fmla="*/ 154822 w 670055"/>
                <a:gd name="connsiteY30" fmla="*/ 659541 h 698188"/>
                <a:gd name="connsiteX31" fmla="*/ 174029 w 670055"/>
                <a:gd name="connsiteY31" fmla="*/ 695993 h 698188"/>
                <a:gd name="connsiteX32" fmla="*/ 317998 w 670055"/>
                <a:gd name="connsiteY32" fmla="*/ 693047 h 698188"/>
                <a:gd name="connsiteX33" fmla="*/ 469928 w 670055"/>
                <a:gd name="connsiteY33" fmla="*/ 672001 h 698188"/>
                <a:gd name="connsiteX34" fmla="*/ 543581 w 670055"/>
                <a:gd name="connsiteY34" fmla="*/ 677035 h 698188"/>
                <a:gd name="connsiteX35" fmla="*/ 547686 w 670055"/>
                <a:gd name="connsiteY35" fmla="*/ 677535 h 698188"/>
                <a:gd name="connsiteX36" fmla="*/ 549953 w 670055"/>
                <a:gd name="connsiteY36" fmla="*/ 680998 h 698188"/>
                <a:gd name="connsiteX37" fmla="*/ 562021 w 670055"/>
                <a:gd name="connsiteY37" fmla="*/ 698188 h 698188"/>
                <a:gd name="connsiteX38" fmla="*/ 561807 w 670055"/>
                <a:gd name="connsiteY38" fmla="*/ 689816 h 698188"/>
                <a:gd name="connsiteX39" fmla="*/ 560861 w 670055"/>
                <a:gd name="connsiteY39" fmla="*/ 668163 h 698188"/>
                <a:gd name="connsiteX40" fmla="*/ 558772 w 670055"/>
                <a:gd name="connsiteY40" fmla="*/ 665485 h 698188"/>
                <a:gd name="connsiteX41" fmla="*/ 554720 w 670055"/>
                <a:gd name="connsiteY41" fmla="*/ 645903 h 698188"/>
                <a:gd name="connsiteX42" fmla="*/ 556898 w 670055"/>
                <a:gd name="connsiteY42" fmla="*/ 641297 h 698188"/>
                <a:gd name="connsiteX43" fmla="*/ 564163 w 670055"/>
                <a:gd name="connsiteY43" fmla="*/ 631122 h 698188"/>
                <a:gd name="connsiteX44" fmla="*/ 565645 w 670055"/>
                <a:gd name="connsiteY44" fmla="*/ 629819 h 698188"/>
                <a:gd name="connsiteX45" fmla="*/ 596045 w 670055"/>
                <a:gd name="connsiteY45" fmla="*/ 624053 h 698188"/>
                <a:gd name="connsiteX46" fmla="*/ 607023 w 670055"/>
                <a:gd name="connsiteY46" fmla="*/ 628409 h 698188"/>
                <a:gd name="connsiteX47" fmla="*/ 613342 w 670055"/>
                <a:gd name="connsiteY47" fmla="*/ 629105 h 698188"/>
                <a:gd name="connsiteX48" fmla="*/ 621393 w 670055"/>
                <a:gd name="connsiteY48" fmla="*/ 628748 h 698188"/>
                <a:gd name="connsiteX49" fmla="*/ 633371 w 670055"/>
                <a:gd name="connsiteY49" fmla="*/ 560825 h 698188"/>
                <a:gd name="connsiteX50" fmla="*/ 670055 w 670055"/>
                <a:gd name="connsiteY50" fmla="*/ 427192 h 698188"/>
                <a:gd name="connsiteX51" fmla="*/ 638834 w 670055"/>
                <a:gd name="connsiteY51" fmla="*/ 394007 h 698188"/>
                <a:gd name="connsiteX52" fmla="*/ 639012 w 670055"/>
                <a:gd name="connsiteY52" fmla="*/ 390223 h 69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70055" h="698188">
                  <a:moveTo>
                    <a:pt x="639012" y="390169"/>
                  </a:moveTo>
                  <a:cubicBezTo>
                    <a:pt x="639512" y="378941"/>
                    <a:pt x="637084" y="353932"/>
                    <a:pt x="626659" y="352879"/>
                  </a:cubicBezTo>
                  <a:cubicBezTo>
                    <a:pt x="607112" y="350897"/>
                    <a:pt x="599240" y="337562"/>
                    <a:pt x="595027" y="330386"/>
                  </a:cubicBezTo>
                  <a:cubicBezTo>
                    <a:pt x="594313" y="329173"/>
                    <a:pt x="593385" y="327584"/>
                    <a:pt x="592796" y="326834"/>
                  </a:cubicBezTo>
                  <a:cubicBezTo>
                    <a:pt x="583335" y="322246"/>
                    <a:pt x="578408" y="304806"/>
                    <a:pt x="575927" y="290721"/>
                  </a:cubicBezTo>
                  <a:cubicBezTo>
                    <a:pt x="575016" y="286491"/>
                    <a:pt x="565484" y="270532"/>
                    <a:pt x="554631" y="269996"/>
                  </a:cubicBezTo>
                  <a:cubicBezTo>
                    <a:pt x="533798" y="268979"/>
                    <a:pt x="515715" y="244077"/>
                    <a:pt x="508896" y="233420"/>
                  </a:cubicBezTo>
                  <a:cubicBezTo>
                    <a:pt x="507772" y="231652"/>
                    <a:pt x="506933" y="229850"/>
                    <a:pt x="506111" y="228118"/>
                  </a:cubicBezTo>
                  <a:cubicBezTo>
                    <a:pt x="502791" y="220995"/>
                    <a:pt x="497239" y="209089"/>
                    <a:pt x="457307" y="186668"/>
                  </a:cubicBezTo>
                  <a:cubicBezTo>
                    <a:pt x="415357" y="163122"/>
                    <a:pt x="388277" y="130330"/>
                    <a:pt x="372104" y="110748"/>
                  </a:cubicBezTo>
                  <a:cubicBezTo>
                    <a:pt x="368391" y="106249"/>
                    <a:pt x="365178" y="102358"/>
                    <a:pt x="362786" y="99841"/>
                  </a:cubicBezTo>
                  <a:cubicBezTo>
                    <a:pt x="356502" y="93218"/>
                    <a:pt x="355485" y="87398"/>
                    <a:pt x="355610" y="83346"/>
                  </a:cubicBezTo>
                  <a:cubicBezTo>
                    <a:pt x="354057" y="83061"/>
                    <a:pt x="351825" y="82721"/>
                    <a:pt x="348630" y="82365"/>
                  </a:cubicBezTo>
                  <a:cubicBezTo>
                    <a:pt x="329511" y="80169"/>
                    <a:pt x="321621" y="74671"/>
                    <a:pt x="313981" y="69351"/>
                  </a:cubicBezTo>
                  <a:cubicBezTo>
                    <a:pt x="309269" y="66067"/>
                    <a:pt x="304823" y="62978"/>
                    <a:pt x="296933" y="59908"/>
                  </a:cubicBezTo>
                  <a:cubicBezTo>
                    <a:pt x="285866" y="55606"/>
                    <a:pt x="278636" y="51429"/>
                    <a:pt x="276708" y="43860"/>
                  </a:cubicBezTo>
                  <a:cubicBezTo>
                    <a:pt x="274566" y="35434"/>
                    <a:pt x="280171" y="28829"/>
                    <a:pt x="287918" y="19708"/>
                  </a:cubicBezTo>
                  <a:cubicBezTo>
                    <a:pt x="288900" y="18547"/>
                    <a:pt x="289936" y="17333"/>
                    <a:pt x="291025" y="16030"/>
                  </a:cubicBezTo>
                  <a:cubicBezTo>
                    <a:pt x="295987" y="10104"/>
                    <a:pt x="298808" y="4516"/>
                    <a:pt x="300432" y="0"/>
                  </a:cubicBezTo>
                  <a:lnTo>
                    <a:pt x="0" y="46198"/>
                  </a:lnTo>
                  <a:lnTo>
                    <a:pt x="114068" y="416143"/>
                  </a:lnTo>
                  <a:cubicBezTo>
                    <a:pt x="119798" y="422105"/>
                    <a:pt x="132026" y="436100"/>
                    <a:pt x="132133" y="447203"/>
                  </a:cubicBezTo>
                  <a:cubicBezTo>
                    <a:pt x="132133" y="448810"/>
                    <a:pt x="133847" y="451827"/>
                    <a:pt x="135221" y="454254"/>
                  </a:cubicBezTo>
                  <a:cubicBezTo>
                    <a:pt x="138059" y="459288"/>
                    <a:pt x="144736" y="471106"/>
                    <a:pt x="133525" y="479210"/>
                  </a:cubicBezTo>
                  <a:cubicBezTo>
                    <a:pt x="130205" y="481620"/>
                    <a:pt x="126920" y="489849"/>
                    <a:pt x="127652" y="505737"/>
                  </a:cubicBezTo>
                  <a:cubicBezTo>
                    <a:pt x="127831" y="509718"/>
                    <a:pt x="127599" y="514109"/>
                    <a:pt x="127313" y="519178"/>
                  </a:cubicBezTo>
                  <a:cubicBezTo>
                    <a:pt x="126528" y="533638"/>
                    <a:pt x="125528" y="551650"/>
                    <a:pt x="133686" y="571643"/>
                  </a:cubicBezTo>
                  <a:cubicBezTo>
                    <a:pt x="142647" y="593617"/>
                    <a:pt x="139862" y="605917"/>
                    <a:pt x="137631" y="615788"/>
                  </a:cubicBezTo>
                  <a:cubicBezTo>
                    <a:pt x="136631" y="620197"/>
                    <a:pt x="135774" y="624018"/>
                    <a:pt x="135971" y="628498"/>
                  </a:cubicBezTo>
                  <a:cubicBezTo>
                    <a:pt x="136185" y="633586"/>
                    <a:pt x="138880" y="636406"/>
                    <a:pt x="143611" y="640976"/>
                  </a:cubicBezTo>
                  <a:cubicBezTo>
                    <a:pt x="148199" y="645385"/>
                    <a:pt x="153804" y="650812"/>
                    <a:pt x="154822" y="659541"/>
                  </a:cubicBezTo>
                  <a:cubicBezTo>
                    <a:pt x="166425" y="679802"/>
                    <a:pt x="171673" y="690334"/>
                    <a:pt x="174029" y="695993"/>
                  </a:cubicBezTo>
                  <a:cubicBezTo>
                    <a:pt x="192327" y="697564"/>
                    <a:pt x="266497" y="695332"/>
                    <a:pt x="317998" y="693047"/>
                  </a:cubicBezTo>
                  <a:cubicBezTo>
                    <a:pt x="327976" y="691441"/>
                    <a:pt x="444829" y="672715"/>
                    <a:pt x="469928" y="672001"/>
                  </a:cubicBezTo>
                  <a:cubicBezTo>
                    <a:pt x="495669" y="671269"/>
                    <a:pt x="541635" y="676785"/>
                    <a:pt x="543581" y="677035"/>
                  </a:cubicBezTo>
                  <a:lnTo>
                    <a:pt x="547686" y="677535"/>
                  </a:lnTo>
                  <a:lnTo>
                    <a:pt x="549953" y="680998"/>
                  </a:lnTo>
                  <a:cubicBezTo>
                    <a:pt x="554041" y="687210"/>
                    <a:pt x="559111" y="694475"/>
                    <a:pt x="562021" y="698188"/>
                  </a:cubicBezTo>
                  <a:cubicBezTo>
                    <a:pt x="561949" y="695689"/>
                    <a:pt x="561878" y="692797"/>
                    <a:pt x="561807" y="689816"/>
                  </a:cubicBezTo>
                  <a:cubicBezTo>
                    <a:pt x="561628" y="682426"/>
                    <a:pt x="561361" y="671376"/>
                    <a:pt x="560861" y="668163"/>
                  </a:cubicBezTo>
                  <a:cubicBezTo>
                    <a:pt x="560504" y="667538"/>
                    <a:pt x="559468" y="666307"/>
                    <a:pt x="558772" y="665485"/>
                  </a:cubicBezTo>
                  <a:cubicBezTo>
                    <a:pt x="555773" y="661915"/>
                    <a:pt x="549543" y="654507"/>
                    <a:pt x="554720" y="645903"/>
                  </a:cubicBezTo>
                  <a:cubicBezTo>
                    <a:pt x="555613" y="644403"/>
                    <a:pt x="556237" y="642886"/>
                    <a:pt x="556898" y="641297"/>
                  </a:cubicBezTo>
                  <a:cubicBezTo>
                    <a:pt x="558254" y="637995"/>
                    <a:pt x="559932" y="633889"/>
                    <a:pt x="564163" y="631122"/>
                  </a:cubicBezTo>
                  <a:cubicBezTo>
                    <a:pt x="564449" y="630890"/>
                    <a:pt x="565145" y="630265"/>
                    <a:pt x="565645" y="629819"/>
                  </a:cubicBezTo>
                  <a:cubicBezTo>
                    <a:pt x="569964" y="625910"/>
                    <a:pt x="583103" y="614021"/>
                    <a:pt x="596045" y="624053"/>
                  </a:cubicBezTo>
                  <a:cubicBezTo>
                    <a:pt x="600918" y="627820"/>
                    <a:pt x="601382" y="627873"/>
                    <a:pt x="607023" y="628409"/>
                  </a:cubicBezTo>
                  <a:cubicBezTo>
                    <a:pt x="608701" y="628569"/>
                    <a:pt x="610808" y="628766"/>
                    <a:pt x="613342" y="629105"/>
                  </a:cubicBezTo>
                  <a:cubicBezTo>
                    <a:pt x="614967" y="629319"/>
                    <a:pt x="617805" y="629159"/>
                    <a:pt x="621393" y="628748"/>
                  </a:cubicBezTo>
                  <a:cubicBezTo>
                    <a:pt x="622929" y="600597"/>
                    <a:pt x="629533" y="576213"/>
                    <a:pt x="633371" y="560825"/>
                  </a:cubicBezTo>
                  <a:cubicBezTo>
                    <a:pt x="640422" y="532620"/>
                    <a:pt x="655364" y="460699"/>
                    <a:pt x="670055" y="427192"/>
                  </a:cubicBezTo>
                  <a:lnTo>
                    <a:pt x="638834" y="394007"/>
                  </a:lnTo>
                  <a:lnTo>
                    <a:pt x="639012" y="390223"/>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2" name="Freeform: Shape 22">
              <a:extLst>
                <a:ext uri="{FF2B5EF4-FFF2-40B4-BE49-F238E27FC236}">
                  <a16:creationId xmlns:a16="http://schemas.microsoft.com/office/drawing/2014/main" id="{EC9BAF63-9106-2834-A01A-C338C5DC52DD}"/>
                </a:ext>
              </a:extLst>
            </p:cNvPr>
            <p:cNvSpPr/>
            <p:nvPr/>
          </p:nvSpPr>
          <p:spPr>
            <a:xfrm>
              <a:off x="7664500" y="3232605"/>
              <a:ext cx="123630" cy="311879"/>
            </a:xfrm>
            <a:custGeom>
              <a:avLst/>
              <a:gdLst>
                <a:gd name="connsiteX0" fmla="*/ 62479 w 182044"/>
                <a:gd name="connsiteY0" fmla="*/ 1517 h 459238"/>
                <a:gd name="connsiteX1" fmla="*/ 59890 w 182044"/>
                <a:gd name="connsiteY1" fmla="*/ 11300 h 459238"/>
                <a:gd name="connsiteX2" fmla="*/ 49483 w 182044"/>
                <a:gd name="connsiteY2" fmla="*/ 40540 h 459238"/>
                <a:gd name="connsiteX3" fmla="*/ 40468 w 182044"/>
                <a:gd name="connsiteY3" fmla="*/ 69458 h 459238"/>
                <a:gd name="connsiteX4" fmla="*/ 39469 w 182044"/>
                <a:gd name="connsiteY4" fmla="*/ 82971 h 459238"/>
                <a:gd name="connsiteX5" fmla="*/ 44663 w 182044"/>
                <a:gd name="connsiteY5" fmla="*/ 120226 h 459238"/>
                <a:gd name="connsiteX6" fmla="*/ 67031 w 182044"/>
                <a:gd name="connsiteY6" fmla="*/ 135453 h 459238"/>
                <a:gd name="connsiteX7" fmla="*/ 98431 w 182044"/>
                <a:gd name="connsiteY7" fmla="*/ 160606 h 459238"/>
                <a:gd name="connsiteX8" fmla="*/ 97556 w 182044"/>
                <a:gd name="connsiteY8" fmla="*/ 192487 h 459238"/>
                <a:gd name="connsiteX9" fmla="*/ 31828 w 182044"/>
                <a:gd name="connsiteY9" fmla="*/ 256929 h 459238"/>
                <a:gd name="connsiteX10" fmla="*/ 9318 w 182044"/>
                <a:gd name="connsiteY10" fmla="*/ 271121 h 459238"/>
                <a:gd name="connsiteX11" fmla="*/ 0 w 182044"/>
                <a:gd name="connsiteY11" fmla="*/ 278386 h 459238"/>
                <a:gd name="connsiteX12" fmla="*/ 13317 w 182044"/>
                <a:gd name="connsiteY12" fmla="*/ 341204 h 459238"/>
                <a:gd name="connsiteX13" fmla="*/ 17369 w 182044"/>
                <a:gd name="connsiteY13" fmla="*/ 348719 h 459238"/>
                <a:gd name="connsiteX14" fmla="*/ 26045 w 182044"/>
                <a:gd name="connsiteY14" fmla="*/ 366499 h 459238"/>
                <a:gd name="connsiteX15" fmla="*/ 29436 w 182044"/>
                <a:gd name="connsiteY15" fmla="*/ 382690 h 459238"/>
                <a:gd name="connsiteX16" fmla="*/ 33524 w 182044"/>
                <a:gd name="connsiteY16" fmla="*/ 401380 h 459238"/>
                <a:gd name="connsiteX17" fmla="*/ 49126 w 182044"/>
                <a:gd name="connsiteY17" fmla="*/ 440741 h 459238"/>
                <a:gd name="connsiteX18" fmla="*/ 50857 w 182044"/>
                <a:gd name="connsiteY18" fmla="*/ 451952 h 459238"/>
                <a:gd name="connsiteX19" fmla="*/ 51322 w 182044"/>
                <a:gd name="connsiteY19" fmla="*/ 458896 h 459238"/>
                <a:gd name="connsiteX20" fmla="*/ 54785 w 182044"/>
                <a:gd name="connsiteY20" fmla="*/ 459217 h 459238"/>
                <a:gd name="connsiteX21" fmla="*/ 96056 w 182044"/>
                <a:gd name="connsiteY21" fmla="*/ 455022 h 459238"/>
                <a:gd name="connsiteX22" fmla="*/ 97609 w 182044"/>
                <a:gd name="connsiteY22" fmla="*/ 453326 h 459238"/>
                <a:gd name="connsiteX23" fmla="*/ 109052 w 182044"/>
                <a:gd name="connsiteY23" fmla="*/ 446454 h 459238"/>
                <a:gd name="connsiteX24" fmla="*/ 99734 w 182044"/>
                <a:gd name="connsiteY24" fmla="*/ 424068 h 459238"/>
                <a:gd name="connsiteX25" fmla="*/ 57891 w 182044"/>
                <a:gd name="connsiteY25" fmla="*/ 363214 h 459238"/>
                <a:gd name="connsiteX26" fmla="*/ 59801 w 182044"/>
                <a:gd name="connsiteY26" fmla="*/ 340401 h 459238"/>
                <a:gd name="connsiteX27" fmla="*/ 105446 w 182044"/>
                <a:gd name="connsiteY27" fmla="*/ 361322 h 459238"/>
                <a:gd name="connsiteX28" fmla="*/ 127135 w 182044"/>
                <a:gd name="connsiteY28" fmla="*/ 368927 h 459238"/>
                <a:gd name="connsiteX29" fmla="*/ 181509 w 182044"/>
                <a:gd name="connsiteY29" fmla="*/ 214890 h 459238"/>
                <a:gd name="connsiteX30" fmla="*/ 168192 w 182044"/>
                <a:gd name="connsiteY30" fmla="*/ 127420 h 459238"/>
                <a:gd name="connsiteX31" fmla="*/ 145378 w 182044"/>
                <a:gd name="connsiteY31" fmla="*/ 66566 h 459238"/>
                <a:gd name="connsiteX32" fmla="*/ 159213 w 182044"/>
                <a:gd name="connsiteY32" fmla="*/ 29597 h 459238"/>
                <a:gd name="connsiteX33" fmla="*/ 63389 w 182044"/>
                <a:gd name="connsiteY33" fmla="*/ 0 h 459238"/>
                <a:gd name="connsiteX34" fmla="*/ 62479 w 182044"/>
                <a:gd name="connsiteY34" fmla="*/ 1553 h 45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2044" h="459238">
                  <a:moveTo>
                    <a:pt x="62479" y="1517"/>
                  </a:moveTo>
                  <a:cubicBezTo>
                    <a:pt x="61497" y="4980"/>
                    <a:pt x="60676" y="8194"/>
                    <a:pt x="59890" y="11300"/>
                  </a:cubicBezTo>
                  <a:cubicBezTo>
                    <a:pt x="57462" y="20779"/>
                    <a:pt x="55178" y="29722"/>
                    <a:pt x="49483" y="40540"/>
                  </a:cubicBezTo>
                  <a:cubicBezTo>
                    <a:pt x="43699" y="51554"/>
                    <a:pt x="40861" y="58694"/>
                    <a:pt x="40468" y="69458"/>
                  </a:cubicBezTo>
                  <a:cubicBezTo>
                    <a:pt x="40308" y="74046"/>
                    <a:pt x="39879" y="78580"/>
                    <a:pt x="39469" y="82971"/>
                  </a:cubicBezTo>
                  <a:cubicBezTo>
                    <a:pt x="38112" y="97359"/>
                    <a:pt x="36934" y="109784"/>
                    <a:pt x="44663" y="120226"/>
                  </a:cubicBezTo>
                  <a:cubicBezTo>
                    <a:pt x="49662" y="126992"/>
                    <a:pt x="58105" y="131098"/>
                    <a:pt x="67031" y="135453"/>
                  </a:cubicBezTo>
                  <a:cubicBezTo>
                    <a:pt x="78455" y="141023"/>
                    <a:pt x="91379" y="147342"/>
                    <a:pt x="98431" y="160606"/>
                  </a:cubicBezTo>
                  <a:cubicBezTo>
                    <a:pt x="103072" y="169352"/>
                    <a:pt x="102786" y="180081"/>
                    <a:pt x="97556" y="192487"/>
                  </a:cubicBezTo>
                  <a:cubicBezTo>
                    <a:pt x="86113" y="219710"/>
                    <a:pt x="51268" y="251199"/>
                    <a:pt x="31828" y="256929"/>
                  </a:cubicBezTo>
                  <a:cubicBezTo>
                    <a:pt x="24010" y="259232"/>
                    <a:pt x="16887" y="264998"/>
                    <a:pt x="9318" y="271121"/>
                  </a:cubicBezTo>
                  <a:cubicBezTo>
                    <a:pt x="6266" y="273584"/>
                    <a:pt x="3178" y="276084"/>
                    <a:pt x="0" y="278386"/>
                  </a:cubicBezTo>
                  <a:cubicBezTo>
                    <a:pt x="3410" y="293970"/>
                    <a:pt x="11978" y="333367"/>
                    <a:pt x="13317" y="341204"/>
                  </a:cubicBezTo>
                  <a:cubicBezTo>
                    <a:pt x="13727" y="343578"/>
                    <a:pt x="14977" y="345417"/>
                    <a:pt x="17369" y="348719"/>
                  </a:cubicBezTo>
                  <a:cubicBezTo>
                    <a:pt x="20404" y="352932"/>
                    <a:pt x="24188" y="358163"/>
                    <a:pt x="26045" y="366499"/>
                  </a:cubicBezTo>
                  <a:cubicBezTo>
                    <a:pt x="27187" y="371676"/>
                    <a:pt x="28330" y="377281"/>
                    <a:pt x="29436" y="382690"/>
                  </a:cubicBezTo>
                  <a:cubicBezTo>
                    <a:pt x="30972" y="390259"/>
                    <a:pt x="32418" y="397399"/>
                    <a:pt x="33524" y="401380"/>
                  </a:cubicBezTo>
                  <a:cubicBezTo>
                    <a:pt x="35309" y="407895"/>
                    <a:pt x="46787" y="436493"/>
                    <a:pt x="49126" y="440741"/>
                  </a:cubicBezTo>
                  <a:cubicBezTo>
                    <a:pt x="51054" y="444222"/>
                    <a:pt x="50947" y="448149"/>
                    <a:pt x="50857" y="451952"/>
                  </a:cubicBezTo>
                  <a:cubicBezTo>
                    <a:pt x="50804" y="453844"/>
                    <a:pt x="50715" y="457717"/>
                    <a:pt x="51322" y="458896"/>
                  </a:cubicBezTo>
                  <a:cubicBezTo>
                    <a:pt x="51608" y="459003"/>
                    <a:pt x="52589" y="459324"/>
                    <a:pt x="54785" y="459217"/>
                  </a:cubicBezTo>
                  <a:cubicBezTo>
                    <a:pt x="72939" y="458307"/>
                    <a:pt x="91201" y="456057"/>
                    <a:pt x="96056" y="455022"/>
                  </a:cubicBezTo>
                  <a:cubicBezTo>
                    <a:pt x="96485" y="454611"/>
                    <a:pt x="97145" y="453862"/>
                    <a:pt x="97609" y="453326"/>
                  </a:cubicBezTo>
                  <a:cubicBezTo>
                    <a:pt x="99716" y="450916"/>
                    <a:pt x="103429" y="446721"/>
                    <a:pt x="109052" y="446454"/>
                  </a:cubicBezTo>
                  <a:cubicBezTo>
                    <a:pt x="108552" y="438599"/>
                    <a:pt x="106142" y="431191"/>
                    <a:pt x="99734" y="424068"/>
                  </a:cubicBezTo>
                  <a:cubicBezTo>
                    <a:pt x="82615" y="405057"/>
                    <a:pt x="65495" y="382226"/>
                    <a:pt x="57891" y="363214"/>
                  </a:cubicBezTo>
                  <a:cubicBezTo>
                    <a:pt x="50286" y="344203"/>
                    <a:pt x="42682" y="332778"/>
                    <a:pt x="59801" y="340401"/>
                  </a:cubicBezTo>
                  <a:cubicBezTo>
                    <a:pt x="76920" y="348005"/>
                    <a:pt x="97841" y="325192"/>
                    <a:pt x="105446" y="361322"/>
                  </a:cubicBezTo>
                  <a:cubicBezTo>
                    <a:pt x="113051" y="397453"/>
                    <a:pt x="120298" y="422176"/>
                    <a:pt x="127135" y="368927"/>
                  </a:cubicBezTo>
                  <a:cubicBezTo>
                    <a:pt x="133972" y="315677"/>
                    <a:pt x="187222" y="258625"/>
                    <a:pt x="181509" y="214890"/>
                  </a:cubicBezTo>
                  <a:cubicBezTo>
                    <a:pt x="175797" y="171155"/>
                    <a:pt x="192916" y="154036"/>
                    <a:pt x="168192" y="127420"/>
                  </a:cubicBezTo>
                  <a:cubicBezTo>
                    <a:pt x="143469" y="100805"/>
                    <a:pt x="137756" y="123618"/>
                    <a:pt x="145378" y="66566"/>
                  </a:cubicBezTo>
                  <a:cubicBezTo>
                    <a:pt x="147503" y="50608"/>
                    <a:pt x="152769" y="38415"/>
                    <a:pt x="159213" y="29597"/>
                  </a:cubicBezTo>
                  <a:cubicBezTo>
                    <a:pt x="138149" y="25438"/>
                    <a:pt x="82186" y="6462"/>
                    <a:pt x="63389" y="0"/>
                  </a:cubicBezTo>
                  <a:cubicBezTo>
                    <a:pt x="62961" y="625"/>
                    <a:pt x="62586" y="1214"/>
                    <a:pt x="62479" y="1553"/>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3" name="Freeform: Shape 23">
              <a:extLst>
                <a:ext uri="{FF2B5EF4-FFF2-40B4-BE49-F238E27FC236}">
                  <a16:creationId xmlns:a16="http://schemas.microsoft.com/office/drawing/2014/main" id="{16D61693-00C4-43E7-382B-459441C778F1}"/>
                </a:ext>
              </a:extLst>
            </p:cNvPr>
            <p:cNvSpPr/>
            <p:nvPr/>
          </p:nvSpPr>
          <p:spPr>
            <a:xfrm>
              <a:off x="7118252" y="4014199"/>
              <a:ext cx="427348" cy="318896"/>
            </a:xfrm>
            <a:custGeom>
              <a:avLst/>
              <a:gdLst>
                <a:gd name="connsiteX0" fmla="*/ 384724 w 629265"/>
                <a:gd name="connsiteY0" fmla="*/ 27598 h 469570"/>
                <a:gd name="connsiteX1" fmla="*/ 383743 w 629265"/>
                <a:gd name="connsiteY1" fmla="*/ 27544 h 469570"/>
                <a:gd name="connsiteX2" fmla="*/ 341293 w 629265"/>
                <a:gd name="connsiteY2" fmla="*/ 31989 h 469570"/>
                <a:gd name="connsiteX3" fmla="*/ 319247 w 629265"/>
                <a:gd name="connsiteY3" fmla="*/ 34417 h 469570"/>
                <a:gd name="connsiteX4" fmla="*/ 310839 w 629265"/>
                <a:gd name="connsiteY4" fmla="*/ 19547 h 469570"/>
                <a:gd name="connsiteX5" fmla="*/ 303502 w 629265"/>
                <a:gd name="connsiteY5" fmla="*/ 232 h 469570"/>
                <a:gd name="connsiteX6" fmla="*/ 280993 w 629265"/>
                <a:gd name="connsiteY6" fmla="*/ 0 h 469570"/>
                <a:gd name="connsiteX7" fmla="*/ 213266 w 629265"/>
                <a:gd name="connsiteY7" fmla="*/ 660 h 469570"/>
                <a:gd name="connsiteX8" fmla="*/ 155089 w 629265"/>
                <a:gd name="connsiteY8" fmla="*/ 6426 h 469570"/>
                <a:gd name="connsiteX9" fmla="*/ 95967 w 629265"/>
                <a:gd name="connsiteY9" fmla="*/ 20529 h 469570"/>
                <a:gd name="connsiteX10" fmla="*/ 25027 w 629265"/>
                <a:gd name="connsiteY10" fmla="*/ 56427 h 469570"/>
                <a:gd name="connsiteX11" fmla="*/ 9747 w 629265"/>
                <a:gd name="connsiteY11" fmla="*/ 89184 h 469570"/>
                <a:gd name="connsiteX12" fmla="*/ 6551 w 629265"/>
                <a:gd name="connsiteY12" fmla="*/ 92968 h 469570"/>
                <a:gd name="connsiteX13" fmla="*/ 0 w 629265"/>
                <a:gd name="connsiteY13" fmla="*/ 101126 h 469570"/>
                <a:gd name="connsiteX14" fmla="*/ 8408 w 629265"/>
                <a:gd name="connsiteY14" fmla="*/ 104982 h 469570"/>
                <a:gd name="connsiteX15" fmla="*/ 29186 w 629265"/>
                <a:gd name="connsiteY15" fmla="*/ 116406 h 469570"/>
                <a:gd name="connsiteX16" fmla="*/ 55677 w 629265"/>
                <a:gd name="connsiteY16" fmla="*/ 126332 h 469570"/>
                <a:gd name="connsiteX17" fmla="*/ 76616 w 629265"/>
                <a:gd name="connsiteY17" fmla="*/ 133704 h 469570"/>
                <a:gd name="connsiteX18" fmla="*/ 78633 w 629265"/>
                <a:gd name="connsiteY18" fmla="*/ 144200 h 469570"/>
                <a:gd name="connsiteX19" fmla="*/ 80740 w 629265"/>
                <a:gd name="connsiteY19" fmla="*/ 149270 h 469570"/>
                <a:gd name="connsiteX20" fmla="*/ 90861 w 629265"/>
                <a:gd name="connsiteY20" fmla="*/ 161087 h 469570"/>
                <a:gd name="connsiteX21" fmla="*/ 171048 w 629265"/>
                <a:gd name="connsiteY21" fmla="*/ 232813 h 469570"/>
                <a:gd name="connsiteX22" fmla="*/ 227297 w 629265"/>
                <a:gd name="connsiteY22" fmla="*/ 282278 h 469570"/>
                <a:gd name="connsiteX23" fmla="*/ 228939 w 629265"/>
                <a:gd name="connsiteY23" fmla="*/ 285527 h 469570"/>
                <a:gd name="connsiteX24" fmla="*/ 260500 w 629265"/>
                <a:gd name="connsiteY24" fmla="*/ 313892 h 469570"/>
                <a:gd name="connsiteX25" fmla="*/ 298504 w 629265"/>
                <a:gd name="connsiteY25" fmla="*/ 349326 h 469570"/>
                <a:gd name="connsiteX26" fmla="*/ 305984 w 629265"/>
                <a:gd name="connsiteY26" fmla="*/ 372640 h 469570"/>
                <a:gd name="connsiteX27" fmla="*/ 315391 w 629265"/>
                <a:gd name="connsiteY27" fmla="*/ 383029 h 469570"/>
                <a:gd name="connsiteX28" fmla="*/ 333456 w 629265"/>
                <a:gd name="connsiteY28" fmla="*/ 396828 h 469570"/>
                <a:gd name="connsiteX29" fmla="*/ 361929 w 629265"/>
                <a:gd name="connsiteY29" fmla="*/ 448828 h 469570"/>
                <a:gd name="connsiteX30" fmla="*/ 381458 w 629265"/>
                <a:gd name="connsiteY30" fmla="*/ 469570 h 469570"/>
                <a:gd name="connsiteX31" fmla="*/ 385760 w 629265"/>
                <a:gd name="connsiteY31" fmla="*/ 443365 h 469570"/>
                <a:gd name="connsiteX32" fmla="*/ 423390 w 629265"/>
                <a:gd name="connsiteY32" fmla="*/ 429691 h 469570"/>
                <a:gd name="connsiteX33" fmla="*/ 483815 w 629265"/>
                <a:gd name="connsiteY33" fmla="*/ 365838 h 469570"/>
                <a:gd name="connsiteX34" fmla="*/ 569376 w 629265"/>
                <a:gd name="connsiteY34" fmla="*/ 231599 h 469570"/>
                <a:gd name="connsiteX35" fmla="*/ 629265 w 629265"/>
                <a:gd name="connsiteY35" fmla="*/ 137346 h 469570"/>
                <a:gd name="connsiteX36" fmla="*/ 468321 w 629265"/>
                <a:gd name="connsiteY36" fmla="*/ 13424 h 469570"/>
                <a:gd name="connsiteX37" fmla="*/ 384707 w 629265"/>
                <a:gd name="connsiteY37" fmla="*/ 27580 h 4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9265" h="469570">
                  <a:moveTo>
                    <a:pt x="384724" y="27598"/>
                  </a:moveTo>
                  <a:lnTo>
                    <a:pt x="383743" y="27544"/>
                  </a:lnTo>
                  <a:cubicBezTo>
                    <a:pt x="370373" y="26848"/>
                    <a:pt x="348362" y="27776"/>
                    <a:pt x="341293" y="31989"/>
                  </a:cubicBezTo>
                  <a:cubicBezTo>
                    <a:pt x="330725" y="38290"/>
                    <a:pt x="323478" y="36791"/>
                    <a:pt x="319247" y="34417"/>
                  </a:cubicBezTo>
                  <a:cubicBezTo>
                    <a:pt x="314160" y="31560"/>
                    <a:pt x="310947" y="25866"/>
                    <a:pt x="310839" y="19547"/>
                  </a:cubicBezTo>
                  <a:cubicBezTo>
                    <a:pt x="310500" y="15870"/>
                    <a:pt x="306466" y="4784"/>
                    <a:pt x="303502" y="232"/>
                  </a:cubicBezTo>
                  <a:cubicBezTo>
                    <a:pt x="295845" y="1410"/>
                    <a:pt x="285205" y="464"/>
                    <a:pt x="280993" y="0"/>
                  </a:cubicBezTo>
                  <a:lnTo>
                    <a:pt x="213266" y="660"/>
                  </a:lnTo>
                  <a:lnTo>
                    <a:pt x="155089" y="6426"/>
                  </a:lnTo>
                  <a:cubicBezTo>
                    <a:pt x="150037" y="7569"/>
                    <a:pt x="110462" y="16512"/>
                    <a:pt x="95967" y="20529"/>
                  </a:cubicBezTo>
                  <a:cubicBezTo>
                    <a:pt x="85738" y="23367"/>
                    <a:pt x="49447" y="42717"/>
                    <a:pt x="25027" y="56427"/>
                  </a:cubicBezTo>
                  <a:cubicBezTo>
                    <a:pt x="24027" y="63496"/>
                    <a:pt x="20707" y="76081"/>
                    <a:pt x="9747" y="89184"/>
                  </a:cubicBezTo>
                  <a:cubicBezTo>
                    <a:pt x="8622" y="90522"/>
                    <a:pt x="7569" y="91772"/>
                    <a:pt x="6551" y="92968"/>
                  </a:cubicBezTo>
                  <a:cubicBezTo>
                    <a:pt x="4213" y="95735"/>
                    <a:pt x="1446" y="99002"/>
                    <a:pt x="0" y="101126"/>
                  </a:cubicBezTo>
                  <a:cubicBezTo>
                    <a:pt x="1356" y="101947"/>
                    <a:pt x="3856" y="103214"/>
                    <a:pt x="8408" y="104982"/>
                  </a:cubicBezTo>
                  <a:cubicBezTo>
                    <a:pt x="18279" y="108820"/>
                    <a:pt x="24081" y="112854"/>
                    <a:pt x="29186" y="116406"/>
                  </a:cubicBezTo>
                  <a:cubicBezTo>
                    <a:pt x="36059" y="121190"/>
                    <a:pt x="41039" y="124653"/>
                    <a:pt x="55677" y="126332"/>
                  </a:cubicBezTo>
                  <a:cubicBezTo>
                    <a:pt x="67066" y="127635"/>
                    <a:pt x="73100" y="129080"/>
                    <a:pt x="76616" y="133704"/>
                  </a:cubicBezTo>
                  <a:cubicBezTo>
                    <a:pt x="79687" y="137756"/>
                    <a:pt x="78973" y="142112"/>
                    <a:pt x="78633" y="144200"/>
                  </a:cubicBezTo>
                  <a:cubicBezTo>
                    <a:pt x="78348" y="145914"/>
                    <a:pt x="78241" y="146628"/>
                    <a:pt x="80740" y="149270"/>
                  </a:cubicBezTo>
                  <a:cubicBezTo>
                    <a:pt x="83560" y="152233"/>
                    <a:pt x="86773" y="156143"/>
                    <a:pt x="90861" y="161087"/>
                  </a:cubicBezTo>
                  <a:cubicBezTo>
                    <a:pt x="106249" y="179724"/>
                    <a:pt x="132008" y="210910"/>
                    <a:pt x="171048" y="232813"/>
                  </a:cubicBezTo>
                  <a:cubicBezTo>
                    <a:pt x="212516" y="256090"/>
                    <a:pt x="221584" y="270014"/>
                    <a:pt x="227297" y="282278"/>
                  </a:cubicBezTo>
                  <a:cubicBezTo>
                    <a:pt x="227922" y="283599"/>
                    <a:pt x="228457" y="284759"/>
                    <a:pt x="228939" y="285527"/>
                  </a:cubicBezTo>
                  <a:cubicBezTo>
                    <a:pt x="237740" y="299308"/>
                    <a:pt x="250913" y="313410"/>
                    <a:pt x="260500" y="313892"/>
                  </a:cubicBezTo>
                  <a:cubicBezTo>
                    <a:pt x="282670" y="314981"/>
                    <a:pt x="296844" y="340008"/>
                    <a:pt x="298504" y="349326"/>
                  </a:cubicBezTo>
                  <a:cubicBezTo>
                    <a:pt x="300236" y="359073"/>
                    <a:pt x="303717" y="369873"/>
                    <a:pt x="305984" y="372640"/>
                  </a:cubicBezTo>
                  <a:cubicBezTo>
                    <a:pt x="310500" y="374710"/>
                    <a:pt x="312981" y="378941"/>
                    <a:pt x="315391" y="383029"/>
                  </a:cubicBezTo>
                  <a:cubicBezTo>
                    <a:pt x="319247" y="389580"/>
                    <a:pt x="322907" y="395757"/>
                    <a:pt x="333456" y="396828"/>
                  </a:cubicBezTo>
                  <a:cubicBezTo>
                    <a:pt x="359644" y="399470"/>
                    <a:pt x="361929" y="436046"/>
                    <a:pt x="361929" y="448828"/>
                  </a:cubicBezTo>
                  <a:lnTo>
                    <a:pt x="381458" y="469570"/>
                  </a:lnTo>
                  <a:cubicBezTo>
                    <a:pt x="385135" y="450434"/>
                    <a:pt x="377691" y="443365"/>
                    <a:pt x="385760" y="443365"/>
                  </a:cubicBezTo>
                  <a:cubicBezTo>
                    <a:pt x="396024" y="443365"/>
                    <a:pt x="424532" y="453630"/>
                    <a:pt x="423390" y="429691"/>
                  </a:cubicBezTo>
                  <a:cubicBezTo>
                    <a:pt x="422247" y="405753"/>
                    <a:pt x="450755" y="395489"/>
                    <a:pt x="483815" y="365838"/>
                  </a:cubicBezTo>
                  <a:cubicBezTo>
                    <a:pt x="516875" y="336188"/>
                    <a:pt x="563663" y="269639"/>
                    <a:pt x="569376" y="231599"/>
                  </a:cubicBezTo>
                  <a:cubicBezTo>
                    <a:pt x="574606" y="196682"/>
                    <a:pt x="603899" y="150555"/>
                    <a:pt x="629265" y="137346"/>
                  </a:cubicBezTo>
                  <a:lnTo>
                    <a:pt x="468321" y="13424"/>
                  </a:lnTo>
                  <a:lnTo>
                    <a:pt x="384707" y="27580"/>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4" name="Freeform: Shape 24">
              <a:extLst>
                <a:ext uri="{FF2B5EF4-FFF2-40B4-BE49-F238E27FC236}">
                  <a16:creationId xmlns:a16="http://schemas.microsoft.com/office/drawing/2014/main" id="{3052F662-26F8-8D4D-8606-E8B672CC7A18}"/>
                </a:ext>
              </a:extLst>
            </p:cNvPr>
            <p:cNvSpPr/>
            <p:nvPr/>
          </p:nvSpPr>
          <p:spPr>
            <a:xfrm>
              <a:off x="7027374" y="3767679"/>
              <a:ext cx="723445" cy="335395"/>
            </a:xfrm>
            <a:custGeom>
              <a:avLst/>
              <a:gdLst>
                <a:gd name="connsiteX0" fmla="*/ 303579 w 1065265"/>
                <a:gd name="connsiteY0" fmla="*/ 170691 h 493865"/>
                <a:gd name="connsiteX1" fmla="*/ 286799 w 1065265"/>
                <a:gd name="connsiteY1" fmla="*/ 189595 h 493865"/>
                <a:gd name="connsiteX2" fmla="*/ 279391 w 1065265"/>
                <a:gd name="connsiteY2" fmla="*/ 194362 h 493865"/>
                <a:gd name="connsiteX3" fmla="*/ 273875 w 1065265"/>
                <a:gd name="connsiteY3" fmla="*/ 204465 h 493865"/>
                <a:gd name="connsiteX4" fmla="*/ 247402 w 1065265"/>
                <a:gd name="connsiteY4" fmla="*/ 227600 h 493865"/>
                <a:gd name="connsiteX5" fmla="*/ 231568 w 1065265"/>
                <a:gd name="connsiteY5" fmla="*/ 233669 h 493865"/>
                <a:gd name="connsiteX6" fmla="*/ 227284 w 1065265"/>
                <a:gd name="connsiteY6" fmla="*/ 238775 h 493865"/>
                <a:gd name="connsiteX7" fmla="*/ 214342 w 1065265"/>
                <a:gd name="connsiteY7" fmla="*/ 250557 h 493865"/>
                <a:gd name="connsiteX8" fmla="*/ 194331 w 1065265"/>
                <a:gd name="connsiteY8" fmla="*/ 249896 h 493865"/>
                <a:gd name="connsiteX9" fmla="*/ 188619 w 1065265"/>
                <a:gd name="connsiteY9" fmla="*/ 248200 h 493865"/>
                <a:gd name="connsiteX10" fmla="*/ 172625 w 1065265"/>
                <a:gd name="connsiteY10" fmla="*/ 262106 h 493865"/>
                <a:gd name="connsiteX11" fmla="*/ 168019 w 1065265"/>
                <a:gd name="connsiteY11" fmla="*/ 269550 h 493865"/>
                <a:gd name="connsiteX12" fmla="*/ 136351 w 1065265"/>
                <a:gd name="connsiteY12" fmla="*/ 299629 h 493865"/>
                <a:gd name="connsiteX13" fmla="*/ 125890 w 1065265"/>
                <a:gd name="connsiteY13" fmla="*/ 307733 h 493865"/>
                <a:gd name="connsiteX14" fmla="*/ 124819 w 1065265"/>
                <a:gd name="connsiteY14" fmla="*/ 308608 h 493865"/>
                <a:gd name="connsiteX15" fmla="*/ 71016 w 1065265"/>
                <a:gd name="connsiteY15" fmla="*/ 341008 h 493865"/>
                <a:gd name="connsiteX16" fmla="*/ 40313 w 1065265"/>
                <a:gd name="connsiteY16" fmla="*/ 359965 h 493865"/>
                <a:gd name="connsiteX17" fmla="*/ 37010 w 1065265"/>
                <a:gd name="connsiteY17" fmla="*/ 370140 h 493865"/>
                <a:gd name="connsiteX18" fmla="*/ 20748 w 1065265"/>
                <a:gd name="connsiteY18" fmla="*/ 396542 h 493865"/>
                <a:gd name="connsiteX19" fmla="*/ 11233 w 1065265"/>
                <a:gd name="connsiteY19" fmla="*/ 400666 h 493865"/>
                <a:gd name="connsiteX20" fmla="*/ 3468 w 1065265"/>
                <a:gd name="connsiteY20" fmla="*/ 405789 h 493865"/>
                <a:gd name="connsiteX21" fmla="*/ 59 w 1065265"/>
                <a:gd name="connsiteY21" fmla="*/ 427995 h 493865"/>
                <a:gd name="connsiteX22" fmla="*/ 147347 w 1065265"/>
                <a:gd name="connsiteY22" fmla="*/ 405343 h 493865"/>
                <a:gd name="connsiteX23" fmla="*/ 224999 w 1065265"/>
                <a:gd name="connsiteY23" fmla="*/ 366285 h 493865"/>
                <a:gd name="connsiteX24" fmla="*/ 285514 w 1065265"/>
                <a:gd name="connsiteY24" fmla="*/ 351843 h 493865"/>
                <a:gd name="connsiteX25" fmla="*/ 286585 w 1065265"/>
                <a:gd name="connsiteY25" fmla="*/ 351665 h 493865"/>
                <a:gd name="connsiteX26" fmla="*/ 346493 w 1065265"/>
                <a:gd name="connsiteY26" fmla="*/ 345756 h 493865"/>
                <a:gd name="connsiteX27" fmla="*/ 415719 w 1065265"/>
                <a:gd name="connsiteY27" fmla="*/ 345078 h 493865"/>
                <a:gd name="connsiteX28" fmla="*/ 416273 w 1065265"/>
                <a:gd name="connsiteY28" fmla="*/ 345149 h 493865"/>
                <a:gd name="connsiteX29" fmla="*/ 435587 w 1065265"/>
                <a:gd name="connsiteY29" fmla="*/ 345345 h 493865"/>
                <a:gd name="connsiteX30" fmla="*/ 446477 w 1065265"/>
                <a:gd name="connsiteY30" fmla="*/ 347131 h 493865"/>
                <a:gd name="connsiteX31" fmla="*/ 462435 w 1065265"/>
                <a:gd name="connsiteY31" fmla="*/ 381297 h 493865"/>
                <a:gd name="connsiteX32" fmla="*/ 465934 w 1065265"/>
                <a:gd name="connsiteY32" fmla="*/ 379619 h 493865"/>
                <a:gd name="connsiteX33" fmla="*/ 517470 w 1065265"/>
                <a:gd name="connsiteY33" fmla="*/ 372640 h 493865"/>
                <a:gd name="connsiteX34" fmla="*/ 606850 w 1065265"/>
                <a:gd name="connsiteY34" fmla="*/ 357502 h 493865"/>
                <a:gd name="connsiteX35" fmla="*/ 783932 w 1065265"/>
                <a:gd name="connsiteY35" fmla="*/ 493866 h 493865"/>
                <a:gd name="connsiteX36" fmla="*/ 849606 w 1065265"/>
                <a:gd name="connsiteY36" fmla="*/ 444347 h 493865"/>
                <a:gd name="connsiteX37" fmla="*/ 916172 w 1065265"/>
                <a:gd name="connsiteY37" fmla="*/ 343560 h 493865"/>
                <a:gd name="connsiteX38" fmla="*/ 1016959 w 1065265"/>
                <a:gd name="connsiteY38" fmla="*/ 273192 h 493865"/>
                <a:gd name="connsiteX39" fmla="*/ 954195 w 1065265"/>
                <a:gd name="connsiteY39" fmla="*/ 282706 h 493865"/>
                <a:gd name="connsiteX40" fmla="*/ 967512 w 1065265"/>
                <a:gd name="connsiteY40" fmla="*/ 218050 h 493865"/>
                <a:gd name="connsiteX41" fmla="*/ 1007444 w 1065265"/>
                <a:gd name="connsiteY41" fmla="*/ 197128 h 493865"/>
                <a:gd name="connsiteX42" fmla="*/ 1056892 w 1065265"/>
                <a:gd name="connsiteY42" fmla="*/ 111551 h 493865"/>
                <a:gd name="connsiteX43" fmla="*/ 942788 w 1065265"/>
                <a:gd name="connsiteY43" fmla="*/ 107749 h 493865"/>
                <a:gd name="connsiteX44" fmla="*/ 1016959 w 1065265"/>
                <a:gd name="connsiteY44" fmla="*/ 71618 h 493865"/>
                <a:gd name="connsiteX45" fmla="*/ 1016959 w 1065265"/>
                <a:gd name="connsiteY45" fmla="*/ 20279 h 493865"/>
                <a:gd name="connsiteX46" fmla="*/ 1003428 w 1065265"/>
                <a:gd name="connsiteY46" fmla="*/ 0 h 493865"/>
                <a:gd name="connsiteX47" fmla="*/ 306007 w 1065265"/>
                <a:gd name="connsiteY47" fmla="*/ 138077 h 493865"/>
                <a:gd name="connsiteX48" fmla="*/ 303579 w 1065265"/>
                <a:gd name="connsiteY48" fmla="*/ 170656 h 4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65265" h="493865">
                  <a:moveTo>
                    <a:pt x="303579" y="170691"/>
                  </a:moveTo>
                  <a:cubicBezTo>
                    <a:pt x="303669" y="179992"/>
                    <a:pt x="294707" y="185097"/>
                    <a:pt x="286799" y="189595"/>
                  </a:cubicBezTo>
                  <a:cubicBezTo>
                    <a:pt x="284372" y="190970"/>
                    <a:pt x="280319" y="193273"/>
                    <a:pt x="279391" y="194362"/>
                  </a:cubicBezTo>
                  <a:cubicBezTo>
                    <a:pt x="277124" y="197557"/>
                    <a:pt x="275535" y="200913"/>
                    <a:pt x="273875" y="204465"/>
                  </a:cubicBezTo>
                  <a:cubicBezTo>
                    <a:pt x="269770" y="213230"/>
                    <a:pt x="264664" y="224137"/>
                    <a:pt x="247402" y="227600"/>
                  </a:cubicBezTo>
                  <a:cubicBezTo>
                    <a:pt x="241636" y="228760"/>
                    <a:pt x="235728" y="230296"/>
                    <a:pt x="231568" y="233669"/>
                  </a:cubicBezTo>
                  <a:cubicBezTo>
                    <a:pt x="230158" y="234812"/>
                    <a:pt x="228766" y="236740"/>
                    <a:pt x="227284" y="238775"/>
                  </a:cubicBezTo>
                  <a:cubicBezTo>
                    <a:pt x="224357" y="242809"/>
                    <a:pt x="220715" y="247825"/>
                    <a:pt x="214342" y="250557"/>
                  </a:cubicBezTo>
                  <a:cubicBezTo>
                    <a:pt x="205560" y="254341"/>
                    <a:pt x="199062" y="251770"/>
                    <a:pt x="194331" y="249896"/>
                  </a:cubicBezTo>
                  <a:cubicBezTo>
                    <a:pt x="192278" y="249093"/>
                    <a:pt x="190511" y="248379"/>
                    <a:pt x="188619" y="248200"/>
                  </a:cubicBezTo>
                  <a:cubicBezTo>
                    <a:pt x="181925" y="247522"/>
                    <a:pt x="178747" y="251699"/>
                    <a:pt x="172625" y="262106"/>
                  </a:cubicBezTo>
                  <a:cubicBezTo>
                    <a:pt x="171178" y="264570"/>
                    <a:pt x="169679" y="267122"/>
                    <a:pt x="168019" y="269550"/>
                  </a:cubicBezTo>
                  <a:cubicBezTo>
                    <a:pt x="159289" y="282313"/>
                    <a:pt x="147633" y="291114"/>
                    <a:pt x="136351" y="299629"/>
                  </a:cubicBezTo>
                  <a:cubicBezTo>
                    <a:pt x="132870" y="302253"/>
                    <a:pt x="129282" y="304966"/>
                    <a:pt x="125890" y="307733"/>
                  </a:cubicBezTo>
                  <a:lnTo>
                    <a:pt x="124819" y="308608"/>
                  </a:lnTo>
                  <a:cubicBezTo>
                    <a:pt x="107611" y="322585"/>
                    <a:pt x="94026" y="333617"/>
                    <a:pt x="71016" y="341008"/>
                  </a:cubicBezTo>
                  <a:cubicBezTo>
                    <a:pt x="58521" y="345024"/>
                    <a:pt x="45579" y="349183"/>
                    <a:pt x="40313" y="359965"/>
                  </a:cubicBezTo>
                  <a:cubicBezTo>
                    <a:pt x="38920" y="362839"/>
                    <a:pt x="37992" y="366392"/>
                    <a:pt x="37010" y="370140"/>
                  </a:cubicBezTo>
                  <a:cubicBezTo>
                    <a:pt x="34725" y="378995"/>
                    <a:pt x="31869" y="390009"/>
                    <a:pt x="20748" y="396542"/>
                  </a:cubicBezTo>
                  <a:cubicBezTo>
                    <a:pt x="17231" y="398613"/>
                    <a:pt x="13911" y="399755"/>
                    <a:pt x="11233" y="400666"/>
                  </a:cubicBezTo>
                  <a:cubicBezTo>
                    <a:pt x="6699" y="402219"/>
                    <a:pt x="5182" y="402843"/>
                    <a:pt x="3468" y="405789"/>
                  </a:cubicBezTo>
                  <a:cubicBezTo>
                    <a:pt x="59" y="411644"/>
                    <a:pt x="-155" y="419784"/>
                    <a:pt x="59" y="427995"/>
                  </a:cubicBezTo>
                  <a:lnTo>
                    <a:pt x="147347" y="405343"/>
                  </a:lnTo>
                  <a:cubicBezTo>
                    <a:pt x="158111" y="399273"/>
                    <a:pt x="209469" y="370587"/>
                    <a:pt x="224999" y="366285"/>
                  </a:cubicBezTo>
                  <a:cubicBezTo>
                    <a:pt x="240833" y="361893"/>
                    <a:pt x="283693" y="352254"/>
                    <a:pt x="285514" y="351843"/>
                  </a:cubicBezTo>
                  <a:lnTo>
                    <a:pt x="286585" y="351665"/>
                  </a:lnTo>
                  <a:lnTo>
                    <a:pt x="346493" y="345756"/>
                  </a:lnTo>
                  <a:lnTo>
                    <a:pt x="415719" y="345078"/>
                  </a:lnTo>
                  <a:lnTo>
                    <a:pt x="416273" y="345149"/>
                  </a:lnTo>
                  <a:cubicBezTo>
                    <a:pt x="424234" y="346059"/>
                    <a:pt x="433249" y="346149"/>
                    <a:pt x="435587" y="345345"/>
                  </a:cubicBezTo>
                  <a:cubicBezTo>
                    <a:pt x="439211" y="344096"/>
                    <a:pt x="443085" y="344739"/>
                    <a:pt x="446477" y="347131"/>
                  </a:cubicBezTo>
                  <a:cubicBezTo>
                    <a:pt x="455277" y="353343"/>
                    <a:pt x="461811" y="374353"/>
                    <a:pt x="462435" y="381297"/>
                  </a:cubicBezTo>
                  <a:cubicBezTo>
                    <a:pt x="463221" y="381047"/>
                    <a:pt x="464363" y="380548"/>
                    <a:pt x="465934" y="379619"/>
                  </a:cubicBezTo>
                  <a:cubicBezTo>
                    <a:pt x="479501" y="371515"/>
                    <a:pt x="509330" y="372265"/>
                    <a:pt x="517470" y="372640"/>
                  </a:cubicBezTo>
                  <a:lnTo>
                    <a:pt x="606850" y="357502"/>
                  </a:lnTo>
                  <a:lnTo>
                    <a:pt x="783932" y="493866"/>
                  </a:lnTo>
                  <a:cubicBezTo>
                    <a:pt x="811369" y="486815"/>
                    <a:pt x="847999" y="476372"/>
                    <a:pt x="849606" y="444347"/>
                  </a:cubicBezTo>
                  <a:cubicBezTo>
                    <a:pt x="851516" y="406307"/>
                    <a:pt x="883844" y="358769"/>
                    <a:pt x="916172" y="343560"/>
                  </a:cubicBezTo>
                  <a:cubicBezTo>
                    <a:pt x="948500" y="328351"/>
                    <a:pt x="1022671" y="290311"/>
                    <a:pt x="1016959" y="273192"/>
                  </a:cubicBezTo>
                  <a:cubicBezTo>
                    <a:pt x="1011246" y="256073"/>
                    <a:pt x="942788" y="297915"/>
                    <a:pt x="954195" y="282706"/>
                  </a:cubicBezTo>
                  <a:cubicBezTo>
                    <a:pt x="965602" y="267497"/>
                    <a:pt x="992235" y="225654"/>
                    <a:pt x="967512" y="218050"/>
                  </a:cubicBezTo>
                  <a:cubicBezTo>
                    <a:pt x="942788" y="210445"/>
                    <a:pt x="980829" y="199039"/>
                    <a:pt x="1007444" y="197128"/>
                  </a:cubicBezTo>
                  <a:cubicBezTo>
                    <a:pt x="1034060" y="195219"/>
                    <a:pt x="1085418" y="140077"/>
                    <a:pt x="1056892" y="111551"/>
                  </a:cubicBezTo>
                  <a:cubicBezTo>
                    <a:pt x="1028366" y="83025"/>
                    <a:pt x="942788" y="122958"/>
                    <a:pt x="942788" y="107749"/>
                  </a:cubicBezTo>
                  <a:cubicBezTo>
                    <a:pt x="942788" y="92540"/>
                    <a:pt x="999840" y="73510"/>
                    <a:pt x="1016959" y="71618"/>
                  </a:cubicBezTo>
                  <a:cubicBezTo>
                    <a:pt x="1034078" y="69708"/>
                    <a:pt x="1039772" y="60211"/>
                    <a:pt x="1016959" y="20279"/>
                  </a:cubicBezTo>
                  <a:cubicBezTo>
                    <a:pt x="1012978" y="13335"/>
                    <a:pt x="1008373" y="6551"/>
                    <a:pt x="1003428" y="0"/>
                  </a:cubicBezTo>
                  <a:cubicBezTo>
                    <a:pt x="732824" y="67102"/>
                    <a:pt x="360542" y="129116"/>
                    <a:pt x="306007" y="138077"/>
                  </a:cubicBezTo>
                  <a:cubicBezTo>
                    <a:pt x="304954" y="148592"/>
                    <a:pt x="303508" y="164622"/>
                    <a:pt x="303579" y="170656"/>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5" name="Freeform: Shape 25">
              <a:extLst>
                <a:ext uri="{FF2B5EF4-FFF2-40B4-BE49-F238E27FC236}">
                  <a16:creationId xmlns:a16="http://schemas.microsoft.com/office/drawing/2014/main" id="{3364D68D-85D5-8DBA-712B-7DB43730B58D}"/>
                </a:ext>
              </a:extLst>
            </p:cNvPr>
            <p:cNvSpPr/>
            <p:nvPr/>
          </p:nvSpPr>
          <p:spPr>
            <a:xfrm>
              <a:off x="6161236" y="4353705"/>
              <a:ext cx="479164" cy="426739"/>
            </a:xfrm>
            <a:custGeom>
              <a:avLst/>
              <a:gdLst>
                <a:gd name="connsiteX0" fmla="*/ 589940 w 705563"/>
                <a:gd name="connsiteY0" fmla="*/ 318962 h 628368"/>
                <a:gd name="connsiteX1" fmla="*/ 591850 w 705563"/>
                <a:gd name="connsiteY1" fmla="*/ 307626 h 628368"/>
                <a:gd name="connsiteX2" fmla="*/ 376442 w 705563"/>
                <a:gd name="connsiteY2" fmla="*/ 321943 h 628368"/>
                <a:gd name="connsiteX3" fmla="*/ 347006 w 705563"/>
                <a:gd name="connsiteY3" fmla="*/ 314767 h 628368"/>
                <a:gd name="connsiteX4" fmla="*/ 340722 w 705563"/>
                <a:gd name="connsiteY4" fmla="*/ 254020 h 628368"/>
                <a:gd name="connsiteX5" fmla="*/ 341633 w 705563"/>
                <a:gd name="connsiteY5" fmla="*/ 248486 h 628368"/>
                <a:gd name="connsiteX6" fmla="*/ 341329 w 705563"/>
                <a:gd name="connsiteY6" fmla="*/ 242077 h 628368"/>
                <a:gd name="connsiteX7" fmla="*/ 343436 w 705563"/>
                <a:gd name="connsiteY7" fmla="*/ 223513 h 628368"/>
                <a:gd name="connsiteX8" fmla="*/ 359198 w 705563"/>
                <a:gd name="connsiteY8" fmla="*/ 212159 h 628368"/>
                <a:gd name="connsiteX9" fmla="*/ 361197 w 705563"/>
                <a:gd name="connsiteY9" fmla="*/ 211410 h 628368"/>
                <a:gd name="connsiteX10" fmla="*/ 359680 w 705563"/>
                <a:gd name="connsiteY10" fmla="*/ 204644 h 628368"/>
                <a:gd name="connsiteX11" fmla="*/ 358234 w 705563"/>
                <a:gd name="connsiteY11" fmla="*/ 186365 h 628368"/>
                <a:gd name="connsiteX12" fmla="*/ 371247 w 705563"/>
                <a:gd name="connsiteY12" fmla="*/ 168585 h 628368"/>
                <a:gd name="connsiteX13" fmla="*/ 374121 w 705563"/>
                <a:gd name="connsiteY13" fmla="*/ 165907 h 628368"/>
                <a:gd name="connsiteX14" fmla="*/ 383065 w 705563"/>
                <a:gd name="connsiteY14" fmla="*/ 158089 h 628368"/>
                <a:gd name="connsiteX15" fmla="*/ 399737 w 705563"/>
                <a:gd name="connsiteY15" fmla="*/ 135436 h 628368"/>
                <a:gd name="connsiteX16" fmla="*/ 396060 w 705563"/>
                <a:gd name="connsiteY16" fmla="*/ 129366 h 628368"/>
                <a:gd name="connsiteX17" fmla="*/ 391955 w 705563"/>
                <a:gd name="connsiteY17" fmla="*/ 106588 h 628368"/>
                <a:gd name="connsiteX18" fmla="*/ 409895 w 705563"/>
                <a:gd name="connsiteY18" fmla="*/ 93129 h 628368"/>
                <a:gd name="connsiteX19" fmla="*/ 412947 w 705563"/>
                <a:gd name="connsiteY19" fmla="*/ 91754 h 628368"/>
                <a:gd name="connsiteX20" fmla="*/ 408520 w 705563"/>
                <a:gd name="connsiteY20" fmla="*/ 83061 h 628368"/>
                <a:gd name="connsiteX21" fmla="*/ 378459 w 705563"/>
                <a:gd name="connsiteY21" fmla="*/ 0 h 628368"/>
                <a:gd name="connsiteX22" fmla="*/ 0 w 705563"/>
                <a:gd name="connsiteY22" fmla="*/ 10461 h 628368"/>
                <a:gd name="connsiteX23" fmla="*/ 482 w 705563"/>
                <a:gd name="connsiteY23" fmla="*/ 59658 h 628368"/>
                <a:gd name="connsiteX24" fmla="*/ 2267 w 705563"/>
                <a:gd name="connsiteY24" fmla="*/ 65067 h 628368"/>
                <a:gd name="connsiteX25" fmla="*/ 12710 w 705563"/>
                <a:gd name="connsiteY25" fmla="*/ 127920 h 628368"/>
                <a:gd name="connsiteX26" fmla="*/ 11996 w 705563"/>
                <a:gd name="connsiteY26" fmla="*/ 139417 h 628368"/>
                <a:gd name="connsiteX27" fmla="*/ 31204 w 705563"/>
                <a:gd name="connsiteY27" fmla="*/ 200627 h 628368"/>
                <a:gd name="connsiteX28" fmla="*/ 38237 w 705563"/>
                <a:gd name="connsiteY28" fmla="*/ 215926 h 628368"/>
                <a:gd name="connsiteX29" fmla="*/ 54856 w 705563"/>
                <a:gd name="connsiteY29" fmla="*/ 248665 h 628368"/>
                <a:gd name="connsiteX30" fmla="*/ 67744 w 705563"/>
                <a:gd name="connsiteY30" fmla="*/ 273317 h 628368"/>
                <a:gd name="connsiteX31" fmla="*/ 70762 w 705563"/>
                <a:gd name="connsiteY31" fmla="*/ 386367 h 628368"/>
                <a:gd name="connsiteX32" fmla="*/ 67334 w 705563"/>
                <a:gd name="connsiteY32" fmla="*/ 475015 h 628368"/>
                <a:gd name="connsiteX33" fmla="*/ 66816 w 705563"/>
                <a:gd name="connsiteY33" fmla="*/ 537101 h 628368"/>
                <a:gd name="connsiteX34" fmla="*/ 162212 w 705563"/>
                <a:gd name="connsiteY34" fmla="*/ 545009 h 628368"/>
                <a:gd name="connsiteX35" fmla="*/ 242899 w 705563"/>
                <a:gd name="connsiteY35" fmla="*/ 556880 h 628368"/>
                <a:gd name="connsiteX36" fmla="*/ 302235 w 705563"/>
                <a:gd name="connsiteY36" fmla="*/ 521285 h 628368"/>
                <a:gd name="connsiteX37" fmla="*/ 392419 w 705563"/>
                <a:gd name="connsiteY37" fmla="*/ 568751 h 628368"/>
                <a:gd name="connsiteX38" fmla="*/ 442259 w 705563"/>
                <a:gd name="connsiteY38" fmla="*/ 618591 h 628368"/>
                <a:gd name="connsiteX39" fmla="*/ 511092 w 705563"/>
                <a:gd name="connsiteY39" fmla="*/ 575874 h 628368"/>
                <a:gd name="connsiteX40" fmla="*/ 551436 w 705563"/>
                <a:gd name="connsiteY40" fmla="*/ 628088 h 628368"/>
                <a:gd name="connsiteX41" fmla="*/ 575177 w 705563"/>
                <a:gd name="connsiteY41" fmla="*/ 566377 h 628368"/>
                <a:gd name="connsiteX42" fmla="*/ 603650 w 705563"/>
                <a:gd name="connsiteY42" fmla="*/ 564003 h 628368"/>
                <a:gd name="connsiteX43" fmla="*/ 689085 w 705563"/>
                <a:gd name="connsiteY43" fmla="*/ 604346 h 628368"/>
                <a:gd name="connsiteX44" fmla="*/ 689085 w 705563"/>
                <a:gd name="connsiteY44" fmla="*/ 566377 h 628368"/>
                <a:gd name="connsiteX45" fmla="*/ 636870 w 705563"/>
                <a:gd name="connsiteY45" fmla="*/ 516537 h 628368"/>
                <a:gd name="connsiteX46" fmla="*/ 655864 w 705563"/>
                <a:gd name="connsiteY46" fmla="*/ 461948 h 628368"/>
                <a:gd name="connsiteX47" fmla="*/ 598901 w 705563"/>
                <a:gd name="connsiteY47" fmla="*/ 466697 h 628368"/>
                <a:gd name="connsiteX48" fmla="*/ 558558 w 705563"/>
                <a:gd name="connsiteY48" fmla="*/ 461948 h 628368"/>
                <a:gd name="connsiteX49" fmla="*/ 515840 w 705563"/>
                <a:gd name="connsiteY49" fmla="*/ 416857 h 628368"/>
                <a:gd name="connsiteX50" fmla="*/ 579926 w 705563"/>
                <a:gd name="connsiteY50" fmla="*/ 416857 h 628368"/>
                <a:gd name="connsiteX51" fmla="*/ 615413 w 705563"/>
                <a:gd name="connsiteY51" fmla="*/ 419624 h 628368"/>
                <a:gd name="connsiteX52" fmla="*/ 607363 w 705563"/>
                <a:gd name="connsiteY52" fmla="*/ 402147 h 628368"/>
                <a:gd name="connsiteX53" fmla="*/ 589976 w 705563"/>
                <a:gd name="connsiteY53" fmla="*/ 318944 h 62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05563" h="628368">
                  <a:moveTo>
                    <a:pt x="589940" y="318962"/>
                  </a:moveTo>
                  <a:cubicBezTo>
                    <a:pt x="590672" y="316873"/>
                    <a:pt x="591332" y="312357"/>
                    <a:pt x="591850" y="307626"/>
                  </a:cubicBezTo>
                  <a:cubicBezTo>
                    <a:pt x="518946" y="311696"/>
                    <a:pt x="392669" y="319212"/>
                    <a:pt x="376442" y="321943"/>
                  </a:cubicBezTo>
                  <a:cubicBezTo>
                    <a:pt x="363804" y="324067"/>
                    <a:pt x="353896" y="321657"/>
                    <a:pt x="347006" y="314767"/>
                  </a:cubicBezTo>
                  <a:cubicBezTo>
                    <a:pt x="332939" y="300718"/>
                    <a:pt x="337438" y="273727"/>
                    <a:pt x="340722" y="254020"/>
                  </a:cubicBezTo>
                  <a:cubicBezTo>
                    <a:pt x="341044" y="252056"/>
                    <a:pt x="341365" y="250200"/>
                    <a:pt x="341633" y="248486"/>
                  </a:cubicBezTo>
                  <a:cubicBezTo>
                    <a:pt x="341865" y="247022"/>
                    <a:pt x="341597" y="244505"/>
                    <a:pt x="341329" y="242077"/>
                  </a:cubicBezTo>
                  <a:cubicBezTo>
                    <a:pt x="340740" y="236579"/>
                    <a:pt x="340008" y="229725"/>
                    <a:pt x="343436" y="223513"/>
                  </a:cubicBezTo>
                  <a:cubicBezTo>
                    <a:pt x="347291" y="216515"/>
                    <a:pt x="354450" y="213891"/>
                    <a:pt x="359198" y="212159"/>
                  </a:cubicBezTo>
                  <a:cubicBezTo>
                    <a:pt x="359823" y="211927"/>
                    <a:pt x="360555" y="211659"/>
                    <a:pt x="361197" y="211410"/>
                  </a:cubicBezTo>
                  <a:cubicBezTo>
                    <a:pt x="361144" y="209678"/>
                    <a:pt x="360323" y="206840"/>
                    <a:pt x="359680" y="204644"/>
                  </a:cubicBezTo>
                  <a:cubicBezTo>
                    <a:pt x="358181" y="199485"/>
                    <a:pt x="356306" y="193059"/>
                    <a:pt x="358234" y="186365"/>
                  </a:cubicBezTo>
                  <a:cubicBezTo>
                    <a:pt x="360519" y="178385"/>
                    <a:pt x="366463" y="172958"/>
                    <a:pt x="371247" y="168585"/>
                  </a:cubicBezTo>
                  <a:cubicBezTo>
                    <a:pt x="372229" y="167675"/>
                    <a:pt x="373211" y="166800"/>
                    <a:pt x="374121" y="165907"/>
                  </a:cubicBezTo>
                  <a:cubicBezTo>
                    <a:pt x="376924" y="163158"/>
                    <a:pt x="380048" y="160588"/>
                    <a:pt x="383065" y="158089"/>
                  </a:cubicBezTo>
                  <a:cubicBezTo>
                    <a:pt x="391544" y="151073"/>
                    <a:pt x="399559" y="144433"/>
                    <a:pt x="399737" y="135436"/>
                  </a:cubicBezTo>
                  <a:cubicBezTo>
                    <a:pt x="399791" y="132187"/>
                    <a:pt x="398934" y="131526"/>
                    <a:pt x="396060" y="129366"/>
                  </a:cubicBezTo>
                  <a:cubicBezTo>
                    <a:pt x="383297" y="119727"/>
                    <a:pt x="389813" y="109837"/>
                    <a:pt x="391955" y="106588"/>
                  </a:cubicBezTo>
                  <a:cubicBezTo>
                    <a:pt x="397256" y="98538"/>
                    <a:pt x="404861" y="95289"/>
                    <a:pt x="409895" y="93129"/>
                  </a:cubicBezTo>
                  <a:cubicBezTo>
                    <a:pt x="410859" y="92718"/>
                    <a:pt x="412073" y="92200"/>
                    <a:pt x="412947" y="91754"/>
                  </a:cubicBezTo>
                  <a:cubicBezTo>
                    <a:pt x="412537" y="90415"/>
                    <a:pt x="411448" y="87738"/>
                    <a:pt x="408520" y="83061"/>
                  </a:cubicBezTo>
                  <a:cubicBezTo>
                    <a:pt x="391080" y="55142"/>
                    <a:pt x="379834" y="30936"/>
                    <a:pt x="378459" y="0"/>
                  </a:cubicBezTo>
                  <a:lnTo>
                    <a:pt x="0" y="10461"/>
                  </a:lnTo>
                  <a:lnTo>
                    <a:pt x="482" y="59658"/>
                  </a:lnTo>
                  <a:cubicBezTo>
                    <a:pt x="625" y="61925"/>
                    <a:pt x="1589" y="64585"/>
                    <a:pt x="2267" y="65067"/>
                  </a:cubicBezTo>
                  <a:cubicBezTo>
                    <a:pt x="15191" y="67798"/>
                    <a:pt x="15941" y="85828"/>
                    <a:pt x="12710" y="127920"/>
                  </a:cubicBezTo>
                  <a:cubicBezTo>
                    <a:pt x="12335" y="132687"/>
                    <a:pt x="11924" y="138095"/>
                    <a:pt x="11996" y="139417"/>
                  </a:cubicBezTo>
                  <a:cubicBezTo>
                    <a:pt x="13835" y="163497"/>
                    <a:pt x="21493" y="179885"/>
                    <a:pt x="31204" y="200627"/>
                  </a:cubicBezTo>
                  <a:cubicBezTo>
                    <a:pt x="33471" y="205483"/>
                    <a:pt x="35827" y="210499"/>
                    <a:pt x="38237" y="215926"/>
                  </a:cubicBezTo>
                  <a:cubicBezTo>
                    <a:pt x="42325" y="225101"/>
                    <a:pt x="48412" y="236544"/>
                    <a:pt x="54856" y="248665"/>
                  </a:cubicBezTo>
                  <a:cubicBezTo>
                    <a:pt x="59123" y="256680"/>
                    <a:pt x="63532" y="264963"/>
                    <a:pt x="67744" y="273317"/>
                  </a:cubicBezTo>
                  <a:cubicBezTo>
                    <a:pt x="89237" y="315838"/>
                    <a:pt x="80669" y="348523"/>
                    <a:pt x="70762" y="386367"/>
                  </a:cubicBezTo>
                  <a:cubicBezTo>
                    <a:pt x="66888" y="401148"/>
                    <a:pt x="67120" y="438706"/>
                    <a:pt x="67334" y="475015"/>
                  </a:cubicBezTo>
                  <a:cubicBezTo>
                    <a:pt x="67477" y="497561"/>
                    <a:pt x="67602" y="519393"/>
                    <a:pt x="66816" y="537101"/>
                  </a:cubicBezTo>
                  <a:cubicBezTo>
                    <a:pt x="97859" y="530157"/>
                    <a:pt x="134168" y="526319"/>
                    <a:pt x="162212" y="545009"/>
                  </a:cubicBezTo>
                  <a:cubicBezTo>
                    <a:pt x="212052" y="578230"/>
                    <a:pt x="202555" y="556880"/>
                    <a:pt x="242899" y="556880"/>
                  </a:cubicBezTo>
                  <a:cubicBezTo>
                    <a:pt x="283242" y="556880"/>
                    <a:pt x="285616" y="516537"/>
                    <a:pt x="302235" y="521285"/>
                  </a:cubicBezTo>
                  <a:cubicBezTo>
                    <a:pt x="318855" y="526033"/>
                    <a:pt x="366320" y="547383"/>
                    <a:pt x="392419" y="568751"/>
                  </a:cubicBezTo>
                  <a:cubicBezTo>
                    <a:pt x="418535" y="590119"/>
                    <a:pt x="416161" y="609094"/>
                    <a:pt x="442259" y="618591"/>
                  </a:cubicBezTo>
                  <a:cubicBezTo>
                    <a:pt x="468357" y="628088"/>
                    <a:pt x="492099" y="575874"/>
                    <a:pt x="511092" y="575874"/>
                  </a:cubicBezTo>
                  <a:cubicBezTo>
                    <a:pt x="530086" y="575874"/>
                    <a:pt x="525337" y="632836"/>
                    <a:pt x="551436" y="628088"/>
                  </a:cubicBezTo>
                  <a:cubicBezTo>
                    <a:pt x="577534" y="623339"/>
                    <a:pt x="589404" y="580622"/>
                    <a:pt x="575177" y="566377"/>
                  </a:cubicBezTo>
                  <a:cubicBezTo>
                    <a:pt x="560932" y="552132"/>
                    <a:pt x="582300" y="552132"/>
                    <a:pt x="603650" y="564003"/>
                  </a:cubicBezTo>
                  <a:cubicBezTo>
                    <a:pt x="625017" y="575874"/>
                    <a:pt x="681962" y="604346"/>
                    <a:pt x="689085" y="604346"/>
                  </a:cubicBezTo>
                  <a:cubicBezTo>
                    <a:pt x="696207" y="604346"/>
                    <a:pt x="722305" y="594849"/>
                    <a:pt x="689085" y="566377"/>
                  </a:cubicBezTo>
                  <a:cubicBezTo>
                    <a:pt x="655864" y="537904"/>
                    <a:pt x="613128" y="537904"/>
                    <a:pt x="636870" y="516537"/>
                  </a:cubicBezTo>
                  <a:cubicBezTo>
                    <a:pt x="660612" y="495169"/>
                    <a:pt x="679588" y="445329"/>
                    <a:pt x="655864" y="461948"/>
                  </a:cubicBezTo>
                  <a:cubicBezTo>
                    <a:pt x="632122" y="478568"/>
                    <a:pt x="601276" y="495169"/>
                    <a:pt x="598901" y="466697"/>
                  </a:cubicBezTo>
                  <a:cubicBezTo>
                    <a:pt x="596527" y="438224"/>
                    <a:pt x="579908" y="461948"/>
                    <a:pt x="558558" y="461948"/>
                  </a:cubicBezTo>
                  <a:cubicBezTo>
                    <a:pt x="537208" y="461948"/>
                    <a:pt x="494473" y="416857"/>
                    <a:pt x="515840" y="416857"/>
                  </a:cubicBezTo>
                  <a:cubicBezTo>
                    <a:pt x="537208" y="416857"/>
                    <a:pt x="520589" y="409734"/>
                    <a:pt x="579926" y="416857"/>
                  </a:cubicBezTo>
                  <a:cubicBezTo>
                    <a:pt x="593778" y="418517"/>
                    <a:pt x="605274" y="419392"/>
                    <a:pt x="615413" y="419624"/>
                  </a:cubicBezTo>
                  <a:cubicBezTo>
                    <a:pt x="612986" y="414001"/>
                    <a:pt x="610201" y="408145"/>
                    <a:pt x="607363" y="402147"/>
                  </a:cubicBezTo>
                  <a:cubicBezTo>
                    <a:pt x="594831" y="375746"/>
                    <a:pt x="580622" y="345828"/>
                    <a:pt x="589976" y="318944"/>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6" name="Freeform: Shape 26">
              <a:extLst>
                <a:ext uri="{FF2B5EF4-FFF2-40B4-BE49-F238E27FC236}">
                  <a16:creationId xmlns:a16="http://schemas.microsoft.com/office/drawing/2014/main" id="{DC39C8DA-7879-F151-8D9A-371720747303}"/>
                </a:ext>
              </a:extLst>
            </p:cNvPr>
            <p:cNvSpPr/>
            <p:nvPr/>
          </p:nvSpPr>
          <p:spPr>
            <a:xfrm>
              <a:off x="7223805" y="3179422"/>
              <a:ext cx="497622" cy="314180"/>
            </a:xfrm>
            <a:custGeom>
              <a:avLst/>
              <a:gdLst>
                <a:gd name="connsiteX0" fmla="*/ 45931 w 732742"/>
                <a:gd name="connsiteY0" fmla="*/ 326316 h 462627"/>
                <a:gd name="connsiteX1" fmla="*/ 59837 w 732742"/>
                <a:gd name="connsiteY1" fmla="*/ 408449 h 462627"/>
                <a:gd name="connsiteX2" fmla="*/ 61229 w 732742"/>
                <a:gd name="connsiteY2" fmla="*/ 418802 h 462627"/>
                <a:gd name="connsiteX3" fmla="*/ 64871 w 732742"/>
                <a:gd name="connsiteY3" fmla="*/ 453612 h 462627"/>
                <a:gd name="connsiteX4" fmla="*/ 66817 w 732742"/>
                <a:gd name="connsiteY4" fmla="*/ 461073 h 462627"/>
                <a:gd name="connsiteX5" fmla="*/ 75189 w 732742"/>
                <a:gd name="connsiteY5" fmla="*/ 462609 h 462627"/>
                <a:gd name="connsiteX6" fmla="*/ 76171 w 732742"/>
                <a:gd name="connsiteY6" fmla="*/ 462609 h 462627"/>
                <a:gd name="connsiteX7" fmla="*/ 150841 w 732742"/>
                <a:gd name="connsiteY7" fmla="*/ 450756 h 462627"/>
                <a:gd name="connsiteX8" fmla="*/ 190113 w 732742"/>
                <a:gd name="connsiteY8" fmla="*/ 445436 h 462627"/>
                <a:gd name="connsiteX9" fmla="*/ 624000 w 732742"/>
                <a:gd name="connsiteY9" fmla="*/ 349023 h 462627"/>
                <a:gd name="connsiteX10" fmla="*/ 647027 w 732742"/>
                <a:gd name="connsiteY10" fmla="*/ 335545 h 462627"/>
                <a:gd name="connsiteX11" fmla="*/ 675696 w 732742"/>
                <a:gd name="connsiteY11" fmla="*/ 318123 h 462627"/>
                <a:gd name="connsiteX12" fmla="*/ 730017 w 732742"/>
                <a:gd name="connsiteY12" fmla="*/ 263874 h 462627"/>
                <a:gd name="connsiteX13" fmla="*/ 731570 w 732742"/>
                <a:gd name="connsiteY13" fmla="*/ 247290 h 462627"/>
                <a:gd name="connsiteX14" fmla="*/ 708114 w 732742"/>
                <a:gd name="connsiteY14" fmla="*/ 229814 h 462627"/>
                <a:gd name="connsiteX15" fmla="*/ 679231 w 732742"/>
                <a:gd name="connsiteY15" fmla="*/ 209160 h 462627"/>
                <a:gd name="connsiteX16" fmla="*/ 670609 w 732742"/>
                <a:gd name="connsiteY16" fmla="*/ 159606 h 462627"/>
                <a:gd name="connsiteX17" fmla="*/ 671555 w 732742"/>
                <a:gd name="connsiteY17" fmla="*/ 147128 h 462627"/>
                <a:gd name="connsiteX18" fmla="*/ 682605 w 732742"/>
                <a:gd name="connsiteY18" fmla="*/ 110533 h 462627"/>
                <a:gd name="connsiteX19" fmla="*/ 691512 w 732742"/>
                <a:gd name="connsiteY19" fmla="*/ 85185 h 462627"/>
                <a:gd name="connsiteX20" fmla="*/ 694226 w 732742"/>
                <a:gd name="connsiteY20" fmla="*/ 74956 h 462627"/>
                <a:gd name="connsiteX21" fmla="*/ 695243 w 732742"/>
                <a:gd name="connsiteY21" fmla="*/ 72207 h 462627"/>
                <a:gd name="connsiteX22" fmla="*/ 660130 w 732742"/>
                <a:gd name="connsiteY22" fmla="*/ 58051 h 462627"/>
                <a:gd name="connsiteX23" fmla="*/ 658274 w 732742"/>
                <a:gd name="connsiteY23" fmla="*/ 56802 h 462627"/>
                <a:gd name="connsiteX24" fmla="*/ 657221 w 732742"/>
                <a:gd name="connsiteY24" fmla="*/ 54838 h 462627"/>
                <a:gd name="connsiteX25" fmla="*/ 634657 w 732742"/>
                <a:gd name="connsiteY25" fmla="*/ 12871 h 462627"/>
                <a:gd name="connsiteX26" fmla="*/ 604864 w 732742"/>
                <a:gd name="connsiteY26" fmla="*/ 0 h 462627"/>
                <a:gd name="connsiteX27" fmla="*/ 85149 w 732742"/>
                <a:gd name="connsiteY27" fmla="*/ 109070 h 462627"/>
                <a:gd name="connsiteX28" fmla="*/ 73225 w 732742"/>
                <a:gd name="connsiteY28" fmla="*/ 60211 h 462627"/>
                <a:gd name="connsiteX29" fmla="*/ 66674 w 732742"/>
                <a:gd name="connsiteY29" fmla="*/ 63478 h 462627"/>
                <a:gd name="connsiteX30" fmla="*/ 0 w 732742"/>
                <a:gd name="connsiteY30" fmla="*/ 103714 h 462627"/>
                <a:gd name="connsiteX31" fmla="*/ 45913 w 732742"/>
                <a:gd name="connsiteY31" fmla="*/ 326209 h 462627"/>
                <a:gd name="connsiteX32" fmla="*/ 45913 w 732742"/>
                <a:gd name="connsiteY32" fmla="*/ 326316 h 4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2742" h="462627">
                  <a:moveTo>
                    <a:pt x="45931" y="326316"/>
                  </a:moveTo>
                  <a:cubicBezTo>
                    <a:pt x="49447" y="345363"/>
                    <a:pt x="59783" y="401969"/>
                    <a:pt x="59837" y="408449"/>
                  </a:cubicBezTo>
                  <a:cubicBezTo>
                    <a:pt x="59837" y="410109"/>
                    <a:pt x="60551" y="414518"/>
                    <a:pt x="61229" y="418802"/>
                  </a:cubicBezTo>
                  <a:cubicBezTo>
                    <a:pt x="62711" y="428103"/>
                    <a:pt x="64746" y="440848"/>
                    <a:pt x="64871" y="453612"/>
                  </a:cubicBezTo>
                  <a:cubicBezTo>
                    <a:pt x="64906" y="457236"/>
                    <a:pt x="65602" y="459877"/>
                    <a:pt x="66817" y="461073"/>
                  </a:cubicBezTo>
                  <a:cubicBezTo>
                    <a:pt x="68512" y="462716"/>
                    <a:pt x="72529" y="462662"/>
                    <a:pt x="75189" y="462609"/>
                  </a:cubicBezTo>
                  <a:lnTo>
                    <a:pt x="76171" y="462609"/>
                  </a:lnTo>
                  <a:cubicBezTo>
                    <a:pt x="84471" y="462466"/>
                    <a:pt x="141094" y="455486"/>
                    <a:pt x="150841" y="450756"/>
                  </a:cubicBezTo>
                  <a:cubicBezTo>
                    <a:pt x="156357" y="444365"/>
                    <a:pt x="169567" y="442580"/>
                    <a:pt x="190113" y="445436"/>
                  </a:cubicBezTo>
                  <a:cubicBezTo>
                    <a:pt x="240293" y="434154"/>
                    <a:pt x="612789" y="350379"/>
                    <a:pt x="624000" y="349023"/>
                  </a:cubicBezTo>
                  <a:cubicBezTo>
                    <a:pt x="631479" y="348112"/>
                    <a:pt x="639048" y="342007"/>
                    <a:pt x="647027" y="335545"/>
                  </a:cubicBezTo>
                  <a:cubicBezTo>
                    <a:pt x="655203" y="328923"/>
                    <a:pt x="664486" y="321425"/>
                    <a:pt x="675696" y="318123"/>
                  </a:cubicBezTo>
                  <a:cubicBezTo>
                    <a:pt x="689245" y="314124"/>
                    <a:pt x="720234" y="287116"/>
                    <a:pt x="730017" y="263874"/>
                  </a:cubicBezTo>
                  <a:cubicBezTo>
                    <a:pt x="732106" y="258911"/>
                    <a:pt x="734069" y="252003"/>
                    <a:pt x="731570" y="247290"/>
                  </a:cubicBezTo>
                  <a:cubicBezTo>
                    <a:pt x="727250" y="239150"/>
                    <a:pt x="718378" y="234812"/>
                    <a:pt x="708114" y="229814"/>
                  </a:cubicBezTo>
                  <a:cubicBezTo>
                    <a:pt x="698135" y="224940"/>
                    <a:pt x="686835" y="219424"/>
                    <a:pt x="679231" y="209160"/>
                  </a:cubicBezTo>
                  <a:cubicBezTo>
                    <a:pt x="667431" y="193237"/>
                    <a:pt x="669109" y="175368"/>
                    <a:pt x="670609" y="159606"/>
                  </a:cubicBezTo>
                  <a:cubicBezTo>
                    <a:pt x="671020" y="155286"/>
                    <a:pt x="671394" y="151198"/>
                    <a:pt x="671555" y="147128"/>
                  </a:cubicBezTo>
                  <a:cubicBezTo>
                    <a:pt x="672108" y="131669"/>
                    <a:pt x="676892" y="121405"/>
                    <a:pt x="682605" y="110533"/>
                  </a:cubicBezTo>
                  <a:cubicBezTo>
                    <a:pt x="687317" y="101572"/>
                    <a:pt x="689174" y="94343"/>
                    <a:pt x="691512" y="85185"/>
                  </a:cubicBezTo>
                  <a:cubicBezTo>
                    <a:pt x="692334" y="81972"/>
                    <a:pt x="693190" y="78634"/>
                    <a:pt x="694226" y="74956"/>
                  </a:cubicBezTo>
                  <a:cubicBezTo>
                    <a:pt x="694493" y="73992"/>
                    <a:pt x="694850" y="73064"/>
                    <a:pt x="695243" y="72207"/>
                  </a:cubicBezTo>
                  <a:cubicBezTo>
                    <a:pt x="676393" y="68887"/>
                    <a:pt x="660844" y="58533"/>
                    <a:pt x="660130" y="58051"/>
                  </a:cubicBezTo>
                  <a:lnTo>
                    <a:pt x="658274" y="56802"/>
                  </a:lnTo>
                  <a:lnTo>
                    <a:pt x="657221" y="54838"/>
                  </a:lnTo>
                  <a:cubicBezTo>
                    <a:pt x="657078" y="54571"/>
                    <a:pt x="643154" y="28419"/>
                    <a:pt x="634657" y="12871"/>
                  </a:cubicBezTo>
                  <a:cubicBezTo>
                    <a:pt x="630140" y="4623"/>
                    <a:pt x="613379" y="768"/>
                    <a:pt x="604864" y="0"/>
                  </a:cubicBezTo>
                  <a:lnTo>
                    <a:pt x="85149" y="109070"/>
                  </a:lnTo>
                  <a:lnTo>
                    <a:pt x="73225" y="60211"/>
                  </a:lnTo>
                  <a:cubicBezTo>
                    <a:pt x="70868" y="61782"/>
                    <a:pt x="68673" y="62889"/>
                    <a:pt x="66674" y="63478"/>
                  </a:cubicBezTo>
                  <a:cubicBezTo>
                    <a:pt x="55892" y="66656"/>
                    <a:pt x="27741" y="84239"/>
                    <a:pt x="0" y="103714"/>
                  </a:cubicBezTo>
                  <a:lnTo>
                    <a:pt x="45913" y="326209"/>
                  </a:lnTo>
                  <a:lnTo>
                    <a:pt x="45913" y="326316"/>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7" name="Freeform: Shape 27">
              <a:extLst>
                <a:ext uri="{FF2B5EF4-FFF2-40B4-BE49-F238E27FC236}">
                  <a16:creationId xmlns:a16="http://schemas.microsoft.com/office/drawing/2014/main" id="{C409F2DD-0A79-DFBC-4524-19BD8075087F}"/>
                </a:ext>
              </a:extLst>
            </p:cNvPr>
            <p:cNvSpPr/>
            <p:nvPr/>
          </p:nvSpPr>
          <p:spPr>
            <a:xfrm>
              <a:off x="3702423" y="2629764"/>
              <a:ext cx="682630" cy="556955"/>
            </a:xfrm>
            <a:custGeom>
              <a:avLst/>
              <a:gdLst>
                <a:gd name="connsiteX0" fmla="*/ 821842 w 1005165"/>
                <a:gd name="connsiteY0" fmla="*/ 820093 h 820110"/>
                <a:gd name="connsiteX1" fmla="*/ 883982 w 1005165"/>
                <a:gd name="connsiteY1" fmla="*/ 541010 h 820110"/>
                <a:gd name="connsiteX2" fmla="*/ 885303 w 1005165"/>
                <a:gd name="connsiteY2" fmla="*/ 539386 h 820110"/>
                <a:gd name="connsiteX3" fmla="*/ 904225 w 1005165"/>
                <a:gd name="connsiteY3" fmla="*/ 502381 h 820110"/>
                <a:gd name="connsiteX4" fmla="*/ 893728 w 1005165"/>
                <a:gd name="connsiteY4" fmla="*/ 491991 h 820110"/>
                <a:gd name="connsiteX5" fmla="*/ 875592 w 1005165"/>
                <a:gd name="connsiteY5" fmla="*/ 470106 h 820110"/>
                <a:gd name="connsiteX6" fmla="*/ 886838 w 1005165"/>
                <a:gd name="connsiteY6" fmla="*/ 429334 h 820110"/>
                <a:gd name="connsiteX7" fmla="*/ 1004779 w 1005165"/>
                <a:gd name="connsiteY7" fmla="*/ 277226 h 820110"/>
                <a:gd name="connsiteX8" fmla="*/ 953083 w 1005165"/>
                <a:gd name="connsiteY8" fmla="*/ 209642 h 820110"/>
                <a:gd name="connsiteX9" fmla="*/ 580300 w 1005165"/>
                <a:gd name="connsiteY9" fmla="*/ 167460 h 820110"/>
                <a:gd name="connsiteX10" fmla="*/ 579408 w 1005165"/>
                <a:gd name="connsiteY10" fmla="*/ 167496 h 820110"/>
                <a:gd name="connsiteX11" fmla="*/ 578533 w 1005165"/>
                <a:gd name="connsiteY11" fmla="*/ 167371 h 820110"/>
                <a:gd name="connsiteX12" fmla="*/ 560807 w 1005165"/>
                <a:gd name="connsiteY12" fmla="*/ 161141 h 820110"/>
                <a:gd name="connsiteX13" fmla="*/ 538993 w 1005165"/>
                <a:gd name="connsiteY13" fmla="*/ 161141 h 820110"/>
                <a:gd name="connsiteX14" fmla="*/ 487011 w 1005165"/>
                <a:gd name="connsiteY14" fmla="*/ 153715 h 820110"/>
                <a:gd name="connsiteX15" fmla="*/ 447989 w 1005165"/>
                <a:gd name="connsiteY15" fmla="*/ 136025 h 820110"/>
                <a:gd name="connsiteX16" fmla="*/ 413019 w 1005165"/>
                <a:gd name="connsiteY16" fmla="*/ 135578 h 820110"/>
                <a:gd name="connsiteX17" fmla="*/ 357234 w 1005165"/>
                <a:gd name="connsiteY17" fmla="*/ 129223 h 820110"/>
                <a:gd name="connsiteX18" fmla="*/ 352754 w 1005165"/>
                <a:gd name="connsiteY18" fmla="*/ 127438 h 820110"/>
                <a:gd name="connsiteX19" fmla="*/ 319729 w 1005165"/>
                <a:gd name="connsiteY19" fmla="*/ 94253 h 820110"/>
                <a:gd name="connsiteX20" fmla="*/ 315998 w 1005165"/>
                <a:gd name="connsiteY20" fmla="*/ 54178 h 820110"/>
                <a:gd name="connsiteX21" fmla="*/ 296202 w 1005165"/>
                <a:gd name="connsiteY21" fmla="*/ 12406 h 820110"/>
                <a:gd name="connsiteX22" fmla="*/ 237079 w 1005165"/>
                <a:gd name="connsiteY22" fmla="*/ 0 h 820110"/>
                <a:gd name="connsiteX23" fmla="*/ 228332 w 1005165"/>
                <a:gd name="connsiteY23" fmla="*/ 12032 h 820110"/>
                <a:gd name="connsiteX24" fmla="*/ 137756 w 1005165"/>
                <a:gd name="connsiteY24" fmla="*/ 228600 h 820110"/>
                <a:gd name="connsiteX25" fmla="*/ 75081 w 1005165"/>
                <a:gd name="connsiteY25" fmla="*/ 386260 h 820110"/>
                <a:gd name="connsiteX26" fmla="*/ 33292 w 1005165"/>
                <a:gd name="connsiteY26" fmla="*/ 445150 h 820110"/>
                <a:gd name="connsiteX27" fmla="*/ 16012 w 1005165"/>
                <a:gd name="connsiteY27" fmla="*/ 515644 h 820110"/>
                <a:gd name="connsiteX28" fmla="*/ 3088 w 1005165"/>
                <a:gd name="connsiteY28" fmla="*/ 568519 h 820110"/>
                <a:gd name="connsiteX29" fmla="*/ 0 w 1005165"/>
                <a:gd name="connsiteY29" fmla="*/ 594635 h 820110"/>
                <a:gd name="connsiteX30" fmla="*/ 481156 w 1005165"/>
                <a:gd name="connsiteY30" fmla="*/ 743030 h 820110"/>
                <a:gd name="connsiteX31" fmla="*/ 821807 w 1005165"/>
                <a:gd name="connsiteY31" fmla="*/ 820111 h 82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5165" h="820110">
                  <a:moveTo>
                    <a:pt x="821842" y="820093"/>
                  </a:moveTo>
                  <a:lnTo>
                    <a:pt x="883982" y="541010"/>
                  </a:lnTo>
                  <a:lnTo>
                    <a:pt x="885303" y="539386"/>
                  </a:lnTo>
                  <a:cubicBezTo>
                    <a:pt x="885463" y="539190"/>
                    <a:pt x="901619" y="518982"/>
                    <a:pt x="904225" y="502381"/>
                  </a:cubicBezTo>
                  <a:cubicBezTo>
                    <a:pt x="904778" y="498882"/>
                    <a:pt x="902904" y="497043"/>
                    <a:pt x="893728" y="491991"/>
                  </a:cubicBezTo>
                  <a:cubicBezTo>
                    <a:pt x="886124" y="487814"/>
                    <a:pt x="875717" y="482102"/>
                    <a:pt x="875592" y="470106"/>
                  </a:cubicBezTo>
                  <a:cubicBezTo>
                    <a:pt x="875449" y="455183"/>
                    <a:pt x="880911" y="435368"/>
                    <a:pt x="886838" y="429334"/>
                  </a:cubicBezTo>
                  <a:cubicBezTo>
                    <a:pt x="898709" y="416714"/>
                    <a:pt x="1000156" y="296559"/>
                    <a:pt x="1004779" y="277226"/>
                  </a:cubicBezTo>
                  <a:cubicBezTo>
                    <a:pt x="1008332" y="262410"/>
                    <a:pt x="987071" y="234616"/>
                    <a:pt x="953083" y="209642"/>
                  </a:cubicBezTo>
                  <a:cubicBezTo>
                    <a:pt x="930966" y="193398"/>
                    <a:pt x="787604" y="157000"/>
                    <a:pt x="580300" y="167460"/>
                  </a:cubicBezTo>
                  <a:lnTo>
                    <a:pt x="579408" y="167496"/>
                  </a:lnTo>
                  <a:lnTo>
                    <a:pt x="578533" y="167371"/>
                  </a:lnTo>
                  <a:cubicBezTo>
                    <a:pt x="568769" y="165907"/>
                    <a:pt x="563610" y="163462"/>
                    <a:pt x="560807" y="161141"/>
                  </a:cubicBezTo>
                  <a:cubicBezTo>
                    <a:pt x="556362" y="160855"/>
                    <a:pt x="546509" y="161034"/>
                    <a:pt x="538993" y="161141"/>
                  </a:cubicBezTo>
                  <a:cubicBezTo>
                    <a:pt x="501203" y="161784"/>
                    <a:pt x="491153" y="161141"/>
                    <a:pt x="487011" y="153715"/>
                  </a:cubicBezTo>
                  <a:cubicBezTo>
                    <a:pt x="485672" y="151323"/>
                    <a:pt x="472820" y="137935"/>
                    <a:pt x="447989" y="136025"/>
                  </a:cubicBezTo>
                  <a:cubicBezTo>
                    <a:pt x="438778" y="135311"/>
                    <a:pt x="425675" y="135453"/>
                    <a:pt x="413019" y="135578"/>
                  </a:cubicBezTo>
                  <a:cubicBezTo>
                    <a:pt x="377602" y="135953"/>
                    <a:pt x="363625" y="135489"/>
                    <a:pt x="357234" y="129223"/>
                  </a:cubicBezTo>
                  <a:cubicBezTo>
                    <a:pt x="356735" y="128724"/>
                    <a:pt x="354432" y="127974"/>
                    <a:pt x="352754" y="127438"/>
                  </a:cubicBezTo>
                  <a:cubicBezTo>
                    <a:pt x="344382" y="124707"/>
                    <a:pt x="330369" y="120137"/>
                    <a:pt x="319729" y="94253"/>
                  </a:cubicBezTo>
                  <a:cubicBezTo>
                    <a:pt x="314338" y="81151"/>
                    <a:pt x="315213" y="66816"/>
                    <a:pt x="315998" y="54178"/>
                  </a:cubicBezTo>
                  <a:cubicBezTo>
                    <a:pt x="317444" y="30543"/>
                    <a:pt x="317212" y="18833"/>
                    <a:pt x="296202" y="12406"/>
                  </a:cubicBezTo>
                  <a:lnTo>
                    <a:pt x="237079" y="0"/>
                  </a:lnTo>
                  <a:cubicBezTo>
                    <a:pt x="234134" y="3927"/>
                    <a:pt x="230867" y="7890"/>
                    <a:pt x="228332" y="12032"/>
                  </a:cubicBezTo>
                  <a:cubicBezTo>
                    <a:pt x="219442" y="26580"/>
                    <a:pt x="152947" y="194397"/>
                    <a:pt x="137756" y="228600"/>
                  </a:cubicBezTo>
                  <a:cubicBezTo>
                    <a:pt x="122565" y="262785"/>
                    <a:pt x="90273" y="365356"/>
                    <a:pt x="75081" y="386260"/>
                  </a:cubicBezTo>
                  <a:cubicBezTo>
                    <a:pt x="59890" y="407146"/>
                    <a:pt x="38987" y="426157"/>
                    <a:pt x="33292" y="445150"/>
                  </a:cubicBezTo>
                  <a:cubicBezTo>
                    <a:pt x="27598" y="464144"/>
                    <a:pt x="13656" y="486261"/>
                    <a:pt x="16012" y="515644"/>
                  </a:cubicBezTo>
                  <a:cubicBezTo>
                    <a:pt x="18369" y="545027"/>
                    <a:pt x="5445" y="542670"/>
                    <a:pt x="3088" y="568519"/>
                  </a:cubicBezTo>
                  <a:cubicBezTo>
                    <a:pt x="2267" y="577551"/>
                    <a:pt x="875" y="586441"/>
                    <a:pt x="0" y="594635"/>
                  </a:cubicBezTo>
                  <a:lnTo>
                    <a:pt x="481156" y="743030"/>
                  </a:lnTo>
                  <a:lnTo>
                    <a:pt x="821807" y="820111"/>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8" name="Freeform: Shape 28">
              <a:extLst>
                <a:ext uri="{FF2B5EF4-FFF2-40B4-BE49-F238E27FC236}">
                  <a16:creationId xmlns:a16="http://schemas.microsoft.com/office/drawing/2014/main" id="{F0C7465E-6377-B636-3301-DE781DEF286C}"/>
                </a:ext>
              </a:extLst>
            </p:cNvPr>
            <p:cNvSpPr/>
            <p:nvPr/>
          </p:nvSpPr>
          <p:spPr>
            <a:xfrm>
              <a:off x="6349255" y="3295767"/>
              <a:ext cx="336249" cy="590524"/>
            </a:xfrm>
            <a:custGeom>
              <a:avLst/>
              <a:gdLst>
                <a:gd name="connsiteX0" fmla="*/ 131630 w 495123"/>
                <a:gd name="connsiteY0" fmla="*/ 60622 h 869540"/>
                <a:gd name="connsiteX1" fmla="*/ 132165 w 495123"/>
                <a:gd name="connsiteY1" fmla="*/ 61015 h 869540"/>
                <a:gd name="connsiteX2" fmla="*/ 152087 w 495123"/>
                <a:gd name="connsiteY2" fmla="*/ 106356 h 869540"/>
                <a:gd name="connsiteX3" fmla="*/ 134022 w 495123"/>
                <a:gd name="connsiteY3" fmla="*/ 134739 h 869540"/>
                <a:gd name="connsiteX4" fmla="*/ 127167 w 495123"/>
                <a:gd name="connsiteY4" fmla="*/ 142594 h 869540"/>
                <a:gd name="connsiteX5" fmla="*/ 125828 w 495123"/>
                <a:gd name="connsiteY5" fmla="*/ 149467 h 869540"/>
                <a:gd name="connsiteX6" fmla="*/ 111422 w 495123"/>
                <a:gd name="connsiteY6" fmla="*/ 171209 h 869540"/>
                <a:gd name="connsiteX7" fmla="*/ 100373 w 495123"/>
                <a:gd name="connsiteY7" fmla="*/ 178367 h 869540"/>
                <a:gd name="connsiteX8" fmla="*/ 85520 w 495123"/>
                <a:gd name="connsiteY8" fmla="*/ 187328 h 869540"/>
                <a:gd name="connsiteX9" fmla="*/ 77434 w 495123"/>
                <a:gd name="connsiteY9" fmla="*/ 189685 h 869540"/>
                <a:gd name="connsiteX10" fmla="*/ 39394 w 495123"/>
                <a:gd name="connsiteY10" fmla="*/ 216229 h 869540"/>
                <a:gd name="connsiteX11" fmla="*/ 47409 w 495123"/>
                <a:gd name="connsiteY11" fmla="*/ 223602 h 869540"/>
                <a:gd name="connsiteX12" fmla="*/ 69008 w 495123"/>
                <a:gd name="connsiteY12" fmla="*/ 251503 h 869540"/>
                <a:gd name="connsiteX13" fmla="*/ 52764 w 495123"/>
                <a:gd name="connsiteY13" fmla="*/ 279208 h 869540"/>
                <a:gd name="connsiteX14" fmla="*/ 43428 w 495123"/>
                <a:gd name="connsiteY14" fmla="*/ 308233 h 869540"/>
                <a:gd name="connsiteX15" fmla="*/ 23024 w 495123"/>
                <a:gd name="connsiteY15" fmla="*/ 328548 h 869540"/>
                <a:gd name="connsiteX16" fmla="*/ 17651 w 495123"/>
                <a:gd name="connsiteY16" fmla="*/ 330511 h 869540"/>
                <a:gd name="connsiteX17" fmla="*/ 14670 w 495123"/>
                <a:gd name="connsiteY17" fmla="*/ 358770 h 869540"/>
                <a:gd name="connsiteX18" fmla="*/ 14670 w 495123"/>
                <a:gd name="connsiteY18" fmla="*/ 359537 h 869540"/>
                <a:gd name="connsiteX19" fmla="*/ 4566 w 495123"/>
                <a:gd name="connsiteY19" fmla="*/ 370533 h 869540"/>
                <a:gd name="connsiteX20" fmla="*/ 175 w 495123"/>
                <a:gd name="connsiteY20" fmla="*/ 371015 h 869540"/>
                <a:gd name="connsiteX21" fmla="*/ 6691 w 495123"/>
                <a:gd name="connsiteY21" fmla="*/ 416857 h 869540"/>
                <a:gd name="connsiteX22" fmla="*/ 20436 w 495123"/>
                <a:gd name="connsiteY22" fmla="*/ 447632 h 869540"/>
                <a:gd name="connsiteX23" fmla="*/ 26434 w 495123"/>
                <a:gd name="connsiteY23" fmla="*/ 461752 h 869540"/>
                <a:gd name="connsiteX24" fmla="*/ 85913 w 495123"/>
                <a:gd name="connsiteY24" fmla="*/ 515716 h 869540"/>
                <a:gd name="connsiteX25" fmla="*/ 102193 w 495123"/>
                <a:gd name="connsiteY25" fmla="*/ 529943 h 869540"/>
                <a:gd name="connsiteX26" fmla="*/ 112815 w 495123"/>
                <a:gd name="connsiteY26" fmla="*/ 575017 h 869540"/>
                <a:gd name="connsiteX27" fmla="*/ 113671 w 495123"/>
                <a:gd name="connsiteY27" fmla="*/ 583674 h 869540"/>
                <a:gd name="connsiteX28" fmla="*/ 118116 w 495123"/>
                <a:gd name="connsiteY28" fmla="*/ 584210 h 869540"/>
                <a:gd name="connsiteX29" fmla="*/ 119884 w 495123"/>
                <a:gd name="connsiteY29" fmla="*/ 584067 h 869540"/>
                <a:gd name="connsiteX30" fmla="*/ 120187 w 495123"/>
                <a:gd name="connsiteY30" fmla="*/ 583496 h 869540"/>
                <a:gd name="connsiteX31" fmla="*/ 134218 w 495123"/>
                <a:gd name="connsiteY31" fmla="*/ 573963 h 869540"/>
                <a:gd name="connsiteX32" fmla="*/ 152765 w 495123"/>
                <a:gd name="connsiteY32" fmla="*/ 573838 h 869540"/>
                <a:gd name="connsiteX33" fmla="*/ 170348 w 495123"/>
                <a:gd name="connsiteY33" fmla="*/ 578730 h 869540"/>
                <a:gd name="connsiteX34" fmla="*/ 171777 w 495123"/>
                <a:gd name="connsiteY34" fmla="*/ 579533 h 869540"/>
                <a:gd name="connsiteX35" fmla="*/ 181309 w 495123"/>
                <a:gd name="connsiteY35" fmla="*/ 587673 h 869540"/>
                <a:gd name="connsiteX36" fmla="*/ 181505 w 495123"/>
                <a:gd name="connsiteY36" fmla="*/ 587673 h 869540"/>
                <a:gd name="connsiteX37" fmla="*/ 188253 w 495123"/>
                <a:gd name="connsiteY37" fmla="*/ 591939 h 869540"/>
                <a:gd name="connsiteX38" fmla="*/ 185432 w 495123"/>
                <a:gd name="connsiteY38" fmla="*/ 620394 h 869540"/>
                <a:gd name="connsiteX39" fmla="*/ 180916 w 495123"/>
                <a:gd name="connsiteY39" fmla="*/ 638655 h 869540"/>
                <a:gd name="connsiteX40" fmla="*/ 173847 w 495123"/>
                <a:gd name="connsiteY40" fmla="*/ 658827 h 869540"/>
                <a:gd name="connsiteX41" fmla="*/ 165422 w 495123"/>
                <a:gd name="connsiteY41" fmla="*/ 692208 h 869540"/>
                <a:gd name="connsiteX42" fmla="*/ 196447 w 495123"/>
                <a:gd name="connsiteY42" fmla="*/ 722287 h 869540"/>
                <a:gd name="connsiteX43" fmla="*/ 235951 w 495123"/>
                <a:gd name="connsiteY43" fmla="*/ 741495 h 869540"/>
                <a:gd name="connsiteX44" fmla="*/ 253373 w 495123"/>
                <a:gd name="connsiteY44" fmla="*/ 756561 h 869540"/>
                <a:gd name="connsiteX45" fmla="*/ 267690 w 495123"/>
                <a:gd name="connsiteY45" fmla="*/ 765915 h 869540"/>
                <a:gd name="connsiteX46" fmla="*/ 274884 w 495123"/>
                <a:gd name="connsiteY46" fmla="*/ 766183 h 869540"/>
                <a:gd name="connsiteX47" fmla="*/ 280007 w 495123"/>
                <a:gd name="connsiteY47" fmla="*/ 795137 h 869540"/>
                <a:gd name="connsiteX48" fmla="*/ 297412 w 495123"/>
                <a:gd name="connsiteY48" fmla="*/ 819450 h 869540"/>
                <a:gd name="connsiteX49" fmla="*/ 290682 w 495123"/>
                <a:gd name="connsiteY49" fmla="*/ 842139 h 869540"/>
                <a:gd name="connsiteX50" fmla="*/ 287647 w 495123"/>
                <a:gd name="connsiteY50" fmla="*/ 849529 h 869540"/>
                <a:gd name="connsiteX51" fmla="*/ 306516 w 495123"/>
                <a:gd name="connsiteY51" fmla="*/ 868076 h 869540"/>
                <a:gd name="connsiteX52" fmla="*/ 314120 w 495123"/>
                <a:gd name="connsiteY52" fmla="*/ 869540 h 869540"/>
                <a:gd name="connsiteX53" fmla="*/ 342718 w 495123"/>
                <a:gd name="connsiteY53" fmla="*/ 836569 h 869540"/>
                <a:gd name="connsiteX54" fmla="*/ 380401 w 495123"/>
                <a:gd name="connsiteY54" fmla="*/ 848387 h 869540"/>
                <a:gd name="connsiteX55" fmla="*/ 387381 w 495123"/>
                <a:gd name="connsiteY55" fmla="*/ 850422 h 869540"/>
                <a:gd name="connsiteX56" fmla="*/ 394521 w 495123"/>
                <a:gd name="connsiteY56" fmla="*/ 851814 h 869540"/>
                <a:gd name="connsiteX57" fmla="*/ 401447 w 495123"/>
                <a:gd name="connsiteY57" fmla="*/ 855116 h 869540"/>
                <a:gd name="connsiteX58" fmla="*/ 401590 w 495123"/>
                <a:gd name="connsiteY58" fmla="*/ 855224 h 869540"/>
                <a:gd name="connsiteX59" fmla="*/ 404625 w 495123"/>
                <a:gd name="connsiteY59" fmla="*/ 855349 h 869540"/>
                <a:gd name="connsiteX60" fmla="*/ 409962 w 495123"/>
                <a:gd name="connsiteY60" fmla="*/ 852600 h 869540"/>
                <a:gd name="connsiteX61" fmla="*/ 408856 w 495123"/>
                <a:gd name="connsiteY61" fmla="*/ 850957 h 869540"/>
                <a:gd name="connsiteX62" fmla="*/ 401626 w 495123"/>
                <a:gd name="connsiteY62" fmla="*/ 833749 h 869540"/>
                <a:gd name="connsiteX63" fmla="*/ 400341 w 495123"/>
                <a:gd name="connsiteY63" fmla="*/ 827465 h 869540"/>
                <a:gd name="connsiteX64" fmla="*/ 405196 w 495123"/>
                <a:gd name="connsiteY64" fmla="*/ 804580 h 869540"/>
                <a:gd name="connsiteX65" fmla="*/ 421030 w 495123"/>
                <a:gd name="connsiteY65" fmla="*/ 798136 h 869540"/>
                <a:gd name="connsiteX66" fmla="*/ 427028 w 495123"/>
                <a:gd name="connsiteY66" fmla="*/ 796173 h 869540"/>
                <a:gd name="connsiteX67" fmla="*/ 441094 w 495123"/>
                <a:gd name="connsiteY67" fmla="*/ 787461 h 869540"/>
                <a:gd name="connsiteX68" fmla="*/ 441184 w 495123"/>
                <a:gd name="connsiteY68" fmla="*/ 787301 h 869540"/>
                <a:gd name="connsiteX69" fmla="*/ 441059 w 495123"/>
                <a:gd name="connsiteY69" fmla="*/ 780017 h 869540"/>
                <a:gd name="connsiteX70" fmla="*/ 438149 w 495123"/>
                <a:gd name="connsiteY70" fmla="*/ 771913 h 869540"/>
                <a:gd name="connsiteX71" fmla="*/ 442951 w 495123"/>
                <a:gd name="connsiteY71" fmla="*/ 746225 h 869540"/>
                <a:gd name="connsiteX72" fmla="*/ 446236 w 495123"/>
                <a:gd name="connsiteY72" fmla="*/ 736979 h 869540"/>
                <a:gd name="connsiteX73" fmla="*/ 451734 w 495123"/>
                <a:gd name="connsiteY73" fmla="*/ 675089 h 869540"/>
                <a:gd name="connsiteX74" fmla="*/ 480510 w 495123"/>
                <a:gd name="connsiteY74" fmla="*/ 628141 h 869540"/>
                <a:gd name="connsiteX75" fmla="*/ 492738 w 495123"/>
                <a:gd name="connsiteY75" fmla="*/ 591975 h 869540"/>
                <a:gd name="connsiteX76" fmla="*/ 492898 w 495123"/>
                <a:gd name="connsiteY76" fmla="*/ 591350 h 869540"/>
                <a:gd name="connsiteX77" fmla="*/ 492827 w 495123"/>
                <a:gd name="connsiteY77" fmla="*/ 569518 h 869540"/>
                <a:gd name="connsiteX78" fmla="*/ 488007 w 495123"/>
                <a:gd name="connsiteY78" fmla="*/ 542313 h 869540"/>
                <a:gd name="connsiteX79" fmla="*/ 483169 w 495123"/>
                <a:gd name="connsiteY79" fmla="*/ 514091 h 869540"/>
                <a:gd name="connsiteX80" fmla="*/ 483277 w 495123"/>
                <a:gd name="connsiteY80" fmla="*/ 438831 h 869540"/>
                <a:gd name="connsiteX81" fmla="*/ 483830 w 495123"/>
                <a:gd name="connsiteY81" fmla="*/ 432030 h 869540"/>
                <a:gd name="connsiteX82" fmla="*/ 480653 w 495123"/>
                <a:gd name="connsiteY82" fmla="*/ 417946 h 869540"/>
                <a:gd name="connsiteX83" fmla="*/ 471495 w 495123"/>
                <a:gd name="connsiteY83" fmla="*/ 369516 h 869540"/>
                <a:gd name="connsiteX84" fmla="*/ 468817 w 495123"/>
                <a:gd name="connsiteY84" fmla="*/ 108266 h 869540"/>
                <a:gd name="connsiteX85" fmla="*/ 417817 w 495123"/>
                <a:gd name="connsiteY85" fmla="*/ 17637 h 869540"/>
                <a:gd name="connsiteX86" fmla="*/ 412498 w 495123"/>
                <a:gd name="connsiteY86" fmla="*/ 0 h 869540"/>
                <a:gd name="connsiteX87" fmla="*/ 89733 w 495123"/>
                <a:gd name="connsiteY87" fmla="*/ 18065 h 869540"/>
                <a:gd name="connsiteX88" fmla="*/ 131648 w 495123"/>
                <a:gd name="connsiteY88" fmla="*/ 60551 h 8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95123" h="869540">
                  <a:moveTo>
                    <a:pt x="131630" y="60622"/>
                  </a:moveTo>
                  <a:lnTo>
                    <a:pt x="132165" y="61015"/>
                  </a:lnTo>
                  <a:cubicBezTo>
                    <a:pt x="133182" y="61800"/>
                    <a:pt x="157067" y="80758"/>
                    <a:pt x="152087" y="106356"/>
                  </a:cubicBezTo>
                  <a:cubicBezTo>
                    <a:pt x="149195" y="121226"/>
                    <a:pt x="140430" y="129027"/>
                    <a:pt x="134022" y="134739"/>
                  </a:cubicBezTo>
                  <a:cubicBezTo>
                    <a:pt x="130684" y="137721"/>
                    <a:pt x="127791" y="140273"/>
                    <a:pt x="127167" y="142594"/>
                  </a:cubicBezTo>
                  <a:cubicBezTo>
                    <a:pt x="126471" y="145182"/>
                    <a:pt x="126149" y="147360"/>
                    <a:pt x="125828" y="149467"/>
                  </a:cubicBezTo>
                  <a:cubicBezTo>
                    <a:pt x="124614" y="157660"/>
                    <a:pt x="122865" y="164015"/>
                    <a:pt x="111422" y="171209"/>
                  </a:cubicBezTo>
                  <a:cubicBezTo>
                    <a:pt x="107174" y="173887"/>
                    <a:pt x="103550" y="176261"/>
                    <a:pt x="100373" y="178367"/>
                  </a:cubicBezTo>
                  <a:cubicBezTo>
                    <a:pt x="94535" y="182205"/>
                    <a:pt x="89930" y="185240"/>
                    <a:pt x="85520" y="187328"/>
                  </a:cubicBezTo>
                  <a:cubicBezTo>
                    <a:pt x="83575" y="188257"/>
                    <a:pt x="81129" y="188828"/>
                    <a:pt x="77434" y="189685"/>
                  </a:cubicBezTo>
                  <a:cubicBezTo>
                    <a:pt x="59030" y="193987"/>
                    <a:pt x="41714" y="200199"/>
                    <a:pt x="39394" y="216229"/>
                  </a:cubicBezTo>
                  <a:cubicBezTo>
                    <a:pt x="39661" y="217961"/>
                    <a:pt x="41000" y="221817"/>
                    <a:pt x="47409" y="223602"/>
                  </a:cubicBezTo>
                  <a:cubicBezTo>
                    <a:pt x="61600" y="227565"/>
                    <a:pt x="68866" y="236954"/>
                    <a:pt x="69008" y="251503"/>
                  </a:cubicBezTo>
                  <a:cubicBezTo>
                    <a:pt x="69080" y="258964"/>
                    <a:pt x="59833" y="274138"/>
                    <a:pt x="52764" y="279208"/>
                  </a:cubicBezTo>
                  <a:cubicBezTo>
                    <a:pt x="50425" y="282742"/>
                    <a:pt x="44767" y="296612"/>
                    <a:pt x="43428" y="308233"/>
                  </a:cubicBezTo>
                  <a:cubicBezTo>
                    <a:pt x="41696" y="323246"/>
                    <a:pt x="29558" y="326691"/>
                    <a:pt x="23024" y="328548"/>
                  </a:cubicBezTo>
                  <a:cubicBezTo>
                    <a:pt x="21150" y="329083"/>
                    <a:pt x="18329" y="329887"/>
                    <a:pt x="17651" y="330511"/>
                  </a:cubicBezTo>
                  <a:cubicBezTo>
                    <a:pt x="17651" y="330511"/>
                    <a:pt x="14295" y="335456"/>
                    <a:pt x="14670" y="358770"/>
                  </a:cubicBezTo>
                  <a:lnTo>
                    <a:pt x="14670" y="359537"/>
                  </a:lnTo>
                  <a:cubicBezTo>
                    <a:pt x="14723" y="363786"/>
                    <a:pt x="12082" y="368909"/>
                    <a:pt x="4566" y="370533"/>
                  </a:cubicBezTo>
                  <a:cubicBezTo>
                    <a:pt x="3495" y="370765"/>
                    <a:pt x="1942" y="370962"/>
                    <a:pt x="175" y="371015"/>
                  </a:cubicBezTo>
                  <a:cubicBezTo>
                    <a:pt x="-378" y="381994"/>
                    <a:pt x="32" y="400398"/>
                    <a:pt x="6691" y="416857"/>
                  </a:cubicBezTo>
                  <a:cubicBezTo>
                    <a:pt x="12564" y="431387"/>
                    <a:pt x="17115" y="440777"/>
                    <a:pt x="20436" y="447632"/>
                  </a:cubicBezTo>
                  <a:cubicBezTo>
                    <a:pt x="23346" y="453630"/>
                    <a:pt x="25363" y="457789"/>
                    <a:pt x="26434" y="461752"/>
                  </a:cubicBezTo>
                  <a:cubicBezTo>
                    <a:pt x="31950" y="469303"/>
                    <a:pt x="69615" y="501702"/>
                    <a:pt x="85913" y="515716"/>
                  </a:cubicBezTo>
                  <a:cubicBezTo>
                    <a:pt x="95410" y="523891"/>
                    <a:pt x="100462" y="528229"/>
                    <a:pt x="102193" y="529943"/>
                  </a:cubicBezTo>
                  <a:cubicBezTo>
                    <a:pt x="111137" y="538725"/>
                    <a:pt x="112690" y="561950"/>
                    <a:pt x="112815" y="575017"/>
                  </a:cubicBezTo>
                  <a:cubicBezTo>
                    <a:pt x="112868" y="579783"/>
                    <a:pt x="113154" y="582692"/>
                    <a:pt x="113671" y="583674"/>
                  </a:cubicBezTo>
                  <a:cubicBezTo>
                    <a:pt x="113993" y="583817"/>
                    <a:pt x="115153" y="584263"/>
                    <a:pt x="118116" y="584210"/>
                  </a:cubicBezTo>
                  <a:cubicBezTo>
                    <a:pt x="118973" y="584210"/>
                    <a:pt x="119545" y="584138"/>
                    <a:pt x="119884" y="584067"/>
                  </a:cubicBezTo>
                  <a:cubicBezTo>
                    <a:pt x="119991" y="583888"/>
                    <a:pt x="120080" y="583674"/>
                    <a:pt x="120187" y="583496"/>
                  </a:cubicBezTo>
                  <a:cubicBezTo>
                    <a:pt x="121544" y="580818"/>
                    <a:pt x="124739" y="574552"/>
                    <a:pt x="134218" y="573963"/>
                  </a:cubicBezTo>
                  <a:cubicBezTo>
                    <a:pt x="139538" y="573624"/>
                    <a:pt x="146821" y="573588"/>
                    <a:pt x="152765" y="573838"/>
                  </a:cubicBezTo>
                  <a:cubicBezTo>
                    <a:pt x="162190" y="574249"/>
                    <a:pt x="167421" y="575124"/>
                    <a:pt x="170348" y="578730"/>
                  </a:cubicBezTo>
                  <a:cubicBezTo>
                    <a:pt x="170777" y="578979"/>
                    <a:pt x="171348" y="579301"/>
                    <a:pt x="171777" y="579533"/>
                  </a:cubicBezTo>
                  <a:cubicBezTo>
                    <a:pt x="174954" y="581300"/>
                    <a:pt x="179113" y="583603"/>
                    <a:pt x="181309" y="587673"/>
                  </a:cubicBezTo>
                  <a:lnTo>
                    <a:pt x="181505" y="587673"/>
                  </a:lnTo>
                  <a:cubicBezTo>
                    <a:pt x="184254" y="588066"/>
                    <a:pt x="186718" y="589601"/>
                    <a:pt x="188253" y="591939"/>
                  </a:cubicBezTo>
                  <a:cubicBezTo>
                    <a:pt x="191574" y="596920"/>
                    <a:pt x="190217" y="602739"/>
                    <a:pt x="185432" y="620394"/>
                  </a:cubicBezTo>
                  <a:cubicBezTo>
                    <a:pt x="183701" y="626802"/>
                    <a:pt x="181916" y="633407"/>
                    <a:pt x="180916" y="638655"/>
                  </a:cubicBezTo>
                  <a:cubicBezTo>
                    <a:pt x="179684" y="645117"/>
                    <a:pt x="176864" y="651776"/>
                    <a:pt x="173847" y="658827"/>
                  </a:cubicBezTo>
                  <a:cubicBezTo>
                    <a:pt x="169135" y="669912"/>
                    <a:pt x="164261" y="681355"/>
                    <a:pt x="165422" y="692208"/>
                  </a:cubicBezTo>
                  <a:cubicBezTo>
                    <a:pt x="165868" y="696296"/>
                    <a:pt x="174490" y="707685"/>
                    <a:pt x="196447" y="722287"/>
                  </a:cubicBezTo>
                  <a:cubicBezTo>
                    <a:pt x="216011" y="735301"/>
                    <a:pt x="232273" y="741620"/>
                    <a:pt x="235951" y="741495"/>
                  </a:cubicBezTo>
                  <a:cubicBezTo>
                    <a:pt x="249411" y="740924"/>
                    <a:pt x="252195" y="751884"/>
                    <a:pt x="253373" y="756561"/>
                  </a:cubicBezTo>
                  <a:cubicBezTo>
                    <a:pt x="254819" y="762291"/>
                    <a:pt x="255623" y="765469"/>
                    <a:pt x="267690" y="765915"/>
                  </a:cubicBezTo>
                  <a:lnTo>
                    <a:pt x="274884" y="766183"/>
                  </a:lnTo>
                  <a:lnTo>
                    <a:pt x="280007" y="795137"/>
                  </a:lnTo>
                  <a:cubicBezTo>
                    <a:pt x="287969" y="798457"/>
                    <a:pt x="297269" y="805901"/>
                    <a:pt x="297412" y="819450"/>
                  </a:cubicBezTo>
                  <a:cubicBezTo>
                    <a:pt x="297501" y="828965"/>
                    <a:pt x="293717" y="836266"/>
                    <a:pt x="290682" y="842139"/>
                  </a:cubicBezTo>
                  <a:cubicBezTo>
                    <a:pt x="289593" y="844245"/>
                    <a:pt x="287344" y="848601"/>
                    <a:pt x="287647" y="849529"/>
                  </a:cubicBezTo>
                  <a:cubicBezTo>
                    <a:pt x="289986" y="856295"/>
                    <a:pt x="298037" y="866809"/>
                    <a:pt x="306516" y="868076"/>
                  </a:cubicBezTo>
                  <a:cubicBezTo>
                    <a:pt x="308551" y="868380"/>
                    <a:pt x="311228" y="868844"/>
                    <a:pt x="314120" y="869540"/>
                  </a:cubicBezTo>
                  <a:cubicBezTo>
                    <a:pt x="324920" y="848976"/>
                    <a:pt x="334542" y="837873"/>
                    <a:pt x="342718" y="836569"/>
                  </a:cubicBezTo>
                  <a:cubicBezTo>
                    <a:pt x="362996" y="833356"/>
                    <a:pt x="376385" y="837551"/>
                    <a:pt x="380401" y="848387"/>
                  </a:cubicBezTo>
                  <a:cubicBezTo>
                    <a:pt x="380794" y="849422"/>
                    <a:pt x="383668" y="849904"/>
                    <a:pt x="387381" y="850422"/>
                  </a:cubicBezTo>
                  <a:cubicBezTo>
                    <a:pt x="389720" y="850743"/>
                    <a:pt x="392147" y="851082"/>
                    <a:pt x="394521" y="851814"/>
                  </a:cubicBezTo>
                  <a:cubicBezTo>
                    <a:pt x="397967" y="852867"/>
                    <a:pt x="399895" y="854063"/>
                    <a:pt x="401447" y="855116"/>
                  </a:cubicBezTo>
                  <a:cubicBezTo>
                    <a:pt x="401501" y="855152"/>
                    <a:pt x="401537" y="855188"/>
                    <a:pt x="401590" y="855224"/>
                  </a:cubicBezTo>
                  <a:cubicBezTo>
                    <a:pt x="401965" y="855277"/>
                    <a:pt x="402840" y="855366"/>
                    <a:pt x="404625" y="855349"/>
                  </a:cubicBezTo>
                  <a:cubicBezTo>
                    <a:pt x="407249" y="855331"/>
                    <a:pt x="409195" y="853671"/>
                    <a:pt x="409962" y="852600"/>
                  </a:cubicBezTo>
                  <a:cubicBezTo>
                    <a:pt x="409641" y="852100"/>
                    <a:pt x="409213" y="851475"/>
                    <a:pt x="408856" y="850957"/>
                  </a:cubicBezTo>
                  <a:cubicBezTo>
                    <a:pt x="406553" y="847673"/>
                    <a:pt x="403072" y="842692"/>
                    <a:pt x="401626" y="833749"/>
                  </a:cubicBezTo>
                  <a:cubicBezTo>
                    <a:pt x="401251" y="831393"/>
                    <a:pt x="400787" y="829393"/>
                    <a:pt x="400341" y="827465"/>
                  </a:cubicBezTo>
                  <a:cubicBezTo>
                    <a:pt x="398770" y="820664"/>
                    <a:pt x="396967" y="812970"/>
                    <a:pt x="405196" y="804580"/>
                  </a:cubicBezTo>
                  <a:cubicBezTo>
                    <a:pt x="410248" y="799439"/>
                    <a:pt x="416478" y="798689"/>
                    <a:pt x="421030" y="798136"/>
                  </a:cubicBezTo>
                  <a:cubicBezTo>
                    <a:pt x="425689" y="797583"/>
                    <a:pt x="426367" y="797244"/>
                    <a:pt x="427028" y="796173"/>
                  </a:cubicBezTo>
                  <a:cubicBezTo>
                    <a:pt x="431527" y="788871"/>
                    <a:pt x="436810" y="787550"/>
                    <a:pt x="441094" y="787461"/>
                  </a:cubicBezTo>
                  <a:cubicBezTo>
                    <a:pt x="441130" y="787408"/>
                    <a:pt x="441148" y="787354"/>
                    <a:pt x="441184" y="787301"/>
                  </a:cubicBezTo>
                  <a:cubicBezTo>
                    <a:pt x="442309" y="785301"/>
                    <a:pt x="442255" y="782874"/>
                    <a:pt x="441059" y="780017"/>
                  </a:cubicBezTo>
                  <a:cubicBezTo>
                    <a:pt x="440184" y="777911"/>
                    <a:pt x="439078" y="775287"/>
                    <a:pt x="438149" y="771913"/>
                  </a:cubicBezTo>
                  <a:cubicBezTo>
                    <a:pt x="435686" y="763041"/>
                    <a:pt x="439542" y="754116"/>
                    <a:pt x="442951" y="746225"/>
                  </a:cubicBezTo>
                  <a:cubicBezTo>
                    <a:pt x="444254" y="743191"/>
                    <a:pt x="446254" y="738603"/>
                    <a:pt x="446236" y="736979"/>
                  </a:cubicBezTo>
                  <a:cubicBezTo>
                    <a:pt x="446146" y="727321"/>
                    <a:pt x="450627" y="685050"/>
                    <a:pt x="451734" y="675089"/>
                  </a:cubicBezTo>
                  <a:cubicBezTo>
                    <a:pt x="453269" y="661380"/>
                    <a:pt x="468193" y="642029"/>
                    <a:pt x="480510" y="628141"/>
                  </a:cubicBezTo>
                  <a:cubicBezTo>
                    <a:pt x="482902" y="624392"/>
                    <a:pt x="489685" y="604346"/>
                    <a:pt x="492738" y="591975"/>
                  </a:cubicBezTo>
                  <a:lnTo>
                    <a:pt x="492898" y="591350"/>
                  </a:lnTo>
                  <a:cubicBezTo>
                    <a:pt x="495558" y="580604"/>
                    <a:pt x="496183" y="578051"/>
                    <a:pt x="492827" y="569518"/>
                  </a:cubicBezTo>
                  <a:cubicBezTo>
                    <a:pt x="490256" y="562985"/>
                    <a:pt x="489221" y="553417"/>
                    <a:pt x="488007" y="542313"/>
                  </a:cubicBezTo>
                  <a:cubicBezTo>
                    <a:pt x="486900" y="532210"/>
                    <a:pt x="485669" y="520749"/>
                    <a:pt x="483169" y="514091"/>
                  </a:cubicBezTo>
                  <a:cubicBezTo>
                    <a:pt x="478635" y="501988"/>
                    <a:pt x="480545" y="470767"/>
                    <a:pt x="483277" y="438831"/>
                  </a:cubicBezTo>
                  <a:cubicBezTo>
                    <a:pt x="483508" y="436029"/>
                    <a:pt x="483759" y="433137"/>
                    <a:pt x="483830" y="432030"/>
                  </a:cubicBezTo>
                  <a:cubicBezTo>
                    <a:pt x="483526" y="430084"/>
                    <a:pt x="481991" y="423658"/>
                    <a:pt x="480653" y="417946"/>
                  </a:cubicBezTo>
                  <a:cubicBezTo>
                    <a:pt x="475690" y="397024"/>
                    <a:pt x="471584" y="378941"/>
                    <a:pt x="471495" y="369516"/>
                  </a:cubicBezTo>
                  <a:cubicBezTo>
                    <a:pt x="471370" y="357609"/>
                    <a:pt x="469424" y="167264"/>
                    <a:pt x="468817" y="108266"/>
                  </a:cubicBezTo>
                  <a:cubicBezTo>
                    <a:pt x="455090" y="103536"/>
                    <a:pt x="440577" y="85863"/>
                    <a:pt x="417817" y="17637"/>
                  </a:cubicBezTo>
                  <a:cubicBezTo>
                    <a:pt x="415871" y="11782"/>
                    <a:pt x="414104" y="5891"/>
                    <a:pt x="412498" y="0"/>
                  </a:cubicBezTo>
                  <a:cubicBezTo>
                    <a:pt x="346109" y="4534"/>
                    <a:pt x="145179" y="15156"/>
                    <a:pt x="89733" y="18065"/>
                  </a:cubicBezTo>
                  <a:cubicBezTo>
                    <a:pt x="96998" y="30507"/>
                    <a:pt x="108513" y="45127"/>
                    <a:pt x="131648" y="60551"/>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49" name="Freeform: Shape 29">
              <a:extLst>
                <a:ext uri="{FF2B5EF4-FFF2-40B4-BE49-F238E27FC236}">
                  <a16:creationId xmlns:a16="http://schemas.microsoft.com/office/drawing/2014/main" id="{CAB89FA9-EA6D-20D8-80AD-CE320153123B}"/>
                </a:ext>
              </a:extLst>
            </p:cNvPr>
            <p:cNvSpPr/>
            <p:nvPr/>
          </p:nvSpPr>
          <p:spPr>
            <a:xfrm>
              <a:off x="6664426" y="3341700"/>
              <a:ext cx="251252" cy="453169"/>
            </a:xfrm>
            <a:custGeom>
              <a:avLst/>
              <a:gdLst>
                <a:gd name="connsiteX0" fmla="*/ 33917 w 369965"/>
                <a:gd name="connsiteY0" fmla="*/ 346256 h 667288"/>
                <a:gd name="connsiteX1" fmla="*/ 37594 w 369965"/>
                <a:gd name="connsiteY1" fmla="*/ 364089 h 667288"/>
                <a:gd name="connsiteX2" fmla="*/ 36969 w 369965"/>
                <a:gd name="connsiteY2" fmla="*/ 372800 h 667288"/>
                <a:gd name="connsiteX3" fmla="*/ 35791 w 369965"/>
                <a:gd name="connsiteY3" fmla="*/ 440259 h 667288"/>
                <a:gd name="connsiteX4" fmla="*/ 41664 w 369965"/>
                <a:gd name="connsiteY4" fmla="*/ 472820 h 667288"/>
                <a:gd name="connsiteX5" fmla="*/ 45341 w 369965"/>
                <a:gd name="connsiteY5" fmla="*/ 495401 h 667288"/>
                <a:gd name="connsiteX6" fmla="*/ 46127 w 369965"/>
                <a:gd name="connsiteY6" fmla="*/ 528050 h 667288"/>
                <a:gd name="connsiteX7" fmla="*/ 45966 w 369965"/>
                <a:gd name="connsiteY7" fmla="*/ 528675 h 667288"/>
                <a:gd name="connsiteX8" fmla="*/ 29918 w 369965"/>
                <a:gd name="connsiteY8" fmla="*/ 572214 h 667288"/>
                <a:gd name="connsiteX9" fmla="*/ 5355 w 369965"/>
                <a:gd name="connsiteY9" fmla="*/ 609487 h 667288"/>
                <a:gd name="connsiteX10" fmla="*/ 0 w 369965"/>
                <a:gd name="connsiteY10" fmla="*/ 667288 h 667288"/>
                <a:gd name="connsiteX11" fmla="*/ 37844 w 369965"/>
                <a:gd name="connsiteY11" fmla="*/ 656167 h 667288"/>
                <a:gd name="connsiteX12" fmla="*/ 48073 w 369965"/>
                <a:gd name="connsiteY12" fmla="*/ 648705 h 667288"/>
                <a:gd name="connsiteX13" fmla="*/ 74831 w 369965"/>
                <a:gd name="connsiteY13" fmla="*/ 637495 h 667288"/>
                <a:gd name="connsiteX14" fmla="*/ 96270 w 369965"/>
                <a:gd name="connsiteY14" fmla="*/ 647492 h 667288"/>
                <a:gd name="connsiteX15" fmla="*/ 112051 w 369965"/>
                <a:gd name="connsiteY15" fmla="*/ 652026 h 667288"/>
                <a:gd name="connsiteX16" fmla="*/ 117227 w 369965"/>
                <a:gd name="connsiteY16" fmla="*/ 643743 h 667288"/>
                <a:gd name="connsiteX17" fmla="*/ 137328 w 369965"/>
                <a:gd name="connsiteY17" fmla="*/ 623339 h 667288"/>
                <a:gd name="connsiteX18" fmla="*/ 160713 w 369965"/>
                <a:gd name="connsiteY18" fmla="*/ 631051 h 667288"/>
                <a:gd name="connsiteX19" fmla="*/ 168228 w 369965"/>
                <a:gd name="connsiteY19" fmla="*/ 634817 h 667288"/>
                <a:gd name="connsiteX20" fmla="*/ 176118 w 369965"/>
                <a:gd name="connsiteY20" fmla="*/ 618020 h 667288"/>
                <a:gd name="connsiteX21" fmla="*/ 198271 w 369965"/>
                <a:gd name="connsiteY21" fmla="*/ 586727 h 667288"/>
                <a:gd name="connsiteX22" fmla="*/ 226529 w 369965"/>
                <a:gd name="connsiteY22" fmla="*/ 594742 h 667288"/>
                <a:gd name="connsiteX23" fmla="*/ 245844 w 369965"/>
                <a:gd name="connsiteY23" fmla="*/ 600793 h 667288"/>
                <a:gd name="connsiteX24" fmla="*/ 287580 w 369965"/>
                <a:gd name="connsiteY24" fmla="*/ 534852 h 667288"/>
                <a:gd name="connsiteX25" fmla="*/ 293595 w 369965"/>
                <a:gd name="connsiteY25" fmla="*/ 521303 h 667288"/>
                <a:gd name="connsiteX26" fmla="*/ 296059 w 369965"/>
                <a:gd name="connsiteY26" fmla="*/ 509361 h 667288"/>
                <a:gd name="connsiteX27" fmla="*/ 303913 w 369965"/>
                <a:gd name="connsiteY27" fmla="*/ 485976 h 667288"/>
                <a:gd name="connsiteX28" fmla="*/ 325352 w 369965"/>
                <a:gd name="connsiteY28" fmla="*/ 480549 h 667288"/>
                <a:gd name="connsiteX29" fmla="*/ 329869 w 369965"/>
                <a:gd name="connsiteY29" fmla="*/ 481566 h 667288"/>
                <a:gd name="connsiteX30" fmla="*/ 356663 w 369965"/>
                <a:gd name="connsiteY30" fmla="*/ 469696 h 667288"/>
                <a:gd name="connsiteX31" fmla="*/ 369926 w 369965"/>
                <a:gd name="connsiteY31" fmla="*/ 450024 h 667288"/>
                <a:gd name="connsiteX32" fmla="*/ 366553 w 369965"/>
                <a:gd name="connsiteY32" fmla="*/ 441420 h 667288"/>
                <a:gd name="connsiteX33" fmla="*/ 360858 w 369965"/>
                <a:gd name="connsiteY33" fmla="*/ 423229 h 667288"/>
                <a:gd name="connsiteX34" fmla="*/ 363071 w 369965"/>
                <a:gd name="connsiteY34" fmla="*/ 410966 h 667288"/>
                <a:gd name="connsiteX35" fmla="*/ 364750 w 369965"/>
                <a:gd name="connsiteY35" fmla="*/ 400594 h 667288"/>
                <a:gd name="connsiteX36" fmla="*/ 313856 w 369965"/>
                <a:gd name="connsiteY36" fmla="*/ 0 h 667288"/>
                <a:gd name="connsiteX37" fmla="*/ 63889 w 369965"/>
                <a:gd name="connsiteY37" fmla="*/ 21832 h 667288"/>
                <a:gd name="connsiteX38" fmla="*/ 22581 w 369965"/>
                <a:gd name="connsiteY38" fmla="*/ 42468 h 667288"/>
                <a:gd name="connsiteX39" fmla="*/ 25241 w 369965"/>
                <a:gd name="connsiteY39" fmla="*/ 301771 h 667288"/>
                <a:gd name="connsiteX40" fmla="*/ 33917 w 369965"/>
                <a:gd name="connsiteY40" fmla="*/ 346256 h 66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965" h="667288">
                  <a:moveTo>
                    <a:pt x="33917" y="346256"/>
                  </a:moveTo>
                  <a:cubicBezTo>
                    <a:pt x="36880" y="358752"/>
                    <a:pt x="37576" y="361893"/>
                    <a:pt x="37594" y="364089"/>
                  </a:cubicBezTo>
                  <a:cubicBezTo>
                    <a:pt x="37594" y="365232"/>
                    <a:pt x="37451" y="367088"/>
                    <a:pt x="36969" y="372800"/>
                  </a:cubicBezTo>
                  <a:cubicBezTo>
                    <a:pt x="33702" y="410930"/>
                    <a:pt x="33310" y="433637"/>
                    <a:pt x="35791" y="440259"/>
                  </a:cubicBezTo>
                  <a:cubicBezTo>
                    <a:pt x="39076" y="449024"/>
                    <a:pt x="40397" y="461109"/>
                    <a:pt x="41664" y="472820"/>
                  </a:cubicBezTo>
                  <a:cubicBezTo>
                    <a:pt x="42646" y="481816"/>
                    <a:pt x="43646" y="491117"/>
                    <a:pt x="45341" y="495401"/>
                  </a:cubicBezTo>
                  <a:cubicBezTo>
                    <a:pt x="50786" y="509218"/>
                    <a:pt x="49037" y="516305"/>
                    <a:pt x="46127" y="528050"/>
                  </a:cubicBezTo>
                  <a:lnTo>
                    <a:pt x="45966" y="528675"/>
                  </a:lnTo>
                  <a:cubicBezTo>
                    <a:pt x="45877" y="529032"/>
                    <a:pt x="36469" y="564859"/>
                    <a:pt x="29918" y="572214"/>
                  </a:cubicBezTo>
                  <a:cubicBezTo>
                    <a:pt x="15959" y="587905"/>
                    <a:pt x="6087" y="602882"/>
                    <a:pt x="5355" y="609487"/>
                  </a:cubicBezTo>
                  <a:cubicBezTo>
                    <a:pt x="3517" y="625856"/>
                    <a:pt x="393" y="657220"/>
                    <a:pt x="0" y="667288"/>
                  </a:cubicBezTo>
                  <a:cubicBezTo>
                    <a:pt x="13013" y="663986"/>
                    <a:pt x="32953" y="658059"/>
                    <a:pt x="37844" y="656167"/>
                  </a:cubicBezTo>
                  <a:cubicBezTo>
                    <a:pt x="42307" y="654436"/>
                    <a:pt x="44984" y="651776"/>
                    <a:pt x="48073" y="648705"/>
                  </a:cubicBezTo>
                  <a:cubicBezTo>
                    <a:pt x="53499" y="643332"/>
                    <a:pt x="60211" y="636620"/>
                    <a:pt x="74831" y="637495"/>
                  </a:cubicBezTo>
                  <a:cubicBezTo>
                    <a:pt x="84275" y="638048"/>
                    <a:pt x="90933" y="643279"/>
                    <a:pt x="96270" y="647492"/>
                  </a:cubicBezTo>
                  <a:cubicBezTo>
                    <a:pt x="103250" y="652990"/>
                    <a:pt x="105981" y="654739"/>
                    <a:pt x="112051" y="652026"/>
                  </a:cubicBezTo>
                  <a:cubicBezTo>
                    <a:pt x="114139" y="651080"/>
                    <a:pt x="115228" y="648777"/>
                    <a:pt x="117227" y="643743"/>
                  </a:cubicBezTo>
                  <a:cubicBezTo>
                    <a:pt x="119941" y="636870"/>
                    <a:pt x="124029" y="626481"/>
                    <a:pt x="137328" y="623339"/>
                  </a:cubicBezTo>
                  <a:cubicBezTo>
                    <a:pt x="148145" y="620787"/>
                    <a:pt x="155714" y="626963"/>
                    <a:pt x="160713" y="631051"/>
                  </a:cubicBezTo>
                  <a:cubicBezTo>
                    <a:pt x="165693" y="635121"/>
                    <a:pt x="166639" y="635406"/>
                    <a:pt x="168228" y="634817"/>
                  </a:cubicBezTo>
                  <a:cubicBezTo>
                    <a:pt x="173833" y="632711"/>
                    <a:pt x="174851" y="628534"/>
                    <a:pt x="176118" y="618020"/>
                  </a:cubicBezTo>
                  <a:cubicBezTo>
                    <a:pt x="177403" y="607363"/>
                    <a:pt x="179367" y="591279"/>
                    <a:pt x="198271" y="586727"/>
                  </a:cubicBezTo>
                  <a:cubicBezTo>
                    <a:pt x="208982" y="584156"/>
                    <a:pt x="218300" y="589779"/>
                    <a:pt x="226529" y="594742"/>
                  </a:cubicBezTo>
                  <a:cubicBezTo>
                    <a:pt x="235062" y="599883"/>
                    <a:pt x="240614" y="602864"/>
                    <a:pt x="245844" y="600793"/>
                  </a:cubicBezTo>
                  <a:cubicBezTo>
                    <a:pt x="261713" y="594528"/>
                    <a:pt x="278529" y="555702"/>
                    <a:pt x="287580" y="534852"/>
                  </a:cubicBezTo>
                  <a:cubicBezTo>
                    <a:pt x="289847" y="529604"/>
                    <a:pt x="291828" y="525052"/>
                    <a:pt x="293595" y="521303"/>
                  </a:cubicBezTo>
                  <a:cubicBezTo>
                    <a:pt x="294773" y="518821"/>
                    <a:pt x="295452" y="513788"/>
                    <a:pt x="296059" y="509361"/>
                  </a:cubicBezTo>
                  <a:cubicBezTo>
                    <a:pt x="297237" y="500739"/>
                    <a:pt x="298433" y="491813"/>
                    <a:pt x="303913" y="485976"/>
                  </a:cubicBezTo>
                  <a:cubicBezTo>
                    <a:pt x="310447" y="479032"/>
                    <a:pt x="316588" y="475444"/>
                    <a:pt x="325352" y="480549"/>
                  </a:cubicBezTo>
                  <a:cubicBezTo>
                    <a:pt x="326816" y="481406"/>
                    <a:pt x="327477" y="481798"/>
                    <a:pt x="329869" y="481566"/>
                  </a:cubicBezTo>
                  <a:cubicBezTo>
                    <a:pt x="335920" y="480995"/>
                    <a:pt x="346881" y="477032"/>
                    <a:pt x="356663" y="469696"/>
                  </a:cubicBezTo>
                  <a:cubicBezTo>
                    <a:pt x="365499" y="463073"/>
                    <a:pt x="370462" y="455718"/>
                    <a:pt x="369926" y="450024"/>
                  </a:cubicBezTo>
                  <a:cubicBezTo>
                    <a:pt x="369641" y="447025"/>
                    <a:pt x="368284" y="444561"/>
                    <a:pt x="366553" y="441420"/>
                  </a:cubicBezTo>
                  <a:cubicBezTo>
                    <a:pt x="364071" y="436921"/>
                    <a:pt x="360983" y="431316"/>
                    <a:pt x="360858" y="423229"/>
                  </a:cubicBezTo>
                  <a:cubicBezTo>
                    <a:pt x="360786" y="418785"/>
                    <a:pt x="361947" y="414804"/>
                    <a:pt x="363071" y="410966"/>
                  </a:cubicBezTo>
                  <a:cubicBezTo>
                    <a:pt x="364143" y="407271"/>
                    <a:pt x="365160" y="403790"/>
                    <a:pt x="364750" y="400594"/>
                  </a:cubicBezTo>
                  <a:lnTo>
                    <a:pt x="313856" y="0"/>
                  </a:lnTo>
                  <a:lnTo>
                    <a:pt x="63889" y="21832"/>
                  </a:lnTo>
                  <a:cubicBezTo>
                    <a:pt x="47983" y="33346"/>
                    <a:pt x="31846" y="41504"/>
                    <a:pt x="22581" y="42468"/>
                  </a:cubicBezTo>
                  <a:cubicBezTo>
                    <a:pt x="23206" y="103589"/>
                    <a:pt x="25134" y="289990"/>
                    <a:pt x="25241" y="301771"/>
                  </a:cubicBezTo>
                  <a:cubicBezTo>
                    <a:pt x="25313" y="309965"/>
                    <a:pt x="30704" y="332671"/>
                    <a:pt x="33917" y="346256"/>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0" name="Freeform: Shape 30">
              <a:extLst>
                <a:ext uri="{FF2B5EF4-FFF2-40B4-BE49-F238E27FC236}">
                  <a16:creationId xmlns:a16="http://schemas.microsoft.com/office/drawing/2014/main" id="{9F43D302-2CBF-DA11-31DD-16D852B62A55}"/>
                </a:ext>
              </a:extLst>
            </p:cNvPr>
            <p:cNvSpPr/>
            <p:nvPr/>
          </p:nvSpPr>
          <p:spPr>
            <a:xfrm>
              <a:off x="7712652" y="2769010"/>
              <a:ext cx="137596" cy="272561"/>
            </a:xfrm>
            <a:custGeom>
              <a:avLst/>
              <a:gdLst>
                <a:gd name="connsiteX0" fmla="*/ 35202 w 202608"/>
                <a:gd name="connsiteY0" fmla="*/ 200895 h 401344"/>
                <a:gd name="connsiteX1" fmla="*/ 34792 w 202608"/>
                <a:gd name="connsiteY1" fmla="*/ 210802 h 401344"/>
                <a:gd name="connsiteX2" fmla="*/ 40540 w 202608"/>
                <a:gd name="connsiteY2" fmla="*/ 221281 h 401344"/>
                <a:gd name="connsiteX3" fmla="*/ 50733 w 202608"/>
                <a:gd name="connsiteY3" fmla="*/ 241167 h 401344"/>
                <a:gd name="connsiteX4" fmla="*/ 50501 w 202608"/>
                <a:gd name="connsiteY4" fmla="*/ 263998 h 401344"/>
                <a:gd name="connsiteX5" fmla="*/ 49662 w 202608"/>
                <a:gd name="connsiteY5" fmla="*/ 274263 h 401344"/>
                <a:gd name="connsiteX6" fmla="*/ 56963 w 202608"/>
                <a:gd name="connsiteY6" fmla="*/ 275227 h 401344"/>
                <a:gd name="connsiteX7" fmla="*/ 76777 w 202608"/>
                <a:gd name="connsiteY7" fmla="*/ 285937 h 401344"/>
                <a:gd name="connsiteX8" fmla="*/ 77563 w 202608"/>
                <a:gd name="connsiteY8" fmla="*/ 298772 h 401344"/>
                <a:gd name="connsiteX9" fmla="*/ 79759 w 202608"/>
                <a:gd name="connsiteY9" fmla="*/ 314874 h 401344"/>
                <a:gd name="connsiteX10" fmla="*/ 88327 w 202608"/>
                <a:gd name="connsiteY10" fmla="*/ 343203 h 401344"/>
                <a:gd name="connsiteX11" fmla="*/ 89505 w 202608"/>
                <a:gd name="connsiteY11" fmla="*/ 351915 h 401344"/>
                <a:gd name="connsiteX12" fmla="*/ 92593 w 202608"/>
                <a:gd name="connsiteY12" fmla="*/ 359751 h 401344"/>
                <a:gd name="connsiteX13" fmla="*/ 99894 w 202608"/>
                <a:gd name="connsiteY13" fmla="*/ 390009 h 401344"/>
                <a:gd name="connsiteX14" fmla="*/ 101447 w 202608"/>
                <a:gd name="connsiteY14" fmla="*/ 400559 h 401344"/>
                <a:gd name="connsiteX15" fmla="*/ 102037 w 202608"/>
                <a:gd name="connsiteY15" fmla="*/ 401344 h 401344"/>
                <a:gd name="connsiteX16" fmla="*/ 168996 w 202608"/>
                <a:gd name="connsiteY16" fmla="*/ 381976 h 401344"/>
                <a:gd name="connsiteX17" fmla="*/ 166050 w 202608"/>
                <a:gd name="connsiteY17" fmla="*/ 364071 h 401344"/>
                <a:gd name="connsiteX18" fmla="*/ 167835 w 202608"/>
                <a:gd name="connsiteY18" fmla="*/ 353325 h 401344"/>
                <a:gd name="connsiteX19" fmla="*/ 168889 w 202608"/>
                <a:gd name="connsiteY19" fmla="*/ 348255 h 401344"/>
                <a:gd name="connsiteX20" fmla="*/ 166818 w 202608"/>
                <a:gd name="connsiteY20" fmla="*/ 336224 h 401344"/>
                <a:gd name="connsiteX21" fmla="*/ 164105 w 202608"/>
                <a:gd name="connsiteY21" fmla="*/ 319033 h 401344"/>
                <a:gd name="connsiteX22" fmla="*/ 164497 w 202608"/>
                <a:gd name="connsiteY22" fmla="*/ 309822 h 401344"/>
                <a:gd name="connsiteX23" fmla="*/ 163498 w 202608"/>
                <a:gd name="connsiteY23" fmla="*/ 289579 h 401344"/>
                <a:gd name="connsiteX24" fmla="*/ 159660 w 202608"/>
                <a:gd name="connsiteY24" fmla="*/ 237168 h 401344"/>
                <a:gd name="connsiteX25" fmla="*/ 166247 w 202608"/>
                <a:gd name="connsiteY25" fmla="*/ 211606 h 401344"/>
                <a:gd name="connsiteX26" fmla="*/ 172120 w 202608"/>
                <a:gd name="connsiteY26" fmla="*/ 189221 h 401344"/>
                <a:gd name="connsiteX27" fmla="*/ 168889 w 202608"/>
                <a:gd name="connsiteY27" fmla="*/ 166478 h 401344"/>
                <a:gd name="connsiteX28" fmla="*/ 164515 w 202608"/>
                <a:gd name="connsiteY28" fmla="*/ 149913 h 401344"/>
                <a:gd name="connsiteX29" fmla="*/ 179349 w 202608"/>
                <a:gd name="connsiteY29" fmla="*/ 107392 h 401344"/>
                <a:gd name="connsiteX30" fmla="*/ 182045 w 202608"/>
                <a:gd name="connsiteY30" fmla="*/ 103536 h 401344"/>
                <a:gd name="connsiteX31" fmla="*/ 192166 w 202608"/>
                <a:gd name="connsiteY31" fmla="*/ 92415 h 401344"/>
                <a:gd name="connsiteX32" fmla="*/ 201967 w 202608"/>
                <a:gd name="connsiteY32" fmla="*/ 80330 h 401344"/>
                <a:gd name="connsiteX33" fmla="*/ 198057 w 202608"/>
                <a:gd name="connsiteY33" fmla="*/ 66870 h 401344"/>
                <a:gd name="connsiteX34" fmla="*/ 194790 w 202608"/>
                <a:gd name="connsiteY34" fmla="*/ 61479 h 401344"/>
                <a:gd name="connsiteX35" fmla="*/ 192559 w 202608"/>
                <a:gd name="connsiteY35" fmla="*/ 34702 h 401344"/>
                <a:gd name="connsiteX36" fmla="*/ 193594 w 202608"/>
                <a:gd name="connsiteY36" fmla="*/ 29954 h 401344"/>
                <a:gd name="connsiteX37" fmla="*/ 194058 w 202608"/>
                <a:gd name="connsiteY37" fmla="*/ 0 h 401344"/>
                <a:gd name="connsiteX38" fmla="*/ 0 w 202608"/>
                <a:gd name="connsiteY38" fmla="*/ 61318 h 401344"/>
                <a:gd name="connsiteX39" fmla="*/ 23421 w 202608"/>
                <a:gd name="connsiteY39" fmla="*/ 134204 h 401344"/>
                <a:gd name="connsiteX40" fmla="*/ 35220 w 202608"/>
                <a:gd name="connsiteY40" fmla="*/ 200913 h 4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2608" h="401344">
                  <a:moveTo>
                    <a:pt x="35202" y="200895"/>
                  </a:moveTo>
                  <a:cubicBezTo>
                    <a:pt x="34917" y="205001"/>
                    <a:pt x="34631" y="209267"/>
                    <a:pt x="34792" y="210802"/>
                  </a:cubicBezTo>
                  <a:cubicBezTo>
                    <a:pt x="35077" y="213462"/>
                    <a:pt x="37737" y="217265"/>
                    <a:pt x="40540" y="221281"/>
                  </a:cubicBezTo>
                  <a:cubicBezTo>
                    <a:pt x="44414" y="226833"/>
                    <a:pt x="48787" y="233116"/>
                    <a:pt x="50733" y="241167"/>
                  </a:cubicBezTo>
                  <a:cubicBezTo>
                    <a:pt x="52589" y="248897"/>
                    <a:pt x="51482" y="256912"/>
                    <a:pt x="50501" y="263998"/>
                  </a:cubicBezTo>
                  <a:cubicBezTo>
                    <a:pt x="50036" y="267319"/>
                    <a:pt x="49358" y="272156"/>
                    <a:pt x="49662" y="274263"/>
                  </a:cubicBezTo>
                  <a:cubicBezTo>
                    <a:pt x="51304" y="274780"/>
                    <a:pt x="54767" y="275066"/>
                    <a:pt x="56963" y="275227"/>
                  </a:cubicBezTo>
                  <a:cubicBezTo>
                    <a:pt x="63746" y="275762"/>
                    <a:pt x="73992" y="276566"/>
                    <a:pt x="76777" y="285937"/>
                  </a:cubicBezTo>
                  <a:cubicBezTo>
                    <a:pt x="77938" y="289847"/>
                    <a:pt x="77759" y="294185"/>
                    <a:pt x="77563" y="298772"/>
                  </a:cubicBezTo>
                  <a:cubicBezTo>
                    <a:pt x="77313" y="304538"/>
                    <a:pt x="77045" y="311089"/>
                    <a:pt x="79759" y="314874"/>
                  </a:cubicBezTo>
                  <a:cubicBezTo>
                    <a:pt x="86185" y="323853"/>
                    <a:pt x="87310" y="334135"/>
                    <a:pt x="88327" y="343203"/>
                  </a:cubicBezTo>
                  <a:cubicBezTo>
                    <a:pt x="88666" y="346309"/>
                    <a:pt x="88987" y="349255"/>
                    <a:pt x="89505" y="351915"/>
                  </a:cubicBezTo>
                  <a:cubicBezTo>
                    <a:pt x="90023" y="354592"/>
                    <a:pt x="91112" y="356752"/>
                    <a:pt x="92593" y="359751"/>
                  </a:cubicBezTo>
                  <a:cubicBezTo>
                    <a:pt x="95789" y="366106"/>
                    <a:pt x="99752" y="373996"/>
                    <a:pt x="99894" y="390009"/>
                  </a:cubicBezTo>
                  <a:cubicBezTo>
                    <a:pt x="99983" y="398702"/>
                    <a:pt x="100930" y="399916"/>
                    <a:pt x="101447" y="400559"/>
                  </a:cubicBezTo>
                  <a:cubicBezTo>
                    <a:pt x="101661" y="400826"/>
                    <a:pt x="101858" y="401076"/>
                    <a:pt x="102037" y="401344"/>
                  </a:cubicBezTo>
                  <a:cubicBezTo>
                    <a:pt x="119709" y="396096"/>
                    <a:pt x="151020" y="386867"/>
                    <a:pt x="168996" y="381976"/>
                  </a:cubicBezTo>
                  <a:cubicBezTo>
                    <a:pt x="167353" y="377495"/>
                    <a:pt x="166139" y="371658"/>
                    <a:pt x="166050" y="364071"/>
                  </a:cubicBezTo>
                  <a:cubicBezTo>
                    <a:pt x="166014" y="359912"/>
                    <a:pt x="167014" y="356270"/>
                    <a:pt x="167835" y="353325"/>
                  </a:cubicBezTo>
                  <a:cubicBezTo>
                    <a:pt x="168371" y="351397"/>
                    <a:pt x="168871" y="349576"/>
                    <a:pt x="168889" y="348255"/>
                  </a:cubicBezTo>
                  <a:cubicBezTo>
                    <a:pt x="168942" y="344614"/>
                    <a:pt x="167907" y="340544"/>
                    <a:pt x="166818" y="336224"/>
                  </a:cubicBezTo>
                  <a:cubicBezTo>
                    <a:pt x="165514" y="331118"/>
                    <a:pt x="164033" y="325335"/>
                    <a:pt x="164105" y="319033"/>
                  </a:cubicBezTo>
                  <a:cubicBezTo>
                    <a:pt x="164140" y="315891"/>
                    <a:pt x="164319" y="312803"/>
                    <a:pt x="164497" y="309822"/>
                  </a:cubicBezTo>
                  <a:cubicBezTo>
                    <a:pt x="164926" y="302592"/>
                    <a:pt x="165318" y="295773"/>
                    <a:pt x="163498" y="289579"/>
                  </a:cubicBezTo>
                  <a:cubicBezTo>
                    <a:pt x="158410" y="272192"/>
                    <a:pt x="155821" y="256626"/>
                    <a:pt x="159660" y="237168"/>
                  </a:cubicBezTo>
                  <a:cubicBezTo>
                    <a:pt x="161391" y="228404"/>
                    <a:pt x="163854" y="219871"/>
                    <a:pt x="166247" y="211606"/>
                  </a:cubicBezTo>
                  <a:cubicBezTo>
                    <a:pt x="168460" y="203912"/>
                    <a:pt x="170549" y="196665"/>
                    <a:pt x="172120" y="189221"/>
                  </a:cubicBezTo>
                  <a:cubicBezTo>
                    <a:pt x="173780" y="181366"/>
                    <a:pt x="171513" y="174458"/>
                    <a:pt x="168889" y="166478"/>
                  </a:cubicBezTo>
                  <a:cubicBezTo>
                    <a:pt x="167193" y="161319"/>
                    <a:pt x="165443" y="156000"/>
                    <a:pt x="164515" y="149913"/>
                  </a:cubicBezTo>
                  <a:cubicBezTo>
                    <a:pt x="161837" y="132258"/>
                    <a:pt x="171138" y="119048"/>
                    <a:pt x="179349" y="107392"/>
                  </a:cubicBezTo>
                  <a:cubicBezTo>
                    <a:pt x="180259" y="106106"/>
                    <a:pt x="181152" y="104821"/>
                    <a:pt x="182045" y="103536"/>
                  </a:cubicBezTo>
                  <a:cubicBezTo>
                    <a:pt x="184990" y="99252"/>
                    <a:pt x="188632" y="95788"/>
                    <a:pt x="192166" y="92415"/>
                  </a:cubicBezTo>
                  <a:cubicBezTo>
                    <a:pt x="196415" y="88362"/>
                    <a:pt x="200431" y="84525"/>
                    <a:pt x="201967" y="80330"/>
                  </a:cubicBezTo>
                  <a:cubicBezTo>
                    <a:pt x="203519" y="76063"/>
                    <a:pt x="202270" y="73546"/>
                    <a:pt x="198057" y="66870"/>
                  </a:cubicBezTo>
                  <a:cubicBezTo>
                    <a:pt x="196986" y="65174"/>
                    <a:pt x="195879" y="63425"/>
                    <a:pt x="194790" y="61479"/>
                  </a:cubicBezTo>
                  <a:cubicBezTo>
                    <a:pt x="188828" y="50840"/>
                    <a:pt x="190720" y="42628"/>
                    <a:pt x="192559" y="34702"/>
                  </a:cubicBezTo>
                  <a:cubicBezTo>
                    <a:pt x="192898" y="33221"/>
                    <a:pt x="193273" y="31650"/>
                    <a:pt x="193594" y="29954"/>
                  </a:cubicBezTo>
                  <a:cubicBezTo>
                    <a:pt x="195486" y="20314"/>
                    <a:pt x="195201" y="10193"/>
                    <a:pt x="194058" y="0"/>
                  </a:cubicBezTo>
                  <a:cubicBezTo>
                    <a:pt x="172602" y="12335"/>
                    <a:pt x="83043" y="38505"/>
                    <a:pt x="0" y="61318"/>
                  </a:cubicBezTo>
                  <a:cubicBezTo>
                    <a:pt x="5695" y="88505"/>
                    <a:pt x="14459" y="122779"/>
                    <a:pt x="23421" y="134204"/>
                  </a:cubicBezTo>
                  <a:cubicBezTo>
                    <a:pt x="38487" y="153394"/>
                    <a:pt x="36434" y="183133"/>
                    <a:pt x="35220" y="200913"/>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1" name="Freeform: Shape 31">
              <a:extLst>
                <a:ext uri="{FF2B5EF4-FFF2-40B4-BE49-F238E27FC236}">
                  <a16:creationId xmlns:a16="http://schemas.microsoft.com/office/drawing/2014/main" id="{13EC9A63-4F97-8EC2-39ED-26EDE2CF347D}"/>
                </a:ext>
              </a:extLst>
            </p:cNvPr>
            <p:cNvSpPr/>
            <p:nvPr/>
          </p:nvSpPr>
          <p:spPr>
            <a:xfrm>
              <a:off x="6715706" y="2902206"/>
              <a:ext cx="331930" cy="440768"/>
            </a:xfrm>
            <a:custGeom>
              <a:avLst/>
              <a:gdLst>
                <a:gd name="connsiteX0" fmla="*/ 414429 w 488763"/>
                <a:gd name="connsiteY0" fmla="*/ 558896 h 649025"/>
                <a:gd name="connsiteX1" fmla="*/ 468482 w 488763"/>
                <a:gd name="connsiteY1" fmla="*/ 467999 h 649025"/>
                <a:gd name="connsiteX2" fmla="*/ 486904 w 488763"/>
                <a:gd name="connsiteY2" fmla="*/ 407805 h 649025"/>
                <a:gd name="connsiteX3" fmla="*/ 441455 w 488763"/>
                <a:gd name="connsiteY3" fmla="*/ 259178 h 649025"/>
                <a:gd name="connsiteX4" fmla="*/ 389866 w 488763"/>
                <a:gd name="connsiteY4" fmla="*/ 241988 h 649025"/>
                <a:gd name="connsiteX5" fmla="*/ 330904 w 488763"/>
                <a:gd name="connsiteY5" fmla="*/ 308322 h 649025"/>
                <a:gd name="connsiteX6" fmla="*/ 297737 w 488763"/>
                <a:gd name="connsiteY6" fmla="*/ 271477 h 649025"/>
                <a:gd name="connsiteX7" fmla="*/ 322300 w 488763"/>
                <a:gd name="connsiteY7" fmla="*/ 228492 h 649025"/>
                <a:gd name="connsiteX8" fmla="*/ 338277 w 488763"/>
                <a:gd name="connsiteY8" fmla="*/ 211302 h 649025"/>
                <a:gd name="connsiteX9" fmla="*/ 353021 w 488763"/>
                <a:gd name="connsiteY9" fmla="*/ 158480 h 649025"/>
                <a:gd name="connsiteX10" fmla="*/ 327226 w 488763"/>
                <a:gd name="connsiteY10" fmla="*/ 97055 h 649025"/>
                <a:gd name="connsiteX11" fmla="*/ 305109 w 488763"/>
                <a:gd name="connsiteY11" fmla="*/ 38093 h 649025"/>
                <a:gd name="connsiteX12" fmla="*/ 237079 w 488763"/>
                <a:gd name="connsiteY12" fmla="*/ 11799 h 649025"/>
                <a:gd name="connsiteX13" fmla="*/ 167656 w 488763"/>
                <a:gd name="connsiteY13" fmla="*/ 1320 h 649025"/>
                <a:gd name="connsiteX14" fmla="*/ 140148 w 488763"/>
                <a:gd name="connsiteY14" fmla="*/ 44877 h 649025"/>
                <a:gd name="connsiteX15" fmla="*/ 60247 w 488763"/>
                <a:gd name="connsiteY15" fmla="*/ 123118 h 649025"/>
                <a:gd name="connsiteX16" fmla="*/ 19654 w 488763"/>
                <a:gd name="connsiteY16" fmla="*/ 213479 h 649025"/>
                <a:gd name="connsiteX17" fmla="*/ 0 w 488763"/>
                <a:gd name="connsiteY17" fmla="*/ 337901 h 649025"/>
                <a:gd name="connsiteX18" fmla="*/ 49768 w 488763"/>
                <a:gd name="connsiteY18" fmla="*/ 464946 h 649025"/>
                <a:gd name="connsiteX19" fmla="*/ 34059 w 488763"/>
                <a:gd name="connsiteY19" fmla="*/ 614252 h 649025"/>
                <a:gd name="connsiteX20" fmla="*/ 11889 w 488763"/>
                <a:gd name="connsiteY20" fmla="*/ 649026 h 649025"/>
                <a:gd name="connsiteX21" fmla="*/ 407235 w 488763"/>
                <a:gd name="connsiteY21" fmla="*/ 614484 h 649025"/>
                <a:gd name="connsiteX22" fmla="*/ 414429 w 488763"/>
                <a:gd name="connsiteY22" fmla="*/ 558896 h 6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8763" h="649025">
                  <a:moveTo>
                    <a:pt x="414429" y="558896"/>
                  </a:moveTo>
                  <a:cubicBezTo>
                    <a:pt x="430405" y="533102"/>
                    <a:pt x="453737" y="463090"/>
                    <a:pt x="468482" y="467999"/>
                  </a:cubicBezTo>
                  <a:cubicBezTo>
                    <a:pt x="483227" y="472908"/>
                    <a:pt x="493045" y="455718"/>
                    <a:pt x="486904" y="407805"/>
                  </a:cubicBezTo>
                  <a:cubicBezTo>
                    <a:pt x="480763" y="359893"/>
                    <a:pt x="462341" y="276369"/>
                    <a:pt x="441455" y="259178"/>
                  </a:cubicBezTo>
                  <a:cubicBezTo>
                    <a:pt x="420569" y="241988"/>
                    <a:pt x="399684" y="234615"/>
                    <a:pt x="389866" y="241988"/>
                  </a:cubicBezTo>
                  <a:cubicBezTo>
                    <a:pt x="380030" y="249360"/>
                    <a:pt x="362840" y="316926"/>
                    <a:pt x="330904" y="308322"/>
                  </a:cubicBezTo>
                  <a:cubicBezTo>
                    <a:pt x="298969" y="299718"/>
                    <a:pt x="287919" y="286204"/>
                    <a:pt x="297737" y="271477"/>
                  </a:cubicBezTo>
                  <a:cubicBezTo>
                    <a:pt x="307555" y="256732"/>
                    <a:pt x="321068" y="238310"/>
                    <a:pt x="322300" y="228492"/>
                  </a:cubicBezTo>
                  <a:cubicBezTo>
                    <a:pt x="323532" y="218674"/>
                    <a:pt x="329672" y="216211"/>
                    <a:pt x="338277" y="211302"/>
                  </a:cubicBezTo>
                  <a:cubicBezTo>
                    <a:pt x="346880" y="206393"/>
                    <a:pt x="355467" y="178134"/>
                    <a:pt x="353021" y="158480"/>
                  </a:cubicBezTo>
                  <a:cubicBezTo>
                    <a:pt x="350576" y="138827"/>
                    <a:pt x="327226" y="111800"/>
                    <a:pt x="327226" y="97055"/>
                  </a:cubicBezTo>
                  <a:cubicBezTo>
                    <a:pt x="327226" y="82310"/>
                    <a:pt x="325995" y="49143"/>
                    <a:pt x="305109" y="38093"/>
                  </a:cubicBezTo>
                  <a:cubicBezTo>
                    <a:pt x="305109" y="38093"/>
                    <a:pt x="254109" y="19671"/>
                    <a:pt x="237079" y="11799"/>
                  </a:cubicBezTo>
                  <a:cubicBezTo>
                    <a:pt x="220049" y="3944"/>
                    <a:pt x="199092" y="9175"/>
                    <a:pt x="167656" y="1320"/>
                  </a:cubicBezTo>
                  <a:cubicBezTo>
                    <a:pt x="136221" y="-6534"/>
                    <a:pt x="140148" y="22277"/>
                    <a:pt x="140148" y="44877"/>
                  </a:cubicBezTo>
                  <a:cubicBezTo>
                    <a:pt x="140148" y="67476"/>
                    <a:pt x="81204" y="95609"/>
                    <a:pt x="60247" y="123118"/>
                  </a:cubicBezTo>
                  <a:cubicBezTo>
                    <a:pt x="39290" y="150626"/>
                    <a:pt x="19654" y="175510"/>
                    <a:pt x="19654" y="213479"/>
                  </a:cubicBezTo>
                  <a:cubicBezTo>
                    <a:pt x="19654" y="251449"/>
                    <a:pt x="0" y="290756"/>
                    <a:pt x="0" y="337901"/>
                  </a:cubicBezTo>
                  <a:cubicBezTo>
                    <a:pt x="0" y="385045"/>
                    <a:pt x="24884" y="413857"/>
                    <a:pt x="49768" y="464946"/>
                  </a:cubicBezTo>
                  <a:cubicBezTo>
                    <a:pt x="74653" y="516018"/>
                    <a:pt x="40593" y="581514"/>
                    <a:pt x="34059" y="614252"/>
                  </a:cubicBezTo>
                  <a:cubicBezTo>
                    <a:pt x="31846" y="625338"/>
                    <a:pt x="23153" y="637637"/>
                    <a:pt x="11889" y="649026"/>
                  </a:cubicBezTo>
                  <a:lnTo>
                    <a:pt x="407235" y="614484"/>
                  </a:lnTo>
                  <a:cubicBezTo>
                    <a:pt x="399898" y="600132"/>
                    <a:pt x="401665" y="579514"/>
                    <a:pt x="414429" y="558896"/>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2" name="Freeform: Shape 32">
              <a:extLst>
                <a:ext uri="{FF2B5EF4-FFF2-40B4-BE49-F238E27FC236}">
                  <a16:creationId xmlns:a16="http://schemas.microsoft.com/office/drawing/2014/main" id="{0D18E28F-C04E-6AB7-FAD4-E112721646BB}"/>
                </a:ext>
              </a:extLst>
            </p:cNvPr>
            <p:cNvSpPr/>
            <p:nvPr/>
          </p:nvSpPr>
          <p:spPr>
            <a:xfrm>
              <a:off x="6889658" y="3257591"/>
              <a:ext cx="353130" cy="409188"/>
            </a:xfrm>
            <a:custGeom>
              <a:avLst/>
              <a:gdLst>
                <a:gd name="connsiteX0" fmla="*/ 50804 w 519981"/>
                <a:gd name="connsiteY0" fmla="*/ 522195 h 602524"/>
                <a:gd name="connsiteX1" fmla="*/ 50589 w 519981"/>
                <a:gd name="connsiteY1" fmla="*/ 531317 h 602524"/>
                <a:gd name="connsiteX2" fmla="*/ 80776 w 519981"/>
                <a:gd name="connsiteY2" fmla="*/ 529050 h 602524"/>
                <a:gd name="connsiteX3" fmla="*/ 105017 w 519981"/>
                <a:gd name="connsiteY3" fmla="*/ 526765 h 602524"/>
                <a:gd name="connsiteX4" fmla="*/ 121315 w 519981"/>
                <a:gd name="connsiteY4" fmla="*/ 555255 h 602524"/>
                <a:gd name="connsiteX5" fmla="*/ 121851 w 519981"/>
                <a:gd name="connsiteY5" fmla="*/ 557826 h 602524"/>
                <a:gd name="connsiteX6" fmla="*/ 138827 w 519981"/>
                <a:gd name="connsiteY6" fmla="*/ 577444 h 602524"/>
                <a:gd name="connsiteX7" fmla="*/ 145253 w 519981"/>
                <a:gd name="connsiteY7" fmla="*/ 574731 h 602524"/>
                <a:gd name="connsiteX8" fmla="*/ 170370 w 519981"/>
                <a:gd name="connsiteY8" fmla="*/ 573874 h 602524"/>
                <a:gd name="connsiteX9" fmla="*/ 178296 w 519981"/>
                <a:gd name="connsiteY9" fmla="*/ 581211 h 602524"/>
                <a:gd name="connsiteX10" fmla="*/ 187007 w 519981"/>
                <a:gd name="connsiteY10" fmla="*/ 585388 h 602524"/>
                <a:gd name="connsiteX11" fmla="*/ 192023 w 519981"/>
                <a:gd name="connsiteY11" fmla="*/ 584317 h 602524"/>
                <a:gd name="connsiteX12" fmla="*/ 210570 w 519981"/>
                <a:gd name="connsiteY12" fmla="*/ 580693 h 602524"/>
                <a:gd name="connsiteX13" fmla="*/ 228850 w 519981"/>
                <a:gd name="connsiteY13" fmla="*/ 581104 h 602524"/>
                <a:gd name="connsiteX14" fmla="*/ 249022 w 519981"/>
                <a:gd name="connsiteY14" fmla="*/ 582103 h 602524"/>
                <a:gd name="connsiteX15" fmla="*/ 263106 w 519981"/>
                <a:gd name="connsiteY15" fmla="*/ 572767 h 602524"/>
                <a:gd name="connsiteX16" fmla="*/ 278922 w 519981"/>
                <a:gd name="connsiteY16" fmla="*/ 562467 h 602524"/>
                <a:gd name="connsiteX17" fmla="*/ 294470 w 519981"/>
                <a:gd name="connsiteY17" fmla="*/ 563663 h 602524"/>
                <a:gd name="connsiteX18" fmla="*/ 308448 w 519981"/>
                <a:gd name="connsiteY18" fmla="*/ 586566 h 602524"/>
                <a:gd name="connsiteX19" fmla="*/ 308501 w 519981"/>
                <a:gd name="connsiteY19" fmla="*/ 586780 h 602524"/>
                <a:gd name="connsiteX20" fmla="*/ 312107 w 519981"/>
                <a:gd name="connsiteY20" fmla="*/ 586852 h 602524"/>
                <a:gd name="connsiteX21" fmla="*/ 335652 w 519981"/>
                <a:gd name="connsiteY21" fmla="*/ 596545 h 602524"/>
                <a:gd name="connsiteX22" fmla="*/ 341740 w 519981"/>
                <a:gd name="connsiteY22" fmla="*/ 602525 h 602524"/>
                <a:gd name="connsiteX23" fmla="*/ 353111 w 519981"/>
                <a:gd name="connsiteY23" fmla="*/ 596170 h 602524"/>
                <a:gd name="connsiteX24" fmla="*/ 353111 w 519981"/>
                <a:gd name="connsiteY24" fmla="*/ 598276 h 602524"/>
                <a:gd name="connsiteX25" fmla="*/ 360162 w 519981"/>
                <a:gd name="connsiteY25" fmla="*/ 596688 h 602524"/>
                <a:gd name="connsiteX26" fmla="*/ 361215 w 519981"/>
                <a:gd name="connsiteY26" fmla="*/ 596705 h 602524"/>
                <a:gd name="connsiteX27" fmla="*/ 361858 w 519981"/>
                <a:gd name="connsiteY27" fmla="*/ 596705 h 602524"/>
                <a:gd name="connsiteX28" fmla="*/ 370747 w 519981"/>
                <a:gd name="connsiteY28" fmla="*/ 574017 h 602524"/>
                <a:gd name="connsiteX29" fmla="*/ 375835 w 519981"/>
                <a:gd name="connsiteY29" fmla="*/ 538118 h 602524"/>
                <a:gd name="connsiteX30" fmla="*/ 382047 w 519981"/>
                <a:gd name="connsiteY30" fmla="*/ 509700 h 602524"/>
                <a:gd name="connsiteX31" fmla="*/ 405842 w 519981"/>
                <a:gd name="connsiteY31" fmla="*/ 499810 h 602524"/>
                <a:gd name="connsiteX32" fmla="*/ 416196 w 519981"/>
                <a:gd name="connsiteY32" fmla="*/ 498454 h 602524"/>
                <a:gd name="connsiteX33" fmla="*/ 414233 w 519981"/>
                <a:gd name="connsiteY33" fmla="*/ 487975 h 602524"/>
                <a:gd name="connsiteX34" fmla="*/ 412501 w 519981"/>
                <a:gd name="connsiteY34" fmla="*/ 466161 h 602524"/>
                <a:gd name="connsiteX35" fmla="*/ 424515 w 519981"/>
                <a:gd name="connsiteY35" fmla="*/ 452005 h 602524"/>
                <a:gd name="connsiteX36" fmla="*/ 435672 w 519981"/>
                <a:gd name="connsiteY36" fmla="*/ 439563 h 602524"/>
                <a:gd name="connsiteX37" fmla="*/ 470088 w 519981"/>
                <a:gd name="connsiteY37" fmla="*/ 424408 h 602524"/>
                <a:gd name="connsiteX38" fmla="*/ 508664 w 519981"/>
                <a:gd name="connsiteY38" fmla="*/ 367588 h 602524"/>
                <a:gd name="connsiteX39" fmla="*/ 519982 w 519981"/>
                <a:gd name="connsiteY39" fmla="*/ 212284 h 602524"/>
                <a:gd name="connsiteX40" fmla="*/ 476176 w 519981"/>
                <a:gd name="connsiteY40" fmla="*/ 0 h 602524"/>
                <a:gd name="connsiteX41" fmla="*/ 429745 w 519981"/>
                <a:gd name="connsiteY41" fmla="*/ 38040 h 602524"/>
                <a:gd name="connsiteX42" fmla="*/ 342525 w 519981"/>
                <a:gd name="connsiteY42" fmla="*/ 100680 h 602524"/>
                <a:gd name="connsiteX43" fmla="*/ 274959 w 519981"/>
                <a:gd name="connsiteY43" fmla="*/ 127706 h 602524"/>
                <a:gd name="connsiteX44" fmla="*/ 170852 w 519981"/>
                <a:gd name="connsiteY44" fmla="*/ 107356 h 602524"/>
                <a:gd name="connsiteX45" fmla="*/ 0 w 519981"/>
                <a:gd name="connsiteY45" fmla="*/ 122279 h 602524"/>
                <a:gd name="connsiteX46" fmla="*/ 50804 w 519981"/>
                <a:gd name="connsiteY46" fmla="*/ 522177 h 6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9981" h="602524">
                  <a:moveTo>
                    <a:pt x="50804" y="522195"/>
                  </a:moveTo>
                  <a:cubicBezTo>
                    <a:pt x="51214" y="525444"/>
                    <a:pt x="51036" y="528497"/>
                    <a:pt x="50589" y="531317"/>
                  </a:cubicBezTo>
                  <a:cubicBezTo>
                    <a:pt x="55106" y="533459"/>
                    <a:pt x="66138" y="536869"/>
                    <a:pt x="80776" y="529050"/>
                  </a:cubicBezTo>
                  <a:cubicBezTo>
                    <a:pt x="89880" y="524195"/>
                    <a:pt x="98038" y="523427"/>
                    <a:pt x="105017" y="526765"/>
                  </a:cubicBezTo>
                  <a:cubicBezTo>
                    <a:pt x="116906" y="532424"/>
                    <a:pt x="119762" y="547276"/>
                    <a:pt x="121315" y="555255"/>
                  </a:cubicBezTo>
                  <a:cubicBezTo>
                    <a:pt x="121494" y="556219"/>
                    <a:pt x="121744" y="557416"/>
                    <a:pt x="121851" y="557826"/>
                  </a:cubicBezTo>
                  <a:cubicBezTo>
                    <a:pt x="123368" y="562699"/>
                    <a:pt x="134275" y="576409"/>
                    <a:pt x="138827" y="577444"/>
                  </a:cubicBezTo>
                  <a:cubicBezTo>
                    <a:pt x="140416" y="577355"/>
                    <a:pt x="142880" y="576016"/>
                    <a:pt x="145253" y="574731"/>
                  </a:cubicBezTo>
                  <a:cubicBezTo>
                    <a:pt x="150912" y="571661"/>
                    <a:pt x="160373" y="566537"/>
                    <a:pt x="170370" y="573874"/>
                  </a:cubicBezTo>
                  <a:cubicBezTo>
                    <a:pt x="173958" y="576516"/>
                    <a:pt x="176368" y="579104"/>
                    <a:pt x="178296" y="581211"/>
                  </a:cubicBezTo>
                  <a:cubicBezTo>
                    <a:pt x="181616" y="584799"/>
                    <a:pt x="182170" y="585442"/>
                    <a:pt x="187007" y="585388"/>
                  </a:cubicBezTo>
                  <a:cubicBezTo>
                    <a:pt x="190381" y="585352"/>
                    <a:pt x="190934" y="585013"/>
                    <a:pt x="192023" y="584317"/>
                  </a:cubicBezTo>
                  <a:cubicBezTo>
                    <a:pt x="196468" y="581514"/>
                    <a:pt x="200752" y="580104"/>
                    <a:pt x="210570" y="580693"/>
                  </a:cubicBezTo>
                  <a:cubicBezTo>
                    <a:pt x="217443" y="581104"/>
                    <a:pt x="223494" y="581104"/>
                    <a:pt x="228850" y="581104"/>
                  </a:cubicBezTo>
                  <a:cubicBezTo>
                    <a:pt x="236258" y="581104"/>
                    <a:pt x="242649" y="581104"/>
                    <a:pt x="249022" y="582103"/>
                  </a:cubicBezTo>
                  <a:cubicBezTo>
                    <a:pt x="251646" y="582050"/>
                    <a:pt x="259089" y="576016"/>
                    <a:pt x="263106" y="572767"/>
                  </a:cubicBezTo>
                  <a:cubicBezTo>
                    <a:pt x="268586" y="568322"/>
                    <a:pt x="273763" y="564127"/>
                    <a:pt x="278922" y="562467"/>
                  </a:cubicBezTo>
                  <a:cubicBezTo>
                    <a:pt x="285919" y="560200"/>
                    <a:pt x="291239" y="561860"/>
                    <a:pt x="294470" y="563663"/>
                  </a:cubicBezTo>
                  <a:cubicBezTo>
                    <a:pt x="301003" y="567287"/>
                    <a:pt x="305448" y="574570"/>
                    <a:pt x="308448" y="586566"/>
                  </a:cubicBezTo>
                  <a:cubicBezTo>
                    <a:pt x="308465" y="586638"/>
                    <a:pt x="308483" y="586709"/>
                    <a:pt x="308501" y="586780"/>
                  </a:cubicBezTo>
                  <a:cubicBezTo>
                    <a:pt x="309447" y="586870"/>
                    <a:pt x="311000" y="586852"/>
                    <a:pt x="312107" y="586852"/>
                  </a:cubicBezTo>
                  <a:cubicBezTo>
                    <a:pt x="318123" y="586780"/>
                    <a:pt x="328208" y="586691"/>
                    <a:pt x="335652" y="596545"/>
                  </a:cubicBezTo>
                  <a:cubicBezTo>
                    <a:pt x="338455" y="600258"/>
                    <a:pt x="340615" y="601918"/>
                    <a:pt x="341740" y="602525"/>
                  </a:cubicBezTo>
                  <a:lnTo>
                    <a:pt x="353111" y="596170"/>
                  </a:lnTo>
                  <a:lnTo>
                    <a:pt x="353111" y="598276"/>
                  </a:lnTo>
                  <a:cubicBezTo>
                    <a:pt x="357788" y="596723"/>
                    <a:pt x="359323" y="596705"/>
                    <a:pt x="360162" y="596688"/>
                  </a:cubicBezTo>
                  <a:cubicBezTo>
                    <a:pt x="360465" y="596688"/>
                    <a:pt x="360822" y="596688"/>
                    <a:pt x="361215" y="596705"/>
                  </a:cubicBezTo>
                  <a:cubicBezTo>
                    <a:pt x="361447" y="596705"/>
                    <a:pt x="361768" y="596723"/>
                    <a:pt x="361858" y="596705"/>
                  </a:cubicBezTo>
                  <a:cubicBezTo>
                    <a:pt x="361858" y="596705"/>
                    <a:pt x="366731" y="594313"/>
                    <a:pt x="370747" y="574017"/>
                  </a:cubicBezTo>
                  <a:cubicBezTo>
                    <a:pt x="373586" y="559682"/>
                    <a:pt x="374835" y="547722"/>
                    <a:pt x="375835" y="538118"/>
                  </a:cubicBezTo>
                  <a:cubicBezTo>
                    <a:pt x="377210" y="524927"/>
                    <a:pt x="378120" y="516215"/>
                    <a:pt x="382047" y="509700"/>
                  </a:cubicBezTo>
                  <a:cubicBezTo>
                    <a:pt x="387509" y="500631"/>
                    <a:pt x="397667" y="500185"/>
                    <a:pt x="405842" y="499810"/>
                  </a:cubicBezTo>
                  <a:cubicBezTo>
                    <a:pt x="409698" y="499632"/>
                    <a:pt x="413679" y="499471"/>
                    <a:pt x="416196" y="498454"/>
                  </a:cubicBezTo>
                  <a:cubicBezTo>
                    <a:pt x="416285" y="496151"/>
                    <a:pt x="415018" y="491117"/>
                    <a:pt x="414233" y="487975"/>
                  </a:cubicBezTo>
                  <a:cubicBezTo>
                    <a:pt x="412394" y="480656"/>
                    <a:pt x="410502" y="473087"/>
                    <a:pt x="412501" y="466161"/>
                  </a:cubicBezTo>
                  <a:cubicBezTo>
                    <a:pt x="414893" y="457896"/>
                    <a:pt x="420445" y="454487"/>
                    <a:pt x="424515" y="452005"/>
                  </a:cubicBezTo>
                  <a:cubicBezTo>
                    <a:pt x="428584" y="449506"/>
                    <a:pt x="432102" y="447346"/>
                    <a:pt x="435672" y="439563"/>
                  </a:cubicBezTo>
                  <a:cubicBezTo>
                    <a:pt x="445900" y="417285"/>
                    <a:pt x="462734" y="421748"/>
                    <a:pt x="470088" y="424408"/>
                  </a:cubicBezTo>
                  <a:cubicBezTo>
                    <a:pt x="477282" y="416839"/>
                    <a:pt x="494597" y="390794"/>
                    <a:pt x="508664" y="367588"/>
                  </a:cubicBezTo>
                  <a:lnTo>
                    <a:pt x="519982" y="212284"/>
                  </a:lnTo>
                  <a:lnTo>
                    <a:pt x="476176" y="0"/>
                  </a:lnTo>
                  <a:cubicBezTo>
                    <a:pt x="456147" y="14674"/>
                    <a:pt x="438242" y="29079"/>
                    <a:pt x="429745" y="38040"/>
                  </a:cubicBezTo>
                  <a:cubicBezTo>
                    <a:pt x="407627" y="61372"/>
                    <a:pt x="369552" y="100680"/>
                    <a:pt x="342525" y="100680"/>
                  </a:cubicBezTo>
                  <a:cubicBezTo>
                    <a:pt x="315499" y="100680"/>
                    <a:pt x="294613" y="128938"/>
                    <a:pt x="274959" y="127706"/>
                  </a:cubicBezTo>
                  <a:cubicBezTo>
                    <a:pt x="258607" y="126689"/>
                    <a:pt x="198967" y="118013"/>
                    <a:pt x="170852" y="107356"/>
                  </a:cubicBezTo>
                  <a:lnTo>
                    <a:pt x="0" y="122279"/>
                  </a:lnTo>
                  <a:lnTo>
                    <a:pt x="50804" y="522177"/>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3" name="Freeform: Shape 33">
              <a:extLst>
                <a:ext uri="{FF2B5EF4-FFF2-40B4-BE49-F238E27FC236}">
                  <a16:creationId xmlns:a16="http://schemas.microsoft.com/office/drawing/2014/main" id="{BF97D006-DB0E-EC84-8BDB-913E81187D8D}"/>
                </a:ext>
              </a:extLst>
            </p:cNvPr>
            <p:cNvSpPr/>
            <p:nvPr/>
          </p:nvSpPr>
          <p:spPr>
            <a:xfrm>
              <a:off x="4272387" y="2448684"/>
              <a:ext cx="503261" cy="834705"/>
            </a:xfrm>
            <a:custGeom>
              <a:avLst/>
              <a:gdLst>
                <a:gd name="connsiteX0" fmla="*/ 149823 w 741048"/>
                <a:gd name="connsiteY0" fmla="*/ 483173 h 1229095"/>
                <a:gd name="connsiteX1" fmla="*/ 182884 w 741048"/>
                <a:gd name="connsiteY1" fmla="*/ 548026 h 1229095"/>
                <a:gd name="connsiteX2" fmla="*/ 60568 w 741048"/>
                <a:gd name="connsiteY2" fmla="*/ 708221 h 1229095"/>
                <a:gd name="connsiteX3" fmla="*/ 54196 w 741048"/>
                <a:gd name="connsiteY3" fmla="*/ 736586 h 1229095"/>
                <a:gd name="connsiteX4" fmla="*/ 63068 w 741048"/>
                <a:gd name="connsiteY4" fmla="*/ 742994 h 1229095"/>
                <a:gd name="connsiteX5" fmla="*/ 82614 w 741048"/>
                <a:gd name="connsiteY5" fmla="*/ 771806 h 1229095"/>
                <a:gd name="connsiteX6" fmla="*/ 61265 w 741048"/>
                <a:gd name="connsiteY6" fmla="*/ 815523 h 1229095"/>
                <a:gd name="connsiteX7" fmla="*/ 0 w 741048"/>
                <a:gd name="connsiteY7" fmla="*/ 1090661 h 1229095"/>
                <a:gd name="connsiteX8" fmla="*/ 340847 w 741048"/>
                <a:gd name="connsiteY8" fmla="*/ 1167795 h 1229095"/>
                <a:gd name="connsiteX9" fmla="*/ 680355 w 741048"/>
                <a:gd name="connsiteY9" fmla="*/ 1229095 h 1229095"/>
                <a:gd name="connsiteX10" fmla="*/ 741049 w 741048"/>
                <a:gd name="connsiteY10" fmla="*/ 838908 h 1229095"/>
                <a:gd name="connsiteX11" fmla="*/ 740067 w 741048"/>
                <a:gd name="connsiteY11" fmla="*/ 838497 h 1229095"/>
                <a:gd name="connsiteX12" fmla="*/ 725572 w 741048"/>
                <a:gd name="connsiteY12" fmla="*/ 814327 h 1229095"/>
                <a:gd name="connsiteX13" fmla="*/ 722341 w 741048"/>
                <a:gd name="connsiteY13" fmla="*/ 804205 h 1229095"/>
                <a:gd name="connsiteX14" fmla="*/ 722073 w 741048"/>
                <a:gd name="connsiteY14" fmla="*/ 804205 h 1229095"/>
                <a:gd name="connsiteX15" fmla="*/ 718128 w 741048"/>
                <a:gd name="connsiteY15" fmla="*/ 805045 h 1229095"/>
                <a:gd name="connsiteX16" fmla="*/ 705989 w 741048"/>
                <a:gd name="connsiteY16" fmla="*/ 814345 h 1229095"/>
                <a:gd name="connsiteX17" fmla="*/ 675750 w 741048"/>
                <a:gd name="connsiteY17" fmla="*/ 829161 h 1229095"/>
                <a:gd name="connsiteX18" fmla="*/ 651240 w 741048"/>
                <a:gd name="connsiteY18" fmla="*/ 825216 h 1229095"/>
                <a:gd name="connsiteX19" fmla="*/ 628534 w 741048"/>
                <a:gd name="connsiteY19" fmla="*/ 821824 h 1229095"/>
                <a:gd name="connsiteX20" fmla="*/ 616484 w 741048"/>
                <a:gd name="connsiteY20" fmla="*/ 822931 h 1229095"/>
                <a:gd name="connsiteX21" fmla="*/ 588905 w 741048"/>
                <a:gd name="connsiteY21" fmla="*/ 823734 h 1229095"/>
                <a:gd name="connsiteX22" fmla="*/ 579676 w 741048"/>
                <a:gd name="connsiteY22" fmla="*/ 822199 h 1229095"/>
                <a:gd name="connsiteX23" fmla="*/ 565681 w 741048"/>
                <a:gd name="connsiteY23" fmla="*/ 820503 h 1229095"/>
                <a:gd name="connsiteX24" fmla="*/ 560075 w 741048"/>
                <a:gd name="connsiteY24" fmla="*/ 820718 h 1229095"/>
                <a:gd name="connsiteX25" fmla="*/ 521946 w 741048"/>
                <a:gd name="connsiteY25" fmla="*/ 797815 h 1229095"/>
                <a:gd name="connsiteX26" fmla="*/ 517411 w 741048"/>
                <a:gd name="connsiteY26" fmla="*/ 780660 h 1229095"/>
                <a:gd name="connsiteX27" fmla="*/ 510699 w 741048"/>
                <a:gd name="connsiteY27" fmla="*/ 760203 h 1229095"/>
                <a:gd name="connsiteX28" fmla="*/ 501667 w 741048"/>
                <a:gd name="connsiteY28" fmla="*/ 753901 h 1229095"/>
                <a:gd name="connsiteX29" fmla="*/ 483423 w 741048"/>
                <a:gd name="connsiteY29" fmla="*/ 734212 h 1229095"/>
                <a:gd name="connsiteX30" fmla="*/ 485887 w 741048"/>
                <a:gd name="connsiteY30" fmla="*/ 719699 h 1229095"/>
                <a:gd name="connsiteX31" fmla="*/ 487422 w 741048"/>
                <a:gd name="connsiteY31" fmla="*/ 714897 h 1229095"/>
                <a:gd name="connsiteX32" fmla="*/ 476283 w 741048"/>
                <a:gd name="connsiteY32" fmla="*/ 665557 h 1229095"/>
                <a:gd name="connsiteX33" fmla="*/ 464519 w 741048"/>
                <a:gd name="connsiteY33" fmla="*/ 623482 h 1229095"/>
                <a:gd name="connsiteX34" fmla="*/ 459735 w 741048"/>
                <a:gd name="connsiteY34" fmla="*/ 608487 h 1229095"/>
                <a:gd name="connsiteX35" fmla="*/ 437725 w 741048"/>
                <a:gd name="connsiteY35" fmla="*/ 613111 h 1229095"/>
                <a:gd name="connsiteX36" fmla="*/ 399113 w 741048"/>
                <a:gd name="connsiteY36" fmla="*/ 613289 h 1229095"/>
                <a:gd name="connsiteX37" fmla="*/ 383047 w 741048"/>
                <a:gd name="connsiteY37" fmla="*/ 591493 h 1229095"/>
                <a:gd name="connsiteX38" fmla="*/ 398488 w 741048"/>
                <a:gd name="connsiteY38" fmla="*/ 557148 h 1229095"/>
                <a:gd name="connsiteX39" fmla="*/ 404968 w 741048"/>
                <a:gd name="connsiteY39" fmla="*/ 552114 h 1229095"/>
                <a:gd name="connsiteX40" fmla="*/ 408235 w 741048"/>
                <a:gd name="connsiteY40" fmla="*/ 535334 h 1229095"/>
                <a:gd name="connsiteX41" fmla="*/ 404914 w 741048"/>
                <a:gd name="connsiteY41" fmla="*/ 518054 h 1229095"/>
                <a:gd name="connsiteX42" fmla="*/ 419963 w 741048"/>
                <a:gd name="connsiteY42" fmla="*/ 476836 h 1229095"/>
                <a:gd name="connsiteX43" fmla="*/ 434672 w 741048"/>
                <a:gd name="connsiteY43" fmla="*/ 434957 h 1229095"/>
                <a:gd name="connsiteX44" fmla="*/ 434476 w 741048"/>
                <a:gd name="connsiteY44" fmla="*/ 434993 h 1229095"/>
                <a:gd name="connsiteX45" fmla="*/ 426639 w 741048"/>
                <a:gd name="connsiteY45" fmla="*/ 435190 h 1229095"/>
                <a:gd name="connsiteX46" fmla="*/ 383297 w 741048"/>
                <a:gd name="connsiteY46" fmla="*/ 392204 h 1229095"/>
                <a:gd name="connsiteX47" fmla="*/ 380298 w 741048"/>
                <a:gd name="connsiteY47" fmla="*/ 386617 h 1229095"/>
                <a:gd name="connsiteX48" fmla="*/ 367534 w 741048"/>
                <a:gd name="connsiteY48" fmla="*/ 360983 h 1229095"/>
                <a:gd name="connsiteX49" fmla="*/ 345078 w 741048"/>
                <a:gd name="connsiteY49" fmla="*/ 319747 h 1229095"/>
                <a:gd name="connsiteX50" fmla="*/ 338098 w 741048"/>
                <a:gd name="connsiteY50" fmla="*/ 311089 h 1229095"/>
                <a:gd name="connsiteX51" fmla="*/ 324478 w 741048"/>
                <a:gd name="connsiteY51" fmla="*/ 291418 h 1229095"/>
                <a:gd name="connsiteX52" fmla="*/ 318855 w 741048"/>
                <a:gd name="connsiteY52" fmla="*/ 267997 h 1229095"/>
                <a:gd name="connsiteX53" fmla="*/ 317212 w 741048"/>
                <a:gd name="connsiteY53" fmla="*/ 258072 h 1229095"/>
                <a:gd name="connsiteX54" fmla="*/ 305288 w 741048"/>
                <a:gd name="connsiteY54" fmla="*/ 212177 h 1229095"/>
                <a:gd name="connsiteX55" fmla="*/ 298165 w 741048"/>
                <a:gd name="connsiteY55" fmla="*/ 186489 h 1229095"/>
                <a:gd name="connsiteX56" fmla="*/ 310143 w 741048"/>
                <a:gd name="connsiteY56" fmla="*/ 98787 h 1229095"/>
                <a:gd name="connsiteX57" fmla="*/ 316570 w 741048"/>
                <a:gd name="connsiteY57" fmla="*/ 74831 h 1229095"/>
                <a:gd name="connsiteX58" fmla="*/ 330868 w 741048"/>
                <a:gd name="connsiteY58" fmla="*/ 17155 h 1229095"/>
                <a:gd name="connsiteX59" fmla="*/ 245112 w 741048"/>
                <a:gd name="connsiteY59" fmla="*/ 0 h 1229095"/>
                <a:gd name="connsiteX60" fmla="*/ 149181 w 741048"/>
                <a:gd name="connsiteY60" fmla="*/ 395953 h 1229095"/>
                <a:gd name="connsiteX61" fmla="*/ 149859 w 741048"/>
                <a:gd name="connsiteY61" fmla="*/ 483137 h 122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1048" h="1229095">
                  <a:moveTo>
                    <a:pt x="149823" y="483173"/>
                  </a:moveTo>
                  <a:cubicBezTo>
                    <a:pt x="168549" y="501042"/>
                    <a:pt x="188185" y="525891"/>
                    <a:pt x="182884" y="548026"/>
                  </a:cubicBezTo>
                  <a:cubicBezTo>
                    <a:pt x="176529" y="574552"/>
                    <a:pt x="66513" y="701491"/>
                    <a:pt x="60568" y="708221"/>
                  </a:cubicBezTo>
                  <a:cubicBezTo>
                    <a:pt x="58855" y="710595"/>
                    <a:pt x="54071" y="723894"/>
                    <a:pt x="54196" y="736586"/>
                  </a:cubicBezTo>
                  <a:cubicBezTo>
                    <a:pt x="54196" y="738139"/>
                    <a:pt x="59979" y="741299"/>
                    <a:pt x="63068" y="742994"/>
                  </a:cubicBezTo>
                  <a:cubicBezTo>
                    <a:pt x="71368" y="747546"/>
                    <a:pt x="85239" y="755169"/>
                    <a:pt x="82614" y="771806"/>
                  </a:cubicBezTo>
                  <a:cubicBezTo>
                    <a:pt x="79723" y="790085"/>
                    <a:pt x="65727" y="809686"/>
                    <a:pt x="61265" y="815523"/>
                  </a:cubicBezTo>
                  <a:lnTo>
                    <a:pt x="0" y="1090661"/>
                  </a:lnTo>
                  <a:lnTo>
                    <a:pt x="340847" y="1167795"/>
                  </a:lnTo>
                  <a:lnTo>
                    <a:pt x="680355" y="1229095"/>
                  </a:lnTo>
                  <a:cubicBezTo>
                    <a:pt x="688014" y="1188252"/>
                    <a:pt x="720770" y="1009671"/>
                    <a:pt x="741049" y="838908"/>
                  </a:cubicBezTo>
                  <a:cubicBezTo>
                    <a:pt x="740727" y="838783"/>
                    <a:pt x="740388" y="838658"/>
                    <a:pt x="740067" y="838497"/>
                  </a:cubicBezTo>
                  <a:cubicBezTo>
                    <a:pt x="729820" y="833963"/>
                    <a:pt x="727464" y="823074"/>
                    <a:pt x="725572" y="814327"/>
                  </a:cubicBezTo>
                  <a:cubicBezTo>
                    <a:pt x="724894" y="811167"/>
                    <a:pt x="723608" y="805294"/>
                    <a:pt x="722341" y="804205"/>
                  </a:cubicBezTo>
                  <a:cubicBezTo>
                    <a:pt x="722341" y="804205"/>
                    <a:pt x="722252" y="804205"/>
                    <a:pt x="722073" y="804205"/>
                  </a:cubicBezTo>
                  <a:cubicBezTo>
                    <a:pt x="721573" y="804205"/>
                    <a:pt x="720342" y="804277"/>
                    <a:pt x="718128" y="805045"/>
                  </a:cubicBezTo>
                  <a:cubicBezTo>
                    <a:pt x="712933" y="806812"/>
                    <a:pt x="709863" y="810150"/>
                    <a:pt x="705989" y="814345"/>
                  </a:cubicBezTo>
                  <a:cubicBezTo>
                    <a:pt x="699831" y="821003"/>
                    <a:pt x="692226" y="829250"/>
                    <a:pt x="675750" y="829161"/>
                  </a:cubicBezTo>
                  <a:cubicBezTo>
                    <a:pt x="667110" y="829090"/>
                    <a:pt x="659041" y="827108"/>
                    <a:pt x="651240" y="825216"/>
                  </a:cubicBezTo>
                  <a:cubicBezTo>
                    <a:pt x="643297" y="823270"/>
                    <a:pt x="635799" y="821450"/>
                    <a:pt x="628534" y="821824"/>
                  </a:cubicBezTo>
                  <a:cubicBezTo>
                    <a:pt x="624589" y="822039"/>
                    <a:pt x="620644" y="822467"/>
                    <a:pt x="616484" y="822931"/>
                  </a:cubicBezTo>
                  <a:cubicBezTo>
                    <a:pt x="607666" y="823913"/>
                    <a:pt x="598526" y="824913"/>
                    <a:pt x="588905" y="823734"/>
                  </a:cubicBezTo>
                  <a:cubicBezTo>
                    <a:pt x="585745" y="823342"/>
                    <a:pt x="582657" y="822771"/>
                    <a:pt x="579676" y="822199"/>
                  </a:cubicBezTo>
                  <a:cubicBezTo>
                    <a:pt x="574713" y="821271"/>
                    <a:pt x="570036" y="820396"/>
                    <a:pt x="565681" y="820503"/>
                  </a:cubicBezTo>
                  <a:cubicBezTo>
                    <a:pt x="563699" y="820557"/>
                    <a:pt x="561825" y="820646"/>
                    <a:pt x="560075" y="820718"/>
                  </a:cubicBezTo>
                  <a:cubicBezTo>
                    <a:pt x="544598" y="821414"/>
                    <a:pt x="531228" y="822021"/>
                    <a:pt x="521946" y="797815"/>
                  </a:cubicBezTo>
                  <a:cubicBezTo>
                    <a:pt x="519803" y="792227"/>
                    <a:pt x="518590" y="786354"/>
                    <a:pt x="517411" y="780660"/>
                  </a:cubicBezTo>
                  <a:cubicBezTo>
                    <a:pt x="515805" y="772895"/>
                    <a:pt x="514287" y="765576"/>
                    <a:pt x="510699" y="760203"/>
                  </a:cubicBezTo>
                  <a:cubicBezTo>
                    <a:pt x="509200" y="757954"/>
                    <a:pt x="505380" y="755901"/>
                    <a:pt x="501667" y="753901"/>
                  </a:cubicBezTo>
                  <a:cubicBezTo>
                    <a:pt x="494848" y="750224"/>
                    <a:pt x="485494" y="745208"/>
                    <a:pt x="483423" y="734212"/>
                  </a:cubicBezTo>
                  <a:cubicBezTo>
                    <a:pt x="482406" y="728821"/>
                    <a:pt x="484333" y="723769"/>
                    <a:pt x="485887" y="719699"/>
                  </a:cubicBezTo>
                  <a:cubicBezTo>
                    <a:pt x="486529" y="717985"/>
                    <a:pt x="487350" y="715861"/>
                    <a:pt x="487422" y="714897"/>
                  </a:cubicBezTo>
                  <a:cubicBezTo>
                    <a:pt x="488546" y="699081"/>
                    <a:pt x="482584" y="682801"/>
                    <a:pt x="476283" y="665557"/>
                  </a:cubicBezTo>
                  <a:cubicBezTo>
                    <a:pt x="471302" y="651936"/>
                    <a:pt x="466161" y="637870"/>
                    <a:pt x="464519" y="623482"/>
                  </a:cubicBezTo>
                  <a:cubicBezTo>
                    <a:pt x="463144" y="611468"/>
                    <a:pt x="460520" y="608969"/>
                    <a:pt x="459735" y="608487"/>
                  </a:cubicBezTo>
                  <a:cubicBezTo>
                    <a:pt x="456486" y="606452"/>
                    <a:pt x="444740" y="610629"/>
                    <a:pt x="437725" y="613111"/>
                  </a:cubicBezTo>
                  <a:cubicBezTo>
                    <a:pt x="427067" y="616895"/>
                    <a:pt x="411716" y="619983"/>
                    <a:pt x="399113" y="613289"/>
                  </a:cubicBezTo>
                  <a:cubicBezTo>
                    <a:pt x="393597" y="610361"/>
                    <a:pt x="386331" y="604185"/>
                    <a:pt x="383047" y="591493"/>
                  </a:cubicBezTo>
                  <a:cubicBezTo>
                    <a:pt x="378031" y="572053"/>
                    <a:pt x="389866" y="563431"/>
                    <a:pt x="398488" y="557148"/>
                  </a:cubicBezTo>
                  <a:cubicBezTo>
                    <a:pt x="400684" y="555559"/>
                    <a:pt x="402951" y="553899"/>
                    <a:pt x="404968" y="552114"/>
                  </a:cubicBezTo>
                  <a:cubicBezTo>
                    <a:pt x="411501" y="546348"/>
                    <a:pt x="410823" y="544009"/>
                    <a:pt x="408235" y="535334"/>
                  </a:cubicBezTo>
                  <a:cubicBezTo>
                    <a:pt x="406860" y="530710"/>
                    <a:pt x="405146" y="524944"/>
                    <a:pt x="404914" y="518054"/>
                  </a:cubicBezTo>
                  <a:cubicBezTo>
                    <a:pt x="404557" y="507129"/>
                    <a:pt x="411698" y="493080"/>
                    <a:pt x="419963" y="476836"/>
                  </a:cubicBezTo>
                  <a:cubicBezTo>
                    <a:pt x="426336" y="464322"/>
                    <a:pt x="437956" y="441455"/>
                    <a:pt x="434672" y="434957"/>
                  </a:cubicBezTo>
                  <a:cubicBezTo>
                    <a:pt x="434601" y="434957"/>
                    <a:pt x="434529" y="434975"/>
                    <a:pt x="434476" y="434993"/>
                  </a:cubicBezTo>
                  <a:cubicBezTo>
                    <a:pt x="432637" y="435297"/>
                    <a:pt x="429870" y="435761"/>
                    <a:pt x="426639" y="435190"/>
                  </a:cubicBezTo>
                  <a:cubicBezTo>
                    <a:pt x="403897" y="431137"/>
                    <a:pt x="391990" y="408645"/>
                    <a:pt x="383297" y="392204"/>
                  </a:cubicBezTo>
                  <a:cubicBezTo>
                    <a:pt x="382279" y="390276"/>
                    <a:pt x="381280" y="388402"/>
                    <a:pt x="380298" y="386617"/>
                  </a:cubicBezTo>
                  <a:cubicBezTo>
                    <a:pt x="375692" y="378191"/>
                    <a:pt x="371551" y="369444"/>
                    <a:pt x="367534" y="360983"/>
                  </a:cubicBezTo>
                  <a:cubicBezTo>
                    <a:pt x="360555" y="346256"/>
                    <a:pt x="353968" y="332350"/>
                    <a:pt x="345078" y="319747"/>
                  </a:cubicBezTo>
                  <a:cubicBezTo>
                    <a:pt x="343043" y="316873"/>
                    <a:pt x="340633" y="314071"/>
                    <a:pt x="338098" y="311089"/>
                  </a:cubicBezTo>
                  <a:cubicBezTo>
                    <a:pt x="333064" y="305216"/>
                    <a:pt x="327869" y="299129"/>
                    <a:pt x="324478" y="291418"/>
                  </a:cubicBezTo>
                  <a:cubicBezTo>
                    <a:pt x="321122" y="283777"/>
                    <a:pt x="319979" y="275762"/>
                    <a:pt x="318855" y="267997"/>
                  </a:cubicBezTo>
                  <a:cubicBezTo>
                    <a:pt x="318355" y="264498"/>
                    <a:pt x="317873" y="261196"/>
                    <a:pt x="317212" y="258072"/>
                  </a:cubicBezTo>
                  <a:cubicBezTo>
                    <a:pt x="313963" y="242702"/>
                    <a:pt x="309554" y="227190"/>
                    <a:pt x="305288" y="212177"/>
                  </a:cubicBezTo>
                  <a:cubicBezTo>
                    <a:pt x="302896" y="203787"/>
                    <a:pt x="300432" y="195111"/>
                    <a:pt x="298165" y="186489"/>
                  </a:cubicBezTo>
                  <a:cubicBezTo>
                    <a:pt x="291953" y="162765"/>
                    <a:pt x="302039" y="127295"/>
                    <a:pt x="310143" y="98787"/>
                  </a:cubicBezTo>
                  <a:cubicBezTo>
                    <a:pt x="312643" y="89987"/>
                    <a:pt x="315017" y="81668"/>
                    <a:pt x="316570" y="74831"/>
                  </a:cubicBezTo>
                  <a:cubicBezTo>
                    <a:pt x="317926" y="68869"/>
                    <a:pt x="324496" y="42557"/>
                    <a:pt x="330868" y="17155"/>
                  </a:cubicBezTo>
                  <a:cubicBezTo>
                    <a:pt x="302360" y="11585"/>
                    <a:pt x="273763" y="5873"/>
                    <a:pt x="245112" y="0"/>
                  </a:cubicBezTo>
                  <a:cubicBezTo>
                    <a:pt x="206947" y="150591"/>
                    <a:pt x="151805" y="371658"/>
                    <a:pt x="149181" y="395953"/>
                  </a:cubicBezTo>
                  <a:cubicBezTo>
                    <a:pt x="146021" y="425300"/>
                    <a:pt x="148931" y="470552"/>
                    <a:pt x="149859" y="483137"/>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4" name="Freeform: Shape 34">
              <a:extLst>
                <a:ext uri="{FF2B5EF4-FFF2-40B4-BE49-F238E27FC236}">
                  <a16:creationId xmlns:a16="http://schemas.microsoft.com/office/drawing/2014/main" id="{8E61CE4D-5E23-3E78-8078-51B73DAB178D}"/>
                </a:ext>
              </a:extLst>
            </p:cNvPr>
            <p:cNvSpPr/>
            <p:nvPr/>
          </p:nvSpPr>
          <p:spPr>
            <a:xfrm>
              <a:off x="6211884" y="2812539"/>
              <a:ext cx="418220" cy="483725"/>
            </a:xfrm>
            <a:custGeom>
              <a:avLst/>
              <a:gdLst>
                <a:gd name="connsiteX0" fmla="*/ 55804 w 615824"/>
                <a:gd name="connsiteY0" fmla="*/ 157879 h 712278"/>
                <a:gd name="connsiteX1" fmla="*/ 52877 w 615824"/>
                <a:gd name="connsiteY1" fmla="*/ 160575 h 712278"/>
                <a:gd name="connsiteX2" fmla="*/ 1412 w 615824"/>
                <a:gd name="connsiteY2" fmla="*/ 220412 h 712278"/>
                <a:gd name="connsiteX3" fmla="*/ 3180 w 615824"/>
                <a:gd name="connsiteY3" fmla="*/ 241779 h 712278"/>
                <a:gd name="connsiteX4" fmla="*/ 18371 w 615824"/>
                <a:gd name="connsiteY4" fmla="*/ 286103 h 712278"/>
                <a:gd name="connsiteX5" fmla="*/ 18781 w 615824"/>
                <a:gd name="connsiteY5" fmla="*/ 314361 h 712278"/>
                <a:gd name="connsiteX6" fmla="*/ 17300 w 615824"/>
                <a:gd name="connsiteY6" fmla="*/ 365612 h 712278"/>
                <a:gd name="connsiteX7" fmla="*/ 41042 w 615824"/>
                <a:gd name="connsiteY7" fmla="*/ 394262 h 712278"/>
                <a:gd name="connsiteX8" fmla="*/ 47468 w 615824"/>
                <a:gd name="connsiteY8" fmla="*/ 397279 h 712278"/>
                <a:gd name="connsiteX9" fmla="*/ 56108 w 615824"/>
                <a:gd name="connsiteY9" fmla="*/ 401117 h 712278"/>
                <a:gd name="connsiteX10" fmla="*/ 124906 w 615824"/>
                <a:gd name="connsiteY10" fmla="*/ 449172 h 712278"/>
                <a:gd name="connsiteX11" fmla="*/ 168087 w 615824"/>
                <a:gd name="connsiteY11" fmla="*/ 480715 h 712278"/>
                <a:gd name="connsiteX12" fmla="*/ 168498 w 615824"/>
                <a:gd name="connsiteY12" fmla="*/ 480715 h 712278"/>
                <a:gd name="connsiteX13" fmla="*/ 195881 w 615824"/>
                <a:gd name="connsiteY13" fmla="*/ 514203 h 712278"/>
                <a:gd name="connsiteX14" fmla="*/ 195953 w 615824"/>
                <a:gd name="connsiteY14" fmla="*/ 514435 h 712278"/>
                <a:gd name="connsiteX15" fmla="*/ 196345 w 615824"/>
                <a:gd name="connsiteY15" fmla="*/ 515060 h 712278"/>
                <a:gd name="connsiteX16" fmla="*/ 204485 w 615824"/>
                <a:gd name="connsiteY16" fmla="*/ 541444 h 712278"/>
                <a:gd name="connsiteX17" fmla="*/ 204753 w 615824"/>
                <a:gd name="connsiteY17" fmla="*/ 569595 h 712278"/>
                <a:gd name="connsiteX18" fmla="*/ 203629 w 615824"/>
                <a:gd name="connsiteY18" fmla="*/ 569631 h 712278"/>
                <a:gd name="connsiteX19" fmla="*/ 204825 w 615824"/>
                <a:gd name="connsiteY19" fmla="*/ 578628 h 712278"/>
                <a:gd name="connsiteX20" fmla="*/ 223032 w 615824"/>
                <a:gd name="connsiteY20" fmla="*/ 604512 h 712278"/>
                <a:gd name="connsiteX21" fmla="*/ 216410 w 615824"/>
                <a:gd name="connsiteY21" fmla="*/ 622095 h 712278"/>
                <a:gd name="connsiteX22" fmla="*/ 211269 w 615824"/>
                <a:gd name="connsiteY22" fmla="*/ 637143 h 712278"/>
                <a:gd name="connsiteX23" fmla="*/ 217338 w 615824"/>
                <a:gd name="connsiteY23" fmla="*/ 649282 h 712278"/>
                <a:gd name="connsiteX24" fmla="*/ 227353 w 615824"/>
                <a:gd name="connsiteY24" fmla="*/ 669168 h 712278"/>
                <a:gd name="connsiteX25" fmla="*/ 227977 w 615824"/>
                <a:gd name="connsiteY25" fmla="*/ 675148 h 712278"/>
                <a:gd name="connsiteX26" fmla="*/ 230244 w 615824"/>
                <a:gd name="connsiteY26" fmla="*/ 684538 h 712278"/>
                <a:gd name="connsiteX27" fmla="*/ 250577 w 615824"/>
                <a:gd name="connsiteY27" fmla="*/ 688608 h 712278"/>
                <a:gd name="connsiteX28" fmla="*/ 283101 w 615824"/>
                <a:gd name="connsiteY28" fmla="*/ 712278 h 712278"/>
                <a:gd name="connsiteX29" fmla="*/ 610453 w 615824"/>
                <a:gd name="connsiteY29" fmla="*/ 694017 h 712278"/>
                <a:gd name="connsiteX30" fmla="*/ 600617 w 615824"/>
                <a:gd name="connsiteY30" fmla="*/ 502672 h 712278"/>
                <a:gd name="connsiteX31" fmla="*/ 610596 w 615824"/>
                <a:gd name="connsiteY31" fmla="*/ 441121 h 712278"/>
                <a:gd name="connsiteX32" fmla="*/ 613648 w 615824"/>
                <a:gd name="connsiteY32" fmla="*/ 370396 h 712278"/>
                <a:gd name="connsiteX33" fmla="*/ 613648 w 615824"/>
                <a:gd name="connsiteY33" fmla="*/ 303597 h 712278"/>
                <a:gd name="connsiteX34" fmla="*/ 557257 w 615824"/>
                <a:gd name="connsiteY34" fmla="*/ 348082 h 712278"/>
                <a:gd name="connsiteX35" fmla="*/ 566254 w 615824"/>
                <a:gd name="connsiteY35" fmla="*/ 314825 h 712278"/>
                <a:gd name="connsiteX36" fmla="*/ 585729 w 615824"/>
                <a:gd name="connsiteY36" fmla="*/ 281551 h 712278"/>
                <a:gd name="connsiteX37" fmla="*/ 572930 w 615824"/>
                <a:gd name="connsiteY37" fmla="*/ 252258 h 712278"/>
                <a:gd name="connsiteX38" fmla="*/ 567343 w 615824"/>
                <a:gd name="connsiteY38" fmla="*/ 244243 h 712278"/>
                <a:gd name="connsiteX39" fmla="*/ 560809 w 615824"/>
                <a:gd name="connsiteY39" fmla="*/ 242118 h 712278"/>
                <a:gd name="connsiteX40" fmla="*/ 555668 w 615824"/>
                <a:gd name="connsiteY40" fmla="*/ 211575 h 712278"/>
                <a:gd name="connsiteX41" fmla="*/ 556150 w 615824"/>
                <a:gd name="connsiteY41" fmla="*/ 188601 h 712278"/>
                <a:gd name="connsiteX42" fmla="*/ 541405 w 615824"/>
                <a:gd name="connsiteY42" fmla="*/ 176677 h 712278"/>
                <a:gd name="connsiteX43" fmla="*/ 520145 w 615824"/>
                <a:gd name="connsiteY43" fmla="*/ 156987 h 712278"/>
                <a:gd name="connsiteX44" fmla="*/ 518395 w 615824"/>
                <a:gd name="connsiteY44" fmla="*/ 157398 h 712278"/>
                <a:gd name="connsiteX45" fmla="*/ 497117 w 615824"/>
                <a:gd name="connsiteY45" fmla="*/ 150739 h 712278"/>
                <a:gd name="connsiteX46" fmla="*/ 439316 w 615824"/>
                <a:gd name="connsiteY46" fmla="*/ 149543 h 712278"/>
                <a:gd name="connsiteX47" fmla="*/ 435406 w 615824"/>
                <a:gd name="connsiteY47" fmla="*/ 149864 h 712278"/>
                <a:gd name="connsiteX48" fmla="*/ 432514 w 615824"/>
                <a:gd name="connsiteY48" fmla="*/ 147205 h 712278"/>
                <a:gd name="connsiteX49" fmla="*/ 330924 w 615824"/>
                <a:gd name="connsiteY49" fmla="*/ 119428 h 712278"/>
                <a:gd name="connsiteX50" fmla="*/ 300363 w 615824"/>
                <a:gd name="connsiteY50" fmla="*/ 113698 h 712278"/>
                <a:gd name="connsiteX51" fmla="*/ 269356 w 615824"/>
                <a:gd name="connsiteY51" fmla="*/ 74426 h 712278"/>
                <a:gd name="connsiteX52" fmla="*/ 257003 w 615824"/>
                <a:gd name="connsiteY52" fmla="*/ 52451 h 712278"/>
                <a:gd name="connsiteX53" fmla="*/ 253415 w 615824"/>
                <a:gd name="connsiteY53" fmla="*/ 52166 h 712278"/>
                <a:gd name="connsiteX54" fmla="*/ 205503 w 615824"/>
                <a:gd name="connsiteY54" fmla="*/ 25139 h 712278"/>
                <a:gd name="connsiteX55" fmla="*/ 163731 w 615824"/>
                <a:gd name="connsiteY55" fmla="*/ 12858 h 712278"/>
                <a:gd name="connsiteX56" fmla="*/ 88579 w 615824"/>
                <a:gd name="connsiteY56" fmla="*/ 45043 h 712278"/>
                <a:gd name="connsiteX57" fmla="*/ 55715 w 615824"/>
                <a:gd name="connsiteY57" fmla="*/ 153899 h 712278"/>
                <a:gd name="connsiteX58" fmla="*/ 55751 w 615824"/>
                <a:gd name="connsiteY58" fmla="*/ 157879 h 7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24" h="712278">
                  <a:moveTo>
                    <a:pt x="55804" y="157879"/>
                  </a:moveTo>
                  <a:lnTo>
                    <a:pt x="52877" y="160575"/>
                  </a:lnTo>
                  <a:cubicBezTo>
                    <a:pt x="29421" y="182103"/>
                    <a:pt x="3090" y="211111"/>
                    <a:pt x="1412" y="220412"/>
                  </a:cubicBezTo>
                  <a:cubicBezTo>
                    <a:pt x="-1944" y="238994"/>
                    <a:pt x="1520" y="240869"/>
                    <a:pt x="3180" y="241779"/>
                  </a:cubicBezTo>
                  <a:cubicBezTo>
                    <a:pt x="16086" y="248777"/>
                    <a:pt x="21762" y="265360"/>
                    <a:pt x="18371" y="286103"/>
                  </a:cubicBezTo>
                  <a:cubicBezTo>
                    <a:pt x="17175" y="293440"/>
                    <a:pt x="17960" y="303597"/>
                    <a:pt x="18781" y="314361"/>
                  </a:cubicBezTo>
                  <a:cubicBezTo>
                    <a:pt x="20013" y="330338"/>
                    <a:pt x="21405" y="348439"/>
                    <a:pt x="17300" y="365612"/>
                  </a:cubicBezTo>
                  <a:cubicBezTo>
                    <a:pt x="13997" y="379393"/>
                    <a:pt x="22709" y="386069"/>
                    <a:pt x="41042" y="394262"/>
                  </a:cubicBezTo>
                  <a:cubicBezTo>
                    <a:pt x="43380" y="395316"/>
                    <a:pt x="45576" y="396297"/>
                    <a:pt x="47468" y="397279"/>
                  </a:cubicBezTo>
                  <a:cubicBezTo>
                    <a:pt x="49253" y="398208"/>
                    <a:pt x="52431" y="399564"/>
                    <a:pt x="56108" y="401117"/>
                  </a:cubicBezTo>
                  <a:cubicBezTo>
                    <a:pt x="73959" y="408686"/>
                    <a:pt x="107180" y="422771"/>
                    <a:pt x="124906" y="449172"/>
                  </a:cubicBezTo>
                  <a:cubicBezTo>
                    <a:pt x="128458" y="454456"/>
                    <a:pt x="147148" y="480715"/>
                    <a:pt x="168087" y="480715"/>
                  </a:cubicBezTo>
                  <a:cubicBezTo>
                    <a:pt x="168230" y="480715"/>
                    <a:pt x="168355" y="480715"/>
                    <a:pt x="168498" y="480715"/>
                  </a:cubicBezTo>
                  <a:cubicBezTo>
                    <a:pt x="179262" y="480715"/>
                    <a:pt x="187973" y="491354"/>
                    <a:pt x="195881" y="514203"/>
                  </a:cubicBezTo>
                  <a:lnTo>
                    <a:pt x="195953" y="514435"/>
                  </a:lnTo>
                  <a:cubicBezTo>
                    <a:pt x="196060" y="514614"/>
                    <a:pt x="196202" y="514828"/>
                    <a:pt x="196345" y="515060"/>
                  </a:cubicBezTo>
                  <a:cubicBezTo>
                    <a:pt x="198809" y="519023"/>
                    <a:pt x="204593" y="528288"/>
                    <a:pt x="204485" y="541444"/>
                  </a:cubicBezTo>
                  <a:cubicBezTo>
                    <a:pt x="204378" y="554154"/>
                    <a:pt x="204753" y="569452"/>
                    <a:pt x="204753" y="569595"/>
                  </a:cubicBezTo>
                  <a:lnTo>
                    <a:pt x="203629" y="569631"/>
                  </a:lnTo>
                  <a:cubicBezTo>
                    <a:pt x="203914" y="572933"/>
                    <a:pt x="204396" y="576468"/>
                    <a:pt x="204825" y="578628"/>
                  </a:cubicBezTo>
                  <a:cubicBezTo>
                    <a:pt x="210823" y="581948"/>
                    <a:pt x="224050" y="589909"/>
                    <a:pt x="223032" y="604512"/>
                  </a:cubicBezTo>
                  <a:cubicBezTo>
                    <a:pt x="222533" y="611759"/>
                    <a:pt x="219284" y="617257"/>
                    <a:pt x="216410" y="622095"/>
                  </a:cubicBezTo>
                  <a:cubicBezTo>
                    <a:pt x="213411" y="627182"/>
                    <a:pt x="211037" y="631199"/>
                    <a:pt x="211269" y="637143"/>
                  </a:cubicBezTo>
                  <a:cubicBezTo>
                    <a:pt x="211465" y="641963"/>
                    <a:pt x="213482" y="644623"/>
                    <a:pt x="217338" y="649282"/>
                  </a:cubicBezTo>
                  <a:cubicBezTo>
                    <a:pt x="221212" y="653977"/>
                    <a:pt x="226050" y="659814"/>
                    <a:pt x="227353" y="669168"/>
                  </a:cubicBezTo>
                  <a:cubicBezTo>
                    <a:pt x="227656" y="671292"/>
                    <a:pt x="227817" y="673256"/>
                    <a:pt x="227977" y="675148"/>
                  </a:cubicBezTo>
                  <a:cubicBezTo>
                    <a:pt x="228406" y="680164"/>
                    <a:pt x="228727" y="683074"/>
                    <a:pt x="230244" y="684538"/>
                  </a:cubicBezTo>
                  <a:cubicBezTo>
                    <a:pt x="231708" y="685948"/>
                    <a:pt x="236314" y="688358"/>
                    <a:pt x="250577" y="688608"/>
                  </a:cubicBezTo>
                  <a:cubicBezTo>
                    <a:pt x="270088" y="688947"/>
                    <a:pt x="276996" y="699872"/>
                    <a:pt x="283101" y="712278"/>
                  </a:cubicBezTo>
                  <a:cubicBezTo>
                    <a:pt x="321713" y="710261"/>
                    <a:pt x="537853" y="698872"/>
                    <a:pt x="610453" y="694017"/>
                  </a:cubicBezTo>
                  <a:cubicBezTo>
                    <a:pt x="592227" y="610509"/>
                    <a:pt x="603902" y="527931"/>
                    <a:pt x="600617" y="502672"/>
                  </a:cubicBezTo>
                  <a:cubicBezTo>
                    <a:pt x="596869" y="473860"/>
                    <a:pt x="605669" y="456830"/>
                    <a:pt x="610596" y="441121"/>
                  </a:cubicBezTo>
                  <a:cubicBezTo>
                    <a:pt x="615523" y="425412"/>
                    <a:pt x="617468" y="395280"/>
                    <a:pt x="613648" y="370396"/>
                  </a:cubicBezTo>
                  <a:cubicBezTo>
                    <a:pt x="609846" y="345511"/>
                    <a:pt x="620075" y="308845"/>
                    <a:pt x="613648" y="303597"/>
                  </a:cubicBezTo>
                  <a:cubicBezTo>
                    <a:pt x="607222" y="298367"/>
                    <a:pt x="576857" y="345511"/>
                    <a:pt x="557257" y="348082"/>
                  </a:cubicBezTo>
                  <a:cubicBezTo>
                    <a:pt x="537656" y="350652"/>
                    <a:pt x="558507" y="332409"/>
                    <a:pt x="566254" y="314825"/>
                  </a:cubicBezTo>
                  <a:cubicBezTo>
                    <a:pt x="569824" y="306721"/>
                    <a:pt x="577357" y="295082"/>
                    <a:pt x="585729" y="281551"/>
                  </a:cubicBezTo>
                  <a:cubicBezTo>
                    <a:pt x="579285" y="275339"/>
                    <a:pt x="572430" y="265557"/>
                    <a:pt x="572930" y="252258"/>
                  </a:cubicBezTo>
                  <a:cubicBezTo>
                    <a:pt x="573198" y="245278"/>
                    <a:pt x="571841" y="245046"/>
                    <a:pt x="567343" y="244243"/>
                  </a:cubicBezTo>
                  <a:cubicBezTo>
                    <a:pt x="565308" y="243886"/>
                    <a:pt x="562987" y="243457"/>
                    <a:pt x="560809" y="242118"/>
                  </a:cubicBezTo>
                  <a:cubicBezTo>
                    <a:pt x="554401" y="238120"/>
                    <a:pt x="554776" y="230355"/>
                    <a:pt x="555668" y="211575"/>
                  </a:cubicBezTo>
                  <a:cubicBezTo>
                    <a:pt x="556025" y="203989"/>
                    <a:pt x="556436" y="195384"/>
                    <a:pt x="556150" y="188601"/>
                  </a:cubicBezTo>
                  <a:cubicBezTo>
                    <a:pt x="555972" y="184335"/>
                    <a:pt x="548225" y="180265"/>
                    <a:pt x="541405" y="176677"/>
                  </a:cubicBezTo>
                  <a:cubicBezTo>
                    <a:pt x="532587" y="172035"/>
                    <a:pt x="522680" y="166823"/>
                    <a:pt x="520145" y="156987"/>
                  </a:cubicBezTo>
                  <a:cubicBezTo>
                    <a:pt x="519538" y="157130"/>
                    <a:pt x="518913" y="157273"/>
                    <a:pt x="518395" y="157398"/>
                  </a:cubicBezTo>
                  <a:cubicBezTo>
                    <a:pt x="514200" y="158415"/>
                    <a:pt x="501919" y="161378"/>
                    <a:pt x="497117" y="150739"/>
                  </a:cubicBezTo>
                  <a:cubicBezTo>
                    <a:pt x="490512" y="147954"/>
                    <a:pt x="464914" y="147383"/>
                    <a:pt x="439316" y="149543"/>
                  </a:cubicBezTo>
                  <a:lnTo>
                    <a:pt x="435406" y="149864"/>
                  </a:lnTo>
                  <a:lnTo>
                    <a:pt x="432514" y="147205"/>
                  </a:lnTo>
                  <a:cubicBezTo>
                    <a:pt x="415663" y="131656"/>
                    <a:pt x="362610" y="123998"/>
                    <a:pt x="330924" y="119428"/>
                  </a:cubicBezTo>
                  <a:cubicBezTo>
                    <a:pt x="313466" y="116911"/>
                    <a:pt x="304879" y="115608"/>
                    <a:pt x="300363" y="113698"/>
                  </a:cubicBezTo>
                  <a:cubicBezTo>
                    <a:pt x="295169" y="111485"/>
                    <a:pt x="287421" y="105094"/>
                    <a:pt x="269356" y="74426"/>
                  </a:cubicBezTo>
                  <a:cubicBezTo>
                    <a:pt x="264554" y="66286"/>
                    <a:pt x="260198" y="58378"/>
                    <a:pt x="257003" y="52451"/>
                  </a:cubicBezTo>
                  <a:cubicBezTo>
                    <a:pt x="255843" y="52380"/>
                    <a:pt x="254647" y="52291"/>
                    <a:pt x="253415" y="52166"/>
                  </a:cubicBezTo>
                  <a:cubicBezTo>
                    <a:pt x="228852" y="49702"/>
                    <a:pt x="198130" y="49702"/>
                    <a:pt x="205503" y="25139"/>
                  </a:cubicBezTo>
                  <a:cubicBezTo>
                    <a:pt x="212875" y="576"/>
                    <a:pt x="199362" y="-10491"/>
                    <a:pt x="163731" y="12858"/>
                  </a:cubicBezTo>
                  <a:cubicBezTo>
                    <a:pt x="134277" y="32155"/>
                    <a:pt x="104841" y="51416"/>
                    <a:pt x="88579" y="45043"/>
                  </a:cubicBezTo>
                  <a:cubicBezTo>
                    <a:pt x="75155" y="68053"/>
                    <a:pt x="55269" y="109682"/>
                    <a:pt x="55715" y="153899"/>
                  </a:cubicBezTo>
                  <a:lnTo>
                    <a:pt x="55751" y="157879"/>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5" name="Freeform: Shape 35">
              <a:extLst>
                <a:ext uri="{FF2B5EF4-FFF2-40B4-BE49-F238E27FC236}">
                  <a16:creationId xmlns:a16="http://schemas.microsoft.com/office/drawing/2014/main" id="{21361783-4D8D-80BB-A2AB-A94881E8AC11}"/>
                </a:ext>
              </a:extLst>
            </p:cNvPr>
            <p:cNvSpPr/>
            <p:nvPr/>
          </p:nvSpPr>
          <p:spPr>
            <a:xfrm>
              <a:off x="3857480" y="2347550"/>
              <a:ext cx="569475" cy="418198"/>
            </a:xfrm>
            <a:custGeom>
              <a:avLst/>
              <a:gdLst>
                <a:gd name="connsiteX0" fmla="*/ 72684 w 838545"/>
                <a:gd name="connsiteY0" fmla="*/ 410774 h 615792"/>
                <a:gd name="connsiteX1" fmla="*/ 105512 w 838545"/>
                <a:gd name="connsiteY1" fmla="*/ 470861 h 615792"/>
                <a:gd name="connsiteX2" fmla="*/ 107940 w 838545"/>
                <a:gd name="connsiteY2" fmla="*/ 503064 h 615792"/>
                <a:gd name="connsiteX3" fmla="*/ 130004 w 838545"/>
                <a:gd name="connsiteY3" fmla="*/ 526074 h 615792"/>
                <a:gd name="connsiteX4" fmla="*/ 140875 w 838545"/>
                <a:gd name="connsiteY4" fmla="*/ 531554 h 615792"/>
                <a:gd name="connsiteX5" fmla="*/ 184556 w 838545"/>
                <a:gd name="connsiteY5" fmla="*/ 533339 h 615792"/>
                <a:gd name="connsiteX6" fmla="*/ 221080 w 838545"/>
                <a:gd name="connsiteY6" fmla="*/ 533839 h 615792"/>
                <a:gd name="connsiteX7" fmla="*/ 272705 w 838545"/>
                <a:gd name="connsiteY7" fmla="*/ 558152 h 615792"/>
                <a:gd name="connsiteX8" fmla="*/ 310406 w 838545"/>
                <a:gd name="connsiteY8" fmla="*/ 558902 h 615792"/>
                <a:gd name="connsiteX9" fmla="*/ 329346 w 838545"/>
                <a:gd name="connsiteY9" fmla="*/ 558759 h 615792"/>
                <a:gd name="connsiteX10" fmla="*/ 344555 w 838545"/>
                <a:gd name="connsiteY10" fmla="*/ 563257 h 615792"/>
                <a:gd name="connsiteX11" fmla="*/ 352070 w 838545"/>
                <a:gd name="connsiteY11" fmla="*/ 565168 h 615792"/>
                <a:gd name="connsiteX12" fmla="*/ 735367 w 838545"/>
                <a:gd name="connsiteY12" fmla="*/ 610830 h 615792"/>
                <a:gd name="connsiteX13" fmla="*/ 741883 w 838545"/>
                <a:gd name="connsiteY13" fmla="*/ 615793 h 615792"/>
                <a:gd name="connsiteX14" fmla="*/ 742365 w 838545"/>
                <a:gd name="connsiteY14" fmla="*/ 543032 h 615792"/>
                <a:gd name="connsiteX15" fmla="*/ 838546 w 838545"/>
                <a:gd name="connsiteY15" fmla="*/ 145383 h 615792"/>
                <a:gd name="connsiteX16" fmla="*/ 244357 w 838545"/>
                <a:gd name="connsiteY16" fmla="*/ 255 h 615792"/>
                <a:gd name="connsiteX17" fmla="*/ 237360 w 838545"/>
                <a:gd name="connsiteY17" fmla="*/ 27013 h 615792"/>
                <a:gd name="connsiteX18" fmla="*/ 250855 w 838545"/>
                <a:gd name="connsiteY18" fmla="*/ 81923 h 615792"/>
                <a:gd name="connsiteX19" fmla="*/ 250855 w 838545"/>
                <a:gd name="connsiteY19" fmla="*/ 131424 h 615792"/>
                <a:gd name="connsiteX20" fmla="*/ 242751 w 838545"/>
                <a:gd name="connsiteY20" fmla="*/ 185423 h 615792"/>
                <a:gd name="connsiteX21" fmla="*/ 231951 w 838545"/>
                <a:gd name="connsiteY21" fmla="*/ 243028 h 615792"/>
                <a:gd name="connsiteX22" fmla="*/ 213047 w 838545"/>
                <a:gd name="connsiteY22" fmla="*/ 270037 h 615792"/>
                <a:gd name="connsiteX23" fmla="*/ 197748 w 838545"/>
                <a:gd name="connsiteY23" fmla="*/ 216930 h 615792"/>
                <a:gd name="connsiteX24" fmla="*/ 213047 w 838545"/>
                <a:gd name="connsiteY24" fmla="*/ 177337 h 615792"/>
                <a:gd name="connsiteX25" fmla="*/ 189644 w 838545"/>
                <a:gd name="connsiteY25" fmla="*/ 140439 h 615792"/>
                <a:gd name="connsiteX26" fmla="*/ 154549 w 838545"/>
                <a:gd name="connsiteY26" fmla="*/ 122445 h 615792"/>
                <a:gd name="connsiteX27" fmla="*/ 101442 w 838545"/>
                <a:gd name="connsiteY27" fmla="*/ 106236 h 615792"/>
                <a:gd name="connsiteX28" fmla="*/ 50138 w 838545"/>
                <a:gd name="connsiteY28" fmla="*/ 66643 h 615792"/>
                <a:gd name="connsiteX29" fmla="*/ 11241 w 838545"/>
                <a:gd name="connsiteY29" fmla="*/ 33743 h 615792"/>
                <a:gd name="connsiteX30" fmla="*/ 11241 w 838545"/>
                <a:gd name="connsiteY30" fmla="*/ 123266 h 615792"/>
                <a:gd name="connsiteX31" fmla="*/ 15722 w 838545"/>
                <a:gd name="connsiteY31" fmla="*/ 246349 h 615792"/>
                <a:gd name="connsiteX32" fmla="*/ 34751 w 838545"/>
                <a:gd name="connsiteY32" fmla="*/ 275446 h 615792"/>
                <a:gd name="connsiteX33" fmla="*/ 16846 w 838545"/>
                <a:gd name="connsiteY33" fmla="*/ 298938 h 615792"/>
                <a:gd name="connsiteX34" fmla="*/ 8260 w 838545"/>
                <a:gd name="connsiteY34" fmla="*/ 344815 h 615792"/>
                <a:gd name="connsiteX35" fmla="*/ 7956 w 838545"/>
                <a:gd name="connsiteY35" fmla="*/ 383980 h 615792"/>
                <a:gd name="connsiteX36" fmla="*/ 16293 w 838545"/>
                <a:gd name="connsiteY36" fmla="*/ 398939 h 615792"/>
                <a:gd name="connsiteX37" fmla="*/ 72291 w 838545"/>
                <a:gd name="connsiteY37" fmla="*/ 410703 h 615792"/>
                <a:gd name="connsiteX38" fmla="*/ 72648 w 838545"/>
                <a:gd name="connsiteY38" fmla="*/ 410810 h 61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8545" h="615792">
                  <a:moveTo>
                    <a:pt x="72684" y="410774"/>
                  </a:moveTo>
                  <a:cubicBezTo>
                    <a:pt x="108547" y="421521"/>
                    <a:pt x="106869" y="448886"/>
                    <a:pt x="105512" y="470861"/>
                  </a:cubicBezTo>
                  <a:cubicBezTo>
                    <a:pt x="104798" y="482624"/>
                    <a:pt x="104102" y="493746"/>
                    <a:pt x="107940" y="503064"/>
                  </a:cubicBezTo>
                  <a:cubicBezTo>
                    <a:pt x="115455" y="521308"/>
                    <a:pt x="123185" y="523842"/>
                    <a:pt x="130004" y="526074"/>
                  </a:cubicBezTo>
                  <a:cubicBezTo>
                    <a:pt x="133520" y="527216"/>
                    <a:pt x="137501" y="528519"/>
                    <a:pt x="140875" y="531554"/>
                  </a:cubicBezTo>
                  <a:cubicBezTo>
                    <a:pt x="146266" y="533732"/>
                    <a:pt x="169240" y="533500"/>
                    <a:pt x="184556" y="533339"/>
                  </a:cubicBezTo>
                  <a:cubicBezTo>
                    <a:pt x="197605" y="533196"/>
                    <a:pt x="211101" y="533071"/>
                    <a:pt x="221080" y="533839"/>
                  </a:cubicBezTo>
                  <a:cubicBezTo>
                    <a:pt x="246446" y="535785"/>
                    <a:pt x="265528" y="548477"/>
                    <a:pt x="272705" y="558152"/>
                  </a:cubicBezTo>
                  <a:cubicBezTo>
                    <a:pt x="279185" y="559437"/>
                    <a:pt x="299249" y="559098"/>
                    <a:pt x="310406" y="558902"/>
                  </a:cubicBezTo>
                  <a:cubicBezTo>
                    <a:pt x="317546" y="558777"/>
                    <a:pt x="324276" y="558670"/>
                    <a:pt x="329346" y="558759"/>
                  </a:cubicBezTo>
                  <a:cubicBezTo>
                    <a:pt x="335022" y="558866"/>
                    <a:pt x="341342" y="558991"/>
                    <a:pt x="344555" y="563257"/>
                  </a:cubicBezTo>
                  <a:cubicBezTo>
                    <a:pt x="346197" y="563918"/>
                    <a:pt x="349464" y="564721"/>
                    <a:pt x="352070" y="565168"/>
                  </a:cubicBezTo>
                  <a:cubicBezTo>
                    <a:pt x="552305" y="555189"/>
                    <a:pt x="705699" y="589034"/>
                    <a:pt x="735367" y="610830"/>
                  </a:cubicBezTo>
                  <a:cubicBezTo>
                    <a:pt x="737134" y="612134"/>
                    <a:pt x="739366" y="613812"/>
                    <a:pt x="741883" y="615793"/>
                  </a:cubicBezTo>
                  <a:cubicBezTo>
                    <a:pt x="740829" y="595746"/>
                    <a:pt x="739955" y="565489"/>
                    <a:pt x="742365" y="543032"/>
                  </a:cubicBezTo>
                  <a:cubicBezTo>
                    <a:pt x="745381" y="515006"/>
                    <a:pt x="809270" y="260969"/>
                    <a:pt x="838546" y="145383"/>
                  </a:cubicBezTo>
                  <a:cubicBezTo>
                    <a:pt x="642328" y="104754"/>
                    <a:pt x="442968" y="56825"/>
                    <a:pt x="244357" y="255"/>
                  </a:cubicBezTo>
                  <a:cubicBezTo>
                    <a:pt x="244357" y="255"/>
                    <a:pt x="227470" y="-4494"/>
                    <a:pt x="237360" y="27013"/>
                  </a:cubicBezTo>
                  <a:cubicBezTo>
                    <a:pt x="247267" y="58520"/>
                    <a:pt x="258067" y="64822"/>
                    <a:pt x="250855" y="81923"/>
                  </a:cubicBezTo>
                  <a:cubicBezTo>
                    <a:pt x="243661" y="99024"/>
                    <a:pt x="250855" y="116126"/>
                    <a:pt x="250855" y="131424"/>
                  </a:cubicBezTo>
                  <a:cubicBezTo>
                    <a:pt x="250855" y="146722"/>
                    <a:pt x="248159" y="173731"/>
                    <a:pt x="242751" y="185423"/>
                  </a:cubicBezTo>
                  <a:cubicBezTo>
                    <a:pt x="237342" y="197116"/>
                    <a:pt x="233754" y="229533"/>
                    <a:pt x="231951" y="243028"/>
                  </a:cubicBezTo>
                  <a:cubicBezTo>
                    <a:pt x="230148" y="256524"/>
                    <a:pt x="222043" y="286228"/>
                    <a:pt x="213047" y="270037"/>
                  </a:cubicBezTo>
                  <a:cubicBezTo>
                    <a:pt x="204050" y="253828"/>
                    <a:pt x="197748" y="230443"/>
                    <a:pt x="197748" y="216930"/>
                  </a:cubicBezTo>
                  <a:cubicBezTo>
                    <a:pt x="197748" y="203417"/>
                    <a:pt x="216652" y="191725"/>
                    <a:pt x="213047" y="177337"/>
                  </a:cubicBezTo>
                  <a:cubicBezTo>
                    <a:pt x="209441" y="162931"/>
                    <a:pt x="205853" y="150328"/>
                    <a:pt x="189644" y="140439"/>
                  </a:cubicBezTo>
                  <a:cubicBezTo>
                    <a:pt x="173435" y="130549"/>
                    <a:pt x="176149" y="133245"/>
                    <a:pt x="154549" y="122445"/>
                  </a:cubicBezTo>
                  <a:cubicBezTo>
                    <a:pt x="132949" y="111645"/>
                    <a:pt x="125755" y="115251"/>
                    <a:pt x="101442" y="106236"/>
                  </a:cubicBezTo>
                  <a:cubicBezTo>
                    <a:pt x="77147" y="97239"/>
                    <a:pt x="59135" y="77442"/>
                    <a:pt x="50138" y="66643"/>
                  </a:cubicBezTo>
                  <a:cubicBezTo>
                    <a:pt x="41141" y="55843"/>
                    <a:pt x="13205" y="11429"/>
                    <a:pt x="11241" y="33743"/>
                  </a:cubicBezTo>
                  <a:cubicBezTo>
                    <a:pt x="11241" y="33743"/>
                    <a:pt x="4529" y="89688"/>
                    <a:pt x="11241" y="123266"/>
                  </a:cubicBezTo>
                  <a:cubicBezTo>
                    <a:pt x="17953" y="156826"/>
                    <a:pt x="15722" y="230675"/>
                    <a:pt x="15722" y="246349"/>
                  </a:cubicBezTo>
                  <a:cubicBezTo>
                    <a:pt x="15722" y="262022"/>
                    <a:pt x="29145" y="260897"/>
                    <a:pt x="34751" y="275446"/>
                  </a:cubicBezTo>
                  <a:cubicBezTo>
                    <a:pt x="40338" y="289994"/>
                    <a:pt x="20202" y="284389"/>
                    <a:pt x="16846" y="298938"/>
                  </a:cubicBezTo>
                  <a:cubicBezTo>
                    <a:pt x="13490" y="313486"/>
                    <a:pt x="6403" y="338103"/>
                    <a:pt x="8260" y="344815"/>
                  </a:cubicBezTo>
                  <a:cubicBezTo>
                    <a:pt x="10116" y="351527"/>
                    <a:pt x="-11001" y="367200"/>
                    <a:pt x="7956" y="383980"/>
                  </a:cubicBezTo>
                  <a:cubicBezTo>
                    <a:pt x="14026" y="389353"/>
                    <a:pt x="16293" y="394262"/>
                    <a:pt x="16293" y="398939"/>
                  </a:cubicBezTo>
                  <a:lnTo>
                    <a:pt x="72291" y="410703"/>
                  </a:lnTo>
                  <a:lnTo>
                    <a:pt x="72648" y="410810"/>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6" name="Freeform: Shape 36">
              <a:extLst>
                <a:ext uri="{FF2B5EF4-FFF2-40B4-BE49-F238E27FC236}">
                  <a16:creationId xmlns:a16="http://schemas.microsoft.com/office/drawing/2014/main" id="{474309B1-3E53-E0CE-856A-EEAA28C20D73}"/>
                </a:ext>
              </a:extLst>
            </p:cNvPr>
            <p:cNvSpPr/>
            <p:nvPr/>
          </p:nvSpPr>
          <p:spPr>
            <a:xfrm>
              <a:off x="4485625" y="2462649"/>
              <a:ext cx="875675" cy="558773"/>
            </a:xfrm>
            <a:custGeom>
              <a:avLst/>
              <a:gdLst>
                <a:gd name="connsiteX0" fmla="*/ 13271 w 1289421"/>
                <a:gd name="connsiteY0" fmla="*/ 83150 h 822788"/>
                <a:gd name="connsiteX1" fmla="*/ 1400 w 1289421"/>
                <a:gd name="connsiteY1" fmla="*/ 161427 h 822788"/>
                <a:gd name="connsiteX2" fmla="*/ 8415 w 1289421"/>
                <a:gd name="connsiteY2" fmla="*/ 186757 h 822788"/>
                <a:gd name="connsiteX3" fmla="*/ 20643 w 1289421"/>
                <a:gd name="connsiteY3" fmla="*/ 233848 h 822788"/>
                <a:gd name="connsiteX4" fmla="*/ 22482 w 1289421"/>
                <a:gd name="connsiteY4" fmla="*/ 244916 h 822788"/>
                <a:gd name="connsiteX5" fmla="*/ 26784 w 1289421"/>
                <a:gd name="connsiteY5" fmla="*/ 263713 h 822788"/>
                <a:gd name="connsiteX6" fmla="*/ 37620 w 1289421"/>
                <a:gd name="connsiteY6" fmla="*/ 278940 h 822788"/>
                <a:gd name="connsiteX7" fmla="*/ 45635 w 1289421"/>
                <a:gd name="connsiteY7" fmla="*/ 288918 h 822788"/>
                <a:gd name="connsiteX8" fmla="*/ 69644 w 1289421"/>
                <a:gd name="connsiteY8" fmla="*/ 332796 h 822788"/>
                <a:gd name="connsiteX9" fmla="*/ 81944 w 1289421"/>
                <a:gd name="connsiteY9" fmla="*/ 357520 h 822788"/>
                <a:gd name="connsiteX10" fmla="*/ 85050 w 1289421"/>
                <a:gd name="connsiteY10" fmla="*/ 363321 h 822788"/>
                <a:gd name="connsiteX11" fmla="*/ 115754 w 1289421"/>
                <a:gd name="connsiteY11" fmla="*/ 397078 h 822788"/>
                <a:gd name="connsiteX12" fmla="*/ 117485 w 1289421"/>
                <a:gd name="connsiteY12" fmla="*/ 396846 h 822788"/>
                <a:gd name="connsiteX13" fmla="*/ 133408 w 1289421"/>
                <a:gd name="connsiteY13" fmla="*/ 401719 h 822788"/>
                <a:gd name="connsiteX14" fmla="*/ 121859 w 1289421"/>
                <a:gd name="connsiteY14" fmla="*/ 464394 h 822788"/>
                <a:gd name="connsiteX15" fmla="*/ 108738 w 1289421"/>
                <a:gd name="connsiteY15" fmla="*/ 496936 h 822788"/>
                <a:gd name="connsiteX16" fmla="*/ 111327 w 1289421"/>
                <a:gd name="connsiteY16" fmla="*/ 509718 h 822788"/>
                <a:gd name="connsiteX17" fmla="*/ 102758 w 1289421"/>
                <a:gd name="connsiteY17" fmla="*/ 544991 h 822788"/>
                <a:gd name="connsiteX18" fmla="*/ 94993 w 1289421"/>
                <a:gd name="connsiteY18" fmla="*/ 551043 h 822788"/>
                <a:gd name="connsiteX19" fmla="*/ 86317 w 1289421"/>
                <a:gd name="connsiteY19" fmla="*/ 566502 h 822788"/>
                <a:gd name="connsiteX20" fmla="*/ 93476 w 1289421"/>
                <a:gd name="connsiteY20" fmla="*/ 576998 h 822788"/>
                <a:gd name="connsiteX21" fmla="*/ 117735 w 1289421"/>
                <a:gd name="connsiteY21" fmla="*/ 575766 h 822788"/>
                <a:gd name="connsiteX22" fmla="*/ 155169 w 1289421"/>
                <a:gd name="connsiteY22" fmla="*/ 572821 h 822788"/>
                <a:gd name="connsiteX23" fmla="*/ 168236 w 1289421"/>
                <a:gd name="connsiteY23" fmla="*/ 600936 h 822788"/>
                <a:gd name="connsiteX24" fmla="*/ 179035 w 1289421"/>
                <a:gd name="connsiteY24" fmla="*/ 638905 h 822788"/>
                <a:gd name="connsiteX25" fmla="*/ 191210 w 1289421"/>
                <a:gd name="connsiteY25" fmla="*/ 695636 h 822788"/>
                <a:gd name="connsiteX26" fmla="*/ 188550 w 1289421"/>
                <a:gd name="connsiteY26" fmla="*/ 705525 h 822788"/>
                <a:gd name="connsiteX27" fmla="*/ 186979 w 1289421"/>
                <a:gd name="connsiteY27" fmla="*/ 710523 h 822788"/>
                <a:gd name="connsiteX28" fmla="*/ 196101 w 1289421"/>
                <a:gd name="connsiteY28" fmla="*/ 717664 h 822788"/>
                <a:gd name="connsiteX29" fmla="*/ 211524 w 1289421"/>
                <a:gd name="connsiteY29" fmla="*/ 729767 h 822788"/>
                <a:gd name="connsiteX30" fmla="*/ 220878 w 1289421"/>
                <a:gd name="connsiteY30" fmla="*/ 756525 h 822788"/>
                <a:gd name="connsiteX31" fmla="*/ 224591 w 1289421"/>
                <a:gd name="connsiteY31" fmla="*/ 770895 h 822788"/>
                <a:gd name="connsiteX32" fmla="*/ 245245 w 1289421"/>
                <a:gd name="connsiteY32" fmla="*/ 782356 h 822788"/>
                <a:gd name="connsiteX33" fmla="*/ 251136 w 1289421"/>
                <a:gd name="connsiteY33" fmla="*/ 782124 h 822788"/>
                <a:gd name="connsiteX34" fmla="*/ 268969 w 1289421"/>
                <a:gd name="connsiteY34" fmla="*/ 784105 h 822788"/>
                <a:gd name="connsiteX35" fmla="*/ 277055 w 1289421"/>
                <a:gd name="connsiteY35" fmla="*/ 785462 h 822788"/>
                <a:gd name="connsiteX36" fmla="*/ 300511 w 1289421"/>
                <a:gd name="connsiteY36" fmla="*/ 784623 h 822788"/>
                <a:gd name="connsiteX37" fmla="*/ 313561 w 1289421"/>
                <a:gd name="connsiteY37" fmla="*/ 783427 h 822788"/>
                <a:gd name="connsiteX38" fmla="*/ 341480 w 1289421"/>
                <a:gd name="connsiteY38" fmla="*/ 787301 h 822788"/>
                <a:gd name="connsiteX39" fmla="*/ 361901 w 1289421"/>
                <a:gd name="connsiteY39" fmla="*/ 790746 h 822788"/>
                <a:gd name="connsiteX40" fmla="*/ 362169 w 1289421"/>
                <a:gd name="connsiteY40" fmla="*/ 790746 h 822788"/>
                <a:gd name="connsiteX41" fmla="*/ 378877 w 1289421"/>
                <a:gd name="connsiteY41" fmla="*/ 781660 h 822788"/>
                <a:gd name="connsiteX42" fmla="*/ 398371 w 1289421"/>
                <a:gd name="connsiteY42" fmla="*/ 767557 h 822788"/>
                <a:gd name="connsiteX43" fmla="*/ 417186 w 1289421"/>
                <a:gd name="connsiteY43" fmla="*/ 768111 h 822788"/>
                <a:gd name="connsiteX44" fmla="*/ 429021 w 1289421"/>
                <a:gd name="connsiteY44" fmla="*/ 789978 h 822788"/>
                <a:gd name="connsiteX45" fmla="*/ 433287 w 1289421"/>
                <a:gd name="connsiteY45" fmla="*/ 801581 h 822788"/>
                <a:gd name="connsiteX46" fmla="*/ 434037 w 1289421"/>
                <a:gd name="connsiteY46" fmla="*/ 801867 h 822788"/>
                <a:gd name="connsiteX47" fmla="*/ 438607 w 1289421"/>
                <a:gd name="connsiteY47" fmla="*/ 771735 h 822788"/>
                <a:gd name="connsiteX48" fmla="*/ 438875 w 1289421"/>
                <a:gd name="connsiteY48" fmla="*/ 765397 h 822788"/>
                <a:gd name="connsiteX49" fmla="*/ 438964 w 1289421"/>
                <a:gd name="connsiteY49" fmla="*/ 763934 h 822788"/>
                <a:gd name="connsiteX50" fmla="*/ 439517 w 1289421"/>
                <a:gd name="connsiteY50" fmla="*/ 762577 h 822788"/>
                <a:gd name="connsiteX51" fmla="*/ 444623 w 1289421"/>
                <a:gd name="connsiteY51" fmla="*/ 741084 h 822788"/>
                <a:gd name="connsiteX52" fmla="*/ 444319 w 1289421"/>
                <a:gd name="connsiteY52" fmla="*/ 730641 h 822788"/>
                <a:gd name="connsiteX53" fmla="*/ 454691 w 1289421"/>
                <a:gd name="connsiteY53" fmla="*/ 731962 h 822788"/>
                <a:gd name="connsiteX54" fmla="*/ 1241688 w 1289421"/>
                <a:gd name="connsiteY54" fmla="*/ 822788 h 822788"/>
                <a:gd name="connsiteX55" fmla="*/ 1289421 w 1289421"/>
                <a:gd name="connsiteY55" fmla="*/ 165193 h 822788"/>
                <a:gd name="connsiteX56" fmla="*/ 34407 w 1289421"/>
                <a:gd name="connsiteY56" fmla="*/ 0 h 822788"/>
                <a:gd name="connsiteX57" fmla="*/ 19947 w 1289421"/>
                <a:gd name="connsiteY57" fmla="*/ 58230 h 822788"/>
                <a:gd name="connsiteX58" fmla="*/ 13289 w 1289421"/>
                <a:gd name="connsiteY58" fmla="*/ 83096 h 82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21" h="822788">
                  <a:moveTo>
                    <a:pt x="13271" y="83150"/>
                  </a:moveTo>
                  <a:cubicBezTo>
                    <a:pt x="5756" y="109552"/>
                    <a:pt x="-3580" y="142433"/>
                    <a:pt x="1400" y="161427"/>
                  </a:cubicBezTo>
                  <a:cubicBezTo>
                    <a:pt x="3614" y="169870"/>
                    <a:pt x="6059" y="178456"/>
                    <a:pt x="8415" y="186757"/>
                  </a:cubicBezTo>
                  <a:cubicBezTo>
                    <a:pt x="12771" y="202055"/>
                    <a:pt x="17270" y="217871"/>
                    <a:pt x="20643" y="233848"/>
                  </a:cubicBezTo>
                  <a:cubicBezTo>
                    <a:pt x="21429" y="237543"/>
                    <a:pt x="21964" y="241292"/>
                    <a:pt x="22482" y="244916"/>
                  </a:cubicBezTo>
                  <a:cubicBezTo>
                    <a:pt x="23464" y="251788"/>
                    <a:pt x="24410" y="258286"/>
                    <a:pt x="26784" y="263713"/>
                  </a:cubicBezTo>
                  <a:cubicBezTo>
                    <a:pt x="29105" y="268997"/>
                    <a:pt x="33228" y="273834"/>
                    <a:pt x="37620" y="278940"/>
                  </a:cubicBezTo>
                  <a:cubicBezTo>
                    <a:pt x="40333" y="282099"/>
                    <a:pt x="43118" y="285366"/>
                    <a:pt x="45635" y="288918"/>
                  </a:cubicBezTo>
                  <a:cubicBezTo>
                    <a:pt x="55417" y="302771"/>
                    <a:pt x="62647" y="318033"/>
                    <a:pt x="69644" y="332796"/>
                  </a:cubicBezTo>
                  <a:cubicBezTo>
                    <a:pt x="73554" y="341026"/>
                    <a:pt x="77588" y="349540"/>
                    <a:pt x="81944" y="357520"/>
                  </a:cubicBezTo>
                  <a:cubicBezTo>
                    <a:pt x="82961" y="359376"/>
                    <a:pt x="83997" y="361322"/>
                    <a:pt x="85050" y="363321"/>
                  </a:cubicBezTo>
                  <a:cubicBezTo>
                    <a:pt x="92797" y="377959"/>
                    <a:pt x="101562" y="394543"/>
                    <a:pt x="115754" y="397078"/>
                  </a:cubicBezTo>
                  <a:cubicBezTo>
                    <a:pt x="116004" y="397096"/>
                    <a:pt x="116860" y="396953"/>
                    <a:pt x="117485" y="396846"/>
                  </a:cubicBezTo>
                  <a:cubicBezTo>
                    <a:pt x="120734" y="396292"/>
                    <a:pt x="127482" y="395168"/>
                    <a:pt x="133408" y="401719"/>
                  </a:cubicBezTo>
                  <a:cubicBezTo>
                    <a:pt x="146422" y="416125"/>
                    <a:pt x="133944" y="440670"/>
                    <a:pt x="121859" y="464394"/>
                  </a:cubicBezTo>
                  <a:cubicBezTo>
                    <a:pt x="115611" y="476675"/>
                    <a:pt x="108542" y="490599"/>
                    <a:pt x="108738" y="496936"/>
                  </a:cubicBezTo>
                  <a:cubicBezTo>
                    <a:pt x="108899" y="501542"/>
                    <a:pt x="110077" y="505505"/>
                    <a:pt x="111327" y="509718"/>
                  </a:cubicBezTo>
                  <a:cubicBezTo>
                    <a:pt x="114236" y="519500"/>
                    <a:pt x="117860" y="531674"/>
                    <a:pt x="102758" y="544991"/>
                  </a:cubicBezTo>
                  <a:cubicBezTo>
                    <a:pt x="100116" y="547312"/>
                    <a:pt x="97403" y="549293"/>
                    <a:pt x="94993" y="551043"/>
                  </a:cubicBezTo>
                  <a:cubicBezTo>
                    <a:pt x="86549" y="557201"/>
                    <a:pt x="84407" y="559111"/>
                    <a:pt x="86317" y="566502"/>
                  </a:cubicBezTo>
                  <a:cubicBezTo>
                    <a:pt x="87656" y="571714"/>
                    <a:pt x="89995" y="575159"/>
                    <a:pt x="93476" y="576998"/>
                  </a:cubicBezTo>
                  <a:cubicBezTo>
                    <a:pt x="98759" y="579801"/>
                    <a:pt x="107614" y="579354"/>
                    <a:pt x="117735" y="575766"/>
                  </a:cubicBezTo>
                  <a:cubicBezTo>
                    <a:pt x="130945" y="571071"/>
                    <a:pt x="144619" y="566234"/>
                    <a:pt x="155169" y="572821"/>
                  </a:cubicBezTo>
                  <a:cubicBezTo>
                    <a:pt x="164576" y="578694"/>
                    <a:pt x="167093" y="590940"/>
                    <a:pt x="168236" y="600936"/>
                  </a:cubicBezTo>
                  <a:cubicBezTo>
                    <a:pt x="169628" y="613200"/>
                    <a:pt x="174198" y="625678"/>
                    <a:pt x="179035" y="638905"/>
                  </a:cubicBezTo>
                  <a:cubicBezTo>
                    <a:pt x="185712" y="657149"/>
                    <a:pt x="192602" y="676017"/>
                    <a:pt x="191210" y="695636"/>
                  </a:cubicBezTo>
                  <a:cubicBezTo>
                    <a:pt x="190960" y="699224"/>
                    <a:pt x="189675" y="702580"/>
                    <a:pt x="188550" y="705525"/>
                  </a:cubicBezTo>
                  <a:cubicBezTo>
                    <a:pt x="187979" y="707042"/>
                    <a:pt x="187015" y="709542"/>
                    <a:pt x="186979" y="710523"/>
                  </a:cubicBezTo>
                  <a:cubicBezTo>
                    <a:pt x="187533" y="712898"/>
                    <a:pt x="190817" y="714826"/>
                    <a:pt x="196101" y="717664"/>
                  </a:cubicBezTo>
                  <a:cubicBezTo>
                    <a:pt x="201456" y="720538"/>
                    <a:pt x="207543" y="723805"/>
                    <a:pt x="211524" y="729767"/>
                  </a:cubicBezTo>
                  <a:cubicBezTo>
                    <a:pt x="217040" y="738032"/>
                    <a:pt x="218986" y="747421"/>
                    <a:pt x="220878" y="756525"/>
                  </a:cubicBezTo>
                  <a:cubicBezTo>
                    <a:pt x="221949" y="761738"/>
                    <a:pt x="222985" y="766665"/>
                    <a:pt x="224591" y="770895"/>
                  </a:cubicBezTo>
                  <a:cubicBezTo>
                    <a:pt x="229268" y="783088"/>
                    <a:pt x="231089" y="782999"/>
                    <a:pt x="245245" y="782356"/>
                  </a:cubicBezTo>
                  <a:cubicBezTo>
                    <a:pt x="247083" y="782267"/>
                    <a:pt x="249047" y="782177"/>
                    <a:pt x="251136" y="782124"/>
                  </a:cubicBezTo>
                  <a:cubicBezTo>
                    <a:pt x="257419" y="781945"/>
                    <a:pt x="263292" y="783052"/>
                    <a:pt x="268969" y="784105"/>
                  </a:cubicBezTo>
                  <a:cubicBezTo>
                    <a:pt x="271789" y="784641"/>
                    <a:pt x="274467" y="785141"/>
                    <a:pt x="277055" y="785462"/>
                  </a:cubicBezTo>
                  <a:cubicBezTo>
                    <a:pt x="284624" y="786390"/>
                    <a:pt x="292336" y="785533"/>
                    <a:pt x="300511" y="784623"/>
                  </a:cubicBezTo>
                  <a:cubicBezTo>
                    <a:pt x="304742" y="784159"/>
                    <a:pt x="309098" y="783677"/>
                    <a:pt x="313561" y="783427"/>
                  </a:cubicBezTo>
                  <a:cubicBezTo>
                    <a:pt x="323468" y="782891"/>
                    <a:pt x="332625" y="785123"/>
                    <a:pt x="341480" y="787301"/>
                  </a:cubicBezTo>
                  <a:cubicBezTo>
                    <a:pt x="348602" y="789050"/>
                    <a:pt x="355332" y="790692"/>
                    <a:pt x="361901" y="790746"/>
                  </a:cubicBezTo>
                  <a:cubicBezTo>
                    <a:pt x="361990" y="790746"/>
                    <a:pt x="362080" y="790746"/>
                    <a:pt x="362169" y="790746"/>
                  </a:cubicBezTo>
                  <a:cubicBezTo>
                    <a:pt x="370487" y="790746"/>
                    <a:pt x="373665" y="787318"/>
                    <a:pt x="378877" y="781660"/>
                  </a:cubicBezTo>
                  <a:cubicBezTo>
                    <a:pt x="383340" y="776822"/>
                    <a:pt x="388910" y="770788"/>
                    <a:pt x="398371" y="767557"/>
                  </a:cubicBezTo>
                  <a:cubicBezTo>
                    <a:pt x="405761" y="765040"/>
                    <a:pt x="412080" y="765219"/>
                    <a:pt x="417186" y="768111"/>
                  </a:cubicBezTo>
                  <a:cubicBezTo>
                    <a:pt x="425290" y="772698"/>
                    <a:pt x="427271" y="781874"/>
                    <a:pt x="429021" y="789978"/>
                  </a:cubicBezTo>
                  <a:cubicBezTo>
                    <a:pt x="429949" y="794262"/>
                    <a:pt x="431342" y="800725"/>
                    <a:pt x="433287" y="801581"/>
                  </a:cubicBezTo>
                  <a:cubicBezTo>
                    <a:pt x="433609" y="801724"/>
                    <a:pt x="433858" y="801813"/>
                    <a:pt x="434037" y="801867"/>
                  </a:cubicBezTo>
                  <a:cubicBezTo>
                    <a:pt x="436518" y="799047"/>
                    <a:pt x="438054" y="788925"/>
                    <a:pt x="438607" y="771735"/>
                  </a:cubicBezTo>
                  <a:cubicBezTo>
                    <a:pt x="438678" y="769253"/>
                    <a:pt x="438750" y="767093"/>
                    <a:pt x="438875" y="765397"/>
                  </a:cubicBezTo>
                  <a:lnTo>
                    <a:pt x="438964" y="763934"/>
                  </a:lnTo>
                  <a:lnTo>
                    <a:pt x="439517" y="762577"/>
                  </a:lnTo>
                  <a:cubicBezTo>
                    <a:pt x="440999" y="758953"/>
                    <a:pt x="444837" y="748028"/>
                    <a:pt x="444623" y="741084"/>
                  </a:cubicBezTo>
                  <a:lnTo>
                    <a:pt x="444319" y="730641"/>
                  </a:lnTo>
                  <a:lnTo>
                    <a:pt x="454691" y="731962"/>
                  </a:lnTo>
                  <a:cubicBezTo>
                    <a:pt x="461510" y="732837"/>
                    <a:pt x="1121033" y="817076"/>
                    <a:pt x="1241688" y="822788"/>
                  </a:cubicBezTo>
                  <a:lnTo>
                    <a:pt x="1289421" y="165193"/>
                  </a:lnTo>
                  <a:cubicBezTo>
                    <a:pt x="926992" y="137828"/>
                    <a:pt x="491696" y="88380"/>
                    <a:pt x="34407" y="0"/>
                  </a:cubicBezTo>
                  <a:cubicBezTo>
                    <a:pt x="27980" y="25616"/>
                    <a:pt x="21286" y="52393"/>
                    <a:pt x="19947" y="58230"/>
                  </a:cubicBezTo>
                  <a:cubicBezTo>
                    <a:pt x="18287" y="65513"/>
                    <a:pt x="15859" y="74064"/>
                    <a:pt x="13289" y="83096"/>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7" name="Freeform: Shape 42">
              <a:extLst>
                <a:ext uri="{FF2B5EF4-FFF2-40B4-BE49-F238E27FC236}">
                  <a16:creationId xmlns:a16="http://schemas.microsoft.com/office/drawing/2014/main" id="{FFF6B93C-4E86-B8A5-102D-1E8DACB26327}"/>
                </a:ext>
              </a:extLst>
            </p:cNvPr>
            <p:cNvSpPr/>
            <p:nvPr/>
          </p:nvSpPr>
          <p:spPr>
            <a:xfrm>
              <a:off x="5348497" y="2575769"/>
              <a:ext cx="563344" cy="364158"/>
            </a:xfrm>
            <a:custGeom>
              <a:avLst/>
              <a:gdLst>
                <a:gd name="connsiteX0" fmla="*/ 829518 w 829518"/>
                <a:gd name="connsiteY0" fmla="*/ 535744 h 536217"/>
                <a:gd name="connsiteX1" fmla="*/ 826751 w 829518"/>
                <a:gd name="connsiteY1" fmla="*/ 487261 h 536217"/>
                <a:gd name="connsiteX2" fmla="*/ 812917 w 829518"/>
                <a:gd name="connsiteY2" fmla="*/ 452505 h 536217"/>
                <a:gd name="connsiteX3" fmla="*/ 806366 w 829518"/>
                <a:gd name="connsiteY3" fmla="*/ 428924 h 536217"/>
                <a:gd name="connsiteX4" fmla="*/ 800814 w 829518"/>
                <a:gd name="connsiteY4" fmla="*/ 408395 h 536217"/>
                <a:gd name="connsiteX5" fmla="*/ 808954 w 829518"/>
                <a:gd name="connsiteY5" fmla="*/ 393240 h 536217"/>
                <a:gd name="connsiteX6" fmla="*/ 812274 w 829518"/>
                <a:gd name="connsiteY6" fmla="*/ 389670 h 536217"/>
                <a:gd name="connsiteX7" fmla="*/ 807240 w 829518"/>
                <a:gd name="connsiteY7" fmla="*/ 383850 h 536217"/>
                <a:gd name="connsiteX8" fmla="*/ 803688 w 829518"/>
                <a:gd name="connsiteY8" fmla="*/ 381262 h 536217"/>
                <a:gd name="connsiteX9" fmla="*/ 803527 w 829518"/>
                <a:gd name="connsiteY9" fmla="*/ 376835 h 536217"/>
                <a:gd name="connsiteX10" fmla="*/ 802688 w 829518"/>
                <a:gd name="connsiteY10" fmla="*/ 290793 h 536217"/>
                <a:gd name="connsiteX11" fmla="*/ 792674 w 829518"/>
                <a:gd name="connsiteY11" fmla="*/ 257786 h 536217"/>
                <a:gd name="connsiteX12" fmla="*/ 788979 w 829518"/>
                <a:gd name="connsiteY12" fmla="*/ 250307 h 536217"/>
                <a:gd name="connsiteX13" fmla="*/ 766593 w 829518"/>
                <a:gd name="connsiteY13" fmla="*/ 193184 h 536217"/>
                <a:gd name="connsiteX14" fmla="*/ 766022 w 829518"/>
                <a:gd name="connsiteY14" fmla="*/ 191702 h 536217"/>
                <a:gd name="connsiteX15" fmla="*/ 766022 w 829518"/>
                <a:gd name="connsiteY15" fmla="*/ 190113 h 536217"/>
                <a:gd name="connsiteX16" fmla="*/ 765398 w 829518"/>
                <a:gd name="connsiteY16" fmla="*/ 129937 h 536217"/>
                <a:gd name="connsiteX17" fmla="*/ 774787 w 829518"/>
                <a:gd name="connsiteY17" fmla="*/ 95610 h 536217"/>
                <a:gd name="connsiteX18" fmla="*/ 765737 w 829518"/>
                <a:gd name="connsiteY18" fmla="*/ 73136 h 536217"/>
                <a:gd name="connsiteX19" fmla="*/ 753116 w 829518"/>
                <a:gd name="connsiteY19" fmla="*/ 31025 h 536217"/>
                <a:gd name="connsiteX20" fmla="*/ 36612 w 829518"/>
                <a:gd name="connsiteY20" fmla="*/ 0 h 536217"/>
                <a:gd name="connsiteX21" fmla="*/ 0 w 829518"/>
                <a:gd name="connsiteY21" fmla="*/ 504380 h 536217"/>
                <a:gd name="connsiteX22" fmla="*/ 829500 w 829518"/>
                <a:gd name="connsiteY22" fmla="*/ 535744 h 53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9518" h="536217">
                  <a:moveTo>
                    <a:pt x="829518" y="535744"/>
                  </a:moveTo>
                  <a:cubicBezTo>
                    <a:pt x="829000" y="514876"/>
                    <a:pt x="827912" y="493063"/>
                    <a:pt x="826751" y="487261"/>
                  </a:cubicBezTo>
                  <a:cubicBezTo>
                    <a:pt x="822217" y="481442"/>
                    <a:pt x="813113" y="466250"/>
                    <a:pt x="812917" y="452505"/>
                  </a:cubicBezTo>
                  <a:cubicBezTo>
                    <a:pt x="812845" y="447293"/>
                    <a:pt x="809257" y="437100"/>
                    <a:pt x="806366" y="428924"/>
                  </a:cubicBezTo>
                  <a:cubicBezTo>
                    <a:pt x="802956" y="419249"/>
                    <a:pt x="800868" y="413072"/>
                    <a:pt x="800814" y="408395"/>
                  </a:cubicBezTo>
                  <a:cubicBezTo>
                    <a:pt x="800725" y="399880"/>
                    <a:pt x="805884" y="395721"/>
                    <a:pt x="808954" y="393240"/>
                  </a:cubicBezTo>
                  <a:cubicBezTo>
                    <a:pt x="810739" y="391794"/>
                    <a:pt x="811667" y="391008"/>
                    <a:pt x="812274" y="389670"/>
                  </a:cubicBezTo>
                  <a:cubicBezTo>
                    <a:pt x="811971" y="388349"/>
                    <a:pt x="809525" y="385510"/>
                    <a:pt x="807240" y="383850"/>
                  </a:cubicBezTo>
                  <a:lnTo>
                    <a:pt x="803688" y="381262"/>
                  </a:lnTo>
                  <a:lnTo>
                    <a:pt x="803527" y="376835"/>
                  </a:lnTo>
                  <a:cubicBezTo>
                    <a:pt x="803456" y="374121"/>
                    <a:pt x="801742" y="310179"/>
                    <a:pt x="802688" y="290793"/>
                  </a:cubicBezTo>
                  <a:cubicBezTo>
                    <a:pt x="803313" y="278136"/>
                    <a:pt x="797172" y="266373"/>
                    <a:pt x="792674" y="257786"/>
                  </a:cubicBezTo>
                  <a:cubicBezTo>
                    <a:pt x="791210" y="255002"/>
                    <a:pt x="789960" y="252592"/>
                    <a:pt x="788979" y="250307"/>
                  </a:cubicBezTo>
                  <a:cubicBezTo>
                    <a:pt x="785087" y="241238"/>
                    <a:pt x="767343" y="195129"/>
                    <a:pt x="766593" y="193184"/>
                  </a:cubicBezTo>
                  <a:lnTo>
                    <a:pt x="766022" y="191702"/>
                  </a:lnTo>
                  <a:lnTo>
                    <a:pt x="766022" y="190113"/>
                  </a:lnTo>
                  <a:cubicBezTo>
                    <a:pt x="765987" y="189792"/>
                    <a:pt x="765469" y="158374"/>
                    <a:pt x="765398" y="129937"/>
                  </a:cubicBezTo>
                  <a:cubicBezTo>
                    <a:pt x="765344" y="109855"/>
                    <a:pt x="770039" y="100216"/>
                    <a:pt x="774787" y="95610"/>
                  </a:cubicBezTo>
                  <a:cubicBezTo>
                    <a:pt x="774127" y="90308"/>
                    <a:pt x="772074" y="81151"/>
                    <a:pt x="765737" y="73136"/>
                  </a:cubicBezTo>
                  <a:cubicBezTo>
                    <a:pt x="757347" y="62514"/>
                    <a:pt x="754241" y="44235"/>
                    <a:pt x="753116" y="31025"/>
                  </a:cubicBezTo>
                  <a:cubicBezTo>
                    <a:pt x="584924" y="29276"/>
                    <a:pt x="336313" y="22189"/>
                    <a:pt x="36612" y="0"/>
                  </a:cubicBezTo>
                  <a:lnTo>
                    <a:pt x="0" y="504380"/>
                  </a:lnTo>
                  <a:cubicBezTo>
                    <a:pt x="74135" y="508771"/>
                    <a:pt x="617948" y="540439"/>
                    <a:pt x="829500" y="535744"/>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8" name="Freeform: Shape 47">
              <a:extLst>
                <a:ext uri="{FF2B5EF4-FFF2-40B4-BE49-F238E27FC236}">
                  <a16:creationId xmlns:a16="http://schemas.microsoft.com/office/drawing/2014/main" id="{B97A9755-E3D6-7F98-6CEC-582422E68B1B}"/>
                </a:ext>
              </a:extLst>
            </p:cNvPr>
            <p:cNvSpPr/>
            <p:nvPr/>
          </p:nvSpPr>
          <p:spPr>
            <a:xfrm>
              <a:off x="5872139" y="2560192"/>
              <a:ext cx="561793" cy="647405"/>
            </a:xfrm>
            <a:custGeom>
              <a:avLst/>
              <a:gdLst>
                <a:gd name="connsiteX0" fmla="*/ 21903 w 827235"/>
                <a:gd name="connsiteY0" fmla="*/ 123600 h 953297"/>
                <a:gd name="connsiteX1" fmla="*/ 21653 w 827235"/>
                <a:gd name="connsiteY1" fmla="*/ 131508 h 953297"/>
                <a:gd name="connsiteX2" fmla="*/ 15691 w 827235"/>
                <a:gd name="connsiteY2" fmla="*/ 132026 h 953297"/>
                <a:gd name="connsiteX3" fmla="*/ 12210 w 827235"/>
                <a:gd name="connsiteY3" fmla="*/ 152840 h 953297"/>
                <a:gd name="connsiteX4" fmla="*/ 12781 w 827235"/>
                <a:gd name="connsiteY4" fmla="*/ 211195 h 953297"/>
                <a:gd name="connsiteX5" fmla="*/ 34345 w 827235"/>
                <a:gd name="connsiteY5" fmla="*/ 266230 h 953297"/>
                <a:gd name="connsiteX6" fmla="*/ 37451 w 827235"/>
                <a:gd name="connsiteY6" fmla="*/ 272460 h 953297"/>
                <a:gd name="connsiteX7" fmla="*/ 49465 w 827235"/>
                <a:gd name="connsiteY7" fmla="*/ 314606 h 953297"/>
                <a:gd name="connsiteX8" fmla="*/ 50215 w 827235"/>
                <a:gd name="connsiteY8" fmla="*/ 395293 h 953297"/>
                <a:gd name="connsiteX9" fmla="*/ 57855 w 827235"/>
                <a:gd name="connsiteY9" fmla="*/ 419088 h 953297"/>
                <a:gd name="connsiteX10" fmla="*/ 49126 w 827235"/>
                <a:gd name="connsiteY10" fmla="*/ 430048 h 953297"/>
                <a:gd name="connsiteX11" fmla="*/ 47644 w 827235"/>
                <a:gd name="connsiteY11" fmla="*/ 431298 h 953297"/>
                <a:gd name="connsiteX12" fmla="*/ 52161 w 827235"/>
                <a:gd name="connsiteY12" fmla="*/ 445918 h 953297"/>
                <a:gd name="connsiteX13" fmla="*/ 59729 w 827235"/>
                <a:gd name="connsiteY13" fmla="*/ 475194 h 953297"/>
                <a:gd name="connsiteX14" fmla="*/ 70119 w 827235"/>
                <a:gd name="connsiteY14" fmla="*/ 499632 h 953297"/>
                <a:gd name="connsiteX15" fmla="*/ 76527 w 827235"/>
                <a:gd name="connsiteY15" fmla="*/ 567233 h 953297"/>
                <a:gd name="connsiteX16" fmla="*/ 76527 w 827235"/>
                <a:gd name="connsiteY16" fmla="*/ 567305 h 953297"/>
                <a:gd name="connsiteX17" fmla="*/ 76527 w 827235"/>
                <a:gd name="connsiteY17" fmla="*/ 567305 h 953297"/>
                <a:gd name="connsiteX18" fmla="*/ 76527 w 827235"/>
                <a:gd name="connsiteY18" fmla="*/ 567358 h 953297"/>
                <a:gd name="connsiteX19" fmla="*/ 76670 w 827235"/>
                <a:gd name="connsiteY19" fmla="*/ 576052 h 953297"/>
                <a:gd name="connsiteX20" fmla="*/ 76599 w 827235"/>
                <a:gd name="connsiteY20" fmla="*/ 576052 h 953297"/>
                <a:gd name="connsiteX21" fmla="*/ 76777 w 827235"/>
                <a:gd name="connsiteY21" fmla="*/ 595010 h 953297"/>
                <a:gd name="connsiteX22" fmla="*/ 72297 w 827235"/>
                <a:gd name="connsiteY22" fmla="*/ 597616 h 953297"/>
                <a:gd name="connsiteX23" fmla="*/ 49412 w 827235"/>
                <a:gd name="connsiteY23" fmla="*/ 627909 h 953297"/>
                <a:gd name="connsiteX24" fmla="*/ 81668 w 827235"/>
                <a:gd name="connsiteY24" fmla="*/ 659773 h 953297"/>
                <a:gd name="connsiteX25" fmla="*/ 86577 w 827235"/>
                <a:gd name="connsiteY25" fmla="*/ 662201 h 953297"/>
                <a:gd name="connsiteX26" fmla="*/ 89451 w 827235"/>
                <a:gd name="connsiteY26" fmla="*/ 953297 h 953297"/>
                <a:gd name="connsiteX27" fmla="*/ 687032 w 827235"/>
                <a:gd name="connsiteY27" fmla="*/ 933447 h 953297"/>
                <a:gd name="connsiteX28" fmla="*/ 686907 w 827235"/>
                <a:gd name="connsiteY28" fmla="*/ 912865 h 953297"/>
                <a:gd name="connsiteX29" fmla="*/ 681462 w 827235"/>
                <a:gd name="connsiteY29" fmla="*/ 896085 h 953297"/>
                <a:gd name="connsiteX30" fmla="*/ 679695 w 827235"/>
                <a:gd name="connsiteY30" fmla="*/ 892818 h 953297"/>
                <a:gd name="connsiteX31" fmla="*/ 679266 w 827235"/>
                <a:gd name="connsiteY31" fmla="*/ 891640 h 953297"/>
                <a:gd name="connsiteX32" fmla="*/ 668074 w 827235"/>
                <a:gd name="connsiteY32" fmla="*/ 870165 h 953297"/>
                <a:gd name="connsiteX33" fmla="*/ 610344 w 827235"/>
                <a:gd name="connsiteY33" fmla="*/ 830714 h 953297"/>
                <a:gd name="connsiteX34" fmla="*/ 549383 w 827235"/>
                <a:gd name="connsiteY34" fmla="*/ 789139 h 953297"/>
                <a:gd name="connsiteX35" fmla="*/ 539404 w 827235"/>
                <a:gd name="connsiteY35" fmla="*/ 784659 h 953297"/>
                <a:gd name="connsiteX36" fmla="*/ 534013 w 827235"/>
                <a:gd name="connsiteY36" fmla="*/ 782142 h 953297"/>
                <a:gd name="connsiteX37" fmla="*/ 500185 w 827235"/>
                <a:gd name="connsiteY37" fmla="*/ 733034 h 953297"/>
                <a:gd name="connsiteX38" fmla="*/ 501238 w 827235"/>
                <a:gd name="connsiteY38" fmla="*/ 687317 h 953297"/>
                <a:gd name="connsiteX39" fmla="*/ 501006 w 827235"/>
                <a:gd name="connsiteY39" fmla="*/ 654793 h 953297"/>
                <a:gd name="connsiteX40" fmla="*/ 494919 w 827235"/>
                <a:gd name="connsiteY40" fmla="*/ 629051 h 953297"/>
                <a:gd name="connsiteX41" fmla="*/ 484083 w 827235"/>
                <a:gd name="connsiteY41" fmla="*/ 588833 h 953297"/>
                <a:gd name="connsiteX42" fmla="*/ 538172 w 827235"/>
                <a:gd name="connsiteY42" fmla="*/ 521696 h 953297"/>
                <a:gd name="connsiteX43" fmla="*/ 579872 w 827235"/>
                <a:gd name="connsiteY43" fmla="*/ 397096 h 953297"/>
                <a:gd name="connsiteX44" fmla="*/ 650526 w 827235"/>
                <a:gd name="connsiteY44" fmla="*/ 305877 h 953297"/>
                <a:gd name="connsiteX45" fmla="*/ 705811 w 827235"/>
                <a:gd name="connsiteY45" fmla="*/ 269032 h 953297"/>
                <a:gd name="connsiteX46" fmla="*/ 779518 w 827235"/>
                <a:gd name="connsiteY46" fmla="*/ 227261 h 953297"/>
                <a:gd name="connsiteX47" fmla="*/ 822503 w 827235"/>
                <a:gd name="connsiteY47" fmla="*/ 191631 h 953297"/>
                <a:gd name="connsiteX48" fmla="*/ 768450 w 827235"/>
                <a:gd name="connsiteY48" fmla="*/ 176886 h 953297"/>
                <a:gd name="connsiteX49" fmla="*/ 703347 w 827235"/>
                <a:gd name="connsiteY49" fmla="*/ 179349 h 953297"/>
                <a:gd name="connsiteX50" fmla="*/ 667717 w 827235"/>
                <a:gd name="connsiteY50" fmla="*/ 171977 h 953297"/>
                <a:gd name="connsiteX51" fmla="*/ 616127 w 827235"/>
                <a:gd name="connsiteY51" fmla="*/ 192862 h 953297"/>
                <a:gd name="connsiteX52" fmla="*/ 554702 w 827235"/>
                <a:gd name="connsiteY52" fmla="*/ 148645 h 953297"/>
                <a:gd name="connsiteX53" fmla="*/ 530139 w 827235"/>
                <a:gd name="connsiteY53" fmla="*/ 171977 h 953297"/>
                <a:gd name="connsiteX54" fmla="*/ 415893 w 827235"/>
                <a:gd name="connsiteY54" fmla="*/ 120387 h 953297"/>
                <a:gd name="connsiteX55" fmla="*/ 360608 w 827235"/>
                <a:gd name="connsiteY55" fmla="*/ 121619 h 953297"/>
                <a:gd name="connsiteX56" fmla="*/ 318837 w 827235"/>
                <a:gd name="connsiteY56" fmla="*/ 114246 h 953297"/>
                <a:gd name="connsiteX57" fmla="*/ 270925 w 827235"/>
                <a:gd name="connsiteY57" fmla="*/ 87220 h 953297"/>
                <a:gd name="connsiteX58" fmla="*/ 240221 w 827235"/>
                <a:gd name="connsiteY58" fmla="*/ 0 h 953297"/>
                <a:gd name="connsiteX59" fmla="*/ 219336 w 827235"/>
                <a:gd name="connsiteY59" fmla="*/ 52821 h 953297"/>
                <a:gd name="connsiteX60" fmla="*/ 0 w 827235"/>
                <a:gd name="connsiteY60" fmla="*/ 54178 h 953297"/>
                <a:gd name="connsiteX61" fmla="*/ 8658 w 827235"/>
                <a:gd name="connsiteY61" fmla="*/ 85042 h 953297"/>
                <a:gd name="connsiteX62" fmla="*/ 21850 w 827235"/>
                <a:gd name="connsiteY62" fmla="*/ 123618 h 95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7235" h="953297">
                  <a:moveTo>
                    <a:pt x="21903" y="123600"/>
                  </a:moveTo>
                  <a:lnTo>
                    <a:pt x="21653" y="131508"/>
                  </a:lnTo>
                  <a:lnTo>
                    <a:pt x="15691" y="132026"/>
                  </a:lnTo>
                  <a:cubicBezTo>
                    <a:pt x="14656" y="133561"/>
                    <a:pt x="12175" y="138720"/>
                    <a:pt x="12210" y="152840"/>
                  </a:cubicBezTo>
                  <a:cubicBezTo>
                    <a:pt x="12282" y="177510"/>
                    <a:pt x="12674" y="204465"/>
                    <a:pt x="12781" y="211195"/>
                  </a:cubicBezTo>
                  <a:cubicBezTo>
                    <a:pt x="15905" y="219317"/>
                    <a:pt x="30971" y="258340"/>
                    <a:pt x="34345" y="266230"/>
                  </a:cubicBezTo>
                  <a:cubicBezTo>
                    <a:pt x="35059" y="267872"/>
                    <a:pt x="36166" y="269996"/>
                    <a:pt x="37451" y="272460"/>
                  </a:cubicBezTo>
                  <a:cubicBezTo>
                    <a:pt x="42575" y="282278"/>
                    <a:pt x="50322" y="297094"/>
                    <a:pt x="49465" y="314606"/>
                  </a:cubicBezTo>
                  <a:cubicBezTo>
                    <a:pt x="48680" y="330618"/>
                    <a:pt x="49840" y="380726"/>
                    <a:pt x="50215" y="395293"/>
                  </a:cubicBezTo>
                  <a:cubicBezTo>
                    <a:pt x="54999" y="399791"/>
                    <a:pt x="62068" y="408681"/>
                    <a:pt x="57855" y="419088"/>
                  </a:cubicBezTo>
                  <a:cubicBezTo>
                    <a:pt x="55499" y="424907"/>
                    <a:pt x="51661" y="427996"/>
                    <a:pt x="49126" y="430048"/>
                  </a:cubicBezTo>
                  <a:cubicBezTo>
                    <a:pt x="48644" y="430441"/>
                    <a:pt x="48019" y="430941"/>
                    <a:pt x="47644" y="431298"/>
                  </a:cubicBezTo>
                  <a:cubicBezTo>
                    <a:pt x="47912" y="433869"/>
                    <a:pt x="50358" y="440813"/>
                    <a:pt x="52161" y="445918"/>
                  </a:cubicBezTo>
                  <a:cubicBezTo>
                    <a:pt x="55820" y="456307"/>
                    <a:pt x="59605" y="467054"/>
                    <a:pt x="59729" y="475194"/>
                  </a:cubicBezTo>
                  <a:cubicBezTo>
                    <a:pt x="59854" y="484387"/>
                    <a:pt x="68030" y="497347"/>
                    <a:pt x="70119" y="499632"/>
                  </a:cubicBezTo>
                  <a:cubicBezTo>
                    <a:pt x="72493" y="502220"/>
                    <a:pt x="75456" y="505451"/>
                    <a:pt x="76527" y="567233"/>
                  </a:cubicBezTo>
                  <a:lnTo>
                    <a:pt x="76527" y="567305"/>
                  </a:lnTo>
                  <a:lnTo>
                    <a:pt x="76527" y="567305"/>
                  </a:lnTo>
                  <a:lnTo>
                    <a:pt x="76527" y="567358"/>
                  </a:lnTo>
                  <a:cubicBezTo>
                    <a:pt x="76527" y="567358"/>
                    <a:pt x="76670" y="576052"/>
                    <a:pt x="76670" y="576052"/>
                  </a:cubicBezTo>
                  <a:lnTo>
                    <a:pt x="76599" y="576052"/>
                  </a:lnTo>
                  <a:cubicBezTo>
                    <a:pt x="76599" y="576052"/>
                    <a:pt x="76777" y="595010"/>
                    <a:pt x="76777" y="595010"/>
                  </a:cubicBezTo>
                  <a:lnTo>
                    <a:pt x="72297" y="597616"/>
                  </a:lnTo>
                  <a:cubicBezTo>
                    <a:pt x="65781" y="601454"/>
                    <a:pt x="48930" y="614396"/>
                    <a:pt x="49412" y="627909"/>
                  </a:cubicBezTo>
                  <a:cubicBezTo>
                    <a:pt x="49786" y="638495"/>
                    <a:pt x="60943" y="649509"/>
                    <a:pt x="81668" y="659773"/>
                  </a:cubicBezTo>
                  <a:lnTo>
                    <a:pt x="86577" y="662201"/>
                  </a:lnTo>
                  <a:lnTo>
                    <a:pt x="89451" y="953297"/>
                  </a:lnTo>
                  <a:cubicBezTo>
                    <a:pt x="159427" y="951744"/>
                    <a:pt x="612718" y="941480"/>
                    <a:pt x="687032" y="933447"/>
                  </a:cubicBezTo>
                  <a:cubicBezTo>
                    <a:pt x="686942" y="927788"/>
                    <a:pt x="686853" y="920005"/>
                    <a:pt x="686907" y="912865"/>
                  </a:cubicBezTo>
                  <a:cubicBezTo>
                    <a:pt x="686978" y="904903"/>
                    <a:pt x="683390" y="899173"/>
                    <a:pt x="681462" y="896085"/>
                  </a:cubicBezTo>
                  <a:cubicBezTo>
                    <a:pt x="680730" y="894906"/>
                    <a:pt x="680141" y="893960"/>
                    <a:pt x="679695" y="892818"/>
                  </a:cubicBezTo>
                  <a:cubicBezTo>
                    <a:pt x="679623" y="892622"/>
                    <a:pt x="679481" y="892229"/>
                    <a:pt x="679266" y="891640"/>
                  </a:cubicBezTo>
                  <a:cubicBezTo>
                    <a:pt x="673519" y="875020"/>
                    <a:pt x="669127" y="870950"/>
                    <a:pt x="668074" y="870165"/>
                  </a:cubicBezTo>
                  <a:cubicBezTo>
                    <a:pt x="658077" y="870076"/>
                    <a:pt x="633871" y="865774"/>
                    <a:pt x="610344" y="830714"/>
                  </a:cubicBezTo>
                  <a:cubicBezTo>
                    <a:pt x="595581" y="808722"/>
                    <a:pt x="565538" y="795976"/>
                    <a:pt x="549383" y="789139"/>
                  </a:cubicBezTo>
                  <a:cubicBezTo>
                    <a:pt x="545170" y="787354"/>
                    <a:pt x="541832" y="785944"/>
                    <a:pt x="539404" y="784659"/>
                  </a:cubicBezTo>
                  <a:cubicBezTo>
                    <a:pt x="538029" y="783927"/>
                    <a:pt x="536155" y="783106"/>
                    <a:pt x="534013" y="782142"/>
                  </a:cubicBezTo>
                  <a:cubicBezTo>
                    <a:pt x="520642" y="776162"/>
                    <a:pt x="492831" y="763719"/>
                    <a:pt x="500185" y="733034"/>
                  </a:cubicBezTo>
                  <a:cubicBezTo>
                    <a:pt x="503648" y="718592"/>
                    <a:pt x="502363" y="701973"/>
                    <a:pt x="501238" y="687317"/>
                  </a:cubicBezTo>
                  <a:cubicBezTo>
                    <a:pt x="500328" y="675464"/>
                    <a:pt x="499453" y="664254"/>
                    <a:pt x="501006" y="654793"/>
                  </a:cubicBezTo>
                  <a:cubicBezTo>
                    <a:pt x="503488" y="639584"/>
                    <a:pt x="499489" y="631533"/>
                    <a:pt x="494919" y="629051"/>
                  </a:cubicBezTo>
                  <a:cubicBezTo>
                    <a:pt x="480406" y="621179"/>
                    <a:pt x="481299" y="604292"/>
                    <a:pt x="484083" y="588833"/>
                  </a:cubicBezTo>
                  <a:cubicBezTo>
                    <a:pt x="487386" y="570500"/>
                    <a:pt x="525105" y="533906"/>
                    <a:pt x="538172" y="521696"/>
                  </a:cubicBezTo>
                  <a:cubicBezTo>
                    <a:pt x="538957" y="466536"/>
                    <a:pt x="566716" y="417356"/>
                    <a:pt x="579872" y="397096"/>
                  </a:cubicBezTo>
                  <a:cubicBezTo>
                    <a:pt x="587030" y="368748"/>
                    <a:pt x="639994" y="317462"/>
                    <a:pt x="650526" y="305877"/>
                  </a:cubicBezTo>
                  <a:cubicBezTo>
                    <a:pt x="662808" y="292364"/>
                    <a:pt x="682462" y="286223"/>
                    <a:pt x="705811" y="269032"/>
                  </a:cubicBezTo>
                  <a:cubicBezTo>
                    <a:pt x="729142" y="251842"/>
                    <a:pt x="747582" y="234634"/>
                    <a:pt x="779518" y="227261"/>
                  </a:cubicBezTo>
                  <a:cubicBezTo>
                    <a:pt x="811453" y="219889"/>
                    <a:pt x="838479" y="195326"/>
                    <a:pt x="822503" y="191631"/>
                  </a:cubicBezTo>
                  <a:cubicBezTo>
                    <a:pt x="806526" y="187953"/>
                    <a:pt x="793013" y="176886"/>
                    <a:pt x="768450" y="176886"/>
                  </a:cubicBezTo>
                  <a:cubicBezTo>
                    <a:pt x="743887" y="176886"/>
                    <a:pt x="710720" y="186704"/>
                    <a:pt x="703347" y="179349"/>
                  </a:cubicBezTo>
                  <a:cubicBezTo>
                    <a:pt x="695975" y="171977"/>
                    <a:pt x="683693" y="157232"/>
                    <a:pt x="667717" y="171977"/>
                  </a:cubicBezTo>
                  <a:cubicBezTo>
                    <a:pt x="651740" y="186721"/>
                    <a:pt x="644386" y="214962"/>
                    <a:pt x="616127" y="192862"/>
                  </a:cubicBezTo>
                  <a:cubicBezTo>
                    <a:pt x="587869" y="170745"/>
                    <a:pt x="576820" y="148645"/>
                    <a:pt x="554702" y="148645"/>
                  </a:cubicBezTo>
                  <a:cubicBezTo>
                    <a:pt x="532585" y="148645"/>
                    <a:pt x="538726" y="171977"/>
                    <a:pt x="530139" y="171977"/>
                  </a:cubicBezTo>
                  <a:cubicBezTo>
                    <a:pt x="521553" y="171977"/>
                    <a:pt x="474855" y="92129"/>
                    <a:pt x="415893" y="120387"/>
                  </a:cubicBezTo>
                  <a:cubicBezTo>
                    <a:pt x="356931" y="148645"/>
                    <a:pt x="367981" y="131437"/>
                    <a:pt x="360608" y="121619"/>
                  </a:cubicBezTo>
                  <a:cubicBezTo>
                    <a:pt x="353236" y="111783"/>
                    <a:pt x="342186" y="114246"/>
                    <a:pt x="318837" y="114246"/>
                  </a:cubicBezTo>
                  <a:cubicBezTo>
                    <a:pt x="295488" y="114246"/>
                    <a:pt x="275852" y="105642"/>
                    <a:pt x="270925" y="87220"/>
                  </a:cubicBezTo>
                  <a:cubicBezTo>
                    <a:pt x="266016" y="68798"/>
                    <a:pt x="257411" y="0"/>
                    <a:pt x="240221" y="0"/>
                  </a:cubicBezTo>
                  <a:cubicBezTo>
                    <a:pt x="223030" y="0"/>
                    <a:pt x="219336" y="52821"/>
                    <a:pt x="219336" y="52821"/>
                  </a:cubicBezTo>
                  <a:cubicBezTo>
                    <a:pt x="219336" y="52821"/>
                    <a:pt x="139952" y="55356"/>
                    <a:pt x="0" y="54178"/>
                  </a:cubicBezTo>
                  <a:cubicBezTo>
                    <a:pt x="1160" y="65995"/>
                    <a:pt x="3820" y="78937"/>
                    <a:pt x="8658" y="85042"/>
                  </a:cubicBezTo>
                  <a:cubicBezTo>
                    <a:pt x="22385" y="102393"/>
                    <a:pt x="21885" y="122761"/>
                    <a:pt x="21850" y="123618"/>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59" name="Freeform: Shape 49">
              <a:extLst>
                <a:ext uri="{FF2B5EF4-FFF2-40B4-BE49-F238E27FC236}">
                  <a16:creationId xmlns:a16="http://schemas.microsoft.com/office/drawing/2014/main" id="{AED023F4-6680-CC91-0C02-54DA9A493B68}"/>
                </a:ext>
              </a:extLst>
            </p:cNvPr>
            <p:cNvSpPr/>
            <p:nvPr/>
          </p:nvSpPr>
          <p:spPr>
            <a:xfrm>
              <a:off x="6399610" y="2771862"/>
              <a:ext cx="489002" cy="221084"/>
            </a:xfrm>
            <a:custGeom>
              <a:avLst/>
              <a:gdLst>
                <a:gd name="connsiteX0" fmla="*/ 31061 w 720049"/>
                <a:gd name="connsiteY0" fmla="*/ 157209 h 325544"/>
                <a:gd name="connsiteX1" fmla="*/ 57087 w 720049"/>
                <a:gd name="connsiteY1" fmla="*/ 161672 h 325544"/>
                <a:gd name="connsiteX2" fmla="*/ 165122 w 720049"/>
                <a:gd name="connsiteY2" fmla="*/ 191394 h 325544"/>
                <a:gd name="connsiteX3" fmla="*/ 194076 w 720049"/>
                <a:gd name="connsiteY3" fmla="*/ 190323 h 325544"/>
                <a:gd name="connsiteX4" fmla="*/ 235705 w 720049"/>
                <a:gd name="connsiteY4" fmla="*/ 200444 h 325544"/>
                <a:gd name="connsiteX5" fmla="*/ 237793 w 720049"/>
                <a:gd name="connsiteY5" fmla="*/ 199962 h 325544"/>
                <a:gd name="connsiteX6" fmla="*/ 254698 w 720049"/>
                <a:gd name="connsiteY6" fmla="*/ 201123 h 325544"/>
                <a:gd name="connsiteX7" fmla="*/ 261017 w 720049"/>
                <a:gd name="connsiteY7" fmla="*/ 212333 h 325544"/>
                <a:gd name="connsiteX8" fmla="*/ 273316 w 720049"/>
                <a:gd name="connsiteY8" fmla="*/ 220795 h 325544"/>
                <a:gd name="connsiteX9" fmla="*/ 297594 w 720049"/>
                <a:gd name="connsiteY9" fmla="*/ 247732 h 325544"/>
                <a:gd name="connsiteX10" fmla="*/ 297112 w 720049"/>
                <a:gd name="connsiteY10" fmla="*/ 272330 h 325544"/>
                <a:gd name="connsiteX11" fmla="*/ 296648 w 720049"/>
                <a:gd name="connsiteY11" fmla="*/ 287075 h 325544"/>
                <a:gd name="connsiteX12" fmla="*/ 314374 w 720049"/>
                <a:gd name="connsiteY12" fmla="*/ 312834 h 325544"/>
                <a:gd name="connsiteX13" fmla="*/ 318944 w 720049"/>
                <a:gd name="connsiteY13" fmla="*/ 325544 h 325544"/>
                <a:gd name="connsiteX14" fmla="*/ 337241 w 720049"/>
                <a:gd name="connsiteY14" fmla="*/ 288843 h 325544"/>
                <a:gd name="connsiteX15" fmla="*/ 369873 w 720049"/>
                <a:gd name="connsiteY15" fmla="*/ 210263 h 325544"/>
                <a:gd name="connsiteX16" fmla="*/ 401308 w 720049"/>
                <a:gd name="connsiteY16" fmla="*/ 202408 h 325544"/>
                <a:gd name="connsiteX17" fmla="*/ 444650 w 720049"/>
                <a:gd name="connsiteY17" fmla="*/ 185378 h 325544"/>
                <a:gd name="connsiteX18" fmla="*/ 532281 w 720049"/>
                <a:gd name="connsiteY18" fmla="*/ 152639 h 325544"/>
                <a:gd name="connsiteX19" fmla="*/ 609558 w 720049"/>
                <a:gd name="connsiteY19" fmla="*/ 152639 h 325544"/>
                <a:gd name="connsiteX20" fmla="*/ 658791 w 720049"/>
                <a:gd name="connsiteY20" fmla="*/ 139108 h 325544"/>
                <a:gd name="connsiteX21" fmla="*/ 718985 w 720049"/>
                <a:gd name="connsiteY21" fmla="*/ 131736 h 325544"/>
                <a:gd name="connsiteX22" fmla="*/ 672304 w 720049"/>
                <a:gd name="connsiteY22" fmla="*/ 75238 h 325544"/>
                <a:gd name="connsiteX23" fmla="*/ 623178 w 720049"/>
                <a:gd name="connsiteY23" fmla="*/ 59261 h 325544"/>
                <a:gd name="connsiteX24" fmla="*/ 585102 w 720049"/>
                <a:gd name="connsiteY24" fmla="*/ 54352 h 325544"/>
                <a:gd name="connsiteX25" fmla="*/ 566680 w 720049"/>
                <a:gd name="connsiteY25" fmla="*/ 23648 h 325544"/>
                <a:gd name="connsiteX26" fmla="*/ 507718 w 720049"/>
                <a:gd name="connsiteY26" fmla="*/ 44534 h 325544"/>
                <a:gd name="connsiteX27" fmla="*/ 422962 w 720049"/>
                <a:gd name="connsiteY27" fmla="*/ 81378 h 325544"/>
                <a:gd name="connsiteX28" fmla="*/ 338205 w 720049"/>
                <a:gd name="connsiteY28" fmla="*/ 88751 h 325544"/>
                <a:gd name="connsiteX29" fmla="*/ 262052 w 720049"/>
                <a:gd name="connsiteY29" fmla="*/ 35930 h 325544"/>
                <a:gd name="connsiteX30" fmla="*/ 209232 w 720049"/>
                <a:gd name="connsiteY30" fmla="*/ 43302 h 325544"/>
                <a:gd name="connsiteX31" fmla="*/ 183437 w 720049"/>
                <a:gd name="connsiteY31" fmla="*/ 11367 h 325544"/>
                <a:gd name="connsiteX32" fmla="*/ 156410 w 720049"/>
                <a:gd name="connsiteY32" fmla="*/ 12598 h 325544"/>
                <a:gd name="connsiteX33" fmla="*/ 76563 w 720049"/>
                <a:gd name="connsiteY33" fmla="*/ 59279 h 325544"/>
                <a:gd name="connsiteX34" fmla="*/ 27437 w 720049"/>
                <a:gd name="connsiteY34" fmla="*/ 89982 h 325544"/>
                <a:gd name="connsiteX35" fmla="*/ 0 w 720049"/>
                <a:gd name="connsiteY35" fmla="*/ 110583 h 325544"/>
                <a:gd name="connsiteX36" fmla="*/ 31114 w 720049"/>
                <a:gd name="connsiteY36" fmla="*/ 157245 h 32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0049" h="325544">
                  <a:moveTo>
                    <a:pt x="31061" y="157209"/>
                  </a:moveTo>
                  <a:cubicBezTo>
                    <a:pt x="33881" y="158316"/>
                    <a:pt x="46198" y="160101"/>
                    <a:pt x="57087" y="161672"/>
                  </a:cubicBezTo>
                  <a:cubicBezTo>
                    <a:pt x="91343" y="166617"/>
                    <a:pt x="142326" y="173989"/>
                    <a:pt x="165122" y="191394"/>
                  </a:cubicBezTo>
                  <a:cubicBezTo>
                    <a:pt x="170798" y="191001"/>
                    <a:pt x="182276" y="190323"/>
                    <a:pt x="194076" y="190323"/>
                  </a:cubicBezTo>
                  <a:cubicBezTo>
                    <a:pt x="218978" y="190341"/>
                    <a:pt x="231259" y="193233"/>
                    <a:pt x="235705" y="200444"/>
                  </a:cubicBezTo>
                  <a:cubicBezTo>
                    <a:pt x="236419" y="200284"/>
                    <a:pt x="237186" y="200105"/>
                    <a:pt x="237793" y="199962"/>
                  </a:cubicBezTo>
                  <a:cubicBezTo>
                    <a:pt x="242524" y="198820"/>
                    <a:pt x="249022" y="197249"/>
                    <a:pt x="254698" y="201123"/>
                  </a:cubicBezTo>
                  <a:cubicBezTo>
                    <a:pt x="257108" y="202765"/>
                    <a:pt x="260178" y="206050"/>
                    <a:pt x="261017" y="212333"/>
                  </a:cubicBezTo>
                  <a:cubicBezTo>
                    <a:pt x="261303" y="214475"/>
                    <a:pt x="269425" y="218742"/>
                    <a:pt x="273316" y="220795"/>
                  </a:cubicBezTo>
                  <a:cubicBezTo>
                    <a:pt x="283849" y="226346"/>
                    <a:pt x="296951" y="233237"/>
                    <a:pt x="297594" y="247732"/>
                  </a:cubicBezTo>
                  <a:cubicBezTo>
                    <a:pt x="297933" y="255336"/>
                    <a:pt x="297487" y="264369"/>
                    <a:pt x="297112" y="272330"/>
                  </a:cubicBezTo>
                  <a:cubicBezTo>
                    <a:pt x="296880" y="277114"/>
                    <a:pt x="296594" y="283148"/>
                    <a:pt x="296648" y="287075"/>
                  </a:cubicBezTo>
                  <a:cubicBezTo>
                    <a:pt x="303217" y="288593"/>
                    <a:pt x="315106" y="293305"/>
                    <a:pt x="314374" y="312834"/>
                  </a:cubicBezTo>
                  <a:cubicBezTo>
                    <a:pt x="314178" y="317904"/>
                    <a:pt x="316302" y="322188"/>
                    <a:pt x="318944" y="325544"/>
                  </a:cubicBezTo>
                  <a:cubicBezTo>
                    <a:pt x="325763" y="313834"/>
                    <a:pt x="332386" y="301320"/>
                    <a:pt x="337241" y="288843"/>
                  </a:cubicBezTo>
                  <a:cubicBezTo>
                    <a:pt x="350451" y="254783"/>
                    <a:pt x="359394" y="241698"/>
                    <a:pt x="369873" y="210263"/>
                  </a:cubicBezTo>
                  <a:cubicBezTo>
                    <a:pt x="380351" y="178827"/>
                    <a:pt x="377727" y="208959"/>
                    <a:pt x="401308" y="202408"/>
                  </a:cubicBezTo>
                  <a:cubicBezTo>
                    <a:pt x="424890" y="195857"/>
                    <a:pt x="437974" y="195857"/>
                    <a:pt x="444650" y="185378"/>
                  </a:cubicBezTo>
                  <a:cubicBezTo>
                    <a:pt x="451309" y="174900"/>
                    <a:pt x="508718" y="169669"/>
                    <a:pt x="532281" y="152639"/>
                  </a:cubicBezTo>
                  <a:cubicBezTo>
                    <a:pt x="555862" y="135610"/>
                    <a:pt x="582050" y="147409"/>
                    <a:pt x="609558" y="152639"/>
                  </a:cubicBezTo>
                  <a:cubicBezTo>
                    <a:pt x="637066" y="157870"/>
                    <a:pt x="658791" y="139108"/>
                    <a:pt x="658791" y="139108"/>
                  </a:cubicBezTo>
                  <a:cubicBezTo>
                    <a:pt x="682122" y="139108"/>
                    <a:pt x="727571" y="144017"/>
                    <a:pt x="718985" y="131736"/>
                  </a:cubicBezTo>
                  <a:cubicBezTo>
                    <a:pt x="710381" y="119454"/>
                    <a:pt x="676000" y="88751"/>
                    <a:pt x="672304" y="75238"/>
                  </a:cubicBezTo>
                  <a:cubicBezTo>
                    <a:pt x="668627" y="61724"/>
                    <a:pt x="642814" y="56815"/>
                    <a:pt x="623178" y="59261"/>
                  </a:cubicBezTo>
                  <a:cubicBezTo>
                    <a:pt x="603524" y="61724"/>
                    <a:pt x="585102" y="81378"/>
                    <a:pt x="585102" y="54352"/>
                  </a:cubicBezTo>
                  <a:cubicBezTo>
                    <a:pt x="585102" y="27325"/>
                    <a:pt x="585102" y="12580"/>
                    <a:pt x="566680" y="23648"/>
                  </a:cubicBezTo>
                  <a:cubicBezTo>
                    <a:pt x="548258" y="34698"/>
                    <a:pt x="527372" y="42070"/>
                    <a:pt x="507718" y="44534"/>
                  </a:cubicBezTo>
                  <a:cubicBezTo>
                    <a:pt x="488064" y="46997"/>
                    <a:pt x="443847" y="70328"/>
                    <a:pt x="422962" y="81378"/>
                  </a:cubicBezTo>
                  <a:cubicBezTo>
                    <a:pt x="402076" y="92428"/>
                    <a:pt x="366463" y="102264"/>
                    <a:pt x="338205" y="88751"/>
                  </a:cubicBezTo>
                  <a:cubicBezTo>
                    <a:pt x="309947" y="75238"/>
                    <a:pt x="289079" y="44534"/>
                    <a:pt x="262052" y="35930"/>
                  </a:cubicBezTo>
                  <a:cubicBezTo>
                    <a:pt x="235026" y="27325"/>
                    <a:pt x="221513" y="38393"/>
                    <a:pt x="209232" y="43302"/>
                  </a:cubicBezTo>
                  <a:cubicBezTo>
                    <a:pt x="196950" y="48211"/>
                    <a:pt x="194487" y="26112"/>
                    <a:pt x="183437" y="11367"/>
                  </a:cubicBezTo>
                  <a:cubicBezTo>
                    <a:pt x="172387" y="-3378"/>
                    <a:pt x="171155" y="-4610"/>
                    <a:pt x="156410" y="12598"/>
                  </a:cubicBezTo>
                  <a:cubicBezTo>
                    <a:pt x="141665" y="29789"/>
                    <a:pt x="94985" y="59279"/>
                    <a:pt x="76563" y="59279"/>
                  </a:cubicBezTo>
                  <a:cubicBezTo>
                    <a:pt x="58140" y="59279"/>
                    <a:pt x="43395" y="72792"/>
                    <a:pt x="27437" y="89982"/>
                  </a:cubicBezTo>
                  <a:cubicBezTo>
                    <a:pt x="17583" y="100586"/>
                    <a:pt x="10068" y="107441"/>
                    <a:pt x="0" y="110583"/>
                  </a:cubicBezTo>
                  <a:cubicBezTo>
                    <a:pt x="12460" y="133075"/>
                    <a:pt x="25973" y="154246"/>
                    <a:pt x="31114" y="157245"/>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0" name="Freeform: Shape 50">
              <a:extLst>
                <a:ext uri="{FF2B5EF4-FFF2-40B4-BE49-F238E27FC236}">
                  <a16:creationId xmlns:a16="http://schemas.microsoft.com/office/drawing/2014/main" id="{F88F2480-C3D0-5FD0-AC61-686BD2AB3034}"/>
                </a:ext>
              </a:extLst>
            </p:cNvPr>
            <p:cNvSpPr/>
            <p:nvPr/>
          </p:nvSpPr>
          <p:spPr>
            <a:xfrm>
              <a:off x="6100366" y="3963884"/>
              <a:ext cx="423939" cy="384801"/>
            </a:xfrm>
            <a:custGeom>
              <a:avLst/>
              <a:gdLst>
                <a:gd name="connsiteX0" fmla="*/ 600990 w 624247"/>
                <a:gd name="connsiteY0" fmla="*/ 131516 h 566616"/>
                <a:gd name="connsiteX1" fmla="*/ 623750 w 624247"/>
                <a:gd name="connsiteY1" fmla="*/ 88460 h 566616"/>
                <a:gd name="connsiteX2" fmla="*/ 621144 w 624247"/>
                <a:gd name="connsiteY2" fmla="*/ 77446 h 566616"/>
                <a:gd name="connsiteX3" fmla="*/ 570268 w 624247"/>
                <a:gd name="connsiteY3" fmla="*/ 84211 h 566616"/>
                <a:gd name="connsiteX4" fmla="*/ 551382 w 624247"/>
                <a:gd name="connsiteY4" fmla="*/ 79891 h 566616"/>
                <a:gd name="connsiteX5" fmla="*/ 545955 w 624247"/>
                <a:gd name="connsiteY5" fmla="*/ 70787 h 566616"/>
                <a:gd name="connsiteX6" fmla="*/ 569715 w 624247"/>
                <a:gd name="connsiteY6" fmla="*/ 26713 h 566616"/>
                <a:gd name="connsiteX7" fmla="*/ 577034 w 624247"/>
                <a:gd name="connsiteY7" fmla="*/ 25767 h 566616"/>
                <a:gd name="connsiteX8" fmla="*/ 576927 w 624247"/>
                <a:gd name="connsiteY8" fmla="*/ 23054 h 566616"/>
                <a:gd name="connsiteX9" fmla="*/ 576891 w 624247"/>
                <a:gd name="connsiteY9" fmla="*/ 22536 h 566616"/>
                <a:gd name="connsiteX10" fmla="*/ 576891 w 624247"/>
                <a:gd name="connsiteY10" fmla="*/ 22018 h 566616"/>
                <a:gd name="connsiteX11" fmla="*/ 571732 w 624247"/>
                <a:gd name="connsiteY11" fmla="*/ 1811 h 566616"/>
                <a:gd name="connsiteX12" fmla="*/ 566609 w 624247"/>
                <a:gd name="connsiteY12" fmla="*/ 8 h 566616"/>
                <a:gd name="connsiteX13" fmla="*/ 0 w 624247"/>
                <a:gd name="connsiteY13" fmla="*/ 30176 h 566616"/>
                <a:gd name="connsiteX14" fmla="*/ 26651 w 624247"/>
                <a:gd name="connsiteY14" fmla="*/ 173448 h 566616"/>
                <a:gd name="connsiteX15" fmla="*/ 28651 w 624247"/>
                <a:gd name="connsiteY15" fmla="*/ 470882 h 566616"/>
                <a:gd name="connsiteX16" fmla="*/ 32578 w 624247"/>
                <a:gd name="connsiteY16" fmla="*/ 473256 h 566616"/>
                <a:gd name="connsiteX17" fmla="*/ 36505 w 624247"/>
                <a:gd name="connsiteY17" fmla="*/ 478326 h 566616"/>
                <a:gd name="connsiteX18" fmla="*/ 88541 w 624247"/>
                <a:gd name="connsiteY18" fmla="*/ 477808 h 566616"/>
                <a:gd name="connsiteX19" fmla="*/ 89416 w 624247"/>
                <a:gd name="connsiteY19" fmla="*/ 566617 h 566616"/>
                <a:gd name="connsiteX20" fmla="*/ 466965 w 624247"/>
                <a:gd name="connsiteY20" fmla="*/ 556192 h 566616"/>
                <a:gd name="connsiteX21" fmla="*/ 471213 w 624247"/>
                <a:gd name="connsiteY21" fmla="*/ 533896 h 566616"/>
                <a:gd name="connsiteX22" fmla="*/ 465715 w 624247"/>
                <a:gd name="connsiteY22" fmla="*/ 503942 h 566616"/>
                <a:gd name="connsiteX23" fmla="*/ 460092 w 624247"/>
                <a:gd name="connsiteY23" fmla="*/ 453192 h 566616"/>
                <a:gd name="connsiteX24" fmla="*/ 484298 w 624247"/>
                <a:gd name="connsiteY24" fmla="*/ 389517 h 566616"/>
                <a:gd name="connsiteX25" fmla="*/ 494526 w 624247"/>
                <a:gd name="connsiteY25" fmla="*/ 359170 h 566616"/>
                <a:gd name="connsiteX26" fmla="*/ 514073 w 624247"/>
                <a:gd name="connsiteY26" fmla="*/ 329966 h 566616"/>
                <a:gd name="connsiteX27" fmla="*/ 526979 w 624247"/>
                <a:gd name="connsiteY27" fmla="*/ 313454 h 566616"/>
                <a:gd name="connsiteX28" fmla="*/ 532478 w 624247"/>
                <a:gd name="connsiteY28" fmla="*/ 288266 h 566616"/>
                <a:gd name="connsiteX29" fmla="*/ 537083 w 624247"/>
                <a:gd name="connsiteY29" fmla="*/ 261847 h 566616"/>
                <a:gd name="connsiteX30" fmla="*/ 556951 w 624247"/>
                <a:gd name="connsiteY30" fmla="*/ 242925 h 566616"/>
                <a:gd name="connsiteX31" fmla="*/ 568341 w 624247"/>
                <a:gd name="connsiteY31" fmla="*/ 234553 h 566616"/>
                <a:gd name="connsiteX32" fmla="*/ 575606 w 624247"/>
                <a:gd name="connsiteY32" fmla="*/ 225234 h 566616"/>
                <a:gd name="connsiteX33" fmla="*/ 575195 w 624247"/>
                <a:gd name="connsiteY33" fmla="*/ 218005 h 566616"/>
                <a:gd name="connsiteX34" fmla="*/ 580301 w 624247"/>
                <a:gd name="connsiteY34" fmla="*/ 217719 h 566616"/>
                <a:gd name="connsiteX35" fmla="*/ 586905 w 624247"/>
                <a:gd name="connsiteY35" fmla="*/ 196548 h 566616"/>
                <a:gd name="connsiteX36" fmla="*/ 584638 w 624247"/>
                <a:gd name="connsiteY36" fmla="*/ 184534 h 566616"/>
                <a:gd name="connsiteX37" fmla="*/ 584477 w 624247"/>
                <a:gd name="connsiteY37" fmla="*/ 156526 h 566616"/>
                <a:gd name="connsiteX38" fmla="*/ 600990 w 624247"/>
                <a:gd name="connsiteY38" fmla="*/ 131588 h 5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4247" h="566616">
                  <a:moveTo>
                    <a:pt x="600990" y="131516"/>
                  </a:moveTo>
                  <a:cubicBezTo>
                    <a:pt x="610843" y="118628"/>
                    <a:pt x="627320" y="97082"/>
                    <a:pt x="623750" y="88460"/>
                  </a:cubicBezTo>
                  <a:cubicBezTo>
                    <a:pt x="622090" y="84497"/>
                    <a:pt x="621358" y="80784"/>
                    <a:pt x="621144" y="77446"/>
                  </a:cubicBezTo>
                  <a:cubicBezTo>
                    <a:pt x="597652" y="81980"/>
                    <a:pt x="581496" y="84193"/>
                    <a:pt x="570268" y="84211"/>
                  </a:cubicBezTo>
                  <a:cubicBezTo>
                    <a:pt x="561164" y="84211"/>
                    <a:pt x="555309" y="82748"/>
                    <a:pt x="551382" y="79891"/>
                  </a:cubicBezTo>
                  <a:cubicBezTo>
                    <a:pt x="548293" y="77642"/>
                    <a:pt x="546366" y="74411"/>
                    <a:pt x="545955" y="70787"/>
                  </a:cubicBezTo>
                  <a:cubicBezTo>
                    <a:pt x="543974" y="53668"/>
                    <a:pt x="558112" y="30712"/>
                    <a:pt x="569715" y="26713"/>
                  </a:cubicBezTo>
                  <a:cubicBezTo>
                    <a:pt x="572410" y="25785"/>
                    <a:pt x="574981" y="25696"/>
                    <a:pt x="577034" y="25767"/>
                  </a:cubicBezTo>
                  <a:cubicBezTo>
                    <a:pt x="577034" y="25035"/>
                    <a:pt x="576998" y="24143"/>
                    <a:pt x="576927" y="23054"/>
                  </a:cubicBezTo>
                  <a:lnTo>
                    <a:pt x="576891" y="22536"/>
                  </a:lnTo>
                  <a:lnTo>
                    <a:pt x="576891" y="22018"/>
                  </a:lnTo>
                  <a:cubicBezTo>
                    <a:pt x="577105" y="17324"/>
                    <a:pt x="576088" y="6185"/>
                    <a:pt x="571732" y="1811"/>
                  </a:cubicBezTo>
                  <a:cubicBezTo>
                    <a:pt x="570786" y="865"/>
                    <a:pt x="569483" y="-99"/>
                    <a:pt x="566609" y="8"/>
                  </a:cubicBezTo>
                  <a:cubicBezTo>
                    <a:pt x="547526" y="669"/>
                    <a:pt x="76902" y="26035"/>
                    <a:pt x="0" y="30176"/>
                  </a:cubicBezTo>
                  <a:cubicBezTo>
                    <a:pt x="6891" y="60952"/>
                    <a:pt x="26420" y="150224"/>
                    <a:pt x="26651" y="173448"/>
                  </a:cubicBezTo>
                  <a:cubicBezTo>
                    <a:pt x="26884" y="197583"/>
                    <a:pt x="28365" y="425665"/>
                    <a:pt x="28651" y="470882"/>
                  </a:cubicBezTo>
                  <a:cubicBezTo>
                    <a:pt x="29990" y="471435"/>
                    <a:pt x="31311" y="472185"/>
                    <a:pt x="32578" y="473256"/>
                  </a:cubicBezTo>
                  <a:cubicBezTo>
                    <a:pt x="33935" y="474399"/>
                    <a:pt x="35399" y="476023"/>
                    <a:pt x="36505" y="478326"/>
                  </a:cubicBezTo>
                  <a:lnTo>
                    <a:pt x="88541" y="477808"/>
                  </a:lnTo>
                  <a:lnTo>
                    <a:pt x="89416" y="566617"/>
                  </a:lnTo>
                  <a:lnTo>
                    <a:pt x="466965" y="556192"/>
                  </a:lnTo>
                  <a:cubicBezTo>
                    <a:pt x="466750" y="549480"/>
                    <a:pt x="467411" y="540804"/>
                    <a:pt x="471213" y="533896"/>
                  </a:cubicBezTo>
                  <a:cubicBezTo>
                    <a:pt x="475586" y="525952"/>
                    <a:pt x="471963" y="517330"/>
                    <a:pt x="465715" y="503942"/>
                  </a:cubicBezTo>
                  <a:cubicBezTo>
                    <a:pt x="459092" y="489733"/>
                    <a:pt x="450827" y="472060"/>
                    <a:pt x="460092" y="453192"/>
                  </a:cubicBezTo>
                  <a:cubicBezTo>
                    <a:pt x="470231" y="432538"/>
                    <a:pt x="477050" y="411634"/>
                    <a:pt x="484298" y="389517"/>
                  </a:cubicBezTo>
                  <a:cubicBezTo>
                    <a:pt x="487529" y="379645"/>
                    <a:pt x="490849" y="369452"/>
                    <a:pt x="494526" y="359170"/>
                  </a:cubicBezTo>
                  <a:cubicBezTo>
                    <a:pt x="498828" y="347139"/>
                    <a:pt x="506576" y="338410"/>
                    <a:pt x="514073" y="329966"/>
                  </a:cubicBezTo>
                  <a:cubicBezTo>
                    <a:pt x="518946" y="324468"/>
                    <a:pt x="523570" y="319273"/>
                    <a:pt x="526979" y="313454"/>
                  </a:cubicBezTo>
                  <a:cubicBezTo>
                    <a:pt x="531549" y="305635"/>
                    <a:pt x="531978" y="297584"/>
                    <a:pt x="532478" y="288266"/>
                  </a:cubicBezTo>
                  <a:cubicBezTo>
                    <a:pt x="532924" y="279787"/>
                    <a:pt x="533388" y="271022"/>
                    <a:pt x="537083" y="261847"/>
                  </a:cubicBezTo>
                  <a:cubicBezTo>
                    <a:pt x="540600" y="253117"/>
                    <a:pt x="549275" y="247691"/>
                    <a:pt x="556951" y="242925"/>
                  </a:cubicBezTo>
                  <a:cubicBezTo>
                    <a:pt x="561361" y="240175"/>
                    <a:pt x="565895" y="237337"/>
                    <a:pt x="568341" y="234553"/>
                  </a:cubicBezTo>
                  <a:cubicBezTo>
                    <a:pt x="571036" y="231464"/>
                    <a:pt x="573446" y="228340"/>
                    <a:pt x="575606" y="225234"/>
                  </a:cubicBezTo>
                  <a:lnTo>
                    <a:pt x="575195" y="218005"/>
                  </a:lnTo>
                  <a:lnTo>
                    <a:pt x="580301" y="217719"/>
                  </a:lnTo>
                  <a:cubicBezTo>
                    <a:pt x="584603" y="209954"/>
                    <a:pt x="586959" y="202599"/>
                    <a:pt x="586905" y="196548"/>
                  </a:cubicBezTo>
                  <a:cubicBezTo>
                    <a:pt x="586870" y="192353"/>
                    <a:pt x="585781" y="188550"/>
                    <a:pt x="584638" y="184534"/>
                  </a:cubicBezTo>
                  <a:cubicBezTo>
                    <a:pt x="582550" y="177215"/>
                    <a:pt x="579961" y="168093"/>
                    <a:pt x="584477" y="156526"/>
                  </a:cubicBezTo>
                  <a:cubicBezTo>
                    <a:pt x="587173" y="149671"/>
                    <a:pt x="593564" y="141281"/>
                    <a:pt x="600990" y="131588"/>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1" name="Freeform: Shape 51">
              <a:extLst>
                <a:ext uri="{FF2B5EF4-FFF2-40B4-BE49-F238E27FC236}">
                  <a16:creationId xmlns:a16="http://schemas.microsoft.com/office/drawing/2014/main" id="{1C9FE9F3-B0A3-C9A5-4A23-2AB379E0131A}"/>
                </a:ext>
              </a:extLst>
            </p:cNvPr>
            <p:cNvSpPr/>
            <p:nvPr/>
          </p:nvSpPr>
          <p:spPr>
            <a:xfrm>
              <a:off x="6507695" y="3863523"/>
              <a:ext cx="715090" cy="247381"/>
            </a:xfrm>
            <a:custGeom>
              <a:avLst/>
              <a:gdLst>
                <a:gd name="connsiteX0" fmla="*/ 812475 w 1052964"/>
                <a:gd name="connsiteY0" fmla="*/ 40736 h 364267"/>
                <a:gd name="connsiteX1" fmla="*/ 809423 w 1052964"/>
                <a:gd name="connsiteY1" fmla="*/ 41022 h 364267"/>
                <a:gd name="connsiteX2" fmla="*/ 255167 w 1052964"/>
                <a:gd name="connsiteY2" fmla="*/ 92290 h 364267"/>
                <a:gd name="connsiteX3" fmla="*/ 247277 w 1052964"/>
                <a:gd name="connsiteY3" fmla="*/ 92361 h 364267"/>
                <a:gd name="connsiteX4" fmla="*/ 247330 w 1052964"/>
                <a:gd name="connsiteY4" fmla="*/ 98448 h 364267"/>
                <a:gd name="connsiteX5" fmla="*/ 258523 w 1052964"/>
                <a:gd name="connsiteY5" fmla="*/ 114211 h 364267"/>
                <a:gd name="connsiteX6" fmla="*/ 250508 w 1052964"/>
                <a:gd name="connsiteY6" fmla="*/ 123422 h 364267"/>
                <a:gd name="connsiteX7" fmla="*/ 65197 w 1052964"/>
                <a:gd name="connsiteY7" fmla="*/ 138238 h 364267"/>
                <a:gd name="connsiteX8" fmla="*/ 57824 w 1052964"/>
                <a:gd name="connsiteY8" fmla="*/ 150145 h 364267"/>
                <a:gd name="connsiteX9" fmla="*/ 58502 w 1052964"/>
                <a:gd name="connsiteY9" fmla="*/ 146700 h 364267"/>
                <a:gd name="connsiteX10" fmla="*/ 49773 w 1052964"/>
                <a:gd name="connsiteY10" fmla="*/ 171512 h 364267"/>
                <a:gd name="connsiteX11" fmla="*/ 61876 w 1052964"/>
                <a:gd name="connsiteY11" fmla="*/ 182116 h 364267"/>
                <a:gd name="connsiteX12" fmla="*/ 60537 w 1052964"/>
                <a:gd name="connsiteY12" fmla="*/ 194076 h 364267"/>
                <a:gd name="connsiteX13" fmla="*/ 48845 w 1052964"/>
                <a:gd name="connsiteY13" fmla="*/ 210963 h 364267"/>
                <a:gd name="connsiteX14" fmla="*/ 39313 w 1052964"/>
                <a:gd name="connsiteY14" fmla="*/ 220567 h 364267"/>
                <a:gd name="connsiteX15" fmla="*/ 40402 w 1052964"/>
                <a:gd name="connsiteY15" fmla="*/ 229385 h 364267"/>
                <a:gd name="connsiteX16" fmla="*/ 15357 w 1052964"/>
                <a:gd name="connsiteY16" fmla="*/ 290150 h 364267"/>
                <a:gd name="connsiteX17" fmla="*/ 1290 w 1052964"/>
                <a:gd name="connsiteY17" fmla="*/ 310750 h 364267"/>
                <a:gd name="connsiteX18" fmla="*/ 1986 w 1052964"/>
                <a:gd name="connsiteY18" fmla="*/ 327352 h 364267"/>
                <a:gd name="connsiteX19" fmla="*/ 4932 w 1052964"/>
                <a:gd name="connsiteY19" fmla="*/ 344096 h 364267"/>
                <a:gd name="connsiteX20" fmla="*/ 754 w 1052964"/>
                <a:gd name="connsiteY20" fmla="*/ 364268 h 364267"/>
                <a:gd name="connsiteX21" fmla="*/ 242064 w 1052964"/>
                <a:gd name="connsiteY21" fmla="*/ 350362 h 364267"/>
                <a:gd name="connsiteX22" fmla="*/ 242635 w 1052964"/>
                <a:gd name="connsiteY22" fmla="*/ 348380 h 364267"/>
                <a:gd name="connsiteX23" fmla="*/ 251668 w 1052964"/>
                <a:gd name="connsiteY23" fmla="*/ 340561 h 364267"/>
                <a:gd name="connsiteX24" fmla="*/ 591409 w 1052964"/>
                <a:gd name="connsiteY24" fmla="*/ 313642 h 364267"/>
                <a:gd name="connsiteX25" fmla="*/ 747480 w 1052964"/>
                <a:gd name="connsiteY25" fmla="*/ 289650 h 364267"/>
                <a:gd name="connsiteX26" fmla="*/ 753246 w 1052964"/>
                <a:gd name="connsiteY26" fmla="*/ 255733 h 364267"/>
                <a:gd name="connsiteX27" fmla="*/ 770668 w 1052964"/>
                <a:gd name="connsiteY27" fmla="*/ 242684 h 364267"/>
                <a:gd name="connsiteX28" fmla="*/ 776898 w 1052964"/>
                <a:gd name="connsiteY28" fmla="*/ 240078 h 364267"/>
                <a:gd name="connsiteX29" fmla="*/ 784931 w 1052964"/>
                <a:gd name="connsiteY29" fmla="*/ 224584 h 364267"/>
                <a:gd name="connsiteX30" fmla="*/ 789465 w 1052964"/>
                <a:gd name="connsiteY30" fmla="*/ 211034 h 364267"/>
                <a:gd name="connsiteX31" fmla="*/ 830737 w 1052964"/>
                <a:gd name="connsiteY31" fmla="*/ 182901 h 364267"/>
                <a:gd name="connsiteX32" fmla="*/ 878738 w 1052964"/>
                <a:gd name="connsiteY32" fmla="*/ 153626 h 364267"/>
                <a:gd name="connsiteX33" fmla="*/ 879809 w 1052964"/>
                <a:gd name="connsiteY33" fmla="*/ 152751 h 364267"/>
                <a:gd name="connsiteX34" fmla="*/ 890770 w 1052964"/>
                <a:gd name="connsiteY34" fmla="*/ 144272 h 364267"/>
                <a:gd name="connsiteX35" fmla="*/ 918457 w 1052964"/>
                <a:gd name="connsiteY35" fmla="*/ 118352 h 364267"/>
                <a:gd name="connsiteX36" fmla="*/ 922402 w 1052964"/>
                <a:gd name="connsiteY36" fmla="*/ 111944 h 364267"/>
                <a:gd name="connsiteX37" fmla="*/ 955605 w 1052964"/>
                <a:gd name="connsiteY37" fmla="*/ 89309 h 364267"/>
                <a:gd name="connsiteX38" fmla="*/ 966065 w 1052964"/>
                <a:gd name="connsiteY38" fmla="*/ 92183 h 364267"/>
                <a:gd name="connsiteX39" fmla="*/ 972438 w 1052964"/>
                <a:gd name="connsiteY39" fmla="*/ 93039 h 364267"/>
                <a:gd name="connsiteX40" fmla="*/ 978008 w 1052964"/>
                <a:gd name="connsiteY40" fmla="*/ 87149 h 364267"/>
                <a:gd name="connsiteX41" fmla="*/ 985487 w 1052964"/>
                <a:gd name="connsiteY41" fmla="*/ 78669 h 364267"/>
                <a:gd name="connsiteX42" fmla="*/ 1009051 w 1052964"/>
                <a:gd name="connsiteY42" fmla="*/ 68958 h 364267"/>
                <a:gd name="connsiteX43" fmla="*/ 1022867 w 1052964"/>
                <a:gd name="connsiteY43" fmla="*/ 55749 h 364267"/>
                <a:gd name="connsiteX44" fmla="*/ 1030097 w 1052964"/>
                <a:gd name="connsiteY44" fmla="*/ 42753 h 364267"/>
                <a:gd name="connsiteX45" fmla="*/ 1043146 w 1052964"/>
                <a:gd name="connsiteY45" fmla="*/ 32935 h 364267"/>
                <a:gd name="connsiteX46" fmla="*/ 1050911 w 1052964"/>
                <a:gd name="connsiteY46" fmla="*/ 28026 h 364267"/>
                <a:gd name="connsiteX47" fmla="*/ 1052964 w 1052964"/>
                <a:gd name="connsiteY47" fmla="*/ 0 h 364267"/>
                <a:gd name="connsiteX48" fmla="*/ 812707 w 1052964"/>
                <a:gd name="connsiteY48" fmla="*/ 40468 h 364267"/>
                <a:gd name="connsiteX49" fmla="*/ 812440 w 1052964"/>
                <a:gd name="connsiteY49" fmla="*/ 40718 h 36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2964" h="364267">
                  <a:moveTo>
                    <a:pt x="812475" y="40736"/>
                  </a:moveTo>
                  <a:lnTo>
                    <a:pt x="809423" y="41022"/>
                  </a:lnTo>
                  <a:lnTo>
                    <a:pt x="255167" y="92290"/>
                  </a:lnTo>
                  <a:lnTo>
                    <a:pt x="247277" y="92361"/>
                  </a:lnTo>
                  <a:lnTo>
                    <a:pt x="247330" y="98448"/>
                  </a:lnTo>
                  <a:cubicBezTo>
                    <a:pt x="257862" y="105249"/>
                    <a:pt x="258916" y="110391"/>
                    <a:pt x="258523" y="114211"/>
                  </a:cubicBezTo>
                  <a:cubicBezTo>
                    <a:pt x="258077" y="118549"/>
                    <a:pt x="255077" y="121994"/>
                    <a:pt x="250508" y="123422"/>
                  </a:cubicBezTo>
                  <a:cubicBezTo>
                    <a:pt x="243368" y="125653"/>
                    <a:pt x="121838" y="134293"/>
                    <a:pt x="65197" y="138238"/>
                  </a:cubicBezTo>
                  <a:cubicBezTo>
                    <a:pt x="61858" y="143112"/>
                    <a:pt x="58859" y="147949"/>
                    <a:pt x="57824" y="150145"/>
                  </a:cubicBezTo>
                  <a:cubicBezTo>
                    <a:pt x="57949" y="149895"/>
                    <a:pt x="58520" y="148574"/>
                    <a:pt x="58502" y="146700"/>
                  </a:cubicBezTo>
                  <a:cubicBezTo>
                    <a:pt x="58538" y="149466"/>
                    <a:pt x="53397" y="162623"/>
                    <a:pt x="49773" y="171512"/>
                  </a:cubicBezTo>
                  <a:cubicBezTo>
                    <a:pt x="54557" y="173476"/>
                    <a:pt x="59823" y="176493"/>
                    <a:pt x="61876" y="182116"/>
                  </a:cubicBezTo>
                  <a:cubicBezTo>
                    <a:pt x="63286" y="185954"/>
                    <a:pt x="62804" y="190203"/>
                    <a:pt x="60537" y="194076"/>
                  </a:cubicBezTo>
                  <a:cubicBezTo>
                    <a:pt x="57395" y="199431"/>
                    <a:pt x="52915" y="205911"/>
                    <a:pt x="48845" y="210963"/>
                  </a:cubicBezTo>
                  <a:cubicBezTo>
                    <a:pt x="45150" y="215533"/>
                    <a:pt x="42115" y="218639"/>
                    <a:pt x="39313" y="220567"/>
                  </a:cubicBezTo>
                  <a:cubicBezTo>
                    <a:pt x="38956" y="222602"/>
                    <a:pt x="38884" y="225726"/>
                    <a:pt x="40402" y="229385"/>
                  </a:cubicBezTo>
                  <a:cubicBezTo>
                    <a:pt x="47953" y="247522"/>
                    <a:pt x="30637" y="270175"/>
                    <a:pt x="15357" y="290150"/>
                  </a:cubicBezTo>
                  <a:cubicBezTo>
                    <a:pt x="9305" y="298058"/>
                    <a:pt x="3057" y="306234"/>
                    <a:pt x="1290" y="310750"/>
                  </a:cubicBezTo>
                  <a:cubicBezTo>
                    <a:pt x="-1049" y="316695"/>
                    <a:pt x="165" y="320943"/>
                    <a:pt x="1986" y="327352"/>
                  </a:cubicBezTo>
                  <a:cubicBezTo>
                    <a:pt x="3343" y="332100"/>
                    <a:pt x="4878" y="337491"/>
                    <a:pt x="4932" y="344096"/>
                  </a:cubicBezTo>
                  <a:cubicBezTo>
                    <a:pt x="4985" y="350986"/>
                    <a:pt x="3289" y="357859"/>
                    <a:pt x="754" y="364268"/>
                  </a:cubicBezTo>
                  <a:lnTo>
                    <a:pt x="242064" y="350362"/>
                  </a:lnTo>
                  <a:cubicBezTo>
                    <a:pt x="242207" y="349701"/>
                    <a:pt x="242386" y="349041"/>
                    <a:pt x="242635" y="348380"/>
                  </a:cubicBezTo>
                  <a:cubicBezTo>
                    <a:pt x="244153" y="344453"/>
                    <a:pt x="247366" y="341686"/>
                    <a:pt x="251668" y="340561"/>
                  </a:cubicBezTo>
                  <a:cubicBezTo>
                    <a:pt x="259273" y="338598"/>
                    <a:pt x="513150" y="319497"/>
                    <a:pt x="591409" y="313642"/>
                  </a:cubicBezTo>
                  <a:lnTo>
                    <a:pt x="747480" y="289650"/>
                  </a:lnTo>
                  <a:cubicBezTo>
                    <a:pt x="747141" y="278636"/>
                    <a:pt x="747051" y="266390"/>
                    <a:pt x="753246" y="255733"/>
                  </a:cubicBezTo>
                  <a:cubicBezTo>
                    <a:pt x="758387" y="246879"/>
                    <a:pt x="765206" y="244559"/>
                    <a:pt x="770668" y="242684"/>
                  </a:cubicBezTo>
                  <a:cubicBezTo>
                    <a:pt x="772971" y="241899"/>
                    <a:pt x="774953" y="241221"/>
                    <a:pt x="776898" y="240078"/>
                  </a:cubicBezTo>
                  <a:cubicBezTo>
                    <a:pt x="781415" y="237418"/>
                    <a:pt x="782896" y="232456"/>
                    <a:pt x="784931" y="224584"/>
                  </a:cubicBezTo>
                  <a:cubicBezTo>
                    <a:pt x="786092" y="220139"/>
                    <a:pt x="787270" y="215533"/>
                    <a:pt x="789465" y="211034"/>
                  </a:cubicBezTo>
                  <a:cubicBezTo>
                    <a:pt x="798070" y="193416"/>
                    <a:pt x="816188" y="187596"/>
                    <a:pt x="830737" y="182901"/>
                  </a:cubicBezTo>
                  <a:cubicBezTo>
                    <a:pt x="850551" y="176529"/>
                    <a:pt x="861762" y="167425"/>
                    <a:pt x="878738" y="153626"/>
                  </a:cubicBezTo>
                  <a:lnTo>
                    <a:pt x="879809" y="152751"/>
                  </a:lnTo>
                  <a:cubicBezTo>
                    <a:pt x="883451" y="149806"/>
                    <a:pt x="887164" y="146985"/>
                    <a:pt x="890770" y="144272"/>
                  </a:cubicBezTo>
                  <a:cubicBezTo>
                    <a:pt x="901373" y="136274"/>
                    <a:pt x="911370" y="128706"/>
                    <a:pt x="918457" y="118352"/>
                  </a:cubicBezTo>
                  <a:cubicBezTo>
                    <a:pt x="919778" y="116424"/>
                    <a:pt x="921045" y="114246"/>
                    <a:pt x="922402" y="111944"/>
                  </a:cubicBezTo>
                  <a:cubicBezTo>
                    <a:pt x="928489" y="101590"/>
                    <a:pt x="936825" y="87398"/>
                    <a:pt x="955605" y="89309"/>
                  </a:cubicBezTo>
                  <a:cubicBezTo>
                    <a:pt x="959960" y="89755"/>
                    <a:pt x="963352" y="91094"/>
                    <a:pt x="966065" y="92183"/>
                  </a:cubicBezTo>
                  <a:cubicBezTo>
                    <a:pt x="969886" y="93700"/>
                    <a:pt x="970564" y="93860"/>
                    <a:pt x="972438" y="93039"/>
                  </a:cubicBezTo>
                  <a:cubicBezTo>
                    <a:pt x="974313" y="92236"/>
                    <a:pt x="976026" y="89880"/>
                    <a:pt x="978008" y="87149"/>
                  </a:cubicBezTo>
                  <a:cubicBezTo>
                    <a:pt x="980007" y="84400"/>
                    <a:pt x="982274" y="81276"/>
                    <a:pt x="985487" y="78669"/>
                  </a:cubicBezTo>
                  <a:cubicBezTo>
                    <a:pt x="992663" y="72850"/>
                    <a:pt x="1001428" y="70494"/>
                    <a:pt x="1009051" y="68958"/>
                  </a:cubicBezTo>
                  <a:cubicBezTo>
                    <a:pt x="1017476" y="67263"/>
                    <a:pt x="1019172" y="63657"/>
                    <a:pt x="1022867" y="55749"/>
                  </a:cubicBezTo>
                  <a:cubicBezTo>
                    <a:pt x="1024706" y="51822"/>
                    <a:pt x="1026794" y="47359"/>
                    <a:pt x="1030097" y="42753"/>
                  </a:cubicBezTo>
                  <a:cubicBezTo>
                    <a:pt x="1032971" y="38719"/>
                    <a:pt x="1037915" y="35898"/>
                    <a:pt x="1043146" y="32935"/>
                  </a:cubicBezTo>
                  <a:cubicBezTo>
                    <a:pt x="1045520" y="31579"/>
                    <a:pt x="1049305" y="29436"/>
                    <a:pt x="1050911" y="28026"/>
                  </a:cubicBezTo>
                  <a:cubicBezTo>
                    <a:pt x="1051036" y="21278"/>
                    <a:pt x="1052090" y="9104"/>
                    <a:pt x="1052964" y="0"/>
                  </a:cubicBezTo>
                  <a:lnTo>
                    <a:pt x="812707" y="40468"/>
                  </a:lnTo>
                  <a:lnTo>
                    <a:pt x="812440" y="40718"/>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2" name="Freeform: Shape 52">
              <a:extLst>
                <a:ext uri="{FF2B5EF4-FFF2-40B4-BE49-F238E27FC236}">
                  <a16:creationId xmlns:a16="http://schemas.microsoft.com/office/drawing/2014/main" id="{0EEAE89B-EE10-FDA1-6A71-5837BC310F54}"/>
                </a:ext>
              </a:extLst>
            </p:cNvPr>
            <p:cNvSpPr/>
            <p:nvPr/>
          </p:nvSpPr>
          <p:spPr>
            <a:xfrm>
              <a:off x="6565440" y="3626073"/>
              <a:ext cx="607507" cy="318189"/>
            </a:xfrm>
            <a:custGeom>
              <a:avLst/>
              <a:gdLst>
                <a:gd name="connsiteX0" fmla="*/ 813309 w 894549"/>
                <a:gd name="connsiteY0" fmla="*/ 119812 h 468530"/>
                <a:gd name="connsiteX1" fmla="*/ 812881 w 894549"/>
                <a:gd name="connsiteY1" fmla="*/ 76684 h 468530"/>
                <a:gd name="connsiteX2" fmla="*/ 798797 w 894549"/>
                <a:gd name="connsiteY2" fmla="*/ 64670 h 468530"/>
                <a:gd name="connsiteX3" fmla="*/ 789675 w 894549"/>
                <a:gd name="connsiteY3" fmla="*/ 62064 h 468530"/>
                <a:gd name="connsiteX4" fmla="*/ 768521 w 894549"/>
                <a:gd name="connsiteY4" fmla="*/ 48283 h 468530"/>
                <a:gd name="connsiteX5" fmla="*/ 763201 w 894549"/>
                <a:gd name="connsiteY5" fmla="*/ 36662 h 468530"/>
                <a:gd name="connsiteX6" fmla="*/ 761809 w 894549"/>
                <a:gd name="connsiteY6" fmla="*/ 36840 h 468530"/>
                <a:gd name="connsiteX7" fmla="*/ 751741 w 894549"/>
                <a:gd name="connsiteY7" fmla="*/ 44034 h 468530"/>
                <a:gd name="connsiteX8" fmla="*/ 723662 w 894549"/>
                <a:gd name="connsiteY8" fmla="*/ 57137 h 468530"/>
                <a:gd name="connsiteX9" fmla="*/ 706239 w 894549"/>
                <a:gd name="connsiteY9" fmla="*/ 56351 h 468530"/>
                <a:gd name="connsiteX10" fmla="*/ 686906 w 894549"/>
                <a:gd name="connsiteY10" fmla="*/ 55923 h 468530"/>
                <a:gd name="connsiteX11" fmla="*/ 678927 w 894549"/>
                <a:gd name="connsiteY11" fmla="*/ 56833 h 468530"/>
                <a:gd name="connsiteX12" fmla="*/ 664575 w 894549"/>
                <a:gd name="connsiteY12" fmla="*/ 60636 h 468530"/>
                <a:gd name="connsiteX13" fmla="*/ 642565 w 894549"/>
                <a:gd name="connsiteY13" fmla="*/ 50711 h 468530"/>
                <a:gd name="connsiteX14" fmla="*/ 637192 w 894549"/>
                <a:gd name="connsiteY14" fmla="*/ 45659 h 468530"/>
                <a:gd name="connsiteX15" fmla="*/ 636710 w 894549"/>
                <a:gd name="connsiteY15" fmla="*/ 45373 h 468530"/>
                <a:gd name="connsiteX16" fmla="*/ 631176 w 894549"/>
                <a:gd name="connsiteY16" fmla="*/ 47819 h 468530"/>
                <a:gd name="connsiteX17" fmla="*/ 616252 w 894549"/>
                <a:gd name="connsiteY17" fmla="*/ 52710 h 468530"/>
                <a:gd name="connsiteX18" fmla="*/ 616109 w 894549"/>
                <a:gd name="connsiteY18" fmla="*/ 52710 h 468530"/>
                <a:gd name="connsiteX19" fmla="*/ 582085 w 894549"/>
                <a:gd name="connsiteY19" fmla="*/ 20096 h 468530"/>
                <a:gd name="connsiteX20" fmla="*/ 581193 w 894549"/>
                <a:gd name="connsiteY20" fmla="*/ 16044 h 468530"/>
                <a:gd name="connsiteX21" fmla="*/ 574749 w 894549"/>
                <a:gd name="connsiteY21" fmla="*/ 281 h 468530"/>
                <a:gd name="connsiteX22" fmla="*/ 566591 w 894549"/>
                <a:gd name="connsiteY22" fmla="*/ 2209 h 468530"/>
                <a:gd name="connsiteX23" fmla="*/ 524730 w 894549"/>
                <a:gd name="connsiteY23" fmla="*/ 6583 h 468530"/>
                <a:gd name="connsiteX24" fmla="*/ 527961 w 894549"/>
                <a:gd name="connsiteY24" fmla="*/ 14045 h 468530"/>
                <a:gd name="connsiteX25" fmla="*/ 533459 w 894549"/>
                <a:gd name="connsiteY25" fmla="*/ 29575 h 468530"/>
                <a:gd name="connsiteX26" fmla="*/ 477336 w 894549"/>
                <a:gd name="connsiteY26" fmla="*/ 80557 h 468530"/>
                <a:gd name="connsiteX27" fmla="*/ 463894 w 894549"/>
                <a:gd name="connsiteY27" fmla="*/ 78183 h 468530"/>
                <a:gd name="connsiteX28" fmla="*/ 462680 w 894549"/>
                <a:gd name="connsiteY28" fmla="*/ 79415 h 468530"/>
                <a:gd name="connsiteX29" fmla="*/ 459503 w 894549"/>
                <a:gd name="connsiteY29" fmla="*/ 92964 h 468530"/>
                <a:gd name="connsiteX30" fmla="*/ 455504 w 894549"/>
                <a:gd name="connsiteY30" fmla="*/ 110119 h 468530"/>
                <a:gd name="connsiteX31" fmla="*/ 449720 w 894549"/>
                <a:gd name="connsiteY31" fmla="*/ 123150 h 468530"/>
                <a:gd name="connsiteX32" fmla="*/ 398166 w 894549"/>
                <a:gd name="connsiteY32" fmla="*/ 198606 h 468530"/>
                <a:gd name="connsiteX33" fmla="*/ 363071 w 894549"/>
                <a:gd name="connsiteY33" fmla="*/ 191234 h 468530"/>
                <a:gd name="connsiteX34" fmla="*/ 348219 w 894549"/>
                <a:gd name="connsiteY34" fmla="*/ 185307 h 468530"/>
                <a:gd name="connsiteX35" fmla="*/ 339633 w 894549"/>
                <a:gd name="connsiteY35" fmla="*/ 201373 h 468530"/>
                <a:gd name="connsiteX36" fmla="*/ 320300 w 894549"/>
                <a:gd name="connsiteY36" fmla="*/ 232719 h 468530"/>
                <a:gd name="connsiteX37" fmla="*/ 295220 w 894549"/>
                <a:gd name="connsiteY37" fmla="*/ 226079 h 468530"/>
                <a:gd name="connsiteX38" fmla="*/ 287205 w 894549"/>
                <a:gd name="connsiteY38" fmla="*/ 221919 h 468530"/>
                <a:gd name="connsiteX39" fmla="*/ 279618 w 894549"/>
                <a:gd name="connsiteY39" fmla="*/ 231488 h 468530"/>
                <a:gd name="connsiteX40" fmla="*/ 265158 w 894549"/>
                <a:gd name="connsiteY40" fmla="*/ 249517 h 468530"/>
                <a:gd name="connsiteX41" fmla="*/ 231028 w 894549"/>
                <a:gd name="connsiteY41" fmla="*/ 242734 h 468530"/>
                <a:gd name="connsiteX42" fmla="*/ 219585 w 894549"/>
                <a:gd name="connsiteY42" fmla="*/ 236539 h 468530"/>
                <a:gd name="connsiteX43" fmla="*/ 206482 w 894549"/>
                <a:gd name="connsiteY43" fmla="*/ 242591 h 468530"/>
                <a:gd name="connsiteX44" fmla="*/ 190113 w 894549"/>
                <a:gd name="connsiteY44" fmla="*/ 254033 h 468530"/>
                <a:gd name="connsiteX45" fmla="*/ 140666 w 894549"/>
                <a:gd name="connsiteY45" fmla="*/ 267814 h 468530"/>
                <a:gd name="connsiteX46" fmla="*/ 137060 w 894549"/>
                <a:gd name="connsiteY46" fmla="*/ 280774 h 468530"/>
                <a:gd name="connsiteX47" fmla="*/ 139238 w 894549"/>
                <a:gd name="connsiteY47" fmla="*/ 286754 h 468530"/>
                <a:gd name="connsiteX48" fmla="*/ 138488 w 894549"/>
                <a:gd name="connsiteY48" fmla="*/ 309639 h 468530"/>
                <a:gd name="connsiteX49" fmla="*/ 124100 w 894549"/>
                <a:gd name="connsiteY49" fmla="*/ 318940 h 468530"/>
                <a:gd name="connsiteX50" fmla="*/ 123957 w 894549"/>
                <a:gd name="connsiteY50" fmla="*/ 319172 h 468530"/>
                <a:gd name="connsiteX51" fmla="*/ 104875 w 894549"/>
                <a:gd name="connsiteY51" fmla="*/ 329489 h 468530"/>
                <a:gd name="connsiteX52" fmla="*/ 99662 w 894549"/>
                <a:gd name="connsiteY52" fmla="*/ 330703 h 468530"/>
                <a:gd name="connsiteX53" fmla="*/ 98555 w 894549"/>
                <a:gd name="connsiteY53" fmla="*/ 332096 h 468530"/>
                <a:gd name="connsiteX54" fmla="*/ 99430 w 894549"/>
                <a:gd name="connsiteY54" fmla="*/ 337058 h 468530"/>
                <a:gd name="connsiteX55" fmla="*/ 100947 w 894549"/>
                <a:gd name="connsiteY55" fmla="*/ 344520 h 468530"/>
                <a:gd name="connsiteX56" fmla="*/ 105178 w 894549"/>
                <a:gd name="connsiteY56" fmla="*/ 354338 h 468530"/>
                <a:gd name="connsiteX57" fmla="*/ 109302 w 894549"/>
                <a:gd name="connsiteY57" fmla="*/ 362264 h 468530"/>
                <a:gd name="connsiteX58" fmla="*/ 105856 w 894549"/>
                <a:gd name="connsiteY58" fmla="*/ 377027 h 468530"/>
                <a:gd name="connsiteX59" fmla="*/ 86488 w 894549"/>
                <a:gd name="connsiteY59" fmla="*/ 386791 h 468530"/>
                <a:gd name="connsiteX60" fmla="*/ 73136 w 894549"/>
                <a:gd name="connsiteY60" fmla="*/ 383507 h 468530"/>
                <a:gd name="connsiteX61" fmla="*/ 71011 w 894549"/>
                <a:gd name="connsiteY61" fmla="*/ 382507 h 468530"/>
                <a:gd name="connsiteX62" fmla="*/ 66602 w 894549"/>
                <a:gd name="connsiteY62" fmla="*/ 381722 h 468530"/>
                <a:gd name="connsiteX63" fmla="*/ 45449 w 894549"/>
                <a:gd name="connsiteY63" fmla="*/ 368476 h 468530"/>
                <a:gd name="connsiteX64" fmla="*/ 27865 w 894549"/>
                <a:gd name="connsiteY64" fmla="*/ 367709 h 468530"/>
                <a:gd name="connsiteX65" fmla="*/ 12388 w 894549"/>
                <a:gd name="connsiteY65" fmla="*/ 390058 h 468530"/>
                <a:gd name="connsiteX66" fmla="*/ 13227 w 894549"/>
                <a:gd name="connsiteY66" fmla="*/ 390736 h 468530"/>
                <a:gd name="connsiteX67" fmla="*/ 24277 w 894549"/>
                <a:gd name="connsiteY67" fmla="*/ 412318 h 468530"/>
                <a:gd name="connsiteX68" fmla="*/ 18583 w 894549"/>
                <a:gd name="connsiteY68" fmla="*/ 430098 h 468530"/>
                <a:gd name="connsiteX69" fmla="*/ 17762 w 894549"/>
                <a:gd name="connsiteY69" fmla="*/ 431615 h 468530"/>
                <a:gd name="connsiteX70" fmla="*/ 17762 w 894549"/>
                <a:gd name="connsiteY70" fmla="*/ 431883 h 468530"/>
                <a:gd name="connsiteX71" fmla="*/ 0 w 894549"/>
                <a:gd name="connsiteY71" fmla="*/ 468531 h 468530"/>
                <a:gd name="connsiteX72" fmla="*/ 144557 w 894549"/>
                <a:gd name="connsiteY72" fmla="*/ 457570 h 468530"/>
                <a:gd name="connsiteX73" fmla="*/ 144218 w 894549"/>
                <a:gd name="connsiteY73" fmla="*/ 424261 h 468530"/>
                <a:gd name="connsiteX74" fmla="*/ 169227 w 894549"/>
                <a:gd name="connsiteY74" fmla="*/ 424011 h 468530"/>
                <a:gd name="connsiteX75" fmla="*/ 719699 w 894549"/>
                <a:gd name="connsiteY75" fmla="*/ 373082 h 468530"/>
                <a:gd name="connsiteX76" fmla="*/ 894549 w 894549"/>
                <a:gd name="connsiteY76" fmla="*/ 209442 h 468530"/>
                <a:gd name="connsiteX77" fmla="*/ 892246 w 894549"/>
                <a:gd name="connsiteY77" fmla="*/ 207621 h 468530"/>
                <a:gd name="connsiteX78" fmla="*/ 813274 w 894549"/>
                <a:gd name="connsiteY78" fmla="*/ 119740 h 4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94549" h="468530">
                  <a:moveTo>
                    <a:pt x="813309" y="119812"/>
                  </a:moveTo>
                  <a:lnTo>
                    <a:pt x="812881" y="76684"/>
                  </a:lnTo>
                  <a:cubicBezTo>
                    <a:pt x="808757" y="74988"/>
                    <a:pt x="803938" y="71471"/>
                    <a:pt x="798797" y="64670"/>
                  </a:cubicBezTo>
                  <a:cubicBezTo>
                    <a:pt x="797012" y="62314"/>
                    <a:pt x="795369" y="62010"/>
                    <a:pt x="789675" y="62064"/>
                  </a:cubicBezTo>
                  <a:cubicBezTo>
                    <a:pt x="783962" y="62135"/>
                    <a:pt x="772020" y="62242"/>
                    <a:pt x="768521" y="48283"/>
                  </a:cubicBezTo>
                  <a:cubicBezTo>
                    <a:pt x="766022" y="38322"/>
                    <a:pt x="763309" y="36715"/>
                    <a:pt x="763201" y="36662"/>
                  </a:cubicBezTo>
                  <a:cubicBezTo>
                    <a:pt x="762916" y="36501"/>
                    <a:pt x="761988" y="36787"/>
                    <a:pt x="761809" y="36840"/>
                  </a:cubicBezTo>
                  <a:cubicBezTo>
                    <a:pt x="759810" y="37483"/>
                    <a:pt x="755151" y="41267"/>
                    <a:pt x="751741" y="44034"/>
                  </a:cubicBezTo>
                  <a:cubicBezTo>
                    <a:pt x="742852" y="51246"/>
                    <a:pt x="733641" y="58708"/>
                    <a:pt x="723662" y="57137"/>
                  </a:cubicBezTo>
                  <a:cubicBezTo>
                    <a:pt x="718663" y="56351"/>
                    <a:pt x="712915" y="56351"/>
                    <a:pt x="706239" y="56351"/>
                  </a:cubicBezTo>
                  <a:cubicBezTo>
                    <a:pt x="700634" y="56351"/>
                    <a:pt x="694297" y="56351"/>
                    <a:pt x="686906" y="55923"/>
                  </a:cubicBezTo>
                  <a:cubicBezTo>
                    <a:pt x="680944" y="55584"/>
                    <a:pt x="679998" y="56155"/>
                    <a:pt x="678927" y="56833"/>
                  </a:cubicBezTo>
                  <a:cubicBezTo>
                    <a:pt x="675803" y="58797"/>
                    <a:pt x="672358" y="60564"/>
                    <a:pt x="664575" y="60636"/>
                  </a:cubicBezTo>
                  <a:cubicBezTo>
                    <a:pt x="651883" y="60743"/>
                    <a:pt x="646706" y="55191"/>
                    <a:pt x="642565" y="50711"/>
                  </a:cubicBezTo>
                  <a:cubicBezTo>
                    <a:pt x="640940" y="48943"/>
                    <a:pt x="639405" y="47283"/>
                    <a:pt x="637192" y="45659"/>
                  </a:cubicBezTo>
                  <a:cubicBezTo>
                    <a:pt x="636870" y="45409"/>
                    <a:pt x="636710" y="45373"/>
                    <a:pt x="636710" y="45373"/>
                  </a:cubicBezTo>
                  <a:cubicBezTo>
                    <a:pt x="635781" y="45302"/>
                    <a:pt x="632907" y="46873"/>
                    <a:pt x="631176" y="47819"/>
                  </a:cubicBezTo>
                  <a:cubicBezTo>
                    <a:pt x="627213" y="49961"/>
                    <a:pt x="622286" y="52638"/>
                    <a:pt x="616252" y="52710"/>
                  </a:cubicBezTo>
                  <a:cubicBezTo>
                    <a:pt x="616199" y="52710"/>
                    <a:pt x="616145" y="52710"/>
                    <a:pt x="616109" y="52710"/>
                  </a:cubicBezTo>
                  <a:cubicBezTo>
                    <a:pt x="600383" y="52710"/>
                    <a:pt x="584317" y="28004"/>
                    <a:pt x="582085" y="20096"/>
                  </a:cubicBezTo>
                  <a:cubicBezTo>
                    <a:pt x="581764" y="18954"/>
                    <a:pt x="581514" y="17668"/>
                    <a:pt x="581193" y="16044"/>
                  </a:cubicBezTo>
                  <a:cubicBezTo>
                    <a:pt x="580461" y="12224"/>
                    <a:pt x="578497" y="2067"/>
                    <a:pt x="574749" y="281"/>
                  </a:cubicBezTo>
                  <a:cubicBezTo>
                    <a:pt x="573231" y="-451"/>
                    <a:pt x="570250" y="264"/>
                    <a:pt x="566591" y="2209"/>
                  </a:cubicBezTo>
                  <a:cubicBezTo>
                    <a:pt x="548686" y="11777"/>
                    <a:pt x="533780" y="9742"/>
                    <a:pt x="524730" y="6583"/>
                  </a:cubicBezTo>
                  <a:cubicBezTo>
                    <a:pt x="525230" y="9100"/>
                    <a:pt x="526426" y="11278"/>
                    <a:pt x="527961" y="14045"/>
                  </a:cubicBezTo>
                  <a:cubicBezTo>
                    <a:pt x="530139" y="17990"/>
                    <a:pt x="532835" y="22899"/>
                    <a:pt x="533459" y="29575"/>
                  </a:cubicBezTo>
                  <a:cubicBezTo>
                    <a:pt x="535959" y="56137"/>
                    <a:pt x="498542" y="78522"/>
                    <a:pt x="477336" y="80557"/>
                  </a:cubicBezTo>
                  <a:cubicBezTo>
                    <a:pt x="470856" y="81182"/>
                    <a:pt x="466607" y="79593"/>
                    <a:pt x="463894" y="78183"/>
                  </a:cubicBezTo>
                  <a:cubicBezTo>
                    <a:pt x="463555" y="78522"/>
                    <a:pt x="463144" y="78933"/>
                    <a:pt x="462680" y="79415"/>
                  </a:cubicBezTo>
                  <a:cubicBezTo>
                    <a:pt x="461109" y="81075"/>
                    <a:pt x="460110" y="88519"/>
                    <a:pt x="459503" y="92964"/>
                  </a:cubicBezTo>
                  <a:cubicBezTo>
                    <a:pt x="458681" y="98944"/>
                    <a:pt x="457843" y="105138"/>
                    <a:pt x="455504" y="110119"/>
                  </a:cubicBezTo>
                  <a:cubicBezTo>
                    <a:pt x="453862" y="113617"/>
                    <a:pt x="451934" y="118044"/>
                    <a:pt x="449720" y="123150"/>
                  </a:cubicBezTo>
                  <a:cubicBezTo>
                    <a:pt x="434547" y="158173"/>
                    <a:pt x="419177" y="190305"/>
                    <a:pt x="398166" y="198606"/>
                  </a:cubicBezTo>
                  <a:cubicBezTo>
                    <a:pt x="384332" y="204068"/>
                    <a:pt x="372550" y="196946"/>
                    <a:pt x="363071" y="191234"/>
                  </a:cubicBezTo>
                  <a:cubicBezTo>
                    <a:pt x="357270" y="187735"/>
                    <a:pt x="351807" y="184432"/>
                    <a:pt x="348219" y="185307"/>
                  </a:cubicBezTo>
                  <a:cubicBezTo>
                    <a:pt x="342043" y="186789"/>
                    <a:pt x="341025" y="189877"/>
                    <a:pt x="339633" y="201373"/>
                  </a:cubicBezTo>
                  <a:cubicBezTo>
                    <a:pt x="338348" y="212012"/>
                    <a:pt x="336580" y="226597"/>
                    <a:pt x="320300" y="232719"/>
                  </a:cubicBezTo>
                  <a:cubicBezTo>
                    <a:pt x="308715" y="237075"/>
                    <a:pt x="300593" y="230470"/>
                    <a:pt x="295220" y="226079"/>
                  </a:cubicBezTo>
                  <a:cubicBezTo>
                    <a:pt x="290828" y="222491"/>
                    <a:pt x="289133" y="221455"/>
                    <a:pt x="287205" y="221919"/>
                  </a:cubicBezTo>
                  <a:cubicBezTo>
                    <a:pt x="283313" y="222830"/>
                    <a:pt x="282171" y="225008"/>
                    <a:pt x="279618" y="231488"/>
                  </a:cubicBezTo>
                  <a:cubicBezTo>
                    <a:pt x="277297" y="237396"/>
                    <a:pt x="274102" y="245501"/>
                    <a:pt x="265158" y="249517"/>
                  </a:cubicBezTo>
                  <a:cubicBezTo>
                    <a:pt x="248914" y="256800"/>
                    <a:pt x="238150" y="248339"/>
                    <a:pt x="231028" y="242734"/>
                  </a:cubicBezTo>
                  <a:cubicBezTo>
                    <a:pt x="226957" y="239538"/>
                    <a:pt x="223441" y="236771"/>
                    <a:pt x="219585" y="236539"/>
                  </a:cubicBezTo>
                  <a:cubicBezTo>
                    <a:pt x="212962" y="236147"/>
                    <a:pt x="210927" y="238164"/>
                    <a:pt x="206482" y="242591"/>
                  </a:cubicBezTo>
                  <a:cubicBezTo>
                    <a:pt x="202734" y="246322"/>
                    <a:pt x="198057" y="250963"/>
                    <a:pt x="190113" y="254033"/>
                  </a:cubicBezTo>
                  <a:cubicBezTo>
                    <a:pt x="189756" y="254176"/>
                    <a:pt x="157213" y="264958"/>
                    <a:pt x="140666" y="267814"/>
                  </a:cubicBezTo>
                  <a:cubicBezTo>
                    <a:pt x="138702" y="272366"/>
                    <a:pt x="136328" y="278150"/>
                    <a:pt x="137060" y="280774"/>
                  </a:cubicBezTo>
                  <a:cubicBezTo>
                    <a:pt x="137702" y="283059"/>
                    <a:pt x="138488" y="284933"/>
                    <a:pt x="139238" y="286754"/>
                  </a:cubicBezTo>
                  <a:cubicBezTo>
                    <a:pt x="141540" y="292234"/>
                    <a:pt x="144397" y="299054"/>
                    <a:pt x="138488" y="309639"/>
                  </a:cubicBezTo>
                  <a:cubicBezTo>
                    <a:pt x="134043" y="317601"/>
                    <a:pt x="128545" y="318886"/>
                    <a:pt x="124100" y="318940"/>
                  </a:cubicBezTo>
                  <a:cubicBezTo>
                    <a:pt x="124047" y="319011"/>
                    <a:pt x="124011" y="319082"/>
                    <a:pt x="123957" y="319172"/>
                  </a:cubicBezTo>
                  <a:cubicBezTo>
                    <a:pt x="118620" y="327847"/>
                    <a:pt x="110355" y="328847"/>
                    <a:pt x="104875" y="329489"/>
                  </a:cubicBezTo>
                  <a:cubicBezTo>
                    <a:pt x="102732" y="329739"/>
                    <a:pt x="100305" y="330043"/>
                    <a:pt x="99662" y="330703"/>
                  </a:cubicBezTo>
                  <a:cubicBezTo>
                    <a:pt x="98734" y="331650"/>
                    <a:pt x="98555" y="332096"/>
                    <a:pt x="98555" y="332096"/>
                  </a:cubicBezTo>
                  <a:cubicBezTo>
                    <a:pt x="98430" y="332738"/>
                    <a:pt x="99019" y="335238"/>
                    <a:pt x="99430" y="337058"/>
                  </a:cubicBezTo>
                  <a:cubicBezTo>
                    <a:pt x="99894" y="339075"/>
                    <a:pt x="100483" y="341575"/>
                    <a:pt x="100947" y="344520"/>
                  </a:cubicBezTo>
                  <a:cubicBezTo>
                    <a:pt x="101733" y="349429"/>
                    <a:pt x="103339" y="351696"/>
                    <a:pt x="105178" y="354338"/>
                  </a:cubicBezTo>
                  <a:cubicBezTo>
                    <a:pt x="106677" y="356480"/>
                    <a:pt x="108373" y="358908"/>
                    <a:pt x="109302" y="362264"/>
                  </a:cubicBezTo>
                  <a:cubicBezTo>
                    <a:pt x="110623" y="366994"/>
                    <a:pt x="109355" y="372368"/>
                    <a:pt x="105856" y="377027"/>
                  </a:cubicBezTo>
                  <a:cubicBezTo>
                    <a:pt x="101304" y="383078"/>
                    <a:pt x="94075" y="386720"/>
                    <a:pt x="86488" y="386791"/>
                  </a:cubicBezTo>
                  <a:cubicBezTo>
                    <a:pt x="79419" y="386845"/>
                    <a:pt x="76438" y="385738"/>
                    <a:pt x="73136" y="383507"/>
                  </a:cubicBezTo>
                  <a:cubicBezTo>
                    <a:pt x="72475" y="383060"/>
                    <a:pt x="72171" y="382846"/>
                    <a:pt x="71011" y="382507"/>
                  </a:cubicBezTo>
                  <a:cubicBezTo>
                    <a:pt x="69976" y="382186"/>
                    <a:pt x="68333" y="381954"/>
                    <a:pt x="66602" y="381722"/>
                  </a:cubicBezTo>
                  <a:cubicBezTo>
                    <a:pt x="60247" y="380829"/>
                    <a:pt x="49661" y="379365"/>
                    <a:pt x="45449" y="368476"/>
                  </a:cubicBezTo>
                  <a:cubicBezTo>
                    <a:pt x="44128" y="367512"/>
                    <a:pt x="38308" y="366156"/>
                    <a:pt x="27865" y="367709"/>
                  </a:cubicBezTo>
                  <a:cubicBezTo>
                    <a:pt x="24795" y="369761"/>
                    <a:pt x="18333" y="379205"/>
                    <a:pt x="12388" y="390058"/>
                  </a:cubicBezTo>
                  <a:cubicBezTo>
                    <a:pt x="12674" y="390272"/>
                    <a:pt x="12959" y="390504"/>
                    <a:pt x="13227" y="390736"/>
                  </a:cubicBezTo>
                  <a:cubicBezTo>
                    <a:pt x="18975" y="392379"/>
                    <a:pt x="26134" y="397377"/>
                    <a:pt x="24277" y="412318"/>
                  </a:cubicBezTo>
                  <a:cubicBezTo>
                    <a:pt x="23028" y="422404"/>
                    <a:pt x="20350" y="427027"/>
                    <a:pt x="18583" y="430098"/>
                  </a:cubicBezTo>
                  <a:cubicBezTo>
                    <a:pt x="18279" y="430633"/>
                    <a:pt x="17851" y="431383"/>
                    <a:pt x="17762" y="431615"/>
                  </a:cubicBezTo>
                  <a:cubicBezTo>
                    <a:pt x="17762" y="431615"/>
                    <a:pt x="17762" y="431704"/>
                    <a:pt x="17762" y="431883"/>
                  </a:cubicBezTo>
                  <a:cubicBezTo>
                    <a:pt x="17815" y="438059"/>
                    <a:pt x="9871" y="458088"/>
                    <a:pt x="0" y="468531"/>
                  </a:cubicBezTo>
                  <a:cubicBezTo>
                    <a:pt x="52607" y="464818"/>
                    <a:pt x="115317" y="460195"/>
                    <a:pt x="144557" y="457570"/>
                  </a:cubicBezTo>
                  <a:lnTo>
                    <a:pt x="144218" y="424261"/>
                  </a:lnTo>
                  <a:lnTo>
                    <a:pt x="169227" y="424011"/>
                  </a:lnTo>
                  <a:lnTo>
                    <a:pt x="719699" y="373082"/>
                  </a:lnTo>
                  <a:lnTo>
                    <a:pt x="894549" y="209442"/>
                  </a:lnTo>
                  <a:lnTo>
                    <a:pt x="892246" y="207621"/>
                  </a:lnTo>
                  <a:lnTo>
                    <a:pt x="813274" y="119740"/>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3" name="Freeform: Shape 53">
              <a:extLst>
                <a:ext uri="{FF2B5EF4-FFF2-40B4-BE49-F238E27FC236}">
                  <a16:creationId xmlns:a16="http://schemas.microsoft.com/office/drawing/2014/main" id="{78175F7C-B24D-B21C-381D-2570F3BF5DA4}"/>
                </a:ext>
              </a:extLst>
            </p:cNvPr>
            <p:cNvSpPr/>
            <p:nvPr/>
          </p:nvSpPr>
          <p:spPr>
            <a:xfrm>
              <a:off x="4837633" y="3426185"/>
              <a:ext cx="619363" cy="479985"/>
            </a:xfrm>
            <a:custGeom>
              <a:avLst/>
              <a:gdLst>
                <a:gd name="connsiteX0" fmla="*/ 912008 w 912007"/>
                <a:gd name="connsiteY0" fmla="*/ 75581 h 706774"/>
                <a:gd name="connsiteX1" fmla="*/ 691512 w 912007"/>
                <a:gd name="connsiteY1" fmla="*/ 63157 h 706774"/>
                <a:gd name="connsiteX2" fmla="*/ 691512 w 912007"/>
                <a:gd name="connsiteY2" fmla="*/ 63460 h 706774"/>
                <a:gd name="connsiteX3" fmla="*/ 682462 w 912007"/>
                <a:gd name="connsiteY3" fmla="*/ 62639 h 706774"/>
                <a:gd name="connsiteX4" fmla="*/ 80936 w 912007"/>
                <a:gd name="connsiteY4" fmla="*/ 0 h 706774"/>
                <a:gd name="connsiteX5" fmla="*/ 0 w 912007"/>
                <a:gd name="connsiteY5" fmla="*/ 621036 h 706774"/>
                <a:gd name="connsiteX6" fmla="*/ 763916 w 912007"/>
                <a:gd name="connsiteY6" fmla="*/ 701544 h 706774"/>
                <a:gd name="connsiteX7" fmla="*/ 884785 w 912007"/>
                <a:gd name="connsiteY7" fmla="*/ 706775 h 706774"/>
                <a:gd name="connsiteX8" fmla="*/ 912008 w 912007"/>
                <a:gd name="connsiteY8" fmla="*/ 75563 h 70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007" h="706774">
                  <a:moveTo>
                    <a:pt x="912008" y="75581"/>
                  </a:moveTo>
                  <a:lnTo>
                    <a:pt x="691512" y="63157"/>
                  </a:lnTo>
                  <a:lnTo>
                    <a:pt x="691512" y="63460"/>
                  </a:lnTo>
                  <a:cubicBezTo>
                    <a:pt x="691512" y="63460"/>
                    <a:pt x="682462" y="62639"/>
                    <a:pt x="682462" y="62639"/>
                  </a:cubicBezTo>
                  <a:cubicBezTo>
                    <a:pt x="660666" y="60640"/>
                    <a:pt x="170102" y="15727"/>
                    <a:pt x="80936" y="0"/>
                  </a:cubicBezTo>
                  <a:lnTo>
                    <a:pt x="0" y="621036"/>
                  </a:lnTo>
                  <a:lnTo>
                    <a:pt x="763916" y="701544"/>
                  </a:lnTo>
                  <a:cubicBezTo>
                    <a:pt x="768004" y="701741"/>
                    <a:pt x="813738" y="703829"/>
                    <a:pt x="884785" y="706775"/>
                  </a:cubicBezTo>
                  <a:lnTo>
                    <a:pt x="912008" y="75563"/>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4" name="Freeform: Shape 54">
              <a:extLst>
                <a:ext uri="{FF2B5EF4-FFF2-40B4-BE49-F238E27FC236}">
                  <a16:creationId xmlns:a16="http://schemas.microsoft.com/office/drawing/2014/main" id="{2ADF2D93-8B40-8BC0-C613-960ADB92A084}"/>
                </a:ext>
              </a:extLst>
            </p:cNvPr>
            <p:cNvSpPr/>
            <p:nvPr/>
          </p:nvSpPr>
          <p:spPr>
            <a:xfrm>
              <a:off x="7129549" y="3450384"/>
              <a:ext cx="370626" cy="333577"/>
            </a:xfrm>
            <a:custGeom>
              <a:avLst/>
              <a:gdLst>
                <a:gd name="connsiteX0" fmla="*/ 477836 w 545742"/>
                <a:gd name="connsiteY0" fmla="*/ 46591 h 491188"/>
                <a:gd name="connsiteX1" fmla="*/ 476818 w 545742"/>
                <a:gd name="connsiteY1" fmla="*/ 48930 h 491188"/>
                <a:gd name="connsiteX2" fmla="*/ 441741 w 545742"/>
                <a:gd name="connsiteY2" fmla="*/ 73296 h 491188"/>
                <a:gd name="connsiteX3" fmla="*/ 422801 w 545742"/>
                <a:gd name="connsiteY3" fmla="*/ 65942 h 491188"/>
                <a:gd name="connsiteX4" fmla="*/ 420623 w 545742"/>
                <a:gd name="connsiteY4" fmla="*/ 69815 h 491188"/>
                <a:gd name="connsiteX5" fmla="*/ 412697 w 545742"/>
                <a:gd name="connsiteY5" fmla="*/ 80294 h 491188"/>
                <a:gd name="connsiteX6" fmla="*/ 395043 w 545742"/>
                <a:gd name="connsiteY6" fmla="*/ 97770 h 491188"/>
                <a:gd name="connsiteX7" fmla="*/ 368159 w 545742"/>
                <a:gd name="connsiteY7" fmla="*/ 124029 h 491188"/>
                <a:gd name="connsiteX8" fmla="*/ 362429 w 545742"/>
                <a:gd name="connsiteY8" fmla="*/ 138577 h 491188"/>
                <a:gd name="connsiteX9" fmla="*/ 350790 w 545742"/>
                <a:gd name="connsiteY9" fmla="*/ 141308 h 491188"/>
                <a:gd name="connsiteX10" fmla="*/ 329405 w 545742"/>
                <a:gd name="connsiteY10" fmla="*/ 105392 h 491188"/>
                <a:gd name="connsiteX11" fmla="*/ 324531 w 545742"/>
                <a:gd name="connsiteY11" fmla="*/ 84792 h 491188"/>
                <a:gd name="connsiteX12" fmla="*/ 320283 w 545742"/>
                <a:gd name="connsiteY12" fmla="*/ 67370 h 491188"/>
                <a:gd name="connsiteX13" fmla="*/ 320069 w 545742"/>
                <a:gd name="connsiteY13" fmla="*/ 63425 h 491188"/>
                <a:gd name="connsiteX14" fmla="*/ 302896 w 545742"/>
                <a:gd name="connsiteY14" fmla="*/ 63817 h 491188"/>
                <a:gd name="connsiteX15" fmla="*/ 257536 w 545742"/>
                <a:gd name="connsiteY15" fmla="*/ 76545 h 491188"/>
                <a:gd name="connsiteX16" fmla="*/ 215105 w 545742"/>
                <a:gd name="connsiteY16" fmla="*/ 81418 h 491188"/>
                <a:gd name="connsiteX17" fmla="*/ 214266 w 545742"/>
                <a:gd name="connsiteY17" fmla="*/ 81418 h 491188"/>
                <a:gd name="connsiteX18" fmla="*/ 193130 w 545742"/>
                <a:gd name="connsiteY18" fmla="*/ 74849 h 491188"/>
                <a:gd name="connsiteX19" fmla="*/ 185776 w 545742"/>
                <a:gd name="connsiteY19" fmla="*/ 54767 h 491188"/>
                <a:gd name="connsiteX20" fmla="*/ 182366 w 545742"/>
                <a:gd name="connsiteY20" fmla="*/ 22599 h 491188"/>
                <a:gd name="connsiteX21" fmla="*/ 180741 w 545742"/>
                <a:gd name="connsiteY21" fmla="*/ 9622 h 491188"/>
                <a:gd name="connsiteX22" fmla="*/ 179385 w 545742"/>
                <a:gd name="connsiteY22" fmla="*/ 0 h 491188"/>
                <a:gd name="connsiteX23" fmla="*/ 172887 w 545742"/>
                <a:gd name="connsiteY23" fmla="*/ 89255 h 491188"/>
                <a:gd name="connsiteX24" fmla="*/ 171780 w 545742"/>
                <a:gd name="connsiteY24" fmla="*/ 91094 h 491188"/>
                <a:gd name="connsiteX25" fmla="*/ 150841 w 545742"/>
                <a:gd name="connsiteY25" fmla="*/ 124154 h 491188"/>
                <a:gd name="connsiteX26" fmla="*/ 114996 w 545742"/>
                <a:gd name="connsiteY26" fmla="*/ 158856 h 491188"/>
                <a:gd name="connsiteX27" fmla="*/ 112015 w 545742"/>
                <a:gd name="connsiteY27" fmla="*/ 157785 h 491188"/>
                <a:gd name="connsiteX28" fmla="*/ 98591 w 545742"/>
                <a:gd name="connsiteY28" fmla="*/ 163105 h 491188"/>
                <a:gd name="connsiteX29" fmla="*/ 80544 w 545742"/>
                <a:gd name="connsiteY29" fmla="*/ 183330 h 491188"/>
                <a:gd name="connsiteX30" fmla="*/ 76349 w 545742"/>
                <a:gd name="connsiteY30" fmla="*/ 187239 h 491188"/>
                <a:gd name="connsiteX31" fmla="*/ 78241 w 545742"/>
                <a:gd name="connsiteY31" fmla="*/ 199753 h 491188"/>
                <a:gd name="connsiteX32" fmla="*/ 72547 w 545742"/>
                <a:gd name="connsiteY32" fmla="*/ 229707 h 491188"/>
                <a:gd name="connsiteX33" fmla="*/ 53321 w 545742"/>
                <a:gd name="connsiteY33" fmla="*/ 233777 h 491188"/>
                <a:gd name="connsiteX34" fmla="*/ 44003 w 545742"/>
                <a:gd name="connsiteY34" fmla="*/ 235062 h 491188"/>
                <a:gd name="connsiteX35" fmla="*/ 40290 w 545742"/>
                <a:gd name="connsiteY35" fmla="*/ 256091 h 491188"/>
                <a:gd name="connsiteX36" fmla="*/ 34952 w 545742"/>
                <a:gd name="connsiteY36" fmla="*/ 293595 h 491188"/>
                <a:gd name="connsiteX37" fmla="*/ 7497 w 545742"/>
                <a:gd name="connsiteY37" fmla="*/ 330654 h 491188"/>
                <a:gd name="connsiteX38" fmla="*/ 0 w 545742"/>
                <a:gd name="connsiteY38" fmla="*/ 333349 h 491188"/>
                <a:gd name="connsiteX39" fmla="*/ 375 w 545742"/>
                <a:gd name="connsiteY39" fmla="*/ 371604 h 491188"/>
                <a:gd name="connsiteX40" fmla="*/ 73832 w 545742"/>
                <a:gd name="connsiteY40" fmla="*/ 453362 h 491188"/>
                <a:gd name="connsiteX41" fmla="*/ 82579 w 545742"/>
                <a:gd name="connsiteY41" fmla="*/ 460306 h 491188"/>
                <a:gd name="connsiteX42" fmla="*/ 134829 w 545742"/>
                <a:gd name="connsiteY42" fmla="*/ 491188 h 491188"/>
                <a:gd name="connsiteX43" fmla="*/ 156696 w 545742"/>
                <a:gd name="connsiteY43" fmla="*/ 477514 h 491188"/>
                <a:gd name="connsiteX44" fmla="*/ 193112 w 545742"/>
                <a:gd name="connsiteY44" fmla="*/ 473105 h 491188"/>
                <a:gd name="connsiteX45" fmla="*/ 193630 w 545742"/>
                <a:gd name="connsiteY45" fmla="*/ 473516 h 491188"/>
                <a:gd name="connsiteX46" fmla="*/ 200235 w 545742"/>
                <a:gd name="connsiteY46" fmla="*/ 468767 h 491188"/>
                <a:gd name="connsiteX47" fmla="*/ 225405 w 545742"/>
                <a:gd name="connsiteY47" fmla="*/ 454469 h 491188"/>
                <a:gd name="connsiteX48" fmla="*/ 236972 w 545742"/>
                <a:gd name="connsiteY48" fmla="*/ 446239 h 491188"/>
                <a:gd name="connsiteX49" fmla="*/ 256162 w 545742"/>
                <a:gd name="connsiteY49" fmla="*/ 434815 h 491188"/>
                <a:gd name="connsiteX50" fmla="*/ 272906 w 545742"/>
                <a:gd name="connsiteY50" fmla="*/ 430548 h 491188"/>
                <a:gd name="connsiteX51" fmla="*/ 279922 w 545742"/>
                <a:gd name="connsiteY51" fmla="*/ 428228 h 491188"/>
                <a:gd name="connsiteX52" fmla="*/ 282653 w 545742"/>
                <a:gd name="connsiteY52" fmla="*/ 408074 h 491188"/>
                <a:gd name="connsiteX53" fmla="*/ 291721 w 545742"/>
                <a:gd name="connsiteY53" fmla="*/ 369837 h 491188"/>
                <a:gd name="connsiteX54" fmla="*/ 319140 w 545742"/>
                <a:gd name="connsiteY54" fmla="*/ 310090 h 491188"/>
                <a:gd name="connsiteX55" fmla="*/ 334564 w 545742"/>
                <a:gd name="connsiteY55" fmla="*/ 238240 h 491188"/>
                <a:gd name="connsiteX56" fmla="*/ 374853 w 545742"/>
                <a:gd name="connsiteY56" fmla="*/ 246362 h 491188"/>
                <a:gd name="connsiteX57" fmla="*/ 377120 w 545742"/>
                <a:gd name="connsiteY57" fmla="*/ 247486 h 491188"/>
                <a:gd name="connsiteX58" fmla="*/ 387456 w 545742"/>
                <a:gd name="connsiteY58" fmla="*/ 245773 h 491188"/>
                <a:gd name="connsiteX59" fmla="*/ 389188 w 545742"/>
                <a:gd name="connsiteY59" fmla="*/ 242845 h 491188"/>
                <a:gd name="connsiteX60" fmla="*/ 397364 w 545742"/>
                <a:gd name="connsiteY60" fmla="*/ 217979 h 491188"/>
                <a:gd name="connsiteX61" fmla="*/ 403272 w 545742"/>
                <a:gd name="connsiteY61" fmla="*/ 202537 h 491188"/>
                <a:gd name="connsiteX62" fmla="*/ 436903 w 545742"/>
                <a:gd name="connsiteY62" fmla="*/ 157374 h 491188"/>
                <a:gd name="connsiteX63" fmla="*/ 439349 w 545742"/>
                <a:gd name="connsiteY63" fmla="*/ 155625 h 491188"/>
                <a:gd name="connsiteX64" fmla="*/ 463769 w 545742"/>
                <a:gd name="connsiteY64" fmla="*/ 126867 h 491188"/>
                <a:gd name="connsiteX65" fmla="*/ 467411 w 545742"/>
                <a:gd name="connsiteY65" fmla="*/ 102518 h 491188"/>
                <a:gd name="connsiteX66" fmla="*/ 469963 w 545742"/>
                <a:gd name="connsiteY66" fmla="*/ 87291 h 491188"/>
                <a:gd name="connsiteX67" fmla="*/ 469785 w 545742"/>
                <a:gd name="connsiteY67" fmla="*/ 69083 h 491188"/>
                <a:gd name="connsiteX68" fmla="*/ 474676 w 545742"/>
                <a:gd name="connsiteY68" fmla="*/ 57677 h 491188"/>
                <a:gd name="connsiteX69" fmla="*/ 498971 w 545742"/>
                <a:gd name="connsiteY69" fmla="*/ 68958 h 491188"/>
                <a:gd name="connsiteX70" fmla="*/ 537530 w 545742"/>
                <a:gd name="connsiteY70" fmla="*/ 92432 h 491188"/>
                <a:gd name="connsiteX71" fmla="*/ 539100 w 545742"/>
                <a:gd name="connsiteY71" fmla="*/ 93022 h 491188"/>
                <a:gd name="connsiteX72" fmla="*/ 540743 w 545742"/>
                <a:gd name="connsiteY72" fmla="*/ 93753 h 491188"/>
                <a:gd name="connsiteX73" fmla="*/ 542403 w 545742"/>
                <a:gd name="connsiteY73" fmla="*/ 88345 h 491188"/>
                <a:gd name="connsiteX74" fmla="*/ 545741 w 545742"/>
                <a:gd name="connsiteY74" fmla="*/ 75224 h 491188"/>
                <a:gd name="connsiteX75" fmla="*/ 545009 w 545742"/>
                <a:gd name="connsiteY75" fmla="*/ 67637 h 491188"/>
                <a:gd name="connsiteX76" fmla="*/ 539868 w 545742"/>
                <a:gd name="connsiteY76" fmla="*/ 60140 h 491188"/>
                <a:gd name="connsiteX77" fmla="*/ 505398 w 545742"/>
                <a:gd name="connsiteY77" fmla="*/ 42682 h 491188"/>
                <a:gd name="connsiteX78" fmla="*/ 477747 w 545742"/>
                <a:gd name="connsiteY78" fmla="*/ 46538 h 49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5742" h="491188">
                  <a:moveTo>
                    <a:pt x="477836" y="46591"/>
                  </a:moveTo>
                  <a:lnTo>
                    <a:pt x="476818" y="48930"/>
                  </a:lnTo>
                  <a:cubicBezTo>
                    <a:pt x="470071" y="64424"/>
                    <a:pt x="464251" y="77795"/>
                    <a:pt x="441741" y="73296"/>
                  </a:cubicBezTo>
                  <a:cubicBezTo>
                    <a:pt x="431816" y="71315"/>
                    <a:pt x="426228" y="68066"/>
                    <a:pt x="422801" y="65942"/>
                  </a:cubicBezTo>
                  <a:cubicBezTo>
                    <a:pt x="422034" y="67191"/>
                    <a:pt x="421212" y="68726"/>
                    <a:pt x="420623" y="69815"/>
                  </a:cubicBezTo>
                  <a:cubicBezTo>
                    <a:pt x="418356" y="74010"/>
                    <a:pt x="416214" y="77973"/>
                    <a:pt x="412697" y="80294"/>
                  </a:cubicBezTo>
                  <a:cubicBezTo>
                    <a:pt x="410645" y="81954"/>
                    <a:pt x="402005" y="90719"/>
                    <a:pt x="395043" y="97770"/>
                  </a:cubicBezTo>
                  <a:cubicBezTo>
                    <a:pt x="379959" y="113050"/>
                    <a:pt x="372497" y="120441"/>
                    <a:pt x="368159" y="124029"/>
                  </a:cubicBezTo>
                  <a:cubicBezTo>
                    <a:pt x="367981" y="128242"/>
                    <a:pt x="367410" y="134525"/>
                    <a:pt x="362429" y="138577"/>
                  </a:cubicBezTo>
                  <a:cubicBezTo>
                    <a:pt x="360251" y="140345"/>
                    <a:pt x="356467" y="142273"/>
                    <a:pt x="350790" y="141308"/>
                  </a:cubicBezTo>
                  <a:cubicBezTo>
                    <a:pt x="336242" y="138845"/>
                    <a:pt x="329565" y="121494"/>
                    <a:pt x="329405" y="105392"/>
                  </a:cubicBezTo>
                  <a:cubicBezTo>
                    <a:pt x="329369" y="100965"/>
                    <a:pt x="326673" y="92004"/>
                    <a:pt x="324531" y="84792"/>
                  </a:cubicBezTo>
                  <a:cubicBezTo>
                    <a:pt x="322425" y="77759"/>
                    <a:pt x="320622" y="71690"/>
                    <a:pt x="320283" y="67370"/>
                  </a:cubicBezTo>
                  <a:cubicBezTo>
                    <a:pt x="320176" y="65942"/>
                    <a:pt x="320104" y="64621"/>
                    <a:pt x="320069" y="63425"/>
                  </a:cubicBezTo>
                  <a:cubicBezTo>
                    <a:pt x="312589" y="62836"/>
                    <a:pt x="305627" y="62943"/>
                    <a:pt x="302896" y="63817"/>
                  </a:cubicBezTo>
                  <a:cubicBezTo>
                    <a:pt x="300415" y="67227"/>
                    <a:pt x="294399" y="71136"/>
                    <a:pt x="257536" y="76545"/>
                  </a:cubicBezTo>
                  <a:cubicBezTo>
                    <a:pt x="239007" y="79258"/>
                    <a:pt x="219014" y="81383"/>
                    <a:pt x="215105" y="81418"/>
                  </a:cubicBezTo>
                  <a:lnTo>
                    <a:pt x="214266" y="81418"/>
                  </a:lnTo>
                  <a:cubicBezTo>
                    <a:pt x="209696" y="81508"/>
                    <a:pt x="200164" y="81686"/>
                    <a:pt x="193130" y="74849"/>
                  </a:cubicBezTo>
                  <a:cubicBezTo>
                    <a:pt x="188346" y="70190"/>
                    <a:pt x="185865" y="63442"/>
                    <a:pt x="185776" y="54767"/>
                  </a:cubicBezTo>
                  <a:cubicBezTo>
                    <a:pt x="185668" y="43342"/>
                    <a:pt x="183758" y="31346"/>
                    <a:pt x="182366" y="22599"/>
                  </a:cubicBezTo>
                  <a:cubicBezTo>
                    <a:pt x="181438" y="16798"/>
                    <a:pt x="180777" y="12603"/>
                    <a:pt x="180741" y="9622"/>
                  </a:cubicBezTo>
                  <a:cubicBezTo>
                    <a:pt x="180688" y="8461"/>
                    <a:pt x="180188" y="5034"/>
                    <a:pt x="179385" y="0"/>
                  </a:cubicBezTo>
                  <a:lnTo>
                    <a:pt x="172887" y="89255"/>
                  </a:lnTo>
                  <a:lnTo>
                    <a:pt x="171780" y="91094"/>
                  </a:lnTo>
                  <a:cubicBezTo>
                    <a:pt x="171673" y="91254"/>
                    <a:pt x="161605" y="107945"/>
                    <a:pt x="150841" y="124154"/>
                  </a:cubicBezTo>
                  <a:cubicBezTo>
                    <a:pt x="129206" y="156750"/>
                    <a:pt x="122904" y="161409"/>
                    <a:pt x="114996" y="158856"/>
                  </a:cubicBezTo>
                  <a:cubicBezTo>
                    <a:pt x="114086" y="158570"/>
                    <a:pt x="113086" y="158196"/>
                    <a:pt x="112015" y="157785"/>
                  </a:cubicBezTo>
                  <a:cubicBezTo>
                    <a:pt x="105410" y="155268"/>
                    <a:pt x="102661" y="154215"/>
                    <a:pt x="98591" y="163105"/>
                  </a:cubicBezTo>
                  <a:cubicBezTo>
                    <a:pt x="92754" y="175832"/>
                    <a:pt x="85399" y="180349"/>
                    <a:pt x="80544" y="183330"/>
                  </a:cubicBezTo>
                  <a:cubicBezTo>
                    <a:pt x="77045" y="185472"/>
                    <a:pt x="76759" y="185829"/>
                    <a:pt x="76349" y="187239"/>
                  </a:cubicBezTo>
                  <a:cubicBezTo>
                    <a:pt x="75689" y="189542"/>
                    <a:pt x="77170" y="195451"/>
                    <a:pt x="78241" y="199753"/>
                  </a:cubicBezTo>
                  <a:cubicBezTo>
                    <a:pt x="80580" y="209053"/>
                    <a:pt x="84114" y="223120"/>
                    <a:pt x="72547" y="229707"/>
                  </a:cubicBezTo>
                  <a:cubicBezTo>
                    <a:pt x="66406" y="233188"/>
                    <a:pt x="59444" y="233509"/>
                    <a:pt x="53321" y="233777"/>
                  </a:cubicBezTo>
                  <a:cubicBezTo>
                    <a:pt x="50251" y="233919"/>
                    <a:pt x="45092" y="234134"/>
                    <a:pt x="44003" y="235062"/>
                  </a:cubicBezTo>
                  <a:cubicBezTo>
                    <a:pt x="42164" y="238132"/>
                    <a:pt x="41307" y="246451"/>
                    <a:pt x="40290" y="256091"/>
                  </a:cubicBezTo>
                  <a:cubicBezTo>
                    <a:pt x="39254" y="266069"/>
                    <a:pt x="37951" y="278476"/>
                    <a:pt x="34952" y="293595"/>
                  </a:cubicBezTo>
                  <a:cubicBezTo>
                    <a:pt x="29865" y="319247"/>
                    <a:pt x="21207" y="331029"/>
                    <a:pt x="7497" y="330654"/>
                  </a:cubicBezTo>
                  <a:cubicBezTo>
                    <a:pt x="6194" y="330993"/>
                    <a:pt x="3303" y="332046"/>
                    <a:pt x="0" y="333349"/>
                  </a:cubicBezTo>
                  <a:lnTo>
                    <a:pt x="375" y="371604"/>
                  </a:lnTo>
                  <a:lnTo>
                    <a:pt x="73832" y="453362"/>
                  </a:lnTo>
                  <a:lnTo>
                    <a:pt x="82579" y="460306"/>
                  </a:lnTo>
                  <a:lnTo>
                    <a:pt x="134829" y="491188"/>
                  </a:lnTo>
                  <a:cubicBezTo>
                    <a:pt x="138506" y="490670"/>
                    <a:pt x="147253" y="488278"/>
                    <a:pt x="156696" y="477514"/>
                  </a:cubicBezTo>
                  <a:cubicBezTo>
                    <a:pt x="174047" y="457717"/>
                    <a:pt x="187900" y="468892"/>
                    <a:pt x="193112" y="473105"/>
                  </a:cubicBezTo>
                  <a:cubicBezTo>
                    <a:pt x="193273" y="473230"/>
                    <a:pt x="193452" y="473373"/>
                    <a:pt x="193630" y="473516"/>
                  </a:cubicBezTo>
                  <a:cubicBezTo>
                    <a:pt x="195469" y="472355"/>
                    <a:pt x="198128" y="470356"/>
                    <a:pt x="200235" y="468767"/>
                  </a:cubicBezTo>
                  <a:cubicBezTo>
                    <a:pt x="207161" y="463555"/>
                    <a:pt x="215783" y="457075"/>
                    <a:pt x="225405" y="454469"/>
                  </a:cubicBezTo>
                  <a:cubicBezTo>
                    <a:pt x="230546" y="453076"/>
                    <a:pt x="233384" y="450059"/>
                    <a:pt x="236972" y="446239"/>
                  </a:cubicBezTo>
                  <a:cubicBezTo>
                    <a:pt x="241310" y="441634"/>
                    <a:pt x="246683" y="435921"/>
                    <a:pt x="256162" y="434815"/>
                  </a:cubicBezTo>
                  <a:cubicBezTo>
                    <a:pt x="263124" y="434011"/>
                    <a:pt x="267872" y="432333"/>
                    <a:pt x="272906" y="430548"/>
                  </a:cubicBezTo>
                  <a:cubicBezTo>
                    <a:pt x="275156" y="429745"/>
                    <a:pt x="277458" y="428942"/>
                    <a:pt x="279922" y="428228"/>
                  </a:cubicBezTo>
                  <a:cubicBezTo>
                    <a:pt x="281135" y="424158"/>
                    <a:pt x="282028" y="414643"/>
                    <a:pt x="282653" y="408074"/>
                  </a:cubicBezTo>
                  <a:cubicBezTo>
                    <a:pt x="284384" y="389616"/>
                    <a:pt x="285938" y="376995"/>
                    <a:pt x="291721" y="369837"/>
                  </a:cubicBezTo>
                  <a:cubicBezTo>
                    <a:pt x="301950" y="357163"/>
                    <a:pt x="320533" y="318248"/>
                    <a:pt x="319140" y="310090"/>
                  </a:cubicBezTo>
                  <a:cubicBezTo>
                    <a:pt x="313928" y="294345"/>
                    <a:pt x="330333" y="243470"/>
                    <a:pt x="334564" y="238240"/>
                  </a:cubicBezTo>
                  <a:cubicBezTo>
                    <a:pt x="340758" y="230581"/>
                    <a:pt x="351593" y="234830"/>
                    <a:pt x="374853" y="246362"/>
                  </a:cubicBezTo>
                  <a:lnTo>
                    <a:pt x="377120" y="247486"/>
                  </a:lnTo>
                  <a:cubicBezTo>
                    <a:pt x="378513" y="248075"/>
                    <a:pt x="384065" y="248058"/>
                    <a:pt x="387456" y="245773"/>
                  </a:cubicBezTo>
                  <a:cubicBezTo>
                    <a:pt x="389063" y="244684"/>
                    <a:pt x="389188" y="243738"/>
                    <a:pt x="389188" y="242845"/>
                  </a:cubicBezTo>
                  <a:cubicBezTo>
                    <a:pt x="389098" y="233955"/>
                    <a:pt x="393490" y="225458"/>
                    <a:pt x="397364" y="217979"/>
                  </a:cubicBezTo>
                  <a:cubicBezTo>
                    <a:pt x="400291" y="212320"/>
                    <a:pt x="403308" y="206483"/>
                    <a:pt x="403272" y="202537"/>
                  </a:cubicBezTo>
                  <a:cubicBezTo>
                    <a:pt x="403076" y="182759"/>
                    <a:pt x="431245" y="161444"/>
                    <a:pt x="436903" y="157374"/>
                  </a:cubicBezTo>
                  <a:cubicBezTo>
                    <a:pt x="437689" y="156821"/>
                    <a:pt x="438510" y="156232"/>
                    <a:pt x="439349" y="155625"/>
                  </a:cubicBezTo>
                  <a:cubicBezTo>
                    <a:pt x="449114" y="148663"/>
                    <a:pt x="463876" y="138149"/>
                    <a:pt x="463769" y="126867"/>
                  </a:cubicBezTo>
                  <a:cubicBezTo>
                    <a:pt x="463662" y="116638"/>
                    <a:pt x="465662" y="109141"/>
                    <a:pt x="467411" y="102518"/>
                  </a:cubicBezTo>
                  <a:cubicBezTo>
                    <a:pt x="468821" y="97216"/>
                    <a:pt x="470017" y="92647"/>
                    <a:pt x="469963" y="87291"/>
                  </a:cubicBezTo>
                  <a:lnTo>
                    <a:pt x="469785" y="69083"/>
                  </a:lnTo>
                  <a:cubicBezTo>
                    <a:pt x="468964" y="64281"/>
                    <a:pt x="470802" y="59908"/>
                    <a:pt x="474676" y="57677"/>
                  </a:cubicBezTo>
                  <a:cubicBezTo>
                    <a:pt x="483138" y="52803"/>
                    <a:pt x="492295" y="62139"/>
                    <a:pt x="498971" y="68958"/>
                  </a:cubicBezTo>
                  <a:cubicBezTo>
                    <a:pt x="512967" y="83221"/>
                    <a:pt x="530818" y="89915"/>
                    <a:pt x="537530" y="92432"/>
                  </a:cubicBezTo>
                  <a:cubicBezTo>
                    <a:pt x="538154" y="92665"/>
                    <a:pt x="538672" y="92861"/>
                    <a:pt x="539100" y="93022"/>
                  </a:cubicBezTo>
                  <a:cubicBezTo>
                    <a:pt x="539672" y="93236"/>
                    <a:pt x="540207" y="93486"/>
                    <a:pt x="540743" y="93753"/>
                  </a:cubicBezTo>
                  <a:cubicBezTo>
                    <a:pt x="541260" y="92004"/>
                    <a:pt x="541832" y="90201"/>
                    <a:pt x="542403" y="88345"/>
                  </a:cubicBezTo>
                  <a:cubicBezTo>
                    <a:pt x="543688" y="84292"/>
                    <a:pt x="545812" y="77563"/>
                    <a:pt x="545741" y="75224"/>
                  </a:cubicBezTo>
                  <a:cubicBezTo>
                    <a:pt x="544742" y="71975"/>
                    <a:pt x="544902" y="69387"/>
                    <a:pt x="545009" y="67637"/>
                  </a:cubicBezTo>
                  <a:cubicBezTo>
                    <a:pt x="545081" y="66352"/>
                    <a:pt x="545152" y="65228"/>
                    <a:pt x="539868" y="60140"/>
                  </a:cubicBezTo>
                  <a:cubicBezTo>
                    <a:pt x="529639" y="50286"/>
                    <a:pt x="516715" y="45788"/>
                    <a:pt x="505398" y="42682"/>
                  </a:cubicBezTo>
                  <a:cubicBezTo>
                    <a:pt x="487868" y="37862"/>
                    <a:pt x="481138" y="38790"/>
                    <a:pt x="477747" y="46538"/>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5" name="Freeform: Shape 55">
              <a:extLst>
                <a:ext uri="{FF2B5EF4-FFF2-40B4-BE49-F238E27FC236}">
                  <a16:creationId xmlns:a16="http://schemas.microsoft.com/office/drawing/2014/main" id="{FFE1F8A2-E86A-6F15-C3E1-C608402B4F46}"/>
                </a:ext>
              </a:extLst>
            </p:cNvPr>
            <p:cNvSpPr/>
            <p:nvPr/>
          </p:nvSpPr>
          <p:spPr>
            <a:xfrm>
              <a:off x="7831954" y="2740653"/>
              <a:ext cx="129415" cy="285121"/>
            </a:xfrm>
            <a:custGeom>
              <a:avLst/>
              <a:gdLst>
                <a:gd name="connsiteX0" fmla="*/ 38901 w 190563"/>
                <a:gd name="connsiteY0" fmla="*/ 6105 h 419837"/>
                <a:gd name="connsiteX1" fmla="*/ 31760 w 190563"/>
                <a:gd name="connsiteY1" fmla="*/ 11139 h 419837"/>
                <a:gd name="connsiteX2" fmla="*/ 32903 w 190563"/>
                <a:gd name="connsiteY2" fmla="*/ 18083 h 419837"/>
                <a:gd name="connsiteX3" fmla="*/ 35438 w 190563"/>
                <a:gd name="connsiteY3" fmla="*/ 75135 h 419837"/>
                <a:gd name="connsiteX4" fmla="*/ 34277 w 190563"/>
                <a:gd name="connsiteY4" fmla="*/ 80454 h 419837"/>
                <a:gd name="connsiteX5" fmla="*/ 34688 w 190563"/>
                <a:gd name="connsiteY5" fmla="*/ 94467 h 419837"/>
                <a:gd name="connsiteX6" fmla="*/ 37473 w 190563"/>
                <a:gd name="connsiteY6" fmla="*/ 99037 h 419837"/>
                <a:gd name="connsiteX7" fmla="*/ 43078 w 190563"/>
                <a:gd name="connsiteY7" fmla="*/ 128117 h 419837"/>
                <a:gd name="connsiteX8" fmla="*/ 28833 w 190563"/>
                <a:gd name="connsiteY8" fmla="*/ 147039 h 419837"/>
                <a:gd name="connsiteX9" fmla="*/ 21103 w 190563"/>
                <a:gd name="connsiteY9" fmla="*/ 155357 h 419837"/>
                <a:gd name="connsiteX10" fmla="*/ 18301 w 190563"/>
                <a:gd name="connsiteY10" fmla="*/ 159374 h 419837"/>
                <a:gd name="connsiteX11" fmla="*/ 6519 w 190563"/>
                <a:gd name="connsiteY11" fmla="*/ 188935 h 419837"/>
                <a:gd name="connsiteX12" fmla="*/ 10196 w 190563"/>
                <a:gd name="connsiteY12" fmla="*/ 202609 h 419837"/>
                <a:gd name="connsiteX13" fmla="*/ 13945 w 190563"/>
                <a:gd name="connsiteY13" fmla="*/ 234598 h 419837"/>
                <a:gd name="connsiteX14" fmla="*/ 7751 w 190563"/>
                <a:gd name="connsiteY14" fmla="*/ 258268 h 419837"/>
                <a:gd name="connsiteX15" fmla="*/ 1538 w 190563"/>
                <a:gd name="connsiteY15" fmla="*/ 282349 h 419837"/>
                <a:gd name="connsiteX16" fmla="*/ 4984 w 190563"/>
                <a:gd name="connsiteY16" fmla="*/ 326281 h 419837"/>
                <a:gd name="connsiteX17" fmla="*/ 6662 w 190563"/>
                <a:gd name="connsiteY17" fmla="*/ 352575 h 419837"/>
                <a:gd name="connsiteX18" fmla="*/ 6305 w 190563"/>
                <a:gd name="connsiteY18" fmla="*/ 360929 h 419837"/>
                <a:gd name="connsiteX19" fmla="*/ 8465 w 190563"/>
                <a:gd name="connsiteY19" fmla="*/ 373532 h 419837"/>
                <a:gd name="connsiteX20" fmla="*/ 11089 w 190563"/>
                <a:gd name="connsiteY20" fmla="*/ 390241 h 419837"/>
                <a:gd name="connsiteX21" fmla="*/ 9393 w 190563"/>
                <a:gd name="connsiteY21" fmla="*/ 399791 h 419837"/>
                <a:gd name="connsiteX22" fmla="*/ 8250 w 190563"/>
                <a:gd name="connsiteY22" fmla="*/ 405610 h 419837"/>
                <a:gd name="connsiteX23" fmla="*/ 11125 w 190563"/>
                <a:gd name="connsiteY23" fmla="*/ 419838 h 419837"/>
                <a:gd name="connsiteX24" fmla="*/ 87938 w 190563"/>
                <a:gd name="connsiteY24" fmla="*/ 409805 h 419837"/>
                <a:gd name="connsiteX25" fmla="*/ 101683 w 190563"/>
                <a:gd name="connsiteY25" fmla="*/ 403647 h 419837"/>
                <a:gd name="connsiteX26" fmla="*/ 121479 w 190563"/>
                <a:gd name="connsiteY26" fmla="*/ 396185 h 419837"/>
                <a:gd name="connsiteX27" fmla="*/ 129477 w 190563"/>
                <a:gd name="connsiteY27" fmla="*/ 396435 h 419837"/>
                <a:gd name="connsiteX28" fmla="*/ 142133 w 190563"/>
                <a:gd name="connsiteY28" fmla="*/ 396024 h 419837"/>
                <a:gd name="connsiteX29" fmla="*/ 154450 w 190563"/>
                <a:gd name="connsiteY29" fmla="*/ 383582 h 419837"/>
                <a:gd name="connsiteX30" fmla="*/ 161716 w 190563"/>
                <a:gd name="connsiteY30" fmla="*/ 377031 h 419837"/>
                <a:gd name="connsiteX31" fmla="*/ 161805 w 190563"/>
                <a:gd name="connsiteY31" fmla="*/ 376495 h 419837"/>
                <a:gd name="connsiteX32" fmla="*/ 174854 w 190563"/>
                <a:gd name="connsiteY32" fmla="*/ 352557 h 419837"/>
                <a:gd name="connsiteX33" fmla="*/ 187046 w 190563"/>
                <a:gd name="connsiteY33" fmla="*/ 347720 h 419837"/>
                <a:gd name="connsiteX34" fmla="*/ 187207 w 190563"/>
                <a:gd name="connsiteY34" fmla="*/ 346220 h 419837"/>
                <a:gd name="connsiteX35" fmla="*/ 190563 w 190563"/>
                <a:gd name="connsiteY35" fmla="*/ 330136 h 419837"/>
                <a:gd name="connsiteX36" fmla="*/ 50700 w 190563"/>
                <a:gd name="connsiteY36" fmla="*/ 0 h 419837"/>
                <a:gd name="connsiteX37" fmla="*/ 38883 w 190563"/>
                <a:gd name="connsiteY37" fmla="*/ 6087 h 4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63" h="419837">
                  <a:moveTo>
                    <a:pt x="38901" y="6105"/>
                  </a:moveTo>
                  <a:cubicBezTo>
                    <a:pt x="35759" y="7783"/>
                    <a:pt x="33474" y="9407"/>
                    <a:pt x="31760" y="11139"/>
                  </a:cubicBezTo>
                  <a:cubicBezTo>
                    <a:pt x="32135" y="13442"/>
                    <a:pt x="32510" y="15762"/>
                    <a:pt x="32903" y="18083"/>
                  </a:cubicBezTo>
                  <a:cubicBezTo>
                    <a:pt x="36027" y="36612"/>
                    <a:pt x="39240" y="55749"/>
                    <a:pt x="35438" y="75135"/>
                  </a:cubicBezTo>
                  <a:cubicBezTo>
                    <a:pt x="35063" y="77027"/>
                    <a:pt x="34652" y="78794"/>
                    <a:pt x="34277" y="80454"/>
                  </a:cubicBezTo>
                  <a:cubicBezTo>
                    <a:pt x="32617" y="87595"/>
                    <a:pt x="32224" y="90058"/>
                    <a:pt x="34688" y="94467"/>
                  </a:cubicBezTo>
                  <a:cubicBezTo>
                    <a:pt x="35545" y="96003"/>
                    <a:pt x="36473" y="97484"/>
                    <a:pt x="37473" y="99037"/>
                  </a:cubicBezTo>
                  <a:cubicBezTo>
                    <a:pt x="42042" y="106267"/>
                    <a:pt x="47737" y="115282"/>
                    <a:pt x="43078" y="128117"/>
                  </a:cubicBezTo>
                  <a:cubicBezTo>
                    <a:pt x="40115" y="136257"/>
                    <a:pt x="34117" y="141987"/>
                    <a:pt x="28833" y="147039"/>
                  </a:cubicBezTo>
                  <a:cubicBezTo>
                    <a:pt x="25834" y="149895"/>
                    <a:pt x="22995" y="152608"/>
                    <a:pt x="21103" y="155357"/>
                  </a:cubicBezTo>
                  <a:cubicBezTo>
                    <a:pt x="20175" y="156696"/>
                    <a:pt x="19247" y="158035"/>
                    <a:pt x="18301" y="159374"/>
                  </a:cubicBezTo>
                  <a:cubicBezTo>
                    <a:pt x="11125" y="169567"/>
                    <a:pt x="4913" y="178385"/>
                    <a:pt x="6519" y="188935"/>
                  </a:cubicBezTo>
                  <a:cubicBezTo>
                    <a:pt x="7215" y="193558"/>
                    <a:pt x="8661" y="197950"/>
                    <a:pt x="10196" y="202609"/>
                  </a:cubicBezTo>
                  <a:cubicBezTo>
                    <a:pt x="13195" y="211713"/>
                    <a:pt x="16587" y="222049"/>
                    <a:pt x="13945" y="234598"/>
                  </a:cubicBezTo>
                  <a:cubicBezTo>
                    <a:pt x="12249" y="242684"/>
                    <a:pt x="9964" y="250610"/>
                    <a:pt x="7751" y="258268"/>
                  </a:cubicBezTo>
                  <a:cubicBezTo>
                    <a:pt x="5359" y="266533"/>
                    <a:pt x="3110" y="274334"/>
                    <a:pt x="1538" y="282349"/>
                  </a:cubicBezTo>
                  <a:cubicBezTo>
                    <a:pt x="-1639" y="298362"/>
                    <a:pt x="396" y="310590"/>
                    <a:pt x="4984" y="326281"/>
                  </a:cubicBezTo>
                  <a:cubicBezTo>
                    <a:pt x="7661" y="335438"/>
                    <a:pt x="7162" y="344149"/>
                    <a:pt x="6662" y="352575"/>
                  </a:cubicBezTo>
                  <a:cubicBezTo>
                    <a:pt x="6501" y="355485"/>
                    <a:pt x="6340" y="358216"/>
                    <a:pt x="6305" y="360929"/>
                  </a:cubicBezTo>
                  <a:cubicBezTo>
                    <a:pt x="6269" y="364892"/>
                    <a:pt x="7340" y="369087"/>
                    <a:pt x="8465" y="373532"/>
                  </a:cubicBezTo>
                  <a:cubicBezTo>
                    <a:pt x="9804" y="378780"/>
                    <a:pt x="11196" y="384207"/>
                    <a:pt x="11089" y="390241"/>
                  </a:cubicBezTo>
                  <a:cubicBezTo>
                    <a:pt x="11035" y="393829"/>
                    <a:pt x="10161" y="396988"/>
                    <a:pt x="9393" y="399791"/>
                  </a:cubicBezTo>
                  <a:cubicBezTo>
                    <a:pt x="8768" y="402040"/>
                    <a:pt x="8250" y="403968"/>
                    <a:pt x="8250" y="405610"/>
                  </a:cubicBezTo>
                  <a:cubicBezTo>
                    <a:pt x="8322" y="413197"/>
                    <a:pt x="9875" y="417553"/>
                    <a:pt x="11125" y="419838"/>
                  </a:cubicBezTo>
                  <a:cubicBezTo>
                    <a:pt x="26762" y="417803"/>
                    <a:pt x="76691" y="411323"/>
                    <a:pt x="87938" y="409805"/>
                  </a:cubicBezTo>
                  <a:cubicBezTo>
                    <a:pt x="92793" y="409145"/>
                    <a:pt x="97113" y="406467"/>
                    <a:pt x="101683" y="403647"/>
                  </a:cubicBezTo>
                  <a:cubicBezTo>
                    <a:pt x="107288" y="400184"/>
                    <a:pt x="113625" y="396257"/>
                    <a:pt x="121479" y="396185"/>
                  </a:cubicBezTo>
                  <a:cubicBezTo>
                    <a:pt x="124122" y="396167"/>
                    <a:pt x="126835" y="396292"/>
                    <a:pt x="129477" y="396435"/>
                  </a:cubicBezTo>
                  <a:cubicBezTo>
                    <a:pt x="133208" y="396631"/>
                    <a:pt x="139991" y="396971"/>
                    <a:pt x="142133" y="396024"/>
                  </a:cubicBezTo>
                  <a:cubicBezTo>
                    <a:pt x="144757" y="390455"/>
                    <a:pt x="149898" y="386813"/>
                    <a:pt x="154450" y="383582"/>
                  </a:cubicBezTo>
                  <a:cubicBezTo>
                    <a:pt x="157075" y="381726"/>
                    <a:pt x="161484" y="378602"/>
                    <a:pt x="161716" y="377031"/>
                  </a:cubicBezTo>
                  <a:lnTo>
                    <a:pt x="161805" y="376495"/>
                  </a:lnTo>
                  <a:cubicBezTo>
                    <a:pt x="163483" y="365803"/>
                    <a:pt x="164733" y="360305"/>
                    <a:pt x="174854" y="352557"/>
                  </a:cubicBezTo>
                  <a:cubicBezTo>
                    <a:pt x="178585" y="349701"/>
                    <a:pt x="182887" y="348309"/>
                    <a:pt x="187046" y="347720"/>
                  </a:cubicBezTo>
                  <a:cubicBezTo>
                    <a:pt x="187100" y="347220"/>
                    <a:pt x="187153" y="346738"/>
                    <a:pt x="187207" y="346220"/>
                  </a:cubicBezTo>
                  <a:cubicBezTo>
                    <a:pt x="187760" y="341097"/>
                    <a:pt x="188956" y="335670"/>
                    <a:pt x="190563" y="330136"/>
                  </a:cubicBezTo>
                  <a:lnTo>
                    <a:pt x="50700" y="0"/>
                  </a:lnTo>
                  <a:cubicBezTo>
                    <a:pt x="46648" y="2106"/>
                    <a:pt x="42632" y="4106"/>
                    <a:pt x="38883" y="6087"/>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6" name="Freeform: Shape 56">
              <a:extLst>
                <a:ext uri="{FF2B5EF4-FFF2-40B4-BE49-F238E27FC236}">
                  <a16:creationId xmlns:a16="http://schemas.microsoft.com/office/drawing/2014/main" id="{0A523F7B-E75B-ED71-D575-4822F5FEA766}"/>
                </a:ext>
              </a:extLst>
            </p:cNvPr>
            <p:cNvSpPr/>
            <p:nvPr/>
          </p:nvSpPr>
          <p:spPr>
            <a:xfrm>
              <a:off x="7772977" y="3103872"/>
              <a:ext cx="158423" cy="188124"/>
            </a:xfrm>
            <a:custGeom>
              <a:avLst/>
              <a:gdLst>
                <a:gd name="connsiteX0" fmla="*/ 26901 w 233276"/>
                <a:gd name="connsiteY0" fmla="*/ 41164 h 277011"/>
                <a:gd name="connsiteX1" fmla="*/ 28222 w 233276"/>
                <a:gd name="connsiteY1" fmla="*/ 49429 h 277011"/>
                <a:gd name="connsiteX2" fmla="*/ 35398 w 233276"/>
                <a:gd name="connsiteY2" fmla="*/ 90897 h 277011"/>
                <a:gd name="connsiteX3" fmla="*/ 38147 w 233276"/>
                <a:gd name="connsiteY3" fmla="*/ 104875 h 277011"/>
                <a:gd name="connsiteX4" fmla="*/ 39093 w 233276"/>
                <a:gd name="connsiteY4" fmla="*/ 114211 h 277011"/>
                <a:gd name="connsiteX5" fmla="*/ 46465 w 233276"/>
                <a:gd name="connsiteY5" fmla="*/ 147646 h 277011"/>
                <a:gd name="connsiteX6" fmla="*/ 43734 w 233276"/>
                <a:gd name="connsiteY6" fmla="*/ 183615 h 277011"/>
                <a:gd name="connsiteX7" fmla="*/ 42181 w 233276"/>
                <a:gd name="connsiteY7" fmla="*/ 185793 h 277011"/>
                <a:gd name="connsiteX8" fmla="*/ 38843 w 233276"/>
                <a:gd name="connsiteY8" fmla="*/ 206643 h 277011"/>
                <a:gd name="connsiteX9" fmla="*/ 39343 w 233276"/>
                <a:gd name="connsiteY9" fmla="*/ 210927 h 277011"/>
                <a:gd name="connsiteX10" fmla="*/ 15030 w 233276"/>
                <a:gd name="connsiteY10" fmla="*/ 246290 h 277011"/>
                <a:gd name="connsiteX11" fmla="*/ 5587 w 233276"/>
                <a:gd name="connsiteY11" fmla="*/ 271799 h 277011"/>
                <a:gd name="connsiteX12" fmla="*/ 67958 w 233276"/>
                <a:gd name="connsiteY12" fmla="*/ 262356 h 277011"/>
                <a:gd name="connsiteX13" fmla="*/ 167192 w 233276"/>
                <a:gd name="connsiteY13" fmla="*/ 220781 h 277011"/>
                <a:gd name="connsiteX14" fmla="*/ 201216 w 233276"/>
                <a:gd name="connsiteY14" fmla="*/ 165961 h 277011"/>
                <a:gd name="connsiteX15" fmla="*/ 174761 w 233276"/>
                <a:gd name="connsiteY15" fmla="*/ 153679 h 277011"/>
                <a:gd name="connsiteX16" fmla="*/ 124671 w 233276"/>
                <a:gd name="connsiteY16" fmla="*/ 186757 h 277011"/>
                <a:gd name="connsiteX17" fmla="*/ 61353 w 233276"/>
                <a:gd name="connsiteY17" fmla="*/ 214159 h 277011"/>
                <a:gd name="connsiteX18" fmla="*/ 56622 w 233276"/>
                <a:gd name="connsiteY18" fmla="*/ 188649 h 277011"/>
                <a:gd name="connsiteX19" fmla="*/ 140290 w 233276"/>
                <a:gd name="connsiteY19" fmla="*/ 139863 h 277011"/>
                <a:gd name="connsiteX20" fmla="*/ 220066 w 233276"/>
                <a:gd name="connsiteY20" fmla="*/ 110123 h 277011"/>
                <a:gd name="connsiteX21" fmla="*/ 233276 w 233276"/>
                <a:gd name="connsiteY21" fmla="*/ 100216 h 277011"/>
                <a:gd name="connsiteX22" fmla="*/ 205196 w 233276"/>
                <a:gd name="connsiteY22" fmla="*/ 0 h 277011"/>
                <a:gd name="connsiteX23" fmla="*/ 26936 w 233276"/>
                <a:gd name="connsiteY23" fmla="*/ 41164 h 27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3276" h="277011">
                  <a:moveTo>
                    <a:pt x="26901" y="41164"/>
                  </a:moveTo>
                  <a:cubicBezTo>
                    <a:pt x="27686" y="43753"/>
                    <a:pt x="28186" y="46520"/>
                    <a:pt x="28222" y="49429"/>
                  </a:cubicBezTo>
                  <a:cubicBezTo>
                    <a:pt x="28293" y="56231"/>
                    <a:pt x="32738" y="77920"/>
                    <a:pt x="35398" y="90897"/>
                  </a:cubicBezTo>
                  <a:cubicBezTo>
                    <a:pt x="36683" y="97163"/>
                    <a:pt x="37701" y="102126"/>
                    <a:pt x="38147" y="104875"/>
                  </a:cubicBezTo>
                  <a:cubicBezTo>
                    <a:pt x="38540" y="107302"/>
                    <a:pt x="38789" y="110516"/>
                    <a:pt x="39093" y="114211"/>
                  </a:cubicBezTo>
                  <a:cubicBezTo>
                    <a:pt x="39861" y="124029"/>
                    <a:pt x="41146" y="140434"/>
                    <a:pt x="46465" y="147646"/>
                  </a:cubicBezTo>
                  <a:cubicBezTo>
                    <a:pt x="58265" y="163640"/>
                    <a:pt x="48447" y="177135"/>
                    <a:pt x="43734" y="183615"/>
                  </a:cubicBezTo>
                  <a:cubicBezTo>
                    <a:pt x="43181" y="184365"/>
                    <a:pt x="42663" y="185097"/>
                    <a:pt x="42181" y="185793"/>
                  </a:cubicBezTo>
                  <a:cubicBezTo>
                    <a:pt x="40771" y="188025"/>
                    <a:pt x="39325" y="197307"/>
                    <a:pt x="38843" y="206643"/>
                  </a:cubicBezTo>
                  <a:cubicBezTo>
                    <a:pt x="39271" y="207893"/>
                    <a:pt x="39468" y="209303"/>
                    <a:pt x="39343" y="210927"/>
                  </a:cubicBezTo>
                  <a:cubicBezTo>
                    <a:pt x="37736" y="231724"/>
                    <a:pt x="24473" y="234009"/>
                    <a:pt x="15030" y="246290"/>
                  </a:cubicBezTo>
                  <a:cubicBezTo>
                    <a:pt x="5587" y="258572"/>
                    <a:pt x="-7659" y="267087"/>
                    <a:pt x="5587" y="271799"/>
                  </a:cubicBezTo>
                  <a:cubicBezTo>
                    <a:pt x="18814" y="276530"/>
                    <a:pt x="45287" y="284081"/>
                    <a:pt x="67958" y="262356"/>
                  </a:cubicBezTo>
                  <a:cubicBezTo>
                    <a:pt x="90647" y="240614"/>
                    <a:pt x="156802" y="229278"/>
                    <a:pt x="167192" y="220781"/>
                  </a:cubicBezTo>
                  <a:cubicBezTo>
                    <a:pt x="177581" y="212284"/>
                    <a:pt x="222958" y="168799"/>
                    <a:pt x="201216" y="165961"/>
                  </a:cubicBezTo>
                  <a:cubicBezTo>
                    <a:pt x="179473" y="163122"/>
                    <a:pt x="193647" y="148949"/>
                    <a:pt x="174761" y="153679"/>
                  </a:cubicBezTo>
                  <a:cubicBezTo>
                    <a:pt x="155856" y="158410"/>
                    <a:pt x="145467" y="181081"/>
                    <a:pt x="124671" y="186757"/>
                  </a:cubicBezTo>
                  <a:cubicBezTo>
                    <a:pt x="103874" y="192434"/>
                    <a:pt x="77419" y="214159"/>
                    <a:pt x="61353" y="214159"/>
                  </a:cubicBezTo>
                  <a:cubicBezTo>
                    <a:pt x="45287" y="214159"/>
                    <a:pt x="30168" y="215105"/>
                    <a:pt x="56622" y="188649"/>
                  </a:cubicBezTo>
                  <a:cubicBezTo>
                    <a:pt x="83078" y="162194"/>
                    <a:pt x="122707" y="142576"/>
                    <a:pt x="140290" y="139863"/>
                  </a:cubicBezTo>
                  <a:cubicBezTo>
                    <a:pt x="157873" y="137149"/>
                    <a:pt x="193022" y="130402"/>
                    <a:pt x="220066" y="110123"/>
                  </a:cubicBezTo>
                  <a:cubicBezTo>
                    <a:pt x="224654" y="106678"/>
                    <a:pt x="229081" y="103393"/>
                    <a:pt x="233276" y="100216"/>
                  </a:cubicBezTo>
                  <a:lnTo>
                    <a:pt x="205196" y="0"/>
                  </a:lnTo>
                  <a:lnTo>
                    <a:pt x="26936" y="41164"/>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7" name="Freeform: Shape 57">
              <a:extLst>
                <a:ext uri="{FF2B5EF4-FFF2-40B4-BE49-F238E27FC236}">
                  <a16:creationId xmlns:a16="http://schemas.microsoft.com/office/drawing/2014/main" id="{62A6EFBE-CC04-7C47-B3C3-DDBA6D0F2B68}"/>
                </a:ext>
              </a:extLst>
            </p:cNvPr>
            <p:cNvSpPr/>
            <p:nvPr/>
          </p:nvSpPr>
          <p:spPr>
            <a:xfrm>
              <a:off x="7784712" y="2989587"/>
              <a:ext cx="252681" cy="143683"/>
            </a:xfrm>
            <a:custGeom>
              <a:avLst/>
              <a:gdLst>
                <a:gd name="connsiteX0" fmla="*/ 249022 w 372070"/>
                <a:gd name="connsiteY0" fmla="*/ 12728 h 211570"/>
                <a:gd name="connsiteX1" fmla="*/ 248932 w 372070"/>
                <a:gd name="connsiteY1" fmla="*/ 13263 h 211570"/>
                <a:gd name="connsiteX2" fmla="*/ 234348 w 372070"/>
                <a:gd name="connsiteY2" fmla="*/ 31614 h 211570"/>
                <a:gd name="connsiteX3" fmla="*/ 227850 w 372070"/>
                <a:gd name="connsiteY3" fmla="*/ 37112 h 211570"/>
                <a:gd name="connsiteX4" fmla="*/ 198128 w 372070"/>
                <a:gd name="connsiteY4" fmla="*/ 47734 h 211570"/>
                <a:gd name="connsiteX5" fmla="*/ 191202 w 372070"/>
                <a:gd name="connsiteY5" fmla="*/ 47502 h 211570"/>
                <a:gd name="connsiteX6" fmla="*/ 180616 w 372070"/>
                <a:gd name="connsiteY6" fmla="*/ 52304 h 211570"/>
                <a:gd name="connsiteX7" fmla="*/ 159891 w 372070"/>
                <a:gd name="connsiteY7" fmla="*/ 60961 h 211570"/>
                <a:gd name="connsiteX8" fmla="*/ 78276 w 372070"/>
                <a:gd name="connsiteY8" fmla="*/ 71618 h 211570"/>
                <a:gd name="connsiteX9" fmla="*/ 78276 w 372070"/>
                <a:gd name="connsiteY9" fmla="*/ 71618 h 211570"/>
                <a:gd name="connsiteX10" fmla="*/ 0 w 372070"/>
                <a:gd name="connsiteY10" fmla="*/ 93968 h 211570"/>
                <a:gd name="connsiteX11" fmla="*/ 981 w 372070"/>
                <a:gd name="connsiteY11" fmla="*/ 193130 h 211570"/>
                <a:gd name="connsiteX12" fmla="*/ 193576 w 372070"/>
                <a:gd name="connsiteY12" fmla="*/ 148645 h 211570"/>
                <a:gd name="connsiteX13" fmla="*/ 206143 w 372070"/>
                <a:gd name="connsiteY13" fmla="*/ 143397 h 211570"/>
                <a:gd name="connsiteX14" fmla="*/ 228600 w 372070"/>
                <a:gd name="connsiteY14" fmla="*/ 133883 h 211570"/>
                <a:gd name="connsiteX15" fmla="*/ 243773 w 372070"/>
                <a:gd name="connsiteY15" fmla="*/ 138095 h 211570"/>
                <a:gd name="connsiteX16" fmla="*/ 245665 w 372070"/>
                <a:gd name="connsiteY16" fmla="*/ 139702 h 211570"/>
                <a:gd name="connsiteX17" fmla="*/ 254769 w 372070"/>
                <a:gd name="connsiteY17" fmla="*/ 156196 h 211570"/>
                <a:gd name="connsiteX18" fmla="*/ 254805 w 372070"/>
                <a:gd name="connsiteY18" fmla="*/ 156446 h 211570"/>
                <a:gd name="connsiteX19" fmla="*/ 255037 w 372070"/>
                <a:gd name="connsiteY19" fmla="*/ 156607 h 211570"/>
                <a:gd name="connsiteX20" fmla="*/ 261838 w 372070"/>
                <a:gd name="connsiteY20" fmla="*/ 168246 h 211570"/>
                <a:gd name="connsiteX21" fmla="*/ 266087 w 372070"/>
                <a:gd name="connsiteY21" fmla="*/ 172119 h 211570"/>
                <a:gd name="connsiteX22" fmla="*/ 272692 w 372070"/>
                <a:gd name="connsiteY22" fmla="*/ 182330 h 211570"/>
                <a:gd name="connsiteX23" fmla="*/ 272531 w 372070"/>
                <a:gd name="connsiteY23" fmla="*/ 185633 h 211570"/>
                <a:gd name="connsiteX24" fmla="*/ 272317 w 372070"/>
                <a:gd name="connsiteY24" fmla="*/ 189542 h 211570"/>
                <a:gd name="connsiteX25" fmla="*/ 298826 w 372070"/>
                <a:gd name="connsiteY25" fmla="*/ 211570 h 211570"/>
                <a:gd name="connsiteX26" fmla="*/ 309626 w 372070"/>
                <a:gd name="connsiteY26" fmla="*/ 197289 h 211570"/>
                <a:gd name="connsiteX27" fmla="*/ 338026 w 372070"/>
                <a:gd name="connsiteY27" fmla="*/ 202698 h 211570"/>
                <a:gd name="connsiteX28" fmla="*/ 371247 w 372070"/>
                <a:gd name="connsiteY28" fmla="*/ 170763 h 211570"/>
                <a:gd name="connsiteX29" fmla="*/ 337652 w 372070"/>
                <a:gd name="connsiteY29" fmla="*/ 146628 h 211570"/>
                <a:gd name="connsiteX30" fmla="*/ 288311 w 372070"/>
                <a:gd name="connsiteY30" fmla="*/ 102536 h 211570"/>
                <a:gd name="connsiteX31" fmla="*/ 266265 w 372070"/>
                <a:gd name="connsiteY31" fmla="*/ 68941 h 211570"/>
                <a:gd name="connsiteX32" fmla="*/ 267319 w 372070"/>
                <a:gd name="connsiteY32" fmla="*/ 26955 h 211570"/>
                <a:gd name="connsiteX33" fmla="*/ 255680 w 372070"/>
                <a:gd name="connsiteY33" fmla="*/ 0 h 211570"/>
                <a:gd name="connsiteX34" fmla="*/ 255340 w 372070"/>
                <a:gd name="connsiteY34" fmla="*/ 232 h 211570"/>
                <a:gd name="connsiteX35" fmla="*/ 249075 w 372070"/>
                <a:gd name="connsiteY35" fmla="*/ 12764 h 21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2070" h="211570">
                  <a:moveTo>
                    <a:pt x="249022" y="12728"/>
                  </a:moveTo>
                  <a:lnTo>
                    <a:pt x="248932" y="13263"/>
                  </a:lnTo>
                  <a:cubicBezTo>
                    <a:pt x="247522" y="22278"/>
                    <a:pt x="240221" y="27455"/>
                    <a:pt x="234348" y="31614"/>
                  </a:cubicBezTo>
                  <a:cubicBezTo>
                    <a:pt x="232134" y="33185"/>
                    <a:pt x="228421" y="35827"/>
                    <a:pt x="227850" y="37112"/>
                  </a:cubicBezTo>
                  <a:cubicBezTo>
                    <a:pt x="222656" y="48983"/>
                    <a:pt x="208482" y="48251"/>
                    <a:pt x="198128" y="47734"/>
                  </a:cubicBezTo>
                  <a:cubicBezTo>
                    <a:pt x="195647" y="47609"/>
                    <a:pt x="193308" y="47502"/>
                    <a:pt x="191202" y="47502"/>
                  </a:cubicBezTo>
                  <a:cubicBezTo>
                    <a:pt x="188328" y="47537"/>
                    <a:pt x="184758" y="49733"/>
                    <a:pt x="180616" y="52304"/>
                  </a:cubicBezTo>
                  <a:cubicBezTo>
                    <a:pt x="175225" y="55642"/>
                    <a:pt x="168495" y="59801"/>
                    <a:pt x="159891" y="60961"/>
                  </a:cubicBezTo>
                  <a:cubicBezTo>
                    <a:pt x="146539" y="62782"/>
                    <a:pt x="79008" y="71529"/>
                    <a:pt x="78276" y="71618"/>
                  </a:cubicBezTo>
                  <a:lnTo>
                    <a:pt x="78276" y="71618"/>
                  </a:lnTo>
                  <a:cubicBezTo>
                    <a:pt x="73421" y="72404"/>
                    <a:pt x="30204" y="84989"/>
                    <a:pt x="0" y="93968"/>
                  </a:cubicBezTo>
                  <a:lnTo>
                    <a:pt x="981" y="193130"/>
                  </a:lnTo>
                  <a:lnTo>
                    <a:pt x="193576" y="148645"/>
                  </a:lnTo>
                  <a:cubicBezTo>
                    <a:pt x="198985" y="147324"/>
                    <a:pt x="204858" y="144897"/>
                    <a:pt x="206143" y="143397"/>
                  </a:cubicBezTo>
                  <a:cubicBezTo>
                    <a:pt x="211141" y="137096"/>
                    <a:pt x="221370" y="134329"/>
                    <a:pt x="228600" y="133883"/>
                  </a:cubicBezTo>
                  <a:cubicBezTo>
                    <a:pt x="235401" y="133454"/>
                    <a:pt x="240489" y="134882"/>
                    <a:pt x="243773" y="138095"/>
                  </a:cubicBezTo>
                  <a:cubicBezTo>
                    <a:pt x="244326" y="138631"/>
                    <a:pt x="244934" y="139131"/>
                    <a:pt x="245665" y="139702"/>
                  </a:cubicBezTo>
                  <a:cubicBezTo>
                    <a:pt x="248861" y="142273"/>
                    <a:pt x="253698" y="146182"/>
                    <a:pt x="254769" y="156196"/>
                  </a:cubicBezTo>
                  <a:cubicBezTo>
                    <a:pt x="254769" y="156286"/>
                    <a:pt x="254787" y="156375"/>
                    <a:pt x="254805" y="156446"/>
                  </a:cubicBezTo>
                  <a:cubicBezTo>
                    <a:pt x="254876" y="156500"/>
                    <a:pt x="254948" y="156553"/>
                    <a:pt x="255037" y="156607"/>
                  </a:cubicBezTo>
                  <a:cubicBezTo>
                    <a:pt x="256983" y="157964"/>
                    <a:pt x="261481" y="161088"/>
                    <a:pt x="261838" y="168246"/>
                  </a:cubicBezTo>
                  <a:cubicBezTo>
                    <a:pt x="262606" y="169335"/>
                    <a:pt x="264927" y="171191"/>
                    <a:pt x="266087" y="172119"/>
                  </a:cubicBezTo>
                  <a:cubicBezTo>
                    <a:pt x="269157" y="174565"/>
                    <a:pt x="272656" y="177332"/>
                    <a:pt x="272692" y="182330"/>
                  </a:cubicBezTo>
                  <a:cubicBezTo>
                    <a:pt x="272692" y="183276"/>
                    <a:pt x="272620" y="184312"/>
                    <a:pt x="272531" y="185633"/>
                  </a:cubicBezTo>
                  <a:cubicBezTo>
                    <a:pt x="272460" y="186525"/>
                    <a:pt x="272335" y="188239"/>
                    <a:pt x="272317" y="189542"/>
                  </a:cubicBezTo>
                  <a:cubicBezTo>
                    <a:pt x="276423" y="193344"/>
                    <a:pt x="288079" y="202966"/>
                    <a:pt x="298826" y="211570"/>
                  </a:cubicBezTo>
                  <a:cubicBezTo>
                    <a:pt x="303145" y="208500"/>
                    <a:pt x="306966" y="203751"/>
                    <a:pt x="309626" y="197289"/>
                  </a:cubicBezTo>
                  <a:cubicBezTo>
                    <a:pt x="319087" y="174297"/>
                    <a:pt x="320443" y="205394"/>
                    <a:pt x="338026" y="202698"/>
                  </a:cubicBezTo>
                  <a:cubicBezTo>
                    <a:pt x="355610" y="200003"/>
                    <a:pt x="376495" y="190702"/>
                    <a:pt x="371247" y="170763"/>
                  </a:cubicBezTo>
                  <a:cubicBezTo>
                    <a:pt x="365999" y="150823"/>
                    <a:pt x="356556" y="171816"/>
                    <a:pt x="337652" y="146628"/>
                  </a:cubicBezTo>
                  <a:cubicBezTo>
                    <a:pt x="318765" y="121440"/>
                    <a:pt x="309304" y="110944"/>
                    <a:pt x="288311" y="102536"/>
                  </a:cubicBezTo>
                  <a:cubicBezTo>
                    <a:pt x="267319" y="94146"/>
                    <a:pt x="248414" y="90987"/>
                    <a:pt x="266265" y="68941"/>
                  </a:cubicBezTo>
                  <a:cubicBezTo>
                    <a:pt x="284116" y="46895"/>
                    <a:pt x="278868" y="54249"/>
                    <a:pt x="267319" y="26955"/>
                  </a:cubicBezTo>
                  <a:cubicBezTo>
                    <a:pt x="259964" y="9586"/>
                    <a:pt x="256447" y="7087"/>
                    <a:pt x="255680" y="0"/>
                  </a:cubicBezTo>
                  <a:cubicBezTo>
                    <a:pt x="255555" y="71"/>
                    <a:pt x="255448" y="143"/>
                    <a:pt x="255340" y="232"/>
                  </a:cubicBezTo>
                  <a:cubicBezTo>
                    <a:pt x="250449" y="3981"/>
                    <a:pt x="250396" y="4302"/>
                    <a:pt x="249075" y="12764"/>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8" name="Freeform: Shape 58">
              <a:extLst>
                <a:ext uri="{FF2B5EF4-FFF2-40B4-BE49-F238E27FC236}">
                  <a16:creationId xmlns:a16="http://schemas.microsoft.com/office/drawing/2014/main" id="{0F57038E-09C7-4C78-919E-9B3D2AF8AD92}"/>
                </a:ext>
              </a:extLst>
            </p:cNvPr>
            <p:cNvSpPr/>
            <p:nvPr/>
          </p:nvSpPr>
          <p:spPr>
            <a:xfrm>
              <a:off x="7876969" y="2460976"/>
              <a:ext cx="303822" cy="487090"/>
            </a:xfrm>
            <a:custGeom>
              <a:avLst/>
              <a:gdLst>
                <a:gd name="connsiteX0" fmla="*/ 444294 w 447375"/>
                <a:gd name="connsiteY0" fmla="*/ 344721 h 717235"/>
                <a:gd name="connsiteX1" fmla="*/ 424836 w 447375"/>
                <a:gd name="connsiteY1" fmla="*/ 302093 h 717235"/>
                <a:gd name="connsiteX2" fmla="*/ 389616 w 447375"/>
                <a:gd name="connsiteY2" fmla="*/ 296541 h 717235"/>
                <a:gd name="connsiteX3" fmla="*/ 365517 w 447375"/>
                <a:gd name="connsiteY3" fmla="*/ 252056 h 717235"/>
                <a:gd name="connsiteX4" fmla="*/ 332154 w 447375"/>
                <a:gd name="connsiteY4" fmla="*/ 238150 h 717235"/>
                <a:gd name="connsiteX5" fmla="*/ 295095 w 447375"/>
                <a:gd name="connsiteY5" fmla="*/ 116763 h 717235"/>
                <a:gd name="connsiteX6" fmla="*/ 268229 w 447375"/>
                <a:gd name="connsiteY6" fmla="*/ 49108 h 717235"/>
                <a:gd name="connsiteX7" fmla="*/ 202431 w 447375"/>
                <a:gd name="connsiteY7" fmla="*/ 0 h 717235"/>
                <a:gd name="connsiteX8" fmla="*/ 146825 w 447375"/>
                <a:gd name="connsiteY8" fmla="*/ 35220 h 717235"/>
                <a:gd name="connsiteX9" fmla="*/ 105125 w 447375"/>
                <a:gd name="connsiteY9" fmla="*/ 19475 h 717235"/>
                <a:gd name="connsiteX10" fmla="*/ 75474 w 447375"/>
                <a:gd name="connsiteY10" fmla="*/ 32453 h 717235"/>
                <a:gd name="connsiteX11" fmla="*/ 52304 w 447375"/>
                <a:gd name="connsiteY11" fmla="*/ 138095 h 717235"/>
                <a:gd name="connsiteX12" fmla="*/ 42111 w 447375"/>
                <a:gd name="connsiteY12" fmla="*/ 213159 h 717235"/>
                <a:gd name="connsiteX13" fmla="*/ 39326 w 447375"/>
                <a:gd name="connsiteY13" fmla="*/ 289151 h 717235"/>
                <a:gd name="connsiteX14" fmla="*/ 26348 w 447375"/>
                <a:gd name="connsiteY14" fmla="*/ 338259 h 717235"/>
                <a:gd name="connsiteX15" fmla="*/ 14299 w 447375"/>
                <a:gd name="connsiteY15" fmla="*/ 390151 h 717235"/>
                <a:gd name="connsiteX16" fmla="*/ 0 w 447375"/>
                <a:gd name="connsiteY16" fmla="*/ 402879 h 717235"/>
                <a:gd name="connsiteX17" fmla="*/ 133169 w 447375"/>
                <a:gd name="connsiteY17" fmla="*/ 717235 h 717235"/>
                <a:gd name="connsiteX18" fmla="*/ 148324 w 447375"/>
                <a:gd name="connsiteY18" fmla="*/ 672429 h 717235"/>
                <a:gd name="connsiteX19" fmla="*/ 164426 w 447375"/>
                <a:gd name="connsiteY19" fmla="*/ 609772 h 717235"/>
                <a:gd name="connsiteX20" fmla="*/ 227439 w 447375"/>
                <a:gd name="connsiteY20" fmla="*/ 574552 h 717235"/>
                <a:gd name="connsiteX21" fmla="*/ 245041 w 447375"/>
                <a:gd name="connsiteY21" fmla="*/ 548597 h 717235"/>
                <a:gd name="connsiteX22" fmla="*/ 267283 w 447375"/>
                <a:gd name="connsiteY22" fmla="*/ 518946 h 717235"/>
                <a:gd name="connsiteX23" fmla="*/ 278404 w 447375"/>
                <a:gd name="connsiteY23" fmla="*/ 462412 h 717235"/>
                <a:gd name="connsiteX24" fmla="*/ 314552 w 447375"/>
                <a:gd name="connsiteY24" fmla="*/ 484655 h 717235"/>
                <a:gd name="connsiteX25" fmla="*/ 350701 w 447375"/>
                <a:gd name="connsiteY25" fmla="*/ 446668 h 717235"/>
                <a:gd name="connsiteX26" fmla="*/ 417428 w 447375"/>
                <a:gd name="connsiteY26" fmla="*/ 391990 h 717235"/>
                <a:gd name="connsiteX27" fmla="*/ 444294 w 447375"/>
                <a:gd name="connsiteY27" fmla="*/ 344739 h 71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7375" h="717235">
                  <a:moveTo>
                    <a:pt x="444294" y="344721"/>
                  </a:moveTo>
                  <a:cubicBezTo>
                    <a:pt x="433172" y="326191"/>
                    <a:pt x="438742" y="303949"/>
                    <a:pt x="424836" y="302093"/>
                  </a:cubicBezTo>
                  <a:cubicBezTo>
                    <a:pt x="410930" y="300236"/>
                    <a:pt x="398881" y="308572"/>
                    <a:pt x="389616" y="296541"/>
                  </a:cubicBezTo>
                  <a:cubicBezTo>
                    <a:pt x="380351" y="284491"/>
                    <a:pt x="378495" y="257626"/>
                    <a:pt x="365517" y="252056"/>
                  </a:cubicBezTo>
                  <a:cubicBezTo>
                    <a:pt x="352539" y="246504"/>
                    <a:pt x="343275" y="252056"/>
                    <a:pt x="332154" y="238150"/>
                  </a:cubicBezTo>
                  <a:cubicBezTo>
                    <a:pt x="321033" y="224244"/>
                    <a:pt x="302503" y="136221"/>
                    <a:pt x="295095" y="116763"/>
                  </a:cubicBezTo>
                  <a:cubicBezTo>
                    <a:pt x="287687" y="97306"/>
                    <a:pt x="281189" y="65799"/>
                    <a:pt x="268229" y="49108"/>
                  </a:cubicBezTo>
                  <a:cubicBezTo>
                    <a:pt x="255251" y="32435"/>
                    <a:pt x="219121" y="0"/>
                    <a:pt x="202431" y="0"/>
                  </a:cubicBezTo>
                  <a:cubicBezTo>
                    <a:pt x="185740" y="0"/>
                    <a:pt x="163515" y="36148"/>
                    <a:pt x="146825" y="35220"/>
                  </a:cubicBezTo>
                  <a:cubicBezTo>
                    <a:pt x="130152" y="34292"/>
                    <a:pt x="121797" y="38933"/>
                    <a:pt x="105125" y="19475"/>
                  </a:cubicBezTo>
                  <a:cubicBezTo>
                    <a:pt x="88452" y="18"/>
                    <a:pt x="76402" y="16691"/>
                    <a:pt x="75474" y="32453"/>
                  </a:cubicBezTo>
                  <a:cubicBezTo>
                    <a:pt x="74546" y="48198"/>
                    <a:pt x="56017" y="123261"/>
                    <a:pt x="52304" y="138095"/>
                  </a:cubicBezTo>
                  <a:cubicBezTo>
                    <a:pt x="48590" y="152930"/>
                    <a:pt x="42111" y="191845"/>
                    <a:pt x="42111" y="213159"/>
                  </a:cubicBezTo>
                  <a:cubicBezTo>
                    <a:pt x="42111" y="234473"/>
                    <a:pt x="39326" y="275245"/>
                    <a:pt x="39326" y="289151"/>
                  </a:cubicBezTo>
                  <a:cubicBezTo>
                    <a:pt x="39326" y="303056"/>
                    <a:pt x="38398" y="317873"/>
                    <a:pt x="26348" y="338259"/>
                  </a:cubicBezTo>
                  <a:cubicBezTo>
                    <a:pt x="14299" y="358644"/>
                    <a:pt x="24492" y="377174"/>
                    <a:pt x="14299" y="390151"/>
                  </a:cubicBezTo>
                  <a:cubicBezTo>
                    <a:pt x="10407" y="395096"/>
                    <a:pt x="5427" y="399238"/>
                    <a:pt x="0" y="402879"/>
                  </a:cubicBezTo>
                  <a:lnTo>
                    <a:pt x="133169" y="717235"/>
                  </a:lnTo>
                  <a:cubicBezTo>
                    <a:pt x="140505" y="699224"/>
                    <a:pt x="148324" y="682426"/>
                    <a:pt x="148324" y="672429"/>
                  </a:cubicBezTo>
                  <a:cubicBezTo>
                    <a:pt x="148324" y="654793"/>
                    <a:pt x="131990" y="606077"/>
                    <a:pt x="164426" y="609772"/>
                  </a:cubicBezTo>
                  <a:cubicBezTo>
                    <a:pt x="196861" y="613485"/>
                    <a:pt x="226512" y="600508"/>
                    <a:pt x="227439" y="574552"/>
                  </a:cubicBezTo>
                  <a:cubicBezTo>
                    <a:pt x="228368" y="548597"/>
                    <a:pt x="224655" y="548597"/>
                    <a:pt x="245041" y="548597"/>
                  </a:cubicBezTo>
                  <a:cubicBezTo>
                    <a:pt x="265426" y="548597"/>
                    <a:pt x="267283" y="537476"/>
                    <a:pt x="267283" y="518946"/>
                  </a:cubicBezTo>
                  <a:cubicBezTo>
                    <a:pt x="267283" y="500417"/>
                    <a:pt x="268211" y="439260"/>
                    <a:pt x="278404" y="462412"/>
                  </a:cubicBezTo>
                  <a:cubicBezTo>
                    <a:pt x="288597" y="485583"/>
                    <a:pt x="311768" y="505041"/>
                    <a:pt x="314552" y="484655"/>
                  </a:cubicBezTo>
                  <a:cubicBezTo>
                    <a:pt x="317337" y="464269"/>
                    <a:pt x="325674" y="446668"/>
                    <a:pt x="350701" y="446668"/>
                  </a:cubicBezTo>
                  <a:cubicBezTo>
                    <a:pt x="375728" y="446668"/>
                    <a:pt x="400737" y="399416"/>
                    <a:pt x="417428" y="391990"/>
                  </a:cubicBezTo>
                  <a:cubicBezTo>
                    <a:pt x="434101" y="384582"/>
                    <a:pt x="455415" y="363268"/>
                    <a:pt x="444294" y="344739"/>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69" name="Freeform: Shape 59">
              <a:extLst>
                <a:ext uri="{FF2B5EF4-FFF2-40B4-BE49-F238E27FC236}">
                  <a16:creationId xmlns:a16="http://schemas.microsoft.com/office/drawing/2014/main" id="{6A642AE4-0A7B-2606-73D8-276D2DB15933}"/>
                </a:ext>
              </a:extLst>
            </p:cNvPr>
            <p:cNvSpPr/>
            <p:nvPr/>
          </p:nvSpPr>
          <p:spPr>
            <a:xfrm>
              <a:off x="7283779" y="2813806"/>
              <a:ext cx="512437" cy="429627"/>
            </a:xfrm>
            <a:custGeom>
              <a:avLst/>
              <a:gdLst>
                <a:gd name="connsiteX0" fmla="*/ 749635 w 754559"/>
                <a:gd name="connsiteY0" fmla="*/ 600240 h 632621"/>
                <a:gd name="connsiteX1" fmla="*/ 752438 w 754559"/>
                <a:gd name="connsiteY1" fmla="*/ 585352 h 632621"/>
                <a:gd name="connsiteX2" fmla="*/ 741638 w 754559"/>
                <a:gd name="connsiteY2" fmla="*/ 542724 h 632621"/>
                <a:gd name="connsiteX3" fmla="*/ 740870 w 754559"/>
                <a:gd name="connsiteY3" fmla="*/ 534870 h 632621"/>
                <a:gd name="connsiteX4" fmla="*/ 738246 w 754559"/>
                <a:gd name="connsiteY4" fmla="*/ 521588 h 632621"/>
                <a:gd name="connsiteX5" fmla="*/ 730713 w 754559"/>
                <a:gd name="connsiteY5" fmla="*/ 476711 h 632621"/>
                <a:gd name="connsiteX6" fmla="*/ 723591 w 754559"/>
                <a:gd name="connsiteY6" fmla="*/ 463019 h 632621"/>
                <a:gd name="connsiteX7" fmla="*/ 720824 w 754559"/>
                <a:gd name="connsiteY7" fmla="*/ 460413 h 632621"/>
                <a:gd name="connsiteX8" fmla="*/ 719735 w 754559"/>
                <a:gd name="connsiteY8" fmla="*/ 350826 h 632621"/>
                <a:gd name="connsiteX9" fmla="*/ 719289 w 754559"/>
                <a:gd name="connsiteY9" fmla="*/ 346060 h 632621"/>
                <a:gd name="connsiteX10" fmla="*/ 718931 w 754559"/>
                <a:gd name="connsiteY10" fmla="*/ 345631 h 632621"/>
                <a:gd name="connsiteX11" fmla="*/ 713540 w 754559"/>
                <a:gd name="connsiteY11" fmla="*/ 324192 h 632621"/>
                <a:gd name="connsiteX12" fmla="*/ 708132 w 754559"/>
                <a:gd name="connsiteY12" fmla="*/ 301771 h 632621"/>
                <a:gd name="connsiteX13" fmla="*/ 703455 w 754559"/>
                <a:gd name="connsiteY13" fmla="*/ 289293 h 632621"/>
                <a:gd name="connsiteX14" fmla="*/ 702062 w 754559"/>
                <a:gd name="connsiteY14" fmla="*/ 279172 h 632621"/>
                <a:gd name="connsiteX15" fmla="*/ 696725 w 754559"/>
                <a:gd name="connsiteY15" fmla="*/ 259268 h 632621"/>
                <a:gd name="connsiteX16" fmla="*/ 691227 w 754559"/>
                <a:gd name="connsiteY16" fmla="*/ 232027 h 632621"/>
                <a:gd name="connsiteX17" fmla="*/ 691352 w 754559"/>
                <a:gd name="connsiteY17" fmla="*/ 227440 h 632621"/>
                <a:gd name="connsiteX18" fmla="*/ 687068 w 754559"/>
                <a:gd name="connsiteY18" fmla="*/ 227029 h 632621"/>
                <a:gd name="connsiteX19" fmla="*/ 666717 w 754559"/>
                <a:gd name="connsiteY19" fmla="*/ 219085 h 632621"/>
                <a:gd name="connsiteX20" fmla="*/ 664325 w 754559"/>
                <a:gd name="connsiteY20" fmla="*/ 195522 h 632621"/>
                <a:gd name="connsiteX21" fmla="*/ 664896 w 754559"/>
                <a:gd name="connsiteY21" fmla="*/ 179331 h 632621"/>
                <a:gd name="connsiteX22" fmla="*/ 657417 w 754559"/>
                <a:gd name="connsiteY22" fmla="*/ 165461 h 632621"/>
                <a:gd name="connsiteX23" fmla="*/ 648581 w 754559"/>
                <a:gd name="connsiteY23" fmla="*/ 146717 h 632621"/>
                <a:gd name="connsiteX24" fmla="*/ 648920 w 754559"/>
                <a:gd name="connsiteY24" fmla="*/ 133633 h 632621"/>
                <a:gd name="connsiteX25" fmla="*/ 640887 w 754559"/>
                <a:gd name="connsiteY25" fmla="*/ 79169 h 632621"/>
                <a:gd name="connsiteX26" fmla="*/ 614218 w 754559"/>
                <a:gd name="connsiteY26" fmla="*/ 0 h 632621"/>
                <a:gd name="connsiteX27" fmla="*/ 476354 w 754559"/>
                <a:gd name="connsiteY27" fmla="*/ 36398 h 632621"/>
                <a:gd name="connsiteX28" fmla="*/ 419820 w 754559"/>
                <a:gd name="connsiteY28" fmla="*/ 69762 h 632621"/>
                <a:gd name="connsiteX29" fmla="*/ 366071 w 754559"/>
                <a:gd name="connsiteY29" fmla="*/ 164283 h 632621"/>
                <a:gd name="connsiteX30" fmla="*/ 333636 w 754559"/>
                <a:gd name="connsiteY30" fmla="*/ 205983 h 632621"/>
                <a:gd name="connsiteX31" fmla="*/ 348470 w 754559"/>
                <a:gd name="connsiteY31" fmla="*/ 266212 h 632621"/>
                <a:gd name="connsiteX32" fmla="*/ 340133 w 754559"/>
                <a:gd name="connsiteY32" fmla="*/ 314392 h 632621"/>
                <a:gd name="connsiteX33" fmla="*/ 280832 w 754559"/>
                <a:gd name="connsiteY33" fmla="*/ 361643 h 632621"/>
                <a:gd name="connsiteX34" fmla="*/ 213177 w 754559"/>
                <a:gd name="connsiteY34" fmla="*/ 370908 h 632621"/>
                <a:gd name="connsiteX35" fmla="*/ 114943 w 754559"/>
                <a:gd name="connsiteY35" fmla="*/ 380173 h 632621"/>
                <a:gd name="connsiteX36" fmla="*/ 49144 w 754559"/>
                <a:gd name="connsiteY36" fmla="*/ 410752 h 632621"/>
                <a:gd name="connsiteX37" fmla="*/ 54696 w 754559"/>
                <a:gd name="connsiteY37" fmla="*/ 446900 h 632621"/>
                <a:gd name="connsiteX38" fmla="*/ 60247 w 754559"/>
                <a:gd name="connsiteY38" fmla="*/ 497864 h 632621"/>
                <a:gd name="connsiteX39" fmla="*/ 0 w 754559"/>
                <a:gd name="connsiteY39" fmla="*/ 585013 h 632621"/>
                <a:gd name="connsiteX40" fmla="*/ 10086 w 754559"/>
                <a:gd name="connsiteY40" fmla="*/ 626338 h 632621"/>
                <a:gd name="connsiteX41" fmla="*/ 515305 w 754559"/>
                <a:gd name="connsiteY41" fmla="*/ 520321 h 632621"/>
                <a:gd name="connsiteX42" fmla="*/ 516501 w 754559"/>
                <a:gd name="connsiteY42" fmla="*/ 520392 h 632621"/>
                <a:gd name="connsiteX43" fmla="*/ 562003 w 754559"/>
                <a:gd name="connsiteY43" fmla="*/ 542617 h 632621"/>
                <a:gd name="connsiteX44" fmla="*/ 583532 w 754559"/>
                <a:gd name="connsiteY44" fmla="*/ 582639 h 632621"/>
                <a:gd name="connsiteX45" fmla="*/ 613736 w 754559"/>
                <a:gd name="connsiteY45" fmla="*/ 593439 h 632621"/>
                <a:gd name="connsiteX46" fmla="*/ 626374 w 754559"/>
                <a:gd name="connsiteY46" fmla="*/ 598526 h 632621"/>
                <a:gd name="connsiteX47" fmla="*/ 724305 w 754559"/>
                <a:gd name="connsiteY47" fmla="*/ 628873 h 632621"/>
                <a:gd name="connsiteX48" fmla="*/ 734123 w 754559"/>
                <a:gd name="connsiteY48" fmla="*/ 632622 h 632621"/>
                <a:gd name="connsiteX49" fmla="*/ 741531 w 754559"/>
                <a:gd name="connsiteY49" fmla="*/ 629105 h 632621"/>
                <a:gd name="connsiteX50" fmla="*/ 747779 w 754559"/>
                <a:gd name="connsiteY50" fmla="*/ 602757 h 632621"/>
                <a:gd name="connsiteX51" fmla="*/ 749618 w 754559"/>
                <a:gd name="connsiteY51" fmla="*/ 600169 h 63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4559" h="632621">
                  <a:moveTo>
                    <a:pt x="749635" y="600240"/>
                  </a:moveTo>
                  <a:cubicBezTo>
                    <a:pt x="755098" y="592725"/>
                    <a:pt x="755990" y="590190"/>
                    <a:pt x="752438" y="585352"/>
                  </a:cubicBezTo>
                  <a:cubicBezTo>
                    <a:pt x="744101" y="574035"/>
                    <a:pt x="742620" y="555184"/>
                    <a:pt x="741638" y="542724"/>
                  </a:cubicBezTo>
                  <a:cubicBezTo>
                    <a:pt x="741370" y="539422"/>
                    <a:pt x="741156" y="536565"/>
                    <a:pt x="740870" y="534870"/>
                  </a:cubicBezTo>
                  <a:cubicBezTo>
                    <a:pt x="740478" y="532478"/>
                    <a:pt x="739442" y="527426"/>
                    <a:pt x="738246" y="521588"/>
                  </a:cubicBezTo>
                  <a:cubicBezTo>
                    <a:pt x="734176" y="501702"/>
                    <a:pt x="730785" y="484601"/>
                    <a:pt x="730713" y="476711"/>
                  </a:cubicBezTo>
                  <a:cubicBezTo>
                    <a:pt x="730660" y="470874"/>
                    <a:pt x="725090" y="464430"/>
                    <a:pt x="723591" y="463019"/>
                  </a:cubicBezTo>
                  <a:lnTo>
                    <a:pt x="720824" y="460413"/>
                  </a:lnTo>
                  <a:lnTo>
                    <a:pt x="719735" y="350826"/>
                  </a:lnTo>
                  <a:cubicBezTo>
                    <a:pt x="719699" y="347113"/>
                    <a:pt x="719307" y="346095"/>
                    <a:pt x="719289" y="346060"/>
                  </a:cubicBezTo>
                  <a:cubicBezTo>
                    <a:pt x="719217" y="345970"/>
                    <a:pt x="719074" y="345810"/>
                    <a:pt x="718931" y="345631"/>
                  </a:cubicBezTo>
                  <a:cubicBezTo>
                    <a:pt x="715522" y="341311"/>
                    <a:pt x="713665" y="336616"/>
                    <a:pt x="713540" y="324192"/>
                  </a:cubicBezTo>
                  <a:cubicBezTo>
                    <a:pt x="713434" y="312321"/>
                    <a:pt x="710845" y="307198"/>
                    <a:pt x="708132" y="301771"/>
                  </a:cubicBezTo>
                  <a:cubicBezTo>
                    <a:pt x="706400" y="298326"/>
                    <a:pt x="704437" y="294417"/>
                    <a:pt x="703455" y="289293"/>
                  </a:cubicBezTo>
                  <a:cubicBezTo>
                    <a:pt x="702812" y="285920"/>
                    <a:pt x="702419" y="282492"/>
                    <a:pt x="702062" y="279172"/>
                  </a:cubicBezTo>
                  <a:cubicBezTo>
                    <a:pt x="701223" y="271603"/>
                    <a:pt x="700438" y="264463"/>
                    <a:pt x="696725" y="259268"/>
                  </a:cubicBezTo>
                  <a:cubicBezTo>
                    <a:pt x="690441" y="250485"/>
                    <a:pt x="690887" y="239810"/>
                    <a:pt x="691227" y="232027"/>
                  </a:cubicBezTo>
                  <a:cubicBezTo>
                    <a:pt x="691280" y="230671"/>
                    <a:pt x="691352" y="228903"/>
                    <a:pt x="691352" y="227440"/>
                  </a:cubicBezTo>
                  <a:cubicBezTo>
                    <a:pt x="690013" y="227261"/>
                    <a:pt x="688353" y="227136"/>
                    <a:pt x="687068" y="227029"/>
                  </a:cubicBezTo>
                  <a:cubicBezTo>
                    <a:pt x="680177" y="226494"/>
                    <a:pt x="671608" y="225815"/>
                    <a:pt x="666717" y="219085"/>
                  </a:cubicBezTo>
                  <a:cubicBezTo>
                    <a:pt x="661951" y="212552"/>
                    <a:pt x="663165" y="203894"/>
                    <a:pt x="664325" y="195522"/>
                  </a:cubicBezTo>
                  <a:cubicBezTo>
                    <a:pt x="665129" y="189756"/>
                    <a:pt x="665968" y="183776"/>
                    <a:pt x="664896" y="179331"/>
                  </a:cubicBezTo>
                  <a:cubicBezTo>
                    <a:pt x="663736" y="174547"/>
                    <a:pt x="660666" y="170138"/>
                    <a:pt x="657417" y="165461"/>
                  </a:cubicBezTo>
                  <a:cubicBezTo>
                    <a:pt x="653454" y="159784"/>
                    <a:pt x="649366" y="153911"/>
                    <a:pt x="648581" y="146717"/>
                  </a:cubicBezTo>
                  <a:cubicBezTo>
                    <a:pt x="648242" y="143593"/>
                    <a:pt x="648527" y="139416"/>
                    <a:pt x="648920" y="133633"/>
                  </a:cubicBezTo>
                  <a:cubicBezTo>
                    <a:pt x="649973" y="118424"/>
                    <a:pt x="651722" y="92950"/>
                    <a:pt x="640887" y="79169"/>
                  </a:cubicBezTo>
                  <a:cubicBezTo>
                    <a:pt x="629409" y="64549"/>
                    <a:pt x="619912" y="27169"/>
                    <a:pt x="614218" y="0"/>
                  </a:cubicBezTo>
                  <a:cubicBezTo>
                    <a:pt x="540511" y="20065"/>
                    <a:pt x="476354" y="36398"/>
                    <a:pt x="476354" y="36398"/>
                  </a:cubicBezTo>
                  <a:cubicBezTo>
                    <a:pt x="476354" y="36398"/>
                    <a:pt x="440206" y="42878"/>
                    <a:pt x="419820" y="69762"/>
                  </a:cubicBezTo>
                  <a:cubicBezTo>
                    <a:pt x="399434" y="96627"/>
                    <a:pt x="375335" y="153162"/>
                    <a:pt x="366071" y="164283"/>
                  </a:cubicBezTo>
                  <a:cubicBezTo>
                    <a:pt x="356806" y="175404"/>
                    <a:pt x="333636" y="193933"/>
                    <a:pt x="333636" y="205983"/>
                  </a:cubicBezTo>
                  <a:cubicBezTo>
                    <a:pt x="333636" y="218032"/>
                    <a:pt x="342900" y="255091"/>
                    <a:pt x="348470" y="266212"/>
                  </a:cubicBezTo>
                  <a:cubicBezTo>
                    <a:pt x="354021" y="277333"/>
                    <a:pt x="354021" y="287526"/>
                    <a:pt x="340133" y="314392"/>
                  </a:cubicBezTo>
                  <a:cubicBezTo>
                    <a:pt x="326227" y="341258"/>
                    <a:pt x="297505" y="357020"/>
                    <a:pt x="280832" y="361643"/>
                  </a:cubicBezTo>
                  <a:cubicBezTo>
                    <a:pt x="264159" y="366285"/>
                    <a:pt x="256733" y="374621"/>
                    <a:pt x="213177" y="370908"/>
                  </a:cubicBezTo>
                  <a:cubicBezTo>
                    <a:pt x="169620" y="367195"/>
                    <a:pt x="134418" y="379245"/>
                    <a:pt x="114943" y="380173"/>
                  </a:cubicBezTo>
                  <a:cubicBezTo>
                    <a:pt x="95485" y="381101"/>
                    <a:pt x="57498" y="398702"/>
                    <a:pt x="49144" y="410752"/>
                  </a:cubicBezTo>
                  <a:cubicBezTo>
                    <a:pt x="40808" y="422801"/>
                    <a:pt x="43592" y="432994"/>
                    <a:pt x="54696" y="446900"/>
                  </a:cubicBezTo>
                  <a:cubicBezTo>
                    <a:pt x="65817" y="460806"/>
                    <a:pt x="78795" y="463573"/>
                    <a:pt x="60247" y="497864"/>
                  </a:cubicBezTo>
                  <a:cubicBezTo>
                    <a:pt x="46912" y="522552"/>
                    <a:pt x="21154" y="562342"/>
                    <a:pt x="0" y="585013"/>
                  </a:cubicBezTo>
                  <a:lnTo>
                    <a:pt x="10086" y="626338"/>
                  </a:lnTo>
                  <a:lnTo>
                    <a:pt x="515305" y="520321"/>
                  </a:lnTo>
                  <a:lnTo>
                    <a:pt x="516501" y="520392"/>
                  </a:lnTo>
                  <a:cubicBezTo>
                    <a:pt x="520036" y="520607"/>
                    <a:pt x="551328" y="523088"/>
                    <a:pt x="562003" y="542617"/>
                  </a:cubicBezTo>
                  <a:cubicBezTo>
                    <a:pt x="569126" y="555648"/>
                    <a:pt x="580015" y="576052"/>
                    <a:pt x="583532" y="582639"/>
                  </a:cubicBezTo>
                  <a:cubicBezTo>
                    <a:pt x="588030" y="585316"/>
                    <a:pt x="600526" y="592118"/>
                    <a:pt x="613736" y="593439"/>
                  </a:cubicBezTo>
                  <a:cubicBezTo>
                    <a:pt x="616628" y="593724"/>
                    <a:pt x="622768" y="594367"/>
                    <a:pt x="626374" y="598526"/>
                  </a:cubicBezTo>
                  <a:cubicBezTo>
                    <a:pt x="640298" y="603328"/>
                    <a:pt x="704490" y="625303"/>
                    <a:pt x="724305" y="628873"/>
                  </a:cubicBezTo>
                  <a:cubicBezTo>
                    <a:pt x="728464" y="629623"/>
                    <a:pt x="731659" y="630979"/>
                    <a:pt x="734123" y="632622"/>
                  </a:cubicBezTo>
                  <a:cubicBezTo>
                    <a:pt x="736640" y="631069"/>
                    <a:pt x="739139" y="629908"/>
                    <a:pt x="741531" y="629105"/>
                  </a:cubicBezTo>
                  <a:cubicBezTo>
                    <a:pt x="742156" y="620180"/>
                    <a:pt x="743745" y="608630"/>
                    <a:pt x="747779" y="602757"/>
                  </a:cubicBezTo>
                  <a:cubicBezTo>
                    <a:pt x="748350" y="601918"/>
                    <a:pt x="748975" y="601061"/>
                    <a:pt x="749618" y="600169"/>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0" name="Freeform: Shape 60">
              <a:extLst>
                <a:ext uri="{FF2B5EF4-FFF2-40B4-BE49-F238E27FC236}">
                  <a16:creationId xmlns:a16="http://schemas.microsoft.com/office/drawing/2014/main" id="{DC3D8E81-50CB-DB3E-4B1F-8321E034A2FF}"/>
                </a:ext>
              </a:extLst>
            </p:cNvPr>
            <p:cNvSpPr/>
            <p:nvPr/>
          </p:nvSpPr>
          <p:spPr>
            <a:xfrm>
              <a:off x="7924043" y="3092547"/>
              <a:ext cx="34198" cy="71066"/>
            </a:xfrm>
            <a:custGeom>
              <a:avLst/>
              <a:gdLst>
                <a:gd name="connsiteX0" fmla="*/ 49429 w 50357"/>
                <a:gd name="connsiteY0" fmla="*/ 34186 h 104644"/>
                <a:gd name="connsiteX1" fmla="*/ 38915 w 50357"/>
                <a:gd name="connsiteY1" fmla="*/ 19120 h 104644"/>
                <a:gd name="connsiteX2" fmla="*/ 31828 w 50357"/>
                <a:gd name="connsiteY2" fmla="*/ 6482 h 104644"/>
                <a:gd name="connsiteX3" fmla="*/ 29275 w 50357"/>
                <a:gd name="connsiteY3" fmla="*/ 1983 h 104644"/>
                <a:gd name="connsiteX4" fmla="*/ 27026 w 50357"/>
                <a:gd name="connsiteY4" fmla="*/ 91 h 104644"/>
                <a:gd name="connsiteX5" fmla="*/ 14852 w 50357"/>
                <a:gd name="connsiteY5" fmla="*/ 2983 h 104644"/>
                <a:gd name="connsiteX6" fmla="*/ 0 w 50357"/>
                <a:gd name="connsiteY6" fmla="*/ 12176 h 104644"/>
                <a:gd name="connsiteX7" fmla="*/ 25920 w 50357"/>
                <a:gd name="connsiteY7" fmla="*/ 104644 h 104644"/>
                <a:gd name="connsiteX8" fmla="*/ 43574 w 50357"/>
                <a:gd name="connsiteY8" fmla="*/ 71352 h 104644"/>
                <a:gd name="connsiteX9" fmla="*/ 50358 w 50357"/>
                <a:gd name="connsiteY9" fmla="*/ 45093 h 104644"/>
                <a:gd name="connsiteX10" fmla="*/ 49429 w 50357"/>
                <a:gd name="connsiteY10" fmla="*/ 34186 h 10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7" h="104644">
                  <a:moveTo>
                    <a:pt x="49429" y="34186"/>
                  </a:moveTo>
                  <a:cubicBezTo>
                    <a:pt x="45609" y="31152"/>
                    <a:pt x="39754" y="26296"/>
                    <a:pt x="38915" y="19120"/>
                  </a:cubicBezTo>
                  <a:cubicBezTo>
                    <a:pt x="36505" y="17371"/>
                    <a:pt x="32632" y="13997"/>
                    <a:pt x="31828" y="6482"/>
                  </a:cubicBezTo>
                  <a:cubicBezTo>
                    <a:pt x="31543" y="3822"/>
                    <a:pt x="31453" y="3750"/>
                    <a:pt x="29275" y="1983"/>
                  </a:cubicBezTo>
                  <a:cubicBezTo>
                    <a:pt x="28615" y="1448"/>
                    <a:pt x="27847" y="841"/>
                    <a:pt x="27026" y="91"/>
                  </a:cubicBezTo>
                  <a:cubicBezTo>
                    <a:pt x="23867" y="-409"/>
                    <a:pt x="16619" y="1233"/>
                    <a:pt x="14852" y="2983"/>
                  </a:cubicBezTo>
                  <a:cubicBezTo>
                    <a:pt x="11442" y="7285"/>
                    <a:pt x="5337" y="10266"/>
                    <a:pt x="0" y="12176"/>
                  </a:cubicBezTo>
                  <a:lnTo>
                    <a:pt x="25920" y="104644"/>
                  </a:lnTo>
                  <a:cubicBezTo>
                    <a:pt x="37916" y="93934"/>
                    <a:pt x="45216" y="83634"/>
                    <a:pt x="43574" y="71352"/>
                  </a:cubicBezTo>
                  <a:cubicBezTo>
                    <a:pt x="42075" y="60106"/>
                    <a:pt x="45574" y="49288"/>
                    <a:pt x="50358" y="45093"/>
                  </a:cubicBezTo>
                  <a:cubicBezTo>
                    <a:pt x="49144" y="42005"/>
                    <a:pt x="49144" y="38435"/>
                    <a:pt x="49429" y="34186"/>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1" name="Freeform: Shape 61">
              <a:extLst>
                <a:ext uri="{FF2B5EF4-FFF2-40B4-BE49-F238E27FC236}">
                  <a16:creationId xmlns:a16="http://schemas.microsoft.com/office/drawing/2014/main" id="{0489DA7F-7A31-A4D2-3271-242CB9167E0D}"/>
                </a:ext>
              </a:extLst>
            </p:cNvPr>
            <p:cNvSpPr/>
            <p:nvPr/>
          </p:nvSpPr>
          <p:spPr>
            <a:xfrm>
              <a:off x="4404781" y="3254731"/>
              <a:ext cx="475864" cy="591627"/>
            </a:xfrm>
            <a:custGeom>
              <a:avLst/>
              <a:gdLst>
                <a:gd name="connsiteX0" fmla="*/ 466143 w 700705"/>
                <a:gd name="connsiteY0" fmla="*/ 213837 h 871164"/>
                <a:gd name="connsiteX1" fmla="*/ 482745 w 700705"/>
                <a:gd name="connsiteY1" fmla="*/ 59872 h 871164"/>
                <a:gd name="connsiteX2" fmla="*/ 151162 w 700705"/>
                <a:gd name="connsiteY2" fmla="*/ 0 h 871164"/>
                <a:gd name="connsiteX3" fmla="*/ 0 w 700705"/>
                <a:gd name="connsiteY3" fmla="*/ 771467 h 871164"/>
                <a:gd name="connsiteX4" fmla="*/ 619662 w 700705"/>
                <a:gd name="connsiteY4" fmla="*/ 871165 h 871164"/>
                <a:gd name="connsiteX5" fmla="*/ 700705 w 700705"/>
                <a:gd name="connsiteY5" fmla="*/ 249325 h 871164"/>
                <a:gd name="connsiteX6" fmla="*/ 466143 w 700705"/>
                <a:gd name="connsiteY6" fmla="*/ 213837 h 87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705" h="871164">
                  <a:moveTo>
                    <a:pt x="466143" y="213837"/>
                  </a:moveTo>
                  <a:lnTo>
                    <a:pt x="482745" y="59872"/>
                  </a:lnTo>
                  <a:lnTo>
                    <a:pt x="151162" y="0"/>
                  </a:lnTo>
                  <a:cubicBezTo>
                    <a:pt x="102268" y="247451"/>
                    <a:pt x="15495" y="687942"/>
                    <a:pt x="0" y="771467"/>
                  </a:cubicBezTo>
                  <a:lnTo>
                    <a:pt x="619662" y="871165"/>
                  </a:lnTo>
                  <a:lnTo>
                    <a:pt x="700705" y="249325"/>
                  </a:lnTo>
                  <a:lnTo>
                    <a:pt x="466143" y="213837"/>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2" name="Freeform: Shape 66">
              <a:extLst>
                <a:ext uri="{FF2B5EF4-FFF2-40B4-BE49-F238E27FC236}">
                  <a16:creationId xmlns:a16="http://schemas.microsoft.com/office/drawing/2014/main" id="{8C2F9C8C-B37C-90D1-67D4-07CE179E8879}"/>
                </a:ext>
              </a:extLst>
            </p:cNvPr>
            <p:cNvSpPr/>
            <p:nvPr/>
          </p:nvSpPr>
          <p:spPr>
            <a:xfrm>
              <a:off x="5358584" y="3914998"/>
              <a:ext cx="749153" cy="367314"/>
            </a:xfrm>
            <a:custGeom>
              <a:avLst/>
              <a:gdLst>
                <a:gd name="connsiteX0" fmla="*/ 1072524 w 1103120"/>
                <a:gd name="connsiteY0" fmla="*/ 95806 h 540867"/>
                <a:gd name="connsiteX1" fmla="*/ 1072310 w 1103120"/>
                <a:gd name="connsiteY1" fmla="*/ 94860 h 540867"/>
                <a:gd name="connsiteX2" fmla="*/ 1071614 w 1103120"/>
                <a:gd name="connsiteY2" fmla="*/ 23563 h 540867"/>
                <a:gd name="connsiteX3" fmla="*/ 4409 w 1103120"/>
                <a:gd name="connsiteY3" fmla="*/ 0 h 540867"/>
                <a:gd name="connsiteX4" fmla="*/ 0 w 1103120"/>
                <a:gd name="connsiteY4" fmla="*/ 58337 h 540867"/>
                <a:gd name="connsiteX5" fmla="*/ 380476 w 1103120"/>
                <a:gd name="connsiteY5" fmla="*/ 80865 h 540867"/>
                <a:gd name="connsiteX6" fmla="*/ 388848 w 1103120"/>
                <a:gd name="connsiteY6" fmla="*/ 81311 h 540867"/>
                <a:gd name="connsiteX7" fmla="*/ 389420 w 1103120"/>
                <a:gd name="connsiteY7" fmla="*/ 139131 h 540867"/>
                <a:gd name="connsiteX8" fmla="*/ 389420 w 1103120"/>
                <a:gd name="connsiteY8" fmla="*/ 139381 h 540867"/>
                <a:gd name="connsiteX9" fmla="*/ 381244 w 1103120"/>
                <a:gd name="connsiteY9" fmla="*/ 318623 h 540867"/>
                <a:gd name="connsiteX10" fmla="*/ 381280 w 1103120"/>
                <a:gd name="connsiteY10" fmla="*/ 387563 h 540867"/>
                <a:gd name="connsiteX11" fmla="*/ 416642 w 1103120"/>
                <a:gd name="connsiteY11" fmla="*/ 416571 h 540867"/>
                <a:gd name="connsiteX12" fmla="*/ 437796 w 1103120"/>
                <a:gd name="connsiteY12" fmla="*/ 414661 h 540867"/>
                <a:gd name="connsiteX13" fmla="*/ 474712 w 1103120"/>
                <a:gd name="connsiteY13" fmla="*/ 416946 h 540867"/>
                <a:gd name="connsiteX14" fmla="*/ 493884 w 1103120"/>
                <a:gd name="connsiteY14" fmla="*/ 440099 h 540867"/>
                <a:gd name="connsiteX15" fmla="*/ 508825 w 1103120"/>
                <a:gd name="connsiteY15" fmla="*/ 458485 h 540867"/>
                <a:gd name="connsiteX16" fmla="*/ 559290 w 1103120"/>
                <a:gd name="connsiteY16" fmla="*/ 472338 h 540867"/>
                <a:gd name="connsiteX17" fmla="*/ 568590 w 1103120"/>
                <a:gd name="connsiteY17" fmla="*/ 473534 h 540867"/>
                <a:gd name="connsiteX18" fmla="*/ 588226 w 1103120"/>
                <a:gd name="connsiteY18" fmla="*/ 470088 h 540867"/>
                <a:gd name="connsiteX19" fmla="*/ 617234 w 1103120"/>
                <a:gd name="connsiteY19" fmla="*/ 466393 h 540867"/>
                <a:gd name="connsiteX20" fmla="*/ 641440 w 1103120"/>
                <a:gd name="connsiteY20" fmla="*/ 487904 h 540867"/>
                <a:gd name="connsiteX21" fmla="*/ 649366 w 1103120"/>
                <a:gd name="connsiteY21" fmla="*/ 499418 h 540867"/>
                <a:gd name="connsiteX22" fmla="*/ 665896 w 1103120"/>
                <a:gd name="connsiteY22" fmla="*/ 498721 h 540867"/>
                <a:gd name="connsiteX23" fmla="*/ 686460 w 1103120"/>
                <a:gd name="connsiteY23" fmla="*/ 494508 h 540867"/>
                <a:gd name="connsiteX24" fmla="*/ 703776 w 1103120"/>
                <a:gd name="connsiteY24" fmla="*/ 501363 h 540867"/>
                <a:gd name="connsiteX25" fmla="*/ 711612 w 1103120"/>
                <a:gd name="connsiteY25" fmla="*/ 505362 h 540867"/>
                <a:gd name="connsiteX26" fmla="*/ 772002 w 1103120"/>
                <a:gd name="connsiteY26" fmla="*/ 503738 h 540867"/>
                <a:gd name="connsiteX27" fmla="*/ 835748 w 1103120"/>
                <a:gd name="connsiteY27" fmla="*/ 512199 h 540867"/>
                <a:gd name="connsiteX28" fmla="*/ 890979 w 1103120"/>
                <a:gd name="connsiteY28" fmla="*/ 519232 h 540867"/>
                <a:gd name="connsiteX29" fmla="*/ 954975 w 1103120"/>
                <a:gd name="connsiteY29" fmla="*/ 502042 h 540867"/>
                <a:gd name="connsiteX30" fmla="*/ 970791 w 1103120"/>
                <a:gd name="connsiteY30" fmla="*/ 505433 h 540867"/>
                <a:gd name="connsiteX31" fmla="*/ 978342 w 1103120"/>
                <a:gd name="connsiteY31" fmla="*/ 507576 h 540867"/>
                <a:gd name="connsiteX32" fmla="*/ 993766 w 1103120"/>
                <a:gd name="connsiteY32" fmla="*/ 501970 h 540867"/>
                <a:gd name="connsiteX33" fmla="*/ 1021345 w 1103120"/>
                <a:gd name="connsiteY33" fmla="*/ 494294 h 540867"/>
                <a:gd name="connsiteX34" fmla="*/ 1040285 w 1103120"/>
                <a:gd name="connsiteY34" fmla="*/ 504023 h 540867"/>
                <a:gd name="connsiteX35" fmla="*/ 1045730 w 1103120"/>
                <a:gd name="connsiteY35" fmla="*/ 507593 h 540867"/>
                <a:gd name="connsiteX36" fmla="*/ 1062260 w 1103120"/>
                <a:gd name="connsiteY36" fmla="*/ 515233 h 540867"/>
                <a:gd name="connsiteX37" fmla="*/ 1103049 w 1103120"/>
                <a:gd name="connsiteY37" fmla="*/ 540778 h 540867"/>
                <a:gd name="connsiteX38" fmla="*/ 1103121 w 1103120"/>
                <a:gd name="connsiteY38" fmla="*/ 540867 h 540867"/>
                <a:gd name="connsiteX39" fmla="*/ 1101139 w 1103120"/>
                <a:gd name="connsiteY39" fmla="*/ 245576 h 540867"/>
                <a:gd name="connsiteX40" fmla="*/ 1072613 w 1103120"/>
                <a:gd name="connsiteY40" fmla="*/ 95771 h 5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03120" h="540867">
                  <a:moveTo>
                    <a:pt x="1072524" y="95806"/>
                  </a:moveTo>
                  <a:lnTo>
                    <a:pt x="1072310" y="94860"/>
                  </a:lnTo>
                  <a:lnTo>
                    <a:pt x="1071614" y="23563"/>
                  </a:lnTo>
                  <a:cubicBezTo>
                    <a:pt x="834231" y="36738"/>
                    <a:pt x="93111" y="4016"/>
                    <a:pt x="4409" y="0"/>
                  </a:cubicBezTo>
                  <a:lnTo>
                    <a:pt x="0" y="58337"/>
                  </a:lnTo>
                  <a:cubicBezTo>
                    <a:pt x="60676" y="63692"/>
                    <a:pt x="377085" y="80687"/>
                    <a:pt x="380476" y="80865"/>
                  </a:cubicBezTo>
                  <a:lnTo>
                    <a:pt x="388848" y="81311"/>
                  </a:lnTo>
                  <a:lnTo>
                    <a:pt x="389420" y="139131"/>
                  </a:lnTo>
                  <a:lnTo>
                    <a:pt x="389420" y="139381"/>
                  </a:lnTo>
                  <a:cubicBezTo>
                    <a:pt x="389420" y="139381"/>
                    <a:pt x="381244" y="318623"/>
                    <a:pt x="381244" y="318623"/>
                  </a:cubicBezTo>
                  <a:cubicBezTo>
                    <a:pt x="381387" y="325834"/>
                    <a:pt x="382369" y="376638"/>
                    <a:pt x="381280" y="387563"/>
                  </a:cubicBezTo>
                  <a:cubicBezTo>
                    <a:pt x="382886" y="394472"/>
                    <a:pt x="407092" y="412858"/>
                    <a:pt x="416642" y="416571"/>
                  </a:cubicBezTo>
                  <a:cubicBezTo>
                    <a:pt x="422748" y="418945"/>
                    <a:pt x="429727" y="416964"/>
                    <a:pt x="437796" y="414661"/>
                  </a:cubicBezTo>
                  <a:cubicBezTo>
                    <a:pt x="448649" y="411555"/>
                    <a:pt x="462145" y="407717"/>
                    <a:pt x="474712" y="416946"/>
                  </a:cubicBezTo>
                  <a:cubicBezTo>
                    <a:pt x="483566" y="423444"/>
                    <a:pt x="488814" y="431923"/>
                    <a:pt x="493884" y="440099"/>
                  </a:cubicBezTo>
                  <a:cubicBezTo>
                    <a:pt x="498347" y="447293"/>
                    <a:pt x="502559" y="454076"/>
                    <a:pt x="508825" y="458485"/>
                  </a:cubicBezTo>
                  <a:cubicBezTo>
                    <a:pt x="521838" y="467661"/>
                    <a:pt x="541742" y="470142"/>
                    <a:pt x="559290" y="472338"/>
                  </a:cubicBezTo>
                  <a:cubicBezTo>
                    <a:pt x="562485" y="472730"/>
                    <a:pt x="565591" y="473123"/>
                    <a:pt x="568590" y="473534"/>
                  </a:cubicBezTo>
                  <a:cubicBezTo>
                    <a:pt x="574499" y="474355"/>
                    <a:pt x="581175" y="472284"/>
                    <a:pt x="588226" y="470088"/>
                  </a:cubicBezTo>
                  <a:cubicBezTo>
                    <a:pt x="596956" y="467375"/>
                    <a:pt x="606845" y="464305"/>
                    <a:pt x="617234" y="466393"/>
                  </a:cubicBezTo>
                  <a:cubicBezTo>
                    <a:pt x="633086" y="469589"/>
                    <a:pt x="637906" y="480174"/>
                    <a:pt x="641440" y="487904"/>
                  </a:cubicBezTo>
                  <a:cubicBezTo>
                    <a:pt x="643654" y="492759"/>
                    <a:pt x="645403" y="496597"/>
                    <a:pt x="649366" y="499418"/>
                  </a:cubicBezTo>
                  <a:cubicBezTo>
                    <a:pt x="654097" y="502791"/>
                    <a:pt x="657274" y="502006"/>
                    <a:pt x="665896" y="498721"/>
                  </a:cubicBezTo>
                  <a:cubicBezTo>
                    <a:pt x="671787" y="496472"/>
                    <a:pt x="678463" y="493937"/>
                    <a:pt x="686460" y="494508"/>
                  </a:cubicBezTo>
                  <a:cubicBezTo>
                    <a:pt x="693547" y="495008"/>
                    <a:pt x="698974" y="498382"/>
                    <a:pt x="703776" y="501363"/>
                  </a:cubicBezTo>
                  <a:cubicBezTo>
                    <a:pt x="706596" y="503113"/>
                    <a:pt x="709256" y="504755"/>
                    <a:pt x="711612" y="505362"/>
                  </a:cubicBezTo>
                  <a:cubicBezTo>
                    <a:pt x="728553" y="509718"/>
                    <a:pt x="754526" y="511913"/>
                    <a:pt x="772002" y="503738"/>
                  </a:cubicBezTo>
                  <a:cubicBezTo>
                    <a:pt x="795209" y="492884"/>
                    <a:pt x="816737" y="503149"/>
                    <a:pt x="835748" y="512199"/>
                  </a:cubicBezTo>
                  <a:cubicBezTo>
                    <a:pt x="855313" y="521517"/>
                    <a:pt x="872200" y="529586"/>
                    <a:pt x="890979" y="519232"/>
                  </a:cubicBezTo>
                  <a:cubicBezTo>
                    <a:pt x="907242" y="510271"/>
                    <a:pt x="936553" y="502399"/>
                    <a:pt x="954975" y="502042"/>
                  </a:cubicBezTo>
                  <a:cubicBezTo>
                    <a:pt x="961312" y="501917"/>
                    <a:pt x="966596" y="503862"/>
                    <a:pt x="970791" y="505433"/>
                  </a:cubicBezTo>
                  <a:cubicBezTo>
                    <a:pt x="973594" y="506487"/>
                    <a:pt x="976022" y="507379"/>
                    <a:pt x="978342" y="507576"/>
                  </a:cubicBezTo>
                  <a:cubicBezTo>
                    <a:pt x="983269" y="508004"/>
                    <a:pt x="987393" y="505719"/>
                    <a:pt x="993766" y="501970"/>
                  </a:cubicBezTo>
                  <a:cubicBezTo>
                    <a:pt x="1000906" y="497757"/>
                    <a:pt x="1009778" y="492527"/>
                    <a:pt x="1021345" y="494294"/>
                  </a:cubicBezTo>
                  <a:cubicBezTo>
                    <a:pt x="1027004" y="495151"/>
                    <a:pt x="1032770" y="498882"/>
                    <a:pt x="1040285" y="504023"/>
                  </a:cubicBezTo>
                  <a:cubicBezTo>
                    <a:pt x="1042392" y="505469"/>
                    <a:pt x="1044391" y="506844"/>
                    <a:pt x="1045730" y="507593"/>
                  </a:cubicBezTo>
                  <a:cubicBezTo>
                    <a:pt x="1050068" y="510039"/>
                    <a:pt x="1055994" y="512556"/>
                    <a:pt x="1062260" y="515233"/>
                  </a:cubicBezTo>
                  <a:cubicBezTo>
                    <a:pt x="1077362" y="521642"/>
                    <a:pt x="1094481" y="528925"/>
                    <a:pt x="1103049" y="540778"/>
                  </a:cubicBezTo>
                  <a:cubicBezTo>
                    <a:pt x="1103067" y="540814"/>
                    <a:pt x="1103103" y="540832"/>
                    <a:pt x="1103121" y="540867"/>
                  </a:cubicBezTo>
                  <a:cubicBezTo>
                    <a:pt x="1102799" y="491135"/>
                    <a:pt x="1101371" y="269336"/>
                    <a:pt x="1101139" y="245576"/>
                  </a:cubicBezTo>
                  <a:cubicBezTo>
                    <a:pt x="1100925" y="224244"/>
                    <a:pt x="1080468" y="130205"/>
                    <a:pt x="1072613" y="95771"/>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3" name="Freeform: Shape 72">
              <a:extLst>
                <a:ext uri="{FF2B5EF4-FFF2-40B4-BE49-F238E27FC236}">
                  <a16:creationId xmlns:a16="http://schemas.microsoft.com/office/drawing/2014/main" id="{32BD83B2-570A-4632-76E5-8A43DDA0CC80}"/>
                </a:ext>
              </a:extLst>
            </p:cNvPr>
            <p:cNvSpPr/>
            <p:nvPr/>
          </p:nvSpPr>
          <p:spPr>
            <a:xfrm>
              <a:off x="5324299" y="2930416"/>
              <a:ext cx="597149" cy="370903"/>
            </a:xfrm>
            <a:custGeom>
              <a:avLst/>
              <a:gdLst>
                <a:gd name="connsiteX0" fmla="*/ 646796 w 879296"/>
                <a:gd name="connsiteY0" fmla="*/ 488153 h 546151"/>
                <a:gd name="connsiteX1" fmla="*/ 660380 w 879296"/>
                <a:gd name="connsiteY1" fmla="*/ 497686 h 546151"/>
                <a:gd name="connsiteX2" fmla="*/ 667788 w 879296"/>
                <a:gd name="connsiteY2" fmla="*/ 501506 h 546151"/>
                <a:gd name="connsiteX3" fmla="*/ 673733 w 879296"/>
                <a:gd name="connsiteY3" fmla="*/ 504576 h 546151"/>
                <a:gd name="connsiteX4" fmla="*/ 682658 w 879296"/>
                <a:gd name="connsiteY4" fmla="*/ 510021 h 546151"/>
                <a:gd name="connsiteX5" fmla="*/ 686443 w 879296"/>
                <a:gd name="connsiteY5" fmla="*/ 512681 h 546151"/>
                <a:gd name="connsiteX6" fmla="*/ 702348 w 879296"/>
                <a:gd name="connsiteY6" fmla="*/ 522249 h 546151"/>
                <a:gd name="connsiteX7" fmla="*/ 705989 w 879296"/>
                <a:gd name="connsiteY7" fmla="*/ 522945 h 546151"/>
                <a:gd name="connsiteX8" fmla="*/ 705293 w 879296"/>
                <a:gd name="connsiteY8" fmla="*/ 514394 h 546151"/>
                <a:gd name="connsiteX9" fmla="*/ 714826 w 879296"/>
                <a:gd name="connsiteY9" fmla="*/ 514252 h 546151"/>
                <a:gd name="connsiteX10" fmla="*/ 788086 w 879296"/>
                <a:gd name="connsiteY10" fmla="*/ 513181 h 546151"/>
                <a:gd name="connsiteX11" fmla="*/ 825448 w 879296"/>
                <a:gd name="connsiteY11" fmla="*/ 527247 h 546151"/>
                <a:gd name="connsiteX12" fmla="*/ 841050 w 879296"/>
                <a:gd name="connsiteY12" fmla="*/ 532906 h 546151"/>
                <a:gd name="connsiteX13" fmla="*/ 849208 w 879296"/>
                <a:gd name="connsiteY13" fmla="*/ 535155 h 546151"/>
                <a:gd name="connsiteX14" fmla="*/ 863400 w 879296"/>
                <a:gd name="connsiteY14" fmla="*/ 546151 h 546151"/>
                <a:gd name="connsiteX15" fmla="*/ 866666 w 879296"/>
                <a:gd name="connsiteY15" fmla="*/ 532370 h 546151"/>
                <a:gd name="connsiteX16" fmla="*/ 868541 w 879296"/>
                <a:gd name="connsiteY16" fmla="*/ 518839 h 546151"/>
                <a:gd name="connsiteX17" fmla="*/ 875699 w 879296"/>
                <a:gd name="connsiteY17" fmla="*/ 492188 h 546151"/>
                <a:gd name="connsiteX18" fmla="*/ 879091 w 879296"/>
                <a:gd name="connsiteY18" fmla="*/ 482691 h 546151"/>
                <a:gd name="connsiteX19" fmla="*/ 876181 w 879296"/>
                <a:gd name="connsiteY19" fmla="*/ 470856 h 546151"/>
                <a:gd name="connsiteX20" fmla="*/ 870594 w 879296"/>
                <a:gd name="connsiteY20" fmla="*/ 456004 h 546151"/>
                <a:gd name="connsiteX21" fmla="*/ 870290 w 879296"/>
                <a:gd name="connsiteY21" fmla="*/ 445400 h 546151"/>
                <a:gd name="connsiteX22" fmla="*/ 870076 w 879296"/>
                <a:gd name="connsiteY22" fmla="*/ 438778 h 546151"/>
                <a:gd name="connsiteX23" fmla="*/ 869237 w 879296"/>
                <a:gd name="connsiteY23" fmla="*/ 438099 h 546151"/>
                <a:gd name="connsiteX24" fmla="*/ 862989 w 879296"/>
                <a:gd name="connsiteY24" fmla="*/ 431120 h 546151"/>
                <a:gd name="connsiteX25" fmla="*/ 862489 w 879296"/>
                <a:gd name="connsiteY25" fmla="*/ 413304 h 546151"/>
                <a:gd name="connsiteX26" fmla="*/ 864971 w 879296"/>
                <a:gd name="connsiteY26" fmla="*/ 408592 h 546151"/>
                <a:gd name="connsiteX27" fmla="*/ 878269 w 879296"/>
                <a:gd name="connsiteY27" fmla="*/ 408467 h 546151"/>
                <a:gd name="connsiteX28" fmla="*/ 875503 w 879296"/>
                <a:gd name="connsiteY28" fmla="*/ 128117 h 546151"/>
                <a:gd name="connsiteX29" fmla="*/ 838248 w 879296"/>
                <a:gd name="connsiteY29" fmla="*/ 83364 h 546151"/>
                <a:gd name="connsiteX30" fmla="*/ 865506 w 879296"/>
                <a:gd name="connsiteY30" fmla="*/ 40004 h 546151"/>
                <a:gd name="connsiteX31" fmla="*/ 865417 w 879296"/>
                <a:gd name="connsiteY31" fmla="*/ 31400 h 546151"/>
                <a:gd name="connsiteX32" fmla="*/ 817183 w 879296"/>
                <a:gd name="connsiteY32" fmla="*/ 31882 h 546151"/>
                <a:gd name="connsiteX33" fmla="*/ 34345 w 879296"/>
                <a:gd name="connsiteY33" fmla="*/ 0 h 546151"/>
                <a:gd name="connsiteX34" fmla="*/ 24581 w 879296"/>
                <a:gd name="connsiteY34" fmla="*/ 134525 h 546151"/>
                <a:gd name="connsiteX35" fmla="*/ 24617 w 879296"/>
                <a:gd name="connsiteY35" fmla="*/ 134525 h 546151"/>
                <a:gd name="connsiteX36" fmla="*/ 23903 w 879296"/>
                <a:gd name="connsiteY36" fmla="*/ 143933 h 546151"/>
                <a:gd name="connsiteX37" fmla="*/ 23903 w 879296"/>
                <a:gd name="connsiteY37" fmla="*/ 143933 h 546151"/>
                <a:gd name="connsiteX38" fmla="*/ 0 w 879296"/>
                <a:gd name="connsiteY38" fmla="*/ 460556 h 546151"/>
                <a:gd name="connsiteX39" fmla="*/ 646778 w 879296"/>
                <a:gd name="connsiteY39" fmla="*/ 488171 h 5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79296" h="546151">
                  <a:moveTo>
                    <a:pt x="646796" y="488153"/>
                  </a:moveTo>
                  <a:cubicBezTo>
                    <a:pt x="655989" y="487904"/>
                    <a:pt x="659256" y="495098"/>
                    <a:pt x="660380" y="497686"/>
                  </a:cubicBezTo>
                  <a:cubicBezTo>
                    <a:pt x="662915" y="498721"/>
                    <a:pt x="665378" y="500132"/>
                    <a:pt x="667788" y="501506"/>
                  </a:cubicBezTo>
                  <a:cubicBezTo>
                    <a:pt x="669930" y="502738"/>
                    <a:pt x="672144" y="504005"/>
                    <a:pt x="673733" y="504576"/>
                  </a:cubicBezTo>
                  <a:cubicBezTo>
                    <a:pt x="677196" y="505826"/>
                    <a:pt x="680088" y="508057"/>
                    <a:pt x="682658" y="510021"/>
                  </a:cubicBezTo>
                  <a:cubicBezTo>
                    <a:pt x="683854" y="510931"/>
                    <a:pt x="685622" y="512306"/>
                    <a:pt x="686443" y="512681"/>
                  </a:cubicBezTo>
                  <a:cubicBezTo>
                    <a:pt x="692726" y="513448"/>
                    <a:pt x="698867" y="517197"/>
                    <a:pt x="702348" y="522249"/>
                  </a:cubicBezTo>
                  <a:cubicBezTo>
                    <a:pt x="703258" y="522517"/>
                    <a:pt x="704597" y="522749"/>
                    <a:pt x="705989" y="522945"/>
                  </a:cubicBezTo>
                  <a:lnTo>
                    <a:pt x="705293" y="514394"/>
                  </a:lnTo>
                  <a:lnTo>
                    <a:pt x="714826" y="514252"/>
                  </a:lnTo>
                  <a:cubicBezTo>
                    <a:pt x="717503" y="514216"/>
                    <a:pt x="780517" y="513252"/>
                    <a:pt x="788086" y="513181"/>
                  </a:cubicBezTo>
                  <a:cubicBezTo>
                    <a:pt x="797512" y="513074"/>
                    <a:pt x="814827" y="518714"/>
                    <a:pt x="825448" y="527247"/>
                  </a:cubicBezTo>
                  <a:cubicBezTo>
                    <a:pt x="829822" y="530764"/>
                    <a:pt x="836052" y="531960"/>
                    <a:pt x="841050" y="532906"/>
                  </a:cubicBezTo>
                  <a:cubicBezTo>
                    <a:pt x="844317" y="533531"/>
                    <a:pt x="846887" y="534013"/>
                    <a:pt x="849208" y="535155"/>
                  </a:cubicBezTo>
                  <a:cubicBezTo>
                    <a:pt x="850476" y="535762"/>
                    <a:pt x="857509" y="540243"/>
                    <a:pt x="863400" y="546151"/>
                  </a:cubicBezTo>
                  <a:cubicBezTo>
                    <a:pt x="862953" y="539761"/>
                    <a:pt x="863810" y="536226"/>
                    <a:pt x="866666" y="532370"/>
                  </a:cubicBezTo>
                  <a:cubicBezTo>
                    <a:pt x="867077" y="531817"/>
                    <a:pt x="868344" y="530121"/>
                    <a:pt x="868541" y="518839"/>
                  </a:cubicBezTo>
                  <a:cubicBezTo>
                    <a:pt x="868809" y="503255"/>
                    <a:pt x="871932" y="497543"/>
                    <a:pt x="875699" y="492188"/>
                  </a:cubicBezTo>
                  <a:cubicBezTo>
                    <a:pt x="877430" y="489707"/>
                    <a:pt x="878484" y="488225"/>
                    <a:pt x="879091" y="482691"/>
                  </a:cubicBezTo>
                  <a:cubicBezTo>
                    <a:pt x="879840" y="475818"/>
                    <a:pt x="878466" y="473944"/>
                    <a:pt x="876181" y="470856"/>
                  </a:cubicBezTo>
                  <a:cubicBezTo>
                    <a:pt x="873860" y="467696"/>
                    <a:pt x="870665" y="463394"/>
                    <a:pt x="870594" y="456004"/>
                  </a:cubicBezTo>
                  <a:cubicBezTo>
                    <a:pt x="870540" y="450202"/>
                    <a:pt x="870415" y="447650"/>
                    <a:pt x="870290" y="445400"/>
                  </a:cubicBezTo>
                  <a:cubicBezTo>
                    <a:pt x="870201" y="443544"/>
                    <a:pt x="870112" y="441794"/>
                    <a:pt x="870076" y="438778"/>
                  </a:cubicBezTo>
                  <a:cubicBezTo>
                    <a:pt x="869826" y="438563"/>
                    <a:pt x="869505" y="438314"/>
                    <a:pt x="869237" y="438099"/>
                  </a:cubicBezTo>
                  <a:cubicBezTo>
                    <a:pt x="867523" y="436725"/>
                    <a:pt x="864935" y="434672"/>
                    <a:pt x="862989" y="431120"/>
                  </a:cubicBezTo>
                  <a:cubicBezTo>
                    <a:pt x="859276" y="424318"/>
                    <a:pt x="860401" y="417267"/>
                    <a:pt x="862489" y="413304"/>
                  </a:cubicBezTo>
                  <a:lnTo>
                    <a:pt x="864971" y="408592"/>
                  </a:lnTo>
                  <a:lnTo>
                    <a:pt x="878269" y="408467"/>
                  </a:lnTo>
                  <a:lnTo>
                    <a:pt x="875503" y="128117"/>
                  </a:lnTo>
                  <a:cubicBezTo>
                    <a:pt x="851332" y="115121"/>
                    <a:pt x="838801" y="100073"/>
                    <a:pt x="838248" y="83364"/>
                  </a:cubicBezTo>
                  <a:cubicBezTo>
                    <a:pt x="837534" y="62282"/>
                    <a:pt x="856563" y="46323"/>
                    <a:pt x="865506" y="40004"/>
                  </a:cubicBezTo>
                  <a:lnTo>
                    <a:pt x="865417" y="31400"/>
                  </a:lnTo>
                  <a:cubicBezTo>
                    <a:pt x="850815" y="31721"/>
                    <a:pt x="834660" y="31882"/>
                    <a:pt x="817183" y="31882"/>
                  </a:cubicBezTo>
                  <a:cubicBezTo>
                    <a:pt x="580158" y="31882"/>
                    <a:pt x="102643" y="4052"/>
                    <a:pt x="34345" y="0"/>
                  </a:cubicBezTo>
                  <a:lnTo>
                    <a:pt x="24581" y="134525"/>
                  </a:lnTo>
                  <a:lnTo>
                    <a:pt x="24617" y="134525"/>
                  </a:lnTo>
                  <a:cubicBezTo>
                    <a:pt x="24617" y="134525"/>
                    <a:pt x="23903" y="143933"/>
                    <a:pt x="23903" y="143933"/>
                  </a:cubicBezTo>
                  <a:lnTo>
                    <a:pt x="23903" y="143933"/>
                  </a:lnTo>
                  <a:cubicBezTo>
                    <a:pt x="23903" y="143933"/>
                    <a:pt x="0" y="460556"/>
                    <a:pt x="0" y="460556"/>
                  </a:cubicBezTo>
                  <a:cubicBezTo>
                    <a:pt x="224423" y="470302"/>
                    <a:pt x="635407" y="488046"/>
                    <a:pt x="646778" y="488171"/>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4" name="Freeform: Shape 73">
              <a:extLst>
                <a:ext uri="{FF2B5EF4-FFF2-40B4-BE49-F238E27FC236}">
                  <a16:creationId xmlns:a16="http://schemas.microsoft.com/office/drawing/2014/main" id="{8E16BACE-6D05-DF1F-59C0-415D423C7A67}"/>
                </a:ext>
              </a:extLst>
            </p:cNvPr>
            <p:cNvSpPr/>
            <p:nvPr/>
          </p:nvSpPr>
          <p:spPr>
            <a:xfrm>
              <a:off x="6000133" y="3521906"/>
              <a:ext cx="569869" cy="487052"/>
            </a:xfrm>
            <a:custGeom>
              <a:avLst/>
              <a:gdLst>
                <a:gd name="connsiteX0" fmla="*/ 497079 w 839126"/>
                <a:gd name="connsiteY0" fmla="*/ 28728 h 717180"/>
                <a:gd name="connsiteX1" fmla="*/ 470249 w 839126"/>
                <a:gd name="connsiteY1" fmla="*/ 720 h 717180"/>
                <a:gd name="connsiteX2" fmla="*/ 447971 w 839126"/>
                <a:gd name="connsiteY2" fmla="*/ 1541 h 717180"/>
                <a:gd name="connsiteX3" fmla="*/ 435225 w 839126"/>
                <a:gd name="connsiteY3" fmla="*/ 8396 h 717180"/>
                <a:gd name="connsiteX4" fmla="*/ 420516 w 839126"/>
                <a:gd name="connsiteY4" fmla="*/ 9467 h 717180"/>
                <a:gd name="connsiteX5" fmla="*/ 369034 w 839126"/>
                <a:gd name="connsiteY5" fmla="*/ 11913 h 717180"/>
                <a:gd name="connsiteX6" fmla="*/ 213230 w 839126"/>
                <a:gd name="connsiteY6" fmla="*/ 17340 h 717180"/>
                <a:gd name="connsiteX7" fmla="*/ 0 w 839126"/>
                <a:gd name="connsiteY7" fmla="*/ 23552 h 717180"/>
                <a:gd name="connsiteX8" fmla="*/ 1321 w 839126"/>
                <a:gd name="connsiteY8" fmla="*/ 38636 h 717180"/>
                <a:gd name="connsiteX9" fmla="*/ 1642 w 839126"/>
                <a:gd name="connsiteY9" fmla="*/ 43295 h 717180"/>
                <a:gd name="connsiteX10" fmla="*/ 3927 w 839126"/>
                <a:gd name="connsiteY10" fmla="*/ 45508 h 717180"/>
                <a:gd name="connsiteX11" fmla="*/ 37647 w 839126"/>
                <a:gd name="connsiteY11" fmla="*/ 104631 h 717180"/>
                <a:gd name="connsiteX12" fmla="*/ 67602 w 839126"/>
                <a:gd name="connsiteY12" fmla="*/ 122535 h 717180"/>
                <a:gd name="connsiteX13" fmla="*/ 68922 w 839126"/>
                <a:gd name="connsiteY13" fmla="*/ 124606 h 717180"/>
                <a:gd name="connsiteX14" fmla="*/ 80419 w 839126"/>
                <a:gd name="connsiteY14" fmla="*/ 117180 h 717180"/>
                <a:gd name="connsiteX15" fmla="*/ 86309 w 839126"/>
                <a:gd name="connsiteY15" fmla="*/ 110843 h 717180"/>
                <a:gd name="connsiteX16" fmla="*/ 92825 w 839126"/>
                <a:gd name="connsiteY16" fmla="*/ 116538 h 717180"/>
                <a:gd name="connsiteX17" fmla="*/ 100323 w 839126"/>
                <a:gd name="connsiteY17" fmla="*/ 133496 h 717180"/>
                <a:gd name="connsiteX18" fmla="*/ 84542 w 839126"/>
                <a:gd name="connsiteY18" fmla="*/ 167823 h 717180"/>
                <a:gd name="connsiteX19" fmla="*/ 79990 w 839126"/>
                <a:gd name="connsiteY19" fmla="*/ 180230 h 717180"/>
                <a:gd name="connsiteX20" fmla="*/ 103625 w 839126"/>
                <a:gd name="connsiteY20" fmla="*/ 213111 h 717180"/>
                <a:gd name="connsiteX21" fmla="*/ 106856 w 839126"/>
                <a:gd name="connsiteY21" fmla="*/ 215521 h 717180"/>
                <a:gd name="connsiteX22" fmla="*/ 107142 w 839126"/>
                <a:gd name="connsiteY22" fmla="*/ 219109 h 717180"/>
                <a:gd name="connsiteX23" fmla="*/ 126064 w 839126"/>
                <a:gd name="connsiteY23" fmla="*/ 233783 h 717180"/>
                <a:gd name="connsiteX24" fmla="*/ 135810 w 839126"/>
                <a:gd name="connsiteY24" fmla="*/ 236407 h 717180"/>
                <a:gd name="connsiteX25" fmla="*/ 142147 w 839126"/>
                <a:gd name="connsiteY25" fmla="*/ 250991 h 717180"/>
                <a:gd name="connsiteX26" fmla="*/ 145521 w 839126"/>
                <a:gd name="connsiteY26" fmla="*/ 593052 h 717180"/>
                <a:gd name="connsiteX27" fmla="*/ 144682 w 839126"/>
                <a:gd name="connsiteY27" fmla="*/ 593052 h 717180"/>
                <a:gd name="connsiteX28" fmla="*/ 145378 w 839126"/>
                <a:gd name="connsiteY28" fmla="*/ 663171 h 717180"/>
                <a:gd name="connsiteX29" fmla="*/ 713576 w 839126"/>
                <a:gd name="connsiteY29" fmla="*/ 632914 h 717180"/>
                <a:gd name="connsiteX30" fmla="*/ 732034 w 839126"/>
                <a:gd name="connsiteY30" fmla="*/ 640036 h 717180"/>
                <a:gd name="connsiteX31" fmla="*/ 742352 w 839126"/>
                <a:gd name="connsiteY31" fmla="*/ 673043 h 717180"/>
                <a:gd name="connsiteX32" fmla="*/ 737942 w 839126"/>
                <a:gd name="connsiteY32" fmla="*/ 690804 h 717180"/>
                <a:gd name="connsiteX33" fmla="*/ 725197 w 839126"/>
                <a:gd name="connsiteY33" fmla="*/ 694446 h 717180"/>
                <a:gd name="connsiteX34" fmla="*/ 723144 w 839126"/>
                <a:gd name="connsiteY34" fmla="*/ 694357 h 717180"/>
                <a:gd name="connsiteX35" fmla="*/ 711202 w 839126"/>
                <a:gd name="connsiteY35" fmla="*/ 716724 h 717180"/>
                <a:gd name="connsiteX36" fmla="*/ 769200 w 839126"/>
                <a:gd name="connsiteY36" fmla="*/ 709923 h 717180"/>
                <a:gd name="connsiteX37" fmla="*/ 777107 w 839126"/>
                <a:gd name="connsiteY37" fmla="*/ 708441 h 717180"/>
                <a:gd name="connsiteX38" fmla="*/ 790639 w 839126"/>
                <a:gd name="connsiteY38" fmla="*/ 691108 h 717180"/>
                <a:gd name="connsiteX39" fmla="*/ 787015 w 839126"/>
                <a:gd name="connsiteY39" fmla="*/ 689751 h 717180"/>
                <a:gd name="connsiteX40" fmla="*/ 777393 w 839126"/>
                <a:gd name="connsiteY40" fmla="*/ 682664 h 717180"/>
                <a:gd name="connsiteX41" fmla="*/ 777643 w 839126"/>
                <a:gd name="connsiteY41" fmla="*/ 675042 h 717180"/>
                <a:gd name="connsiteX42" fmla="*/ 788336 w 839126"/>
                <a:gd name="connsiteY42" fmla="*/ 647587 h 717180"/>
                <a:gd name="connsiteX43" fmla="*/ 788158 w 839126"/>
                <a:gd name="connsiteY43" fmla="*/ 648480 h 717180"/>
                <a:gd name="connsiteX44" fmla="*/ 798957 w 839126"/>
                <a:gd name="connsiteY44" fmla="*/ 629540 h 717180"/>
                <a:gd name="connsiteX45" fmla="*/ 818451 w 839126"/>
                <a:gd name="connsiteY45" fmla="*/ 610868 h 717180"/>
                <a:gd name="connsiteX46" fmla="*/ 832321 w 839126"/>
                <a:gd name="connsiteY46" fmla="*/ 585234 h 717180"/>
                <a:gd name="connsiteX47" fmla="*/ 835534 w 839126"/>
                <a:gd name="connsiteY47" fmla="*/ 574559 h 717180"/>
                <a:gd name="connsiteX48" fmla="*/ 838961 w 839126"/>
                <a:gd name="connsiteY48" fmla="*/ 563509 h 717180"/>
                <a:gd name="connsiteX49" fmla="*/ 839122 w 839126"/>
                <a:gd name="connsiteY49" fmla="*/ 560956 h 717180"/>
                <a:gd name="connsiteX50" fmla="*/ 833374 w 839126"/>
                <a:gd name="connsiteY50" fmla="*/ 557243 h 717180"/>
                <a:gd name="connsiteX51" fmla="*/ 817915 w 839126"/>
                <a:gd name="connsiteY51" fmla="*/ 552727 h 717180"/>
                <a:gd name="connsiteX52" fmla="*/ 784819 w 839126"/>
                <a:gd name="connsiteY52" fmla="*/ 522327 h 717180"/>
                <a:gd name="connsiteX53" fmla="*/ 788871 w 839126"/>
                <a:gd name="connsiteY53" fmla="*/ 500923 h 717180"/>
                <a:gd name="connsiteX54" fmla="*/ 793602 w 839126"/>
                <a:gd name="connsiteY54" fmla="*/ 486625 h 717180"/>
                <a:gd name="connsiteX55" fmla="*/ 784570 w 839126"/>
                <a:gd name="connsiteY55" fmla="*/ 477806 h 717180"/>
                <a:gd name="connsiteX56" fmla="*/ 778428 w 839126"/>
                <a:gd name="connsiteY56" fmla="*/ 476717 h 717180"/>
                <a:gd name="connsiteX57" fmla="*/ 777429 w 839126"/>
                <a:gd name="connsiteY57" fmla="*/ 470594 h 717180"/>
                <a:gd name="connsiteX58" fmla="*/ 773787 w 839126"/>
                <a:gd name="connsiteY58" fmla="*/ 450030 h 717180"/>
                <a:gd name="connsiteX59" fmla="*/ 750117 w 839126"/>
                <a:gd name="connsiteY59" fmla="*/ 427948 h 717180"/>
                <a:gd name="connsiteX60" fmla="*/ 749706 w 839126"/>
                <a:gd name="connsiteY60" fmla="*/ 426360 h 717180"/>
                <a:gd name="connsiteX61" fmla="*/ 700706 w 839126"/>
                <a:gd name="connsiteY61" fmla="*/ 404242 h 717180"/>
                <a:gd name="connsiteX62" fmla="*/ 661719 w 839126"/>
                <a:gd name="connsiteY62" fmla="*/ 361132 h 717180"/>
                <a:gd name="connsiteX63" fmla="*/ 671465 w 839126"/>
                <a:gd name="connsiteY63" fmla="*/ 318843 h 717180"/>
                <a:gd name="connsiteX64" fmla="*/ 677410 w 839126"/>
                <a:gd name="connsiteY64" fmla="*/ 302331 h 717180"/>
                <a:gd name="connsiteX65" fmla="*/ 682230 w 839126"/>
                <a:gd name="connsiteY65" fmla="*/ 282730 h 717180"/>
                <a:gd name="connsiteX66" fmla="*/ 685425 w 839126"/>
                <a:gd name="connsiteY66" fmla="*/ 270324 h 717180"/>
                <a:gd name="connsiteX67" fmla="*/ 679731 w 839126"/>
                <a:gd name="connsiteY67" fmla="*/ 263683 h 717180"/>
                <a:gd name="connsiteX68" fmla="*/ 677107 w 839126"/>
                <a:gd name="connsiteY68" fmla="*/ 262148 h 717180"/>
                <a:gd name="connsiteX69" fmla="*/ 672483 w 839126"/>
                <a:gd name="connsiteY69" fmla="*/ 259185 h 717180"/>
                <a:gd name="connsiteX70" fmla="*/ 650044 w 839126"/>
                <a:gd name="connsiteY70" fmla="*/ 258739 h 717180"/>
                <a:gd name="connsiteX71" fmla="*/ 632318 w 839126"/>
                <a:gd name="connsiteY71" fmla="*/ 269057 h 717180"/>
                <a:gd name="connsiteX72" fmla="*/ 612629 w 839126"/>
                <a:gd name="connsiteY72" fmla="*/ 260256 h 717180"/>
                <a:gd name="connsiteX73" fmla="*/ 608987 w 839126"/>
                <a:gd name="connsiteY73" fmla="*/ 242191 h 717180"/>
                <a:gd name="connsiteX74" fmla="*/ 603685 w 839126"/>
                <a:gd name="connsiteY74" fmla="*/ 209684 h 717180"/>
                <a:gd name="connsiteX75" fmla="*/ 588280 w 839126"/>
                <a:gd name="connsiteY75" fmla="*/ 196260 h 717180"/>
                <a:gd name="connsiteX76" fmla="*/ 523338 w 839126"/>
                <a:gd name="connsiteY76" fmla="*/ 133889 h 717180"/>
                <a:gd name="connsiteX77" fmla="*/ 518393 w 839126"/>
                <a:gd name="connsiteY77" fmla="*/ 122428 h 717180"/>
                <a:gd name="connsiteX78" fmla="*/ 504166 w 839126"/>
                <a:gd name="connsiteY78" fmla="*/ 90564 h 717180"/>
                <a:gd name="connsiteX79" fmla="*/ 497025 w 839126"/>
                <a:gd name="connsiteY79" fmla="*/ 28693 h 71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9126" h="717180">
                  <a:moveTo>
                    <a:pt x="497079" y="28728"/>
                  </a:moveTo>
                  <a:cubicBezTo>
                    <a:pt x="491706" y="20660"/>
                    <a:pt x="475801" y="2059"/>
                    <a:pt x="470249" y="720"/>
                  </a:cubicBezTo>
                  <a:cubicBezTo>
                    <a:pt x="463251" y="-904"/>
                    <a:pt x="452683" y="595"/>
                    <a:pt x="447971" y="1541"/>
                  </a:cubicBezTo>
                  <a:cubicBezTo>
                    <a:pt x="446239" y="7307"/>
                    <a:pt x="439242" y="8003"/>
                    <a:pt x="435225" y="8396"/>
                  </a:cubicBezTo>
                  <a:cubicBezTo>
                    <a:pt x="431833" y="8735"/>
                    <a:pt x="427032" y="9075"/>
                    <a:pt x="420516" y="9467"/>
                  </a:cubicBezTo>
                  <a:cubicBezTo>
                    <a:pt x="408717" y="10181"/>
                    <a:pt x="391401" y="11002"/>
                    <a:pt x="369034" y="11913"/>
                  </a:cubicBezTo>
                  <a:cubicBezTo>
                    <a:pt x="331439" y="13448"/>
                    <a:pt x="279011" y="15287"/>
                    <a:pt x="213230" y="17340"/>
                  </a:cubicBezTo>
                  <a:cubicBezTo>
                    <a:pt x="123708" y="20160"/>
                    <a:pt x="33256" y="22659"/>
                    <a:pt x="0" y="23552"/>
                  </a:cubicBezTo>
                  <a:cubicBezTo>
                    <a:pt x="571" y="27532"/>
                    <a:pt x="928" y="32477"/>
                    <a:pt x="1321" y="38636"/>
                  </a:cubicBezTo>
                  <a:cubicBezTo>
                    <a:pt x="1428" y="40189"/>
                    <a:pt x="1535" y="41974"/>
                    <a:pt x="1642" y="43295"/>
                  </a:cubicBezTo>
                  <a:cubicBezTo>
                    <a:pt x="2321" y="43955"/>
                    <a:pt x="3178" y="44777"/>
                    <a:pt x="3927" y="45508"/>
                  </a:cubicBezTo>
                  <a:cubicBezTo>
                    <a:pt x="13567" y="54702"/>
                    <a:pt x="34827" y="74998"/>
                    <a:pt x="37647" y="104631"/>
                  </a:cubicBezTo>
                  <a:cubicBezTo>
                    <a:pt x="46770" y="102560"/>
                    <a:pt x="60176" y="105648"/>
                    <a:pt x="67602" y="122535"/>
                  </a:cubicBezTo>
                  <a:cubicBezTo>
                    <a:pt x="68334" y="124196"/>
                    <a:pt x="68905" y="124606"/>
                    <a:pt x="68922" y="124606"/>
                  </a:cubicBezTo>
                  <a:cubicBezTo>
                    <a:pt x="70708" y="124928"/>
                    <a:pt x="76795" y="121072"/>
                    <a:pt x="80419" y="117180"/>
                  </a:cubicBezTo>
                  <a:lnTo>
                    <a:pt x="86309" y="110843"/>
                  </a:lnTo>
                  <a:lnTo>
                    <a:pt x="92825" y="116538"/>
                  </a:lnTo>
                  <a:cubicBezTo>
                    <a:pt x="93539" y="117162"/>
                    <a:pt x="99751" y="122893"/>
                    <a:pt x="100323" y="133496"/>
                  </a:cubicBezTo>
                  <a:cubicBezTo>
                    <a:pt x="100912" y="144260"/>
                    <a:pt x="95592" y="155810"/>
                    <a:pt x="84542" y="167823"/>
                  </a:cubicBezTo>
                  <a:cubicBezTo>
                    <a:pt x="81008" y="171661"/>
                    <a:pt x="79562" y="175606"/>
                    <a:pt x="79990" y="180230"/>
                  </a:cubicBezTo>
                  <a:cubicBezTo>
                    <a:pt x="81240" y="193600"/>
                    <a:pt x="97895" y="208827"/>
                    <a:pt x="103625" y="213111"/>
                  </a:cubicBezTo>
                  <a:lnTo>
                    <a:pt x="106856" y="215521"/>
                  </a:lnTo>
                  <a:lnTo>
                    <a:pt x="107142" y="219109"/>
                  </a:lnTo>
                  <a:cubicBezTo>
                    <a:pt x="107445" y="220716"/>
                    <a:pt x="109908" y="230820"/>
                    <a:pt x="126064" y="233783"/>
                  </a:cubicBezTo>
                  <a:cubicBezTo>
                    <a:pt x="129045" y="233497"/>
                    <a:pt x="132651" y="234086"/>
                    <a:pt x="135810" y="236407"/>
                  </a:cubicBezTo>
                  <a:cubicBezTo>
                    <a:pt x="138649" y="238496"/>
                    <a:pt x="142058" y="242726"/>
                    <a:pt x="142147" y="250991"/>
                  </a:cubicBezTo>
                  <a:cubicBezTo>
                    <a:pt x="142255" y="261381"/>
                    <a:pt x="145521" y="593052"/>
                    <a:pt x="145521" y="593052"/>
                  </a:cubicBezTo>
                  <a:lnTo>
                    <a:pt x="144682" y="593052"/>
                  </a:lnTo>
                  <a:cubicBezTo>
                    <a:pt x="144682" y="593052"/>
                    <a:pt x="145378" y="663171"/>
                    <a:pt x="145378" y="663171"/>
                  </a:cubicBezTo>
                  <a:cubicBezTo>
                    <a:pt x="220638" y="659119"/>
                    <a:pt x="693958" y="633592"/>
                    <a:pt x="713576" y="632914"/>
                  </a:cubicBezTo>
                  <a:cubicBezTo>
                    <a:pt x="720806" y="632681"/>
                    <a:pt x="727178" y="635127"/>
                    <a:pt x="732034" y="640036"/>
                  </a:cubicBezTo>
                  <a:cubicBezTo>
                    <a:pt x="742405" y="650532"/>
                    <a:pt x="742477" y="669080"/>
                    <a:pt x="742352" y="673043"/>
                  </a:cubicBezTo>
                  <a:cubicBezTo>
                    <a:pt x="742762" y="679344"/>
                    <a:pt x="742495" y="686288"/>
                    <a:pt x="737942" y="690804"/>
                  </a:cubicBezTo>
                  <a:cubicBezTo>
                    <a:pt x="733623" y="695088"/>
                    <a:pt x="728160" y="694678"/>
                    <a:pt x="725197" y="694446"/>
                  </a:cubicBezTo>
                  <a:cubicBezTo>
                    <a:pt x="724554" y="694392"/>
                    <a:pt x="723608" y="694321"/>
                    <a:pt x="723144" y="694357"/>
                  </a:cubicBezTo>
                  <a:cubicBezTo>
                    <a:pt x="719842" y="696356"/>
                    <a:pt x="711827" y="707459"/>
                    <a:pt x="711202" y="716724"/>
                  </a:cubicBezTo>
                  <a:cubicBezTo>
                    <a:pt x="716325" y="717777"/>
                    <a:pt x="730481" y="717563"/>
                    <a:pt x="769200" y="709923"/>
                  </a:cubicBezTo>
                  <a:cubicBezTo>
                    <a:pt x="773341" y="709102"/>
                    <a:pt x="775608" y="708655"/>
                    <a:pt x="777107" y="708441"/>
                  </a:cubicBezTo>
                  <a:cubicBezTo>
                    <a:pt x="779839" y="706174"/>
                    <a:pt x="785855" y="698641"/>
                    <a:pt x="790639" y="691108"/>
                  </a:cubicBezTo>
                  <a:cubicBezTo>
                    <a:pt x="789353" y="690572"/>
                    <a:pt x="787925" y="690072"/>
                    <a:pt x="787015" y="689751"/>
                  </a:cubicBezTo>
                  <a:cubicBezTo>
                    <a:pt x="782981" y="688323"/>
                    <a:pt x="779178" y="686984"/>
                    <a:pt x="777393" y="682664"/>
                  </a:cubicBezTo>
                  <a:cubicBezTo>
                    <a:pt x="776394" y="680201"/>
                    <a:pt x="776483" y="677434"/>
                    <a:pt x="777643" y="675042"/>
                  </a:cubicBezTo>
                  <a:cubicBezTo>
                    <a:pt x="778804" y="672543"/>
                    <a:pt x="787515" y="650354"/>
                    <a:pt x="788336" y="647587"/>
                  </a:cubicBezTo>
                  <a:cubicBezTo>
                    <a:pt x="788300" y="647676"/>
                    <a:pt x="788229" y="647998"/>
                    <a:pt x="788158" y="648480"/>
                  </a:cubicBezTo>
                  <a:cubicBezTo>
                    <a:pt x="788532" y="646320"/>
                    <a:pt x="790335" y="641928"/>
                    <a:pt x="798957" y="629540"/>
                  </a:cubicBezTo>
                  <a:cubicBezTo>
                    <a:pt x="808829" y="615366"/>
                    <a:pt x="814273" y="611849"/>
                    <a:pt x="818451" y="610868"/>
                  </a:cubicBezTo>
                  <a:cubicBezTo>
                    <a:pt x="822681" y="607440"/>
                    <a:pt x="831678" y="590285"/>
                    <a:pt x="832321" y="585234"/>
                  </a:cubicBezTo>
                  <a:cubicBezTo>
                    <a:pt x="832321" y="580128"/>
                    <a:pt x="834178" y="576915"/>
                    <a:pt x="835534" y="574559"/>
                  </a:cubicBezTo>
                  <a:cubicBezTo>
                    <a:pt x="836837" y="572309"/>
                    <a:pt x="838176" y="569989"/>
                    <a:pt x="838961" y="563509"/>
                  </a:cubicBezTo>
                  <a:cubicBezTo>
                    <a:pt x="839104" y="562402"/>
                    <a:pt x="839140" y="561563"/>
                    <a:pt x="839122" y="560956"/>
                  </a:cubicBezTo>
                  <a:cubicBezTo>
                    <a:pt x="836248" y="560206"/>
                    <a:pt x="834463" y="558778"/>
                    <a:pt x="833374" y="557243"/>
                  </a:cubicBezTo>
                  <a:cubicBezTo>
                    <a:pt x="831214" y="556101"/>
                    <a:pt x="825680" y="553887"/>
                    <a:pt x="817915" y="552727"/>
                  </a:cubicBezTo>
                  <a:cubicBezTo>
                    <a:pt x="800528" y="550121"/>
                    <a:pt x="788389" y="532698"/>
                    <a:pt x="784819" y="522327"/>
                  </a:cubicBezTo>
                  <a:cubicBezTo>
                    <a:pt x="782017" y="514169"/>
                    <a:pt x="785658" y="507135"/>
                    <a:pt x="788871" y="500923"/>
                  </a:cubicBezTo>
                  <a:cubicBezTo>
                    <a:pt x="791335" y="496175"/>
                    <a:pt x="793655" y="491694"/>
                    <a:pt x="793602" y="486625"/>
                  </a:cubicBezTo>
                  <a:cubicBezTo>
                    <a:pt x="793531" y="479931"/>
                    <a:pt x="786069" y="478110"/>
                    <a:pt x="784570" y="477806"/>
                  </a:cubicBezTo>
                  <a:lnTo>
                    <a:pt x="778428" y="476717"/>
                  </a:lnTo>
                  <a:lnTo>
                    <a:pt x="777429" y="470594"/>
                  </a:lnTo>
                  <a:lnTo>
                    <a:pt x="773787" y="450030"/>
                  </a:lnTo>
                  <a:cubicBezTo>
                    <a:pt x="754883" y="446799"/>
                    <a:pt x="751723" y="434303"/>
                    <a:pt x="750117" y="427948"/>
                  </a:cubicBezTo>
                  <a:cubicBezTo>
                    <a:pt x="749992" y="427449"/>
                    <a:pt x="749849" y="426877"/>
                    <a:pt x="749706" y="426360"/>
                  </a:cubicBezTo>
                  <a:cubicBezTo>
                    <a:pt x="737800" y="426128"/>
                    <a:pt x="716057" y="414435"/>
                    <a:pt x="700706" y="404242"/>
                  </a:cubicBezTo>
                  <a:cubicBezTo>
                    <a:pt x="683836" y="393032"/>
                    <a:pt x="663361" y="376448"/>
                    <a:pt x="661719" y="361132"/>
                  </a:cubicBezTo>
                  <a:cubicBezTo>
                    <a:pt x="660059" y="345655"/>
                    <a:pt x="666110" y="331410"/>
                    <a:pt x="671465" y="318843"/>
                  </a:cubicBezTo>
                  <a:cubicBezTo>
                    <a:pt x="674072" y="312702"/>
                    <a:pt x="676553" y="306901"/>
                    <a:pt x="677410" y="302331"/>
                  </a:cubicBezTo>
                  <a:cubicBezTo>
                    <a:pt x="678534" y="296422"/>
                    <a:pt x="680409" y="289460"/>
                    <a:pt x="682230" y="282730"/>
                  </a:cubicBezTo>
                  <a:cubicBezTo>
                    <a:pt x="683247" y="278982"/>
                    <a:pt x="684586" y="274037"/>
                    <a:pt x="685425" y="270324"/>
                  </a:cubicBezTo>
                  <a:cubicBezTo>
                    <a:pt x="683211" y="269110"/>
                    <a:pt x="681105" y="267093"/>
                    <a:pt x="679731" y="263683"/>
                  </a:cubicBezTo>
                  <a:cubicBezTo>
                    <a:pt x="679016" y="263201"/>
                    <a:pt x="677874" y="262577"/>
                    <a:pt x="677107" y="262148"/>
                  </a:cubicBezTo>
                  <a:cubicBezTo>
                    <a:pt x="675518" y="261274"/>
                    <a:pt x="673893" y="260363"/>
                    <a:pt x="672483" y="259185"/>
                  </a:cubicBezTo>
                  <a:cubicBezTo>
                    <a:pt x="668449" y="258596"/>
                    <a:pt x="658113" y="258275"/>
                    <a:pt x="650044" y="258739"/>
                  </a:cubicBezTo>
                  <a:cubicBezTo>
                    <a:pt x="647438" y="263808"/>
                    <a:pt x="643261" y="268949"/>
                    <a:pt x="632318" y="269057"/>
                  </a:cubicBezTo>
                  <a:cubicBezTo>
                    <a:pt x="628873" y="269092"/>
                    <a:pt x="618234" y="269199"/>
                    <a:pt x="612629" y="260256"/>
                  </a:cubicBezTo>
                  <a:cubicBezTo>
                    <a:pt x="609380" y="255079"/>
                    <a:pt x="609058" y="248760"/>
                    <a:pt x="608987" y="242191"/>
                  </a:cubicBezTo>
                  <a:cubicBezTo>
                    <a:pt x="608809" y="224572"/>
                    <a:pt x="605791" y="211987"/>
                    <a:pt x="603685" y="209684"/>
                  </a:cubicBezTo>
                  <a:cubicBezTo>
                    <a:pt x="602293" y="208327"/>
                    <a:pt x="595795" y="202740"/>
                    <a:pt x="588280" y="196260"/>
                  </a:cubicBezTo>
                  <a:cubicBezTo>
                    <a:pt x="530853" y="146866"/>
                    <a:pt x="524623" y="139619"/>
                    <a:pt x="523338" y="133889"/>
                  </a:cubicBezTo>
                  <a:cubicBezTo>
                    <a:pt x="522820" y="131550"/>
                    <a:pt x="520963" y="127730"/>
                    <a:pt x="518393" y="122428"/>
                  </a:cubicBezTo>
                  <a:cubicBezTo>
                    <a:pt x="514966" y="115342"/>
                    <a:pt x="510271" y="105648"/>
                    <a:pt x="504166" y="90564"/>
                  </a:cubicBezTo>
                  <a:cubicBezTo>
                    <a:pt x="494062" y="65555"/>
                    <a:pt x="495954" y="38100"/>
                    <a:pt x="497025" y="28693"/>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5" name="Freeform: Shape 74">
              <a:extLst>
                <a:ext uri="{FF2B5EF4-FFF2-40B4-BE49-F238E27FC236}">
                  <a16:creationId xmlns:a16="http://schemas.microsoft.com/office/drawing/2014/main" id="{E95F58DF-7ABC-AD31-837E-D13050FA27A2}"/>
                </a:ext>
              </a:extLst>
            </p:cNvPr>
            <p:cNvSpPr/>
            <p:nvPr/>
          </p:nvSpPr>
          <p:spPr>
            <a:xfrm>
              <a:off x="5922715" y="3206274"/>
              <a:ext cx="518138" cy="327576"/>
            </a:xfrm>
            <a:custGeom>
              <a:avLst/>
              <a:gdLst>
                <a:gd name="connsiteX0" fmla="*/ 518 w 762955"/>
                <a:gd name="connsiteY0" fmla="*/ 141576 h 482351"/>
                <a:gd name="connsiteX1" fmla="*/ 1892 w 762955"/>
                <a:gd name="connsiteY1" fmla="*/ 142504 h 482351"/>
                <a:gd name="connsiteX2" fmla="*/ 14210 w 762955"/>
                <a:gd name="connsiteY2" fmla="*/ 160730 h 482351"/>
                <a:gd name="connsiteX3" fmla="*/ 15334 w 762955"/>
                <a:gd name="connsiteY3" fmla="*/ 170406 h 482351"/>
                <a:gd name="connsiteX4" fmla="*/ 26937 w 762955"/>
                <a:gd name="connsiteY4" fmla="*/ 207393 h 482351"/>
                <a:gd name="connsiteX5" fmla="*/ 41879 w 762955"/>
                <a:gd name="connsiteY5" fmla="*/ 235133 h 482351"/>
                <a:gd name="connsiteX6" fmla="*/ 55374 w 762955"/>
                <a:gd name="connsiteY6" fmla="*/ 259464 h 482351"/>
                <a:gd name="connsiteX7" fmla="*/ 58551 w 762955"/>
                <a:gd name="connsiteY7" fmla="*/ 279868 h 482351"/>
                <a:gd name="connsiteX8" fmla="*/ 62675 w 762955"/>
                <a:gd name="connsiteY8" fmla="*/ 310465 h 482351"/>
                <a:gd name="connsiteX9" fmla="*/ 66870 w 762955"/>
                <a:gd name="connsiteY9" fmla="*/ 327923 h 482351"/>
                <a:gd name="connsiteX10" fmla="*/ 66870 w 762955"/>
                <a:gd name="connsiteY10" fmla="*/ 327923 h 482351"/>
                <a:gd name="connsiteX11" fmla="*/ 84596 w 762955"/>
                <a:gd name="connsiteY11" fmla="*/ 356324 h 482351"/>
                <a:gd name="connsiteX12" fmla="*/ 87416 w 762955"/>
                <a:gd name="connsiteY12" fmla="*/ 377763 h 482351"/>
                <a:gd name="connsiteX13" fmla="*/ 95449 w 762955"/>
                <a:gd name="connsiteY13" fmla="*/ 442758 h 482351"/>
                <a:gd name="connsiteX14" fmla="*/ 100519 w 762955"/>
                <a:gd name="connsiteY14" fmla="*/ 460110 h 482351"/>
                <a:gd name="connsiteX15" fmla="*/ 105517 w 762955"/>
                <a:gd name="connsiteY15" fmla="*/ 470695 h 482351"/>
                <a:gd name="connsiteX16" fmla="*/ 547026 w 762955"/>
                <a:gd name="connsiteY16" fmla="*/ 455468 h 482351"/>
                <a:gd name="connsiteX17" fmla="*/ 556880 w 762955"/>
                <a:gd name="connsiteY17" fmla="*/ 449131 h 482351"/>
                <a:gd name="connsiteX18" fmla="*/ 588226 w 762955"/>
                <a:gd name="connsiteY18" fmla="*/ 448096 h 482351"/>
                <a:gd name="connsiteX19" fmla="*/ 624875 w 762955"/>
                <a:gd name="connsiteY19" fmla="*/ 482352 h 482351"/>
                <a:gd name="connsiteX20" fmla="*/ 631372 w 762955"/>
                <a:gd name="connsiteY20" fmla="*/ 451666 h 482351"/>
                <a:gd name="connsiteX21" fmla="*/ 646189 w 762955"/>
                <a:gd name="connsiteY21" fmla="*/ 443187 h 482351"/>
                <a:gd name="connsiteX22" fmla="*/ 653722 w 762955"/>
                <a:gd name="connsiteY22" fmla="*/ 438010 h 482351"/>
                <a:gd name="connsiteX23" fmla="*/ 660202 w 762955"/>
                <a:gd name="connsiteY23" fmla="*/ 413072 h 482351"/>
                <a:gd name="connsiteX24" fmla="*/ 670984 w 762955"/>
                <a:gd name="connsiteY24" fmla="*/ 396132 h 482351"/>
                <a:gd name="connsiteX25" fmla="*/ 679177 w 762955"/>
                <a:gd name="connsiteY25" fmla="*/ 383154 h 482351"/>
                <a:gd name="connsiteX26" fmla="*/ 670626 w 762955"/>
                <a:gd name="connsiteY26" fmla="*/ 372586 h 482351"/>
                <a:gd name="connsiteX27" fmla="*/ 649527 w 762955"/>
                <a:gd name="connsiteY27" fmla="*/ 347934 h 482351"/>
                <a:gd name="connsiteX28" fmla="*/ 649527 w 762955"/>
                <a:gd name="connsiteY28" fmla="*/ 347398 h 482351"/>
                <a:gd name="connsiteX29" fmla="*/ 649580 w 762955"/>
                <a:gd name="connsiteY29" fmla="*/ 346863 h 482351"/>
                <a:gd name="connsiteX30" fmla="*/ 701419 w 762955"/>
                <a:gd name="connsiteY30" fmla="*/ 304092 h 482351"/>
                <a:gd name="connsiteX31" fmla="*/ 706061 w 762955"/>
                <a:gd name="connsiteY31" fmla="*/ 302914 h 482351"/>
                <a:gd name="connsiteX32" fmla="*/ 718610 w 762955"/>
                <a:gd name="connsiteY32" fmla="*/ 295238 h 482351"/>
                <a:gd name="connsiteX33" fmla="*/ 729981 w 762955"/>
                <a:gd name="connsiteY33" fmla="*/ 287883 h 482351"/>
                <a:gd name="connsiteX34" fmla="*/ 736229 w 762955"/>
                <a:gd name="connsiteY34" fmla="*/ 278618 h 482351"/>
                <a:gd name="connsiteX35" fmla="*/ 737979 w 762955"/>
                <a:gd name="connsiteY35" fmla="*/ 269729 h 482351"/>
                <a:gd name="connsiteX36" fmla="*/ 750206 w 762955"/>
                <a:gd name="connsiteY36" fmla="*/ 253181 h 482351"/>
                <a:gd name="connsiteX37" fmla="*/ 762613 w 762955"/>
                <a:gd name="connsiteY37" fmla="*/ 234741 h 482351"/>
                <a:gd name="connsiteX38" fmla="*/ 749421 w 762955"/>
                <a:gd name="connsiteY38" fmla="*/ 207036 h 482351"/>
                <a:gd name="connsiteX39" fmla="*/ 694511 w 762955"/>
                <a:gd name="connsiteY39" fmla="*/ 143790 h 482351"/>
                <a:gd name="connsiteX40" fmla="*/ 676053 w 762955"/>
                <a:gd name="connsiteY40" fmla="*/ 126689 h 482351"/>
                <a:gd name="connsiteX41" fmla="*/ 635978 w 762955"/>
                <a:gd name="connsiteY41" fmla="*/ 96895 h 482351"/>
                <a:gd name="connsiteX42" fmla="*/ 635460 w 762955"/>
                <a:gd name="connsiteY42" fmla="*/ 91843 h 482351"/>
                <a:gd name="connsiteX43" fmla="*/ 629373 w 762955"/>
                <a:gd name="connsiteY43" fmla="*/ 80883 h 482351"/>
                <a:gd name="connsiteX44" fmla="*/ 619234 w 762955"/>
                <a:gd name="connsiteY44" fmla="*/ 58087 h 482351"/>
                <a:gd name="connsiteX45" fmla="*/ 626838 w 762955"/>
                <a:gd name="connsiteY45" fmla="*/ 33239 h 482351"/>
                <a:gd name="connsiteX46" fmla="*/ 631015 w 762955"/>
                <a:gd name="connsiteY46" fmla="*/ 23474 h 482351"/>
                <a:gd name="connsiteX47" fmla="*/ 621215 w 762955"/>
                <a:gd name="connsiteY47" fmla="*/ 14031 h 482351"/>
                <a:gd name="connsiteX48" fmla="*/ 617734 w 762955"/>
                <a:gd name="connsiteY48" fmla="*/ 11835 h 482351"/>
                <a:gd name="connsiteX49" fmla="*/ 612682 w 762955"/>
                <a:gd name="connsiteY49" fmla="*/ 0 h 482351"/>
                <a:gd name="connsiteX50" fmla="*/ 15155 w 762955"/>
                <a:gd name="connsiteY50" fmla="*/ 19797 h 482351"/>
                <a:gd name="connsiteX51" fmla="*/ 15155 w 762955"/>
                <a:gd name="connsiteY51" fmla="*/ 19904 h 482351"/>
                <a:gd name="connsiteX52" fmla="*/ 1660 w 762955"/>
                <a:gd name="connsiteY52" fmla="*/ 20029 h 482351"/>
                <a:gd name="connsiteX53" fmla="*/ 6766 w 762955"/>
                <a:gd name="connsiteY53" fmla="*/ 32185 h 482351"/>
                <a:gd name="connsiteX54" fmla="*/ 6962 w 762955"/>
                <a:gd name="connsiteY54" fmla="*/ 38308 h 482351"/>
                <a:gd name="connsiteX55" fmla="*/ 7283 w 762955"/>
                <a:gd name="connsiteY55" fmla="*/ 49626 h 482351"/>
                <a:gd name="connsiteX56" fmla="*/ 9372 w 762955"/>
                <a:gd name="connsiteY56" fmla="*/ 54035 h 482351"/>
                <a:gd name="connsiteX57" fmla="*/ 15673 w 762955"/>
                <a:gd name="connsiteY57" fmla="*/ 78437 h 482351"/>
                <a:gd name="connsiteX58" fmla="*/ 9140 w 762955"/>
                <a:gd name="connsiteY58" fmla="*/ 96253 h 482351"/>
                <a:gd name="connsiteX59" fmla="*/ 5230 w 762955"/>
                <a:gd name="connsiteY59" fmla="*/ 112925 h 482351"/>
                <a:gd name="connsiteX60" fmla="*/ 0 w 762955"/>
                <a:gd name="connsiteY60" fmla="*/ 136596 h 482351"/>
                <a:gd name="connsiteX61" fmla="*/ 107 w 762955"/>
                <a:gd name="connsiteY61" fmla="*/ 139238 h 482351"/>
                <a:gd name="connsiteX62" fmla="*/ 553 w 762955"/>
                <a:gd name="connsiteY62" fmla="*/ 141558 h 4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62955" h="482351">
                  <a:moveTo>
                    <a:pt x="518" y="141576"/>
                  </a:moveTo>
                  <a:cubicBezTo>
                    <a:pt x="625" y="141683"/>
                    <a:pt x="1357" y="142147"/>
                    <a:pt x="1892" y="142504"/>
                  </a:cubicBezTo>
                  <a:cubicBezTo>
                    <a:pt x="6444" y="145468"/>
                    <a:pt x="11532" y="149574"/>
                    <a:pt x="14210" y="160730"/>
                  </a:cubicBezTo>
                  <a:cubicBezTo>
                    <a:pt x="14692" y="162748"/>
                    <a:pt x="15584" y="166514"/>
                    <a:pt x="15334" y="170406"/>
                  </a:cubicBezTo>
                  <a:cubicBezTo>
                    <a:pt x="19690" y="176475"/>
                    <a:pt x="26759" y="189078"/>
                    <a:pt x="26937" y="207393"/>
                  </a:cubicBezTo>
                  <a:cubicBezTo>
                    <a:pt x="27026" y="217193"/>
                    <a:pt x="34577" y="226315"/>
                    <a:pt x="41879" y="235133"/>
                  </a:cubicBezTo>
                  <a:cubicBezTo>
                    <a:pt x="48519" y="243166"/>
                    <a:pt x="54803" y="250771"/>
                    <a:pt x="55374" y="259464"/>
                  </a:cubicBezTo>
                  <a:cubicBezTo>
                    <a:pt x="55731" y="264909"/>
                    <a:pt x="57105" y="272174"/>
                    <a:pt x="58551" y="279868"/>
                  </a:cubicBezTo>
                  <a:cubicBezTo>
                    <a:pt x="60533" y="290364"/>
                    <a:pt x="62586" y="301236"/>
                    <a:pt x="62675" y="310465"/>
                  </a:cubicBezTo>
                  <a:cubicBezTo>
                    <a:pt x="62782" y="321746"/>
                    <a:pt x="65692" y="327084"/>
                    <a:pt x="66870" y="327923"/>
                  </a:cubicBezTo>
                  <a:lnTo>
                    <a:pt x="66870" y="327923"/>
                  </a:lnTo>
                  <a:cubicBezTo>
                    <a:pt x="77955" y="327923"/>
                    <a:pt x="81936" y="341561"/>
                    <a:pt x="84596" y="356324"/>
                  </a:cubicBezTo>
                  <a:cubicBezTo>
                    <a:pt x="86328" y="365946"/>
                    <a:pt x="87220" y="375442"/>
                    <a:pt x="87416" y="377763"/>
                  </a:cubicBezTo>
                  <a:cubicBezTo>
                    <a:pt x="90683" y="394221"/>
                    <a:pt x="97734" y="432333"/>
                    <a:pt x="95449" y="442758"/>
                  </a:cubicBezTo>
                  <a:cubicBezTo>
                    <a:pt x="95307" y="443812"/>
                    <a:pt x="95913" y="449167"/>
                    <a:pt x="100519" y="460110"/>
                  </a:cubicBezTo>
                  <a:cubicBezTo>
                    <a:pt x="102251" y="464215"/>
                    <a:pt x="104018" y="467857"/>
                    <a:pt x="105517" y="470695"/>
                  </a:cubicBezTo>
                  <a:cubicBezTo>
                    <a:pt x="270247" y="466286"/>
                    <a:pt x="511735" y="458913"/>
                    <a:pt x="547026" y="455468"/>
                  </a:cubicBezTo>
                  <a:cubicBezTo>
                    <a:pt x="549436" y="452130"/>
                    <a:pt x="553239" y="449952"/>
                    <a:pt x="556880" y="449131"/>
                  </a:cubicBezTo>
                  <a:cubicBezTo>
                    <a:pt x="558683" y="448721"/>
                    <a:pt x="575231" y="445079"/>
                    <a:pt x="588226" y="448096"/>
                  </a:cubicBezTo>
                  <a:cubicBezTo>
                    <a:pt x="600972" y="451041"/>
                    <a:pt x="617609" y="471927"/>
                    <a:pt x="624875" y="482352"/>
                  </a:cubicBezTo>
                  <a:cubicBezTo>
                    <a:pt x="625339" y="462359"/>
                    <a:pt x="628730" y="455290"/>
                    <a:pt x="631372" y="451666"/>
                  </a:cubicBezTo>
                  <a:cubicBezTo>
                    <a:pt x="635335" y="446275"/>
                    <a:pt x="641351" y="444561"/>
                    <a:pt x="646189" y="443187"/>
                  </a:cubicBezTo>
                  <a:cubicBezTo>
                    <a:pt x="653115" y="441223"/>
                    <a:pt x="653418" y="440598"/>
                    <a:pt x="653722" y="438010"/>
                  </a:cubicBezTo>
                  <a:cubicBezTo>
                    <a:pt x="654561" y="430655"/>
                    <a:pt x="656935" y="421569"/>
                    <a:pt x="660202" y="413072"/>
                  </a:cubicBezTo>
                  <a:cubicBezTo>
                    <a:pt x="664861" y="400987"/>
                    <a:pt x="668217" y="397542"/>
                    <a:pt x="670984" y="396132"/>
                  </a:cubicBezTo>
                  <a:cubicBezTo>
                    <a:pt x="673465" y="393722"/>
                    <a:pt x="678517" y="385992"/>
                    <a:pt x="679177" y="383154"/>
                  </a:cubicBezTo>
                  <a:cubicBezTo>
                    <a:pt x="679124" y="378727"/>
                    <a:pt x="678892" y="374907"/>
                    <a:pt x="670626" y="372586"/>
                  </a:cubicBezTo>
                  <a:cubicBezTo>
                    <a:pt x="649937" y="366802"/>
                    <a:pt x="649527" y="348701"/>
                    <a:pt x="649527" y="347934"/>
                  </a:cubicBezTo>
                  <a:lnTo>
                    <a:pt x="649527" y="347398"/>
                  </a:lnTo>
                  <a:cubicBezTo>
                    <a:pt x="649527" y="347398"/>
                    <a:pt x="649580" y="346863"/>
                    <a:pt x="649580" y="346863"/>
                  </a:cubicBezTo>
                  <a:cubicBezTo>
                    <a:pt x="653079" y="315374"/>
                    <a:pt x="686942" y="307466"/>
                    <a:pt x="701419" y="304092"/>
                  </a:cubicBezTo>
                  <a:cubicBezTo>
                    <a:pt x="703169" y="303681"/>
                    <a:pt x="705347" y="303181"/>
                    <a:pt x="706061" y="302914"/>
                  </a:cubicBezTo>
                  <a:cubicBezTo>
                    <a:pt x="709328" y="301343"/>
                    <a:pt x="713237" y="298772"/>
                    <a:pt x="718610" y="295238"/>
                  </a:cubicBezTo>
                  <a:cubicBezTo>
                    <a:pt x="721877" y="293096"/>
                    <a:pt x="725572" y="290668"/>
                    <a:pt x="729981" y="287883"/>
                  </a:cubicBezTo>
                  <a:cubicBezTo>
                    <a:pt x="735354" y="284509"/>
                    <a:pt x="735444" y="283831"/>
                    <a:pt x="736229" y="278618"/>
                  </a:cubicBezTo>
                  <a:cubicBezTo>
                    <a:pt x="736586" y="276262"/>
                    <a:pt x="737015" y="273317"/>
                    <a:pt x="737979" y="269729"/>
                  </a:cubicBezTo>
                  <a:cubicBezTo>
                    <a:pt x="739996" y="262267"/>
                    <a:pt x="745422" y="257429"/>
                    <a:pt x="750206" y="253181"/>
                  </a:cubicBezTo>
                  <a:cubicBezTo>
                    <a:pt x="755687" y="248290"/>
                    <a:pt x="760881" y="243684"/>
                    <a:pt x="762613" y="234741"/>
                  </a:cubicBezTo>
                  <a:cubicBezTo>
                    <a:pt x="765308" y="220870"/>
                    <a:pt x="751295" y="208607"/>
                    <a:pt x="749421" y="207036"/>
                  </a:cubicBezTo>
                  <a:cubicBezTo>
                    <a:pt x="713183" y="182776"/>
                    <a:pt x="701955" y="159338"/>
                    <a:pt x="694511" y="143790"/>
                  </a:cubicBezTo>
                  <a:cubicBezTo>
                    <a:pt x="687942" y="130116"/>
                    <a:pt x="686014" y="126867"/>
                    <a:pt x="676053" y="126689"/>
                  </a:cubicBezTo>
                  <a:cubicBezTo>
                    <a:pt x="641297" y="126082"/>
                    <a:pt x="637334" y="112836"/>
                    <a:pt x="635978" y="96895"/>
                  </a:cubicBezTo>
                  <a:cubicBezTo>
                    <a:pt x="635835" y="95146"/>
                    <a:pt x="635692" y="93503"/>
                    <a:pt x="635460" y="91843"/>
                  </a:cubicBezTo>
                  <a:cubicBezTo>
                    <a:pt x="634889" y="87702"/>
                    <a:pt x="632872" y="85114"/>
                    <a:pt x="629373" y="80883"/>
                  </a:cubicBezTo>
                  <a:cubicBezTo>
                    <a:pt x="625053" y="75652"/>
                    <a:pt x="619680" y="69155"/>
                    <a:pt x="619234" y="58087"/>
                  </a:cubicBezTo>
                  <a:cubicBezTo>
                    <a:pt x="618787" y="46877"/>
                    <a:pt x="623250" y="39326"/>
                    <a:pt x="626838" y="33239"/>
                  </a:cubicBezTo>
                  <a:cubicBezTo>
                    <a:pt x="629052" y="29490"/>
                    <a:pt x="630801" y="26509"/>
                    <a:pt x="631015" y="23474"/>
                  </a:cubicBezTo>
                  <a:cubicBezTo>
                    <a:pt x="631283" y="19565"/>
                    <a:pt x="623964" y="15548"/>
                    <a:pt x="621215" y="14031"/>
                  </a:cubicBezTo>
                  <a:cubicBezTo>
                    <a:pt x="619769" y="13245"/>
                    <a:pt x="618734" y="12674"/>
                    <a:pt x="617734" y="11835"/>
                  </a:cubicBezTo>
                  <a:cubicBezTo>
                    <a:pt x="616163" y="10532"/>
                    <a:pt x="614146" y="8836"/>
                    <a:pt x="612682" y="0"/>
                  </a:cubicBezTo>
                  <a:cubicBezTo>
                    <a:pt x="529354" y="8265"/>
                    <a:pt x="86024" y="18244"/>
                    <a:pt x="15155" y="19797"/>
                  </a:cubicBezTo>
                  <a:lnTo>
                    <a:pt x="15155" y="19904"/>
                  </a:lnTo>
                  <a:cubicBezTo>
                    <a:pt x="15155" y="19904"/>
                    <a:pt x="1660" y="20029"/>
                    <a:pt x="1660" y="20029"/>
                  </a:cubicBezTo>
                  <a:cubicBezTo>
                    <a:pt x="4088" y="22403"/>
                    <a:pt x="6694" y="26098"/>
                    <a:pt x="6766" y="32185"/>
                  </a:cubicBezTo>
                  <a:cubicBezTo>
                    <a:pt x="6801" y="34970"/>
                    <a:pt x="6873" y="36523"/>
                    <a:pt x="6962" y="38308"/>
                  </a:cubicBezTo>
                  <a:cubicBezTo>
                    <a:pt x="7087" y="40718"/>
                    <a:pt x="7212" y="43467"/>
                    <a:pt x="7283" y="49626"/>
                  </a:cubicBezTo>
                  <a:cubicBezTo>
                    <a:pt x="7283" y="51125"/>
                    <a:pt x="7587" y="51607"/>
                    <a:pt x="9372" y="54035"/>
                  </a:cubicBezTo>
                  <a:cubicBezTo>
                    <a:pt x="12478" y="58248"/>
                    <a:pt x="17191" y="64621"/>
                    <a:pt x="15673" y="78437"/>
                  </a:cubicBezTo>
                  <a:cubicBezTo>
                    <a:pt x="14638" y="87755"/>
                    <a:pt x="12103" y="92022"/>
                    <a:pt x="9140" y="96253"/>
                  </a:cubicBezTo>
                  <a:cubicBezTo>
                    <a:pt x="7140" y="99091"/>
                    <a:pt x="5409" y="101554"/>
                    <a:pt x="5230" y="112925"/>
                  </a:cubicBezTo>
                  <a:cubicBezTo>
                    <a:pt x="4998" y="127010"/>
                    <a:pt x="3213" y="132187"/>
                    <a:pt x="0" y="136596"/>
                  </a:cubicBezTo>
                  <a:cubicBezTo>
                    <a:pt x="0" y="137060"/>
                    <a:pt x="0" y="137881"/>
                    <a:pt x="107" y="139238"/>
                  </a:cubicBezTo>
                  <a:cubicBezTo>
                    <a:pt x="250" y="141005"/>
                    <a:pt x="553" y="141558"/>
                    <a:pt x="553" y="141558"/>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6" name="Freeform: Shape 75">
              <a:extLst>
                <a:ext uri="{FF2B5EF4-FFF2-40B4-BE49-F238E27FC236}">
                  <a16:creationId xmlns:a16="http://schemas.microsoft.com/office/drawing/2014/main" id="{E942568D-2EB6-2275-2976-21A56868524B}"/>
                </a:ext>
              </a:extLst>
            </p:cNvPr>
            <p:cNvSpPr/>
            <p:nvPr/>
          </p:nvSpPr>
          <p:spPr>
            <a:xfrm>
              <a:off x="6383316" y="3485844"/>
              <a:ext cx="1091" cy="520"/>
            </a:xfrm>
            <a:custGeom>
              <a:avLst/>
              <a:gdLst>
                <a:gd name="connsiteX0" fmla="*/ 1607 w 1606"/>
                <a:gd name="connsiteY0" fmla="*/ 0 h 767"/>
                <a:gd name="connsiteX1" fmla="*/ 0 w 1606"/>
                <a:gd name="connsiteY1" fmla="*/ 768 h 767"/>
                <a:gd name="connsiteX2" fmla="*/ 1607 w 1606"/>
                <a:gd name="connsiteY2" fmla="*/ 0 h 767"/>
              </a:gdLst>
              <a:ahLst/>
              <a:cxnLst>
                <a:cxn ang="0">
                  <a:pos x="connsiteX0" y="connsiteY0"/>
                </a:cxn>
                <a:cxn ang="0">
                  <a:pos x="connsiteX1" y="connsiteY1"/>
                </a:cxn>
                <a:cxn ang="0">
                  <a:pos x="connsiteX2" y="connsiteY2"/>
                </a:cxn>
              </a:cxnLst>
              <a:rect l="l" t="t" r="r" b="b"/>
              <a:pathLst>
                <a:path w="1606" h="767">
                  <a:moveTo>
                    <a:pt x="1607" y="0"/>
                  </a:moveTo>
                  <a:cubicBezTo>
                    <a:pt x="1053" y="339"/>
                    <a:pt x="500" y="589"/>
                    <a:pt x="0" y="768"/>
                  </a:cubicBezTo>
                  <a:cubicBezTo>
                    <a:pt x="643" y="536"/>
                    <a:pt x="1178" y="268"/>
                    <a:pt x="1607" y="0"/>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7" name="Freeform: Shape 77">
              <a:extLst>
                <a:ext uri="{FF2B5EF4-FFF2-40B4-BE49-F238E27FC236}">
                  <a16:creationId xmlns:a16="http://schemas.microsoft.com/office/drawing/2014/main" id="{2D2B71E1-DE66-910A-69C9-45467CD0E576}"/>
                </a:ext>
              </a:extLst>
            </p:cNvPr>
            <p:cNvSpPr/>
            <p:nvPr/>
          </p:nvSpPr>
          <p:spPr>
            <a:xfrm>
              <a:off x="5308165" y="3255300"/>
              <a:ext cx="705401" cy="338762"/>
            </a:xfrm>
            <a:custGeom>
              <a:avLst/>
              <a:gdLst>
                <a:gd name="connsiteX0" fmla="*/ 974754 w 1038696"/>
                <a:gd name="connsiteY0" fmla="*/ 308572 h 498824"/>
                <a:gd name="connsiteX1" fmla="*/ 974611 w 1038696"/>
                <a:gd name="connsiteY1" fmla="*/ 307555 h 498824"/>
                <a:gd name="connsiteX2" fmla="*/ 968363 w 1038696"/>
                <a:gd name="connsiteY2" fmla="*/ 273281 h 498824"/>
                <a:gd name="connsiteX3" fmla="*/ 949745 w 1038696"/>
                <a:gd name="connsiteY3" fmla="*/ 238454 h 498824"/>
                <a:gd name="connsiteX4" fmla="*/ 945925 w 1038696"/>
                <a:gd name="connsiteY4" fmla="*/ 210999 h 498824"/>
                <a:gd name="connsiteX5" fmla="*/ 942462 w 1038696"/>
                <a:gd name="connsiteY5" fmla="*/ 188435 h 498824"/>
                <a:gd name="connsiteX6" fmla="*/ 933018 w 1038696"/>
                <a:gd name="connsiteY6" fmla="*/ 174315 h 498824"/>
                <a:gd name="connsiteX7" fmla="*/ 913989 w 1038696"/>
                <a:gd name="connsiteY7" fmla="*/ 135364 h 498824"/>
                <a:gd name="connsiteX8" fmla="*/ 906688 w 1038696"/>
                <a:gd name="connsiteY8" fmla="*/ 109944 h 498824"/>
                <a:gd name="connsiteX9" fmla="*/ 897620 w 1038696"/>
                <a:gd name="connsiteY9" fmla="*/ 106303 h 498824"/>
                <a:gd name="connsiteX10" fmla="*/ 896335 w 1038696"/>
                <a:gd name="connsiteY10" fmla="*/ 105589 h 498824"/>
                <a:gd name="connsiteX11" fmla="*/ 877787 w 1038696"/>
                <a:gd name="connsiteY11" fmla="*/ 84257 h 498824"/>
                <a:gd name="connsiteX12" fmla="*/ 865238 w 1038696"/>
                <a:gd name="connsiteY12" fmla="*/ 72868 h 498824"/>
                <a:gd name="connsiteX13" fmla="*/ 861454 w 1038696"/>
                <a:gd name="connsiteY13" fmla="*/ 72064 h 498824"/>
                <a:gd name="connsiteX14" fmla="*/ 837997 w 1038696"/>
                <a:gd name="connsiteY14" fmla="*/ 62782 h 498824"/>
                <a:gd name="connsiteX15" fmla="*/ 812096 w 1038696"/>
                <a:gd name="connsiteY15" fmla="*/ 52660 h 498824"/>
                <a:gd name="connsiteX16" fmla="*/ 811989 w 1038696"/>
                <a:gd name="connsiteY16" fmla="*/ 52660 h 498824"/>
                <a:gd name="connsiteX17" fmla="*/ 746547 w 1038696"/>
                <a:gd name="connsiteY17" fmla="*/ 53624 h 498824"/>
                <a:gd name="connsiteX18" fmla="*/ 742941 w 1038696"/>
                <a:gd name="connsiteY18" fmla="*/ 59587 h 498824"/>
                <a:gd name="connsiteX19" fmla="*/ 732802 w 1038696"/>
                <a:gd name="connsiteY19" fmla="*/ 62960 h 498824"/>
                <a:gd name="connsiteX20" fmla="*/ 731766 w 1038696"/>
                <a:gd name="connsiteY20" fmla="*/ 62835 h 498824"/>
                <a:gd name="connsiteX21" fmla="*/ 711398 w 1038696"/>
                <a:gd name="connsiteY21" fmla="*/ 54053 h 498824"/>
                <a:gd name="connsiteX22" fmla="*/ 707971 w 1038696"/>
                <a:gd name="connsiteY22" fmla="*/ 52036 h 498824"/>
                <a:gd name="connsiteX23" fmla="*/ 695511 w 1038696"/>
                <a:gd name="connsiteY23" fmla="*/ 45806 h 498824"/>
                <a:gd name="connsiteX24" fmla="*/ 691441 w 1038696"/>
                <a:gd name="connsiteY24" fmla="*/ 43021 h 498824"/>
                <a:gd name="connsiteX25" fmla="*/ 682658 w 1038696"/>
                <a:gd name="connsiteY25" fmla="*/ 38647 h 498824"/>
                <a:gd name="connsiteX26" fmla="*/ 676856 w 1038696"/>
                <a:gd name="connsiteY26" fmla="*/ 35684 h 498824"/>
                <a:gd name="connsiteX27" fmla="*/ 668252 w 1038696"/>
                <a:gd name="connsiteY27" fmla="*/ 27580 h 498824"/>
                <a:gd name="connsiteX28" fmla="*/ 22421 w 1038696"/>
                <a:gd name="connsiteY28" fmla="*/ 0 h 498824"/>
                <a:gd name="connsiteX29" fmla="*/ 0 w 1038696"/>
                <a:gd name="connsiteY29" fmla="*/ 297041 h 498824"/>
                <a:gd name="connsiteX30" fmla="*/ 237740 w 1038696"/>
                <a:gd name="connsiteY30" fmla="*/ 310429 h 498824"/>
                <a:gd name="connsiteX31" fmla="*/ 230688 w 1038696"/>
                <a:gd name="connsiteY31" fmla="*/ 473783 h 498824"/>
                <a:gd name="connsiteX32" fmla="*/ 1038696 w 1038696"/>
                <a:gd name="connsiteY32" fmla="*/ 498293 h 498824"/>
                <a:gd name="connsiteX33" fmla="*/ 1010510 w 1038696"/>
                <a:gd name="connsiteY33" fmla="*/ 451059 h 498824"/>
                <a:gd name="connsiteX34" fmla="*/ 1003226 w 1038696"/>
                <a:gd name="connsiteY34" fmla="*/ 441312 h 498824"/>
                <a:gd name="connsiteX35" fmla="*/ 1002405 w 1038696"/>
                <a:gd name="connsiteY35" fmla="*/ 432405 h 498824"/>
                <a:gd name="connsiteX36" fmla="*/ 1000834 w 1038696"/>
                <a:gd name="connsiteY36" fmla="*/ 416392 h 498824"/>
                <a:gd name="connsiteX37" fmla="*/ 989642 w 1038696"/>
                <a:gd name="connsiteY37" fmla="*/ 396453 h 498824"/>
                <a:gd name="connsiteX38" fmla="*/ 982930 w 1038696"/>
                <a:gd name="connsiteY38" fmla="*/ 366784 h 498824"/>
                <a:gd name="connsiteX39" fmla="*/ 974736 w 1038696"/>
                <a:gd name="connsiteY39" fmla="*/ 308608 h 49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8696" h="498824">
                  <a:moveTo>
                    <a:pt x="974754" y="308572"/>
                  </a:moveTo>
                  <a:lnTo>
                    <a:pt x="974611" y="307555"/>
                  </a:lnTo>
                  <a:cubicBezTo>
                    <a:pt x="973451" y="293363"/>
                    <a:pt x="970684" y="278458"/>
                    <a:pt x="968363" y="273281"/>
                  </a:cubicBezTo>
                  <a:cubicBezTo>
                    <a:pt x="958974" y="271460"/>
                    <a:pt x="949977" y="261642"/>
                    <a:pt x="949745" y="238454"/>
                  </a:cubicBezTo>
                  <a:cubicBezTo>
                    <a:pt x="949673" y="230796"/>
                    <a:pt x="947763" y="220728"/>
                    <a:pt x="945925" y="210999"/>
                  </a:cubicBezTo>
                  <a:cubicBezTo>
                    <a:pt x="944372" y="202752"/>
                    <a:pt x="942890" y="194969"/>
                    <a:pt x="942462" y="188435"/>
                  </a:cubicBezTo>
                  <a:cubicBezTo>
                    <a:pt x="942265" y="185508"/>
                    <a:pt x="937142" y="179295"/>
                    <a:pt x="933018" y="174315"/>
                  </a:cubicBezTo>
                  <a:cubicBezTo>
                    <a:pt x="924611" y="164140"/>
                    <a:pt x="914150" y="151484"/>
                    <a:pt x="913989" y="135364"/>
                  </a:cubicBezTo>
                  <a:cubicBezTo>
                    <a:pt x="913864" y="122940"/>
                    <a:pt x="909544" y="114318"/>
                    <a:pt x="906688" y="109944"/>
                  </a:cubicBezTo>
                  <a:cubicBezTo>
                    <a:pt x="903011" y="109373"/>
                    <a:pt x="899673" y="107481"/>
                    <a:pt x="897620" y="106303"/>
                  </a:cubicBezTo>
                  <a:cubicBezTo>
                    <a:pt x="897138" y="106035"/>
                    <a:pt x="896709" y="105767"/>
                    <a:pt x="896335" y="105589"/>
                  </a:cubicBezTo>
                  <a:cubicBezTo>
                    <a:pt x="892925" y="103857"/>
                    <a:pt x="879287" y="94771"/>
                    <a:pt x="877787" y="84257"/>
                  </a:cubicBezTo>
                  <a:cubicBezTo>
                    <a:pt x="876127" y="81276"/>
                    <a:pt x="868237" y="74474"/>
                    <a:pt x="865238" y="72868"/>
                  </a:cubicBezTo>
                  <a:cubicBezTo>
                    <a:pt x="864578" y="72653"/>
                    <a:pt x="862775" y="72314"/>
                    <a:pt x="861454" y="72064"/>
                  </a:cubicBezTo>
                  <a:cubicBezTo>
                    <a:pt x="855242" y="70886"/>
                    <a:pt x="845852" y="69083"/>
                    <a:pt x="837997" y="62782"/>
                  </a:cubicBezTo>
                  <a:cubicBezTo>
                    <a:pt x="830643" y="56873"/>
                    <a:pt x="817487" y="52660"/>
                    <a:pt x="812096" y="52660"/>
                  </a:cubicBezTo>
                  <a:lnTo>
                    <a:pt x="811989" y="52660"/>
                  </a:lnTo>
                  <a:cubicBezTo>
                    <a:pt x="806044" y="52714"/>
                    <a:pt x="764112" y="53357"/>
                    <a:pt x="746547" y="53624"/>
                  </a:cubicBezTo>
                  <a:cubicBezTo>
                    <a:pt x="745833" y="55749"/>
                    <a:pt x="744708" y="57873"/>
                    <a:pt x="742941" y="59587"/>
                  </a:cubicBezTo>
                  <a:cubicBezTo>
                    <a:pt x="740245" y="62193"/>
                    <a:pt x="736640" y="63389"/>
                    <a:pt x="732802" y="62960"/>
                  </a:cubicBezTo>
                  <a:lnTo>
                    <a:pt x="731766" y="62835"/>
                  </a:lnTo>
                  <a:cubicBezTo>
                    <a:pt x="723983" y="61961"/>
                    <a:pt x="715147" y="60961"/>
                    <a:pt x="711398" y="54053"/>
                  </a:cubicBezTo>
                  <a:cubicBezTo>
                    <a:pt x="711041" y="53464"/>
                    <a:pt x="709506" y="52196"/>
                    <a:pt x="707971" y="52036"/>
                  </a:cubicBezTo>
                  <a:cubicBezTo>
                    <a:pt x="702901" y="51500"/>
                    <a:pt x="698974" y="48483"/>
                    <a:pt x="695511" y="45806"/>
                  </a:cubicBezTo>
                  <a:cubicBezTo>
                    <a:pt x="694226" y="44806"/>
                    <a:pt x="692262" y="43306"/>
                    <a:pt x="691441" y="43021"/>
                  </a:cubicBezTo>
                  <a:cubicBezTo>
                    <a:pt x="688388" y="41914"/>
                    <a:pt x="685479" y="40254"/>
                    <a:pt x="682658" y="38647"/>
                  </a:cubicBezTo>
                  <a:cubicBezTo>
                    <a:pt x="680570" y="37451"/>
                    <a:pt x="678213" y="36095"/>
                    <a:pt x="676856" y="35684"/>
                  </a:cubicBezTo>
                  <a:cubicBezTo>
                    <a:pt x="671716" y="34095"/>
                    <a:pt x="669431" y="30132"/>
                    <a:pt x="668252" y="27580"/>
                  </a:cubicBezTo>
                  <a:cubicBezTo>
                    <a:pt x="626642" y="26205"/>
                    <a:pt x="143629" y="5266"/>
                    <a:pt x="22421" y="0"/>
                  </a:cubicBezTo>
                  <a:lnTo>
                    <a:pt x="0" y="297041"/>
                  </a:lnTo>
                  <a:lnTo>
                    <a:pt x="237740" y="310429"/>
                  </a:lnTo>
                  <a:lnTo>
                    <a:pt x="230688" y="473783"/>
                  </a:lnTo>
                  <a:cubicBezTo>
                    <a:pt x="307823" y="477371"/>
                    <a:pt x="863435" y="502791"/>
                    <a:pt x="1038696" y="498293"/>
                  </a:cubicBezTo>
                  <a:cubicBezTo>
                    <a:pt x="1036215" y="475604"/>
                    <a:pt x="1019167" y="459342"/>
                    <a:pt x="1010510" y="451059"/>
                  </a:cubicBezTo>
                  <a:cubicBezTo>
                    <a:pt x="1006154" y="446900"/>
                    <a:pt x="1003976" y="444829"/>
                    <a:pt x="1003226" y="441312"/>
                  </a:cubicBezTo>
                  <a:cubicBezTo>
                    <a:pt x="1002870" y="439617"/>
                    <a:pt x="1002709" y="437225"/>
                    <a:pt x="1002405" y="432405"/>
                  </a:cubicBezTo>
                  <a:cubicBezTo>
                    <a:pt x="1002155" y="428495"/>
                    <a:pt x="1001602" y="419838"/>
                    <a:pt x="1000834" y="416392"/>
                  </a:cubicBezTo>
                  <a:cubicBezTo>
                    <a:pt x="998443" y="413804"/>
                    <a:pt x="994837" y="408395"/>
                    <a:pt x="989642" y="396453"/>
                  </a:cubicBezTo>
                  <a:cubicBezTo>
                    <a:pt x="980859" y="376210"/>
                    <a:pt x="982412" y="369123"/>
                    <a:pt x="982930" y="366784"/>
                  </a:cubicBezTo>
                  <a:cubicBezTo>
                    <a:pt x="983912" y="361376"/>
                    <a:pt x="979449" y="332368"/>
                    <a:pt x="974736" y="308608"/>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8" name="Freeform: Shape 78">
              <a:extLst>
                <a:ext uri="{FF2B5EF4-FFF2-40B4-BE49-F238E27FC236}">
                  <a16:creationId xmlns:a16="http://schemas.microsoft.com/office/drawing/2014/main" id="{607E8D43-FFB2-87FC-38B6-1463C47EE2D9}"/>
                </a:ext>
              </a:extLst>
            </p:cNvPr>
            <p:cNvSpPr/>
            <p:nvPr/>
          </p:nvSpPr>
          <p:spPr>
            <a:xfrm>
              <a:off x="3953066" y="3147442"/>
              <a:ext cx="542529" cy="827152"/>
            </a:xfrm>
            <a:custGeom>
              <a:avLst/>
              <a:gdLst>
                <a:gd name="connsiteX0" fmla="*/ 798815 w 798868"/>
                <a:gd name="connsiteY0" fmla="*/ 154429 h 1217973"/>
                <a:gd name="connsiteX1" fmla="*/ 116317 w 798868"/>
                <a:gd name="connsiteY1" fmla="*/ 0 h 1217973"/>
                <a:gd name="connsiteX2" fmla="*/ 0 w 798868"/>
                <a:gd name="connsiteY2" fmla="*/ 460413 h 1217973"/>
                <a:gd name="connsiteX3" fmla="*/ 515930 w 798868"/>
                <a:gd name="connsiteY3" fmla="*/ 1217974 h 1217973"/>
                <a:gd name="connsiteX4" fmla="*/ 519036 w 798868"/>
                <a:gd name="connsiteY4" fmla="*/ 1210833 h 1217973"/>
                <a:gd name="connsiteX5" fmla="*/ 524016 w 798868"/>
                <a:gd name="connsiteY5" fmla="*/ 1125095 h 1217973"/>
                <a:gd name="connsiteX6" fmla="*/ 538458 w 798868"/>
                <a:gd name="connsiteY6" fmla="*/ 1050014 h 1217973"/>
                <a:gd name="connsiteX7" fmla="*/ 538922 w 798868"/>
                <a:gd name="connsiteY7" fmla="*/ 1049692 h 1217973"/>
                <a:gd name="connsiteX8" fmla="*/ 572428 w 798868"/>
                <a:gd name="connsiteY8" fmla="*/ 1052120 h 1217973"/>
                <a:gd name="connsiteX9" fmla="*/ 573928 w 798868"/>
                <a:gd name="connsiteY9" fmla="*/ 1052816 h 1217973"/>
                <a:gd name="connsiteX10" fmla="*/ 588512 w 798868"/>
                <a:gd name="connsiteY10" fmla="*/ 1057940 h 1217973"/>
                <a:gd name="connsiteX11" fmla="*/ 602293 w 798868"/>
                <a:gd name="connsiteY11" fmla="*/ 1069632 h 1217973"/>
                <a:gd name="connsiteX12" fmla="*/ 605185 w 798868"/>
                <a:gd name="connsiteY12" fmla="*/ 1074345 h 1217973"/>
                <a:gd name="connsiteX13" fmla="*/ 606809 w 798868"/>
                <a:gd name="connsiteY13" fmla="*/ 1074363 h 1217973"/>
                <a:gd name="connsiteX14" fmla="*/ 607255 w 798868"/>
                <a:gd name="connsiteY14" fmla="*/ 1073381 h 1217973"/>
                <a:gd name="connsiteX15" fmla="*/ 615324 w 798868"/>
                <a:gd name="connsiteY15" fmla="*/ 1064134 h 1217973"/>
                <a:gd name="connsiteX16" fmla="*/ 627784 w 798868"/>
                <a:gd name="connsiteY16" fmla="*/ 1041981 h 1217973"/>
                <a:gd name="connsiteX17" fmla="*/ 633300 w 798868"/>
                <a:gd name="connsiteY17" fmla="*/ 1014098 h 1217973"/>
                <a:gd name="connsiteX18" fmla="*/ 636620 w 798868"/>
                <a:gd name="connsiteY18" fmla="*/ 1000888 h 1217973"/>
                <a:gd name="connsiteX19" fmla="*/ 642154 w 798868"/>
                <a:gd name="connsiteY19" fmla="*/ 978324 h 1217973"/>
                <a:gd name="connsiteX20" fmla="*/ 645171 w 798868"/>
                <a:gd name="connsiteY20" fmla="*/ 968399 h 1217973"/>
                <a:gd name="connsiteX21" fmla="*/ 644635 w 798868"/>
                <a:gd name="connsiteY21" fmla="*/ 948870 h 1217973"/>
                <a:gd name="connsiteX22" fmla="*/ 645010 w 798868"/>
                <a:gd name="connsiteY22" fmla="*/ 942783 h 1217973"/>
                <a:gd name="connsiteX23" fmla="*/ 722734 w 798868"/>
                <a:gd name="connsiteY23" fmla="*/ 540725 h 1217973"/>
                <a:gd name="connsiteX24" fmla="*/ 798868 w 798868"/>
                <a:gd name="connsiteY24" fmla="*/ 154429 h 121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868" h="1217973">
                  <a:moveTo>
                    <a:pt x="798815" y="154429"/>
                  </a:moveTo>
                  <a:lnTo>
                    <a:pt x="116317" y="0"/>
                  </a:lnTo>
                  <a:lnTo>
                    <a:pt x="0" y="460413"/>
                  </a:lnTo>
                  <a:lnTo>
                    <a:pt x="515930" y="1217974"/>
                  </a:lnTo>
                  <a:cubicBezTo>
                    <a:pt x="517001" y="1215814"/>
                    <a:pt x="518090" y="1213422"/>
                    <a:pt x="519036" y="1210833"/>
                  </a:cubicBezTo>
                  <a:cubicBezTo>
                    <a:pt x="519625" y="1208781"/>
                    <a:pt x="526819" y="1182218"/>
                    <a:pt x="524016" y="1125095"/>
                  </a:cubicBezTo>
                  <a:cubicBezTo>
                    <a:pt x="521178" y="1067222"/>
                    <a:pt x="529978" y="1055994"/>
                    <a:pt x="538458" y="1050014"/>
                  </a:cubicBezTo>
                  <a:cubicBezTo>
                    <a:pt x="538618" y="1049889"/>
                    <a:pt x="538779" y="1049800"/>
                    <a:pt x="538922" y="1049692"/>
                  </a:cubicBezTo>
                  <a:cubicBezTo>
                    <a:pt x="548597" y="1041945"/>
                    <a:pt x="572196" y="1052013"/>
                    <a:pt x="572428" y="1052120"/>
                  </a:cubicBezTo>
                  <a:lnTo>
                    <a:pt x="573928" y="1052816"/>
                  </a:lnTo>
                  <a:cubicBezTo>
                    <a:pt x="581639" y="1056404"/>
                    <a:pt x="586548" y="1058136"/>
                    <a:pt x="588512" y="1057940"/>
                  </a:cubicBezTo>
                  <a:cubicBezTo>
                    <a:pt x="598134" y="1056976"/>
                    <a:pt x="601150" y="1066169"/>
                    <a:pt x="602293" y="1069632"/>
                  </a:cubicBezTo>
                  <a:cubicBezTo>
                    <a:pt x="603810" y="1074238"/>
                    <a:pt x="604167" y="1074255"/>
                    <a:pt x="605185" y="1074345"/>
                  </a:cubicBezTo>
                  <a:cubicBezTo>
                    <a:pt x="605934" y="1074398"/>
                    <a:pt x="606452" y="1074398"/>
                    <a:pt x="606809" y="1074363"/>
                  </a:cubicBezTo>
                  <a:cubicBezTo>
                    <a:pt x="606952" y="1074059"/>
                    <a:pt x="607113" y="1073684"/>
                    <a:pt x="607255" y="1073381"/>
                  </a:cubicBezTo>
                  <a:cubicBezTo>
                    <a:pt x="608380" y="1070792"/>
                    <a:pt x="610254" y="1066472"/>
                    <a:pt x="615324" y="1064134"/>
                  </a:cubicBezTo>
                  <a:cubicBezTo>
                    <a:pt x="616699" y="1063491"/>
                    <a:pt x="628819" y="1057440"/>
                    <a:pt x="627784" y="1041981"/>
                  </a:cubicBezTo>
                  <a:cubicBezTo>
                    <a:pt x="626963" y="1029681"/>
                    <a:pt x="630480" y="1021042"/>
                    <a:pt x="633300" y="1014098"/>
                  </a:cubicBezTo>
                  <a:cubicBezTo>
                    <a:pt x="635317" y="1009135"/>
                    <a:pt x="636906" y="1005208"/>
                    <a:pt x="636620" y="1000888"/>
                  </a:cubicBezTo>
                  <a:cubicBezTo>
                    <a:pt x="635978" y="991641"/>
                    <a:pt x="639405" y="984251"/>
                    <a:pt x="642154" y="978324"/>
                  </a:cubicBezTo>
                  <a:cubicBezTo>
                    <a:pt x="644046" y="974254"/>
                    <a:pt x="645671" y="970737"/>
                    <a:pt x="645171" y="968399"/>
                  </a:cubicBezTo>
                  <a:cubicBezTo>
                    <a:pt x="643404" y="960205"/>
                    <a:pt x="644082" y="953922"/>
                    <a:pt x="644635" y="948870"/>
                  </a:cubicBezTo>
                  <a:cubicBezTo>
                    <a:pt x="644885" y="946532"/>
                    <a:pt x="645100" y="944514"/>
                    <a:pt x="645010" y="942783"/>
                  </a:cubicBezTo>
                  <a:cubicBezTo>
                    <a:pt x="644903" y="940659"/>
                    <a:pt x="644743" y="937445"/>
                    <a:pt x="722734" y="540725"/>
                  </a:cubicBezTo>
                  <a:cubicBezTo>
                    <a:pt x="756650" y="368213"/>
                    <a:pt x="790978" y="194380"/>
                    <a:pt x="798868" y="154429"/>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79" name="Freeform: Shape 79">
              <a:extLst>
                <a:ext uri="{FF2B5EF4-FFF2-40B4-BE49-F238E27FC236}">
                  <a16:creationId xmlns:a16="http://schemas.microsoft.com/office/drawing/2014/main" id="{DE66AF87-31C2-7AEA-AAFF-31A1A6F1BA2D}"/>
                </a:ext>
              </a:extLst>
            </p:cNvPr>
            <p:cNvSpPr/>
            <p:nvPr/>
          </p:nvSpPr>
          <p:spPr>
            <a:xfrm>
              <a:off x="4734648" y="2972591"/>
              <a:ext cx="593323" cy="483514"/>
            </a:xfrm>
            <a:custGeom>
              <a:avLst/>
              <a:gdLst>
                <a:gd name="connsiteX0" fmla="*/ 234884 w 873663"/>
                <a:gd name="connsiteY0" fmla="*/ 650241 h 711969"/>
                <a:gd name="connsiteX1" fmla="*/ 826698 w 873663"/>
                <a:gd name="connsiteY1" fmla="*/ 711969 h 711969"/>
                <a:gd name="connsiteX2" fmla="*/ 873664 w 873663"/>
                <a:gd name="connsiteY2" fmla="*/ 89773 h 711969"/>
                <a:gd name="connsiteX3" fmla="*/ 94842 w 873663"/>
                <a:gd name="connsiteY3" fmla="*/ 0 h 711969"/>
                <a:gd name="connsiteX4" fmla="*/ 89898 w 873663"/>
                <a:gd name="connsiteY4" fmla="*/ 17083 h 711969"/>
                <a:gd name="connsiteX5" fmla="*/ 89737 w 873663"/>
                <a:gd name="connsiteY5" fmla="*/ 21457 h 711969"/>
                <a:gd name="connsiteX6" fmla="*/ 78634 w 873663"/>
                <a:gd name="connsiteY6" fmla="*/ 64888 h 711969"/>
                <a:gd name="connsiteX7" fmla="*/ 15620 w 873663"/>
                <a:gd name="connsiteY7" fmla="*/ 469339 h 711969"/>
                <a:gd name="connsiteX8" fmla="*/ 0 w 873663"/>
                <a:gd name="connsiteY8" fmla="*/ 614199 h 711969"/>
                <a:gd name="connsiteX9" fmla="*/ 234937 w 873663"/>
                <a:gd name="connsiteY9" fmla="*/ 649759 h 711969"/>
                <a:gd name="connsiteX10" fmla="*/ 234866 w 873663"/>
                <a:gd name="connsiteY10" fmla="*/ 650241 h 7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63" h="711969">
                  <a:moveTo>
                    <a:pt x="234884" y="650241"/>
                  </a:moveTo>
                  <a:cubicBezTo>
                    <a:pt x="311893" y="664289"/>
                    <a:pt x="757382" y="705579"/>
                    <a:pt x="826698" y="711969"/>
                  </a:cubicBezTo>
                  <a:lnTo>
                    <a:pt x="873664" y="89773"/>
                  </a:lnTo>
                  <a:cubicBezTo>
                    <a:pt x="756918" y="84078"/>
                    <a:pt x="178421" y="10657"/>
                    <a:pt x="94842" y="0"/>
                  </a:cubicBezTo>
                  <a:cubicBezTo>
                    <a:pt x="93503" y="7283"/>
                    <a:pt x="91058" y="14084"/>
                    <a:pt x="89898" y="17083"/>
                  </a:cubicBezTo>
                  <a:cubicBezTo>
                    <a:pt x="89844" y="18351"/>
                    <a:pt x="89791" y="19832"/>
                    <a:pt x="89737" y="21457"/>
                  </a:cubicBezTo>
                  <a:cubicBezTo>
                    <a:pt x="89148" y="39861"/>
                    <a:pt x="87809" y="56998"/>
                    <a:pt x="78634" y="64888"/>
                  </a:cubicBezTo>
                  <a:cubicBezTo>
                    <a:pt x="56106" y="256590"/>
                    <a:pt x="17458" y="459699"/>
                    <a:pt x="15620" y="469339"/>
                  </a:cubicBezTo>
                  <a:lnTo>
                    <a:pt x="0" y="614199"/>
                  </a:lnTo>
                  <a:lnTo>
                    <a:pt x="234937" y="649759"/>
                  </a:lnTo>
                  <a:lnTo>
                    <a:pt x="234866" y="650241"/>
                  </a:ln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80" name="Freeform: Shape 81">
              <a:extLst>
                <a:ext uri="{FF2B5EF4-FFF2-40B4-BE49-F238E27FC236}">
                  <a16:creationId xmlns:a16="http://schemas.microsoft.com/office/drawing/2014/main" id="{4FB05172-4882-4B57-9BF9-21783B97CE83}"/>
                </a:ext>
              </a:extLst>
            </p:cNvPr>
            <p:cNvSpPr/>
            <p:nvPr/>
          </p:nvSpPr>
          <p:spPr>
            <a:xfrm>
              <a:off x="5450621" y="3589119"/>
              <a:ext cx="636154" cy="331875"/>
            </a:xfrm>
            <a:custGeom>
              <a:avLst/>
              <a:gdLst>
                <a:gd name="connsiteX0" fmla="*/ 936731 w 936731"/>
                <a:gd name="connsiteY0" fmla="*/ 485512 h 488683"/>
                <a:gd name="connsiteX1" fmla="*/ 933447 w 936731"/>
                <a:gd name="connsiteY1" fmla="*/ 152680 h 488683"/>
                <a:gd name="connsiteX2" fmla="*/ 899512 w 936731"/>
                <a:gd name="connsiteY2" fmla="*/ 126456 h 488683"/>
                <a:gd name="connsiteX3" fmla="*/ 871343 w 936731"/>
                <a:gd name="connsiteY3" fmla="*/ 82936 h 488683"/>
                <a:gd name="connsiteX4" fmla="*/ 880537 w 936731"/>
                <a:gd name="connsiteY4" fmla="*/ 56784 h 488683"/>
                <a:gd name="connsiteX5" fmla="*/ 891247 w 936731"/>
                <a:gd name="connsiteY5" fmla="*/ 39469 h 488683"/>
                <a:gd name="connsiteX6" fmla="*/ 874985 w 936731"/>
                <a:gd name="connsiteY6" fmla="*/ 43199 h 488683"/>
                <a:gd name="connsiteX7" fmla="*/ 860418 w 936731"/>
                <a:gd name="connsiteY7" fmla="*/ 30757 h 488683"/>
                <a:gd name="connsiteX8" fmla="*/ 850332 w 936731"/>
                <a:gd name="connsiteY8" fmla="*/ 23188 h 488683"/>
                <a:gd name="connsiteX9" fmla="*/ 848833 w 936731"/>
                <a:gd name="connsiteY9" fmla="*/ 23831 h 488683"/>
                <a:gd name="connsiteX10" fmla="*/ 847208 w 936731"/>
                <a:gd name="connsiteY10" fmla="*/ 23903 h 488683"/>
                <a:gd name="connsiteX11" fmla="*/ 20172 w 936731"/>
                <a:gd name="connsiteY11" fmla="*/ 0 h 488683"/>
                <a:gd name="connsiteX12" fmla="*/ 0 w 936731"/>
                <a:gd name="connsiteY12" fmla="*/ 467607 h 488683"/>
                <a:gd name="connsiteX13" fmla="*/ 936731 w 936731"/>
                <a:gd name="connsiteY13" fmla="*/ 485494 h 48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731" h="488683">
                  <a:moveTo>
                    <a:pt x="936731" y="485512"/>
                  </a:moveTo>
                  <a:cubicBezTo>
                    <a:pt x="936214" y="433476"/>
                    <a:pt x="933608" y="167728"/>
                    <a:pt x="933447" y="152680"/>
                  </a:cubicBezTo>
                  <a:cubicBezTo>
                    <a:pt x="909419" y="148860"/>
                    <a:pt x="901815" y="133811"/>
                    <a:pt x="899512" y="126456"/>
                  </a:cubicBezTo>
                  <a:cubicBezTo>
                    <a:pt x="892211" y="120476"/>
                    <a:pt x="873217" y="103107"/>
                    <a:pt x="871343" y="82936"/>
                  </a:cubicBezTo>
                  <a:cubicBezTo>
                    <a:pt x="870450" y="73332"/>
                    <a:pt x="873628" y="64281"/>
                    <a:pt x="880537" y="56784"/>
                  </a:cubicBezTo>
                  <a:cubicBezTo>
                    <a:pt x="887159" y="49590"/>
                    <a:pt x="890212" y="43806"/>
                    <a:pt x="891247" y="39469"/>
                  </a:cubicBezTo>
                  <a:cubicBezTo>
                    <a:pt x="886516" y="42182"/>
                    <a:pt x="880804" y="44181"/>
                    <a:pt x="874985" y="43199"/>
                  </a:cubicBezTo>
                  <a:cubicBezTo>
                    <a:pt x="870504" y="42432"/>
                    <a:pt x="864328" y="39665"/>
                    <a:pt x="860418" y="30757"/>
                  </a:cubicBezTo>
                  <a:cubicBezTo>
                    <a:pt x="856134" y="21029"/>
                    <a:pt x="850904" y="22938"/>
                    <a:pt x="850332" y="23188"/>
                  </a:cubicBezTo>
                  <a:lnTo>
                    <a:pt x="848833" y="23831"/>
                  </a:lnTo>
                  <a:lnTo>
                    <a:pt x="847208" y="23903"/>
                  </a:lnTo>
                  <a:cubicBezTo>
                    <a:pt x="694440" y="30918"/>
                    <a:pt x="100448" y="3749"/>
                    <a:pt x="20172" y="0"/>
                  </a:cubicBezTo>
                  <a:lnTo>
                    <a:pt x="0" y="467607"/>
                  </a:lnTo>
                  <a:cubicBezTo>
                    <a:pt x="246362" y="477711"/>
                    <a:pt x="751063" y="496097"/>
                    <a:pt x="936731" y="485494"/>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81" name="Freeform: Shape 94">
              <a:extLst>
                <a:ext uri="{FF2B5EF4-FFF2-40B4-BE49-F238E27FC236}">
                  <a16:creationId xmlns:a16="http://schemas.microsoft.com/office/drawing/2014/main" id="{A02029F4-50E9-2BEE-6AB7-8975D4CE1430}"/>
                </a:ext>
              </a:extLst>
            </p:cNvPr>
            <p:cNvSpPr/>
            <p:nvPr/>
          </p:nvSpPr>
          <p:spPr>
            <a:xfrm>
              <a:off x="4004699" y="5093321"/>
              <a:ext cx="28581" cy="14335"/>
            </a:xfrm>
            <a:custGeom>
              <a:avLst/>
              <a:gdLst>
                <a:gd name="connsiteX0" fmla="*/ 18 w 42085"/>
                <a:gd name="connsiteY0" fmla="*/ 8314 h 21108"/>
                <a:gd name="connsiteX1" fmla="*/ 22135 w 42085"/>
                <a:gd name="connsiteY1" fmla="*/ 263 h 21108"/>
                <a:gd name="connsiteX2" fmla="*/ 40772 w 42085"/>
                <a:gd name="connsiteY2" fmla="*/ 8314 h 21108"/>
                <a:gd name="connsiteX3" fmla="*/ 37148 w 42085"/>
                <a:gd name="connsiteY3" fmla="*/ 15793 h 21108"/>
                <a:gd name="connsiteX4" fmla="*/ 9479 w 42085"/>
                <a:gd name="connsiteY4" fmla="*/ 19738 h 21108"/>
                <a:gd name="connsiteX5" fmla="*/ 0 w 42085"/>
                <a:gd name="connsiteY5" fmla="*/ 8314 h 2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85" h="21108">
                  <a:moveTo>
                    <a:pt x="18" y="8314"/>
                  </a:moveTo>
                  <a:cubicBezTo>
                    <a:pt x="18" y="8314"/>
                    <a:pt x="14102" y="-1736"/>
                    <a:pt x="22135" y="263"/>
                  </a:cubicBezTo>
                  <a:cubicBezTo>
                    <a:pt x="30186" y="2280"/>
                    <a:pt x="43324" y="-737"/>
                    <a:pt x="40772" y="8314"/>
                  </a:cubicBezTo>
                  <a:cubicBezTo>
                    <a:pt x="38219" y="17364"/>
                    <a:pt x="47305" y="10706"/>
                    <a:pt x="37148" y="15793"/>
                  </a:cubicBezTo>
                  <a:cubicBezTo>
                    <a:pt x="26991" y="20881"/>
                    <a:pt x="14566" y="22577"/>
                    <a:pt x="9479" y="19738"/>
                  </a:cubicBezTo>
                  <a:cubicBezTo>
                    <a:pt x="4391" y="16918"/>
                    <a:pt x="0" y="8314"/>
                    <a:pt x="0" y="8314"/>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82" name="Freeform: Shape 95">
              <a:extLst>
                <a:ext uri="{FF2B5EF4-FFF2-40B4-BE49-F238E27FC236}">
                  <a16:creationId xmlns:a16="http://schemas.microsoft.com/office/drawing/2014/main" id="{10634A12-455B-E8F6-DA96-A6C19C60FFBA}"/>
                </a:ext>
              </a:extLst>
            </p:cNvPr>
            <p:cNvSpPr/>
            <p:nvPr/>
          </p:nvSpPr>
          <p:spPr>
            <a:xfrm>
              <a:off x="4486600" y="4992449"/>
              <a:ext cx="44582" cy="34129"/>
            </a:xfrm>
            <a:custGeom>
              <a:avLst/>
              <a:gdLst>
                <a:gd name="connsiteX0" fmla="*/ 0 w 65645"/>
                <a:gd name="connsiteY0" fmla="*/ 21498 h 50256"/>
                <a:gd name="connsiteX1" fmla="*/ 23974 w 65645"/>
                <a:gd name="connsiteY1" fmla="*/ 50256 h 50256"/>
                <a:gd name="connsiteX2" fmla="*/ 64228 w 65645"/>
                <a:gd name="connsiteY2" fmla="*/ 21498 h 50256"/>
                <a:gd name="connsiteX3" fmla="*/ 39308 w 65645"/>
                <a:gd name="connsiteY3" fmla="*/ 2326 h 50256"/>
                <a:gd name="connsiteX4" fmla="*/ 0 w 65645"/>
                <a:gd name="connsiteY4" fmla="*/ 21498 h 5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45" h="50256">
                  <a:moveTo>
                    <a:pt x="0" y="21498"/>
                  </a:moveTo>
                  <a:cubicBezTo>
                    <a:pt x="0" y="21498"/>
                    <a:pt x="964" y="50256"/>
                    <a:pt x="23974" y="50256"/>
                  </a:cubicBezTo>
                  <a:cubicBezTo>
                    <a:pt x="46984" y="50256"/>
                    <a:pt x="71904" y="44508"/>
                    <a:pt x="64228" y="21498"/>
                  </a:cubicBezTo>
                  <a:cubicBezTo>
                    <a:pt x="56552" y="-1511"/>
                    <a:pt x="52732" y="-2475"/>
                    <a:pt x="39308" y="2326"/>
                  </a:cubicBezTo>
                  <a:cubicBezTo>
                    <a:pt x="25884" y="7110"/>
                    <a:pt x="0" y="21498"/>
                    <a:pt x="0" y="21498"/>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83" name="Freeform: Shape 97">
              <a:extLst>
                <a:ext uri="{FF2B5EF4-FFF2-40B4-BE49-F238E27FC236}">
                  <a16:creationId xmlns:a16="http://schemas.microsoft.com/office/drawing/2014/main" id="{E16BF7B3-169C-02EE-A077-DBD4C1DCAA4C}"/>
                </a:ext>
              </a:extLst>
            </p:cNvPr>
            <p:cNvSpPr/>
            <p:nvPr/>
          </p:nvSpPr>
          <p:spPr>
            <a:xfrm>
              <a:off x="4534351" y="4983209"/>
              <a:ext cx="32209" cy="34038"/>
            </a:xfrm>
            <a:custGeom>
              <a:avLst/>
              <a:gdLst>
                <a:gd name="connsiteX0" fmla="*/ 2537 w 47426"/>
                <a:gd name="connsiteY0" fmla="*/ 13614 h 50119"/>
                <a:gd name="connsiteX1" fmla="*/ 33205 w 47426"/>
                <a:gd name="connsiteY1" fmla="*/ 48531 h 50119"/>
                <a:gd name="connsiteX2" fmla="*/ 42791 w 47426"/>
                <a:gd name="connsiteY2" fmla="*/ 31073 h 50119"/>
                <a:gd name="connsiteX3" fmla="*/ 20584 w 47426"/>
                <a:gd name="connsiteY3" fmla="*/ 6349 h 50119"/>
                <a:gd name="connsiteX4" fmla="*/ 2537 w 47426"/>
                <a:gd name="connsiteY4" fmla="*/ 13614 h 5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26" h="50119">
                  <a:moveTo>
                    <a:pt x="2537" y="13614"/>
                  </a:moveTo>
                  <a:cubicBezTo>
                    <a:pt x="2537" y="13614"/>
                    <a:pt x="24583" y="43729"/>
                    <a:pt x="33205" y="48531"/>
                  </a:cubicBezTo>
                  <a:cubicBezTo>
                    <a:pt x="41827" y="53333"/>
                    <a:pt x="54287" y="47174"/>
                    <a:pt x="42791" y="31073"/>
                  </a:cubicBezTo>
                  <a:cubicBezTo>
                    <a:pt x="31295" y="14971"/>
                    <a:pt x="28082" y="9223"/>
                    <a:pt x="20584" y="6349"/>
                  </a:cubicBezTo>
                  <a:cubicBezTo>
                    <a:pt x="13087" y="3475"/>
                    <a:pt x="-7049" y="-9806"/>
                    <a:pt x="2537" y="13614"/>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84" name="Freeform: Shape 98">
              <a:extLst>
                <a:ext uri="{FF2B5EF4-FFF2-40B4-BE49-F238E27FC236}">
                  <a16:creationId xmlns:a16="http://schemas.microsoft.com/office/drawing/2014/main" id="{0233D2F4-130F-F26B-ADFE-FBE01EBCFB28}"/>
                </a:ext>
              </a:extLst>
            </p:cNvPr>
            <p:cNvSpPr/>
            <p:nvPr/>
          </p:nvSpPr>
          <p:spPr>
            <a:xfrm>
              <a:off x="4587570" y="5029805"/>
              <a:ext cx="21898" cy="17548"/>
            </a:xfrm>
            <a:custGeom>
              <a:avLst/>
              <a:gdLst>
                <a:gd name="connsiteX0" fmla="*/ 57 w 32244"/>
                <a:gd name="connsiteY0" fmla="*/ 10690 h 25838"/>
                <a:gd name="connsiteX1" fmla="*/ 11767 w 32244"/>
                <a:gd name="connsiteY1" fmla="*/ 2032 h 25838"/>
                <a:gd name="connsiteX2" fmla="*/ 31617 w 32244"/>
                <a:gd name="connsiteY2" fmla="*/ 15777 h 25838"/>
                <a:gd name="connsiteX3" fmla="*/ 13302 w 32244"/>
                <a:gd name="connsiteY3" fmla="*/ 24935 h 25838"/>
                <a:gd name="connsiteX4" fmla="*/ 74 w 32244"/>
                <a:gd name="connsiteY4" fmla="*/ 10690 h 2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 h="25838">
                  <a:moveTo>
                    <a:pt x="57" y="10690"/>
                  </a:moveTo>
                  <a:cubicBezTo>
                    <a:pt x="57" y="10690"/>
                    <a:pt x="574" y="-5591"/>
                    <a:pt x="11767" y="2032"/>
                  </a:cubicBezTo>
                  <a:cubicBezTo>
                    <a:pt x="22959" y="9672"/>
                    <a:pt x="35170" y="8654"/>
                    <a:pt x="31617" y="15777"/>
                  </a:cubicBezTo>
                  <a:cubicBezTo>
                    <a:pt x="28047" y="22900"/>
                    <a:pt x="17872" y="27987"/>
                    <a:pt x="13302" y="24935"/>
                  </a:cubicBezTo>
                  <a:cubicBezTo>
                    <a:pt x="8732" y="21882"/>
                    <a:pt x="-943" y="25452"/>
                    <a:pt x="74" y="10690"/>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sp>
          <p:nvSpPr>
            <p:cNvPr id="385" name="Freeform: Shape 101">
              <a:extLst>
                <a:ext uri="{FF2B5EF4-FFF2-40B4-BE49-F238E27FC236}">
                  <a16:creationId xmlns:a16="http://schemas.microsoft.com/office/drawing/2014/main" id="{394B8951-CE7C-310E-C53D-D5949250DF9B}"/>
                </a:ext>
              </a:extLst>
            </p:cNvPr>
            <p:cNvSpPr/>
            <p:nvPr/>
          </p:nvSpPr>
          <p:spPr>
            <a:xfrm>
              <a:off x="4675233" y="5058930"/>
              <a:ext cx="18494" cy="24434"/>
            </a:xfrm>
            <a:custGeom>
              <a:avLst/>
              <a:gdLst>
                <a:gd name="connsiteX0" fmla="*/ 1251 w 27233"/>
                <a:gd name="connsiteY0" fmla="*/ 10542 h 35979"/>
                <a:gd name="connsiteX1" fmla="*/ 9909 w 27233"/>
                <a:gd name="connsiteY1" fmla="*/ 35980 h 35979"/>
                <a:gd name="connsiteX2" fmla="*/ 24672 w 27233"/>
                <a:gd name="connsiteY2" fmla="*/ 19700 h 35979"/>
                <a:gd name="connsiteX3" fmla="*/ 13622 w 27233"/>
                <a:gd name="connsiteY3" fmla="*/ 2134 h 35979"/>
                <a:gd name="connsiteX4" fmla="*/ 1269 w 27233"/>
                <a:gd name="connsiteY4" fmla="*/ 10542 h 3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3" h="35979">
                  <a:moveTo>
                    <a:pt x="1251" y="10542"/>
                  </a:moveTo>
                  <a:cubicBezTo>
                    <a:pt x="1251" y="10542"/>
                    <a:pt x="-4854" y="35980"/>
                    <a:pt x="9909" y="35980"/>
                  </a:cubicBezTo>
                  <a:cubicBezTo>
                    <a:pt x="24672" y="35980"/>
                    <a:pt x="31276" y="32927"/>
                    <a:pt x="24672" y="19700"/>
                  </a:cubicBezTo>
                  <a:cubicBezTo>
                    <a:pt x="18049" y="6472"/>
                    <a:pt x="18870" y="3902"/>
                    <a:pt x="13622" y="2134"/>
                  </a:cubicBezTo>
                  <a:cubicBezTo>
                    <a:pt x="8391" y="367"/>
                    <a:pt x="2269" y="-4381"/>
                    <a:pt x="1269" y="10542"/>
                  </a:cubicBezTo>
                  <a:close/>
                </a:path>
              </a:pathLst>
            </a:custGeom>
            <a:grpFill/>
            <a:ln w="1785" cap="flat">
              <a:noFill/>
              <a:prstDash val="solid"/>
              <a:miter/>
            </a:ln>
          </p:spPr>
          <p:txBody>
            <a:bodyPr rtlCol="0" anchor="ctr"/>
            <a:lstStyle/>
            <a:p>
              <a:pPr defTabSz="457189">
                <a:defRPr/>
              </a:pPr>
              <a:endParaRPr lang="en-US" sz="2800">
                <a:solidFill>
                  <a:srgbClr val="2C2C2D"/>
                </a:solidFill>
                <a:latin typeface="Arial"/>
              </a:endParaRPr>
            </a:p>
          </p:txBody>
        </p:sp>
      </p:grpSp>
      <p:sp>
        <p:nvSpPr>
          <p:cNvPr id="386" name="Rectangle: Rounded Corners 92">
            <a:extLst>
              <a:ext uri="{FF2B5EF4-FFF2-40B4-BE49-F238E27FC236}">
                <a16:creationId xmlns:a16="http://schemas.microsoft.com/office/drawing/2014/main" id="{E86BC1F2-5F4E-969B-6987-EAE0DB1DC06B}"/>
              </a:ext>
            </a:extLst>
          </p:cNvPr>
          <p:cNvSpPr/>
          <p:nvPr/>
        </p:nvSpPr>
        <p:spPr>
          <a:xfrm>
            <a:off x="2849565" y="1306258"/>
            <a:ext cx="2220703" cy="448831"/>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MN Heart Inst-Abbott NW (Sandoval)</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Mercy (Whitbeck)</a:t>
            </a:r>
          </a:p>
        </p:txBody>
      </p:sp>
      <p:sp>
        <p:nvSpPr>
          <p:cNvPr id="387" name="Rectangle: Rounded Corners 100">
            <a:extLst>
              <a:ext uri="{FF2B5EF4-FFF2-40B4-BE49-F238E27FC236}">
                <a16:creationId xmlns:a16="http://schemas.microsoft.com/office/drawing/2014/main" id="{30BA1808-68A3-1B49-4721-020C24C1F13B}"/>
              </a:ext>
            </a:extLst>
          </p:cNvPr>
          <p:cNvSpPr/>
          <p:nvPr/>
        </p:nvSpPr>
        <p:spPr>
          <a:xfrm>
            <a:off x="5200758" y="1168701"/>
            <a:ext cx="2095284" cy="603692"/>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Ascension St. John (Kaki)</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Carle Foundation (Moussa)</a:t>
            </a:r>
          </a:p>
        </p:txBody>
      </p:sp>
      <p:grpSp>
        <p:nvGrpSpPr>
          <p:cNvPr id="388" name="Group 387">
            <a:extLst>
              <a:ext uri="{FF2B5EF4-FFF2-40B4-BE49-F238E27FC236}">
                <a16:creationId xmlns:a16="http://schemas.microsoft.com/office/drawing/2014/main" id="{EBF1865F-66AC-C23F-E00B-EF03D4F7121C}"/>
              </a:ext>
            </a:extLst>
          </p:cNvPr>
          <p:cNvGrpSpPr/>
          <p:nvPr/>
        </p:nvGrpSpPr>
        <p:grpSpPr>
          <a:xfrm>
            <a:off x="9739589" y="950727"/>
            <a:ext cx="2274611" cy="5085088"/>
            <a:chOff x="9525683" y="1308471"/>
            <a:chExt cx="2274610" cy="4064789"/>
          </a:xfrm>
          <a:solidFill>
            <a:schemeClr val="tx1"/>
          </a:solidFill>
        </p:grpSpPr>
        <p:sp>
          <p:nvSpPr>
            <p:cNvPr id="389" name="Rectangle: Rounded Corners 116">
              <a:extLst>
                <a:ext uri="{FF2B5EF4-FFF2-40B4-BE49-F238E27FC236}">
                  <a16:creationId xmlns:a16="http://schemas.microsoft.com/office/drawing/2014/main" id="{46098127-ECC6-F97E-69F5-87E8A99D25E9}"/>
                </a:ext>
              </a:extLst>
            </p:cNvPr>
            <p:cNvSpPr/>
            <p:nvPr/>
          </p:nvSpPr>
          <p:spPr>
            <a:xfrm>
              <a:off x="9525683" y="1308471"/>
              <a:ext cx="2274610" cy="362131"/>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Beth Israel Deaconess (Yeh)</a:t>
              </a:r>
            </a:p>
          </p:txBody>
        </p:sp>
        <p:sp>
          <p:nvSpPr>
            <p:cNvPr id="390" name="Rectangle: Rounded Corners 147">
              <a:extLst>
                <a:ext uri="{FF2B5EF4-FFF2-40B4-BE49-F238E27FC236}">
                  <a16:creationId xmlns:a16="http://schemas.microsoft.com/office/drawing/2014/main" id="{1B9A05C0-7B7C-D58D-68CE-A9CD35F064F8}"/>
                </a:ext>
              </a:extLst>
            </p:cNvPr>
            <p:cNvSpPr/>
            <p:nvPr/>
          </p:nvSpPr>
          <p:spPr>
            <a:xfrm>
              <a:off x="9525683" y="1701203"/>
              <a:ext cx="2274610" cy="1395095"/>
            </a:xfrm>
            <a:prstGeom prst="roundRect">
              <a:avLst>
                <a:gd name="adj" fmla="val 6896"/>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Columbia Univ (McEntegart)</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NYU Langone (Razzouk)</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Cornell-NY Presbyterian (Wong)</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St. Francis Hosp.(</a:t>
              </a:r>
              <a:r>
                <a:rPr lang="en-US" sz="1000" b="1" dirty="0" err="1">
                  <a:solidFill>
                    <a:schemeClr val="tx1"/>
                  </a:solidFill>
                  <a:latin typeface="Calibri" panose="020F0502020204030204" pitchFamily="34" charset="0"/>
                  <a:cs typeface="Calibri" panose="020F0502020204030204" pitchFamily="34" charset="0"/>
                </a:rPr>
                <a:t>Shlofmitz</a:t>
              </a:r>
              <a:r>
                <a:rPr lang="en-US" sz="1000" b="1" dirty="0">
                  <a:solidFill>
                    <a:schemeClr val="tx1"/>
                  </a:solidFill>
                  <a:latin typeface="Calibri" panose="020F0502020204030204" pitchFamily="34" charset="0"/>
                  <a:cs typeface="Calibri" panose="020F0502020204030204" pitchFamily="34" charset="0"/>
                </a:rPr>
                <a:t>)</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Northwell (Kim)</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NYP Brooklyn Methodist (Kobayashi)</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Ellis Hospital (Garg) </a:t>
              </a:r>
            </a:p>
          </p:txBody>
        </p:sp>
        <p:sp>
          <p:nvSpPr>
            <p:cNvPr id="391" name="Rectangle: Rounded Corners 168">
              <a:extLst>
                <a:ext uri="{FF2B5EF4-FFF2-40B4-BE49-F238E27FC236}">
                  <a16:creationId xmlns:a16="http://schemas.microsoft.com/office/drawing/2014/main" id="{4D35C959-6E22-8B43-7B9F-504D8F86F44F}"/>
                </a:ext>
              </a:extLst>
            </p:cNvPr>
            <p:cNvSpPr/>
            <p:nvPr/>
          </p:nvSpPr>
          <p:spPr>
            <a:xfrm>
              <a:off x="9525683" y="3152114"/>
              <a:ext cx="2274610" cy="484728"/>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Valley, Health-Ridgewood NJ (Tayal)</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Morristown MC (</a:t>
              </a:r>
              <a:r>
                <a:rPr lang="en-US" sz="1000" b="1" dirty="0" err="1">
                  <a:solidFill>
                    <a:schemeClr val="tx1"/>
                  </a:solidFill>
                  <a:latin typeface="Calibri" panose="020F0502020204030204" pitchFamily="34" charset="0"/>
                  <a:cs typeface="Calibri" panose="020F0502020204030204" pitchFamily="34" charset="0"/>
                </a:rPr>
                <a:t>Safirstein</a:t>
              </a:r>
              <a:r>
                <a:rPr lang="en-US" sz="1000" b="1" dirty="0">
                  <a:solidFill>
                    <a:schemeClr val="tx1"/>
                  </a:solidFill>
                  <a:latin typeface="Calibri" panose="020F0502020204030204" pitchFamily="34" charset="0"/>
                  <a:cs typeface="Calibri" panose="020F0502020204030204" pitchFamily="34" charset="0"/>
                </a:rPr>
                <a:t>)</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Mountainside MC (Patel)</a:t>
              </a:r>
            </a:p>
          </p:txBody>
        </p:sp>
        <p:sp>
          <p:nvSpPr>
            <p:cNvPr id="392" name="Rectangle: Rounded Corners 169">
              <a:extLst>
                <a:ext uri="{FF2B5EF4-FFF2-40B4-BE49-F238E27FC236}">
                  <a16:creationId xmlns:a16="http://schemas.microsoft.com/office/drawing/2014/main" id="{26FD3009-11C0-46D7-4A73-F6DBADD5479B}"/>
                </a:ext>
              </a:extLst>
            </p:cNvPr>
            <p:cNvSpPr/>
            <p:nvPr/>
          </p:nvSpPr>
          <p:spPr>
            <a:xfrm>
              <a:off x="9525683" y="3697209"/>
              <a:ext cx="2274610" cy="484728"/>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Lehigh Valley Hosp (Singh) </a:t>
              </a:r>
            </a:p>
            <a:p>
              <a:pPr defTabSz="457189">
                <a:spcBef>
                  <a:spcPts val="400"/>
                </a:spcBef>
              </a:pPr>
              <a:r>
                <a:rPr lang="en-US" sz="1000" b="1" dirty="0" err="1">
                  <a:solidFill>
                    <a:schemeClr val="tx1"/>
                  </a:solidFill>
                  <a:latin typeface="Calibri" panose="020F0502020204030204" pitchFamily="34" charset="0"/>
                  <a:cs typeface="Calibri" panose="020F0502020204030204" pitchFamily="34" charset="0"/>
                </a:rPr>
                <a:t>Upenn</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Kolansky</a:t>
              </a:r>
              <a:r>
                <a:rPr lang="en-US" sz="1000" b="1" dirty="0">
                  <a:solidFill>
                    <a:schemeClr val="tx1"/>
                  </a:solidFill>
                  <a:latin typeface="Calibri" panose="020F0502020204030204" pitchFamily="34" charset="0"/>
                  <a:cs typeface="Calibri" panose="020F0502020204030204" pitchFamily="34" charset="0"/>
                </a:rPr>
                <a:t>)</a:t>
              </a:r>
            </a:p>
          </p:txBody>
        </p:sp>
        <p:sp>
          <p:nvSpPr>
            <p:cNvPr id="393" name="Rectangle: Rounded Corners 173">
              <a:extLst>
                <a:ext uri="{FF2B5EF4-FFF2-40B4-BE49-F238E27FC236}">
                  <a16:creationId xmlns:a16="http://schemas.microsoft.com/office/drawing/2014/main" id="{FCBA6797-0308-F353-CDE1-0FCBE411B9A8}"/>
                </a:ext>
              </a:extLst>
            </p:cNvPr>
            <p:cNvSpPr/>
            <p:nvPr/>
          </p:nvSpPr>
          <p:spPr>
            <a:xfrm>
              <a:off x="9525683" y="4242305"/>
              <a:ext cx="2274610" cy="640700"/>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The Christ Hosp. (Garcia)</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St. Elizabeth-Edgewood (Brar)</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Mt. Carmel (Buschur) </a:t>
              </a:r>
            </a:p>
          </p:txBody>
        </p:sp>
        <p:sp>
          <p:nvSpPr>
            <p:cNvPr id="394" name="Rectangle: Rounded Corners 180">
              <a:extLst>
                <a:ext uri="{FF2B5EF4-FFF2-40B4-BE49-F238E27FC236}">
                  <a16:creationId xmlns:a16="http://schemas.microsoft.com/office/drawing/2014/main" id="{4A137AA3-49A8-DD37-3F09-F656FCA1CB87}"/>
                </a:ext>
              </a:extLst>
            </p:cNvPr>
            <p:cNvSpPr/>
            <p:nvPr/>
          </p:nvSpPr>
          <p:spPr>
            <a:xfrm>
              <a:off x="9525683" y="5063799"/>
              <a:ext cx="2274610" cy="309461"/>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St. Elizabeth HC-Edgewood, KY (Brar)</a:t>
              </a:r>
            </a:p>
          </p:txBody>
        </p:sp>
      </p:grpSp>
      <p:sp>
        <p:nvSpPr>
          <p:cNvPr id="395" name="Rectangle 210">
            <a:extLst>
              <a:ext uri="{FF2B5EF4-FFF2-40B4-BE49-F238E27FC236}">
                <a16:creationId xmlns:a16="http://schemas.microsoft.com/office/drawing/2014/main" id="{7F51FB40-83FE-348C-7170-D05A882FC4BF}"/>
              </a:ext>
            </a:extLst>
          </p:cNvPr>
          <p:cNvSpPr/>
          <p:nvPr/>
        </p:nvSpPr>
        <p:spPr>
          <a:xfrm>
            <a:off x="929039" y="1988409"/>
            <a:ext cx="2075075" cy="1866619"/>
          </a:xfrm>
          <a:prstGeom prst="roundRect">
            <a:avLst>
              <a:gd name="adj" fmla="val 4225"/>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VA-Long Beach (Seto)</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VA-Palo Alto (Fearon) </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Stanford (Fearon)</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UCSD (Mahmud)</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USC (Matthews)</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St. Joseph (Buhari)</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Kaiser Perm-SF (</a:t>
            </a:r>
            <a:r>
              <a:rPr lang="en-US" sz="1000" b="1" dirty="0" err="1">
                <a:solidFill>
                  <a:schemeClr val="tx1"/>
                </a:solidFill>
                <a:latin typeface="Calibri" panose="020F0502020204030204" pitchFamily="34" charset="0"/>
                <a:cs typeface="Calibri" panose="020F0502020204030204" pitchFamily="34" charset="0"/>
              </a:rPr>
              <a:t>Manthripragada</a:t>
            </a:r>
            <a:r>
              <a:rPr lang="en-US" sz="1000" b="1" dirty="0">
                <a:solidFill>
                  <a:schemeClr val="tx1"/>
                </a:solidFill>
                <a:latin typeface="Calibri" panose="020F0502020204030204" pitchFamily="34" charset="0"/>
                <a:cs typeface="Calibri" panose="020F0502020204030204" pitchFamily="34" charset="0"/>
              </a:rPr>
              <a:t>)</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UCLA (Parikh)</a:t>
            </a:r>
          </a:p>
        </p:txBody>
      </p:sp>
      <p:grpSp>
        <p:nvGrpSpPr>
          <p:cNvPr id="396" name="Group 395">
            <a:extLst>
              <a:ext uri="{FF2B5EF4-FFF2-40B4-BE49-F238E27FC236}">
                <a16:creationId xmlns:a16="http://schemas.microsoft.com/office/drawing/2014/main" id="{A71495A3-CF0C-9D65-B428-2D61A6DE9D8C}"/>
              </a:ext>
            </a:extLst>
          </p:cNvPr>
          <p:cNvGrpSpPr/>
          <p:nvPr/>
        </p:nvGrpSpPr>
        <p:grpSpPr>
          <a:xfrm>
            <a:off x="370448" y="5084884"/>
            <a:ext cx="7392969" cy="1352985"/>
            <a:chOff x="484448" y="5390978"/>
            <a:chExt cx="8238927" cy="1323317"/>
          </a:xfrm>
          <a:solidFill>
            <a:schemeClr val="tx1"/>
          </a:solidFill>
        </p:grpSpPr>
        <p:sp>
          <p:nvSpPr>
            <p:cNvPr id="397" name="Rectangle: Rounded Corners 3">
              <a:extLst>
                <a:ext uri="{FF2B5EF4-FFF2-40B4-BE49-F238E27FC236}">
                  <a16:creationId xmlns:a16="http://schemas.microsoft.com/office/drawing/2014/main" id="{B6D40579-718C-8FDC-9E56-1A6921673328}"/>
                </a:ext>
              </a:extLst>
            </p:cNvPr>
            <p:cNvSpPr/>
            <p:nvPr/>
          </p:nvSpPr>
          <p:spPr>
            <a:xfrm>
              <a:off x="2384325" y="5390979"/>
              <a:ext cx="2095287" cy="813172"/>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BSW-Heart Hospital (Al-Azizi)</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HCA San Antonio Methodist (Thukral)</a:t>
              </a:r>
            </a:p>
          </p:txBody>
        </p:sp>
        <p:sp>
          <p:nvSpPr>
            <p:cNvPr id="398" name="Rectangle: Rounded Corners 4">
              <a:extLst>
                <a:ext uri="{FF2B5EF4-FFF2-40B4-BE49-F238E27FC236}">
                  <a16:creationId xmlns:a16="http://schemas.microsoft.com/office/drawing/2014/main" id="{E671A025-73B0-C0C9-75DC-A98E3E90937F}"/>
                </a:ext>
              </a:extLst>
            </p:cNvPr>
            <p:cNvSpPr/>
            <p:nvPr/>
          </p:nvSpPr>
          <p:spPr>
            <a:xfrm>
              <a:off x="4585465" y="5390979"/>
              <a:ext cx="1988378" cy="804831"/>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CRA North Mississippi (Blossom)</a:t>
              </a:r>
            </a:p>
          </p:txBody>
        </p:sp>
        <p:sp>
          <p:nvSpPr>
            <p:cNvPr id="399" name="Rectangle: Rounded Corners 7">
              <a:extLst>
                <a:ext uri="{FF2B5EF4-FFF2-40B4-BE49-F238E27FC236}">
                  <a16:creationId xmlns:a16="http://schemas.microsoft.com/office/drawing/2014/main" id="{D55B50BB-D644-D0D0-5829-48FA37CBA3A4}"/>
                </a:ext>
              </a:extLst>
            </p:cNvPr>
            <p:cNvSpPr/>
            <p:nvPr/>
          </p:nvSpPr>
          <p:spPr>
            <a:xfrm>
              <a:off x="6628085" y="5390978"/>
              <a:ext cx="2095290" cy="1323317"/>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TCAVI (</a:t>
              </a:r>
              <a:r>
                <a:rPr lang="en-US" sz="1000" b="1" dirty="0" err="1">
                  <a:solidFill>
                    <a:schemeClr val="tx1"/>
                  </a:solidFill>
                  <a:latin typeface="Calibri" panose="020F0502020204030204" pitchFamily="34" charset="0"/>
                  <a:cs typeface="Calibri" panose="020F0502020204030204" pitchFamily="34" charset="0"/>
                </a:rPr>
                <a:t>Khuddus</a:t>
              </a:r>
              <a:r>
                <a:rPr lang="en-US" sz="1000" b="1" dirty="0">
                  <a:solidFill>
                    <a:schemeClr val="tx1"/>
                  </a:solidFill>
                  <a:latin typeface="Calibri" panose="020F0502020204030204" pitchFamily="34" charset="0"/>
                  <a:cs typeface="Calibri" panose="020F0502020204030204" pitchFamily="34" charset="0"/>
                </a:rPr>
                <a:t>)</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Tallahassee Res. Inst (Rengifo)</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Tampa General-USF (Bezerra)</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JFK (Rothenberg)</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HCA Florida Northside (Jabbar)</a:t>
              </a:r>
            </a:p>
          </p:txBody>
        </p:sp>
        <p:sp>
          <p:nvSpPr>
            <p:cNvPr id="400" name="Rectangle: Rounded Corners 8">
              <a:extLst>
                <a:ext uri="{FF2B5EF4-FFF2-40B4-BE49-F238E27FC236}">
                  <a16:creationId xmlns:a16="http://schemas.microsoft.com/office/drawing/2014/main" id="{AB63D69D-F87E-5C69-0E12-3B12765DC70B}"/>
                </a:ext>
              </a:extLst>
            </p:cNvPr>
            <p:cNvSpPr/>
            <p:nvPr/>
          </p:nvSpPr>
          <p:spPr>
            <a:xfrm>
              <a:off x="484448" y="5390979"/>
              <a:ext cx="1796360" cy="804831"/>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Ascension Via Christ St. Francis-Wichita (Chehab)</a:t>
              </a:r>
            </a:p>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Kansas Heart Inst.-Wichita (Chehab)</a:t>
              </a:r>
            </a:p>
          </p:txBody>
        </p:sp>
      </p:grpSp>
      <p:sp>
        <p:nvSpPr>
          <p:cNvPr id="401" name="Oval 400">
            <a:extLst>
              <a:ext uri="{FF2B5EF4-FFF2-40B4-BE49-F238E27FC236}">
                <a16:creationId xmlns:a16="http://schemas.microsoft.com/office/drawing/2014/main" id="{1476D20F-E9C9-09B2-158B-24C46B207D41}"/>
              </a:ext>
            </a:extLst>
          </p:cNvPr>
          <p:cNvSpPr/>
          <p:nvPr/>
        </p:nvSpPr>
        <p:spPr>
          <a:xfrm>
            <a:off x="6295345" y="2627795"/>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cxnSp>
        <p:nvCxnSpPr>
          <p:cNvPr id="402" name="Connector: Elbow 83">
            <a:extLst>
              <a:ext uri="{FF2B5EF4-FFF2-40B4-BE49-F238E27FC236}">
                <a16:creationId xmlns:a16="http://schemas.microsoft.com/office/drawing/2014/main" id="{52A3FF39-916C-00CE-FB18-BCA572EBEED5}"/>
              </a:ext>
            </a:extLst>
          </p:cNvPr>
          <p:cNvCxnSpPr>
            <a:cxnSpLocks/>
            <a:stCxn id="386" idx="2"/>
            <a:endCxn id="401" idx="0"/>
          </p:cNvCxnSpPr>
          <p:nvPr/>
        </p:nvCxnSpPr>
        <p:spPr>
          <a:xfrm rot="16200000" flipH="1">
            <a:off x="4710419" y="1004584"/>
            <a:ext cx="872707" cy="2373712"/>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3" name="Oval 402">
            <a:extLst>
              <a:ext uri="{FF2B5EF4-FFF2-40B4-BE49-F238E27FC236}">
                <a16:creationId xmlns:a16="http://schemas.microsoft.com/office/drawing/2014/main" id="{C7865A38-9A6E-2729-1286-C087007ABA9F}"/>
              </a:ext>
            </a:extLst>
          </p:cNvPr>
          <p:cNvSpPr/>
          <p:nvPr/>
        </p:nvSpPr>
        <p:spPr>
          <a:xfrm>
            <a:off x="7081770" y="2948045"/>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cxnSp>
        <p:nvCxnSpPr>
          <p:cNvPr id="404" name="Connector: Elbow 117">
            <a:extLst>
              <a:ext uri="{FF2B5EF4-FFF2-40B4-BE49-F238E27FC236}">
                <a16:creationId xmlns:a16="http://schemas.microsoft.com/office/drawing/2014/main" id="{ED7624F0-A45B-8862-F8EA-9443880D8693}"/>
              </a:ext>
            </a:extLst>
          </p:cNvPr>
          <p:cNvCxnSpPr>
            <a:cxnSpLocks/>
            <a:stCxn id="387" idx="2"/>
            <a:endCxn id="403" idx="0"/>
          </p:cNvCxnSpPr>
          <p:nvPr/>
        </p:nvCxnSpPr>
        <p:spPr>
          <a:xfrm rot="16200000" flipH="1">
            <a:off x="6096401" y="1924391"/>
            <a:ext cx="1175651" cy="871653"/>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5" name="Oval 404">
            <a:extLst>
              <a:ext uri="{FF2B5EF4-FFF2-40B4-BE49-F238E27FC236}">
                <a16:creationId xmlns:a16="http://schemas.microsoft.com/office/drawing/2014/main" id="{15AD8545-7E44-72B4-DB4F-CEA93BC6AA59}"/>
              </a:ext>
            </a:extLst>
          </p:cNvPr>
          <p:cNvSpPr/>
          <p:nvPr/>
        </p:nvSpPr>
        <p:spPr>
          <a:xfrm>
            <a:off x="4177322" y="3324005"/>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06" name="Oval 405">
            <a:extLst>
              <a:ext uri="{FF2B5EF4-FFF2-40B4-BE49-F238E27FC236}">
                <a16:creationId xmlns:a16="http://schemas.microsoft.com/office/drawing/2014/main" id="{0AC47A73-0BEA-9426-6F8A-6C1B4647E6BE}"/>
              </a:ext>
            </a:extLst>
          </p:cNvPr>
          <p:cNvSpPr/>
          <p:nvPr/>
        </p:nvSpPr>
        <p:spPr>
          <a:xfrm>
            <a:off x="5982173" y="3382631"/>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cxnSp>
        <p:nvCxnSpPr>
          <p:cNvPr id="407" name="Connector: Elbow 213">
            <a:extLst>
              <a:ext uri="{FF2B5EF4-FFF2-40B4-BE49-F238E27FC236}">
                <a16:creationId xmlns:a16="http://schemas.microsoft.com/office/drawing/2014/main" id="{E46FA080-DE20-8380-F8A9-3A4C52545DE9}"/>
              </a:ext>
            </a:extLst>
          </p:cNvPr>
          <p:cNvCxnSpPr>
            <a:cxnSpLocks/>
            <a:stCxn id="395" idx="3"/>
            <a:endCxn id="405" idx="2"/>
          </p:cNvCxnSpPr>
          <p:nvPr/>
        </p:nvCxnSpPr>
        <p:spPr>
          <a:xfrm>
            <a:off x="3004112" y="2921720"/>
            <a:ext cx="1173208" cy="440569"/>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8" name="Oval 407">
            <a:extLst>
              <a:ext uri="{FF2B5EF4-FFF2-40B4-BE49-F238E27FC236}">
                <a16:creationId xmlns:a16="http://schemas.microsoft.com/office/drawing/2014/main" id="{4437267F-CF00-5C05-E7AE-1012E736AC3D}"/>
              </a:ext>
            </a:extLst>
          </p:cNvPr>
          <p:cNvSpPr/>
          <p:nvPr/>
        </p:nvSpPr>
        <p:spPr>
          <a:xfrm>
            <a:off x="6178803" y="4208166"/>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09" name="Oval 408">
            <a:extLst>
              <a:ext uri="{FF2B5EF4-FFF2-40B4-BE49-F238E27FC236}">
                <a16:creationId xmlns:a16="http://schemas.microsoft.com/office/drawing/2014/main" id="{DDC2A35B-7BF1-08F8-056C-7326EACD35C9}"/>
              </a:ext>
            </a:extLst>
          </p:cNvPr>
          <p:cNvSpPr/>
          <p:nvPr/>
        </p:nvSpPr>
        <p:spPr>
          <a:xfrm>
            <a:off x="7624885" y="4442466"/>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10" name="Oval 409">
            <a:extLst>
              <a:ext uri="{FF2B5EF4-FFF2-40B4-BE49-F238E27FC236}">
                <a16:creationId xmlns:a16="http://schemas.microsoft.com/office/drawing/2014/main" id="{3BFB40A5-4E3B-2C9E-9F32-D6F76AB69A1F}"/>
              </a:ext>
            </a:extLst>
          </p:cNvPr>
          <p:cNvSpPr/>
          <p:nvPr/>
        </p:nvSpPr>
        <p:spPr>
          <a:xfrm>
            <a:off x="6907593" y="3700494"/>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11" name="Oval 410">
            <a:extLst>
              <a:ext uri="{FF2B5EF4-FFF2-40B4-BE49-F238E27FC236}">
                <a16:creationId xmlns:a16="http://schemas.microsoft.com/office/drawing/2014/main" id="{95BAB800-4689-7C5A-01C7-78BBFBC69C38}"/>
              </a:ext>
            </a:extLst>
          </p:cNvPr>
          <p:cNvSpPr/>
          <p:nvPr/>
        </p:nvSpPr>
        <p:spPr>
          <a:xfrm>
            <a:off x="7169411" y="3401199"/>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12" name="Oval 411">
            <a:extLst>
              <a:ext uri="{FF2B5EF4-FFF2-40B4-BE49-F238E27FC236}">
                <a16:creationId xmlns:a16="http://schemas.microsoft.com/office/drawing/2014/main" id="{753B3E84-285A-FB3D-0EF2-2425FC284583}"/>
              </a:ext>
            </a:extLst>
          </p:cNvPr>
          <p:cNvSpPr/>
          <p:nvPr/>
        </p:nvSpPr>
        <p:spPr>
          <a:xfrm>
            <a:off x="7286397" y="3110747"/>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13" name="Oval 412">
            <a:extLst>
              <a:ext uri="{FF2B5EF4-FFF2-40B4-BE49-F238E27FC236}">
                <a16:creationId xmlns:a16="http://schemas.microsoft.com/office/drawing/2014/main" id="{040AA239-3085-C7DC-DD8A-81843D41985F}"/>
              </a:ext>
            </a:extLst>
          </p:cNvPr>
          <p:cNvSpPr/>
          <p:nvPr/>
        </p:nvSpPr>
        <p:spPr>
          <a:xfrm>
            <a:off x="7690766" y="2945511"/>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14" name="Oval 413">
            <a:extLst>
              <a:ext uri="{FF2B5EF4-FFF2-40B4-BE49-F238E27FC236}">
                <a16:creationId xmlns:a16="http://schemas.microsoft.com/office/drawing/2014/main" id="{A3DE0D70-3C5D-35B6-F87D-B0CCF326FF04}"/>
              </a:ext>
            </a:extLst>
          </p:cNvPr>
          <p:cNvSpPr/>
          <p:nvPr/>
        </p:nvSpPr>
        <p:spPr>
          <a:xfrm>
            <a:off x="8081958" y="2861183"/>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sp>
        <p:nvSpPr>
          <p:cNvPr id="415" name="Oval 414">
            <a:extLst>
              <a:ext uri="{FF2B5EF4-FFF2-40B4-BE49-F238E27FC236}">
                <a16:creationId xmlns:a16="http://schemas.microsoft.com/office/drawing/2014/main" id="{CD4FA116-F579-B9FB-337D-79B5512267A7}"/>
              </a:ext>
            </a:extLst>
          </p:cNvPr>
          <p:cNvSpPr/>
          <p:nvPr/>
        </p:nvSpPr>
        <p:spPr>
          <a:xfrm>
            <a:off x="8178014" y="2654847"/>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cxnSp>
        <p:nvCxnSpPr>
          <p:cNvPr id="416" name="Connector: Elbow 225">
            <a:extLst>
              <a:ext uri="{FF2B5EF4-FFF2-40B4-BE49-F238E27FC236}">
                <a16:creationId xmlns:a16="http://schemas.microsoft.com/office/drawing/2014/main" id="{17AB0F2C-144C-9A20-69B4-F8D7E6B23F9F}"/>
              </a:ext>
            </a:extLst>
          </p:cNvPr>
          <p:cNvCxnSpPr>
            <a:cxnSpLocks/>
            <a:stCxn id="400" idx="0"/>
            <a:endCxn id="406" idx="4"/>
          </p:cNvCxnSpPr>
          <p:nvPr/>
        </p:nvCxnSpPr>
        <p:spPr>
          <a:xfrm rot="5400000" flipH="1" flipV="1">
            <a:off x="2785586" y="1850015"/>
            <a:ext cx="1625687" cy="4844053"/>
          </a:xfrm>
          <a:prstGeom prst="bentConnector3">
            <a:avLst>
              <a:gd name="adj1" fmla="val 68093"/>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7" name="Connector: Elbow 234">
            <a:extLst>
              <a:ext uri="{FF2B5EF4-FFF2-40B4-BE49-F238E27FC236}">
                <a16:creationId xmlns:a16="http://schemas.microsoft.com/office/drawing/2014/main" id="{0578E1CF-6611-26DF-F227-8BF078464C30}"/>
              </a:ext>
            </a:extLst>
          </p:cNvPr>
          <p:cNvCxnSpPr>
            <a:cxnSpLocks/>
            <a:stCxn id="397" idx="0"/>
            <a:endCxn id="408" idx="2"/>
          </p:cNvCxnSpPr>
          <p:nvPr/>
        </p:nvCxnSpPr>
        <p:spPr>
          <a:xfrm rot="5400000" flipH="1" flipV="1">
            <a:off x="4177846" y="3083928"/>
            <a:ext cx="838435" cy="3163480"/>
          </a:xfrm>
          <a:prstGeom prst="bentConnector2">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8" name="Connector: Elbow 247">
            <a:extLst>
              <a:ext uri="{FF2B5EF4-FFF2-40B4-BE49-F238E27FC236}">
                <a16:creationId xmlns:a16="http://schemas.microsoft.com/office/drawing/2014/main" id="{217B977B-A724-BFF4-EC3A-6561C2E26BBA}"/>
              </a:ext>
            </a:extLst>
          </p:cNvPr>
          <p:cNvCxnSpPr>
            <a:cxnSpLocks/>
            <a:stCxn id="389" idx="1"/>
            <a:endCxn id="415" idx="6"/>
          </p:cNvCxnSpPr>
          <p:nvPr/>
        </p:nvCxnSpPr>
        <p:spPr>
          <a:xfrm rot="10800000" flipV="1">
            <a:off x="8254581" y="1177241"/>
            <a:ext cx="1485008" cy="1515889"/>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9" name="Connector: Elbow 250">
            <a:extLst>
              <a:ext uri="{FF2B5EF4-FFF2-40B4-BE49-F238E27FC236}">
                <a16:creationId xmlns:a16="http://schemas.microsoft.com/office/drawing/2014/main" id="{4007D718-0118-6111-ECB2-7D9495B43607}"/>
              </a:ext>
            </a:extLst>
          </p:cNvPr>
          <p:cNvCxnSpPr>
            <a:cxnSpLocks/>
            <a:stCxn id="390" idx="1"/>
            <a:endCxn id="414" idx="6"/>
          </p:cNvCxnSpPr>
          <p:nvPr/>
        </p:nvCxnSpPr>
        <p:spPr>
          <a:xfrm rot="10800000" flipV="1">
            <a:off x="8158525" y="2314677"/>
            <a:ext cx="1581064" cy="584790"/>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0" name="Connector: Elbow 256">
            <a:extLst>
              <a:ext uri="{FF2B5EF4-FFF2-40B4-BE49-F238E27FC236}">
                <a16:creationId xmlns:a16="http://schemas.microsoft.com/office/drawing/2014/main" id="{A11B2BD6-D856-FFFB-D976-CF2D7BEDC0E5}"/>
              </a:ext>
            </a:extLst>
          </p:cNvPr>
          <p:cNvCxnSpPr>
            <a:cxnSpLocks/>
            <a:stCxn id="392" idx="1"/>
            <a:endCxn id="413" idx="6"/>
          </p:cNvCxnSpPr>
          <p:nvPr/>
        </p:nvCxnSpPr>
        <p:spPr>
          <a:xfrm rot="10800000">
            <a:off x="7767333" y="2983796"/>
            <a:ext cx="1972256" cy="1258465"/>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1" name="Connector: Elbow 261">
            <a:extLst>
              <a:ext uri="{FF2B5EF4-FFF2-40B4-BE49-F238E27FC236}">
                <a16:creationId xmlns:a16="http://schemas.microsoft.com/office/drawing/2014/main" id="{6E0E0B3B-6BAE-CD25-EABA-FCA86D2EDEF4}"/>
              </a:ext>
            </a:extLst>
          </p:cNvPr>
          <p:cNvCxnSpPr>
            <a:cxnSpLocks/>
            <a:stCxn id="393" idx="1"/>
            <a:endCxn id="412" idx="6"/>
          </p:cNvCxnSpPr>
          <p:nvPr/>
        </p:nvCxnSpPr>
        <p:spPr>
          <a:xfrm rot="10800000">
            <a:off x="7362965" y="3149031"/>
            <a:ext cx="2376625" cy="1872710"/>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2" name="Connector: Elbow 269">
            <a:extLst>
              <a:ext uri="{FF2B5EF4-FFF2-40B4-BE49-F238E27FC236}">
                <a16:creationId xmlns:a16="http://schemas.microsoft.com/office/drawing/2014/main" id="{AE5A1B4C-C0A7-B065-2DE6-E0B1A09EDB27}"/>
              </a:ext>
            </a:extLst>
          </p:cNvPr>
          <p:cNvCxnSpPr>
            <a:cxnSpLocks/>
            <a:stCxn id="394" idx="1"/>
            <a:endCxn id="411" idx="7"/>
          </p:cNvCxnSpPr>
          <p:nvPr/>
        </p:nvCxnSpPr>
        <p:spPr>
          <a:xfrm rot="10800000">
            <a:off x="7234765" y="3412412"/>
            <a:ext cx="2504824" cy="2429834"/>
          </a:xfrm>
          <a:prstGeom prst="bentConnector4">
            <a:avLst>
              <a:gd name="adj1" fmla="val 49776"/>
              <a:gd name="adj2" fmla="val 109408"/>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3" name="Connector: Elbow 277">
            <a:extLst>
              <a:ext uri="{FF2B5EF4-FFF2-40B4-BE49-F238E27FC236}">
                <a16:creationId xmlns:a16="http://schemas.microsoft.com/office/drawing/2014/main" id="{6337E131-CF85-CEA2-3102-CA014E43DB13}"/>
              </a:ext>
            </a:extLst>
          </p:cNvPr>
          <p:cNvCxnSpPr>
            <a:cxnSpLocks/>
            <a:stCxn id="399" idx="0"/>
            <a:endCxn id="409" idx="6"/>
          </p:cNvCxnSpPr>
          <p:nvPr/>
        </p:nvCxnSpPr>
        <p:spPr>
          <a:xfrm rot="5400000" flipH="1" flipV="1">
            <a:off x="6960330" y="4343763"/>
            <a:ext cx="604133" cy="878109"/>
          </a:xfrm>
          <a:prstGeom prst="bentConnector4">
            <a:avLst>
              <a:gd name="adj1" fmla="val 46832"/>
              <a:gd name="adj2" fmla="val 5314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4" name="Connector: Elbow 281">
            <a:extLst>
              <a:ext uri="{FF2B5EF4-FFF2-40B4-BE49-F238E27FC236}">
                <a16:creationId xmlns:a16="http://schemas.microsoft.com/office/drawing/2014/main" id="{61C09543-81C7-32DE-266A-89A5346FCA1D}"/>
              </a:ext>
            </a:extLst>
          </p:cNvPr>
          <p:cNvCxnSpPr>
            <a:cxnSpLocks/>
            <a:stCxn id="398" idx="0"/>
            <a:endCxn id="410" idx="4"/>
          </p:cNvCxnSpPr>
          <p:nvPr/>
        </p:nvCxnSpPr>
        <p:spPr>
          <a:xfrm rot="5400000" flipH="1" flipV="1">
            <a:off x="5290267" y="3429277"/>
            <a:ext cx="1307824" cy="2003393"/>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25" name="Group 424">
            <a:extLst>
              <a:ext uri="{FF2B5EF4-FFF2-40B4-BE49-F238E27FC236}">
                <a16:creationId xmlns:a16="http://schemas.microsoft.com/office/drawing/2014/main" id="{43EC7EC9-4CAC-50DF-E6DB-5A9C6C677112}"/>
              </a:ext>
            </a:extLst>
          </p:cNvPr>
          <p:cNvGrpSpPr/>
          <p:nvPr/>
        </p:nvGrpSpPr>
        <p:grpSpPr>
          <a:xfrm>
            <a:off x="2932369" y="2850348"/>
            <a:ext cx="143487" cy="143483"/>
            <a:chOff x="2411921" y="3075137"/>
            <a:chExt cx="227446" cy="227442"/>
          </a:xfrm>
          <a:solidFill>
            <a:srgbClr val="D61A5E"/>
          </a:solidFill>
        </p:grpSpPr>
        <p:sp>
          <p:nvSpPr>
            <p:cNvPr id="426" name="Oval 425">
              <a:extLst>
                <a:ext uri="{FF2B5EF4-FFF2-40B4-BE49-F238E27FC236}">
                  <a16:creationId xmlns:a16="http://schemas.microsoft.com/office/drawing/2014/main" id="{C4D4376F-D36A-8E0A-F4F9-6D2A4A20522B}"/>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27" name="Oval 426">
              <a:extLst>
                <a:ext uri="{FF2B5EF4-FFF2-40B4-BE49-F238E27FC236}">
                  <a16:creationId xmlns:a16="http://schemas.microsoft.com/office/drawing/2014/main" id="{C941CC05-1D69-D00B-7B98-9C968456F93D}"/>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28" name="Oval 427">
              <a:extLst>
                <a:ext uri="{FF2B5EF4-FFF2-40B4-BE49-F238E27FC236}">
                  <a16:creationId xmlns:a16="http://schemas.microsoft.com/office/drawing/2014/main" id="{E9208E90-0B13-C1E6-7EF3-CB467861EF4B}"/>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29" name="Group 428">
            <a:extLst>
              <a:ext uri="{FF2B5EF4-FFF2-40B4-BE49-F238E27FC236}">
                <a16:creationId xmlns:a16="http://schemas.microsoft.com/office/drawing/2014/main" id="{9DB31FFC-CE1A-A591-20CB-C788BDCC7EC4}"/>
              </a:ext>
            </a:extLst>
          </p:cNvPr>
          <p:cNvGrpSpPr/>
          <p:nvPr/>
        </p:nvGrpSpPr>
        <p:grpSpPr>
          <a:xfrm>
            <a:off x="3916394" y="1666801"/>
            <a:ext cx="143487" cy="143483"/>
            <a:chOff x="1538154" y="3075137"/>
            <a:chExt cx="227444" cy="227442"/>
          </a:xfrm>
          <a:solidFill>
            <a:srgbClr val="D61A5E"/>
          </a:solidFill>
        </p:grpSpPr>
        <p:sp>
          <p:nvSpPr>
            <p:cNvPr id="430" name="Oval 429">
              <a:extLst>
                <a:ext uri="{FF2B5EF4-FFF2-40B4-BE49-F238E27FC236}">
                  <a16:creationId xmlns:a16="http://schemas.microsoft.com/office/drawing/2014/main" id="{DC208307-093A-E213-00AB-ADA2139631D8}"/>
                </a:ext>
              </a:extLst>
            </p:cNvPr>
            <p:cNvSpPr/>
            <p:nvPr/>
          </p:nvSpPr>
          <p:spPr>
            <a:xfrm>
              <a:off x="1538154" y="3075137"/>
              <a:ext cx="227444"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31" name="Oval 430">
              <a:extLst>
                <a:ext uri="{FF2B5EF4-FFF2-40B4-BE49-F238E27FC236}">
                  <a16:creationId xmlns:a16="http://schemas.microsoft.com/office/drawing/2014/main" id="{1DA0E8C0-BDDC-27CA-04C0-3C1DAA721784}"/>
                </a:ext>
              </a:extLst>
            </p:cNvPr>
            <p:cNvSpPr/>
            <p:nvPr/>
          </p:nvSpPr>
          <p:spPr>
            <a:xfrm>
              <a:off x="1550943" y="3086092"/>
              <a:ext cx="205525"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32" name="Oval 431">
              <a:extLst>
                <a:ext uri="{FF2B5EF4-FFF2-40B4-BE49-F238E27FC236}">
                  <a16:creationId xmlns:a16="http://schemas.microsoft.com/office/drawing/2014/main" id="{C0D277EE-C60C-B922-FD40-EA468D980802}"/>
                </a:ext>
              </a:extLst>
            </p:cNvPr>
            <p:cNvSpPr/>
            <p:nvPr/>
          </p:nvSpPr>
          <p:spPr>
            <a:xfrm>
              <a:off x="1586217"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33" name="Group 432">
            <a:extLst>
              <a:ext uri="{FF2B5EF4-FFF2-40B4-BE49-F238E27FC236}">
                <a16:creationId xmlns:a16="http://schemas.microsoft.com/office/drawing/2014/main" id="{7488ACB1-4A51-8932-190D-6AE811E3C260}"/>
              </a:ext>
            </a:extLst>
          </p:cNvPr>
          <p:cNvGrpSpPr/>
          <p:nvPr/>
        </p:nvGrpSpPr>
        <p:grpSpPr>
          <a:xfrm>
            <a:off x="6177553" y="1699745"/>
            <a:ext cx="143487" cy="143483"/>
            <a:chOff x="2411921" y="3075137"/>
            <a:chExt cx="227446" cy="227442"/>
          </a:xfrm>
          <a:solidFill>
            <a:srgbClr val="D61A5E"/>
          </a:solidFill>
        </p:grpSpPr>
        <p:sp>
          <p:nvSpPr>
            <p:cNvPr id="434" name="Oval 433">
              <a:extLst>
                <a:ext uri="{FF2B5EF4-FFF2-40B4-BE49-F238E27FC236}">
                  <a16:creationId xmlns:a16="http://schemas.microsoft.com/office/drawing/2014/main" id="{120BEF8B-DDFD-C165-10FF-29B6AA9E866D}"/>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35" name="Oval 434">
              <a:extLst>
                <a:ext uri="{FF2B5EF4-FFF2-40B4-BE49-F238E27FC236}">
                  <a16:creationId xmlns:a16="http://schemas.microsoft.com/office/drawing/2014/main" id="{0A1B68D2-DCFA-1F43-83DD-67C220BE94CB}"/>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36" name="Oval 435">
              <a:extLst>
                <a:ext uri="{FF2B5EF4-FFF2-40B4-BE49-F238E27FC236}">
                  <a16:creationId xmlns:a16="http://schemas.microsoft.com/office/drawing/2014/main" id="{F0C5583F-A3B9-1856-E934-4291E7A44D38}"/>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37" name="Group 436">
            <a:extLst>
              <a:ext uri="{FF2B5EF4-FFF2-40B4-BE49-F238E27FC236}">
                <a16:creationId xmlns:a16="http://schemas.microsoft.com/office/drawing/2014/main" id="{6B5A6DC7-2A6C-2E56-E68B-F9EF044AAA41}"/>
              </a:ext>
            </a:extLst>
          </p:cNvPr>
          <p:cNvGrpSpPr/>
          <p:nvPr/>
        </p:nvGrpSpPr>
        <p:grpSpPr>
          <a:xfrm>
            <a:off x="9667846" y="1092084"/>
            <a:ext cx="143487" cy="143483"/>
            <a:chOff x="2411921" y="3075137"/>
            <a:chExt cx="227446" cy="227442"/>
          </a:xfrm>
          <a:solidFill>
            <a:srgbClr val="D61A5E"/>
          </a:solidFill>
        </p:grpSpPr>
        <p:sp>
          <p:nvSpPr>
            <p:cNvPr id="438" name="Oval 437">
              <a:extLst>
                <a:ext uri="{FF2B5EF4-FFF2-40B4-BE49-F238E27FC236}">
                  <a16:creationId xmlns:a16="http://schemas.microsoft.com/office/drawing/2014/main" id="{B288BCE4-0B84-23EA-4979-3D1454B78B37}"/>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39" name="Oval 438">
              <a:extLst>
                <a:ext uri="{FF2B5EF4-FFF2-40B4-BE49-F238E27FC236}">
                  <a16:creationId xmlns:a16="http://schemas.microsoft.com/office/drawing/2014/main" id="{A52DFA98-F34C-E2C0-D6DC-2F822F44EB34}"/>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40" name="Oval 439">
              <a:extLst>
                <a:ext uri="{FF2B5EF4-FFF2-40B4-BE49-F238E27FC236}">
                  <a16:creationId xmlns:a16="http://schemas.microsoft.com/office/drawing/2014/main" id="{E306656A-4553-73D3-1129-48034C464E07}"/>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41" name="Group 440">
            <a:extLst>
              <a:ext uri="{FF2B5EF4-FFF2-40B4-BE49-F238E27FC236}">
                <a16:creationId xmlns:a16="http://schemas.microsoft.com/office/drawing/2014/main" id="{12025C3E-0F0E-BDF3-D04C-0C8D5997BF32}"/>
              </a:ext>
            </a:extLst>
          </p:cNvPr>
          <p:cNvGrpSpPr/>
          <p:nvPr/>
        </p:nvGrpSpPr>
        <p:grpSpPr>
          <a:xfrm>
            <a:off x="9710643" y="2271921"/>
            <a:ext cx="143487" cy="143483"/>
            <a:chOff x="2411921" y="3075137"/>
            <a:chExt cx="227446" cy="227442"/>
          </a:xfrm>
          <a:solidFill>
            <a:srgbClr val="D61A5E"/>
          </a:solidFill>
        </p:grpSpPr>
        <p:sp>
          <p:nvSpPr>
            <p:cNvPr id="442" name="Oval 441">
              <a:extLst>
                <a:ext uri="{FF2B5EF4-FFF2-40B4-BE49-F238E27FC236}">
                  <a16:creationId xmlns:a16="http://schemas.microsoft.com/office/drawing/2014/main" id="{3777EAFE-85E0-26EC-73E7-8F1D40941041}"/>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43" name="Oval 442">
              <a:extLst>
                <a:ext uri="{FF2B5EF4-FFF2-40B4-BE49-F238E27FC236}">
                  <a16:creationId xmlns:a16="http://schemas.microsoft.com/office/drawing/2014/main" id="{C4D63B61-6DD7-D196-46DF-AC0E31BDB3FF}"/>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44" name="Oval 443">
              <a:extLst>
                <a:ext uri="{FF2B5EF4-FFF2-40B4-BE49-F238E27FC236}">
                  <a16:creationId xmlns:a16="http://schemas.microsoft.com/office/drawing/2014/main" id="{4EDA4393-693F-8F75-37B4-7902855B1EDC}"/>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45" name="Group 444">
            <a:extLst>
              <a:ext uri="{FF2B5EF4-FFF2-40B4-BE49-F238E27FC236}">
                <a16:creationId xmlns:a16="http://schemas.microsoft.com/office/drawing/2014/main" id="{936417E9-DAD5-A3AC-B2A0-F686F4269C2E}"/>
              </a:ext>
            </a:extLst>
          </p:cNvPr>
          <p:cNvGrpSpPr/>
          <p:nvPr/>
        </p:nvGrpSpPr>
        <p:grpSpPr>
          <a:xfrm>
            <a:off x="9669195" y="4168193"/>
            <a:ext cx="143487" cy="143483"/>
            <a:chOff x="2411921" y="3075137"/>
            <a:chExt cx="227446" cy="227442"/>
          </a:xfrm>
          <a:solidFill>
            <a:srgbClr val="D61A5E"/>
          </a:solidFill>
        </p:grpSpPr>
        <p:sp>
          <p:nvSpPr>
            <p:cNvPr id="446" name="Oval 445">
              <a:extLst>
                <a:ext uri="{FF2B5EF4-FFF2-40B4-BE49-F238E27FC236}">
                  <a16:creationId xmlns:a16="http://schemas.microsoft.com/office/drawing/2014/main" id="{1614B7F8-E86A-4DF8-5AA3-67869AEA9861}"/>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47" name="Oval 446">
              <a:extLst>
                <a:ext uri="{FF2B5EF4-FFF2-40B4-BE49-F238E27FC236}">
                  <a16:creationId xmlns:a16="http://schemas.microsoft.com/office/drawing/2014/main" id="{E02F8BC8-65B9-977B-7DE9-785722969728}"/>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48" name="Oval 447">
              <a:extLst>
                <a:ext uri="{FF2B5EF4-FFF2-40B4-BE49-F238E27FC236}">
                  <a16:creationId xmlns:a16="http://schemas.microsoft.com/office/drawing/2014/main" id="{6D71A9AE-C5BD-C02D-ADE3-1AB156B085FD}"/>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49" name="Group 448">
            <a:extLst>
              <a:ext uri="{FF2B5EF4-FFF2-40B4-BE49-F238E27FC236}">
                <a16:creationId xmlns:a16="http://schemas.microsoft.com/office/drawing/2014/main" id="{CBDCDDD2-361E-3327-38CA-94D66B619F31}"/>
              </a:ext>
            </a:extLst>
          </p:cNvPr>
          <p:cNvGrpSpPr/>
          <p:nvPr/>
        </p:nvGrpSpPr>
        <p:grpSpPr>
          <a:xfrm>
            <a:off x="9669195" y="4852389"/>
            <a:ext cx="143487" cy="143483"/>
            <a:chOff x="2411921" y="3075137"/>
            <a:chExt cx="227446" cy="227442"/>
          </a:xfrm>
          <a:solidFill>
            <a:srgbClr val="D61A5E"/>
          </a:solidFill>
        </p:grpSpPr>
        <p:sp>
          <p:nvSpPr>
            <p:cNvPr id="450" name="Oval 449">
              <a:extLst>
                <a:ext uri="{FF2B5EF4-FFF2-40B4-BE49-F238E27FC236}">
                  <a16:creationId xmlns:a16="http://schemas.microsoft.com/office/drawing/2014/main" id="{1278AEA3-3565-BFE6-03DD-413E7AC926BF}"/>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1" name="Oval 450">
              <a:extLst>
                <a:ext uri="{FF2B5EF4-FFF2-40B4-BE49-F238E27FC236}">
                  <a16:creationId xmlns:a16="http://schemas.microsoft.com/office/drawing/2014/main" id="{12B1D2EE-1F57-9693-6982-FBC222F79FC6}"/>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2" name="Oval 451">
              <a:extLst>
                <a:ext uri="{FF2B5EF4-FFF2-40B4-BE49-F238E27FC236}">
                  <a16:creationId xmlns:a16="http://schemas.microsoft.com/office/drawing/2014/main" id="{527FD757-3EAA-F4D7-CFFC-D7A69FA9DE84}"/>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53" name="Group 452">
            <a:extLst>
              <a:ext uri="{FF2B5EF4-FFF2-40B4-BE49-F238E27FC236}">
                <a16:creationId xmlns:a16="http://schemas.microsoft.com/office/drawing/2014/main" id="{749CBBD2-6999-AE83-7200-32FF186ADDC9}"/>
              </a:ext>
            </a:extLst>
          </p:cNvPr>
          <p:cNvGrpSpPr/>
          <p:nvPr/>
        </p:nvGrpSpPr>
        <p:grpSpPr>
          <a:xfrm>
            <a:off x="9667847" y="5781719"/>
            <a:ext cx="143487" cy="143483"/>
            <a:chOff x="2411921" y="3075137"/>
            <a:chExt cx="227446" cy="227442"/>
          </a:xfrm>
          <a:solidFill>
            <a:srgbClr val="D61A5E"/>
          </a:solidFill>
        </p:grpSpPr>
        <p:sp>
          <p:nvSpPr>
            <p:cNvPr id="454" name="Oval 453">
              <a:extLst>
                <a:ext uri="{FF2B5EF4-FFF2-40B4-BE49-F238E27FC236}">
                  <a16:creationId xmlns:a16="http://schemas.microsoft.com/office/drawing/2014/main" id="{D927AA36-FD8D-D23D-3903-74EE943CD6DA}"/>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5" name="Oval 454">
              <a:extLst>
                <a:ext uri="{FF2B5EF4-FFF2-40B4-BE49-F238E27FC236}">
                  <a16:creationId xmlns:a16="http://schemas.microsoft.com/office/drawing/2014/main" id="{B886D485-8D5F-B7EF-2A29-1A54CC87FD39}"/>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6" name="Oval 455">
              <a:extLst>
                <a:ext uri="{FF2B5EF4-FFF2-40B4-BE49-F238E27FC236}">
                  <a16:creationId xmlns:a16="http://schemas.microsoft.com/office/drawing/2014/main" id="{79F9E85C-FE51-B2DA-A5D3-C8021BDDC1FF}"/>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57" name="Group 456">
            <a:extLst>
              <a:ext uri="{FF2B5EF4-FFF2-40B4-BE49-F238E27FC236}">
                <a16:creationId xmlns:a16="http://schemas.microsoft.com/office/drawing/2014/main" id="{E13DCCBA-2EF6-0791-163A-0A9A8D18F95D}"/>
              </a:ext>
            </a:extLst>
          </p:cNvPr>
          <p:cNvGrpSpPr/>
          <p:nvPr/>
        </p:nvGrpSpPr>
        <p:grpSpPr>
          <a:xfrm>
            <a:off x="6752159" y="5001957"/>
            <a:ext cx="143487" cy="143483"/>
            <a:chOff x="2411921" y="3075137"/>
            <a:chExt cx="227446" cy="227442"/>
          </a:xfrm>
          <a:solidFill>
            <a:srgbClr val="D61A5E"/>
          </a:solidFill>
        </p:grpSpPr>
        <p:sp>
          <p:nvSpPr>
            <p:cNvPr id="458" name="Oval 457">
              <a:extLst>
                <a:ext uri="{FF2B5EF4-FFF2-40B4-BE49-F238E27FC236}">
                  <a16:creationId xmlns:a16="http://schemas.microsoft.com/office/drawing/2014/main" id="{650144D7-ED96-86CD-7542-0107411A0F42}"/>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9" name="Oval 458">
              <a:extLst>
                <a:ext uri="{FF2B5EF4-FFF2-40B4-BE49-F238E27FC236}">
                  <a16:creationId xmlns:a16="http://schemas.microsoft.com/office/drawing/2014/main" id="{005ABB2E-45C1-3724-4BCB-EB92FFA5D78B}"/>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60" name="Oval 459">
              <a:extLst>
                <a:ext uri="{FF2B5EF4-FFF2-40B4-BE49-F238E27FC236}">
                  <a16:creationId xmlns:a16="http://schemas.microsoft.com/office/drawing/2014/main" id="{C5AD61C1-5D59-DC95-932A-1CE7A700BB26}"/>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61" name="Group 460">
            <a:extLst>
              <a:ext uri="{FF2B5EF4-FFF2-40B4-BE49-F238E27FC236}">
                <a16:creationId xmlns:a16="http://schemas.microsoft.com/office/drawing/2014/main" id="{BEF5297B-9FA5-97E0-2562-F6EA6A40688F}"/>
              </a:ext>
            </a:extLst>
          </p:cNvPr>
          <p:cNvGrpSpPr/>
          <p:nvPr/>
        </p:nvGrpSpPr>
        <p:grpSpPr>
          <a:xfrm>
            <a:off x="4878247" y="5051425"/>
            <a:ext cx="143487" cy="143483"/>
            <a:chOff x="2411921" y="3075137"/>
            <a:chExt cx="227446" cy="227442"/>
          </a:xfrm>
          <a:solidFill>
            <a:srgbClr val="D61A5E"/>
          </a:solidFill>
        </p:grpSpPr>
        <p:sp>
          <p:nvSpPr>
            <p:cNvPr id="462" name="Oval 461">
              <a:extLst>
                <a:ext uri="{FF2B5EF4-FFF2-40B4-BE49-F238E27FC236}">
                  <a16:creationId xmlns:a16="http://schemas.microsoft.com/office/drawing/2014/main" id="{D954009F-8D28-7AE0-0FC2-C756738C5DFC}"/>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63" name="Oval 462">
              <a:extLst>
                <a:ext uri="{FF2B5EF4-FFF2-40B4-BE49-F238E27FC236}">
                  <a16:creationId xmlns:a16="http://schemas.microsoft.com/office/drawing/2014/main" id="{823AFB33-95E3-59FA-4057-538107388D19}"/>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64" name="Oval 463">
              <a:extLst>
                <a:ext uri="{FF2B5EF4-FFF2-40B4-BE49-F238E27FC236}">
                  <a16:creationId xmlns:a16="http://schemas.microsoft.com/office/drawing/2014/main" id="{BDCBE227-7CA9-048A-F11B-5118C12D61AD}"/>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65" name="Group 464">
            <a:extLst>
              <a:ext uri="{FF2B5EF4-FFF2-40B4-BE49-F238E27FC236}">
                <a16:creationId xmlns:a16="http://schemas.microsoft.com/office/drawing/2014/main" id="{8B11220E-261D-7448-66A6-CF3C7BEE6FEF}"/>
              </a:ext>
            </a:extLst>
          </p:cNvPr>
          <p:cNvGrpSpPr/>
          <p:nvPr/>
        </p:nvGrpSpPr>
        <p:grpSpPr>
          <a:xfrm>
            <a:off x="2951101" y="5021468"/>
            <a:ext cx="143487" cy="143483"/>
            <a:chOff x="2411921" y="3075137"/>
            <a:chExt cx="227446" cy="227442"/>
          </a:xfrm>
          <a:solidFill>
            <a:srgbClr val="D61A5E"/>
          </a:solidFill>
        </p:grpSpPr>
        <p:sp>
          <p:nvSpPr>
            <p:cNvPr id="466" name="Oval 465">
              <a:extLst>
                <a:ext uri="{FF2B5EF4-FFF2-40B4-BE49-F238E27FC236}">
                  <a16:creationId xmlns:a16="http://schemas.microsoft.com/office/drawing/2014/main" id="{FD510C06-4C47-6C01-2CB0-EF69E4D044C3}"/>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67" name="Oval 466">
              <a:extLst>
                <a:ext uri="{FF2B5EF4-FFF2-40B4-BE49-F238E27FC236}">
                  <a16:creationId xmlns:a16="http://schemas.microsoft.com/office/drawing/2014/main" id="{98B95EB4-D4D8-5A7D-1AA9-DDB7B2BF2511}"/>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68" name="Oval 467">
              <a:extLst>
                <a:ext uri="{FF2B5EF4-FFF2-40B4-BE49-F238E27FC236}">
                  <a16:creationId xmlns:a16="http://schemas.microsoft.com/office/drawing/2014/main" id="{3C4AE447-29F4-C4BE-2896-3DF2EBC0C5D7}"/>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69" name="Group 468">
            <a:extLst>
              <a:ext uri="{FF2B5EF4-FFF2-40B4-BE49-F238E27FC236}">
                <a16:creationId xmlns:a16="http://schemas.microsoft.com/office/drawing/2014/main" id="{35B1DE18-6ABD-3284-217B-4DE5B633FA02}"/>
              </a:ext>
            </a:extLst>
          </p:cNvPr>
          <p:cNvGrpSpPr/>
          <p:nvPr/>
        </p:nvGrpSpPr>
        <p:grpSpPr>
          <a:xfrm>
            <a:off x="9667845" y="3503127"/>
            <a:ext cx="143487" cy="143483"/>
            <a:chOff x="2411921" y="3075137"/>
            <a:chExt cx="227446" cy="227442"/>
          </a:xfrm>
          <a:solidFill>
            <a:srgbClr val="D61A5E"/>
          </a:solidFill>
        </p:grpSpPr>
        <p:sp>
          <p:nvSpPr>
            <p:cNvPr id="470" name="Oval 469">
              <a:extLst>
                <a:ext uri="{FF2B5EF4-FFF2-40B4-BE49-F238E27FC236}">
                  <a16:creationId xmlns:a16="http://schemas.microsoft.com/office/drawing/2014/main" id="{96AA16FA-C437-808D-EF8B-6C4FA5821544}"/>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71" name="Oval 470">
              <a:extLst>
                <a:ext uri="{FF2B5EF4-FFF2-40B4-BE49-F238E27FC236}">
                  <a16:creationId xmlns:a16="http://schemas.microsoft.com/office/drawing/2014/main" id="{3A897A02-5148-99AC-31A8-E2778B2DBBE1}"/>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72" name="Oval 471">
              <a:extLst>
                <a:ext uri="{FF2B5EF4-FFF2-40B4-BE49-F238E27FC236}">
                  <a16:creationId xmlns:a16="http://schemas.microsoft.com/office/drawing/2014/main" id="{9ED4D9A5-85DC-A30D-6504-A7D2F18F0E3A}"/>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73" name="Oval 472">
            <a:extLst>
              <a:ext uri="{FF2B5EF4-FFF2-40B4-BE49-F238E27FC236}">
                <a16:creationId xmlns:a16="http://schemas.microsoft.com/office/drawing/2014/main" id="{9BA36EFC-5B1F-D9C3-ABFD-90D552413055}"/>
              </a:ext>
            </a:extLst>
          </p:cNvPr>
          <p:cNvSpPr/>
          <p:nvPr/>
        </p:nvSpPr>
        <p:spPr>
          <a:xfrm>
            <a:off x="7991945" y="2941494"/>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cxnSp>
        <p:nvCxnSpPr>
          <p:cNvPr id="474" name="Connector: Elbow 131">
            <a:extLst>
              <a:ext uri="{FF2B5EF4-FFF2-40B4-BE49-F238E27FC236}">
                <a16:creationId xmlns:a16="http://schemas.microsoft.com/office/drawing/2014/main" id="{26E346D4-EEFA-1512-DFF1-1C1777811887}"/>
              </a:ext>
            </a:extLst>
          </p:cNvPr>
          <p:cNvCxnSpPr>
            <a:cxnSpLocks/>
            <a:stCxn id="472" idx="3"/>
            <a:endCxn id="473" idx="4"/>
          </p:cNvCxnSpPr>
          <p:nvPr/>
        </p:nvCxnSpPr>
        <p:spPr>
          <a:xfrm rot="5400000" flipH="1">
            <a:off x="8576977" y="2471312"/>
            <a:ext cx="586915" cy="1680413"/>
          </a:xfrm>
          <a:prstGeom prst="bentConnector3">
            <a:avLst>
              <a:gd name="adj1" fmla="val 91586"/>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75" name="Group 474">
            <a:extLst>
              <a:ext uri="{FF2B5EF4-FFF2-40B4-BE49-F238E27FC236}">
                <a16:creationId xmlns:a16="http://schemas.microsoft.com/office/drawing/2014/main" id="{2DCD0352-539D-9E12-B347-26B8A4D9F8A7}"/>
              </a:ext>
            </a:extLst>
          </p:cNvPr>
          <p:cNvGrpSpPr/>
          <p:nvPr/>
        </p:nvGrpSpPr>
        <p:grpSpPr>
          <a:xfrm>
            <a:off x="1104658" y="5021741"/>
            <a:ext cx="143487" cy="143483"/>
            <a:chOff x="2411921" y="3075137"/>
            <a:chExt cx="227446" cy="227442"/>
          </a:xfrm>
          <a:solidFill>
            <a:srgbClr val="D61A5E"/>
          </a:solidFill>
        </p:grpSpPr>
        <p:sp>
          <p:nvSpPr>
            <p:cNvPr id="476" name="Oval 475">
              <a:extLst>
                <a:ext uri="{FF2B5EF4-FFF2-40B4-BE49-F238E27FC236}">
                  <a16:creationId xmlns:a16="http://schemas.microsoft.com/office/drawing/2014/main" id="{56983705-5679-8E38-89C2-E41DF6B3FC1C}"/>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77" name="Oval 476">
              <a:extLst>
                <a:ext uri="{FF2B5EF4-FFF2-40B4-BE49-F238E27FC236}">
                  <a16:creationId xmlns:a16="http://schemas.microsoft.com/office/drawing/2014/main" id="{BBE7FA0F-6116-F147-B087-5F41D19691B7}"/>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78" name="Oval 477">
              <a:extLst>
                <a:ext uri="{FF2B5EF4-FFF2-40B4-BE49-F238E27FC236}">
                  <a16:creationId xmlns:a16="http://schemas.microsoft.com/office/drawing/2014/main" id="{13847F9A-4CB4-77EE-3AAA-06FFBCF833EC}"/>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79" name="Rectangle: Rounded Corners 143">
            <a:extLst>
              <a:ext uri="{FF2B5EF4-FFF2-40B4-BE49-F238E27FC236}">
                <a16:creationId xmlns:a16="http://schemas.microsoft.com/office/drawing/2014/main" id="{A7ACAEF6-24F6-B762-9B22-56970E01D9F6}"/>
              </a:ext>
            </a:extLst>
          </p:cNvPr>
          <p:cNvSpPr/>
          <p:nvPr/>
        </p:nvSpPr>
        <p:spPr>
          <a:xfrm>
            <a:off x="7342623" y="880531"/>
            <a:ext cx="2095284" cy="822999"/>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rPr>
              <a:t>Medstar Union (Wang)</a:t>
            </a:r>
          </a:p>
          <a:p>
            <a:pPr defTabSz="457189">
              <a:spcBef>
                <a:spcPts val="400"/>
              </a:spcBef>
            </a:pPr>
            <a:r>
              <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rPr>
              <a:t>Medstar WHC (Hashim)</a:t>
            </a:r>
          </a:p>
          <a:p>
            <a:pPr defTabSz="457189">
              <a:spcBef>
                <a:spcPts val="400"/>
              </a:spcBef>
            </a:pPr>
            <a:r>
              <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rPr>
              <a:t>Inova (Batchelor)</a:t>
            </a:r>
          </a:p>
          <a:p>
            <a:pPr defTabSz="457189">
              <a:spcBef>
                <a:spcPts val="400"/>
              </a:spcBef>
            </a:pPr>
            <a:r>
              <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rPr>
              <a:t>Tidal Health (Hearne)</a:t>
            </a:r>
          </a:p>
        </p:txBody>
      </p:sp>
      <p:sp>
        <p:nvSpPr>
          <p:cNvPr id="480" name="Oval 479">
            <a:extLst>
              <a:ext uri="{FF2B5EF4-FFF2-40B4-BE49-F238E27FC236}">
                <a16:creationId xmlns:a16="http://schemas.microsoft.com/office/drawing/2014/main" id="{637C6B69-C045-6830-6021-5108380AD0AF}"/>
              </a:ext>
            </a:extLst>
          </p:cNvPr>
          <p:cNvSpPr/>
          <p:nvPr/>
        </p:nvSpPr>
        <p:spPr>
          <a:xfrm>
            <a:off x="7810615" y="3072443"/>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cxnSp>
        <p:nvCxnSpPr>
          <p:cNvPr id="481" name="Connector: Elbow 145">
            <a:extLst>
              <a:ext uri="{FF2B5EF4-FFF2-40B4-BE49-F238E27FC236}">
                <a16:creationId xmlns:a16="http://schemas.microsoft.com/office/drawing/2014/main" id="{57C65707-C0F6-3564-634B-666214D768B0}"/>
              </a:ext>
            </a:extLst>
          </p:cNvPr>
          <p:cNvCxnSpPr>
            <a:cxnSpLocks/>
            <a:stCxn id="479" idx="2"/>
            <a:endCxn id="480" idx="6"/>
          </p:cNvCxnSpPr>
          <p:nvPr/>
        </p:nvCxnSpPr>
        <p:spPr>
          <a:xfrm rot="5400000">
            <a:off x="7435126" y="2155587"/>
            <a:ext cx="1407197" cy="503083"/>
          </a:xfrm>
          <a:prstGeom prst="bentConnector2">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82" name="Group 481">
            <a:extLst>
              <a:ext uri="{FF2B5EF4-FFF2-40B4-BE49-F238E27FC236}">
                <a16:creationId xmlns:a16="http://schemas.microsoft.com/office/drawing/2014/main" id="{1DC98377-2FEA-3877-DB37-4001F304B75F}"/>
              </a:ext>
            </a:extLst>
          </p:cNvPr>
          <p:cNvGrpSpPr/>
          <p:nvPr/>
        </p:nvGrpSpPr>
        <p:grpSpPr>
          <a:xfrm>
            <a:off x="8314543" y="1696837"/>
            <a:ext cx="143487" cy="143483"/>
            <a:chOff x="2411921" y="3075137"/>
            <a:chExt cx="227446" cy="227442"/>
          </a:xfrm>
          <a:solidFill>
            <a:srgbClr val="C00000"/>
          </a:solidFill>
        </p:grpSpPr>
        <p:sp>
          <p:nvSpPr>
            <p:cNvPr id="483" name="Oval 482">
              <a:extLst>
                <a:ext uri="{FF2B5EF4-FFF2-40B4-BE49-F238E27FC236}">
                  <a16:creationId xmlns:a16="http://schemas.microsoft.com/office/drawing/2014/main" id="{EFA4CDF7-F7F7-1FCD-A775-7B064B8EDC09}"/>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84" name="Oval 483">
              <a:extLst>
                <a:ext uri="{FF2B5EF4-FFF2-40B4-BE49-F238E27FC236}">
                  <a16:creationId xmlns:a16="http://schemas.microsoft.com/office/drawing/2014/main" id="{B378EB46-125F-4B37-ECE8-AEA17339D867}"/>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85" name="Oval 484">
              <a:extLst>
                <a:ext uri="{FF2B5EF4-FFF2-40B4-BE49-F238E27FC236}">
                  <a16:creationId xmlns:a16="http://schemas.microsoft.com/office/drawing/2014/main" id="{387C3807-A76E-BA1D-75CD-E618C2DFDC1D}"/>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86" name="Rectangle: Rounded Corners 64">
            <a:extLst>
              <a:ext uri="{FF2B5EF4-FFF2-40B4-BE49-F238E27FC236}">
                <a16:creationId xmlns:a16="http://schemas.microsoft.com/office/drawing/2014/main" id="{8343EA35-4C45-629E-1F9C-0728F8DB123A}"/>
              </a:ext>
            </a:extLst>
          </p:cNvPr>
          <p:cNvSpPr/>
          <p:nvPr/>
        </p:nvSpPr>
        <p:spPr>
          <a:xfrm>
            <a:off x="7825738" y="5089413"/>
            <a:ext cx="1607295" cy="671963"/>
          </a:xfrm>
          <a:prstGeom prst="roundRect">
            <a:avLst/>
          </a:prstGeom>
          <a:solidFill>
            <a:schemeClr val="bg1"/>
          </a:solidFill>
          <a:ln>
            <a:solidFill>
              <a:srgbClr val="D32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spcBef>
                <a:spcPts val="400"/>
              </a:spcBef>
            </a:pPr>
            <a:r>
              <a:rPr lang="en-US" sz="1000" b="1" dirty="0">
                <a:solidFill>
                  <a:schemeClr val="tx1"/>
                </a:solidFill>
                <a:latin typeface="Calibri" panose="020F0502020204030204" pitchFamily="34" charset="0"/>
                <a:cs typeface="Calibri" panose="020F0502020204030204" pitchFamily="34" charset="0"/>
              </a:rPr>
              <a:t>Archbold Memorial (Sizemore)</a:t>
            </a:r>
          </a:p>
        </p:txBody>
      </p:sp>
      <p:grpSp>
        <p:nvGrpSpPr>
          <p:cNvPr id="487" name="Group 486">
            <a:extLst>
              <a:ext uri="{FF2B5EF4-FFF2-40B4-BE49-F238E27FC236}">
                <a16:creationId xmlns:a16="http://schemas.microsoft.com/office/drawing/2014/main" id="{88286535-23AC-875D-A059-516150014372}"/>
              </a:ext>
            </a:extLst>
          </p:cNvPr>
          <p:cNvGrpSpPr/>
          <p:nvPr/>
        </p:nvGrpSpPr>
        <p:grpSpPr>
          <a:xfrm>
            <a:off x="8579511" y="5042756"/>
            <a:ext cx="143487" cy="143483"/>
            <a:chOff x="2411921" y="3075137"/>
            <a:chExt cx="227446" cy="227442"/>
          </a:xfrm>
          <a:solidFill>
            <a:srgbClr val="D61A5E"/>
          </a:solidFill>
        </p:grpSpPr>
        <p:sp>
          <p:nvSpPr>
            <p:cNvPr id="488" name="Oval 487">
              <a:extLst>
                <a:ext uri="{FF2B5EF4-FFF2-40B4-BE49-F238E27FC236}">
                  <a16:creationId xmlns:a16="http://schemas.microsoft.com/office/drawing/2014/main" id="{5FC78B72-276A-E92B-0D59-6E35F7C7EDE8}"/>
                </a:ext>
              </a:extLst>
            </p:cNvPr>
            <p:cNvSpPr/>
            <p:nvPr/>
          </p:nvSpPr>
          <p:spPr>
            <a:xfrm>
              <a:off x="2411921" y="3075137"/>
              <a:ext cx="227446" cy="22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89" name="Oval 488">
              <a:extLst>
                <a:ext uri="{FF2B5EF4-FFF2-40B4-BE49-F238E27FC236}">
                  <a16:creationId xmlns:a16="http://schemas.microsoft.com/office/drawing/2014/main" id="{370739A3-2EDB-81F5-75DD-73159F52EE84}"/>
                </a:ext>
              </a:extLst>
            </p:cNvPr>
            <p:cNvSpPr/>
            <p:nvPr/>
          </p:nvSpPr>
          <p:spPr>
            <a:xfrm>
              <a:off x="2424717" y="3086092"/>
              <a:ext cx="205526" cy="205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90" name="Oval 489">
              <a:extLst>
                <a:ext uri="{FF2B5EF4-FFF2-40B4-BE49-F238E27FC236}">
                  <a16:creationId xmlns:a16="http://schemas.microsoft.com/office/drawing/2014/main" id="{E49D1D0C-ADAB-35BE-C032-FE387FC54DCD}"/>
                </a:ext>
              </a:extLst>
            </p:cNvPr>
            <p:cNvSpPr/>
            <p:nvPr/>
          </p:nvSpPr>
          <p:spPr>
            <a:xfrm>
              <a:off x="2459991" y="3121366"/>
              <a:ext cx="134983" cy="1349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91" name="Connector: Elbow 133">
            <a:extLst>
              <a:ext uri="{FF2B5EF4-FFF2-40B4-BE49-F238E27FC236}">
                <a16:creationId xmlns:a16="http://schemas.microsoft.com/office/drawing/2014/main" id="{5F0B7B40-7359-1F63-B411-058F7BD1F521}"/>
              </a:ext>
            </a:extLst>
          </p:cNvPr>
          <p:cNvCxnSpPr>
            <a:cxnSpLocks/>
            <a:stCxn id="341" idx="26"/>
            <a:endCxn id="486" idx="0"/>
          </p:cNvCxnSpPr>
          <p:nvPr/>
        </p:nvCxnSpPr>
        <p:spPr>
          <a:xfrm>
            <a:off x="7275669" y="4094151"/>
            <a:ext cx="1353716" cy="995263"/>
          </a:xfrm>
          <a:prstGeom prst="bentConnector2">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2" name="Oval 491">
            <a:extLst>
              <a:ext uri="{FF2B5EF4-FFF2-40B4-BE49-F238E27FC236}">
                <a16:creationId xmlns:a16="http://schemas.microsoft.com/office/drawing/2014/main" id="{391C3600-71FF-65E3-6E04-E38840DBBA20}"/>
              </a:ext>
            </a:extLst>
          </p:cNvPr>
          <p:cNvSpPr/>
          <p:nvPr/>
        </p:nvSpPr>
        <p:spPr>
          <a:xfrm>
            <a:off x="7245979" y="4047713"/>
            <a:ext cx="76567" cy="76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ID" sz="140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B5139D5-3CC6-D5AE-7721-3D76DB6EDB27}"/>
              </a:ext>
            </a:extLst>
          </p:cNvPr>
          <p:cNvPicPr>
            <a:picLocks noChangeAspect="1"/>
          </p:cNvPicPr>
          <p:nvPr/>
        </p:nvPicPr>
        <p:blipFill>
          <a:blip r:embed="rId3"/>
          <a:stretch>
            <a:fillRect/>
          </a:stretch>
        </p:blipFill>
        <p:spPr>
          <a:xfrm>
            <a:off x="10274184" y="75623"/>
            <a:ext cx="1803544" cy="397343"/>
          </a:xfrm>
          <a:prstGeom prst="rect">
            <a:avLst/>
          </a:prstGeom>
        </p:spPr>
      </p:pic>
    </p:spTree>
    <p:extLst>
      <p:ext uri="{BB962C8B-B14F-4D97-AF65-F5344CB8AC3E}">
        <p14:creationId xmlns:p14="http://schemas.microsoft.com/office/powerpoint/2010/main" val="199149100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3160</TotalTime>
  <Words>4480</Words>
  <Application>Microsoft Macintosh PowerPoint</Application>
  <PresentationFormat>Widescreen</PresentationFormat>
  <Paragraphs>758</Paragraphs>
  <Slides>27</Slides>
  <Notes>27</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Aptos</vt:lpstr>
      <vt:lpstr>Aptos Display</vt:lpstr>
      <vt:lpstr>Arial</vt:lpstr>
      <vt:lpstr>Calibri</vt:lpstr>
      <vt:lpstr>Cambria Math</vt:lpstr>
      <vt:lpstr>Segoe UI</vt:lpstr>
      <vt:lpstr>Custom Design</vt:lpstr>
      <vt:lpstr>1_Custom Design</vt:lpstr>
      <vt:lpstr>PowerPoint Presentation</vt:lpstr>
      <vt:lpstr>Financial Conflict of Interest Disclosure</vt:lpstr>
      <vt:lpstr>Coronary Physiology: IA High Value Indication in ACC/AHA Guidelines</vt:lpstr>
      <vt:lpstr>And Yet… Physiology is Underutilized in the Cath Lab</vt:lpstr>
      <vt:lpstr>CathWorks FFRangio® System</vt:lpstr>
      <vt:lpstr>PowerPoint Presentation</vt:lpstr>
      <vt:lpstr>Study Design</vt:lpstr>
      <vt:lpstr>Study Organization</vt:lpstr>
      <vt:lpstr>43 US Study Sites</vt:lpstr>
      <vt:lpstr>16 International Sites</vt:lpstr>
      <vt:lpstr>Top 10 Enrolling Sites</vt:lpstr>
      <vt:lpstr>Sample Size and Power</vt:lpstr>
      <vt:lpstr>Study Flow</vt:lpstr>
      <vt:lpstr>Baseline Clinical Characteristics</vt:lpstr>
      <vt:lpstr>Lesion Level Characteristics </vt:lpstr>
      <vt:lpstr>Procedural Characteristics  (Patient Level)</vt:lpstr>
      <vt:lpstr>Primary Endpoint: 1-Year MACE</vt:lpstr>
      <vt:lpstr>Primary Endpoint: 1-Year MACE</vt:lpstr>
      <vt:lpstr>Secondary Clinical Endpoints: Death, MI</vt:lpstr>
      <vt:lpstr>Unplanned Clinically-Driven Revascularization</vt:lpstr>
      <vt:lpstr>Prespecified Subgroups: 1-Year MACE</vt:lpstr>
      <vt:lpstr>Clinical Outcomes at 1 Year</vt:lpstr>
      <vt:lpstr>Trial Limitations</vt:lpstr>
      <vt:lpstr>Conclusions</vt:lpstr>
      <vt:lpstr>Clinical Implications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Wong</dc:creator>
  <cp:lastModifiedBy>Kirtane, Ajay J.</cp:lastModifiedBy>
  <cp:revision>81</cp:revision>
  <cp:lastPrinted>2026-03-27T19:52:18Z</cp:lastPrinted>
  <dcterms:created xsi:type="dcterms:W3CDTF">2024-06-12T15:54:01Z</dcterms:created>
  <dcterms:modified xsi:type="dcterms:W3CDTF">2026-04-01T18:55:05Z</dcterms:modified>
</cp:coreProperties>
</file>