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 id="214748366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Lst>
  <p:sldSz cy="6858000" cx="12192000"/>
  <p:notesSz cx="6858000" cy="9144000"/>
  <p:embeddedFontLst>
    <p:embeddedFont>
      <p:font typeface="Play"/>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28">
          <p15:clr>
            <a:srgbClr val="A4A3A4"/>
          </p15:clr>
        </p15:guide>
        <p15:guide id="2" orient="horz" pos="744">
          <p15:clr>
            <a:srgbClr val="A4A3A4"/>
          </p15:clr>
        </p15:guide>
        <p15:guide id="3" orient="horz" pos="840">
          <p15:clr>
            <a:srgbClr val="A4A3A4"/>
          </p15:clr>
        </p15:guide>
        <p15:guide id="4" orient="horz" pos="2976">
          <p15:clr>
            <a:srgbClr val="A4A3A4"/>
          </p15:clr>
        </p15:guide>
        <p15:guide id="5" pos="648">
          <p15:clr>
            <a:srgbClr val="A4A3A4"/>
          </p15:clr>
        </p15:guide>
        <p15:guide id="6" pos="4320">
          <p15:clr>
            <a:srgbClr val="A4A3A4"/>
          </p15:clr>
        </p15:guide>
        <p15:guide id="7" orient="horz" pos="3456">
          <p15:clr>
            <a:srgbClr val="A4A3A4"/>
          </p15:clr>
        </p15:guide>
      </p15:sldGuideLst>
    </p:ext>
    <p:ext uri="GoogleSlidesCustomDataVersion2">
      <go:slidesCustomData xmlns:go="http://customooxmlschemas.google.com/" r:id="rId40" roundtripDataSignature="AMtx7mhn3G+lDKDm5uupmiPNzJtwJayx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239E04-ED2B-4092-A313-95DCCB69E36A}">
  <a:tblStyle styleId="{E8239E04-ED2B-4092-A313-95DCCB69E36A}" styleName="Table_0">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a:tcStyle>
        <a:fill>
          <a:solidFill>
            <a:srgbClr val="CAD1D8"/>
          </a:solidFill>
        </a:fill>
      </a:tcStyle>
    </a:band1H>
    <a:band2H>
      <a:tcTxStyle/>
    </a:band2H>
    <a:band1V>
      <a:tcTxStyle/>
      <a:tcStyle>
        <a:fill>
          <a:solidFill>
            <a:srgbClr val="CAD1D8"/>
          </a:solidFill>
        </a:fill>
      </a:tcStyle>
    </a:band1V>
    <a:band2V>
      <a:tcTxStyle/>
    </a:band2V>
    <a:lastCol>
      <a:tcTxStyle b="on" i="off">
        <a:font>
          <a:latin typeface="Aptos"/>
          <a:ea typeface="Aptos"/>
          <a:cs typeface="Aptos"/>
        </a:font>
        <a:schemeClr val="lt1"/>
      </a:tcTxStyle>
      <a:tcStyle>
        <a:fill>
          <a:solidFill>
            <a:schemeClr val="accent1"/>
          </a:solidFill>
        </a:fill>
      </a:tcStyle>
    </a:lastCol>
    <a:firstCol>
      <a:tcTxStyle b="on" i="off">
        <a:font>
          <a:latin typeface="Aptos"/>
          <a:ea typeface="Aptos"/>
          <a:cs typeface="Aptos"/>
        </a:font>
        <a:schemeClr val="lt1"/>
      </a:tcTxStyle>
      <a:tcStyle>
        <a:fill>
          <a:solidFill>
            <a:schemeClr val="accent1"/>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28" orient="horz"/>
        <p:guide pos="744" orient="horz"/>
        <p:guide pos="840" orient="horz"/>
        <p:guide pos="2976" orient="horz"/>
        <p:guide pos="648"/>
        <p:guide pos="4320"/>
        <p:guide pos="3456" orient="horz"/>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font" Target="fonts/Play-bold.fntdata"/><Relationship Id="rId16" Type="http://schemas.openxmlformats.org/officeDocument/2006/relationships/slide" Target="slides/slide8.xml"/><Relationship Id="rId38" Type="http://schemas.openxmlformats.org/officeDocument/2006/relationships/font" Target="fonts/Play-regular.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F1 score balances positive predictive value and sensitivity</a:t>
            </a:r>
            <a:endParaRPr/>
          </a:p>
          <a:p>
            <a:pPr indent="0" lvl="0" marL="0" marR="0" rtl="0" algn="l">
              <a:lnSpc>
                <a:spcPct val="100000"/>
              </a:lnSpc>
              <a:spcBef>
                <a:spcPts val="0"/>
              </a:spcBef>
              <a:spcAft>
                <a:spcPts val="0"/>
              </a:spcAft>
              <a:buClr>
                <a:schemeClr val="dk1"/>
              </a:buClr>
              <a:buSzPts val="1200"/>
              <a:buFont typeface="Arial"/>
              <a:buNone/>
            </a:pPr>
            <a:r>
              <a:rPr lang="en-US"/>
              <a:t>ECE = expected calibration error</a:t>
            </a:r>
            <a:endParaRPr/>
          </a:p>
          <a:p>
            <a:pPr indent="0" lvl="0" marL="0" marR="0" rtl="0" algn="l">
              <a:lnSpc>
                <a:spcPct val="100000"/>
              </a:lnSpc>
              <a:spcBef>
                <a:spcPts val="0"/>
              </a:spcBef>
              <a:spcAft>
                <a:spcPts val="0"/>
              </a:spcAft>
              <a:buClr>
                <a:schemeClr val="dk1"/>
              </a:buClr>
              <a:buSzPts val="1200"/>
              <a:buFont typeface="Arial"/>
              <a:buNone/>
            </a:pPr>
            <a:r>
              <a:rPr b="1" i="0" lang="en-US" sz="1200">
                <a:solidFill>
                  <a:schemeClr val="dk1"/>
                </a:solidFill>
                <a:latin typeface="Arial"/>
                <a:ea typeface="Arial"/>
                <a:cs typeface="Arial"/>
                <a:sym typeface="Arial"/>
              </a:rPr>
              <a:t>&lt; 0.01</a:t>
            </a:r>
            <a:r>
              <a:rPr b="0" i="0" lang="en-US" sz="1200">
                <a:solidFill>
                  <a:schemeClr val="dk1"/>
                </a:solidFill>
                <a:latin typeface="Arial"/>
                <a:ea typeface="Arial"/>
                <a:cs typeface="Arial"/>
                <a:sym typeface="Arial"/>
              </a:rPr>
              <a:t>Excellent calibration</a:t>
            </a:r>
            <a:r>
              <a:rPr b="1" i="0" lang="en-US" sz="1200">
                <a:solidFill>
                  <a:schemeClr val="dk1"/>
                </a:solidFill>
                <a:latin typeface="Arial"/>
                <a:ea typeface="Arial"/>
                <a:cs typeface="Arial"/>
                <a:sym typeface="Arial"/>
              </a:rPr>
              <a:t>0.01 – 0.03</a:t>
            </a:r>
            <a:r>
              <a:rPr b="0" i="0" lang="en-US" sz="1200">
                <a:solidFill>
                  <a:schemeClr val="dk1"/>
                </a:solidFill>
                <a:latin typeface="Arial"/>
                <a:ea typeface="Arial"/>
                <a:cs typeface="Arial"/>
                <a:sym typeface="Arial"/>
              </a:rPr>
              <a:t>Very good / well‑calibrated</a:t>
            </a:r>
            <a:r>
              <a:rPr b="1" i="0" lang="en-US" sz="1200">
                <a:solidFill>
                  <a:schemeClr val="dk1"/>
                </a:solidFill>
                <a:latin typeface="Arial"/>
                <a:ea typeface="Arial"/>
                <a:cs typeface="Arial"/>
                <a:sym typeface="Arial"/>
              </a:rPr>
              <a:t>0.03 – 0.05</a:t>
            </a:r>
            <a:r>
              <a:rPr b="0" i="0" lang="en-US" sz="1200">
                <a:solidFill>
                  <a:schemeClr val="dk1"/>
                </a:solidFill>
                <a:latin typeface="Arial"/>
                <a:ea typeface="Arial"/>
                <a:cs typeface="Arial"/>
                <a:sym typeface="Arial"/>
              </a:rPr>
              <a:t>Acceptable, mild miscalibration</a:t>
            </a:r>
            <a:r>
              <a:rPr b="1" i="0" lang="en-US" sz="1200">
                <a:solidFill>
                  <a:schemeClr val="dk1"/>
                </a:solidFill>
                <a:latin typeface="Arial"/>
                <a:ea typeface="Arial"/>
                <a:cs typeface="Arial"/>
                <a:sym typeface="Arial"/>
              </a:rPr>
              <a:t>0.05 – 0.10</a:t>
            </a:r>
            <a:r>
              <a:rPr b="0" i="0" lang="en-US" sz="1200">
                <a:solidFill>
                  <a:schemeClr val="dk1"/>
                </a:solidFill>
                <a:latin typeface="Arial"/>
                <a:ea typeface="Arial"/>
                <a:cs typeface="Arial"/>
                <a:sym typeface="Arial"/>
              </a:rPr>
              <a:t>Poor calibration</a:t>
            </a:r>
            <a:r>
              <a:rPr b="1" i="0" lang="en-US" sz="1200">
                <a:solidFill>
                  <a:schemeClr val="dk1"/>
                </a:solidFill>
                <a:latin typeface="Arial"/>
                <a:ea typeface="Arial"/>
                <a:cs typeface="Arial"/>
                <a:sym typeface="Arial"/>
              </a:rPr>
              <a:t>&gt; 0.10</a:t>
            </a:r>
            <a:r>
              <a:rPr b="0" i="0" lang="en-US" sz="1200">
                <a:solidFill>
                  <a:schemeClr val="dk1"/>
                </a:solidFill>
                <a:latin typeface="Arial"/>
                <a:ea typeface="Arial"/>
                <a:cs typeface="Arial"/>
                <a:sym typeface="Arial"/>
              </a:rPr>
              <a:t>Severe miscalibration</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t/>
            </a:r>
            <a:endParaRPr/>
          </a:p>
        </p:txBody>
      </p:sp>
      <p:sp>
        <p:nvSpPr>
          <p:cNvPr id="635" name="Google Shape;63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F1 score balances positive predictive value and sensitivity</a:t>
            </a:r>
            <a:endParaRPr/>
          </a:p>
        </p:txBody>
      </p:sp>
      <p:sp>
        <p:nvSpPr>
          <p:cNvPr id="644" name="Google Shape;64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9" name="Google Shape;65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0" name="Google Shape;78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1" name="Google Shape;78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9" name="Google Shape;82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6" name="Google Shape;87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2" name="Google Shape;93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3" name="Google Shape;93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0" name="Google Shape;99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6" name="Google Shape;99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2" name="Google Shape;100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1" name="Google Shape;102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4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4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44"/>
          <p:cNvSpPr/>
          <p:nvPr>
            <p:ph idx="2" type="pic"/>
          </p:nvPr>
        </p:nvSpPr>
        <p:spPr>
          <a:xfrm>
            <a:off x="5183188" y="987425"/>
            <a:ext cx="6172200" cy="4873625"/>
          </a:xfrm>
          <a:prstGeom prst="rect">
            <a:avLst/>
          </a:prstGeom>
          <a:noFill/>
          <a:ln>
            <a:noFill/>
          </a:ln>
        </p:spPr>
      </p:sp>
      <p:sp>
        <p:nvSpPr>
          <p:cNvPr id="74" name="Google Shape;74;p4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4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4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37"/>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7"/>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7"/>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0" name="Shape 100"/>
        <p:cNvGrpSpPr/>
        <p:nvPr/>
      </p:nvGrpSpPr>
      <p:grpSpPr>
        <a:xfrm>
          <a:off x="0" y="0"/>
          <a:ext cx="0" cy="0"/>
          <a:chOff x="0" y="0"/>
          <a:chExt cx="0" cy="0"/>
        </a:xfrm>
      </p:grpSpPr>
      <p:sp>
        <p:nvSpPr>
          <p:cNvPr id="101" name="Google Shape;101;p47"/>
          <p:cNvSpPr txBox="1"/>
          <p:nvPr>
            <p:ph type="ctrTitle"/>
          </p:nvPr>
        </p:nvSpPr>
        <p:spPr>
          <a:xfrm>
            <a:off x="457200" y="1420283"/>
            <a:ext cx="5181600" cy="9800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47"/>
          <p:cNvSpPr txBox="1"/>
          <p:nvPr>
            <p:ph idx="1" type="subTitle"/>
          </p:nvPr>
        </p:nvSpPr>
        <p:spPr>
          <a:xfrm>
            <a:off x="914400" y="2590800"/>
            <a:ext cx="4267200" cy="1168400"/>
          </a:xfrm>
          <a:prstGeom prst="rect">
            <a:avLst/>
          </a:prstGeom>
          <a:noFill/>
          <a:ln>
            <a:noFill/>
          </a:ln>
        </p:spPr>
        <p:txBody>
          <a:bodyPr anchorCtr="0" anchor="t" bIns="45700" lIns="91425" spcFirstLastPara="1" rIns="91425" wrap="square" tIns="4570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p:txBody>
      </p:sp>
      <p:sp>
        <p:nvSpPr>
          <p:cNvPr id="103" name="Google Shape;103;p47"/>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47"/>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7"/>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6" name="Shape 106"/>
        <p:cNvGrpSpPr/>
        <p:nvPr/>
      </p:nvGrpSpPr>
      <p:grpSpPr>
        <a:xfrm>
          <a:off x="0" y="0"/>
          <a:ext cx="0" cy="0"/>
          <a:chOff x="0" y="0"/>
          <a:chExt cx="0" cy="0"/>
        </a:xfrm>
      </p:grpSpPr>
      <p:sp>
        <p:nvSpPr>
          <p:cNvPr id="107" name="Google Shape;107;p48"/>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48"/>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9" name="Google Shape;109;p48"/>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48"/>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48"/>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2" name="Shape 112"/>
        <p:cNvGrpSpPr/>
        <p:nvPr/>
      </p:nvGrpSpPr>
      <p:grpSpPr>
        <a:xfrm>
          <a:off x="0" y="0"/>
          <a:ext cx="0" cy="0"/>
          <a:chOff x="0" y="0"/>
          <a:chExt cx="0" cy="0"/>
        </a:xfrm>
      </p:grpSpPr>
      <p:sp>
        <p:nvSpPr>
          <p:cNvPr id="113" name="Google Shape;113;p49"/>
          <p:cNvSpPr txBox="1"/>
          <p:nvPr>
            <p:ph type="title"/>
          </p:nvPr>
        </p:nvSpPr>
        <p:spPr>
          <a:xfrm>
            <a:off x="481542" y="2937934"/>
            <a:ext cx="5181600" cy="9080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667"/>
              <a:buFont typeface="Calibri"/>
              <a:buNone/>
              <a:defRPr b="1"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49"/>
          <p:cNvSpPr txBox="1"/>
          <p:nvPr>
            <p:ph idx="1" type="body"/>
          </p:nvPr>
        </p:nvSpPr>
        <p:spPr>
          <a:xfrm>
            <a:off x="481542" y="1937809"/>
            <a:ext cx="5181600" cy="1000125"/>
          </a:xfrm>
          <a:prstGeom prst="rect">
            <a:avLst/>
          </a:prstGeom>
          <a:noFill/>
          <a:ln>
            <a:noFill/>
          </a:ln>
        </p:spPr>
        <p:txBody>
          <a:bodyPr anchorCtr="0" anchor="b" bIns="45700" lIns="91425" spcFirstLastPara="1" rIns="91425" wrap="square" tIns="45700">
            <a:normAutofit/>
          </a:bodyPr>
          <a:lstStyle>
            <a:lvl1pPr indent="-228600" lvl="0" marL="457200" algn="l">
              <a:spcBef>
                <a:spcPts val="267"/>
              </a:spcBef>
              <a:spcAft>
                <a:spcPts val="0"/>
              </a:spcAft>
              <a:buClr>
                <a:srgbClr val="888888"/>
              </a:buClr>
              <a:buSzPts val="1333"/>
              <a:buNone/>
              <a:defRPr sz="1333">
                <a:solidFill>
                  <a:srgbClr val="888888"/>
                </a:solidFill>
              </a:defRPr>
            </a:lvl1pPr>
            <a:lvl2pPr indent="-228600" lvl="1" marL="914400" algn="l">
              <a:spcBef>
                <a:spcPts val="240"/>
              </a:spcBef>
              <a:spcAft>
                <a:spcPts val="0"/>
              </a:spcAft>
              <a:buClr>
                <a:srgbClr val="888888"/>
              </a:buClr>
              <a:buSzPts val="1200"/>
              <a:buNone/>
              <a:defRPr sz="1200">
                <a:solidFill>
                  <a:srgbClr val="888888"/>
                </a:solidFill>
              </a:defRPr>
            </a:lvl2pPr>
            <a:lvl3pPr indent="-228600" lvl="2" marL="1371600" algn="l">
              <a:spcBef>
                <a:spcPts val="213"/>
              </a:spcBef>
              <a:spcAft>
                <a:spcPts val="0"/>
              </a:spcAft>
              <a:buClr>
                <a:srgbClr val="888888"/>
              </a:buClr>
              <a:buSzPts val="1067"/>
              <a:buNone/>
              <a:defRPr sz="1067">
                <a:solidFill>
                  <a:srgbClr val="888888"/>
                </a:solidFill>
              </a:defRPr>
            </a:lvl3pPr>
            <a:lvl4pPr indent="-228600" lvl="3" marL="1828800" algn="l">
              <a:spcBef>
                <a:spcPts val="187"/>
              </a:spcBef>
              <a:spcAft>
                <a:spcPts val="0"/>
              </a:spcAft>
              <a:buClr>
                <a:srgbClr val="888888"/>
              </a:buClr>
              <a:buSzPts val="933"/>
              <a:buNone/>
              <a:defRPr sz="933">
                <a:solidFill>
                  <a:srgbClr val="888888"/>
                </a:solidFill>
              </a:defRPr>
            </a:lvl4pPr>
            <a:lvl5pPr indent="-228600" lvl="4" marL="2286000" algn="l">
              <a:spcBef>
                <a:spcPts val="187"/>
              </a:spcBef>
              <a:spcAft>
                <a:spcPts val="0"/>
              </a:spcAft>
              <a:buClr>
                <a:srgbClr val="888888"/>
              </a:buClr>
              <a:buSzPts val="933"/>
              <a:buNone/>
              <a:defRPr sz="933">
                <a:solidFill>
                  <a:srgbClr val="888888"/>
                </a:solidFill>
              </a:defRPr>
            </a:lvl5pPr>
            <a:lvl6pPr indent="-228600" lvl="5" marL="2743200" algn="l">
              <a:spcBef>
                <a:spcPts val="187"/>
              </a:spcBef>
              <a:spcAft>
                <a:spcPts val="0"/>
              </a:spcAft>
              <a:buClr>
                <a:srgbClr val="888888"/>
              </a:buClr>
              <a:buSzPts val="933"/>
              <a:buNone/>
              <a:defRPr sz="933">
                <a:solidFill>
                  <a:srgbClr val="888888"/>
                </a:solidFill>
              </a:defRPr>
            </a:lvl6pPr>
            <a:lvl7pPr indent="-228600" lvl="6" marL="3200400" algn="l">
              <a:spcBef>
                <a:spcPts val="187"/>
              </a:spcBef>
              <a:spcAft>
                <a:spcPts val="0"/>
              </a:spcAft>
              <a:buClr>
                <a:srgbClr val="888888"/>
              </a:buClr>
              <a:buSzPts val="933"/>
              <a:buNone/>
              <a:defRPr sz="933">
                <a:solidFill>
                  <a:srgbClr val="888888"/>
                </a:solidFill>
              </a:defRPr>
            </a:lvl7pPr>
            <a:lvl8pPr indent="-228600" lvl="7" marL="3657600" algn="l">
              <a:spcBef>
                <a:spcPts val="187"/>
              </a:spcBef>
              <a:spcAft>
                <a:spcPts val="0"/>
              </a:spcAft>
              <a:buClr>
                <a:srgbClr val="888888"/>
              </a:buClr>
              <a:buSzPts val="933"/>
              <a:buNone/>
              <a:defRPr sz="933">
                <a:solidFill>
                  <a:srgbClr val="888888"/>
                </a:solidFill>
              </a:defRPr>
            </a:lvl8pPr>
            <a:lvl9pPr indent="-228600" lvl="8" marL="4114800" algn="l">
              <a:spcBef>
                <a:spcPts val="187"/>
              </a:spcBef>
              <a:spcAft>
                <a:spcPts val="0"/>
              </a:spcAft>
              <a:buClr>
                <a:srgbClr val="888888"/>
              </a:buClr>
              <a:buSzPts val="933"/>
              <a:buNone/>
              <a:defRPr sz="933">
                <a:solidFill>
                  <a:srgbClr val="888888"/>
                </a:solidFill>
              </a:defRPr>
            </a:lvl9pPr>
          </a:lstStyle>
          <a:p/>
        </p:txBody>
      </p:sp>
      <p:sp>
        <p:nvSpPr>
          <p:cNvPr id="115" name="Google Shape;115;p49"/>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9"/>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9"/>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8" name="Shape 118"/>
        <p:cNvGrpSpPr/>
        <p:nvPr/>
      </p:nvGrpSpPr>
      <p:grpSpPr>
        <a:xfrm>
          <a:off x="0" y="0"/>
          <a:ext cx="0" cy="0"/>
          <a:chOff x="0" y="0"/>
          <a:chExt cx="0" cy="0"/>
        </a:xfrm>
      </p:grpSpPr>
      <p:sp>
        <p:nvSpPr>
          <p:cNvPr id="119" name="Google Shape;119;p5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50"/>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121" name="Google Shape;121;p50"/>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122" name="Google Shape;122;p5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5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5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5" name="Shape 125"/>
        <p:cNvGrpSpPr/>
        <p:nvPr/>
      </p:nvGrpSpPr>
      <p:grpSpPr>
        <a:xfrm>
          <a:off x="0" y="0"/>
          <a:ext cx="0" cy="0"/>
          <a:chOff x="0" y="0"/>
          <a:chExt cx="0" cy="0"/>
        </a:xfrm>
      </p:grpSpPr>
      <p:sp>
        <p:nvSpPr>
          <p:cNvPr id="126" name="Google Shape;126;p51"/>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51"/>
          <p:cNvSpPr txBox="1"/>
          <p:nvPr>
            <p:ph idx="1" type="body"/>
          </p:nvPr>
        </p:nvSpPr>
        <p:spPr>
          <a:xfrm>
            <a:off x="304800" y="1023409"/>
            <a:ext cx="2693459"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128" name="Google Shape;128;p51"/>
          <p:cNvSpPr txBox="1"/>
          <p:nvPr>
            <p:ph idx="2" type="body"/>
          </p:nvPr>
        </p:nvSpPr>
        <p:spPr>
          <a:xfrm>
            <a:off x="304800" y="1449917"/>
            <a:ext cx="2693459"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129" name="Google Shape;129;p51"/>
          <p:cNvSpPr txBox="1"/>
          <p:nvPr>
            <p:ph idx="3" type="body"/>
          </p:nvPr>
        </p:nvSpPr>
        <p:spPr>
          <a:xfrm>
            <a:off x="3096684" y="1023409"/>
            <a:ext cx="2694517"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130" name="Google Shape;130;p51"/>
          <p:cNvSpPr txBox="1"/>
          <p:nvPr>
            <p:ph idx="4" type="body"/>
          </p:nvPr>
        </p:nvSpPr>
        <p:spPr>
          <a:xfrm>
            <a:off x="3096684" y="1449917"/>
            <a:ext cx="2694517"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131" name="Google Shape;131;p5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5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5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4400"/>
              <a:buFont typeface="Arial"/>
              <a:buNone/>
              <a:defRPr b="1" i="0">
                <a:solidFill>
                  <a:srgbClr val="00206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4" name="Shape 134"/>
        <p:cNvGrpSpPr/>
        <p:nvPr/>
      </p:nvGrpSpPr>
      <p:grpSpPr>
        <a:xfrm>
          <a:off x="0" y="0"/>
          <a:ext cx="0" cy="0"/>
          <a:chOff x="0" y="0"/>
          <a:chExt cx="0" cy="0"/>
        </a:xfrm>
      </p:grpSpPr>
      <p:sp>
        <p:nvSpPr>
          <p:cNvPr id="135" name="Google Shape;135;p52"/>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52"/>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52"/>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52"/>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9" name="Shape 139"/>
        <p:cNvGrpSpPr/>
        <p:nvPr/>
      </p:nvGrpSpPr>
      <p:grpSpPr>
        <a:xfrm>
          <a:off x="0" y="0"/>
          <a:ext cx="0" cy="0"/>
          <a:chOff x="0" y="0"/>
          <a:chExt cx="0" cy="0"/>
        </a:xfrm>
      </p:grpSpPr>
      <p:sp>
        <p:nvSpPr>
          <p:cNvPr id="140" name="Google Shape;140;p53"/>
          <p:cNvSpPr txBox="1"/>
          <p:nvPr>
            <p:ph type="title"/>
          </p:nvPr>
        </p:nvSpPr>
        <p:spPr>
          <a:xfrm>
            <a:off x="304800" y="182033"/>
            <a:ext cx="2005542" cy="774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53"/>
          <p:cNvSpPr txBox="1"/>
          <p:nvPr>
            <p:ph idx="1" type="body"/>
          </p:nvPr>
        </p:nvSpPr>
        <p:spPr>
          <a:xfrm>
            <a:off x="2383367" y="182034"/>
            <a:ext cx="3407833" cy="3902075"/>
          </a:xfrm>
          <a:prstGeom prst="rect">
            <a:avLst/>
          </a:prstGeom>
          <a:noFill/>
          <a:ln>
            <a:noFill/>
          </a:ln>
        </p:spPr>
        <p:txBody>
          <a:bodyPr anchorCtr="0" anchor="t" bIns="45700" lIns="91425" spcFirstLastPara="1" rIns="91425" wrap="square" tIns="45700">
            <a:normAutofit/>
          </a:bodyPr>
          <a:lstStyle>
            <a:lvl1pPr indent="-364045" lvl="0" marL="457200" algn="l">
              <a:spcBef>
                <a:spcPts val="427"/>
              </a:spcBef>
              <a:spcAft>
                <a:spcPts val="0"/>
              </a:spcAft>
              <a:buClr>
                <a:schemeClr val="dk1"/>
              </a:buClr>
              <a:buSzPts val="2133"/>
              <a:buChar char="•"/>
              <a:defRPr sz="2133"/>
            </a:lvl1pPr>
            <a:lvl2pPr indent="-347154" lvl="1" marL="914400" algn="l">
              <a:spcBef>
                <a:spcPts val="373"/>
              </a:spcBef>
              <a:spcAft>
                <a:spcPts val="0"/>
              </a:spcAft>
              <a:buClr>
                <a:schemeClr val="dk1"/>
              </a:buClr>
              <a:buSzPts val="1867"/>
              <a:buChar char="–"/>
              <a:defRPr sz="1867"/>
            </a:lvl2pPr>
            <a:lvl3pPr indent="-330200" lvl="2" marL="1371600" algn="l">
              <a:spcBef>
                <a:spcPts val="320"/>
              </a:spcBef>
              <a:spcAft>
                <a:spcPts val="0"/>
              </a:spcAft>
              <a:buClr>
                <a:schemeClr val="dk1"/>
              </a:buClr>
              <a:buSzPts val="1600"/>
              <a:buChar char="•"/>
              <a:defRPr sz="1600"/>
            </a:lvl3pPr>
            <a:lvl4pPr indent="-313245" lvl="3" marL="1828800" algn="l">
              <a:spcBef>
                <a:spcPts val="267"/>
              </a:spcBef>
              <a:spcAft>
                <a:spcPts val="0"/>
              </a:spcAft>
              <a:buClr>
                <a:schemeClr val="dk1"/>
              </a:buClr>
              <a:buSzPts val="1333"/>
              <a:buChar char="–"/>
              <a:defRPr sz="1333"/>
            </a:lvl4pPr>
            <a:lvl5pPr indent="-313245" lvl="4" marL="2286000" algn="l">
              <a:spcBef>
                <a:spcPts val="267"/>
              </a:spcBef>
              <a:spcAft>
                <a:spcPts val="0"/>
              </a:spcAft>
              <a:buClr>
                <a:schemeClr val="dk1"/>
              </a:buClr>
              <a:buSzPts val="1333"/>
              <a:buChar char="»"/>
              <a:defRPr sz="1333"/>
            </a:lvl5pPr>
            <a:lvl6pPr indent="-313245" lvl="5" marL="2743200" algn="l">
              <a:spcBef>
                <a:spcPts val="267"/>
              </a:spcBef>
              <a:spcAft>
                <a:spcPts val="0"/>
              </a:spcAft>
              <a:buClr>
                <a:schemeClr val="dk1"/>
              </a:buClr>
              <a:buSzPts val="1333"/>
              <a:buChar char="•"/>
              <a:defRPr sz="1333"/>
            </a:lvl6pPr>
            <a:lvl7pPr indent="-313245" lvl="6" marL="3200400" algn="l">
              <a:spcBef>
                <a:spcPts val="267"/>
              </a:spcBef>
              <a:spcAft>
                <a:spcPts val="0"/>
              </a:spcAft>
              <a:buClr>
                <a:schemeClr val="dk1"/>
              </a:buClr>
              <a:buSzPts val="1333"/>
              <a:buChar char="•"/>
              <a:defRPr sz="1333"/>
            </a:lvl7pPr>
            <a:lvl8pPr indent="-313245" lvl="7" marL="3657600" algn="l">
              <a:spcBef>
                <a:spcPts val="267"/>
              </a:spcBef>
              <a:spcAft>
                <a:spcPts val="0"/>
              </a:spcAft>
              <a:buClr>
                <a:schemeClr val="dk1"/>
              </a:buClr>
              <a:buSzPts val="1333"/>
              <a:buChar char="•"/>
              <a:defRPr sz="1333"/>
            </a:lvl8pPr>
            <a:lvl9pPr indent="-313245" lvl="8" marL="4114800" algn="l">
              <a:spcBef>
                <a:spcPts val="267"/>
              </a:spcBef>
              <a:spcAft>
                <a:spcPts val="0"/>
              </a:spcAft>
              <a:buClr>
                <a:schemeClr val="dk1"/>
              </a:buClr>
              <a:buSzPts val="1333"/>
              <a:buChar char="•"/>
              <a:defRPr sz="1333"/>
            </a:lvl9pPr>
          </a:lstStyle>
          <a:p/>
        </p:txBody>
      </p:sp>
      <p:sp>
        <p:nvSpPr>
          <p:cNvPr id="142" name="Google Shape;142;p53"/>
          <p:cNvSpPr txBox="1"/>
          <p:nvPr>
            <p:ph idx="2" type="body"/>
          </p:nvPr>
        </p:nvSpPr>
        <p:spPr>
          <a:xfrm>
            <a:off x="304800" y="956734"/>
            <a:ext cx="2005542" cy="31273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143" name="Google Shape;143;p5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5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5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6" name="Shape 146"/>
        <p:cNvGrpSpPr/>
        <p:nvPr/>
      </p:nvGrpSpPr>
      <p:grpSpPr>
        <a:xfrm>
          <a:off x="0" y="0"/>
          <a:ext cx="0" cy="0"/>
          <a:chOff x="0" y="0"/>
          <a:chExt cx="0" cy="0"/>
        </a:xfrm>
      </p:grpSpPr>
      <p:sp>
        <p:nvSpPr>
          <p:cNvPr id="147" name="Google Shape;147;p54"/>
          <p:cNvSpPr txBox="1"/>
          <p:nvPr>
            <p:ph type="title"/>
          </p:nvPr>
        </p:nvSpPr>
        <p:spPr>
          <a:xfrm>
            <a:off x="1194859" y="3200400"/>
            <a:ext cx="3657600" cy="3778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54"/>
          <p:cNvSpPr/>
          <p:nvPr>
            <p:ph idx="2" type="pic"/>
          </p:nvPr>
        </p:nvSpPr>
        <p:spPr>
          <a:xfrm>
            <a:off x="1194859" y="408517"/>
            <a:ext cx="3657600" cy="2743200"/>
          </a:xfrm>
          <a:prstGeom prst="rect">
            <a:avLst/>
          </a:prstGeom>
          <a:noFill/>
          <a:ln>
            <a:noFill/>
          </a:ln>
        </p:spPr>
      </p:sp>
      <p:sp>
        <p:nvSpPr>
          <p:cNvPr id="149" name="Google Shape;149;p54"/>
          <p:cNvSpPr txBox="1"/>
          <p:nvPr>
            <p:ph idx="1" type="body"/>
          </p:nvPr>
        </p:nvSpPr>
        <p:spPr>
          <a:xfrm>
            <a:off x="1194859" y="3578225"/>
            <a:ext cx="3657600" cy="5365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150" name="Google Shape;150;p5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5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5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3" name="Shape 153"/>
        <p:cNvGrpSpPr/>
        <p:nvPr/>
      </p:nvGrpSpPr>
      <p:grpSpPr>
        <a:xfrm>
          <a:off x="0" y="0"/>
          <a:ext cx="0" cy="0"/>
          <a:chOff x="0" y="0"/>
          <a:chExt cx="0" cy="0"/>
        </a:xfrm>
      </p:grpSpPr>
      <p:sp>
        <p:nvSpPr>
          <p:cNvPr id="154" name="Google Shape;154;p55"/>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55"/>
          <p:cNvSpPr txBox="1"/>
          <p:nvPr>
            <p:ph idx="1" type="body"/>
          </p:nvPr>
        </p:nvSpPr>
        <p:spPr>
          <a:xfrm rot="5400000">
            <a:off x="1539346" y="-167746"/>
            <a:ext cx="3017309"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p55"/>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55"/>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55"/>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p56"/>
          <p:cNvSpPr txBox="1"/>
          <p:nvPr>
            <p:ph type="title"/>
          </p:nvPr>
        </p:nvSpPr>
        <p:spPr>
          <a:xfrm rot="5400000">
            <a:off x="3154892" y="1447800"/>
            <a:ext cx="3901017" cy="1371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56"/>
          <p:cNvSpPr txBox="1"/>
          <p:nvPr>
            <p:ph idx="1" type="body"/>
          </p:nvPr>
        </p:nvSpPr>
        <p:spPr>
          <a:xfrm rot="5400000">
            <a:off x="360892" y="127000"/>
            <a:ext cx="3901017" cy="401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2" name="Google Shape;162;p56"/>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56"/>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56"/>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26" name="Shape 2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3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1" name="Google Shape;4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4.jpg"/><Relationship Id="rId3" Type="http://schemas.openxmlformats.org/officeDocument/2006/relationships/image" Target="../media/image2.jpg"/><Relationship Id="rId4" Type="http://schemas.openxmlformats.org/officeDocument/2006/relationships/slideLayout" Target="../slideLayouts/slideLayout1.xml"/><Relationship Id="rId5"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image" Target="../media/image3.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1.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A colorful heart with a yellow rectangle&#10;&#10;AI-generated content may be incorrect." id="10" name="Google Shape;10;p30"/>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A light bulb with a blue rectangle&#10;&#10;AI-generated content may be incorrect." id="11" name="Google Shape;11;p30"/>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 name="Shape 13"/>
        <p:cNvGrpSpPr/>
        <p:nvPr/>
      </p:nvGrpSpPr>
      <p:grpSpPr>
        <a:xfrm>
          <a:off x="0" y="0"/>
          <a:ext cx="0" cy="0"/>
          <a:chOff x="0" y="0"/>
          <a:chExt cx="0" cy="0"/>
        </a:xfrm>
      </p:grpSpPr>
      <p:sp>
        <p:nvSpPr>
          <p:cNvPr id="14" name="Google Shape;14;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 name="Google Shape;1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 name="Google Shape;1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 name="Google Shape;1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A close-up of a logo&#10;&#10;AI-generated content may be incorrect." id="19" name="Google Shape;19;p32"/>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
        <p:nvSpPr>
          <p:cNvPr id="91" name="Google Shape;91;p36"/>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2" name="Google Shape;92;p36"/>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64045" lvl="0" marL="457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4" lvl="1" marL="914400" marR="0" rtl="0" algn="l">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3" name="Google Shape;93;p36"/>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36"/>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36"/>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800">
                <a:solidFill>
                  <a:srgbClr val="888888"/>
                </a:solidFill>
                <a:latin typeface="Calibri"/>
                <a:ea typeface="Calibri"/>
                <a:cs typeface="Calibri"/>
                <a:sym typeface="Calibri"/>
              </a:defRPr>
            </a:lvl1pPr>
            <a:lvl2pPr indent="0" lvl="1" marL="0" marR="0" rtl="0" algn="r">
              <a:spcBef>
                <a:spcPts val="0"/>
              </a:spcBef>
              <a:buNone/>
              <a:defRPr sz="800">
                <a:solidFill>
                  <a:srgbClr val="888888"/>
                </a:solidFill>
                <a:latin typeface="Calibri"/>
                <a:ea typeface="Calibri"/>
                <a:cs typeface="Calibri"/>
                <a:sym typeface="Calibri"/>
              </a:defRPr>
            </a:lvl2pPr>
            <a:lvl3pPr indent="0" lvl="2" marL="0" marR="0" rtl="0" algn="r">
              <a:spcBef>
                <a:spcPts val="0"/>
              </a:spcBef>
              <a:buNone/>
              <a:defRPr sz="800">
                <a:solidFill>
                  <a:srgbClr val="888888"/>
                </a:solidFill>
                <a:latin typeface="Calibri"/>
                <a:ea typeface="Calibri"/>
                <a:cs typeface="Calibri"/>
                <a:sym typeface="Calibri"/>
              </a:defRPr>
            </a:lvl3pPr>
            <a:lvl4pPr indent="0" lvl="3" marL="0" marR="0" rtl="0" algn="r">
              <a:spcBef>
                <a:spcPts val="0"/>
              </a:spcBef>
              <a:buNone/>
              <a:defRPr sz="800">
                <a:solidFill>
                  <a:srgbClr val="888888"/>
                </a:solidFill>
                <a:latin typeface="Calibri"/>
                <a:ea typeface="Calibri"/>
                <a:cs typeface="Calibri"/>
                <a:sym typeface="Calibri"/>
              </a:defRPr>
            </a:lvl4pPr>
            <a:lvl5pPr indent="0" lvl="4" marL="0" marR="0" rtl="0" algn="r">
              <a:spcBef>
                <a:spcPts val="0"/>
              </a:spcBef>
              <a:buNone/>
              <a:defRPr sz="800">
                <a:solidFill>
                  <a:srgbClr val="888888"/>
                </a:solidFill>
                <a:latin typeface="Calibri"/>
                <a:ea typeface="Calibri"/>
                <a:cs typeface="Calibri"/>
                <a:sym typeface="Calibri"/>
              </a:defRPr>
            </a:lvl5pPr>
            <a:lvl6pPr indent="0" lvl="5" marL="0" marR="0" rtl="0" algn="r">
              <a:spcBef>
                <a:spcPts val="0"/>
              </a:spcBef>
              <a:buNone/>
              <a:defRPr sz="800">
                <a:solidFill>
                  <a:srgbClr val="888888"/>
                </a:solidFill>
                <a:latin typeface="Calibri"/>
                <a:ea typeface="Calibri"/>
                <a:cs typeface="Calibri"/>
                <a:sym typeface="Calibri"/>
              </a:defRPr>
            </a:lvl6pPr>
            <a:lvl7pPr indent="0" lvl="6" marL="0" marR="0" rtl="0" algn="r">
              <a:spcBef>
                <a:spcPts val="0"/>
              </a:spcBef>
              <a:buNone/>
              <a:defRPr sz="800">
                <a:solidFill>
                  <a:srgbClr val="888888"/>
                </a:solidFill>
                <a:latin typeface="Calibri"/>
                <a:ea typeface="Calibri"/>
                <a:cs typeface="Calibri"/>
                <a:sym typeface="Calibri"/>
              </a:defRPr>
            </a:lvl7pPr>
            <a:lvl8pPr indent="0" lvl="7" marL="0" marR="0" rtl="0" algn="r">
              <a:spcBef>
                <a:spcPts val="0"/>
              </a:spcBef>
              <a:buNone/>
              <a:defRPr sz="800">
                <a:solidFill>
                  <a:srgbClr val="888888"/>
                </a:solidFill>
                <a:latin typeface="Calibri"/>
                <a:ea typeface="Calibri"/>
                <a:cs typeface="Calibri"/>
                <a:sym typeface="Calibri"/>
              </a:defRPr>
            </a:lvl8pPr>
            <a:lvl9pPr indent="0" lvl="8" marL="0" marR="0" rtl="0" algn="r">
              <a:spcBef>
                <a:spcPts val="0"/>
              </a:spcBef>
              <a:buNone/>
              <a:defRPr sz="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5.png"/></Relationships>
</file>

<file path=ppt/slides/_rels/slide1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33.png"/><Relationship Id="rId13" Type="http://schemas.openxmlformats.org/officeDocument/2006/relationships/image" Target="../media/image16.png"/><Relationship Id="rId12"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12.png"/><Relationship Id="rId15" Type="http://schemas.openxmlformats.org/officeDocument/2006/relationships/image" Target="../media/image24.png"/><Relationship Id="rId14" Type="http://schemas.openxmlformats.org/officeDocument/2006/relationships/image" Target="../media/image5.png"/><Relationship Id="rId17" Type="http://schemas.openxmlformats.org/officeDocument/2006/relationships/image" Target="../media/image23.png"/><Relationship Id="rId16"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9.png"/><Relationship Id="rId18"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33.png"/><Relationship Id="rId13" Type="http://schemas.openxmlformats.org/officeDocument/2006/relationships/image" Target="../media/image16.png"/><Relationship Id="rId12"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12.png"/><Relationship Id="rId15" Type="http://schemas.openxmlformats.org/officeDocument/2006/relationships/image" Target="../media/image24.png"/><Relationship Id="rId14" Type="http://schemas.openxmlformats.org/officeDocument/2006/relationships/image" Target="../media/image5.png"/><Relationship Id="rId17" Type="http://schemas.openxmlformats.org/officeDocument/2006/relationships/image" Target="../media/image23.png"/><Relationship Id="rId16"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9.png"/><Relationship Id="rId18"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33.png"/><Relationship Id="rId13" Type="http://schemas.openxmlformats.org/officeDocument/2006/relationships/image" Target="../media/image16.png"/><Relationship Id="rId12"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12.png"/><Relationship Id="rId15" Type="http://schemas.openxmlformats.org/officeDocument/2006/relationships/image" Target="../media/image24.png"/><Relationship Id="rId14" Type="http://schemas.openxmlformats.org/officeDocument/2006/relationships/image" Target="../media/image5.png"/><Relationship Id="rId17" Type="http://schemas.openxmlformats.org/officeDocument/2006/relationships/image" Target="../media/image23.png"/><Relationship Id="rId16"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9.png"/><Relationship Id="rId18"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8.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50.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9.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53.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42.png"/><Relationship Id="rId4" Type="http://schemas.openxmlformats.org/officeDocument/2006/relationships/image" Target="../media/image45.jpg"/><Relationship Id="rId5"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33.png"/><Relationship Id="rId13" Type="http://schemas.openxmlformats.org/officeDocument/2006/relationships/image" Target="../media/image16.png"/><Relationship Id="rId12"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12.png"/><Relationship Id="rId15" Type="http://schemas.openxmlformats.org/officeDocument/2006/relationships/image" Target="../media/image24.png"/><Relationship Id="rId14" Type="http://schemas.openxmlformats.org/officeDocument/2006/relationships/image" Target="../media/image5.png"/><Relationship Id="rId17" Type="http://schemas.openxmlformats.org/officeDocument/2006/relationships/image" Target="../media/image23.png"/><Relationship Id="rId16"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9.png"/><Relationship Id="rId18"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
          <p:cNvSpPr txBox="1"/>
          <p:nvPr/>
        </p:nvSpPr>
        <p:spPr>
          <a:xfrm>
            <a:off x="290957" y="2176372"/>
            <a:ext cx="6984694" cy="186681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rPr b="0" i="0" lang="en-US" sz="3600" u="none" cap="none" strike="noStrike">
                <a:solidFill>
                  <a:schemeClr val="lt1"/>
                </a:solidFill>
                <a:latin typeface="Arial"/>
                <a:ea typeface="Arial"/>
                <a:cs typeface="Arial"/>
                <a:sym typeface="Arial"/>
              </a:rPr>
              <a:t>Adaptive AI for CV Adjudication: </a:t>
            </a:r>
            <a:r>
              <a:rPr b="0" i="0" lang="en-US" sz="3000" u="none" cap="none" strike="noStrike">
                <a:solidFill>
                  <a:schemeClr val="lt1"/>
                </a:solidFill>
                <a:latin typeface="Arial"/>
                <a:ea typeface="Arial"/>
                <a:cs typeface="Arial"/>
                <a:sym typeface="Arial"/>
              </a:rPr>
              <a:t>Adjudication Across Different Definitions </a:t>
            </a:r>
            <a:br>
              <a:rPr b="0" i="0" lang="en-US" sz="3000" u="none" cap="none" strike="noStrike">
                <a:solidFill>
                  <a:schemeClr val="lt1"/>
                </a:solidFill>
                <a:latin typeface="Arial"/>
                <a:ea typeface="Arial"/>
                <a:cs typeface="Arial"/>
                <a:sym typeface="Arial"/>
              </a:rPr>
            </a:br>
            <a:r>
              <a:rPr b="0" i="0" lang="en-US" sz="3000" u="none" cap="none" strike="noStrike">
                <a:solidFill>
                  <a:schemeClr val="lt1"/>
                </a:solidFill>
                <a:latin typeface="Arial"/>
                <a:ea typeface="Arial"/>
                <a:cs typeface="Arial"/>
                <a:sym typeface="Arial"/>
              </a:rPr>
              <a:t>in the ODYSSEY OUTCOMES and </a:t>
            </a:r>
            <a:br>
              <a:rPr b="0" i="0" lang="en-US" sz="3000" u="none" cap="none" strike="noStrike">
                <a:solidFill>
                  <a:schemeClr val="lt1"/>
                </a:solidFill>
                <a:latin typeface="Arial"/>
                <a:ea typeface="Arial"/>
                <a:cs typeface="Arial"/>
                <a:sym typeface="Arial"/>
              </a:rPr>
            </a:br>
            <a:r>
              <a:rPr b="0" i="0" lang="en-US" sz="3000" u="none" cap="none" strike="noStrike">
                <a:solidFill>
                  <a:schemeClr val="lt1"/>
                </a:solidFill>
                <a:latin typeface="Arial"/>
                <a:ea typeface="Arial"/>
                <a:cs typeface="Arial"/>
                <a:sym typeface="Arial"/>
              </a:rPr>
              <a:t>EUCLID Trials</a:t>
            </a:r>
            <a:endParaRPr b="1" i="0" sz="3000" u="none" cap="none" strike="noStrike">
              <a:solidFill>
                <a:schemeClr val="lt1"/>
              </a:solidFill>
              <a:latin typeface="Arial"/>
              <a:ea typeface="Arial"/>
              <a:cs typeface="Arial"/>
              <a:sym typeface="Arial"/>
            </a:endParaRPr>
          </a:p>
        </p:txBody>
      </p:sp>
      <p:sp>
        <p:nvSpPr>
          <p:cNvPr id="170" name="Google Shape;170;p1"/>
          <p:cNvSpPr txBox="1"/>
          <p:nvPr/>
        </p:nvSpPr>
        <p:spPr>
          <a:xfrm>
            <a:off x="290957" y="4108625"/>
            <a:ext cx="5988657" cy="118632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Sreek Vemulapalli, MD</a:t>
            </a:r>
            <a:endParaRPr/>
          </a:p>
          <a:p>
            <a:pPr indent="0" lvl="0" marL="9525" marR="0" rtl="0" algn="l">
              <a:lnSpc>
                <a:spcPct val="10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Associate Professor of Medicine with Tenure, </a:t>
            </a:r>
            <a:br>
              <a:rPr b="0" i="0" lang="en-US" sz="2000" u="none" cap="none" strike="noStrike">
                <a:solidFill>
                  <a:schemeClr val="lt1"/>
                </a:solidFill>
                <a:latin typeface="Arial"/>
                <a:ea typeface="Arial"/>
                <a:cs typeface="Arial"/>
                <a:sym typeface="Arial"/>
              </a:rPr>
            </a:br>
            <a:r>
              <a:rPr b="0" i="0" lang="en-US" sz="2000" u="none" cap="none" strike="noStrike">
                <a:solidFill>
                  <a:schemeClr val="lt1"/>
                </a:solidFill>
                <a:latin typeface="Arial"/>
                <a:ea typeface="Arial"/>
                <a:cs typeface="Arial"/>
                <a:sym typeface="Arial"/>
              </a:rPr>
              <a:t>Duke University SOM</a:t>
            </a:r>
            <a:endParaRPr/>
          </a:p>
          <a:p>
            <a:pPr indent="0" lvl="0" marL="9525" marR="0" rtl="0" algn="l">
              <a:lnSpc>
                <a:spcPct val="10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Director, Cardiovascular Imaging, DUHS</a:t>
            </a:r>
            <a:endParaRPr/>
          </a:p>
          <a:p>
            <a:pPr indent="0" lvl="0" marL="9525" marR="0" rtl="0" algn="l">
              <a:lnSpc>
                <a:spcPct val="10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Duke Clinical Research Institute</a:t>
            </a:r>
            <a:endParaRPr/>
          </a:p>
          <a:p>
            <a:pPr indent="0" lvl="0" marL="9525" marR="0" rtl="0" algn="l">
              <a:lnSpc>
                <a:spcPct val="10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Duke-Margolis Institute for Health Policy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0"/>
          <p:cNvSpPr txBox="1"/>
          <p:nvPr>
            <p:ph type="title"/>
          </p:nvPr>
        </p:nvSpPr>
        <p:spPr>
          <a:xfrm>
            <a:off x="864576" y="347375"/>
            <a:ext cx="622202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Arial"/>
              <a:buNone/>
            </a:pPr>
            <a:r>
              <a:rPr lang="en-US"/>
              <a:t>ADAPT-CEC Methods</a:t>
            </a:r>
            <a:endParaRPr/>
          </a:p>
        </p:txBody>
      </p:sp>
      <p:pic>
        <p:nvPicPr>
          <p:cNvPr descr="A diagram of a timeline&#10;&#10;AI-generated content may be incorrect." id="348" name="Google Shape;348;p10"/>
          <p:cNvPicPr preferRelativeResize="0"/>
          <p:nvPr/>
        </p:nvPicPr>
        <p:blipFill rotWithShape="1">
          <a:blip r:embed="rId3">
            <a:alphaModFix/>
          </a:blip>
          <a:srcRect b="0" l="0" r="0" t="0"/>
          <a:stretch/>
        </p:blipFill>
        <p:spPr>
          <a:xfrm>
            <a:off x="118734" y="1670538"/>
            <a:ext cx="11993852" cy="3534508"/>
          </a:xfrm>
          <a:prstGeom prst="rect">
            <a:avLst/>
          </a:prstGeom>
          <a:noFill/>
          <a:ln>
            <a:noFill/>
          </a:ln>
        </p:spPr>
      </p:pic>
      <p:sp>
        <p:nvSpPr>
          <p:cNvPr id="349" name="Google Shape;349;p10"/>
          <p:cNvSpPr/>
          <p:nvPr/>
        </p:nvSpPr>
        <p:spPr>
          <a:xfrm>
            <a:off x="3783330" y="1670538"/>
            <a:ext cx="8229600" cy="15184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0" name="Google Shape;350;p10"/>
          <p:cNvSpPr/>
          <p:nvPr/>
        </p:nvSpPr>
        <p:spPr>
          <a:xfrm>
            <a:off x="10236530" y="2826327"/>
            <a:ext cx="1776399" cy="95002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1"/>
          <p:cNvSpPr/>
          <p:nvPr/>
        </p:nvSpPr>
        <p:spPr>
          <a:xfrm>
            <a:off x="8396654" y="1674689"/>
            <a:ext cx="1362808" cy="641838"/>
          </a:xfrm>
          <a:prstGeom prst="roundRect">
            <a:avLst>
              <a:gd fmla="val 16667" name="adj"/>
            </a:avLst>
          </a:prstGeom>
          <a:solidFill>
            <a:srgbClr val="F4F8FC"/>
          </a:solidFill>
          <a:ln cap="flat" cmpd="sng" w="12700">
            <a:solidFill>
              <a:srgbClr val="C8D8E8"/>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7" name="Google Shape;357;p11"/>
          <p:cNvSpPr/>
          <p:nvPr/>
        </p:nvSpPr>
        <p:spPr>
          <a:xfrm>
            <a:off x="8396654" y="2931989"/>
            <a:ext cx="1354015" cy="1011115"/>
          </a:xfrm>
          <a:prstGeom prst="roundRect">
            <a:avLst>
              <a:gd fmla="val 16667" name="adj"/>
            </a:avLst>
          </a:prstGeom>
          <a:solidFill>
            <a:srgbClr val="FFFBF0"/>
          </a:solidFill>
          <a:ln cap="flat" cmpd="sng" w="19050">
            <a:solidFill>
              <a:srgbClr val="E8A020"/>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8" name="Google Shape;358;p11"/>
          <p:cNvSpPr/>
          <p:nvPr/>
        </p:nvSpPr>
        <p:spPr>
          <a:xfrm>
            <a:off x="8651630" y="4576149"/>
            <a:ext cx="896815" cy="571501"/>
          </a:xfrm>
          <a:prstGeom prst="roundRect">
            <a:avLst>
              <a:gd fmla="val 16667" name="adj"/>
            </a:avLst>
          </a:prstGeom>
          <a:solidFill>
            <a:srgbClr val="F4F8FC"/>
          </a:solidFill>
          <a:ln cap="flat" cmpd="sng" w="12700">
            <a:solidFill>
              <a:srgbClr val="C8D8E8"/>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9" name="Google Shape;359;p11"/>
          <p:cNvSpPr/>
          <p:nvPr/>
        </p:nvSpPr>
        <p:spPr>
          <a:xfrm>
            <a:off x="420272" y="842350"/>
            <a:ext cx="2920805"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A6DB5"/>
              </a:buClr>
              <a:buSzPts val="1600"/>
              <a:buFont typeface="Calibri"/>
              <a:buNone/>
            </a:pPr>
            <a:r>
              <a:rPr b="1" lang="en-US" sz="1600">
                <a:solidFill>
                  <a:srgbClr val="2A6DB5"/>
                </a:solidFill>
                <a:latin typeface="Calibri"/>
                <a:ea typeface="Calibri"/>
                <a:cs typeface="Calibri"/>
                <a:sym typeface="Calibri"/>
              </a:rPr>
              <a:t>DEVELOPMENT PIPELINE</a:t>
            </a:r>
            <a:endParaRPr sz="1600">
              <a:solidFill>
                <a:schemeClr val="dk1"/>
              </a:solidFill>
              <a:latin typeface="Arial"/>
              <a:ea typeface="Arial"/>
              <a:cs typeface="Arial"/>
              <a:sym typeface="Arial"/>
            </a:endParaRPr>
          </a:p>
        </p:txBody>
      </p:sp>
      <p:sp>
        <p:nvSpPr>
          <p:cNvPr id="360" name="Google Shape;360;p11"/>
          <p:cNvSpPr/>
          <p:nvPr/>
        </p:nvSpPr>
        <p:spPr>
          <a:xfrm>
            <a:off x="4434840" y="855655"/>
            <a:ext cx="33832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A6DB5"/>
              </a:buClr>
              <a:buSzPts val="1600"/>
              <a:buFont typeface="Calibri"/>
              <a:buNone/>
            </a:pPr>
            <a:r>
              <a:rPr b="1" lang="en-US" sz="1600">
                <a:solidFill>
                  <a:srgbClr val="2A6DB5"/>
                </a:solidFill>
                <a:latin typeface="Calibri"/>
                <a:ea typeface="Calibri"/>
                <a:cs typeface="Calibri"/>
                <a:sym typeface="Calibri"/>
              </a:rPr>
              <a:t>STRATEGY COMPARISON</a:t>
            </a:r>
            <a:endParaRPr sz="1600">
              <a:solidFill>
                <a:schemeClr val="dk1"/>
              </a:solidFill>
              <a:latin typeface="Arial"/>
              <a:ea typeface="Arial"/>
              <a:cs typeface="Arial"/>
              <a:sym typeface="Arial"/>
            </a:endParaRPr>
          </a:p>
        </p:txBody>
      </p:sp>
      <p:sp>
        <p:nvSpPr>
          <p:cNvPr id="361" name="Google Shape;361;p11"/>
          <p:cNvSpPr/>
          <p:nvPr/>
        </p:nvSpPr>
        <p:spPr>
          <a:xfrm>
            <a:off x="8120575" y="736843"/>
            <a:ext cx="36576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A6DB5"/>
              </a:buClr>
              <a:buSzPts val="1600"/>
              <a:buFont typeface="Calibri"/>
              <a:buNone/>
            </a:pPr>
            <a:r>
              <a:rPr b="1" lang="en-US" sz="1600">
                <a:solidFill>
                  <a:srgbClr val="2A6DB5"/>
                </a:solidFill>
                <a:latin typeface="Calibri"/>
                <a:ea typeface="Calibri"/>
                <a:cs typeface="Calibri"/>
                <a:sym typeface="Calibri"/>
              </a:rPr>
              <a:t>EUCLID PRIMARY ENDPOINT REPLICATION</a:t>
            </a:r>
            <a:endParaRPr sz="1600">
              <a:solidFill>
                <a:schemeClr val="dk1"/>
              </a:solidFill>
              <a:latin typeface="Arial"/>
              <a:ea typeface="Arial"/>
              <a:cs typeface="Arial"/>
              <a:sym typeface="Arial"/>
            </a:endParaRPr>
          </a:p>
        </p:txBody>
      </p:sp>
      <p:sp>
        <p:nvSpPr>
          <p:cNvPr id="362" name="Google Shape;362;p11"/>
          <p:cNvSpPr/>
          <p:nvPr/>
        </p:nvSpPr>
        <p:spPr>
          <a:xfrm>
            <a:off x="420272" y="1151489"/>
            <a:ext cx="3749040" cy="22860"/>
          </a:xfrm>
          <a:prstGeom prst="rect">
            <a:avLst/>
          </a:prstGeom>
          <a:solidFill>
            <a:srgbClr val="4A9FD4">
              <a:alpha val="50196"/>
            </a:srgbClr>
          </a:solidFill>
          <a:ln cap="flat" cmpd="sng" w="12700">
            <a:solidFill>
              <a:srgbClr val="4A9FD4">
                <a:alpha val="5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3" name="Google Shape;363;p11"/>
          <p:cNvSpPr/>
          <p:nvPr/>
        </p:nvSpPr>
        <p:spPr>
          <a:xfrm>
            <a:off x="4434840" y="1151489"/>
            <a:ext cx="3383280" cy="22860"/>
          </a:xfrm>
          <a:prstGeom prst="rect">
            <a:avLst/>
          </a:prstGeom>
          <a:solidFill>
            <a:srgbClr val="4A9FD4">
              <a:alpha val="50196"/>
            </a:srgbClr>
          </a:solidFill>
          <a:ln cap="flat" cmpd="sng" w="12700">
            <a:solidFill>
              <a:srgbClr val="4A9FD4">
                <a:alpha val="5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4" name="Google Shape;364;p11"/>
          <p:cNvSpPr/>
          <p:nvPr/>
        </p:nvSpPr>
        <p:spPr>
          <a:xfrm>
            <a:off x="8120575" y="1151489"/>
            <a:ext cx="3657600" cy="22860"/>
          </a:xfrm>
          <a:prstGeom prst="rect">
            <a:avLst/>
          </a:prstGeom>
          <a:solidFill>
            <a:srgbClr val="4A9FD4">
              <a:alpha val="50196"/>
            </a:srgbClr>
          </a:solidFill>
          <a:ln cap="flat" cmpd="sng" w="12700">
            <a:solidFill>
              <a:srgbClr val="4A9FD4">
                <a:alpha val="5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365" name="Google Shape;365;p11"/>
          <p:cNvCxnSpPr/>
          <p:nvPr/>
        </p:nvCxnSpPr>
        <p:spPr>
          <a:xfrm>
            <a:off x="587683" y="1551837"/>
            <a:ext cx="0" cy="2547387"/>
          </a:xfrm>
          <a:prstGeom prst="straightConnector1">
            <a:avLst/>
          </a:prstGeom>
          <a:noFill/>
          <a:ln cap="flat" cmpd="sng" w="19050">
            <a:solidFill>
              <a:srgbClr val="4A9FD4">
                <a:alpha val="60000"/>
              </a:srgbClr>
            </a:solidFill>
            <a:prstDash val="solid"/>
            <a:round/>
            <a:headEnd len="sm" w="sm" type="none"/>
            <a:tailEnd len="sm" w="sm" type="none"/>
          </a:ln>
        </p:spPr>
      </p:cxnSp>
      <p:grpSp>
        <p:nvGrpSpPr>
          <p:cNvPr id="366" name="Google Shape;366;p11"/>
          <p:cNvGrpSpPr/>
          <p:nvPr/>
        </p:nvGrpSpPr>
        <p:grpSpPr>
          <a:xfrm>
            <a:off x="4844560" y="2461827"/>
            <a:ext cx="2468880" cy="201168"/>
            <a:chOff x="4800600" y="2444964"/>
            <a:chExt cx="2468880" cy="201168"/>
          </a:xfrm>
        </p:grpSpPr>
        <p:cxnSp>
          <p:nvCxnSpPr>
            <p:cNvPr id="367" name="Google Shape;367;p11"/>
            <p:cNvCxnSpPr/>
            <p:nvPr/>
          </p:nvCxnSpPr>
          <p:spPr>
            <a:xfrm>
              <a:off x="4800600" y="2536404"/>
              <a:ext cx="2468880" cy="0"/>
            </a:xfrm>
            <a:prstGeom prst="straightConnector1">
              <a:avLst/>
            </a:prstGeom>
            <a:noFill/>
            <a:ln cap="flat" cmpd="sng" w="10150">
              <a:solidFill>
                <a:srgbClr val="C8D8E8"/>
              </a:solidFill>
              <a:prstDash val="solid"/>
              <a:round/>
              <a:headEnd len="sm" w="sm" type="none"/>
              <a:tailEnd len="sm" w="sm" type="none"/>
            </a:ln>
          </p:spPr>
        </p:cxnSp>
        <p:sp>
          <p:nvSpPr>
            <p:cNvPr id="368" name="Google Shape;368;p11"/>
            <p:cNvSpPr/>
            <p:nvPr/>
          </p:nvSpPr>
          <p:spPr>
            <a:xfrm>
              <a:off x="5943600" y="2444964"/>
              <a:ext cx="347472" cy="201168"/>
            </a:xfrm>
            <a:prstGeom prst="rect">
              <a:avLst/>
            </a:prstGeom>
            <a:solidFill>
              <a:srgbClr val="F4F8FC"/>
            </a:solidFill>
            <a:ln cap="flat" cmpd="sng" w="10150">
              <a:solidFill>
                <a:srgbClr val="C8D8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9" name="Google Shape;369;p11"/>
            <p:cNvSpPr/>
            <p:nvPr/>
          </p:nvSpPr>
          <p:spPr>
            <a:xfrm>
              <a:off x="5943600" y="2444964"/>
              <a:ext cx="347472"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7A92A8"/>
                </a:buClr>
                <a:buSzPts val="800"/>
                <a:buFont typeface="Calibri"/>
                <a:buNone/>
              </a:pPr>
              <a:r>
                <a:rPr b="1" lang="en-US" sz="800">
                  <a:solidFill>
                    <a:srgbClr val="7A92A8"/>
                  </a:solidFill>
                  <a:latin typeface="Calibri"/>
                  <a:ea typeface="Calibri"/>
                  <a:cs typeface="Calibri"/>
                  <a:sym typeface="Calibri"/>
                </a:rPr>
                <a:t>VS</a:t>
              </a:r>
              <a:endParaRPr sz="800">
                <a:solidFill>
                  <a:schemeClr val="dk1"/>
                </a:solidFill>
                <a:latin typeface="Arial"/>
                <a:ea typeface="Arial"/>
                <a:cs typeface="Arial"/>
                <a:sym typeface="Arial"/>
              </a:endParaRPr>
            </a:p>
          </p:txBody>
        </p:sp>
      </p:grpSp>
      <p:sp>
        <p:nvSpPr>
          <p:cNvPr id="370" name="Google Shape;370;p11"/>
          <p:cNvSpPr/>
          <p:nvPr/>
        </p:nvSpPr>
        <p:spPr>
          <a:xfrm>
            <a:off x="8120575" y="1206353"/>
            <a:ext cx="36576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A92A8"/>
              </a:buClr>
              <a:buSzPts val="850"/>
              <a:buFont typeface="Calibri"/>
              <a:buNone/>
            </a:pPr>
            <a:r>
              <a:rPr i="1" lang="en-US" sz="850">
                <a:solidFill>
                  <a:srgbClr val="7A92A8"/>
                </a:solidFill>
                <a:latin typeface="Calibri"/>
                <a:ea typeface="Calibri"/>
                <a:cs typeface="Calibri"/>
                <a:sym typeface="Calibri"/>
              </a:rPr>
              <a:t>Kaplan–Meier cumulative incidence: CV Death, MI, or Ischemic Stroke</a:t>
            </a:r>
            <a:endParaRPr sz="850">
              <a:solidFill>
                <a:schemeClr val="dk1"/>
              </a:solidFill>
              <a:latin typeface="Arial"/>
              <a:ea typeface="Arial"/>
              <a:cs typeface="Arial"/>
              <a:sym typeface="Arial"/>
            </a:endParaRPr>
          </a:p>
        </p:txBody>
      </p:sp>
      <p:sp>
        <p:nvSpPr>
          <p:cNvPr id="371" name="Google Shape;371;p11"/>
          <p:cNvSpPr/>
          <p:nvPr/>
        </p:nvSpPr>
        <p:spPr>
          <a:xfrm>
            <a:off x="8533814" y="1820920"/>
            <a:ext cx="1287194" cy="359211"/>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ADAPT-CEC</a:t>
            </a:r>
            <a:endParaRPr sz="1800">
              <a:solidFill>
                <a:schemeClr val="dk1"/>
              </a:solidFill>
              <a:latin typeface="Arial"/>
              <a:ea typeface="Arial"/>
              <a:cs typeface="Arial"/>
              <a:sym typeface="Arial"/>
            </a:endParaRPr>
          </a:p>
        </p:txBody>
      </p:sp>
      <p:sp>
        <p:nvSpPr>
          <p:cNvPr id="372" name="Google Shape;372;p11"/>
          <p:cNvSpPr/>
          <p:nvPr/>
        </p:nvSpPr>
        <p:spPr>
          <a:xfrm>
            <a:off x="8516231" y="3159691"/>
            <a:ext cx="1076178" cy="5730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Hybrid </a:t>
            </a:r>
            <a:br>
              <a:rPr b="1" lang="en-US" sz="1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ADAPT-CEC </a:t>
            </a:r>
            <a:br>
              <a:rPr b="1" lang="en-US" sz="1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 Human</a:t>
            </a:r>
            <a:endParaRPr sz="1800">
              <a:solidFill>
                <a:schemeClr val="dk1"/>
              </a:solidFill>
              <a:latin typeface="Arial"/>
              <a:ea typeface="Arial"/>
              <a:cs typeface="Arial"/>
              <a:sym typeface="Arial"/>
            </a:endParaRPr>
          </a:p>
        </p:txBody>
      </p:sp>
      <p:sp>
        <p:nvSpPr>
          <p:cNvPr id="373" name="Google Shape;373;p11"/>
          <p:cNvSpPr/>
          <p:nvPr/>
        </p:nvSpPr>
        <p:spPr>
          <a:xfrm>
            <a:off x="8762414" y="4713117"/>
            <a:ext cx="680525" cy="30329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GPT-4 </a:t>
            </a:r>
            <a:endParaRPr sz="1800">
              <a:solidFill>
                <a:schemeClr val="dk1"/>
              </a:solidFill>
              <a:latin typeface="Arial"/>
              <a:ea typeface="Arial"/>
              <a:cs typeface="Arial"/>
              <a:sym typeface="Arial"/>
            </a:endParaRPr>
          </a:p>
        </p:txBody>
      </p:sp>
      <p:grpSp>
        <p:nvGrpSpPr>
          <p:cNvPr id="374" name="Google Shape;374;p11"/>
          <p:cNvGrpSpPr/>
          <p:nvPr/>
        </p:nvGrpSpPr>
        <p:grpSpPr>
          <a:xfrm>
            <a:off x="4524520" y="4445283"/>
            <a:ext cx="3246120" cy="1051560"/>
            <a:chOff x="4480560" y="4343400"/>
            <a:chExt cx="3246120" cy="1051560"/>
          </a:xfrm>
        </p:grpSpPr>
        <p:grpSp>
          <p:nvGrpSpPr>
            <p:cNvPr id="375" name="Google Shape;375;p11"/>
            <p:cNvGrpSpPr/>
            <p:nvPr/>
          </p:nvGrpSpPr>
          <p:grpSpPr>
            <a:xfrm>
              <a:off x="4480560" y="4343400"/>
              <a:ext cx="3246120" cy="1051560"/>
              <a:chOff x="4480560" y="4343400"/>
              <a:chExt cx="3246120" cy="1051560"/>
            </a:xfrm>
          </p:grpSpPr>
          <p:sp>
            <p:nvSpPr>
              <p:cNvPr id="376" name="Google Shape;376;p11"/>
              <p:cNvSpPr/>
              <p:nvPr/>
            </p:nvSpPr>
            <p:spPr>
              <a:xfrm>
                <a:off x="4480560" y="4343400"/>
                <a:ext cx="3246120" cy="1051560"/>
              </a:xfrm>
              <a:prstGeom prst="roundRect">
                <a:avLst>
                  <a:gd fmla="val 16667" name="adj"/>
                </a:avLst>
              </a:prstGeom>
              <a:solidFill>
                <a:srgbClr val="F4F8FC"/>
              </a:solidFill>
              <a:ln cap="flat" cmpd="sng" w="12700">
                <a:solidFill>
                  <a:srgbClr val="C8D8E8"/>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7" name="Google Shape;377;p11"/>
              <p:cNvSpPr/>
              <p:nvPr/>
            </p:nvSpPr>
            <p:spPr>
              <a:xfrm>
                <a:off x="4599432" y="4599432"/>
                <a:ext cx="502920" cy="502920"/>
              </a:xfrm>
              <a:prstGeom prst="ellipse">
                <a:avLst/>
              </a:prstGeom>
              <a:solidFill>
                <a:srgbClr val="D8F2CF"/>
              </a:solidFill>
              <a:ln cap="flat" cmpd="sng" w="19050">
                <a:solidFill>
                  <a:srgbClr val="2CB5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8" name="Google Shape;378;p11"/>
              <p:cNvSpPr/>
              <p:nvPr/>
            </p:nvSpPr>
            <p:spPr>
              <a:xfrm>
                <a:off x="4599432" y="4599432"/>
                <a:ext cx="50292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379" name="Google Shape;379;p11"/>
              <p:cNvSpPr/>
              <p:nvPr/>
            </p:nvSpPr>
            <p:spPr>
              <a:xfrm>
                <a:off x="5212080" y="4507992"/>
                <a:ext cx="22860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A2A3A"/>
                  </a:buClr>
                  <a:buSzPts val="1800"/>
                  <a:buFont typeface="Calibri"/>
                  <a:buNone/>
                </a:pPr>
                <a:r>
                  <a:rPr b="1" lang="en-US" sz="1800">
                    <a:solidFill>
                      <a:srgbClr val="1A2A3A"/>
                    </a:solidFill>
                    <a:latin typeface="Calibri"/>
                    <a:ea typeface="Calibri"/>
                    <a:cs typeface="Calibri"/>
                    <a:sym typeface="Calibri"/>
                  </a:rPr>
                  <a:t>GPT-4</a:t>
                </a:r>
                <a:endParaRPr sz="1800">
                  <a:solidFill>
                    <a:schemeClr val="dk1"/>
                  </a:solidFill>
                  <a:latin typeface="Arial"/>
                  <a:ea typeface="Arial"/>
                  <a:cs typeface="Arial"/>
                  <a:sym typeface="Arial"/>
                </a:endParaRPr>
              </a:p>
            </p:txBody>
          </p:sp>
          <p:sp>
            <p:nvSpPr>
              <p:cNvPr id="380" name="Google Shape;380;p11"/>
              <p:cNvSpPr/>
              <p:nvPr/>
            </p:nvSpPr>
            <p:spPr>
              <a:xfrm>
                <a:off x="5212080" y="4800600"/>
                <a:ext cx="2286000"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Large language model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zero-shot adjudication</a:t>
                </a:r>
                <a:endParaRPr sz="1600">
                  <a:solidFill>
                    <a:schemeClr val="dk1"/>
                  </a:solidFill>
                  <a:latin typeface="Arial"/>
                  <a:ea typeface="Arial"/>
                  <a:cs typeface="Arial"/>
                  <a:sym typeface="Arial"/>
                </a:endParaRPr>
              </a:p>
            </p:txBody>
          </p:sp>
        </p:grpSp>
        <p:pic>
          <p:nvPicPr>
            <p:cNvPr id="381" name="Google Shape;381;p11"/>
            <p:cNvPicPr preferRelativeResize="0"/>
            <p:nvPr/>
          </p:nvPicPr>
          <p:blipFill rotWithShape="1">
            <a:blip r:embed="rId3">
              <a:alphaModFix/>
            </a:blip>
            <a:srcRect b="0" l="0" r="0" t="0"/>
            <a:stretch/>
          </p:blipFill>
          <p:spPr>
            <a:xfrm>
              <a:off x="4698037" y="4690872"/>
              <a:ext cx="305709" cy="320040"/>
            </a:xfrm>
            <a:prstGeom prst="rect">
              <a:avLst/>
            </a:prstGeom>
            <a:noFill/>
            <a:ln>
              <a:noFill/>
            </a:ln>
          </p:spPr>
        </p:pic>
      </p:grpSp>
      <p:grpSp>
        <p:nvGrpSpPr>
          <p:cNvPr id="382" name="Google Shape;382;p11"/>
          <p:cNvGrpSpPr/>
          <p:nvPr/>
        </p:nvGrpSpPr>
        <p:grpSpPr>
          <a:xfrm>
            <a:off x="4524520" y="1300506"/>
            <a:ext cx="3246120" cy="1051560"/>
            <a:chOff x="4480560" y="1639492"/>
            <a:chExt cx="3246120" cy="1051560"/>
          </a:xfrm>
        </p:grpSpPr>
        <p:grpSp>
          <p:nvGrpSpPr>
            <p:cNvPr id="383" name="Google Shape;383;p11"/>
            <p:cNvGrpSpPr/>
            <p:nvPr/>
          </p:nvGrpSpPr>
          <p:grpSpPr>
            <a:xfrm>
              <a:off x="4480560" y="1639492"/>
              <a:ext cx="3246120" cy="1051560"/>
              <a:chOff x="4480560" y="1508760"/>
              <a:chExt cx="3246120" cy="1051560"/>
            </a:xfrm>
          </p:grpSpPr>
          <p:sp>
            <p:nvSpPr>
              <p:cNvPr id="384" name="Google Shape;384;p11"/>
              <p:cNvSpPr/>
              <p:nvPr/>
            </p:nvSpPr>
            <p:spPr>
              <a:xfrm>
                <a:off x="4480560" y="1508760"/>
                <a:ext cx="3246120" cy="1051560"/>
              </a:xfrm>
              <a:prstGeom prst="roundRect">
                <a:avLst>
                  <a:gd fmla="val 16667" name="adj"/>
                </a:avLst>
              </a:prstGeom>
              <a:solidFill>
                <a:srgbClr val="F4F8FC"/>
              </a:solidFill>
              <a:ln cap="flat" cmpd="sng" w="12700">
                <a:solidFill>
                  <a:srgbClr val="C8D8E8"/>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 name="Google Shape;385;p11"/>
              <p:cNvSpPr/>
              <p:nvPr/>
            </p:nvSpPr>
            <p:spPr>
              <a:xfrm>
                <a:off x="4599432" y="1764792"/>
                <a:ext cx="502920" cy="502920"/>
              </a:xfrm>
              <a:prstGeom prst="ellipse">
                <a:avLst/>
              </a:prstGeom>
              <a:solidFill>
                <a:srgbClr val="DCE9F8"/>
              </a:solidFill>
              <a:ln cap="flat" cmpd="sng" w="19050">
                <a:solidFill>
                  <a:srgbClr val="2A6DB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6" name="Google Shape;386;p11"/>
              <p:cNvSpPr/>
              <p:nvPr/>
            </p:nvSpPr>
            <p:spPr>
              <a:xfrm>
                <a:off x="4599432" y="1764792"/>
                <a:ext cx="50292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387" name="Google Shape;387;p11"/>
              <p:cNvSpPr/>
              <p:nvPr/>
            </p:nvSpPr>
            <p:spPr>
              <a:xfrm>
                <a:off x="5212080" y="1673352"/>
                <a:ext cx="22860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ADAPT-CEC</a:t>
                </a:r>
                <a:endParaRPr sz="1800">
                  <a:solidFill>
                    <a:schemeClr val="dk1"/>
                  </a:solidFill>
                  <a:latin typeface="Arial"/>
                  <a:ea typeface="Arial"/>
                  <a:cs typeface="Arial"/>
                  <a:sym typeface="Arial"/>
                </a:endParaRPr>
              </a:p>
            </p:txBody>
          </p:sp>
          <p:sp>
            <p:nvSpPr>
              <p:cNvPr id="388" name="Google Shape;388;p11"/>
              <p:cNvSpPr/>
              <p:nvPr/>
            </p:nvSpPr>
            <p:spPr>
              <a:xfrm>
                <a:off x="5212080" y="1965960"/>
                <a:ext cx="2446020"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Automated AI adjudication: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no human review in the loop</a:t>
                </a:r>
                <a:endParaRPr sz="1600">
                  <a:solidFill>
                    <a:schemeClr val="dk1"/>
                  </a:solidFill>
                  <a:latin typeface="Arial"/>
                  <a:ea typeface="Arial"/>
                  <a:cs typeface="Arial"/>
                  <a:sym typeface="Arial"/>
                </a:endParaRPr>
              </a:p>
            </p:txBody>
          </p:sp>
        </p:grpSp>
        <p:pic>
          <p:nvPicPr>
            <p:cNvPr descr="A blue cloud with circuit board&#10;&#10;AI-generated content may be incorrect." id="389" name="Google Shape;389;p11"/>
            <p:cNvPicPr preferRelativeResize="0"/>
            <p:nvPr/>
          </p:nvPicPr>
          <p:blipFill rotWithShape="1">
            <a:blip r:embed="rId4">
              <a:alphaModFix/>
            </a:blip>
            <a:srcRect b="0" l="0" r="0" t="0"/>
            <a:stretch/>
          </p:blipFill>
          <p:spPr>
            <a:xfrm>
              <a:off x="4664847" y="1979072"/>
              <a:ext cx="362945" cy="362945"/>
            </a:xfrm>
            <a:prstGeom prst="rect">
              <a:avLst/>
            </a:prstGeom>
            <a:noFill/>
            <a:ln>
              <a:noFill/>
            </a:ln>
          </p:spPr>
        </p:pic>
      </p:grpSp>
      <p:sp>
        <p:nvSpPr>
          <p:cNvPr id="390" name="Google Shape;390;p11"/>
          <p:cNvSpPr/>
          <p:nvPr/>
        </p:nvSpPr>
        <p:spPr>
          <a:xfrm>
            <a:off x="4524520" y="2734686"/>
            <a:ext cx="3246120" cy="1279401"/>
          </a:xfrm>
          <a:prstGeom prst="roundRect">
            <a:avLst>
              <a:gd fmla="val 16667" name="adj"/>
            </a:avLst>
          </a:prstGeom>
          <a:solidFill>
            <a:srgbClr val="FFFBF0"/>
          </a:solidFill>
          <a:ln cap="flat" cmpd="sng" w="19050">
            <a:solidFill>
              <a:srgbClr val="E8A020"/>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1" name="Google Shape;391;p11"/>
          <p:cNvSpPr/>
          <p:nvPr/>
        </p:nvSpPr>
        <p:spPr>
          <a:xfrm>
            <a:off x="4643392" y="2858834"/>
            <a:ext cx="502920" cy="502920"/>
          </a:xfrm>
          <a:prstGeom prst="ellipse">
            <a:avLst/>
          </a:prstGeom>
          <a:solidFill>
            <a:srgbClr val="FEF3CD"/>
          </a:solidFill>
          <a:ln cap="flat" cmpd="sng" w="19050">
            <a:solidFill>
              <a:srgbClr val="E8A02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A blue cloud with circuit board&#10;&#10;AI-generated content may be incorrect." id="392" name="Google Shape;392;p11"/>
          <p:cNvPicPr preferRelativeResize="0"/>
          <p:nvPr/>
        </p:nvPicPr>
        <p:blipFill rotWithShape="1">
          <a:blip r:embed="rId5">
            <a:alphaModFix/>
          </a:blip>
          <a:srcRect b="0" l="0" r="0" t="0"/>
          <a:stretch/>
        </p:blipFill>
        <p:spPr>
          <a:xfrm>
            <a:off x="4670964" y="3025427"/>
            <a:ext cx="249105" cy="249105"/>
          </a:xfrm>
          <a:prstGeom prst="rect">
            <a:avLst/>
          </a:prstGeom>
          <a:noFill/>
          <a:ln>
            <a:noFill/>
          </a:ln>
        </p:spPr>
      </p:pic>
      <p:pic>
        <p:nvPicPr>
          <p:cNvPr descr="Team Members – Moulins Du Nil Blanc" id="393" name="Google Shape;393;p11"/>
          <p:cNvPicPr preferRelativeResize="0"/>
          <p:nvPr/>
        </p:nvPicPr>
        <p:blipFill rotWithShape="1">
          <a:blip r:embed="rId6">
            <a:alphaModFix/>
          </a:blip>
          <a:srcRect b="0" l="0" r="0" t="0"/>
          <a:stretch/>
        </p:blipFill>
        <p:spPr>
          <a:xfrm>
            <a:off x="4886956" y="2990314"/>
            <a:ext cx="249104" cy="249104"/>
          </a:xfrm>
          <a:prstGeom prst="rect">
            <a:avLst/>
          </a:prstGeom>
          <a:noFill/>
          <a:ln>
            <a:noFill/>
          </a:ln>
        </p:spPr>
      </p:pic>
      <p:pic>
        <p:nvPicPr>
          <p:cNvPr descr="Plus sign - Free signs icons" id="394" name="Google Shape;394;p11"/>
          <p:cNvPicPr preferRelativeResize="0"/>
          <p:nvPr/>
        </p:nvPicPr>
        <p:blipFill rotWithShape="1">
          <a:blip r:embed="rId7">
            <a:alphaModFix/>
          </a:blip>
          <a:srcRect b="0" l="0" r="0" t="0"/>
          <a:stretch/>
        </p:blipFill>
        <p:spPr>
          <a:xfrm>
            <a:off x="4864615" y="2998066"/>
            <a:ext cx="98728" cy="98728"/>
          </a:xfrm>
          <a:prstGeom prst="rect">
            <a:avLst/>
          </a:prstGeom>
          <a:noFill/>
          <a:ln>
            <a:noFill/>
          </a:ln>
          <a:effectLst>
            <a:outerShdw blurRad="50800" sx="103000" rotWithShape="0" algn="tl" dir="2700000" dist="38100" sy="103000">
              <a:srgbClr val="F2F2F2">
                <a:alpha val="69019"/>
              </a:srgbClr>
            </a:outerShdw>
          </a:effectLst>
        </p:spPr>
      </p:pic>
      <p:sp>
        <p:nvSpPr>
          <p:cNvPr id="395" name="Google Shape;395;p11"/>
          <p:cNvSpPr/>
          <p:nvPr/>
        </p:nvSpPr>
        <p:spPr>
          <a:xfrm>
            <a:off x="4643392" y="3025887"/>
            <a:ext cx="50292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396" name="Google Shape;396;p11"/>
          <p:cNvSpPr/>
          <p:nvPr/>
        </p:nvSpPr>
        <p:spPr>
          <a:xfrm>
            <a:off x="5256040" y="2987202"/>
            <a:ext cx="2032782"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A2A3A"/>
              </a:buClr>
              <a:buSzPts val="1800"/>
              <a:buFont typeface="Calibri"/>
              <a:buNone/>
            </a:pPr>
            <a:r>
              <a:rPr b="1" lang="en-US" sz="1800">
                <a:solidFill>
                  <a:srgbClr val="1A2A3A"/>
                </a:solidFill>
                <a:latin typeface="Calibri"/>
                <a:ea typeface="Calibri"/>
                <a:cs typeface="Calibri"/>
                <a:sym typeface="Calibri"/>
              </a:rPr>
              <a:t>Hybrid ADAPT-CEC </a:t>
            </a:r>
            <a:br>
              <a:rPr b="1" lang="en-US" sz="1800">
                <a:solidFill>
                  <a:srgbClr val="1A2A3A"/>
                </a:solidFill>
                <a:latin typeface="Calibri"/>
                <a:ea typeface="Calibri"/>
                <a:cs typeface="Calibri"/>
                <a:sym typeface="Calibri"/>
              </a:rPr>
            </a:br>
            <a:r>
              <a:rPr b="1" lang="en-US" sz="1800">
                <a:solidFill>
                  <a:srgbClr val="1A2A3A"/>
                </a:solidFill>
                <a:latin typeface="Calibri"/>
                <a:ea typeface="Calibri"/>
                <a:cs typeface="Calibri"/>
                <a:sym typeface="Calibri"/>
              </a:rPr>
              <a:t>+ Human</a:t>
            </a:r>
            <a:endParaRPr sz="1800">
              <a:solidFill>
                <a:schemeClr val="dk1"/>
              </a:solidFill>
              <a:latin typeface="Arial"/>
              <a:ea typeface="Arial"/>
              <a:cs typeface="Arial"/>
              <a:sym typeface="Arial"/>
            </a:endParaRPr>
          </a:p>
        </p:txBody>
      </p:sp>
      <p:sp>
        <p:nvSpPr>
          <p:cNvPr id="397" name="Google Shape;397;p11"/>
          <p:cNvSpPr/>
          <p:nvPr/>
        </p:nvSpPr>
        <p:spPr>
          <a:xfrm>
            <a:off x="5256040" y="3438072"/>
            <a:ext cx="2437228"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AI pre-screening with expert review on uncertain cases</a:t>
            </a:r>
            <a:endParaRPr sz="1600">
              <a:solidFill>
                <a:schemeClr val="dk1"/>
              </a:solidFill>
              <a:latin typeface="Arial"/>
              <a:ea typeface="Arial"/>
              <a:cs typeface="Arial"/>
              <a:sym typeface="Arial"/>
            </a:endParaRPr>
          </a:p>
        </p:txBody>
      </p:sp>
      <p:sp>
        <p:nvSpPr>
          <p:cNvPr id="398" name="Google Shape;398;p11"/>
          <p:cNvSpPr/>
          <p:nvPr/>
        </p:nvSpPr>
        <p:spPr>
          <a:xfrm>
            <a:off x="359084" y="2779354"/>
            <a:ext cx="457200" cy="457200"/>
          </a:xfrm>
          <a:prstGeom prst="ellipse">
            <a:avLst/>
          </a:prstGeom>
          <a:solidFill>
            <a:srgbClr val="F4F8FC"/>
          </a:solidFill>
          <a:ln cap="flat" cmpd="sng" w="25400">
            <a:solidFill>
              <a:srgbClr val="2CB5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9" name="Google Shape;399;p11"/>
          <p:cNvSpPr/>
          <p:nvPr/>
        </p:nvSpPr>
        <p:spPr>
          <a:xfrm>
            <a:off x="359084" y="2779354"/>
            <a:ext cx="45720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p:txBody>
      </p:sp>
      <p:sp>
        <p:nvSpPr>
          <p:cNvPr id="400" name="Google Shape;400;p11"/>
          <p:cNvSpPr/>
          <p:nvPr/>
        </p:nvSpPr>
        <p:spPr>
          <a:xfrm>
            <a:off x="953443" y="2734654"/>
            <a:ext cx="1482107" cy="264156"/>
          </a:xfrm>
          <a:prstGeom prst="rect">
            <a:avLst/>
          </a:prstGeom>
          <a:solidFill>
            <a:srgbClr val="DDF4EF"/>
          </a:solidFill>
          <a:ln cap="flat" cmpd="sng" w="12700">
            <a:solidFill>
              <a:srgbClr val="DDF4E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1" name="Google Shape;401;p11"/>
          <p:cNvSpPr/>
          <p:nvPr/>
        </p:nvSpPr>
        <p:spPr>
          <a:xfrm>
            <a:off x="1038904" y="2772004"/>
            <a:ext cx="1325880"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A4A7A"/>
              </a:buClr>
              <a:buSzPts val="1200"/>
              <a:buFont typeface="Calibri"/>
              <a:buNone/>
            </a:pPr>
            <a:r>
              <a:rPr b="1" lang="en-US" sz="1200">
                <a:solidFill>
                  <a:srgbClr val="1A4A7A"/>
                </a:solidFill>
                <a:latin typeface="Calibri"/>
                <a:ea typeface="Calibri"/>
                <a:cs typeface="Calibri"/>
                <a:sym typeface="Calibri"/>
              </a:rPr>
              <a:t>ALGORITHM</a:t>
            </a:r>
            <a:endParaRPr sz="1200">
              <a:solidFill>
                <a:schemeClr val="dk1"/>
              </a:solidFill>
              <a:latin typeface="Arial"/>
              <a:ea typeface="Arial"/>
              <a:cs typeface="Arial"/>
              <a:sym typeface="Arial"/>
            </a:endParaRPr>
          </a:p>
        </p:txBody>
      </p:sp>
      <p:sp>
        <p:nvSpPr>
          <p:cNvPr id="402" name="Google Shape;402;p11"/>
          <p:cNvSpPr/>
          <p:nvPr/>
        </p:nvSpPr>
        <p:spPr>
          <a:xfrm>
            <a:off x="916868" y="3042736"/>
            <a:ext cx="2971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A2A3A"/>
              </a:buClr>
              <a:buSzPts val="1600"/>
              <a:buFont typeface="Calibri"/>
              <a:buNone/>
            </a:pPr>
            <a:r>
              <a:rPr b="1" lang="en-US" sz="1600">
                <a:solidFill>
                  <a:srgbClr val="1A2A3A"/>
                </a:solidFill>
                <a:latin typeface="Calibri"/>
                <a:ea typeface="Calibri"/>
                <a:cs typeface="Calibri"/>
                <a:sym typeface="Calibri"/>
              </a:rPr>
              <a:t>ADAPT-CEC Model</a:t>
            </a:r>
            <a:endParaRPr sz="1600">
              <a:solidFill>
                <a:schemeClr val="dk1"/>
              </a:solidFill>
              <a:latin typeface="Arial"/>
              <a:ea typeface="Arial"/>
              <a:cs typeface="Arial"/>
              <a:sym typeface="Arial"/>
            </a:endParaRPr>
          </a:p>
        </p:txBody>
      </p:sp>
      <p:sp>
        <p:nvSpPr>
          <p:cNvPr id="403" name="Google Shape;403;p11"/>
          <p:cNvSpPr/>
          <p:nvPr/>
        </p:nvSpPr>
        <p:spPr>
          <a:xfrm>
            <a:off x="916868" y="3246296"/>
            <a:ext cx="2971800"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A92A8"/>
              </a:buClr>
              <a:buSzPts val="900"/>
              <a:buFont typeface="Calibri"/>
              <a:buNone/>
            </a:pPr>
            <a:r>
              <a:rPr lang="en-US" sz="900">
                <a:solidFill>
                  <a:srgbClr val="7A92A8"/>
                </a:solidFill>
                <a:latin typeface="Calibri"/>
                <a:ea typeface="Calibri"/>
                <a:cs typeface="Calibri"/>
                <a:sym typeface="Calibri"/>
              </a:rPr>
              <a:t>Model trained on labeled events to classify endpoints</a:t>
            </a:r>
            <a:endParaRPr sz="900">
              <a:solidFill>
                <a:schemeClr val="dk1"/>
              </a:solidFill>
              <a:latin typeface="Arial"/>
              <a:ea typeface="Arial"/>
              <a:cs typeface="Arial"/>
              <a:sym typeface="Arial"/>
            </a:endParaRPr>
          </a:p>
        </p:txBody>
      </p:sp>
      <p:pic>
        <p:nvPicPr>
          <p:cNvPr descr="A blue cloud with circuit board&#10;&#10;AI-generated content may be incorrect." id="404" name="Google Shape;404;p11"/>
          <p:cNvPicPr preferRelativeResize="0"/>
          <p:nvPr/>
        </p:nvPicPr>
        <p:blipFill rotWithShape="1">
          <a:blip r:embed="rId8">
            <a:alphaModFix/>
          </a:blip>
          <a:srcRect b="0" l="0" r="0" t="0"/>
          <a:stretch/>
        </p:blipFill>
        <p:spPr>
          <a:xfrm>
            <a:off x="439924" y="2869337"/>
            <a:ext cx="295521" cy="295521"/>
          </a:xfrm>
          <a:prstGeom prst="rect">
            <a:avLst/>
          </a:prstGeom>
          <a:noFill/>
          <a:ln>
            <a:noFill/>
          </a:ln>
        </p:spPr>
      </p:pic>
      <p:sp>
        <p:nvSpPr>
          <p:cNvPr id="405" name="Google Shape;405;p11"/>
          <p:cNvSpPr/>
          <p:nvPr/>
        </p:nvSpPr>
        <p:spPr>
          <a:xfrm>
            <a:off x="359084" y="1488608"/>
            <a:ext cx="457200" cy="457200"/>
          </a:xfrm>
          <a:prstGeom prst="ellipse">
            <a:avLst/>
          </a:prstGeom>
          <a:solidFill>
            <a:srgbClr val="F4F8FC"/>
          </a:solidFill>
          <a:ln cap="flat" cmpd="sng" w="25400">
            <a:solidFill>
              <a:srgbClr val="4A9FD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6" name="Google Shape;406;p11"/>
          <p:cNvSpPr/>
          <p:nvPr/>
        </p:nvSpPr>
        <p:spPr>
          <a:xfrm>
            <a:off x="359084" y="1488608"/>
            <a:ext cx="45720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p:txBody>
      </p:sp>
      <p:sp>
        <p:nvSpPr>
          <p:cNvPr id="407" name="Google Shape;407;p11"/>
          <p:cNvSpPr/>
          <p:nvPr/>
        </p:nvSpPr>
        <p:spPr>
          <a:xfrm>
            <a:off x="953443" y="1437460"/>
            <a:ext cx="1670115" cy="270604"/>
          </a:xfrm>
          <a:prstGeom prst="rect">
            <a:avLst/>
          </a:prstGeom>
          <a:solidFill>
            <a:srgbClr val="DCEEFF"/>
          </a:solidFill>
          <a:ln cap="flat" cmpd="sng" w="12700">
            <a:solidFill>
              <a:srgbClr val="DCEE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8" name="Google Shape;408;p11"/>
          <p:cNvSpPr/>
          <p:nvPr/>
        </p:nvSpPr>
        <p:spPr>
          <a:xfrm>
            <a:off x="953444" y="1471643"/>
            <a:ext cx="1704298" cy="227875"/>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A4A7A"/>
              </a:buClr>
              <a:buSzPts val="1200"/>
              <a:buFont typeface="Calibri"/>
              <a:buNone/>
            </a:pPr>
            <a:r>
              <a:rPr b="1" lang="en-US" sz="1200">
                <a:solidFill>
                  <a:srgbClr val="1A4A7A"/>
                </a:solidFill>
                <a:latin typeface="Calibri"/>
                <a:ea typeface="Calibri"/>
                <a:cs typeface="Calibri"/>
                <a:sym typeface="Calibri"/>
              </a:rPr>
              <a:t>TRAINING DATA</a:t>
            </a:r>
            <a:endParaRPr sz="1200">
              <a:solidFill>
                <a:schemeClr val="dk1"/>
              </a:solidFill>
              <a:latin typeface="Arial"/>
              <a:ea typeface="Arial"/>
              <a:cs typeface="Arial"/>
              <a:sym typeface="Arial"/>
            </a:endParaRPr>
          </a:p>
        </p:txBody>
      </p:sp>
      <p:sp>
        <p:nvSpPr>
          <p:cNvPr id="409" name="Google Shape;409;p11"/>
          <p:cNvSpPr/>
          <p:nvPr/>
        </p:nvSpPr>
        <p:spPr>
          <a:xfrm>
            <a:off x="916868" y="1751990"/>
            <a:ext cx="2971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A2A3A"/>
              </a:buClr>
              <a:buSzPts val="1600"/>
              <a:buFont typeface="Calibri"/>
              <a:buNone/>
            </a:pPr>
            <a:r>
              <a:rPr b="1" lang="en-US" sz="1600">
                <a:solidFill>
                  <a:srgbClr val="1A2A3A"/>
                </a:solidFill>
                <a:latin typeface="Calibri"/>
                <a:ea typeface="Calibri"/>
                <a:cs typeface="Calibri"/>
                <a:sym typeface="Calibri"/>
              </a:rPr>
              <a:t>ODYSSEY OUTCOMES</a:t>
            </a:r>
            <a:endParaRPr sz="1600">
              <a:solidFill>
                <a:schemeClr val="dk1"/>
              </a:solidFill>
              <a:latin typeface="Arial"/>
              <a:ea typeface="Arial"/>
              <a:cs typeface="Arial"/>
              <a:sym typeface="Arial"/>
            </a:endParaRPr>
          </a:p>
        </p:txBody>
      </p:sp>
      <p:sp>
        <p:nvSpPr>
          <p:cNvPr id="410" name="Google Shape;410;p11"/>
          <p:cNvSpPr/>
          <p:nvPr/>
        </p:nvSpPr>
        <p:spPr>
          <a:xfrm>
            <a:off x="916868" y="1964096"/>
            <a:ext cx="2971800"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A92A8"/>
              </a:buClr>
              <a:buSzPts val="900"/>
              <a:buFont typeface="Calibri"/>
              <a:buNone/>
            </a:pPr>
            <a:r>
              <a:rPr lang="en-US" sz="900">
                <a:solidFill>
                  <a:srgbClr val="7A92A8"/>
                </a:solidFill>
                <a:latin typeface="Calibri"/>
                <a:ea typeface="Calibri"/>
                <a:cs typeface="Calibri"/>
                <a:sym typeface="Calibri"/>
              </a:rPr>
              <a:t>Source trial providing labeled clinical narratives for supervised learning</a:t>
            </a:r>
            <a:endParaRPr sz="900">
              <a:solidFill>
                <a:schemeClr val="dk1"/>
              </a:solidFill>
              <a:latin typeface="Arial"/>
              <a:ea typeface="Arial"/>
              <a:cs typeface="Arial"/>
              <a:sym typeface="Arial"/>
            </a:endParaRPr>
          </a:p>
        </p:txBody>
      </p:sp>
      <p:pic>
        <p:nvPicPr>
          <p:cNvPr descr="A black background with blue and white text&#10;&#10;AI-generated content may be incorrect." id="411" name="Google Shape;411;p11"/>
          <p:cNvPicPr preferRelativeResize="0"/>
          <p:nvPr/>
        </p:nvPicPr>
        <p:blipFill rotWithShape="1">
          <a:blip r:embed="rId9">
            <a:alphaModFix/>
          </a:blip>
          <a:srcRect b="0" l="0" r="0" t="0"/>
          <a:stretch/>
        </p:blipFill>
        <p:spPr>
          <a:xfrm>
            <a:off x="3012936" y="1400806"/>
            <a:ext cx="1217559" cy="708241"/>
          </a:xfrm>
          <a:prstGeom prst="rect">
            <a:avLst/>
          </a:prstGeom>
          <a:noFill/>
          <a:ln>
            <a:noFill/>
          </a:ln>
        </p:spPr>
      </p:pic>
      <p:grpSp>
        <p:nvGrpSpPr>
          <p:cNvPr id="412" name="Google Shape;412;p11"/>
          <p:cNvGrpSpPr/>
          <p:nvPr/>
        </p:nvGrpSpPr>
        <p:grpSpPr>
          <a:xfrm>
            <a:off x="1832284" y="2361860"/>
            <a:ext cx="419947" cy="228600"/>
            <a:chOff x="1078992" y="5029200"/>
            <a:chExt cx="713232" cy="228600"/>
          </a:xfrm>
        </p:grpSpPr>
        <p:sp>
          <p:nvSpPr>
            <p:cNvPr id="413" name="Google Shape;413;p11"/>
            <p:cNvSpPr/>
            <p:nvPr/>
          </p:nvSpPr>
          <p:spPr>
            <a:xfrm>
              <a:off x="1078992" y="5029200"/>
              <a:ext cx="713232" cy="228600"/>
            </a:xfrm>
            <a:prstGeom prst="roundRect">
              <a:avLst>
                <a:gd fmla="val 24000" name="adj"/>
              </a:avLst>
            </a:prstGeom>
            <a:solidFill>
              <a:srgbClr val="FFE8E8"/>
            </a:solidFill>
            <a:ln cap="flat" cmpd="sng" w="12700">
              <a:solidFill>
                <a:srgbClr val="FFE8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4" name="Google Shape;414;p11"/>
            <p:cNvSpPr/>
            <p:nvPr/>
          </p:nvSpPr>
          <p:spPr>
            <a:xfrm>
              <a:off x="1078992" y="5029200"/>
              <a:ext cx="713232"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A02020"/>
                </a:buClr>
                <a:buSzPts val="750"/>
                <a:buFont typeface="Calibri"/>
                <a:buNone/>
              </a:pPr>
              <a:r>
                <a:rPr b="1" lang="en-US" sz="750">
                  <a:solidFill>
                    <a:srgbClr val="A02020"/>
                  </a:solidFill>
                  <a:latin typeface="Calibri"/>
                  <a:ea typeface="Calibri"/>
                  <a:cs typeface="Calibri"/>
                  <a:sym typeface="Calibri"/>
                </a:rPr>
                <a:t>MI</a:t>
              </a:r>
              <a:endParaRPr sz="750">
                <a:solidFill>
                  <a:schemeClr val="dk1"/>
                </a:solidFill>
                <a:latin typeface="Arial"/>
                <a:ea typeface="Arial"/>
                <a:cs typeface="Arial"/>
                <a:sym typeface="Arial"/>
              </a:endParaRPr>
            </a:p>
          </p:txBody>
        </p:sp>
      </p:grpSp>
      <p:grpSp>
        <p:nvGrpSpPr>
          <p:cNvPr id="415" name="Google Shape;415;p11"/>
          <p:cNvGrpSpPr/>
          <p:nvPr/>
        </p:nvGrpSpPr>
        <p:grpSpPr>
          <a:xfrm>
            <a:off x="2351070" y="2361860"/>
            <a:ext cx="420624" cy="228600"/>
            <a:chOff x="1837944" y="5029200"/>
            <a:chExt cx="1261872" cy="228600"/>
          </a:xfrm>
        </p:grpSpPr>
        <p:sp>
          <p:nvSpPr>
            <p:cNvPr id="416" name="Google Shape;416;p11"/>
            <p:cNvSpPr/>
            <p:nvPr/>
          </p:nvSpPr>
          <p:spPr>
            <a:xfrm>
              <a:off x="1837944" y="5029200"/>
              <a:ext cx="1261872" cy="228600"/>
            </a:xfrm>
            <a:prstGeom prst="roundRect">
              <a:avLst>
                <a:gd fmla="val 24000" name="adj"/>
              </a:avLst>
            </a:prstGeom>
            <a:solidFill>
              <a:srgbClr val="E8F0FF"/>
            </a:solidFill>
            <a:ln cap="flat" cmpd="sng" w="12700">
              <a:solidFill>
                <a:srgbClr val="E8F0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7" name="Google Shape;417;p11"/>
            <p:cNvSpPr/>
            <p:nvPr/>
          </p:nvSpPr>
          <p:spPr>
            <a:xfrm>
              <a:off x="1837944" y="5029200"/>
              <a:ext cx="1261872"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040A0"/>
                </a:buClr>
                <a:buSzPts val="750"/>
                <a:buFont typeface="Calibri"/>
                <a:buNone/>
              </a:pPr>
              <a:r>
                <a:rPr b="1" lang="en-US" sz="750">
                  <a:solidFill>
                    <a:srgbClr val="2040A0"/>
                  </a:solidFill>
                  <a:latin typeface="Calibri"/>
                  <a:ea typeface="Calibri"/>
                  <a:cs typeface="Calibri"/>
                  <a:sym typeface="Calibri"/>
                </a:rPr>
                <a:t>Stroke</a:t>
              </a:r>
              <a:endParaRPr sz="750">
                <a:solidFill>
                  <a:schemeClr val="dk1"/>
                </a:solidFill>
                <a:latin typeface="Arial"/>
                <a:ea typeface="Arial"/>
                <a:cs typeface="Arial"/>
                <a:sym typeface="Arial"/>
              </a:endParaRPr>
            </a:p>
          </p:txBody>
        </p:sp>
      </p:grpSp>
      <p:sp>
        <p:nvSpPr>
          <p:cNvPr id="418" name="Google Shape;418;p11"/>
          <p:cNvSpPr/>
          <p:nvPr/>
        </p:nvSpPr>
        <p:spPr>
          <a:xfrm>
            <a:off x="1213828" y="2284136"/>
            <a:ext cx="687484"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Trained on:</a:t>
            </a:r>
            <a:endParaRPr b="1" sz="900">
              <a:solidFill>
                <a:schemeClr val="dk1"/>
              </a:solidFill>
              <a:latin typeface="Arial"/>
              <a:ea typeface="Arial"/>
              <a:cs typeface="Arial"/>
              <a:sym typeface="Arial"/>
            </a:endParaRPr>
          </a:p>
        </p:txBody>
      </p:sp>
      <p:pic>
        <p:nvPicPr>
          <p:cNvPr descr="Clinical trials - Free medical icons" id="419" name="Google Shape;419;p11"/>
          <p:cNvPicPr preferRelativeResize="0"/>
          <p:nvPr/>
        </p:nvPicPr>
        <p:blipFill rotWithShape="1">
          <a:blip r:embed="rId10">
            <a:alphaModFix/>
          </a:blip>
          <a:srcRect b="0" l="0" r="0" t="0"/>
          <a:stretch/>
        </p:blipFill>
        <p:spPr>
          <a:xfrm>
            <a:off x="436689" y="1579811"/>
            <a:ext cx="301989" cy="301989"/>
          </a:xfrm>
          <a:prstGeom prst="rect">
            <a:avLst/>
          </a:prstGeom>
          <a:noFill/>
          <a:ln>
            <a:noFill/>
          </a:ln>
        </p:spPr>
      </p:pic>
      <p:sp>
        <p:nvSpPr>
          <p:cNvPr id="420" name="Google Shape;420;p11"/>
          <p:cNvSpPr/>
          <p:nvPr/>
        </p:nvSpPr>
        <p:spPr>
          <a:xfrm>
            <a:off x="359084" y="3940963"/>
            <a:ext cx="457200" cy="457200"/>
          </a:xfrm>
          <a:prstGeom prst="ellipse">
            <a:avLst/>
          </a:prstGeom>
          <a:solidFill>
            <a:srgbClr val="F4F8FC"/>
          </a:solidFill>
          <a:ln cap="flat" cmpd="sng" w="25400">
            <a:solidFill>
              <a:srgbClr val="E8A02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1" name="Google Shape;421;p11"/>
          <p:cNvSpPr/>
          <p:nvPr/>
        </p:nvSpPr>
        <p:spPr>
          <a:xfrm>
            <a:off x="359084" y="3940963"/>
            <a:ext cx="45720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p:txBody>
      </p:sp>
      <p:sp>
        <p:nvSpPr>
          <p:cNvPr id="422" name="Google Shape;422;p11"/>
          <p:cNvSpPr/>
          <p:nvPr/>
        </p:nvSpPr>
        <p:spPr>
          <a:xfrm>
            <a:off x="953444" y="3828516"/>
            <a:ext cx="2105950" cy="331903"/>
          </a:xfrm>
          <a:prstGeom prst="rect">
            <a:avLst/>
          </a:prstGeom>
          <a:solidFill>
            <a:srgbClr val="FFF0DD"/>
          </a:solidFill>
          <a:ln cap="flat" cmpd="sng" w="12700">
            <a:solidFill>
              <a:srgbClr val="FFF0D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3" name="Google Shape;423;p11"/>
          <p:cNvSpPr/>
          <p:nvPr/>
        </p:nvSpPr>
        <p:spPr>
          <a:xfrm>
            <a:off x="952500" y="3905429"/>
            <a:ext cx="1977764" cy="17807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A4A7A"/>
              </a:buClr>
              <a:buSzPts val="1200"/>
              <a:buFont typeface="Calibri"/>
              <a:buNone/>
            </a:pPr>
            <a:r>
              <a:rPr b="1" lang="en-US" sz="1200">
                <a:solidFill>
                  <a:srgbClr val="1A4A7A"/>
                </a:solidFill>
                <a:latin typeface="Calibri"/>
                <a:ea typeface="Calibri"/>
                <a:cs typeface="Calibri"/>
                <a:sym typeface="Calibri"/>
              </a:rPr>
              <a:t>VALIDATION · EUCLID</a:t>
            </a:r>
            <a:endParaRPr sz="1200">
              <a:solidFill>
                <a:schemeClr val="dk1"/>
              </a:solidFill>
              <a:latin typeface="Arial"/>
              <a:ea typeface="Arial"/>
              <a:cs typeface="Arial"/>
              <a:sym typeface="Arial"/>
            </a:endParaRPr>
          </a:p>
        </p:txBody>
      </p:sp>
      <p:sp>
        <p:nvSpPr>
          <p:cNvPr id="424" name="Google Shape;424;p11"/>
          <p:cNvSpPr/>
          <p:nvPr/>
        </p:nvSpPr>
        <p:spPr>
          <a:xfrm>
            <a:off x="916868" y="4229982"/>
            <a:ext cx="2971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A2A3A"/>
              </a:buClr>
              <a:buSzPts val="1600"/>
              <a:buFont typeface="Calibri"/>
              <a:buNone/>
            </a:pPr>
            <a:r>
              <a:rPr b="1" lang="en-US" sz="1600">
                <a:solidFill>
                  <a:srgbClr val="1A2A3A"/>
                </a:solidFill>
                <a:latin typeface="Calibri"/>
                <a:ea typeface="Calibri"/>
                <a:cs typeface="Calibri"/>
                <a:sym typeface="Calibri"/>
              </a:rPr>
              <a:t>Adjudication of New Events</a:t>
            </a:r>
            <a:endParaRPr sz="1600">
              <a:solidFill>
                <a:schemeClr val="dk1"/>
              </a:solidFill>
              <a:latin typeface="Arial"/>
              <a:ea typeface="Arial"/>
              <a:cs typeface="Arial"/>
              <a:sym typeface="Arial"/>
            </a:endParaRPr>
          </a:p>
        </p:txBody>
      </p:sp>
      <p:sp>
        <p:nvSpPr>
          <p:cNvPr id="425" name="Google Shape;425;p11"/>
          <p:cNvSpPr/>
          <p:nvPr/>
        </p:nvSpPr>
        <p:spPr>
          <a:xfrm>
            <a:off x="916868" y="4416451"/>
            <a:ext cx="2971800"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A92A8"/>
              </a:buClr>
              <a:buSzPts val="900"/>
              <a:buFont typeface="Calibri"/>
              <a:buNone/>
            </a:pPr>
            <a:r>
              <a:rPr lang="en-US" sz="900">
                <a:solidFill>
                  <a:srgbClr val="7A92A8"/>
                </a:solidFill>
                <a:latin typeface="Calibri"/>
                <a:ea typeface="Calibri"/>
                <a:cs typeface="Calibri"/>
                <a:sym typeface="Calibri"/>
              </a:rPr>
              <a:t>Applied under new definitions to four endpoint categories</a:t>
            </a:r>
            <a:endParaRPr sz="900">
              <a:solidFill>
                <a:schemeClr val="dk1"/>
              </a:solidFill>
              <a:latin typeface="Arial"/>
              <a:ea typeface="Arial"/>
              <a:cs typeface="Arial"/>
              <a:sym typeface="Arial"/>
            </a:endParaRPr>
          </a:p>
        </p:txBody>
      </p:sp>
      <p:grpSp>
        <p:nvGrpSpPr>
          <p:cNvPr id="426" name="Google Shape;426;p11"/>
          <p:cNvGrpSpPr/>
          <p:nvPr/>
        </p:nvGrpSpPr>
        <p:grpSpPr>
          <a:xfrm>
            <a:off x="1083348" y="4768495"/>
            <a:ext cx="994808" cy="228600"/>
            <a:chOff x="1078992" y="5029200"/>
            <a:chExt cx="713232" cy="228600"/>
          </a:xfrm>
        </p:grpSpPr>
        <p:sp>
          <p:nvSpPr>
            <p:cNvPr id="427" name="Google Shape;427;p11"/>
            <p:cNvSpPr/>
            <p:nvPr/>
          </p:nvSpPr>
          <p:spPr>
            <a:xfrm>
              <a:off x="1078992" y="5029200"/>
              <a:ext cx="713232" cy="228600"/>
            </a:xfrm>
            <a:prstGeom prst="roundRect">
              <a:avLst>
                <a:gd fmla="val 24000" name="adj"/>
              </a:avLst>
            </a:prstGeom>
            <a:solidFill>
              <a:srgbClr val="FFE8E8"/>
            </a:solidFill>
            <a:ln cap="flat" cmpd="sng" w="12700">
              <a:solidFill>
                <a:srgbClr val="FFE8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8" name="Google Shape;428;p11"/>
            <p:cNvSpPr/>
            <p:nvPr/>
          </p:nvSpPr>
          <p:spPr>
            <a:xfrm>
              <a:off x="1078992" y="5029200"/>
              <a:ext cx="713232"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A02020"/>
                </a:buClr>
                <a:buSzPts val="750"/>
                <a:buFont typeface="Calibri"/>
                <a:buNone/>
              </a:pPr>
              <a:r>
                <a:rPr b="1" lang="en-US" sz="750">
                  <a:solidFill>
                    <a:srgbClr val="A02020"/>
                  </a:solidFill>
                  <a:latin typeface="Calibri"/>
                  <a:ea typeface="Calibri"/>
                  <a:cs typeface="Calibri"/>
                  <a:sym typeface="Calibri"/>
                </a:rPr>
                <a:t>MI (new definition)</a:t>
              </a:r>
              <a:endParaRPr sz="750">
                <a:solidFill>
                  <a:schemeClr val="dk1"/>
                </a:solidFill>
                <a:latin typeface="Arial"/>
                <a:ea typeface="Arial"/>
                <a:cs typeface="Arial"/>
                <a:sym typeface="Arial"/>
              </a:endParaRPr>
            </a:p>
          </p:txBody>
        </p:sp>
      </p:grpSp>
      <p:grpSp>
        <p:nvGrpSpPr>
          <p:cNvPr id="429" name="Google Shape;429;p11"/>
          <p:cNvGrpSpPr/>
          <p:nvPr/>
        </p:nvGrpSpPr>
        <p:grpSpPr>
          <a:xfrm>
            <a:off x="1083987" y="5068287"/>
            <a:ext cx="1001207" cy="235132"/>
            <a:chOff x="1834088" y="5022668"/>
            <a:chExt cx="713232" cy="235132"/>
          </a:xfrm>
        </p:grpSpPr>
        <p:sp>
          <p:nvSpPr>
            <p:cNvPr id="430" name="Google Shape;430;p11"/>
            <p:cNvSpPr/>
            <p:nvPr/>
          </p:nvSpPr>
          <p:spPr>
            <a:xfrm>
              <a:off x="1836260" y="5022668"/>
              <a:ext cx="710018" cy="228600"/>
            </a:xfrm>
            <a:prstGeom prst="roundRect">
              <a:avLst>
                <a:gd fmla="val 24000" name="adj"/>
              </a:avLst>
            </a:prstGeom>
            <a:solidFill>
              <a:srgbClr val="E8F0FF"/>
            </a:solidFill>
            <a:ln cap="flat" cmpd="sng" w="12700">
              <a:solidFill>
                <a:srgbClr val="E8F0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1" name="Google Shape;431;p11"/>
            <p:cNvSpPr/>
            <p:nvPr/>
          </p:nvSpPr>
          <p:spPr>
            <a:xfrm>
              <a:off x="1834088" y="5029200"/>
              <a:ext cx="713232"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040A0"/>
                </a:buClr>
                <a:buSzPts val="750"/>
                <a:buFont typeface="Calibri"/>
                <a:buNone/>
              </a:pPr>
              <a:r>
                <a:rPr b="1" lang="en-US" sz="750">
                  <a:solidFill>
                    <a:srgbClr val="2040A0"/>
                  </a:solidFill>
                  <a:latin typeface="Calibri"/>
                  <a:ea typeface="Calibri"/>
                  <a:cs typeface="Calibri"/>
                  <a:sym typeface="Calibri"/>
                </a:rPr>
                <a:t> Stroke (new definition)</a:t>
              </a:r>
              <a:endParaRPr sz="750">
                <a:solidFill>
                  <a:schemeClr val="dk1"/>
                </a:solidFill>
                <a:latin typeface="Arial"/>
                <a:ea typeface="Arial"/>
                <a:cs typeface="Arial"/>
                <a:sym typeface="Arial"/>
              </a:endParaRPr>
            </a:p>
          </p:txBody>
        </p:sp>
      </p:grpSp>
      <p:grpSp>
        <p:nvGrpSpPr>
          <p:cNvPr id="432" name="Google Shape;432;p11"/>
          <p:cNvGrpSpPr/>
          <p:nvPr/>
        </p:nvGrpSpPr>
        <p:grpSpPr>
          <a:xfrm>
            <a:off x="2199289" y="4773067"/>
            <a:ext cx="996696" cy="228600"/>
            <a:chOff x="2385918" y="5029200"/>
            <a:chExt cx="996696" cy="228600"/>
          </a:xfrm>
        </p:grpSpPr>
        <p:sp>
          <p:nvSpPr>
            <p:cNvPr id="433" name="Google Shape;433;p11"/>
            <p:cNvSpPr/>
            <p:nvPr/>
          </p:nvSpPr>
          <p:spPr>
            <a:xfrm>
              <a:off x="2385918" y="5029200"/>
              <a:ext cx="996696" cy="228600"/>
            </a:xfrm>
            <a:prstGeom prst="roundRect">
              <a:avLst>
                <a:gd fmla="val 24000" name="adj"/>
              </a:avLst>
            </a:prstGeom>
            <a:solidFill>
              <a:srgbClr val="E8FFF4"/>
            </a:solidFill>
            <a:ln cap="flat" cmpd="sng" w="12700">
              <a:solidFill>
                <a:srgbClr val="E8FFF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4" name="Google Shape;434;p11"/>
            <p:cNvSpPr/>
            <p:nvPr/>
          </p:nvSpPr>
          <p:spPr>
            <a:xfrm>
              <a:off x="2423795" y="5029200"/>
              <a:ext cx="924210"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07040"/>
                </a:buClr>
                <a:buSzPts val="750"/>
                <a:buFont typeface="Calibri"/>
                <a:buNone/>
              </a:pPr>
              <a:r>
                <a:rPr b="1" lang="en-US" sz="750">
                  <a:solidFill>
                    <a:srgbClr val="107040"/>
                  </a:solidFill>
                  <a:latin typeface="Calibri"/>
                  <a:ea typeface="Calibri"/>
                  <a:cs typeface="Calibri"/>
                  <a:sym typeface="Calibri"/>
                </a:rPr>
                <a:t>CV Death (new event)</a:t>
              </a:r>
              <a:endParaRPr sz="750">
                <a:solidFill>
                  <a:schemeClr val="dk1"/>
                </a:solidFill>
                <a:latin typeface="Arial"/>
                <a:ea typeface="Arial"/>
                <a:cs typeface="Arial"/>
                <a:sym typeface="Arial"/>
              </a:endParaRPr>
            </a:p>
          </p:txBody>
        </p:sp>
      </p:grpSp>
      <p:grpSp>
        <p:nvGrpSpPr>
          <p:cNvPr id="435" name="Google Shape;435;p11"/>
          <p:cNvGrpSpPr/>
          <p:nvPr/>
        </p:nvGrpSpPr>
        <p:grpSpPr>
          <a:xfrm>
            <a:off x="2187884" y="5065675"/>
            <a:ext cx="996696" cy="231212"/>
            <a:chOff x="3159205" y="5029200"/>
            <a:chExt cx="973509" cy="231212"/>
          </a:xfrm>
        </p:grpSpPr>
        <p:sp>
          <p:nvSpPr>
            <p:cNvPr id="436" name="Google Shape;436;p11"/>
            <p:cNvSpPr/>
            <p:nvPr/>
          </p:nvSpPr>
          <p:spPr>
            <a:xfrm>
              <a:off x="3159205" y="5031812"/>
              <a:ext cx="973509" cy="228600"/>
            </a:xfrm>
            <a:prstGeom prst="roundRect">
              <a:avLst>
                <a:gd fmla="val 24000" name="adj"/>
              </a:avLst>
            </a:prstGeom>
            <a:solidFill>
              <a:srgbClr val="FFF4E8"/>
            </a:solidFill>
            <a:ln cap="flat" cmpd="sng" w="12700">
              <a:solidFill>
                <a:srgbClr val="FFF4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7" name="Google Shape;437;p11"/>
            <p:cNvSpPr/>
            <p:nvPr/>
          </p:nvSpPr>
          <p:spPr>
            <a:xfrm>
              <a:off x="3210601" y="5029200"/>
              <a:ext cx="889869"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A06020"/>
                </a:buClr>
                <a:buSzPts val="750"/>
                <a:buFont typeface="Calibri"/>
                <a:buNone/>
              </a:pPr>
              <a:r>
                <a:rPr b="1" lang="en-US" sz="750">
                  <a:solidFill>
                    <a:srgbClr val="A06020"/>
                  </a:solidFill>
                  <a:latin typeface="Calibri"/>
                  <a:ea typeface="Calibri"/>
                  <a:cs typeface="Calibri"/>
                  <a:sym typeface="Calibri"/>
                </a:rPr>
                <a:t>Bleeding (new event)</a:t>
              </a:r>
              <a:endParaRPr sz="750">
                <a:solidFill>
                  <a:schemeClr val="dk1"/>
                </a:solidFill>
                <a:latin typeface="Arial"/>
                <a:ea typeface="Arial"/>
                <a:cs typeface="Arial"/>
                <a:sym typeface="Arial"/>
              </a:endParaRPr>
            </a:p>
          </p:txBody>
        </p:sp>
      </p:grpSp>
      <p:pic>
        <p:nvPicPr>
          <p:cNvPr descr="A green and black logo&#10;&#10;AI-generated content may be incorrect." id="438" name="Google Shape;438;p11"/>
          <p:cNvPicPr preferRelativeResize="0"/>
          <p:nvPr/>
        </p:nvPicPr>
        <p:blipFill rotWithShape="1">
          <a:blip r:embed="rId11">
            <a:alphaModFix/>
          </a:blip>
          <a:srcRect b="0" l="0" r="0" t="0"/>
          <a:stretch/>
        </p:blipFill>
        <p:spPr>
          <a:xfrm>
            <a:off x="3546934" y="3840395"/>
            <a:ext cx="457200" cy="491490"/>
          </a:xfrm>
          <a:prstGeom prst="rect">
            <a:avLst/>
          </a:prstGeom>
          <a:noFill/>
          <a:ln>
            <a:noFill/>
          </a:ln>
        </p:spPr>
      </p:pic>
      <p:pic>
        <p:nvPicPr>
          <p:cNvPr descr="Clinical trials - Free healthcare and medical icons" id="439" name="Google Shape;439;p11"/>
          <p:cNvPicPr preferRelativeResize="0"/>
          <p:nvPr/>
        </p:nvPicPr>
        <p:blipFill rotWithShape="1">
          <a:blip r:embed="rId12">
            <a:alphaModFix/>
          </a:blip>
          <a:srcRect b="0" l="0" r="0" t="0"/>
          <a:stretch/>
        </p:blipFill>
        <p:spPr>
          <a:xfrm>
            <a:off x="458670" y="4015753"/>
            <a:ext cx="294245" cy="294245"/>
          </a:xfrm>
          <a:prstGeom prst="rect">
            <a:avLst/>
          </a:prstGeom>
          <a:noFill/>
          <a:ln>
            <a:noFill/>
          </a:ln>
        </p:spPr>
      </p:pic>
      <p:grpSp>
        <p:nvGrpSpPr>
          <p:cNvPr id="440" name="Google Shape;440;p11"/>
          <p:cNvGrpSpPr/>
          <p:nvPr/>
        </p:nvGrpSpPr>
        <p:grpSpPr>
          <a:xfrm>
            <a:off x="10106855" y="2941262"/>
            <a:ext cx="1560173" cy="1134606"/>
            <a:chOff x="10054102" y="2936468"/>
            <a:chExt cx="1950432" cy="1418414"/>
          </a:xfrm>
        </p:grpSpPr>
        <p:grpSp>
          <p:nvGrpSpPr>
            <p:cNvPr id="441" name="Google Shape;441;p11"/>
            <p:cNvGrpSpPr/>
            <p:nvPr/>
          </p:nvGrpSpPr>
          <p:grpSpPr>
            <a:xfrm>
              <a:off x="10054102" y="2936468"/>
              <a:ext cx="1950432" cy="1418414"/>
              <a:chOff x="9719995" y="3359378"/>
              <a:chExt cx="1950432" cy="1418414"/>
            </a:xfrm>
          </p:grpSpPr>
          <p:grpSp>
            <p:nvGrpSpPr>
              <p:cNvPr id="442" name="Google Shape;442;p11"/>
              <p:cNvGrpSpPr/>
              <p:nvPr/>
            </p:nvGrpSpPr>
            <p:grpSpPr>
              <a:xfrm>
                <a:off x="9719995" y="3359378"/>
                <a:ext cx="1950432" cy="1418414"/>
                <a:chOff x="9719995" y="3359378"/>
                <a:chExt cx="1950432" cy="1418414"/>
              </a:xfrm>
            </p:grpSpPr>
            <p:grpSp>
              <p:nvGrpSpPr>
                <p:cNvPr id="443" name="Google Shape;443;p11"/>
                <p:cNvGrpSpPr/>
                <p:nvPr/>
              </p:nvGrpSpPr>
              <p:grpSpPr>
                <a:xfrm>
                  <a:off x="9719995" y="3359378"/>
                  <a:ext cx="1950432" cy="1418414"/>
                  <a:chOff x="9719995" y="3359378"/>
                  <a:chExt cx="1950432" cy="1418414"/>
                </a:xfrm>
              </p:grpSpPr>
              <p:pic>
                <p:nvPicPr>
                  <p:cNvPr id="444" name="Google Shape;444;p11"/>
                  <p:cNvPicPr preferRelativeResize="0"/>
                  <p:nvPr/>
                </p:nvPicPr>
                <p:blipFill rotWithShape="1">
                  <a:blip r:embed="rId13">
                    <a:alphaModFix/>
                  </a:blip>
                  <a:srcRect b="0" l="0" r="0" t="0"/>
                  <a:stretch/>
                </p:blipFill>
                <p:spPr>
                  <a:xfrm>
                    <a:off x="9719995" y="3359378"/>
                    <a:ext cx="1950432" cy="1415284"/>
                  </a:xfrm>
                  <a:prstGeom prst="rect">
                    <a:avLst/>
                  </a:prstGeom>
                  <a:noFill/>
                  <a:ln>
                    <a:noFill/>
                  </a:ln>
                </p:spPr>
              </p:pic>
              <p:pic>
                <p:nvPicPr>
                  <p:cNvPr id="445" name="Google Shape;445;p11"/>
                  <p:cNvPicPr preferRelativeResize="0"/>
                  <p:nvPr/>
                </p:nvPicPr>
                <p:blipFill rotWithShape="1">
                  <a:blip r:embed="rId14">
                    <a:alphaModFix/>
                  </a:blip>
                  <a:srcRect b="0" l="0" r="0" t="0"/>
                  <a:stretch/>
                </p:blipFill>
                <p:spPr>
                  <a:xfrm>
                    <a:off x="9734109" y="4741216"/>
                    <a:ext cx="94488" cy="36576"/>
                  </a:xfrm>
                  <a:prstGeom prst="rect">
                    <a:avLst/>
                  </a:prstGeom>
                  <a:noFill/>
                  <a:ln>
                    <a:noFill/>
                  </a:ln>
                </p:spPr>
              </p:pic>
            </p:grpSp>
            <p:pic>
              <p:nvPicPr>
                <p:cNvPr id="446" name="Google Shape;446;p11"/>
                <p:cNvPicPr preferRelativeResize="0"/>
                <p:nvPr/>
              </p:nvPicPr>
              <p:blipFill rotWithShape="1">
                <a:blip r:embed="rId15">
                  <a:alphaModFix/>
                </a:blip>
                <a:srcRect b="0" l="0" r="0" t="0"/>
                <a:stretch/>
              </p:blipFill>
              <p:spPr>
                <a:xfrm>
                  <a:off x="9754446" y="4710373"/>
                  <a:ext cx="91440" cy="36576"/>
                </a:xfrm>
                <a:prstGeom prst="rect">
                  <a:avLst/>
                </a:prstGeom>
                <a:noFill/>
                <a:ln>
                  <a:noFill/>
                </a:ln>
              </p:spPr>
            </p:pic>
          </p:grpSp>
          <p:pic>
            <p:nvPicPr>
              <p:cNvPr id="447" name="Google Shape;447;p11"/>
              <p:cNvPicPr preferRelativeResize="0"/>
              <p:nvPr/>
            </p:nvPicPr>
            <p:blipFill rotWithShape="1">
              <a:blip r:embed="rId16">
                <a:alphaModFix/>
              </a:blip>
              <a:srcRect b="0" l="0" r="0" t="0"/>
              <a:stretch/>
            </p:blipFill>
            <p:spPr>
              <a:xfrm>
                <a:off x="11346013" y="4411210"/>
                <a:ext cx="118872" cy="36576"/>
              </a:xfrm>
              <a:prstGeom prst="rect">
                <a:avLst/>
              </a:prstGeom>
              <a:noFill/>
              <a:ln>
                <a:noFill/>
              </a:ln>
            </p:spPr>
          </p:pic>
          <p:pic>
            <p:nvPicPr>
              <p:cNvPr id="448" name="Google Shape;448;p11"/>
              <p:cNvPicPr preferRelativeResize="0"/>
              <p:nvPr/>
            </p:nvPicPr>
            <p:blipFill rotWithShape="1">
              <a:blip r:embed="rId16">
                <a:alphaModFix/>
              </a:blip>
              <a:srcRect b="0" l="0" r="0" t="0"/>
              <a:stretch/>
            </p:blipFill>
            <p:spPr>
              <a:xfrm>
                <a:off x="11342622" y="4445074"/>
                <a:ext cx="118872" cy="36576"/>
              </a:xfrm>
              <a:prstGeom prst="rect">
                <a:avLst/>
              </a:prstGeom>
              <a:noFill/>
              <a:ln>
                <a:noFill/>
              </a:ln>
            </p:spPr>
          </p:pic>
        </p:grpSp>
        <p:sp>
          <p:nvSpPr>
            <p:cNvPr id="449" name="Google Shape;449;p11"/>
            <p:cNvSpPr/>
            <p:nvPr/>
          </p:nvSpPr>
          <p:spPr>
            <a:xfrm>
              <a:off x="10454502" y="3136020"/>
              <a:ext cx="940146"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500">
                  <a:solidFill>
                    <a:schemeClr val="dk1"/>
                  </a:solidFill>
                  <a:latin typeface="Arial"/>
                  <a:ea typeface="Arial"/>
                  <a:cs typeface="Arial"/>
                  <a:sym typeface="Arial"/>
                </a:rPr>
                <a:t>CEC: HR 1.02 (0.93–1.13), p=0.65</a:t>
              </a:r>
              <a:endParaRPr/>
            </a:p>
          </p:txBody>
        </p:sp>
        <p:sp>
          <p:nvSpPr>
            <p:cNvPr id="450" name="Google Shape;450;p11"/>
            <p:cNvSpPr/>
            <p:nvPr/>
          </p:nvSpPr>
          <p:spPr>
            <a:xfrm>
              <a:off x="11006758" y="3720631"/>
              <a:ext cx="997776"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500">
                  <a:solidFill>
                    <a:schemeClr val="dk1"/>
                  </a:solidFill>
                  <a:latin typeface="Arial"/>
                  <a:ea typeface="Arial"/>
                  <a:cs typeface="Arial"/>
                  <a:sym typeface="Arial"/>
                </a:rPr>
                <a:t>Hybrid: HR 1.04 (0.94–1.15), p=0.44</a:t>
              </a:r>
              <a:endParaRPr/>
            </a:p>
          </p:txBody>
        </p:sp>
      </p:grpSp>
      <p:grpSp>
        <p:nvGrpSpPr>
          <p:cNvPr id="451" name="Google Shape;451;p11"/>
          <p:cNvGrpSpPr/>
          <p:nvPr/>
        </p:nvGrpSpPr>
        <p:grpSpPr>
          <a:xfrm>
            <a:off x="10107218" y="4294271"/>
            <a:ext cx="1560173" cy="1259151"/>
            <a:chOff x="10054465" y="4403777"/>
            <a:chExt cx="1950432" cy="1574113"/>
          </a:xfrm>
        </p:grpSpPr>
        <p:pic>
          <p:nvPicPr>
            <p:cNvPr id="452" name="Google Shape;452;p11"/>
            <p:cNvPicPr preferRelativeResize="0"/>
            <p:nvPr/>
          </p:nvPicPr>
          <p:blipFill rotWithShape="1">
            <a:blip r:embed="rId17">
              <a:alphaModFix/>
            </a:blip>
            <a:srcRect b="0" l="0" r="0" t="0"/>
            <a:stretch/>
          </p:blipFill>
          <p:spPr>
            <a:xfrm>
              <a:off x="10054465" y="4403777"/>
              <a:ext cx="1950432" cy="1574113"/>
            </a:xfrm>
            <a:prstGeom prst="rect">
              <a:avLst/>
            </a:prstGeom>
            <a:noFill/>
            <a:ln>
              <a:noFill/>
            </a:ln>
          </p:spPr>
        </p:pic>
        <p:sp>
          <p:nvSpPr>
            <p:cNvPr id="453" name="Google Shape;453;p11"/>
            <p:cNvSpPr/>
            <p:nvPr/>
          </p:nvSpPr>
          <p:spPr>
            <a:xfrm>
              <a:off x="10468165" y="4608231"/>
              <a:ext cx="926483"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500">
                  <a:solidFill>
                    <a:schemeClr val="dk1"/>
                  </a:solidFill>
                  <a:latin typeface="Arial"/>
                  <a:ea typeface="Arial"/>
                  <a:cs typeface="Arial"/>
                  <a:sym typeface="Arial"/>
                </a:rPr>
                <a:t>CEC: HR 1.02 (0.93–1.13), p=0.65</a:t>
              </a:r>
              <a:endParaRPr/>
            </a:p>
          </p:txBody>
        </p:sp>
        <p:sp>
          <p:nvSpPr>
            <p:cNvPr id="454" name="Google Shape;454;p11"/>
            <p:cNvSpPr/>
            <p:nvPr/>
          </p:nvSpPr>
          <p:spPr>
            <a:xfrm>
              <a:off x="11029135" y="5281799"/>
              <a:ext cx="975399"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500">
                  <a:solidFill>
                    <a:schemeClr val="dk1"/>
                  </a:solidFill>
                  <a:latin typeface="Arial"/>
                  <a:ea typeface="Arial"/>
                  <a:cs typeface="Arial"/>
                  <a:sym typeface="Arial"/>
                </a:rPr>
                <a:t>GPT-4: HR 1.06 (0.95–1.19), p=0.29</a:t>
              </a:r>
              <a:endParaRPr/>
            </a:p>
          </p:txBody>
        </p:sp>
      </p:grpSp>
      <p:grpSp>
        <p:nvGrpSpPr>
          <p:cNvPr id="455" name="Google Shape;455;p11"/>
          <p:cNvGrpSpPr/>
          <p:nvPr/>
        </p:nvGrpSpPr>
        <p:grpSpPr>
          <a:xfrm>
            <a:off x="10106490" y="1485643"/>
            <a:ext cx="1560465" cy="1251094"/>
            <a:chOff x="10053737" y="1331380"/>
            <a:chExt cx="1950797" cy="1564040"/>
          </a:xfrm>
        </p:grpSpPr>
        <p:pic>
          <p:nvPicPr>
            <p:cNvPr id="456" name="Google Shape;456;p11"/>
            <p:cNvPicPr preferRelativeResize="0"/>
            <p:nvPr/>
          </p:nvPicPr>
          <p:blipFill rotWithShape="1">
            <a:blip r:embed="rId18">
              <a:alphaModFix/>
            </a:blip>
            <a:srcRect b="0" l="0" r="0" t="0"/>
            <a:stretch/>
          </p:blipFill>
          <p:spPr>
            <a:xfrm>
              <a:off x="10053737" y="1331380"/>
              <a:ext cx="1950797" cy="1564040"/>
            </a:xfrm>
            <a:prstGeom prst="rect">
              <a:avLst/>
            </a:prstGeom>
            <a:noFill/>
            <a:ln>
              <a:noFill/>
            </a:ln>
          </p:spPr>
        </p:pic>
        <p:sp>
          <p:nvSpPr>
            <p:cNvPr id="457" name="Google Shape;457;p11"/>
            <p:cNvSpPr/>
            <p:nvPr/>
          </p:nvSpPr>
          <p:spPr>
            <a:xfrm>
              <a:off x="10533753" y="1527592"/>
              <a:ext cx="919033"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500">
                  <a:solidFill>
                    <a:schemeClr val="dk1"/>
                  </a:solidFill>
                  <a:latin typeface="Arial"/>
                  <a:ea typeface="Arial"/>
                  <a:cs typeface="Arial"/>
                  <a:sym typeface="Arial"/>
                </a:rPr>
                <a:t>CEC: HR 1.02 (0.93–1.13), p=0.65</a:t>
              </a:r>
              <a:endParaRPr/>
            </a:p>
          </p:txBody>
        </p:sp>
        <p:sp>
          <p:nvSpPr>
            <p:cNvPr id="458" name="Google Shape;458;p11"/>
            <p:cNvSpPr/>
            <p:nvPr/>
          </p:nvSpPr>
          <p:spPr>
            <a:xfrm>
              <a:off x="10918904" y="2219138"/>
              <a:ext cx="1067763"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500">
                  <a:solidFill>
                    <a:schemeClr val="dk1"/>
                  </a:solidFill>
                  <a:latin typeface="Arial"/>
                  <a:ea typeface="Arial"/>
                  <a:cs typeface="Arial"/>
                  <a:sym typeface="Arial"/>
                </a:rPr>
                <a:t>Predicted</a:t>
              </a:r>
              <a:r>
                <a:rPr lang="en-US" sz="500">
                  <a:solidFill>
                    <a:srgbClr val="2B6CB6"/>
                  </a:solidFill>
                  <a:latin typeface="Arial"/>
                  <a:ea typeface="Arial"/>
                  <a:cs typeface="Arial"/>
                  <a:sym typeface="Arial"/>
                </a:rPr>
                <a:t>: </a:t>
              </a:r>
              <a:r>
                <a:rPr lang="en-US" sz="500">
                  <a:solidFill>
                    <a:schemeClr val="dk1"/>
                  </a:solidFill>
                  <a:latin typeface="Arial"/>
                  <a:ea typeface="Arial"/>
                  <a:cs typeface="Arial"/>
                  <a:sym typeface="Arial"/>
                </a:rPr>
                <a:t>HR 0.98 (0.88–1.09), p=0.74</a:t>
              </a:r>
              <a:endParaRPr/>
            </a:p>
          </p:txBody>
        </p:sp>
      </p:grpSp>
      <p:grpSp>
        <p:nvGrpSpPr>
          <p:cNvPr id="459" name="Google Shape;459;p11"/>
          <p:cNvGrpSpPr/>
          <p:nvPr/>
        </p:nvGrpSpPr>
        <p:grpSpPr>
          <a:xfrm>
            <a:off x="4844560" y="4140108"/>
            <a:ext cx="2468880" cy="201168"/>
            <a:chOff x="4800600" y="2444964"/>
            <a:chExt cx="2468880" cy="201168"/>
          </a:xfrm>
        </p:grpSpPr>
        <p:cxnSp>
          <p:nvCxnSpPr>
            <p:cNvPr id="460" name="Google Shape;460;p11"/>
            <p:cNvCxnSpPr/>
            <p:nvPr/>
          </p:nvCxnSpPr>
          <p:spPr>
            <a:xfrm>
              <a:off x="4800600" y="2536404"/>
              <a:ext cx="2468880" cy="0"/>
            </a:xfrm>
            <a:prstGeom prst="straightConnector1">
              <a:avLst/>
            </a:prstGeom>
            <a:noFill/>
            <a:ln cap="flat" cmpd="sng" w="10150">
              <a:solidFill>
                <a:srgbClr val="C8D8E8"/>
              </a:solidFill>
              <a:prstDash val="solid"/>
              <a:round/>
              <a:headEnd len="sm" w="sm" type="none"/>
              <a:tailEnd len="sm" w="sm" type="none"/>
            </a:ln>
          </p:spPr>
        </p:cxnSp>
        <p:sp>
          <p:nvSpPr>
            <p:cNvPr id="461" name="Google Shape;461;p11"/>
            <p:cNvSpPr/>
            <p:nvPr/>
          </p:nvSpPr>
          <p:spPr>
            <a:xfrm>
              <a:off x="5943600" y="2444964"/>
              <a:ext cx="347472" cy="201168"/>
            </a:xfrm>
            <a:prstGeom prst="rect">
              <a:avLst/>
            </a:prstGeom>
            <a:solidFill>
              <a:srgbClr val="F4F8FC"/>
            </a:solidFill>
            <a:ln cap="flat" cmpd="sng" w="10150">
              <a:solidFill>
                <a:srgbClr val="C8D8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2" name="Google Shape;462;p11"/>
            <p:cNvSpPr/>
            <p:nvPr/>
          </p:nvSpPr>
          <p:spPr>
            <a:xfrm>
              <a:off x="5943600" y="2444964"/>
              <a:ext cx="347472"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7A92A8"/>
                </a:buClr>
                <a:buSzPts val="800"/>
                <a:buFont typeface="Calibri"/>
                <a:buNone/>
              </a:pPr>
              <a:r>
                <a:rPr b="1" lang="en-US" sz="800">
                  <a:solidFill>
                    <a:srgbClr val="7A92A8"/>
                  </a:solidFill>
                  <a:latin typeface="Calibri"/>
                  <a:ea typeface="Calibri"/>
                  <a:cs typeface="Calibri"/>
                  <a:sym typeface="Calibri"/>
                </a:rPr>
                <a:t>VS</a:t>
              </a:r>
              <a:endParaRPr sz="800">
                <a:solidFill>
                  <a:schemeClr val="dk1"/>
                </a:solidFill>
                <a:latin typeface="Arial"/>
                <a:ea typeface="Arial"/>
                <a:cs typeface="Arial"/>
                <a:sym typeface="Arial"/>
              </a:endParaRPr>
            </a:p>
          </p:txBody>
        </p:sp>
      </p:grpSp>
      <p:cxnSp>
        <p:nvCxnSpPr>
          <p:cNvPr id="463" name="Google Shape;463;p11"/>
          <p:cNvCxnSpPr/>
          <p:nvPr/>
        </p:nvCxnSpPr>
        <p:spPr>
          <a:xfrm>
            <a:off x="4302368" y="645753"/>
            <a:ext cx="0" cy="5315432"/>
          </a:xfrm>
          <a:prstGeom prst="straightConnector1">
            <a:avLst/>
          </a:prstGeom>
          <a:noFill/>
          <a:ln cap="flat" cmpd="sng" w="12700">
            <a:solidFill>
              <a:srgbClr val="C8D8E8"/>
            </a:solidFill>
            <a:prstDash val="solid"/>
            <a:round/>
            <a:headEnd len="sm" w="sm" type="none"/>
            <a:tailEnd len="sm" w="sm" type="none"/>
          </a:ln>
        </p:spPr>
      </p:cxnSp>
      <p:sp>
        <p:nvSpPr>
          <p:cNvPr id="464" name="Google Shape;464;p11"/>
          <p:cNvSpPr/>
          <p:nvPr/>
        </p:nvSpPr>
        <p:spPr>
          <a:xfrm>
            <a:off x="7334424" y="1556538"/>
            <a:ext cx="50292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465" name="Google Shape;465;p11"/>
          <p:cNvSpPr/>
          <p:nvPr/>
        </p:nvSpPr>
        <p:spPr>
          <a:xfrm>
            <a:off x="6877224" y="4701315"/>
            <a:ext cx="50292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466" name="Google Shape;466;p11"/>
          <p:cNvSpPr txBox="1"/>
          <p:nvPr/>
        </p:nvSpPr>
        <p:spPr>
          <a:xfrm>
            <a:off x="275492" y="113080"/>
            <a:ext cx="10515600" cy="7075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2060"/>
              </a:buClr>
              <a:buSzPts val="4400"/>
              <a:buFont typeface="Arial"/>
              <a:buNone/>
            </a:pPr>
            <a:r>
              <a:rPr b="1" lang="en-US" sz="4400">
                <a:solidFill>
                  <a:srgbClr val="002060"/>
                </a:solidFill>
                <a:latin typeface="Arial"/>
                <a:ea typeface="Arial"/>
                <a:cs typeface="Arial"/>
                <a:sym typeface="Arial"/>
              </a:rPr>
              <a:t>Study Design</a:t>
            </a:r>
            <a:endParaRPr/>
          </a:p>
        </p:txBody>
      </p:sp>
      <p:sp>
        <p:nvSpPr>
          <p:cNvPr id="467" name="Google Shape;467;p11"/>
          <p:cNvSpPr txBox="1"/>
          <p:nvPr/>
        </p:nvSpPr>
        <p:spPr>
          <a:xfrm>
            <a:off x="1420894" y="5647053"/>
            <a:ext cx="18234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Step 1</a:t>
            </a:r>
            <a:endParaRPr/>
          </a:p>
        </p:txBody>
      </p:sp>
      <p:sp>
        <p:nvSpPr>
          <p:cNvPr id="468" name="Google Shape;468;p11"/>
          <p:cNvSpPr txBox="1"/>
          <p:nvPr/>
        </p:nvSpPr>
        <p:spPr>
          <a:xfrm>
            <a:off x="5334000" y="5647053"/>
            <a:ext cx="18234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Step 2</a:t>
            </a:r>
            <a:endParaRPr/>
          </a:p>
        </p:txBody>
      </p:sp>
      <p:sp>
        <p:nvSpPr>
          <p:cNvPr id="469" name="Google Shape;469;p11"/>
          <p:cNvSpPr txBox="1"/>
          <p:nvPr/>
        </p:nvSpPr>
        <p:spPr>
          <a:xfrm>
            <a:off x="9185031" y="5647053"/>
            <a:ext cx="18234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Step 3</a:t>
            </a:r>
            <a:endParaRPr/>
          </a:p>
        </p:txBody>
      </p:sp>
      <p:cxnSp>
        <p:nvCxnSpPr>
          <p:cNvPr id="470" name="Google Shape;470;p11"/>
          <p:cNvCxnSpPr/>
          <p:nvPr/>
        </p:nvCxnSpPr>
        <p:spPr>
          <a:xfrm>
            <a:off x="6319251" y="-64006"/>
            <a:ext cx="0" cy="11417251"/>
          </a:xfrm>
          <a:prstGeom prst="straightConnector1">
            <a:avLst/>
          </a:prstGeom>
          <a:noFill/>
          <a:ln cap="flat" cmpd="sng" w="12700">
            <a:solidFill>
              <a:srgbClr val="C8D8E8"/>
            </a:solidFill>
            <a:prstDash val="solid"/>
            <a:round/>
            <a:headEnd len="sm" w="sm" type="none"/>
            <a:tailEnd len="sm" w="sm" type="none"/>
          </a:ln>
        </p:spPr>
      </p:cxnSp>
      <p:cxnSp>
        <p:nvCxnSpPr>
          <p:cNvPr id="471" name="Google Shape;471;p11"/>
          <p:cNvCxnSpPr/>
          <p:nvPr/>
        </p:nvCxnSpPr>
        <p:spPr>
          <a:xfrm>
            <a:off x="7959968" y="645753"/>
            <a:ext cx="0" cy="5315432"/>
          </a:xfrm>
          <a:prstGeom prst="straightConnector1">
            <a:avLst/>
          </a:prstGeom>
          <a:noFill/>
          <a:ln cap="flat" cmpd="sng" w="12700">
            <a:solidFill>
              <a:srgbClr val="C8D8E8"/>
            </a:solidFill>
            <a:prstDash val="solid"/>
            <a:round/>
            <a:headEnd len="sm" w="sm" type="none"/>
            <a:tailEnd len="sm" w="sm" type="none"/>
          </a:ln>
        </p:spPr>
      </p:cxnSp>
      <p:sp>
        <p:nvSpPr>
          <p:cNvPr id="472" name="Google Shape;472;p11"/>
          <p:cNvSpPr/>
          <p:nvPr/>
        </p:nvSpPr>
        <p:spPr>
          <a:xfrm>
            <a:off x="4302368" y="320634"/>
            <a:ext cx="7725509" cy="56957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12"/>
          <p:cNvSpPr/>
          <p:nvPr/>
        </p:nvSpPr>
        <p:spPr>
          <a:xfrm>
            <a:off x="0" y="0"/>
            <a:ext cx="12192000" cy="604910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78" name="Google Shape;478;p12"/>
          <p:cNvPicPr preferRelativeResize="0"/>
          <p:nvPr/>
        </p:nvPicPr>
        <p:blipFill rotWithShape="1">
          <a:blip r:embed="rId3">
            <a:alphaModFix/>
          </a:blip>
          <a:srcRect b="0" l="0" r="0" t="0"/>
          <a:stretch/>
        </p:blipFill>
        <p:spPr>
          <a:xfrm>
            <a:off x="1044212" y="-17584"/>
            <a:ext cx="10103576" cy="6059791"/>
          </a:xfrm>
          <a:prstGeom prst="rect">
            <a:avLst/>
          </a:prstGeom>
          <a:noFill/>
          <a:ln>
            <a:noFill/>
          </a:ln>
        </p:spPr>
      </p:pic>
      <p:sp>
        <p:nvSpPr>
          <p:cNvPr id="479" name="Google Shape;479;p12"/>
          <p:cNvSpPr txBox="1"/>
          <p:nvPr/>
        </p:nvSpPr>
        <p:spPr>
          <a:xfrm>
            <a:off x="9666514" y="6472052"/>
            <a:ext cx="25254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Patel et al.  AHA 2016</a:t>
            </a:r>
            <a:endParaRPr/>
          </a:p>
        </p:txBody>
      </p:sp>
      <p:sp>
        <p:nvSpPr>
          <p:cNvPr id="480" name="Google Shape;480;p12"/>
          <p:cNvSpPr txBox="1"/>
          <p:nvPr/>
        </p:nvSpPr>
        <p:spPr>
          <a:xfrm>
            <a:off x="-1" y="279889"/>
            <a:ext cx="4950070" cy="1487365"/>
          </a:xfrm>
          <a:prstGeom prst="rect">
            <a:avLst/>
          </a:prstGeom>
          <a:solidFill>
            <a:schemeClr val="lt1"/>
          </a:solidFill>
          <a:ln>
            <a:noFill/>
          </a:ln>
        </p:spPr>
        <p:txBody>
          <a:bodyPr anchorCtr="0" anchor="ctr" bIns="182875" lIns="182875" spcFirstLastPara="1" rIns="182875" wrap="square" tIns="182875">
            <a:noAutofit/>
          </a:bodyPr>
          <a:lstStyle/>
          <a:p>
            <a:pPr indent="0" lvl="0" marL="0" marR="0" rtl="0" algn="l">
              <a:lnSpc>
                <a:spcPct val="90000"/>
              </a:lnSpc>
              <a:spcBef>
                <a:spcPts val="0"/>
              </a:spcBef>
              <a:spcAft>
                <a:spcPts val="0"/>
              </a:spcAft>
              <a:buClr>
                <a:srgbClr val="002060"/>
              </a:buClr>
              <a:buSzPts val="4200"/>
              <a:buFont typeface="Play"/>
              <a:buNone/>
            </a:pPr>
            <a:r>
              <a:rPr b="1" lang="en-US" sz="4200">
                <a:solidFill>
                  <a:srgbClr val="002060"/>
                </a:solidFill>
                <a:latin typeface="Play"/>
                <a:ea typeface="Play"/>
                <a:cs typeface="Play"/>
                <a:sym typeface="Play"/>
              </a:rPr>
              <a:t>Global Participation</a:t>
            </a:r>
            <a:endParaRPr/>
          </a:p>
          <a:p>
            <a:pPr indent="0" lvl="0" marL="0" marR="0" rtl="0" algn="l">
              <a:lnSpc>
                <a:spcPct val="90000"/>
              </a:lnSpc>
              <a:spcBef>
                <a:spcPts val="0"/>
              </a:spcBef>
              <a:spcAft>
                <a:spcPts val="0"/>
              </a:spcAft>
              <a:buClr>
                <a:srgbClr val="002060"/>
              </a:buClr>
              <a:buSzPts val="2000"/>
              <a:buFont typeface="Play"/>
              <a:buNone/>
            </a:pPr>
            <a:r>
              <a:rPr b="1" lang="en-US" sz="2000">
                <a:solidFill>
                  <a:srgbClr val="002060"/>
                </a:solidFill>
                <a:latin typeface="Play"/>
                <a:ea typeface="Play"/>
                <a:cs typeface="Play"/>
                <a:sym typeface="Play"/>
              </a:rPr>
              <a:t>13,855 patients / 811 sites / 28 countries</a:t>
            </a:r>
            <a:endParaRPr sz="2000">
              <a:solidFill>
                <a:srgbClr val="002060"/>
              </a:solidFill>
              <a:latin typeface="Play"/>
              <a:ea typeface="Play"/>
              <a:cs typeface="Play"/>
              <a:sym typeface="Pl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13"/>
          <p:cNvSpPr/>
          <p:nvPr/>
        </p:nvSpPr>
        <p:spPr>
          <a:xfrm>
            <a:off x="0" y="0"/>
            <a:ext cx="12192000" cy="604910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86" name="Google Shape;486;p13"/>
          <p:cNvPicPr preferRelativeResize="0"/>
          <p:nvPr/>
        </p:nvPicPr>
        <p:blipFill rotWithShape="1">
          <a:blip r:embed="rId3">
            <a:alphaModFix/>
          </a:blip>
          <a:srcRect b="0" l="6362" r="0" t="0"/>
          <a:stretch/>
        </p:blipFill>
        <p:spPr>
          <a:xfrm>
            <a:off x="1033096" y="0"/>
            <a:ext cx="10125809" cy="6056959"/>
          </a:xfrm>
          <a:prstGeom prst="rect">
            <a:avLst/>
          </a:prstGeom>
          <a:noFill/>
          <a:ln>
            <a:noFill/>
          </a:ln>
        </p:spPr>
      </p:pic>
      <p:sp>
        <p:nvSpPr>
          <p:cNvPr id="487" name="Google Shape;487;p13"/>
          <p:cNvSpPr txBox="1"/>
          <p:nvPr/>
        </p:nvSpPr>
        <p:spPr>
          <a:xfrm>
            <a:off x="9666514" y="6472052"/>
            <a:ext cx="25254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Patel et al.  AHA 2016</a:t>
            </a:r>
            <a:endParaRPr/>
          </a:p>
        </p:txBody>
      </p:sp>
      <p:sp>
        <p:nvSpPr>
          <p:cNvPr id="488" name="Google Shape;488;p13"/>
          <p:cNvSpPr txBox="1"/>
          <p:nvPr/>
        </p:nvSpPr>
        <p:spPr>
          <a:xfrm>
            <a:off x="1033096" y="307732"/>
            <a:ext cx="3429000" cy="1239714"/>
          </a:xfrm>
          <a:prstGeom prst="rect">
            <a:avLst/>
          </a:prstGeom>
          <a:solidFill>
            <a:schemeClr val="lt1"/>
          </a:solidFill>
          <a:ln>
            <a:noFill/>
          </a:ln>
        </p:spPr>
        <p:txBody>
          <a:bodyPr anchorCtr="0" anchor="ctr" bIns="182875" lIns="182875" spcFirstLastPara="1" rIns="182875" wrap="square" tIns="182875">
            <a:noAutofit/>
          </a:bodyPr>
          <a:lstStyle/>
          <a:p>
            <a:pPr indent="0" lvl="0" marL="0" marR="0" rtl="0" algn="l">
              <a:lnSpc>
                <a:spcPct val="90000"/>
              </a:lnSpc>
              <a:spcBef>
                <a:spcPts val="0"/>
              </a:spcBef>
              <a:spcAft>
                <a:spcPts val="0"/>
              </a:spcAft>
              <a:buClr>
                <a:srgbClr val="002060"/>
              </a:buClr>
              <a:buSzPts val="4400"/>
              <a:buFont typeface="Play"/>
              <a:buNone/>
            </a:pPr>
            <a:r>
              <a:rPr b="1" lang="en-US" sz="4400">
                <a:solidFill>
                  <a:srgbClr val="002060"/>
                </a:solidFill>
                <a:latin typeface="Play"/>
                <a:ea typeface="Play"/>
                <a:cs typeface="Play"/>
                <a:sym typeface="Play"/>
              </a:rPr>
              <a:t>EUCLID</a:t>
            </a:r>
            <a:endParaRPr/>
          </a:p>
          <a:p>
            <a:pPr indent="0" lvl="0" marL="0" marR="0" rtl="0" algn="l">
              <a:lnSpc>
                <a:spcPct val="90000"/>
              </a:lnSpc>
              <a:spcBef>
                <a:spcPts val="0"/>
              </a:spcBef>
              <a:spcAft>
                <a:spcPts val="0"/>
              </a:spcAft>
              <a:buClr>
                <a:srgbClr val="002060"/>
              </a:buClr>
              <a:buSzPts val="2800"/>
              <a:buFont typeface="Play"/>
              <a:buNone/>
            </a:pPr>
            <a:r>
              <a:rPr b="1" lang="en-US" sz="2800">
                <a:solidFill>
                  <a:srgbClr val="002060"/>
                </a:solidFill>
                <a:latin typeface="Play"/>
                <a:ea typeface="Play"/>
                <a:cs typeface="Play"/>
                <a:sym typeface="Play"/>
              </a:rPr>
              <a:t>Patient Follow up</a:t>
            </a:r>
            <a:endParaRPr sz="2800">
              <a:solidFill>
                <a:srgbClr val="002060"/>
              </a:solidFill>
              <a:latin typeface="Play"/>
              <a:ea typeface="Play"/>
              <a:cs typeface="Play"/>
              <a:sym typeface="Pl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14"/>
          <p:cNvSpPr txBox="1"/>
          <p:nvPr>
            <p:ph type="title"/>
          </p:nvPr>
        </p:nvSpPr>
        <p:spPr>
          <a:xfrm>
            <a:off x="118734" y="347375"/>
            <a:ext cx="1195453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Arial"/>
              <a:buNone/>
            </a:pPr>
            <a:r>
              <a:rPr lang="en-US"/>
              <a:t>Adaptation to New Definitions / Endpoints</a:t>
            </a:r>
            <a:endParaRPr/>
          </a:p>
        </p:txBody>
      </p:sp>
      <p:pic>
        <p:nvPicPr>
          <p:cNvPr descr="A diagram of a timeline&#10;&#10;AI-generated content may be incorrect." id="494" name="Google Shape;494;p14"/>
          <p:cNvPicPr preferRelativeResize="0"/>
          <p:nvPr/>
        </p:nvPicPr>
        <p:blipFill rotWithShape="1">
          <a:blip r:embed="rId3">
            <a:alphaModFix/>
          </a:blip>
          <a:srcRect b="0" l="0" r="0" t="0"/>
          <a:stretch/>
        </p:blipFill>
        <p:spPr>
          <a:xfrm>
            <a:off x="118734" y="1670538"/>
            <a:ext cx="11993852" cy="3534508"/>
          </a:xfrm>
          <a:prstGeom prst="rect">
            <a:avLst/>
          </a:prstGeom>
          <a:noFill/>
          <a:ln>
            <a:noFill/>
          </a:ln>
        </p:spPr>
      </p:pic>
      <p:sp>
        <p:nvSpPr>
          <p:cNvPr id="495" name="Google Shape;495;p14"/>
          <p:cNvSpPr/>
          <p:nvPr/>
        </p:nvSpPr>
        <p:spPr>
          <a:xfrm>
            <a:off x="6567055" y="1769423"/>
            <a:ext cx="5506211" cy="135378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6" name="Google Shape;496;p14"/>
          <p:cNvSpPr/>
          <p:nvPr/>
        </p:nvSpPr>
        <p:spPr>
          <a:xfrm>
            <a:off x="10372832" y="2381004"/>
            <a:ext cx="1739754" cy="135378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15"/>
          <p:cNvSpPr txBox="1"/>
          <p:nvPr>
            <p:ph type="title"/>
          </p:nvPr>
        </p:nvSpPr>
        <p:spPr>
          <a:xfrm>
            <a:off x="118734" y="347375"/>
            <a:ext cx="1195453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Arial"/>
              <a:buNone/>
            </a:pPr>
            <a:r>
              <a:rPr lang="en-US"/>
              <a:t>Adaptation to New Definitions / Endpoints</a:t>
            </a:r>
            <a:endParaRPr/>
          </a:p>
        </p:txBody>
      </p:sp>
      <p:pic>
        <p:nvPicPr>
          <p:cNvPr descr="A diagram of a timeline&#10;&#10;AI-generated content may be incorrect." id="502" name="Google Shape;502;p15"/>
          <p:cNvPicPr preferRelativeResize="0"/>
          <p:nvPr/>
        </p:nvPicPr>
        <p:blipFill rotWithShape="1">
          <a:blip r:embed="rId3">
            <a:alphaModFix/>
          </a:blip>
          <a:srcRect b="0" l="0" r="0" t="0"/>
          <a:stretch/>
        </p:blipFill>
        <p:spPr>
          <a:xfrm>
            <a:off x="118734" y="1670538"/>
            <a:ext cx="11993852" cy="3534508"/>
          </a:xfrm>
          <a:prstGeom prst="rect">
            <a:avLst/>
          </a:prstGeom>
          <a:noFill/>
          <a:ln>
            <a:noFill/>
          </a:ln>
        </p:spPr>
      </p:pic>
      <p:sp>
        <p:nvSpPr>
          <p:cNvPr id="503" name="Google Shape;503;p15"/>
          <p:cNvSpPr/>
          <p:nvPr/>
        </p:nvSpPr>
        <p:spPr>
          <a:xfrm>
            <a:off x="10277832" y="2885704"/>
            <a:ext cx="1739754" cy="84908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16"/>
          <p:cNvSpPr txBox="1"/>
          <p:nvPr>
            <p:ph type="title"/>
          </p:nvPr>
        </p:nvSpPr>
        <p:spPr>
          <a:xfrm>
            <a:off x="118734" y="347375"/>
            <a:ext cx="1195453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Arial"/>
              <a:buNone/>
            </a:pPr>
            <a:r>
              <a:rPr lang="en-US"/>
              <a:t>Adaptation to New Definitions / Endpoints</a:t>
            </a:r>
            <a:endParaRPr/>
          </a:p>
        </p:txBody>
      </p:sp>
      <p:pic>
        <p:nvPicPr>
          <p:cNvPr descr="A diagram of a timeline&#10;&#10;AI-generated content may be incorrect." id="509" name="Google Shape;509;p16"/>
          <p:cNvPicPr preferRelativeResize="0"/>
          <p:nvPr/>
        </p:nvPicPr>
        <p:blipFill rotWithShape="1">
          <a:blip r:embed="rId3">
            <a:alphaModFix/>
          </a:blip>
          <a:srcRect b="0" l="0" r="0" t="0"/>
          <a:stretch/>
        </p:blipFill>
        <p:spPr>
          <a:xfrm>
            <a:off x="118734" y="1670538"/>
            <a:ext cx="11993852" cy="35345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17"/>
          <p:cNvSpPr/>
          <p:nvPr/>
        </p:nvSpPr>
        <p:spPr>
          <a:xfrm>
            <a:off x="8396654" y="1674689"/>
            <a:ext cx="1362808" cy="641838"/>
          </a:xfrm>
          <a:prstGeom prst="roundRect">
            <a:avLst>
              <a:gd fmla="val 16667" name="adj"/>
            </a:avLst>
          </a:prstGeom>
          <a:solidFill>
            <a:srgbClr val="F4F8FC"/>
          </a:solidFill>
          <a:ln cap="flat" cmpd="sng" w="12700">
            <a:solidFill>
              <a:srgbClr val="C8D8E8"/>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6" name="Google Shape;516;p17"/>
          <p:cNvSpPr/>
          <p:nvPr/>
        </p:nvSpPr>
        <p:spPr>
          <a:xfrm>
            <a:off x="8396654" y="2931989"/>
            <a:ext cx="1354015" cy="1011115"/>
          </a:xfrm>
          <a:prstGeom prst="roundRect">
            <a:avLst>
              <a:gd fmla="val 16667" name="adj"/>
            </a:avLst>
          </a:prstGeom>
          <a:solidFill>
            <a:srgbClr val="FFFBF0"/>
          </a:solidFill>
          <a:ln cap="flat" cmpd="sng" w="19050">
            <a:solidFill>
              <a:srgbClr val="E8A020"/>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7" name="Google Shape;517;p17"/>
          <p:cNvSpPr/>
          <p:nvPr/>
        </p:nvSpPr>
        <p:spPr>
          <a:xfrm>
            <a:off x="8651630" y="4576149"/>
            <a:ext cx="896815" cy="571501"/>
          </a:xfrm>
          <a:prstGeom prst="roundRect">
            <a:avLst>
              <a:gd fmla="val 16667" name="adj"/>
            </a:avLst>
          </a:prstGeom>
          <a:solidFill>
            <a:srgbClr val="F4F8FC"/>
          </a:solidFill>
          <a:ln cap="flat" cmpd="sng" w="12700">
            <a:solidFill>
              <a:srgbClr val="C8D8E8"/>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8" name="Google Shape;518;p17"/>
          <p:cNvSpPr/>
          <p:nvPr/>
        </p:nvSpPr>
        <p:spPr>
          <a:xfrm>
            <a:off x="420272" y="842350"/>
            <a:ext cx="2920805"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A6DB5"/>
              </a:buClr>
              <a:buSzPts val="1600"/>
              <a:buFont typeface="Calibri"/>
              <a:buNone/>
            </a:pPr>
            <a:r>
              <a:rPr b="1" lang="en-US" sz="1600">
                <a:solidFill>
                  <a:srgbClr val="2A6DB5"/>
                </a:solidFill>
                <a:latin typeface="Calibri"/>
                <a:ea typeface="Calibri"/>
                <a:cs typeface="Calibri"/>
                <a:sym typeface="Calibri"/>
              </a:rPr>
              <a:t>DEVELOPMENT PIPELINE</a:t>
            </a:r>
            <a:endParaRPr sz="1600">
              <a:solidFill>
                <a:schemeClr val="dk1"/>
              </a:solidFill>
              <a:latin typeface="Arial"/>
              <a:ea typeface="Arial"/>
              <a:cs typeface="Arial"/>
              <a:sym typeface="Arial"/>
            </a:endParaRPr>
          </a:p>
        </p:txBody>
      </p:sp>
      <p:sp>
        <p:nvSpPr>
          <p:cNvPr id="519" name="Google Shape;519;p17"/>
          <p:cNvSpPr/>
          <p:nvPr/>
        </p:nvSpPr>
        <p:spPr>
          <a:xfrm>
            <a:off x="4434840" y="855655"/>
            <a:ext cx="33832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A6DB5"/>
              </a:buClr>
              <a:buSzPts val="1600"/>
              <a:buFont typeface="Calibri"/>
              <a:buNone/>
            </a:pPr>
            <a:r>
              <a:rPr b="1" lang="en-US" sz="1600">
                <a:solidFill>
                  <a:srgbClr val="2A6DB5"/>
                </a:solidFill>
                <a:latin typeface="Calibri"/>
                <a:ea typeface="Calibri"/>
                <a:cs typeface="Calibri"/>
                <a:sym typeface="Calibri"/>
              </a:rPr>
              <a:t>STRATEGY COMPARISON</a:t>
            </a:r>
            <a:endParaRPr sz="1600">
              <a:solidFill>
                <a:schemeClr val="dk1"/>
              </a:solidFill>
              <a:latin typeface="Arial"/>
              <a:ea typeface="Arial"/>
              <a:cs typeface="Arial"/>
              <a:sym typeface="Arial"/>
            </a:endParaRPr>
          </a:p>
        </p:txBody>
      </p:sp>
      <p:sp>
        <p:nvSpPr>
          <p:cNvPr id="520" name="Google Shape;520;p17"/>
          <p:cNvSpPr/>
          <p:nvPr/>
        </p:nvSpPr>
        <p:spPr>
          <a:xfrm>
            <a:off x="8120575" y="736843"/>
            <a:ext cx="36576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A6DB5"/>
              </a:buClr>
              <a:buSzPts val="1600"/>
              <a:buFont typeface="Calibri"/>
              <a:buNone/>
            </a:pPr>
            <a:r>
              <a:rPr b="1" lang="en-US" sz="1600">
                <a:solidFill>
                  <a:srgbClr val="2A6DB5"/>
                </a:solidFill>
                <a:latin typeface="Calibri"/>
                <a:ea typeface="Calibri"/>
                <a:cs typeface="Calibri"/>
                <a:sym typeface="Calibri"/>
              </a:rPr>
              <a:t>EUCLID PRIMARY ENDPOINT REPLICATION</a:t>
            </a:r>
            <a:endParaRPr sz="1600">
              <a:solidFill>
                <a:schemeClr val="dk1"/>
              </a:solidFill>
              <a:latin typeface="Arial"/>
              <a:ea typeface="Arial"/>
              <a:cs typeface="Arial"/>
              <a:sym typeface="Arial"/>
            </a:endParaRPr>
          </a:p>
        </p:txBody>
      </p:sp>
      <p:sp>
        <p:nvSpPr>
          <p:cNvPr id="521" name="Google Shape;521;p17"/>
          <p:cNvSpPr/>
          <p:nvPr/>
        </p:nvSpPr>
        <p:spPr>
          <a:xfrm>
            <a:off x="420272" y="1151489"/>
            <a:ext cx="3749040" cy="22860"/>
          </a:xfrm>
          <a:prstGeom prst="rect">
            <a:avLst/>
          </a:prstGeom>
          <a:solidFill>
            <a:srgbClr val="4A9FD4">
              <a:alpha val="50196"/>
            </a:srgbClr>
          </a:solidFill>
          <a:ln cap="flat" cmpd="sng" w="12700">
            <a:solidFill>
              <a:srgbClr val="4A9FD4">
                <a:alpha val="5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2" name="Google Shape;522;p17"/>
          <p:cNvSpPr/>
          <p:nvPr/>
        </p:nvSpPr>
        <p:spPr>
          <a:xfrm>
            <a:off x="4434840" y="1151489"/>
            <a:ext cx="3383280" cy="22860"/>
          </a:xfrm>
          <a:prstGeom prst="rect">
            <a:avLst/>
          </a:prstGeom>
          <a:solidFill>
            <a:srgbClr val="4A9FD4">
              <a:alpha val="50196"/>
            </a:srgbClr>
          </a:solidFill>
          <a:ln cap="flat" cmpd="sng" w="12700">
            <a:solidFill>
              <a:srgbClr val="4A9FD4">
                <a:alpha val="5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3" name="Google Shape;523;p17"/>
          <p:cNvSpPr/>
          <p:nvPr/>
        </p:nvSpPr>
        <p:spPr>
          <a:xfrm>
            <a:off x="8120575" y="1151489"/>
            <a:ext cx="3657600" cy="22860"/>
          </a:xfrm>
          <a:prstGeom prst="rect">
            <a:avLst/>
          </a:prstGeom>
          <a:solidFill>
            <a:srgbClr val="4A9FD4">
              <a:alpha val="50196"/>
            </a:srgbClr>
          </a:solidFill>
          <a:ln cap="flat" cmpd="sng" w="12700">
            <a:solidFill>
              <a:srgbClr val="4A9FD4">
                <a:alpha val="5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524" name="Google Shape;524;p17"/>
          <p:cNvCxnSpPr/>
          <p:nvPr/>
        </p:nvCxnSpPr>
        <p:spPr>
          <a:xfrm>
            <a:off x="587683" y="1551837"/>
            <a:ext cx="0" cy="2547387"/>
          </a:xfrm>
          <a:prstGeom prst="straightConnector1">
            <a:avLst/>
          </a:prstGeom>
          <a:noFill/>
          <a:ln cap="flat" cmpd="sng" w="19050">
            <a:solidFill>
              <a:srgbClr val="4A9FD4">
                <a:alpha val="60000"/>
              </a:srgbClr>
            </a:solidFill>
            <a:prstDash val="solid"/>
            <a:round/>
            <a:headEnd len="sm" w="sm" type="none"/>
            <a:tailEnd len="sm" w="sm" type="none"/>
          </a:ln>
        </p:spPr>
      </p:cxnSp>
      <p:grpSp>
        <p:nvGrpSpPr>
          <p:cNvPr id="525" name="Google Shape;525;p17"/>
          <p:cNvGrpSpPr/>
          <p:nvPr/>
        </p:nvGrpSpPr>
        <p:grpSpPr>
          <a:xfrm>
            <a:off x="4844560" y="2461827"/>
            <a:ext cx="2468880" cy="201168"/>
            <a:chOff x="4800600" y="2444964"/>
            <a:chExt cx="2468880" cy="201168"/>
          </a:xfrm>
        </p:grpSpPr>
        <p:cxnSp>
          <p:nvCxnSpPr>
            <p:cNvPr id="526" name="Google Shape;526;p17"/>
            <p:cNvCxnSpPr/>
            <p:nvPr/>
          </p:nvCxnSpPr>
          <p:spPr>
            <a:xfrm>
              <a:off x="4800600" y="2536404"/>
              <a:ext cx="2468880" cy="0"/>
            </a:xfrm>
            <a:prstGeom prst="straightConnector1">
              <a:avLst/>
            </a:prstGeom>
            <a:noFill/>
            <a:ln cap="flat" cmpd="sng" w="10150">
              <a:solidFill>
                <a:srgbClr val="C8D8E8"/>
              </a:solidFill>
              <a:prstDash val="solid"/>
              <a:round/>
              <a:headEnd len="sm" w="sm" type="none"/>
              <a:tailEnd len="sm" w="sm" type="none"/>
            </a:ln>
          </p:spPr>
        </p:cxnSp>
        <p:sp>
          <p:nvSpPr>
            <p:cNvPr id="527" name="Google Shape;527;p17"/>
            <p:cNvSpPr/>
            <p:nvPr/>
          </p:nvSpPr>
          <p:spPr>
            <a:xfrm>
              <a:off x="5943600" y="2444964"/>
              <a:ext cx="347472" cy="201168"/>
            </a:xfrm>
            <a:prstGeom prst="rect">
              <a:avLst/>
            </a:prstGeom>
            <a:solidFill>
              <a:srgbClr val="F4F8FC"/>
            </a:solidFill>
            <a:ln cap="flat" cmpd="sng" w="10150">
              <a:solidFill>
                <a:srgbClr val="C8D8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8" name="Google Shape;528;p17"/>
            <p:cNvSpPr/>
            <p:nvPr/>
          </p:nvSpPr>
          <p:spPr>
            <a:xfrm>
              <a:off x="5943600" y="2444964"/>
              <a:ext cx="347472"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7A92A8"/>
                </a:buClr>
                <a:buSzPts val="800"/>
                <a:buFont typeface="Calibri"/>
                <a:buNone/>
              </a:pPr>
              <a:r>
                <a:rPr b="1" lang="en-US" sz="800">
                  <a:solidFill>
                    <a:srgbClr val="7A92A8"/>
                  </a:solidFill>
                  <a:latin typeface="Calibri"/>
                  <a:ea typeface="Calibri"/>
                  <a:cs typeface="Calibri"/>
                  <a:sym typeface="Calibri"/>
                </a:rPr>
                <a:t>VS</a:t>
              </a:r>
              <a:endParaRPr sz="800">
                <a:solidFill>
                  <a:schemeClr val="dk1"/>
                </a:solidFill>
                <a:latin typeface="Arial"/>
                <a:ea typeface="Arial"/>
                <a:cs typeface="Arial"/>
                <a:sym typeface="Arial"/>
              </a:endParaRPr>
            </a:p>
          </p:txBody>
        </p:sp>
      </p:grpSp>
      <p:sp>
        <p:nvSpPr>
          <p:cNvPr id="529" name="Google Shape;529;p17"/>
          <p:cNvSpPr/>
          <p:nvPr/>
        </p:nvSpPr>
        <p:spPr>
          <a:xfrm>
            <a:off x="8120575" y="1206353"/>
            <a:ext cx="36576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A92A8"/>
              </a:buClr>
              <a:buSzPts val="850"/>
              <a:buFont typeface="Calibri"/>
              <a:buNone/>
            </a:pPr>
            <a:r>
              <a:rPr i="1" lang="en-US" sz="850">
                <a:solidFill>
                  <a:srgbClr val="7A92A8"/>
                </a:solidFill>
                <a:latin typeface="Calibri"/>
                <a:ea typeface="Calibri"/>
                <a:cs typeface="Calibri"/>
                <a:sym typeface="Calibri"/>
              </a:rPr>
              <a:t>Kaplan–Meier cumulative incidence: CV Death, MI, or Ischemic Stroke</a:t>
            </a:r>
            <a:endParaRPr sz="850">
              <a:solidFill>
                <a:schemeClr val="dk1"/>
              </a:solidFill>
              <a:latin typeface="Arial"/>
              <a:ea typeface="Arial"/>
              <a:cs typeface="Arial"/>
              <a:sym typeface="Arial"/>
            </a:endParaRPr>
          </a:p>
        </p:txBody>
      </p:sp>
      <p:sp>
        <p:nvSpPr>
          <p:cNvPr id="530" name="Google Shape;530;p17"/>
          <p:cNvSpPr/>
          <p:nvPr/>
        </p:nvSpPr>
        <p:spPr>
          <a:xfrm>
            <a:off x="8533814" y="1820920"/>
            <a:ext cx="1287194" cy="359211"/>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ADAPT-CEC</a:t>
            </a:r>
            <a:endParaRPr sz="1800">
              <a:solidFill>
                <a:schemeClr val="dk1"/>
              </a:solidFill>
              <a:latin typeface="Arial"/>
              <a:ea typeface="Arial"/>
              <a:cs typeface="Arial"/>
              <a:sym typeface="Arial"/>
            </a:endParaRPr>
          </a:p>
        </p:txBody>
      </p:sp>
      <p:sp>
        <p:nvSpPr>
          <p:cNvPr id="531" name="Google Shape;531;p17"/>
          <p:cNvSpPr/>
          <p:nvPr/>
        </p:nvSpPr>
        <p:spPr>
          <a:xfrm>
            <a:off x="8516231" y="3159691"/>
            <a:ext cx="1076178" cy="5730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Hybrid </a:t>
            </a:r>
            <a:br>
              <a:rPr b="1" lang="en-US" sz="1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ADAPT-CEC </a:t>
            </a:r>
            <a:br>
              <a:rPr b="1" lang="en-US" sz="1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 Human</a:t>
            </a:r>
            <a:endParaRPr sz="1800">
              <a:solidFill>
                <a:schemeClr val="dk1"/>
              </a:solidFill>
              <a:latin typeface="Arial"/>
              <a:ea typeface="Arial"/>
              <a:cs typeface="Arial"/>
              <a:sym typeface="Arial"/>
            </a:endParaRPr>
          </a:p>
        </p:txBody>
      </p:sp>
      <p:sp>
        <p:nvSpPr>
          <p:cNvPr id="532" name="Google Shape;532;p17"/>
          <p:cNvSpPr/>
          <p:nvPr/>
        </p:nvSpPr>
        <p:spPr>
          <a:xfrm>
            <a:off x="8762414" y="4713117"/>
            <a:ext cx="680525" cy="30329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GPT-4 </a:t>
            </a:r>
            <a:endParaRPr sz="1800">
              <a:solidFill>
                <a:schemeClr val="dk1"/>
              </a:solidFill>
              <a:latin typeface="Arial"/>
              <a:ea typeface="Arial"/>
              <a:cs typeface="Arial"/>
              <a:sym typeface="Arial"/>
            </a:endParaRPr>
          </a:p>
        </p:txBody>
      </p:sp>
      <p:grpSp>
        <p:nvGrpSpPr>
          <p:cNvPr id="533" name="Google Shape;533;p17"/>
          <p:cNvGrpSpPr/>
          <p:nvPr/>
        </p:nvGrpSpPr>
        <p:grpSpPr>
          <a:xfrm>
            <a:off x="4524520" y="4445283"/>
            <a:ext cx="3246120" cy="1051560"/>
            <a:chOff x="4480560" y="4343400"/>
            <a:chExt cx="3246120" cy="1051560"/>
          </a:xfrm>
        </p:grpSpPr>
        <p:grpSp>
          <p:nvGrpSpPr>
            <p:cNvPr id="534" name="Google Shape;534;p17"/>
            <p:cNvGrpSpPr/>
            <p:nvPr/>
          </p:nvGrpSpPr>
          <p:grpSpPr>
            <a:xfrm>
              <a:off x="4480560" y="4343400"/>
              <a:ext cx="3246120" cy="1051560"/>
              <a:chOff x="4480560" y="4343400"/>
              <a:chExt cx="3246120" cy="1051560"/>
            </a:xfrm>
          </p:grpSpPr>
          <p:sp>
            <p:nvSpPr>
              <p:cNvPr id="535" name="Google Shape;535;p17"/>
              <p:cNvSpPr/>
              <p:nvPr/>
            </p:nvSpPr>
            <p:spPr>
              <a:xfrm>
                <a:off x="4480560" y="4343400"/>
                <a:ext cx="3246120" cy="1051560"/>
              </a:xfrm>
              <a:prstGeom prst="roundRect">
                <a:avLst>
                  <a:gd fmla="val 16667" name="adj"/>
                </a:avLst>
              </a:prstGeom>
              <a:solidFill>
                <a:srgbClr val="F4F8FC"/>
              </a:solidFill>
              <a:ln cap="flat" cmpd="sng" w="12700">
                <a:solidFill>
                  <a:srgbClr val="C8D8E8"/>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6" name="Google Shape;536;p17"/>
              <p:cNvSpPr/>
              <p:nvPr/>
            </p:nvSpPr>
            <p:spPr>
              <a:xfrm>
                <a:off x="4599432" y="4599432"/>
                <a:ext cx="502920" cy="502920"/>
              </a:xfrm>
              <a:prstGeom prst="ellipse">
                <a:avLst/>
              </a:prstGeom>
              <a:solidFill>
                <a:srgbClr val="D8F2CF"/>
              </a:solidFill>
              <a:ln cap="flat" cmpd="sng" w="19050">
                <a:solidFill>
                  <a:srgbClr val="2CB5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7" name="Google Shape;537;p17"/>
              <p:cNvSpPr/>
              <p:nvPr/>
            </p:nvSpPr>
            <p:spPr>
              <a:xfrm>
                <a:off x="4599432" y="4599432"/>
                <a:ext cx="50292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538" name="Google Shape;538;p17"/>
              <p:cNvSpPr/>
              <p:nvPr/>
            </p:nvSpPr>
            <p:spPr>
              <a:xfrm>
                <a:off x="5212080" y="4507992"/>
                <a:ext cx="22860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A2A3A"/>
                  </a:buClr>
                  <a:buSzPts val="1800"/>
                  <a:buFont typeface="Calibri"/>
                  <a:buNone/>
                </a:pPr>
                <a:r>
                  <a:rPr b="1" lang="en-US" sz="1800">
                    <a:solidFill>
                      <a:srgbClr val="1A2A3A"/>
                    </a:solidFill>
                    <a:latin typeface="Calibri"/>
                    <a:ea typeface="Calibri"/>
                    <a:cs typeface="Calibri"/>
                    <a:sym typeface="Calibri"/>
                  </a:rPr>
                  <a:t>GPT-4</a:t>
                </a:r>
                <a:endParaRPr sz="1800">
                  <a:solidFill>
                    <a:schemeClr val="dk1"/>
                  </a:solidFill>
                  <a:latin typeface="Arial"/>
                  <a:ea typeface="Arial"/>
                  <a:cs typeface="Arial"/>
                  <a:sym typeface="Arial"/>
                </a:endParaRPr>
              </a:p>
            </p:txBody>
          </p:sp>
          <p:sp>
            <p:nvSpPr>
              <p:cNvPr id="539" name="Google Shape;539;p17"/>
              <p:cNvSpPr/>
              <p:nvPr/>
            </p:nvSpPr>
            <p:spPr>
              <a:xfrm>
                <a:off x="5212080" y="4800600"/>
                <a:ext cx="2286000"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Large language model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zero-shot adjudication</a:t>
                </a:r>
                <a:endParaRPr sz="1600">
                  <a:solidFill>
                    <a:schemeClr val="dk1"/>
                  </a:solidFill>
                  <a:latin typeface="Arial"/>
                  <a:ea typeface="Arial"/>
                  <a:cs typeface="Arial"/>
                  <a:sym typeface="Arial"/>
                </a:endParaRPr>
              </a:p>
            </p:txBody>
          </p:sp>
        </p:grpSp>
        <p:pic>
          <p:nvPicPr>
            <p:cNvPr id="540" name="Google Shape;540;p17"/>
            <p:cNvPicPr preferRelativeResize="0"/>
            <p:nvPr/>
          </p:nvPicPr>
          <p:blipFill rotWithShape="1">
            <a:blip r:embed="rId3">
              <a:alphaModFix/>
            </a:blip>
            <a:srcRect b="0" l="0" r="0" t="0"/>
            <a:stretch/>
          </p:blipFill>
          <p:spPr>
            <a:xfrm>
              <a:off x="4698037" y="4690872"/>
              <a:ext cx="305709" cy="320040"/>
            </a:xfrm>
            <a:prstGeom prst="rect">
              <a:avLst/>
            </a:prstGeom>
            <a:noFill/>
            <a:ln>
              <a:noFill/>
            </a:ln>
          </p:spPr>
        </p:pic>
      </p:grpSp>
      <p:grpSp>
        <p:nvGrpSpPr>
          <p:cNvPr id="541" name="Google Shape;541;p17"/>
          <p:cNvGrpSpPr/>
          <p:nvPr/>
        </p:nvGrpSpPr>
        <p:grpSpPr>
          <a:xfrm>
            <a:off x="4524520" y="1300506"/>
            <a:ext cx="3246120" cy="1051560"/>
            <a:chOff x="4480560" y="1639492"/>
            <a:chExt cx="3246120" cy="1051560"/>
          </a:xfrm>
        </p:grpSpPr>
        <p:grpSp>
          <p:nvGrpSpPr>
            <p:cNvPr id="542" name="Google Shape;542;p17"/>
            <p:cNvGrpSpPr/>
            <p:nvPr/>
          </p:nvGrpSpPr>
          <p:grpSpPr>
            <a:xfrm>
              <a:off x="4480560" y="1639492"/>
              <a:ext cx="3246120" cy="1051560"/>
              <a:chOff x="4480560" y="1508760"/>
              <a:chExt cx="3246120" cy="1051560"/>
            </a:xfrm>
          </p:grpSpPr>
          <p:sp>
            <p:nvSpPr>
              <p:cNvPr id="543" name="Google Shape;543;p17"/>
              <p:cNvSpPr/>
              <p:nvPr/>
            </p:nvSpPr>
            <p:spPr>
              <a:xfrm>
                <a:off x="4480560" y="1508760"/>
                <a:ext cx="3246120" cy="1051560"/>
              </a:xfrm>
              <a:prstGeom prst="roundRect">
                <a:avLst>
                  <a:gd fmla="val 16667" name="adj"/>
                </a:avLst>
              </a:prstGeom>
              <a:solidFill>
                <a:srgbClr val="F4F8FC"/>
              </a:solidFill>
              <a:ln cap="flat" cmpd="sng" w="12700">
                <a:solidFill>
                  <a:srgbClr val="C8D8E8"/>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4" name="Google Shape;544;p17"/>
              <p:cNvSpPr/>
              <p:nvPr/>
            </p:nvSpPr>
            <p:spPr>
              <a:xfrm>
                <a:off x="4599432" y="1764792"/>
                <a:ext cx="502920" cy="502920"/>
              </a:xfrm>
              <a:prstGeom prst="ellipse">
                <a:avLst/>
              </a:prstGeom>
              <a:solidFill>
                <a:srgbClr val="DCE9F8"/>
              </a:solidFill>
              <a:ln cap="flat" cmpd="sng" w="19050">
                <a:solidFill>
                  <a:srgbClr val="2A6DB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5" name="Google Shape;545;p17"/>
              <p:cNvSpPr/>
              <p:nvPr/>
            </p:nvSpPr>
            <p:spPr>
              <a:xfrm>
                <a:off x="4599432" y="1764792"/>
                <a:ext cx="50292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546" name="Google Shape;546;p17"/>
              <p:cNvSpPr/>
              <p:nvPr/>
            </p:nvSpPr>
            <p:spPr>
              <a:xfrm>
                <a:off x="5212080" y="1673352"/>
                <a:ext cx="22860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ADAPT-CEC</a:t>
                </a:r>
                <a:endParaRPr sz="1800">
                  <a:solidFill>
                    <a:schemeClr val="dk1"/>
                  </a:solidFill>
                  <a:latin typeface="Arial"/>
                  <a:ea typeface="Arial"/>
                  <a:cs typeface="Arial"/>
                  <a:sym typeface="Arial"/>
                </a:endParaRPr>
              </a:p>
            </p:txBody>
          </p:sp>
          <p:sp>
            <p:nvSpPr>
              <p:cNvPr id="547" name="Google Shape;547;p17"/>
              <p:cNvSpPr/>
              <p:nvPr/>
            </p:nvSpPr>
            <p:spPr>
              <a:xfrm>
                <a:off x="5212080" y="1965960"/>
                <a:ext cx="2446020"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Automated AI adjudication: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no human review in the loop</a:t>
                </a:r>
                <a:endParaRPr sz="1600">
                  <a:solidFill>
                    <a:schemeClr val="dk1"/>
                  </a:solidFill>
                  <a:latin typeface="Arial"/>
                  <a:ea typeface="Arial"/>
                  <a:cs typeface="Arial"/>
                  <a:sym typeface="Arial"/>
                </a:endParaRPr>
              </a:p>
            </p:txBody>
          </p:sp>
        </p:grpSp>
        <p:pic>
          <p:nvPicPr>
            <p:cNvPr descr="A blue cloud with circuit board&#10;&#10;AI-generated content may be incorrect." id="548" name="Google Shape;548;p17"/>
            <p:cNvPicPr preferRelativeResize="0"/>
            <p:nvPr/>
          </p:nvPicPr>
          <p:blipFill rotWithShape="1">
            <a:blip r:embed="rId4">
              <a:alphaModFix/>
            </a:blip>
            <a:srcRect b="0" l="0" r="0" t="0"/>
            <a:stretch/>
          </p:blipFill>
          <p:spPr>
            <a:xfrm>
              <a:off x="4664847" y="1979072"/>
              <a:ext cx="362945" cy="362945"/>
            </a:xfrm>
            <a:prstGeom prst="rect">
              <a:avLst/>
            </a:prstGeom>
            <a:noFill/>
            <a:ln>
              <a:noFill/>
            </a:ln>
          </p:spPr>
        </p:pic>
      </p:grpSp>
      <p:sp>
        <p:nvSpPr>
          <p:cNvPr id="549" name="Google Shape;549;p17"/>
          <p:cNvSpPr/>
          <p:nvPr/>
        </p:nvSpPr>
        <p:spPr>
          <a:xfrm>
            <a:off x="4524520" y="2734686"/>
            <a:ext cx="3246120" cy="1279401"/>
          </a:xfrm>
          <a:prstGeom prst="roundRect">
            <a:avLst>
              <a:gd fmla="val 16667" name="adj"/>
            </a:avLst>
          </a:prstGeom>
          <a:solidFill>
            <a:srgbClr val="FFFBF0"/>
          </a:solidFill>
          <a:ln cap="flat" cmpd="sng" w="19050">
            <a:solidFill>
              <a:srgbClr val="E8A020"/>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0" name="Google Shape;550;p17"/>
          <p:cNvSpPr/>
          <p:nvPr/>
        </p:nvSpPr>
        <p:spPr>
          <a:xfrm>
            <a:off x="4643392" y="2858834"/>
            <a:ext cx="502920" cy="502920"/>
          </a:xfrm>
          <a:prstGeom prst="ellipse">
            <a:avLst/>
          </a:prstGeom>
          <a:solidFill>
            <a:srgbClr val="FEF3CD"/>
          </a:solidFill>
          <a:ln cap="flat" cmpd="sng" w="19050">
            <a:solidFill>
              <a:srgbClr val="E8A02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A blue cloud with circuit board&#10;&#10;AI-generated content may be incorrect." id="551" name="Google Shape;551;p17"/>
          <p:cNvPicPr preferRelativeResize="0"/>
          <p:nvPr/>
        </p:nvPicPr>
        <p:blipFill rotWithShape="1">
          <a:blip r:embed="rId5">
            <a:alphaModFix/>
          </a:blip>
          <a:srcRect b="0" l="0" r="0" t="0"/>
          <a:stretch/>
        </p:blipFill>
        <p:spPr>
          <a:xfrm>
            <a:off x="4670964" y="3025427"/>
            <a:ext cx="249105" cy="249105"/>
          </a:xfrm>
          <a:prstGeom prst="rect">
            <a:avLst/>
          </a:prstGeom>
          <a:noFill/>
          <a:ln>
            <a:noFill/>
          </a:ln>
        </p:spPr>
      </p:pic>
      <p:pic>
        <p:nvPicPr>
          <p:cNvPr descr="Team Members – Moulins Du Nil Blanc" id="552" name="Google Shape;552;p17"/>
          <p:cNvPicPr preferRelativeResize="0"/>
          <p:nvPr/>
        </p:nvPicPr>
        <p:blipFill rotWithShape="1">
          <a:blip r:embed="rId6">
            <a:alphaModFix/>
          </a:blip>
          <a:srcRect b="0" l="0" r="0" t="0"/>
          <a:stretch/>
        </p:blipFill>
        <p:spPr>
          <a:xfrm>
            <a:off x="4886956" y="2990314"/>
            <a:ext cx="249104" cy="249104"/>
          </a:xfrm>
          <a:prstGeom prst="rect">
            <a:avLst/>
          </a:prstGeom>
          <a:noFill/>
          <a:ln>
            <a:noFill/>
          </a:ln>
        </p:spPr>
      </p:pic>
      <p:pic>
        <p:nvPicPr>
          <p:cNvPr descr="Plus sign - Free signs icons" id="553" name="Google Shape;553;p17"/>
          <p:cNvPicPr preferRelativeResize="0"/>
          <p:nvPr/>
        </p:nvPicPr>
        <p:blipFill rotWithShape="1">
          <a:blip r:embed="rId7">
            <a:alphaModFix/>
          </a:blip>
          <a:srcRect b="0" l="0" r="0" t="0"/>
          <a:stretch/>
        </p:blipFill>
        <p:spPr>
          <a:xfrm>
            <a:off x="4864615" y="2998066"/>
            <a:ext cx="98728" cy="98728"/>
          </a:xfrm>
          <a:prstGeom prst="rect">
            <a:avLst/>
          </a:prstGeom>
          <a:noFill/>
          <a:ln>
            <a:noFill/>
          </a:ln>
          <a:effectLst>
            <a:outerShdw blurRad="50800" sx="103000" rotWithShape="0" algn="tl" dir="2700000" dist="38100" sy="103000">
              <a:srgbClr val="F2F2F2">
                <a:alpha val="69019"/>
              </a:srgbClr>
            </a:outerShdw>
          </a:effectLst>
        </p:spPr>
      </p:pic>
      <p:sp>
        <p:nvSpPr>
          <p:cNvPr id="554" name="Google Shape;554;p17"/>
          <p:cNvSpPr/>
          <p:nvPr/>
        </p:nvSpPr>
        <p:spPr>
          <a:xfrm>
            <a:off x="4643392" y="3025887"/>
            <a:ext cx="50292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555" name="Google Shape;555;p17"/>
          <p:cNvSpPr/>
          <p:nvPr/>
        </p:nvSpPr>
        <p:spPr>
          <a:xfrm>
            <a:off x="5256040" y="2987202"/>
            <a:ext cx="2032782"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A2A3A"/>
              </a:buClr>
              <a:buSzPts val="1800"/>
              <a:buFont typeface="Calibri"/>
              <a:buNone/>
            </a:pPr>
            <a:r>
              <a:rPr b="1" lang="en-US" sz="1800">
                <a:solidFill>
                  <a:srgbClr val="1A2A3A"/>
                </a:solidFill>
                <a:latin typeface="Calibri"/>
                <a:ea typeface="Calibri"/>
                <a:cs typeface="Calibri"/>
                <a:sym typeface="Calibri"/>
              </a:rPr>
              <a:t>Hybrid ADAPT-CEC </a:t>
            </a:r>
            <a:br>
              <a:rPr b="1" lang="en-US" sz="1800">
                <a:solidFill>
                  <a:srgbClr val="1A2A3A"/>
                </a:solidFill>
                <a:latin typeface="Calibri"/>
                <a:ea typeface="Calibri"/>
                <a:cs typeface="Calibri"/>
                <a:sym typeface="Calibri"/>
              </a:rPr>
            </a:br>
            <a:r>
              <a:rPr b="1" lang="en-US" sz="1800">
                <a:solidFill>
                  <a:srgbClr val="1A2A3A"/>
                </a:solidFill>
                <a:latin typeface="Calibri"/>
                <a:ea typeface="Calibri"/>
                <a:cs typeface="Calibri"/>
                <a:sym typeface="Calibri"/>
              </a:rPr>
              <a:t>+ Human</a:t>
            </a:r>
            <a:endParaRPr sz="1800">
              <a:solidFill>
                <a:schemeClr val="dk1"/>
              </a:solidFill>
              <a:latin typeface="Arial"/>
              <a:ea typeface="Arial"/>
              <a:cs typeface="Arial"/>
              <a:sym typeface="Arial"/>
            </a:endParaRPr>
          </a:p>
        </p:txBody>
      </p:sp>
      <p:sp>
        <p:nvSpPr>
          <p:cNvPr id="556" name="Google Shape;556;p17"/>
          <p:cNvSpPr/>
          <p:nvPr/>
        </p:nvSpPr>
        <p:spPr>
          <a:xfrm>
            <a:off x="5256040" y="3438072"/>
            <a:ext cx="2437228"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AI pre-screening with expert review on uncertain cases</a:t>
            </a:r>
            <a:endParaRPr sz="1600">
              <a:solidFill>
                <a:schemeClr val="dk1"/>
              </a:solidFill>
              <a:latin typeface="Arial"/>
              <a:ea typeface="Arial"/>
              <a:cs typeface="Arial"/>
              <a:sym typeface="Arial"/>
            </a:endParaRPr>
          </a:p>
        </p:txBody>
      </p:sp>
      <p:sp>
        <p:nvSpPr>
          <p:cNvPr id="557" name="Google Shape;557;p17"/>
          <p:cNvSpPr/>
          <p:nvPr/>
        </p:nvSpPr>
        <p:spPr>
          <a:xfrm>
            <a:off x="359084" y="2779354"/>
            <a:ext cx="457200" cy="457200"/>
          </a:xfrm>
          <a:prstGeom prst="ellipse">
            <a:avLst/>
          </a:prstGeom>
          <a:solidFill>
            <a:srgbClr val="F4F8FC"/>
          </a:solidFill>
          <a:ln cap="flat" cmpd="sng" w="25400">
            <a:solidFill>
              <a:srgbClr val="2CB5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8" name="Google Shape;558;p17"/>
          <p:cNvSpPr/>
          <p:nvPr/>
        </p:nvSpPr>
        <p:spPr>
          <a:xfrm>
            <a:off x="359084" y="2779354"/>
            <a:ext cx="45720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p:txBody>
      </p:sp>
      <p:sp>
        <p:nvSpPr>
          <p:cNvPr id="559" name="Google Shape;559;p17"/>
          <p:cNvSpPr/>
          <p:nvPr/>
        </p:nvSpPr>
        <p:spPr>
          <a:xfrm>
            <a:off x="953443" y="2734654"/>
            <a:ext cx="1482107" cy="264156"/>
          </a:xfrm>
          <a:prstGeom prst="rect">
            <a:avLst/>
          </a:prstGeom>
          <a:solidFill>
            <a:srgbClr val="DDF4EF"/>
          </a:solidFill>
          <a:ln cap="flat" cmpd="sng" w="12700">
            <a:solidFill>
              <a:srgbClr val="DDF4E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0" name="Google Shape;560;p17"/>
          <p:cNvSpPr/>
          <p:nvPr/>
        </p:nvSpPr>
        <p:spPr>
          <a:xfrm>
            <a:off x="1038904" y="2772004"/>
            <a:ext cx="1325880"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A4A7A"/>
              </a:buClr>
              <a:buSzPts val="1200"/>
              <a:buFont typeface="Calibri"/>
              <a:buNone/>
            </a:pPr>
            <a:r>
              <a:rPr b="1" lang="en-US" sz="1200">
                <a:solidFill>
                  <a:srgbClr val="1A4A7A"/>
                </a:solidFill>
                <a:latin typeface="Calibri"/>
                <a:ea typeface="Calibri"/>
                <a:cs typeface="Calibri"/>
                <a:sym typeface="Calibri"/>
              </a:rPr>
              <a:t>ALGORITHM</a:t>
            </a:r>
            <a:endParaRPr sz="1200">
              <a:solidFill>
                <a:schemeClr val="dk1"/>
              </a:solidFill>
              <a:latin typeface="Arial"/>
              <a:ea typeface="Arial"/>
              <a:cs typeface="Arial"/>
              <a:sym typeface="Arial"/>
            </a:endParaRPr>
          </a:p>
        </p:txBody>
      </p:sp>
      <p:sp>
        <p:nvSpPr>
          <p:cNvPr id="561" name="Google Shape;561;p17"/>
          <p:cNvSpPr/>
          <p:nvPr/>
        </p:nvSpPr>
        <p:spPr>
          <a:xfrm>
            <a:off x="916868" y="3042736"/>
            <a:ext cx="2971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A2A3A"/>
              </a:buClr>
              <a:buSzPts val="1600"/>
              <a:buFont typeface="Calibri"/>
              <a:buNone/>
            </a:pPr>
            <a:r>
              <a:rPr b="1" lang="en-US" sz="1600">
                <a:solidFill>
                  <a:srgbClr val="1A2A3A"/>
                </a:solidFill>
                <a:latin typeface="Calibri"/>
                <a:ea typeface="Calibri"/>
                <a:cs typeface="Calibri"/>
                <a:sym typeface="Calibri"/>
              </a:rPr>
              <a:t>ADAPT-CEC Model</a:t>
            </a:r>
            <a:endParaRPr sz="1600">
              <a:solidFill>
                <a:schemeClr val="dk1"/>
              </a:solidFill>
              <a:latin typeface="Arial"/>
              <a:ea typeface="Arial"/>
              <a:cs typeface="Arial"/>
              <a:sym typeface="Arial"/>
            </a:endParaRPr>
          </a:p>
        </p:txBody>
      </p:sp>
      <p:sp>
        <p:nvSpPr>
          <p:cNvPr id="562" name="Google Shape;562;p17"/>
          <p:cNvSpPr/>
          <p:nvPr/>
        </p:nvSpPr>
        <p:spPr>
          <a:xfrm>
            <a:off x="916868" y="3246296"/>
            <a:ext cx="2971800"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A92A8"/>
              </a:buClr>
              <a:buSzPts val="900"/>
              <a:buFont typeface="Calibri"/>
              <a:buNone/>
            </a:pPr>
            <a:r>
              <a:rPr lang="en-US" sz="900">
                <a:solidFill>
                  <a:srgbClr val="7A92A8"/>
                </a:solidFill>
                <a:latin typeface="Calibri"/>
                <a:ea typeface="Calibri"/>
                <a:cs typeface="Calibri"/>
                <a:sym typeface="Calibri"/>
              </a:rPr>
              <a:t>Model trained on labeled events to classify endpoints</a:t>
            </a:r>
            <a:endParaRPr sz="900">
              <a:solidFill>
                <a:schemeClr val="dk1"/>
              </a:solidFill>
              <a:latin typeface="Arial"/>
              <a:ea typeface="Arial"/>
              <a:cs typeface="Arial"/>
              <a:sym typeface="Arial"/>
            </a:endParaRPr>
          </a:p>
        </p:txBody>
      </p:sp>
      <p:pic>
        <p:nvPicPr>
          <p:cNvPr descr="A blue cloud with circuit board&#10;&#10;AI-generated content may be incorrect." id="563" name="Google Shape;563;p17"/>
          <p:cNvPicPr preferRelativeResize="0"/>
          <p:nvPr/>
        </p:nvPicPr>
        <p:blipFill rotWithShape="1">
          <a:blip r:embed="rId8">
            <a:alphaModFix/>
          </a:blip>
          <a:srcRect b="0" l="0" r="0" t="0"/>
          <a:stretch/>
        </p:blipFill>
        <p:spPr>
          <a:xfrm>
            <a:off x="439924" y="2869337"/>
            <a:ext cx="295521" cy="295521"/>
          </a:xfrm>
          <a:prstGeom prst="rect">
            <a:avLst/>
          </a:prstGeom>
          <a:noFill/>
          <a:ln>
            <a:noFill/>
          </a:ln>
        </p:spPr>
      </p:pic>
      <p:sp>
        <p:nvSpPr>
          <p:cNvPr id="564" name="Google Shape;564;p17"/>
          <p:cNvSpPr/>
          <p:nvPr/>
        </p:nvSpPr>
        <p:spPr>
          <a:xfrm>
            <a:off x="359084" y="1488608"/>
            <a:ext cx="457200" cy="457200"/>
          </a:xfrm>
          <a:prstGeom prst="ellipse">
            <a:avLst/>
          </a:prstGeom>
          <a:solidFill>
            <a:srgbClr val="F4F8FC"/>
          </a:solidFill>
          <a:ln cap="flat" cmpd="sng" w="25400">
            <a:solidFill>
              <a:srgbClr val="4A9FD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5" name="Google Shape;565;p17"/>
          <p:cNvSpPr/>
          <p:nvPr/>
        </p:nvSpPr>
        <p:spPr>
          <a:xfrm>
            <a:off x="359084" y="1488608"/>
            <a:ext cx="45720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p:txBody>
      </p:sp>
      <p:sp>
        <p:nvSpPr>
          <p:cNvPr id="566" name="Google Shape;566;p17"/>
          <p:cNvSpPr/>
          <p:nvPr/>
        </p:nvSpPr>
        <p:spPr>
          <a:xfrm>
            <a:off x="953443" y="1437460"/>
            <a:ext cx="1670115" cy="270604"/>
          </a:xfrm>
          <a:prstGeom prst="rect">
            <a:avLst/>
          </a:prstGeom>
          <a:solidFill>
            <a:srgbClr val="DCEEFF"/>
          </a:solidFill>
          <a:ln cap="flat" cmpd="sng" w="12700">
            <a:solidFill>
              <a:srgbClr val="DCEE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7" name="Google Shape;567;p17"/>
          <p:cNvSpPr/>
          <p:nvPr/>
        </p:nvSpPr>
        <p:spPr>
          <a:xfrm>
            <a:off x="953444" y="1471643"/>
            <a:ext cx="1704298" cy="227875"/>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A4A7A"/>
              </a:buClr>
              <a:buSzPts val="1200"/>
              <a:buFont typeface="Calibri"/>
              <a:buNone/>
            </a:pPr>
            <a:r>
              <a:rPr b="1" lang="en-US" sz="1200">
                <a:solidFill>
                  <a:srgbClr val="1A4A7A"/>
                </a:solidFill>
                <a:latin typeface="Calibri"/>
                <a:ea typeface="Calibri"/>
                <a:cs typeface="Calibri"/>
                <a:sym typeface="Calibri"/>
              </a:rPr>
              <a:t>TRAINING DATA</a:t>
            </a:r>
            <a:endParaRPr sz="1200">
              <a:solidFill>
                <a:schemeClr val="dk1"/>
              </a:solidFill>
              <a:latin typeface="Arial"/>
              <a:ea typeface="Arial"/>
              <a:cs typeface="Arial"/>
              <a:sym typeface="Arial"/>
            </a:endParaRPr>
          </a:p>
        </p:txBody>
      </p:sp>
      <p:sp>
        <p:nvSpPr>
          <p:cNvPr id="568" name="Google Shape;568;p17"/>
          <p:cNvSpPr/>
          <p:nvPr/>
        </p:nvSpPr>
        <p:spPr>
          <a:xfrm>
            <a:off x="916868" y="1751990"/>
            <a:ext cx="2971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A2A3A"/>
              </a:buClr>
              <a:buSzPts val="1600"/>
              <a:buFont typeface="Calibri"/>
              <a:buNone/>
            </a:pPr>
            <a:r>
              <a:rPr b="1" lang="en-US" sz="1600">
                <a:solidFill>
                  <a:srgbClr val="1A2A3A"/>
                </a:solidFill>
                <a:latin typeface="Calibri"/>
                <a:ea typeface="Calibri"/>
                <a:cs typeface="Calibri"/>
                <a:sym typeface="Calibri"/>
              </a:rPr>
              <a:t>ODYSSEY OUTCOMES</a:t>
            </a:r>
            <a:endParaRPr sz="1600">
              <a:solidFill>
                <a:schemeClr val="dk1"/>
              </a:solidFill>
              <a:latin typeface="Arial"/>
              <a:ea typeface="Arial"/>
              <a:cs typeface="Arial"/>
              <a:sym typeface="Arial"/>
            </a:endParaRPr>
          </a:p>
        </p:txBody>
      </p:sp>
      <p:sp>
        <p:nvSpPr>
          <p:cNvPr id="569" name="Google Shape;569;p17"/>
          <p:cNvSpPr/>
          <p:nvPr/>
        </p:nvSpPr>
        <p:spPr>
          <a:xfrm>
            <a:off x="916868" y="1964096"/>
            <a:ext cx="2971800"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A92A8"/>
              </a:buClr>
              <a:buSzPts val="900"/>
              <a:buFont typeface="Calibri"/>
              <a:buNone/>
            </a:pPr>
            <a:r>
              <a:rPr lang="en-US" sz="900">
                <a:solidFill>
                  <a:srgbClr val="7A92A8"/>
                </a:solidFill>
                <a:latin typeface="Calibri"/>
                <a:ea typeface="Calibri"/>
                <a:cs typeface="Calibri"/>
                <a:sym typeface="Calibri"/>
              </a:rPr>
              <a:t>Source trial providing labeled clinical narratives for supervised learning</a:t>
            </a:r>
            <a:endParaRPr sz="900">
              <a:solidFill>
                <a:schemeClr val="dk1"/>
              </a:solidFill>
              <a:latin typeface="Arial"/>
              <a:ea typeface="Arial"/>
              <a:cs typeface="Arial"/>
              <a:sym typeface="Arial"/>
            </a:endParaRPr>
          </a:p>
        </p:txBody>
      </p:sp>
      <p:pic>
        <p:nvPicPr>
          <p:cNvPr descr="A black background with blue and white text&#10;&#10;AI-generated content may be incorrect." id="570" name="Google Shape;570;p17"/>
          <p:cNvPicPr preferRelativeResize="0"/>
          <p:nvPr/>
        </p:nvPicPr>
        <p:blipFill rotWithShape="1">
          <a:blip r:embed="rId9">
            <a:alphaModFix/>
          </a:blip>
          <a:srcRect b="0" l="0" r="0" t="0"/>
          <a:stretch/>
        </p:blipFill>
        <p:spPr>
          <a:xfrm>
            <a:off x="3012936" y="1400806"/>
            <a:ext cx="1217559" cy="708241"/>
          </a:xfrm>
          <a:prstGeom prst="rect">
            <a:avLst/>
          </a:prstGeom>
          <a:noFill/>
          <a:ln>
            <a:noFill/>
          </a:ln>
        </p:spPr>
      </p:pic>
      <p:grpSp>
        <p:nvGrpSpPr>
          <p:cNvPr id="571" name="Google Shape;571;p17"/>
          <p:cNvGrpSpPr/>
          <p:nvPr/>
        </p:nvGrpSpPr>
        <p:grpSpPr>
          <a:xfrm>
            <a:off x="1832284" y="2361860"/>
            <a:ext cx="419947" cy="228600"/>
            <a:chOff x="1078992" y="5029200"/>
            <a:chExt cx="713232" cy="228600"/>
          </a:xfrm>
        </p:grpSpPr>
        <p:sp>
          <p:nvSpPr>
            <p:cNvPr id="572" name="Google Shape;572;p17"/>
            <p:cNvSpPr/>
            <p:nvPr/>
          </p:nvSpPr>
          <p:spPr>
            <a:xfrm>
              <a:off x="1078992" y="5029200"/>
              <a:ext cx="713232" cy="228600"/>
            </a:xfrm>
            <a:prstGeom prst="roundRect">
              <a:avLst>
                <a:gd fmla="val 24000" name="adj"/>
              </a:avLst>
            </a:prstGeom>
            <a:solidFill>
              <a:srgbClr val="FFE8E8"/>
            </a:solidFill>
            <a:ln cap="flat" cmpd="sng" w="12700">
              <a:solidFill>
                <a:srgbClr val="FFE8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3" name="Google Shape;573;p17"/>
            <p:cNvSpPr/>
            <p:nvPr/>
          </p:nvSpPr>
          <p:spPr>
            <a:xfrm>
              <a:off x="1078992" y="5029200"/>
              <a:ext cx="713232"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A02020"/>
                </a:buClr>
                <a:buSzPts val="750"/>
                <a:buFont typeface="Calibri"/>
                <a:buNone/>
              </a:pPr>
              <a:r>
                <a:rPr b="1" lang="en-US" sz="750">
                  <a:solidFill>
                    <a:srgbClr val="A02020"/>
                  </a:solidFill>
                  <a:latin typeface="Calibri"/>
                  <a:ea typeface="Calibri"/>
                  <a:cs typeface="Calibri"/>
                  <a:sym typeface="Calibri"/>
                </a:rPr>
                <a:t>MI</a:t>
              </a:r>
              <a:endParaRPr sz="750">
                <a:solidFill>
                  <a:schemeClr val="dk1"/>
                </a:solidFill>
                <a:latin typeface="Arial"/>
                <a:ea typeface="Arial"/>
                <a:cs typeface="Arial"/>
                <a:sym typeface="Arial"/>
              </a:endParaRPr>
            </a:p>
          </p:txBody>
        </p:sp>
      </p:grpSp>
      <p:grpSp>
        <p:nvGrpSpPr>
          <p:cNvPr id="574" name="Google Shape;574;p17"/>
          <p:cNvGrpSpPr/>
          <p:nvPr/>
        </p:nvGrpSpPr>
        <p:grpSpPr>
          <a:xfrm>
            <a:off x="2351070" y="2361860"/>
            <a:ext cx="420624" cy="228600"/>
            <a:chOff x="1837944" y="5029200"/>
            <a:chExt cx="1261872" cy="228600"/>
          </a:xfrm>
        </p:grpSpPr>
        <p:sp>
          <p:nvSpPr>
            <p:cNvPr id="575" name="Google Shape;575;p17"/>
            <p:cNvSpPr/>
            <p:nvPr/>
          </p:nvSpPr>
          <p:spPr>
            <a:xfrm>
              <a:off x="1837944" y="5029200"/>
              <a:ext cx="1261872" cy="228600"/>
            </a:xfrm>
            <a:prstGeom prst="roundRect">
              <a:avLst>
                <a:gd fmla="val 24000" name="adj"/>
              </a:avLst>
            </a:prstGeom>
            <a:solidFill>
              <a:srgbClr val="E8F0FF"/>
            </a:solidFill>
            <a:ln cap="flat" cmpd="sng" w="12700">
              <a:solidFill>
                <a:srgbClr val="E8F0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6" name="Google Shape;576;p17"/>
            <p:cNvSpPr/>
            <p:nvPr/>
          </p:nvSpPr>
          <p:spPr>
            <a:xfrm>
              <a:off x="1837944" y="5029200"/>
              <a:ext cx="1261872"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040A0"/>
                </a:buClr>
                <a:buSzPts val="750"/>
                <a:buFont typeface="Calibri"/>
                <a:buNone/>
              </a:pPr>
              <a:r>
                <a:rPr b="1" lang="en-US" sz="750">
                  <a:solidFill>
                    <a:srgbClr val="2040A0"/>
                  </a:solidFill>
                  <a:latin typeface="Calibri"/>
                  <a:ea typeface="Calibri"/>
                  <a:cs typeface="Calibri"/>
                  <a:sym typeface="Calibri"/>
                </a:rPr>
                <a:t>Stroke</a:t>
              </a:r>
              <a:endParaRPr sz="750">
                <a:solidFill>
                  <a:schemeClr val="dk1"/>
                </a:solidFill>
                <a:latin typeface="Arial"/>
                <a:ea typeface="Arial"/>
                <a:cs typeface="Arial"/>
                <a:sym typeface="Arial"/>
              </a:endParaRPr>
            </a:p>
          </p:txBody>
        </p:sp>
      </p:grpSp>
      <p:sp>
        <p:nvSpPr>
          <p:cNvPr id="577" name="Google Shape;577;p17"/>
          <p:cNvSpPr/>
          <p:nvPr/>
        </p:nvSpPr>
        <p:spPr>
          <a:xfrm>
            <a:off x="1213828" y="2284136"/>
            <a:ext cx="687484"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Trained on:</a:t>
            </a:r>
            <a:endParaRPr b="1" sz="900">
              <a:solidFill>
                <a:schemeClr val="dk1"/>
              </a:solidFill>
              <a:latin typeface="Arial"/>
              <a:ea typeface="Arial"/>
              <a:cs typeface="Arial"/>
              <a:sym typeface="Arial"/>
            </a:endParaRPr>
          </a:p>
        </p:txBody>
      </p:sp>
      <p:pic>
        <p:nvPicPr>
          <p:cNvPr descr="Clinical trials - Free medical icons" id="578" name="Google Shape;578;p17"/>
          <p:cNvPicPr preferRelativeResize="0"/>
          <p:nvPr/>
        </p:nvPicPr>
        <p:blipFill rotWithShape="1">
          <a:blip r:embed="rId10">
            <a:alphaModFix/>
          </a:blip>
          <a:srcRect b="0" l="0" r="0" t="0"/>
          <a:stretch/>
        </p:blipFill>
        <p:spPr>
          <a:xfrm>
            <a:off x="436689" y="1579811"/>
            <a:ext cx="301989" cy="301989"/>
          </a:xfrm>
          <a:prstGeom prst="rect">
            <a:avLst/>
          </a:prstGeom>
          <a:noFill/>
          <a:ln>
            <a:noFill/>
          </a:ln>
        </p:spPr>
      </p:pic>
      <p:sp>
        <p:nvSpPr>
          <p:cNvPr id="579" name="Google Shape;579;p17"/>
          <p:cNvSpPr/>
          <p:nvPr/>
        </p:nvSpPr>
        <p:spPr>
          <a:xfrm>
            <a:off x="359084" y="3940963"/>
            <a:ext cx="457200" cy="457200"/>
          </a:xfrm>
          <a:prstGeom prst="ellipse">
            <a:avLst/>
          </a:prstGeom>
          <a:solidFill>
            <a:srgbClr val="F4F8FC"/>
          </a:solidFill>
          <a:ln cap="flat" cmpd="sng" w="25400">
            <a:solidFill>
              <a:srgbClr val="E8A02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0" name="Google Shape;580;p17"/>
          <p:cNvSpPr/>
          <p:nvPr/>
        </p:nvSpPr>
        <p:spPr>
          <a:xfrm>
            <a:off x="359084" y="3940963"/>
            <a:ext cx="45720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p:txBody>
      </p:sp>
      <p:sp>
        <p:nvSpPr>
          <p:cNvPr id="581" name="Google Shape;581;p17"/>
          <p:cNvSpPr/>
          <p:nvPr/>
        </p:nvSpPr>
        <p:spPr>
          <a:xfrm>
            <a:off x="953444" y="3828516"/>
            <a:ext cx="2105950" cy="331903"/>
          </a:xfrm>
          <a:prstGeom prst="rect">
            <a:avLst/>
          </a:prstGeom>
          <a:solidFill>
            <a:srgbClr val="FFF0DD"/>
          </a:solidFill>
          <a:ln cap="flat" cmpd="sng" w="12700">
            <a:solidFill>
              <a:srgbClr val="FFF0D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2" name="Google Shape;582;p17"/>
          <p:cNvSpPr/>
          <p:nvPr/>
        </p:nvSpPr>
        <p:spPr>
          <a:xfrm>
            <a:off x="952500" y="3905429"/>
            <a:ext cx="1977764" cy="17807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A4A7A"/>
              </a:buClr>
              <a:buSzPts val="1200"/>
              <a:buFont typeface="Calibri"/>
              <a:buNone/>
            </a:pPr>
            <a:r>
              <a:rPr b="1" lang="en-US" sz="1200">
                <a:solidFill>
                  <a:srgbClr val="1A4A7A"/>
                </a:solidFill>
                <a:latin typeface="Calibri"/>
                <a:ea typeface="Calibri"/>
                <a:cs typeface="Calibri"/>
                <a:sym typeface="Calibri"/>
              </a:rPr>
              <a:t>VALIDATION · EUCLID</a:t>
            </a:r>
            <a:endParaRPr sz="1200">
              <a:solidFill>
                <a:schemeClr val="dk1"/>
              </a:solidFill>
              <a:latin typeface="Arial"/>
              <a:ea typeface="Arial"/>
              <a:cs typeface="Arial"/>
              <a:sym typeface="Arial"/>
            </a:endParaRPr>
          </a:p>
        </p:txBody>
      </p:sp>
      <p:sp>
        <p:nvSpPr>
          <p:cNvPr id="583" name="Google Shape;583;p17"/>
          <p:cNvSpPr/>
          <p:nvPr/>
        </p:nvSpPr>
        <p:spPr>
          <a:xfrm>
            <a:off x="916868" y="4229982"/>
            <a:ext cx="2971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A2A3A"/>
              </a:buClr>
              <a:buSzPts val="1600"/>
              <a:buFont typeface="Calibri"/>
              <a:buNone/>
            </a:pPr>
            <a:r>
              <a:rPr b="1" lang="en-US" sz="1600">
                <a:solidFill>
                  <a:srgbClr val="1A2A3A"/>
                </a:solidFill>
                <a:latin typeface="Calibri"/>
                <a:ea typeface="Calibri"/>
                <a:cs typeface="Calibri"/>
                <a:sym typeface="Calibri"/>
              </a:rPr>
              <a:t>Adjudication of New Events</a:t>
            </a:r>
            <a:endParaRPr sz="1600">
              <a:solidFill>
                <a:schemeClr val="dk1"/>
              </a:solidFill>
              <a:latin typeface="Arial"/>
              <a:ea typeface="Arial"/>
              <a:cs typeface="Arial"/>
              <a:sym typeface="Arial"/>
            </a:endParaRPr>
          </a:p>
        </p:txBody>
      </p:sp>
      <p:sp>
        <p:nvSpPr>
          <p:cNvPr id="584" name="Google Shape;584;p17"/>
          <p:cNvSpPr/>
          <p:nvPr/>
        </p:nvSpPr>
        <p:spPr>
          <a:xfrm>
            <a:off x="916868" y="4416451"/>
            <a:ext cx="2971800"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A92A8"/>
              </a:buClr>
              <a:buSzPts val="900"/>
              <a:buFont typeface="Calibri"/>
              <a:buNone/>
            </a:pPr>
            <a:r>
              <a:rPr lang="en-US" sz="900">
                <a:solidFill>
                  <a:srgbClr val="7A92A8"/>
                </a:solidFill>
                <a:latin typeface="Calibri"/>
                <a:ea typeface="Calibri"/>
                <a:cs typeface="Calibri"/>
                <a:sym typeface="Calibri"/>
              </a:rPr>
              <a:t>Applied under new definitions to four endpoint categories</a:t>
            </a:r>
            <a:endParaRPr sz="900">
              <a:solidFill>
                <a:schemeClr val="dk1"/>
              </a:solidFill>
              <a:latin typeface="Arial"/>
              <a:ea typeface="Arial"/>
              <a:cs typeface="Arial"/>
              <a:sym typeface="Arial"/>
            </a:endParaRPr>
          </a:p>
        </p:txBody>
      </p:sp>
      <p:grpSp>
        <p:nvGrpSpPr>
          <p:cNvPr id="585" name="Google Shape;585;p17"/>
          <p:cNvGrpSpPr/>
          <p:nvPr/>
        </p:nvGrpSpPr>
        <p:grpSpPr>
          <a:xfrm>
            <a:off x="1083348" y="4768495"/>
            <a:ext cx="994808" cy="228600"/>
            <a:chOff x="1078992" y="5029200"/>
            <a:chExt cx="713232" cy="228600"/>
          </a:xfrm>
        </p:grpSpPr>
        <p:sp>
          <p:nvSpPr>
            <p:cNvPr id="586" name="Google Shape;586;p17"/>
            <p:cNvSpPr/>
            <p:nvPr/>
          </p:nvSpPr>
          <p:spPr>
            <a:xfrm>
              <a:off x="1078992" y="5029200"/>
              <a:ext cx="713232" cy="228600"/>
            </a:xfrm>
            <a:prstGeom prst="roundRect">
              <a:avLst>
                <a:gd fmla="val 24000" name="adj"/>
              </a:avLst>
            </a:prstGeom>
            <a:solidFill>
              <a:srgbClr val="FFE8E8"/>
            </a:solidFill>
            <a:ln cap="flat" cmpd="sng" w="12700">
              <a:solidFill>
                <a:srgbClr val="FFE8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7" name="Google Shape;587;p17"/>
            <p:cNvSpPr/>
            <p:nvPr/>
          </p:nvSpPr>
          <p:spPr>
            <a:xfrm>
              <a:off x="1078992" y="5029200"/>
              <a:ext cx="713232"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A02020"/>
                </a:buClr>
                <a:buSzPts val="750"/>
                <a:buFont typeface="Calibri"/>
                <a:buNone/>
              </a:pPr>
              <a:r>
                <a:rPr b="1" lang="en-US" sz="750">
                  <a:solidFill>
                    <a:srgbClr val="A02020"/>
                  </a:solidFill>
                  <a:latin typeface="Calibri"/>
                  <a:ea typeface="Calibri"/>
                  <a:cs typeface="Calibri"/>
                  <a:sym typeface="Calibri"/>
                </a:rPr>
                <a:t>MI (new definition)</a:t>
              </a:r>
              <a:endParaRPr sz="750">
                <a:solidFill>
                  <a:schemeClr val="dk1"/>
                </a:solidFill>
                <a:latin typeface="Arial"/>
                <a:ea typeface="Arial"/>
                <a:cs typeface="Arial"/>
                <a:sym typeface="Arial"/>
              </a:endParaRPr>
            </a:p>
          </p:txBody>
        </p:sp>
      </p:grpSp>
      <p:grpSp>
        <p:nvGrpSpPr>
          <p:cNvPr id="588" name="Google Shape;588;p17"/>
          <p:cNvGrpSpPr/>
          <p:nvPr/>
        </p:nvGrpSpPr>
        <p:grpSpPr>
          <a:xfrm>
            <a:off x="1083987" y="5068287"/>
            <a:ext cx="1001207" cy="235132"/>
            <a:chOff x="1834088" y="5022668"/>
            <a:chExt cx="713232" cy="235132"/>
          </a:xfrm>
        </p:grpSpPr>
        <p:sp>
          <p:nvSpPr>
            <p:cNvPr id="589" name="Google Shape;589;p17"/>
            <p:cNvSpPr/>
            <p:nvPr/>
          </p:nvSpPr>
          <p:spPr>
            <a:xfrm>
              <a:off x="1836260" y="5022668"/>
              <a:ext cx="710018" cy="228600"/>
            </a:xfrm>
            <a:prstGeom prst="roundRect">
              <a:avLst>
                <a:gd fmla="val 24000" name="adj"/>
              </a:avLst>
            </a:prstGeom>
            <a:solidFill>
              <a:srgbClr val="E8F0FF"/>
            </a:solidFill>
            <a:ln cap="flat" cmpd="sng" w="12700">
              <a:solidFill>
                <a:srgbClr val="E8F0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0" name="Google Shape;590;p17"/>
            <p:cNvSpPr/>
            <p:nvPr/>
          </p:nvSpPr>
          <p:spPr>
            <a:xfrm>
              <a:off x="1834088" y="5029200"/>
              <a:ext cx="713232"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040A0"/>
                </a:buClr>
                <a:buSzPts val="750"/>
                <a:buFont typeface="Calibri"/>
                <a:buNone/>
              </a:pPr>
              <a:r>
                <a:rPr b="1" lang="en-US" sz="750">
                  <a:solidFill>
                    <a:srgbClr val="2040A0"/>
                  </a:solidFill>
                  <a:latin typeface="Calibri"/>
                  <a:ea typeface="Calibri"/>
                  <a:cs typeface="Calibri"/>
                  <a:sym typeface="Calibri"/>
                </a:rPr>
                <a:t> Stroke (new definition)</a:t>
              </a:r>
              <a:endParaRPr sz="750">
                <a:solidFill>
                  <a:schemeClr val="dk1"/>
                </a:solidFill>
                <a:latin typeface="Arial"/>
                <a:ea typeface="Arial"/>
                <a:cs typeface="Arial"/>
                <a:sym typeface="Arial"/>
              </a:endParaRPr>
            </a:p>
          </p:txBody>
        </p:sp>
      </p:grpSp>
      <p:grpSp>
        <p:nvGrpSpPr>
          <p:cNvPr id="591" name="Google Shape;591;p17"/>
          <p:cNvGrpSpPr/>
          <p:nvPr/>
        </p:nvGrpSpPr>
        <p:grpSpPr>
          <a:xfrm>
            <a:off x="2199289" y="4773067"/>
            <a:ext cx="996696" cy="228600"/>
            <a:chOff x="2385918" y="5029200"/>
            <a:chExt cx="996696" cy="228600"/>
          </a:xfrm>
        </p:grpSpPr>
        <p:sp>
          <p:nvSpPr>
            <p:cNvPr id="592" name="Google Shape;592;p17"/>
            <p:cNvSpPr/>
            <p:nvPr/>
          </p:nvSpPr>
          <p:spPr>
            <a:xfrm>
              <a:off x="2385918" y="5029200"/>
              <a:ext cx="996696" cy="228600"/>
            </a:xfrm>
            <a:prstGeom prst="roundRect">
              <a:avLst>
                <a:gd fmla="val 24000" name="adj"/>
              </a:avLst>
            </a:prstGeom>
            <a:solidFill>
              <a:srgbClr val="E8FFF4"/>
            </a:solidFill>
            <a:ln cap="flat" cmpd="sng" w="12700">
              <a:solidFill>
                <a:srgbClr val="E8FFF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3" name="Google Shape;593;p17"/>
            <p:cNvSpPr/>
            <p:nvPr/>
          </p:nvSpPr>
          <p:spPr>
            <a:xfrm>
              <a:off x="2423795" y="5029200"/>
              <a:ext cx="924210"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07040"/>
                </a:buClr>
                <a:buSzPts val="750"/>
                <a:buFont typeface="Calibri"/>
                <a:buNone/>
              </a:pPr>
              <a:r>
                <a:rPr b="1" lang="en-US" sz="750">
                  <a:solidFill>
                    <a:srgbClr val="107040"/>
                  </a:solidFill>
                  <a:latin typeface="Calibri"/>
                  <a:ea typeface="Calibri"/>
                  <a:cs typeface="Calibri"/>
                  <a:sym typeface="Calibri"/>
                </a:rPr>
                <a:t>CV Death (new event)</a:t>
              </a:r>
              <a:endParaRPr sz="750">
                <a:solidFill>
                  <a:schemeClr val="dk1"/>
                </a:solidFill>
                <a:latin typeface="Arial"/>
                <a:ea typeface="Arial"/>
                <a:cs typeface="Arial"/>
                <a:sym typeface="Arial"/>
              </a:endParaRPr>
            </a:p>
          </p:txBody>
        </p:sp>
      </p:grpSp>
      <p:grpSp>
        <p:nvGrpSpPr>
          <p:cNvPr id="594" name="Google Shape;594;p17"/>
          <p:cNvGrpSpPr/>
          <p:nvPr/>
        </p:nvGrpSpPr>
        <p:grpSpPr>
          <a:xfrm>
            <a:off x="2187884" y="5065675"/>
            <a:ext cx="996696" cy="231212"/>
            <a:chOff x="3159205" y="5029200"/>
            <a:chExt cx="973509" cy="231212"/>
          </a:xfrm>
        </p:grpSpPr>
        <p:sp>
          <p:nvSpPr>
            <p:cNvPr id="595" name="Google Shape;595;p17"/>
            <p:cNvSpPr/>
            <p:nvPr/>
          </p:nvSpPr>
          <p:spPr>
            <a:xfrm>
              <a:off x="3159205" y="5031812"/>
              <a:ext cx="973509" cy="228600"/>
            </a:xfrm>
            <a:prstGeom prst="roundRect">
              <a:avLst>
                <a:gd fmla="val 24000" name="adj"/>
              </a:avLst>
            </a:prstGeom>
            <a:solidFill>
              <a:srgbClr val="FFF4E8"/>
            </a:solidFill>
            <a:ln cap="flat" cmpd="sng" w="12700">
              <a:solidFill>
                <a:srgbClr val="FFF4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6" name="Google Shape;596;p17"/>
            <p:cNvSpPr/>
            <p:nvPr/>
          </p:nvSpPr>
          <p:spPr>
            <a:xfrm>
              <a:off x="3210601" y="5029200"/>
              <a:ext cx="889869"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A06020"/>
                </a:buClr>
                <a:buSzPts val="750"/>
                <a:buFont typeface="Calibri"/>
                <a:buNone/>
              </a:pPr>
              <a:r>
                <a:rPr b="1" lang="en-US" sz="750">
                  <a:solidFill>
                    <a:srgbClr val="A06020"/>
                  </a:solidFill>
                  <a:latin typeface="Calibri"/>
                  <a:ea typeface="Calibri"/>
                  <a:cs typeface="Calibri"/>
                  <a:sym typeface="Calibri"/>
                </a:rPr>
                <a:t>Bleeding (new event)</a:t>
              </a:r>
              <a:endParaRPr sz="750">
                <a:solidFill>
                  <a:schemeClr val="dk1"/>
                </a:solidFill>
                <a:latin typeface="Arial"/>
                <a:ea typeface="Arial"/>
                <a:cs typeface="Arial"/>
                <a:sym typeface="Arial"/>
              </a:endParaRPr>
            </a:p>
          </p:txBody>
        </p:sp>
      </p:grpSp>
      <p:pic>
        <p:nvPicPr>
          <p:cNvPr descr="A green and black logo&#10;&#10;AI-generated content may be incorrect." id="597" name="Google Shape;597;p17"/>
          <p:cNvPicPr preferRelativeResize="0"/>
          <p:nvPr/>
        </p:nvPicPr>
        <p:blipFill rotWithShape="1">
          <a:blip r:embed="rId11">
            <a:alphaModFix/>
          </a:blip>
          <a:srcRect b="0" l="0" r="0" t="0"/>
          <a:stretch/>
        </p:blipFill>
        <p:spPr>
          <a:xfrm>
            <a:off x="3546934" y="3840395"/>
            <a:ext cx="457200" cy="491490"/>
          </a:xfrm>
          <a:prstGeom prst="rect">
            <a:avLst/>
          </a:prstGeom>
          <a:noFill/>
          <a:ln>
            <a:noFill/>
          </a:ln>
        </p:spPr>
      </p:pic>
      <p:pic>
        <p:nvPicPr>
          <p:cNvPr descr="Clinical trials - Free healthcare and medical icons" id="598" name="Google Shape;598;p17"/>
          <p:cNvPicPr preferRelativeResize="0"/>
          <p:nvPr/>
        </p:nvPicPr>
        <p:blipFill rotWithShape="1">
          <a:blip r:embed="rId12">
            <a:alphaModFix/>
          </a:blip>
          <a:srcRect b="0" l="0" r="0" t="0"/>
          <a:stretch/>
        </p:blipFill>
        <p:spPr>
          <a:xfrm>
            <a:off x="458670" y="4015753"/>
            <a:ext cx="294245" cy="294245"/>
          </a:xfrm>
          <a:prstGeom prst="rect">
            <a:avLst/>
          </a:prstGeom>
          <a:noFill/>
          <a:ln>
            <a:noFill/>
          </a:ln>
        </p:spPr>
      </p:pic>
      <p:grpSp>
        <p:nvGrpSpPr>
          <p:cNvPr id="599" name="Google Shape;599;p17"/>
          <p:cNvGrpSpPr/>
          <p:nvPr/>
        </p:nvGrpSpPr>
        <p:grpSpPr>
          <a:xfrm>
            <a:off x="10106855" y="2941262"/>
            <a:ext cx="1560173" cy="1134606"/>
            <a:chOff x="10054102" y="2936468"/>
            <a:chExt cx="1950432" cy="1418414"/>
          </a:xfrm>
        </p:grpSpPr>
        <p:grpSp>
          <p:nvGrpSpPr>
            <p:cNvPr id="600" name="Google Shape;600;p17"/>
            <p:cNvGrpSpPr/>
            <p:nvPr/>
          </p:nvGrpSpPr>
          <p:grpSpPr>
            <a:xfrm>
              <a:off x="10054102" y="2936468"/>
              <a:ext cx="1950432" cy="1418414"/>
              <a:chOff x="9719995" y="3359378"/>
              <a:chExt cx="1950432" cy="1418414"/>
            </a:xfrm>
          </p:grpSpPr>
          <p:grpSp>
            <p:nvGrpSpPr>
              <p:cNvPr id="601" name="Google Shape;601;p17"/>
              <p:cNvGrpSpPr/>
              <p:nvPr/>
            </p:nvGrpSpPr>
            <p:grpSpPr>
              <a:xfrm>
                <a:off x="9719995" y="3359378"/>
                <a:ext cx="1950432" cy="1418414"/>
                <a:chOff x="9719995" y="3359378"/>
                <a:chExt cx="1950432" cy="1418414"/>
              </a:xfrm>
            </p:grpSpPr>
            <p:grpSp>
              <p:nvGrpSpPr>
                <p:cNvPr id="602" name="Google Shape;602;p17"/>
                <p:cNvGrpSpPr/>
                <p:nvPr/>
              </p:nvGrpSpPr>
              <p:grpSpPr>
                <a:xfrm>
                  <a:off x="9719995" y="3359378"/>
                  <a:ext cx="1950432" cy="1418414"/>
                  <a:chOff x="9719995" y="3359378"/>
                  <a:chExt cx="1950432" cy="1418414"/>
                </a:xfrm>
              </p:grpSpPr>
              <p:pic>
                <p:nvPicPr>
                  <p:cNvPr id="603" name="Google Shape;603;p17"/>
                  <p:cNvPicPr preferRelativeResize="0"/>
                  <p:nvPr/>
                </p:nvPicPr>
                <p:blipFill rotWithShape="1">
                  <a:blip r:embed="rId13">
                    <a:alphaModFix/>
                  </a:blip>
                  <a:srcRect b="0" l="0" r="0" t="0"/>
                  <a:stretch/>
                </p:blipFill>
                <p:spPr>
                  <a:xfrm>
                    <a:off x="9719995" y="3359378"/>
                    <a:ext cx="1950432" cy="1415284"/>
                  </a:xfrm>
                  <a:prstGeom prst="rect">
                    <a:avLst/>
                  </a:prstGeom>
                  <a:noFill/>
                  <a:ln>
                    <a:noFill/>
                  </a:ln>
                </p:spPr>
              </p:pic>
              <p:pic>
                <p:nvPicPr>
                  <p:cNvPr id="604" name="Google Shape;604;p17"/>
                  <p:cNvPicPr preferRelativeResize="0"/>
                  <p:nvPr/>
                </p:nvPicPr>
                <p:blipFill rotWithShape="1">
                  <a:blip r:embed="rId14">
                    <a:alphaModFix/>
                  </a:blip>
                  <a:srcRect b="0" l="0" r="0" t="0"/>
                  <a:stretch/>
                </p:blipFill>
                <p:spPr>
                  <a:xfrm>
                    <a:off x="9734109" y="4741216"/>
                    <a:ext cx="94488" cy="36576"/>
                  </a:xfrm>
                  <a:prstGeom prst="rect">
                    <a:avLst/>
                  </a:prstGeom>
                  <a:noFill/>
                  <a:ln>
                    <a:noFill/>
                  </a:ln>
                </p:spPr>
              </p:pic>
            </p:grpSp>
            <p:pic>
              <p:nvPicPr>
                <p:cNvPr id="605" name="Google Shape;605;p17"/>
                <p:cNvPicPr preferRelativeResize="0"/>
                <p:nvPr/>
              </p:nvPicPr>
              <p:blipFill rotWithShape="1">
                <a:blip r:embed="rId15">
                  <a:alphaModFix/>
                </a:blip>
                <a:srcRect b="0" l="0" r="0" t="0"/>
                <a:stretch/>
              </p:blipFill>
              <p:spPr>
                <a:xfrm>
                  <a:off x="9754446" y="4710373"/>
                  <a:ext cx="91440" cy="36576"/>
                </a:xfrm>
                <a:prstGeom prst="rect">
                  <a:avLst/>
                </a:prstGeom>
                <a:noFill/>
                <a:ln>
                  <a:noFill/>
                </a:ln>
              </p:spPr>
            </p:pic>
          </p:grpSp>
          <p:pic>
            <p:nvPicPr>
              <p:cNvPr id="606" name="Google Shape;606;p17"/>
              <p:cNvPicPr preferRelativeResize="0"/>
              <p:nvPr/>
            </p:nvPicPr>
            <p:blipFill rotWithShape="1">
              <a:blip r:embed="rId16">
                <a:alphaModFix/>
              </a:blip>
              <a:srcRect b="0" l="0" r="0" t="0"/>
              <a:stretch/>
            </p:blipFill>
            <p:spPr>
              <a:xfrm>
                <a:off x="11346013" y="4411210"/>
                <a:ext cx="118872" cy="36576"/>
              </a:xfrm>
              <a:prstGeom prst="rect">
                <a:avLst/>
              </a:prstGeom>
              <a:noFill/>
              <a:ln>
                <a:noFill/>
              </a:ln>
            </p:spPr>
          </p:pic>
          <p:pic>
            <p:nvPicPr>
              <p:cNvPr id="607" name="Google Shape;607;p17"/>
              <p:cNvPicPr preferRelativeResize="0"/>
              <p:nvPr/>
            </p:nvPicPr>
            <p:blipFill rotWithShape="1">
              <a:blip r:embed="rId16">
                <a:alphaModFix/>
              </a:blip>
              <a:srcRect b="0" l="0" r="0" t="0"/>
              <a:stretch/>
            </p:blipFill>
            <p:spPr>
              <a:xfrm>
                <a:off x="11342622" y="4445074"/>
                <a:ext cx="118872" cy="36576"/>
              </a:xfrm>
              <a:prstGeom prst="rect">
                <a:avLst/>
              </a:prstGeom>
              <a:noFill/>
              <a:ln>
                <a:noFill/>
              </a:ln>
            </p:spPr>
          </p:pic>
        </p:grpSp>
        <p:sp>
          <p:nvSpPr>
            <p:cNvPr id="608" name="Google Shape;608;p17"/>
            <p:cNvSpPr/>
            <p:nvPr/>
          </p:nvSpPr>
          <p:spPr>
            <a:xfrm>
              <a:off x="10454502" y="3136020"/>
              <a:ext cx="940146"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500">
                  <a:solidFill>
                    <a:schemeClr val="dk1"/>
                  </a:solidFill>
                  <a:latin typeface="Arial"/>
                  <a:ea typeface="Arial"/>
                  <a:cs typeface="Arial"/>
                  <a:sym typeface="Arial"/>
                </a:rPr>
                <a:t>CEC: HR 1.02 (0.93–1.13), p=0.65</a:t>
              </a:r>
              <a:endParaRPr/>
            </a:p>
          </p:txBody>
        </p:sp>
        <p:sp>
          <p:nvSpPr>
            <p:cNvPr id="609" name="Google Shape;609;p17"/>
            <p:cNvSpPr/>
            <p:nvPr/>
          </p:nvSpPr>
          <p:spPr>
            <a:xfrm>
              <a:off x="11006758" y="3720631"/>
              <a:ext cx="997776"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500">
                  <a:solidFill>
                    <a:schemeClr val="dk1"/>
                  </a:solidFill>
                  <a:latin typeface="Arial"/>
                  <a:ea typeface="Arial"/>
                  <a:cs typeface="Arial"/>
                  <a:sym typeface="Arial"/>
                </a:rPr>
                <a:t>Hybrid: HR 1.04 (0.94–1.15), p=0.44</a:t>
              </a:r>
              <a:endParaRPr/>
            </a:p>
          </p:txBody>
        </p:sp>
      </p:grpSp>
      <p:grpSp>
        <p:nvGrpSpPr>
          <p:cNvPr id="610" name="Google Shape;610;p17"/>
          <p:cNvGrpSpPr/>
          <p:nvPr/>
        </p:nvGrpSpPr>
        <p:grpSpPr>
          <a:xfrm>
            <a:off x="10107218" y="4294271"/>
            <a:ext cx="1560173" cy="1259151"/>
            <a:chOff x="10054465" y="4403777"/>
            <a:chExt cx="1950432" cy="1574113"/>
          </a:xfrm>
        </p:grpSpPr>
        <p:pic>
          <p:nvPicPr>
            <p:cNvPr id="611" name="Google Shape;611;p17"/>
            <p:cNvPicPr preferRelativeResize="0"/>
            <p:nvPr/>
          </p:nvPicPr>
          <p:blipFill rotWithShape="1">
            <a:blip r:embed="rId17">
              <a:alphaModFix/>
            </a:blip>
            <a:srcRect b="0" l="0" r="0" t="0"/>
            <a:stretch/>
          </p:blipFill>
          <p:spPr>
            <a:xfrm>
              <a:off x="10054465" y="4403777"/>
              <a:ext cx="1950432" cy="1574113"/>
            </a:xfrm>
            <a:prstGeom prst="rect">
              <a:avLst/>
            </a:prstGeom>
            <a:noFill/>
            <a:ln>
              <a:noFill/>
            </a:ln>
          </p:spPr>
        </p:pic>
        <p:sp>
          <p:nvSpPr>
            <p:cNvPr id="612" name="Google Shape;612;p17"/>
            <p:cNvSpPr/>
            <p:nvPr/>
          </p:nvSpPr>
          <p:spPr>
            <a:xfrm>
              <a:off x="10468165" y="4608231"/>
              <a:ext cx="926483"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500">
                  <a:solidFill>
                    <a:schemeClr val="dk1"/>
                  </a:solidFill>
                  <a:latin typeface="Arial"/>
                  <a:ea typeface="Arial"/>
                  <a:cs typeface="Arial"/>
                  <a:sym typeface="Arial"/>
                </a:rPr>
                <a:t>CEC: HR 1.02 (0.93–1.13), p=0.65</a:t>
              </a:r>
              <a:endParaRPr/>
            </a:p>
          </p:txBody>
        </p:sp>
        <p:sp>
          <p:nvSpPr>
            <p:cNvPr id="613" name="Google Shape;613;p17"/>
            <p:cNvSpPr/>
            <p:nvPr/>
          </p:nvSpPr>
          <p:spPr>
            <a:xfrm>
              <a:off x="11029135" y="5281799"/>
              <a:ext cx="975399"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500">
                  <a:solidFill>
                    <a:schemeClr val="dk1"/>
                  </a:solidFill>
                  <a:latin typeface="Arial"/>
                  <a:ea typeface="Arial"/>
                  <a:cs typeface="Arial"/>
                  <a:sym typeface="Arial"/>
                </a:rPr>
                <a:t>GPT-4: HR 1.06 (0.95–1.19), p=0.29</a:t>
              </a:r>
              <a:endParaRPr/>
            </a:p>
          </p:txBody>
        </p:sp>
      </p:grpSp>
      <p:grpSp>
        <p:nvGrpSpPr>
          <p:cNvPr id="614" name="Google Shape;614;p17"/>
          <p:cNvGrpSpPr/>
          <p:nvPr/>
        </p:nvGrpSpPr>
        <p:grpSpPr>
          <a:xfrm>
            <a:off x="10106490" y="1485643"/>
            <a:ext cx="1560465" cy="1251094"/>
            <a:chOff x="10053737" y="1331380"/>
            <a:chExt cx="1950797" cy="1564040"/>
          </a:xfrm>
        </p:grpSpPr>
        <p:pic>
          <p:nvPicPr>
            <p:cNvPr id="615" name="Google Shape;615;p17"/>
            <p:cNvPicPr preferRelativeResize="0"/>
            <p:nvPr/>
          </p:nvPicPr>
          <p:blipFill rotWithShape="1">
            <a:blip r:embed="rId18">
              <a:alphaModFix/>
            </a:blip>
            <a:srcRect b="0" l="0" r="0" t="0"/>
            <a:stretch/>
          </p:blipFill>
          <p:spPr>
            <a:xfrm>
              <a:off x="10053737" y="1331380"/>
              <a:ext cx="1950797" cy="1564040"/>
            </a:xfrm>
            <a:prstGeom prst="rect">
              <a:avLst/>
            </a:prstGeom>
            <a:noFill/>
            <a:ln>
              <a:noFill/>
            </a:ln>
          </p:spPr>
        </p:pic>
        <p:sp>
          <p:nvSpPr>
            <p:cNvPr id="616" name="Google Shape;616;p17"/>
            <p:cNvSpPr/>
            <p:nvPr/>
          </p:nvSpPr>
          <p:spPr>
            <a:xfrm>
              <a:off x="10533753" y="1527592"/>
              <a:ext cx="919033"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500">
                  <a:solidFill>
                    <a:schemeClr val="dk1"/>
                  </a:solidFill>
                  <a:latin typeface="Arial"/>
                  <a:ea typeface="Arial"/>
                  <a:cs typeface="Arial"/>
                  <a:sym typeface="Arial"/>
                </a:rPr>
                <a:t>CEC: HR 1.02 (0.93–1.13), p=0.65</a:t>
              </a:r>
              <a:endParaRPr/>
            </a:p>
          </p:txBody>
        </p:sp>
        <p:sp>
          <p:nvSpPr>
            <p:cNvPr id="617" name="Google Shape;617;p17"/>
            <p:cNvSpPr/>
            <p:nvPr/>
          </p:nvSpPr>
          <p:spPr>
            <a:xfrm>
              <a:off x="10918904" y="2219138"/>
              <a:ext cx="1067763"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500">
                  <a:solidFill>
                    <a:schemeClr val="dk1"/>
                  </a:solidFill>
                  <a:latin typeface="Arial"/>
                  <a:ea typeface="Arial"/>
                  <a:cs typeface="Arial"/>
                  <a:sym typeface="Arial"/>
                </a:rPr>
                <a:t>Predicted</a:t>
              </a:r>
              <a:r>
                <a:rPr lang="en-US" sz="500">
                  <a:solidFill>
                    <a:srgbClr val="2B6CB6"/>
                  </a:solidFill>
                  <a:latin typeface="Arial"/>
                  <a:ea typeface="Arial"/>
                  <a:cs typeface="Arial"/>
                  <a:sym typeface="Arial"/>
                </a:rPr>
                <a:t>: </a:t>
              </a:r>
              <a:r>
                <a:rPr lang="en-US" sz="500">
                  <a:solidFill>
                    <a:schemeClr val="dk1"/>
                  </a:solidFill>
                  <a:latin typeface="Arial"/>
                  <a:ea typeface="Arial"/>
                  <a:cs typeface="Arial"/>
                  <a:sym typeface="Arial"/>
                </a:rPr>
                <a:t>HR 0.98 (0.88–1.09), p=0.74</a:t>
              </a:r>
              <a:endParaRPr/>
            </a:p>
          </p:txBody>
        </p:sp>
      </p:grpSp>
      <p:grpSp>
        <p:nvGrpSpPr>
          <p:cNvPr id="618" name="Google Shape;618;p17"/>
          <p:cNvGrpSpPr/>
          <p:nvPr/>
        </p:nvGrpSpPr>
        <p:grpSpPr>
          <a:xfrm>
            <a:off x="4844560" y="4140108"/>
            <a:ext cx="2468880" cy="201168"/>
            <a:chOff x="4800600" y="2444964"/>
            <a:chExt cx="2468880" cy="201168"/>
          </a:xfrm>
        </p:grpSpPr>
        <p:cxnSp>
          <p:nvCxnSpPr>
            <p:cNvPr id="619" name="Google Shape;619;p17"/>
            <p:cNvCxnSpPr/>
            <p:nvPr/>
          </p:nvCxnSpPr>
          <p:spPr>
            <a:xfrm>
              <a:off x="4800600" y="2536404"/>
              <a:ext cx="2468880" cy="0"/>
            </a:xfrm>
            <a:prstGeom prst="straightConnector1">
              <a:avLst/>
            </a:prstGeom>
            <a:noFill/>
            <a:ln cap="flat" cmpd="sng" w="10150">
              <a:solidFill>
                <a:srgbClr val="C8D8E8"/>
              </a:solidFill>
              <a:prstDash val="solid"/>
              <a:round/>
              <a:headEnd len="sm" w="sm" type="none"/>
              <a:tailEnd len="sm" w="sm" type="none"/>
            </a:ln>
          </p:spPr>
        </p:cxnSp>
        <p:sp>
          <p:nvSpPr>
            <p:cNvPr id="620" name="Google Shape;620;p17"/>
            <p:cNvSpPr/>
            <p:nvPr/>
          </p:nvSpPr>
          <p:spPr>
            <a:xfrm>
              <a:off x="5943600" y="2444964"/>
              <a:ext cx="347472" cy="201168"/>
            </a:xfrm>
            <a:prstGeom prst="rect">
              <a:avLst/>
            </a:prstGeom>
            <a:solidFill>
              <a:srgbClr val="F4F8FC"/>
            </a:solidFill>
            <a:ln cap="flat" cmpd="sng" w="10150">
              <a:solidFill>
                <a:srgbClr val="C8D8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1" name="Google Shape;621;p17"/>
            <p:cNvSpPr/>
            <p:nvPr/>
          </p:nvSpPr>
          <p:spPr>
            <a:xfrm>
              <a:off x="5943600" y="2444964"/>
              <a:ext cx="347472"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7A92A8"/>
                </a:buClr>
                <a:buSzPts val="800"/>
                <a:buFont typeface="Calibri"/>
                <a:buNone/>
              </a:pPr>
              <a:r>
                <a:rPr b="1" lang="en-US" sz="800">
                  <a:solidFill>
                    <a:srgbClr val="7A92A8"/>
                  </a:solidFill>
                  <a:latin typeface="Calibri"/>
                  <a:ea typeface="Calibri"/>
                  <a:cs typeface="Calibri"/>
                  <a:sym typeface="Calibri"/>
                </a:rPr>
                <a:t>VS</a:t>
              </a:r>
              <a:endParaRPr sz="800">
                <a:solidFill>
                  <a:schemeClr val="dk1"/>
                </a:solidFill>
                <a:latin typeface="Arial"/>
                <a:ea typeface="Arial"/>
                <a:cs typeface="Arial"/>
                <a:sym typeface="Arial"/>
              </a:endParaRPr>
            </a:p>
          </p:txBody>
        </p:sp>
      </p:grpSp>
      <p:cxnSp>
        <p:nvCxnSpPr>
          <p:cNvPr id="622" name="Google Shape;622;p17"/>
          <p:cNvCxnSpPr/>
          <p:nvPr/>
        </p:nvCxnSpPr>
        <p:spPr>
          <a:xfrm>
            <a:off x="4302368" y="645753"/>
            <a:ext cx="0" cy="5315432"/>
          </a:xfrm>
          <a:prstGeom prst="straightConnector1">
            <a:avLst/>
          </a:prstGeom>
          <a:noFill/>
          <a:ln cap="flat" cmpd="sng" w="12700">
            <a:solidFill>
              <a:srgbClr val="C8D8E8"/>
            </a:solidFill>
            <a:prstDash val="solid"/>
            <a:round/>
            <a:headEnd len="sm" w="sm" type="none"/>
            <a:tailEnd len="sm" w="sm" type="none"/>
          </a:ln>
        </p:spPr>
      </p:cxnSp>
      <p:sp>
        <p:nvSpPr>
          <p:cNvPr id="623" name="Google Shape;623;p17"/>
          <p:cNvSpPr/>
          <p:nvPr/>
        </p:nvSpPr>
        <p:spPr>
          <a:xfrm>
            <a:off x="7334424" y="1556538"/>
            <a:ext cx="50292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624" name="Google Shape;624;p17"/>
          <p:cNvSpPr/>
          <p:nvPr/>
        </p:nvSpPr>
        <p:spPr>
          <a:xfrm>
            <a:off x="6877224" y="4701315"/>
            <a:ext cx="50292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625" name="Google Shape;625;p17"/>
          <p:cNvSpPr txBox="1"/>
          <p:nvPr/>
        </p:nvSpPr>
        <p:spPr>
          <a:xfrm>
            <a:off x="275492" y="113080"/>
            <a:ext cx="10515600" cy="7075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2060"/>
              </a:buClr>
              <a:buSzPts val="4400"/>
              <a:buFont typeface="Arial"/>
              <a:buNone/>
            </a:pPr>
            <a:r>
              <a:rPr b="1" lang="en-US" sz="4400">
                <a:solidFill>
                  <a:srgbClr val="002060"/>
                </a:solidFill>
                <a:latin typeface="Arial"/>
                <a:ea typeface="Arial"/>
                <a:cs typeface="Arial"/>
                <a:sym typeface="Arial"/>
              </a:rPr>
              <a:t>Study Design</a:t>
            </a:r>
            <a:endParaRPr/>
          </a:p>
        </p:txBody>
      </p:sp>
      <p:sp>
        <p:nvSpPr>
          <p:cNvPr id="626" name="Google Shape;626;p17"/>
          <p:cNvSpPr txBox="1"/>
          <p:nvPr/>
        </p:nvSpPr>
        <p:spPr>
          <a:xfrm>
            <a:off x="1420894" y="5647053"/>
            <a:ext cx="18234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Step 1</a:t>
            </a:r>
            <a:endParaRPr/>
          </a:p>
        </p:txBody>
      </p:sp>
      <p:sp>
        <p:nvSpPr>
          <p:cNvPr id="627" name="Google Shape;627;p17"/>
          <p:cNvSpPr txBox="1"/>
          <p:nvPr/>
        </p:nvSpPr>
        <p:spPr>
          <a:xfrm>
            <a:off x="5334000" y="5647053"/>
            <a:ext cx="18234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Step 2</a:t>
            </a:r>
            <a:endParaRPr/>
          </a:p>
        </p:txBody>
      </p:sp>
      <p:sp>
        <p:nvSpPr>
          <p:cNvPr id="628" name="Google Shape;628;p17"/>
          <p:cNvSpPr txBox="1"/>
          <p:nvPr/>
        </p:nvSpPr>
        <p:spPr>
          <a:xfrm>
            <a:off x="9185031" y="5647053"/>
            <a:ext cx="18234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Step 3</a:t>
            </a:r>
            <a:endParaRPr/>
          </a:p>
        </p:txBody>
      </p:sp>
      <p:cxnSp>
        <p:nvCxnSpPr>
          <p:cNvPr id="629" name="Google Shape;629;p17"/>
          <p:cNvCxnSpPr/>
          <p:nvPr/>
        </p:nvCxnSpPr>
        <p:spPr>
          <a:xfrm>
            <a:off x="6319251" y="-64006"/>
            <a:ext cx="0" cy="11417251"/>
          </a:xfrm>
          <a:prstGeom prst="straightConnector1">
            <a:avLst/>
          </a:prstGeom>
          <a:noFill/>
          <a:ln cap="flat" cmpd="sng" w="12700">
            <a:solidFill>
              <a:srgbClr val="C8D8E8"/>
            </a:solidFill>
            <a:prstDash val="solid"/>
            <a:round/>
            <a:headEnd len="sm" w="sm" type="none"/>
            <a:tailEnd len="sm" w="sm" type="none"/>
          </a:ln>
        </p:spPr>
      </p:cxnSp>
      <p:cxnSp>
        <p:nvCxnSpPr>
          <p:cNvPr id="630" name="Google Shape;630;p17"/>
          <p:cNvCxnSpPr/>
          <p:nvPr/>
        </p:nvCxnSpPr>
        <p:spPr>
          <a:xfrm>
            <a:off x="7959968" y="645753"/>
            <a:ext cx="0" cy="5315432"/>
          </a:xfrm>
          <a:prstGeom prst="straightConnector1">
            <a:avLst/>
          </a:prstGeom>
          <a:noFill/>
          <a:ln cap="flat" cmpd="sng" w="12700">
            <a:solidFill>
              <a:srgbClr val="C8D8E8"/>
            </a:solidFill>
            <a:prstDash val="solid"/>
            <a:round/>
            <a:headEnd len="sm" w="sm" type="none"/>
            <a:tailEnd len="sm" w="sm" type="none"/>
          </a:ln>
        </p:spPr>
      </p:cxnSp>
      <p:sp>
        <p:nvSpPr>
          <p:cNvPr id="631" name="Google Shape;631;p17"/>
          <p:cNvSpPr/>
          <p:nvPr/>
        </p:nvSpPr>
        <p:spPr>
          <a:xfrm>
            <a:off x="7959968" y="320634"/>
            <a:ext cx="4067909" cy="56957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18"/>
          <p:cNvSpPr txBox="1"/>
          <p:nvPr>
            <p:ph type="title"/>
          </p:nvPr>
        </p:nvSpPr>
        <p:spPr>
          <a:xfrm>
            <a:off x="282012" y="254364"/>
            <a:ext cx="11613734" cy="857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800"/>
              <a:buFont typeface="Arial"/>
              <a:buNone/>
            </a:pPr>
            <a:r>
              <a:rPr lang="en-US" sz="3800"/>
              <a:t>Step 2: ADAPT-CEC in New Definitions in EUCLID</a:t>
            </a:r>
            <a:endParaRPr/>
          </a:p>
        </p:txBody>
      </p:sp>
      <p:graphicFrame>
        <p:nvGraphicFramePr>
          <p:cNvPr id="638" name="Google Shape;638;p18"/>
          <p:cNvGraphicFramePr/>
          <p:nvPr/>
        </p:nvGraphicFramePr>
        <p:xfrm>
          <a:off x="419100" y="1138907"/>
          <a:ext cx="3000000" cy="3000000"/>
        </p:xfrm>
        <a:graphic>
          <a:graphicData uri="http://schemas.openxmlformats.org/drawingml/2006/table">
            <a:tbl>
              <a:tblPr bandRow="1" firstCol="1" firstRow="1">
                <a:noFill/>
                <a:tableStyleId>{E8239E04-ED2B-4092-A313-95DCCB69E36A}</a:tableStyleId>
              </a:tblPr>
              <a:tblGrid>
                <a:gridCol w="993225"/>
                <a:gridCol w="956025"/>
                <a:gridCol w="2739550"/>
                <a:gridCol w="2899225"/>
                <a:gridCol w="2050450"/>
                <a:gridCol w="1889425"/>
              </a:tblGrid>
              <a:tr h="999750">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Endpoint</a:t>
                      </a:r>
                      <a:endParaRPr sz="1800" u="none" cap="none" strike="noStrike">
                        <a:latin typeface="Times New Roman"/>
                        <a:ea typeface="Times New Roman"/>
                        <a:cs typeface="Times New Roman"/>
                        <a:sym typeface="Times New Roman"/>
                      </a:endParaRPr>
                    </a:p>
                  </a:txBody>
                  <a:tcPr marT="0" marB="0" marR="27050" marL="27050"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Metric</a:t>
                      </a:r>
                      <a:endParaRPr sz="1800" u="none" cap="none" strike="noStrike">
                        <a:latin typeface="Times New Roman"/>
                        <a:ea typeface="Times New Roman"/>
                        <a:cs typeface="Times New Roman"/>
                        <a:sym typeface="Times New Roman"/>
                      </a:endParaRPr>
                    </a:p>
                  </a:txBody>
                  <a:tcPr marT="0" marB="0" marR="27050" marL="27050" anchor="ctr"/>
                </a:tc>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t>ADAPT-CEC             Adaptive Training Size=20 (95% CI)</a:t>
                      </a:r>
                      <a:endParaRPr sz="1800" u="none" cap="none" strike="noStrike">
                        <a:latin typeface="Times New Roman"/>
                        <a:ea typeface="Times New Roman"/>
                        <a:cs typeface="Times New Roman"/>
                        <a:sym typeface="Times New Roman"/>
                      </a:endParaRPr>
                    </a:p>
                  </a:txBody>
                  <a:tcPr marT="0" marB="0" marR="27050" marL="27050" anchor="ctr"/>
                </a:tc>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t>Hybrid ADAPT-CEC – Human Adjudication 30% </a:t>
                      </a:r>
                      <a:br>
                        <a:rPr lang="en-US" sz="1800" u="none" cap="none" strike="noStrike"/>
                      </a:br>
                      <a:r>
                        <a:rPr lang="en-US" sz="1800" u="none" cap="none" strike="noStrike"/>
                        <a:t>Filtered (95% CI)</a:t>
                      </a:r>
                      <a:endParaRPr sz="1800" u="none" cap="none" strike="noStrike">
                        <a:latin typeface="Times New Roman"/>
                        <a:ea typeface="Times New Roman"/>
                        <a:cs typeface="Times New Roman"/>
                        <a:sym typeface="Times New Roman"/>
                      </a:endParaRPr>
                    </a:p>
                  </a:txBody>
                  <a:tcPr marT="0" marB="0" marR="27050" marL="27050"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GPT4o (95% CI)</a:t>
                      </a:r>
                      <a:endParaRPr sz="1800" u="none" cap="none" strike="noStrike">
                        <a:latin typeface="Times New Roman"/>
                        <a:ea typeface="Times New Roman"/>
                        <a:cs typeface="Times New Roman"/>
                        <a:sym typeface="Times New Roman"/>
                      </a:endParaRPr>
                    </a:p>
                  </a:txBody>
                  <a:tcPr marT="0" marB="0" marR="27050" marL="27050" anchor="ctr"/>
                </a:tc>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t>p-value </a:t>
                      </a:r>
                      <a:br>
                        <a:rPr lang="en-US" sz="1800" u="none" cap="none" strike="noStrike"/>
                      </a:br>
                      <a:r>
                        <a:rPr lang="en-US" sz="1800" u="none" cap="none" strike="noStrike"/>
                        <a:t>(ADAPT vs. GPT)</a:t>
                      </a:r>
                      <a:endParaRPr sz="1800" u="none" cap="none" strike="noStrike">
                        <a:latin typeface="Times New Roman"/>
                        <a:ea typeface="Times New Roman"/>
                        <a:cs typeface="Times New Roman"/>
                        <a:sym typeface="Times New Roman"/>
                      </a:endParaRPr>
                    </a:p>
                  </a:txBody>
                  <a:tcPr marT="0" marB="0" marR="27050" marL="27050" anchor="ctr"/>
                </a:tc>
              </a:tr>
              <a:tr h="251375">
                <a:tc rowSpan="6">
                  <a:txBody>
                    <a:bodyPr/>
                    <a:lstStyle/>
                    <a:p>
                      <a:pPr indent="0" lvl="0" marL="0" marR="0" rtl="0" algn="ctr">
                        <a:spcBef>
                          <a:spcPts val="0"/>
                        </a:spcBef>
                        <a:spcAft>
                          <a:spcPts val="0"/>
                        </a:spcAft>
                        <a:buNone/>
                      </a:pPr>
                      <a:r>
                        <a:rPr lang="en-US" sz="1800" u="none" cap="none" strike="noStrike"/>
                        <a:t>MI</a:t>
                      </a:r>
                      <a:endParaRPr/>
                    </a:p>
                  </a:txBody>
                  <a:tcPr marT="45725" marB="45725" marR="91450" marL="91450"/>
                </a:tc>
                <a:tc>
                  <a:txBody>
                    <a:bodyPr/>
                    <a:lstStyle/>
                    <a:p>
                      <a:pPr indent="0" lvl="0" marL="0" marR="0" rtl="0" algn="r">
                        <a:lnSpc>
                          <a:spcPct val="115000"/>
                        </a:lnSpc>
                        <a:spcBef>
                          <a:spcPts val="0"/>
                        </a:spcBef>
                        <a:spcAft>
                          <a:spcPts val="0"/>
                        </a:spcAft>
                        <a:buClr>
                          <a:schemeClr val="dk1"/>
                        </a:buClr>
                        <a:buSzPts val="1800"/>
                        <a:buFont typeface="Arial"/>
                        <a:buNone/>
                      </a:pPr>
                      <a:r>
                        <a:rPr lang="en-US" sz="1800" u="none" cap="none" strike="noStrike"/>
                        <a:t>F1</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0.731 (0.709–0.752)</a:t>
                      </a:r>
                      <a:endParaRPr sz="1800" u="none" cap="none" strike="noStrike">
                        <a:latin typeface="Times New Roman"/>
                        <a:ea typeface="Times New Roman"/>
                        <a:cs typeface="Times New Roman"/>
                        <a:sym typeface="Times New Roman"/>
                      </a:endParaRPr>
                    </a:p>
                  </a:txBody>
                  <a:tcPr marT="0" marB="0" marR="27050" marL="27050"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0.795 (0.771-0.818)</a:t>
                      </a:r>
                      <a:endParaRPr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0.697 (0.669–0.725)</a:t>
                      </a:r>
                      <a:endParaRPr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0.031</a:t>
                      </a:r>
                      <a:endParaRPr sz="1800" u="none" cap="none" strike="noStrike">
                        <a:latin typeface="Times New Roman"/>
                        <a:ea typeface="Times New Roman"/>
                        <a:cs typeface="Times New Roman"/>
                        <a:sym typeface="Times New Roman"/>
                      </a:endParaRPr>
                    </a:p>
                  </a:txBody>
                  <a:tcPr marT="0" marB="0" marR="27050" marL="27050" anchor="ctr"/>
                </a:tc>
              </a:tr>
              <a:tr h="251375">
                <a:tc vMerge="1"/>
                <a:tc>
                  <a:txBody>
                    <a:bodyPr/>
                    <a:lstStyle/>
                    <a:p>
                      <a:pPr indent="0" lvl="0" marL="0" marR="0" rtl="0" algn="r">
                        <a:lnSpc>
                          <a:spcPct val="115000"/>
                        </a:lnSpc>
                        <a:spcBef>
                          <a:spcPts val="0"/>
                        </a:spcBef>
                        <a:spcAft>
                          <a:spcPts val="0"/>
                        </a:spcAft>
                        <a:buClr>
                          <a:schemeClr val="dk1"/>
                        </a:buClr>
                        <a:buSzPts val="1800"/>
                        <a:buFont typeface="Arial"/>
                        <a:buNone/>
                      </a:pPr>
                      <a:r>
                        <a:rPr lang="en-US" sz="1800" u="none" cap="none" strike="noStrike"/>
                        <a:t>PPV</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0.635 (0.607–0.663)</a:t>
                      </a:r>
                      <a:endParaRPr sz="1800" u="none" cap="none" strike="noStrike">
                        <a:latin typeface="Times New Roman"/>
                        <a:ea typeface="Times New Roman"/>
                        <a:cs typeface="Times New Roman"/>
                        <a:sym typeface="Times New Roman"/>
                      </a:endParaRPr>
                    </a:p>
                  </a:txBody>
                  <a:tcPr marT="0" marB="0" marR="27050" marL="27050"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0.701 (0.669-0.733)</a:t>
                      </a:r>
                      <a:endParaRPr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0.821 (0.791–0.851)</a:t>
                      </a:r>
                      <a:endParaRPr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0.000</a:t>
                      </a:r>
                      <a:endParaRPr sz="1800" u="none" cap="none" strike="noStrike">
                        <a:latin typeface="Times New Roman"/>
                        <a:ea typeface="Times New Roman"/>
                        <a:cs typeface="Times New Roman"/>
                        <a:sym typeface="Times New Roman"/>
                      </a:endParaRPr>
                    </a:p>
                  </a:txBody>
                  <a:tcPr marT="0" marB="0" marR="27050" marL="27050" anchor="ctr"/>
                </a:tc>
              </a:tr>
              <a:tr h="251375">
                <a:tc vMerge="1"/>
                <a:tc>
                  <a:txBody>
                    <a:bodyPr/>
                    <a:lstStyle/>
                    <a:p>
                      <a:pPr indent="0" lvl="0" marL="0" marR="0" rtl="0" algn="r">
                        <a:lnSpc>
                          <a:spcPct val="115000"/>
                        </a:lnSpc>
                        <a:spcBef>
                          <a:spcPts val="0"/>
                        </a:spcBef>
                        <a:spcAft>
                          <a:spcPts val="0"/>
                        </a:spcAft>
                        <a:buClr>
                          <a:schemeClr val="dk1"/>
                        </a:buClr>
                        <a:buSzPts val="1800"/>
                        <a:buFont typeface="Arial"/>
                        <a:buNone/>
                      </a:pPr>
                      <a:r>
                        <a:rPr lang="en-US" sz="1800" u="none" cap="none" strike="noStrike"/>
                        <a:t>TPR</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0.859 (0.836–0.883)</a:t>
                      </a:r>
                      <a:endParaRPr sz="1800" u="none" cap="none" strike="noStrike">
                        <a:latin typeface="Times New Roman"/>
                        <a:ea typeface="Times New Roman"/>
                        <a:cs typeface="Times New Roman"/>
                        <a:sym typeface="Times New Roman"/>
                      </a:endParaRPr>
                    </a:p>
                  </a:txBody>
                  <a:tcPr marT="0" marB="0" marR="27050" marL="27050"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0.917 (0.894 – 0.983)</a:t>
                      </a:r>
                      <a:endParaRPr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0.606 (0.572–0.639)</a:t>
                      </a:r>
                      <a:endParaRPr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0.000</a:t>
                      </a:r>
                      <a:endParaRPr sz="1800" u="none" cap="none" strike="noStrike">
                        <a:latin typeface="Times New Roman"/>
                        <a:ea typeface="Times New Roman"/>
                        <a:cs typeface="Times New Roman"/>
                        <a:sym typeface="Times New Roman"/>
                      </a:endParaRPr>
                    </a:p>
                  </a:txBody>
                  <a:tcPr marT="0" marB="0" marR="27050" marL="27050" anchor="ctr"/>
                </a:tc>
              </a:tr>
              <a:tr h="251375">
                <a:tc vMerge="1"/>
                <a:tc>
                  <a:txBody>
                    <a:bodyPr/>
                    <a:lstStyle/>
                    <a:p>
                      <a:pPr indent="0" lvl="0" marL="0" marR="0" rtl="0" algn="r">
                        <a:lnSpc>
                          <a:spcPct val="115000"/>
                        </a:lnSpc>
                        <a:spcBef>
                          <a:spcPts val="0"/>
                        </a:spcBef>
                        <a:spcAft>
                          <a:spcPts val="0"/>
                        </a:spcAft>
                        <a:buClr>
                          <a:schemeClr val="dk1"/>
                        </a:buClr>
                        <a:buSzPts val="1800"/>
                        <a:buFont typeface="Arial"/>
                        <a:buNone/>
                      </a:pPr>
                      <a:r>
                        <a:rPr lang="en-US" sz="1800" u="none" cap="none" strike="noStrike"/>
                        <a:t>AUC</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0.825 (0.807–0.842)</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27050" marL="27050" anchor="ctr"/>
                </a:tc>
              </a:tr>
              <a:tr h="251375">
                <a:tc vMerge="1"/>
                <a:tc>
                  <a:txBody>
                    <a:bodyPr/>
                    <a:lstStyle/>
                    <a:p>
                      <a:pPr indent="0" lvl="0" marL="0" marR="0" rtl="0" algn="r">
                        <a:lnSpc>
                          <a:spcPct val="115000"/>
                        </a:lnSpc>
                        <a:spcBef>
                          <a:spcPts val="0"/>
                        </a:spcBef>
                        <a:spcAft>
                          <a:spcPts val="0"/>
                        </a:spcAft>
                        <a:buClr>
                          <a:schemeClr val="dk1"/>
                        </a:buClr>
                        <a:buSzPts val="1800"/>
                        <a:buFont typeface="Arial"/>
                        <a:buNone/>
                      </a:pPr>
                      <a:r>
                        <a:rPr lang="en-US" sz="1800" u="none" cap="none" strike="noStrike"/>
                        <a:t>AUPRC</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0.715 (0.678–0.750)</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27050" marL="27050" anchor="ctr"/>
                </a:tc>
              </a:tr>
              <a:tr h="251375">
                <a:tc vMerge="1"/>
                <a:tc>
                  <a:txBody>
                    <a:bodyPr/>
                    <a:lstStyle/>
                    <a:p>
                      <a:pPr indent="0" lvl="0" marL="0" marR="0" rtl="0" algn="r">
                        <a:lnSpc>
                          <a:spcPct val="115000"/>
                        </a:lnSpc>
                        <a:spcBef>
                          <a:spcPts val="0"/>
                        </a:spcBef>
                        <a:spcAft>
                          <a:spcPts val="0"/>
                        </a:spcAft>
                        <a:buClr>
                          <a:schemeClr val="dk1"/>
                        </a:buClr>
                        <a:buSzPts val="1800"/>
                        <a:buFont typeface="Arial"/>
                        <a:buNone/>
                      </a:pPr>
                      <a:r>
                        <a:rPr lang="en-US" sz="1800" u="none" cap="none" strike="noStrike"/>
                        <a:t>ECE</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0.066 (0.050–0.082)</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27050" marL="27050" anchor="ctr"/>
                </a:tc>
              </a:tr>
              <a:tr h="251375">
                <a:tc rowSpan="6">
                  <a:txBody>
                    <a:bodyPr/>
                    <a:lstStyle/>
                    <a:p>
                      <a:pPr indent="0" lvl="0" marL="0" marR="0" rtl="0" algn="ctr">
                        <a:spcBef>
                          <a:spcPts val="0"/>
                        </a:spcBef>
                        <a:spcAft>
                          <a:spcPts val="0"/>
                        </a:spcAft>
                        <a:buNone/>
                      </a:pPr>
                      <a:r>
                        <a:rPr lang="en-US" sz="1800" u="none" cap="none" strike="noStrike"/>
                        <a:t>Stroke</a:t>
                      </a:r>
                      <a:endParaRPr/>
                    </a:p>
                  </a:txBody>
                  <a:tcPr marT="45725" marB="45725" marR="91450" marL="91450"/>
                </a:tc>
                <a:tc>
                  <a:txBody>
                    <a:bodyPr/>
                    <a:lstStyle/>
                    <a:p>
                      <a:pPr indent="0" lvl="0" marL="0" marR="0" rtl="0" algn="r">
                        <a:lnSpc>
                          <a:spcPct val="115000"/>
                        </a:lnSpc>
                        <a:spcBef>
                          <a:spcPts val="0"/>
                        </a:spcBef>
                        <a:spcAft>
                          <a:spcPts val="0"/>
                        </a:spcAft>
                        <a:buClr>
                          <a:schemeClr val="dk1"/>
                        </a:buClr>
                        <a:buSzPts val="1800"/>
                        <a:buFont typeface="Arial"/>
                        <a:buNone/>
                      </a:pPr>
                      <a:r>
                        <a:rPr lang="en-US" sz="1800" u="none" cap="none" strike="noStrike"/>
                        <a:t>F1</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0.780 (0.745–0.813)</a:t>
                      </a:r>
                      <a:endParaRPr sz="1800" u="none" cap="none" strike="noStrike">
                        <a:latin typeface="Times New Roman"/>
                        <a:ea typeface="Times New Roman"/>
                        <a:cs typeface="Times New Roman"/>
                        <a:sym typeface="Times New Roman"/>
                      </a:endParaRPr>
                    </a:p>
                  </a:txBody>
                  <a:tcPr marT="0" marB="0" marR="27050" marL="27050"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0.821 (0.783 – 0.857)</a:t>
                      </a:r>
                      <a:endParaRPr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0.812 (0.780–0.842)</a:t>
                      </a:r>
                      <a:endParaRPr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0.048</a:t>
                      </a:r>
                      <a:endParaRPr sz="1800" u="none" cap="none" strike="noStrike">
                        <a:latin typeface="Times New Roman"/>
                        <a:ea typeface="Times New Roman"/>
                        <a:cs typeface="Times New Roman"/>
                        <a:sym typeface="Times New Roman"/>
                      </a:endParaRPr>
                    </a:p>
                  </a:txBody>
                  <a:tcPr marT="0" marB="0" marR="27050" marL="27050" anchor="ctr"/>
                </a:tc>
              </a:tr>
              <a:tr h="251375">
                <a:tc vMerge="1"/>
                <a:tc>
                  <a:txBody>
                    <a:bodyPr/>
                    <a:lstStyle/>
                    <a:p>
                      <a:pPr indent="0" lvl="0" marL="0" marR="0" rtl="0" algn="r">
                        <a:lnSpc>
                          <a:spcPct val="115000"/>
                        </a:lnSpc>
                        <a:spcBef>
                          <a:spcPts val="0"/>
                        </a:spcBef>
                        <a:spcAft>
                          <a:spcPts val="0"/>
                        </a:spcAft>
                        <a:buClr>
                          <a:schemeClr val="dk1"/>
                        </a:buClr>
                        <a:buSzPts val="1800"/>
                        <a:buFont typeface="Arial"/>
                        <a:buNone/>
                      </a:pPr>
                      <a:r>
                        <a:rPr lang="en-US" sz="1800" u="none" cap="none" strike="noStrike"/>
                        <a:t>PPV</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0.754 (0.709–0.796)</a:t>
                      </a:r>
                      <a:endParaRPr sz="1800" u="none" cap="none" strike="noStrike">
                        <a:latin typeface="Times New Roman"/>
                        <a:ea typeface="Times New Roman"/>
                        <a:cs typeface="Times New Roman"/>
                        <a:sym typeface="Times New Roman"/>
                      </a:endParaRPr>
                    </a:p>
                  </a:txBody>
                  <a:tcPr marT="0" marB="0" marR="27050" marL="27050"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0.829 (0.780 – 0.877)</a:t>
                      </a:r>
                      <a:endParaRPr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0.787 (0.745–0.828)</a:t>
                      </a:r>
                      <a:endParaRPr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0.035</a:t>
                      </a:r>
                      <a:endParaRPr sz="1800" u="none" cap="none" strike="noStrike">
                        <a:latin typeface="Times New Roman"/>
                        <a:ea typeface="Times New Roman"/>
                        <a:cs typeface="Times New Roman"/>
                        <a:sym typeface="Times New Roman"/>
                      </a:endParaRPr>
                    </a:p>
                  </a:txBody>
                  <a:tcPr marT="0" marB="0" marR="27050" marL="27050" anchor="ctr"/>
                </a:tc>
              </a:tr>
              <a:tr h="251375">
                <a:tc vMerge="1"/>
                <a:tc>
                  <a:txBody>
                    <a:bodyPr/>
                    <a:lstStyle/>
                    <a:p>
                      <a:pPr indent="0" lvl="0" marL="0" marR="0" rtl="0" algn="r">
                        <a:lnSpc>
                          <a:spcPct val="115000"/>
                        </a:lnSpc>
                        <a:spcBef>
                          <a:spcPts val="0"/>
                        </a:spcBef>
                        <a:spcAft>
                          <a:spcPts val="0"/>
                        </a:spcAft>
                        <a:buClr>
                          <a:schemeClr val="dk1"/>
                        </a:buClr>
                        <a:buSzPts val="1800"/>
                        <a:buFont typeface="Arial"/>
                        <a:buNone/>
                      </a:pPr>
                      <a:r>
                        <a:rPr lang="en-US" sz="1800" u="none" cap="none" strike="noStrike"/>
                        <a:t>TPR</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0.809 (0.765–0.849)</a:t>
                      </a:r>
                      <a:endParaRPr sz="1800" u="none" cap="none" strike="noStrike">
                        <a:latin typeface="Times New Roman"/>
                        <a:ea typeface="Times New Roman"/>
                        <a:cs typeface="Times New Roman"/>
                        <a:sym typeface="Times New Roman"/>
                      </a:endParaRPr>
                    </a:p>
                  </a:txBody>
                  <a:tcPr marT="0" marB="0" marR="27050" marL="27050"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0.812 (0.762 – 0.860)</a:t>
                      </a:r>
                      <a:endParaRPr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0.838 (0.798–0.876)</a:t>
                      </a:r>
                      <a:endParaRPr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0.231</a:t>
                      </a:r>
                      <a:endParaRPr sz="1800" u="none" cap="none" strike="noStrike">
                        <a:latin typeface="Times New Roman"/>
                        <a:ea typeface="Times New Roman"/>
                        <a:cs typeface="Times New Roman"/>
                        <a:sym typeface="Times New Roman"/>
                      </a:endParaRPr>
                    </a:p>
                  </a:txBody>
                  <a:tcPr marT="0" marB="0" marR="27050" marL="27050" anchor="ctr"/>
                </a:tc>
              </a:tr>
              <a:tr h="251375">
                <a:tc vMerge="1"/>
                <a:tc>
                  <a:txBody>
                    <a:bodyPr/>
                    <a:lstStyle/>
                    <a:p>
                      <a:pPr indent="0" lvl="0" marL="0" marR="0" rtl="0" algn="r">
                        <a:lnSpc>
                          <a:spcPct val="115000"/>
                        </a:lnSpc>
                        <a:spcBef>
                          <a:spcPts val="0"/>
                        </a:spcBef>
                        <a:spcAft>
                          <a:spcPts val="0"/>
                        </a:spcAft>
                        <a:buClr>
                          <a:schemeClr val="dk1"/>
                        </a:buClr>
                        <a:buSzPts val="1800"/>
                        <a:buFont typeface="Arial"/>
                        <a:buNone/>
                      </a:pPr>
                      <a:r>
                        <a:rPr lang="en-US" sz="1800" u="none" cap="none" strike="noStrike"/>
                        <a:t>AUC</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0.800 (0.764–0.834)</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27050" marL="27050"/>
                </a:tc>
              </a:tr>
              <a:tr h="251375">
                <a:tc vMerge="1"/>
                <a:tc>
                  <a:txBody>
                    <a:bodyPr/>
                    <a:lstStyle/>
                    <a:p>
                      <a:pPr indent="0" lvl="0" marL="0" marR="0" rtl="0" algn="r">
                        <a:lnSpc>
                          <a:spcPct val="115000"/>
                        </a:lnSpc>
                        <a:spcBef>
                          <a:spcPts val="0"/>
                        </a:spcBef>
                        <a:spcAft>
                          <a:spcPts val="0"/>
                        </a:spcAft>
                        <a:buClr>
                          <a:schemeClr val="dk1"/>
                        </a:buClr>
                        <a:buSzPts val="1800"/>
                        <a:buFont typeface="Arial"/>
                        <a:buNone/>
                      </a:pPr>
                      <a:r>
                        <a:rPr lang="en-US" sz="1800" u="none" cap="none" strike="noStrike"/>
                        <a:t>AUPRC</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0.793 (0.741–0.843)</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27050" marL="27050"/>
                </a:tc>
              </a:tr>
              <a:tr h="251375">
                <a:tc vMerge="1"/>
                <a:tc>
                  <a:txBody>
                    <a:bodyPr/>
                    <a:lstStyle/>
                    <a:p>
                      <a:pPr indent="0" lvl="0" marL="0" marR="0" rtl="0" algn="r">
                        <a:lnSpc>
                          <a:spcPct val="115000"/>
                        </a:lnSpc>
                        <a:spcBef>
                          <a:spcPts val="0"/>
                        </a:spcBef>
                        <a:spcAft>
                          <a:spcPts val="0"/>
                        </a:spcAft>
                        <a:buClr>
                          <a:schemeClr val="dk1"/>
                        </a:buClr>
                        <a:buSzPts val="1800"/>
                        <a:buFont typeface="Arial"/>
                        <a:buNone/>
                      </a:pPr>
                      <a:r>
                        <a:rPr lang="en-US" sz="1800" u="none" cap="none" strike="noStrike"/>
                        <a:t>ECE</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0.083 (0.057–0.111)</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27050" marL="27050"/>
                </a:tc>
              </a:tr>
            </a:tbl>
          </a:graphicData>
        </a:graphic>
      </p:graphicFrame>
      <p:sp>
        <p:nvSpPr>
          <p:cNvPr id="639" name="Google Shape;639;p18"/>
          <p:cNvSpPr/>
          <p:nvPr/>
        </p:nvSpPr>
        <p:spPr>
          <a:xfrm>
            <a:off x="1402080" y="2164080"/>
            <a:ext cx="10493666" cy="243840"/>
          </a:xfrm>
          <a:prstGeom prst="rect">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0" name="Google Shape;640;p18"/>
          <p:cNvSpPr/>
          <p:nvPr/>
        </p:nvSpPr>
        <p:spPr>
          <a:xfrm>
            <a:off x="1402080" y="3968362"/>
            <a:ext cx="10493666" cy="243840"/>
          </a:xfrm>
          <a:prstGeom prst="rect">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19"/>
          <p:cNvSpPr txBox="1"/>
          <p:nvPr>
            <p:ph type="title"/>
          </p:nvPr>
        </p:nvSpPr>
        <p:spPr>
          <a:xfrm>
            <a:off x="338709" y="287271"/>
            <a:ext cx="8754016" cy="82061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800"/>
              <a:buFont typeface="Arial"/>
              <a:buNone/>
            </a:pPr>
            <a:r>
              <a:rPr lang="en-US" sz="3800"/>
              <a:t>ADAPT-CEC and Type I vs. Type II MI</a:t>
            </a:r>
            <a:endParaRPr/>
          </a:p>
        </p:txBody>
      </p:sp>
      <p:graphicFrame>
        <p:nvGraphicFramePr>
          <p:cNvPr id="647" name="Google Shape;647;p19"/>
          <p:cNvGraphicFramePr/>
          <p:nvPr/>
        </p:nvGraphicFramePr>
        <p:xfrm>
          <a:off x="419100" y="1142999"/>
          <a:ext cx="3000000" cy="3000000"/>
        </p:xfrm>
        <a:graphic>
          <a:graphicData uri="http://schemas.openxmlformats.org/drawingml/2006/table">
            <a:tbl>
              <a:tblPr bandRow="1" firstCol="1" firstRow="1">
                <a:noFill/>
                <a:tableStyleId>{E8239E04-ED2B-4092-A313-95DCCB69E36A}</a:tableStyleId>
              </a:tblPr>
              <a:tblGrid>
                <a:gridCol w="1214575"/>
                <a:gridCol w="1190125"/>
                <a:gridCol w="2651750"/>
                <a:gridCol w="2651750"/>
                <a:gridCol w="2355425"/>
                <a:gridCol w="1292925"/>
              </a:tblGrid>
              <a:tr h="875000">
                <a:tc rowSpan="2">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Endpoint</a:t>
                      </a:r>
                      <a:endParaRPr sz="1800" u="none" cap="none" strike="noStrike">
                        <a:latin typeface="Arial"/>
                        <a:ea typeface="Arial"/>
                        <a:cs typeface="Arial"/>
                        <a:sym typeface="Arial"/>
                      </a:endParaRPr>
                    </a:p>
                  </a:txBody>
                  <a:tcPr marT="0" marB="0" marR="68575" marL="68575" anchor="ctr"/>
                </a:tc>
                <a:tc rowSpan="2">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Metric</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t>ALL MI TYPES </a:t>
                      </a:r>
                      <a:br>
                        <a:rPr lang="en-US" sz="1800" u="none" cap="none" strike="noStrike"/>
                      </a:br>
                      <a:r>
                        <a:rPr lang="en-US" sz="1800" u="none" cap="none" strike="noStrike"/>
                        <a:t>vs. No Event</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t>TYPE 1 MI vs. </a:t>
                      </a:r>
                      <a:br>
                        <a:rPr lang="en-US" sz="1800" u="none" cap="none" strike="noStrike"/>
                      </a:br>
                      <a:r>
                        <a:rPr lang="en-US" sz="1800" u="none" cap="none" strike="noStrike"/>
                        <a:t>TYPE 2 MI</a:t>
                      </a:r>
                      <a:endParaRPr sz="1800" u="none" cap="none" strike="noStrike">
                        <a:latin typeface="Arial"/>
                        <a:ea typeface="Arial"/>
                        <a:cs typeface="Arial"/>
                        <a:sym typeface="Arial"/>
                      </a:endParaRPr>
                    </a:p>
                  </a:txBody>
                  <a:tcPr marT="0" marB="0" marR="68575" marL="68575" anchor="ctr"/>
                </a:tc>
                <a:tc rowSpan="2">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t>Difference </a:t>
                      </a:r>
                      <a:br>
                        <a:rPr lang="en-US" sz="1800" u="none" cap="none" strike="noStrike"/>
                      </a:br>
                      <a:r>
                        <a:rPr lang="en-US" sz="1800" u="none" cap="none" strike="noStrike"/>
                        <a:t>ALL MI TYPES vs. </a:t>
                      </a:r>
                      <a:br>
                        <a:rPr lang="en-US" sz="1800" u="none" cap="none" strike="noStrike"/>
                      </a:br>
                      <a:r>
                        <a:rPr lang="en-US" sz="1800" u="none" cap="none" strike="noStrike"/>
                        <a:t>No Event - TYPE1 </a:t>
                      </a:r>
                      <a:br>
                        <a:rPr lang="en-US" sz="1800" u="none" cap="none" strike="noStrike"/>
                      </a:br>
                      <a:r>
                        <a:rPr lang="en-US" sz="1800" u="none" cap="none" strike="noStrike"/>
                        <a:t>vs TYPE2</a:t>
                      </a:r>
                      <a:endParaRPr sz="1800" u="none" cap="none" strike="noStrike">
                        <a:latin typeface="Arial"/>
                        <a:ea typeface="Arial"/>
                        <a:cs typeface="Arial"/>
                        <a:sym typeface="Arial"/>
                      </a:endParaRPr>
                    </a:p>
                  </a:txBody>
                  <a:tcPr marT="0" marB="0" marR="68575" marL="68575" anchor="ctr"/>
                </a:tc>
                <a:tc rowSpan="2">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t>p-value</a:t>
                      </a:r>
                      <a:endParaRPr sz="1800" u="none" cap="none" strike="noStrike">
                        <a:latin typeface="Arial"/>
                        <a:ea typeface="Arial"/>
                        <a:cs typeface="Arial"/>
                        <a:sym typeface="Arial"/>
                      </a:endParaRPr>
                    </a:p>
                  </a:txBody>
                  <a:tcPr marT="0" marB="0" marR="68575" marL="68575" anchor="ctr"/>
                </a:tc>
              </a:tr>
              <a:tr h="987650">
                <a:tc vMerge="1"/>
                <a:tc vMerge="1"/>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t>ADAPT-CEC</a:t>
                      </a:r>
                      <a:br>
                        <a:rPr lang="en-US" sz="1800" u="none" cap="none" strike="noStrike"/>
                      </a:br>
                      <a:r>
                        <a:rPr lang="en-US" sz="1800" u="none" cap="none" strike="noStrike"/>
                        <a:t>Ctxt=20 (95% CI)</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t>ADAPT-CEC</a:t>
                      </a:r>
                      <a:br>
                        <a:rPr lang="en-US" sz="1800" u="none" cap="none" strike="noStrike"/>
                      </a:br>
                      <a:r>
                        <a:rPr lang="en-US" sz="1800" u="none" cap="none" strike="noStrike"/>
                        <a:t>Ctxt=20 (95% CI)</a:t>
                      </a:r>
                      <a:endParaRPr sz="1800" u="none" cap="none" strike="noStrike">
                        <a:latin typeface="Arial"/>
                        <a:ea typeface="Arial"/>
                        <a:cs typeface="Arial"/>
                        <a:sym typeface="Arial"/>
                      </a:endParaRPr>
                    </a:p>
                  </a:txBody>
                  <a:tcPr marT="0" marB="0" marR="68575" marL="68575" anchor="ctr"/>
                </a:tc>
                <a:tc vMerge="1"/>
                <a:tc vMerge="1"/>
              </a:tr>
              <a:tr h="373925">
                <a:tc rowSpan="7">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MI</a:t>
                      </a:r>
                      <a:endParaRPr sz="1800" u="none" cap="none" strike="noStrike">
                        <a:latin typeface="Arial"/>
                        <a:ea typeface="Arial"/>
                        <a:cs typeface="Arial"/>
                        <a:sym typeface="Arial"/>
                      </a:endParaRPr>
                    </a:p>
                  </a:txBody>
                  <a:tcPr marT="0" marB="0" marR="68575" marL="68575" anchor="ctr"/>
                </a:tc>
                <a:tc>
                  <a:txBody>
                    <a:bodyPr/>
                    <a:lstStyle/>
                    <a:p>
                      <a:pPr indent="0" lvl="0" marL="0" marR="0" rtl="0" algn="r">
                        <a:lnSpc>
                          <a:spcPct val="115000"/>
                        </a:lnSpc>
                        <a:spcBef>
                          <a:spcPts val="0"/>
                        </a:spcBef>
                        <a:spcAft>
                          <a:spcPts val="0"/>
                        </a:spcAft>
                        <a:buClr>
                          <a:schemeClr val="dk1"/>
                        </a:buClr>
                        <a:buSzPts val="2000"/>
                        <a:buFont typeface="Arial"/>
                        <a:buNone/>
                      </a:pPr>
                      <a:r>
                        <a:rPr lang="en-US" sz="2000" u="none" cap="none" strike="noStrike"/>
                        <a:t>Accuracy</a:t>
                      </a:r>
                      <a:endParaRPr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0.760 (0.742–0.778)</a:t>
                      </a:r>
                      <a:endParaRPr sz="20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0.739 (0.708–0.770)</a:t>
                      </a:r>
                      <a:endParaRPr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+0.021</a:t>
                      </a:r>
                      <a:endParaRPr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0.241</a:t>
                      </a:r>
                      <a:endParaRPr sz="2000" u="none" cap="none" strike="noStrike">
                        <a:latin typeface="Arial"/>
                        <a:ea typeface="Arial"/>
                        <a:cs typeface="Arial"/>
                        <a:sym typeface="Arial"/>
                      </a:endParaRPr>
                    </a:p>
                  </a:txBody>
                  <a:tcPr marT="0" marB="0" marR="68575" marL="68575" anchor="b"/>
                </a:tc>
              </a:tr>
              <a:tr h="373925">
                <a:tc vMerge="1"/>
                <a:tc>
                  <a:txBody>
                    <a:bodyPr/>
                    <a:lstStyle/>
                    <a:p>
                      <a:pPr indent="0" lvl="0" marL="0" marR="0" rtl="0" algn="r">
                        <a:lnSpc>
                          <a:spcPct val="115000"/>
                        </a:lnSpc>
                        <a:spcBef>
                          <a:spcPts val="0"/>
                        </a:spcBef>
                        <a:spcAft>
                          <a:spcPts val="0"/>
                        </a:spcAft>
                        <a:buClr>
                          <a:schemeClr val="dk1"/>
                        </a:buClr>
                        <a:buSzPts val="2000"/>
                        <a:buFont typeface="Arial"/>
                        <a:buNone/>
                      </a:pPr>
                      <a:r>
                        <a:rPr b="0" lang="en-US" sz="2000" u="none" cap="none" strike="noStrike"/>
                        <a:t>F1</a:t>
                      </a:r>
                      <a:endParaRPr b="0"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b="0" lang="en-US" sz="2000" u="none" cap="none" strike="noStrike"/>
                        <a:t>0.731 (0.709–0.752)</a:t>
                      </a:r>
                      <a:endParaRPr b="0"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b="0" lang="en-US" sz="2000" u="none" cap="none" strike="noStrike"/>
                        <a:t>0.759 (0.725–0.789)</a:t>
                      </a:r>
                      <a:endParaRPr b="0"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b="0" lang="en-US" sz="2000" u="none" cap="none" strike="noStrike"/>
                        <a:t>-0.028</a:t>
                      </a:r>
                      <a:endParaRPr b="0"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b="0" lang="en-US" sz="2000" u="none" cap="none" strike="noStrike"/>
                        <a:t>0.161</a:t>
                      </a:r>
                      <a:endParaRPr b="0" sz="2000" u="none" cap="none" strike="noStrike">
                        <a:latin typeface="Arial"/>
                        <a:ea typeface="Arial"/>
                        <a:cs typeface="Arial"/>
                        <a:sym typeface="Arial"/>
                      </a:endParaRPr>
                    </a:p>
                  </a:txBody>
                  <a:tcPr marT="0" marB="0" marR="68575" marL="68575" anchor="b"/>
                </a:tc>
              </a:tr>
              <a:tr h="373925">
                <a:tc vMerge="1"/>
                <a:tc>
                  <a:txBody>
                    <a:bodyPr/>
                    <a:lstStyle/>
                    <a:p>
                      <a:pPr indent="0" lvl="0" marL="0" marR="0" rtl="0" algn="r">
                        <a:lnSpc>
                          <a:spcPct val="115000"/>
                        </a:lnSpc>
                        <a:spcBef>
                          <a:spcPts val="0"/>
                        </a:spcBef>
                        <a:spcAft>
                          <a:spcPts val="0"/>
                        </a:spcAft>
                        <a:buClr>
                          <a:schemeClr val="dk1"/>
                        </a:buClr>
                        <a:buSzPts val="2000"/>
                        <a:buFont typeface="Arial"/>
                        <a:buNone/>
                      </a:pPr>
                      <a:r>
                        <a:rPr b="0" lang="en-US" sz="2000" u="none" cap="none" strike="noStrike"/>
                        <a:t>PPV</a:t>
                      </a:r>
                      <a:endParaRPr b="0"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b="0" lang="en-US" sz="2000" u="none" cap="none" strike="noStrike"/>
                        <a:t>0.635 (0.607–0.663)</a:t>
                      </a:r>
                      <a:endParaRPr b="0"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b="0" lang="en-US" sz="2000" u="none" cap="none" strike="noStrike"/>
                        <a:t>0.819 (0.780–0.856)</a:t>
                      </a:r>
                      <a:endParaRPr b="0"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b="0" lang="en-US" sz="2000" u="none" cap="none" strike="noStrike"/>
                        <a:t>-0.184</a:t>
                      </a:r>
                      <a:endParaRPr b="0"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b="0" lang="en-US" sz="2000" u="none" cap="none" strike="noStrike"/>
                        <a:t>0.000</a:t>
                      </a:r>
                      <a:endParaRPr b="0" sz="2000" u="none" cap="none" strike="noStrike">
                        <a:latin typeface="Arial"/>
                        <a:ea typeface="Arial"/>
                        <a:cs typeface="Arial"/>
                        <a:sym typeface="Arial"/>
                      </a:endParaRPr>
                    </a:p>
                  </a:txBody>
                  <a:tcPr marT="0" marB="0" marR="68575" marL="68575" anchor="b"/>
                </a:tc>
              </a:tr>
              <a:tr h="373925">
                <a:tc vMerge="1"/>
                <a:tc>
                  <a:txBody>
                    <a:bodyPr/>
                    <a:lstStyle/>
                    <a:p>
                      <a:pPr indent="0" lvl="0" marL="0" marR="0" rtl="0" algn="r">
                        <a:lnSpc>
                          <a:spcPct val="115000"/>
                        </a:lnSpc>
                        <a:spcBef>
                          <a:spcPts val="0"/>
                        </a:spcBef>
                        <a:spcAft>
                          <a:spcPts val="0"/>
                        </a:spcAft>
                        <a:buClr>
                          <a:schemeClr val="dk1"/>
                        </a:buClr>
                        <a:buSzPts val="2000"/>
                        <a:buFont typeface="Arial"/>
                        <a:buNone/>
                      </a:pPr>
                      <a:r>
                        <a:rPr b="0" lang="en-US" sz="2000" u="none" cap="none" strike="noStrike"/>
                        <a:t>TPR</a:t>
                      </a:r>
                      <a:endParaRPr b="0"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b="0" lang="en-US" sz="2000" u="none" cap="none" strike="noStrike"/>
                        <a:t>0.859 (0.836–0.883)</a:t>
                      </a:r>
                      <a:endParaRPr b="0"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b="0" lang="en-US" sz="2000" u="none" cap="none" strike="noStrike"/>
                        <a:t>0.706 (0.665–0.747)</a:t>
                      </a:r>
                      <a:endParaRPr b="0"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b="0" lang="en-US" sz="2000" u="none" cap="none" strike="noStrike"/>
                        <a:t>+0.153</a:t>
                      </a:r>
                      <a:endParaRPr b="0"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b="0" lang="en-US" sz="2000" u="none" cap="none" strike="noStrike"/>
                        <a:t>0.000</a:t>
                      </a:r>
                      <a:endParaRPr b="0" sz="2000" u="none" cap="none" strike="noStrike">
                        <a:latin typeface="Arial"/>
                        <a:ea typeface="Arial"/>
                        <a:cs typeface="Arial"/>
                        <a:sym typeface="Arial"/>
                      </a:endParaRPr>
                    </a:p>
                  </a:txBody>
                  <a:tcPr marT="0" marB="0" marR="68575" marL="68575" anchor="b"/>
                </a:tc>
              </a:tr>
              <a:tr h="373925">
                <a:tc vMerge="1"/>
                <a:tc>
                  <a:txBody>
                    <a:bodyPr/>
                    <a:lstStyle/>
                    <a:p>
                      <a:pPr indent="0" lvl="0" marL="0" marR="0" rtl="0" algn="r">
                        <a:lnSpc>
                          <a:spcPct val="115000"/>
                        </a:lnSpc>
                        <a:spcBef>
                          <a:spcPts val="0"/>
                        </a:spcBef>
                        <a:spcAft>
                          <a:spcPts val="0"/>
                        </a:spcAft>
                        <a:buClr>
                          <a:schemeClr val="dk1"/>
                        </a:buClr>
                        <a:buSzPts val="2000"/>
                        <a:buFont typeface="Arial"/>
                        <a:buNone/>
                      </a:pPr>
                      <a:r>
                        <a:rPr b="0" lang="en-US" sz="2000" u="none" cap="none" strike="noStrike"/>
                        <a:t>AUC</a:t>
                      </a:r>
                      <a:endParaRPr b="0"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b="0" lang="en-US" sz="2000" u="none" cap="none" strike="noStrike"/>
                        <a:t>0.825 (0.807–0.842)</a:t>
                      </a:r>
                      <a:endParaRPr b="0"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b="0" lang="en-US" sz="2000" u="none" cap="none" strike="noStrike"/>
                        <a:t>0.786 (0.752–0.818)</a:t>
                      </a:r>
                      <a:endParaRPr b="0"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b="0" lang="en-US" sz="2000" u="none" cap="none" strike="noStrike"/>
                        <a:t>+0.039</a:t>
                      </a:r>
                      <a:endParaRPr b="0"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b="0" lang="en-US" sz="2000" u="none" cap="none" strike="noStrike"/>
                        <a:t>0.038</a:t>
                      </a:r>
                      <a:endParaRPr b="0" sz="2000" u="none" cap="none" strike="noStrike">
                        <a:latin typeface="Arial"/>
                        <a:ea typeface="Arial"/>
                        <a:cs typeface="Arial"/>
                        <a:sym typeface="Arial"/>
                      </a:endParaRPr>
                    </a:p>
                  </a:txBody>
                  <a:tcPr marT="0" marB="0" marR="68575" marL="68575" anchor="b"/>
                </a:tc>
              </a:tr>
              <a:tr h="373925">
                <a:tc vMerge="1"/>
                <a:tc>
                  <a:txBody>
                    <a:bodyPr/>
                    <a:lstStyle/>
                    <a:p>
                      <a:pPr indent="0" lvl="0" marL="0" marR="0" rtl="0" algn="r">
                        <a:lnSpc>
                          <a:spcPct val="115000"/>
                        </a:lnSpc>
                        <a:spcBef>
                          <a:spcPts val="0"/>
                        </a:spcBef>
                        <a:spcAft>
                          <a:spcPts val="0"/>
                        </a:spcAft>
                        <a:buClr>
                          <a:schemeClr val="dk1"/>
                        </a:buClr>
                        <a:buSzPts val="2000"/>
                        <a:buFont typeface="Arial"/>
                        <a:buNone/>
                      </a:pPr>
                      <a:r>
                        <a:rPr lang="en-US" sz="2000" u="none" cap="none" strike="noStrike"/>
                        <a:t>AUPRC</a:t>
                      </a:r>
                      <a:endParaRPr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0.715 (0.678–0.750)</a:t>
                      </a:r>
                      <a:endParaRPr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0.848 (0.813–0.880)</a:t>
                      </a:r>
                      <a:endParaRPr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-0.135</a:t>
                      </a:r>
                      <a:endParaRPr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0.000</a:t>
                      </a:r>
                      <a:endParaRPr sz="2000" u="none" cap="none" strike="noStrike">
                        <a:latin typeface="Arial"/>
                        <a:ea typeface="Arial"/>
                        <a:cs typeface="Arial"/>
                        <a:sym typeface="Arial"/>
                      </a:endParaRPr>
                    </a:p>
                  </a:txBody>
                  <a:tcPr marT="0" marB="0" marR="68575" marL="68575" anchor="b"/>
                </a:tc>
              </a:tr>
              <a:tr h="373925">
                <a:tc vMerge="1"/>
                <a:tc>
                  <a:txBody>
                    <a:bodyPr/>
                    <a:lstStyle/>
                    <a:p>
                      <a:pPr indent="0" lvl="0" marL="0" marR="0" rtl="0" algn="r">
                        <a:lnSpc>
                          <a:spcPct val="115000"/>
                        </a:lnSpc>
                        <a:spcBef>
                          <a:spcPts val="0"/>
                        </a:spcBef>
                        <a:spcAft>
                          <a:spcPts val="0"/>
                        </a:spcAft>
                        <a:buClr>
                          <a:schemeClr val="dk1"/>
                        </a:buClr>
                        <a:buSzPts val="2000"/>
                        <a:buFont typeface="Arial"/>
                        <a:buNone/>
                      </a:pPr>
                      <a:r>
                        <a:rPr lang="en-US" sz="2000" u="none" cap="none" strike="noStrike"/>
                        <a:t>ECE</a:t>
                      </a:r>
                      <a:endParaRPr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0.066 (0.050–0.082)</a:t>
                      </a:r>
                      <a:endParaRPr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0.085 (0.067–0.119)</a:t>
                      </a:r>
                      <a:endParaRPr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-0.023</a:t>
                      </a:r>
                      <a:endParaRPr sz="2000" u="none" cap="none" strike="noStrike">
                        <a:latin typeface="Arial"/>
                        <a:ea typeface="Arial"/>
                        <a:cs typeface="Arial"/>
                        <a:sym typeface="Arial"/>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0.091</a:t>
                      </a:r>
                      <a:endParaRPr sz="2000" u="none" cap="none" strike="noStrike">
                        <a:latin typeface="Arial"/>
                        <a:ea typeface="Arial"/>
                        <a:cs typeface="Arial"/>
                        <a:sym typeface="Arial"/>
                      </a:endParaRPr>
                    </a:p>
                  </a:txBody>
                  <a:tcPr marT="0" marB="0" marR="68575" marL="68575" anchor="b"/>
                </a:tc>
              </a:tr>
            </a:tbl>
          </a:graphicData>
        </a:graphic>
      </p:graphicFrame>
      <p:sp>
        <p:nvSpPr>
          <p:cNvPr id="648" name="Google Shape;648;p19"/>
          <p:cNvSpPr/>
          <p:nvPr/>
        </p:nvSpPr>
        <p:spPr>
          <a:xfrm>
            <a:off x="1630680" y="3429000"/>
            <a:ext cx="10142220" cy="304800"/>
          </a:xfrm>
          <a:prstGeom prst="rect">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
          <p:cNvSpPr txBox="1"/>
          <p:nvPr>
            <p:ph type="title"/>
          </p:nvPr>
        </p:nvSpPr>
        <p:spPr>
          <a:xfrm>
            <a:off x="838200" y="35633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Arial"/>
              <a:buNone/>
            </a:pPr>
            <a:r>
              <a:rPr lang="en-US"/>
              <a:t>Disclosures</a:t>
            </a:r>
            <a:endParaRPr/>
          </a:p>
        </p:txBody>
      </p:sp>
      <p:sp>
        <p:nvSpPr>
          <p:cNvPr id="176" name="Google Shape;176;p2"/>
          <p:cNvSpPr txBox="1"/>
          <p:nvPr>
            <p:ph idx="1" type="body"/>
          </p:nvPr>
        </p:nvSpPr>
        <p:spPr>
          <a:xfrm>
            <a:off x="838200" y="1728908"/>
            <a:ext cx="10515600" cy="381515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Grants / Contracts: American College of Cardiology, American Heart Association, Food and Drug Administration, National Institutes of Health (R01 and UG3/UH3), Cytokinetics, Edwards Lifesciences, Abbott</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Advisory / Consulting: Edwards Lifesciences, Medtronic, Abbott, Astra Zeneca, Boehringer-Ingelheim, Veralox Therapeutics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20"/>
          <p:cNvSpPr txBox="1"/>
          <p:nvPr>
            <p:ph type="title"/>
          </p:nvPr>
        </p:nvSpPr>
        <p:spPr>
          <a:xfrm>
            <a:off x="321498" y="259786"/>
            <a:ext cx="11480245" cy="857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800"/>
              <a:buFont typeface="Arial"/>
              <a:buNone/>
            </a:pPr>
            <a:r>
              <a:rPr lang="en-US" sz="3800"/>
              <a:t>Step 2: ADAPT-CEC in New Endpoints in EUCLID</a:t>
            </a:r>
            <a:endParaRPr/>
          </a:p>
        </p:txBody>
      </p:sp>
      <p:graphicFrame>
        <p:nvGraphicFramePr>
          <p:cNvPr id="654" name="Google Shape;654;p20"/>
          <p:cNvGraphicFramePr/>
          <p:nvPr/>
        </p:nvGraphicFramePr>
        <p:xfrm>
          <a:off x="419100" y="1143000"/>
          <a:ext cx="3000000" cy="3000000"/>
        </p:xfrm>
        <a:graphic>
          <a:graphicData uri="http://schemas.openxmlformats.org/drawingml/2006/table">
            <a:tbl>
              <a:tblPr bandRow="1" firstCol="1" firstRow="1">
                <a:noFill/>
                <a:tableStyleId>{E8239E04-ED2B-4092-A313-95DCCB69E36A}</a:tableStyleId>
              </a:tblPr>
              <a:tblGrid>
                <a:gridCol w="1105125"/>
                <a:gridCol w="1188500"/>
                <a:gridCol w="2832625"/>
                <a:gridCol w="2640800"/>
                <a:gridCol w="2197625"/>
                <a:gridCol w="1503425"/>
              </a:tblGrid>
              <a:tr h="999750">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Endpoint</a:t>
                      </a:r>
                      <a:endParaRPr sz="1800" u="none" cap="none" strike="noStrike">
                        <a:latin typeface="Times New Roman"/>
                        <a:ea typeface="Times New Roman"/>
                        <a:cs typeface="Times New Roman"/>
                        <a:sym typeface="Times New Roman"/>
                      </a:endParaRPr>
                    </a:p>
                  </a:txBody>
                  <a:tcPr marT="0" marB="0" marR="27050" marL="27050"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Metric</a:t>
                      </a:r>
                      <a:endParaRPr sz="1800" u="none" cap="none" strike="noStrike">
                        <a:latin typeface="Times New Roman"/>
                        <a:ea typeface="Times New Roman"/>
                        <a:cs typeface="Times New Roman"/>
                        <a:sym typeface="Times New Roman"/>
                      </a:endParaRPr>
                    </a:p>
                  </a:txBody>
                  <a:tcPr marT="0" marB="0" marR="27050" marL="27050"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ADAPT-CEC              Adaptive Training Size=20 (95% CI)</a:t>
                      </a:r>
                      <a:endParaRPr sz="1800" u="none" cap="none" strike="noStrike">
                        <a:latin typeface="Times New Roman"/>
                        <a:ea typeface="Times New Roman"/>
                        <a:cs typeface="Times New Roman"/>
                        <a:sym typeface="Times New Roman"/>
                      </a:endParaRPr>
                    </a:p>
                  </a:txBody>
                  <a:tcPr marT="0" marB="0" marR="27050" marL="27050" anchor="ctr"/>
                </a:tc>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t>Hybrid ADAPT-CEC – Human Adjudication 30% Filtered (95% CI)</a:t>
                      </a:r>
                      <a:endParaRPr sz="1800" u="none" cap="none" strike="noStrike">
                        <a:latin typeface="Times New Roman"/>
                        <a:ea typeface="Times New Roman"/>
                        <a:cs typeface="Times New Roman"/>
                        <a:sym typeface="Times New Roman"/>
                      </a:endParaRPr>
                    </a:p>
                  </a:txBody>
                  <a:tcPr marT="0" marB="0" marR="27050" marL="27050" anchor="ctr"/>
                </a:tc>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t>GPT4o </a:t>
                      </a:r>
                      <a:br>
                        <a:rPr lang="en-US" sz="1800" u="none" cap="none" strike="noStrike"/>
                      </a:br>
                      <a:r>
                        <a:rPr lang="en-US" sz="1800" u="none" cap="none" strike="noStrike"/>
                        <a:t>(95% CI)</a:t>
                      </a:r>
                      <a:endParaRPr sz="1800" u="none" cap="none" strike="noStrike">
                        <a:latin typeface="Times New Roman"/>
                        <a:ea typeface="Times New Roman"/>
                        <a:cs typeface="Times New Roman"/>
                        <a:sym typeface="Times New Roman"/>
                      </a:endParaRPr>
                    </a:p>
                  </a:txBody>
                  <a:tcPr marT="0" marB="0" marR="27050" marL="27050" anchor="ctr"/>
                </a:tc>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p-value</a:t>
                      </a:r>
                      <a:endParaRPr/>
                    </a:p>
                    <a:p>
                      <a:pPr indent="0" lvl="0" marL="0" marR="0" rtl="0" algn="ctr">
                        <a:lnSpc>
                          <a:spcPct val="100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(ADAPT </a:t>
                      </a:r>
                      <a:br>
                        <a:rPr lang="en-US" sz="1800" u="none" cap="none" strike="noStrike">
                          <a:latin typeface="Arial"/>
                          <a:ea typeface="Arial"/>
                          <a:cs typeface="Arial"/>
                          <a:sym typeface="Arial"/>
                        </a:rPr>
                      </a:br>
                      <a:r>
                        <a:rPr lang="en-US" sz="1800" u="none" cap="none" strike="noStrike">
                          <a:latin typeface="Arial"/>
                          <a:ea typeface="Arial"/>
                          <a:cs typeface="Arial"/>
                          <a:sym typeface="Arial"/>
                        </a:rPr>
                        <a:t>vs. GPT)</a:t>
                      </a:r>
                      <a:endParaRPr/>
                    </a:p>
                  </a:txBody>
                  <a:tcPr marT="0" marB="0" marR="27050" marL="27050" anchor="ctr"/>
                </a:tc>
              </a:tr>
              <a:tr h="251375">
                <a:tc rowSpan="6">
                  <a:txBody>
                    <a:bodyPr/>
                    <a:lstStyle/>
                    <a:p>
                      <a:pPr indent="0" lvl="0" marL="0" marR="0" rtl="0" algn="ctr">
                        <a:spcBef>
                          <a:spcPts val="0"/>
                        </a:spcBef>
                        <a:spcAft>
                          <a:spcPts val="0"/>
                        </a:spcAft>
                        <a:buNone/>
                      </a:pPr>
                      <a:r>
                        <a:rPr lang="en-US" sz="1800" u="none" cap="none" strike="noStrike"/>
                        <a:t>CV Death</a:t>
                      </a:r>
                      <a:endParaRPr/>
                    </a:p>
                  </a:txBody>
                  <a:tcPr marT="45725" marB="45725" marR="91450" marL="91450"/>
                </a:tc>
                <a:tc>
                  <a:txBody>
                    <a:bodyPr/>
                    <a:lstStyle/>
                    <a:p>
                      <a:pPr indent="0" lvl="0" marL="0" marR="0" rtl="0" algn="r">
                        <a:lnSpc>
                          <a:spcPct val="115000"/>
                        </a:lnSpc>
                        <a:spcBef>
                          <a:spcPts val="0"/>
                        </a:spcBef>
                        <a:spcAft>
                          <a:spcPts val="0"/>
                        </a:spcAft>
                        <a:buClr>
                          <a:schemeClr val="dk1"/>
                        </a:buClr>
                        <a:buSzPts val="1800"/>
                        <a:buFont typeface="Arial"/>
                        <a:buNone/>
                      </a:pPr>
                      <a:r>
                        <a:rPr lang="en-US" sz="1800" u="none" cap="none" strike="noStrike"/>
                        <a:t>F1</a:t>
                      </a:r>
                      <a:endParaRPr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0.873 (0.854–0.891)</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0.940 (0.925 – 0.955)</a:t>
                      </a:r>
                      <a:endParaRPr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0.862 (0.842–0.882)</a:t>
                      </a:r>
                      <a:endParaRPr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0.295</a:t>
                      </a:r>
                      <a:endParaRPr sz="1800" u="none" cap="none" strike="noStrike">
                        <a:latin typeface="Times New Roman"/>
                        <a:ea typeface="Times New Roman"/>
                        <a:cs typeface="Times New Roman"/>
                        <a:sym typeface="Times New Roman"/>
                      </a:endParaRPr>
                    </a:p>
                  </a:txBody>
                  <a:tcPr marT="0" marB="0" marR="68575" marL="68575" anchor="ctr"/>
                </a:tc>
              </a:tr>
              <a:tr h="251375">
                <a:tc vMerge="1"/>
                <a:tc>
                  <a:txBody>
                    <a:bodyPr/>
                    <a:lstStyle/>
                    <a:p>
                      <a:pPr indent="0" lvl="0" marL="0" marR="0" rtl="0" algn="r">
                        <a:lnSpc>
                          <a:spcPct val="115000"/>
                        </a:lnSpc>
                        <a:spcBef>
                          <a:spcPts val="0"/>
                        </a:spcBef>
                        <a:spcAft>
                          <a:spcPts val="0"/>
                        </a:spcAft>
                        <a:buClr>
                          <a:schemeClr val="dk1"/>
                        </a:buClr>
                        <a:buSzPts val="1800"/>
                        <a:buFont typeface="Arial"/>
                        <a:buNone/>
                      </a:pPr>
                      <a:r>
                        <a:rPr b="0" lang="en-US" sz="1800" u="none" cap="none" strike="noStrike"/>
                        <a:t>PPV</a:t>
                      </a:r>
                      <a:endParaRPr b="0"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0.891 (0.867–0.913)</a:t>
                      </a:r>
                      <a:endParaRPr b="0"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0.931 (0.909 – 0.953)</a:t>
                      </a:r>
                      <a:endParaRPr b="0"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0.954 (0.936–0.970)</a:t>
                      </a:r>
                      <a:endParaRPr b="0"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0.000</a:t>
                      </a:r>
                      <a:endParaRPr b="0" sz="1800" u="none" cap="none" strike="noStrike">
                        <a:latin typeface="Times New Roman"/>
                        <a:ea typeface="Times New Roman"/>
                        <a:cs typeface="Times New Roman"/>
                        <a:sym typeface="Times New Roman"/>
                      </a:endParaRPr>
                    </a:p>
                  </a:txBody>
                  <a:tcPr marT="0" marB="0" marR="68575" marL="68575" anchor="ctr"/>
                </a:tc>
              </a:tr>
              <a:tr h="251375">
                <a:tc vMerge="1"/>
                <a:tc>
                  <a:txBody>
                    <a:bodyPr/>
                    <a:lstStyle/>
                    <a:p>
                      <a:pPr indent="0" lvl="0" marL="0" marR="0" rtl="0" algn="r">
                        <a:lnSpc>
                          <a:spcPct val="115000"/>
                        </a:lnSpc>
                        <a:spcBef>
                          <a:spcPts val="0"/>
                        </a:spcBef>
                        <a:spcAft>
                          <a:spcPts val="0"/>
                        </a:spcAft>
                        <a:buClr>
                          <a:schemeClr val="dk1"/>
                        </a:buClr>
                        <a:buSzPts val="1800"/>
                        <a:buFont typeface="Arial"/>
                        <a:buNone/>
                      </a:pPr>
                      <a:r>
                        <a:rPr b="0" lang="en-US" sz="1800" u="none" cap="none" strike="noStrike"/>
                        <a:t>TPR</a:t>
                      </a:r>
                      <a:endParaRPr b="0"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0.857 (0.830–0.882)</a:t>
                      </a:r>
                      <a:endParaRPr b="0"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0.949 (0.929 – 0.967)</a:t>
                      </a:r>
                      <a:endParaRPr b="0"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0.787 (0.757–0.817)</a:t>
                      </a:r>
                      <a:endParaRPr b="0"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0.000</a:t>
                      </a:r>
                      <a:endParaRPr b="0" sz="1800" u="none" cap="none" strike="noStrike">
                        <a:latin typeface="Times New Roman"/>
                        <a:ea typeface="Times New Roman"/>
                        <a:cs typeface="Times New Roman"/>
                        <a:sym typeface="Times New Roman"/>
                      </a:endParaRPr>
                    </a:p>
                  </a:txBody>
                  <a:tcPr marT="0" marB="0" marR="68575" marL="68575" anchor="ctr"/>
                </a:tc>
              </a:tr>
              <a:tr h="251375">
                <a:tc vMerge="1"/>
                <a:tc>
                  <a:txBody>
                    <a:bodyPr/>
                    <a:lstStyle/>
                    <a:p>
                      <a:pPr indent="0" lvl="0" marL="0" marR="0" rtl="0" algn="r">
                        <a:lnSpc>
                          <a:spcPct val="115000"/>
                        </a:lnSpc>
                        <a:spcBef>
                          <a:spcPts val="0"/>
                        </a:spcBef>
                        <a:spcAft>
                          <a:spcPts val="0"/>
                        </a:spcAft>
                        <a:buClr>
                          <a:schemeClr val="dk1"/>
                        </a:buClr>
                        <a:buSzPts val="1800"/>
                        <a:buFont typeface="Arial"/>
                        <a:buNone/>
                      </a:pPr>
                      <a:r>
                        <a:rPr b="0" lang="en-US" sz="1800" u="none" cap="none" strike="noStrike"/>
                        <a:t>AUC</a:t>
                      </a:r>
                      <a:endParaRPr b="0"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0.919 (0.903–0.934)</a:t>
                      </a:r>
                      <a:endParaRPr b="0" sz="1800" u="none" cap="none" strike="noStrike">
                        <a:latin typeface="Times New Roman"/>
                        <a:ea typeface="Times New Roman"/>
                        <a:cs typeface="Times New Roman"/>
                        <a:sym typeface="Times New Roman"/>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1800"/>
                        <a:buFont typeface="Arial"/>
                        <a:buNone/>
                      </a:pPr>
                      <a:r>
                        <a:rPr b="0" lang="en-US" sz="1800" u="none" cap="none" strike="noStrike"/>
                        <a:t> </a:t>
                      </a:r>
                      <a:endParaRPr b="0"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ctr">
                        <a:lnSpc>
                          <a:spcPct val="115000"/>
                        </a:lnSpc>
                        <a:spcBef>
                          <a:spcPts val="0"/>
                        </a:spcBef>
                        <a:spcAft>
                          <a:spcPts val="0"/>
                        </a:spcAft>
                        <a:buClr>
                          <a:schemeClr val="dk1"/>
                        </a:buClr>
                        <a:buSzPts val="1800"/>
                        <a:buFont typeface="Arial"/>
                        <a:buNone/>
                      </a:pPr>
                      <a:r>
                        <a:rPr b="0" lang="en-US" sz="1800" u="none" cap="none" strike="noStrike"/>
                        <a:t> </a:t>
                      </a:r>
                      <a:endParaRPr b="0"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b="0" lang="en-US" sz="1800" u="none" cap="none" strike="noStrike"/>
                        <a:t> </a:t>
                      </a:r>
                      <a:endParaRPr b="0" sz="1800" u="none" cap="none" strike="noStrike">
                        <a:latin typeface="Times New Roman"/>
                        <a:ea typeface="Times New Roman"/>
                        <a:cs typeface="Times New Roman"/>
                        <a:sym typeface="Times New Roman"/>
                      </a:endParaRPr>
                    </a:p>
                  </a:txBody>
                  <a:tcPr marT="0" marB="0" marR="27050" marL="27050" anchor="ctr"/>
                </a:tc>
              </a:tr>
              <a:tr h="251375">
                <a:tc vMerge="1"/>
                <a:tc>
                  <a:txBody>
                    <a:bodyPr/>
                    <a:lstStyle/>
                    <a:p>
                      <a:pPr indent="0" lvl="0" marL="0" marR="0" rtl="0" algn="r">
                        <a:lnSpc>
                          <a:spcPct val="115000"/>
                        </a:lnSpc>
                        <a:spcBef>
                          <a:spcPts val="0"/>
                        </a:spcBef>
                        <a:spcAft>
                          <a:spcPts val="0"/>
                        </a:spcAft>
                        <a:buClr>
                          <a:schemeClr val="dk1"/>
                        </a:buClr>
                        <a:buSzPts val="1800"/>
                        <a:buFont typeface="Arial"/>
                        <a:buNone/>
                      </a:pPr>
                      <a:r>
                        <a:rPr b="0" lang="en-US" sz="1800" u="none" cap="none" strike="noStrike"/>
                        <a:t>AUPRC</a:t>
                      </a:r>
                      <a:endParaRPr b="0"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0.937 (0.920–0.952)</a:t>
                      </a:r>
                      <a:endParaRPr b="0" sz="1800" u="none" cap="none" strike="noStrike">
                        <a:latin typeface="Times New Roman"/>
                        <a:ea typeface="Times New Roman"/>
                        <a:cs typeface="Times New Roman"/>
                        <a:sym typeface="Times New Roman"/>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1800"/>
                        <a:buFont typeface="Arial"/>
                        <a:buNone/>
                      </a:pPr>
                      <a:r>
                        <a:rPr b="0" lang="en-US" sz="1800" u="none" cap="none" strike="noStrike"/>
                        <a:t> </a:t>
                      </a:r>
                      <a:endParaRPr b="0"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ctr">
                        <a:lnSpc>
                          <a:spcPct val="115000"/>
                        </a:lnSpc>
                        <a:spcBef>
                          <a:spcPts val="0"/>
                        </a:spcBef>
                        <a:spcAft>
                          <a:spcPts val="0"/>
                        </a:spcAft>
                        <a:buClr>
                          <a:schemeClr val="dk1"/>
                        </a:buClr>
                        <a:buSzPts val="1800"/>
                        <a:buFont typeface="Arial"/>
                        <a:buNone/>
                      </a:pPr>
                      <a:r>
                        <a:rPr b="0" lang="en-US" sz="1800" u="none" cap="none" strike="noStrike"/>
                        <a:t> </a:t>
                      </a:r>
                      <a:endParaRPr b="0"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b="0" lang="en-US" sz="1800" u="none" cap="none" strike="noStrike"/>
                        <a:t> </a:t>
                      </a:r>
                      <a:endParaRPr b="0" sz="1800" u="none" cap="none" strike="noStrike">
                        <a:latin typeface="Times New Roman"/>
                        <a:ea typeface="Times New Roman"/>
                        <a:cs typeface="Times New Roman"/>
                        <a:sym typeface="Times New Roman"/>
                      </a:endParaRPr>
                    </a:p>
                  </a:txBody>
                  <a:tcPr marT="0" marB="0" marR="27050" marL="27050" anchor="ctr"/>
                </a:tc>
              </a:tr>
              <a:tr h="251375">
                <a:tc vMerge="1"/>
                <a:tc>
                  <a:txBody>
                    <a:bodyPr/>
                    <a:lstStyle/>
                    <a:p>
                      <a:pPr indent="0" lvl="0" marL="0" marR="0" rtl="0" algn="r">
                        <a:lnSpc>
                          <a:spcPct val="115000"/>
                        </a:lnSpc>
                        <a:spcBef>
                          <a:spcPts val="0"/>
                        </a:spcBef>
                        <a:spcAft>
                          <a:spcPts val="0"/>
                        </a:spcAft>
                        <a:buClr>
                          <a:schemeClr val="dk1"/>
                        </a:buClr>
                        <a:buSzPts val="1800"/>
                        <a:buFont typeface="Arial"/>
                        <a:buNone/>
                      </a:pPr>
                      <a:r>
                        <a:rPr b="0" lang="en-US" sz="1800" u="none" cap="none" strike="noStrike"/>
                        <a:t>ECE</a:t>
                      </a:r>
                      <a:endParaRPr b="0"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0.088 (0.071–0.106)</a:t>
                      </a:r>
                      <a:endParaRPr b="0" sz="1800" u="none" cap="none" strike="noStrike">
                        <a:latin typeface="Times New Roman"/>
                        <a:ea typeface="Times New Roman"/>
                        <a:cs typeface="Times New Roman"/>
                        <a:sym typeface="Times New Roman"/>
                      </a:endParaRPr>
                    </a:p>
                  </a:txBody>
                  <a:tcPr marT="0" marB="0" marR="68575" marL="68575" anchor="b"/>
                </a:tc>
                <a:tc>
                  <a:txBody>
                    <a:bodyPr/>
                    <a:lstStyle/>
                    <a:p>
                      <a:pPr indent="0" lvl="0" marL="0" marR="0" rtl="0" algn="ctr">
                        <a:lnSpc>
                          <a:spcPct val="115000"/>
                        </a:lnSpc>
                        <a:spcBef>
                          <a:spcPts val="0"/>
                        </a:spcBef>
                        <a:spcAft>
                          <a:spcPts val="0"/>
                        </a:spcAft>
                        <a:buClr>
                          <a:schemeClr val="dk1"/>
                        </a:buClr>
                        <a:buSzPts val="1800"/>
                        <a:buFont typeface="Arial"/>
                        <a:buNone/>
                      </a:pPr>
                      <a:r>
                        <a:rPr b="0" lang="en-US" sz="1800" u="none" cap="none" strike="noStrike"/>
                        <a:t> </a:t>
                      </a:r>
                      <a:endParaRPr b="0"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ctr">
                        <a:lnSpc>
                          <a:spcPct val="115000"/>
                        </a:lnSpc>
                        <a:spcBef>
                          <a:spcPts val="0"/>
                        </a:spcBef>
                        <a:spcAft>
                          <a:spcPts val="0"/>
                        </a:spcAft>
                        <a:buClr>
                          <a:schemeClr val="dk1"/>
                        </a:buClr>
                        <a:buSzPts val="1800"/>
                        <a:buFont typeface="Arial"/>
                        <a:buNone/>
                      </a:pPr>
                      <a:r>
                        <a:rPr b="0" lang="en-US" sz="1800" u="none" cap="none" strike="noStrike"/>
                        <a:t> </a:t>
                      </a:r>
                      <a:endParaRPr b="0"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b="0" lang="en-US" sz="1800" u="none" cap="none" strike="noStrike"/>
                        <a:t> </a:t>
                      </a:r>
                      <a:endParaRPr b="0" sz="1800" u="none" cap="none" strike="noStrike">
                        <a:latin typeface="Times New Roman"/>
                        <a:ea typeface="Times New Roman"/>
                        <a:cs typeface="Times New Roman"/>
                        <a:sym typeface="Times New Roman"/>
                      </a:endParaRPr>
                    </a:p>
                  </a:txBody>
                  <a:tcPr marT="0" marB="0" marR="27050" marL="27050" anchor="ctr"/>
                </a:tc>
              </a:tr>
              <a:tr h="251375">
                <a:tc rowSpan="6">
                  <a:txBody>
                    <a:bodyPr/>
                    <a:lstStyle/>
                    <a:p>
                      <a:pPr indent="0" lvl="0" marL="0" marR="0" rtl="0" algn="ctr">
                        <a:spcBef>
                          <a:spcPts val="0"/>
                        </a:spcBef>
                        <a:spcAft>
                          <a:spcPts val="0"/>
                        </a:spcAft>
                        <a:buNone/>
                      </a:pPr>
                      <a:r>
                        <a:rPr lang="en-US" sz="1800" u="none" cap="none" strike="noStrike"/>
                        <a:t>Bleeding</a:t>
                      </a:r>
                      <a:endParaRPr/>
                    </a:p>
                  </a:txBody>
                  <a:tcPr marT="45725" marB="45725" marR="91450" marL="91450"/>
                </a:tc>
                <a:tc>
                  <a:txBody>
                    <a:bodyPr/>
                    <a:lstStyle/>
                    <a:p>
                      <a:pPr indent="0" lvl="0" marL="0" marR="0" rtl="0" algn="r">
                        <a:lnSpc>
                          <a:spcPct val="115000"/>
                        </a:lnSpc>
                        <a:spcBef>
                          <a:spcPts val="0"/>
                        </a:spcBef>
                        <a:spcAft>
                          <a:spcPts val="0"/>
                        </a:spcAft>
                        <a:buClr>
                          <a:schemeClr val="dk1"/>
                        </a:buClr>
                        <a:buSzPts val="1800"/>
                        <a:buFont typeface="Arial"/>
                        <a:buNone/>
                      </a:pPr>
                      <a:r>
                        <a:rPr b="0" lang="en-US" sz="1800" u="none" cap="none" strike="noStrike"/>
                        <a:t>F1</a:t>
                      </a:r>
                      <a:endParaRPr b="0"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b="0" lang="en-US" sz="1800" u="none" cap="none" strike="noStrike"/>
                        <a:t>0.780 (0.745–0.813)</a:t>
                      </a:r>
                      <a:endParaRPr b="0" sz="1800" u="none" cap="none" strike="noStrike">
                        <a:latin typeface="Times New Roman"/>
                        <a:ea typeface="Times New Roman"/>
                        <a:cs typeface="Times New Roman"/>
                        <a:sym typeface="Times New Roman"/>
                      </a:endParaRPr>
                    </a:p>
                  </a:txBody>
                  <a:tcPr marT="0" marB="0" marR="27050" marL="27050" anchor="ctr"/>
                </a:tc>
                <a:tc>
                  <a:txBody>
                    <a:bodyPr/>
                    <a:lstStyle/>
                    <a:p>
                      <a:pPr indent="0" lvl="0" marL="0" marR="0" rtl="0" algn="ctr">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0.833 (0.819 – 0.846)</a:t>
                      </a:r>
                      <a:endParaRPr b="0"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0.564 (0.546–0.581)</a:t>
                      </a:r>
                      <a:endParaRPr b="0"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0.000</a:t>
                      </a:r>
                      <a:endParaRPr b="0" sz="1800" u="none" cap="none" strike="noStrike">
                        <a:latin typeface="Times New Roman"/>
                        <a:ea typeface="Times New Roman"/>
                        <a:cs typeface="Times New Roman"/>
                        <a:sym typeface="Times New Roman"/>
                      </a:endParaRPr>
                    </a:p>
                  </a:txBody>
                  <a:tcPr marT="0" marB="0" marR="68575" marL="68575" anchor="ctr"/>
                </a:tc>
              </a:tr>
              <a:tr h="251375">
                <a:tc vMerge="1"/>
                <a:tc>
                  <a:txBody>
                    <a:bodyPr/>
                    <a:lstStyle/>
                    <a:p>
                      <a:pPr indent="0" lvl="0" marL="0" marR="0" rtl="0" algn="r">
                        <a:lnSpc>
                          <a:spcPct val="115000"/>
                        </a:lnSpc>
                        <a:spcBef>
                          <a:spcPts val="0"/>
                        </a:spcBef>
                        <a:spcAft>
                          <a:spcPts val="0"/>
                        </a:spcAft>
                        <a:buClr>
                          <a:schemeClr val="dk1"/>
                        </a:buClr>
                        <a:buSzPts val="1800"/>
                        <a:buFont typeface="Arial"/>
                        <a:buNone/>
                      </a:pPr>
                      <a:r>
                        <a:rPr b="0" lang="en-US" sz="1800" u="none" cap="none" strike="noStrike"/>
                        <a:t>PPV</a:t>
                      </a:r>
                      <a:endParaRPr b="0"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b="0" lang="en-US" sz="1800" u="none" cap="none" strike="noStrike"/>
                        <a:t>0.754 (0.709–0.796)</a:t>
                      </a:r>
                      <a:endParaRPr b="0" sz="1800" u="none" cap="none" strike="noStrike">
                        <a:latin typeface="Times New Roman"/>
                        <a:ea typeface="Times New Roman"/>
                        <a:cs typeface="Times New Roman"/>
                        <a:sym typeface="Times New Roman"/>
                      </a:endParaRPr>
                    </a:p>
                  </a:txBody>
                  <a:tcPr marT="0" marB="0" marR="27050" marL="27050" anchor="ctr"/>
                </a:tc>
                <a:tc>
                  <a:txBody>
                    <a:bodyPr/>
                    <a:lstStyle/>
                    <a:p>
                      <a:pPr indent="0" lvl="0" marL="0" marR="0" rtl="0" algn="ctr">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0.951 (0.939 – 0.961)</a:t>
                      </a:r>
                      <a:endParaRPr b="0"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0.707 (0.686–0.727)</a:t>
                      </a:r>
                      <a:endParaRPr b="0"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0.000</a:t>
                      </a:r>
                      <a:endParaRPr b="0" sz="1800" u="none" cap="none" strike="noStrike">
                        <a:latin typeface="Times New Roman"/>
                        <a:ea typeface="Times New Roman"/>
                        <a:cs typeface="Times New Roman"/>
                        <a:sym typeface="Times New Roman"/>
                      </a:endParaRPr>
                    </a:p>
                  </a:txBody>
                  <a:tcPr marT="0" marB="0" marR="68575" marL="68575" anchor="ctr"/>
                </a:tc>
              </a:tr>
              <a:tr h="251375">
                <a:tc vMerge="1"/>
                <a:tc>
                  <a:txBody>
                    <a:bodyPr/>
                    <a:lstStyle/>
                    <a:p>
                      <a:pPr indent="0" lvl="0" marL="0" marR="0" rtl="0" algn="r">
                        <a:lnSpc>
                          <a:spcPct val="115000"/>
                        </a:lnSpc>
                        <a:spcBef>
                          <a:spcPts val="0"/>
                        </a:spcBef>
                        <a:spcAft>
                          <a:spcPts val="0"/>
                        </a:spcAft>
                        <a:buClr>
                          <a:schemeClr val="dk1"/>
                        </a:buClr>
                        <a:buSzPts val="1800"/>
                        <a:buFont typeface="Arial"/>
                        <a:buNone/>
                      </a:pPr>
                      <a:r>
                        <a:rPr b="0" lang="en-US" sz="1800" u="none" cap="none" strike="noStrike"/>
                        <a:t>TPR</a:t>
                      </a:r>
                      <a:endParaRPr b="0"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b="0" lang="en-US" sz="1800" u="none" cap="none" strike="noStrike"/>
                        <a:t>0.809 (0.765–0.849)</a:t>
                      </a:r>
                      <a:endParaRPr b="0" sz="1800" u="none" cap="none" strike="noStrike">
                        <a:latin typeface="Times New Roman"/>
                        <a:ea typeface="Times New Roman"/>
                        <a:cs typeface="Times New Roman"/>
                        <a:sym typeface="Times New Roman"/>
                      </a:endParaRPr>
                    </a:p>
                  </a:txBody>
                  <a:tcPr marT="0" marB="0" marR="27050" marL="27050" anchor="ctr"/>
                </a:tc>
                <a:tc>
                  <a:txBody>
                    <a:bodyPr/>
                    <a:lstStyle/>
                    <a:p>
                      <a:pPr indent="0" lvl="0" marL="0" marR="0" rtl="0" algn="ctr">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0.741 (0.721 – 0.760)</a:t>
                      </a:r>
                      <a:endParaRPr b="0"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0.468 (0.449–0.487)</a:t>
                      </a:r>
                      <a:endParaRPr b="0"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0.000</a:t>
                      </a:r>
                      <a:endParaRPr b="0" sz="1800" u="none" cap="none" strike="noStrike">
                        <a:latin typeface="Times New Roman"/>
                        <a:ea typeface="Times New Roman"/>
                        <a:cs typeface="Times New Roman"/>
                        <a:sym typeface="Times New Roman"/>
                      </a:endParaRPr>
                    </a:p>
                  </a:txBody>
                  <a:tcPr marT="0" marB="0" marR="68575" marL="68575" anchor="ctr"/>
                </a:tc>
              </a:tr>
              <a:tr h="251375">
                <a:tc vMerge="1"/>
                <a:tc>
                  <a:txBody>
                    <a:bodyPr/>
                    <a:lstStyle/>
                    <a:p>
                      <a:pPr indent="0" lvl="0" marL="0" marR="0" rtl="0" algn="r">
                        <a:lnSpc>
                          <a:spcPct val="115000"/>
                        </a:lnSpc>
                        <a:spcBef>
                          <a:spcPts val="0"/>
                        </a:spcBef>
                        <a:spcAft>
                          <a:spcPts val="0"/>
                        </a:spcAft>
                        <a:buClr>
                          <a:schemeClr val="dk1"/>
                        </a:buClr>
                        <a:buSzPts val="1800"/>
                        <a:buFont typeface="Arial"/>
                        <a:buNone/>
                      </a:pPr>
                      <a:r>
                        <a:rPr b="0" lang="en-US" sz="1800" u="none" cap="none" strike="noStrike"/>
                        <a:t>AUC</a:t>
                      </a:r>
                      <a:endParaRPr b="0"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b="0" lang="en-US" sz="1800" u="none" cap="none" strike="noStrike"/>
                        <a:t>0.800 (0.764–0.834)</a:t>
                      </a:r>
                      <a:endParaRPr b="0"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r">
                        <a:lnSpc>
                          <a:spcPct val="115000"/>
                        </a:lnSpc>
                        <a:spcBef>
                          <a:spcPts val="0"/>
                        </a:spcBef>
                        <a:spcAft>
                          <a:spcPts val="0"/>
                        </a:spcAft>
                        <a:buClr>
                          <a:schemeClr val="dk1"/>
                        </a:buClr>
                        <a:buSzPts val="1800"/>
                        <a:buFont typeface="Arial"/>
                        <a:buNone/>
                      </a:pPr>
                      <a:r>
                        <a:rPr b="0" lang="en-US" sz="1800" u="none" cap="none" strike="noStrike"/>
                        <a:t> </a:t>
                      </a:r>
                      <a:endParaRPr b="0"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r">
                        <a:lnSpc>
                          <a:spcPct val="115000"/>
                        </a:lnSpc>
                        <a:spcBef>
                          <a:spcPts val="0"/>
                        </a:spcBef>
                        <a:spcAft>
                          <a:spcPts val="0"/>
                        </a:spcAft>
                        <a:buClr>
                          <a:schemeClr val="dk1"/>
                        </a:buClr>
                        <a:buSzPts val="1800"/>
                        <a:buFont typeface="Arial"/>
                        <a:buNone/>
                      </a:pPr>
                      <a:r>
                        <a:rPr b="0" lang="en-US" sz="1800" u="none" cap="none" strike="noStrike"/>
                        <a:t> </a:t>
                      </a:r>
                      <a:endParaRPr b="0"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l">
                        <a:lnSpc>
                          <a:spcPct val="115000"/>
                        </a:lnSpc>
                        <a:spcBef>
                          <a:spcPts val="0"/>
                        </a:spcBef>
                        <a:spcAft>
                          <a:spcPts val="0"/>
                        </a:spcAft>
                        <a:buClr>
                          <a:schemeClr val="dk1"/>
                        </a:buClr>
                        <a:buSzPts val="1800"/>
                        <a:buFont typeface="Arial"/>
                        <a:buNone/>
                      </a:pPr>
                      <a:r>
                        <a:rPr b="0" lang="en-US" sz="1800" u="none" cap="none" strike="noStrike"/>
                        <a:t> </a:t>
                      </a:r>
                      <a:endParaRPr b="0" sz="1800" u="none" cap="none" strike="noStrike">
                        <a:latin typeface="Times New Roman"/>
                        <a:ea typeface="Times New Roman"/>
                        <a:cs typeface="Times New Roman"/>
                        <a:sym typeface="Times New Roman"/>
                      </a:endParaRPr>
                    </a:p>
                  </a:txBody>
                  <a:tcPr marT="0" marB="0" marR="27050" marL="27050"/>
                </a:tc>
              </a:tr>
              <a:tr h="251375">
                <a:tc vMerge="1"/>
                <a:tc>
                  <a:txBody>
                    <a:bodyPr/>
                    <a:lstStyle/>
                    <a:p>
                      <a:pPr indent="0" lvl="0" marL="0" marR="0" rtl="0" algn="r">
                        <a:lnSpc>
                          <a:spcPct val="115000"/>
                        </a:lnSpc>
                        <a:spcBef>
                          <a:spcPts val="0"/>
                        </a:spcBef>
                        <a:spcAft>
                          <a:spcPts val="0"/>
                        </a:spcAft>
                        <a:buClr>
                          <a:schemeClr val="dk1"/>
                        </a:buClr>
                        <a:buSzPts val="1800"/>
                        <a:buFont typeface="Arial"/>
                        <a:buNone/>
                      </a:pPr>
                      <a:r>
                        <a:rPr b="0" lang="en-US" sz="1800" u="none" cap="none" strike="noStrike"/>
                        <a:t>AUPRC</a:t>
                      </a:r>
                      <a:endParaRPr b="0"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b="0" lang="en-US" sz="1800" u="none" cap="none" strike="noStrike"/>
                        <a:t>0.793 (0.741–0.843)</a:t>
                      </a:r>
                      <a:endParaRPr b="0"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r">
                        <a:lnSpc>
                          <a:spcPct val="115000"/>
                        </a:lnSpc>
                        <a:spcBef>
                          <a:spcPts val="0"/>
                        </a:spcBef>
                        <a:spcAft>
                          <a:spcPts val="0"/>
                        </a:spcAft>
                        <a:buClr>
                          <a:schemeClr val="dk1"/>
                        </a:buClr>
                        <a:buSzPts val="1800"/>
                        <a:buFont typeface="Arial"/>
                        <a:buNone/>
                      </a:pPr>
                      <a:r>
                        <a:rPr b="0" lang="en-US" sz="1800" u="none" cap="none" strike="noStrike"/>
                        <a:t> </a:t>
                      </a:r>
                      <a:endParaRPr b="0"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r">
                        <a:lnSpc>
                          <a:spcPct val="115000"/>
                        </a:lnSpc>
                        <a:spcBef>
                          <a:spcPts val="0"/>
                        </a:spcBef>
                        <a:spcAft>
                          <a:spcPts val="0"/>
                        </a:spcAft>
                        <a:buClr>
                          <a:schemeClr val="dk1"/>
                        </a:buClr>
                        <a:buSzPts val="1800"/>
                        <a:buFont typeface="Arial"/>
                        <a:buNone/>
                      </a:pPr>
                      <a:r>
                        <a:rPr b="0" lang="en-US" sz="1800" u="none" cap="none" strike="noStrike"/>
                        <a:t> </a:t>
                      </a:r>
                      <a:endParaRPr b="0"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l">
                        <a:lnSpc>
                          <a:spcPct val="115000"/>
                        </a:lnSpc>
                        <a:spcBef>
                          <a:spcPts val="0"/>
                        </a:spcBef>
                        <a:spcAft>
                          <a:spcPts val="0"/>
                        </a:spcAft>
                        <a:buClr>
                          <a:schemeClr val="dk1"/>
                        </a:buClr>
                        <a:buSzPts val="1800"/>
                        <a:buFont typeface="Arial"/>
                        <a:buNone/>
                      </a:pPr>
                      <a:r>
                        <a:rPr b="0" lang="en-US" sz="1800" u="none" cap="none" strike="noStrike"/>
                        <a:t> </a:t>
                      </a:r>
                      <a:endParaRPr b="0" sz="1800" u="none" cap="none" strike="noStrike">
                        <a:latin typeface="Times New Roman"/>
                        <a:ea typeface="Times New Roman"/>
                        <a:cs typeface="Times New Roman"/>
                        <a:sym typeface="Times New Roman"/>
                      </a:endParaRPr>
                    </a:p>
                  </a:txBody>
                  <a:tcPr marT="0" marB="0" marR="27050" marL="27050"/>
                </a:tc>
              </a:tr>
              <a:tr h="251375">
                <a:tc vMerge="1"/>
                <a:tc>
                  <a:txBody>
                    <a:bodyPr/>
                    <a:lstStyle/>
                    <a:p>
                      <a:pPr indent="0" lvl="0" marL="0" marR="0" rtl="0" algn="r">
                        <a:lnSpc>
                          <a:spcPct val="115000"/>
                        </a:lnSpc>
                        <a:spcBef>
                          <a:spcPts val="0"/>
                        </a:spcBef>
                        <a:spcAft>
                          <a:spcPts val="0"/>
                        </a:spcAft>
                        <a:buClr>
                          <a:schemeClr val="dk1"/>
                        </a:buClr>
                        <a:buSzPts val="1800"/>
                        <a:buFont typeface="Arial"/>
                        <a:buNone/>
                      </a:pPr>
                      <a:r>
                        <a:rPr b="0" lang="en-US" sz="1800" u="none" cap="none" strike="noStrike"/>
                        <a:t>ECE</a:t>
                      </a:r>
                      <a:endParaRPr b="0"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ctr">
                        <a:lnSpc>
                          <a:spcPct val="115000"/>
                        </a:lnSpc>
                        <a:spcBef>
                          <a:spcPts val="0"/>
                        </a:spcBef>
                        <a:spcAft>
                          <a:spcPts val="0"/>
                        </a:spcAft>
                        <a:buClr>
                          <a:schemeClr val="dk1"/>
                        </a:buClr>
                        <a:buSzPts val="1800"/>
                        <a:buFont typeface="Arial"/>
                        <a:buNone/>
                      </a:pPr>
                      <a:r>
                        <a:rPr b="0" lang="en-US" sz="1800" u="none" cap="none" strike="noStrike"/>
                        <a:t>0.083 (0.057–0.111)</a:t>
                      </a:r>
                      <a:endParaRPr b="0"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r">
                        <a:lnSpc>
                          <a:spcPct val="115000"/>
                        </a:lnSpc>
                        <a:spcBef>
                          <a:spcPts val="0"/>
                        </a:spcBef>
                        <a:spcAft>
                          <a:spcPts val="0"/>
                        </a:spcAft>
                        <a:buClr>
                          <a:schemeClr val="dk1"/>
                        </a:buClr>
                        <a:buSzPts val="1800"/>
                        <a:buFont typeface="Arial"/>
                        <a:buNone/>
                      </a:pPr>
                      <a:r>
                        <a:rPr b="0" lang="en-US" sz="1800" u="none" cap="none" strike="noStrike"/>
                        <a:t> </a:t>
                      </a:r>
                      <a:endParaRPr b="0" sz="1800" u="none" cap="none" strike="noStrike">
                        <a:latin typeface="Times New Roman"/>
                        <a:ea typeface="Times New Roman"/>
                        <a:cs typeface="Times New Roman"/>
                        <a:sym typeface="Times New Roman"/>
                      </a:endParaRPr>
                    </a:p>
                  </a:txBody>
                  <a:tcPr marT="0" marB="0" marR="27050" marL="27050"/>
                </a:tc>
                <a:tc>
                  <a:txBody>
                    <a:bodyPr/>
                    <a:lstStyle/>
                    <a:p>
                      <a:pPr indent="0" lvl="0" marL="0" marR="0" rtl="0" algn="r">
                        <a:lnSpc>
                          <a:spcPct val="115000"/>
                        </a:lnSpc>
                        <a:spcBef>
                          <a:spcPts val="0"/>
                        </a:spcBef>
                        <a:spcAft>
                          <a:spcPts val="0"/>
                        </a:spcAft>
                        <a:buClr>
                          <a:schemeClr val="dk1"/>
                        </a:buClr>
                        <a:buSzPts val="1800"/>
                        <a:buFont typeface="Arial"/>
                        <a:buNone/>
                      </a:pPr>
                      <a:r>
                        <a:rPr b="0" lang="en-US" sz="1800" u="none" cap="none" strike="noStrike"/>
                        <a:t> </a:t>
                      </a:r>
                      <a:endParaRPr b="0" sz="1800" u="none" cap="none" strike="noStrike">
                        <a:latin typeface="Times New Roman"/>
                        <a:ea typeface="Times New Roman"/>
                        <a:cs typeface="Times New Roman"/>
                        <a:sym typeface="Times New Roman"/>
                      </a:endParaRPr>
                    </a:p>
                  </a:txBody>
                  <a:tcPr marT="0" marB="0" marR="27050" marL="27050" anchor="b"/>
                </a:tc>
                <a:tc>
                  <a:txBody>
                    <a:bodyPr/>
                    <a:lstStyle/>
                    <a:p>
                      <a:pPr indent="0" lvl="0" marL="0" marR="0" rtl="0" algn="l">
                        <a:lnSpc>
                          <a:spcPct val="115000"/>
                        </a:lnSpc>
                        <a:spcBef>
                          <a:spcPts val="0"/>
                        </a:spcBef>
                        <a:spcAft>
                          <a:spcPts val="0"/>
                        </a:spcAft>
                        <a:buClr>
                          <a:schemeClr val="dk1"/>
                        </a:buClr>
                        <a:buSzPts val="1800"/>
                        <a:buFont typeface="Arial"/>
                        <a:buNone/>
                      </a:pPr>
                      <a:r>
                        <a:rPr b="0" lang="en-US" sz="1800" u="none" cap="none" strike="noStrike"/>
                        <a:t> </a:t>
                      </a:r>
                      <a:endParaRPr b="0" sz="1800" u="none" cap="none" strike="noStrike">
                        <a:latin typeface="Times New Roman"/>
                        <a:ea typeface="Times New Roman"/>
                        <a:cs typeface="Times New Roman"/>
                        <a:sym typeface="Times New Roman"/>
                      </a:endParaRPr>
                    </a:p>
                  </a:txBody>
                  <a:tcPr marT="0" marB="0" marR="27050" marL="27050"/>
                </a:tc>
              </a:tr>
            </a:tbl>
          </a:graphicData>
        </a:graphic>
      </p:graphicFrame>
      <p:sp>
        <p:nvSpPr>
          <p:cNvPr id="655" name="Google Shape;655;p20"/>
          <p:cNvSpPr/>
          <p:nvPr/>
        </p:nvSpPr>
        <p:spPr>
          <a:xfrm>
            <a:off x="1508759" y="3931920"/>
            <a:ext cx="10378439" cy="304800"/>
          </a:xfrm>
          <a:prstGeom prst="rect">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56" name="Google Shape;656;p20"/>
          <p:cNvSpPr/>
          <p:nvPr/>
        </p:nvSpPr>
        <p:spPr>
          <a:xfrm>
            <a:off x="1508759" y="2148063"/>
            <a:ext cx="10378439" cy="304800"/>
          </a:xfrm>
          <a:prstGeom prst="rect">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21"/>
          <p:cNvSpPr/>
          <p:nvPr/>
        </p:nvSpPr>
        <p:spPr>
          <a:xfrm>
            <a:off x="8396654" y="1674689"/>
            <a:ext cx="1362808" cy="641838"/>
          </a:xfrm>
          <a:prstGeom prst="roundRect">
            <a:avLst>
              <a:gd fmla="val 16667" name="adj"/>
            </a:avLst>
          </a:prstGeom>
          <a:solidFill>
            <a:srgbClr val="F4F8FC"/>
          </a:solidFill>
          <a:ln cap="flat" cmpd="sng" w="12700">
            <a:solidFill>
              <a:srgbClr val="C8D8E8"/>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3" name="Google Shape;663;p21"/>
          <p:cNvSpPr/>
          <p:nvPr/>
        </p:nvSpPr>
        <p:spPr>
          <a:xfrm>
            <a:off x="8396654" y="2931989"/>
            <a:ext cx="1354015" cy="1011115"/>
          </a:xfrm>
          <a:prstGeom prst="roundRect">
            <a:avLst>
              <a:gd fmla="val 16667" name="adj"/>
            </a:avLst>
          </a:prstGeom>
          <a:solidFill>
            <a:srgbClr val="FFFBF0"/>
          </a:solidFill>
          <a:ln cap="flat" cmpd="sng" w="19050">
            <a:solidFill>
              <a:srgbClr val="E8A020"/>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4" name="Google Shape;664;p21"/>
          <p:cNvSpPr/>
          <p:nvPr/>
        </p:nvSpPr>
        <p:spPr>
          <a:xfrm>
            <a:off x="8651630" y="4576149"/>
            <a:ext cx="896815" cy="571501"/>
          </a:xfrm>
          <a:prstGeom prst="roundRect">
            <a:avLst>
              <a:gd fmla="val 16667" name="adj"/>
            </a:avLst>
          </a:prstGeom>
          <a:solidFill>
            <a:srgbClr val="F4F8FC"/>
          </a:solidFill>
          <a:ln cap="flat" cmpd="sng" w="12700">
            <a:solidFill>
              <a:srgbClr val="C8D8E8"/>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5" name="Google Shape;665;p21"/>
          <p:cNvSpPr/>
          <p:nvPr/>
        </p:nvSpPr>
        <p:spPr>
          <a:xfrm>
            <a:off x="420272" y="842350"/>
            <a:ext cx="2920805"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A6DB5"/>
              </a:buClr>
              <a:buSzPts val="1600"/>
              <a:buFont typeface="Calibri"/>
              <a:buNone/>
            </a:pPr>
            <a:r>
              <a:rPr b="1" lang="en-US" sz="1600">
                <a:solidFill>
                  <a:srgbClr val="2A6DB5"/>
                </a:solidFill>
                <a:latin typeface="Calibri"/>
                <a:ea typeface="Calibri"/>
                <a:cs typeface="Calibri"/>
                <a:sym typeface="Calibri"/>
              </a:rPr>
              <a:t>DEVELOPMENT PIPELINE</a:t>
            </a:r>
            <a:endParaRPr sz="1600">
              <a:solidFill>
                <a:schemeClr val="dk1"/>
              </a:solidFill>
              <a:latin typeface="Arial"/>
              <a:ea typeface="Arial"/>
              <a:cs typeface="Arial"/>
              <a:sym typeface="Arial"/>
            </a:endParaRPr>
          </a:p>
        </p:txBody>
      </p:sp>
      <p:sp>
        <p:nvSpPr>
          <p:cNvPr id="666" name="Google Shape;666;p21"/>
          <p:cNvSpPr/>
          <p:nvPr/>
        </p:nvSpPr>
        <p:spPr>
          <a:xfrm>
            <a:off x="4434840" y="855655"/>
            <a:ext cx="33832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A6DB5"/>
              </a:buClr>
              <a:buSzPts val="1600"/>
              <a:buFont typeface="Calibri"/>
              <a:buNone/>
            </a:pPr>
            <a:r>
              <a:rPr b="1" lang="en-US" sz="1600">
                <a:solidFill>
                  <a:srgbClr val="2A6DB5"/>
                </a:solidFill>
                <a:latin typeface="Calibri"/>
                <a:ea typeface="Calibri"/>
                <a:cs typeface="Calibri"/>
                <a:sym typeface="Calibri"/>
              </a:rPr>
              <a:t>STRATEGY COMPARISON</a:t>
            </a:r>
            <a:endParaRPr sz="1600">
              <a:solidFill>
                <a:schemeClr val="dk1"/>
              </a:solidFill>
              <a:latin typeface="Arial"/>
              <a:ea typeface="Arial"/>
              <a:cs typeface="Arial"/>
              <a:sym typeface="Arial"/>
            </a:endParaRPr>
          </a:p>
        </p:txBody>
      </p:sp>
      <p:sp>
        <p:nvSpPr>
          <p:cNvPr id="667" name="Google Shape;667;p21"/>
          <p:cNvSpPr/>
          <p:nvPr/>
        </p:nvSpPr>
        <p:spPr>
          <a:xfrm>
            <a:off x="8120575" y="736843"/>
            <a:ext cx="36576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A6DB5"/>
              </a:buClr>
              <a:buSzPts val="1600"/>
              <a:buFont typeface="Calibri"/>
              <a:buNone/>
            </a:pPr>
            <a:r>
              <a:rPr b="1" lang="en-US" sz="1600">
                <a:solidFill>
                  <a:srgbClr val="2A6DB5"/>
                </a:solidFill>
                <a:latin typeface="Calibri"/>
                <a:ea typeface="Calibri"/>
                <a:cs typeface="Calibri"/>
                <a:sym typeface="Calibri"/>
              </a:rPr>
              <a:t>EUCLID PRIMARY ENDPOINT REPLICATION</a:t>
            </a:r>
            <a:endParaRPr sz="1600">
              <a:solidFill>
                <a:schemeClr val="dk1"/>
              </a:solidFill>
              <a:latin typeface="Arial"/>
              <a:ea typeface="Arial"/>
              <a:cs typeface="Arial"/>
              <a:sym typeface="Arial"/>
            </a:endParaRPr>
          </a:p>
        </p:txBody>
      </p:sp>
      <p:sp>
        <p:nvSpPr>
          <p:cNvPr id="668" name="Google Shape;668;p21"/>
          <p:cNvSpPr/>
          <p:nvPr/>
        </p:nvSpPr>
        <p:spPr>
          <a:xfrm>
            <a:off x="420272" y="1151489"/>
            <a:ext cx="3749040" cy="22860"/>
          </a:xfrm>
          <a:prstGeom prst="rect">
            <a:avLst/>
          </a:prstGeom>
          <a:solidFill>
            <a:srgbClr val="4A9FD4">
              <a:alpha val="50196"/>
            </a:srgbClr>
          </a:solidFill>
          <a:ln cap="flat" cmpd="sng" w="12700">
            <a:solidFill>
              <a:srgbClr val="4A9FD4">
                <a:alpha val="5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9" name="Google Shape;669;p21"/>
          <p:cNvSpPr/>
          <p:nvPr/>
        </p:nvSpPr>
        <p:spPr>
          <a:xfrm>
            <a:off x="4434840" y="1151489"/>
            <a:ext cx="3383280" cy="22860"/>
          </a:xfrm>
          <a:prstGeom prst="rect">
            <a:avLst/>
          </a:prstGeom>
          <a:solidFill>
            <a:srgbClr val="4A9FD4">
              <a:alpha val="50196"/>
            </a:srgbClr>
          </a:solidFill>
          <a:ln cap="flat" cmpd="sng" w="12700">
            <a:solidFill>
              <a:srgbClr val="4A9FD4">
                <a:alpha val="5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0" name="Google Shape;670;p21"/>
          <p:cNvSpPr/>
          <p:nvPr/>
        </p:nvSpPr>
        <p:spPr>
          <a:xfrm>
            <a:off x="8120575" y="1151489"/>
            <a:ext cx="3657600" cy="22860"/>
          </a:xfrm>
          <a:prstGeom prst="rect">
            <a:avLst/>
          </a:prstGeom>
          <a:solidFill>
            <a:srgbClr val="4A9FD4">
              <a:alpha val="50196"/>
            </a:srgbClr>
          </a:solidFill>
          <a:ln cap="flat" cmpd="sng" w="12700">
            <a:solidFill>
              <a:srgbClr val="4A9FD4">
                <a:alpha val="5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671" name="Google Shape;671;p21"/>
          <p:cNvCxnSpPr/>
          <p:nvPr/>
        </p:nvCxnSpPr>
        <p:spPr>
          <a:xfrm>
            <a:off x="587683" y="1551837"/>
            <a:ext cx="0" cy="2547387"/>
          </a:xfrm>
          <a:prstGeom prst="straightConnector1">
            <a:avLst/>
          </a:prstGeom>
          <a:noFill/>
          <a:ln cap="flat" cmpd="sng" w="19050">
            <a:solidFill>
              <a:srgbClr val="4A9FD4">
                <a:alpha val="60000"/>
              </a:srgbClr>
            </a:solidFill>
            <a:prstDash val="solid"/>
            <a:round/>
            <a:headEnd len="sm" w="sm" type="none"/>
            <a:tailEnd len="sm" w="sm" type="none"/>
          </a:ln>
        </p:spPr>
      </p:cxnSp>
      <p:grpSp>
        <p:nvGrpSpPr>
          <p:cNvPr id="672" name="Google Shape;672;p21"/>
          <p:cNvGrpSpPr/>
          <p:nvPr/>
        </p:nvGrpSpPr>
        <p:grpSpPr>
          <a:xfrm>
            <a:off x="4844560" y="2461827"/>
            <a:ext cx="2468880" cy="201168"/>
            <a:chOff x="4800600" y="2444964"/>
            <a:chExt cx="2468880" cy="201168"/>
          </a:xfrm>
        </p:grpSpPr>
        <p:cxnSp>
          <p:nvCxnSpPr>
            <p:cNvPr id="673" name="Google Shape;673;p21"/>
            <p:cNvCxnSpPr/>
            <p:nvPr/>
          </p:nvCxnSpPr>
          <p:spPr>
            <a:xfrm>
              <a:off x="4800600" y="2536404"/>
              <a:ext cx="2468880" cy="0"/>
            </a:xfrm>
            <a:prstGeom prst="straightConnector1">
              <a:avLst/>
            </a:prstGeom>
            <a:noFill/>
            <a:ln cap="flat" cmpd="sng" w="10150">
              <a:solidFill>
                <a:srgbClr val="C8D8E8"/>
              </a:solidFill>
              <a:prstDash val="solid"/>
              <a:round/>
              <a:headEnd len="sm" w="sm" type="none"/>
              <a:tailEnd len="sm" w="sm" type="none"/>
            </a:ln>
          </p:spPr>
        </p:cxnSp>
        <p:sp>
          <p:nvSpPr>
            <p:cNvPr id="674" name="Google Shape;674;p21"/>
            <p:cNvSpPr/>
            <p:nvPr/>
          </p:nvSpPr>
          <p:spPr>
            <a:xfrm>
              <a:off x="5943600" y="2444964"/>
              <a:ext cx="347472" cy="201168"/>
            </a:xfrm>
            <a:prstGeom prst="rect">
              <a:avLst/>
            </a:prstGeom>
            <a:solidFill>
              <a:srgbClr val="F4F8FC"/>
            </a:solidFill>
            <a:ln cap="flat" cmpd="sng" w="10150">
              <a:solidFill>
                <a:srgbClr val="C8D8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5" name="Google Shape;675;p21"/>
            <p:cNvSpPr/>
            <p:nvPr/>
          </p:nvSpPr>
          <p:spPr>
            <a:xfrm>
              <a:off x="5943600" y="2444964"/>
              <a:ext cx="347472"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7A92A8"/>
                </a:buClr>
                <a:buSzPts val="800"/>
                <a:buFont typeface="Calibri"/>
                <a:buNone/>
              </a:pPr>
              <a:r>
                <a:rPr b="1" lang="en-US" sz="800">
                  <a:solidFill>
                    <a:srgbClr val="7A92A8"/>
                  </a:solidFill>
                  <a:latin typeface="Calibri"/>
                  <a:ea typeface="Calibri"/>
                  <a:cs typeface="Calibri"/>
                  <a:sym typeface="Calibri"/>
                </a:rPr>
                <a:t>VS</a:t>
              </a:r>
              <a:endParaRPr sz="800">
                <a:solidFill>
                  <a:schemeClr val="dk1"/>
                </a:solidFill>
                <a:latin typeface="Arial"/>
                <a:ea typeface="Arial"/>
                <a:cs typeface="Arial"/>
                <a:sym typeface="Arial"/>
              </a:endParaRPr>
            </a:p>
          </p:txBody>
        </p:sp>
      </p:grpSp>
      <p:sp>
        <p:nvSpPr>
          <p:cNvPr id="676" name="Google Shape;676;p21"/>
          <p:cNvSpPr/>
          <p:nvPr/>
        </p:nvSpPr>
        <p:spPr>
          <a:xfrm>
            <a:off x="8120575" y="1206353"/>
            <a:ext cx="36576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A92A8"/>
              </a:buClr>
              <a:buSzPts val="850"/>
              <a:buFont typeface="Calibri"/>
              <a:buNone/>
            </a:pPr>
            <a:r>
              <a:rPr i="1" lang="en-US" sz="850">
                <a:solidFill>
                  <a:srgbClr val="7A92A8"/>
                </a:solidFill>
                <a:latin typeface="Calibri"/>
                <a:ea typeface="Calibri"/>
                <a:cs typeface="Calibri"/>
                <a:sym typeface="Calibri"/>
              </a:rPr>
              <a:t>Kaplan–Meier cumulative incidence: CV Death, MI, or Ischemic Stroke</a:t>
            </a:r>
            <a:endParaRPr sz="850">
              <a:solidFill>
                <a:schemeClr val="dk1"/>
              </a:solidFill>
              <a:latin typeface="Arial"/>
              <a:ea typeface="Arial"/>
              <a:cs typeface="Arial"/>
              <a:sym typeface="Arial"/>
            </a:endParaRPr>
          </a:p>
        </p:txBody>
      </p:sp>
      <p:sp>
        <p:nvSpPr>
          <p:cNvPr id="677" name="Google Shape;677;p21"/>
          <p:cNvSpPr/>
          <p:nvPr/>
        </p:nvSpPr>
        <p:spPr>
          <a:xfrm>
            <a:off x="8533814" y="1820920"/>
            <a:ext cx="1287194" cy="359211"/>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ADAPT-CEC</a:t>
            </a:r>
            <a:endParaRPr sz="1800">
              <a:solidFill>
                <a:schemeClr val="dk1"/>
              </a:solidFill>
              <a:latin typeface="Arial"/>
              <a:ea typeface="Arial"/>
              <a:cs typeface="Arial"/>
              <a:sym typeface="Arial"/>
            </a:endParaRPr>
          </a:p>
        </p:txBody>
      </p:sp>
      <p:sp>
        <p:nvSpPr>
          <p:cNvPr id="678" name="Google Shape;678;p21"/>
          <p:cNvSpPr/>
          <p:nvPr/>
        </p:nvSpPr>
        <p:spPr>
          <a:xfrm>
            <a:off x="8516231" y="3159691"/>
            <a:ext cx="1076178" cy="5730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Hybrid </a:t>
            </a:r>
            <a:br>
              <a:rPr b="1" lang="en-US" sz="1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ADAPT-CEC </a:t>
            </a:r>
            <a:br>
              <a:rPr b="1" lang="en-US" sz="1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 Human</a:t>
            </a:r>
            <a:endParaRPr sz="1800">
              <a:solidFill>
                <a:schemeClr val="dk1"/>
              </a:solidFill>
              <a:latin typeface="Arial"/>
              <a:ea typeface="Arial"/>
              <a:cs typeface="Arial"/>
              <a:sym typeface="Arial"/>
            </a:endParaRPr>
          </a:p>
        </p:txBody>
      </p:sp>
      <p:sp>
        <p:nvSpPr>
          <p:cNvPr id="679" name="Google Shape;679;p21"/>
          <p:cNvSpPr/>
          <p:nvPr/>
        </p:nvSpPr>
        <p:spPr>
          <a:xfrm>
            <a:off x="8762414" y="4713117"/>
            <a:ext cx="680525" cy="30329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GPT-4 </a:t>
            </a:r>
            <a:endParaRPr sz="1800">
              <a:solidFill>
                <a:schemeClr val="dk1"/>
              </a:solidFill>
              <a:latin typeface="Arial"/>
              <a:ea typeface="Arial"/>
              <a:cs typeface="Arial"/>
              <a:sym typeface="Arial"/>
            </a:endParaRPr>
          </a:p>
        </p:txBody>
      </p:sp>
      <p:grpSp>
        <p:nvGrpSpPr>
          <p:cNvPr id="680" name="Google Shape;680;p21"/>
          <p:cNvGrpSpPr/>
          <p:nvPr/>
        </p:nvGrpSpPr>
        <p:grpSpPr>
          <a:xfrm>
            <a:off x="4524520" y="4445283"/>
            <a:ext cx="3246120" cy="1051560"/>
            <a:chOff x="4480560" y="4343400"/>
            <a:chExt cx="3246120" cy="1051560"/>
          </a:xfrm>
        </p:grpSpPr>
        <p:grpSp>
          <p:nvGrpSpPr>
            <p:cNvPr id="681" name="Google Shape;681;p21"/>
            <p:cNvGrpSpPr/>
            <p:nvPr/>
          </p:nvGrpSpPr>
          <p:grpSpPr>
            <a:xfrm>
              <a:off x="4480560" y="4343400"/>
              <a:ext cx="3246120" cy="1051560"/>
              <a:chOff x="4480560" y="4343400"/>
              <a:chExt cx="3246120" cy="1051560"/>
            </a:xfrm>
          </p:grpSpPr>
          <p:sp>
            <p:nvSpPr>
              <p:cNvPr id="682" name="Google Shape;682;p21"/>
              <p:cNvSpPr/>
              <p:nvPr/>
            </p:nvSpPr>
            <p:spPr>
              <a:xfrm>
                <a:off x="4480560" y="4343400"/>
                <a:ext cx="3246120" cy="1051560"/>
              </a:xfrm>
              <a:prstGeom prst="roundRect">
                <a:avLst>
                  <a:gd fmla="val 16667" name="adj"/>
                </a:avLst>
              </a:prstGeom>
              <a:solidFill>
                <a:srgbClr val="F4F8FC"/>
              </a:solidFill>
              <a:ln cap="flat" cmpd="sng" w="12700">
                <a:solidFill>
                  <a:srgbClr val="C8D8E8"/>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3" name="Google Shape;683;p21"/>
              <p:cNvSpPr/>
              <p:nvPr/>
            </p:nvSpPr>
            <p:spPr>
              <a:xfrm>
                <a:off x="4599432" y="4599432"/>
                <a:ext cx="502920" cy="502920"/>
              </a:xfrm>
              <a:prstGeom prst="ellipse">
                <a:avLst/>
              </a:prstGeom>
              <a:solidFill>
                <a:srgbClr val="D8F2CF"/>
              </a:solidFill>
              <a:ln cap="flat" cmpd="sng" w="19050">
                <a:solidFill>
                  <a:srgbClr val="2CB5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4" name="Google Shape;684;p21"/>
              <p:cNvSpPr/>
              <p:nvPr/>
            </p:nvSpPr>
            <p:spPr>
              <a:xfrm>
                <a:off x="4599432" y="4599432"/>
                <a:ext cx="50292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685" name="Google Shape;685;p21"/>
              <p:cNvSpPr/>
              <p:nvPr/>
            </p:nvSpPr>
            <p:spPr>
              <a:xfrm>
                <a:off x="5212080" y="4507992"/>
                <a:ext cx="22860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A2A3A"/>
                  </a:buClr>
                  <a:buSzPts val="1800"/>
                  <a:buFont typeface="Calibri"/>
                  <a:buNone/>
                </a:pPr>
                <a:r>
                  <a:rPr b="1" lang="en-US" sz="1800">
                    <a:solidFill>
                      <a:srgbClr val="1A2A3A"/>
                    </a:solidFill>
                    <a:latin typeface="Calibri"/>
                    <a:ea typeface="Calibri"/>
                    <a:cs typeface="Calibri"/>
                    <a:sym typeface="Calibri"/>
                  </a:rPr>
                  <a:t>GPT-4</a:t>
                </a:r>
                <a:endParaRPr sz="1800">
                  <a:solidFill>
                    <a:schemeClr val="dk1"/>
                  </a:solidFill>
                  <a:latin typeface="Arial"/>
                  <a:ea typeface="Arial"/>
                  <a:cs typeface="Arial"/>
                  <a:sym typeface="Arial"/>
                </a:endParaRPr>
              </a:p>
            </p:txBody>
          </p:sp>
          <p:sp>
            <p:nvSpPr>
              <p:cNvPr id="686" name="Google Shape;686;p21"/>
              <p:cNvSpPr/>
              <p:nvPr/>
            </p:nvSpPr>
            <p:spPr>
              <a:xfrm>
                <a:off x="5212080" y="4800600"/>
                <a:ext cx="2286000"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Large language model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zero-shot adjudication</a:t>
                </a:r>
                <a:endParaRPr sz="1600">
                  <a:solidFill>
                    <a:schemeClr val="dk1"/>
                  </a:solidFill>
                  <a:latin typeface="Arial"/>
                  <a:ea typeface="Arial"/>
                  <a:cs typeface="Arial"/>
                  <a:sym typeface="Arial"/>
                </a:endParaRPr>
              </a:p>
            </p:txBody>
          </p:sp>
        </p:grpSp>
        <p:pic>
          <p:nvPicPr>
            <p:cNvPr id="687" name="Google Shape;687;p21"/>
            <p:cNvPicPr preferRelativeResize="0"/>
            <p:nvPr/>
          </p:nvPicPr>
          <p:blipFill rotWithShape="1">
            <a:blip r:embed="rId3">
              <a:alphaModFix/>
            </a:blip>
            <a:srcRect b="0" l="0" r="0" t="0"/>
            <a:stretch/>
          </p:blipFill>
          <p:spPr>
            <a:xfrm>
              <a:off x="4698037" y="4690872"/>
              <a:ext cx="305709" cy="320040"/>
            </a:xfrm>
            <a:prstGeom prst="rect">
              <a:avLst/>
            </a:prstGeom>
            <a:noFill/>
            <a:ln>
              <a:noFill/>
            </a:ln>
          </p:spPr>
        </p:pic>
      </p:grpSp>
      <p:grpSp>
        <p:nvGrpSpPr>
          <p:cNvPr id="688" name="Google Shape;688;p21"/>
          <p:cNvGrpSpPr/>
          <p:nvPr/>
        </p:nvGrpSpPr>
        <p:grpSpPr>
          <a:xfrm>
            <a:off x="4524520" y="1300506"/>
            <a:ext cx="3246120" cy="1051560"/>
            <a:chOff x="4480560" y="1639492"/>
            <a:chExt cx="3246120" cy="1051560"/>
          </a:xfrm>
        </p:grpSpPr>
        <p:grpSp>
          <p:nvGrpSpPr>
            <p:cNvPr id="689" name="Google Shape;689;p21"/>
            <p:cNvGrpSpPr/>
            <p:nvPr/>
          </p:nvGrpSpPr>
          <p:grpSpPr>
            <a:xfrm>
              <a:off x="4480560" y="1639492"/>
              <a:ext cx="3246120" cy="1051560"/>
              <a:chOff x="4480560" y="1508760"/>
              <a:chExt cx="3246120" cy="1051560"/>
            </a:xfrm>
          </p:grpSpPr>
          <p:sp>
            <p:nvSpPr>
              <p:cNvPr id="690" name="Google Shape;690;p21"/>
              <p:cNvSpPr/>
              <p:nvPr/>
            </p:nvSpPr>
            <p:spPr>
              <a:xfrm>
                <a:off x="4480560" y="1508760"/>
                <a:ext cx="3246120" cy="1051560"/>
              </a:xfrm>
              <a:prstGeom prst="roundRect">
                <a:avLst>
                  <a:gd fmla="val 16667" name="adj"/>
                </a:avLst>
              </a:prstGeom>
              <a:solidFill>
                <a:srgbClr val="F4F8FC"/>
              </a:solidFill>
              <a:ln cap="flat" cmpd="sng" w="12700">
                <a:solidFill>
                  <a:srgbClr val="C8D8E8"/>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1" name="Google Shape;691;p21"/>
              <p:cNvSpPr/>
              <p:nvPr/>
            </p:nvSpPr>
            <p:spPr>
              <a:xfrm>
                <a:off x="4599432" y="1764792"/>
                <a:ext cx="502920" cy="502920"/>
              </a:xfrm>
              <a:prstGeom prst="ellipse">
                <a:avLst/>
              </a:prstGeom>
              <a:solidFill>
                <a:srgbClr val="DCE9F8"/>
              </a:solidFill>
              <a:ln cap="flat" cmpd="sng" w="19050">
                <a:solidFill>
                  <a:srgbClr val="2A6DB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2" name="Google Shape;692;p21"/>
              <p:cNvSpPr/>
              <p:nvPr/>
            </p:nvSpPr>
            <p:spPr>
              <a:xfrm>
                <a:off x="4599432" y="1764792"/>
                <a:ext cx="50292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693" name="Google Shape;693;p21"/>
              <p:cNvSpPr/>
              <p:nvPr/>
            </p:nvSpPr>
            <p:spPr>
              <a:xfrm>
                <a:off x="5212080" y="1673352"/>
                <a:ext cx="22860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ADAPT-CEC</a:t>
                </a:r>
                <a:endParaRPr sz="1800">
                  <a:solidFill>
                    <a:schemeClr val="dk1"/>
                  </a:solidFill>
                  <a:latin typeface="Arial"/>
                  <a:ea typeface="Arial"/>
                  <a:cs typeface="Arial"/>
                  <a:sym typeface="Arial"/>
                </a:endParaRPr>
              </a:p>
            </p:txBody>
          </p:sp>
          <p:sp>
            <p:nvSpPr>
              <p:cNvPr id="694" name="Google Shape;694;p21"/>
              <p:cNvSpPr/>
              <p:nvPr/>
            </p:nvSpPr>
            <p:spPr>
              <a:xfrm>
                <a:off x="5212080" y="1965960"/>
                <a:ext cx="2446020"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Automated AI adjudication: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no human review in the loop</a:t>
                </a:r>
                <a:endParaRPr sz="1600">
                  <a:solidFill>
                    <a:schemeClr val="dk1"/>
                  </a:solidFill>
                  <a:latin typeface="Arial"/>
                  <a:ea typeface="Arial"/>
                  <a:cs typeface="Arial"/>
                  <a:sym typeface="Arial"/>
                </a:endParaRPr>
              </a:p>
            </p:txBody>
          </p:sp>
        </p:grpSp>
        <p:pic>
          <p:nvPicPr>
            <p:cNvPr descr="A blue cloud with circuit board&#10;&#10;AI-generated content may be incorrect." id="695" name="Google Shape;695;p21"/>
            <p:cNvPicPr preferRelativeResize="0"/>
            <p:nvPr/>
          </p:nvPicPr>
          <p:blipFill rotWithShape="1">
            <a:blip r:embed="rId4">
              <a:alphaModFix/>
            </a:blip>
            <a:srcRect b="0" l="0" r="0" t="0"/>
            <a:stretch/>
          </p:blipFill>
          <p:spPr>
            <a:xfrm>
              <a:off x="4664847" y="1979072"/>
              <a:ext cx="362945" cy="362945"/>
            </a:xfrm>
            <a:prstGeom prst="rect">
              <a:avLst/>
            </a:prstGeom>
            <a:noFill/>
            <a:ln>
              <a:noFill/>
            </a:ln>
          </p:spPr>
        </p:pic>
      </p:grpSp>
      <p:sp>
        <p:nvSpPr>
          <p:cNvPr id="696" name="Google Shape;696;p21"/>
          <p:cNvSpPr/>
          <p:nvPr/>
        </p:nvSpPr>
        <p:spPr>
          <a:xfrm>
            <a:off x="4524520" y="2734686"/>
            <a:ext cx="3246120" cy="1279401"/>
          </a:xfrm>
          <a:prstGeom prst="roundRect">
            <a:avLst>
              <a:gd fmla="val 16667" name="adj"/>
            </a:avLst>
          </a:prstGeom>
          <a:solidFill>
            <a:srgbClr val="FFFBF0"/>
          </a:solidFill>
          <a:ln cap="flat" cmpd="sng" w="19050">
            <a:solidFill>
              <a:srgbClr val="E8A020"/>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7" name="Google Shape;697;p21"/>
          <p:cNvSpPr/>
          <p:nvPr/>
        </p:nvSpPr>
        <p:spPr>
          <a:xfrm>
            <a:off x="4643392" y="2858834"/>
            <a:ext cx="502920" cy="502920"/>
          </a:xfrm>
          <a:prstGeom prst="ellipse">
            <a:avLst/>
          </a:prstGeom>
          <a:solidFill>
            <a:srgbClr val="FEF3CD"/>
          </a:solidFill>
          <a:ln cap="flat" cmpd="sng" w="19050">
            <a:solidFill>
              <a:srgbClr val="E8A02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A blue cloud with circuit board&#10;&#10;AI-generated content may be incorrect." id="698" name="Google Shape;698;p21"/>
          <p:cNvPicPr preferRelativeResize="0"/>
          <p:nvPr/>
        </p:nvPicPr>
        <p:blipFill rotWithShape="1">
          <a:blip r:embed="rId5">
            <a:alphaModFix/>
          </a:blip>
          <a:srcRect b="0" l="0" r="0" t="0"/>
          <a:stretch/>
        </p:blipFill>
        <p:spPr>
          <a:xfrm>
            <a:off x="4670964" y="3025427"/>
            <a:ext cx="249105" cy="249105"/>
          </a:xfrm>
          <a:prstGeom prst="rect">
            <a:avLst/>
          </a:prstGeom>
          <a:noFill/>
          <a:ln>
            <a:noFill/>
          </a:ln>
        </p:spPr>
      </p:pic>
      <p:pic>
        <p:nvPicPr>
          <p:cNvPr descr="Team Members – Moulins Du Nil Blanc" id="699" name="Google Shape;699;p21"/>
          <p:cNvPicPr preferRelativeResize="0"/>
          <p:nvPr/>
        </p:nvPicPr>
        <p:blipFill rotWithShape="1">
          <a:blip r:embed="rId6">
            <a:alphaModFix/>
          </a:blip>
          <a:srcRect b="0" l="0" r="0" t="0"/>
          <a:stretch/>
        </p:blipFill>
        <p:spPr>
          <a:xfrm>
            <a:off x="4886956" y="2990314"/>
            <a:ext cx="249104" cy="249104"/>
          </a:xfrm>
          <a:prstGeom prst="rect">
            <a:avLst/>
          </a:prstGeom>
          <a:noFill/>
          <a:ln>
            <a:noFill/>
          </a:ln>
        </p:spPr>
      </p:pic>
      <p:pic>
        <p:nvPicPr>
          <p:cNvPr descr="Plus sign - Free signs icons" id="700" name="Google Shape;700;p21"/>
          <p:cNvPicPr preferRelativeResize="0"/>
          <p:nvPr/>
        </p:nvPicPr>
        <p:blipFill rotWithShape="1">
          <a:blip r:embed="rId7">
            <a:alphaModFix/>
          </a:blip>
          <a:srcRect b="0" l="0" r="0" t="0"/>
          <a:stretch/>
        </p:blipFill>
        <p:spPr>
          <a:xfrm>
            <a:off x="4864615" y="2998066"/>
            <a:ext cx="98728" cy="98728"/>
          </a:xfrm>
          <a:prstGeom prst="rect">
            <a:avLst/>
          </a:prstGeom>
          <a:noFill/>
          <a:ln>
            <a:noFill/>
          </a:ln>
          <a:effectLst>
            <a:outerShdw blurRad="50800" sx="103000" rotWithShape="0" algn="tl" dir="2700000" dist="38100" sy="103000">
              <a:srgbClr val="F2F2F2">
                <a:alpha val="69019"/>
              </a:srgbClr>
            </a:outerShdw>
          </a:effectLst>
        </p:spPr>
      </p:pic>
      <p:sp>
        <p:nvSpPr>
          <p:cNvPr id="701" name="Google Shape;701;p21"/>
          <p:cNvSpPr/>
          <p:nvPr/>
        </p:nvSpPr>
        <p:spPr>
          <a:xfrm>
            <a:off x="4643392" y="3025887"/>
            <a:ext cx="50292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702" name="Google Shape;702;p21"/>
          <p:cNvSpPr/>
          <p:nvPr/>
        </p:nvSpPr>
        <p:spPr>
          <a:xfrm>
            <a:off x="5256040" y="2987202"/>
            <a:ext cx="2032782"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A2A3A"/>
              </a:buClr>
              <a:buSzPts val="1800"/>
              <a:buFont typeface="Calibri"/>
              <a:buNone/>
            </a:pPr>
            <a:r>
              <a:rPr b="1" lang="en-US" sz="1800">
                <a:solidFill>
                  <a:srgbClr val="1A2A3A"/>
                </a:solidFill>
                <a:latin typeface="Calibri"/>
                <a:ea typeface="Calibri"/>
                <a:cs typeface="Calibri"/>
                <a:sym typeface="Calibri"/>
              </a:rPr>
              <a:t>Hybrid ADAPT-CEC </a:t>
            </a:r>
            <a:br>
              <a:rPr b="1" lang="en-US" sz="1800">
                <a:solidFill>
                  <a:srgbClr val="1A2A3A"/>
                </a:solidFill>
                <a:latin typeface="Calibri"/>
                <a:ea typeface="Calibri"/>
                <a:cs typeface="Calibri"/>
                <a:sym typeface="Calibri"/>
              </a:rPr>
            </a:br>
            <a:r>
              <a:rPr b="1" lang="en-US" sz="1800">
                <a:solidFill>
                  <a:srgbClr val="1A2A3A"/>
                </a:solidFill>
                <a:latin typeface="Calibri"/>
                <a:ea typeface="Calibri"/>
                <a:cs typeface="Calibri"/>
                <a:sym typeface="Calibri"/>
              </a:rPr>
              <a:t>+ Human</a:t>
            </a:r>
            <a:endParaRPr sz="1800">
              <a:solidFill>
                <a:schemeClr val="dk1"/>
              </a:solidFill>
              <a:latin typeface="Arial"/>
              <a:ea typeface="Arial"/>
              <a:cs typeface="Arial"/>
              <a:sym typeface="Arial"/>
            </a:endParaRPr>
          </a:p>
        </p:txBody>
      </p:sp>
      <p:sp>
        <p:nvSpPr>
          <p:cNvPr id="703" name="Google Shape;703;p21"/>
          <p:cNvSpPr/>
          <p:nvPr/>
        </p:nvSpPr>
        <p:spPr>
          <a:xfrm>
            <a:off x="5256040" y="3438072"/>
            <a:ext cx="2437228"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AI pre-screening with expert review on uncertain cases</a:t>
            </a:r>
            <a:endParaRPr sz="1600">
              <a:solidFill>
                <a:schemeClr val="dk1"/>
              </a:solidFill>
              <a:latin typeface="Arial"/>
              <a:ea typeface="Arial"/>
              <a:cs typeface="Arial"/>
              <a:sym typeface="Arial"/>
            </a:endParaRPr>
          </a:p>
        </p:txBody>
      </p:sp>
      <p:sp>
        <p:nvSpPr>
          <p:cNvPr id="704" name="Google Shape;704;p21"/>
          <p:cNvSpPr/>
          <p:nvPr/>
        </p:nvSpPr>
        <p:spPr>
          <a:xfrm>
            <a:off x="359084" y="2779354"/>
            <a:ext cx="457200" cy="457200"/>
          </a:xfrm>
          <a:prstGeom prst="ellipse">
            <a:avLst/>
          </a:prstGeom>
          <a:solidFill>
            <a:srgbClr val="F4F8FC"/>
          </a:solidFill>
          <a:ln cap="flat" cmpd="sng" w="25400">
            <a:solidFill>
              <a:srgbClr val="2CB5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5" name="Google Shape;705;p21"/>
          <p:cNvSpPr/>
          <p:nvPr/>
        </p:nvSpPr>
        <p:spPr>
          <a:xfrm>
            <a:off x="359084" y="2779354"/>
            <a:ext cx="45720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p:txBody>
      </p:sp>
      <p:sp>
        <p:nvSpPr>
          <p:cNvPr id="706" name="Google Shape;706;p21"/>
          <p:cNvSpPr/>
          <p:nvPr/>
        </p:nvSpPr>
        <p:spPr>
          <a:xfrm>
            <a:off x="953443" y="2734654"/>
            <a:ext cx="1482107" cy="264156"/>
          </a:xfrm>
          <a:prstGeom prst="rect">
            <a:avLst/>
          </a:prstGeom>
          <a:solidFill>
            <a:srgbClr val="DDF4EF"/>
          </a:solidFill>
          <a:ln cap="flat" cmpd="sng" w="12700">
            <a:solidFill>
              <a:srgbClr val="DDF4E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7" name="Google Shape;707;p21"/>
          <p:cNvSpPr/>
          <p:nvPr/>
        </p:nvSpPr>
        <p:spPr>
          <a:xfrm>
            <a:off x="1038904" y="2772004"/>
            <a:ext cx="1325880"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A4A7A"/>
              </a:buClr>
              <a:buSzPts val="1200"/>
              <a:buFont typeface="Calibri"/>
              <a:buNone/>
            </a:pPr>
            <a:r>
              <a:rPr b="1" lang="en-US" sz="1200">
                <a:solidFill>
                  <a:srgbClr val="1A4A7A"/>
                </a:solidFill>
                <a:latin typeface="Calibri"/>
                <a:ea typeface="Calibri"/>
                <a:cs typeface="Calibri"/>
                <a:sym typeface="Calibri"/>
              </a:rPr>
              <a:t>ALGORITHM</a:t>
            </a:r>
            <a:endParaRPr sz="1200">
              <a:solidFill>
                <a:schemeClr val="dk1"/>
              </a:solidFill>
              <a:latin typeface="Arial"/>
              <a:ea typeface="Arial"/>
              <a:cs typeface="Arial"/>
              <a:sym typeface="Arial"/>
            </a:endParaRPr>
          </a:p>
        </p:txBody>
      </p:sp>
      <p:sp>
        <p:nvSpPr>
          <p:cNvPr id="708" name="Google Shape;708;p21"/>
          <p:cNvSpPr/>
          <p:nvPr/>
        </p:nvSpPr>
        <p:spPr>
          <a:xfrm>
            <a:off x="916868" y="3042736"/>
            <a:ext cx="2971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A2A3A"/>
              </a:buClr>
              <a:buSzPts val="1600"/>
              <a:buFont typeface="Calibri"/>
              <a:buNone/>
            </a:pPr>
            <a:r>
              <a:rPr b="1" lang="en-US" sz="1600">
                <a:solidFill>
                  <a:srgbClr val="1A2A3A"/>
                </a:solidFill>
                <a:latin typeface="Calibri"/>
                <a:ea typeface="Calibri"/>
                <a:cs typeface="Calibri"/>
                <a:sym typeface="Calibri"/>
              </a:rPr>
              <a:t>ADAPT-CEC Model</a:t>
            </a:r>
            <a:endParaRPr sz="1600">
              <a:solidFill>
                <a:schemeClr val="dk1"/>
              </a:solidFill>
              <a:latin typeface="Arial"/>
              <a:ea typeface="Arial"/>
              <a:cs typeface="Arial"/>
              <a:sym typeface="Arial"/>
            </a:endParaRPr>
          </a:p>
        </p:txBody>
      </p:sp>
      <p:sp>
        <p:nvSpPr>
          <p:cNvPr id="709" name="Google Shape;709;p21"/>
          <p:cNvSpPr/>
          <p:nvPr/>
        </p:nvSpPr>
        <p:spPr>
          <a:xfrm>
            <a:off x="916868" y="3246296"/>
            <a:ext cx="2971800"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A92A8"/>
              </a:buClr>
              <a:buSzPts val="900"/>
              <a:buFont typeface="Calibri"/>
              <a:buNone/>
            </a:pPr>
            <a:r>
              <a:rPr lang="en-US" sz="900">
                <a:solidFill>
                  <a:srgbClr val="7A92A8"/>
                </a:solidFill>
                <a:latin typeface="Calibri"/>
                <a:ea typeface="Calibri"/>
                <a:cs typeface="Calibri"/>
                <a:sym typeface="Calibri"/>
              </a:rPr>
              <a:t>Model trained on labeled events to classify endpoints</a:t>
            </a:r>
            <a:endParaRPr sz="900">
              <a:solidFill>
                <a:schemeClr val="dk1"/>
              </a:solidFill>
              <a:latin typeface="Arial"/>
              <a:ea typeface="Arial"/>
              <a:cs typeface="Arial"/>
              <a:sym typeface="Arial"/>
            </a:endParaRPr>
          </a:p>
        </p:txBody>
      </p:sp>
      <p:pic>
        <p:nvPicPr>
          <p:cNvPr descr="A blue cloud with circuit board&#10;&#10;AI-generated content may be incorrect." id="710" name="Google Shape;710;p21"/>
          <p:cNvPicPr preferRelativeResize="0"/>
          <p:nvPr/>
        </p:nvPicPr>
        <p:blipFill rotWithShape="1">
          <a:blip r:embed="rId8">
            <a:alphaModFix/>
          </a:blip>
          <a:srcRect b="0" l="0" r="0" t="0"/>
          <a:stretch/>
        </p:blipFill>
        <p:spPr>
          <a:xfrm>
            <a:off x="439924" y="2869337"/>
            <a:ext cx="295521" cy="295521"/>
          </a:xfrm>
          <a:prstGeom prst="rect">
            <a:avLst/>
          </a:prstGeom>
          <a:noFill/>
          <a:ln>
            <a:noFill/>
          </a:ln>
        </p:spPr>
      </p:pic>
      <p:sp>
        <p:nvSpPr>
          <p:cNvPr id="711" name="Google Shape;711;p21"/>
          <p:cNvSpPr/>
          <p:nvPr/>
        </p:nvSpPr>
        <p:spPr>
          <a:xfrm>
            <a:off x="359084" y="1488608"/>
            <a:ext cx="457200" cy="457200"/>
          </a:xfrm>
          <a:prstGeom prst="ellipse">
            <a:avLst/>
          </a:prstGeom>
          <a:solidFill>
            <a:srgbClr val="F4F8FC"/>
          </a:solidFill>
          <a:ln cap="flat" cmpd="sng" w="25400">
            <a:solidFill>
              <a:srgbClr val="4A9FD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2" name="Google Shape;712;p21"/>
          <p:cNvSpPr/>
          <p:nvPr/>
        </p:nvSpPr>
        <p:spPr>
          <a:xfrm>
            <a:off x="359084" y="1488608"/>
            <a:ext cx="45720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p:txBody>
      </p:sp>
      <p:sp>
        <p:nvSpPr>
          <p:cNvPr id="713" name="Google Shape;713;p21"/>
          <p:cNvSpPr/>
          <p:nvPr/>
        </p:nvSpPr>
        <p:spPr>
          <a:xfrm>
            <a:off x="953443" y="1437460"/>
            <a:ext cx="1670115" cy="270604"/>
          </a:xfrm>
          <a:prstGeom prst="rect">
            <a:avLst/>
          </a:prstGeom>
          <a:solidFill>
            <a:srgbClr val="DCEEFF"/>
          </a:solidFill>
          <a:ln cap="flat" cmpd="sng" w="12700">
            <a:solidFill>
              <a:srgbClr val="DCEE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4" name="Google Shape;714;p21"/>
          <p:cNvSpPr/>
          <p:nvPr/>
        </p:nvSpPr>
        <p:spPr>
          <a:xfrm>
            <a:off x="953444" y="1471643"/>
            <a:ext cx="1704298" cy="227875"/>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A4A7A"/>
              </a:buClr>
              <a:buSzPts val="1200"/>
              <a:buFont typeface="Calibri"/>
              <a:buNone/>
            </a:pPr>
            <a:r>
              <a:rPr b="1" lang="en-US" sz="1200">
                <a:solidFill>
                  <a:srgbClr val="1A4A7A"/>
                </a:solidFill>
                <a:latin typeface="Calibri"/>
                <a:ea typeface="Calibri"/>
                <a:cs typeface="Calibri"/>
                <a:sym typeface="Calibri"/>
              </a:rPr>
              <a:t>TRAINING DATA</a:t>
            </a:r>
            <a:endParaRPr sz="1200">
              <a:solidFill>
                <a:schemeClr val="dk1"/>
              </a:solidFill>
              <a:latin typeface="Arial"/>
              <a:ea typeface="Arial"/>
              <a:cs typeface="Arial"/>
              <a:sym typeface="Arial"/>
            </a:endParaRPr>
          </a:p>
        </p:txBody>
      </p:sp>
      <p:sp>
        <p:nvSpPr>
          <p:cNvPr id="715" name="Google Shape;715;p21"/>
          <p:cNvSpPr/>
          <p:nvPr/>
        </p:nvSpPr>
        <p:spPr>
          <a:xfrm>
            <a:off x="916868" y="1751990"/>
            <a:ext cx="2971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A2A3A"/>
              </a:buClr>
              <a:buSzPts val="1600"/>
              <a:buFont typeface="Calibri"/>
              <a:buNone/>
            </a:pPr>
            <a:r>
              <a:rPr b="1" lang="en-US" sz="1600">
                <a:solidFill>
                  <a:srgbClr val="1A2A3A"/>
                </a:solidFill>
                <a:latin typeface="Calibri"/>
                <a:ea typeface="Calibri"/>
                <a:cs typeface="Calibri"/>
                <a:sym typeface="Calibri"/>
              </a:rPr>
              <a:t>ODYSSEY OUTCOMES</a:t>
            </a:r>
            <a:endParaRPr sz="1600">
              <a:solidFill>
                <a:schemeClr val="dk1"/>
              </a:solidFill>
              <a:latin typeface="Arial"/>
              <a:ea typeface="Arial"/>
              <a:cs typeface="Arial"/>
              <a:sym typeface="Arial"/>
            </a:endParaRPr>
          </a:p>
        </p:txBody>
      </p:sp>
      <p:sp>
        <p:nvSpPr>
          <p:cNvPr id="716" name="Google Shape;716;p21"/>
          <p:cNvSpPr/>
          <p:nvPr/>
        </p:nvSpPr>
        <p:spPr>
          <a:xfrm>
            <a:off x="916868" y="1964096"/>
            <a:ext cx="2971800"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A92A8"/>
              </a:buClr>
              <a:buSzPts val="900"/>
              <a:buFont typeface="Calibri"/>
              <a:buNone/>
            </a:pPr>
            <a:r>
              <a:rPr lang="en-US" sz="900">
                <a:solidFill>
                  <a:srgbClr val="7A92A8"/>
                </a:solidFill>
                <a:latin typeface="Calibri"/>
                <a:ea typeface="Calibri"/>
                <a:cs typeface="Calibri"/>
                <a:sym typeface="Calibri"/>
              </a:rPr>
              <a:t>Source trial providing labeled clinical narratives for supervised learning</a:t>
            </a:r>
            <a:endParaRPr sz="900">
              <a:solidFill>
                <a:schemeClr val="dk1"/>
              </a:solidFill>
              <a:latin typeface="Arial"/>
              <a:ea typeface="Arial"/>
              <a:cs typeface="Arial"/>
              <a:sym typeface="Arial"/>
            </a:endParaRPr>
          </a:p>
        </p:txBody>
      </p:sp>
      <p:pic>
        <p:nvPicPr>
          <p:cNvPr descr="A black background with blue and white text&#10;&#10;AI-generated content may be incorrect." id="717" name="Google Shape;717;p21"/>
          <p:cNvPicPr preferRelativeResize="0"/>
          <p:nvPr/>
        </p:nvPicPr>
        <p:blipFill rotWithShape="1">
          <a:blip r:embed="rId9">
            <a:alphaModFix/>
          </a:blip>
          <a:srcRect b="0" l="0" r="0" t="0"/>
          <a:stretch/>
        </p:blipFill>
        <p:spPr>
          <a:xfrm>
            <a:off x="3012936" y="1400806"/>
            <a:ext cx="1217559" cy="708241"/>
          </a:xfrm>
          <a:prstGeom prst="rect">
            <a:avLst/>
          </a:prstGeom>
          <a:noFill/>
          <a:ln>
            <a:noFill/>
          </a:ln>
        </p:spPr>
      </p:pic>
      <p:grpSp>
        <p:nvGrpSpPr>
          <p:cNvPr id="718" name="Google Shape;718;p21"/>
          <p:cNvGrpSpPr/>
          <p:nvPr/>
        </p:nvGrpSpPr>
        <p:grpSpPr>
          <a:xfrm>
            <a:off x="1832284" y="2361860"/>
            <a:ext cx="419947" cy="228600"/>
            <a:chOff x="1078992" y="5029200"/>
            <a:chExt cx="713232" cy="228600"/>
          </a:xfrm>
        </p:grpSpPr>
        <p:sp>
          <p:nvSpPr>
            <p:cNvPr id="719" name="Google Shape;719;p21"/>
            <p:cNvSpPr/>
            <p:nvPr/>
          </p:nvSpPr>
          <p:spPr>
            <a:xfrm>
              <a:off x="1078992" y="5029200"/>
              <a:ext cx="713232" cy="228600"/>
            </a:xfrm>
            <a:prstGeom prst="roundRect">
              <a:avLst>
                <a:gd fmla="val 24000" name="adj"/>
              </a:avLst>
            </a:prstGeom>
            <a:solidFill>
              <a:srgbClr val="FFE8E8"/>
            </a:solidFill>
            <a:ln cap="flat" cmpd="sng" w="12700">
              <a:solidFill>
                <a:srgbClr val="FFE8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0" name="Google Shape;720;p21"/>
            <p:cNvSpPr/>
            <p:nvPr/>
          </p:nvSpPr>
          <p:spPr>
            <a:xfrm>
              <a:off x="1078992" y="5029200"/>
              <a:ext cx="713232"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A02020"/>
                </a:buClr>
                <a:buSzPts val="750"/>
                <a:buFont typeface="Calibri"/>
                <a:buNone/>
              </a:pPr>
              <a:r>
                <a:rPr b="1" lang="en-US" sz="750">
                  <a:solidFill>
                    <a:srgbClr val="A02020"/>
                  </a:solidFill>
                  <a:latin typeface="Calibri"/>
                  <a:ea typeface="Calibri"/>
                  <a:cs typeface="Calibri"/>
                  <a:sym typeface="Calibri"/>
                </a:rPr>
                <a:t>MI</a:t>
              </a:r>
              <a:endParaRPr sz="750">
                <a:solidFill>
                  <a:schemeClr val="dk1"/>
                </a:solidFill>
                <a:latin typeface="Arial"/>
                <a:ea typeface="Arial"/>
                <a:cs typeface="Arial"/>
                <a:sym typeface="Arial"/>
              </a:endParaRPr>
            </a:p>
          </p:txBody>
        </p:sp>
      </p:grpSp>
      <p:grpSp>
        <p:nvGrpSpPr>
          <p:cNvPr id="721" name="Google Shape;721;p21"/>
          <p:cNvGrpSpPr/>
          <p:nvPr/>
        </p:nvGrpSpPr>
        <p:grpSpPr>
          <a:xfrm>
            <a:off x="2351070" y="2361860"/>
            <a:ext cx="420624" cy="228600"/>
            <a:chOff x="1837944" y="5029200"/>
            <a:chExt cx="1261872" cy="228600"/>
          </a:xfrm>
        </p:grpSpPr>
        <p:sp>
          <p:nvSpPr>
            <p:cNvPr id="722" name="Google Shape;722;p21"/>
            <p:cNvSpPr/>
            <p:nvPr/>
          </p:nvSpPr>
          <p:spPr>
            <a:xfrm>
              <a:off x="1837944" y="5029200"/>
              <a:ext cx="1261872" cy="228600"/>
            </a:xfrm>
            <a:prstGeom prst="roundRect">
              <a:avLst>
                <a:gd fmla="val 24000" name="adj"/>
              </a:avLst>
            </a:prstGeom>
            <a:solidFill>
              <a:srgbClr val="E8F0FF"/>
            </a:solidFill>
            <a:ln cap="flat" cmpd="sng" w="12700">
              <a:solidFill>
                <a:srgbClr val="E8F0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3" name="Google Shape;723;p21"/>
            <p:cNvSpPr/>
            <p:nvPr/>
          </p:nvSpPr>
          <p:spPr>
            <a:xfrm>
              <a:off x="1837944" y="5029200"/>
              <a:ext cx="1261872"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040A0"/>
                </a:buClr>
                <a:buSzPts val="750"/>
                <a:buFont typeface="Calibri"/>
                <a:buNone/>
              </a:pPr>
              <a:r>
                <a:rPr b="1" lang="en-US" sz="750">
                  <a:solidFill>
                    <a:srgbClr val="2040A0"/>
                  </a:solidFill>
                  <a:latin typeface="Calibri"/>
                  <a:ea typeface="Calibri"/>
                  <a:cs typeface="Calibri"/>
                  <a:sym typeface="Calibri"/>
                </a:rPr>
                <a:t>Stroke</a:t>
              </a:r>
              <a:endParaRPr sz="750">
                <a:solidFill>
                  <a:schemeClr val="dk1"/>
                </a:solidFill>
                <a:latin typeface="Arial"/>
                <a:ea typeface="Arial"/>
                <a:cs typeface="Arial"/>
                <a:sym typeface="Arial"/>
              </a:endParaRPr>
            </a:p>
          </p:txBody>
        </p:sp>
      </p:grpSp>
      <p:sp>
        <p:nvSpPr>
          <p:cNvPr id="724" name="Google Shape;724;p21"/>
          <p:cNvSpPr/>
          <p:nvPr/>
        </p:nvSpPr>
        <p:spPr>
          <a:xfrm>
            <a:off x="1213828" y="2284136"/>
            <a:ext cx="687484"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Trained on:</a:t>
            </a:r>
            <a:endParaRPr b="1" sz="900">
              <a:solidFill>
                <a:schemeClr val="dk1"/>
              </a:solidFill>
              <a:latin typeface="Arial"/>
              <a:ea typeface="Arial"/>
              <a:cs typeface="Arial"/>
              <a:sym typeface="Arial"/>
            </a:endParaRPr>
          </a:p>
        </p:txBody>
      </p:sp>
      <p:pic>
        <p:nvPicPr>
          <p:cNvPr descr="Clinical trials - Free medical icons" id="725" name="Google Shape;725;p21"/>
          <p:cNvPicPr preferRelativeResize="0"/>
          <p:nvPr/>
        </p:nvPicPr>
        <p:blipFill rotWithShape="1">
          <a:blip r:embed="rId10">
            <a:alphaModFix/>
          </a:blip>
          <a:srcRect b="0" l="0" r="0" t="0"/>
          <a:stretch/>
        </p:blipFill>
        <p:spPr>
          <a:xfrm>
            <a:off x="436689" y="1579811"/>
            <a:ext cx="301989" cy="301989"/>
          </a:xfrm>
          <a:prstGeom prst="rect">
            <a:avLst/>
          </a:prstGeom>
          <a:noFill/>
          <a:ln>
            <a:noFill/>
          </a:ln>
        </p:spPr>
      </p:pic>
      <p:sp>
        <p:nvSpPr>
          <p:cNvPr id="726" name="Google Shape;726;p21"/>
          <p:cNvSpPr/>
          <p:nvPr/>
        </p:nvSpPr>
        <p:spPr>
          <a:xfrm>
            <a:off x="359084" y="3940963"/>
            <a:ext cx="457200" cy="457200"/>
          </a:xfrm>
          <a:prstGeom prst="ellipse">
            <a:avLst/>
          </a:prstGeom>
          <a:solidFill>
            <a:srgbClr val="F4F8FC"/>
          </a:solidFill>
          <a:ln cap="flat" cmpd="sng" w="25400">
            <a:solidFill>
              <a:srgbClr val="E8A02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7" name="Google Shape;727;p21"/>
          <p:cNvSpPr/>
          <p:nvPr/>
        </p:nvSpPr>
        <p:spPr>
          <a:xfrm>
            <a:off x="359084" y="3940963"/>
            <a:ext cx="45720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p:txBody>
      </p:sp>
      <p:sp>
        <p:nvSpPr>
          <p:cNvPr id="728" name="Google Shape;728;p21"/>
          <p:cNvSpPr/>
          <p:nvPr/>
        </p:nvSpPr>
        <p:spPr>
          <a:xfrm>
            <a:off x="953444" y="3828516"/>
            <a:ext cx="2105950" cy="331903"/>
          </a:xfrm>
          <a:prstGeom prst="rect">
            <a:avLst/>
          </a:prstGeom>
          <a:solidFill>
            <a:srgbClr val="FFF0DD"/>
          </a:solidFill>
          <a:ln cap="flat" cmpd="sng" w="12700">
            <a:solidFill>
              <a:srgbClr val="FFF0D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9" name="Google Shape;729;p21"/>
          <p:cNvSpPr/>
          <p:nvPr/>
        </p:nvSpPr>
        <p:spPr>
          <a:xfrm>
            <a:off x="952500" y="3905429"/>
            <a:ext cx="1977764" cy="17807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A4A7A"/>
              </a:buClr>
              <a:buSzPts val="1200"/>
              <a:buFont typeface="Calibri"/>
              <a:buNone/>
            </a:pPr>
            <a:r>
              <a:rPr b="1" lang="en-US" sz="1200">
                <a:solidFill>
                  <a:srgbClr val="1A4A7A"/>
                </a:solidFill>
                <a:latin typeface="Calibri"/>
                <a:ea typeface="Calibri"/>
                <a:cs typeface="Calibri"/>
                <a:sym typeface="Calibri"/>
              </a:rPr>
              <a:t>VALIDATION · EUCLID</a:t>
            </a:r>
            <a:endParaRPr sz="1200">
              <a:solidFill>
                <a:schemeClr val="dk1"/>
              </a:solidFill>
              <a:latin typeface="Arial"/>
              <a:ea typeface="Arial"/>
              <a:cs typeface="Arial"/>
              <a:sym typeface="Arial"/>
            </a:endParaRPr>
          </a:p>
        </p:txBody>
      </p:sp>
      <p:sp>
        <p:nvSpPr>
          <p:cNvPr id="730" name="Google Shape;730;p21"/>
          <p:cNvSpPr/>
          <p:nvPr/>
        </p:nvSpPr>
        <p:spPr>
          <a:xfrm>
            <a:off x="916868" y="4229982"/>
            <a:ext cx="2971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A2A3A"/>
              </a:buClr>
              <a:buSzPts val="1600"/>
              <a:buFont typeface="Calibri"/>
              <a:buNone/>
            </a:pPr>
            <a:r>
              <a:rPr b="1" lang="en-US" sz="1600">
                <a:solidFill>
                  <a:srgbClr val="1A2A3A"/>
                </a:solidFill>
                <a:latin typeface="Calibri"/>
                <a:ea typeface="Calibri"/>
                <a:cs typeface="Calibri"/>
                <a:sym typeface="Calibri"/>
              </a:rPr>
              <a:t>Adjudication of New Events</a:t>
            </a:r>
            <a:endParaRPr sz="1600">
              <a:solidFill>
                <a:schemeClr val="dk1"/>
              </a:solidFill>
              <a:latin typeface="Arial"/>
              <a:ea typeface="Arial"/>
              <a:cs typeface="Arial"/>
              <a:sym typeface="Arial"/>
            </a:endParaRPr>
          </a:p>
        </p:txBody>
      </p:sp>
      <p:sp>
        <p:nvSpPr>
          <p:cNvPr id="731" name="Google Shape;731;p21"/>
          <p:cNvSpPr/>
          <p:nvPr/>
        </p:nvSpPr>
        <p:spPr>
          <a:xfrm>
            <a:off x="916868" y="4416451"/>
            <a:ext cx="2971800"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A92A8"/>
              </a:buClr>
              <a:buSzPts val="900"/>
              <a:buFont typeface="Calibri"/>
              <a:buNone/>
            </a:pPr>
            <a:r>
              <a:rPr lang="en-US" sz="900">
                <a:solidFill>
                  <a:srgbClr val="7A92A8"/>
                </a:solidFill>
                <a:latin typeface="Calibri"/>
                <a:ea typeface="Calibri"/>
                <a:cs typeface="Calibri"/>
                <a:sym typeface="Calibri"/>
              </a:rPr>
              <a:t>Applied under new definitions to four endpoint categories</a:t>
            </a:r>
            <a:endParaRPr sz="900">
              <a:solidFill>
                <a:schemeClr val="dk1"/>
              </a:solidFill>
              <a:latin typeface="Arial"/>
              <a:ea typeface="Arial"/>
              <a:cs typeface="Arial"/>
              <a:sym typeface="Arial"/>
            </a:endParaRPr>
          </a:p>
        </p:txBody>
      </p:sp>
      <p:grpSp>
        <p:nvGrpSpPr>
          <p:cNvPr id="732" name="Google Shape;732;p21"/>
          <p:cNvGrpSpPr/>
          <p:nvPr/>
        </p:nvGrpSpPr>
        <p:grpSpPr>
          <a:xfrm>
            <a:off x="1083348" y="4768495"/>
            <a:ext cx="994808" cy="228600"/>
            <a:chOff x="1078992" y="5029200"/>
            <a:chExt cx="713232" cy="228600"/>
          </a:xfrm>
        </p:grpSpPr>
        <p:sp>
          <p:nvSpPr>
            <p:cNvPr id="733" name="Google Shape;733;p21"/>
            <p:cNvSpPr/>
            <p:nvPr/>
          </p:nvSpPr>
          <p:spPr>
            <a:xfrm>
              <a:off x="1078992" y="5029200"/>
              <a:ext cx="713232" cy="228600"/>
            </a:xfrm>
            <a:prstGeom prst="roundRect">
              <a:avLst>
                <a:gd fmla="val 24000" name="adj"/>
              </a:avLst>
            </a:prstGeom>
            <a:solidFill>
              <a:srgbClr val="FFE8E8"/>
            </a:solidFill>
            <a:ln cap="flat" cmpd="sng" w="12700">
              <a:solidFill>
                <a:srgbClr val="FFE8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4" name="Google Shape;734;p21"/>
            <p:cNvSpPr/>
            <p:nvPr/>
          </p:nvSpPr>
          <p:spPr>
            <a:xfrm>
              <a:off x="1078992" y="5029200"/>
              <a:ext cx="713232"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A02020"/>
                </a:buClr>
                <a:buSzPts val="750"/>
                <a:buFont typeface="Calibri"/>
                <a:buNone/>
              </a:pPr>
              <a:r>
                <a:rPr b="1" lang="en-US" sz="750">
                  <a:solidFill>
                    <a:srgbClr val="A02020"/>
                  </a:solidFill>
                  <a:latin typeface="Calibri"/>
                  <a:ea typeface="Calibri"/>
                  <a:cs typeface="Calibri"/>
                  <a:sym typeface="Calibri"/>
                </a:rPr>
                <a:t>MI (new definition)</a:t>
              </a:r>
              <a:endParaRPr sz="750">
                <a:solidFill>
                  <a:schemeClr val="dk1"/>
                </a:solidFill>
                <a:latin typeface="Arial"/>
                <a:ea typeface="Arial"/>
                <a:cs typeface="Arial"/>
                <a:sym typeface="Arial"/>
              </a:endParaRPr>
            </a:p>
          </p:txBody>
        </p:sp>
      </p:grpSp>
      <p:grpSp>
        <p:nvGrpSpPr>
          <p:cNvPr id="735" name="Google Shape;735;p21"/>
          <p:cNvGrpSpPr/>
          <p:nvPr/>
        </p:nvGrpSpPr>
        <p:grpSpPr>
          <a:xfrm>
            <a:off x="1083987" y="5068287"/>
            <a:ext cx="1001207" cy="235132"/>
            <a:chOff x="1834088" y="5022668"/>
            <a:chExt cx="713232" cy="235132"/>
          </a:xfrm>
        </p:grpSpPr>
        <p:sp>
          <p:nvSpPr>
            <p:cNvPr id="736" name="Google Shape;736;p21"/>
            <p:cNvSpPr/>
            <p:nvPr/>
          </p:nvSpPr>
          <p:spPr>
            <a:xfrm>
              <a:off x="1836260" y="5022668"/>
              <a:ext cx="710018" cy="228600"/>
            </a:xfrm>
            <a:prstGeom prst="roundRect">
              <a:avLst>
                <a:gd fmla="val 24000" name="adj"/>
              </a:avLst>
            </a:prstGeom>
            <a:solidFill>
              <a:srgbClr val="E8F0FF"/>
            </a:solidFill>
            <a:ln cap="flat" cmpd="sng" w="12700">
              <a:solidFill>
                <a:srgbClr val="E8F0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7" name="Google Shape;737;p21"/>
            <p:cNvSpPr/>
            <p:nvPr/>
          </p:nvSpPr>
          <p:spPr>
            <a:xfrm>
              <a:off x="1834088" y="5029200"/>
              <a:ext cx="713232"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040A0"/>
                </a:buClr>
                <a:buSzPts val="750"/>
                <a:buFont typeface="Calibri"/>
                <a:buNone/>
              </a:pPr>
              <a:r>
                <a:rPr b="1" lang="en-US" sz="750">
                  <a:solidFill>
                    <a:srgbClr val="2040A0"/>
                  </a:solidFill>
                  <a:latin typeface="Calibri"/>
                  <a:ea typeface="Calibri"/>
                  <a:cs typeface="Calibri"/>
                  <a:sym typeface="Calibri"/>
                </a:rPr>
                <a:t> Stroke (new definition)</a:t>
              </a:r>
              <a:endParaRPr sz="750">
                <a:solidFill>
                  <a:schemeClr val="dk1"/>
                </a:solidFill>
                <a:latin typeface="Arial"/>
                <a:ea typeface="Arial"/>
                <a:cs typeface="Arial"/>
                <a:sym typeface="Arial"/>
              </a:endParaRPr>
            </a:p>
          </p:txBody>
        </p:sp>
      </p:grpSp>
      <p:grpSp>
        <p:nvGrpSpPr>
          <p:cNvPr id="738" name="Google Shape;738;p21"/>
          <p:cNvGrpSpPr/>
          <p:nvPr/>
        </p:nvGrpSpPr>
        <p:grpSpPr>
          <a:xfrm>
            <a:off x="2199289" y="4773067"/>
            <a:ext cx="996696" cy="228600"/>
            <a:chOff x="2385918" y="5029200"/>
            <a:chExt cx="996696" cy="228600"/>
          </a:xfrm>
        </p:grpSpPr>
        <p:sp>
          <p:nvSpPr>
            <p:cNvPr id="739" name="Google Shape;739;p21"/>
            <p:cNvSpPr/>
            <p:nvPr/>
          </p:nvSpPr>
          <p:spPr>
            <a:xfrm>
              <a:off x="2385918" y="5029200"/>
              <a:ext cx="996696" cy="228600"/>
            </a:xfrm>
            <a:prstGeom prst="roundRect">
              <a:avLst>
                <a:gd fmla="val 24000" name="adj"/>
              </a:avLst>
            </a:prstGeom>
            <a:solidFill>
              <a:srgbClr val="E8FFF4"/>
            </a:solidFill>
            <a:ln cap="flat" cmpd="sng" w="12700">
              <a:solidFill>
                <a:srgbClr val="E8FFF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0" name="Google Shape;740;p21"/>
            <p:cNvSpPr/>
            <p:nvPr/>
          </p:nvSpPr>
          <p:spPr>
            <a:xfrm>
              <a:off x="2423795" y="5029200"/>
              <a:ext cx="924210"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07040"/>
                </a:buClr>
                <a:buSzPts val="750"/>
                <a:buFont typeface="Calibri"/>
                <a:buNone/>
              </a:pPr>
              <a:r>
                <a:rPr b="1" lang="en-US" sz="750">
                  <a:solidFill>
                    <a:srgbClr val="107040"/>
                  </a:solidFill>
                  <a:latin typeface="Calibri"/>
                  <a:ea typeface="Calibri"/>
                  <a:cs typeface="Calibri"/>
                  <a:sym typeface="Calibri"/>
                </a:rPr>
                <a:t>CV Death (new event)</a:t>
              </a:r>
              <a:endParaRPr sz="750">
                <a:solidFill>
                  <a:schemeClr val="dk1"/>
                </a:solidFill>
                <a:latin typeface="Arial"/>
                <a:ea typeface="Arial"/>
                <a:cs typeface="Arial"/>
                <a:sym typeface="Arial"/>
              </a:endParaRPr>
            </a:p>
          </p:txBody>
        </p:sp>
      </p:grpSp>
      <p:grpSp>
        <p:nvGrpSpPr>
          <p:cNvPr id="741" name="Google Shape;741;p21"/>
          <p:cNvGrpSpPr/>
          <p:nvPr/>
        </p:nvGrpSpPr>
        <p:grpSpPr>
          <a:xfrm>
            <a:off x="2187884" y="5065675"/>
            <a:ext cx="996696" cy="231212"/>
            <a:chOff x="3159205" y="5029200"/>
            <a:chExt cx="973509" cy="231212"/>
          </a:xfrm>
        </p:grpSpPr>
        <p:sp>
          <p:nvSpPr>
            <p:cNvPr id="742" name="Google Shape;742;p21"/>
            <p:cNvSpPr/>
            <p:nvPr/>
          </p:nvSpPr>
          <p:spPr>
            <a:xfrm>
              <a:off x="3159205" y="5031812"/>
              <a:ext cx="973509" cy="228600"/>
            </a:xfrm>
            <a:prstGeom prst="roundRect">
              <a:avLst>
                <a:gd fmla="val 24000" name="adj"/>
              </a:avLst>
            </a:prstGeom>
            <a:solidFill>
              <a:srgbClr val="FFF4E8"/>
            </a:solidFill>
            <a:ln cap="flat" cmpd="sng" w="12700">
              <a:solidFill>
                <a:srgbClr val="FFF4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3" name="Google Shape;743;p21"/>
            <p:cNvSpPr/>
            <p:nvPr/>
          </p:nvSpPr>
          <p:spPr>
            <a:xfrm>
              <a:off x="3210601" y="5029200"/>
              <a:ext cx="889869"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A06020"/>
                </a:buClr>
                <a:buSzPts val="750"/>
                <a:buFont typeface="Calibri"/>
                <a:buNone/>
              </a:pPr>
              <a:r>
                <a:rPr b="1" lang="en-US" sz="750">
                  <a:solidFill>
                    <a:srgbClr val="A06020"/>
                  </a:solidFill>
                  <a:latin typeface="Calibri"/>
                  <a:ea typeface="Calibri"/>
                  <a:cs typeface="Calibri"/>
                  <a:sym typeface="Calibri"/>
                </a:rPr>
                <a:t>Bleeding (new event)</a:t>
              </a:r>
              <a:endParaRPr sz="750">
                <a:solidFill>
                  <a:schemeClr val="dk1"/>
                </a:solidFill>
                <a:latin typeface="Arial"/>
                <a:ea typeface="Arial"/>
                <a:cs typeface="Arial"/>
                <a:sym typeface="Arial"/>
              </a:endParaRPr>
            </a:p>
          </p:txBody>
        </p:sp>
      </p:grpSp>
      <p:pic>
        <p:nvPicPr>
          <p:cNvPr descr="A green and black logo&#10;&#10;AI-generated content may be incorrect." id="744" name="Google Shape;744;p21"/>
          <p:cNvPicPr preferRelativeResize="0"/>
          <p:nvPr/>
        </p:nvPicPr>
        <p:blipFill rotWithShape="1">
          <a:blip r:embed="rId11">
            <a:alphaModFix/>
          </a:blip>
          <a:srcRect b="0" l="0" r="0" t="0"/>
          <a:stretch/>
        </p:blipFill>
        <p:spPr>
          <a:xfrm>
            <a:off x="3546934" y="3840395"/>
            <a:ext cx="457200" cy="491490"/>
          </a:xfrm>
          <a:prstGeom prst="rect">
            <a:avLst/>
          </a:prstGeom>
          <a:noFill/>
          <a:ln>
            <a:noFill/>
          </a:ln>
        </p:spPr>
      </p:pic>
      <p:pic>
        <p:nvPicPr>
          <p:cNvPr descr="Clinical trials - Free healthcare and medical icons" id="745" name="Google Shape;745;p21"/>
          <p:cNvPicPr preferRelativeResize="0"/>
          <p:nvPr/>
        </p:nvPicPr>
        <p:blipFill rotWithShape="1">
          <a:blip r:embed="rId12">
            <a:alphaModFix/>
          </a:blip>
          <a:srcRect b="0" l="0" r="0" t="0"/>
          <a:stretch/>
        </p:blipFill>
        <p:spPr>
          <a:xfrm>
            <a:off x="458670" y="4015753"/>
            <a:ext cx="294245" cy="294245"/>
          </a:xfrm>
          <a:prstGeom prst="rect">
            <a:avLst/>
          </a:prstGeom>
          <a:noFill/>
          <a:ln>
            <a:noFill/>
          </a:ln>
        </p:spPr>
      </p:pic>
      <p:grpSp>
        <p:nvGrpSpPr>
          <p:cNvPr id="746" name="Google Shape;746;p21"/>
          <p:cNvGrpSpPr/>
          <p:nvPr/>
        </p:nvGrpSpPr>
        <p:grpSpPr>
          <a:xfrm>
            <a:off x="10106855" y="2941262"/>
            <a:ext cx="1560173" cy="1134606"/>
            <a:chOff x="10054102" y="2936468"/>
            <a:chExt cx="1950432" cy="1418414"/>
          </a:xfrm>
        </p:grpSpPr>
        <p:grpSp>
          <p:nvGrpSpPr>
            <p:cNvPr id="747" name="Google Shape;747;p21"/>
            <p:cNvGrpSpPr/>
            <p:nvPr/>
          </p:nvGrpSpPr>
          <p:grpSpPr>
            <a:xfrm>
              <a:off x="10054102" y="2936468"/>
              <a:ext cx="1950432" cy="1418414"/>
              <a:chOff x="9719995" y="3359378"/>
              <a:chExt cx="1950432" cy="1418414"/>
            </a:xfrm>
          </p:grpSpPr>
          <p:grpSp>
            <p:nvGrpSpPr>
              <p:cNvPr id="748" name="Google Shape;748;p21"/>
              <p:cNvGrpSpPr/>
              <p:nvPr/>
            </p:nvGrpSpPr>
            <p:grpSpPr>
              <a:xfrm>
                <a:off x="9719995" y="3359378"/>
                <a:ext cx="1950432" cy="1418414"/>
                <a:chOff x="9719995" y="3359378"/>
                <a:chExt cx="1950432" cy="1418414"/>
              </a:xfrm>
            </p:grpSpPr>
            <p:grpSp>
              <p:nvGrpSpPr>
                <p:cNvPr id="749" name="Google Shape;749;p21"/>
                <p:cNvGrpSpPr/>
                <p:nvPr/>
              </p:nvGrpSpPr>
              <p:grpSpPr>
                <a:xfrm>
                  <a:off x="9719995" y="3359378"/>
                  <a:ext cx="1950432" cy="1418414"/>
                  <a:chOff x="9719995" y="3359378"/>
                  <a:chExt cx="1950432" cy="1418414"/>
                </a:xfrm>
              </p:grpSpPr>
              <p:pic>
                <p:nvPicPr>
                  <p:cNvPr id="750" name="Google Shape;750;p21"/>
                  <p:cNvPicPr preferRelativeResize="0"/>
                  <p:nvPr/>
                </p:nvPicPr>
                <p:blipFill rotWithShape="1">
                  <a:blip r:embed="rId13">
                    <a:alphaModFix/>
                  </a:blip>
                  <a:srcRect b="0" l="0" r="0" t="0"/>
                  <a:stretch/>
                </p:blipFill>
                <p:spPr>
                  <a:xfrm>
                    <a:off x="9719995" y="3359378"/>
                    <a:ext cx="1950432" cy="1415284"/>
                  </a:xfrm>
                  <a:prstGeom prst="rect">
                    <a:avLst/>
                  </a:prstGeom>
                  <a:noFill/>
                  <a:ln>
                    <a:noFill/>
                  </a:ln>
                </p:spPr>
              </p:pic>
              <p:pic>
                <p:nvPicPr>
                  <p:cNvPr id="751" name="Google Shape;751;p21"/>
                  <p:cNvPicPr preferRelativeResize="0"/>
                  <p:nvPr/>
                </p:nvPicPr>
                <p:blipFill rotWithShape="1">
                  <a:blip r:embed="rId14">
                    <a:alphaModFix/>
                  </a:blip>
                  <a:srcRect b="0" l="0" r="0" t="0"/>
                  <a:stretch/>
                </p:blipFill>
                <p:spPr>
                  <a:xfrm>
                    <a:off x="9734109" y="4741216"/>
                    <a:ext cx="94488" cy="36576"/>
                  </a:xfrm>
                  <a:prstGeom prst="rect">
                    <a:avLst/>
                  </a:prstGeom>
                  <a:noFill/>
                  <a:ln>
                    <a:noFill/>
                  </a:ln>
                </p:spPr>
              </p:pic>
            </p:grpSp>
            <p:pic>
              <p:nvPicPr>
                <p:cNvPr id="752" name="Google Shape;752;p21"/>
                <p:cNvPicPr preferRelativeResize="0"/>
                <p:nvPr/>
              </p:nvPicPr>
              <p:blipFill rotWithShape="1">
                <a:blip r:embed="rId15">
                  <a:alphaModFix/>
                </a:blip>
                <a:srcRect b="0" l="0" r="0" t="0"/>
                <a:stretch/>
              </p:blipFill>
              <p:spPr>
                <a:xfrm>
                  <a:off x="9754446" y="4710373"/>
                  <a:ext cx="91440" cy="36576"/>
                </a:xfrm>
                <a:prstGeom prst="rect">
                  <a:avLst/>
                </a:prstGeom>
                <a:noFill/>
                <a:ln>
                  <a:noFill/>
                </a:ln>
              </p:spPr>
            </p:pic>
          </p:grpSp>
          <p:pic>
            <p:nvPicPr>
              <p:cNvPr id="753" name="Google Shape;753;p21"/>
              <p:cNvPicPr preferRelativeResize="0"/>
              <p:nvPr/>
            </p:nvPicPr>
            <p:blipFill rotWithShape="1">
              <a:blip r:embed="rId16">
                <a:alphaModFix/>
              </a:blip>
              <a:srcRect b="0" l="0" r="0" t="0"/>
              <a:stretch/>
            </p:blipFill>
            <p:spPr>
              <a:xfrm>
                <a:off x="11346013" y="4411210"/>
                <a:ext cx="118872" cy="36576"/>
              </a:xfrm>
              <a:prstGeom prst="rect">
                <a:avLst/>
              </a:prstGeom>
              <a:noFill/>
              <a:ln>
                <a:noFill/>
              </a:ln>
            </p:spPr>
          </p:pic>
          <p:pic>
            <p:nvPicPr>
              <p:cNvPr id="754" name="Google Shape;754;p21"/>
              <p:cNvPicPr preferRelativeResize="0"/>
              <p:nvPr/>
            </p:nvPicPr>
            <p:blipFill rotWithShape="1">
              <a:blip r:embed="rId16">
                <a:alphaModFix/>
              </a:blip>
              <a:srcRect b="0" l="0" r="0" t="0"/>
              <a:stretch/>
            </p:blipFill>
            <p:spPr>
              <a:xfrm>
                <a:off x="11342622" y="4445074"/>
                <a:ext cx="118872" cy="36576"/>
              </a:xfrm>
              <a:prstGeom prst="rect">
                <a:avLst/>
              </a:prstGeom>
              <a:noFill/>
              <a:ln>
                <a:noFill/>
              </a:ln>
            </p:spPr>
          </p:pic>
        </p:grpSp>
        <p:sp>
          <p:nvSpPr>
            <p:cNvPr id="755" name="Google Shape;755;p21"/>
            <p:cNvSpPr/>
            <p:nvPr/>
          </p:nvSpPr>
          <p:spPr>
            <a:xfrm>
              <a:off x="10454502" y="3136020"/>
              <a:ext cx="940146"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500">
                  <a:solidFill>
                    <a:schemeClr val="dk1"/>
                  </a:solidFill>
                  <a:latin typeface="Arial"/>
                  <a:ea typeface="Arial"/>
                  <a:cs typeface="Arial"/>
                  <a:sym typeface="Arial"/>
                </a:rPr>
                <a:t>CEC: HR 1.02 (0.93–1.13), p=0.65</a:t>
              </a:r>
              <a:endParaRPr/>
            </a:p>
          </p:txBody>
        </p:sp>
        <p:sp>
          <p:nvSpPr>
            <p:cNvPr id="756" name="Google Shape;756;p21"/>
            <p:cNvSpPr/>
            <p:nvPr/>
          </p:nvSpPr>
          <p:spPr>
            <a:xfrm>
              <a:off x="11006758" y="3720631"/>
              <a:ext cx="997776"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500">
                  <a:solidFill>
                    <a:schemeClr val="dk1"/>
                  </a:solidFill>
                  <a:latin typeface="Arial"/>
                  <a:ea typeface="Arial"/>
                  <a:cs typeface="Arial"/>
                  <a:sym typeface="Arial"/>
                </a:rPr>
                <a:t>Hybrid: HR 1.04 (0.94–1.15), p=0.44</a:t>
              </a:r>
              <a:endParaRPr/>
            </a:p>
          </p:txBody>
        </p:sp>
      </p:grpSp>
      <p:grpSp>
        <p:nvGrpSpPr>
          <p:cNvPr id="757" name="Google Shape;757;p21"/>
          <p:cNvGrpSpPr/>
          <p:nvPr/>
        </p:nvGrpSpPr>
        <p:grpSpPr>
          <a:xfrm>
            <a:off x="10107218" y="4294271"/>
            <a:ext cx="1560173" cy="1259151"/>
            <a:chOff x="10054465" y="4403777"/>
            <a:chExt cx="1950432" cy="1574113"/>
          </a:xfrm>
        </p:grpSpPr>
        <p:pic>
          <p:nvPicPr>
            <p:cNvPr id="758" name="Google Shape;758;p21"/>
            <p:cNvPicPr preferRelativeResize="0"/>
            <p:nvPr/>
          </p:nvPicPr>
          <p:blipFill rotWithShape="1">
            <a:blip r:embed="rId17">
              <a:alphaModFix/>
            </a:blip>
            <a:srcRect b="0" l="0" r="0" t="0"/>
            <a:stretch/>
          </p:blipFill>
          <p:spPr>
            <a:xfrm>
              <a:off x="10054465" y="4403777"/>
              <a:ext cx="1950432" cy="1574113"/>
            </a:xfrm>
            <a:prstGeom prst="rect">
              <a:avLst/>
            </a:prstGeom>
            <a:noFill/>
            <a:ln>
              <a:noFill/>
            </a:ln>
          </p:spPr>
        </p:pic>
        <p:sp>
          <p:nvSpPr>
            <p:cNvPr id="759" name="Google Shape;759;p21"/>
            <p:cNvSpPr/>
            <p:nvPr/>
          </p:nvSpPr>
          <p:spPr>
            <a:xfrm>
              <a:off x="10468165" y="4608231"/>
              <a:ext cx="926483"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500">
                  <a:solidFill>
                    <a:schemeClr val="dk1"/>
                  </a:solidFill>
                  <a:latin typeface="Arial"/>
                  <a:ea typeface="Arial"/>
                  <a:cs typeface="Arial"/>
                  <a:sym typeface="Arial"/>
                </a:rPr>
                <a:t>CEC: HR 1.02 (0.93–1.13), p=0.65</a:t>
              </a:r>
              <a:endParaRPr/>
            </a:p>
          </p:txBody>
        </p:sp>
        <p:sp>
          <p:nvSpPr>
            <p:cNvPr id="760" name="Google Shape;760;p21"/>
            <p:cNvSpPr/>
            <p:nvPr/>
          </p:nvSpPr>
          <p:spPr>
            <a:xfrm>
              <a:off x="11029135" y="5281799"/>
              <a:ext cx="975399"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500">
                  <a:solidFill>
                    <a:schemeClr val="dk1"/>
                  </a:solidFill>
                  <a:latin typeface="Arial"/>
                  <a:ea typeface="Arial"/>
                  <a:cs typeface="Arial"/>
                  <a:sym typeface="Arial"/>
                </a:rPr>
                <a:t>GPT-4: HR 1.06 (0.95–1.19), p=0.29</a:t>
              </a:r>
              <a:endParaRPr/>
            </a:p>
          </p:txBody>
        </p:sp>
      </p:grpSp>
      <p:grpSp>
        <p:nvGrpSpPr>
          <p:cNvPr id="761" name="Google Shape;761;p21"/>
          <p:cNvGrpSpPr/>
          <p:nvPr/>
        </p:nvGrpSpPr>
        <p:grpSpPr>
          <a:xfrm>
            <a:off x="10106490" y="1485643"/>
            <a:ext cx="1560465" cy="1251094"/>
            <a:chOff x="10053737" y="1331380"/>
            <a:chExt cx="1950797" cy="1564040"/>
          </a:xfrm>
        </p:grpSpPr>
        <p:pic>
          <p:nvPicPr>
            <p:cNvPr id="762" name="Google Shape;762;p21"/>
            <p:cNvPicPr preferRelativeResize="0"/>
            <p:nvPr/>
          </p:nvPicPr>
          <p:blipFill rotWithShape="1">
            <a:blip r:embed="rId18">
              <a:alphaModFix/>
            </a:blip>
            <a:srcRect b="0" l="0" r="0" t="0"/>
            <a:stretch/>
          </p:blipFill>
          <p:spPr>
            <a:xfrm>
              <a:off x="10053737" y="1331380"/>
              <a:ext cx="1950797" cy="1564040"/>
            </a:xfrm>
            <a:prstGeom prst="rect">
              <a:avLst/>
            </a:prstGeom>
            <a:noFill/>
            <a:ln>
              <a:noFill/>
            </a:ln>
          </p:spPr>
        </p:pic>
        <p:sp>
          <p:nvSpPr>
            <p:cNvPr id="763" name="Google Shape;763;p21"/>
            <p:cNvSpPr/>
            <p:nvPr/>
          </p:nvSpPr>
          <p:spPr>
            <a:xfrm>
              <a:off x="10533753" y="1527592"/>
              <a:ext cx="919033"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500">
                  <a:solidFill>
                    <a:schemeClr val="dk1"/>
                  </a:solidFill>
                  <a:latin typeface="Arial"/>
                  <a:ea typeface="Arial"/>
                  <a:cs typeface="Arial"/>
                  <a:sym typeface="Arial"/>
                </a:rPr>
                <a:t>CEC: HR 1.02 (0.93–1.13), p=0.65</a:t>
              </a:r>
              <a:endParaRPr/>
            </a:p>
          </p:txBody>
        </p:sp>
        <p:sp>
          <p:nvSpPr>
            <p:cNvPr id="764" name="Google Shape;764;p21"/>
            <p:cNvSpPr/>
            <p:nvPr/>
          </p:nvSpPr>
          <p:spPr>
            <a:xfrm>
              <a:off x="10918904" y="2219138"/>
              <a:ext cx="1067763"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500">
                  <a:solidFill>
                    <a:schemeClr val="dk1"/>
                  </a:solidFill>
                  <a:latin typeface="Arial"/>
                  <a:ea typeface="Arial"/>
                  <a:cs typeface="Arial"/>
                  <a:sym typeface="Arial"/>
                </a:rPr>
                <a:t>Predicted</a:t>
              </a:r>
              <a:r>
                <a:rPr lang="en-US" sz="500">
                  <a:solidFill>
                    <a:srgbClr val="2B6CB6"/>
                  </a:solidFill>
                  <a:latin typeface="Arial"/>
                  <a:ea typeface="Arial"/>
                  <a:cs typeface="Arial"/>
                  <a:sym typeface="Arial"/>
                </a:rPr>
                <a:t>: </a:t>
              </a:r>
              <a:r>
                <a:rPr lang="en-US" sz="500">
                  <a:solidFill>
                    <a:schemeClr val="dk1"/>
                  </a:solidFill>
                  <a:latin typeface="Arial"/>
                  <a:ea typeface="Arial"/>
                  <a:cs typeface="Arial"/>
                  <a:sym typeface="Arial"/>
                </a:rPr>
                <a:t>HR 0.98 (0.88–1.09), p=0.74</a:t>
              </a:r>
              <a:endParaRPr/>
            </a:p>
          </p:txBody>
        </p:sp>
      </p:grpSp>
      <p:grpSp>
        <p:nvGrpSpPr>
          <p:cNvPr id="765" name="Google Shape;765;p21"/>
          <p:cNvGrpSpPr/>
          <p:nvPr/>
        </p:nvGrpSpPr>
        <p:grpSpPr>
          <a:xfrm>
            <a:off x="4844560" y="4140108"/>
            <a:ext cx="2468880" cy="201168"/>
            <a:chOff x="4800600" y="2444964"/>
            <a:chExt cx="2468880" cy="201168"/>
          </a:xfrm>
        </p:grpSpPr>
        <p:cxnSp>
          <p:nvCxnSpPr>
            <p:cNvPr id="766" name="Google Shape;766;p21"/>
            <p:cNvCxnSpPr/>
            <p:nvPr/>
          </p:nvCxnSpPr>
          <p:spPr>
            <a:xfrm>
              <a:off x="4800600" y="2536404"/>
              <a:ext cx="2468880" cy="0"/>
            </a:xfrm>
            <a:prstGeom prst="straightConnector1">
              <a:avLst/>
            </a:prstGeom>
            <a:noFill/>
            <a:ln cap="flat" cmpd="sng" w="10150">
              <a:solidFill>
                <a:srgbClr val="C8D8E8"/>
              </a:solidFill>
              <a:prstDash val="solid"/>
              <a:round/>
              <a:headEnd len="sm" w="sm" type="none"/>
              <a:tailEnd len="sm" w="sm" type="none"/>
            </a:ln>
          </p:spPr>
        </p:cxnSp>
        <p:sp>
          <p:nvSpPr>
            <p:cNvPr id="767" name="Google Shape;767;p21"/>
            <p:cNvSpPr/>
            <p:nvPr/>
          </p:nvSpPr>
          <p:spPr>
            <a:xfrm>
              <a:off x="5943600" y="2444964"/>
              <a:ext cx="347472" cy="201168"/>
            </a:xfrm>
            <a:prstGeom prst="rect">
              <a:avLst/>
            </a:prstGeom>
            <a:solidFill>
              <a:srgbClr val="F4F8FC"/>
            </a:solidFill>
            <a:ln cap="flat" cmpd="sng" w="10150">
              <a:solidFill>
                <a:srgbClr val="C8D8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8" name="Google Shape;768;p21"/>
            <p:cNvSpPr/>
            <p:nvPr/>
          </p:nvSpPr>
          <p:spPr>
            <a:xfrm>
              <a:off x="5943600" y="2444964"/>
              <a:ext cx="347472"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7A92A8"/>
                </a:buClr>
                <a:buSzPts val="800"/>
                <a:buFont typeface="Calibri"/>
                <a:buNone/>
              </a:pPr>
              <a:r>
                <a:rPr b="1" lang="en-US" sz="800">
                  <a:solidFill>
                    <a:srgbClr val="7A92A8"/>
                  </a:solidFill>
                  <a:latin typeface="Calibri"/>
                  <a:ea typeface="Calibri"/>
                  <a:cs typeface="Calibri"/>
                  <a:sym typeface="Calibri"/>
                </a:rPr>
                <a:t>VS</a:t>
              </a:r>
              <a:endParaRPr sz="800">
                <a:solidFill>
                  <a:schemeClr val="dk1"/>
                </a:solidFill>
                <a:latin typeface="Arial"/>
                <a:ea typeface="Arial"/>
                <a:cs typeface="Arial"/>
                <a:sym typeface="Arial"/>
              </a:endParaRPr>
            </a:p>
          </p:txBody>
        </p:sp>
      </p:grpSp>
      <p:cxnSp>
        <p:nvCxnSpPr>
          <p:cNvPr id="769" name="Google Shape;769;p21"/>
          <p:cNvCxnSpPr/>
          <p:nvPr/>
        </p:nvCxnSpPr>
        <p:spPr>
          <a:xfrm>
            <a:off x="4302368" y="645753"/>
            <a:ext cx="0" cy="5315432"/>
          </a:xfrm>
          <a:prstGeom prst="straightConnector1">
            <a:avLst/>
          </a:prstGeom>
          <a:noFill/>
          <a:ln cap="flat" cmpd="sng" w="12700">
            <a:solidFill>
              <a:srgbClr val="C8D8E8"/>
            </a:solidFill>
            <a:prstDash val="solid"/>
            <a:round/>
            <a:headEnd len="sm" w="sm" type="none"/>
            <a:tailEnd len="sm" w="sm" type="none"/>
          </a:ln>
        </p:spPr>
      </p:cxnSp>
      <p:sp>
        <p:nvSpPr>
          <p:cNvPr id="770" name="Google Shape;770;p21"/>
          <p:cNvSpPr/>
          <p:nvPr/>
        </p:nvSpPr>
        <p:spPr>
          <a:xfrm>
            <a:off x="7334424" y="1556538"/>
            <a:ext cx="50292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771" name="Google Shape;771;p21"/>
          <p:cNvSpPr/>
          <p:nvPr/>
        </p:nvSpPr>
        <p:spPr>
          <a:xfrm>
            <a:off x="6877224" y="4701315"/>
            <a:ext cx="50292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772" name="Google Shape;772;p21"/>
          <p:cNvSpPr txBox="1"/>
          <p:nvPr/>
        </p:nvSpPr>
        <p:spPr>
          <a:xfrm>
            <a:off x="275492" y="113080"/>
            <a:ext cx="10515600" cy="7075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2060"/>
              </a:buClr>
              <a:buSzPts val="4400"/>
              <a:buFont typeface="Arial"/>
              <a:buNone/>
            </a:pPr>
            <a:r>
              <a:rPr b="1" lang="en-US" sz="4400">
                <a:solidFill>
                  <a:srgbClr val="002060"/>
                </a:solidFill>
                <a:latin typeface="Arial"/>
                <a:ea typeface="Arial"/>
                <a:cs typeface="Arial"/>
                <a:sym typeface="Arial"/>
              </a:rPr>
              <a:t>Study Design</a:t>
            </a:r>
            <a:endParaRPr/>
          </a:p>
        </p:txBody>
      </p:sp>
      <p:sp>
        <p:nvSpPr>
          <p:cNvPr id="773" name="Google Shape;773;p21"/>
          <p:cNvSpPr txBox="1"/>
          <p:nvPr/>
        </p:nvSpPr>
        <p:spPr>
          <a:xfrm>
            <a:off x="1420894" y="5647053"/>
            <a:ext cx="18234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Step 1</a:t>
            </a:r>
            <a:endParaRPr/>
          </a:p>
        </p:txBody>
      </p:sp>
      <p:sp>
        <p:nvSpPr>
          <p:cNvPr id="774" name="Google Shape;774;p21"/>
          <p:cNvSpPr txBox="1"/>
          <p:nvPr/>
        </p:nvSpPr>
        <p:spPr>
          <a:xfrm>
            <a:off x="5334000" y="5647053"/>
            <a:ext cx="18234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Step 2</a:t>
            </a:r>
            <a:endParaRPr/>
          </a:p>
        </p:txBody>
      </p:sp>
      <p:sp>
        <p:nvSpPr>
          <p:cNvPr id="775" name="Google Shape;775;p21"/>
          <p:cNvSpPr txBox="1"/>
          <p:nvPr/>
        </p:nvSpPr>
        <p:spPr>
          <a:xfrm>
            <a:off x="9185031" y="5647053"/>
            <a:ext cx="18234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Step 3</a:t>
            </a:r>
            <a:endParaRPr/>
          </a:p>
        </p:txBody>
      </p:sp>
      <p:cxnSp>
        <p:nvCxnSpPr>
          <p:cNvPr id="776" name="Google Shape;776;p21"/>
          <p:cNvCxnSpPr/>
          <p:nvPr/>
        </p:nvCxnSpPr>
        <p:spPr>
          <a:xfrm>
            <a:off x="6319251" y="-64006"/>
            <a:ext cx="0" cy="11417251"/>
          </a:xfrm>
          <a:prstGeom prst="straightConnector1">
            <a:avLst/>
          </a:prstGeom>
          <a:noFill/>
          <a:ln cap="flat" cmpd="sng" w="12700">
            <a:solidFill>
              <a:srgbClr val="C8D8E8"/>
            </a:solidFill>
            <a:prstDash val="solid"/>
            <a:round/>
            <a:headEnd len="sm" w="sm" type="none"/>
            <a:tailEnd len="sm" w="sm" type="none"/>
          </a:ln>
        </p:spPr>
      </p:cxnSp>
      <p:cxnSp>
        <p:nvCxnSpPr>
          <p:cNvPr id="777" name="Google Shape;777;p21"/>
          <p:cNvCxnSpPr/>
          <p:nvPr/>
        </p:nvCxnSpPr>
        <p:spPr>
          <a:xfrm>
            <a:off x="7959968" y="645753"/>
            <a:ext cx="0" cy="5315432"/>
          </a:xfrm>
          <a:prstGeom prst="straightConnector1">
            <a:avLst/>
          </a:prstGeom>
          <a:noFill/>
          <a:ln cap="flat" cmpd="sng" w="12700">
            <a:solidFill>
              <a:srgbClr val="C8D8E8"/>
            </a:solidFill>
            <a:prstDash val="solid"/>
            <a:round/>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grpSp>
        <p:nvGrpSpPr>
          <p:cNvPr id="783" name="Google Shape;783;p22"/>
          <p:cNvGrpSpPr/>
          <p:nvPr/>
        </p:nvGrpSpPr>
        <p:grpSpPr>
          <a:xfrm>
            <a:off x="6626364" y="1286975"/>
            <a:ext cx="5329061" cy="3603385"/>
            <a:chOff x="6626364" y="1286975"/>
            <a:chExt cx="5329061" cy="3603385"/>
          </a:xfrm>
        </p:grpSpPr>
        <p:pic>
          <p:nvPicPr>
            <p:cNvPr id="784" name="Google Shape;784;p22"/>
            <p:cNvPicPr preferRelativeResize="0"/>
            <p:nvPr/>
          </p:nvPicPr>
          <p:blipFill rotWithShape="1">
            <a:blip r:embed="rId3">
              <a:alphaModFix/>
            </a:blip>
            <a:srcRect b="0" l="0" r="0" t="0"/>
            <a:stretch/>
          </p:blipFill>
          <p:spPr>
            <a:xfrm>
              <a:off x="6626364" y="1286975"/>
              <a:ext cx="5329061" cy="3603385"/>
            </a:xfrm>
            <a:prstGeom prst="rect">
              <a:avLst/>
            </a:prstGeom>
            <a:noFill/>
            <a:ln>
              <a:noFill/>
            </a:ln>
          </p:spPr>
        </p:pic>
        <p:sp>
          <p:nvSpPr>
            <p:cNvPr id="785" name="Google Shape;785;p22"/>
            <p:cNvSpPr/>
            <p:nvPr/>
          </p:nvSpPr>
          <p:spPr>
            <a:xfrm>
              <a:off x="11034944" y="4350058"/>
              <a:ext cx="868113" cy="30184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786" name="Google Shape;786;p22"/>
          <p:cNvGrpSpPr/>
          <p:nvPr/>
        </p:nvGrpSpPr>
        <p:grpSpPr>
          <a:xfrm>
            <a:off x="723470" y="1333500"/>
            <a:ext cx="5469631" cy="3568421"/>
            <a:chOff x="723470" y="1333500"/>
            <a:chExt cx="5469631" cy="3568421"/>
          </a:xfrm>
        </p:grpSpPr>
        <p:pic>
          <p:nvPicPr>
            <p:cNvPr id="787" name="Google Shape;787;p22"/>
            <p:cNvPicPr preferRelativeResize="0"/>
            <p:nvPr/>
          </p:nvPicPr>
          <p:blipFill rotWithShape="1">
            <a:blip r:embed="rId4">
              <a:alphaModFix/>
            </a:blip>
            <a:srcRect b="1" l="0" r="0" t="1393"/>
            <a:stretch/>
          </p:blipFill>
          <p:spPr>
            <a:xfrm>
              <a:off x="723470" y="1333500"/>
              <a:ext cx="5469631" cy="3568421"/>
            </a:xfrm>
            <a:prstGeom prst="rect">
              <a:avLst/>
            </a:prstGeom>
            <a:noFill/>
            <a:ln>
              <a:noFill/>
            </a:ln>
          </p:spPr>
        </p:pic>
        <p:sp>
          <p:nvSpPr>
            <p:cNvPr id="788" name="Google Shape;788;p22"/>
            <p:cNvSpPr/>
            <p:nvPr/>
          </p:nvSpPr>
          <p:spPr>
            <a:xfrm>
              <a:off x="5234152" y="4445876"/>
              <a:ext cx="923409" cy="22972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789" name="Google Shape;789;p22"/>
          <p:cNvSpPr txBox="1"/>
          <p:nvPr>
            <p:ph type="title"/>
          </p:nvPr>
        </p:nvSpPr>
        <p:spPr>
          <a:xfrm>
            <a:off x="568699" y="162917"/>
            <a:ext cx="11054603" cy="108168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4000"/>
              <a:buFont typeface="Play"/>
              <a:buNone/>
            </a:pPr>
            <a:r>
              <a:rPr b="1" lang="en-US" sz="4000">
                <a:solidFill>
                  <a:srgbClr val="002060"/>
                </a:solidFill>
              </a:rPr>
              <a:t>Step 3: EUCLID 1º Endpoint Cumulative Incidence</a:t>
            </a:r>
            <a:endParaRPr/>
          </a:p>
        </p:txBody>
      </p:sp>
      <p:sp>
        <p:nvSpPr>
          <p:cNvPr id="790" name="Google Shape;790;p22"/>
          <p:cNvSpPr txBox="1"/>
          <p:nvPr/>
        </p:nvSpPr>
        <p:spPr>
          <a:xfrm rot="-5400000">
            <a:off x="-900291" y="2704460"/>
            <a:ext cx="263878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CV Death, MI, Stroke</a:t>
            </a:r>
            <a:endParaRPr/>
          </a:p>
        </p:txBody>
      </p:sp>
      <p:sp>
        <p:nvSpPr>
          <p:cNvPr id="791" name="Google Shape;791;p22"/>
          <p:cNvSpPr txBox="1"/>
          <p:nvPr/>
        </p:nvSpPr>
        <p:spPr>
          <a:xfrm>
            <a:off x="3435005" y="911669"/>
            <a:ext cx="532199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Months Since Randomization</a:t>
            </a:r>
            <a:endParaRPr/>
          </a:p>
        </p:txBody>
      </p:sp>
      <p:sp>
        <p:nvSpPr>
          <p:cNvPr id="792" name="Google Shape;792;p22"/>
          <p:cNvSpPr txBox="1"/>
          <p:nvPr/>
        </p:nvSpPr>
        <p:spPr>
          <a:xfrm>
            <a:off x="2317788" y="5388989"/>
            <a:ext cx="189035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ADAPT-CEC</a:t>
            </a:r>
            <a:endParaRPr/>
          </a:p>
        </p:txBody>
      </p:sp>
      <p:sp>
        <p:nvSpPr>
          <p:cNvPr id="793" name="Google Shape;793;p22"/>
          <p:cNvSpPr txBox="1"/>
          <p:nvPr/>
        </p:nvSpPr>
        <p:spPr>
          <a:xfrm>
            <a:off x="8330339" y="5388989"/>
            <a:ext cx="1948326"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HYBRID</a:t>
            </a:r>
            <a:endParaRPr/>
          </a:p>
        </p:txBody>
      </p:sp>
      <p:sp>
        <p:nvSpPr>
          <p:cNvPr id="794" name="Google Shape;794;p22"/>
          <p:cNvSpPr txBox="1"/>
          <p:nvPr/>
        </p:nvSpPr>
        <p:spPr>
          <a:xfrm>
            <a:off x="5720064"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1387</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1399</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795" name="Google Shape;795;p22"/>
          <p:cNvSpPr txBox="1"/>
          <p:nvPr/>
        </p:nvSpPr>
        <p:spPr>
          <a:xfrm>
            <a:off x="5316919"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3714</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3754</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796" name="Google Shape;796;p22"/>
          <p:cNvSpPr txBox="1"/>
          <p:nvPr/>
        </p:nvSpPr>
        <p:spPr>
          <a:xfrm>
            <a:off x="4913770"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6984</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7035</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797" name="Google Shape;797;p22"/>
          <p:cNvSpPr txBox="1"/>
          <p:nvPr/>
        </p:nvSpPr>
        <p:spPr>
          <a:xfrm>
            <a:off x="4510621"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10855</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10932</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798" name="Google Shape;798;p22"/>
          <p:cNvSpPr txBox="1"/>
          <p:nvPr/>
        </p:nvSpPr>
        <p:spPr>
          <a:xfrm>
            <a:off x="4107472"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12117</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12200</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799" name="Google Shape;799;p22"/>
          <p:cNvSpPr txBox="1"/>
          <p:nvPr/>
        </p:nvSpPr>
        <p:spPr>
          <a:xfrm>
            <a:off x="370432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12357</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12425</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00" name="Google Shape;800;p22"/>
          <p:cNvSpPr txBox="1"/>
          <p:nvPr/>
        </p:nvSpPr>
        <p:spPr>
          <a:xfrm>
            <a:off x="3301174"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12585</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12640</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01" name="Google Shape;801;p22"/>
          <p:cNvSpPr txBox="1"/>
          <p:nvPr/>
        </p:nvSpPr>
        <p:spPr>
          <a:xfrm>
            <a:off x="2494876"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13005</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13043</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02" name="Google Shape;802;p22"/>
          <p:cNvSpPr txBox="1"/>
          <p:nvPr/>
        </p:nvSpPr>
        <p:spPr>
          <a:xfrm>
            <a:off x="2091727"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13216</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13243</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03" name="Google Shape;803;p22"/>
          <p:cNvSpPr txBox="1"/>
          <p:nvPr/>
        </p:nvSpPr>
        <p:spPr>
          <a:xfrm>
            <a:off x="1688578"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13418</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13435</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04" name="Google Shape;804;p22"/>
          <p:cNvSpPr txBox="1"/>
          <p:nvPr/>
        </p:nvSpPr>
        <p:spPr>
          <a:xfrm>
            <a:off x="1285429"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13624</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13630</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05" name="Google Shape;805;p22"/>
          <p:cNvSpPr txBox="1"/>
          <p:nvPr/>
        </p:nvSpPr>
        <p:spPr>
          <a:xfrm>
            <a:off x="882280"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13885</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13885</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06" name="Google Shape;806;p22"/>
          <p:cNvSpPr txBox="1"/>
          <p:nvPr/>
        </p:nvSpPr>
        <p:spPr>
          <a:xfrm>
            <a:off x="11505905"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1387</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1394</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07" name="Google Shape;807;p22"/>
          <p:cNvSpPr txBox="1"/>
          <p:nvPr/>
        </p:nvSpPr>
        <p:spPr>
          <a:xfrm>
            <a:off x="11112661"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3714</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3734</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08" name="Google Shape;808;p22"/>
          <p:cNvSpPr txBox="1"/>
          <p:nvPr/>
        </p:nvSpPr>
        <p:spPr>
          <a:xfrm>
            <a:off x="1071941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6984</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7011</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09" name="Google Shape;809;p22"/>
          <p:cNvSpPr txBox="1"/>
          <p:nvPr/>
        </p:nvSpPr>
        <p:spPr>
          <a:xfrm>
            <a:off x="10326165"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10855</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10888</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10" name="Google Shape;810;p22"/>
          <p:cNvSpPr txBox="1"/>
          <p:nvPr/>
        </p:nvSpPr>
        <p:spPr>
          <a:xfrm>
            <a:off x="9932917"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12117</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12148</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11" name="Google Shape;811;p22"/>
          <p:cNvSpPr txBox="1"/>
          <p:nvPr/>
        </p:nvSpPr>
        <p:spPr>
          <a:xfrm>
            <a:off x="9539669"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12357</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12382</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12" name="Google Shape;812;p22"/>
          <p:cNvSpPr txBox="1"/>
          <p:nvPr/>
        </p:nvSpPr>
        <p:spPr>
          <a:xfrm>
            <a:off x="9146421"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12585</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12608</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13" name="Google Shape;813;p22"/>
          <p:cNvSpPr txBox="1"/>
          <p:nvPr/>
        </p:nvSpPr>
        <p:spPr>
          <a:xfrm>
            <a:off x="875317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12799</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12821</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14" name="Google Shape;814;p22"/>
          <p:cNvSpPr txBox="1"/>
          <p:nvPr/>
        </p:nvSpPr>
        <p:spPr>
          <a:xfrm>
            <a:off x="8359925"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13005</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13014</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15" name="Google Shape;815;p22"/>
          <p:cNvSpPr txBox="1"/>
          <p:nvPr/>
        </p:nvSpPr>
        <p:spPr>
          <a:xfrm>
            <a:off x="7966677"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13216</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13227</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16" name="Google Shape;816;p22"/>
          <p:cNvSpPr txBox="1"/>
          <p:nvPr/>
        </p:nvSpPr>
        <p:spPr>
          <a:xfrm>
            <a:off x="7573429"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13418</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13421</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17" name="Google Shape;817;p22"/>
          <p:cNvSpPr txBox="1"/>
          <p:nvPr/>
        </p:nvSpPr>
        <p:spPr>
          <a:xfrm>
            <a:off x="7180181"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13624</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13624</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18" name="Google Shape;818;p22"/>
          <p:cNvSpPr txBox="1"/>
          <p:nvPr/>
        </p:nvSpPr>
        <p:spPr>
          <a:xfrm>
            <a:off x="678693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13885</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13885</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19" name="Google Shape;819;p22"/>
          <p:cNvSpPr txBox="1"/>
          <p:nvPr/>
        </p:nvSpPr>
        <p:spPr>
          <a:xfrm>
            <a:off x="2898025"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12799</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12849</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grpSp>
        <p:nvGrpSpPr>
          <p:cNvPr id="820" name="Google Shape;820;p22"/>
          <p:cNvGrpSpPr/>
          <p:nvPr/>
        </p:nvGrpSpPr>
        <p:grpSpPr>
          <a:xfrm>
            <a:off x="4703828" y="4151972"/>
            <a:ext cx="7488172" cy="382326"/>
            <a:chOff x="4703828" y="4151972"/>
            <a:chExt cx="7488172" cy="382326"/>
          </a:xfrm>
        </p:grpSpPr>
        <p:sp>
          <p:nvSpPr>
            <p:cNvPr id="821" name="Google Shape;821;p22"/>
            <p:cNvSpPr/>
            <p:nvPr/>
          </p:nvSpPr>
          <p:spPr>
            <a:xfrm>
              <a:off x="4703828" y="4215774"/>
              <a:ext cx="707770" cy="71819"/>
            </a:xfrm>
            <a:prstGeom prst="rect">
              <a:avLst/>
            </a:prstGeom>
            <a:solidFill>
              <a:srgbClr val="000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2" name="Google Shape;822;p22"/>
            <p:cNvSpPr/>
            <p:nvPr/>
          </p:nvSpPr>
          <p:spPr>
            <a:xfrm>
              <a:off x="4703828" y="4392147"/>
              <a:ext cx="707770" cy="7181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3" name="Google Shape;823;p22"/>
            <p:cNvSpPr txBox="1"/>
            <p:nvPr/>
          </p:nvSpPr>
          <p:spPr>
            <a:xfrm>
              <a:off x="5467372" y="4151972"/>
              <a:ext cx="830044" cy="382326"/>
            </a:xfrm>
            <a:prstGeom prst="rect">
              <a:avLst/>
            </a:prstGeom>
            <a:solidFill>
              <a:schemeClr val="lt1"/>
            </a:solid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CEC</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ADAPT-CEC</a:t>
              </a:r>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p:txBody>
        </p:sp>
        <p:sp>
          <p:nvSpPr>
            <p:cNvPr id="824" name="Google Shape;824;p22"/>
            <p:cNvSpPr/>
            <p:nvPr/>
          </p:nvSpPr>
          <p:spPr>
            <a:xfrm>
              <a:off x="10597505" y="4215774"/>
              <a:ext cx="707770" cy="71819"/>
            </a:xfrm>
            <a:prstGeom prst="rect">
              <a:avLst/>
            </a:prstGeom>
            <a:solidFill>
              <a:srgbClr val="000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5" name="Google Shape;825;p22"/>
            <p:cNvSpPr/>
            <p:nvPr/>
          </p:nvSpPr>
          <p:spPr>
            <a:xfrm>
              <a:off x="10597505" y="4392147"/>
              <a:ext cx="707770" cy="7181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6" name="Google Shape;826;p22"/>
            <p:cNvSpPr txBox="1"/>
            <p:nvPr/>
          </p:nvSpPr>
          <p:spPr>
            <a:xfrm>
              <a:off x="11361048" y="4151972"/>
              <a:ext cx="830952" cy="382326"/>
            </a:xfrm>
            <a:prstGeom prst="rect">
              <a:avLst/>
            </a:prstGeom>
            <a:solidFill>
              <a:schemeClr val="lt1"/>
            </a:solid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CEC</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ADAPT-CEC</a:t>
              </a:r>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pic>
        <p:nvPicPr>
          <p:cNvPr id="831" name="Google Shape;831;p23"/>
          <p:cNvPicPr preferRelativeResize="0"/>
          <p:nvPr/>
        </p:nvPicPr>
        <p:blipFill rotWithShape="1">
          <a:blip r:embed="rId3">
            <a:alphaModFix/>
          </a:blip>
          <a:srcRect b="0" l="0" r="0" t="0"/>
          <a:stretch/>
        </p:blipFill>
        <p:spPr>
          <a:xfrm>
            <a:off x="6604023" y="1296000"/>
            <a:ext cx="5425887" cy="3611018"/>
          </a:xfrm>
          <a:prstGeom prst="rect">
            <a:avLst/>
          </a:prstGeom>
          <a:noFill/>
          <a:ln>
            <a:noFill/>
          </a:ln>
        </p:spPr>
      </p:pic>
      <p:grpSp>
        <p:nvGrpSpPr>
          <p:cNvPr id="832" name="Google Shape;832;p23"/>
          <p:cNvGrpSpPr/>
          <p:nvPr/>
        </p:nvGrpSpPr>
        <p:grpSpPr>
          <a:xfrm>
            <a:off x="715548" y="1333500"/>
            <a:ext cx="5476025" cy="3583738"/>
            <a:chOff x="715548" y="1333500"/>
            <a:chExt cx="5476025" cy="3583738"/>
          </a:xfrm>
        </p:grpSpPr>
        <p:pic>
          <p:nvPicPr>
            <p:cNvPr id="833" name="Google Shape;833;p23"/>
            <p:cNvPicPr preferRelativeResize="0"/>
            <p:nvPr/>
          </p:nvPicPr>
          <p:blipFill rotWithShape="1">
            <a:blip r:embed="rId4">
              <a:alphaModFix/>
            </a:blip>
            <a:srcRect b="0" l="0" r="0" t="1849"/>
            <a:stretch/>
          </p:blipFill>
          <p:spPr>
            <a:xfrm>
              <a:off x="715548" y="1333500"/>
              <a:ext cx="5476025" cy="3583738"/>
            </a:xfrm>
            <a:prstGeom prst="rect">
              <a:avLst/>
            </a:prstGeom>
            <a:noFill/>
            <a:ln>
              <a:noFill/>
            </a:ln>
          </p:spPr>
        </p:pic>
        <p:sp>
          <p:nvSpPr>
            <p:cNvPr id="834" name="Google Shape;834;p23"/>
            <p:cNvSpPr/>
            <p:nvPr/>
          </p:nvSpPr>
          <p:spPr>
            <a:xfrm>
              <a:off x="5187297" y="4418175"/>
              <a:ext cx="982767" cy="2511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835" name="Google Shape;835;p23"/>
          <p:cNvSpPr txBox="1"/>
          <p:nvPr>
            <p:ph type="title"/>
          </p:nvPr>
        </p:nvSpPr>
        <p:spPr>
          <a:xfrm>
            <a:off x="592831" y="180180"/>
            <a:ext cx="11006338" cy="104748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4000"/>
              <a:buFont typeface="Play"/>
              <a:buNone/>
            </a:pPr>
            <a:r>
              <a:rPr b="1" lang="en-US" sz="4000">
                <a:solidFill>
                  <a:srgbClr val="002060"/>
                </a:solidFill>
              </a:rPr>
              <a:t>Step 3: EUCLID 1º Endpoint Cumulative Incidence</a:t>
            </a:r>
            <a:endParaRPr/>
          </a:p>
        </p:txBody>
      </p:sp>
      <p:sp>
        <p:nvSpPr>
          <p:cNvPr id="836" name="Google Shape;836;p23"/>
          <p:cNvSpPr txBox="1"/>
          <p:nvPr/>
        </p:nvSpPr>
        <p:spPr>
          <a:xfrm rot="-5400000">
            <a:off x="-900291" y="2703526"/>
            <a:ext cx="263878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CV Death, MI, Stroke</a:t>
            </a:r>
            <a:endParaRPr/>
          </a:p>
        </p:txBody>
      </p:sp>
      <p:sp>
        <p:nvSpPr>
          <p:cNvPr id="837" name="Google Shape;837;p23"/>
          <p:cNvSpPr txBox="1"/>
          <p:nvPr/>
        </p:nvSpPr>
        <p:spPr>
          <a:xfrm>
            <a:off x="3435005" y="911669"/>
            <a:ext cx="532199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Months Since Randomization</a:t>
            </a:r>
            <a:endParaRPr/>
          </a:p>
        </p:txBody>
      </p:sp>
      <p:sp>
        <p:nvSpPr>
          <p:cNvPr id="838" name="Google Shape;838;p23"/>
          <p:cNvSpPr txBox="1"/>
          <p:nvPr/>
        </p:nvSpPr>
        <p:spPr>
          <a:xfrm>
            <a:off x="5720064"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1387</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1399</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39" name="Google Shape;839;p23"/>
          <p:cNvSpPr txBox="1"/>
          <p:nvPr/>
        </p:nvSpPr>
        <p:spPr>
          <a:xfrm>
            <a:off x="5316919"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3714</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3754</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40" name="Google Shape;840;p23"/>
          <p:cNvSpPr txBox="1"/>
          <p:nvPr/>
        </p:nvSpPr>
        <p:spPr>
          <a:xfrm>
            <a:off x="4913770"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6984</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7035</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41" name="Google Shape;841;p23"/>
          <p:cNvSpPr txBox="1"/>
          <p:nvPr/>
        </p:nvSpPr>
        <p:spPr>
          <a:xfrm>
            <a:off x="4510621"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10855</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10932</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42" name="Google Shape;842;p23"/>
          <p:cNvSpPr txBox="1"/>
          <p:nvPr/>
        </p:nvSpPr>
        <p:spPr>
          <a:xfrm>
            <a:off x="4107472"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12117</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12200</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43" name="Google Shape;843;p23"/>
          <p:cNvSpPr txBox="1"/>
          <p:nvPr/>
        </p:nvSpPr>
        <p:spPr>
          <a:xfrm>
            <a:off x="370432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12357</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12425</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44" name="Google Shape;844;p23"/>
          <p:cNvSpPr txBox="1"/>
          <p:nvPr/>
        </p:nvSpPr>
        <p:spPr>
          <a:xfrm>
            <a:off x="3301174"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12585</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12640</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45" name="Google Shape;845;p23"/>
          <p:cNvSpPr txBox="1"/>
          <p:nvPr/>
        </p:nvSpPr>
        <p:spPr>
          <a:xfrm>
            <a:off x="2898025"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12799</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12849</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46" name="Google Shape;846;p23"/>
          <p:cNvSpPr txBox="1"/>
          <p:nvPr/>
        </p:nvSpPr>
        <p:spPr>
          <a:xfrm>
            <a:off x="2494876"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13005</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13043</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47" name="Google Shape;847;p23"/>
          <p:cNvSpPr txBox="1"/>
          <p:nvPr/>
        </p:nvSpPr>
        <p:spPr>
          <a:xfrm>
            <a:off x="2091727"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13216</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13243</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48" name="Google Shape;848;p23"/>
          <p:cNvSpPr txBox="1"/>
          <p:nvPr/>
        </p:nvSpPr>
        <p:spPr>
          <a:xfrm>
            <a:off x="1688578"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13418</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13435</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49" name="Google Shape;849;p23"/>
          <p:cNvSpPr txBox="1"/>
          <p:nvPr/>
        </p:nvSpPr>
        <p:spPr>
          <a:xfrm>
            <a:off x="1285429"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13624</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13630</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50" name="Google Shape;850;p23"/>
          <p:cNvSpPr txBox="1"/>
          <p:nvPr/>
        </p:nvSpPr>
        <p:spPr>
          <a:xfrm>
            <a:off x="882280"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13885</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13885</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51" name="Google Shape;851;p23"/>
          <p:cNvSpPr txBox="1"/>
          <p:nvPr/>
        </p:nvSpPr>
        <p:spPr>
          <a:xfrm>
            <a:off x="11558457"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1387</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1420</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52" name="Google Shape;852;p23"/>
          <p:cNvSpPr txBox="1"/>
          <p:nvPr/>
        </p:nvSpPr>
        <p:spPr>
          <a:xfrm>
            <a:off x="11160830"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3714</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3783</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53" name="Google Shape;853;p23"/>
          <p:cNvSpPr txBox="1"/>
          <p:nvPr/>
        </p:nvSpPr>
        <p:spPr>
          <a:xfrm>
            <a:off x="1076320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6984</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7088</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54" name="Google Shape;854;p23"/>
          <p:cNvSpPr txBox="1"/>
          <p:nvPr/>
        </p:nvSpPr>
        <p:spPr>
          <a:xfrm>
            <a:off x="10365576"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10855</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10999</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55" name="Google Shape;855;p23"/>
          <p:cNvSpPr txBox="1"/>
          <p:nvPr/>
        </p:nvSpPr>
        <p:spPr>
          <a:xfrm>
            <a:off x="9967949"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12117</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12268</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56" name="Google Shape;856;p23"/>
          <p:cNvSpPr txBox="1"/>
          <p:nvPr/>
        </p:nvSpPr>
        <p:spPr>
          <a:xfrm>
            <a:off x="9570322"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12357</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12484</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57" name="Google Shape;857;p23"/>
          <p:cNvSpPr txBox="1"/>
          <p:nvPr/>
        </p:nvSpPr>
        <p:spPr>
          <a:xfrm>
            <a:off x="9172695"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12585</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12691</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58" name="Google Shape;858;p23"/>
          <p:cNvSpPr txBox="1"/>
          <p:nvPr/>
        </p:nvSpPr>
        <p:spPr>
          <a:xfrm>
            <a:off x="8775068"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12799</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12883</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59" name="Google Shape;859;p23"/>
          <p:cNvSpPr txBox="1"/>
          <p:nvPr/>
        </p:nvSpPr>
        <p:spPr>
          <a:xfrm>
            <a:off x="8377441"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13005</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13077</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60" name="Google Shape;860;p23"/>
          <p:cNvSpPr txBox="1"/>
          <p:nvPr/>
        </p:nvSpPr>
        <p:spPr>
          <a:xfrm>
            <a:off x="7979814"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13216</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13271</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61" name="Google Shape;861;p23"/>
          <p:cNvSpPr txBox="1"/>
          <p:nvPr/>
        </p:nvSpPr>
        <p:spPr>
          <a:xfrm>
            <a:off x="7582187"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13418</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13460</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62" name="Google Shape;862;p23"/>
          <p:cNvSpPr txBox="1"/>
          <p:nvPr/>
        </p:nvSpPr>
        <p:spPr>
          <a:xfrm>
            <a:off x="7184560"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13624</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13642</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63" name="Google Shape;863;p23"/>
          <p:cNvSpPr txBox="1"/>
          <p:nvPr/>
        </p:nvSpPr>
        <p:spPr>
          <a:xfrm>
            <a:off x="678693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13885</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13885</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64" name="Google Shape;864;p23"/>
          <p:cNvSpPr txBox="1"/>
          <p:nvPr/>
        </p:nvSpPr>
        <p:spPr>
          <a:xfrm>
            <a:off x="2317788" y="5388989"/>
            <a:ext cx="189035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ADAPT-CEC</a:t>
            </a:r>
            <a:endParaRPr/>
          </a:p>
        </p:txBody>
      </p:sp>
      <p:sp>
        <p:nvSpPr>
          <p:cNvPr id="865" name="Google Shape;865;p23"/>
          <p:cNvSpPr txBox="1"/>
          <p:nvPr/>
        </p:nvSpPr>
        <p:spPr>
          <a:xfrm>
            <a:off x="8330339" y="5388989"/>
            <a:ext cx="1948326"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GPT</a:t>
            </a:r>
            <a:endParaRPr/>
          </a:p>
        </p:txBody>
      </p:sp>
      <p:sp>
        <p:nvSpPr>
          <p:cNvPr id="866" name="Google Shape;866;p23"/>
          <p:cNvSpPr/>
          <p:nvPr/>
        </p:nvSpPr>
        <p:spPr>
          <a:xfrm>
            <a:off x="10972800" y="4418175"/>
            <a:ext cx="982767" cy="2511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67" name="Google Shape;867;p23"/>
          <p:cNvGrpSpPr/>
          <p:nvPr/>
        </p:nvGrpSpPr>
        <p:grpSpPr>
          <a:xfrm>
            <a:off x="4703828" y="4151972"/>
            <a:ext cx="7243193" cy="382326"/>
            <a:chOff x="4703828" y="4151972"/>
            <a:chExt cx="7243193" cy="382326"/>
          </a:xfrm>
        </p:grpSpPr>
        <p:sp>
          <p:nvSpPr>
            <p:cNvPr id="868" name="Google Shape;868;p23"/>
            <p:cNvSpPr/>
            <p:nvPr/>
          </p:nvSpPr>
          <p:spPr>
            <a:xfrm>
              <a:off x="4703828" y="4215774"/>
              <a:ext cx="707770" cy="71819"/>
            </a:xfrm>
            <a:prstGeom prst="rect">
              <a:avLst/>
            </a:prstGeom>
            <a:solidFill>
              <a:srgbClr val="000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9" name="Google Shape;869;p23"/>
            <p:cNvSpPr/>
            <p:nvPr/>
          </p:nvSpPr>
          <p:spPr>
            <a:xfrm>
              <a:off x="4703828" y="4392147"/>
              <a:ext cx="707770" cy="7181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0" name="Google Shape;870;p23"/>
            <p:cNvSpPr txBox="1"/>
            <p:nvPr/>
          </p:nvSpPr>
          <p:spPr>
            <a:xfrm>
              <a:off x="5467371" y="4151972"/>
              <a:ext cx="982767" cy="382326"/>
            </a:xfrm>
            <a:prstGeom prst="rect">
              <a:avLst/>
            </a:prstGeom>
            <a:solidFill>
              <a:schemeClr val="lt1"/>
            </a:solid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CEC</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ADAPT-CEC</a:t>
              </a:r>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p:txBody>
        </p:sp>
        <p:sp>
          <p:nvSpPr>
            <p:cNvPr id="871" name="Google Shape;871;p23"/>
            <p:cNvSpPr/>
            <p:nvPr/>
          </p:nvSpPr>
          <p:spPr>
            <a:xfrm>
              <a:off x="10597505" y="4215774"/>
              <a:ext cx="707770" cy="71819"/>
            </a:xfrm>
            <a:prstGeom prst="rect">
              <a:avLst/>
            </a:prstGeom>
            <a:solidFill>
              <a:srgbClr val="000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2" name="Google Shape;872;p23"/>
            <p:cNvSpPr/>
            <p:nvPr/>
          </p:nvSpPr>
          <p:spPr>
            <a:xfrm>
              <a:off x="10597505" y="4392147"/>
              <a:ext cx="707770" cy="7181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3" name="Google Shape;873;p23"/>
            <p:cNvSpPr txBox="1"/>
            <p:nvPr/>
          </p:nvSpPr>
          <p:spPr>
            <a:xfrm>
              <a:off x="11361049" y="4151972"/>
              <a:ext cx="585972" cy="382326"/>
            </a:xfrm>
            <a:prstGeom prst="rect">
              <a:avLst/>
            </a:prstGeom>
            <a:solidFill>
              <a:schemeClr val="lt1"/>
            </a:solid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CEC</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GPT</a:t>
              </a:r>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grpSp>
        <p:nvGrpSpPr>
          <p:cNvPr id="878" name="Google Shape;878;p24"/>
          <p:cNvGrpSpPr/>
          <p:nvPr/>
        </p:nvGrpSpPr>
        <p:grpSpPr>
          <a:xfrm>
            <a:off x="6584719" y="1322622"/>
            <a:ext cx="5403394" cy="3602177"/>
            <a:chOff x="6584719" y="1322622"/>
            <a:chExt cx="5403394" cy="3602177"/>
          </a:xfrm>
        </p:grpSpPr>
        <p:pic>
          <p:nvPicPr>
            <p:cNvPr id="879" name="Google Shape;879;p24"/>
            <p:cNvPicPr preferRelativeResize="0"/>
            <p:nvPr/>
          </p:nvPicPr>
          <p:blipFill rotWithShape="1">
            <a:blip r:embed="rId3">
              <a:alphaModFix/>
            </a:blip>
            <a:srcRect b="0" l="0" r="0" t="0"/>
            <a:stretch/>
          </p:blipFill>
          <p:spPr>
            <a:xfrm>
              <a:off x="6584719" y="1322622"/>
              <a:ext cx="5403394" cy="3602177"/>
            </a:xfrm>
            <a:prstGeom prst="rect">
              <a:avLst/>
            </a:prstGeom>
            <a:noFill/>
            <a:ln>
              <a:noFill/>
            </a:ln>
          </p:spPr>
        </p:pic>
        <p:sp>
          <p:nvSpPr>
            <p:cNvPr id="880" name="Google Shape;880;p24"/>
            <p:cNvSpPr/>
            <p:nvPr/>
          </p:nvSpPr>
          <p:spPr>
            <a:xfrm>
              <a:off x="10629900" y="4188759"/>
              <a:ext cx="1337982" cy="4915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881" name="Google Shape;881;p24"/>
          <p:cNvPicPr preferRelativeResize="0"/>
          <p:nvPr/>
        </p:nvPicPr>
        <p:blipFill rotWithShape="1">
          <a:blip r:embed="rId4">
            <a:alphaModFix/>
          </a:blip>
          <a:srcRect b="0" l="0" r="0" t="0"/>
          <a:stretch/>
        </p:blipFill>
        <p:spPr>
          <a:xfrm>
            <a:off x="751314" y="1290300"/>
            <a:ext cx="5204435" cy="3626341"/>
          </a:xfrm>
          <a:prstGeom prst="rect">
            <a:avLst/>
          </a:prstGeom>
          <a:noFill/>
          <a:ln>
            <a:noFill/>
          </a:ln>
        </p:spPr>
      </p:pic>
      <p:sp>
        <p:nvSpPr>
          <p:cNvPr id="882" name="Google Shape;882;p24"/>
          <p:cNvSpPr/>
          <p:nvPr/>
        </p:nvSpPr>
        <p:spPr>
          <a:xfrm>
            <a:off x="4434990" y="4138604"/>
            <a:ext cx="1584960" cy="5486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3" name="Google Shape;883;p24"/>
          <p:cNvSpPr txBox="1"/>
          <p:nvPr>
            <p:ph type="title"/>
          </p:nvPr>
        </p:nvSpPr>
        <p:spPr>
          <a:xfrm>
            <a:off x="969598" y="163246"/>
            <a:ext cx="10252804" cy="108982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4000"/>
              <a:buFont typeface="Play"/>
              <a:buNone/>
            </a:pPr>
            <a:r>
              <a:rPr b="1" lang="en-US" sz="4000">
                <a:solidFill>
                  <a:srgbClr val="002060"/>
                </a:solidFill>
              </a:rPr>
              <a:t>Step 3: EUCLID 1º Endpoint Treatment Effect</a:t>
            </a:r>
            <a:endParaRPr/>
          </a:p>
        </p:txBody>
      </p:sp>
      <p:sp>
        <p:nvSpPr>
          <p:cNvPr id="884" name="Google Shape;884;p24"/>
          <p:cNvSpPr/>
          <p:nvPr/>
        </p:nvSpPr>
        <p:spPr>
          <a:xfrm>
            <a:off x="4185847" y="2985465"/>
            <a:ext cx="2050405" cy="6061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ADAPT-CEC</a:t>
            </a:r>
            <a:r>
              <a:rPr lang="en-US" sz="1600">
                <a:solidFill>
                  <a:srgbClr val="2B6CB6"/>
                </a:solidFill>
                <a:latin typeface="Arial"/>
                <a:ea typeface="Arial"/>
                <a:cs typeface="Arial"/>
                <a:sym typeface="Arial"/>
              </a:rPr>
              <a:t>: </a:t>
            </a:r>
            <a:r>
              <a:rPr lang="en-US" sz="1600">
                <a:solidFill>
                  <a:schemeClr val="dk1"/>
                </a:solidFill>
                <a:latin typeface="Arial"/>
                <a:ea typeface="Arial"/>
                <a:cs typeface="Arial"/>
                <a:sym typeface="Arial"/>
              </a:rPr>
              <a:t>HR 0.98 (0.88–1.09), p=0.74</a:t>
            </a:r>
            <a:endParaRPr/>
          </a:p>
        </p:txBody>
      </p:sp>
      <p:sp>
        <p:nvSpPr>
          <p:cNvPr id="885" name="Google Shape;885;p24"/>
          <p:cNvSpPr/>
          <p:nvPr/>
        </p:nvSpPr>
        <p:spPr>
          <a:xfrm>
            <a:off x="1171843" y="1573446"/>
            <a:ext cx="1848044" cy="6061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CEC: HR 1.02 </a:t>
            </a:r>
            <a:br>
              <a:rPr lang="en-US" sz="1600">
                <a:solidFill>
                  <a:schemeClr val="dk1"/>
                </a:solidFill>
                <a:latin typeface="Arial"/>
                <a:ea typeface="Arial"/>
                <a:cs typeface="Arial"/>
                <a:sym typeface="Arial"/>
              </a:rPr>
            </a:br>
            <a:r>
              <a:rPr lang="en-US" sz="1600">
                <a:solidFill>
                  <a:schemeClr val="dk1"/>
                </a:solidFill>
                <a:latin typeface="Arial"/>
                <a:ea typeface="Arial"/>
                <a:cs typeface="Arial"/>
                <a:sym typeface="Arial"/>
              </a:rPr>
              <a:t>(0.93–1.13), p=0.65</a:t>
            </a:r>
            <a:endParaRPr/>
          </a:p>
        </p:txBody>
      </p:sp>
      <p:sp>
        <p:nvSpPr>
          <p:cNvPr id="886" name="Google Shape;886;p24"/>
          <p:cNvSpPr/>
          <p:nvPr/>
        </p:nvSpPr>
        <p:spPr>
          <a:xfrm>
            <a:off x="7022571" y="1573446"/>
            <a:ext cx="1832671" cy="6061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CEC: HR 1.02 </a:t>
            </a:r>
            <a:br>
              <a:rPr lang="en-US" sz="1600">
                <a:solidFill>
                  <a:schemeClr val="dk1"/>
                </a:solidFill>
                <a:latin typeface="Arial"/>
                <a:ea typeface="Arial"/>
                <a:cs typeface="Arial"/>
                <a:sym typeface="Arial"/>
              </a:rPr>
            </a:br>
            <a:r>
              <a:rPr lang="en-US" sz="1600">
                <a:solidFill>
                  <a:schemeClr val="dk1"/>
                </a:solidFill>
                <a:latin typeface="Arial"/>
                <a:ea typeface="Arial"/>
                <a:cs typeface="Arial"/>
                <a:sym typeface="Arial"/>
              </a:rPr>
              <a:t>(0.93–1.13), p=0.65</a:t>
            </a:r>
            <a:endParaRPr/>
          </a:p>
        </p:txBody>
      </p:sp>
      <p:sp>
        <p:nvSpPr>
          <p:cNvPr id="887" name="Google Shape;887;p24"/>
          <p:cNvSpPr/>
          <p:nvPr/>
        </p:nvSpPr>
        <p:spPr>
          <a:xfrm>
            <a:off x="10099751" y="2985465"/>
            <a:ext cx="1816325" cy="6061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Hybrid: HR 1.04 (0.94–1.15), p=0.44</a:t>
            </a:r>
            <a:endParaRPr/>
          </a:p>
        </p:txBody>
      </p:sp>
      <p:sp>
        <p:nvSpPr>
          <p:cNvPr id="888" name="Google Shape;888;p24"/>
          <p:cNvSpPr txBox="1"/>
          <p:nvPr/>
        </p:nvSpPr>
        <p:spPr>
          <a:xfrm>
            <a:off x="3435005" y="911669"/>
            <a:ext cx="532199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Months Since Randomization</a:t>
            </a:r>
            <a:endParaRPr/>
          </a:p>
        </p:txBody>
      </p:sp>
      <p:sp>
        <p:nvSpPr>
          <p:cNvPr id="889" name="Google Shape;889;p24"/>
          <p:cNvSpPr/>
          <p:nvPr/>
        </p:nvSpPr>
        <p:spPr>
          <a:xfrm>
            <a:off x="3591135" y="3941952"/>
            <a:ext cx="707770" cy="71819"/>
          </a:xfrm>
          <a:prstGeom prst="rect">
            <a:avLst/>
          </a:prstGeom>
          <a:solidFill>
            <a:srgbClr val="000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0" name="Google Shape;890;p24"/>
          <p:cNvSpPr/>
          <p:nvPr/>
        </p:nvSpPr>
        <p:spPr>
          <a:xfrm>
            <a:off x="3591135" y="4303700"/>
            <a:ext cx="707770" cy="71819"/>
          </a:xfrm>
          <a:prstGeom prst="rect">
            <a:avLst/>
          </a:prstGeom>
          <a:solidFill>
            <a:srgbClr val="008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1" name="Google Shape;891;p24"/>
          <p:cNvSpPr/>
          <p:nvPr/>
        </p:nvSpPr>
        <p:spPr>
          <a:xfrm>
            <a:off x="3591135" y="4118325"/>
            <a:ext cx="707770" cy="7181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2" name="Google Shape;892;p24"/>
          <p:cNvSpPr/>
          <p:nvPr/>
        </p:nvSpPr>
        <p:spPr>
          <a:xfrm>
            <a:off x="3591135" y="4483923"/>
            <a:ext cx="707770" cy="71819"/>
          </a:xfrm>
          <a:prstGeom prst="rect">
            <a:avLst/>
          </a:prstGeom>
          <a:solidFill>
            <a:srgbClr val="A5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3" name="Google Shape;893;p24"/>
          <p:cNvSpPr txBox="1"/>
          <p:nvPr/>
        </p:nvSpPr>
        <p:spPr>
          <a:xfrm>
            <a:off x="4354679" y="3878150"/>
            <a:ext cx="1742400" cy="720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CEC – Ticagrelor</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CEC – Clopidogrel</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ADAPT-CEC – Ticagrelor</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ADAPT-CEC - Clopidogrel</a:t>
            </a:r>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p:txBody>
      </p:sp>
      <p:sp>
        <p:nvSpPr>
          <p:cNvPr id="894" name="Google Shape;894;p24"/>
          <p:cNvSpPr/>
          <p:nvPr/>
        </p:nvSpPr>
        <p:spPr>
          <a:xfrm>
            <a:off x="9125793" y="4138604"/>
            <a:ext cx="1584960" cy="5486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95" name="Google Shape;895;p24"/>
          <p:cNvGrpSpPr/>
          <p:nvPr/>
        </p:nvGrpSpPr>
        <p:grpSpPr>
          <a:xfrm>
            <a:off x="9732461" y="3941952"/>
            <a:ext cx="707770" cy="613790"/>
            <a:chOff x="1852226" y="2763802"/>
            <a:chExt cx="885600" cy="613790"/>
          </a:xfrm>
        </p:grpSpPr>
        <p:sp>
          <p:nvSpPr>
            <p:cNvPr id="896" name="Google Shape;896;p24"/>
            <p:cNvSpPr/>
            <p:nvPr/>
          </p:nvSpPr>
          <p:spPr>
            <a:xfrm>
              <a:off x="1852226" y="2763802"/>
              <a:ext cx="885600" cy="71819"/>
            </a:xfrm>
            <a:prstGeom prst="rect">
              <a:avLst/>
            </a:prstGeom>
            <a:solidFill>
              <a:srgbClr val="000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7" name="Google Shape;897;p24"/>
            <p:cNvSpPr/>
            <p:nvPr/>
          </p:nvSpPr>
          <p:spPr>
            <a:xfrm>
              <a:off x="1852226" y="3125550"/>
              <a:ext cx="885600" cy="71819"/>
            </a:xfrm>
            <a:prstGeom prst="rect">
              <a:avLst/>
            </a:prstGeom>
            <a:solidFill>
              <a:srgbClr val="008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8" name="Google Shape;898;p24"/>
            <p:cNvSpPr/>
            <p:nvPr/>
          </p:nvSpPr>
          <p:spPr>
            <a:xfrm>
              <a:off x="1852226" y="2940175"/>
              <a:ext cx="885600" cy="7181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9" name="Google Shape;899;p24"/>
            <p:cNvSpPr/>
            <p:nvPr/>
          </p:nvSpPr>
          <p:spPr>
            <a:xfrm>
              <a:off x="1852226" y="3305773"/>
              <a:ext cx="885600" cy="71819"/>
            </a:xfrm>
            <a:prstGeom prst="rect">
              <a:avLst/>
            </a:prstGeom>
            <a:solidFill>
              <a:srgbClr val="A5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900" name="Google Shape;900;p24"/>
          <p:cNvSpPr txBox="1"/>
          <p:nvPr/>
        </p:nvSpPr>
        <p:spPr>
          <a:xfrm>
            <a:off x="10496005" y="3878150"/>
            <a:ext cx="1521823" cy="720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CEC – Ticagrelor</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CEC – Clopidogrel</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Hybrid – Ticagrelor</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Hybrid - Clopidogrel</a:t>
            </a:r>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p:txBody>
      </p:sp>
      <p:sp>
        <p:nvSpPr>
          <p:cNvPr id="901" name="Google Shape;901;p24"/>
          <p:cNvSpPr txBox="1"/>
          <p:nvPr/>
        </p:nvSpPr>
        <p:spPr>
          <a:xfrm>
            <a:off x="5486472"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722</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665</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728</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671</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02" name="Google Shape;902;p24"/>
          <p:cNvSpPr txBox="1"/>
          <p:nvPr/>
        </p:nvSpPr>
        <p:spPr>
          <a:xfrm>
            <a:off x="510750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1867</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1847</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1888</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1866</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03" name="Google Shape;903;p24"/>
          <p:cNvSpPr txBox="1"/>
          <p:nvPr/>
        </p:nvSpPr>
        <p:spPr>
          <a:xfrm>
            <a:off x="472853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3488</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3496</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3512</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3523</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04" name="Google Shape;904;p24"/>
          <p:cNvSpPr txBox="1"/>
          <p:nvPr/>
        </p:nvSpPr>
        <p:spPr>
          <a:xfrm>
            <a:off x="434956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5395</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5460</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5435</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5497</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05" name="Google Shape;905;p24"/>
          <p:cNvSpPr txBox="1"/>
          <p:nvPr/>
        </p:nvSpPr>
        <p:spPr>
          <a:xfrm>
            <a:off x="397059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6021</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6096</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6069</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6131</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06" name="Google Shape;906;p24"/>
          <p:cNvSpPr txBox="1"/>
          <p:nvPr/>
        </p:nvSpPr>
        <p:spPr>
          <a:xfrm>
            <a:off x="359162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6131</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6226</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6173</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6252</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07" name="Google Shape;907;p24"/>
          <p:cNvSpPr txBox="1"/>
          <p:nvPr/>
        </p:nvSpPr>
        <p:spPr>
          <a:xfrm>
            <a:off x="321265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6238</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6347</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6278</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6362</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08" name="Google Shape;908;p24"/>
          <p:cNvSpPr txBox="1"/>
          <p:nvPr/>
        </p:nvSpPr>
        <p:spPr>
          <a:xfrm>
            <a:off x="283368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6352</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6447</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6390</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6459</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09" name="Google Shape;909;p24"/>
          <p:cNvSpPr txBox="1"/>
          <p:nvPr/>
        </p:nvSpPr>
        <p:spPr>
          <a:xfrm>
            <a:off x="245471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6468</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6537</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6497</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6546</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10" name="Google Shape;910;p24"/>
          <p:cNvSpPr txBox="1"/>
          <p:nvPr/>
        </p:nvSpPr>
        <p:spPr>
          <a:xfrm>
            <a:off x="207574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6579</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6637</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6594</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6649</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11" name="Google Shape;911;p24"/>
          <p:cNvSpPr txBox="1"/>
          <p:nvPr/>
        </p:nvSpPr>
        <p:spPr>
          <a:xfrm>
            <a:off x="169677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6677</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6741</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6691</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6744</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12" name="Google Shape;912;p24"/>
          <p:cNvSpPr txBox="1"/>
          <p:nvPr/>
        </p:nvSpPr>
        <p:spPr>
          <a:xfrm>
            <a:off x="131780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6793</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6831</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6797</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6833</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13" name="Google Shape;913;p24"/>
          <p:cNvSpPr txBox="1"/>
          <p:nvPr/>
        </p:nvSpPr>
        <p:spPr>
          <a:xfrm>
            <a:off x="93883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6930</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6955</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6930</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6955</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14" name="Google Shape;914;p24"/>
          <p:cNvSpPr txBox="1"/>
          <p:nvPr/>
        </p:nvSpPr>
        <p:spPr>
          <a:xfrm>
            <a:off x="11508136"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722</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665</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726</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668</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15" name="Google Shape;915;p24"/>
          <p:cNvSpPr txBox="1"/>
          <p:nvPr/>
        </p:nvSpPr>
        <p:spPr>
          <a:xfrm>
            <a:off x="11113697"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1867</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1847</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1877</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1857</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16" name="Google Shape;916;p24"/>
          <p:cNvSpPr txBox="1"/>
          <p:nvPr/>
        </p:nvSpPr>
        <p:spPr>
          <a:xfrm>
            <a:off x="10719254"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3488</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3496</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3501</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3510</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17" name="Google Shape;917;p24"/>
          <p:cNvSpPr txBox="1"/>
          <p:nvPr/>
        </p:nvSpPr>
        <p:spPr>
          <a:xfrm>
            <a:off x="10324811"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5395</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5460</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5412</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5476</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18" name="Google Shape;918;p24"/>
          <p:cNvSpPr txBox="1"/>
          <p:nvPr/>
        </p:nvSpPr>
        <p:spPr>
          <a:xfrm>
            <a:off x="9930368"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6021</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6096</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6036</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6112</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19" name="Google Shape;919;p24"/>
          <p:cNvSpPr txBox="1"/>
          <p:nvPr/>
        </p:nvSpPr>
        <p:spPr>
          <a:xfrm>
            <a:off x="9535925"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6131</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6226</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6143</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6239</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20" name="Google Shape;920;p24"/>
          <p:cNvSpPr txBox="1"/>
          <p:nvPr/>
        </p:nvSpPr>
        <p:spPr>
          <a:xfrm>
            <a:off x="9141482"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6238</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6347</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6252</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6356</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21" name="Google Shape;921;p24"/>
          <p:cNvSpPr txBox="1"/>
          <p:nvPr/>
        </p:nvSpPr>
        <p:spPr>
          <a:xfrm>
            <a:off x="8747039"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6352</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6447</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6366</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6455</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22" name="Google Shape;922;p24"/>
          <p:cNvSpPr txBox="1"/>
          <p:nvPr/>
        </p:nvSpPr>
        <p:spPr>
          <a:xfrm>
            <a:off x="8352596"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6468</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6537</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6473</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6541</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23" name="Google Shape;923;p24"/>
          <p:cNvSpPr txBox="1"/>
          <p:nvPr/>
        </p:nvSpPr>
        <p:spPr>
          <a:xfrm>
            <a:off x="795815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6579</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6637</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6581</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6646</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24" name="Google Shape;924;p24"/>
          <p:cNvSpPr txBox="1"/>
          <p:nvPr/>
        </p:nvSpPr>
        <p:spPr>
          <a:xfrm>
            <a:off x="7563710"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6677</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6741</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6678</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6743</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25" name="Google Shape;925;p24"/>
          <p:cNvSpPr txBox="1"/>
          <p:nvPr/>
        </p:nvSpPr>
        <p:spPr>
          <a:xfrm>
            <a:off x="7169267"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6793</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6831</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6793</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6831</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26" name="Google Shape;926;p24"/>
          <p:cNvSpPr txBox="1"/>
          <p:nvPr/>
        </p:nvSpPr>
        <p:spPr>
          <a:xfrm>
            <a:off x="6774824"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6930</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6955</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6930</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6955</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27" name="Google Shape;927;p24"/>
          <p:cNvSpPr txBox="1"/>
          <p:nvPr/>
        </p:nvSpPr>
        <p:spPr>
          <a:xfrm>
            <a:off x="2364282" y="5586697"/>
            <a:ext cx="189035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ADAPT-CEC</a:t>
            </a:r>
            <a:endParaRPr/>
          </a:p>
        </p:txBody>
      </p:sp>
      <p:sp>
        <p:nvSpPr>
          <p:cNvPr id="928" name="Google Shape;928;p24"/>
          <p:cNvSpPr txBox="1"/>
          <p:nvPr/>
        </p:nvSpPr>
        <p:spPr>
          <a:xfrm>
            <a:off x="8330339" y="5586697"/>
            <a:ext cx="1948326"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HYBRID</a:t>
            </a:r>
            <a:endParaRPr/>
          </a:p>
        </p:txBody>
      </p:sp>
      <p:sp>
        <p:nvSpPr>
          <p:cNvPr id="929" name="Google Shape;929;p24"/>
          <p:cNvSpPr txBox="1"/>
          <p:nvPr/>
        </p:nvSpPr>
        <p:spPr>
          <a:xfrm rot="-5400000">
            <a:off x="-875840" y="2725699"/>
            <a:ext cx="263878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CV Death, MI, Stroke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grpSp>
        <p:nvGrpSpPr>
          <p:cNvPr id="935" name="Google Shape;935;p25"/>
          <p:cNvGrpSpPr/>
          <p:nvPr/>
        </p:nvGrpSpPr>
        <p:grpSpPr>
          <a:xfrm>
            <a:off x="6549892" y="1297499"/>
            <a:ext cx="5532474" cy="3628041"/>
            <a:chOff x="6549892" y="1297499"/>
            <a:chExt cx="5532474" cy="3628041"/>
          </a:xfrm>
        </p:grpSpPr>
        <p:pic>
          <p:nvPicPr>
            <p:cNvPr id="936" name="Google Shape;936;p25"/>
            <p:cNvPicPr preferRelativeResize="0"/>
            <p:nvPr/>
          </p:nvPicPr>
          <p:blipFill rotWithShape="1">
            <a:blip r:embed="rId3">
              <a:alphaModFix/>
            </a:blip>
            <a:srcRect b="0" l="0" r="0" t="0"/>
            <a:stretch/>
          </p:blipFill>
          <p:spPr>
            <a:xfrm>
              <a:off x="6549892" y="1297499"/>
              <a:ext cx="5532474" cy="3628041"/>
            </a:xfrm>
            <a:prstGeom prst="rect">
              <a:avLst/>
            </a:prstGeom>
            <a:noFill/>
            <a:ln>
              <a:noFill/>
            </a:ln>
          </p:spPr>
        </p:pic>
        <p:sp>
          <p:nvSpPr>
            <p:cNvPr id="937" name="Google Shape;937;p25"/>
            <p:cNvSpPr/>
            <p:nvPr/>
          </p:nvSpPr>
          <p:spPr>
            <a:xfrm>
              <a:off x="10670345" y="4220308"/>
              <a:ext cx="1371600" cy="50409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938" name="Google Shape;938;p25"/>
          <p:cNvGrpSpPr/>
          <p:nvPr/>
        </p:nvGrpSpPr>
        <p:grpSpPr>
          <a:xfrm>
            <a:off x="754328" y="1297500"/>
            <a:ext cx="5326866" cy="3620130"/>
            <a:chOff x="1118539" y="1297500"/>
            <a:chExt cx="5326866" cy="3620130"/>
          </a:xfrm>
        </p:grpSpPr>
        <p:pic>
          <p:nvPicPr>
            <p:cNvPr id="939" name="Google Shape;939;p25"/>
            <p:cNvPicPr preferRelativeResize="0"/>
            <p:nvPr/>
          </p:nvPicPr>
          <p:blipFill rotWithShape="1">
            <a:blip r:embed="rId4">
              <a:alphaModFix/>
            </a:blip>
            <a:srcRect b="0" l="0" r="0" t="0"/>
            <a:stretch/>
          </p:blipFill>
          <p:spPr>
            <a:xfrm>
              <a:off x="1118539" y="1297500"/>
              <a:ext cx="5300679" cy="3620130"/>
            </a:xfrm>
            <a:prstGeom prst="rect">
              <a:avLst/>
            </a:prstGeom>
            <a:noFill/>
            <a:ln>
              <a:noFill/>
            </a:ln>
          </p:spPr>
        </p:pic>
        <p:sp>
          <p:nvSpPr>
            <p:cNvPr id="940" name="Google Shape;940;p25"/>
            <p:cNvSpPr/>
            <p:nvPr/>
          </p:nvSpPr>
          <p:spPr>
            <a:xfrm>
              <a:off x="4833257" y="4149011"/>
              <a:ext cx="1612148" cy="5307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941" name="Google Shape;941;p25"/>
          <p:cNvSpPr txBox="1"/>
          <p:nvPr>
            <p:ph type="title"/>
          </p:nvPr>
        </p:nvSpPr>
        <p:spPr>
          <a:xfrm>
            <a:off x="1511034" y="279481"/>
            <a:ext cx="9169932" cy="85189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4000"/>
              <a:buFont typeface="Play"/>
              <a:buNone/>
            </a:pPr>
            <a:r>
              <a:rPr b="1" lang="en-US" sz="4000">
                <a:solidFill>
                  <a:srgbClr val="002060"/>
                </a:solidFill>
              </a:rPr>
              <a:t>EUCLID 1º Endpoint Treatment Effect</a:t>
            </a:r>
            <a:endParaRPr/>
          </a:p>
        </p:txBody>
      </p:sp>
      <p:sp>
        <p:nvSpPr>
          <p:cNvPr id="942" name="Google Shape;942;p25"/>
          <p:cNvSpPr/>
          <p:nvPr/>
        </p:nvSpPr>
        <p:spPr>
          <a:xfrm>
            <a:off x="1194958" y="1495278"/>
            <a:ext cx="1803010" cy="6061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CEC: HR 1.02 </a:t>
            </a:r>
            <a:br>
              <a:rPr lang="en-US" sz="1600">
                <a:solidFill>
                  <a:schemeClr val="dk1"/>
                </a:solidFill>
                <a:latin typeface="Arial"/>
                <a:ea typeface="Arial"/>
                <a:cs typeface="Arial"/>
                <a:sym typeface="Arial"/>
              </a:rPr>
            </a:br>
            <a:r>
              <a:rPr lang="en-US" sz="1600">
                <a:solidFill>
                  <a:schemeClr val="dk1"/>
                </a:solidFill>
                <a:latin typeface="Arial"/>
                <a:ea typeface="Arial"/>
                <a:cs typeface="Arial"/>
                <a:sym typeface="Arial"/>
              </a:rPr>
              <a:t>(0.93–1.13), p=0.65</a:t>
            </a:r>
            <a:endParaRPr/>
          </a:p>
        </p:txBody>
      </p:sp>
      <p:sp>
        <p:nvSpPr>
          <p:cNvPr id="943" name="Google Shape;943;p25"/>
          <p:cNvSpPr/>
          <p:nvPr/>
        </p:nvSpPr>
        <p:spPr>
          <a:xfrm>
            <a:off x="4048325" y="3153261"/>
            <a:ext cx="2122958" cy="6061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ADAPT-CEC: HR 0.98 (0.88–1.09), p=0.74</a:t>
            </a:r>
            <a:endParaRPr/>
          </a:p>
        </p:txBody>
      </p:sp>
      <p:sp>
        <p:nvSpPr>
          <p:cNvPr id="944" name="Google Shape;944;p25"/>
          <p:cNvSpPr/>
          <p:nvPr/>
        </p:nvSpPr>
        <p:spPr>
          <a:xfrm>
            <a:off x="7043928" y="1495278"/>
            <a:ext cx="1839820" cy="6061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CEC: HR 1.02 </a:t>
            </a:r>
            <a:br>
              <a:rPr lang="en-US" sz="1600">
                <a:solidFill>
                  <a:schemeClr val="dk1"/>
                </a:solidFill>
                <a:latin typeface="Arial"/>
                <a:ea typeface="Arial"/>
                <a:cs typeface="Arial"/>
                <a:sym typeface="Arial"/>
              </a:rPr>
            </a:br>
            <a:r>
              <a:rPr lang="en-US" sz="1600">
                <a:solidFill>
                  <a:schemeClr val="dk1"/>
                </a:solidFill>
                <a:latin typeface="Arial"/>
                <a:ea typeface="Arial"/>
                <a:cs typeface="Arial"/>
                <a:sym typeface="Arial"/>
              </a:rPr>
              <a:t>(0.93–1.13), p=0.65</a:t>
            </a:r>
            <a:endParaRPr/>
          </a:p>
        </p:txBody>
      </p:sp>
      <p:sp>
        <p:nvSpPr>
          <p:cNvPr id="945" name="Google Shape;945;p25"/>
          <p:cNvSpPr/>
          <p:nvPr/>
        </p:nvSpPr>
        <p:spPr>
          <a:xfrm>
            <a:off x="10325687" y="3195429"/>
            <a:ext cx="1800665" cy="6061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GPT-4: HR 1.06 </a:t>
            </a:r>
            <a:br>
              <a:rPr lang="en-US" sz="1600">
                <a:solidFill>
                  <a:schemeClr val="dk1"/>
                </a:solidFill>
                <a:latin typeface="Arial"/>
                <a:ea typeface="Arial"/>
                <a:cs typeface="Arial"/>
                <a:sym typeface="Arial"/>
              </a:rPr>
            </a:br>
            <a:r>
              <a:rPr lang="en-US" sz="1600">
                <a:solidFill>
                  <a:schemeClr val="dk1"/>
                </a:solidFill>
                <a:latin typeface="Arial"/>
                <a:ea typeface="Arial"/>
                <a:cs typeface="Arial"/>
                <a:sym typeface="Arial"/>
              </a:rPr>
              <a:t>(0.95–1.19), p=0.29</a:t>
            </a:r>
            <a:endParaRPr/>
          </a:p>
        </p:txBody>
      </p:sp>
      <p:sp>
        <p:nvSpPr>
          <p:cNvPr id="946" name="Google Shape;946;p25"/>
          <p:cNvSpPr txBox="1"/>
          <p:nvPr/>
        </p:nvSpPr>
        <p:spPr>
          <a:xfrm rot="-5400000">
            <a:off x="-852593" y="2725699"/>
            <a:ext cx="263878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CV Death, MI, Stroke</a:t>
            </a:r>
            <a:endParaRPr/>
          </a:p>
        </p:txBody>
      </p:sp>
      <p:sp>
        <p:nvSpPr>
          <p:cNvPr id="947" name="Google Shape;947;p25"/>
          <p:cNvSpPr txBox="1"/>
          <p:nvPr/>
        </p:nvSpPr>
        <p:spPr>
          <a:xfrm>
            <a:off x="5591535"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722</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665</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728</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671</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48" name="Google Shape;948;p25"/>
          <p:cNvSpPr txBox="1"/>
          <p:nvPr/>
        </p:nvSpPr>
        <p:spPr>
          <a:xfrm>
            <a:off x="3435005" y="911669"/>
            <a:ext cx="532199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Months Since Randomization</a:t>
            </a:r>
            <a:endParaRPr/>
          </a:p>
        </p:txBody>
      </p:sp>
      <p:sp>
        <p:nvSpPr>
          <p:cNvPr id="949" name="Google Shape;949;p25"/>
          <p:cNvSpPr txBox="1"/>
          <p:nvPr/>
        </p:nvSpPr>
        <p:spPr>
          <a:xfrm>
            <a:off x="5204542"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1867</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1847</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1888</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1866</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50" name="Google Shape;950;p25"/>
          <p:cNvSpPr txBox="1"/>
          <p:nvPr/>
        </p:nvSpPr>
        <p:spPr>
          <a:xfrm>
            <a:off x="4817551"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3488</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3496</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3512</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3523</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51" name="Google Shape;951;p25"/>
          <p:cNvSpPr txBox="1"/>
          <p:nvPr/>
        </p:nvSpPr>
        <p:spPr>
          <a:xfrm>
            <a:off x="4430560"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5395</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5460</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5435</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5497</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52" name="Google Shape;952;p25"/>
          <p:cNvSpPr txBox="1"/>
          <p:nvPr/>
        </p:nvSpPr>
        <p:spPr>
          <a:xfrm>
            <a:off x="4043569"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6021</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6096</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6069</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6131</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53" name="Google Shape;953;p25"/>
          <p:cNvSpPr txBox="1"/>
          <p:nvPr/>
        </p:nvSpPr>
        <p:spPr>
          <a:xfrm>
            <a:off x="3656578"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6131</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6226</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6173</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6252</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54" name="Google Shape;954;p25"/>
          <p:cNvSpPr txBox="1"/>
          <p:nvPr/>
        </p:nvSpPr>
        <p:spPr>
          <a:xfrm>
            <a:off x="3269587"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6238</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6347</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6278</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6362</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55" name="Google Shape;955;p25"/>
          <p:cNvSpPr txBox="1"/>
          <p:nvPr/>
        </p:nvSpPr>
        <p:spPr>
          <a:xfrm>
            <a:off x="2882596"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6352</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6447</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6390</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6459</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56" name="Google Shape;956;p25"/>
          <p:cNvSpPr txBox="1"/>
          <p:nvPr/>
        </p:nvSpPr>
        <p:spPr>
          <a:xfrm>
            <a:off x="2495605"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6468</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6537</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6497</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6546</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57" name="Google Shape;957;p25"/>
          <p:cNvSpPr txBox="1"/>
          <p:nvPr/>
        </p:nvSpPr>
        <p:spPr>
          <a:xfrm>
            <a:off x="2108614"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6579</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6637</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6594</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6649</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58" name="Google Shape;958;p25"/>
          <p:cNvSpPr txBox="1"/>
          <p:nvPr/>
        </p:nvSpPr>
        <p:spPr>
          <a:xfrm>
            <a:off x="1721623"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6677</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6741</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6691</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6744</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59" name="Google Shape;959;p25"/>
          <p:cNvSpPr txBox="1"/>
          <p:nvPr/>
        </p:nvSpPr>
        <p:spPr>
          <a:xfrm>
            <a:off x="1334632"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6793</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6831</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6797</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6833</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60" name="Google Shape;960;p25"/>
          <p:cNvSpPr txBox="1"/>
          <p:nvPr/>
        </p:nvSpPr>
        <p:spPr>
          <a:xfrm>
            <a:off x="947641"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6930</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6955</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6930</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6955</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grpSp>
        <p:nvGrpSpPr>
          <p:cNvPr id="961" name="Google Shape;961;p25"/>
          <p:cNvGrpSpPr/>
          <p:nvPr/>
        </p:nvGrpSpPr>
        <p:grpSpPr>
          <a:xfrm>
            <a:off x="3665339" y="3951507"/>
            <a:ext cx="707770" cy="613790"/>
            <a:chOff x="1852226" y="2763802"/>
            <a:chExt cx="885600" cy="613790"/>
          </a:xfrm>
        </p:grpSpPr>
        <p:sp>
          <p:nvSpPr>
            <p:cNvPr id="962" name="Google Shape;962;p25"/>
            <p:cNvSpPr/>
            <p:nvPr/>
          </p:nvSpPr>
          <p:spPr>
            <a:xfrm>
              <a:off x="1852226" y="2763802"/>
              <a:ext cx="885600" cy="71819"/>
            </a:xfrm>
            <a:prstGeom prst="rect">
              <a:avLst/>
            </a:prstGeom>
            <a:solidFill>
              <a:srgbClr val="000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3" name="Google Shape;963;p25"/>
            <p:cNvSpPr/>
            <p:nvPr/>
          </p:nvSpPr>
          <p:spPr>
            <a:xfrm>
              <a:off x="1852226" y="3125550"/>
              <a:ext cx="885600" cy="71819"/>
            </a:xfrm>
            <a:prstGeom prst="rect">
              <a:avLst/>
            </a:prstGeom>
            <a:solidFill>
              <a:srgbClr val="008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4" name="Google Shape;964;p25"/>
            <p:cNvSpPr/>
            <p:nvPr/>
          </p:nvSpPr>
          <p:spPr>
            <a:xfrm>
              <a:off x="1852226" y="2940175"/>
              <a:ext cx="885600" cy="7181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5" name="Google Shape;965;p25"/>
            <p:cNvSpPr/>
            <p:nvPr/>
          </p:nvSpPr>
          <p:spPr>
            <a:xfrm>
              <a:off x="1852226" y="3305773"/>
              <a:ext cx="885600" cy="71819"/>
            </a:xfrm>
            <a:prstGeom prst="rect">
              <a:avLst/>
            </a:prstGeom>
            <a:solidFill>
              <a:srgbClr val="A5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966" name="Google Shape;966;p25"/>
          <p:cNvSpPr txBox="1"/>
          <p:nvPr/>
        </p:nvSpPr>
        <p:spPr>
          <a:xfrm>
            <a:off x="4428883" y="3887705"/>
            <a:ext cx="1742400" cy="720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CEC – Ticagrelor</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CEC – Clopidogrel</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ADAPT-CEC – Ticagrelor</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ADAPT-CEC - Clopidogrel</a:t>
            </a:r>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p:txBody>
      </p:sp>
      <p:sp>
        <p:nvSpPr>
          <p:cNvPr id="967" name="Google Shape;967;p25"/>
          <p:cNvSpPr txBox="1"/>
          <p:nvPr/>
        </p:nvSpPr>
        <p:spPr>
          <a:xfrm>
            <a:off x="11614015"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722</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665</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737</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683</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68" name="Google Shape;968;p25"/>
          <p:cNvSpPr txBox="1"/>
          <p:nvPr/>
        </p:nvSpPr>
        <p:spPr>
          <a:xfrm>
            <a:off x="11208338"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1867</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1847</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1900</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1883</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69" name="Google Shape;969;p25"/>
          <p:cNvSpPr txBox="1"/>
          <p:nvPr/>
        </p:nvSpPr>
        <p:spPr>
          <a:xfrm>
            <a:off x="10802666"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3488</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3496</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3532</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3556</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70" name="Google Shape;970;p25"/>
          <p:cNvSpPr txBox="1"/>
          <p:nvPr/>
        </p:nvSpPr>
        <p:spPr>
          <a:xfrm>
            <a:off x="10396994"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5395</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5460</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5460</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5539</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71" name="Google Shape;971;p25"/>
          <p:cNvSpPr txBox="1"/>
          <p:nvPr/>
        </p:nvSpPr>
        <p:spPr>
          <a:xfrm>
            <a:off x="9991322"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6021</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6096</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6094</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6174</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72" name="Google Shape;972;p25"/>
          <p:cNvSpPr txBox="1"/>
          <p:nvPr/>
        </p:nvSpPr>
        <p:spPr>
          <a:xfrm>
            <a:off x="9585650"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6131</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6226</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6191</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6293</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73" name="Google Shape;973;p25"/>
          <p:cNvSpPr txBox="1"/>
          <p:nvPr/>
        </p:nvSpPr>
        <p:spPr>
          <a:xfrm>
            <a:off x="9179978"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6238</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6347</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6289</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6402</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74" name="Google Shape;974;p25"/>
          <p:cNvSpPr txBox="1"/>
          <p:nvPr/>
        </p:nvSpPr>
        <p:spPr>
          <a:xfrm>
            <a:off x="8774306"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6352</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6447</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6390</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6493</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75" name="Google Shape;975;p25"/>
          <p:cNvSpPr txBox="1"/>
          <p:nvPr/>
        </p:nvSpPr>
        <p:spPr>
          <a:xfrm>
            <a:off x="8368634"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6468</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6537</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6500</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6577</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76" name="Google Shape;976;p25"/>
          <p:cNvSpPr txBox="1"/>
          <p:nvPr/>
        </p:nvSpPr>
        <p:spPr>
          <a:xfrm>
            <a:off x="7962962"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6579</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6637</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6602</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6669</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77" name="Google Shape;977;p25"/>
          <p:cNvSpPr txBox="1"/>
          <p:nvPr/>
        </p:nvSpPr>
        <p:spPr>
          <a:xfrm>
            <a:off x="7557290"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6677</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6741</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6695</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6765</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78" name="Google Shape;978;p25"/>
          <p:cNvSpPr txBox="1"/>
          <p:nvPr/>
        </p:nvSpPr>
        <p:spPr>
          <a:xfrm>
            <a:off x="7151618"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6793</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6831</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6799</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6843</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979" name="Google Shape;979;p25"/>
          <p:cNvSpPr txBox="1"/>
          <p:nvPr/>
        </p:nvSpPr>
        <p:spPr>
          <a:xfrm>
            <a:off x="6745946" y="4959035"/>
            <a:ext cx="369541" cy="1525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FF"/>
                </a:solidFill>
                <a:latin typeface="Arial"/>
                <a:ea typeface="Arial"/>
                <a:cs typeface="Arial"/>
                <a:sym typeface="Arial"/>
              </a:rPr>
              <a:t>6930</a:t>
            </a:r>
            <a:endParaRPr/>
          </a:p>
          <a:p>
            <a:pPr indent="0" lvl="0" marL="0" marR="0" rtl="0" algn="ctr">
              <a:spcBef>
                <a:spcPts val="0"/>
              </a:spcBef>
              <a:spcAft>
                <a:spcPts val="0"/>
              </a:spcAft>
              <a:buNone/>
            </a:pPr>
            <a:r>
              <a:rPr b="1" lang="en-US" sz="900">
                <a:solidFill>
                  <a:srgbClr val="FF0000"/>
                </a:solidFill>
                <a:latin typeface="Arial"/>
                <a:ea typeface="Arial"/>
                <a:cs typeface="Arial"/>
                <a:sym typeface="Arial"/>
              </a:rPr>
              <a:t>6955</a:t>
            </a:r>
            <a:endParaRPr/>
          </a:p>
          <a:p>
            <a:pPr indent="0" lvl="0" marL="0" marR="0" rtl="0" algn="ctr">
              <a:spcBef>
                <a:spcPts val="0"/>
              </a:spcBef>
              <a:spcAft>
                <a:spcPts val="0"/>
              </a:spcAft>
              <a:buNone/>
            </a:pPr>
            <a:r>
              <a:rPr b="1" lang="en-US" sz="900">
                <a:solidFill>
                  <a:srgbClr val="008000"/>
                </a:solidFill>
                <a:latin typeface="Arial"/>
                <a:ea typeface="Arial"/>
                <a:cs typeface="Arial"/>
                <a:sym typeface="Arial"/>
              </a:rPr>
              <a:t>6930</a:t>
            </a:r>
            <a:endParaRPr/>
          </a:p>
          <a:p>
            <a:pPr indent="0" lvl="0" marL="0" marR="0" rtl="0" algn="ctr">
              <a:spcBef>
                <a:spcPts val="0"/>
              </a:spcBef>
              <a:spcAft>
                <a:spcPts val="0"/>
              </a:spcAft>
              <a:buNone/>
            </a:pPr>
            <a:r>
              <a:rPr b="1" lang="en-US" sz="900">
                <a:solidFill>
                  <a:srgbClr val="A52A2A"/>
                </a:solidFill>
                <a:latin typeface="Arial"/>
                <a:ea typeface="Arial"/>
                <a:cs typeface="Arial"/>
                <a:sym typeface="Arial"/>
              </a:rPr>
              <a:t>6955</a:t>
            </a:r>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grpSp>
        <p:nvGrpSpPr>
          <p:cNvPr id="980" name="Google Shape;980;p25"/>
          <p:cNvGrpSpPr/>
          <p:nvPr/>
        </p:nvGrpSpPr>
        <p:grpSpPr>
          <a:xfrm>
            <a:off x="9953509" y="3937439"/>
            <a:ext cx="707770" cy="613790"/>
            <a:chOff x="1852226" y="2763802"/>
            <a:chExt cx="885600" cy="613790"/>
          </a:xfrm>
        </p:grpSpPr>
        <p:sp>
          <p:nvSpPr>
            <p:cNvPr id="981" name="Google Shape;981;p25"/>
            <p:cNvSpPr/>
            <p:nvPr/>
          </p:nvSpPr>
          <p:spPr>
            <a:xfrm>
              <a:off x="1852226" y="2763802"/>
              <a:ext cx="885600" cy="71819"/>
            </a:xfrm>
            <a:prstGeom prst="rect">
              <a:avLst/>
            </a:prstGeom>
            <a:solidFill>
              <a:srgbClr val="000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2" name="Google Shape;982;p25"/>
            <p:cNvSpPr/>
            <p:nvPr/>
          </p:nvSpPr>
          <p:spPr>
            <a:xfrm>
              <a:off x="1852226" y="3125550"/>
              <a:ext cx="885600" cy="71819"/>
            </a:xfrm>
            <a:prstGeom prst="rect">
              <a:avLst/>
            </a:prstGeom>
            <a:solidFill>
              <a:srgbClr val="008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3" name="Google Shape;983;p25"/>
            <p:cNvSpPr/>
            <p:nvPr/>
          </p:nvSpPr>
          <p:spPr>
            <a:xfrm>
              <a:off x="1852226" y="2940175"/>
              <a:ext cx="885600" cy="7181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4" name="Google Shape;984;p25"/>
            <p:cNvSpPr/>
            <p:nvPr/>
          </p:nvSpPr>
          <p:spPr>
            <a:xfrm>
              <a:off x="1852226" y="3305773"/>
              <a:ext cx="885600" cy="71819"/>
            </a:xfrm>
            <a:prstGeom prst="rect">
              <a:avLst/>
            </a:prstGeom>
            <a:solidFill>
              <a:srgbClr val="A5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985" name="Google Shape;985;p25"/>
          <p:cNvSpPr txBox="1"/>
          <p:nvPr/>
        </p:nvSpPr>
        <p:spPr>
          <a:xfrm>
            <a:off x="10717053" y="3873637"/>
            <a:ext cx="1330569" cy="720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CEC – Ticagrelor</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CEC – Clopidogrel</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GPT – Ticagrelor</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GPT - Clopidogrel</a:t>
            </a:r>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p:txBody>
      </p:sp>
      <p:sp>
        <p:nvSpPr>
          <p:cNvPr id="986" name="Google Shape;986;p25"/>
          <p:cNvSpPr txBox="1"/>
          <p:nvPr/>
        </p:nvSpPr>
        <p:spPr>
          <a:xfrm>
            <a:off x="2472771" y="5586697"/>
            <a:ext cx="189035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ADAPT-CEC</a:t>
            </a:r>
            <a:endParaRPr/>
          </a:p>
        </p:txBody>
      </p:sp>
      <p:sp>
        <p:nvSpPr>
          <p:cNvPr id="987" name="Google Shape;987;p25"/>
          <p:cNvSpPr txBox="1"/>
          <p:nvPr/>
        </p:nvSpPr>
        <p:spPr>
          <a:xfrm>
            <a:off x="8330339" y="5586697"/>
            <a:ext cx="1948326"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GPT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26"/>
          <p:cNvSpPr txBox="1"/>
          <p:nvPr>
            <p:ph type="title"/>
          </p:nvPr>
        </p:nvSpPr>
        <p:spPr>
          <a:xfrm>
            <a:off x="838200" y="7441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Arial"/>
              <a:buNone/>
            </a:pPr>
            <a:r>
              <a:rPr lang="en-US"/>
              <a:t>Limitations</a:t>
            </a:r>
            <a:endParaRPr/>
          </a:p>
        </p:txBody>
      </p:sp>
      <p:sp>
        <p:nvSpPr>
          <p:cNvPr id="993" name="Google Shape;993;p26"/>
          <p:cNvSpPr txBox="1"/>
          <p:nvPr>
            <p:ph idx="1" type="body"/>
          </p:nvPr>
        </p:nvSpPr>
        <p:spPr>
          <a:xfrm>
            <a:off x="296883" y="1401288"/>
            <a:ext cx="11713409" cy="4512624"/>
          </a:xfrm>
          <a:prstGeom prst="rect">
            <a:avLst/>
          </a:prstGeom>
          <a:noFill/>
          <a:ln>
            <a:noFill/>
          </a:ln>
        </p:spPr>
        <p:txBody>
          <a:bodyPr anchorCtr="0" anchor="t" bIns="45700" lIns="91425" spcFirstLastPara="1" rIns="91425" wrap="square" tIns="45700">
            <a:normAutofit fontScale="92500" lnSpcReduction="20000"/>
          </a:bodyPr>
          <a:lstStyle/>
          <a:p>
            <a:pPr indent="-514350" lvl="0" marL="522287" rtl="0" algn="l">
              <a:lnSpc>
                <a:spcPct val="90000"/>
              </a:lnSpc>
              <a:spcBef>
                <a:spcPts val="0"/>
              </a:spcBef>
              <a:spcAft>
                <a:spcPts val="0"/>
              </a:spcAft>
              <a:buClr>
                <a:schemeClr val="dk1"/>
              </a:buClr>
              <a:buSzPct val="100000"/>
              <a:buAutoNum type="arabicPeriod"/>
            </a:pPr>
            <a:r>
              <a:rPr lang="en-US"/>
              <a:t>Further work will be needed to validate ADAPT-CEC on other endpoints</a:t>
            </a:r>
            <a:endParaRPr/>
          </a:p>
          <a:p>
            <a:pPr indent="0" lvl="0" marL="7936" rtl="0" algn="l">
              <a:lnSpc>
                <a:spcPct val="90000"/>
              </a:lnSpc>
              <a:spcBef>
                <a:spcPts val="1000"/>
              </a:spcBef>
              <a:spcAft>
                <a:spcPts val="0"/>
              </a:spcAft>
              <a:buClr>
                <a:schemeClr val="dk1"/>
              </a:buClr>
              <a:buSzPct val="100000"/>
              <a:buNone/>
            </a:pPr>
            <a:r>
              <a:t/>
            </a:r>
            <a:endParaRPr/>
          </a:p>
          <a:p>
            <a:pPr indent="-341313" lvl="0" marL="349250" rtl="0" algn="l">
              <a:lnSpc>
                <a:spcPct val="90000"/>
              </a:lnSpc>
              <a:spcBef>
                <a:spcPts val="1000"/>
              </a:spcBef>
              <a:spcAft>
                <a:spcPts val="0"/>
              </a:spcAft>
              <a:buClr>
                <a:schemeClr val="dk1"/>
              </a:buClr>
              <a:buSzPct val="100000"/>
              <a:buNone/>
            </a:pPr>
            <a:r>
              <a:rPr lang="en-US"/>
              <a:t>2. ADAPT-CEC uses an LLM to summarize an event dossier, making it susceptible to changes in the underlying LLM</a:t>
            </a:r>
            <a:endParaRPr/>
          </a:p>
          <a:p>
            <a:pPr indent="-341313" lvl="0" marL="349250" rtl="0" algn="l">
              <a:lnSpc>
                <a:spcPct val="90000"/>
              </a:lnSpc>
              <a:spcBef>
                <a:spcPts val="1000"/>
              </a:spcBef>
              <a:spcAft>
                <a:spcPts val="0"/>
              </a:spcAft>
              <a:buClr>
                <a:schemeClr val="dk1"/>
              </a:buClr>
              <a:buSzPct val="100000"/>
              <a:buNone/>
            </a:pPr>
            <a:r>
              <a:t/>
            </a:r>
            <a:endParaRPr/>
          </a:p>
          <a:p>
            <a:pPr indent="-341313" lvl="0" marL="349250" rtl="0" algn="l">
              <a:lnSpc>
                <a:spcPct val="90000"/>
              </a:lnSpc>
              <a:spcBef>
                <a:spcPts val="1000"/>
              </a:spcBef>
              <a:spcAft>
                <a:spcPts val="0"/>
              </a:spcAft>
              <a:buClr>
                <a:schemeClr val="dk1"/>
              </a:buClr>
              <a:buSzPct val="100000"/>
              <a:buNone/>
            </a:pPr>
            <a:r>
              <a:rPr lang="en-US"/>
              <a:t>3. Performance across event types was not uniform</a:t>
            </a:r>
            <a:endParaRPr/>
          </a:p>
          <a:p>
            <a:pPr indent="-341313" lvl="0" marL="349250" rtl="0" algn="l">
              <a:lnSpc>
                <a:spcPct val="90000"/>
              </a:lnSpc>
              <a:spcBef>
                <a:spcPts val="1000"/>
              </a:spcBef>
              <a:spcAft>
                <a:spcPts val="0"/>
              </a:spcAft>
              <a:buClr>
                <a:schemeClr val="dk1"/>
              </a:buClr>
              <a:buSzPct val="100000"/>
              <a:buNone/>
            </a:pPr>
            <a:r>
              <a:t/>
            </a:r>
            <a:endParaRPr/>
          </a:p>
          <a:p>
            <a:pPr indent="-341313" lvl="0" marL="349250" rtl="0" algn="l">
              <a:lnSpc>
                <a:spcPct val="90000"/>
              </a:lnSpc>
              <a:spcBef>
                <a:spcPts val="1000"/>
              </a:spcBef>
              <a:spcAft>
                <a:spcPts val="0"/>
              </a:spcAft>
              <a:buClr>
                <a:schemeClr val="dk1"/>
              </a:buClr>
              <a:buSzPct val="100000"/>
              <a:buAutoNum type="arabicPeriod" startAt="4"/>
            </a:pPr>
            <a:r>
              <a:rPr lang="en-US"/>
              <a:t>Training and Validation performed on adjudications at a single ARO</a:t>
            </a:r>
            <a:endParaRPr/>
          </a:p>
          <a:p>
            <a:pPr indent="0" lvl="0" marL="7936" rtl="0" algn="l">
              <a:lnSpc>
                <a:spcPct val="90000"/>
              </a:lnSpc>
              <a:spcBef>
                <a:spcPts val="1000"/>
              </a:spcBef>
              <a:spcAft>
                <a:spcPts val="0"/>
              </a:spcAft>
              <a:buClr>
                <a:schemeClr val="dk1"/>
              </a:buClr>
              <a:buSzPct val="100000"/>
              <a:buNone/>
            </a:pPr>
            <a:r>
              <a:t/>
            </a:r>
            <a:endParaRPr/>
          </a:p>
          <a:p>
            <a:pPr indent="0" lvl="0" marL="7936" rtl="0" algn="l">
              <a:lnSpc>
                <a:spcPct val="90000"/>
              </a:lnSpc>
              <a:spcBef>
                <a:spcPts val="1000"/>
              </a:spcBef>
              <a:spcAft>
                <a:spcPts val="0"/>
              </a:spcAft>
              <a:buClr>
                <a:schemeClr val="dk1"/>
              </a:buClr>
              <a:buSzPct val="100000"/>
              <a:buNone/>
            </a:pPr>
            <a:r>
              <a:rPr lang="en-US"/>
              <a:t>5.  Analyses were retrospective and prospective assessment of AI-CEC will be needed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27"/>
          <p:cNvSpPr txBox="1"/>
          <p:nvPr>
            <p:ph type="title"/>
          </p:nvPr>
        </p:nvSpPr>
        <p:spPr>
          <a:xfrm>
            <a:off x="819283" y="0"/>
            <a:ext cx="10515600" cy="10680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Arial"/>
              <a:buNone/>
            </a:pPr>
            <a:r>
              <a:rPr lang="en-US"/>
              <a:t>Conclusions</a:t>
            </a:r>
            <a:endParaRPr/>
          </a:p>
        </p:txBody>
      </p:sp>
      <p:sp>
        <p:nvSpPr>
          <p:cNvPr id="999" name="Google Shape;999;p27"/>
          <p:cNvSpPr txBox="1"/>
          <p:nvPr>
            <p:ph idx="1" type="body"/>
          </p:nvPr>
        </p:nvSpPr>
        <p:spPr>
          <a:xfrm>
            <a:off x="249382" y="944891"/>
            <a:ext cx="11655403" cy="446397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A single AI algorithm trained on a single trial can, after brief adaptation: </a:t>
            </a:r>
            <a:endParaRPr/>
          </a:p>
          <a:p>
            <a:pPr indent="-228600" lvl="1" marL="685800" rtl="0" algn="l">
              <a:lnSpc>
                <a:spcPct val="90000"/>
              </a:lnSpc>
              <a:spcBef>
                <a:spcPts val="500"/>
              </a:spcBef>
              <a:spcAft>
                <a:spcPts val="0"/>
              </a:spcAft>
              <a:buClr>
                <a:schemeClr val="dk1"/>
              </a:buClr>
              <a:buSzPts val="2800"/>
              <a:buChar char="•"/>
            </a:pPr>
            <a:r>
              <a:rPr lang="en-US" sz="2800"/>
              <a:t>identify the same events with a new definition</a:t>
            </a:r>
            <a:endParaRPr/>
          </a:p>
          <a:p>
            <a:pPr indent="-228600" lvl="1" marL="685800" rtl="0" algn="l">
              <a:lnSpc>
                <a:spcPct val="90000"/>
              </a:lnSpc>
              <a:spcBef>
                <a:spcPts val="500"/>
              </a:spcBef>
              <a:spcAft>
                <a:spcPts val="0"/>
              </a:spcAft>
              <a:buClr>
                <a:schemeClr val="dk1"/>
              </a:buClr>
              <a:buSzPts val="2800"/>
              <a:buChar char="•"/>
            </a:pPr>
            <a:r>
              <a:rPr lang="en-US" sz="2800"/>
              <a:t>Identify new events </a:t>
            </a:r>
            <a:endParaRPr/>
          </a:p>
          <a:p>
            <a:pPr indent="0" lvl="1" marL="457200" rtl="0" algn="l">
              <a:lnSpc>
                <a:spcPct val="90000"/>
              </a:lnSpc>
              <a:spcBef>
                <a:spcPts val="500"/>
              </a:spcBef>
              <a:spcAft>
                <a:spcPts val="0"/>
              </a:spcAft>
              <a:buClr>
                <a:schemeClr val="dk1"/>
              </a:buClr>
              <a:buSzPts val="2800"/>
              <a:buNone/>
            </a:pPr>
            <a:r>
              <a:t/>
            </a:r>
            <a:endParaRPr sz="2800"/>
          </a:p>
          <a:p>
            <a:pPr indent="-228600" lvl="0" marL="228600" rtl="0" algn="l">
              <a:lnSpc>
                <a:spcPct val="90000"/>
              </a:lnSpc>
              <a:spcBef>
                <a:spcPts val="1000"/>
              </a:spcBef>
              <a:spcAft>
                <a:spcPts val="0"/>
              </a:spcAft>
              <a:buClr>
                <a:schemeClr val="dk1"/>
              </a:buClr>
              <a:buSzPts val="2800"/>
              <a:buChar char="•"/>
            </a:pPr>
            <a:r>
              <a:rPr lang="en-US"/>
              <a:t>Validated in the EUCLID Trial</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ADAPT-CEC alone or as a hybrid strategy with human adjudication reproduced the EUCLID primary endpoint and effect size</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Further prospective studies are needed to determine how adaptive AI adjudication can be implemented in future trials.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grpSp>
        <p:nvGrpSpPr>
          <p:cNvPr id="1004" name="Google Shape;1004;p28"/>
          <p:cNvGrpSpPr/>
          <p:nvPr/>
        </p:nvGrpSpPr>
        <p:grpSpPr>
          <a:xfrm>
            <a:off x="10972614" y="5740895"/>
            <a:ext cx="153131" cy="520237"/>
            <a:chOff x="0" y="0"/>
            <a:chExt cx="58660" cy="199286"/>
          </a:xfrm>
        </p:grpSpPr>
        <p:sp>
          <p:nvSpPr>
            <p:cNvPr id="1005" name="Google Shape;1005;p28"/>
            <p:cNvSpPr/>
            <p:nvPr/>
          </p:nvSpPr>
          <p:spPr>
            <a:xfrm>
              <a:off x="0" y="0"/>
              <a:ext cx="58660" cy="199286"/>
            </a:xfrm>
            <a:custGeom>
              <a:rect b="b" l="l" r="r" t="t"/>
              <a:pathLst>
                <a:path extrusionOk="0" h="199286" w="58660">
                  <a:moveTo>
                    <a:pt x="0" y="0"/>
                  </a:moveTo>
                  <a:lnTo>
                    <a:pt x="58660" y="0"/>
                  </a:lnTo>
                  <a:lnTo>
                    <a:pt x="58660" y="199286"/>
                  </a:lnTo>
                  <a:lnTo>
                    <a:pt x="0" y="19928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006" name="Google Shape;1006;p28"/>
            <p:cNvSpPr txBox="1"/>
            <p:nvPr/>
          </p:nvSpPr>
          <p:spPr>
            <a:xfrm>
              <a:off x="0" y="47625"/>
              <a:ext cx="58660" cy="151661"/>
            </a:xfrm>
            <a:prstGeom prst="rect">
              <a:avLst/>
            </a:prstGeom>
            <a:noFill/>
            <a:ln>
              <a:noFill/>
            </a:ln>
          </p:spPr>
          <p:txBody>
            <a:bodyPr anchorCtr="0" anchor="ctr" bIns="41900" lIns="41900" spcFirstLastPara="1" rIns="41900" wrap="square" tIns="41900">
              <a:noAutofit/>
            </a:bodyPr>
            <a:lstStyle/>
            <a:p>
              <a:pPr indent="0" lvl="0" marL="0" marR="0" rtl="0" algn="ctr">
                <a:lnSpc>
                  <a:spcPct val="139916"/>
                </a:lnSpc>
                <a:spcBef>
                  <a:spcPts val="0"/>
                </a:spcBef>
                <a:spcAft>
                  <a:spcPts val="0"/>
                </a:spcAft>
                <a:buNone/>
              </a:pPr>
              <a:r>
                <a:t/>
              </a:r>
              <a:endParaRPr sz="1200">
                <a:solidFill>
                  <a:srgbClr val="000000"/>
                </a:solidFill>
                <a:latin typeface="Calibri"/>
                <a:ea typeface="Calibri"/>
                <a:cs typeface="Calibri"/>
                <a:sym typeface="Calibri"/>
              </a:endParaRPr>
            </a:p>
          </p:txBody>
        </p:sp>
      </p:grpSp>
      <p:grpSp>
        <p:nvGrpSpPr>
          <p:cNvPr id="1007" name="Google Shape;1007;p28"/>
          <p:cNvGrpSpPr/>
          <p:nvPr/>
        </p:nvGrpSpPr>
        <p:grpSpPr>
          <a:xfrm>
            <a:off x="0" y="-105447"/>
            <a:ext cx="1270000" cy="1565947"/>
            <a:chOff x="0" y="-38100"/>
            <a:chExt cx="458873" cy="565804"/>
          </a:xfrm>
        </p:grpSpPr>
        <p:sp>
          <p:nvSpPr>
            <p:cNvPr id="1008" name="Google Shape;1008;p28"/>
            <p:cNvSpPr/>
            <p:nvPr/>
          </p:nvSpPr>
          <p:spPr>
            <a:xfrm>
              <a:off x="0" y="0"/>
              <a:ext cx="458873" cy="527704"/>
            </a:xfrm>
            <a:custGeom>
              <a:rect b="b" l="l" r="r" t="t"/>
              <a:pathLst>
                <a:path extrusionOk="0" h="527704" w="458873">
                  <a:moveTo>
                    <a:pt x="0" y="0"/>
                  </a:moveTo>
                  <a:lnTo>
                    <a:pt x="458873" y="0"/>
                  </a:lnTo>
                  <a:lnTo>
                    <a:pt x="458873" y="527704"/>
                  </a:lnTo>
                  <a:lnTo>
                    <a:pt x="0" y="527704"/>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009" name="Google Shape;1009;p28"/>
            <p:cNvSpPr txBox="1"/>
            <p:nvPr/>
          </p:nvSpPr>
          <p:spPr>
            <a:xfrm>
              <a:off x="0" y="-38100"/>
              <a:ext cx="458873" cy="565804"/>
            </a:xfrm>
            <a:prstGeom prst="rect">
              <a:avLst/>
            </a:prstGeom>
            <a:noFill/>
            <a:ln>
              <a:noFill/>
            </a:ln>
          </p:spPr>
          <p:txBody>
            <a:bodyPr anchorCtr="0" anchor="ctr" bIns="34700" lIns="34700" spcFirstLastPara="1" rIns="34700" wrap="square" tIns="34700">
              <a:noAutofit/>
            </a:bodyPr>
            <a:lstStyle/>
            <a:p>
              <a:pPr indent="0" lvl="0" marL="0" marR="0" rtl="0" algn="ctr">
                <a:lnSpc>
                  <a:spcPct val="147750"/>
                </a:lnSpc>
                <a:spcBef>
                  <a:spcPts val="0"/>
                </a:spcBef>
                <a:spcAft>
                  <a:spcPts val="0"/>
                </a:spcAft>
                <a:buNone/>
              </a:pPr>
              <a:r>
                <a:t/>
              </a:r>
              <a:endParaRPr sz="1200">
                <a:solidFill>
                  <a:srgbClr val="000000"/>
                </a:solidFill>
                <a:latin typeface="Calibri"/>
                <a:ea typeface="Calibri"/>
                <a:cs typeface="Calibri"/>
                <a:sym typeface="Calibri"/>
              </a:endParaRPr>
            </a:p>
          </p:txBody>
        </p:sp>
      </p:grpSp>
      <p:grpSp>
        <p:nvGrpSpPr>
          <p:cNvPr id="1010" name="Google Shape;1010;p28"/>
          <p:cNvGrpSpPr/>
          <p:nvPr/>
        </p:nvGrpSpPr>
        <p:grpSpPr>
          <a:xfrm>
            <a:off x="10425160" y="-354536"/>
            <a:ext cx="5392754" cy="7212536"/>
            <a:chOff x="0" y="-38100"/>
            <a:chExt cx="944656" cy="1263430"/>
          </a:xfrm>
        </p:grpSpPr>
        <p:sp>
          <p:nvSpPr>
            <p:cNvPr id="1011" name="Google Shape;1011;p28"/>
            <p:cNvSpPr/>
            <p:nvPr/>
          </p:nvSpPr>
          <p:spPr>
            <a:xfrm>
              <a:off x="0" y="0"/>
              <a:ext cx="944656" cy="1225330"/>
            </a:xfrm>
            <a:custGeom>
              <a:rect b="b" l="l" r="r" t="t"/>
              <a:pathLst>
                <a:path extrusionOk="0" h="1225330" w="944656">
                  <a:moveTo>
                    <a:pt x="203200" y="0"/>
                  </a:moveTo>
                  <a:lnTo>
                    <a:pt x="944656" y="0"/>
                  </a:lnTo>
                  <a:lnTo>
                    <a:pt x="741456" y="1225330"/>
                  </a:lnTo>
                  <a:lnTo>
                    <a:pt x="0" y="1225330"/>
                  </a:lnTo>
                  <a:lnTo>
                    <a:pt x="203200" y="0"/>
                  </a:lnTo>
                  <a:close/>
                </a:path>
              </a:pathLst>
            </a:custGeom>
            <a:solidFill>
              <a:srgbClr val="CF22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012" name="Google Shape;1012;p28"/>
            <p:cNvSpPr txBox="1"/>
            <p:nvPr/>
          </p:nvSpPr>
          <p:spPr>
            <a:xfrm>
              <a:off x="101600" y="-38100"/>
              <a:ext cx="741456" cy="126343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sz="1200">
                <a:solidFill>
                  <a:srgbClr val="000000"/>
                </a:solidFill>
                <a:latin typeface="Calibri"/>
                <a:ea typeface="Calibri"/>
                <a:cs typeface="Calibri"/>
                <a:sym typeface="Calibri"/>
              </a:endParaRPr>
            </a:p>
          </p:txBody>
        </p:sp>
      </p:grpSp>
      <p:sp>
        <p:nvSpPr>
          <p:cNvPr id="1013" name="Google Shape;1013;p28"/>
          <p:cNvSpPr/>
          <p:nvPr/>
        </p:nvSpPr>
        <p:spPr>
          <a:xfrm>
            <a:off x="1954136" y="237330"/>
            <a:ext cx="6173864" cy="1288794"/>
          </a:xfrm>
          <a:custGeom>
            <a:rect b="b" l="l" r="r" t="t"/>
            <a:pathLst>
              <a:path extrusionOk="0" h="1933191" w="9260796">
                <a:moveTo>
                  <a:pt x="0" y="0"/>
                </a:moveTo>
                <a:lnTo>
                  <a:pt x="9260796" y="0"/>
                </a:lnTo>
                <a:lnTo>
                  <a:pt x="9260796" y="1933192"/>
                </a:lnTo>
                <a:lnTo>
                  <a:pt x="0" y="19331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014" name="Google Shape;1014;p28"/>
          <p:cNvSpPr/>
          <p:nvPr/>
        </p:nvSpPr>
        <p:spPr>
          <a:xfrm>
            <a:off x="317268" y="161130"/>
            <a:ext cx="1441194" cy="1441194"/>
          </a:xfrm>
          <a:custGeom>
            <a:rect b="b" l="l" r="r" t="t"/>
            <a:pathLst>
              <a:path extrusionOk="0" h="2161791" w="2161791">
                <a:moveTo>
                  <a:pt x="0" y="0"/>
                </a:moveTo>
                <a:lnTo>
                  <a:pt x="2161791" y="0"/>
                </a:lnTo>
                <a:lnTo>
                  <a:pt x="2161791" y="2161792"/>
                </a:lnTo>
                <a:lnTo>
                  <a:pt x="0" y="216179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015" name="Google Shape;1015;p28"/>
          <p:cNvSpPr txBox="1"/>
          <p:nvPr/>
        </p:nvSpPr>
        <p:spPr>
          <a:xfrm>
            <a:off x="435833" y="1786475"/>
            <a:ext cx="10731912" cy="1395126"/>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b="1" lang="en-US" sz="2666">
                <a:solidFill>
                  <a:srgbClr val="CF222B"/>
                </a:solidFill>
                <a:latin typeface="Arial"/>
                <a:ea typeface="Arial"/>
                <a:cs typeface="Arial"/>
                <a:sym typeface="Arial"/>
              </a:rPr>
              <a:t>Adaptive AI for Cardiovascular Event Adjudication: Cardiovascular Event Adjudication Across Different Definitions in the ODYSSEY OUTCOMES and EUCLID Trials</a:t>
            </a:r>
            <a:endParaRPr/>
          </a:p>
        </p:txBody>
      </p:sp>
      <p:sp>
        <p:nvSpPr>
          <p:cNvPr id="1016" name="Google Shape;1016;p28"/>
          <p:cNvSpPr txBox="1"/>
          <p:nvPr/>
        </p:nvSpPr>
        <p:spPr>
          <a:xfrm>
            <a:off x="435833" y="3160191"/>
            <a:ext cx="7692167" cy="2348463"/>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lang="en-US" sz="2666">
                <a:solidFill>
                  <a:srgbClr val="CF222B"/>
                </a:solidFill>
                <a:latin typeface="Arial"/>
                <a:ea typeface="Arial"/>
                <a:cs typeface="Arial"/>
                <a:sym typeface="Arial"/>
              </a:rPr>
              <a:t>Sreekanth Vemulapalli, Karla Pena Guerra, Daniel Wojdyla, W. Schuyler Jones, Kenneth W. Mahaffey, Robert A. Harrington, Philippe Gabriel Steg, Gregory G. Schwartz, Manesh R. Patel, Renato D. Lopes and Ricardo Henao </a:t>
            </a:r>
            <a:endParaRPr/>
          </a:p>
        </p:txBody>
      </p:sp>
      <p:sp>
        <p:nvSpPr>
          <p:cNvPr id="1017" name="Google Shape;1017;p28"/>
          <p:cNvSpPr txBox="1"/>
          <p:nvPr/>
        </p:nvSpPr>
        <p:spPr>
          <a:xfrm>
            <a:off x="435833" y="6028298"/>
            <a:ext cx="7946712" cy="473719"/>
          </a:xfrm>
          <a:prstGeom prst="rect">
            <a:avLst/>
          </a:prstGeom>
          <a:noFill/>
          <a:ln>
            <a:noFill/>
          </a:ln>
        </p:spPr>
        <p:txBody>
          <a:bodyPr anchorCtr="0" anchor="t" bIns="0" lIns="0" spcFirstLastPara="1" rIns="0" wrap="square" tIns="0">
            <a:spAutoFit/>
          </a:bodyPr>
          <a:lstStyle/>
          <a:p>
            <a:pPr indent="0" lvl="0" marL="0" marR="0" rtl="0" algn="l">
              <a:lnSpc>
                <a:spcPct val="140060"/>
              </a:lnSpc>
              <a:spcBef>
                <a:spcPts val="0"/>
              </a:spcBef>
              <a:spcAft>
                <a:spcPts val="0"/>
              </a:spcAft>
              <a:buNone/>
            </a:pPr>
            <a:r>
              <a:rPr lang="en-US" sz="1333">
                <a:solidFill>
                  <a:srgbClr val="CF222B"/>
                </a:solidFill>
                <a:latin typeface="Arial"/>
                <a:ea typeface="Arial"/>
                <a:cs typeface="Arial"/>
                <a:sym typeface="Arial"/>
              </a:rPr>
              <a:t>CIRCULATION. 2026; [PUBLISHED ONLINE AHEAD OF PRINT]. DOI: 10.1161/CIRCULATIONAHA.126.080072</a:t>
            </a:r>
            <a:endParaRPr/>
          </a:p>
          <a:p>
            <a:pPr indent="0" lvl="0" marL="0" marR="0" rtl="0" algn="l">
              <a:lnSpc>
                <a:spcPct val="140060"/>
              </a:lnSpc>
              <a:spcBef>
                <a:spcPts val="0"/>
              </a:spcBef>
              <a:spcAft>
                <a:spcPts val="0"/>
              </a:spcAft>
              <a:buNone/>
            </a:pPr>
            <a:r>
              <a:t/>
            </a:r>
            <a:endParaRPr sz="1333">
              <a:solidFill>
                <a:srgbClr val="CF222B"/>
              </a:solidFill>
              <a:latin typeface="Arial"/>
              <a:ea typeface="Arial"/>
              <a:cs typeface="Arial"/>
              <a:sym typeface="Arial"/>
            </a:endParaRPr>
          </a:p>
        </p:txBody>
      </p:sp>
      <p:pic>
        <p:nvPicPr>
          <p:cNvPr id="1018" name="Google Shape;1018;p28"/>
          <p:cNvPicPr preferRelativeResize="0"/>
          <p:nvPr/>
        </p:nvPicPr>
        <p:blipFill rotWithShape="1">
          <a:blip r:embed="rId5">
            <a:alphaModFix/>
          </a:blip>
          <a:srcRect b="0" l="0" r="0" t="0"/>
          <a:stretch/>
        </p:blipFill>
        <p:spPr>
          <a:xfrm>
            <a:off x="8033349" y="2501147"/>
            <a:ext cx="4190347" cy="419034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29"/>
          <p:cNvSpPr txBox="1"/>
          <p:nvPr>
            <p:ph type="title"/>
          </p:nvPr>
        </p:nvSpPr>
        <p:spPr>
          <a:xfrm>
            <a:off x="316194" y="288421"/>
            <a:ext cx="10066946" cy="838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800"/>
              <a:buFont typeface="Play"/>
              <a:buNone/>
            </a:pPr>
            <a:r>
              <a:rPr b="1" lang="en-US" sz="3800">
                <a:solidFill>
                  <a:srgbClr val="002060"/>
                </a:solidFill>
              </a:rPr>
              <a:t>STEP 3: 1º EUCLID Endpoint Components</a:t>
            </a:r>
            <a:endParaRPr/>
          </a:p>
        </p:txBody>
      </p:sp>
      <p:graphicFrame>
        <p:nvGraphicFramePr>
          <p:cNvPr id="1024" name="Google Shape;1024;p29"/>
          <p:cNvGraphicFramePr/>
          <p:nvPr/>
        </p:nvGraphicFramePr>
        <p:xfrm>
          <a:off x="419101" y="1151546"/>
          <a:ext cx="3000000" cy="3000000"/>
        </p:xfrm>
        <a:graphic>
          <a:graphicData uri="http://schemas.openxmlformats.org/drawingml/2006/table">
            <a:tbl>
              <a:tblPr>
                <a:noFill/>
                <a:tableStyleId>{E8239E04-ED2B-4092-A313-95DCCB69E36A}</a:tableStyleId>
              </a:tblPr>
              <a:tblGrid>
                <a:gridCol w="2062450"/>
                <a:gridCol w="932875"/>
                <a:gridCol w="932875"/>
                <a:gridCol w="932875"/>
                <a:gridCol w="932875"/>
                <a:gridCol w="932875"/>
                <a:gridCol w="932875"/>
                <a:gridCol w="932875"/>
                <a:gridCol w="809000"/>
                <a:gridCol w="123875"/>
                <a:gridCol w="932875"/>
                <a:gridCol w="932875"/>
              </a:tblGrid>
              <a:tr h="401350">
                <a:tc rowSpan="2">
                  <a:txBody>
                    <a:bodyPr/>
                    <a:lstStyle/>
                    <a:p>
                      <a:pPr indent="0" lvl="0" marL="0" marR="0" rtl="0" algn="l">
                        <a:lnSpc>
                          <a:spcPct val="115000"/>
                        </a:lnSpc>
                        <a:spcBef>
                          <a:spcPts val="0"/>
                        </a:spcBef>
                        <a:spcAft>
                          <a:spcPts val="0"/>
                        </a:spcAft>
                        <a:buClr>
                          <a:schemeClr val="lt1"/>
                        </a:buClr>
                        <a:buSzPts val="1800"/>
                        <a:buFont typeface="Arial"/>
                        <a:buNone/>
                      </a:pPr>
                      <a:r>
                        <a:rPr b="1" lang="en-US" sz="1800" u="none" cap="none" strike="noStrike">
                          <a:solidFill>
                            <a:schemeClr val="lt1"/>
                          </a:solidFill>
                        </a:rPr>
                        <a:t>Model / Outcome</a:t>
                      </a:r>
                      <a:endParaRPr b="1" sz="1800" u="none" cap="none" strike="noStrike">
                        <a:solidFill>
                          <a:schemeClr val="lt1"/>
                        </a:solidFill>
                        <a:latin typeface="Times New Roman"/>
                        <a:ea typeface="Times New Roman"/>
                        <a:cs typeface="Times New Roman"/>
                        <a:sym typeface="Times New Roman"/>
                      </a:endParaRPr>
                    </a:p>
                  </a:txBody>
                  <a:tcPr marT="0" marB="0" marR="16750" marL="182875" anchor="ctr">
                    <a:solidFill>
                      <a:schemeClr val="accent1"/>
                    </a:solidFill>
                  </a:tcPr>
                </a:tc>
                <a:tc gridSpan="2">
                  <a:txBody>
                    <a:bodyPr/>
                    <a:lstStyle/>
                    <a:p>
                      <a:pPr indent="0" lvl="0" marL="0" marR="0" rtl="0" algn="ctr">
                        <a:lnSpc>
                          <a:spcPct val="115000"/>
                        </a:lnSpc>
                        <a:spcBef>
                          <a:spcPts val="0"/>
                        </a:spcBef>
                        <a:spcAft>
                          <a:spcPts val="0"/>
                        </a:spcAft>
                        <a:buClr>
                          <a:schemeClr val="lt1"/>
                        </a:buClr>
                        <a:buSzPts val="1800"/>
                        <a:buFont typeface="Arial"/>
                        <a:buNone/>
                      </a:pPr>
                      <a:r>
                        <a:rPr b="1" lang="en-US" sz="1800" u="none" cap="none" strike="noStrike">
                          <a:solidFill>
                            <a:schemeClr val="lt1"/>
                          </a:solidFill>
                        </a:rPr>
                        <a:t>Events</a:t>
                      </a:r>
                      <a:endParaRPr b="1" sz="1800" u="none" cap="none" strike="noStrike">
                        <a:solidFill>
                          <a:schemeClr val="lt1"/>
                        </a:solidFill>
                        <a:latin typeface="Times New Roman"/>
                        <a:ea typeface="Times New Roman"/>
                        <a:cs typeface="Times New Roman"/>
                        <a:sym typeface="Times New Roman"/>
                      </a:endParaRPr>
                    </a:p>
                  </a:txBody>
                  <a:tcPr marT="0" marB="0" marR="16750" marL="16750" anchor="ctr">
                    <a:solidFill>
                      <a:schemeClr val="accent1"/>
                    </a:solidFill>
                  </a:tcPr>
                </a:tc>
                <a:tc hMerge="1"/>
                <a:tc gridSpan="2">
                  <a:txBody>
                    <a:bodyPr/>
                    <a:lstStyle/>
                    <a:p>
                      <a:pPr indent="0" lvl="0" marL="0" marR="0" rtl="0" algn="ctr">
                        <a:lnSpc>
                          <a:spcPct val="115000"/>
                        </a:lnSpc>
                        <a:spcBef>
                          <a:spcPts val="0"/>
                        </a:spcBef>
                        <a:spcAft>
                          <a:spcPts val="0"/>
                        </a:spcAft>
                        <a:buClr>
                          <a:schemeClr val="lt1"/>
                        </a:buClr>
                        <a:buSzPts val="1800"/>
                        <a:buFont typeface="Arial"/>
                        <a:buNone/>
                      </a:pPr>
                      <a:r>
                        <a:rPr b="1" lang="en-US" sz="1800" u="none" cap="none" strike="noStrike">
                          <a:solidFill>
                            <a:schemeClr val="lt1"/>
                          </a:solidFill>
                        </a:rPr>
                        <a:t>Non-Events</a:t>
                      </a:r>
                      <a:endParaRPr b="1" sz="1800" u="none" cap="none" strike="noStrike">
                        <a:solidFill>
                          <a:schemeClr val="lt1"/>
                        </a:solidFill>
                        <a:latin typeface="Times New Roman"/>
                        <a:ea typeface="Times New Roman"/>
                        <a:cs typeface="Times New Roman"/>
                        <a:sym typeface="Times New Roman"/>
                      </a:endParaRPr>
                    </a:p>
                  </a:txBody>
                  <a:tcPr marT="0" marB="0" marR="16750" marL="16750" anchor="ctr">
                    <a:solidFill>
                      <a:schemeClr val="accent1"/>
                    </a:solidFill>
                  </a:tcPr>
                </a:tc>
                <a:tc hMerge="1"/>
                <a:tc gridSpan="2">
                  <a:txBody>
                    <a:bodyPr/>
                    <a:lstStyle/>
                    <a:p>
                      <a:pPr indent="0" lvl="0" marL="0" marR="0" rtl="0" algn="ctr">
                        <a:lnSpc>
                          <a:spcPct val="115000"/>
                        </a:lnSpc>
                        <a:spcBef>
                          <a:spcPts val="0"/>
                        </a:spcBef>
                        <a:spcAft>
                          <a:spcPts val="0"/>
                        </a:spcAft>
                        <a:buClr>
                          <a:schemeClr val="lt1"/>
                        </a:buClr>
                        <a:buSzPts val="1800"/>
                        <a:buFont typeface="Arial"/>
                        <a:buNone/>
                      </a:pPr>
                      <a:r>
                        <a:rPr b="1" lang="en-US" sz="1800" u="none" cap="none" strike="noStrike">
                          <a:solidFill>
                            <a:schemeClr val="lt1"/>
                          </a:solidFill>
                        </a:rPr>
                        <a:t>Percent</a:t>
                      </a:r>
                      <a:endParaRPr b="1" sz="1800" u="none" cap="none" strike="noStrike">
                        <a:solidFill>
                          <a:schemeClr val="lt1"/>
                        </a:solidFill>
                        <a:latin typeface="Times New Roman"/>
                        <a:ea typeface="Times New Roman"/>
                        <a:cs typeface="Times New Roman"/>
                        <a:sym typeface="Times New Roman"/>
                      </a:endParaRPr>
                    </a:p>
                  </a:txBody>
                  <a:tcPr marT="0" marB="0" marR="16750" marL="16750" anchor="ctr">
                    <a:solidFill>
                      <a:schemeClr val="accent1"/>
                    </a:solidFill>
                  </a:tcPr>
                </a:tc>
                <a:tc hMerge="1"/>
                <a:tc rowSpan="2">
                  <a:txBody>
                    <a:bodyPr/>
                    <a:lstStyle/>
                    <a:p>
                      <a:pPr indent="0" lvl="0" marL="0" marR="0" rtl="0" algn="ctr">
                        <a:lnSpc>
                          <a:spcPct val="115000"/>
                        </a:lnSpc>
                        <a:spcBef>
                          <a:spcPts val="0"/>
                        </a:spcBef>
                        <a:spcAft>
                          <a:spcPts val="0"/>
                        </a:spcAft>
                        <a:buClr>
                          <a:schemeClr val="lt1"/>
                        </a:buClr>
                        <a:buSzPts val="1800"/>
                        <a:buFont typeface="Arial"/>
                        <a:buNone/>
                      </a:pPr>
                      <a:r>
                        <a:rPr b="1" lang="en-US" sz="1800" u="none" cap="none" strike="noStrike">
                          <a:solidFill>
                            <a:schemeClr val="lt1"/>
                          </a:solidFill>
                        </a:rPr>
                        <a:t>Sens</a:t>
                      </a:r>
                      <a:endParaRPr b="1" sz="1800" u="none" cap="none" strike="noStrike">
                        <a:solidFill>
                          <a:schemeClr val="lt1"/>
                        </a:solidFill>
                        <a:latin typeface="Times New Roman"/>
                        <a:ea typeface="Times New Roman"/>
                        <a:cs typeface="Times New Roman"/>
                        <a:sym typeface="Times New Roman"/>
                      </a:endParaRPr>
                    </a:p>
                  </a:txBody>
                  <a:tcPr marT="0" marB="0" marR="16750" marL="16750" anchor="ctr">
                    <a:solidFill>
                      <a:schemeClr val="accent1"/>
                    </a:solidFill>
                  </a:tcPr>
                </a:tc>
                <a:tc rowSpan="2">
                  <a:txBody>
                    <a:bodyPr/>
                    <a:lstStyle/>
                    <a:p>
                      <a:pPr indent="0" lvl="0" marL="0" marR="0" rtl="0" algn="ctr">
                        <a:lnSpc>
                          <a:spcPct val="115000"/>
                        </a:lnSpc>
                        <a:spcBef>
                          <a:spcPts val="0"/>
                        </a:spcBef>
                        <a:spcAft>
                          <a:spcPts val="0"/>
                        </a:spcAft>
                        <a:buClr>
                          <a:schemeClr val="lt1"/>
                        </a:buClr>
                        <a:buSzPts val="1800"/>
                        <a:buFont typeface="Arial"/>
                        <a:buNone/>
                      </a:pPr>
                      <a:r>
                        <a:rPr b="1" lang="en-US" sz="1800" u="none" cap="none" strike="noStrike">
                          <a:solidFill>
                            <a:schemeClr val="lt1"/>
                          </a:solidFill>
                        </a:rPr>
                        <a:t>Spec</a:t>
                      </a:r>
                      <a:endParaRPr b="1" sz="1800" u="none" cap="none" strike="noStrike">
                        <a:solidFill>
                          <a:schemeClr val="lt1"/>
                        </a:solidFill>
                        <a:latin typeface="Times New Roman"/>
                        <a:ea typeface="Times New Roman"/>
                        <a:cs typeface="Times New Roman"/>
                        <a:sym typeface="Times New Roman"/>
                      </a:endParaRPr>
                    </a:p>
                  </a:txBody>
                  <a:tcPr marT="0" marB="0" marR="0" marL="0" anchor="ctr">
                    <a:solidFill>
                      <a:schemeClr val="accent1"/>
                    </a:solidFill>
                  </a:tcPr>
                </a:tc>
                <a:tc gridSpan="2" rowSpan="2">
                  <a:txBody>
                    <a:bodyPr/>
                    <a:lstStyle/>
                    <a:p>
                      <a:pPr indent="0" lvl="0" marL="0" marR="0" rtl="0" algn="ctr">
                        <a:lnSpc>
                          <a:spcPct val="115000"/>
                        </a:lnSpc>
                        <a:spcBef>
                          <a:spcPts val="0"/>
                        </a:spcBef>
                        <a:spcAft>
                          <a:spcPts val="0"/>
                        </a:spcAft>
                        <a:buClr>
                          <a:schemeClr val="lt1"/>
                        </a:buClr>
                        <a:buSzPts val="1800"/>
                        <a:buFont typeface="Arial"/>
                        <a:buNone/>
                      </a:pPr>
                      <a:r>
                        <a:rPr b="1" lang="en-US" sz="1800" u="none" cap="none" strike="noStrike">
                          <a:solidFill>
                            <a:schemeClr val="lt1"/>
                          </a:solidFill>
                        </a:rPr>
                        <a:t>PPV</a:t>
                      </a:r>
                      <a:endParaRPr b="1" sz="1800" u="none" cap="none" strike="noStrike">
                        <a:solidFill>
                          <a:schemeClr val="lt1"/>
                        </a:solidFill>
                        <a:latin typeface="Times New Roman"/>
                        <a:ea typeface="Times New Roman"/>
                        <a:cs typeface="Times New Roman"/>
                        <a:sym typeface="Times New Roman"/>
                      </a:endParaRPr>
                    </a:p>
                  </a:txBody>
                  <a:tcPr marT="0" marB="0" marR="16750" marL="16750" anchor="ctr">
                    <a:solidFill>
                      <a:schemeClr val="accent1"/>
                    </a:solidFill>
                  </a:tcPr>
                </a:tc>
                <a:tc rowSpan="2" hMerge="1"/>
                <a:tc rowSpan="2">
                  <a:txBody>
                    <a:bodyPr/>
                    <a:lstStyle/>
                    <a:p>
                      <a:pPr indent="0" lvl="0" marL="0" marR="0" rtl="0" algn="ctr">
                        <a:lnSpc>
                          <a:spcPct val="115000"/>
                        </a:lnSpc>
                        <a:spcBef>
                          <a:spcPts val="0"/>
                        </a:spcBef>
                        <a:spcAft>
                          <a:spcPts val="0"/>
                        </a:spcAft>
                        <a:buClr>
                          <a:schemeClr val="lt1"/>
                        </a:buClr>
                        <a:buSzPts val="1800"/>
                        <a:buFont typeface="Arial"/>
                        <a:buNone/>
                      </a:pPr>
                      <a:r>
                        <a:rPr b="1" lang="en-US" sz="1800" u="none" cap="none" strike="noStrike">
                          <a:solidFill>
                            <a:schemeClr val="lt1"/>
                          </a:solidFill>
                        </a:rPr>
                        <a:t>NPV</a:t>
                      </a:r>
                      <a:endParaRPr b="1" sz="1800" u="none" cap="none" strike="noStrike">
                        <a:solidFill>
                          <a:schemeClr val="lt1"/>
                        </a:solidFill>
                        <a:latin typeface="Times New Roman"/>
                        <a:ea typeface="Times New Roman"/>
                        <a:cs typeface="Times New Roman"/>
                        <a:sym typeface="Times New Roman"/>
                      </a:endParaRPr>
                    </a:p>
                  </a:txBody>
                  <a:tcPr marT="0" marB="0" marR="16750" marL="16750" anchor="ctr">
                    <a:solidFill>
                      <a:schemeClr val="accent1"/>
                    </a:solidFill>
                  </a:tcPr>
                </a:tc>
              </a:tr>
              <a:tr h="482050">
                <a:tc vMerge="1"/>
                <a:tc>
                  <a:txBody>
                    <a:bodyPr/>
                    <a:lstStyle/>
                    <a:p>
                      <a:pPr indent="0" lvl="0" marL="0" marR="0" rtl="0" algn="ctr">
                        <a:lnSpc>
                          <a:spcPct val="115000"/>
                        </a:lnSpc>
                        <a:spcBef>
                          <a:spcPts val="0"/>
                        </a:spcBef>
                        <a:spcAft>
                          <a:spcPts val="0"/>
                        </a:spcAft>
                        <a:buClr>
                          <a:schemeClr val="lt1"/>
                        </a:buClr>
                        <a:buSzPts val="1800"/>
                        <a:buFont typeface="Arial"/>
                        <a:buNone/>
                      </a:pPr>
                      <a:r>
                        <a:rPr b="1" lang="en-US" sz="1800" u="none" cap="none" strike="noStrike">
                          <a:solidFill>
                            <a:schemeClr val="lt1"/>
                          </a:solidFill>
                        </a:rPr>
                        <a:t>Right</a:t>
                      </a:r>
                      <a:endParaRPr b="1" sz="1800" u="none" cap="none" strike="noStrike">
                        <a:solidFill>
                          <a:schemeClr val="lt1"/>
                        </a:solidFill>
                        <a:latin typeface="Times New Roman"/>
                        <a:ea typeface="Times New Roman"/>
                        <a:cs typeface="Times New Roman"/>
                        <a:sym typeface="Times New Roman"/>
                      </a:endParaRPr>
                    </a:p>
                  </a:txBody>
                  <a:tcPr marT="0" marB="0" marR="16750" marL="16750" anchor="ctr">
                    <a:solidFill>
                      <a:schemeClr val="accent1"/>
                    </a:solidFill>
                  </a:tcPr>
                </a:tc>
                <a:tc>
                  <a:txBody>
                    <a:bodyPr/>
                    <a:lstStyle/>
                    <a:p>
                      <a:pPr indent="0" lvl="0" marL="0" marR="0" rtl="0" algn="ctr">
                        <a:lnSpc>
                          <a:spcPct val="115000"/>
                        </a:lnSpc>
                        <a:spcBef>
                          <a:spcPts val="0"/>
                        </a:spcBef>
                        <a:spcAft>
                          <a:spcPts val="0"/>
                        </a:spcAft>
                        <a:buClr>
                          <a:schemeClr val="lt1"/>
                        </a:buClr>
                        <a:buSzPts val="1800"/>
                        <a:buFont typeface="Arial"/>
                        <a:buNone/>
                      </a:pPr>
                      <a:r>
                        <a:rPr b="1" lang="en-US" sz="1800" u="none" cap="none" strike="noStrike">
                          <a:solidFill>
                            <a:schemeClr val="lt1"/>
                          </a:solidFill>
                        </a:rPr>
                        <a:t>Wrong</a:t>
                      </a:r>
                      <a:endParaRPr b="1" sz="1800" u="none" cap="none" strike="noStrike">
                        <a:solidFill>
                          <a:schemeClr val="lt1"/>
                        </a:solidFill>
                        <a:latin typeface="Times New Roman"/>
                        <a:ea typeface="Times New Roman"/>
                        <a:cs typeface="Times New Roman"/>
                        <a:sym typeface="Times New Roman"/>
                      </a:endParaRPr>
                    </a:p>
                  </a:txBody>
                  <a:tcPr marT="0" marB="0" marR="16750" marL="16750" anchor="ctr">
                    <a:solidFill>
                      <a:schemeClr val="accent1"/>
                    </a:solidFill>
                  </a:tcPr>
                </a:tc>
                <a:tc>
                  <a:txBody>
                    <a:bodyPr/>
                    <a:lstStyle/>
                    <a:p>
                      <a:pPr indent="0" lvl="0" marL="0" marR="0" rtl="0" algn="ctr">
                        <a:lnSpc>
                          <a:spcPct val="115000"/>
                        </a:lnSpc>
                        <a:spcBef>
                          <a:spcPts val="0"/>
                        </a:spcBef>
                        <a:spcAft>
                          <a:spcPts val="0"/>
                        </a:spcAft>
                        <a:buClr>
                          <a:schemeClr val="lt1"/>
                        </a:buClr>
                        <a:buSzPts val="1800"/>
                        <a:buFont typeface="Arial"/>
                        <a:buNone/>
                      </a:pPr>
                      <a:r>
                        <a:rPr b="1" lang="en-US" sz="1800" u="none" cap="none" strike="noStrike">
                          <a:solidFill>
                            <a:schemeClr val="lt1"/>
                          </a:solidFill>
                        </a:rPr>
                        <a:t>Right</a:t>
                      </a:r>
                      <a:endParaRPr b="1" sz="1800" u="none" cap="none" strike="noStrike">
                        <a:solidFill>
                          <a:schemeClr val="lt1"/>
                        </a:solidFill>
                        <a:latin typeface="Times New Roman"/>
                        <a:ea typeface="Times New Roman"/>
                        <a:cs typeface="Times New Roman"/>
                        <a:sym typeface="Times New Roman"/>
                      </a:endParaRPr>
                    </a:p>
                  </a:txBody>
                  <a:tcPr marT="0" marB="0" marR="16750" marL="16750" anchor="ctr">
                    <a:solidFill>
                      <a:schemeClr val="accent1"/>
                    </a:solidFill>
                  </a:tcPr>
                </a:tc>
                <a:tc>
                  <a:txBody>
                    <a:bodyPr/>
                    <a:lstStyle/>
                    <a:p>
                      <a:pPr indent="0" lvl="0" marL="0" marR="0" rtl="0" algn="ctr">
                        <a:lnSpc>
                          <a:spcPct val="115000"/>
                        </a:lnSpc>
                        <a:spcBef>
                          <a:spcPts val="0"/>
                        </a:spcBef>
                        <a:spcAft>
                          <a:spcPts val="0"/>
                        </a:spcAft>
                        <a:buClr>
                          <a:schemeClr val="lt1"/>
                        </a:buClr>
                        <a:buSzPts val="1800"/>
                        <a:buFont typeface="Arial"/>
                        <a:buNone/>
                      </a:pPr>
                      <a:r>
                        <a:rPr b="1" lang="en-US" sz="1800" u="none" cap="none" strike="noStrike">
                          <a:solidFill>
                            <a:schemeClr val="lt1"/>
                          </a:solidFill>
                        </a:rPr>
                        <a:t>Wrong</a:t>
                      </a:r>
                      <a:endParaRPr b="1" sz="1800" u="none" cap="none" strike="noStrike">
                        <a:solidFill>
                          <a:schemeClr val="lt1"/>
                        </a:solidFill>
                        <a:latin typeface="Times New Roman"/>
                        <a:ea typeface="Times New Roman"/>
                        <a:cs typeface="Times New Roman"/>
                        <a:sym typeface="Times New Roman"/>
                      </a:endParaRPr>
                    </a:p>
                  </a:txBody>
                  <a:tcPr marT="0" marB="0" marR="16750" marL="16750" anchor="ctr">
                    <a:solidFill>
                      <a:schemeClr val="accent1"/>
                    </a:solidFill>
                  </a:tcPr>
                </a:tc>
                <a:tc>
                  <a:txBody>
                    <a:bodyPr/>
                    <a:lstStyle/>
                    <a:p>
                      <a:pPr indent="0" lvl="0" marL="0" marR="0" rtl="0" algn="ctr">
                        <a:lnSpc>
                          <a:spcPct val="115000"/>
                        </a:lnSpc>
                        <a:spcBef>
                          <a:spcPts val="0"/>
                        </a:spcBef>
                        <a:spcAft>
                          <a:spcPts val="0"/>
                        </a:spcAft>
                        <a:buClr>
                          <a:schemeClr val="lt1"/>
                        </a:buClr>
                        <a:buSzPts val="1800"/>
                        <a:buFont typeface="Arial"/>
                        <a:buNone/>
                      </a:pPr>
                      <a:r>
                        <a:rPr b="1" lang="en-US" sz="1800" u="none" cap="none" strike="noStrike">
                          <a:solidFill>
                            <a:schemeClr val="lt1"/>
                          </a:solidFill>
                        </a:rPr>
                        <a:t>Right</a:t>
                      </a:r>
                      <a:endParaRPr b="1" sz="1800" u="none" cap="none" strike="noStrike">
                        <a:solidFill>
                          <a:schemeClr val="lt1"/>
                        </a:solidFill>
                        <a:latin typeface="Times New Roman"/>
                        <a:ea typeface="Times New Roman"/>
                        <a:cs typeface="Times New Roman"/>
                        <a:sym typeface="Times New Roman"/>
                      </a:endParaRPr>
                    </a:p>
                  </a:txBody>
                  <a:tcPr marT="0" marB="0" marR="16750" marL="16750" anchor="ctr">
                    <a:solidFill>
                      <a:schemeClr val="accent1"/>
                    </a:solidFill>
                  </a:tcPr>
                </a:tc>
                <a:tc>
                  <a:txBody>
                    <a:bodyPr/>
                    <a:lstStyle/>
                    <a:p>
                      <a:pPr indent="0" lvl="0" marL="0" marR="0" rtl="0" algn="ctr">
                        <a:lnSpc>
                          <a:spcPct val="115000"/>
                        </a:lnSpc>
                        <a:spcBef>
                          <a:spcPts val="0"/>
                        </a:spcBef>
                        <a:spcAft>
                          <a:spcPts val="0"/>
                        </a:spcAft>
                        <a:buClr>
                          <a:schemeClr val="lt1"/>
                        </a:buClr>
                        <a:buSzPts val="1800"/>
                        <a:buFont typeface="Arial"/>
                        <a:buNone/>
                      </a:pPr>
                      <a:r>
                        <a:rPr b="1" lang="en-US" sz="1800" u="none" cap="none" strike="noStrike">
                          <a:solidFill>
                            <a:schemeClr val="lt1"/>
                          </a:solidFill>
                        </a:rPr>
                        <a:t>Wrong</a:t>
                      </a:r>
                      <a:endParaRPr b="1" sz="1800" u="none" cap="none" strike="noStrike">
                        <a:solidFill>
                          <a:schemeClr val="lt1"/>
                        </a:solidFill>
                        <a:latin typeface="Times New Roman"/>
                        <a:ea typeface="Times New Roman"/>
                        <a:cs typeface="Times New Roman"/>
                        <a:sym typeface="Times New Roman"/>
                      </a:endParaRPr>
                    </a:p>
                  </a:txBody>
                  <a:tcPr marT="0" marB="0" marR="16750" marL="16750" anchor="ctr">
                    <a:solidFill>
                      <a:schemeClr val="accent1"/>
                    </a:solidFill>
                  </a:tcPr>
                </a:tc>
                <a:tc vMerge="1"/>
                <a:tc vMerge="1"/>
                <a:tc gridSpan="2" vMerge="1"/>
                <a:tc hMerge="1" vMerge="1"/>
                <a:tc vMerge="1"/>
              </a:tr>
              <a:tr h="228600">
                <a:tc>
                  <a:txBody>
                    <a:bodyPr/>
                    <a:lstStyle/>
                    <a:p>
                      <a:pPr indent="0" lvl="0" marL="0" marR="0" rtl="0" algn="l">
                        <a:lnSpc>
                          <a:spcPct val="115000"/>
                        </a:lnSpc>
                        <a:spcBef>
                          <a:spcPts val="0"/>
                        </a:spcBef>
                        <a:spcAft>
                          <a:spcPts val="0"/>
                        </a:spcAft>
                        <a:buClr>
                          <a:schemeClr val="lt1"/>
                        </a:buClr>
                        <a:buSzPts val="1800"/>
                        <a:buFont typeface="Arial"/>
                        <a:buNone/>
                      </a:pPr>
                      <a:r>
                        <a:rPr b="1" lang="en-US" sz="1800" u="none" cap="none" strike="noStrike">
                          <a:solidFill>
                            <a:schemeClr val="lt1"/>
                          </a:solidFill>
                        </a:rPr>
                        <a:t>ADAPT-CEC</a:t>
                      </a:r>
                      <a:endParaRPr b="1" sz="1800" u="none" cap="none" strike="noStrike">
                        <a:solidFill>
                          <a:schemeClr val="lt1"/>
                        </a:solidFill>
                        <a:latin typeface="Times New Roman"/>
                        <a:ea typeface="Times New Roman"/>
                        <a:cs typeface="Times New Roman"/>
                        <a:sym typeface="Times New Roman"/>
                      </a:endParaRPr>
                    </a:p>
                  </a:txBody>
                  <a:tcPr marT="0" marB="0" marR="10975" marL="182875">
                    <a:solidFill>
                      <a:schemeClr val="accent1"/>
                    </a:solidFill>
                  </a:tcP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10975" marL="10975" anchor="ctr">
                    <a:solidFill>
                      <a:schemeClr val="accent1"/>
                    </a:solidFill>
                  </a:tcP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10975" marL="10975" anchor="ctr">
                    <a:solidFill>
                      <a:schemeClr val="accent1"/>
                    </a:solidFill>
                  </a:tcP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10975" marL="10975" anchor="ctr">
                    <a:solidFill>
                      <a:schemeClr val="accent1"/>
                    </a:solidFill>
                  </a:tcP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10975" marL="10975" anchor="ctr">
                    <a:solidFill>
                      <a:schemeClr val="accent1"/>
                    </a:solidFill>
                  </a:tcP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10975" marL="10975" anchor="ctr">
                    <a:solidFill>
                      <a:schemeClr val="accent1"/>
                    </a:solidFill>
                  </a:tcP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10975" marL="10975" anchor="ctr">
                    <a:solidFill>
                      <a:schemeClr val="accent1"/>
                    </a:solidFill>
                  </a:tcP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10975" marL="10975" anchor="ctr">
                    <a:solidFill>
                      <a:schemeClr val="accent1"/>
                    </a:solidFill>
                  </a:tcP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10975" marL="10975" anchor="ctr">
                    <a:solidFill>
                      <a:schemeClr val="accent1"/>
                    </a:solidFill>
                  </a:tcPr>
                </a:tc>
                <a:tc gridSpan="2">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10975" marL="10975" anchor="ctr">
                    <a:solidFill>
                      <a:schemeClr val="accent1"/>
                    </a:solidFill>
                  </a:tcPr>
                </a:tc>
                <a:tc hMerge="1"/>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10975" marL="10975" anchor="ctr">
                    <a:solidFill>
                      <a:schemeClr val="accent1"/>
                    </a:solidFill>
                  </a:tcPr>
                </a:tc>
              </a:tr>
              <a:tr h="228600">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t>CV death</a:t>
                      </a:r>
                      <a:endParaRPr sz="1800" u="none" cap="none" strike="noStrike">
                        <a:latin typeface="Times New Roman"/>
                        <a:ea typeface="Times New Roman"/>
                        <a:cs typeface="Times New Roman"/>
                        <a:sym typeface="Times New Roman"/>
                      </a:endParaRPr>
                    </a:p>
                  </a:txBody>
                  <a:tcPr marT="0" marB="0" marR="10975" marL="182875"/>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575</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131</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13114</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65</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98.6</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1.4</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81.4</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99.5</a:t>
                      </a:r>
                      <a:endParaRPr sz="1800" u="none" cap="none" strike="noStrike">
                        <a:latin typeface="Times New Roman"/>
                        <a:ea typeface="Times New Roman"/>
                        <a:cs typeface="Times New Roman"/>
                        <a:sym typeface="Times New Roman"/>
                      </a:endParaRPr>
                    </a:p>
                  </a:txBody>
                  <a:tcPr marT="0" marB="0" marR="10975" marL="10975" anchor="ctr"/>
                </a:tc>
                <a:tc gridSpan="2">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89.8</a:t>
                      </a:r>
                      <a:endParaRPr sz="1800" u="none" cap="none" strike="noStrike">
                        <a:latin typeface="Times New Roman"/>
                        <a:ea typeface="Times New Roman"/>
                        <a:cs typeface="Times New Roman"/>
                        <a:sym typeface="Times New Roman"/>
                      </a:endParaRPr>
                    </a:p>
                  </a:txBody>
                  <a:tcPr marT="0" marB="0" marR="10975" marL="10975" anchor="ctr"/>
                </a:tc>
                <a:tc hMerge="1"/>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99.0</a:t>
                      </a:r>
                      <a:endParaRPr sz="1800" u="none" cap="none" strike="noStrike">
                        <a:latin typeface="Times New Roman"/>
                        <a:ea typeface="Times New Roman"/>
                        <a:cs typeface="Times New Roman"/>
                        <a:sym typeface="Times New Roman"/>
                      </a:endParaRPr>
                    </a:p>
                  </a:txBody>
                  <a:tcPr marT="0" marB="0" marR="10975" marL="10975" anchor="ctr"/>
                </a:tc>
              </a:tr>
              <a:tr h="228600">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t>MI</a:t>
                      </a:r>
                      <a:endParaRPr sz="1800" u="none" cap="none" strike="noStrike">
                        <a:latin typeface="Times New Roman"/>
                        <a:ea typeface="Times New Roman"/>
                        <a:cs typeface="Times New Roman"/>
                        <a:sym typeface="Times New Roman"/>
                      </a:endParaRPr>
                    </a:p>
                  </a:txBody>
                  <a:tcPr marT="0" marB="0" marR="10975" marL="182875"/>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564</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119</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13138</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64</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98.7</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1.3</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82.6</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99.5</a:t>
                      </a:r>
                      <a:endParaRPr sz="1800" u="none" cap="none" strike="noStrike">
                        <a:latin typeface="Times New Roman"/>
                        <a:ea typeface="Times New Roman"/>
                        <a:cs typeface="Times New Roman"/>
                        <a:sym typeface="Times New Roman"/>
                      </a:endParaRPr>
                    </a:p>
                  </a:txBody>
                  <a:tcPr marT="0" marB="0" marR="10975" marL="10975" anchor="ctr"/>
                </a:tc>
                <a:tc gridSpan="2">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89.8</a:t>
                      </a:r>
                      <a:endParaRPr sz="1800" u="none" cap="none" strike="noStrike">
                        <a:latin typeface="Times New Roman"/>
                        <a:ea typeface="Times New Roman"/>
                        <a:cs typeface="Times New Roman"/>
                        <a:sym typeface="Times New Roman"/>
                      </a:endParaRPr>
                    </a:p>
                  </a:txBody>
                  <a:tcPr marT="0" marB="0" marR="10975" marL="10975" anchor="ctr"/>
                </a:tc>
                <a:tc hMerge="1"/>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99.1</a:t>
                      </a:r>
                      <a:endParaRPr sz="1800" u="none" cap="none" strike="noStrike">
                        <a:latin typeface="Times New Roman"/>
                        <a:ea typeface="Times New Roman"/>
                        <a:cs typeface="Times New Roman"/>
                        <a:sym typeface="Times New Roman"/>
                      </a:endParaRPr>
                    </a:p>
                  </a:txBody>
                  <a:tcPr marT="0" marB="0" marR="10975" marL="10975" anchor="ctr"/>
                </a:tc>
              </a:tr>
              <a:tr h="228600">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t>Stroke</a:t>
                      </a:r>
                      <a:endParaRPr sz="1800" u="none" cap="none" strike="noStrike">
                        <a:latin typeface="Times New Roman"/>
                        <a:ea typeface="Times New Roman"/>
                        <a:cs typeface="Times New Roman"/>
                        <a:sym typeface="Times New Roman"/>
                      </a:endParaRPr>
                    </a:p>
                  </a:txBody>
                  <a:tcPr marT="0" marB="0" marR="10975" marL="182875"/>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266</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34</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13553</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32</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99.5</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0.5</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88.7</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99.8</a:t>
                      </a:r>
                      <a:endParaRPr sz="1800" u="none" cap="none" strike="noStrike">
                        <a:latin typeface="Times New Roman"/>
                        <a:ea typeface="Times New Roman"/>
                        <a:cs typeface="Times New Roman"/>
                        <a:sym typeface="Times New Roman"/>
                      </a:endParaRPr>
                    </a:p>
                  </a:txBody>
                  <a:tcPr marT="0" marB="0" marR="10975" marL="10975" anchor="ctr"/>
                </a:tc>
                <a:tc gridSpan="2">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89.3</a:t>
                      </a:r>
                      <a:endParaRPr sz="1800" u="none" cap="none" strike="noStrike">
                        <a:latin typeface="Times New Roman"/>
                        <a:ea typeface="Times New Roman"/>
                        <a:cs typeface="Times New Roman"/>
                        <a:sym typeface="Times New Roman"/>
                      </a:endParaRPr>
                    </a:p>
                  </a:txBody>
                  <a:tcPr marT="0" marB="0" marR="10975" marL="10975" anchor="ctr"/>
                </a:tc>
                <a:tc hMerge="1"/>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99.7</a:t>
                      </a:r>
                      <a:endParaRPr sz="1800" u="none" cap="none" strike="noStrike">
                        <a:latin typeface="Times New Roman"/>
                        <a:ea typeface="Times New Roman"/>
                        <a:cs typeface="Times New Roman"/>
                        <a:sym typeface="Times New Roman"/>
                      </a:endParaRPr>
                    </a:p>
                  </a:txBody>
                  <a:tcPr marT="0" marB="0" marR="10975" marL="10975" anchor="ctr"/>
                </a:tc>
              </a:tr>
              <a:tr h="228600">
                <a:tc gridSpan="12">
                  <a:txBody>
                    <a:bodyPr/>
                    <a:lstStyle/>
                    <a:p>
                      <a:pPr indent="0" lvl="0" marL="0" marR="0" rtl="0" algn="l">
                        <a:lnSpc>
                          <a:spcPct val="115000"/>
                        </a:lnSpc>
                        <a:spcBef>
                          <a:spcPts val="0"/>
                        </a:spcBef>
                        <a:spcAft>
                          <a:spcPts val="0"/>
                        </a:spcAft>
                        <a:buClr>
                          <a:schemeClr val="lt1"/>
                        </a:buClr>
                        <a:buSzPts val="1800"/>
                        <a:buFont typeface="Arial"/>
                        <a:buNone/>
                      </a:pPr>
                      <a:r>
                        <a:rPr b="1" lang="en-US" sz="1800" u="none" cap="none" strike="noStrike">
                          <a:solidFill>
                            <a:schemeClr val="lt1"/>
                          </a:solidFill>
                        </a:rPr>
                        <a:t>Hybrid ADAPT-CEC and Human Adjudication</a:t>
                      </a:r>
                      <a:endParaRPr b="1" sz="1800" u="none" cap="none" strike="noStrike">
                        <a:solidFill>
                          <a:schemeClr val="lt1"/>
                        </a:solidFill>
                        <a:latin typeface="Times New Roman"/>
                        <a:ea typeface="Times New Roman"/>
                        <a:cs typeface="Times New Roman"/>
                        <a:sym typeface="Times New Roman"/>
                      </a:endParaRPr>
                    </a:p>
                  </a:txBody>
                  <a:tcPr marT="0" marB="0" marR="10975" marL="182875" anchor="ctr">
                    <a:solidFill>
                      <a:schemeClr val="accent1"/>
                    </a:solidFill>
                  </a:tcPr>
                </a:tc>
                <a:tc hMerge="1"/>
                <a:tc hMerge="1"/>
                <a:tc hMerge="1"/>
                <a:tc hMerge="1"/>
                <a:tc hMerge="1"/>
                <a:tc hMerge="1"/>
                <a:tc hMerge="1"/>
                <a:tc hMerge="1"/>
                <a:tc hMerge="1"/>
                <a:tc hMerge="1"/>
                <a:tc hMerge="1"/>
              </a:tr>
              <a:tr h="228600">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t>CV death</a:t>
                      </a:r>
                      <a:endParaRPr sz="1800" u="none" cap="none" strike="noStrike">
                        <a:latin typeface="Times New Roman"/>
                        <a:ea typeface="Times New Roman"/>
                        <a:cs typeface="Times New Roman"/>
                        <a:sym typeface="Times New Roman"/>
                      </a:endParaRPr>
                    </a:p>
                  </a:txBody>
                  <a:tcPr marT="0" marB="0" marR="10975" marL="182875"/>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680</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26</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13141</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38</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99.5</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0.5</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96.3</a:t>
                      </a:r>
                      <a:endParaRPr sz="1800" u="none" cap="none" strike="noStrike">
                        <a:latin typeface="Times New Roman"/>
                        <a:ea typeface="Times New Roman"/>
                        <a:cs typeface="Times New Roman"/>
                        <a:sym typeface="Times New Roman"/>
                      </a:endParaRPr>
                    </a:p>
                  </a:txBody>
                  <a:tcPr marT="0" marB="0" marR="10975" marL="10975" anchor="ctr"/>
                </a:tc>
                <a:tc gridSpan="2">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99.7</a:t>
                      </a:r>
                      <a:endParaRPr sz="1800" u="none" cap="none" strike="noStrike">
                        <a:latin typeface="Times New Roman"/>
                        <a:ea typeface="Times New Roman"/>
                        <a:cs typeface="Times New Roman"/>
                        <a:sym typeface="Times New Roman"/>
                      </a:endParaRPr>
                    </a:p>
                  </a:txBody>
                  <a:tcPr marT="0" marB="0" marR="10975" marL="10975" anchor="ctr"/>
                </a:tc>
                <a:tc hMerge="1"/>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94.7</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99.8</a:t>
                      </a:r>
                      <a:endParaRPr sz="1800" u="none" cap="none" strike="noStrike">
                        <a:latin typeface="Times New Roman"/>
                        <a:ea typeface="Times New Roman"/>
                        <a:cs typeface="Times New Roman"/>
                        <a:sym typeface="Times New Roman"/>
                      </a:endParaRPr>
                    </a:p>
                  </a:txBody>
                  <a:tcPr marT="0" marB="0" marR="10975" marL="10975" anchor="ctr"/>
                </a:tc>
              </a:tr>
              <a:tr h="228600">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t>MI</a:t>
                      </a:r>
                      <a:endParaRPr sz="1800" u="none" cap="none" strike="noStrike">
                        <a:latin typeface="Times New Roman"/>
                        <a:ea typeface="Times New Roman"/>
                        <a:cs typeface="Times New Roman"/>
                        <a:sym typeface="Times New Roman"/>
                      </a:endParaRPr>
                    </a:p>
                  </a:txBody>
                  <a:tcPr marT="0" marB="0" marR="10975" marL="182875"/>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655</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28</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13158</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44</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99.5</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0.5</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95.9</a:t>
                      </a:r>
                      <a:endParaRPr sz="1800" u="none" cap="none" strike="noStrike">
                        <a:latin typeface="Times New Roman"/>
                        <a:ea typeface="Times New Roman"/>
                        <a:cs typeface="Times New Roman"/>
                        <a:sym typeface="Times New Roman"/>
                      </a:endParaRPr>
                    </a:p>
                  </a:txBody>
                  <a:tcPr marT="0" marB="0" marR="10975" marL="10975" anchor="ctr"/>
                </a:tc>
                <a:tc gridSpan="2">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99.7</a:t>
                      </a:r>
                      <a:endParaRPr sz="1800" u="none" cap="none" strike="noStrike">
                        <a:latin typeface="Times New Roman"/>
                        <a:ea typeface="Times New Roman"/>
                        <a:cs typeface="Times New Roman"/>
                        <a:sym typeface="Times New Roman"/>
                      </a:endParaRPr>
                    </a:p>
                  </a:txBody>
                  <a:tcPr marT="0" marB="0" marR="10975" marL="10975" anchor="ctr"/>
                </a:tc>
                <a:tc hMerge="1"/>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93.7</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99.8</a:t>
                      </a:r>
                      <a:endParaRPr sz="1800" u="none" cap="none" strike="noStrike">
                        <a:latin typeface="Times New Roman"/>
                        <a:ea typeface="Times New Roman"/>
                        <a:cs typeface="Times New Roman"/>
                        <a:sym typeface="Times New Roman"/>
                      </a:endParaRPr>
                    </a:p>
                  </a:txBody>
                  <a:tcPr marT="0" marB="0" marR="10975" marL="10975" anchor="ctr"/>
                </a:tc>
              </a:tr>
              <a:tr h="228600">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t>Stroke</a:t>
                      </a:r>
                      <a:endParaRPr sz="1800" u="none" cap="none" strike="noStrike">
                        <a:latin typeface="Times New Roman"/>
                        <a:ea typeface="Times New Roman"/>
                        <a:cs typeface="Times New Roman"/>
                        <a:sym typeface="Times New Roman"/>
                      </a:endParaRPr>
                    </a:p>
                  </a:txBody>
                  <a:tcPr marT="0" marB="0" marR="10975" marL="182875"/>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272</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28</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13569</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16</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99.7</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0.3</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90.7</a:t>
                      </a:r>
                      <a:endParaRPr sz="1800" u="none" cap="none" strike="noStrike">
                        <a:latin typeface="Times New Roman"/>
                        <a:ea typeface="Times New Roman"/>
                        <a:cs typeface="Times New Roman"/>
                        <a:sym typeface="Times New Roman"/>
                      </a:endParaRPr>
                    </a:p>
                  </a:txBody>
                  <a:tcPr marT="0" marB="0" marR="10975" marL="10975" anchor="ctr"/>
                </a:tc>
                <a:tc gridSpan="2">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99.9</a:t>
                      </a:r>
                      <a:endParaRPr sz="1800" u="none" cap="none" strike="noStrike">
                        <a:latin typeface="Times New Roman"/>
                        <a:ea typeface="Times New Roman"/>
                        <a:cs typeface="Times New Roman"/>
                        <a:sym typeface="Times New Roman"/>
                      </a:endParaRPr>
                    </a:p>
                  </a:txBody>
                  <a:tcPr marT="0" marB="0" marR="10975" marL="10975" anchor="ctr"/>
                </a:tc>
                <a:tc hMerge="1"/>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94.4</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99.8</a:t>
                      </a:r>
                      <a:endParaRPr sz="1800" u="none" cap="none" strike="noStrike">
                        <a:latin typeface="Times New Roman"/>
                        <a:ea typeface="Times New Roman"/>
                        <a:cs typeface="Times New Roman"/>
                        <a:sym typeface="Times New Roman"/>
                      </a:endParaRPr>
                    </a:p>
                  </a:txBody>
                  <a:tcPr marT="0" marB="0" marR="10975" marL="10975" anchor="ctr"/>
                </a:tc>
              </a:tr>
              <a:tr h="228600">
                <a:tc gridSpan="12">
                  <a:txBody>
                    <a:bodyPr/>
                    <a:lstStyle/>
                    <a:p>
                      <a:pPr indent="0" lvl="0" marL="0" marR="0" rtl="0" algn="l">
                        <a:lnSpc>
                          <a:spcPct val="115000"/>
                        </a:lnSpc>
                        <a:spcBef>
                          <a:spcPts val="0"/>
                        </a:spcBef>
                        <a:spcAft>
                          <a:spcPts val="0"/>
                        </a:spcAft>
                        <a:buClr>
                          <a:schemeClr val="lt1"/>
                        </a:buClr>
                        <a:buSzPts val="1800"/>
                        <a:buFont typeface="Arial"/>
                        <a:buNone/>
                      </a:pPr>
                      <a:r>
                        <a:rPr b="1" lang="en-US" sz="1800" u="none" cap="none" strike="noStrike">
                          <a:solidFill>
                            <a:schemeClr val="lt1"/>
                          </a:solidFill>
                        </a:rPr>
                        <a:t>GPT 4.0</a:t>
                      </a:r>
                      <a:endParaRPr b="1" sz="1800" u="none" cap="none" strike="noStrike">
                        <a:solidFill>
                          <a:schemeClr val="lt1"/>
                        </a:solidFill>
                        <a:latin typeface="Times New Roman"/>
                        <a:ea typeface="Times New Roman"/>
                        <a:cs typeface="Times New Roman"/>
                        <a:sym typeface="Times New Roman"/>
                      </a:endParaRPr>
                    </a:p>
                  </a:txBody>
                  <a:tcPr marT="0" marB="0" marR="10975" marL="182875">
                    <a:solidFill>
                      <a:schemeClr val="accent1"/>
                    </a:solidFill>
                  </a:tcPr>
                </a:tc>
                <a:tc hMerge="1"/>
                <a:tc hMerge="1"/>
                <a:tc hMerge="1"/>
                <a:tc hMerge="1"/>
                <a:tc hMerge="1"/>
                <a:tc hMerge="1"/>
                <a:tc hMerge="1"/>
                <a:tc hMerge="1"/>
                <a:tc hMerge="1"/>
                <a:tc hMerge="1"/>
                <a:tc hMerge="1"/>
              </a:tr>
              <a:tr h="228600">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t>CV death</a:t>
                      </a:r>
                      <a:endParaRPr sz="1800" u="none" cap="none" strike="noStrike">
                        <a:latin typeface="Times New Roman"/>
                        <a:ea typeface="Times New Roman"/>
                        <a:cs typeface="Times New Roman"/>
                        <a:sym typeface="Times New Roman"/>
                      </a:endParaRPr>
                    </a:p>
                  </a:txBody>
                  <a:tcPr marT="0" marB="0" marR="10975" marL="182875"/>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556</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150</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13150</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29</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98.7</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1.3</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78.8</a:t>
                      </a:r>
                      <a:endParaRPr sz="1800" u="none" cap="none" strike="noStrike">
                        <a:latin typeface="Times New Roman"/>
                        <a:ea typeface="Times New Roman"/>
                        <a:cs typeface="Times New Roman"/>
                        <a:sym typeface="Times New Roman"/>
                      </a:endParaRPr>
                    </a:p>
                  </a:txBody>
                  <a:tcPr marT="0" marB="0" marR="10975" marL="10975" anchor="ctr"/>
                </a:tc>
                <a:tc gridSpan="2">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99.8</a:t>
                      </a:r>
                      <a:endParaRPr sz="1800" u="none" cap="none" strike="noStrike">
                        <a:latin typeface="Times New Roman"/>
                        <a:ea typeface="Times New Roman"/>
                        <a:cs typeface="Times New Roman"/>
                        <a:sym typeface="Times New Roman"/>
                      </a:endParaRPr>
                    </a:p>
                  </a:txBody>
                  <a:tcPr marT="0" marB="0" marR="10975" marL="10975" anchor="ctr"/>
                </a:tc>
                <a:tc hMerge="1"/>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95.0</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98.9</a:t>
                      </a:r>
                      <a:endParaRPr sz="1800" u="none" cap="none" strike="noStrike">
                        <a:latin typeface="Times New Roman"/>
                        <a:ea typeface="Times New Roman"/>
                        <a:cs typeface="Times New Roman"/>
                        <a:sym typeface="Times New Roman"/>
                      </a:endParaRPr>
                    </a:p>
                  </a:txBody>
                  <a:tcPr marT="0" marB="0" marR="10975" marL="10975" anchor="ctr"/>
                </a:tc>
              </a:tr>
              <a:tr h="228600">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MI</a:t>
                      </a:r>
                      <a:endParaRPr/>
                    </a:p>
                  </a:txBody>
                  <a:tcPr marT="0" marB="0" marR="10975" marL="182875"/>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444</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239</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13176</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26</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98.1</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1.9</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65.0</a:t>
                      </a:r>
                      <a:endParaRPr sz="1800" u="none" cap="none" strike="noStrike">
                        <a:latin typeface="Times New Roman"/>
                        <a:ea typeface="Times New Roman"/>
                        <a:cs typeface="Times New Roman"/>
                        <a:sym typeface="Times New Roman"/>
                      </a:endParaRPr>
                    </a:p>
                  </a:txBody>
                  <a:tcPr marT="0" marB="0" marR="10975" marL="10975" anchor="ctr"/>
                </a:tc>
                <a:tc gridSpan="2">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99.8</a:t>
                      </a:r>
                      <a:endParaRPr sz="1800" u="none" cap="none" strike="noStrike">
                        <a:latin typeface="Times New Roman"/>
                        <a:ea typeface="Times New Roman"/>
                        <a:cs typeface="Times New Roman"/>
                        <a:sym typeface="Times New Roman"/>
                      </a:endParaRPr>
                    </a:p>
                  </a:txBody>
                  <a:tcPr marT="0" marB="0" marR="10975" marL="10975" anchor="ctr"/>
                </a:tc>
                <a:tc hMerge="1"/>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94.5</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98.2</a:t>
                      </a:r>
                      <a:endParaRPr sz="1800" u="none" cap="none" strike="noStrike">
                        <a:latin typeface="Times New Roman"/>
                        <a:ea typeface="Times New Roman"/>
                        <a:cs typeface="Times New Roman"/>
                        <a:sym typeface="Times New Roman"/>
                      </a:endParaRPr>
                    </a:p>
                  </a:txBody>
                  <a:tcPr marT="0" marB="0" marR="10975" marL="10975" anchor="ctr"/>
                </a:tc>
              </a:tr>
              <a:tr h="228600">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t>Stroke</a:t>
                      </a:r>
                      <a:endParaRPr sz="1800" u="none" cap="none" strike="noStrike">
                        <a:latin typeface="Times New Roman"/>
                        <a:ea typeface="Times New Roman"/>
                        <a:cs typeface="Times New Roman"/>
                        <a:sym typeface="Times New Roman"/>
                      </a:endParaRPr>
                    </a:p>
                  </a:txBody>
                  <a:tcPr marT="0" marB="0" marR="10975" marL="182875"/>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251</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49</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13555</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30</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99.4</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0.6</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83.7</a:t>
                      </a:r>
                      <a:endParaRPr sz="1800" u="none" cap="none" strike="noStrike">
                        <a:latin typeface="Times New Roman"/>
                        <a:ea typeface="Times New Roman"/>
                        <a:cs typeface="Times New Roman"/>
                        <a:sym typeface="Times New Roman"/>
                      </a:endParaRPr>
                    </a:p>
                  </a:txBody>
                  <a:tcPr marT="0" marB="0" marR="10975" marL="10975" anchor="ctr"/>
                </a:tc>
                <a:tc gridSpan="2">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99.8</a:t>
                      </a:r>
                      <a:endParaRPr sz="1800" u="none" cap="none" strike="noStrike">
                        <a:latin typeface="Times New Roman"/>
                        <a:ea typeface="Times New Roman"/>
                        <a:cs typeface="Times New Roman"/>
                        <a:sym typeface="Times New Roman"/>
                      </a:endParaRPr>
                    </a:p>
                  </a:txBody>
                  <a:tcPr marT="0" marB="0" marR="10975" marL="10975" anchor="ctr"/>
                </a:tc>
                <a:tc hMerge="1"/>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89.3</a:t>
                      </a:r>
                      <a:endParaRPr sz="1800" u="none" cap="none" strike="noStrike">
                        <a:latin typeface="Times New Roman"/>
                        <a:ea typeface="Times New Roman"/>
                        <a:cs typeface="Times New Roman"/>
                        <a:sym typeface="Times New Roman"/>
                      </a:endParaRPr>
                    </a:p>
                  </a:txBody>
                  <a:tcPr marT="0" marB="0" marR="10975" marL="10975" anchor="ctr"/>
                </a:tc>
                <a:tc>
                  <a:txBody>
                    <a:bodyPr/>
                    <a:lstStyle/>
                    <a:p>
                      <a:pPr indent="0" lvl="0" marL="0" marR="0" rtl="0" algn="ctr">
                        <a:lnSpc>
                          <a:spcPct val="115000"/>
                        </a:lnSpc>
                        <a:spcBef>
                          <a:spcPts val="0"/>
                        </a:spcBef>
                        <a:spcAft>
                          <a:spcPts val="0"/>
                        </a:spcAft>
                        <a:buClr>
                          <a:schemeClr val="dk1"/>
                        </a:buClr>
                        <a:buSzPts val="1800"/>
                        <a:buFont typeface="Arial"/>
                        <a:buNone/>
                      </a:pPr>
                      <a:r>
                        <a:rPr lang="en-US" sz="1800" u="none" cap="none" strike="noStrike"/>
                        <a:t>99.6</a:t>
                      </a:r>
                      <a:endParaRPr sz="1800" u="none" cap="none" strike="noStrike">
                        <a:latin typeface="Times New Roman"/>
                        <a:ea typeface="Times New Roman"/>
                        <a:cs typeface="Times New Roman"/>
                        <a:sym typeface="Times New Roman"/>
                      </a:endParaRPr>
                    </a:p>
                  </a:txBody>
                  <a:tcPr marT="0" marB="0" marR="10975" marL="10975" anchor="ct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
          <p:cNvSpPr txBox="1"/>
          <p:nvPr>
            <p:ph type="title"/>
          </p:nvPr>
        </p:nvSpPr>
        <p:spPr>
          <a:xfrm>
            <a:off x="838200" y="488100"/>
            <a:ext cx="10515600" cy="105348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Arial"/>
              <a:buNone/>
            </a:pPr>
            <a:r>
              <a:rPr lang="en-US"/>
              <a:t>Background</a:t>
            </a:r>
            <a:endParaRPr/>
          </a:p>
        </p:txBody>
      </p:sp>
      <p:sp>
        <p:nvSpPr>
          <p:cNvPr id="182" name="Google Shape;182;p3"/>
          <p:cNvSpPr txBox="1"/>
          <p:nvPr>
            <p:ph idx="1" type="body"/>
          </p:nvPr>
        </p:nvSpPr>
        <p:spPr>
          <a:xfrm>
            <a:off x="952500" y="1541581"/>
            <a:ext cx="10401300" cy="4071911"/>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Clinical event adjudication is the gold standard for identifying </a:t>
            </a:r>
            <a:br>
              <a:rPr lang="en-US"/>
            </a:br>
            <a:r>
              <a:rPr lang="en-US"/>
              <a:t>CV events in clinical trials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Costly, time consuming, variable Across CEC Groups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Previous efforts at AI for CEC have:</a:t>
            </a:r>
            <a:endParaRPr/>
          </a:p>
          <a:p>
            <a:pPr indent="-228600" lvl="1" marL="685800" rtl="0" algn="l">
              <a:lnSpc>
                <a:spcPct val="90000"/>
              </a:lnSpc>
              <a:spcBef>
                <a:spcPts val="500"/>
              </a:spcBef>
              <a:spcAft>
                <a:spcPts val="0"/>
              </a:spcAft>
              <a:buClr>
                <a:schemeClr val="dk1"/>
              </a:buClr>
              <a:buSzPts val="2800"/>
              <a:buChar char="•"/>
            </a:pPr>
            <a:r>
              <a:rPr lang="en-US" sz="2800"/>
              <a:t>Derived separate models for each CV event type</a:t>
            </a:r>
            <a:endParaRPr/>
          </a:p>
          <a:p>
            <a:pPr indent="-228600" lvl="1" marL="685800" rtl="0" algn="l">
              <a:lnSpc>
                <a:spcPct val="90000"/>
              </a:lnSpc>
              <a:spcBef>
                <a:spcPts val="500"/>
              </a:spcBef>
              <a:spcAft>
                <a:spcPts val="0"/>
              </a:spcAft>
              <a:buClr>
                <a:schemeClr val="dk1"/>
              </a:buClr>
              <a:buSzPts val="2800"/>
              <a:buChar char="•"/>
            </a:pPr>
            <a:r>
              <a:rPr lang="en-US" sz="2800"/>
              <a:t>No demonstrated ability to adapt to new definitions </a:t>
            </a:r>
            <a:br>
              <a:rPr lang="en-US" sz="2800"/>
            </a:br>
            <a:r>
              <a:rPr lang="en-US" sz="2800"/>
              <a:t>or endpoints across trials</a:t>
            </a:r>
            <a:endParaRPr/>
          </a:p>
          <a:p>
            <a:pPr indent="-50800" lvl="1" marL="685800" rtl="0" algn="l">
              <a:lnSpc>
                <a:spcPct val="90000"/>
              </a:lnSpc>
              <a:spcBef>
                <a:spcPts val="500"/>
              </a:spcBef>
              <a:spcAft>
                <a:spcPts val="0"/>
              </a:spcAft>
              <a:buClr>
                <a:schemeClr val="dk1"/>
              </a:buClr>
              <a:buSzPts val="2800"/>
              <a:buNone/>
            </a:pPr>
            <a:r>
              <a:t/>
            </a:r>
            <a:endParaRPr sz="2800"/>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
          <p:cNvSpPr txBox="1"/>
          <p:nvPr>
            <p:ph type="title"/>
          </p:nvPr>
        </p:nvSpPr>
        <p:spPr>
          <a:xfrm>
            <a:off x="838200" y="34754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Arial"/>
              <a:buNone/>
            </a:pPr>
            <a:r>
              <a:rPr lang="en-US"/>
              <a:t>Objectives</a:t>
            </a:r>
            <a:endParaRPr/>
          </a:p>
        </p:txBody>
      </p:sp>
      <p:sp>
        <p:nvSpPr>
          <p:cNvPr id="188" name="Google Shape;188;p4"/>
          <p:cNvSpPr txBox="1"/>
          <p:nvPr>
            <p:ph idx="1" type="body"/>
          </p:nvPr>
        </p:nvSpPr>
        <p:spPr>
          <a:xfrm>
            <a:off x="720090" y="1730966"/>
            <a:ext cx="10949940" cy="402975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Develop and train an AI algorithm to perform clinical endpoint adjudication that can:</a:t>
            </a:r>
            <a:endParaRPr/>
          </a:p>
          <a:p>
            <a:pPr indent="-228600" lvl="1" marL="685800" rtl="0" algn="l">
              <a:lnSpc>
                <a:spcPct val="90000"/>
              </a:lnSpc>
              <a:spcBef>
                <a:spcPts val="500"/>
              </a:spcBef>
              <a:spcAft>
                <a:spcPts val="0"/>
              </a:spcAft>
              <a:buClr>
                <a:schemeClr val="dk1"/>
              </a:buClr>
              <a:buSzPts val="2400"/>
              <a:buChar char="•"/>
            </a:pPr>
            <a:r>
              <a:rPr lang="en-US"/>
              <a:t>Extend to new endpoints</a:t>
            </a:r>
            <a:endParaRPr/>
          </a:p>
          <a:p>
            <a:pPr indent="-228600" lvl="1" marL="685800" rtl="0" algn="l">
              <a:lnSpc>
                <a:spcPct val="90000"/>
              </a:lnSpc>
              <a:spcBef>
                <a:spcPts val="500"/>
              </a:spcBef>
              <a:spcAft>
                <a:spcPts val="0"/>
              </a:spcAft>
              <a:buClr>
                <a:schemeClr val="dk1"/>
              </a:buClr>
              <a:buSzPts val="2400"/>
              <a:buChar char="•"/>
            </a:pPr>
            <a:r>
              <a:rPr lang="en-US"/>
              <a:t>Extend to new trials</a:t>
            </a:r>
            <a:endParaRPr/>
          </a:p>
          <a:p>
            <a:pPr indent="-76200" lvl="1" marL="685800" rtl="0" algn="l">
              <a:lnSpc>
                <a:spcPct val="90000"/>
              </a:lnSpc>
              <a:spcBef>
                <a:spcPts val="500"/>
              </a:spcBef>
              <a:spcAft>
                <a:spcPts val="0"/>
              </a:spcAft>
              <a:buClr>
                <a:schemeClr val="dk1"/>
              </a:buClr>
              <a:buSzPts val="2400"/>
              <a:buNone/>
            </a:pPr>
            <a:r>
              <a:t/>
            </a:r>
            <a:endParaRPr/>
          </a:p>
          <a:p>
            <a:pPr indent="-228600" lvl="0" marL="228600" rtl="0" algn="l">
              <a:lnSpc>
                <a:spcPct val="90000"/>
              </a:lnSpc>
              <a:spcBef>
                <a:spcPts val="1000"/>
              </a:spcBef>
              <a:spcAft>
                <a:spcPts val="0"/>
              </a:spcAft>
              <a:buClr>
                <a:schemeClr val="dk1"/>
              </a:buClr>
              <a:buSzPts val="2800"/>
              <a:buChar char="•"/>
            </a:pPr>
            <a:r>
              <a:rPr lang="en-US"/>
              <a:t>Compare algorithm performance to GPT 4.0 and hybrid adjudication (AI + human)</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Re-estimate a trial’s primary endpoint using AI-CEC</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5"/>
          <p:cNvSpPr/>
          <p:nvPr/>
        </p:nvSpPr>
        <p:spPr>
          <a:xfrm>
            <a:off x="8396654" y="1674689"/>
            <a:ext cx="1362808" cy="641838"/>
          </a:xfrm>
          <a:prstGeom prst="roundRect">
            <a:avLst>
              <a:gd fmla="val 16667" name="adj"/>
            </a:avLst>
          </a:prstGeom>
          <a:solidFill>
            <a:srgbClr val="F4F8FC"/>
          </a:solidFill>
          <a:ln cap="flat" cmpd="sng" w="12700">
            <a:solidFill>
              <a:srgbClr val="C8D8E8"/>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5" name="Google Shape;195;p5"/>
          <p:cNvSpPr/>
          <p:nvPr/>
        </p:nvSpPr>
        <p:spPr>
          <a:xfrm>
            <a:off x="8396654" y="2931989"/>
            <a:ext cx="1354015" cy="1011115"/>
          </a:xfrm>
          <a:prstGeom prst="roundRect">
            <a:avLst>
              <a:gd fmla="val 16667" name="adj"/>
            </a:avLst>
          </a:prstGeom>
          <a:solidFill>
            <a:srgbClr val="FFFBF0"/>
          </a:solidFill>
          <a:ln cap="flat" cmpd="sng" w="19050">
            <a:solidFill>
              <a:srgbClr val="E8A020"/>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 name="Google Shape;196;p5"/>
          <p:cNvSpPr/>
          <p:nvPr/>
        </p:nvSpPr>
        <p:spPr>
          <a:xfrm>
            <a:off x="8651630" y="4576149"/>
            <a:ext cx="896815" cy="571501"/>
          </a:xfrm>
          <a:prstGeom prst="roundRect">
            <a:avLst>
              <a:gd fmla="val 16667" name="adj"/>
            </a:avLst>
          </a:prstGeom>
          <a:solidFill>
            <a:srgbClr val="F4F8FC"/>
          </a:solidFill>
          <a:ln cap="flat" cmpd="sng" w="12700">
            <a:solidFill>
              <a:srgbClr val="C8D8E8"/>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 name="Google Shape;197;p5"/>
          <p:cNvSpPr/>
          <p:nvPr/>
        </p:nvSpPr>
        <p:spPr>
          <a:xfrm>
            <a:off x="420272" y="842350"/>
            <a:ext cx="2920805"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A6DB5"/>
              </a:buClr>
              <a:buSzPts val="1600"/>
              <a:buFont typeface="Calibri"/>
              <a:buNone/>
            </a:pPr>
            <a:r>
              <a:rPr b="1" lang="en-US" sz="1600">
                <a:solidFill>
                  <a:srgbClr val="2A6DB5"/>
                </a:solidFill>
                <a:latin typeface="Calibri"/>
                <a:ea typeface="Calibri"/>
                <a:cs typeface="Calibri"/>
                <a:sym typeface="Calibri"/>
              </a:rPr>
              <a:t>DEVELOPMENT PIPELINE</a:t>
            </a:r>
            <a:endParaRPr sz="1600">
              <a:solidFill>
                <a:schemeClr val="dk1"/>
              </a:solidFill>
              <a:latin typeface="Arial"/>
              <a:ea typeface="Arial"/>
              <a:cs typeface="Arial"/>
              <a:sym typeface="Arial"/>
            </a:endParaRPr>
          </a:p>
        </p:txBody>
      </p:sp>
      <p:sp>
        <p:nvSpPr>
          <p:cNvPr id="198" name="Google Shape;198;p5"/>
          <p:cNvSpPr/>
          <p:nvPr/>
        </p:nvSpPr>
        <p:spPr>
          <a:xfrm>
            <a:off x="4434840" y="855655"/>
            <a:ext cx="33832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A6DB5"/>
              </a:buClr>
              <a:buSzPts val="1600"/>
              <a:buFont typeface="Calibri"/>
              <a:buNone/>
            </a:pPr>
            <a:r>
              <a:rPr b="1" lang="en-US" sz="1600">
                <a:solidFill>
                  <a:srgbClr val="2A6DB5"/>
                </a:solidFill>
                <a:latin typeface="Calibri"/>
                <a:ea typeface="Calibri"/>
                <a:cs typeface="Calibri"/>
                <a:sym typeface="Calibri"/>
              </a:rPr>
              <a:t>STRATEGY COMPARISON</a:t>
            </a:r>
            <a:endParaRPr sz="1600">
              <a:solidFill>
                <a:schemeClr val="dk1"/>
              </a:solidFill>
              <a:latin typeface="Arial"/>
              <a:ea typeface="Arial"/>
              <a:cs typeface="Arial"/>
              <a:sym typeface="Arial"/>
            </a:endParaRPr>
          </a:p>
        </p:txBody>
      </p:sp>
      <p:sp>
        <p:nvSpPr>
          <p:cNvPr id="199" name="Google Shape;199;p5"/>
          <p:cNvSpPr/>
          <p:nvPr/>
        </p:nvSpPr>
        <p:spPr>
          <a:xfrm>
            <a:off x="8120575" y="736843"/>
            <a:ext cx="36576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A6DB5"/>
              </a:buClr>
              <a:buSzPts val="1600"/>
              <a:buFont typeface="Calibri"/>
              <a:buNone/>
            </a:pPr>
            <a:r>
              <a:rPr b="1" lang="en-US" sz="1600">
                <a:solidFill>
                  <a:srgbClr val="2A6DB5"/>
                </a:solidFill>
                <a:latin typeface="Calibri"/>
                <a:ea typeface="Calibri"/>
                <a:cs typeface="Calibri"/>
                <a:sym typeface="Calibri"/>
              </a:rPr>
              <a:t>EUCLID PRIMARY ENDPOINT REPLICATION</a:t>
            </a:r>
            <a:endParaRPr sz="1600">
              <a:solidFill>
                <a:schemeClr val="dk1"/>
              </a:solidFill>
              <a:latin typeface="Arial"/>
              <a:ea typeface="Arial"/>
              <a:cs typeface="Arial"/>
              <a:sym typeface="Arial"/>
            </a:endParaRPr>
          </a:p>
        </p:txBody>
      </p:sp>
      <p:sp>
        <p:nvSpPr>
          <p:cNvPr id="200" name="Google Shape;200;p5"/>
          <p:cNvSpPr/>
          <p:nvPr/>
        </p:nvSpPr>
        <p:spPr>
          <a:xfrm>
            <a:off x="420272" y="1151489"/>
            <a:ext cx="3749040" cy="22860"/>
          </a:xfrm>
          <a:prstGeom prst="rect">
            <a:avLst/>
          </a:prstGeom>
          <a:solidFill>
            <a:srgbClr val="4A9FD4">
              <a:alpha val="50196"/>
            </a:srgbClr>
          </a:solidFill>
          <a:ln cap="flat" cmpd="sng" w="12700">
            <a:solidFill>
              <a:srgbClr val="4A9FD4">
                <a:alpha val="5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 name="Google Shape;201;p5"/>
          <p:cNvSpPr/>
          <p:nvPr/>
        </p:nvSpPr>
        <p:spPr>
          <a:xfrm>
            <a:off x="4434840" y="1151489"/>
            <a:ext cx="3383280" cy="22860"/>
          </a:xfrm>
          <a:prstGeom prst="rect">
            <a:avLst/>
          </a:prstGeom>
          <a:solidFill>
            <a:srgbClr val="4A9FD4">
              <a:alpha val="50196"/>
            </a:srgbClr>
          </a:solidFill>
          <a:ln cap="flat" cmpd="sng" w="12700">
            <a:solidFill>
              <a:srgbClr val="4A9FD4">
                <a:alpha val="5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 name="Google Shape;202;p5"/>
          <p:cNvSpPr/>
          <p:nvPr/>
        </p:nvSpPr>
        <p:spPr>
          <a:xfrm>
            <a:off x="8120575" y="1151489"/>
            <a:ext cx="3657600" cy="22860"/>
          </a:xfrm>
          <a:prstGeom prst="rect">
            <a:avLst/>
          </a:prstGeom>
          <a:solidFill>
            <a:srgbClr val="4A9FD4">
              <a:alpha val="50196"/>
            </a:srgbClr>
          </a:solidFill>
          <a:ln cap="flat" cmpd="sng" w="12700">
            <a:solidFill>
              <a:srgbClr val="4A9FD4">
                <a:alpha val="5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203" name="Google Shape;203;p5"/>
          <p:cNvCxnSpPr/>
          <p:nvPr/>
        </p:nvCxnSpPr>
        <p:spPr>
          <a:xfrm>
            <a:off x="587683" y="1551837"/>
            <a:ext cx="0" cy="2547387"/>
          </a:xfrm>
          <a:prstGeom prst="straightConnector1">
            <a:avLst/>
          </a:prstGeom>
          <a:noFill/>
          <a:ln cap="flat" cmpd="sng" w="19050">
            <a:solidFill>
              <a:srgbClr val="4A9FD4">
                <a:alpha val="60000"/>
              </a:srgbClr>
            </a:solidFill>
            <a:prstDash val="solid"/>
            <a:round/>
            <a:headEnd len="sm" w="sm" type="none"/>
            <a:tailEnd len="sm" w="sm" type="none"/>
          </a:ln>
        </p:spPr>
      </p:cxnSp>
      <p:grpSp>
        <p:nvGrpSpPr>
          <p:cNvPr id="204" name="Google Shape;204;p5"/>
          <p:cNvGrpSpPr/>
          <p:nvPr/>
        </p:nvGrpSpPr>
        <p:grpSpPr>
          <a:xfrm>
            <a:off x="4844560" y="2461827"/>
            <a:ext cx="2468880" cy="201168"/>
            <a:chOff x="4800600" y="2444964"/>
            <a:chExt cx="2468880" cy="201168"/>
          </a:xfrm>
        </p:grpSpPr>
        <p:cxnSp>
          <p:nvCxnSpPr>
            <p:cNvPr id="205" name="Google Shape;205;p5"/>
            <p:cNvCxnSpPr/>
            <p:nvPr/>
          </p:nvCxnSpPr>
          <p:spPr>
            <a:xfrm>
              <a:off x="4800600" y="2536404"/>
              <a:ext cx="2468880" cy="0"/>
            </a:xfrm>
            <a:prstGeom prst="straightConnector1">
              <a:avLst/>
            </a:prstGeom>
            <a:noFill/>
            <a:ln cap="flat" cmpd="sng" w="10150">
              <a:solidFill>
                <a:srgbClr val="C8D8E8"/>
              </a:solidFill>
              <a:prstDash val="solid"/>
              <a:round/>
              <a:headEnd len="sm" w="sm" type="none"/>
              <a:tailEnd len="sm" w="sm" type="none"/>
            </a:ln>
          </p:spPr>
        </p:cxnSp>
        <p:sp>
          <p:nvSpPr>
            <p:cNvPr id="206" name="Google Shape;206;p5"/>
            <p:cNvSpPr/>
            <p:nvPr/>
          </p:nvSpPr>
          <p:spPr>
            <a:xfrm>
              <a:off x="5943600" y="2444964"/>
              <a:ext cx="347472" cy="201168"/>
            </a:xfrm>
            <a:prstGeom prst="rect">
              <a:avLst/>
            </a:prstGeom>
            <a:solidFill>
              <a:srgbClr val="F4F8FC"/>
            </a:solidFill>
            <a:ln cap="flat" cmpd="sng" w="10150">
              <a:solidFill>
                <a:srgbClr val="C8D8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 name="Google Shape;207;p5"/>
            <p:cNvSpPr/>
            <p:nvPr/>
          </p:nvSpPr>
          <p:spPr>
            <a:xfrm>
              <a:off x="5943600" y="2444964"/>
              <a:ext cx="347472"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7A92A8"/>
                </a:buClr>
                <a:buSzPts val="800"/>
                <a:buFont typeface="Calibri"/>
                <a:buNone/>
              </a:pPr>
              <a:r>
                <a:rPr b="1" lang="en-US" sz="800">
                  <a:solidFill>
                    <a:srgbClr val="7A92A8"/>
                  </a:solidFill>
                  <a:latin typeface="Calibri"/>
                  <a:ea typeface="Calibri"/>
                  <a:cs typeface="Calibri"/>
                  <a:sym typeface="Calibri"/>
                </a:rPr>
                <a:t>VS</a:t>
              </a:r>
              <a:endParaRPr sz="800">
                <a:solidFill>
                  <a:schemeClr val="dk1"/>
                </a:solidFill>
                <a:latin typeface="Arial"/>
                <a:ea typeface="Arial"/>
                <a:cs typeface="Arial"/>
                <a:sym typeface="Arial"/>
              </a:endParaRPr>
            </a:p>
          </p:txBody>
        </p:sp>
      </p:grpSp>
      <p:sp>
        <p:nvSpPr>
          <p:cNvPr id="208" name="Google Shape;208;p5"/>
          <p:cNvSpPr/>
          <p:nvPr/>
        </p:nvSpPr>
        <p:spPr>
          <a:xfrm>
            <a:off x="8120575" y="1206353"/>
            <a:ext cx="36576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A92A8"/>
              </a:buClr>
              <a:buSzPts val="850"/>
              <a:buFont typeface="Calibri"/>
              <a:buNone/>
            </a:pPr>
            <a:r>
              <a:rPr i="1" lang="en-US" sz="850">
                <a:solidFill>
                  <a:srgbClr val="7A92A8"/>
                </a:solidFill>
                <a:latin typeface="Calibri"/>
                <a:ea typeface="Calibri"/>
                <a:cs typeface="Calibri"/>
                <a:sym typeface="Calibri"/>
              </a:rPr>
              <a:t>Kaplan–Meier cumulative incidence: CV Death, MI, or Ischemic Stroke</a:t>
            </a:r>
            <a:endParaRPr sz="850">
              <a:solidFill>
                <a:schemeClr val="dk1"/>
              </a:solidFill>
              <a:latin typeface="Arial"/>
              <a:ea typeface="Arial"/>
              <a:cs typeface="Arial"/>
              <a:sym typeface="Arial"/>
            </a:endParaRPr>
          </a:p>
        </p:txBody>
      </p:sp>
      <p:sp>
        <p:nvSpPr>
          <p:cNvPr id="209" name="Google Shape;209;p5"/>
          <p:cNvSpPr/>
          <p:nvPr/>
        </p:nvSpPr>
        <p:spPr>
          <a:xfrm>
            <a:off x="8533814" y="1820920"/>
            <a:ext cx="1287194" cy="359211"/>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ADAPT-CEC</a:t>
            </a:r>
            <a:endParaRPr sz="1800">
              <a:solidFill>
                <a:schemeClr val="dk1"/>
              </a:solidFill>
              <a:latin typeface="Arial"/>
              <a:ea typeface="Arial"/>
              <a:cs typeface="Arial"/>
              <a:sym typeface="Arial"/>
            </a:endParaRPr>
          </a:p>
        </p:txBody>
      </p:sp>
      <p:sp>
        <p:nvSpPr>
          <p:cNvPr id="210" name="Google Shape;210;p5"/>
          <p:cNvSpPr/>
          <p:nvPr/>
        </p:nvSpPr>
        <p:spPr>
          <a:xfrm>
            <a:off x="8516231" y="3159691"/>
            <a:ext cx="1076178" cy="5730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Hybrid </a:t>
            </a:r>
            <a:br>
              <a:rPr b="1" lang="en-US" sz="1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ADAPT-CEC </a:t>
            </a:r>
            <a:br>
              <a:rPr b="1" lang="en-US" sz="1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 Human</a:t>
            </a:r>
            <a:endParaRPr sz="1800">
              <a:solidFill>
                <a:schemeClr val="dk1"/>
              </a:solidFill>
              <a:latin typeface="Arial"/>
              <a:ea typeface="Arial"/>
              <a:cs typeface="Arial"/>
              <a:sym typeface="Arial"/>
            </a:endParaRPr>
          </a:p>
        </p:txBody>
      </p:sp>
      <p:sp>
        <p:nvSpPr>
          <p:cNvPr id="211" name="Google Shape;211;p5"/>
          <p:cNvSpPr/>
          <p:nvPr/>
        </p:nvSpPr>
        <p:spPr>
          <a:xfrm>
            <a:off x="8762414" y="4713117"/>
            <a:ext cx="680525" cy="30329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GPT-4 </a:t>
            </a:r>
            <a:endParaRPr sz="1800">
              <a:solidFill>
                <a:schemeClr val="dk1"/>
              </a:solidFill>
              <a:latin typeface="Arial"/>
              <a:ea typeface="Arial"/>
              <a:cs typeface="Arial"/>
              <a:sym typeface="Arial"/>
            </a:endParaRPr>
          </a:p>
        </p:txBody>
      </p:sp>
      <p:grpSp>
        <p:nvGrpSpPr>
          <p:cNvPr id="212" name="Google Shape;212;p5"/>
          <p:cNvGrpSpPr/>
          <p:nvPr/>
        </p:nvGrpSpPr>
        <p:grpSpPr>
          <a:xfrm>
            <a:off x="4524520" y="4445283"/>
            <a:ext cx="3246120" cy="1051560"/>
            <a:chOff x="4480560" y="4343400"/>
            <a:chExt cx="3246120" cy="1051560"/>
          </a:xfrm>
        </p:grpSpPr>
        <p:grpSp>
          <p:nvGrpSpPr>
            <p:cNvPr id="213" name="Google Shape;213;p5"/>
            <p:cNvGrpSpPr/>
            <p:nvPr/>
          </p:nvGrpSpPr>
          <p:grpSpPr>
            <a:xfrm>
              <a:off x="4480560" y="4343400"/>
              <a:ext cx="3246120" cy="1051560"/>
              <a:chOff x="4480560" y="4343400"/>
              <a:chExt cx="3246120" cy="1051560"/>
            </a:xfrm>
          </p:grpSpPr>
          <p:sp>
            <p:nvSpPr>
              <p:cNvPr id="214" name="Google Shape;214;p5"/>
              <p:cNvSpPr/>
              <p:nvPr/>
            </p:nvSpPr>
            <p:spPr>
              <a:xfrm>
                <a:off x="4480560" y="4343400"/>
                <a:ext cx="3246120" cy="1051560"/>
              </a:xfrm>
              <a:prstGeom prst="roundRect">
                <a:avLst>
                  <a:gd fmla="val 16667" name="adj"/>
                </a:avLst>
              </a:prstGeom>
              <a:solidFill>
                <a:srgbClr val="F4F8FC"/>
              </a:solidFill>
              <a:ln cap="flat" cmpd="sng" w="12700">
                <a:solidFill>
                  <a:srgbClr val="C8D8E8"/>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5" name="Google Shape;215;p5"/>
              <p:cNvSpPr/>
              <p:nvPr/>
            </p:nvSpPr>
            <p:spPr>
              <a:xfrm>
                <a:off x="4599432" y="4599432"/>
                <a:ext cx="502920" cy="502920"/>
              </a:xfrm>
              <a:prstGeom prst="ellipse">
                <a:avLst/>
              </a:prstGeom>
              <a:solidFill>
                <a:srgbClr val="D8F2CF"/>
              </a:solidFill>
              <a:ln cap="flat" cmpd="sng" w="19050">
                <a:solidFill>
                  <a:srgbClr val="2CB5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6" name="Google Shape;216;p5"/>
              <p:cNvSpPr/>
              <p:nvPr/>
            </p:nvSpPr>
            <p:spPr>
              <a:xfrm>
                <a:off x="4599432" y="4599432"/>
                <a:ext cx="50292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217" name="Google Shape;217;p5"/>
              <p:cNvSpPr/>
              <p:nvPr/>
            </p:nvSpPr>
            <p:spPr>
              <a:xfrm>
                <a:off x="5212080" y="4507992"/>
                <a:ext cx="22860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A2A3A"/>
                  </a:buClr>
                  <a:buSzPts val="1800"/>
                  <a:buFont typeface="Calibri"/>
                  <a:buNone/>
                </a:pPr>
                <a:r>
                  <a:rPr b="1" lang="en-US" sz="1800">
                    <a:solidFill>
                      <a:srgbClr val="1A2A3A"/>
                    </a:solidFill>
                    <a:latin typeface="Calibri"/>
                    <a:ea typeface="Calibri"/>
                    <a:cs typeface="Calibri"/>
                    <a:sym typeface="Calibri"/>
                  </a:rPr>
                  <a:t>GPT-4</a:t>
                </a:r>
                <a:endParaRPr sz="1800">
                  <a:solidFill>
                    <a:schemeClr val="dk1"/>
                  </a:solidFill>
                  <a:latin typeface="Arial"/>
                  <a:ea typeface="Arial"/>
                  <a:cs typeface="Arial"/>
                  <a:sym typeface="Arial"/>
                </a:endParaRPr>
              </a:p>
            </p:txBody>
          </p:sp>
          <p:sp>
            <p:nvSpPr>
              <p:cNvPr id="218" name="Google Shape;218;p5"/>
              <p:cNvSpPr/>
              <p:nvPr/>
            </p:nvSpPr>
            <p:spPr>
              <a:xfrm>
                <a:off x="5212080" y="4800600"/>
                <a:ext cx="2286000"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Large language model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zero-shot adjudication</a:t>
                </a:r>
                <a:endParaRPr sz="1600">
                  <a:solidFill>
                    <a:schemeClr val="dk1"/>
                  </a:solidFill>
                  <a:latin typeface="Arial"/>
                  <a:ea typeface="Arial"/>
                  <a:cs typeface="Arial"/>
                  <a:sym typeface="Arial"/>
                </a:endParaRPr>
              </a:p>
            </p:txBody>
          </p:sp>
        </p:grpSp>
        <p:pic>
          <p:nvPicPr>
            <p:cNvPr id="219" name="Google Shape;219;p5"/>
            <p:cNvPicPr preferRelativeResize="0"/>
            <p:nvPr/>
          </p:nvPicPr>
          <p:blipFill rotWithShape="1">
            <a:blip r:embed="rId3">
              <a:alphaModFix/>
            </a:blip>
            <a:srcRect b="0" l="0" r="0" t="0"/>
            <a:stretch/>
          </p:blipFill>
          <p:spPr>
            <a:xfrm>
              <a:off x="4698037" y="4690872"/>
              <a:ext cx="305709" cy="320040"/>
            </a:xfrm>
            <a:prstGeom prst="rect">
              <a:avLst/>
            </a:prstGeom>
            <a:noFill/>
            <a:ln>
              <a:noFill/>
            </a:ln>
          </p:spPr>
        </p:pic>
      </p:grpSp>
      <p:grpSp>
        <p:nvGrpSpPr>
          <p:cNvPr id="220" name="Google Shape;220;p5"/>
          <p:cNvGrpSpPr/>
          <p:nvPr/>
        </p:nvGrpSpPr>
        <p:grpSpPr>
          <a:xfrm>
            <a:off x="4524520" y="1300506"/>
            <a:ext cx="3246120" cy="1051560"/>
            <a:chOff x="4480560" y="1639492"/>
            <a:chExt cx="3246120" cy="1051560"/>
          </a:xfrm>
        </p:grpSpPr>
        <p:grpSp>
          <p:nvGrpSpPr>
            <p:cNvPr id="221" name="Google Shape;221;p5"/>
            <p:cNvGrpSpPr/>
            <p:nvPr/>
          </p:nvGrpSpPr>
          <p:grpSpPr>
            <a:xfrm>
              <a:off x="4480560" y="1639492"/>
              <a:ext cx="3246120" cy="1051560"/>
              <a:chOff x="4480560" y="1508760"/>
              <a:chExt cx="3246120" cy="1051560"/>
            </a:xfrm>
          </p:grpSpPr>
          <p:sp>
            <p:nvSpPr>
              <p:cNvPr id="222" name="Google Shape;222;p5"/>
              <p:cNvSpPr/>
              <p:nvPr/>
            </p:nvSpPr>
            <p:spPr>
              <a:xfrm>
                <a:off x="4480560" y="1508760"/>
                <a:ext cx="3246120" cy="1051560"/>
              </a:xfrm>
              <a:prstGeom prst="roundRect">
                <a:avLst>
                  <a:gd fmla="val 16667" name="adj"/>
                </a:avLst>
              </a:prstGeom>
              <a:solidFill>
                <a:srgbClr val="F4F8FC"/>
              </a:solidFill>
              <a:ln cap="flat" cmpd="sng" w="12700">
                <a:solidFill>
                  <a:srgbClr val="C8D8E8"/>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3" name="Google Shape;223;p5"/>
              <p:cNvSpPr/>
              <p:nvPr/>
            </p:nvSpPr>
            <p:spPr>
              <a:xfrm>
                <a:off x="4599432" y="1764792"/>
                <a:ext cx="502920" cy="502920"/>
              </a:xfrm>
              <a:prstGeom prst="ellipse">
                <a:avLst/>
              </a:prstGeom>
              <a:solidFill>
                <a:srgbClr val="DCE9F8"/>
              </a:solidFill>
              <a:ln cap="flat" cmpd="sng" w="19050">
                <a:solidFill>
                  <a:srgbClr val="2A6DB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4" name="Google Shape;224;p5"/>
              <p:cNvSpPr/>
              <p:nvPr/>
            </p:nvSpPr>
            <p:spPr>
              <a:xfrm>
                <a:off x="4599432" y="1764792"/>
                <a:ext cx="50292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225" name="Google Shape;225;p5"/>
              <p:cNvSpPr/>
              <p:nvPr/>
            </p:nvSpPr>
            <p:spPr>
              <a:xfrm>
                <a:off x="5212080" y="1673352"/>
                <a:ext cx="22860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ADAPT-CEC</a:t>
                </a:r>
                <a:endParaRPr sz="1800">
                  <a:solidFill>
                    <a:schemeClr val="dk1"/>
                  </a:solidFill>
                  <a:latin typeface="Arial"/>
                  <a:ea typeface="Arial"/>
                  <a:cs typeface="Arial"/>
                  <a:sym typeface="Arial"/>
                </a:endParaRPr>
              </a:p>
            </p:txBody>
          </p:sp>
          <p:sp>
            <p:nvSpPr>
              <p:cNvPr id="226" name="Google Shape;226;p5"/>
              <p:cNvSpPr/>
              <p:nvPr/>
            </p:nvSpPr>
            <p:spPr>
              <a:xfrm>
                <a:off x="5212080" y="1965960"/>
                <a:ext cx="2446020"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Automated AI adjudication: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no human review in the loop</a:t>
                </a:r>
                <a:endParaRPr sz="1600">
                  <a:solidFill>
                    <a:schemeClr val="dk1"/>
                  </a:solidFill>
                  <a:latin typeface="Arial"/>
                  <a:ea typeface="Arial"/>
                  <a:cs typeface="Arial"/>
                  <a:sym typeface="Arial"/>
                </a:endParaRPr>
              </a:p>
            </p:txBody>
          </p:sp>
        </p:grpSp>
        <p:pic>
          <p:nvPicPr>
            <p:cNvPr descr="A blue cloud with circuit board&#10;&#10;AI-generated content may be incorrect." id="227" name="Google Shape;227;p5"/>
            <p:cNvPicPr preferRelativeResize="0"/>
            <p:nvPr/>
          </p:nvPicPr>
          <p:blipFill rotWithShape="1">
            <a:blip r:embed="rId4">
              <a:alphaModFix/>
            </a:blip>
            <a:srcRect b="0" l="0" r="0" t="0"/>
            <a:stretch/>
          </p:blipFill>
          <p:spPr>
            <a:xfrm>
              <a:off x="4664847" y="1979072"/>
              <a:ext cx="362945" cy="362945"/>
            </a:xfrm>
            <a:prstGeom prst="rect">
              <a:avLst/>
            </a:prstGeom>
            <a:noFill/>
            <a:ln>
              <a:noFill/>
            </a:ln>
          </p:spPr>
        </p:pic>
      </p:grpSp>
      <p:sp>
        <p:nvSpPr>
          <p:cNvPr id="228" name="Google Shape;228;p5"/>
          <p:cNvSpPr/>
          <p:nvPr/>
        </p:nvSpPr>
        <p:spPr>
          <a:xfrm>
            <a:off x="4524520" y="2734686"/>
            <a:ext cx="3246120" cy="1279401"/>
          </a:xfrm>
          <a:prstGeom prst="roundRect">
            <a:avLst>
              <a:gd fmla="val 16667" name="adj"/>
            </a:avLst>
          </a:prstGeom>
          <a:solidFill>
            <a:srgbClr val="FFFBF0"/>
          </a:solidFill>
          <a:ln cap="flat" cmpd="sng" w="19050">
            <a:solidFill>
              <a:srgbClr val="E8A020"/>
            </a:solidFill>
            <a:prstDash val="solid"/>
            <a:round/>
            <a:headEnd len="sm" w="sm" type="none"/>
            <a:tailEnd len="sm" w="sm" type="none"/>
          </a:ln>
          <a:effectLst>
            <a:outerShdw blurRad="101600" rotWithShape="0" algn="bl" dir="8100000" dist="25400">
              <a:srgbClr val="000000">
                <a:alpha val="10196"/>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9" name="Google Shape;229;p5"/>
          <p:cNvSpPr/>
          <p:nvPr/>
        </p:nvSpPr>
        <p:spPr>
          <a:xfrm>
            <a:off x="4643392" y="2858834"/>
            <a:ext cx="502920" cy="502920"/>
          </a:xfrm>
          <a:prstGeom prst="ellipse">
            <a:avLst/>
          </a:prstGeom>
          <a:solidFill>
            <a:srgbClr val="FEF3CD"/>
          </a:solidFill>
          <a:ln cap="flat" cmpd="sng" w="19050">
            <a:solidFill>
              <a:srgbClr val="E8A02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A blue cloud with circuit board&#10;&#10;AI-generated content may be incorrect." id="230" name="Google Shape;230;p5"/>
          <p:cNvPicPr preferRelativeResize="0"/>
          <p:nvPr/>
        </p:nvPicPr>
        <p:blipFill rotWithShape="1">
          <a:blip r:embed="rId5">
            <a:alphaModFix/>
          </a:blip>
          <a:srcRect b="0" l="0" r="0" t="0"/>
          <a:stretch/>
        </p:blipFill>
        <p:spPr>
          <a:xfrm>
            <a:off x="4670964" y="3025427"/>
            <a:ext cx="249105" cy="249105"/>
          </a:xfrm>
          <a:prstGeom prst="rect">
            <a:avLst/>
          </a:prstGeom>
          <a:noFill/>
          <a:ln>
            <a:noFill/>
          </a:ln>
        </p:spPr>
      </p:pic>
      <p:pic>
        <p:nvPicPr>
          <p:cNvPr descr="Team Members – Moulins Du Nil Blanc" id="231" name="Google Shape;231;p5"/>
          <p:cNvPicPr preferRelativeResize="0"/>
          <p:nvPr/>
        </p:nvPicPr>
        <p:blipFill rotWithShape="1">
          <a:blip r:embed="rId6">
            <a:alphaModFix/>
          </a:blip>
          <a:srcRect b="0" l="0" r="0" t="0"/>
          <a:stretch/>
        </p:blipFill>
        <p:spPr>
          <a:xfrm>
            <a:off x="4886956" y="2990314"/>
            <a:ext cx="249104" cy="249104"/>
          </a:xfrm>
          <a:prstGeom prst="rect">
            <a:avLst/>
          </a:prstGeom>
          <a:noFill/>
          <a:ln>
            <a:noFill/>
          </a:ln>
        </p:spPr>
      </p:pic>
      <p:pic>
        <p:nvPicPr>
          <p:cNvPr descr="Plus sign - Free signs icons" id="232" name="Google Shape;232;p5"/>
          <p:cNvPicPr preferRelativeResize="0"/>
          <p:nvPr/>
        </p:nvPicPr>
        <p:blipFill rotWithShape="1">
          <a:blip r:embed="rId7">
            <a:alphaModFix/>
          </a:blip>
          <a:srcRect b="0" l="0" r="0" t="0"/>
          <a:stretch/>
        </p:blipFill>
        <p:spPr>
          <a:xfrm>
            <a:off x="4864615" y="2998066"/>
            <a:ext cx="98728" cy="98728"/>
          </a:xfrm>
          <a:prstGeom prst="rect">
            <a:avLst/>
          </a:prstGeom>
          <a:noFill/>
          <a:ln>
            <a:noFill/>
          </a:ln>
          <a:effectLst>
            <a:outerShdw blurRad="50800" sx="103000" rotWithShape="0" algn="tl" dir="2700000" dist="38100" sy="103000">
              <a:srgbClr val="F2F2F2">
                <a:alpha val="69019"/>
              </a:srgbClr>
            </a:outerShdw>
          </a:effectLst>
        </p:spPr>
      </p:pic>
      <p:sp>
        <p:nvSpPr>
          <p:cNvPr id="233" name="Google Shape;233;p5"/>
          <p:cNvSpPr/>
          <p:nvPr/>
        </p:nvSpPr>
        <p:spPr>
          <a:xfrm>
            <a:off x="4643392" y="3025887"/>
            <a:ext cx="50292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234" name="Google Shape;234;p5"/>
          <p:cNvSpPr/>
          <p:nvPr/>
        </p:nvSpPr>
        <p:spPr>
          <a:xfrm>
            <a:off x="5256040" y="2987202"/>
            <a:ext cx="2032782"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A2A3A"/>
              </a:buClr>
              <a:buSzPts val="1800"/>
              <a:buFont typeface="Calibri"/>
              <a:buNone/>
            </a:pPr>
            <a:r>
              <a:rPr b="1" lang="en-US" sz="1800">
                <a:solidFill>
                  <a:srgbClr val="1A2A3A"/>
                </a:solidFill>
                <a:latin typeface="Calibri"/>
                <a:ea typeface="Calibri"/>
                <a:cs typeface="Calibri"/>
                <a:sym typeface="Calibri"/>
              </a:rPr>
              <a:t>Hybrid ADAPT-CEC </a:t>
            </a:r>
            <a:br>
              <a:rPr b="1" lang="en-US" sz="1800">
                <a:solidFill>
                  <a:srgbClr val="1A2A3A"/>
                </a:solidFill>
                <a:latin typeface="Calibri"/>
                <a:ea typeface="Calibri"/>
                <a:cs typeface="Calibri"/>
                <a:sym typeface="Calibri"/>
              </a:rPr>
            </a:br>
            <a:r>
              <a:rPr b="1" lang="en-US" sz="1800">
                <a:solidFill>
                  <a:srgbClr val="1A2A3A"/>
                </a:solidFill>
                <a:latin typeface="Calibri"/>
                <a:ea typeface="Calibri"/>
                <a:cs typeface="Calibri"/>
                <a:sym typeface="Calibri"/>
              </a:rPr>
              <a:t>+ Human</a:t>
            </a:r>
            <a:endParaRPr sz="1800">
              <a:solidFill>
                <a:schemeClr val="dk1"/>
              </a:solidFill>
              <a:latin typeface="Arial"/>
              <a:ea typeface="Arial"/>
              <a:cs typeface="Arial"/>
              <a:sym typeface="Arial"/>
            </a:endParaRPr>
          </a:p>
        </p:txBody>
      </p:sp>
      <p:sp>
        <p:nvSpPr>
          <p:cNvPr id="235" name="Google Shape;235;p5"/>
          <p:cNvSpPr/>
          <p:nvPr/>
        </p:nvSpPr>
        <p:spPr>
          <a:xfrm>
            <a:off x="5256040" y="3438072"/>
            <a:ext cx="2437228"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AI pre-screening with expert review on uncertain cases</a:t>
            </a:r>
            <a:endParaRPr sz="1600">
              <a:solidFill>
                <a:schemeClr val="dk1"/>
              </a:solidFill>
              <a:latin typeface="Arial"/>
              <a:ea typeface="Arial"/>
              <a:cs typeface="Arial"/>
              <a:sym typeface="Arial"/>
            </a:endParaRPr>
          </a:p>
        </p:txBody>
      </p:sp>
      <p:sp>
        <p:nvSpPr>
          <p:cNvPr id="236" name="Google Shape;236;p5"/>
          <p:cNvSpPr/>
          <p:nvPr/>
        </p:nvSpPr>
        <p:spPr>
          <a:xfrm>
            <a:off x="359084" y="2779354"/>
            <a:ext cx="457200" cy="457200"/>
          </a:xfrm>
          <a:prstGeom prst="ellipse">
            <a:avLst/>
          </a:prstGeom>
          <a:solidFill>
            <a:srgbClr val="F4F8FC"/>
          </a:solidFill>
          <a:ln cap="flat" cmpd="sng" w="25400">
            <a:solidFill>
              <a:srgbClr val="2CB5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7" name="Google Shape;237;p5"/>
          <p:cNvSpPr/>
          <p:nvPr/>
        </p:nvSpPr>
        <p:spPr>
          <a:xfrm>
            <a:off x="359084" y="2779354"/>
            <a:ext cx="45720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p:txBody>
      </p:sp>
      <p:sp>
        <p:nvSpPr>
          <p:cNvPr id="238" name="Google Shape;238;p5"/>
          <p:cNvSpPr/>
          <p:nvPr/>
        </p:nvSpPr>
        <p:spPr>
          <a:xfrm>
            <a:off x="953443" y="2734654"/>
            <a:ext cx="1482107" cy="264156"/>
          </a:xfrm>
          <a:prstGeom prst="rect">
            <a:avLst/>
          </a:prstGeom>
          <a:solidFill>
            <a:srgbClr val="DDF4EF"/>
          </a:solidFill>
          <a:ln cap="flat" cmpd="sng" w="12700">
            <a:solidFill>
              <a:srgbClr val="DDF4E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9" name="Google Shape;239;p5"/>
          <p:cNvSpPr/>
          <p:nvPr/>
        </p:nvSpPr>
        <p:spPr>
          <a:xfrm>
            <a:off x="1038904" y="2772004"/>
            <a:ext cx="1325880"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A4A7A"/>
              </a:buClr>
              <a:buSzPts val="1200"/>
              <a:buFont typeface="Calibri"/>
              <a:buNone/>
            </a:pPr>
            <a:r>
              <a:rPr b="1" lang="en-US" sz="1200">
                <a:solidFill>
                  <a:srgbClr val="1A4A7A"/>
                </a:solidFill>
                <a:latin typeface="Calibri"/>
                <a:ea typeface="Calibri"/>
                <a:cs typeface="Calibri"/>
                <a:sym typeface="Calibri"/>
              </a:rPr>
              <a:t>ALGORITHM</a:t>
            </a:r>
            <a:endParaRPr sz="1200">
              <a:solidFill>
                <a:schemeClr val="dk1"/>
              </a:solidFill>
              <a:latin typeface="Arial"/>
              <a:ea typeface="Arial"/>
              <a:cs typeface="Arial"/>
              <a:sym typeface="Arial"/>
            </a:endParaRPr>
          </a:p>
        </p:txBody>
      </p:sp>
      <p:sp>
        <p:nvSpPr>
          <p:cNvPr id="240" name="Google Shape;240;p5"/>
          <p:cNvSpPr/>
          <p:nvPr/>
        </p:nvSpPr>
        <p:spPr>
          <a:xfrm>
            <a:off x="916868" y="3042736"/>
            <a:ext cx="2971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A2A3A"/>
              </a:buClr>
              <a:buSzPts val="1600"/>
              <a:buFont typeface="Calibri"/>
              <a:buNone/>
            </a:pPr>
            <a:r>
              <a:rPr b="1" lang="en-US" sz="1600">
                <a:solidFill>
                  <a:srgbClr val="1A2A3A"/>
                </a:solidFill>
                <a:latin typeface="Calibri"/>
                <a:ea typeface="Calibri"/>
                <a:cs typeface="Calibri"/>
                <a:sym typeface="Calibri"/>
              </a:rPr>
              <a:t>ADAPT-CEC Model</a:t>
            </a:r>
            <a:endParaRPr sz="1600">
              <a:solidFill>
                <a:schemeClr val="dk1"/>
              </a:solidFill>
              <a:latin typeface="Arial"/>
              <a:ea typeface="Arial"/>
              <a:cs typeface="Arial"/>
              <a:sym typeface="Arial"/>
            </a:endParaRPr>
          </a:p>
        </p:txBody>
      </p:sp>
      <p:sp>
        <p:nvSpPr>
          <p:cNvPr id="241" name="Google Shape;241;p5"/>
          <p:cNvSpPr/>
          <p:nvPr/>
        </p:nvSpPr>
        <p:spPr>
          <a:xfrm>
            <a:off x="916868" y="3246296"/>
            <a:ext cx="2971800"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A92A8"/>
              </a:buClr>
              <a:buSzPts val="900"/>
              <a:buFont typeface="Calibri"/>
              <a:buNone/>
            </a:pPr>
            <a:r>
              <a:rPr lang="en-US" sz="900">
                <a:solidFill>
                  <a:srgbClr val="7A92A8"/>
                </a:solidFill>
                <a:latin typeface="Calibri"/>
                <a:ea typeface="Calibri"/>
                <a:cs typeface="Calibri"/>
                <a:sym typeface="Calibri"/>
              </a:rPr>
              <a:t>Model trained on labeled events to classify endpoints</a:t>
            </a:r>
            <a:endParaRPr sz="900">
              <a:solidFill>
                <a:schemeClr val="dk1"/>
              </a:solidFill>
              <a:latin typeface="Arial"/>
              <a:ea typeface="Arial"/>
              <a:cs typeface="Arial"/>
              <a:sym typeface="Arial"/>
            </a:endParaRPr>
          </a:p>
        </p:txBody>
      </p:sp>
      <p:pic>
        <p:nvPicPr>
          <p:cNvPr descr="A blue cloud with circuit board&#10;&#10;AI-generated content may be incorrect." id="242" name="Google Shape;242;p5"/>
          <p:cNvPicPr preferRelativeResize="0"/>
          <p:nvPr/>
        </p:nvPicPr>
        <p:blipFill rotWithShape="1">
          <a:blip r:embed="rId8">
            <a:alphaModFix/>
          </a:blip>
          <a:srcRect b="0" l="0" r="0" t="0"/>
          <a:stretch/>
        </p:blipFill>
        <p:spPr>
          <a:xfrm>
            <a:off x="439924" y="2869337"/>
            <a:ext cx="295521" cy="295521"/>
          </a:xfrm>
          <a:prstGeom prst="rect">
            <a:avLst/>
          </a:prstGeom>
          <a:noFill/>
          <a:ln>
            <a:noFill/>
          </a:ln>
        </p:spPr>
      </p:pic>
      <p:sp>
        <p:nvSpPr>
          <p:cNvPr id="243" name="Google Shape;243;p5"/>
          <p:cNvSpPr/>
          <p:nvPr/>
        </p:nvSpPr>
        <p:spPr>
          <a:xfrm>
            <a:off x="359084" y="1488608"/>
            <a:ext cx="457200" cy="457200"/>
          </a:xfrm>
          <a:prstGeom prst="ellipse">
            <a:avLst/>
          </a:prstGeom>
          <a:solidFill>
            <a:srgbClr val="F4F8FC"/>
          </a:solidFill>
          <a:ln cap="flat" cmpd="sng" w="25400">
            <a:solidFill>
              <a:srgbClr val="4A9FD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4" name="Google Shape;244;p5"/>
          <p:cNvSpPr/>
          <p:nvPr/>
        </p:nvSpPr>
        <p:spPr>
          <a:xfrm>
            <a:off x="359084" y="1488608"/>
            <a:ext cx="45720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p:txBody>
      </p:sp>
      <p:sp>
        <p:nvSpPr>
          <p:cNvPr id="245" name="Google Shape;245;p5"/>
          <p:cNvSpPr/>
          <p:nvPr/>
        </p:nvSpPr>
        <p:spPr>
          <a:xfrm>
            <a:off x="953443" y="1437460"/>
            <a:ext cx="1670115" cy="270604"/>
          </a:xfrm>
          <a:prstGeom prst="rect">
            <a:avLst/>
          </a:prstGeom>
          <a:solidFill>
            <a:srgbClr val="DCEEFF"/>
          </a:solidFill>
          <a:ln cap="flat" cmpd="sng" w="12700">
            <a:solidFill>
              <a:srgbClr val="DCEE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6" name="Google Shape;246;p5"/>
          <p:cNvSpPr/>
          <p:nvPr/>
        </p:nvSpPr>
        <p:spPr>
          <a:xfrm>
            <a:off x="953444" y="1471643"/>
            <a:ext cx="1704298" cy="227875"/>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A4A7A"/>
              </a:buClr>
              <a:buSzPts val="1200"/>
              <a:buFont typeface="Calibri"/>
              <a:buNone/>
            </a:pPr>
            <a:r>
              <a:rPr b="1" lang="en-US" sz="1200">
                <a:solidFill>
                  <a:srgbClr val="1A4A7A"/>
                </a:solidFill>
                <a:latin typeface="Calibri"/>
                <a:ea typeface="Calibri"/>
                <a:cs typeface="Calibri"/>
                <a:sym typeface="Calibri"/>
              </a:rPr>
              <a:t>TRAINING DATA</a:t>
            </a:r>
            <a:endParaRPr sz="1200">
              <a:solidFill>
                <a:schemeClr val="dk1"/>
              </a:solidFill>
              <a:latin typeface="Arial"/>
              <a:ea typeface="Arial"/>
              <a:cs typeface="Arial"/>
              <a:sym typeface="Arial"/>
            </a:endParaRPr>
          </a:p>
        </p:txBody>
      </p:sp>
      <p:sp>
        <p:nvSpPr>
          <p:cNvPr id="247" name="Google Shape;247;p5"/>
          <p:cNvSpPr/>
          <p:nvPr/>
        </p:nvSpPr>
        <p:spPr>
          <a:xfrm>
            <a:off x="916868" y="1751990"/>
            <a:ext cx="2971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A2A3A"/>
              </a:buClr>
              <a:buSzPts val="1600"/>
              <a:buFont typeface="Calibri"/>
              <a:buNone/>
            </a:pPr>
            <a:r>
              <a:rPr b="1" lang="en-US" sz="1600">
                <a:solidFill>
                  <a:srgbClr val="1A2A3A"/>
                </a:solidFill>
                <a:latin typeface="Calibri"/>
                <a:ea typeface="Calibri"/>
                <a:cs typeface="Calibri"/>
                <a:sym typeface="Calibri"/>
              </a:rPr>
              <a:t>ODYSSEY OUTCOMES</a:t>
            </a:r>
            <a:endParaRPr sz="1600">
              <a:solidFill>
                <a:schemeClr val="dk1"/>
              </a:solidFill>
              <a:latin typeface="Arial"/>
              <a:ea typeface="Arial"/>
              <a:cs typeface="Arial"/>
              <a:sym typeface="Arial"/>
            </a:endParaRPr>
          </a:p>
        </p:txBody>
      </p:sp>
      <p:sp>
        <p:nvSpPr>
          <p:cNvPr id="248" name="Google Shape;248;p5"/>
          <p:cNvSpPr/>
          <p:nvPr/>
        </p:nvSpPr>
        <p:spPr>
          <a:xfrm>
            <a:off x="916868" y="1964096"/>
            <a:ext cx="2971800"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A92A8"/>
              </a:buClr>
              <a:buSzPts val="900"/>
              <a:buFont typeface="Calibri"/>
              <a:buNone/>
            </a:pPr>
            <a:r>
              <a:rPr lang="en-US" sz="900">
                <a:solidFill>
                  <a:srgbClr val="7A92A8"/>
                </a:solidFill>
                <a:latin typeface="Calibri"/>
                <a:ea typeface="Calibri"/>
                <a:cs typeface="Calibri"/>
                <a:sym typeface="Calibri"/>
              </a:rPr>
              <a:t>Source trial providing labeled clinical narratives for supervised learning</a:t>
            </a:r>
            <a:endParaRPr sz="900">
              <a:solidFill>
                <a:schemeClr val="dk1"/>
              </a:solidFill>
              <a:latin typeface="Arial"/>
              <a:ea typeface="Arial"/>
              <a:cs typeface="Arial"/>
              <a:sym typeface="Arial"/>
            </a:endParaRPr>
          </a:p>
        </p:txBody>
      </p:sp>
      <p:pic>
        <p:nvPicPr>
          <p:cNvPr descr="A black background with blue and white text&#10;&#10;AI-generated content may be incorrect." id="249" name="Google Shape;249;p5"/>
          <p:cNvPicPr preferRelativeResize="0"/>
          <p:nvPr/>
        </p:nvPicPr>
        <p:blipFill rotWithShape="1">
          <a:blip r:embed="rId9">
            <a:alphaModFix/>
          </a:blip>
          <a:srcRect b="0" l="0" r="0" t="0"/>
          <a:stretch/>
        </p:blipFill>
        <p:spPr>
          <a:xfrm>
            <a:off x="3012936" y="1400806"/>
            <a:ext cx="1217559" cy="708241"/>
          </a:xfrm>
          <a:prstGeom prst="rect">
            <a:avLst/>
          </a:prstGeom>
          <a:noFill/>
          <a:ln>
            <a:noFill/>
          </a:ln>
        </p:spPr>
      </p:pic>
      <p:grpSp>
        <p:nvGrpSpPr>
          <p:cNvPr id="250" name="Google Shape;250;p5"/>
          <p:cNvGrpSpPr/>
          <p:nvPr/>
        </p:nvGrpSpPr>
        <p:grpSpPr>
          <a:xfrm>
            <a:off x="1832284" y="2361860"/>
            <a:ext cx="419947" cy="228600"/>
            <a:chOff x="1078992" y="5029200"/>
            <a:chExt cx="713232" cy="228600"/>
          </a:xfrm>
        </p:grpSpPr>
        <p:sp>
          <p:nvSpPr>
            <p:cNvPr id="251" name="Google Shape;251;p5"/>
            <p:cNvSpPr/>
            <p:nvPr/>
          </p:nvSpPr>
          <p:spPr>
            <a:xfrm>
              <a:off x="1078992" y="5029200"/>
              <a:ext cx="713232" cy="228600"/>
            </a:xfrm>
            <a:prstGeom prst="roundRect">
              <a:avLst>
                <a:gd fmla="val 24000" name="adj"/>
              </a:avLst>
            </a:prstGeom>
            <a:solidFill>
              <a:srgbClr val="FFE8E8"/>
            </a:solidFill>
            <a:ln cap="flat" cmpd="sng" w="12700">
              <a:solidFill>
                <a:srgbClr val="FFE8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2" name="Google Shape;252;p5"/>
            <p:cNvSpPr/>
            <p:nvPr/>
          </p:nvSpPr>
          <p:spPr>
            <a:xfrm>
              <a:off x="1078992" y="5029200"/>
              <a:ext cx="713232"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A02020"/>
                </a:buClr>
                <a:buSzPts val="750"/>
                <a:buFont typeface="Calibri"/>
                <a:buNone/>
              </a:pPr>
              <a:r>
                <a:rPr b="1" lang="en-US" sz="750">
                  <a:solidFill>
                    <a:srgbClr val="A02020"/>
                  </a:solidFill>
                  <a:latin typeface="Calibri"/>
                  <a:ea typeface="Calibri"/>
                  <a:cs typeface="Calibri"/>
                  <a:sym typeface="Calibri"/>
                </a:rPr>
                <a:t>MI</a:t>
              </a:r>
              <a:endParaRPr sz="750">
                <a:solidFill>
                  <a:schemeClr val="dk1"/>
                </a:solidFill>
                <a:latin typeface="Arial"/>
                <a:ea typeface="Arial"/>
                <a:cs typeface="Arial"/>
                <a:sym typeface="Arial"/>
              </a:endParaRPr>
            </a:p>
          </p:txBody>
        </p:sp>
      </p:grpSp>
      <p:grpSp>
        <p:nvGrpSpPr>
          <p:cNvPr id="253" name="Google Shape;253;p5"/>
          <p:cNvGrpSpPr/>
          <p:nvPr/>
        </p:nvGrpSpPr>
        <p:grpSpPr>
          <a:xfrm>
            <a:off x="2351070" y="2361860"/>
            <a:ext cx="420624" cy="228600"/>
            <a:chOff x="1837944" y="5029200"/>
            <a:chExt cx="1261872" cy="228600"/>
          </a:xfrm>
        </p:grpSpPr>
        <p:sp>
          <p:nvSpPr>
            <p:cNvPr id="254" name="Google Shape;254;p5"/>
            <p:cNvSpPr/>
            <p:nvPr/>
          </p:nvSpPr>
          <p:spPr>
            <a:xfrm>
              <a:off x="1837944" y="5029200"/>
              <a:ext cx="1261872" cy="228600"/>
            </a:xfrm>
            <a:prstGeom prst="roundRect">
              <a:avLst>
                <a:gd fmla="val 24000" name="adj"/>
              </a:avLst>
            </a:prstGeom>
            <a:solidFill>
              <a:srgbClr val="E8F0FF"/>
            </a:solidFill>
            <a:ln cap="flat" cmpd="sng" w="12700">
              <a:solidFill>
                <a:srgbClr val="E8F0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5" name="Google Shape;255;p5"/>
            <p:cNvSpPr/>
            <p:nvPr/>
          </p:nvSpPr>
          <p:spPr>
            <a:xfrm>
              <a:off x="1837944" y="5029200"/>
              <a:ext cx="1261872"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040A0"/>
                </a:buClr>
                <a:buSzPts val="750"/>
                <a:buFont typeface="Calibri"/>
                <a:buNone/>
              </a:pPr>
              <a:r>
                <a:rPr b="1" lang="en-US" sz="750">
                  <a:solidFill>
                    <a:srgbClr val="2040A0"/>
                  </a:solidFill>
                  <a:latin typeface="Calibri"/>
                  <a:ea typeface="Calibri"/>
                  <a:cs typeface="Calibri"/>
                  <a:sym typeface="Calibri"/>
                </a:rPr>
                <a:t>Stroke</a:t>
              </a:r>
              <a:endParaRPr sz="750">
                <a:solidFill>
                  <a:schemeClr val="dk1"/>
                </a:solidFill>
                <a:latin typeface="Arial"/>
                <a:ea typeface="Arial"/>
                <a:cs typeface="Arial"/>
                <a:sym typeface="Arial"/>
              </a:endParaRPr>
            </a:p>
          </p:txBody>
        </p:sp>
      </p:grpSp>
      <p:sp>
        <p:nvSpPr>
          <p:cNvPr id="256" name="Google Shape;256;p5"/>
          <p:cNvSpPr/>
          <p:nvPr/>
        </p:nvSpPr>
        <p:spPr>
          <a:xfrm>
            <a:off x="1213828" y="2284136"/>
            <a:ext cx="687484"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Trained on:</a:t>
            </a:r>
            <a:endParaRPr b="1" sz="900">
              <a:solidFill>
                <a:schemeClr val="dk1"/>
              </a:solidFill>
              <a:latin typeface="Arial"/>
              <a:ea typeface="Arial"/>
              <a:cs typeface="Arial"/>
              <a:sym typeface="Arial"/>
            </a:endParaRPr>
          </a:p>
        </p:txBody>
      </p:sp>
      <p:pic>
        <p:nvPicPr>
          <p:cNvPr descr="Clinical trials - Free medical icons" id="257" name="Google Shape;257;p5"/>
          <p:cNvPicPr preferRelativeResize="0"/>
          <p:nvPr/>
        </p:nvPicPr>
        <p:blipFill rotWithShape="1">
          <a:blip r:embed="rId10">
            <a:alphaModFix/>
          </a:blip>
          <a:srcRect b="0" l="0" r="0" t="0"/>
          <a:stretch/>
        </p:blipFill>
        <p:spPr>
          <a:xfrm>
            <a:off x="436689" y="1579811"/>
            <a:ext cx="301989" cy="301989"/>
          </a:xfrm>
          <a:prstGeom prst="rect">
            <a:avLst/>
          </a:prstGeom>
          <a:noFill/>
          <a:ln>
            <a:noFill/>
          </a:ln>
        </p:spPr>
      </p:pic>
      <p:sp>
        <p:nvSpPr>
          <p:cNvPr id="258" name="Google Shape;258;p5"/>
          <p:cNvSpPr/>
          <p:nvPr/>
        </p:nvSpPr>
        <p:spPr>
          <a:xfrm>
            <a:off x="359084" y="3940963"/>
            <a:ext cx="457200" cy="457200"/>
          </a:xfrm>
          <a:prstGeom prst="ellipse">
            <a:avLst/>
          </a:prstGeom>
          <a:solidFill>
            <a:srgbClr val="F4F8FC"/>
          </a:solidFill>
          <a:ln cap="flat" cmpd="sng" w="25400">
            <a:solidFill>
              <a:srgbClr val="E8A02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9" name="Google Shape;259;p5"/>
          <p:cNvSpPr/>
          <p:nvPr/>
        </p:nvSpPr>
        <p:spPr>
          <a:xfrm>
            <a:off x="359084" y="3940963"/>
            <a:ext cx="45720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p:txBody>
      </p:sp>
      <p:sp>
        <p:nvSpPr>
          <p:cNvPr id="260" name="Google Shape;260;p5"/>
          <p:cNvSpPr/>
          <p:nvPr/>
        </p:nvSpPr>
        <p:spPr>
          <a:xfrm>
            <a:off x="953444" y="3828516"/>
            <a:ext cx="2105950" cy="331903"/>
          </a:xfrm>
          <a:prstGeom prst="rect">
            <a:avLst/>
          </a:prstGeom>
          <a:solidFill>
            <a:srgbClr val="FFF0DD"/>
          </a:solidFill>
          <a:ln cap="flat" cmpd="sng" w="12700">
            <a:solidFill>
              <a:srgbClr val="FFF0D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 name="Google Shape;261;p5"/>
          <p:cNvSpPr/>
          <p:nvPr/>
        </p:nvSpPr>
        <p:spPr>
          <a:xfrm>
            <a:off x="952500" y="3905429"/>
            <a:ext cx="1977764" cy="17807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A4A7A"/>
              </a:buClr>
              <a:buSzPts val="1200"/>
              <a:buFont typeface="Calibri"/>
              <a:buNone/>
            </a:pPr>
            <a:r>
              <a:rPr b="1" lang="en-US" sz="1200">
                <a:solidFill>
                  <a:srgbClr val="1A4A7A"/>
                </a:solidFill>
                <a:latin typeface="Calibri"/>
                <a:ea typeface="Calibri"/>
                <a:cs typeface="Calibri"/>
                <a:sym typeface="Calibri"/>
              </a:rPr>
              <a:t>VALIDATION · EUCLID</a:t>
            </a:r>
            <a:endParaRPr sz="1200">
              <a:solidFill>
                <a:schemeClr val="dk1"/>
              </a:solidFill>
              <a:latin typeface="Arial"/>
              <a:ea typeface="Arial"/>
              <a:cs typeface="Arial"/>
              <a:sym typeface="Arial"/>
            </a:endParaRPr>
          </a:p>
        </p:txBody>
      </p:sp>
      <p:sp>
        <p:nvSpPr>
          <p:cNvPr id="262" name="Google Shape;262;p5"/>
          <p:cNvSpPr/>
          <p:nvPr/>
        </p:nvSpPr>
        <p:spPr>
          <a:xfrm>
            <a:off x="916868" y="4229982"/>
            <a:ext cx="2971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A2A3A"/>
              </a:buClr>
              <a:buSzPts val="1600"/>
              <a:buFont typeface="Calibri"/>
              <a:buNone/>
            </a:pPr>
            <a:r>
              <a:rPr b="1" lang="en-US" sz="1600">
                <a:solidFill>
                  <a:srgbClr val="1A2A3A"/>
                </a:solidFill>
                <a:latin typeface="Calibri"/>
                <a:ea typeface="Calibri"/>
                <a:cs typeface="Calibri"/>
                <a:sym typeface="Calibri"/>
              </a:rPr>
              <a:t>Adjudication of New Events</a:t>
            </a:r>
            <a:endParaRPr sz="1600">
              <a:solidFill>
                <a:schemeClr val="dk1"/>
              </a:solidFill>
              <a:latin typeface="Arial"/>
              <a:ea typeface="Arial"/>
              <a:cs typeface="Arial"/>
              <a:sym typeface="Arial"/>
            </a:endParaRPr>
          </a:p>
        </p:txBody>
      </p:sp>
      <p:sp>
        <p:nvSpPr>
          <p:cNvPr id="263" name="Google Shape;263;p5"/>
          <p:cNvSpPr/>
          <p:nvPr/>
        </p:nvSpPr>
        <p:spPr>
          <a:xfrm>
            <a:off x="916868" y="4416451"/>
            <a:ext cx="2971800"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A92A8"/>
              </a:buClr>
              <a:buSzPts val="900"/>
              <a:buFont typeface="Calibri"/>
              <a:buNone/>
            </a:pPr>
            <a:r>
              <a:rPr lang="en-US" sz="900">
                <a:solidFill>
                  <a:srgbClr val="7A92A8"/>
                </a:solidFill>
                <a:latin typeface="Calibri"/>
                <a:ea typeface="Calibri"/>
                <a:cs typeface="Calibri"/>
                <a:sym typeface="Calibri"/>
              </a:rPr>
              <a:t>Applied under new definitions to four endpoint categories</a:t>
            </a:r>
            <a:endParaRPr sz="900">
              <a:solidFill>
                <a:schemeClr val="dk1"/>
              </a:solidFill>
              <a:latin typeface="Arial"/>
              <a:ea typeface="Arial"/>
              <a:cs typeface="Arial"/>
              <a:sym typeface="Arial"/>
            </a:endParaRPr>
          </a:p>
        </p:txBody>
      </p:sp>
      <p:grpSp>
        <p:nvGrpSpPr>
          <p:cNvPr id="264" name="Google Shape;264;p5"/>
          <p:cNvGrpSpPr/>
          <p:nvPr/>
        </p:nvGrpSpPr>
        <p:grpSpPr>
          <a:xfrm>
            <a:off x="1083348" y="4768495"/>
            <a:ext cx="994808" cy="228600"/>
            <a:chOff x="1078992" y="5029200"/>
            <a:chExt cx="713232" cy="228600"/>
          </a:xfrm>
        </p:grpSpPr>
        <p:sp>
          <p:nvSpPr>
            <p:cNvPr id="265" name="Google Shape;265;p5"/>
            <p:cNvSpPr/>
            <p:nvPr/>
          </p:nvSpPr>
          <p:spPr>
            <a:xfrm>
              <a:off x="1078992" y="5029200"/>
              <a:ext cx="713232" cy="228600"/>
            </a:xfrm>
            <a:prstGeom prst="roundRect">
              <a:avLst>
                <a:gd fmla="val 24000" name="adj"/>
              </a:avLst>
            </a:prstGeom>
            <a:solidFill>
              <a:srgbClr val="FFE8E8"/>
            </a:solidFill>
            <a:ln cap="flat" cmpd="sng" w="12700">
              <a:solidFill>
                <a:srgbClr val="FFE8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 name="Google Shape;266;p5"/>
            <p:cNvSpPr/>
            <p:nvPr/>
          </p:nvSpPr>
          <p:spPr>
            <a:xfrm>
              <a:off x="1078992" y="5029200"/>
              <a:ext cx="713232"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A02020"/>
                </a:buClr>
                <a:buSzPts val="750"/>
                <a:buFont typeface="Calibri"/>
                <a:buNone/>
              </a:pPr>
              <a:r>
                <a:rPr b="1" lang="en-US" sz="750">
                  <a:solidFill>
                    <a:srgbClr val="A02020"/>
                  </a:solidFill>
                  <a:latin typeface="Calibri"/>
                  <a:ea typeface="Calibri"/>
                  <a:cs typeface="Calibri"/>
                  <a:sym typeface="Calibri"/>
                </a:rPr>
                <a:t>MI (new definition)</a:t>
              </a:r>
              <a:endParaRPr sz="750">
                <a:solidFill>
                  <a:schemeClr val="dk1"/>
                </a:solidFill>
                <a:latin typeface="Arial"/>
                <a:ea typeface="Arial"/>
                <a:cs typeface="Arial"/>
                <a:sym typeface="Arial"/>
              </a:endParaRPr>
            </a:p>
          </p:txBody>
        </p:sp>
      </p:grpSp>
      <p:grpSp>
        <p:nvGrpSpPr>
          <p:cNvPr id="267" name="Google Shape;267;p5"/>
          <p:cNvGrpSpPr/>
          <p:nvPr/>
        </p:nvGrpSpPr>
        <p:grpSpPr>
          <a:xfrm>
            <a:off x="1083987" y="5068287"/>
            <a:ext cx="1001207" cy="235132"/>
            <a:chOff x="1834088" y="5022668"/>
            <a:chExt cx="713232" cy="235132"/>
          </a:xfrm>
        </p:grpSpPr>
        <p:sp>
          <p:nvSpPr>
            <p:cNvPr id="268" name="Google Shape;268;p5"/>
            <p:cNvSpPr/>
            <p:nvPr/>
          </p:nvSpPr>
          <p:spPr>
            <a:xfrm>
              <a:off x="1836260" y="5022668"/>
              <a:ext cx="710018" cy="228600"/>
            </a:xfrm>
            <a:prstGeom prst="roundRect">
              <a:avLst>
                <a:gd fmla="val 24000" name="adj"/>
              </a:avLst>
            </a:prstGeom>
            <a:solidFill>
              <a:srgbClr val="E8F0FF"/>
            </a:solidFill>
            <a:ln cap="flat" cmpd="sng" w="12700">
              <a:solidFill>
                <a:srgbClr val="E8F0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 name="Google Shape;269;p5"/>
            <p:cNvSpPr/>
            <p:nvPr/>
          </p:nvSpPr>
          <p:spPr>
            <a:xfrm>
              <a:off x="1834088" y="5029200"/>
              <a:ext cx="713232"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040A0"/>
                </a:buClr>
                <a:buSzPts val="750"/>
                <a:buFont typeface="Calibri"/>
                <a:buNone/>
              </a:pPr>
              <a:r>
                <a:rPr b="1" lang="en-US" sz="750">
                  <a:solidFill>
                    <a:srgbClr val="2040A0"/>
                  </a:solidFill>
                  <a:latin typeface="Calibri"/>
                  <a:ea typeface="Calibri"/>
                  <a:cs typeface="Calibri"/>
                  <a:sym typeface="Calibri"/>
                </a:rPr>
                <a:t> Stroke (new definition)</a:t>
              </a:r>
              <a:endParaRPr sz="750">
                <a:solidFill>
                  <a:schemeClr val="dk1"/>
                </a:solidFill>
                <a:latin typeface="Arial"/>
                <a:ea typeface="Arial"/>
                <a:cs typeface="Arial"/>
                <a:sym typeface="Arial"/>
              </a:endParaRPr>
            </a:p>
          </p:txBody>
        </p:sp>
      </p:grpSp>
      <p:grpSp>
        <p:nvGrpSpPr>
          <p:cNvPr id="270" name="Google Shape;270;p5"/>
          <p:cNvGrpSpPr/>
          <p:nvPr/>
        </p:nvGrpSpPr>
        <p:grpSpPr>
          <a:xfrm>
            <a:off x="2199289" y="4773067"/>
            <a:ext cx="996696" cy="228600"/>
            <a:chOff x="2385918" y="5029200"/>
            <a:chExt cx="996696" cy="228600"/>
          </a:xfrm>
        </p:grpSpPr>
        <p:sp>
          <p:nvSpPr>
            <p:cNvPr id="271" name="Google Shape;271;p5"/>
            <p:cNvSpPr/>
            <p:nvPr/>
          </p:nvSpPr>
          <p:spPr>
            <a:xfrm>
              <a:off x="2385918" y="5029200"/>
              <a:ext cx="996696" cy="228600"/>
            </a:xfrm>
            <a:prstGeom prst="roundRect">
              <a:avLst>
                <a:gd fmla="val 24000" name="adj"/>
              </a:avLst>
            </a:prstGeom>
            <a:solidFill>
              <a:srgbClr val="E8FFF4"/>
            </a:solidFill>
            <a:ln cap="flat" cmpd="sng" w="12700">
              <a:solidFill>
                <a:srgbClr val="E8FFF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 name="Google Shape;272;p5"/>
            <p:cNvSpPr/>
            <p:nvPr/>
          </p:nvSpPr>
          <p:spPr>
            <a:xfrm>
              <a:off x="2423795" y="5029200"/>
              <a:ext cx="924210"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07040"/>
                </a:buClr>
                <a:buSzPts val="750"/>
                <a:buFont typeface="Calibri"/>
                <a:buNone/>
              </a:pPr>
              <a:r>
                <a:rPr b="1" lang="en-US" sz="750">
                  <a:solidFill>
                    <a:srgbClr val="107040"/>
                  </a:solidFill>
                  <a:latin typeface="Calibri"/>
                  <a:ea typeface="Calibri"/>
                  <a:cs typeface="Calibri"/>
                  <a:sym typeface="Calibri"/>
                </a:rPr>
                <a:t>CV Death (new event)</a:t>
              </a:r>
              <a:endParaRPr sz="750">
                <a:solidFill>
                  <a:schemeClr val="dk1"/>
                </a:solidFill>
                <a:latin typeface="Arial"/>
                <a:ea typeface="Arial"/>
                <a:cs typeface="Arial"/>
                <a:sym typeface="Arial"/>
              </a:endParaRPr>
            </a:p>
          </p:txBody>
        </p:sp>
      </p:grpSp>
      <p:grpSp>
        <p:nvGrpSpPr>
          <p:cNvPr id="273" name="Google Shape;273;p5"/>
          <p:cNvGrpSpPr/>
          <p:nvPr/>
        </p:nvGrpSpPr>
        <p:grpSpPr>
          <a:xfrm>
            <a:off x="2187884" y="5065675"/>
            <a:ext cx="996696" cy="231212"/>
            <a:chOff x="3159205" y="5029200"/>
            <a:chExt cx="973509" cy="231212"/>
          </a:xfrm>
        </p:grpSpPr>
        <p:sp>
          <p:nvSpPr>
            <p:cNvPr id="274" name="Google Shape;274;p5"/>
            <p:cNvSpPr/>
            <p:nvPr/>
          </p:nvSpPr>
          <p:spPr>
            <a:xfrm>
              <a:off x="3159205" y="5031812"/>
              <a:ext cx="973509" cy="228600"/>
            </a:xfrm>
            <a:prstGeom prst="roundRect">
              <a:avLst>
                <a:gd fmla="val 24000" name="adj"/>
              </a:avLst>
            </a:prstGeom>
            <a:solidFill>
              <a:srgbClr val="FFF4E8"/>
            </a:solidFill>
            <a:ln cap="flat" cmpd="sng" w="12700">
              <a:solidFill>
                <a:srgbClr val="FFF4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 name="Google Shape;275;p5"/>
            <p:cNvSpPr/>
            <p:nvPr/>
          </p:nvSpPr>
          <p:spPr>
            <a:xfrm>
              <a:off x="3210601" y="5029200"/>
              <a:ext cx="889869"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A06020"/>
                </a:buClr>
                <a:buSzPts val="750"/>
                <a:buFont typeface="Calibri"/>
                <a:buNone/>
              </a:pPr>
              <a:r>
                <a:rPr b="1" lang="en-US" sz="750">
                  <a:solidFill>
                    <a:srgbClr val="A06020"/>
                  </a:solidFill>
                  <a:latin typeface="Calibri"/>
                  <a:ea typeface="Calibri"/>
                  <a:cs typeface="Calibri"/>
                  <a:sym typeface="Calibri"/>
                </a:rPr>
                <a:t>Bleeding (new event)</a:t>
              </a:r>
              <a:endParaRPr sz="750">
                <a:solidFill>
                  <a:schemeClr val="dk1"/>
                </a:solidFill>
                <a:latin typeface="Arial"/>
                <a:ea typeface="Arial"/>
                <a:cs typeface="Arial"/>
                <a:sym typeface="Arial"/>
              </a:endParaRPr>
            </a:p>
          </p:txBody>
        </p:sp>
      </p:grpSp>
      <p:pic>
        <p:nvPicPr>
          <p:cNvPr descr="A green and black logo&#10;&#10;AI-generated content may be incorrect." id="276" name="Google Shape;276;p5"/>
          <p:cNvPicPr preferRelativeResize="0"/>
          <p:nvPr/>
        </p:nvPicPr>
        <p:blipFill rotWithShape="1">
          <a:blip r:embed="rId11">
            <a:alphaModFix/>
          </a:blip>
          <a:srcRect b="0" l="0" r="0" t="0"/>
          <a:stretch/>
        </p:blipFill>
        <p:spPr>
          <a:xfrm>
            <a:off x="3546934" y="3840395"/>
            <a:ext cx="457200" cy="491490"/>
          </a:xfrm>
          <a:prstGeom prst="rect">
            <a:avLst/>
          </a:prstGeom>
          <a:noFill/>
          <a:ln>
            <a:noFill/>
          </a:ln>
        </p:spPr>
      </p:pic>
      <p:pic>
        <p:nvPicPr>
          <p:cNvPr descr="Clinical trials - Free healthcare and medical icons" id="277" name="Google Shape;277;p5"/>
          <p:cNvPicPr preferRelativeResize="0"/>
          <p:nvPr/>
        </p:nvPicPr>
        <p:blipFill rotWithShape="1">
          <a:blip r:embed="rId12">
            <a:alphaModFix/>
          </a:blip>
          <a:srcRect b="0" l="0" r="0" t="0"/>
          <a:stretch/>
        </p:blipFill>
        <p:spPr>
          <a:xfrm>
            <a:off x="458670" y="4015753"/>
            <a:ext cx="294245" cy="294245"/>
          </a:xfrm>
          <a:prstGeom prst="rect">
            <a:avLst/>
          </a:prstGeom>
          <a:noFill/>
          <a:ln>
            <a:noFill/>
          </a:ln>
        </p:spPr>
      </p:pic>
      <p:grpSp>
        <p:nvGrpSpPr>
          <p:cNvPr id="278" name="Google Shape;278;p5"/>
          <p:cNvGrpSpPr/>
          <p:nvPr/>
        </p:nvGrpSpPr>
        <p:grpSpPr>
          <a:xfrm>
            <a:off x="10106855" y="2941262"/>
            <a:ext cx="1560173" cy="1134606"/>
            <a:chOff x="10054102" y="2936468"/>
            <a:chExt cx="1950432" cy="1418414"/>
          </a:xfrm>
        </p:grpSpPr>
        <p:grpSp>
          <p:nvGrpSpPr>
            <p:cNvPr id="279" name="Google Shape;279;p5"/>
            <p:cNvGrpSpPr/>
            <p:nvPr/>
          </p:nvGrpSpPr>
          <p:grpSpPr>
            <a:xfrm>
              <a:off x="10054102" y="2936468"/>
              <a:ext cx="1950432" cy="1418414"/>
              <a:chOff x="9719995" y="3359378"/>
              <a:chExt cx="1950432" cy="1418414"/>
            </a:xfrm>
          </p:grpSpPr>
          <p:grpSp>
            <p:nvGrpSpPr>
              <p:cNvPr id="280" name="Google Shape;280;p5"/>
              <p:cNvGrpSpPr/>
              <p:nvPr/>
            </p:nvGrpSpPr>
            <p:grpSpPr>
              <a:xfrm>
                <a:off x="9719995" y="3359378"/>
                <a:ext cx="1950432" cy="1418414"/>
                <a:chOff x="9719995" y="3359378"/>
                <a:chExt cx="1950432" cy="1418414"/>
              </a:xfrm>
            </p:grpSpPr>
            <p:grpSp>
              <p:nvGrpSpPr>
                <p:cNvPr id="281" name="Google Shape;281;p5"/>
                <p:cNvGrpSpPr/>
                <p:nvPr/>
              </p:nvGrpSpPr>
              <p:grpSpPr>
                <a:xfrm>
                  <a:off x="9719995" y="3359378"/>
                  <a:ext cx="1950432" cy="1418414"/>
                  <a:chOff x="9719995" y="3359378"/>
                  <a:chExt cx="1950432" cy="1418414"/>
                </a:xfrm>
              </p:grpSpPr>
              <p:pic>
                <p:nvPicPr>
                  <p:cNvPr id="282" name="Google Shape;282;p5"/>
                  <p:cNvPicPr preferRelativeResize="0"/>
                  <p:nvPr/>
                </p:nvPicPr>
                <p:blipFill rotWithShape="1">
                  <a:blip r:embed="rId13">
                    <a:alphaModFix/>
                  </a:blip>
                  <a:srcRect b="0" l="0" r="0" t="0"/>
                  <a:stretch/>
                </p:blipFill>
                <p:spPr>
                  <a:xfrm>
                    <a:off x="9719995" y="3359378"/>
                    <a:ext cx="1950432" cy="1415284"/>
                  </a:xfrm>
                  <a:prstGeom prst="rect">
                    <a:avLst/>
                  </a:prstGeom>
                  <a:noFill/>
                  <a:ln>
                    <a:noFill/>
                  </a:ln>
                </p:spPr>
              </p:pic>
              <p:pic>
                <p:nvPicPr>
                  <p:cNvPr id="283" name="Google Shape;283;p5"/>
                  <p:cNvPicPr preferRelativeResize="0"/>
                  <p:nvPr/>
                </p:nvPicPr>
                <p:blipFill rotWithShape="1">
                  <a:blip r:embed="rId14">
                    <a:alphaModFix/>
                  </a:blip>
                  <a:srcRect b="0" l="0" r="0" t="0"/>
                  <a:stretch/>
                </p:blipFill>
                <p:spPr>
                  <a:xfrm>
                    <a:off x="9734109" y="4741216"/>
                    <a:ext cx="94488" cy="36576"/>
                  </a:xfrm>
                  <a:prstGeom prst="rect">
                    <a:avLst/>
                  </a:prstGeom>
                  <a:noFill/>
                  <a:ln>
                    <a:noFill/>
                  </a:ln>
                </p:spPr>
              </p:pic>
            </p:grpSp>
            <p:pic>
              <p:nvPicPr>
                <p:cNvPr id="284" name="Google Shape;284;p5"/>
                <p:cNvPicPr preferRelativeResize="0"/>
                <p:nvPr/>
              </p:nvPicPr>
              <p:blipFill rotWithShape="1">
                <a:blip r:embed="rId15">
                  <a:alphaModFix/>
                </a:blip>
                <a:srcRect b="0" l="0" r="0" t="0"/>
                <a:stretch/>
              </p:blipFill>
              <p:spPr>
                <a:xfrm>
                  <a:off x="9754446" y="4710373"/>
                  <a:ext cx="91440" cy="36576"/>
                </a:xfrm>
                <a:prstGeom prst="rect">
                  <a:avLst/>
                </a:prstGeom>
                <a:noFill/>
                <a:ln>
                  <a:noFill/>
                </a:ln>
              </p:spPr>
            </p:pic>
          </p:grpSp>
          <p:pic>
            <p:nvPicPr>
              <p:cNvPr id="285" name="Google Shape;285;p5"/>
              <p:cNvPicPr preferRelativeResize="0"/>
              <p:nvPr/>
            </p:nvPicPr>
            <p:blipFill rotWithShape="1">
              <a:blip r:embed="rId16">
                <a:alphaModFix/>
              </a:blip>
              <a:srcRect b="0" l="0" r="0" t="0"/>
              <a:stretch/>
            </p:blipFill>
            <p:spPr>
              <a:xfrm>
                <a:off x="11346013" y="4411210"/>
                <a:ext cx="118872" cy="36576"/>
              </a:xfrm>
              <a:prstGeom prst="rect">
                <a:avLst/>
              </a:prstGeom>
              <a:noFill/>
              <a:ln>
                <a:noFill/>
              </a:ln>
            </p:spPr>
          </p:pic>
          <p:pic>
            <p:nvPicPr>
              <p:cNvPr id="286" name="Google Shape;286;p5"/>
              <p:cNvPicPr preferRelativeResize="0"/>
              <p:nvPr/>
            </p:nvPicPr>
            <p:blipFill rotWithShape="1">
              <a:blip r:embed="rId16">
                <a:alphaModFix/>
              </a:blip>
              <a:srcRect b="0" l="0" r="0" t="0"/>
              <a:stretch/>
            </p:blipFill>
            <p:spPr>
              <a:xfrm>
                <a:off x="11342622" y="4445074"/>
                <a:ext cx="118872" cy="36576"/>
              </a:xfrm>
              <a:prstGeom prst="rect">
                <a:avLst/>
              </a:prstGeom>
              <a:noFill/>
              <a:ln>
                <a:noFill/>
              </a:ln>
            </p:spPr>
          </p:pic>
        </p:grpSp>
        <p:sp>
          <p:nvSpPr>
            <p:cNvPr id="287" name="Google Shape;287;p5"/>
            <p:cNvSpPr/>
            <p:nvPr/>
          </p:nvSpPr>
          <p:spPr>
            <a:xfrm>
              <a:off x="10454502" y="3136020"/>
              <a:ext cx="940146"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b="0" lang="en-US" sz="500" u="none">
                  <a:solidFill>
                    <a:schemeClr val="dk1"/>
                  </a:solidFill>
                  <a:latin typeface="Arial"/>
                  <a:ea typeface="Arial"/>
                  <a:cs typeface="Arial"/>
                  <a:sym typeface="Arial"/>
                </a:rPr>
                <a:t>CEC: HR 1.02 (0.93–1.13), p=0.65</a:t>
              </a:r>
              <a:endParaRPr/>
            </a:p>
          </p:txBody>
        </p:sp>
        <p:sp>
          <p:nvSpPr>
            <p:cNvPr id="288" name="Google Shape;288;p5"/>
            <p:cNvSpPr/>
            <p:nvPr/>
          </p:nvSpPr>
          <p:spPr>
            <a:xfrm>
              <a:off x="11006758" y="3720631"/>
              <a:ext cx="997776"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b="0" lang="en-US" sz="500" u="none">
                  <a:solidFill>
                    <a:schemeClr val="dk1"/>
                  </a:solidFill>
                  <a:latin typeface="Arial"/>
                  <a:ea typeface="Arial"/>
                  <a:cs typeface="Arial"/>
                  <a:sym typeface="Arial"/>
                </a:rPr>
                <a:t>Hybrid: HR 1.04 (0.94–1.15), p=0.44</a:t>
              </a:r>
              <a:endParaRPr/>
            </a:p>
          </p:txBody>
        </p:sp>
      </p:grpSp>
      <p:grpSp>
        <p:nvGrpSpPr>
          <p:cNvPr id="289" name="Google Shape;289;p5"/>
          <p:cNvGrpSpPr/>
          <p:nvPr/>
        </p:nvGrpSpPr>
        <p:grpSpPr>
          <a:xfrm>
            <a:off x="10107218" y="4294271"/>
            <a:ext cx="1560173" cy="1259151"/>
            <a:chOff x="10054465" y="4403777"/>
            <a:chExt cx="1950432" cy="1574113"/>
          </a:xfrm>
        </p:grpSpPr>
        <p:pic>
          <p:nvPicPr>
            <p:cNvPr id="290" name="Google Shape;290;p5"/>
            <p:cNvPicPr preferRelativeResize="0"/>
            <p:nvPr/>
          </p:nvPicPr>
          <p:blipFill rotWithShape="1">
            <a:blip r:embed="rId17">
              <a:alphaModFix/>
            </a:blip>
            <a:srcRect b="0" l="0" r="0" t="0"/>
            <a:stretch/>
          </p:blipFill>
          <p:spPr>
            <a:xfrm>
              <a:off x="10054465" y="4403777"/>
              <a:ext cx="1950432" cy="1574113"/>
            </a:xfrm>
            <a:prstGeom prst="rect">
              <a:avLst/>
            </a:prstGeom>
            <a:noFill/>
            <a:ln>
              <a:noFill/>
            </a:ln>
          </p:spPr>
        </p:pic>
        <p:sp>
          <p:nvSpPr>
            <p:cNvPr id="291" name="Google Shape;291;p5"/>
            <p:cNvSpPr/>
            <p:nvPr/>
          </p:nvSpPr>
          <p:spPr>
            <a:xfrm>
              <a:off x="10468165" y="4608231"/>
              <a:ext cx="926483"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b="0" lang="en-US" sz="500" u="none">
                  <a:solidFill>
                    <a:schemeClr val="dk1"/>
                  </a:solidFill>
                  <a:latin typeface="Arial"/>
                  <a:ea typeface="Arial"/>
                  <a:cs typeface="Arial"/>
                  <a:sym typeface="Arial"/>
                </a:rPr>
                <a:t>CEC: HR 1.02 (0.93–1.13), p=0.65</a:t>
              </a:r>
              <a:endParaRPr/>
            </a:p>
          </p:txBody>
        </p:sp>
        <p:sp>
          <p:nvSpPr>
            <p:cNvPr id="292" name="Google Shape;292;p5"/>
            <p:cNvSpPr/>
            <p:nvPr/>
          </p:nvSpPr>
          <p:spPr>
            <a:xfrm>
              <a:off x="11029135" y="5281799"/>
              <a:ext cx="975399"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lang="en-US" sz="500">
                  <a:solidFill>
                    <a:schemeClr val="dk1"/>
                  </a:solidFill>
                  <a:latin typeface="Arial"/>
                  <a:ea typeface="Arial"/>
                  <a:cs typeface="Arial"/>
                  <a:sym typeface="Arial"/>
                </a:rPr>
                <a:t>GPT-4: HR 1.06 (0.95–1.19), p=0.29</a:t>
              </a:r>
              <a:endParaRPr/>
            </a:p>
          </p:txBody>
        </p:sp>
      </p:grpSp>
      <p:grpSp>
        <p:nvGrpSpPr>
          <p:cNvPr id="293" name="Google Shape;293;p5"/>
          <p:cNvGrpSpPr/>
          <p:nvPr/>
        </p:nvGrpSpPr>
        <p:grpSpPr>
          <a:xfrm>
            <a:off x="10106490" y="1485643"/>
            <a:ext cx="1560465" cy="1251094"/>
            <a:chOff x="10053737" y="1331380"/>
            <a:chExt cx="1950797" cy="1564040"/>
          </a:xfrm>
        </p:grpSpPr>
        <p:pic>
          <p:nvPicPr>
            <p:cNvPr id="294" name="Google Shape;294;p5"/>
            <p:cNvPicPr preferRelativeResize="0"/>
            <p:nvPr/>
          </p:nvPicPr>
          <p:blipFill rotWithShape="1">
            <a:blip r:embed="rId18">
              <a:alphaModFix/>
            </a:blip>
            <a:srcRect b="0" l="0" r="0" t="0"/>
            <a:stretch/>
          </p:blipFill>
          <p:spPr>
            <a:xfrm>
              <a:off x="10053737" y="1331380"/>
              <a:ext cx="1950797" cy="1564040"/>
            </a:xfrm>
            <a:prstGeom prst="rect">
              <a:avLst/>
            </a:prstGeom>
            <a:noFill/>
            <a:ln>
              <a:noFill/>
            </a:ln>
          </p:spPr>
        </p:pic>
        <p:sp>
          <p:nvSpPr>
            <p:cNvPr id="295" name="Google Shape;295;p5"/>
            <p:cNvSpPr/>
            <p:nvPr/>
          </p:nvSpPr>
          <p:spPr>
            <a:xfrm>
              <a:off x="10533753" y="1527592"/>
              <a:ext cx="919033"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b="0" lang="en-US" sz="500" u="none">
                  <a:solidFill>
                    <a:schemeClr val="dk1"/>
                  </a:solidFill>
                  <a:latin typeface="Arial"/>
                  <a:ea typeface="Arial"/>
                  <a:cs typeface="Arial"/>
                  <a:sym typeface="Arial"/>
                </a:rPr>
                <a:t>CEC: HR 1.02 (0.93–1.13), p=0.65</a:t>
              </a:r>
              <a:endParaRPr/>
            </a:p>
          </p:txBody>
        </p:sp>
        <p:sp>
          <p:nvSpPr>
            <p:cNvPr id="296" name="Google Shape;296;p5"/>
            <p:cNvSpPr/>
            <p:nvPr/>
          </p:nvSpPr>
          <p:spPr>
            <a:xfrm>
              <a:off x="10918904" y="2219138"/>
              <a:ext cx="1067763" cy="146423"/>
            </a:xfrm>
            <a:prstGeom prst="roundRect">
              <a:avLst>
                <a:gd fmla="val 16667" name="adj"/>
              </a:avLst>
            </a:prstGeom>
            <a:solidFill>
              <a:srgbClr val="AFAFAF">
                <a:alpha val="21960"/>
              </a:srgbClr>
            </a:solidFill>
            <a:ln>
              <a:noFill/>
            </a:ln>
          </p:spPr>
          <p:txBody>
            <a:bodyPr anchorCtr="0" anchor="t" bIns="27425" lIns="27425" spcFirstLastPara="1" rIns="27425" wrap="square" tIns="27425">
              <a:spAutoFit/>
            </a:bodyPr>
            <a:lstStyle/>
            <a:p>
              <a:pPr indent="0" lvl="0" marL="0" marR="0" rtl="0" algn="l">
                <a:spcBef>
                  <a:spcPts val="0"/>
                </a:spcBef>
                <a:spcAft>
                  <a:spcPts val="0"/>
                </a:spcAft>
                <a:buNone/>
              </a:pPr>
              <a:r>
                <a:rPr b="0" lang="en-US" sz="500" u="none">
                  <a:solidFill>
                    <a:schemeClr val="dk1"/>
                  </a:solidFill>
                  <a:latin typeface="Arial"/>
                  <a:ea typeface="Arial"/>
                  <a:cs typeface="Arial"/>
                  <a:sym typeface="Arial"/>
                </a:rPr>
                <a:t>Predicted</a:t>
              </a:r>
              <a:r>
                <a:rPr b="0" lang="en-US" sz="500" u="none">
                  <a:solidFill>
                    <a:srgbClr val="2B6CB6"/>
                  </a:solidFill>
                  <a:latin typeface="Arial"/>
                  <a:ea typeface="Arial"/>
                  <a:cs typeface="Arial"/>
                  <a:sym typeface="Arial"/>
                </a:rPr>
                <a:t>: </a:t>
              </a:r>
              <a:r>
                <a:rPr b="0" lang="en-US" sz="500" u="none">
                  <a:solidFill>
                    <a:schemeClr val="dk1"/>
                  </a:solidFill>
                  <a:latin typeface="Arial"/>
                  <a:ea typeface="Arial"/>
                  <a:cs typeface="Arial"/>
                  <a:sym typeface="Arial"/>
                </a:rPr>
                <a:t>HR 0.98 (0.88–1.09), p=0.74</a:t>
              </a:r>
              <a:endParaRPr/>
            </a:p>
          </p:txBody>
        </p:sp>
      </p:grpSp>
      <p:grpSp>
        <p:nvGrpSpPr>
          <p:cNvPr id="297" name="Google Shape;297;p5"/>
          <p:cNvGrpSpPr/>
          <p:nvPr/>
        </p:nvGrpSpPr>
        <p:grpSpPr>
          <a:xfrm>
            <a:off x="4844560" y="4140108"/>
            <a:ext cx="2468880" cy="201168"/>
            <a:chOff x="4800600" y="2444964"/>
            <a:chExt cx="2468880" cy="201168"/>
          </a:xfrm>
        </p:grpSpPr>
        <p:cxnSp>
          <p:nvCxnSpPr>
            <p:cNvPr id="298" name="Google Shape;298;p5"/>
            <p:cNvCxnSpPr/>
            <p:nvPr/>
          </p:nvCxnSpPr>
          <p:spPr>
            <a:xfrm>
              <a:off x="4800600" y="2536404"/>
              <a:ext cx="2468880" cy="0"/>
            </a:xfrm>
            <a:prstGeom prst="straightConnector1">
              <a:avLst/>
            </a:prstGeom>
            <a:noFill/>
            <a:ln cap="flat" cmpd="sng" w="10150">
              <a:solidFill>
                <a:srgbClr val="C8D8E8"/>
              </a:solidFill>
              <a:prstDash val="solid"/>
              <a:round/>
              <a:headEnd len="sm" w="sm" type="none"/>
              <a:tailEnd len="sm" w="sm" type="none"/>
            </a:ln>
          </p:spPr>
        </p:cxnSp>
        <p:sp>
          <p:nvSpPr>
            <p:cNvPr id="299" name="Google Shape;299;p5"/>
            <p:cNvSpPr/>
            <p:nvPr/>
          </p:nvSpPr>
          <p:spPr>
            <a:xfrm>
              <a:off x="5943600" y="2444964"/>
              <a:ext cx="347472" cy="201168"/>
            </a:xfrm>
            <a:prstGeom prst="rect">
              <a:avLst/>
            </a:prstGeom>
            <a:solidFill>
              <a:srgbClr val="F4F8FC"/>
            </a:solidFill>
            <a:ln cap="flat" cmpd="sng" w="10150">
              <a:solidFill>
                <a:srgbClr val="C8D8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0" name="Google Shape;300;p5"/>
            <p:cNvSpPr/>
            <p:nvPr/>
          </p:nvSpPr>
          <p:spPr>
            <a:xfrm>
              <a:off x="5943600" y="2444964"/>
              <a:ext cx="347472"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7A92A8"/>
                </a:buClr>
                <a:buSzPts val="800"/>
                <a:buFont typeface="Calibri"/>
                <a:buNone/>
              </a:pPr>
              <a:r>
                <a:rPr b="1" lang="en-US" sz="800">
                  <a:solidFill>
                    <a:srgbClr val="7A92A8"/>
                  </a:solidFill>
                  <a:latin typeface="Calibri"/>
                  <a:ea typeface="Calibri"/>
                  <a:cs typeface="Calibri"/>
                  <a:sym typeface="Calibri"/>
                </a:rPr>
                <a:t>VS</a:t>
              </a:r>
              <a:endParaRPr sz="800">
                <a:solidFill>
                  <a:schemeClr val="dk1"/>
                </a:solidFill>
                <a:latin typeface="Arial"/>
                <a:ea typeface="Arial"/>
                <a:cs typeface="Arial"/>
                <a:sym typeface="Arial"/>
              </a:endParaRPr>
            </a:p>
          </p:txBody>
        </p:sp>
      </p:grpSp>
      <p:cxnSp>
        <p:nvCxnSpPr>
          <p:cNvPr id="301" name="Google Shape;301;p5"/>
          <p:cNvCxnSpPr/>
          <p:nvPr/>
        </p:nvCxnSpPr>
        <p:spPr>
          <a:xfrm>
            <a:off x="4302368" y="645753"/>
            <a:ext cx="0" cy="5315432"/>
          </a:xfrm>
          <a:prstGeom prst="straightConnector1">
            <a:avLst/>
          </a:prstGeom>
          <a:noFill/>
          <a:ln cap="flat" cmpd="sng" w="12700">
            <a:solidFill>
              <a:srgbClr val="C8D8E8"/>
            </a:solidFill>
            <a:prstDash val="solid"/>
            <a:round/>
            <a:headEnd len="sm" w="sm" type="none"/>
            <a:tailEnd len="sm" w="sm" type="none"/>
          </a:ln>
        </p:spPr>
      </p:cxnSp>
      <p:sp>
        <p:nvSpPr>
          <p:cNvPr id="302" name="Google Shape;302;p5"/>
          <p:cNvSpPr/>
          <p:nvPr/>
        </p:nvSpPr>
        <p:spPr>
          <a:xfrm>
            <a:off x="7334424" y="1556538"/>
            <a:ext cx="50292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303" name="Google Shape;303;p5"/>
          <p:cNvSpPr/>
          <p:nvPr/>
        </p:nvSpPr>
        <p:spPr>
          <a:xfrm>
            <a:off x="6877224" y="4701315"/>
            <a:ext cx="50292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304" name="Google Shape;304;p5"/>
          <p:cNvSpPr txBox="1"/>
          <p:nvPr/>
        </p:nvSpPr>
        <p:spPr>
          <a:xfrm>
            <a:off x="275492" y="113080"/>
            <a:ext cx="10515600" cy="7075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2060"/>
              </a:buClr>
              <a:buSzPts val="4400"/>
              <a:buFont typeface="Arial"/>
              <a:buNone/>
            </a:pPr>
            <a:r>
              <a:rPr b="1" lang="en-US" sz="4400" u="none">
                <a:solidFill>
                  <a:srgbClr val="002060"/>
                </a:solidFill>
                <a:latin typeface="Arial"/>
                <a:ea typeface="Arial"/>
                <a:cs typeface="Arial"/>
                <a:sym typeface="Arial"/>
              </a:rPr>
              <a:t>Study Design</a:t>
            </a:r>
            <a:endParaRPr/>
          </a:p>
        </p:txBody>
      </p:sp>
      <p:sp>
        <p:nvSpPr>
          <p:cNvPr id="305" name="Google Shape;305;p5"/>
          <p:cNvSpPr txBox="1"/>
          <p:nvPr/>
        </p:nvSpPr>
        <p:spPr>
          <a:xfrm>
            <a:off x="1420894" y="5647053"/>
            <a:ext cx="18234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Step 1</a:t>
            </a:r>
            <a:endParaRPr/>
          </a:p>
        </p:txBody>
      </p:sp>
      <p:sp>
        <p:nvSpPr>
          <p:cNvPr id="306" name="Google Shape;306;p5"/>
          <p:cNvSpPr txBox="1"/>
          <p:nvPr/>
        </p:nvSpPr>
        <p:spPr>
          <a:xfrm>
            <a:off x="5334000" y="5647053"/>
            <a:ext cx="18234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Step 2</a:t>
            </a:r>
            <a:endParaRPr/>
          </a:p>
        </p:txBody>
      </p:sp>
      <p:sp>
        <p:nvSpPr>
          <p:cNvPr id="307" name="Google Shape;307;p5"/>
          <p:cNvSpPr txBox="1"/>
          <p:nvPr/>
        </p:nvSpPr>
        <p:spPr>
          <a:xfrm>
            <a:off x="9185031" y="5647053"/>
            <a:ext cx="18234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Step 3</a:t>
            </a:r>
            <a:endParaRPr/>
          </a:p>
        </p:txBody>
      </p:sp>
      <p:cxnSp>
        <p:nvCxnSpPr>
          <p:cNvPr id="308" name="Google Shape;308;p5"/>
          <p:cNvCxnSpPr/>
          <p:nvPr/>
        </p:nvCxnSpPr>
        <p:spPr>
          <a:xfrm>
            <a:off x="6319251" y="-64006"/>
            <a:ext cx="0" cy="11417251"/>
          </a:xfrm>
          <a:prstGeom prst="straightConnector1">
            <a:avLst/>
          </a:prstGeom>
          <a:noFill/>
          <a:ln cap="flat" cmpd="sng" w="12700">
            <a:solidFill>
              <a:srgbClr val="C8D8E8"/>
            </a:solidFill>
            <a:prstDash val="solid"/>
            <a:round/>
            <a:headEnd len="sm" w="sm" type="none"/>
            <a:tailEnd len="sm" w="sm" type="none"/>
          </a:ln>
        </p:spPr>
      </p:cxnSp>
      <p:cxnSp>
        <p:nvCxnSpPr>
          <p:cNvPr id="309" name="Google Shape;309;p5"/>
          <p:cNvCxnSpPr/>
          <p:nvPr/>
        </p:nvCxnSpPr>
        <p:spPr>
          <a:xfrm>
            <a:off x="7959968" y="645753"/>
            <a:ext cx="0" cy="5315432"/>
          </a:xfrm>
          <a:prstGeom prst="straightConnector1">
            <a:avLst/>
          </a:prstGeom>
          <a:noFill/>
          <a:ln cap="flat" cmpd="sng" w="12700">
            <a:solidFill>
              <a:srgbClr val="C8D8E8"/>
            </a:solidFill>
            <a:prstDash val="solid"/>
            <a:round/>
            <a:headEnd len="sm" w="sm" type="none"/>
            <a:tailEnd len="sm" w="sm" type="none"/>
          </a:ln>
        </p:spPr>
      </p:cxnSp>
      <p:sp>
        <p:nvSpPr>
          <p:cNvPr id="310" name="Google Shape;310;p5"/>
          <p:cNvSpPr/>
          <p:nvPr/>
        </p:nvSpPr>
        <p:spPr>
          <a:xfrm>
            <a:off x="4302368" y="320634"/>
            <a:ext cx="7725509" cy="56957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1" name="Google Shape;311;p5"/>
          <p:cNvSpPr/>
          <p:nvPr/>
        </p:nvSpPr>
        <p:spPr>
          <a:xfrm>
            <a:off x="95003" y="3593768"/>
            <a:ext cx="4339837" cy="24226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6"/>
          <p:cNvPicPr preferRelativeResize="0"/>
          <p:nvPr/>
        </p:nvPicPr>
        <p:blipFill rotWithShape="1">
          <a:blip r:embed="rId3">
            <a:alphaModFix/>
          </a:blip>
          <a:srcRect b="0" l="0" r="0" t="0"/>
          <a:stretch/>
        </p:blipFill>
        <p:spPr>
          <a:xfrm>
            <a:off x="1065650" y="1468316"/>
            <a:ext cx="10060700" cy="4530665"/>
          </a:xfrm>
          <a:prstGeom prst="rect">
            <a:avLst/>
          </a:prstGeom>
          <a:noFill/>
          <a:ln>
            <a:noFill/>
          </a:ln>
        </p:spPr>
      </p:pic>
      <p:sp>
        <p:nvSpPr>
          <p:cNvPr id="317" name="Google Shape;317;p6"/>
          <p:cNvSpPr txBox="1"/>
          <p:nvPr/>
        </p:nvSpPr>
        <p:spPr>
          <a:xfrm>
            <a:off x="9666514" y="6472052"/>
            <a:ext cx="25254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Steg et al.  ACC 2018</a:t>
            </a:r>
            <a:endParaRPr/>
          </a:p>
        </p:txBody>
      </p:sp>
      <p:sp>
        <p:nvSpPr>
          <p:cNvPr id="318" name="Google Shape;318;p6"/>
          <p:cNvSpPr txBox="1"/>
          <p:nvPr>
            <p:ph type="title"/>
          </p:nvPr>
        </p:nvSpPr>
        <p:spPr>
          <a:xfrm>
            <a:off x="846992" y="323931"/>
            <a:ext cx="7259516" cy="60219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Arial"/>
              <a:buNone/>
            </a:pPr>
            <a:r>
              <a:rPr lang="en-US"/>
              <a:t>ODYSSEY OUTCOMES</a:t>
            </a:r>
            <a:endParaRPr/>
          </a:p>
        </p:txBody>
      </p:sp>
      <p:sp>
        <p:nvSpPr>
          <p:cNvPr id="319" name="Google Shape;319;p6"/>
          <p:cNvSpPr txBox="1"/>
          <p:nvPr/>
        </p:nvSpPr>
        <p:spPr>
          <a:xfrm>
            <a:off x="846992" y="804457"/>
            <a:ext cx="10785232" cy="6021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2060"/>
              </a:buClr>
              <a:buSzPts val="2200"/>
              <a:buFont typeface="Arial"/>
              <a:buNone/>
            </a:pPr>
            <a:r>
              <a:rPr b="1" i="0" lang="en-US" sz="2200">
                <a:solidFill>
                  <a:srgbClr val="002060"/>
                </a:solidFill>
                <a:latin typeface="Arial"/>
                <a:ea typeface="Arial"/>
                <a:cs typeface="Arial"/>
                <a:sym typeface="Arial"/>
              </a:rPr>
              <a:t>18,924 patients </a:t>
            </a:r>
            <a:r>
              <a:rPr b="0" i="0" lang="en-US" sz="2200">
                <a:solidFill>
                  <a:srgbClr val="002060"/>
                </a:solidFill>
                <a:latin typeface="Arial"/>
                <a:ea typeface="Arial"/>
                <a:cs typeface="Arial"/>
                <a:sym typeface="Arial"/>
              </a:rPr>
              <a:t>randomized at </a:t>
            </a:r>
            <a:r>
              <a:rPr b="1" i="0" lang="en-US" sz="2200">
                <a:solidFill>
                  <a:srgbClr val="002060"/>
                </a:solidFill>
                <a:latin typeface="Arial"/>
                <a:ea typeface="Arial"/>
                <a:cs typeface="Arial"/>
                <a:sym typeface="Arial"/>
              </a:rPr>
              <a:t>1315 sites </a:t>
            </a:r>
            <a:r>
              <a:rPr b="0" i="0" lang="en-US" sz="2200">
                <a:solidFill>
                  <a:srgbClr val="002060"/>
                </a:solidFill>
                <a:latin typeface="Arial"/>
                <a:ea typeface="Arial"/>
                <a:cs typeface="Arial"/>
                <a:sym typeface="Arial"/>
              </a:rPr>
              <a:t>in </a:t>
            </a:r>
            <a:r>
              <a:rPr b="1" i="0" lang="en-US" sz="2200">
                <a:solidFill>
                  <a:srgbClr val="002060"/>
                </a:solidFill>
                <a:latin typeface="Arial"/>
                <a:ea typeface="Arial"/>
                <a:cs typeface="Arial"/>
                <a:sym typeface="Arial"/>
              </a:rPr>
              <a:t>57 countries</a:t>
            </a:r>
            <a:r>
              <a:rPr b="0" i="0" lang="en-US" sz="2200">
                <a:solidFill>
                  <a:srgbClr val="002060"/>
                </a:solidFill>
                <a:latin typeface="Arial"/>
                <a:ea typeface="Arial"/>
                <a:cs typeface="Arial"/>
                <a:sym typeface="Arial"/>
              </a:rPr>
              <a:t>, Nov 2, 2012-Nov11,2017</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7"/>
          <p:cNvPicPr preferRelativeResize="0"/>
          <p:nvPr/>
        </p:nvPicPr>
        <p:blipFill rotWithShape="1">
          <a:blip r:embed="rId3">
            <a:alphaModFix/>
          </a:blip>
          <a:srcRect b="0" l="0" r="0" t="0"/>
          <a:stretch/>
        </p:blipFill>
        <p:spPr>
          <a:xfrm>
            <a:off x="367093" y="975948"/>
            <a:ext cx="11457814" cy="5020274"/>
          </a:xfrm>
          <a:prstGeom prst="rect">
            <a:avLst/>
          </a:prstGeom>
          <a:noFill/>
          <a:ln>
            <a:noFill/>
          </a:ln>
        </p:spPr>
      </p:pic>
      <p:sp>
        <p:nvSpPr>
          <p:cNvPr id="325" name="Google Shape;325;p7"/>
          <p:cNvSpPr txBox="1"/>
          <p:nvPr/>
        </p:nvSpPr>
        <p:spPr>
          <a:xfrm>
            <a:off x="9666514" y="6472052"/>
            <a:ext cx="25254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Steg et al.  ACC 2018</a:t>
            </a:r>
            <a:endParaRPr/>
          </a:p>
        </p:txBody>
      </p:sp>
      <p:sp>
        <p:nvSpPr>
          <p:cNvPr id="326" name="Google Shape;326;p7"/>
          <p:cNvSpPr txBox="1"/>
          <p:nvPr/>
        </p:nvSpPr>
        <p:spPr>
          <a:xfrm>
            <a:off x="1846384" y="118773"/>
            <a:ext cx="8499232" cy="90113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2060"/>
              </a:buClr>
              <a:buSzPts val="4400"/>
              <a:buFont typeface="Play"/>
              <a:buNone/>
            </a:pPr>
            <a:r>
              <a:rPr b="1" lang="en-US" sz="4400">
                <a:solidFill>
                  <a:srgbClr val="002060"/>
                </a:solidFill>
                <a:latin typeface="Play"/>
                <a:ea typeface="Play"/>
                <a:cs typeface="Play"/>
                <a:sym typeface="Play"/>
              </a:rPr>
              <a:t>Treatment Assignment</a:t>
            </a:r>
            <a:endParaRPr sz="4400">
              <a:solidFill>
                <a:srgbClr val="002060"/>
              </a:solidFill>
              <a:latin typeface="Play"/>
              <a:ea typeface="Play"/>
              <a:cs typeface="Play"/>
              <a:sym typeface="Pl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8"/>
          <p:cNvSpPr txBox="1"/>
          <p:nvPr>
            <p:ph type="title"/>
          </p:nvPr>
        </p:nvSpPr>
        <p:spPr>
          <a:xfrm>
            <a:off x="864576" y="347375"/>
            <a:ext cx="622202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Arial"/>
              <a:buNone/>
            </a:pPr>
            <a:r>
              <a:rPr lang="en-US"/>
              <a:t>ADAPT-CEC Methods</a:t>
            </a:r>
            <a:endParaRPr/>
          </a:p>
        </p:txBody>
      </p:sp>
      <p:pic>
        <p:nvPicPr>
          <p:cNvPr descr="A diagram of a timeline&#10;&#10;AI-generated content may be incorrect." id="332" name="Google Shape;332;p8"/>
          <p:cNvPicPr preferRelativeResize="0"/>
          <p:nvPr/>
        </p:nvPicPr>
        <p:blipFill rotWithShape="1">
          <a:blip r:embed="rId3">
            <a:alphaModFix/>
          </a:blip>
          <a:srcRect b="0" l="0" r="0" t="0"/>
          <a:stretch/>
        </p:blipFill>
        <p:spPr>
          <a:xfrm>
            <a:off x="118734" y="1670538"/>
            <a:ext cx="11993852" cy="3534508"/>
          </a:xfrm>
          <a:prstGeom prst="rect">
            <a:avLst/>
          </a:prstGeom>
          <a:noFill/>
          <a:ln>
            <a:noFill/>
          </a:ln>
        </p:spPr>
      </p:pic>
      <p:sp>
        <p:nvSpPr>
          <p:cNvPr id="333" name="Google Shape;333;p8"/>
          <p:cNvSpPr/>
          <p:nvPr/>
        </p:nvSpPr>
        <p:spPr>
          <a:xfrm>
            <a:off x="3783330" y="1670538"/>
            <a:ext cx="8229600" cy="15184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4" name="Google Shape;334;p8"/>
          <p:cNvSpPr/>
          <p:nvPr/>
        </p:nvSpPr>
        <p:spPr>
          <a:xfrm>
            <a:off x="3123210" y="2826327"/>
            <a:ext cx="8889720" cy="252944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9"/>
          <p:cNvSpPr txBox="1"/>
          <p:nvPr>
            <p:ph type="title"/>
          </p:nvPr>
        </p:nvSpPr>
        <p:spPr>
          <a:xfrm>
            <a:off x="864576" y="347375"/>
            <a:ext cx="622202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Arial"/>
              <a:buNone/>
            </a:pPr>
            <a:r>
              <a:rPr lang="en-US"/>
              <a:t>ADAPT-CEC Methods</a:t>
            </a:r>
            <a:endParaRPr/>
          </a:p>
        </p:txBody>
      </p:sp>
      <p:pic>
        <p:nvPicPr>
          <p:cNvPr descr="A diagram of a timeline&#10;&#10;AI-generated content may be incorrect." id="340" name="Google Shape;340;p9"/>
          <p:cNvPicPr preferRelativeResize="0"/>
          <p:nvPr/>
        </p:nvPicPr>
        <p:blipFill rotWithShape="1">
          <a:blip r:embed="rId3">
            <a:alphaModFix/>
          </a:blip>
          <a:srcRect b="0" l="0" r="0" t="0"/>
          <a:stretch/>
        </p:blipFill>
        <p:spPr>
          <a:xfrm>
            <a:off x="118734" y="1670538"/>
            <a:ext cx="11993852" cy="3534508"/>
          </a:xfrm>
          <a:prstGeom prst="rect">
            <a:avLst/>
          </a:prstGeom>
          <a:noFill/>
          <a:ln>
            <a:noFill/>
          </a:ln>
        </p:spPr>
      </p:pic>
      <p:sp>
        <p:nvSpPr>
          <p:cNvPr id="341" name="Google Shape;341;p9"/>
          <p:cNvSpPr/>
          <p:nvPr/>
        </p:nvSpPr>
        <p:spPr>
          <a:xfrm>
            <a:off x="3783330" y="1670538"/>
            <a:ext cx="8229600" cy="15184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2" name="Google Shape;342;p9"/>
          <p:cNvSpPr/>
          <p:nvPr/>
        </p:nvSpPr>
        <p:spPr>
          <a:xfrm>
            <a:off x="8253350" y="2826327"/>
            <a:ext cx="3759579" cy="252944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2024-06-12T15:54:01Z</dcterms:created>
  <dc:creator>Jennifer Wong</dc:creator>
</cp:coreProperties>
</file>