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2147476905" r:id="rId6"/>
    <p:sldId id="2147476882" r:id="rId7"/>
    <p:sldId id="2147476890" r:id="rId8"/>
    <p:sldId id="2147476885" r:id="rId9"/>
    <p:sldId id="2147476884" r:id="rId10"/>
    <p:sldId id="2147476886" r:id="rId11"/>
    <p:sldId id="2147476906" r:id="rId12"/>
    <p:sldId id="2147476907" r:id="rId13"/>
    <p:sldId id="2147476908" r:id="rId14"/>
    <p:sldId id="2147476892" r:id="rId15"/>
    <p:sldId id="2147476889" r:id="rId16"/>
    <p:sldId id="2147476855" r:id="rId17"/>
    <p:sldId id="21474769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3863" userDrawn="1">
          <p15:clr>
            <a:srgbClr val="A4A3A4"/>
          </p15:clr>
        </p15:guide>
        <p15:guide id="3" orient="horz" pos="1071" userDrawn="1">
          <p15:clr>
            <a:srgbClr val="A4A3A4"/>
          </p15:clr>
        </p15:guide>
        <p15:guide id="5" pos="928" userDrawn="1">
          <p15:clr>
            <a:srgbClr val="A4A3A4"/>
          </p15:clr>
        </p15:guide>
        <p15:guide id="6" pos="2298" userDrawn="1">
          <p15:clr>
            <a:srgbClr val="A4A3A4"/>
          </p15:clr>
        </p15:guide>
        <p15:guide id="7" pos="4316" userDrawn="1">
          <p15:clr>
            <a:srgbClr val="A4A3A4"/>
          </p15:clr>
        </p15:guide>
        <p15:guide id="8" orient="horz" pos="4224" userDrawn="1">
          <p15:clr>
            <a:srgbClr val="A4A3A4"/>
          </p15:clr>
        </p15:guide>
        <p15:guide id="9" pos="4815" userDrawn="1">
          <p15:clr>
            <a:srgbClr val="A4A3A4"/>
          </p15:clr>
        </p15:guide>
        <p15:guide id="10" pos="7605" userDrawn="1">
          <p15:clr>
            <a:srgbClr val="A4A3A4"/>
          </p15:clr>
        </p15:guide>
        <p15:guide id="11" orient="horz" pos="33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296611-3EB1-2C3C-108D-F63A429168DA}" name="Andrea Zider" initials="AZ" userId="Andrea Zider" providerId="None"/>
  <p188:author id="{12017916-D6C3-5A13-8802-96E2B913779D}" name="Lenny Katz" initials="LK" userId="S::lenny.katz@bridgebio.com::7cecf6a7-c797-4ca0-9861-52a84f79d287" providerId="AD"/>
  <p188:author id="{A99ECE16-4507-1CA4-C42D-DFFBAA0C9DF0}" name="bridgebiopubs@pharmagenesis.com" initials="br" userId="S::urn:spo:guest#bridgebiopubs@pharmagenesis.com::" providerId="AD"/>
  <p188:author id="{E0D64A18-93F3-F20A-0D0A-F937EB4BDA08}" name="Soman, Prem" initials="PS" userId="S::somapx@upmc.edu::d2a553e9-bbdf-4188-981f-997b995721ab" providerId="AD"/>
  <p188:author id="{32DE0023-FFFE-1A6B-837D-CBD9032A9C50}" name="Uma Sinha" initials="US" userId="S::us@bridgebio.com::7081312b-f92c-4767-83d5-73982f42b2bf" providerId="AD"/>
  <p188:author id="{85BC6226-D9A3-A883-5C71-97D9AB7F9CB6}" name="Susanna Ryan" initials="SR" userId="S::susanna.ryan@ryter.co.uk::4c7d72de-5218-4913-baa3-cf4a9772a194" providerId="AD"/>
  <p188:author id="{16FF4D31-DB9E-B79E-29BC-0241B8C6427D}" name="Jonathan Fox" initials="JF" userId="S::jf@bridgebio.com::8e87f084-75e3-4f08-bf7f-96f70400dde3" providerId="AD"/>
  <p188:author id="{B6156638-108A-BF68-689A-AC008B59EBE4}" name="Jing Du" initials="JD" userId="S::Jing.Du@bridgebio.com::9b93f2b3-f316-4071-8d1d-90af42b9011c" providerId="AD"/>
  <p188:author id="{4E3D1D42-25A0-9987-20A9-C56CDE05ECA3}" name="Susanna Ryan" initials="SR" userId="Susanna Ryan" providerId="None"/>
  <p188:author id="{F67A7A4F-E3B7-B90D-21D1-BDF665AF499A}" name="dana.walters@bridgebio.com" initials="da" userId="oQqTSeIEYGWMjKx4xRXCZVR3OuGwz9w9uveueVcFRVo=" providerId="None"/>
  <p188:author id="{4177E554-9249-C109-D83B-950DBCC6CFE6}" name="PharmaGenesis London (EF)" initials="EF" userId="PharmaGenesis London (EF)" providerId="None"/>
  <p188:author id="{0487FC54-E13B-BE7E-29B5-590062F6B0EE}" name="Yeung, Ann" initials="AY" userId="S::ann.yeung@syneoshealth.com::ad1cd3d2-e355-492a-acb3-3ee8385d96d7" providerId="AD"/>
  <p188:author id="{9684CD56-AB17-BA56-0B30-D68465820CB1}" name="Syneos Health" initials="SH" userId="Syneos Health" providerId="None"/>
  <p188:author id="{BD105E5E-A5E3-36D3-5725-B46ED9094152}" name="Kevin Wang - EXT" initials="KW" userId="S::kevin.wang@bridgebio.com::3df0d624-91d8-41cb-bdc7-066727d035a7" providerId="AD"/>
  <p188:author id="{06527D5E-4ED0-32E6-771E-FF0A48124CC7}" name="Oxford PharmaGenesis" initials="EB" userId="Oxford PharmaGenesis" providerId="None"/>
  <p188:author id="{9761CE66-70BD-2812-0279-7FC54564AC35}" name="Alan Han" initials="AH" userId="S::alan.han@bridgebio.com::2036d2be-fd07-4395-92ab-397bd32c33db" providerId="AD"/>
  <p188:author id="{0703BF67-CF93-338A-614B-A6F6F44D8B36}" name="Jessica Greatrex" initials="JG" userId="S::jess.greatrex@pharmagenesis.com::19ee3c41-1cfc-4f49-ab64-89bec5b0fe2b" providerId="AD"/>
  <p188:author id="{313D976B-D66F-EB01-5BBD-FA9C1E77B48B}" name="John Whang" initials="JW" userId="S::john.whang@bridgebio.com::a4517a8e-0a49-4e02-a3d4-607b9a8c061e" providerId="AD"/>
  <p188:author id="{9C3A3472-47F1-3C7E-C76C-421AEA7B91D3}" name="PharmaGenesis (AB)" initials="AB" userId="PharmaGenesis (AB)" providerId="None"/>
  <p188:author id="{C329217A-3F47-CCC8-70F6-A0AE72ED976E}" name="Annotations " initials="A" userId="Annotations " providerId="None"/>
  <p188:author id="{6C65967A-DBFE-4ABA-4477-A28E88782859}" name="Shweta Rane" initials="SR" userId="S::Shweta.Rane@bridgebio.com::97da7184-ebf8-447b-8294-435a3d5197b6" providerId="AD"/>
  <p188:author id="{B7DFD77C-EE4A-74AC-7B53-F1E99F176614}" name="Bo Chao - EXT" initials="BC" userId="S::Bo.Chao@bridgebio.com::01b22ec5-94dd-4796-b18b-4d8bd532e193" providerId="AD"/>
  <p188:author id="{67DEE180-2098-D2F7-ACAF-95C2C3653B81}" name="Jing Du" initials="JD" userId="S::jing.du@bridgebio.com::9b93f2b3-f316-4071-8d1d-90af42b9011c" providerId="AD"/>
  <p188:author id="{B2D4E482-45F2-911C-EAC9-85D066A3FD7F}" name="Dana Walters" initials="DW" userId="S::Dana.Walters@bridgebio.com::9d05c9ef-f1f5-4d4a-9706-4e1aa396ab70" providerId="AD"/>
  <p188:author id="{FBCFA484-A72D-EDEF-58D0-F027C5D09413}" name="Andrea Zider" initials="AZ" userId="S::andrea.zider@bridgebio.com::bcda1234-0b16-4038-846f-b9316522af7f" providerId="AD"/>
  <p188:author id="{910ACF86-8380-0F70-3661-41D55289C9D2}" name="BridgeBio Pubs" initials="BP" userId="BridgeBio Pubs" providerId="None"/>
  <p188:author id="{DD0C829D-5BE7-65D2-E570-7B41E8CFA684}" name="Souhiela Fawaz" initials="" userId="S::Souhiela.Fawaz@bridgebio.com::0a7aaa2c-2272-4256-8447-a7d0e88c7b8c" providerId="AD"/>
  <p188:author id="{9B2541B1-3E86-64AB-9023-BC9E50F5671E}" name="Annotations" initials="A" userId="Annotations" providerId="None"/>
  <p188:author id="{779832B6-AD58-B967-23C3-D90F8C6CBB33}" name="Alan Ji" initials="AJ" userId="S::alan.ji@bridgebio.com::7a36a572-fe14-4d32-a727-984b1c2292cd" providerId="AD"/>
  <p188:author id="{79E4AFBA-B69D-0094-5525-843849CD4101}" name="Souhiela Fawaz" initials="SF" userId="S::souhiela.fawaz@bridgebio.com::0a7aaa2c-2272-4256-8447-a7d0e88c7b8c" providerId="AD"/>
  <p188:author id="{ED02A1BB-B802-BC0C-ABD7-467D4CA8F46E}" name="JF Tamby" initials="" userId="S::JF.Tamby@bridgebio.com::b8c87a16-ad3a-438d-98de-9a7cc8933586" providerId="AD"/>
  <p188:author id="{7F6F1DC1-6199-69E7-327A-34B8DAF3BB73}" name="Martha Cao" initials="MC" userId="S::martha.cao@bridgebio.com::48f13b70-4fc8-45ee-8c41-69af7c2d08cd" providerId="AD"/>
  <p188:author id="{E7A9C1C3-4F44-1C8E-4B18-6E31367CD7EA}" name="PharmaGenesis (HB)" initials="HB" userId="PharmaGenesis (HB)" providerId="None"/>
  <p188:author id="{008D73C4-21DB-C464-668A-2532BDB28D0B}" name="BridgeBioPublications" initials="BBO" userId="BridgeBioPublications" providerId="None"/>
  <p188:author id="{B3D1B7C4-8417-798D-AEC0-5FDB6FA8301B}" name="Shweta Rane" initials="SR" userId="S::shweta.rane@bridgebio.com::97da7184-ebf8-447b-8294-435a3d5197b6" providerId="AD"/>
  <p188:author id="{190229C8-02D7-2EA8-8DB7-5A13859C6351}" name="Frisone, Katelyn" initials="KF" userId="S::katelyn.frisone@syneoshealth.com::81f768ae-83f5-4e96-a1ab-0b71e692e467" providerId="AD"/>
  <p188:author id="{86D90CCE-4D40-EE68-1FF9-6D8BA0F7E750}" name="Canfield, Mallory" initials="MC" userId="S::mallory.canfield@syneoshealth.com::7251b8c7-2f4a-4822-9262-5f861b3d6a73" providerId="AD"/>
  <p188:author id="{4D8E94DC-1C3C-F431-9E8E-C789F43B164D}" name="Adam Castano" initials="AC" userId="S::adam.castano@bridgebio.com::ad31d869-8de8-42d3-a877-1f71351cc0f6" providerId="AD"/>
  <p188:author id="{D1B032E1-3F5B-8604-7249-2D4B965B3D18}" name="Chris Chen" initials="CC" userId="S::chris.chen@bridgebio.com::743906cd-e1dd-41c4-9cfa-ce445c77c7bd" providerId="AD"/>
  <p188:author id="{C374DAEA-F639-C628-049A-D7C60810AEAC}" name="Martha Cao" initials="MC" userId="S::Martha.Cao@bridgebio.com::48f13b70-4fc8-45ee-8c41-69af7c2d08cd" providerId="AD"/>
  <p188:author id="{973247EB-5445-56E9-1441-F74AC0F04674}" name="JF Tamby" initials="" userId="S::jf.tamby@bridgebio.com::b8c87a16-ad3a-438d-98de-9a7cc8933586" providerId="AD"/>
  <p188:author id="{4BDA15EF-CF71-037D-1AFE-087073EF9B1B}" name="Heather Booth" initials="HB" userId="S::Heather.Booth@pharmagenesis.com::e22b315a-27e2-40f9-9401-c4cff68eb591" providerId="AD"/>
  <p188:author id="{D1A296F2-2F44-8B0E-5810-C568E71E15AF}" name="Adilman, Marci" initials="MA" userId="S::marci.adilman@syneoshealth.com::23cad804-fae5-42e3-bc6d-ed2ed3c297bf" providerId="AD"/>
  <p188:author id="{860E36F4-55CB-D8F7-28F3-69F0AFCE768E}" name="PharmaGenesis (HO)" initials="A" userId="PharmaGenesis (HO)" providerId="None"/>
  <p188:author id="{9DAB02FA-D3B2-9680-656C-EC8FAD85098B}" name="Schapiro, Florencia" initials="" userId="S::florencia.schapiro@syneoshealth.com::25e1c93e-c909-4772-baa0-c6f41f18c26e" providerId="AD"/>
  <p188:author id="{048F88FB-8C18-D57F-4266-7FCC873C078F}" name="Dina Dakkak" initials="DD" userId="S::dina.dakkak@pharmagenesis.com::c5d01948-8a84-46ea-a0c4-e22ef9c6a6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harmaGenesis (NL)" initials="PG" lastIdx="164" clrIdx="6">
    <p:extLst>
      <p:ext uri="{19B8F6BF-5375-455C-9EA6-DF929625EA0E}">
        <p15:presenceInfo xmlns:p15="http://schemas.microsoft.com/office/powerpoint/2012/main" userId="PharmaGenesis (NL)" providerId="None"/>
      </p:ext>
    </p:extLst>
  </p:cmAuthor>
  <p:cmAuthor id="1" name="PharmaGenesis (HB)" initials="HB" lastIdx="28" clrIdx="0">
    <p:extLst>
      <p:ext uri="{19B8F6BF-5375-455C-9EA6-DF929625EA0E}">
        <p15:presenceInfo xmlns:p15="http://schemas.microsoft.com/office/powerpoint/2012/main" userId="PharmaGenesis (HB)" providerId="None"/>
      </p:ext>
    </p:extLst>
  </p:cmAuthor>
  <p:cmAuthor id="8" name="Dana Walters" initials="DW" lastIdx="26" clrIdx="7">
    <p:extLst>
      <p:ext uri="{19B8F6BF-5375-455C-9EA6-DF929625EA0E}">
        <p15:presenceInfo xmlns:p15="http://schemas.microsoft.com/office/powerpoint/2012/main" userId="S::Dana.Walters@bridgebio.com::9d05c9ef-f1f5-4d4a-9706-4e1aa396ab70" providerId="AD"/>
      </p:ext>
    </p:extLst>
  </p:cmAuthor>
  <p:cmAuthor id="2" name="Shweta Rane" initials="SR" lastIdx="2" clrIdx="1">
    <p:extLst>
      <p:ext uri="{19B8F6BF-5375-455C-9EA6-DF929625EA0E}">
        <p15:presenceInfo xmlns:p15="http://schemas.microsoft.com/office/powerpoint/2012/main" userId="S::Shweta.Rane@bridgebio.com::97da7184-ebf8-447b-8294-435a3d5197b6" providerId="AD"/>
      </p:ext>
    </p:extLst>
  </p:cmAuthor>
  <p:cmAuthor id="9" name="PharmaGenesis (AB)" initials="P" lastIdx="30" clrIdx="8">
    <p:extLst>
      <p:ext uri="{19B8F6BF-5375-455C-9EA6-DF929625EA0E}">
        <p15:presenceInfo xmlns:p15="http://schemas.microsoft.com/office/powerpoint/2012/main" userId="PharmaGenesis (AB)" providerId="None"/>
      </p:ext>
    </p:extLst>
  </p:cmAuthor>
  <p:cmAuthor id="3" name="PharmaGenesis" initials="P" lastIdx="145" clrIdx="2">
    <p:extLst>
      <p:ext uri="{19B8F6BF-5375-455C-9EA6-DF929625EA0E}">
        <p15:presenceInfo xmlns:p15="http://schemas.microsoft.com/office/powerpoint/2012/main" userId="PharmaGenesis" providerId="None"/>
      </p:ext>
    </p:extLst>
  </p:cmAuthor>
  <p:cmAuthor id="10" name="dana.walters@bridgebio.com" initials="da" lastIdx="3" clrIdx="9">
    <p:extLst>
      <p:ext uri="{19B8F6BF-5375-455C-9EA6-DF929625EA0E}">
        <p15:presenceInfo xmlns:p15="http://schemas.microsoft.com/office/powerpoint/2012/main" userId="oQqTSeIEYGWMjKx4xRXCZVR3OuGwz9w9uveueVcFRVo=" providerId="None"/>
      </p:ext>
    </p:extLst>
  </p:cmAuthor>
  <p:cmAuthor id="4" name="Author" initials="DD" lastIdx="18" clrIdx="3">
    <p:extLst>
      <p:ext uri="{19B8F6BF-5375-455C-9EA6-DF929625EA0E}">
        <p15:presenceInfo xmlns:p15="http://schemas.microsoft.com/office/powerpoint/2012/main" userId="Author" providerId="None"/>
      </p:ext>
    </p:extLst>
  </p:cmAuthor>
  <p:cmAuthor id="11" name="JF Tamby" initials="JT" lastIdx="12" clrIdx="10">
    <p:extLst>
      <p:ext uri="{19B8F6BF-5375-455C-9EA6-DF929625EA0E}">
        <p15:presenceInfo xmlns:p15="http://schemas.microsoft.com/office/powerpoint/2012/main" userId="S::jf.tamby@bridgebio.com::b8c87a16-ad3a-438d-98de-9a7cc8933586" providerId="AD"/>
      </p:ext>
    </p:extLst>
  </p:cmAuthor>
  <p:cmAuthor id="5" name="Helen Owens" initials="HO" lastIdx="11" clrIdx="4">
    <p:extLst>
      <p:ext uri="{19B8F6BF-5375-455C-9EA6-DF929625EA0E}">
        <p15:presenceInfo xmlns:p15="http://schemas.microsoft.com/office/powerpoint/2012/main" userId="S::helen.owens@pharmagenesis.com::1f615237-eb78-450d-ada8-a642628226db" providerId="AD"/>
      </p:ext>
    </p:extLst>
  </p:cmAuthor>
  <p:cmAuthor id="6" name="Katie Payne" initials="KP" lastIdx="95" clrIdx="5">
    <p:extLst>
      <p:ext uri="{19B8F6BF-5375-455C-9EA6-DF929625EA0E}">
        <p15:presenceInfo xmlns:p15="http://schemas.microsoft.com/office/powerpoint/2012/main" userId="Katie Pay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E295B"/>
    <a:srgbClr val="395079"/>
    <a:srgbClr val="062491"/>
    <a:srgbClr val="3A79D3"/>
    <a:srgbClr val="F8924A"/>
    <a:srgbClr val="EBEAEA"/>
    <a:srgbClr val="FDD6BB"/>
    <a:srgbClr val="A3DDF5"/>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3" autoAdjust="0"/>
    <p:restoredTop sz="95274" autoAdjust="0"/>
  </p:normalViewPr>
  <p:slideViewPr>
    <p:cSldViewPr snapToGrid="0">
      <p:cViewPr varScale="1">
        <p:scale>
          <a:sx n="120" d="100"/>
          <a:sy n="120" d="100"/>
        </p:scale>
        <p:origin x="216" y="200"/>
      </p:cViewPr>
      <p:guideLst>
        <p:guide orient="horz" pos="119"/>
        <p:guide pos="3863"/>
        <p:guide orient="horz" pos="1071"/>
        <p:guide pos="928"/>
        <p:guide pos="2298"/>
        <p:guide pos="4316"/>
        <p:guide orient="horz" pos="4224"/>
        <p:guide pos="4815"/>
        <p:guide pos="7605"/>
        <p:guide orient="horz" pos="3339"/>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66" d="100"/>
          <a:sy n="66" d="100"/>
        </p:scale>
        <p:origin x="4212" y="4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package" Target="../embeddings/Microsoft_Excel_Worksheet.xlsx"/><Relationship Id="rId5" Type="http://schemas.openxmlformats.org/officeDocument/2006/relationships/image" Target="../media/image14.png"/><Relationship Id="rId4" Type="http://schemas.openxmlformats.org/officeDocument/2006/relationships/image" Target="../media/image13.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6292980216354"/>
          <c:y val="2.8418927195455055E-2"/>
          <c:w val="0.87450770104898745"/>
          <c:h val="0.90425449078330244"/>
        </c:manualLayout>
      </c:layout>
      <c:barChart>
        <c:barDir val="col"/>
        <c:grouping val="clustered"/>
        <c:varyColors val="0"/>
        <c:ser>
          <c:idx val="0"/>
          <c:order val="0"/>
          <c:tx>
            <c:strRef>
              <c:f>Sheet1!$B$1</c:f>
              <c:strCache>
                <c:ptCount val="1"/>
                <c:pt idx="0">
                  <c:v>ACM</c:v>
                </c:pt>
              </c:strCache>
            </c:strRef>
          </c:tx>
          <c:spPr>
            <a:blipFill>
              <a:blip xmlns:r="http://schemas.openxmlformats.org/officeDocument/2006/relationships" r:embed="rId3"/>
              <a:stretch>
                <a:fillRect/>
              </a:stretch>
            </a:blipFill>
            <a:ln>
              <a:noFill/>
            </a:ln>
            <a:effectLst/>
          </c:spPr>
          <c:invertIfNegative val="0"/>
          <c:dPt>
            <c:idx val="0"/>
            <c:invertIfNegative val="0"/>
            <c:bubble3D val="0"/>
            <c:extLst>
              <c:ext xmlns:c16="http://schemas.microsoft.com/office/drawing/2014/chart" uri="{C3380CC4-5D6E-409C-BE32-E72D297353CC}">
                <c16:uniqueId val="{00000000-42C7-470B-86C0-F54DEE20D3DD}"/>
              </c:ext>
            </c:extLst>
          </c:dPt>
          <c:dPt>
            <c:idx val="1"/>
            <c:invertIfNegative val="0"/>
            <c:bubble3D val="0"/>
            <c:extLst>
              <c:ext xmlns:c16="http://schemas.microsoft.com/office/drawing/2014/chart" uri="{C3380CC4-5D6E-409C-BE32-E72D297353CC}">
                <c16:uniqueId val="{00000001-42C7-470B-86C0-F54DEE20D3DD}"/>
              </c:ext>
            </c:extLst>
          </c:dPt>
          <c:cat>
            <c:numRef>
              <c:f>Sheet1!$A$2:$A$3</c:f>
              <c:numCache>
                <c:formatCode>General</c:formatCode>
                <c:ptCount val="2"/>
              </c:numCache>
            </c:numRef>
          </c:cat>
          <c:val>
            <c:numRef>
              <c:f>Sheet1!$B$2:$B$3</c:f>
              <c:numCache>
                <c:formatCode>General</c:formatCode>
                <c:ptCount val="2"/>
                <c:pt idx="0">
                  <c:v>-23</c:v>
                </c:pt>
                <c:pt idx="1">
                  <c:v>-29</c:v>
                </c:pt>
              </c:numCache>
            </c:numRef>
          </c:val>
          <c:extLst>
            <c:ext xmlns:c16="http://schemas.microsoft.com/office/drawing/2014/chart" uri="{C3380CC4-5D6E-409C-BE32-E72D297353CC}">
              <c16:uniqueId val="{00000002-42C7-470B-86C0-F54DEE20D3DD}"/>
            </c:ext>
          </c:extLst>
        </c:ser>
        <c:ser>
          <c:idx val="1"/>
          <c:order val="1"/>
          <c:tx>
            <c:strRef>
              <c:f>Sheet1!$C$1</c:f>
              <c:strCache>
                <c:ptCount val="1"/>
                <c:pt idx="0">
                  <c:v>Column2</c:v>
                </c:pt>
              </c:strCache>
            </c:strRef>
          </c:tx>
          <c:spPr>
            <a:blipFill>
              <a:blip xmlns:r="http://schemas.openxmlformats.org/officeDocument/2006/relationships" r:embed="rId4"/>
              <a:stretch>
                <a:fillRect/>
              </a:stretch>
            </a:blipFill>
            <a:ln>
              <a:noFill/>
            </a:ln>
            <a:effectLst/>
          </c:spPr>
          <c:invertIfNegative val="0"/>
          <c:cat>
            <c:numRef>
              <c:f>Sheet1!$A$2:$A$3</c:f>
              <c:numCache>
                <c:formatCode>General</c:formatCode>
                <c:ptCount val="2"/>
              </c:numCache>
            </c:numRef>
          </c:cat>
          <c:val>
            <c:numRef>
              <c:f>Sheet1!$C$2:$C$3</c:f>
              <c:numCache>
                <c:formatCode>General</c:formatCode>
                <c:ptCount val="2"/>
                <c:pt idx="0">
                  <c:v>-36</c:v>
                </c:pt>
                <c:pt idx="1">
                  <c:v>-44</c:v>
                </c:pt>
              </c:numCache>
            </c:numRef>
          </c:val>
          <c:extLst>
            <c:ext xmlns:c16="http://schemas.microsoft.com/office/drawing/2014/chart" uri="{C3380CC4-5D6E-409C-BE32-E72D297353CC}">
              <c16:uniqueId val="{00000003-42C7-470B-86C0-F54DEE20D3DD}"/>
            </c:ext>
          </c:extLst>
        </c:ser>
        <c:ser>
          <c:idx val="2"/>
          <c:order val="2"/>
          <c:tx>
            <c:strRef>
              <c:f>Sheet1!$D$1</c:f>
              <c:strCache>
                <c:ptCount val="1"/>
                <c:pt idx="0">
                  <c:v>CVM</c:v>
                </c:pt>
              </c:strCache>
            </c:strRef>
          </c:tx>
          <c:spPr>
            <a:blipFill>
              <a:blip xmlns:r="http://schemas.openxmlformats.org/officeDocument/2006/relationships" r:embed="rId5"/>
              <a:stretch>
                <a:fillRect/>
              </a:stretch>
            </a:blipFill>
            <a:ln>
              <a:noFill/>
            </a:ln>
            <a:effectLst/>
          </c:spPr>
          <c:invertIfNegative val="0"/>
          <c:dPt>
            <c:idx val="0"/>
            <c:invertIfNegative val="0"/>
            <c:bubble3D val="0"/>
            <c:extLst>
              <c:ext xmlns:c16="http://schemas.microsoft.com/office/drawing/2014/chart" uri="{C3380CC4-5D6E-409C-BE32-E72D297353CC}">
                <c16:uniqueId val="{00000004-42C7-470B-86C0-F54DEE20D3DD}"/>
              </c:ext>
            </c:extLst>
          </c:dPt>
          <c:dPt>
            <c:idx val="1"/>
            <c:invertIfNegative val="0"/>
            <c:bubble3D val="0"/>
            <c:extLst>
              <c:ext xmlns:c16="http://schemas.microsoft.com/office/drawing/2014/chart" uri="{C3380CC4-5D6E-409C-BE32-E72D297353CC}">
                <c16:uniqueId val="{00000005-42C7-470B-86C0-F54DEE20D3DD}"/>
              </c:ext>
            </c:extLst>
          </c:dPt>
          <c:cat>
            <c:numRef>
              <c:f>Sheet1!$A$2:$A$3</c:f>
              <c:numCache>
                <c:formatCode>General</c:formatCode>
                <c:ptCount val="2"/>
              </c:numCache>
            </c:numRef>
          </c:cat>
          <c:val>
            <c:numRef>
              <c:f>Sheet1!$D$2:$D$3</c:f>
              <c:numCache>
                <c:formatCode>General</c:formatCode>
                <c:ptCount val="2"/>
                <c:pt idx="0">
                  <c:v>-45</c:v>
                </c:pt>
                <c:pt idx="1">
                  <c:v>-49</c:v>
                </c:pt>
              </c:numCache>
            </c:numRef>
          </c:val>
          <c:extLst>
            <c:ext xmlns:c16="http://schemas.microsoft.com/office/drawing/2014/chart" uri="{C3380CC4-5D6E-409C-BE32-E72D297353CC}">
              <c16:uniqueId val="{00000006-42C7-470B-86C0-F54DEE20D3DD}"/>
            </c:ext>
          </c:extLst>
        </c:ser>
        <c:dLbls>
          <c:showLegendKey val="0"/>
          <c:showVal val="0"/>
          <c:showCatName val="0"/>
          <c:showSerName val="0"/>
          <c:showPercent val="0"/>
          <c:showBubbleSize val="0"/>
        </c:dLbls>
        <c:gapWidth val="171"/>
        <c:overlap val="-17"/>
        <c:axId val="1684182511"/>
        <c:axId val="1684185391"/>
      </c:barChart>
      <c:catAx>
        <c:axId val="168418251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4185391"/>
        <c:crosses val="autoZero"/>
        <c:auto val="1"/>
        <c:lblAlgn val="ctr"/>
        <c:lblOffset val="100"/>
        <c:noMultiLvlLbl val="0"/>
      </c:catAx>
      <c:valAx>
        <c:axId val="1684185391"/>
        <c:scaling>
          <c:orientation val="minMax"/>
          <c:max val="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Risk Reduction,</a:t>
                </a:r>
                <a:r>
                  <a:rPr lang="en-US" sz="1600" b="1" baseline="30000" dirty="0">
                    <a:solidFill>
                      <a:schemeClr val="tx1"/>
                    </a:solidFill>
                  </a:rPr>
                  <a:t>a</a:t>
                </a:r>
                <a:r>
                  <a:rPr lang="en-US" sz="1600" b="1" dirty="0">
                    <a:solidFill>
                      <a:schemeClr val="tx1"/>
                    </a:solidFill>
                  </a:rPr>
                  <a:t> %</a:t>
                </a:r>
              </a:p>
            </c:rich>
          </c:tx>
          <c:layout>
            <c:manualLayout>
              <c:xMode val="edge"/>
              <c:yMode val="edge"/>
              <c:x val="3.8038373369844246E-2"/>
              <c:y val="0.2917000403446695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lt;0]\−#0;[&gt;0]#0;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4182511"/>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44F58-628F-439B-BD4D-0009702C342D}" type="datetimeFigureOut">
              <a:rPr lang="en-US" smtClean="0"/>
              <a:t>3/23/26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A183-7188-44AE-BB99-C002E45BC5BD}" type="slidenum">
              <a:rPr lang="en-US" smtClean="0"/>
              <a:t>‹#›</a:t>
            </a:fld>
            <a:endParaRPr lang="en-US" dirty="0"/>
          </a:p>
        </p:txBody>
      </p:sp>
    </p:spTree>
    <p:extLst>
      <p:ext uri="{BB962C8B-B14F-4D97-AF65-F5344CB8AC3E}">
        <p14:creationId xmlns:p14="http://schemas.microsoft.com/office/powerpoint/2010/main" val="204541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83E7-946D-9CD4-CA41-5E2E8D864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70BD-E534-E7B9-27CC-8D30952C72D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FED74A0-3188-EB04-0F00-CEE2A5AD8D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41A2DF-A304-566B-A792-9AAD8F5A7206}"/>
              </a:ext>
            </a:extLst>
          </p:cNvPr>
          <p:cNvSpPr>
            <a:spLocks noGrp="1"/>
          </p:cNvSpPr>
          <p:nvPr>
            <p:ph type="sldNum" sz="quarter" idx="5"/>
          </p:nvPr>
        </p:nvSpPr>
        <p:spPr/>
        <p:txBody>
          <a:bodyPr/>
          <a:lstStyle/>
          <a:p>
            <a:fld id="{6C5EA183-7188-44AE-BB99-C002E45BC5BD}" type="slidenum">
              <a:rPr lang="en-US" smtClean="0"/>
              <a:t>1</a:t>
            </a:fld>
            <a:endParaRPr lang="en-US" dirty="0"/>
          </a:p>
        </p:txBody>
      </p:sp>
    </p:spTree>
    <p:extLst>
      <p:ext uri="{BB962C8B-B14F-4D97-AF65-F5344CB8AC3E}">
        <p14:creationId xmlns:p14="http://schemas.microsoft.com/office/powerpoint/2010/main" val="184343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3705-6700-0B37-8080-E8AD26B3A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8A635-E054-5540-C8CA-D38A5FE95A0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E7897D0-1E55-2088-1F0C-65EFDD4E4C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EA74F5-D8DE-AFA4-B368-DFA55DF90C97}"/>
              </a:ext>
            </a:extLst>
          </p:cNvPr>
          <p:cNvSpPr>
            <a:spLocks noGrp="1"/>
          </p:cNvSpPr>
          <p:nvPr>
            <p:ph type="sldNum" sz="quarter" idx="5"/>
          </p:nvPr>
        </p:nvSpPr>
        <p:spPr/>
        <p:txBody>
          <a:bodyPr/>
          <a:lstStyle/>
          <a:p>
            <a:fld id="{6C5EA183-7188-44AE-BB99-C002E45BC5BD}" type="slidenum">
              <a:rPr lang="en-US" smtClean="0"/>
              <a:t>10</a:t>
            </a:fld>
            <a:endParaRPr lang="en-US" dirty="0"/>
          </a:p>
        </p:txBody>
      </p:sp>
    </p:spTree>
    <p:extLst>
      <p:ext uri="{BB962C8B-B14F-4D97-AF65-F5344CB8AC3E}">
        <p14:creationId xmlns:p14="http://schemas.microsoft.com/office/powerpoint/2010/main" val="68498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5F2B-EF8C-B158-2E30-6D662CAB3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A6F5A-E124-B09D-8DFF-577B62D528D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ACCA946-2806-C08D-0358-682DCA05A4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06B78-6076-0065-85DA-79E1063FC2F8}"/>
              </a:ext>
            </a:extLst>
          </p:cNvPr>
          <p:cNvSpPr>
            <a:spLocks noGrp="1"/>
          </p:cNvSpPr>
          <p:nvPr>
            <p:ph type="sldNum" sz="quarter" idx="5"/>
          </p:nvPr>
        </p:nvSpPr>
        <p:spPr/>
        <p:txBody>
          <a:bodyPr/>
          <a:lstStyle/>
          <a:p>
            <a:fld id="{6C5EA183-7188-44AE-BB99-C002E45BC5BD}" type="slidenum">
              <a:rPr lang="en-US" smtClean="0"/>
              <a:t>11</a:t>
            </a:fld>
            <a:endParaRPr lang="en-US" dirty="0"/>
          </a:p>
        </p:txBody>
      </p:sp>
    </p:spTree>
    <p:extLst>
      <p:ext uri="{BB962C8B-B14F-4D97-AF65-F5344CB8AC3E}">
        <p14:creationId xmlns:p14="http://schemas.microsoft.com/office/powerpoint/2010/main" val="391362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C5EA183-7188-44AE-BB99-C002E45BC5BD}" type="slidenum">
              <a:rPr lang="en-US" smtClean="0"/>
              <a:pPr/>
              <a:t>12</a:t>
            </a:fld>
            <a:endParaRPr lang="en-US" dirty="0"/>
          </a:p>
        </p:txBody>
      </p:sp>
      <p:sp>
        <p:nvSpPr>
          <p:cNvPr id="6" name="Slide Image Placeholder 5">
            <a:extLst>
              <a:ext uri="{FF2B5EF4-FFF2-40B4-BE49-F238E27FC236}">
                <a16:creationId xmlns:a16="http://schemas.microsoft.com/office/drawing/2014/main" id="{161514B8-CA5F-9ECF-8833-AB99CFB20DF6}"/>
              </a:ext>
            </a:extLst>
          </p:cNvPr>
          <p:cNvSpPr>
            <a:spLocks noGrp="1" noRot="1" noChangeAspect="1"/>
          </p:cNvSpPr>
          <p:nvPr>
            <p:ph type="sldImg"/>
          </p:nvPr>
        </p:nvSpPr>
        <p:spPr/>
        <p:txBody>
          <a:bodyPr/>
          <a:lstStyle/>
          <a:p>
            <a:endParaRPr lang="en-GB" dirty="0"/>
          </a:p>
        </p:txBody>
      </p:sp>
      <p:sp>
        <p:nvSpPr>
          <p:cNvPr id="7" name="Notes Placeholder 6">
            <a:extLst>
              <a:ext uri="{FF2B5EF4-FFF2-40B4-BE49-F238E27FC236}">
                <a16:creationId xmlns:a16="http://schemas.microsoft.com/office/drawing/2014/main" id="{5366E3DF-C219-4296-ADB5-D53A658B47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018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B0D7F-1968-0A50-0FD2-32D7C9B51F14}"/>
            </a:ext>
          </a:extLst>
        </p:cNvPr>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3EE9D45-62F7-748D-77E4-42E711D785DF}"/>
              </a:ext>
            </a:extLst>
          </p:cNvPr>
          <p:cNvSpPr>
            <a:spLocks noGrp="1" noRot="1" noChangeAspect="1"/>
          </p:cNvSpPr>
          <p:nvPr>
            <p:ph type="sldImg"/>
          </p:nvPr>
        </p:nvSpPr>
        <p:spPr/>
        <p:txBody>
          <a:bodyPr/>
          <a:lstStyle/>
          <a:p>
            <a:endParaRPr lang="en-GB" dirty="0"/>
          </a:p>
        </p:txBody>
      </p:sp>
      <p:sp>
        <p:nvSpPr>
          <p:cNvPr id="5" name="Notes Placeholder 4">
            <a:extLst>
              <a:ext uri="{FF2B5EF4-FFF2-40B4-BE49-F238E27FC236}">
                <a16:creationId xmlns:a16="http://schemas.microsoft.com/office/drawing/2014/main" id="{3999092C-A6F5-EE78-A768-9CF5CDB5CF5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843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17527-4135-3167-4370-D2630D029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4C095-1D6A-94F4-C0A2-C228E547B7B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2BF2E0C-6BF5-CFD9-B329-5271EFC37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C18304-C900-FA7F-EA4E-C62E80500E3F}"/>
              </a:ext>
            </a:extLst>
          </p:cNvPr>
          <p:cNvSpPr>
            <a:spLocks noGrp="1"/>
          </p:cNvSpPr>
          <p:nvPr>
            <p:ph type="sldNum" sz="quarter" idx="5"/>
          </p:nvPr>
        </p:nvSpPr>
        <p:spPr/>
        <p:txBody>
          <a:bodyPr/>
          <a:lstStyle/>
          <a:p>
            <a:fld id="{6C5EA183-7188-44AE-BB99-C002E45BC5BD}" type="slidenum">
              <a:rPr lang="en-US" smtClean="0"/>
              <a:t>3</a:t>
            </a:fld>
            <a:endParaRPr lang="en-US" dirty="0"/>
          </a:p>
        </p:txBody>
      </p:sp>
    </p:spTree>
    <p:extLst>
      <p:ext uri="{BB962C8B-B14F-4D97-AF65-F5344CB8AC3E}">
        <p14:creationId xmlns:p14="http://schemas.microsoft.com/office/powerpoint/2010/main" val="23685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4A6B4-6E48-721C-0E00-455EF4534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C79E4-13AC-189F-F143-B7708854CFC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D330BFA7-5AF9-8078-6FB7-F8364104A1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0FBAC-E186-ABF5-4E13-E030D0E592CD}"/>
              </a:ext>
            </a:extLst>
          </p:cNvPr>
          <p:cNvSpPr>
            <a:spLocks noGrp="1"/>
          </p:cNvSpPr>
          <p:nvPr>
            <p:ph type="sldNum" sz="quarter" idx="5"/>
          </p:nvPr>
        </p:nvSpPr>
        <p:spPr/>
        <p:txBody>
          <a:bodyPr/>
          <a:lstStyle/>
          <a:p>
            <a:fld id="{6C5EA183-7188-44AE-BB99-C002E45BC5BD}" type="slidenum">
              <a:rPr lang="en-US" smtClean="0"/>
              <a:t>4</a:t>
            </a:fld>
            <a:endParaRPr lang="en-US" dirty="0"/>
          </a:p>
        </p:txBody>
      </p:sp>
    </p:spTree>
    <p:extLst>
      <p:ext uri="{BB962C8B-B14F-4D97-AF65-F5344CB8AC3E}">
        <p14:creationId xmlns:p14="http://schemas.microsoft.com/office/powerpoint/2010/main" val="402110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A17B-8BF6-8AC5-C778-64368BF5F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DD847-DF74-94DE-ED1C-44151EF07D17}"/>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DFB2B3C-8738-0393-2D8C-7111C2B36E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DB7E55-3E36-AEEE-8704-9FB798647E89}"/>
              </a:ext>
            </a:extLst>
          </p:cNvPr>
          <p:cNvSpPr>
            <a:spLocks noGrp="1"/>
          </p:cNvSpPr>
          <p:nvPr>
            <p:ph type="sldNum" sz="quarter" idx="5"/>
          </p:nvPr>
        </p:nvSpPr>
        <p:spPr/>
        <p:txBody>
          <a:bodyPr/>
          <a:lstStyle/>
          <a:p>
            <a:fld id="{6C5EA183-7188-44AE-BB99-C002E45BC5BD}" type="slidenum">
              <a:rPr lang="en-US" smtClean="0"/>
              <a:t>5</a:t>
            </a:fld>
            <a:endParaRPr lang="en-US" dirty="0"/>
          </a:p>
        </p:txBody>
      </p:sp>
    </p:spTree>
    <p:extLst>
      <p:ext uri="{BB962C8B-B14F-4D97-AF65-F5344CB8AC3E}">
        <p14:creationId xmlns:p14="http://schemas.microsoft.com/office/powerpoint/2010/main" val="190324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C100E-95C8-29AB-DEB5-403446A2C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027F9-236B-A87A-C63A-07E886FA970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C3368F9-78AB-071F-E856-7E184E678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11BB64-C7A1-3712-4DE7-813101D081EF}"/>
              </a:ext>
            </a:extLst>
          </p:cNvPr>
          <p:cNvSpPr>
            <a:spLocks noGrp="1"/>
          </p:cNvSpPr>
          <p:nvPr>
            <p:ph type="sldNum" sz="quarter" idx="5"/>
          </p:nvPr>
        </p:nvSpPr>
        <p:spPr/>
        <p:txBody>
          <a:bodyPr/>
          <a:lstStyle/>
          <a:p>
            <a:fld id="{6C5EA183-7188-44AE-BB99-C002E45BC5BD}" type="slidenum">
              <a:rPr lang="en-US" smtClean="0"/>
              <a:t>6</a:t>
            </a:fld>
            <a:endParaRPr lang="en-US" dirty="0"/>
          </a:p>
        </p:txBody>
      </p:sp>
    </p:spTree>
    <p:extLst>
      <p:ext uri="{BB962C8B-B14F-4D97-AF65-F5344CB8AC3E}">
        <p14:creationId xmlns:p14="http://schemas.microsoft.com/office/powerpoint/2010/main" val="35005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9787-DB97-2976-78E1-471CCECE9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89094-58A6-2188-1573-D3867BBDDCF6}"/>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DD01D73-E4AF-9EC9-885B-9C460D9B4F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82CF26-07E3-2F18-D156-72294774785C}"/>
              </a:ext>
            </a:extLst>
          </p:cNvPr>
          <p:cNvSpPr>
            <a:spLocks noGrp="1"/>
          </p:cNvSpPr>
          <p:nvPr>
            <p:ph type="sldNum" sz="quarter" idx="5"/>
          </p:nvPr>
        </p:nvSpPr>
        <p:spPr/>
        <p:txBody>
          <a:bodyPr/>
          <a:lstStyle/>
          <a:p>
            <a:fld id="{6C5EA183-7188-44AE-BB99-C002E45BC5BD}" type="slidenum">
              <a:rPr lang="en-US" smtClean="0"/>
              <a:t>7</a:t>
            </a:fld>
            <a:endParaRPr lang="en-US" dirty="0"/>
          </a:p>
        </p:txBody>
      </p:sp>
    </p:spTree>
    <p:extLst>
      <p:ext uri="{BB962C8B-B14F-4D97-AF65-F5344CB8AC3E}">
        <p14:creationId xmlns:p14="http://schemas.microsoft.com/office/powerpoint/2010/main" val="272671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61B76-0FBB-2133-13B3-DB2D012BB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564DB-6152-15E0-3F77-FDDEACA3529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1BF20B4-1728-A65F-61C4-595F23B07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469E7A-3ED4-C53C-3ED6-60AE596AAB2A}"/>
              </a:ext>
            </a:extLst>
          </p:cNvPr>
          <p:cNvSpPr>
            <a:spLocks noGrp="1"/>
          </p:cNvSpPr>
          <p:nvPr>
            <p:ph type="sldNum" sz="quarter" idx="5"/>
          </p:nvPr>
        </p:nvSpPr>
        <p:spPr/>
        <p:txBody>
          <a:bodyPr/>
          <a:lstStyle/>
          <a:p>
            <a:fld id="{6C5EA183-7188-44AE-BB99-C002E45BC5BD}" type="slidenum">
              <a:rPr lang="en-US" smtClean="0"/>
              <a:t>8</a:t>
            </a:fld>
            <a:endParaRPr lang="en-US" dirty="0"/>
          </a:p>
        </p:txBody>
      </p:sp>
    </p:spTree>
    <p:extLst>
      <p:ext uri="{BB962C8B-B14F-4D97-AF65-F5344CB8AC3E}">
        <p14:creationId xmlns:p14="http://schemas.microsoft.com/office/powerpoint/2010/main" val="79974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1CD5E-9CB9-5FB1-EE75-6D97A8083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6AE1E-F464-C753-ED19-F5AFCB81E3F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0DA44E7-531E-8886-79CA-73EEA18495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707A0-CD2F-94F4-FFAF-4DE8B5D853DF}"/>
              </a:ext>
            </a:extLst>
          </p:cNvPr>
          <p:cNvSpPr>
            <a:spLocks noGrp="1"/>
          </p:cNvSpPr>
          <p:nvPr>
            <p:ph type="sldNum" sz="quarter" idx="5"/>
          </p:nvPr>
        </p:nvSpPr>
        <p:spPr/>
        <p:txBody>
          <a:bodyPr/>
          <a:lstStyle/>
          <a:p>
            <a:fld id="{6C5EA183-7188-44AE-BB99-C002E45BC5BD}" type="slidenum">
              <a:rPr lang="en-US" smtClean="0"/>
              <a:t>9</a:t>
            </a:fld>
            <a:endParaRPr lang="en-US" dirty="0"/>
          </a:p>
        </p:txBody>
      </p:sp>
    </p:spTree>
    <p:extLst>
      <p:ext uri="{BB962C8B-B14F-4D97-AF65-F5344CB8AC3E}">
        <p14:creationId xmlns:p14="http://schemas.microsoft.com/office/powerpoint/2010/main" val="105618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6DCE973-EB4A-437A-ADAE-D8625051456B}"/>
              </a:ext>
            </a:extLst>
          </p:cNvPr>
          <p:cNvGraphicFramePr>
            <a:graphicFrameLocks noChangeAspect="1"/>
          </p:cNvGraphicFramePr>
          <p:nvPr userDrawn="1">
            <p:custDataLst>
              <p:tags r:id="rId1"/>
            </p:custDataLst>
            <p:extLst>
              <p:ext uri="{D42A27DB-BD31-4B8C-83A1-F6EECF244321}">
                <p14:modId xmlns:p14="http://schemas.microsoft.com/office/powerpoint/2010/main" val="1980035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86DCE973-EB4A-437A-ADAE-D862505145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46B19370-C0C0-42C7-A5DD-124D584D3CF5}"/>
              </a:ext>
            </a:extLst>
          </p:cNvPr>
          <p:cNvSpPr/>
          <p:nvPr userDrawn="1"/>
        </p:nvSpPr>
        <p:spPr>
          <a:xfrm>
            <a:off x="0" y="0"/>
            <a:ext cx="5738598" cy="6858000"/>
          </a:xfrm>
          <a:prstGeom prst="rect">
            <a:avLst/>
          </a:prstGeom>
          <a:solidFill>
            <a:srgbClr val="0E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E403D0D8-B844-41FF-9F31-59645B8AB441}"/>
              </a:ext>
            </a:extLst>
          </p:cNvPr>
          <p:cNvSpPr txBox="1">
            <a:spLocks/>
          </p:cNvSpPr>
          <p:nvPr userDrawn="1"/>
        </p:nvSpPr>
        <p:spPr>
          <a:xfrm>
            <a:off x="609600" y="4004973"/>
            <a:ext cx="3409950" cy="990600"/>
          </a:xfrm>
          <a:prstGeom prst="rect">
            <a:avLst/>
          </a:prstGeom>
        </p:spPr>
        <p:txBody>
          <a:bodyPr vert="horz" lIns="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5F5F5"/>
              </a:solidFill>
              <a:effectLst/>
              <a:uLnTx/>
              <a:uFillTx/>
              <a:latin typeface="Arial" panose="020B0604020202020204" pitchFamily="34" charset="0"/>
              <a:ea typeface="Circular Book" panose="02000503000000020003" pitchFamily="2" charset="77"/>
              <a:cs typeface="Arial" panose="020B0604020202020204" pitchFamily="34" charset="0"/>
            </a:endParaRPr>
          </a:p>
        </p:txBody>
      </p:sp>
      <p:sp>
        <p:nvSpPr>
          <p:cNvPr id="4" name="Text Placeholder 3">
            <a:extLst>
              <a:ext uri="{FF2B5EF4-FFF2-40B4-BE49-F238E27FC236}">
                <a16:creationId xmlns:a16="http://schemas.microsoft.com/office/drawing/2014/main" id="{D46CD2E0-B728-45E2-AE22-58F5C88BD4BD}"/>
              </a:ext>
            </a:extLst>
          </p:cNvPr>
          <p:cNvSpPr>
            <a:spLocks noGrp="1"/>
          </p:cNvSpPr>
          <p:nvPr>
            <p:ph type="body" sz="quarter" idx="10" hasCustomPrompt="1"/>
          </p:nvPr>
        </p:nvSpPr>
        <p:spPr>
          <a:xfrm>
            <a:off x="409005" y="4295775"/>
            <a:ext cx="4382861" cy="813254"/>
          </a:xfrm>
          <a:prstGeom prst="rect">
            <a:avLst/>
          </a:prstGeom>
        </p:spPr>
        <p:txBody>
          <a:bodyPr anchor="b"/>
          <a:lstStyle>
            <a:lvl1pPr marL="0" indent="0">
              <a:buNone/>
              <a:defRPr sz="4000" b="1">
                <a:solidFill>
                  <a:schemeClr val="bg1"/>
                </a:solidFill>
              </a:defRPr>
            </a:lvl1pPr>
          </a:lstStyle>
          <a:p>
            <a:pPr lvl="0"/>
            <a:r>
              <a:rPr lang="en-US" dirty="0"/>
              <a:t>Insert presentation title</a:t>
            </a:r>
          </a:p>
        </p:txBody>
      </p:sp>
      <p:sp>
        <p:nvSpPr>
          <p:cNvPr id="16" name="Text Placeholder 3">
            <a:extLst>
              <a:ext uri="{FF2B5EF4-FFF2-40B4-BE49-F238E27FC236}">
                <a16:creationId xmlns:a16="http://schemas.microsoft.com/office/drawing/2014/main" id="{DF05F84F-A133-4739-B362-72FF0BEBE866}"/>
              </a:ext>
            </a:extLst>
          </p:cNvPr>
          <p:cNvSpPr>
            <a:spLocks noGrp="1"/>
          </p:cNvSpPr>
          <p:nvPr>
            <p:ph type="body" sz="quarter" idx="11" hasCustomPrompt="1"/>
          </p:nvPr>
        </p:nvSpPr>
        <p:spPr>
          <a:xfrm>
            <a:off x="409005" y="5254169"/>
            <a:ext cx="4382861" cy="366485"/>
          </a:xfrm>
          <a:prstGeom prst="rect">
            <a:avLst/>
          </a:prstGeom>
        </p:spPr>
        <p:txBody>
          <a:bodyPr anchor="b"/>
          <a:lstStyle>
            <a:lvl1pPr marL="0" indent="0">
              <a:buNone/>
              <a:defRPr sz="1800" b="1">
                <a:solidFill>
                  <a:schemeClr val="bg1"/>
                </a:solidFill>
              </a:defRPr>
            </a:lvl1pPr>
          </a:lstStyle>
          <a:p>
            <a:pPr lvl="0"/>
            <a:r>
              <a:rPr lang="en-US" dirty="0"/>
              <a:t>Insert Date</a:t>
            </a:r>
          </a:p>
        </p:txBody>
      </p:sp>
    </p:spTree>
    <p:extLst>
      <p:ext uri="{BB962C8B-B14F-4D97-AF65-F5344CB8AC3E}">
        <p14:creationId xmlns:p14="http://schemas.microsoft.com/office/powerpoint/2010/main" val="11569229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0247-7E4B-E371-E3C9-68230136CAB9}"/>
              </a:ext>
            </a:extLst>
          </p:cNvPr>
          <p:cNvSpPr>
            <a:spLocks noGrp="1"/>
          </p:cNvSpPr>
          <p:nvPr>
            <p:ph type="title"/>
          </p:nvPr>
        </p:nvSpPr>
        <p:spPr>
          <a:xfrm>
            <a:off x="341520" y="253263"/>
            <a:ext cx="11552978" cy="693965"/>
          </a:xfrm>
        </p:spPr>
        <p:txBody>
          <a:bodyPr anchor="b" anchorCtr="0"/>
          <a:lstStyle>
            <a:lvl1pPr>
              <a:defRPr sz="2800"/>
            </a:lvl1pPr>
          </a:lstStyle>
          <a:p>
            <a:r>
              <a:rPr lang="en-US" dirty="0"/>
              <a:t>Click to edit Master title style</a:t>
            </a:r>
          </a:p>
        </p:txBody>
      </p:sp>
      <p:sp>
        <p:nvSpPr>
          <p:cNvPr id="6" name="Content Placeholder 5">
            <a:extLst>
              <a:ext uri="{FF2B5EF4-FFF2-40B4-BE49-F238E27FC236}">
                <a16:creationId xmlns:a16="http://schemas.microsoft.com/office/drawing/2014/main" id="{8D7E8DDC-B07D-FC6F-9B7F-F512B7847DE6}"/>
              </a:ext>
            </a:extLst>
          </p:cNvPr>
          <p:cNvSpPr>
            <a:spLocks noGrp="1"/>
          </p:cNvSpPr>
          <p:nvPr>
            <p:ph sz="quarter" idx="12"/>
          </p:nvPr>
        </p:nvSpPr>
        <p:spPr>
          <a:xfrm>
            <a:off x="342900" y="1428750"/>
            <a:ext cx="11544300" cy="4781550"/>
          </a:xfrm>
        </p:spPr>
        <p:txBody>
          <a:bodyPr/>
          <a:lstStyle>
            <a:lvl1pPr>
              <a:lnSpc>
                <a:spcPct val="100000"/>
              </a:lnSpc>
              <a:spcBef>
                <a:spcPts val="0"/>
              </a:spcBef>
              <a:spcAft>
                <a:spcPts val="6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4017651F-53ED-5CFE-F63E-7AFAB3C0F988}"/>
              </a:ext>
            </a:extLst>
          </p:cNvPr>
          <p:cNvSpPr>
            <a:spLocks noGrp="1"/>
          </p:cNvSpPr>
          <p:nvPr>
            <p:ph type="sldNum" sz="quarter" idx="4"/>
          </p:nvPr>
        </p:nvSpPr>
        <p:spPr>
          <a:xfrm>
            <a:off x="10845800" y="6367461"/>
            <a:ext cx="723900" cy="354014"/>
          </a:xfrm>
          <a:prstGeom prst="rect">
            <a:avLst/>
          </a:prstGeom>
        </p:spPr>
        <p:txBody>
          <a:bodyPr anchor="ctr"/>
          <a:lstStyle>
            <a:lvl1pPr algn="r">
              <a:defRPr sz="900">
                <a:solidFill>
                  <a:schemeClr val="bg1">
                    <a:lumMod val="50000"/>
                  </a:schemeClr>
                </a:solidFill>
              </a:defRPr>
            </a:lvl1pPr>
          </a:lstStyle>
          <a:p>
            <a:fld id="{8CCD88B2-4779-4CF2-9BFA-66EFB27DFADF}" type="slidenum">
              <a:rPr lang="en-US" smtClean="0"/>
              <a:pPr/>
              <a:t>‹#›</a:t>
            </a:fld>
            <a:endParaRPr lang="en-US" dirty="0"/>
          </a:p>
        </p:txBody>
      </p:sp>
      <p:sp>
        <p:nvSpPr>
          <p:cNvPr id="4" name="Text Placeholder 3">
            <a:extLst>
              <a:ext uri="{FF2B5EF4-FFF2-40B4-BE49-F238E27FC236}">
                <a16:creationId xmlns:a16="http://schemas.microsoft.com/office/drawing/2014/main" id="{13727B76-862F-9444-9455-D9BF787B71B5}"/>
              </a:ext>
            </a:extLst>
          </p:cNvPr>
          <p:cNvSpPr>
            <a:spLocks noGrp="1"/>
          </p:cNvSpPr>
          <p:nvPr>
            <p:ph type="body" sz="quarter" idx="13" hasCustomPrompt="1"/>
          </p:nvPr>
        </p:nvSpPr>
        <p:spPr>
          <a:xfrm>
            <a:off x="341520" y="6479380"/>
            <a:ext cx="10157751" cy="242095"/>
          </a:xfrm>
          <a:prstGeom prst="rect">
            <a:avLst/>
          </a:prstGeom>
        </p:spPr>
        <p:txBody>
          <a:bodyPr lIns="90000" anchor="b" anchorCtr="0"/>
          <a:lstStyle>
            <a:lvl1pPr marL="0" indent="0">
              <a:buNone/>
              <a:defRPr sz="1000"/>
            </a:lvl1pPr>
          </a:lstStyle>
          <a:p>
            <a:pPr lvl="0"/>
            <a:r>
              <a:rPr lang="en-US" dirty="0"/>
              <a:t>References, abbreviations and other footnotes </a:t>
            </a:r>
          </a:p>
        </p:txBody>
      </p:sp>
    </p:spTree>
    <p:custDataLst>
      <p:tags r:id="rId1"/>
    </p:custDataLst>
    <p:extLst>
      <p:ext uri="{BB962C8B-B14F-4D97-AF65-F5344CB8AC3E}">
        <p14:creationId xmlns:p14="http://schemas.microsoft.com/office/powerpoint/2010/main" val="84872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8">
            <a:extLst>
              <a:ext uri="{FF2B5EF4-FFF2-40B4-BE49-F238E27FC236}">
                <a16:creationId xmlns:a16="http://schemas.microsoft.com/office/drawing/2014/main" id="{77C027FD-AEE3-4245-935E-BF3BF1B9259C}"/>
              </a:ext>
            </a:extLst>
          </p:cNvPr>
          <p:cNvSpPr>
            <a:spLocks noGrp="1"/>
          </p:cNvSpPr>
          <p:nvPr>
            <p:ph type="body" sz="quarter" idx="14" hasCustomPrompt="1"/>
          </p:nvPr>
        </p:nvSpPr>
        <p:spPr>
          <a:xfrm>
            <a:off x="947670" y="1427805"/>
            <a:ext cx="5719138" cy="704873"/>
          </a:xfrm>
          <a:prstGeom prst="rect">
            <a:avLst/>
          </a:prstGeom>
        </p:spPr>
        <p:txBody>
          <a:bodyPr lIns="0" tIns="0" rIns="0" bIns="0" anchor="b" anchorCtr="0"/>
          <a:lstStyle>
            <a:lvl1pPr marL="0" indent="0">
              <a:spcBef>
                <a:spcPts val="0"/>
              </a:spcBef>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257300" indent="0">
              <a:buNone/>
              <a:defRPr/>
            </a:lvl4pPr>
            <a:lvl5pPr marL="1600200" indent="0">
              <a:buNone/>
              <a:defRPr/>
            </a:lvl5pPr>
          </a:lstStyle>
          <a:p>
            <a:pPr lvl="0"/>
            <a:r>
              <a:rPr lang="en-US" dirty="0"/>
              <a:t>Authors’ Names Here; can extend to three lines or more as necessary</a:t>
            </a:r>
          </a:p>
        </p:txBody>
      </p:sp>
      <p:sp>
        <p:nvSpPr>
          <p:cNvPr id="4" name="Text Placeholder 10">
            <a:extLst>
              <a:ext uri="{FF2B5EF4-FFF2-40B4-BE49-F238E27FC236}">
                <a16:creationId xmlns:a16="http://schemas.microsoft.com/office/drawing/2014/main" id="{27A3CB85-C329-64F2-C940-DD1EE1D8CAEA}"/>
              </a:ext>
            </a:extLst>
          </p:cNvPr>
          <p:cNvSpPr>
            <a:spLocks noGrp="1"/>
          </p:cNvSpPr>
          <p:nvPr>
            <p:ph type="body" sz="quarter" idx="15" hasCustomPrompt="1"/>
          </p:nvPr>
        </p:nvSpPr>
        <p:spPr>
          <a:xfrm>
            <a:off x="947668" y="2400599"/>
            <a:ext cx="6376676" cy="1354382"/>
          </a:xfrm>
          <a:prstGeom prst="rect">
            <a:avLst/>
          </a:prstGeom>
        </p:spPr>
        <p:txBody>
          <a:bodyPr lIns="0"/>
          <a:lstStyle>
            <a:lvl1pPr marL="0" indent="0">
              <a:buNone/>
              <a:defRPr sz="2400" b="1">
                <a:latin typeface="Arial" panose="020B0604020202020204" pitchFamily="34" charset="0"/>
                <a:cs typeface="Arial" panose="020B0604020202020204" pitchFamily="34" charset="0"/>
              </a:defRPr>
            </a:lvl1pPr>
          </a:lstStyle>
          <a:p>
            <a:r>
              <a:rPr lang="en-US" dirty="0"/>
              <a:t>Article Title Here</a:t>
            </a:r>
          </a:p>
        </p:txBody>
      </p:sp>
      <p:sp>
        <p:nvSpPr>
          <p:cNvPr id="17" name="Text Placeholder 16">
            <a:extLst>
              <a:ext uri="{FF2B5EF4-FFF2-40B4-BE49-F238E27FC236}">
                <a16:creationId xmlns:a16="http://schemas.microsoft.com/office/drawing/2014/main" id="{709CAE54-D176-D13A-4F44-0A8C77DAA220}"/>
              </a:ext>
            </a:extLst>
          </p:cNvPr>
          <p:cNvSpPr>
            <a:spLocks noGrp="1"/>
          </p:cNvSpPr>
          <p:nvPr>
            <p:ph type="body" sz="quarter" idx="16" hasCustomPrompt="1"/>
          </p:nvPr>
        </p:nvSpPr>
        <p:spPr>
          <a:xfrm>
            <a:off x="947738" y="3946101"/>
            <a:ext cx="5719070" cy="969469"/>
          </a:xfrm>
          <a:prstGeom prst="rect">
            <a:avLst/>
          </a:prstGeom>
        </p:spPr>
        <p:txBody>
          <a:bodyPr lIns="0"/>
          <a:lstStyle>
            <a:lvl1pPr marL="0" indent="0">
              <a:buFontTx/>
              <a:buNone/>
              <a:defRPr sz="2000" b="0" i="0">
                <a:latin typeface="Arial" panose="020B0604020202020204" pitchFamily="34" charset="0"/>
                <a:cs typeface="Arial" panose="020B0604020202020204" pitchFamily="34" charset="0"/>
              </a:defRPr>
            </a:lvl1pPr>
          </a:lstStyle>
          <a:p>
            <a:pPr lvl="0"/>
            <a:r>
              <a:rPr lang="en-US" dirty="0"/>
              <a:t>Make the subtitle regular weight and 20 pt. Please adjust position on slide to accommodate article title.</a:t>
            </a:r>
          </a:p>
        </p:txBody>
      </p:sp>
      <p:sp>
        <p:nvSpPr>
          <p:cNvPr id="3" name="Text Placeholder 2">
            <a:extLst>
              <a:ext uri="{FF2B5EF4-FFF2-40B4-BE49-F238E27FC236}">
                <a16:creationId xmlns:a16="http://schemas.microsoft.com/office/drawing/2014/main" id="{AA119AA6-E9F9-B303-4D83-00B9B09463E0}"/>
              </a:ext>
            </a:extLst>
          </p:cNvPr>
          <p:cNvSpPr>
            <a:spLocks noGrp="1"/>
          </p:cNvSpPr>
          <p:nvPr>
            <p:ph type="body" sz="quarter" idx="17" hasCustomPrompt="1"/>
          </p:nvPr>
        </p:nvSpPr>
        <p:spPr>
          <a:xfrm>
            <a:off x="950976" y="5106690"/>
            <a:ext cx="5715831" cy="547914"/>
          </a:xfrm>
          <a:prstGeom prst="rect">
            <a:avLst/>
          </a:prstGeom>
        </p:spPr>
        <p:txBody>
          <a:bodyPr lIns="0" tIns="0" bIns="0" anchor="b" anchorCtr="0"/>
          <a:lstStyle>
            <a:lvl1pPr marL="0" indent="0">
              <a:buFontTx/>
              <a:buNone/>
              <a:defRPr sz="1600">
                <a:latin typeface="Arial" panose="020B0604020202020204" pitchFamily="34" charset="0"/>
                <a:cs typeface="Arial" panose="020B0604020202020204" pitchFamily="34" charset="0"/>
              </a:defRPr>
            </a:lvl1pPr>
          </a:lstStyle>
          <a:p>
            <a:pPr lvl="0"/>
            <a:r>
              <a:rPr lang="en-US" dirty="0"/>
              <a:t>Published Online Month Day, Year</a:t>
            </a:r>
            <a:br>
              <a:rPr lang="en-US" dirty="0"/>
            </a:br>
            <a:r>
              <a:rPr lang="en-US" dirty="0"/>
              <a:t>Meeting Name</a:t>
            </a:r>
          </a:p>
        </p:txBody>
      </p:sp>
      <p:sp>
        <p:nvSpPr>
          <p:cNvPr id="6" name="TextBox 5">
            <a:extLst>
              <a:ext uri="{FF2B5EF4-FFF2-40B4-BE49-F238E27FC236}">
                <a16:creationId xmlns:a16="http://schemas.microsoft.com/office/drawing/2014/main" id="{6801555C-AFB9-BEF4-B118-9E8DC2C42034}"/>
              </a:ext>
            </a:extLst>
          </p:cNvPr>
          <p:cNvSpPr txBox="1"/>
          <p:nvPr userDrawn="1"/>
        </p:nvSpPr>
        <p:spPr>
          <a:xfrm>
            <a:off x="7991061" y="5651031"/>
            <a:ext cx="3249963" cy="338554"/>
          </a:xfrm>
          <a:prstGeom prst="rect">
            <a:avLst/>
          </a:prstGeom>
          <a:noFill/>
        </p:spPr>
        <p:txBody>
          <a:bodyPr wrap="square" rtlCol="0">
            <a:spAutoFit/>
          </a:bodyPr>
          <a:lstStyle/>
          <a:p>
            <a:r>
              <a:rPr lang="en-US" sz="1600" b="1" dirty="0">
                <a:solidFill>
                  <a:srgbClr val="C00000"/>
                </a:solidFill>
                <a:latin typeface="HelveticaNeueLT Pro 55 Roman" panose="020B0604020202020204" pitchFamily="34" charset="77"/>
              </a:rPr>
              <a:t>Scan to learn more</a:t>
            </a:r>
          </a:p>
        </p:txBody>
      </p:sp>
      <p:sp>
        <p:nvSpPr>
          <p:cNvPr id="7" name="Oval 6">
            <a:extLst>
              <a:ext uri="{FF2B5EF4-FFF2-40B4-BE49-F238E27FC236}">
                <a16:creationId xmlns:a16="http://schemas.microsoft.com/office/drawing/2014/main" id="{48E0B9E1-8994-CA56-5E40-98D3C7BA90DF}"/>
              </a:ext>
            </a:extLst>
          </p:cNvPr>
          <p:cNvSpPr/>
          <p:nvPr userDrawn="1"/>
        </p:nvSpPr>
        <p:spPr>
          <a:xfrm>
            <a:off x="8810972" y="3181223"/>
            <a:ext cx="1610139" cy="16101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7BB69D-0DAD-9AE7-D3E7-4A076A707731}"/>
              </a:ext>
            </a:extLst>
          </p:cNvPr>
          <p:cNvPicPr>
            <a:picLocks noChangeAspect="1"/>
          </p:cNvPicPr>
          <p:nvPr userDrawn="1"/>
        </p:nvPicPr>
        <p:blipFill>
          <a:blip r:embed="rId2"/>
          <a:stretch>
            <a:fillRect/>
          </a:stretch>
        </p:blipFill>
        <p:spPr>
          <a:xfrm>
            <a:off x="636494" y="6405286"/>
            <a:ext cx="1161822" cy="242467"/>
          </a:xfrm>
          <a:prstGeom prst="rect">
            <a:avLst/>
          </a:prstGeom>
        </p:spPr>
      </p:pic>
    </p:spTree>
    <p:extLst>
      <p:ext uri="{BB962C8B-B14F-4D97-AF65-F5344CB8AC3E}">
        <p14:creationId xmlns:p14="http://schemas.microsoft.com/office/powerpoint/2010/main" val="154862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6DCE973-EB4A-437A-ADAE-D8625051456B}"/>
              </a:ext>
            </a:extLst>
          </p:cNvPr>
          <p:cNvGraphicFramePr>
            <a:graphicFrameLocks noChangeAspect="1"/>
          </p:cNvGraphicFramePr>
          <p:nvPr userDrawn="1">
            <p:custDataLst>
              <p:tags r:id="rId1"/>
            </p:custDataLst>
            <p:extLst>
              <p:ext uri="{D42A27DB-BD31-4B8C-83A1-F6EECF244321}">
                <p14:modId xmlns:p14="http://schemas.microsoft.com/office/powerpoint/2010/main" val="3300020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86DCE973-EB4A-437A-ADAE-D862505145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BF8E990-7ACE-4E77-922E-E669D258BDE6}"/>
              </a:ext>
            </a:extLst>
          </p:cNvPr>
          <p:cNvSpPr>
            <a:spLocks noGrp="1"/>
          </p:cNvSpPr>
          <p:nvPr>
            <p:ph type="title" hasCustomPrompt="1"/>
          </p:nvPr>
        </p:nvSpPr>
        <p:spPr>
          <a:xfrm>
            <a:off x="4051300" y="163721"/>
            <a:ext cx="7799181" cy="801479"/>
          </a:xfrm>
          <a:prstGeom prst="rect">
            <a:avLst/>
          </a:prstGeom>
        </p:spPr>
        <p:txBody>
          <a:bodyPr vert="horz" anchor="b" anchorCtr="0">
            <a:normAutofit/>
          </a:bodyPr>
          <a:lstStyle>
            <a:lvl1pPr>
              <a:defRPr sz="3000" b="1">
                <a:solidFill>
                  <a:srgbClr val="0E295B"/>
                </a:solidFill>
                <a:latin typeface="+mn-lt"/>
              </a:defRPr>
            </a:lvl1pPr>
          </a:lstStyle>
          <a:p>
            <a:r>
              <a:rPr lang="en-US" dirty="0"/>
              <a:t>Click to edit title</a:t>
            </a:r>
          </a:p>
        </p:txBody>
      </p:sp>
      <p:pic>
        <p:nvPicPr>
          <p:cNvPr id="8" name="Picture 7">
            <a:extLst>
              <a:ext uri="{FF2B5EF4-FFF2-40B4-BE49-F238E27FC236}">
                <a16:creationId xmlns:a16="http://schemas.microsoft.com/office/drawing/2014/main" id="{D95DF842-73F1-4A5F-8CEA-70B1EADACD12}"/>
              </a:ext>
            </a:extLst>
          </p:cNvPr>
          <p:cNvPicPr>
            <a:picLocks noChangeAspect="1"/>
          </p:cNvPicPr>
          <p:nvPr userDrawn="1"/>
        </p:nvPicPr>
        <p:blipFill>
          <a:blip r:embed="rId5"/>
          <a:stretch>
            <a:fillRect/>
          </a:stretch>
        </p:blipFill>
        <p:spPr>
          <a:xfrm>
            <a:off x="11332610" y="6450433"/>
            <a:ext cx="231688" cy="176959"/>
          </a:xfrm>
          <a:prstGeom prst="rect">
            <a:avLst/>
          </a:prstGeom>
        </p:spPr>
      </p:pic>
      <p:sp>
        <p:nvSpPr>
          <p:cNvPr id="13" name="Picture Placeholder 12">
            <a:extLst>
              <a:ext uri="{FF2B5EF4-FFF2-40B4-BE49-F238E27FC236}">
                <a16:creationId xmlns:a16="http://schemas.microsoft.com/office/drawing/2014/main" id="{F1609218-AF40-4DBE-9C9E-2E83ADDEA365}"/>
              </a:ext>
            </a:extLst>
          </p:cNvPr>
          <p:cNvSpPr>
            <a:spLocks noGrp="1"/>
          </p:cNvSpPr>
          <p:nvPr>
            <p:ph type="pic" sz="quarter" idx="10" hasCustomPrompt="1"/>
          </p:nvPr>
        </p:nvSpPr>
        <p:spPr>
          <a:xfrm>
            <a:off x="341519" y="163721"/>
            <a:ext cx="3239881" cy="5703679"/>
          </a:xfrm>
          <a:prstGeom prst="rect">
            <a:avLst/>
          </a:prstGeom>
        </p:spPr>
        <p:txBody>
          <a:bodyPr anchor="ctr"/>
          <a:lstStyle>
            <a:lvl1pPr marL="0" indent="0" algn="ctr">
              <a:buNone/>
              <a:defRPr/>
            </a:lvl1pPr>
          </a:lstStyle>
          <a:p>
            <a:r>
              <a:rPr lang="en-US" dirty="0"/>
              <a:t>Insert picture</a:t>
            </a:r>
          </a:p>
        </p:txBody>
      </p:sp>
      <p:sp>
        <p:nvSpPr>
          <p:cNvPr id="18" name="Content Placeholder 2">
            <a:extLst>
              <a:ext uri="{FF2B5EF4-FFF2-40B4-BE49-F238E27FC236}">
                <a16:creationId xmlns:a16="http://schemas.microsoft.com/office/drawing/2014/main" id="{20AD0848-91B0-48B3-9352-B7F6AB2740FF}"/>
              </a:ext>
            </a:extLst>
          </p:cNvPr>
          <p:cNvSpPr>
            <a:spLocks noGrp="1"/>
          </p:cNvSpPr>
          <p:nvPr>
            <p:ph sz="half" idx="1"/>
          </p:nvPr>
        </p:nvSpPr>
        <p:spPr>
          <a:xfrm>
            <a:off x="4051298" y="1257301"/>
            <a:ext cx="7799182" cy="4610100"/>
          </a:xfrm>
          <a:prstGeom prst="rect">
            <a:avLst/>
          </a:prstGeom>
        </p:spPr>
        <p:txBody>
          <a:bodyPr/>
          <a:lstStyle>
            <a:lvl1pPr marL="228600" indent="-228600">
              <a:buClr>
                <a:srgbClr val="36393B"/>
              </a:buClr>
              <a:buFont typeface="Wingdings" panose="05000000000000000000" pitchFamily="2" charset="2"/>
              <a:buChar char="§"/>
              <a:defRPr sz="1800">
                <a:solidFill>
                  <a:schemeClr val="tx1"/>
                </a:solidFill>
                <a:latin typeface="+mn-lt"/>
              </a:defRPr>
            </a:lvl1pPr>
            <a:lvl2pPr marL="685800" indent="-228600">
              <a:buClr>
                <a:srgbClr val="36393B"/>
              </a:buClr>
              <a:buFont typeface="Wingdings" panose="05000000000000000000" pitchFamily="2" charset="2"/>
              <a:buChar char="§"/>
              <a:defRPr>
                <a:latin typeface="+mn-lt"/>
              </a:defRPr>
            </a:lvl2pPr>
            <a:lvl3pPr marL="1143000" indent="-228600">
              <a:buClr>
                <a:srgbClr val="36393B"/>
              </a:buClr>
              <a:buFont typeface="Wingdings" panose="05000000000000000000" pitchFamily="2" charset="2"/>
              <a:buChar char="§"/>
              <a:defRPr>
                <a:latin typeface="+mn-lt"/>
              </a:defRPr>
            </a:lvl3pPr>
            <a:lvl4pPr marL="1600200" indent="-228600">
              <a:buClr>
                <a:srgbClr val="36393B"/>
              </a:buClr>
              <a:buFont typeface="Wingdings" panose="05000000000000000000" pitchFamily="2" charset="2"/>
              <a:buChar char="§"/>
              <a:defRPr>
                <a:latin typeface="+mn-lt"/>
              </a:defRPr>
            </a:lvl4pPr>
            <a:lvl5pPr marL="2057400" indent="-228600">
              <a:buClr>
                <a:srgbClr val="36393B"/>
              </a:buClr>
              <a:buFont typeface="Wingdings" panose="05000000000000000000" pitchFamily="2" charset="2"/>
              <a:buChar char="§"/>
              <a:defRPr>
                <a:latin typeface="+mn-lt"/>
              </a:defRPr>
            </a:lvl5pPr>
          </a:lstStyle>
          <a:p>
            <a:pPr lvl="0"/>
            <a:r>
              <a:rPr lang="en-US" dirty="0"/>
              <a:t>Click to edit Master text styles</a:t>
            </a:r>
          </a:p>
        </p:txBody>
      </p:sp>
      <p:sp>
        <p:nvSpPr>
          <p:cNvPr id="20" name="Text Placeholder 13">
            <a:extLst>
              <a:ext uri="{FF2B5EF4-FFF2-40B4-BE49-F238E27FC236}">
                <a16:creationId xmlns:a16="http://schemas.microsoft.com/office/drawing/2014/main" id="{A952C90B-977A-4BFE-A47C-B9569BC430FA}"/>
              </a:ext>
            </a:extLst>
          </p:cNvPr>
          <p:cNvSpPr>
            <a:spLocks noGrp="1"/>
          </p:cNvSpPr>
          <p:nvPr>
            <p:ph type="body" sz="quarter" idx="11" hasCustomPrompt="1"/>
          </p:nvPr>
        </p:nvSpPr>
        <p:spPr>
          <a:xfrm>
            <a:off x="341519" y="5959481"/>
            <a:ext cx="3239881" cy="314877"/>
          </a:xfrm>
          <a:prstGeom prst="rect">
            <a:avLst/>
          </a:prstGeom>
        </p:spPr>
        <p:txBody>
          <a:bodyPr anchor="ctr"/>
          <a:lstStyle>
            <a:lvl1pPr marL="0" indent="0" algn="ctr">
              <a:lnSpc>
                <a:spcPct val="100000"/>
              </a:lnSpc>
              <a:spcBef>
                <a:spcPts val="0"/>
              </a:spcBef>
              <a:buNone/>
              <a:defRPr sz="2000" b="1" i="0">
                <a:solidFill>
                  <a:srgbClr val="0E2A5B"/>
                </a:solidFill>
              </a:defRPr>
            </a:lvl1pPr>
            <a:lvl2pPr marL="457200" indent="0">
              <a:buNone/>
              <a:defRPr/>
            </a:lvl2pPr>
          </a:lstStyle>
          <a:p>
            <a:pPr lvl="0"/>
            <a:r>
              <a:rPr lang="en-US" dirty="0"/>
              <a:t>Insert patient name</a:t>
            </a:r>
          </a:p>
        </p:txBody>
      </p:sp>
      <p:sp>
        <p:nvSpPr>
          <p:cNvPr id="21" name="Text Placeholder 13">
            <a:extLst>
              <a:ext uri="{FF2B5EF4-FFF2-40B4-BE49-F238E27FC236}">
                <a16:creationId xmlns:a16="http://schemas.microsoft.com/office/drawing/2014/main" id="{5EC52E52-9B7A-4DFB-B5C1-4789573FC46B}"/>
              </a:ext>
            </a:extLst>
          </p:cNvPr>
          <p:cNvSpPr>
            <a:spLocks noGrp="1"/>
          </p:cNvSpPr>
          <p:nvPr>
            <p:ph type="body" sz="quarter" idx="12" hasCustomPrompt="1"/>
          </p:nvPr>
        </p:nvSpPr>
        <p:spPr>
          <a:xfrm>
            <a:off x="341519" y="6330711"/>
            <a:ext cx="3239881" cy="314877"/>
          </a:xfrm>
          <a:prstGeom prst="rect">
            <a:avLst/>
          </a:prstGeom>
        </p:spPr>
        <p:txBody>
          <a:bodyPr anchor="ctr"/>
          <a:lstStyle>
            <a:lvl1pPr marL="0" indent="0" algn="ctr">
              <a:lnSpc>
                <a:spcPct val="100000"/>
              </a:lnSpc>
              <a:spcBef>
                <a:spcPts val="0"/>
              </a:spcBef>
              <a:buNone/>
              <a:defRPr sz="2000" b="1" i="1">
                <a:solidFill>
                  <a:srgbClr val="0E2A5B"/>
                </a:solidFill>
              </a:defRPr>
            </a:lvl1pPr>
            <a:lvl2pPr marL="457200" indent="0">
              <a:buNone/>
              <a:defRPr/>
            </a:lvl2pPr>
          </a:lstStyle>
          <a:p>
            <a:pPr lvl="0"/>
            <a:r>
              <a:rPr lang="en-US" dirty="0"/>
              <a:t>Living with [ ]</a:t>
            </a:r>
          </a:p>
        </p:txBody>
      </p:sp>
      <p:sp>
        <p:nvSpPr>
          <p:cNvPr id="26" name="Slide Number Placeholder 25">
            <a:extLst>
              <a:ext uri="{FF2B5EF4-FFF2-40B4-BE49-F238E27FC236}">
                <a16:creationId xmlns:a16="http://schemas.microsoft.com/office/drawing/2014/main" id="{F5EEC136-C1E1-4828-8B0E-DD87DE05F24B}"/>
              </a:ext>
            </a:extLst>
          </p:cNvPr>
          <p:cNvSpPr>
            <a:spLocks noGrp="1"/>
          </p:cNvSpPr>
          <p:nvPr>
            <p:ph type="sldNum" sz="quarter" idx="13"/>
          </p:nvPr>
        </p:nvSpPr>
        <p:spPr>
          <a:xfrm>
            <a:off x="10679502" y="6356350"/>
            <a:ext cx="674298" cy="365125"/>
          </a:xfrm>
        </p:spPr>
        <p:txBody>
          <a:bodyPr/>
          <a:lstStyle/>
          <a:p>
            <a:fld id="{8CCD88B2-4779-4CF2-9BFA-66EFB27DFADF}" type="slidenum">
              <a:rPr lang="en-US" smtClean="0"/>
              <a:t>‹#›</a:t>
            </a:fld>
            <a:endParaRPr lang="en-US" dirty="0"/>
          </a:p>
        </p:txBody>
      </p:sp>
      <p:sp>
        <p:nvSpPr>
          <p:cNvPr id="37" name="Footer Placeholder 5">
            <a:extLst>
              <a:ext uri="{FF2B5EF4-FFF2-40B4-BE49-F238E27FC236}">
                <a16:creationId xmlns:a16="http://schemas.microsoft.com/office/drawing/2014/main" id="{17FC5BCA-3019-42D2-AE81-26001164B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36239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E1AA3C9-F607-B57B-89A5-F85B5C5E4894}"/>
              </a:ext>
            </a:extLst>
          </p:cNvPr>
          <p:cNvSpPr>
            <a:spLocks noGrp="1"/>
          </p:cNvSpPr>
          <p:nvPr>
            <p:ph type="body" sz="quarter" idx="12"/>
          </p:nvPr>
        </p:nvSpPr>
        <p:spPr>
          <a:xfrm>
            <a:off x="327025" y="1240972"/>
            <a:ext cx="11534775" cy="4637542"/>
          </a:xfrm>
          <a:prstGeom prst="rect">
            <a:avLst/>
          </a:prstGeom>
        </p:spPr>
        <p:txBody>
          <a:bodyPr/>
          <a:lstStyle>
            <a:lvl1pPr marL="228600" indent="-228600">
              <a:lnSpc>
                <a:spcPct val="100000"/>
              </a:lnSpc>
              <a:buFont typeface="Wingdings" pitchFamily="2" charset="2"/>
              <a:buChar char="§"/>
              <a:defRPr sz="2000"/>
            </a:lvl1pPr>
            <a:lvl2pPr marL="685800" indent="-228600">
              <a:lnSpc>
                <a:spcPct val="100000"/>
              </a:lnSpc>
              <a:buFont typeface="System Font Regular"/>
              <a:buChar char="⎻"/>
              <a:defRPr sz="1800"/>
            </a:lvl2pPr>
            <a:lvl3pPr marL="1143000" indent="-228600">
              <a:lnSpc>
                <a:spcPct val="100000"/>
              </a:lnSpc>
              <a:buFont typeface="System Font Regular"/>
              <a:buChar char="⎻"/>
              <a:defRPr sz="1600"/>
            </a:lvl3pPr>
            <a:lvl4pPr marL="1600200" indent="-228600">
              <a:lnSpc>
                <a:spcPct val="100000"/>
              </a:lnSpc>
              <a:buFont typeface="System Font Regular"/>
              <a:buChar char="⎻"/>
              <a:defRPr sz="1400"/>
            </a:lvl4pPr>
            <a:lvl5pPr marL="2057400" indent="-228600">
              <a:lnSpc>
                <a:spcPct val="100000"/>
              </a:lnSpc>
              <a:buFont typeface="System Font Regular"/>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Object 6" hidden="1">
            <a:extLst>
              <a:ext uri="{FF2B5EF4-FFF2-40B4-BE49-F238E27FC236}">
                <a16:creationId xmlns:a16="http://schemas.microsoft.com/office/drawing/2014/main" id="{86DCE973-EB4A-437A-ADAE-D8625051456B}"/>
              </a:ext>
            </a:extLst>
          </p:cNvPr>
          <p:cNvGraphicFramePr>
            <a:graphicFrameLocks noChangeAspect="1"/>
          </p:cNvGraphicFramePr>
          <p:nvPr userDrawn="1">
            <p:custDataLst>
              <p:tags r:id="rId1"/>
            </p:custDataLst>
            <p:extLst>
              <p:ext uri="{D42A27DB-BD31-4B8C-83A1-F6EECF244321}">
                <p14:modId xmlns:p14="http://schemas.microsoft.com/office/powerpoint/2010/main" val="674313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86DCE973-EB4A-437A-ADAE-D862505145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BF8E990-7ACE-4E77-922E-E669D258BDE6}"/>
              </a:ext>
            </a:extLst>
          </p:cNvPr>
          <p:cNvSpPr>
            <a:spLocks noGrp="1"/>
          </p:cNvSpPr>
          <p:nvPr>
            <p:ph type="title" hasCustomPrompt="1"/>
          </p:nvPr>
        </p:nvSpPr>
        <p:spPr>
          <a:xfrm>
            <a:off x="341520" y="163721"/>
            <a:ext cx="11508961" cy="801479"/>
          </a:xfrm>
          <a:prstGeom prst="rect">
            <a:avLst/>
          </a:prstGeom>
        </p:spPr>
        <p:txBody>
          <a:bodyPr vert="horz" anchor="b" anchorCtr="0">
            <a:normAutofit/>
          </a:bodyPr>
          <a:lstStyle>
            <a:lvl1pPr>
              <a:defRPr sz="3000" b="1">
                <a:solidFill>
                  <a:srgbClr val="0E295B"/>
                </a:solidFill>
                <a:latin typeface="+mn-lt"/>
              </a:defRPr>
            </a:lvl1pPr>
          </a:lstStyle>
          <a:p>
            <a:r>
              <a:rPr lang="en-US" dirty="0"/>
              <a:t>Click to edit title</a:t>
            </a:r>
          </a:p>
        </p:txBody>
      </p:sp>
      <p:pic>
        <p:nvPicPr>
          <p:cNvPr id="8" name="Picture 7">
            <a:extLst>
              <a:ext uri="{FF2B5EF4-FFF2-40B4-BE49-F238E27FC236}">
                <a16:creationId xmlns:a16="http://schemas.microsoft.com/office/drawing/2014/main" id="{D95DF842-73F1-4A5F-8CEA-70B1EADACD12}"/>
              </a:ext>
            </a:extLst>
          </p:cNvPr>
          <p:cNvPicPr>
            <a:picLocks noChangeAspect="1"/>
          </p:cNvPicPr>
          <p:nvPr userDrawn="1"/>
        </p:nvPicPr>
        <p:blipFill>
          <a:blip r:embed="rId5"/>
          <a:stretch>
            <a:fillRect/>
          </a:stretch>
        </p:blipFill>
        <p:spPr>
          <a:xfrm>
            <a:off x="11332610" y="6450433"/>
            <a:ext cx="231688" cy="176959"/>
          </a:xfrm>
          <a:prstGeom prst="rect">
            <a:avLst/>
          </a:prstGeom>
        </p:spPr>
      </p:pic>
      <p:sp>
        <p:nvSpPr>
          <p:cNvPr id="2" name="Slide Number Placeholder 1">
            <a:extLst>
              <a:ext uri="{FF2B5EF4-FFF2-40B4-BE49-F238E27FC236}">
                <a16:creationId xmlns:a16="http://schemas.microsoft.com/office/drawing/2014/main" id="{43A7FD2C-7850-4845-9698-A265882F02AD}"/>
              </a:ext>
            </a:extLst>
          </p:cNvPr>
          <p:cNvSpPr>
            <a:spLocks noGrp="1"/>
          </p:cNvSpPr>
          <p:nvPr>
            <p:ph type="sldNum" sz="quarter" idx="10"/>
          </p:nvPr>
        </p:nvSpPr>
        <p:spPr>
          <a:xfrm>
            <a:off x="10722634" y="6356350"/>
            <a:ext cx="631166" cy="365125"/>
          </a:xfrm>
        </p:spPr>
        <p:txBody>
          <a:bodyPr/>
          <a:lstStyle/>
          <a:p>
            <a:fld id="{8CCD88B2-4779-4CF2-9BFA-66EFB27DFADF}" type="slidenum">
              <a:rPr lang="en-US" smtClean="0"/>
              <a:t>‹#›</a:t>
            </a:fld>
            <a:endParaRPr lang="en-US" dirty="0"/>
          </a:p>
        </p:txBody>
      </p:sp>
      <p:sp>
        <p:nvSpPr>
          <p:cNvPr id="10" name="Footer Placeholder 5">
            <a:extLst>
              <a:ext uri="{FF2B5EF4-FFF2-40B4-BE49-F238E27FC236}">
                <a16:creationId xmlns:a16="http://schemas.microsoft.com/office/drawing/2014/main" id="{CF17C371-FD84-41B2-B662-615620D0461A}"/>
              </a:ext>
            </a:extLst>
          </p:cNvPr>
          <p:cNvSpPr>
            <a:spLocks noGrp="1"/>
          </p:cNvSpPr>
          <p:nvPr>
            <p:ph type="ftr" sz="quarter" idx="3"/>
          </p:nvPr>
        </p:nvSpPr>
        <p:spPr>
          <a:xfrm>
            <a:off x="341520" y="6356350"/>
            <a:ext cx="8058582" cy="365125"/>
          </a:xfrm>
          <a:prstGeom prst="rect">
            <a:avLst/>
          </a:prstGeom>
        </p:spPr>
        <p:txBody>
          <a:bodyPr vert="horz" lIns="91440" tIns="45720" rIns="91440" bIns="45720" rtlCol="0" anchor="ctr"/>
          <a:lstStyle>
            <a:lvl1pPr algn="l">
              <a:lnSpc>
                <a:spcPct val="80000"/>
              </a:lnSpc>
              <a:defRPr sz="900" baseline="0">
                <a:solidFill>
                  <a:schemeClr val="tx1">
                    <a:tint val="75000"/>
                  </a:schemeClr>
                </a:solidFill>
              </a:defRPr>
            </a:lvl1pPr>
          </a:lstStyle>
          <a:p>
            <a:endParaRPr lang="en-US" dirty="0"/>
          </a:p>
        </p:txBody>
      </p:sp>
    </p:spTree>
    <p:extLst>
      <p:ext uri="{BB962C8B-B14F-4D97-AF65-F5344CB8AC3E}">
        <p14:creationId xmlns:p14="http://schemas.microsoft.com/office/powerpoint/2010/main" val="558906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6DCE973-EB4A-437A-ADAE-D8625051456B}"/>
              </a:ext>
            </a:extLst>
          </p:cNvPr>
          <p:cNvGraphicFramePr>
            <a:graphicFrameLocks noChangeAspect="1"/>
          </p:cNvGraphicFramePr>
          <p:nvPr userDrawn="1">
            <p:custDataLst>
              <p:tags r:id="rId1"/>
            </p:custDataLst>
            <p:extLst>
              <p:ext uri="{D42A27DB-BD31-4B8C-83A1-F6EECF244321}">
                <p14:modId xmlns:p14="http://schemas.microsoft.com/office/powerpoint/2010/main" val="1131787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86DCE973-EB4A-437A-ADAE-D862505145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BF8E990-7ACE-4E77-922E-E669D258BDE6}"/>
              </a:ext>
            </a:extLst>
          </p:cNvPr>
          <p:cNvSpPr>
            <a:spLocks noGrp="1"/>
          </p:cNvSpPr>
          <p:nvPr>
            <p:ph type="title" hasCustomPrompt="1"/>
          </p:nvPr>
        </p:nvSpPr>
        <p:spPr>
          <a:xfrm>
            <a:off x="341520" y="163721"/>
            <a:ext cx="11508961" cy="801479"/>
          </a:xfrm>
          <a:prstGeom prst="rect">
            <a:avLst/>
          </a:prstGeom>
        </p:spPr>
        <p:txBody>
          <a:bodyPr vert="horz" anchor="b" anchorCtr="0">
            <a:normAutofit/>
          </a:bodyPr>
          <a:lstStyle>
            <a:lvl1pPr>
              <a:defRPr sz="3000" b="1">
                <a:solidFill>
                  <a:srgbClr val="0E295B"/>
                </a:solidFill>
                <a:latin typeface="+mn-lt"/>
              </a:defRPr>
            </a:lvl1pPr>
          </a:lstStyle>
          <a:p>
            <a:r>
              <a:rPr lang="en-US" dirty="0"/>
              <a:t>Click to edit title</a:t>
            </a:r>
          </a:p>
        </p:txBody>
      </p:sp>
      <p:sp>
        <p:nvSpPr>
          <p:cNvPr id="8" name="Content Placeholder 2">
            <a:extLst>
              <a:ext uri="{FF2B5EF4-FFF2-40B4-BE49-F238E27FC236}">
                <a16:creationId xmlns:a16="http://schemas.microsoft.com/office/drawing/2014/main" id="{AE5B1CE3-AF97-47D4-B294-CB178901D355}"/>
              </a:ext>
            </a:extLst>
          </p:cNvPr>
          <p:cNvSpPr>
            <a:spLocks noGrp="1"/>
          </p:cNvSpPr>
          <p:nvPr>
            <p:ph sz="half" idx="1"/>
          </p:nvPr>
        </p:nvSpPr>
        <p:spPr>
          <a:xfrm>
            <a:off x="341520" y="2184401"/>
            <a:ext cx="5628862" cy="3992562"/>
          </a:xfrm>
          <a:prstGeom prst="rect">
            <a:avLst/>
          </a:prstGeom>
        </p:spPr>
        <p:txBody>
          <a:bodyPr/>
          <a:lstStyle>
            <a:lvl1pPr marL="228600" indent="-228600">
              <a:buClr>
                <a:srgbClr val="36393B"/>
              </a:buClr>
              <a:buFont typeface="Wingdings" panose="05000000000000000000" pitchFamily="2" charset="2"/>
              <a:buChar char="§"/>
              <a:defRPr sz="1800">
                <a:solidFill>
                  <a:schemeClr val="tx1"/>
                </a:solidFill>
                <a:latin typeface="+mn-lt"/>
              </a:defRPr>
            </a:lvl1pPr>
            <a:lvl2pPr marL="685800" indent="-228600">
              <a:buClr>
                <a:srgbClr val="36393B"/>
              </a:buClr>
              <a:buFont typeface="Wingdings" panose="05000000000000000000" pitchFamily="2" charset="2"/>
              <a:buChar char="§"/>
              <a:defRPr>
                <a:latin typeface="+mn-lt"/>
              </a:defRPr>
            </a:lvl2pPr>
            <a:lvl3pPr marL="1143000" indent="-228600">
              <a:buClr>
                <a:srgbClr val="36393B"/>
              </a:buClr>
              <a:buFont typeface="Wingdings" panose="05000000000000000000" pitchFamily="2" charset="2"/>
              <a:buChar char="§"/>
              <a:defRPr>
                <a:latin typeface="+mn-lt"/>
              </a:defRPr>
            </a:lvl3pPr>
            <a:lvl4pPr marL="1600200" indent="-228600">
              <a:buClr>
                <a:srgbClr val="36393B"/>
              </a:buClr>
              <a:buFont typeface="Wingdings" panose="05000000000000000000" pitchFamily="2" charset="2"/>
              <a:buChar char="§"/>
              <a:defRPr>
                <a:latin typeface="+mn-lt"/>
              </a:defRPr>
            </a:lvl4pPr>
            <a:lvl5pPr marL="2057400" indent="-228600">
              <a:buClr>
                <a:srgbClr val="36393B"/>
              </a:buClr>
              <a:buFont typeface="Wingdings" panose="05000000000000000000" pitchFamily="2" charset="2"/>
              <a:buChar char="§"/>
              <a:defRPr>
                <a:latin typeface="+mn-lt"/>
              </a:defRPr>
            </a:lvl5pPr>
          </a:lstStyle>
          <a:p>
            <a:pPr lvl="0"/>
            <a:r>
              <a:rPr lang="en-US" dirty="0"/>
              <a:t>Click to edit Master text styles</a:t>
            </a:r>
          </a:p>
        </p:txBody>
      </p:sp>
      <p:sp>
        <p:nvSpPr>
          <p:cNvPr id="9" name="Content Placeholder 3">
            <a:extLst>
              <a:ext uri="{FF2B5EF4-FFF2-40B4-BE49-F238E27FC236}">
                <a16:creationId xmlns:a16="http://schemas.microsoft.com/office/drawing/2014/main" id="{1D4CA0C7-57BE-4796-8DB0-04E128796E09}"/>
              </a:ext>
            </a:extLst>
          </p:cNvPr>
          <p:cNvSpPr>
            <a:spLocks noGrp="1"/>
          </p:cNvSpPr>
          <p:nvPr>
            <p:ph sz="half" idx="2"/>
          </p:nvPr>
        </p:nvSpPr>
        <p:spPr>
          <a:xfrm>
            <a:off x="6221619" y="2184401"/>
            <a:ext cx="5628862" cy="3992562"/>
          </a:xfrm>
          <a:prstGeom prst="rect">
            <a:avLst/>
          </a:prstGeom>
        </p:spPr>
        <p:txBody>
          <a:bodyPr/>
          <a:lstStyle>
            <a:lvl1pPr marL="228600" indent="-228600">
              <a:buClr>
                <a:srgbClr val="36393B"/>
              </a:buClr>
              <a:buFont typeface="Wingdings" panose="05000000000000000000" pitchFamily="2" charset="2"/>
              <a:buChar char="§"/>
              <a:defRPr sz="1800">
                <a:solidFill>
                  <a:schemeClr val="tx1"/>
                </a:solidFill>
                <a:latin typeface="+mn-lt"/>
              </a:defRPr>
            </a:lvl1pPr>
            <a:lvl2pPr marL="685800" indent="-228600">
              <a:buClr>
                <a:srgbClr val="36393B"/>
              </a:buClr>
              <a:buFont typeface="Wingdings" panose="05000000000000000000" pitchFamily="2" charset="2"/>
              <a:buChar char="§"/>
              <a:defRPr>
                <a:solidFill>
                  <a:srgbClr val="36393B"/>
                </a:solidFill>
                <a:latin typeface="+mn-lt"/>
              </a:defRPr>
            </a:lvl2pPr>
            <a:lvl3pPr marL="1143000" indent="-228600">
              <a:buClr>
                <a:srgbClr val="36393B"/>
              </a:buClr>
              <a:buFont typeface="Wingdings" panose="05000000000000000000" pitchFamily="2" charset="2"/>
              <a:buChar char="§"/>
              <a:defRPr>
                <a:solidFill>
                  <a:srgbClr val="36393B"/>
                </a:solidFill>
                <a:latin typeface="+mn-lt"/>
              </a:defRPr>
            </a:lvl3pPr>
            <a:lvl4pPr marL="1600200" indent="-228600">
              <a:buClr>
                <a:srgbClr val="36393B"/>
              </a:buClr>
              <a:buFont typeface="Wingdings" panose="05000000000000000000" pitchFamily="2" charset="2"/>
              <a:buChar char="§"/>
              <a:defRPr>
                <a:solidFill>
                  <a:srgbClr val="36393B"/>
                </a:solidFill>
                <a:latin typeface="+mn-lt"/>
              </a:defRPr>
            </a:lvl4pPr>
            <a:lvl5pPr marL="2057400" indent="-228600">
              <a:buClr>
                <a:srgbClr val="36393B"/>
              </a:buClr>
              <a:buFont typeface="Wingdings" panose="05000000000000000000" pitchFamily="2" charset="2"/>
              <a:buChar char="§"/>
              <a:defRPr>
                <a:solidFill>
                  <a:srgbClr val="36393B"/>
                </a:solidFill>
                <a:latin typeface="+mn-lt"/>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F4C3F3B7-01DF-400F-AED7-9F1925EE981B}"/>
              </a:ext>
            </a:extLst>
          </p:cNvPr>
          <p:cNvSpPr>
            <a:spLocks noGrp="1"/>
          </p:cNvSpPr>
          <p:nvPr>
            <p:ph type="body" sz="quarter" idx="10" hasCustomPrompt="1"/>
          </p:nvPr>
        </p:nvSpPr>
        <p:spPr>
          <a:xfrm>
            <a:off x="341520" y="1612899"/>
            <a:ext cx="5628862" cy="381001"/>
          </a:xfrm>
          <a:prstGeom prst="rect">
            <a:avLst/>
          </a:prstGeom>
        </p:spPr>
        <p:txBody>
          <a:bodyPr anchor="b"/>
          <a:lstStyle>
            <a:lvl1pPr marL="0" indent="0" algn="ctr">
              <a:lnSpc>
                <a:spcPct val="100000"/>
              </a:lnSpc>
              <a:spcBef>
                <a:spcPts val="0"/>
              </a:spcBef>
              <a:buNone/>
              <a:defRPr sz="2000" b="1">
                <a:solidFill>
                  <a:srgbClr val="0E2A5B"/>
                </a:solidFill>
              </a:defRPr>
            </a:lvl1pPr>
            <a:lvl2pPr marL="457200" indent="0">
              <a:buNone/>
              <a:defRPr/>
            </a:lvl2pPr>
          </a:lstStyle>
          <a:p>
            <a:pPr lvl="0"/>
            <a:r>
              <a:rPr lang="en-US" dirty="0"/>
              <a:t>Insert title</a:t>
            </a:r>
          </a:p>
        </p:txBody>
      </p:sp>
      <p:sp>
        <p:nvSpPr>
          <p:cNvPr id="19" name="Text Placeholder 13">
            <a:extLst>
              <a:ext uri="{FF2B5EF4-FFF2-40B4-BE49-F238E27FC236}">
                <a16:creationId xmlns:a16="http://schemas.microsoft.com/office/drawing/2014/main" id="{69A86B01-9466-44F1-9FCE-5D3037A6C4EE}"/>
              </a:ext>
            </a:extLst>
          </p:cNvPr>
          <p:cNvSpPr>
            <a:spLocks noGrp="1"/>
          </p:cNvSpPr>
          <p:nvPr>
            <p:ph type="body" sz="quarter" idx="12" hasCustomPrompt="1"/>
          </p:nvPr>
        </p:nvSpPr>
        <p:spPr>
          <a:xfrm>
            <a:off x="6221619" y="1612899"/>
            <a:ext cx="5628862" cy="381001"/>
          </a:xfrm>
          <a:prstGeom prst="rect">
            <a:avLst/>
          </a:prstGeom>
        </p:spPr>
        <p:txBody>
          <a:bodyPr anchor="b"/>
          <a:lstStyle>
            <a:lvl1pPr marL="0" indent="0" algn="ctr">
              <a:lnSpc>
                <a:spcPct val="100000"/>
              </a:lnSpc>
              <a:spcBef>
                <a:spcPts val="0"/>
              </a:spcBef>
              <a:buNone/>
              <a:defRPr sz="2000" b="1">
                <a:solidFill>
                  <a:srgbClr val="0E2A5B"/>
                </a:solidFill>
              </a:defRPr>
            </a:lvl1pPr>
            <a:lvl2pPr marL="457200" indent="0">
              <a:buNone/>
              <a:defRPr/>
            </a:lvl2pPr>
          </a:lstStyle>
          <a:p>
            <a:pPr lvl="0"/>
            <a:r>
              <a:rPr lang="en-US" dirty="0"/>
              <a:t>Insert title</a:t>
            </a:r>
          </a:p>
        </p:txBody>
      </p:sp>
      <p:pic>
        <p:nvPicPr>
          <p:cNvPr id="13" name="Picture 12">
            <a:extLst>
              <a:ext uri="{FF2B5EF4-FFF2-40B4-BE49-F238E27FC236}">
                <a16:creationId xmlns:a16="http://schemas.microsoft.com/office/drawing/2014/main" id="{A76BFE45-B151-409C-A8E6-E60A963B3520}"/>
              </a:ext>
            </a:extLst>
          </p:cNvPr>
          <p:cNvPicPr>
            <a:picLocks noChangeAspect="1"/>
          </p:cNvPicPr>
          <p:nvPr userDrawn="1"/>
        </p:nvPicPr>
        <p:blipFill>
          <a:blip r:embed="rId5"/>
          <a:stretch>
            <a:fillRect/>
          </a:stretch>
        </p:blipFill>
        <p:spPr>
          <a:xfrm>
            <a:off x="11332610" y="6450433"/>
            <a:ext cx="231688" cy="176959"/>
          </a:xfrm>
          <a:prstGeom prst="rect">
            <a:avLst/>
          </a:prstGeom>
        </p:spPr>
      </p:pic>
      <p:sp>
        <p:nvSpPr>
          <p:cNvPr id="21" name="Slide Number Placeholder 20">
            <a:extLst>
              <a:ext uri="{FF2B5EF4-FFF2-40B4-BE49-F238E27FC236}">
                <a16:creationId xmlns:a16="http://schemas.microsoft.com/office/drawing/2014/main" id="{C589AA6E-5F06-423B-ABC0-FB1C18AE7754}"/>
              </a:ext>
            </a:extLst>
          </p:cNvPr>
          <p:cNvSpPr>
            <a:spLocks noGrp="1"/>
          </p:cNvSpPr>
          <p:nvPr>
            <p:ph type="sldNum" sz="quarter" idx="13"/>
          </p:nvPr>
        </p:nvSpPr>
        <p:spPr>
          <a:xfrm>
            <a:off x="8610600" y="6356350"/>
            <a:ext cx="2743200" cy="365125"/>
          </a:xfrm>
        </p:spPr>
        <p:txBody>
          <a:bodyPr/>
          <a:lstStyle/>
          <a:p>
            <a:fld id="{8CCD88B2-4779-4CF2-9BFA-66EFB27DFADF}" type="slidenum">
              <a:rPr lang="en-US" smtClean="0"/>
              <a:t>‹#›</a:t>
            </a:fld>
            <a:endParaRPr lang="en-US" dirty="0"/>
          </a:p>
        </p:txBody>
      </p:sp>
      <p:sp>
        <p:nvSpPr>
          <p:cNvPr id="28" name="Footer Placeholder 5">
            <a:extLst>
              <a:ext uri="{FF2B5EF4-FFF2-40B4-BE49-F238E27FC236}">
                <a16:creationId xmlns:a16="http://schemas.microsoft.com/office/drawing/2014/main" id="{075F829F-94D0-4F91-A12D-70CD077CB590}"/>
              </a:ext>
            </a:extLst>
          </p:cNvPr>
          <p:cNvSpPr>
            <a:spLocks noGrp="1"/>
          </p:cNvSpPr>
          <p:nvPr>
            <p:ph type="ftr" sz="quarter" idx="3"/>
          </p:nvPr>
        </p:nvSpPr>
        <p:spPr>
          <a:xfrm>
            <a:off x="341520" y="6356350"/>
            <a:ext cx="8058582" cy="365125"/>
          </a:xfrm>
          <a:prstGeom prst="rect">
            <a:avLst/>
          </a:prstGeom>
        </p:spPr>
        <p:txBody>
          <a:bodyPr vert="horz" lIns="91440" tIns="45720" rIns="91440" bIns="45720" rtlCol="0" anchor="ctr"/>
          <a:lstStyle>
            <a:lvl1pPr algn="l">
              <a:lnSpc>
                <a:spcPct val="80000"/>
              </a:lnSpc>
              <a:defRPr sz="900" baseline="0">
                <a:solidFill>
                  <a:schemeClr val="tx1">
                    <a:tint val="75000"/>
                  </a:schemeClr>
                </a:solidFill>
              </a:defRPr>
            </a:lvl1pPr>
          </a:lstStyle>
          <a:p>
            <a:endParaRPr lang="en-US" dirty="0"/>
          </a:p>
        </p:txBody>
      </p:sp>
    </p:spTree>
    <p:extLst>
      <p:ext uri="{BB962C8B-B14F-4D97-AF65-F5344CB8AC3E}">
        <p14:creationId xmlns:p14="http://schemas.microsoft.com/office/powerpoint/2010/main" val="24753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Thir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6DCE973-EB4A-437A-ADAE-D8625051456B}"/>
              </a:ext>
            </a:extLst>
          </p:cNvPr>
          <p:cNvGraphicFramePr>
            <a:graphicFrameLocks noChangeAspect="1"/>
          </p:cNvGraphicFramePr>
          <p:nvPr userDrawn="1">
            <p:custDataLst>
              <p:tags r:id="rId1"/>
            </p:custDataLst>
            <p:extLst>
              <p:ext uri="{D42A27DB-BD31-4B8C-83A1-F6EECF244321}">
                <p14:modId xmlns:p14="http://schemas.microsoft.com/office/powerpoint/2010/main" val="1347671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86DCE973-EB4A-437A-ADAE-D862505145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BF8E990-7ACE-4E77-922E-E669D258BDE6}"/>
              </a:ext>
            </a:extLst>
          </p:cNvPr>
          <p:cNvSpPr>
            <a:spLocks noGrp="1"/>
          </p:cNvSpPr>
          <p:nvPr>
            <p:ph type="title" hasCustomPrompt="1"/>
          </p:nvPr>
        </p:nvSpPr>
        <p:spPr>
          <a:xfrm>
            <a:off x="341520" y="163721"/>
            <a:ext cx="11508961" cy="801479"/>
          </a:xfrm>
          <a:prstGeom prst="rect">
            <a:avLst/>
          </a:prstGeom>
        </p:spPr>
        <p:txBody>
          <a:bodyPr vert="horz" anchor="b" anchorCtr="0">
            <a:normAutofit/>
          </a:bodyPr>
          <a:lstStyle>
            <a:lvl1pPr>
              <a:defRPr sz="3000" b="1">
                <a:solidFill>
                  <a:srgbClr val="0E295B"/>
                </a:solidFill>
                <a:latin typeface="+mn-lt"/>
              </a:defRPr>
            </a:lvl1pPr>
          </a:lstStyle>
          <a:p>
            <a:r>
              <a:rPr lang="en-US" dirty="0"/>
              <a:t>Click to edit title</a:t>
            </a:r>
          </a:p>
        </p:txBody>
      </p:sp>
      <p:sp>
        <p:nvSpPr>
          <p:cNvPr id="8" name="Content Placeholder 2">
            <a:extLst>
              <a:ext uri="{FF2B5EF4-FFF2-40B4-BE49-F238E27FC236}">
                <a16:creationId xmlns:a16="http://schemas.microsoft.com/office/drawing/2014/main" id="{AE5B1CE3-AF97-47D4-B294-CB178901D355}"/>
              </a:ext>
            </a:extLst>
          </p:cNvPr>
          <p:cNvSpPr>
            <a:spLocks noGrp="1"/>
          </p:cNvSpPr>
          <p:nvPr>
            <p:ph sz="half" idx="1"/>
          </p:nvPr>
        </p:nvSpPr>
        <p:spPr>
          <a:xfrm>
            <a:off x="341520" y="2184401"/>
            <a:ext cx="3557376" cy="3992562"/>
          </a:xfrm>
          <a:prstGeom prst="rect">
            <a:avLst/>
          </a:prstGeom>
        </p:spPr>
        <p:txBody>
          <a:bodyPr/>
          <a:lstStyle>
            <a:lvl1pPr marL="228600" indent="-228600">
              <a:buClr>
                <a:srgbClr val="36393B"/>
              </a:buClr>
              <a:buFont typeface="Wingdings" panose="05000000000000000000" pitchFamily="2" charset="2"/>
              <a:buChar char="§"/>
              <a:defRPr sz="1800">
                <a:solidFill>
                  <a:schemeClr val="tx1"/>
                </a:solidFill>
                <a:latin typeface="+mn-lt"/>
              </a:defRPr>
            </a:lvl1pPr>
            <a:lvl2pPr marL="685800" indent="-228600">
              <a:buClr>
                <a:srgbClr val="36393B"/>
              </a:buClr>
              <a:buFont typeface="Wingdings" panose="05000000000000000000" pitchFamily="2" charset="2"/>
              <a:buChar char="§"/>
              <a:defRPr>
                <a:latin typeface="+mn-lt"/>
              </a:defRPr>
            </a:lvl2pPr>
            <a:lvl3pPr marL="1143000" indent="-228600">
              <a:buClr>
                <a:srgbClr val="36393B"/>
              </a:buClr>
              <a:buFont typeface="Wingdings" panose="05000000000000000000" pitchFamily="2" charset="2"/>
              <a:buChar char="§"/>
              <a:defRPr>
                <a:latin typeface="+mn-lt"/>
              </a:defRPr>
            </a:lvl3pPr>
            <a:lvl4pPr marL="1600200" indent="-228600">
              <a:buClr>
                <a:srgbClr val="36393B"/>
              </a:buClr>
              <a:buFont typeface="Wingdings" panose="05000000000000000000" pitchFamily="2" charset="2"/>
              <a:buChar char="§"/>
              <a:defRPr>
                <a:latin typeface="+mn-lt"/>
              </a:defRPr>
            </a:lvl4pPr>
            <a:lvl5pPr marL="2057400" indent="-228600">
              <a:buClr>
                <a:srgbClr val="36393B"/>
              </a:buClr>
              <a:buFont typeface="Wingdings" panose="05000000000000000000" pitchFamily="2" charset="2"/>
              <a:buChar char="§"/>
              <a:defRPr>
                <a:latin typeface="+mn-lt"/>
              </a:defRPr>
            </a:lvl5pPr>
          </a:lstStyle>
          <a:p>
            <a:pPr lvl="0"/>
            <a:r>
              <a:rPr lang="en-US" dirty="0"/>
              <a:t>Click to edit Master text styles</a:t>
            </a:r>
          </a:p>
        </p:txBody>
      </p:sp>
      <p:sp>
        <p:nvSpPr>
          <p:cNvPr id="9" name="Content Placeholder 3">
            <a:extLst>
              <a:ext uri="{FF2B5EF4-FFF2-40B4-BE49-F238E27FC236}">
                <a16:creationId xmlns:a16="http://schemas.microsoft.com/office/drawing/2014/main" id="{1D4CA0C7-57BE-4796-8DB0-04E128796E09}"/>
              </a:ext>
            </a:extLst>
          </p:cNvPr>
          <p:cNvSpPr>
            <a:spLocks noGrp="1"/>
          </p:cNvSpPr>
          <p:nvPr>
            <p:ph sz="half" idx="2"/>
          </p:nvPr>
        </p:nvSpPr>
        <p:spPr>
          <a:xfrm>
            <a:off x="4127505" y="2184401"/>
            <a:ext cx="7722976" cy="3992562"/>
          </a:xfrm>
          <a:prstGeom prst="rect">
            <a:avLst/>
          </a:prstGeom>
        </p:spPr>
        <p:txBody>
          <a:bodyPr/>
          <a:lstStyle>
            <a:lvl1pPr marL="228600" indent="-228600">
              <a:buClr>
                <a:srgbClr val="36393B"/>
              </a:buClr>
              <a:buFont typeface="Wingdings" panose="05000000000000000000" pitchFamily="2" charset="2"/>
              <a:buChar char="§"/>
              <a:defRPr sz="1800">
                <a:solidFill>
                  <a:schemeClr val="tx1"/>
                </a:solidFill>
                <a:latin typeface="+mn-lt"/>
              </a:defRPr>
            </a:lvl1pPr>
            <a:lvl2pPr marL="685800" indent="-228600">
              <a:buClr>
                <a:srgbClr val="36393B"/>
              </a:buClr>
              <a:buFont typeface="Wingdings" panose="05000000000000000000" pitchFamily="2" charset="2"/>
              <a:buChar char="§"/>
              <a:defRPr>
                <a:solidFill>
                  <a:srgbClr val="36393B"/>
                </a:solidFill>
                <a:latin typeface="+mn-lt"/>
              </a:defRPr>
            </a:lvl2pPr>
            <a:lvl3pPr marL="1143000" indent="-228600">
              <a:buClr>
                <a:srgbClr val="36393B"/>
              </a:buClr>
              <a:buFont typeface="Wingdings" panose="05000000000000000000" pitchFamily="2" charset="2"/>
              <a:buChar char="§"/>
              <a:defRPr>
                <a:solidFill>
                  <a:srgbClr val="36393B"/>
                </a:solidFill>
                <a:latin typeface="+mn-lt"/>
              </a:defRPr>
            </a:lvl3pPr>
            <a:lvl4pPr marL="1600200" indent="-228600">
              <a:buClr>
                <a:srgbClr val="36393B"/>
              </a:buClr>
              <a:buFont typeface="Wingdings" panose="05000000000000000000" pitchFamily="2" charset="2"/>
              <a:buChar char="§"/>
              <a:defRPr>
                <a:solidFill>
                  <a:srgbClr val="36393B"/>
                </a:solidFill>
                <a:latin typeface="+mn-lt"/>
              </a:defRPr>
            </a:lvl4pPr>
            <a:lvl5pPr marL="2057400" indent="-228600">
              <a:buClr>
                <a:srgbClr val="36393B"/>
              </a:buClr>
              <a:buFont typeface="Wingdings" panose="05000000000000000000" pitchFamily="2" charset="2"/>
              <a:buChar char="§"/>
              <a:defRPr>
                <a:solidFill>
                  <a:srgbClr val="36393B"/>
                </a:solidFill>
                <a:latin typeface="+mn-lt"/>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F4C3F3B7-01DF-400F-AED7-9F1925EE981B}"/>
              </a:ext>
            </a:extLst>
          </p:cNvPr>
          <p:cNvSpPr>
            <a:spLocks noGrp="1"/>
          </p:cNvSpPr>
          <p:nvPr>
            <p:ph type="body" sz="quarter" idx="10" hasCustomPrompt="1"/>
          </p:nvPr>
        </p:nvSpPr>
        <p:spPr>
          <a:xfrm>
            <a:off x="341520" y="1612899"/>
            <a:ext cx="3557376" cy="381001"/>
          </a:xfrm>
          <a:prstGeom prst="rect">
            <a:avLst/>
          </a:prstGeom>
        </p:spPr>
        <p:txBody>
          <a:bodyPr anchor="b"/>
          <a:lstStyle>
            <a:lvl1pPr marL="0" indent="0" algn="ctr">
              <a:lnSpc>
                <a:spcPct val="100000"/>
              </a:lnSpc>
              <a:spcBef>
                <a:spcPts val="0"/>
              </a:spcBef>
              <a:buNone/>
              <a:defRPr sz="2000" b="1">
                <a:solidFill>
                  <a:srgbClr val="0E2A5B"/>
                </a:solidFill>
              </a:defRPr>
            </a:lvl1pPr>
            <a:lvl2pPr marL="457200" indent="0">
              <a:buNone/>
              <a:defRPr/>
            </a:lvl2pPr>
          </a:lstStyle>
          <a:p>
            <a:pPr lvl="0"/>
            <a:r>
              <a:rPr lang="en-US" dirty="0"/>
              <a:t>Insert title</a:t>
            </a:r>
          </a:p>
        </p:txBody>
      </p:sp>
      <p:sp>
        <p:nvSpPr>
          <p:cNvPr id="19" name="Text Placeholder 13">
            <a:extLst>
              <a:ext uri="{FF2B5EF4-FFF2-40B4-BE49-F238E27FC236}">
                <a16:creationId xmlns:a16="http://schemas.microsoft.com/office/drawing/2014/main" id="{69A86B01-9466-44F1-9FCE-5D3037A6C4EE}"/>
              </a:ext>
            </a:extLst>
          </p:cNvPr>
          <p:cNvSpPr>
            <a:spLocks noGrp="1"/>
          </p:cNvSpPr>
          <p:nvPr>
            <p:ph type="body" sz="quarter" idx="12" hasCustomPrompt="1"/>
          </p:nvPr>
        </p:nvSpPr>
        <p:spPr>
          <a:xfrm>
            <a:off x="4127505" y="1612899"/>
            <a:ext cx="7722976" cy="381001"/>
          </a:xfrm>
          <a:prstGeom prst="rect">
            <a:avLst/>
          </a:prstGeom>
        </p:spPr>
        <p:txBody>
          <a:bodyPr anchor="b"/>
          <a:lstStyle>
            <a:lvl1pPr marL="0" indent="0" algn="ctr">
              <a:lnSpc>
                <a:spcPct val="100000"/>
              </a:lnSpc>
              <a:spcBef>
                <a:spcPts val="0"/>
              </a:spcBef>
              <a:buNone/>
              <a:defRPr sz="2000" b="1">
                <a:solidFill>
                  <a:srgbClr val="0E2A5B"/>
                </a:solidFill>
              </a:defRPr>
            </a:lvl1pPr>
            <a:lvl2pPr marL="457200" indent="0">
              <a:buNone/>
              <a:defRPr/>
            </a:lvl2pPr>
          </a:lstStyle>
          <a:p>
            <a:pPr lvl="0"/>
            <a:r>
              <a:rPr lang="en-US" dirty="0"/>
              <a:t>Insert title</a:t>
            </a:r>
          </a:p>
        </p:txBody>
      </p:sp>
      <p:pic>
        <p:nvPicPr>
          <p:cNvPr id="13" name="Picture 12">
            <a:extLst>
              <a:ext uri="{FF2B5EF4-FFF2-40B4-BE49-F238E27FC236}">
                <a16:creationId xmlns:a16="http://schemas.microsoft.com/office/drawing/2014/main" id="{A76BFE45-B151-409C-A8E6-E60A963B3520}"/>
              </a:ext>
            </a:extLst>
          </p:cNvPr>
          <p:cNvPicPr>
            <a:picLocks noChangeAspect="1"/>
          </p:cNvPicPr>
          <p:nvPr userDrawn="1"/>
        </p:nvPicPr>
        <p:blipFill>
          <a:blip r:embed="rId5"/>
          <a:stretch>
            <a:fillRect/>
          </a:stretch>
        </p:blipFill>
        <p:spPr>
          <a:xfrm>
            <a:off x="11332610" y="6450433"/>
            <a:ext cx="231688" cy="176959"/>
          </a:xfrm>
          <a:prstGeom prst="rect">
            <a:avLst/>
          </a:prstGeom>
        </p:spPr>
      </p:pic>
      <p:sp>
        <p:nvSpPr>
          <p:cNvPr id="4" name="Slide Number Placeholder 3">
            <a:extLst>
              <a:ext uri="{FF2B5EF4-FFF2-40B4-BE49-F238E27FC236}">
                <a16:creationId xmlns:a16="http://schemas.microsoft.com/office/drawing/2014/main" id="{6A4935E1-9168-4C38-BDEC-291F979C63E8}"/>
              </a:ext>
            </a:extLst>
          </p:cNvPr>
          <p:cNvSpPr>
            <a:spLocks noGrp="1"/>
          </p:cNvSpPr>
          <p:nvPr>
            <p:ph type="sldNum" sz="quarter" idx="13"/>
          </p:nvPr>
        </p:nvSpPr>
        <p:spPr>
          <a:xfrm>
            <a:off x="8610600" y="6356350"/>
            <a:ext cx="2743200" cy="365125"/>
          </a:xfrm>
        </p:spPr>
        <p:txBody>
          <a:bodyPr/>
          <a:lstStyle/>
          <a:p>
            <a:fld id="{8CCD88B2-4779-4CF2-9BFA-66EFB27DFADF}" type="slidenum">
              <a:rPr lang="en-US" smtClean="0"/>
              <a:t>‹#›</a:t>
            </a:fld>
            <a:endParaRPr lang="en-US" dirty="0"/>
          </a:p>
        </p:txBody>
      </p:sp>
      <p:sp>
        <p:nvSpPr>
          <p:cNvPr id="21" name="Footer Placeholder 5">
            <a:extLst>
              <a:ext uri="{FF2B5EF4-FFF2-40B4-BE49-F238E27FC236}">
                <a16:creationId xmlns:a16="http://schemas.microsoft.com/office/drawing/2014/main" id="{0856701F-18B3-46C7-935D-64E00706825D}"/>
              </a:ext>
            </a:extLst>
          </p:cNvPr>
          <p:cNvSpPr>
            <a:spLocks noGrp="1"/>
          </p:cNvSpPr>
          <p:nvPr>
            <p:ph type="ftr" sz="quarter" idx="3"/>
          </p:nvPr>
        </p:nvSpPr>
        <p:spPr>
          <a:xfrm>
            <a:off x="341520" y="6356350"/>
            <a:ext cx="8058582" cy="365125"/>
          </a:xfrm>
          <a:prstGeom prst="rect">
            <a:avLst/>
          </a:prstGeom>
        </p:spPr>
        <p:txBody>
          <a:bodyPr vert="horz" lIns="91440" tIns="45720" rIns="91440" bIns="45720" rtlCol="0" anchor="ctr"/>
          <a:lstStyle>
            <a:lvl1pPr algn="l">
              <a:lnSpc>
                <a:spcPct val="80000"/>
              </a:lnSpc>
              <a:defRPr sz="900" baseline="0">
                <a:solidFill>
                  <a:schemeClr val="tx1">
                    <a:tint val="75000"/>
                  </a:schemeClr>
                </a:solidFill>
              </a:defRPr>
            </a:lvl1pPr>
          </a:lstStyle>
          <a:p>
            <a:endParaRPr lang="en-US" dirty="0"/>
          </a:p>
        </p:txBody>
      </p:sp>
    </p:spTree>
    <p:extLst>
      <p:ext uri="{BB962C8B-B14F-4D97-AF65-F5344CB8AC3E}">
        <p14:creationId xmlns:p14="http://schemas.microsoft.com/office/powerpoint/2010/main" val="287061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keawa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6DCE973-EB4A-437A-ADAE-D8625051456B}"/>
              </a:ext>
            </a:extLst>
          </p:cNvPr>
          <p:cNvGraphicFramePr>
            <a:graphicFrameLocks noChangeAspect="1"/>
          </p:cNvGraphicFramePr>
          <p:nvPr userDrawn="1">
            <p:custDataLst>
              <p:tags r:id="rId1"/>
            </p:custDataLst>
            <p:extLst>
              <p:ext uri="{D42A27DB-BD31-4B8C-83A1-F6EECF244321}">
                <p14:modId xmlns:p14="http://schemas.microsoft.com/office/powerpoint/2010/main" val="79973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86DCE973-EB4A-437A-ADAE-D862505145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BF8E990-7ACE-4E77-922E-E669D258BDE6}"/>
              </a:ext>
            </a:extLst>
          </p:cNvPr>
          <p:cNvSpPr>
            <a:spLocks noGrp="1"/>
          </p:cNvSpPr>
          <p:nvPr>
            <p:ph type="title" hasCustomPrompt="1"/>
          </p:nvPr>
        </p:nvSpPr>
        <p:spPr>
          <a:xfrm>
            <a:off x="341520" y="163721"/>
            <a:ext cx="11508961" cy="801479"/>
          </a:xfrm>
          <a:prstGeom prst="rect">
            <a:avLst/>
          </a:prstGeom>
        </p:spPr>
        <p:txBody>
          <a:bodyPr vert="horz" anchor="b" anchorCtr="0">
            <a:normAutofit/>
          </a:bodyPr>
          <a:lstStyle>
            <a:lvl1pPr>
              <a:defRPr sz="3000" b="1">
                <a:solidFill>
                  <a:srgbClr val="0E295B"/>
                </a:solidFill>
                <a:latin typeface="+mn-lt"/>
              </a:defRPr>
            </a:lvl1pPr>
          </a:lstStyle>
          <a:p>
            <a:r>
              <a:rPr lang="en-US" dirty="0"/>
              <a:t>Click to edit title</a:t>
            </a:r>
          </a:p>
        </p:txBody>
      </p:sp>
      <p:sp>
        <p:nvSpPr>
          <p:cNvPr id="8" name="Content Placeholder 2">
            <a:extLst>
              <a:ext uri="{FF2B5EF4-FFF2-40B4-BE49-F238E27FC236}">
                <a16:creationId xmlns:a16="http://schemas.microsoft.com/office/drawing/2014/main" id="{AE5B1CE3-AF97-47D4-B294-CB178901D355}"/>
              </a:ext>
            </a:extLst>
          </p:cNvPr>
          <p:cNvSpPr>
            <a:spLocks noGrp="1"/>
          </p:cNvSpPr>
          <p:nvPr>
            <p:ph sz="half" idx="1"/>
          </p:nvPr>
        </p:nvSpPr>
        <p:spPr>
          <a:xfrm>
            <a:off x="341520" y="2184401"/>
            <a:ext cx="5628862" cy="3244916"/>
          </a:xfrm>
          <a:prstGeom prst="rect">
            <a:avLst/>
          </a:prstGeom>
        </p:spPr>
        <p:txBody>
          <a:bodyPr/>
          <a:lstStyle>
            <a:lvl1pPr marL="228600" indent="-228600">
              <a:buClr>
                <a:srgbClr val="36393B"/>
              </a:buClr>
              <a:buFont typeface="Wingdings" panose="05000000000000000000" pitchFamily="2" charset="2"/>
              <a:buChar char="§"/>
              <a:defRPr sz="1800">
                <a:solidFill>
                  <a:schemeClr val="tx1"/>
                </a:solidFill>
                <a:latin typeface="+mn-lt"/>
              </a:defRPr>
            </a:lvl1pPr>
            <a:lvl2pPr marL="685800" indent="-228600">
              <a:buClr>
                <a:srgbClr val="36393B"/>
              </a:buClr>
              <a:buFont typeface="Wingdings" panose="05000000000000000000" pitchFamily="2" charset="2"/>
              <a:buChar char="§"/>
              <a:defRPr>
                <a:latin typeface="+mn-lt"/>
              </a:defRPr>
            </a:lvl2pPr>
            <a:lvl3pPr marL="1143000" indent="-228600">
              <a:buClr>
                <a:srgbClr val="36393B"/>
              </a:buClr>
              <a:buFont typeface="Wingdings" panose="05000000000000000000" pitchFamily="2" charset="2"/>
              <a:buChar char="§"/>
              <a:defRPr>
                <a:latin typeface="+mn-lt"/>
              </a:defRPr>
            </a:lvl3pPr>
            <a:lvl4pPr marL="1600200" indent="-228600">
              <a:buClr>
                <a:srgbClr val="36393B"/>
              </a:buClr>
              <a:buFont typeface="Wingdings" panose="05000000000000000000" pitchFamily="2" charset="2"/>
              <a:buChar char="§"/>
              <a:defRPr>
                <a:latin typeface="+mn-lt"/>
              </a:defRPr>
            </a:lvl4pPr>
            <a:lvl5pPr marL="2057400" indent="-228600">
              <a:buClr>
                <a:srgbClr val="36393B"/>
              </a:buClr>
              <a:buFont typeface="Wingdings" panose="05000000000000000000" pitchFamily="2" charset="2"/>
              <a:buChar char="§"/>
              <a:defRPr>
                <a:latin typeface="+mn-lt"/>
              </a:defRPr>
            </a:lvl5pPr>
          </a:lstStyle>
          <a:p>
            <a:pPr lvl="0"/>
            <a:r>
              <a:rPr lang="en-US" dirty="0"/>
              <a:t>Click to edit Master text styles</a:t>
            </a:r>
          </a:p>
        </p:txBody>
      </p:sp>
      <p:sp>
        <p:nvSpPr>
          <p:cNvPr id="9" name="Content Placeholder 3">
            <a:extLst>
              <a:ext uri="{FF2B5EF4-FFF2-40B4-BE49-F238E27FC236}">
                <a16:creationId xmlns:a16="http://schemas.microsoft.com/office/drawing/2014/main" id="{1D4CA0C7-57BE-4796-8DB0-04E128796E09}"/>
              </a:ext>
            </a:extLst>
          </p:cNvPr>
          <p:cNvSpPr>
            <a:spLocks noGrp="1"/>
          </p:cNvSpPr>
          <p:nvPr>
            <p:ph sz="half" idx="2"/>
          </p:nvPr>
        </p:nvSpPr>
        <p:spPr>
          <a:xfrm>
            <a:off x="6221619" y="2184401"/>
            <a:ext cx="5628862" cy="3244916"/>
          </a:xfrm>
          <a:prstGeom prst="rect">
            <a:avLst/>
          </a:prstGeom>
        </p:spPr>
        <p:txBody>
          <a:bodyPr/>
          <a:lstStyle>
            <a:lvl1pPr marL="228600" indent="-228600">
              <a:buClr>
                <a:srgbClr val="36393B"/>
              </a:buClr>
              <a:buFont typeface="Wingdings" panose="05000000000000000000" pitchFamily="2" charset="2"/>
              <a:buChar char="§"/>
              <a:defRPr sz="1800">
                <a:solidFill>
                  <a:schemeClr val="tx1"/>
                </a:solidFill>
                <a:latin typeface="+mn-lt"/>
              </a:defRPr>
            </a:lvl1pPr>
            <a:lvl2pPr marL="685800" indent="-228600">
              <a:buClr>
                <a:srgbClr val="36393B"/>
              </a:buClr>
              <a:buFont typeface="Wingdings" panose="05000000000000000000" pitchFamily="2" charset="2"/>
              <a:buChar char="§"/>
              <a:defRPr>
                <a:solidFill>
                  <a:srgbClr val="36393B"/>
                </a:solidFill>
                <a:latin typeface="+mn-lt"/>
              </a:defRPr>
            </a:lvl2pPr>
            <a:lvl3pPr marL="1143000" indent="-228600">
              <a:buClr>
                <a:srgbClr val="36393B"/>
              </a:buClr>
              <a:buFont typeface="Wingdings" panose="05000000000000000000" pitchFamily="2" charset="2"/>
              <a:buChar char="§"/>
              <a:defRPr>
                <a:solidFill>
                  <a:srgbClr val="36393B"/>
                </a:solidFill>
                <a:latin typeface="+mn-lt"/>
              </a:defRPr>
            </a:lvl3pPr>
            <a:lvl4pPr marL="1600200" indent="-228600">
              <a:buClr>
                <a:srgbClr val="36393B"/>
              </a:buClr>
              <a:buFont typeface="Wingdings" panose="05000000000000000000" pitchFamily="2" charset="2"/>
              <a:buChar char="§"/>
              <a:defRPr>
                <a:solidFill>
                  <a:srgbClr val="36393B"/>
                </a:solidFill>
                <a:latin typeface="+mn-lt"/>
              </a:defRPr>
            </a:lvl4pPr>
            <a:lvl5pPr marL="2057400" indent="-228600">
              <a:buClr>
                <a:srgbClr val="36393B"/>
              </a:buClr>
              <a:buFont typeface="Wingdings" panose="05000000000000000000" pitchFamily="2" charset="2"/>
              <a:buChar char="§"/>
              <a:defRPr>
                <a:solidFill>
                  <a:srgbClr val="36393B"/>
                </a:solidFill>
                <a:latin typeface="+mn-lt"/>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F4C3F3B7-01DF-400F-AED7-9F1925EE981B}"/>
              </a:ext>
            </a:extLst>
          </p:cNvPr>
          <p:cNvSpPr>
            <a:spLocks noGrp="1"/>
          </p:cNvSpPr>
          <p:nvPr>
            <p:ph type="body" sz="quarter" idx="10" hasCustomPrompt="1"/>
          </p:nvPr>
        </p:nvSpPr>
        <p:spPr>
          <a:xfrm>
            <a:off x="341520" y="1612899"/>
            <a:ext cx="5628862" cy="381001"/>
          </a:xfrm>
          <a:prstGeom prst="rect">
            <a:avLst/>
          </a:prstGeom>
        </p:spPr>
        <p:txBody>
          <a:bodyPr anchor="b"/>
          <a:lstStyle>
            <a:lvl1pPr marL="0" indent="0" algn="ctr">
              <a:lnSpc>
                <a:spcPct val="100000"/>
              </a:lnSpc>
              <a:spcBef>
                <a:spcPts val="0"/>
              </a:spcBef>
              <a:buNone/>
              <a:defRPr sz="2000" b="1">
                <a:solidFill>
                  <a:srgbClr val="0E2A5B"/>
                </a:solidFill>
              </a:defRPr>
            </a:lvl1pPr>
            <a:lvl2pPr marL="457200" indent="0">
              <a:buNone/>
              <a:defRPr/>
            </a:lvl2pPr>
          </a:lstStyle>
          <a:p>
            <a:pPr lvl="0"/>
            <a:r>
              <a:rPr lang="en-US" dirty="0"/>
              <a:t>Insert title</a:t>
            </a:r>
          </a:p>
        </p:txBody>
      </p:sp>
      <p:sp>
        <p:nvSpPr>
          <p:cNvPr id="19" name="Text Placeholder 13">
            <a:extLst>
              <a:ext uri="{FF2B5EF4-FFF2-40B4-BE49-F238E27FC236}">
                <a16:creationId xmlns:a16="http://schemas.microsoft.com/office/drawing/2014/main" id="{69A86B01-9466-44F1-9FCE-5D3037A6C4EE}"/>
              </a:ext>
            </a:extLst>
          </p:cNvPr>
          <p:cNvSpPr>
            <a:spLocks noGrp="1"/>
          </p:cNvSpPr>
          <p:nvPr>
            <p:ph type="body" sz="quarter" idx="12" hasCustomPrompt="1"/>
          </p:nvPr>
        </p:nvSpPr>
        <p:spPr>
          <a:xfrm>
            <a:off x="6221619" y="1612899"/>
            <a:ext cx="5628862" cy="381001"/>
          </a:xfrm>
          <a:prstGeom prst="rect">
            <a:avLst/>
          </a:prstGeom>
        </p:spPr>
        <p:txBody>
          <a:bodyPr anchor="b"/>
          <a:lstStyle>
            <a:lvl1pPr marL="0" indent="0" algn="ctr">
              <a:lnSpc>
                <a:spcPct val="100000"/>
              </a:lnSpc>
              <a:spcBef>
                <a:spcPts val="0"/>
              </a:spcBef>
              <a:buNone/>
              <a:defRPr sz="2000" b="1">
                <a:solidFill>
                  <a:srgbClr val="0E2A5B"/>
                </a:solidFill>
              </a:defRPr>
            </a:lvl1pPr>
            <a:lvl2pPr marL="457200" indent="0">
              <a:buNone/>
              <a:defRPr/>
            </a:lvl2pPr>
          </a:lstStyle>
          <a:p>
            <a:pPr lvl="0"/>
            <a:r>
              <a:rPr lang="en-US" dirty="0"/>
              <a:t>Insert title</a:t>
            </a:r>
          </a:p>
        </p:txBody>
      </p:sp>
      <p:pic>
        <p:nvPicPr>
          <p:cNvPr id="13" name="Picture 12">
            <a:extLst>
              <a:ext uri="{FF2B5EF4-FFF2-40B4-BE49-F238E27FC236}">
                <a16:creationId xmlns:a16="http://schemas.microsoft.com/office/drawing/2014/main" id="{A76BFE45-B151-409C-A8E6-E60A963B3520}"/>
              </a:ext>
            </a:extLst>
          </p:cNvPr>
          <p:cNvPicPr>
            <a:picLocks noChangeAspect="1"/>
          </p:cNvPicPr>
          <p:nvPr userDrawn="1"/>
        </p:nvPicPr>
        <p:blipFill>
          <a:blip r:embed="rId5"/>
          <a:stretch>
            <a:fillRect/>
          </a:stretch>
        </p:blipFill>
        <p:spPr>
          <a:xfrm>
            <a:off x="11332610" y="6450433"/>
            <a:ext cx="231688" cy="176959"/>
          </a:xfrm>
          <a:prstGeom prst="rect">
            <a:avLst/>
          </a:prstGeom>
        </p:spPr>
      </p:pic>
      <p:sp>
        <p:nvSpPr>
          <p:cNvPr id="10" name="Text Placeholder 9">
            <a:extLst>
              <a:ext uri="{FF2B5EF4-FFF2-40B4-BE49-F238E27FC236}">
                <a16:creationId xmlns:a16="http://schemas.microsoft.com/office/drawing/2014/main" id="{152E7AB5-1929-44E3-997E-927A432148B6}"/>
              </a:ext>
            </a:extLst>
          </p:cNvPr>
          <p:cNvSpPr>
            <a:spLocks noGrp="1"/>
          </p:cNvSpPr>
          <p:nvPr>
            <p:ph type="body" sz="quarter" idx="13" hasCustomPrompt="1"/>
          </p:nvPr>
        </p:nvSpPr>
        <p:spPr>
          <a:xfrm>
            <a:off x="341520" y="5708262"/>
            <a:ext cx="11508961" cy="365125"/>
          </a:xfrm>
          <a:prstGeom prst="rect">
            <a:avLst/>
          </a:prstGeom>
        </p:spPr>
        <p:txBody>
          <a:bodyPr anchor="ctr"/>
          <a:lstStyle>
            <a:lvl1pPr marL="0" indent="0" algn="ctr">
              <a:buNone/>
              <a:defRPr sz="2500" b="1">
                <a:solidFill>
                  <a:schemeClr val="bg1"/>
                </a:solidFill>
              </a:defRPr>
            </a:lvl1pPr>
          </a:lstStyle>
          <a:p>
            <a:pPr lvl="0"/>
            <a:r>
              <a:rPr lang="en-US" dirty="0"/>
              <a:t>Insert takeaway message</a:t>
            </a:r>
          </a:p>
        </p:txBody>
      </p:sp>
      <p:sp>
        <p:nvSpPr>
          <p:cNvPr id="11" name="Slide Number Placeholder 10">
            <a:extLst>
              <a:ext uri="{FF2B5EF4-FFF2-40B4-BE49-F238E27FC236}">
                <a16:creationId xmlns:a16="http://schemas.microsoft.com/office/drawing/2014/main" id="{B5C28E75-D74F-4F43-92D7-EB13219AEFF8}"/>
              </a:ext>
            </a:extLst>
          </p:cNvPr>
          <p:cNvSpPr>
            <a:spLocks noGrp="1"/>
          </p:cNvSpPr>
          <p:nvPr>
            <p:ph type="sldNum" sz="quarter" idx="14"/>
          </p:nvPr>
        </p:nvSpPr>
        <p:spPr>
          <a:xfrm>
            <a:off x="8610600" y="6356350"/>
            <a:ext cx="2743200" cy="365125"/>
          </a:xfrm>
        </p:spPr>
        <p:txBody>
          <a:bodyPr/>
          <a:lstStyle/>
          <a:p>
            <a:fld id="{8CCD88B2-4779-4CF2-9BFA-66EFB27DFADF}" type="slidenum">
              <a:rPr lang="en-US" smtClean="0"/>
              <a:t>‹#›</a:t>
            </a:fld>
            <a:endParaRPr lang="en-US" dirty="0"/>
          </a:p>
        </p:txBody>
      </p:sp>
      <p:sp>
        <p:nvSpPr>
          <p:cNvPr id="22" name="Footer Placeholder 5">
            <a:extLst>
              <a:ext uri="{FF2B5EF4-FFF2-40B4-BE49-F238E27FC236}">
                <a16:creationId xmlns:a16="http://schemas.microsoft.com/office/drawing/2014/main" id="{A896B2E8-E549-46F1-A81C-4215906F5F7F}"/>
              </a:ext>
            </a:extLst>
          </p:cNvPr>
          <p:cNvSpPr>
            <a:spLocks noGrp="1"/>
          </p:cNvSpPr>
          <p:nvPr>
            <p:ph type="ftr" sz="quarter" idx="3"/>
          </p:nvPr>
        </p:nvSpPr>
        <p:spPr>
          <a:xfrm>
            <a:off x="341520" y="6356350"/>
            <a:ext cx="8058582" cy="365125"/>
          </a:xfrm>
          <a:prstGeom prst="rect">
            <a:avLst/>
          </a:prstGeom>
        </p:spPr>
        <p:txBody>
          <a:bodyPr vert="horz" lIns="91440" tIns="45720" rIns="91440" bIns="45720" rtlCol="0" anchor="ctr"/>
          <a:lstStyle>
            <a:lvl1pPr algn="l">
              <a:lnSpc>
                <a:spcPct val="80000"/>
              </a:lnSpc>
              <a:defRPr sz="900" baseline="0">
                <a:solidFill>
                  <a:schemeClr val="tx1">
                    <a:tint val="75000"/>
                  </a:schemeClr>
                </a:solidFill>
              </a:defRPr>
            </a:lvl1pPr>
          </a:lstStyle>
          <a:p>
            <a:endParaRPr lang="en-US" dirty="0"/>
          </a:p>
        </p:txBody>
      </p:sp>
    </p:spTree>
    <p:extLst>
      <p:ext uri="{BB962C8B-B14F-4D97-AF65-F5344CB8AC3E}">
        <p14:creationId xmlns:p14="http://schemas.microsoft.com/office/powerpoint/2010/main" val="36355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1D2272-C01C-4C44-A3B9-ECD477169985}"/>
              </a:ext>
            </a:extLst>
          </p:cNvPr>
          <p:cNvSpPr/>
          <p:nvPr userDrawn="1"/>
        </p:nvSpPr>
        <p:spPr>
          <a:xfrm>
            <a:off x="0" y="0"/>
            <a:ext cx="12192000" cy="6858000"/>
          </a:xfrm>
          <a:prstGeom prst="rect">
            <a:avLst/>
          </a:prstGeom>
          <a:solidFill>
            <a:srgbClr val="0E2A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4F3E1E-BE0A-4535-98CC-DBF1B338128F}"/>
              </a:ext>
            </a:extLst>
          </p:cNvPr>
          <p:cNvSpPr>
            <a:spLocks noGrp="1"/>
          </p:cNvSpPr>
          <p:nvPr>
            <p:ph type="ctrTitle"/>
          </p:nvPr>
        </p:nvSpPr>
        <p:spPr>
          <a:xfrm>
            <a:off x="516367" y="1922944"/>
            <a:ext cx="11122137" cy="1541034"/>
          </a:xfr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EA5EEFC-E4F7-4481-85A0-825EBAB9FF63}"/>
              </a:ext>
            </a:extLst>
          </p:cNvPr>
          <p:cNvSpPr>
            <a:spLocks noGrp="1"/>
          </p:cNvSpPr>
          <p:nvPr>
            <p:ph type="subTitle" idx="1"/>
          </p:nvPr>
        </p:nvSpPr>
        <p:spPr>
          <a:xfrm>
            <a:off x="516367" y="3870979"/>
            <a:ext cx="111221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7BC4D956-7A2E-48AD-8B8C-C35171950C14}"/>
              </a:ext>
            </a:extLst>
          </p:cNvPr>
          <p:cNvCxnSpPr>
            <a:cxnSpLocks/>
          </p:cNvCxnSpPr>
          <p:nvPr userDrawn="1"/>
        </p:nvCxnSpPr>
        <p:spPr>
          <a:xfrm>
            <a:off x="516367" y="3657600"/>
            <a:ext cx="47391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39A05140-6162-4F1C-B1FE-BBBE3EA5119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16368" y="595277"/>
            <a:ext cx="2935679" cy="1037754"/>
          </a:xfrm>
          <a:prstGeom prst="rect">
            <a:avLst/>
          </a:prstGeom>
        </p:spPr>
      </p:pic>
    </p:spTree>
    <p:extLst>
      <p:ext uri="{BB962C8B-B14F-4D97-AF65-F5344CB8AC3E}">
        <p14:creationId xmlns:p14="http://schemas.microsoft.com/office/powerpoint/2010/main" val="184305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3E1E-BE0A-4535-98CC-DBF1B338128F}"/>
              </a:ext>
            </a:extLst>
          </p:cNvPr>
          <p:cNvSpPr>
            <a:spLocks noGrp="1"/>
          </p:cNvSpPr>
          <p:nvPr>
            <p:ph type="ctrTitle"/>
          </p:nvPr>
        </p:nvSpPr>
        <p:spPr>
          <a:xfrm>
            <a:off x="516367" y="1922944"/>
            <a:ext cx="11122137" cy="1541034"/>
          </a:xfrm>
        </p:spPr>
        <p:txBody>
          <a:bodyPr anchor="b">
            <a:normAutofit/>
          </a:bodyPr>
          <a:lstStyle>
            <a:lvl1pPr algn="l">
              <a:defRPr sz="36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9EA5EEFC-E4F7-4481-85A0-825EBAB9FF63}"/>
              </a:ext>
            </a:extLst>
          </p:cNvPr>
          <p:cNvSpPr>
            <a:spLocks noGrp="1"/>
          </p:cNvSpPr>
          <p:nvPr>
            <p:ph type="subTitle" idx="1"/>
          </p:nvPr>
        </p:nvSpPr>
        <p:spPr>
          <a:xfrm>
            <a:off x="516367" y="3870979"/>
            <a:ext cx="1112213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7BC4D956-7A2E-48AD-8B8C-C35171950C14}"/>
              </a:ext>
            </a:extLst>
          </p:cNvPr>
          <p:cNvCxnSpPr>
            <a:cxnSpLocks/>
          </p:cNvCxnSpPr>
          <p:nvPr userDrawn="1"/>
        </p:nvCxnSpPr>
        <p:spPr>
          <a:xfrm>
            <a:off x="516367" y="3657600"/>
            <a:ext cx="1167563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32583CF1-218A-4DF4-A5BE-12DF9C3D307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16368" y="595278"/>
            <a:ext cx="2935679" cy="1037754"/>
          </a:xfrm>
          <a:prstGeom prst="rect">
            <a:avLst/>
          </a:prstGeom>
        </p:spPr>
      </p:pic>
    </p:spTree>
    <p:extLst>
      <p:ext uri="{BB962C8B-B14F-4D97-AF65-F5344CB8AC3E}">
        <p14:creationId xmlns:p14="http://schemas.microsoft.com/office/powerpoint/2010/main" val="388944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6DCE973-EB4A-437A-ADAE-D8625051456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86DCE973-EB4A-437A-ADAE-D862505145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BF8E990-7ACE-4E77-922E-E669D258BDE6}"/>
              </a:ext>
            </a:extLst>
          </p:cNvPr>
          <p:cNvSpPr>
            <a:spLocks noGrp="1"/>
          </p:cNvSpPr>
          <p:nvPr>
            <p:ph type="title" hasCustomPrompt="1"/>
          </p:nvPr>
        </p:nvSpPr>
        <p:spPr>
          <a:xfrm>
            <a:off x="386773" y="242442"/>
            <a:ext cx="11398827" cy="801479"/>
          </a:xfrm>
          <a:prstGeom prst="rect">
            <a:avLst/>
          </a:prstGeom>
        </p:spPr>
        <p:txBody>
          <a:bodyPr vert="horz" lIns="0" tIns="0" rIns="0" bIns="0" anchor="t" anchorCtr="0">
            <a:noAutofit/>
          </a:bodyPr>
          <a:lstStyle>
            <a:lvl1pPr>
              <a:defRPr sz="3000" b="1">
                <a:solidFill>
                  <a:srgbClr val="0E295B"/>
                </a:solidFill>
                <a:latin typeface="+mn-lt"/>
              </a:defRPr>
            </a:lvl1pPr>
          </a:lstStyle>
          <a:p>
            <a:r>
              <a:rPr lang="en-US" dirty="0"/>
              <a:t>Click to edit title</a:t>
            </a:r>
          </a:p>
        </p:txBody>
      </p:sp>
      <p:sp>
        <p:nvSpPr>
          <p:cNvPr id="2" name="Slide Number Placeholder 1">
            <a:extLst>
              <a:ext uri="{FF2B5EF4-FFF2-40B4-BE49-F238E27FC236}">
                <a16:creationId xmlns:a16="http://schemas.microsoft.com/office/drawing/2014/main" id="{43A7FD2C-7850-4845-9698-A265882F02AD}"/>
              </a:ext>
            </a:extLst>
          </p:cNvPr>
          <p:cNvSpPr>
            <a:spLocks noGrp="1"/>
          </p:cNvSpPr>
          <p:nvPr>
            <p:ph type="sldNum" sz="quarter" idx="10"/>
          </p:nvPr>
        </p:nvSpPr>
        <p:spPr>
          <a:xfrm>
            <a:off x="11247438" y="6450433"/>
            <a:ext cx="433387" cy="176960"/>
          </a:xfrm>
        </p:spPr>
        <p:txBody>
          <a:bodyPr lIns="0" tIns="0" rIns="0" bIns="0"/>
          <a:lstStyle>
            <a:lvl1pPr>
              <a:defRPr sz="1000"/>
            </a:lvl1pPr>
          </a:lstStyle>
          <a:p>
            <a:fld id="{8CCD88B2-4779-4CF2-9BFA-66EFB27DFADF}" type="slidenum">
              <a:rPr lang="en-US" smtClean="0"/>
              <a:pPr/>
              <a:t>‹#›</a:t>
            </a:fld>
            <a:endParaRPr lang="en-US" dirty="0"/>
          </a:p>
        </p:txBody>
      </p:sp>
    </p:spTree>
    <p:extLst>
      <p:ext uri="{BB962C8B-B14F-4D97-AF65-F5344CB8AC3E}">
        <p14:creationId xmlns:p14="http://schemas.microsoft.com/office/powerpoint/2010/main" val="1195426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E656F-B002-4162-8267-D5E38F2F7BE3}"/>
              </a:ext>
            </a:extLst>
          </p:cNvPr>
          <p:cNvGraphicFramePr>
            <a:graphicFrameLocks noChangeAspect="1"/>
          </p:cNvGraphicFramePr>
          <p:nvPr userDrawn="1">
            <p:custDataLst>
              <p:tags r:id="rId12"/>
            </p:custDataLst>
            <p:extLst>
              <p:ext uri="{D42A27DB-BD31-4B8C-83A1-F6EECF244321}">
                <p14:modId xmlns:p14="http://schemas.microsoft.com/office/powerpoint/2010/main" val="640025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8" name="Object 7" hidden="1">
                        <a:extLst>
                          <a:ext uri="{FF2B5EF4-FFF2-40B4-BE49-F238E27FC236}">
                            <a16:creationId xmlns:a16="http://schemas.microsoft.com/office/drawing/2014/main" id="{DB0E656F-B002-4162-8267-D5E38F2F7BE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34D28AC-12E0-4BE2-ADDE-74F4007E27B5}"/>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Slide Number Placeholder 2">
            <a:extLst>
              <a:ext uri="{FF2B5EF4-FFF2-40B4-BE49-F238E27FC236}">
                <a16:creationId xmlns:a16="http://schemas.microsoft.com/office/drawing/2014/main" id="{24083A0F-B0C1-42A8-B333-4B13ED7CE053}"/>
              </a:ext>
            </a:extLst>
          </p:cNvPr>
          <p:cNvSpPr>
            <a:spLocks noGrp="1"/>
          </p:cNvSpPr>
          <p:nvPr>
            <p:ph type="sldNum" sz="quarter" idx="4"/>
          </p:nvPr>
        </p:nvSpPr>
        <p:spPr>
          <a:xfrm>
            <a:off x="10256808" y="6356350"/>
            <a:ext cx="10969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D88B2-4779-4CF2-9BFA-66EFB27DFADF}" type="slidenum">
              <a:rPr lang="en-US" smtClean="0"/>
              <a:t>‹#›</a:t>
            </a:fld>
            <a:endParaRPr lang="en-US" dirty="0"/>
          </a:p>
        </p:txBody>
      </p:sp>
      <p:sp>
        <p:nvSpPr>
          <p:cNvPr id="6" name="Footer Placeholder 5">
            <a:extLst>
              <a:ext uri="{FF2B5EF4-FFF2-40B4-BE49-F238E27FC236}">
                <a16:creationId xmlns:a16="http://schemas.microsoft.com/office/drawing/2014/main" id="{07147C81-20A2-4995-9A1E-B8DC15510D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71299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l" defTabSz="914400" rtl="0" eaLnBrk="1" latinLnBrk="0" hangingPunct="1">
        <a:lnSpc>
          <a:spcPct val="90000"/>
        </a:lnSpc>
        <a:spcBef>
          <a:spcPct val="0"/>
        </a:spcBef>
        <a:buNone/>
        <a:defRPr sz="3000" b="1" kern="1200">
          <a:solidFill>
            <a:srgbClr val="0E2A5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06" userDrawn="1">
          <p15:clr>
            <a:srgbClr val="F26B43"/>
          </p15:clr>
        </p15:guide>
        <p15:guide id="4" pos="7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A9B21-5E2F-1458-9BFA-4FE26FD5DDC2}"/>
              </a:ext>
            </a:extLst>
          </p:cNvPr>
          <p:cNvSpPr/>
          <p:nvPr userDrawn="1"/>
        </p:nvSpPr>
        <p:spPr>
          <a:xfrm>
            <a:off x="0" y="0"/>
            <a:ext cx="12192000" cy="1148080"/>
          </a:xfrm>
          <a:prstGeom prst="rect">
            <a:avLst/>
          </a:prstGeom>
          <a:solidFill>
            <a:srgbClr val="BE1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3">
            <a:extLst>
              <a:ext uri="{FF2B5EF4-FFF2-40B4-BE49-F238E27FC236}">
                <a16:creationId xmlns:a16="http://schemas.microsoft.com/office/drawing/2014/main" id="{13A872D0-8EE4-4365-1D79-6B18DE2F12F6}"/>
              </a:ext>
            </a:extLst>
          </p:cNvPr>
          <p:cNvSpPr txBox="1"/>
          <p:nvPr userDrawn="1"/>
        </p:nvSpPr>
        <p:spPr>
          <a:xfrm>
            <a:off x="947669" y="5852160"/>
            <a:ext cx="6273800" cy="161583"/>
          </a:xfrm>
          <a:prstGeom prst="rect">
            <a:avLst/>
          </a:prstGeom>
          <a:noFill/>
        </p:spPr>
        <p:txBody>
          <a:bodyPr wrap="square" lIns="0" tIns="0" rIns="0" bIns="0">
            <a:noAutofit/>
          </a:bodyPr>
          <a:lstStyle>
            <a:lvl1pPr>
              <a:defRPr>
                <a:solidFill>
                  <a:schemeClr val="tx1"/>
                </a:solidFill>
                <a:latin typeface="Helvetica" charset="0"/>
                <a:cs typeface="Arial" pitchFamily="34" charset="0"/>
              </a:defRPr>
            </a:lvl1pPr>
            <a:lvl2pPr marL="742950" indent="-285750">
              <a:defRPr>
                <a:solidFill>
                  <a:schemeClr val="tx1"/>
                </a:solidFill>
                <a:latin typeface="Helvetica" charset="0"/>
                <a:cs typeface="Arial" pitchFamily="34" charset="0"/>
              </a:defRPr>
            </a:lvl2pPr>
            <a:lvl3pPr marL="1143000" indent="-228600">
              <a:defRPr>
                <a:solidFill>
                  <a:schemeClr val="tx1"/>
                </a:solidFill>
                <a:latin typeface="Helvetica" charset="0"/>
                <a:cs typeface="Arial" pitchFamily="34" charset="0"/>
              </a:defRPr>
            </a:lvl3pPr>
            <a:lvl4pPr marL="1600200" indent="-228600">
              <a:defRPr>
                <a:solidFill>
                  <a:schemeClr val="tx1"/>
                </a:solidFill>
                <a:latin typeface="Helvetica" charset="0"/>
                <a:cs typeface="Arial" pitchFamily="34" charset="0"/>
              </a:defRPr>
            </a:lvl4pPr>
            <a:lvl5pPr marL="2057400" indent="-228600">
              <a:defRPr>
                <a:solidFill>
                  <a:schemeClr val="tx1"/>
                </a:solidFill>
                <a:latin typeface="Helvetica" charset="0"/>
                <a:cs typeface="Arial" pitchFamily="34" charset="0"/>
              </a:defRPr>
            </a:lvl5pPr>
            <a:lvl6pPr marL="2514600" indent="-228600" fontAlgn="base">
              <a:spcBef>
                <a:spcPct val="0"/>
              </a:spcBef>
              <a:spcAft>
                <a:spcPct val="0"/>
              </a:spcAft>
              <a:defRPr>
                <a:solidFill>
                  <a:schemeClr val="tx1"/>
                </a:solidFill>
                <a:latin typeface="Helvetica" charset="0"/>
                <a:cs typeface="Arial" pitchFamily="34" charset="0"/>
              </a:defRPr>
            </a:lvl6pPr>
            <a:lvl7pPr marL="2971800" indent="-228600" fontAlgn="base">
              <a:spcBef>
                <a:spcPct val="0"/>
              </a:spcBef>
              <a:spcAft>
                <a:spcPct val="0"/>
              </a:spcAft>
              <a:defRPr>
                <a:solidFill>
                  <a:schemeClr val="tx1"/>
                </a:solidFill>
                <a:latin typeface="Helvetica" charset="0"/>
                <a:cs typeface="Arial" pitchFamily="34" charset="0"/>
              </a:defRPr>
            </a:lvl7pPr>
            <a:lvl8pPr marL="3429000" indent="-228600" fontAlgn="base">
              <a:spcBef>
                <a:spcPct val="0"/>
              </a:spcBef>
              <a:spcAft>
                <a:spcPct val="0"/>
              </a:spcAft>
              <a:defRPr>
                <a:solidFill>
                  <a:schemeClr val="tx1"/>
                </a:solidFill>
                <a:latin typeface="Helvetica" charset="0"/>
                <a:cs typeface="Arial" pitchFamily="34" charset="0"/>
              </a:defRPr>
            </a:lvl8pPr>
            <a:lvl9pPr marL="3886200" indent="-228600" fontAlgn="base">
              <a:spcBef>
                <a:spcPct val="0"/>
              </a:spcBef>
              <a:spcAft>
                <a:spcPct val="0"/>
              </a:spcAft>
              <a:defRPr>
                <a:solidFill>
                  <a:schemeClr val="tx1"/>
                </a:solidFill>
                <a:latin typeface="Helvetica" charset="0"/>
                <a:cs typeface="Arial" pitchFamily="34" charset="0"/>
              </a:defRPr>
            </a:lvl9pPr>
          </a:lstStyle>
          <a:p>
            <a:pPr algn="l"/>
            <a:r>
              <a:rPr lang="en-US" sz="1050" b="0" i="0" u="none" strike="noStrike" dirty="0">
                <a:solidFill>
                  <a:schemeClr val="tx1"/>
                </a:solidFill>
                <a:effectLst/>
                <a:latin typeface="HelveticaNeueLT Pro 55 Roman" panose="020B0604020202020204" pitchFamily="34" charset="77"/>
              </a:rPr>
              <a:t>Available at </a:t>
            </a:r>
            <a:r>
              <a:rPr lang="en-US" sz="1050" b="0" i="0" u="none" strike="noStrike" dirty="0" err="1">
                <a:solidFill>
                  <a:schemeClr val="tx1"/>
                </a:solidFill>
                <a:effectLst/>
                <a:latin typeface="HelveticaNeueLT Pro 55 Roman" panose="020B0604020202020204" pitchFamily="34" charset="77"/>
              </a:rPr>
              <a:t>jamacardiology.com</a:t>
            </a:r>
            <a:endParaRPr lang="en-US" sz="1050" i="0" dirty="0">
              <a:solidFill>
                <a:schemeClr val="tx1"/>
              </a:solidFill>
              <a:latin typeface="HelveticaNeueLT Pro 55 Roman" panose="020B0604020202020204" pitchFamily="34" charset="77"/>
              <a:ea typeface="Helvetica Light"/>
              <a:cs typeface="Arial" panose="020B0604020202020204" pitchFamily="34" charset="0"/>
            </a:endParaRPr>
          </a:p>
        </p:txBody>
      </p:sp>
      <p:sp>
        <p:nvSpPr>
          <p:cNvPr id="19" name="Line 13">
            <a:extLst>
              <a:ext uri="{FF2B5EF4-FFF2-40B4-BE49-F238E27FC236}">
                <a16:creationId xmlns:a16="http://schemas.microsoft.com/office/drawing/2014/main" id="{50A47164-9B17-4B13-427D-D00885E5AD2E}"/>
              </a:ext>
            </a:extLst>
          </p:cNvPr>
          <p:cNvSpPr>
            <a:spLocks noChangeShapeType="1"/>
          </p:cNvSpPr>
          <p:nvPr userDrawn="1"/>
        </p:nvSpPr>
        <p:spPr bwMode="auto">
          <a:xfrm>
            <a:off x="947669" y="6236477"/>
            <a:ext cx="10363061" cy="0"/>
          </a:xfrm>
          <a:prstGeom prst="line">
            <a:avLst/>
          </a:prstGeom>
          <a:noFill/>
          <a:ln w="6350">
            <a:solidFill>
              <a:schemeClr val="tx1"/>
            </a:solidFill>
            <a:round/>
            <a:headEnd/>
            <a:tailEnd/>
          </a:ln>
          <a:effectLst/>
        </p:spPr>
        <p:txBody>
          <a:bodyPr/>
          <a:lstStyle/>
          <a:p>
            <a:pPr>
              <a:defRPr/>
            </a:pPr>
            <a:endParaRPr lang="en-US">
              <a:latin typeface="Arial" pitchFamily="34" charset="0"/>
              <a:cs typeface="+mn-cs"/>
            </a:endParaRPr>
          </a:p>
        </p:txBody>
      </p:sp>
      <p:pic>
        <p:nvPicPr>
          <p:cNvPr id="3" name="Picture 2">
            <a:extLst>
              <a:ext uri="{FF2B5EF4-FFF2-40B4-BE49-F238E27FC236}">
                <a16:creationId xmlns:a16="http://schemas.microsoft.com/office/drawing/2014/main" id="{9253A631-E644-6B6A-8F6E-3CD53B2243DD}"/>
              </a:ext>
            </a:extLst>
          </p:cNvPr>
          <p:cNvPicPr>
            <a:picLocks noChangeAspect="1"/>
          </p:cNvPicPr>
          <p:nvPr userDrawn="1"/>
        </p:nvPicPr>
        <p:blipFill>
          <a:blip r:embed="rId3"/>
          <a:stretch>
            <a:fillRect/>
          </a:stretch>
        </p:blipFill>
        <p:spPr>
          <a:xfrm>
            <a:off x="968334" y="427870"/>
            <a:ext cx="3495122" cy="418299"/>
          </a:xfrm>
          <a:prstGeom prst="rect">
            <a:avLst/>
          </a:prstGeom>
        </p:spPr>
      </p:pic>
    </p:spTree>
    <p:extLst>
      <p:ext uri="{BB962C8B-B14F-4D97-AF65-F5344CB8AC3E}">
        <p14:creationId xmlns:p14="http://schemas.microsoft.com/office/powerpoint/2010/main" val="41389227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accessdata.fda.gov/drugsatfda_docs/label/2024/216540s000lbl.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F146-B87A-3749-4214-BEAA565693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02F4A6-4C9B-4960-1C36-FA2A347CD459}"/>
              </a:ext>
            </a:extLst>
          </p:cNvPr>
          <p:cNvSpPr txBox="1"/>
          <p:nvPr/>
        </p:nvSpPr>
        <p:spPr>
          <a:xfrm>
            <a:off x="327025" y="2472691"/>
            <a:ext cx="11670344" cy="3667030"/>
          </a:xfrm>
          <a:prstGeom prst="rect">
            <a:avLst/>
          </a:prstGeom>
          <a:noFill/>
        </p:spPr>
        <p:txBody>
          <a:bodyPr wrap="square" lIns="91440" tIns="45720" rIns="91440" bIns="45720" anchor="t">
            <a:spAutoFit/>
          </a:bodyPr>
          <a:lstStyle/>
          <a:p>
            <a:pPr>
              <a:lnSpc>
                <a:spcPct val="107000"/>
              </a:lnSpc>
              <a:spcAft>
                <a:spcPts val="1200"/>
              </a:spcAft>
            </a:pPr>
            <a:r>
              <a:rPr lang="en-US" b="1" dirty="0">
                <a:effectLst/>
                <a:ea typeface="Calibri"/>
                <a:cs typeface="Arial"/>
              </a:rPr>
              <a:t>Prem Soman</a:t>
            </a:r>
            <a:r>
              <a:rPr lang="en-US" dirty="0">
                <a:effectLst/>
                <a:ea typeface="Calibri"/>
                <a:cs typeface="Arial"/>
              </a:rPr>
              <a:t>, Julian D. Gillmore, Hugh Goodman, Francesco Cappelli, Lily K. Stern, Martha Grogan, Laura Obici, Kunal Bhatt, Sarah A. M. Cuddy, </a:t>
            </a:r>
            <a:r>
              <a:rPr lang="en-US" dirty="0" err="1">
                <a:effectLst/>
                <a:ea typeface="Calibri"/>
                <a:cs typeface="Arial"/>
              </a:rPr>
              <a:t>Kuangnan</a:t>
            </a:r>
            <a:r>
              <a:rPr lang="en-US" dirty="0">
                <a:effectLst/>
                <a:ea typeface="Calibri"/>
                <a:cs typeface="Arial"/>
              </a:rPr>
              <a:t> Xiong, Xiaofan Cao, Maria Lucia Pecoraro, Leonid Katz, Jonathan C. Fox, Keyur Shah, Justin L. Grodin, Kevin M. Alexander, and Richard K. Cheng</a:t>
            </a:r>
            <a:endParaRPr lang="en-US" baseline="30000" dirty="0">
              <a:effectLst/>
              <a:ea typeface="Calibri"/>
              <a:cs typeface="Arial"/>
            </a:endParaRPr>
          </a:p>
          <a:p>
            <a:pPr>
              <a:lnSpc>
                <a:spcPct val="107000"/>
              </a:lnSpc>
            </a:pPr>
            <a:endParaRPr lang="en-US" b="1" kern="100" dirty="0">
              <a:effectLst/>
              <a:ea typeface="Calibri" panose="020F0502020204030204" pitchFamily="34" charset="0"/>
              <a:cs typeface="Arial" panose="020B0604020202020204" pitchFamily="34" charset="0"/>
            </a:endParaRPr>
          </a:p>
          <a:p>
            <a:pPr>
              <a:lnSpc>
                <a:spcPct val="107000"/>
              </a:lnSpc>
            </a:pPr>
            <a:r>
              <a:rPr lang="en-US" b="1" kern="100" dirty="0">
                <a:effectLst/>
                <a:ea typeface="Calibri" panose="020F0502020204030204" pitchFamily="34" charset="0"/>
                <a:cs typeface="Arial" panose="020B0604020202020204" pitchFamily="34" charset="0"/>
              </a:rPr>
              <a:t>Presenter:</a:t>
            </a:r>
            <a:r>
              <a:rPr lang="en-US" kern="100" dirty="0">
                <a:effectLst/>
                <a:ea typeface="Calibri" panose="020F0502020204030204" pitchFamily="34" charset="0"/>
                <a:cs typeface="Arial" panose="020B0604020202020204" pitchFamily="34" charset="0"/>
              </a:rPr>
              <a:t> Prem Soman, </a:t>
            </a:r>
            <a:r>
              <a:rPr lang="en-US" dirty="0">
                <a:ea typeface="Calibri" panose="020F0502020204030204" pitchFamily="34" charset="0"/>
                <a:cs typeface="Times New Roman" panose="02020603050405020304" pitchFamily="18" charset="0"/>
              </a:rPr>
              <a:t>University of Pittsburgh Medical Center, Pittsburgh, PA, USA</a:t>
            </a:r>
            <a:endParaRPr lang="en-US" sz="1600" b="1" dirty="0"/>
          </a:p>
          <a:p>
            <a:pPr marL="0" lvl="1">
              <a:tabLst>
                <a:tab pos="8067675" algn="l"/>
              </a:tabLst>
            </a:pPr>
            <a:endParaRPr lang="en-US" sz="1400" b="1" dirty="0"/>
          </a:p>
          <a:p>
            <a:pPr marL="0" lvl="1">
              <a:tabLst>
                <a:tab pos="8067675" algn="l"/>
              </a:tabLst>
            </a:pPr>
            <a:endParaRPr lang="en-US" sz="1400" b="1" dirty="0"/>
          </a:p>
          <a:p>
            <a:pPr marL="0" lvl="1">
              <a:tabLst>
                <a:tab pos="8067675" algn="l"/>
              </a:tabLst>
            </a:pPr>
            <a:endParaRPr lang="en-US" sz="1400" b="1" dirty="0"/>
          </a:p>
          <a:p>
            <a:pPr marL="0" lvl="1">
              <a:tabLst>
                <a:tab pos="8067675" algn="l"/>
              </a:tabLst>
            </a:pPr>
            <a:endParaRPr lang="en-US" sz="1400" b="1" dirty="0"/>
          </a:p>
          <a:p>
            <a:pPr marL="0" lvl="1">
              <a:tabLst>
                <a:tab pos="8067675" algn="l"/>
              </a:tabLst>
            </a:pPr>
            <a:r>
              <a:rPr lang="en-US" sz="1400" b="1" dirty="0"/>
              <a:t>Acknowledgments </a:t>
            </a:r>
          </a:p>
          <a:p>
            <a:pPr marL="171450" lvl="1" indent="-171450">
              <a:buClr>
                <a:schemeClr val="tx2"/>
              </a:buClr>
              <a:buFont typeface="Arial" panose="020B0604020202020204" pitchFamily="34" charset="0"/>
              <a:buChar char="•"/>
              <a:tabLst>
                <a:tab pos="8067675" algn="l"/>
              </a:tabLst>
            </a:pPr>
            <a:r>
              <a:rPr lang="en-US" sz="1400" kern="100" dirty="0">
                <a:ea typeface="Calibri" panose="020F0502020204030204" pitchFamily="34" charset="0"/>
                <a:cs typeface="Calibri"/>
              </a:rPr>
              <a:t>The authors would like to thank the patients who participated in the </a:t>
            </a:r>
            <a:r>
              <a:rPr lang="en-US" sz="1400" kern="100" dirty="0" err="1">
                <a:ea typeface="Calibri" panose="020F0502020204030204" pitchFamily="34" charset="0"/>
                <a:cs typeface="Calibri"/>
              </a:rPr>
              <a:t>ATTRibute</a:t>
            </a:r>
            <a:r>
              <a:rPr lang="en-US" sz="1400" kern="100" dirty="0">
                <a:ea typeface="Calibri" panose="020F0502020204030204" pitchFamily="34" charset="0"/>
                <a:cs typeface="Calibri"/>
              </a:rPr>
              <a:t>-CM trial and its open-label extension, their families, and their caregivers </a:t>
            </a:r>
          </a:p>
          <a:p>
            <a:pPr marL="171450" lvl="1" indent="-171450">
              <a:buClr>
                <a:schemeClr val="tx2"/>
              </a:buClr>
              <a:buFont typeface="Arial" panose="020B0604020202020204" pitchFamily="34" charset="0"/>
              <a:buChar char="•"/>
              <a:tabLst>
                <a:tab pos="8067675" algn="l"/>
              </a:tabLst>
            </a:pPr>
            <a:r>
              <a:rPr lang="en-US" sz="1400" kern="100" dirty="0">
                <a:ea typeface="Calibri" panose="020F0502020204030204" pitchFamily="34" charset="0"/>
                <a:cs typeface="Calibri"/>
              </a:rPr>
              <a:t>The authors would also like to thank the </a:t>
            </a:r>
            <a:r>
              <a:rPr lang="en-US" sz="1400" kern="100" dirty="0" err="1">
                <a:ea typeface="Calibri" panose="020F0502020204030204" pitchFamily="34" charset="0"/>
                <a:cs typeface="Calibri"/>
              </a:rPr>
              <a:t>ATTRibute</a:t>
            </a:r>
            <a:r>
              <a:rPr lang="en-US" sz="1400" kern="100" dirty="0">
                <a:ea typeface="Calibri" panose="020F0502020204030204" pitchFamily="34" charset="0"/>
                <a:cs typeface="Calibri"/>
              </a:rPr>
              <a:t>-CM investigators and study center staff</a:t>
            </a:r>
          </a:p>
          <a:p>
            <a:pPr marL="171450" lvl="1" indent="-171450">
              <a:buClr>
                <a:schemeClr val="tx2"/>
              </a:buClr>
              <a:buFont typeface="Arial" panose="020B0604020202020204" pitchFamily="34" charset="0"/>
              <a:buChar char="•"/>
              <a:tabLst>
                <a:tab pos="8067675" algn="l"/>
              </a:tabLst>
            </a:pPr>
            <a:r>
              <a:rPr lang="en-US" sz="1400" kern="100" dirty="0">
                <a:ea typeface="Calibri" panose="020F0502020204030204" pitchFamily="34" charset="0"/>
                <a:cs typeface="Calibri"/>
              </a:rPr>
              <a:t>Under the guidance of the authors, medical writing assistance was provided by Oxford PharmaGenesis, which was funded by BridgeBio Pharma, Inc. Editorial support and critical review were provided by Dana Walters, PhD, and Shweta Rane, PhD, CMPP, BCMAS, of BridgeBio Pharma, Inc.</a:t>
            </a:r>
            <a:endParaRPr lang="en-US" sz="1400" b="1" dirty="0">
              <a:solidFill>
                <a:schemeClr val="tx2"/>
              </a:solidFill>
            </a:endParaRPr>
          </a:p>
        </p:txBody>
      </p:sp>
      <p:sp>
        <p:nvSpPr>
          <p:cNvPr id="10" name="Rectangle 9">
            <a:extLst>
              <a:ext uri="{FF2B5EF4-FFF2-40B4-BE49-F238E27FC236}">
                <a16:creationId xmlns:a16="http://schemas.microsoft.com/office/drawing/2014/main" id="{ADBCD35D-DD71-3628-6E2A-F1FFF090EB64}"/>
              </a:ext>
            </a:extLst>
          </p:cNvPr>
          <p:cNvSpPr/>
          <p:nvPr/>
        </p:nvSpPr>
        <p:spPr>
          <a:xfrm>
            <a:off x="327025" y="266701"/>
            <a:ext cx="11534776" cy="1939289"/>
          </a:xfrm>
          <a:prstGeom prst="rect">
            <a:avLst/>
          </a:prstGeom>
          <a:gradFill flip="none" rotWithShape="1">
            <a:gsLst>
              <a:gs pos="0">
                <a:schemeClr val="accent3"/>
              </a:gs>
              <a:gs pos="80000">
                <a:srgbClr val="5480C3"/>
              </a:gs>
              <a:gs pos="100000">
                <a:schemeClr val="accent2"/>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ea typeface="SimSun" panose="02010600030101010101" pitchFamily="2" charset="-122"/>
              </a:rPr>
              <a:t>LONG-TERM SURVIVAL BENEFITS AND DISEASE STABILIZATION WITH ACORAMIDIS IN PATIENTS WITH TRANSTHYRETIN AMYLOID CARDIOMYOPATHY (ATTR-CM)</a:t>
            </a:r>
          </a:p>
        </p:txBody>
      </p:sp>
      <p:sp>
        <p:nvSpPr>
          <p:cNvPr id="4" name="TextBox 3">
            <a:extLst>
              <a:ext uri="{FF2B5EF4-FFF2-40B4-BE49-F238E27FC236}">
                <a16:creationId xmlns:a16="http://schemas.microsoft.com/office/drawing/2014/main" id="{A5CF30CE-AD16-5FBF-8FC5-0602765DEFF1}"/>
              </a:ext>
            </a:extLst>
          </p:cNvPr>
          <p:cNvSpPr txBox="1"/>
          <p:nvPr/>
        </p:nvSpPr>
        <p:spPr>
          <a:xfrm>
            <a:off x="2353057" y="6092662"/>
            <a:ext cx="7485888" cy="607539"/>
          </a:xfrm>
          <a:prstGeom prst="rect">
            <a:avLst/>
          </a:prstGeom>
          <a:noFill/>
        </p:spPr>
        <p:txBody>
          <a:bodyPr wrap="square">
            <a:spAutoFit/>
          </a:bodyPr>
          <a:lstStyle/>
          <a:p>
            <a:pPr algn="ctr">
              <a:lnSpc>
                <a:spcPct val="107000"/>
              </a:lnSpc>
              <a:spcAft>
                <a:spcPts val="1800"/>
              </a:spcAft>
            </a:pPr>
            <a:r>
              <a:rPr lang="en-US" sz="1600" b="1" kern="100" dirty="0">
                <a:ea typeface="Calibri" panose="020F0502020204030204" pitchFamily="34" charset="0"/>
                <a:cs typeface="Arial" panose="020B0604020202020204" pitchFamily="34" charset="0"/>
              </a:rPr>
              <a:t>Presented on March 30, at the American College of Cardiology (ACC) </a:t>
            </a:r>
            <a:br>
              <a:rPr lang="en-US" sz="1600" b="1" kern="100" dirty="0">
                <a:ea typeface="Calibri" panose="020F0502020204030204" pitchFamily="34" charset="0"/>
                <a:cs typeface="Arial" panose="020B0604020202020204" pitchFamily="34" charset="0"/>
              </a:rPr>
            </a:br>
            <a:r>
              <a:rPr lang="en-US" sz="1600" b="1" kern="100" dirty="0">
                <a:ea typeface="Calibri" panose="020F0502020204030204" pitchFamily="34" charset="0"/>
                <a:cs typeface="Arial" panose="020B0604020202020204" pitchFamily="34" charset="0"/>
              </a:rPr>
              <a:t>75th Annual Scientific Session &amp; Expo, March 28–30, 2026, New Orleans, LA, USA</a:t>
            </a:r>
            <a:endParaRPr lang="en-US" sz="1200" b="1" dirty="0">
              <a:solidFill>
                <a:schemeClr val="tx2"/>
              </a:solidFill>
            </a:endParaRPr>
          </a:p>
        </p:txBody>
      </p:sp>
      <p:sp>
        <p:nvSpPr>
          <p:cNvPr id="2" name="Text Placeholder 3">
            <a:extLst>
              <a:ext uri="{FF2B5EF4-FFF2-40B4-BE49-F238E27FC236}">
                <a16:creationId xmlns:a16="http://schemas.microsoft.com/office/drawing/2014/main" id="{27BCD368-347B-0798-F2CB-C7C22A9C5E52}"/>
              </a:ext>
            </a:extLst>
          </p:cNvPr>
          <p:cNvSpPr txBox="1">
            <a:spLocks/>
          </p:cNvSpPr>
          <p:nvPr/>
        </p:nvSpPr>
        <p:spPr>
          <a:xfrm>
            <a:off x="309715" y="6124267"/>
            <a:ext cx="10937723" cy="646815"/>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000" dirty="0"/>
          </a:p>
        </p:txBody>
      </p:sp>
    </p:spTree>
    <p:extLst>
      <p:ext uri="{BB962C8B-B14F-4D97-AF65-F5344CB8AC3E}">
        <p14:creationId xmlns:p14="http://schemas.microsoft.com/office/powerpoint/2010/main" val="37765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79754-3DB7-102E-F826-827CFCE80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D739D95-F35F-A77C-7483-64783E80D21A}"/>
              </a:ext>
            </a:extLst>
          </p:cNvPr>
          <p:cNvSpPr>
            <a:spLocks noGrp="1"/>
          </p:cNvSpPr>
          <p:nvPr>
            <p:ph type="title"/>
          </p:nvPr>
        </p:nvSpPr>
        <p:spPr/>
        <p:txBody>
          <a:bodyPr/>
          <a:lstStyle/>
          <a:p>
            <a:r>
              <a:rPr lang="en-US" dirty="0"/>
              <a:t>ACORAMIDIS SHOWED SUSTAINED INCREASE IN </a:t>
            </a:r>
            <a:r>
              <a:rPr lang="en-US" dirty="0">
                <a:solidFill>
                  <a:srgbClr val="3A79D3"/>
                </a:solidFill>
              </a:rPr>
              <a:t>sTTR </a:t>
            </a:r>
            <a:r>
              <a:rPr lang="en-US" dirty="0"/>
              <a:t>THROUGH MONTH 54</a:t>
            </a:r>
            <a:endParaRPr lang="en-US" dirty="0">
              <a:solidFill>
                <a:srgbClr val="D51A5E"/>
              </a:solidFill>
            </a:endParaRPr>
          </a:p>
        </p:txBody>
      </p:sp>
      <p:sp>
        <p:nvSpPr>
          <p:cNvPr id="4" name="Slide Number Placeholder 3">
            <a:extLst>
              <a:ext uri="{FF2B5EF4-FFF2-40B4-BE49-F238E27FC236}">
                <a16:creationId xmlns:a16="http://schemas.microsoft.com/office/drawing/2014/main" id="{44E3D891-9894-C454-BD0A-B371A0188C71}"/>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10</a:t>
            </a:fld>
            <a:endParaRPr lang="en-US" dirty="0"/>
          </a:p>
        </p:txBody>
      </p:sp>
      <p:sp>
        <p:nvSpPr>
          <p:cNvPr id="2" name="Slide Number Placeholder 3">
            <a:extLst>
              <a:ext uri="{FF2B5EF4-FFF2-40B4-BE49-F238E27FC236}">
                <a16:creationId xmlns:a16="http://schemas.microsoft.com/office/drawing/2014/main" id="{7B509FDB-95F1-C0B3-04A3-73F3436235B6}"/>
              </a:ext>
            </a:extLst>
          </p:cNvPr>
          <p:cNvSpPr txBox="1">
            <a:spLocks/>
          </p:cNvSpPr>
          <p:nvPr/>
        </p:nvSpPr>
        <p:spPr>
          <a:xfrm>
            <a:off x="11247438" y="6450433"/>
            <a:ext cx="433387" cy="1769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CD88B2-4779-4CF2-9BFA-66EFB27DFADF}" type="slidenum">
              <a:rPr lang="en-US" smtClean="0"/>
              <a:pPr/>
              <a:t>10</a:t>
            </a:fld>
            <a:endParaRPr lang="en-US" dirty="0"/>
          </a:p>
        </p:txBody>
      </p:sp>
      <p:sp>
        <p:nvSpPr>
          <p:cNvPr id="6" name="Text Placeholder 3">
            <a:extLst>
              <a:ext uri="{FF2B5EF4-FFF2-40B4-BE49-F238E27FC236}">
                <a16:creationId xmlns:a16="http://schemas.microsoft.com/office/drawing/2014/main" id="{4DEF5E57-6BDF-3CBD-906E-D709AB37BF0C}"/>
              </a:ext>
            </a:extLst>
          </p:cNvPr>
          <p:cNvSpPr txBox="1">
            <a:spLocks/>
          </p:cNvSpPr>
          <p:nvPr/>
        </p:nvSpPr>
        <p:spPr>
          <a:xfrm>
            <a:off x="309715" y="5814079"/>
            <a:ext cx="10937723" cy="957003"/>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0" i="0" u="none" strike="noStrike" baseline="30000" dirty="0"/>
              <a:t>a</a:t>
            </a:r>
            <a:r>
              <a:rPr lang="en-US" sz="1000" b="0" i="0" u="none" strike="noStrike" dirty="0"/>
              <a:t>Baseline values are the last non-missing assessment values obtained before initiation of treatment </a:t>
            </a:r>
            <a:r>
              <a:rPr lang="en-US" sz="1000" b="0" i="0" u="none" strike="noStrike"/>
              <a:t>in ATTRibute-CM</a:t>
            </a:r>
            <a:r>
              <a:rPr lang="en-US" sz="1000" b="0" i="0" u="none" strike="noStrike" dirty="0"/>
              <a:t>.</a:t>
            </a:r>
            <a:br>
              <a:rPr lang="en-US" sz="1000" b="0" i="0" u="none" strike="noStrike" dirty="0"/>
            </a:br>
            <a:r>
              <a:rPr lang="en-US" sz="1000" b="0" i="0" u="none" strike="noStrike" dirty="0"/>
              <a:t>The dotted blue line at Month 12 indicates the point after which tafamidis was permitted during the </a:t>
            </a:r>
            <a:r>
              <a:rPr lang="en-US" sz="1000" b="0" i="0" u="none" strike="noStrike"/>
              <a:t>original ATTRibute-CM </a:t>
            </a:r>
            <a:r>
              <a:rPr lang="en-US" sz="1000" b="0" i="0" u="none" strike="noStrike" dirty="0"/>
              <a:t>study. The dashed gray vertical line indicates the end of </a:t>
            </a:r>
            <a:r>
              <a:rPr lang="en-US" sz="1000" b="0" i="0" u="none" strike="noStrike"/>
              <a:t>the ATTRibute-CM </a:t>
            </a:r>
            <a:r>
              <a:rPr lang="en-US" sz="1000" b="0" i="0" u="none" strike="noStrike" dirty="0"/>
              <a:t>study, after which all participants in the OLE received acoramidis.</a:t>
            </a:r>
            <a:br>
              <a:rPr lang="en-US" sz="1000" b="0" i="0" u="none" strike="noStrike" dirty="0"/>
            </a:br>
            <a:r>
              <a:rPr lang="en-US" sz="1000" dirty="0"/>
              <a:t>OLE, open-label extension; SE, standard error</a:t>
            </a:r>
            <a:r>
              <a:rPr lang="en-US" sz="1000"/>
              <a:t>; </a:t>
            </a:r>
            <a:r>
              <a:rPr lang="en-US" sz="1000" b="0" i="0" u="none" strike="noStrike"/>
              <a:t>sTTR, </a:t>
            </a:r>
            <a:r>
              <a:rPr lang="en-US" sz="1000" b="0" i="0" u="none" strike="noStrike" dirty="0"/>
              <a:t>serum transthyretin.</a:t>
            </a:r>
          </a:p>
        </p:txBody>
      </p:sp>
      <p:sp>
        <p:nvSpPr>
          <p:cNvPr id="11" name="Rectangle 10">
            <a:extLst>
              <a:ext uri="{FF2B5EF4-FFF2-40B4-BE49-F238E27FC236}">
                <a16:creationId xmlns:a16="http://schemas.microsoft.com/office/drawing/2014/main" id="{23FF3B6E-6EEA-38AB-A4A5-910F055BA240}"/>
              </a:ext>
            </a:extLst>
          </p:cNvPr>
          <p:cNvSpPr/>
          <p:nvPr/>
        </p:nvSpPr>
        <p:spPr>
          <a:xfrm>
            <a:off x="1620837" y="4371428"/>
            <a:ext cx="145831" cy="62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B7AEE86-4DA7-83F2-6C53-B793A01FE37A}"/>
              </a:ext>
            </a:extLst>
          </p:cNvPr>
          <p:cNvSpPr/>
          <p:nvPr/>
        </p:nvSpPr>
        <p:spPr>
          <a:xfrm>
            <a:off x="2795418" y="1373037"/>
            <a:ext cx="288250" cy="2709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3AD7C9A-6E5E-8DAD-B067-35AB63088478}"/>
              </a:ext>
            </a:extLst>
          </p:cNvPr>
          <p:cNvPicPr>
            <a:picLocks noChangeAspect="1"/>
          </p:cNvPicPr>
          <p:nvPr/>
        </p:nvPicPr>
        <p:blipFill>
          <a:blip r:embed="rId3">
            <a:extLst>
              <a:ext uri="{28A0092B-C50C-407E-A947-70E740481C1C}">
                <a14:useLocalDpi xmlns:a14="http://schemas.microsoft.com/office/drawing/2010/main" val="0"/>
              </a:ext>
            </a:extLst>
          </a:blip>
          <a:srcRect l="148" t="-1849" r="1454" b="1849"/>
          <a:stretch>
            <a:fillRect/>
          </a:stretch>
        </p:blipFill>
        <p:spPr>
          <a:xfrm>
            <a:off x="2837110" y="1208500"/>
            <a:ext cx="6498151" cy="4783681"/>
          </a:xfrm>
          <a:prstGeom prst="rect">
            <a:avLst/>
          </a:prstGeom>
          <a:solidFill>
            <a:schemeClr val="bg1"/>
          </a:solidFill>
        </p:spPr>
      </p:pic>
      <p:sp>
        <p:nvSpPr>
          <p:cNvPr id="9" name="Rectangle 8">
            <a:extLst>
              <a:ext uri="{FF2B5EF4-FFF2-40B4-BE49-F238E27FC236}">
                <a16:creationId xmlns:a16="http://schemas.microsoft.com/office/drawing/2014/main" id="{42718B50-FB2E-0C62-0625-43EAAFF75E0F}"/>
              </a:ext>
            </a:extLst>
          </p:cNvPr>
          <p:cNvSpPr/>
          <p:nvPr/>
        </p:nvSpPr>
        <p:spPr>
          <a:xfrm>
            <a:off x="2795418" y="1700213"/>
            <a:ext cx="596368" cy="2457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1261A9C-7E2D-4CD6-AEEF-057F99D3AB5A}"/>
              </a:ext>
            </a:extLst>
          </p:cNvPr>
          <p:cNvSpPr txBox="1"/>
          <p:nvPr/>
        </p:nvSpPr>
        <p:spPr>
          <a:xfrm>
            <a:off x="1620837" y="2264640"/>
            <a:ext cx="1884859" cy="954107"/>
          </a:xfrm>
          <a:prstGeom prst="rect">
            <a:avLst/>
          </a:prstGeom>
        </p:spPr>
        <p:txBody>
          <a:bodyPr vert="horz" wrap="square" lIns="91440" tIns="45720" rIns="91440" bIns="45720" rtlCol="0">
            <a:spAutoFit/>
          </a:bodyPr>
          <a:lstStyle/>
          <a:p>
            <a:pPr marL="0" indent="0" algn="r">
              <a:spcBef>
                <a:spcPts val="0"/>
              </a:spcBef>
              <a:buNone/>
            </a:pPr>
            <a:r>
              <a:rPr lang="en-US" sz="1400" b="1" dirty="0"/>
              <a:t>Mean Change </a:t>
            </a:r>
            <a:br>
              <a:rPr lang="en-US" sz="1400" b="1" dirty="0"/>
            </a:br>
            <a:r>
              <a:rPr lang="en-US" sz="1400" b="1" dirty="0"/>
              <a:t>From Baseline </a:t>
            </a:r>
            <a:br>
              <a:rPr lang="en-US" sz="1400" b="1" dirty="0"/>
            </a:br>
            <a:r>
              <a:rPr lang="en-US" sz="1400" b="1" dirty="0"/>
              <a:t>in sTTR Level, </a:t>
            </a:r>
            <a:br>
              <a:rPr lang="en-US" sz="1400" b="1" dirty="0"/>
            </a:br>
            <a:r>
              <a:rPr lang="en-US" sz="1400" b="1" dirty="0"/>
              <a:t>mg/dL (± SE)</a:t>
            </a:r>
            <a:endParaRPr lang="en-GB" sz="1400" b="1" dirty="0"/>
          </a:p>
        </p:txBody>
      </p:sp>
      <p:sp>
        <p:nvSpPr>
          <p:cNvPr id="14" name="TextBox 13">
            <a:extLst>
              <a:ext uri="{FF2B5EF4-FFF2-40B4-BE49-F238E27FC236}">
                <a16:creationId xmlns:a16="http://schemas.microsoft.com/office/drawing/2014/main" id="{5844CC82-1429-B27A-B807-A770A663E387}"/>
              </a:ext>
            </a:extLst>
          </p:cNvPr>
          <p:cNvSpPr txBox="1"/>
          <p:nvPr/>
        </p:nvSpPr>
        <p:spPr>
          <a:xfrm>
            <a:off x="5546954" y="1043921"/>
            <a:ext cx="2225446" cy="492443"/>
          </a:xfrm>
          <a:prstGeom prst="rect">
            <a:avLst/>
          </a:prstGeom>
          <a:solidFill>
            <a:schemeClr val="bg1"/>
          </a:solidFill>
        </p:spPr>
        <p:txBody>
          <a:bodyPr vert="horz" wrap="square" lIns="91440" tIns="45720" rIns="91440" bIns="45720" rtlCol="0">
            <a:spAutoFit/>
          </a:bodyPr>
          <a:lstStyle/>
          <a:p>
            <a:pPr marL="0" indent="0" algn="ctr">
              <a:spcBef>
                <a:spcPts val="0"/>
              </a:spcBef>
              <a:buNone/>
            </a:pPr>
            <a:r>
              <a:rPr lang="en-US" sz="1300" b="1" dirty="0"/>
              <a:t>End of </a:t>
            </a:r>
            <a:r>
              <a:rPr lang="en-US" sz="1300" b="1" dirty="0" err="1"/>
              <a:t>ATTRibute</a:t>
            </a:r>
            <a:r>
              <a:rPr lang="en-US" sz="1300" b="1" dirty="0"/>
              <a:t>-CM (double-blind portion)</a:t>
            </a:r>
            <a:endParaRPr lang="en-GB" sz="1300" b="1" dirty="0"/>
          </a:p>
        </p:txBody>
      </p:sp>
      <p:sp>
        <p:nvSpPr>
          <p:cNvPr id="15" name="Rectangle 14">
            <a:extLst>
              <a:ext uri="{FF2B5EF4-FFF2-40B4-BE49-F238E27FC236}">
                <a16:creationId xmlns:a16="http://schemas.microsoft.com/office/drawing/2014/main" id="{2D59DE87-B6A3-48A0-DFB9-91EADCAC302F}"/>
              </a:ext>
            </a:extLst>
          </p:cNvPr>
          <p:cNvSpPr/>
          <p:nvPr/>
        </p:nvSpPr>
        <p:spPr>
          <a:xfrm>
            <a:off x="2809968" y="1295245"/>
            <a:ext cx="283634" cy="2676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0CFFD5B-A08A-6536-CBB8-0250546D3BBC}"/>
              </a:ext>
            </a:extLst>
          </p:cNvPr>
          <p:cNvSpPr txBox="1"/>
          <p:nvPr/>
        </p:nvSpPr>
        <p:spPr>
          <a:xfrm>
            <a:off x="9335261" y="1702055"/>
            <a:ext cx="1204870" cy="461665"/>
          </a:xfrm>
          <a:prstGeom prst="rect">
            <a:avLst/>
          </a:prstGeom>
        </p:spPr>
        <p:txBody>
          <a:bodyPr vert="horz" wrap="square" lIns="91440" tIns="45720" rIns="91440" bIns="45720" rtlCol="0">
            <a:spAutoFit/>
          </a:bodyPr>
          <a:lstStyle/>
          <a:p>
            <a:pPr marL="0" indent="0" algn="l">
              <a:spcBef>
                <a:spcPts val="0"/>
              </a:spcBef>
              <a:buNone/>
            </a:pPr>
            <a:r>
              <a:rPr lang="en-US" sz="1200" b="1" dirty="0"/>
              <a:t>Continuous Acoramidis </a:t>
            </a:r>
          </a:p>
        </p:txBody>
      </p:sp>
      <p:sp>
        <p:nvSpPr>
          <p:cNvPr id="7" name="TextBox 6">
            <a:extLst>
              <a:ext uri="{FF2B5EF4-FFF2-40B4-BE49-F238E27FC236}">
                <a16:creationId xmlns:a16="http://schemas.microsoft.com/office/drawing/2014/main" id="{D6A3FE6C-3A30-F222-1DD3-55F38B2BEA9A}"/>
              </a:ext>
            </a:extLst>
          </p:cNvPr>
          <p:cNvSpPr txBox="1"/>
          <p:nvPr/>
        </p:nvSpPr>
        <p:spPr>
          <a:xfrm>
            <a:off x="9354890" y="2302569"/>
            <a:ext cx="1204870" cy="461665"/>
          </a:xfrm>
          <a:prstGeom prst="rect">
            <a:avLst/>
          </a:prstGeom>
        </p:spPr>
        <p:txBody>
          <a:bodyPr vert="horz" wrap="square" lIns="91440" tIns="45720" rIns="91440" bIns="45720" rtlCol="0">
            <a:spAutoFit/>
          </a:bodyPr>
          <a:lstStyle/>
          <a:p>
            <a:pPr marL="0" indent="0" algn="l">
              <a:spcBef>
                <a:spcPts val="0"/>
              </a:spcBef>
              <a:buNone/>
            </a:pPr>
            <a:r>
              <a:rPr lang="en-US" sz="1200" b="1" dirty="0"/>
              <a:t>Placebo-to-Acoramidis </a:t>
            </a:r>
          </a:p>
        </p:txBody>
      </p:sp>
      <p:sp>
        <p:nvSpPr>
          <p:cNvPr id="10" name="Rectangle 9">
            <a:extLst>
              <a:ext uri="{FF2B5EF4-FFF2-40B4-BE49-F238E27FC236}">
                <a16:creationId xmlns:a16="http://schemas.microsoft.com/office/drawing/2014/main" id="{797D0D4C-C215-BE98-556F-512FC6BE23C5}"/>
              </a:ext>
            </a:extLst>
          </p:cNvPr>
          <p:cNvSpPr/>
          <p:nvPr/>
        </p:nvSpPr>
        <p:spPr>
          <a:xfrm>
            <a:off x="7908587" y="3428999"/>
            <a:ext cx="1426673" cy="8025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781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BF467-B8E3-FD52-F794-58FA9342C1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2D3B3E5-0D09-862A-3833-4D3360E7DF8A}"/>
              </a:ext>
            </a:extLst>
          </p:cNvPr>
          <p:cNvSpPr>
            <a:spLocks noGrp="1"/>
          </p:cNvSpPr>
          <p:nvPr>
            <p:ph type="title"/>
          </p:nvPr>
        </p:nvSpPr>
        <p:spPr/>
        <p:txBody>
          <a:bodyPr/>
          <a:lstStyle/>
          <a:p>
            <a:r>
              <a:rPr lang="en-US" dirty="0"/>
              <a:t>ACORAMIDIS WAS WELL TOLERATED THROUGH MONTH 54</a:t>
            </a:r>
          </a:p>
        </p:txBody>
      </p:sp>
      <p:sp>
        <p:nvSpPr>
          <p:cNvPr id="32" name="Text Placeholder 3">
            <a:extLst>
              <a:ext uri="{FF2B5EF4-FFF2-40B4-BE49-F238E27FC236}">
                <a16:creationId xmlns:a16="http://schemas.microsoft.com/office/drawing/2014/main" id="{3B1AA1E9-E50D-1D89-0B6D-08CF2AA7FFBD}"/>
              </a:ext>
            </a:extLst>
          </p:cNvPr>
          <p:cNvSpPr txBox="1">
            <a:spLocks/>
          </p:cNvSpPr>
          <p:nvPr/>
        </p:nvSpPr>
        <p:spPr>
          <a:xfrm>
            <a:off x="309715" y="6124267"/>
            <a:ext cx="11046060" cy="646815"/>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US" sz="1000" b="0" i="0" u="none" strike="noStrike" dirty="0"/>
            </a:br>
            <a:r>
              <a:rPr lang="en-US" sz="1000" b="0" i="0" u="none" strike="noStrike" baseline="30000" dirty="0"/>
              <a:t>a</a:t>
            </a:r>
            <a:r>
              <a:rPr lang="en-US" sz="1000" b="0" i="0" u="none" strike="noStrike" dirty="0"/>
              <a:t>n is the number of participants who experienced an event. </a:t>
            </a:r>
            <a:r>
              <a:rPr lang="en-US" sz="1000" b="0" i="0" u="none" strike="noStrike" baseline="30000" dirty="0"/>
              <a:t>b</a:t>
            </a:r>
            <a:r>
              <a:rPr lang="en-US" sz="1000" b="0" i="0" u="none" strike="noStrike" dirty="0"/>
              <a:t>An AE was considered an open-label acoramidis TEAE if the AE was not present before the first dose of open-label acoramidis or if it was present but increased in severity during the open-label acoramidis treatment-emergent period. </a:t>
            </a:r>
            <a:r>
              <a:rPr lang="en-US" sz="1000" b="0" i="0" u="none" strike="noStrike" baseline="30000" dirty="0"/>
              <a:t>c</a:t>
            </a:r>
            <a:r>
              <a:rPr lang="en-US" sz="1000" b="0" i="0" u="none" strike="noStrike" dirty="0"/>
              <a:t>Severity as assessed by the investigator.</a:t>
            </a:r>
            <a:br>
              <a:rPr lang="en-US" sz="1000" b="0" i="0" u="none" strike="noStrike" dirty="0"/>
            </a:br>
            <a:r>
              <a:rPr lang="en-US" sz="1000" b="0" i="0" u="none" strike="noStrike" dirty="0"/>
              <a:t>AE, adverse event; OLE, open-label extension; SAE, serious adverse event; TEAE, treatment-emergent adverse event.</a:t>
            </a:r>
          </a:p>
        </p:txBody>
      </p:sp>
      <p:sp>
        <p:nvSpPr>
          <p:cNvPr id="2" name="Slide Number Placeholder 2">
            <a:extLst>
              <a:ext uri="{FF2B5EF4-FFF2-40B4-BE49-F238E27FC236}">
                <a16:creationId xmlns:a16="http://schemas.microsoft.com/office/drawing/2014/main" id="{9B9C5745-602B-367C-4DF0-D65B1928B000}"/>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11</a:t>
            </a:fld>
            <a:endParaRPr lang="en-US" dirty="0"/>
          </a:p>
        </p:txBody>
      </p:sp>
      <p:graphicFrame>
        <p:nvGraphicFramePr>
          <p:cNvPr id="4" name="Table 3">
            <a:extLst>
              <a:ext uri="{FF2B5EF4-FFF2-40B4-BE49-F238E27FC236}">
                <a16:creationId xmlns:a16="http://schemas.microsoft.com/office/drawing/2014/main" id="{B83745AA-A19C-48BE-3724-239DA1551F89}"/>
              </a:ext>
            </a:extLst>
          </p:cNvPr>
          <p:cNvGraphicFramePr>
            <a:graphicFrameLocks noGrp="1"/>
          </p:cNvGraphicFramePr>
          <p:nvPr>
            <p:extLst>
              <p:ext uri="{D42A27DB-BD31-4B8C-83A1-F6EECF244321}">
                <p14:modId xmlns:p14="http://schemas.microsoft.com/office/powerpoint/2010/main" val="2783439165"/>
              </p:ext>
            </p:extLst>
          </p:nvPr>
        </p:nvGraphicFramePr>
        <p:xfrm>
          <a:off x="1109928" y="1985577"/>
          <a:ext cx="9972141" cy="3523200"/>
        </p:xfrm>
        <a:graphic>
          <a:graphicData uri="http://schemas.openxmlformats.org/drawingml/2006/table">
            <a:tbl>
              <a:tblPr firstRow="1" bandRow="1"/>
              <a:tblGrid>
                <a:gridCol w="4242144">
                  <a:extLst>
                    <a:ext uri="{9D8B030D-6E8A-4147-A177-3AD203B41FA5}">
                      <a16:colId xmlns:a16="http://schemas.microsoft.com/office/drawing/2014/main" val="2830741308"/>
                    </a:ext>
                  </a:extLst>
                </a:gridCol>
                <a:gridCol w="1909999">
                  <a:extLst>
                    <a:ext uri="{9D8B030D-6E8A-4147-A177-3AD203B41FA5}">
                      <a16:colId xmlns:a16="http://schemas.microsoft.com/office/drawing/2014/main" val="35060981"/>
                    </a:ext>
                  </a:extLst>
                </a:gridCol>
                <a:gridCol w="1909999">
                  <a:extLst>
                    <a:ext uri="{9D8B030D-6E8A-4147-A177-3AD203B41FA5}">
                      <a16:colId xmlns:a16="http://schemas.microsoft.com/office/drawing/2014/main" val="401393541"/>
                    </a:ext>
                  </a:extLst>
                </a:gridCol>
                <a:gridCol w="1909999">
                  <a:extLst>
                    <a:ext uri="{9D8B030D-6E8A-4147-A177-3AD203B41FA5}">
                      <a16:colId xmlns:a16="http://schemas.microsoft.com/office/drawing/2014/main" val="616173371"/>
                    </a:ext>
                  </a:extLst>
                </a:gridCol>
              </a:tblGrid>
              <a:tr h="765807">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nSpc>
                          <a:spcPct val="100000"/>
                        </a:lnSpc>
                      </a:pPr>
                      <a:r>
                        <a:rPr lang="en-US" sz="1600" b="1" kern="1200" dirty="0">
                          <a:solidFill>
                            <a:schemeClr val="bg1"/>
                          </a:solidFill>
                          <a:effectLst/>
                          <a:latin typeface="+mn-lt"/>
                          <a:ea typeface="SimSun"/>
                          <a:cs typeface="Times New Roman"/>
                        </a:rPr>
                        <a:t>Participants With One or More Event(s), n</a:t>
                      </a:r>
                      <a:r>
                        <a:rPr lang="en-US" sz="1600" b="1" kern="1200" baseline="30000" dirty="0">
                          <a:solidFill>
                            <a:schemeClr val="bg1"/>
                          </a:solidFill>
                          <a:effectLst/>
                          <a:latin typeface="+mn-lt"/>
                          <a:ea typeface="SimSun"/>
                          <a:cs typeface="Times New Roman"/>
                        </a:rPr>
                        <a:t>a</a:t>
                      </a:r>
                      <a:r>
                        <a:rPr lang="en-US" sz="1600" b="1" kern="1200" dirty="0">
                          <a:solidFill>
                            <a:schemeClr val="bg1"/>
                          </a:solidFill>
                          <a:effectLst/>
                          <a:latin typeface="+mn-lt"/>
                          <a:ea typeface="SimSun"/>
                          <a:cs typeface="Times New Roman"/>
                        </a:rPr>
                        <a:t> (%)</a:t>
                      </a:r>
                    </a:p>
                  </a:txBody>
                  <a:tcPr marL="144000" marR="144000" marT="36000" marB="36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spcAft>
                          <a:spcPts val="0"/>
                        </a:spcAft>
                      </a:pPr>
                      <a:r>
                        <a:rPr lang="en-US" sz="1600" b="1" kern="1200" dirty="0">
                          <a:solidFill>
                            <a:schemeClr val="bg1"/>
                          </a:solidFill>
                          <a:effectLst/>
                          <a:latin typeface="+mn-lt"/>
                          <a:ea typeface="SimSun"/>
                          <a:cs typeface="Times New Roman"/>
                        </a:rPr>
                        <a:t>Continuous Acoramidis</a:t>
                      </a:r>
                    </a:p>
                    <a:p>
                      <a:pPr algn="ctr">
                        <a:lnSpc>
                          <a:spcPct val="100000"/>
                        </a:lnSpc>
                        <a:spcAft>
                          <a:spcPts val="0"/>
                        </a:spcAft>
                      </a:pPr>
                      <a:r>
                        <a:rPr lang="en-US" sz="1600" b="1" kern="1200" dirty="0">
                          <a:solidFill>
                            <a:schemeClr val="bg1"/>
                          </a:solidFill>
                          <a:effectLst/>
                          <a:latin typeface="+mn-lt"/>
                          <a:ea typeface="SimSun"/>
                          <a:cs typeface="Times New Roman"/>
                        </a:rPr>
                        <a:t>(n = 263)</a:t>
                      </a:r>
                      <a:r>
                        <a:rPr lang="en-US" sz="1600" b="1" kern="1200" baseline="30000" dirty="0">
                          <a:solidFill>
                            <a:schemeClr val="bg1"/>
                          </a:solidFill>
                          <a:effectLst/>
                          <a:latin typeface="+mn-lt"/>
                          <a:ea typeface="SimSun"/>
                          <a:cs typeface="Times New Roman"/>
                        </a:rPr>
                        <a:t> </a:t>
                      </a:r>
                      <a:endParaRPr lang="en-US" sz="1600" b="1" kern="1200" baseline="0" dirty="0">
                        <a:solidFill>
                          <a:schemeClr val="bg1"/>
                        </a:solidFill>
                        <a:effectLst/>
                        <a:latin typeface="+mn-lt"/>
                        <a:ea typeface="SimSun"/>
                        <a:cs typeface="Times New Roman"/>
                      </a:endParaRPr>
                    </a:p>
                  </a:txBody>
                  <a:tcPr marL="144000" marR="144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2491"/>
                    </a:solidFill>
                  </a:tcPr>
                </a:tc>
                <a:tc>
                  <a:txBody>
                    <a:bodyPr/>
                    <a:lstStyle/>
                    <a:p>
                      <a:pPr algn="ctr">
                        <a:lnSpc>
                          <a:spcPct val="100000"/>
                        </a:lnSpc>
                        <a:spcAft>
                          <a:spcPts val="0"/>
                        </a:spcAft>
                      </a:pPr>
                      <a:r>
                        <a:rPr lang="en-US" sz="1600" b="1" dirty="0">
                          <a:solidFill>
                            <a:schemeClr val="bg1"/>
                          </a:solidFill>
                          <a:effectLst/>
                          <a:latin typeface="+mn-lt"/>
                          <a:ea typeface="SimSun"/>
                          <a:cs typeface="Times New Roman"/>
                        </a:rPr>
                        <a:t>Placebo-to-Acoramidis</a:t>
                      </a:r>
                    </a:p>
                    <a:p>
                      <a:pPr algn="ctr">
                        <a:lnSpc>
                          <a:spcPct val="100000"/>
                        </a:lnSpc>
                        <a:spcAft>
                          <a:spcPts val="0"/>
                        </a:spcAft>
                      </a:pPr>
                      <a:r>
                        <a:rPr lang="en-US" sz="1600" b="1" dirty="0">
                          <a:solidFill>
                            <a:schemeClr val="bg1"/>
                          </a:solidFill>
                          <a:effectLst/>
                          <a:latin typeface="+mn-lt"/>
                          <a:ea typeface="SimSun"/>
                          <a:cs typeface="Times New Roman"/>
                        </a:rPr>
                        <a:t>(n = 126)</a:t>
                      </a:r>
                    </a:p>
                  </a:txBody>
                  <a:tcPr marL="144000" marR="144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924A"/>
                    </a:solidFill>
                  </a:tcPr>
                </a:tc>
                <a:tc>
                  <a:txBody>
                    <a:bodyPr/>
                    <a:lstStyle/>
                    <a:p>
                      <a:pPr algn="ctr">
                        <a:lnSpc>
                          <a:spcPct val="100000"/>
                        </a:lnSpc>
                        <a:spcAft>
                          <a:spcPts val="0"/>
                        </a:spcAft>
                      </a:pPr>
                      <a:r>
                        <a:rPr lang="en-US" sz="1600" b="1" baseline="0" dirty="0">
                          <a:solidFill>
                            <a:schemeClr val="bg1"/>
                          </a:solidFill>
                          <a:effectLst/>
                          <a:latin typeface="+mn-lt"/>
                          <a:ea typeface="SimSun"/>
                          <a:cs typeface="Times New Roman"/>
                        </a:rPr>
                        <a:t>Overall</a:t>
                      </a:r>
                    </a:p>
                    <a:p>
                      <a:pPr algn="ctr">
                        <a:lnSpc>
                          <a:spcPct val="100000"/>
                        </a:lnSpc>
                        <a:spcAft>
                          <a:spcPts val="0"/>
                        </a:spcAft>
                      </a:pPr>
                      <a:r>
                        <a:rPr lang="en-US" sz="1600" b="1" baseline="0" dirty="0">
                          <a:solidFill>
                            <a:schemeClr val="bg1"/>
                          </a:solidFill>
                          <a:effectLst/>
                          <a:latin typeface="+mn-lt"/>
                          <a:ea typeface="SimSun"/>
                          <a:cs typeface="Times New Roman"/>
                        </a:rPr>
                        <a:t>(N = 389)</a:t>
                      </a:r>
                    </a:p>
                  </a:txBody>
                  <a:tcPr marL="144000" marR="144000" marT="36000" marB="36000">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552730245"/>
                  </a:ext>
                </a:extLst>
              </a:tr>
              <a:tr h="1080000">
                <a:tc>
                  <a:txBody>
                    <a:bodyPr/>
                    <a:lstStyle/>
                    <a:p>
                      <a:pPr>
                        <a:lnSpc>
                          <a:spcPct val="100000"/>
                        </a:lnSpc>
                        <a:spcAft>
                          <a:spcPts val="0"/>
                        </a:spcAft>
                      </a:pPr>
                      <a:r>
                        <a:rPr lang="en-US" sz="1600" b="1" dirty="0">
                          <a:solidFill>
                            <a:schemeClr val="tx1"/>
                          </a:solidFill>
                          <a:effectLst/>
                          <a:latin typeface="+mn-lt"/>
                          <a:ea typeface="SimSun"/>
                          <a:cs typeface="Arial" panose="020B0604020202020204" pitchFamily="34" charset="0"/>
                        </a:rPr>
                        <a:t>Any Treatment-emergent </a:t>
                      </a:r>
                      <a:r>
                        <a:rPr lang="en-US" sz="1600" b="1" dirty="0" err="1">
                          <a:solidFill>
                            <a:schemeClr val="tx1"/>
                          </a:solidFill>
                          <a:effectLst/>
                          <a:latin typeface="+mn-lt"/>
                          <a:ea typeface="SimSun"/>
                          <a:cs typeface="Arial" panose="020B0604020202020204" pitchFamily="34" charset="0"/>
                        </a:rPr>
                        <a:t>AE</a:t>
                      </a:r>
                      <a:r>
                        <a:rPr lang="en-US" sz="1600" b="1" baseline="30000" dirty="0" err="1">
                          <a:solidFill>
                            <a:schemeClr val="tx1"/>
                          </a:solidFill>
                          <a:effectLst/>
                          <a:latin typeface="+mn-lt"/>
                          <a:ea typeface="SimSun"/>
                          <a:cs typeface="Arial" panose="020B0604020202020204" pitchFamily="34" charset="0"/>
                        </a:rPr>
                        <a:t>b</a:t>
                      </a:r>
                      <a:endParaRPr lang="en-US" sz="1600" b="1" baseline="30000" dirty="0">
                        <a:solidFill>
                          <a:schemeClr val="tx1"/>
                        </a:solidFill>
                        <a:effectLst/>
                        <a:latin typeface="+mn-lt"/>
                        <a:ea typeface="SimSun"/>
                        <a:cs typeface="Arial" panose="020B0604020202020204" pitchFamily="34" charset="0"/>
                      </a:endParaRPr>
                    </a:p>
                    <a:p>
                      <a:pPr>
                        <a:lnSpc>
                          <a:spcPct val="100000"/>
                        </a:lnSpc>
                        <a:spcAft>
                          <a:spcPts val="0"/>
                        </a:spcAft>
                        <a:tabLst>
                          <a:tab pos="271463" algn="l"/>
                        </a:tabLst>
                      </a:pPr>
                      <a:r>
                        <a:rPr lang="en-US" sz="1600" b="0" baseline="0" dirty="0">
                          <a:solidFill>
                            <a:schemeClr val="tx1"/>
                          </a:solidFill>
                          <a:effectLst/>
                          <a:latin typeface="+mn-lt"/>
                          <a:ea typeface="SimSun"/>
                          <a:cs typeface="Arial" panose="020B0604020202020204" pitchFamily="34" charset="0"/>
                        </a:rPr>
                        <a:t>	TEAE with fatal outcome</a:t>
                      </a:r>
                    </a:p>
                    <a:p>
                      <a:pPr>
                        <a:lnSpc>
                          <a:spcPct val="100000"/>
                        </a:lnSpc>
                        <a:spcAft>
                          <a:spcPts val="0"/>
                        </a:spcAft>
                        <a:tabLst>
                          <a:tab pos="271463" algn="l"/>
                        </a:tabLst>
                      </a:pPr>
                      <a:r>
                        <a:rPr lang="en-US" sz="1600" b="0" baseline="0" dirty="0">
                          <a:solidFill>
                            <a:schemeClr val="tx1"/>
                          </a:solidFill>
                          <a:effectLst/>
                          <a:latin typeface="+mn-lt"/>
                          <a:ea typeface="SimSun"/>
                          <a:cs typeface="Arial" panose="020B0604020202020204" pitchFamily="34" charset="0"/>
                        </a:rPr>
                        <a:t>	TEAE leading to study drug discontinuation</a:t>
                      </a:r>
                    </a:p>
                  </a:txBody>
                  <a:tcPr marL="144000" marR="144000" marT="36000" marB="36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600" dirty="0">
                          <a:solidFill>
                            <a:schemeClr val="tx1"/>
                          </a:solidFill>
                          <a:effectLst/>
                          <a:latin typeface="+mn-lt"/>
                          <a:ea typeface="SimSun"/>
                          <a:cs typeface="Times New Roman"/>
                        </a:rPr>
                        <a:t>248 (94.3)</a:t>
                      </a:r>
                      <a:br>
                        <a:rPr lang="en-US" sz="1600" dirty="0">
                          <a:solidFill>
                            <a:schemeClr val="tx1"/>
                          </a:solidFill>
                          <a:effectLst/>
                          <a:latin typeface="+mn-lt"/>
                          <a:ea typeface="SimSun"/>
                          <a:cs typeface="Times New Roman"/>
                        </a:rPr>
                      </a:br>
                      <a:r>
                        <a:rPr lang="en-US" sz="1600" dirty="0">
                          <a:solidFill>
                            <a:schemeClr val="tx1"/>
                          </a:solidFill>
                          <a:effectLst/>
                          <a:latin typeface="+mn-lt"/>
                          <a:ea typeface="SimSun"/>
                          <a:cs typeface="Times New Roman"/>
                        </a:rPr>
                        <a:t>27 (10.3)</a:t>
                      </a:r>
                      <a:br>
                        <a:rPr lang="en-US" sz="1600" strike="sngStrike" dirty="0">
                          <a:solidFill>
                            <a:schemeClr val="tx1"/>
                          </a:solidFill>
                          <a:effectLst/>
                          <a:latin typeface="+mn-lt"/>
                          <a:ea typeface="SimSun"/>
                          <a:cs typeface="Times New Roman"/>
                        </a:rPr>
                      </a:br>
                      <a:r>
                        <a:rPr lang="en-US" sz="1600" dirty="0">
                          <a:solidFill>
                            <a:schemeClr val="tx1"/>
                          </a:solidFill>
                          <a:effectLst/>
                          <a:latin typeface="+mn-lt"/>
                          <a:ea typeface="SimSun"/>
                          <a:cs typeface="Times New Roman"/>
                        </a:rPr>
                        <a:t>7 (2.7)</a:t>
                      </a:r>
                      <a:endParaRPr lang="en-US" sz="1600" strike="sngStrike" dirty="0">
                        <a:solidFill>
                          <a:schemeClr val="tx1"/>
                        </a:solidFill>
                        <a:effectLst/>
                        <a:latin typeface="+mn-lt"/>
                        <a:ea typeface="SimSun"/>
                        <a:cs typeface="Times New Roman"/>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119 (94.4)</a:t>
                      </a:r>
                      <a:br>
                        <a:rPr lang="en-US" sz="1600" dirty="0">
                          <a:solidFill>
                            <a:schemeClr val="tx1"/>
                          </a:solidFill>
                          <a:effectLst/>
                          <a:latin typeface="+mn-lt"/>
                          <a:ea typeface="SimSun"/>
                          <a:cs typeface="Times New Roman"/>
                        </a:rPr>
                      </a:br>
                      <a:r>
                        <a:rPr lang="en-US" sz="1600" dirty="0">
                          <a:solidFill>
                            <a:schemeClr val="tx1"/>
                          </a:solidFill>
                          <a:effectLst/>
                          <a:latin typeface="+mn-lt"/>
                          <a:ea typeface="SimSun"/>
                          <a:cs typeface="Times New Roman"/>
                        </a:rPr>
                        <a:t>38 (30.2)</a:t>
                      </a:r>
                      <a:br>
                        <a:rPr lang="en-US" sz="1600" dirty="0">
                          <a:solidFill>
                            <a:schemeClr val="tx1"/>
                          </a:solidFill>
                          <a:effectLst/>
                          <a:latin typeface="+mn-lt"/>
                          <a:ea typeface="SimSun"/>
                          <a:cs typeface="Times New Roman"/>
                        </a:rPr>
                      </a:br>
                      <a:r>
                        <a:rPr lang="en-US" sz="1600" dirty="0">
                          <a:solidFill>
                            <a:schemeClr val="tx1"/>
                          </a:solidFill>
                          <a:effectLst/>
                          <a:latin typeface="+mn-lt"/>
                          <a:ea typeface="SimSun"/>
                          <a:cs typeface="Times New Roman"/>
                        </a:rPr>
                        <a:t>3 (2.4)</a:t>
                      </a:r>
                      <a:endParaRPr lang="en-US" sz="1600" strike="sngStrike" dirty="0">
                        <a:solidFill>
                          <a:schemeClr val="tx1"/>
                        </a:solidFill>
                        <a:effectLst/>
                        <a:latin typeface="+mn-lt"/>
                        <a:ea typeface="SimSun"/>
                        <a:cs typeface="Times New Roman"/>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367 (94.3)</a:t>
                      </a:r>
                      <a:br>
                        <a:rPr lang="en-US" sz="1600" dirty="0">
                          <a:solidFill>
                            <a:schemeClr val="tx1"/>
                          </a:solidFill>
                          <a:effectLst/>
                          <a:latin typeface="+mn-lt"/>
                          <a:ea typeface="SimSun"/>
                          <a:cs typeface="Times New Roman"/>
                        </a:rPr>
                      </a:br>
                      <a:r>
                        <a:rPr lang="en-US" sz="1600" dirty="0">
                          <a:solidFill>
                            <a:schemeClr val="tx1"/>
                          </a:solidFill>
                          <a:effectLst/>
                          <a:latin typeface="+mn-lt"/>
                          <a:ea typeface="SimSun"/>
                          <a:cs typeface="Times New Roman"/>
                        </a:rPr>
                        <a:t>65 (16.7)</a:t>
                      </a:r>
                      <a:br>
                        <a:rPr lang="en-US" sz="1600" strike="sngStrike" dirty="0">
                          <a:solidFill>
                            <a:schemeClr val="tx1"/>
                          </a:solidFill>
                          <a:effectLst/>
                          <a:latin typeface="+mn-lt"/>
                          <a:ea typeface="SimSun"/>
                          <a:cs typeface="Times New Roman"/>
                        </a:rPr>
                      </a:br>
                      <a:r>
                        <a:rPr lang="en-US" sz="1600" dirty="0">
                          <a:solidFill>
                            <a:schemeClr val="tx1"/>
                          </a:solidFill>
                          <a:effectLst/>
                          <a:latin typeface="+mn-lt"/>
                          <a:ea typeface="SimSun"/>
                          <a:cs typeface="Times New Roman"/>
                        </a:rPr>
                        <a:t>10 (2.6)</a:t>
                      </a:r>
                      <a:endParaRPr lang="en-US" sz="1600" strike="sngStrike" dirty="0">
                        <a:solidFill>
                          <a:schemeClr val="tx1"/>
                        </a:solidFill>
                        <a:effectLst/>
                        <a:latin typeface="+mn-lt"/>
                        <a:ea typeface="SimSun"/>
                        <a:cs typeface="Times New Roman"/>
                      </a:endParaRPr>
                    </a:p>
                  </a:txBody>
                  <a:tcPr marL="144000" marR="144000" marT="36000" marB="36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7783710"/>
                  </a:ext>
                </a:extLst>
              </a:tr>
              <a:tr h="540000">
                <a:tc>
                  <a:txBody>
                    <a:bodyPr/>
                    <a:lstStyle/>
                    <a:p>
                      <a:pPr>
                        <a:lnSpc>
                          <a:spcPct val="100000"/>
                        </a:lnSpc>
                        <a:spcAft>
                          <a:spcPts val="0"/>
                        </a:spcAft>
                      </a:pPr>
                      <a:r>
                        <a:rPr lang="en-US" sz="1600" b="1" dirty="0">
                          <a:solidFill>
                            <a:schemeClr val="tx1"/>
                          </a:solidFill>
                          <a:effectLst/>
                          <a:latin typeface="+mn-lt"/>
                          <a:ea typeface="SimSun"/>
                          <a:cs typeface="Arial" panose="020B0604020202020204" pitchFamily="34" charset="0"/>
                        </a:rPr>
                        <a:t>Any treatment-emergent </a:t>
                      </a:r>
                      <a:r>
                        <a:rPr lang="en-US" sz="1600" b="1" dirty="0" err="1">
                          <a:solidFill>
                            <a:schemeClr val="tx1"/>
                          </a:solidFill>
                          <a:effectLst/>
                          <a:latin typeface="+mn-lt"/>
                          <a:ea typeface="SimSun"/>
                          <a:cs typeface="Arial" panose="020B0604020202020204" pitchFamily="34" charset="0"/>
                        </a:rPr>
                        <a:t>SAE</a:t>
                      </a:r>
                      <a:r>
                        <a:rPr lang="en-US" sz="1600" b="1" baseline="30000" dirty="0" err="1">
                          <a:solidFill>
                            <a:schemeClr val="tx1"/>
                          </a:solidFill>
                          <a:effectLst/>
                          <a:latin typeface="+mn-lt"/>
                          <a:ea typeface="SimSun"/>
                          <a:cs typeface="Arial" panose="020B0604020202020204" pitchFamily="34" charset="0"/>
                        </a:rPr>
                        <a:t>b</a:t>
                      </a:r>
                      <a:endParaRPr lang="en-US" sz="1600" b="1" baseline="30000" dirty="0">
                        <a:solidFill>
                          <a:schemeClr val="tx1"/>
                        </a:solidFill>
                        <a:effectLst/>
                        <a:latin typeface="+mn-lt"/>
                        <a:ea typeface="SimSun"/>
                        <a:cs typeface="Arial" panose="020B0604020202020204" pitchFamily="34" charset="0"/>
                      </a:endParaRPr>
                    </a:p>
                  </a:txBody>
                  <a:tcPr marL="144000" marR="144000" marT="36000" marB="36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600" dirty="0">
                          <a:solidFill>
                            <a:schemeClr val="tx1"/>
                          </a:solidFill>
                          <a:effectLst/>
                          <a:latin typeface="+mn-lt"/>
                          <a:ea typeface="SimSun"/>
                          <a:cs typeface="Times New Roman"/>
                        </a:rPr>
                        <a:t>126 (47.9)</a:t>
                      </a:r>
                      <a:br>
                        <a:rPr lang="en-US" sz="1600" dirty="0">
                          <a:solidFill>
                            <a:schemeClr val="tx1"/>
                          </a:solidFill>
                          <a:effectLst/>
                          <a:latin typeface="+mn-lt"/>
                          <a:ea typeface="SimSun"/>
                          <a:cs typeface="Times New Roman"/>
                        </a:rPr>
                      </a:br>
                      <a:endParaRPr lang="en-US" sz="1600" dirty="0">
                        <a:solidFill>
                          <a:schemeClr val="tx1"/>
                        </a:solidFill>
                        <a:effectLst/>
                        <a:latin typeface="+mn-lt"/>
                        <a:ea typeface="SimSun"/>
                        <a:cs typeface="Times New Roman"/>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75 (59.5)</a:t>
                      </a:r>
                      <a:br>
                        <a:rPr lang="en-US" sz="1600" dirty="0">
                          <a:solidFill>
                            <a:schemeClr val="tx1"/>
                          </a:solidFill>
                          <a:effectLst/>
                          <a:latin typeface="+mn-lt"/>
                          <a:ea typeface="SimSun"/>
                          <a:cs typeface="Times New Roman"/>
                        </a:rPr>
                      </a:br>
                      <a:endParaRPr lang="en-US" sz="1600" dirty="0">
                        <a:solidFill>
                          <a:schemeClr val="tx1"/>
                        </a:solidFill>
                        <a:effectLst/>
                        <a:latin typeface="+mn-lt"/>
                        <a:ea typeface="SimSun"/>
                        <a:cs typeface="Times New Roman"/>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201 (51.7)</a:t>
                      </a:r>
                      <a:br>
                        <a:rPr lang="en-US" sz="1600" dirty="0">
                          <a:solidFill>
                            <a:schemeClr val="tx1"/>
                          </a:solidFill>
                          <a:effectLst/>
                          <a:latin typeface="+mn-lt"/>
                          <a:ea typeface="SimSun"/>
                          <a:cs typeface="Times New Roman"/>
                        </a:rPr>
                      </a:br>
                      <a:endParaRPr lang="en-US" sz="1600" dirty="0">
                        <a:solidFill>
                          <a:schemeClr val="tx1"/>
                        </a:solidFill>
                        <a:effectLst/>
                        <a:latin typeface="+mn-lt"/>
                        <a:ea typeface="SimSun"/>
                        <a:cs typeface="Times New Roman"/>
                      </a:endParaRPr>
                    </a:p>
                  </a:txBody>
                  <a:tcPr marL="144000" marR="144000" marT="36000" marB="36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0024160"/>
                  </a:ext>
                </a:extLst>
              </a:tr>
              <a:tr h="540000">
                <a:tc>
                  <a:txBody>
                    <a:bodyPr/>
                    <a:lstStyle/>
                    <a:p>
                      <a:pPr>
                        <a:lnSpc>
                          <a:spcPct val="100000"/>
                        </a:lnSpc>
                        <a:spcAft>
                          <a:spcPts val="0"/>
                        </a:spcAft>
                      </a:pPr>
                      <a:r>
                        <a:rPr lang="en-US" sz="1600" b="1" dirty="0">
                          <a:solidFill>
                            <a:schemeClr val="tx1"/>
                          </a:solidFill>
                          <a:effectLst/>
                          <a:latin typeface="+mn-lt"/>
                          <a:ea typeface="SimSun"/>
                          <a:cs typeface="Arial" panose="020B0604020202020204" pitchFamily="34" charset="0"/>
                        </a:rPr>
                        <a:t>Any treatment-related </a:t>
                      </a:r>
                      <a:r>
                        <a:rPr lang="en-US" sz="1600" b="1" dirty="0" err="1">
                          <a:solidFill>
                            <a:schemeClr val="tx1"/>
                          </a:solidFill>
                          <a:effectLst/>
                          <a:latin typeface="+mn-lt"/>
                          <a:ea typeface="SimSun"/>
                          <a:cs typeface="Arial" panose="020B0604020202020204" pitchFamily="34" charset="0"/>
                        </a:rPr>
                        <a:t>TEAE</a:t>
                      </a:r>
                      <a:r>
                        <a:rPr lang="en-US" sz="1600" b="1" baseline="30000" dirty="0" err="1">
                          <a:solidFill>
                            <a:schemeClr val="tx1"/>
                          </a:solidFill>
                          <a:effectLst/>
                          <a:latin typeface="+mn-lt"/>
                          <a:ea typeface="SimSun"/>
                          <a:cs typeface="Arial" panose="020B0604020202020204" pitchFamily="34" charset="0"/>
                        </a:rPr>
                        <a:t>b</a:t>
                      </a:r>
                      <a:endParaRPr lang="en-US" sz="1600" b="1" baseline="30000" dirty="0">
                        <a:solidFill>
                          <a:schemeClr val="tx1"/>
                        </a:solidFill>
                        <a:effectLst/>
                        <a:latin typeface="+mn-lt"/>
                        <a:ea typeface="SimSun"/>
                        <a:cs typeface="Arial" panose="020B0604020202020204" pitchFamily="34" charset="0"/>
                      </a:endParaRPr>
                    </a:p>
                  </a:txBody>
                  <a:tcPr marL="144000" marR="144000" marT="36000" marB="36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600" dirty="0">
                          <a:solidFill>
                            <a:schemeClr val="tx1"/>
                          </a:solidFill>
                          <a:effectLst/>
                          <a:latin typeface="+mn-lt"/>
                          <a:ea typeface="SimSun"/>
                          <a:cs typeface="Times New Roman"/>
                        </a:rPr>
                        <a:t>4 (1.5)</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6 (4.8)</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10 (2.6)</a:t>
                      </a:r>
                    </a:p>
                  </a:txBody>
                  <a:tcPr marL="144000" marR="144000" marT="36000" marB="36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2776972"/>
                  </a:ext>
                </a:extLst>
              </a:tr>
              <a:tr h="540000">
                <a:tc>
                  <a:txBody>
                    <a:bodyPr/>
                    <a:lstStyle/>
                    <a:p>
                      <a:pPr>
                        <a:lnSpc>
                          <a:spcPct val="100000"/>
                        </a:lnSpc>
                        <a:spcAft>
                          <a:spcPts val="0"/>
                        </a:spcAft>
                      </a:pPr>
                      <a:r>
                        <a:rPr lang="en-US" sz="1600" b="1" dirty="0">
                          <a:solidFill>
                            <a:schemeClr val="tx1"/>
                          </a:solidFill>
                          <a:effectLst/>
                          <a:latin typeface="+mn-lt"/>
                          <a:ea typeface="SimSun"/>
                          <a:cs typeface="Arial" panose="020B0604020202020204" pitchFamily="34" charset="0"/>
                        </a:rPr>
                        <a:t>Severe TEAE</a:t>
                      </a:r>
                      <a:r>
                        <a:rPr lang="en-US" sz="1600" b="1" baseline="30000" dirty="0">
                          <a:solidFill>
                            <a:schemeClr val="tx1"/>
                          </a:solidFill>
                          <a:effectLst/>
                          <a:latin typeface="+mn-lt"/>
                          <a:ea typeface="SimSun"/>
                          <a:cs typeface="Arial" panose="020B0604020202020204" pitchFamily="34" charset="0"/>
                        </a:rPr>
                        <a:t>c</a:t>
                      </a:r>
                    </a:p>
                  </a:txBody>
                  <a:tcPr marL="144000" marR="144000" marT="36000" marB="36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600" dirty="0">
                          <a:solidFill>
                            <a:schemeClr val="tx1"/>
                          </a:solidFill>
                          <a:effectLst/>
                          <a:latin typeface="+mn-lt"/>
                          <a:ea typeface="SimSun"/>
                          <a:cs typeface="Times New Roman"/>
                        </a:rPr>
                        <a:t>90 (34.2)</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62 (49.2)</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600" dirty="0">
                          <a:solidFill>
                            <a:schemeClr val="tx1"/>
                          </a:solidFill>
                          <a:effectLst/>
                          <a:latin typeface="+mn-lt"/>
                          <a:ea typeface="SimSun"/>
                          <a:cs typeface="Times New Roman"/>
                        </a:rPr>
                        <a:t>152 (39.1)</a:t>
                      </a:r>
                    </a:p>
                  </a:txBody>
                  <a:tcPr marL="144000" marR="144000" marT="36000" marB="36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1104056"/>
                  </a:ext>
                </a:extLst>
              </a:tr>
            </a:tbl>
          </a:graphicData>
        </a:graphic>
      </p:graphicFrame>
      <p:sp>
        <p:nvSpPr>
          <p:cNvPr id="3" name="TextBox 2">
            <a:extLst>
              <a:ext uri="{FF2B5EF4-FFF2-40B4-BE49-F238E27FC236}">
                <a16:creationId xmlns:a16="http://schemas.microsoft.com/office/drawing/2014/main" id="{6ED5D73D-367E-D0D3-6470-0A834AA0D393}"/>
              </a:ext>
            </a:extLst>
          </p:cNvPr>
          <p:cNvSpPr txBox="1"/>
          <p:nvPr/>
        </p:nvSpPr>
        <p:spPr>
          <a:xfrm>
            <a:off x="2350975" y="1459356"/>
            <a:ext cx="7696531" cy="400110"/>
          </a:xfrm>
          <a:prstGeom prst="rect">
            <a:avLst/>
          </a:prstGeom>
        </p:spPr>
        <p:txBody>
          <a:bodyPr vert="horz" wrap="none" lIns="91440" tIns="45720" rIns="91440" bIns="45720" rtlCol="0">
            <a:spAutoFit/>
          </a:bodyPr>
          <a:lstStyle/>
          <a:p>
            <a:pPr marL="0" indent="0" algn="l">
              <a:spcBef>
                <a:spcPts val="0"/>
              </a:spcBef>
              <a:buNone/>
            </a:pPr>
            <a:r>
              <a:rPr lang="en-US" sz="2000" b="1" dirty="0"/>
              <a:t>Summary of Adverse Events (AE) During the OLE Period (Month 30–54)</a:t>
            </a:r>
          </a:p>
        </p:txBody>
      </p:sp>
    </p:spTree>
    <p:extLst>
      <p:ext uri="{BB962C8B-B14F-4D97-AF65-F5344CB8AC3E}">
        <p14:creationId xmlns:p14="http://schemas.microsoft.com/office/powerpoint/2010/main" val="192512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C7FAB873-4531-4B8F-F3A5-A405AA4DC7C2}"/>
              </a:ext>
            </a:extLst>
          </p:cNvPr>
          <p:cNvSpPr>
            <a:spLocks noGrp="1"/>
          </p:cNvSpPr>
          <p:nvPr>
            <p:ph type="title"/>
          </p:nvPr>
        </p:nvSpPr>
        <p:spPr/>
        <p:txBody>
          <a:bodyPr>
            <a:noAutofit/>
          </a:bodyPr>
          <a:lstStyle/>
          <a:p>
            <a:r>
              <a:rPr lang="en-US" dirty="0"/>
              <a:t>CONCLUSIONS</a:t>
            </a:r>
          </a:p>
        </p:txBody>
      </p:sp>
      <p:sp>
        <p:nvSpPr>
          <p:cNvPr id="3" name="Slide Number Placeholder 2">
            <a:extLst>
              <a:ext uri="{FF2B5EF4-FFF2-40B4-BE49-F238E27FC236}">
                <a16:creationId xmlns:a16="http://schemas.microsoft.com/office/drawing/2014/main" id="{1D0BA079-BE33-691C-609E-39FA8FBED14B}"/>
              </a:ext>
            </a:extLst>
          </p:cNvPr>
          <p:cNvSpPr>
            <a:spLocks noGrp="1"/>
          </p:cNvSpPr>
          <p:nvPr>
            <p:ph type="sldNum" sz="quarter" idx="10"/>
          </p:nvPr>
        </p:nvSpPr>
        <p:spPr/>
        <p:txBody>
          <a:bodyPr/>
          <a:lstStyle/>
          <a:p>
            <a:fld id="{8CCD88B2-4779-4CF2-9BFA-66EFB27DFADF}" type="slidenum">
              <a:rPr lang="en-US" smtClean="0"/>
              <a:pPr/>
              <a:t>12</a:t>
            </a:fld>
            <a:endParaRPr lang="en-US" dirty="0"/>
          </a:p>
        </p:txBody>
      </p:sp>
      <p:sp>
        <p:nvSpPr>
          <p:cNvPr id="28" name="Text Placeholder 3">
            <a:extLst>
              <a:ext uri="{FF2B5EF4-FFF2-40B4-BE49-F238E27FC236}">
                <a16:creationId xmlns:a16="http://schemas.microsoft.com/office/drawing/2014/main" id="{1C92F862-FB3E-D0FC-1342-D0D449895C16}"/>
              </a:ext>
            </a:extLst>
          </p:cNvPr>
          <p:cNvSpPr txBox="1">
            <a:spLocks/>
          </p:cNvSpPr>
          <p:nvPr/>
        </p:nvSpPr>
        <p:spPr>
          <a:xfrm>
            <a:off x="309715" y="6124267"/>
            <a:ext cx="10937723" cy="646815"/>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a:t>ACM, all-cause mortality; ATTR-CM, transthyretin amyloid cardiomyopathy; CVM, cardiovascular-related mortality; sTTR, serum transthyretin.</a:t>
            </a:r>
          </a:p>
        </p:txBody>
      </p:sp>
      <p:sp>
        <p:nvSpPr>
          <p:cNvPr id="4" name="Content Placeholder 8">
            <a:extLst>
              <a:ext uri="{FF2B5EF4-FFF2-40B4-BE49-F238E27FC236}">
                <a16:creationId xmlns:a16="http://schemas.microsoft.com/office/drawing/2014/main" id="{16C0D0AC-95F5-2A56-433D-C57B8DBAB717}"/>
              </a:ext>
            </a:extLst>
          </p:cNvPr>
          <p:cNvSpPr txBox="1">
            <a:spLocks/>
          </p:cNvSpPr>
          <p:nvPr/>
        </p:nvSpPr>
        <p:spPr>
          <a:xfrm>
            <a:off x="386773" y="861319"/>
            <a:ext cx="11398827" cy="3458278"/>
          </a:xfr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20000"/>
              </a:lnSpc>
              <a:spcBef>
                <a:spcPts val="600"/>
              </a:spcBef>
              <a:spcAft>
                <a:spcPts val="600"/>
              </a:spcAft>
              <a:buClr>
                <a:srgbClr val="3A79D3"/>
              </a:buClr>
              <a:buFont typeface="Arial" panose="020B0604020202020204" pitchFamily="34" charset="0"/>
              <a:buNone/>
            </a:pPr>
            <a:r>
              <a:rPr lang="en-US" sz="2000" dirty="0">
                <a:solidFill>
                  <a:srgbClr val="000000"/>
                </a:solidFill>
                <a:cs typeface="Calibri"/>
              </a:rPr>
              <a:t>Early and continuous </a:t>
            </a:r>
            <a:r>
              <a:rPr lang="en-US" sz="2000" dirty="0">
                <a:cs typeface="Calibri"/>
              </a:rPr>
              <a:t>acoramidis treatment provided durable reductions in ACM and CVM through Month 54 </a:t>
            </a:r>
          </a:p>
          <a:p>
            <a:pPr marL="339725" indent="0">
              <a:lnSpc>
                <a:spcPct val="120000"/>
              </a:lnSpc>
              <a:spcBef>
                <a:spcPts val="600"/>
              </a:spcBef>
              <a:spcAft>
                <a:spcPts val="600"/>
              </a:spcAft>
              <a:buClr>
                <a:srgbClr val="3A79D3"/>
              </a:buClr>
              <a:buNone/>
            </a:pPr>
            <a:r>
              <a:rPr lang="en-US" sz="2000" dirty="0">
                <a:cs typeface="Calibri"/>
              </a:rPr>
              <a:t>Long-term effect on survival consistently favored continuous acoramidis across key patient subgroups, with no evidence of heterogeneity in treatment effect</a:t>
            </a:r>
          </a:p>
          <a:p>
            <a:pPr marL="339725" indent="0">
              <a:lnSpc>
                <a:spcPct val="120000"/>
              </a:lnSpc>
              <a:spcBef>
                <a:spcPts val="600"/>
              </a:spcBef>
              <a:spcAft>
                <a:spcPts val="600"/>
              </a:spcAft>
              <a:buClr>
                <a:srgbClr val="3A79D3"/>
              </a:buClr>
              <a:buFont typeface="Arial" panose="020B0604020202020204" pitchFamily="34" charset="0"/>
              <a:buNone/>
            </a:pPr>
            <a:r>
              <a:rPr lang="en-GB" sz="2000" dirty="0">
                <a:solidFill>
                  <a:srgbClr val="000000"/>
                </a:solidFill>
                <a:cs typeface="Calibri"/>
              </a:rPr>
              <a:t>Continuous acoramidis stabilized NT-</a:t>
            </a:r>
            <a:r>
              <a:rPr lang="en-GB" sz="2000" dirty="0" err="1">
                <a:solidFill>
                  <a:srgbClr val="000000"/>
                </a:solidFill>
                <a:cs typeface="Calibri"/>
              </a:rPr>
              <a:t>proBNP</a:t>
            </a:r>
            <a:r>
              <a:rPr lang="en-GB" sz="2000" dirty="0">
                <a:solidFill>
                  <a:srgbClr val="000000"/>
                </a:solidFill>
                <a:cs typeface="Calibri"/>
              </a:rPr>
              <a:t> concentrations and led to a sustained increased </a:t>
            </a:r>
            <a:r>
              <a:rPr lang="en-GB" sz="2000" dirty="0" err="1">
                <a:solidFill>
                  <a:srgbClr val="000000"/>
                </a:solidFill>
                <a:cs typeface="Calibri"/>
              </a:rPr>
              <a:t>sTTR</a:t>
            </a:r>
            <a:r>
              <a:rPr lang="en-GB" sz="2000" dirty="0">
                <a:solidFill>
                  <a:srgbClr val="000000"/>
                </a:solidFill>
                <a:cs typeface="Calibri"/>
              </a:rPr>
              <a:t> concentrations through Month 54</a:t>
            </a:r>
          </a:p>
          <a:p>
            <a:pPr marL="339725" indent="0">
              <a:lnSpc>
                <a:spcPct val="120000"/>
              </a:lnSpc>
              <a:spcBef>
                <a:spcPts val="600"/>
              </a:spcBef>
              <a:spcAft>
                <a:spcPts val="600"/>
              </a:spcAft>
              <a:buClr>
                <a:srgbClr val="3A79D3"/>
              </a:buClr>
              <a:buFont typeface="Arial" panose="020B0604020202020204" pitchFamily="34" charset="0"/>
              <a:buNone/>
            </a:pPr>
            <a:r>
              <a:rPr lang="en-US" sz="2000" dirty="0">
                <a:cs typeface="Calibri"/>
              </a:rPr>
              <a:t>Acoramidis was well tolerated through Month 54</a:t>
            </a:r>
          </a:p>
          <a:p>
            <a:pPr marL="339725" indent="0">
              <a:lnSpc>
                <a:spcPct val="120000"/>
              </a:lnSpc>
              <a:spcBef>
                <a:spcPts val="600"/>
              </a:spcBef>
              <a:spcAft>
                <a:spcPts val="600"/>
              </a:spcAft>
              <a:buClr>
                <a:srgbClr val="3A79D3"/>
              </a:buClr>
              <a:buFont typeface="Arial" panose="020B0604020202020204" pitchFamily="34" charset="0"/>
              <a:buNone/>
            </a:pPr>
            <a:r>
              <a:rPr lang="en-GB" sz="2000" dirty="0">
                <a:cs typeface="Calibri"/>
              </a:rPr>
              <a:t>Limitations: The open‑label extension design - combined with enrolment only of participants who elected to continue beyond the double‑blind phase - introduces inherent uncertainty and potential selection bias that may affect interpretation of long‑term outcomes</a:t>
            </a:r>
            <a:endParaRPr lang="en-US" sz="2000" dirty="0">
              <a:cs typeface="Calibri"/>
            </a:endParaRPr>
          </a:p>
          <a:p>
            <a:pPr marL="339725" indent="0">
              <a:lnSpc>
                <a:spcPct val="120000"/>
              </a:lnSpc>
              <a:spcBef>
                <a:spcPts val="600"/>
              </a:spcBef>
              <a:spcAft>
                <a:spcPts val="600"/>
              </a:spcAft>
              <a:buClr>
                <a:srgbClr val="3A79D3"/>
              </a:buClr>
              <a:buFont typeface="Arial" panose="020B0604020202020204" pitchFamily="34" charset="0"/>
              <a:buNone/>
            </a:pPr>
            <a:r>
              <a:rPr lang="en-US" sz="2000" dirty="0">
                <a:solidFill>
                  <a:srgbClr val="000000"/>
                </a:solidFill>
                <a:cs typeface="Calibri"/>
              </a:rPr>
              <a:t>These findings demonstrate the long-term, durable clinical </a:t>
            </a:r>
            <a:r>
              <a:rPr lang="en-US" sz="2000" dirty="0">
                <a:cs typeface="Calibri"/>
              </a:rPr>
              <a:t>benefits and safety/tolerability of early and continuous  </a:t>
            </a:r>
            <a:r>
              <a:rPr lang="en-US" sz="2000" dirty="0" err="1">
                <a:cs typeface="Calibri"/>
              </a:rPr>
              <a:t>acoramidis</a:t>
            </a:r>
            <a:r>
              <a:rPr lang="en-US" sz="2000" dirty="0">
                <a:cs typeface="Calibri"/>
              </a:rPr>
              <a:t> in patients with ATTR-CM, and underscore the importance of early </a:t>
            </a:r>
            <a:r>
              <a:rPr lang="en-US" sz="2000" dirty="0">
                <a:solidFill>
                  <a:srgbClr val="000000"/>
                </a:solidFill>
                <a:cs typeface="Calibri"/>
              </a:rPr>
              <a:t>diagnosis and treatment</a:t>
            </a:r>
            <a:br>
              <a:rPr lang="en-US" sz="1800" dirty="0">
                <a:solidFill>
                  <a:srgbClr val="000000"/>
                </a:solidFill>
                <a:cs typeface="Calibri"/>
              </a:rPr>
            </a:br>
            <a:endParaRPr lang="en-US" sz="1800" dirty="0">
              <a:solidFill>
                <a:srgbClr val="000000"/>
              </a:solidFill>
              <a:cs typeface="Calibri"/>
            </a:endParaRPr>
          </a:p>
        </p:txBody>
      </p:sp>
      <p:sp>
        <p:nvSpPr>
          <p:cNvPr id="9" name="Chevron 26">
            <a:extLst>
              <a:ext uri="{FF2B5EF4-FFF2-40B4-BE49-F238E27FC236}">
                <a16:creationId xmlns:a16="http://schemas.microsoft.com/office/drawing/2014/main" id="{291B7DEE-B031-74F3-13FE-45B642273765}"/>
              </a:ext>
            </a:extLst>
          </p:cNvPr>
          <p:cNvSpPr/>
          <p:nvPr/>
        </p:nvSpPr>
        <p:spPr>
          <a:xfrm>
            <a:off x="426965" y="1013313"/>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7" name="Chevron 26">
            <a:extLst>
              <a:ext uri="{FF2B5EF4-FFF2-40B4-BE49-F238E27FC236}">
                <a16:creationId xmlns:a16="http://schemas.microsoft.com/office/drawing/2014/main" id="{F7664E75-6033-E657-D95B-D55C56167F4C}"/>
              </a:ext>
            </a:extLst>
          </p:cNvPr>
          <p:cNvSpPr/>
          <p:nvPr/>
        </p:nvSpPr>
        <p:spPr>
          <a:xfrm>
            <a:off x="426965" y="3654217"/>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13" name="Chevron 26">
            <a:extLst>
              <a:ext uri="{FF2B5EF4-FFF2-40B4-BE49-F238E27FC236}">
                <a16:creationId xmlns:a16="http://schemas.microsoft.com/office/drawing/2014/main" id="{BDA6549A-3E00-7050-88FA-5794ED85369E}"/>
              </a:ext>
            </a:extLst>
          </p:cNvPr>
          <p:cNvSpPr/>
          <p:nvPr/>
        </p:nvSpPr>
        <p:spPr>
          <a:xfrm>
            <a:off x="426965" y="2783644"/>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14" name="Chevron 26">
            <a:extLst>
              <a:ext uri="{FF2B5EF4-FFF2-40B4-BE49-F238E27FC236}">
                <a16:creationId xmlns:a16="http://schemas.microsoft.com/office/drawing/2014/main" id="{34C6565C-DB0C-6113-3E7A-176E30CE16C8}"/>
              </a:ext>
            </a:extLst>
          </p:cNvPr>
          <p:cNvSpPr/>
          <p:nvPr/>
        </p:nvSpPr>
        <p:spPr>
          <a:xfrm>
            <a:off x="426965" y="5417269"/>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2" name="Chevron 26">
            <a:extLst>
              <a:ext uri="{FF2B5EF4-FFF2-40B4-BE49-F238E27FC236}">
                <a16:creationId xmlns:a16="http://schemas.microsoft.com/office/drawing/2014/main" id="{8C0D5469-812F-3D4B-83BC-D09E615BBF82}"/>
              </a:ext>
            </a:extLst>
          </p:cNvPr>
          <p:cNvSpPr/>
          <p:nvPr/>
        </p:nvSpPr>
        <p:spPr>
          <a:xfrm>
            <a:off x="426965" y="1886811"/>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5" name="Chevron 26">
            <a:extLst>
              <a:ext uri="{FF2B5EF4-FFF2-40B4-BE49-F238E27FC236}">
                <a16:creationId xmlns:a16="http://schemas.microsoft.com/office/drawing/2014/main" id="{D4A0E6E3-F485-6E4A-FBAE-F764B3F22829}"/>
              </a:ext>
            </a:extLst>
          </p:cNvPr>
          <p:cNvSpPr/>
          <p:nvPr/>
        </p:nvSpPr>
        <p:spPr>
          <a:xfrm>
            <a:off x="426965" y="4176652"/>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Tree>
    <p:extLst>
      <p:ext uri="{BB962C8B-B14F-4D97-AF65-F5344CB8AC3E}">
        <p14:creationId xmlns:p14="http://schemas.microsoft.com/office/powerpoint/2010/main" val="241113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00FF91-5C91-CB26-56A6-78F18F8CB209}"/>
              </a:ext>
            </a:extLst>
          </p:cNvPr>
          <p:cNvSpPr>
            <a:spLocks noGrp="1"/>
          </p:cNvSpPr>
          <p:nvPr>
            <p:ph type="body" sz="quarter" idx="14"/>
          </p:nvPr>
        </p:nvSpPr>
        <p:spPr/>
        <p:txBody>
          <a:bodyPr/>
          <a:lstStyle/>
          <a:p>
            <a:r>
              <a:rPr lang="en-US" dirty="0"/>
              <a:t>Soman P, Cuddy SAM, Gillmore JD, et al</a:t>
            </a:r>
          </a:p>
        </p:txBody>
      </p:sp>
      <p:sp>
        <p:nvSpPr>
          <p:cNvPr id="11" name="Text Placeholder 10">
            <a:extLst>
              <a:ext uri="{FF2B5EF4-FFF2-40B4-BE49-F238E27FC236}">
                <a16:creationId xmlns:a16="http://schemas.microsoft.com/office/drawing/2014/main" id="{FD608AA8-6EBC-2D02-4BE1-F5DB081DE908}"/>
              </a:ext>
            </a:extLst>
          </p:cNvPr>
          <p:cNvSpPr>
            <a:spLocks noGrp="1"/>
          </p:cNvSpPr>
          <p:nvPr>
            <p:ph type="body" sz="quarter" idx="15"/>
          </p:nvPr>
        </p:nvSpPr>
        <p:spPr/>
        <p:txBody>
          <a:bodyPr/>
          <a:lstStyle/>
          <a:p>
            <a:r>
              <a:rPr lang="en-US" dirty="0"/>
              <a:t>Long-Term Durability of </a:t>
            </a:r>
            <a:r>
              <a:rPr lang="en-US" dirty="0" err="1"/>
              <a:t>Acoramidis</a:t>
            </a:r>
            <a:r>
              <a:rPr lang="en-US" dirty="0"/>
              <a:t> Efficacy in Transthyretin Amyloid Cardiomyopathy</a:t>
            </a:r>
          </a:p>
        </p:txBody>
      </p:sp>
      <p:sp>
        <p:nvSpPr>
          <p:cNvPr id="12" name="Text Placeholder 11">
            <a:extLst>
              <a:ext uri="{FF2B5EF4-FFF2-40B4-BE49-F238E27FC236}">
                <a16:creationId xmlns:a16="http://schemas.microsoft.com/office/drawing/2014/main" id="{CB00BDA3-809E-F82D-4A3A-4A08AB0F141D}"/>
              </a:ext>
            </a:extLst>
          </p:cNvPr>
          <p:cNvSpPr>
            <a:spLocks noGrp="1"/>
          </p:cNvSpPr>
          <p:nvPr>
            <p:ph type="body" sz="quarter" idx="16"/>
          </p:nvPr>
        </p:nvSpPr>
        <p:spPr/>
        <p:txBody>
          <a:bodyPr/>
          <a:lstStyle/>
          <a:p>
            <a:r>
              <a:rPr lang="en-US" dirty="0"/>
              <a:t>Open-Label Extension of the </a:t>
            </a:r>
            <a:r>
              <a:rPr lang="en-US" dirty="0" err="1"/>
              <a:t>ATTRibute</a:t>
            </a:r>
            <a:r>
              <a:rPr lang="en-US" dirty="0"/>
              <a:t>-CM Randomized Clinical Trial</a:t>
            </a:r>
          </a:p>
        </p:txBody>
      </p:sp>
      <p:sp>
        <p:nvSpPr>
          <p:cNvPr id="13" name="Text Placeholder 12">
            <a:extLst>
              <a:ext uri="{FF2B5EF4-FFF2-40B4-BE49-F238E27FC236}">
                <a16:creationId xmlns:a16="http://schemas.microsoft.com/office/drawing/2014/main" id="{9229AC7E-DBEC-6D2B-6DF5-0BB2F822A103}"/>
              </a:ext>
            </a:extLst>
          </p:cNvPr>
          <p:cNvSpPr>
            <a:spLocks noGrp="1"/>
          </p:cNvSpPr>
          <p:nvPr>
            <p:ph type="body" sz="quarter" idx="17"/>
          </p:nvPr>
        </p:nvSpPr>
        <p:spPr/>
        <p:txBody>
          <a:bodyPr/>
          <a:lstStyle/>
          <a:p>
            <a:r>
              <a:rPr lang="en-US" dirty="0"/>
              <a:t>Published Online </a:t>
            </a:r>
            <a:r>
              <a:rPr lang="en-US"/>
              <a:t>March 30, </a:t>
            </a:r>
            <a:r>
              <a:rPr lang="en-US" dirty="0"/>
              <a:t>2026</a:t>
            </a:r>
          </a:p>
          <a:p>
            <a:r>
              <a:rPr lang="en-US" dirty="0"/>
              <a:t>ACC.26</a:t>
            </a:r>
          </a:p>
        </p:txBody>
      </p:sp>
      <p:pic>
        <p:nvPicPr>
          <p:cNvPr id="5" name="Picture 4">
            <a:extLst>
              <a:ext uri="{FF2B5EF4-FFF2-40B4-BE49-F238E27FC236}">
                <a16:creationId xmlns:a16="http://schemas.microsoft.com/office/drawing/2014/main" id="{FD57C1A7-6F92-6F4E-6E6F-9E830ABB7403}"/>
              </a:ext>
            </a:extLst>
          </p:cNvPr>
          <p:cNvPicPr>
            <a:picLocks noChangeAspect="1"/>
          </p:cNvPicPr>
          <p:nvPr/>
        </p:nvPicPr>
        <p:blipFill>
          <a:blip r:embed="rId2"/>
          <a:stretch>
            <a:fillRect/>
          </a:stretch>
        </p:blipFill>
        <p:spPr>
          <a:xfrm>
            <a:off x="8769449" y="3006507"/>
            <a:ext cx="1609483" cy="1609483"/>
          </a:xfrm>
          <a:prstGeom prst="rect">
            <a:avLst/>
          </a:prstGeom>
        </p:spPr>
      </p:pic>
      <p:pic>
        <p:nvPicPr>
          <p:cNvPr id="2" name="Picture 1" descr="A qr code with dots and circles&#10;&#10;AI-generated content may be incorrect.">
            <a:extLst>
              <a:ext uri="{FF2B5EF4-FFF2-40B4-BE49-F238E27FC236}">
                <a16:creationId xmlns:a16="http://schemas.microsoft.com/office/drawing/2014/main" id="{868A19CA-91F7-011E-3349-F66B749A7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523" y="1921025"/>
            <a:ext cx="3667911" cy="3667911"/>
          </a:xfrm>
          <a:prstGeom prst="rect">
            <a:avLst/>
          </a:prstGeom>
        </p:spPr>
      </p:pic>
    </p:spTree>
    <p:extLst>
      <p:ext uri="{BB962C8B-B14F-4D97-AF65-F5344CB8AC3E}">
        <p14:creationId xmlns:p14="http://schemas.microsoft.com/office/powerpoint/2010/main" val="201041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12D6B-0162-41FE-D69A-816BDA186E37}"/>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AF5E9C9-C607-5B9C-7335-796E09C1433A}"/>
              </a:ext>
            </a:extLst>
          </p:cNvPr>
          <p:cNvSpPr>
            <a:spLocks noGrp="1"/>
          </p:cNvSpPr>
          <p:nvPr>
            <p:ph sz="quarter" idx="4294967295"/>
          </p:nvPr>
        </p:nvSpPr>
        <p:spPr>
          <a:xfrm>
            <a:off x="386773" y="899719"/>
            <a:ext cx="11398827" cy="3244268"/>
          </a:xfrm>
        </p:spPr>
        <p:txBody>
          <a:bodyPr lIns="91440" tIns="45720" rIns="91440" bIns="45720" anchor="t"/>
          <a:lstStyle/>
          <a:p>
            <a:pPr marL="339725" indent="0">
              <a:lnSpc>
                <a:spcPct val="120000"/>
              </a:lnSpc>
              <a:spcBef>
                <a:spcPts val="400"/>
              </a:spcBef>
              <a:spcAft>
                <a:spcPts val="600"/>
              </a:spcAft>
              <a:buClr>
                <a:srgbClr val="3A79D3"/>
              </a:buClr>
              <a:buNone/>
            </a:pPr>
            <a:r>
              <a:rPr lang="en-US" sz="1800" dirty="0">
                <a:solidFill>
                  <a:srgbClr val="000000"/>
                </a:solidFill>
                <a:latin typeface="Calibri" panose="020F0502020204030204"/>
                <a:cs typeface="Calibri"/>
              </a:rPr>
              <a:t>ATTR-CM is characterized by destabilization of TTR and aggregation of amyloid fibrils in the heart, leading to progressive heart failure, impaired quality of </a:t>
            </a:r>
            <a:r>
              <a:rPr lang="en-US" sz="1800" dirty="0">
                <a:latin typeface="Calibri" panose="020F0502020204030204"/>
                <a:cs typeface="Calibri"/>
              </a:rPr>
              <a:t>life, CV hospitalizations</a:t>
            </a:r>
            <a:r>
              <a:rPr lang="en-US" sz="1800" dirty="0">
                <a:solidFill>
                  <a:srgbClr val="000000"/>
                </a:solidFill>
                <a:latin typeface="Calibri" panose="020F0502020204030204"/>
                <a:cs typeface="Calibri"/>
              </a:rPr>
              <a:t>, and death</a:t>
            </a:r>
            <a:r>
              <a:rPr lang="en-US" sz="1800" baseline="30000" dirty="0">
                <a:solidFill>
                  <a:srgbClr val="000000"/>
                </a:solidFill>
                <a:latin typeface="Calibri" panose="020F0502020204030204"/>
                <a:cs typeface="Calibri"/>
              </a:rPr>
              <a:t>1,2</a:t>
            </a:r>
          </a:p>
          <a:p>
            <a:pPr marL="339725" indent="0">
              <a:lnSpc>
                <a:spcPct val="120000"/>
              </a:lnSpc>
              <a:spcBef>
                <a:spcPts val="400"/>
              </a:spcBef>
              <a:spcAft>
                <a:spcPts val="600"/>
              </a:spcAft>
              <a:buClr>
                <a:srgbClr val="3A79D3"/>
              </a:buClr>
              <a:buNone/>
            </a:pPr>
            <a:r>
              <a:rPr lang="en-US" sz="1800" dirty="0">
                <a:solidFill>
                  <a:srgbClr val="000000"/>
                </a:solidFill>
                <a:latin typeface="Calibri" panose="020F0502020204030204"/>
                <a:cs typeface="Calibri"/>
              </a:rPr>
              <a:t>Acoramidis, an oral TTR stabilizer that achieves near-complete (≥ 90%) TTR stabilization, is approved in the USA, Europe, Japan, and the UK for the treatment of ATTR-CM</a:t>
            </a:r>
            <a:r>
              <a:rPr lang="en-US" sz="1800" baseline="30000" dirty="0">
                <a:solidFill>
                  <a:srgbClr val="000000"/>
                </a:solidFill>
                <a:latin typeface="Calibri" panose="020F0502020204030204"/>
                <a:cs typeface="Calibri"/>
              </a:rPr>
              <a:t>3</a:t>
            </a:r>
          </a:p>
          <a:p>
            <a:pPr marL="339725" indent="0">
              <a:lnSpc>
                <a:spcPct val="120000"/>
              </a:lnSpc>
              <a:spcBef>
                <a:spcPts val="400"/>
              </a:spcBef>
              <a:spcAft>
                <a:spcPts val="600"/>
              </a:spcAft>
              <a:buClr>
                <a:srgbClr val="3A79D3"/>
              </a:buClr>
              <a:buNone/>
            </a:pPr>
            <a:r>
              <a:rPr lang="en-US" sz="1800" dirty="0">
                <a:solidFill>
                  <a:srgbClr val="000000"/>
                </a:solidFill>
                <a:latin typeface="Calibri" panose="020F0502020204030204"/>
                <a:cs typeface="Calibri"/>
              </a:rPr>
              <a:t>In the phase 3 ATTRibute-CM</a:t>
            </a:r>
            <a:r>
              <a:rPr lang="en-US" sz="1800" baseline="30000" dirty="0">
                <a:solidFill>
                  <a:srgbClr val="000000"/>
                </a:solidFill>
                <a:latin typeface="Calibri" panose="020F0502020204030204"/>
                <a:cs typeface="Calibri"/>
              </a:rPr>
              <a:t>a</a:t>
            </a:r>
            <a:r>
              <a:rPr lang="en-US" sz="1800" dirty="0">
                <a:solidFill>
                  <a:srgbClr val="000000"/>
                </a:solidFill>
                <a:latin typeface="Calibri" panose="020F0502020204030204"/>
                <a:cs typeface="Calibri"/>
              </a:rPr>
              <a:t> study, acoramidis treatment reduced the risk of ACM or first CVH versus placebo at Month 30, with evidence of an effect </a:t>
            </a:r>
            <a:r>
              <a:rPr lang="en-US" sz="1800" dirty="0">
                <a:latin typeface="Calibri" panose="020F0502020204030204"/>
                <a:cs typeface="Calibri"/>
              </a:rPr>
              <a:t>observed a</a:t>
            </a:r>
            <a:r>
              <a:rPr lang="en-US" sz="1800" dirty="0">
                <a:solidFill>
                  <a:srgbClr val="000000"/>
                </a:solidFill>
                <a:latin typeface="Calibri" panose="020F0502020204030204"/>
                <a:cs typeface="Calibri"/>
              </a:rPr>
              <a:t>s early as Month 3</a:t>
            </a:r>
            <a:r>
              <a:rPr lang="en-US" sz="1800" baseline="30000" dirty="0">
                <a:solidFill>
                  <a:srgbClr val="000000"/>
                </a:solidFill>
                <a:latin typeface="Calibri" panose="020F0502020204030204"/>
                <a:cs typeface="Calibri"/>
              </a:rPr>
              <a:t>4,5</a:t>
            </a:r>
          </a:p>
          <a:p>
            <a:pPr marL="339725" indent="0">
              <a:lnSpc>
                <a:spcPct val="120000"/>
              </a:lnSpc>
              <a:spcBef>
                <a:spcPts val="400"/>
              </a:spcBef>
              <a:spcAft>
                <a:spcPts val="600"/>
              </a:spcAft>
              <a:buClr>
                <a:srgbClr val="3A79D3"/>
              </a:buClr>
              <a:buNone/>
            </a:pPr>
            <a:r>
              <a:rPr lang="en-US" sz="1800" dirty="0">
                <a:solidFill>
                  <a:srgbClr val="000000"/>
                </a:solidFill>
                <a:latin typeface="Calibri" panose="020F0502020204030204"/>
                <a:cs typeface="Calibri"/>
              </a:rPr>
              <a:t>The clinical benefit of acoramidis was sustained through Month 42 (OLE</a:t>
            </a:r>
            <a:r>
              <a:rPr lang="en-US" sz="1800" baseline="30000" dirty="0">
                <a:solidFill>
                  <a:srgbClr val="000000"/>
                </a:solidFill>
                <a:latin typeface="Calibri" panose="020F0502020204030204"/>
                <a:cs typeface="Calibri"/>
              </a:rPr>
              <a:t>b</a:t>
            </a:r>
            <a:r>
              <a:rPr lang="en-US" sz="1800" dirty="0">
                <a:solidFill>
                  <a:srgbClr val="000000"/>
                </a:solidFill>
                <a:latin typeface="Calibri" panose="020F0502020204030204"/>
                <a:cs typeface="Calibri"/>
              </a:rPr>
              <a:t> Month 12), resulting in a 36% and 45% risk reduction</a:t>
            </a:r>
            <a:r>
              <a:rPr lang="en-US" sz="1800" baseline="30000" dirty="0">
                <a:solidFill>
                  <a:srgbClr val="000000"/>
                </a:solidFill>
                <a:latin typeface="Calibri" panose="020F0502020204030204"/>
                <a:cs typeface="Calibri"/>
              </a:rPr>
              <a:t>c</a:t>
            </a:r>
            <a:r>
              <a:rPr lang="en-US" sz="1800" dirty="0">
                <a:solidFill>
                  <a:srgbClr val="000000"/>
                </a:solidFill>
                <a:latin typeface="Calibri" panose="020F0502020204030204"/>
                <a:cs typeface="Calibri"/>
              </a:rPr>
              <a:t> in ACM and CVM respectively.</a:t>
            </a:r>
            <a:r>
              <a:rPr lang="en-US" sz="1800" baseline="30000" dirty="0">
                <a:solidFill>
                  <a:srgbClr val="000000"/>
                </a:solidFill>
                <a:cs typeface="Calibri"/>
              </a:rPr>
              <a:t>6,7</a:t>
            </a:r>
            <a:endParaRPr lang="en-US" sz="1800" strike="sngStrike" baseline="30000" dirty="0">
              <a:solidFill>
                <a:srgbClr val="00B050"/>
              </a:solidFill>
              <a:latin typeface="Calibri" panose="020F0502020204030204"/>
              <a:cs typeface="Calibri"/>
            </a:endParaRPr>
          </a:p>
          <a:p>
            <a:pPr marL="339725" indent="0">
              <a:lnSpc>
                <a:spcPct val="120000"/>
              </a:lnSpc>
              <a:spcBef>
                <a:spcPts val="400"/>
              </a:spcBef>
              <a:spcAft>
                <a:spcPts val="600"/>
              </a:spcAft>
              <a:buClr>
                <a:srgbClr val="3A79D3"/>
              </a:buClr>
              <a:buNone/>
            </a:pPr>
            <a:endParaRPr lang="en-US" sz="1800" dirty="0">
              <a:solidFill>
                <a:srgbClr val="000000"/>
              </a:solidFill>
              <a:latin typeface="Calibri" panose="020F0502020204030204"/>
              <a:cs typeface="Calibri"/>
            </a:endParaRPr>
          </a:p>
          <a:p>
            <a:pPr marL="339725" indent="0">
              <a:lnSpc>
                <a:spcPct val="120000"/>
              </a:lnSpc>
              <a:spcBef>
                <a:spcPts val="400"/>
              </a:spcBef>
              <a:spcAft>
                <a:spcPts val="600"/>
              </a:spcAft>
              <a:buClr>
                <a:srgbClr val="3A79D3"/>
              </a:buClr>
              <a:buNone/>
            </a:pPr>
            <a:br>
              <a:rPr lang="en-US" sz="1800" dirty="0">
                <a:solidFill>
                  <a:srgbClr val="000000"/>
                </a:solidFill>
                <a:cs typeface="Calibri"/>
              </a:rPr>
            </a:br>
            <a:endParaRPr lang="en-US" sz="1800" dirty="0">
              <a:solidFill>
                <a:srgbClr val="000000"/>
              </a:solidFill>
              <a:cs typeface="Calibri"/>
            </a:endParaRPr>
          </a:p>
        </p:txBody>
      </p:sp>
      <p:sp>
        <p:nvSpPr>
          <p:cNvPr id="2" name="Title 1">
            <a:extLst>
              <a:ext uri="{FF2B5EF4-FFF2-40B4-BE49-F238E27FC236}">
                <a16:creationId xmlns:a16="http://schemas.microsoft.com/office/drawing/2014/main" id="{8873DA77-82D3-C67E-D6FE-56E5D842D027}"/>
              </a:ext>
            </a:extLst>
          </p:cNvPr>
          <p:cNvSpPr>
            <a:spLocks noGrp="1"/>
          </p:cNvSpPr>
          <p:nvPr>
            <p:ph type="title"/>
          </p:nvPr>
        </p:nvSpPr>
        <p:spPr>
          <a:xfrm>
            <a:off x="386773" y="242443"/>
            <a:ext cx="11398827" cy="404662"/>
          </a:xfrm>
        </p:spPr>
        <p:txBody>
          <a:bodyPr>
            <a:noAutofit/>
          </a:bodyPr>
          <a:lstStyle/>
          <a:p>
            <a:r>
              <a:rPr lang="en-US" dirty="0"/>
              <a:t>INTRODUCTION</a:t>
            </a:r>
          </a:p>
        </p:txBody>
      </p:sp>
      <p:grpSp>
        <p:nvGrpSpPr>
          <p:cNvPr id="25" name="Group 24">
            <a:extLst>
              <a:ext uri="{FF2B5EF4-FFF2-40B4-BE49-F238E27FC236}">
                <a16:creationId xmlns:a16="http://schemas.microsoft.com/office/drawing/2014/main" id="{CA2B5AFB-AE66-826C-3344-6B314F4C6522}"/>
              </a:ext>
            </a:extLst>
          </p:cNvPr>
          <p:cNvGrpSpPr/>
          <p:nvPr/>
        </p:nvGrpSpPr>
        <p:grpSpPr>
          <a:xfrm>
            <a:off x="386773" y="4408764"/>
            <a:ext cx="11475885" cy="1146933"/>
            <a:chOff x="463776" y="4937068"/>
            <a:chExt cx="11789242" cy="1146933"/>
          </a:xfrm>
        </p:grpSpPr>
        <p:sp>
          <p:nvSpPr>
            <p:cNvPr id="37" name="TextBox 36">
              <a:extLst>
                <a:ext uri="{FF2B5EF4-FFF2-40B4-BE49-F238E27FC236}">
                  <a16:creationId xmlns:a16="http://schemas.microsoft.com/office/drawing/2014/main" id="{6ED05427-FDE7-EA12-3F50-0A083948C49E}"/>
                </a:ext>
              </a:extLst>
            </p:cNvPr>
            <p:cNvSpPr txBox="1"/>
            <p:nvPr/>
          </p:nvSpPr>
          <p:spPr>
            <a:xfrm>
              <a:off x="463776" y="4937068"/>
              <a:ext cx="11789242" cy="1146933"/>
            </a:xfrm>
            <a:prstGeom prst="rect">
              <a:avLst/>
            </a:prstGeom>
            <a:gradFill>
              <a:gsLst>
                <a:gs pos="0">
                  <a:schemeClr val="accent3"/>
                </a:gs>
                <a:gs pos="80000">
                  <a:srgbClr val="5480C3"/>
                </a:gs>
                <a:gs pos="100000">
                  <a:schemeClr val="accent2"/>
                </a:gs>
              </a:gsLst>
              <a:path path="circle">
                <a:fillToRect l="100000" t="100000"/>
              </a:path>
            </a:gradFill>
          </p:spPr>
          <p:txBody>
            <a:bodyPr wrap="square" lIns="914400" tIns="91440" rIns="91440" bIns="90000" anchor="ctr">
              <a:noAutofit/>
            </a:bodyPr>
            <a:lstStyle/>
            <a:p>
              <a:pPr marL="0" marR="0" lvl="1" indent="0" algn="l" defTabSz="914400" rtl="0" eaLnBrk="1" fontAlgn="auto" latinLnBrk="0" hangingPunct="1">
                <a:lnSpc>
                  <a:spcPct val="100000"/>
                </a:lnSpc>
                <a:spcBef>
                  <a:spcPts val="0"/>
                </a:spcBef>
                <a:spcAft>
                  <a:spcPts val="300"/>
                </a:spcAft>
                <a:buClrTx/>
                <a:buSzTx/>
                <a:buFontTx/>
                <a:buNone/>
                <a:tabLst/>
                <a:defRPr/>
              </a:pPr>
              <a:r>
                <a:rPr kumimoji="0" lang="en-US" sz="2200" b="1" i="0" u="none" strike="noStrike" kern="100" cap="none" spc="0" normalizeH="0" baseline="0" noProof="0" dirty="0">
                  <a:ln>
                    <a:noFill/>
                  </a:ln>
                  <a:solidFill>
                    <a:prstClr val="white"/>
                  </a:solidFill>
                  <a:effectLst/>
                  <a:uLnTx/>
                  <a:uFillTx/>
                  <a:latin typeface="Calibri" panose="020F0502020204030204"/>
                  <a:ea typeface="Calibri" panose="020F0502020204030204" pitchFamily="34" charset="0"/>
                  <a:cs typeface="Calibri"/>
                </a:rPr>
                <a:t>OBJECTIVE:</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00" cap="none" spc="0" normalizeH="0" baseline="0" noProof="0" dirty="0">
                  <a:ln>
                    <a:noFill/>
                  </a:ln>
                  <a:solidFill>
                    <a:prstClr val="white"/>
                  </a:solidFill>
                  <a:effectLst/>
                  <a:uLnTx/>
                  <a:uFillTx/>
                  <a:latin typeface="Calibri" panose="020F0502020204030204"/>
                  <a:ea typeface="Calibri"/>
                  <a:cs typeface="Calibri"/>
                </a:rPr>
                <a:t>Assess long-term efficacy and </a:t>
              </a:r>
              <a:r>
                <a:rPr kumimoji="0" lang="en-US" sz="2200" b="1" i="0" u="none" strike="noStrike" kern="100" cap="none" spc="0" normalizeH="0" baseline="0" noProof="0" dirty="0">
                  <a:ln>
                    <a:noFill/>
                  </a:ln>
                  <a:solidFill>
                    <a:schemeClr val="bg1"/>
                  </a:solidFill>
                  <a:effectLst/>
                  <a:uLnTx/>
                  <a:uFillTx/>
                  <a:latin typeface="Calibri" panose="020F0502020204030204"/>
                  <a:ea typeface="Calibri"/>
                  <a:cs typeface="Calibri"/>
                </a:rPr>
                <a:t>safety of acoramidis through </a:t>
              </a:r>
              <a:r>
                <a:rPr kumimoji="0" lang="en-US" sz="2200" b="1" i="0" u="none" strike="noStrike" kern="100" cap="none" spc="0" normalizeH="0" baseline="0" noProof="0" dirty="0">
                  <a:ln>
                    <a:noFill/>
                  </a:ln>
                  <a:solidFill>
                    <a:prstClr val="white"/>
                  </a:solidFill>
                  <a:effectLst/>
                  <a:uLnTx/>
                  <a:uFillTx/>
                  <a:latin typeface="Calibri" panose="020F0502020204030204"/>
                  <a:ea typeface="Calibri"/>
                  <a:cs typeface="Calibri"/>
                </a:rPr>
                <a:t>Month 54 of </a:t>
              </a:r>
              <a:r>
                <a:rPr kumimoji="0" lang="en-US" sz="2200" b="1" i="0" u="none" strike="noStrike" kern="100" cap="none" spc="0" normalizeH="0" baseline="0" noProof="0" dirty="0" err="1">
                  <a:ln>
                    <a:noFill/>
                  </a:ln>
                  <a:solidFill>
                    <a:prstClr val="white"/>
                  </a:solidFill>
                  <a:effectLst/>
                  <a:uLnTx/>
                  <a:uFillTx/>
                  <a:latin typeface="Calibri" panose="020F0502020204030204"/>
                  <a:ea typeface="Calibri"/>
                  <a:cs typeface="Calibri"/>
                </a:rPr>
                <a:t>ATTRibute</a:t>
              </a:r>
              <a:r>
                <a:rPr kumimoji="0" lang="en-US" sz="2200" b="1" i="0" u="none" strike="noStrike" kern="100" cap="none" spc="0" normalizeH="0" baseline="0" noProof="0" dirty="0">
                  <a:ln>
                    <a:noFill/>
                  </a:ln>
                  <a:solidFill>
                    <a:prstClr val="white"/>
                  </a:solidFill>
                  <a:effectLst/>
                  <a:uLnTx/>
                  <a:uFillTx/>
                  <a:latin typeface="Calibri" panose="020F0502020204030204"/>
                  <a:ea typeface="Calibri"/>
                  <a:cs typeface="Calibri"/>
                </a:rPr>
                <a:t>-CM and OLE</a:t>
              </a:r>
            </a:p>
          </p:txBody>
        </p:sp>
        <p:pic>
          <p:nvPicPr>
            <p:cNvPr id="38" name="Graphic 37" descr="Bullseye with solid fill">
              <a:extLst>
                <a:ext uri="{FF2B5EF4-FFF2-40B4-BE49-F238E27FC236}">
                  <a16:creationId xmlns:a16="http://schemas.microsoft.com/office/drawing/2014/main" id="{53389B84-8830-53DE-CF60-1BE5CC056C2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605" y="5186637"/>
              <a:ext cx="676198" cy="647795"/>
            </a:xfrm>
            <a:prstGeom prst="rect">
              <a:avLst/>
            </a:prstGeom>
          </p:spPr>
        </p:pic>
      </p:grpSp>
      <p:sp>
        <p:nvSpPr>
          <p:cNvPr id="26" name="Chevron 26">
            <a:extLst>
              <a:ext uri="{FF2B5EF4-FFF2-40B4-BE49-F238E27FC236}">
                <a16:creationId xmlns:a16="http://schemas.microsoft.com/office/drawing/2014/main" id="{C07EA59A-A9A6-F86D-BD77-DEA47136C13A}"/>
              </a:ext>
            </a:extLst>
          </p:cNvPr>
          <p:cNvSpPr/>
          <p:nvPr/>
        </p:nvSpPr>
        <p:spPr>
          <a:xfrm>
            <a:off x="426965" y="1036626"/>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27" name="Chevron 26">
            <a:extLst>
              <a:ext uri="{FF2B5EF4-FFF2-40B4-BE49-F238E27FC236}">
                <a16:creationId xmlns:a16="http://schemas.microsoft.com/office/drawing/2014/main" id="{1AF653FA-7032-7227-DB3C-662001CA09EB}"/>
              </a:ext>
            </a:extLst>
          </p:cNvPr>
          <p:cNvSpPr/>
          <p:nvPr/>
        </p:nvSpPr>
        <p:spPr>
          <a:xfrm>
            <a:off x="426965" y="1802253"/>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29" name="Chevron 26">
            <a:extLst>
              <a:ext uri="{FF2B5EF4-FFF2-40B4-BE49-F238E27FC236}">
                <a16:creationId xmlns:a16="http://schemas.microsoft.com/office/drawing/2014/main" id="{3FF9157B-6E70-4B46-874A-3BFC8C9D00F4}"/>
              </a:ext>
            </a:extLst>
          </p:cNvPr>
          <p:cNvSpPr/>
          <p:nvPr/>
        </p:nvSpPr>
        <p:spPr>
          <a:xfrm>
            <a:off x="426965" y="2592203"/>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4" name="Chevron 26">
            <a:extLst>
              <a:ext uri="{FF2B5EF4-FFF2-40B4-BE49-F238E27FC236}">
                <a16:creationId xmlns:a16="http://schemas.microsoft.com/office/drawing/2014/main" id="{3D034445-DE62-4E30-2B80-559B85CB82CD}"/>
              </a:ext>
            </a:extLst>
          </p:cNvPr>
          <p:cNvSpPr/>
          <p:nvPr/>
        </p:nvSpPr>
        <p:spPr>
          <a:xfrm>
            <a:off x="426965" y="3388685"/>
            <a:ext cx="194565" cy="200987"/>
          </a:xfrm>
          <a:prstGeom prst="chevron">
            <a:avLst>
              <a:gd name="adj" fmla="val 54864"/>
            </a:avLst>
          </a:prstGeom>
          <a:solidFill>
            <a:srgbClr val="3C6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solidFill>
                <a:schemeClr val="tx1"/>
              </a:solidFill>
            </a:endParaRPr>
          </a:p>
        </p:txBody>
      </p:sp>
      <p:sp>
        <p:nvSpPr>
          <p:cNvPr id="7" name="Text Placeholder 3">
            <a:extLst>
              <a:ext uri="{FF2B5EF4-FFF2-40B4-BE49-F238E27FC236}">
                <a16:creationId xmlns:a16="http://schemas.microsoft.com/office/drawing/2014/main" id="{768C1AA7-A0BE-0356-265C-B1E36C755C59}"/>
              </a:ext>
            </a:extLst>
          </p:cNvPr>
          <p:cNvSpPr txBox="1">
            <a:spLocks/>
          </p:cNvSpPr>
          <p:nvPr/>
        </p:nvSpPr>
        <p:spPr>
          <a:xfrm>
            <a:off x="309714" y="6124266"/>
            <a:ext cx="11282845" cy="646815"/>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0" i="0" u="none" strike="noStrike" baseline="30000" dirty="0"/>
              <a:t>a</a:t>
            </a:r>
            <a:r>
              <a:rPr lang="en-US" sz="1000" b="0" i="0" u="none" strike="noStrike" baseline="0" dirty="0"/>
              <a:t>Clinical trial number: NCT03860935. </a:t>
            </a:r>
            <a:r>
              <a:rPr lang="en-US" sz="1000" b="0" i="0" u="none" strike="noStrike" baseline="30000" dirty="0"/>
              <a:t>b</a:t>
            </a:r>
            <a:r>
              <a:rPr lang="en-US" sz="1000" b="0" i="0" u="none" strike="noStrike" baseline="0" dirty="0"/>
              <a:t>Clinical trial number: NCT04988386. </a:t>
            </a:r>
            <a:r>
              <a:rPr lang="en-US" sz="1000" baseline="30000" dirty="0"/>
              <a:t>c</a:t>
            </a:r>
            <a:r>
              <a:rPr lang="en-US" sz="1000" b="0" i="0" u="none" strike="noStrike" baseline="0" dirty="0"/>
              <a:t>Risk reduction was calculated as 1 − HR, where the HR was estimated using a stratified Cox proportional hazards model, and is expressed as a percentage. </a:t>
            </a:r>
          </a:p>
          <a:p>
            <a:pPr marL="0" indent="0">
              <a:spcBef>
                <a:spcPts val="0"/>
              </a:spcBef>
              <a:buNone/>
            </a:pPr>
            <a:r>
              <a:rPr lang="en-US" sz="1000" dirty="0"/>
              <a:t>ACM, all-cause mortality; ATTR-CM, transthyretin amyloid cardiomyopathy; CVH, cardiovascular hospitalization; CVM, cardiovascular-related mortality; HR, hazard ratio; NT-proBNP, N-terminal pro-B-type natriuretic peptide; OLE, open-label extension; TTR, transthyretin.</a:t>
            </a:r>
          </a:p>
          <a:p>
            <a:pPr marL="0" indent="0">
              <a:spcBef>
                <a:spcPts val="0"/>
              </a:spcBef>
              <a:buNone/>
            </a:pPr>
            <a:r>
              <a:rPr lang="en-US" sz="1000" b="1" dirty="0"/>
              <a:t>1. </a:t>
            </a:r>
            <a:r>
              <a:rPr lang="en-US" sz="1000" dirty="0"/>
              <a:t>Ruberg FL, et al. </a:t>
            </a:r>
            <a:r>
              <a:rPr lang="en-US" sz="1000" i="1" dirty="0"/>
              <a:t>JAMA</a:t>
            </a:r>
            <a:r>
              <a:rPr lang="en-US" sz="1000" dirty="0"/>
              <a:t>. 2024;331(9):778-791; </a:t>
            </a:r>
            <a:r>
              <a:rPr lang="en-US" sz="1000" b="1" dirty="0"/>
              <a:t>2.</a:t>
            </a:r>
            <a:r>
              <a:rPr lang="en-US" sz="1000" dirty="0"/>
              <a:t> Lane T, et al. </a:t>
            </a:r>
            <a:r>
              <a:rPr lang="en-US" sz="1000" i="1" dirty="0"/>
              <a:t>Circulation</a:t>
            </a:r>
            <a:r>
              <a:rPr lang="en-US" sz="1000" dirty="0"/>
              <a:t>. 2019;140(1):16-26. </a:t>
            </a:r>
            <a:r>
              <a:rPr lang="en-US" sz="1000" b="1" dirty="0"/>
              <a:t>3.</a:t>
            </a:r>
            <a:r>
              <a:rPr lang="en-US" sz="1000" dirty="0"/>
              <a:t> Judge DP, et al. </a:t>
            </a:r>
            <a:r>
              <a:rPr lang="en-US" sz="1000" i="1" dirty="0"/>
              <a:t>J Am Coll Cardiol</a:t>
            </a:r>
            <a:r>
              <a:rPr lang="en-US" sz="1000" dirty="0"/>
              <a:t>. 2019;74(3):285-295; </a:t>
            </a:r>
            <a:r>
              <a:rPr lang="en-US" sz="1000" b="1" dirty="0"/>
              <a:t>4.</a:t>
            </a:r>
            <a:r>
              <a:rPr lang="en-US" sz="1000" dirty="0"/>
              <a:t> BridgeBio Pharma, Inc. Prescribing Information, </a:t>
            </a:r>
            <a:r>
              <a:rPr lang="en-US" sz="1000" dirty="0" err="1"/>
              <a:t>Attruby</a:t>
            </a:r>
            <a:r>
              <a:rPr lang="en-US" sz="1000" dirty="0"/>
              <a:t> (acoramidis). FDA, 2024. Accessed January 12, 2026. </a:t>
            </a:r>
            <a:r>
              <a:rPr lang="en-US" sz="1000" dirty="0">
                <a:hlinkClick r:id="rId4"/>
              </a:rPr>
              <a:t>www.accessdata.fda.gov/drugsatfda_docs/label/2024/216540s000lbl.pdf</a:t>
            </a:r>
            <a:r>
              <a:rPr lang="en-US" sz="1000" dirty="0"/>
              <a:t>; </a:t>
            </a:r>
            <a:r>
              <a:rPr lang="en-US" sz="1000" b="1" dirty="0"/>
              <a:t>4.</a:t>
            </a:r>
            <a:r>
              <a:rPr lang="en-US" sz="1000" dirty="0"/>
              <a:t> Gillmore JD, et al. </a:t>
            </a:r>
            <a:r>
              <a:rPr lang="en-US" sz="1000" i="1" dirty="0"/>
              <a:t>N Eng J Med</a:t>
            </a:r>
            <a:r>
              <a:rPr lang="en-US" sz="1000" dirty="0"/>
              <a:t>. 2024;390(2):132-142; </a:t>
            </a:r>
            <a:r>
              <a:rPr lang="en-US" sz="1000" b="1" dirty="0"/>
              <a:t>5.</a:t>
            </a:r>
            <a:r>
              <a:rPr lang="en-US" sz="1000" dirty="0"/>
              <a:t> Judge DP, et al. </a:t>
            </a:r>
            <a:r>
              <a:rPr lang="en-US" sz="1000" i="1" dirty="0"/>
              <a:t>J Am Coll Cardiol</a:t>
            </a:r>
            <a:r>
              <a:rPr lang="en-US" sz="1000" dirty="0"/>
              <a:t>. 2025;85(10):1003-1014. </a:t>
            </a:r>
            <a:r>
              <a:rPr lang="en-US" sz="1000" b="1" dirty="0"/>
              <a:t>6.</a:t>
            </a:r>
            <a:r>
              <a:rPr lang="en-US" sz="1000" dirty="0"/>
              <a:t> Judge DP, et al. </a:t>
            </a:r>
            <a:r>
              <a:rPr lang="en-US" sz="1000" i="1" dirty="0"/>
              <a:t>Circulation</a:t>
            </a:r>
            <a:r>
              <a:rPr lang="en-US" sz="1000" dirty="0"/>
              <a:t>. 2025;151(9):601-611. </a:t>
            </a:r>
            <a:r>
              <a:rPr lang="en-US" sz="1000" b="1" dirty="0"/>
              <a:t>7.</a:t>
            </a:r>
            <a:r>
              <a:rPr lang="en-US" sz="1000" dirty="0"/>
              <a:t> Masri A, et al. </a:t>
            </a:r>
            <a:r>
              <a:rPr lang="en-US" sz="1000" i="1" dirty="0"/>
              <a:t>J Am Coll Cardiol</a:t>
            </a:r>
            <a:r>
              <a:rPr lang="en-US" sz="1000" dirty="0"/>
              <a:t>. 2025;7(3):282-293.</a:t>
            </a:r>
          </a:p>
        </p:txBody>
      </p:sp>
      <p:sp>
        <p:nvSpPr>
          <p:cNvPr id="8" name="Slide Number Placeholder 2">
            <a:extLst>
              <a:ext uri="{FF2B5EF4-FFF2-40B4-BE49-F238E27FC236}">
                <a16:creationId xmlns:a16="http://schemas.microsoft.com/office/drawing/2014/main" id="{36DBD016-7BCB-B004-459A-565B1D17146E}"/>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2</a:t>
            </a:fld>
            <a:endParaRPr lang="en-US" dirty="0"/>
          </a:p>
        </p:txBody>
      </p:sp>
    </p:spTree>
    <p:extLst>
      <p:ext uri="{BB962C8B-B14F-4D97-AF65-F5344CB8AC3E}">
        <p14:creationId xmlns:p14="http://schemas.microsoft.com/office/powerpoint/2010/main" val="5326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31A9E-9A83-FC16-0328-44EE6B79CD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176AD39-425D-078B-94BE-D6554450A3FE}"/>
              </a:ext>
            </a:extLst>
          </p:cNvPr>
          <p:cNvSpPr>
            <a:spLocks noGrp="1"/>
          </p:cNvSpPr>
          <p:nvPr>
            <p:ph type="title"/>
          </p:nvPr>
        </p:nvSpPr>
        <p:spPr/>
        <p:txBody>
          <a:bodyPr/>
          <a:lstStyle/>
          <a:p>
            <a:r>
              <a:rPr lang="en-US" dirty="0"/>
              <a:t>PRESPECIFIED OUTCOME ANALYSIS OF ATTRibute-CM AND ITS OPEN-LABEL EXTENSION (OLE)</a:t>
            </a:r>
          </a:p>
        </p:txBody>
      </p:sp>
      <p:sp>
        <p:nvSpPr>
          <p:cNvPr id="32" name="Text Placeholder 3">
            <a:extLst>
              <a:ext uri="{FF2B5EF4-FFF2-40B4-BE49-F238E27FC236}">
                <a16:creationId xmlns:a16="http://schemas.microsoft.com/office/drawing/2014/main" id="{3BD56E34-D6DE-F72C-3D54-0B53911EBAD3}"/>
              </a:ext>
            </a:extLst>
          </p:cNvPr>
          <p:cNvSpPr txBox="1">
            <a:spLocks/>
          </p:cNvSpPr>
          <p:nvPr/>
        </p:nvSpPr>
        <p:spPr>
          <a:xfrm>
            <a:off x="309714" y="6124267"/>
            <a:ext cx="11371107" cy="646815"/>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a:t> </a:t>
            </a:r>
            <a:r>
              <a:rPr lang="en-US" sz="1000" baseline="30000" dirty="0" err="1"/>
              <a:t>a</a:t>
            </a:r>
            <a:r>
              <a:rPr lang="en-US" sz="1000" dirty="0" err="1"/>
              <a:t>The</a:t>
            </a:r>
            <a:r>
              <a:rPr lang="en-US" sz="1000" dirty="0"/>
              <a:t> FAS included the </a:t>
            </a:r>
            <a:r>
              <a:rPr lang="en-US" sz="1000" dirty="0" err="1"/>
              <a:t>mITT</a:t>
            </a:r>
            <a:r>
              <a:rPr lang="en-US" sz="1000" dirty="0"/>
              <a:t> population in ATTRibute-CM, which was defined as all participants who were randomized to acoramidis or placebo, received at least one dose of acoramidis or placebo, had at least one efficacy evaluation after baseline, and had a baseline estimated glomerular filtration rate of ≥ 30 mL/min/1.73 m</a:t>
            </a:r>
            <a:r>
              <a:rPr lang="en-US" sz="1000" baseline="30000" dirty="0"/>
              <a:t>2</a:t>
            </a:r>
            <a:r>
              <a:rPr lang="en-US" sz="1000" dirty="0"/>
              <a:t>. </a:t>
            </a:r>
            <a:r>
              <a:rPr lang="en-US" sz="1000" b="0" i="0" u="none" strike="noStrike" baseline="30000" dirty="0" err="1"/>
              <a:t>b</a:t>
            </a:r>
            <a:r>
              <a:rPr lang="en-US" sz="1000" b="0" i="0" u="none" strike="noStrike" dirty="0" err="1"/>
              <a:t>Adjudicated</a:t>
            </a:r>
            <a:r>
              <a:rPr lang="en-US" sz="1000" b="0" i="0" u="none" strike="noStrike" dirty="0"/>
              <a:t> by an independent and blinded clinical events committee who were unaware of prior treatment assignment when adjudicating events occurring before and after ATTRibute-CM unblinding.</a:t>
            </a:r>
            <a:br>
              <a:rPr lang="en-US" sz="1000" b="0" i="0" u="none" strike="noStrike" dirty="0"/>
            </a:br>
            <a:r>
              <a:rPr lang="en-US" sz="1000" b="0" i="0" u="none" strike="noStrike" dirty="0"/>
              <a:t>ACM, all-cause mortality; BID, twice daily; CVM, cardiovascular-related mortality; FAS, full analysis set; mITT, modified intention-to-treat; NT-proBNP, N-terminal pro-B-type natriuretic peptide; OLE, open-label extension; RCT, randomized controlled trial; </a:t>
            </a:r>
            <a:r>
              <a:rPr lang="en-US" sz="1000" dirty="0"/>
              <a:t>sTTR, serum transthyretin</a:t>
            </a:r>
            <a:r>
              <a:rPr lang="en-US" sz="1000" b="0" i="0" u="none" strike="noStrike" dirty="0"/>
              <a:t>.</a:t>
            </a:r>
          </a:p>
        </p:txBody>
      </p:sp>
      <p:sp>
        <p:nvSpPr>
          <p:cNvPr id="2" name="Slide Number Placeholder 2">
            <a:extLst>
              <a:ext uri="{FF2B5EF4-FFF2-40B4-BE49-F238E27FC236}">
                <a16:creationId xmlns:a16="http://schemas.microsoft.com/office/drawing/2014/main" id="{B44DE456-A9A6-E5AD-F82C-F921D981EE6A}"/>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3</a:t>
            </a:fld>
            <a:endParaRPr lang="en-US" dirty="0"/>
          </a:p>
        </p:txBody>
      </p:sp>
      <p:sp>
        <p:nvSpPr>
          <p:cNvPr id="3" name="Rectangle: Rounded Corners 2">
            <a:extLst>
              <a:ext uri="{FF2B5EF4-FFF2-40B4-BE49-F238E27FC236}">
                <a16:creationId xmlns:a16="http://schemas.microsoft.com/office/drawing/2014/main" id="{11307FD5-DFB0-5DDF-20A8-65998B8AF967}"/>
              </a:ext>
            </a:extLst>
          </p:cNvPr>
          <p:cNvSpPr/>
          <p:nvPr/>
        </p:nvSpPr>
        <p:spPr>
          <a:xfrm>
            <a:off x="9670567" y="3924211"/>
            <a:ext cx="2390721" cy="974287"/>
          </a:xfrm>
          <a:prstGeom prst="roundRect">
            <a:avLst>
              <a:gd name="adj" fmla="val 17029"/>
            </a:avLst>
          </a:prstGeom>
          <a:solidFill>
            <a:schemeClr val="accent1">
              <a:alpha val="20000"/>
            </a:schemeClr>
          </a:solidFill>
          <a:ln w="19050">
            <a:solidFill>
              <a:srgbClr val="3A79D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spcAft>
                <a:spcPts val="600"/>
              </a:spcAft>
            </a:pPr>
            <a:r>
              <a:rPr lang="en-US" sz="1500" b="1" dirty="0">
                <a:solidFill>
                  <a:schemeClr val="accent1"/>
                </a:solidFill>
                <a:cs typeface="Arial"/>
              </a:rPr>
              <a:t>ACM and CVM events were adjudicated by an independent data monitoring </a:t>
            </a:r>
            <a:r>
              <a:rPr lang="en-US" sz="1500" b="1" dirty="0" err="1">
                <a:solidFill>
                  <a:schemeClr val="accent1"/>
                </a:solidFill>
                <a:cs typeface="Arial"/>
              </a:rPr>
              <a:t>committee</a:t>
            </a:r>
            <a:r>
              <a:rPr lang="en-US" sz="1500" b="1" baseline="30000" dirty="0" err="1">
                <a:solidFill>
                  <a:schemeClr val="accent1"/>
                </a:solidFill>
                <a:cs typeface="Arial"/>
              </a:rPr>
              <a:t>b</a:t>
            </a:r>
            <a:endParaRPr lang="en-US" sz="1500" b="1" baseline="30000" dirty="0">
              <a:solidFill>
                <a:schemeClr val="accent1"/>
              </a:solidFill>
              <a:cs typeface="Arial"/>
            </a:endParaRPr>
          </a:p>
        </p:txBody>
      </p:sp>
      <p:sp>
        <p:nvSpPr>
          <p:cNvPr id="4" name="TextBox 3">
            <a:extLst>
              <a:ext uri="{FF2B5EF4-FFF2-40B4-BE49-F238E27FC236}">
                <a16:creationId xmlns:a16="http://schemas.microsoft.com/office/drawing/2014/main" id="{B50EB229-2FC9-62FB-F0C7-B3317F208285}"/>
              </a:ext>
            </a:extLst>
          </p:cNvPr>
          <p:cNvSpPr txBox="1"/>
          <p:nvPr/>
        </p:nvSpPr>
        <p:spPr>
          <a:xfrm>
            <a:off x="5306992" y="4498289"/>
            <a:ext cx="1212350" cy="313970"/>
          </a:xfrm>
          <a:prstGeom prst="rect">
            <a:avLst/>
          </a:prstGeom>
        </p:spPr>
        <p:txBody>
          <a:bodyPr vert="horz" wrap="squar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cs typeface="Arial" panose="020B0604020202020204" pitchFamily="34" charset="0"/>
              </a:rPr>
              <a:t>II: 70.4%</a:t>
            </a:r>
          </a:p>
        </p:txBody>
      </p:sp>
      <p:sp>
        <p:nvSpPr>
          <p:cNvPr id="5" name="TextBox 4">
            <a:extLst>
              <a:ext uri="{FF2B5EF4-FFF2-40B4-BE49-F238E27FC236}">
                <a16:creationId xmlns:a16="http://schemas.microsoft.com/office/drawing/2014/main" id="{D91277A7-A4C1-5B87-190C-F344069FAA3F}"/>
              </a:ext>
            </a:extLst>
          </p:cNvPr>
          <p:cNvSpPr txBox="1"/>
          <p:nvPr/>
        </p:nvSpPr>
        <p:spPr>
          <a:xfrm>
            <a:off x="2783808" y="4498289"/>
            <a:ext cx="1737580" cy="312764"/>
          </a:xfrm>
          <a:prstGeom prst="rect">
            <a:avLst/>
          </a:prstGeom>
        </p:spPr>
        <p:txBody>
          <a:bodyPr vert="horz" wrap="squar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cs typeface="Arial" panose="020B0604020202020204" pitchFamily="34" charset="0"/>
              </a:rPr>
              <a:t>I: </a:t>
            </a:r>
            <a:r>
              <a:rPr lang="en-US" sz="1400" kern="0" dirty="0">
                <a:solidFill>
                  <a:schemeClr val="bg1"/>
                </a:solidFill>
                <a:cs typeface="Arial" panose="020B0604020202020204" pitchFamily="34" charset="0"/>
              </a:rPr>
              <a:t>12.5</a:t>
            </a:r>
            <a:r>
              <a:rPr kumimoji="0" lang="en-US" sz="1400" b="0" i="0" u="none" strike="noStrike" kern="0" cap="none" spc="0" normalizeH="0" baseline="0" noProof="0" dirty="0">
                <a:ln>
                  <a:noFill/>
                </a:ln>
                <a:solidFill>
                  <a:schemeClr val="bg1"/>
                </a:solidFill>
                <a:effectLst/>
                <a:uLnTx/>
                <a:uFillTx/>
                <a:cs typeface="Arial" panose="020B0604020202020204" pitchFamily="34" charset="0"/>
              </a:rPr>
              <a:t>%</a:t>
            </a:r>
          </a:p>
        </p:txBody>
      </p:sp>
      <p:sp>
        <p:nvSpPr>
          <p:cNvPr id="6" name="Rectangle 5">
            <a:extLst>
              <a:ext uri="{FF2B5EF4-FFF2-40B4-BE49-F238E27FC236}">
                <a16:creationId xmlns:a16="http://schemas.microsoft.com/office/drawing/2014/main" id="{D96CB1AB-A012-858D-1AAB-FA7363C0E96A}"/>
              </a:ext>
            </a:extLst>
          </p:cNvPr>
          <p:cNvSpPr/>
          <p:nvPr/>
        </p:nvSpPr>
        <p:spPr>
          <a:xfrm>
            <a:off x="5277636" y="1308229"/>
            <a:ext cx="4303108" cy="3610189"/>
          </a:xfrm>
          <a:prstGeom prst="rect">
            <a:avLst/>
          </a:prstGeom>
          <a:solidFill>
            <a:srgbClr val="F1F4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cs typeface="Arial" panose="020B0604020202020204" pitchFamily="34" charset="0"/>
            </a:endParaRPr>
          </a:p>
        </p:txBody>
      </p:sp>
      <p:sp>
        <p:nvSpPr>
          <p:cNvPr id="7" name="Rectangle 6">
            <a:extLst>
              <a:ext uri="{FF2B5EF4-FFF2-40B4-BE49-F238E27FC236}">
                <a16:creationId xmlns:a16="http://schemas.microsoft.com/office/drawing/2014/main" id="{8CE1CF71-A0FB-9BA9-8613-102E477E1E71}"/>
              </a:ext>
            </a:extLst>
          </p:cNvPr>
          <p:cNvSpPr/>
          <p:nvPr/>
        </p:nvSpPr>
        <p:spPr>
          <a:xfrm>
            <a:off x="111509" y="1308229"/>
            <a:ext cx="5166125" cy="3610189"/>
          </a:xfrm>
          <a:prstGeom prst="rect">
            <a:avLst/>
          </a:prstGeom>
          <a:solidFill>
            <a:srgbClr val="99A0A3">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cs typeface="Arial" panose="020B0604020202020204" pitchFamily="34" charset="0"/>
            </a:endParaRPr>
          </a:p>
        </p:txBody>
      </p:sp>
      <p:sp>
        <p:nvSpPr>
          <p:cNvPr id="8" name="TextBox 7">
            <a:extLst>
              <a:ext uri="{FF2B5EF4-FFF2-40B4-BE49-F238E27FC236}">
                <a16:creationId xmlns:a16="http://schemas.microsoft.com/office/drawing/2014/main" id="{2A42D652-210E-4DC9-5C3A-950F678162BC}"/>
              </a:ext>
            </a:extLst>
          </p:cNvPr>
          <p:cNvSpPr txBox="1"/>
          <p:nvPr/>
        </p:nvSpPr>
        <p:spPr>
          <a:xfrm>
            <a:off x="5912278" y="1329094"/>
            <a:ext cx="2964896" cy="500910"/>
          </a:xfrm>
          <a:prstGeom prst="rect">
            <a:avLst/>
          </a:prstGeom>
          <a:noFill/>
          <a:ln>
            <a:noFill/>
          </a:ln>
        </p:spPr>
        <p:txBody>
          <a:bodyPr wrap="square" lIns="0" tIns="0" rIns="0" bIns="0" rtlCol="0">
            <a:noAutofit/>
          </a:bodyPr>
          <a:lstStyle/>
          <a:p>
            <a:pPr algn="ctr"/>
            <a:r>
              <a:rPr lang="en-US" sz="1600" b="1" dirty="0">
                <a:solidFill>
                  <a:srgbClr val="53565A"/>
                </a:solidFill>
                <a:cs typeface="Arial" panose="020B0604020202020204" pitchFamily="34" charset="0"/>
              </a:rPr>
              <a:t>OLE </a:t>
            </a:r>
          </a:p>
        </p:txBody>
      </p:sp>
      <p:cxnSp>
        <p:nvCxnSpPr>
          <p:cNvPr id="9" name="Straight Arrow Connector 8">
            <a:extLst>
              <a:ext uri="{FF2B5EF4-FFF2-40B4-BE49-F238E27FC236}">
                <a16:creationId xmlns:a16="http://schemas.microsoft.com/office/drawing/2014/main" id="{04637C49-6F58-679D-4324-1D2863E7F411}"/>
              </a:ext>
            </a:extLst>
          </p:cNvPr>
          <p:cNvCxnSpPr>
            <a:cxnSpLocks/>
          </p:cNvCxnSpPr>
          <p:nvPr/>
        </p:nvCxnSpPr>
        <p:spPr>
          <a:xfrm>
            <a:off x="2317022" y="5341120"/>
            <a:ext cx="5574241" cy="53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6F098BD-0BCD-CB53-268C-B22E3265ABE8}"/>
              </a:ext>
            </a:extLst>
          </p:cNvPr>
          <p:cNvCxnSpPr>
            <a:cxnSpLocks/>
          </p:cNvCxnSpPr>
          <p:nvPr/>
        </p:nvCxnSpPr>
        <p:spPr>
          <a:xfrm>
            <a:off x="5298573" y="5140966"/>
            <a:ext cx="1" cy="471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CEEE94C-79D4-8B0C-328F-407E31ABE7D2}"/>
              </a:ext>
            </a:extLst>
          </p:cNvPr>
          <p:cNvCxnSpPr>
            <a:cxnSpLocks/>
          </p:cNvCxnSpPr>
          <p:nvPr/>
        </p:nvCxnSpPr>
        <p:spPr>
          <a:xfrm>
            <a:off x="7891263" y="5181493"/>
            <a:ext cx="0" cy="31501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7927C77-5A08-83E8-5E82-D36414815CCD}"/>
              </a:ext>
            </a:extLst>
          </p:cNvPr>
          <p:cNvSpPr txBox="1"/>
          <p:nvPr/>
        </p:nvSpPr>
        <p:spPr>
          <a:xfrm>
            <a:off x="4964987" y="4951028"/>
            <a:ext cx="669723" cy="183622"/>
          </a:xfrm>
          <a:prstGeom prst="rect">
            <a:avLst/>
          </a:prstGeom>
          <a:noFill/>
          <a:ln>
            <a:noFill/>
          </a:ln>
        </p:spPr>
        <p:txBody>
          <a:bodyPr wrap="square" lIns="0" tIns="0" rIns="0" bIns="0" rtlCol="0" anchor="ctr">
            <a:noAutofit/>
          </a:bodyPr>
          <a:lstStyle/>
          <a:p>
            <a:pPr algn="ctr"/>
            <a:r>
              <a:rPr lang="en-US" sz="1400" b="1" dirty="0">
                <a:solidFill>
                  <a:srgbClr val="53565A"/>
                </a:solidFill>
                <a:cs typeface="Arial" panose="020B0604020202020204" pitchFamily="34" charset="0"/>
              </a:rPr>
              <a:t>30</a:t>
            </a:r>
          </a:p>
        </p:txBody>
      </p:sp>
      <p:cxnSp>
        <p:nvCxnSpPr>
          <p:cNvPr id="15" name="Straight Connector 14">
            <a:extLst>
              <a:ext uri="{FF2B5EF4-FFF2-40B4-BE49-F238E27FC236}">
                <a16:creationId xmlns:a16="http://schemas.microsoft.com/office/drawing/2014/main" id="{E9E85A90-618A-19A3-B4E2-74DD556F763A}"/>
              </a:ext>
            </a:extLst>
          </p:cNvPr>
          <p:cNvCxnSpPr>
            <a:cxnSpLocks/>
          </p:cNvCxnSpPr>
          <p:nvPr/>
        </p:nvCxnSpPr>
        <p:spPr>
          <a:xfrm>
            <a:off x="2319460" y="5181493"/>
            <a:ext cx="0" cy="31501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00127B4-A7DD-C84A-10D2-7F21FE81C047}"/>
              </a:ext>
            </a:extLst>
          </p:cNvPr>
          <p:cNvSpPr txBox="1"/>
          <p:nvPr/>
        </p:nvSpPr>
        <p:spPr>
          <a:xfrm>
            <a:off x="2072665" y="4951028"/>
            <a:ext cx="488713" cy="183622"/>
          </a:xfrm>
          <a:prstGeom prst="rect">
            <a:avLst/>
          </a:prstGeom>
          <a:noFill/>
          <a:ln>
            <a:noFill/>
          </a:ln>
        </p:spPr>
        <p:txBody>
          <a:bodyPr wrap="square" lIns="0" tIns="0" rIns="0" bIns="0" rtlCol="0" anchor="ctr">
            <a:noAutofit/>
          </a:bodyPr>
          <a:lstStyle/>
          <a:p>
            <a:pPr algn="ctr"/>
            <a:r>
              <a:rPr lang="en-US" sz="1400" b="1" dirty="0">
                <a:solidFill>
                  <a:srgbClr val="53565A"/>
                </a:solidFill>
                <a:cs typeface="Arial" panose="020B0604020202020204" pitchFamily="34" charset="0"/>
              </a:rPr>
              <a:t>0</a:t>
            </a:r>
          </a:p>
        </p:txBody>
      </p:sp>
      <p:sp>
        <p:nvSpPr>
          <p:cNvPr id="17" name="TextBox 16">
            <a:extLst>
              <a:ext uri="{FF2B5EF4-FFF2-40B4-BE49-F238E27FC236}">
                <a16:creationId xmlns:a16="http://schemas.microsoft.com/office/drawing/2014/main" id="{E669669F-BD99-6253-1F90-2178257BA2DB}"/>
              </a:ext>
            </a:extLst>
          </p:cNvPr>
          <p:cNvSpPr txBox="1"/>
          <p:nvPr/>
        </p:nvSpPr>
        <p:spPr>
          <a:xfrm>
            <a:off x="4617478" y="5653985"/>
            <a:ext cx="1362191" cy="360617"/>
          </a:xfrm>
          <a:prstGeom prst="rect">
            <a:avLst/>
          </a:prstGeom>
          <a:noFill/>
          <a:ln>
            <a:noFill/>
          </a:ln>
        </p:spPr>
        <p:txBody>
          <a:bodyPr wrap="square" lIns="0" tIns="0" rIns="0" bIns="0" rtlCol="0">
            <a:noAutofit/>
          </a:bodyPr>
          <a:lstStyle/>
          <a:p>
            <a:pPr algn="ctr">
              <a:lnSpc>
                <a:spcPts val="1400"/>
              </a:lnSpc>
            </a:pPr>
            <a:r>
              <a:rPr lang="en-US" sz="1400" b="1" dirty="0">
                <a:solidFill>
                  <a:srgbClr val="53565A"/>
                </a:solidFill>
                <a:cs typeface="Arial" panose="020B0604020202020204" pitchFamily="34" charset="0"/>
              </a:rPr>
              <a:t>RCT primary</a:t>
            </a:r>
            <a:br>
              <a:rPr lang="en-US" sz="1400" b="1" dirty="0">
                <a:solidFill>
                  <a:srgbClr val="53565A"/>
                </a:solidFill>
                <a:cs typeface="Arial" panose="020B0604020202020204" pitchFamily="34" charset="0"/>
              </a:rPr>
            </a:br>
            <a:r>
              <a:rPr lang="en-US" sz="1400" b="1" dirty="0">
                <a:solidFill>
                  <a:srgbClr val="53565A"/>
                </a:solidFill>
                <a:cs typeface="Arial" panose="020B0604020202020204" pitchFamily="34" charset="0"/>
              </a:rPr>
              <a:t>endpoint</a:t>
            </a:r>
          </a:p>
        </p:txBody>
      </p:sp>
      <p:cxnSp>
        <p:nvCxnSpPr>
          <p:cNvPr id="18" name="Straight Arrow Connector 17">
            <a:extLst>
              <a:ext uri="{FF2B5EF4-FFF2-40B4-BE49-F238E27FC236}">
                <a16:creationId xmlns:a16="http://schemas.microsoft.com/office/drawing/2014/main" id="{543A40D0-D77F-477A-ECCF-7E0B9873BB58}"/>
              </a:ext>
            </a:extLst>
          </p:cNvPr>
          <p:cNvCxnSpPr>
            <a:cxnSpLocks/>
          </p:cNvCxnSpPr>
          <p:nvPr/>
        </p:nvCxnSpPr>
        <p:spPr>
          <a:xfrm>
            <a:off x="7891263" y="5341652"/>
            <a:ext cx="1689481"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3AE7139-AF7E-29FA-E32E-FA521E990F03}"/>
              </a:ext>
            </a:extLst>
          </p:cNvPr>
          <p:cNvSpPr txBox="1"/>
          <p:nvPr/>
        </p:nvSpPr>
        <p:spPr>
          <a:xfrm>
            <a:off x="1513841" y="4972066"/>
            <a:ext cx="763426" cy="141546"/>
          </a:xfrm>
          <a:prstGeom prst="rect">
            <a:avLst/>
          </a:prstGeom>
          <a:noFill/>
          <a:ln>
            <a:noFill/>
          </a:ln>
        </p:spPr>
        <p:txBody>
          <a:bodyPr wrap="square" lIns="0" tIns="0" rIns="0" bIns="0" rtlCol="0" anchor="ctr">
            <a:noAutofit/>
          </a:bodyPr>
          <a:lstStyle/>
          <a:p>
            <a:pPr algn="ctr"/>
            <a:r>
              <a:rPr lang="en-US" sz="1400" b="1" dirty="0">
                <a:solidFill>
                  <a:srgbClr val="53565A"/>
                </a:solidFill>
                <a:cs typeface="Arial" panose="020B0604020202020204" pitchFamily="34" charset="0"/>
              </a:rPr>
              <a:t>Month:</a:t>
            </a:r>
          </a:p>
        </p:txBody>
      </p:sp>
      <p:sp>
        <p:nvSpPr>
          <p:cNvPr id="22" name="TextBox 21">
            <a:extLst>
              <a:ext uri="{FF2B5EF4-FFF2-40B4-BE49-F238E27FC236}">
                <a16:creationId xmlns:a16="http://schemas.microsoft.com/office/drawing/2014/main" id="{25A583F1-8046-DB33-17CC-46C9A8E0C9BB}"/>
              </a:ext>
            </a:extLst>
          </p:cNvPr>
          <p:cNvSpPr txBox="1"/>
          <p:nvPr/>
        </p:nvSpPr>
        <p:spPr>
          <a:xfrm>
            <a:off x="7210167" y="4951028"/>
            <a:ext cx="1362191" cy="183622"/>
          </a:xfrm>
          <a:prstGeom prst="rect">
            <a:avLst/>
          </a:prstGeom>
          <a:noFill/>
          <a:ln>
            <a:noFill/>
          </a:ln>
        </p:spPr>
        <p:txBody>
          <a:bodyPr wrap="square" lIns="0" tIns="0" rIns="0" bIns="0" rtlCol="0" anchor="ctr">
            <a:noAutofit/>
          </a:bodyPr>
          <a:lstStyle/>
          <a:p>
            <a:pPr algn="ctr"/>
            <a:r>
              <a:rPr lang="en-US" sz="1400" b="1" dirty="0">
                <a:solidFill>
                  <a:srgbClr val="53565A"/>
                </a:solidFill>
                <a:cs typeface="Arial" panose="020B0604020202020204" pitchFamily="34" charset="0"/>
              </a:rPr>
              <a:t>54</a:t>
            </a:r>
          </a:p>
        </p:txBody>
      </p:sp>
      <p:sp>
        <p:nvSpPr>
          <p:cNvPr id="23" name="TextBox 22">
            <a:extLst>
              <a:ext uri="{FF2B5EF4-FFF2-40B4-BE49-F238E27FC236}">
                <a16:creationId xmlns:a16="http://schemas.microsoft.com/office/drawing/2014/main" id="{9D2602A9-C9C8-F631-2FA5-76E691A70753}"/>
              </a:ext>
            </a:extLst>
          </p:cNvPr>
          <p:cNvSpPr txBox="1"/>
          <p:nvPr/>
        </p:nvSpPr>
        <p:spPr>
          <a:xfrm>
            <a:off x="2452331" y="1329094"/>
            <a:ext cx="2842635" cy="500910"/>
          </a:xfrm>
          <a:prstGeom prst="rect">
            <a:avLst/>
          </a:prstGeom>
          <a:noFill/>
          <a:ln>
            <a:noFill/>
          </a:ln>
        </p:spPr>
        <p:txBody>
          <a:bodyPr wrap="square" lIns="0" tIns="0" rIns="0" bIns="0" rtlCol="0">
            <a:noAutofit/>
          </a:bodyPr>
          <a:lstStyle/>
          <a:p>
            <a:pPr algn="ctr"/>
            <a:r>
              <a:rPr lang="en-US" sz="1600" b="1" dirty="0">
                <a:solidFill>
                  <a:srgbClr val="53565A"/>
                </a:solidFill>
                <a:cs typeface="Arial" panose="020B0604020202020204" pitchFamily="34" charset="0"/>
              </a:rPr>
              <a:t>ATTRibute-CM (30 Months)</a:t>
            </a:r>
          </a:p>
        </p:txBody>
      </p:sp>
      <p:sp>
        <p:nvSpPr>
          <p:cNvPr id="24" name="TextBox 23">
            <a:extLst>
              <a:ext uri="{FF2B5EF4-FFF2-40B4-BE49-F238E27FC236}">
                <a16:creationId xmlns:a16="http://schemas.microsoft.com/office/drawing/2014/main" id="{6E83D0A9-F3F7-6D43-58D0-45AB13736B5E}"/>
              </a:ext>
            </a:extLst>
          </p:cNvPr>
          <p:cNvSpPr txBox="1"/>
          <p:nvPr/>
        </p:nvSpPr>
        <p:spPr>
          <a:xfrm>
            <a:off x="5360978" y="1648579"/>
            <a:ext cx="4067501" cy="261610"/>
          </a:xfrm>
          <a:prstGeom prst="rect">
            <a:avLst/>
          </a:prstGeom>
          <a:ln w="12700">
            <a:solidFill>
              <a:srgbClr val="53565A"/>
            </a:solidFill>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noProof="0" dirty="0">
                <a:solidFill>
                  <a:srgbClr val="53565A"/>
                </a:solidFill>
                <a:cs typeface="Arial" panose="020B0604020202020204" pitchFamily="34" charset="0"/>
              </a:rPr>
              <a:t>Completed Month 30 and invited to enroll in the OLE (n = 438)</a:t>
            </a:r>
          </a:p>
        </p:txBody>
      </p:sp>
      <p:sp>
        <p:nvSpPr>
          <p:cNvPr id="27" name="Rectangle 26">
            <a:extLst>
              <a:ext uri="{FF2B5EF4-FFF2-40B4-BE49-F238E27FC236}">
                <a16:creationId xmlns:a16="http://schemas.microsoft.com/office/drawing/2014/main" id="{4B510863-0D72-2FD9-7766-15B2B80FC7DB}"/>
              </a:ext>
            </a:extLst>
          </p:cNvPr>
          <p:cNvSpPr/>
          <p:nvPr/>
        </p:nvSpPr>
        <p:spPr>
          <a:xfrm>
            <a:off x="211101" y="3207274"/>
            <a:ext cx="1495611" cy="716937"/>
          </a:xfrm>
          <a:prstGeom prst="rect">
            <a:avLst/>
          </a:prstGeom>
          <a:solidFill>
            <a:schemeClr val="accent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r>
              <a:rPr lang="en-US" sz="1400" b="1" dirty="0">
                <a:solidFill>
                  <a:schemeClr val="bg1"/>
                </a:solidFill>
                <a:cs typeface="Arial" panose="020B0604020202020204" pitchFamily="34" charset="0"/>
              </a:rPr>
              <a:t>Randomization </a:t>
            </a:r>
            <a:endParaRPr lang="en-US" sz="1200" dirty="0">
              <a:solidFill>
                <a:schemeClr val="bg1"/>
              </a:solidFill>
              <a:cs typeface="Arial" panose="020B0604020202020204" pitchFamily="34" charset="0"/>
            </a:endParaRPr>
          </a:p>
        </p:txBody>
      </p:sp>
      <p:sp>
        <p:nvSpPr>
          <p:cNvPr id="28" name="Arrow: Chevron 27">
            <a:extLst>
              <a:ext uri="{FF2B5EF4-FFF2-40B4-BE49-F238E27FC236}">
                <a16:creationId xmlns:a16="http://schemas.microsoft.com/office/drawing/2014/main" id="{24B941F7-BD2B-1223-5EE7-5958F8E68705}"/>
              </a:ext>
            </a:extLst>
          </p:cNvPr>
          <p:cNvSpPr/>
          <p:nvPr/>
        </p:nvSpPr>
        <p:spPr>
          <a:xfrm>
            <a:off x="5360977" y="2672004"/>
            <a:ext cx="2583839" cy="756000"/>
          </a:xfrm>
          <a:prstGeom prst="chevron">
            <a:avLst/>
          </a:prstGeom>
          <a:solidFill>
            <a:srgbClr val="06249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cs typeface="Arial" panose="020B0604020202020204" pitchFamily="34" charset="0"/>
              </a:rPr>
              <a:t>800 mg acoramidis HCl BID</a:t>
            </a:r>
          </a:p>
          <a:p>
            <a:pPr algn="ctr"/>
            <a:r>
              <a:rPr lang="en-US" sz="1400" b="1" dirty="0">
                <a:solidFill>
                  <a:schemeClr val="bg1"/>
                </a:solidFill>
                <a:cs typeface="Arial" panose="020B0604020202020204" pitchFamily="34" charset="0"/>
              </a:rPr>
              <a:t>Start of </a:t>
            </a:r>
            <a:r>
              <a:rPr lang="en-US" sz="1400" b="1" dirty="0" err="1">
                <a:cs typeface="Arial" panose="020B0604020202020204" pitchFamily="34" charset="0"/>
              </a:rPr>
              <a:t>OLE</a:t>
            </a:r>
            <a:r>
              <a:rPr lang="en-US" sz="1400" b="1" baseline="30000" dirty="0" err="1">
                <a:cs typeface="Arial" panose="020B0604020202020204" pitchFamily="34" charset="0"/>
              </a:rPr>
              <a:t>a</a:t>
            </a:r>
            <a:r>
              <a:rPr lang="en-US" sz="1400" b="1" dirty="0">
                <a:cs typeface="Arial" panose="020B0604020202020204" pitchFamily="34" charset="0"/>
              </a:rPr>
              <a:t> (n = 263)</a:t>
            </a:r>
          </a:p>
        </p:txBody>
      </p:sp>
      <p:sp>
        <p:nvSpPr>
          <p:cNvPr id="30" name="TextBox 29">
            <a:extLst>
              <a:ext uri="{FF2B5EF4-FFF2-40B4-BE49-F238E27FC236}">
                <a16:creationId xmlns:a16="http://schemas.microsoft.com/office/drawing/2014/main" id="{306DEC2F-DF86-A3DD-3363-7ED477F2A2CF}"/>
              </a:ext>
            </a:extLst>
          </p:cNvPr>
          <p:cNvSpPr txBox="1"/>
          <p:nvPr/>
        </p:nvSpPr>
        <p:spPr>
          <a:xfrm>
            <a:off x="2599851" y="4486974"/>
            <a:ext cx="1983619" cy="266809"/>
          </a:xfrm>
          <a:prstGeom prst="rect">
            <a:avLst/>
          </a:prstGeom>
          <a:noFill/>
          <a:ln>
            <a:noFill/>
          </a:ln>
        </p:spPr>
        <p:txBody>
          <a:bodyPr wrap="square" lIns="0" tIns="0" rIns="0" bIns="0" rtlCol="0">
            <a:noAutofit/>
          </a:bodyPr>
          <a:lstStyle/>
          <a:p>
            <a:pPr algn="ctr"/>
            <a:r>
              <a:rPr lang="en-US" sz="1200" b="0" i="1" dirty="0">
                <a:solidFill>
                  <a:srgbClr val="53565A"/>
                </a:solidFill>
                <a:effectLst/>
                <a:cs typeface="Arial" panose="020B0604020202020204" pitchFamily="34" charset="0"/>
              </a:rPr>
              <a:t>Tafamidis usage </a:t>
            </a:r>
            <a:r>
              <a:rPr lang="en-US" sz="1200" b="1" i="1" dirty="0">
                <a:solidFill>
                  <a:srgbClr val="53565A"/>
                </a:solidFill>
                <a:effectLst/>
                <a:cs typeface="Arial" panose="020B0604020202020204" pitchFamily="34" charset="0"/>
              </a:rPr>
              <a:t>allowed</a:t>
            </a:r>
            <a:r>
              <a:rPr lang="en-US" sz="1200" b="0" i="1" dirty="0">
                <a:solidFill>
                  <a:srgbClr val="53565A"/>
                </a:solidFill>
                <a:effectLst/>
                <a:cs typeface="Arial" panose="020B0604020202020204" pitchFamily="34" charset="0"/>
              </a:rPr>
              <a:t> </a:t>
            </a:r>
            <a:br>
              <a:rPr lang="en-US" sz="1200" b="0" i="1" dirty="0">
                <a:solidFill>
                  <a:srgbClr val="53565A"/>
                </a:solidFill>
                <a:effectLst/>
                <a:cs typeface="Arial" panose="020B0604020202020204" pitchFamily="34" charset="0"/>
              </a:rPr>
            </a:br>
            <a:r>
              <a:rPr lang="en-US" sz="1200" b="0" i="1" dirty="0">
                <a:solidFill>
                  <a:srgbClr val="53565A"/>
                </a:solidFill>
                <a:effectLst/>
                <a:cs typeface="Arial" panose="020B0604020202020204" pitchFamily="34" charset="0"/>
              </a:rPr>
              <a:t>after Month 12</a:t>
            </a:r>
            <a:r>
              <a:rPr lang="en-US" sz="1200" dirty="0">
                <a:solidFill>
                  <a:srgbClr val="53565A"/>
                </a:solidFill>
                <a:cs typeface="Arial" panose="020B0604020202020204" pitchFamily="34" charset="0"/>
              </a:rPr>
              <a:t> </a:t>
            </a:r>
          </a:p>
        </p:txBody>
      </p:sp>
      <p:sp>
        <p:nvSpPr>
          <p:cNvPr id="31" name="Freeform: Shape 95">
            <a:extLst>
              <a:ext uri="{FF2B5EF4-FFF2-40B4-BE49-F238E27FC236}">
                <a16:creationId xmlns:a16="http://schemas.microsoft.com/office/drawing/2014/main" id="{159E19FF-9A66-3CDF-0BAA-1B0A98647131}"/>
              </a:ext>
            </a:extLst>
          </p:cNvPr>
          <p:cNvSpPr/>
          <p:nvPr/>
        </p:nvSpPr>
        <p:spPr>
          <a:xfrm>
            <a:off x="1900140" y="3033050"/>
            <a:ext cx="494977" cy="1050150"/>
          </a:xfrm>
          <a:custGeom>
            <a:avLst/>
            <a:gdLst>
              <a:gd name="connsiteX0" fmla="*/ 164592 w 164592"/>
              <a:gd name="connsiteY0" fmla="*/ 0 h 1234440"/>
              <a:gd name="connsiteX1" fmla="*/ 0 w 164592"/>
              <a:gd name="connsiteY1" fmla="*/ 0 h 1234440"/>
              <a:gd name="connsiteX2" fmla="*/ 0 w 164592"/>
              <a:gd name="connsiteY2" fmla="*/ 1234440 h 1234440"/>
              <a:gd name="connsiteX3" fmla="*/ 146304 w 164592"/>
              <a:gd name="connsiteY3" fmla="*/ 1234440 h 1234440"/>
            </a:gdLst>
            <a:ahLst/>
            <a:cxnLst>
              <a:cxn ang="0">
                <a:pos x="connsiteX0" y="connsiteY0"/>
              </a:cxn>
              <a:cxn ang="0">
                <a:pos x="connsiteX1" y="connsiteY1"/>
              </a:cxn>
              <a:cxn ang="0">
                <a:pos x="connsiteX2" y="connsiteY2"/>
              </a:cxn>
              <a:cxn ang="0">
                <a:pos x="connsiteX3" y="connsiteY3"/>
              </a:cxn>
            </a:cxnLst>
            <a:rect l="l" t="t" r="r" b="b"/>
            <a:pathLst>
              <a:path w="164592" h="1234440">
                <a:moveTo>
                  <a:pt x="164592" y="0"/>
                </a:moveTo>
                <a:lnTo>
                  <a:pt x="0" y="0"/>
                </a:lnTo>
                <a:lnTo>
                  <a:pt x="0" y="1234440"/>
                </a:lnTo>
                <a:lnTo>
                  <a:pt x="146304" y="1234440"/>
                </a:lnTo>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cs typeface="Arial" panose="020B0604020202020204" pitchFamily="34" charset="0"/>
            </a:endParaRPr>
          </a:p>
        </p:txBody>
      </p:sp>
      <p:cxnSp>
        <p:nvCxnSpPr>
          <p:cNvPr id="33" name="Straight Connector 32">
            <a:extLst>
              <a:ext uri="{FF2B5EF4-FFF2-40B4-BE49-F238E27FC236}">
                <a16:creationId xmlns:a16="http://schemas.microsoft.com/office/drawing/2014/main" id="{C6E5D4BE-F47C-5D56-716B-78966B2A6232}"/>
              </a:ext>
            </a:extLst>
          </p:cNvPr>
          <p:cNvCxnSpPr>
            <a:cxnSpLocks/>
          </p:cNvCxnSpPr>
          <p:nvPr/>
        </p:nvCxnSpPr>
        <p:spPr>
          <a:xfrm flipH="1">
            <a:off x="1672338" y="3565511"/>
            <a:ext cx="268553"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4" name="Arrow: Chevron 33">
            <a:extLst>
              <a:ext uri="{FF2B5EF4-FFF2-40B4-BE49-F238E27FC236}">
                <a16:creationId xmlns:a16="http://schemas.microsoft.com/office/drawing/2014/main" id="{596787C8-33BB-17A4-CBD5-D5C3D2E295F6}"/>
              </a:ext>
            </a:extLst>
          </p:cNvPr>
          <p:cNvSpPr/>
          <p:nvPr/>
        </p:nvSpPr>
        <p:spPr>
          <a:xfrm>
            <a:off x="5367459" y="3705495"/>
            <a:ext cx="2578651" cy="756000"/>
          </a:xfrm>
          <a:prstGeom prst="chevron">
            <a:avLst/>
          </a:prstGeom>
          <a:solidFill>
            <a:srgbClr val="06249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cs typeface="Arial" panose="020B0604020202020204" pitchFamily="34" charset="0"/>
              </a:rPr>
              <a:t>800 mg acoramidis HCl BID</a:t>
            </a:r>
          </a:p>
          <a:p>
            <a:pPr algn="ctr"/>
            <a:r>
              <a:rPr lang="en-US" sz="1400" b="1" dirty="0">
                <a:solidFill>
                  <a:schemeClr val="bg1"/>
                </a:solidFill>
                <a:cs typeface="Arial" panose="020B0604020202020204" pitchFamily="34" charset="0"/>
              </a:rPr>
              <a:t>Start of </a:t>
            </a:r>
            <a:r>
              <a:rPr lang="en-US" sz="1400" b="1" dirty="0" err="1">
                <a:solidFill>
                  <a:schemeClr val="bg1"/>
                </a:solidFill>
                <a:cs typeface="Arial" panose="020B0604020202020204" pitchFamily="34" charset="0"/>
              </a:rPr>
              <a:t>OLE</a:t>
            </a:r>
            <a:r>
              <a:rPr lang="en-US" sz="1400" b="1" baseline="30000" dirty="0" err="1">
                <a:solidFill>
                  <a:schemeClr val="bg1"/>
                </a:solidFill>
                <a:cs typeface="Arial" panose="020B0604020202020204" pitchFamily="34" charset="0"/>
              </a:rPr>
              <a:t>a</a:t>
            </a:r>
            <a:r>
              <a:rPr lang="en-US" sz="1400" b="1" dirty="0">
                <a:solidFill>
                  <a:schemeClr val="bg1"/>
                </a:solidFill>
                <a:cs typeface="Arial" panose="020B0604020202020204" pitchFamily="34" charset="0"/>
              </a:rPr>
              <a:t> (n = 126)</a:t>
            </a:r>
          </a:p>
        </p:txBody>
      </p:sp>
      <p:sp>
        <p:nvSpPr>
          <p:cNvPr id="35" name="TextBox 34">
            <a:extLst>
              <a:ext uri="{FF2B5EF4-FFF2-40B4-BE49-F238E27FC236}">
                <a16:creationId xmlns:a16="http://schemas.microsoft.com/office/drawing/2014/main" id="{91D71C3E-3366-D42F-8FC0-0075726D7C7D}"/>
              </a:ext>
            </a:extLst>
          </p:cNvPr>
          <p:cNvSpPr txBox="1"/>
          <p:nvPr/>
        </p:nvSpPr>
        <p:spPr>
          <a:xfrm>
            <a:off x="5215555" y="4502208"/>
            <a:ext cx="2583838" cy="396290"/>
          </a:xfrm>
          <a:prstGeom prst="rect">
            <a:avLst/>
          </a:prstGeom>
          <a:noFill/>
          <a:ln>
            <a:noFill/>
          </a:ln>
        </p:spPr>
        <p:txBody>
          <a:bodyPr wrap="square" lIns="0" tIns="0" rIns="0" bIns="0" rtlCol="0">
            <a:noAutofit/>
          </a:bodyPr>
          <a:lstStyle/>
          <a:p>
            <a:pPr algn="ctr" defTabSz="914400"/>
            <a:r>
              <a:rPr lang="en-US" sz="1200" b="1" i="1" dirty="0">
                <a:solidFill>
                  <a:srgbClr val="C00000"/>
                </a:solidFill>
                <a:cs typeface="Arial" panose="020B0604020202020204" pitchFamily="34" charset="0"/>
              </a:rPr>
              <a:t>Concomitant tafamidis usage </a:t>
            </a:r>
            <a:br>
              <a:rPr lang="en-US" sz="1200" b="1" i="1" dirty="0">
                <a:solidFill>
                  <a:srgbClr val="C00000"/>
                </a:solidFill>
                <a:cs typeface="Arial" panose="020B0604020202020204" pitchFamily="34" charset="0"/>
              </a:rPr>
            </a:br>
            <a:r>
              <a:rPr lang="en-US" sz="1200" b="1" i="1" dirty="0">
                <a:solidFill>
                  <a:srgbClr val="C00000"/>
                </a:solidFill>
                <a:cs typeface="Arial" panose="020B0604020202020204" pitchFamily="34" charset="0"/>
              </a:rPr>
              <a:t>not allowed in the OLE</a:t>
            </a:r>
            <a:endParaRPr lang="en-US" sz="1200" b="1" dirty="0">
              <a:solidFill>
                <a:srgbClr val="C00000"/>
              </a:solidFill>
              <a:cs typeface="Arial" panose="020B0604020202020204" pitchFamily="34" charset="0"/>
            </a:endParaRPr>
          </a:p>
        </p:txBody>
      </p:sp>
      <p:sp>
        <p:nvSpPr>
          <p:cNvPr id="36" name="TextBox 35">
            <a:extLst>
              <a:ext uri="{FF2B5EF4-FFF2-40B4-BE49-F238E27FC236}">
                <a16:creationId xmlns:a16="http://schemas.microsoft.com/office/drawing/2014/main" id="{92DC58F8-238D-0D26-6E1B-3A0C0F7FF889}"/>
              </a:ext>
            </a:extLst>
          </p:cNvPr>
          <p:cNvSpPr txBox="1"/>
          <p:nvPr/>
        </p:nvSpPr>
        <p:spPr>
          <a:xfrm>
            <a:off x="7909889" y="2675882"/>
            <a:ext cx="1786470" cy="892552"/>
          </a:xfrm>
          <a:prstGeom prst="rect">
            <a:avLst/>
          </a:prstGeom>
        </p:spPr>
        <p:txBody>
          <a:bodyPr vert="horz" wrap="square" lIns="91440" tIns="45720" rIns="91440" bIns="45720" rtlCol="0">
            <a:spAutoFit/>
          </a:bodyPr>
          <a:lstStyle/>
          <a:p>
            <a:pPr marL="0" indent="0" algn="l">
              <a:spcBef>
                <a:spcPts val="0"/>
              </a:spcBef>
              <a:buNone/>
            </a:pPr>
            <a:r>
              <a:rPr lang="en-US" sz="1400" b="1" dirty="0">
                <a:solidFill>
                  <a:srgbClr val="53565A"/>
                </a:solidFill>
                <a:cs typeface="Arial" panose="020B0604020202020204" pitchFamily="34" charset="0"/>
              </a:rPr>
              <a:t>Continuous acoramidis</a:t>
            </a:r>
            <a:br>
              <a:rPr lang="en-US" sz="1400" b="1" dirty="0">
                <a:solidFill>
                  <a:srgbClr val="53565A"/>
                </a:solidFill>
                <a:cs typeface="Arial" panose="020B0604020202020204" pitchFamily="34" charset="0"/>
              </a:rPr>
            </a:br>
            <a:r>
              <a:rPr lang="en-US" sz="1200" i="1" dirty="0">
                <a:solidFill>
                  <a:srgbClr val="53565A"/>
                </a:solidFill>
                <a:cs typeface="Arial" panose="020B0604020202020204" pitchFamily="34" charset="0"/>
              </a:rPr>
              <a:t>(M54 treatment ongoing:</a:t>
            </a:r>
            <a:br>
              <a:rPr lang="en-US" sz="1200" i="1" dirty="0">
                <a:solidFill>
                  <a:srgbClr val="53565A"/>
                </a:solidFill>
                <a:cs typeface="Arial" panose="020B0604020202020204" pitchFamily="34" charset="0"/>
              </a:rPr>
            </a:br>
            <a:r>
              <a:rPr lang="en-US" sz="1200" i="1" dirty="0">
                <a:solidFill>
                  <a:srgbClr val="53565A"/>
                </a:solidFill>
                <a:cs typeface="Arial" panose="020B0604020202020204" pitchFamily="34" charset="0"/>
              </a:rPr>
              <a:t>n = 221)​</a:t>
            </a:r>
          </a:p>
        </p:txBody>
      </p:sp>
      <p:sp>
        <p:nvSpPr>
          <p:cNvPr id="37" name="TextBox 36">
            <a:extLst>
              <a:ext uri="{FF2B5EF4-FFF2-40B4-BE49-F238E27FC236}">
                <a16:creationId xmlns:a16="http://schemas.microsoft.com/office/drawing/2014/main" id="{A189BD16-64FB-DA87-8965-8A0461450E2B}"/>
              </a:ext>
            </a:extLst>
          </p:cNvPr>
          <p:cNvSpPr txBox="1"/>
          <p:nvPr/>
        </p:nvSpPr>
        <p:spPr>
          <a:xfrm>
            <a:off x="7934058" y="3780294"/>
            <a:ext cx="1786470" cy="892552"/>
          </a:xfrm>
          <a:prstGeom prst="rect">
            <a:avLst/>
          </a:prstGeom>
        </p:spPr>
        <p:txBody>
          <a:bodyPr vert="horz" wrap="square" lIns="91440" tIns="45720" rIns="91440" bIns="45720" rtlCol="0">
            <a:spAutoFit/>
          </a:bodyPr>
          <a:lstStyle/>
          <a:p>
            <a:pPr marL="0" indent="0" algn="l">
              <a:spcBef>
                <a:spcPts val="0"/>
              </a:spcBef>
              <a:buNone/>
            </a:pPr>
            <a:r>
              <a:rPr lang="en-US" sz="1400" b="1" dirty="0">
                <a:solidFill>
                  <a:srgbClr val="53565A"/>
                </a:solidFill>
                <a:cs typeface="Arial" panose="020B0604020202020204" pitchFamily="34" charset="0"/>
              </a:rPr>
              <a:t>Placebo-to- acoramidis​</a:t>
            </a:r>
            <a:br>
              <a:rPr lang="en-US" sz="1400" b="1" dirty="0">
                <a:solidFill>
                  <a:srgbClr val="53565A"/>
                </a:solidFill>
                <a:cs typeface="Arial" panose="020B0604020202020204" pitchFamily="34" charset="0"/>
              </a:rPr>
            </a:br>
            <a:r>
              <a:rPr lang="en-US" sz="1200" i="1" dirty="0">
                <a:solidFill>
                  <a:srgbClr val="53565A"/>
                </a:solidFill>
                <a:cs typeface="Arial" panose="020B0604020202020204" pitchFamily="34" charset="0"/>
              </a:rPr>
              <a:t>(M54 treatment ongoing:</a:t>
            </a:r>
            <a:br>
              <a:rPr lang="en-US" sz="1200" i="1" dirty="0">
                <a:solidFill>
                  <a:srgbClr val="53565A"/>
                </a:solidFill>
                <a:cs typeface="Arial" panose="020B0604020202020204" pitchFamily="34" charset="0"/>
              </a:rPr>
            </a:br>
            <a:r>
              <a:rPr lang="en-US" sz="1200" i="1" dirty="0">
                <a:solidFill>
                  <a:srgbClr val="53565A"/>
                </a:solidFill>
                <a:cs typeface="Arial" panose="020B0604020202020204" pitchFamily="34" charset="0"/>
              </a:rPr>
              <a:t>n = 72)</a:t>
            </a:r>
          </a:p>
        </p:txBody>
      </p:sp>
      <p:grpSp>
        <p:nvGrpSpPr>
          <p:cNvPr id="38" name="Group 37">
            <a:extLst>
              <a:ext uri="{FF2B5EF4-FFF2-40B4-BE49-F238E27FC236}">
                <a16:creationId xmlns:a16="http://schemas.microsoft.com/office/drawing/2014/main" id="{52412DF6-0ABD-BEAE-018B-0CED0A0DBC34}"/>
              </a:ext>
            </a:extLst>
          </p:cNvPr>
          <p:cNvGrpSpPr/>
          <p:nvPr/>
        </p:nvGrpSpPr>
        <p:grpSpPr>
          <a:xfrm>
            <a:off x="1727474" y="3361284"/>
            <a:ext cx="336845" cy="369332"/>
            <a:chOff x="2006717" y="3277717"/>
            <a:chExt cx="336845" cy="369332"/>
          </a:xfrm>
        </p:grpSpPr>
        <p:sp>
          <p:nvSpPr>
            <p:cNvPr id="39" name="Oval 38">
              <a:extLst>
                <a:ext uri="{FF2B5EF4-FFF2-40B4-BE49-F238E27FC236}">
                  <a16:creationId xmlns:a16="http://schemas.microsoft.com/office/drawing/2014/main" id="{EF1841F0-E4E7-4009-AB3D-77B5DB1F98B5}"/>
                </a:ext>
              </a:extLst>
            </p:cNvPr>
            <p:cNvSpPr/>
            <p:nvPr/>
          </p:nvSpPr>
          <p:spPr>
            <a:xfrm>
              <a:off x="2033233" y="3311311"/>
              <a:ext cx="293795" cy="3159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ea typeface="Calibri"/>
                <a:cs typeface="Arial" panose="020B0604020202020204" pitchFamily="34" charset="0"/>
              </a:endParaRPr>
            </a:p>
          </p:txBody>
        </p:sp>
        <p:sp>
          <p:nvSpPr>
            <p:cNvPr id="40" name="TextBox 39">
              <a:extLst>
                <a:ext uri="{FF2B5EF4-FFF2-40B4-BE49-F238E27FC236}">
                  <a16:creationId xmlns:a16="http://schemas.microsoft.com/office/drawing/2014/main" id="{23DFF73D-B8B1-DDE5-4DB4-6C9D39A42092}"/>
                </a:ext>
              </a:extLst>
            </p:cNvPr>
            <p:cNvSpPr txBox="1">
              <a:spLocks/>
            </p:cNvSpPr>
            <p:nvPr/>
          </p:nvSpPr>
          <p:spPr>
            <a:xfrm>
              <a:off x="2006717" y="3277717"/>
              <a:ext cx="33684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a:spcBef>
                  <a:spcPts val="0"/>
                </a:spcBef>
                <a:buNone/>
              </a:pPr>
              <a:r>
                <a:rPr lang="en-US" dirty="0">
                  <a:solidFill>
                    <a:srgbClr val="FFFFFF"/>
                  </a:solidFill>
                  <a:ea typeface="Calibri"/>
                  <a:cs typeface="Arial" panose="020B0604020202020204" pitchFamily="34" charset="0"/>
                </a:rPr>
                <a:t>R</a:t>
              </a:r>
              <a:endParaRPr lang="en-US" dirty="0">
                <a:solidFill>
                  <a:srgbClr val="FFFFFF"/>
                </a:solidFill>
                <a:cs typeface="Arial" panose="020B0604020202020204" pitchFamily="34" charset="0"/>
              </a:endParaRPr>
            </a:p>
          </p:txBody>
        </p:sp>
      </p:grpSp>
      <p:sp>
        <p:nvSpPr>
          <p:cNvPr id="41" name="Arrow: Pentagon 40">
            <a:extLst>
              <a:ext uri="{FF2B5EF4-FFF2-40B4-BE49-F238E27FC236}">
                <a16:creationId xmlns:a16="http://schemas.microsoft.com/office/drawing/2014/main" id="{F63F8E9C-067E-CD10-8219-5EB527B350FB}"/>
              </a:ext>
            </a:extLst>
          </p:cNvPr>
          <p:cNvSpPr/>
          <p:nvPr/>
        </p:nvSpPr>
        <p:spPr>
          <a:xfrm>
            <a:off x="2317022" y="2672903"/>
            <a:ext cx="3307045" cy="756000"/>
          </a:xfrm>
          <a:prstGeom prst="homePlate">
            <a:avLst/>
          </a:prstGeom>
          <a:solidFill>
            <a:srgbClr val="0624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cs typeface="Arial" panose="020B0604020202020204" pitchFamily="34" charset="0"/>
              </a:rPr>
              <a:t>800 mg acoramidis HCl BID</a:t>
            </a:r>
          </a:p>
          <a:p>
            <a:pPr algn="ctr"/>
            <a:r>
              <a:rPr lang="en-US" sz="1400" b="1" dirty="0">
                <a:cs typeface="Arial" panose="020B0604020202020204" pitchFamily="34" charset="0"/>
              </a:rPr>
              <a:t>n = 421</a:t>
            </a:r>
          </a:p>
        </p:txBody>
      </p:sp>
      <p:sp>
        <p:nvSpPr>
          <p:cNvPr id="42" name="Arrow: Pentagon 41">
            <a:extLst>
              <a:ext uri="{FF2B5EF4-FFF2-40B4-BE49-F238E27FC236}">
                <a16:creationId xmlns:a16="http://schemas.microsoft.com/office/drawing/2014/main" id="{807BF0C2-A40B-C381-36CD-22BB5B895A8A}"/>
              </a:ext>
            </a:extLst>
          </p:cNvPr>
          <p:cNvSpPr/>
          <p:nvPr/>
        </p:nvSpPr>
        <p:spPr>
          <a:xfrm>
            <a:off x="2317022" y="3705495"/>
            <a:ext cx="3307046" cy="756000"/>
          </a:xfrm>
          <a:prstGeom prst="homePlate">
            <a:avLst/>
          </a:prstGeom>
          <a:solidFill>
            <a:srgbClr val="F892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Arial" panose="020B0604020202020204" pitchFamily="34" charset="0"/>
              </a:rPr>
              <a:t>Placebo BID</a:t>
            </a:r>
          </a:p>
          <a:p>
            <a:pPr algn="ctr"/>
            <a:r>
              <a:rPr lang="en-US" sz="1400" b="1" dirty="0">
                <a:solidFill>
                  <a:schemeClr val="bg1"/>
                </a:solidFill>
                <a:cs typeface="Arial" panose="020B0604020202020204" pitchFamily="34" charset="0"/>
              </a:rPr>
              <a:t>n = 211</a:t>
            </a:r>
            <a:endParaRPr lang="en-US" sz="1400" dirty="0">
              <a:solidFill>
                <a:schemeClr val="bg1"/>
              </a:solidFill>
              <a:cs typeface="Arial" panose="020B0604020202020204" pitchFamily="34" charset="0"/>
            </a:endParaRPr>
          </a:p>
        </p:txBody>
      </p:sp>
      <p:sp>
        <p:nvSpPr>
          <p:cNvPr id="43" name="TextBox 42">
            <a:extLst>
              <a:ext uri="{FF2B5EF4-FFF2-40B4-BE49-F238E27FC236}">
                <a16:creationId xmlns:a16="http://schemas.microsoft.com/office/drawing/2014/main" id="{1D54401A-FAD4-A9D6-DFD2-63101B8CD096}"/>
              </a:ext>
            </a:extLst>
          </p:cNvPr>
          <p:cNvSpPr txBox="1"/>
          <p:nvPr/>
        </p:nvSpPr>
        <p:spPr>
          <a:xfrm>
            <a:off x="5360977" y="2077255"/>
            <a:ext cx="4067499" cy="430887"/>
          </a:xfrm>
          <a:prstGeom prst="rect">
            <a:avLst/>
          </a:prstGeom>
          <a:ln w="12700">
            <a:solidFill>
              <a:srgbClr val="53565A"/>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a:solidFill>
                  <a:srgbClr val="53565A"/>
                </a:solidFill>
                <a:cs typeface="Arial" panose="020B0604020202020204" pitchFamily="34" charset="0"/>
              </a:rPr>
              <a:t>89% met eligibility criteria and elected to enroll </a:t>
            </a:r>
            <a:br>
              <a:rPr lang="en-US" sz="1100" b="1" dirty="0">
                <a:solidFill>
                  <a:srgbClr val="53565A"/>
                </a:solidFill>
                <a:cs typeface="Arial" panose="020B0604020202020204" pitchFamily="34" charset="0"/>
              </a:rPr>
            </a:br>
            <a:r>
              <a:rPr lang="en-US" sz="1100" b="1" dirty="0">
                <a:solidFill>
                  <a:srgbClr val="53565A"/>
                </a:solidFill>
                <a:cs typeface="Arial" panose="020B0604020202020204" pitchFamily="34" charset="0"/>
              </a:rPr>
              <a:t>in the OLE (n = 389) </a:t>
            </a:r>
          </a:p>
        </p:txBody>
      </p:sp>
      <p:cxnSp>
        <p:nvCxnSpPr>
          <p:cNvPr id="44" name="Straight Connector 43">
            <a:extLst>
              <a:ext uri="{FF2B5EF4-FFF2-40B4-BE49-F238E27FC236}">
                <a16:creationId xmlns:a16="http://schemas.microsoft.com/office/drawing/2014/main" id="{85C19FD3-CA25-4559-C8DD-65506D05576A}"/>
              </a:ext>
            </a:extLst>
          </p:cNvPr>
          <p:cNvCxnSpPr>
            <a:cxnSpLocks/>
            <a:endCxn id="43" idx="0"/>
          </p:cNvCxnSpPr>
          <p:nvPr/>
        </p:nvCxnSpPr>
        <p:spPr>
          <a:xfrm flipH="1">
            <a:off x="7394727" y="1930760"/>
            <a:ext cx="1" cy="14649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30653AB-B787-F68B-7DCD-6BC405364998}"/>
              </a:ext>
            </a:extLst>
          </p:cNvPr>
          <p:cNvGrpSpPr/>
          <p:nvPr/>
        </p:nvGrpSpPr>
        <p:grpSpPr>
          <a:xfrm>
            <a:off x="1959297" y="2888165"/>
            <a:ext cx="293521" cy="308178"/>
            <a:chOff x="1598479" y="1973458"/>
            <a:chExt cx="335784" cy="352550"/>
          </a:xfrm>
        </p:grpSpPr>
        <p:sp>
          <p:nvSpPr>
            <p:cNvPr id="46" name="Oval 45">
              <a:extLst>
                <a:ext uri="{FF2B5EF4-FFF2-40B4-BE49-F238E27FC236}">
                  <a16:creationId xmlns:a16="http://schemas.microsoft.com/office/drawing/2014/main" id="{3E499D6C-2BEE-4D12-E85D-82939DFF00CD}"/>
                </a:ext>
              </a:extLst>
            </p:cNvPr>
            <p:cNvSpPr>
              <a:spLocks noChangeAspect="1"/>
            </p:cNvSpPr>
            <p:nvPr/>
          </p:nvSpPr>
          <p:spPr>
            <a:xfrm>
              <a:off x="1598479" y="1990224"/>
              <a:ext cx="335784" cy="335784"/>
            </a:xfrm>
            <a:prstGeom prst="ellipse">
              <a:avLst/>
            </a:prstGeom>
            <a:solidFill>
              <a:srgbClr val="02218F"/>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cs typeface="Arial" panose="020B0604020202020204" pitchFamily="34" charset="0"/>
              </a:endParaRPr>
            </a:p>
          </p:txBody>
        </p:sp>
        <p:sp>
          <p:nvSpPr>
            <p:cNvPr id="47" name="TextBox 46">
              <a:extLst>
                <a:ext uri="{FF2B5EF4-FFF2-40B4-BE49-F238E27FC236}">
                  <a16:creationId xmlns:a16="http://schemas.microsoft.com/office/drawing/2014/main" id="{550DCFAA-1981-F5ED-410A-0DB922A09A2B}"/>
                </a:ext>
              </a:extLst>
            </p:cNvPr>
            <p:cNvSpPr txBox="1">
              <a:spLocks noChangeAspect="1"/>
            </p:cNvSpPr>
            <p:nvPr/>
          </p:nvSpPr>
          <p:spPr>
            <a:xfrm>
              <a:off x="1601430" y="1973458"/>
              <a:ext cx="324952" cy="352091"/>
            </a:xfrm>
            <a:prstGeom prst="rect">
              <a:avLst/>
            </a:prstGeom>
            <a:noFill/>
          </p:spPr>
          <p:txBody>
            <a:bodyPr wrap="none" rtlCol="0">
              <a:spAutoFit/>
            </a:bodyPr>
            <a:lstStyle/>
            <a:p>
              <a:pPr algn="ctr"/>
              <a:r>
                <a:rPr lang="en-US" sz="1400" b="1" dirty="0">
                  <a:solidFill>
                    <a:schemeClr val="bg1"/>
                  </a:solidFill>
                  <a:cs typeface="Arial" panose="020B0604020202020204" pitchFamily="34" charset="0"/>
                </a:rPr>
                <a:t>2</a:t>
              </a:r>
            </a:p>
          </p:txBody>
        </p:sp>
      </p:grpSp>
      <p:grpSp>
        <p:nvGrpSpPr>
          <p:cNvPr id="48" name="Group 47">
            <a:extLst>
              <a:ext uri="{FF2B5EF4-FFF2-40B4-BE49-F238E27FC236}">
                <a16:creationId xmlns:a16="http://schemas.microsoft.com/office/drawing/2014/main" id="{9282F682-B21F-E874-4FCD-CE92EF4A2DAB}"/>
              </a:ext>
            </a:extLst>
          </p:cNvPr>
          <p:cNvGrpSpPr/>
          <p:nvPr/>
        </p:nvGrpSpPr>
        <p:grpSpPr>
          <a:xfrm>
            <a:off x="1959297" y="3939849"/>
            <a:ext cx="293521" cy="308178"/>
            <a:chOff x="1598479" y="1973458"/>
            <a:chExt cx="335784" cy="352550"/>
          </a:xfrm>
        </p:grpSpPr>
        <p:sp>
          <p:nvSpPr>
            <p:cNvPr id="49" name="Oval 48">
              <a:extLst>
                <a:ext uri="{FF2B5EF4-FFF2-40B4-BE49-F238E27FC236}">
                  <a16:creationId xmlns:a16="http://schemas.microsoft.com/office/drawing/2014/main" id="{014EA319-05E8-1065-9059-EE70DFF9A861}"/>
                </a:ext>
              </a:extLst>
            </p:cNvPr>
            <p:cNvSpPr>
              <a:spLocks noChangeAspect="1"/>
            </p:cNvSpPr>
            <p:nvPr/>
          </p:nvSpPr>
          <p:spPr>
            <a:xfrm>
              <a:off x="1598479" y="1990224"/>
              <a:ext cx="335784" cy="335784"/>
            </a:xfrm>
            <a:prstGeom prst="ellipse">
              <a:avLst/>
            </a:prstGeom>
            <a:solidFill>
              <a:srgbClr val="F9A366"/>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cs typeface="Arial" panose="020B0604020202020204" pitchFamily="34" charset="0"/>
              </a:endParaRPr>
            </a:p>
          </p:txBody>
        </p:sp>
        <p:sp>
          <p:nvSpPr>
            <p:cNvPr id="50" name="TextBox 49">
              <a:extLst>
                <a:ext uri="{FF2B5EF4-FFF2-40B4-BE49-F238E27FC236}">
                  <a16:creationId xmlns:a16="http://schemas.microsoft.com/office/drawing/2014/main" id="{92CD1F4B-7BF9-F8F1-D39A-0D4ABB0C8FBE}"/>
                </a:ext>
              </a:extLst>
            </p:cNvPr>
            <p:cNvSpPr txBox="1">
              <a:spLocks noChangeAspect="1"/>
            </p:cNvSpPr>
            <p:nvPr/>
          </p:nvSpPr>
          <p:spPr>
            <a:xfrm>
              <a:off x="1601430" y="1973458"/>
              <a:ext cx="315784" cy="352091"/>
            </a:xfrm>
            <a:prstGeom prst="rect">
              <a:avLst/>
            </a:prstGeom>
            <a:noFill/>
          </p:spPr>
          <p:txBody>
            <a:bodyPr wrap="none" rtlCol="0">
              <a:spAutoFit/>
            </a:bodyPr>
            <a:lstStyle/>
            <a:p>
              <a:pPr algn="ctr"/>
              <a:r>
                <a:rPr lang="en-US" sz="1400" b="1" dirty="0">
                  <a:solidFill>
                    <a:schemeClr val="bg1"/>
                  </a:solidFill>
                  <a:cs typeface="Arial" panose="020B0604020202020204" pitchFamily="34" charset="0"/>
                </a:rPr>
                <a:t>1</a:t>
              </a:r>
            </a:p>
          </p:txBody>
        </p:sp>
      </p:grpSp>
      <p:sp>
        <p:nvSpPr>
          <p:cNvPr id="51" name="Rectangle: Rounded Corners 50">
            <a:extLst>
              <a:ext uri="{FF2B5EF4-FFF2-40B4-BE49-F238E27FC236}">
                <a16:creationId xmlns:a16="http://schemas.microsoft.com/office/drawing/2014/main" id="{4A5563EB-0E2A-D2DF-6B14-5C4A7888820C}"/>
              </a:ext>
            </a:extLst>
          </p:cNvPr>
          <p:cNvSpPr/>
          <p:nvPr/>
        </p:nvSpPr>
        <p:spPr>
          <a:xfrm>
            <a:off x="9682195" y="1305099"/>
            <a:ext cx="2379093" cy="2527643"/>
          </a:xfrm>
          <a:prstGeom prst="roundRect">
            <a:avLst>
              <a:gd name="adj" fmla="val 7253"/>
            </a:avLst>
          </a:prstGeom>
          <a:solidFill>
            <a:schemeClr val="accent1">
              <a:alpha val="20000"/>
            </a:schemeClr>
          </a:solidFill>
          <a:ln w="19050">
            <a:solidFill>
              <a:srgbClr val="3A79D3"/>
            </a:solid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nSpc>
                <a:spcPct val="90000"/>
              </a:lnSpc>
              <a:spcBef>
                <a:spcPts val="1000"/>
              </a:spcBef>
              <a:spcAft>
                <a:spcPts val="600"/>
              </a:spcAft>
            </a:pPr>
            <a:r>
              <a:rPr lang="en-US" sz="1500" b="1" dirty="0">
                <a:solidFill>
                  <a:schemeClr val="accent1"/>
                </a:solidFill>
                <a:cs typeface="Arial" panose="020B0604020202020204" pitchFamily="34" charset="0"/>
              </a:rPr>
              <a:t>Analysis Through Month 54</a:t>
            </a:r>
          </a:p>
          <a:p>
            <a:pPr marL="88900" indent="-88900">
              <a:lnSpc>
                <a:spcPct val="90000"/>
              </a:lnSpc>
              <a:spcBef>
                <a:spcPts val="1000"/>
              </a:spcBef>
              <a:spcAft>
                <a:spcPts val="300"/>
              </a:spcAft>
              <a:buFont typeface="Arial" panose="020B0604020202020204" pitchFamily="34" charset="0"/>
              <a:buChar char="•"/>
            </a:pPr>
            <a:r>
              <a:rPr lang="en-US" sz="1500" dirty="0">
                <a:solidFill>
                  <a:schemeClr val="accent1"/>
                </a:solidFill>
                <a:cs typeface="Arial" panose="020B0604020202020204" pitchFamily="34" charset="0"/>
              </a:rPr>
              <a:t> Time to ACM</a:t>
            </a:r>
          </a:p>
          <a:p>
            <a:pPr marL="88900" indent="-88900">
              <a:lnSpc>
                <a:spcPct val="90000"/>
              </a:lnSpc>
              <a:spcBef>
                <a:spcPts val="1000"/>
              </a:spcBef>
              <a:spcAft>
                <a:spcPts val="300"/>
              </a:spcAft>
              <a:buFont typeface="Arial" panose="020B0604020202020204" pitchFamily="34" charset="0"/>
              <a:buChar char="•"/>
            </a:pPr>
            <a:r>
              <a:rPr lang="en-US" sz="1500" dirty="0">
                <a:solidFill>
                  <a:schemeClr val="accent1"/>
                </a:solidFill>
                <a:cs typeface="Arial" panose="020B0604020202020204" pitchFamily="34" charset="0"/>
              </a:rPr>
              <a:t> Time to CVM</a:t>
            </a:r>
          </a:p>
          <a:p>
            <a:pPr marL="88900" indent="-88900">
              <a:lnSpc>
                <a:spcPct val="90000"/>
              </a:lnSpc>
              <a:spcBef>
                <a:spcPts val="1000"/>
              </a:spcBef>
              <a:spcAft>
                <a:spcPts val="300"/>
              </a:spcAft>
              <a:buFont typeface="Arial" panose="020B0604020202020204" pitchFamily="34" charset="0"/>
              <a:buChar char="•"/>
            </a:pPr>
            <a:r>
              <a:rPr lang="en-US" sz="1500" dirty="0">
                <a:solidFill>
                  <a:schemeClr val="accent1"/>
                </a:solidFill>
                <a:cs typeface="Arial" panose="020B0604020202020204" pitchFamily="34" charset="0"/>
              </a:rPr>
              <a:t>Change from baseline in </a:t>
            </a:r>
            <a:br>
              <a:rPr lang="en-US" sz="1500" dirty="0">
                <a:solidFill>
                  <a:schemeClr val="accent1"/>
                </a:solidFill>
                <a:cs typeface="Arial" panose="020B0604020202020204" pitchFamily="34" charset="0"/>
              </a:rPr>
            </a:br>
            <a:r>
              <a:rPr lang="en-US" sz="1500" dirty="0">
                <a:solidFill>
                  <a:schemeClr val="accent1"/>
                </a:solidFill>
                <a:cs typeface="Arial" panose="020B0604020202020204" pitchFamily="34" charset="0"/>
              </a:rPr>
              <a:t> NT-proBNP and </a:t>
            </a:r>
            <a:r>
              <a:rPr lang="en-US" sz="1600" dirty="0">
                <a:solidFill>
                  <a:srgbClr val="3A79D3"/>
                </a:solidFill>
              </a:rPr>
              <a:t>sTTR</a:t>
            </a:r>
            <a:endParaRPr lang="en-US" sz="1500" dirty="0">
              <a:solidFill>
                <a:schemeClr val="accent1"/>
              </a:solidFill>
              <a:cs typeface="Arial" panose="020B0604020202020204" pitchFamily="34" charset="0"/>
            </a:endParaRPr>
          </a:p>
          <a:p>
            <a:pPr marL="88900" indent="-88900">
              <a:lnSpc>
                <a:spcPct val="90000"/>
              </a:lnSpc>
              <a:spcBef>
                <a:spcPts val="1000"/>
              </a:spcBef>
              <a:spcAft>
                <a:spcPts val="300"/>
              </a:spcAft>
              <a:buFont typeface="Arial" panose="020B0604020202020204" pitchFamily="34" charset="0"/>
              <a:buChar char="•"/>
            </a:pPr>
            <a:r>
              <a:rPr lang="en-US" sz="1500" dirty="0">
                <a:solidFill>
                  <a:schemeClr val="accent1"/>
                </a:solidFill>
                <a:cs typeface="Arial" panose="020B0604020202020204" pitchFamily="34" charset="0"/>
              </a:rPr>
              <a:t> Safety</a:t>
            </a:r>
            <a:endParaRPr lang="en-US" sz="1500" dirty="0">
              <a:solidFill>
                <a:srgbClr val="53565A"/>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2C169102-6BBA-C63B-E783-A94FB9AD2B6D}"/>
              </a:ext>
            </a:extLst>
          </p:cNvPr>
          <p:cNvCxnSpPr>
            <a:cxnSpLocks/>
          </p:cNvCxnSpPr>
          <p:nvPr/>
        </p:nvCxnSpPr>
        <p:spPr>
          <a:xfrm>
            <a:off x="6604406" y="5175053"/>
            <a:ext cx="0" cy="315018"/>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E715472-E171-9DAC-9DF7-6DB98916AFAF}"/>
              </a:ext>
            </a:extLst>
          </p:cNvPr>
          <p:cNvSpPr txBox="1"/>
          <p:nvPr/>
        </p:nvSpPr>
        <p:spPr>
          <a:xfrm>
            <a:off x="5923310" y="4934750"/>
            <a:ext cx="1362191" cy="183622"/>
          </a:xfrm>
          <a:prstGeom prst="rect">
            <a:avLst/>
          </a:prstGeom>
          <a:noFill/>
          <a:ln>
            <a:noFill/>
          </a:ln>
        </p:spPr>
        <p:txBody>
          <a:bodyPr wrap="square" lIns="0" tIns="0" rIns="0" bIns="0" rtlCol="0" anchor="ctr">
            <a:noAutofit/>
          </a:bodyPr>
          <a:lstStyle/>
          <a:p>
            <a:pPr algn="ctr"/>
            <a:r>
              <a:rPr lang="en-US" sz="1400" b="1" dirty="0">
                <a:solidFill>
                  <a:srgbClr val="53565A"/>
                </a:solidFill>
                <a:cs typeface="Arial" panose="020B0604020202020204" pitchFamily="34" charset="0"/>
              </a:rPr>
              <a:t>42</a:t>
            </a:r>
          </a:p>
        </p:txBody>
      </p:sp>
    </p:spTree>
    <p:extLst>
      <p:ext uri="{BB962C8B-B14F-4D97-AF65-F5344CB8AC3E}">
        <p14:creationId xmlns:p14="http://schemas.microsoft.com/office/powerpoint/2010/main" val="299802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7C45F-65C3-7E65-4402-1147D41AC7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A62120-84C4-5E3F-5D78-162AD5EF7330}"/>
              </a:ext>
            </a:extLst>
          </p:cNvPr>
          <p:cNvSpPr>
            <a:spLocks noGrp="1"/>
          </p:cNvSpPr>
          <p:nvPr>
            <p:ph type="title"/>
          </p:nvPr>
        </p:nvSpPr>
        <p:spPr/>
        <p:txBody>
          <a:bodyPr/>
          <a:lstStyle/>
          <a:p>
            <a:r>
              <a:rPr lang="en-GB" cap="all" dirty="0"/>
              <a:t>Patient characteristics at entry into the OLE</a:t>
            </a:r>
            <a:endParaRPr lang="en-US" cap="all" dirty="0"/>
          </a:p>
        </p:txBody>
      </p:sp>
      <p:sp>
        <p:nvSpPr>
          <p:cNvPr id="32" name="Text Placeholder 3">
            <a:extLst>
              <a:ext uri="{FF2B5EF4-FFF2-40B4-BE49-F238E27FC236}">
                <a16:creationId xmlns:a16="http://schemas.microsoft.com/office/drawing/2014/main" id="{57F1CBF2-0DDF-58E6-AECB-974D06E114C8}"/>
              </a:ext>
            </a:extLst>
          </p:cNvPr>
          <p:cNvSpPr txBox="1">
            <a:spLocks/>
          </p:cNvSpPr>
          <p:nvPr/>
        </p:nvSpPr>
        <p:spPr>
          <a:xfrm>
            <a:off x="309715" y="6124267"/>
            <a:ext cx="11046060" cy="646815"/>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b="0" i="0" u="none" strike="noStrike" dirty="0"/>
              <a:t>Data are shown for the OLE FAS, which included participants who were enrolled in the OLE and received </a:t>
            </a:r>
            <a:r>
              <a:rPr lang="en-US" sz="1000" dirty="0"/>
              <a:t>at least one</a:t>
            </a:r>
            <a:r>
              <a:rPr lang="en-US" sz="1000" b="0" i="0" u="none" strike="noStrike" dirty="0"/>
              <a:t> dose of open-label acoramidis treatment.</a:t>
            </a:r>
          </a:p>
          <a:p>
            <a:pPr marL="0" indent="0">
              <a:spcBef>
                <a:spcPts val="0"/>
              </a:spcBef>
              <a:buNone/>
            </a:pPr>
            <a:r>
              <a:rPr lang="en-US" sz="1000" b="0" i="0" u="none" strike="noStrike" dirty="0"/>
              <a:t>Values are the last non-missing assessment values measured before the first open-label acoramidis dose.</a:t>
            </a:r>
          </a:p>
          <a:p>
            <a:pPr marL="0" indent="0">
              <a:spcBef>
                <a:spcPts val="0"/>
              </a:spcBef>
              <a:buNone/>
            </a:pPr>
            <a:r>
              <a:rPr lang="en-US" sz="1000" b="0" i="0" u="none" strike="noStrike" baseline="30000" dirty="0" err="1"/>
              <a:t>a</a:t>
            </a:r>
            <a:r>
              <a:rPr lang="en-US" sz="1000" b="0" i="0" u="none" strike="noStrike" dirty="0" err="1"/>
              <a:t>TTR</a:t>
            </a:r>
            <a:r>
              <a:rPr lang="en-US" sz="1000" b="0" i="0" u="none" strike="noStrike" dirty="0"/>
              <a:t> genotype was reported at randomization. </a:t>
            </a:r>
            <a:r>
              <a:rPr lang="en-US" sz="1000" b="0" i="0" u="none" strike="noStrike" baseline="30000" dirty="0"/>
              <a:t>b</a:t>
            </a:r>
            <a:r>
              <a:rPr lang="en-US" sz="1000" b="0" i="0" u="none" strike="noStrike" dirty="0"/>
              <a:t>Continuous acoramidis, n = 248; placebo-to-acoramidis, n = 114. </a:t>
            </a:r>
            <a:r>
              <a:rPr lang="en-US" sz="1000" b="0" i="0" u="none" strike="noStrike" baseline="30000" dirty="0"/>
              <a:t>c</a:t>
            </a:r>
            <a:r>
              <a:rPr lang="en-US" sz="1000" b="0" i="0" u="none" strike="noStrike" dirty="0"/>
              <a:t>Continuous acoramidis, n = 257; placebo-to-acoramidis, n = 125.</a:t>
            </a:r>
            <a:r>
              <a:rPr lang="en-US" sz="1000" b="0" i="0" u="none" strike="noStrike" baseline="30000" dirty="0"/>
              <a:t> d</a:t>
            </a:r>
            <a:r>
              <a:rPr lang="en-US" sz="1000" b="0" i="0" u="none" strike="noStrike" dirty="0"/>
              <a:t>Continuous acoramidis, </a:t>
            </a:r>
            <a:br>
              <a:rPr lang="en-US" sz="1000" b="0" i="0" u="none" strike="noStrike" dirty="0"/>
            </a:br>
            <a:r>
              <a:rPr lang="en-US" sz="1000" b="0" i="0" u="none" strike="noStrike" dirty="0"/>
              <a:t>n = 258; placebo-to-acoramidis, n = 123. </a:t>
            </a:r>
            <a:r>
              <a:rPr lang="en-US" sz="1000" b="0" i="0" u="none" strike="noStrike" baseline="30000" dirty="0"/>
              <a:t>e</a:t>
            </a:r>
            <a:r>
              <a:rPr lang="en-US" sz="1000" b="0" i="0" u="none" strike="noStrike" dirty="0"/>
              <a:t>History of AF was defined as the presence of any of the following: (1) a documented medical history of AF at baseline (at randomization in </a:t>
            </a:r>
            <a:r>
              <a:rPr lang="en-US" sz="1000" b="0" i="0" u="none" strike="noStrike" dirty="0" err="1"/>
              <a:t>ATTRibute</a:t>
            </a:r>
            <a:r>
              <a:rPr lang="en-US" sz="1000" b="0" i="0" u="none" strike="noStrike" dirty="0"/>
              <a:t>-CM), which also included a prior AF-related procedure (eg, ablation or cardioversion) or use of anticoagulation specifically noted to be for the indication of AF; or (2) evidence of AF on electrocardiograms obtained at baseline. 6MWD, 6-minute walk distance; AF, atrial fibrillation, FAS, full analysis set; </a:t>
            </a:r>
            <a:r>
              <a:rPr lang="en-US" sz="1000" dirty="0"/>
              <a:t>KCCQ-OS, Kansas City Cardiomyopathy Questionnaire Overall Summary; </a:t>
            </a:r>
            <a:r>
              <a:rPr lang="en-US" sz="1000" b="0" i="0" u="none" strike="noStrike" dirty="0"/>
              <a:t>NT-proBNP, N-terminal pro-B-type natriuretic peptide; </a:t>
            </a:r>
            <a:br>
              <a:rPr lang="en-US" sz="1000" b="0" i="0" u="none" strike="noStrike" dirty="0"/>
            </a:br>
            <a:r>
              <a:rPr lang="en-US" sz="1000" b="0" i="0" u="none" strike="noStrike" dirty="0"/>
              <a:t>NYHA, New York Heart Association; OLE, open-label extension; Q, quartile; SD, standard deviation; </a:t>
            </a:r>
            <a:r>
              <a:rPr lang="en-US" sz="1000" dirty="0" err="1"/>
              <a:t>s</a:t>
            </a:r>
            <a:r>
              <a:rPr lang="en-US" sz="1000" b="0" i="0" u="none" strike="noStrike" dirty="0" err="1"/>
              <a:t>TTR</a:t>
            </a:r>
            <a:r>
              <a:rPr lang="en-US" sz="1000" b="0" i="0" u="none" strike="noStrike" dirty="0"/>
              <a:t>, serum transthyretin; TTR, transthyretin.</a:t>
            </a:r>
          </a:p>
        </p:txBody>
      </p:sp>
      <p:sp>
        <p:nvSpPr>
          <p:cNvPr id="2" name="Slide Number Placeholder 2">
            <a:extLst>
              <a:ext uri="{FF2B5EF4-FFF2-40B4-BE49-F238E27FC236}">
                <a16:creationId xmlns:a16="http://schemas.microsoft.com/office/drawing/2014/main" id="{E7E61FBD-3161-3EE2-5949-591F68344CBE}"/>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4</a:t>
            </a:fld>
            <a:endParaRPr lang="en-US" dirty="0"/>
          </a:p>
        </p:txBody>
      </p:sp>
      <p:graphicFrame>
        <p:nvGraphicFramePr>
          <p:cNvPr id="3" name="Table 2">
            <a:extLst>
              <a:ext uri="{FF2B5EF4-FFF2-40B4-BE49-F238E27FC236}">
                <a16:creationId xmlns:a16="http://schemas.microsoft.com/office/drawing/2014/main" id="{E5E869F7-292C-4BCA-9AA6-BFC77A6F3E33}"/>
              </a:ext>
            </a:extLst>
          </p:cNvPr>
          <p:cNvGraphicFramePr>
            <a:graphicFrameLocks noGrp="1"/>
          </p:cNvGraphicFramePr>
          <p:nvPr>
            <p:extLst>
              <p:ext uri="{D42A27DB-BD31-4B8C-83A1-F6EECF244321}">
                <p14:modId xmlns:p14="http://schemas.microsoft.com/office/powerpoint/2010/main" val="3653725868"/>
              </p:ext>
            </p:extLst>
          </p:nvPr>
        </p:nvGraphicFramePr>
        <p:xfrm>
          <a:off x="431179" y="1340541"/>
          <a:ext cx="7805661" cy="3978929"/>
        </p:xfrm>
        <a:graphic>
          <a:graphicData uri="http://schemas.openxmlformats.org/drawingml/2006/table">
            <a:tbl>
              <a:tblPr firstRow="1" bandRow="1"/>
              <a:tblGrid>
                <a:gridCol w="3125661">
                  <a:extLst>
                    <a:ext uri="{9D8B030D-6E8A-4147-A177-3AD203B41FA5}">
                      <a16:colId xmlns:a16="http://schemas.microsoft.com/office/drawing/2014/main" val="2674193072"/>
                    </a:ext>
                  </a:extLst>
                </a:gridCol>
                <a:gridCol w="2340000">
                  <a:extLst>
                    <a:ext uri="{9D8B030D-6E8A-4147-A177-3AD203B41FA5}">
                      <a16:colId xmlns:a16="http://schemas.microsoft.com/office/drawing/2014/main" val="3807092341"/>
                    </a:ext>
                  </a:extLst>
                </a:gridCol>
                <a:gridCol w="2340000">
                  <a:extLst>
                    <a:ext uri="{9D8B030D-6E8A-4147-A177-3AD203B41FA5}">
                      <a16:colId xmlns:a16="http://schemas.microsoft.com/office/drawing/2014/main" val="1003102559"/>
                    </a:ext>
                  </a:extLst>
                </a:gridCol>
              </a:tblGrid>
              <a:tr h="462924">
                <a:tc>
                  <a:txBody>
                    <a:bodyPr/>
                    <a:lstStyle/>
                    <a:p>
                      <a:pPr>
                        <a:lnSpc>
                          <a:spcPct val="115000"/>
                        </a:lnSpc>
                        <a:spcAft>
                          <a:spcPts val="0"/>
                        </a:spcAft>
                      </a:pPr>
                      <a:r>
                        <a:rPr lang="en-US" sz="1400" b="1" dirty="0">
                          <a:solidFill>
                            <a:schemeClr val="bg1"/>
                          </a:solidFill>
                          <a:effectLst/>
                          <a:latin typeface="+mn-lt"/>
                          <a:ea typeface="Times New Roman" panose="02020603050405020304" pitchFamily="18" charset="0"/>
                          <a:cs typeface="Arial" panose="020B0604020202020204" pitchFamily="34" charset="0"/>
                        </a:rPr>
                        <a:t>Baseline Demographic/Characteristic </a:t>
                      </a:r>
                      <a:br>
                        <a:rPr lang="en-US" sz="1400" b="1" dirty="0">
                          <a:solidFill>
                            <a:schemeClr val="bg1"/>
                          </a:solidFill>
                          <a:effectLst/>
                          <a:latin typeface="+mn-lt"/>
                          <a:ea typeface="Times New Roman" panose="02020603050405020304" pitchFamily="18" charset="0"/>
                          <a:cs typeface="Arial" panose="020B0604020202020204" pitchFamily="34" charset="0"/>
                        </a:rPr>
                      </a:br>
                      <a:endParaRPr lang="en-US" sz="1400" dirty="0">
                        <a:solidFill>
                          <a:schemeClr val="bg1"/>
                        </a:solidFill>
                        <a:effectLst/>
                        <a:latin typeface="+mn-lt"/>
                        <a:ea typeface="Calibri" panose="020F0502020204030204" pitchFamily="34" charset="0"/>
                        <a:cs typeface="Arial" panose="020B0604020202020204" pitchFamily="34" charset="0"/>
                      </a:endParaRPr>
                    </a:p>
                  </a:txBody>
                  <a:tcPr marL="72175" marR="72175" marT="36088" marB="36088"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lnSpc>
                          <a:spcPct val="100000"/>
                        </a:lnSpc>
                        <a:spcAft>
                          <a:spcPts val="0"/>
                        </a:spcAft>
                      </a:pPr>
                      <a:r>
                        <a:rPr lang="en-US" sz="1400" b="1" kern="1200" dirty="0">
                          <a:solidFill>
                            <a:srgbClr val="FFFFFF"/>
                          </a:solidFill>
                          <a:effectLst/>
                          <a:latin typeface="+mn-lt"/>
                          <a:cs typeface="Arial" panose="020B0604020202020204" pitchFamily="34" charset="0"/>
                        </a:rPr>
                        <a:t>Continuous Acoramidis</a:t>
                      </a:r>
                    </a:p>
                    <a:p>
                      <a:pPr algn="ctr">
                        <a:lnSpc>
                          <a:spcPct val="100000"/>
                        </a:lnSpc>
                        <a:spcAft>
                          <a:spcPts val="0"/>
                        </a:spcAft>
                      </a:pPr>
                      <a:r>
                        <a:rPr lang="en-US" sz="1400" b="1" kern="1200" dirty="0">
                          <a:solidFill>
                            <a:srgbClr val="FFFFFF"/>
                          </a:solidFill>
                          <a:effectLst/>
                          <a:latin typeface="+mn-lt"/>
                          <a:cs typeface="Arial" panose="020B0604020202020204" pitchFamily="34" charset="0"/>
                        </a:rPr>
                        <a:t>(n = 263)</a:t>
                      </a: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2491"/>
                    </a:solidFill>
                  </a:tcPr>
                </a:tc>
                <a:tc>
                  <a:txBody>
                    <a:bodyPr/>
                    <a:lstStyle/>
                    <a:p>
                      <a:pPr algn="ctr">
                        <a:lnSpc>
                          <a:spcPct val="100000"/>
                        </a:lnSpc>
                        <a:spcAft>
                          <a:spcPts val="0"/>
                        </a:spcAft>
                      </a:pPr>
                      <a:r>
                        <a:rPr lang="en-US" sz="1400" b="1" kern="1200" dirty="0">
                          <a:solidFill>
                            <a:srgbClr val="FFFFFF"/>
                          </a:solidFill>
                          <a:effectLst/>
                          <a:latin typeface="+mn-lt"/>
                          <a:cs typeface="Arial" panose="020B0604020202020204" pitchFamily="34" charset="0"/>
                        </a:rPr>
                        <a:t>Placebo-to-Acoramidis</a:t>
                      </a:r>
                    </a:p>
                    <a:p>
                      <a:pPr algn="ctr">
                        <a:lnSpc>
                          <a:spcPct val="100000"/>
                        </a:lnSpc>
                        <a:spcAft>
                          <a:spcPts val="0"/>
                        </a:spcAft>
                      </a:pPr>
                      <a:r>
                        <a:rPr lang="en-US" sz="1400" b="1" kern="1200" dirty="0">
                          <a:solidFill>
                            <a:srgbClr val="FFFFFF"/>
                          </a:solidFill>
                          <a:effectLst/>
                          <a:latin typeface="+mn-lt"/>
                          <a:cs typeface="Arial" panose="020B0604020202020204" pitchFamily="34" charset="0"/>
                        </a:rPr>
                        <a:t>(n = 126)</a:t>
                      </a:r>
                    </a:p>
                  </a:txBody>
                  <a:tcPr marL="72175" marR="72175" marT="36088" marB="36088"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924A"/>
                    </a:solidFill>
                  </a:tcPr>
                </a:tc>
                <a:extLst>
                  <a:ext uri="{0D108BD9-81ED-4DB2-BD59-A6C34878D82A}">
                    <a16:rowId xmlns:a16="http://schemas.microsoft.com/office/drawing/2014/main" val="187430003"/>
                  </a:ext>
                </a:extLst>
              </a:tr>
              <a:tr h="264948">
                <a:tc>
                  <a:txBody>
                    <a:bodyPr/>
                    <a:lstStyle/>
                    <a:p>
                      <a:pPr>
                        <a:lnSpc>
                          <a:spcPct val="100000"/>
                        </a:lnSpc>
                        <a:spcAft>
                          <a:spcPts val="800"/>
                        </a:spcAft>
                      </a:pPr>
                      <a:r>
                        <a:rPr lang="en-US" sz="1400" b="0" dirty="0">
                          <a:solidFill>
                            <a:schemeClr val="tx1"/>
                          </a:solidFill>
                          <a:effectLst/>
                          <a:latin typeface="+mn-lt"/>
                          <a:ea typeface="Times New Roman" panose="02020603050405020304" pitchFamily="18" charset="0"/>
                          <a:cs typeface="Arial" panose="020B0604020202020204" pitchFamily="34" charset="0"/>
                        </a:rPr>
                        <a:t>Age, years, mean (SD)</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50000"/>
                        </a:lnSpc>
                        <a:spcAft>
                          <a:spcPts val="800"/>
                        </a:spcAft>
                        <a:buNone/>
                      </a:pPr>
                      <a:r>
                        <a:rPr lang="en-US" sz="1400" dirty="0">
                          <a:effectLst/>
                          <a:latin typeface="+mn-lt"/>
                          <a:ea typeface="Times New Roman" panose="02020603050405020304" pitchFamily="18" charset="0"/>
                          <a:cs typeface="Arial" panose="020B0604020202020204" pitchFamily="34" charset="0"/>
                        </a:rPr>
                        <a:t>78.8 (6.5)</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buNone/>
                      </a:pPr>
                      <a:r>
                        <a:rPr lang="en-US" sz="1400" dirty="0">
                          <a:effectLst/>
                          <a:latin typeface="+mn-lt"/>
                          <a:ea typeface="Times New Roman" panose="02020603050405020304" pitchFamily="18" charset="0"/>
                          <a:cs typeface="Arial" panose="020B0604020202020204" pitchFamily="34" charset="0"/>
                        </a:rPr>
                        <a:t>79.7 (6.3)</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112971"/>
                  </a:ext>
                </a:extLst>
              </a:tr>
              <a:tr h="264948">
                <a:tc>
                  <a:txBody>
                    <a:bodyPr/>
                    <a:lstStyle/>
                    <a:p>
                      <a:pPr>
                        <a:lnSpc>
                          <a:spcPct val="100000"/>
                        </a:lnSpc>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Sex, male, n (%)</a:t>
                      </a:r>
                    </a:p>
                  </a:txBody>
                  <a:tcPr marL="72175" marR="72175" marT="36088" marB="36088"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50000"/>
                        </a:lnSpc>
                        <a:spcAft>
                          <a:spcPts val="800"/>
                        </a:spcAft>
                        <a:buNone/>
                      </a:pPr>
                      <a:r>
                        <a:rPr lang="en-US" sz="1400" dirty="0">
                          <a:effectLst/>
                          <a:latin typeface="+mn-lt"/>
                          <a:ea typeface="Times New Roman" panose="02020603050405020304" pitchFamily="18" charset="0"/>
                          <a:cs typeface="Arial" panose="020B0604020202020204" pitchFamily="34" charset="0"/>
                        </a:rPr>
                        <a:t>244 (92.8)</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buNone/>
                      </a:pPr>
                      <a:r>
                        <a:rPr lang="en-US" sz="1400" dirty="0">
                          <a:effectLst/>
                          <a:latin typeface="+mn-lt"/>
                          <a:ea typeface="Times New Roman" panose="02020603050405020304" pitchFamily="18" charset="0"/>
                          <a:cs typeface="Arial" panose="020B0604020202020204" pitchFamily="34" charset="0"/>
                        </a:rPr>
                        <a:t>115 (91.3)</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338319"/>
                  </a:ext>
                </a:extLst>
              </a:tr>
              <a:tr h="142768">
                <a:tc>
                  <a:txBody>
                    <a:bodyPr/>
                    <a:lstStyle/>
                    <a:p>
                      <a:pPr>
                        <a:lnSpc>
                          <a:spcPct val="100000"/>
                        </a:lnSpc>
                        <a:spcAft>
                          <a:spcPts val="0"/>
                        </a:spcAft>
                      </a:pPr>
                      <a:r>
                        <a:rPr lang="en-US" sz="1400" b="0" dirty="0">
                          <a:solidFill>
                            <a:schemeClr val="tx1"/>
                          </a:solidFill>
                          <a:effectLst/>
                          <a:latin typeface="+mn-lt"/>
                          <a:ea typeface="Times New Roman" panose="02020603050405020304" pitchFamily="18" charset="0"/>
                          <a:cs typeface="Arial" panose="020B0604020202020204" pitchFamily="34" charset="0"/>
                        </a:rPr>
                        <a:t>Wild-type ATTR-</a:t>
                      </a:r>
                      <a:r>
                        <a:rPr lang="en-US" sz="1400" b="0" dirty="0" err="1">
                          <a:solidFill>
                            <a:schemeClr val="tx1"/>
                          </a:solidFill>
                          <a:effectLst/>
                          <a:latin typeface="+mn-lt"/>
                          <a:ea typeface="Times New Roman" panose="02020603050405020304" pitchFamily="18" charset="0"/>
                          <a:cs typeface="Arial" panose="020B0604020202020204" pitchFamily="34" charset="0"/>
                        </a:rPr>
                        <a:t>CM</a:t>
                      </a:r>
                      <a:r>
                        <a:rPr lang="en-US" sz="1400" b="0" baseline="0" dirty="0" err="1">
                          <a:solidFill>
                            <a:schemeClr val="tx1"/>
                          </a:solidFill>
                          <a:effectLst/>
                          <a:latin typeface="+mn-lt"/>
                          <a:ea typeface="Times New Roman" panose="02020603050405020304" pitchFamily="18" charset="0"/>
                          <a:cs typeface="Arial" panose="020B0604020202020204" pitchFamily="34" charset="0"/>
                        </a:rPr>
                        <a:t>,</a:t>
                      </a:r>
                      <a:r>
                        <a:rPr lang="en-US" sz="1400" b="0" baseline="30000" dirty="0" err="1">
                          <a:solidFill>
                            <a:schemeClr val="tx1"/>
                          </a:solidFill>
                          <a:effectLst/>
                          <a:latin typeface="+mn-lt"/>
                          <a:ea typeface="Times New Roman" panose="02020603050405020304" pitchFamily="18" charset="0"/>
                          <a:cs typeface="Arial" panose="020B0604020202020204" pitchFamily="34" charset="0"/>
                        </a:rPr>
                        <a:t>a</a:t>
                      </a:r>
                      <a:r>
                        <a:rPr lang="en-US" sz="1400" b="0" baseline="0" dirty="0">
                          <a:solidFill>
                            <a:schemeClr val="tx1"/>
                          </a:solidFill>
                          <a:effectLst/>
                          <a:latin typeface="+mn-lt"/>
                          <a:ea typeface="Times New Roman" panose="02020603050405020304" pitchFamily="18" charset="0"/>
                          <a:cs typeface="Arial" panose="020B0604020202020204" pitchFamily="34" charset="0"/>
                        </a:rPr>
                        <a:t> n (%)</a:t>
                      </a:r>
                      <a:endParaRPr lang="en-US" sz="1400" b="0" baseline="3000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50000"/>
                        </a:lnSpc>
                        <a:spcAft>
                          <a:spcPts val="800"/>
                        </a:spcAft>
                        <a:buNone/>
                      </a:pPr>
                      <a:r>
                        <a:rPr lang="en-US" sz="1400" b="0" dirty="0">
                          <a:effectLst/>
                          <a:latin typeface="+mn-lt"/>
                          <a:ea typeface="Times New Roman" panose="02020603050405020304" pitchFamily="18" charset="0"/>
                          <a:cs typeface="Arial" panose="020B0604020202020204" pitchFamily="34" charset="0"/>
                        </a:rPr>
                        <a:t>242 (92.0)</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800"/>
                        </a:spcAft>
                        <a:buNone/>
                      </a:pPr>
                      <a:r>
                        <a:rPr lang="en-US" sz="1400" b="0" dirty="0">
                          <a:effectLst/>
                          <a:latin typeface="+mn-lt"/>
                          <a:ea typeface="Times New Roman" panose="02020603050405020304" pitchFamily="18" charset="0"/>
                          <a:cs typeface="Arial" panose="020B0604020202020204" pitchFamily="34" charset="0"/>
                        </a:rPr>
                        <a:t>120 (95.2)</a:t>
                      </a: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009876"/>
                  </a:ext>
                </a:extLst>
              </a:tr>
              <a:tr h="0">
                <a:tc>
                  <a:txBody>
                    <a:bodyPr/>
                    <a:lstStyle/>
                    <a:p>
                      <a:pPr marL="0" indent="0">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NYHA functional class, n (%)</a:t>
                      </a:r>
                    </a:p>
                  </a:txBody>
                  <a:tcPr marL="72175" marR="72175" marT="36088" marB="36088">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800"/>
                        </a:spcAft>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1079770"/>
                  </a:ext>
                </a:extLst>
              </a:tr>
              <a:tr h="136494">
                <a:tc>
                  <a:txBody>
                    <a:bodyPr/>
                    <a:lstStyle/>
                    <a:p>
                      <a:pPr marL="274320">
                        <a:lnSpc>
                          <a:spcPct val="100000"/>
                        </a:lnSpc>
                        <a:spcAft>
                          <a:spcPts val="800"/>
                        </a:spcAft>
                      </a:pPr>
                      <a:r>
                        <a:rPr lang="en-US" sz="1400" b="0" dirty="0">
                          <a:solidFill>
                            <a:schemeClr val="tx1"/>
                          </a:solidFill>
                          <a:effectLst/>
                          <a:latin typeface="+mn-lt"/>
                          <a:ea typeface="Times New Roman" panose="02020603050405020304" pitchFamily="18" charset="0"/>
                          <a:cs typeface="Arial" panose="020B0604020202020204" pitchFamily="34" charset="0"/>
                        </a:rPr>
                        <a:t>I or II</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800"/>
                        </a:spcAft>
                      </a:pPr>
                      <a:r>
                        <a:rPr lang="en-US" sz="1400" b="0" dirty="0">
                          <a:solidFill>
                            <a:schemeClr val="tx1"/>
                          </a:solidFill>
                          <a:effectLst/>
                          <a:latin typeface="+mn-lt"/>
                          <a:ea typeface="Calibri" panose="020F0502020204030204" pitchFamily="34" charset="0"/>
                          <a:cs typeface="Arial" panose="020B0604020202020204" pitchFamily="34" charset="0"/>
                        </a:rPr>
                        <a:t>216 (82.1)</a:t>
                      </a: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0" dirty="0">
                          <a:solidFill>
                            <a:schemeClr val="tx1"/>
                          </a:solidFill>
                          <a:effectLst/>
                          <a:latin typeface="+mn-lt"/>
                          <a:ea typeface="Calibri" panose="020F0502020204030204" pitchFamily="34" charset="0"/>
                          <a:cs typeface="Arial" panose="020B0604020202020204" pitchFamily="34" charset="0"/>
                        </a:rPr>
                        <a:t>79 (62.7)</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2262432"/>
                  </a:ext>
                </a:extLst>
              </a:tr>
              <a:tr h="142768">
                <a:tc>
                  <a:txBody>
                    <a:bodyPr/>
                    <a:lstStyle/>
                    <a:p>
                      <a:pPr marL="274320">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III</a:t>
                      </a:r>
                    </a:p>
                  </a:txBody>
                  <a:tcPr marL="72175" marR="72175" marT="36088" marB="36088"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44 </a:t>
                      </a:r>
                      <a:r>
                        <a:rPr lang="en-US" sz="1400" b="0" dirty="0">
                          <a:solidFill>
                            <a:schemeClr val="tx1"/>
                          </a:solidFill>
                          <a:effectLst/>
                          <a:latin typeface="+mn-lt"/>
                          <a:ea typeface="Calibri" panose="020F0502020204030204" pitchFamily="34" charset="0"/>
                          <a:cs typeface="Arial" panose="020B0604020202020204" pitchFamily="34" charset="0"/>
                        </a:rPr>
                        <a:t>(16.7)</a:t>
                      </a: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45 </a:t>
                      </a:r>
                      <a:r>
                        <a:rPr lang="en-US" sz="1400" b="0" dirty="0">
                          <a:solidFill>
                            <a:schemeClr val="tx1"/>
                          </a:solidFill>
                          <a:effectLst/>
                          <a:latin typeface="+mn-lt"/>
                          <a:ea typeface="Calibri" panose="020F0502020204030204" pitchFamily="34" charset="0"/>
                          <a:cs typeface="Arial" panose="020B0604020202020204" pitchFamily="34" charset="0"/>
                        </a:rPr>
                        <a:t>(35.7)</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66603"/>
                  </a:ext>
                </a:extLst>
              </a:tr>
              <a:tr h="244416">
                <a:tc>
                  <a:txBody>
                    <a:bodyPr/>
                    <a:lstStyle/>
                    <a:p>
                      <a:pPr marL="274320">
                        <a:lnSpc>
                          <a:spcPct val="100000"/>
                        </a:lnSpc>
                        <a:spcAft>
                          <a:spcPts val="800"/>
                        </a:spcAft>
                      </a:pPr>
                      <a:r>
                        <a:rPr lang="en-US" sz="1400" b="0" dirty="0">
                          <a:solidFill>
                            <a:schemeClr val="tx1"/>
                          </a:solidFill>
                          <a:effectLst/>
                          <a:latin typeface="+mn-lt"/>
                          <a:ea typeface="Times New Roman" panose="02020603050405020304" pitchFamily="18" charset="0"/>
                          <a:cs typeface="Arial" panose="020B0604020202020204" pitchFamily="34" charset="0"/>
                        </a:rPr>
                        <a:t>IV</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800"/>
                        </a:spcAft>
                      </a:pPr>
                      <a:r>
                        <a:rPr lang="en-US" sz="1400" b="0" dirty="0">
                          <a:solidFill>
                            <a:schemeClr val="tx1"/>
                          </a:solidFill>
                          <a:effectLst/>
                          <a:latin typeface="+mn-lt"/>
                          <a:ea typeface="Calibri" panose="020F0502020204030204" pitchFamily="34" charset="0"/>
                          <a:cs typeface="Arial" panose="020B0604020202020204" pitchFamily="34" charset="0"/>
                        </a:rPr>
                        <a:t>3 (1.1)</a:t>
                      </a: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0" dirty="0">
                          <a:solidFill>
                            <a:schemeClr val="tx1"/>
                          </a:solidFill>
                          <a:effectLst/>
                          <a:latin typeface="+mn-lt"/>
                          <a:ea typeface="Calibri" panose="020F0502020204030204" pitchFamily="34" charset="0"/>
                          <a:cs typeface="Arial" panose="020B0604020202020204" pitchFamily="34" charset="0"/>
                        </a:rPr>
                        <a:t>1 (0.8)</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516375"/>
                  </a:ext>
                </a:extLst>
              </a:tr>
              <a:tr h="264948">
                <a:tc>
                  <a:txBody>
                    <a:bodyPr/>
                    <a:lstStyle/>
                    <a:p>
                      <a:pPr>
                        <a:lnSpc>
                          <a:spcPct val="100000"/>
                        </a:lnSpc>
                        <a:spcAft>
                          <a:spcPts val="800"/>
                        </a:spcAft>
                      </a:pPr>
                      <a:r>
                        <a:rPr lang="en-US" sz="1400" b="1" dirty="0">
                          <a:solidFill>
                            <a:schemeClr val="tx1"/>
                          </a:solidFill>
                          <a:effectLst/>
                          <a:latin typeface="+mn-lt"/>
                          <a:ea typeface="Times New Roman" panose="02020603050405020304" pitchFamily="18" charset="0"/>
                          <a:cs typeface="Arial" panose="020B0604020202020204" pitchFamily="34" charset="0"/>
                        </a:rPr>
                        <a:t>6MWD,</a:t>
                      </a:r>
                      <a:r>
                        <a:rPr lang="en-US" sz="1400" b="1" baseline="30000" dirty="0">
                          <a:solidFill>
                            <a:schemeClr val="tx1"/>
                          </a:solidFill>
                          <a:effectLst/>
                          <a:latin typeface="+mn-lt"/>
                          <a:ea typeface="Times New Roman" panose="02020603050405020304" pitchFamily="18" charset="0"/>
                          <a:cs typeface="Arial" panose="020B0604020202020204" pitchFamily="34" charset="0"/>
                        </a:rPr>
                        <a:t>b</a:t>
                      </a:r>
                      <a:r>
                        <a:rPr lang="en-US" sz="1400" b="1" dirty="0">
                          <a:solidFill>
                            <a:schemeClr val="tx1"/>
                          </a:solidFill>
                          <a:effectLst/>
                          <a:latin typeface="+mn-lt"/>
                          <a:ea typeface="Times New Roman" panose="02020603050405020304" pitchFamily="18" charset="0"/>
                          <a:cs typeface="Arial" panose="020B0604020202020204" pitchFamily="34" charset="0"/>
                        </a:rPr>
                        <a:t> m, mean (SD)</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00000"/>
                        </a:lnSpc>
                        <a:spcAft>
                          <a:spcPts val="800"/>
                        </a:spcAft>
                      </a:pPr>
                      <a:r>
                        <a:rPr lang="en-US" sz="1400" b="1" kern="1200" dirty="0">
                          <a:solidFill>
                            <a:schemeClr val="tx1"/>
                          </a:solidFill>
                          <a:effectLst/>
                          <a:latin typeface="+mn-lt"/>
                          <a:ea typeface="+mn-ea"/>
                          <a:cs typeface="Arial" panose="020B0604020202020204" pitchFamily="34" charset="0"/>
                        </a:rPr>
                        <a:t>363.9 </a:t>
                      </a:r>
                      <a:r>
                        <a:rPr lang="en-US" sz="1400" b="0" kern="1200" dirty="0">
                          <a:solidFill>
                            <a:schemeClr val="tx1"/>
                          </a:solidFill>
                          <a:effectLst/>
                          <a:latin typeface="+mn-lt"/>
                          <a:ea typeface="+mn-ea"/>
                          <a:cs typeface="Arial" panose="020B0604020202020204" pitchFamily="34" charset="0"/>
                        </a:rPr>
                        <a:t>(125.7)</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kern="1200" dirty="0">
                          <a:solidFill>
                            <a:schemeClr val="tx1"/>
                          </a:solidFill>
                          <a:effectLst/>
                          <a:latin typeface="+mn-lt"/>
                          <a:ea typeface="+mn-ea"/>
                          <a:cs typeface="Arial" panose="020B0604020202020204" pitchFamily="34" charset="0"/>
                        </a:rPr>
                        <a:t>315.2 </a:t>
                      </a:r>
                      <a:r>
                        <a:rPr lang="en-US" sz="1400" b="0" kern="1200" dirty="0">
                          <a:solidFill>
                            <a:schemeClr val="tx1"/>
                          </a:solidFill>
                          <a:effectLst/>
                          <a:latin typeface="+mn-lt"/>
                          <a:ea typeface="+mn-ea"/>
                          <a:cs typeface="Arial" panose="020B0604020202020204" pitchFamily="34" charset="0"/>
                        </a:rPr>
                        <a:t>(119.0)</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116220"/>
                  </a:ext>
                </a:extLst>
              </a:tr>
              <a:tr h="264948">
                <a:tc>
                  <a:txBody>
                    <a:bodyPr/>
                    <a:lstStyle/>
                    <a:p>
                      <a:pPr marL="0" indent="0">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NT-proBNP,</a:t>
                      </a:r>
                      <a:r>
                        <a:rPr lang="en-US" sz="1400" b="1" baseline="30000" dirty="0">
                          <a:solidFill>
                            <a:schemeClr val="tx1"/>
                          </a:solidFill>
                          <a:effectLst/>
                          <a:latin typeface="+mn-lt"/>
                          <a:ea typeface="Calibri" panose="020F0502020204030204" pitchFamily="34" charset="0"/>
                          <a:cs typeface="Arial" panose="020B0604020202020204" pitchFamily="34" charset="0"/>
                        </a:rPr>
                        <a:t>c</a:t>
                      </a:r>
                      <a:r>
                        <a:rPr lang="en-US" sz="1400" b="1" dirty="0">
                          <a:solidFill>
                            <a:schemeClr val="tx1"/>
                          </a:solidFill>
                          <a:effectLst/>
                          <a:latin typeface="+mn-lt"/>
                          <a:ea typeface="Calibri" panose="020F0502020204030204" pitchFamily="34" charset="0"/>
                          <a:cs typeface="Arial" panose="020B0604020202020204" pitchFamily="34" charset="0"/>
                        </a:rPr>
                        <a:t> pg/mL, median (Q1–Q3)</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dirty="0">
                          <a:effectLst/>
                          <a:latin typeface="+mn-lt"/>
                          <a:ea typeface="Times New Roman" panose="02020603050405020304" pitchFamily="18" charset="0"/>
                          <a:cs typeface="Arial" panose="020B0604020202020204" pitchFamily="34" charset="0"/>
                        </a:rPr>
                        <a:t>2094 </a:t>
                      </a:r>
                      <a:r>
                        <a:rPr lang="en-US" sz="1400" b="0" dirty="0">
                          <a:effectLst/>
                          <a:latin typeface="+mn-lt"/>
                          <a:ea typeface="Times New Roman" panose="02020603050405020304" pitchFamily="18" charset="0"/>
                          <a:cs typeface="Arial" panose="020B0604020202020204" pitchFamily="34" charset="0"/>
                        </a:rPr>
                        <a:t>(1247–3566)</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dirty="0">
                          <a:effectLst/>
                          <a:latin typeface="+mn-lt"/>
                          <a:ea typeface="Times New Roman" panose="02020603050405020304" pitchFamily="18" charset="0"/>
                          <a:cs typeface="Arial" panose="020B0604020202020204" pitchFamily="34" charset="0"/>
                        </a:rPr>
                        <a:t>2905 </a:t>
                      </a:r>
                      <a:r>
                        <a:rPr lang="en-US" sz="1400" b="0" dirty="0">
                          <a:effectLst/>
                          <a:latin typeface="+mn-lt"/>
                          <a:ea typeface="Times New Roman" panose="02020603050405020304" pitchFamily="18" charset="0"/>
                          <a:cs typeface="Arial" panose="020B0604020202020204" pitchFamily="34" charset="0"/>
                        </a:rPr>
                        <a:t>(1624–5166)</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3522579"/>
                  </a:ext>
                </a:extLst>
              </a:tr>
              <a:tr h="264948">
                <a:tc>
                  <a:txBody>
                    <a:bodyPr/>
                    <a:lstStyle/>
                    <a:p>
                      <a:pPr marL="0" indent="0">
                        <a:lnSpc>
                          <a:spcPct val="100000"/>
                        </a:lnSpc>
                        <a:spcAft>
                          <a:spcPts val="800"/>
                        </a:spcAft>
                      </a:pPr>
                      <a:r>
                        <a:rPr lang="en-US" sz="1400" b="1">
                          <a:solidFill>
                            <a:schemeClr val="tx1"/>
                          </a:solidFill>
                          <a:effectLst/>
                          <a:latin typeface="+mn-lt"/>
                          <a:ea typeface="Calibri" panose="020F0502020204030204" pitchFamily="34" charset="0"/>
                          <a:cs typeface="Arial" panose="020B0604020202020204" pitchFamily="34" charset="0"/>
                        </a:rPr>
                        <a:t>sTTR, </a:t>
                      </a:r>
                      <a:r>
                        <a:rPr lang="en-US" sz="1400" b="1" dirty="0">
                          <a:solidFill>
                            <a:schemeClr val="tx1"/>
                          </a:solidFill>
                          <a:effectLst/>
                          <a:latin typeface="+mn-lt"/>
                          <a:ea typeface="Calibri" panose="020F0502020204030204" pitchFamily="34" charset="0"/>
                          <a:cs typeface="Arial" panose="020B0604020202020204" pitchFamily="34" charset="0"/>
                        </a:rPr>
                        <a:t>mg/dL,</a:t>
                      </a:r>
                      <a:r>
                        <a:rPr lang="en-US" sz="1400" b="1" baseline="30000" dirty="0">
                          <a:solidFill>
                            <a:schemeClr val="tx1"/>
                          </a:solidFill>
                          <a:effectLst/>
                          <a:latin typeface="+mn-lt"/>
                          <a:ea typeface="Calibri" panose="020F0502020204030204" pitchFamily="34" charset="0"/>
                          <a:cs typeface="Arial" panose="020B0604020202020204" pitchFamily="34" charset="0"/>
                        </a:rPr>
                        <a:t>d</a:t>
                      </a:r>
                      <a:r>
                        <a:rPr lang="en-US" sz="1400" b="1" dirty="0">
                          <a:solidFill>
                            <a:schemeClr val="tx1"/>
                          </a:solidFill>
                          <a:effectLst/>
                          <a:latin typeface="+mn-lt"/>
                          <a:ea typeface="Calibri" panose="020F0502020204030204" pitchFamily="34" charset="0"/>
                          <a:cs typeface="Arial" panose="020B0604020202020204" pitchFamily="34" charset="0"/>
                        </a:rPr>
                        <a:t> mean (SD)</a:t>
                      </a:r>
                    </a:p>
                  </a:txBody>
                  <a:tcPr marL="72175" marR="72175" marT="36088" marB="36088">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32.8 </a:t>
                      </a:r>
                      <a:r>
                        <a:rPr lang="en-US" sz="1400" b="0" dirty="0">
                          <a:solidFill>
                            <a:schemeClr val="tx1"/>
                          </a:solidFill>
                          <a:effectLst/>
                          <a:latin typeface="+mn-lt"/>
                          <a:ea typeface="Calibri" panose="020F0502020204030204" pitchFamily="34" charset="0"/>
                          <a:cs typeface="Arial" panose="020B0604020202020204" pitchFamily="34" charset="0"/>
                        </a:rPr>
                        <a:t>(6.2)</a:t>
                      </a: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25.5 </a:t>
                      </a:r>
                      <a:r>
                        <a:rPr lang="en-US" sz="1400" b="0" dirty="0">
                          <a:solidFill>
                            <a:schemeClr val="tx1"/>
                          </a:solidFill>
                          <a:effectLst/>
                          <a:latin typeface="+mn-lt"/>
                          <a:ea typeface="Calibri" panose="020F0502020204030204" pitchFamily="34" charset="0"/>
                          <a:cs typeface="Arial" panose="020B0604020202020204" pitchFamily="34" charset="0"/>
                        </a:rPr>
                        <a:t>(6.5)</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525082"/>
                  </a:ext>
                </a:extLst>
              </a:tr>
              <a:tr h="264948">
                <a:tc>
                  <a:txBody>
                    <a:bodyPr/>
                    <a:lstStyle/>
                    <a:p>
                      <a:pPr marL="0" indent="0">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KCCQ-OS score, mean (SD)</a:t>
                      </a:r>
                    </a:p>
                  </a:txBody>
                  <a:tcPr marL="72175" marR="72175" marT="36088" marB="36088">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70.9 </a:t>
                      </a:r>
                      <a:r>
                        <a:rPr lang="en-US" sz="1400" b="0" dirty="0">
                          <a:solidFill>
                            <a:schemeClr val="tx1"/>
                          </a:solidFill>
                          <a:effectLst/>
                          <a:latin typeface="+mn-lt"/>
                          <a:ea typeface="Calibri" panose="020F0502020204030204" pitchFamily="34" charset="0"/>
                          <a:cs typeface="Arial" panose="020B0604020202020204" pitchFamily="34" charset="0"/>
                        </a:rPr>
                        <a:t>(22.0)</a:t>
                      </a: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1" dirty="0">
                          <a:solidFill>
                            <a:schemeClr val="tx1"/>
                          </a:solidFill>
                          <a:effectLst/>
                          <a:latin typeface="+mn-lt"/>
                          <a:ea typeface="Calibri" panose="020F0502020204030204" pitchFamily="34" charset="0"/>
                          <a:cs typeface="Arial" panose="020B0604020202020204" pitchFamily="34" charset="0"/>
                        </a:rPr>
                        <a:t>64.6 </a:t>
                      </a:r>
                      <a:r>
                        <a:rPr lang="en-US" sz="1400" b="0" dirty="0">
                          <a:solidFill>
                            <a:schemeClr val="tx1"/>
                          </a:solidFill>
                          <a:effectLst/>
                          <a:latin typeface="+mn-lt"/>
                          <a:ea typeface="Calibri" panose="020F0502020204030204" pitchFamily="34" charset="0"/>
                          <a:cs typeface="Arial" panose="020B0604020202020204" pitchFamily="34" charset="0"/>
                        </a:rPr>
                        <a:t>(23.3)</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4992246"/>
                  </a:ext>
                </a:extLst>
              </a:tr>
              <a:tr h="264948">
                <a:tc>
                  <a:txBody>
                    <a:bodyPr/>
                    <a:lstStyle/>
                    <a:p>
                      <a:pPr marL="0" indent="0">
                        <a:lnSpc>
                          <a:spcPct val="100000"/>
                        </a:lnSpc>
                        <a:spcAft>
                          <a:spcPts val="800"/>
                        </a:spcAft>
                      </a:pPr>
                      <a:r>
                        <a:rPr lang="en-US" sz="1400" b="0" dirty="0">
                          <a:solidFill>
                            <a:schemeClr val="tx1"/>
                          </a:solidFill>
                          <a:effectLst/>
                          <a:latin typeface="+mn-lt"/>
                          <a:ea typeface="Calibri" panose="020F0502020204030204" pitchFamily="34" charset="0"/>
                          <a:cs typeface="Arial" panose="020B0604020202020204" pitchFamily="34" charset="0"/>
                        </a:rPr>
                        <a:t>History of AF,</a:t>
                      </a:r>
                      <a:r>
                        <a:rPr lang="en-US" sz="1400" b="0" baseline="30000" dirty="0">
                          <a:solidFill>
                            <a:schemeClr val="tx1"/>
                          </a:solidFill>
                          <a:effectLst/>
                          <a:latin typeface="+mn-lt"/>
                          <a:ea typeface="Calibri" panose="020F0502020204030204" pitchFamily="34" charset="0"/>
                          <a:cs typeface="Arial" panose="020B0604020202020204" pitchFamily="34" charset="0"/>
                        </a:rPr>
                        <a:t>e</a:t>
                      </a:r>
                      <a:r>
                        <a:rPr lang="en-US" sz="1400" b="0" dirty="0">
                          <a:solidFill>
                            <a:schemeClr val="tx1"/>
                          </a:solidFill>
                          <a:effectLst/>
                          <a:latin typeface="+mn-lt"/>
                          <a:ea typeface="Calibri" panose="020F0502020204030204" pitchFamily="34" charset="0"/>
                          <a:cs typeface="Arial" panose="020B0604020202020204" pitchFamily="34" charset="0"/>
                        </a:rPr>
                        <a:t> yes, n (%)</a:t>
                      </a:r>
                    </a:p>
                  </a:txBody>
                  <a:tcPr marL="72175" marR="72175" marT="36088" marB="36088">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0" dirty="0">
                          <a:solidFill>
                            <a:schemeClr val="tx1"/>
                          </a:solidFill>
                          <a:effectLst/>
                          <a:latin typeface="+mn-lt"/>
                          <a:ea typeface="Calibri" panose="020F0502020204030204" pitchFamily="34" charset="0"/>
                          <a:cs typeface="Arial" panose="020B0604020202020204" pitchFamily="34" charset="0"/>
                        </a:rPr>
                        <a:t>220 (83.7)</a:t>
                      </a:r>
                    </a:p>
                  </a:txBody>
                  <a:tcPr marL="72175" marR="72175" marT="36088" marB="360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800"/>
                        </a:spcAft>
                      </a:pPr>
                      <a:r>
                        <a:rPr lang="en-US" sz="1400" b="0" dirty="0">
                          <a:solidFill>
                            <a:schemeClr val="tx1"/>
                          </a:solidFill>
                          <a:effectLst/>
                          <a:latin typeface="+mn-lt"/>
                          <a:ea typeface="Calibri" panose="020F0502020204030204" pitchFamily="34" charset="0"/>
                          <a:cs typeface="Arial" panose="020B0604020202020204" pitchFamily="34" charset="0"/>
                        </a:rPr>
                        <a:t>103 (81.7)</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755777"/>
                  </a:ext>
                </a:extLst>
              </a:tr>
            </a:tbl>
          </a:graphicData>
        </a:graphic>
      </p:graphicFrame>
      <p:sp>
        <p:nvSpPr>
          <p:cNvPr id="4" name="Rectangle: Rounded Corners 3">
            <a:extLst>
              <a:ext uri="{FF2B5EF4-FFF2-40B4-BE49-F238E27FC236}">
                <a16:creationId xmlns:a16="http://schemas.microsoft.com/office/drawing/2014/main" id="{BCA3820C-C9C1-341C-96E3-5FE16D4CBA99}"/>
              </a:ext>
            </a:extLst>
          </p:cNvPr>
          <p:cNvSpPr/>
          <p:nvPr/>
        </p:nvSpPr>
        <p:spPr>
          <a:xfrm>
            <a:off x="8378455" y="2847370"/>
            <a:ext cx="3302370" cy="1147283"/>
          </a:xfrm>
          <a:prstGeom prst="roundRect">
            <a:avLst>
              <a:gd name="adj" fmla="val 7253"/>
            </a:avLst>
          </a:prstGeom>
          <a:solidFill>
            <a:srgbClr val="FF0000">
              <a:alpha val="20000"/>
            </a:srgb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spcAft>
                <a:spcPts val="600"/>
              </a:spcAft>
            </a:pPr>
            <a:r>
              <a:rPr lang="en-US" sz="1500" b="1" dirty="0">
                <a:solidFill>
                  <a:srgbClr val="FF0000"/>
                </a:solidFill>
                <a:cs typeface="Arial" panose="020B0604020202020204" pitchFamily="34" charset="0"/>
              </a:rPr>
              <a:t>Placebo-to-Acoramidis participants had more advanced disease than Continuous Acoramidis</a:t>
            </a:r>
            <a:r>
              <a:rPr lang="en-US" sz="1500" b="1" dirty="0">
                <a:solidFill>
                  <a:srgbClr val="00B050"/>
                </a:solidFill>
                <a:cs typeface="Arial" panose="020B0604020202020204" pitchFamily="34" charset="0"/>
              </a:rPr>
              <a:t> </a:t>
            </a:r>
            <a:r>
              <a:rPr lang="en-US" sz="1500" b="1" dirty="0">
                <a:solidFill>
                  <a:srgbClr val="FF0000"/>
                </a:solidFill>
                <a:cs typeface="Arial" panose="020B0604020202020204" pitchFamily="34" charset="0"/>
              </a:rPr>
              <a:t>participants</a:t>
            </a:r>
          </a:p>
        </p:txBody>
      </p:sp>
      <p:sp>
        <p:nvSpPr>
          <p:cNvPr id="8" name="Rectangle 7">
            <a:extLst>
              <a:ext uri="{FF2B5EF4-FFF2-40B4-BE49-F238E27FC236}">
                <a16:creationId xmlns:a16="http://schemas.microsoft.com/office/drawing/2014/main" id="{31C59FB3-C590-C0E3-568C-CC2881AE8755}"/>
              </a:ext>
            </a:extLst>
          </p:cNvPr>
          <p:cNvSpPr/>
          <p:nvPr/>
        </p:nvSpPr>
        <p:spPr>
          <a:xfrm>
            <a:off x="5890437" y="1340541"/>
            <a:ext cx="2346403" cy="396012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149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61BD9-9DFF-4D1B-9205-388F9C8D3D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2B72E4-E2FE-4E77-967B-F3D62F42C29E}"/>
              </a:ext>
            </a:extLst>
          </p:cNvPr>
          <p:cNvSpPr>
            <a:spLocks noGrp="1"/>
          </p:cNvSpPr>
          <p:nvPr>
            <p:ph type="title"/>
          </p:nvPr>
        </p:nvSpPr>
        <p:spPr/>
        <p:txBody>
          <a:bodyPr/>
          <a:lstStyle/>
          <a:p>
            <a:r>
              <a:rPr lang="en-US" dirty="0"/>
              <a:t>CONTINUOUS ACORAMIDIS REDUCED THE RISK OF</a:t>
            </a:r>
            <a:r>
              <a:rPr lang="en-US" dirty="0">
                <a:solidFill>
                  <a:srgbClr val="3A79D3"/>
                </a:solidFill>
              </a:rPr>
              <a:t> ACM </a:t>
            </a:r>
            <a:r>
              <a:rPr lang="en-US" dirty="0"/>
              <a:t>THROUGH MONTH 54 BY </a:t>
            </a:r>
            <a:r>
              <a:rPr lang="en-US" dirty="0">
                <a:solidFill>
                  <a:srgbClr val="3A79D3"/>
                </a:solidFill>
              </a:rPr>
              <a:t>45%</a:t>
            </a:r>
          </a:p>
        </p:txBody>
      </p:sp>
      <p:sp>
        <p:nvSpPr>
          <p:cNvPr id="4" name="Slide Number Placeholder 3">
            <a:extLst>
              <a:ext uri="{FF2B5EF4-FFF2-40B4-BE49-F238E27FC236}">
                <a16:creationId xmlns:a16="http://schemas.microsoft.com/office/drawing/2014/main" id="{742D7186-8A50-3472-79F8-4C8C02FFA054}"/>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5</a:t>
            </a:fld>
            <a:endParaRPr lang="en-US" dirty="0"/>
          </a:p>
        </p:txBody>
      </p:sp>
      <p:sp>
        <p:nvSpPr>
          <p:cNvPr id="2" name="Slide Number Placeholder 3">
            <a:extLst>
              <a:ext uri="{FF2B5EF4-FFF2-40B4-BE49-F238E27FC236}">
                <a16:creationId xmlns:a16="http://schemas.microsoft.com/office/drawing/2014/main" id="{922A4094-2B29-F225-3B65-96650F066B07}"/>
              </a:ext>
            </a:extLst>
          </p:cNvPr>
          <p:cNvSpPr txBox="1">
            <a:spLocks/>
          </p:cNvSpPr>
          <p:nvPr/>
        </p:nvSpPr>
        <p:spPr>
          <a:xfrm>
            <a:off x="11247438" y="6450433"/>
            <a:ext cx="433387" cy="1769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CD88B2-4779-4CF2-9BFA-66EFB27DFADF}" type="slidenum">
              <a:rPr lang="en-US" smtClean="0"/>
              <a:pPr/>
              <a:t>5</a:t>
            </a:fld>
            <a:endParaRPr lang="en-US" dirty="0"/>
          </a:p>
        </p:txBody>
      </p:sp>
      <p:sp>
        <p:nvSpPr>
          <p:cNvPr id="6" name="Text Placeholder 3">
            <a:extLst>
              <a:ext uri="{FF2B5EF4-FFF2-40B4-BE49-F238E27FC236}">
                <a16:creationId xmlns:a16="http://schemas.microsoft.com/office/drawing/2014/main" id="{FAEE11DC-A08F-F009-DE1E-EE4F38003915}"/>
              </a:ext>
            </a:extLst>
          </p:cNvPr>
          <p:cNvSpPr txBox="1">
            <a:spLocks/>
          </p:cNvSpPr>
          <p:nvPr/>
        </p:nvSpPr>
        <p:spPr>
          <a:xfrm>
            <a:off x="309715" y="5814079"/>
            <a:ext cx="11110760" cy="957003"/>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b="0" i="0" u="none" strike="noStrike" dirty="0"/>
            </a:br>
            <a:r>
              <a:rPr lang="en-US" sz="1000" b="0" i="0" u="none" strike="noStrike" baseline="30000" dirty="0"/>
              <a:t>a</a:t>
            </a:r>
            <a:r>
              <a:rPr lang="en-US" sz="1000" b="0" i="0" u="none" strike="noStrike" dirty="0"/>
              <a:t>After 30 months of </a:t>
            </a:r>
            <a:r>
              <a:rPr lang="en-US" sz="1000" b="0" i="0" u="none" strike="noStrike" dirty="0" err="1"/>
              <a:t>ATTRibute</a:t>
            </a:r>
            <a:r>
              <a:rPr lang="en-US" sz="1000" b="0" i="0" u="none" strike="noStrike" dirty="0"/>
              <a:t>-CM, of the mITT population, 258 participants continued to receive acoramidis and 122 participants switched from placebo to acoramidis after transitioning to the OLE. </a:t>
            </a:r>
            <a:r>
              <a:rPr lang="en-US" sz="1000" b="0" i="0" u="none" strike="noStrike" baseline="30000" dirty="0"/>
              <a:t>b</a:t>
            </a:r>
            <a:r>
              <a:rPr lang="en-US" sz="1000" b="0" i="0" u="none" strike="noStrike" dirty="0"/>
              <a:t>ACM was defined as death from any cause, receipt of a heart transplant, or receipt of an implanted cardiac mechanical assist device. </a:t>
            </a:r>
            <a:r>
              <a:rPr lang="en-US" sz="1000" b="0" i="0" u="none" strike="noStrike" baseline="30000" dirty="0"/>
              <a:t>c</a:t>
            </a:r>
            <a:r>
              <a:rPr lang="en-GB" sz="1000" b="0" i="0" u="none" strike="noStrike" dirty="0"/>
              <a:t>Risk reduction was calculated as 1 − HR, where the HR was estimated using a stratified Cox proportional hazards model, and is expressed as a percentage. </a:t>
            </a:r>
            <a:r>
              <a:rPr lang="en-US" sz="1000" b="0" i="0" u="none" strike="noStrike" baseline="30000" dirty="0" err="1"/>
              <a:t>d</a:t>
            </a:r>
            <a:r>
              <a:rPr lang="en-US" sz="1000" b="0" i="0" u="none" strike="noStrike" dirty="0" err="1"/>
              <a:t>Analyses</a:t>
            </a:r>
            <a:r>
              <a:rPr lang="en-US" sz="1000" b="0" i="0" u="none" strike="noStrike" dirty="0"/>
              <a:t> were performed using a stratified Cox proportional hazards model that included treatment group as an explanatory factor and baseline 6MWD as a covariate. The model was stratified by the randomization factors of genotype, NT-proBNP, and estimated glomerular filtration rate as recorded at randomization.</a:t>
            </a:r>
            <a:br>
              <a:rPr lang="en-US" sz="1000" b="0" i="0" u="none" strike="noStrike" dirty="0"/>
            </a:br>
            <a:r>
              <a:rPr lang="en-US" sz="1000" dirty="0"/>
              <a:t>6MWD, 6-minute walk distance; </a:t>
            </a:r>
            <a:r>
              <a:rPr lang="en-US" sz="1000" b="0" i="0" u="none" strike="noStrike" dirty="0"/>
              <a:t>ACM, all-cause mortality; CI, confidence interval; mITT, modified intention-to-treat; NT-proBNP, N-terminal pro-B-type natriuretic peptide; OLE, open-label extension.</a:t>
            </a:r>
          </a:p>
        </p:txBody>
      </p:sp>
      <p:graphicFrame>
        <p:nvGraphicFramePr>
          <p:cNvPr id="5" name="Table 4">
            <a:extLst>
              <a:ext uri="{FF2B5EF4-FFF2-40B4-BE49-F238E27FC236}">
                <a16:creationId xmlns:a16="http://schemas.microsoft.com/office/drawing/2014/main" id="{18B3A96E-84B8-4413-1F8C-F2EAB82FC40C}"/>
              </a:ext>
            </a:extLst>
          </p:cNvPr>
          <p:cNvGraphicFramePr>
            <a:graphicFrameLocks noGrp="1"/>
          </p:cNvGraphicFramePr>
          <p:nvPr>
            <p:extLst>
              <p:ext uri="{D42A27DB-BD31-4B8C-83A1-F6EECF244321}">
                <p14:modId xmlns:p14="http://schemas.microsoft.com/office/powerpoint/2010/main" val="1356558253"/>
              </p:ext>
            </p:extLst>
          </p:nvPr>
        </p:nvGraphicFramePr>
        <p:xfrm>
          <a:off x="7822242" y="2061201"/>
          <a:ext cx="4248000" cy="2915400"/>
        </p:xfrm>
        <a:graphic>
          <a:graphicData uri="http://schemas.openxmlformats.org/drawingml/2006/table">
            <a:tbl>
              <a:tblPr firstRow="1" bandRow="1"/>
              <a:tblGrid>
                <a:gridCol w="1656000">
                  <a:extLst>
                    <a:ext uri="{9D8B030D-6E8A-4147-A177-3AD203B41FA5}">
                      <a16:colId xmlns:a16="http://schemas.microsoft.com/office/drawing/2014/main" val="2830741308"/>
                    </a:ext>
                  </a:extLst>
                </a:gridCol>
                <a:gridCol w="1296000">
                  <a:extLst>
                    <a:ext uri="{9D8B030D-6E8A-4147-A177-3AD203B41FA5}">
                      <a16:colId xmlns:a16="http://schemas.microsoft.com/office/drawing/2014/main" val="35060981"/>
                    </a:ext>
                  </a:extLst>
                </a:gridCol>
                <a:gridCol w="1296000">
                  <a:extLst>
                    <a:ext uri="{9D8B030D-6E8A-4147-A177-3AD203B41FA5}">
                      <a16:colId xmlns:a16="http://schemas.microsoft.com/office/drawing/2014/main" val="401393541"/>
                    </a:ext>
                  </a:extLst>
                </a:gridCol>
              </a:tblGrid>
              <a:tr h="547937">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nSpc>
                          <a:spcPct val="100000"/>
                        </a:lnSpc>
                      </a:pPr>
                      <a:endParaRPr lang="en-US" sz="1700" baseline="30000" dirty="0">
                        <a:solidFill>
                          <a:schemeClr val="tx1"/>
                        </a:solidFill>
                        <a:latin typeface="+mn-lt"/>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spcAft>
                          <a:spcPts val="0"/>
                        </a:spcAft>
                      </a:pPr>
                      <a:r>
                        <a:rPr lang="en-US" sz="1700" b="1" kern="1200" dirty="0">
                          <a:solidFill>
                            <a:schemeClr val="bg1"/>
                          </a:solidFill>
                          <a:effectLst/>
                          <a:latin typeface="+mn-lt"/>
                          <a:ea typeface="SimSun"/>
                          <a:cs typeface="Arial" panose="020B0604020202020204" pitchFamily="34" charset="0"/>
                        </a:rPr>
                        <a:t>Acoramidis</a:t>
                      </a:r>
                    </a:p>
                    <a:p>
                      <a:pPr algn="ctr">
                        <a:lnSpc>
                          <a:spcPct val="100000"/>
                        </a:lnSpc>
                        <a:spcAft>
                          <a:spcPts val="0"/>
                        </a:spcAft>
                      </a:pPr>
                      <a:r>
                        <a:rPr lang="en-US" sz="1700" b="1" kern="1200" dirty="0">
                          <a:solidFill>
                            <a:schemeClr val="bg1"/>
                          </a:solidFill>
                          <a:effectLst/>
                          <a:latin typeface="+mn-lt"/>
                          <a:ea typeface="SimSun"/>
                          <a:cs typeface="Arial" panose="020B0604020202020204" pitchFamily="34" charset="0"/>
                        </a:rPr>
                        <a:t>(n = 409)​</a:t>
                      </a:r>
                      <a:r>
                        <a:rPr lang="en-US" sz="1700" b="1" kern="1200" baseline="30000" dirty="0">
                          <a:solidFill>
                            <a:schemeClr val="bg1"/>
                          </a:solidFill>
                          <a:effectLst/>
                          <a:latin typeface="+mn-lt"/>
                          <a:ea typeface="SimSun"/>
                          <a:cs typeface="Arial" panose="020B0604020202020204" pitchFamily="34" charset="0"/>
                        </a:rPr>
                        <a:t>a</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2491"/>
                    </a:solidFill>
                  </a:tcPr>
                </a:tc>
                <a:tc>
                  <a:txBody>
                    <a:bodyPr/>
                    <a:lstStyle/>
                    <a:p>
                      <a:pPr algn="ctr">
                        <a:lnSpc>
                          <a:spcPct val="100000"/>
                        </a:lnSpc>
                        <a:spcAft>
                          <a:spcPts val="0"/>
                        </a:spcAft>
                      </a:pPr>
                      <a:r>
                        <a:rPr lang="en-US" sz="1700" b="1" dirty="0">
                          <a:solidFill>
                            <a:schemeClr val="bg1"/>
                          </a:solidFill>
                          <a:effectLst/>
                          <a:latin typeface="+mn-lt"/>
                          <a:ea typeface="SimSun"/>
                          <a:cs typeface="Arial" panose="020B0604020202020204" pitchFamily="34" charset="0"/>
                        </a:rPr>
                        <a:t>Placebo</a:t>
                      </a:r>
                    </a:p>
                    <a:p>
                      <a:pPr algn="ctr">
                        <a:lnSpc>
                          <a:spcPct val="100000"/>
                        </a:lnSpc>
                        <a:spcAft>
                          <a:spcPts val="0"/>
                        </a:spcAft>
                      </a:pPr>
                      <a:r>
                        <a:rPr lang="en-US" sz="1700" b="1" dirty="0">
                          <a:solidFill>
                            <a:schemeClr val="bg1"/>
                          </a:solidFill>
                          <a:effectLst/>
                          <a:latin typeface="+mn-lt"/>
                          <a:ea typeface="SimSun"/>
                          <a:cs typeface="Arial" panose="020B0604020202020204" pitchFamily="34" charset="0"/>
                        </a:rPr>
                        <a:t>(n = 202)​</a:t>
                      </a:r>
                      <a:r>
                        <a:rPr lang="en-US" sz="1700" b="1" baseline="30000" dirty="0">
                          <a:solidFill>
                            <a:schemeClr val="bg1"/>
                          </a:solidFill>
                          <a:effectLst/>
                          <a:latin typeface="+mn-lt"/>
                          <a:ea typeface="SimSun"/>
                          <a:cs typeface="Arial" panose="020B0604020202020204" pitchFamily="34" charset="0"/>
                        </a:rPr>
                        <a:t>a</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924A"/>
                    </a:solidFill>
                  </a:tcPr>
                </a:tc>
                <a:extLst>
                  <a:ext uri="{0D108BD9-81ED-4DB2-BD59-A6C34878D82A}">
                    <a16:rowId xmlns:a16="http://schemas.microsoft.com/office/drawing/2014/main" val="3552730245"/>
                  </a:ext>
                </a:extLst>
              </a:tr>
              <a:tr h="864000">
                <a:tc>
                  <a:txBody>
                    <a:bodyPr/>
                    <a:lstStyle/>
                    <a:p>
                      <a:pPr>
                        <a:lnSpc>
                          <a:spcPct val="100000"/>
                        </a:lnSpc>
                        <a:spcAft>
                          <a:spcPts val="0"/>
                        </a:spcAft>
                      </a:pPr>
                      <a:r>
                        <a:rPr lang="en-US" sz="1700" b="1" dirty="0">
                          <a:solidFill>
                            <a:schemeClr val="tx1"/>
                          </a:solidFill>
                          <a:effectLst/>
                          <a:latin typeface="+mn-lt"/>
                          <a:ea typeface="SimSun"/>
                          <a:cs typeface="Arial" panose="020B0604020202020204" pitchFamily="34" charset="0"/>
                        </a:rPr>
                        <a:t>Participants with ACM,</a:t>
                      </a:r>
                      <a:r>
                        <a:rPr lang="en-US" sz="1700" b="1" baseline="30000" dirty="0">
                          <a:solidFill>
                            <a:schemeClr val="tx1"/>
                          </a:solidFill>
                          <a:effectLst/>
                          <a:latin typeface="+mn-lt"/>
                          <a:ea typeface="SimSun"/>
                          <a:cs typeface="Arial" panose="020B0604020202020204" pitchFamily="34" charset="0"/>
                        </a:rPr>
                        <a:t>b</a:t>
                      </a:r>
                      <a:r>
                        <a:rPr lang="en-US" sz="1700" b="1" dirty="0">
                          <a:solidFill>
                            <a:schemeClr val="tx1"/>
                          </a:solidFill>
                          <a:effectLst/>
                          <a:latin typeface="+mn-lt"/>
                          <a:ea typeface="SimSun"/>
                          <a:cs typeface="Arial" panose="020B0604020202020204" pitchFamily="34" charset="0"/>
                        </a:rPr>
                        <a:t> </a:t>
                      </a:r>
                      <a:br>
                        <a:rPr lang="en-US" sz="1700" b="1" dirty="0">
                          <a:solidFill>
                            <a:schemeClr val="tx1"/>
                          </a:solidFill>
                          <a:effectLst/>
                          <a:latin typeface="+mn-lt"/>
                          <a:ea typeface="SimSun"/>
                          <a:cs typeface="Arial" panose="020B0604020202020204" pitchFamily="34" charset="0"/>
                        </a:rPr>
                      </a:br>
                      <a:r>
                        <a:rPr lang="en-US" sz="1700" b="1" dirty="0">
                          <a:solidFill>
                            <a:schemeClr val="tx1"/>
                          </a:solidFill>
                          <a:effectLst/>
                          <a:latin typeface="+mn-lt"/>
                          <a:ea typeface="SimSun"/>
                          <a:cs typeface="Arial" panose="020B0604020202020204" pitchFamily="34" charset="0"/>
                        </a:rPr>
                        <a:t>n (%)</a:t>
                      </a:r>
                      <a:endParaRPr lang="en-US" sz="1700" b="1" baseline="30000" dirty="0">
                        <a:solidFill>
                          <a:schemeClr val="tx1"/>
                        </a:solidFill>
                        <a:effectLst/>
                        <a:latin typeface="+mn-lt"/>
                        <a:ea typeface="SimSun"/>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700" dirty="0">
                          <a:solidFill>
                            <a:schemeClr val="tx1"/>
                          </a:solidFill>
                          <a:effectLst/>
                          <a:latin typeface="+mn-lt"/>
                          <a:ea typeface="SimSun"/>
                          <a:cs typeface="Arial" panose="020B0604020202020204" pitchFamily="34" charset="0"/>
                        </a:rPr>
                        <a:t>107 (26.2)</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700" dirty="0">
                          <a:solidFill>
                            <a:schemeClr val="tx1"/>
                          </a:solidFill>
                          <a:effectLst/>
                          <a:latin typeface="+mn-lt"/>
                          <a:ea typeface="SimSun"/>
                          <a:cs typeface="Arial" panose="020B0604020202020204" pitchFamily="34" charset="0"/>
                        </a:rPr>
                        <a:t>88 (43.6)</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778371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effectLst/>
                          <a:latin typeface="+mn-lt"/>
                          <a:ea typeface="SimSun"/>
                          <a:cs typeface="Arial" panose="020B0604020202020204" pitchFamily="34" charset="0"/>
                        </a:rPr>
                        <a:t>Risk </a:t>
                      </a:r>
                      <a:r>
                        <a:rPr lang="en-US" sz="1700" b="1" dirty="0" err="1">
                          <a:solidFill>
                            <a:schemeClr val="tx1"/>
                          </a:solidFill>
                          <a:effectLst/>
                          <a:latin typeface="+mn-lt"/>
                          <a:ea typeface="SimSun"/>
                          <a:cs typeface="Arial" panose="020B0604020202020204" pitchFamily="34" charset="0"/>
                        </a:rPr>
                        <a:t>reduction</a:t>
                      </a:r>
                      <a:r>
                        <a:rPr lang="en-US" sz="1700" b="1" baseline="30000" dirty="0" err="1">
                          <a:solidFill>
                            <a:schemeClr val="tx1"/>
                          </a:solidFill>
                          <a:effectLst/>
                          <a:latin typeface="+mn-lt"/>
                          <a:ea typeface="SimSun"/>
                          <a:cs typeface="Arial" panose="020B0604020202020204" pitchFamily="34" charset="0"/>
                        </a:rPr>
                        <a:t>c</a:t>
                      </a:r>
                      <a:endParaRPr lang="en-US" sz="1700" b="1" baseline="30000" dirty="0">
                        <a:solidFill>
                          <a:schemeClr val="tx1"/>
                        </a:solidFill>
                        <a:effectLst/>
                        <a:latin typeface="+mn-lt"/>
                        <a:ea typeface="SimSun"/>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US" sz="1700" b="1" dirty="0">
                          <a:solidFill>
                            <a:schemeClr val="tx1"/>
                          </a:solidFill>
                          <a:effectLst/>
                          <a:latin typeface="+mn-lt"/>
                          <a:ea typeface="SimSun"/>
                          <a:cs typeface="Arial" panose="020B0604020202020204" pitchFamily="34" charset="0"/>
                        </a:rPr>
                        <a:t>45%</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3187096497"/>
                  </a:ext>
                </a:extLst>
              </a:tr>
              <a:tr h="576000">
                <a:tc>
                  <a:txBody>
                    <a:bodyPr/>
                    <a:lstStyle/>
                    <a:p>
                      <a:pPr>
                        <a:lnSpc>
                          <a:spcPct val="100000"/>
                        </a:lnSpc>
                        <a:spcAft>
                          <a:spcPts val="0"/>
                        </a:spcAft>
                      </a:pPr>
                      <a:r>
                        <a:rPr lang="en-US" sz="1700" b="1" dirty="0">
                          <a:solidFill>
                            <a:schemeClr val="tx1"/>
                          </a:solidFill>
                          <a:effectLst/>
                          <a:latin typeface="+mn-lt"/>
                          <a:ea typeface="SimSun"/>
                          <a:cs typeface="Arial" panose="020B0604020202020204" pitchFamily="34" charset="0"/>
                        </a:rPr>
                        <a:t>Hazard </a:t>
                      </a:r>
                      <a:r>
                        <a:rPr lang="en-US" sz="1700" b="1" dirty="0" err="1">
                          <a:solidFill>
                            <a:schemeClr val="tx1"/>
                          </a:solidFill>
                          <a:effectLst/>
                          <a:latin typeface="+mn-lt"/>
                          <a:ea typeface="SimSun"/>
                          <a:cs typeface="Arial" panose="020B0604020202020204" pitchFamily="34" charset="0"/>
                        </a:rPr>
                        <a:t>ratio</a:t>
                      </a:r>
                      <a:r>
                        <a:rPr lang="en-US" sz="1700" b="1" baseline="30000" dirty="0" err="1">
                          <a:solidFill>
                            <a:schemeClr val="tx1"/>
                          </a:solidFill>
                          <a:effectLst/>
                          <a:latin typeface="+mn-lt"/>
                          <a:ea typeface="SimSun"/>
                          <a:cs typeface="Arial" panose="020B0604020202020204" pitchFamily="34" charset="0"/>
                        </a:rPr>
                        <a:t>d</a:t>
                      </a:r>
                      <a:br>
                        <a:rPr lang="en-US" sz="1700" b="1" dirty="0">
                          <a:solidFill>
                            <a:schemeClr val="tx1"/>
                          </a:solidFill>
                          <a:effectLst/>
                          <a:highlight>
                            <a:srgbClr val="00FFFF"/>
                          </a:highlight>
                          <a:latin typeface="+mn-lt"/>
                          <a:ea typeface="SimSun"/>
                          <a:cs typeface="Arial" panose="020B0604020202020204" pitchFamily="34" charset="0"/>
                        </a:rPr>
                      </a:br>
                      <a:r>
                        <a:rPr lang="en-US" sz="1700" b="1" dirty="0">
                          <a:solidFill>
                            <a:schemeClr val="tx1"/>
                          </a:solidFill>
                          <a:effectLst/>
                          <a:latin typeface="+mn-lt"/>
                          <a:ea typeface="SimSun"/>
                          <a:cs typeface="Arial" panose="020B0604020202020204" pitchFamily="34" charset="0"/>
                        </a:rPr>
                        <a:t>(95% CI)​</a:t>
                      </a:r>
                    </a:p>
                  </a:txBody>
                  <a:tcPr marL="144000" marR="10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US" sz="1700" b="1" kern="1200" dirty="0">
                          <a:solidFill>
                            <a:schemeClr val="tx1"/>
                          </a:solidFill>
                          <a:effectLst/>
                          <a:latin typeface="+mn-lt"/>
                          <a:ea typeface="+mn-ea"/>
                          <a:cs typeface="Arial" panose="020B0604020202020204" pitchFamily="34" charset="0"/>
                        </a:rPr>
                        <a:t>0.55</a:t>
                      </a:r>
                      <a:br>
                        <a:rPr lang="en-US" sz="1700" b="0" i="0" u="none" strike="noStrike" kern="0" cap="none" spc="0" normalizeH="0" baseline="0" noProof="0" dirty="0">
                          <a:ln>
                            <a:noFill/>
                          </a:ln>
                          <a:solidFill>
                            <a:schemeClr val="tx1"/>
                          </a:solidFill>
                          <a:effectLst/>
                          <a:uLnTx/>
                          <a:uFillTx/>
                          <a:latin typeface="+mn-lt"/>
                          <a:cs typeface="Arial" panose="020B0604020202020204" pitchFamily="34" charset="0"/>
                        </a:rPr>
                      </a:br>
                      <a:r>
                        <a:rPr kumimoji="0" lang="en-US" sz="1700" b="0" i="0" u="none" strike="noStrike" kern="0" cap="none" spc="0" normalizeH="0" baseline="0" noProof="0" dirty="0">
                          <a:ln>
                            <a:noFill/>
                          </a:ln>
                          <a:solidFill>
                            <a:schemeClr val="tx1"/>
                          </a:solidFill>
                          <a:effectLst/>
                          <a:uLnTx/>
                          <a:uFillTx/>
                          <a:latin typeface="+mn-lt"/>
                          <a:cs typeface="Arial" panose="020B0604020202020204" pitchFamily="34" charset="0"/>
                        </a:rPr>
                        <a:t>(0.42, 0.74)</a:t>
                      </a:r>
                      <a:r>
                        <a:rPr lang="en-US" sz="1700" b="0" kern="0" dirty="0">
                          <a:solidFill>
                            <a:schemeClr val="tx1"/>
                          </a:solidFill>
                          <a:latin typeface="+mn-lt"/>
                          <a:cs typeface="Arial" panose="020B0604020202020204" pitchFamily="34" charset="0"/>
                        </a:rPr>
                        <a:t> </a:t>
                      </a:r>
                      <a:endParaRPr lang="en-US" sz="1700" b="0" dirty="0">
                        <a:solidFill>
                          <a:schemeClr val="tx1"/>
                        </a:solidFill>
                        <a:effectLst/>
                        <a:latin typeface="+mn-lt"/>
                        <a:ea typeface="SimSun"/>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80000"/>
                        </a:lnSpc>
                        <a:spcAft>
                          <a:spcPts val="0"/>
                        </a:spcAft>
                      </a:pPr>
                      <a:endParaRPr lang="en-GB" sz="1100">
                        <a:effectLst/>
                        <a:latin typeface="+mn-lt"/>
                        <a:ea typeface="SimSun" panose="02010600030101010101" pitchFamily="2" charset="-122"/>
                        <a:cs typeface="Times New Roman" panose="02020603050405020304" pitchFamily="18"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51910"/>
                  </a:ext>
                </a:extLst>
              </a:tr>
              <a:tr h="311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1" kern="100" dirty="0">
                          <a:solidFill>
                            <a:schemeClr val="tx1"/>
                          </a:solidFill>
                          <a:effectLst/>
                          <a:latin typeface="+mn-lt"/>
                          <a:ea typeface="Aptos" panose="020B0004020202020204" pitchFamily="34" charset="0"/>
                          <a:cs typeface="Arial" panose="020B0604020202020204" pitchFamily="34" charset="0"/>
                        </a:rPr>
                        <a:t>p</a:t>
                      </a:r>
                      <a:r>
                        <a:rPr lang="en-US" sz="1700" b="1" kern="100" dirty="0">
                          <a:solidFill>
                            <a:schemeClr val="tx1"/>
                          </a:solidFill>
                          <a:effectLst/>
                          <a:latin typeface="+mn-lt"/>
                          <a:ea typeface="Aptos" panose="020B0004020202020204" pitchFamily="34" charset="0"/>
                          <a:cs typeface="Arial" panose="020B0604020202020204" pitchFamily="34" charset="0"/>
                        </a:rPr>
                        <a:t> value</a:t>
                      </a:r>
                      <a:endParaRPr lang="en-US" sz="1700" kern="100" dirty="0">
                        <a:solidFill>
                          <a:schemeClr val="tx1"/>
                        </a:solidFill>
                        <a:effectLst/>
                        <a:latin typeface="+mn-lt"/>
                        <a:ea typeface="SimSun"/>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US" sz="1700" dirty="0">
                          <a:solidFill>
                            <a:schemeClr val="tx1"/>
                          </a:solidFill>
                          <a:effectLst/>
                          <a:latin typeface="+mn-lt"/>
                          <a:ea typeface="SimSun"/>
                          <a:cs typeface="Arial" panose="020B0604020202020204" pitchFamily="34" charset="0"/>
                        </a:rPr>
                        <a:t>&lt; 0.0001​</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80000"/>
                        </a:lnSpc>
                        <a:spcAft>
                          <a:spcPts val="0"/>
                        </a:spcAft>
                      </a:pPr>
                      <a:endParaRPr lang="en-GB" sz="1100">
                        <a:effectLst/>
                        <a:latin typeface="+mn-lt"/>
                        <a:ea typeface="SimSun" panose="02010600030101010101" pitchFamily="2" charset="-122"/>
                        <a:cs typeface="Times New Roman" panose="02020603050405020304" pitchFamily="18"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406507"/>
                  </a:ext>
                </a:extLst>
              </a:tr>
            </a:tbl>
          </a:graphicData>
        </a:graphic>
      </p:graphicFrame>
      <p:sp>
        <p:nvSpPr>
          <p:cNvPr id="16" name="Rectangle 15">
            <a:extLst>
              <a:ext uri="{FF2B5EF4-FFF2-40B4-BE49-F238E27FC236}">
                <a16:creationId xmlns:a16="http://schemas.microsoft.com/office/drawing/2014/main" id="{12FCF48F-D75E-BAC6-42A6-3DDCD0D228E2}"/>
              </a:ext>
            </a:extLst>
          </p:cNvPr>
          <p:cNvSpPr/>
          <p:nvPr/>
        </p:nvSpPr>
        <p:spPr>
          <a:xfrm>
            <a:off x="17615" y="1282700"/>
            <a:ext cx="292100" cy="596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D6B0AAE-B2C3-769E-F46F-4DB641D2ACDF}"/>
              </a:ext>
            </a:extLst>
          </p:cNvPr>
          <p:cNvSpPr/>
          <p:nvPr/>
        </p:nvSpPr>
        <p:spPr>
          <a:xfrm>
            <a:off x="1605114" y="3429000"/>
            <a:ext cx="2852585" cy="780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AC2AD08-FC38-E9A7-BB90-E5477A596B5B}"/>
              </a:ext>
            </a:extLst>
          </p:cNvPr>
          <p:cNvGrpSpPr/>
          <p:nvPr/>
        </p:nvGrpSpPr>
        <p:grpSpPr>
          <a:xfrm>
            <a:off x="-823" y="1349264"/>
            <a:ext cx="7714857" cy="4248556"/>
            <a:chOff x="-823" y="1349264"/>
            <a:chExt cx="7865815" cy="4331688"/>
          </a:xfrm>
        </p:grpSpPr>
        <p:pic>
          <p:nvPicPr>
            <p:cNvPr id="7" name="Picture 6">
              <a:extLst>
                <a:ext uri="{FF2B5EF4-FFF2-40B4-BE49-F238E27FC236}">
                  <a16:creationId xmlns:a16="http://schemas.microsoft.com/office/drawing/2014/main" id="{FC284F3E-1127-DF7B-9C10-D2045A3A6F06}"/>
                </a:ext>
              </a:extLst>
            </p:cNvPr>
            <p:cNvPicPr>
              <a:picLocks noChangeAspect="1"/>
            </p:cNvPicPr>
            <p:nvPr/>
          </p:nvPicPr>
          <p:blipFill>
            <a:blip r:embed="rId3"/>
            <a:stretch>
              <a:fillRect/>
            </a:stretch>
          </p:blipFill>
          <p:spPr>
            <a:xfrm>
              <a:off x="-823" y="1369723"/>
              <a:ext cx="7865815" cy="4311229"/>
            </a:xfrm>
            <a:prstGeom prst="rect">
              <a:avLst/>
            </a:prstGeom>
          </p:spPr>
        </p:pic>
        <p:sp>
          <p:nvSpPr>
            <p:cNvPr id="10" name="Rectangle 9">
              <a:extLst>
                <a:ext uri="{FF2B5EF4-FFF2-40B4-BE49-F238E27FC236}">
                  <a16:creationId xmlns:a16="http://schemas.microsoft.com/office/drawing/2014/main" id="{B157273B-A8A1-2D02-7B70-2886067F6D40}"/>
                </a:ext>
              </a:extLst>
            </p:cNvPr>
            <p:cNvSpPr/>
            <p:nvPr/>
          </p:nvSpPr>
          <p:spPr>
            <a:xfrm>
              <a:off x="17615" y="1349264"/>
              <a:ext cx="292100" cy="273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2C60C87D-6726-FF15-0ED6-4FAA5D282E89}"/>
              </a:ext>
            </a:extLst>
          </p:cNvPr>
          <p:cNvSpPr/>
          <p:nvPr/>
        </p:nvSpPr>
        <p:spPr>
          <a:xfrm>
            <a:off x="1605114" y="3698240"/>
            <a:ext cx="2458886" cy="32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0B393CB-543B-7608-633F-1890B1E3512D}"/>
              </a:ext>
            </a:extLst>
          </p:cNvPr>
          <p:cNvSpPr txBox="1"/>
          <p:nvPr/>
        </p:nvSpPr>
        <p:spPr>
          <a:xfrm>
            <a:off x="3419450" y="1214031"/>
            <a:ext cx="2225446" cy="492443"/>
          </a:xfrm>
          <a:prstGeom prst="rect">
            <a:avLst/>
          </a:prstGeom>
          <a:solidFill>
            <a:schemeClr val="bg1"/>
          </a:solidFill>
        </p:spPr>
        <p:txBody>
          <a:bodyPr vert="horz" wrap="square" lIns="91440" tIns="45720" rIns="91440" bIns="45720" rtlCol="0">
            <a:spAutoFit/>
          </a:bodyPr>
          <a:lstStyle/>
          <a:p>
            <a:pPr marL="0" indent="0" algn="ctr">
              <a:spcBef>
                <a:spcPts val="0"/>
              </a:spcBef>
              <a:buNone/>
            </a:pPr>
            <a:r>
              <a:rPr lang="en-US" sz="1300" b="1" dirty="0"/>
              <a:t>End of </a:t>
            </a:r>
            <a:r>
              <a:rPr lang="en-US" sz="1300" b="1" dirty="0" err="1"/>
              <a:t>ATTRibute</a:t>
            </a:r>
            <a:r>
              <a:rPr lang="en-US" sz="1300" b="1" dirty="0"/>
              <a:t>-CM (double-blind portion)</a:t>
            </a:r>
            <a:endParaRPr lang="en-GB" sz="1300" b="1" dirty="0"/>
          </a:p>
        </p:txBody>
      </p:sp>
    </p:spTree>
    <p:extLst>
      <p:ext uri="{BB962C8B-B14F-4D97-AF65-F5344CB8AC3E}">
        <p14:creationId xmlns:p14="http://schemas.microsoft.com/office/powerpoint/2010/main" val="410726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A3E90-0823-6D87-4ED9-3B49F12518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B5017C1-04FB-4150-4750-478EE58EF3A0}"/>
              </a:ext>
            </a:extLst>
          </p:cNvPr>
          <p:cNvSpPr>
            <a:spLocks noGrp="1"/>
          </p:cNvSpPr>
          <p:nvPr>
            <p:ph type="title"/>
          </p:nvPr>
        </p:nvSpPr>
        <p:spPr/>
        <p:txBody>
          <a:bodyPr/>
          <a:lstStyle/>
          <a:p>
            <a:r>
              <a:rPr lang="en-US" dirty="0"/>
              <a:t>CONTINUOUS ACORAMIDIS REDUCED THE RISK OF </a:t>
            </a:r>
            <a:r>
              <a:rPr lang="en-US" dirty="0">
                <a:solidFill>
                  <a:srgbClr val="3A79D3"/>
                </a:solidFill>
              </a:rPr>
              <a:t>CVM</a:t>
            </a:r>
            <a:r>
              <a:rPr lang="en-US" dirty="0"/>
              <a:t> THROUGH MONTH 54 BY </a:t>
            </a:r>
            <a:r>
              <a:rPr lang="en-US" dirty="0">
                <a:solidFill>
                  <a:srgbClr val="3A79D3"/>
                </a:solidFill>
              </a:rPr>
              <a:t>49%</a:t>
            </a:r>
          </a:p>
        </p:txBody>
      </p:sp>
      <p:sp>
        <p:nvSpPr>
          <p:cNvPr id="4" name="Slide Number Placeholder 3">
            <a:extLst>
              <a:ext uri="{FF2B5EF4-FFF2-40B4-BE49-F238E27FC236}">
                <a16:creationId xmlns:a16="http://schemas.microsoft.com/office/drawing/2014/main" id="{8D557CC2-F853-75CF-8ABF-2E9B14A55D91}"/>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6</a:t>
            </a:fld>
            <a:endParaRPr lang="en-US" dirty="0"/>
          </a:p>
        </p:txBody>
      </p:sp>
      <p:sp>
        <p:nvSpPr>
          <p:cNvPr id="2" name="Slide Number Placeholder 3">
            <a:extLst>
              <a:ext uri="{FF2B5EF4-FFF2-40B4-BE49-F238E27FC236}">
                <a16:creationId xmlns:a16="http://schemas.microsoft.com/office/drawing/2014/main" id="{22BB8587-0D32-787A-8F6A-EB6CDF2785B4}"/>
              </a:ext>
            </a:extLst>
          </p:cNvPr>
          <p:cNvSpPr txBox="1">
            <a:spLocks/>
          </p:cNvSpPr>
          <p:nvPr/>
        </p:nvSpPr>
        <p:spPr>
          <a:xfrm>
            <a:off x="11247438" y="6450433"/>
            <a:ext cx="433387" cy="1769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CD88B2-4779-4CF2-9BFA-66EFB27DFADF}" type="slidenum">
              <a:rPr lang="en-US" smtClean="0"/>
              <a:pPr/>
              <a:t>6</a:t>
            </a:fld>
            <a:endParaRPr lang="en-US" dirty="0"/>
          </a:p>
        </p:txBody>
      </p:sp>
      <p:sp>
        <p:nvSpPr>
          <p:cNvPr id="6" name="Text Placeholder 3">
            <a:extLst>
              <a:ext uri="{FF2B5EF4-FFF2-40B4-BE49-F238E27FC236}">
                <a16:creationId xmlns:a16="http://schemas.microsoft.com/office/drawing/2014/main" id="{8E52543B-E772-D113-5489-ED7D42B7DF82}"/>
              </a:ext>
            </a:extLst>
          </p:cNvPr>
          <p:cNvSpPr txBox="1">
            <a:spLocks/>
          </p:cNvSpPr>
          <p:nvPr/>
        </p:nvSpPr>
        <p:spPr>
          <a:xfrm>
            <a:off x="309715" y="5814079"/>
            <a:ext cx="11110760" cy="957003"/>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0" i="0" u="none" strike="noStrike" baseline="30000" dirty="0"/>
              <a:t>a</a:t>
            </a:r>
            <a:r>
              <a:rPr lang="en-US" sz="1000" b="0" i="0" u="none" strike="noStrike" dirty="0"/>
              <a:t>After 30 months of </a:t>
            </a:r>
            <a:r>
              <a:rPr lang="en-US" sz="1000" b="0" i="0" u="none" strike="noStrike" dirty="0" err="1"/>
              <a:t>ATTRibute</a:t>
            </a:r>
            <a:r>
              <a:rPr lang="en-US" sz="1000" b="0" i="0" u="none" strike="noStrike" dirty="0"/>
              <a:t>-CM, of the mITT population, 258 participants continued to receive acoramidis and 122 participants switched from placebo to acoramidis after transitioning to the OLE. </a:t>
            </a:r>
            <a:r>
              <a:rPr lang="en-US" sz="1000" b="0" i="0" u="none" strike="noStrike" baseline="30000" dirty="0"/>
              <a:t>b</a:t>
            </a:r>
            <a:r>
              <a:rPr lang="en-US" sz="1000" b="0" i="0" u="none" strike="noStrike" dirty="0"/>
              <a:t>CVM was defined as any death adjudicated as cardiovascular or of undetermined cause. </a:t>
            </a:r>
            <a:r>
              <a:rPr lang="en-US" sz="1000" baseline="30000" dirty="0"/>
              <a:t>c</a:t>
            </a:r>
            <a:r>
              <a:rPr lang="en-GB" sz="1000" dirty="0"/>
              <a:t>Risk reduction was calculated as 1 − HR, where the HR was estimated using a stratified Cox proportional hazards model, and is expressed as a percentage.</a:t>
            </a:r>
            <a:r>
              <a:rPr lang="en-US" sz="1000" b="0" i="0" u="none" strike="noStrike" dirty="0"/>
              <a:t> </a:t>
            </a:r>
            <a:r>
              <a:rPr lang="en-US" sz="1000" b="0" i="0" u="none" strike="noStrike" baseline="30000" dirty="0" err="1"/>
              <a:t>d</a:t>
            </a:r>
            <a:r>
              <a:rPr lang="en-US" sz="1000" b="0" i="0" u="none" strike="noStrike" dirty="0" err="1"/>
              <a:t>Analyses</a:t>
            </a:r>
            <a:r>
              <a:rPr lang="en-US" sz="1000" b="0" i="0" u="none" strike="noStrike" dirty="0"/>
              <a:t> were performed using a stratified Cox proportional hazards model that included treatment group as an explanatory factor and baseline 6MWD as a covariate. The model was stratified by the randomization factors of genotype, NT-proBNP</a:t>
            </a:r>
            <a:r>
              <a:rPr lang="en-US" sz="1000" dirty="0"/>
              <a:t>,</a:t>
            </a:r>
            <a:r>
              <a:rPr lang="en-US" sz="1000" b="0" i="0" u="none" strike="noStrike" dirty="0"/>
              <a:t> and estimated glomerular filtration rate as recorded at randomization.</a:t>
            </a:r>
            <a:br>
              <a:rPr lang="en-US" sz="1000" b="0" i="0" u="none" strike="noStrike" dirty="0"/>
            </a:br>
            <a:r>
              <a:rPr lang="en-US" sz="1000" dirty="0"/>
              <a:t>6MWD, 6-minute walk distance; </a:t>
            </a:r>
            <a:r>
              <a:rPr lang="en-US" sz="1000" b="0" i="0" u="none" strike="noStrike" dirty="0"/>
              <a:t>CI, confidence interval; CVM, cardiovascular-related mortality; mITT, modified intention-to-treat; NT-proBNP, N-terminal pro-B-type natriuretic peptide; OLE, open-label extension. </a:t>
            </a:r>
          </a:p>
        </p:txBody>
      </p:sp>
      <p:sp>
        <p:nvSpPr>
          <p:cNvPr id="10" name="Rectangle 9">
            <a:extLst>
              <a:ext uri="{FF2B5EF4-FFF2-40B4-BE49-F238E27FC236}">
                <a16:creationId xmlns:a16="http://schemas.microsoft.com/office/drawing/2014/main" id="{321B3067-0D69-046D-4352-0D9B6EAAD77A}"/>
              </a:ext>
            </a:extLst>
          </p:cNvPr>
          <p:cNvSpPr/>
          <p:nvPr/>
        </p:nvSpPr>
        <p:spPr>
          <a:xfrm>
            <a:off x="6794150" y="3089962"/>
            <a:ext cx="145831" cy="151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BAE4326B-9E62-91C0-4B75-7FCF928456DC}"/>
              </a:ext>
            </a:extLst>
          </p:cNvPr>
          <p:cNvGraphicFramePr>
            <a:graphicFrameLocks noGrp="1"/>
          </p:cNvGraphicFramePr>
          <p:nvPr>
            <p:extLst>
              <p:ext uri="{D42A27DB-BD31-4B8C-83A1-F6EECF244321}">
                <p14:modId xmlns:p14="http://schemas.microsoft.com/office/powerpoint/2010/main" val="2868260337"/>
              </p:ext>
            </p:extLst>
          </p:nvPr>
        </p:nvGraphicFramePr>
        <p:xfrm>
          <a:off x="7822243" y="2061201"/>
          <a:ext cx="4248000" cy="2916000"/>
        </p:xfrm>
        <a:graphic>
          <a:graphicData uri="http://schemas.openxmlformats.org/drawingml/2006/table">
            <a:tbl>
              <a:tblPr firstRow="1" bandRow="1"/>
              <a:tblGrid>
                <a:gridCol w="1656000">
                  <a:extLst>
                    <a:ext uri="{9D8B030D-6E8A-4147-A177-3AD203B41FA5}">
                      <a16:colId xmlns:a16="http://schemas.microsoft.com/office/drawing/2014/main" val="2830741308"/>
                    </a:ext>
                  </a:extLst>
                </a:gridCol>
                <a:gridCol w="1296000">
                  <a:extLst>
                    <a:ext uri="{9D8B030D-6E8A-4147-A177-3AD203B41FA5}">
                      <a16:colId xmlns:a16="http://schemas.microsoft.com/office/drawing/2014/main" val="35060981"/>
                    </a:ext>
                  </a:extLst>
                </a:gridCol>
                <a:gridCol w="1296000">
                  <a:extLst>
                    <a:ext uri="{9D8B030D-6E8A-4147-A177-3AD203B41FA5}">
                      <a16:colId xmlns:a16="http://schemas.microsoft.com/office/drawing/2014/main" val="401393541"/>
                    </a:ext>
                  </a:extLst>
                </a:gridCol>
              </a:tblGrid>
              <a:tr h="59040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nSpc>
                          <a:spcPct val="100000"/>
                        </a:lnSpc>
                      </a:pPr>
                      <a:endParaRPr lang="en-US" sz="1700" baseline="30000" dirty="0">
                        <a:solidFill>
                          <a:schemeClr val="tx1"/>
                        </a:solidFill>
                        <a:latin typeface="+mn-lt"/>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lnSpc>
                          <a:spcPct val="100000"/>
                        </a:lnSpc>
                        <a:spcAft>
                          <a:spcPts val="0"/>
                        </a:spcAft>
                      </a:pPr>
                      <a:r>
                        <a:rPr lang="en-US" sz="1700" b="1" kern="1200" dirty="0">
                          <a:solidFill>
                            <a:schemeClr val="bg1"/>
                          </a:solidFill>
                          <a:effectLst/>
                          <a:latin typeface="+mn-lt"/>
                          <a:ea typeface="SimSun"/>
                          <a:cs typeface="Arial" panose="020B0604020202020204" pitchFamily="34" charset="0"/>
                        </a:rPr>
                        <a:t>Acoramidis</a:t>
                      </a:r>
                    </a:p>
                    <a:p>
                      <a:pPr algn="ctr">
                        <a:lnSpc>
                          <a:spcPct val="100000"/>
                        </a:lnSpc>
                        <a:spcAft>
                          <a:spcPts val="0"/>
                        </a:spcAft>
                      </a:pPr>
                      <a:r>
                        <a:rPr lang="en-US" sz="1700" b="1" kern="1200" dirty="0">
                          <a:solidFill>
                            <a:schemeClr val="bg1"/>
                          </a:solidFill>
                          <a:effectLst/>
                          <a:latin typeface="+mn-lt"/>
                          <a:ea typeface="SimSun"/>
                          <a:cs typeface="Arial" panose="020B0604020202020204" pitchFamily="34" charset="0"/>
                        </a:rPr>
                        <a:t>(n = 409)​</a:t>
                      </a:r>
                      <a:r>
                        <a:rPr lang="en-US" sz="1700" b="1" kern="1200" baseline="30000" dirty="0">
                          <a:solidFill>
                            <a:schemeClr val="bg1"/>
                          </a:solidFill>
                          <a:effectLst/>
                          <a:latin typeface="+mn-lt"/>
                          <a:ea typeface="SimSun"/>
                          <a:cs typeface="Arial" panose="020B0604020202020204" pitchFamily="34" charset="0"/>
                        </a:rPr>
                        <a:t>a</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2491"/>
                    </a:solidFill>
                  </a:tcPr>
                </a:tc>
                <a:tc>
                  <a:txBody>
                    <a:bodyPr/>
                    <a:lstStyle/>
                    <a:p>
                      <a:pPr algn="ctr">
                        <a:lnSpc>
                          <a:spcPct val="100000"/>
                        </a:lnSpc>
                        <a:spcAft>
                          <a:spcPts val="0"/>
                        </a:spcAft>
                      </a:pPr>
                      <a:r>
                        <a:rPr lang="en-US" sz="1700" b="1" dirty="0">
                          <a:solidFill>
                            <a:schemeClr val="bg1"/>
                          </a:solidFill>
                          <a:effectLst/>
                          <a:latin typeface="+mn-lt"/>
                          <a:ea typeface="SimSun"/>
                          <a:cs typeface="Arial" panose="020B0604020202020204" pitchFamily="34" charset="0"/>
                        </a:rPr>
                        <a:t>Placebo</a:t>
                      </a:r>
                    </a:p>
                    <a:p>
                      <a:pPr algn="ctr">
                        <a:lnSpc>
                          <a:spcPct val="100000"/>
                        </a:lnSpc>
                        <a:spcAft>
                          <a:spcPts val="0"/>
                        </a:spcAft>
                      </a:pPr>
                      <a:r>
                        <a:rPr lang="en-US" sz="1700" b="1" dirty="0">
                          <a:solidFill>
                            <a:schemeClr val="bg1"/>
                          </a:solidFill>
                          <a:effectLst/>
                          <a:latin typeface="+mn-lt"/>
                          <a:ea typeface="SimSun"/>
                          <a:cs typeface="Arial" panose="020B0604020202020204" pitchFamily="34" charset="0"/>
                        </a:rPr>
                        <a:t>(n = 202)​</a:t>
                      </a:r>
                      <a:r>
                        <a:rPr lang="en-US" sz="1700" b="1" baseline="30000" dirty="0">
                          <a:solidFill>
                            <a:schemeClr val="bg1"/>
                          </a:solidFill>
                          <a:effectLst/>
                          <a:latin typeface="+mn-lt"/>
                          <a:ea typeface="SimSun"/>
                          <a:cs typeface="Arial" panose="020B0604020202020204" pitchFamily="34" charset="0"/>
                        </a:rPr>
                        <a:t>a</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924A"/>
                    </a:solidFill>
                  </a:tcPr>
                </a:tc>
                <a:extLst>
                  <a:ext uri="{0D108BD9-81ED-4DB2-BD59-A6C34878D82A}">
                    <a16:rowId xmlns:a16="http://schemas.microsoft.com/office/drawing/2014/main" val="3552730245"/>
                  </a:ext>
                </a:extLst>
              </a:tr>
              <a:tr h="864000">
                <a:tc>
                  <a:txBody>
                    <a:bodyPr/>
                    <a:lstStyle/>
                    <a:p>
                      <a:pPr>
                        <a:lnSpc>
                          <a:spcPct val="100000"/>
                        </a:lnSpc>
                        <a:spcAft>
                          <a:spcPts val="0"/>
                        </a:spcAft>
                      </a:pPr>
                      <a:r>
                        <a:rPr lang="en-US" sz="1700" b="1" dirty="0">
                          <a:solidFill>
                            <a:schemeClr val="tx1"/>
                          </a:solidFill>
                          <a:effectLst/>
                          <a:latin typeface="+mn-lt"/>
                          <a:ea typeface="SimSun"/>
                          <a:cs typeface="Arial" panose="020B0604020202020204" pitchFamily="34" charset="0"/>
                        </a:rPr>
                        <a:t>Participants with CVM,</a:t>
                      </a:r>
                      <a:r>
                        <a:rPr lang="en-US" sz="1700" b="1" baseline="30000" dirty="0">
                          <a:solidFill>
                            <a:schemeClr val="tx1"/>
                          </a:solidFill>
                          <a:effectLst/>
                          <a:latin typeface="+mn-lt"/>
                          <a:ea typeface="SimSun"/>
                          <a:cs typeface="Arial" panose="020B0604020202020204" pitchFamily="34" charset="0"/>
                        </a:rPr>
                        <a:t>b</a:t>
                      </a:r>
                      <a:r>
                        <a:rPr lang="en-US" sz="1700" b="1" dirty="0">
                          <a:solidFill>
                            <a:schemeClr val="tx1"/>
                          </a:solidFill>
                          <a:effectLst/>
                          <a:latin typeface="+mn-lt"/>
                          <a:ea typeface="SimSun"/>
                          <a:cs typeface="Arial" panose="020B0604020202020204" pitchFamily="34" charset="0"/>
                        </a:rPr>
                        <a:t> </a:t>
                      </a:r>
                      <a:br>
                        <a:rPr lang="en-US" sz="1700" b="1" dirty="0">
                          <a:solidFill>
                            <a:schemeClr val="tx1"/>
                          </a:solidFill>
                          <a:effectLst/>
                          <a:latin typeface="+mn-lt"/>
                          <a:ea typeface="SimSun"/>
                          <a:cs typeface="Arial" panose="020B0604020202020204" pitchFamily="34" charset="0"/>
                        </a:rPr>
                      </a:br>
                      <a:r>
                        <a:rPr lang="en-US" sz="1700" b="1" dirty="0">
                          <a:solidFill>
                            <a:schemeClr val="tx1"/>
                          </a:solidFill>
                          <a:effectLst/>
                          <a:latin typeface="+mn-lt"/>
                          <a:ea typeface="SimSun"/>
                          <a:cs typeface="Arial" panose="020B0604020202020204" pitchFamily="34" charset="0"/>
                        </a:rPr>
                        <a:t>n (%)</a:t>
                      </a:r>
                      <a:endParaRPr lang="en-US" sz="1700" b="1" baseline="30000" dirty="0">
                        <a:solidFill>
                          <a:schemeClr val="tx1"/>
                        </a:solidFill>
                        <a:effectLst/>
                        <a:latin typeface="+mn-lt"/>
                        <a:ea typeface="SimSun"/>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n-US" sz="1700" dirty="0">
                          <a:solidFill>
                            <a:schemeClr val="tx1"/>
                          </a:solidFill>
                          <a:effectLst/>
                          <a:latin typeface="+mn-lt"/>
                          <a:ea typeface="SimSun"/>
                          <a:cs typeface="Arial" panose="020B0604020202020204" pitchFamily="34" charset="0"/>
                        </a:rPr>
                        <a:t>76 (18.6)</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1200"/>
                        </a:spcAft>
                      </a:pPr>
                      <a:r>
                        <a:rPr lang="en-US" sz="1700" dirty="0">
                          <a:solidFill>
                            <a:schemeClr val="tx1"/>
                          </a:solidFill>
                          <a:effectLst/>
                          <a:latin typeface="+mn-lt"/>
                          <a:ea typeface="SimSun"/>
                          <a:cs typeface="Arial" panose="020B0604020202020204" pitchFamily="34" charset="0"/>
                        </a:rPr>
                        <a:t>68 (33.7)</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778371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effectLst/>
                          <a:latin typeface="+mn-lt"/>
                          <a:ea typeface="SimSun"/>
                          <a:cs typeface="Arial" panose="020B0604020202020204" pitchFamily="34" charset="0"/>
                        </a:rPr>
                        <a:t>Risk </a:t>
                      </a:r>
                      <a:r>
                        <a:rPr lang="en-US" sz="1700" b="1" dirty="0" err="1">
                          <a:solidFill>
                            <a:schemeClr val="tx1"/>
                          </a:solidFill>
                          <a:effectLst/>
                          <a:latin typeface="+mn-lt"/>
                          <a:ea typeface="SimSun"/>
                          <a:cs typeface="Arial" panose="020B0604020202020204" pitchFamily="34" charset="0"/>
                        </a:rPr>
                        <a:t>reduction</a:t>
                      </a:r>
                      <a:r>
                        <a:rPr lang="en-US" sz="1700" b="1" baseline="30000" dirty="0" err="1">
                          <a:solidFill>
                            <a:schemeClr val="tx1"/>
                          </a:solidFill>
                          <a:effectLst/>
                          <a:latin typeface="+mn-lt"/>
                          <a:ea typeface="SimSun"/>
                          <a:cs typeface="Arial" panose="020B0604020202020204" pitchFamily="34" charset="0"/>
                        </a:rPr>
                        <a:t>c</a:t>
                      </a:r>
                      <a:endParaRPr lang="en-US" sz="1700" b="1" dirty="0">
                        <a:solidFill>
                          <a:schemeClr val="tx1"/>
                        </a:solidFill>
                        <a:effectLst/>
                        <a:latin typeface="+mn-lt"/>
                        <a:ea typeface="SimSun"/>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US" sz="1700" b="1" kern="1200" dirty="0">
                          <a:solidFill>
                            <a:schemeClr val="tx1"/>
                          </a:solidFill>
                          <a:effectLst/>
                          <a:latin typeface="+mn-lt"/>
                          <a:ea typeface="+mn-ea"/>
                          <a:cs typeface="Arial" panose="020B0604020202020204" pitchFamily="34" charset="0"/>
                        </a:rPr>
                        <a:t>49%</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559432122"/>
                  </a:ext>
                </a:extLst>
              </a:tr>
              <a:tr h="590400">
                <a:tc>
                  <a:txBody>
                    <a:bodyPr/>
                    <a:lstStyle/>
                    <a:p>
                      <a:pPr>
                        <a:lnSpc>
                          <a:spcPct val="100000"/>
                        </a:lnSpc>
                        <a:spcAft>
                          <a:spcPts val="0"/>
                        </a:spcAft>
                      </a:pPr>
                      <a:r>
                        <a:rPr lang="en-US" sz="1700" b="1" dirty="0">
                          <a:solidFill>
                            <a:schemeClr val="tx1"/>
                          </a:solidFill>
                          <a:effectLst/>
                          <a:latin typeface="+mn-lt"/>
                          <a:ea typeface="SimSun"/>
                          <a:cs typeface="Arial" panose="020B0604020202020204" pitchFamily="34" charset="0"/>
                        </a:rPr>
                        <a:t>Hazard </a:t>
                      </a:r>
                      <a:r>
                        <a:rPr lang="en-US" sz="1700" b="1" dirty="0" err="1">
                          <a:solidFill>
                            <a:schemeClr val="tx1"/>
                          </a:solidFill>
                          <a:effectLst/>
                          <a:latin typeface="+mn-lt"/>
                          <a:ea typeface="SimSun"/>
                          <a:cs typeface="Arial" panose="020B0604020202020204" pitchFamily="34" charset="0"/>
                        </a:rPr>
                        <a:t>ratio</a:t>
                      </a:r>
                      <a:r>
                        <a:rPr lang="en-US" sz="1700" b="1" baseline="30000" dirty="0" err="1">
                          <a:solidFill>
                            <a:schemeClr val="tx1"/>
                          </a:solidFill>
                          <a:effectLst/>
                          <a:latin typeface="+mn-lt"/>
                          <a:ea typeface="SimSun"/>
                          <a:cs typeface="Arial" panose="020B0604020202020204" pitchFamily="34" charset="0"/>
                        </a:rPr>
                        <a:t>d</a:t>
                      </a:r>
                      <a:r>
                        <a:rPr lang="en-US" sz="1700" b="1" baseline="30000" dirty="0">
                          <a:solidFill>
                            <a:schemeClr val="tx1"/>
                          </a:solidFill>
                          <a:effectLst/>
                          <a:latin typeface="+mn-lt"/>
                          <a:ea typeface="SimSun"/>
                          <a:cs typeface="Arial" panose="020B0604020202020204" pitchFamily="34" charset="0"/>
                        </a:rPr>
                        <a:t>​</a:t>
                      </a:r>
                      <a:br>
                        <a:rPr lang="en-US" sz="1700" b="1" dirty="0">
                          <a:solidFill>
                            <a:schemeClr val="tx1"/>
                          </a:solidFill>
                          <a:effectLst/>
                          <a:latin typeface="+mn-lt"/>
                          <a:ea typeface="SimSun"/>
                          <a:cs typeface="Arial" panose="020B0604020202020204" pitchFamily="34" charset="0"/>
                        </a:rPr>
                      </a:br>
                      <a:r>
                        <a:rPr lang="en-US" sz="1700" b="1" dirty="0">
                          <a:solidFill>
                            <a:schemeClr val="tx1"/>
                          </a:solidFill>
                          <a:effectLst/>
                          <a:latin typeface="+mn-lt"/>
                          <a:ea typeface="SimSun"/>
                          <a:cs typeface="Arial" panose="020B0604020202020204" pitchFamily="34" charset="0"/>
                        </a:rPr>
                        <a:t>(95% CI)</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US" sz="1700" b="1" kern="1200" dirty="0">
                          <a:solidFill>
                            <a:schemeClr val="tx1"/>
                          </a:solidFill>
                          <a:effectLst/>
                          <a:latin typeface="+mn-lt"/>
                          <a:ea typeface="+mn-ea"/>
                          <a:cs typeface="Arial" panose="020B0604020202020204" pitchFamily="34" charset="0"/>
                        </a:rPr>
                        <a:t>0.51</a:t>
                      </a:r>
                      <a:br>
                        <a:rPr lang="en-US" sz="1700" b="1" kern="1200" dirty="0">
                          <a:solidFill>
                            <a:schemeClr val="tx1"/>
                          </a:solidFill>
                          <a:effectLst/>
                          <a:latin typeface="+mn-lt"/>
                          <a:ea typeface="+mn-ea"/>
                          <a:cs typeface="Arial" panose="020B0604020202020204" pitchFamily="34" charset="0"/>
                        </a:rPr>
                      </a:br>
                      <a:r>
                        <a:rPr lang="en-US" sz="1700" b="0" kern="1200" dirty="0">
                          <a:solidFill>
                            <a:schemeClr val="tx1"/>
                          </a:solidFill>
                          <a:effectLst/>
                          <a:latin typeface="+mn-lt"/>
                          <a:ea typeface="+mn-ea"/>
                          <a:cs typeface="Arial" panose="020B0604020202020204" pitchFamily="34" charset="0"/>
                        </a:rPr>
                        <a:t>(0.36, 0.71) </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80000"/>
                        </a:lnSpc>
                        <a:spcAft>
                          <a:spcPts val="0"/>
                        </a:spcAft>
                      </a:pPr>
                      <a:endParaRPr lang="en-GB" sz="1100">
                        <a:effectLst/>
                        <a:latin typeface="+mn-lt"/>
                        <a:ea typeface="SimSun" panose="02010600030101010101" pitchFamily="2" charset="-122"/>
                        <a:cs typeface="Times New Roman" panose="02020603050405020304" pitchFamily="18" charset="0"/>
                      </a:endParaRPr>
                    </a:p>
                  </a:txBody>
                  <a:tcPr marL="144000" marR="144000" marT="36000" marB="36000" anchor="ctr">
                    <a:lnL w="12700" cap="flat" cmpd="sng" algn="ctr">
                      <a:solidFill>
                        <a:schemeClr val="bg2">
                          <a:lumMod val="9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8051910"/>
                  </a:ext>
                </a:extLst>
              </a:tr>
              <a:tr h="331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1" kern="100" dirty="0">
                          <a:solidFill>
                            <a:schemeClr val="tx1"/>
                          </a:solidFill>
                          <a:effectLst/>
                          <a:latin typeface="+mn-lt"/>
                          <a:ea typeface="Aptos" panose="020B0004020202020204" pitchFamily="34" charset="0"/>
                          <a:cs typeface="Arial" panose="020B0604020202020204" pitchFamily="34" charset="0"/>
                        </a:rPr>
                        <a:t>p</a:t>
                      </a:r>
                      <a:r>
                        <a:rPr lang="en-US" sz="1700" b="1" kern="100" dirty="0">
                          <a:solidFill>
                            <a:schemeClr val="tx1"/>
                          </a:solidFill>
                          <a:effectLst/>
                          <a:latin typeface="+mn-lt"/>
                          <a:ea typeface="Aptos" panose="020B0004020202020204" pitchFamily="34" charset="0"/>
                          <a:cs typeface="Arial" panose="020B0604020202020204" pitchFamily="34" charset="0"/>
                        </a:rPr>
                        <a:t> value</a:t>
                      </a:r>
                      <a:endParaRPr lang="en-US" sz="1700" kern="100" dirty="0">
                        <a:solidFill>
                          <a:schemeClr val="tx1"/>
                        </a:solidFill>
                        <a:effectLst/>
                        <a:latin typeface="+mn-lt"/>
                        <a:ea typeface="SimSun"/>
                        <a:cs typeface="Arial" panose="020B0604020202020204" pitchFamily="34" charset="0"/>
                      </a:endParaRP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ct val="100000"/>
                        </a:lnSpc>
                        <a:spcAft>
                          <a:spcPts val="0"/>
                        </a:spcAft>
                      </a:pPr>
                      <a:r>
                        <a:rPr lang="en-US" sz="1700" dirty="0">
                          <a:solidFill>
                            <a:schemeClr val="tx1"/>
                          </a:solidFill>
                          <a:effectLst/>
                          <a:latin typeface="+mn-lt"/>
                          <a:ea typeface="SimSun"/>
                          <a:cs typeface="Arial" panose="020B0604020202020204" pitchFamily="34" charset="0"/>
                        </a:rPr>
                        <a:t>&lt; 0.0001​</a:t>
                      </a:r>
                    </a:p>
                  </a:txBody>
                  <a:tcPr marL="144000" marR="144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ct val="80000"/>
                        </a:lnSpc>
                        <a:spcAft>
                          <a:spcPts val="0"/>
                        </a:spcAft>
                      </a:pPr>
                      <a:endParaRPr lang="en-GB" sz="1100">
                        <a:effectLst/>
                        <a:latin typeface="+mn-lt"/>
                        <a:ea typeface="SimSun" panose="02010600030101010101" pitchFamily="2" charset="-122"/>
                        <a:cs typeface="Times New Roman" panose="02020603050405020304" pitchFamily="18" charset="0"/>
                      </a:endParaRPr>
                    </a:p>
                  </a:txBody>
                  <a:tcPr marL="144000" marR="144000" marT="36000" marB="36000" anchor="ctr">
                    <a:lnL w="12700" cap="flat" cmpd="sng" algn="ctr">
                      <a:solidFill>
                        <a:schemeClr val="bg2">
                          <a:lumMod val="9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0406507"/>
                  </a:ext>
                </a:extLst>
              </a:tr>
            </a:tbl>
          </a:graphicData>
        </a:graphic>
      </p:graphicFrame>
      <p:sp>
        <p:nvSpPr>
          <p:cNvPr id="7" name="Rectangle 6">
            <a:extLst>
              <a:ext uri="{FF2B5EF4-FFF2-40B4-BE49-F238E27FC236}">
                <a16:creationId xmlns:a16="http://schemas.microsoft.com/office/drawing/2014/main" id="{957E420D-E18E-3E62-606B-FFA7776F86A7}"/>
              </a:ext>
            </a:extLst>
          </p:cNvPr>
          <p:cNvSpPr/>
          <p:nvPr/>
        </p:nvSpPr>
        <p:spPr>
          <a:xfrm>
            <a:off x="127000" y="1540745"/>
            <a:ext cx="355600" cy="3896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2EC81AD-9170-B33E-6729-5A9E04468550}"/>
              </a:ext>
            </a:extLst>
          </p:cNvPr>
          <p:cNvSpPr/>
          <p:nvPr/>
        </p:nvSpPr>
        <p:spPr>
          <a:xfrm>
            <a:off x="1701800" y="3317483"/>
            <a:ext cx="2527300" cy="797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8D956D9-9BBB-AA4C-454C-9A9A5724CD88}"/>
              </a:ext>
            </a:extLst>
          </p:cNvPr>
          <p:cNvSpPr/>
          <p:nvPr/>
        </p:nvSpPr>
        <p:spPr>
          <a:xfrm>
            <a:off x="17615" y="1282700"/>
            <a:ext cx="292100" cy="596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7E2996-4824-15F2-297C-8C57BC0EC506}"/>
              </a:ext>
            </a:extLst>
          </p:cNvPr>
          <p:cNvSpPr/>
          <p:nvPr/>
        </p:nvSpPr>
        <p:spPr>
          <a:xfrm>
            <a:off x="1605114" y="3429000"/>
            <a:ext cx="2852585" cy="780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A80A353-13F3-118E-D474-15E3F28AA6ED}"/>
              </a:ext>
            </a:extLst>
          </p:cNvPr>
          <p:cNvGrpSpPr/>
          <p:nvPr/>
        </p:nvGrpSpPr>
        <p:grpSpPr>
          <a:xfrm>
            <a:off x="17615" y="1349264"/>
            <a:ext cx="7555759" cy="4341417"/>
            <a:chOff x="17615" y="1349264"/>
            <a:chExt cx="7642086" cy="4391019"/>
          </a:xfrm>
        </p:grpSpPr>
        <p:pic>
          <p:nvPicPr>
            <p:cNvPr id="5" name="Picture 4">
              <a:extLst>
                <a:ext uri="{FF2B5EF4-FFF2-40B4-BE49-F238E27FC236}">
                  <a16:creationId xmlns:a16="http://schemas.microsoft.com/office/drawing/2014/main" id="{0B15B12E-D34B-8C39-969A-24F9063F5D0B}"/>
                </a:ext>
              </a:extLst>
            </p:cNvPr>
            <p:cNvPicPr>
              <a:picLocks noChangeAspect="1"/>
            </p:cNvPicPr>
            <p:nvPr/>
          </p:nvPicPr>
          <p:blipFill>
            <a:blip r:embed="rId3"/>
            <a:stretch>
              <a:fillRect/>
            </a:stretch>
          </p:blipFill>
          <p:spPr>
            <a:xfrm>
              <a:off x="29721" y="1429345"/>
              <a:ext cx="7629980" cy="4310938"/>
            </a:xfrm>
            <a:prstGeom prst="rect">
              <a:avLst/>
            </a:prstGeom>
          </p:spPr>
        </p:pic>
        <p:sp>
          <p:nvSpPr>
            <p:cNvPr id="12" name="Rectangle 11">
              <a:extLst>
                <a:ext uri="{FF2B5EF4-FFF2-40B4-BE49-F238E27FC236}">
                  <a16:creationId xmlns:a16="http://schemas.microsoft.com/office/drawing/2014/main" id="{89AB4A74-5DB2-AFEA-7FE8-538F10F43B36}"/>
                </a:ext>
              </a:extLst>
            </p:cNvPr>
            <p:cNvSpPr/>
            <p:nvPr/>
          </p:nvSpPr>
          <p:spPr>
            <a:xfrm>
              <a:off x="17615" y="1349264"/>
              <a:ext cx="292100" cy="273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612E60C5-F8E1-55AF-02A2-F8B141FCFE7D}"/>
              </a:ext>
            </a:extLst>
          </p:cNvPr>
          <p:cNvSpPr/>
          <p:nvPr/>
        </p:nvSpPr>
        <p:spPr>
          <a:xfrm>
            <a:off x="1605114" y="3764280"/>
            <a:ext cx="2489366" cy="32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A6ED42F-F6F6-FCA2-BE90-39A6FBA685FE}"/>
              </a:ext>
            </a:extLst>
          </p:cNvPr>
          <p:cNvSpPr txBox="1"/>
          <p:nvPr/>
        </p:nvSpPr>
        <p:spPr>
          <a:xfrm>
            <a:off x="3462122" y="1238359"/>
            <a:ext cx="2225446" cy="492443"/>
          </a:xfrm>
          <a:prstGeom prst="rect">
            <a:avLst/>
          </a:prstGeom>
          <a:solidFill>
            <a:schemeClr val="bg1"/>
          </a:solidFill>
        </p:spPr>
        <p:txBody>
          <a:bodyPr vert="horz" wrap="square" lIns="91440" tIns="45720" rIns="91440" bIns="45720" rtlCol="0">
            <a:spAutoFit/>
          </a:bodyPr>
          <a:lstStyle/>
          <a:p>
            <a:pPr marL="0" indent="0" algn="ctr">
              <a:spcBef>
                <a:spcPts val="0"/>
              </a:spcBef>
              <a:buNone/>
            </a:pPr>
            <a:r>
              <a:rPr lang="en-US" sz="1300" b="1" dirty="0"/>
              <a:t>End of </a:t>
            </a:r>
            <a:r>
              <a:rPr lang="en-US" sz="1300" b="1" dirty="0" err="1"/>
              <a:t>ATTRibute</a:t>
            </a:r>
            <a:r>
              <a:rPr lang="en-US" sz="1300" b="1" dirty="0"/>
              <a:t>-CM (double-blind portion)</a:t>
            </a:r>
            <a:endParaRPr lang="en-GB" sz="1300" b="1" dirty="0"/>
          </a:p>
        </p:txBody>
      </p:sp>
    </p:spTree>
    <p:extLst>
      <p:ext uri="{BB962C8B-B14F-4D97-AF65-F5344CB8AC3E}">
        <p14:creationId xmlns:p14="http://schemas.microsoft.com/office/powerpoint/2010/main" val="57237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022B-942E-5F40-8896-54C4A0A61C4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8D5DF1-4B01-E13F-EDD5-E51E6E86A715}"/>
              </a:ext>
            </a:extLst>
          </p:cNvPr>
          <p:cNvSpPr>
            <a:spLocks noGrp="1"/>
          </p:cNvSpPr>
          <p:nvPr>
            <p:ph type="title"/>
          </p:nvPr>
        </p:nvSpPr>
        <p:spPr>
          <a:xfrm>
            <a:off x="410141" y="230607"/>
            <a:ext cx="11398827" cy="801479"/>
          </a:xfrm>
        </p:spPr>
        <p:txBody>
          <a:bodyPr/>
          <a:lstStyle/>
          <a:p>
            <a:r>
              <a:rPr lang="en-US" dirty="0"/>
              <a:t>TREATMENT EFFECT ON </a:t>
            </a:r>
            <a:r>
              <a:rPr lang="en-US" dirty="0">
                <a:solidFill>
                  <a:srgbClr val="3A79D3"/>
                </a:solidFill>
              </a:rPr>
              <a:t>ACM AND CVM </a:t>
            </a:r>
            <a:r>
              <a:rPr lang="en-US" dirty="0">
                <a:solidFill>
                  <a:srgbClr val="395079"/>
                </a:solidFill>
              </a:rPr>
              <a:t>CONSISTENTLY F</a:t>
            </a:r>
            <a:r>
              <a:rPr lang="en-US" dirty="0"/>
              <a:t>AVORED CONTINUOUS ACORAMIDIS ACROSS KEY PATIENT SUBGROUPS</a:t>
            </a:r>
            <a:endParaRPr lang="en-US" dirty="0">
              <a:solidFill>
                <a:srgbClr val="D51A5E"/>
              </a:solidFill>
            </a:endParaRPr>
          </a:p>
        </p:txBody>
      </p:sp>
      <p:sp>
        <p:nvSpPr>
          <p:cNvPr id="4" name="Slide Number Placeholder 3">
            <a:extLst>
              <a:ext uri="{FF2B5EF4-FFF2-40B4-BE49-F238E27FC236}">
                <a16:creationId xmlns:a16="http://schemas.microsoft.com/office/drawing/2014/main" id="{C5332F91-C83C-B60D-4666-D89EE25A7DC3}"/>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7</a:t>
            </a:fld>
            <a:endParaRPr lang="en-US" dirty="0"/>
          </a:p>
        </p:txBody>
      </p:sp>
      <p:sp>
        <p:nvSpPr>
          <p:cNvPr id="2" name="Slide Number Placeholder 3">
            <a:extLst>
              <a:ext uri="{FF2B5EF4-FFF2-40B4-BE49-F238E27FC236}">
                <a16:creationId xmlns:a16="http://schemas.microsoft.com/office/drawing/2014/main" id="{E01CC3E9-B759-C686-FBF4-1C836554D00F}"/>
              </a:ext>
            </a:extLst>
          </p:cNvPr>
          <p:cNvSpPr txBox="1">
            <a:spLocks/>
          </p:cNvSpPr>
          <p:nvPr/>
        </p:nvSpPr>
        <p:spPr>
          <a:xfrm>
            <a:off x="11247438" y="6450433"/>
            <a:ext cx="433387" cy="1769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CD88B2-4779-4CF2-9BFA-66EFB27DFADF}" type="slidenum">
              <a:rPr lang="en-US" smtClean="0"/>
              <a:pPr/>
              <a:t>7</a:t>
            </a:fld>
            <a:endParaRPr lang="en-US" dirty="0"/>
          </a:p>
        </p:txBody>
      </p:sp>
      <p:sp>
        <p:nvSpPr>
          <p:cNvPr id="6" name="Text Placeholder 3">
            <a:extLst>
              <a:ext uri="{FF2B5EF4-FFF2-40B4-BE49-F238E27FC236}">
                <a16:creationId xmlns:a16="http://schemas.microsoft.com/office/drawing/2014/main" id="{BB35965A-9E91-4686-61BC-88B29136D7D8}"/>
              </a:ext>
            </a:extLst>
          </p:cNvPr>
          <p:cNvSpPr txBox="1">
            <a:spLocks/>
          </p:cNvSpPr>
          <p:nvPr/>
        </p:nvSpPr>
        <p:spPr>
          <a:xfrm>
            <a:off x="309715" y="5814079"/>
            <a:ext cx="11475885" cy="957003"/>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0" i="0" u="none" strike="noStrike" dirty="0"/>
              <a:t>ACM was defined as death from any cause, receipt of a heart transplant, or receipt of an implanted cardiac mechanical assist device. CVM was defined as any death adjudicated as cardiovascular or of undetermined cause. NAC ATTR stage I was defined as NT-</a:t>
            </a:r>
            <a:r>
              <a:rPr lang="en-US" sz="1000" b="0" i="0" u="none" strike="noStrike" dirty="0" err="1"/>
              <a:t>proBNP</a:t>
            </a:r>
            <a:r>
              <a:rPr lang="en-US" sz="1000" b="0" i="0" u="none" strike="noStrike" dirty="0"/>
              <a:t> ≤ 3000 pg/mL and eGFR ≥ 45 mL/min/1.73 m</a:t>
            </a:r>
            <a:r>
              <a:rPr lang="en-US" sz="1000" b="0" i="0" u="none" strike="noStrike" baseline="30000" dirty="0"/>
              <a:t>2</a:t>
            </a:r>
            <a:r>
              <a:rPr lang="en-US" sz="1000" b="0" i="0" u="none" strike="noStrike" dirty="0"/>
              <a:t>; stage III was defined as NT-proBNP &gt; 3000 pg/mL and eGFR &lt; 45 mL/min/1.73 m</a:t>
            </a:r>
            <a:r>
              <a:rPr lang="en-US" sz="1000" b="0" i="0" u="none" strike="noStrike" baseline="30000" dirty="0"/>
              <a:t>2</a:t>
            </a:r>
            <a:r>
              <a:rPr lang="en-US" sz="1000" b="0" i="0" u="none" strike="noStrike" dirty="0"/>
              <a:t>; the remainder were categorized as stage II when both NT-proBNP and eGFR were not missing. Hazard ratios were estimated using a stratified Cox proportional hazards model with terms for treatment, baseline 6MWD, subgroup of interest, and subgroup × treatment interaction. Stratification factors included genotype, NT-proBNP level, and eGFR from the interactive voice/web response system. If the subgroup variable was a stratification factor, it was removed from the stratification list. </a:t>
            </a:r>
            <a:r>
              <a:rPr lang="en-US" sz="1000" i="1" dirty="0"/>
              <a:t>p</a:t>
            </a:r>
            <a:r>
              <a:rPr lang="en-US" sz="1000" dirty="0"/>
              <a:t> </a:t>
            </a:r>
            <a:r>
              <a:rPr lang="en-US" sz="1000" b="0" i="0" u="none" strike="noStrike" dirty="0"/>
              <a:t>values marked with * correspond to tests of the subgroup × treatment interaction. The horizontal axes use a log scale. </a:t>
            </a:r>
            <a:br>
              <a:rPr lang="en-US" sz="1000" dirty="0"/>
            </a:br>
            <a:r>
              <a:rPr lang="en-US" sz="1000" b="0" i="0" u="none" strike="noStrike" dirty="0"/>
              <a:t>6MWD, 6-minute walk distance; ACM, all-cause mortality; ATTR, transthyretin amyloidosis; ATTR-CM, transthyretin amyloid cardiomyopathy; </a:t>
            </a:r>
            <a:r>
              <a:rPr lang="en-US" sz="1000" b="0" i="0" u="none" strike="noStrike" dirty="0" err="1"/>
              <a:t>ATTRv</a:t>
            </a:r>
            <a:r>
              <a:rPr lang="en-US" sz="1000" b="0" i="0" u="none" strike="noStrike" dirty="0"/>
              <a:t>-CM, variant transthyretin amyloid cardiomyopathy; </a:t>
            </a:r>
            <a:br>
              <a:rPr lang="en-US" sz="1000" b="0" i="0" u="none" strike="noStrike" dirty="0"/>
            </a:br>
            <a:r>
              <a:rPr lang="en-US" sz="1000" dirty="0" err="1"/>
              <a:t>ATTRwt</a:t>
            </a:r>
            <a:r>
              <a:rPr lang="en-US" sz="1000" dirty="0"/>
              <a:t>-CM, wild-type transthyretin amyloid cardiomyopathy; CI, confidence interval; CVM, cardiovascular-related mortality; </a:t>
            </a:r>
            <a:r>
              <a:rPr lang="en-US" sz="1000" b="0" i="0" u="none" strike="noStrike" dirty="0"/>
              <a:t>NT-proBNP, N-terminal pro-B-type natriuretic peptide; eGFR, estimated glomerular filtration rate; NAC, National Amyloidosis Centre; NYHA, New York Heart Association.</a:t>
            </a:r>
          </a:p>
        </p:txBody>
      </p:sp>
      <p:sp>
        <p:nvSpPr>
          <p:cNvPr id="11" name="Rectangle 10">
            <a:extLst>
              <a:ext uri="{FF2B5EF4-FFF2-40B4-BE49-F238E27FC236}">
                <a16:creationId xmlns:a16="http://schemas.microsoft.com/office/drawing/2014/main" id="{F9A6DA40-94C3-3338-B8A7-0C03A102ECD9}"/>
              </a:ext>
            </a:extLst>
          </p:cNvPr>
          <p:cNvSpPr/>
          <p:nvPr/>
        </p:nvSpPr>
        <p:spPr>
          <a:xfrm>
            <a:off x="1501569" y="4445570"/>
            <a:ext cx="145831" cy="62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4558096-70C6-65AD-E85A-65C2FFEC9EB6}"/>
              </a:ext>
            </a:extLst>
          </p:cNvPr>
          <p:cNvSpPr txBox="1"/>
          <p:nvPr/>
        </p:nvSpPr>
        <p:spPr>
          <a:xfrm>
            <a:off x="1995553" y="1078094"/>
            <a:ext cx="2515034" cy="461665"/>
          </a:xfrm>
          <a:prstGeom prst="rect">
            <a:avLst/>
          </a:prstGeom>
        </p:spPr>
        <p:txBody>
          <a:bodyPr vert="horz" wrap="square" lIns="91440" tIns="45720" rIns="91440" bIns="45720" rtlCol="0">
            <a:spAutoFit/>
          </a:bodyPr>
          <a:lstStyle/>
          <a:p>
            <a:pPr algn="ctr"/>
            <a:r>
              <a:rPr lang="en-US" sz="2400" b="1" dirty="0"/>
              <a:t>ACM </a:t>
            </a:r>
          </a:p>
        </p:txBody>
      </p:sp>
      <p:sp>
        <p:nvSpPr>
          <p:cNvPr id="14" name="TextBox 13">
            <a:extLst>
              <a:ext uri="{FF2B5EF4-FFF2-40B4-BE49-F238E27FC236}">
                <a16:creationId xmlns:a16="http://schemas.microsoft.com/office/drawing/2014/main" id="{AEC68F07-804A-8A21-DDBD-2FEB53806B88}"/>
              </a:ext>
            </a:extLst>
          </p:cNvPr>
          <p:cNvSpPr txBox="1"/>
          <p:nvPr/>
        </p:nvSpPr>
        <p:spPr>
          <a:xfrm>
            <a:off x="7843338" y="1078094"/>
            <a:ext cx="2515034" cy="461665"/>
          </a:xfrm>
          <a:prstGeom prst="rect">
            <a:avLst/>
          </a:prstGeom>
        </p:spPr>
        <p:txBody>
          <a:bodyPr vert="horz" wrap="square" lIns="91440" tIns="45720" rIns="91440" bIns="45720" rtlCol="0">
            <a:spAutoFit/>
          </a:bodyPr>
          <a:lstStyle/>
          <a:p>
            <a:pPr algn="ctr"/>
            <a:r>
              <a:rPr lang="en-US" sz="2400" b="1" dirty="0"/>
              <a:t>CVM </a:t>
            </a:r>
          </a:p>
        </p:txBody>
      </p:sp>
      <p:pic>
        <p:nvPicPr>
          <p:cNvPr id="5" name="Picture 4">
            <a:extLst>
              <a:ext uri="{FF2B5EF4-FFF2-40B4-BE49-F238E27FC236}">
                <a16:creationId xmlns:a16="http://schemas.microsoft.com/office/drawing/2014/main" id="{0EB90363-535A-71F0-AD5E-1EECF294736B}"/>
              </a:ext>
            </a:extLst>
          </p:cNvPr>
          <p:cNvPicPr>
            <a:picLocks noChangeAspect="1"/>
          </p:cNvPicPr>
          <p:nvPr/>
        </p:nvPicPr>
        <p:blipFill>
          <a:blip r:embed="rId3"/>
          <a:srcRect b="50158"/>
          <a:stretch>
            <a:fillRect/>
          </a:stretch>
        </p:blipFill>
        <p:spPr>
          <a:xfrm>
            <a:off x="410141" y="1494208"/>
            <a:ext cx="5685859" cy="4037487"/>
          </a:xfrm>
          <a:prstGeom prst="rect">
            <a:avLst/>
          </a:prstGeom>
          <a:ln w="19050">
            <a:solidFill>
              <a:schemeClr val="accent1"/>
            </a:solidFill>
          </a:ln>
        </p:spPr>
      </p:pic>
      <p:pic>
        <p:nvPicPr>
          <p:cNvPr id="7" name="Picture 6">
            <a:extLst>
              <a:ext uri="{FF2B5EF4-FFF2-40B4-BE49-F238E27FC236}">
                <a16:creationId xmlns:a16="http://schemas.microsoft.com/office/drawing/2014/main" id="{FA13C430-6019-6885-8712-DFD992C81F49}"/>
              </a:ext>
            </a:extLst>
          </p:cNvPr>
          <p:cNvPicPr>
            <a:picLocks noChangeAspect="1"/>
          </p:cNvPicPr>
          <p:nvPr/>
        </p:nvPicPr>
        <p:blipFill>
          <a:blip r:embed="rId3"/>
          <a:srcRect t="49467" b="833"/>
          <a:stretch>
            <a:fillRect/>
          </a:stretch>
        </p:blipFill>
        <p:spPr>
          <a:xfrm>
            <a:off x="6257925" y="1499968"/>
            <a:ext cx="5685859" cy="4025965"/>
          </a:xfrm>
          <a:prstGeom prst="rect">
            <a:avLst/>
          </a:prstGeom>
          <a:ln w="19050">
            <a:solidFill>
              <a:schemeClr val="accent1"/>
            </a:solidFill>
          </a:ln>
        </p:spPr>
      </p:pic>
    </p:spTree>
    <p:extLst>
      <p:ext uri="{BB962C8B-B14F-4D97-AF65-F5344CB8AC3E}">
        <p14:creationId xmlns:p14="http://schemas.microsoft.com/office/powerpoint/2010/main" val="28267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11C99-1918-2CE5-AF2E-2ED49D5DBF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8CEB8-2C07-B9C0-34A1-9719F2F7DD97}"/>
              </a:ext>
            </a:extLst>
          </p:cNvPr>
          <p:cNvSpPr>
            <a:spLocks noGrp="1"/>
          </p:cNvSpPr>
          <p:nvPr>
            <p:ph type="title"/>
          </p:nvPr>
        </p:nvSpPr>
        <p:spPr/>
        <p:txBody>
          <a:bodyPr/>
          <a:lstStyle/>
          <a:p>
            <a:r>
              <a:rPr lang="en-US" dirty="0"/>
              <a:t>CONTINUOUS ACORAMIDIS SHOWED DURABLE BENEFIT ON </a:t>
            </a:r>
            <a:r>
              <a:rPr lang="en-US" dirty="0">
                <a:solidFill>
                  <a:srgbClr val="3A79D3"/>
                </a:solidFill>
              </a:rPr>
              <a:t>ACM AND CVM</a:t>
            </a:r>
            <a:r>
              <a:rPr lang="en-US" dirty="0"/>
              <a:t> THROUGH MONTH 54</a:t>
            </a:r>
          </a:p>
        </p:txBody>
      </p:sp>
      <p:sp>
        <p:nvSpPr>
          <p:cNvPr id="20" name="Text Placeholder 3">
            <a:extLst>
              <a:ext uri="{FF2B5EF4-FFF2-40B4-BE49-F238E27FC236}">
                <a16:creationId xmlns:a16="http://schemas.microsoft.com/office/drawing/2014/main" id="{A5DF6A2C-99AE-1770-7BB3-A9F0D4EB398E}"/>
              </a:ext>
            </a:extLst>
          </p:cNvPr>
          <p:cNvSpPr txBox="1">
            <a:spLocks/>
          </p:cNvSpPr>
          <p:nvPr/>
        </p:nvSpPr>
        <p:spPr>
          <a:xfrm>
            <a:off x="309715" y="6124267"/>
            <a:ext cx="10937723" cy="646815"/>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b="0" u="none" strike="noStrike" baseline="30000" dirty="0"/>
              <a:t>a</a:t>
            </a:r>
            <a:r>
              <a:rPr lang="en-US" sz="1000" b="0" u="none" strike="noStrike" dirty="0"/>
              <a:t>Risk reduction was calculated as 1 − HR, where the HR was estimated using a stratified Cox proportional hazards model, and is expressed as a </a:t>
            </a:r>
            <a:r>
              <a:rPr lang="en-US" sz="1000" u="none" strike="noStrike" dirty="0"/>
              <a:t>percentage.</a:t>
            </a:r>
            <a:r>
              <a:rPr lang="en-US" sz="1000" b="0" u="none" strike="noStrike" dirty="0"/>
              <a:t> </a:t>
            </a:r>
          </a:p>
          <a:p>
            <a:pPr marL="0" indent="0">
              <a:spcBef>
                <a:spcPts val="0"/>
              </a:spcBef>
              <a:buNone/>
            </a:pPr>
            <a:r>
              <a:rPr lang="en-US" sz="1000" b="0" u="none" strike="noStrike" dirty="0"/>
              <a:t>ACM, all-cause mortality; CVM, cardiovascular-related mortality; HR, hazard ratio.</a:t>
            </a:r>
          </a:p>
          <a:p>
            <a:pPr marL="0" indent="0">
              <a:spcBef>
                <a:spcPts val="0"/>
              </a:spcBef>
              <a:buNone/>
            </a:pPr>
            <a:r>
              <a:rPr lang="en-US" sz="1000" b="1" i="0" u="none" strike="noStrike" dirty="0"/>
              <a:t>1. </a:t>
            </a:r>
            <a:r>
              <a:rPr lang="en-US" sz="1000" i="0" u="none" strike="noStrike" dirty="0"/>
              <a:t>Judge DP, et al.</a:t>
            </a:r>
            <a:r>
              <a:rPr lang="en-US" sz="1000" i="1" u="none" strike="noStrike" dirty="0"/>
              <a:t> J Am Coll </a:t>
            </a:r>
            <a:r>
              <a:rPr lang="en-US" sz="1000" i="1" u="none" strike="noStrike" dirty="0" err="1"/>
              <a:t>Cardiol</a:t>
            </a:r>
            <a:r>
              <a:rPr lang="en-US" sz="1000" i="0" u="none" strike="noStrike" dirty="0"/>
              <a:t>. 2025;85(10):1003-1014. </a:t>
            </a:r>
            <a:r>
              <a:rPr lang="en-US" sz="1000" b="1" i="0" u="none" strike="noStrike" dirty="0"/>
              <a:t>2. </a:t>
            </a:r>
            <a:r>
              <a:rPr lang="en-US" sz="1000" dirty="0"/>
              <a:t>Judge DP, et al. </a:t>
            </a:r>
            <a:r>
              <a:rPr lang="en-US" sz="1000" i="1" dirty="0"/>
              <a:t>Circulation</a:t>
            </a:r>
            <a:r>
              <a:rPr lang="en-US" sz="1000" dirty="0"/>
              <a:t>. 2025;151(9):601-611. </a:t>
            </a:r>
            <a:r>
              <a:rPr lang="en-US" sz="1000" b="1" dirty="0"/>
              <a:t>3</a:t>
            </a:r>
            <a:r>
              <a:rPr lang="en-US" sz="1000" dirty="0"/>
              <a:t>. </a:t>
            </a:r>
            <a:r>
              <a:rPr lang="en-US" sz="1000" dirty="0" err="1"/>
              <a:t>Ambardekar</a:t>
            </a:r>
            <a:r>
              <a:rPr lang="en-US" sz="1000" dirty="0"/>
              <a:t> A, et al. </a:t>
            </a:r>
            <a:r>
              <a:rPr lang="en-US" sz="1000" i="1" dirty="0"/>
              <a:t>Amyloid J Protein Fold </a:t>
            </a:r>
            <a:r>
              <a:rPr lang="en-US" sz="1000" i="1" dirty="0" err="1"/>
              <a:t>Disord</a:t>
            </a:r>
            <a:r>
              <a:rPr lang="en-US" sz="1000" dirty="0"/>
              <a:t>. 2024;31(Suppl 1):S119. </a:t>
            </a:r>
            <a:r>
              <a:rPr lang="en-US" sz="1000" b="1" dirty="0"/>
              <a:t>4.</a:t>
            </a:r>
            <a:r>
              <a:rPr lang="en-US" sz="1000" dirty="0"/>
              <a:t> Masri A, et al. </a:t>
            </a:r>
            <a:br>
              <a:rPr lang="en-US" sz="1000" dirty="0"/>
            </a:br>
            <a:r>
              <a:rPr lang="en-US" sz="1000" i="1" dirty="0"/>
              <a:t>J Am Coll </a:t>
            </a:r>
            <a:r>
              <a:rPr lang="en-US" sz="1000" i="1" dirty="0" err="1"/>
              <a:t>Cardiol</a:t>
            </a:r>
            <a:r>
              <a:rPr lang="en-US" sz="1000" dirty="0"/>
              <a:t>. 2025;7(3):282-293.</a:t>
            </a:r>
            <a:r>
              <a:rPr lang="en-US" sz="1000" b="0" i="0" u="none" strike="noStrike" dirty="0"/>
              <a:t> </a:t>
            </a:r>
          </a:p>
        </p:txBody>
      </p:sp>
      <p:sp>
        <p:nvSpPr>
          <p:cNvPr id="3" name="Slide Number Placeholder 2">
            <a:extLst>
              <a:ext uri="{FF2B5EF4-FFF2-40B4-BE49-F238E27FC236}">
                <a16:creationId xmlns:a16="http://schemas.microsoft.com/office/drawing/2014/main" id="{6FE527A6-E257-3F36-B636-55DF12E8B530}"/>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8</a:t>
            </a:fld>
            <a:endParaRPr lang="en-US" dirty="0"/>
          </a:p>
        </p:txBody>
      </p:sp>
      <p:sp>
        <p:nvSpPr>
          <p:cNvPr id="2" name="Rectangle 1">
            <a:extLst>
              <a:ext uri="{FF2B5EF4-FFF2-40B4-BE49-F238E27FC236}">
                <a16:creationId xmlns:a16="http://schemas.microsoft.com/office/drawing/2014/main" id="{BE619CEE-117C-B577-A818-5A4E4B03FE70}"/>
              </a:ext>
            </a:extLst>
          </p:cNvPr>
          <p:cNvSpPr/>
          <p:nvPr/>
        </p:nvSpPr>
        <p:spPr>
          <a:xfrm>
            <a:off x="4255698" y="3373707"/>
            <a:ext cx="2652890" cy="7563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844D9CFB-274F-BC06-706C-218741421935}"/>
              </a:ext>
            </a:extLst>
          </p:cNvPr>
          <p:cNvGraphicFramePr/>
          <p:nvPr>
            <p:extLst>
              <p:ext uri="{D42A27DB-BD31-4B8C-83A1-F6EECF244321}">
                <p14:modId xmlns:p14="http://schemas.microsoft.com/office/powerpoint/2010/main" val="479482182"/>
              </p:ext>
            </p:extLst>
          </p:nvPr>
        </p:nvGraphicFramePr>
        <p:xfrm>
          <a:off x="685974" y="1781877"/>
          <a:ext cx="10077718" cy="37130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5B2C84DF-8C3D-9830-0BA4-58FFFAEFB012}"/>
              </a:ext>
            </a:extLst>
          </p:cNvPr>
          <p:cNvSpPr/>
          <p:nvPr/>
        </p:nvSpPr>
        <p:spPr>
          <a:xfrm>
            <a:off x="6590737" y="2925861"/>
            <a:ext cx="145831" cy="151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B4CCEE9-00F3-5BD0-5A24-C2837E0A78F5}"/>
              </a:ext>
            </a:extLst>
          </p:cNvPr>
          <p:cNvSpPr txBox="1"/>
          <p:nvPr/>
        </p:nvSpPr>
        <p:spPr>
          <a:xfrm>
            <a:off x="2798994" y="3204430"/>
            <a:ext cx="540533" cy="338554"/>
          </a:xfrm>
          <a:prstGeom prst="rect">
            <a:avLst/>
          </a:prstGeom>
        </p:spPr>
        <p:txBody>
          <a:bodyPr vert="horz" wrap="none" lIns="91440" tIns="45720" rIns="91440" bIns="45720" rtlCol="0">
            <a:spAutoFit/>
          </a:bodyPr>
          <a:lstStyle/>
          <a:p>
            <a:pPr algn="ctr"/>
            <a:r>
              <a:rPr lang="en-US" sz="1600" b="1" dirty="0"/>
              <a:t>23%</a:t>
            </a:r>
          </a:p>
        </p:txBody>
      </p:sp>
      <p:sp>
        <p:nvSpPr>
          <p:cNvPr id="10" name="TextBox 9">
            <a:extLst>
              <a:ext uri="{FF2B5EF4-FFF2-40B4-BE49-F238E27FC236}">
                <a16:creationId xmlns:a16="http://schemas.microsoft.com/office/drawing/2014/main" id="{B31C6525-98A0-17E9-7EE0-38BDC43EC5CC}"/>
              </a:ext>
            </a:extLst>
          </p:cNvPr>
          <p:cNvSpPr txBox="1"/>
          <p:nvPr/>
        </p:nvSpPr>
        <p:spPr>
          <a:xfrm>
            <a:off x="4853526" y="4445529"/>
            <a:ext cx="540534" cy="338554"/>
          </a:xfrm>
          <a:prstGeom prst="rect">
            <a:avLst/>
          </a:prstGeom>
        </p:spPr>
        <p:txBody>
          <a:bodyPr vert="horz" wrap="none" lIns="91440" tIns="45720" rIns="91440" bIns="45720" rtlCol="0">
            <a:spAutoFit/>
          </a:bodyPr>
          <a:lstStyle/>
          <a:p>
            <a:pPr algn="ctr"/>
            <a:r>
              <a:rPr lang="en-US" sz="1600" b="1" dirty="0"/>
              <a:t>45%</a:t>
            </a:r>
          </a:p>
        </p:txBody>
      </p:sp>
      <p:sp>
        <p:nvSpPr>
          <p:cNvPr id="11" name="TextBox 10">
            <a:extLst>
              <a:ext uri="{FF2B5EF4-FFF2-40B4-BE49-F238E27FC236}">
                <a16:creationId xmlns:a16="http://schemas.microsoft.com/office/drawing/2014/main" id="{C5CD7388-E9CA-9059-EAB4-0551F8A86713}"/>
              </a:ext>
            </a:extLst>
          </p:cNvPr>
          <p:cNvSpPr txBox="1"/>
          <p:nvPr/>
        </p:nvSpPr>
        <p:spPr>
          <a:xfrm>
            <a:off x="7183208" y="3561554"/>
            <a:ext cx="540534" cy="338554"/>
          </a:xfrm>
          <a:prstGeom prst="rect">
            <a:avLst/>
          </a:prstGeom>
        </p:spPr>
        <p:txBody>
          <a:bodyPr vert="horz" wrap="none" lIns="91440" tIns="45720" rIns="91440" bIns="45720" rtlCol="0">
            <a:spAutoFit/>
          </a:bodyPr>
          <a:lstStyle/>
          <a:p>
            <a:pPr algn="ctr"/>
            <a:r>
              <a:rPr lang="en-US" sz="1600" b="1" dirty="0"/>
              <a:t>29%</a:t>
            </a:r>
          </a:p>
        </p:txBody>
      </p:sp>
      <p:sp>
        <p:nvSpPr>
          <p:cNvPr id="12" name="TextBox 11">
            <a:extLst>
              <a:ext uri="{FF2B5EF4-FFF2-40B4-BE49-F238E27FC236}">
                <a16:creationId xmlns:a16="http://schemas.microsoft.com/office/drawing/2014/main" id="{52FD4514-E615-DD4F-3BBF-8C7AD69BE7C6}"/>
              </a:ext>
            </a:extLst>
          </p:cNvPr>
          <p:cNvSpPr txBox="1"/>
          <p:nvPr/>
        </p:nvSpPr>
        <p:spPr>
          <a:xfrm>
            <a:off x="9256187" y="4663564"/>
            <a:ext cx="540534" cy="338554"/>
          </a:xfrm>
          <a:prstGeom prst="rect">
            <a:avLst/>
          </a:prstGeom>
        </p:spPr>
        <p:txBody>
          <a:bodyPr vert="horz" wrap="none" lIns="91440" tIns="45720" rIns="91440" bIns="45720" rtlCol="0">
            <a:spAutoFit/>
          </a:bodyPr>
          <a:lstStyle/>
          <a:p>
            <a:pPr algn="ctr"/>
            <a:r>
              <a:rPr lang="en-US" sz="1600" b="1" dirty="0"/>
              <a:t>49%</a:t>
            </a:r>
          </a:p>
        </p:txBody>
      </p:sp>
      <p:sp>
        <p:nvSpPr>
          <p:cNvPr id="14" name="TextBox 13">
            <a:extLst>
              <a:ext uri="{FF2B5EF4-FFF2-40B4-BE49-F238E27FC236}">
                <a16:creationId xmlns:a16="http://schemas.microsoft.com/office/drawing/2014/main" id="{DE296774-CAA6-13FC-90FF-75C0E3080977}"/>
              </a:ext>
            </a:extLst>
          </p:cNvPr>
          <p:cNvSpPr txBox="1"/>
          <p:nvPr/>
        </p:nvSpPr>
        <p:spPr>
          <a:xfrm>
            <a:off x="2803137" y="1301700"/>
            <a:ext cx="2515034" cy="400110"/>
          </a:xfrm>
          <a:prstGeom prst="rect">
            <a:avLst/>
          </a:prstGeom>
        </p:spPr>
        <p:txBody>
          <a:bodyPr vert="horz" wrap="square" lIns="91440" tIns="45720" rIns="91440" bIns="45720" rtlCol="0">
            <a:spAutoFit/>
          </a:bodyPr>
          <a:lstStyle/>
          <a:p>
            <a:pPr algn="ctr"/>
            <a:r>
              <a:rPr lang="en-US" sz="2000" b="1" dirty="0"/>
              <a:t>ACM</a:t>
            </a:r>
          </a:p>
        </p:txBody>
      </p:sp>
      <p:sp>
        <p:nvSpPr>
          <p:cNvPr id="15" name="TextBox 14">
            <a:extLst>
              <a:ext uri="{FF2B5EF4-FFF2-40B4-BE49-F238E27FC236}">
                <a16:creationId xmlns:a16="http://schemas.microsoft.com/office/drawing/2014/main" id="{9B25AFD9-3458-90CD-64DF-25A22AD5B50B}"/>
              </a:ext>
            </a:extLst>
          </p:cNvPr>
          <p:cNvSpPr txBox="1"/>
          <p:nvPr/>
        </p:nvSpPr>
        <p:spPr>
          <a:xfrm>
            <a:off x="2800418" y="1630438"/>
            <a:ext cx="524504" cy="307777"/>
          </a:xfrm>
          <a:prstGeom prst="rect">
            <a:avLst/>
          </a:prstGeom>
        </p:spPr>
        <p:txBody>
          <a:bodyPr vert="horz" wrap="none" lIns="91440" tIns="45720" rIns="91440" bIns="45720" rtlCol="0">
            <a:spAutoFit/>
          </a:bodyPr>
          <a:lstStyle/>
          <a:p>
            <a:pPr marL="0" indent="0" algn="ctr">
              <a:spcBef>
                <a:spcPts val="0"/>
              </a:spcBef>
              <a:buNone/>
            </a:pPr>
            <a:r>
              <a:rPr lang="en-US" sz="1400" b="1" dirty="0"/>
              <a:t>M30</a:t>
            </a:r>
            <a:endParaRPr lang="en-US" sz="1100" b="1" dirty="0"/>
          </a:p>
        </p:txBody>
      </p:sp>
      <p:sp>
        <p:nvSpPr>
          <p:cNvPr id="16" name="TextBox 15">
            <a:extLst>
              <a:ext uri="{FF2B5EF4-FFF2-40B4-BE49-F238E27FC236}">
                <a16:creationId xmlns:a16="http://schemas.microsoft.com/office/drawing/2014/main" id="{E55755E8-0A7A-7CA9-C5C3-BE0F976EF114}"/>
              </a:ext>
            </a:extLst>
          </p:cNvPr>
          <p:cNvSpPr txBox="1"/>
          <p:nvPr/>
        </p:nvSpPr>
        <p:spPr>
          <a:xfrm>
            <a:off x="4832808" y="1630438"/>
            <a:ext cx="524504" cy="307777"/>
          </a:xfrm>
          <a:prstGeom prst="rect">
            <a:avLst/>
          </a:prstGeom>
        </p:spPr>
        <p:txBody>
          <a:bodyPr vert="horz" wrap="none" lIns="91440" tIns="45720" rIns="91440" bIns="45720" rtlCol="0">
            <a:spAutoFit/>
          </a:bodyPr>
          <a:lstStyle/>
          <a:p>
            <a:pPr marL="0" indent="0" algn="ctr">
              <a:spcBef>
                <a:spcPts val="0"/>
              </a:spcBef>
              <a:buNone/>
            </a:pPr>
            <a:r>
              <a:rPr lang="en-US" sz="1400" b="1" dirty="0"/>
              <a:t>M54</a:t>
            </a:r>
          </a:p>
        </p:txBody>
      </p:sp>
      <p:sp>
        <p:nvSpPr>
          <p:cNvPr id="17" name="TextBox 16">
            <a:extLst>
              <a:ext uri="{FF2B5EF4-FFF2-40B4-BE49-F238E27FC236}">
                <a16:creationId xmlns:a16="http://schemas.microsoft.com/office/drawing/2014/main" id="{B4BBD838-A5EA-0DF1-B450-A147C03573C9}"/>
              </a:ext>
            </a:extLst>
          </p:cNvPr>
          <p:cNvSpPr txBox="1"/>
          <p:nvPr/>
        </p:nvSpPr>
        <p:spPr>
          <a:xfrm>
            <a:off x="6936779" y="1301700"/>
            <a:ext cx="3028375" cy="400110"/>
          </a:xfrm>
          <a:prstGeom prst="rect">
            <a:avLst/>
          </a:prstGeom>
        </p:spPr>
        <p:txBody>
          <a:bodyPr vert="horz" wrap="square" lIns="91440" tIns="45720" rIns="91440" bIns="45720" rtlCol="0">
            <a:spAutoFit/>
          </a:bodyPr>
          <a:lstStyle/>
          <a:p>
            <a:pPr algn="ctr"/>
            <a:r>
              <a:rPr lang="en-US" sz="2000" b="1" dirty="0"/>
              <a:t>CVM</a:t>
            </a:r>
          </a:p>
        </p:txBody>
      </p:sp>
      <p:sp>
        <p:nvSpPr>
          <p:cNvPr id="18" name="TextBox 17">
            <a:extLst>
              <a:ext uri="{FF2B5EF4-FFF2-40B4-BE49-F238E27FC236}">
                <a16:creationId xmlns:a16="http://schemas.microsoft.com/office/drawing/2014/main" id="{AD195967-0D0B-6BB6-AC3A-79B512EC8F7C}"/>
              </a:ext>
            </a:extLst>
          </p:cNvPr>
          <p:cNvSpPr txBox="1"/>
          <p:nvPr/>
        </p:nvSpPr>
        <p:spPr>
          <a:xfrm>
            <a:off x="3830375" y="1630438"/>
            <a:ext cx="524504" cy="307777"/>
          </a:xfrm>
          <a:prstGeom prst="rect">
            <a:avLst/>
          </a:prstGeom>
        </p:spPr>
        <p:txBody>
          <a:bodyPr vert="horz" wrap="none" lIns="91440" tIns="45720" rIns="91440" bIns="45720" rtlCol="0">
            <a:spAutoFit/>
          </a:bodyPr>
          <a:lstStyle/>
          <a:p>
            <a:pPr marL="0" indent="0" algn="ctr">
              <a:spcBef>
                <a:spcPts val="0"/>
              </a:spcBef>
              <a:buNone/>
            </a:pPr>
            <a:r>
              <a:rPr lang="en-US" sz="1400" b="1" dirty="0"/>
              <a:t>M42</a:t>
            </a:r>
            <a:endParaRPr lang="en-US" sz="1100" b="1" baseline="30000" dirty="0"/>
          </a:p>
        </p:txBody>
      </p:sp>
      <p:sp>
        <p:nvSpPr>
          <p:cNvPr id="24" name="TextBox 23">
            <a:extLst>
              <a:ext uri="{FF2B5EF4-FFF2-40B4-BE49-F238E27FC236}">
                <a16:creationId xmlns:a16="http://schemas.microsoft.com/office/drawing/2014/main" id="{5FA6BC8D-FE60-BBEA-F71D-1794B4EB80C1}"/>
              </a:ext>
            </a:extLst>
          </p:cNvPr>
          <p:cNvSpPr txBox="1"/>
          <p:nvPr/>
        </p:nvSpPr>
        <p:spPr>
          <a:xfrm>
            <a:off x="3801015" y="3952175"/>
            <a:ext cx="540533" cy="338554"/>
          </a:xfrm>
          <a:prstGeom prst="rect">
            <a:avLst/>
          </a:prstGeom>
        </p:spPr>
        <p:txBody>
          <a:bodyPr vert="horz" wrap="none" lIns="91440" tIns="45720" rIns="91440" bIns="45720" rtlCol="0">
            <a:spAutoFit/>
          </a:bodyPr>
          <a:lstStyle/>
          <a:p>
            <a:pPr algn="ctr"/>
            <a:r>
              <a:rPr lang="en-US" sz="1600" b="1" dirty="0"/>
              <a:t>36%</a:t>
            </a:r>
          </a:p>
        </p:txBody>
      </p:sp>
      <p:sp>
        <p:nvSpPr>
          <p:cNvPr id="25" name="TextBox 24">
            <a:extLst>
              <a:ext uri="{FF2B5EF4-FFF2-40B4-BE49-F238E27FC236}">
                <a16:creationId xmlns:a16="http://schemas.microsoft.com/office/drawing/2014/main" id="{F42AB8E6-F279-8131-ABC6-7AD24A65BF3D}"/>
              </a:ext>
            </a:extLst>
          </p:cNvPr>
          <p:cNvSpPr txBox="1"/>
          <p:nvPr/>
        </p:nvSpPr>
        <p:spPr>
          <a:xfrm>
            <a:off x="8217797" y="4386991"/>
            <a:ext cx="542136" cy="338554"/>
          </a:xfrm>
          <a:prstGeom prst="rect">
            <a:avLst/>
          </a:prstGeom>
        </p:spPr>
        <p:txBody>
          <a:bodyPr vert="horz" wrap="none" lIns="91440" tIns="45720" rIns="91440" bIns="45720" rtlCol="0">
            <a:spAutoFit/>
          </a:bodyPr>
          <a:lstStyle/>
          <a:p>
            <a:pPr algn="ctr"/>
            <a:r>
              <a:rPr lang="en-US" sz="1600" b="1" dirty="0"/>
              <a:t>45%</a:t>
            </a:r>
          </a:p>
        </p:txBody>
      </p:sp>
      <p:cxnSp>
        <p:nvCxnSpPr>
          <p:cNvPr id="7" name="Straight Arrow Connector 6">
            <a:extLst>
              <a:ext uri="{FF2B5EF4-FFF2-40B4-BE49-F238E27FC236}">
                <a16:creationId xmlns:a16="http://schemas.microsoft.com/office/drawing/2014/main" id="{04724ABB-8E1E-BEBE-5090-925250DF9154}"/>
              </a:ext>
            </a:extLst>
          </p:cNvPr>
          <p:cNvCxnSpPr>
            <a:cxnSpLocks/>
          </p:cNvCxnSpPr>
          <p:nvPr/>
        </p:nvCxnSpPr>
        <p:spPr>
          <a:xfrm>
            <a:off x="2923720" y="3803448"/>
            <a:ext cx="2200073" cy="119867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0FE2A365-A1A7-913C-C7DF-5A114F18F329}"/>
              </a:ext>
            </a:extLst>
          </p:cNvPr>
          <p:cNvSpPr txBox="1"/>
          <p:nvPr/>
        </p:nvSpPr>
        <p:spPr>
          <a:xfrm>
            <a:off x="7191387" y="1630438"/>
            <a:ext cx="524503" cy="307777"/>
          </a:xfrm>
          <a:prstGeom prst="rect">
            <a:avLst/>
          </a:prstGeom>
        </p:spPr>
        <p:txBody>
          <a:bodyPr vert="horz" wrap="none" lIns="91440" tIns="45720" rIns="91440" bIns="45720" rtlCol="0">
            <a:spAutoFit/>
          </a:bodyPr>
          <a:lstStyle/>
          <a:p>
            <a:pPr marL="0" indent="0" algn="ctr">
              <a:spcBef>
                <a:spcPts val="0"/>
              </a:spcBef>
              <a:buNone/>
            </a:pPr>
            <a:r>
              <a:rPr lang="en-US" sz="1400" b="1" dirty="0"/>
              <a:t>M30</a:t>
            </a:r>
          </a:p>
        </p:txBody>
      </p:sp>
      <p:sp>
        <p:nvSpPr>
          <p:cNvPr id="37" name="TextBox 36">
            <a:extLst>
              <a:ext uri="{FF2B5EF4-FFF2-40B4-BE49-F238E27FC236}">
                <a16:creationId xmlns:a16="http://schemas.microsoft.com/office/drawing/2014/main" id="{B04D8019-110B-D2B6-28B7-CBFF22D90A3D}"/>
              </a:ext>
            </a:extLst>
          </p:cNvPr>
          <p:cNvSpPr txBox="1"/>
          <p:nvPr/>
        </p:nvSpPr>
        <p:spPr>
          <a:xfrm>
            <a:off x="9234405" y="1630438"/>
            <a:ext cx="524504" cy="307777"/>
          </a:xfrm>
          <a:prstGeom prst="rect">
            <a:avLst/>
          </a:prstGeom>
        </p:spPr>
        <p:txBody>
          <a:bodyPr vert="horz" wrap="none" lIns="91440" tIns="45720" rIns="91440" bIns="45720" rtlCol="0">
            <a:spAutoFit/>
          </a:bodyPr>
          <a:lstStyle/>
          <a:p>
            <a:pPr marL="0" indent="0" algn="ctr">
              <a:spcBef>
                <a:spcPts val="0"/>
              </a:spcBef>
              <a:buNone/>
            </a:pPr>
            <a:r>
              <a:rPr lang="en-US" sz="1400" b="1" dirty="0"/>
              <a:t>M54</a:t>
            </a:r>
          </a:p>
        </p:txBody>
      </p:sp>
      <p:sp>
        <p:nvSpPr>
          <p:cNvPr id="38" name="TextBox 37">
            <a:extLst>
              <a:ext uri="{FF2B5EF4-FFF2-40B4-BE49-F238E27FC236}">
                <a16:creationId xmlns:a16="http://schemas.microsoft.com/office/drawing/2014/main" id="{327AF6B9-70F2-836B-EC0E-80252195AF4B}"/>
              </a:ext>
            </a:extLst>
          </p:cNvPr>
          <p:cNvSpPr txBox="1"/>
          <p:nvPr/>
        </p:nvSpPr>
        <p:spPr>
          <a:xfrm>
            <a:off x="8221337" y="1630438"/>
            <a:ext cx="524504" cy="307777"/>
          </a:xfrm>
          <a:prstGeom prst="rect">
            <a:avLst/>
          </a:prstGeom>
        </p:spPr>
        <p:txBody>
          <a:bodyPr vert="horz" wrap="none" lIns="91440" tIns="45720" rIns="91440" bIns="45720" rtlCol="0">
            <a:spAutoFit/>
          </a:bodyPr>
          <a:lstStyle/>
          <a:p>
            <a:pPr marL="0" indent="0" algn="ctr">
              <a:spcBef>
                <a:spcPts val="0"/>
              </a:spcBef>
              <a:buNone/>
            </a:pPr>
            <a:r>
              <a:rPr lang="en-US" sz="1400" b="1" dirty="0"/>
              <a:t>M42</a:t>
            </a:r>
            <a:endParaRPr lang="en-US" sz="1400" b="1" baseline="30000" dirty="0"/>
          </a:p>
        </p:txBody>
      </p:sp>
      <p:cxnSp>
        <p:nvCxnSpPr>
          <p:cNvPr id="21" name="Straight Arrow Connector 20">
            <a:extLst>
              <a:ext uri="{FF2B5EF4-FFF2-40B4-BE49-F238E27FC236}">
                <a16:creationId xmlns:a16="http://schemas.microsoft.com/office/drawing/2014/main" id="{1ABBB955-4B13-FEEA-1A09-86D8910EFFDA}"/>
              </a:ext>
            </a:extLst>
          </p:cNvPr>
          <p:cNvCxnSpPr>
            <a:cxnSpLocks/>
          </p:cNvCxnSpPr>
          <p:nvPr/>
        </p:nvCxnSpPr>
        <p:spPr>
          <a:xfrm>
            <a:off x="7393144" y="4233506"/>
            <a:ext cx="2200073" cy="119867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F641F78-C0CF-6E50-FA60-A6A269B3938C}"/>
              </a:ext>
            </a:extLst>
          </p:cNvPr>
          <p:cNvSpPr txBox="1"/>
          <p:nvPr/>
        </p:nvSpPr>
        <p:spPr>
          <a:xfrm>
            <a:off x="5317209" y="5430750"/>
            <a:ext cx="2075935" cy="461665"/>
          </a:xfrm>
          <a:prstGeom prst="rect">
            <a:avLst/>
          </a:prstGeom>
        </p:spPr>
        <p:txBody>
          <a:bodyPr vert="horz" wrap="square" lIns="91440" tIns="45720" rIns="91440" bIns="45720" rtlCol="0">
            <a:spAutoFit/>
          </a:bodyPr>
          <a:lstStyle/>
          <a:p>
            <a:pPr marL="0" indent="0" algn="ctr">
              <a:spcBef>
                <a:spcPts val="0"/>
              </a:spcBef>
              <a:buNone/>
            </a:pPr>
            <a:r>
              <a:rPr lang="en-US" sz="2400" b="1" dirty="0">
                <a:solidFill>
                  <a:srgbClr val="395079"/>
                </a:solidFill>
              </a:rPr>
              <a:t>Risk Reduction </a:t>
            </a:r>
          </a:p>
        </p:txBody>
      </p:sp>
    </p:spTree>
    <p:extLst>
      <p:ext uri="{BB962C8B-B14F-4D97-AF65-F5344CB8AC3E}">
        <p14:creationId xmlns:p14="http://schemas.microsoft.com/office/powerpoint/2010/main" val="364868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31F5-F1FF-F5E4-3368-D3891EBEE4B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61E08D-605C-C194-5F6D-71BD6BFE224C}"/>
              </a:ext>
            </a:extLst>
          </p:cNvPr>
          <p:cNvSpPr>
            <a:spLocks noGrp="1"/>
          </p:cNvSpPr>
          <p:nvPr>
            <p:ph type="title"/>
          </p:nvPr>
        </p:nvSpPr>
        <p:spPr/>
        <p:txBody>
          <a:bodyPr/>
          <a:lstStyle/>
          <a:p>
            <a:r>
              <a:rPr lang="en-US" dirty="0"/>
              <a:t>CONTINUOUS ACORAMIDIS STABILIZED </a:t>
            </a:r>
            <a:r>
              <a:rPr lang="en-US" dirty="0">
                <a:solidFill>
                  <a:srgbClr val="3A79D3"/>
                </a:solidFill>
              </a:rPr>
              <a:t>NT-proBNP</a:t>
            </a:r>
            <a:r>
              <a:rPr lang="en-US" dirty="0"/>
              <a:t> CONCENTRATIONS THROUGH MONTH 54</a:t>
            </a:r>
            <a:endParaRPr lang="en-US" dirty="0">
              <a:solidFill>
                <a:srgbClr val="D51A5E"/>
              </a:solidFill>
            </a:endParaRPr>
          </a:p>
        </p:txBody>
      </p:sp>
      <p:sp>
        <p:nvSpPr>
          <p:cNvPr id="4" name="Slide Number Placeholder 3">
            <a:extLst>
              <a:ext uri="{FF2B5EF4-FFF2-40B4-BE49-F238E27FC236}">
                <a16:creationId xmlns:a16="http://schemas.microsoft.com/office/drawing/2014/main" id="{363181BC-9697-046C-93A2-D00412526263}"/>
              </a:ext>
            </a:extLst>
          </p:cNvPr>
          <p:cNvSpPr>
            <a:spLocks noGrp="1"/>
          </p:cNvSpPr>
          <p:nvPr>
            <p:ph type="sldNum" sz="quarter" idx="10"/>
          </p:nvPr>
        </p:nvSpPr>
        <p:spPr>
          <a:xfrm>
            <a:off x="11247438" y="6450433"/>
            <a:ext cx="433387" cy="176960"/>
          </a:xfrm>
        </p:spPr>
        <p:txBody>
          <a:bodyPr/>
          <a:lstStyle/>
          <a:p>
            <a:fld id="{8CCD88B2-4779-4CF2-9BFA-66EFB27DFADF}" type="slidenum">
              <a:rPr lang="en-US" smtClean="0"/>
              <a:pPr/>
              <a:t>9</a:t>
            </a:fld>
            <a:endParaRPr lang="en-US" dirty="0"/>
          </a:p>
        </p:txBody>
      </p:sp>
      <p:sp>
        <p:nvSpPr>
          <p:cNvPr id="2" name="Slide Number Placeholder 3">
            <a:extLst>
              <a:ext uri="{FF2B5EF4-FFF2-40B4-BE49-F238E27FC236}">
                <a16:creationId xmlns:a16="http://schemas.microsoft.com/office/drawing/2014/main" id="{CE3903D0-4827-3C1C-A8E1-BA85A61D1C75}"/>
              </a:ext>
            </a:extLst>
          </p:cNvPr>
          <p:cNvSpPr txBox="1">
            <a:spLocks/>
          </p:cNvSpPr>
          <p:nvPr/>
        </p:nvSpPr>
        <p:spPr>
          <a:xfrm>
            <a:off x="11247438" y="6450433"/>
            <a:ext cx="433387" cy="176960"/>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CD88B2-4779-4CF2-9BFA-66EFB27DFADF}" type="slidenum">
              <a:rPr lang="en-US" smtClean="0"/>
              <a:pPr/>
              <a:t>9</a:t>
            </a:fld>
            <a:endParaRPr lang="en-US" dirty="0"/>
          </a:p>
        </p:txBody>
      </p:sp>
      <p:sp>
        <p:nvSpPr>
          <p:cNvPr id="6" name="Text Placeholder 3">
            <a:extLst>
              <a:ext uri="{FF2B5EF4-FFF2-40B4-BE49-F238E27FC236}">
                <a16:creationId xmlns:a16="http://schemas.microsoft.com/office/drawing/2014/main" id="{00345DAA-0CE0-274B-42BC-389CFF56E8B2}"/>
              </a:ext>
            </a:extLst>
          </p:cNvPr>
          <p:cNvSpPr txBox="1">
            <a:spLocks/>
          </p:cNvSpPr>
          <p:nvPr/>
        </p:nvSpPr>
        <p:spPr>
          <a:xfrm>
            <a:off x="309715" y="5814079"/>
            <a:ext cx="10937723" cy="957003"/>
          </a:xfrm>
          <a:prstGeom prst="rect">
            <a:avLst/>
          </a:prstGeom>
        </p:spPr>
        <p:txBody>
          <a:bodyPr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0" i="0" u="none" strike="noStrike" baseline="30000" dirty="0"/>
              <a:t>a</a:t>
            </a:r>
            <a:r>
              <a:rPr lang="en-US" sz="1000" b="0" i="0" u="none" strike="noStrike" dirty="0"/>
              <a:t>Baseline values are the last non-missing assessment values obtained before initiation of treatment </a:t>
            </a:r>
            <a:r>
              <a:rPr lang="en-US" sz="1000" b="0" i="0" u="none" strike="noStrike"/>
              <a:t>in ATTRibute-CM</a:t>
            </a:r>
            <a:r>
              <a:rPr lang="en-US" sz="1000" b="0" i="0" u="none" strike="noStrike" dirty="0"/>
              <a:t>.</a:t>
            </a:r>
            <a:br>
              <a:rPr lang="en-US" sz="1000" b="0" i="0" u="none" strike="noStrike" dirty="0"/>
            </a:br>
            <a:r>
              <a:rPr lang="en-US" sz="1000" dirty="0"/>
              <a:t>The dotted blue line at Month 12 indicates the point after which tafamidis was permitted during the </a:t>
            </a:r>
            <a:r>
              <a:rPr lang="en-US" sz="1000"/>
              <a:t>original ATTRibute-CM </a:t>
            </a:r>
            <a:r>
              <a:rPr lang="en-US" sz="1000" dirty="0"/>
              <a:t>study. The dashed gray vertical line indicates the end of </a:t>
            </a:r>
            <a:r>
              <a:rPr lang="en-US" sz="1000"/>
              <a:t>the ATTRibute-CM </a:t>
            </a:r>
            <a:r>
              <a:rPr lang="en-US" sz="1000" dirty="0"/>
              <a:t>study, after which all participants in the OLE received acoramidis.</a:t>
            </a:r>
            <a:br>
              <a:rPr lang="en-US" sz="1000" b="0" i="0" u="none" strike="noStrike" dirty="0"/>
            </a:br>
            <a:r>
              <a:rPr lang="en-US" sz="1000" b="0" i="0" u="none" strike="noStrike" dirty="0"/>
              <a:t>NT-proBNP, N-terminal pro-B-type natriuretic peptide; OLE, open-label extension; SE, standard error.</a:t>
            </a:r>
          </a:p>
        </p:txBody>
      </p:sp>
      <p:sp>
        <p:nvSpPr>
          <p:cNvPr id="11" name="Rectangle 10">
            <a:extLst>
              <a:ext uri="{FF2B5EF4-FFF2-40B4-BE49-F238E27FC236}">
                <a16:creationId xmlns:a16="http://schemas.microsoft.com/office/drawing/2014/main" id="{B28A7A38-03DC-F258-548D-BDE643A78750}"/>
              </a:ext>
            </a:extLst>
          </p:cNvPr>
          <p:cNvSpPr/>
          <p:nvPr/>
        </p:nvSpPr>
        <p:spPr>
          <a:xfrm>
            <a:off x="2832951" y="4371428"/>
            <a:ext cx="145831" cy="62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EECE8C7-40BD-AA73-4394-FD74B715790D}"/>
              </a:ext>
            </a:extLst>
          </p:cNvPr>
          <p:cNvSpPr/>
          <p:nvPr/>
        </p:nvSpPr>
        <p:spPr>
          <a:xfrm>
            <a:off x="2795418" y="1373037"/>
            <a:ext cx="288250" cy="2709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5C7453F-7AC1-85A3-C797-C02C794D5748}"/>
              </a:ext>
            </a:extLst>
          </p:cNvPr>
          <p:cNvPicPr>
            <a:picLocks noChangeAspect="1"/>
          </p:cNvPicPr>
          <p:nvPr/>
        </p:nvPicPr>
        <p:blipFill>
          <a:blip r:embed="rId3">
            <a:extLst>
              <a:ext uri="{28A0092B-C50C-407E-A947-70E740481C1C}">
                <a14:useLocalDpi xmlns:a14="http://schemas.microsoft.com/office/drawing/2010/main" val="0"/>
              </a:ext>
            </a:extLst>
          </a:blip>
          <a:srcRect b="5163"/>
          <a:stretch>
            <a:fillRect/>
          </a:stretch>
        </p:blipFill>
        <p:spPr>
          <a:xfrm>
            <a:off x="2780999" y="1231569"/>
            <a:ext cx="6829595" cy="4811480"/>
          </a:xfrm>
          <a:prstGeom prst="rect">
            <a:avLst/>
          </a:prstGeom>
          <a:solidFill>
            <a:schemeClr val="bg1"/>
          </a:solidFill>
        </p:spPr>
      </p:pic>
      <p:sp>
        <p:nvSpPr>
          <p:cNvPr id="5" name="Rectangle 4">
            <a:extLst>
              <a:ext uri="{FF2B5EF4-FFF2-40B4-BE49-F238E27FC236}">
                <a16:creationId xmlns:a16="http://schemas.microsoft.com/office/drawing/2014/main" id="{6ED528CF-5C3C-4AC3-8EB1-EFD3960FA4FD}"/>
              </a:ext>
            </a:extLst>
          </p:cNvPr>
          <p:cNvSpPr/>
          <p:nvPr/>
        </p:nvSpPr>
        <p:spPr>
          <a:xfrm>
            <a:off x="2657197" y="1700213"/>
            <a:ext cx="596368" cy="2457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F972DA2-1AD3-BA0F-4A87-2AC566A928B8}"/>
              </a:ext>
            </a:extLst>
          </p:cNvPr>
          <p:cNvSpPr txBox="1"/>
          <p:nvPr/>
        </p:nvSpPr>
        <p:spPr>
          <a:xfrm>
            <a:off x="937570" y="2604886"/>
            <a:ext cx="2437928" cy="523220"/>
          </a:xfrm>
          <a:prstGeom prst="rect">
            <a:avLst/>
          </a:prstGeom>
        </p:spPr>
        <p:txBody>
          <a:bodyPr vert="horz" wrap="square" lIns="91440" tIns="45720" rIns="91440" bIns="45720" rtlCol="0">
            <a:spAutoFit/>
          </a:bodyPr>
          <a:lstStyle/>
          <a:p>
            <a:pPr marL="0" indent="0" algn="r">
              <a:spcBef>
                <a:spcPts val="0"/>
              </a:spcBef>
              <a:buNone/>
            </a:pPr>
            <a:r>
              <a:rPr lang="en-US" sz="1400" b="1" dirty="0"/>
              <a:t>Geometric Mean Fold Change  </a:t>
            </a:r>
            <a:br>
              <a:rPr lang="en-US" sz="1400" b="1" dirty="0"/>
            </a:br>
            <a:r>
              <a:rPr lang="en-US" sz="1400" b="1" dirty="0"/>
              <a:t>in NT-proBNP (± SE)</a:t>
            </a:r>
            <a:endParaRPr lang="en-GB" sz="1400" b="1" dirty="0"/>
          </a:p>
        </p:txBody>
      </p:sp>
      <p:sp>
        <p:nvSpPr>
          <p:cNvPr id="14" name="Rectangle 13">
            <a:extLst>
              <a:ext uri="{FF2B5EF4-FFF2-40B4-BE49-F238E27FC236}">
                <a16:creationId xmlns:a16="http://schemas.microsoft.com/office/drawing/2014/main" id="{D02F814A-5E33-F480-19E5-454A6192279C}"/>
              </a:ext>
            </a:extLst>
          </p:cNvPr>
          <p:cNvSpPr/>
          <p:nvPr/>
        </p:nvSpPr>
        <p:spPr>
          <a:xfrm>
            <a:off x="2703306" y="1295245"/>
            <a:ext cx="283634" cy="2676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108BC3F-519C-F1F2-FB0E-0C11220D91FD}"/>
              </a:ext>
            </a:extLst>
          </p:cNvPr>
          <p:cNvSpPr txBox="1"/>
          <p:nvPr/>
        </p:nvSpPr>
        <p:spPr>
          <a:xfrm>
            <a:off x="5642204" y="979151"/>
            <a:ext cx="2225446" cy="492443"/>
          </a:xfrm>
          <a:prstGeom prst="rect">
            <a:avLst/>
          </a:prstGeom>
          <a:solidFill>
            <a:schemeClr val="bg1"/>
          </a:solidFill>
        </p:spPr>
        <p:txBody>
          <a:bodyPr vert="horz" wrap="square" lIns="91440" tIns="45720" rIns="91440" bIns="45720" rtlCol="0">
            <a:spAutoFit/>
          </a:bodyPr>
          <a:lstStyle/>
          <a:p>
            <a:pPr marL="0" indent="0" algn="ctr">
              <a:spcBef>
                <a:spcPts val="0"/>
              </a:spcBef>
              <a:buNone/>
            </a:pPr>
            <a:r>
              <a:rPr lang="en-US" sz="1300" b="1" dirty="0"/>
              <a:t>End of </a:t>
            </a:r>
            <a:r>
              <a:rPr lang="en-US" sz="1300" b="1" dirty="0" err="1"/>
              <a:t>ATTRibute</a:t>
            </a:r>
            <a:r>
              <a:rPr lang="en-US" sz="1300" b="1" dirty="0"/>
              <a:t>-CM</a:t>
            </a:r>
            <a:r>
              <a:rPr lang="en-US" sz="1300" b="1" strike="sngStrike" dirty="0">
                <a:solidFill>
                  <a:srgbClr val="00B050"/>
                </a:solidFill>
              </a:rPr>
              <a:t> </a:t>
            </a:r>
            <a:r>
              <a:rPr lang="en-US" sz="1300" b="1" dirty="0"/>
              <a:t>(double-blind portion)</a:t>
            </a:r>
            <a:endParaRPr lang="en-GB" sz="1300" b="1" dirty="0"/>
          </a:p>
        </p:txBody>
      </p:sp>
      <p:sp>
        <p:nvSpPr>
          <p:cNvPr id="3" name="TextBox 2">
            <a:extLst>
              <a:ext uri="{FF2B5EF4-FFF2-40B4-BE49-F238E27FC236}">
                <a16:creationId xmlns:a16="http://schemas.microsoft.com/office/drawing/2014/main" id="{F3ACE52C-F97D-02B5-8176-C6112A36CF20}"/>
              </a:ext>
            </a:extLst>
          </p:cNvPr>
          <p:cNvSpPr txBox="1"/>
          <p:nvPr/>
        </p:nvSpPr>
        <p:spPr>
          <a:xfrm>
            <a:off x="9632888" y="3198167"/>
            <a:ext cx="1204870" cy="461665"/>
          </a:xfrm>
          <a:prstGeom prst="rect">
            <a:avLst/>
          </a:prstGeom>
        </p:spPr>
        <p:txBody>
          <a:bodyPr vert="horz" wrap="square" lIns="91440" tIns="45720" rIns="91440" bIns="45720" rtlCol="0">
            <a:spAutoFit/>
          </a:bodyPr>
          <a:lstStyle/>
          <a:p>
            <a:pPr marL="0" indent="0" algn="l">
              <a:spcBef>
                <a:spcPts val="0"/>
              </a:spcBef>
              <a:buNone/>
            </a:pPr>
            <a:r>
              <a:rPr lang="en-US" sz="1200" b="1" dirty="0"/>
              <a:t>Continuous Acoramidis </a:t>
            </a:r>
          </a:p>
        </p:txBody>
      </p:sp>
      <p:sp>
        <p:nvSpPr>
          <p:cNvPr id="7" name="TextBox 6">
            <a:extLst>
              <a:ext uri="{FF2B5EF4-FFF2-40B4-BE49-F238E27FC236}">
                <a16:creationId xmlns:a16="http://schemas.microsoft.com/office/drawing/2014/main" id="{6C5A7831-AE2E-26B3-8456-1CB603C9046E}"/>
              </a:ext>
            </a:extLst>
          </p:cNvPr>
          <p:cNvSpPr txBox="1"/>
          <p:nvPr/>
        </p:nvSpPr>
        <p:spPr>
          <a:xfrm>
            <a:off x="9585292" y="1936401"/>
            <a:ext cx="1204870" cy="461665"/>
          </a:xfrm>
          <a:prstGeom prst="rect">
            <a:avLst/>
          </a:prstGeom>
        </p:spPr>
        <p:txBody>
          <a:bodyPr vert="horz" wrap="square" lIns="91440" tIns="45720" rIns="91440" bIns="45720" rtlCol="0">
            <a:spAutoFit/>
          </a:bodyPr>
          <a:lstStyle/>
          <a:p>
            <a:pPr marL="0" indent="0" algn="l">
              <a:spcBef>
                <a:spcPts val="0"/>
              </a:spcBef>
              <a:buNone/>
            </a:pPr>
            <a:r>
              <a:rPr lang="en-US" sz="1200" b="1" dirty="0"/>
              <a:t>Placebo-to-Acoramidis </a:t>
            </a:r>
          </a:p>
        </p:txBody>
      </p:sp>
      <p:sp>
        <p:nvSpPr>
          <p:cNvPr id="10" name="Rectangle 9">
            <a:extLst>
              <a:ext uri="{FF2B5EF4-FFF2-40B4-BE49-F238E27FC236}">
                <a16:creationId xmlns:a16="http://schemas.microsoft.com/office/drawing/2014/main" id="{6811C05A-253F-C477-A53C-ECE3B1931524}"/>
              </a:ext>
            </a:extLst>
          </p:cNvPr>
          <p:cNvSpPr/>
          <p:nvPr/>
        </p:nvSpPr>
        <p:spPr>
          <a:xfrm>
            <a:off x="3793786" y="1373037"/>
            <a:ext cx="1235413" cy="957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378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FbSkrDZW0THQT6Jo4gG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BIO">
  <a:themeElements>
    <a:clrScheme name="BBIO Colors">
      <a:dk1>
        <a:srgbClr val="000000"/>
      </a:dk1>
      <a:lt1>
        <a:sysClr val="window" lastClr="FFFFFF"/>
      </a:lt1>
      <a:dk2>
        <a:srgbClr val="0E2A5B"/>
      </a:dk2>
      <a:lt2>
        <a:srgbClr val="E7E6E6"/>
      </a:lt2>
      <a:accent1>
        <a:srgbClr val="3A79D3"/>
      </a:accent1>
      <a:accent2>
        <a:srgbClr val="A3DDF5"/>
      </a:accent2>
      <a:accent3>
        <a:srgbClr val="062491"/>
      </a:accent3>
      <a:accent4>
        <a:srgbClr val="9FB3FB"/>
      </a:accent4>
      <a:accent5>
        <a:srgbClr val="99A0A3"/>
      </a:accent5>
      <a:accent6>
        <a:srgbClr val="F5F5F5"/>
      </a:accent6>
      <a:hlink>
        <a:srgbClr val="3A79D3"/>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spAutoFit/>
      </a:bodyPr>
      <a:lstStyle>
        <a:defPPr marL="0" indent="0" algn="l">
          <a:spcBef>
            <a:spcPts val="0"/>
          </a:spcBef>
          <a:buNone/>
          <a:defRPr sz="1200" dirty="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 Presentation w QRCode FPO rev" id="{E44EC532-5BFD-1E44-801C-44B331B5D99C}" vid="{ED3CD059-0F43-C943-AA4F-2464CBBD84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d43087-aae0-4973-be37-d6335c84526b" xsi:nil="true"/>
    <lcf76f155ced4ddcb4097134ff3c332f xmlns="c7adc1f7-58fb-4ce8-a165-ae1c9b9a7f5c">
      <Terms xmlns="http://schemas.microsoft.com/office/infopath/2007/PartnerControls"/>
    </lcf76f155ced4ddcb4097134ff3c332f>
    <SharedWithUsers xmlns="0bd43087-aae0-4973-be37-d6335c84526b">
      <UserInfo>
        <DisplayName>Jonathan Fox</DisplayName>
        <AccountId>20</AccountId>
        <AccountType/>
      </UserInfo>
      <UserInfo>
        <DisplayName>SharingLinks.ada84633-334b-4c2f-8c99-cb701a5092af.Flexible.82c3b5a8-8c81-4b6a-bf0b-f4d47986492a</DisplayName>
        <AccountId>47</AccountId>
        <AccountType/>
      </UserInfo>
      <UserInfo>
        <DisplayName>Thomas Gnielinski</DisplayName>
        <AccountId>114</AccountId>
        <AccountType/>
      </UserInfo>
      <UserInfo>
        <DisplayName>Stuart Heminway</DisplayName>
        <AccountId>204</AccountId>
        <AccountType/>
      </UserInfo>
      <UserInfo>
        <DisplayName>Maggie YandellZhao</DisplayName>
        <AccountId>626</AccountId>
        <AccountType/>
      </UserInfo>
      <UserInfo>
        <DisplayName>Martha Cao</DisplayName>
        <AccountId>153</AccountId>
        <AccountType/>
      </UserInfo>
      <UserInfo>
        <DisplayName>John Whang</DisplayName>
        <AccountId>293</AccountId>
        <AccountType/>
      </UserInfo>
      <UserInfo>
        <DisplayName>Lenny Katz</DisplayName>
        <AccountId>178</AccountId>
        <AccountType/>
      </UserInfo>
      <UserInfo>
        <DisplayName>JF Tamby</DisplayName>
        <AccountId>155</AccountId>
        <AccountType/>
      </UserInfo>
      <UserInfo>
        <DisplayName>Andrea Zider</DisplayName>
        <AccountId>350</AccountId>
        <AccountType/>
      </UserInfo>
      <UserInfo>
        <DisplayName>Shweta Rane</DisplayName>
        <AccountId>555</AccountId>
        <AccountType/>
      </UserInfo>
    </SharedWithUsers>
    <Abstract xmlns="c7adc1f7-58fb-4ce8-a165-ae1c9b9a7f5c" xsi:nil="true"/>
    <OpenAccess xmlns="c7adc1f7-58fb-4ce8-a165-ae1c9b9a7f5c" xsi:nil="true"/>
    <CopyrightCleared_x003f_ xmlns="c7adc1f7-58fb-4ce8-a165-ae1c9b9a7f5c" xsi:nil="true"/>
    <Year xmlns="c7adc1f7-58fb-4ce8-a165-ae1c9b9a7f5c" xsi:nil="true"/>
    <ArticleKeywords xmlns="c7adc1f7-58fb-4ce8-a165-ae1c9b9a7f5c" xsi:nil="true"/>
    <KeyWords xmlns="c7adc1f7-58fb-4ce8-a165-ae1c9b9a7f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A58186533306419B98102D6C0C6C6E" ma:contentTypeVersion="25" ma:contentTypeDescription="Create a new document." ma:contentTypeScope="" ma:versionID="f369045def1801f74d3f6c18f33506c2">
  <xsd:schema xmlns:xsd="http://www.w3.org/2001/XMLSchema" xmlns:xs="http://www.w3.org/2001/XMLSchema" xmlns:p="http://schemas.microsoft.com/office/2006/metadata/properties" xmlns:ns2="c7adc1f7-58fb-4ce8-a165-ae1c9b9a7f5c" xmlns:ns3="0bd43087-aae0-4973-be37-d6335c84526b" targetNamespace="http://schemas.microsoft.com/office/2006/metadata/properties" ma:root="true" ma:fieldsID="adff3d59606f064b00636980d9febdfc" ns2:_="" ns3:_="">
    <xsd:import namespace="c7adc1f7-58fb-4ce8-a165-ae1c9b9a7f5c"/>
    <xsd:import namespace="0bd43087-aae0-4973-be37-d6335c8452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ArticleKeywords" minOccurs="0"/>
                <xsd:element ref="ns2:Abstract" minOccurs="0"/>
                <xsd:element ref="ns2:MediaServiceAutoTags" minOccurs="0"/>
                <xsd:element ref="ns2:MediaServiceOCR" minOccurs="0"/>
                <xsd:element ref="ns2:MediaServiceGenerationTime" minOccurs="0"/>
                <xsd:element ref="ns2:MediaServiceEventHashCode" minOccurs="0"/>
                <xsd:element ref="ns2:KeyWords" minOccurs="0"/>
                <xsd:element ref="ns2:CopyrightCleared_x003f_" minOccurs="0"/>
                <xsd:element ref="ns2:Year" minOccurs="0"/>
                <xsd:element ref="ns2:OpenAccess"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dc1f7-58fb-4ce8-a165-ae1c9b9a7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ArticleKeywords" ma:index="13" nillable="true" ma:displayName="Article Keywords" ma:format="Dropdown" ma:internalName="ArticleKeywords">
      <xsd:simpleType>
        <xsd:restriction base="dms:Text">
          <xsd:maxLength value="255"/>
        </xsd:restriction>
      </xsd:simpleType>
    </xsd:element>
    <xsd:element name="Abstract" ma:index="14" nillable="true" ma:displayName="Abstract" ma:format="Dropdown" ma:internalName="Abstract">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KeyWords" ma:index="19" nillable="true" ma:displayName="Article Key Words" ma:format="Dropdown" ma:internalName="KeyWords">
      <xsd:simpleType>
        <xsd:restriction base="dms:Text">
          <xsd:maxLength value="255"/>
        </xsd:restriction>
      </xsd:simpleType>
    </xsd:element>
    <xsd:element name="CopyrightCleared_x003f_" ma:index="20" nillable="true" ma:displayName="Copyright Cleared?" ma:format="Dropdown" ma:internalName="CopyrightCleared_x003f_">
      <xsd:simpleType>
        <xsd:restriction base="dms:Text">
          <xsd:maxLength value="255"/>
        </xsd:restriction>
      </xsd:simpleType>
    </xsd:element>
    <xsd:element name="Year" ma:index="21" nillable="true" ma:displayName="Year" ma:format="Dropdown" ma:internalName="Year">
      <xsd:simpleType>
        <xsd:restriction base="dms:Text">
          <xsd:maxLength value="255"/>
        </xsd:restriction>
      </xsd:simpleType>
    </xsd:element>
    <xsd:element name="OpenAccess" ma:index="22" nillable="true" ma:displayName="Open Access" ma:format="Dropdown" ma:internalName="OpenAccess">
      <xsd:simpleType>
        <xsd:restriction base="dms:Text">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52fd14a-09c0-46ad-bb65-9dcfa722744b" ma:termSetId="09814cd3-568e-fe90-9814-8d621ff8fb84" ma:anchorId="fba54fb3-c3e1-fe81-a776-ca4b69148c4d" ma:open="true" ma:isKeyword="false">
      <xsd:complexType>
        <xsd:sequence>
          <xsd:element ref="pc:Terms" minOccurs="0" maxOccurs="1"/>
        </xsd:sequence>
      </xsd:complex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d43087-aae0-4973-be37-d6335c84526b"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02a8ff1c-056c-41f0-bb8e-3fb507092938}" ma:internalName="TaxCatchAll" ma:showField="CatchAllData" ma:web="0bd43087-aae0-4973-be37-d6335c845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CE5712-DA51-454B-8056-0EDFCCEF0041}">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0bd43087-aae0-4973-be37-d6335c84526b"/>
    <ds:schemaRef ds:uri="http://schemas.microsoft.com/office/infopath/2007/PartnerControls"/>
    <ds:schemaRef ds:uri="http://purl.org/dc/elements/1.1/"/>
    <ds:schemaRef ds:uri="http://purl.org/dc/dcmitype/"/>
    <ds:schemaRef ds:uri="http://purl.org/dc/terms/"/>
    <ds:schemaRef ds:uri="c7adc1f7-58fb-4ce8-a165-ae1c9b9a7f5c"/>
  </ds:schemaRefs>
</ds:datastoreItem>
</file>

<file path=customXml/itemProps2.xml><?xml version="1.0" encoding="utf-8"?>
<ds:datastoreItem xmlns:ds="http://schemas.openxmlformats.org/officeDocument/2006/customXml" ds:itemID="{CB0CF434-8A81-4355-9AD9-71506F0ED57A}">
  <ds:schemaRefs>
    <ds:schemaRef ds:uri="http://schemas.microsoft.com/sharepoint/v3/contenttype/forms"/>
  </ds:schemaRefs>
</ds:datastoreItem>
</file>

<file path=customXml/itemProps3.xml><?xml version="1.0" encoding="utf-8"?>
<ds:datastoreItem xmlns:ds="http://schemas.openxmlformats.org/officeDocument/2006/customXml" ds:itemID="{A7302349-D306-45E5-9687-C94FAFF9C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dc1f7-58fb-4ce8-a165-ae1c9b9a7f5c"/>
    <ds:schemaRef ds:uri="0bd43087-aae0-4973-be37-d6335c845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12784</TotalTime>
  <Words>2951</Words>
  <Application>Microsoft Macintosh PowerPoint</Application>
  <PresentationFormat>Widescreen</PresentationFormat>
  <Paragraphs>241</Paragraphs>
  <Slides>13</Slides>
  <Notes>12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4" baseType="lpstr">
      <vt:lpstr>SimSun</vt:lpstr>
      <vt:lpstr>Aptos</vt:lpstr>
      <vt:lpstr>Arial</vt:lpstr>
      <vt:lpstr>Calibri</vt:lpstr>
      <vt:lpstr>Calibri Light</vt:lpstr>
      <vt:lpstr>HelveticaNeueLT Pro 55 Roman</vt:lpstr>
      <vt:lpstr>System Font Regular</vt:lpstr>
      <vt:lpstr>Wingdings</vt:lpstr>
      <vt:lpstr>1_BBIO</vt:lpstr>
      <vt:lpstr>Office Theme</vt:lpstr>
      <vt:lpstr>think-cell Slide</vt:lpstr>
      <vt:lpstr>PowerPoint Presentation</vt:lpstr>
      <vt:lpstr>INTRODUCTION</vt:lpstr>
      <vt:lpstr>PRESPECIFIED OUTCOME ANALYSIS OF ATTRibute-CM AND ITS OPEN-LABEL EXTENSION (OLE)</vt:lpstr>
      <vt:lpstr>Patient characteristics at entry into the OLE</vt:lpstr>
      <vt:lpstr>CONTINUOUS ACORAMIDIS REDUCED THE RISK OF ACM THROUGH MONTH 54 BY 45%</vt:lpstr>
      <vt:lpstr>CONTINUOUS ACORAMIDIS REDUCED THE RISK OF CVM THROUGH MONTH 54 BY 49%</vt:lpstr>
      <vt:lpstr>TREATMENT EFFECT ON ACM AND CVM CONSISTENTLY FAVORED CONTINUOUS ACORAMIDIS ACROSS KEY PATIENT SUBGROUPS</vt:lpstr>
      <vt:lpstr>CONTINUOUS ACORAMIDIS SHOWED DURABLE BENEFIT ON ACM AND CVM THROUGH MONTH 54</vt:lpstr>
      <vt:lpstr>CONTINUOUS ACORAMIDIS STABILIZED NT-proBNP CONCENTRATIONS THROUGH MONTH 54</vt:lpstr>
      <vt:lpstr>ACORAMIDIS SHOWED SUSTAINED INCREASE IN sTTR THROUGH MONTH 54</vt:lpstr>
      <vt:lpstr>ACORAMIDIS WAS WELL TOLERATED THROUGH MONTH 54</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Syneos Health</dc:creator>
  <cp:lastModifiedBy>Soman, Prem</cp:lastModifiedBy>
  <cp:revision>229</cp:revision>
  <dcterms:created xsi:type="dcterms:W3CDTF">2024-03-15T14:36:02Z</dcterms:created>
  <dcterms:modified xsi:type="dcterms:W3CDTF">2026-03-23T18:46:51Z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0x010100BCA58186533306419B98102D6C0C6C6E</vt:lpwstr>
  </property>
  <property fmtid="{D5CDD505-2E9C-101B-9397-08002B2CF9AE}" pid="3" name="MediaServiceImageTags">
    <vt:lpwstr/>
  </property>
  <property fmtid="{D5CDD505-2E9C-101B-9397-08002B2CF9AE}" pid="4" name="MSIP_Label_5e4b1be8-281e-475d-98b0-21c3457e5a46_Enabled">
    <vt:lpwstr>true</vt:lpwstr>
  </property>
  <property fmtid="{D5CDD505-2E9C-101B-9397-08002B2CF9AE}" pid="5" name="MSIP_Label_5e4b1be8-281e-475d-98b0-21c3457e5a46_SetDate">
    <vt:lpwstr>2026-03-20T00:30:19Z</vt:lpwstr>
  </property>
  <property fmtid="{D5CDD505-2E9C-101B-9397-08002B2CF9AE}" pid="6" name="MSIP_Label_5e4b1be8-281e-475d-98b0-21c3457e5a46_Method">
    <vt:lpwstr>Standard</vt:lpwstr>
  </property>
  <property fmtid="{D5CDD505-2E9C-101B-9397-08002B2CF9AE}" pid="7" name="MSIP_Label_5e4b1be8-281e-475d-98b0-21c3457e5a46_Name">
    <vt:lpwstr>Public</vt:lpwstr>
  </property>
  <property fmtid="{D5CDD505-2E9C-101B-9397-08002B2CF9AE}" pid="8" name="MSIP_Label_5e4b1be8-281e-475d-98b0-21c3457e5a46_SiteId">
    <vt:lpwstr>8b3dd73e-4e72-4679-b191-56da1588712b</vt:lpwstr>
  </property>
  <property fmtid="{D5CDD505-2E9C-101B-9397-08002B2CF9AE}" pid="9" name="MSIP_Label_5e4b1be8-281e-475d-98b0-21c3457e5a46_ActionId">
    <vt:lpwstr>1a3a65c2-82e7-4f35-8053-e9f5c15bea1e</vt:lpwstr>
  </property>
  <property fmtid="{D5CDD505-2E9C-101B-9397-08002B2CF9AE}" pid="10" name="MSIP_Label_5e4b1be8-281e-475d-98b0-21c3457e5a46_ContentBits">
    <vt:lpwstr>0</vt:lpwstr>
  </property>
  <property fmtid="{D5CDD505-2E9C-101B-9397-08002B2CF9AE}" pid="11" name="MSIP_Label_5e4b1be8-281e-475d-98b0-21c3457e5a46_Tag">
    <vt:lpwstr>50, 3, 0, 1</vt:lpwstr>
  </property>
</Properties>
</file>