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hbI+6ouV0hu4KorrBDad9kJLV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LI-Guided</c:v>
                </c:pt>
              </c:strCache>
            </c:strRef>
          </c:tx>
          <c:spPr>
            <a:solidFill>
              <a:srgbClr val="1F4E79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Mean LIR
Improvement (%)</c:v>
                </c:pt>
                <c:pt idx="1">
                  <c:v>Patients
Improving (%)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1.01</c:v>
                </c:pt>
                <c:pt idx="1">
                  <c:v>59.4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1449-446F-89ED-20E504C36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C00000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Mean LIR
Improvement (%)</c:v>
                </c:pt>
                <c:pt idx="1">
                  <c:v>Patients
Improving (%)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1.36</c:v>
                </c:pt>
                <c:pt idx="1">
                  <c:v>57.2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1449-446F-89ED-20E504C36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IL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8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IL"/>
          </a:p>
        </c:txPr>
        <c:crossAx val="-2068027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ver 3">
  <p:cSld name="2_Cover 3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721" y="-30183"/>
            <a:ext cx="12287443" cy="6918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832268" y="5494833"/>
            <a:ext cx="3751162" cy="636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0" i="0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832268" y="2274615"/>
            <a:ext cx="3751162" cy="157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0" i="0" sz="36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17"/>
          <p:cNvPicPr preferRelativeResize="0"/>
          <p:nvPr/>
        </p:nvPicPr>
        <p:blipFill rotWithShape="1">
          <a:blip r:embed="rId3">
            <a:alphaModFix/>
          </a:blip>
          <a:srcRect b="3850" l="25902" r="25902" t="0"/>
          <a:stretch/>
        </p:blipFill>
        <p:spPr>
          <a:xfrm>
            <a:off x="5480046" y="549521"/>
            <a:ext cx="6457975" cy="6308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502">
          <p15:clr>
            <a:srgbClr val="FBAE40"/>
          </p15:clr>
        </p15:guide>
        <p15:guide id="2" pos="6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91440" y="2028329"/>
            <a:ext cx="8586734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Lung Impedance-Guided Therapy Reduces Heart Failure Hospitalizations and Mortality in Heart Failure Patients with Preserved Ejection Fraction: </a:t>
            </a:r>
            <a:r>
              <a:rPr b="1" i="0" lang="en-US" sz="2200" u="none" cap="none" strike="noStrike">
                <a:solidFill>
                  <a:srgbClr val="FFB700"/>
                </a:solidFill>
                <a:latin typeface="Arial"/>
                <a:ea typeface="Arial"/>
                <a:cs typeface="Arial"/>
                <a:sym typeface="Arial"/>
              </a:rPr>
              <a:t>Randomized IMPEDANCE-HFpEF Trial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005840" y="4024739"/>
            <a:ext cx="6697549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Michael Kleiner Shochat, MD, B.Sc., PhD, FACC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708225" y="4588045"/>
            <a:ext cx="7163375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50"/>
              <a:buFont typeface="Arial"/>
              <a:buNone/>
            </a:pPr>
            <a:r>
              <a:rPr b="1" i="0" lang="en-US" sz="15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Marat Fudim, MD, MHS  •  Simcha Meisel, MD, PhD  •  Co-investigators.</a:t>
            </a:r>
            <a:endParaRPr b="0" i="0" sz="15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91438" y="5177919"/>
            <a:ext cx="8396951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50"/>
              <a:buFont typeface="Arial"/>
              <a:buNone/>
            </a:pPr>
            <a:r>
              <a:rPr b="1" i="0" lang="en-US" sz="15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Heart Failure Institute, Hillel Yaffe Medical Center  •  Technion – Israel Institute of Technology</a:t>
            </a:r>
            <a:endParaRPr b="0" i="0" sz="15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34570" y="5856646"/>
            <a:ext cx="8310688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B7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B700"/>
                </a:solidFill>
                <a:latin typeface="Arial"/>
                <a:ea typeface="Arial"/>
                <a:cs typeface="Arial"/>
                <a:sym typeface="Arial"/>
              </a:rPr>
              <a:t>ACC Annual Scientific Sessions 2026 New Orleans, Louisiana  •  March 29, 2026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0"/>
          <p:cNvSpPr txBox="1"/>
          <p:nvPr/>
        </p:nvSpPr>
        <p:spPr>
          <a:xfrm>
            <a:off x="1132485" y="1869435"/>
            <a:ext cx="36255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>
                <a:solidFill>
                  <a:srgbClr val="1A2E5A"/>
                </a:solidFill>
                <a:latin typeface="Calibri"/>
                <a:ea typeface="Calibri"/>
                <a:cs typeface="Calibri"/>
                <a:sym typeface="Calibri"/>
              </a:rPr>
              <a:t>Treatment Response After Up-Titration</a:t>
            </a:r>
            <a:endParaRPr/>
          </a:p>
        </p:txBody>
      </p:sp>
      <p:graphicFrame>
        <p:nvGraphicFramePr>
          <p:cNvPr id="419" name="Google Shape;419;p10"/>
          <p:cNvGraphicFramePr/>
          <p:nvPr/>
        </p:nvGraphicFramePr>
        <p:xfrm>
          <a:off x="428857" y="2278260"/>
          <a:ext cx="4828639" cy="370355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20" name="Google Shape;420;p10"/>
          <p:cNvSpPr txBox="1"/>
          <p:nvPr/>
        </p:nvSpPr>
        <p:spPr>
          <a:xfrm>
            <a:off x="1078992" y="2568649"/>
            <a:ext cx="14630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0.63</a:t>
            </a:r>
            <a:endParaRPr/>
          </a:p>
        </p:txBody>
      </p:sp>
      <p:sp>
        <p:nvSpPr>
          <p:cNvPr id="421" name="Google Shape;421;p10"/>
          <p:cNvSpPr txBox="1"/>
          <p:nvPr/>
        </p:nvSpPr>
        <p:spPr>
          <a:xfrm>
            <a:off x="3181196" y="2531719"/>
            <a:ext cx="130759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0.63</a:t>
            </a:r>
            <a:endParaRPr/>
          </a:p>
        </p:txBody>
      </p:sp>
      <p:sp>
        <p:nvSpPr>
          <p:cNvPr id="422" name="Google Shape;422;p10"/>
          <p:cNvSpPr txBox="1"/>
          <p:nvPr/>
        </p:nvSpPr>
        <p:spPr>
          <a:xfrm>
            <a:off x="1132485" y="4371875"/>
            <a:ext cx="14630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efficacy</a:t>
            </a:r>
            <a:b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both groups</a:t>
            </a:r>
            <a:endParaRPr/>
          </a:p>
        </p:txBody>
      </p:sp>
      <p:sp>
        <p:nvSpPr>
          <p:cNvPr id="423" name="Google Shape;423;p10"/>
          <p:cNvSpPr txBox="1"/>
          <p:nvPr/>
        </p:nvSpPr>
        <p:spPr>
          <a:xfrm>
            <a:off x="7518198" y="1820253"/>
            <a:ext cx="36082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>
                <a:solidFill>
                  <a:srgbClr val="1A2E5A"/>
                </a:solidFill>
                <a:latin typeface="Calibri"/>
                <a:ea typeface="Calibri"/>
                <a:cs typeface="Calibri"/>
                <a:sym typeface="Calibri"/>
              </a:rPr>
              <a:t>LIR Trajectory Preceding Hospitalization</a:t>
            </a:r>
            <a:endParaRPr/>
          </a:p>
        </p:txBody>
      </p:sp>
      <p:cxnSp>
        <p:nvCxnSpPr>
          <p:cNvPr id="424" name="Google Shape;424;p10"/>
          <p:cNvCxnSpPr/>
          <p:nvPr/>
        </p:nvCxnSpPr>
        <p:spPr>
          <a:xfrm flipH="1">
            <a:off x="6720840" y="1889118"/>
            <a:ext cx="6397" cy="3670434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0"/>
          <p:cNvCxnSpPr/>
          <p:nvPr/>
        </p:nvCxnSpPr>
        <p:spPr>
          <a:xfrm>
            <a:off x="6720840" y="5559552"/>
            <a:ext cx="5120640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"/>
          <p:cNvCxnSpPr/>
          <p:nvPr/>
        </p:nvCxnSpPr>
        <p:spPr>
          <a:xfrm>
            <a:off x="6720840" y="1889118"/>
            <a:ext cx="5120640" cy="0"/>
          </a:xfrm>
          <a:prstGeom prst="straightConnector1">
            <a:avLst/>
          </a:prstGeom>
          <a:noFill/>
          <a:ln cap="flat" cmpd="sng" w="9525">
            <a:solidFill>
              <a:srgbClr val="DDDDD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7" name="Google Shape;427;p10"/>
          <p:cNvSpPr txBox="1"/>
          <p:nvPr/>
        </p:nvSpPr>
        <p:spPr>
          <a:xfrm>
            <a:off x="6080759" y="1770246"/>
            <a:ext cx="5669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-10%</a:t>
            </a:r>
            <a:endParaRPr/>
          </a:p>
        </p:txBody>
      </p:sp>
      <p:cxnSp>
        <p:nvCxnSpPr>
          <p:cNvPr id="428" name="Google Shape;428;p10"/>
          <p:cNvCxnSpPr/>
          <p:nvPr/>
        </p:nvCxnSpPr>
        <p:spPr>
          <a:xfrm>
            <a:off x="6720840" y="2594970"/>
            <a:ext cx="5120640" cy="0"/>
          </a:xfrm>
          <a:prstGeom prst="straightConnector1">
            <a:avLst/>
          </a:prstGeom>
          <a:noFill/>
          <a:ln cap="flat" cmpd="sng" w="9525">
            <a:solidFill>
              <a:srgbClr val="DDDDD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9" name="Google Shape;429;p10"/>
          <p:cNvSpPr txBox="1"/>
          <p:nvPr/>
        </p:nvSpPr>
        <p:spPr>
          <a:xfrm>
            <a:off x="6080759" y="2476098"/>
            <a:ext cx="5669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-20%</a:t>
            </a:r>
            <a:endParaRPr/>
          </a:p>
        </p:txBody>
      </p:sp>
      <p:cxnSp>
        <p:nvCxnSpPr>
          <p:cNvPr id="430" name="Google Shape;430;p10"/>
          <p:cNvCxnSpPr/>
          <p:nvPr/>
        </p:nvCxnSpPr>
        <p:spPr>
          <a:xfrm>
            <a:off x="6720840" y="3300823"/>
            <a:ext cx="5120640" cy="0"/>
          </a:xfrm>
          <a:prstGeom prst="straightConnector1">
            <a:avLst/>
          </a:prstGeom>
          <a:noFill/>
          <a:ln cap="flat" cmpd="sng" w="9525">
            <a:solidFill>
              <a:srgbClr val="DDDDD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1" name="Google Shape;431;p10"/>
          <p:cNvSpPr txBox="1"/>
          <p:nvPr/>
        </p:nvSpPr>
        <p:spPr>
          <a:xfrm>
            <a:off x="6080759" y="3181951"/>
            <a:ext cx="5669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-30%</a:t>
            </a:r>
            <a:endParaRPr/>
          </a:p>
        </p:txBody>
      </p:sp>
      <p:cxnSp>
        <p:nvCxnSpPr>
          <p:cNvPr id="432" name="Google Shape;432;p10"/>
          <p:cNvCxnSpPr/>
          <p:nvPr/>
        </p:nvCxnSpPr>
        <p:spPr>
          <a:xfrm>
            <a:off x="6720840" y="4006676"/>
            <a:ext cx="5120640" cy="0"/>
          </a:xfrm>
          <a:prstGeom prst="straightConnector1">
            <a:avLst/>
          </a:prstGeom>
          <a:noFill/>
          <a:ln cap="flat" cmpd="sng" w="9525">
            <a:solidFill>
              <a:srgbClr val="DDDDD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3" name="Google Shape;433;p10"/>
          <p:cNvSpPr txBox="1"/>
          <p:nvPr/>
        </p:nvSpPr>
        <p:spPr>
          <a:xfrm>
            <a:off x="6080759" y="3887804"/>
            <a:ext cx="5669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-40%</a:t>
            </a:r>
            <a:endParaRPr/>
          </a:p>
        </p:txBody>
      </p:sp>
      <p:cxnSp>
        <p:nvCxnSpPr>
          <p:cNvPr id="434" name="Google Shape;434;p10"/>
          <p:cNvCxnSpPr/>
          <p:nvPr/>
        </p:nvCxnSpPr>
        <p:spPr>
          <a:xfrm>
            <a:off x="6720840" y="4712528"/>
            <a:ext cx="5120640" cy="0"/>
          </a:xfrm>
          <a:prstGeom prst="straightConnector1">
            <a:avLst/>
          </a:prstGeom>
          <a:noFill/>
          <a:ln cap="flat" cmpd="sng" w="9525">
            <a:solidFill>
              <a:srgbClr val="DDDDD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5" name="Google Shape;435;p10"/>
          <p:cNvSpPr txBox="1"/>
          <p:nvPr/>
        </p:nvSpPr>
        <p:spPr>
          <a:xfrm>
            <a:off x="6080759" y="4593656"/>
            <a:ext cx="5669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-50%</a:t>
            </a:r>
            <a:endParaRPr/>
          </a:p>
        </p:txBody>
      </p:sp>
      <p:cxnSp>
        <p:nvCxnSpPr>
          <p:cNvPr id="436" name="Google Shape;436;p10"/>
          <p:cNvCxnSpPr/>
          <p:nvPr/>
        </p:nvCxnSpPr>
        <p:spPr>
          <a:xfrm>
            <a:off x="6720840" y="5418381"/>
            <a:ext cx="5120640" cy="0"/>
          </a:xfrm>
          <a:prstGeom prst="straightConnector1">
            <a:avLst/>
          </a:prstGeom>
          <a:noFill/>
          <a:ln cap="flat" cmpd="sng" w="9525">
            <a:solidFill>
              <a:srgbClr val="DDDDD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7" name="Google Shape;437;p10"/>
          <p:cNvSpPr txBox="1"/>
          <p:nvPr/>
        </p:nvSpPr>
        <p:spPr>
          <a:xfrm>
            <a:off x="6080759" y="5299509"/>
            <a:ext cx="5669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-60%</a:t>
            </a:r>
            <a:endParaRPr/>
          </a:p>
        </p:txBody>
      </p:sp>
      <p:sp>
        <p:nvSpPr>
          <p:cNvPr id="438" name="Google Shape;438;p10"/>
          <p:cNvSpPr txBox="1"/>
          <p:nvPr/>
        </p:nvSpPr>
        <p:spPr>
          <a:xfrm rot="-5400000">
            <a:off x="4864935" y="3396106"/>
            <a:ext cx="24090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Lung Impedance Ratio — LIR (%)</a:t>
            </a:r>
            <a:endParaRPr/>
          </a:p>
        </p:txBody>
      </p:sp>
      <p:sp>
        <p:nvSpPr>
          <p:cNvPr id="439" name="Google Shape;439;p10"/>
          <p:cNvSpPr txBox="1"/>
          <p:nvPr/>
        </p:nvSpPr>
        <p:spPr>
          <a:xfrm>
            <a:off x="6932980" y="5596128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1 Month Before</a:t>
            </a:r>
            <a:br>
              <a:rPr b="1" i="0" lang="en-US" sz="12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2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Hospitalization</a:t>
            </a:r>
            <a:endParaRPr/>
          </a:p>
        </p:txBody>
      </p:sp>
      <p:sp>
        <p:nvSpPr>
          <p:cNvPr id="440" name="Google Shape;440;p10"/>
          <p:cNvSpPr txBox="1"/>
          <p:nvPr/>
        </p:nvSpPr>
        <p:spPr>
          <a:xfrm>
            <a:off x="10020909" y="5597761"/>
            <a:ext cx="13880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At Admission</a:t>
            </a:r>
            <a:endParaRPr/>
          </a:p>
        </p:txBody>
      </p:sp>
      <p:cxnSp>
        <p:nvCxnSpPr>
          <p:cNvPr id="441" name="Google Shape;441;p10"/>
          <p:cNvCxnSpPr/>
          <p:nvPr/>
        </p:nvCxnSpPr>
        <p:spPr>
          <a:xfrm>
            <a:off x="6720840" y="3653749"/>
            <a:ext cx="5120640" cy="0"/>
          </a:xfrm>
          <a:prstGeom prst="straightConnector1">
            <a:avLst/>
          </a:prstGeom>
          <a:noFill/>
          <a:ln cap="flat" cmpd="sng" w="15225">
            <a:solidFill>
              <a:srgbClr val="88888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42" name="Google Shape;442;p10"/>
          <p:cNvSpPr/>
          <p:nvPr/>
        </p:nvSpPr>
        <p:spPr>
          <a:xfrm>
            <a:off x="7710220" y="2277337"/>
            <a:ext cx="274320" cy="1376412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0"/>
          <p:cNvSpPr/>
          <p:nvPr/>
        </p:nvSpPr>
        <p:spPr>
          <a:xfrm>
            <a:off x="10577779" y="3773744"/>
            <a:ext cx="274320" cy="769379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0"/>
          <p:cNvSpPr/>
          <p:nvPr/>
        </p:nvSpPr>
        <p:spPr>
          <a:xfrm>
            <a:off x="7710220" y="2418507"/>
            <a:ext cx="274320" cy="2152850"/>
          </a:xfrm>
          <a:prstGeom prst="rect">
            <a:avLst/>
          </a:prstGeom>
          <a:solidFill>
            <a:srgbClr val="FADA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0"/>
          <p:cNvSpPr/>
          <p:nvPr/>
        </p:nvSpPr>
        <p:spPr>
          <a:xfrm>
            <a:off x="10577779" y="3738452"/>
            <a:ext cx="274320" cy="1284651"/>
          </a:xfrm>
          <a:prstGeom prst="rect">
            <a:avLst/>
          </a:prstGeom>
          <a:solidFill>
            <a:srgbClr val="FADA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6" name="Google Shape;446;p10"/>
          <p:cNvCxnSpPr/>
          <p:nvPr/>
        </p:nvCxnSpPr>
        <p:spPr>
          <a:xfrm>
            <a:off x="7847380" y="3110243"/>
            <a:ext cx="2867559" cy="1051720"/>
          </a:xfrm>
          <a:prstGeom prst="straightConnector1">
            <a:avLst/>
          </a:prstGeom>
          <a:noFill/>
          <a:ln cap="flat" cmpd="sng" w="44450">
            <a:solidFill>
              <a:srgbClr val="1F4E7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0"/>
          <p:cNvCxnSpPr/>
          <p:nvPr/>
        </p:nvCxnSpPr>
        <p:spPr>
          <a:xfrm>
            <a:off x="7847380" y="3385525"/>
            <a:ext cx="2867559" cy="698795"/>
          </a:xfrm>
          <a:prstGeom prst="straightConnector1">
            <a:avLst/>
          </a:prstGeom>
          <a:noFill/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8" name="Google Shape;448;p10"/>
          <p:cNvSpPr/>
          <p:nvPr/>
        </p:nvSpPr>
        <p:spPr>
          <a:xfrm>
            <a:off x="7755940" y="3018803"/>
            <a:ext cx="182880" cy="182880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0"/>
          <p:cNvSpPr/>
          <p:nvPr/>
        </p:nvSpPr>
        <p:spPr>
          <a:xfrm>
            <a:off x="10623499" y="4070523"/>
            <a:ext cx="182880" cy="182880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0"/>
          <p:cNvSpPr/>
          <p:nvPr/>
        </p:nvSpPr>
        <p:spPr>
          <a:xfrm>
            <a:off x="7755940" y="3294085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0"/>
          <p:cNvSpPr/>
          <p:nvPr/>
        </p:nvSpPr>
        <p:spPr>
          <a:xfrm>
            <a:off x="10623499" y="399288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0"/>
          <p:cNvSpPr txBox="1"/>
          <p:nvPr/>
        </p:nvSpPr>
        <p:spPr>
          <a:xfrm>
            <a:off x="7155027" y="2999870"/>
            <a:ext cx="62285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−27.3%</a:t>
            </a:r>
            <a:endParaRPr/>
          </a:p>
        </p:txBody>
      </p:sp>
      <p:sp>
        <p:nvSpPr>
          <p:cNvPr id="453" name="Google Shape;453;p10"/>
          <p:cNvSpPr txBox="1"/>
          <p:nvPr/>
        </p:nvSpPr>
        <p:spPr>
          <a:xfrm>
            <a:off x="10487253" y="4242815"/>
            <a:ext cx="70500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−42.2%</a:t>
            </a:r>
            <a:endParaRPr/>
          </a:p>
        </p:txBody>
      </p:sp>
      <p:sp>
        <p:nvSpPr>
          <p:cNvPr id="454" name="Google Shape;454;p10"/>
          <p:cNvSpPr txBox="1"/>
          <p:nvPr/>
        </p:nvSpPr>
        <p:spPr>
          <a:xfrm>
            <a:off x="7141755" y="3284779"/>
            <a:ext cx="777240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−31.2%</a:t>
            </a:r>
            <a:endParaRPr/>
          </a:p>
        </p:txBody>
      </p:sp>
      <p:sp>
        <p:nvSpPr>
          <p:cNvPr id="455" name="Google Shape;455;p10"/>
          <p:cNvSpPr txBox="1"/>
          <p:nvPr/>
        </p:nvSpPr>
        <p:spPr>
          <a:xfrm>
            <a:off x="10500969" y="3773424"/>
            <a:ext cx="777240" cy="219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−41.1%</a:t>
            </a:r>
            <a:endParaRPr/>
          </a:p>
        </p:txBody>
      </p:sp>
      <p:sp>
        <p:nvSpPr>
          <p:cNvPr id="456" name="Google Shape;456;p10"/>
          <p:cNvSpPr txBox="1"/>
          <p:nvPr/>
        </p:nvSpPr>
        <p:spPr>
          <a:xfrm>
            <a:off x="6744906" y="3172468"/>
            <a:ext cx="59314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>
                <a:solidFill>
                  <a:srgbClr val="222E3A"/>
                </a:solidFill>
                <a:latin typeface="Calibri"/>
                <a:ea typeface="Calibri"/>
                <a:cs typeface="Calibri"/>
                <a:sym typeface="Calibri"/>
              </a:rPr>
              <a:t>p = 0.21</a:t>
            </a:r>
            <a:endParaRPr/>
          </a:p>
        </p:txBody>
      </p:sp>
      <p:sp>
        <p:nvSpPr>
          <p:cNvPr id="457" name="Google Shape;457;p10"/>
          <p:cNvSpPr txBox="1"/>
          <p:nvPr/>
        </p:nvSpPr>
        <p:spPr>
          <a:xfrm>
            <a:off x="10577779" y="4014624"/>
            <a:ext cx="10972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0.76</a:t>
            </a:r>
            <a:endParaRPr/>
          </a:p>
        </p:txBody>
      </p:sp>
      <p:sp>
        <p:nvSpPr>
          <p:cNvPr id="458" name="Google Shape;458;p10"/>
          <p:cNvSpPr txBox="1"/>
          <p:nvPr/>
        </p:nvSpPr>
        <p:spPr>
          <a:xfrm>
            <a:off x="8719108" y="3159814"/>
            <a:ext cx="160446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ΔLIR = −17.1%, p = 0.05</a:t>
            </a:r>
            <a:endParaRPr/>
          </a:p>
        </p:txBody>
      </p:sp>
      <p:sp>
        <p:nvSpPr>
          <p:cNvPr id="459" name="Google Shape;459;p10"/>
          <p:cNvSpPr txBox="1"/>
          <p:nvPr/>
        </p:nvSpPr>
        <p:spPr>
          <a:xfrm>
            <a:off x="8728859" y="3891513"/>
            <a:ext cx="150876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ΔLIR = −12.8%, p = 0.05</a:t>
            </a:r>
            <a:endParaRPr/>
          </a:p>
        </p:txBody>
      </p:sp>
      <p:sp>
        <p:nvSpPr>
          <p:cNvPr id="460" name="Google Shape;460;p10"/>
          <p:cNvSpPr/>
          <p:nvPr/>
        </p:nvSpPr>
        <p:spPr>
          <a:xfrm>
            <a:off x="4155944" y="1305625"/>
            <a:ext cx="411480" cy="164592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0"/>
          <p:cNvSpPr txBox="1"/>
          <p:nvPr/>
        </p:nvSpPr>
        <p:spPr>
          <a:xfrm>
            <a:off x="4567424" y="1250438"/>
            <a:ext cx="167335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LI-Guided  (median [IQR])</a:t>
            </a:r>
            <a:endParaRPr b="1" i="0" sz="1000">
              <a:solidFill>
                <a:srgbClr val="1F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0"/>
          <p:cNvSpPr/>
          <p:nvPr/>
        </p:nvSpPr>
        <p:spPr>
          <a:xfrm>
            <a:off x="6315757" y="1299732"/>
            <a:ext cx="411480" cy="1645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0"/>
          <p:cNvSpPr txBox="1"/>
          <p:nvPr/>
        </p:nvSpPr>
        <p:spPr>
          <a:xfrm>
            <a:off x="6727237" y="1272886"/>
            <a:ext cx="169133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Control  (median [IQR])</a:t>
            </a:r>
            <a:endParaRPr/>
          </a:p>
        </p:txBody>
      </p:sp>
      <p:sp>
        <p:nvSpPr>
          <p:cNvPr id="464" name="Google Shape;464;p10"/>
          <p:cNvSpPr txBox="1"/>
          <p:nvPr/>
        </p:nvSpPr>
        <p:spPr>
          <a:xfrm>
            <a:off x="8352281" y="2625077"/>
            <a:ext cx="23381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 deterioration detected in LI-Guided group</a:t>
            </a:r>
            <a:endParaRPr/>
          </a:p>
        </p:txBody>
      </p:sp>
      <p:pic>
        <p:nvPicPr>
          <p:cNvPr id="465" name="Google Shape;465;p10"/>
          <p:cNvPicPr preferRelativeResize="0"/>
          <p:nvPr/>
        </p:nvPicPr>
        <p:blipFill rotWithShape="1">
          <a:blip r:embed="rId4">
            <a:alphaModFix/>
          </a:blip>
          <a:srcRect b="1258" l="-469" r="-1" t="89308"/>
          <a:stretch/>
        </p:blipFill>
        <p:spPr>
          <a:xfrm>
            <a:off x="-53085" y="6483096"/>
            <a:ext cx="12245085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10"/>
          <p:cNvSpPr txBox="1"/>
          <p:nvPr/>
        </p:nvSpPr>
        <p:spPr>
          <a:xfrm>
            <a:off x="1078992" y="142298"/>
            <a:ext cx="99761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Mechanism of Benefit: Adjustment Efficacy vs. Precision Timing (Results 5)</a:t>
            </a:r>
            <a:endParaRPr/>
          </a:p>
        </p:txBody>
      </p:sp>
      <p:sp>
        <p:nvSpPr>
          <p:cNvPr id="467" name="Google Shape;467;p10"/>
          <p:cNvSpPr txBox="1"/>
          <p:nvPr/>
        </p:nvSpPr>
        <p:spPr>
          <a:xfrm>
            <a:off x="118872" y="558500"/>
            <a:ext cx="117226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07000"/>
                </a:solidFill>
                <a:latin typeface="Calibri"/>
                <a:ea typeface="Calibri"/>
                <a:cs typeface="Calibri"/>
                <a:sym typeface="Calibri"/>
              </a:rPr>
              <a:t>★  Key Finding:  </a:t>
            </a:r>
            <a:r>
              <a:rPr b="1" lang="en-US" sz="1600">
                <a:solidFill>
                  <a:srgbClr val="5C3800"/>
                </a:solidFill>
                <a:latin typeface="Calibri"/>
                <a:ea typeface="Calibri"/>
                <a:cs typeface="Calibri"/>
                <a:sym typeface="Calibri"/>
              </a:rPr>
              <a:t>Diuretic adjustments were equally effective in both groups after up-titration— superior outcomes resulted from earlier and more precise timing of interventions rather than differences in treatment efficacy.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1"/>
          <p:cNvGrpSpPr/>
          <p:nvPr/>
        </p:nvGrpSpPr>
        <p:grpSpPr>
          <a:xfrm>
            <a:off x="-53085" y="0"/>
            <a:ext cx="12245085" cy="6858000"/>
            <a:chOff x="-53085" y="0"/>
            <a:chExt cx="12245085" cy="6858000"/>
          </a:xfrm>
        </p:grpSpPr>
        <p:sp>
          <p:nvSpPr>
            <p:cNvPr id="473" name="Google Shape;473;p11"/>
            <p:cNvSpPr txBox="1"/>
            <p:nvPr/>
          </p:nvSpPr>
          <p:spPr>
            <a:xfrm>
              <a:off x="233496" y="0"/>
              <a:ext cx="11612104" cy="3293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Conclusions:</a:t>
              </a:r>
              <a:r>
                <a:rPr lang="en-US" sz="2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1" lang="en-US" sz="24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In patients with HFpEF, LI-guided management significantly :</a:t>
              </a:r>
              <a:endParaRPr/>
            </a:p>
            <a:p>
              <a:pPr indent="-2286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• Reduces HF hospitalizations</a:t>
              </a:r>
              <a:endParaRPr/>
            </a:p>
            <a:p>
              <a:pPr indent="-2286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• Reduces all-cause mortality</a:t>
              </a:r>
              <a:endParaRPr/>
            </a:p>
            <a:p>
              <a:pPr indent="-2286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• Reduces HF-related mortality</a:t>
              </a:r>
              <a:endParaRPr/>
            </a:p>
            <a:p>
              <a:pPr indent="-2286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These benefits are driven by earlier detection and correction of pulmonary congestion</a:t>
              </a:r>
              <a:endParaRPr/>
            </a:p>
            <a:p>
              <a:pPr indent="-2286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Lung Impedance monitoring is non-invasive, simple, and scalable</a:t>
              </a:r>
              <a:endPara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1"/>
            <p:cNvSpPr txBox="1"/>
            <p:nvPr/>
          </p:nvSpPr>
          <p:spPr>
            <a:xfrm>
              <a:off x="346400" y="4838078"/>
              <a:ext cx="45165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Thank you very much</a:t>
              </a:r>
              <a:endParaRPr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5" name="Google Shape;475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49474" y="3714413"/>
              <a:ext cx="5142526" cy="2893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11"/>
            <p:cNvPicPr preferRelativeResize="0"/>
            <p:nvPr/>
          </p:nvPicPr>
          <p:blipFill rotWithShape="1">
            <a:blip r:embed="rId4">
              <a:alphaModFix/>
            </a:blip>
            <a:srcRect b="1258" l="-469" r="-1" t="89308"/>
            <a:stretch/>
          </p:blipFill>
          <p:spPr>
            <a:xfrm>
              <a:off x="-53085" y="6483096"/>
              <a:ext cx="12245085" cy="3749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p11"/>
            <p:cNvSpPr txBox="1"/>
            <p:nvPr/>
          </p:nvSpPr>
          <p:spPr>
            <a:xfrm>
              <a:off x="209762" y="3582575"/>
              <a:ext cx="843131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Direct monitoring of pulmonary congestion may redefine HFpEF management</a:t>
              </a:r>
              <a:endPara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2"/>
          <p:cNvSpPr txBox="1"/>
          <p:nvPr>
            <p:ph idx="1" type="body"/>
          </p:nvPr>
        </p:nvSpPr>
        <p:spPr>
          <a:xfrm>
            <a:off x="900477" y="4728556"/>
            <a:ext cx="6764286" cy="127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Non-invasive </a:t>
            </a:r>
            <a:br>
              <a:rPr lang="en-US" sz="3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Congestion Monitoring.</a:t>
            </a:r>
            <a:endParaRPr sz="3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83" name="Google Shape;483;p12"/>
          <p:cNvGrpSpPr/>
          <p:nvPr/>
        </p:nvGrpSpPr>
        <p:grpSpPr>
          <a:xfrm>
            <a:off x="959092" y="1413525"/>
            <a:ext cx="4037340" cy="1863160"/>
            <a:chOff x="832268" y="1019389"/>
            <a:chExt cx="3371699" cy="1555978"/>
          </a:xfrm>
        </p:grpSpPr>
        <p:pic>
          <p:nvPicPr>
            <p:cNvPr id="484" name="Google Shape;48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6930" y="1019389"/>
              <a:ext cx="3367037" cy="1312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12"/>
            <p:cNvPicPr preferRelativeResize="0"/>
            <p:nvPr/>
          </p:nvPicPr>
          <p:blipFill rotWithShape="1">
            <a:blip r:embed="rId4">
              <a:alphaModFix/>
            </a:blip>
            <a:srcRect b="32731" l="0" r="0" t="0"/>
            <a:stretch/>
          </p:blipFill>
          <p:spPr>
            <a:xfrm>
              <a:off x="832268" y="2226387"/>
              <a:ext cx="1935758" cy="3489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6" name="Google Shape;486;p12"/>
          <p:cNvGrpSpPr/>
          <p:nvPr/>
        </p:nvGrpSpPr>
        <p:grpSpPr>
          <a:xfrm>
            <a:off x="14633747" y="263202"/>
            <a:ext cx="1598595" cy="1600516"/>
            <a:chOff x="12825140" y="1169345"/>
            <a:chExt cx="1091289" cy="1092601"/>
          </a:xfrm>
        </p:grpSpPr>
        <p:pic>
          <p:nvPicPr>
            <p:cNvPr id="487" name="Google Shape;487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825140" y="1170658"/>
              <a:ext cx="1091289" cy="1091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12"/>
            <p:cNvSpPr/>
            <p:nvPr/>
          </p:nvSpPr>
          <p:spPr>
            <a:xfrm>
              <a:off x="12915700" y="1248626"/>
              <a:ext cx="910169" cy="910170"/>
            </a:xfrm>
            <a:prstGeom prst="ellipse">
              <a:avLst/>
            </a:prstGeom>
            <a:solidFill>
              <a:srgbClr val="FF68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12877505" y="1219324"/>
              <a:ext cx="986559" cy="98656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>
                      <a:alpha val="70196"/>
                    </a:schemeClr>
                  </a:solidFill>
                  <a:latin typeface="Calibri"/>
                </a:rPr>
                <a:t>Ready for</a:t>
              </a:r>
            </a:p>
          </p:txBody>
        </p:sp>
        <p:sp>
          <p:nvSpPr>
            <p:cNvPr id="490" name="Google Shape;490;p12"/>
            <p:cNvSpPr/>
            <p:nvPr/>
          </p:nvSpPr>
          <p:spPr>
            <a:xfrm>
              <a:off x="12825140" y="1169345"/>
              <a:ext cx="1091288" cy="109128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>
                      <a:alpha val="70196"/>
                    </a:schemeClr>
                  </a:solidFill>
                  <a:latin typeface="Calibri"/>
                </a:rPr>
                <a:t>Commercialization</a:t>
              </a:r>
            </a:p>
          </p:txBody>
        </p:sp>
        <p:pic>
          <p:nvPicPr>
            <p:cNvPr id="491" name="Google Shape;491;p12"/>
            <p:cNvPicPr preferRelativeResize="0"/>
            <p:nvPr/>
          </p:nvPicPr>
          <p:blipFill rotWithShape="1">
            <a:blip r:embed="rId6">
              <a:alphaModFix/>
            </a:blip>
            <a:srcRect b="3902" l="5549" r="3268" t="7001"/>
            <a:stretch/>
          </p:blipFill>
          <p:spPr>
            <a:xfrm>
              <a:off x="13111937" y="1508977"/>
              <a:ext cx="541447" cy="3478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2" name="Google Shape;492;p12"/>
          <p:cNvGrpSpPr/>
          <p:nvPr/>
        </p:nvGrpSpPr>
        <p:grpSpPr>
          <a:xfrm>
            <a:off x="14575494" y="2317879"/>
            <a:ext cx="1913371" cy="1913370"/>
            <a:chOff x="13506803" y="2214923"/>
            <a:chExt cx="2092554" cy="2092553"/>
          </a:xfrm>
        </p:grpSpPr>
        <p:sp>
          <p:nvSpPr>
            <p:cNvPr id="493" name="Google Shape;493;p12"/>
            <p:cNvSpPr/>
            <p:nvPr/>
          </p:nvSpPr>
          <p:spPr>
            <a:xfrm>
              <a:off x="13693136" y="2403454"/>
              <a:ext cx="1739909" cy="1739911"/>
            </a:xfrm>
            <a:prstGeom prst="ellipse">
              <a:avLst/>
            </a:prstGeom>
            <a:solidFill>
              <a:srgbClr val="F9C1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4" name="Google Shape;494;p12"/>
            <p:cNvGrpSpPr/>
            <p:nvPr/>
          </p:nvGrpSpPr>
          <p:grpSpPr>
            <a:xfrm>
              <a:off x="13506803" y="2214923"/>
              <a:ext cx="2092554" cy="2092553"/>
              <a:chOff x="14491027" y="2214923"/>
              <a:chExt cx="2092554" cy="2092553"/>
            </a:xfrm>
          </p:grpSpPr>
          <p:sp>
            <p:nvSpPr>
              <p:cNvPr id="495" name="Google Shape;495;p12"/>
              <p:cNvSpPr/>
              <p:nvPr/>
            </p:nvSpPr>
            <p:spPr>
              <a:xfrm>
                <a:off x="14662739" y="2353437"/>
                <a:ext cx="1739908" cy="173991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accent1"/>
                    </a:solidFill>
                    <a:latin typeface="Calibri"/>
                  </a:rPr>
                  <a:t>Ready for</a:t>
                </a:r>
              </a:p>
            </p:txBody>
          </p:sp>
          <p:sp>
            <p:nvSpPr>
              <p:cNvPr id="496" name="Google Shape;496;p12"/>
              <p:cNvSpPr/>
              <p:nvPr/>
            </p:nvSpPr>
            <p:spPr>
              <a:xfrm>
                <a:off x="14491027" y="2214923"/>
                <a:ext cx="2092554" cy="209255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accent1"/>
                    </a:solidFill>
                    <a:latin typeface="Calibri"/>
                  </a:rPr>
                  <a:t>Commercialization</a:t>
                </a:r>
              </a:p>
            </p:txBody>
          </p:sp>
          <p:grpSp>
            <p:nvGrpSpPr>
              <p:cNvPr id="497" name="Google Shape;497;p12"/>
              <p:cNvGrpSpPr/>
              <p:nvPr/>
            </p:nvGrpSpPr>
            <p:grpSpPr>
              <a:xfrm>
                <a:off x="14964584" y="2704402"/>
                <a:ext cx="1133375" cy="1133376"/>
                <a:chOff x="11840135" y="2640234"/>
                <a:chExt cx="1133375" cy="1133376"/>
              </a:xfrm>
            </p:grpSpPr>
            <p:sp>
              <p:nvSpPr>
                <p:cNvPr id="498" name="Google Shape;498;p12"/>
                <p:cNvSpPr/>
                <p:nvPr/>
              </p:nvSpPr>
              <p:spPr>
                <a:xfrm>
                  <a:off x="11840135" y="2640234"/>
                  <a:ext cx="1133375" cy="1133376"/>
                </a:xfrm>
                <a:prstGeom prst="ellipse">
                  <a:avLst/>
                </a:prstGeom>
                <a:solidFill>
                  <a:srgbClr val="FF6833"/>
                </a:solidFill>
                <a:ln cap="flat" cmpd="sng" w="12700">
                  <a:solidFill>
                    <a:srgbClr val="FF916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9" name="Google Shape;499;p1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3902" l="5549" r="3268" t="7001"/>
                <a:stretch/>
              </p:blipFill>
              <p:spPr>
                <a:xfrm>
                  <a:off x="12026291" y="2924677"/>
                  <a:ext cx="793149" cy="5096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500" name="Google Shape;500;p12"/>
          <p:cNvGrpSpPr/>
          <p:nvPr/>
        </p:nvGrpSpPr>
        <p:grpSpPr>
          <a:xfrm>
            <a:off x="14575494" y="4916700"/>
            <a:ext cx="1913371" cy="1913370"/>
            <a:chOff x="13506803" y="2214923"/>
            <a:chExt cx="2092554" cy="2092553"/>
          </a:xfrm>
        </p:grpSpPr>
        <p:sp>
          <p:nvSpPr>
            <p:cNvPr id="501" name="Google Shape;501;p12"/>
            <p:cNvSpPr/>
            <p:nvPr/>
          </p:nvSpPr>
          <p:spPr>
            <a:xfrm>
              <a:off x="13693136" y="2403454"/>
              <a:ext cx="1739909" cy="1739911"/>
            </a:xfrm>
            <a:prstGeom prst="ellipse">
              <a:avLst/>
            </a:prstGeom>
            <a:solidFill>
              <a:srgbClr val="F9C1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2" name="Google Shape;502;p12"/>
            <p:cNvGrpSpPr/>
            <p:nvPr/>
          </p:nvGrpSpPr>
          <p:grpSpPr>
            <a:xfrm>
              <a:off x="13506803" y="2214923"/>
              <a:ext cx="2092554" cy="2092553"/>
              <a:chOff x="14491027" y="2214923"/>
              <a:chExt cx="2092554" cy="2092553"/>
            </a:xfrm>
          </p:grpSpPr>
          <p:sp>
            <p:nvSpPr>
              <p:cNvPr id="503" name="Google Shape;503;p12"/>
              <p:cNvSpPr/>
              <p:nvPr/>
            </p:nvSpPr>
            <p:spPr>
              <a:xfrm>
                <a:off x="14662739" y="2353437"/>
                <a:ext cx="1739908" cy="173991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accent1"/>
                    </a:solidFill>
                    <a:latin typeface="Calibri"/>
                  </a:rPr>
                  <a:t>Ready for</a:t>
                </a:r>
              </a:p>
            </p:txBody>
          </p:sp>
          <p:sp>
            <p:nvSpPr>
              <p:cNvPr id="504" name="Google Shape;504;p12"/>
              <p:cNvSpPr/>
              <p:nvPr/>
            </p:nvSpPr>
            <p:spPr>
              <a:xfrm>
                <a:off x="14491027" y="2214923"/>
                <a:ext cx="2092554" cy="209255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chemeClr val="accent1"/>
                    </a:solidFill>
                    <a:latin typeface="Calibri"/>
                  </a:rPr>
                  <a:t>Commercialization</a:t>
                </a:r>
              </a:p>
            </p:txBody>
          </p:sp>
          <p:grpSp>
            <p:nvGrpSpPr>
              <p:cNvPr id="505" name="Google Shape;505;p12"/>
              <p:cNvGrpSpPr/>
              <p:nvPr/>
            </p:nvGrpSpPr>
            <p:grpSpPr>
              <a:xfrm>
                <a:off x="14964584" y="2686858"/>
                <a:ext cx="1133375" cy="1133376"/>
                <a:chOff x="11840135" y="2622690"/>
                <a:chExt cx="1133375" cy="1133376"/>
              </a:xfrm>
            </p:grpSpPr>
            <p:sp>
              <p:nvSpPr>
                <p:cNvPr id="506" name="Google Shape;506;p12"/>
                <p:cNvSpPr/>
                <p:nvPr/>
              </p:nvSpPr>
              <p:spPr>
                <a:xfrm>
                  <a:off x="11840135" y="2622690"/>
                  <a:ext cx="1133375" cy="1133376"/>
                </a:xfrm>
                <a:prstGeom prst="ellipse">
                  <a:avLst/>
                </a:prstGeom>
                <a:solidFill>
                  <a:srgbClr val="52525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07" name="Google Shape;507;p1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3902" l="5549" r="3268" t="7001"/>
                <a:stretch/>
              </p:blipFill>
              <p:spPr>
                <a:xfrm>
                  <a:off x="12026291" y="2924677"/>
                  <a:ext cx="793149" cy="5096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508" name="Google Shape;508;p12"/>
          <p:cNvGrpSpPr/>
          <p:nvPr/>
        </p:nvGrpSpPr>
        <p:grpSpPr>
          <a:xfrm>
            <a:off x="16830541" y="2317879"/>
            <a:ext cx="1913371" cy="1913370"/>
            <a:chOff x="13516812" y="2214923"/>
            <a:chExt cx="2092554" cy="2092553"/>
          </a:xfrm>
        </p:grpSpPr>
        <p:sp>
          <p:nvSpPr>
            <p:cNvPr id="509" name="Google Shape;509;p12"/>
            <p:cNvSpPr/>
            <p:nvPr/>
          </p:nvSpPr>
          <p:spPr>
            <a:xfrm>
              <a:off x="13693136" y="2403454"/>
              <a:ext cx="1739909" cy="1739911"/>
            </a:xfrm>
            <a:prstGeom prst="ellipse">
              <a:avLst/>
            </a:prstGeom>
            <a:solidFill>
              <a:srgbClr val="F9C1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0" name="Google Shape;510;p12"/>
            <p:cNvGrpSpPr/>
            <p:nvPr/>
          </p:nvGrpSpPr>
          <p:grpSpPr>
            <a:xfrm>
              <a:off x="13516812" y="2214923"/>
              <a:ext cx="2092554" cy="2092553"/>
              <a:chOff x="14501036" y="2214923"/>
              <a:chExt cx="2092554" cy="2092553"/>
            </a:xfrm>
          </p:grpSpPr>
          <p:sp>
            <p:nvSpPr>
              <p:cNvPr id="511" name="Google Shape;511;p12"/>
              <p:cNvSpPr/>
              <p:nvPr/>
            </p:nvSpPr>
            <p:spPr>
              <a:xfrm>
                <a:off x="14662739" y="2353437"/>
                <a:ext cx="1739908" cy="173991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rgbClr val="E95F2F"/>
                    </a:solidFill>
                    <a:latin typeface="Calibri"/>
                  </a:rPr>
                  <a:t>Ready for</a:t>
                </a:r>
              </a:p>
            </p:txBody>
          </p:sp>
          <p:sp>
            <p:nvSpPr>
              <p:cNvPr id="512" name="Google Shape;512;p12"/>
              <p:cNvSpPr/>
              <p:nvPr/>
            </p:nvSpPr>
            <p:spPr>
              <a:xfrm>
                <a:off x="14501036" y="2214923"/>
                <a:ext cx="2092554" cy="209255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rgbClr val="E95F2F"/>
                    </a:solidFill>
                    <a:latin typeface="Calibri"/>
                  </a:rPr>
                  <a:t>Commercialization</a:t>
                </a:r>
              </a:p>
            </p:txBody>
          </p:sp>
          <p:grpSp>
            <p:nvGrpSpPr>
              <p:cNvPr id="513" name="Google Shape;513;p12"/>
              <p:cNvGrpSpPr/>
              <p:nvPr/>
            </p:nvGrpSpPr>
            <p:grpSpPr>
              <a:xfrm>
                <a:off x="14964584" y="2704402"/>
                <a:ext cx="1133375" cy="1133376"/>
                <a:chOff x="11840135" y="2640234"/>
                <a:chExt cx="1133375" cy="1133376"/>
              </a:xfrm>
            </p:grpSpPr>
            <p:sp>
              <p:nvSpPr>
                <p:cNvPr id="514" name="Google Shape;514;p12"/>
                <p:cNvSpPr/>
                <p:nvPr/>
              </p:nvSpPr>
              <p:spPr>
                <a:xfrm>
                  <a:off x="11840135" y="2640234"/>
                  <a:ext cx="1133375" cy="1133376"/>
                </a:xfrm>
                <a:prstGeom prst="ellipse">
                  <a:avLst/>
                </a:prstGeom>
                <a:solidFill>
                  <a:srgbClr val="FF6833"/>
                </a:solidFill>
                <a:ln cap="flat" cmpd="sng" w="12700">
                  <a:solidFill>
                    <a:srgbClr val="FF916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15" name="Google Shape;515;p1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3902" l="5549" r="3268" t="7001"/>
                <a:stretch/>
              </p:blipFill>
              <p:spPr>
                <a:xfrm>
                  <a:off x="12026291" y="2924677"/>
                  <a:ext cx="793149" cy="5096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b="1258" l="-469" r="-1" t="89308"/>
          <a:stretch/>
        </p:blipFill>
        <p:spPr>
          <a:xfrm>
            <a:off x="-53085" y="6483096"/>
            <a:ext cx="12245085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1907098" y="418550"/>
            <a:ext cx="90845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Pulmonary Congestion Drives Heart Failure Hospitalizations</a:t>
            </a:r>
            <a:endParaRPr b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45350" y="2305615"/>
            <a:ext cx="1104821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Pulmonary congestion is the main driver of Heart Failure hospitalizations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Congestion develops days–weeks before symptoms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There are no simple and direct methods to measure lung fluid changes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"/>
          <p:cNvGrpSpPr/>
          <p:nvPr/>
        </p:nvGrpSpPr>
        <p:grpSpPr>
          <a:xfrm>
            <a:off x="-53085" y="-46892"/>
            <a:ext cx="12245085" cy="6904892"/>
            <a:chOff x="-53085" y="-46892"/>
            <a:chExt cx="12245085" cy="6904892"/>
          </a:xfrm>
        </p:grpSpPr>
        <p:grpSp>
          <p:nvGrpSpPr>
            <p:cNvPr id="115" name="Google Shape;115;p3"/>
            <p:cNvGrpSpPr/>
            <p:nvPr/>
          </p:nvGrpSpPr>
          <p:grpSpPr>
            <a:xfrm>
              <a:off x="-53085" y="-46892"/>
              <a:ext cx="12245085" cy="6904892"/>
              <a:chOff x="-53085" y="-381392"/>
              <a:chExt cx="12245085" cy="7239392"/>
            </a:xfrm>
          </p:grpSpPr>
          <p:grpSp>
            <p:nvGrpSpPr>
              <p:cNvPr id="116" name="Google Shape;116;p3"/>
              <p:cNvGrpSpPr/>
              <p:nvPr/>
            </p:nvGrpSpPr>
            <p:grpSpPr>
              <a:xfrm>
                <a:off x="255758" y="634412"/>
                <a:ext cx="11896348" cy="5466639"/>
                <a:chOff x="271363" y="747634"/>
                <a:chExt cx="11896348" cy="5926350"/>
              </a:xfrm>
            </p:grpSpPr>
            <p:grpSp>
              <p:nvGrpSpPr>
                <p:cNvPr id="117" name="Google Shape;117;p3"/>
                <p:cNvGrpSpPr/>
                <p:nvPr/>
              </p:nvGrpSpPr>
              <p:grpSpPr>
                <a:xfrm>
                  <a:off x="271363" y="750682"/>
                  <a:ext cx="6184880" cy="5361182"/>
                  <a:chOff x="271363" y="494650"/>
                  <a:chExt cx="6184880" cy="5361182"/>
                </a:xfrm>
              </p:grpSpPr>
              <p:grpSp>
                <p:nvGrpSpPr>
                  <p:cNvPr id="118" name="Google Shape;118;p3"/>
                  <p:cNvGrpSpPr/>
                  <p:nvPr/>
                </p:nvGrpSpPr>
                <p:grpSpPr>
                  <a:xfrm>
                    <a:off x="271363" y="494650"/>
                    <a:ext cx="6175158" cy="5143500"/>
                    <a:chOff x="171058" y="-17414"/>
                    <a:chExt cx="8237048" cy="5143500"/>
                  </a:xfrm>
                </p:grpSpPr>
                <p:grpSp>
                  <p:nvGrpSpPr>
                    <p:cNvPr id="119" name="Google Shape;119;p3"/>
                    <p:cNvGrpSpPr/>
                    <p:nvPr/>
                  </p:nvGrpSpPr>
                  <p:grpSpPr>
                    <a:xfrm>
                      <a:off x="332536" y="-17414"/>
                      <a:ext cx="8075569" cy="5143500"/>
                      <a:chOff x="354056" y="0"/>
                      <a:chExt cx="8075569" cy="5143500"/>
                    </a:xfrm>
                  </p:grpSpPr>
                  <p:grpSp>
                    <p:nvGrpSpPr>
                      <p:cNvPr id="120" name="Google Shape;120;p3"/>
                      <p:cNvGrpSpPr/>
                      <p:nvPr/>
                    </p:nvGrpSpPr>
                    <p:grpSpPr>
                      <a:xfrm>
                        <a:off x="354056" y="0"/>
                        <a:ext cx="8075569" cy="5143500"/>
                        <a:chOff x="354056" y="0"/>
                        <a:chExt cx="8075569" cy="5143500"/>
                      </a:xfrm>
                    </p:grpSpPr>
                    <p:pic>
                      <p:nvPicPr>
                        <p:cNvPr descr="/mnt/user-data/uploads/ChatGPT_Image_Feb_7__2026__03_24_27_PM.png" id="121" name="Google Shape;121;p3"/>
                        <p:cNvPicPr preferRelativeResize="0"/>
                        <p:nvPr/>
                      </p:nvPicPr>
                      <p:blipFill rotWithShape="1">
                        <a:blip r:embed="rId3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714375" y="0"/>
                          <a:ext cx="7715250" cy="5143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sp>
                      <p:nvSpPr>
                        <p:cNvPr id="122" name="Google Shape;122;p3"/>
                        <p:cNvSpPr txBox="1"/>
                        <p:nvPr/>
                      </p:nvSpPr>
                      <p:spPr>
                        <a:xfrm>
                          <a:off x="3058765" y="1172192"/>
                          <a:ext cx="274320" cy="2769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45700" lIns="91425" spcFirstLastPara="1" rIns="91425" wrap="square" tIns="45700">
                          <a:sp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200"/>
                            <a:buFont typeface="Calibri"/>
                            <a:buNone/>
                          </a:pPr>
                          <a:r>
                            <a:rPr b="1" i="0" lang="en-US" sz="1200" u="none" cap="none" strike="noStrike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R</a:t>
                          </a:r>
                          <a:endParaRPr b="1" i="0" sz="12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cxnSp>
                      <p:nvCxnSpPr>
                        <p:cNvPr id="123" name="Google Shape;123;p3"/>
                        <p:cNvCxnSpPr/>
                        <p:nvPr/>
                      </p:nvCxnSpPr>
                      <p:spPr>
                        <a:xfrm>
                          <a:off x="428007" y="530824"/>
                          <a:ext cx="1118644" cy="0"/>
                        </a:xfrm>
                        <a:prstGeom prst="straightConnector1">
                          <a:avLst/>
                        </a:prstGeom>
                        <a:noFill/>
                        <a:ln cap="flat" cmpd="sng" w="2857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124" name="Google Shape;124;p3"/>
                        <p:cNvCxnSpPr/>
                        <p:nvPr/>
                      </p:nvCxnSpPr>
                      <p:spPr>
                        <a:xfrm>
                          <a:off x="354056" y="4708764"/>
                          <a:ext cx="1191496" cy="5445"/>
                        </a:xfrm>
                        <a:prstGeom prst="straightConnector1">
                          <a:avLst/>
                        </a:prstGeom>
                        <a:noFill/>
                        <a:ln cap="flat" cmpd="sng" w="2857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125" name="Google Shape;125;p3"/>
                        <p:cNvCxnSpPr/>
                        <p:nvPr/>
                      </p:nvCxnSpPr>
                      <p:spPr>
                        <a:xfrm>
                          <a:off x="615375" y="524470"/>
                          <a:ext cx="0" cy="4130262"/>
                        </a:xfrm>
                        <a:prstGeom prst="straightConnector1">
                          <a:avLst/>
                        </a:prstGeom>
                        <a:noFill/>
                        <a:ln cap="flat" cmpd="sng" w="19050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med" w="med" type="triangle"/>
                          <a:tailEnd len="med" w="med" type="triangle"/>
                        </a:ln>
                      </p:spPr>
                    </p:cxnSp>
                    <p:cxnSp>
                      <p:nvCxnSpPr>
                        <p:cNvPr id="126" name="Google Shape;126;p3"/>
                        <p:cNvCxnSpPr/>
                        <p:nvPr/>
                      </p:nvCxnSpPr>
                      <p:spPr>
                        <a:xfrm flipH="1" rot="10800000">
                          <a:off x="691828" y="1307643"/>
                          <a:ext cx="865528" cy="3048"/>
                        </a:xfrm>
                        <a:prstGeom prst="straightConnector1">
                          <a:avLst/>
                        </a:prstGeom>
                        <a:noFill/>
                        <a:ln cap="flat" cmpd="sng" w="2857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127" name="Google Shape;127;p3"/>
                        <p:cNvCxnSpPr/>
                        <p:nvPr/>
                      </p:nvCxnSpPr>
                      <p:spPr>
                        <a:xfrm>
                          <a:off x="714375" y="3921037"/>
                          <a:ext cx="870546" cy="3153"/>
                        </a:xfrm>
                        <a:prstGeom prst="straightConnector1">
                          <a:avLst/>
                        </a:prstGeom>
                        <a:noFill/>
                        <a:ln cap="flat" cmpd="sng" w="28575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sm" w="sm" type="none"/>
                          <a:tailEnd len="sm" w="sm" type="none"/>
                        </a:ln>
                      </p:spPr>
                    </p:cxnSp>
                    <p:cxnSp>
                      <p:nvCxnSpPr>
                        <p:cNvPr id="128" name="Google Shape;128;p3"/>
                        <p:cNvCxnSpPr/>
                        <p:nvPr/>
                      </p:nvCxnSpPr>
                      <p:spPr>
                        <a:xfrm flipH="1">
                          <a:off x="1223243" y="1310691"/>
                          <a:ext cx="41310" cy="2610346"/>
                        </a:xfrm>
                        <a:prstGeom prst="straightConnector1">
                          <a:avLst/>
                        </a:prstGeom>
                        <a:noFill/>
                        <a:ln cap="flat" cmpd="sng" w="19050">
                          <a:solidFill>
                            <a:schemeClr val="dk1"/>
                          </a:solidFill>
                          <a:prstDash val="solid"/>
                          <a:miter lim="800000"/>
                          <a:headEnd len="med" w="med" type="triangle"/>
                          <a:tailEnd len="med" w="med" type="triangle"/>
                        </a:ln>
                      </p:spPr>
                    </p:cxnSp>
                    <p:sp>
                      <p:nvSpPr>
                        <p:cNvPr id="129" name="Google Shape;129;p3"/>
                        <p:cNvSpPr txBox="1"/>
                        <p:nvPr/>
                      </p:nvSpPr>
                      <p:spPr>
                        <a:xfrm rot="-5400000">
                          <a:off x="-41141" y="2199946"/>
                          <a:ext cx="2027140" cy="4515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45700" lIns="91425" spcFirstLastPara="1" rIns="91425" wrap="square" tIns="45700">
                          <a:sp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FF0000"/>
                            </a:buClr>
                            <a:buSzPts val="1600"/>
                            <a:buFont typeface="Calibri"/>
                            <a:buNone/>
                          </a:pPr>
                          <a:r>
                            <a:rPr b="1" i="0" lang="en-US" sz="1600" u="none" cap="none" strike="noStrike">
                              <a:solidFill>
                                <a:srgbClr val="FF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Lung Impedance</a:t>
                          </a:r>
                          <a:endParaRPr b="1" i="0" sz="1600" u="none" cap="none" strike="noStrike">
                            <a:solidFill>
                              <a:srgbClr val="FF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sp>
                    <p:nvSpPr>
                      <p:cNvPr id="130" name="Google Shape;130;p3"/>
                      <p:cNvSpPr txBox="1"/>
                      <p:nvPr/>
                    </p:nvSpPr>
                    <p:spPr>
                      <a:xfrm flipH="1">
                        <a:off x="6235218" y="1164336"/>
                        <a:ext cx="210423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45700" lIns="91425" spcFirstLastPara="1" rIns="91425" wrap="square" tIns="45700">
                        <a:sp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Calibri"/>
                          <a:buNone/>
                        </a:pPr>
                        <a:r>
                          <a:rPr b="1" i="0" lang="en-US" sz="12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</a:t>
                        </a:r>
                        <a:endParaRPr b="1" i="0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131" name="Google Shape;131;p3"/>
                    <p:cNvGrpSpPr/>
                    <p:nvPr/>
                  </p:nvGrpSpPr>
                  <p:grpSpPr>
                    <a:xfrm>
                      <a:off x="171058" y="408880"/>
                      <a:ext cx="3394674" cy="4417535"/>
                      <a:chOff x="171058" y="408880"/>
                      <a:chExt cx="3394674" cy="4417535"/>
                    </a:xfrm>
                  </p:grpSpPr>
                  <p:sp>
                    <p:nvSpPr>
                      <p:cNvPr id="132" name="Google Shape;132;p3"/>
                      <p:cNvSpPr/>
                      <p:nvPr/>
                    </p:nvSpPr>
                    <p:spPr>
                      <a:xfrm>
                        <a:off x="3144428" y="447448"/>
                        <a:ext cx="246002" cy="88392"/>
                      </a:xfrm>
                      <a:prstGeom prst="ellipse">
                        <a:avLst/>
                      </a:prstGeom>
                      <a:solidFill>
                        <a:srgbClr val="4A90E2"/>
                      </a:solidFill>
                      <a:ln cap="flat" cmpd="sng" w="25400">
                        <a:solidFill>
                          <a:srgbClr val="2E5C8A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8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33" name="Google Shape;133;p3"/>
                      <p:cNvSpPr/>
                      <p:nvPr/>
                    </p:nvSpPr>
                    <p:spPr>
                      <a:xfrm>
                        <a:off x="3183539" y="4570002"/>
                        <a:ext cx="246002" cy="88392"/>
                      </a:xfrm>
                      <a:prstGeom prst="ellipse">
                        <a:avLst/>
                      </a:prstGeom>
                      <a:solidFill>
                        <a:srgbClr val="4A90E2"/>
                      </a:solidFill>
                      <a:ln cap="flat" cmpd="sng" w="25400">
                        <a:solidFill>
                          <a:srgbClr val="2E5C8A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8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34" name="Google Shape;134;p3"/>
                      <p:cNvSpPr/>
                      <p:nvPr/>
                    </p:nvSpPr>
                    <p:spPr>
                      <a:xfrm rot="-5400000">
                        <a:off x="-1381846" y="2280651"/>
                        <a:ext cx="3425847" cy="32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0000"/>
                          </a:buClr>
                          <a:buSzPts val="1800"/>
                          <a:buFont typeface="Calibri"/>
                          <a:buNone/>
                        </a:pPr>
                        <a:r>
                          <a:rPr b="1" i="0" lang="en-US" sz="1800" u="none" cap="none" strike="noStrike">
                            <a:solidFill>
                              <a:srgbClr val="FF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Transthoracic Impedance</a:t>
                        </a:r>
                        <a:endParaRPr b="0" i="0" sz="16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35" name="Google Shape;135;p3"/>
                      <p:cNvSpPr/>
                      <p:nvPr/>
                    </p:nvSpPr>
                    <p:spPr>
                      <a:xfrm rot="-5400000">
                        <a:off x="696563" y="550728"/>
                        <a:ext cx="1008686" cy="724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Calibri"/>
                          <a:buNone/>
                        </a:pPr>
                        <a:r>
                          <a:rPr b="1" i="0" lang="en-US" sz="12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"Noise" </a:t>
                        </a:r>
                        <a:endParaRPr/>
                      </a:p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Calibri"/>
                          <a:buNone/>
                        </a:pPr>
                        <a:r>
                          <a:rPr b="1" i="0" lang="en-US" sz="12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Impedance</a:t>
                        </a:r>
                        <a:endParaRPr/>
                      </a:p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Calibri"/>
                          <a:buNone/>
                        </a:pPr>
                        <a:r>
                          <a:rPr b="0" i="1" lang="en-US" sz="12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front</a:t>
                        </a:r>
                        <a:endParaRPr b="0" i="0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36" name="Google Shape;136;p3"/>
                      <p:cNvSpPr/>
                      <p:nvPr/>
                    </p:nvSpPr>
                    <p:spPr>
                      <a:xfrm rot="-5400000">
                        <a:off x="596325" y="3943249"/>
                        <a:ext cx="1008686" cy="75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Calibri"/>
                          <a:buNone/>
                        </a:pPr>
                        <a:r>
                          <a:t/>
                        </a:r>
                        <a:endParaRPr b="1" i="0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Calibri"/>
                          <a:buNone/>
                        </a:pPr>
                        <a:r>
                          <a:t/>
                        </a:r>
                        <a:endParaRPr b="1" i="0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Calibri"/>
                          <a:buNone/>
                        </a:pPr>
                        <a:r>
                          <a:rPr b="1" i="0" lang="en-US" sz="12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"Noise" </a:t>
                        </a:r>
                        <a:endParaRPr/>
                      </a:p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Calibri"/>
                          <a:buNone/>
                        </a:pPr>
                        <a:r>
                          <a:rPr b="1" i="0" lang="en-US" sz="12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Impedance</a:t>
                        </a:r>
                        <a:endParaRPr/>
                      </a:p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Calibri"/>
                          <a:buNone/>
                        </a:pPr>
                        <a:r>
                          <a:rPr b="0" i="1" lang="en-US" sz="12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back</a:t>
                        </a:r>
                        <a:endParaRPr b="0" i="0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Calibri"/>
                          <a:buNone/>
                        </a:pPr>
                        <a:r>
                          <a:t/>
                        </a:r>
                        <a:endParaRPr b="1" i="0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37" name="Google Shape;137;p3"/>
                      <p:cNvSpPr/>
                      <p:nvPr/>
                    </p:nvSpPr>
                    <p:spPr>
                      <a:xfrm>
                        <a:off x="3017092" y="507056"/>
                        <a:ext cx="548640" cy="4108536"/>
                      </a:xfrm>
                      <a:prstGeom prst="ellipse">
                        <a:avLst/>
                      </a:prstGeom>
                      <a:noFill/>
                      <a:ln cap="flat" cmpd="sng" w="50800">
                        <a:solidFill>
                          <a:srgbClr val="00FF00"/>
                        </a:solidFill>
                        <a:prstDash val="dash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8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38" name="Google Shape;138;p3"/>
                      <p:cNvSpPr/>
                      <p:nvPr/>
                    </p:nvSpPr>
                    <p:spPr>
                      <a:xfrm>
                        <a:off x="3165231" y="539490"/>
                        <a:ext cx="237098" cy="4076102"/>
                      </a:xfrm>
                      <a:prstGeom prst="ellipse">
                        <a:avLst/>
                      </a:prstGeom>
                      <a:noFill/>
                      <a:ln cap="flat" cmpd="sng" w="38100">
                        <a:solidFill>
                          <a:srgbClr val="00FF00"/>
                        </a:solidFill>
                        <a:prstDash val="dash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8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139" name="Google Shape;139;p3"/>
                  <p:cNvSpPr txBox="1"/>
                  <p:nvPr/>
                </p:nvSpPr>
                <p:spPr>
                  <a:xfrm>
                    <a:off x="4122312" y="5436045"/>
                    <a:ext cx="2333931" cy="4197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F5496"/>
                      </a:buClr>
                      <a:buSzPts val="1800"/>
                      <a:buFont typeface="Calibri"/>
                      <a:buNone/>
                    </a:pPr>
                    <a:r>
                      <a:rPr b="1" i="0" lang="en-US" sz="1800" u="none" cap="none" strike="noStrike">
                        <a:solidFill>
                          <a:srgbClr val="2F5496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Traditional Impedance</a:t>
                    </a:r>
                    <a:endParaRPr b="1" i="0" sz="1800" u="none" cap="none" strike="noStrike">
                      <a:solidFill>
                        <a:srgbClr val="2F549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" name="Google Shape;140;p3"/>
                <p:cNvGrpSpPr/>
                <p:nvPr/>
              </p:nvGrpSpPr>
              <p:grpSpPr>
                <a:xfrm>
                  <a:off x="6383733" y="747634"/>
                  <a:ext cx="5783978" cy="5355772"/>
                  <a:chOff x="690069" y="494650"/>
                  <a:chExt cx="5783978" cy="5355772"/>
                </a:xfrm>
              </p:grpSpPr>
              <p:grpSp>
                <p:nvGrpSpPr>
                  <p:cNvPr id="141" name="Google Shape;141;p3"/>
                  <p:cNvGrpSpPr/>
                  <p:nvPr/>
                </p:nvGrpSpPr>
                <p:grpSpPr>
                  <a:xfrm>
                    <a:off x="690069" y="494650"/>
                    <a:ext cx="5783978" cy="5143500"/>
                    <a:chOff x="729572" y="-17414"/>
                    <a:chExt cx="7715250" cy="5143500"/>
                  </a:xfrm>
                </p:grpSpPr>
                <p:grpSp>
                  <p:nvGrpSpPr>
                    <p:cNvPr id="142" name="Google Shape;142;p3"/>
                    <p:cNvGrpSpPr/>
                    <p:nvPr/>
                  </p:nvGrpSpPr>
                  <p:grpSpPr>
                    <a:xfrm>
                      <a:off x="729572" y="-17414"/>
                      <a:ext cx="7715250" cy="5143500"/>
                      <a:chOff x="751092" y="0"/>
                      <a:chExt cx="7715250" cy="5143500"/>
                    </a:xfrm>
                  </p:grpSpPr>
                  <p:grpSp>
                    <p:nvGrpSpPr>
                      <p:cNvPr id="143" name="Google Shape;143;p3"/>
                      <p:cNvGrpSpPr/>
                      <p:nvPr/>
                    </p:nvGrpSpPr>
                    <p:grpSpPr>
                      <a:xfrm>
                        <a:off x="751092" y="0"/>
                        <a:ext cx="7715250" cy="5143500"/>
                        <a:chOff x="751092" y="0"/>
                        <a:chExt cx="7715250" cy="5143500"/>
                      </a:xfrm>
                    </p:grpSpPr>
                    <p:pic>
                      <p:nvPicPr>
                        <p:cNvPr descr="/mnt/user-data/uploads/ChatGPT_Image_Feb_7__2026__03_24_27_PM.png" id="144" name="Google Shape;144;p3"/>
                        <p:cNvPicPr preferRelativeResize="0"/>
                        <p:nvPr/>
                      </p:nvPicPr>
                      <p:blipFill rotWithShape="1">
                        <a:blip r:embed="rId3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751092" y="0"/>
                          <a:ext cx="7715250" cy="5143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sp>
                      <p:nvSpPr>
                        <p:cNvPr id="145" name="Google Shape;145;p3"/>
                        <p:cNvSpPr txBox="1"/>
                        <p:nvPr/>
                      </p:nvSpPr>
                      <p:spPr>
                        <a:xfrm>
                          <a:off x="3058765" y="1172192"/>
                          <a:ext cx="274320" cy="2769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45700" lIns="91425" spcFirstLastPara="1" rIns="91425" wrap="square" tIns="45700">
                          <a:sp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200"/>
                            <a:buFont typeface="Calibri"/>
                            <a:buNone/>
                          </a:pPr>
                          <a:r>
                            <a:rPr b="1" i="0" lang="en-US" sz="1200" u="none" cap="none" strike="noStrike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R</a:t>
                          </a:r>
                          <a:endParaRPr b="1" i="0" sz="12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sp>
                    <p:nvSpPr>
                      <p:cNvPr id="146" name="Google Shape;146;p3"/>
                      <p:cNvSpPr txBox="1"/>
                      <p:nvPr/>
                    </p:nvSpPr>
                    <p:spPr>
                      <a:xfrm flipH="1">
                        <a:off x="6235218" y="1164336"/>
                        <a:ext cx="210423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45700" lIns="91425" spcFirstLastPara="1" rIns="91425" wrap="square" tIns="45700">
                        <a:sp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Calibri"/>
                          <a:buNone/>
                        </a:pPr>
                        <a:r>
                          <a:rPr b="1" i="0" lang="en-US" sz="1200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</a:t>
                        </a:r>
                        <a:endParaRPr b="1" i="0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147" name="Google Shape;147;p3"/>
                    <p:cNvGrpSpPr/>
                    <p:nvPr/>
                  </p:nvGrpSpPr>
                  <p:grpSpPr>
                    <a:xfrm>
                      <a:off x="3029289" y="447448"/>
                      <a:ext cx="548640" cy="4210946"/>
                      <a:chOff x="3029289" y="447448"/>
                      <a:chExt cx="548640" cy="4210946"/>
                    </a:xfrm>
                  </p:grpSpPr>
                  <p:sp>
                    <p:nvSpPr>
                      <p:cNvPr id="148" name="Google Shape;148;p3"/>
                      <p:cNvSpPr/>
                      <p:nvPr/>
                    </p:nvSpPr>
                    <p:spPr>
                      <a:xfrm>
                        <a:off x="3144428" y="447448"/>
                        <a:ext cx="246002" cy="88392"/>
                      </a:xfrm>
                      <a:prstGeom prst="ellipse">
                        <a:avLst/>
                      </a:prstGeom>
                      <a:solidFill>
                        <a:srgbClr val="4A90E2"/>
                      </a:solidFill>
                      <a:ln cap="flat" cmpd="sng" w="25400">
                        <a:solidFill>
                          <a:srgbClr val="2E5C8A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8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49" name="Google Shape;149;p3"/>
                      <p:cNvSpPr/>
                      <p:nvPr/>
                    </p:nvSpPr>
                    <p:spPr>
                      <a:xfrm>
                        <a:off x="3232327" y="4570002"/>
                        <a:ext cx="246002" cy="88392"/>
                      </a:xfrm>
                      <a:prstGeom prst="ellipse">
                        <a:avLst/>
                      </a:prstGeom>
                      <a:solidFill>
                        <a:srgbClr val="4A90E2"/>
                      </a:solidFill>
                      <a:ln cap="flat" cmpd="sng" w="25400">
                        <a:solidFill>
                          <a:srgbClr val="2E5C8A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8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0" name="Google Shape;150;p3"/>
                      <p:cNvSpPr/>
                      <p:nvPr/>
                    </p:nvSpPr>
                    <p:spPr>
                      <a:xfrm>
                        <a:off x="3029289" y="507056"/>
                        <a:ext cx="548640" cy="4108536"/>
                      </a:xfrm>
                      <a:prstGeom prst="ellipse">
                        <a:avLst/>
                      </a:prstGeom>
                      <a:noFill/>
                      <a:ln cap="flat" cmpd="sng" w="50800">
                        <a:solidFill>
                          <a:srgbClr val="00FF00"/>
                        </a:solidFill>
                        <a:prstDash val="dash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8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1" name="Google Shape;151;p3"/>
                      <p:cNvSpPr/>
                      <p:nvPr/>
                    </p:nvSpPr>
                    <p:spPr>
                      <a:xfrm>
                        <a:off x="3238546" y="539490"/>
                        <a:ext cx="175981" cy="4076102"/>
                      </a:xfrm>
                      <a:prstGeom prst="ellipse">
                        <a:avLst/>
                      </a:prstGeom>
                      <a:noFill/>
                      <a:ln cap="flat" cmpd="sng" w="38100">
                        <a:solidFill>
                          <a:srgbClr val="00FF00"/>
                        </a:solidFill>
                        <a:prstDash val="dash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lt1"/>
                          </a:buClr>
                          <a:buSzPts val="18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152" name="Google Shape;152;p3"/>
                  <p:cNvSpPr txBox="1"/>
                  <p:nvPr/>
                </p:nvSpPr>
                <p:spPr>
                  <a:xfrm>
                    <a:off x="1244653" y="5430635"/>
                    <a:ext cx="2514627" cy="4197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F5496"/>
                      </a:buClr>
                      <a:buSzPts val="1800"/>
                      <a:buFont typeface="Calibri"/>
                      <a:buNone/>
                    </a:pPr>
                    <a:r>
                      <a:rPr b="1" i="0" lang="en-US" sz="1800" u="none" cap="none" strike="noStrike">
                        <a:solidFill>
                          <a:srgbClr val="2F5496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CardioSet Technology</a:t>
                    </a:r>
                    <a:endParaRPr b="1" i="0" sz="1800" u="none" cap="none" strike="noStrike">
                      <a:solidFill>
                        <a:srgbClr val="2F549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" name="Google Shape;153;p3"/>
                <p:cNvGrpSpPr/>
                <p:nvPr/>
              </p:nvGrpSpPr>
              <p:grpSpPr>
                <a:xfrm>
                  <a:off x="1059517" y="1227931"/>
                  <a:ext cx="10897738" cy="5446053"/>
                  <a:chOff x="1059517" y="1227931"/>
                  <a:chExt cx="10897738" cy="5446053"/>
                </a:xfrm>
              </p:grpSpPr>
              <p:sp>
                <p:nvSpPr>
                  <p:cNvPr id="154" name="Google Shape;154;p3"/>
                  <p:cNvSpPr txBox="1"/>
                  <p:nvPr/>
                </p:nvSpPr>
                <p:spPr>
                  <a:xfrm>
                    <a:off x="1059517" y="6219214"/>
                    <a:ext cx="10897738" cy="4547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F5496"/>
                      </a:buClr>
                      <a:buSzPts val="2000"/>
                      <a:buFont typeface="Calibri"/>
                      <a:buNone/>
                    </a:pPr>
                    <a:r>
                      <a:rPr b="1" i="0" lang="en-US" sz="2000" u="none" cap="none" strike="noStrike">
                        <a:solidFill>
                          <a:srgbClr val="2F5496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CardioSet measures and subtracts chest wall noise, isolating the pure lung impedance signal</a:t>
                    </a:r>
                    <a:endParaRPr b="1" i="0" sz="2000" u="none" cap="none" strike="noStrike">
                      <a:solidFill>
                        <a:srgbClr val="2F549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 rot="654421">
                    <a:off x="8767129" y="1244580"/>
                    <a:ext cx="184423" cy="88392"/>
                  </a:xfrm>
                  <a:prstGeom prst="ellipse">
                    <a:avLst/>
                  </a:prstGeom>
                  <a:solidFill>
                    <a:srgbClr val="4A90E2"/>
                  </a:solidFill>
                  <a:ln cap="flat" cmpd="sng" w="25400">
                    <a:solidFill>
                      <a:srgbClr val="2E5C8A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 rot="-1059035">
                    <a:off x="7632417" y="1379221"/>
                    <a:ext cx="184423" cy="88392"/>
                  </a:xfrm>
                  <a:prstGeom prst="ellipse">
                    <a:avLst/>
                  </a:prstGeom>
                  <a:solidFill>
                    <a:srgbClr val="4A90E2"/>
                  </a:solidFill>
                  <a:ln cap="flat" cmpd="sng" w="25400">
                    <a:solidFill>
                      <a:srgbClr val="2E5C8A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 rot="899862">
                    <a:off x="7670461" y="5199027"/>
                    <a:ext cx="184423" cy="88392"/>
                  </a:xfrm>
                  <a:prstGeom prst="ellipse">
                    <a:avLst/>
                  </a:prstGeom>
                  <a:solidFill>
                    <a:srgbClr val="4A90E2"/>
                  </a:solidFill>
                  <a:ln cap="flat" cmpd="sng" w="25400">
                    <a:solidFill>
                      <a:srgbClr val="2E5C8A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 rot="-673386">
                    <a:off x="8848562" y="5282346"/>
                    <a:ext cx="184423" cy="88392"/>
                  </a:xfrm>
                  <a:prstGeom prst="ellipse">
                    <a:avLst/>
                  </a:prstGeom>
                  <a:solidFill>
                    <a:srgbClr val="4A90E2"/>
                  </a:solidFill>
                  <a:ln cap="flat" cmpd="sng" w="25400">
                    <a:solidFill>
                      <a:srgbClr val="2E5C8A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3"/>
                  <p:cNvSpPr txBox="1"/>
                  <p:nvPr/>
                </p:nvSpPr>
                <p:spPr>
                  <a:xfrm>
                    <a:off x="1432476" y="1957633"/>
                    <a:ext cx="374184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1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</a:t>
                    </a:r>
                    <a:endParaRPr b="1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160;p3"/>
                  <p:cNvSpPr txBox="1"/>
                  <p:nvPr/>
                </p:nvSpPr>
                <p:spPr>
                  <a:xfrm>
                    <a:off x="5340755" y="1916853"/>
                    <a:ext cx="37585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Calibri"/>
                      <a:buNone/>
                    </a:pPr>
                    <a:r>
                      <a:rPr b="1" i="0" lang="en-US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L</a:t>
                    </a:r>
                    <a:endParaRPr b="1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161" name="Google Shape;161;p3"/>
                  <p:cNvCxnSpPr/>
                  <p:nvPr/>
                </p:nvCxnSpPr>
                <p:spPr>
                  <a:xfrm>
                    <a:off x="7760083" y="1504680"/>
                    <a:ext cx="286295" cy="417878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FF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2" name="Google Shape;162;p3"/>
                  <p:cNvCxnSpPr/>
                  <p:nvPr/>
                </p:nvCxnSpPr>
                <p:spPr>
                  <a:xfrm>
                    <a:off x="8089500" y="4716920"/>
                    <a:ext cx="376372" cy="7344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FF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3" name="Google Shape;163;p3"/>
                  <p:cNvCxnSpPr/>
                  <p:nvPr/>
                </p:nvCxnSpPr>
                <p:spPr>
                  <a:xfrm flipH="1">
                    <a:off x="8546619" y="1324842"/>
                    <a:ext cx="272720" cy="573527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FF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4" name="Google Shape;164;p3"/>
                  <p:cNvCxnSpPr>
                    <a:endCxn id="157" idx="0"/>
                  </p:cNvCxnSpPr>
                  <p:nvPr/>
                </p:nvCxnSpPr>
                <p:spPr>
                  <a:xfrm flipH="1">
                    <a:off x="7774110" y="4725932"/>
                    <a:ext cx="285900" cy="4746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FF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5" name="Google Shape;165;p3"/>
                  <p:cNvCxnSpPr>
                    <a:endCxn id="158" idx="0"/>
                  </p:cNvCxnSpPr>
                  <p:nvPr/>
                </p:nvCxnSpPr>
                <p:spPr>
                  <a:xfrm>
                    <a:off x="8515772" y="4710191"/>
                    <a:ext cx="416400" cy="5730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FF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6" name="Google Shape;166;p3"/>
                  <p:cNvCxnSpPr/>
                  <p:nvPr/>
                </p:nvCxnSpPr>
                <p:spPr>
                  <a:xfrm flipH="1" rot="10800000">
                    <a:off x="8147365" y="1932296"/>
                    <a:ext cx="361179" cy="11005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FF000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</p:grpSp>
          <p:pic>
            <p:nvPicPr>
              <p:cNvPr id="167" name="Google Shape;167;p3"/>
              <p:cNvPicPr preferRelativeResize="0"/>
              <p:nvPr/>
            </p:nvPicPr>
            <p:blipFill rotWithShape="1">
              <a:blip r:embed="rId4">
                <a:alphaModFix/>
              </a:blip>
              <a:srcRect b="1258" l="-469" r="-1" t="89308"/>
              <a:stretch/>
            </p:blipFill>
            <p:spPr>
              <a:xfrm>
                <a:off x="-53085" y="6431094"/>
                <a:ext cx="12245085" cy="42690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8" name="Google Shape;168;p3"/>
              <p:cNvGrpSpPr/>
              <p:nvPr/>
            </p:nvGrpSpPr>
            <p:grpSpPr>
              <a:xfrm>
                <a:off x="1043912" y="146650"/>
                <a:ext cx="10933625" cy="5205134"/>
                <a:chOff x="1043912" y="157223"/>
                <a:chExt cx="10933625" cy="5194865"/>
              </a:xfrm>
            </p:grpSpPr>
            <p:sp>
              <p:nvSpPr>
                <p:cNvPr id="169" name="Google Shape;169;p3"/>
                <p:cNvSpPr/>
                <p:nvPr/>
              </p:nvSpPr>
              <p:spPr>
                <a:xfrm rot="-517475">
                  <a:off x="7526392" y="1199485"/>
                  <a:ext cx="1482081" cy="552267"/>
                </a:xfrm>
                <a:prstGeom prst="ellipse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 rot="737990">
                  <a:off x="7510654" y="4331675"/>
                  <a:ext cx="1565571" cy="501807"/>
                </a:xfrm>
                <a:prstGeom prst="ellipse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3"/>
                <p:cNvSpPr txBox="1"/>
                <p:nvPr/>
              </p:nvSpPr>
              <p:spPr>
                <a:xfrm>
                  <a:off x="9179473" y="621276"/>
                  <a:ext cx="2798064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Calculation of Chest Wall “</a:t>
                  </a:r>
                  <a:r>
                    <a:rPr b="1" lang="en-US" sz="14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Noise</a:t>
                  </a: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” signal</a:t>
                  </a:r>
                  <a:endParaRPr b="1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1920252" y="1166845"/>
                  <a:ext cx="1243054" cy="600321"/>
                </a:xfrm>
                <a:prstGeom prst="ellipse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>
                  <a:off x="1935492" y="4333367"/>
                  <a:ext cx="1243054" cy="532613"/>
                </a:xfrm>
                <a:prstGeom prst="ellipse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3"/>
                <p:cNvSpPr txBox="1"/>
                <p:nvPr/>
              </p:nvSpPr>
              <p:spPr>
                <a:xfrm>
                  <a:off x="1802860" y="5013534"/>
                  <a:ext cx="2113429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Chest Wall “</a:t>
                  </a:r>
                  <a:r>
                    <a:rPr b="1" lang="en-US" sz="16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Noise”</a:t>
                  </a: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signal</a:t>
                  </a:r>
                  <a:endParaRPr b="1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75" name="Google Shape;175;p3"/>
                <p:cNvCxnSpPr/>
                <p:nvPr/>
              </p:nvCxnSpPr>
              <p:spPr>
                <a:xfrm flipH="1" rot="10800000">
                  <a:off x="1868378" y="4865980"/>
                  <a:ext cx="352161" cy="248914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med" w="med" type="triangle"/>
                </a:ln>
              </p:spPr>
            </p:cxnSp>
            <p:sp>
              <p:nvSpPr>
                <p:cNvPr id="176" name="Google Shape;176;p3"/>
                <p:cNvSpPr txBox="1"/>
                <p:nvPr/>
              </p:nvSpPr>
              <p:spPr>
                <a:xfrm>
                  <a:off x="1043912" y="582868"/>
                  <a:ext cx="2113429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Chest Wall “</a:t>
                  </a:r>
                  <a:r>
                    <a:rPr b="1" lang="en-US" sz="16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Noise”</a:t>
                  </a: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signal</a:t>
                  </a:r>
                  <a:endParaRPr b="1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77" name="Google Shape;177;p3"/>
                <p:cNvCxnSpPr/>
                <p:nvPr/>
              </p:nvCxnSpPr>
              <p:spPr>
                <a:xfrm>
                  <a:off x="1783183" y="876291"/>
                  <a:ext cx="292607" cy="346477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med" w="med" type="triangle"/>
                </a:ln>
              </p:spPr>
            </p:cxnSp>
            <p:cxnSp>
              <p:nvCxnSpPr>
                <p:cNvPr id="178" name="Google Shape;178;p3"/>
                <p:cNvCxnSpPr>
                  <a:stCxn id="171" idx="1"/>
                </p:cNvCxnSpPr>
                <p:nvPr/>
              </p:nvCxnSpPr>
              <p:spPr>
                <a:xfrm flipH="1">
                  <a:off x="8530873" y="775165"/>
                  <a:ext cx="648600" cy="3585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med" w="med" type="triangle"/>
                </a:ln>
              </p:spPr>
            </p:cxnSp>
            <p:sp>
              <p:nvSpPr>
                <p:cNvPr id="179" name="Google Shape;179;p3"/>
                <p:cNvSpPr txBox="1"/>
                <p:nvPr/>
              </p:nvSpPr>
              <p:spPr>
                <a:xfrm>
                  <a:off x="8884990" y="4952411"/>
                  <a:ext cx="2798064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Calculation of Chest Wall “</a:t>
                  </a:r>
                  <a:r>
                    <a:rPr b="1" lang="en-US" sz="14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Noise</a:t>
                  </a: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” signal</a:t>
                  </a:r>
                  <a:endParaRPr b="1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80" name="Google Shape;180;p3"/>
                <p:cNvCxnSpPr>
                  <a:stCxn id="179" idx="1"/>
                </p:cNvCxnSpPr>
                <p:nvPr/>
              </p:nvCxnSpPr>
              <p:spPr>
                <a:xfrm rot="10800000">
                  <a:off x="8556490" y="4930800"/>
                  <a:ext cx="328500" cy="1755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med" w="med" type="triangle"/>
                </a:ln>
              </p:spPr>
            </p:cxnSp>
            <p:sp>
              <p:nvSpPr>
                <p:cNvPr id="181" name="Google Shape;181;p3"/>
                <p:cNvSpPr txBox="1"/>
                <p:nvPr/>
              </p:nvSpPr>
              <p:spPr>
                <a:xfrm>
                  <a:off x="3361705" y="157223"/>
                  <a:ext cx="5672956" cy="7273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-228600" lvl="0" marL="22860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Char char="•"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Lung impedance signal is smal</a:t>
                  </a:r>
                  <a:r>
                    <a:rPr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 especially at </a:t>
                  </a: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preclinical stage of lung edema</a:t>
                  </a:r>
                  <a:endParaRPr/>
                </a:p>
                <a:p>
                  <a:pPr indent="-228600" lvl="0" marL="228600" marR="0" rtl="0" algn="l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Char char="•"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Chest wall electrical “</a:t>
                  </a:r>
                  <a:r>
                    <a:rPr b="1" lang="en-US" sz="12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Noise</a:t>
                  </a: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” is 10–20× larger</a:t>
                  </a:r>
                  <a:endParaRPr/>
                </a:p>
                <a:p>
                  <a:pPr indent="-228600" lvl="0" marL="228600" marR="0" rtl="0" algn="l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Arial"/>
                    <a:buChar char="•"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Transthoracic impedance measures both lung and chest wall</a:t>
                  </a:r>
                  <a:endParaRPr/>
                </a:p>
              </p:txBody>
            </p:sp>
          </p:grpSp>
          <p:sp>
            <p:nvSpPr>
              <p:cNvPr id="182" name="Google Shape;182;p3"/>
              <p:cNvSpPr txBox="1"/>
              <p:nvPr/>
            </p:nvSpPr>
            <p:spPr>
              <a:xfrm>
                <a:off x="2726679" y="-381392"/>
                <a:ext cx="7692467" cy="4840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Why Traditional Impedance Monitoring Failed?</a:t>
                </a:r>
                <a:endParaRPr b="1" sz="24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Google Shape;183;p3"/>
            <p:cNvSpPr txBox="1"/>
            <p:nvPr/>
          </p:nvSpPr>
          <p:spPr>
            <a:xfrm>
              <a:off x="3094615" y="6102730"/>
              <a:ext cx="90574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 and highly sensitive measurement of lung fluid changes is first necessity for successful treatment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/>
          </a:blip>
          <a:srcRect b="1258" l="-469" r="-1" t="89308"/>
          <a:stretch/>
        </p:blipFill>
        <p:spPr>
          <a:xfrm>
            <a:off x="-53085" y="6286500"/>
            <a:ext cx="1224508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"/>
          <p:cNvSpPr txBox="1"/>
          <p:nvPr/>
        </p:nvSpPr>
        <p:spPr>
          <a:xfrm>
            <a:off x="137160" y="0"/>
            <a:ext cx="11887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Normal Lung Impedance (NLI) Prediction Model — Validation Performance</a:t>
            </a:r>
            <a:endParaRPr/>
          </a:p>
        </p:txBody>
      </p:sp>
      <p:sp>
        <p:nvSpPr>
          <p:cNvPr id="191" name="Google Shape;191;p4"/>
          <p:cNvSpPr/>
          <p:nvPr/>
        </p:nvSpPr>
        <p:spPr>
          <a:xfrm>
            <a:off x="155448" y="637349"/>
            <a:ext cx="11868912" cy="1769026"/>
          </a:xfrm>
          <a:prstGeom prst="rect">
            <a:avLst/>
          </a:prstGeom>
          <a:solidFill>
            <a:srgbClr val="F0F4FF"/>
          </a:solidFill>
          <a:ln cap="flat" cmpd="sng" w="12700">
            <a:solidFill>
              <a:srgbClr val="B8C8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251460" y="666504"/>
            <a:ext cx="5623560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  What is NLI?  </a:t>
            </a:r>
            <a:r>
              <a:rPr b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patient has a unique normal (“dry") lung impedance. </a:t>
            </a:r>
            <a:endParaRPr b="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Heart Failure patients usually have some degree of lung edema, therefore,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ability to calculate NLI enables quantification of pulmonary congestion at each clinical visit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model for calculation of individual NLI was developed.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  Predictors: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key anthropometric, clinical, and device-derived variables.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193" name="Google Shape;193;p4"/>
          <p:cNvSpPr/>
          <p:nvPr/>
        </p:nvSpPr>
        <p:spPr>
          <a:xfrm>
            <a:off x="5989320" y="603504"/>
            <a:ext cx="20116" cy="1554480"/>
          </a:xfrm>
          <a:prstGeom prst="rect">
            <a:avLst/>
          </a:prstGeom>
          <a:solidFill>
            <a:srgbClr val="B8C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6108192" y="603504"/>
            <a:ext cx="576072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  Method:  </a:t>
            </a:r>
            <a:r>
              <a:rPr b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Gradient Boosting (GB) machine learning algorithm.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  Study Design 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4,058 volunteers without heart disease (2,029 women + 2,029 men). 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 </a:t>
            </a:r>
            <a:r>
              <a:rPr b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build the model  and 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 </a:t>
            </a:r>
            <a:r>
              <a:rPr b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verification set for women and men separately.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■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performance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assessed using Bland–Altman analysis and predicted vs. measured comparisons.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atter_women.png" id="195" name="Google Shape;19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0432" y="2625297"/>
            <a:ext cx="4562855" cy="2474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atter_men.png" id="196" name="Google Shape;19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3680" y="2903220"/>
            <a:ext cx="4122087" cy="22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 txBox="1"/>
          <p:nvPr/>
        </p:nvSpPr>
        <p:spPr>
          <a:xfrm>
            <a:off x="137160" y="5221669"/>
            <a:ext cx="23763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1A2E5A"/>
                </a:solidFill>
                <a:latin typeface="Calibri"/>
                <a:ea typeface="Calibri"/>
                <a:cs typeface="Calibri"/>
                <a:sym typeface="Calibri"/>
              </a:rPr>
              <a:t>Prediction Accuracy  (≤5% error)</a:t>
            </a:r>
            <a:endParaRPr/>
          </a:p>
        </p:txBody>
      </p:sp>
      <p:sp>
        <p:nvSpPr>
          <p:cNvPr id="198" name="Google Shape;198;p4"/>
          <p:cNvSpPr/>
          <p:nvPr/>
        </p:nvSpPr>
        <p:spPr>
          <a:xfrm>
            <a:off x="3575304" y="5335969"/>
            <a:ext cx="4828031" cy="224028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2355951" y="5504688"/>
            <a:ext cx="6858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006040"/>
                </a:solidFill>
                <a:latin typeface="Calibri"/>
                <a:ea typeface="Calibri"/>
                <a:cs typeface="Calibri"/>
                <a:sym typeface="Calibri"/>
              </a:rPr>
              <a:t>Men</a:t>
            </a:r>
            <a:endParaRPr/>
          </a:p>
        </p:txBody>
      </p:sp>
      <p:sp>
        <p:nvSpPr>
          <p:cNvPr id="200" name="Google Shape;200;p4"/>
          <p:cNvSpPr/>
          <p:nvPr/>
        </p:nvSpPr>
        <p:spPr>
          <a:xfrm>
            <a:off x="3596335" y="5619878"/>
            <a:ext cx="4968849" cy="224028"/>
          </a:xfrm>
          <a:prstGeom prst="rect">
            <a:avLst/>
          </a:prstGeom>
          <a:solidFill>
            <a:srgbClr val="3756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2513510" y="5221669"/>
            <a:ext cx="769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Women</a:t>
            </a:r>
            <a:endParaRPr/>
          </a:p>
        </p:txBody>
      </p:sp>
      <p:sp>
        <p:nvSpPr>
          <p:cNvPr id="202" name="Google Shape;202;p4"/>
          <p:cNvSpPr txBox="1"/>
          <p:nvPr/>
        </p:nvSpPr>
        <p:spPr>
          <a:xfrm>
            <a:off x="8988552" y="5266944"/>
            <a:ext cx="6383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96.0%</a:t>
            </a:r>
            <a:endParaRPr/>
          </a:p>
        </p:txBody>
      </p:sp>
      <p:sp>
        <p:nvSpPr>
          <p:cNvPr id="203" name="Google Shape;203;p4"/>
          <p:cNvSpPr txBox="1"/>
          <p:nvPr/>
        </p:nvSpPr>
        <p:spPr>
          <a:xfrm>
            <a:off x="8988552" y="5513832"/>
            <a:ext cx="6383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6040"/>
                </a:solidFill>
                <a:latin typeface="Calibri"/>
                <a:ea typeface="Calibri"/>
                <a:cs typeface="Calibri"/>
                <a:sym typeface="Calibri"/>
              </a:rPr>
              <a:t>98.8%</a:t>
            </a:r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7068311" y="4965192"/>
            <a:ext cx="292608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50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rPr>
              <a:t>95%</a:t>
            </a:r>
            <a:endParaRPr/>
          </a:p>
        </p:txBody>
      </p:sp>
      <p:sp>
        <p:nvSpPr>
          <p:cNvPr id="205" name="Google Shape;205;p4"/>
          <p:cNvSpPr txBox="1"/>
          <p:nvPr/>
        </p:nvSpPr>
        <p:spPr>
          <a:xfrm>
            <a:off x="137160" y="5489464"/>
            <a:ext cx="23763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1A2E5A"/>
                </a:solidFill>
                <a:latin typeface="Calibri"/>
                <a:ea typeface="Calibri"/>
                <a:cs typeface="Calibri"/>
                <a:sym typeface="Calibri"/>
              </a:rPr>
              <a:t>Prediction Accuracy  (≤5% error)</a:t>
            </a:r>
            <a:endParaRPr/>
          </a:p>
        </p:txBody>
      </p:sp>
      <p:sp>
        <p:nvSpPr>
          <p:cNvPr id="206" name="Google Shape;206;p4"/>
          <p:cNvSpPr txBox="1"/>
          <p:nvPr/>
        </p:nvSpPr>
        <p:spPr>
          <a:xfrm>
            <a:off x="4736592" y="5947946"/>
            <a:ext cx="65105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calculate NLI is the second necessity for successful treatment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5"/>
          <p:cNvGrpSpPr/>
          <p:nvPr/>
        </p:nvGrpSpPr>
        <p:grpSpPr>
          <a:xfrm>
            <a:off x="31186" y="4287"/>
            <a:ext cx="11353095" cy="6218345"/>
            <a:chOff x="31186" y="4287"/>
            <a:chExt cx="11353095" cy="6930301"/>
          </a:xfrm>
        </p:grpSpPr>
        <p:grpSp>
          <p:nvGrpSpPr>
            <p:cNvPr id="212" name="Google Shape;212;p5"/>
            <p:cNvGrpSpPr/>
            <p:nvPr/>
          </p:nvGrpSpPr>
          <p:grpSpPr>
            <a:xfrm>
              <a:off x="31186" y="4287"/>
              <a:ext cx="11353095" cy="6930301"/>
              <a:chOff x="31186" y="4287"/>
              <a:chExt cx="11353095" cy="6930301"/>
            </a:xfrm>
          </p:grpSpPr>
          <p:sp>
            <p:nvSpPr>
              <p:cNvPr id="213" name="Google Shape;213;p5"/>
              <p:cNvSpPr txBox="1"/>
              <p:nvPr/>
            </p:nvSpPr>
            <p:spPr>
              <a:xfrm>
                <a:off x="2369498" y="4287"/>
                <a:ext cx="7453004" cy="514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Lung Impedance-Guided Diuretic Titration Protocol</a:t>
                </a:r>
                <a:endParaRPr b="1" sz="24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14" name="Google Shape;214;p5"/>
              <p:cNvCxnSpPr/>
              <p:nvPr/>
            </p:nvCxnSpPr>
            <p:spPr>
              <a:xfrm>
                <a:off x="420624" y="548640"/>
                <a:ext cx="0" cy="5934456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15" name="Google Shape;215;p5"/>
              <p:cNvSpPr txBox="1"/>
              <p:nvPr/>
            </p:nvSpPr>
            <p:spPr>
              <a:xfrm rot="-5400000">
                <a:off x="-1683350" y="2906273"/>
                <a:ext cx="373684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Increasing of pulmonary Edema</a:t>
                </a:r>
                <a:endParaRPr b="1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5"/>
              <p:cNvSpPr txBox="1"/>
              <p:nvPr/>
            </p:nvSpPr>
            <p:spPr>
              <a:xfrm>
                <a:off x="1271016" y="6488668"/>
                <a:ext cx="10113264" cy="445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Lung Impedance Ratio (LIR) = Fluid Index = [(LI </a:t>
                </a:r>
                <a:r>
                  <a:rPr b="1" lang="en-US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current </a:t>
                </a:r>
                <a:r>
                  <a:rPr b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LI </a:t>
                </a:r>
                <a:r>
                  <a:rPr b="1" lang="en-US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dry-calculated</a:t>
                </a:r>
                <a:r>
                  <a:rPr b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)/ LI </a:t>
                </a:r>
                <a:r>
                  <a:rPr b="1" lang="en-US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dry-calculated</a:t>
                </a:r>
                <a:r>
                  <a:rPr b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]*100 (in percent)</a:t>
                </a:r>
                <a:r>
                  <a:rPr b="1" lang="en-US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17" name="Google Shape;217;p5"/>
              <p:cNvCxnSpPr/>
              <p:nvPr/>
            </p:nvCxnSpPr>
            <p:spPr>
              <a:xfrm>
                <a:off x="321379" y="1179576"/>
                <a:ext cx="30175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18" name="Google Shape;218;p5"/>
              <p:cNvSpPr txBox="1"/>
              <p:nvPr/>
            </p:nvSpPr>
            <p:spPr>
              <a:xfrm>
                <a:off x="665611" y="864879"/>
                <a:ext cx="21539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LIR = 0% = Normal (“dry”) lung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5"/>
              <p:cNvSpPr txBox="1"/>
              <p:nvPr/>
            </p:nvSpPr>
            <p:spPr>
              <a:xfrm>
                <a:off x="394530" y="859875"/>
                <a:ext cx="4223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0%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5"/>
              <p:cNvSpPr txBox="1"/>
              <p:nvPr/>
            </p:nvSpPr>
            <p:spPr>
              <a:xfrm>
                <a:off x="161359" y="210086"/>
                <a:ext cx="59436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LIR%</a:t>
                </a:r>
                <a:endParaRPr b="1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21" name="Google Shape;221;p5"/>
              <p:cNvCxnSpPr/>
              <p:nvPr/>
            </p:nvCxnSpPr>
            <p:spPr>
              <a:xfrm>
                <a:off x="310526" y="3011394"/>
                <a:ext cx="30175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22" name="Google Shape;222;p5"/>
              <p:cNvSpPr txBox="1"/>
              <p:nvPr/>
            </p:nvSpPr>
            <p:spPr>
              <a:xfrm>
                <a:off x="420623" y="2734395"/>
                <a:ext cx="5604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-18%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5"/>
              <p:cNvSpPr txBox="1"/>
              <p:nvPr/>
            </p:nvSpPr>
            <p:spPr>
              <a:xfrm>
                <a:off x="404342" y="3613220"/>
                <a:ext cx="5604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-24%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5"/>
              <p:cNvSpPr txBox="1"/>
              <p:nvPr/>
            </p:nvSpPr>
            <p:spPr>
              <a:xfrm>
                <a:off x="393006" y="6014014"/>
                <a:ext cx="5604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-60%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25" name="Google Shape;225;p5"/>
              <p:cNvCxnSpPr/>
              <p:nvPr/>
            </p:nvCxnSpPr>
            <p:spPr>
              <a:xfrm>
                <a:off x="307663" y="3881045"/>
                <a:ext cx="30175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6" name="Google Shape;226;p5"/>
              <p:cNvCxnSpPr/>
              <p:nvPr/>
            </p:nvCxnSpPr>
            <p:spPr>
              <a:xfrm>
                <a:off x="316807" y="6300186"/>
                <a:ext cx="30175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227" name="Google Shape;227;p5"/>
              <p:cNvGrpSpPr/>
              <p:nvPr/>
            </p:nvGrpSpPr>
            <p:grpSpPr>
              <a:xfrm>
                <a:off x="1034608" y="1191738"/>
                <a:ext cx="1572951" cy="5108446"/>
                <a:chOff x="1034607" y="1191738"/>
                <a:chExt cx="3519103" cy="5108446"/>
              </a:xfrm>
            </p:grpSpPr>
            <p:sp>
              <p:nvSpPr>
                <p:cNvPr id="228" name="Google Shape;228;p5"/>
                <p:cNvSpPr/>
                <p:nvPr/>
              </p:nvSpPr>
              <p:spPr>
                <a:xfrm>
                  <a:off x="1034607" y="1191738"/>
                  <a:ext cx="3519090" cy="1819656"/>
                </a:xfrm>
                <a:prstGeom prst="rect">
                  <a:avLst/>
                </a:prstGeom>
                <a:solidFill>
                  <a:srgbClr val="92D050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229;p5"/>
                <p:cNvSpPr/>
                <p:nvPr/>
              </p:nvSpPr>
              <p:spPr>
                <a:xfrm>
                  <a:off x="1034609" y="3020568"/>
                  <a:ext cx="3519097" cy="869651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5"/>
                <p:cNvSpPr/>
                <p:nvPr/>
              </p:nvSpPr>
              <p:spPr>
                <a:xfrm>
                  <a:off x="1040706" y="3899393"/>
                  <a:ext cx="3512991" cy="2400791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1C305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5"/>
                <p:cNvSpPr txBox="1"/>
                <p:nvPr/>
              </p:nvSpPr>
              <p:spPr>
                <a:xfrm>
                  <a:off x="1088440" y="1251697"/>
                  <a:ext cx="3166135" cy="5145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“Zone”: Interstitial Edema</a:t>
                  </a:r>
                  <a:endParaRPr b="1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32;p5"/>
                <p:cNvSpPr txBox="1"/>
                <p:nvPr/>
              </p:nvSpPr>
              <p:spPr>
                <a:xfrm>
                  <a:off x="1047686" y="3039895"/>
                  <a:ext cx="3383279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“Zone”: Transition of Interstitial to Alveolar Edema</a:t>
                  </a:r>
                  <a:endParaRPr b="1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5"/>
                <p:cNvSpPr txBox="1"/>
                <p:nvPr/>
              </p:nvSpPr>
              <p:spPr>
                <a:xfrm>
                  <a:off x="1170431" y="4038382"/>
                  <a:ext cx="338327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“Zone”: Alveolar Edema</a:t>
                  </a:r>
                  <a:endParaRPr b="1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4" name="Google Shape;234;p5"/>
              <p:cNvSpPr txBox="1"/>
              <p:nvPr/>
            </p:nvSpPr>
            <p:spPr>
              <a:xfrm>
                <a:off x="2607553" y="1930468"/>
                <a:ext cx="1351799" cy="651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 titration needed</a:t>
                </a:r>
                <a:endParaRPr b="1" sz="16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5"/>
              <p:cNvSpPr txBox="1"/>
              <p:nvPr/>
            </p:nvSpPr>
            <p:spPr>
              <a:xfrm>
                <a:off x="2581325" y="3242947"/>
                <a:ext cx="1570219" cy="651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↑ Diuretic Recommended</a:t>
                </a:r>
                <a:endParaRPr b="1" sz="16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5"/>
              <p:cNvSpPr txBox="1"/>
              <p:nvPr/>
            </p:nvSpPr>
            <p:spPr>
              <a:xfrm>
                <a:off x="2539320" y="4744096"/>
                <a:ext cx="1216018" cy="651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↑ Diuretic Mandatory</a:t>
                </a:r>
                <a:endParaRPr b="1" sz="16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7" name="Google Shape;237;p5"/>
              <p:cNvCxnSpPr/>
              <p:nvPr/>
            </p:nvCxnSpPr>
            <p:spPr>
              <a:xfrm rot="10800000">
                <a:off x="5942265" y="859875"/>
                <a:ext cx="0" cy="5573946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38" name="Google Shape;238;p5"/>
              <p:cNvSpPr txBox="1"/>
              <p:nvPr/>
            </p:nvSpPr>
            <p:spPr>
              <a:xfrm rot="-5400000">
                <a:off x="4068856" y="3229005"/>
                <a:ext cx="320018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Decreasing of pulmonary Edema</a:t>
                </a:r>
                <a:endParaRPr b="1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5"/>
              <p:cNvSpPr txBox="1"/>
              <p:nvPr/>
            </p:nvSpPr>
            <p:spPr>
              <a:xfrm>
                <a:off x="7678097" y="3260097"/>
                <a:ext cx="1533017" cy="583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↓ Diuretic Recommended</a:t>
                </a:r>
                <a:endParaRPr b="1" sz="14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5"/>
              <p:cNvSpPr txBox="1"/>
              <p:nvPr/>
            </p:nvSpPr>
            <p:spPr>
              <a:xfrm>
                <a:off x="7612958" y="1878792"/>
                <a:ext cx="1664020" cy="583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↓ Diuretic Mandatory</a:t>
                </a:r>
                <a:endParaRPr/>
              </a:p>
            </p:txBody>
          </p:sp>
        </p:grpSp>
        <p:grpSp>
          <p:nvGrpSpPr>
            <p:cNvPr id="241" name="Google Shape;241;p5"/>
            <p:cNvGrpSpPr/>
            <p:nvPr/>
          </p:nvGrpSpPr>
          <p:grpSpPr>
            <a:xfrm>
              <a:off x="1368994" y="478381"/>
              <a:ext cx="6805741" cy="5855331"/>
              <a:chOff x="1368994" y="478381"/>
              <a:chExt cx="6805741" cy="5855331"/>
            </a:xfrm>
          </p:grpSpPr>
          <p:sp>
            <p:nvSpPr>
              <p:cNvPr id="242" name="Google Shape;242;p5"/>
              <p:cNvSpPr/>
              <p:nvPr/>
            </p:nvSpPr>
            <p:spPr>
              <a:xfrm>
                <a:off x="6152201" y="1206978"/>
                <a:ext cx="1460759" cy="1819656"/>
              </a:xfrm>
              <a:prstGeom prst="rect">
                <a:avLst/>
              </a:prstGeom>
              <a:solidFill>
                <a:srgbClr val="92D05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6152201" y="3044952"/>
                <a:ext cx="1460757" cy="869651"/>
              </a:xfrm>
              <a:prstGeom prst="rect">
                <a:avLst/>
              </a:prstGeom>
              <a:solidFill>
                <a:srgbClr val="FFFF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6152201" y="3899393"/>
                <a:ext cx="1460757" cy="2434319"/>
              </a:xfrm>
              <a:prstGeom prst="rect">
                <a:avLst/>
              </a:prstGeom>
              <a:solidFill>
                <a:srgbClr val="FF0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 txBox="1"/>
              <p:nvPr/>
            </p:nvSpPr>
            <p:spPr>
              <a:xfrm>
                <a:off x="1368994" y="478381"/>
                <a:ext cx="161130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Deterioration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 txBox="1"/>
              <p:nvPr/>
            </p:nvSpPr>
            <p:spPr>
              <a:xfrm>
                <a:off x="6498336" y="490882"/>
                <a:ext cx="16763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Improvement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7" name="Google Shape;247;p5"/>
            <p:cNvSpPr txBox="1"/>
            <p:nvPr/>
          </p:nvSpPr>
          <p:spPr>
            <a:xfrm>
              <a:off x="985379" y="4694530"/>
              <a:ext cx="932688" cy="1123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</a:t>
              </a: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Mild,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Moderate,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Severe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Alveolar Congestion</a:t>
              </a:r>
              <a:endParaRPr b="1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8" name="Google Shape;248;p5"/>
          <p:cNvPicPr preferRelativeResize="0"/>
          <p:nvPr/>
        </p:nvPicPr>
        <p:blipFill rotWithShape="1">
          <a:blip r:embed="rId3">
            <a:alphaModFix/>
          </a:blip>
          <a:srcRect b="1258" l="-469" r="-1" t="89308"/>
          <a:stretch/>
        </p:blipFill>
        <p:spPr>
          <a:xfrm>
            <a:off x="-53085" y="6286500"/>
            <a:ext cx="1224508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"/>
          <p:cNvSpPr txBox="1"/>
          <p:nvPr/>
        </p:nvSpPr>
        <p:spPr>
          <a:xfrm>
            <a:off x="964803" y="1600092"/>
            <a:ext cx="932688" cy="856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Normal to Interstitial Congestion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"/>
          <p:cNvSpPr/>
          <p:nvPr/>
        </p:nvSpPr>
        <p:spPr>
          <a:xfrm>
            <a:off x="467234" y="674447"/>
            <a:ext cx="11277600" cy="38100"/>
          </a:xfrm>
          <a:prstGeom prst="rect">
            <a:avLst/>
          </a:prstGeom>
          <a:solidFill>
            <a:srgbClr val="C8A8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5953634" y="734447"/>
            <a:ext cx="19050" cy="1700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467234" y="2834447"/>
            <a:ext cx="11277600" cy="2900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467234" y="6304447"/>
            <a:ext cx="11277600" cy="31800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5710234" y="2834447"/>
            <a:ext cx="19050" cy="3800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8610234" y="2834447"/>
            <a:ext cx="19050" cy="3800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467234" y="6624447"/>
            <a:ext cx="11277600" cy="1905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6"/>
          <p:cNvSpPr txBox="1"/>
          <p:nvPr/>
        </p:nvSpPr>
        <p:spPr>
          <a:xfrm>
            <a:off x="2470532" y="133577"/>
            <a:ext cx="7004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Study Design &amp; Baseline Characteristics (Results 1)</a:t>
            </a:r>
            <a:endParaRPr/>
          </a:p>
        </p:txBody>
      </p:sp>
      <p:sp>
        <p:nvSpPr>
          <p:cNvPr id="262" name="Google Shape;262;p6"/>
          <p:cNvSpPr txBox="1"/>
          <p:nvPr/>
        </p:nvSpPr>
        <p:spPr>
          <a:xfrm>
            <a:off x="467234" y="734447"/>
            <a:ext cx="5486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Study Design</a:t>
            </a:r>
            <a:endParaRPr/>
          </a:p>
        </p:txBody>
      </p:sp>
      <p:sp>
        <p:nvSpPr>
          <p:cNvPr id="263" name="Google Shape;263;p6"/>
          <p:cNvSpPr txBox="1"/>
          <p:nvPr/>
        </p:nvSpPr>
        <p:spPr>
          <a:xfrm>
            <a:off x="467234" y="1024447"/>
            <a:ext cx="5486400" cy="1041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Single-blind, single-center RCT (NCT02661841). 150 HFpEF patients randomized 1:1 to LI-guided therapy or usual care.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Eligibility: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HF hospitalization/ED visit within prior year • LVEF &gt;50% • NYHA class I–IV • NT-proBNP ≥300 pg/mL (SR) or ≥900 pg/mL (AF)</a:t>
            </a:r>
            <a:endParaRPr/>
          </a:p>
        </p:txBody>
      </p:sp>
      <p:sp>
        <p:nvSpPr>
          <p:cNvPr id="264" name="Google Shape;264;p6"/>
          <p:cNvSpPr txBox="1"/>
          <p:nvPr/>
        </p:nvSpPr>
        <p:spPr>
          <a:xfrm>
            <a:off x="6258434" y="734447"/>
            <a:ext cx="5486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Protocol &amp; Follow-up</a:t>
            </a:r>
            <a:endParaRPr/>
          </a:p>
        </p:txBody>
      </p:sp>
      <p:sp>
        <p:nvSpPr>
          <p:cNvPr id="265" name="Google Shape;265;p6"/>
          <p:cNvSpPr txBox="1"/>
          <p:nvPr/>
        </p:nvSpPr>
        <p:spPr>
          <a:xfrm>
            <a:off x="6258434" y="1024447"/>
            <a:ext cx="5486400" cy="1069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outpatient HF clinic visits with clinical, laboratory, and lung impedance assessments; measurements were also obtained at each HF hospitalization (admission and discharge).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follow-up: </a:t>
            </a:r>
            <a:r>
              <a:rPr b="1" lang="en-US" sz="1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38.4 ± 22.8 months</a:t>
            </a:r>
            <a:endParaRPr/>
          </a:p>
        </p:txBody>
      </p:sp>
      <p:sp>
        <p:nvSpPr>
          <p:cNvPr id="266" name="Google Shape;266;p6"/>
          <p:cNvSpPr txBox="1"/>
          <p:nvPr/>
        </p:nvSpPr>
        <p:spPr>
          <a:xfrm>
            <a:off x="333884" y="2455170"/>
            <a:ext cx="11277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Baseline Characteristics: Groups were well matched (all p = NS)</a:t>
            </a:r>
            <a:endParaRPr/>
          </a:p>
        </p:txBody>
      </p:sp>
      <p:sp>
        <p:nvSpPr>
          <p:cNvPr id="267" name="Google Shape;267;p6"/>
          <p:cNvSpPr txBox="1"/>
          <p:nvPr/>
        </p:nvSpPr>
        <p:spPr>
          <a:xfrm>
            <a:off x="510034" y="2844447"/>
            <a:ext cx="520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Parameter</a:t>
            </a:r>
            <a:endParaRPr/>
          </a:p>
        </p:txBody>
      </p:sp>
      <p:sp>
        <p:nvSpPr>
          <p:cNvPr id="268" name="Google Shape;268;p6"/>
          <p:cNvSpPr txBox="1"/>
          <p:nvPr/>
        </p:nvSpPr>
        <p:spPr>
          <a:xfrm>
            <a:off x="5710234" y="2844447"/>
            <a:ext cx="290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LI-Guided (n=75)</a:t>
            </a:r>
            <a:endParaRPr/>
          </a:p>
        </p:txBody>
      </p:sp>
      <p:sp>
        <p:nvSpPr>
          <p:cNvPr id="269" name="Google Shape;269;p6"/>
          <p:cNvSpPr txBox="1"/>
          <p:nvPr/>
        </p:nvSpPr>
        <p:spPr>
          <a:xfrm>
            <a:off x="8610234" y="2844447"/>
            <a:ext cx="290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Control (n=75)</a:t>
            </a:r>
            <a:endParaRPr/>
          </a:p>
        </p:txBody>
      </p:sp>
      <p:sp>
        <p:nvSpPr>
          <p:cNvPr id="270" name="Google Shape;270;p6"/>
          <p:cNvSpPr txBox="1"/>
          <p:nvPr/>
        </p:nvSpPr>
        <p:spPr>
          <a:xfrm>
            <a:off x="491184" y="3075281"/>
            <a:ext cx="5200000" cy="284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(years)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 sex (%)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BMI (kg/m²)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LVEF (%)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NYHA Class (mean)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 AF/Flutter (%)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Hypertension (%)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 Renal Failure (%)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eGFR (mL/min/1.73m²)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NT-proBNP, median [IQR] (pg/mL)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LIR (% from normal), median [IQR] </a:t>
            </a:r>
            <a:endParaRPr/>
          </a:p>
        </p:txBody>
      </p:sp>
      <p:sp>
        <p:nvSpPr>
          <p:cNvPr id="271" name="Google Shape;271;p6"/>
          <p:cNvSpPr txBox="1"/>
          <p:nvPr/>
        </p:nvSpPr>
        <p:spPr>
          <a:xfrm>
            <a:off x="5591743" y="3069293"/>
            <a:ext cx="2900000" cy="322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75.5 ± 8.9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62.7%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33.7 ± 7.0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59.9 ± 6.2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2.8 ± 0.8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41.3%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90.7%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22.7%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61.2 ± 18.2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1245 [468–2324]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−22.3 [−28.8 to −17.4]</a:t>
            </a:r>
            <a:endParaRPr/>
          </a:p>
        </p:txBody>
      </p:sp>
      <p:sp>
        <p:nvSpPr>
          <p:cNvPr id="272" name="Google Shape;272;p6"/>
          <p:cNvSpPr txBox="1"/>
          <p:nvPr/>
        </p:nvSpPr>
        <p:spPr>
          <a:xfrm>
            <a:off x="8610234" y="3069592"/>
            <a:ext cx="2900000" cy="3125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75.7 ± 8.1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61.3%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34.4 ± 6.0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60.6 ± 6.4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2.8 ± 0.7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40.0%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93.3%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22.7%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63.2 ± 21.4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1205 [486–2227]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−22.0 [−28.4 to −11.7]</a:t>
            </a:r>
            <a:endParaRPr/>
          </a:p>
        </p:txBody>
      </p:sp>
      <p:pic>
        <p:nvPicPr>
          <p:cNvPr id="273" name="Google Shape;273;p6"/>
          <p:cNvPicPr preferRelativeResize="0"/>
          <p:nvPr/>
        </p:nvPicPr>
        <p:blipFill rotWithShape="1">
          <a:blip r:embed="rId3">
            <a:alphaModFix/>
          </a:blip>
          <a:srcRect b="1258" l="-469" r="-1" t="89308"/>
          <a:stretch/>
        </p:blipFill>
        <p:spPr>
          <a:xfrm>
            <a:off x="-53085" y="6409944"/>
            <a:ext cx="12245085" cy="44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-53085" y="40448"/>
            <a:ext cx="12245085" cy="6817552"/>
            <a:chOff x="-53085" y="40448"/>
            <a:chExt cx="12245085" cy="6817552"/>
          </a:xfrm>
        </p:grpSpPr>
        <p:grpSp>
          <p:nvGrpSpPr>
            <p:cNvPr id="279" name="Google Shape;279;p7"/>
            <p:cNvGrpSpPr/>
            <p:nvPr/>
          </p:nvGrpSpPr>
          <p:grpSpPr>
            <a:xfrm>
              <a:off x="743091" y="40448"/>
              <a:ext cx="11317845" cy="6261424"/>
              <a:chOff x="743091" y="40448"/>
              <a:chExt cx="11415869" cy="6802269"/>
            </a:xfrm>
          </p:grpSpPr>
          <p:sp>
            <p:nvSpPr>
              <p:cNvPr id="280" name="Google Shape;280;p7"/>
              <p:cNvSpPr/>
              <p:nvPr/>
            </p:nvSpPr>
            <p:spPr>
              <a:xfrm>
                <a:off x="1792742" y="40448"/>
                <a:ext cx="9706332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SzPts val="2400"/>
                  <a:buFont typeface="Calibri"/>
                  <a:buNone/>
                </a:pPr>
                <a:r>
                  <a:rPr b="1" lang="en-US" sz="24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Cumulative Clinical Outcomes: LI-Guided Therapy vs Control (Results 2)</a:t>
                </a:r>
                <a:endParaRPr sz="24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1" name="Google Shape;281;p7"/>
              <p:cNvGrpSpPr/>
              <p:nvPr/>
            </p:nvGrpSpPr>
            <p:grpSpPr>
              <a:xfrm>
                <a:off x="3259023" y="967771"/>
                <a:ext cx="5687014" cy="2609144"/>
                <a:chOff x="72763" y="1989431"/>
                <a:chExt cx="4592729" cy="2609144"/>
              </a:xfrm>
            </p:grpSpPr>
            <p:sp>
              <p:nvSpPr>
                <p:cNvPr id="282" name="Google Shape;282;p7"/>
                <p:cNvSpPr txBox="1"/>
                <p:nvPr/>
              </p:nvSpPr>
              <p:spPr>
                <a:xfrm rot="-5400000">
                  <a:off x="-854401" y="2916595"/>
                  <a:ext cx="213132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Mean Cumulative Function</a:t>
                  </a:r>
                  <a:endParaRPr b="1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3" name="Google Shape;283;p7"/>
                <p:cNvGrpSpPr/>
                <p:nvPr/>
              </p:nvGrpSpPr>
              <p:grpSpPr>
                <a:xfrm>
                  <a:off x="349762" y="2014327"/>
                  <a:ext cx="4315730" cy="2584248"/>
                  <a:chOff x="339397" y="2136876"/>
                  <a:chExt cx="4315730" cy="2584248"/>
                </a:xfrm>
              </p:grpSpPr>
              <p:grpSp>
                <p:nvGrpSpPr>
                  <p:cNvPr id="284" name="Google Shape;284;p7"/>
                  <p:cNvGrpSpPr/>
                  <p:nvPr/>
                </p:nvGrpSpPr>
                <p:grpSpPr>
                  <a:xfrm>
                    <a:off x="339397" y="2136876"/>
                    <a:ext cx="4315730" cy="2584248"/>
                    <a:chOff x="339397" y="2136876"/>
                    <a:chExt cx="4315730" cy="2584248"/>
                  </a:xfrm>
                </p:grpSpPr>
                <p:pic>
                  <p:nvPicPr>
                    <p:cNvPr id="285" name="Google Shape;285;p7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339397" y="2136876"/>
                      <a:ext cx="4068697" cy="25842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286" name="Google Shape;286;p7"/>
                    <p:cNvSpPr txBox="1"/>
                    <p:nvPr/>
                  </p:nvSpPr>
                  <p:spPr>
                    <a:xfrm>
                      <a:off x="591127" y="2318626"/>
                      <a:ext cx="1237673" cy="5015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sp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year: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HR=0.28, p &lt; 0.01</a:t>
                      </a:r>
                      <a:endParaRPr b="1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87" name="Google Shape;287;p7"/>
                    <p:cNvSpPr txBox="1"/>
                    <p:nvPr/>
                  </p:nvSpPr>
                  <p:spPr>
                    <a:xfrm>
                      <a:off x="3417454" y="2275374"/>
                      <a:ext cx="1237673" cy="5015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sp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year: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HR=0.19, p &lt; 0.01</a:t>
                      </a:r>
                      <a:endParaRPr b="1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88" name="Google Shape;288;p7"/>
                  <p:cNvSpPr txBox="1"/>
                  <p:nvPr/>
                </p:nvSpPr>
                <p:spPr>
                  <a:xfrm>
                    <a:off x="3356234" y="4243307"/>
                    <a:ext cx="1123797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Follow Up (Years)</a:t>
                    </a:r>
                    <a:endParaRPr b="1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89" name="Google Shape;289;p7"/>
              <p:cNvSpPr txBox="1"/>
              <p:nvPr/>
            </p:nvSpPr>
            <p:spPr>
              <a:xfrm>
                <a:off x="4713653" y="551228"/>
                <a:ext cx="423238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Heart Failure Hospitalizations (Anderson-Gill analysis)</a:t>
                </a:r>
                <a:endParaRPr b="1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0" name="Google Shape;290;p7"/>
              <p:cNvGrpSpPr/>
              <p:nvPr/>
            </p:nvGrpSpPr>
            <p:grpSpPr>
              <a:xfrm>
                <a:off x="772997" y="3723991"/>
                <a:ext cx="4763708" cy="2866552"/>
                <a:chOff x="772997" y="3723991"/>
                <a:chExt cx="4763708" cy="2866552"/>
              </a:xfrm>
            </p:grpSpPr>
            <p:pic>
              <p:nvPicPr>
                <p:cNvPr id="291" name="Google Shape;291;p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2997" y="4069792"/>
                  <a:ext cx="4364611" cy="25207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92" name="Google Shape;292;p7"/>
                <p:cNvSpPr txBox="1"/>
                <p:nvPr/>
              </p:nvSpPr>
              <p:spPr>
                <a:xfrm>
                  <a:off x="913303" y="3723991"/>
                  <a:ext cx="4623402" cy="3343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All-Cause Mortality (Kaplan-Meier analysis, p-log-rank)</a:t>
                  </a:r>
                  <a:endParaRPr b="1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93" name="Google Shape;293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504495" y="4079219"/>
                <a:ext cx="4439601" cy="25207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4" name="Google Shape;294;p7"/>
              <p:cNvSpPr txBox="1"/>
              <p:nvPr/>
            </p:nvSpPr>
            <p:spPr>
              <a:xfrm>
                <a:off x="3961293" y="6563919"/>
                <a:ext cx="139155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 Up (Years)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7"/>
              <p:cNvSpPr txBox="1"/>
              <p:nvPr/>
            </p:nvSpPr>
            <p:spPr>
              <a:xfrm>
                <a:off x="9757147" y="6565718"/>
                <a:ext cx="139155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 Up (Years)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7"/>
              <p:cNvSpPr txBox="1"/>
              <p:nvPr/>
            </p:nvSpPr>
            <p:spPr>
              <a:xfrm>
                <a:off x="6636450" y="3682105"/>
                <a:ext cx="5199697" cy="334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Heart Failure–Related Mortality (Kaplan-Meier analysis, p-log-rank)</a:t>
                </a:r>
                <a:endParaRPr b="1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7" name="Google Shape;297;p7"/>
              <p:cNvCxnSpPr/>
              <p:nvPr/>
            </p:nvCxnSpPr>
            <p:spPr>
              <a:xfrm flipH="1" rot="10800000">
                <a:off x="743091" y="3637538"/>
                <a:ext cx="10755983" cy="5259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9757147" y="967770"/>
                <a:ext cx="537542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206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99" name="Google Shape;299;p7"/>
              <p:cNvSpPr txBox="1"/>
              <p:nvPr/>
            </p:nvSpPr>
            <p:spPr>
              <a:xfrm>
                <a:off x="10557770" y="829270"/>
                <a:ext cx="1601190" cy="300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LI-Guided Group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00" name="Google Shape;300;p7"/>
              <p:cNvCxnSpPr/>
              <p:nvPr/>
            </p:nvCxnSpPr>
            <p:spPr>
              <a:xfrm>
                <a:off x="9757147" y="1175707"/>
                <a:ext cx="537542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301" name="Google Shape;301;p7"/>
              <p:cNvSpPr txBox="1"/>
              <p:nvPr/>
            </p:nvSpPr>
            <p:spPr>
              <a:xfrm>
                <a:off x="10567071" y="1035917"/>
                <a:ext cx="144678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 Group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7"/>
              <p:cNvSpPr txBox="1"/>
              <p:nvPr/>
            </p:nvSpPr>
            <p:spPr>
              <a:xfrm>
                <a:off x="1207737" y="5690298"/>
                <a:ext cx="1532567" cy="501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 year: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HR=0.14, p = 0.06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7"/>
              <p:cNvSpPr txBox="1"/>
              <p:nvPr/>
            </p:nvSpPr>
            <p:spPr>
              <a:xfrm>
                <a:off x="4190030" y="5654356"/>
                <a:ext cx="1532567" cy="501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7-year follow-up: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HR=0.35, p &lt; 0.01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7"/>
              <p:cNvSpPr txBox="1"/>
              <p:nvPr/>
            </p:nvSpPr>
            <p:spPr>
              <a:xfrm>
                <a:off x="7137233" y="5617492"/>
                <a:ext cx="1532567" cy="501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 year: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HR = 0.24, p = 0.2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7"/>
              <p:cNvSpPr txBox="1"/>
              <p:nvPr/>
            </p:nvSpPr>
            <p:spPr>
              <a:xfrm>
                <a:off x="10175439" y="5597553"/>
                <a:ext cx="1550556" cy="501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7-year follow-up: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HR = 0.19, p &lt; 0.01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06" name="Google Shape;306;p7"/>
            <p:cNvPicPr preferRelativeResize="0"/>
            <p:nvPr/>
          </p:nvPicPr>
          <p:blipFill rotWithShape="1">
            <a:blip r:embed="rId6">
              <a:alphaModFix/>
            </a:blip>
            <a:srcRect b="1258" l="-469" r="-1" t="89308"/>
            <a:stretch/>
          </p:blipFill>
          <p:spPr>
            <a:xfrm>
              <a:off x="-53085" y="6483096"/>
              <a:ext cx="12245085" cy="3749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7"/>
            <p:cNvSpPr txBox="1"/>
            <p:nvPr/>
          </p:nvSpPr>
          <p:spPr>
            <a:xfrm>
              <a:off x="5726889" y="2219537"/>
              <a:ext cx="32586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 u="sng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HF Hospitalizations Reduced by 81%</a:t>
              </a:r>
              <a:endParaRPr b="1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7"/>
            <p:cNvSpPr txBox="1"/>
            <p:nvPr/>
          </p:nvSpPr>
          <p:spPr>
            <a:xfrm>
              <a:off x="1574386" y="4647392"/>
              <a:ext cx="28695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 u="sng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All-Cause Mortality Reduced by 65%</a:t>
              </a:r>
              <a:endParaRPr b="1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7"/>
            <p:cNvSpPr txBox="1"/>
            <p:nvPr/>
          </p:nvSpPr>
          <p:spPr>
            <a:xfrm>
              <a:off x="7741855" y="4405496"/>
              <a:ext cx="25451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 u="sng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Heart Failure Related Mortality  Reduced by 81%</a:t>
              </a:r>
              <a:endParaRPr b="1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8"/>
          <p:cNvGrpSpPr/>
          <p:nvPr/>
        </p:nvGrpSpPr>
        <p:grpSpPr>
          <a:xfrm>
            <a:off x="-36189" y="74680"/>
            <a:ext cx="12245085" cy="6777373"/>
            <a:chOff x="-36189" y="74680"/>
            <a:chExt cx="12245085" cy="6777373"/>
          </a:xfrm>
        </p:grpSpPr>
        <p:grpSp>
          <p:nvGrpSpPr>
            <p:cNvPr id="315" name="Google Shape;315;p8"/>
            <p:cNvGrpSpPr/>
            <p:nvPr/>
          </p:nvGrpSpPr>
          <p:grpSpPr>
            <a:xfrm>
              <a:off x="146304" y="74680"/>
              <a:ext cx="11204420" cy="6402469"/>
              <a:chOff x="15855" y="-204895"/>
              <a:chExt cx="11277572" cy="6872737"/>
            </a:xfrm>
          </p:grpSpPr>
          <p:grpSp>
            <p:nvGrpSpPr>
              <p:cNvPr id="316" name="Google Shape;316;p8"/>
              <p:cNvGrpSpPr/>
              <p:nvPr/>
            </p:nvGrpSpPr>
            <p:grpSpPr>
              <a:xfrm>
                <a:off x="15855" y="-204895"/>
                <a:ext cx="11277572" cy="6872737"/>
                <a:chOff x="157033" y="-140806"/>
                <a:chExt cx="11277572" cy="6872737"/>
              </a:xfrm>
            </p:grpSpPr>
            <p:grpSp>
              <p:nvGrpSpPr>
                <p:cNvPr id="317" name="Google Shape;317;p8"/>
                <p:cNvGrpSpPr/>
                <p:nvPr/>
              </p:nvGrpSpPr>
              <p:grpSpPr>
                <a:xfrm>
                  <a:off x="157033" y="253353"/>
                  <a:ext cx="3124833" cy="6449199"/>
                  <a:chOff x="157033" y="253353"/>
                  <a:chExt cx="3124833" cy="6449199"/>
                </a:xfrm>
              </p:grpSpPr>
              <p:grpSp>
                <p:nvGrpSpPr>
                  <p:cNvPr id="318" name="Google Shape;318;p8"/>
                  <p:cNvGrpSpPr/>
                  <p:nvPr/>
                </p:nvGrpSpPr>
                <p:grpSpPr>
                  <a:xfrm>
                    <a:off x="614170" y="594360"/>
                    <a:ext cx="453388" cy="6089904"/>
                    <a:chOff x="121920" y="594360"/>
                    <a:chExt cx="290852" cy="6089904"/>
                  </a:xfrm>
                </p:grpSpPr>
                <p:sp>
                  <p:nvSpPr>
                    <p:cNvPr id="319" name="Google Shape;319;p8"/>
                    <p:cNvSpPr/>
                    <p:nvPr/>
                  </p:nvSpPr>
                  <p:spPr>
                    <a:xfrm>
                      <a:off x="121921" y="594360"/>
                      <a:ext cx="290849" cy="1783080"/>
                    </a:xfrm>
                    <a:prstGeom prst="rect">
                      <a:avLst/>
                    </a:prstGeom>
                    <a:solidFill>
                      <a:srgbClr val="66CC00"/>
                    </a:solidFill>
                    <a:ln cap="flat" cmpd="sng" w="25400">
                      <a:solidFill>
                        <a:srgbClr val="1A1A1A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" name="Google Shape;320;p8"/>
                    <p:cNvSpPr/>
                    <p:nvPr/>
                  </p:nvSpPr>
                  <p:spPr>
                    <a:xfrm>
                      <a:off x="121920" y="2377440"/>
                      <a:ext cx="290852" cy="105156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cap="flat" cmpd="sng" w="25400">
                      <a:solidFill>
                        <a:srgbClr val="1A1A1A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" name="Google Shape;321;p8"/>
                    <p:cNvSpPr/>
                    <p:nvPr/>
                  </p:nvSpPr>
                  <p:spPr>
                    <a:xfrm>
                      <a:off x="121920" y="3429000"/>
                      <a:ext cx="290851" cy="3255264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cap="flat" cmpd="sng" w="25400">
                      <a:solidFill>
                        <a:srgbClr val="1A1A1A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22" name="Google Shape;322;p8"/>
                  <p:cNvSpPr txBox="1"/>
                  <p:nvPr/>
                </p:nvSpPr>
                <p:spPr>
                  <a:xfrm rot="-5400000">
                    <a:off x="-2154189" y="3191614"/>
                    <a:ext cx="4930221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Degree of lung congestion in compare to normal status in % </a:t>
                    </a:r>
                    <a:endParaRPr b="1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323;p8"/>
                  <p:cNvSpPr txBox="1"/>
                  <p:nvPr/>
                </p:nvSpPr>
                <p:spPr>
                  <a:xfrm>
                    <a:off x="281830" y="253353"/>
                    <a:ext cx="3000036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LIR = 0 = (normal =“dry” lung)</a:t>
                    </a:r>
                    <a:endParaRPr b="1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8"/>
                  <p:cNvSpPr txBox="1"/>
                  <p:nvPr/>
                </p:nvSpPr>
                <p:spPr>
                  <a:xfrm>
                    <a:off x="620650" y="609245"/>
                    <a:ext cx="43509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0%</a:t>
                    </a:r>
                    <a:endParaRPr b="1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25;p8"/>
                  <p:cNvSpPr txBox="1"/>
                  <p:nvPr/>
                </p:nvSpPr>
                <p:spPr>
                  <a:xfrm>
                    <a:off x="565966" y="2100441"/>
                    <a:ext cx="51587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-18%</a:t>
                    </a:r>
                    <a:endParaRPr b="1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26;p8"/>
                  <p:cNvSpPr txBox="1"/>
                  <p:nvPr/>
                </p:nvSpPr>
                <p:spPr>
                  <a:xfrm>
                    <a:off x="608837" y="3166163"/>
                    <a:ext cx="56540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-24%</a:t>
                    </a:r>
                    <a:endParaRPr b="1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8"/>
                  <p:cNvSpPr txBox="1"/>
                  <p:nvPr/>
                </p:nvSpPr>
                <p:spPr>
                  <a:xfrm>
                    <a:off x="564639" y="6425553"/>
                    <a:ext cx="56540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-60%</a:t>
                    </a:r>
                    <a:endParaRPr b="1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28" name="Google Shape;328;p8"/>
                <p:cNvSpPr txBox="1"/>
                <p:nvPr/>
              </p:nvSpPr>
              <p:spPr>
                <a:xfrm>
                  <a:off x="3901407" y="6141161"/>
                  <a:ext cx="1359330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Exacerbation</a:t>
                  </a:r>
                  <a:endParaRPr b="1" sz="1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Up-Titration</a:t>
                  </a:r>
                  <a:endParaRPr b="1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8"/>
                <p:cNvSpPr txBox="1"/>
                <p:nvPr/>
              </p:nvSpPr>
              <p:spPr>
                <a:xfrm>
                  <a:off x="2068206" y="2750664"/>
                  <a:ext cx="2203229" cy="8463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4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1,873</a:t>
                  </a:r>
                  <a:r>
                    <a:rPr b="1" lang="en-US" sz="105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b="1" lang="en-US" sz="10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Up-Titrations in </a:t>
                  </a:r>
                  <a:r>
                    <a:rPr b="1" lang="en-US" sz="14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LI-guided Group</a:t>
                  </a:r>
                  <a:r>
                    <a:rPr b="1" lang="en-US" sz="10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. Level  of lung congestion at Up-Titration:  median LIR = -20.8% (IQR: -19.3 to -26.6)</a:t>
                  </a:r>
                  <a:endParaRPr b="1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>
                  <a:off x="4299716" y="2596896"/>
                  <a:ext cx="354328" cy="1039163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FFC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31" name="Google Shape;331;p8"/>
                <p:cNvCxnSpPr/>
                <p:nvPr/>
              </p:nvCxnSpPr>
              <p:spPr>
                <a:xfrm>
                  <a:off x="4459441" y="530352"/>
                  <a:ext cx="23768" cy="5630303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med" w="med" type="triangle"/>
                </a:ln>
              </p:spPr>
            </p:cxnSp>
            <p:cxnSp>
              <p:nvCxnSpPr>
                <p:cNvPr id="332" name="Google Shape;332;p8"/>
                <p:cNvCxnSpPr/>
                <p:nvPr/>
              </p:nvCxnSpPr>
              <p:spPr>
                <a:xfrm rot="10800000">
                  <a:off x="8263576" y="460626"/>
                  <a:ext cx="0" cy="5727953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med" w="med" type="triangle"/>
                </a:ln>
              </p:spPr>
            </p:cxnSp>
            <p:sp>
              <p:nvSpPr>
                <p:cNvPr id="333" name="Google Shape;333;p8"/>
                <p:cNvSpPr/>
                <p:nvPr/>
              </p:nvSpPr>
              <p:spPr>
                <a:xfrm>
                  <a:off x="4255317" y="4018358"/>
                  <a:ext cx="438912" cy="1724227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8"/>
                <p:cNvSpPr txBox="1"/>
                <p:nvPr/>
              </p:nvSpPr>
              <p:spPr>
                <a:xfrm>
                  <a:off x="3094257" y="-140806"/>
                  <a:ext cx="7361716" cy="4955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40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Up- and Down- Titration of Diuretic Therapy (Results 3)</a:t>
                  </a:r>
                  <a:endParaRPr b="1" sz="24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8"/>
                <p:cNvSpPr txBox="1"/>
                <p:nvPr/>
              </p:nvSpPr>
              <p:spPr>
                <a:xfrm>
                  <a:off x="8676391" y="1514667"/>
                  <a:ext cx="2758214" cy="8463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4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811</a:t>
                  </a:r>
                  <a:r>
                    <a:rPr b="1" lang="en-US" sz="10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Down-Titrations in </a:t>
                  </a:r>
                  <a:r>
                    <a:rPr b="1" lang="en-US" sz="14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LI-guided Group</a:t>
                  </a:r>
                  <a:r>
                    <a:rPr b="1" lang="en-US" sz="10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. Level  of lung congestion at Down-Titration:  median LIR = -13.7% (IQR: -11.7 to -15.3)</a:t>
                  </a:r>
                  <a:endParaRPr b="1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8"/>
                <p:cNvSpPr/>
                <p:nvPr/>
              </p:nvSpPr>
              <p:spPr>
                <a:xfrm>
                  <a:off x="8127911" y="1613490"/>
                  <a:ext cx="273585" cy="659414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00B05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8"/>
                <p:cNvSpPr txBox="1"/>
                <p:nvPr/>
              </p:nvSpPr>
              <p:spPr>
                <a:xfrm>
                  <a:off x="8676391" y="644533"/>
                  <a:ext cx="2714886" cy="6309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4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161</a:t>
                  </a:r>
                  <a:r>
                    <a:rPr b="1" lang="en-US" sz="10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Down-Titrations in </a:t>
                  </a:r>
                  <a:r>
                    <a:rPr b="1" lang="en-US" sz="14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Control Group</a:t>
                  </a:r>
                  <a:r>
                    <a:rPr b="1" lang="en-US" sz="10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. Level  of lung congestion at Down-Titration:  median LIR = -2.3% (IQR: -4.1 to 0.2)</a:t>
                  </a:r>
                  <a:endParaRPr b="1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8"/>
                <p:cNvSpPr/>
                <p:nvPr/>
              </p:nvSpPr>
              <p:spPr>
                <a:xfrm>
                  <a:off x="8155286" y="596096"/>
                  <a:ext cx="216580" cy="369332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00B05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8"/>
                <p:cNvSpPr txBox="1"/>
                <p:nvPr/>
              </p:nvSpPr>
              <p:spPr>
                <a:xfrm>
                  <a:off x="2060644" y="4576114"/>
                  <a:ext cx="2203230" cy="8463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4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1,049</a:t>
                  </a:r>
                  <a:r>
                    <a:rPr b="1" lang="en-US" sz="10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Up-Titrations in </a:t>
                  </a:r>
                  <a:r>
                    <a:rPr b="1" lang="en-US" sz="14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Control Group</a:t>
                  </a:r>
                  <a:r>
                    <a:rPr b="1" lang="en-US" sz="10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. Level  of lung congestion at Up-Titration:  median LIR = -35.4% (IQR: -30.2 to -42.4)</a:t>
                  </a:r>
                  <a:endParaRPr b="1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8"/>
                <p:cNvSpPr txBox="1"/>
                <p:nvPr/>
              </p:nvSpPr>
              <p:spPr>
                <a:xfrm>
                  <a:off x="7571239" y="6208711"/>
                  <a:ext cx="1434574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Improvement</a:t>
                  </a:r>
                  <a:endParaRPr b="1" sz="12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Down-Titration</a:t>
                  </a:r>
                  <a:endParaRPr b="1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41" name="Google Shape;341;p8"/>
                <p:cNvCxnSpPr>
                  <a:stCxn id="330" idx="2"/>
                  <a:endCxn id="330" idx="6"/>
                </p:cNvCxnSpPr>
                <p:nvPr/>
              </p:nvCxnSpPr>
              <p:spPr>
                <a:xfrm>
                  <a:off x="4299716" y="3116478"/>
                  <a:ext cx="3543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2" name="Google Shape;342;p8"/>
                <p:cNvCxnSpPr/>
                <p:nvPr/>
              </p:nvCxnSpPr>
              <p:spPr>
                <a:xfrm>
                  <a:off x="4235821" y="4880471"/>
                  <a:ext cx="471007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343" name="Google Shape;343;p8"/>
                <p:cNvSpPr txBox="1"/>
                <p:nvPr/>
              </p:nvSpPr>
              <p:spPr>
                <a:xfrm>
                  <a:off x="4654825" y="2969787"/>
                  <a:ext cx="987216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LIR = -20.8%</a:t>
                  </a: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8"/>
                <p:cNvSpPr txBox="1"/>
                <p:nvPr/>
              </p:nvSpPr>
              <p:spPr>
                <a:xfrm>
                  <a:off x="4680626" y="4805665"/>
                  <a:ext cx="96141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LIR = -35.4%</a:t>
                  </a: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45" name="Google Shape;345;p8"/>
                <p:cNvCxnSpPr>
                  <a:endCxn id="338" idx="6"/>
                </p:cNvCxnSpPr>
                <p:nvPr/>
              </p:nvCxnSpPr>
              <p:spPr>
                <a:xfrm>
                  <a:off x="8164566" y="780762"/>
                  <a:ext cx="2073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6" name="Google Shape;346;p8"/>
                <p:cNvCxnSpPr>
                  <a:endCxn id="336" idx="6"/>
                </p:cNvCxnSpPr>
                <p:nvPr/>
              </p:nvCxnSpPr>
              <p:spPr>
                <a:xfrm flipH="1" rot="10800000">
                  <a:off x="8142596" y="1943197"/>
                  <a:ext cx="258900" cy="36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347" name="Google Shape;347;p8"/>
                <p:cNvSpPr txBox="1"/>
                <p:nvPr/>
              </p:nvSpPr>
              <p:spPr>
                <a:xfrm>
                  <a:off x="6062464" y="1791113"/>
                  <a:ext cx="21347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LI-guided Group. LIR = -13.7%</a:t>
                  </a: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8"/>
                <p:cNvSpPr txBox="1"/>
                <p:nvPr/>
              </p:nvSpPr>
              <p:spPr>
                <a:xfrm>
                  <a:off x="6086599" y="594727"/>
                  <a:ext cx="1951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Control Group LIR = -2.3%</a:t>
                  </a:r>
                  <a:endParaRPr sz="1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8"/>
                <p:cNvSpPr txBox="1"/>
                <p:nvPr/>
              </p:nvSpPr>
              <p:spPr>
                <a:xfrm>
                  <a:off x="2962777" y="3824971"/>
                  <a:ext cx="57053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× 1.8</a:t>
                  </a:r>
                  <a:endParaRPr b="1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8"/>
                <p:cNvSpPr txBox="1"/>
                <p:nvPr/>
              </p:nvSpPr>
              <p:spPr>
                <a:xfrm>
                  <a:off x="10124612" y="1262832"/>
                  <a:ext cx="57053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× 5.0</a:t>
                  </a:r>
                  <a:endParaRPr b="1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8"/>
                <p:cNvSpPr txBox="1"/>
                <p:nvPr/>
              </p:nvSpPr>
              <p:spPr>
                <a:xfrm>
                  <a:off x="4943543" y="3815394"/>
                  <a:ext cx="863258" cy="330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 &lt; 0.01</a:t>
                  </a:r>
                  <a:endParaRPr b="1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52" name="Google Shape;352;p8"/>
                <p:cNvCxnSpPr/>
                <p:nvPr/>
              </p:nvCxnSpPr>
              <p:spPr>
                <a:xfrm>
                  <a:off x="4917793" y="3272474"/>
                  <a:ext cx="0" cy="1491767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triangle"/>
                  <a:tailEnd len="med" w="med" type="triangle"/>
                </a:ln>
              </p:spPr>
            </p:cxnSp>
            <p:sp>
              <p:nvSpPr>
                <p:cNvPr id="353" name="Google Shape;353;p8"/>
                <p:cNvSpPr txBox="1"/>
                <p:nvPr/>
              </p:nvSpPr>
              <p:spPr>
                <a:xfrm>
                  <a:off x="7139610" y="1224382"/>
                  <a:ext cx="863258" cy="330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 &lt; 0.01</a:t>
                  </a:r>
                  <a:endParaRPr b="1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54" name="Google Shape;354;p8"/>
                <p:cNvCxnSpPr/>
                <p:nvPr/>
              </p:nvCxnSpPr>
              <p:spPr>
                <a:xfrm>
                  <a:off x="7139413" y="965428"/>
                  <a:ext cx="0" cy="844737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triangle"/>
                  <a:tailEnd len="med" w="med" type="triangle"/>
                </a:ln>
              </p:spPr>
            </p:cxnSp>
          </p:grpSp>
          <p:cxnSp>
            <p:nvCxnSpPr>
              <p:cNvPr id="355" name="Google Shape;355;p8"/>
              <p:cNvCxnSpPr/>
              <p:nvPr/>
            </p:nvCxnSpPr>
            <p:spPr>
              <a:xfrm>
                <a:off x="988866" y="2332205"/>
                <a:ext cx="1012533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pic>
          <p:nvPicPr>
            <p:cNvPr id="356" name="Google Shape;356;p8"/>
            <p:cNvPicPr preferRelativeResize="0"/>
            <p:nvPr/>
          </p:nvPicPr>
          <p:blipFill rotWithShape="1">
            <a:blip r:embed="rId3">
              <a:alphaModFix/>
            </a:blip>
            <a:srcRect b="1258" l="-469" r="-1" t="89308"/>
            <a:stretch/>
          </p:blipFill>
          <p:spPr>
            <a:xfrm>
              <a:off x="-36189" y="6477149"/>
              <a:ext cx="12245085" cy="3749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8"/>
            <p:cNvSpPr txBox="1"/>
            <p:nvPr/>
          </p:nvSpPr>
          <p:spPr>
            <a:xfrm>
              <a:off x="9161801" y="5811667"/>
              <a:ext cx="29992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 and Down-titrations of diuretic drugs were earlier in LI-Guided Group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9"/>
          <p:cNvGrpSpPr/>
          <p:nvPr/>
        </p:nvGrpSpPr>
        <p:grpSpPr>
          <a:xfrm>
            <a:off x="64008" y="0"/>
            <a:ext cx="11914632" cy="6409944"/>
            <a:chOff x="91440" y="0"/>
            <a:chExt cx="11887200" cy="6675120"/>
          </a:xfrm>
        </p:grpSpPr>
        <p:sp>
          <p:nvSpPr>
            <p:cNvPr id="364" name="Google Shape;364;p9"/>
            <p:cNvSpPr/>
            <p:nvPr/>
          </p:nvSpPr>
          <p:spPr>
            <a:xfrm>
              <a:off x="182880" y="0"/>
              <a:ext cx="11795760" cy="658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LI-Guided Therapy Kept Patients in Therapeutic Range Nearly Twice as Long (Results 4)</a:t>
              </a:r>
              <a:endParaRPr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5" name="Google Shape;365;p9"/>
            <p:cNvCxnSpPr/>
            <p:nvPr/>
          </p:nvCxnSpPr>
          <p:spPr>
            <a:xfrm>
              <a:off x="4343400" y="685800"/>
              <a:ext cx="0" cy="5989320"/>
            </a:xfrm>
            <a:prstGeom prst="straightConnector1">
              <a:avLst/>
            </a:prstGeom>
            <a:noFill/>
            <a:ln cap="flat" cmpd="sng" w="19050">
              <a:solidFill>
                <a:srgbClr val="CBD5E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6" name="Google Shape;366;p9"/>
            <p:cNvSpPr/>
            <p:nvPr/>
          </p:nvSpPr>
          <p:spPr>
            <a:xfrm>
              <a:off x="91440" y="731520"/>
              <a:ext cx="4160520" cy="329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300"/>
                <a:buFont typeface="Calibri"/>
                <a:buNone/>
              </a:pPr>
              <a:r>
                <a:rPr b="1" lang="en-US" sz="13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Zone Definition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4434840" y="731520"/>
              <a:ext cx="7543800" cy="329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300"/>
                <a:buFont typeface="Calibri"/>
                <a:buNone/>
              </a:pPr>
              <a:r>
                <a:rPr b="1" lang="en-US" sz="13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Time in Therapeutic Range (TTR)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1325880" y="1188720"/>
              <a:ext cx="457200" cy="438150"/>
            </a:xfrm>
            <a:prstGeom prst="rect">
              <a:avLst/>
            </a:prstGeom>
            <a:solidFill>
              <a:srgbClr val="70AD47"/>
            </a:solidFill>
            <a:ln cap="flat" cmpd="sng" w="9525">
              <a:solidFill>
                <a:srgbClr val="8888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1325880" y="1626870"/>
              <a:ext cx="457200" cy="219075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8888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325880" y="3817620"/>
              <a:ext cx="457200" cy="438150"/>
            </a:xfrm>
            <a:prstGeom prst="rect">
              <a:avLst/>
            </a:prstGeom>
            <a:solidFill>
              <a:srgbClr val="F4B183"/>
            </a:solidFill>
            <a:ln cap="flat" cmpd="sng" w="9525">
              <a:solidFill>
                <a:srgbClr val="8888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1325880" y="4255770"/>
              <a:ext cx="457200" cy="219075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8888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72" name="Google Shape;372;p9"/>
            <p:cNvCxnSpPr/>
            <p:nvPr/>
          </p:nvCxnSpPr>
          <p:spPr>
            <a:xfrm>
              <a:off x="701673" y="954588"/>
              <a:ext cx="0" cy="5577840"/>
            </a:xfrm>
            <a:prstGeom prst="straightConnector1">
              <a:avLst/>
            </a:prstGeom>
            <a:noFill/>
            <a:ln cap="flat" cmpd="sng" w="19050">
              <a:solidFill>
                <a:srgbClr val="333333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73" name="Google Shape;373;p9"/>
            <p:cNvCxnSpPr/>
            <p:nvPr/>
          </p:nvCxnSpPr>
          <p:spPr>
            <a:xfrm>
              <a:off x="1124712" y="1188720"/>
              <a:ext cx="201168" cy="0"/>
            </a:xfrm>
            <a:prstGeom prst="straightConnector1">
              <a:avLst/>
            </a:prstGeom>
            <a:noFill/>
            <a:ln cap="flat" cmpd="sng" w="12700">
              <a:solidFill>
                <a:srgbClr val="44444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4" name="Google Shape;374;p9"/>
            <p:cNvSpPr/>
            <p:nvPr/>
          </p:nvSpPr>
          <p:spPr>
            <a:xfrm>
              <a:off x="457200" y="1069848"/>
              <a:ext cx="658368" cy="237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334155"/>
                </a:buClr>
                <a:buSzPts val="1000"/>
                <a:buFont typeface="Calibri"/>
                <a:buNone/>
              </a:pPr>
              <a:r>
                <a:rPr b="1" lang="en-US" sz="100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0%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5" name="Google Shape;375;p9"/>
            <p:cNvCxnSpPr/>
            <p:nvPr/>
          </p:nvCxnSpPr>
          <p:spPr>
            <a:xfrm>
              <a:off x="1124712" y="1626870"/>
              <a:ext cx="201168" cy="0"/>
            </a:xfrm>
            <a:prstGeom prst="straightConnector1">
              <a:avLst/>
            </a:prstGeom>
            <a:noFill/>
            <a:ln cap="flat" cmpd="sng" w="12700">
              <a:solidFill>
                <a:srgbClr val="44444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6" name="Google Shape;376;p9"/>
            <p:cNvSpPr/>
            <p:nvPr/>
          </p:nvSpPr>
          <p:spPr>
            <a:xfrm>
              <a:off x="457200" y="1507998"/>
              <a:ext cx="658368" cy="237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334155"/>
                </a:buClr>
                <a:buSzPts val="1000"/>
                <a:buFont typeface="Calibri"/>
                <a:buNone/>
              </a:pPr>
              <a:r>
                <a:rPr b="1" lang="en-US" sz="100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−5%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7" name="Google Shape;377;p9"/>
            <p:cNvCxnSpPr/>
            <p:nvPr/>
          </p:nvCxnSpPr>
          <p:spPr>
            <a:xfrm>
              <a:off x="1124712" y="3817620"/>
              <a:ext cx="201168" cy="0"/>
            </a:xfrm>
            <a:prstGeom prst="straightConnector1">
              <a:avLst/>
            </a:prstGeom>
            <a:noFill/>
            <a:ln cap="flat" cmpd="sng" w="12700">
              <a:solidFill>
                <a:srgbClr val="44444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8" name="Google Shape;378;p9"/>
            <p:cNvSpPr/>
            <p:nvPr/>
          </p:nvSpPr>
          <p:spPr>
            <a:xfrm>
              <a:off x="457200" y="3698748"/>
              <a:ext cx="658368" cy="237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334155"/>
                </a:buClr>
                <a:buSzPts val="1000"/>
                <a:buFont typeface="Calibri"/>
                <a:buNone/>
              </a:pPr>
              <a:r>
                <a:rPr b="1" lang="en-US" sz="100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−30%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9" name="Google Shape;379;p9"/>
            <p:cNvCxnSpPr/>
            <p:nvPr/>
          </p:nvCxnSpPr>
          <p:spPr>
            <a:xfrm>
              <a:off x="1124712" y="4255770"/>
              <a:ext cx="201168" cy="0"/>
            </a:xfrm>
            <a:prstGeom prst="straightConnector1">
              <a:avLst/>
            </a:prstGeom>
            <a:noFill/>
            <a:ln cap="flat" cmpd="sng" w="12700">
              <a:solidFill>
                <a:srgbClr val="44444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0" name="Google Shape;380;p9"/>
            <p:cNvSpPr/>
            <p:nvPr/>
          </p:nvSpPr>
          <p:spPr>
            <a:xfrm>
              <a:off x="457200" y="4136898"/>
              <a:ext cx="658368" cy="237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334155"/>
                </a:buClr>
                <a:buSzPts val="1000"/>
                <a:buFont typeface="Calibri"/>
                <a:buNone/>
              </a:pPr>
              <a:r>
                <a:rPr b="1" lang="en-US" sz="100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−35%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1" name="Google Shape;381;p9"/>
            <p:cNvCxnSpPr/>
            <p:nvPr/>
          </p:nvCxnSpPr>
          <p:spPr>
            <a:xfrm>
              <a:off x="1124712" y="6446520"/>
              <a:ext cx="201168" cy="0"/>
            </a:xfrm>
            <a:prstGeom prst="straightConnector1">
              <a:avLst/>
            </a:prstGeom>
            <a:noFill/>
            <a:ln cap="flat" cmpd="sng" w="12700">
              <a:solidFill>
                <a:srgbClr val="44444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2" name="Google Shape;382;p9"/>
            <p:cNvSpPr/>
            <p:nvPr/>
          </p:nvSpPr>
          <p:spPr>
            <a:xfrm>
              <a:off x="457200" y="6327648"/>
              <a:ext cx="658368" cy="237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334155"/>
                </a:buClr>
                <a:buSzPts val="1000"/>
                <a:buFont typeface="Calibri"/>
                <a:buNone/>
              </a:pPr>
              <a:r>
                <a:rPr b="1" lang="en-US" sz="100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−60%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 rot="-5400000">
              <a:off x="-2011680" y="3291840"/>
              <a:ext cx="5029200" cy="256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800"/>
                <a:buFont typeface="Calibri"/>
                <a:buNone/>
              </a:pPr>
              <a:r>
                <a:rPr b="1" lang="en-US"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Degree of lung congestion vs. normal state (%)</a:t>
              </a: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1933957" y="1270254"/>
              <a:ext cx="1143000" cy="402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Zone of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Over-Diuresis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1874520" y="2521077"/>
              <a:ext cx="1143000" cy="402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A67C00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rgbClr val="A67C00"/>
                  </a:solidFill>
                  <a:latin typeface="Calibri"/>
                  <a:ea typeface="Calibri"/>
                  <a:cs typeface="Calibri"/>
                  <a:sym typeface="Calibri"/>
                </a:rPr>
                <a:t>Therapeutic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A67C00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rgbClr val="A67C00"/>
                  </a:solidFill>
                  <a:latin typeface="Calibri"/>
                  <a:ea typeface="Calibri"/>
                  <a:cs typeface="Calibri"/>
                  <a:sym typeface="Calibri"/>
                </a:rPr>
                <a:t>Range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1874520" y="5149977"/>
              <a:ext cx="1143000" cy="402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Zone of HF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Hospitalizations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7" name="Google Shape;387;p9"/>
            <p:cNvCxnSpPr/>
            <p:nvPr/>
          </p:nvCxnSpPr>
          <p:spPr>
            <a:xfrm>
              <a:off x="5394960" y="5760720"/>
              <a:ext cx="6355080" cy="0"/>
            </a:xfrm>
            <a:prstGeom prst="straightConnector1">
              <a:avLst/>
            </a:prstGeom>
            <a:noFill/>
            <a:ln cap="flat" cmpd="sng" w="12700">
              <a:solidFill>
                <a:srgbClr val="94A3B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8" name="Google Shape;388;p9"/>
            <p:cNvSpPr/>
            <p:nvPr/>
          </p:nvSpPr>
          <p:spPr>
            <a:xfrm>
              <a:off x="4892040" y="5641848"/>
              <a:ext cx="475488" cy="237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1"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0%</a:t>
              </a:r>
              <a:endParaRPr/>
            </a:p>
          </p:txBody>
        </p:sp>
        <p:cxnSp>
          <p:nvCxnSpPr>
            <p:cNvPr id="389" name="Google Shape;389;p9"/>
            <p:cNvCxnSpPr/>
            <p:nvPr/>
          </p:nvCxnSpPr>
          <p:spPr>
            <a:xfrm>
              <a:off x="5394960" y="4704588"/>
              <a:ext cx="6355080" cy="0"/>
            </a:xfrm>
            <a:prstGeom prst="straightConnector1">
              <a:avLst/>
            </a:prstGeom>
            <a:noFill/>
            <a:ln cap="flat" cmpd="sng" w="9525">
              <a:solidFill>
                <a:srgbClr val="E2E8F0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390" name="Google Shape;390;p9"/>
            <p:cNvSpPr/>
            <p:nvPr/>
          </p:nvSpPr>
          <p:spPr>
            <a:xfrm>
              <a:off x="4892040" y="4585716"/>
              <a:ext cx="475488" cy="237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1"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25%</a:t>
              </a:r>
              <a:endParaRPr/>
            </a:p>
          </p:txBody>
        </p:sp>
        <p:cxnSp>
          <p:nvCxnSpPr>
            <p:cNvPr id="391" name="Google Shape;391;p9"/>
            <p:cNvCxnSpPr/>
            <p:nvPr/>
          </p:nvCxnSpPr>
          <p:spPr>
            <a:xfrm>
              <a:off x="5394960" y="3648456"/>
              <a:ext cx="6355080" cy="0"/>
            </a:xfrm>
            <a:prstGeom prst="straightConnector1">
              <a:avLst/>
            </a:prstGeom>
            <a:noFill/>
            <a:ln cap="flat" cmpd="sng" w="9525">
              <a:solidFill>
                <a:srgbClr val="E2E8F0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392" name="Google Shape;392;p9"/>
            <p:cNvSpPr/>
            <p:nvPr/>
          </p:nvSpPr>
          <p:spPr>
            <a:xfrm>
              <a:off x="4892040" y="3529584"/>
              <a:ext cx="475488" cy="237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1"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50%</a:t>
              </a:r>
              <a:endParaRPr/>
            </a:p>
          </p:txBody>
        </p:sp>
        <p:cxnSp>
          <p:nvCxnSpPr>
            <p:cNvPr id="393" name="Google Shape;393;p9"/>
            <p:cNvCxnSpPr/>
            <p:nvPr/>
          </p:nvCxnSpPr>
          <p:spPr>
            <a:xfrm>
              <a:off x="5394960" y="2592324"/>
              <a:ext cx="6355080" cy="0"/>
            </a:xfrm>
            <a:prstGeom prst="straightConnector1">
              <a:avLst/>
            </a:prstGeom>
            <a:noFill/>
            <a:ln cap="flat" cmpd="sng" w="9525">
              <a:solidFill>
                <a:srgbClr val="E2E8F0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394" name="Google Shape;394;p9"/>
            <p:cNvSpPr/>
            <p:nvPr/>
          </p:nvSpPr>
          <p:spPr>
            <a:xfrm>
              <a:off x="4892040" y="2473452"/>
              <a:ext cx="475488" cy="237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1"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75%</a:t>
              </a:r>
              <a:endParaRPr/>
            </a:p>
          </p:txBody>
        </p:sp>
        <p:cxnSp>
          <p:nvCxnSpPr>
            <p:cNvPr id="395" name="Google Shape;395;p9"/>
            <p:cNvCxnSpPr/>
            <p:nvPr/>
          </p:nvCxnSpPr>
          <p:spPr>
            <a:xfrm>
              <a:off x="5394960" y="1536192"/>
              <a:ext cx="6355080" cy="0"/>
            </a:xfrm>
            <a:prstGeom prst="straightConnector1">
              <a:avLst/>
            </a:prstGeom>
            <a:noFill/>
            <a:ln cap="flat" cmpd="sng" w="9525">
              <a:solidFill>
                <a:srgbClr val="E2E8F0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396" name="Google Shape;396;p9"/>
            <p:cNvSpPr/>
            <p:nvPr/>
          </p:nvSpPr>
          <p:spPr>
            <a:xfrm>
              <a:off x="4892040" y="1417320"/>
              <a:ext cx="475488" cy="237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1"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100%</a:t>
              </a:r>
              <a:endParaRPr/>
            </a:p>
          </p:txBody>
        </p:sp>
        <p:cxnSp>
          <p:nvCxnSpPr>
            <p:cNvPr id="397" name="Google Shape;397;p9"/>
            <p:cNvCxnSpPr/>
            <p:nvPr/>
          </p:nvCxnSpPr>
          <p:spPr>
            <a:xfrm>
              <a:off x="5394960" y="1536192"/>
              <a:ext cx="0" cy="4224528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5394960" y="5760720"/>
              <a:ext cx="635508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9" name="Google Shape;399;p9"/>
            <p:cNvSpPr/>
            <p:nvPr/>
          </p:nvSpPr>
          <p:spPr>
            <a:xfrm>
              <a:off x="6492240" y="1536192"/>
              <a:ext cx="1005840" cy="443575"/>
            </a:xfrm>
            <a:prstGeom prst="rect">
              <a:avLst/>
            </a:prstGeom>
            <a:solidFill>
              <a:srgbClr val="BDD7EE">
                <a:alpha val="85098"/>
              </a:srgbClr>
            </a:solidFill>
            <a:ln cap="flat" cmpd="sng" w="31750">
              <a:solidFill>
                <a:srgbClr val="1F4E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00" name="Google Shape;400;p9"/>
            <p:cNvCxnSpPr/>
            <p:nvPr/>
          </p:nvCxnSpPr>
          <p:spPr>
            <a:xfrm>
              <a:off x="6492240" y="1679826"/>
              <a:ext cx="1005840" cy="0"/>
            </a:xfrm>
            <a:prstGeom prst="straightConnector1">
              <a:avLst/>
            </a:prstGeom>
            <a:noFill/>
            <a:ln cap="flat" cmpd="sng" w="44450">
              <a:solidFill>
                <a:srgbClr val="1F4E79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1" name="Google Shape;401;p9"/>
            <p:cNvSpPr/>
            <p:nvPr/>
          </p:nvSpPr>
          <p:spPr>
            <a:xfrm>
              <a:off x="9418320" y="2638794"/>
              <a:ext cx="1005840" cy="2209428"/>
            </a:xfrm>
            <a:prstGeom prst="rect">
              <a:avLst/>
            </a:prstGeom>
            <a:solidFill>
              <a:srgbClr val="FADADD">
                <a:alpha val="85098"/>
              </a:srgbClr>
            </a:solidFill>
            <a:ln cap="flat" cmpd="sng" w="317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02" name="Google Shape;402;p9"/>
            <p:cNvCxnSpPr/>
            <p:nvPr/>
          </p:nvCxnSpPr>
          <p:spPr>
            <a:xfrm>
              <a:off x="9418320" y="3648456"/>
              <a:ext cx="1005840" cy="0"/>
            </a:xfrm>
            <a:prstGeom prst="straightConnector1">
              <a:avLst/>
            </a:prstGeom>
            <a:noFill/>
            <a:ln cap="flat" cmpd="sng" w="444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6995160" y="1371600"/>
              <a:ext cx="0" cy="164592"/>
            </a:xfrm>
            <a:prstGeom prst="straightConnector1">
              <a:avLst/>
            </a:prstGeom>
            <a:noFill/>
            <a:ln cap="flat" cmpd="sng" w="9525">
              <a:solidFill>
                <a:srgbClr val="334155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9921240" y="1371600"/>
              <a:ext cx="0" cy="1267194"/>
            </a:xfrm>
            <a:prstGeom prst="straightConnector1">
              <a:avLst/>
            </a:prstGeom>
            <a:noFill/>
            <a:ln cap="flat" cmpd="sng" w="9525">
              <a:solidFill>
                <a:srgbClr val="334155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6995160" y="1371600"/>
              <a:ext cx="2926080" cy="0"/>
            </a:xfrm>
            <a:prstGeom prst="straightConnector1">
              <a:avLst/>
            </a:prstGeom>
            <a:noFill/>
            <a:ln cap="flat" cmpd="sng" w="15225">
              <a:solidFill>
                <a:srgbClr val="33415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6995160" y="1371600"/>
              <a:ext cx="0" cy="109728"/>
            </a:xfrm>
            <a:prstGeom prst="straightConnector1">
              <a:avLst/>
            </a:prstGeom>
            <a:noFill/>
            <a:ln cap="flat" cmpd="sng" w="15225">
              <a:solidFill>
                <a:srgbClr val="33415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921240" y="1371600"/>
              <a:ext cx="0" cy="109728"/>
            </a:xfrm>
            <a:prstGeom prst="straightConnector1">
              <a:avLst/>
            </a:prstGeom>
            <a:noFill/>
            <a:ln cap="flat" cmpd="sng" w="15225">
              <a:solidFill>
                <a:srgbClr val="33415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8" name="Google Shape;408;p9"/>
            <p:cNvSpPr/>
            <p:nvPr/>
          </p:nvSpPr>
          <p:spPr>
            <a:xfrm>
              <a:off x="8019288" y="1097280"/>
              <a:ext cx="877824" cy="256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34155"/>
                </a:buClr>
                <a:buSzPts val="1100"/>
                <a:buFont typeface="Calibri"/>
                <a:buNone/>
              </a:pPr>
              <a:r>
                <a:rPr b="1" lang="en-US" sz="110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p &lt; 0.01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6080760" y="5870448"/>
              <a:ext cx="1828800" cy="658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1F4E79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LI-Guided Group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1F4E79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Median: 96.6%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1F4E79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(IQR 89.5–100)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9006840" y="5870448"/>
              <a:ext cx="1828800" cy="658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Control Group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Median: 50.0%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(IQR 21.6–73.9)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1897380" y="3875496"/>
              <a:ext cx="1143000" cy="402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Buffer Zone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2" name="Google Shape;412;p9"/>
          <p:cNvPicPr preferRelativeResize="0"/>
          <p:nvPr/>
        </p:nvPicPr>
        <p:blipFill rotWithShape="1">
          <a:blip r:embed="rId3">
            <a:alphaModFix/>
          </a:blip>
          <a:srcRect b="1258" l="-469" r="-1" t="89308"/>
          <a:stretch/>
        </p:blipFill>
        <p:spPr>
          <a:xfrm>
            <a:off x="-53085" y="6483096"/>
            <a:ext cx="12245085" cy="37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2026-03-16T10:40:14Z</dcterms:created>
  <dc:creator>Michael Kleiner</dc:creator>
</cp:coreProperties>
</file>