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rial Bold" panose="020B0704020202020204" pitchFamily="34" charset="0"/>
      <p:regular r:id="rId23"/>
      <p:bold r:id="rId24"/>
    </p:embeddedFont>
    <p:embeddedFont>
      <p:font typeface="Arial Bold Italics" panose="020B0704020202090204" pitchFamily="34" charset="0"/>
      <p:regular r:id="rId25"/>
      <p:bold r:id="rId26"/>
      <p:italic r:id="rId27"/>
      <p:boldItalic r:id="rId28"/>
    </p:embeddedFont>
    <p:embeddedFont>
      <p:font typeface="Arial Italics" panose="020B0604020202090204" pitchFamily="34" charset="0"/>
      <p:regular r:id="rId29"/>
      <p:italic r:id="rId30"/>
    </p:embeddedFont>
    <p:embeddedFont>
      <p:font typeface="Public Sans Bold" pitchFamily="2" charset="77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30" autoAdjust="0"/>
  </p:normalViewPr>
  <p:slideViewPr>
    <p:cSldViewPr>
      <p:cViewPr varScale="1">
        <p:scale>
          <a:sx n="75" d="100"/>
          <a:sy n="75" d="100"/>
        </p:scale>
        <p:origin x="664" y="344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5D231-D2F4-5743-B546-B45B91F7D083}" type="datetimeFigureOut">
              <a:rPr lang="en-US" smtClean="0"/>
              <a:t>3/9/26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A9098-B615-E64C-9235-F7203392D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95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A9098-B615-E64C-9235-F7203392DE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27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3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4.jpe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 descr="A colorful heart with a yellow rectangle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8375" y="3616520"/>
            <a:ext cx="11310499" cy="388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92"/>
              </a:lnSpc>
            </a:pPr>
            <a:r>
              <a:rPr lang="en-US" sz="4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 Prospective Multicenter Registry </a:t>
            </a:r>
          </a:p>
          <a:p>
            <a:pPr algn="l">
              <a:lnSpc>
                <a:spcPts val="5292"/>
              </a:lnSpc>
            </a:pPr>
            <a:r>
              <a:rPr lang="en-US" sz="49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To Define Coronary Vasomotor Disorders in Ischemia With Nonobstructive Coronary Arteries:</a:t>
            </a:r>
            <a:r>
              <a:rPr lang="en-US" sz="4900" b="1">
                <a:solidFill>
                  <a:srgbClr val="402D8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algn="l">
              <a:lnSpc>
                <a:spcPts val="5184"/>
              </a:lnSpc>
            </a:pPr>
            <a:r>
              <a:rPr lang="en-US" sz="4800" b="1">
                <a:solidFill>
                  <a:srgbClr val="402D80"/>
                </a:solidFill>
                <a:latin typeface="Arial Bold"/>
                <a:ea typeface="Arial Bold"/>
                <a:cs typeface="Arial Bold"/>
                <a:sym typeface="Arial Bold"/>
              </a:rPr>
              <a:t>Primary Results Of DISCOVER INOCA</a:t>
            </a:r>
          </a:p>
          <a:p>
            <a:pPr algn="l">
              <a:lnSpc>
                <a:spcPts val="4212"/>
              </a:lnSpc>
            </a:pPr>
            <a:endParaRPr lang="en-US" sz="4800" b="1">
              <a:solidFill>
                <a:srgbClr val="402D8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8375" y="7327523"/>
            <a:ext cx="8814235" cy="2235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Samit Shah MD, PhD </a:t>
            </a:r>
          </a:p>
          <a:p>
            <a:pPr algn="l">
              <a:lnSpc>
                <a:spcPts val="3240"/>
              </a:lnSpc>
            </a:pPr>
            <a:r>
              <a:rPr lang="en-US" sz="30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on behalf of the                            investigators </a:t>
            </a:r>
          </a:p>
          <a:p>
            <a:pPr algn="l">
              <a:lnSpc>
                <a:spcPts val="3240"/>
              </a:lnSpc>
            </a:pPr>
            <a:endParaRPr lang="en-US" sz="3000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@samitshahMD</a:t>
            </a:r>
          </a:p>
          <a:p>
            <a:pPr algn="l">
              <a:lnSpc>
                <a:spcPts val="3240"/>
              </a:lnSpc>
            </a:pPr>
            <a:endParaRPr lang="en-US" sz="3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651716" y="7839128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52614" y="320047"/>
            <a:ext cx="16230600" cy="125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Enrollment by Site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1037673" y="1782766"/>
          <a:ext cx="15171340" cy="6984964"/>
        </p:xfrm>
        <a:graphic>
          <a:graphicData uri="http://schemas.openxmlformats.org/drawingml/2006/table">
            <a:tbl>
              <a:tblPr/>
              <a:tblGrid>
                <a:gridCol w="729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26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9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56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945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7434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Site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Site Name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Site Investigator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Site Enrollment (N)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% of Total Enrollment 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538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Yale University, Connecticut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Samit Shah, MD PhD 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176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35%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538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The Christ Hospital, Ohio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Timothy Henry, MD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82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16%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538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Thomas Jefferson University Hospital, Pennsylvania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Michael Savage, MD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1%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538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Columbia University Irving Medical Center, New York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Partha Sardar, MD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5%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538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NYU Langone Health, New York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Nathaniel Smilowitz, MD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6%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7434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New York-Presbyterian – Brooklyn Methodist Hospital, New York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Yuhei Kobayashi, MD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3%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7434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Northeast Georgia Medical Center, Georgia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Olga Toleva, MD &amp; Glen Henry, MD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86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17%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2538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Stanford University Medical Center, California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Jennifer Tremmel, MD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70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14%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87434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University of California Los Angeles Medical Center, California 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Rushi Parikh, MD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3%</a:t>
                      </a:r>
                      <a:endParaRPr lang="en-US" sz="1100"/>
                    </a:p>
                  </a:txBody>
                  <a:tcPr marL="95250" marR="95250" marT="95250" marB="95250" anchor="ctr">
                    <a:lnL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6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0" y="114300"/>
            <a:ext cx="18288000" cy="10287000"/>
            <a:chOff x="0" y="-113296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13296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Object 5"/>
          <p:cNvGraphicFramePr/>
          <p:nvPr/>
        </p:nvGraphicFramePr>
        <p:xfrm>
          <a:off x="10467615" y="1858128"/>
          <a:ext cx="6624350" cy="822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267700" imgH="9867900" progId="Excel.Sheet.12">
                  <p:embed/>
                </p:oleObj>
              </mc:Choice>
              <mc:Fallback>
                <p:oleObj name="Worksheet" r:id="rId4" imgW="8267700" imgH="9867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67615" y="1858128"/>
                        <a:ext cx="6624350" cy="822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8"/>
          <p:cNvGrpSpPr/>
          <p:nvPr/>
        </p:nvGrpSpPr>
        <p:grpSpPr>
          <a:xfrm>
            <a:off x="385086" y="1877255"/>
            <a:ext cx="4615710" cy="6589716"/>
            <a:chOff x="0" y="0"/>
            <a:chExt cx="1135223" cy="17355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35223" cy="1735563"/>
            </a:xfrm>
            <a:custGeom>
              <a:avLst/>
              <a:gdLst/>
              <a:ahLst/>
              <a:cxnLst/>
              <a:rect l="l" t="t" r="r" b="b"/>
              <a:pathLst>
                <a:path w="1135223" h="1735563">
                  <a:moveTo>
                    <a:pt x="0" y="0"/>
                  </a:moveTo>
                  <a:lnTo>
                    <a:pt x="1135223" y="0"/>
                  </a:lnTo>
                  <a:lnTo>
                    <a:pt x="1135223" y="1735563"/>
                  </a:lnTo>
                  <a:lnTo>
                    <a:pt x="0" y="1735563"/>
                  </a:lnTo>
                  <a:close/>
                </a:path>
              </a:pathLst>
            </a:custGeom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135223" cy="1754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52614" y="320047"/>
            <a:ext cx="16230600" cy="125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Baseline Characteristics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131240" y="9182100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12B7DB-003A-86AA-ABFD-36EEFE872DD4}"/>
              </a:ext>
            </a:extLst>
          </p:cNvPr>
          <p:cNvGrpSpPr/>
          <p:nvPr/>
        </p:nvGrpSpPr>
        <p:grpSpPr>
          <a:xfrm>
            <a:off x="559565" y="3049310"/>
            <a:ext cx="4305558" cy="4416980"/>
            <a:chOff x="296638" y="3059586"/>
            <a:chExt cx="4305558" cy="441698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-10800000">
              <a:off x="296638" y="3141746"/>
              <a:ext cx="4271710" cy="427171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" name="TextBox 7"/>
            <p:cNvSpPr txBox="1"/>
            <p:nvPr/>
          </p:nvSpPr>
          <p:spPr>
            <a:xfrm>
              <a:off x="2432493" y="7038430"/>
              <a:ext cx="2169703" cy="438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2"/>
                </a:lnSpc>
                <a:spcBef>
                  <a:spcPct val="0"/>
                </a:spcBef>
              </a:pPr>
              <a:r>
                <a:rPr lang="en-US" sz="2802" b="1">
                  <a:solidFill>
                    <a:srgbClr val="4A7FF7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Male 22%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22123" y="3059586"/>
              <a:ext cx="2667071" cy="438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2"/>
                </a:lnSpc>
                <a:spcBef>
                  <a:spcPct val="0"/>
                </a:spcBef>
              </a:pPr>
              <a:r>
                <a:rPr lang="en-US" sz="2802" b="1">
                  <a:solidFill>
                    <a:srgbClr val="412E8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Female 78%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56091" y="1961027"/>
            <a:ext cx="768291" cy="53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3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Sex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DB3AD3-FDCE-E6BA-84EA-7EF5CACA1212}"/>
              </a:ext>
            </a:extLst>
          </p:cNvPr>
          <p:cNvGrpSpPr/>
          <p:nvPr/>
        </p:nvGrpSpPr>
        <p:grpSpPr>
          <a:xfrm>
            <a:off x="4864987" y="1877255"/>
            <a:ext cx="6565463" cy="6589716"/>
            <a:chOff x="4495800" y="1877255"/>
            <a:chExt cx="6565463" cy="6589716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5800" y="2191233"/>
              <a:ext cx="6565463" cy="6088688"/>
            </a:xfrm>
            <a:prstGeom prst="rect">
              <a:avLst/>
            </a:prstGeom>
          </p:spPr>
        </p:pic>
        <p:grpSp>
          <p:nvGrpSpPr>
            <p:cNvPr id="16" name="Group 16"/>
            <p:cNvGrpSpPr/>
            <p:nvPr/>
          </p:nvGrpSpPr>
          <p:grpSpPr>
            <a:xfrm>
              <a:off x="4928247" y="1877255"/>
              <a:ext cx="5342268" cy="6589716"/>
              <a:chOff x="0" y="0"/>
              <a:chExt cx="1407017" cy="173556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407017" cy="1735563"/>
              </a:xfrm>
              <a:custGeom>
                <a:avLst/>
                <a:gdLst/>
                <a:ahLst/>
                <a:cxnLst/>
                <a:rect l="l" t="t" r="r" b="b"/>
                <a:pathLst>
                  <a:path w="1407017" h="1735563">
                    <a:moveTo>
                      <a:pt x="0" y="0"/>
                    </a:moveTo>
                    <a:lnTo>
                      <a:pt x="1407017" y="0"/>
                    </a:lnTo>
                    <a:lnTo>
                      <a:pt x="1407017" y="1735563"/>
                    </a:lnTo>
                    <a:lnTo>
                      <a:pt x="0" y="1735563"/>
                    </a:lnTo>
                    <a:close/>
                  </a:path>
                </a:pathLst>
              </a:custGeom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19050"/>
                <a:ext cx="1407017" cy="17546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254719" y="7866149"/>
              <a:ext cx="2689324" cy="39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1"/>
                </a:lnSpc>
                <a:spcBef>
                  <a:spcPct val="0"/>
                </a:spcBef>
              </a:pPr>
              <a:r>
                <a:rPr lang="en-US" sz="2201" b="1">
                  <a:solidFill>
                    <a:srgbClr val="D83A3A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10.2% Hispanic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6078055" y="1961027"/>
              <a:ext cx="3407284" cy="533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Race &amp; Ethnicity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488" y="1219798"/>
            <a:ext cx="8545224" cy="78474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742" y="1233857"/>
            <a:ext cx="5758144" cy="834105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2397750" y="1931900"/>
            <a:ext cx="5695913" cy="3211600"/>
            <a:chOff x="0" y="0"/>
            <a:chExt cx="1500158" cy="845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00158" cy="845854"/>
            </a:xfrm>
            <a:custGeom>
              <a:avLst/>
              <a:gdLst/>
              <a:ahLst/>
              <a:cxnLst/>
              <a:rect l="l" t="t" r="r" b="b"/>
              <a:pathLst>
                <a:path w="1500158" h="845854">
                  <a:moveTo>
                    <a:pt x="68810" y="0"/>
                  </a:moveTo>
                  <a:lnTo>
                    <a:pt x="1431348" y="0"/>
                  </a:lnTo>
                  <a:cubicBezTo>
                    <a:pt x="1469351" y="0"/>
                    <a:pt x="1500158" y="30807"/>
                    <a:pt x="1500158" y="68810"/>
                  </a:cubicBezTo>
                  <a:lnTo>
                    <a:pt x="1500158" y="777044"/>
                  </a:lnTo>
                  <a:cubicBezTo>
                    <a:pt x="1500158" y="815046"/>
                    <a:pt x="1469351" y="845854"/>
                    <a:pt x="1431348" y="845854"/>
                  </a:cubicBezTo>
                  <a:lnTo>
                    <a:pt x="68810" y="845854"/>
                  </a:lnTo>
                  <a:cubicBezTo>
                    <a:pt x="30807" y="845854"/>
                    <a:pt x="0" y="815046"/>
                    <a:pt x="0" y="777044"/>
                  </a:cubicBezTo>
                  <a:lnTo>
                    <a:pt x="0" y="68810"/>
                  </a:lnTo>
                  <a:cubicBezTo>
                    <a:pt x="0" y="30807"/>
                    <a:pt x="30807" y="0"/>
                    <a:pt x="68810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402D8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500158" cy="864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799999">
            <a:off x="13702657" y="4018872"/>
            <a:ext cx="1543050" cy="519784"/>
            <a:chOff x="0" y="0"/>
            <a:chExt cx="406400" cy="1368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6400" cy="136898"/>
            </a:xfrm>
            <a:custGeom>
              <a:avLst/>
              <a:gdLst/>
              <a:ahLst/>
              <a:cxnLst/>
              <a:rect l="l" t="t" r="r" b="b"/>
              <a:pathLst>
                <a:path w="406400" h="136898">
                  <a:moveTo>
                    <a:pt x="0" y="0"/>
                  </a:moveTo>
                  <a:lnTo>
                    <a:pt x="406400" y="0"/>
                  </a:lnTo>
                  <a:lnTo>
                    <a:pt x="406400" y="136898"/>
                  </a:lnTo>
                  <a:lnTo>
                    <a:pt x="0" y="136898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406400" cy="155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15245707" y="4018872"/>
            <a:ext cx="1543050" cy="519784"/>
            <a:chOff x="0" y="0"/>
            <a:chExt cx="406400" cy="136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6400" cy="136898"/>
            </a:xfrm>
            <a:custGeom>
              <a:avLst/>
              <a:gdLst/>
              <a:ahLst/>
              <a:cxnLst/>
              <a:rect l="l" t="t" r="r" b="b"/>
              <a:pathLst>
                <a:path w="406400" h="136898">
                  <a:moveTo>
                    <a:pt x="0" y="0"/>
                  </a:moveTo>
                  <a:lnTo>
                    <a:pt x="406400" y="0"/>
                  </a:lnTo>
                  <a:lnTo>
                    <a:pt x="406400" y="136898"/>
                  </a:lnTo>
                  <a:lnTo>
                    <a:pt x="0" y="136898"/>
                  </a:lnTo>
                  <a:close/>
                </a:path>
              </a:pathLst>
            </a:custGeom>
            <a:gradFill rotWithShape="1">
              <a:gsLst>
                <a:gs pos="0">
                  <a:srgbClr val="0CC0DF">
                    <a:alpha val="100000"/>
                  </a:srgbClr>
                </a:gs>
                <a:gs pos="100000">
                  <a:srgbClr val="FFDE59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9050"/>
              <a:ext cx="406400" cy="155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3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813158" y="3290210"/>
            <a:ext cx="960242" cy="50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53.5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37677" y="2266298"/>
            <a:ext cx="3040787" cy="857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SAQ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Summary Score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86713" y="4050171"/>
            <a:ext cx="815942" cy="408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40.0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913241" y="4050171"/>
            <a:ext cx="879520" cy="408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66.5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258029" y="4628798"/>
            <a:ext cx="1975355" cy="295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  <a:spcBef>
                <a:spcPct val="0"/>
              </a:spcBef>
            </a:pPr>
            <a:r>
              <a:rPr lang="en-US" sz="19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Median with IQR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2614" y="320047"/>
            <a:ext cx="16230600" cy="125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Symptom Burden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397750" y="5404386"/>
            <a:ext cx="5695913" cy="3238339"/>
            <a:chOff x="0" y="0"/>
            <a:chExt cx="7594551" cy="4317785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594551" cy="4317785"/>
              <a:chOff x="0" y="0"/>
              <a:chExt cx="1500158" cy="85289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500158" cy="852896"/>
              </a:xfrm>
              <a:custGeom>
                <a:avLst/>
                <a:gdLst/>
                <a:ahLst/>
                <a:cxnLst/>
                <a:rect l="l" t="t" r="r" b="b"/>
                <a:pathLst>
                  <a:path w="1500158" h="852896">
                    <a:moveTo>
                      <a:pt x="68810" y="0"/>
                    </a:moveTo>
                    <a:lnTo>
                      <a:pt x="1431348" y="0"/>
                    </a:lnTo>
                    <a:cubicBezTo>
                      <a:pt x="1469351" y="0"/>
                      <a:pt x="1500158" y="30807"/>
                      <a:pt x="1500158" y="68810"/>
                    </a:cubicBezTo>
                    <a:lnTo>
                      <a:pt x="1500158" y="784086"/>
                    </a:lnTo>
                    <a:cubicBezTo>
                      <a:pt x="1500158" y="822089"/>
                      <a:pt x="1469351" y="852896"/>
                      <a:pt x="1431348" y="852896"/>
                    </a:cubicBezTo>
                    <a:lnTo>
                      <a:pt x="68810" y="852896"/>
                    </a:lnTo>
                    <a:cubicBezTo>
                      <a:pt x="30807" y="852896"/>
                      <a:pt x="0" y="822089"/>
                      <a:pt x="0" y="784086"/>
                    </a:cubicBezTo>
                    <a:lnTo>
                      <a:pt x="0" y="68810"/>
                    </a:lnTo>
                    <a:cubicBezTo>
                      <a:pt x="0" y="30807"/>
                      <a:pt x="30807" y="0"/>
                      <a:pt x="688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rnd">
                <a:solidFill>
                  <a:srgbClr val="402D8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1500158" cy="8719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-10799999">
              <a:off x="1739875" y="2782630"/>
              <a:ext cx="2057400" cy="693045"/>
              <a:chOff x="0" y="0"/>
              <a:chExt cx="406400" cy="13689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406400" cy="136898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136898">
                    <a:moveTo>
                      <a:pt x="0" y="0"/>
                    </a:moveTo>
                    <a:lnTo>
                      <a:pt x="406400" y="0"/>
                    </a:lnTo>
                    <a:lnTo>
                      <a:pt x="406400" y="136898"/>
                    </a:lnTo>
                    <a:lnTo>
                      <a:pt x="0" y="1368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19050"/>
                <a:ext cx="406400" cy="1559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-10800000">
              <a:off x="3797275" y="2782630"/>
              <a:ext cx="2057400" cy="693045"/>
              <a:chOff x="0" y="0"/>
              <a:chExt cx="406400" cy="13689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06400" cy="136898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136898">
                    <a:moveTo>
                      <a:pt x="0" y="0"/>
                    </a:moveTo>
                    <a:lnTo>
                      <a:pt x="406400" y="0"/>
                    </a:lnTo>
                    <a:lnTo>
                      <a:pt x="406400" y="136898"/>
                    </a:lnTo>
                    <a:lnTo>
                      <a:pt x="0" y="1368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19050"/>
                <a:ext cx="406400" cy="1559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467644" y="1817431"/>
              <a:ext cx="678660" cy="6748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3499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70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267739" y="452216"/>
              <a:ext cx="5059074" cy="1136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7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EQ-5D-5L</a:t>
              </a:r>
            </a:p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7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Visual Analogue Scale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538467" y="2830710"/>
              <a:ext cx="1274285" cy="5449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799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50.0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6020654" y="2830710"/>
              <a:ext cx="1121601" cy="5449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799" b="1" dirty="0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80.0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2480372" y="3721082"/>
              <a:ext cx="2633807" cy="3937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9"/>
                </a:lnSpc>
                <a:spcBef>
                  <a:spcPct val="0"/>
                </a:spcBef>
              </a:pPr>
              <a:r>
                <a:rPr lang="en-US" sz="19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Median with IQR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52614" y="320047"/>
            <a:ext cx="16230600" cy="125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Procedural Characteristics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420274"/>
              </p:ext>
            </p:extLst>
          </p:nvPr>
        </p:nvGraphicFramePr>
        <p:xfrm>
          <a:off x="652614" y="2182674"/>
          <a:ext cx="6848017" cy="5588279"/>
        </p:xfrm>
        <a:graphic>
          <a:graphicData uri="http://schemas.openxmlformats.org/drawingml/2006/table">
            <a:tbl>
              <a:tblPr/>
              <a:tblGrid>
                <a:gridCol w="4659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8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4723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Procedural Characteristics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1100" dirty="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Radial Access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Femoral Access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46%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Radial to Femoral Transition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4%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Duration (minutes)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61 ± 18 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Guide catheter size (6Fr) 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97%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Contrast Volume (mL) 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113 ± 46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LVEDP (mmHg)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 ± 7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158697"/>
              </p:ext>
            </p:extLst>
          </p:nvPr>
        </p:nvGraphicFramePr>
        <p:xfrm>
          <a:off x="8325864" y="2182674"/>
          <a:ext cx="9196849" cy="5588279"/>
        </p:xfrm>
        <a:graphic>
          <a:graphicData uri="http://schemas.openxmlformats.org/drawingml/2006/table">
            <a:tbl>
              <a:tblPr/>
              <a:tblGrid>
                <a:gridCol w="6006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0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4723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Procedural Findings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endParaRPr lang="en-US" sz="1100" dirty="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Normal Coronary Arteries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45%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Non-obstructive Coronary Artery Disease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55%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Myocardial Bridge (Angiographic)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33%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LVEDP (mmHg)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13.4 ± 6.9 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Right Dominance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87%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Coronary Flow Reserve (CFR)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3.6 (IQR 2.6, 4.7)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0508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40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Index of Microcirculatory Resistance (IMR) </a:t>
                      </a:r>
                      <a:endParaRPr lang="en-US" sz="110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0D374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18.0 (IQR 12.0, 26.0)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D4B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7266" y="811582"/>
            <a:ext cx="10521497" cy="86247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52614" y="320047"/>
            <a:ext cx="16230600" cy="125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Primary Endpoint: Diagnosis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127" y="862544"/>
            <a:ext cx="9909950" cy="909352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791" y="831125"/>
            <a:ext cx="10521497" cy="86247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52614" y="320047"/>
            <a:ext cx="16230600" cy="125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Primary Endpoint: Diagnosis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127" y="862544"/>
            <a:ext cx="9909950" cy="909352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037573" y="2086506"/>
            <a:ext cx="6153362" cy="6153362"/>
            <a:chOff x="0" y="0"/>
            <a:chExt cx="8741806" cy="8741806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741806" cy="8741806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83A3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4961221"/>
              <a:ext cx="8741806" cy="1126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0"/>
                </a:lnSpc>
              </a:pPr>
              <a:r>
                <a:rPr lang="en-US" sz="274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Diagnosis of a Coronary</a:t>
              </a:r>
            </a:p>
            <a:p>
              <a:pPr algn="ctr">
                <a:lnSpc>
                  <a:spcPts val="3290"/>
                </a:lnSpc>
                <a:spcBef>
                  <a:spcPct val="0"/>
                </a:spcBef>
              </a:pPr>
              <a:r>
                <a:rPr lang="en-US" sz="274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Vasomotor Disorder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662829"/>
              <a:ext cx="8741806" cy="2374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58"/>
                </a:lnSpc>
                <a:spcBef>
                  <a:spcPct val="0"/>
                </a:spcBef>
              </a:pPr>
              <a:r>
                <a:rPr lang="en-US" sz="11465" b="1" dirty="0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94%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10456" y="2086506"/>
            <a:ext cx="6153362" cy="6153362"/>
            <a:chOff x="0" y="0"/>
            <a:chExt cx="8741806" cy="8741806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8741806" cy="8741806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2E8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63309" tIns="63309" rIns="63309" bIns="63309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4961221"/>
              <a:ext cx="8741806" cy="1126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0"/>
                </a:lnSpc>
              </a:pPr>
              <a:r>
                <a:rPr lang="en-US" sz="274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Change from Pre-Procedure </a:t>
              </a:r>
            </a:p>
            <a:p>
              <a:pPr algn="ctr">
                <a:lnSpc>
                  <a:spcPts val="3290"/>
                </a:lnSpc>
                <a:spcBef>
                  <a:spcPct val="0"/>
                </a:spcBef>
              </a:pPr>
              <a:r>
                <a:rPr lang="en-US" sz="274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“Empiric” Diagnosis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662829"/>
              <a:ext cx="8741806" cy="2374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58"/>
                </a:lnSpc>
                <a:spcBef>
                  <a:spcPct val="0"/>
                </a:spcBef>
              </a:pPr>
              <a:r>
                <a:rPr lang="en-US" sz="11465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89%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7705868" y="2648253"/>
            <a:ext cx="10232713" cy="5773557"/>
            <a:chOff x="-2" y="-25"/>
            <a:chExt cx="13643637" cy="7698031"/>
          </a:xfrm>
        </p:grpSpPr>
        <p:sp>
          <p:nvSpPr>
            <p:cNvPr id="6" name="Freeform 6"/>
            <p:cNvSpPr/>
            <p:nvPr/>
          </p:nvSpPr>
          <p:spPr>
            <a:xfrm>
              <a:off x="-2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72721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45444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818167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091829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64551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37274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909997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182720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455443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728166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000888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273612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546334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819997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092719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4365442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4638165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4910888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5183611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5456334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729056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6001780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6274502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6548163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6820886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7093610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7366333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7639056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7911779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8184502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8457224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8729948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9002670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9276331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9549054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9821777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10094501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10367222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10639947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0912668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11185391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458115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11730838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12004499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12277222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12549945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2822668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13095390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13368115" y="-25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-2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272721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545444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818167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1091829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1364551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1637274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1909997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2182720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2455443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2728166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3000888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8"/>
            <p:cNvSpPr/>
            <p:nvPr/>
          </p:nvSpPr>
          <p:spPr>
            <a:xfrm>
              <a:off x="3273612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3546334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3819997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4092719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2"/>
            <p:cNvSpPr/>
            <p:nvPr/>
          </p:nvSpPr>
          <p:spPr>
            <a:xfrm>
              <a:off x="4365442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4638165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4"/>
            <p:cNvSpPr/>
            <p:nvPr/>
          </p:nvSpPr>
          <p:spPr>
            <a:xfrm>
              <a:off x="4910888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5"/>
            <p:cNvSpPr/>
            <p:nvPr/>
          </p:nvSpPr>
          <p:spPr>
            <a:xfrm>
              <a:off x="5183611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6"/>
            <p:cNvSpPr/>
            <p:nvPr/>
          </p:nvSpPr>
          <p:spPr>
            <a:xfrm>
              <a:off x="5456334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7"/>
            <p:cNvSpPr/>
            <p:nvPr/>
          </p:nvSpPr>
          <p:spPr>
            <a:xfrm>
              <a:off x="5729056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8"/>
            <p:cNvSpPr/>
            <p:nvPr/>
          </p:nvSpPr>
          <p:spPr>
            <a:xfrm>
              <a:off x="6001780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9"/>
            <p:cNvSpPr/>
            <p:nvPr/>
          </p:nvSpPr>
          <p:spPr>
            <a:xfrm>
              <a:off x="6274502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80"/>
            <p:cNvSpPr/>
            <p:nvPr/>
          </p:nvSpPr>
          <p:spPr>
            <a:xfrm>
              <a:off x="6548163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1"/>
            <p:cNvSpPr/>
            <p:nvPr/>
          </p:nvSpPr>
          <p:spPr>
            <a:xfrm>
              <a:off x="6820886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82"/>
            <p:cNvSpPr/>
            <p:nvPr/>
          </p:nvSpPr>
          <p:spPr>
            <a:xfrm>
              <a:off x="7093610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3"/>
            <p:cNvSpPr/>
            <p:nvPr/>
          </p:nvSpPr>
          <p:spPr>
            <a:xfrm>
              <a:off x="7366333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84"/>
            <p:cNvSpPr/>
            <p:nvPr/>
          </p:nvSpPr>
          <p:spPr>
            <a:xfrm>
              <a:off x="7639056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5"/>
            <p:cNvSpPr/>
            <p:nvPr/>
          </p:nvSpPr>
          <p:spPr>
            <a:xfrm>
              <a:off x="7911779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6"/>
            <p:cNvSpPr/>
            <p:nvPr/>
          </p:nvSpPr>
          <p:spPr>
            <a:xfrm>
              <a:off x="8184502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7"/>
            <p:cNvSpPr/>
            <p:nvPr/>
          </p:nvSpPr>
          <p:spPr>
            <a:xfrm>
              <a:off x="8457224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8"/>
            <p:cNvSpPr/>
            <p:nvPr/>
          </p:nvSpPr>
          <p:spPr>
            <a:xfrm>
              <a:off x="8729948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9"/>
            <p:cNvSpPr/>
            <p:nvPr/>
          </p:nvSpPr>
          <p:spPr>
            <a:xfrm>
              <a:off x="9002670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90"/>
            <p:cNvSpPr/>
            <p:nvPr/>
          </p:nvSpPr>
          <p:spPr>
            <a:xfrm>
              <a:off x="9276331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91"/>
            <p:cNvSpPr/>
            <p:nvPr/>
          </p:nvSpPr>
          <p:spPr>
            <a:xfrm>
              <a:off x="9549054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92"/>
            <p:cNvSpPr/>
            <p:nvPr/>
          </p:nvSpPr>
          <p:spPr>
            <a:xfrm>
              <a:off x="9821777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3"/>
            <p:cNvSpPr/>
            <p:nvPr/>
          </p:nvSpPr>
          <p:spPr>
            <a:xfrm>
              <a:off x="10094501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94"/>
            <p:cNvSpPr/>
            <p:nvPr/>
          </p:nvSpPr>
          <p:spPr>
            <a:xfrm>
              <a:off x="10367222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95"/>
            <p:cNvSpPr/>
            <p:nvPr/>
          </p:nvSpPr>
          <p:spPr>
            <a:xfrm>
              <a:off x="10639947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6"/>
            <p:cNvSpPr/>
            <p:nvPr/>
          </p:nvSpPr>
          <p:spPr>
            <a:xfrm>
              <a:off x="10912668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7"/>
            <p:cNvSpPr/>
            <p:nvPr/>
          </p:nvSpPr>
          <p:spPr>
            <a:xfrm>
              <a:off x="11185391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98"/>
            <p:cNvSpPr/>
            <p:nvPr/>
          </p:nvSpPr>
          <p:spPr>
            <a:xfrm>
              <a:off x="11458115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99"/>
            <p:cNvSpPr/>
            <p:nvPr/>
          </p:nvSpPr>
          <p:spPr>
            <a:xfrm>
              <a:off x="11730838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00"/>
            <p:cNvSpPr/>
            <p:nvPr/>
          </p:nvSpPr>
          <p:spPr>
            <a:xfrm>
              <a:off x="12004499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01"/>
            <p:cNvSpPr/>
            <p:nvPr/>
          </p:nvSpPr>
          <p:spPr>
            <a:xfrm>
              <a:off x="12277222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02"/>
            <p:cNvSpPr/>
            <p:nvPr/>
          </p:nvSpPr>
          <p:spPr>
            <a:xfrm>
              <a:off x="12549945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03"/>
            <p:cNvSpPr/>
            <p:nvPr/>
          </p:nvSpPr>
          <p:spPr>
            <a:xfrm>
              <a:off x="12822668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04"/>
            <p:cNvSpPr/>
            <p:nvPr/>
          </p:nvSpPr>
          <p:spPr>
            <a:xfrm>
              <a:off x="13095390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05"/>
            <p:cNvSpPr/>
            <p:nvPr/>
          </p:nvSpPr>
          <p:spPr>
            <a:xfrm>
              <a:off x="13368115" y="788984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06"/>
            <p:cNvSpPr/>
            <p:nvPr/>
          </p:nvSpPr>
          <p:spPr>
            <a:xfrm>
              <a:off x="467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07"/>
            <p:cNvSpPr/>
            <p:nvPr/>
          </p:nvSpPr>
          <p:spPr>
            <a:xfrm>
              <a:off x="273190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08"/>
            <p:cNvSpPr/>
            <p:nvPr/>
          </p:nvSpPr>
          <p:spPr>
            <a:xfrm>
              <a:off x="545912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09"/>
            <p:cNvSpPr/>
            <p:nvPr/>
          </p:nvSpPr>
          <p:spPr>
            <a:xfrm>
              <a:off x="818637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10"/>
            <p:cNvSpPr/>
            <p:nvPr/>
          </p:nvSpPr>
          <p:spPr>
            <a:xfrm>
              <a:off x="1092297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11"/>
            <p:cNvSpPr/>
            <p:nvPr/>
          </p:nvSpPr>
          <p:spPr>
            <a:xfrm>
              <a:off x="1365020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12"/>
            <p:cNvSpPr/>
            <p:nvPr/>
          </p:nvSpPr>
          <p:spPr>
            <a:xfrm>
              <a:off x="1637743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13"/>
            <p:cNvSpPr/>
            <p:nvPr/>
          </p:nvSpPr>
          <p:spPr>
            <a:xfrm>
              <a:off x="1910466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14"/>
            <p:cNvSpPr/>
            <p:nvPr/>
          </p:nvSpPr>
          <p:spPr>
            <a:xfrm>
              <a:off x="2183189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15"/>
            <p:cNvSpPr/>
            <p:nvPr/>
          </p:nvSpPr>
          <p:spPr>
            <a:xfrm>
              <a:off x="2455912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16"/>
            <p:cNvSpPr/>
            <p:nvPr/>
          </p:nvSpPr>
          <p:spPr>
            <a:xfrm>
              <a:off x="2728635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17"/>
            <p:cNvSpPr/>
            <p:nvPr/>
          </p:nvSpPr>
          <p:spPr>
            <a:xfrm>
              <a:off x="3001358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18"/>
            <p:cNvSpPr/>
            <p:nvPr/>
          </p:nvSpPr>
          <p:spPr>
            <a:xfrm>
              <a:off x="3274080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19"/>
            <p:cNvSpPr/>
            <p:nvPr/>
          </p:nvSpPr>
          <p:spPr>
            <a:xfrm>
              <a:off x="3546804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20"/>
            <p:cNvSpPr/>
            <p:nvPr/>
          </p:nvSpPr>
          <p:spPr>
            <a:xfrm>
              <a:off x="3820465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21"/>
            <p:cNvSpPr/>
            <p:nvPr/>
          </p:nvSpPr>
          <p:spPr>
            <a:xfrm>
              <a:off x="4093188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22"/>
            <p:cNvSpPr/>
            <p:nvPr/>
          </p:nvSpPr>
          <p:spPr>
            <a:xfrm>
              <a:off x="4365911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23"/>
            <p:cNvSpPr/>
            <p:nvPr/>
          </p:nvSpPr>
          <p:spPr>
            <a:xfrm>
              <a:off x="4638634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24"/>
            <p:cNvSpPr/>
            <p:nvPr/>
          </p:nvSpPr>
          <p:spPr>
            <a:xfrm>
              <a:off x="4911357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25"/>
            <p:cNvSpPr/>
            <p:nvPr/>
          </p:nvSpPr>
          <p:spPr>
            <a:xfrm>
              <a:off x="5184079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26"/>
            <p:cNvSpPr/>
            <p:nvPr/>
          </p:nvSpPr>
          <p:spPr>
            <a:xfrm>
              <a:off x="5456803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27"/>
            <p:cNvSpPr/>
            <p:nvPr/>
          </p:nvSpPr>
          <p:spPr>
            <a:xfrm>
              <a:off x="5729526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28"/>
            <p:cNvSpPr/>
            <p:nvPr/>
          </p:nvSpPr>
          <p:spPr>
            <a:xfrm>
              <a:off x="6002248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29"/>
            <p:cNvSpPr/>
            <p:nvPr/>
          </p:nvSpPr>
          <p:spPr>
            <a:xfrm>
              <a:off x="6274972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30"/>
            <p:cNvSpPr/>
            <p:nvPr/>
          </p:nvSpPr>
          <p:spPr>
            <a:xfrm>
              <a:off x="6548633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31"/>
            <p:cNvSpPr/>
            <p:nvPr/>
          </p:nvSpPr>
          <p:spPr>
            <a:xfrm>
              <a:off x="6821356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32"/>
            <p:cNvSpPr/>
            <p:nvPr/>
          </p:nvSpPr>
          <p:spPr>
            <a:xfrm>
              <a:off x="7094079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33"/>
            <p:cNvSpPr/>
            <p:nvPr/>
          </p:nvSpPr>
          <p:spPr>
            <a:xfrm>
              <a:off x="7366802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34"/>
            <p:cNvSpPr/>
            <p:nvPr/>
          </p:nvSpPr>
          <p:spPr>
            <a:xfrm>
              <a:off x="7639525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Freeform 135"/>
            <p:cNvSpPr/>
            <p:nvPr/>
          </p:nvSpPr>
          <p:spPr>
            <a:xfrm>
              <a:off x="7912247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6" name="Freeform 136"/>
            <p:cNvSpPr/>
            <p:nvPr/>
          </p:nvSpPr>
          <p:spPr>
            <a:xfrm>
              <a:off x="8184971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37"/>
            <p:cNvSpPr/>
            <p:nvPr/>
          </p:nvSpPr>
          <p:spPr>
            <a:xfrm>
              <a:off x="8457693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38"/>
            <p:cNvSpPr/>
            <p:nvPr/>
          </p:nvSpPr>
          <p:spPr>
            <a:xfrm>
              <a:off x="8730416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39"/>
            <p:cNvSpPr/>
            <p:nvPr/>
          </p:nvSpPr>
          <p:spPr>
            <a:xfrm>
              <a:off x="9003139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40"/>
            <p:cNvSpPr/>
            <p:nvPr/>
          </p:nvSpPr>
          <p:spPr>
            <a:xfrm>
              <a:off x="9276801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41"/>
            <p:cNvSpPr/>
            <p:nvPr/>
          </p:nvSpPr>
          <p:spPr>
            <a:xfrm>
              <a:off x="9549524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42"/>
            <p:cNvSpPr/>
            <p:nvPr/>
          </p:nvSpPr>
          <p:spPr>
            <a:xfrm>
              <a:off x="9822247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43"/>
            <p:cNvSpPr/>
            <p:nvPr/>
          </p:nvSpPr>
          <p:spPr>
            <a:xfrm>
              <a:off x="10094970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44"/>
            <p:cNvSpPr/>
            <p:nvPr/>
          </p:nvSpPr>
          <p:spPr>
            <a:xfrm>
              <a:off x="10367693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Freeform 145"/>
            <p:cNvSpPr/>
            <p:nvPr/>
          </p:nvSpPr>
          <p:spPr>
            <a:xfrm>
              <a:off x="10640415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46"/>
            <p:cNvSpPr/>
            <p:nvPr/>
          </p:nvSpPr>
          <p:spPr>
            <a:xfrm>
              <a:off x="10913139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47"/>
            <p:cNvSpPr/>
            <p:nvPr/>
          </p:nvSpPr>
          <p:spPr>
            <a:xfrm>
              <a:off x="11185861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148"/>
            <p:cNvSpPr/>
            <p:nvPr/>
          </p:nvSpPr>
          <p:spPr>
            <a:xfrm>
              <a:off x="11458584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49"/>
            <p:cNvSpPr/>
            <p:nvPr/>
          </p:nvSpPr>
          <p:spPr>
            <a:xfrm>
              <a:off x="11731307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50"/>
            <p:cNvSpPr/>
            <p:nvPr/>
          </p:nvSpPr>
          <p:spPr>
            <a:xfrm>
              <a:off x="12004969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51"/>
            <p:cNvSpPr/>
            <p:nvPr/>
          </p:nvSpPr>
          <p:spPr>
            <a:xfrm>
              <a:off x="12277692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52"/>
            <p:cNvSpPr/>
            <p:nvPr/>
          </p:nvSpPr>
          <p:spPr>
            <a:xfrm>
              <a:off x="12550413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53"/>
            <p:cNvSpPr/>
            <p:nvPr/>
          </p:nvSpPr>
          <p:spPr>
            <a:xfrm>
              <a:off x="12823138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54"/>
            <p:cNvSpPr/>
            <p:nvPr/>
          </p:nvSpPr>
          <p:spPr>
            <a:xfrm>
              <a:off x="13095861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55"/>
            <p:cNvSpPr/>
            <p:nvPr/>
          </p:nvSpPr>
          <p:spPr>
            <a:xfrm>
              <a:off x="13368583" y="1586567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156"/>
            <p:cNvSpPr/>
            <p:nvPr/>
          </p:nvSpPr>
          <p:spPr>
            <a:xfrm>
              <a:off x="-2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57"/>
            <p:cNvSpPr/>
            <p:nvPr/>
          </p:nvSpPr>
          <p:spPr>
            <a:xfrm>
              <a:off x="272721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58"/>
            <p:cNvSpPr/>
            <p:nvPr/>
          </p:nvSpPr>
          <p:spPr>
            <a:xfrm>
              <a:off x="545444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59"/>
            <p:cNvSpPr/>
            <p:nvPr/>
          </p:nvSpPr>
          <p:spPr>
            <a:xfrm>
              <a:off x="818167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60"/>
            <p:cNvSpPr/>
            <p:nvPr/>
          </p:nvSpPr>
          <p:spPr>
            <a:xfrm>
              <a:off x="1091829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61"/>
            <p:cNvSpPr/>
            <p:nvPr/>
          </p:nvSpPr>
          <p:spPr>
            <a:xfrm>
              <a:off x="1364551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Freeform 162"/>
            <p:cNvSpPr/>
            <p:nvPr/>
          </p:nvSpPr>
          <p:spPr>
            <a:xfrm>
              <a:off x="1637274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Freeform 163"/>
            <p:cNvSpPr/>
            <p:nvPr/>
          </p:nvSpPr>
          <p:spPr>
            <a:xfrm>
              <a:off x="1909997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Freeform 164"/>
            <p:cNvSpPr/>
            <p:nvPr/>
          </p:nvSpPr>
          <p:spPr>
            <a:xfrm>
              <a:off x="2182720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Freeform 165"/>
            <p:cNvSpPr/>
            <p:nvPr/>
          </p:nvSpPr>
          <p:spPr>
            <a:xfrm>
              <a:off x="2455443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6" name="Freeform 166"/>
            <p:cNvSpPr/>
            <p:nvPr/>
          </p:nvSpPr>
          <p:spPr>
            <a:xfrm>
              <a:off x="2728166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167"/>
            <p:cNvSpPr/>
            <p:nvPr/>
          </p:nvSpPr>
          <p:spPr>
            <a:xfrm>
              <a:off x="3000888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168"/>
            <p:cNvSpPr/>
            <p:nvPr/>
          </p:nvSpPr>
          <p:spPr>
            <a:xfrm>
              <a:off x="3273612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169"/>
            <p:cNvSpPr/>
            <p:nvPr/>
          </p:nvSpPr>
          <p:spPr>
            <a:xfrm>
              <a:off x="3546334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170"/>
            <p:cNvSpPr/>
            <p:nvPr/>
          </p:nvSpPr>
          <p:spPr>
            <a:xfrm>
              <a:off x="3819997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171"/>
            <p:cNvSpPr/>
            <p:nvPr/>
          </p:nvSpPr>
          <p:spPr>
            <a:xfrm>
              <a:off x="4092719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2" name="Freeform 172"/>
            <p:cNvSpPr/>
            <p:nvPr/>
          </p:nvSpPr>
          <p:spPr>
            <a:xfrm>
              <a:off x="4365442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3" name="Freeform 173"/>
            <p:cNvSpPr/>
            <p:nvPr/>
          </p:nvSpPr>
          <p:spPr>
            <a:xfrm>
              <a:off x="4638165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74"/>
            <p:cNvSpPr/>
            <p:nvPr/>
          </p:nvSpPr>
          <p:spPr>
            <a:xfrm>
              <a:off x="4910888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Freeform 175"/>
            <p:cNvSpPr/>
            <p:nvPr/>
          </p:nvSpPr>
          <p:spPr>
            <a:xfrm>
              <a:off x="5183611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6" name="Freeform 176"/>
            <p:cNvSpPr/>
            <p:nvPr/>
          </p:nvSpPr>
          <p:spPr>
            <a:xfrm>
              <a:off x="5456334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Freeform 177"/>
            <p:cNvSpPr/>
            <p:nvPr/>
          </p:nvSpPr>
          <p:spPr>
            <a:xfrm>
              <a:off x="5729056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Freeform 178"/>
            <p:cNvSpPr/>
            <p:nvPr/>
          </p:nvSpPr>
          <p:spPr>
            <a:xfrm>
              <a:off x="6001780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9" name="Freeform 179"/>
            <p:cNvSpPr/>
            <p:nvPr/>
          </p:nvSpPr>
          <p:spPr>
            <a:xfrm>
              <a:off x="6274502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Freeform 180"/>
            <p:cNvSpPr/>
            <p:nvPr/>
          </p:nvSpPr>
          <p:spPr>
            <a:xfrm>
              <a:off x="6548164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Freeform 181"/>
            <p:cNvSpPr/>
            <p:nvPr/>
          </p:nvSpPr>
          <p:spPr>
            <a:xfrm>
              <a:off x="6820887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2" name="Freeform 182"/>
            <p:cNvSpPr/>
            <p:nvPr/>
          </p:nvSpPr>
          <p:spPr>
            <a:xfrm>
              <a:off x="7093610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Freeform 183"/>
            <p:cNvSpPr/>
            <p:nvPr/>
          </p:nvSpPr>
          <p:spPr>
            <a:xfrm>
              <a:off x="7366333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4" name="Freeform 184"/>
            <p:cNvSpPr/>
            <p:nvPr/>
          </p:nvSpPr>
          <p:spPr>
            <a:xfrm>
              <a:off x="7639056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5" name="Freeform 185"/>
            <p:cNvSpPr/>
            <p:nvPr/>
          </p:nvSpPr>
          <p:spPr>
            <a:xfrm>
              <a:off x="7911779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Freeform 186"/>
            <p:cNvSpPr/>
            <p:nvPr/>
          </p:nvSpPr>
          <p:spPr>
            <a:xfrm>
              <a:off x="8184502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7" name="Freeform 187"/>
            <p:cNvSpPr/>
            <p:nvPr/>
          </p:nvSpPr>
          <p:spPr>
            <a:xfrm>
              <a:off x="8457224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8" name="Freeform 188"/>
            <p:cNvSpPr/>
            <p:nvPr/>
          </p:nvSpPr>
          <p:spPr>
            <a:xfrm>
              <a:off x="8729948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9" name="Freeform 189"/>
            <p:cNvSpPr/>
            <p:nvPr/>
          </p:nvSpPr>
          <p:spPr>
            <a:xfrm>
              <a:off x="9002670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0" name="Freeform 190"/>
            <p:cNvSpPr/>
            <p:nvPr/>
          </p:nvSpPr>
          <p:spPr>
            <a:xfrm>
              <a:off x="9276331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1" name="Freeform 191"/>
            <p:cNvSpPr/>
            <p:nvPr/>
          </p:nvSpPr>
          <p:spPr>
            <a:xfrm>
              <a:off x="9549055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2" name="Freeform 192"/>
            <p:cNvSpPr/>
            <p:nvPr/>
          </p:nvSpPr>
          <p:spPr>
            <a:xfrm>
              <a:off x="9821778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3" name="Freeform 193"/>
            <p:cNvSpPr/>
            <p:nvPr/>
          </p:nvSpPr>
          <p:spPr>
            <a:xfrm>
              <a:off x="10094501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Freeform 194"/>
            <p:cNvSpPr/>
            <p:nvPr/>
          </p:nvSpPr>
          <p:spPr>
            <a:xfrm>
              <a:off x="10367222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Freeform 195"/>
            <p:cNvSpPr/>
            <p:nvPr/>
          </p:nvSpPr>
          <p:spPr>
            <a:xfrm>
              <a:off x="10639947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Freeform 196"/>
            <p:cNvSpPr/>
            <p:nvPr/>
          </p:nvSpPr>
          <p:spPr>
            <a:xfrm>
              <a:off x="10912668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Freeform 197"/>
            <p:cNvSpPr/>
            <p:nvPr/>
          </p:nvSpPr>
          <p:spPr>
            <a:xfrm>
              <a:off x="11185392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Freeform 198"/>
            <p:cNvSpPr/>
            <p:nvPr/>
          </p:nvSpPr>
          <p:spPr>
            <a:xfrm>
              <a:off x="11458115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Freeform 199"/>
            <p:cNvSpPr/>
            <p:nvPr/>
          </p:nvSpPr>
          <p:spPr>
            <a:xfrm>
              <a:off x="11730838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Freeform 200"/>
            <p:cNvSpPr/>
            <p:nvPr/>
          </p:nvSpPr>
          <p:spPr>
            <a:xfrm>
              <a:off x="12004499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Freeform 201"/>
            <p:cNvSpPr/>
            <p:nvPr/>
          </p:nvSpPr>
          <p:spPr>
            <a:xfrm>
              <a:off x="12277222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Freeform 202"/>
            <p:cNvSpPr/>
            <p:nvPr/>
          </p:nvSpPr>
          <p:spPr>
            <a:xfrm>
              <a:off x="12549945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Freeform 203"/>
            <p:cNvSpPr/>
            <p:nvPr/>
          </p:nvSpPr>
          <p:spPr>
            <a:xfrm>
              <a:off x="12822669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Freeform 204"/>
            <p:cNvSpPr/>
            <p:nvPr/>
          </p:nvSpPr>
          <p:spPr>
            <a:xfrm>
              <a:off x="13095390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Freeform 205"/>
            <p:cNvSpPr/>
            <p:nvPr/>
          </p:nvSpPr>
          <p:spPr>
            <a:xfrm>
              <a:off x="13368115" y="2384150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Freeform 206"/>
            <p:cNvSpPr/>
            <p:nvPr/>
          </p:nvSpPr>
          <p:spPr>
            <a:xfrm>
              <a:off x="937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Freeform 207"/>
            <p:cNvSpPr/>
            <p:nvPr/>
          </p:nvSpPr>
          <p:spPr>
            <a:xfrm>
              <a:off x="273660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8" name="Freeform 208"/>
            <p:cNvSpPr/>
            <p:nvPr/>
          </p:nvSpPr>
          <p:spPr>
            <a:xfrm>
              <a:off x="546383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9" name="Freeform 209"/>
            <p:cNvSpPr/>
            <p:nvPr/>
          </p:nvSpPr>
          <p:spPr>
            <a:xfrm>
              <a:off x="819105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Freeform 210"/>
            <p:cNvSpPr/>
            <p:nvPr/>
          </p:nvSpPr>
          <p:spPr>
            <a:xfrm>
              <a:off x="1092767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211"/>
            <p:cNvSpPr/>
            <p:nvPr/>
          </p:nvSpPr>
          <p:spPr>
            <a:xfrm>
              <a:off x="1365490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212"/>
            <p:cNvSpPr/>
            <p:nvPr/>
          </p:nvSpPr>
          <p:spPr>
            <a:xfrm>
              <a:off x="1638213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213"/>
            <p:cNvSpPr/>
            <p:nvPr/>
          </p:nvSpPr>
          <p:spPr>
            <a:xfrm>
              <a:off x="1910936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214"/>
            <p:cNvSpPr/>
            <p:nvPr/>
          </p:nvSpPr>
          <p:spPr>
            <a:xfrm>
              <a:off x="2183659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215"/>
            <p:cNvSpPr/>
            <p:nvPr/>
          </p:nvSpPr>
          <p:spPr>
            <a:xfrm>
              <a:off x="2456382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216"/>
            <p:cNvSpPr/>
            <p:nvPr/>
          </p:nvSpPr>
          <p:spPr>
            <a:xfrm>
              <a:off x="2729104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217"/>
            <p:cNvSpPr/>
            <p:nvPr/>
          </p:nvSpPr>
          <p:spPr>
            <a:xfrm>
              <a:off x="3001828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218"/>
            <p:cNvSpPr/>
            <p:nvPr/>
          </p:nvSpPr>
          <p:spPr>
            <a:xfrm>
              <a:off x="3274550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219"/>
            <p:cNvSpPr/>
            <p:nvPr/>
          </p:nvSpPr>
          <p:spPr>
            <a:xfrm>
              <a:off x="3547273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220"/>
            <p:cNvSpPr/>
            <p:nvPr/>
          </p:nvSpPr>
          <p:spPr>
            <a:xfrm>
              <a:off x="3820935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221"/>
            <p:cNvSpPr/>
            <p:nvPr/>
          </p:nvSpPr>
          <p:spPr>
            <a:xfrm>
              <a:off x="4093658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222"/>
            <p:cNvSpPr/>
            <p:nvPr/>
          </p:nvSpPr>
          <p:spPr>
            <a:xfrm>
              <a:off x="4366381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223"/>
            <p:cNvSpPr/>
            <p:nvPr/>
          </p:nvSpPr>
          <p:spPr>
            <a:xfrm>
              <a:off x="4639104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224"/>
            <p:cNvSpPr/>
            <p:nvPr/>
          </p:nvSpPr>
          <p:spPr>
            <a:xfrm>
              <a:off x="4911827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225"/>
            <p:cNvSpPr/>
            <p:nvPr/>
          </p:nvSpPr>
          <p:spPr>
            <a:xfrm>
              <a:off x="5184550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226"/>
            <p:cNvSpPr/>
            <p:nvPr/>
          </p:nvSpPr>
          <p:spPr>
            <a:xfrm>
              <a:off x="5457272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227"/>
            <p:cNvSpPr/>
            <p:nvPr/>
          </p:nvSpPr>
          <p:spPr>
            <a:xfrm>
              <a:off x="5729996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228"/>
            <p:cNvSpPr/>
            <p:nvPr/>
          </p:nvSpPr>
          <p:spPr>
            <a:xfrm>
              <a:off x="6002718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229"/>
            <p:cNvSpPr/>
            <p:nvPr/>
          </p:nvSpPr>
          <p:spPr>
            <a:xfrm>
              <a:off x="6275441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230"/>
            <p:cNvSpPr/>
            <p:nvPr/>
          </p:nvSpPr>
          <p:spPr>
            <a:xfrm>
              <a:off x="6549102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231"/>
            <p:cNvSpPr/>
            <p:nvPr/>
          </p:nvSpPr>
          <p:spPr>
            <a:xfrm>
              <a:off x="6821825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232"/>
            <p:cNvSpPr/>
            <p:nvPr/>
          </p:nvSpPr>
          <p:spPr>
            <a:xfrm>
              <a:off x="7094549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233"/>
            <p:cNvSpPr/>
            <p:nvPr/>
          </p:nvSpPr>
          <p:spPr>
            <a:xfrm>
              <a:off x="7367272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234"/>
            <p:cNvSpPr/>
            <p:nvPr/>
          </p:nvSpPr>
          <p:spPr>
            <a:xfrm>
              <a:off x="7639995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235"/>
            <p:cNvSpPr/>
            <p:nvPr/>
          </p:nvSpPr>
          <p:spPr>
            <a:xfrm>
              <a:off x="7912718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236"/>
            <p:cNvSpPr/>
            <p:nvPr/>
          </p:nvSpPr>
          <p:spPr>
            <a:xfrm>
              <a:off x="8185439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237"/>
            <p:cNvSpPr/>
            <p:nvPr/>
          </p:nvSpPr>
          <p:spPr>
            <a:xfrm>
              <a:off x="8458164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238"/>
            <p:cNvSpPr/>
            <p:nvPr/>
          </p:nvSpPr>
          <p:spPr>
            <a:xfrm>
              <a:off x="8730885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239"/>
            <p:cNvSpPr/>
            <p:nvPr/>
          </p:nvSpPr>
          <p:spPr>
            <a:xfrm>
              <a:off x="9003609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240"/>
            <p:cNvSpPr/>
            <p:nvPr/>
          </p:nvSpPr>
          <p:spPr>
            <a:xfrm>
              <a:off x="9277270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241"/>
            <p:cNvSpPr/>
            <p:nvPr/>
          </p:nvSpPr>
          <p:spPr>
            <a:xfrm>
              <a:off x="9549993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242"/>
            <p:cNvSpPr/>
            <p:nvPr/>
          </p:nvSpPr>
          <p:spPr>
            <a:xfrm>
              <a:off x="9822716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243"/>
            <p:cNvSpPr/>
            <p:nvPr/>
          </p:nvSpPr>
          <p:spPr>
            <a:xfrm>
              <a:off x="10095438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244"/>
            <p:cNvSpPr/>
            <p:nvPr/>
          </p:nvSpPr>
          <p:spPr>
            <a:xfrm>
              <a:off x="10368162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245"/>
            <p:cNvSpPr/>
            <p:nvPr/>
          </p:nvSpPr>
          <p:spPr>
            <a:xfrm>
              <a:off x="10640884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246"/>
            <p:cNvSpPr/>
            <p:nvPr/>
          </p:nvSpPr>
          <p:spPr>
            <a:xfrm>
              <a:off x="10913607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247"/>
            <p:cNvSpPr/>
            <p:nvPr/>
          </p:nvSpPr>
          <p:spPr>
            <a:xfrm>
              <a:off x="11186332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248"/>
            <p:cNvSpPr/>
            <p:nvPr/>
          </p:nvSpPr>
          <p:spPr>
            <a:xfrm>
              <a:off x="11459053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249"/>
            <p:cNvSpPr/>
            <p:nvPr/>
          </p:nvSpPr>
          <p:spPr>
            <a:xfrm>
              <a:off x="11731776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250"/>
            <p:cNvSpPr/>
            <p:nvPr/>
          </p:nvSpPr>
          <p:spPr>
            <a:xfrm>
              <a:off x="12005438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Freeform 251"/>
            <p:cNvSpPr/>
            <p:nvPr/>
          </p:nvSpPr>
          <p:spPr>
            <a:xfrm>
              <a:off x="12278161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252"/>
            <p:cNvSpPr/>
            <p:nvPr/>
          </p:nvSpPr>
          <p:spPr>
            <a:xfrm>
              <a:off x="12550884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253"/>
            <p:cNvSpPr/>
            <p:nvPr/>
          </p:nvSpPr>
          <p:spPr>
            <a:xfrm>
              <a:off x="12823606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254"/>
            <p:cNvSpPr/>
            <p:nvPr/>
          </p:nvSpPr>
          <p:spPr>
            <a:xfrm>
              <a:off x="13096330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255"/>
            <p:cNvSpPr/>
            <p:nvPr/>
          </p:nvSpPr>
          <p:spPr>
            <a:xfrm>
              <a:off x="13369052" y="3173159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256"/>
            <p:cNvSpPr/>
            <p:nvPr/>
          </p:nvSpPr>
          <p:spPr>
            <a:xfrm>
              <a:off x="1876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257"/>
            <p:cNvSpPr/>
            <p:nvPr/>
          </p:nvSpPr>
          <p:spPr>
            <a:xfrm>
              <a:off x="274599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258"/>
            <p:cNvSpPr/>
            <p:nvPr/>
          </p:nvSpPr>
          <p:spPr>
            <a:xfrm>
              <a:off x="547321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259"/>
            <p:cNvSpPr/>
            <p:nvPr/>
          </p:nvSpPr>
          <p:spPr>
            <a:xfrm>
              <a:off x="820045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260"/>
            <p:cNvSpPr/>
            <p:nvPr/>
          </p:nvSpPr>
          <p:spPr>
            <a:xfrm>
              <a:off x="1093706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Freeform 261"/>
            <p:cNvSpPr/>
            <p:nvPr/>
          </p:nvSpPr>
          <p:spPr>
            <a:xfrm>
              <a:off x="1366429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262"/>
            <p:cNvSpPr/>
            <p:nvPr/>
          </p:nvSpPr>
          <p:spPr>
            <a:xfrm>
              <a:off x="1639152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263"/>
            <p:cNvSpPr/>
            <p:nvPr/>
          </p:nvSpPr>
          <p:spPr>
            <a:xfrm>
              <a:off x="1911875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264"/>
            <p:cNvSpPr/>
            <p:nvPr/>
          </p:nvSpPr>
          <p:spPr>
            <a:xfrm>
              <a:off x="2184598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265"/>
            <p:cNvSpPr/>
            <p:nvPr/>
          </p:nvSpPr>
          <p:spPr>
            <a:xfrm>
              <a:off x="2457319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reeform 266"/>
            <p:cNvSpPr/>
            <p:nvPr/>
          </p:nvSpPr>
          <p:spPr>
            <a:xfrm>
              <a:off x="2730044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267"/>
            <p:cNvSpPr/>
            <p:nvPr/>
          </p:nvSpPr>
          <p:spPr>
            <a:xfrm>
              <a:off x="3002767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268"/>
            <p:cNvSpPr/>
            <p:nvPr/>
          </p:nvSpPr>
          <p:spPr>
            <a:xfrm>
              <a:off x="3275489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269"/>
            <p:cNvSpPr/>
            <p:nvPr/>
          </p:nvSpPr>
          <p:spPr>
            <a:xfrm>
              <a:off x="3548213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270"/>
            <p:cNvSpPr/>
            <p:nvPr/>
          </p:nvSpPr>
          <p:spPr>
            <a:xfrm>
              <a:off x="3821873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271"/>
            <p:cNvSpPr/>
            <p:nvPr/>
          </p:nvSpPr>
          <p:spPr>
            <a:xfrm>
              <a:off x="4094596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272"/>
            <p:cNvSpPr/>
            <p:nvPr/>
          </p:nvSpPr>
          <p:spPr>
            <a:xfrm>
              <a:off x="4367319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273"/>
            <p:cNvSpPr/>
            <p:nvPr/>
          </p:nvSpPr>
          <p:spPr>
            <a:xfrm>
              <a:off x="4640042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274"/>
            <p:cNvSpPr/>
            <p:nvPr/>
          </p:nvSpPr>
          <p:spPr>
            <a:xfrm>
              <a:off x="4912766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275"/>
            <p:cNvSpPr/>
            <p:nvPr/>
          </p:nvSpPr>
          <p:spPr>
            <a:xfrm>
              <a:off x="5185487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276"/>
            <p:cNvSpPr/>
            <p:nvPr/>
          </p:nvSpPr>
          <p:spPr>
            <a:xfrm>
              <a:off x="5458212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277"/>
            <p:cNvSpPr/>
            <p:nvPr/>
          </p:nvSpPr>
          <p:spPr>
            <a:xfrm>
              <a:off x="5730933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278"/>
            <p:cNvSpPr/>
            <p:nvPr/>
          </p:nvSpPr>
          <p:spPr>
            <a:xfrm>
              <a:off x="6003656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279"/>
            <p:cNvSpPr/>
            <p:nvPr/>
          </p:nvSpPr>
          <p:spPr>
            <a:xfrm>
              <a:off x="6276379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280"/>
            <p:cNvSpPr/>
            <p:nvPr/>
          </p:nvSpPr>
          <p:spPr>
            <a:xfrm>
              <a:off x="6550041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281"/>
            <p:cNvSpPr/>
            <p:nvPr/>
          </p:nvSpPr>
          <p:spPr>
            <a:xfrm>
              <a:off x="6822764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282"/>
            <p:cNvSpPr/>
            <p:nvPr/>
          </p:nvSpPr>
          <p:spPr>
            <a:xfrm>
              <a:off x="7095487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283"/>
            <p:cNvSpPr/>
            <p:nvPr/>
          </p:nvSpPr>
          <p:spPr>
            <a:xfrm>
              <a:off x="7368210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284"/>
            <p:cNvSpPr/>
            <p:nvPr/>
          </p:nvSpPr>
          <p:spPr>
            <a:xfrm>
              <a:off x="7640933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285"/>
            <p:cNvSpPr/>
            <p:nvPr/>
          </p:nvSpPr>
          <p:spPr>
            <a:xfrm>
              <a:off x="7913655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286"/>
            <p:cNvSpPr/>
            <p:nvPr/>
          </p:nvSpPr>
          <p:spPr>
            <a:xfrm>
              <a:off x="8186379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287"/>
            <p:cNvSpPr/>
            <p:nvPr/>
          </p:nvSpPr>
          <p:spPr>
            <a:xfrm>
              <a:off x="8459101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288"/>
            <p:cNvSpPr/>
            <p:nvPr/>
          </p:nvSpPr>
          <p:spPr>
            <a:xfrm>
              <a:off x="8731824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289"/>
            <p:cNvSpPr/>
            <p:nvPr/>
          </p:nvSpPr>
          <p:spPr>
            <a:xfrm>
              <a:off x="9004547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290"/>
            <p:cNvSpPr/>
            <p:nvPr/>
          </p:nvSpPr>
          <p:spPr>
            <a:xfrm>
              <a:off x="9278209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291"/>
            <p:cNvSpPr/>
            <p:nvPr/>
          </p:nvSpPr>
          <p:spPr>
            <a:xfrm>
              <a:off x="9550932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292"/>
            <p:cNvSpPr/>
            <p:nvPr/>
          </p:nvSpPr>
          <p:spPr>
            <a:xfrm>
              <a:off x="9823654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293"/>
            <p:cNvSpPr/>
            <p:nvPr/>
          </p:nvSpPr>
          <p:spPr>
            <a:xfrm>
              <a:off x="10096378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294"/>
            <p:cNvSpPr/>
            <p:nvPr/>
          </p:nvSpPr>
          <p:spPr>
            <a:xfrm>
              <a:off x="10369100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295"/>
            <p:cNvSpPr/>
            <p:nvPr/>
          </p:nvSpPr>
          <p:spPr>
            <a:xfrm>
              <a:off x="10641823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296"/>
            <p:cNvSpPr/>
            <p:nvPr/>
          </p:nvSpPr>
          <p:spPr>
            <a:xfrm>
              <a:off x="10914547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297"/>
            <p:cNvSpPr/>
            <p:nvPr/>
          </p:nvSpPr>
          <p:spPr>
            <a:xfrm>
              <a:off x="11187269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298"/>
            <p:cNvSpPr/>
            <p:nvPr/>
          </p:nvSpPr>
          <p:spPr>
            <a:xfrm>
              <a:off x="11459992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299"/>
            <p:cNvSpPr/>
            <p:nvPr/>
          </p:nvSpPr>
          <p:spPr>
            <a:xfrm>
              <a:off x="11732715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300"/>
            <p:cNvSpPr/>
            <p:nvPr/>
          </p:nvSpPr>
          <p:spPr>
            <a:xfrm>
              <a:off x="12006377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301"/>
            <p:cNvSpPr/>
            <p:nvPr/>
          </p:nvSpPr>
          <p:spPr>
            <a:xfrm>
              <a:off x="12279100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302"/>
            <p:cNvSpPr/>
            <p:nvPr/>
          </p:nvSpPr>
          <p:spPr>
            <a:xfrm>
              <a:off x="12551821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303"/>
            <p:cNvSpPr/>
            <p:nvPr/>
          </p:nvSpPr>
          <p:spPr>
            <a:xfrm>
              <a:off x="12824546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304"/>
            <p:cNvSpPr/>
            <p:nvPr/>
          </p:nvSpPr>
          <p:spPr>
            <a:xfrm>
              <a:off x="13097268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305"/>
            <p:cNvSpPr/>
            <p:nvPr/>
          </p:nvSpPr>
          <p:spPr>
            <a:xfrm>
              <a:off x="13369991" y="390493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306"/>
            <p:cNvSpPr/>
            <p:nvPr/>
          </p:nvSpPr>
          <p:spPr>
            <a:xfrm>
              <a:off x="1876" y="4693941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307"/>
            <p:cNvSpPr/>
            <p:nvPr/>
          </p:nvSpPr>
          <p:spPr>
            <a:xfrm>
              <a:off x="274599" y="4693942"/>
              <a:ext cx="272723" cy="619820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308"/>
            <p:cNvSpPr/>
            <p:nvPr/>
          </p:nvSpPr>
          <p:spPr>
            <a:xfrm>
              <a:off x="547321" y="4693943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309"/>
            <p:cNvSpPr/>
            <p:nvPr/>
          </p:nvSpPr>
          <p:spPr>
            <a:xfrm>
              <a:off x="820045" y="4693944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310"/>
            <p:cNvSpPr/>
            <p:nvPr/>
          </p:nvSpPr>
          <p:spPr>
            <a:xfrm>
              <a:off x="1093706" y="4693945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311"/>
            <p:cNvSpPr/>
            <p:nvPr/>
          </p:nvSpPr>
          <p:spPr>
            <a:xfrm>
              <a:off x="1366429" y="4693946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312"/>
            <p:cNvSpPr/>
            <p:nvPr/>
          </p:nvSpPr>
          <p:spPr>
            <a:xfrm>
              <a:off x="1639152" y="4693947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313"/>
            <p:cNvSpPr/>
            <p:nvPr/>
          </p:nvSpPr>
          <p:spPr>
            <a:xfrm>
              <a:off x="1911875" y="4693948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314"/>
            <p:cNvSpPr/>
            <p:nvPr/>
          </p:nvSpPr>
          <p:spPr>
            <a:xfrm>
              <a:off x="2184598" y="4693949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315"/>
            <p:cNvSpPr/>
            <p:nvPr/>
          </p:nvSpPr>
          <p:spPr>
            <a:xfrm>
              <a:off x="2457319" y="4693950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316"/>
            <p:cNvSpPr/>
            <p:nvPr/>
          </p:nvSpPr>
          <p:spPr>
            <a:xfrm>
              <a:off x="2730044" y="4693951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317"/>
            <p:cNvSpPr/>
            <p:nvPr/>
          </p:nvSpPr>
          <p:spPr>
            <a:xfrm>
              <a:off x="3002767" y="4693952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318"/>
            <p:cNvSpPr/>
            <p:nvPr/>
          </p:nvSpPr>
          <p:spPr>
            <a:xfrm>
              <a:off x="3275489" y="4693953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319"/>
            <p:cNvSpPr/>
            <p:nvPr/>
          </p:nvSpPr>
          <p:spPr>
            <a:xfrm>
              <a:off x="3548213" y="4693954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320"/>
            <p:cNvSpPr/>
            <p:nvPr/>
          </p:nvSpPr>
          <p:spPr>
            <a:xfrm>
              <a:off x="3821873" y="4693955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321"/>
            <p:cNvSpPr/>
            <p:nvPr/>
          </p:nvSpPr>
          <p:spPr>
            <a:xfrm>
              <a:off x="4094596" y="4693956"/>
              <a:ext cx="272723" cy="619821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322"/>
            <p:cNvSpPr/>
            <p:nvPr/>
          </p:nvSpPr>
          <p:spPr>
            <a:xfrm>
              <a:off x="4367319" y="4693957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323"/>
            <p:cNvSpPr/>
            <p:nvPr/>
          </p:nvSpPr>
          <p:spPr>
            <a:xfrm>
              <a:off x="4640042" y="4693958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324"/>
            <p:cNvSpPr/>
            <p:nvPr/>
          </p:nvSpPr>
          <p:spPr>
            <a:xfrm>
              <a:off x="4912766" y="4693959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325"/>
            <p:cNvSpPr/>
            <p:nvPr/>
          </p:nvSpPr>
          <p:spPr>
            <a:xfrm>
              <a:off x="5185487" y="4693960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326"/>
            <p:cNvSpPr/>
            <p:nvPr/>
          </p:nvSpPr>
          <p:spPr>
            <a:xfrm>
              <a:off x="5458212" y="4693961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327"/>
            <p:cNvSpPr/>
            <p:nvPr/>
          </p:nvSpPr>
          <p:spPr>
            <a:xfrm>
              <a:off x="5730933" y="4693962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328"/>
            <p:cNvSpPr/>
            <p:nvPr/>
          </p:nvSpPr>
          <p:spPr>
            <a:xfrm>
              <a:off x="6003656" y="4693963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329"/>
            <p:cNvSpPr/>
            <p:nvPr/>
          </p:nvSpPr>
          <p:spPr>
            <a:xfrm>
              <a:off x="6276379" y="4693964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330"/>
            <p:cNvSpPr/>
            <p:nvPr/>
          </p:nvSpPr>
          <p:spPr>
            <a:xfrm>
              <a:off x="6550041" y="4693965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331"/>
            <p:cNvSpPr/>
            <p:nvPr/>
          </p:nvSpPr>
          <p:spPr>
            <a:xfrm>
              <a:off x="6822764" y="4693966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332"/>
            <p:cNvSpPr/>
            <p:nvPr/>
          </p:nvSpPr>
          <p:spPr>
            <a:xfrm>
              <a:off x="7095487" y="4693967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333"/>
            <p:cNvSpPr/>
            <p:nvPr/>
          </p:nvSpPr>
          <p:spPr>
            <a:xfrm>
              <a:off x="7368210" y="4693968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334"/>
            <p:cNvSpPr/>
            <p:nvPr/>
          </p:nvSpPr>
          <p:spPr>
            <a:xfrm>
              <a:off x="7640933" y="4693969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335"/>
            <p:cNvSpPr/>
            <p:nvPr/>
          </p:nvSpPr>
          <p:spPr>
            <a:xfrm>
              <a:off x="7913655" y="4693970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336"/>
            <p:cNvSpPr/>
            <p:nvPr/>
          </p:nvSpPr>
          <p:spPr>
            <a:xfrm>
              <a:off x="8186379" y="4693971"/>
              <a:ext cx="272723" cy="619822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337"/>
            <p:cNvSpPr/>
            <p:nvPr/>
          </p:nvSpPr>
          <p:spPr>
            <a:xfrm>
              <a:off x="8459101" y="4693972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338"/>
            <p:cNvSpPr/>
            <p:nvPr/>
          </p:nvSpPr>
          <p:spPr>
            <a:xfrm>
              <a:off x="8731824" y="4693973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339"/>
            <p:cNvSpPr/>
            <p:nvPr/>
          </p:nvSpPr>
          <p:spPr>
            <a:xfrm>
              <a:off x="9004547" y="4693974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340"/>
            <p:cNvSpPr/>
            <p:nvPr/>
          </p:nvSpPr>
          <p:spPr>
            <a:xfrm>
              <a:off x="9278209" y="4693975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341"/>
            <p:cNvSpPr/>
            <p:nvPr/>
          </p:nvSpPr>
          <p:spPr>
            <a:xfrm>
              <a:off x="9550932" y="4693976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342"/>
            <p:cNvSpPr/>
            <p:nvPr/>
          </p:nvSpPr>
          <p:spPr>
            <a:xfrm>
              <a:off x="9823654" y="4693977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343"/>
            <p:cNvSpPr/>
            <p:nvPr/>
          </p:nvSpPr>
          <p:spPr>
            <a:xfrm>
              <a:off x="10096378" y="4693978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344"/>
            <p:cNvSpPr/>
            <p:nvPr/>
          </p:nvSpPr>
          <p:spPr>
            <a:xfrm>
              <a:off x="10369100" y="4693979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345"/>
            <p:cNvSpPr/>
            <p:nvPr/>
          </p:nvSpPr>
          <p:spPr>
            <a:xfrm>
              <a:off x="10641823" y="4693980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346"/>
            <p:cNvSpPr/>
            <p:nvPr/>
          </p:nvSpPr>
          <p:spPr>
            <a:xfrm>
              <a:off x="10914547" y="4693981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347"/>
            <p:cNvSpPr/>
            <p:nvPr/>
          </p:nvSpPr>
          <p:spPr>
            <a:xfrm>
              <a:off x="11187269" y="4693982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348"/>
            <p:cNvSpPr/>
            <p:nvPr/>
          </p:nvSpPr>
          <p:spPr>
            <a:xfrm>
              <a:off x="11459992" y="4693983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349"/>
            <p:cNvSpPr/>
            <p:nvPr/>
          </p:nvSpPr>
          <p:spPr>
            <a:xfrm>
              <a:off x="11732715" y="4693984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350"/>
            <p:cNvSpPr/>
            <p:nvPr/>
          </p:nvSpPr>
          <p:spPr>
            <a:xfrm>
              <a:off x="12006377" y="4693985"/>
              <a:ext cx="272723" cy="619823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351"/>
            <p:cNvSpPr/>
            <p:nvPr/>
          </p:nvSpPr>
          <p:spPr>
            <a:xfrm>
              <a:off x="12279100" y="4693986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352"/>
            <p:cNvSpPr/>
            <p:nvPr/>
          </p:nvSpPr>
          <p:spPr>
            <a:xfrm>
              <a:off x="12551821" y="469398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353"/>
            <p:cNvSpPr/>
            <p:nvPr/>
          </p:nvSpPr>
          <p:spPr>
            <a:xfrm>
              <a:off x="12824546" y="4693988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354"/>
            <p:cNvSpPr/>
            <p:nvPr/>
          </p:nvSpPr>
          <p:spPr>
            <a:xfrm>
              <a:off x="13097268" y="4693989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355"/>
            <p:cNvSpPr/>
            <p:nvPr/>
          </p:nvSpPr>
          <p:spPr>
            <a:xfrm>
              <a:off x="13369991" y="4693990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356"/>
            <p:cNvSpPr/>
            <p:nvPr/>
          </p:nvSpPr>
          <p:spPr>
            <a:xfrm>
              <a:off x="2344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357"/>
            <p:cNvSpPr/>
            <p:nvPr/>
          </p:nvSpPr>
          <p:spPr>
            <a:xfrm>
              <a:off x="275068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358"/>
            <p:cNvSpPr/>
            <p:nvPr/>
          </p:nvSpPr>
          <p:spPr>
            <a:xfrm>
              <a:off x="547790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359"/>
            <p:cNvSpPr/>
            <p:nvPr/>
          </p:nvSpPr>
          <p:spPr>
            <a:xfrm>
              <a:off x="820513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360"/>
            <p:cNvSpPr/>
            <p:nvPr/>
          </p:nvSpPr>
          <p:spPr>
            <a:xfrm>
              <a:off x="1094175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361"/>
            <p:cNvSpPr/>
            <p:nvPr/>
          </p:nvSpPr>
          <p:spPr>
            <a:xfrm>
              <a:off x="1366898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362"/>
            <p:cNvSpPr/>
            <p:nvPr/>
          </p:nvSpPr>
          <p:spPr>
            <a:xfrm>
              <a:off x="1639621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363"/>
            <p:cNvSpPr/>
            <p:nvPr/>
          </p:nvSpPr>
          <p:spPr>
            <a:xfrm>
              <a:off x="1912344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364"/>
            <p:cNvSpPr/>
            <p:nvPr/>
          </p:nvSpPr>
          <p:spPr>
            <a:xfrm>
              <a:off x="2185067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365"/>
            <p:cNvSpPr/>
            <p:nvPr/>
          </p:nvSpPr>
          <p:spPr>
            <a:xfrm>
              <a:off x="2457790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366"/>
            <p:cNvSpPr/>
            <p:nvPr/>
          </p:nvSpPr>
          <p:spPr>
            <a:xfrm>
              <a:off x="2730512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367"/>
            <p:cNvSpPr/>
            <p:nvPr/>
          </p:nvSpPr>
          <p:spPr>
            <a:xfrm>
              <a:off x="3003236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368"/>
            <p:cNvSpPr/>
            <p:nvPr/>
          </p:nvSpPr>
          <p:spPr>
            <a:xfrm>
              <a:off x="3275958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369"/>
            <p:cNvSpPr/>
            <p:nvPr/>
          </p:nvSpPr>
          <p:spPr>
            <a:xfrm>
              <a:off x="3548681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370"/>
            <p:cNvSpPr/>
            <p:nvPr/>
          </p:nvSpPr>
          <p:spPr>
            <a:xfrm>
              <a:off x="3822343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371"/>
            <p:cNvSpPr/>
            <p:nvPr/>
          </p:nvSpPr>
          <p:spPr>
            <a:xfrm>
              <a:off x="4095066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372"/>
            <p:cNvSpPr/>
            <p:nvPr/>
          </p:nvSpPr>
          <p:spPr>
            <a:xfrm>
              <a:off x="4367789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373"/>
            <p:cNvSpPr/>
            <p:nvPr/>
          </p:nvSpPr>
          <p:spPr>
            <a:xfrm>
              <a:off x="4640512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374"/>
            <p:cNvSpPr/>
            <p:nvPr/>
          </p:nvSpPr>
          <p:spPr>
            <a:xfrm>
              <a:off x="4913235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375"/>
            <p:cNvSpPr/>
            <p:nvPr/>
          </p:nvSpPr>
          <p:spPr>
            <a:xfrm>
              <a:off x="5185958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376"/>
            <p:cNvSpPr/>
            <p:nvPr/>
          </p:nvSpPr>
          <p:spPr>
            <a:xfrm>
              <a:off x="5458680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377"/>
            <p:cNvSpPr/>
            <p:nvPr/>
          </p:nvSpPr>
          <p:spPr>
            <a:xfrm>
              <a:off x="5731404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378"/>
            <p:cNvSpPr/>
            <p:nvPr/>
          </p:nvSpPr>
          <p:spPr>
            <a:xfrm>
              <a:off x="6004126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379"/>
            <p:cNvSpPr/>
            <p:nvPr/>
          </p:nvSpPr>
          <p:spPr>
            <a:xfrm>
              <a:off x="6276849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380"/>
            <p:cNvSpPr/>
            <p:nvPr/>
          </p:nvSpPr>
          <p:spPr>
            <a:xfrm>
              <a:off x="6550510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381"/>
            <p:cNvSpPr/>
            <p:nvPr/>
          </p:nvSpPr>
          <p:spPr>
            <a:xfrm>
              <a:off x="6823234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382"/>
            <p:cNvSpPr/>
            <p:nvPr/>
          </p:nvSpPr>
          <p:spPr>
            <a:xfrm>
              <a:off x="7095957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383"/>
            <p:cNvSpPr/>
            <p:nvPr/>
          </p:nvSpPr>
          <p:spPr>
            <a:xfrm>
              <a:off x="7368678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384"/>
            <p:cNvSpPr/>
            <p:nvPr/>
          </p:nvSpPr>
          <p:spPr>
            <a:xfrm>
              <a:off x="7641403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385"/>
            <p:cNvSpPr/>
            <p:nvPr/>
          </p:nvSpPr>
          <p:spPr>
            <a:xfrm>
              <a:off x="7914124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386"/>
            <p:cNvSpPr/>
            <p:nvPr/>
          </p:nvSpPr>
          <p:spPr>
            <a:xfrm>
              <a:off x="8186847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387"/>
            <p:cNvSpPr/>
            <p:nvPr/>
          </p:nvSpPr>
          <p:spPr>
            <a:xfrm>
              <a:off x="8459570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388"/>
            <p:cNvSpPr/>
            <p:nvPr/>
          </p:nvSpPr>
          <p:spPr>
            <a:xfrm>
              <a:off x="8732293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389"/>
            <p:cNvSpPr/>
            <p:nvPr/>
          </p:nvSpPr>
          <p:spPr>
            <a:xfrm>
              <a:off x="9005017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390"/>
            <p:cNvSpPr/>
            <p:nvPr/>
          </p:nvSpPr>
          <p:spPr>
            <a:xfrm>
              <a:off x="9278678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391"/>
            <p:cNvSpPr/>
            <p:nvPr/>
          </p:nvSpPr>
          <p:spPr>
            <a:xfrm>
              <a:off x="9551401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392"/>
            <p:cNvSpPr/>
            <p:nvPr/>
          </p:nvSpPr>
          <p:spPr>
            <a:xfrm>
              <a:off x="9824124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393"/>
            <p:cNvSpPr/>
            <p:nvPr/>
          </p:nvSpPr>
          <p:spPr>
            <a:xfrm>
              <a:off x="10096846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394"/>
            <p:cNvSpPr/>
            <p:nvPr/>
          </p:nvSpPr>
          <p:spPr>
            <a:xfrm>
              <a:off x="10369570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395"/>
            <p:cNvSpPr/>
            <p:nvPr/>
          </p:nvSpPr>
          <p:spPr>
            <a:xfrm>
              <a:off x="10642292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396"/>
            <p:cNvSpPr/>
            <p:nvPr/>
          </p:nvSpPr>
          <p:spPr>
            <a:xfrm>
              <a:off x="10915015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397"/>
            <p:cNvSpPr/>
            <p:nvPr/>
          </p:nvSpPr>
          <p:spPr>
            <a:xfrm>
              <a:off x="11187738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398"/>
            <p:cNvSpPr/>
            <p:nvPr/>
          </p:nvSpPr>
          <p:spPr>
            <a:xfrm>
              <a:off x="11460461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399"/>
            <p:cNvSpPr/>
            <p:nvPr/>
          </p:nvSpPr>
          <p:spPr>
            <a:xfrm>
              <a:off x="11733184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400"/>
            <p:cNvSpPr/>
            <p:nvPr/>
          </p:nvSpPr>
          <p:spPr>
            <a:xfrm>
              <a:off x="12006846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401"/>
            <p:cNvSpPr/>
            <p:nvPr/>
          </p:nvSpPr>
          <p:spPr>
            <a:xfrm>
              <a:off x="12279569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402"/>
            <p:cNvSpPr/>
            <p:nvPr/>
          </p:nvSpPr>
          <p:spPr>
            <a:xfrm>
              <a:off x="12552292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403"/>
            <p:cNvSpPr/>
            <p:nvPr/>
          </p:nvSpPr>
          <p:spPr>
            <a:xfrm>
              <a:off x="12825014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404"/>
            <p:cNvSpPr/>
            <p:nvPr/>
          </p:nvSpPr>
          <p:spPr>
            <a:xfrm>
              <a:off x="13097738" y="54915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405"/>
            <p:cNvSpPr/>
            <p:nvPr/>
          </p:nvSpPr>
          <p:spPr>
            <a:xfrm>
              <a:off x="13370460" y="5491576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406"/>
            <p:cNvSpPr/>
            <p:nvPr/>
          </p:nvSpPr>
          <p:spPr>
            <a:xfrm>
              <a:off x="1876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407"/>
            <p:cNvSpPr/>
            <p:nvPr/>
          </p:nvSpPr>
          <p:spPr>
            <a:xfrm>
              <a:off x="274599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408"/>
            <p:cNvSpPr/>
            <p:nvPr/>
          </p:nvSpPr>
          <p:spPr>
            <a:xfrm>
              <a:off x="547321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409"/>
            <p:cNvSpPr/>
            <p:nvPr/>
          </p:nvSpPr>
          <p:spPr>
            <a:xfrm>
              <a:off x="820045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410"/>
            <p:cNvSpPr/>
            <p:nvPr/>
          </p:nvSpPr>
          <p:spPr>
            <a:xfrm>
              <a:off x="1093706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411"/>
            <p:cNvSpPr/>
            <p:nvPr/>
          </p:nvSpPr>
          <p:spPr>
            <a:xfrm>
              <a:off x="1366429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412"/>
            <p:cNvSpPr/>
            <p:nvPr/>
          </p:nvSpPr>
          <p:spPr>
            <a:xfrm>
              <a:off x="1639152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413"/>
            <p:cNvSpPr/>
            <p:nvPr/>
          </p:nvSpPr>
          <p:spPr>
            <a:xfrm>
              <a:off x="1911875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414"/>
            <p:cNvSpPr/>
            <p:nvPr/>
          </p:nvSpPr>
          <p:spPr>
            <a:xfrm>
              <a:off x="2184598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415"/>
            <p:cNvSpPr/>
            <p:nvPr/>
          </p:nvSpPr>
          <p:spPr>
            <a:xfrm>
              <a:off x="2457320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416"/>
            <p:cNvSpPr/>
            <p:nvPr/>
          </p:nvSpPr>
          <p:spPr>
            <a:xfrm>
              <a:off x="2730044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417"/>
            <p:cNvSpPr/>
            <p:nvPr/>
          </p:nvSpPr>
          <p:spPr>
            <a:xfrm>
              <a:off x="3002767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418"/>
            <p:cNvSpPr/>
            <p:nvPr/>
          </p:nvSpPr>
          <p:spPr>
            <a:xfrm>
              <a:off x="3275489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419"/>
            <p:cNvSpPr/>
            <p:nvPr/>
          </p:nvSpPr>
          <p:spPr>
            <a:xfrm>
              <a:off x="3548213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420"/>
            <p:cNvSpPr/>
            <p:nvPr/>
          </p:nvSpPr>
          <p:spPr>
            <a:xfrm>
              <a:off x="3821874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421"/>
            <p:cNvSpPr/>
            <p:nvPr/>
          </p:nvSpPr>
          <p:spPr>
            <a:xfrm>
              <a:off x="4094597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422"/>
            <p:cNvSpPr/>
            <p:nvPr/>
          </p:nvSpPr>
          <p:spPr>
            <a:xfrm>
              <a:off x="4367320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423"/>
            <p:cNvSpPr/>
            <p:nvPr/>
          </p:nvSpPr>
          <p:spPr>
            <a:xfrm>
              <a:off x="4640043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424"/>
            <p:cNvSpPr/>
            <p:nvPr/>
          </p:nvSpPr>
          <p:spPr>
            <a:xfrm>
              <a:off x="4912766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425"/>
            <p:cNvSpPr/>
            <p:nvPr/>
          </p:nvSpPr>
          <p:spPr>
            <a:xfrm>
              <a:off x="5185487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426"/>
            <p:cNvSpPr/>
            <p:nvPr/>
          </p:nvSpPr>
          <p:spPr>
            <a:xfrm>
              <a:off x="5458212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427"/>
            <p:cNvSpPr/>
            <p:nvPr/>
          </p:nvSpPr>
          <p:spPr>
            <a:xfrm>
              <a:off x="5730934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428"/>
            <p:cNvSpPr/>
            <p:nvPr/>
          </p:nvSpPr>
          <p:spPr>
            <a:xfrm>
              <a:off x="6003657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429"/>
            <p:cNvSpPr/>
            <p:nvPr/>
          </p:nvSpPr>
          <p:spPr>
            <a:xfrm>
              <a:off x="6276380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430"/>
            <p:cNvSpPr/>
            <p:nvPr/>
          </p:nvSpPr>
          <p:spPr>
            <a:xfrm>
              <a:off x="6550041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431"/>
            <p:cNvSpPr/>
            <p:nvPr/>
          </p:nvSpPr>
          <p:spPr>
            <a:xfrm>
              <a:off x="6822764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432"/>
            <p:cNvSpPr/>
            <p:nvPr/>
          </p:nvSpPr>
          <p:spPr>
            <a:xfrm>
              <a:off x="7095487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433"/>
            <p:cNvSpPr/>
            <p:nvPr/>
          </p:nvSpPr>
          <p:spPr>
            <a:xfrm>
              <a:off x="7368210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434"/>
            <p:cNvSpPr/>
            <p:nvPr/>
          </p:nvSpPr>
          <p:spPr>
            <a:xfrm>
              <a:off x="7640933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435"/>
            <p:cNvSpPr/>
            <p:nvPr/>
          </p:nvSpPr>
          <p:spPr>
            <a:xfrm>
              <a:off x="7913655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436"/>
            <p:cNvSpPr/>
            <p:nvPr/>
          </p:nvSpPr>
          <p:spPr>
            <a:xfrm>
              <a:off x="8186380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437"/>
            <p:cNvSpPr/>
            <p:nvPr/>
          </p:nvSpPr>
          <p:spPr>
            <a:xfrm>
              <a:off x="8459101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438"/>
            <p:cNvSpPr/>
            <p:nvPr/>
          </p:nvSpPr>
          <p:spPr>
            <a:xfrm>
              <a:off x="8731824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439"/>
            <p:cNvSpPr/>
            <p:nvPr/>
          </p:nvSpPr>
          <p:spPr>
            <a:xfrm>
              <a:off x="9004547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440"/>
            <p:cNvSpPr/>
            <p:nvPr/>
          </p:nvSpPr>
          <p:spPr>
            <a:xfrm>
              <a:off x="9278209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441"/>
            <p:cNvSpPr/>
            <p:nvPr/>
          </p:nvSpPr>
          <p:spPr>
            <a:xfrm>
              <a:off x="9550932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442"/>
            <p:cNvSpPr/>
            <p:nvPr/>
          </p:nvSpPr>
          <p:spPr>
            <a:xfrm>
              <a:off x="9823654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443"/>
            <p:cNvSpPr/>
            <p:nvPr/>
          </p:nvSpPr>
          <p:spPr>
            <a:xfrm>
              <a:off x="10096378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444"/>
            <p:cNvSpPr/>
            <p:nvPr/>
          </p:nvSpPr>
          <p:spPr>
            <a:xfrm>
              <a:off x="10369100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445"/>
            <p:cNvSpPr/>
            <p:nvPr/>
          </p:nvSpPr>
          <p:spPr>
            <a:xfrm>
              <a:off x="10641823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446"/>
            <p:cNvSpPr/>
            <p:nvPr/>
          </p:nvSpPr>
          <p:spPr>
            <a:xfrm>
              <a:off x="10914547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447"/>
            <p:cNvSpPr/>
            <p:nvPr/>
          </p:nvSpPr>
          <p:spPr>
            <a:xfrm>
              <a:off x="11187269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448"/>
            <p:cNvSpPr/>
            <p:nvPr/>
          </p:nvSpPr>
          <p:spPr>
            <a:xfrm>
              <a:off x="11459992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449"/>
            <p:cNvSpPr/>
            <p:nvPr/>
          </p:nvSpPr>
          <p:spPr>
            <a:xfrm>
              <a:off x="11732715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450"/>
            <p:cNvSpPr/>
            <p:nvPr/>
          </p:nvSpPr>
          <p:spPr>
            <a:xfrm>
              <a:off x="12006377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451"/>
            <p:cNvSpPr/>
            <p:nvPr/>
          </p:nvSpPr>
          <p:spPr>
            <a:xfrm>
              <a:off x="12279100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452"/>
            <p:cNvSpPr/>
            <p:nvPr/>
          </p:nvSpPr>
          <p:spPr>
            <a:xfrm>
              <a:off x="12551822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453"/>
            <p:cNvSpPr/>
            <p:nvPr/>
          </p:nvSpPr>
          <p:spPr>
            <a:xfrm>
              <a:off x="12824546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454"/>
            <p:cNvSpPr/>
            <p:nvPr/>
          </p:nvSpPr>
          <p:spPr>
            <a:xfrm>
              <a:off x="13097268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455"/>
            <p:cNvSpPr/>
            <p:nvPr/>
          </p:nvSpPr>
          <p:spPr>
            <a:xfrm>
              <a:off x="13369991" y="6289164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456"/>
            <p:cNvSpPr/>
            <p:nvPr/>
          </p:nvSpPr>
          <p:spPr>
            <a:xfrm>
              <a:off x="2815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457"/>
            <p:cNvSpPr/>
            <p:nvPr/>
          </p:nvSpPr>
          <p:spPr>
            <a:xfrm>
              <a:off x="275537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458"/>
            <p:cNvSpPr/>
            <p:nvPr/>
          </p:nvSpPr>
          <p:spPr>
            <a:xfrm>
              <a:off x="548261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459"/>
            <p:cNvSpPr/>
            <p:nvPr/>
          </p:nvSpPr>
          <p:spPr>
            <a:xfrm>
              <a:off x="820983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460"/>
            <p:cNvSpPr/>
            <p:nvPr/>
          </p:nvSpPr>
          <p:spPr>
            <a:xfrm>
              <a:off x="1094645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461"/>
            <p:cNvSpPr/>
            <p:nvPr/>
          </p:nvSpPr>
          <p:spPr>
            <a:xfrm>
              <a:off x="1367368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462"/>
            <p:cNvSpPr/>
            <p:nvPr/>
          </p:nvSpPr>
          <p:spPr>
            <a:xfrm>
              <a:off x="1640091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463"/>
            <p:cNvSpPr/>
            <p:nvPr/>
          </p:nvSpPr>
          <p:spPr>
            <a:xfrm>
              <a:off x="1912814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464"/>
            <p:cNvSpPr/>
            <p:nvPr/>
          </p:nvSpPr>
          <p:spPr>
            <a:xfrm>
              <a:off x="2185536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465"/>
            <p:cNvSpPr/>
            <p:nvPr/>
          </p:nvSpPr>
          <p:spPr>
            <a:xfrm>
              <a:off x="2458260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Freeform 466"/>
            <p:cNvSpPr/>
            <p:nvPr/>
          </p:nvSpPr>
          <p:spPr>
            <a:xfrm>
              <a:off x="2730983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Freeform 467"/>
            <p:cNvSpPr/>
            <p:nvPr/>
          </p:nvSpPr>
          <p:spPr>
            <a:xfrm>
              <a:off x="3003705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Freeform 468"/>
            <p:cNvSpPr/>
            <p:nvPr/>
          </p:nvSpPr>
          <p:spPr>
            <a:xfrm>
              <a:off x="3276429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Freeform 469"/>
            <p:cNvSpPr/>
            <p:nvPr/>
          </p:nvSpPr>
          <p:spPr>
            <a:xfrm>
              <a:off x="3549151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Freeform 470"/>
            <p:cNvSpPr/>
            <p:nvPr/>
          </p:nvSpPr>
          <p:spPr>
            <a:xfrm>
              <a:off x="3822813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Freeform 471"/>
            <p:cNvSpPr/>
            <p:nvPr/>
          </p:nvSpPr>
          <p:spPr>
            <a:xfrm>
              <a:off x="4095536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Freeform 472"/>
            <p:cNvSpPr/>
            <p:nvPr/>
          </p:nvSpPr>
          <p:spPr>
            <a:xfrm>
              <a:off x="4368259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Freeform 473"/>
            <p:cNvSpPr/>
            <p:nvPr/>
          </p:nvSpPr>
          <p:spPr>
            <a:xfrm>
              <a:off x="4640982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474"/>
            <p:cNvSpPr/>
            <p:nvPr/>
          </p:nvSpPr>
          <p:spPr>
            <a:xfrm>
              <a:off x="4913704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Freeform 475"/>
            <p:cNvSpPr/>
            <p:nvPr/>
          </p:nvSpPr>
          <p:spPr>
            <a:xfrm>
              <a:off x="5186428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Freeform 476"/>
            <p:cNvSpPr/>
            <p:nvPr/>
          </p:nvSpPr>
          <p:spPr>
            <a:xfrm>
              <a:off x="5459150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Freeform 477"/>
            <p:cNvSpPr/>
            <p:nvPr/>
          </p:nvSpPr>
          <p:spPr>
            <a:xfrm>
              <a:off x="5731873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Freeform 478"/>
            <p:cNvSpPr/>
            <p:nvPr/>
          </p:nvSpPr>
          <p:spPr>
            <a:xfrm>
              <a:off x="6004596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479"/>
            <p:cNvSpPr/>
            <p:nvPr/>
          </p:nvSpPr>
          <p:spPr>
            <a:xfrm>
              <a:off x="6277319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Freeform 480"/>
            <p:cNvSpPr/>
            <p:nvPr/>
          </p:nvSpPr>
          <p:spPr>
            <a:xfrm>
              <a:off x="6550981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481"/>
            <p:cNvSpPr/>
            <p:nvPr/>
          </p:nvSpPr>
          <p:spPr>
            <a:xfrm>
              <a:off x="6823704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482"/>
            <p:cNvSpPr/>
            <p:nvPr/>
          </p:nvSpPr>
          <p:spPr>
            <a:xfrm>
              <a:off x="7096427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483"/>
            <p:cNvSpPr/>
            <p:nvPr/>
          </p:nvSpPr>
          <p:spPr>
            <a:xfrm>
              <a:off x="7369150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484"/>
            <p:cNvSpPr/>
            <p:nvPr/>
          </p:nvSpPr>
          <p:spPr>
            <a:xfrm>
              <a:off x="7641873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Freeform 485"/>
            <p:cNvSpPr/>
            <p:nvPr/>
          </p:nvSpPr>
          <p:spPr>
            <a:xfrm>
              <a:off x="7914597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486"/>
            <p:cNvSpPr/>
            <p:nvPr/>
          </p:nvSpPr>
          <p:spPr>
            <a:xfrm>
              <a:off x="8187320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487"/>
            <p:cNvSpPr/>
            <p:nvPr/>
          </p:nvSpPr>
          <p:spPr>
            <a:xfrm>
              <a:off x="8460044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Freeform 488"/>
            <p:cNvSpPr/>
            <p:nvPr/>
          </p:nvSpPr>
          <p:spPr>
            <a:xfrm>
              <a:off x="8732768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Freeform 489"/>
            <p:cNvSpPr/>
            <p:nvPr/>
          </p:nvSpPr>
          <p:spPr>
            <a:xfrm>
              <a:off x="9005492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Freeform 490"/>
            <p:cNvSpPr/>
            <p:nvPr/>
          </p:nvSpPr>
          <p:spPr>
            <a:xfrm>
              <a:off x="9279152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491"/>
            <p:cNvSpPr/>
            <p:nvPr/>
          </p:nvSpPr>
          <p:spPr>
            <a:xfrm>
              <a:off x="9551874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492"/>
            <p:cNvSpPr/>
            <p:nvPr/>
          </p:nvSpPr>
          <p:spPr>
            <a:xfrm>
              <a:off x="9824597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Freeform 493"/>
            <p:cNvSpPr/>
            <p:nvPr/>
          </p:nvSpPr>
          <p:spPr>
            <a:xfrm>
              <a:off x="10097319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494"/>
            <p:cNvSpPr/>
            <p:nvPr/>
          </p:nvSpPr>
          <p:spPr>
            <a:xfrm>
              <a:off x="10370041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Freeform 495"/>
            <p:cNvSpPr/>
            <p:nvPr/>
          </p:nvSpPr>
          <p:spPr>
            <a:xfrm>
              <a:off x="10642764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496"/>
            <p:cNvSpPr/>
            <p:nvPr/>
          </p:nvSpPr>
          <p:spPr>
            <a:xfrm>
              <a:off x="10915486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497"/>
            <p:cNvSpPr/>
            <p:nvPr/>
          </p:nvSpPr>
          <p:spPr>
            <a:xfrm>
              <a:off x="11188209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Freeform 498"/>
            <p:cNvSpPr/>
            <p:nvPr/>
          </p:nvSpPr>
          <p:spPr>
            <a:xfrm>
              <a:off x="11460932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Freeform 499"/>
            <p:cNvSpPr/>
            <p:nvPr/>
          </p:nvSpPr>
          <p:spPr>
            <a:xfrm>
              <a:off x="11733655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Freeform 500"/>
            <p:cNvSpPr/>
            <p:nvPr/>
          </p:nvSpPr>
          <p:spPr>
            <a:xfrm>
              <a:off x="12007314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Freeform 501"/>
            <p:cNvSpPr/>
            <p:nvPr/>
          </p:nvSpPr>
          <p:spPr>
            <a:xfrm>
              <a:off x="12280040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Freeform 502"/>
            <p:cNvSpPr/>
            <p:nvPr/>
          </p:nvSpPr>
          <p:spPr>
            <a:xfrm>
              <a:off x="12552760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Freeform 503"/>
            <p:cNvSpPr/>
            <p:nvPr/>
          </p:nvSpPr>
          <p:spPr>
            <a:xfrm>
              <a:off x="12825482" y="7078177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Freeform 504"/>
            <p:cNvSpPr/>
            <p:nvPr/>
          </p:nvSpPr>
          <p:spPr>
            <a:xfrm>
              <a:off x="13098205" y="7078181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2" y="0"/>
                  </a:lnTo>
                  <a:lnTo>
                    <a:pt x="272722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Freeform 505"/>
            <p:cNvSpPr/>
            <p:nvPr/>
          </p:nvSpPr>
          <p:spPr>
            <a:xfrm>
              <a:off x="13370912" y="7078182"/>
              <a:ext cx="272723" cy="619824"/>
            </a:xfrm>
            <a:custGeom>
              <a:avLst/>
              <a:gdLst/>
              <a:ahLst/>
              <a:cxnLst/>
              <a:rect l="l" t="t" r="r" b="b"/>
              <a:pathLst>
                <a:path w="272723" h="619824">
                  <a:moveTo>
                    <a:pt x="0" y="0"/>
                  </a:moveTo>
                  <a:lnTo>
                    <a:pt x="272723" y="0"/>
                  </a:lnTo>
                  <a:lnTo>
                    <a:pt x="272723" y="619824"/>
                  </a:lnTo>
                  <a:lnTo>
                    <a:pt x="0" y="619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6" name="TextBox 506"/>
          <p:cNvSpPr txBox="1"/>
          <p:nvPr/>
        </p:nvSpPr>
        <p:spPr>
          <a:xfrm>
            <a:off x="652614" y="320047"/>
            <a:ext cx="16230600" cy="125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Secondary Endpoint: MACE</a:t>
            </a:r>
          </a:p>
        </p:txBody>
      </p:sp>
      <p:sp>
        <p:nvSpPr>
          <p:cNvPr id="507" name="TextBox 507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</a:p>
        </p:txBody>
      </p:sp>
      <p:sp>
        <p:nvSpPr>
          <p:cNvPr id="508" name="TextBox 508"/>
          <p:cNvSpPr txBox="1"/>
          <p:nvPr/>
        </p:nvSpPr>
        <p:spPr>
          <a:xfrm>
            <a:off x="652614" y="2186685"/>
            <a:ext cx="6376727" cy="189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</a:pPr>
            <a:r>
              <a:rPr lang="en-US" sz="2899" b="1" u="sng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Procedural Serious Adverse Events</a:t>
            </a:r>
          </a:p>
          <a:p>
            <a:pPr marL="518162" lvl="1" indent="-259081" algn="l">
              <a:lnSpc>
                <a:spcPts val="2880"/>
              </a:lnSpc>
              <a:buFont typeface="Arial"/>
              <a:buChar char="•"/>
            </a:pPr>
            <a:r>
              <a:rPr lang="en-US" sz="2400" b="1">
                <a:solidFill>
                  <a:srgbClr val="E97735"/>
                </a:solidFill>
                <a:latin typeface="Arial Bold"/>
                <a:ea typeface="Arial Bold"/>
                <a:cs typeface="Arial Bold"/>
                <a:sym typeface="Arial Bold"/>
              </a:rPr>
              <a:t>Guide Catheter Dissection: 0.4%</a:t>
            </a:r>
          </a:p>
          <a:p>
            <a:pPr marL="1036323" lvl="2" indent="-345441" algn="l">
              <a:lnSpc>
                <a:spcPts val="2880"/>
              </a:lnSpc>
              <a:buFont typeface="Arial"/>
              <a:buChar char="⚬"/>
            </a:pPr>
            <a:r>
              <a:rPr lang="en-US" sz="2400" b="1">
                <a:solidFill>
                  <a:srgbClr val="D83A3A"/>
                </a:solidFill>
                <a:latin typeface="Arial Bold"/>
                <a:ea typeface="Arial Bold"/>
                <a:cs typeface="Arial Bold"/>
                <a:sym typeface="Arial Bold"/>
              </a:rPr>
              <a:t>Death: 0.2%</a:t>
            </a:r>
          </a:p>
          <a:p>
            <a:pPr marL="518162" lvl="1" indent="-259081" algn="l">
              <a:lnSpc>
                <a:spcPts val="2880"/>
              </a:lnSpc>
              <a:buFont typeface="Arial"/>
              <a:buChar char="•"/>
            </a:pPr>
            <a:r>
              <a:rPr lang="en-US" sz="2400" b="1">
                <a:solidFill>
                  <a:srgbClr val="4A7FF7"/>
                </a:solidFill>
                <a:latin typeface="Arial Bold"/>
                <a:ea typeface="Arial Bold"/>
                <a:cs typeface="Arial Bold"/>
                <a:sym typeface="Arial Bold"/>
              </a:rPr>
              <a:t>Stroke: 0.2% (Transient)</a:t>
            </a:r>
          </a:p>
          <a:p>
            <a:pPr marL="518162" lvl="1" indent="-259081" algn="l">
              <a:lnSpc>
                <a:spcPts val="2880"/>
              </a:lnSpc>
              <a:buFont typeface="Arial"/>
              <a:buChar char="•"/>
            </a:pPr>
            <a:r>
              <a:rPr lang="en-US" sz="2400" b="1">
                <a:solidFill>
                  <a:srgbClr val="00BF63"/>
                </a:solidFill>
                <a:latin typeface="Arial Bold"/>
                <a:ea typeface="Arial Bold"/>
                <a:cs typeface="Arial Bold"/>
                <a:sym typeface="Arial Bold"/>
              </a:rPr>
              <a:t>Vascular Access Complication: 0.7%</a:t>
            </a:r>
          </a:p>
        </p:txBody>
      </p:sp>
      <p:sp>
        <p:nvSpPr>
          <p:cNvPr id="509" name="TextBox 509"/>
          <p:cNvSpPr txBox="1"/>
          <p:nvPr/>
        </p:nvSpPr>
        <p:spPr>
          <a:xfrm>
            <a:off x="652614" y="4511805"/>
            <a:ext cx="6376727" cy="1895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9"/>
              </a:lnSpc>
            </a:pPr>
            <a:r>
              <a:rPr lang="en-US" sz="2899" b="1" u="sng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30-Day Adverse Events</a:t>
            </a:r>
          </a:p>
          <a:p>
            <a:pPr marL="518162" lvl="1" indent="-259081" algn="just">
              <a:lnSpc>
                <a:spcPts val="288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Myocardial Infarction: 0.7%</a:t>
            </a:r>
          </a:p>
          <a:p>
            <a:pPr marL="1036323" lvl="2" indent="-345441" algn="just">
              <a:lnSpc>
                <a:spcPts val="288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Spontaneous: 0.2%</a:t>
            </a:r>
          </a:p>
          <a:p>
            <a:pPr marL="1036323" lvl="2" indent="-345441" algn="just">
              <a:lnSpc>
                <a:spcPts val="2880"/>
              </a:lnSpc>
              <a:buFont typeface="Arial"/>
              <a:buChar char="⚬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Procedure-Related: 0.5%</a:t>
            </a:r>
          </a:p>
          <a:p>
            <a:pPr marL="518162" lvl="1" indent="-259081" algn="just">
              <a:lnSpc>
                <a:spcPts val="288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Hospitalization for Chest Pain: 0.9%</a:t>
            </a:r>
          </a:p>
        </p:txBody>
      </p:sp>
      <p:grpSp>
        <p:nvGrpSpPr>
          <p:cNvPr id="510" name="Group 510"/>
          <p:cNvGrpSpPr/>
          <p:nvPr/>
        </p:nvGrpSpPr>
        <p:grpSpPr>
          <a:xfrm>
            <a:off x="652614" y="6846449"/>
            <a:ext cx="6511401" cy="1825456"/>
            <a:chOff x="0" y="0"/>
            <a:chExt cx="8681868" cy="2433941"/>
          </a:xfrm>
        </p:grpSpPr>
        <p:grpSp>
          <p:nvGrpSpPr>
            <p:cNvPr id="511" name="Group 511"/>
            <p:cNvGrpSpPr/>
            <p:nvPr/>
          </p:nvGrpSpPr>
          <p:grpSpPr>
            <a:xfrm>
              <a:off x="0" y="0"/>
              <a:ext cx="2433941" cy="2433941"/>
              <a:chOff x="0" y="0"/>
              <a:chExt cx="812800" cy="812800"/>
            </a:xfrm>
          </p:grpSpPr>
          <p:sp>
            <p:nvSpPr>
              <p:cNvPr id="512" name="Freeform 5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83A3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TextBox 5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9"/>
                  </a:lnSpc>
                </a:pPr>
                <a:endParaRPr/>
              </a:p>
            </p:txBody>
          </p:sp>
        </p:grpSp>
        <p:sp>
          <p:nvSpPr>
            <p:cNvPr id="514" name="TextBox 514"/>
            <p:cNvSpPr txBox="1"/>
            <p:nvPr/>
          </p:nvSpPr>
          <p:spPr>
            <a:xfrm>
              <a:off x="0" y="372699"/>
              <a:ext cx="2433941" cy="943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1.4%</a:t>
              </a:r>
            </a:p>
          </p:txBody>
        </p:sp>
        <p:sp>
          <p:nvSpPr>
            <p:cNvPr id="515" name="TextBox 515"/>
            <p:cNvSpPr txBox="1"/>
            <p:nvPr/>
          </p:nvSpPr>
          <p:spPr>
            <a:xfrm>
              <a:off x="0" y="1268647"/>
              <a:ext cx="2433941" cy="777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9"/>
                </a:lnSpc>
              </a:pPr>
              <a:r>
                <a:rPr lang="en-US" sz="1706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Procedural</a:t>
              </a:r>
            </a:p>
            <a:p>
              <a:pPr algn="ctr">
                <a:lnSpc>
                  <a:spcPts val="2389"/>
                </a:lnSpc>
                <a:spcBef>
                  <a:spcPct val="0"/>
                </a:spcBef>
              </a:pPr>
              <a:r>
                <a:rPr lang="en-US" sz="1706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SAE</a:t>
              </a:r>
            </a:p>
          </p:txBody>
        </p:sp>
        <p:grpSp>
          <p:nvGrpSpPr>
            <p:cNvPr id="516" name="Group 516"/>
            <p:cNvGrpSpPr/>
            <p:nvPr/>
          </p:nvGrpSpPr>
          <p:grpSpPr>
            <a:xfrm>
              <a:off x="3034181" y="0"/>
              <a:ext cx="2433941" cy="2433941"/>
              <a:chOff x="0" y="0"/>
              <a:chExt cx="812800" cy="812800"/>
            </a:xfrm>
          </p:grpSpPr>
          <p:sp>
            <p:nvSpPr>
              <p:cNvPr id="517" name="Freeform 5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C1C6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TextBox 51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9"/>
                  </a:lnSpc>
                </a:pPr>
                <a:endParaRPr/>
              </a:p>
            </p:txBody>
          </p:sp>
        </p:grpSp>
        <p:sp>
          <p:nvSpPr>
            <p:cNvPr id="519" name="TextBox 519"/>
            <p:cNvSpPr txBox="1"/>
            <p:nvPr/>
          </p:nvSpPr>
          <p:spPr>
            <a:xfrm>
              <a:off x="3034181" y="372699"/>
              <a:ext cx="2433941" cy="943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1.8%</a:t>
              </a:r>
            </a:p>
          </p:txBody>
        </p:sp>
        <p:sp>
          <p:nvSpPr>
            <p:cNvPr id="520" name="TextBox 520"/>
            <p:cNvSpPr txBox="1"/>
            <p:nvPr/>
          </p:nvSpPr>
          <p:spPr>
            <a:xfrm>
              <a:off x="3034181" y="1268647"/>
              <a:ext cx="2433941" cy="777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9"/>
                </a:lnSpc>
              </a:pPr>
              <a:r>
                <a:rPr lang="en-US" sz="1706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30-Day</a:t>
              </a:r>
            </a:p>
            <a:p>
              <a:pPr algn="ctr">
                <a:lnSpc>
                  <a:spcPts val="2389"/>
                </a:lnSpc>
                <a:spcBef>
                  <a:spcPct val="0"/>
                </a:spcBef>
              </a:pPr>
              <a:r>
                <a:rPr lang="en-US" sz="1706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MACE</a:t>
              </a:r>
            </a:p>
          </p:txBody>
        </p:sp>
        <p:grpSp>
          <p:nvGrpSpPr>
            <p:cNvPr id="521" name="Group 521"/>
            <p:cNvGrpSpPr/>
            <p:nvPr/>
          </p:nvGrpSpPr>
          <p:grpSpPr>
            <a:xfrm>
              <a:off x="6247928" y="0"/>
              <a:ext cx="2433941" cy="2433941"/>
              <a:chOff x="0" y="0"/>
              <a:chExt cx="812800" cy="812800"/>
            </a:xfrm>
          </p:grpSpPr>
          <p:sp>
            <p:nvSpPr>
              <p:cNvPr id="522" name="Freeform 5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2E8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TextBox 52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9"/>
                  </a:lnSpc>
                </a:pPr>
                <a:endParaRPr/>
              </a:p>
            </p:txBody>
          </p:sp>
        </p:grpSp>
        <p:sp>
          <p:nvSpPr>
            <p:cNvPr id="524" name="TextBox 524"/>
            <p:cNvSpPr txBox="1"/>
            <p:nvPr/>
          </p:nvSpPr>
          <p:spPr>
            <a:xfrm>
              <a:off x="6247928" y="332740"/>
              <a:ext cx="2433941" cy="943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2.8%</a:t>
              </a:r>
            </a:p>
          </p:txBody>
        </p:sp>
        <p:sp>
          <p:nvSpPr>
            <p:cNvPr id="525" name="TextBox 525"/>
            <p:cNvSpPr txBox="1"/>
            <p:nvPr/>
          </p:nvSpPr>
          <p:spPr>
            <a:xfrm>
              <a:off x="6247928" y="1228689"/>
              <a:ext cx="2433941" cy="7772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9"/>
                </a:lnSpc>
              </a:pPr>
              <a:r>
                <a:rPr lang="en-US" sz="1706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30-Day</a:t>
              </a:r>
            </a:p>
            <a:p>
              <a:pPr algn="ctr">
                <a:lnSpc>
                  <a:spcPts val="2389"/>
                </a:lnSpc>
                <a:spcBef>
                  <a:spcPct val="0"/>
                </a:spcBef>
              </a:pPr>
              <a:r>
                <a:rPr lang="en-US" sz="1706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Chest Pain</a:t>
              </a:r>
            </a:p>
          </p:txBody>
        </p:sp>
      </p:grpSp>
      <p:sp>
        <p:nvSpPr>
          <p:cNvPr id="526" name="TextBox 526"/>
          <p:cNvSpPr txBox="1"/>
          <p:nvPr/>
        </p:nvSpPr>
        <p:spPr>
          <a:xfrm>
            <a:off x="12194549" y="1907907"/>
            <a:ext cx="1444442" cy="456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 = 500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52614" y="320047"/>
            <a:ext cx="16230600" cy="125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30-Day Change in Symptoms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886723" y="1602650"/>
            <a:ext cx="13043307" cy="7338240"/>
            <a:chOff x="0" y="0"/>
            <a:chExt cx="17391076" cy="978432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12244" y="-1612244"/>
              <a:ext cx="19346933" cy="13008809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12449892" y="4428610"/>
              <a:ext cx="4699812" cy="46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39"/>
                </a:lnSpc>
                <a:spcBef>
                  <a:spcPct val="0"/>
                </a:spcBef>
              </a:pPr>
              <a:r>
                <a:rPr lang="en-US" sz="21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VSA 53.7 ⟶ 59.7, p &lt;0.001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449892" y="3659583"/>
              <a:ext cx="4941184" cy="463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39"/>
                </a:lnSpc>
                <a:spcBef>
                  <a:spcPct val="0"/>
                </a:spcBef>
              </a:pPr>
              <a:r>
                <a:rPr lang="en-US" sz="21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rPr>
                <a:t>Other 51.4 ⟶ 61.5, p &lt;0.001 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32196" y="1640204"/>
            <a:ext cx="16823607" cy="8037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en-US" sz="32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this prospective multicenter U.S. registry of symptomatic INOCA patients, standardized invasive coronary function testing identified a coronary vasomotor disorder in </a:t>
            </a:r>
            <a:r>
              <a:rPr lang="en-US" sz="329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94%</a:t>
            </a:r>
            <a:r>
              <a:rPr lang="en-US" sz="32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and reclassified the pre-procedure diagnosis in </a:t>
            </a:r>
            <a:r>
              <a:rPr lang="en-US" sz="329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89%</a:t>
            </a:r>
          </a:p>
          <a:p>
            <a:pPr algn="l">
              <a:lnSpc>
                <a:spcPts val="4479"/>
              </a:lnSpc>
            </a:pPr>
            <a:endParaRPr lang="en-US" sz="32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0871" lvl="1" indent="-345435" algn="l">
              <a:lnSpc>
                <a:spcPts val="4479"/>
              </a:lnSpc>
              <a:buFont typeface="Arial"/>
              <a:buChar char="•"/>
            </a:pPr>
            <a:r>
              <a:rPr lang="en-US" sz="31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Coronary function testing had a favorable safety profile with 1.4% procedure-related serious adverse events and less than 1.8% 30-day MACE</a:t>
            </a:r>
          </a:p>
          <a:p>
            <a:pPr algn="l"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0871" lvl="1" indent="-345435" algn="l">
              <a:lnSpc>
                <a:spcPts val="4479"/>
              </a:lnSpc>
              <a:buFont typeface="Arial"/>
              <a:buChar char="•"/>
            </a:pPr>
            <a:r>
              <a:rPr lang="en-US" sz="31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findings support </a:t>
            </a:r>
            <a:r>
              <a:rPr lang="en-US" sz="3199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routine</a:t>
            </a:r>
            <a:r>
              <a:rPr lang="en-US" sz="31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use of comprehensive invasive coronary function testing to identify vasomotor disorders and guide medical therapy in symptomatic patients with INOCA</a:t>
            </a:r>
          </a:p>
          <a:p>
            <a:pPr marL="690871" lvl="1" indent="-345435" algn="l">
              <a:lnSpc>
                <a:spcPts val="4479"/>
              </a:lnSpc>
              <a:buFont typeface="Arial"/>
              <a:buChar char="•"/>
            </a:pPr>
            <a:endParaRPr lang="en-US" sz="31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0871" lvl="1" indent="-345435" algn="l">
              <a:lnSpc>
                <a:spcPts val="4479"/>
              </a:lnSpc>
              <a:buFont typeface="Arial"/>
              <a:buChar char="•"/>
            </a:pPr>
            <a:r>
              <a:rPr lang="en-US" sz="31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Long-term follow-up is ongoing </a:t>
            </a:r>
          </a:p>
          <a:p>
            <a:pPr algn="l"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4199"/>
              </a:lnSpc>
            </a:pPr>
            <a:endParaRPr lang="en-US" sz="31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2614" y="320047"/>
            <a:ext cx="16230600" cy="125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Conclusions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656220" y="3581684"/>
            <a:ext cx="4352264" cy="5222716"/>
          </a:xfrm>
          <a:custGeom>
            <a:avLst/>
            <a:gdLst/>
            <a:ahLst/>
            <a:cxnLst/>
            <a:rect l="l" t="t" r="r" b="b"/>
            <a:pathLst>
              <a:path w="4352264" h="5222716">
                <a:moveTo>
                  <a:pt x="0" y="0"/>
                </a:moveTo>
                <a:lnTo>
                  <a:pt x="4352264" y="0"/>
                </a:lnTo>
                <a:lnTo>
                  <a:pt x="4352264" y="5222716"/>
                </a:lnTo>
                <a:lnTo>
                  <a:pt x="0" y="5222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2614" y="320047"/>
            <a:ext cx="16230600" cy="125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Acknowledgments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99761"/>
            <a:ext cx="16605602" cy="142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5"/>
              </a:lnSpc>
              <a:spcBef>
                <a:spcPct val="0"/>
              </a:spcBef>
            </a:pPr>
            <a:r>
              <a:rPr lang="en-US" sz="35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The steering committee and investigators would like to dedicate this study to the late Dr. Amir Lerman (Mayo Clinic), who has transformed our understanding of ischemic heart disease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2614" y="320047"/>
            <a:ext cx="16230600" cy="125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Disclosures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0640" y="1901105"/>
            <a:ext cx="15778102" cy="255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Samit Shah: </a:t>
            </a:r>
          </a:p>
          <a:p>
            <a:pPr marL="777229" lvl="1" indent="-388614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Institutional research support: Abbott Vascular </a:t>
            </a:r>
          </a:p>
          <a:p>
            <a:pPr marL="777229" lvl="1" indent="-388614" algn="l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Consulting: Abbott Vascular, Edwards Lifesciences, Medtronic, and Philips, Shockwave Medical, and Vahaticor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52614" y="320047"/>
            <a:ext cx="16230600" cy="125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Study Team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52614" y="1510747"/>
            <a:ext cx="7209960" cy="3456765"/>
            <a:chOff x="0" y="47625"/>
            <a:chExt cx="9613281" cy="4609020"/>
          </a:xfrm>
        </p:grpSpPr>
        <p:sp>
          <p:nvSpPr>
            <p:cNvPr id="7" name="TextBox 7"/>
            <p:cNvSpPr txBox="1"/>
            <p:nvPr/>
          </p:nvSpPr>
          <p:spPr>
            <a:xfrm>
              <a:off x="1166888" y="47625"/>
              <a:ext cx="5553541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1"/>
                </a:lnSpc>
                <a:spcBef>
                  <a:spcPct val="0"/>
                </a:spcBef>
              </a:pPr>
              <a:r>
                <a:rPr lang="en-US" sz="2962">
                  <a:solidFill>
                    <a:srgbClr val="203162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Principal Investigators 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388385" y="832704"/>
              <a:ext cx="2776771" cy="2776771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2500" r="-12500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3950912"/>
              <a:ext cx="5553541" cy="705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19"/>
                </a:lnSpc>
              </a:pPr>
              <a:r>
                <a:rPr lang="en-US" sz="1999" dirty="0">
                  <a:solidFill>
                    <a:srgbClr val="203162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Dr. Alexandra Lansky</a:t>
              </a:r>
            </a:p>
            <a:p>
              <a:pPr algn="ctr">
                <a:lnSpc>
                  <a:spcPts val="2019"/>
                </a:lnSpc>
                <a:spcBef>
                  <a:spcPct val="0"/>
                </a:spcBef>
              </a:pPr>
              <a:r>
                <a:rPr lang="en-US" sz="1999" dirty="0">
                  <a:solidFill>
                    <a:srgbClr val="203162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Yale University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5547414" y="904951"/>
              <a:ext cx="2776771" cy="2776771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059740" y="3949763"/>
              <a:ext cx="5553541" cy="705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19"/>
                </a:lnSpc>
              </a:pPr>
              <a:r>
                <a:rPr lang="en-US" sz="1999">
                  <a:solidFill>
                    <a:srgbClr val="203162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Dr. Samit Shah</a:t>
              </a:r>
            </a:p>
            <a:p>
              <a:pPr algn="ctr">
                <a:lnSpc>
                  <a:spcPts val="2019"/>
                </a:lnSpc>
                <a:spcBef>
                  <a:spcPct val="0"/>
                </a:spcBef>
              </a:pPr>
              <a:r>
                <a:rPr lang="en-US" sz="1999">
                  <a:solidFill>
                    <a:srgbClr val="203162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Yale University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7780" y="6128846"/>
            <a:ext cx="1650333" cy="1650333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316865" y="6128846"/>
            <a:ext cx="1650333" cy="165033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106309" y="6128846"/>
            <a:ext cx="1650333" cy="1650333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95752" y="6103553"/>
            <a:ext cx="1650333" cy="165033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685196" y="6103553"/>
            <a:ext cx="1650333" cy="165033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474639" y="6156938"/>
            <a:ext cx="1650333" cy="165033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12928" t="-30" r="-13668" b="-898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264083" y="6103553"/>
            <a:ext cx="1650333" cy="165033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053526" y="6103553"/>
            <a:ext cx="1650333" cy="165033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842970" y="6103553"/>
            <a:ext cx="1650333" cy="165033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t="-14000" b="-139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412612" y="2274532"/>
            <a:ext cx="1732624" cy="2865381"/>
            <a:chOff x="0" y="0"/>
            <a:chExt cx="2310166" cy="3820508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2310166" cy="2310166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244609" y="2572043"/>
              <a:ext cx="1850861" cy="1248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8"/>
                </a:lnSpc>
              </a:pPr>
              <a:r>
                <a:rPr lang="en-US" sz="1800">
                  <a:solidFill>
                    <a:srgbClr val="203162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Cody Pietras</a:t>
              </a:r>
            </a:p>
            <a:p>
              <a:pPr algn="ctr">
                <a:lnSpc>
                  <a:spcPts val="1818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203162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Executive Director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4644470" y="2274532"/>
            <a:ext cx="1732624" cy="1732624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 t="-12500" b="-125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568945" y="2274532"/>
            <a:ext cx="1732624" cy="2865381"/>
            <a:chOff x="0" y="0"/>
            <a:chExt cx="2310166" cy="3820508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310166" cy="2310166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116840" y="2572043"/>
              <a:ext cx="2076485" cy="12484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8"/>
                </a:lnSpc>
              </a:pPr>
              <a:r>
                <a:rPr lang="en-US" sz="1800">
                  <a:solidFill>
                    <a:srgbClr val="203162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Dr. Ecaterina Cristea</a:t>
              </a:r>
            </a:p>
            <a:p>
              <a:pPr algn="ctr">
                <a:lnSpc>
                  <a:spcPts val="1818"/>
                </a:lnSpc>
              </a:pPr>
              <a:r>
                <a:rPr lang="en-US" sz="1800">
                  <a:solidFill>
                    <a:srgbClr val="203162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Angiographic </a:t>
              </a:r>
            </a:p>
            <a:p>
              <a:pPr algn="ctr">
                <a:lnSpc>
                  <a:spcPts val="1818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203162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Core Lab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480609" y="2274532"/>
            <a:ext cx="1752964" cy="1752964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562633" y="8038511"/>
            <a:ext cx="1580627" cy="101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5"/>
              </a:lnSpc>
            </a:pPr>
            <a:r>
              <a:rPr lang="en-US" sz="1599" dirty="0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Dr. Jennifer </a:t>
            </a:r>
            <a:r>
              <a:rPr lang="en-US" sz="1599" dirty="0" err="1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Tremmel</a:t>
            </a:r>
            <a:endParaRPr lang="en-US" sz="1599" dirty="0">
              <a:solidFill>
                <a:srgbClr val="203162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algn="ctr">
              <a:lnSpc>
                <a:spcPts val="1615"/>
              </a:lnSpc>
            </a:pPr>
            <a:r>
              <a:rPr lang="en-US" sz="1599" dirty="0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Stanford University</a:t>
            </a:r>
          </a:p>
          <a:p>
            <a:pPr algn="ctr">
              <a:lnSpc>
                <a:spcPts val="1615"/>
              </a:lnSpc>
              <a:spcBef>
                <a:spcPct val="0"/>
              </a:spcBef>
            </a:pPr>
            <a:r>
              <a:rPr lang="en-US" sz="1599" dirty="0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Palo Alto, CA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316865" y="8038511"/>
            <a:ext cx="1650333" cy="61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Dr. Tim Henry</a:t>
            </a:r>
          </a:p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Christ Hospital</a:t>
            </a:r>
          </a:p>
          <a:p>
            <a:pPr algn="ctr">
              <a:lnSpc>
                <a:spcPts val="1615"/>
              </a:lnSpc>
              <a:spcBef>
                <a:spcPct val="0"/>
              </a:spcBef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Cincinnati, OH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895752" y="8038511"/>
            <a:ext cx="1650333" cy="101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Dr. Nat Smilowitz</a:t>
            </a:r>
          </a:p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New York University</a:t>
            </a:r>
          </a:p>
          <a:p>
            <a:pPr algn="ctr">
              <a:lnSpc>
                <a:spcPts val="1615"/>
              </a:lnSpc>
              <a:spcBef>
                <a:spcPct val="0"/>
              </a:spcBef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New York, NY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764848" y="8038511"/>
            <a:ext cx="1491028" cy="819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Dr. Olga Toleva</a:t>
            </a:r>
          </a:p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Northeast Georgia</a:t>
            </a:r>
          </a:p>
          <a:p>
            <a:pPr algn="ctr">
              <a:lnSpc>
                <a:spcPts val="1615"/>
              </a:lnSpc>
              <a:spcBef>
                <a:spcPct val="0"/>
              </a:spcBef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Gainesville, GA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267847" y="8038511"/>
            <a:ext cx="1646569" cy="101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Dr. Yuhei Kobayashi</a:t>
            </a:r>
          </a:p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New York Methodist</a:t>
            </a:r>
          </a:p>
          <a:p>
            <a:pPr algn="ctr">
              <a:lnSpc>
                <a:spcPts val="1615"/>
              </a:lnSpc>
              <a:spcBef>
                <a:spcPct val="0"/>
              </a:spcBef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Brooklyn, NY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4085865" y="8038511"/>
            <a:ext cx="1617994" cy="61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Dr. Samit Shah</a:t>
            </a:r>
          </a:p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Yale University</a:t>
            </a:r>
          </a:p>
          <a:p>
            <a:pPr algn="ctr">
              <a:lnSpc>
                <a:spcPts val="1615"/>
              </a:lnSpc>
              <a:spcBef>
                <a:spcPct val="0"/>
              </a:spcBef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New Haven, CT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5842970" y="8038511"/>
            <a:ext cx="1650333" cy="101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Dr. Michael Savage</a:t>
            </a:r>
          </a:p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Thomas Jefferson</a:t>
            </a:r>
          </a:p>
          <a:p>
            <a:pPr algn="ctr">
              <a:lnSpc>
                <a:spcPts val="1615"/>
              </a:lnSpc>
              <a:spcBef>
                <a:spcPct val="0"/>
              </a:spcBef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Philadelphia, PA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644470" y="4210709"/>
            <a:ext cx="1732624" cy="472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8"/>
              </a:lnSpc>
            </a:pPr>
            <a:r>
              <a:rPr lang="en-US" sz="1800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Dr. Nida Latif</a:t>
            </a:r>
          </a:p>
          <a:p>
            <a:pPr algn="ctr">
              <a:lnSpc>
                <a:spcPts val="1818"/>
              </a:lnSpc>
              <a:spcBef>
                <a:spcPct val="0"/>
              </a:spcBef>
            </a:pPr>
            <a:r>
              <a:rPr lang="en-US" sz="1800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Call Center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480609" y="4210709"/>
            <a:ext cx="1745436" cy="1157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8"/>
              </a:lnSpc>
            </a:pPr>
            <a:r>
              <a:rPr lang="en-US" sz="1800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Dr. Daniel Chamie</a:t>
            </a:r>
          </a:p>
          <a:p>
            <a:pPr algn="ctr">
              <a:lnSpc>
                <a:spcPts val="1818"/>
              </a:lnSpc>
            </a:pPr>
            <a:r>
              <a:rPr lang="en-US" sz="1800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Physiology &amp; Imaging</a:t>
            </a:r>
          </a:p>
          <a:p>
            <a:pPr algn="ctr">
              <a:lnSpc>
                <a:spcPts val="1818"/>
              </a:lnSpc>
              <a:spcBef>
                <a:spcPct val="0"/>
              </a:spcBef>
            </a:pPr>
            <a:r>
              <a:rPr lang="en-US" sz="1800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Core Lab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106309" y="8038511"/>
            <a:ext cx="1650333" cy="1019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Dr. Partha Sardar</a:t>
            </a:r>
          </a:p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Columbia University</a:t>
            </a:r>
          </a:p>
          <a:p>
            <a:pPr algn="ctr">
              <a:lnSpc>
                <a:spcPts val="1615"/>
              </a:lnSpc>
              <a:spcBef>
                <a:spcPct val="0"/>
              </a:spcBef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New York, NY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527780" y="5419787"/>
            <a:ext cx="7245819" cy="395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1"/>
              </a:lnSpc>
              <a:spcBef>
                <a:spcPct val="0"/>
              </a:spcBef>
            </a:pPr>
            <a:r>
              <a:rPr lang="en-US" sz="2962" b="1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Site Investigators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480609" y="8038511"/>
            <a:ext cx="1644363" cy="61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Dr. Rushi Parikh</a:t>
            </a:r>
          </a:p>
          <a:p>
            <a:pPr algn="ctr">
              <a:lnSpc>
                <a:spcPts val="1615"/>
              </a:lnSpc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UCLA</a:t>
            </a:r>
          </a:p>
          <a:p>
            <a:pPr algn="ctr">
              <a:lnSpc>
                <a:spcPts val="1615"/>
              </a:lnSpc>
              <a:spcBef>
                <a:spcPct val="0"/>
              </a:spcBef>
            </a:pPr>
            <a:r>
              <a:rPr lang="en-US" sz="1599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Los Angeles, CA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412612" y="1522653"/>
            <a:ext cx="6771421" cy="395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1"/>
              </a:lnSpc>
              <a:spcBef>
                <a:spcPct val="0"/>
              </a:spcBef>
            </a:pPr>
            <a:r>
              <a:rPr lang="en-US" sz="2962" b="1" dirty="0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Yale </a:t>
            </a:r>
            <a:r>
              <a:rPr lang="en-US" sz="2962" dirty="0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Cardiovascular</a:t>
            </a:r>
            <a:r>
              <a:rPr lang="en-US" sz="2962" b="1" dirty="0">
                <a:solidFill>
                  <a:srgbClr val="20316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Research Group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02393" y="2006836"/>
            <a:ext cx="16883214" cy="626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en-US" sz="32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Ischemia with nonobstructive coronary arteries (INOCA) and angina with nonobstructive coronary arteries (ANOCA) occur in up to 30-50% of patients undergoing coronary angiography</a:t>
            </a:r>
            <a:r>
              <a:rPr lang="en-US" sz="3299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endParaRPr lang="en-US" sz="32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0871" lvl="1" indent="-345435" algn="l">
              <a:lnSpc>
                <a:spcPts val="4479"/>
              </a:lnSpc>
              <a:buFont typeface="Arial"/>
              <a:buChar char="•"/>
            </a:pPr>
            <a:r>
              <a:rPr lang="en-US" sz="31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Affected patients experience significant morbidity, including recurrent chest pain, impaired functional capacity, reduced quality of life, increased healthcare utilization, and possibly increased long-term mortality</a:t>
            </a:r>
          </a:p>
          <a:p>
            <a:pPr algn="l">
              <a:lnSpc>
                <a:spcPts val="4479"/>
              </a:lnSpc>
            </a:pPr>
            <a:endParaRPr lang="en-US" sz="31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0871" lvl="1" indent="-345435" algn="l">
              <a:lnSpc>
                <a:spcPts val="4479"/>
              </a:lnSpc>
              <a:buFont typeface="Arial"/>
              <a:buChar char="•"/>
            </a:pPr>
            <a:r>
              <a:rPr lang="en-US" sz="3199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impact of nonobstructive atherosclerotic coronary artery disease has has not been well characterized in a contemporary study of INOCA</a:t>
            </a:r>
          </a:p>
          <a:p>
            <a:pPr algn="l">
              <a:lnSpc>
                <a:spcPts val="4199"/>
              </a:lnSpc>
            </a:pPr>
            <a:endParaRPr lang="en-US" sz="3199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2614" y="320047"/>
            <a:ext cx="16230600" cy="125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Background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62487" y="9220200"/>
            <a:ext cx="4872113" cy="327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Samuels et al., 2023;82(12):1245-1263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9050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02393" y="1999160"/>
            <a:ext cx="17090367" cy="6402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73" lvl="1" indent="-356237" algn="l">
              <a:lnSpc>
                <a:spcPts val="4620"/>
              </a:lnSpc>
              <a:buFont typeface="Arial"/>
              <a:buChar char="•"/>
            </a:pP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Recent guidelines</a:t>
            </a:r>
            <a:r>
              <a:rPr lang="en-US" sz="33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recommend invasive </a:t>
            </a:r>
            <a:r>
              <a:rPr lang="en-US" sz="33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coronary function testing</a:t>
            </a: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determine the cause of symptoms in patients with INOCA including:</a:t>
            </a:r>
          </a:p>
          <a:p>
            <a:pPr marL="1424946" lvl="2" indent="-474982" algn="l">
              <a:lnSpc>
                <a:spcPts val="4620"/>
              </a:lnSpc>
              <a:buFont typeface="Arial"/>
              <a:buChar char="⚬"/>
            </a:pP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Measurement of Coronary Flow Reserve &amp; Microvascular Resistance</a:t>
            </a:r>
          </a:p>
          <a:p>
            <a:pPr marL="1424946" lvl="2" indent="-474982" algn="l">
              <a:lnSpc>
                <a:spcPts val="4620"/>
              </a:lnSpc>
              <a:buFont typeface="Arial"/>
              <a:buChar char="⚬"/>
            </a:pP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Provocative Testing with Acetylcholine </a:t>
            </a:r>
          </a:p>
          <a:p>
            <a:pPr algn="l">
              <a:lnSpc>
                <a:spcPts val="4620"/>
              </a:lnSpc>
            </a:pPr>
            <a:endParaRPr lang="en-US" sz="3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2473" lvl="1" indent="-356237" algn="l">
              <a:lnSpc>
                <a:spcPts val="4620"/>
              </a:lnSpc>
              <a:buFont typeface="Arial"/>
              <a:buChar char="•"/>
            </a:pP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However, adoption of coronary function testing remains limited due to uncertainty regarding the </a:t>
            </a:r>
            <a:r>
              <a:rPr lang="en-US" sz="33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diagnostic yield</a:t>
            </a: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3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procedural safety</a:t>
            </a:r>
            <a:r>
              <a:rPr lang="en-US" sz="3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lang="en-US" sz="33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prognostic impact</a:t>
            </a:r>
            <a:r>
              <a:rPr lang="en-US" sz="33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INOCA</a:t>
            </a:r>
          </a:p>
          <a:p>
            <a:pPr algn="l">
              <a:lnSpc>
                <a:spcPts val="4620"/>
              </a:lnSpc>
            </a:pPr>
            <a:endParaRPr lang="en-US" sz="33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12473" lvl="1" indent="-356237" algn="l">
              <a:lnSpc>
                <a:spcPts val="4620"/>
              </a:lnSpc>
              <a:buFont typeface="Arial"/>
              <a:buChar char="•"/>
            </a:pPr>
            <a:r>
              <a:rPr lang="en-US" sz="3300" b="1" dirty="0">
                <a:solidFill>
                  <a:srgbClr val="057DCD"/>
                </a:solidFill>
                <a:latin typeface="Arial Bold"/>
                <a:ea typeface="Arial Bold"/>
                <a:cs typeface="Arial Bold"/>
                <a:sym typeface="Arial Bold"/>
              </a:rPr>
              <a:t>To address these gaps, we designed DISCOVER INOCA, a prospective multi-center registry of patients undergoing invasive coronary function testing</a:t>
            </a:r>
          </a:p>
          <a:p>
            <a:pPr algn="l">
              <a:lnSpc>
                <a:spcPts val="4620"/>
              </a:lnSpc>
            </a:pPr>
            <a:endParaRPr lang="en-US" sz="3300" b="1" dirty="0">
              <a:solidFill>
                <a:srgbClr val="057DCD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131240" y="92868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2614" y="320047"/>
            <a:ext cx="16230600" cy="125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Background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81600" y="9371729"/>
            <a:ext cx="5962019" cy="327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aseline="30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9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Gulati et al., Circulation 2021;144(22):e368-e454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2614" y="320047"/>
            <a:ext cx="16230600" cy="125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Study Organization</a:t>
            </a:r>
          </a:p>
        </p:txBody>
      </p:sp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811736" y="2159131"/>
          <a:ext cx="16664528" cy="6191250"/>
        </p:xfrm>
        <a:graphic>
          <a:graphicData uri="http://schemas.openxmlformats.org/drawingml/2006/table">
            <a:tbl>
              <a:tblPr/>
              <a:tblGrid>
                <a:gridCol w="5969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5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7581">
                <a:tc>
                  <a:txBody>
                    <a:bodyPr/>
                    <a:lstStyle/>
                    <a:p>
                      <a:pPr algn="just">
                        <a:lnSpc>
                          <a:spcPts val="5319"/>
                        </a:lnSpc>
                        <a:defRPr/>
                      </a:pPr>
                      <a:r>
                        <a:rPr lang="en-US" sz="3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1. Sponsor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Yale Cardiovascular Research Group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8044">
                <a:tc>
                  <a:txBody>
                    <a:bodyPr/>
                    <a:lstStyle/>
                    <a:p>
                      <a:pPr algn="just">
                        <a:lnSpc>
                          <a:spcPts val="5319"/>
                        </a:lnSpc>
                        <a:defRPr/>
                      </a:pPr>
                      <a:r>
                        <a:rPr lang="en-US" sz="3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2. Funding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Investigator-initiated research grant to Yale University from Abbott Vascular. The funding source was not involved in the design or implementation of the study.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8044">
                <a:tc>
                  <a:txBody>
                    <a:bodyPr/>
                    <a:lstStyle/>
                    <a:p>
                      <a:pPr algn="just">
                        <a:lnSpc>
                          <a:spcPts val="5319"/>
                        </a:lnSpc>
                        <a:defRPr/>
                      </a:pPr>
                      <a:r>
                        <a:rPr lang="en-US" sz="3799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3. Steering Committee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Alexandra Lansky MD (Chair), Samit Shah MD PhD, Timothy Henry MD, Amir Lerman MD, Jeffrey Moses MD, Megha Prasad MD, Jennifer Tremmel MD, Bruce Samuels MD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7581">
                <a:tc>
                  <a:txBody>
                    <a:bodyPr/>
                    <a:lstStyle/>
                    <a:p>
                      <a:pPr algn="l">
                        <a:lnSpc>
                          <a:spcPts val="5320"/>
                        </a:lnSpc>
                        <a:defRPr/>
                      </a:pPr>
                      <a:r>
                        <a:rPr lang="en-US" sz="3800" b="1">
                          <a:solidFill>
                            <a:srgbClr val="000000"/>
                          </a:solidFill>
                          <a:latin typeface="Arial Bold"/>
                          <a:ea typeface="Arial Bold"/>
                          <a:cs typeface="Arial Bold"/>
                          <a:sym typeface="Arial Bold"/>
                        </a:rPr>
                        <a:t>4. Core Laboratory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4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Yale Cardiovascular Research Group Imaging Core Laboratories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E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2278444" y="3438339"/>
            <a:ext cx="162657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71498" y="2842331"/>
            <a:ext cx="1231801" cy="1030094"/>
          </a:xfrm>
          <a:custGeom>
            <a:avLst/>
            <a:gdLst/>
            <a:ahLst/>
            <a:cxnLst/>
            <a:rect l="l" t="t" r="r" b="b"/>
            <a:pathLst>
              <a:path w="1231801" h="1030094">
                <a:moveTo>
                  <a:pt x="0" y="0"/>
                </a:moveTo>
                <a:lnTo>
                  <a:pt x="1231801" y="0"/>
                </a:lnTo>
                <a:lnTo>
                  <a:pt x="1231801" y="1030094"/>
                </a:lnTo>
                <a:lnTo>
                  <a:pt x="0" y="1030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52614" y="4203227"/>
            <a:ext cx="2269568" cy="1913488"/>
            <a:chOff x="0" y="0"/>
            <a:chExt cx="3026091" cy="255131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3026091" cy="2551317"/>
              <a:chOff x="0" y="0"/>
              <a:chExt cx="597746" cy="50396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97746" cy="503964"/>
              </a:xfrm>
              <a:custGeom>
                <a:avLst/>
                <a:gdLst/>
                <a:ahLst/>
                <a:cxnLst/>
                <a:rect l="l" t="t" r="r" b="b"/>
                <a:pathLst>
                  <a:path w="597746" h="503964">
                    <a:moveTo>
                      <a:pt x="0" y="0"/>
                    </a:moveTo>
                    <a:lnTo>
                      <a:pt x="597746" y="0"/>
                    </a:lnTo>
                    <a:lnTo>
                      <a:pt x="597746" y="503964"/>
                    </a:lnTo>
                    <a:lnTo>
                      <a:pt x="0" y="503964"/>
                    </a:lnTo>
                    <a:close/>
                  </a:path>
                </a:pathLst>
              </a:custGeom>
              <a:solidFill>
                <a:srgbClr val="203162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597746" cy="5515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97508" y="56058"/>
              <a:ext cx="2831076" cy="23909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1"/>
                </a:lnSpc>
              </a:pPr>
              <a:r>
                <a:rPr lang="en-US" sz="205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Referred for Coronary Angiography</a:t>
              </a:r>
            </a:p>
            <a:p>
              <a:pPr algn="ctr">
                <a:lnSpc>
                  <a:spcPts val="2871"/>
                </a:lnSpc>
                <a:spcBef>
                  <a:spcPct val="0"/>
                </a:spcBef>
              </a:pPr>
              <a:r>
                <a:rPr lang="en-US" sz="205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(Clinically Indicated)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415272" y="4200048"/>
            <a:ext cx="2269568" cy="2036071"/>
            <a:chOff x="0" y="0"/>
            <a:chExt cx="3026091" cy="271476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3026091" cy="2450082"/>
              <a:chOff x="0" y="0"/>
              <a:chExt cx="597746" cy="48396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97746" cy="483967"/>
              </a:xfrm>
              <a:custGeom>
                <a:avLst/>
                <a:gdLst/>
                <a:ahLst/>
                <a:cxnLst/>
                <a:rect l="l" t="t" r="r" b="b"/>
                <a:pathLst>
                  <a:path w="597746" h="483967">
                    <a:moveTo>
                      <a:pt x="0" y="0"/>
                    </a:moveTo>
                    <a:lnTo>
                      <a:pt x="597746" y="0"/>
                    </a:lnTo>
                    <a:lnTo>
                      <a:pt x="597746" y="483967"/>
                    </a:lnTo>
                    <a:lnTo>
                      <a:pt x="0" y="483967"/>
                    </a:lnTo>
                    <a:close/>
                  </a:path>
                </a:pathLst>
              </a:custGeom>
              <a:solidFill>
                <a:srgbClr val="402D80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597746" cy="5315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97508" y="46533"/>
              <a:ext cx="2831076" cy="2668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11"/>
                </a:lnSpc>
              </a:pPr>
              <a:r>
                <a:rPr lang="en-US" sz="165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Baseline</a:t>
              </a:r>
            </a:p>
            <a:p>
              <a:pPr marL="356502" lvl="1" indent="-178251" algn="just">
                <a:lnSpc>
                  <a:spcPts val="2311"/>
                </a:lnSpc>
                <a:buFont typeface="Arial"/>
                <a:buChar char="•"/>
              </a:pPr>
              <a:r>
                <a:rPr lang="en-US" sz="165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Symptoms</a:t>
              </a:r>
            </a:p>
            <a:p>
              <a:pPr marL="356502" lvl="1" indent="-178251" algn="just">
                <a:lnSpc>
                  <a:spcPts val="2311"/>
                </a:lnSpc>
                <a:buFont typeface="Arial"/>
                <a:buChar char="•"/>
              </a:pPr>
              <a:r>
                <a:rPr lang="en-US" sz="165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SAQ</a:t>
              </a:r>
            </a:p>
            <a:p>
              <a:pPr marL="356502" lvl="1" indent="-178251" algn="just">
                <a:lnSpc>
                  <a:spcPts val="2311"/>
                </a:lnSpc>
                <a:buFont typeface="Arial"/>
                <a:buChar char="•"/>
              </a:pPr>
              <a:r>
                <a:rPr lang="en-US" sz="165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EQ-5D-5L</a:t>
              </a:r>
            </a:p>
            <a:p>
              <a:pPr marL="356502" lvl="1" indent="-178251" algn="just">
                <a:lnSpc>
                  <a:spcPts val="2311"/>
                </a:lnSpc>
                <a:buFont typeface="Arial"/>
                <a:buChar char="•"/>
              </a:pPr>
              <a:r>
                <a:rPr lang="en-US" sz="165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GAD-7, PHQ-8</a:t>
              </a:r>
            </a:p>
            <a:p>
              <a:pPr marL="356502" lvl="1" indent="-178251" algn="just">
                <a:lnSpc>
                  <a:spcPts val="2311"/>
                </a:lnSpc>
                <a:buFont typeface="Arial"/>
                <a:buChar char="•"/>
              </a:pPr>
              <a:r>
                <a:rPr lang="en-US" sz="165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Medications</a:t>
              </a:r>
            </a:p>
            <a:p>
              <a:pPr algn="just">
                <a:lnSpc>
                  <a:spcPts val="2311"/>
                </a:lnSpc>
                <a:spcBef>
                  <a:spcPct val="0"/>
                </a:spcBef>
              </a:pPr>
              <a:endParaRPr lang="en-US" sz="165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170616" y="4200048"/>
            <a:ext cx="3017127" cy="1838904"/>
            <a:chOff x="0" y="0"/>
            <a:chExt cx="794634" cy="4843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94634" cy="484320"/>
            </a:xfrm>
            <a:custGeom>
              <a:avLst/>
              <a:gdLst/>
              <a:ahLst/>
              <a:cxnLst/>
              <a:rect l="l" t="t" r="r" b="b"/>
              <a:pathLst>
                <a:path w="794634" h="484320">
                  <a:moveTo>
                    <a:pt x="0" y="0"/>
                  </a:moveTo>
                  <a:lnTo>
                    <a:pt x="794634" y="0"/>
                  </a:lnTo>
                  <a:lnTo>
                    <a:pt x="794634" y="484320"/>
                  </a:lnTo>
                  <a:lnTo>
                    <a:pt x="0" y="484320"/>
                  </a:lnTo>
                  <a:close/>
                </a:path>
              </a:pathLst>
            </a:custGeom>
            <a:solidFill>
              <a:srgbClr val="19315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794634" cy="5319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1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355738" y="4203227"/>
            <a:ext cx="2269568" cy="2036071"/>
            <a:chOff x="0" y="0"/>
            <a:chExt cx="3026091" cy="2714761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3026091" cy="2450082"/>
              <a:chOff x="0" y="0"/>
              <a:chExt cx="597746" cy="48396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97746" cy="483967"/>
              </a:xfrm>
              <a:custGeom>
                <a:avLst/>
                <a:gdLst/>
                <a:ahLst/>
                <a:cxnLst/>
                <a:rect l="l" t="t" r="r" b="b"/>
                <a:pathLst>
                  <a:path w="597746" h="483967">
                    <a:moveTo>
                      <a:pt x="0" y="0"/>
                    </a:moveTo>
                    <a:lnTo>
                      <a:pt x="597746" y="0"/>
                    </a:lnTo>
                    <a:lnTo>
                      <a:pt x="597746" y="483967"/>
                    </a:lnTo>
                    <a:lnTo>
                      <a:pt x="0" y="483967"/>
                    </a:lnTo>
                    <a:close/>
                  </a:path>
                </a:pathLst>
              </a:custGeom>
              <a:solidFill>
                <a:srgbClr val="057DC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597746" cy="5315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97508" y="46533"/>
              <a:ext cx="2831076" cy="2668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11"/>
                </a:lnSpc>
              </a:pPr>
              <a:r>
                <a:rPr lang="en-US" sz="165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Follow-up</a:t>
              </a:r>
            </a:p>
            <a:p>
              <a:pPr marL="356502" lvl="1" indent="-178251" algn="just">
                <a:lnSpc>
                  <a:spcPts val="2311"/>
                </a:lnSpc>
                <a:buFont typeface="Arial"/>
                <a:buChar char="•"/>
              </a:pPr>
              <a:r>
                <a:rPr lang="en-US" sz="165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Symptoms</a:t>
              </a:r>
            </a:p>
            <a:p>
              <a:pPr marL="356502" lvl="1" indent="-178251" algn="just">
                <a:lnSpc>
                  <a:spcPts val="2311"/>
                </a:lnSpc>
                <a:buFont typeface="Arial"/>
                <a:buChar char="•"/>
              </a:pPr>
              <a:r>
                <a:rPr lang="en-US" sz="165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SAQ</a:t>
              </a:r>
            </a:p>
            <a:p>
              <a:pPr marL="356502" lvl="1" indent="-178251" algn="just">
                <a:lnSpc>
                  <a:spcPts val="2311"/>
                </a:lnSpc>
                <a:buFont typeface="Arial"/>
                <a:buChar char="•"/>
              </a:pPr>
              <a:r>
                <a:rPr lang="en-US" sz="165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EQ-5D-5L</a:t>
              </a:r>
            </a:p>
            <a:p>
              <a:pPr marL="356502" lvl="1" indent="-178251" algn="just">
                <a:lnSpc>
                  <a:spcPts val="2311"/>
                </a:lnSpc>
                <a:buFont typeface="Arial"/>
                <a:buChar char="•"/>
              </a:pPr>
              <a:r>
                <a:rPr lang="en-US" sz="165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GAD-7, PHQ-8</a:t>
              </a:r>
            </a:p>
            <a:p>
              <a:pPr marL="356502" lvl="1" indent="-178251" algn="just">
                <a:lnSpc>
                  <a:spcPts val="2311"/>
                </a:lnSpc>
                <a:buFont typeface="Arial"/>
                <a:buChar char="•"/>
              </a:pPr>
              <a:r>
                <a:rPr lang="en-US" sz="165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Medications</a:t>
              </a:r>
            </a:p>
            <a:p>
              <a:pPr algn="just">
                <a:lnSpc>
                  <a:spcPts val="2311"/>
                </a:lnSpc>
                <a:spcBef>
                  <a:spcPct val="0"/>
                </a:spcBef>
              </a:pPr>
              <a:endParaRPr lang="en-US" sz="165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243747" y="4220660"/>
            <a:ext cx="2732730" cy="201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1651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Index Procedure</a:t>
            </a:r>
          </a:p>
          <a:p>
            <a:pPr marL="356502" lvl="1" indent="-178251" algn="l">
              <a:lnSpc>
                <a:spcPts val="2311"/>
              </a:lnSpc>
              <a:buFont typeface="Arial"/>
              <a:buChar char="•"/>
            </a:pPr>
            <a:r>
              <a:rPr lang="en-US" sz="165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Angiography</a:t>
            </a:r>
          </a:p>
          <a:p>
            <a:pPr marL="356502" lvl="1" indent="-178251" algn="l">
              <a:lnSpc>
                <a:spcPts val="2311"/>
              </a:lnSpc>
              <a:buFont typeface="Arial"/>
              <a:buChar char="•"/>
            </a:pPr>
            <a:r>
              <a:rPr lang="en-US" sz="165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Acetylcholine Testing</a:t>
            </a:r>
          </a:p>
          <a:p>
            <a:pPr marL="356502" lvl="1" indent="-178251" algn="l">
              <a:lnSpc>
                <a:spcPts val="2311"/>
              </a:lnSpc>
              <a:buFont typeface="Arial"/>
              <a:buChar char="•"/>
            </a:pPr>
            <a:r>
              <a:rPr lang="en-US" sz="165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Bolus Thermodilution</a:t>
            </a:r>
          </a:p>
          <a:p>
            <a:pPr marL="356502" lvl="1" indent="-178251" algn="l">
              <a:lnSpc>
                <a:spcPts val="2311"/>
              </a:lnSpc>
              <a:buFont typeface="Arial"/>
              <a:buChar char="•"/>
            </a:pPr>
            <a:r>
              <a:rPr lang="en-US" sz="165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Intravascular Imaging (IVUS or OCT)</a:t>
            </a:r>
          </a:p>
          <a:p>
            <a:pPr algn="l">
              <a:lnSpc>
                <a:spcPts val="2311"/>
              </a:lnSpc>
              <a:spcBef>
                <a:spcPct val="0"/>
              </a:spcBef>
            </a:pPr>
            <a:endParaRPr lang="en-US" sz="165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9673518" y="4200048"/>
            <a:ext cx="2269568" cy="1276772"/>
            <a:chOff x="0" y="0"/>
            <a:chExt cx="597746" cy="33626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97746" cy="336269"/>
            </a:xfrm>
            <a:custGeom>
              <a:avLst/>
              <a:gdLst/>
              <a:ahLst/>
              <a:cxnLst/>
              <a:rect l="l" t="t" r="r" b="b"/>
              <a:pathLst>
                <a:path w="597746" h="336269">
                  <a:moveTo>
                    <a:pt x="0" y="0"/>
                  </a:moveTo>
                  <a:lnTo>
                    <a:pt x="597746" y="0"/>
                  </a:lnTo>
                  <a:lnTo>
                    <a:pt x="597746" y="336269"/>
                  </a:lnTo>
                  <a:lnTo>
                    <a:pt x="0" y="336269"/>
                  </a:lnTo>
                  <a:close/>
                </a:path>
              </a:pathLst>
            </a:custGeom>
            <a:solidFill>
              <a:srgbClr val="412E8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597746" cy="3838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1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746649" y="4220660"/>
            <a:ext cx="2123307" cy="1443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1651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Post-Procedure</a:t>
            </a:r>
          </a:p>
          <a:p>
            <a:pPr marL="356502" lvl="1" indent="-178251" algn="just">
              <a:lnSpc>
                <a:spcPts val="2311"/>
              </a:lnSpc>
              <a:buFont typeface="Arial"/>
              <a:buChar char="•"/>
            </a:pPr>
            <a:r>
              <a:rPr lang="en-US" sz="165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Diagnosis</a:t>
            </a:r>
          </a:p>
          <a:p>
            <a:pPr marL="356502" lvl="1" indent="-178251" algn="just">
              <a:lnSpc>
                <a:spcPts val="2311"/>
              </a:lnSpc>
              <a:buFont typeface="Arial"/>
              <a:buChar char="•"/>
            </a:pPr>
            <a:r>
              <a:rPr lang="en-US" sz="165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Adverse Events</a:t>
            </a:r>
          </a:p>
          <a:p>
            <a:pPr marL="356502" lvl="1" indent="-178251" algn="just">
              <a:lnSpc>
                <a:spcPts val="2311"/>
              </a:lnSpc>
              <a:buFont typeface="Arial"/>
              <a:buChar char="•"/>
            </a:pPr>
            <a:r>
              <a:rPr lang="en-US" sz="165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Medications</a:t>
            </a:r>
          </a:p>
          <a:p>
            <a:pPr algn="just">
              <a:lnSpc>
                <a:spcPts val="2311"/>
              </a:lnSpc>
              <a:spcBef>
                <a:spcPct val="0"/>
              </a:spcBef>
            </a:pPr>
            <a:endParaRPr lang="en-US" sz="165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10132825" y="2748044"/>
            <a:ext cx="1290079" cy="1290079"/>
            <a:chOff x="0" y="0"/>
            <a:chExt cx="1720105" cy="1720105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720105" cy="1720105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2E8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6159" tIns="56159" rIns="56159" bIns="56159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308370" y="234030"/>
              <a:ext cx="1103365" cy="1252046"/>
            </a:xfrm>
            <a:custGeom>
              <a:avLst/>
              <a:gdLst/>
              <a:ahLst/>
              <a:cxnLst/>
              <a:rect l="l" t="t" r="r" b="b"/>
              <a:pathLst>
                <a:path w="1103365" h="1252046">
                  <a:moveTo>
                    <a:pt x="0" y="0"/>
                  </a:moveTo>
                  <a:lnTo>
                    <a:pt x="1103365" y="0"/>
                  </a:lnTo>
                  <a:lnTo>
                    <a:pt x="1103365" y="1252045"/>
                  </a:lnTo>
                  <a:lnTo>
                    <a:pt x="0" y="1252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AutoShape 35"/>
          <p:cNvSpPr/>
          <p:nvPr/>
        </p:nvSpPr>
        <p:spPr>
          <a:xfrm flipV="1">
            <a:off x="5195096" y="3409764"/>
            <a:ext cx="1838925" cy="2857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" name="AutoShape 36"/>
          <p:cNvSpPr/>
          <p:nvPr/>
        </p:nvSpPr>
        <p:spPr>
          <a:xfrm>
            <a:off x="8387179" y="3393084"/>
            <a:ext cx="174564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7" name="AutoShape 37"/>
          <p:cNvSpPr/>
          <p:nvPr/>
        </p:nvSpPr>
        <p:spPr>
          <a:xfrm>
            <a:off x="11422904" y="3390715"/>
            <a:ext cx="13603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8" name="AutoShape 38"/>
          <p:cNvSpPr/>
          <p:nvPr/>
        </p:nvSpPr>
        <p:spPr>
          <a:xfrm flipV="1">
            <a:off x="13993727" y="3390715"/>
            <a:ext cx="875384" cy="236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15078473" y="2341702"/>
            <a:ext cx="3080869" cy="2167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1"/>
              </a:lnSpc>
            </a:pPr>
            <a:endParaRPr/>
          </a:p>
          <a:p>
            <a:pPr marL="442860" lvl="1" indent="-221430" algn="l">
              <a:lnSpc>
                <a:spcPts val="2871"/>
              </a:lnSpc>
              <a:buFont typeface="Arial"/>
              <a:buChar char="•"/>
            </a:pPr>
            <a:r>
              <a:rPr lang="en-US" sz="205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30-days</a:t>
            </a:r>
          </a:p>
          <a:p>
            <a:pPr marL="442860" lvl="1" indent="-221430" algn="l">
              <a:lnSpc>
                <a:spcPts val="2871"/>
              </a:lnSpc>
              <a:buFont typeface="Arial"/>
              <a:buChar char="•"/>
            </a:pPr>
            <a:r>
              <a:rPr lang="en-US" sz="205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6 Months</a:t>
            </a:r>
          </a:p>
          <a:p>
            <a:pPr marL="442860" lvl="1" indent="-221430" algn="l">
              <a:lnSpc>
                <a:spcPts val="2871"/>
              </a:lnSpc>
              <a:buFont typeface="Arial"/>
              <a:buChar char="•"/>
            </a:pPr>
            <a:r>
              <a:rPr lang="en-US" sz="205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12 Months</a:t>
            </a:r>
          </a:p>
          <a:p>
            <a:pPr marL="442860" lvl="1" indent="-221430" algn="l">
              <a:lnSpc>
                <a:spcPts val="2871"/>
              </a:lnSpc>
              <a:buFont typeface="Arial"/>
              <a:buChar char="•"/>
            </a:pPr>
            <a:r>
              <a:rPr lang="en-US" sz="205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Annually to 5 years</a:t>
            </a:r>
          </a:p>
          <a:p>
            <a:pPr algn="l">
              <a:lnSpc>
                <a:spcPts val="2871"/>
              </a:lnSpc>
              <a:spcBef>
                <a:spcPct val="0"/>
              </a:spcBef>
            </a:pPr>
            <a:endParaRPr lang="en-US" sz="2051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2785220" y="2688624"/>
            <a:ext cx="1293312" cy="1290079"/>
          </a:xfrm>
          <a:custGeom>
            <a:avLst/>
            <a:gdLst/>
            <a:ahLst/>
            <a:cxnLst/>
            <a:rect l="l" t="t" r="r" b="b"/>
            <a:pathLst>
              <a:path w="1293312" h="1290079">
                <a:moveTo>
                  <a:pt x="0" y="0"/>
                </a:moveTo>
                <a:lnTo>
                  <a:pt x="1293312" y="0"/>
                </a:lnTo>
                <a:lnTo>
                  <a:pt x="1293312" y="1290078"/>
                </a:lnTo>
                <a:lnTo>
                  <a:pt x="0" y="12900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1" name="Group 41"/>
          <p:cNvGrpSpPr/>
          <p:nvPr/>
        </p:nvGrpSpPr>
        <p:grpSpPr>
          <a:xfrm>
            <a:off x="7034140" y="2748044"/>
            <a:ext cx="1290079" cy="1290079"/>
            <a:chOff x="0" y="0"/>
            <a:chExt cx="1720105" cy="1720105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1720105" cy="1720105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0316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sp>
          <p:nvSpPr>
            <p:cNvPr id="45" name="Freeform 45"/>
            <p:cNvSpPr/>
            <p:nvPr/>
          </p:nvSpPr>
          <p:spPr>
            <a:xfrm>
              <a:off x="222523" y="394260"/>
              <a:ext cx="1380124" cy="931584"/>
            </a:xfrm>
            <a:custGeom>
              <a:avLst/>
              <a:gdLst/>
              <a:ahLst/>
              <a:cxnLst/>
              <a:rect l="l" t="t" r="r" b="b"/>
              <a:pathLst>
                <a:path w="1380124" h="931584">
                  <a:moveTo>
                    <a:pt x="0" y="0"/>
                  </a:moveTo>
                  <a:lnTo>
                    <a:pt x="1380125" y="0"/>
                  </a:lnTo>
                  <a:lnTo>
                    <a:pt x="1380125" y="931584"/>
                  </a:lnTo>
                  <a:lnTo>
                    <a:pt x="0" y="931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3905017" y="2793300"/>
            <a:ext cx="1290079" cy="1290079"/>
            <a:chOff x="0" y="0"/>
            <a:chExt cx="1720105" cy="1720105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1720105" cy="1720105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2E8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308370" y="234030"/>
              <a:ext cx="1103365" cy="1252046"/>
            </a:xfrm>
            <a:custGeom>
              <a:avLst/>
              <a:gdLst/>
              <a:ahLst/>
              <a:cxnLst/>
              <a:rect l="l" t="t" r="r" b="b"/>
              <a:pathLst>
                <a:path w="1103365" h="1252046">
                  <a:moveTo>
                    <a:pt x="0" y="0"/>
                  </a:moveTo>
                  <a:lnTo>
                    <a:pt x="1103365" y="0"/>
                  </a:lnTo>
                  <a:lnTo>
                    <a:pt x="1103365" y="1252045"/>
                  </a:lnTo>
                  <a:lnTo>
                    <a:pt x="0" y="1252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52614" y="320047"/>
            <a:ext cx="16230600" cy="125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Study Design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652614" y="1771994"/>
            <a:ext cx="11327038" cy="56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4" lvl="1" indent="-345437" algn="l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Investigator initiated, prospective, multi-center registry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52614" y="6353598"/>
            <a:ext cx="17635386" cy="2481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Primary Endpoint: </a:t>
            </a:r>
            <a:r>
              <a:rPr lang="en-US" sz="2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Prevalence of each INOCA physiologic phenotype</a:t>
            </a:r>
          </a:p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Secondary Endpoint: </a:t>
            </a:r>
            <a:r>
              <a:rPr lang="en-US" sz="2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Major adverse cardiovascular events (MACE), defined as a composite of cardiovascular death, myocardial infarction, hospitalization for cardiovascular causes, or coronary revascularization at a follow-up of 30-days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2614" y="320047"/>
            <a:ext cx="16230600" cy="125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Eligibility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6233" y="1931766"/>
            <a:ext cx="7526311" cy="600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1"/>
              </a:lnSpc>
              <a:spcBef>
                <a:spcPct val="0"/>
              </a:spcBef>
            </a:pPr>
            <a:r>
              <a:rPr lang="en-US" sz="3201" b="1">
                <a:solidFill>
                  <a:srgbClr val="254E72"/>
                </a:solidFill>
                <a:latin typeface="Arial Bold"/>
                <a:ea typeface="Arial Bold"/>
                <a:cs typeface="Arial Bold"/>
                <a:sym typeface="Arial Bold"/>
              </a:rPr>
              <a:t>Key Inclusion Criteria:</a:t>
            </a:r>
          </a:p>
          <a:p>
            <a:pPr algn="l">
              <a:lnSpc>
                <a:spcPts val="4481"/>
              </a:lnSpc>
              <a:spcBef>
                <a:spcPct val="0"/>
              </a:spcBef>
            </a:pPr>
            <a:r>
              <a:rPr lang="en-US" sz="3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The patient has </a:t>
            </a:r>
            <a:r>
              <a:rPr lang="en-US" sz="320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suspected ischemic heart disease</a:t>
            </a:r>
            <a:r>
              <a:rPr lang="en-US" sz="3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is referred for coronary angiography</a:t>
            </a:r>
          </a:p>
          <a:p>
            <a:pPr algn="l">
              <a:lnSpc>
                <a:spcPts val="4481"/>
              </a:lnSpc>
              <a:spcBef>
                <a:spcPct val="0"/>
              </a:spcBef>
            </a:pPr>
            <a:r>
              <a:rPr lang="en-US" sz="3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The patient has </a:t>
            </a:r>
            <a:r>
              <a:rPr lang="en-US" sz="320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no obstructive coronary artery disease (CAD)</a:t>
            </a:r>
            <a:r>
              <a:rPr lang="en-US" sz="3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as defined by:</a:t>
            </a:r>
          </a:p>
          <a:p>
            <a:pPr marL="626394" lvl="1" indent="-313197" algn="l">
              <a:lnSpc>
                <a:spcPts val="4061"/>
              </a:lnSpc>
              <a:buFont typeface="Arial"/>
              <a:buChar char="•"/>
            </a:pPr>
            <a:r>
              <a:rPr lang="en-US" sz="29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Angiographically normal coronary arteries</a:t>
            </a:r>
          </a:p>
          <a:p>
            <a:pPr marL="626394" lvl="1" indent="-313197" algn="l">
              <a:lnSpc>
                <a:spcPts val="4061"/>
              </a:lnSpc>
              <a:spcBef>
                <a:spcPct val="0"/>
              </a:spcBef>
              <a:buFont typeface="Arial"/>
              <a:buChar char="•"/>
            </a:pPr>
            <a:r>
              <a:rPr lang="en-US" sz="29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Non-obstructive CAD with angiographic stenosis &lt; 50% or ≥ 50 but &lt; 70% with FFR ≥ 0.81 or RFR ≥ 0.90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71204" y="1931766"/>
            <a:ext cx="7888096" cy="6748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1"/>
              </a:lnSpc>
              <a:spcBef>
                <a:spcPct val="0"/>
              </a:spcBef>
            </a:pPr>
            <a:r>
              <a:rPr lang="en-US" sz="3201" b="1">
                <a:solidFill>
                  <a:srgbClr val="D83A3A"/>
                </a:solidFill>
                <a:latin typeface="Arial Bold"/>
                <a:ea typeface="Arial Bold"/>
                <a:cs typeface="Arial Bold"/>
                <a:sym typeface="Arial Bold"/>
              </a:rPr>
              <a:t>Key Exclusion Criteria:</a:t>
            </a:r>
          </a:p>
          <a:p>
            <a:pPr algn="l">
              <a:lnSpc>
                <a:spcPts val="4481"/>
              </a:lnSpc>
              <a:spcBef>
                <a:spcPct val="0"/>
              </a:spcBef>
            </a:pPr>
            <a:r>
              <a:rPr lang="en-US" sz="3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Any myocardial infarction at index presentation or within 90 days prior to enrollment (</a:t>
            </a:r>
            <a:r>
              <a:rPr lang="en-US" sz="3201" b="1" i="1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INOCA, not MINOCA</a:t>
            </a:r>
            <a:r>
              <a:rPr lang="en-US" sz="3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algn="l">
              <a:lnSpc>
                <a:spcPts val="4481"/>
              </a:lnSpc>
              <a:spcBef>
                <a:spcPct val="0"/>
              </a:spcBef>
            </a:pPr>
            <a:r>
              <a:rPr lang="en-US" sz="3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Prior percutaneous coronary intervention</a:t>
            </a:r>
          </a:p>
          <a:p>
            <a:pPr algn="l">
              <a:lnSpc>
                <a:spcPts val="4481"/>
              </a:lnSpc>
              <a:spcBef>
                <a:spcPct val="0"/>
              </a:spcBef>
            </a:pPr>
            <a:r>
              <a:rPr lang="en-US" sz="3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Prior coronary artery bypass graft surgery </a:t>
            </a:r>
          </a:p>
          <a:p>
            <a:pPr algn="l">
              <a:lnSpc>
                <a:spcPts val="4481"/>
              </a:lnSpc>
              <a:spcBef>
                <a:spcPct val="0"/>
              </a:spcBef>
            </a:pPr>
            <a:r>
              <a:rPr lang="en-US" sz="3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History of cardiomyopathy (e.g., LVEF &lt; 50%, HCM, amyloid)</a:t>
            </a:r>
          </a:p>
          <a:p>
            <a:pPr algn="l">
              <a:lnSpc>
                <a:spcPts val="4481"/>
              </a:lnSpc>
              <a:spcBef>
                <a:spcPct val="0"/>
              </a:spcBef>
            </a:pPr>
            <a:r>
              <a:rPr lang="en-US" sz="3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Severe valvular heart disease or pulmonary hypertension</a:t>
            </a:r>
          </a:p>
          <a:p>
            <a:pPr algn="l">
              <a:lnSpc>
                <a:spcPts val="4481"/>
              </a:lnSpc>
              <a:spcBef>
                <a:spcPct val="0"/>
              </a:spcBef>
            </a:pPr>
            <a:r>
              <a:rPr lang="en-US" sz="3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 Renal insufficiency with eGFR &lt; 30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371236" y="3145991"/>
            <a:ext cx="2265361" cy="226536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641191" y="3128234"/>
            <a:ext cx="2300874" cy="230087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727" r="-27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95153" y="3128234"/>
            <a:ext cx="2300874" cy="230087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1621" r="-216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45082" y="3110478"/>
            <a:ext cx="2300874" cy="230087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5710" r="-57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12056" y="1992299"/>
            <a:ext cx="2383721" cy="1066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Coronary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Angiography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39884" y="1992299"/>
            <a:ext cx="2703489" cy="1066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Acetylcholine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Testing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86323" y="2076708"/>
            <a:ext cx="291853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Bolus 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Thermodilution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47808" y="1992299"/>
            <a:ext cx="2495423" cy="1066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Intravascular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Imaging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4544039" y="3844155"/>
            <a:ext cx="869033" cy="86903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55575"/>
              <a:ext cx="7112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1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52614" y="320047"/>
            <a:ext cx="16230600" cy="125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Index Procedure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7315" y="5933934"/>
            <a:ext cx="16151985" cy="2286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626" lvl="1" indent="-280813" algn="l">
              <a:lnSpc>
                <a:spcPts val="3641"/>
              </a:lnSpc>
              <a:buFont typeface="Arial"/>
              <a:buChar char="•"/>
            </a:pPr>
            <a:r>
              <a:rPr lang="en-US" sz="260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Acetylcholine Testing: </a:t>
            </a:r>
            <a:r>
              <a:rPr lang="en-US" sz="26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Bolus injection or micro-catheter infusion </a:t>
            </a:r>
          </a:p>
          <a:p>
            <a:pPr marL="561626" lvl="1" indent="-280813" algn="l">
              <a:lnSpc>
                <a:spcPts val="3641"/>
              </a:lnSpc>
              <a:buFont typeface="Arial"/>
              <a:buChar char="•"/>
            </a:pPr>
            <a:r>
              <a:rPr lang="en-US" sz="260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Target Vessel: </a:t>
            </a:r>
            <a:r>
              <a:rPr lang="en-US" sz="26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Clinically indicated </a:t>
            </a:r>
            <a:r>
              <a:rPr lang="en-US" sz="2601" i="1">
                <a:solidFill>
                  <a:srgbClr val="000000"/>
                </a:solidFill>
                <a:latin typeface="Arial Italics"/>
                <a:ea typeface="Arial Italics"/>
                <a:cs typeface="Arial Italics"/>
                <a:sym typeface="Arial Italics"/>
              </a:rPr>
              <a:t>or</a:t>
            </a:r>
            <a:r>
              <a:rPr lang="en-US" sz="26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left anterior descending artery </a:t>
            </a:r>
          </a:p>
          <a:p>
            <a:pPr marL="561626" lvl="1" indent="-280813" algn="l">
              <a:lnSpc>
                <a:spcPts val="3641"/>
              </a:lnSpc>
              <a:buFont typeface="Arial"/>
              <a:buChar char="•"/>
            </a:pPr>
            <a:r>
              <a:rPr lang="en-US" sz="2601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Intravascular Imaging:</a:t>
            </a:r>
            <a:r>
              <a:rPr lang="en-US" sz="26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Intravascular ultrasound (IVUS) or optical coherence tomography (OCT)</a:t>
            </a:r>
          </a:p>
          <a:p>
            <a:pPr algn="l">
              <a:lnSpc>
                <a:spcPts val="3641"/>
              </a:lnSpc>
            </a:pPr>
            <a:endParaRPr lang="en-US" sz="26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61626" lvl="1" indent="-280813" algn="l">
              <a:lnSpc>
                <a:spcPts val="3641"/>
              </a:lnSpc>
              <a:buFont typeface="Arial"/>
              <a:buChar char="•"/>
            </a:pPr>
            <a:r>
              <a:rPr lang="en-US" sz="26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Additional testing such as dobutamine challenge for myocardial bridging at the discretion of the operator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5729636" y="3307209"/>
            <a:ext cx="2306662" cy="1942925"/>
            <a:chOff x="0" y="0"/>
            <a:chExt cx="3075550" cy="2590566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3075550" cy="2590566"/>
              <a:chOff x="0" y="0"/>
              <a:chExt cx="607516" cy="51171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07516" cy="511717"/>
              </a:xfrm>
              <a:custGeom>
                <a:avLst/>
                <a:gdLst/>
                <a:ahLst/>
                <a:cxnLst/>
                <a:rect l="l" t="t" r="r" b="b"/>
                <a:pathLst>
                  <a:path w="607516" h="511717">
                    <a:moveTo>
                      <a:pt x="0" y="0"/>
                    </a:moveTo>
                    <a:lnTo>
                      <a:pt x="607516" y="0"/>
                    </a:lnTo>
                    <a:lnTo>
                      <a:pt x="607516" y="511717"/>
                    </a:lnTo>
                    <a:lnTo>
                      <a:pt x="0" y="511717"/>
                    </a:lnTo>
                    <a:close/>
                  </a:path>
                </a:pathLst>
              </a:custGeom>
              <a:solidFill>
                <a:srgbClr val="19315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47625"/>
                <a:ext cx="607516" cy="559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1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230945" y="327916"/>
              <a:ext cx="2613661" cy="1839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01"/>
                </a:lnSpc>
                <a:spcBef>
                  <a:spcPct val="0"/>
                </a:spcBef>
              </a:pPr>
              <a:r>
                <a:rPr lang="en-US" sz="4001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Core Lab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colorful background with white text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978556" y="279435"/>
            <a:ext cx="2814205" cy="749265"/>
          </a:xfrm>
          <a:custGeom>
            <a:avLst/>
            <a:gdLst/>
            <a:ahLst/>
            <a:cxnLst/>
            <a:rect l="l" t="t" r="r" b="b"/>
            <a:pathLst>
              <a:path w="2814205" h="749265">
                <a:moveTo>
                  <a:pt x="0" y="0"/>
                </a:moveTo>
                <a:lnTo>
                  <a:pt x="2814204" y="0"/>
                </a:lnTo>
                <a:lnTo>
                  <a:pt x="2814204" y="749265"/>
                </a:lnTo>
                <a:lnTo>
                  <a:pt x="0" y="749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52614" y="320047"/>
            <a:ext cx="16230600" cy="1255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Enrollment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725930" y="481972"/>
            <a:ext cx="12924354" cy="8202914"/>
            <a:chOff x="0" y="0"/>
            <a:chExt cx="17232472" cy="10937219"/>
          </a:xfrm>
        </p:grpSpPr>
        <p:grpSp>
          <p:nvGrpSpPr>
            <p:cNvPr id="7" name="Group 7"/>
            <p:cNvGrpSpPr/>
            <p:nvPr/>
          </p:nvGrpSpPr>
          <p:grpSpPr>
            <a:xfrm>
              <a:off x="6567185" y="0"/>
              <a:ext cx="4019550" cy="749300"/>
              <a:chOff x="0" y="0"/>
              <a:chExt cx="4019550" cy="7493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9525" y="9525"/>
                <a:ext cx="4000500" cy="730250"/>
              </a:xfrm>
              <a:custGeom>
                <a:avLst/>
                <a:gdLst/>
                <a:ahLst/>
                <a:cxnLst/>
                <a:rect l="l" t="t" r="r" b="b"/>
                <a:pathLst>
                  <a:path w="4000500" h="730250">
                    <a:moveTo>
                      <a:pt x="0" y="0"/>
                    </a:moveTo>
                    <a:lnTo>
                      <a:pt x="4000500" y="0"/>
                    </a:lnTo>
                    <a:lnTo>
                      <a:pt x="4000500" y="730250"/>
                    </a:lnTo>
                    <a:lnTo>
                      <a:pt x="0" y="7302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4019550" cy="749300"/>
              </a:xfrm>
              <a:custGeom>
                <a:avLst/>
                <a:gdLst/>
                <a:ahLst/>
                <a:cxnLst/>
                <a:rect l="l" t="t" r="r" b="b"/>
                <a:pathLst>
                  <a:path w="4019550" h="749300">
                    <a:moveTo>
                      <a:pt x="9525" y="0"/>
                    </a:moveTo>
                    <a:lnTo>
                      <a:pt x="4010025" y="0"/>
                    </a:lnTo>
                    <a:cubicBezTo>
                      <a:pt x="4015232" y="0"/>
                      <a:pt x="4019550" y="4318"/>
                      <a:pt x="4019550" y="9525"/>
                    </a:cubicBezTo>
                    <a:lnTo>
                      <a:pt x="4019550" y="739775"/>
                    </a:lnTo>
                    <a:cubicBezTo>
                      <a:pt x="4019550" y="744982"/>
                      <a:pt x="4015232" y="749300"/>
                      <a:pt x="4010025" y="749300"/>
                    </a:cubicBezTo>
                    <a:lnTo>
                      <a:pt x="9525" y="749300"/>
                    </a:lnTo>
                    <a:cubicBezTo>
                      <a:pt x="4318" y="749300"/>
                      <a:pt x="0" y="744982"/>
                      <a:pt x="0" y="739775"/>
                    </a:cubicBezTo>
                    <a:lnTo>
                      <a:pt x="0" y="9525"/>
                    </a:lnTo>
                    <a:cubicBezTo>
                      <a:pt x="0" y="4318"/>
                      <a:pt x="4318" y="0"/>
                      <a:pt x="9525" y="0"/>
                    </a:cubicBezTo>
                    <a:moveTo>
                      <a:pt x="9525" y="19050"/>
                    </a:moveTo>
                    <a:lnTo>
                      <a:pt x="9525" y="9525"/>
                    </a:lnTo>
                    <a:lnTo>
                      <a:pt x="19050" y="9525"/>
                    </a:lnTo>
                    <a:lnTo>
                      <a:pt x="19050" y="739775"/>
                    </a:lnTo>
                    <a:lnTo>
                      <a:pt x="9525" y="739775"/>
                    </a:lnTo>
                    <a:lnTo>
                      <a:pt x="9525" y="730250"/>
                    </a:lnTo>
                    <a:lnTo>
                      <a:pt x="4010025" y="730250"/>
                    </a:lnTo>
                    <a:lnTo>
                      <a:pt x="4010025" y="739775"/>
                    </a:lnTo>
                    <a:lnTo>
                      <a:pt x="4000500" y="739775"/>
                    </a:lnTo>
                    <a:lnTo>
                      <a:pt x="4000500" y="9525"/>
                    </a:lnTo>
                    <a:lnTo>
                      <a:pt x="4010025" y="9525"/>
                    </a:lnTo>
                    <a:lnTo>
                      <a:pt x="4010025" y="19050"/>
                    </a:lnTo>
                    <a:lnTo>
                      <a:pt x="9525" y="190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4019550" cy="768350"/>
              </a:xfrm>
              <a:prstGeom prst="rect">
                <a:avLst/>
              </a:prstGeom>
            </p:spPr>
            <p:txBody>
              <a:bodyPr lIns="50800" tIns="50800" rIns="50800" bIns="50800" rtlCol="0" anchor="t"/>
              <a:lstStyle/>
              <a:p>
                <a:pPr algn="ctr">
                  <a:lnSpc>
                    <a:spcPts val="2639"/>
                  </a:lnSpc>
                </a:pPr>
                <a:r>
                  <a:rPr lang="en-US" sz="2199" b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Screening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11808772" y="1148398"/>
              <a:ext cx="5423700" cy="1385961"/>
              <a:chOff x="0" y="0"/>
              <a:chExt cx="5423700" cy="138596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3017" y="7144"/>
                <a:ext cx="5397667" cy="1371673"/>
              </a:xfrm>
              <a:custGeom>
                <a:avLst/>
                <a:gdLst/>
                <a:ahLst/>
                <a:cxnLst/>
                <a:rect l="l" t="t" r="r" b="b"/>
                <a:pathLst>
                  <a:path w="5397667" h="1371673">
                    <a:moveTo>
                      <a:pt x="0" y="0"/>
                    </a:moveTo>
                    <a:lnTo>
                      <a:pt x="5397667" y="0"/>
                    </a:lnTo>
                    <a:lnTo>
                      <a:pt x="5397667" y="1371673"/>
                    </a:lnTo>
                    <a:lnTo>
                      <a:pt x="0" y="13716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5423700" cy="1385961"/>
              </a:xfrm>
              <a:custGeom>
                <a:avLst/>
                <a:gdLst/>
                <a:ahLst/>
                <a:cxnLst/>
                <a:rect l="l" t="t" r="r" b="b"/>
                <a:pathLst>
                  <a:path w="5423700" h="1385961">
                    <a:moveTo>
                      <a:pt x="13017" y="0"/>
                    </a:moveTo>
                    <a:lnTo>
                      <a:pt x="5410684" y="0"/>
                    </a:lnTo>
                    <a:cubicBezTo>
                      <a:pt x="5417800" y="0"/>
                      <a:pt x="5423700" y="3239"/>
                      <a:pt x="5423700" y="7144"/>
                    </a:cubicBezTo>
                    <a:lnTo>
                      <a:pt x="5423700" y="1378817"/>
                    </a:lnTo>
                    <a:cubicBezTo>
                      <a:pt x="5423700" y="1382722"/>
                      <a:pt x="5417800" y="1385961"/>
                      <a:pt x="5410684" y="1385961"/>
                    </a:cubicBezTo>
                    <a:lnTo>
                      <a:pt x="13017" y="1385961"/>
                    </a:lnTo>
                    <a:cubicBezTo>
                      <a:pt x="5901" y="1385961"/>
                      <a:pt x="0" y="1382722"/>
                      <a:pt x="0" y="1378817"/>
                    </a:cubicBezTo>
                    <a:lnTo>
                      <a:pt x="0" y="7144"/>
                    </a:lnTo>
                    <a:cubicBezTo>
                      <a:pt x="0" y="3239"/>
                      <a:pt x="5901" y="0"/>
                      <a:pt x="13017" y="0"/>
                    </a:cubicBezTo>
                    <a:moveTo>
                      <a:pt x="13017" y="14288"/>
                    </a:moveTo>
                    <a:lnTo>
                      <a:pt x="13017" y="7144"/>
                    </a:lnTo>
                    <a:lnTo>
                      <a:pt x="26034" y="7144"/>
                    </a:lnTo>
                    <a:lnTo>
                      <a:pt x="26034" y="1378817"/>
                    </a:lnTo>
                    <a:lnTo>
                      <a:pt x="13017" y="1378817"/>
                    </a:lnTo>
                    <a:lnTo>
                      <a:pt x="13017" y="1371673"/>
                    </a:lnTo>
                    <a:lnTo>
                      <a:pt x="5410684" y="1371673"/>
                    </a:lnTo>
                    <a:lnTo>
                      <a:pt x="5410684" y="1378817"/>
                    </a:lnTo>
                    <a:lnTo>
                      <a:pt x="5397667" y="1378817"/>
                    </a:lnTo>
                    <a:lnTo>
                      <a:pt x="5397667" y="7144"/>
                    </a:lnTo>
                    <a:lnTo>
                      <a:pt x="5410684" y="7144"/>
                    </a:lnTo>
                    <a:lnTo>
                      <a:pt x="5410684" y="14288"/>
                    </a:lnTo>
                    <a:lnTo>
                      <a:pt x="13017" y="1428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19050"/>
                <a:ext cx="5423700" cy="1405011"/>
              </a:xfrm>
              <a:prstGeom prst="rect">
                <a:avLst/>
              </a:prstGeom>
            </p:spPr>
            <p:txBody>
              <a:bodyPr lIns="50800" tIns="50800" rIns="50800" bIns="50800" rtlCol="0" anchor="t"/>
              <a:lstStyle/>
              <a:p>
                <a:pPr algn="l">
                  <a:lnSpc>
                    <a:spcPts val="2639"/>
                  </a:lnSpc>
                </a:pPr>
                <a:r>
                  <a:rPr lang="en-US" sz="2199" b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Excluded:</a:t>
                </a:r>
              </a:p>
              <a:p>
                <a:pPr algn="l">
                  <a:lnSpc>
                    <a:spcPts val="2639"/>
                  </a:lnSpc>
                </a:pPr>
                <a:r>
                  <a:rPr lang="en-US" sz="219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5  Not meeting inclusion criteria</a:t>
                </a: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6658133"/>
              <a:ext cx="6522844" cy="2485081"/>
              <a:chOff x="0" y="0"/>
              <a:chExt cx="6522844" cy="248508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0909" y="10868"/>
                <a:ext cx="6501083" cy="2463346"/>
              </a:xfrm>
              <a:custGeom>
                <a:avLst/>
                <a:gdLst/>
                <a:ahLst/>
                <a:cxnLst/>
                <a:rect l="l" t="t" r="r" b="b"/>
                <a:pathLst>
                  <a:path w="6501083" h="2463346">
                    <a:moveTo>
                      <a:pt x="0" y="0"/>
                    </a:moveTo>
                    <a:lnTo>
                      <a:pt x="6501083" y="0"/>
                    </a:lnTo>
                    <a:lnTo>
                      <a:pt x="6501083" y="2463346"/>
                    </a:lnTo>
                    <a:lnTo>
                      <a:pt x="0" y="246334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6522894" cy="2485081"/>
              </a:xfrm>
              <a:custGeom>
                <a:avLst/>
                <a:gdLst/>
                <a:ahLst/>
                <a:cxnLst/>
                <a:rect l="l" t="t" r="r" b="b"/>
                <a:pathLst>
                  <a:path w="6522894" h="2485081">
                    <a:moveTo>
                      <a:pt x="10909" y="0"/>
                    </a:moveTo>
                    <a:lnTo>
                      <a:pt x="6511992" y="0"/>
                    </a:lnTo>
                    <a:cubicBezTo>
                      <a:pt x="6517956" y="0"/>
                      <a:pt x="6522894" y="4927"/>
                      <a:pt x="6522894" y="10868"/>
                    </a:cubicBezTo>
                    <a:lnTo>
                      <a:pt x="6522894" y="2474214"/>
                    </a:lnTo>
                    <a:cubicBezTo>
                      <a:pt x="6522894" y="2480154"/>
                      <a:pt x="6517956" y="2485081"/>
                      <a:pt x="6511992" y="2485081"/>
                    </a:cubicBezTo>
                    <a:lnTo>
                      <a:pt x="10909" y="2485081"/>
                    </a:lnTo>
                    <a:cubicBezTo>
                      <a:pt x="4946" y="2485081"/>
                      <a:pt x="0" y="2480154"/>
                      <a:pt x="0" y="2474214"/>
                    </a:cubicBezTo>
                    <a:lnTo>
                      <a:pt x="0" y="10868"/>
                    </a:lnTo>
                    <a:cubicBezTo>
                      <a:pt x="0" y="4927"/>
                      <a:pt x="4946" y="0"/>
                      <a:pt x="10909" y="0"/>
                    </a:cubicBezTo>
                    <a:moveTo>
                      <a:pt x="10909" y="21735"/>
                    </a:moveTo>
                    <a:lnTo>
                      <a:pt x="10909" y="10868"/>
                    </a:lnTo>
                    <a:lnTo>
                      <a:pt x="21819" y="10868"/>
                    </a:lnTo>
                    <a:lnTo>
                      <a:pt x="21819" y="2474214"/>
                    </a:lnTo>
                    <a:lnTo>
                      <a:pt x="10909" y="2474214"/>
                    </a:lnTo>
                    <a:lnTo>
                      <a:pt x="10909" y="2463346"/>
                    </a:lnTo>
                    <a:lnTo>
                      <a:pt x="6511992" y="2463346"/>
                    </a:lnTo>
                    <a:lnTo>
                      <a:pt x="6511992" y="2474214"/>
                    </a:lnTo>
                    <a:lnTo>
                      <a:pt x="6501083" y="2474214"/>
                    </a:lnTo>
                    <a:lnTo>
                      <a:pt x="6501083" y="10868"/>
                    </a:lnTo>
                    <a:lnTo>
                      <a:pt x="6511992" y="10868"/>
                    </a:lnTo>
                    <a:lnTo>
                      <a:pt x="6511992" y="21735"/>
                    </a:lnTo>
                    <a:lnTo>
                      <a:pt x="10909" y="2173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19050"/>
                <a:ext cx="6522844" cy="2504131"/>
              </a:xfrm>
              <a:prstGeom prst="rect">
                <a:avLst/>
              </a:prstGeom>
            </p:spPr>
            <p:txBody>
              <a:bodyPr lIns="50800" tIns="50800" rIns="50800" bIns="50800" rtlCol="0" anchor="t"/>
              <a:lstStyle/>
              <a:p>
                <a:pPr algn="l">
                  <a:lnSpc>
                    <a:spcPts val="2639"/>
                  </a:lnSpc>
                </a:pPr>
                <a:r>
                  <a:rPr lang="en-US" sz="2199" b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Index Procedure:</a:t>
                </a:r>
              </a:p>
              <a:p>
                <a:pPr marL="474976" lvl="1" indent="-237488" algn="l">
                  <a:lnSpc>
                    <a:spcPts val="2639"/>
                  </a:lnSpc>
                  <a:buFont typeface="Arial"/>
                  <a:buChar char="•"/>
                </a:pPr>
                <a:r>
                  <a:rPr lang="en-US" sz="219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Acetylcholine Provocation 497/500</a:t>
                </a:r>
              </a:p>
              <a:p>
                <a:pPr marL="474976" lvl="1" indent="-237488" algn="l">
                  <a:lnSpc>
                    <a:spcPts val="2639"/>
                  </a:lnSpc>
                  <a:buFont typeface="Arial"/>
                  <a:buChar char="•"/>
                </a:pPr>
                <a:r>
                  <a:rPr lang="en-US" sz="219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RFR/FFR 498/500</a:t>
                </a:r>
              </a:p>
              <a:p>
                <a:pPr marL="474976" lvl="1" indent="-237488" algn="l">
                  <a:lnSpc>
                    <a:spcPts val="2639"/>
                  </a:lnSpc>
                  <a:buFont typeface="Arial"/>
                  <a:buChar char="•"/>
                </a:pPr>
                <a:r>
                  <a:rPr lang="en-US" sz="219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CFR/IMR 498/500</a:t>
                </a:r>
              </a:p>
              <a:p>
                <a:pPr marL="474976" lvl="1" indent="-237488" algn="l">
                  <a:lnSpc>
                    <a:spcPts val="2639"/>
                  </a:lnSpc>
                  <a:buFont typeface="Arial"/>
                  <a:buChar char="•"/>
                </a:pPr>
                <a:r>
                  <a:rPr lang="en-US" sz="219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Intravascular Imaging 482/500</a:t>
                </a:r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7059310" y="4505249"/>
              <a:ext cx="3035300" cy="1596081"/>
              <a:chOff x="0" y="0"/>
              <a:chExt cx="3035300" cy="159608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9525" y="20034"/>
                <a:ext cx="3016250" cy="1556012"/>
              </a:xfrm>
              <a:custGeom>
                <a:avLst/>
                <a:gdLst/>
                <a:ahLst/>
                <a:cxnLst/>
                <a:rect l="l" t="t" r="r" b="b"/>
                <a:pathLst>
                  <a:path w="3016250" h="1556012">
                    <a:moveTo>
                      <a:pt x="0" y="0"/>
                    </a:moveTo>
                    <a:lnTo>
                      <a:pt x="3016250" y="0"/>
                    </a:lnTo>
                    <a:lnTo>
                      <a:pt x="3016250" y="1556013"/>
                    </a:lnTo>
                    <a:lnTo>
                      <a:pt x="0" y="155601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0" y="0"/>
                <a:ext cx="3035300" cy="1596081"/>
              </a:xfrm>
              <a:custGeom>
                <a:avLst/>
                <a:gdLst/>
                <a:ahLst/>
                <a:cxnLst/>
                <a:rect l="l" t="t" r="r" b="b"/>
                <a:pathLst>
                  <a:path w="3035300" h="1596081">
                    <a:moveTo>
                      <a:pt x="9525" y="0"/>
                    </a:moveTo>
                    <a:lnTo>
                      <a:pt x="3025775" y="0"/>
                    </a:lnTo>
                    <a:cubicBezTo>
                      <a:pt x="3030982" y="0"/>
                      <a:pt x="3035300" y="9082"/>
                      <a:pt x="3035300" y="20034"/>
                    </a:cubicBezTo>
                    <a:lnTo>
                      <a:pt x="3035300" y="1576047"/>
                    </a:lnTo>
                    <a:cubicBezTo>
                      <a:pt x="3035300" y="1586999"/>
                      <a:pt x="3030982" y="1596081"/>
                      <a:pt x="3025775" y="1596081"/>
                    </a:cubicBezTo>
                    <a:lnTo>
                      <a:pt x="9525" y="1596081"/>
                    </a:lnTo>
                    <a:cubicBezTo>
                      <a:pt x="4318" y="1596081"/>
                      <a:pt x="0" y="1586999"/>
                      <a:pt x="0" y="1576047"/>
                    </a:cubicBezTo>
                    <a:lnTo>
                      <a:pt x="0" y="20034"/>
                    </a:lnTo>
                    <a:cubicBezTo>
                      <a:pt x="0" y="9082"/>
                      <a:pt x="4318" y="0"/>
                      <a:pt x="9525" y="0"/>
                    </a:cubicBezTo>
                    <a:moveTo>
                      <a:pt x="9525" y="40069"/>
                    </a:moveTo>
                    <a:lnTo>
                      <a:pt x="9525" y="20034"/>
                    </a:lnTo>
                    <a:lnTo>
                      <a:pt x="19050" y="20034"/>
                    </a:lnTo>
                    <a:lnTo>
                      <a:pt x="19050" y="1576047"/>
                    </a:lnTo>
                    <a:lnTo>
                      <a:pt x="9525" y="1576047"/>
                    </a:lnTo>
                    <a:lnTo>
                      <a:pt x="9525" y="1556012"/>
                    </a:lnTo>
                    <a:lnTo>
                      <a:pt x="3025775" y="1556012"/>
                    </a:lnTo>
                    <a:lnTo>
                      <a:pt x="3025775" y="1576047"/>
                    </a:lnTo>
                    <a:lnTo>
                      <a:pt x="3016250" y="1576047"/>
                    </a:lnTo>
                    <a:lnTo>
                      <a:pt x="3016250" y="20034"/>
                    </a:lnTo>
                    <a:lnTo>
                      <a:pt x="3025775" y="20034"/>
                    </a:lnTo>
                    <a:lnTo>
                      <a:pt x="3025775" y="40069"/>
                    </a:lnTo>
                    <a:lnTo>
                      <a:pt x="9525" y="4006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19050"/>
                <a:ext cx="3035300" cy="1615131"/>
              </a:xfrm>
              <a:prstGeom prst="rect">
                <a:avLst/>
              </a:prstGeom>
            </p:spPr>
            <p:txBody>
              <a:bodyPr lIns="50800" tIns="50800" rIns="50800" bIns="50800" rtlCol="0" anchor="t"/>
              <a:lstStyle/>
              <a:p>
                <a:pPr algn="ctr">
                  <a:lnSpc>
                    <a:spcPts val="2639"/>
                  </a:lnSpc>
                </a:pPr>
                <a:r>
                  <a:rPr lang="en-US" sz="2199" b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Coronary Angiogram</a:t>
                </a:r>
              </a:p>
              <a:p>
                <a:pPr algn="ctr">
                  <a:lnSpc>
                    <a:spcPts val="2639"/>
                  </a:lnSpc>
                </a:pPr>
                <a:endParaRPr lang="en-US" sz="2199" b="1">
                  <a:solidFill>
                    <a:srgbClr val="000000"/>
                  </a:solidFill>
                  <a:latin typeface="Arial Bold"/>
                  <a:ea typeface="Arial Bold"/>
                  <a:cs typeface="Arial Bold"/>
                  <a:sym typeface="Arial Bold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1733052" y="4157626"/>
              <a:ext cx="4699000" cy="2092326"/>
              <a:chOff x="0" y="0"/>
              <a:chExt cx="4699000" cy="209232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9525" y="9525"/>
                <a:ext cx="4679950" cy="2073276"/>
              </a:xfrm>
              <a:custGeom>
                <a:avLst/>
                <a:gdLst/>
                <a:ahLst/>
                <a:cxnLst/>
                <a:rect l="l" t="t" r="r" b="b"/>
                <a:pathLst>
                  <a:path w="4679950" h="2073276">
                    <a:moveTo>
                      <a:pt x="0" y="0"/>
                    </a:moveTo>
                    <a:lnTo>
                      <a:pt x="4679950" y="0"/>
                    </a:lnTo>
                    <a:lnTo>
                      <a:pt x="4679950" y="2073276"/>
                    </a:lnTo>
                    <a:lnTo>
                      <a:pt x="0" y="207327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0" y="0"/>
                <a:ext cx="4699000" cy="2092326"/>
              </a:xfrm>
              <a:custGeom>
                <a:avLst/>
                <a:gdLst/>
                <a:ahLst/>
                <a:cxnLst/>
                <a:rect l="l" t="t" r="r" b="b"/>
                <a:pathLst>
                  <a:path w="4699000" h="2092326">
                    <a:moveTo>
                      <a:pt x="9525" y="0"/>
                    </a:moveTo>
                    <a:lnTo>
                      <a:pt x="4689475" y="0"/>
                    </a:lnTo>
                    <a:cubicBezTo>
                      <a:pt x="4694682" y="0"/>
                      <a:pt x="4699000" y="4318"/>
                      <a:pt x="4699000" y="9525"/>
                    </a:cubicBezTo>
                    <a:lnTo>
                      <a:pt x="4699000" y="2082801"/>
                    </a:lnTo>
                    <a:cubicBezTo>
                      <a:pt x="4699000" y="2088008"/>
                      <a:pt x="4694682" y="2092326"/>
                      <a:pt x="4689475" y="2092326"/>
                    </a:cubicBezTo>
                    <a:lnTo>
                      <a:pt x="9525" y="2092326"/>
                    </a:lnTo>
                    <a:cubicBezTo>
                      <a:pt x="4318" y="2092326"/>
                      <a:pt x="0" y="2088008"/>
                      <a:pt x="0" y="2082801"/>
                    </a:cubicBezTo>
                    <a:lnTo>
                      <a:pt x="0" y="9525"/>
                    </a:lnTo>
                    <a:cubicBezTo>
                      <a:pt x="0" y="4318"/>
                      <a:pt x="4318" y="0"/>
                      <a:pt x="9525" y="0"/>
                    </a:cubicBezTo>
                    <a:moveTo>
                      <a:pt x="9525" y="19050"/>
                    </a:moveTo>
                    <a:lnTo>
                      <a:pt x="9525" y="9525"/>
                    </a:lnTo>
                    <a:lnTo>
                      <a:pt x="19050" y="9525"/>
                    </a:lnTo>
                    <a:lnTo>
                      <a:pt x="19050" y="2082801"/>
                    </a:lnTo>
                    <a:lnTo>
                      <a:pt x="9525" y="2082801"/>
                    </a:lnTo>
                    <a:lnTo>
                      <a:pt x="9525" y="2073276"/>
                    </a:lnTo>
                    <a:lnTo>
                      <a:pt x="4689475" y="2073276"/>
                    </a:lnTo>
                    <a:lnTo>
                      <a:pt x="4689475" y="2082801"/>
                    </a:lnTo>
                    <a:lnTo>
                      <a:pt x="4679950" y="2082801"/>
                    </a:lnTo>
                    <a:lnTo>
                      <a:pt x="4679950" y="9525"/>
                    </a:lnTo>
                    <a:lnTo>
                      <a:pt x="4689475" y="9525"/>
                    </a:lnTo>
                    <a:lnTo>
                      <a:pt x="4689475" y="19050"/>
                    </a:lnTo>
                    <a:lnTo>
                      <a:pt x="9525" y="190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4699000" cy="2111376"/>
              </a:xfrm>
              <a:prstGeom prst="rect">
                <a:avLst/>
              </a:prstGeom>
            </p:spPr>
            <p:txBody>
              <a:bodyPr lIns="50800" tIns="50800" rIns="50800" bIns="50800" rtlCol="0" anchor="t"/>
              <a:lstStyle/>
              <a:p>
                <a:pPr algn="l">
                  <a:lnSpc>
                    <a:spcPts val="2639"/>
                  </a:lnSpc>
                </a:pPr>
                <a:r>
                  <a:rPr lang="en-US" sz="2199" b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Angiographic Exclusion:</a:t>
                </a:r>
              </a:p>
              <a:p>
                <a:pPr algn="l">
                  <a:lnSpc>
                    <a:spcPts val="2639"/>
                  </a:lnSpc>
                </a:pPr>
                <a:r>
                  <a:rPr lang="en-US" sz="219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33 Not meeting angiographic eligibility criteria</a:t>
                </a:r>
              </a:p>
            </p:txBody>
          </p:sp>
        </p:grpSp>
        <p:sp>
          <p:nvSpPr>
            <p:cNvPr id="27" name="AutoShape 27"/>
            <p:cNvSpPr/>
            <p:nvPr/>
          </p:nvSpPr>
          <p:spPr>
            <a:xfrm>
              <a:off x="3238327" y="5799746"/>
              <a:ext cx="23094" cy="858388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3261422" y="9143214"/>
              <a:ext cx="25404" cy="1677626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AutoShape 29"/>
            <p:cNvSpPr/>
            <p:nvPr/>
          </p:nvSpPr>
          <p:spPr>
            <a:xfrm flipH="1">
              <a:off x="8576960" y="749362"/>
              <a:ext cx="18410" cy="3755887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7000573" y="2556708"/>
              <a:ext cx="3152775" cy="1151581"/>
              <a:chOff x="0" y="0"/>
              <a:chExt cx="3152775" cy="115158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9525" y="14044"/>
                <a:ext cx="3133725" cy="1123494"/>
              </a:xfrm>
              <a:custGeom>
                <a:avLst/>
                <a:gdLst/>
                <a:ahLst/>
                <a:cxnLst/>
                <a:rect l="l" t="t" r="r" b="b"/>
                <a:pathLst>
                  <a:path w="3133725" h="1123494">
                    <a:moveTo>
                      <a:pt x="0" y="0"/>
                    </a:moveTo>
                    <a:lnTo>
                      <a:pt x="3133725" y="0"/>
                    </a:lnTo>
                    <a:lnTo>
                      <a:pt x="3133725" y="1123493"/>
                    </a:lnTo>
                    <a:lnTo>
                      <a:pt x="0" y="112349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0" y="0"/>
                <a:ext cx="3152775" cy="1151581"/>
              </a:xfrm>
              <a:custGeom>
                <a:avLst/>
                <a:gdLst/>
                <a:ahLst/>
                <a:cxnLst/>
                <a:rect l="l" t="t" r="r" b="b"/>
                <a:pathLst>
                  <a:path w="3152775" h="1151581">
                    <a:moveTo>
                      <a:pt x="9525" y="0"/>
                    </a:moveTo>
                    <a:lnTo>
                      <a:pt x="3143250" y="0"/>
                    </a:lnTo>
                    <a:cubicBezTo>
                      <a:pt x="3148457" y="0"/>
                      <a:pt x="3152775" y="6366"/>
                      <a:pt x="3152775" y="14044"/>
                    </a:cubicBezTo>
                    <a:lnTo>
                      <a:pt x="3152775" y="1137537"/>
                    </a:lnTo>
                    <a:cubicBezTo>
                      <a:pt x="3152775" y="1145215"/>
                      <a:pt x="3148457" y="1151581"/>
                      <a:pt x="3143250" y="1151581"/>
                    </a:cubicBezTo>
                    <a:lnTo>
                      <a:pt x="9525" y="1151581"/>
                    </a:lnTo>
                    <a:cubicBezTo>
                      <a:pt x="4318" y="1151581"/>
                      <a:pt x="0" y="1145215"/>
                      <a:pt x="0" y="1137537"/>
                    </a:cubicBezTo>
                    <a:lnTo>
                      <a:pt x="0" y="14044"/>
                    </a:lnTo>
                    <a:cubicBezTo>
                      <a:pt x="0" y="6366"/>
                      <a:pt x="4318" y="0"/>
                      <a:pt x="9525" y="0"/>
                    </a:cubicBezTo>
                    <a:moveTo>
                      <a:pt x="9525" y="28087"/>
                    </a:moveTo>
                    <a:lnTo>
                      <a:pt x="9525" y="14044"/>
                    </a:lnTo>
                    <a:lnTo>
                      <a:pt x="19050" y="14044"/>
                    </a:lnTo>
                    <a:lnTo>
                      <a:pt x="19050" y="1137537"/>
                    </a:lnTo>
                    <a:lnTo>
                      <a:pt x="9525" y="1137537"/>
                    </a:lnTo>
                    <a:lnTo>
                      <a:pt x="9525" y="1123494"/>
                    </a:lnTo>
                    <a:lnTo>
                      <a:pt x="3143250" y="1123494"/>
                    </a:lnTo>
                    <a:lnTo>
                      <a:pt x="3143250" y="1137537"/>
                    </a:lnTo>
                    <a:lnTo>
                      <a:pt x="3133725" y="1137537"/>
                    </a:lnTo>
                    <a:lnTo>
                      <a:pt x="3133725" y="14044"/>
                    </a:lnTo>
                    <a:lnTo>
                      <a:pt x="3143250" y="14044"/>
                    </a:lnTo>
                    <a:lnTo>
                      <a:pt x="3143250" y="28087"/>
                    </a:lnTo>
                    <a:lnTo>
                      <a:pt x="9525" y="2808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19050"/>
                <a:ext cx="3152775" cy="1170631"/>
              </a:xfrm>
              <a:prstGeom prst="rect">
                <a:avLst/>
              </a:prstGeom>
            </p:spPr>
            <p:txBody>
              <a:bodyPr lIns="50800" tIns="50800" rIns="50800" bIns="50800" rtlCol="0" anchor="t"/>
              <a:lstStyle/>
              <a:p>
                <a:pPr algn="ctr">
                  <a:lnSpc>
                    <a:spcPts val="2639"/>
                  </a:lnSpc>
                </a:pPr>
                <a:r>
                  <a:rPr lang="en-US" sz="2199" b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Baseline Assessment</a:t>
                </a:r>
              </a:p>
            </p:txBody>
          </p:sp>
        </p:grpSp>
        <p:sp>
          <p:nvSpPr>
            <p:cNvPr id="34" name="AutoShape 34"/>
            <p:cNvSpPr/>
            <p:nvPr/>
          </p:nvSpPr>
          <p:spPr>
            <a:xfrm>
              <a:off x="8564036" y="1795695"/>
              <a:ext cx="3188139" cy="1903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1335014" y="4648164"/>
              <a:ext cx="3806627" cy="1151581"/>
              <a:chOff x="0" y="0"/>
              <a:chExt cx="3806627" cy="115158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7278" y="4992"/>
                <a:ext cx="3792069" cy="1141596"/>
              </a:xfrm>
              <a:custGeom>
                <a:avLst/>
                <a:gdLst/>
                <a:ahLst/>
                <a:cxnLst/>
                <a:rect l="l" t="t" r="r" b="b"/>
                <a:pathLst>
                  <a:path w="3792069" h="1141596">
                    <a:moveTo>
                      <a:pt x="0" y="0"/>
                    </a:moveTo>
                    <a:lnTo>
                      <a:pt x="3792070" y="0"/>
                    </a:lnTo>
                    <a:lnTo>
                      <a:pt x="3792070" y="1141597"/>
                    </a:lnTo>
                    <a:lnTo>
                      <a:pt x="0" y="114159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37"/>
              <p:cNvSpPr/>
              <p:nvPr/>
            </p:nvSpPr>
            <p:spPr>
              <a:xfrm>
                <a:off x="0" y="0"/>
                <a:ext cx="3806627" cy="1151581"/>
              </a:xfrm>
              <a:custGeom>
                <a:avLst/>
                <a:gdLst/>
                <a:ahLst/>
                <a:cxnLst/>
                <a:rect l="l" t="t" r="r" b="b"/>
                <a:pathLst>
                  <a:path w="3806627" h="1151581">
                    <a:moveTo>
                      <a:pt x="7278" y="0"/>
                    </a:moveTo>
                    <a:lnTo>
                      <a:pt x="3799348" y="0"/>
                    </a:lnTo>
                    <a:cubicBezTo>
                      <a:pt x="3803327" y="0"/>
                      <a:pt x="3806627" y="2263"/>
                      <a:pt x="3806627" y="4992"/>
                    </a:cubicBezTo>
                    <a:lnTo>
                      <a:pt x="3806627" y="1146589"/>
                    </a:lnTo>
                    <a:cubicBezTo>
                      <a:pt x="3806627" y="1149318"/>
                      <a:pt x="3803327" y="1151581"/>
                      <a:pt x="3799348" y="1151581"/>
                    </a:cubicBezTo>
                    <a:lnTo>
                      <a:pt x="7278" y="1151581"/>
                    </a:lnTo>
                    <a:cubicBezTo>
                      <a:pt x="3300" y="1151581"/>
                      <a:pt x="0" y="1149318"/>
                      <a:pt x="0" y="1146589"/>
                    </a:cubicBezTo>
                    <a:lnTo>
                      <a:pt x="0" y="4992"/>
                    </a:lnTo>
                    <a:cubicBezTo>
                      <a:pt x="0" y="2263"/>
                      <a:pt x="3300" y="0"/>
                      <a:pt x="7278" y="0"/>
                    </a:cubicBezTo>
                    <a:moveTo>
                      <a:pt x="7278" y="9985"/>
                    </a:moveTo>
                    <a:lnTo>
                      <a:pt x="7278" y="4992"/>
                    </a:lnTo>
                    <a:lnTo>
                      <a:pt x="14557" y="4992"/>
                    </a:lnTo>
                    <a:lnTo>
                      <a:pt x="14557" y="1146589"/>
                    </a:lnTo>
                    <a:lnTo>
                      <a:pt x="7278" y="1146589"/>
                    </a:lnTo>
                    <a:lnTo>
                      <a:pt x="7278" y="1141596"/>
                    </a:lnTo>
                    <a:lnTo>
                      <a:pt x="3799348" y="1141596"/>
                    </a:lnTo>
                    <a:lnTo>
                      <a:pt x="3799348" y="1146589"/>
                    </a:lnTo>
                    <a:lnTo>
                      <a:pt x="3792070" y="1146589"/>
                    </a:lnTo>
                    <a:lnTo>
                      <a:pt x="3792070" y="4992"/>
                    </a:lnTo>
                    <a:lnTo>
                      <a:pt x="3799348" y="4992"/>
                    </a:lnTo>
                    <a:lnTo>
                      <a:pt x="3799348" y="9985"/>
                    </a:lnTo>
                    <a:lnTo>
                      <a:pt x="7278" y="998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19050"/>
                <a:ext cx="3806627" cy="1170631"/>
              </a:xfrm>
              <a:prstGeom prst="rect">
                <a:avLst/>
              </a:prstGeom>
            </p:spPr>
            <p:txBody>
              <a:bodyPr lIns="50800" tIns="50800" rIns="50800" bIns="50800" rtlCol="0" anchor="t"/>
              <a:lstStyle/>
              <a:p>
                <a:pPr algn="l">
                  <a:lnSpc>
                    <a:spcPts val="2639"/>
                  </a:lnSpc>
                </a:pPr>
                <a:r>
                  <a:rPr lang="en-US" sz="2199" b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Angiographic Inclusion: </a:t>
                </a:r>
                <a:r>
                  <a:rPr lang="en-US" sz="219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500/500</a:t>
                </a:r>
              </a:p>
            </p:txBody>
          </p:sp>
        </p:grpSp>
        <p:sp>
          <p:nvSpPr>
            <p:cNvPr id="39" name="AutoShape 39"/>
            <p:cNvSpPr/>
            <p:nvPr/>
          </p:nvSpPr>
          <p:spPr>
            <a:xfrm flipV="1">
              <a:off x="10075527" y="5203789"/>
              <a:ext cx="1657524" cy="9525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AutoShape 40"/>
            <p:cNvSpPr/>
            <p:nvPr/>
          </p:nvSpPr>
          <p:spPr>
            <a:xfrm flipH="1">
              <a:off x="5141641" y="5197439"/>
              <a:ext cx="1917648" cy="26516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triangle" w="lg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" name="Group 41"/>
            <p:cNvGrpSpPr/>
            <p:nvPr/>
          </p:nvGrpSpPr>
          <p:grpSpPr>
            <a:xfrm>
              <a:off x="1685034" y="9785638"/>
              <a:ext cx="3152775" cy="1151581"/>
              <a:chOff x="0" y="0"/>
              <a:chExt cx="3152775" cy="1151581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9525" y="14044"/>
                <a:ext cx="3133725" cy="1123494"/>
              </a:xfrm>
              <a:custGeom>
                <a:avLst/>
                <a:gdLst/>
                <a:ahLst/>
                <a:cxnLst/>
                <a:rect l="l" t="t" r="r" b="b"/>
                <a:pathLst>
                  <a:path w="3133725" h="1123494">
                    <a:moveTo>
                      <a:pt x="0" y="0"/>
                    </a:moveTo>
                    <a:lnTo>
                      <a:pt x="3133725" y="0"/>
                    </a:lnTo>
                    <a:lnTo>
                      <a:pt x="3133725" y="1123493"/>
                    </a:lnTo>
                    <a:lnTo>
                      <a:pt x="0" y="112349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3"/>
              <p:cNvSpPr/>
              <p:nvPr/>
            </p:nvSpPr>
            <p:spPr>
              <a:xfrm>
                <a:off x="0" y="0"/>
                <a:ext cx="3152775" cy="1151581"/>
              </a:xfrm>
              <a:custGeom>
                <a:avLst/>
                <a:gdLst/>
                <a:ahLst/>
                <a:cxnLst/>
                <a:rect l="l" t="t" r="r" b="b"/>
                <a:pathLst>
                  <a:path w="3152775" h="1151581">
                    <a:moveTo>
                      <a:pt x="9525" y="0"/>
                    </a:moveTo>
                    <a:lnTo>
                      <a:pt x="3143250" y="0"/>
                    </a:lnTo>
                    <a:cubicBezTo>
                      <a:pt x="3148457" y="0"/>
                      <a:pt x="3152775" y="6366"/>
                      <a:pt x="3152775" y="14044"/>
                    </a:cubicBezTo>
                    <a:lnTo>
                      <a:pt x="3152775" y="1137537"/>
                    </a:lnTo>
                    <a:cubicBezTo>
                      <a:pt x="3152775" y="1145215"/>
                      <a:pt x="3148457" y="1151581"/>
                      <a:pt x="3143250" y="1151581"/>
                    </a:cubicBezTo>
                    <a:lnTo>
                      <a:pt x="9525" y="1151581"/>
                    </a:lnTo>
                    <a:cubicBezTo>
                      <a:pt x="4318" y="1151581"/>
                      <a:pt x="0" y="1145215"/>
                      <a:pt x="0" y="1137537"/>
                    </a:cubicBezTo>
                    <a:lnTo>
                      <a:pt x="0" y="14044"/>
                    </a:lnTo>
                    <a:cubicBezTo>
                      <a:pt x="0" y="6366"/>
                      <a:pt x="4318" y="0"/>
                      <a:pt x="9525" y="0"/>
                    </a:cubicBezTo>
                    <a:moveTo>
                      <a:pt x="9525" y="28087"/>
                    </a:moveTo>
                    <a:lnTo>
                      <a:pt x="9525" y="14044"/>
                    </a:lnTo>
                    <a:lnTo>
                      <a:pt x="19050" y="14044"/>
                    </a:lnTo>
                    <a:lnTo>
                      <a:pt x="19050" y="1137537"/>
                    </a:lnTo>
                    <a:lnTo>
                      <a:pt x="9525" y="1137537"/>
                    </a:lnTo>
                    <a:lnTo>
                      <a:pt x="9525" y="1123494"/>
                    </a:lnTo>
                    <a:lnTo>
                      <a:pt x="3143250" y="1123494"/>
                    </a:lnTo>
                    <a:lnTo>
                      <a:pt x="3143250" y="1137537"/>
                    </a:lnTo>
                    <a:lnTo>
                      <a:pt x="3133725" y="1137537"/>
                    </a:lnTo>
                    <a:lnTo>
                      <a:pt x="3133725" y="14044"/>
                    </a:lnTo>
                    <a:lnTo>
                      <a:pt x="3143250" y="14044"/>
                    </a:lnTo>
                    <a:lnTo>
                      <a:pt x="3143250" y="28087"/>
                    </a:lnTo>
                    <a:lnTo>
                      <a:pt x="9525" y="2808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19050"/>
                <a:ext cx="3152775" cy="1170631"/>
              </a:xfrm>
              <a:prstGeom prst="rect">
                <a:avLst/>
              </a:prstGeom>
            </p:spPr>
            <p:txBody>
              <a:bodyPr lIns="50800" tIns="50800" rIns="50800" bIns="50800" rtlCol="0" anchor="t"/>
              <a:lstStyle/>
              <a:p>
                <a:pPr algn="ctr">
                  <a:lnSpc>
                    <a:spcPts val="2639"/>
                  </a:lnSpc>
                </a:pPr>
                <a:r>
                  <a:rPr lang="en-US" sz="2199" b="1">
                    <a:solidFill>
                      <a:srgbClr val="000000"/>
                    </a:solidFill>
                    <a:latin typeface="Arial Bold"/>
                    <a:ea typeface="Arial Bold"/>
                    <a:cs typeface="Arial Bold"/>
                    <a:sym typeface="Arial Bold"/>
                  </a:rPr>
                  <a:t>Follow-up Assessments</a:t>
                </a:r>
              </a:p>
            </p:txBody>
          </p:sp>
        </p:grpSp>
      </p:grpSp>
      <p:sp>
        <p:nvSpPr>
          <p:cNvPr id="45" name="TextBox 45"/>
          <p:cNvSpPr txBox="1"/>
          <p:nvPr/>
        </p:nvSpPr>
        <p:spPr>
          <a:xfrm>
            <a:off x="17131240" y="908261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8408497" y="5598786"/>
            <a:ext cx="3086100" cy="3086100"/>
            <a:chOff x="0" y="0"/>
            <a:chExt cx="4114800" cy="4114800"/>
          </a:xfrm>
        </p:grpSpPr>
        <p:grpSp>
          <p:nvGrpSpPr>
            <p:cNvPr id="47" name="Group 47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02D8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521945" y="628650"/>
              <a:ext cx="3070910" cy="2762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en-US" sz="33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&gt;99% </a:t>
              </a:r>
            </a:p>
            <a:p>
              <a:pPr algn="ctr">
                <a:lnSpc>
                  <a:spcPts val="4079"/>
                </a:lnSpc>
              </a:pPr>
              <a:r>
                <a:rPr lang="en-US" sz="33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Completed</a:t>
              </a:r>
            </a:p>
            <a:p>
              <a:pPr algn="ctr">
                <a:lnSpc>
                  <a:spcPts val="4079"/>
                </a:lnSpc>
              </a:pPr>
              <a:r>
                <a:rPr lang="en-US" sz="33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Physiology</a:t>
              </a:r>
            </a:p>
            <a:p>
              <a:pPr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Testing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2521975" y="5598786"/>
            <a:ext cx="3086100" cy="3086100"/>
            <a:chOff x="0" y="0"/>
            <a:chExt cx="4114800" cy="4114800"/>
          </a:xfrm>
        </p:grpSpPr>
        <p:grpSp>
          <p:nvGrpSpPr>
            <p:cNvPr id="52" name="Group 52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57DC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39"/>
                  </a:lnSpc>
                </a:pPr>
                <a:endParaRPr/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265419" y="666606"/>
              <a:ext cx="3583961" cy="2762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79"/>
                </a:lnSpc>
              </a:pPr>
              <a:r>
                <a:rPr lang="en-US" sz="33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&gt;96%</a:t>
              </a:r>
            </a:p>
            <a:p>
              <a:pPr algn="ctr">
                <a:lnSpc>
                  <a:spcPts val="4079"/>
                </a:lnSpc>
              </a:pPr>
              <a:r>
                <a:rPr lang="en-US" sz="33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Completed </a:t>
              </a:r>
            </a:p>
            <a:p>
              <a:pPr algn="ctr">
                <a:lnSpc>
                  <a:spcPts val="4079"/>
                </a:lnSpc>
              </a:pPr>
              <a:r>
                <a:rPr lang="en-US" sz="33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Intravascular</a:t>
              </a:r>
            </a:p>
            <a:p>
              <a:pPr algn="ctr">
                <a:lnSpc>
                  <a:spcPts val="4079"/>
                </a:lnSpc>
                <a:spcBef>
                  <a:spcPct val="0"/>
                </a:spcBef>
              </a:pPr>
              <a:r>
                <a:rPr lang="en-US" sz="3399" b="1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Imaging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1363</Words>
  <Application>Microsoft Macintosh PowerPoint</Application>
  <PresentationFormat>Custom</PresentationFormat>
  <Paragraphs>328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Public Sans Bold</vt:lpstr>
      <vt:lpstr>Arial Bold</vt:lpstr>
      <vt:lpstr>Arial Bold Italics</vt:lpstr>
      <vt:lpstr>Calibri</vt:lpstr>
      <vt:lpstr>Arial Italics</vt:lpstr>
      <vt:lpstr>Aptos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2026_3_DISCOVERINOCA_ACC</dc:title>
  <cp:lastModifiedBy>Shah, Samit</cp:lastModifiedBy>
  <cp:revision>4</cp:revision>
  <dcterms:created xsi:type="dcterms:W3CDTF">2006-08-16T00:00:00Z</dcterms:created>
  <dcterms:modified xsi:type="dcterms:W3CDTF">2026-03-09T20:58:33Z</dcterms:modified>
  <dc:identifier>DAHC1KDJ7so</dc:identifier>
</cp:coreProperties>
</file>