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  <p:sldMasterId id="2147483660" r:id="rId2"/>
    <p:sldMasterId id="2147483662" r:id="rId3"/>
  </p:sldMasterIdLst>
  <p:notesMasterIdLst>
    <p:notesMasterId r:id="rId28"/>
  </p:notesMasterIdLst>
  <p:sldIdLst>
    <p:sldId id="257" r:id="rId4"/>
    <p:sldId id="2145706632" r:id="rId5"/>
    <p:sldId id="458" r:id="rId6"/>
    <p:sldId id="487" r:id="rId7"/>
    <p:sldId id="476" r:id="rId8"/>
    <p:sldId id="273" r:id="rId9"/>
    <p:sldId id="453" r:id="rId10"/>
    <p:sldId id="456" r:id="rId11"/>
    <p:sldId id="479" r:id="rId12"/>
    <p:sldId id="490" r:id="rId13"/>
    <p:sldId id="480" r:id="rId14"/>
    <p:sldId id="481" r:id="rId15"/>
    <p:sldId id="465" r:id="rId16"/>
    <p:sldId id="482" r:id="rId17"/>
    <p:sldId id="2145706633" r:id="rId18"/>
    <p:sldId id="466" r:id="rId19"/>
    <p:sldId id="261" r:id="rId20"/>
    <p:sldId id="262" r:id="rId21"/>
    <p:sldId id="264" r:id="rId22"/>
    <p:sldId id="265" r:id="rId23"/>
    <p:sldId id="266" r:id="rId24"/>
    <p:sldId id="488" r:id="rId25"/>
    <p:sldId id="271" r:id="rId26"/>
    <p:sldId id="46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ED6"/>
    <a:srgbClr val="FFFDA9"/>
    <a:srgbClr val="0432FF"/>
    <a:srgbClr val="0E1A2D"/>
    <a:srgbClr val="698FA3"/>
    <a:srgbClr val="218096"/>
    <a:srgbClr val="D81E00"/>
    <a:srgbClr val="3DA8AA"/>
    <a:srgbClr val="E35C30"/>
    <a:srgbClr val="3F2B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–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–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–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–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Medium Style 4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Medium Style 4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1EBBBCC-DAD2-459C-BE2E-F6DE35CF9A28}" styleName="Dark Style 2 –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92"/>
    <p:restoredTop sz="91429"/>
  </p:normalViewPr>
  <p:slideViewPr>
    <p:cSldViewPr snapToGrid="0">
      <p:cViewPr varScale="1">
        <p:scale>
          <a:sx n="92" d="100"/>
          <a:sy n="92" d="100"/>
        </p:scale>
        <p:origin x="4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23F43-1941-F74D-9F84-3A203140B9FB}" type="datetimeFigureOut">
              <a:rPr lang="en-GB" smtClean="0"/>
              <a:t>25/03/2026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0E2364-16CC-454B-97E6-8506BBF8F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451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E2364-16CC-454B-97E6-8506BBF8FA0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5866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 participants in the Elective Unloading group did not receive a </a:t>
            </a:r>
            <a:r>
              <a:rPr lang="en-GB" sz="1200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pLVAD</a:t>
            </a:r>
            <a:endParaRPr lang="en-GB" sz="1200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itchFamily="2" charset="2"/>
              <a:buChar char=""/>
            </a:pPr>
            <a:r>
              <a:rPr lang="en-GB" sz="12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Two had unexpectedly severe obstructive disease that precluded implant</a:t>
            </a:r>
          </a:p>
          <a:p>
            <a:pPr marL="342900" lvl="0" indent="-342900">
              <a:buFont typeface="Wingdings" pitchFamily="2" charset="2"/>
              <a:buChar char=""/>
            </a:pPr>
            <a:r>
              <a:rPr lang="en-GB" sz="12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 suffered a spontaneous CFA occlusion </a:t>
            </a:r>
            <a:r>
              <a:rPr lang="en-GB" sz="1200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after randomisation that precluded implant</a:t>
            </a:r>
          </a:p>
          <a:p>
            <a:pPr marL="342900" lvl="0" indent="-342900">
              <a:buFont typeface="Wingdings" pitchFamily="2" charset="2"/>
              <a:buChar char=""/>
            </a:pPr>
            <a:r>
              <a:rPr lang="en-GB" sz="12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 had a vascular complication during insertion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 participant in the No Planned MCS group died before receiving planned PCI.</a:t>
            </a:r>
            <a:endParaRPr lang="en-GB" sz="1400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E2364-16CC-454B-97E6-8506BBF8FA0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3683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3DD81-60AC-EE51-3CEA-0AAC5B885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97A0B7-14EE-76E1-8C83-A9104DD850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1F0EDB-387C-8F90-2BA6-17CBC4939B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 participants in the Elective Unloading group did not receive a </a:t>
            </a:r>
            <a:r>
              <a:rPr lang="en-GB" sz="1200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pLVAD</a:t>
            </a:r>
            <a:endParaRPr lang="en-GB" sz="1200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itchFamily="2" charset="2"/>
              <a:buChar char=""/>
            </a:pPr>
            <a:r>
              <a:rPr lang="en-GB" sz="12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Two had unexpectedly severe obstructive disease that precluded implant</a:t>
            </a:r>
          </a:p>
          <a:p>
            <a:pPr marL="342900" lvl="0" indent="-342900">
              <a:buFont typeface="Wingdings" pitchFamily="2" charset="2"/>
              <a:buChar char=""/>
            </a:pPr>
            <a:r>
              <a:rPr lang="en-GB" sz="12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 suffered a spontaneous CFA occlusion </a:t>
            </a:r>
            <a:r>
              <a:rPr lang="en-GB" sz="1200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after randomisation that precluded implant</a:t>
            </a:r>
          </a:p>
          <a:p>
            <a:pPr marL="342900" lvl="0" indent="-342900">
              <a:buFont typeface="Wingdings" pitchFamily="2" charset="2"/>
              <a:buChar char=""/>
            </a:pPr>
            <a:r>
              <a:rPr lang="en-GB" sz="12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 had a vascular complication during insertion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 participant in the No Planned MCS group died before receiving planned PCI.</a:t>
            </a:r>
            <a:endParaRPr lang="en-GB" sz="1400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D55D6E-95D9-3998-C212-B3D751A832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E2364-16CC-454B-97E6-8506BBF8FA0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303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2D8EB-161A-8ED9-386C-99904CAFB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B829B3-8728-B2D6-B2F1-EEC7211591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126B31-E901-DFEA-078A-2ED3D77A74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 participants in the Elective Unloading group did not receive a </a:t>
            </a:r>
            <a:r>
              <a:rPr lang="en-GB" sz="1200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pLVAD</a:t>
            </a:r>
            <a:endParaRPr lang="en-GB" sz="1200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itchFamily="2" charset="2"/>
              <a:buChar char=""/>
            </a:pPr>
            <a:r>
              <a:rPr lang="en-GB" sz="12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Two had unexpectedly severe obstructive disease that precluded implant</a:t>
            </a:r>
          </a:p>
          <a:p>
            <a:pPr marL="342900" lvl="0" indent="-342900">
              <a:buFont typeface="Wingdings" pitchFamily="2" charset="2"/>
              <a:buChar char=""/>
            </a:pPr>
            <a:r>
              <a:rPr lang="en-GB" sz="12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 suffered a spontaneous CFA occlusion </a:t>
            </a:r>
            <a:r>
              <a:rPr lang="en-GB" sz="1200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after randomisation that precluded implant</a:t>
            </a:r>
          </a:p>
          <a:p>
            <a:pPr marL="342900" lvl="0" indent="-342900">
              <a:buFont typeface="Wingdings" pitchFamily="2" charset="2"/>
              <a:buChar char=""/>
            </a:pPr>
            <a:r>
              <a:rPr lang="en-GB" sz="12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 had a vascular complication during insertion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 participant in the No Planned MCS group died before receiving planned PCI.</a:t>
            </a:r>
            <a:endParaRPr lang="en-GB" sz="1400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76E9C8-A39A-E126-F590-62AC1E9082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E2364-16CC-454B-97E6-8506BBF8FA0E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698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9DC95-E66E-C31D-091A-D7221C664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3232B7-16BA-B54F-F670-0D9B11B3CC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95B3D-8F62-78D5-DAAE-CB833DB93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ABDB3-D1D0-9744-A8C1-7E7102646AEC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F4B8-4A8A-19C2-A694-E5B71DDC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EC111-903D-37A2-F08C-A5B30C698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415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53443-2542-D0E0-4898-F1D6521E7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4BD49-8847-8246-FD51-C57EB6C87C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BF987-CAC4-C36C-5A4A-2EAD1F019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ABDB3-D1D0-9744-A8C1-7E7102646AEC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ACF4B-569D-8EFF-2C95-7704CBC55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BE1C4-CAB6-4FBA-A97B-6C322287F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83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F801B0-FFCC-C365-0F8F-38B24ED46C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963646-CEEB-8D48-B2D0-B51632738D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854A1-6669-5CF3-A9EF-BDC9B14E42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ABDB3-D1D0-9744-A8C1-7E7102646AEC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585FE-3CD2-71F2-5289-9DAB1C9C6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82A5F-B9F8-BBBC-064E-677547424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22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885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9DC95-E66E-C31D-091A-D7221C664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3232B7-16BA-B54F-F670-0D9B11B3CC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95B3D-8F62-78D5-DAAE-CB833DB93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ABDB3-D1D0-9744-A8C1-7E7102646AEC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F4B8-4A8A-19C2-A694-E5B71DDC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EC111-903D-37A2-F08C-A5B30C698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43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83360-34D6-D369-EB94-85AD7E5E8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D6207-3639-D479-07F6-6DAC2291B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9AD9A-FA04-5D51-78AD-4B3DB87307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ABDB3-D1D0-9744-A8C1-7E7102646AEC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5A881-A249-B59A-17C1-12B5605B5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FC0C1-2A5F-1C11-D0A4-6DEFBB6B8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76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DCFD8-2D2E-CC16-DBA8-C6C78FEA7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E119C7-2975-CB95-DBD9-21F5CB2D6D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5FFDF-B17B-7BE3-0E56-37B5DA615D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ABDB3-D1D0-9744-A8C1-7E7102646AEC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9D1D8-0F0B-D095-D2E0-9C6ED4B29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7F64C-8B1D-7DAB-266A-97D6446FA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844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0C251-6618-0FCA-4391-78E39C610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1A08C-39A5-1EE3-5B3C-0EDD6F434E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2A4901-BA33-EFF7-69F3-18DAC4FE6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352182-930F-AF99-FFBE-E76CE71497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ABDB3-D1D0-9744-A8C1-7E7102646AEC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D38A8-5468-B8DC-C2B9-949851C81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21585D-4232-772E-3BCF-35337584F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41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B26A6-EE90-FE7A-0D3B-DBE72F638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9FD8AA-989B-960F-9D88-815721194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F9F63-6744-DF57-6738-0E634AECFB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064BBA-6C0F-6B73-ACE2-350BCEA8C8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B0AC2F-41E0-EAD7-0391-16C190C6A4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E0ED40-0C3B-372F-EAAE-F1848A6FD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ABDB3-D1D0-9744-A8C1-7E7102646AEC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095FB1-B91A-CF1A-4056-242B56F70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C4FBFC-39F9-1F88-A729-BE17F0262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56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0C962-371B-5375-4A69-5217A0B0D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7BA45E-E4BC-743B-696E-EDFAEE6861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ABDB3-D1D0-9744-A8C1-7E7102646AEC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C588C7-3FC3-9096-441F-543C59F9C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E58ED9-B98D-663A-09A0-DE0B19886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3418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D93852-C33E-B21E-6A79-79009C2326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ABDB3-D1D0-9744-A8C1-7E7102646AEC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F72157-3BCC-2F12-AD1B-B0EDBB4F8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8F8F1-6910-D28A-FB13-930177B97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02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83360-34D6-D369-EB94-85AD7E5E8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D6207-3639-D479-07F6-6DAC2291B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9AD9A-FA04-5D51-78AD-4B3DB87307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ABDB3-D1D0-9744-A8C1-7E7102646AEC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5A881-A249-B59A-17C1-12B5605B5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FC0C1-2A5F-1C11-D0A4-6DEFBB6B8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788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948BB-38E5-044D-6D0E-801BCF045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1B03F-5310-64C9-BC3A-E867AD9C9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643EC3-E0B6-754B-0E5E-6DDB5FF0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78DA1F-5426-617C-4A04-78C289E4C8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ABDB3-D1D0-9744-A8C1-7E7102646AEC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C0366E-E9BE-FA68-639A-752A9BDE1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DF9C13-1EA5-D5ED-2D3F-5B08F9CCD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207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2F1E3-5524-A8D0-6074-70694BA2A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A458E9-B4E8-AC7A-234E-09D50894F6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8B0154-D383-D219-187A-6D94D668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79FB29-06EE-7D91-ACCA-2C3C0C7626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ABDB3-D1D0-9744-A8C1-7E7102646AEC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D2F188-80E5-2C3D-5AAD-BD2EF0C6C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D169BF-D5ED-2003-D2BB-91CAC187B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527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53443-2542-D0E0-4898-F1D6521E7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4BD49-8847-8246-FD51-C57EB6C87C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BF987-CAC4-C36C-5A4A-2EAD1F019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ABDB3-D1D0-9744-A8C1-7E7102646AEC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ACF4B-569D-8EFF-2C95-7704CBC55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BE1C4-CAB6-4FBA-A97B-6C322287F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4236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F801B0-FFCC-C365-0F8F-38B24ED46C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963646-CEEB-8D48-B2D0-B51632738D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854A1-6669-5CF3-A9EF-BDC9B14E42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ABDB3-D1D0-9744-A8C1-7E7102646AEC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585FE-3CD2-71F2-5289-9DAB1C9C6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82A5F-B9F8-BBBC-064E-677547424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83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DCFD8-2D2E-CC16-DBA8-C6C78FEA7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E119C7-2975-CB95-DBD9-21F5CB2D6D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5FFDF-B17B-7BE3-0E56-37B5DA615D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ABDB3-D1D0-9744-A8C1-7E7102646AEC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9D1D8-0F0B-D095-D2E0-9C6ED4B29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7F64C-8B1D-7DAB-266A-97D6446FA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494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0C251-6618-0FCA-4391-78E39C610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1A08C-39A5-1EE3-5B3C-0EDD6F434E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2A4901-BA33-EFF7-69F3-18DAC4FE6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352182-930F-AF99-FFBE-E76CE71497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ABDB3-D1D0-9744-A8C1-7E7102646AEC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D38A8-5468-B8DC-C2B9-949851C81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21585D-4232-772E-3BCF-35337584F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244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B26A6-EE90-FE7A-0D3B-DBE72F638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9FD8AA-989B-960F-9D88-815721194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F9F63-6744-DF57-6738-0E634AECFB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064BBA-6C0F-6B73-ACE2-350BCEA8C8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B0AC2F-41E0-EAD7-0391-16C190C6A4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E0ED40-0C3B-372F-EAAE-F1848A6FD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ABDB3-D1D0-9744-A8C1-7E7102646AEC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095FB1-B91A-CF1A-4056-242B56F70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C4FBFC-39F9-1F88-A729-BE17F0262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08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0C962-371B-5375-4A69-5217A0B0D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7BA45E-E4BC-743B-696E-EDFAEE6861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ABDB3-D1D0-9744-A8C1-7E7102646AEC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C588C7-3FC3-9096-441F-543C59F9C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E58ED9-B98D-663A-09A0-DE0B19886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137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D93852-C33E-B21E-6A79-79009C2326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ABDB3-D1D0-9744-A8C1-7E7102646AEC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F72157-3BCC-2F12-AD1B-B0EDBB4F8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8F8F1-6910-D28A-FB13-930177B97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57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948BB-38E5-044D-6D0E-801BCF045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1B03F-5310-64C9-BC3A-E867AD9C9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643EC3-E0B6-754B-0E5E-6DDB5FF0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78DA1F-5426-617C-4A04-78C289E4C8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ABDB3-D1D0-9744-A8C1-7E7102646AEC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C0366E-E9BE-FA68-639A-752A9BDE1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DF9C13-1EA5-D5ED-2D3F-5B08F9CCD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663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2F1E3-5524-A8D0-6074-70694BA2A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A458E9-B4E8-AC7A-234E-09D50894F6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8B0154-D383-D219-187A-6D94D668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79FB29-06EE-7D91-ACCA-2C3C0C7626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ABDB3-D1D0-9744-A8C1-7E7102646AEC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D2F188-80E5-2C3D-5AAD-BD2EF0C6C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D169BF-D5ED-2003-D2BB-91CAC187B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647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lorful background with white text&#10;&#10;AI-generated content may be incorrect.">
            <a:extLst>
              <a:ext uri="{FF2B5EF4-FFF2-40B4-BE49-F238E27FC236}">
                <a16:creationId xmlns:a16="http://schemas.microsoft.com/office/drawing/2014/main" id="{AF08A264-FEC8-614F-FD9F-918B5F3D9B5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850D921C-E17F-950E-FAB7-20C871A530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17991" t="22892" r="17595" b="23310"/>
          <a:stretch/>
        </p:blipFill>
        <p:spPr>
          <a:xfrm>
            <a:off x="11392110" y="6109531"/>
            <a:ext cx="749612" cy="693747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12868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heart with a yellow rectangle&#10;&#10;AI-generated content may be incorrect.">
            <a:extLst>
              <a:ext uri="{FF2B5EF4-FFF2-40B4-BE49-F238E27FC236}">
                <a16:creationId xmlns:a16="http://schemas.microsoft.com/office/drawing/2014/main" id="{DEB4A523-F0C1-E2DC-B55F-CE0C6B0BAE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36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lorful background with white text&#10;&#10;AI-generated content may be incorrect.">
            <a:extLst>
              <a:ext uri="{FF2B5EF4-FFF2-40B4-BE49-F238E27FC236}">
                <a16:creationId xmlns:a16="http://schemas.microsoft.com/office/drawing/2014/main" id="{AF08A264-FEC8-614F-FD9F-918B5F3D9B5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9234C1C2-2434-8D47-F5B0-CD69D9E5DE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17991" t="22892" r="17595" b="23310"/>
          <a:stretch/>
        </p:blipFill>
        <p:spPr>
          <a:xfrm>
            <a:off x="11392110" y="6109531"/>
            <a:ext cx="749612" cy="693747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377835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emf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49F71-D457-77B4-BD88-E736FB117CBD}"/>
              </a:ext>
            </a:extLst>
          </p:cNvPr>
          <p:cNvSpPr txBox="1">
            <a:spLocks/>
          </p:cNvSpPr>
          <p:nvPr/>
        </p:nvSpPr>
        <p:spPr>
          <a:xfrm>
            <a:off x="351209" y="1952380"/>
            <a:ext cx="7655107" cy="1641888"/>
          </a:xfrm>
          <a:prstGeom prst="rect">
            <a:avLst/>
          </a:prstGeom>
        </p:spPr>
        <p:txBody>
          <a:bodyPr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F2B7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ontrolled trial of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F2B7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igh-risk coronary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F2B7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ntervention with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F2B7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ercutaneous left ventricular unloading (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F2B7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CHIP-BCIS3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6D7CFFCF-4BDF-781D-0D5A-4292388F6F16}"/>
              </a:ext>
            </a:extLst>
          </p:cNvPr>
          <p:cNvSpPr txBox="1">
            <a:spLocks/>
          </p:cNvSpPr>
          <p:nvPr/>
        </p:nvSpPr>
        <p:spPr>
          <a:xfrm>
            <a:off x="351209" y="4600820"/>
            <a:ext cx="6708809" cy="1186322"/>
          </a:xfrm>
          <a:prstGeom prst="rect">
            <a:avLst/>
          </a:prstGeom>
        </p:spPr>
        <p:txBody>
          <a:bodyPr/>
          <a:lstStyle>
            <a:lvl1pPr marL="228600" indent="-22860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2B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Divaka Perera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3F2B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MD FRCP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3F2B7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Professor </a:t>
            </a:r>
            <a:r>
              <a:rPr lang="en-US" sz="1800" b="0" dirty="0">
                <a:solidFill>
                  <a:prstClr val="white"/>
                </a:solidFill>
              </a:rPr>
              <a:t>of Cardiology, King’s College London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Interventional Cardiologist, Guy’s &amp; St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Thomas’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Hospital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@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divaka_perera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146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8A939-114B-1336-2849-7E8A3C1D1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683520-CFDC-119F-4E5D-E1626F629624}"/>
              </a:ext>
            </a:extLst>
          </p:cNvPr>
          <p:cNvSpPr txBox="1"/>
          <p:nvPr/>
        </p:nvSpPr>
        <p:spPr>
          <a:xfrm>
            <a:off x="9537086" y="1110615"/>
            <a:ext cx="13409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accent4">
                    <a:lumMod val="75000"/>
                  </a:schemeClr>
                </a:solidFill>
              </a:rPr>
              <a:t>LVEF 27% </a:t>
            </a:r>
          </a:p>
          <a:p>
            <a:r>
              <a:rPr lang="en-GB" sz="1200" dirty="0">
                <a:solidFill>
                  <a:schemeClr val="accent4">
                    <a:lumMod val="75000"/>
                  </a:schemeClr>
                </a:solidFill>
              </a:rPr>
              <a:t>(IQR 20 to 32)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0F1415-1826-ACE1-864C-8C7621D877C3}"/>
              </a:ext>
            </a:extLst>
          </p:cNvPr>
          <p:cNvSpPr txBox="1"/>
          <p:nvPr/>
        </p:nvSpPr>
        <p:spPr>
          <a:xfrm>
            <a:off x="9537086" y="2576279"/>
            <a:ext cx="2080441" cy="15850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i="1" dirty="0">
                <a:solidFill>
                  <a:schemeClr val="accent4">
                    <a:lumMod val="75000"/>
                  </a:schemeClr>
                </a:solidFill>
              </a:rPr>
              <a:t>Core Laboratory</a:t>
            </a:r>
            <a:endParaRPr lang="en-GB" sz="2000" b="1" i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GB" sz="2000" b="1" dirty="0">
                <a:solidFill>
                  <a:schemeClr val="accent4">
                    <a:lumMod val="75000"/>
                  </a:schemeClr>
                </a:solidFill>
              </a:rPr>
              <a:t>BCIS-JS 12 </a:t>
            </a:r>
          </a:p>
          <a:p>
            <a:r>
              <a:rPr lang="en-GB" sz="1200" dirty="0">
                <a:solidFill>
                  <a:schemeClr val="accent4">
                    <a:lumMod val="75000"/>
                  </a:schemeClr>
                </a:solidFill>
              </a:rPr>
              <a:t>(IQR 10 to 12)</a:t>
            </a:r>
          </a:p>
          <a:p>
            <a:endParaRPr lang="en-GB" sz="12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GB" sz="2000" b="1" dirty="0">
                <a:solidFill>
                  <a:schemeClr val="accent4">
                    <a:lumMod val="75000"/>
                  </a:schemeClr>
                </a:solidFill>
              </a:rPr>
              <a:t>Syntax Score 38 </a:t>
            </a:r>
          </a:p>
          <a:p>
            <a:r>
              <a:rPr lang="en-GB" sz="1200" dirty="0">
                <a:solidFill>
                  <a:schemeClr val="accent4">
                    <a:lumMod val="75000"/>
                  </a:schemeClr>
                </a:solidFill>
              </a:rPr>
              <a:t>(IQR 30 to 47)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1C7824-D7E2-8E45-FCC9-A2F89F7053D4}"/>
              </a:ext>
            </a:extLst>
          </p:cNvPr>
          <p:cNvSpPr txBox="1"/>
          <p:nvPr/>
        </p:nvSpPr>
        <p:spPr>
          <a:xfrm>
            <a:off x="9537086" y="4597345"/>
            <a:ext cx="1880195" cy="1492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i="1" dirty="0">
                <a:solidFill>
                  <a:schemeClr val="accent4">
                    <a:lumMod val="75000"/>
                  </a:schemeClr>
                </a:solidFill>
              </a:rPr>
              <a:t>Planned procedure</a:t>
            </a:r>
            <a:endParaRPr lang="en-GB" sz="2000" b="1" i="1" dirty="0">
              <a:solidFill>
                <a:schemeClr val="accent4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GB" sz="2000" b="1" dirty="0">
                <a:solidFill>
                  <a:schemeClr val="accent4">
                    <a:lumMod val="75000"/>
                  </a:schemeClr>
                </a:solidFill>
              </a:rPr>
              <a:t>LMS PCI 72%</a:t>
            </a:r>
            <a:endParaRPr lang="en-GB" sz="1200" dirty="0">
              <a:solidFill>
                <a:schemeClr val="accent4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GB" sz="2000" b="1" dirty="0">
                <a:solidFill>
                  <a:schemeClr val="accent4">
                    <a:lumMod val="75000"/>
                  </a:schemeClr>
                </a:solidFill>
              </a:rPr>
              <a:t>Cal. mod 81% </a:t>
            </a:r>
          </a:p>
          <a:p>
            <a:pPr>
              <a:spcAft>
                <a:spcPts val="600"/>
              </a:spcAft>
            </a:pPr>
            <a:r>
              <a:rPr lang="en-GB" sz="2000" b="1" dirty="0">
                <a:solidFill>
                  <a:schemeClr val="accent4">
                    <a:lumMod val="75000"/>
                  </a:schemeClr>
                </a:solidFill>
              </a:rPr>
              <a:t>CTO PCI 27%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395A62-F1B0-DD8A-F843-CEDF817ACD64}"/>
              </a:ext>
            </a:extLst>
          </p:cNvPr>
          <p:cNvSpPr txBox="1"/>
          <p:nvPr/>
        </p:nvSpPr>
        <p:spPr>
          <a:xfrm>
            <a:off x="2177818" y="1110615"/>
            <a:ext cx="357764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b="1" dirty="0">
                <a:solidFill>
                  <a:schemeClr val="accent4">
                    <a:lumMod val="75000"/>
                  </a:schemeClr>
                </a:solidFill>
              </a:rPr>
              <a:t>83% Male</a:t>
            </a:r>
          </a:p>
          <a:p>
            <a:pPr>
              <a:spcAft>
                <a:spcPts val="600"/>
              </a:spcAft>
            </a:pPr>
            <a:r>
              <a:rPr lang="en-GB" sz="2000" b="1" dirty="0">
                <a:solidFill>
                  <a:schemeClr val="accent4">
                    <a:lumMod val="75000"/>
                  </a:schemeClr>
                </a:solidFill>
              </a:rPr>
              <a:t>85% Caucasian, 12% S. Asian</a:t>
            </a:r>
          </a:p>
          <a:p>
            <a:pPr>
              <a:spcAft>
                <a:spcPts val="600"/>
              </a:spcAft>
            </a:pPr>
            <a:r>
              <a:rPr lang="en-GB" sz="2000" b="1" dirty="0">
                <a:solidFill>
                  <a:schemeClr val="accent4">
                    <a:lumMod val="75000"/>
                  </a:schemeClr>
                </a:solidFill>
              </a:rPr>
              <a:t>Mean age 73 yrs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1671FEA-6076-2AA6-0625-D90CBCE88431}"/>
              </a:ext>
            </a:extLst>
          </p:cNvPr>
          <p:cNvSpPr txBox="1"/>
          <p:nvPr/>
        </p:nvSpPr>
        <p:spPr>
          <a:xfrm>
            <a:off x="2177818" y="3044889"/>
            <a:ext cx="24957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b="1" dirty="0">
                <a:solidFill>
                  <a:schemeClr val="accent4">
                    <a:lumMod val="75000"/>
                  </a:schemeClr>
                </a:solidFill>
              </a:rPr>
              <a:t>76% Acute Coronary Syndrome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4DD090-2A88-C082-78B6-CF7B45E16839}"/>
              </a:ext>
            </a:extLst>
          </p:cNvPr>
          <p:cNvSpPr txBox="1"/>
          <p:nvPr/>
        </p:nvSpPr>
        <p:spPr>
          <a:xfrm>
            <a:off x="2177818" y="4938766"/>
            <a:ext cx="251735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b="1" dirty="0">
                <a:solidFill>
                  <a:schemeClr val="accent4">
                    <a:lumMod val="75000"/>
                  </a:schemeClr>
                </a:solidFill>
              </a:rPr>
              <a:t>42% CCS 3/4 Angina</a:t>
            </a:r>
          </a:p>
          <a:p>
            <a:pPr>
              <a:spcAft>
                <a:spcPts val="600"/>
              </a:spcAft>
            </a:pPr>
            <a:r>
              <a:rPr lang="en-GB" sz="2000" b="1" dirty="0">
                <a:solidFill>
                  <a:schemeClr val="accent4">
                    <a:lumMod val="75000"/>
                  </a:schemeClr>
                </a:solidFill>
              </a:rPr>
              <a:t>46% NYHA III/IV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FB77B2C4-7F7E-532C-2D42-CEC613879A28}"/>
              </a:ext>
            </a:extLst>
          </p:cNvPr>
          <p:cNvSpPr/>
          <p:nvPr/>
        </p:nvSpPr>
        <p:spPr>
          <a:xfrm>
            <a:off x="3421272" y="102031"/>
            <a:ext cx="5349455" cy="572871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Characteristics at Randomization</a:t>
            </a:r>
          </a:p>
        </p:txBody>
      </p:sp>
      <p:pic>
        <p:nvPicPr>
          <p:cNvPr id="5" name="Picture 4" descr="A drawing of a heart&#10;&#10;AI-generated content may be incorrect.">
            <a:extLst>
              <a:ext uri="{FF2B5EF4-FFF2-40B4-BE49-F238E27FC236}">
                <a16:creationId xmlns:a16="http://schemas.microsoft.com/office/drawing/2014/main" id="{F533B573-0F8D-1E89-7BEF-66787DF437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688" t="9594" r="28139" b="1808"/>
          <a:stretch>
            <a:fillRect/>
          </a:stretch>
        </p:blipFill>
        <p:spPr>
          <a:xfrm>
            <a:off x="7530676" y="861714"/>
            <a:ext cx="1359263" cy="1568923"/>
          </a:xfrm>
          <a:prstGeom prst="rect">
            <a:avLst/>
          </a:prstGeom>
        </p:spPr>
      </p:pic>
      <p:pic>
        <p:nvPicPr>
          <p:cNvPr id="8" name="Picture 7" descr="A blue outline of a person with a lightning bolt on his chest&#10;&#10;AI-generated content may be incorrect.">
            <a:extLst>
              <a:ext uri="{FF2B5EF4-FFF2-40B4-BE49-F238E27FC236}">
                <a16:creationId xmlns:a16="http://schemas.microsoft.com/office/drawing/2014/main" id="{CD9D3BE6-6A8A-48D4-B80D-E33D21C0E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11" y="4409662"/>
            <a:ext cx="1454585" cy="1454585"/>
          </a:xfrm>
          <a:prstGeom prst="rect">
            <a:avLst/>
          </a:prstGeom>
        </p:spPr>
      </p:pic>
      <p:pic>
        <p:nvPicPr>
          <p:cNvPr id="2" name="Picture 1" descr="A person and person holding hands&#10;&#10;AI-generated content may be incorrect.">
            <a:extLst>
              <a:ext uri="{FF2B5EF4-FFF2-40B4-BE49-F238E27FC236}">
                <a16:creationId xmlns:a16="http://schemas.microsoft.com/office/drawing/2014/main" id="{EBB13ECE-35FA-2E41-CDD2-3BF90F798B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072" t="20383" r="18107" b="27985"/>
          <a:stretch>
            <a:fillRect/>
          </a:stretch>
        </p:blipFill>
        <p:spPr>
          <a:xfrm>
            <a:off x="599090" y="984352"/>
            <a:ext cx="1255038" cy="1476750"/>
          </a:xfrm>
          <a:prstGeom prst="rect">
            <a:avLst/>
          </a:prstGeom>
        </p:spPr>
      </p:pic>
      <p:pic>
        <p:nvPicPr>
          <p:cNvPr id="9" name="Picture 8" descr="A blue and red ambulance&#10;&#10;AI-generated content may be incorrect.">
            <a:extLst>
              <a:ext uri="{FF2B5EF4-FFF2-40B4-BE49-F238E27FC236}">
                <a16:creationId xmlns:a16="http://schemas.microsoft.com/office/drawing/2014/main" id="{F552C96F-6C51-4064-C893-DD9D36C0656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134" t="20809" r="16460" b="20287"/>
          <a:stretch>
            <a:fillRect/>
          </a:stretch>
        </p:blipFill>
        <p:spPr>
          <a:xfrm>
            <a:off x="494864" y="2902221"/>
            <a:ext cx="1682954" cy="1042316"/>
          </a:xfrm>
          <a:prstGeom prst="rect">
            <a:avLst/>
          </a:prstGeom>
        </p:spPr>
      </p:pic>
      <p:pic>
        <p:nvPicPr>
          <p:cNvPr id="6" name="Picture 5" descr="A close-up of a human body&#10;&#10;AI-generated content may be incorrect.">
            <a:extLst>
              <a:ext uri="{FF2B5EF4-FFF2-40B4-BE49-F238E27FC236}">
                <a16:creationId xmlns:a16="http://schemas.microsoft.com/office/drawing/2014/main" id="{19F9D84B-8A90-7C8E-D614-746FE4B297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0209" y="4903071"/>
            <a:ext cx="1880195" cy="881263"/>
          </a:xfrm>
          <a:prstGeom prst="rect">
            <a:avLst/>
          </a:prstGeom>
        </p:spPr>
      </p:pic>
      <p:pic>
        <p:nvPicPr>
          <p:cNvPr id="7" name="Picture 6" descr="A drawing of a blood vessel&#10;&#10;AI-generated content may be incorrect.">
            <a:extLst>
              <a:ext uri="{FF2B5EF4-FFF2-40B4-BE49-F238E27FC236}">
                <a16:creationId xmlns:a16="http://schemas.microsoft.com/office/drawing/2014/main" id="{C208E5EB-E2E3-E500-B4CA-5054AEDE35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440011" y="2411306"/>
            <a:ext cx="1610702" cy="215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9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drawing of a drainpipe&#10;&#10;AI-generated content may be incorrect.">
            <a:extLst>
              <a:ext uri="{FF2B5EF4-FFF2-40B4-BE49-F238E27FC236}">
                <a16:creationId xmlns:a16="http://schemas.microsoft.com/office/drawing/2014/main" id="{34CBC418-2FF5-E9B6-E227-B1487B0B1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7508" y="657917"/>
            <a:ext cx="841869" cy="6815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42F82D-B358-3A92-F170-D1ECC653AF19}"/>
              </a:ext>
            </a:extLst>
          </p:cNvPr>
          <p:cNvSpPr txBox="1"/>
          <p:nvPr/>
        </p:nvSpPr>
        <p:spPr>
          <a:xfrm>
            <a:off x="625033" y="2177199"/>
            <a:ext cx="3332066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GB" sz="2000" b="1" dirty="0">
                <a:solidFill>
                  <a:schemeClr val="accent4">
                    <a:lumMod val="75000"/>
                  </a:schemeClr>
                </a:solidFill>
              </a:rPr>
              <a:t>Elective </a:t>
            </a:r>
            <a:r>
              <a:rPr lang="en-GB" sz="2000" b="1" dirty="0" err="1">
                <a:solidFill>
                  <a:schemeClr val="accent4">
                    <a:lumMod val="75000"/>
                  </a:schemeClr>
                </a:solidFill>
              </a:rPr>
              <a:t>mAFP</a:t>
            </a:r>
            <a:r>
              <a:rPr lang="en-GB" sz="2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GB" sz="2000" dirty="0">
                <a:solidFill>
                  <a:schemeClr val="accent4">
                    <a:lumMod val="75000"/>
                  </a:schemeClr>
                </a:solidFill>
              </a:rPr>
              <a:t>(Impella CP)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21146E-C653-EEEB-79F6-15D8C8678C8B}"/>
              </a:ext>
            </a:extLst>
          </p:cNvPr>
          <p:cNvSpPr txBox="1"/>
          <p:nvPr/>
        </p:nvSpPr>
        <p:spPr>
          <a:xfrm>
            <a:off x="5832463" y="2177199"/>
            <a:ext cx="673582" cy="40011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ctr"/>
            <a:r>
              <a:rPr lang="en-GB" sz="2000" b="1" dirty="0">
                <a:solidFill>
                  <a:schemeClr val="accent4">
                    <a:lumMod val="75000"/>
                  </a:schemeClr>
                </a:solidFill>
              </a:rPr>
              <a:t>97%</a:t>
            </a:r>
            <a:endParaRPr lang="en-GB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7A707B-E755-9AB5-D198-C064E44D5F3E}"/>
              </a:ext>
            </a:extLst>
          </p:cNvPr>
          <p:cNvSpPr txBox="1"/>
          <p:nvPr/>
        </p:nvSpPr>
        <p:spPr>
          <a:xfrm>
            <a:off x="10369778" y="2177199"/>
            <a:ext cx="537328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GB" sz="2000" b="1" dirty="0">
                <a:solidFill>
                  <a:schemeClr val="accent4">
                    <a:lumMod val="75000"/>
                  </a:schemeClr>
                </a:solidFill>
              </a:rPr>
              <a:t>0%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544D87-5196-320B-F370-521B5E60233E}"/>
              </a:ext>
            </a:extLst>
          </p:cNvPr>
          <p:cNvSpPr txBox="1"/>
          <p:nvPr/>
        </p:nvSpPr>
        <p:spPr>
          <a:xfrm>
            <a:off x="625033" y="2569031"/>
            <a:ext cx="1629677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GB" sz="2000" dirty="0">
                <a:solidFill>
                  <a:schemeClr val="accent4">
                    <a:lumMod val="75000"/>
                  </a:schemeClr>
                </a:solidFill>
              </a:rPr>
              <a:t>Elective IABP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4C3CB9-AA02-BA48-F31A-8C146D6BC886}"/>
              </a:ext>
            </a:extLst>
          </p:cNvPr>
          <p:cNvSpPr txBox="1"/>
          <p:nvPr/>
        </p:nvSpPr>
        <p:spPr>
          <a:xfrm>
            <a:off x="5902998" y="2569031"/>
            <a:ext cx="532518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GB" sz="2000" dirty="0">
                <a:solidFill>
                  <a:schemeClr val="accent4">
                    <a:lumMod val="75000"/>
                  </a:schemeClr>
                </a:solidFill>
              </a:rPr>
              <a:t>0%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B3C5F5-CE2D-B638-F2BB-52E7F757B9AE}"/>
              </a:ext>
            </a:extLst>
          </p:cNvPr>
          <p:cNvSpPr txBox="1"/>
          <p:nvPr/>
        </p:nvSpPr>
        <p:spPr>
          <a:xfrm>
            <a:off x="10372183" y="2569031"/>
            <a:ext cx="532518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GB" sz="2000" dirty="0">
                <a:solidFill>
                  <a:schemeClr val="accent4">
                    <a:lumMod val="75000"/>
                  </a:schemeClr>
                </a:solidFill>
              </a:rPr>
              <a:t>0%</a:t>
            </a:r>
            <a:endParaRPr lang="en-GB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BB23BA-5151-2829-4332-D3162001FFE9}"/>
              </a:ext>
            </a:extLst>
          </p:cNvPr>
          <p:cNvSpPr txBox="1"/>
          <p:nvPr/>
        </p:nvSpPr>
        <p:spPr>
          <a:xfrm>
            <a:off x="629537" y="3384301"/>
            <a:ext cx="3087705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GB" sz="2000" i="1" dirty="0">
                <a:solidFill>
                  <a:schemeClr val="accent4"/>
                </a:solidFill>
              </a:rPr>
              <a:t>Bailout </a:t>
            </a:r>
            <a:r>
              <a:rPr lang="en-GB" sz="2000" dirty="0" err="1">
                <a:solidFill>
                  <a:schemeClr val="accent4"/>
                </a:solidFill>
              </a:rPr>
              <a:t>mAFP</a:t>
            </a:r>
            <a:r>
              <a:rPr lang="en-GB" sz="2000" dirty="0">
                <a:solidFill>
                  <a:schemeClr val="accent4"/>
                </a:solidFill>
              </a:rPr>
              <a:t> (Impella CP)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359058-24FE-FEC1-8726-E1A3281E725D}"/>
              </a:ext>
            </a:extLst>
          </p:cNvPr>
          <p:cNvSpPr txBox="1"/>
          <p:nvPr/>
        </p:nvSpPr>
        <p:spPr>
          <a:xfrm>
            <a:off x="5907503" y="3384301"/>
            <a:ext cx="532518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GB" sz="2000" dirty="0">
                <a:solidFill>
                  <a:schemeClr val="accent4"/>
                </a:solidFill>
              </a:rPr>
              <a:t>0%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8C8ED5-E964-B2A6-CA94-50924F996BFE}"/>
              </a:ext>
            </a:extLst>
          </p:cNvPr>
          <p:cNvSpPr txBox="1"/>
          <p:nvPr/>
        </p:nvSpPr>
        <p:spPr>
          <a:xfrm>
            <a:off x="10271689" y="3384301"/>
            <a:ext cx="742511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GB" sz="2000" dirty="0">
                <a:solidFill>
                  <a:schemeClr val="accent4"/>
                </a:solidFill>
              </a:rPr>
              <a:t>0.7%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F241CA-C381-F00E-B736-F7F39AD04EB5}"/>
              </a:ext>
            </a:extLst>
          </p:cNvPr>
          <p:cNvSpPr txBox="1"/>
          <p:nvPr/>
        </p:nvSpPr>
        <p:spPr>
          <a:xfrm>
            <a:off x="629537" y="3776133"/>
            <a:ext cx="1540806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GB" sz="2000" i="1" dirty="0">
                <a:solidFill>
                  <a:schemeClr val="accent4"/>
                </a:solidFill>
              </a:rPr>
              <a:t>Bailout</a:t>
            </a:r>
            <a:r>
              <a:rPr lang="en-GB" sz="2000" dirty="0">
                <a:solidFill>
                  <a:schemeClr val="accent4"/>
                </a:solidFill>
              </a:rPr>
              <a:t> IABP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3B6467-5CE0-1F24-5B2B-244E3F800497}"/>
              </a:ext>
            </a:extLst>
          </p:cNvPr>
          <p:cNvSpPr txBox="1"/>
          <p:nvPr/>
        </p:nvSpPr>
        <p:spPr>
          <a:xfrm>
            <a:off x="5802504" y="3776133"/>
            <a:ext cx="742511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GB" sz="2000" dirty="0">
                <a:solidFill>
                  <a:schemeClr val="accent4"/>
                </a:solidFill>
              </a:rPr>
              <a:t>0.7%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5BA021-AB83-FD9A-3830-331C77C3A260}"/>
              </a:ext>
            </a:extLst>
          </p:cNvPr>
          <p:cNvSpPr txBox="1"/>
          <p:nvPr/>
        </p:nvSpPr>
        <p:spPr>
          <a:xfrm>
            <a:off x="10271688" y="3776133"/>
            <a:ext cx="742511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GB" sz="2000" dirty="0">
                <a:solidFill>
                  <a:schemeClr val="accent4"/>
                </a:solidFill>
              </a:rPr>
              <a:t>5.3%</a:t>
            </a:r>
            <a:endParaRPr lang="en-GB" sz="2000" b="1" dirty="0">
              <a:solidFill>
                <a:schemeClr val="accent4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2332732-F354-0196-832B-E3ACC7FB0AC3}"/>
              </a:ext>
            </a:extLst>
          </p:cNvPr>
          <p:cNvCxnSpPr/>
          <p:nvPr/>
        </p:nvCxnSpPr>
        <p:spPr>
          <a:xfrm>
            <a:off x="501910" y="3148934"/>
            <a:ext cx="11215947" cy="0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A1D3132-0A0B-F59B-DBE8-1D627AD8B309}"/>
              </a:ext>
            </a:extLst>
          </p:cNvPr>
          <p:cNvCxnSpPr/>
          <p:nvPr/>
        </p:nvCxnSpPr>
        <p:spPr>
          <a:xfrm>
            <a:off x="8424472" y="2177199"/>
            <a:ext cx="0" cy="791942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8250CFE-C679-22A0-0978-514798D3A0E4}"/>
              </a:ext>
            </a:extLst>
          </p:cNvPr>
          <p:cNvCxnSpPr/>
          <p:nvPr/>
        </p:nvCxnSpPr>
        <p:spPr>
          <a:xfrm>
            <a:off x="8424503" y="3388440"/>
            <a:ext cx="0" cy="791942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F1635D8-CB1B-C809-41DE-D5B0FBFFEC8D}"/>
              </a:ext>
            </a:extLst>
          </p:cNvPr>
          <p:cNvGrpSpPr/>
          <p:nvPr/>
        </p:nvGrpSpPr>
        <p:grpSpPr>
          <a:xfrm>
            <a:off x="456301" y="4412205"/>
            <a:ext cx="11215947" cy="1433808"/>
            <a:chOff x="456301" y="4503645"/>
            <a:chExt cx="11215947" cy="143380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0A956C7-4F3F-F920-B7D4-C2FAA1D7C176}"/>
                </a:ext>
              </a:extLst>
            </p:cNvPr>
            <p:cNvSpPr txBox="1"/>
            <p:nvPr/>
          </p:nvSpPr>
          <p:spPr>
            <a:xfrm>
              <a:off x="625033" y="4753679"/>
              <a:ext cx="2604303" cy="40011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GB" sz="2000" dirty="0">
                  <a:solidFill>
                    <a:schemeClr val="accent4">
                      <a:lumMod val="75000"/>
                    </a:schemeClr>
                  </a:solidFill>
                </a:rPr>
                <a:t>Received planned PCI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FE32E62-3FE8-47FC-00DB-B8B5C8756899}"/>
                </a:ext>
              </a:extLst>
            </p:cNvPr>
            <p:cNvSpPr txBox="1"/>
            <p:nvPr/>
          </p:nvSpPr>
          <p:spPr>
            <a:xfrm>
              <a:off x="5766741" y="4753679"/>
              <a:ext cx="805028" cy="40011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accent4">
                      <a:lumMod val="75000"/>
                    </a:schemeClr>
                  </a:solidFill>
                </a:rPr>
                <a:t>100%</a:t>
              </a:r>
              <a:endParaRPr lang="en-GB" sz="1600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0339D8B-41BD-A0D4-22F6-A09B63A49666}"/>
                </a:ext>
              </a:extLst>
            </p:cNvPr>
            <p:cNvSpPr txBox="1"/>
            <p:nvPr/>
          </p:nvSpPr>
          <p:spPr>
            <a:xfrm>
              <a:off x="10304054" y="4753679"/>
              <a:ext cx="668773" cy="40011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accent4">
                      <a:lumMod val="75000"/>
                    </a:schemeClr>
                  </a:solidFill>
                </a:rPr>
                <a:t>99%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0E88B06-14BF-3C8C-F837-2A7398A0690E}"/>
                </a:ext>
              </a:extLst>
            </p:cNvPr>
            <p:cNvSpPr txBox="1"/>
            <p:nvPr/>
          </p:nvSpPr>
          <p:spPr>
            <a:xfrm>
              <a:off x="625033" y="5145511"/>
              <a:ext cx="1991699" cy="40011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GB" sz="2000" dirty="0">
                  <a:solidFill>
                    <a:schemeClr val="accent4">
                      <a:lumMod val="75000"/>
                    </a:schemeClr>
                  </a:solidFill>
                </a:rPr>
                <a:t>Single-stage PCI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AF9F8EE-413E-A47D-ABB6-3EFF5FDBBFD6}"/>
                </a:ext>
              </a:extLst>
            </p:cNvPr>
            <p:cNvSpPr txBox="1"/>
            <p:nvPr/>
          </p:nvSpPr>
          <p:spPr>
            <a:xfrm>
              <a:off x="5832466" y="5145511"/>
              <a:ext cx="673582" cy="40011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accent4">
                      <a:lumMod val="75000"/>
                    </a:schemeClr>
                  </a:solidFill>
                </a:rPr>
                <a:t>93%</a:t>
              </a:r>
              <a:endParaRPr lang="en-GB" sz="2000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A9B739E-1C94-D583-AF65-158074A51498}"/>
                </a:ext>
              </a:extLst>
            </p:cNvPr>
            <p:cNvSpPr txBox="1"/>
            <p:nvPr/>
          </p:nvSpPr>
          <p:spPr>
            <a:xfrm>
              <a:off x="9641215" y="5145511"/>
              <a:ext cx="1994457" cy="4001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accent4">
                      <a:lumMod val="75000"/>
                    </a:schemeClr>
                  </a:solidFill>
                </a:rPr>
                <a:t>82%</a:t>
              </a:r>
              <a:endParaRPr lang="en-GB" sz="2000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20DD65C-D7DE-6DAC-8E31-4D9091C5D4ED}"/>
                </a:ext>
              </a:extLst>
            </p:cNvPr>
            <p:cNvSpPr txBox="1"/>
            <p:nvPr/>
          </p:nvSpPr>
          <p:spPr>
            <a:xfrm>
              <a:off x="625033" y="5537343"/>
              <a:ext cx="2979534" cy="40011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GB" sz="2000" dirty="0">
                  <a:solidFill>
                    <a:schemeClr val="accent4">
                      <a:lumMod val="75000"/>
                    </a:schemeClr>
                  </a:solidFill>
                </a:rPr>
                <a:t>PCI in two or more stages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A58EA09-EC1C-1A09-51D2-0E98770E23CB}"/>
                </a:ext>
              </a:extLst>
            </p:cNvPr>
            <p:cNvSpPr txBox="1"/>
            <p:nvPr/>
          </p:nvSpPr>
          <p:spPr>
            <a:xfrm>
              <a:off x="5902995" y="5537343"/>
              <a:ext cx="532518" cy="40011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accent4">
                      <a:lumMod val="75000"/>
                    </a:schemeClr>
                  </a:solidFill>
                </a:rPr>
                <a:t>7%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00E73C4-D512-E658-A5E5-3ECB31406C75}"/>
                </a:ext>
              </a:extLst>
            </p:cNvPr>
            <p:cNvSpPr txBox="1"/>
            <p:nvPr/>
          </p:nvSpPr>
          <p:spPr>
            <a:xfrm>
              <a:off x="10304053" y="5537343"/>
              <a:ext cx="668773" cy="40011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accent4">
                      <a:lumMod val="75000"/>
                    </a:schemeClr>
                  </a:solidFill>
                </a:rPr>
                <a:t>18%</a:t>
              </a: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70945CA7-9088-87EF-851C-9789A57BA2D8}"/>
                </a:ext>
              </a:extLst>
            </p:cNvPr>
            <p:cNvCxnSpPr/>
            <p:nvPr/>
          </p:nvCxnSpPr>
          <p:spPr>
            <a:xfrm>
              <a:off x="456301" y="4503645"/>
              <a:ext cx="11215947" cy="0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39A289F-A109-1372-329B-45AFF5B9AE31}"/>
                </a:ext>
              </a:extLst>
            </p:cNvPr>
            <p:cNvCxnSpPr>
              <a:cxnSpLocks/>
            </p:cNvCxnSpPr>
            <p:nvPr/>
          </p:nvCxnSpPr>
          <p:spPr>
            <a:xfrm>
              <a:off x="8424472" y="4765474"/>
              <a:ext cx="0" cy="1090954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Picture 33" descr="A diagram of a heart and a medical device&#10;&#10;AI-generated content may be incorrect.">
            <a:extLst>
              <a:ext uri="{FF2B5EF4-FFF2-40B4-BE49-F238E27FC236}">
                <a16:creationId xmlns:a16="http://schemas.microsoft.com/office/drawing/2014/main" id="{8EEEC603-C0F1-AC1D-4D47-F336E121E5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33" t="17432" r="13919" b="12580"/>
          <a:stretch>
            <a:fillRect/>
          </a:stretch>
        </p:blipFill>
        <p:spPr>
          <a:xfrm>
            <a:off x="5025335" y="461642"/>
            <a:ext cx="2287837" cy="107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F70A8-93B9-64EE-74FF-57775A152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drawing of a drainpipe&#10;&#10;AI-generated content may be incorrect.">
            <a:extLst>
              <a:ext uri="{FF2B5EF4-FFF2-40B4-BE49-F238E27FC236}">
                <a16:creationId xmlns:a16="http://schemas.microsoft.com/office/drawing/2014/main" id="{4070E117-1801-8FA9-7640-33ABAECD8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7508" y="657917"/>
            <a:ext cx="841869" cy="6815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0D4BC2-767F-A3D7-45E4-DD6CC66ECA49}"/>
              </a:ext>
            </a:extLst>
          </p:cNvPr>
          <p:cNvSpPr txBox="1"/>
          <p:nvPr/>
        </p:nvSpPr>
        <p:spPr>
          <a:xfrm>
            <a:off x="625033" y="2834426"/>
            <a:ext cx="1919115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GB" sz="2000" b="1" dirty="0">
                <a:solidFill>
                  <a:srgbClr val="D81E00"/>
                </a:solidFill>
              </a:rPr>
              <a:t>Major Bleeding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A98E36-ED62-AEFD-E645-AC78C4D04D0C}"/>
              </a:ext>
            </a:extLst>
          </p:cNvPr>
          <p:cNvSpPr txBox="1"/>
          <p:nvPr/>
        </p:nvSpPr>
        <p:spPr>
          <a:xfrm>
            <a:off x="5725865" y="2834426"/>
            <a:ext cx="886781" cy="40011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ctr"/>
            <a:r>
              <a:rPr lang="en-GB" sz="2000" b="1" dirty="0">
                <a:solidFill>
                  <a:srgbClr val="D81E00"/>
                </a:solidFill>
              </a:rPr>
              <a:t>10.8%</a:t>
            </a:r>
            <a:endParaRPr lang="en-GB" sz="2000" dirty="0">
              <a:solidFill>
                <a:srgbClr val="D81E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A9CEE6-0F40-B596-E184-B793520D1177}"/>
              </a:ext>
            </a:extLst>
          </p:cNvPr>
          <p:cNvSpPr txBox="1"/>
          <p:nvPr/>
        </p:nvSpPr>
        <p:spPr>
          <a:xfrm>
            <a:off x="10263178" y="2834426"/>
            <a:ext cx="750526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GB" sz="2000" b="1" dirty="0">
                <a:solidFill>
                  <a:srgbClr val="D81E00"/>
                </a:solidFill>
              </a:rPr>
              <a:t>7.3%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D6C587-B293-4D67-B9BB-B807A4C37920}"/>
              </a:ext>
            </a:extLst>
          </p:cNvPr>
          <p:cNvSpPr txBox="1"/>
          <p:nvPr/>
        </p:nvSpPr>
        <p:spPr>
          <a:xfrm>
            <a:off x="625033" y="3257036"/>
            <a:ext cx="952505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GB" sz="1600" i="1" dirty="0">
                <a:solidFill>
                  <a:srgbClr val="D81E00"/>
                </a:solidFill>
              </a:rPr>
              <a:t>BARC 3a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5F0A8D-9501-B329-6DEC-708A8CFCE1BF}"/>
              </a:ext>
            </a:extLst>
          </p:cNvPr>
          <p:cNvSpPr txBox="1"/>
          <p:nvPr/>
        </p:nvSpPr>
        <p:spPr>
          <a:xfrm>
            <a:off x="5848496" y="3257036"/>
            <a:ext cx="64152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GB" sz="1600" i="1" dirty="0">
                <a:solidFill>
                  <a:srgbClr val="D81E00"/>
                </a:solidFill>
              </a:rPr>
              <a:t>7.4%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778E2E-498B-3A1E-AA64-214E23E3F3D7}"/>
              </a:ext>
            </a:extLst>
          </p:cNvPr>
          <p:cNvSpPr txBox="1"/>
          <p:nvPr/>
        </p:nvSpPr>
        <p:spPr>
          <a:xfrm>
            <a:off x="10317681" y="3257036"/>
            <a:ext cx="64152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GB" sz="1600" i="1" dirty="0">
                <a:solidFill>
                  <a:srgbClr val="D81E00"/>
                </a:solidFill>
              </a:rPr>
              <a:t>4.6%</a:t>
            </a:r>
            <a:endParaRPr lang="en-GB" sz="1600" b="1" i="1" dirty="0">
              <a:solidFill>
                <a:srgbClr val="D81E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608AA4-1C08-E729-8745-21AA0CF312F4}"/>
              </a:ext>
            </a:extLst>
          </p:cNvPr>
          <p:cNvSpPr txBox="1"/>
          <p:nvPr/>
        </p:nvSpPr>
        <p:spPr>
          <a:xfrm>
            <a:off x="625033" y="3648868"/>
            <a:ext cx="958917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GB" sz="1600" i="1" dirty="0">
                <a:solidFill>
                  <a:srgbClr val="D81E00"/>
                </a:solidFill>
              </a:rPr>
              <a:t>BARC 3b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CA18B2-19F7-93A6-51D7-6011D425C203}"/>
              </a:ext>
            </a:extLst>
          </p:cNvPr>
          <p:cNvSpPr txBox="1"/>
          <p:nvPr/>
        </p:nvSpPr>
        <p:spPr>
          <a:xfrm>
            <a:off x="5848496" y="3648868"/>
            <a:ext cx="64152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GB" sz="1600" i="1" dirty="0">
                <a:solidFill>
                  <a:srgbClr val="D81E00"/>
                </a:solidFill>
              </a:rPr>
              <a:t>2.7%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93D87B-BD4B-62B9-92F3-2CD484C21031}"/>
              </a:ext>
            </a:extLst>
          </p:cNvPr>
          <p:cNvSpPr txBox="1"/>
          <p:nvPr/>
        </p:nvSpPr>
        <p:spPr>
          <a:xfrm>
            <a:off x="10317681" y="3648868"/>
            <a:ext cx="64152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GB" sz="1600" i="1" dirty="0">
                <a:solidFill>
                  <a:srgbClr val="D81E00"/>
                </a:solidFill>
              </a:rPr>
              <a:t>2.6%</a:t>
            </a:r>
            <a:endParaRPr lang="en-GB" sz="1600" b="1" i="1" dirty="0">
              <a:solidFill>
                <a:srgbClr val="D81E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0C94F7-1BA8-FE02-8B17-32B3B6446277}"/>
              </a:ext>
            </a:extLst>
          </p:cNvPr>
          <p:cNvSpPr txBox="1"/>
          <p:nvPr/>
        </p:nvSpPr>
        <p:spPr>
          <a:xfrm>
            <a:off x="625033" y="4040700"/>
            <a:ext cx="885179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GB" sz="1600" i="1" dirty="0">
                <a:solidFill>
                  <a:srgbClr val="D81E00"/>
                </a:solidFill>
              </a:rPr>
              <a:t>BARC 4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140D69-7341-9A5E-93C8-263B17D31ED4}"/>
              </a:ext>
            </a:extLst>
          </p:cNvPr>
          <p:cNvSpPr txBox="1"/>
          <p:nvPr/>
        </p:nvSpPr>
        <p:spPr>
          <a:xfrm>
            <a:off x="5848496" y="4040700"/>
            <a:ext cx="64152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GB" sz="1600" i="1" dirty="0">
                <a:solidFill>
                  <a:srgbClr val="D81E00"/>
                </a:solidFill>
              </a:rPr>
              <a:t>0.7%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862E84-90FE-D2E7-2005-FC9A437A2217}"/>
              </a:ext>
            </a:extLst>
          </p:cNvPr>
          <p:cNvSpPr txBox="1"/>
          <p:nvPr/>
        </p:nvSpPr>
        <p:spPr>
          <a:xfrm>
            <a:off x="10401839" y="4040700"/>
            <a:ext cx="473206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GB" sz="1600" i="1" dirty="0">
                <a:solidFill>
                  <a:srgbClr val="D81E00"/>
                </a:solidFill>
              </a:rPr>
              <a:t>0%</a:t>
            </a:r>
            <a:endParaRPr lang="en-GB" sz="1600" b="1" i="1" dirty="0">
              <a:solidFill>
                <a:srgbClr val="D81E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B1072B-2DCD-45A6-20B1-AC4E4CB437AA}"/>
              </a:ext>
            </a:extLst>
          </p:cNvPr>
          <p:cNvSpPr txBox="1"/>
          <p:nvPr/>
        </p:nvSpPr>
        <p:spPr>
          <a:xfrm>
            <a:off x="625033" y="4747039"/>
            <a:ext cx="2844177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GB" sz="2000" b="1" dirty="0">
                <a:solidFill>
                  <a:srgbClr val="D81E00"/>
                </a:solidFill>
              </a:rPr>
              <a:t>Vascular Complication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84939F-EC6F-F74C-5F03-167BD59CF85B}"/>
              </a:ext>
            </a:extLst>
          </p:cNvPr>
          <p:cNvSpPr txBox="1"/>
          <p:nvPr/>
        </p:nvSpPr>
        <p:spPr>
          <a:xfrm>
            <a:off x="5725866" y="4747039"/>
            <a:ext cx="886781" cy="40011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ctr"/>
            <a:r>
              <a:rPr lang="en-GB" sz="2000" b="1" dirty="0">
                <a:solidFill>
                  <a:srgbClr val="D81E00"/>
                </a:solidFill>
              </a:rPr>
              <a:t>16.9%</a:t>
            </a:r>
            <a:endParaRPr lang="en-GB" sz="2000" dirty="0">
              <a:solidFill>
                <a:srgbClr val="D81E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DF5F700-C4CB-F0C7-2BD1-F92F3C289C9C}"/>
              </a:ext>
            </a:extLst>
          </p:cNvPr>
          <p:cNvSpPr txBox="1"/>
          <p:nvPr/>
        </p:nvSpPr>
        <p:spPr>
          <a:xfrm>
            <a:off x="10195052" y="4747039"/>
            <a:ext cx="886781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GB" sz="2000" b="1" dirty="0">
                <a:solidFill>
                  <a:srgbClr val="D81E00"/>
                </a:solidFill>
              </a:rPr>
              <a:t>10.6%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2A3A44-8273-F438-1230-86CF1ABC7223}"/>
              </a:ext>
            </a:extLst>
          </p:cNvPr>
          <p:cNvSpPr txBox="1"/>
          <p:nvPr/>
        </p:nvSpPr>
        <p:spPr>
          <a:xfrm>
            <a:off x="625033" y="5169649"/>
            <a:ext cx="691215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GB" sz="1600" i="1" dirty="0">
                <a:solidFill>
                  <a:srgbClr val="D81E00"/>
                </a:solidFill>
              </a:rPr>
              <a:t>Minor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91EE01C-05FD-7E8F-21FF-26E7B20C28BC}"/>
              </a:ext>
            </a:extLst>
          </p:cNvPr>
          <p:cNvSpPr txBox="1"/>
          <p:nvPr/>
        </p:nvSpPr>
        <p:spPr>
          <a:xfrm>
            <a:off x="5793995" y="5169649"/>
            <a:ext cx="750525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GB" sz="1600" i="1" dirty="0">
                <a:solidFill>
                  <a:srgbClr val="D81E00"/>
                </a:solidFill>
              </a:rPr>
              <a:t>15.5%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81E6BF0-683F-EA5A-0A2D-9E933DB3749B}"/>
              </a:ext>
            </a:extLst>
          </p:cNvPr>
          <p:cNvSpPr txBox="1"/>
          <p:nvPr/>
        </p:nvSpPr>
        <p:spPr>
          <a:xfrm>
            <a:off x="10317681" y="5169649"/>
            <a:ext cx="64152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GB" sz="1600" i="1" dirty="0">
                <a:solidFill>
                  <a:srgbClr val="D81E00"/>
                </a:solidFill>
              </a:rPr>
              <a:t>9.9%</a:t>
            </a:r>
            <a:endParaRPr lang="en-GB" sz="1600" b="1" i="1" dirty="0">
              <a:solidFill>
                <a:srgbClr val="D81E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42D2D3-4C27-B909-536B-3108191500D6}"/>
              </a:ext>
            </a:extLst>
          </p:cNvPr>
          <p:cNvSpPr txBox="1"/>
          <p:nvPr/>
        </p:nvSpPr>
        <p:spPr>
          <a:xfrm>
            <a:off x="625033" y="5561481"/>
            <a:ext cx="686406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GB" sz="1600" i="1" dirty="0">
                <a:solidFill>
                  <a:srgbClr val="D81E00"/>
                </a:solidFill>
              </a:rPr>
              <a:t>Major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D6DD796-7D6A-00CE-20F1-E3C4A7FD3DDF}"/>
              </a:ext>
            </a:extLst>
          </p:cNvPr>
          <p:cNvSpPr txBox="1"/>
          <p:nvPr/>
        </p:nvSpPr>
        <p:spPr>
          <a:xfrm>
            <a:off x="5848496" y="5561481"/>
            <a:ext cx="64152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GB" sz="1600" i="1" dirty="0">
                <a:solidFill>
                  <a:srgbClr val="D81E00"/>
                </a:solidFill>
              </a:rPr>
              <a:t>1.4%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A77CE1D-5D1E-C480-3EA6-0E2AC3456DF4}"/>
              </a:ext>
            </a:extLst>
          </p:cNvPr>
          <p:cNvSpPr txBox="1"/>
          <p:nvPr/>
        </p:nvSpPr>
        <p:spPr>
          <a:xfrm>
            <a:off x="10317680" y="5561481"/>
            <a:ext cx="64152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GB" sz="1600" i="1" dirty="0">
                <a:solidFill>
                  <a:srgbClr val="D81E00"/>
                </a:solidFill>
              </a:rPr>
              <a:t>0.7%</a:t>
            </a:r>
            <a:endParaRPr lang="en-GB" sz="1600" b="1" i="1" dirty="0">
              <a:solidFill>
                <a:srgbClr val="D81E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736478B-7573-19F7-04BD-AC6034CFD079}"/>
              </a:ext>
            </a:extLst>
          </p:cNvPr>
          <p:cNvSpPr txBox="1"/>
          <p:nvPr/>
        </p:nvSpPr>
        <p:spPr>
          <a:xfrm>
            <a:off x="625033" y="2022903"/>
            <a:ext cx="3293530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GB" sz="2000" b="1" dirty="0">
                <a:solidFill>
                  <a:schemeClr val="accent4">
                    <a:lumMod val="75000"/>
                  </a:schemeClr>
                </a:solidFill>
              </a:rPr>
              <a:t>Pre-procedure CT planning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AF87DA4-3C38-3D3B-224B-308BA2990A4B}"/>
              </a:ext>
            </a:extLst>
          </p:cNvPr>
          <p:cNvSpPr txBox="1"/>
          <p:nvPr/>
        </p:nvSpPr>
        <p:spPr>
          <a:xfrm>
            <a:off x="5832463" y="2022903"/>
            <a:ext cx="673582" cy="40011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ctr"/>
            <a:r>
              <a:rPr lang="en-GB" sz="2000" b="1" dirty="0">
                <a:solidFill>
                  <a:schemeClr val="accent4">
                    <a:lumMod val="75000"/>
                  </a:schemeClr>
                </a:solidFill>
              </a:rPr>
              <a:t>71%</a:t>
            </a:r>
            <a:endParaRPr lang="en-GB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C35DBD1-6C88-547B-0AE8-1652228E63D0}"/>
              </a:ext>
            </a:extLst>
          </p:cNvPr>
          <p:cNvSpPr txBox="1"/>
          <p:nvPr/>
        </p:nvSpPr>
        <p:spPr>
          <a:xfrm>
            <a:off x="10301649" y="2022903"/>
            <a:ext cx="673582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GB" sz="2000" b="1" dirty="0">
                <a:solidFill>
                  <a:schemeClr val="accent4">
                    <a:lumMod val="75000"/>
                  </a:schemeClr>
                </a:solidFill>
              </a:rPr>
              <a:t>66%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AA74F96-B335-966C-2FBC-71A2E9DC9528}"/>
              </a:ext>
            </a:extLst>
          </p:cNvPr>
          <p:cNvCxnSpPr/>
          <p:nvPr/>
        </p:nvCxnSpPr>
        <p:spPr>
          <a:xfrm>
            <a:off x="501910" y="2673446"/>
            <a:ext cx="11215947" cy="0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42987E6-42B3-5135-534B-25A69A5C6C2E}"/>
              </a:ext>
            </a:extLst>
          </p:cNvPr>
          <p:cNvCxnSpPr>
            <a:cxnSpLocks/>
          </p:cNvCxnSpPr>
          <p:nvPr/>
        </p:nvCxnSpPr>
        <p:spPr>
          <a:xfrm>
            <a:off x="8424472" y="2049603"/>
            <a:ext cx="0" cy="421398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F69823A-6AF1-1196-A5A5-EF1DE034382D}"/>
              </a:ext>
            </a:extLst>
          </p:cNvPr>
          <p:cNvCxnSpPr>
            <a:cxnSpLocks/>
          </p:cNvCxnSpPr>
          <p:nvPr/>
        </p:nvCxnSpPr>
        <p:spPr>
          <a:xfrm>
            <a:off x="8424503" y="3017520"/>
            <a:ext cx="0" cy="1107998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483A310-0DB9-EEF1-DE00-78A592808E61}"/>
              </a:ext>
            </a:extLst>
          </p:cNvPr>
          <p:cNvCxnSpPr/>
          <p:nvPr/>
        </p:nvCxnSpPr>
        <p:spPr>
          <a:xfrm>
            <a:off x="456301" y="4558509"/>
            <a:ext cx="11215947" cy="0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B201301-E99A-3BCD-A71A-1B539A7DB8A0}"/>
              </a:ext>
            </a:extLst>
          </p:cNvPr>
          <p:cNvCxnSpPr>
            <a:cxnSpLocks/>
          </p:cNvCxnSpPr>
          <p:nvPr/>
        </p:nvCxnSpPr>
        <p:spPr>
          <a:xfrm>
            <a:off x="8424472" y="4937760"/>
            <a:ext cx="0" cy="790652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diagram of a heart and a medical device&#10;&#10;AI-generated content may be incorrect.">
            <a:extLst>
              <a:ext uri="{FF2B5EF4-FFF2-40B4-BE49-F238E27FC236}">
                <a16:creationId xmlns:a16="http://schemas.microsoft.com/office/drawing/2014/main" id="{F1F1604A-064B-64EE-1EEA-3867703866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33" t="17432" r="13919" b="12580"/>
          <a:stretch>
            <a:fillRect/>
          </a:stretch>
        </p:blipFill>
        <p:spPr>
          <a:xfrm>
            <a:off x="5025335" y="461642"/>
            <a:ext cx="2287837" cy="107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4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0D64D-E25D-8A65-7305-5B19C98F1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63AD88E-FC44-B729-3E04-2EB9B08E0F9D}"/>
              </a:ext>
            </a:extLst>
          </p:cNvPr>
          <p:cNvSpPr/>
          <p:nvPr/>
        </p:nvSpPr>
        <p:spPr>
          <a:xfrm>
            <a:off x="1470290" y="2759745"/>
            <a:ext cx="9251420" cy="91440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/>
              <a:t>Primary Outcome</a:t>
            </a:r>
          </a:p>
        </p:txBody>
      </p:sp>
    </p:spTree>
    <p:extLst>
      <p:ext uri="{BB962C8B-B14F-4D97-AF65-F5344CB8AC3E}">
        <p14:creationId xmlns:p14="http://schemas.microsoft.com/office/powerpoint/2010/main" val="86310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8FB54-9503-1939-181A-57101F531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 descr="Man with solid fill">
            <a:extLst>
              <a:ext uri="{FF2B5EF4-FFF2-40B4-BE49-F238E27FC236}">
                <a16:creationId xmlns:a16="http://schemas.microsoft.com/office/drawing/2014/main" id="{99A7E348-8391-C68A-315B-1D7D1C662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5771" y="258935"/>
            <a:ext cx="430327" cy="430327"/>
          </a:xfrm>
          <a:prstGeom prst="rect">
            <a:avLst/>
          </a:prstGeom>
        </p:spPr>
      </p:pic>
      <p:pic>
        <p:nvPicPr>
          <p:cNvPr id="2" name="Graphic 1" descr="Man with solid fill">
            <a:extLst>
              <a:ext uri="{FF2B5EF4-FFF2-40B4-BE49-F238E27FC236}">
                <a16:creationId xmlns:a16="http://schemas.microsoft.com/office/drawing/2014/main" id="{97EBFFA9-51B3-E3B5-8C29-72CF849E8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85348" y="258935"/>
            <a:ext cx="430327" cy="430327"/>
          </a:xfrm>
          <a:prstGeom prst="rect">
            <a:avLst/>
          </a:prstGeom>
        </p:spPr>
      </p:pic>
      <p:pic>
        <p:nvPicPr>
          <p:cNvPr id="3" name="Graphic 2" descr="Man with solid fill">
            <a:extLst>
              <a:ext uri="{FF2B5EF4-FFF2-40B4-BE49-F238E27FC236}">
                <a16:creationId xmlns:a16="http://schemas.microsoft.com/office/drawing/2014/main" id="{DD94B1A7-46D2-D76C-1848-3B83C019A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46195" y="258935"/>
            <a:ext cx="430327" cy="430327"/>
          </a:xfrm>
          <a:prstGeom prst="rect">
            <a:avLst/>
          </a:prstGeom>
        </p:spPr>
      </p:pic>
      <p:pic>
        <p:nvPicPr>
          <p:cNvPr id="4" name="Graphic 3" descr="Man with solid fill">
            <a:extLst>
              <a:ext uri="{FF2B5EF4-FFF2-40B4-BE49-F238E27FC236}">
                <a16:creationId xmlns:a16="http://schemas.microsoft.com/office/drawing/2014/main" id="{26D719CC-4BD8-1558-F16B-C05921474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26618" y="258935"/>
            <a:ext cx="430327" cy="430327"/>
          </a:xfrm>
          <a:prstGeom prst="rect">
            <a:avLst/>
          </a:prstGeom>
        </p:spPr>
      </p:pic>
      <p:pic>
        <p:nvPicPr>
          <p:cNvPr id="5" name="Graphic 4" descr="Man with solid fill">
            <a:extLst>
              <a:ext uri="{FF2B5EF4-FFF2-40B4-BE49-F238E27FC236}">
                <a16:creationId xmlns:a16="http://schemas.microsoft.com/office/drawing/2014/main" id="{3D57F32F-A732-9B95-7FCA-42C31B5D0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7041" y="258935"/>
            <a:ext cx="430327" cy="430327"/>
          </a:xfrm>
          <a:prstGeom prst="rect">
            <a:avLst/>
          </a:prstGeom>
        </p:spPr>
      </p:pic>
      <p:pic>
        <p:nvPicPr>
          <p:cNvPr id="6" name="Graphic 5" descr="Man with solid fill">
            <a:extLst>
              <a:ext uri="{FF2B5EF4-FFF2-40B4-BE49-F238E27FC236}">
                <a16:creationId xmlns:a16="http://schemas.microsoft.com/office/drawing/2014/main" id="{E54DA1EC-3394-30F7-EA6B-8BDAE1A20E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87465" y="258935"/>
            <a:ext cx="430327" cy="430327"/>
          </a:xfrm>
          <a:prstGeom prst="rect">
            <a:avLst/>
          </a:prstGeom>
        </p:spPr>
      </p:pic>
      <p:pic>
        <p:nvPicPr>
          <p:cNvPr id="9" name="Graphic 8" descr="Man with solid fill">
            <a:extLst>
              <a:ext uri="{FF2B5EF4-FFF2-40B4-BE49-F238E27FC236}">
                <a16:creationId xmlns:a16="http://schemas.microsoft.com/office/drawing/2014/main" id="{19B84716-F908-BC2A-B43C-B516179130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67888" y="258935"/>
            <a:ext cx="430327" cy="430327"/>
          </a:xfrm>
          <a:prstGeom prst="rect">
            <a:avLst/>
          </a:prstGeom>
        </p:spPr>
      </p:pic>
      <p:pic>
        <p:nvPicPr>
          <p:cNvPr id="10" name="Graphic 9" descr="Man with solid fill">
            <a:extLst>
              <a:ext uri="{FF2B5EF4-FFF2-40B4-BE49-F238E27FC236}">
                <a16:creationId xmlns:a16="http://schemas.microsoft.com/office/drawing/2014/main" id="{CEAC6B7D-544A-E17A-6936-E2A0A99ABD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48312" y="258935"/>
            <a:ext cx="430327" cy="430327"/>
          </a:xfrm>
          <a:prstGeom prst="rect">
            <a:avLst/>
          </a:prstGeom>
        </p:spPr>
      </p:pic>
      <p:pic>
        <p:nvPicPr>
          <p:cNvPr id="11" name="Graphic 10" descr="Man with solid fill">
            <a:extLst>
              <a:ext uri="{FF2B5EF4-FFF2-40B4-BE49-F238E27FC236}">
                <a16:creationId xmlns:a16="http://schemas.microsoft.com/office/drawing/2014/main" id="{5E692A26-7CB8-EEE7-27A0-8CB75B77D0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28735" y="258935"/>
            <a:ext cx="430327" cy="430327"/>
          </a:xfrm>
          <a:prstGeom prst="rect">
            <a:avLst/>
          </a:prstGeom>
        </p:spPr>
      </p:pic>
      <p:pic>
        <p:nvPicPr>
          <p:cNvPr id="13" name="Graphic 12" descr="Man with solid fill">
            <a:extLst>
              <a:ext uri="{FF2B5EF4-FFF2-40B4-BE49-F238E27FC236}">
                <a16:creationId xmlns:a16="http://schemas.microsoft.com/office/drawing/2014/main" id="{E097897A-632E-D57D-225B-892949FDAE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09157" y="258935"/>
            <a:ext cx="430327" cy="43032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EB7146E-1442-0C19-3D5E-47859D1EE3EE}"/>
              </a:ext>
            </a:extLst>
          </p:cNvPr>
          <p:cNvSpPr>
            <a:spLocks noChangeAspect="1"/>
          </p:cNvSpPr>
          <p:nvPr/>
        </p:nvSpPr>
        <p:spPr>
          <a:xfrm>
            <a:off x="3285348" y="151334"/>
            <a:ext cx="5643233" cy="56412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Graphic 13" descr="Man with solid fill">
            <a:extLst>
              <a:ext uri="{FF2B5EF4-FFF2-40B4-BE49-F238E27FC236}">
                <a16:creationId xmlns:a16="http://schemas.microsoft.com/office/drawing/2014/main" id="{081C85ED-CF06-F01D-43E2-538A9A46C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5771" y="1372491"/>
            <a:ext cx="430327" cy="430327"/>
          </a:xfrm>
          <a:prstGeom prst="rect">
            <a:avLst/>
          </a:prstGeom>
        </p:spPr>
      </p:pic>
      <p:pic>
        <p:nvPicPr>
          <p:cNvPr id="15" name="Graphic 14" descr="Man with solid fill">
            <a:extLst>
              <a:ext uri="{FF2B5EF4-FFF2-40B4-BE49-F238E27FC236}">
                <a16:creationId xmlns:a16="http://schemas.microsoft.com/office/drawing/2014/main" id="{5078F32B-F736-6ED3-5E1B-0FF66D2AE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85348" y="1372491"/>
            <a:ext cx="430327" cy="430327"/>
          </a:xfrm>
          <a:prstGeom prst="rect">
            <a:avLst/>
          </a:prstGeom>
        </p:spPr>
      </p:pic>
      <p:pic>
        <p:nvPicPr>
          <p:cNvPr id="17" name="Graphic 16" descr="Man with solid fill">
            <a:extLst>
              <a:ext uri="{FF2B5EF4-FFF2-40B4-BE49-F238E27FC236}">
                <a16:creationId xmlns:a16="http://schemas.microsoft.com/office/drawing/2014/main" id="{9E2230D1-240C-04DD-281C-B89742547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46195" y="1372491"/>
            <a:ext cx="430327" cy="430327"/>
          </a:xfrm>
          <a:prstGeom prst="rect">
            <a:avLst/>
          </a:prstGeom>
        </p:spPr>
      </p:pic>
      <p:pic>
        <p:nvPicPr>
          <p:cNvPr id="18" name="Graphic 17" descr="Man with solid fill">
            <a:extLst>
              <a:ext uri="{FF2B5EF4-FFF2-40B4-BE49-F238E27FC236}">
                <a16:creationId xmlns:a16="http://schemas.microsoft.com/office/drawing/2014/main" id="{A84D4E90-8F31-31B4-9B64-0C8F026E5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26618" y="1372491"/>
            <a:ext cx="430327" cy="430327"/>
          </a:xfrm>
          <a:prstGeom prst="rect">
            <a:avLst/>
          </a:prstGeom>
        </p:spPr>
      </p:pic>
      <p:pic>
        <p:nvPicPr>
          <p:cNvPr id="28" name="Graphic 27" descr="Man with solid fill">
            <a:extLst>
              <a:ext uri="{FF2B5EF4-FFF2-40B4-BE49-F238E27FC236}">
                <a16:creationId xmlns:a16="http://schemas.microsoft.com/office/drawing/2014/main" id="{05C0B0A4-DE0E-F072-3C18-1B1A11800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7041" y="1372491"/>
            <a:ext cx="430327" cy="430327"/>
          </a:xfrm>
          <a:prstGeom prst="rect">
            <a:avLst/>
          </a:prstGeom>
        </p:spPr>
      </p:pic>
      <p:pic>
        <p:nvPicPr>
          <p:cNvPr id="30" name="Graphic 29" descr="Man with solid fill">
            <a:extLst>
              <a:ext uri="{FF2B5EF4-FFF2-40B4-BE49-F238E27FC236}">
                <a16:creationId xmlns:a16="http://schemas.microsoft.com/office/drawing/2014/main" id="{710604E6-C6C9-92A9-1AC4-8B2FDD3553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87465" y="1372491"/>
            <a:ext cx="430327" cy="430327"/>
          </a:xfrm>
          <a:prstGeom prst="rect">
            <a:avLst/>
          </a:prstGeom>
        </p:spPr>
      </p:pic>
      <p:pic>
        <p:nvPicPr>
          <p:cNvPr id="40" name="Graphic 39" descr="Man with solid fill">
            <a:extLst>
              <a:ext uri="{FF2B5EF4-FFF2-40B4-BE49-F238E27FC236}">
                <a16:creationId xmlns:a16="http://schemas.microsoft.com/office/drawing/2014/main" id="{9E7041F7-3029-C13B-CE37-420ECE37F6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67888" y="1372491"/>
            <a:ext cx="430327" cy="430327"/>
          </a:xfrm>
          <a:prstGeom prst="rect">
            <a:avLst/>
          </a:prstGeom>
        </p:spPr>
      </p:pic>
      <p:pic>
        <p:nvPicPr>
          <p:cNvPr id="42" name="Graphic 41" descr="Man with solid fill">
            <a:extLst>
              <a:ext uri="{FF2B5EF4-FFF2-40B4-BE49-F238E27FC236}">
                <a16:creationId xmlns:a16="http://schemas.microsoft.com/office/drawing/2014/main" id="{8CFCB0B2-6778-D153-0995-01C888E5C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48312" y="1372491"/>
            <a:ext cx="430327" cy="430327"/>
          </a:xfrm>
          <a:prstGeom prst="rect">
            <a:avLst/>
          </a:prstGeom>
        </p:spPr>
      </p:pic>
      <p:pic>
        <p:nvPicPr>
          <p:cNvPr id="52" name="Graphic 51" descr="Man with solid fill">
            <a:extLst>
              <a:ext uri="{FF2B5EF4-FFF2-40B4-BE49-F238E27FC236}">
                <a16:creationId xmlns:a16="http://schemas.microsoft.com/office/drawing/2014/main" id="{D1B5B18A-F598-4812-B8CF-7222565F3D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28735" y="1372491"/>
            <a:ext cx="430327" cy="430327"/>
          </a:xfrm>
          <a:prstGeom prst="rect">
            <a:avLst/>
          </a:prstGeom>
        </p:spPr>
      </p:pic>
      <p:pic>
        <p:nvPicPr>
          <p:cNvPr id="54" name="Graphic 53" descr="Man with solid fill">
            <a:extLst>
              <a:ext uri="{FF2B5EF4-FFF2-40B4-BE49-F238E27FC236}">
                <a16:creationId xmlns:a16="http://schemas.microsoft.com/office/drawing/2014/main" id="{6C161AC5-90C7-1946-3EFC-8663F6D22C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09157" y="1372491"/>
            <a:ext cx="430327" cy="430327"/>
          </a:xfrm>
          <a:prstGeom prst="rect">
            <a:avLst/>
          </a:prstGeom>
        </p:spPr>
      </p:pic>
      <p:pic>
        <p:nvPicPr>
          <p:cNvPr id="66" name="Graphic 65" descr="Man with solid fill">
            <a:extLst>
              <a:ext uri="{FF2B5EF4-FFF2-40B4-BE49-F238E27FC236}">
                <a16:creationId xmlns:a16="http://schemas.microsoft.com/office/drawing/2014/main" id="{3C4E9B3B-D1E4-A335-E490-75A120C70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65771" y="1929269"/>
            <a:ext cx="430327" cy="430327"/>
          </a:xfrm>
          <a:prstGeom prst="rect">
            <a:avLst/>
          </a:prstGeom>
        </p:spPr>
      </p:pic>
      <p:pic>
        <p:nvPicPr>
          <p:cNvPr id="76" name="Graphic 75" descr="Man with solid fill">
            <a:extLst>
              <a:ext uri="{FF2B5EF4-FFF2-40B4-BE49-F238E27FC236}">
                <a16:creationId xmlns:a16="http://schemas.microsoft.com/office/drawing/2014/main" id="{EB109C6F-19E5-993E-0CC4-DE908A401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85348" y="1929269"/>
            <a:ext cx="430327" cy="430327"/>
          </a:xfrm>
          <a:prstGeom prst="rect">
            <a:avLst/>
          </a:prstGeom>
        </p:spPr>
      </p:pic>
      <p:pic>
        <p:nvPicPr>
          <p:cNvPr id="78" name="Graphic 77" descr="Man with solid fill">
            <a:extLst>
              <a:ext uri="{FF2B5EF4-FFF2-40B4-BE49-F238E27FC236}">
                <a16:creationId xmlns:a16="http://schemas.microsoft.com/office/drawing/2014/main" id="{3667C524-94B7-DD1B-3926-C22AA545B7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46195" y="1929269"/>
            <a:ext cx="430327" cy="430327"/>
          </a:xfrm>
          <a:prstGeom prst="rect">
            <a:avLst/>
          </a:prstGeom>
        </p:spPr>
      </p:pic>
      <p:pic>
        <p:nvPicPr>
          <p:cNvPr id="88" name="Graphic 87" descr="Man with solid fill">
            <a:extLst>
              <a:ext uri="{FF2B5EF4-FFF2-40B4-BE49-F238E27FC236}">
                <a16:creationId xmlns:a16="http://schemas.microsoft.com/office/drawing/2014/main" id="{7741A690-C5B6-5F6D-0C0B-EB1987644D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26618" y="1929269"/>
            <a:ext cx="430327" cy="430327"/>
          </a:xfrm>
          <a:prstGeom prst="rect">
            <a:avLst/>
          </a:prstGeom>
        </p:spPr>
      </p:pic>
      <p:pic>
        <p:nvPicPr>
          <p:cNvPr id="90" name="Graphic 89" descr="Man with solid fill">
            <a:extLst>
              <a:ext uri="{FF2B5EF4-FFF2-40B4-BE49-F238E27FC236}">
                <a16:creationId xmlns:a16="http://schemas.microsoft.com/office/drawing/2014/main" id="{A9B54798-74D9-9201-199C-A644C66F1A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07041" y="1929269"/>
            <a:ext cx="430327" cy="430327"/>
          </a:xfrm>
          <a:prstGeom prst="rect">
            <a:avLst/>
          </a:prstGeom>
        </p:spPr>
      </p:pic>
      <p:pic>
        <p:nvPicPr>
          <p:cNvPr id="100" name="Graphic 99" descr="Man with solid fill">
            <a:extLst>
              <a:ext uri="{FF2B5EF4-FFF2-40B4-BE49-F238E27FC236}">
                <a16:creationId xmlns:a16="http://schemas.microsoft.com/office/drawing/2014/main" id="{18524D13-918F-2C5C-A03F-BE67C462B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87465" y="1929269"/>
            <a:ext cx="430327" cy="430327"/>
          </a:xfrm>
          <a:prstGeom prst="rect">
            <a:avLst/>
          </a:prstGeom>
        </p:spPr>
      </p:pic>
      <p:pic>
        <p:nvPicPr>
          <p:cNvPr id="102" name="Graphic 101" descr="Man with solid fill">
            <a:extLst>
              <a:ext uri="{FF2B5EF4-FFF2-40B4-BE49-F238E27FC236}">
                <a16:creationId xmlns:a16="http://schemas.microsoft.com/office/drawing/2014/main" id="{472A35E3-539B-8CEE-9074-18367EEB27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67888" y="1929269"/>
            <a:ext cx="430327" cy="430327"/>
          </a:xfrm>
          <a:prstGeom prst="rect">
            <a:avLst/>
          </a:prstGeom>
        </p:spPr>
      </p:pic>
      <p:pic>
        <p:nvPicPr>
          <p:cNvPr id="112" name="Graphic 111" descr="Man with solid fill">
            <a:extLst>
              <a:ext uri="{FF2B5EF4-FFF2-40B4-BE49-F238E27FC236}">
                <a16:creationId xmlns:a16="http://schemas.microsoft.com/office/drawing/2014/main" id="{C291519D-B17E-6237-B79C-8F130792CC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48312" y="1929269"/>
            <a:ext cx="430327" cy="430327"/>
          </a:xfrm>
          <a:prstGeom prst="rect">
            <a:avLst/>
          </a:prstGeom>
        </p:spPr>
      </p:pic>
      <p:pic>
        <p:nvPicPr>
          <p:cNvPr id="114" name="Graphic 113" descr="Man with solid fill">
            <a:extLst>
              <a:ext uri="{FF2B5EF4-FFF2-40B4-BE49-F238E27FC236}">
                <a16:creationId xmlns:a16="http://schemas.microsoft.com/office/drawing/2014/main" id="{6DB97FB0-269E-F8F5-586C-277291D2CE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28735" y="1929269"/>
            <a:ext cx="430327" cy="430327"/>
          </a:xfrm>
          <a:prstGeom prst="rect">
            <a:avLst/>
          </a:prstGeom>
        </p:spPr>
      </p:pic>
      <p:pic>
        <p:nvPicPr>
          <p:cNvPr id="124" name="Graphic 123" descr="Man with solid fill">
            <a:extLst>
              <a:ext uri="{FF2B5EF4-FFF2-40B4-BE49-F238E27FC236}">
                <a16:creationId xmlns:a16="http://schemas.microsoft.com/office/drawing/2014/main" id="{81AB92DA-FB93-A5C0-E8FB-53C8EB5AB6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09157" y="1929269"/>
            <a:ext cx="430327" cy="430327"/>
          </a:xfrm>
          <a:prstGeom prst="rect">
            <a:avLst/>
          </a:prstGeom>
        </p:spPr>
      </p:pic>
      <p:pic>
        <p:nvPicPr>
          <p:cNvPr id="127" name="Graphic 126" descr="Man with solid fill">
            <a:extLst>
              <a:ext uri="{FF2B5EF4-FFF2-40B4-BE49-F238E27FC236}">
                <a16:creationId xmlns:a16="http://schemas.microsoft.com/office/drawing/2014/main" id="{53766426-3B66-5B8D-309E-13DE97B914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65771" y="2486047"/>
            <a:ext cx="430327" cy="430327"/>
          </a:xfrm>
          <a:prstGeom prst="rect">
            <a:avLst/>
          </a:prstGeom>
        </p:spPr>
      </p:pic>
      <p:pic>
        <p:nvPicPr>
          <p:cNvPr id="128" name="Graphic 127" descr="Man with solid fill">
            <a:extLst>
              <a:ext uri="{FF2B5EF4-FFF2-40B4-BE49-F238E27FC236}">
                <a16:creationId xmlns:a16="http://schemas.microsoft.com/office/drawing/2014/main" id="{2A666EF0-2727-9E6C-0745-E784CEBEB1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85348" y="2486047"/>
            <a:ext cx="430327" cy="430327"/>
          </a:xfrm>
          <a:prstGeom prst="rect">
            <a:avLst/>
          </a:prstGeom>
        </p:spPr>
      </p:pic>
      <p:pic>
        <p:nvPicPr>
          <p:cNvPr id="129" name="Graphic 128" descr="Man with solid fill">
            <a:extLst>
              <a:ext uri="{FF2B5EF4-FFF2-40B4-BE49-F238E27FC236}">
                <a16:creationId xmlns:a16="http://schemas.microsoft.com/office/drawing/2014/main" id="{B9E0BF1B-FEE5-587E-E8DB-BFEA4129A9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46195" y="2486047"/>
            <a:ext cx="430327" cy="430327"/>
          </a:xfrm>
          <a:prstGeom prst="rect">
            <a:avLst/>
          </a:prstGeom>
        </p:spPr>
      </p:pic>
      <p:pic>
        <p:nvPicPr>
          <p:cNvPr id="130" name="Graphic 129" descr="Man with solid fill">
            <a:extLst>
              <a:ext uri="{FF2B5EF4-FFF2-40B4-BE49-F238E27FC236}">
                <a16:creationId xmlns:a16="http://schemas.microsoft.com/office/drawing/2014/main" id="{AF701585-202D-F8EC-3A1F-0B2F14BD45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26618" y="2486047"/>
            <a:ext cx="430327" cy="430327"/>
          </a:xfrm>
          <a:prstGeom prst="rect">
            <a:avLst/>
          </a:prstGeom>
        </p:spPr>
      </p:pic>
      <p:pic>
        <p:nvPicPr>
          <p:cNvPr id="131" name="Graphic 130" descr="Man with solid fill">
            <a:extLst>
              <a:ext uri="{FF2B5EF4-FFF2-40B4-BE49-F238E27FC236}">
                <a16:creationId xmlns:a16="http://schemas.microsoft.com/office/drawing/2014/main" id="{9BC691FF-631C-2470-7405-50BC06705B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07041" y="2486047"/>
            <a:ext cx="430327" cy="430327"/>
          </a:xfrm>
          <a:prstGeom prst="rect">
            <a:avLst/>
          </a:prstGeom>
        </p:spPr>
      </p:pic>
      <p:pic>
        <p:nvPicPr>
          <p:cNvPr id="132" name="Graphic 131" descr="Man with solid fill">
            <a:extLst>
              <a:ext uri="{FF2B5EF4-FFF2-40B4-BE49-F238E27FC236}">
                <a16:creationId xmlns:a16="http://schemas.microsoft.com/office/drawing/2014/main" id="{AE4CFB5B-8E18-AAF5-DD7F-94C6AEAC25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87465" y="2486047"/>
            <a:ext cx="430327" cy="430327"/>
          </a:xfrm>
          <a:prstGeom prst="rect">
            <a:avLst/>
          </a:prstGeom>
        </p:spPr>
      </p:pic>
      <p:pic>
        <p:nvPicPr>
          <p:cNvPr id="133" name="Graphic 132" descr="Man with solid fill">
            <a:extLst>
              <a:ext uri="{FF2B5EF4-FFF2-40B4-BE49-F238E27FC236}">
                <a16:creationId xmlns:a16="http://schemas.microsoft.com/office/drawing/2014/main" id="{B50D6135-8A6F-7DF8-5D38-E639B16C4C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67888" y="2486047"/>
            <a:ext cx="430327" cy="430327"/>
          </a:xfrm>
          <a:prstGeom prst="rect">
            <a:avLst/>
          </a:prstGeom>
        </p:spPr>
      </p:pic>
      <p:pic>
        <p:nvPicPr>
          <p:cNvPr id="134" name="Graphic 133" descr="Man with solid fill">
            <a:extLst>
              <a:ext uri="{FF2B5EF4-FFF2-40B4-BE49-F238E27FC236}">
                <a16:creationId xmlns:a16="http://schemas.microsoft.com/office/drawing/2014/main" id="{DC261390-6FB3-9CDC-0F08-D26BA06523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48312" y="2486047"/>
            <a:ext cx="430327" cy="430327"/>
          </a:xfrm>
          <a:prstGeom prst="rect">
            <a:avLst/>
          </a:prstGeom>
        </p:spPr>
      </p:pic>
      <p:pic>
        <p:nvPicPr>
          <p:cNvPr id="135" name="Graphic 134" descr="Man with solid fill">
            <a:extLst>
              <a:ext uri="{FF2B5EF4-FFF2-40B4-BE49-F238E27FC236}">
                <a16:creationId xmlns:a16="http://schemas.microsoft.com/office/drawing/2014/main" id="{71192618-5928-2590-D8CE-07EF6B0860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28735" y="2486047"/>
            <a:ext cx="430327" cy="430327"/>
          </a:xfrm>
          <a:prstGeom prst="rect">
            <a:avLst/>
          </a:prstGeom>
        </p:spPr>
      </p:pic>
      <p:pic>
        <p:nvPicPr>
          <p:cNvPr id="136" name="Graphic 135" descr="Man with solid fill">
            <a:extLst>
              <a:ext uri="{FF2B5EF4-FFF2-40B4-BE49-F238E27FC236}">
                <a16:creationId xmlns:a16="http://schemas.microsoft.com/office/drawing/2014/main" id="{BF2C84B5-6941-3EBB-8596-A83CCA2779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09157" y="2486047"/>
            <a:ext cx="430327" cy="430327"/>
          </a:xfrm>
          <a:prstGeom prst="rect">
            <a:avLst/>
          </a:prstGeom>
        </p:spPr>
      </p:pic>
      <p:pic>
        <p:nvPicPr>
          <p:cNvPr id="138" name="Graphic 137" descr="Man with solid fill">
            <a:extLst>
              <a:ext uri="{FF2B5EF4-FFF2-40B4-BE49-F238E27FC236}">
                <a16:creationId xmlns:a16="http://schemas.microsoft.com/office/drawing/2014/main" id="{364FD7D6-B3B0-999E-E1CE-400E53BB06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65771" y="3042825"/>
            <a:ext cx="430327" cy="430327"/>
          </a:xfrm>
          <a:prstGeom prst="rect">
            <a:avLst/>
          </a:prstGeom>
        </p:spPr>
      </p:pic>
      <p:pic>
        <p:nvPicPr>
          <p:cNvPr id="139" name="Graphic 138" descr="Man with solid fill">
            <a:extLst>
              <a:ext uri="{FF2B5EF4-FFF2-40B4-BE49-F238E27FC236}">
                <a16:creationId xmlns:a16="http://schemas.microsoft.com/office/drawing/2014/main" id="{22DA268A-6C64-B7CE-3A0E-73AD474477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85348" y="3042825"/>
            <a:ext cx="430327" cy="430327"/>
          </a:xfrm>
          <a:prstGeom prst="rect">
            <a:avLst/>
          </a:prstGeom>
        </p:spPr>
      </p:pic>
      <p:pic>
        <p:nvPicPr>
          <p:cNvPr id="140" name="Graphic 139" descr="Man with solid fill">
            <a:extLst>
              <a:ext uri="{FF2B5EF4-FFF2-40B4-BE49-F238E27FC236}">
                <a16:creationId xmlns:a16="http://schemas.microsoft.com/office/drawing/2014/main" id="{D961F31D-D954-686C-91C5-FC850807C9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46195" y="3042825"/>
            <a:ext cx="430327" cy="430327"/>
          </a:xfrm>
          <a:prstGeom prst="rect">
            <a:avLst/>
          </a:prstGeom>
        </p:spPr>
      </p:pic>
      <p:pic>
        <p:nvPicPr>
          <p:cNvPr id="141" name="Graphic 140" descr="Man with solid fill">
            <a:extLst>
              <a:ext uri="{FF2B5EF4-FFF2-40B4-BE49-F238E27FC236}">
                <a16:creationId xmlns:a16="http://schemas.microsoft.com/office/drawing/2014/main" id="{0B8DA143-047C-3924-1253-A02BCCADF7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26618" y="3042825"/>
            <a:ext cx="430327" cy="430327"/>
          </a:xfrm>
          <a:prstGeom prst="rect">
            <a:avLst/>
          </a:prstGeom>
        </p:spPr>
      </p:pic>
      <p:pic>
        <p:nvPicPr>
          <p:cNvPr id="142" name="Graphic 141" descr="Man with solid fill">
            <a:extLst>
              <a:ext uri="{FF2B5EF4-FFF2-40B4-BE49-F238E27FC236}">
                <a16:creationId xmlns:a16="http://schemas.microsoft.com/office/drawing/2014/main" id="{F2284500-2BFF-2FCA-9B2B-51239DC068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07041" y="3042825"/>
            <a:ext cx="430327" cy="430327"/>
          </a:xfrm>
          <a:prstGeom prst="rect">
            <a:avLst/>
          </a:prstGeom>
        </p:spPr>
      </p:pic>
      <p:pic>
        <p:nvPicPr>
          <p:cNvPr id="143" name="Graphic 142" descr="Man with solid fill">
            <a:extLst>
              <a:ext uri="{FF2B5EF4-FFF2-40B4-BE49-F238E27FC236}">
                <a16:creationId xmlns:a16="http://schemas.microsoft.com/office/drawing/2014/main" id="{49FF2C11-0DA1-5AFB-1834-CA9F3B44A3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87465" y="3042825"/>
            <a:ext cx="430327" cy="430327"/>
          </a:xfrm>
          <a:prstGeom prst="rect">
            <a:avLst/>
          </a:prstGeom>
        </p:spPr>
      </p:pic>
      <p:pic>
        <p:nvPicPr>
          <p:cNvPr id="144" name="Graphic 143" descr="Man with solid fill">
            <a:extLst>
              <a:ext uri="{FF2B5EF4-FFF2-40B4-BE49-F238E27FC236}">
                <a16:creationId xmlns:a16="http://schemas.microsoft.com/office/drawing/2014/main" id="{60CB80DF-23F2-0C8F-154B-EE50F2F88A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67888" y="3042825"/>
            <a:ext cx="430327" cy="430327"/>
          </a:xfrm>
          <a:prstGeom prst="rect">
            <a:avLst/>
          </a:prstGeom>
        </p:spPr>
      </p:pic>
      <p:pic>
        <p:nvPicPr>
          <p:cNvPr id="145" name="Graphic 144" descr="Man with solid fill">
            <a:extLst>
              <a:ext uri="{FF2B5EF4-FFF2-40B4-BE49-F238E27FC236}">
                <a16:creationId xmlns:a16="http://schemas.microsoft.com/office/drawing/2014/main" id="{DFE80DF8-1B0B-BC61-AD8C-F2003D9B7E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48312" y="3042825"/>
            <a:ext cx="430327" cy="430327"/>
          </a:xfrm>
          <a:prstGeom prst="rect">
            <a:avLst/>
          </a:prstGeom>
        </p:spPr>
      </p:pic>
      <p:pic>
        <p:nvPicPr>
          <p:cNvPr id="146" name="Graphic 145" descr="Man with solid fill">
            <a:extLst>
              <a:ext uri="{FF2B5EF4-FFF2-40B4-BE49-F238E27FC236}">
                <a16:creationId xmlns:a16="http://schemas.microsoft.com/office/drawing/2014/main" id="{E1B25F38-3CAA-84A7-44B0-7F8DDC652B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28735" y="3042825"/>
            <a:ext cx="430327" cy="430327"/>
          </a:xfrm>
          <a:prstGeom prst="rect">
            <a:avLst/>
          </a:prstGeom>
        </p:spPr>
      </p:pic>
      <p:pic>
        <p:nvPicPr>
          <p:cNvPr id="147" name="Graphic 146" descr="Man with solid fill">
            <a:extLst>
              <a:ext uri="{FF2B5EF4-FFF2-40B4-BE49-F238E27FC236}">
                <a16:creationId xmlns:a16="http://schemas.microsoft.com/office/drawing/2014/main" id="{1762C693-7D99-8A92-E2F1-9373FD4F3C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09157" y="3042825"/>
            <a:ext cx="430327" cy="430327"/>
          </a:xfrm>
          <a:prstGeom prst="rect">
            <a:avLst/>
          </a:prstGeom>
        </p:spPr>
      </p:pic>
      <p:pic>
        <p:nvPicPr>
          <p:cNvPr id="149" name="Graphic 148" descr="Man with solid fill">
            <a:extLst>
              <a:ext uri="{FF2B5EF4-FFF2-40B4-BE49-F238E27FC236}">
                <a16:creationId xmlns:a16="http://schemas.microsoft.com/office/drawing/2014/main" id="{2C73F70C-7AF2-4913-8CA0-5B2121207A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54868" y="3599603"/>
            <a:ext cx="430327" cy="430327"/>
          </a:xfrm>
          <a:prstGeom prst="rect">
            <a:avLst/>
          </a:prstGeom>
        </p:spPr>
      </p:pic>
      <p:pic>
        <p:nvPicPr>
          <p:cNvPr id="150" name="Graphic 149" descr="Man with solid fill">
            <a:extLst>
              <a:ext uri="{FF2B5EF4-FFF2-40B4-BE49-F238E27FC236}">
                <a16:creationId xmlns:a16="http://schemas.microsoft.com/office/drawing/2014/main" id="{1A385625-8CAE-492A-BD71-187632862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74445" y="3599603"/>
            <a:ext cx="430327" cy="430327"/>
          </a:xfrm>
          <a:prstGeom prst="rect">
            <a:avLst/>
          </a:prstGeom>
        </p:spPr>
      </p:pic>
      <p:pic>
        <p:nvPicPr>
          <p:cNvPr id="151" name="Graphic 150" descr="Man with solid fill">
            <a:extLst>
              <a:ext uri="{FF2B5EF4-FFF2-40B4-BE49-F238E27FC236}">
                <a16:creationId xmlns:a16="http://schemas.microsoft.com/office/drawing/2014/main" id="{AAB7B876-5BFD-7F65-67B3-F5285B17B9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35292" y="3599603"/>
            <a:ext cx="430327" cy="430327"/>
          </a:xfrm>
          <a:prstGeom prst="rect">
            <a:avLst/>
          </a:prstGeom>
        </p:spPr>
      </p:pic>
      <p:pic>
        <p:nvPicPr>
          <p:cNvPr id="152" name="Graphic 151" descr="Man with solid fill">
            <a:extLst>
              <a:ext uri="{FF2B5EF4-FFF2-40B4-BE49-F238E27FC236}">
                <a16:creationId xmlns:a16="http://schemas.microsoft.com/office/drawing/2014/main" id="{8663C5BC-FB32-93B3-2DC4-E7A5974406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15715" y="3599603"/>
            <a:ext cx="430327" cy="430327"/>
          </a:xfrm>
          <a:prstGeom prst="rect">
            <a:avLst/>
          </a:prstGeom>
        </p:spPr>
      </p:pic>
      <p:pic>
        <p:nvPicPr>
          <p:cNvPr id="153" name="Graphic 152" descr="Man with solid fill">
            <a:extLst>
              <a:ext uri="{FF2B5EF4-FFF2-40B4-BE49-F238E27FC236}">
                <a16:creationId xmlns:a16="http://schemas.microsoft.com/office/drawing/2014/main" id="{B97E9599-29E6-18FA-3CE2-3790D58F41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96139" y="3599603"/>
            <a:ext cx="430327" cy="430327"/>
          </a:xfrm>
          <a:prstGeom prst="rect">
            <a:avLst/>
          </a:prstGeom>
        </p:spPr>
      </p:pic>
      <p:pic>
        <p:nvPicPr>
          <p:cNvPr id="154" name="Graphic 153" descr="Man with solid fill">
            <a:extLst>
              <a:ext uri="{FF2B5EF4-FFF2-40B4-BE49-F238E27FC236}">
                <a16:creationId xmlns:a16="http://schemas.microsoft.com/office/drawing/2014/main" id="{0088F4F4-239F-F25A-42E6-7CDAD5FAB6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76562" y="3599603"/>
            <a:ext cx="430327" cy="430327"/>
          </a:xfrm>
          <a:prstGeom prst="rect">
            <a:avLst/>
          </a:prstGeom>
        </p:spPr>
      </p:pic>
      <p:pic>
        <p:nvPicPr>
          <p:cNvPr id="155" name="Graphic 154" descr="Man with solid fill">
            <a:extLst>
              <a:ext uri="{FF2B5EF4-FFF2-40B4-BE49-F238E27FC236}">
                <a16:creationId xmlns:a16="http://schemas.microsoft.com/office/drawing/2014/main" id="{E5B57AC1-6250-B172-B8CF-6384C4B2E8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56985" y="3599603"/>
            <a:ext cx="430327" cy="430327"/>
          </a:xfrm>
          <a:prstGeom prst="rect">
            <a:avLst/>
          </a:prstGeom>
        </p:spPr>
      </p:pic>
      <p:pic>
        <p:nvPicPr>
          <p:cNvPr id="156" name="Graphic 155" descr="Man with solid fill">
            <a:extLst>
              <a:ext uri="{FF2B5EF4-FFF2-40B4-BE49-F238E27FC236}">
                <a16:creationId xmlns:a16="http://schemas.microsoft.com/office/drawing/2014/main" id="{9D92486F-3EDB-9FA3-6C7F-B5E17F8947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37409" y="3599603"/>
            <a:ext cx="430327" cy="430327"/>
          </a:xfrm>
          <a:prstGeom prst="rect">
            <a:avLst/>
          </a:prstGeom>
        </p:spPr>
      </p:pic>
      <p:pic>
        <p:nvPicPr>
          <p:cNvPr id="157" name="Graphic 156" descr="Man with solid fill">
            <a:extLst>
              <a:ext uri="{FF2B5EF4-FFF2-40B4-BE49-F238E27FC236}">
                <a16:creationId xmlns:a16="http://schemas.microsoft.com/office/drawing/2014/main" id="{1A37118E-7A48-D9F3-41B6-4586CA0682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17832" y="3599603"/>
            <a:ext cx="430327" cy="430327"/>
          </a:xfrm>
          <a:prstGeom prst="rect">
            <a:avLst/>
          </a:prstGeom>
        </p:spPr>
      </p:pic>
      <p:pic>
        <p:nvPicPr>
          <p:cNvPr id="158" name="Graphic 157" descr="Man with solid fill">
            <a:extLst>
              <a:ext uri="{FF2B5EF4-FFF2-40B4-BE49-F238E27FC236}">
                <a16:creationId xmlns:a16="http://schemas.microsoft.com/office/drawing/2014/main" id="{43CB85DD-102A-A440-816A-AC6E77F465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98254" y="3599603"/>
            <a:ext cx="430327" cy="430327"/>
          </a:xfrm>
          <a:prstGeom prst="rect">
            <a:avLst/>
          </a:prstGeom>
        </p:spPr>
      </p:pic>
      <p:pic>
        <p:nvPicPr>
          <p:cNvPr id="160" name="Graphic 159" descr="Man with solid fill">
            <a:extLst>
              <a:ext uri="{FF2B5EF4-FFF2-40B4-BE49-F238E27FC236}">
                <a16:creationId xmlns:a16="http://schemas.microsoft.com/office/drawing/2014/main" id="{EFD2C807-B6DC-44A4-8D45-5C02AF3093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54868" y="4713160"/>
            <a:ext cx="430327" cy="430327"/>
          </a:xfrm>
          <a:prstGeom prst="rect">
            <a:avLst/>
          </a:prstGeom>
        </p:spPr>
      </p:pic>
      <p:pic>
        <p:nvPicPr>
          <p:cNvPr id="161" name="Graphic 160" descr="Man with solid fill">
            <a:extLst>
              <a:ext uri="{FF2B5EF4-FFF2-40B4-BE49-F238E27FC236}">
                <a16:creationId xmlns:a16="http://schemas.microsoft.com/office/drawing/2014/main" id="{D4696DEC-EA3D-443E-4D0A-6B458977B0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74445" y="4713160"/>
            <a:ext cx="430327" cy="430327"/>
          </a:xfrm>
          <a:prstGeom prst="rect">
            <a:avLst/>
          </a:prstGeom>
        </p:spPr>
      </p:pic>
      <p:pic>
        <p:nvPicPr>
          <p:cNvPr id="162" name="Graphic 161" descr="Man with solid fill">
            <a:extLst>
              <a:ext uri="{FF2B5EF4-FFF2-40B4-BE49-F238E27FC236}">
                <a16:creationId xmlns:a16="http://schemas.microsoft.com/office/drawing/2014/main" id="{E09E7B95-9129-CD90-B0B7-CE6B4E65A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35292" y="4713160"/>
            <a:ext cx="430327" cy="430327"/>
          </a:xfrm>
          <a:prstGeom prst="rect">
            <a:avLst/>
          </a:prstGeom>
        </p:spPr>
      </p:pic>
      <p:pic>
        <p:nvPicPr>
          <p:cNvPr id="163" name="Graphic 162" descr="Man with solid fill">
            <a:extLst>
              <a:ext uri="{FF2B5EF4-FFF2-40B4-BE49-F238E27FC236}">
                <a16:creationId xmlns:a16="http://schemas.microsoft.com/office/drawing/2014/main" id="{72F6DA2E-E097-2E05-DA31-38A71B630E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15715" y="4713160"/>
            <a:ext cx="430327" cy="430327"/>
          </a:xfrm>
          <a:prstGeom prst="rect">
            <a:avLst/>
          </a:prstGeom>
        </p:spPr>
      </p:pic>
      <p:pic>
        <p:nvPicPr>
          <p:cNvPr id="164" name="Graphic 163" descr="Man with solid fill">
            <a:extLst>
              <a:ext uri="{FF2B5EF4-FFF2-40B4-BE49-F238E27FC236}">
                <a16:creationId xmlns:a16="http://schemas.microsoft.com/office/drawing/2014/main" id="{6AD764AE-6B63-1571-FB4D-CE77512863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96139" y="4713160"/>
            <a:ext cx="430327" cy="430327"/>
          </a:xfrm>
          <a:prstGeom prst="rect">
            <a:avLst/>
          </a:prstGeom>
        </p:spPr>
      </p:pic>
      <p:pic>
        <p:nvPicPr>
          <p:cNvPr id="165" name="Graphic 164" descr="Man with solid fill">
            <a:extLst>
              <a:ext uri="{FF2B5EF4-FFF2-40B4-BE49-F238E27FC236}">
                <a16:creationId xmlns:a16="http://schemas.microsoft.com/office/drawing/2014/main" id="{491DB1CC-9E1D-F7D3-7BC0-C93BF39FDD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76562" y="4713160"/>
            <a:ext cx="430327" cy="430327"/>
          </a:xfrm>
          <a:prstGeom prst="rect">
            <a:avLst/>
          </a:prstGeom>
        </p:spPr>
      </p:pic>
      <p:pic>
        <p:nvPicPr>
          <p:cNvPr id="166" name="Graphic 165" descr="Man with solid fill">
            <a:extLst>
              <a:ext uri="{FF2B5EF4-FFF2-40B4-BE49-F238E27FC236}">
                <a16:creationId xmlns:a16="http://schemas.microsoft.com/office/drawing/2014/main" id="{F1CDE70A-1EEF-11BD-095C-22F51479DD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56985" y="4713160"/>
            <a:ext cx="430327" cy="430327"/>
          </a:xfrm>
          <a:prstGeom prst="rect">
            <a:avLst/>
          </a:prstGeom>
        </p:spPr>
      </p:pic>
      <p:pic>
        <p:nvPicPr>
          <p:cNvPr id="167" name="Graphic 166" descr="Man with solid fill">
            <a:extLst>
              <a:ext uri="{FF2B5EF4-FFF2-40B4-BE49-F238E27FC236}">
                <a16:creationId xmlns:a16="http://schemas.microsoft.com/office/drawing/2014/main" id="{1D248C0C-0A0E-C471-489B-A51A406274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37409" y="4713160"/>
            <a:ext cx="430327" cy="430327"/>
          </a:xfrm>
          <a:prstGeom prst="rect">
            <a:avLst/>
          </a:prstGeom>
        </p:spPr>
      </p:pic>
      <p:pic>
        <p:nvPicPr>
          <p:cNvPr id="168" name="Graphic 167" descr="Man with solid fill">
            <a:extLst>
              <a:ext uri="{FF2B5EF4-FFF2-40B4-BE49-F238E27FC236}">
                <a16:creationId xmlns:a16="http://schemas.microsoft.com/office/drawing/2014/main" id="{933EB1AF-7DCF-8DC9-2287-5B037DAD80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17832" y="4713160"/>
            <a:ext cx="430327" cy="430327"/>
          </a:xfrm>
          <a:prstGeom prst="rect">
            <a:avLst/>
          </a:prstGeom>
        </p:spPr>
      </p:pic>
      <p:pic>
        <p:nvPicPr>
          <p:cNvPr id="169" name="Graphic 168" descr="Man with solid fill">
            <a:extLst>
              <a:ext uri="{FF2B5EF4-FFF2-40B4-BE49-F238E27FC236}">
                <a16:creationId xmlns:a16="http://schemas.microsoft.com/office/drawing/2014/main" id="{7058361A-F2CE-66D0-D498-EA133C0B61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98254" y="4713160"/>
            <a:ext cx="430327" cy="430327"/>
          </a:xfrm>
          <a:prstGeom prst="rect">
            <a:avLst/>
          </a:prstGeom>
        </p:spPr>
      </p:pic>
      <p:pic>
        <p:nvPicPr>
          <p:cNvPr id="171" name="Graphic 170" descr="Man with solid fill">
            <a:extLst>
              <a:ext uri="{FF2B5EF4-FFF2-40B4-BE49-F238E27FC236}">
                <a16:creationId xmlns:a16="http://schemas.microsoft.com/office/drawing/2014/main" id="{8008E499-B067-2ED7-299F-71F0F130DB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65771" y="4156381"/>
            <a:ext cx="430327" cy="430327"/>
          </a:xfrm>
          <a:prstGeom prst="rect">
            <a:avLst/>
          </a:prstGeom>
        </p:spPr>
      </p:pic>
      <p:pic>
        <p:nvPicPr>
          <p:cNvPr id="172" name="Graphic 171" descr="Man with solid fill">
            <a:extLst>
              <a:ext uri="{FF2B5EF4-FFF2-40B4-BE49-F238E27FC236}">
                <a16:creationId xmlns:a16="http://schemas.microsoft.com/office/drawing/2014/main" id="{4846A0AE-0D62-46B8-D1D8-1B18DEF2D5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85348" y="4156381"/>
            <a:ext cx="430327" cy="430327"/>
          </a:xfrm>
          <a:prstGeom prst="rect">
            <a:avLst/>
          </a:prstGeom>
        </p:spPr>
      </p:pic>
      <p:pic>
        <p:nvPicPr>
          <p:cNvPr id="173" name="Graphic 172" descr="Man with solid fill">
            <a:extLst>
              <a:ext uri="{FF2B5EF4-FFF2-40B4-BE49-F238E27FC236}">
                <a16:creationId xmlns:a16="http://schemas.microsoft.com/office/drawing/2014/main" id="{9D613375-E826-2C4D-3D77-5CFEC8744C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46195" y="4156381"/>
            <a:ext cx="430327" cy="430327"/>
          </a:xfrm>
          <a:prstGeom prst="rect">
            <a:avLst/>
          </a:prstGeom>
        </p:spPr>
      </p:pic>
      <p:pic>
        <p:nvPicPr>
          <p:cNvPr id="174" name="Graphic 173" descr="Man with solid fill">
            <a:extLst>
              <a:ext uri="{FF2B5EF4-FFF2-40B4-BE49-F238E27FC236}">
                <a16:creationId xmlns:a16="http://schemas.microsoft.com/office/drawing/2014/main" id="{BE3DD853-B857-2FCB-D29D-FC5732FEF3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26618" y="4156381"/>
            <a:ext cx="430327" cy="430327"/>
          </a:xfrm>
          <a:prstGeom prst="rect">
            <a:avLst/>
          </a:prstGeom>
        </p:spPr>
      </p:pic>
      <p:pic>
        <p:nvPicPr>
          <p:cNvPr id="175" name="Graphic 174" descr="Man with solid fill">
            <a:extLst>
              <a:ext uri="{FF2B5EF4-FFF2-40B4-BE49-F238E27FC236}">
                <a16:creationId xmlns:a16="http://schemas.microsoft.com/office/drawing/2014/main" id="{C5FE48E5-5DC2-BEDC-3877-91E3A16D80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07041" y="4156381"/>
            <a:ext cx="430327" cy="430327"/>
          </a:xfrm>
          <a:prstGeom prst="rect">
            <a:avLst/>
          </a:prstGeom>
        </p:spPr>
      </p:pic>
      <p:pic>
        <p:nvPicPr>
          <p:cNvPr id="176" name="Graphic 175" descr="Man with solid fill">
            <a:extLst>
              <a:ext uri="{FF2B5EF4-FFF2-40B4-BE49-F238E27FC236}">
                <a16:creationId xmlns:a16="http://schemas.microsoft.com/office/drawing/2014/main" id="{B6182F0E-F781-5054-5D36-5373F921B4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87465" y="4156381"/>
            <a:ext cx="430327" cy="430327"/>
          </a:xfrm>
          <a:prstGeom prst="rect">
            <a:avLst/>
          </a:prstGeom>
        </p:spPr>
      </p:pic>
      <p:pic>
        <p:nvPicPr>
          <p:cNvPr id="177" name="Graphic 176" descr="Man with solid fill">
            <a:extLst>
              <a:ext uri="{FF2B5EF4-FFF2-40B4-BE49-F238E27FC236}">
                <a16:creationId xmlns:a16="http://schemas.microsoft.com/office/drawing/2014/main" id="{3B8BD696-2240-C11A-FEDC-07F6266F62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67888" y="4156381"/>
            <a:ext cx="430327" cy="430327"/>
          </a:xfrm>
          <a:prstGeom prst="rect">
            <a:avLst/>
          </a:prstGeom>
        </p:spPr>
      </p:pic>
      <p:pic>
        <p:nvPicPr>
          <p:cNvPr id="178" name="Graphic 177" descr="Man with solid fill">
            <a:extLst>
              <a:ext uri="{FF2B5EF4-FFF2-40B4-BE49-F238E27FC236}">
                <a16:creationId xmlns:a16="http://schemas.microsoft.com/office/drawing/2014/main" id="{13FC6F60-9A09-8CEE-9AA1-1AA74D3AC2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48312" y="4156381"/>
            <a:ext cx="430327" cy="430327"/>
          </a:xfrm>
          <a:prstGeom prst="rect">
            <a:avLst/>
          </a:prstGeom>
        </p:spPr>
      </p:pic>
      <p:pic>
        <p:nvPicPr>
          <p:cNvPr id="179" name="Graphic 178" descr="Man with solid fill">
            <a:extLst>
              <a:ext uri="{FF2B5EF4-FFF2-40B4-BE49-F238E27FC236}">
                <a16:creationId xmlns:a16="http://schemas.microsoft.com/office/drawing/2014/main" id="{38797428-2857-41F5-A095-C12719FB59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28735" y="4156381"/>
            <a:ext cx="430327" cy="430327"/>
          </a:xfrm>
          <a:prstGeom prst="rect">
            <a:avLst/>
          </a:prstGeom>
        </p:spPr>
      </p:pic>
      <p:pic>
        <p:nvPicPr>
          <p:cNvPr id="180" name="Graphic 179" descr="Man with solid fill">
            <a:extLst>
              <a:ext uri="{FF2B5EF4-FFF2-40B4-BE49-F238E27FC236}">
                <a16:creationId xmlns:a16="http://schemas.microsoft.com/office/drawing/2014/main" id="{844BF127-62EB-7849-5439-CC983B4A08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09157" y="4156381"/>
            <a:ext cx="430327" cy="430327"/>
          </a:xfrm>
          <a:prstGeom prst="rect">
            <a:avLst/>
          </a:prstGeom>
        </p:spPr>
      </p:pic>
      <p:pic>
        <p:nvPicPr>
          <p:cNvPr id="182" name="Graphic 181" descr="Man with solid fill">
            <a:extLst>
              <a:ext uri="{FF2B5EF4-FFF2-40B4-BE49-F238E27FC236}">
                <a16:creationId xmlns:a16="http://schemas.microsoft.com/office/drawing/2014/main" id="{DFDC75A9-A407-E09B-78FD-6346A71994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54868" y="5269941"/>
            <a:ext cx="430327" cy="430327"/>
          </a:xfrm>
          <a:prstGeom prst="rect">
            <a:avLst/>
          </a:prstGeom>
        </p:spPr>
      </p:pic>
      <p:pic>
        <p:nvPicPr>
          <p:cNvPr id="183" name="Graphic 182" descr="Man with solid fill">
            <a:extLst>
              <a:ext uri="{FF2B5EF4-FFF2-40B4-BE49-F238E27FC236}">
                <a16:creationId xmlns:a16="http://schemas.microsoft.com/office/drawing/2014/main" id="{5BCBC0B1-1D0A-3261-1F6E-0CC7A2E50A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74445" y="5269941"/>
            <a:ext cx="430327" cy="430327"/>
          </a:xfrm>
          <a:prstGeom prst="rect">
            <a:avLst/>
          </a:prstGeom>
        </p:spPr>
      </p:pic>
      <p:pic>
        <p:nvPicPr>
          <p:cNvPr id="184" name="Graphic 183" descr="Man with solid fill">
            <a:extLst>
              <a:ext uri="{FF2B5EF4-FFF2-40B4-BE49-F238E27FC236}">
                <a16:creationId xmlns:a16="http://schemas.microsoft.com/office/drawing/2014/main" id="{1142FCFC-B529-92D4-9442-B8EB42DDAC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35292" y="5269941"/>
            <a:ext cx="430327" cy="430327"/>
          </a:xfrm>
          <a:prstGeom prst="rect">
            <a:avLst/>
          </a:prstGeom>
        </p:spPr>
      </p:pic>
      <p:pic>
        <p:nvPicPr>
          <p:cNvPr id="185" name="Graphic 184" descr="Man with solid fill">
            <a:extLst>
              <a:ext uri="{FF2B5EF4-FFF2-40B4-BE49-F238E27FC236}">
                <a16:creationId xmlns:a16="http://schemas.microsoft.com/office/drawing/2014/main" id="{60396577-3599-3A90-C4CE-1B4A6B7B2D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15715" y="5269941"/>
            <a:ext cx="430327" cy="430327"/>
          </a:xfrm>
          <a:prstGeom prst="rect">
            <a:avLst/>
          </a:prstGeom>
        </p:spPr>
      </p:pic>
      <p:pic>
        <p:nvPicPr>
          <p:cNvPr id="186" name="Graphic 185" descr="Man with solid fill">
            <a:extLst>
              <a:ext uri="{FF2B5EF4-FFF2-40B4-BE49-F238E27FC236}">
                <a16:creationId xmlns:a16="http://schemas.microsoft.com/office/drawing/2014/main" id="{EEF22F7D-F31B-1BF5-7092-69F4DC24D6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96139" y="5269941"/>
            <a:ext cx="430327" cy="430327"/>
          </a:xfrm>
          <a:prstGeom prst="rect">
            <a:avLst/>
          </a:prstGeom>
        </p:spPr>
      </p:pic>
      <p:pic>
        <p:nvPicPr>
          <p:cNvPr id="187" name="Graphic 186" descr="Man with solid fill">
            <a:extLst>
              <a:ext uri="{FF2B5EF4-FFF2-40B4-BE49-F238E27FC236}">
                <a16:creationId xmlns:a16="http://schemas.microsoft.com/office/drawing/2014/main" id="{FA620B71-D051-6485-7367-E7E980EE4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76562" y="5269941"/>
            <a:ext cx="430327" cy="430327"/>
          </a:xfrm>
          <a:prstGeom prst="rect">
            <a:avLst/>
          </a:prstGeom>
        </p:spPr>
      </p:pic>
      <p:pic>
        <p:nvPicPr>
          <p:cNvPr id="188" name="Graphic 187" descr="Man with solid fill">
            <a:extLst>
              <a:ext uri="{FF2B5EF4-FFF2-40B4-BE49-F238E27FC236}">
                <a16:creationId xmlns:a16="http://schemas.microsoft.com/office/drawing/2014/main" id="{F95B6D88-09F6-843E-F4E4-00630DF941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56985" y="5269941"/>
            <a:ext cx="430327" cy="430327"/>
          </a:xfrm>
          <a:prstGeom prst="rect">
            <a:avLst/>
          </a:prstGeom>
        </p:spPr>
      </p:pic>
      <p:pic>
        <p:nvPicPr>
          <p:cNvPr id="189" name="Graphic 188" descr="Man with solid fill">
            <a:extLst>
              <a:ext uri="{FF2B5EF4-FFF2-40B4-BE49-F238E27FC236}">
                <a16:creationId xmlns:a16="http://schemas.microsoft.com/office/drawing/2014/main" id="{FA43CDA9-A41E-25CC-9910-1D67A17B6A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37409" y="5269941"/>
            <a:ext cx="430327" cy="430327"/>
          </a:xfrm>
          <a:prstGeom prst="rect">
            <a:avLst/>
          </a:prstGeom>
        </p:spPr>
      </p:pic>
      <p:pic>
        <p:nvPicPr>
          <p:cNvPr id="190" name="Graphic 189" descr="Man with solid fill">
            <a:extLst>
              <a:ext uri="{FF2B5EF4-FFF2-40B4-BE49-F238E27FC236}">
                <a16:creationId xmlns:a16="http://schemas.microsoft.com/office/drawing/2014/main" id="{4662B5C2-2CF0-6662-6A04-0BF7B1FFD1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17832" y="5269941"/>
            <a:ext cx="430327" cy="430327"/>
          </a:xfrm>
          <a:prstGeom prst="rect">
            <a:avLst/>
          </a:prstGeom>
        </p:spPr>
      </p:pic>
      <p:pic>
        <p:nvPicPr>
          <p:cNvPr id="191" name="Graphic 190" descr="Man with solid fill">
            <a:extLst>
              <a:ext uri="{FF2B5EF4-FFF2-40B4-BE49-F238E27FC236}">
                <a16:creationId xmlns:a16="http://schemas.microsoft.com/office/drawing/2014/main" id="{429E5ECA-8C2E-E9D6-508D-9E7719A48A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98254" y="5269941"/>
            <a:ext cx="430327" cy="430327"/>
          </a:xfrm>
          <a:prstGeom prst="rect">
            <a:avLst/>
          </a:prstGeom>
        </p:spPr>
      </p:pic>
      <p:pic>
        <p:nvPicPr>
          <p:cNvPr id="193" name="Graphic 192" descr="Man with solid fill">
            <a:extLst>
              <a:ext uri="{FF2B5EF4-FFF2-40B4-BE49-F238E27FC236}">
                <a16:creationId xmlns:a16="http://schemas.microsoft.com/office/drawing/2014/main" id="{CDBF9E1D-994B-FE4C-7AB3-519A53AC0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54868" y="815713"/>
            <a:ext cx="430327" cy="430327"/>
          </a:xfrm>
          <a:prstGeom prst="rect">
            <a:avLst/>
          </a:prstGeom>
        </p:spPr>
      </p:pic>
      <p:pic>
        <p:nvPicPr>
          <p:cNvPr id="194" name="Graphic 193" descr="Man with solid fill">
            <a:extLst>
              <a:ext uri="{FF2B5EF4-FFF2-40B4-BE49-F238E27FC236}">
                <a16:creationId xmlns:a16="http://schemas.microsoft.com/office/drawing/2014/main" id="{5970F08D-F5F2-C2D0-AE7C-EB52DFABE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4445" y="815713"/>
            <a:ext cx="430327" cy="430327"/>
          </a:xfrm>
          <a:prstGeom prst="rect">
            <a:avLst/>
          </a:prstGeom>
        </p:spPr>
      </p:pic>
      <p:pic>
        <p:nvPicPr>
          <p:cNvPr id="195" name="Graphic 194" descr="Man with solid fill">
            <a:extLst>
              <a:ext uri="{FF2B5EF4-FFF2-40B4-BE49-F238E27FC236}">
                <a16:creationId xmlns:a16="http://schemas.microsoft.com/office/drawing/2014/main" id="{62B08226-FD28-8D29-3C6C-909B889E5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35292" y="815713"/>
            <a:ext cx="430327" cy="430327"/>
          </a:xfrm>
          <a:prstGeom prst="rect">
            <a:avLst/>
          </a:prstGeom>
        </p:spPr>
      </p:pic>
      <p:pic>
        <p:nvPicPr>
          <p:cNvPr id="196" name="Graphic 195" descr="Man with solid fill">
            <a:extLst>
              <a:ext uri="{FF2B5EF4-FFF2-40B4-BE49-F238E27FC236}">
                <a16:creationId xmlns:a16="http://schemas.microsoft.com/office/drawing/2014/main" id="{F1D6DE8A-F864-2A31-17D7-DAA3F5656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15715" y="815713"/>
            <a:ext cx="430327" cy="430327"/>
          </a:xfrm>
          <a:prstGeom prst="rect">
            <a:avLst/>
          </a:prstGeom>
        </p:spPr>
      </p:pic>
      <p:pic>
        <p:nvPicPr>
          <p:cNvPr id="197" name="Graphic 196" descr="Man with solid fill">
            <a:extLst>
              <a:ext uri="{FF2B5EF4-FFF2-40B4-BE49-F238E27FC236}">
                <a16:creationId xmlns:a16="http://schemas.microsoft.com/office/drawing/2014/main" id="{CBBA22F3-080C-5CD4-4990-7BDE1D1CC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96139" y="815713"/>
            <a:ext cx="430327" cy="430327"/>
          </a:xfrm>
          <a:prstGeom prst="rect">
            <a:avLst/>
          </a:prstGeom>
        </p:spPr>
      </p:pic>
      <p:pic>
        <p:nvPicPr>
          <p:cNvPr id="198" name="Graphic 197" descr="Man with solid fill">
            <a:extLst>
              <a:ext uri="{FF2B5EF4-FFF2-40B4-BE49-F238E27FC236}">
                <a16:creationId xmlns:a16="http://schemas.microsoft.com/office/drawing/2014/main" id="{5BEB0380-9AE7-1406-0B47-05835B69DA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76562" y="815713"/>
            <a:ext cx="430327" cy="430327"/>
          </a:xfrm>
          <a:prstGeom prst="rect">
            <a:avLst/>
          </a:prstGeom>
        </p:spPr>
      </p:pic>
      <p:pic>
        <p:nvPicPr>
          <p:cNvPr id="199" name="Graphic 198" descr="Man with solid fill">
            <a:extLst>
              <a:ext uri="{FF2B5EF4-FFF2-40B4-BE49-F238E27FC236}">
                <a16:creationId xmlns:a16="http://schemas.microsoft.com/office/drawing/2014/main" id="{68FAC4DC-2061-716A-1FD9-032D2BD7A8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56985" y="815713"/>
            <a:ext cx="430327" cy="430327"/>
          </a:xfrm>
          <a:prstGeom prst="rect">
            <a:avLst/>
          </a:prstGeom>
        </p:spPr>
      </p:pic>
      <p:pic>
        <p:nvPicPr>
          <p:cNvPr id="200" name="Graphic 199" descr="Man with solid fill">
            <a:extLst>
              <a:ext uri="{FF2B5EF4-FFF2-40B4-BE49-F238E27FC236}">
                <a16:creationId xmlns:a16="http://schemas.microsoft.com/office/drawing/2014/main" id="{6841EF68-DD84-D91A-DD23-727BEF548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37409" y="815713"/>
            <a:ext cx="430327" cy="430327"/>
          </a:xfrm>
          <a:prstGeom prst="rect">
            <a:avLst/>
          </a:prstGeom>
        </p:spPr>
      </p:pic>
      <p:pic>
        <p:nvPicPr>
          <p:cNvPr id="201" name="Graphic 200" descr="Man with solid fill">
            <a:extLst>
              <a:ext uri="{FF2B5EF4-FFF2-40B4-BE49-F238E27FC236}">
                <a16:creationId xmlns:a16="http://schemas.microsoft.com/office/drawing/2014/main" id="{866B1A4E-7C14-20F4-AE4B-3B6DF08567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17832" y="815713"/>
            <a:ext cx="430327" cy="430327"/>
          </a:xfrm>
          <a:prstGeom prst="rect">
            <a:avLst/>
          </a:prstGeom>
        </p:spPr>
      </p:pic>
      <p:pic>
        <p:nvPicPr>
          <p:cNvPr id="202" name="Graphic 201" descr="Man with solid fill">
            <a:extLst>
              <a:ext uri="{FF2B5EF4-FFF2-40B4-BE49-F238E27FC236}">
                <a16:creationId xmlns:a16="http://schemas.microsoft.com/office/drawing/2014/main" id="{9BE0D1BF-348F-C55C-90D9-706AB2666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98254" y="815713"/>
            <a:ext cx="430327" cy="4303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1C25B4-2EB8-77FC-F59F-4793B3C149FF}"/>
              </a:ext>
            </a:extLst>
          </p:cNvPr>
          <p:cNvSpPr txBox="1"/>
          <p:nvPr/>
        </p:nvSpPr>
        <p:spPr>
          <a:xfrm>
            <a:off x="185741" y="3228945"/>
            <a:ext cx="24259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 All-cause Death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F3A236-1C69-4931-6895-7146552145DC}"/>
              </a:ext>
            </a:extLst>
          </p:cNvPr>
          <p:cNvSpPr txBox="1"/>
          <p:nvPr/>
        </p:nvSpPr>
        <p:spPr>
          <a:xfrm>
            <a:off x="177091" y="2439724"/>
            <a:ext cx="22669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16.4% wins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3816AD-9B44-D03A-5E44-FF4846257ACF}"/>
              </a:ext>
            </a:extLst>
          </p:cNvPr>
          <p:cNvSpPr txBox="1"/>
          <p:nvPr/>
        </p:nvSpPr>
        <p:spPr>
          <a:xfrm>
            <a:off x="9759239" y="2439724"/>
            <a:ext cx="22669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23.4% wins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A5C362D-F823-A43A-8D7E-C3751BC842A4}"/>
              </a:ext>
            </a:extLst>
          </p:cNvPr>
          <p:cNvSpPr txBox="1"/>
          <p:nvPr/>
        </p:nvSpPr>
        <p:spPr>
          <a:xfrm>
            <a:off x="3178464" y="6269831"/>
            <a:ext cx="5833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80/300 participants had died at a median of 22 months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FFBE683-CC19-5E69-904B-252A3DD7DE72}"/>
              </a:ext>
            </a:extLst>
          </p:cNvPr>
          <p:cNvGrpSpPr/>
          <p:nvPr/>
        </p:nvGrpSpPr>
        <p:grpSpPr>
          <a:xfrm>
            <a:off x="275312" y="277086"/>
            <a:ext cx="2068286" cy="2068286"/>
            <a:chOff x="275312" y="277086"/>
            <a:chExt cx="2068286" cy="2068286"/>
          </a:xfrm>
        </p:grpSpPr>
        <p:pic>
          <p:nvPicPr>
            <p:cNvPr id="19" name="Graphic 18" descr="Man with solid fill">
              <a:extLst>
                <a:ext uri="{FF2B5EF4-FFF2-40B4-BE49-F238E27FC236}">
                  <a16:creationId xmlns:a16="http://schemas.microsoft.com/office/drawing/2014/main" id="{3F3A38AA-EDE5-6F0F-14D9-E70EF06C7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5312" y="277086"/>
              <a:ext cx="2068286" cy="206828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CF3F5A6-DA08-902D-C17A-EC67573AB8EA}"/>
                </a:ext>
              </a:extLst>
            </p:cNvPr>
            <p:cNvSpPr txBox="1"/>
            <p:nvPr/>
          </p:nvSpPr>
          <p:spPr>
            <a:xfrm>
              <a:off x="1017142" y="744276"/>
              <a:ext cx="5934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err="1">
                  <a:solidFill>
                    <a:schemeClr val="bg1"/>
                  </a:solidFill>
                </a:rPr>
                <a:t>mAFP</a:t>
              </a:r>
              <a:endParaRPr lang="en-GB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FF7B3A6-D15C-DDAE-2B92-8B422CB20DC3}"/>
              </a:ext>
            </a:extLst>
          </p:cNvPr>
          <p:cNvGrpSpPr/>
          <p:nvPr/>
        </p:nvGrpSpPr>
        <p:grpSpPr>
          <a:xfrm>
            <a:off x="9851636" y="277086"/>
            <a:ext cx="2097476" cy="2097476"/>
            <a:chOff x="9851636" y="277086"/>
            <a:chExt cx="2097476" cy="2097476"/>
          </a:xfrm>
        </p:grpSpPr>
        <p:pic>
          <p:nvPicPr>
            <p:cNvPr id="21" name="Graphic 20" descr="Man with solid fill">
              <a:extLst>
                <a:ext uri="{FF2B5EF4-FFF2-40B4-BE49-F238E27FC236}">
                  <a16:creationId xmlns:a16="http://schemas.microsoft.com/office/drawing/2014/main" id="{F6DCEA01-6882-F959-7213-3D10B1D41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851636" y="277086"/>
              <a:ext cx="2097476" cy="209747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AD75B57-CC30-28A3-94B1-754BD517BC4B}"/>
                </a:ext>
              </a:extLst>
            </p:cNvPr>
            <p:cNvSpPr txBox="1"/>
            <p:nvPr/>
          </p:nvSpPr>
          <p:spPr>
            <a:xfrm>
              <a:off x="10705256" y="739516"/>
              <a:ext cx="3850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bg1"/>
                  </a:solidFill>
                </a:rPr>
                <a:t>SC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000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51888-7635-0CC9-1D62-7303EC05B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 descr="Man with solid fill">
            <a:extLst>
              <a:ext uri="{FF2B5EF4-FFF2-40B4-BE49-F238E27FC236}">
                <a16:creationId xmlns:a16="http://schemas.microsoft.com/office/drawing/2014/main" id="{7BA8BA99-E8D1-85DE-82A6-944213ECE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24486" y="2805148"/>
            <a:ext cx="987768" cy="9877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0955F4-3829-4F72-6D08-9743F1C3507A}"/>
              </a:ext>
            </a:extLst>
          </p:cNvPr>
          <p:cNvSpPr txBox="1"/>
          <p:nvPr/>
        </p:nvSpPr>
        <p:spPr>
          <a:xfrm>
            <a:off x="9517519" y="2857488"/>
            <a:ext cx="229409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36.6% wins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FF0000"/>
                </a:solidFill>
                <a:latin typeface="Aptos" panose="02110004020202020204"/>
              </a:rPr>
              <a:t>f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or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mAFP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9" name="Graphic 18" descr="Man with solid fill">
            <a:extLst>
              <a:ext uri="{FF2B5EF4-FFF2-40B4-BE49-F238E27FC236}">
                <a16:creationId xmlns:a16="http://schemas.microsoft.com/office/drawing/2014/main" id="{93554B6B-C1A0-4E9F-AF45-0914B4A5A5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24486" y="1405184"/>
            <a:ext cx="987768" cy="98776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D84D407-4468-6885-A738-D9E9BF5F8F0A}"/>
              </a:ext>
            </a:extLst>
          </p:cNvPr>
          <p:cNvSpPr txBox="1"/>
          <p:nvPr/>
        </p:nvSpPr>
        <p:spPr>
          <a:xfrm>
            <a:off x="9543167" y="1483569"/>
            <a:ext cx="2242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43.0% wins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0432FF"/>
                </a:solidFill>
                <a:latin typeface="Aptos" panose="02110004020202020204"/>
              </a:rPr>
              <a:t>for Standard Care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F9E5AB7-72FC-557E-B1DF-6DE3ED37243E}"/>
              </a:ext>
            </a:extLst>
          </p:cNvPr>
          <p:cNvGrpSpPr/>
          <p:nvPr/>
        </p:nvGrpSpPr>
        <p:grpSpPr>
          <a:xfrm>
            <a:off x="553430" y="4578525"/>
            <a:ext cx="11085140" cy="1286006"/>
            <a:chOff x="273423" y="4578525"/>
            <a:chExt cx="11085140" cy="128600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B1750D8-82F1-7C61-E6D8-AB4F382CCAB8}"/>
                </a:ext>
              </a:extLst>
            </p:cNvPr>
            <p:cNvGrpSpPr/>
            <p:nvPr/>
          </p:nvGrpSpPr>
          <p:grpSpPr>
            <a:xfrm>
              <a:off x="273423" y="4642312"/>
              <a:ext cx="11085140" cy="1222219"/>
              <a:chOff x="136711" y="4493281"/>
              <a:chExt cx="11085140" cy="1222219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F63AD18-A582-E615-97A7-4BBAC1367DEE}"/>
                  </a:ext>
                </a:extLst>
              </p:cNvPr>
              <p:cNvSpPr txBox="1"/>
              <p:nvPr/>
            </p:nvSpPr>
            <p:spPr>
              <a:xfrm>
                <a:off x="136711" y="4777119"/>
                <a:ext cx="246129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Win Ratio =</a:t>
                </a:r>
              </a:p>
            </p:txBody>
          </p:sp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CA7E225B-3BE1-830A-982C-C68F1890D1C1}"/>
                  </a:ext>
                </a:extLst>
              </p:cNvPr>
              <p:cNvSpPr/>
              <p:nvPr/>
            </p:nvSpPr>
            <p:spPr>
              <a:xfrm>
                <a:off x="2393075" y="5007614"/>
                <a:ext cx="4020374" cy="707886"/>
              </a:xfrm>
              <a:prstGeom prst="round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000" t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Wins for Standard Care</a:t>
                </a:r>
                <a:endPara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DA6E8390-7B66-445E-2D1C-07CB6D30F92C}"/>
                  </a:ext>
                </a:extLst>
              </p:cNvPr>
              <p:cNvSpPr/>
              <p:nvPr/>
            </p:nvSpPr>
            <p:spPr>
              <a:xfrm>
                <a:off x="6258495" y="4715564"/>
                <a:ext cx="4804034" cy="707886"/>
              </a:xfrm>
              <a:prstGeom prst="round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=  0.85  </a:t>
                </a:r>
                <a:r>
                  <a:rPr kumimoji="0" lang="en-GB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(95% CI 0.63 to 1.15) </a:t>
                </a:r>
                <a:endParaRPr kumimoji="0" lang="en-GB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20C84CD3-D72A-6CF3-66A8-1302806A2495}"/>
                  </a:ext>
                </a:extLst>
              </p:cNvPr>
              <p:cNvSpPr/>
              <p:nvPr/>
            </p:nvSpPr>
            <p:spPr>
              <a:xfrm>
                <a:off x="138600" y="4493281"/>
                <a:ext cx="11083251" cy="118902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E988C20-E908-662F-1012-328119FF1F95}"/>
                </a:ext>
              </a:extLst>
            </p:cNvPr>
            <p:cNvCxnSpPr>
              <a:cxnSpLocks/>
            </p:cNvCxnSpPr>
            <p:nvPr/>
          </p:nvCxnSpPr>
          <p:spPr>
            <a:xfrm>
              <a:off x="2700338" y="5213268"/>
              <a:ext cx="3623429" cy="0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8F7E3494-E21B-5A8F-9931-4C28E587619D}"/>
                </a:ext>
              </a:extLst>
            </p:cNvPr>
            <p:cNvSpPr/>
            <p:nvPr/>
          </p:nvSpPr>
          <p:spPr>
            <a:xfrm>
              <a:off x="2907514" y="4578525"/>
              <a:ext cx="3329487" cy="707886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000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Wins for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mAFP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3ABB52FF-5C88-27BD-285F-64D017D207F2}"/>
              </a:ext>
            </a:extLst>
          </p:cNvPr>
          <p:cNvGrpSpPr/>
          <p:nvPr/>
        </p:nvGrpSpPr>
        <p:grpSpPr>
          <a:xfrm>
            <a:off x="511226" y="1328821"/>
            <a:ext cx="2611699" cy="2527568"/>
            <a:chOff x="533884" y="695898"/>
            <a:chExt cx="2611699" cy="252756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51FCCA9-A7BA-2EAF-3CC2-3DC7BB12D72C}"/>
                </a:ext>
              </a:extLst>
            </p:cNvPr>
            <p:cNvSpPr txBox="1"/>
            <p:nvPr/>
          </p:nvSpPr>
          <p:spPr>
            <a:xfrm>
              <a:off x="533884" y="1096008"/>
              <a:ext cx="23081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1. All-cause Death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BFD0CEE-5EA1-2C51-85C9-2E33C2EECF7D}"/>
                </a:ext>
              </a:extLst>
            </p:cNvPr>
            <p:cNvSpPr txBox="1"/>
            <p:nvPr/>
          </p:nvSpPr>
          <p:spPr>
            <a:xfrm>
              <a:off x="533884" y="1506744"/>
              <a:ext cx="12086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2. Stroke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AD8E4E-6F93-F2FC-4BAB-DEA21394265A}"/>
                </a:ext>
              </a:extLst>
            </p:cNvPr>
            <p:cNvSpPr txBox="1"/>
            <p:nvPr/>
          </p:nvSpPr>
          <p:spPr>
            <a:xfrm>
              <a:off x="533884" y="1931547"/>
              <a:ext cx="23435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3. Spontaneous MI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66302C7-4E4B-5D40-27C9-25BEF7CDB9A7}"/>
                </a:ext>
              </a:extLst>
            </p:cNvPr>
            <p:cNvSpPr txBox="1"/>
            <p:nvPr/>
          </p:nvSpPr>
          <p:spPr>
            <a:xfrm>
              <a:off x="533885" y="2384486"/>
              <a:ext cx="2611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4. CV Hospitalization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0BD24CA-9B9D-F058-CFDE-1A3F66F3FF92}"/>
                </a:ext>
              </a:extLst>
            </p:cNvPr>
            <p:cNvSpPr txBox="1"/>
            <p:nvPr/>
          </p:nvSpPr>
          <p:spPr>
            <a:xfrm>
              <a:off x="533884" y="2823356"/>
              <a:ext cx="24431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5. Myocardial Injury</a:t>
              </a:r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2076C3A0-FA9D-BA32-B341-8B34DAE2EAFE}"/>
                </a:ext>
              </a:extLst>
            </p:cNvPr>
            <p:cNvSpPr txBox="1"/>
            <p:nvPr/>
          </p:nvSpPr>
          <p:spPr>
            <a:xfrm>
              <a:off x="553430" y="695898"/>
              <a:ext cx="13972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Hierarchy:</a:t>
              </a:r>
            </a:p>
          </p:txBody>
        </p:sp>
      </p:grpSp>
      <p:sp>
        <p:nvSpPr>
          <p:cNvPr id="226" name="TextBox 225">
            <a:extLst>
              <a:ext uri="{FF2B5EF4-FFF2-40B4-BE49-F238E27FC236}">
                <a16:creationId xmlns:a16="http://schemas.microsoft.com/office/drawing/2014/main" id="{514956BF-CE88-8329-0D37-AD00DD75C28B}"/>
              </a:ext>
            </a:extLst>
          </p:cNvPr>
          <p:cNvSpPr txBox="1"/>
          <p:nvPr/>
        </p:nvSpPr>
        <p:spPr>
          <a:xfrm>
            <a:off x="3198071" y="6279299"/>
            <a:ext cx="69325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All cause death was the most decisive tier of the hierarchy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D024295-61D6-4AB6-F216-DDB7A3044643}"/>
              </a:ext>
            </a:extLst>
          </p:cNvPr>
          <p:cNvSpPr/>
          <p:nvPr/>
        </p:nvSpPr>
        <p:spPr>
          <a:xfrm>
            <a:off x="1470290" y="178591"/>
            <a:ext cx="9251420" cy="681666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Primary hierarchical composite outcome</a:t>
            </a:r>
          </a:p>
        </p:txBody>
      </p:sp>
      <p:pic>
        <p:nvPicPr>
          <p:cNvPr id="253" name="Picture 252">
            <a:extLst>
              <a:ext uri="{FF2B5EF4-FFF2-40B4-BE49-F238E27FC236}">
                <a16:creationId xmlns:a16="http://schemas.microsoft.com/office/drawing/2014/main" id="{84A71E95-6952-F87D-959B-9019865ABE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957" y="1015169"/>
            <a:ext cx="3329487" cy="332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34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380BB-6E0C-08B5-4137-F80C51964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5353926-B61D-ECD4-E172-2D06818B70EE}"/>
              </a:ext>
            </a:extLst>
          </p:cNvPr>
          <p:cNvSpPr/>
          <p:nvPr/>
        </p:nvSpPr>
        <p:spPr>
          <a:xfrm>
            <a:off x="1470290" y="2759745"/>
            <a:ext cx="9251420" cy="91440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/>
              <a:t>Major Secondary Outcomes</a:t>
            </a:r>
          </a:p>
        </p:txBody>
      </p:sp>
    </p:spTree>
    <p:extLst>
      <p:ext uri="{BB962C8B-B14F-4D97-AF65-F5344CB8AC3E}">
        <p14:creationId xmlns:p14="http://schemas.microsoft.com/office/powerpoint/2010/main" val="26430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7805F319-8B0F-6934-F1E4-50B819D38B8D}"/>
              </a:ext>
            </a:extLst>
          </p:cNvPr>
          <p:cNvGrpSpPr/>
          <p:nvPr/>
        </p:nvGrpSpPr>
        <p:grpSpPr>
          <a:xfrm>
            <a:off x="2109547" y="1199316"/>
            <a:ext cx="7972906" cy="4783743"/>
            <a:chOff x="2109547" y="1199316"/>
            <a:chExt cx="7972906" cy="478374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B26BB07-11BE-BB49-2622-900097179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9547" y="1199316"/>
              <a:ext cx="7972906" cy="4783743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70F5B7E-0B30-3864-52BF-E71C2960BF4A}"/>
                </a:ext>
              </a:extLst>
            </p:cNvPr>
            <p:cNvSpPr/>
            <p:nvPr/>
          </p:nvSpPr>
          <p:spPr>
            <a:xfrm>
              <a:off x="4595150" y="1379764"/>
              <a:ext cx="5487303" cy="1027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09DEEE4-9CB4-E667-BFEB-8ABD10063720}"/>
                </a:ext>
              </a:extLst>
            </p:cNvPr>
            <p:cNvSpPr txBox="1"/>
            <p:nvPr/>
          </p:nvSpPr>
          <p:spPr>
            <a:xfrm>
              <a:off x="3622387" y="1815857"/>
              <a:ext cx="473659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/>
                <a:t>HR 1.54 </a:t>
              </a:r>
              <a:r>
                <a:rPr lang="en-GB" i="1" dirty="0"/>
                <a:t>(95% CI 0.99 to 2.41); </a:t>
              </a:r>
              <a:r>
                <a:rPr lang="en-GB" dirty="0"/>
                <a:t>p=0.054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F53560-3146-00AC-C696-F4CC7E4E8869}"/>
                </a:ext>
              </a:extLst>
            </p:cNvPr>
            <p:cNvSpPr txBox="1"/>
            <p:nvPr/>
          </p:nvSpPr>
          <p:spPr>
            <a:xfrm>
              <a:off x="8217046" y="2558798"/>
              <a:ext cx="7409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FF0000"/>
                  </a:solidFill>
                </a:rPr>
                <a:t>32.6%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1D223FD-722B-90EA-FF66-C495D2C6F331}"/>
                </a:ext>
              </a:extLst>
            </p:cNvPr>
            <p:cNvSpPr txBox="1"/>
            <p:nvPr/>
          </p:nvSpPr>
          <p:spPr>
            <a:xfrm>
              <a:off x="8239650" y="3480252"/>
              <a:ext cx="7409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rgbClr val="0432FF"/>
                  </a:solidFill>
                </a:rPr>
                <a:t>23.4%</a:t>
              </a:r>
            </a:p>
          </p:txBody>
        </p:sp>
      </p:grp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E537761-3D95-374B-740B-BE968219F749}"/>
              </a:ext>
            </a:extLst>
          </p:cNvPr>
          <p:cNvSpPr/>
          <p:nvPr/>
        </p:nvSpPr>
        <p:spPr>
          <a:xfrm>
            <a:off x="1470290" y="178591"/>
            <a:ext cx="9251420" cy="91440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/>
              <a:t>All-cause Death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6D91BD-9FF4-7AEE-81D0-9DA86A70FBAD}"/>
              </a:ext>
            </a:extLst>
          </p:cNvPr>
          <p:cNvSpPr txBox="1"/>
          <p:nvPr/>
        </p:nvSpPr>
        <p:spPr>
          <a:xfrm>
            <a:off x="3688834" y="6269831"/>
            <a:ext cx="5833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80/300 participants had died at a median of 22 months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3A1A9E9-95B2-ED9A-1913-81AD8AF68E6D}"/>
              </a:ext>
            </a:extLst>
          </p:cNvPr>
          <p:cNvGrpSpPr/>
          <p:nvPr/>
        </p:nvGrpSpPr>
        <p:grpSpPr>
          <a:xfrm>
            <a:off x="151148" y="2509275"/>
            <a:ext cx="2303295" cy="949866"/>
            <a:chOff x="311568" y="2509275"/>
            <a:chExt cx="2303295" cy="94986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A13DD87-DCF2-1D26-5EF2-F846BE76F5AD}"/>
                </a:ext>
              </a:extLst>
            </p:cNvPr>
            <p:cNvSpPr txBox="1"/>
            <p:nvPr/>
          </p:nvSpPr>
          <p:spPr>
            <a:xfrm>
              <a:off x="311568" y="2509275"/>
              <a:ext cx="2303295" cy="94986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txBody>
            <a:bodyPr wrap="square" bIns="72000" rtlCol="0">
              <a:spAutoFit/>
            </a:bodyPr>
            <a:lstStyle/>
            <a:p>
              <a:r>
                <a:rPr lang="en-GB" dirty="0" err="1">
                  <a:solidFill>
                    <a:srgbClr val="FF0000"/>
                  </a:solidFill>
                </a:rPr>
                <a:t>mAFP</a:t>
              </a:r>
              <a:endParaRPr lang="en-GB" dirty="0">
                <a:solidFill>
                  <a:srgbClr val="FF0000"/>
                </a:solidFill>
              </a:endParaRPr>
            </a:p>
            <a:p>
              <a:endParaRPr lang="en-GB" dirty="0"/>
            </a:p>
            <a:p>
              <a:r>
                <a:rPr lang="en-GB" dirty="0">
                  <a:solidFill>
                    <a:srgbClr val="0432FF"/>
                  </a:solidFill>
                </a:rPr>
                <a:t>Standard care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49A53F4-627D-8AC6-68D0-D6A5B5DA286B}"/>
                </a:ext>
              </a:extLst>
            </p:cNvPr>
            <p:cNvCxnSpPr>
              <a:cxnSpLocks/>
            </p:cNvCxnSpPr>
            <p:nvPr/>
          </p:nvCxnSpPr>
          <p:spPr>
            <a:xfrm>
              <a:off x="1950458" y="2720051"/>
              <a:ext cx="5381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B2A13A2-10E0-3C71-C7D3-0E311C963986}"/>
                </a:ext>
              </a:extLst>
            </p:cNvPr>
            <p:cNvCxnSpPr>
              <a:cxnSpLocks/>
            </p:cNvCxnSpPr>
            <p:nvPr/>
          </p:nvCxnSpPr>
          <p:spPr>
            <a:xfrm>
              <a:off x="1950458" y="3265990"/>
              <a:ext cx="538100" cy="0"/>
            </a:xfrm>
            <a:prstGeom prst="line">
              <a:avLst/>
            </a:prstGeom>
            <a:ln w="19050">
              <a:solidFill>
                <a:srgbClr val="0432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159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CE7E4-2CB5-260B-A7DF-6F2897DBA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8EFBFA3-970F-666A-1A35-BB3F77B6CE6C}"/>
              </a:ext>
            </a:extLst>
          </p:cNvPr>
          <p:cNvSpPr/>
          <p:nvPr/>
        </p:nvSpPr>
        <p:spPr>
          <a:xfrm>
            <a:off x="1470290" y="178591"/>
            <a:ext cx="9251420" cy="91440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/>
              <a:t>Cardiovascular Death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01A5802-9057-719B-6CB9-C598038F8066}"/>
              </a:ext>
            </a:extLst>
          </p:cNvPr>
          <p:cNvGrpSpPr/>
          <p:nvPr/>
        </p:nvGrpSpPr>
        <p:grpSpPr>
          <a:xfrm>
            <a:off x="151148" y="1199315"/>
            <a:ext cx="10127172" cy="4783743"/>
            <a:chOff x="151148" y="1199315"/>
            <a:chExt cx="10127172" cy="47837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1DD178A-A937-B06A-F8A8-B9342EBEA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9547" y="1199315"/>
              <a:ext cx="7972905" cy="478374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603CA93-3ABB-0CDD-75ED-3BA78492FDFE}"/>
                </a:ext>
              </a:extLst>
            </p:cNvPr>
            <p:cNvSpPr/>
            <p:nvPr/>
          </p:nvSpPr>
          <p:spPr>
            <a:xfrm>
              <a:off x="4595150" y="2082942"/>
              <a:ext cx="5683170" cy="324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CD00764-F48F-74F8-655B-071AADDEB931}"/>
                </a:ext>
              </a:extLst>
            </p:cNvPr>
            <p:cNvGrpSpPr/>
            <p:nvPr/>
          </p:nvGrpSpPr>
          <p:grpSpPr>
            <a:xfrm>
              <a:off x="151148" y="2509275"/>
              <a:ext cx="2303295" cy="949866"/>
              <a:chOff x="311568" y="2509275"/>
              <a:chExt cx="2303295" cy="949866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9718C9B-1271-6090-2967-82D05B0DCD44}"/>
                  </a:ext>
                </a:extLst>
              </p:cNvPr>
              <p:cNvSpPr txBox="1"/>
              <p:nvPr/>
            </p:nvSpPr>
            <p:spPr>
              <a:xfrm>
                <a:off x="311568" y="2509275"/>
                <a:ext cx="2303295" cy="94986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txBody>
              <a:bodyPr wrap="square" bIns="72000" rtlCol="0">
                <a:spAutoFit/>
              </a:bodyPr>
              <a:lstStyle/>
              <a:p>
                <a:r>
                  <a:rPr lang="en-GB" dirty="0" err="1">
                    <a:solidFill>
                      <a:srgbClr val="FF0000"/>
                    </a:solidFill>
                  </a:rPr>
                  <a:t>mAFP</a:t>
                </a:r>
                <a:endParaRPr lang="en-GB" dirty="0">
                  <a:solidFill>
                    <a:srgbClr val="FF0000"/>
                  </a:solidFill>
                </a:endParaRPr>
              </a:p>
              <a:p>
                <a:endParaRPr lang="en-GB" dirty="0"/>
              </a:p>
              <a:p>
                <a:r>
                  <a:rPr lang="en-GB" dirty="0">
                    <a:solidFill>
                      <a:srgbClr val="0432FF"/>
                    </a:solidFill>
                  </a:rPr>
                  <a:t>Standard care</a:t>
                </a:r>
              </a:p>
            </p:txBody>
          </p: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E3D7D725-2BA4-85C8-1B22-10A182107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0458" y="2720051"/>
                <a:ext cx="53810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A5D133F6-5B5B-EB35-626B-C350AD9172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0458" y="3265990"/>
                <a:ext cx="538100" cy="0"/>
              </a:xfrm>
              <a:prstGeom prst="line">
                <a:avLst/>
              </a:prstGeom>
              <a:ln w="19050">
                <a:solidFill>
                  <a:srgbClr val="0432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830AB54-6EA6-E3F8-FF3D-8E3A6F53FC44}"/>
                </a:ext>
              </a:extLst>
            </p:cNvPr>
            <p:cNvSpPr/>
            <p:nvPr/>
          </p:nvSpPr>
          <p:spPr>
            <a:xfrm>
              <a:off x="4595150" y="1379764"/>
              <a:ext cx="5487303" cy="1027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14F43AC-0C06-E487-B2BC-27EA9CE46CCD}"/>
                </a:ext>
              </a:extLst>
            </p:cNvPr>
            <p:cNvSpPr txBox="1"/>
            <p:nvPr/>
          </p:nvSpPr>
          <p:spPr>
            <a:xfrm>
              <a:off x="8217045" y="2867148"/>
              <a:ext cx="7409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FF0000"/>
                  </a:solidFill>
                </a:rPr>
                <a:t>26.7%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6529F0C-A4B6-3849-949D-84772AD9F36B}"/>
                </a:ext>
              </a:extLst>
            </p:cNvPr>
            <p:cNvSpPr txBox="1"/>
            <p:nvPr/>
          </p:nvSpPr>
          <p:spPr>
            <a:xfrm>
              <a:off x="8218384" y="3863026"/>
              <a:ext cx="7409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rgbClr val="0432FF"/>
                  </a:solidFill>
                </a:rPr>
                <a:t>14.5%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8F3A637-68D8-FF07-173C-267499EE5673}"/>
                </a:ext>
              </a:extLst>
            </p:cNvPr>
            <p:cNvSpPr txBox="1"/>
            <p:nvPr/>
          </p:nvSpPr>
          <p:spPr>
            <a:xfrm>
              <a:off x="3607076" y="1815123"/>
              <a:ext cx="477316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/>
                <a:t>HR 1.91 </a:t>
              </a:r>
              <a:r>
                <a:rPr lang="en-GB" i="1" dirty="0"/>
                <a:t>(95% CI 1.11 to 3.30); </a:t>
              </a:r>
              <a:r>
                <a:rPr lang="en-GB" b="1" dirty="0"/>
                <a:t>p=0.018</a:t>
              </a:r>
              <a:r>
                <a:rPr lang="en-GB" i="1" dirty="0">
                  <a:effectLst/>
                </a:rPr>
                <a:t> </a:t>
              </a:r>
              <a:endParaRPr lang="en-GB" i="1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62B580A-395C-46CC-00F6-CB7A66579B0F}"/>
              </a:ext>
            </a:extLst>
          </p:cNvPr>
          <p:cNvSpPr txBox="1"/>
          <p:nvPr/>
        </p:nvSpPr>
        <p:spPr>
          <a:xfrm>
            <a:off x="3496547" y="6269831"/>
            <a:ext cx="6154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56/80 deaths at 22 months were of cardiovascular causes</a:t>
            </a:r>
          </a:p>
        </p:txBody>
      </p:sp>
    </p:spTree>
    <p:extLst>
      <p:ext uri="{BB962C8B-B14F-4D97-AF65-F5344CB8AC3E}">
        <p14:creationId xmlns:p14="http://schemas.microsoft.com/office/powerpoint/2010/main" val="309642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FB0F3-AF6A-2DBA-05F5-3B5D7A297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4326AF0-8B06-F403-F04F-1F365F81FA28}"/>
              </a:ext>
            </a:extLst>
          </p:cNvPr>
          <p:cNvSpPr/>
          <p:nvPr/>
        </p:nvSpPr>
        <p:spPr>
          <a:xfrm>
            <a:off x="1470290" y="178591"/>
            <a:ext cx="9251420" cy="91440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/>
              <a:t>Spontaneous Myocardial Infarction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97BB0DD-4979-A4F3-2548-172B436EBB4B}"/>
              </a:ext>
            </a:extLst>
          </p:cNvPr>
          <p:cNvGrpSpPr/>
          <p:nvPr/>
        </p:nvGrpSpPr>
        <p:grpSpPr>
          <a:xfrm>
            <a:off x="151148" y="1199315"/>
            <a:ext cx="10127172" cy="4783743"/>
            <a:chOff x="151148" y="1199315"/>
            <a:chExt cx="10127172" cy="47837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1CE62FA-6E44-0C07-2295-D70581930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9547" y="1199315"/>
              <a:ext cx="7972905" cy="478374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221E07-A44B-96E8-2DDD-8543FED33958}"/>
                </a:ext>
              </a:extLst>
            </p:cNvPr>
            <p:cNvSpPr/>
            <p:nvPr/>
          </p:nvSpPr>
          <p:spPr>
            <a:xfrm>
              <a:off x="4595150" y="2082942"/>
              <a:ext cx="5683170" cy="324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338B35D-0E0C-0ACD-A020-9AB32F29312A}"/>
                </a:ext>
              </a:extLst>
            </p:cNvPr>
            <p:cNvGrpSpPr/>
            <p:nvPr/>
          </p:nvGrpSpPr>
          <p:grpSpPr>
            <a:xfrm>
              <a:off x="151148" y="2509275"/>
              <a:ext cx="2303295" cy="949866"/>
              <a:chOff x="311568" y="2509275"/>
              <a:chExt cx="2303295" cy="949866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6011428-FB67-CEDA-5D92-26D7198F2067}"/>
                  </a:ext>
                </a:extLst>
              </p:cNvPr>
              <p:cNvSpPr txBox="1"/>
              <p:nvPr/>
            </p:nvSpPr>
            <p:spPr>
              <a:xfrm>
                <a:off x="311568" y="2509275"/>
                <a:ext cx="2303295" cy="94986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txBody>
              <a:bodyPr wrap="square" bIns="72000" rtlCol="0">
                <a:spAutoFit/>
              </a:bodyPr>
              <a:lstStyle/>
              <a:p>
                <a:r>
                  <a:rPr lang="en-GB" dirty="0" err="1">
                    <a:solidFill>
                      <a:srgbClr val="FF0000"/>
                    </a:solidFill>
                  </a:rPr>
                  <a:t>mAFP</a:t>
                </a:r>
                <a:endParaRPr lang="en-GB" dirty="0">
                  <a:solidFill>
                    <a:srgbClr val="FF0000"/>
                  </a:solidFill>
                </a:endParaRPr>
              </a:p>
              <a:p>
                <a:endParaRPr lang="en-GB" dirty="0"/>
              </a:p>
              <a:p>
                <a:r>
                  <a:rPr lang="en-GB" dirty="0">
                    <a:solidFill>
                      <a:srgbClr val="0432FF"/>
                    </a:solidFill>
                  </a:rPr>
                  <a:t>Standard care</a:t>
                </a:r>
              </a:p>
            </p:txBody>
          </p: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B08585F4-6F10-60CD-93E8-EF00F41B11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0458" y="2720051"/>
                <a:ext cx="53810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6689C997-7504-37E0-E758-83FCDCB3BA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0458" y="3265990"/>
                <a:ext cx="538100" cy="0"/>
              </a:xfrm>
              <a:prstGeom prst="line">
                <a:avLst/>
              </a:prstGeom>
              <a:ln w="19050">
                <a:solidFill>
                  <a:srgbClr val="0432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DC910E6-F2BD-382F-685C-B1FF07FCF49E}"/>
                </a:ext>
              </a:extLst>
            </p:cNvPr>
            <p:cNvSpPr/>
            <p:nvPr/>
          </p:nvSpPr>
          <p:spPr>
            <a:xfrm>
              <a:off x="4595150" y="1379764"/>
              <a:ext cx="5487303" cy="1027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7B2CA1A-5079-9CC7-6D2C-684102384813}"/>
                </a:ext>
              </a:extLst>
            </p:cNvPr>
            <p:cNvSpPr txBox="1"/>
            <p:nvPr/>
          </p:nvSpPr>
          <p:spPr>
            <a:xfrm>
              <a:off x="8271547" y="4265428"/>
              <a:ext cx="6319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FF0000"/>
                  </a:solidFill>
                </a:rPr>
                <a:t>6.8%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240650C-26B0-C078-118D-098399CF96BE}"/>
                </a:ext>
              </a:extLst>
            </p:cNvPr>
            <p:cNvSpPr txBox="1"/>
            <p:nvPr/>
          </p:nvSpPr>
          <p:spPr>
            <a:xfrm>
              <a:off x="8239650" y="3644777"/>
              <a:ext cx="7409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rgbClr val="0432FF"/>
                  </a:solidFill>
                </a:rPr>
                <a:t>12.4%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3A8B360-40FD-2699-C4B7-B68F4AA52706}"/>
                </a:ext>
              </a:extLst>
            </p:cNvPr>
            <p:cNvSpPr txBox="1"/>
            <p:nvPr/>
          </p:nvSpPr>
          <p:spPr>
            <a:xfrm>
              <a:off x="3607076" y="1815047"/>
              <a:ext cx="477316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HR 0.64 </a:t>
              </a:r>
              <a:r>
                <a:rPr lang="en-GB" i="1" dirty="0"/>
                <a:t>(95% CI 0.28 to 1.47); </a:t>
              </a:r>
              <a:r>
                <a:rPr lang="en-GB" dirty="0"/>
                <a:t>p=0.289</a:t>
              </a:r>
              <a:r>
                <a:rPr lang="en-GB" i="1" dirty="0">
                  <a:effectLst/>
                </a:rPr>
                <a:t> </a:t>
              </a:r>
              <a:endParaRPr lang="en-GB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2079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roup 203">
            <a:extLst>
              <a:ext uri="{FF2B5EF4-FFF2-40B4-BE49-F238E27FC236}">
                <a16:creationId xmlns:a16="http://schemas.microsoft.com/office/drawing/2014/main" id="{AE94B73A-D7F7-8A70-F5DA-3DCCB5CBDE33}"/>
              </a:ext>
            </a:extLst>
          </p:cNvPr>
          <p:cNvGrpSpPr/>
          <p:nvPr/>
        </p:nvGrpSpPr>
        <p:grpSpPr>
          <a:xfrm>
            <a:off x="1920000" y="496824"/>
            <a:ext cx="8352000" cy="5206184"/>
            <a:chOff x="1718724" y="53290"/>
            <a:chExt cx="7216729" cy="4498506"/>
          </a:xfrm>
        </p:grpSpPr>
        <p:sp>
          <p:nvSpPr>
            <p:cNvPr id="173" name="Rounded Rectangle 172">
              <a:extLst>
                <a:ext uri="{FF2B5EF4-FFF2-40B4-BE49-F238E27FC236}">
                  <a16:creationId xmlns:a16="http://schemas.microsoft.com/office/drawing/2014/main" id="{C4AA0329-90D5-1065-7DA4-D7183E2180C1}"/>
                </a:ext>
              </a:extLst>
            </p:cNvPr>
            <p:cNvSpPr/>
            <p:nvPr/>
          </p:nvSpPr>
          <p:spPr>
            <a:xfrm>
              <a:off x="1718724" y="53290"/>
              <a:ext cx="7216729" cy="4498506"/>
            </a:xfrm>
            <a:prstGeom prst="roundRect">
              <a:avLst/>
            </a:prstGeom>
            <a:solidFill>
              <a:srgbClr val="1C345C">
                <a:lumMod val="50000"/>
              </a:srgbClr>
            </a:solidFill>
            <a:ln w="12700" cap="flat" cmpd="sng" algn="ctr">
              <a:solidFill>
                <a:srgbClr val="49A5A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 hangingPunct="0">
                <a:defRPr/>
              </a:pPr>
              <a:endParaRPr lang="en-GB" sz="1400" kern="0" dirty="0">
                <a:solidFill>
                  <a:srgbClr val="FFFFFF"/>
                </a:solidFill>
                <a:latin typeface="Arial" panose="020B0604020202020204"/>
                <a:sym typeface="Arial"/>
              </a:endParaRPr>
            </a:p>
          </p:txBody>
        </p:sp>
        <p:sp>
          <p:nvSpPr>
            <p:cNvPr id="174" name="Text Box 13">
              <a:extLst>
                <a:ext uri="{FF2B5EF4-FFF2-40B4-BE49-F238E27FC236}">
                  <a16:creationId xmlns:a16="http://schemas.microsoft.com/office/drawing/2014/main" id="{4682CA15-0F82-D348-1BC6-FCB372BFE1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4467" y="113106"/>
              <a:ext cx="1589053" cy="531881"/>
            </a:xfrm>
            <a:prstGeom prst="rect">
              <a:avLst/>
            </a:prstGeom>
            <a:solidFill>
              <a:srgbClr val="002E4B"/>
            </a:solidFill>
            <a:ln w="28575">
              <a:solidFill>
                <a:srgbClr val="FDE25E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000" b="1" i="1">
                  <a:solidFill>
                    <a:srgbClr val="FFCC99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37931725" indent="-37474525" eaLnBrk="0" hangingPunct="0">
                <a:defRPr sz="2000" b="1" i="1">
                  <a:solidFill>
                    <a:srgbClr val="FFCC99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eaLnBrk="0" hangingPunct="0">
                <a:defRPr sz="2000" b="1" i="1">
                  <a:solidFill>
                    <a:srgbClr val="FFCC99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eaLnBrk="0" hangingPunct="0">
                <a:defRPr sz="2000" b="1" i="1">
                  <a:solidFill>
                    <a:srgbClr val="FFCC99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eaLnBrk="0" hangingPunct="0">
                <a:defRPr sz="2000" b="1" i="1">
                  <a:solidFill>
                    <a:srgbClr val="FFCC99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rgbClr val="FFCC99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rgbClr val="FFCC99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rgbClr val="FFCC99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rgbClr val="FFCC99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algn="ctr" defTabSz="914377" eaLnBrk="1" hangingPunct="1">
                <a:defRPr/>
              </a:pPr>
              <a:r>
                <a:rPr lang="en-GB" altLang="en-US" sz="1800">
                  <a:solidFill>
                    <a:srgbClr val="FDE25E"/>
                  </a:solidFill>
                  <a:cs typeface="Arial"/>
                  <a:sym typeface="Arial"/>
                </a:rPr>
                <a:t>LV dysfunction</a:t>
              </a:r>
            </a:p>
            <a:p>
              <a:pPr algn="ctr" defTabSz="914377" eaLnBrk="1" hangingPunct="1">
                <a:defRPr/>
              </a:pPr>
              <a:r>
                <a:rPr lang="en-GB" altLang="en-US" sz="1600">
                  <a:solidFill>
                    <a:srgbClr val="FDE25E"/>
                  </a:solidFill>
                  <a:cs typeface="Arial"/>
                  <a:sym typeface="Arial"/>
                </a:rPr>
                <a:t>at outset</a:t>
              </a:r>
              <a:endParaRPr lang="en-US" altLang="en-US" sz="1600">
                <a:solidFill>
                  <a:srgbClr val="FDE25E"/>
                </a:solidFill>
                <a:cs typeface="Arial"/>
                <a:sym typeface="Arial"/>
              </a:endParaRPr>
            </a:p>
          </p:txBody>
        </p:sp>
        <p:grpSp>
          <p:nvGrpSpPr>
            <p:cNvPr id="175" name="Group 32">
              <a:extLst>
                <a:ext uri="{FF2B5EF4-FFF2-40B4-BE49-F238E27FC236}">
                  <a16:creationId xmlns:a16="http://schemas.microsoft.com/office/drawing/2014/main" id="{BDEED818-2244-FEEA-1B49-EC58ABBEAD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65880" y="2634848"/>
              <a:ext cx="1681162" cy="1094185"/>
              <a:chOff x="1285" y="2312"/>
              <a:chExt cx="1412" cy="919"/>
            </a:xfrm>
          </p:grpSpPr>
          <p:sp>
            <p:nvSpPr>
              <p:cNvPr id="176" name="Text Box 16">
                <a:extLst>
                  <a:ext uri="{FF2B5EF4-FFF2-40B4-BE49-F238E27FC236}">
                    <a16:creationId xmlns:a16="http://schemas.microsoft.com/office/drawing/2014/main" id="{C7F83804-59E9-F633-C84A-B6EB4A8759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12" y="2807"/>
                <a:ext cx="985" cy="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1pPr>
                <a:lvl2pPr marL="37931725" indent="-37474525" eaLnBrk="0" hangingPunct="0"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2pPr>
                <a:lvl3pPr eaLnBrk="0" hangingPunct="0"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3pPr>
                <a:lvl4pPr eaLnBrk="0" hangingPunct="0"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4pPr>
                <a:lvl5pPr eaLnBrk="0" hangingPunct="0"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9pPr>
              </a:lstStyle>
              <a:p>
                <a:pPr algn="ctr" defTabSz="914377" eaLnBrk="1" hangingPunct="1">
                  <a:defRPr/>
                </a:pPr>
                <a:r>
                  <a:rPr lang="en-GB" altLang="en-US" sz="1600" dirty="0">
                    <a:solidFill>
                      <a:srgbClr val="FDE25E"/>
                    </a:solidFill>
                    <a:cs typeface="Arial"/>
                    <a:sym typeface="Arial"/>
                  </a:rPr>
                  <a:t>Worsening</a:t>
                </a:r>
              </a:p>
              <a:p>
                <a:pPr algn="ctr" defTabSz="914377" eaLnBrk="1" hangingPunct="1">
                  <a:defRPr/>
                </a:pPr>
                <a:r>
                  <a:rPr lang="en-GB" altLang="en-US" sz="1600" dirty="0">
                    <a:solidFill>
                      <a:srgbClr val="FDE25E"/>
                    </a:solidFill>
                    <a:cs typeface="Arial"/>
                    <a:sym typeface="Arial"/>
                  </a:rPr>
                  <a:t>LV Function</a:t>
                </a:r>
                <a:endParaRPr lang="en-US" altLang="en-US" sz="1600" dirty="0">
                  <a:solidFill>
                    <a:srgbClr val="FDE25E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7" name="AutoShape 22">
                <a:extLst>
                  <a:ext uri="{FF2B5EF4-FFF2-40B4-BE49-F238E27FC236}">
                    <a16:creationId xmlns:a16="http://schemas.microsoft.com/office/drawing/2014/main" id="{35B8828D-2BBD-71BA-9906-FC86D57C0C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5" y="2312"/>
                <a:ext cx="320" cy="777"/>
              </a:xfrm>
              <a:prstGeom prst="curvedRightArrow">
                <a:avLst>
                  <a:gd name="adj1" fmla="val 48563"/>
                  <a:gd name="adj2" fmla="val 97125"/>
                  <a:gd name="adj3" fmla="val 33333"/>
                </a:avLst>
              </a:prstGeom>
              <a:solidFill>
                <a:srgbClr val="FDE25E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1pPr>
                <a:lvl2pPr marL="37931725" indent="-37474525" eaLnBrk="0" hangingPunct="0"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2pPr>
                <a:lvl3pPr eaLnBrk="0" hangingPunct="0"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3pPr>
                <a:lvl4pPr eaLnBrk="0" hangingPunct="0"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4pPr>
                <a:lvl5pPr eaLnBrk="0" hangingPunct="0"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9pPr>
              </a:lstStyle>
              <a:p>
                <a:pPr algn="r" defTabSz="914377" eaLnBrk="1" hangingPunct="1">
                  <a:defRPr/>
                </a:pPr>
                <a:endParaRPr lang="en-US" altLang="en-US" sz="1600">
                  <a:cs typeface="Arial"/>
                  <a:sym typeface="Arial"/>
                </a:endParaRPr>
              </a:p>
            </p:txBody>
          </p:sp>
        </p:grpSp>
        <p:grpSp>
          <p:nvGrpSpPr>
            <p:cNvPr id="178" name="Group 31">
              <a:extLst>
                <a:ext uri="{FF2B5EF4-FFF2-40B4-BE49-F238E27FC236}">
                  <a16:creationId xmlns:a16="http://schemas.microsoft.com/office/drawing/2014/main" id="{DBB7BCC7-14FB-ECE1-3535-BD74AC6478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33805" y="1739500"/>
              <a:ext cx="1743075" cy="1059657"/>
              <a:chOff x="1762" y="1560"/>
              <a:chExt cx="1464" cy="890"/>
            </a:xfrm>
          </p:grpSpPr>
          <p:sp>
            <p:nvSpPr>
              <p:cNvPr id="179" name="Text Box 15">
                <a:extLst>
                  <a:ext uri="{FF2B5EF4-FFF2-40B4-BE49-F238E27FC236}">
                    <a16:creationId xmlns:a16="http://schemas.microsoft.com/office/drawing/2014/main" id="{4C7ADB06-CF12-8B22-5924-5A33EA15CA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62" y="2026"/>
                <a:ext cx="886" cy="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1pPr>
                <a:lvl2pPr marL="37931725" indent="-37474525" eaLnBrk="0" hangingPunct="0"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2pPr>
                <a:lvl3pPr eaLnBrk="0" hangingPunct="0"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3pPr>
                <a:lvl4pPr eaLnBrk="0" hangingPunct="0"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4pPr>
                <a:lvl5pPr eaLnBrk="0" hangingPunct="0"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9pPr>
              </a:lstStyle>
              <a:p>
                <a:pPr algn="ctr" defTabSz="914377" eaLnBrk="1" hangingPunct="1">
                  <a:defRPr/>
                </a:pPr>
                <a:r>
                  <a:rPr lang="en-GB" altLang="en-US" sz="1600">
                    <a:solidFill>
                      <a:srgbClr val="FDE25E"/>
                    </a:solidFill>
                    <a:cs typeface="Arial"/>
                    <a:sym typeface="Arial"/>
                  </a:rPr>
                  <a:t>Decreased</a:t>
                </a:r>
              </a:p>
              <a:p>
                <a:pPr algn="ctr" defTabSz="914377" eaLnBrk="1" hangingPunct="1">
                  <a:defRPr/>
                </a:pPr>
                <a:r>
                  <a:rPr lang="en-GB" altLang="en-US" sz="1600">
                    <a:solidFill>
                      <a:srgbClr val="FDE25E"/>
                    </a:solidFill>
                    <a:cs typeface="Arial"/>
                    <a:sym typeface="Arial"/>
                  </a:rPr>
                  <a:t>Perfusion</a:t>
                </a:r>
                <a:endParaRPr lang="en-US" altLang="en-US" sz="1600">
                  <a:solidFill>
                    <a:srgbClr val="FDE25E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0" name="AutoShape 24">
                <a:extLst>
                  <a:ext uri="{FF2B5EF4-FFF2-40B4-BE49-F238E27FC236}">
                    <a16:creationId xmlns:a16="http://schemas.microsoft.com/office/drawing/2014/main" id="{08E9B8C4-6BBE-ED84-063D-0560C9D56C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5" y="1560"/>
                <a:ext cx="371" cy="711"/>
              </a:xfrm>
              <a:prstGeom prst="curvedLeftArrow">
                <a:avLst>
                  <a:gd name="adj1" fmla="val 38329"/>
                  <a:gd name="adj2" fmla="val 76658"/>
                  <a:gd name="adj3" fmla="val 33333"/>
                </a:avLst>
              </a:prstGeom>
              <a:solidFill>
                <a:srgbClr val="FDE25E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1pPr>
                <a:lvl2pPr marL="37931725" indent="-37474525" eaLnBrk="0" hangingPunct="0"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2pPr>
                <a:lvl3pPr eaLnBrk="0" hangingPunct="0"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3pPr>
                <a:lvl4pPr eaLnBrk="0" hangingPunct="0"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4pPr>
                <a:lvl5pPr eaLnBrk="0" hangingPunct="0"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9pPr>
              </a:lstStyle>
              <a:p>
                <a:pPr algn="r" defTabSz="914377" eaLnBrk="1" hangingPunct="1">
                  <a:defRPr/>
                </a:pPr>
                <a:endParaRPr lang="en-US" altLang="en-US" sz="1600">
                  <a:cs typeface="Arial"/>
                  <a:sym typeface="Arial"/>
                </a:endParaRPr>
              </a:p>
            </p:txBody>
          </p:sp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77374C02-50F7-BFBE-DDEC-159133F660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30250" y="3514724"/>
              <a:ext cx="1546622" cy="946548"/>
              <a:chOff x="1843" y="3051"/>
              <a:chExt cx="1299" cy="795"/>
            </a:xfrm>
          </p:grpSpPr>
          <p:sp>
            <p:nvSpPr>
              <p:cNvPr id="182" name="Text Box 17">
                <a:extLst>
                  <a:ext uri="{FF2B5EF4-FFF2-40B4-BE49-F238E27FC236}">
                    <a16:creationId xmlns:a16="http://schemas.microsoft.com/office/drawing/2014/main" id="{3C42F4EE-E2E0-3CE7-16B2-EFE1CD61B3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43" y="3578"/>
                <a:ext cx="739" cy="268"/>
              </a:xfrm>
              <a:prstGeom prst="rect">
                <a:avLst/>
              </a:prstGeom>
              <a:solidFill>
                <a:srgbClr val="002E4B"/>
              </a:solidFill>
              <a:ln w="28575">
                <a:solidFill>
                  <a:srgbClr val="FDE25E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1pPr>
                <a:lvl2pPr marL="37931725" indent="-37474525" eaLnBrk="0" hangingPunct="0"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2pPr>
                <a:lvl3pPr eaLnBrk="0" hangingPunct="0"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3pPr>
                <a:lvl4pPr eaLnBrk="0" hangingPunct="0"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4pPr>
                <a:lvl5pPr eaLnBrk="0" hangingPunct="0"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9pPr>
              </a:lstStyle>
              <a:p>
                <a:pPr algn="ctr" defTabSz="914377" eaLnBrk="1" hangingPunct="1">
                  <a:defRPr/>
                </a:pPr>
                <a:r>
                  <a:rPr lang="en-GB" altLang="en-US" sz="1800" dirty="0">
                    <a:solidFill>
                      <a:srgbClr val="FDE25E"/>
                    </a:solidFill>
                    <a:cs typeface="Arial"/>
                    <a:sym typeface="Arial"/>
                  </a:rPr>
                  <a:t>SHOCK</a:t>
                </a:r>
                <a:endParaRPr lang="en-US" altLang="en-US" sz="1800" dirty="0">
                  <a:solidFill>
                    <a:srgbClr val="FDE25E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3" name="AutoShape 25">
                <a:extLst>
                  <a:ext uri="{FF2B5EF4-FFF2-40B4-BE49-F238E27FC236}">
                    <a16:creationId xmlns:a16="http://schemas.microsoft.com/office/drawing/2014/main" id="{59B36D0C-B546-1889-935C-353CD08E0D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1" y="3051"/>
                <a:ext cx="371" cy="711"/>
              </a:xfrm>
              <a:prstGeom prst="curvedLeftArrow">
                <a:avLst>
                  <a:gd name="adj1" fmla="val 38329"/>
                  <a:gd name="adj2" fmla="val 76658"/>
                  <a:gd name="adj3" fmla="val 33333"/>
                </a:avLst>
              </a:prstGeom>
              <a:solidFill>
                <a:srgbClr val="FDE25E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1pPr>
                <a:lvl2pPr marL="37931725" indent="-37474525" eaLnBrk="0" hangingPunct="0"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2pPr>
                <a:lvl3pPr eaLnBrk="0" hangingPunct="0"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3pPr>
                <a:lvl4pPr eaLnBrk="0" hangingPunct="0"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4pPr>
                <a:lvl5pPr eaLnBrk="0" hangingPunct="0"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9pPr>
              </a:lstStyle>
              <a:p>
                <a:pPr algn="r" defTabSz="914377" eaLnBrk="1" hangingPunct="1">
                  <a:defRPr/>
                </a:pPr>
                <a:endParaRPr lang="en-US" altLang="en-US" sz="1600">
                  <a:cs typeface="Arial"/>
                  <a:sym typeface="Arial"/>
                </a:endParaRPr>
              </a:p>
            </p:txBody>
          </p:sp>
        </p:grpSp>
        <p:grpSp>
          <p:nvGrpSpPr>
            <p:cNvPr id="184" name="Group 35">
              <a:extLst>
                <a:ext uri="{FF2B5EF4-FFF2-40B4-BE49-F238E27FC236}">
                  <a16:creationId xmlns:a16="http://schemas.microsoft.com/office/drawing/2014/main" id="{19BB4250-61C2-552D-A090-F84963CD13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90882" y="741756"/>
              <a:ext cx="1804987" cy="1085851"/>
              <a:chOff x="1306" y="731"/>
              <a:chExt cx="1516" cy="912"/>
            </a:xfrm>
          </p:grpSpPr>
          <p:sp>
            <p:nvSpPr>
              <p:cNvPr id="185" name="Text Box 14">
                <a:extLst>
                  <a:ext uri="{FF2B5EF4-FFF2-40B4-BE49-F238E27FC236}">
                    <a16:creationId xmlns:a16="http://schemas.microsoft.com/office/drawing/2014/main" id="{0B83CD0E-EF92-D902-A9DC-92D73ABFB3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12" y="1219"/>
                <a:ext cx="1210" cy="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1pPr>
                <a:lvl2pPr marL="37931725" indent="-37474525" eaLnBrk="0" hangingPunct="0"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2pPr>
                <a:lvl3pPr eaLnBrk="0" hangingPunct="0"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3pPr>
                <a:lvl4pPr eaLnBrk="0" hangingPunct="0"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4pPr>
                <a:lvl5pPr eaLnBrk="0" hangingPunct="0"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9pPr>
              </a:lstStyle>
              <a:p>
                <a:pPr algn="ctr" defTabSz="914377" eaLnBrk="1" hangingPunct="1">
                  <a:defRPr/>
                </a:pPr>
                <a:r>
                  <a:rPr lang="en-GB" altLang="en-US" sz="1600" dirty="0">
                    <a:solidFill>
                      <a:srgbClr val="FDE25E"/>
                    </a:solidFill>
                    <a:cs typeface="Arial"/>
                    <a:sym typeface="Arial"/>
                  </a:rPr>
                  <a:t>Decreased </a:t>
                </a:r>
              </a:p>
              <a:p>
                <a:pPr algn="ctr" defTabSz="914377" eaLnBrk="1" hangingPunct="1">
                  <a:defRPr/>
                </a:pPr>
                <a:r>
                  <a:rPr lang="en-GB" altLang="en-US" sz="1600" dirty="0">
                    <a:solidFill>
                      <a:srgbClr val="FDE25E"/>
                    </a:solidFill>
                    <a:cs typeface="Arial"/>
                    <a:sym typeface="Arial"/>
                  </a:rPr>
                  <a:t>Cardiac Output</a:t>
                </a:r>
                <a:endParaRPr lang="en-US" altLang="en-US" sz="1600" dirty="0">
                  <a:solidFill>
                    <a:srgbClr val="FDE25E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6" name="AutoShape 19">
                <a:extLst>
                  <a:ext uri="{FF2B5EF4-FFF2-40B4-BE49-F238E27FC236}">
                    <a16:creationId xmlns:a16="http://schemas.microsoft.com/office/drawing/2014/main" id="{9B85C17F-419E-CDD3-FE17-066E6609F3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731"/>
                <a:ext cx="320" cy="777"/>
              </a:xfrm>
              <a:prstGeom prst="curvedRightArrow">
                <a:avLst>
                  <a:gd name="adj1" fmla="val 48563"/>
                  <a:gd name="adj2" fmla="val 97125"/>
                  <a:gd name="adj3" fmla="val 33333"/>
                </a:avLst>
              </a:prstGeom>
              <a:solidFill>
                <a:srgbClr val="FDE25E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1pPr>
                <a:lvl2pPr marL="37931725" indent="-37474525" eaLnBrk="0" hangingPunct="0"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2pPr>
                <a:lvl3pPr eaLnBrk="0" hangingPunct="0"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3pPr>
                <a:lvl4pPr eaLnBrk="0" hangingPunct="0"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4pPr>
                <a:lvl5pPr eaLnBrk="0" hangingPunct="0"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 i="1">
                    <a:solidFill>
                      <a:srgbClr val="FFCC99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9pPr>
              </a:lstStyle>
              <a:p>
                <a:pPr algn="r" defTabSz="914377" eaLnBrk="1" hangingPunct="1">
                  <a:defRPr/>
                </a:pPr>
                <a:endParaRPr lang="en-US" altLang="en-US" sz="1600">
                  <a:cs typeface="Arial"/>
                  <a:sym typeface="Arial"/>
                </a:endParaRPr>
              </a:p>
            </p:txBody>
          </p:sp>
        </p:grpSp>
        <p:sp>
          <p:nvSpPr>
            <p:cNvPr id="187" name="Text Box 26">
              <a:extLst>
                <a:ext uri="{FF2B5EF4-FFF2-40B4-BE49-F238E27FC236}">
                  <a16:creationId xmlns:a16="http://schemas.microsoft.com/office/drawing/2014/main" id="{61FAAA34-482B-834E-0218-A6D208D089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0419" y="823910"/>
              <a:ext cx="1123601" cy="558475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000" b="1" i="1">
                  <a:solidFill>
                    <a:srgbClr val="FFCC99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37931725" indent="-37474525" eaLnBrk="0" hangingPunct="0">
                <a:defRPr sz="2000" b="1" i="1">
                  <a:solidFill>
                    <a:srgbClr val="FFCC99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eaLnBrk="0" hangingPunct="0">
                <a:defRPr sz="2000" b="1" i="1">
                  <a:solidFill>
                    <a:srgbClr val="FFCC99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eaLnBrk="0" hangingPunct="0">
                <a:defRPr sz="2000" b="1" i="1">
                  <a:solidFill>
                    <a:srgbClr val="FFCC99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eaLnBrk="0" hangingPunct="0">
                <a:defRPr sz="2000" b="1" i="1">
                  <a:solidFill>
                    <a:srgbClr val="FFCC99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rgbClr val="FFCC99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rgbClr val="FFCC99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rgbClr val="FFCC99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rgbClr val="FFCC99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algn="ctr" defTabSz="914377" eaLnBrk="1" hangingPunct="1">
                <a:defRPr/>
              </a:pPr>
              <a:r>
                <a:rPr lang="en-GB" altLang="en-US" sz="1800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/>
                  <a:sym typeface="Arial"/>
                </a:rPr>
                <a:t>Ischaemic</a:t>
              </a:r>
            </a:p>
            <a:p>
              <a:pPr algn="ctr" defTabSz="914377" eaLnBrk="1" hangingPunct="1">
                <a:defRPr/>
              </a:pPr>
              <a:r>
                <a:rPr lang="en-GB" altLang="en-US" sz="1800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/>
                  <a:sym typeface="Arial"/>
                </a:rPr>
                <a:t>Cascade</a:t>
              </a:r>
              <a:endParaRPr lang="en-US" altLang="en-US" sz="18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/>
                <a:sym typeface="Arial"/>
              </a:endParaRPr>
            </a:p>
          </p:txBody>
        </p:sp>
      </p:grpSp>
      <p:pic>
        <p:nvPicPr>
          <p:cNvPr id="2" name="Picture 1" descr="A diagram of a heart and a cross&#10;&#10;AI-generated content may be incorrect.">
            <a:extLst>
              <a:ext uri="{FF2B5EF4-FFF2-40B4-BE49-F238E27FC236}">
                <a16:creationId xmlns:a16="http://schemas.microsoft.com/office/drawing/2014/main" id="{8CB952F5-9CFC-B924-4503-A16B749EAB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429" t="14073" r="-14641" b="21023"/>
          <a:stretch>
            <a:fillRect/>
          </a:stretch>
        </p:blipFill>
        <p:spPr>
          <a:xfrm>
            <a:off x="7107076" y="724360"/>
            <a:ext cx="1842097" cy="204212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D92EDE5-BA09-8D70-C42A-6B8803352871}"/>
              </a:ext>
            </a:extLst>
          </p:cNvPr>
          <p:cNvGrpSpPr/>
          <p:nvPr/>
        </p:nvGrpSpPr>
        <p:grpSpPr>
          <a:xfrm>
            <a:off x="3518465" y="884201"/>
            <a:ext cx="3387624" cy="1303889"/>
            <a:chOff x="3518465" y="884201"/>
            <a:chExt cx="3387624" cy="1303889"/>
          </a:xfrm>
        </p:grpSpPr>
        <p:sp>
          <p:nvSpPr>
            <p:cNvPr id="200" name="AutoShape 29">
              <a:extLst>
                <a:ext uri="{FF2B5EF4-FFF2-40B4-BE49-F238E27FC236}">
                  <a16:creationId xmlns:a16="http://schemas.microsoft.com/office/drawing/2014/main" id="{72F6A7C5-5F02-6263-7F24-805B9EEB10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7628" y="1472389"/>
              <a:ext cx="2688461" cy="510673"/>
            </a:xfrm>
            <a:prstGeom prst="leftArrow">
              <a:avLst>
                <a:gd name="adj1" fmla="val 50000"/>
                <a:gd name="adj2" fmla="val 51405"/>
              </a:avLst>
            </a:prstGeom>
            <a:solidFill>
              <a:srgbClr val="698FA3"/>
            </a:solidFill>
            <a:ln w="38100">
              <a:solidFill>
                <a:schemeClr val="tx2">
                  <a:lumMod val="25000"/>
                  <a:lumOff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 i="1">
                  <a:solidFill>
                    <a:srgbClr val="FFCC99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37931725" indent="-37474525" eaLnBrk="0" hangingPunct="0">
                <a:defRPr sz="2000" b="1" i="1">
                  <a:solidFill>
                    <a:srgbClr val="FFCC99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eaLnBrk="0" hangingPunct="0">
                <a:defRPr sz="2000" b="1" i="1">
                  <a:solidFill>
                    <a:srgbClr val="FFCC99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eaLnBrk="0" hangingPunct="0">
                <a:defRPr sz="2000" b="1" i="1">
                  <a:solidFill>
                    <a:srgbClr val="FFCC99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eaLnBrk="0" hangingPunct="0">
                <a:defRPr sz="2000" b="1" i="1">
                  <a:solidFill>
                    <a:srgbClr val="FFCC99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rgbClr val="FFCC99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rgbClr val="FFCC99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rgbClr val="FFCC99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rgbClr val="FFCC99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algn="r" defTabSz="914377" eaLnBrk="1" hangingPunct="1">
                <a:defRPr/>
              </a:pPr>
              <a:endParaRPr lang="en-US" altLang="en-US" sz="1600">
                <a:cs typeface="Arial"/>
                <a:sym typeface="Arial"/>
              </a:endParaRP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BA289BA6-DF2D-741F-D4A8-7B0372F7DB26}"/>
                </a:ext>
              </a:extLst>
            </p:cNvPr>
            <p:cNvSpPr txBox="1"/>
            <p:nvPr/>
          </p:nvSpPr>
          <p:spPr>
            <a:xfrm>
              <a:off x="5851446" y="884201"/>
              <a:ext cx="76648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>
                <a:defRPr/>
              </a:pPr>
              <a:r>
                <a:rPr lang="en-GB" altLang="en-US" sz="4400" b="1" dirty="0">
                  <a:solidFill>
                    <a:srgbClr val="698FA3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/>
                  <a:sym typeface="Arial"/>
                </a:rPr>
                <a:t>?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D10BA93-ACBD-4523-D074-CF9380A71D5B}"/>
                </a:ext>
              </a:extLst>
            </p:cNvPr>
            <p:cNvCxnSpPr>
              <a:cxnSpLocks/>
            </p:cNvCxnSpPr>
            <p:nvPr/>
          </p:nvCxnSpPr>
          <p:spPr>
            <a:xfrm>
              <a:off x="3587820" y="1374609"/>
              <a:ext cx="593012" cy="0"/>
            </a:xfrm>
            <a:prstGeom prst="line">
              <a:avLst/>
            </a:prstGeom>
            <a:ln w="57150">
              <a:solidFill>
                <a:srgbClr val="0E1A2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629A64C-E48D-17BF-9AEC-F8FF73EF6FD2}"/>
                </a:ext>
              </a:extLst>
            </p:cNvPr>
            <p:cNvCxnSpPr>
              <a:cxnSpLocks/>
            </p:cNvCxnSpPr>
            <p:nvPr/>
          </p:nvCxnSpPr>
          <p:spPr>
            <a:xfrm>
              <a:off x="3577307" y="1480606"/>
              <a:ext cx="593012" cy="0"/>
            </a:xfrm>
            <a:prstGeom prst="line">
              <a:avLst/>
            </a:prstGeom>
            <a:ln w="57150">
              <a:solidFill>
                <a:srgbClr val="0E1A2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38EE430-296D-7256-28CF-9364A43DE7DE}"/>
                </a:ext>
              </a:extLst>
            </p:cNvPr>
            <p:cNvCxnSpPr>
              <a:cxnSpLocks/>
            </p:cNvCxnSpPr>
            <p:nvPr/>
          </p:nvCxnSpPr>
          <p:spPr>
            <a:xfrm>
              <a:off x="3524232" y="1590985"/>
              <a:ext cx="593012" cy="0"/>
            </a:xfrm>
            <a:prstGeom prst="line">
              <a:avLst/>
            </a:prstGeom>
            <a:ln w="57150">
              <a:solidFill>
                <a:srgbClr val="0E1A2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65B8BBC-2A9A-A94B-D8D7-C871B1A00A05}"/>
                </a:ext>
              </a:extLst>
            </p:cNvPr>
            <p:cNvCxnSpPr>
              <a:cxnSpLocks/>
            </p:cNvCxnSpPr>
            <p:nvPr/>
          </p:nvCxnSpPr>
          <p:spPr>
            <a:xfrm>
              <a:off x="3540001" y="1718009"/>
              <a:ext cx="593012" cy="0"/>
            </a:xfrm>
            <a:prstGeom prst="line">
              <a:avLst/>
            </a:prstGeom>
            <a:ln w="57150">
              <a:solidFill>
                <a:srgbClr val="0E1A2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E599008-E3FC-7D9B-7DE1-E28D0A9CC426}"/>
                </a:ext>
              </a:extLst>
            </p:cNvPr>
            <p:cNvCxnSpPr>
              <a:cxnSpLocks/>
            </p:cNvCxnSpPr>
            <p:nvPr/>
          </p:nvCxnSpPr>
          <p:spPr>
            <a:xfrm>
              <a:off x="3582053" y="1844690"/>
              <a:ext cx="593012" cy="0"/>
            </a:xfrm>
            <a:prstGeom prst="line">
              <a:avLst/>
            </a:prstGeom>
            <a:ln w="57150">
              <a:solidFill>
                <a:srgbClr val="0E1A2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2469B58-D733-3174-D2BD-895B7C4E889B}"/>
                </a:ext>
              </a:extLst>
            </p:cNvPr>
            <p:cNvCxnSpPr>
              <a:cxnSpLocks/>
            </p:cNvCxnSpPr>
            <p:nvPr/>
          </p:nvCxnSpPr>
          <p:spPr>
            <a:xfrm>
              <a:off x="3571540" y="1950687"/>
              <a:ext cx="593012" cy="0"/>
            </a:xfrm>
            <a:prstGeom prst="line">
              <a:avLst/>
            </a:prstGeom>
            <a:ln w="57150">
              <a:solidFill>
                <a:srgbClr val="0E1A2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FBCB760-23B2-01DC-2049-6EB9C3C6F5F1}"/>
                </a:ext>
              </a:extLst>
            </p:cNvPr>
            <p:cNvCxnSpPr>
              <a:cxnSpLocks/>
            </p:cNvCxnSpPr>
            <p:nvPr/>
          </p:nvCxnSpPr>
          <p:spPr>
            <a:xfrm>
              <a:off x="3518465" y="2061066"/>
              <a:ext cx="593012" cy="0"/>
            </a:xfrm>
            <a:prstGeom prst="line">
              <a:avLst/>
            </a:prstGeom>
            <a:ln w="57150">
              <a:solidFill>
                <a:srgbClr val="0E1A2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E4F7219-4301-9104-6758-BF3845725A07}"/>
                </a:ext>
              </a:extLst>
            </p:cNvPr>
            <p:cNvCxnSpPr>
              <a:cxnSpLocks/>
            </p:cNvCxnSpPr>
            <p:nvPr/>
          </p:nvCxnSpPr>
          <p:spPr>
            <a:xfrm>
              <a:off x="3534235" y="2188090"/>
              <a:ext cx="593012" cy="0"/>
            </a:xfrm>
            <a:prstGeom prst="line">
              <a:avLst/>
            </a:prstGeom>
            <a:ln w="57150">
              <a:solidFill>
                <a:srgbClr val="0E1A2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5D8A431-9831-5E74-1F89-4AA677C607A3}"/>
              </a:ext>
            </a:extLst>
          </p:cNvPr>
          <p:cNvSpPr txBox="1"/>
          <p:nvPr/>
        </p:nvSpPr>
        <p:spPr>
          <a:xfrm>
            <a:off x="3966272" y="6298536"/>
            <a:ext cx="4259456" cy="31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@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divaka_perera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24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8F205-06DF-F55F-BC4E-6746312C2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FF6A02B-E65E-3B5D-8828-FDA3B1F996BB}"/>
              </a:ext>
            </a:extLst>
          </p:cNvPr>
          <p:cNvSpPr/>
          <p:nvPr/>
        </p:nvSpPr>
        <p:spPr>
          <a:xfrm>
            <a:off x="1470290" y="178591"/>
            <a:ext cx="9251420" cy="91440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/>
              <a:t>Cardiovascular Hospitalization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0F88940-1EE1-A659-5ADA-255AFED6E96D}"/>
              </a:ext>
            </a:extLst>
          </p:cNvPr>
          <p:cNvGrpSpPr/>
          <p:nvPr/>
        </p:nvGrpSpPr>
        <p:grpSpPr>
          <a:xfrm>
            <a:off x="151148" y="1199316"/>
            <a:ext cx="10127172" cy="4783743"/>
            <a:chOff x="151148" y="1199316"/>
            <a:chExt cx="10127172" cy="478374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2D4F277-4762-AA49-BC67-47697D0BB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9548" y="1199316"/>
              <a:ext cx="7972905" cy="478374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E1028F-36FA-BAFA-19E5-1A70F8D4F612}"/>
                </a:ext>
              </a:extLst>
            </p:cNvPr>
            <p:cNvSpPr/>
            <p:nvPr/>
          </p:nvSpPr>
          <p:spPr>
            <a:xfrm>
              <a:off x="4595150" y="2082942"/>
              <a:ext cx="5683170" cy="324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99296E2-C1AE-A74F-D6D2-A68E37A5A997}"/>
                </a:ext>
              </a:extLst>
            </p:cNvPr>
            <p:cNvGrpSpPr/>
            <p:nvPr/>
          </p:nvGrpSpPr>
          <p:grpSpPr>
            <a:xfrm>
              <a:off x="151148" y="2509275"/>
              <a:ext cx="2303295" cy="949866"/>
              <a:chOff x="311568" y="2509275"/>
              <a:chExt cx="2303295" cy="949866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A28C7E1-1AA4-68A7-7A46-33DCC594E526}"/>
                  </a:ext>
                </a:extLst>
              </p:cNvPr>
              <p:cNvSpPr txBox="1"/>
              <p:nvPr/>
            </p:nvSpPr>
            <p:spPr>
              <a:xfrm>
                <a:off x="311568" y="2509275"/>
                <a:ext cx="2303295" cy="94986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txBody>
              <a:bodyPr wrap="square" bIns="72000" rtlCol="0">
                <a:spAutoFit/>
              </a:bodyPr>
              <a:lstStyle/>
              <a:p>
                <a:r>
                  <a:rPr lang="en-GB" dirty="0" err="1">
                    <a:solidFill>
                      <a:srgbClr val="FF0000"/>
                    </a:solidFill>
                  </a:rPr>
                  <a:t>mAFP</a:t>
                </a:r>
                <a:endParaRPr lang="en-GB" dirty="0">
                  <a:solidFill>
                    <a:srgbClr val="FF0000"/>
                  </a:solidFill>
                </a:endParaRPr>
              </a:p>
              <a:p>
                <a:endParaRPr lang="en-GB" dirty="0"/>
              </a:p>
              <a:p>
                <a:r>
                  <a:rPr lang="en-GB" dirty="0">
                    <a:solidFill>
                      <a:srgbClr val="0432FF"/>
                    </a:solidFill>
                  </a:rPr>
                  <a:t>Standard care</a:t>
                </a:r>
              </a:p>
            </p:txBody>
          </p: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D821BEEC-0363-3343-0C81-712D370705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0458" y="2720051"/>
                <a:ext cx="53810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D6345D90-5A2F-FA42-91CD-A247A452FA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0458" y="3265990"/>
                <a:ext cx="538100" cy="0"/>
              </a:xfrm>
              <a:prstGeom prst="line">
                <a:avLst/>
              </a:prstGeom>
              <a:ln w="19050">
                <a:solidFill>
                  <a:srgbClr val="0432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8CDC00E-CD9D-0313-2023-C4A7C9FF40DD}"/>
                </a:ext>
              </a:extLst>
            </p:cNvPr>
            <p:cNvSpPr/>
            <p:nvPr/>
          </p:nvSpPr>
          <p:spPr>
            <a:xfrm>
              <a:off x="4595150" y="1379764"/>
              <a:ext cx="5487303" cy="1027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9F6400B-F9C9-1CD8-0DEE-6D8A60A2DDAF}"/>
                </a:ext>
              </a:extLst>
            </p:cNvPr>
            <p:cNvSpPr txBox="1"/>
            <p:nvPr/>
          </p:nvSpPr>
          <p:spPr>
            <a:xfrm>
              <a:off x="8217045" y="2989332"/>
              <a:ext cx="7409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FF0000"/>
                  </a:solidFill>
                </a:rPr>
                <a:t>24.5%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F2DA7C3-CD08-1F13-FC56-E3FD9EBF9885}"/>
                </a:ext>
              </a:extLst>
            </p:cNvPr>
            <p:cNvSpPr txBox="1"/>
            <p:nvPr/>
          </p:nvSpPr>
          <p:spPr>
            <a:xfrm>
              <a:off x="8239650" y="3629105"/>
              <a:ext cx="7409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rgbClr val="0432FF"/>
                  </a:solidFill>
                </a:rPr>
                <a:t>21.0%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10AC8B-3710-F306-8082-047CA850E5EE}"/>
                </a:ext>
              </a:extLst>
            </p:cNvPr>
            <p:cNvSpPr txBox="1"/>
            <p:nvPr/>
          </p:nvSpPr>
          <p:spPr>
            <a:xfrm>
              <a:off x="3607076" y="1815047"/>
              <a:ext cx="477316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HR 1.19 </a:t>
              </a:r>
              <a:r>
                <a:rPr lang="en-GB" i="1" dirty="0"/>
                <a:t>(95% CI 0.72 to 1.98); </a:t>
              </a:r>
              <a:r>
                <a:rPr lang="en-GB" dirty="0"/>
                <a:t>p=0.487</a:t>
              </a:r>
              <a:r>
                <a:rPr lang="en-GB" i="1" dirty="0">
                  <a:effectLst/>
                </a:rPr>
                <a:t> </a:t>
              </a:r>
              <a:endParaRPr lang="en-GB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6788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0C0EA-30E4-7172-A78B-EC215EBFE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F0AB31A-710E-3DC3-3C7C-5FA717139DF3}"/>
              </a:ext>
            </a:extLst>
          </p:cNvPr>
          <p:cNvSpPr/>
          <p:nvPr/>
        </p:nvSpPr>
        <p:spPr>
          <a:xfrm>
            <a:off x="1470290" y="178591"/>
            <a:ext cx="9251420" cy="91440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Sensitivity Analysis: Composite Outcome (TTFE)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8F001F-46B3-83A0-F643-4B55C8A25CF2}"/>
              </a:ext>
            </a:extLst>
          </p:cNvPr>
          <p:cNvGrpSpPr/>
          <p:nvPr/>
        </p:nvGrpSpPr>
        <p:grpSpPr>
          <a:xfrm>
            <a:off x="104794" y="1802396"/>
            <a:ext cx="5449740" cy="3849042"/>
            <a:chOff x="104794" y="1802396"/>
            <a:chExt cx="5449740" cy="3849042"/>
          </a:xfrm>
        </p:grpSpPr>
        <p:pic>
          <p:nvPicPr>
            <p:cNvPr id="7" name="Picture 6" descr="A graph of a number of patients with standard care&#10;&#10;AI-generated content may be incorrect.">
              <a:extLst>
                <a:ext uri="{FF2B5EF4-FFF2-40B4-BE49-F238E27FC236}">
                  <a16:creationId xmlns:a16="http://schemas.microsoft.com/office/drawing/2014/main" id="{A5C139FA-0938-4F67-C32D-2DC86B504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794" y="1802396"/>
              <a:ext cx="5449740" cy="325953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DCF7559-C5CF-24AB-A0A5-C16255858F9B}"/>
                </a:ext>
              </a:extLst>
            </p:cNvPr>
            <p:cNvSpPr txBox="1"/>
            <p:nvPr/>
          </p:nvSpPr>
          <p:spPr>
            <a:xfrm>
              <a:off x="787078" y="5128218"/>
              <a:ext cx="47674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accent4">
                      <a:lumMod val="75000"/>
                    </a:schemeClr>
                  </a:solidFill>
                </a:rPr>
                <a:t>All-cause death, stroke, spontaneous MI, CV hospitalization or </a:t>
              </a:r>
              <a:r>
                <a:rPr lang="en-GB" sz="1400" b="1" dirty="0">
                  <a:solidFill>
                    <a:schemeClr val="accent4">
                      <a:lumMod val="75000"/>
                    </a:schemeClr>
                  </a:solidFill>
                </a:rPr>
                <a:t>peri-procedural myocardial injury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DE15AA6-5BE3-A475-E3AA-2FAFC1EEB562}"/>
              </a:ext>
            </a:extLst>
          </p:cNvPr>
          <p:cNvGrpSpPr/>
          <p:nvPr/>
        </p:nvGrpSpPr>
        <p:grpSpPr>
          <a:xfrm>
            <a:off x="6431491" y="1799231"/>
            <a:ext cx="5449740" cy="3636764"/>
            <a:chOff x="6431491" y="1799231"/>
            <a:chExt cx="5449740" cy="3636764"/>
          </a:xfrm>
        </p:grpSpPr>
        <p:pic>
          <p:nvPicPr>
            <p:cNvPr id="13" name="Picture 12" descr="A graph of a number of patients with standard care&#10;&#10;AI-generated content may be incorrect.">
              <a:extLst>
                <a:ext uri="{FF2B5EF4-FFF2-40B4-BE49-F238E27FC236}">
                  <a16:creationId xmlns:a16="http://schemas.microsoft.com/office/drawing/2014/main" id="{A7F39066-0408-1F73-0B2E-902C54397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1491" y="1799231"/>
              <a:ext cx="5449740" cy="325953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463C80-E054-FAC8-87F2-924BF2FC1DF6}"/>
                </a:ext>
              </a:extLst>
            </p:cNvPr>
            <p:cNvSpPr txBox="1"/>
            <p:nvPr/>
          </p:nvSpPr>
          <p:spPr>
            <a:xfrm>
              <a:off x="6991109" y="5128218"/>
              <a:ext cx="48901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accent4">
                      <a:lumMod val="75000"/>
                    </a:schemeClr>
                  </a:solidFill>
                </a:rPr>
                <a:t>All-cause death, stroke, spontaneous MI or CV hospitalization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61801DF-D96D-61C9-EE15-5DE533E60CC9}"/>
              </a:ext>
            </a:extLst>
          </p:cNvPr>
          <p:cNvSpPr txBox="1"/>
          <p:nvPr/>
        </p:nvSpPr>
        <p:spPr>
          <a:xfrm>
            <a:off x="3628105" y="6162953"/>
            <a:ext cx="6726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err="1">
                <a:solidFill>
                  <a:schemeClr val="bg1"/>
                </a:solidFill>
              </a:rPr>
              <a:t>ppMI</a:t>
            </a:r>
            <a:r>
              <a:rPr lang="en-GB" b="1" dirty="0">
                <a:solidFill>
                  <a:schemeClr val="bg1"/>
                </a:solidFill>
              </a:rPr>
              <a:t> occurred in 62% </a:t>
            </a:r>
            <a:r>
              <a:rPr lang="en-GB" b="1" dirty="0" err="1">
                <a:solidFill>
                  <a:schemeClr val="bg1"/>
                </a:solidFill>
              </a:rPr>
              <a:t>mAFP</a:t>
            </a:r>
            <a:r>
              <a:rPr lang="en-GB" b="1" dirty="0">
                <a:solidFill>
                  <a:schemeClr val="bg1"/>
                </a:solidFill>
              </a:rPr>
              <a:t> versus 50% standard care patients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RR 1.23 (95% CI 0.99–1.54; p=0.06)</a:t>
            </a:r>
          </a:p>
        </p:txBody>
      </p:sp>
    </p:spTree>
    <p:extLst>
      <p:ext uri="{BB962C8B-B14F-4D97-AF65-F5344CB8AC3E}">
        <p14:creationId xmlns:p14="http://schemas.microsoft.com/office/powerpoint/2010/main" val="329769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47AA0-17E0-372F-2E56-FD7F6950C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drawing of a drainpipe&#10;&#10;AI-generated content may be incorrect.">
            <a:extLst>
              <a:ext uri="{FF2B5EF4-FFF2-40B4-BE49-F238E27FC236}">
                <a16:creationId xmlns:a16="http://schemas.microsoft.com/office/drawing/2014/main" id="{16CA9920-C958-3139-380B-83E35EC1E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0837" y="695384"/>
            <a:ext cx="975211" cy="7894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1851FD-22D7-A234-FC65-5B4AAA4F7634}"/>
              </a:ext>
            </a:extLst>
          </p:cNvPr>
          <p:cNvSpPr txBox="1"/>
          <p:nvPr/>
        </p:nvSpPr>
        <p:spPr>
          <a:xfrm>
            <a:off x="625033" y="2268639"/>
            <a:ext cx="3112455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GB" sz="20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BCIS-JS at randomization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B44D36-9D61-4D0D-AF04-F894B0233383}"/>
              </a:ext>
            </a:extLst>
          </p:cNvPr>
          <p:cNvSpPr txBox="1"/>
          <p:nvPr/>
        </p:nvSpPr>
        <p:spPr>
          <a:xfrm>
            <a:off x="6588855" y="2268639"/>
            <a:ext cx="457176" cy="40011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ctr"/>
            <a:r>
              <a:rPr lang="en-GB" sz="20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12</a:t>
            </a:r>
            <a:endParaRPr lang="en-GB" sz="20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71A11E-543B-73C8-CC79-4C69BCD78DA0}"/>
              </a:ext>
            </a:extLst>
          </p:cNvPr>
          <p:cNvSpPr txBox="1"/>
          <p:nvPr/>
        </p:nvSpPr>
        <p:spPr>
          <a:xfrm>
            <a:off x="10409854" y="2268639"/>
            <a:ext cx="457176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50000"/>
                    <a:lumOff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12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50000"/>
                  <a:lumOff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505505-4C20-3752-94CC-02335378F16C}"/>
              </a:ext>
            </a:extLst>
          </p:cNvPr>
          <p:cNvSpPr txBox="1"/>
          <p:nvPr/>
        </p:nvSpPr>
        <p:spPr>
          <a:xfrm>
            <a:off x="625033" y="2660471"/>
            <a:ext cx="3527248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GB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Syntax Score at randomization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D5B57D-612B-8E5C-26D8-076D7ADAAE09}"/>
              </a:ext>
            </a:extLst>
          </p:cNvPr>
          <p:cNvSpPr txBox="1"/>
          <p:nvPr/>
        </p:nvSpPr>
        <p:spPr>
          <a:xfrm>
            <a:off x="6588854" y="2660471"/>
            <a:ext cx="457176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50000"/>
                    <a:lumOff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38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50000"/>
                  <a:lumOff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B66C76-4B60-CCEF-B64F-218C8DB5DD7B}"/>
              </a:ext>
            </a:extLst>
          </p:cNvPr>
          <p:cNvSpPr txBox="1"/>
          <p:nvPr/>
        </p:nvSpPr>
        <p:spPr>
          <a:xfrm>
            <a:off x="10409855" y="2660471"/>
            <a:ext cx="457176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50000"/>
                    <a:lumOff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38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50000"/>
                  <a:lumOff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532A65-A37E-DA25-0455-53CB5525884A}"/>
              </a:ext>
            </a:extLst>
          </p:cNvPr>
          <p:cNvSpPr txBox="1"/>
          <p:nvPr/>
        </p:nvSpPr>
        <p:spPr>
          <a:xfrm>
            <a:off x="629537" y="3475741"/>
            <a:ext cx="3991862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GB" sz="2000" dirty="0">
                <a:solidFill>
                  <a:schemeClr val="accent4">
                    <a:lumMod val="75000"/>
                  </a:schemeClr>
                </a:solidFill>
              </a:rPr>
              <a:t>Change in BCIS-JS after INDEX PCI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F45FF3-1956-4091-A7F3-0A745431F3BA}"/>
              </a:ext>
            </a:extLst>
          </p:cNvPr>
          <p:cNvSpPr txBox="1"/>
          <p:nvPr/>
        </p:nvSpPr>
        <p:spPr>
          <a:xfrm>
            <a:off x="6485156" y="3475741"/>
            <a:ext cx="673582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GB" sz="2000" b="1" dirty="0">
                <a:solidFill>
                  <a:schemeClr val="accent4">
                    <a:lumMod val="75000"/>
                  </a:schemeClr>
                </a:solidFill>
              </a:rPr>
              <a:t>60%</a:t>
            </a:r>
            <a:endParaRPr lang="en-GB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94B7DC-2090-55E8-CAD0-69544C439EDD}"/>
              </a:ext>
            </a:extLst>
          </p:cNvPr>
          <p:cNvSpPr txBox="1"/>
          <p:nvPr/>
        </p:nvSpPr>
        <p:spPr>
          <a:xfrm>
            <a:off x="10306157" y="3475741"/>
            <a:ext cx="673582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GB" sz="2000" b="1" dirty="0">
                <a:solidFill>
                  <a:schemeClr val="accent4">
                    <a:lumMod val="75000"/>
                  </a:schemeClr>
                </a:solidFill>
              </a:rPr>
              <a:t>50%</a:t>
            </a:r>
            <a:endParaRPr lang="en-GB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110EEF-44F1-67D3-8687-71CF28891863}"/>
              </a:ext>
            </a:extLst>
          </p:cNvPr>
          <p:cNvSpPr txBox="1"/>
          <p:nvPr/>
        </p:nvSpPr>
        <p:spPr>
          <a:xfrm>
            <a:off x="629537" y="3867573"/>
            <a:ext cx="4409669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GB" sz="2000" dirty="0">
                <a:solidFill>
                  <a:schemeClr val="accent4">
                    <a:lumMod val="75000"/>
                  </a:schemeClr>
                </a:solidFill>
              </a:rPr>
              <a:t>Residual Syntax Score after INDEX PCI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D62691-D3B9-7A61-B88B-A1C60A5A78C3}"/>
              </a:ext>
            </a:extLst>
          </p:cNvPr>
          <p:cNvSpPr txBox="1"/>
          <p:nvPr/>
        </p:nvSpPr>
        <p:spPr>
          <a:xfrm>
            <a:off x="6593359" y="3867573"/>
            <a:ext cx="457176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GB" sz="2000" b="1" dirty="0">
                <a:solidFill>
                  <a:schemeClr val="accent4">
                    <a:lumMod val="75000"/>
                  </a:schemeClr>
                </a:solidFill>
              </a:rPr>
              <a:t>14</a:t>
            </a:r>
            <a:endParaRPr lang="en-GB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24755D-364C-0F16-2335-4ED650051AE9}"/>
              </a:ext>
            </a:extLst>
          </p:cNvPr>
          <p:cNvSpPr txBox="1"/>
          <p:nvPr/>
        </p:nvSpPr>
        <p:spPr>
          <a:xfrm>
            <a:off x="10414359" y="3867573"/>
            <a:ext cx="457176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GB" sz="2000" b="1" dirty="0">
                <a:solidFill>
                  <a:schemeClr val="accent4">
                    <a:lumMod val="75000"/>
                  </a:schemeClr>
                </a:solidFill>
              </a:rPr>
              <a:t>15</a:t>
            </a:r>
            <a:endParaRPr lang="en-GB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A82523-73FD-D6DE-ADE5-969F203A237D}"/>
              </a:ext>
            </a:extLst>
          </p:cNvPr>
          <p:cNvSpPr txBox="1"/>
          <p:nvPr/>
        </p:nvSpPr>
        <p:spPr>
          <a:xfrm>
            <a:off x="625033" y="4753679"/>
            <a:ext cx="3942041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GB" sz="2000" dirty="0">
                <a:solidFill>
                  <a:schemeClr val="accent4">
                    <a:lumMod val="50000"/>
                  </a:schemeClr>
                </a:solidFill>
              </a:rPr>
              <a:t>Change in BCIS-JS after FINAL PCI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3D55B9-AF8E-A1DC-C442-11BCC0024B17}"/>
              </a:ext>
            </a:extLst>
          </p:cNvPr>
          <p:cNvSpPr txBox="1"/>
          <p:nvPr/>
        </p:nvSpPr>
        <p:spPr>
          <a:xfrm>
            <a:off x="6480651" y="4753679"/>
            <a:ext cx="673582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GB" sz="2000" b="1" dirty="0">
                <a:solidFill>
                  <a:schemeClr val="accent4">
                    <a:lumMod val="50000"/>
                  </a:schemeClr>
                </a:solidFill>
              </a:rPr>
              <a:t>67%</a:t>
            </a:r>
            <a:endParaRPr lang="en-GB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1FD310-7AB8-EA87-8287-4E11EC38F2F3}"/>
              </a:ext>
            </a:extLst>
          </p:cNvPr>
          <p:cNvSpPr txBox="1"/>
          <p:nvPr/>
        </p:nvSpPr>
        <p:spPr>
          <a:xfrm>
            <a:off x="10301652" y="4753679"/>
            <a:ext cx="673582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GB" sz="2000" b="1" dirty="0">
                <a:solidFill>
                  <a:schemeClr val="accent4">
                    <a:lumMod val="50000"/>
                  </a:schemeClr>
                </a:solidFill>
              </a:rPr>
              <a:t>67%</a:t>
            </a:r>
            <a:endParaRPr lang="en-GB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C03CA9-87C1-1D94-893C-7DC372D398FF}"/>
              </a:ext>
            </a:extLst>
          </p:cNvPr>
          <p:cNvSpPr txBox="1"/>
          <p:nvPr/>
        </p:nvSpPr>
        <p:spPr>
          <a:xfrm>
            <a:off x="625033" y="5145511"/>
            <a:ext cx="4363182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GB" sz="2000" dirty="0">
                <a:solidFill>
                  <a:schemeClr val="accent4">
                    <a:lumMod val="50000"/>
                  </a:schemeClr>
                </a:solidFill>
              </a:rPr>
              <a:t>Residual Syntax Score after FINAL PCI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70163E-74BE-AFAA-7208-5189BE04605D}"/>
              </a:ext>
            </a:extLst>
          </p:cNvPr>
          <p:cNvSpPr txBox="1"/>
          <p:nvPr/>
        </p:nvSpPr>
        <p:spPr>
          <a:xfrm>
            <a:off x="6588854" y="5145511"/>
            <a:ext cx="457176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GB" sz="2000" b="1" dirty="0">
                <a:solidFill>
                  <a:schemeClr val="accent4">
                    <a:lumMod val="50000"/>
                  </a:schemeClr>
                </a:solidFill>
              </a:rPr>
              <a:t>14</a:t>
            </a:r>
            <a:endParaRPr lang="en-GB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9CED8D-C885-4F14-F26D-1DF9C71F2F50}"/>
              </a:ext>
            </a:extLst>
          </p:cNvPr>
          <p:cNvSpPr txBox="1"/>
          <p:nvPr/>
        </p:nvSpPr>
        <p:spPr>
          <a:xfrm>
            <a:off x="9641215" y="5145511"/>
            <a:ext cx="1994457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GB" sz="2000" b="1" dirty="0">
                <a:solidFill>
                  <a:schemeClr val="accent4">
                    <a:lumMod val="50000"/>
                  </a:schemeClr>
                </a:solidFill>
              </a:rPr>
              <a:t>13</a:t>
            </a:r>
            <a:endParaRPr lang="en-GB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9C2E066-89EC-3847-0187-54F69A627E0F}"/>
              </a:ext>
            </a:extLst>
          </p:cNvPr>
          <p:cNvSpPr/>
          <p:nvPr/>
        </p:nvSpPr>
        <p:spPr>
          <a:xfrm>
            <a:off x="625032" y="269354"/>
            <a:ext cx="3942041" cy="1641518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Completeness of Revascularisation</a:t>
            </a:r>
          </a:p>
          <a:p>
            <a:pPr algn="ctr"/>
            <a:r>
              <a:rPr lang="en-GB" sz="2000" i="1" dirty="0"/>
              <a:t>Core laboratory-adjudicated</a:t>
            </a:r>
            <a:endParaRPr lang="en-GB" i="1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22FA69F-DF04-5C5D-1945-0DE2320EE333}"/>
              </a:ext>
            </a:extLst>
          </p:cNvPr>
          <p:cNvCxnSpPr/>
          <p:nvPr/>
        </p:nvCxnSpPr>
        <p:spPr>
          <a:xfrm>
            <a:off x="501910" y="3240374"/>
            <a:ext cx="11215947" cy="0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898CB69-02D1-DD5F-C28C-2EAAABE996C4}"/>
              </a:ext>
            </a:extLst>
          </p:cNvPr>
          <p:cNvCxnSpPr/>
          <p:nvPr/>
        </p:nvCxnSpPr>
        <p:spPr>
          <a:xfrm>
            <a:off x="456301" y="4558509"/>
            <a:ext cx="11215947" cy="0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3040BA-C245-FBF2-735B-5CBD0E2A974D}"/>
              </a:ext>
            </a:extLst>
          </p:cNvPr>
          <p:cNvCxnSpPr>
            <a:cxnSpLocks/>
          </p:cNvCxnSpPr>
          <p:nvPr/>
        </p:nvCxnSpPr>
        <p:spPr>
          <a:xfrm>
            <a:off x="8863384" y="4791456"/>
            <a:ext cx="0" cy="790652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A92011-6A83-7F67-2C4D-D53FFB2CCEA3}"/>
              </a:ext>
            </a:extLst>
          </p:cNvPr>
          <p:cNvCxnSpPr>
            <a:cxnSpLocks/>
          </p:cNvCxnSpPr>
          <p:nvPr/>
        </p:nvCxnSpPr>
        <p:spPr>
          <a:xfrm>
            <a:off x="8863184" y="3480525"/>
            <a:ext cx="0" cy="790652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E242C42-CD94-0C92-76B8-181893042EBB}"/>
              </a:ext>
            </a:extLst>
          </p:cNvPr>
          <p:cNvCxnSpPr>
            <a:cxnSpLocks/>
          </p:cNvCxnSpPr>
          <p:nvPr/>
        </p:nvCxnSpPr>
        <p:spPr>
          <a:xfrm>
            <a:off x="8863184" y="2245943"/>
            <a:ext cx="0" cy="790652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diagram of a heart and a medical device&#10;&#10;AI-generated content may be incorrect.">
            <a:extLst>
              <a:ext uri="{FF2B5EF4-FFF2-40B4-BE49-F238E27FC236}">
                <a16:creationId xmlns:a16="http://schemas.microsoft.com/office/drawing/2014/main" id="{8F6B8A91-E7E4-4E81-2356-0BF2575924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33" t="17432" r="13919" b="12580"/>
          <a:stretch>
            <a:fillRect/>
          </a:stretch>
        </p:blipFill>
        <p:spPr>
          <a:xfrm>
            <a:off x="5673523" y="553082"/>
            <a:ext cx="2287837" cy="107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9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B992694-D290-76CC-F1CD-E416B432D366}"/>
              </a:ext>
            </a:extLst>
          </p:cNvPr>
          <p:cNvSpPr/>
          <p:nvPr/>
        </p:nvSpPr>
        <p:spPr>
          <a:xfrm>
            <a:off x="328414" y="563522"/>
            <a:ext cx="6318108" cy="1325714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46800" rtlCol="0" anchor="ctr"/>
          <a:lstStyle/>
          <a:p>
            <a:pPr algn="ctr">
              <a:lnSpc>
                <a:spcPts val="3000"/>
              </a:lnSpc>
            </a:pPr>
            <a:r>
              <a:rPr lang="en-GB" b="1" dirty="0"/>
              <a:t>CHIP-BCIS3 trial </a:t>
            </a:r>
            <a:r>
              <a:rPr lang="en-GB" dirty="0"/>
              <a:t>criteria prospectively identified patients at </a:t>
            </a:r>
            <a:r>
              <a:rPr lang="en-GB" b="1" dirty="0"/>
              <a:t>high risk of death and major morbidity </a:t>
            </a:r>
            <a:r>
              <a:rPr lang="en-GB" dirty="0"/>
              <a:t>following PCI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305488E-7712-88CA-1D83-D57124D47285}"/>
              </a:ext>
            </a:extLst>
          </p:cNvPr>
          <p:cNvSpPr/>
          <p:nvPr/>
        </p:nvSpPr>
        <p:spPr>
          <a:xfrm>
            <a:off x="328414" y="2425369"/>
            <a:ext cx="6318108" cy="132571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en-GB" b="1" dirty="0">
                <a:solidFill>
                  <a:schemeClr val="accent4">
                    <a:lumMod val="75000"/>
                  </a:schemeClr>
                </a:solidFill>
              </a:rPr>
              <a:t>A Micro Axial Flow Pump did not reduce major adverse clinical outcomes in patients with severe LV dysfunction undergoing complex PCI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08D808C-A96F-1EDF-CA6F-4C09096124A0}"/>
              </a:ext>
            </a:extLst>
          </p:cNvPr>
          <p:cNvSpPr/>
          <p:nvPr/>
        </p:nvSpPr>
        <p:spPr>
          <a:xfrm>
            <a:off x="328414" y="4287217"/>
            <a:ext cx="6318108" cy="1325714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en-GB" dirty="0"/>
              <a:t>There was </a:t>
            </a:r>
            <a:r>
              <a:rPr lang="en-GB" b="1" dirty="0"/>
              <a:t>an excess of death </a:t>
            </a:r>
            <a:r>
              <a:rPr lang="en-GB" dirty="0"/>
              <a:t>due to cardiovascular causes in patients who received PCI </a:t>
            </a:r>
            <a:r>
              <a:rPr lang="en-GB" b="1" dirty="0"/>
              <a:t>with a Micro Axial Flow Pump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3C3540-E334-C1F0-CF45-E209DB129BE0}"/>
              </a:ext>
            </a:extLst>
          </p:cNvPr>
          <p:cNvSpPr txBox="1"/>
          <p:nvPr/>
        </p:nvSpPr>
        <p:spPr>
          <a:xfrm>
            <a:off x="8189929" y="6292833"/>
            <a:ext cx="2982199" cy="31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@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divaka_perera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FE59BA6-285E-BB9B-7C49-1F9FA2606119}"/>
              </a:ext>
            </a:extLst>
          </p:cNvPr>
          <p:cNvGrpSpPr/>
          <p:nvPr/>
        </p:nvGrpSpPr>
        <p:grpSpPr>
          <a:xfrm>
            <a:off x="7170058" y="465551"/>
            <a:ext cx="5021942" cy="5439658"/>
            <a:chOff x="7170058" y="465551"/>
            <a:chExt cx="5021942" cy="543965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A896745-AEF2-A19F-8BBA-3B6F90BB8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3426" t="3270" r="15074" b="18488"/>
            <a:stretch>
              <a:fillRect/>
            </a:stretch>
          </p:blipFill>
          <p:spPr>
            <a:xfrm>
              <a:off x="7170058" y="465551"/>
              <a:ext cx="5021942" cy="405284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24C6B60-B200-A0B7-10A3-75B58AA5A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54665" y="4652481"/>
              <a:ext cx="1252728" cy="125272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7201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64545-79BA-657E-1E92-C967FDBF1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93788A2C-A57A-0678-3D84-89785E0AE225}"/>
              </a:ext>
            </a:extLst>
          </p:cNvPr>
          <p:cNvGrpSpPr>
            <a:grpSpLocks noChangeAspect="1"/>
          </p:cNvGrpSpPr>
          <p:nvPr/>
        </p:nvGrpSpPr>
        <p:grpSpPr>
          <a:xfrm>
            <a:off x="319512" y="504350"/>
            <a:ext cx="6693142" cy="5233678"/>
            <a:chOff x="143044" y="71210"/>
            <a:chExt cx="8580950" cy="670984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7D07A56-472C-AC88-0FE7-43014B41150A}"/>
                </a:ext>
              </a:extLst>
            </p:cNvPr>
            <p:cNvSpPr/>
            <p:nvPr/>
          </p:nvSpPr>
          <p:spPr>
            <a:xfrm>
              <a:off x="143044" y="71210"/>
              <a:ext cx="8580950" cy="67098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D7C9EC28-6DE4-966B-6362-B1BA644BEC3F}"/>
                </a:ext>
              </a:extLst>
            </p:cNvPr>
            <p:cNvSpPr/>
            <p:nvPr/>
          </p:nvSpPr>
          <p:spPr>
            <a:xfrm>
              <a:off x="1527434" y="212324"/>
              <a:ext cx="5816202" cy="846676"/>
            </a:xfrm>
            <a:prstGeom prst="roundRect">
              <a:avLst/>
            </a:prstGeom>
            <a:solidFill>
              <a:srgbClr val="1F497D"/>
            </a:solidFill>
            <a:ln w="381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Funder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National Institute for Health &amp; Care Research (UK)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2DEEDD14-0ED5-D47B-2C3F-D6BA92B50474}"/>
                </a:ext>
              </a:extLst>
            </p:cNvPr>
            <p:cNvSpPr/>
            <p:nvPr/>
          </p:nvSpPr>
          <p:spPr>
            <a:xfrm>
              <a:off x="575641" y="1571223"/>
              <a:ext cx="3556000" cy="905945"/>
            </a:xfrm>
            <a:prstGeom prst="roundRect">
              <a:avLst/>
            </a:prstGeom>
            <a:solidFill>
              <a:srgbClr val="00B0F0"/>
            </a:solidFill>
            <a:ln w="381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wrap="none" tIns="93600"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Trial Steering Committee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Chair: Nick </a:t>
              </a:r>
              <a:r>
                <a:rPr kumimoji="0" lang="en-US" sz="1100" b="0" i="1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Curzen</a:t>
              </a:r>
              <a:endParaRPr kumimoji="0" lang="en-US" sz="1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5023A57D-A0A6-B363-CD90-3D6733BE0117}"/>
                </a:ext>
              </a:extLst>
            </p:cNvPr>
            <p:cNvSpPr/>
            <p:nvPr/>
          </p:nvSpPr>
          <p:spPr>
            <a:xfrm>
              <a:off x="4914876" y="1571224"/>
              <a:ext cx="3556000" cy="905944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Sponsor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King’s College London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AE276E22-858F-40DC-921B-6748F412E60B}"/>
                </a:ext>
              </a:extLst>
            </p:cNvPr>
            <p:cNvSpPr/>
            <p:nvPr/>
          </p:nvSpPr>
          <p:spPr>
            <a:xfrm>
              <a:off x="4981086" y="5681794"/>
              <a:ext cx="3556000" cy="905944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381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Recruiting Centers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7FF2A57-83C9-021F-9084-84C0D6E93F0A}"/>
                </a:ext>
              </a:extLst>
            </p:cNvPr>
            <p:cNvSpPr/>
            <p:nvPr/>
          </p:nvSpPr>
          <p:spPr>
            <a:xfrm>
              <a:off x="258135" y="3090978"/>
              <a:ext cx="2281860" cy="2159025"/>
            </a:xfrm>
            <a:prstGeom prst="ellipse">
              <a:avLst/>
            </a:prstGeom>
            <a:solidFill>
              <a:srgbClr val="00B0F0"/>
            </a:solidFill>
            <a:ln w="381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 Safety Monitoring Committee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Chair: Rod Stables</a:t>
              </a:r>
              <a:r>
                <a:rPr kumimoji="0" lang="en-US" sz="12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613F30CA-9ED3-F3A2-FA61-61CC3D2DEEB0}"/>
                </a:ext>
              </a:extLst>
            </p:cNvPr>
            <p:cNvSpPr/>
            <p:nvPr/>
          </p:nvSpPr>
          <p:spPr>
            <a:xfrm>
              <a:off x="641850" y="5681794"/>
              <a:ext cx="3556000" cy="905944"/>
            </a:xfrm>
            <a:prstGeom prst="roundRect">
              <a:avLst/>
            </a:prstGeom>
            <a:solidFill>
              <a:srgbClr val="00B0F0"/>
            </a:solidFill>
            <a:ln w="381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Clinical Events Committee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Chair: Steve </a:t>
              </a:r>
              <a:r>
                <a:rPr kumimoji="0" lang="en-US" sz="1100" b="0" i="1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Hoole</a:t>
              </a:r>
              <a:endParaRPr kumimoji="0" lang="en-US" sz="1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85D0E45-D978-041E-825F-C2A6C36A4D70}"/>
                </a:ext>
              </a:extLst>
            </p:cNvPr>
            <p:cNvCxnSpPr/>
            <p:nvPr/>
          </p:nvCxnSpPr>
          <p:spPr>
            <a:xfrm>
              <a:off x="2353641" y="1059000"/>
              <a:ext cx="1" cy="491056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headEnd type="none" w="med" len="lg"/>
              <a:tailEnd type="none" w="med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54A0CBE-7239-EB95-B1A6-AB7333A524C4}"/>
                </a:ext>
              </a:extLst>
            </p:cNvPr>
            <p:cNvCxnSpPr/>
            <p:nvPr/>
          </p:nvCxnSpPr>
          <p:spPr>
            <a:xfrm>
              <a:off x="6692876" y="1059000"/>
              <a:ext cx="1" cy="491056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headEnd type="none" w="med" len="lg"/>
              <a:tailEnd type="none" w="med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EA738C4-1CB0-A504-98D5-D43E50071BD9}"/>
                </a:ext>
              </a:extLst>
            </p:cNvPr>
            <p:cNvCxnSpPr/>
            <p:nvPr/>
          </p:nvCxnSpPr>
          <p:spPr>
            <a:xfrm>
              <a:off x="7488729" y="2477168"/>
              <a:ext cx="1" cy="3204626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headEnd type="none" w="med" len="lg"/>
              <a:tailEnd type="none" w="med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BB50F4B-3FC8-B53D-9EC7-EAB88ABC903E}"/>
                </a:ext>
              </a:extLst>
            </p:cNvPr>
            <p:cNvCxnSpPr/>
            <p:nvPr/>
          </p:nvCxnSpPr>
          <p:spPr>
            <a:xfrm flipH="1">
              <a:off x="3302002" y="2477168"/>
              <a:ext cx="2604801" cy="3204626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headEnd type="none" w="med" len="lg"/>
              <a:tailEnd type="none" w="med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DA2EFFB-206A-82F0-A5DE-2711576E5600}"/>
                </a:ext>
              </a:extLst>
            </p:cNvPr>
            <p:cNvCxnSpPr/>
            <p:nvPr/>
          </p:nvCxnSpPr>
          <p:spPr>
            <a:xfrm>
              <a:off x="3302001" y="2477168"/>
              <a:ext cx="2604802" cy="3204626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none" w="med" len="lg"/>
              <a:tailEnd type="none" w="med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6ED131E-F2D2-B36D-3ECA-A963F2EED4CE}"/>
                </a:ext>
              </a:extLst>
            </p:cNvPr>
            <p:cNvSpPr/>
            <p:nvPr/>
          </p:nvSpPr>
          <p:spPr>
            <a:xfrm>
              <a:off x="2872912" y="3175673"/>
              <a:ext cx="3471335" cy="1989660"/>
            </a:xfrm>
            <a:prstGeom prst="ellipse">
              <a:avLst/>
            </a:prstGeom>
            <a:solidFill>
              <a:srgbClr val="1F497D"/>
            </a:solidFill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Clinical Trials Unit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LSHTM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Chief Investigator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Divaka Perera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Snr Statistician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Tim Clayton</a:t>
              </a:r>
              <a:endParaRPr kumimoji="0" lang="en-US" sz="105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A405A65-75EA-5852-6649-979847E32F2F}"/>
                </a:ext>
              </a:extLst>
            </p:cNvPr>
            <p:cNvCxnSpPr/>
            <p:nvPr/>
          </p:nvCxnSpPr>
          <p:spPr>
            <a:xfrm>
              <a:off x="1486299" y="2477168"/>
              <a:ext cx="1" cy="61381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headEnd type="none" w="med" len="lg"/>
              <a:tailEnd type="none" w="med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3632DB3-F3F0-FD25-9090-28F98BFD065A}"/>
                </a:ext>
              </a:extLst>
            </p:cNvPr>
            <p:cNvCxnSpPr>
              <a:stCxn id="8" idx="6"/>
            </p:cNvCxnSpPr>
            <p:nvPr/>
          </p:nvCxnSpPr>
          <p:spPr>
            <a:xfrm flipV="1">
              <a:off x="2539995" y="4170488"/>
              <a:ext cx="332917" cy="3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headEnd type="none" w="med" len="lg"/>
              <a:tailEnd type="none" w="med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EA4E2AA5-2DAA-C512-0FBD-A61E6B009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9848" y="504350"/>
            <a:ext cx="2900370" cy="3286911"/>
          </a:xfrm>
          <a:prstGeom prst="rect">
            <a:avLst/>
          </a:prstGeom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98C0AA4-A589-5AA8-9039-1323CED62D2B}"/>
              </a:ext>
            </a:extLst>
          </p:cNvPr>
          <p:cNvSpPr/>
          <p:nvPr/>
        </p:nvSpPr>
        <p:spPr>
          <a:xfrm>
            <a:off x="8068821" y="4098300"/>
            <a:ext cx="3162423" cy="1639728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The Patients</a:t>
            </a:r>
          </a:p>
          <a:p>
            <a:pPr algn="ctr"/>
            <a:r>
              <a:rPr lang="en-GB" sz="2000" i="1" dirty="0">
                <a:solidFill>
                  <a:schemeClr val="bg1"/>
                </a:solidFill>
              </a:rPr>
              <a:t>who selflessly volunteered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C62354-4C26-690C-7CFD-C5720CCB4E2D}"/>
              </a:ext>
            </a:extLst>
          </p:cNvPr>
          <p:cNvSpPr txBox="1"/>
          <p:nvPr/>
        </p:nvSpPr>
        <p:spPr>
          <a:xfrm>
            <a:off x="5301175" y="6137563"/>
            <a:ext cx="2455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Thank You!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315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rrow pointing up&#10;&#10;AI-generated content may be incorrect.">
            <a:extLst>
              <a:ext uri="{FF2B5EF4-FFF2-40B4-BE49-F238E27FC236}">
                <a16:creationId xmlns:a16="http://schemas.microsoft.com/office/drawing/2014/main" id="{3C0A2936-D76E-D1E1-D4E1-602F080E3A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361" b="21476"/>
          <a:stretch>
            <a:fillRect/>
          </a:stretch>
        </p:blipFill>
        <p:spPr>
          <a:xfrm>
            <a:off x="2195623" y="2172203"/>
            <a:ext cx="7772400" cy="311740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4F5CBA1-9CED-8739-7E57-A9BF8B2BF6BD}"/>
              </a:ext>
            </a:extLst>
          </p:cNvPr>
          <p:cNvCxnSpPr>
            <a:cxnSpLocks/>
          </p:cNvCxnSpPr>
          <p:nvPr/>
        </p:nvCxnSpPr>
        <p:spPr>
          <a:xfrm>
            <a:off x="1382233" y="5378404"/>
            <a:ext cx="9399181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1178306-4914-84B6-AE54-850025F3D38B}"/>
              </a:ext>
            </a:extLst>
          </p:cNvPr>
          <p:cNvSpPr txBox="1"/>
          <p:nvPr/>
        </p:nvSpPr>
        <p:spPr>
          <a:xfrm>
            <a:off x="1254576" y="5467197"/>
            <a:ext cx="697617" cy="370800"/>
          </a:xfrm>
          <a:prstGeom prst="rect">
            <a:avLst/>
          </a:prstGeom>
          <a:noFill/>
        </p:spPr>
        <p:txBody>
          <a:bodyPr wrap="none" lIns="91435" tIns="45719" rIns="91435" bIns="45719" rtlCol="0">
            <a:spAutoFit/>
          </a:bodyPr>
          <a:lstStyle/>
          <a:p>
            <a:pPr defTabSz="914377">
              <a:defRPr/>
            </a:pPr>
            <a:r>
              <a:rPr lang="en-GB" dirty="0">
                <a:solidFill>
                  <a:srgbClr val="000000"/>
                </a:solidFill>
                <a:latin typeface="Arial"/>
              </a:rPr>
              <a:t>2008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A53CE0-6093-4BC9-74F4-C38470ADD227}"/>
              </a:ext>
            </a:extLst>
          </p:cNvPr>
          <p:cNvSpPr txBox="1"/>
          <p:nvPr/>
        </p:nvSpPr>
        <p:spPr>
          <a:xfrm>
            <a:off x="6643627" y="5467197"/>
            <a:ext cx="697617" cy="370800"/>
          </a:xfrm>
          <a:prstGeom prst="rect">
            <a:avLst/>
          </a:prstGeom>
          <a:noFill/>
        </p:spPr>
        <p:txBody>
          <a:bodyPr wrap="none" lIns="91435" tIns="45719" rIns="91435" bIns="45719" rtlCol="0">
            <a:spAutoFit/>
          </a:bodyPr>
          <a:lstStyle/>
          <a:p>
            <a:pPr defTabSz="914377">
              <a:defRPr/>
            </a:pPr>
            <a:r>
              <a:rPr lang="en-GB" dirty="0">
                <a:solidFill>
                  <a:srgbClr val="000000"/>
                </a:solidFill>
                <a:latin typeface="Arial"/>
              </a:rPr>
              <a:t>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51F5A2-78FE-F9D0-A957-C66442B8F4C8}"/>
              </a:ext>
            </a:extLst>
          </p:cNvPr>
          <p:cNvSpPr txBox="1"/>
          <p:nvPr/>
        </p:nvSpPr>
        <p:spPr>
          <a:xfrm>
            <a:off x="8464108" y="5467197"/>
            <a:ext cx="697617" cy="370800"/>
          </a:xfrm>
          <a:prstGeom prst="rect">
            <a:avLst/>
          </a:prstGeom>
          <a:noFill/>
        </p:spPr>
        <p:txBody>
          <a:bodyPr wrap="none" lIns="91435" tIns="45719" rIns="91435" bIns="45719" rtlCol="0">
            <a:spAutoFit/>
          </a:bodyPr>
          <a:lstStyle/>
          <a:p>
            <a:pPr defTabSz="914377">
              <a:defRPr/>
            </a:pPr>
            <a:r>
              <a:rPr lang="en-GB" dirty="0">
                <a:solidFill>
                  <a:srgbClr val="000000"/>
                </a:solidFill>
                <a:latin typeface="Arial"/>
              </a:rPr>
              <a:t>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2C2556-9019-28C0-C003-A8E8C98EE113}"/>
              </a:ext>
            </a:extLst>
          </p:cNvPr>
          <p:cNvSpPr txBox="1"/>
          <p:nvPr/>
        </p:nvSpPr>
        <p:spPr>
          <a:xfrm>
            <a:off x="10244629" y="5467197"/>
            <a:ext cx="697617" cy="370800"/>
          </a:xfrm>
          <a:prstGeom prst="rect">
            <a:avLst/>
          </a:prstGeom>
          <a:noFill/>
        </p:spPr>
        <p:txBody>
          <a:bodyPr wrap="none" lIns="91435" tIns="45719" rIns="91435" bIns="45719" rtlCol="0">
            <a:spAutoFit/>
          </a:bodyPr>
          <a:lstStyle/>
          <a:p>
            <a:pPr defTabSz="914377">
              <a:defRPr/>
            </a:pPr>
            <a:r>
              <a:rPr lang="en-GB" dirty="0">
                <a:solidFill>
                  <a:srgbClr val="000000"/>
                </a:solidFill>
                <a:latin typeface="Arial"/>
              </a:rPr>
              <a:t>2028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95310D-974C-7980-F844-7F552707C778}"/>
              </a:ext>
            </a:extLst>
          </p:cNvPr>
          <p:cNvSpPr txBox="1"/>
          <p:nvPr/>
        </p:nvSpPr>
        <p:spPr>
          <a:xfrm>
            <a:off x="3057648" y="5467197"/>
            <a:ext cx="697617" cy="370800"/>
          </a:xfrm>
          <a:prstGeom prst="rect">
            <a:avLst/>
          </a:prstGeom>
          <a:noFill/>
        </p:spPr>
        <p:txBody>
          <a:bodyPr wrap="none" lIns="91435" tIns="45719" rIns="91435" bIns="45719" rtlCol="0">
            <a:spAutoFit/>
          </a:bodyPr>
          <a:lstStyle/>
          <a:p>
            <a:pPr defTabSz="914377">
              <a:defRPr/>
            </a:pPr>
            <a:r>
              <a:rPr lang="en-GB" dirty="0">
                <a:solidFill>
                  <a:srgbClr val="000000"/>
                </a:solidFill>
                <a:latin typeface="Arial"/>
              </a:rPr>
              <a:t>2012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C3E036-7698-7DDE-6B22-163F99BA5535}"/>
              </a:ext>
            </a:extLst>
          </p:cNvPr>
          <p:cNvSpPr txBox="1"/>
          <p:nvPr/>
        </p:nvSpPr>
        <p:spPr>
          <a:xfrm>
            <a:off x="4854566" y="5467197"/>
            <a:ext cx="697617" cy="370800"/>
          </a:xfrm>
          <a:prstGeom prst="rect">
            <a:avLst/>
          </a:prstGeom>
          <a:noFill/>
        </p:spPr>
        <p:txBody>
          <a:bodyPr wrap="none" lIns="91435" tIns="45719" rIns="91435" bIns="45719" rtlCol="0">
            <a:spAutoFit/>
          </a:bodyPr>
          <a:lstStyle/>
          <a:p>
            <a:pPr defTabSz="914377">
              <a:defRPr/>
            </a:pPr>
            <a:r>
              <a:rPr lang="en-GB" dirty="0">
                <a:solidFill>
                  <a:srgbClr val="000000"/>
                </a:solidFill>
                <a:latin typeface="Arial"/>
              </a:rPr>
              <a:t>2016</a:t>
            </a:r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18ECC62C-B228-7F31-3AA4-EF03B10538FC}"/>
              </a:ext>
            </a:extLst>
          </p:cNvPr>
          <p:cNvSpPr/>
          <p:nvPr/>
        </p:nvSpPr>
        <p:spPr>
          <a:xfrm>
            <a:off x="6536470" y="2423372"/>
            <a:ext cx="214314" cy="2866240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 defTabSz="914377">
              <a:defRPr/>
            </a:pPr>
            <a:endParaRPr lang="en-GB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83FA3234-0C34-E628-BBEA-14DC023EDBBC}"/>
              </a:ext>
            </a:extLst>
          </p:cNvPr>
          <p:cNvSpPr/>
          <p:nvPr/>
        </p:nvSpPr>
        <p:spPr>
          <a:xfrm>
            <a:off x="9594952" y="2423372"/>
            <a:ext cx="214314" cy="2866240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 defTabSz="914377">
              <a:defRPr/>
            </a:pPr>
            <a:endParaRPr lang="en-GB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092F50-816F-1480-1C8B-9BC86FFB5DBA}"/>
              </a:ext>
            </a:extLst>
          </p:cNvPr>
          <p:cNvGrpSpPr/>
          <p:nvPr/>
        </p:nvGrpSpPr>
        <p:grpSpPr>
          <a:xfrm>
            <a:off x="2666516" y="2423373"/>
            <a:ext cx="1479882" cy="2866239"/>
            <a:chOff x="2666516" y="2423373"/>
            <a:chExt cx="1479882" cy="2866239"/>
          </a:xfrm>
        </p:grpSpPr>
        <p:sp>
          <p:nvSpPr>
            <p:cNvPr id="13" name="Down Arrow 12">
              <a:extLst>
                <a:ext uri="{FF2B5EF4-FFF2-40B4-BE49-F238E27FC236}">
                  <a16:creationId xmlns:a16="http://schemas.microsoft.com/office/drawing/2014/main" id="{916693EE-B64E-F83D-A5B0-6038DEB0030D}"/>
                </a:ext>
              </a:extLst>
            </p:cNvPr>
            <p:cNvSpPr/>
            <p:nvPr/>
          </p:nvSpPr>
          <p:spPr>
            <a:xfrm>
              <a:off x="3299298" y="2423373"/>
              <a:ext cx="214315" cy="2866239"/>
            </a:xfrm>
            <a:prstGeom prst="downArrow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5" tIns="45719" rIns="91435" bIns="45719" rtlCol="0" anchor="ctr"/>
            <a:lstStyle/>
            <a:p>
              <a:pPr algn="ctr" defTabSz="914377">
                <a:defRPr/>
              </a:pPr>
              <a:endParaRPr lang="en-GB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CD45E58-1D75-D17E-42B6-464A9944F96F}"/>
                </a:ext>
              </a:extLst>
            </p:cNvPr>
            <p:cNvSpPr/>
            <p:nvPr/>
          </p:nvSpPr>
          <p:spPr>
            <a:xfrm>
              <a:off x="2666516" y="3487162"/>
              <a:ext cx="1479882" cy="36933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91435" tIns="45719" rIns="91435" bIns="45719">
              <a:spAutoFit/>
            </a:bodyPr>
            <a:lstStyle/>
            <a:p>
              <a:pPr algn="ctr" defTabSz="914377">
                <a:defRPr/>
              </a:pPr>
              <a:r>
                <a:rPr lang="en-US" b="1" dirty="0">
                  <a:ln w="1905"/>
                  <a:solidFill>
                    <a:srgbClr val="31859C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rial"/>
                </a:rPr>
                <a:t>PROTECT 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400B53-CD18-D88F-9CE0-647C94FCF1AB}"/>
              </a:ext>
            </a:extLst>
          </p:cNvPr>
          <p:cNvGrpSpPr/>
          <p:nvPr/>
        </p:nvGrpSpPr>
        <p:grpSpPr>
          <a:xfrm>
            <a:off x="3951135" y="2423373"/>
            <a:ext cx="1706354" cy="2866239"/>
            <a:chOff x="3951135" y="2423373"/>
            <a:chExt cx="1706354" cy="2866239"/>
          </a:xfrm>
        </p:grpSpPr>
        <p:sp>
          <p:nvSpPr>
            <p:cNvPr id="15" name="Down Arrow 14">
              <a:extLst>
                <a:ext uri="{FF2B5EF4-FFF2-40B4-BE49-F238E27FC236}">
                  <a16:creationId xmlns:a16="http://schemas.microsoft.com/office/drawing/2014/main" id="{E0B150F3-8068-A8E1-89C4-4A68B09347AD}"/>
                </a:ext>
              </a:extLst>
            </p:cNvPr>
            <p:cNvSpPr/>
            <p:nvPr/>
          </p:nvSpPr>
          <p:spPr>
            <a:xfrm>
              <a:off x="4697152" y="2423373"/>
              <a:ext cx="214315" cy="2866239"/>
            </a:xfrm>
            <a:prstGeom prst="downArrow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5" tIns="45719" rIns="91435" bIns="45719" rtlCol="0" anchor="ctr"/>
            <a:lstStyle/>
            <a:p>
              <a:pPr algn="ctr" defTabSz="914377">
                <a:defRPr/>
              </a:pPr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69BA7C5-1E4E-71AE-95F9-799446B7F3D8}"/>
                </a:ext>
              </a:extLst>
            </p:cNvPr>
            <p:cNvSpPr/>
            <p:nvPr/>
          </p:nvSpPr>
          <p:spPr>
            <a:xfrm>
              <a:off x="3951135" y="4248118"/>
              <a:ext cx="1706354" cy="36933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91435" tIns="45719" rIns="91435" bIns="45719">
              <a:spAutoFit/>
            </a:bodyPr>
            <a:lstStyle/>
            <a:p>
              <a:pPr algn="ctr" defTabSz="914377">
                <a:defRPr/>
              </a:pPr>
              <a:r>
                <a:rPr lang="en-US" b="1" dirty="0">
                  <a:ln w="1905"/>
                  <a:solidFill>
                    <a:srgbClr val="31859C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rial"/>
                </a:rPr>
                <a:t>FDA Approval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AD20C7D2-96EC-6226-C084-7FCF06CB7BEF}"/>
              </a:ext>
            </a:extLst>
          </p:cNvPr>
          <p:cNvSpPr/>
          <p:nvPr/>
        </p:nvSpPr>
        <p:spPr>
          <a:xfrm>
            <a:off x="5736973" y="3487162"/>
            <a:ext cx="1813308" cy="369330"/>
          </a:xfrm>
          <a:prstGeom prst="rect">
            <a:avLst/>
          </a:prstGeom>
          <a:solidFill>
            <a:srgbClr val="FFFFFF"/>
          </a:solidFill>
        </p:spPr>
        <p:txBody>
          <a:bodyPr wrap="none" lIns="91435" tIns="45719" rIns="91435" bIns="45719">
            <a:spAutoFit/>
          </a:bodyPr>
          <a:lstStyle/>
          <a:p>
            <a:pPr algn="ctr" defTabSz="914377">
              <a:defRPr/>
            </a:pPr>
            <a:r>
              <a:rPr lang="en-US" b="1" dirty="0">
                <a:ln w="1905"/>
                <a:solidFill>
                  <a:srgbClr val="31859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NICE guidance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1BABAB-965E-A551-CC9D-D9E2ABD62189}"/>
              </a:ext>
            </a:extLst>
          </p:cNvPr>
          <p:cNvSpPr/>
          <p:nvPr/>
        </p:nvSpPr>
        <p:spPr>
          <a:xfrm>
            <a:off x="8955756" y="4248118"/>
            <a:ext cx="1492706" cy="553996"/>
          </a:xfrm>
          <a:prstGeom prst="rect">
            <a:avLst/>
          </a:prstGeom>
          <a:solidFill>
            <a:srgbClr val="FFFFFF"/>
          </a:solidFill>
        </p:spPr>
        <p:txBody>
          <a:bodyPr wrap="none" lIns="91435" tIns="45719" rIns="91435" bIns="45719">
            <a:spAutoFit/>
          </a:bodyPr>
          <a:lstStyle/>
          <a:p>
            <a:pPr algn="ctr" defTabSz="914377">
              <a:defRPr/>
            </a:pPr>
            <a:r>
              <a:rPr lang="en-US" b="1" dirty="0">
                <a:ln w="1905"/>
                <a:solidFill>
                  <a:srgbClr val="31859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CHIP-BCIS3</a:t>
            </a:r>
          </a:p>
          <a:p>
            <a:pPr algn="ctr" defTabSz="914377">
              <a:defRPr/>
            </a:pPr>
            <a:r>
              <a:rPr lang="en-US" sz="1200" b="1" dirty="0">
                <a:ln w="1905"/>
                <a:solidFill>
                  <a:srgbClr val="3F2B7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#ACC2026</a:t>
            </a:r>
          </a:p>
        </p:txBody>
      </p:sp>
      <p:pic>
        <p:nvPicPr>
          <p:cNvPr id="32" name="Picture 31" descr="Logo, company name&#10;&#10;Description automatically generated">
            <a:extLst>
              <a:ext uri="{FF2B5EF4-FFF2-40B4-BE49-F238E27FC236}">
                <a16:creationId xmlns:a16="http://schemas.microsoft.com/office/drawing/2014/main" id="{4498A2E2-7E7A-4DE6-31BC-BEE5A08046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91" t="22892" r="17595" b="23310"/>
          <a:stretch/>
        </p:blipFill>
        <p:spPr>
          <a:xfrm>
            <a:off x="6931167" y="1129159"/>
            <a:ext cx="2499912" cy="2313607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3FB8CEE2-C9AC-43FD-5D38-49521A67B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2246" y="2551151"/>
            <a:ext cx="884972" cy="672212"/>
          </a:xfrm>
          <a:prstGeom prst="rect">
            <a:avLst/>
          </a:prstGeom>
        </p:spPr>
      </p:pic>
      <p:pic>
        <p:nvPicPr>
          <p:cNvPr id="34" name="Picture 33" descr="Logo&#10;&#10;Description automatically generated">
            <a:extLst>
              <a:ext uri="{FF2B5EF4-FFF2-40B4-BE49-F238E27FC236}">
                <a16:creationId xmlns:a16="http://schemas.microsoft.com/office/drawing/2014/main" id="{B2141BF4-4774-559E-0FEC-50B68D7115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1413" y="3501343"/>
            <a:ext cx="1266265" cy="432714"/>
          </a:xfrm>
          <a:prstGeom prst="rect">
            <a:avLst/>
          </a:prstGeom>
        </p:spPr>
      </p:pic>
      <p:pic>
        <p:nvPicPr>
          <p:cNvPr id="35" name="Picture 34" descr="Icon&#10;&#10;Description automatically generated with low confidence">
            <a:extLst>
              <a:ext uri="{FF2B5EF4-FFF2-40B4-BE49-F238E27FC236}">
                <a16:creationId xmlns:a16="http://schemas.microsoft.com/office/drawing/2014/main" id="{A94B5C70-33F7-77AD-4F06-58F2E3BF7F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7068" y="521222"/>
            <a:ext cx="4194080" cy="498781"/>
          </a:xfrm>
          <a:prstGeom prst="rect">
            <a:avLst/>
          </a:prstGeom>
        </p:spPr>
      </p:pic>
      <p:pic>
        <p:nvPicPr>
          <p:cNvPr id="39" name="Picture 38" descr="Circle&#10;&#10;Description automatically generated with medium confidence">
            <a:extLst>
              <a:ext uri="{FF2B5EF4-FFF2-40B4-BE49-F238E27FC236}">
                <a16:creationId xmlns:a16="http://schemas.microsoft.com/office/drawing/2014/main" id="{8BC58386-E51C-EB25-E4BB-94FBF43D7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6371" y="4201660"/>
            <a:ext cx="956722" cy="450979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756B9976-AE47-E527-3278-DE14DF44464F}"/>
              </a:ext>
            </a:extLst>
          </p:cNvPr>
          <p:cNvSpPr txBox="1"/>
          <p:nvPr/>
        </p:nvSpPr>
        <p:spPr>
          <a:xfrm>
            <a:off x="4148800" y="6231698"/>
            <a:ext cx="3894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PROTECTED PCI: </a:t>
            </a:r>
            <a:r>
              <a:rPr lang="en-GB" sz="2400" dirty="0">
                <a:solidFill>
                  <a:schemeClr val="bg1"/>
                </a:solidFill>
              </a:rPr>
              <a:t>a timeline</a:t>
            </a:r>
          </a:p>
        </p:txBody>
      </p:sp>
      <p:pic>
        <p:nvPicPr>
          <p:cNvPr id="2" name="Picture 1" descr="A diagram of a heart and a cross&#10;&#10;AI-generated content may be incorrect.">
            <a:extLst>
              <a:ext uri="{FF2B5EF4-FFF2-40B4-BE49-F238E27FC236}">
                <a16:creationId xmlns:a16="http://schemas.microsoft.com/office/drawing/2014/main" id="{55286A0D-D83F-2D9D-7C8C-8FF4ADDBF35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0429" t="14073" r="-14641" b="21023"/>
          <a:stretch>
            <a:fillRect/>
          </a:stretch>
        </p:blipFill>
        <p:spPr>
          <a:xfrm>
            <a:off x="68314" y="1318910"/>
            <a:ext cx="3424796" cy="379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56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30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ACC28-02FF-9714-10F0-A212CD79D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4E2AEBD-7852-2EFD-85A7-5BFEE167B2A3}"/>
              </a:ext>
            </a:extLst>
          </p:cNvPr>
          <p:cNvSpPr txBox="1"/>
          <p:nvPr/>
        </p:nvSpPr>
        <p:spPr>
          <a:xfrm>
            <a:off x="4499208" y="1004698"/>
            <a:ext cx="440684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Severe LV systolic dysfunction</a:t>
            </a:r>
          </a:p>
          <a:p>
            <a:pPr algn="ctr"/>
            <a:r>
              <a:rPr lang="en-GB" sz="1400" dirty="0">
                <a:solidFill>
                  <a:schemeClr val="accent4">
                    <a:lumMod val="75000"/>
                  </a:schemeClr>
                </a:solidFill>
              </a:rPr>
              <a:t>LVEF ≤35%</a:t>
            </a:r>
            <a:endParaRPr lang="en-GB" sz="1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BC7B13-631D-4DEE-566B-D06BFF43F3E3}"/>
              </a:ext>
            </a:extLst>
          </p:cNvPr>
          <p:cNvSpPr txBox="1"/>
          <p:nvPr/>
        </p:nvSpPr>
        <p:spPr>
          <a:xfrm>
            <a:off x="4743547" y="2975790"/>
            <a:ext cx="399974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Extensive coronary disease</a:t>
            </a:r>
          </a:p>
          <a:p>
            <a:pPr algn="ctr"/>
            <a:r>
              <a:rPr lang="en-GB" sz="1400" dirty="0">
                <a:solidFill>
                  <a:schemeClr val="accent4">
                    <a:lumMod val="75000"/>
                  </a:schemeClr>
                </a:solidFill>
              </a:rPr>
              <a:t>BCIS-Jeopardy Score ≥8/12</a:t>
            </a:r>
            <a:endParaRPr lang="en-GB" sz="1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93BCE9-56CF-0998-9CC6-D7F64497F481}"/>
              </a:ext>
            </a:extLst>
          </p:cNvPr>
          <p:cNvSpPr txBox="1"/>
          <p:nvPr/>
        </p:nvSpPr>
        <p:spPr>
          <a:xfrm>
            <a:off x="4265232" y="4718238"/>
            <a:ext cx="487479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Complex planned PCI</a:t>
            </a:r>
          </a:p>
          <a:p>
            <a:pPr algn="ctr"/>
            <a:r>
              <a:rPr lang="en-GB" sz="1400" dirty="0">
                <a:solidFill>
                  <a:schemeClr val="accent4">
                    <a:lumMod val="75000"/>
                  </a:schemeClr>
                </a:solidFill>
              </a:rPr>
              <a:t>LMS PCI (involving bifurcation/ left dominant/ occluded RCA)</a:t>
            </a:r>
          </a:p>
          <a:p>
            <a:pPr algn="ctr"/>
            <a:r>
              <a:rPr lang="en-GB" sz="1400" dirty="0">
                <a:solidFill>
                  <a:schemeClr val="accent4">
                    <a:lumMod val="75000"/>
                  </a:schemeClr>
                </a:solidFill>
              </a:rPr>
              <a:t>Multi-vessel calcium modification</a:t>
            </a:r>
          </a:p>
          <a:p>
            <a:pPr algn="ctr"/>
            <a:r>
              <a:rPr lang="en-GB" sz="1400" dirty="0">
                <a:solidFill>
                  <a:schemeClr val="accent4">
                    <a:lumMod val="75000"/>
                  </a:schemeClr>
                </a:solidFill>
              </a:rPr>
              <a:t>Retrograde CTO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40FA9B-F60C-7A1D-F85C-F090A311214F}"/>
              </a:ext>
            </a:extLst>
          </p:cNvPr>
          <p:cNvSpPr txBox="1"/>
          <p:nvPr/>
        </p:nvSpPr>
        <p:spPr>
          <a:xfrm>
            <a:off x="6466386" y="1906459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b="1" dirty="0">
                <a:solidFill>
                  <a:schemeClr val="accent4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2996A9-DEF5-6142-5543-E5FB3973F57C}"/>
              </a:ext>
            </a:extLst>
          </p:cNvPr>
          <p:cNvSpPr txBox="1"/>
          <p:nvPr/>
        </p:nvSpPr>
        <p:spPr>
          <a:xfrm>
            <a:off x="6466386" y="3786111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b="1" dirty="0">
                <a:solidFill>
                  <a:schemeClr val="accent4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B4A2A93-4845-AE84-92F4-7A22CFE9B036}"/>
              </a:ext>
            </a:extLst>
          </p:cNvPr>
          <p:cNvSpPr/>
          <p:nvPr/>
        </p:nvSpPr>
        <p:spPr>
          <a:xfrm>
            <a:off x="4743547" y="113666"/>
            <a:ext cx="3958960" cy="495407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Target Population</a:t>
            </a:r>
          </a:p>
        </p:txBody>
      </p:sp>
      <p:pic>
        <p:nvPicPr>
          <p:cNvPr id="7" name="Picture 6" descr="A drawing of a heart&#10;&#10;AI-generated content may be incorrect.">
            <a:extLst>
              <a:ext uri="{FF2B5EF4-FFF2-40B4-BE49-F238E27FC236}">
                <a16:creationId xmlns:a16="http://schemas.microsoft.com/office/drawing/2014/main" id="{49B63CA0-560D-D866-254E-75B3074EB1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688" t="9594" r="28139" b="1808"/>
          <a:stretch>
            <a:fillRect/>
          </a:stretch>
        </p:blipFill>
        <p:spPr>
          <a:xfrm>
            <a:off x="1552212" y="616266"/>
            <a:ext cx="1259673" cy="1453972"/>
          </a:xfrm>
          <a:prstGeom prst="rect">
            <a:avLst/>
          </a:prstGeom>
        </p:spPr>
      </p:pic>
      <p:pic>
        <p:nvPicPr>
          <p:cNvPr id="8" name="Picture 7" descr="A drawing of a blood vessel&#10;&#10;AI-generated content may be incorrect.">
            <a:extLst>
              <a:ext uri="{FF2B5EF4-FFF2-40B4-BE49-F238E27FC236}">
                <a16:creationId xmlns:a16="http://schemas.microsoft.com/office/drawing/2014/main" id="{5C370838-6C82-8883-6A86-BFAD4627E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376696" y="2340032"/>
            <a:ext cx="1610702" cy="2154291"/>
          </a:xfrm>
          <a:prstGeom prst="rect">
            <a:avLst/>
          </a:prstGeom>
        </p:spPr>
      </p:pic>
      <p:pic>
        <p:nvPicPr>
          <p:cNvPr id="9" name="Picture 8" descr="A close-up of a human body&#10;&#10;AI-generated content may be incorrect.">
            <a:extLst>
              <a:ext uri="{FF2B5EF4-FFF2-40B4-BE49-F238E27FC236}">
                <a16:creationId xmlns:a16="http://schemas.microsoft.com/office/drawing/2014/main" id="{C61E51B6-AF8B-31C8-3BB1-6F372AEFC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950" y="4903071"/>
            <a:ext cx="1880195" cy="88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9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D6078-7A5A-2D75-85B9-FDFF1B127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drawing of a drainpipe&#10;&#10;AI-generated content may be incorrect.">
            <a:extLst>
              <a:ext uri="{FF2B5EF4-FFF2-40B4-BE49-F238E27FC236}">
                <a16:creationId xmlns:a16="http://schemas.microsoft.com/office/drawing/2014/main" id="{1CA172A1-BF7C-9CFB-6FC2-1C211DEB5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1897" y="4598434"/>
            <a:ext cx="1452964" cy="117620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E87C8E9-1761-3D84-DFE1-8A36E54EAEE6}"/>
              </a:ext>
            </a:extLst>
          </p:cNvPr>
          <p:cNvGrpSpPr/>
          <p:nvPr/>
        </p:nvGrpSpPr>
        <p:grpSpPr>
          <a:xfrm>
            <a:off x="4084076" y="1528760"/>
            <a:ext cx="4049540" cy="3629195"/>
            <a:chOff x="4355009" y="1528760"/>
            <a:chExt cx="4049540" cy="362919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A436047-6205-938F-31C4-CA5C21C97E77}"/>
                </a:ext>
              </a:extLst>
            </p:cNvPr>
            <p:cNvCxnSpPr>
              <a:cxnSpLocks/>
            </p:cNvCxnSpPr>
            <p:nvPr/>
          </p:nvCxnSpPr>
          <p:spPr>
            <a:xfrm>
              <a:off x="4355009" y="3319911"/>
              <a:ext cx="3481982" cy="0"/>
            </a:xfrm>
            <a:prstGeom prst="line">
              <a:avLst/>
            </a:prstGeom>
            <a:ln w="762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EAED58B-B3CC-6469-9557-70C2DDB9BBCF}"/>
                </a:ext>
              </a:extLst>
            </p:cNvPr>
            <p:cNvSpPr/>
            <p:nvPr/>
          </p:nvSpPr>
          <p:spPr>
            <a:xfrm>
              <a:off x="5142330" y="2854679"/>
              <a:ext cx="1907340" cy="916857"/>
            </a:xfrm>
            <a:prstGeom prst="ellipse">
              <a:avLst/>
            </a:prstGeom>
            <a:solidFill>
              <a:srgbClr val="FF0000"/>
            </a:solidFill>
            <a:ln w="762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Randomize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28B8B8F-B771-E76A-3AEA-F4DF724E4C0D}"/>
                </a:ext>
              </a:extLst>
            </p:cNvPr>
            <p:cNvGrpSpPr/>
            <p:nvPr/>
          </p:nvGrpSpPr>
          <p:grpSpPr>
            <a:xfrm>
              <a:off x="7815857" y="1528760"/>
              <a:ext cx="588692" cy="3629195"/>
              <a:chOff x="7300249" y="1284790"/>
              <a:chExt cx="588692" cy="4318367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71FA6B47-6B88-2D50-B61E-F026772D1C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38349" y="1284790"/>
                <a:ext cx="0" cy="4318367"/>
              </a:xfrm>
              <a:prstGeom prst="line">
                <a:avLst/>
              </a:prstGeom>
              <a:ln w="762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3A63837D-F191-5A9E-C5AE-DD22DE9774D9}"/>
                  </a:ext>
                </a:extLst>
              </p:cNvPr>
              <p:cNvCxnSpPr/>
              <p:nvPr/>
            </p:nvCxnSpPr>
            <p:spPr>
              <a:xfrm>
                <a:off x="7300249" y="1284790"/>
                <a:ext cx="588692" cy="0"/>
              </a:xfrm>
              <a:prstGeom prst="straightConnector1">
                <a:avLst/>
              </a:prstGeom>
              <a:ln w="76200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ECC92F81-DE53-9631-21B9-6DB2E18612B9}"/>
                  </a:ext>
                </a:extLst>
              </p:cNvPr>
              <p:cNvCxnSpPr/>
              <p:nvPr/>
            </p:nvCxnSpPr>
            <p:spPr>
              <a:xfrm>
                <a:off x="7300249" y="5593512"/>
                <a:ext cx="588692" cy="0"/>
              </a:xfrm>
              <a:prstGeom prst="straightConnector1">
                <a:avLst/>
              </a:prstGeom>
              <a:ln w="76200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F59FB04-86DF-C07F-13E2-894363293128}"/>
              </a:ext>
            </a:extLst>
          </p:cNvPr>
          <p:cNvSpPr txBox="1"/>
          <p:nvPr/>
        </p:nvSpPr>
        <p:spPr>
          <a:xfrm>
            <a:off x="8514432" y="164487"/>
            <a:ext cx="3371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Micro-Axial Flow Pump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24163A-066D-D72F-D01A-B7D3887B16F3}"/>
              </a:ext>
            </a:extLst>
          </p:cNvPr>
          <p:cNvSpPr txBox="1"/>
          <p:nvPr/>
        </p:nvSpPr>
        <p:spPr>
          <a:xfrm>
            <a:off x="8514432" y="4273460"/>
            <a:ext cx="2200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Standard Care</a:t>
            </a:r>
          </a:p>
        </p:txBody>
      </p:sp>
      <p:pic>
        <p:nvPicPr>
          <p:cNvPr id="4" name="Picture 3" descr="A diagram of a heart and a medical device&#10;&#10;AI-generated content may be incorrect.">
            <a:extLst>
              <a:ext uri="{FF2B5EF4-FFF2-40B4-BE49-F238E27FC236}">
                <a16:creationId xmlns:a16="http://schemas.microsoft.com/office/drawing/2014/main" id="{5D4E827D-81DC-8A97-8D3D-5FA0EB9D88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33" t="17432" r="13919" b="12580"/>
          <a:stretch>
            <a:fillRect/>
          </a:stretch>
        </p:blipFill>
        <p:spPr>
          <a:xfrm>
            <a:off x="8531897" y="711424"/>
            <a:ext cx="3481982" cy="1634671"/>
          </a:xfrm>
          <a:prstGeom prst="rect">
            <a:avLst/>
          </a:prstGeom>
        </p:spPr>
      </p:pic>
      <p:pic>
        <p:nvPicPr>
          <p:cNvPr id="27" name="Picture 26" descr="A drawing of a heart&#10;&#10;AI-generated content may be incorrect.">
            <a:extLst>
              <a:ext uri="{FF2B5EF4-FFF2-40B4-BE49-F238E27FC236}">
                <a16:creationId xmlns:a16="http://schemas.microsoft.com/office/drawing/2014/main" id="{E0CCB504-34E8-221B-11CD-D8DBF115D2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688" t="9594" r="28139" b="1808"/>
          <a:stretch>
            <a:fillRect/>
          </a:stretch>
        </p:blipFill>
        <p:spPr>
          <a:xfrm>
            <a:off x="1552212" y="616266"/>
            <a:ext cx="1259673" cy="1453972"/>
          </a:xfrm>
          <a:prstGeom prst="rect">
            <a:avLst/>
          </a:prstGeom>
        </p:spPr>
      </p:pic>
      <p:pic>
        <p:nvPicPr>
          <p:cNvPr id="28" name="Picture 27" descr="A drawing of a blood vessel&#10;&#10;AI-generated content may be incorrect.">
            <a:extLst>
              <a:ext uri="{FF2B5EF4-FFF2-40B4-BE49-F238E27FC236}">
                <a16:creationId xmlns:a16="http://schemas.microsoft.com/office/drawing/2014/main" id="{C020A62C-C845-EA1A-E610-346865662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376696" y="2340032"/>
            <a:ext cx="1610702" cy="2154291"/>
          </a:xfrm>
          <a:prstGeom prst="rect">
            <a:avLst/>
          </a:prstGeom>
        </p:spPr>
      </p:pic>
      <p:pic>
        <p:nvPicPr>
          <p:cNvPr id="29" name="Picture 28" descr="A close-up of a human body&#10;&#10;AI-generated content may be incorrect.">
            <a:extLst>
              <a:ext uri="{FF2B5EF4-FFF2-40B4-BE49-F238E27FC236}">
                <a16:creationId xmlns:a16="http://schemas.microsoft.com/office/drawing/2014/main" id="{266978D9-9C5D-20CA-C469-274C7ECE4F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1950" y="4903071"/>
            <a:ext cx="1880195" cy="88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7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yramid of injuries&#10;&#10;AI-generated content may be incorrect.">
            <a:extLst>
              <a:ext uri="{FF2B5EF4-FFF2-40B4-BE49-F238E27FC236}">
                <a16:creationId xmlns:a16="http://schemas.microsoft.com/office/drawing/2014/main" id="{73123E52-C172-6DF4-43CE-CB2AC6B4A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7"/>
          <a:stretch>
            <a:fillRect/>
          </a:stretch>
        </p:blipFill>
        <p:spPr>
          <a:xfrm>
            <a:off x="249955" y="1482722"/>
            <a:ext cx="4647363" cy="4376548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79C7B8D-BAEC-2106-3A33-91959CD0F2F8}"/>
              </a:ext>
            </a:extLst>
          </p:cNvPr>
          <p:cNvSpPr/>
          <p:nvPr/>
        </p:nvSpPr>
        <p:spPr>
          <a:xfrm>
            <a:off x="594157" y="177339"/>
            <a:ext cx="3958960" cy="91440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Primary Hierarchical Composite Outcome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6F6AEF9-EFE9-C496-78F5-3E368E7FC581}"/>
              </a:ext>
            </a:extLst>
          </p:cNvPr>
          <p:cNvSpPr/>
          <p:nvPr/>
        </p:nvSpPr>
        <p:spPr>
          <a:xfrm>
            <a:off x="7638883" y="177339"/>
            <a:ext cx="3958960" cy="91440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Major Secondary Outcomes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A4087E-384C-4E5B-CCFF-FBA2ED1BA969}"/>
              </a:ext>
            </a:extLst>
          </p:cNvPr>
          <p:cNvSpPr txBox="1"/>
          <p:nvPr/>
        </p:nvSpPr>
        <p:spPr>
          <a:xfrm>
            <a:off x="7169166" y="1599724"/>
            <a:ext cx="4898393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i="1" dirty="0">
                <a:solidFill>
                  <a:schemeClr val="accent4">
                    <a:lumMod val="75000"/>
                  </a:schemeClr>
                </a:solidFill>
              </a:rPr>
              <a:t>Time to …</a:t>
            </a:r>
          </a:p>
          <a:p>
            <a:pPr algn="ctr"/>
            <a:r>
              <a:rPr lang="en-GB" sz="2400" dirty="0"/>
              <a:t>All-cause Death</a:t>
            </a:r>
          </a:p>
          <a:p>
            <a:pPr algn="ctr"/>
            <a:r>
              <a:rPr lang="en-GB" sz="2400" dirty="0"/>
              <a:t>Cardiovascular Death</a:t>
            </a:r>
          </a:p>
          <a:p>
            <a:pPr algn="ctr"/>
            <a:r>
              <a:rPr lang="en-GB" sz="2400" dirty="0"/>
              <a:t>First Disabling Stroke</a:t>
            </a:r>
          </a:p>
          <a:p>
            <a:pPr algn="ctr"/>
            <a:r>
              <a:rPr lang="en-GB" sz="2400" dirty="0"/>
              <a:t>First Spontaneous MI</a:t>
            </a:r>
          </a:p>
          <a:p>
            <a:pPr algn="ctr"/>
            <a:r>
              <a:rPr lang="en-GB" sz="2400" dirty="0"/>
              <a:t>First CV Hospitalisation</a:t>
            </a:r>
          </a:p>
          <a:p>
            <a:pPr algn="ctr"/>
            <a:endParaRPr lang="en-GB" sz="2400" dirty="0"/>
          </a:p>
          <a:p>
            <a:pPr algn="ctr"/>
            <a:r>
              <a:rPr lang="en-GB" sz="2400" b="1" i="1" dirty="0">
                <a:solidFill>
                  <a:schemeClr val="accent4">
                    <a:lumMod val="75000"/>
                  </a:schemeClr>
                </a:solidFill>
              </a:rPr>
              <a:t>Frequency of …</a:t>
            </a:r>
          </a:p>
          <a:p>
            <a:pPr algn="ctr"/>
            <a:r>
              <a:rPr lang="en-GB" sz="2400" dirty="0"/>
              <a:t>Peri-procedural myocardial injury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Completeness of Revascularisation</a:t>
            </a:r>
          </a:p>
        </p:txBody>
      </p:sp>
    </p:spTree>
    <p:extLst>
      <p:ext uri="{BB962C8B-B14F-4D97-AF65-F5344CB8AC3E}">
        <p14:creationId xmlns:p14="http://schemas.microsoft.com/office/powerpoint/2010/main" val="3287376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84541-8405-1C9F-E1B7-03CB55521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8" descr="Person Icons - Download Free Vector Icons | Noun Project">
            <a:extLst>
              <a:ext uri="{FF2B5EF4-FFF2-40B4-BE49-F238E27FC236}">
                <a16:creationId xmlns:a16="http://schemas.microsoft.com/office/drawing/2014/main" id="{A662089C-82A1-05CE-F8D4-B8DF3C388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46" y="1206498"/>
            <a:ext cx="3923991" cy="392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 descr="Person Icons - Download Free Vector Icons | Noun Project">
            <a:extLst>
              <a:ext uri="{FF2B5EF4-FFF2-40B4-BE49-F238E27FC236}">
                <a16:creationId xmlns:a16="http://schemas.microsoft.com/office/drawing/2014/main" id="{E67CD449-2E78-7422-F430-33C1050D6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281" y="1210931"/>
            <a:ext cx="3923991" cy="392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F1418AA-7C25-8D72-C487-62B1D81EA26B}"/>
              </a:ext>
            </a:extLst>
          </p:cNvPr>
          <p:cNvSpPr txBox="1"/>
          <p:nvPr/>
        </p:nvSpPr>
        <p:spPr>
          <a:xfrm>
            <a:off x="1987084" y="2352093"/>
            <a:ext cx="1213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2400" dirty="0">
                <a:solidFill>
                  <a:prstClr val="white"/>
                </a:solidFill>
                <a:latin typeface="Arial" panose="020B0604020202020204"/>
                <a:cs typeface="Arial"/>
                <a:sym typeface="Arial"/>
              </a:rPr>
              <a:t>A1, A2, … A150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A0E008-AD8E-F4AC-B677-186C9DFA8EAE}"/>
              </a:ext>
            </a:extLst>
          </p:cNvPr>
          <p:cNvSpPr txBox="1"/>
          <p:nvPr/>
        </p:nvSpPr>
        <p:spPr>
          <a:xfrm>
            <a:off x="1212627" y="5233711"/>
            <a:ext cx="276223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</a:rPr>
              <a:t>Total Wins</a:t>
            </a:r>
          </a:p>
          <a:p>
            <a:pPr algn="ctr"/>
            <a:r>
              <a:rPr lang="en-GB" i="1" dirty="0">
                <a:solidFill>
                  <a:srgbClr val="FF0000"/>
                </a:solidFill>
              </a:rPr>
              <a:t>for Micro-Axial Flow Pump</a:t>
            </a:r>
            <a:endParaRPr lang="en-GB" sz="1600" i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3B81CD-3328-75DD-67FF-4090E80D4B17}"/>
              </a:ext>
            </a:extLst>
          </p:cNvPr>
          <p:cNvSpPr txBox="1"/>
          <p:nvPr/>
        </p:nvSpPr>
        <p:spPr>
          <a:xfrm>
            <a:off x="8772208" y="5233710"/>
            <a:ext cx="193213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432FF"/>
                </a:solidFill>
              </a:rPr>
              <a:t>Total Wins</a:t>
            </a:r>
          </a:p>
          <a:p>
            <a:pPr algn="ctr"/>
            <a:r>
              <a:rPr lang="en-GB" i="1" dirty="0">
                <a:solidFill>
                  <a:srgbClr val="0432FF"/>
                </a:solidFill>
              </a:rPr>
              <a:t>for Standard Care</a:t>
            </a:r>
          </a:p>
        </p:txBody>
      </p:sp>
      <p:pic>
        <p:nvPicPr>
          <p:cNvPr id="6" name="Picture 5" descr="A pyramid of injuries&#10;&#10;AI-generated content may be incorrect.">
            <a:extLst>
              <a:ext uri="{FF2B5EF4-FFF2-40B4-BE49-F238E27FC236}">
                <a16:creationId xmlns:a16="http://schemas.microsoft.com/office/drawing/2014/main" id="{2192CE82-8F94-ADD2-E036-F2221C486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7"/>
          <a:stretch>
            <a:fillRect/>
          </a:stretch>
        </p:blipFill>
        <p:spPr>
          <a:xfrm>
            <a:off x="3927046" y="1323036"/>
            <a:ext cx="4337903" cy="40851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61617F-76B0-B0DC-9FBD-D029A03CF27F}"/>
              </a:ext>
            </a:extLst>
          </p:cNvPr>
          <p:cNvSpPr txBox="1"/>
          <p:nvPr/>
        </p:nvSpPr>
        <p:spPr>
          <a:xfrm>
            <a:off x="9131616" y="2352093"/>
            <a:ext cx="1213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2400" dirty="0">
                <a:solidFill>
                  <a:prstClr val="white"/>
                </a:solidFill>
                <a:latin typeface="Arial" panose="020B0604020202020204"/>
                <a:cs typeface="Arial"/>
                <a:sym typeface="Arial"/>
              </a:rPr>
              <a:t>B1, B2, … B150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DD3F528-0B20-4ABF-6AC9-60FA73094F86}"/>
              </a:ext>
            </a:extLst>
          </p:cNvPr>
          <p:cNvSpPr/>
          <p:nvPr/>
        </p:nvSpPr>
        <p:spPr>
          <a:xfrm>
            <a:off x="4708935" y="314764"/>
            <a:ext cx="2818338" cy="830997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Pairwise Comparison</a:t>
            </a:r>
          </a:p>
        </p:txBody>
      </p:sp>
      <p:pic>
        <p:nvPicPr>
          <p:cNvPr id="5" name="Picture 4" descr="A blue drawing of a drainpipe&#10;&#10;AI-generated content may be incorrect.">
            <a:extLst>
              <a:ext uri="{FF2B5EF4-FFF2-40B4-BE49-F238E27FC236}">
                <a16:creationId xmlns:a16="http://schemas.microsoft.com/office/drawing/2014/main" id="{83C62D50-ABD3-4429-532F-AB4667CF1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4188" y="283963"/>
            <a:ext cx="788175" cy="638046"/>
          </a:xfrm>
          <a:prstGeom prst="rect">
            <a:avLst/>
          </a:prstGeom>
        </p:spPr>
      </p:pic>
      <p:pic>
        <p:nvPicPr>
          <p:cNvPr id="7" name="Picture 6" descr="A diagram of a heart and a medical device&#10;&#10;AI-generated content may be incorrect.">
            <a:extLst>
              <a:ext uri="{FF2B5EF4-FFF2-40B4-BE49-F238E27FC236}">
                <a16:creationId xmlns:a16="http://schemas.microsoft.com/office/drawing/2014/main" id="{9FB58EBB-364B-7A9A-C081-B21E43D8E8E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133" t="17432" r="13919" b="12580"/>
          <a:stretch>
            <a:fillRect/>
          </a:stretch>
        </p:blipFill>
        <p:spPr>
          <a:xfrm>
            <a:off x="1656349" y="175114"/>
            <a:ext cx="1822803" cy="85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288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1C1EF-E645-8CA0-C251-AE87EB9D1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8" descr="Person Icons - Download Free Vector Icons | Noun Project">
            <a:extLst>
              <a:ext uri="{FF2B5EF4-FFF2-40B4-BE49-F238E27FC236}">
                <a16:creationId xmlns:a16="http://schemas.microsoft.com/office/drawing/2014/main" id="{69A6D596-D8BE-F0DB-58C4-684D30068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46" y="1206498"/>
            <a:ext cx="3923991" cy="392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 descr="Person Icons - Download Free Vector Icons | Noun Project">
            <a:extLst>
              <a:ext uri="{FF2B5EF4-FFF2-40B4-BE49-F238E27FC236}">
                <a16:creationId xmlns:a16="http://schemas.microsoft.com/office/drawing/2014/main" id="{8E8CEC93-7D17-4AD4-9A24-03A2C6D54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281" y="1210931"/>
            <a:ext cx="3923991" cy="392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EB51277-664A-0542-D2EC-13C16F141C02}"/>
              </a:ext>
            </a:extLst>
          </p:cNvPr>
          <p:cNvSpPr txBox="1"/>
          <p:nvPr/>
        </p:nvSpPr>
        <p:spPr>
          <a:xfrm>
            <a:off x="1987084" y="2352093"/>
            <a:ext cx="1213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2400" dirty="0">
                <a:solidFill>
                  <a:prstClr val="white"/>
                </a:solidFill>
                <a:latin typeface="Arial" panose="020B0604020202020204"/>
                <a:cs typeface="Arial"/>
                <a:sym typeface="Arial"/>
              </a:rPr>
              <a:t>A1, A2, … A150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CB1FF4-B872-BB59-53A6-02938232E860}"/>
              </a:ext>
            </a:extLst>
          </p:cNvPr>
          <p:cNvSpPr txBox="1"/>
          <p:nvPr/>
        </p:nvSpPr>
        <p:spPr>
          <a:xfrm>
            <a:off x="9131616" y="2352093"/>
            <a:ext cx="1213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2400" dirty="0">
                <a:solidFill>
                  <a:prstClr val="white"/>
                </a:solidFill>
                <a:latin typeface="Arial" panose="020B0604020202020204"/>
                <a:cs typeface="Arial"/>
                <a:sym typeface="Arial"/>
              </a:rPr>
              <a:t>B1, B2, … B150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4E763E7-61CC-4D4F-0BF6-BFB250B5C943}"/>
              </a:ext>
            </a:extLst>
          </p:cNvPr>
          <p:cNvSpPr/>
          <p:nvPr/>
        </p:nvSpPr>
        <p:spPr>
          <a:xfrm>
            <a:off x="4708935" y="314764"/>
            <a:ext cx="2818338" cy="830997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Power Calculation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365D28-A2FD-9139-E81A-40D88AC52E19}"/>
              </a:ext>
            </a:extLst>
          </p:cNvPr>
          <p:cNvSpPr txBox="1"/>
          <p:nvPr/>
        </p:nvSpPr>
        <p:spPr>
          <a:xfrm>
            <a:off x="95256" y="5300140"/>
            <a:ext cx="12045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75000"/>
                  </a:schemeClr>
                </a:solidFill>
              </a:rPr>
              <a:t>300 patients: </a:t>
            </a:r>
            <a:r>
              <a:rPr lang="en-GB" sz="2800" dirty="0">
                <a:solidFill>
                  <a:schemeClr val="accent4">
                    <a:lumMod val="75000"/>
                  </a:schemeClr>
                </a:solidFill>
              </a:rPr>
              <a:t>85% power (</a:t>
            </a:r>
            <a:r>
              <a:rPr lang="en-GB" sz="2800" dirty="0">
                <a:solidFill>
                  <a:schemeClr val="accent4">
                    <a:lumMod val="75000"/>
                  </a:schemeClr>
                </a:solidFill>
                <a:latin typeface="Symbol" pitchFamily="2" charset="2"/>
              </a:rPr>
              <a:t>a</a:t>
            </a:r>
            <a:r>
              <a:rPr lang="en-GB" sz="2800" dirty="0">
                <a:solidFill>
                  <a:schemeClr val="accent4">
                    <a:lumMod val="75000"/>
                  </a:schemeClr>
                </a:solidFill>
              </a:rPr>
              <a:t>=0.05) to detect a Win Ratio of at least 1.6</a:t>
            </a:r>
          </a:p>
        </p:txBody>
      </p:sp>
      <p:pic>
        <p:nvPicPr>
          <p:cNvPr id="6" name="Picture 5" descr="A blue drawing of a drainpipe&#10;&#10;AI-generated content may be incorrect.">
            <a:extLst>
              <a:ext uri="{FF2B5EF4-FFF2-40B4-BE49-F238E27FC236}">
                <a16:creationId xmlns:a16="http://schemas.microsoft.com/office/drawing/2014/main" id="{57458692-9CB8-A37D-7E2C-AAE6255FE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4188" y="283963"/>
            <a:ext cx="788175" cy="6380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58D995-611D-F419-9EC4-65296DC2A4B1}"/>
              </a:ext>
            </a:extLst>
          </p:cNvPr>
          <p:cNvSpPr txBox="1"/>
          <p:nvPr/>
        </p:nvSpPr>
        <p:spPr>
          <a:xfrm>
            <a:off x="5857883" y="2029927"/>
            <a:ext cx="276223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</a:rPr>
              <a:t>Total Wins</a:t>
            </a:r>
          </a:p>
          <a:p>
            <a:pPr algn="ctr"/>
            <a:r>
              <a:rPr lang="en-GB" i="1" dirty="0">
                <a:solidFill>
                  <a:srgbClr val="FF0000"/>
                </a:solidFill>
              </a:rPr>
              <a:t>for Micro-Axial Flow Pump</a:t>
            </a:r>
            <a:endParaRPr lang="en-GB" sz="1600" i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CA3F94-150E-11A2-A5EC-0B3A4AFF9F1B}"/>
              </a:ext>
            </a:extLst>
          </p:cNvPr>
          <p:cNvSpPr txBox="1"/>
          <p:nvPr/>
        </p:nvSpPr>
        <p:spPr>
          <a:xfrm>
            <a:off x="6272933" y="3074368"/>
            <a:ext cx="193213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432FF"/>
                </a:solidFill>
              </a:rPr>
              <a:t>Total Wins</a:t>
            </a:r>
          </a:p>
          <a:p>
            <a:pPr algn="ctr"/>
            <a:r>
              <a:rPr lang="en-GB" i="1" dirty="0">
                <a:solidFill>
                  <a:srgbClr val="0432FF"/>
                </a:solidFill>
              </a:rPr>
              <a:t>for Standard Care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C0F4A8-6707-5DAF-D705-469990D7ADB1}"/>
              </a:ext>
            </a:extLst>
          </p:cNvPr>
          <p:cNvSpPr txBox="1"/>
          <p:nvPr/>
        </p:nvSpPr>
        <p:spPr>
          <a:xfrm>
            <a:off x="3950959" y="2690647"/>
            <a:ext cx="2023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Win Ratio =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266491-29B7-63B3-E335-0125C3EABEAA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5974911" y="2952257"/>
            <a:ext cx="2483289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05F0E19-C9E0-2E00-3EEB-C2BDD5B8C9BB}"/>
              </a:ext>
            </a:extLst>
          </p:cNvPr>
          <p:cNvSpPr txBox="1"/>
          <p:nvPr/>
        </p:nvSpPr>
        <p:spPr>
          <a:xfrm>
            <a:off x="3115340" y="6182281"/>
            <a:ext cx="8165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>
                <a:solidFill>
                  <a:schemeClr val="bg1"/>
                </a:solidFill>
              </a:rPr>
              <a:t>Predicted event rates: all-cause death 10% year 1 (then 4% pa); stroke 2% year 1 (then 1% pa)</a:t>
            </a:r>
          </a:p>
          <a:p>
            <a:pPr algn="ctr"/>
            <a:r>
              <a:rPr lang="en-GB" sz="1400" i="1" dirty="0">
                <a:solidFill>
                  <a:schemeClr val="bg1"/>
                </a:solidFill>
              </a:rPr>
              <a:t>spontaneous MI 4% year 1 (then 2% pa); CV hospitalization 20% pa; PPMI rate 20% </a:t>
            </a:r>
          </a:p>
        </p:txBody>
      </p:sp>
      <p:pic>
        <p:nvPicPr>
          <p:cNvPr id="3" name="Picture 2" descr="A diagram of a heart and a medical device&#10;&#10;AI-generated content may be incorrect.">
            <a:extLst>
              <a:ext uri="{FF2B5EF4-FFF2-40B4-BE49-F238E27FC236}">
                <a16:creationId xmlns:a16="http://schemas.microsoft.com/office/drawing/2014/main" id="{364E4FA0-3F56-F128-12A5-CD79A697BCD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133" t="17432" r="13919" b="12580"/>
          <a:stretch>
            <a:fillRect/>
          </a:stretch>
        </p:blipFill>
        <p:spPr>
          <a:xfrm>
            <a:off x="1656349" y="175114"/>
            <a:ext cx="1822803" cy="85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4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drawing of a drainpipe&#10;&#10;AI-generated content may be incorrect.">
            <a:extLst>
              <a:ext uri="{FF2B5EF4-FFF2-40B4-BE49-F238E27FC236}">
                <a16:creationId xmlns:a16="http://schemas.microsoft.com/office/drawing/2014/main" id="{693BE329-AC60-CEE8-F339-ACA3A26CB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446" y="2307234"/>
            <a:ext cx="841869" cy="68151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AB07457-A34A-457B-4E76-085B08DDE7AD}"/>
              </a:ext>
            </a:extLst>
          </p:cNvPr>
          <p:cNvSpPr/>
          <p:nvPr/>
        </p:nvSpPr>
        <p:spPr>
          <a:xfrm>
            <a:off x="7619998" y="265405"/>
            <a:ext cx="2171700" cy="916857"/>
          </a:xfrm>
          <a:prstGeom prst="ellipse">
            <a:avLst/>
          </a:prstGeom>
          <a:solidFill>
            <a:srgbClr val="FF0000"/>
          </a:solidFill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n=300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Randomized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D93F99-BB18-5B2E-8157-F74AC68361A8}"/>
              </a:ext>
            </a:extLst>
          </p:cNvPr>
          <p:cNvCxnSpPr>
            <a:cxnSpLocks/>
          </p:cNvCxnSpPr>
          <p:nvPr/>
        </p:nvCxnSpPr>
        <p:spPr>
          <a:xfrm flipH="1">
            <a:off x="8705848" y="1222372"/>
            <a:ext cx="6350" cy="29210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6F47A9-69AC-A61D-4EB6-1E6F17B7ED7E}"/>
              </a:ext>
            </a:extLst>
          </p:cNvPr>
          <p:cNvGrpSpPr/>
          <p:nvPr/>
        </p:nvGrpSpPr>
        <p:grpSpPr>
          <a:xfrm rot="5400000">
            <a:off x="8417851" y="-361927"/>
            <a:ext cx="588692" cy="4318367"/>
            <a:chOff x="7300249" y="1284790"/>
            <a:chExt cx="588692" cy="43183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1024246-D043-55B8-095E-72D01CD4F963}"/>
                </a:ext>
              </a:extLst>
            </p:cNvPr>
            <p:cNvCxnSpPr>
              <a:cxnSpLocks/>
            </p:cNvCxnSpPr>
            <p:nvPr/>
          </p:nvCxnSpPr>
          <p:spPr>
            <a:xfrm>
              <a:off x="7338349" y="1284790"/>
              <a:ext cx="0" cy="4318367"/>
            </a:xfrm>
            <a:prstGeom prst="line">
              <a:avLst/>
            </a:prstGeom>
            <a:ln w="762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76170A8-2C7A-6291-34D1-93567D244765}"/>
                </a:ext>
              </a:extLst>
            </p:cNvPr>
            <p:cNvCxnSpPr/>
            <p:nvPr/>
          </p:nvCxnSpPr>
          <p:spPr>
            <a:xfrm>
              <a:off x="7300249" y="1284790"/>
              <a:ext cx="588692" cy="0"/>
            </a:xfrm>
            <a:prstGeom prst="straightConnector1">
              <a:avLst/>
            </a:prstGeom>
            <a:ln w="762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4C725DB-EB81-1B36-E737-8FB341AF101A}"/>
                </a:ext>
              </a:extLst>
            </p:cNvPr>
            <p:cNvCxnSpPr/>
            <p:nvPr/>
          </p:nvCxnSpPr>
          <p:spPr>
            <a:xfrm>
              <a:off x="7300249" y="5593512"/>
              <a:ext cx="588692" cy="0"/>
            </a:xfrm>
            <a:prstGeom prst="straightConnector1">
              <a:avLst/>
            </a:prstGeom>
            <a:ln w="762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A2B2783-E02C-0C95-C15D-D4E4B5647F24}"/>
              </a:ext>
            </a:extLst>
          </p:cNvPr>
          <p:cNvSpPr txBox="1"/>
          <p:nvPr/>
        </p:nvSpPr>
        <p:spPr>
          <a:xfrm>
            <a:off x="10026757" y="3343272"/>
            <a:ext cx="16892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chemeClr val="accent4">
                    <a:lumMod val="75000"/>
                  </a:schemeClr>
                </a:solidFill>
              </a:rPr>
              <a:t>Standard Care</a:t>
            </a:r>
          </a:p>
          <a:p>
            <a:pPr algn="ctr"/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n=152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318C7C-40BB-1CB1-9ADA-E516A29A39C8}"/>
              </a:ext>
            </a:extLst>
          </p:cNvPr>
          <p:cNvSpPr txBox="1"/>
          <p:nvPr/>
        </p:nvSpPr>
        <p:spPr>
          <a:xfrm>
            <a:off x="5263549" y="3343272"/>
            <a:ext cx="257544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chemeClr val="accent4">
                    <a:lumMod val="75000"/>
                  </a:schemeClr>
                </a:solidFill>
              </a:rPr>
              <a:t>Micro-Axial Flow Pump</a:t>
            </a:r>
          </a:p>
          <a:p>
            <a:pPr algn="ctr"/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n=148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353E242-5D29-7D28-5E00-F73BB5C5BBBA}"/>
              </a:ext>
            </a:extLst>
          </p:cNvPr>
          <p:cNvCxnSpPr/>
          <p:nvPr/>
        </p:nvCxnSpPr>
        <p:spPr>
          <a:xfrm rot="5400000">
            <a:off x="10577035" y="4513466"/>
            <a:ext cx="588692" cy="0"/>
          </a:xfrm>
          <a:prstGeom prst="straightConnector1">
            <a:avLst/>
          </a:prstGeom>
          <a:ln w="762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96B7B3E-52D2-B6E8-0B33-9FE4F4B6C098}"/>
              </a:ext>
            </a:extLst>
          </p:cNvPr>
          <p:cNvCxnSpPr/>
          <p:nvPr/>
        </p:nvCxnSpPr>
        <p:spPr>
          <a:xfrm rot="5400000">
            <a:off x="6268313" y="4513466"/>
            <a:ext cx="588692" cy="0"/>
          </a:xfrm>
          <a:prstGeom prst="straightConnector1">
            <a:avLst/>
          </a:prstGeom>
          <a:ln w="762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8DFC87F-C230-851D-51F1-8ADBD3DCA98F}"/>
              </a:ext>
            </a:extLst>
          </p:cNvPr>
          <p:cNvSpPr txBox="1"/>
          <p:nvPr/>
        </p:nvSpPr>
        <p:spPr>
          <a:xfrm>
            <a:off x="5385895" y="4934478"/>
            <a:ext cx="23535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accent4">
                    <a:lumMod val="75000"/>
                  </a:schemeClr>
                </a:solidFill>
              </a:rPr>
              <a:t>Median FU 22 months</a:t>
            </a:r>
          </a:p>
          <a:p>
            <a:pPr algn="ctr"/>
            <a:r>
              <a:rPr lang="en-GB" sz="1200" dirty="0">
                <a:solidFill>
                  <a:schemeClr val="accent4">
                    <a:lumMod val="75000"/>
                  </a:schemeClr>
                </a:solidFill>
              </a:rPr>
              <a:t>(IQR 17 to 30 months) </a:t>
            </a:r>
          </a:p>
          <a:p>
            <a:pPr algn="ctr"/>
            <a:endParaRPr lang="en-GB" sz="1200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en-GB" sz="1200" i="1" dirty="0">
                <a:solidFill>
                  <a:schemeClr val="accent4">
                    <a:lumMod val="75000"/>
                  </a:schemeClr>
                </a:solidFill>
              </a:rPr>
              <a:t>100% complete FU at 12 months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64EA67-4D23-4A77-313A-C3D77EB41E57}"/>
              </a:ext>
            </a:extLst>
          </p:cNvPr>
          <p:cNvSpPr txBox="1"/>
          <p:nvPr/>
        </p:nvSpPr>
        <p:spPr>
          <a:xfrm>
            <a:off x="9694615" y="4934478"/>
            <a:ext cx="23535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accent4">
                    <a:lumMod val="75000"/>
                  </a:schemeClr>
                </a:solidFill>
              </a:rPr>
              <a:t>Median FU 22 months</a:t>
            </a:r>
          </a:p>
          <a:p>
            <a:pPr algn="ctr"/>
            <a:r>
              <a:rPr lang="en-GB" sz="1200" dirty="0">
                <a:solidFill>
                  <a:schemeClr val="accent4">
                    <a:lumMod val="75000"/>
                  </a:schemeClr>
                </a:solidFill>
              </a:rPr>
              <a:t>(IQR 15 to 30 months) </a:t>
            </a:r>
          </a:p>
          <a:p>
            <a:pPr algn="ctr"/>
            <a:endParaRPr lang="en-GB" sz="1200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en-GB" sz="1200" i="1" dirty="0">
                <a:solidFill>
                  <a:schemeClr val="accent4">
                    <a:lumMod val="75000"/>
                  </a:schemeClr>
                </a:solidFill>
              </a:rPr>
              <a:t>100% complete FU at 12 months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B6A696-ABD4-AC79-CB29-AAAE65CD114F}"/>
              </a:ext>
            </a:extLst>
          </p:cNvPr>
          <p:cNvSpPr txBox="1"/>
          <p:nvPr/>
        </p:nvSpPr>
        <p:spPr>
          <a:xfrm>
            <a:off x="648105" y="652582"/>
            <a:ext cx="32790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4">
                    <a:lumMod val="75000"/>
                  </a:schemeClr>
                </a:solidFill>
              </a:rPr>
              <a:t>August 2021 to December 2024</a:t>
            </a:r>
          </a:p>
          <a:p>
            <a:pPr algn="ctr"/>
            <a:r>
              <a:rPr lang="en-GB" sz="1600" b="1" dirty="0">
                <a:solidFill>
                  <a:schemeClr val="accent4">
                    <a:lumMod val="75000"/>
                  </a:schemeClr>
                </a:solidFill>
              </a:rPr>
              <a:t>21 Centres in the United Kingdom</a:t>
            </a:r>
          </a:p>
        </p:txBody>
      </p:sp>
      <p:pic>
        <p:nvPicPr>
          <p:cNvPr id="4" name="Picture 3" descr="A diagram of a heart and a medical device&#10;&#10;AI-generated content may be incorrect.">
            <a:extLst>
              <a:ext uri="{FF2B5EF4-FFF2-40B4-BE49-F238E27FC236}">
                <a16:creationId xmlns:a16="http://schemas.microsoft.com/office/drawing/2014/main" id="{3A5BAF78-4C88-B9CD-836B-DD2F0E4E31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33" t="17432" r="13919" b="12580"/>
          <a:stretch>
            <a:fillRect/>
          </a:stretch>
        </p:blipFill>
        <p:spPr>
          <a:xfrm>
            <a:off x="5515546" y="2161752"/>
            <a:ext cx="2071453" cy="972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771964-2452-17C0-22C8-8DB349354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85" y="1223493"/>
            <a:ext cx="3892278" cy="441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9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11251</TotalTime>
  <Words>1113</Words>
  <Application>Microsoft Office PowerPoint</Application>
  <PresentationFormat>Widescreen</PresentationFormat>
  <Paragraphs>280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Aptos</vt:lpstr>
      <vt:lpstr>Aptos Display</vt:lpstr>
      <vt:lpstr>Arial</vt:lpstr>
      <vt:lpstr>Calibri</vt:lpstr>
      <vt:lpstr>Symbol</vt:lpstr>
      <vt:lpstr>Times New Roman</vt:lpstr>
      <vt:lpstr>Wingdings</vt:lpstr>
      <vt:lpstr>ヒラギノ角ゴ Pro W3</vt:lpstr>
      <vt:lpstr>2_Custom Design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PERERA, Divaka (GUY'S AND ST THOMAS' NHS FOUNDATION TRUST)</dc:creator>
  <cp:lastModifiedBy>Sampson, Rachel M (BIDMC - HOSP2 Surg Ed)</cp:lastModifiedBy>
  <cp:revision>126</cp:revision>
  <cp:lastPrinted>2026-03-20T13:48:42Z</cp:lastPrinted>
  <dcterms:created xsi:type="dcterms:W3CDTF">2025-12-19T18:02:55Z</dcterms:created>
  <dcterms:modified xsi:type="dcterms:W3CDTF">2026-03-25T11:26:55Z</dcterms:modified>
</cp:coreProperties>
</file>