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3"/>
  </p:notesMasterIdLst>
  <p:sldIdLst>
    <p:sldId id="257" r:id="rId3"/>
    <p:sldId id="258" r:id="rId4"/>
    <p:sldId id="260" r:id="rId5"/>
    <p:sldId id="262" r:id="rId6"/>
    <p:sldId id="263" r:id="rId7"/>
    <p:sldId id="256" r:id="rId8"/>
    <p:sldId id="283" r:id="rId9"/>
    <p:sldId id="282" r:id="rId10"/>
    <p:sldId id="268" r:id="rId11"/>
    <p:sldId id="269" r:id="rId12"/>
    <p:sldId id="270" r:id="rId13"/>
    <p:sldId id="274" r:id="rId14"/>
    <p:sldId id="273" r:id="rId15"/>
    <p:sldId id="279" r:id="rId16"/>
    <p:sldId id="281" r:id="rId17"/>
    <p:sldId id="275" r:id="rId18"/>
    <p:sldId id="276" r:id="rId19"/>
    <p:sldId id="277" r:id="rId20"/>
    <p:sldId id="278" r:id="rId21"/>
    <p:sldId id="26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47"/>
    <p:restoredTop sz="79738"/>
  </p:normalViewPr>
  <p:slideViewPr>
    <p:cSldViewPr snapToGrid="0">
      <p:cViewPr varScale="1">
        <p:scale>
          <a:sx n="88" d="100"/>
          <a:sy n="88" d="100"/>
        </p:scale>
        <p:origin x="11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A1296F-919C-5D45-9345-A0390CBA483D}" type="datetimeFigureOut">
              <a:rPr lang="en-US" smtClean="0"/>
              <a:t>3/30/26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2E15BC-1526-0644-AA2E-F195F29DE874}" type="slidenum">
              <a:rPr lang="en-US" smtClean="0"/>
              <a:t>‹#›</a:t>
            </a:fld>
            <a:endParaRPr lang="en-US"/>
          </a:p>
        </p:txBody>
      </p:sp>
    </p:spTree>
    <p:extLst>
      <p:ext uri="{BB962C8B-B14F-4D97-AF65-F5344CB8AC3E}">
        <p14:creationId xmlns:p14="http://schemas.microsoft.com/office/powerpoint/2010/main" val="390870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2E15BC-1526-0644-AA2E-F195F29DE874}" type="slidenum">
              <a:rPr lang="en-US" smtClean="0"/>
              <a:t>1</a:t>
            </a:fld>
            <a:endParaRPr lang="en-US"/>
          </a:p>
        </p:txBody>
      </p:sp>
    </p:spTree>
    <p:extLst>
      <p:ext uri="{BB962C8B-B14F-4D97-AF65-F5344CB8AC3E}">
        <p14:creationId xmlns:p14="http://schemas.microsoft.com/office/powerpoint/2010/main" val="430923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baseline characteristics of the study participants across the two groups are shown here. A high proportion of participants were of self-reported black race, the median monthly income was low, with 40% reporting a median income of 0 dollars. Over half of the participants were uninsured.</a:t>
            </a:r>
          </a:p>
          <a:p>
            <a:endParaRPr lang="en-US" dirty="0"/>
          </a:p>
          <a:p>
            <a:r>
              <a:rPr lang="en-US" dirty="0"/>
              <a:t>Self-reported adherence was also low at ~58% across both groups. </a:t>
            </a:r>
          </a:p>
        </p:txBody>
      </p:sp>
      <p:sp>
        <p:nvSpPr>
          <p:cNvPr id="4" name="Slide Number Placeholder 3"/>
          <p:cNvSpPr>
            <a:spLocks noGrp="1"/>
          </p:cNvSpPr>
          <p:nvPr>
            <p:ph type="sldNum" sz="quarter" idx="5"/>
          </p:nvPr>
        </p:nvSpPr>
        <p:spPr/>
        <p:txBody>
          <a:bodyPr/>
          <a:lstStyle/>
          <a:p>
            <a:fld id="{CB2E15BC-1526-0644-AA2E-F195F29DE874}" type="slidenum">
              <a:rPr lang="en-US" smtClean="0"/>
              <a:t>11</a:t>
            </a:fld>
            <a:endParaRPr lang="en-US"/>
          </a:p>
        </p:txBody>
      </p:sp>
    </p:spTree>
    <p:extLst>
      <p:ext uri="{BB962C8B-B14F-4D97-AF65-F5344CB8AC3E}">
        <p14:creationId xmlns:p14="http://schemas.microsoft.com/office/powerpoint/2010/main" val="607522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groups had a median of five adverse SDOH domains per participant at baseline. Unemployment affected &gt;75% of participants, housing instability was present in up to 50%, Cost-related nonadherence was present in over 75%, and Food insecurity affected 80 to 90% of participants. </a:t>
            </a:r>
          </a:p>
        </p:txBody>
      </p:sp>
      <p:sp>
        <p:nvSpPr>
          <p:cNvPr id="4" name="Slide Number Placeholder 3"/>
          <p:cNvSpPr>
            <a:spLocks noGrp="1"/>
          </p:cNvSpPr>
          <p:nvPr>
            <p:ph type="sldNum" sz="quarter" idx="5"/>
          </p:nvPr>
        </p:nvSpPr>
        <p:spPr/>
        <p:txBody>
          <a:bodyPr/>
          <a:lstStyle/>
          <a:p>
            <a:fld id="{CB2E15BC-1526-0644-AA2E-F195F29DE874}" type="slidenum">
              <a:rPr lang="en-US" smtClean="0"/>
              <a:t>12</a:t>
            </a:fld>
            <a:endParaRPr lang="en-US"/>
          </a:p>
        </p:txBody>
      </p:sp>
    </p:spTree>
    <p:extLst>
      <p:ext uri="{BB962C8B-B14F-4D97-AF65-F5344CB8AC3E}">
        <p14:creationId xmlns:p14="http://schemas.microsoft.com/office/powerpoint/2010/main" val="869446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Coming to the primary outcome. At 1-month follow-up, proportional TDM adherence — the fraction of tested medications with detectable serum levels — was significantly greater in the financial support arm than in the control arm, with a 20-percentage-point absolute difference</a:t>
            </a:r>
          </a:p>
        </p:txBody>
      </p:sp>
      <p:sp>
        <p:nvSpPr>
          <p:cNvPr id="4" name="Slide Number Placeholder 3"/>
          <p:cNvSpPr>
            <a:spLocks noGrp="1"/>
          </p:cNvSpPr>
          <p:nvPr>
            <p:ph type="sldNum" sz="quarter" idx="5"/>
          </p:nvPr>
        </p:nvSpPr>
        <p:spPr/>
        <p:txBody>
          <a:bodyPr/>
          <a:lstStyle/>
          <a:p>
            <a:fld id="{CB2E15BC-1526-0644-AA2E-F195F29DE874}" type="slidenum">
              <a:rPr lang="en-US" smtClean="0"/>
              <a:t>13</a:t>
            </a:fld>
            <a:endParaRPr lang="en-US"/>
          </a:p>
        </p:txBody>
      </p:sp>
    </p:spTree>
    <p:extLst>
      <p:ext uri="{BB962C8B-B14F-4D97-AF65-F5344CB8AC3E}">
        <p14:creationId xmlns:p14="http://schemas.microsoft.com/office/powerpoint/2010/main" val="2026038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categorical adherence, 58.7% of the financial support arm achieved </a:t>
            </a:r>
            <a:r>
              <a:rPr lang="en-US" i="1" dirty="0"/>
              <a:t>complete</a:t>
            </a:r>
            <a:r>
              <a:rPr lang="en-US" dirty="0"/>
              <a:t> adherence to all tested medications— compared to only 42.3% of controls. Nonadherence was nearly halved  at 15.9% in the financial support arm versus 32.4% in the control arm. When </a:t>
            </a:r>
            <a:r>
              <a:rPr lang="en-US" dirty="0" err="1"/>
              <a:t>analysed</a:t>
            </a:r>
            <a:r>
              <a:rPr lang="en-US" dirty="0"/>
              <a:t> using a Poisson regression model, the financial support arm had 42% higher probability of complete adherence which was statistically significant. </a:t>
            </a:r>
          </a:p>
        </p:txBody>
      </p:sp>
      <p:sp>
        <p:nvSpPr>
          <p:cNvPr id="4" name="Slide Number Placeholder 3"/>
          <p:cNvSpPr>
            <a:spLocks noGrp="1"/>
          </p:cNvSpPr>
          <p:nvPr>
            <p:ph type="sldNum" sz="quarter" idx="5"/>
          </p:nvPr>
        </p:nvSpPr>
        <p:spPr/>
        <p:txBody>
          <a:bodyPr/>
          <a:lstStyle/>
          <a:p>
            <a:fld id="{CB2E15BC-1526-0644-AA2E-F195F29DE874}" type="slidenum">
              <a:rPr lang="en-US" smtClean="0"/>
              <a:t>14</a:t>
            </a:fld>
            <a:endParaRPr lang="en-US"/>
          </a:p>
        </p:txBody>
      </p:sp>
    </p:spTree>
    <p:extLst>
      <p:ext uri="{BB962C8B-B14F-4D97-AF65-F5344CB8AC3E}">
        <p14:creationId xmlns:p14="http://schemas.microsoft.com/office/powerpoint/2010/main" val="885119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pattern of greater adherence in favor of the financial support intervention was noted for HF GDMT of metoprolol and spironolactone. Complete adherence to tested GDMT was achieved by 71.2% of the financial support arm versus 47.1% of controls — a risk ratio of 1.36 in favor of the financial support intervention. Nonadherence to both GDMTs was rare in the intervention arm (6.9%), compared with 32.4% in controls.</a:t>
            </a:r>
          </a:p>
        </p:txBody>
      </p:sp>
      <p:sp>
        <p:nvSpPr>
          <p:cNvPr id="4" name="Slide Number Placeholder 3"/>
          <p:cNvSpPr>
            <a:spLocks noGrp="1"/>
          </p:cNvSpPr>
          <p:nvPr>
            <p:ph type="sldNum" sz="quarter" idx="5"/>
          </p:nvPr>
        </p:nvSpPr>
        <p:spPr/>
        <p:txBody>
          <a:bodyPr/>
          <a:lstStyle/>
          <a:p>
            <a:fld id="{CB2E15BC-1526-0644-AA2E-F195F29DE874}" type="slidenum">
              <a:rPr lang="en-US" smtClean="0"/>
              <a:t>15</a:t>
            </a:fld>
            <a:endParaRPr lang="en-US"/>
          </a:p>
        </p:txBody>
      </p:sp>
    </p:spTree>
    <p:extLst>
      <p:ext uri="{BB962C8B-B14F-4D97-AF65-F5344CB8AC3E}">
        <p14:creationId xmlns:p14="http://schemas.microsoft.com/office/powerpoint/2010/main" val="2018935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quality of life, significant improvement in QOL was noted in </a:t>
            </a:r>
            <a:r>
              <a:rPr lang="en-US" i="1" dirty="0"/>
              <a:t>both</a:t>
            </a:r>
            <a:r>
              <a:rPr lang="en-US" dirty="0"/>
              <a:t> groups — by about 16 points —with no meaningful between-group difference</a:t>
            </a:r>
          </a:p>
        </p:txBody>
      </p:sp>
      <p:sp>
        <p:nvSpPr>
          <p:cNvPr id="4" name="Slide Number Placeholder 3"/>
          <p:cNvSpPr>
            <a:spLocks noGrp="1"/>
          </p:cNvSpPr>
          <p:nvPr>
            <p:ph type="sldNum" sz="quarter" idx="5"/>
          </p:nvPr>
        </p:nvSpPr>
        <p:spPr/>
        <p:txBody>
          <a:bodyPr/>
          <a:lstStyle/>
          <a:p>
            <a:fld id="{CB2E15BC-1526-0644-AA2E-F195F29DE874}" type="slidenum">
              <a:rPr lang="en-US" smtClean="0"/>
              <a:t>16</a:t>
            </a:fld>
            <a:endParaRPr lang="en-US"/>
          </a:p>
        </p:txBody>
      </p:sp>
    </p:spTree>
    <p:extLst>
      <p:ext uri="{BB962C8B-B14F-4D97-AF65-F5344CB8AC3E}">
        <p14:creationId xmlns:p14="http://schemas.microsoft.com/office/powerpoint/2010/main" val="570947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All-cause hospitalization rates were numerically lower at 24.3 events per 100 person-months in the financial support arm versus 36.6 in controls, with a rate ratio of 0.66 that was not significant. Similar pattern was also noted for HF hospitalization with a numerically lower HF hospitalization rates in the </a:t>
            </a:r>
            <a:r>
              <a:rPr lang="en-US" dirty="0" err="1"/>
              <a:t>finanacial</a:t>
            </a:r>
            <a:r>
              <a:rPr lang="en-US" dirty="0"/>
              <a:t> support arm vs. control arm that did not achieve statistical significance. </a:t>
            </a:r>
          </a:p>
        </p:txBody>
      </p:sp>
      <p:sp>
        <p:nvSpPr>
          <p:cNvPr id="4" name="Slide Number Placeholder 3"/>
          <p:cNvSpPr>
            <a:spLocks noGrp="1"/>
          </p:cNvSpPr>
          <p:nvPr>
            <p:ph type="sldNum" sz="quarter" idx="5"/>
          </p:nvPr>
        </p:nvSpPr>
        <p:spPr/>
        <p:txBody>
          <a:bodyPr/>
          <a:lstStyle/>
          <a:p>
            <a:fld id="{CB2E15BC-1526-0644-AA2E-F195F29DE874}" type="slidenum">
              <a:rPr lang="en-US" smtClean="0"/>
              <a:t>17</a:t>
            </a:fld>
            <a:endParaRPr lang="en-US"/>
          </a:p>
        </p:txBody>
      </p:sp>
    </p:spTree>
    <p:extLst>
      <p:ext uri="{BB962C8B-B14F-4D97-AF65-F5344CB8AC3E}">
        <p14:creationId xmlns:p14="http://schemas.microsoft.com/office/powerpoint/2010/main" val="3516177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safety outcomes, the unrestricted financial support did not lead to an increase in recreational drug use but was rather associated with a significant reduction in the risk of a positive UDS test on follow-up as shown in the bar plot on you right. </a:t>
            </a:r>
            <a:r>
              <a:rPr lang="en-US" dirty="0" err="1"/>
              <a:t>Percieved</a:t>
            </a:r>
            <a:r>
              <a:rPr lang="en-US" dirty="0"/>
              <a:t> stress scores on follow up were not different between the two groups</a:t>
            </a:r>
          </a:p>
        </p:txBody>
      </p:sp>
      <p:sp>
        <p:nvSpPr>
          <p:cNvPr id="4" name="Slide Number Placeholder 3"/>
          <p:cNvSpPr>
            <a:spLocks noGrp="1"/>
          </p:cNvSpPr>
          <p:nvPr>
            <p:ph type="sldNum" sz="quarter" idx="5"/>
          </p:nvPr>
        </p:nvSpPr>
        <p:spPr/>
        <p:txBody>
          <a:bodyPr/>
          <a:lstStyle/>
          <a:p>
            <a:fld id="{CB2E15BC-1526-0644-AA2E-F195F29DE874}" type="slidenum">
              <a:rPr lang="en-US" smtClean="0"/>
              <a:t>18</a:t>
            </a:fld>
            <a:endParaRPr lang="en-US"/>
          </a:p>
        </p:txBody>
      </p:sp>
    </p:spTree>
    <p:extLst>
      <p:ext uri="{BB962C8B-B14F-4D97-AF65-F5344CB8AC3E}">
        <p14:creationId xmlns:p14="http://schemas.microsoft.com/office/powerpoint/2010/main" val="3214755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among low-income patients with HFrEF and multidimensional adverse SDOH burden, early financial support resulted in significant improvement in medication adherence at 4-week follow-up. QOL improved meaningfully in both groups with no significant between-group differences, while the risk of all-cause hospitalization was numerically lower in the financial support arm.</a:t>
            </a:r>
          </a:p>
          <a:p>
            <a:endParaRPr lang="en-US" dirty="0"/>
          </a:p>
          <a:p>
            <a:r>
              <a:rPr lang="en-US" dirty="0"/>
              <a:t> The intervention had no unintended safety consequences with a significantly lower rate of positive drug screen in the financial support arm and no worsening in psychological stress in either group.</a:t>
            </a:r>
          </a:p>
          <a:p>
            <a:endParaRPr lang="en-US" dirty="0"/>
          </a:p>
          <a:p>
            <a:r>
              <a:rPr lang="en-US" dirty="0"/>
              <a:t>These findings establish the feasibility and proof of concept for early financial support as a meaningful strategy to improve HF care in this vulnerable population , and provide the evidence base for a definitive multicenter trial evaluating adherence durability and clinical outcomes.</a:t>
            </a:r>
          </a:p>
        </p:txBody>
      </p:sp>
      <p:sp>
        <p:nvSpPr>
          <p:cNvPr id="4" name="Slide Number Placeholder 3"/>
          <p:cNvSpPr>
            <a:spLocks noGrp="1"/>
          </p:cNvSpPr>
          <p:nvPr>
            <p:ph type="sldNum" sz="quarter" idx="5"/>
          </p:nvPr>
        </p:nvSpPr>
        <p:spPr/>
        <p:txBody>
          <a:bodyPr/>
          <a:lstStyle/>
          <a:p>
            <a:fld id="{CB2E15BC-1526-0644-AA2E-F195F29DE874}" type="slidenum">
              <a:rPr lang="en-US" smtClean="0"/>
              <a:t>19</a:t>
            </a:fld>
            <a:endParaRPr lang="en-US"/>
          </a:p>
        </p:txBody>
      </p:sp>
    </p:spTree>
    <p:extLst>
      <p:ext uri="{BB962C8B-B14F-4D97-AF65-F5344CB8AC3E}">
        <p14:creationId xmlns:p14="http://schemas.microsoft.com/office/powerpoint/2010/main" val="214961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full results of the FUND-HF trial were published </a:t>
            </a:r>
            <a:r>
              <a:rPr lang="en-US" dirty="0" err="1"/>
              <a:t>simulatnsouly</a:t>
            </a:r>
            <a:r>
              <a:rPr lang="en-US" dirty="0"/>
              <a:t> with this presentation in JACC and can be accessed using the QR code here.</a:t>
            </a:r>
          </a:p>
        </p:txBody>
      </p:sp>
      <p:sp>
        <p:nvSpPr>
          <p:cNvPr id="4" name="Slide Number Placeholder 3"/>
          <p:cNvSpPr>
            <a:spLocks noGrp="1"/>
          </p:cNvSpPr>
          <p:nvPr>
            <p:ph type="sldNum" sz="quarter" idx="5"/>
          </p:nvPr>
        </p:nvSpPr>
        <p:spPr/>
        <p:txBody>
          <a:bodyPr/>
          <a:lstStyle/>
          <a:p>
            <a:fld id="{3AD0E5F4-D358-44A5-99C7-D427ACE9AF14}" type="slidenum">
              <a:rPr lang="en-US" smtClean="0"/>
              <a:t>20</a:t>
            </a:fld>
            <a:endParaRPr lang="en-US"/>
          </a:p>
        </p:txBody>
      </p:sp>
    </p:spTree>
    <p:extLst>
      <p:ext uri="{BB962C8B-B14F-4D97-AF65-F5344CB8AC3E}">
        <p14:creationId xmlns:p14="http://schemas.microsoft.com/office/powerpoint/2010/main" val="2688675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Heart failure (HF) hospitalization carries a high risk of 30-day readmission and mortality, disproportionately affecting socioeconomically disadvantaged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 Adverse social determinants of health (SDOH) such as food insecurity, housing instability, transportation barriers, and cost-related non-adherence are among the key drivers of these disparities.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Socioeconomic barriers to post-discharge recovery are multidimensional, and single-domain interventions targeting health care navigation or medication affordability alone have shown mixed results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Whether unrestricted, financial support interventions that directly address socioeconomic needs can improve </a:t>
            </a:r>
            <a:r>
              <a:rPr lang="en-US" altLang="en-US" sz="1200" dirty="0" err="1"/>
              <a:t>postdischarge</a:t>
            </a:r>
            <a:r>
              <a:rPr lang="en-US" altLang="en-US" sz="1200" dirty="0"/>
              <a:t> outcomes following HF hospitalization remains unexplored.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endParaRPr lang="en-US" dirty="0"/>
          </a:p>
        </p:txBody>
      </p:sp>
      <p:sp>
        <p:nvSpPr>
          <p:cNvPr id="4" name="Slide Number Placeholder 3"/>
          <p:cNvSpPr>
            <a:spLocks noGrp="1"/>
          </p:cNvSpPr>
          <p:nvPr>
            <p:ph type="sldNum" sz="quarter" idx="5"/>
          </p:nvPr>
        </p:nvSpPr>
        <p:spPr/>
        <p:txBody>
          <a:bodyPr/>
          <a:lstStyle/>
          <a:p>
            <a:fld id="{CB2E15BC-1526-0644-AA2E-F195F29DE874}" type="slidenum">
              <a:rPr lang="en-US" smtClean="0"/>
              <a:t>3</a:t>
            </a:fld>
            <a:endParaRPr lang="en-US"/>
          </a:p>
        </p:txBody>
      </p:sp>
    </p:spTree>
    <p:extLst>
      <p:ext uri="{BB962C8B-B14F-4D97-AF65-F5344CB8AC3E}">
        <p14:creationId xmlns:p14="http://schemas.microsoft.com/office/powerpoint/2010/main" val="32042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FUND-HF trial was designed to</a:t>
            </a:r>
            <a:r>
              <a:rPr lang="en-US" sz="1200" b="1" dirty="0"/>
              <a:t> evaluate the feasibility and effects of early post-discharge financial support among low-income patients with HFrEF focusing on outcomes of </a:t>
            </a:r>
            <a:r>
              <a:rPr lang="en-US" sz="1200" dirty="0"/>
              <a:t>Medication adherence, quality of life, and assess for any unintended safety consequences of the intervention.</a:t>
            </a:r>
            <a:endParaRPr lang="en-US" sz="1200" b="1" dirty="0"/>
          </a:p>
          <a:p>
            <a:endParaRPr lang="en-US" dirty="0"/>
          </a:p>
        </p:txBody>
      </p:sp>
      <p:sp>
        <p:nvSpPr>
          <p:cNvPr id="4" name="Slide Number Placeholder 3"/>
          <p:cNvSpPr>
            <a:spLocks noGrp="1"/>
          </p:cNvSpPr>
          <p:nvPr>
            <p:ph type="sldNum" sz="quarter" idx="5"/>
          </p:nvPr>
        </p:nvSpPr>
        <p:spPr/>
        <p:txBody>
          <a:bodyPr/>
          <a:lstStyle/>
          <a:p>
            <a:fld id="{CB2E15BC-1526-0644-AA2E-F195F29DE874}" type="slidenum">
              <a:rPr lang="en-US" smtClean="0"/>
              <a:t>4</a:t>
            </a:fld>
            <a:endParaRPr lang="en-US"/>
          </a:p>
        </p:txBody>
      </p:sp>
    </p:spTree>
    <p:extLst>
      <p:ext uri="{BB962C8B-B14F-4D97-AF65-F5344CB8AC3E}">
        <p14:creationId xmlns:p14="http://schemas.microsoft.com/office/powerpoint/2010/main" val="1176677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an open-label, single-center RCT conducted at Parkland Memorial Hospital in Dallas — a large urban safety-net hospital — from June 2023 through April 2025. We enrolled patients with HFrEF, LVEF 40% or below, who were screened during hospitalization and randomized within 14 days of discharge. </a:t>
            </a:r>
          </a:p>
          <a:p>
            <a:endParaRPr lang="en-US" dirty="0"/>
          </a:p>
          <a:p>
            <a:r>
              <a:rPr lang="en-US" dirty="0"/>
              <a:t>Follow-up was at one month and the key outcomes of interest were medication adherence, assessed by TDM and quality of life, assessed by KCCQ/</a:t>
            </a:r>
          </a:p>
        </p:txBody>
      </p:sp>
      <p:sp>
        <p:nvSpPr>
          <p:cNvPr id="4" name="Slide Number Placeholder 3"/>
          <p:cNvSpPr>
            <a:spLocks noGrp="1"/>
          </p:cNvSpPr>
          <p:nvPr>
            <p:ph type="sldNum" sz="quarter" idx="5"/>
          </p:nvPr>
        </p:nvSpPr>
        <p:spPr/>
        <p:txBody>
          <a:bodyPr/>
          <a:lstStyle/>
          <a:p>
            <a:fld id="{CB2E15BC-1526-0644-AA2E-F195F29DE874}" type="slidenum">
              <a:rPr lang="en-US" smtClean="0"/>
              <a:t>5</a:t>
            </a:fld>
            <a:endParaRPr lang="en-US"/>
          </a:p>
        </p:txBody>
      </p:sp>
    </p:spTree>
    <p:extLst>
      <p:ext uri="{BB962C8B-B14F-4D97-AF65-F5344CB8AC3E}">
        <p14:creationId xmlns:p14="http://schemas.microsoft.com/office/powerpoint/2010/main" val="3101416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Eligible patients had their household income below 130% of the federal poverty level, self-reported difficulty paying bills, and at least one additional adverse SDOH domain. </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Medication adherence was measured using serum drug monitoring testing for seven cardiac meds that included HF GDMT medications— metoprolol and spironolactone, as shown here. Adherence was expressed as a proportion of tested medication with detectable levels, and participants were categorized as fully </a:t>
            </a:r>
            <a:r>
              <a:rPr lang="en-US" dirty="0" err="1"/>
              <a:t>ahdrenent</a:t>
            </a:r>
            <a:r>
              <a:rPr lang="en-US" dirty="0"/>
              <a:t>, partially adherent, or nonadherent. QoL was assessed using the KCCQ-OSS, and hospitalization events were captured at follow-up through chart review.</a:t>
            </a:r>
          </a:p>
          <a:p>
            <a:endParaRPr lang="en-US" dirty="0"/>
          </a:p>
          <a:p>
            <a:r>
              <a:rPr lang="en-US" dirty="0"/>
              <a:t> Safety assessment was done by urine drug screen and assessing the perceived stress burden.</a:t>
            </a:r>
          </a:p>
        </p:txBody>
      </p:sp>
      <p:sp>
        <p:nvSpPr>
          <p:cNvPr id="4" name="Slide Number Placeholder 3"/>
          <p:cNvSpPr>
            <a:spLocks noGrp="1"/>
          </p:cNvSpPr>
          <p:nvPr>
            <p:ph type="sldNum" sz="quarter" idx="5"/>
          </p:nvPr>
        </p:nvSpPr>
        <p:spPr/>
        <p:txBody>
          <a:bodyPr/>
          <a:lstStyle/>
          <a:p>
            <a:fld id="{CB2E15BC-1526-0644-AA2E-F195F29DE874}" type="slidenum">
              <a:rPr lang="en-US" smtClean="0"/>
              <a:t>7</a:t>
            </a:fld>
            <a:endParaRPr lang="en-US"/>
          </a:p>
        </p:txBody>
      </p:sp>
    </p:spTree>
    <p:extLst>
      <p:ext uri="{BB962C8B-B14F-4D97-AF65-F5344CB8AC3E}">
        <p14:creationId xmlns:p14="http://schemas.microsoft.com/office/powerpoint/2010/main" val="282294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randomization, participants in the financial support arm received $500 on a prepaid debit card with no restrictions or guidance on how to spend it. Cash withdrawal was allowed. </a:t>
            </a:r>
          </a:p>
          <a:p>
            <a:endParaRPr lang="en-US" dirty="0"/>
          </a:p>
          <a:p>
            <a:r>
              <a:rPr lang="en-US" dirty="0"/>
              <a:t>The financial support represented 80% of the median reported monthly income for the study population.</a:t>
            </a:r>
          </a:p>
          <a:p>
            <a:endParaRPr lang="en-US" dirty="0"/>
          </a:p>
          <a:p>
            <a:r>
              <a:rPr lang="en-US" dirty="0"/>
              <a:t>The control arm received usual post-discharge care and an equivalent $500 payment only after completing the end-of-the study 1-month follow up visit, </a:t>
            </a:r>
          </a:p>
        </p:txBody>
      </p:sp>
      <p:sp>
        <p:nvSpPr>
          <p:cNvPr id="4" name="Slide Number Placeholder 3"/>
          <p:cNvSpPr>
            <a:spLocks noGrp="1"/>
          </p:cNvSpPr>
          <p:nvPr>
            <p:ph type="sldNum" sz="quarter" idx="5"/>
          </p:nvPr>
        </p:nvSpPr>
        <p:spPr/>
        <p:txBody>
          <a:bodyPr/>
          <a:lstStyle/>
          <a:p>
            <a:fld id="{CB2E15BC-1526-0644-AA2E-F195F29DE874}" type="slidenum">
              <a:rPr lang="en-US" smtClean="0"/>
              <a:t>8</a:t>
            </a:fld>
            <a:endParaRPr lang="en-US"/>
          </a:p>
        </p:txBody>
      </p:sp>
    </p:spTree>
    <p:extLst>
      <p:ext uri="{BB962C8B-B14F-4D97-AF65-F5344CB8AC3E}">
        <p14:creationId xmlns:p14="http://schemas.microsoft.com/office/powerpoint/2010/main" val="3122249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Adherence outcomes were analyzed per protocol using binomial and Poisson regression models.</a:t>
            </a:r>
          </a:p>
          <a:p>
            <a:endParaRPr lang="en-US" dirty="0"/>
          </a:p>
          <a:p>
            <a:r>
              <a:rPr lang="en-US" dirty="0"/>
              <a:t>KCCQ outcome was analyzed using ANCOVA adjusted for baseline</a:t>
            </a:r>
          </a:p>
          <a:p>
            <a:endParaRPr lang="en-US" dirty="0"/>
          </a:p>
          <a:p>
            <a:r>
              <a:rPr lang="en-US" dirty="0"/>
              <a:t>Hospitalization rates were </a:t>
            </a:r>
            <a:r>
              <a:rPr lang="en-US" dirty="0" err="1"/>
              <a:t>analysed</a:t>
            </a:r>
            <a:r>
              <a:rPr lang="en-US" dirty="0"/>
              <a:t> on an intention-to-treat basis using negative binomial regression with a person-time offset. </a:t>
            </a:r>
          </a:p>
        </p:txBody>
      </p:sp>
      <p:sp>
        <p:nvSpPr>
          <p:cNvPr id="4" name="Slide Number Placeholder 3"/>
          <p:cNvSpPr>
            <a:spLocks noGrp="1"/>
          </p:cNvSpPr>
          <p:nvPr>
            <p:ph type="sldNum" sz="quarter" idx="5"/>
          </p:nvPr>
        </p:nvSpPr>
        <p:spPr/>
        <p:txBody>
          <a:bodyPr/>
          <a:lstStyle/>
          <a:p>
            <a:fld id="{CB2E15BC-1526-0644-AA2E-F195F29DE874}" type="slidenum">
              <a:rPr lang="en-US" smtClean="0"/>
              <a:t>9</a:t>
            </a:fld>
            <a:endParaRPr lang="en-US"/>
          </a:p>
        </p:txBody>
      </p:sp>
    </p:spTree>
    <p:extLst>
      <p:ext uri="{BB962C8B-B14F-4D97-AF65-F5344CB8AC3E}">
        <p14:creationId xmlns:p14="http://schemas.microsoft.com/office/powerpoint/2010/main" val="2074729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153 participants were randomized on a 1:1 basis to the financial support vs. control group. </a:t>
            </a:r>
          </a:p>
          <a:p>
            <a:endParaRPr lang="en-US" dirty="0"/>
          </a:p>
          <a:p>
            <a:r>
              <a:rPr lang="en-US" dirty="0"/>
              <a:t>Loss to follow-up was low overall at 8%, but was unequal across the two arms with 13% in the financial support arm versus 4% in the control arm. </a:t>
            </a:r>
          </a:p>
          <a:p>
            <a:endParaRPr lang="en-US" dirty="0"/>
          </a:p>
          <a:p>
            <a:r>
              <a:rPr lang="en-US" dirty="0"/>
              <a:t>The final analysis for adherence and QOL outcomes included 66 participants in the financial support arm and 74 participants in the control arm</a:t>
            </a:r>
          </a:p>
        </p:txBody>
      </p:sp>
      <p:sp>
        <p:nvSpPr>
          <p:cNvPr id="4" name="Slide Number Placeholder 3"/>
          <p:cNvSpPr>
            <a:spLocks noGrp="1"/>
          </p:cNvSpPr>
          <p:nvPr>
            <p:ph type="sldNum" sz="quarter" idx="5"/>
          </p:nvPr>
        </p:nvSpPr>
        <p:spPr/>
        <p:txBody>
          <a:bodyPr/>
          <a:lstStyle/>
          <a:p>
            <a:fld id="{CB2E15BC-1526-0644-AA2E-F195F29DE874}" type="slidenum">
              <a:rPr lang="en-US" smtClean="0"/>
              <a:t>10</a:t>
            </a:fld>
            <a:endParaRPr lang="en-US"/>
          </a:p>
        </p:txBody>
      </p:sp>
    </p:spTree>
    <p:extLst>
      <p:ext uri="{BB962C8B-B14F-4D97-AF65-F5344CB8AC3E}">
        <p14:creationId xmlns:p14="http://schemas.microsoft.com/office/powerpoint/2010/main" val="1706340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9DC95-E66E-C31D-091A-D7221C6644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3232B7-16BA-B54F-F670-0D9B11B3CC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E95B3D-8F62-78D5-DAAE-CB833DB934BF}"/>
              </a:ext>
            </a:extLst>
          </p:cNvPr>
          <p:cNvSpPr>
            <a:spLocks noGrp="1"/>
          </p:cNvSpPr>
          <p:nvPr>
            <p:ph type="dt" sz="half" idx="10"/>
          </p:nvPr>
        </p:nvSpPr>
        <p:spPr/>
        <p:txBody>
          <a:bodyPr/>
          <a:lstStyle/>
          <a:p>
            <a:fld id="{713ABDB3-D1D0-9744-A8C1-7E7102646AEC}" type="datetimeFigureOut">
              <a:rPr lang="en-US" smtClean="0"/>
              <a:t>3/30/26</a:t>
            </a:fld>
            <a:endParaRPr lang="en-US"/>
          </a:p>
        </p:txBody>
      </p:sp>
      <p:sp>
        <p:nvSpPr>
          <p:cNvPr id="5" name="Footer Placeholder 4">
            <a:extLst>
              <a:ext uri="{FF2B5EF4-FFF2-40B4-BE49-F238E27FC236}">
                <a16:creationId xmlns:a16="http://schemas.microsoft.com/office/drawing/2014/main" id="{8FCEF4B8-4A8A-19C2-A694-E5B71DDC5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8EC111-903D-37A2-F08C-A5B30C6981B9}"/>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4071493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53443-2542-D0E0-4898-F1D6521E78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4BD49-8847-8246-FD51-C57EB6C87C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BBF987-CAC4-C36C-5A4A-2EAD1F019224}"/>
              </a:ext>
            </a:extLst>
          </p:cNvPr>
          <p:cNvSpPr>
            <a:spLocks noGrp="1"/>
          </p:cNvSpPr>
          <p:nvPr>
            <p:ph type="dt" sz="half" idx="10"/>
          </p:nvPr>
        </p:nvSpPr>
        <p:spPr/>
        <p:txBody>
          <a:bodyPr/>
          <a:lstStyle/>
          <a:p>
            <a:fld id="{713ABDB3-D1D0-9744-A8C1-7E7102646AEC}" type="datetimeFigureOut">
              <a:rPr lang="en-US" smtClean="0"/>
              <a:t>3/30/26</a:t>
            </a:fld>
            <a:endParaRPr lang="en-US"/>
          </a:p>
        </p:txBody>
      </p:sp>
      <p:sp>
        <p:nvSpPr>
          <p:cNvPr id="5" name="Footer Placeholder 4">
            <a:extLst>
              <a:ext uri="{FF2B5EF4-FFF2-40B4-BE49-F238E27FC236}">
                <a16:creationId xmlns:a16="http://schemas.microsoft.com/office/drawing/2014/main" id="{4B7ACF4B-569D-8EFF-2C95-7704CBC554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BE1C4-CAB6-4FBA-A97B-6C322287F600}"/>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705274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F801B0-FFCC-C365-0F8F-38B24ED46C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963646-CEEB-8D48-B2D0-B51632738D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0854A1-6669-5CF3-A9EF-BDC9B14E4286}"/>
              </a:ext>
            </a:extLst>
          </p:cNvPr>
          <p:cNvSpPr>
            <a:spLocks noGrp="1"/>
          </p:cNvSpPr>
          <p:nvPr>
            <p:ph type="dt" sz="half" idx="10"/>
          </p:nvPr>
        </p:nvSpPr>
        <p:spPr/>
        <p:txBody>
          <a:bodyPr/>
          <a:lstStyle/>
          <a:p>
            <a:fld id="{713ABDB3-D1D0-9744-A8C1-7E7102646AEC}" type="datetimeFigureOut">
              <a:rPr lang="en-US" smtClean="0"/>
              <a:t>3/30/26</a:t>
            </a:fld>
            <a:endParaRPr lang="en-US"/>
          </a:p>
        </p:txBody>
      </p:sp>
      <p:sp>
        <p:nvSpPr>
          <p:cNvPr id="5" name="Footer Placeholder 4">
            <a:extLst>
              <a:ext uri="{FF2B5EF4-FFF2-40B4-BE49-F238E27FC236}">
                <a16:creationId xmlns:a16="http://schemas.microsoft.com/office/drawing/2014/main" id="{D50585FE-3CD2-71F2-5289-9DAB1C9C61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82A5F-B9F8-BBBC-064E-6775474247A0}"/>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2689421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1830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982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83360-34D6-D369-EB94-85AD7E5E85EA}"/>
              </a:ext>
            </a:extLst>
          </p:cNvPr>
          <p:cNvSpPr>
            <a:spLocks noGrp="1"/>
          </p:cNvSpPr>
          <p:nvPr>
            <p:ph type="title"/>
          </p:nvPr>
        </p:nvSpPr>
        <p:spPr/>
        <p:txBody>
          <a:bodyPr/>
          <a:lstStyle>
            <a:lvl1pPr>
              <a:defRPr b="1" i="0">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13D6207-3639-D479-07F6-6DAC2291B5E5}"/>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FF9AD9A-FA04-5D51-78AD-4B3DB8730707}"/>
              </a:ext>
            </a:extLst>
          </p:cNvPr>
          <p:cNvSpPr>
            <a:spLocks noGrp="1"/>
          </p:cNvSpPr>
          <p:nvPr>
            <p:ph type="dt" sz="half" idx="10"/>
          </p:nvPr>
        </p:nvSpPr>
        <p:spPr/>
        <p:txBody>
          <a:bodyPr/>
          <a:lstStyle/>
          <a:p>
            <a:fld id="{713ABDB3-D1D0-9744-A8C1-7E7102646AEC}" type="datetimeFigureOut">
              <a:rPr lang="en-US" smtClean="0"/>
              <a:t>3/30/26</a:t>
            </a:fld>
            <a:endParaRPr lang="en-US"/>
          </a:p>
        </p:txBody>
      </p:sp>
      <p:sp>
        <p:nvSpPr>
          <p:cNvPr id="5" name="Footer Placeholder 4">
            <a:extLst>
              <a:ext uri="{FF2B5EF4-FFF2-40B4-BE49-F238E27FC236}">
                <a16:creationId xmlns:a16="http://schemas.microsoft.com/office/drawing/2014/main" id="{8325A881-A249-B59A-17C1-12B5605B5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FC0C1-2A5F-1C11-D0A4-6DEFBB6B8B72}"/>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166183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DCFD8-2D2E-CC16-DBA8-C6C78FEA73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E119C7-2975-CB95-DBD9-21F5CB2D6DB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65FFDF-B17B-7BE3-0E56-37B5DA615D4B}"/>
              </a:ext>
            </a:extLst>
          </p:cNvPr>
          <p:cNvSpPr>
            <a:spLocks noGrp="1"/>
          </p:cNvSpPr>
          <p:nvPr>
            <p:ph type="dt" sz="half" idx="10"/>
          </p:nvPr>
        </p:nvSpPr>
        <p:spPr/>
        <p:txBody>
          <a:bodyPr/>
          <a:lstStyle/>
          <a:p>
            <a:fld id="{713ABDB3-D1D0-9744-A8C1-7E7102646AEC}" type="datetimeFigureOut">
              <a:rPr lang="en-US" smtClean="0"/>
              <a:t>3/30/26</a:t>
            </a:fld>
            <a:endParaRPr lang="en-US"/>
          </a:p>
        </p:txBody>
      </p:sp>
      <p:sp>
        <p:nvSpPr>
          <p:cNvPr id="5" name="Footer Placeholder 4">
            <a:extLst>
              <a:ext uri="{FF2B5EF4-FFF2-40B4-BE49-F238E27FC236}">
                <a16:creationId xmlns:a16="http://schemas.microsoft.com/office/drawing/2014/main" id="{5129D1D8-0F0B-D095-D2E0-9C6ED4B291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7F64C-8B1D-7DAB-266A-97D6446FA87C}"/>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3550252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0C251-6618-0FCA-4391-78E39C6103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B1A08C-39A5-1EE3-5B3C-0EDD6F434E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2A4901-BA33-EFF7-69F3-18DAC4FE6A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352182-930F-AF99-FFBE-E76CE7149728}"/>
              </a:ext>
            </a:extLst>
          </p:cNvPr>
          <p:cNvSpPr>
            <a:spLocks noGrp="1"/>
          </p:cNvSpPr>
          <p:nvPr>
            <p:ph type="dt" sz="half" idx="10"/>
          </p:nvPr>
        </p:nvSpPr>
        <p:spPr/>
        <p:txBody>
          <a:bodyPr/>
          <a:lstStyle/>
          <a:p>
            <a:fld id="{713ABDB3-D1D0-9744-A8C1-7E7102646AEC}" type="datetimeFigureOut">
              <a:rPr lang="en-US" smtClean="0"/>
              <a:t>3/30/26</a:t>
            </a:fld>
            <a:endParaRPr lang="en-US"/>
          </a:p>
        </p:txBody>
      </p:sp>
      <p:sp>
        <p:nvSpPr>
          <p:cNvPr id="6" name="Footer Placeholder 5">
            <a:extLst>
              <a:ext uri="{FF2B5EF4-FFF2-40B4-BE49-F238E27FC236}">
                <a16:creationId xmlns:a16="http://schemas.microsoft.com/office/drawing/2014/main" id="{D3CD38A8-5468-B8DC-C2B9-949851C811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21585D-4232-772E-3BCF-35337584FC7E}"/>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257331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B26A6-EE90-FE7A-0D3B-DBE72F6389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9FD8AA-989B-960F-9D88-8157211949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6F9F63-6744-DF57-6738-0E634AECFB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064BBA-6C0F-6B73-ACE2-350BCEA8C8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B0AC2F-41E0-EAD7-0391-16C190C6A4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E0ED40-0C3B-372F-EAAE-F1848A6FDFFC}"/>
              </a:ext>
            </a:extLst>
          </p:cNvPr>
          <p:cNvSpPr>
            <a:spLocks noGrp="1"/>
          </p:cNvSpPr>
          <p:nvPr>
            <p:ph type="dt" sz="half" idx="10"/>
          </p:nvPr>
        </p:nvSpPr>
        <p:spPr/>
        <p:txBody>
          <a:bodyPr/>
          <a:lstStyle/>
          <a:p>
            <a:fld id="{713ABDB3-D1D0-9744-A8C1-7E7102646AEC}" type="datetimeFigureOut">
              <a:rPr lang="en-US" smtClean="0"/>
              <a:t>3/30/26</a:t>
            </a:fld>
            <a:endParaRPr lang="en-US"/>
          </a:p>
        </p:txBody>
      </p:sp>
      <p:sp>
        <p:nvSpPr>
          <p:cNvPr id="8" name="Footer Placeholder 7">
            <a:extLst>
              <a:ext uri="{FF2B5EF4-FFF2-40B4-BE49-F238E27FC236}">
                <a16:creationId xmlns:a16="http://schemas.microsoft.com/office/drawing/2014/main" id="{30095FB1-B91A-CF1A-4056-242B56F708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C4FBFC-39F9-1F88-A729-BE17F02626E6}"/>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516124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0C962-371B-5375-4A69-5217A0B0D2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7BA45E-E4BC-743B-696E-EDFAEE68614F}"/>
              </a:ext>
            </a:extLst>
          </p:cNvPr>
          <p:cNvSpPr>
            <a:spLocks noGrp="1"/>
          </p:cNvSpPr>
          <p:nvPr>
            <p:ph type="dt" sz="half" idx="10"/>
          </p:nvPr>
        </p:nvSpPr>
        <p:spPr/>
        <p:txBody>
          <a:bodyPr/>
          <a:lstStyle/>
          <a:p>
            <a:fld id="{713ABDB3-D1D0-9744-A8C1-7E7102646AEC}" type="datetimeFigureOut">
              <a:rPr lang="en-US" smtClean="0"/>
              <a:t>3/30/26</a:t>
            </a:fld>
            <a:endParaRPr lang="en-US"/>
          </a:p>
        </p:txBody>
      </p:sp>
      <p:sp>
        <p:nvSpPr>
          <p:cNvPr id="4" name="Footer Placeholder 3">
            <a:extLst>
              <a:ext uri="{FF2B5EF4-FFF2-40B4-BE49-F238E27FC236}">
                <a16:creationId xmlns:a16="http://schemas.microsoft.com/office/drawing/2014/main" id="{A2C588C7-3FC3-9096-441F-543C59F9C7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E58ED9-B98D-663A-09A0-DE0B19886B35}"/>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372090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D93852-C33E-B21E-6A79-79009C2326BD}"/>
              </a:ext>
            </a:extLst>
          </p:cNvPr>
          <p:cNvSpPr>
            <a:spLocks noGrp="1"/>
          </p:cNvSpPr>
          <p:nvPr>
            <p:ph type="dt" sz="half" idx="10"/>
          </p:nvPr>
        </p:nvSpPr>
        <p:spPr/>
        <p:txBody>
          <a:bodyPr/>
          <a:lstStyle/>
          <a:p>
            <a:fld id="{713ABDB3-D1D0-9744-A8C1-7E7102646AEC}" type="datetimeFigureOut">
              <a:rPr lang="en-US" smtClean="0"/>
              <a:t>3/30/26</a:t>
            </a:fld>
            <a:endParaRPr lang="en-US"/>
          </a:p>
        </p:txBody>
      </p:sp>
      <p:sp>
        <p:nvSpPr>
          <p:cNvPr id="3" name="Footer Placeholder 2">
            <a:extLst>
              <a:ext uri="{FF2B5EF4-FFF2-40B4-BE49-F238E27FC236}">
                <a16:creationId xmlns:a16="http://schemas.microsoft.com/office/drawing/2014/main" id="{B8F72157-3BCC-2F12-AD1B-B0EDBB4F8F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28F8F1-6910-D28A-FB13-930177B97545}"/>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733810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948BB-38E5-044D-6D0E-801BCF0459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D1B03F-5310-64C9-BC3A-E867AD9C9A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643EC3-E0B6-754B-0E5E-6DDB5FF0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78DA1F-5426-617C-4A04-78C289E4C8DD}"/>
              </a:ext>
            </a:extLst>
          </p:cNvPr>
          <p:cNvSpPr>
            <a:spLocks noGrp="1"/>
          </p:cNvSpPr>
          <p:nvPr>
            <p:ph type="dt" sz="half" idx="10"/>
          </p:nvPr>
        </p:nvSpPr>
        <p:spPr/>
        <p:txBody>
          <a:bodyPr/>
          <a:lstStyle/>
          <a:p>
            <a:fld id="{713ABDB3-D1D0-9744-A8C1-7E7102646AEC}" type="datetimeFigureOut">
              <a:rPr lang="en-US" smtClean="0"/>
              <a:t>3/30/26</a:t>
            </a:fld>
            <a:endParaRPr lang="en-US"/>
          </a:p>
        </p:txBody>
      </p:sp>
      <p:sp>
        <p:nvSpPr>
          <p:cNvPr id="6" name="Footer Placeholder 5">
            <a:extLst>
              <a:ext uri="{FF2B5EF4-FFF2-40B4-BE49-F238E27FC236}">
                <a16:creationId xmlns:a16="http://schemas.microsoft.com/office/drawing/2014/main" id="{AFC0366E-E9BE-FA68-639A-752A9BDE13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DF9C13-1EA5-D5ED-2D3F-5B08F9CCD620}"/>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3564263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2F1E3-5524-A8D0-6074-70694BA2A6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A458E9-B4E8-AC7A-234E-09D50894F6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8B0154-D383-D219-187A-6D94D668A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79FB29-06EE-7D91-ACCA-2C3C0C76264C}"/>
              </a:ext>
            </a:extLst>
          </p:cNvPr>
          <p:cNvSpPr>
            <a:spLocks noGrp="1"/>
          </p:cNvSpPr>
          <p:nvPr>
            <p:ph type="dt" sz="half" idx="10"/>
          </p:nvPr>
        </p:nvSpPr>
        <p:spPr/>
        <p:txBody>
          <a:bodyPr/>
          <a:lstStyle/>
          <a:p>
            <a:fld id="{713ABDB3-D1D0-9744-A8C1-7E7102646AEC}" type="datetimeFigureOut">
              <a:rPr lang="en-US" smtClean="0"/>
              <a:t>3/30/26</a:t>
            </a:fld>
            <a:endParaRPr lang="en-US"/>
          </a:p>
        </p:txBody>
      </p:sp>
      <p:sp>
        <p:nvSpPr>
          <p:cNvPr id="6" name="Footer Placeholder 5">
            <a:extLst>
              <a:ext uri="{FF2B5EF4-FFF2-40B4-BE49-F238E27FC236}">
                <a16:creationId xmlns:a16="http://schemas.microsoft.com/office/drawing/2014/main" id="{6ED2F188-80E5-2C3D-5AAD-BD2EF0C6C6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D169BF-D5ED-2003-D2BB-91CAC187B77F}"/>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2147459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2898FA-18DA-8721-6930-4E05DF816B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2DBB14-1EDB-DA9B-5EDA-44376860A7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68FEF8-8249-4A81-932C-1943C71596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13ABDB3-D1D0-9744-A8C1-7E7102646AEC}" type="datetimeFigureOut">
              <a:rPr lang="en-US" smtClean="0"/>
              <a:t>3/30/26</a:t>
            </a:fld>
            <a:endParaRPr lang="en-US"/>
          </a:p>
        </p:txBody>
      </p:sp>
      <p:sp>
        <p:nvSpPr>
          <p:cNvPr id="5" name="Footer Placeholder 4">
            <a:extLst>
              <a:ext uri="{FF2B5EF4-FFF2-40B4-BE49-F238E27FC236}">
                <a16:creationId xmlns:a16="http://schemas.microsoft.com/office/drawing/2014/main" id="{7C58087B-4F9B-C9FF-D568-9BD2110F3F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253C16A-4247-821B-D5CF-AD33415578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E20A64-E73C-CE4A-B4CA-505F6B4EC5E2}" type="slidenum">
              <a:rPr lang="en-US" smtClean="0"/>
              <a:t>‹#›</a:t>
            </a:fld>
            <a:endParaRPr lang="en-US"/>
          </a:p>
        </p:txBody>
      </p:sp>
      <p:pic>
        <p:nvPicPr>
          <p:cNvPr id="9" name="Picture 8" descr="A colorful background with white text&#10;&#10;AI-generated content may be incorrect.">
            <a:extLst>
              <a:ext uri="{FF2B5EF4-FFF2-40B4-BE49-F238E27FC236}">
                <a16:creationId xmlns:a16="http://schemas.microsoft.com/office/drawing/2014/main" id="{AF08A264-FEC8-614F-FD9F-918B5F3D9B52}"/>
              </a:ext>
            </a:extLst>
          </p:cNvPr>
          <p:cNvPicPr>
            <a:picLocks noChangeAspect="1"/>
          </p:cNvPicPr>
          <p:nvPr userDrawn="1"/>
        </p:nvPicPr>
        <p:blipFill>
          <a:blip r:embed="rId14"/>
          <a:stretch>
            <a:fillRect/>
          </a:stretch>
        </p:blipFill>
        <p:spPr>
          <a:xfrm>
            <a:off x="0" y="0"/>
            <a:ext cx="12192000" cy="6858000"/>
          </a:xfrm>
          <a:prstGeom prst="rect">
            <a:avLst/>
          </a:prstGeom>
        </p:spPr>
      </p:pic>
    </p:spTree>
    <p:extLst>
      <p:ext uri="{BB962C8B-B14F-4D97-AF65-F5344CB8AC3E}">
        <p14:creationId xmlns:p14="http://schemas.microsoft.com/office/powerpoint/2010/main" val="2989427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descr="A colorful heart with a yellow rectangle&#10;&#10;AI-generated content may be incorrect.">
            <a:extLst>
              <a:ext uri="{FF2B5EF4-FFF2-40B4-BE49-F238E27FC236}">
                <a16:creationId xmlns:a16="http://schemas.microsoft.com/office/drawing/2014/main" id="{DEB4A523-F0C1-E2DC-B55F-CE0C6B0BAE31}"/>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307095198"/>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31.jp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tags" Target="../tags/tag3.xml"/><Relationship Id="rId21" Type="http://schemas.openxmlformats.org/officeDocument/2006/relationships/image" Target="../media/image17.png"/><Relationship Id="rId7" Type="http://schemas.openxmlformats.org/officeDocument/2006/relationships/tags" Target="../tags/tag7.xml"/><Relationship Id="rId12" Type="http://schemas.openxmlformats.org/officeDocument/2006/relationships/notesSlide" Target="../notesSlides/notesSlide5.xml"/><Relationship Id="rId17" Type="http://schemas.openxmlformats.org/officeDocument/2006/relationships/image" Target="../media/image13.png"/><Relationship Id="rId2" Type="http://schemas.openxmlformats.org/officeDocument/2006/relationships/tags" Target="../tags/tag2.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2.xml"/><Relationship Id="rId5" Type="http://schemas.openxmlformats.org/officeDocument/2006/relationships/tags" Target="../tags/tag5.xml"/><Relationship Id="rId15" Type="http://schemas.openxmlformats.org/officeDocument/2006/relationships/image" Target="../media/image11.png"/><Relationship Id="rId10" Type="http://schemas.openxmlformats.org/officeDocument/2006/relationships/tags" Target="../tags/tag10.xml"/><Relationship Id="rId19" Type="http://schemas.openxmlformats.org/officeDocument/2006/relationships/image" Target="../media/image15.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F71-D457-77B4-BD88-E736FB117CBD}"/>
              </a:ext>
            </a:extLst>
          </p:cNvPr>
          <p:cNvSpPr txBox="1">
            <a:spLocks/>
          </p:cNvSpPr>
          <p:nvPr/>
        </p:nvSpPr>
        <p:spPr>
          <a:xfrm>
            <a:off x="0" y="1787112"/>
            <a:ext cx="8201464" cy="1641888"/>
          </a:xfrm>
          <a:prstGeom prst="rect">
            <a:avLst/>
          </a:prstGeom>
        </p:spPr>
        <p:txBody>
          <a:bodyPr anchor="t">
            <a:noAutofit/>
          </a:bodyPr>
          <a:lstStyle>
            <a:lvl1pPr algn="r" defTabSz="914400" rtl="0" eaLnBrk="1" latinLnBrk="0" hangingPunct="1">
              <a:lnSpc>
                <a:spcPct val="90000"/>
              </a:lnSpc>
              <a:spcBef>
                <a:spcPct val="0"/>
              </a:spcBef>
              <a:buNone/>
              <a:defRPr sz="5400" b="1" i="0" kern="1200">
                <a:solidFill>
                  <a:schemeClr val="bg1"/>
                </a:solidFill>
                <a:latin typeface="Arial" panose="020B0604020202020204" pitchFamily="34" charset="0"/>
                <a:ea typeface="+mj-ea"/>
                <a:cs typeface="Arial" panose="020B0604020202020204" pitchFamily="34" charset="0"/>
              </a:defRPr>
            </a:lvl1pPr>
          </a:lstStyle>
          <a:p>
            <a:pPr algn="l">
              <a:spcBef>
                <a:spcPts val="600"/>
              </a:spcBef>
            </a:pPr>
            <a:r>
              <a:rPr lang="en-US" sz="2800" dirty="0"/>
              <a:t>Effect of Early Financial Support on Medication Adherence Among Low-Income Patients Following Heart Failure Hospitalization</a:t>
            </a:r>
          </a:p>
          <a:p>
            <a:pPr algn="l">
              <a:spcBef>
                <a:spcPts val="600"/>
              </a:spcBef>
            </a:pPr>
            <a:r>
              <a:rPr lang="en-US" sz="2800" dirty="0"/>
              <a:t>The FUND-HF Pilot Trial</a:t>
            </a:r>
          </a:p>
        </p:txBody>
      </p:sp>
      <p:sp>
        <p:nvSpPr>
          <p:cNvPr id="4" name="Subtitle 2">
            <a:extLst>
              <a:ext uri="{FF2B5EF4-FFF2-40B4-BE49-F238E27FC236}">
                <a16:creationId xmlns:a16="http://schemas.microsoft.com/office/drawing/2014/main" id="{84C4F0CE-9B36-51C3-6EA6-80A7581DB5DA}"/>
              </a:ext>
            </a:extLst>
          </p:cNvPr>
          <p:cNvSpPr txBox="1">
            <a:spLocks/>
          </p:cNvSpPr>
          <p:nvPr/>
        </p:nvSpPr>
        <p:spPr>
          <a:xfrm>
            <a:off x="92769" y="3808716"/>
            <a:ext cx="8108696" cy="22977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Ambarish Pandey, MD, MSCS                                Associate Professor of Internal Medicine                 Divisions of Cardiology and Geriatrics                       Medical Director, HFpEF Program                             Principal Investigator, Cardiometabolic Research Unit        UT Southwestern Medical Center, Dallas, TX</a:t>
            </a:r>
          </a:p>
        </p:txBody>
      </p:sp>
      <p:pic>
        <p:nvPicPr>
          <p:cNvPr id="3" name="Picture 6" descr="UT Southwestern Logos | UT Southwestern Medical Center">
            <a:extLst>
              <a:ext uri="{FF2B5EF4-FFF2-40B4-BE49-F238E27FC236}">
                <a16:creationId xmlns:a16="http://schemas.microsoft.com/office/drawing/2014/main" id="{34EF8D5F-83FD-4E6D-500B-EF99B411A0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77" t="19368" r="6644"/>
          <a:stretch/>
        </p:blipFill>
        <p:spPr bwMode="auto">
          <a:xfrm>
            <a:off x="5860958" y="5951525"/>
            <a:ext cx="2202283" cy="7168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parkland hospital">
            <a:extLst>
              <a:ext uri="{FF2B5EF4-FFF2-40B4-BE49-F238E27FC236}">
                <a16:creationId xmlns:a16="http://schemas.microsoft.com/office/drawing/2014/main" id="{0E7FF451-240C-41B5-E21E-14A86AE776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69" y="5984786"/>
            <a:ext cx="1799973" cy="501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146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43D61AD-F6C1-2AA6-2D5F-80B0D6C271ED}"/>
              </a:ext>
            </a:extLst>
          </p:cNvPr>
          <p:cNvGrpSpPr/>
          <p:nvPr/>
        </p:nvGrpSpPr>
        <p:grpSpPr>
          <a:xfrm>
            <a:off x="2046962" y="126609"/>
            <a:ext cx="9657357" cy="5373089"/>
            <a:chOff x="1846546" y="1352811"/>
            <a:chExt cx="9051098" cy="4471792"/>
          </a:xfrm>
        </p:grpSpPr>
        <p:pic>
          <p:nvPicPr>
            <p:cNvPr id="4" name="Picture 3" descr="A flowchart of patient's status&#10;&#10;AI-generated content may be incorrect.">
              <a:extLst>
                <a:ext uri="{FF2B5EF4-FFF2-40B4-BE49-F238E27FC236}">
                  <a16:creationId xmlns:a16="http://schemas.microsoft.com/office/drawing/2014/main" id="{D2DA9BAF-42B6-4B05-AC31-225D6022B24C}"/>
                </a:ext>
              </a:extLst>
            </p:cNvPr>
            <p:cNvPicPr>
              <a:picLocks noChangeAspect="1"/>
            </p:cNvPicPr>
            <p:nvPr/>
          </p:nvPicPr>
          <p:blipFill>
            <a:blip r:embed="rId3">
              <a:extLst>
                <a:ext uri="{28A0092B-C50C-407E-A947-70E740481C1C}">
                  <a14:useLocalDpi xmlns:a14="http://schemas.microsoft.com/office/drawing/2010/main" val="0"/>
                </a:ext>
              </a:extLst>
            </a:blip>
            <a:srcRect t="35037" b="6076"/>
            <a:stretch>
              <a:fillRect/>
            </a:stretch>
          </p:blipFill>
          <p:spPr>
            <a:xfrm>
              <a:off x="1846546" y="1415440"/>
              <a:ext cx="8946110" cy="4409163"/>
            </a:xfrm>
            <a:prstGeom prst="rect">
              <a:avLst/>
            </a:prstGeom>
          </p:spPr>
        </p:pic>
        <p:sp>
          <p:nvSpPr>
            <p:cNvPr id="5" name="Rectangle 4">
              <a:extLst>
                <a:ext uri="{FF2B5EF4-FFF2-40B4-BE49-F238E27FC236}">
                  <a16:creationId xmlns:a16="http://schemas.microsoft.com/office/drawing/2014/main" id="{4B064298-BE00-7E52-9266-0BB5289F1AF4}"/>
                </a:ext>
              </a:extLst>
            </p:cNvPr>
            <p:cNvSpPr/>
            <p:nvPr/>
          </p:nvSpPr>
          <p:spPr>
            <a:xfrm>
              <a:off x="7565721" y="1352811"/>
              <a:ext cx="3331923" cy="7640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AEC8458-04C8-3611-CA92-3EA642F32D77}"/>
              </a:ext>
            </a:extLst>
          </p:cNvPr>
          <p:cNvSpPr>
            <a:spLocks noGrp="1"/>
          </p:cNvSpPr>
          <p:nvPr>
            <p:ph type="title"/>
          </p:nvPr>
        </p:nvSpPr>
        <p:spPr>
          <a:xfrm>
            <a:off x="599701" y="47116"/>
            <a:ext cx="10515600" cy="1325563"/>
          </a:xfrm>
        </p:spPr>
        <p:txBody>
          <a:bodyPr/>
          <a:lstStyle/>
          <a:p>
            <a:r>
              <a:rPr lang="en-US" dirty="0"/>
              <a:t>Study Cohort</a:t>
            </a:r>
          </a:p>
        </p:txBody>
      </p:sp>
    </p:spTree>
    <p:extLst>
      <p:ext uri="{BB962C8B-B14F-4D97-AF65-F5344CB8AC3E}">
        <p14:creationId xmlns:p14="http://schemas.microsoft.com/office/powerpoint/2010/main" val="1433355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D118C-5E06-E1E1-71A2-5DABF55D5E90}"/>
              </a:ext>
            </a:extLst>
          </p:cNvPr>
          <p:cNvSpPr>
            <a:spLocks noGrp="1"/>
          </p:cNvSpPr>
          <p:nvPr>
            <p:ph type="title"/>
          </p:nvPr>
        </p:nvSpPr>
        <p:spPr>
          <a:xfrm>
            <a:off x="838197" y="-160968"/>
            <a:ext cx="10515600" cy="1325563"/>
          </a:xfrm>
        </p:spPr>
        <p:txBody>
          <a:bodyPr/>
          <a:lstStyle/>
          <a:p>
            <a:r>
              <a:rPr lang="en-US" dirty="0"/>
              <a:t>Baseline Characteristics</a:t>
            </a:r>
          </a:p>
        </p:txBody>
      </p:sp>
      <p:graphicFrame>
        <p:nvGraphicFramePr>
          <p:cNvPr id="4" name="Content Placeholder 3">
            <a:extLst>
              <a:ext uri="{FF2B5EF4-FFF2-40B4-BE49-F238E27FC236}">
                <a16:creationId xmlns:a16="http://schemas.microsoft.com/office/drawing/2014/main" id="{8238F229-3010-9270-A4F1-75F731DF9C75}"/>
              </a:ext>
            </a:extLst>
          </p:cNvPr>
          <p:cNvGraphicFramePr>
            <a:graphicFrameLocks noGrp="1"/>
          </p:cNvGraphicFramePr>
          <p:nvPr>
            <p:ph idx="1"/>
            <p:extLst>
              <p:ext uri="{D42A27DB-BD31-4B8C-83A1-F6EECF244321}">
                <p14:modId xmlns:p14="http://schemas.microsoft.com/office/powerpoint/2010/main" val="3411310627"/>
              </p:ext>
            </p:extLst>
          </p:nvPr>
        </p:nvGraphicFramePr>
        <p:xfrm>
          <a:off x="838200" y="868680"/>
          <a:ext cx="10515597" cy="5120640"/>
        </p:xfrm>
        <a:graphic>
          <a:graphicData uri="http://schemas.openxmlformats.org/drawingml/2006/table">
            <a:tbl>
              <a:tblPr firstRow="1" bandRow="1">
                <a:tableStyleId>{5C22544A-7EE6-4342-B048-85BDC9FD1C3A}</a:tableStyleId>
              </a:tblPr>
              <a:tblGrid>
                <a:gridCol w="4911247">
                  <a:extLst>
                    <a:ext uri="{9D8B030D-6E8A-4147-A177-3AD203B41FA5}">
                      <a16:colId xmlns:a16="http://schemas.microsoft.com/office/drawing/2014/main" val="2667307389"/>
                    </a:ext>
                  </a:extLst>
                </a:gridCol>
                <a:gridCol w="2868460">
                  <a:extLst>
                    <a:ext uri="{9D8B030D-6E8A-4147-A177-3AD203B41FA5}">
                      <a16:colId xmlns:a16="http://schemas.microsoft.com/office/drawing/2014/main" val="1806399437"/>
                    </a:ext>
                  </a:extLst>
                </a:gridCol>
                <a:gridCol w="2735890">
                  <a:extLst>
                    <a:ext uri="{9D8B030D-6E8A-4147-A177-3AD203B41FA5}">
                      <a16:colId xmlns:a16="http://schemas.microsoft.com/office/drawing/2014/main" val="2551342161"/>
                    </a:ext>
                  </a:extLst>
                </a:gridCol>
              </a:tblGrid>
              <a:tr h="274320">
                <a:tc>
                  <a:txBody>
                    <a:bodyPr/>
                    <a:lstStyle/>
                    <a:p>
                      <a:endParaRPr lang="en-US" sz="1800" dirty="0">
                        <a:latin typeface="Arial" panose="020B0604020202020204" pitchFamily="34" charset="0"/>
                        <a:cs typeface="Arial" panose="020B0604020202020204" pitchFamily="34" charset="0"/>
                      </a:endParaRPr>
                    </a:p>
                  </a:txBody>
                  <a:tcPr/>
                </a:tc>
                <a:tc>
                  <a:txBody>
                    <a:bodyPr/>
                    <a:lstStyle/>
                    <a:p>
                      <a:pPr marL="0" marR="0" algn="ctr">
                        <a:buNone/>
                      </a:pPr>
                      <a:r>
                        <a:rPr lang="en-US" sz="1800" b="1" kern="100">
                          <a:solidFill>
                            <a:schemeClr val="bg1"/>
                          </a:solidFill>
                          <a:effectLst/>
                          <a:latin typeface="Arial" panose="020B0604020202020204" pitchFamily="34" charset="0"/>
                          <a:ea typeface="Calibri" panose="020F0502020204030204" pitchFamily="34" charset="0"/>
                          <a:cs typeface="Arial" panose="020B0604020202020204" pitchFamily="34" charset="0"/>
                        </a:rPr>
                        <a:t>Financial Support (n=76)</a:t>
                      </a:r>
                      <a:endParaRPr lang="en-US" sz="1800" kern="1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buNone/>
                      </a:pPr>
                      <a:r>
                        <a:rPr lang="en-US" sz="18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Control  (n=77)</a:t>
                      </a:r>
                      <a:endParaRPr lang="en-US" sz="1800" kern="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490813251"/>
                  </a:ext>
                </a:extLst>
              </a:tr>
              <a:tr h="274320">
                <a:tc>
                  <a:txBody>
                    <a:bodyPr/>
                    <a:lstStyle/>
                    <a:p>
                      <a:r>
                        <a:rPr lang="en-US" sz="1800" b="0" dirty="0">
                          <a:latin typeface="Arial" panose="020B0604020202020204" pitchFamily="34" charset="0"/>
                          <a:cs typeface="Arial" panose="020B0604020202020204" pitchFamily="34" charset="0"/>
                        </a:rPr>
                        <a:t>Age (mean, y)</a:t>
                      </a:r>
                    </a:p>
                  </a:txBody>
                  <a:tcPr/>
                </a:tc>
                <a:tc>
                  <a:txBody>
                    <a:bodyPr/>
                    <a:lstStyle/>
                    <a:p>
                      <a:pPr algn="ctr"/>
                      <a:r>
                        <a:rPr lang="en-US" sz="1800" b="0" dirty="0">
                          <a:latin typeface="Arial" panose="020B0604020202020204" pitchFamily="34" charset="0"/>
                          <a:cs typeface="Arial" panose="020B0604020202020204" pitchFamily="34" charset="0"/>
                        </a:rPr>
                        <a:t>53</a:t>
                      </a:r>
                    </a:p>
                  </a:txBody>
                  <a:tcPr/>
                </a:tc>
                <a:tc>
                  <a:txBody>
                    <a:bodyPr/>
                    <a:lstStyle/>
                    <a:p>
                      <a:pPr algn="ctr"/>
                      <a:r>
                        <a:rPr lang="en-US" sz="1800" b="0" dirty="0">
                          <a:latin typeface="Arial" panose="020B0604020202020204" pitchFamily="34" charset="0"/>
                          <a:cs typeface="Arial" panose="020B0604020202020204" pitchFamily="34" charset="0"/>
                        </a:rPr>
                        <a:t>53</a:t>
                      </a:r>
                    </a:p>
                  </a:txBody>
                  <a:tcPr/>
                </a:tc>
                <a:extLst>
                  <a:ext uri="{0D108BD9-81ED-4DB2-BD59-A6C34878D82A}">
                    <a16:rowId xmlns:a16="http://schemas.microsoft.com/office/drawing/2014/main" val="1659341895"/>
                  </a:ext>
                </a:extLst>
              </a:tr>
              <a:tr h="274320">
                <a:tc>
                  <a:txBody>
                    <a:bodyPr/>
                    <a:lstStyle/>
                    <a:p>
                      <a:r>
                        <a:rPr lang="en-US" sz="1800" dirty="0">
                          <a:latin typeface="Arial" panose="020B0604020202020204" pitchFamily="34" charset="0"/>
                          <a:cs typeface="Arial" panose="020B0604020202020204" pitchFamily="34" charset="0"/>
                        </a:rPr>
                        <a:t>Male sex, %</a:t>
                      </a:r>
                    </a:p>
                  </a:txBody>
                  <a:tcPr/>
                </a:tc>
                <a:tc>
                  <a:txBody>
                    <a:bodyPr/>
                    <a:lstStyle/>
                    <a:p>
                      <a:pPr algn="ctr"/>
                      <a:r>
                        <a:rPr lang="en-US" sz="1800" dirty="0">
                          <a:latin typeface="Arial" panose="020B0604020202020204" pitchFamily="34" charset="0"/>
                          <a:cs typeface="Arial" panose="020B0604020202020204" pitchFamily="34" charset="0"/>
                        </a:rPr>
                        <a:t>78</a:t>
                      </a:r>
                    </a:p>
                  </a:txBody>
                  <a:tcPr/>
                </a:tc>
                <a:tc>
                  <a:txBody>
                    <a:bodyPr/>
                    <a:lstStyle/>
                    <a:p>
                      <a:pPr algn="ctr"/>
                      <a:r>
                        <a:rPr lang="en-US" sz="1800" dirty="0">
                          <a:latin typeface="Arial" panose="020B0604020202020204" pitchFamily="34" charset="0"/>
                          <a:cs typeface="Arial" panose="020B0604020202020204" pitchFamily="34" charset="0"/>
                        </a:rPr>
                        <a:t>74</a:t>
                      </a:r>
                    </a:p>
                  </a:txBody>
                  <a:tcPr/>
                </a:tc>
                <a:extLst>
                  <a:ext uri="{0D108BD9-81ED-4DB2-BD59-A6C34878D82A}">
                    <a16:rowId xmlns:a16="http://schemas.microsoft.com/office/drawing/2014/main" val="3008448288"/>
                  </a:ext>
                </a:extLst>
              </a:tr>
              <a:tr h="274320">
                <a:tc>
                  <a:txBody>
                    <a:bodyPr/>
                    <a:lstStyle/>
                    <a:p>
                      <a:r>
                        <a:rPr lang="en-US" sz="1800" b="1" dirty="0">
                          <a:latin typeface="Arial" panose="020B0604020202020204" pitchFamily="34" charset="0"/>
                          <a:cs typeface="Arial" panose="020B0604020202020204" pitchFamily="34" charset="0"/>
                        </a:rPr>
                        <a:t>Black race, %</a:t>
                      </a:r>
                    </a:p>
                  </a:txBody>
                  <a:tcPr/>
                </a:tc>
                <a:tc>
                  <a:txBody>
                    <a:bodyPr/>
                    <a:lstStyle/>
                    <a:p>
                      <a:pPr algn="ctr"/>
                      <a:r>
                        <a:rPr lang="en-US" sz="1800" b="1" dirty="0">
                          <a:latin typeface="Arial" panose="020B0604020202020204" pitchFamily="34" charset="0"/>
                          <a:cs typeface="Arial" panose="020B0604020202020204" pitchFamily="34" charset="0"/>
                        </a:rPr>
                        <a:t>65</a:t>
                      </a:r>
                    </a:p>
                  </a:txBody>
                  <a:tcPr/>
                </a:tc>
                <a:tc>
                  <a:txBody>
                    <a:bodyPr/>
                    <a:lstStyle/>
                    <a:p>
                      <a:pPr algn="ctr"/>
                      <a:r>
                        <a:rPr lang="en-US" sz="1800" b="1" dirty="0">
                          <a:latin typeface="Arial" panose="020B0604020202020204" pitchFamily="34" charset="0"/>
                          <a:cs typeface="Arial" panose="020B0604020202020204" pitchFamily="34" charset="0"/>
                        </a:rPr>
                        <a:t>81</a:t>
                      </a:r>
                    </a:p>
                  </a:txBody>
                  <a:tcPr/>
                </a:tc>
                <a:extLst>
                  <a:ext uri="{0D108BD9-81ED-4DB2-BD59-A6C34878D82A}">
                    <a16:rowId xmlns:a16="http://schemas.microsoft.com/office/drawing/2014/main" val="4207635104"/>
                  </a:ext>
                </a:extLst>
              </a:tr>
              <a:tr h="274320">
                <a:tc>
                  <a:txBody>
                    <a:bodyPr/>
                    <a:lstStyle/>
                    <a:p>
                      <a:r>
                        <a:rPr lang="en-US" sz="1800" dirty="0">
                          <a:latin typeface="Arial" panose="020B0604020202020204" pitchFamily="34" charset="0"/>
                          <a:cs typeface="Arial" panose="020B0604020202020204" pitchFamily="34" charset="0"/>
                        </a:rPr>
                        <a:t>Hispanic ethnicity, %</a:t>
                      </a:r>
                    </a:p>
                  </a:txBody>
                  <a:tcPr/>
                </a:tc>
                <a:tc>
                  <a:txBody>
                    <a:bodyPr/>
                    <a:lstStyle/>
                    <a:p>
                      <a:pPr algn="ctr"/>
                      <a:r>
                        <a:rPr lang="en-US" sz="1800" dirty="0">
                          <a:latin typeface="Arial" panose="020B0604020202020204" pitchFamily="34" charset="0"/>
                          <a:cs typeface="Arial" panose="020B0604020202020204" pitchFamily="34" charset="0"/>
                        </a:rPr>
                        <a:t>18</a:t>
                      </a:r>
                    </a:p>
                  </a:txBody>
                  <a:tcPr/>
                </a:tc>
                <a:tc>
                  <a:txBody>
                    <a:bodyPr/>
                    <a:lstStyle/>
                    <a:p>
                      <a:pPr algn="ctr"/>
                      <a:r>
                        <a:rPr lang="en-US" sz="1800" dirty="0">
                          <a:latin typeface="Arial" panose="020B0604020202020204" pitchFamily="34" charset="0"/>
                          <a:cs typeface="Arial" panose="020B0604020202020204" pitchFamily="34" charset="0"/>
                        </a:rPr>
                        <a:t>12</a:t>
                      </a:r>
                    </a:p>
                  </a:txBody>
                  <a:tcPr/>
                </a:tc>
                <a:extLst>
                  <a:ext uri="{0D108BD9-81ED-4DB2-BD59-A6C34878D82A}">
                    <a16:rowId xmlns:a16="http://schemas.microsoft.com/office/drawing/2014/main" val="2659933805"/>
                  </a:ext>
                </a:extLst>
              </a:tr>
              <a:tr h="274320">
                <a:tc>
                  <a:txBody>
                    <a:bodyPr/>
                    <a:lstStyle/>
                    <a:p>
                      <a:r>
                        <a:rPr lang="en-US" dirty="0">
                          <a:latin typeface="Arial" panose="020B0604020202020204" pitchFamily="34" charset="0"/>
                          <a:cs typeface="Arial" panose="020B0604020202020204" pitchFamily="34" charset="0"/>
                        </a:rPr>
                        <a:t>Self-reported monthly income (median, $)</a:t>
                      </a:r>
                    </a:p>
                  </a:txBody>
                  <a:tcPr/>
                </a:tc>
                <a:tc>
                  <a:txBody>
                    <a:bodyPr/>
                    <a:lstStyle/>
                    <a:p>
                      <a:pPr algn="ctr"/>
                      <a:r>
                        <a:rPr lang="en-US" dirty="0">
                          <a:latin typeface="Arial" panose="020B0604020202020204" pitchFamily="34" charset="0"/>
                          <a:cs typeface="Arial" panose="020B0604020202020204" pitchFamily="34" charset="0"/>
                        </a:rPr>
                        <a:t>$840</a:t>
                      </a:r>
                    </a:p>
                  </a:txBody>
                  <a:tcPr/>
                </a:tc>
                <a:tc>
                  <a:txBody>
                    <a:bodyPr/>
                    <a:lstStyle/>
                    <a:p>
                      <a:pPr algn="ctr"/>
                      <a:r>
                        <a:rPr lang="en-US" dirty="0">
                          <a:latin typeface="Arial" panose="020B0604020202020204" pitchFamily="34" charset="0"/>
                          <a:cs typeface="Arial" panose="020B0604020202020204" pitchFamily="34" charset="0"/>
                        </a:rPr>
                        <a:t>$400</a:t>
                      </a:r>
                    </a:p>
                  </a:txBody>
                  <a:tcPr/>
                </a:tc>
                <a:extLst>
                  <a:ext uri="{0D108BD9-81ED-4DB2-BD59-A6C34878D82A}">
                    <a16:rowId xmlns:a16="http://schemas.microsoft.com/office/drawing/2014/main" val="934506760"/>
                  </a:ext>
                </a:extLst>
              </a:tr>
              <a:tr h="274320">
                <a:tc>
                  <a:txBody>
                    <a:bodyPr/>
                    <a:lstStyle/>
                    <a:p>
                      <a:r>
                        <a:rPr lang="en-US" b="1" dirty="0">
                          <a:latin typeface="Arial" panose="020B0604020202020204" pitchFamily="34" charset="0"/>
                          <a:cs typeface="Arial" panose="020B0604020202020204" pitchFamily="34" charset="0"/>
                        </a:rPr>
                        <a:t>Self-reported monthly income of $0, %</a:t>
                      </a:r>
                    </a:p>
                  </a:txBody>
                  <a:tcPr/>
                </a:tc>
                <a:tc>
                  <a:txBody>
                    <a:bodyPr/>
                    <a:lstStyle/>
                    <a:p>
                      <a:pPr algn="ctr"/>
                      <a:r>
                        <a:rPr lang="en-US" b="1" dirty="0">
                          <a:latin typeface="Arial" panose="020B0604020202020204" pitchFamily="34" charset="0"/>
                          <a:cs typeface="Arial" panose="020B0604020202020204" pitchFamily="34" charset="0"/>
                        </a:rPr>
                        <a:t>37</a:t>
                      </a:r>
                    </a:p>
                  </a:txBody>
                  <a:tcPr/>
                </a:tc>
                <a:tc>
                  <a:txBody>
                    <a:bodyPr/>
                    <a:lstStyle/>
                    <a:p>
                      <a:pPr algn="ctr"/>
                      <a:r>
                        <a:rPr lang="en-US" b="1" dirty="0">
                          <a:latin typeface="Arial" panose="020B0604020202020204" pitchFamily="34" charset="0"/>
                          <a:cs typeface="Arial" panose="020B0604020202020204" pitchFamily="34" charset="0"/>
                        </a:rPr>
                        <a:t>42</a:t>
                      </a:r>
                    </a:p>
                  </a:txBody>
                  <a:tcPr/>
                </a:tc>
                <a:extLst>
                  <a:ext uri="{0D108BD9-81ED-4DB2-BD59-A6C34878D82A}">
                    <a16:rowId xmlns:a16="http://schemas.microsoft.com/office/drawing/2014/main" val="2883353423"/>
                  </a:ext>
                </a:extLst>
              </a:tr>
              <a:tr h="274320">
                <a:tc>
                  <a:txBody>
                    <a:bodyPr/>
                    <a:lstStyle/>
                    <a:p>
                      <a:r>
                        <a:rPr lang="en-US" b="1" dirty="0">
                          <a:latin typeface="Arial" panose="020B0604020202020204" pitchFamily="34" charset="0"/>
                          <a:cs typeface="Arial" panose="020B0604020202020204" pitchFamily="34" charset="0"/>
                        </a:rPr>
                        <a:t>Uninsured, %</a:t>
                      </a:r>
                    </a:p>
                  </a:txBody>
                  <a:tcPr/>
                </a:tc>
                <a:tc>
                  <a:txBody>
                    <a:bodyPr/>
                    <a:lstStyle/>
                    <a:p>
                      <a:pPr algn="ctr"/>
                      <a:r>
                        <a:rPr lang="en-US" b="1" dirty="0">
                          <a:latin typeface="Arial" panose="020B0604020202020204" pitchFamily="34" charset="0"/>
                          <a:cs typeface="Arial" panose="020B0604020202020204" pitchFamily="34" charset="0"/>
                        </a:rPr>
                        <a:t>51</a:t>
                      </a:r>
                    </a:p>
                  </a:txBody>
                  <a:tcPr/>
                </a:tc>
                <a:tc>
                  <a:txBody>
                    <a:bodyPr/>
                    <a:lstStyle/>
                    <a:p>
                      <a:pPr algn="ctr"/>
                      <a:r>
                        <a:rPr lang="en-US" b="1" dirty="0">
                          <a:latin typeface="Arial" panose="020B0604020202020204" pitchFamily="34" charset="0"/>
                          <a:cs typeface="Arial" panose="020B0604020202020204" pitchFamily="34" charset="0"/>
                        </a:rPr>
                        <a:t>57</a:t>
                      </a:r>
                    </a:p>
                  </a:txBody>
                  <a:tcPr/>
                </a:tc>
                <a:extLst>
                  <a:ext uri="{0D108BD9-81ED-4DB2-BD59-A6C34878D82A}">
                    <a16:rowId xmlns:a16="http://schemas.microsoft.com/office/drawing/2014/main" val="2262799505"/>
                  </a:ext>
                </a:extLst>
              </a:tr>
              <a:tr h="274320">
                <a:tc>
                  <a:txBody>
                    <a:bodyPr/>
                    <a:lstStyle/>
                    <a:p>
                      <a:r>
                        <a:rPr lang="en-US" dirty="0">
                          <a:latin typeface="Arial" panose="020B0604020202020204" pitchFamily="34" charset="0"/>
                          <a:cs typeface="Arial" panose="020B0604020202020204" pitchFamily="34" charset="0"/>
                        </a:rPr>
                        <a:t>County Indigent Health Program, %</a:t>
                      </a:r>
                    </a:p>
                  </a:txBody>
                  <a:tcPr/>
                </a:tc>
                <a:tc>
                  <a:txBody>
                    <a:bodyPr/>
                    <a:lstStyle/>
                    <a:p>
                      <a:pPr algn="ctr"/>
                      <a:r>
                        <a:rPr lang="en-US" dirty="0">
                          <a:latin typeface="Arial" panose="020B0604020202020204" pitchFamily="34" charset="0"/>
                          <a:cs typeface="Arial" panose="020B0604020202020204" pitchFamily="34" charset="0"/>
                        </a:rPr>
                        <a:t>34</a:t>
                      </a:r>
                    </a:p>
                  </a:txBody>
                  <a:tcPr/>
                </a:tc>
                <a:tc>
                  <a:txBody>
                    <a:bodyPr/>
                    <a:lstStyle/>
                    <a:p>
                      <a:pPr algn="ctr"/>
                      <a:r>
                        <a:rPr lang="en-US" dirty="0">
                          <a:latin typeface="Arial" panose="020B0604020202020204" pitchFamily="34" charset="0"/>
                          <a:cs typeface="Arial" panose="020B0604020202020204" pitchFamily="34" charset="0"/>
                        </a:rPr>
                        <a:t>36</a:t>
                      </a:r>
                    </a:p>
                  </a:txBody>
                  <a:tcPr/>
                </a:tc>
                <a:extLst>
                  <a:ext uri="{0D108BD9-81ED-4DB2-BD59-A6C34878D82A}">
                    <a16:rowId xmlns:a16="http://schemas.microsoft.com/office/drawing/2014/main" val="2223536463"/>
                  </a:ext>
                </a:extLst>
              </a:tr>
              <a:tr h="274320">
                <a:tc>
                  <a:txBody>
                    <a:bodyPr/>
                    <a:lstStyle/>
                    <a:p>
                      <a:r>
                        <a:rPr lang="en-US" sz="1800" dirty="0">
                          <a:latin typeface="Arial" panose="020B0604020202020204" pitchFamily="34" charset="0"/>
                          <a:cs typeface="Arial" panose="020B0604020202020204" pitchFamily="34" charset="0"/>
                        </a:rPr>
                        <a:t>LVEF (median, %)</a:t>
                      </a:r>
                    </a:p>
                  </a:txBody>
                  <a:tcPr/>
                </a:tc>
                <a:tc>
                  <a:txBody>
                    <a:bodyPr/>
                    <a:lstStyle/>
                    <a:p>
                      <a:pPr algn="ctr"/>
                      <a:r>
                        <a:rPr lang="en-US" sz="1800" dirty="0">
                          <a:latin typeface="Arial" panose="020B0604020202020204" pitchFamily="34" charset="0"/>
                          <a:cs typeface="Arial" panose="020B0604020202020204" pitchFamily="34" charset="0"/>
                        </a:rPr>
                        <a:t>26</a:t>
                      </a:r>
                    </a:p>
                  </a:txBody>
                  <a:tcPr/>
                </a:tc>
                <a:tc>
                  <a:txBody>
                    <a:bodyPr/>
                    <a:lstStyle/>
                    <a:p>
                      <a:pPr algn="ctr"/>
                      <a:r>
                        <a:rPr lang="en-US" sz="1800" dirty="0">
                          <a:latin typeface="Arial" panose="020B0604020202020204" pitchFamily="34" charset="0"/>
                          <a:cs typeface="Arial" panose="020B0604020202020204" pitchFamily="34" charset="0"/>
                        </a:rPr>
                        <a:t>25</a:t>
                      </a:r>
                    </a:p>
                  </a:txBody>
                  <a:tcPr/>
                </a:tc>
                <a:extLst>
                  <a:ext uri="{0D108BD9-81ED-4DB2-BD59-A6C34878D82A}">
                    <a16:rowId xmlns:a16="http://schemas.microsoft.com/office/drawing/2014/main" val="2443248306"/>
                  </a:ext>
                </a:extLst>
              </a:tr>
              <a:tr h="274320">
                <a:tc>
                  <a:txBody>
                    <a:bodyPr/>
                    <a:lstStyle/>
                    <a:p>
                      <a:r>
                        <a:rPr lang="en-US" sz="1800" dirty="0">
                          <a:latin typeface="Arial" panose="020B0604020202020204" pitchFamily="34" charset="0"/>
                          <a:cs typeface="Arial" panose="020B0604020202020204" pitchFamily="34" charset="0"/>
                        </a:rPr>
                        <a:t>Admission NT-proBNP (median, pg/mL)</a:t>
                      </a:r>
                    </a:p>
                  </a:txBody>
                  <a:tcPr/>
                </a:tc>
                <a:tc>
                  <a:txBody>
                    <a:bodyPr/>
                    <a:lstStyle/>
                    <a:p>
                      <a:pPr algn="ctr"/>
                      <a:r>
                        <a:rPr lang="en-US" sz="1800" dirty="0">
                          <a:latin typeface="Arial" panose="020B0604020202020204" pitchFamily="34" charset="0"/>
                          <a:cs typeface="Arial" panose="020B0604020202020204" pitchFamily="34" charset="0"/>
                        </a:rPr>
                        <a:t>3648</a:t>
                      </a:r>
                    </a:p>
                  </a:txBody>
                  <a:tcPr/>
                </a:tc>
                <a:tc>
                  <a:txBody>
                    <a:bodyPr/>
                    <a:lstStyle/>
                    <a:p>
                      <a:pPr algn="ctr"/>
                      <a:r>
                        <a:rPr lang="en-US" sz="1800" dirty="0">
                          <a:latin typeface="Arial" panose="020B0604020202020204" pitchFamily="34" charset="0"/>
                          <a:cs typeface="Arial" panose="020B0604020202020204" pitchFamily="34" charset="0"/>
                        </a:rPr>
                        <a:t>3775</a:t>
                      </a:r>
                    </a:p>
                  </a:txBody>
                  <a:tcPr/>
                </a:tc>
                <a:extLst>
                  <a:ext uri="{0D108BD9-81ED-4DB2-BD59-A6C34878D82A}">
                    <a16:rowId xmlns:a16="http://schemas.microsoft.com/office/drawing/2014/main" val="505519392"/>
                  </a:ext>
                </a:extLst>
              </a:tr>
              <a:tr h="274320">
                <a:tc>
                  <a:txBody>
                    <a:bodyPr/>
                    <a:lstStyle/>
                    <a:p>
                      <a:r>
                        <a:rPr lang="en-US" sz="1800" dirty="0">
                          <a:latin typeface="Arial" panose="020B0604020202020204" pitchFamily="34" charset="0"/>
                          <a:cs typeface="Arial" panose="020B0604020202020204" pitchFamily="34" charset="0"/>
                        </a:rPr>
                        <a:t>Prescribed quadruple GDMT, %</a:t>
                      </a:r>
                    </a:p>
                  </a:txBody>
                  <a:tcPr/>
                </a:tc>
                <a:tc>
                  <a:txBody>
                    <a:bodyPr/>
                    <a:lstStyle/>
                    <a:p>
                      <a:pPr algn="ctr"/>
                      <a:r>
                        <a:rPr lang="en-US" sz="1800" dirty="0">
                          <a:latin typeface="Arial" panose="020B0604020202020204" pitchFamily="34" charset="0"/>
                          <a:cs typeface="Arial" panose="020B0604020202020204" pitchFamily="34" charset="0"/>
                        </a:rPr>
                        <a:t>53</a:t>
                      </a:r>
                    </a:p>
                  </a:txBody>
                  <a:tcPr/>
                </a:tc>
                <a:tc>
                  <a:txBody>
                    <a:bodyPr/>
                    <a:lstStyle/>
                    <a:p>
                      <a:pPr algn="ctr"/>
                      <a:r>
                        <a:rPr lang="en-US" sz="1800" dirty="0">
                          <a:latin typeface="Arial" panose="020B0604020202020204" pitchFamily="34" charset="0"/>
                          <a:cs typeface="Arial" panose="020B0604020202020204" pitchFamily="34" charset="0"/>
                        </a:rPr>
                        <a:t>62</a:t>
                      </a:r>
                    </a:p>
                  </a:txBody>
                  <a:tcPr/>
                </a:tc>
                <a:extLst>
                  <a:ext uri="{0D108BD9-81ED-4DB2-BD59-A6C34878D82A}">
                    <a16:rowId xmlns:a16="http://schemas.microsoft.com/office/drawing/2014/main" val="3103971560"/>
                  </a:ext>
                </a:extLst>
              </a:tr>
              <a:tr h="274320">
                <a:tc>
                  <a:txBody>
                    <a:bodyPr/>
                    <a:lstStyle/>
                    <a:p>
                      <a:r>
                        <a:rPr lang="en-US" sz="1800" b="1" dirty="0">
                          <a:latin typeface="Arial" panose="020B0604020202020204" pitchFamily="34" charset="0"/>
                          <a:cs typeface="Arial" panose="020B0604020202020204" pitchFamily="34" charset="0"/>
                        </a:rPr>
                        <a:t>Baseline KCCQ-OSS (median)</a:t>
                      </a:r>
                    </a:p>
                  </a:txBody>
                  <a:tcPr/>
                </a:tc>
                <a:tc>
                  <a:txBody>
                    <a:bodyPr/>
                    <a:lstStyle/>
                    <a:p>
                      <a:pPr algn="ctr"/>
                      <a:r>
                        <a:rPr lang="en-US" sz="1800" b="1" dirty="0">
                          <a:latin typeface="Arial" panose="020B0604020202020204" pitchFamily="34" charset="0"/>
                          <a:cs typeface="Arial" panose="020B0604020202020204" pitchFamily="34" charset="0"/>
                        </a:rPr>
                        <a:t>39</a:t>
                      </a:r>
                    </a:p>
                  </a:txBody>
                  <a:tcPr/>
                </a:tc>
                <a:tc>
                  <a:txBody>
                    <a:bodyPr/>
                    <a:lstStyle/>
                    <a:p>
                      <a:pPr algn="ctr"/>
                      <a:r>
                        <a:rPr lang="en-US" sz="1800" b="1" dirty="0">
                          <a:latin typeface="Arial" panose="020B0604020202020204" pitchFamily="34" charset="0"/>
                          <a:cs typeface="Arial" panose="020B0604020202020204" pitchFamily="34" charset="0"/>
                        </a:rPr>
                        <a:t>39</a:t>
                      </a:r>
                    </a:p>
                  </a:txBody>
                  <a:tcPr/>
                </a:tc>
                <a:extLst>
                  <a:ext uri="{0D108BD9-81ED-4DB2-BD59-A6C34878D82A}">
                    <a16:rowId xmlns:a16="http://schemas.microsoft.com/office/drawing/2014/main" val="3311529441"/>
                  </a:ext>
                </a:extLst>
              </a:tr>
              <a:tr h="274320">
                <a:tc>
                  <a:txBody>
                    <a:bodyPr/>
                    <a:lstStyle/>
                    <a:p>
                      <a:r>
                        <a:rPr lang="en-US" sz="1800" b="1" dirty="0">
                          <a:latin typeface="Arial" panose="020B0604020202020204" pitchFamily="34" charset="0"/>
                          <a:cs typeface="Arial" panose="020B0604020202020204" pitchFamily="34" charset="0"/>
                        </a:rPr>
                        <a:t>Low self-reporte</a:t>
                      </a:r>
                      <a:r>
                        <a:rPr lang="en-US" sz="1800" b="1" dirty="0">
                          <a:effectLst/>
                          <a:latin typeface="Arial" panose="020B0604020202020204" pitchFamily="34" charset="0"/>
                          <a:cs typeface="Arial" panose="020B0604020202020204" pitchFamily="34" charset="0"/>
                        </a:rPr>
                        <a:t>d </a:t>
                      </a:r>
                      <a:r>
                        <a:rPr lang="en-US" sz="1800" b="1" dirty="0">
                          <a:latin typeface="Arial" panose="020B0604020202020204" pitchFamily="34" charset="0"/>
                          <a:cs typeface="Arial" panose="020B0604020202020204" pitchFamily="34" charset="0"/>
                        </a:rPr>
                        <a:t>adherence, %</a:t>
                      </a:r>
                    </a:p>
                  </a:txBody>
                  <a:tcPr/>
                </a:tc>
                <a:tc>
                  <a:txBody>
                    <a:bodyPr/>
                    <a:lstStyle/>
                    <a:p>
                      <a:pPr algn="ctr"/>
                      <a:r>
                        <a:rPr lang="en-US" sz="1800" b="1" dirty="0">
                          <a:latin typeface="Arial" panose="020B0604020202020204" pitchFamily="34" charset="0"/>
                          <a:cs typeface="Arial" panose="020B0604020202020204" pitchFamily="34" charset="0"/>
                        </a:rPr>
                        <a:t>59</a:t>
                      </a:r>
                    </a:p>
                  </a:txBody>
                  <a:tcPr/>
                </a:tc>
                <a:tc>
                  <a:txBody>
                    <a:bodyPr/>
                    <a:lstStyle/>
                    <a:p>
                      <a:pPr algn="ctr"/>
                      <a:r>
                        <a:rPr lang="en-US" sz="1800" b="1" dirty="0">
                          <a:latin typeface="Arial" panose="020B0604020202020204" pitchFamily="34" charset="0"/>
                          <a:cs typeface="Arial" panose="020B0604020202020204" pitchFamily="34" charset="0"/>
                        </a:rPr>
                        <a:t>57</a:t>
                      </a:r>
                    </a:p>
                  </a:txBody>
                  <a:tcPr/>
                </a:tc>
                <a:extLst>
                  <a:ext uri="{0D108BD9-81ED-4DB2-BD59-A6C34878D82A}">
                    <a16:rowId xmlns:a16="http://schemas.microsoft.com/office/drawing/2014/main" val="276029808"/>
                  </a:ext>
                </a:extLst>
              </a:tr>
            </a:tbl>
          </a:graphicData>
        </a:graphic>
      </p:graphicFrame>
      <p:sp>
        <p:nvSpPr>
          <p:cNvPr id="7" name="TextBox 6">
            <a:extLst>
              <a:ext uri="{FF2B5EF4-FFF2-40B4-BE49-F238E27FC236}">
                <a16:creationId xmlns:a16="http://schemas.microsoft.com/office/drawing/2014/main" id="{8E896D43-2DD9-430A-095E-4EF2760DE163}"/>
              </a:ext>
            </a:extLst>
          </p:cNvPr>
          <p:cNvSpPr txBox="1"/>
          <p:nvPr/>
        </p:nvSpPr>
        <p:spPr>
          <a:xfrm>
            <a:off x="3493827" y="5996226"/>
            <a:ext cx="8698173" cy="861774"/>
          </a:xfrm>
          <a:prstGeom prst="rect">
            <a:avLst/>
          </a:prstGeom>
          <a:noFill/>
        </p:spPr>
        <p:txBody>
          <a:bodyPr wrap="square">
            <a:spAutoFit/>
          </a:bodyPr>
          <a:lstStyle/>
          <a:p>
            <a:endParaRPr lang="en-US" sz="1000" dirty="0">
              <a:solidFill>
                <a:schemeClr val="bg1"/>
              </a:solidFill>
              <a:latin typeface="Arial" panose="020B0604020202020204" pitchFamily="34" charset="0"/>
              <a:cs typeface="Arial" panose="020B0604020202020204" pitchFamily="34" charset="0"/>
            </a:endParaRPr>
          </a:p>
          <a:p>
            <a:endParaRPr lang="en-US" sz="1000" dirty="0">
              <a:solidFill>
                <a:schemeClr val="bg1"/>
              </a:solidFill>
              <a:latin typeface="Arial" panose="020B0604020202020204" pitchFamily="34" charset="0"/>
              <a:cs typeface="Arial" panose="020B0604020202020204" pitchFamily="34" charset="0"/>
            </a:endParaRPr>
          </a:p>
          <a:p>
            <a:endParaRPr lang="en-US" sz="1000" dirty="0">
              <a:solidFill>
                <a:schemeClr val="bg1"/>
              </a:solidFill>
              <a:latin typeface="Arial" panose="020B0604020202020204" pitchFamily="34" charset="0"/>
              <a:cs typeface="Arial" panose="020B0604020202020204" pitchFamily="34" charset="0"/>
            </a:endParaRPr>
          </a:p>
          <a:p>
            <a:r>
              <a:rPr lang="en-US" sz="1000" dirty="0">
                <a:solidFill>
                  <a:schemeClr val="bg1"/>
                </a:solidFill>
                <a:latin typeface="Arial" panose="020B0604020202020204" pitchFamily="34" charset="0"/>
                <a:cs typeface="Arial" panose="020B0604020202020204" pitchFamily="34" charset="0"/>
              </a:rPr>
              <a:t>Abbreviations: LVEF – left ventricular ejection fraction, GDMT – guideline directed medical therapy, KCCQ-OSS – Kansas City Cardiomyopathy Questionnaire Overall Summary Score</a:t>
            </a:r>
          </a:p>
        </p:txBody>
      </p:sp>
    </p:spTree>
    <p:extLst>
      <p:ext uri="{BB962C8B-B14F-4D97-AF65-F5344CB8AC3E}">
        <p14:creationId xmlns:p14="http://schemas.microsoft.com/office/powerpoint/2010/main" val="1860141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6633E-ECB3-83AB-266D-4492551D1E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72655B-34E6-E615-F543-AB35420572E3}"/>
              </a:ext>
            </a:extLst>
          </p:cNvPr>
          <p:cNvSpPr>
            <a:spLocks noGrp="1"/>
          </p:cNvSpPr>
          <p:nvPr>
            <p:ph type="title"/>
          </p:nvPr>
        </p:nvSpPr>
        <p:spPr>
          <a:xfrm>
            <a:off x="838197" y="-160968"/>
            <a:ext cx="10515600" cy="1325563"/>
          </a:xfrm>
        </p:spPr>
        <p:txBody>
          <a:bodyPr/>
          <a:lstStyle/>
          <a:p>
            <a:r>
              <a:rPr lang="en-US" dirty="0"/>
              <a:t>Burden of Adverse SDOH</a:t>
            </a:r>
          </a:p>
        </p:txBody>
      </p:sp>
      <p:pic>
        <p:nvPicPr>
          <p:cNvPr id="3" name="sdoh_chart">
            <a:extLst>
              <a:ext uri="{FF2B5EF4-FFF2-40B4-BE49-F238E27FC236}">
                <a16:creationId xmlns:a16="http://schemas.microsoft.com/office/drawing/2014/main" id="{C192DC2A-DE7E-5CBC-E23A-612D35EE60F2}"/>
              </a:ext>
            </a:extLst>
          </p:cNvPr>
          <p:cNvPicPr>
            <a:picLocks noChangeAspect="1"/>
          </p:cNvPicPr>
          <p:nvPr/>
        </p:nvPicPr>
        <p:blipFill rotWithShape="1">
          <a:blip r:embed="rId3"/>
          <a:srcRect b="11808"/>
          <a:stretch/>
        </p:blipFill>
        <p:spPr>
          <a:xfrm>
            <a:off x="559772" y="1645704"/>
            <a:ext cx="11335531" cy="4343616"/>
          </a:xfrm>
          <a:prstGeom prst="rect">
            <a:avLst/>
          </a:prstGeom>
        </p:spPr>
      </p:pic>
      <p:sp>
        <p:nvSpPr>
          <p:cNvPr id="7" name="TextBox 6">
            <a:extLst>
              <a:ext uri="{FF2B5EF4-FFF2-40B4-BE49-F238E27FC236}">
                <a16:creationId xmlns:a16="http://schemas.microsoft.com/office/drawing/2014/main" id="{FC56930B-5030-68B0-D37C-BA1C9D58018A}"/>
              </a:ext>
            </a:extLst>
          </p:cNvPr>
          <p:cNvSpPr txBox="1"/>
          <p:nvPr/>
        </p:nvSpPr>
        <p:spPr>
          <a:xfrm>
            <a:off x="1988100" y="1043167"/>
            <a:ext cx="8715848" cy="461665"/>
          </a:xfrm>
          <a:prstGeom prst="rect">
            <a:avLst/>
          </a:prstGeom>
          <a:noFill/>
        </p:spPr>
        <p:txBody>
          <a:bodyPr wrap="none" rtlCol="0">
            <a:spAutoFit/>
          </a:bodyPr>
          <a:lstStyle/>
          <a:p>
            <a:r>
              <a:rPr lang="en-US" sz="2400" b="1" kern="100" dirty="0">
                <a:solidFill>
                  <a:srgbClr val="C00000"/>
                </a:solidFill>
                <a:effectLst/>
                <a:latin typeface="Arial" panose="020B0604020202020204" pitchFamily="34" charset="0"/>
                <a:ea typeface="Calibri" panose="020F0502020204030204" pitchFamily="34" charset="0"/>
                <a:cs typeface="Arial" panose="020B0604020202020204" pitchFamily="34" charset="0"/>
              </a:rPr>
              <a:t>Median total SDOH domains/participant = 5 in both groups</a:t>
            </a:r>
            <a:endParaRPr lang="en-US" sz="2400" b="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06761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C8B8E-7F3B-FC6E-FBDC-0ED2508198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EB8F29-D2F2-7E81-C758-E60E511C6F73}"/>
              </a:ext>
            </a:extLst>
          </p:cNvPr>
          <p:cNvSpPr>
            <a:spLocks noGrp="1"/>
          </p:cNvSpPr>
          <p:nvPr>
            <p:ph type="title"/>
          </p:nvPr>
        </p:nvSpPr>
        <p:spPr>
          <a:xfrm>
            <a:off x="0" y="-276142"/>
            <a:ext cx="10515600" cy="1325563"/>
          </a:xfrm>
        </p:spPr>
        <p:txBody>
          <a:bodyPr/>
          <a:lstStyle/>
          <a:p>
            <a:r>
              <a:rPr lang="en-US" dirty="0"/>
              <a:t>Adherence at 1 Month by TDM</a:t>
            </a:r>
          </a:p>
        </p:txBody>
      </p:sp>
      <p:sp>
        <p:nvSpPr>
          <p:cNvPr id="9" name="TextBox 8">
            <a:extLst>
              <a:ext uri="{FF2B5EF4-FFF2-40B4-BE49-F238E27FC236}">
                <a16:creationId xmlns:a16="http://schemas.microsoft.com/office/drawing/2014/main" id="{791C0F06-5A98-52A1-C600-0CC056FEFCF5}"/>
              </a:ext>
            </a:extLst>
          </p:cNvPr>
          <p:cNvSpPr txBox="1"/>
          <p:nvPr/>
        </p:nvSpPr>
        <p:spPr>
          <a:xfrm>
            <a:off x="3493827" y="6092765"/>
            <a:ext cx="8698173" cy="707886"/>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Proportional adherence estimated as the proportion of tested medications with detectable serum levels using binomial regression with estimated marginal means. Error bars represent 95% confidence intervals. </a:t>
            </a:r>
          </a:p>
          <a:p>
            <a:endParaRPr lang="en-US" sz="1000" dirty="0">
              <a:solidFill>
                <a:schemeClr val="bg1"/>
              </a:solidFill>
              <a:latin typeface="Arial" panose="020B0604020202020204" pitchFamily="34" charset="0"/>
              <a:cs typeface="Arial" panose="020B0604020202020204" pitchFamily="34" charset="0"/>
            </a:endParaRPr>
          </a:p>
          <a:p>
            <a:r>
              <a:rPr lang="en-US" sz="1000" dirty="0">
                <a:solidFill>
                  <a:schemeClr val="bg1"/>
                </a:solidFill>
                <a:latin typeface="Arial" panose="020B0604020202020204" pitchFamily="34" charset="0"/>
                <a:cs typeface="Arial" panose="020B0604020202020204" pitchFamily="34" charset="0"/>
              </a:rPr>
              <a:t>Abbreviations: TDM – therapeutic drug monitoring</a:t>
            </a:r>
          </a:p>
        </p:txBody>
      </p:sp>
      <p:pic>
        <p:nvPicPr>
          <p:cNvPr id="11" name="Picture 10" descr="A graph of different colored bars&#10;&#10;AI-generated content may be incorrect.">
            <a:extLst>
              <a:ext uri="{FF2B5EF4-FFF2-40B4-BE49-F238E27FC236}">
                <a16:creationId xmlns:a16="http://schemas.microsoft.com/office/drawing/2014/main" id="{C51CE6AA-8EC2-ABE1-3DEA-D39DE2DBC31A}"/>
              </a:ext>
            </a:extLst>
          </p:cNvPr>
          <p:cNvPicPr>
            <a:picLocks noChangeAspect="1"/>
          </p:cNvPicPr>
          <p:nvPr/>
        </p:nvPicPr>
        <p:blipFill>
          <a:blip r:embed="rId3"/>
          <a:stretch>
            <a:fillRect/>
          </a:stretch>
        </p:blipFill>
        <p:spPr>
          <a:xfrm>
            <a:off x="3936427" y="874018"/>
            <a:ext cx="4839051" cy="5109963"/>
          </a:xfrm>
          <a:prstGeom prst="rect">
            <a:avLst/>
          </a:prstGeom>
        </p:spPr>
      </p:pic>
    </p:spTree>
    <p:extLst>
      <p:ext uri="{BB962C8B-B14F-4D97-AF65-F5344CB8AC3E}">
        <p14:creationId xmlns:p14="http://schemas.microsoft.com/office/powerpoint/2010/main" val="2151048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A9CBB-F966-34A9-06C7-BDD35786E24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8143359-02E2-E3DE-7640-75CD65CF6DEB}"/>
              </a:ext>
            </a:extLst>
          </p:cNvPr>
          <p:cNvPicPr>
            <a:picLocks noChangeAspect="1"/>
          </p:cNvPicPr>
          <p:nvPr/>
        </p:nvPicPr>
        <p:blipFill>
          <a:blip r:embed="rId3"/>
          <a:stretch>
            <a:fillRect/>
          </a:stretch>
        </p:blipFill>
        <p:spPr>
          <a:xfrm>
            <a:off x="191675" y="1448790"/>
            <a:ext cx="6071339" cy="4357078"/>
          </a:xfrm>
          <a:prstGeom prst="rect">
            <a:avLst/>
          </a:prstGeom>
        </p:spPr>
      </p:pic>
      <p:sp>
        <p:nvSpPr>
          <p:cNvPr id="2" name="Title 1">
            <a:extLst>
              <a:ext uri="{FF2B5EF4-FFF2-40B4-BE49-F238E27FC236}">
                <a16:creationId xmlns:a16="http://schemas.microsoft.com/office/drawing/2014/main" id="{9FEF333F-AD9B-2871-F3F1-2BFC01DDF763}"/>
              </a:ext>
            </a:extLst>
          </p:cNvPr>
          <p:cNvSpPr>
            <a:spLocks noGrp="1"/>
          </p:cNvSpPr>
          <p:nvPr>
            <p:ph type="title"/>
          </p:nvPr>
        </p:nvSpPr>
        <p:spPr>
          <a:xfrm>
            <a:off x="0" y="-273431"/>
            <a:ext cx="10515600" cy="1325563"/>
          </a:xfrm>
        </p:spPr>
        <p:txBody>
          <a:bodyPr/>
          <a:lstStyle/>
          <a:p>
            <a:r>
              <a:rPr lang="en-US" dirty="0"/>
              <a:t>Adherence at 1 Month by TDM</a:t>
            </a:r>
          </a:p>
        </p:txBody>
      </p:sp>
      <p:sp>
        <p:nvSpPr>
          <p:cNvPr id="9" name="TextBox 8">
            <a:extLst>
              <a:ext uri="{FF2B5EF4-FFF2-40B4-BE49-F238E27FC236}">
                <a16:creationId xmlns:a16="http://schemas.microsoft.com/office/drawing/2014/main" id="{346FBAFA-F124-05D3-9742-26BE25A60BCB}"/>
              </a:ext>
            </a:extLst>
          </p:cNvPr>
          <p:cNvSpPr txBox="1"/>
          <p:nvPr/>
        </p:nvSpPr>
        <p:spPr>
          <a:xfrm>
            <a:off x="3439236" y="6061988"/>
            <a:ext cx="8752764" cy="707886"/>
          </a:xfrm>
          <a:prstGeom prst="rect">
            <a:avLst/>
          </a:prstGeom>
          <a:noFill/>
        </p:spPr>
        <p:txBody>
          <a:bodyPr wrap="square">
            <a:spAutoFit/>
          </a:bodyPr>
          <a:lstStyle/>
          <a:p>
            <a:r>
              <a:rPr lang="en-US" sz="1000" dirty="0">
                <a:solidFill>
                  <a:schemeClr val="bg1"/>
                </a:solidFill>
                <a:latin typeface="Arial" panose="020B0604020202020204" pitchFamily="34" charset="0"/>
                <a:cs typeface="Arial" panose="020B0604020202020204" pitchFamily="34" charset="0"/>
              </a:rPr>
              <a:t>Complete adherence: all tested medications detected (proportion=1.0). Partial adherence: at least one but not all detected (proportion &gt;0 to &lt;1.0). Nonadherence: no tested medications detected (proportion=0, referent). Risk ratios estimated using modified Poisson regression with robust standard errors. </a:t>
            </a:r>
          </a:p>
          <a:p>
            <a:r>
              <a:rPr lang="en-US" sz="1000" dirty="0">
                <a:solidFill>
                  <a:schemeClr val="bg1"/>
                </a:solidFill>
                <a:latin typeface="Arial" panose="020B0604020202020204" pitchFamily="34" charset="0"/>
                <a:cs typeface="Arial" panose="020B0604020202020204" pitchFamily="34" charset="0"/>
              </a:rPr>
              <a:t>Abbreviations: TDM – therapeutic drug monitoring, CI – confidence interval, RR – risk ratio</a:t>
            </a:r>
          </a:p>
        </p:txBody>
      </p:sp>
      <p:pic>
        <p:nvPicPr>
          <p:cNvPr id="13" name="Picture 12" descr="A graph with black lines and white text&#10;&#10;AI-generated content may be incorrect.">
            <a:extLst>
              <a:ext uri="{FF2B5EF4-FFF2-40B4-BE49-F238E27FC236}">
                <a16:creationId xmlns:a16="http://schemas.microsoft.com/office/drawing/2014/main" id="{3160CDF1-3F53-FF7E-E5E8-C835BEC7E806}"/>
              </a:ext>
            </a:extLst>
          </p:cNvPr>
          <p:cNvPicPr>
            <a:picLocks noChangeAspect="1"/>
          </p:cNvPicPr>
          <p:nvPr/>
        </p:nvPicPr>
        <p:blipFill>
          <a:blip r:embed="rId4"/>
          <a:stretch>
            <a:fillRect/>
          </a:stretch>
        </p:blipFill>
        <p:spPr>
          <a:xfrm>
            <a:off x="6171353" y="1909082"/>
            <a:ext cx="6020646" cy="3039836"/>
          </a:xfrm>
          <a:prstGeom prst="rect">
            <a:avLst/>
          </a:prstGeom>
        </p:spPr>
      </p:pic>
      <p:sp>
        <p:nvSpPr>
          <p:cNvPr id="14" name="TextBox 13">
            <a:extLst>
              <a:ext uri="{FF2B5EF4-FFF2-40B4-BE49-F238E27FC236}">
                <a16:creationId xmlns:a16="http://schemas.microsoft.com/office/drawing/2014/main" id="{0BF7D1BC-4EA5-E3EA-A0D1-4F7ADB18B017}"/>
              </a:ext>
            </a:extLst>
          </p:cNvPr>
          <p:cNvSpPr txBox="1"/>
          <p:nvPr/>
        </p:nvSpPr>
        <p:spPr>
          <a:xfrm>
            <a:off x="1458036" y="4948918"/>
            <a:ext cx="838691"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58.7%</a:t>
            </a:r>
          </a:p>
        </p:txBody>
      </p:sp>
      <p:sp>
        <p:nvSpPr>
          <p:cNvPr id="15" name="TextBox 14">
            <a:extLst>
              <a:ext uri="{FF2B5EF4-FFF2-40B4-BE49-F238E27FC236}">
                <a16:creationId xmlns:a16="http://schemas.microsoft.com/office/drawing/2014/main" id="{19770F48-307B-6299-7128-D98A7CD5F7B8}"/>
              </a:ext>
            </a:extLst>
          </p:cNvPr>
          <p:cNvSpPr txBox="1"/>
          <p:nvPr/>
        </p:nvSpPr>
        <p:spPr>
          <a:xfrm>
            <a:off x="2775794" y="4948918"/>
            <a:ext cx="838691"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42.3%</a:t>
            </a:r>
          </a:p>
        </p:txBody>
      </p:sp>
      <p:sp>
        <p:nvSpPr>
          <p:cNvPr id="17" name="TextBox 16">
            <a:extLst>
              <a:ext uri="{FF2B5EF4-FFF2-40B4-BE49-F238E27FC236}">
                <a16:creationId xmlns:a16="http://schemas.microsoft.com/office/drawing/2014/main" id="{0BE83BB1-B068-D487-3FB6-524AFFB937CA}"/>
              </a:ext>
            </a:extLst>
          </p:cNvPr>
          <p:cNvSpPr txBox="1"/>
          <p:nvPr/>
        </p:nvSpPr>
        <p:spPr>
          <a:xfrm>
            <a:off x="1389798" y="1909082"/>
            <a:ext cx="879679" cy="369332"/>
          </a:xfrm>
          <a:prstGeom prst="rect">
            <a:avLst/>
          </a:prstGeom>
          <a:noFill/>
        </p:spPr>
        <p:txBody>
          <a:bodyPr wrap="square">
            <a:spAutoFit/>
          </a:bodyPr>
          <a:lstStyle/>
          <a:p>
            <a:r>
              <a:rPr lang="en-US" dirty="0">
                <a:solidFill>
                  <a:schemeClr val="bg1"/>
                </a:solidFill>
                <a:latin typeface="Arial" panose="020B0604020202020204" pitchFamily="34" charset="0"/>
                <a:cs typeface="Arial" panose="020B0604020202020204" pitchFamily="34" charset="0"/>
              </a:rPr>
              <a:t>15.9%</a:t>
            </a:r>
          </a:p>
        </p:txBody>
      </p:sp>
      <p:sp>
        <p:nvSpPr>
          <p:cNvPr id="19" name="TextBox 18">
            <a:extLst>
              <a:ext uri="{FF2B5EF4-FFF2-40B4-BE49-F238E27FC236}">
                <a16:creationId xmlns:a16="http://schemas.microsoft.com/office/drawing/2014/main" id="{E2FB640C-90B9-36F9-F53B-408BC990A7AB}"/>
              </a:ext>
            </a:extLst>
          </p:cNvPr>
          <p:cNvSpPr txBox="1"/>
          <p:nvPr/>
        </p:nvSpPr>
        <p:spPr>
          <a:xfrm>
            <a:off x="2775793" y="2566381"/>
            <a:ext cx="1031932" cy="369332"/>
          </a:xfrm>
          <a:prstGeom prst="rect">
            <a:avLst/>
          </a:prstGeom>
          <a:noFill/>
        </p:spPr>
        <p:txBody>
          <a:bodyPr wrap="square">
            <a:spAutoFit/>
          </a:bodyPr>
          <a:lstStyle/>
          <a:p>
            <a:r>
              <a:rPr lang="en-US" dirty="0">
                <a:solidFill>
                  <a:schemeClr val="bg1"/>
                </a:solidFill>
                <a:latin typeface="Arial" panose="020B0604020202020204" pitchFamily="34" charset="0"/>
                <a:cs typeface="Arial" panose="020B0604020202020204" pitchFamily="34" charset="0"/>
              </a:rPr>
              <a:t>32.4%</a:t>
            </a:r>
          </a:p>
        </p:txBody>
      </p:sp>
      <p:sp>
        <p:nvSpPr>
          <p:cNvPr id="20" name="TextBox 19">
            <a:extLst>
              <a:ext uri="{FF2B5EF4-FFF2-40B4-BE49-F238E27FC236}">
                <a16:creationId xmlns:a16="http://schemas.microsoft.com/office/drawing/2014/main" id="{412B69E2-8522-0EF8-9C25-40784F31AB3A}"/>
              </a:ext>
            </a:extLst>
          </p:cNvPr>
          <p:cNvSpPr txBox="1"/>
          <p:nvPr/>
        </p:nvSpPr>
        <p:spPr>
          <a:xfrm>
            <a:off x="2762169" y="3442663"/>
            <a:ext cx="838691"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23.9%</a:t>
            </a:r>
          </a:p>
        </p:txBody>
      </p:sp>
      <p:sp>
        <p:nvSpPr>
          <p:cNvPr id="21" name="TextBox 20">
            <a:extLst>
              <a:ext uri="{FF2B5EF4-FFF2-40B4-BE49-F238E27FC236}">
                <a16:creationId xmlns:a16="http://schemas.microsoft.com/office/drawing/2014/main" id="{4A3A0DA3-7729-97C3-0CC4-A63645766656}"/>
              </a:ext>
            </a:extLst>
          </p:cNvPr>
          <p:cNvSpPr txBox="1"/>
          <p:nvPr/>
        </p:nvSpPr>
        <p:spPr>
          <a:xfrm>
            <a:off x="1389798" y="2829522"/>
            <a:ext cx="838691"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25.4%</a:t>
            </a:r>
          </a:p>
        </p:txBody>
      </p:sp>
    </p:spTree>
    <p:extLst>
      <p:ext uri="{BB962C8B-B14F-4D97-AF65-F5344CB8AC3E}">
        <p14:creationId xmlns:p14="http://schemas.microsoft.com/office/powerpoint/2010/main" val="1749487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39958-B0AA-3E1E-9B53-F080C9FC79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792181-F876-BE5E-B576-19C472097199}"/>
              </a:ext>
            </a:extLst>
          </p:cNvPr>
          <p:cNvSpPr>
            <a:spLocks noGrp="1"/>
          </p:cNvSpPr>
          <p:nvPr>
            <p:ph type="title"/>
          </p:nvPr>
        </p:nvSpPr>
        <p:spPr>
          <a:xfrm>
            <a:off x="309490" y="-47868"/>
            <a:ext cx="14202888" cy="1325563"/>
          </a:xfrm>
        </p:spPr>
        <p:txBody>
          <a:bodyPr/>
          <a:lstStyle/>
          <a:p>
            <a:r>
              <a:rPr lang="en-US" dirty="0"/>
              <a:t>Adherence to GDMT at 1 Month by TDM</a:t>
            </a:r>
          </a:p>
        </p:txBody>
      </p:sp>
      <p:sp>
        <p:nvSpPr>
          <p:cNvPr id="9" name="TextBox 8">
            <a:extLst>
              <a:ext uri="{FF2B5EF4-FFF2-40B4-BE49-F238E27FC236}">
                <a16:creationId xmlns:a16="http://schemas.microsoft.com/office/drawing/2014/main" id="{7C743F2A-A0B1-E113-9580-F3EF95DD98EB}"/>
              </a:ext>
            </a:extLst>
          </p:cNvPr>
          <p:cNvSpPr txBox="1"/>
          <p:nvPr/>
        </p:nvSpPr>
        <p:spPr>
          <a:xfrm>
            <a:off x="3448354" y="6061988"/>
            <a:ext cx="8743645" cy="707886"/>
          </a:xfrm>
          <a:prstGeom prst="rect">
            <a:avLst/>
          </a:prstGeom>
          <a:noFill/>
        </p:spPr>
        <p:txBody>
          <a:bodyPr wrap="square">
            <a:spAutoFit/>
          </a:bodyPr>
          <a:lstStyle/>
          <a:p>
            <a:r>
              <a:rPr lang="en-US" sz="1000" dirty="0">
                <a:solidFill>
                  <a:schemeClr val="bg1"/>
                </a:solidFill>
                <a:latin typeface="Arial" panose="020B0604020202020204" pitchFamily="34" charset="0"/>
                <a:cs typeface="Arial" panose="020B0604020202020204" pitchFamily="34" charset="0"/>
              </a:rPr>
              <a:t>Complete adherence: all tested medications detected (proportion=1.0). Partial adherence: at least one but not all detected (proportion &gt;0 to &lt;1.0). Nonadherence: no tested medications detected (proportion=0, referent). Risk ratios estimated using modified Poisson regression with robust standard errors. </a:t>
            </a:r>
          </a:p>
          <a:p>
            <a:r>
              <a:rPr lang="en-US" sz="1000" dirty="0">
                <a:solidFill>
                  <a:schemeClr val="bg1"/>
                </a:solidFill>
                <a:latin typeface="Arial" panose="020B0604020202020204" pitchFamily="34" charset="0"/>
                <a:cs typeface="Arial" panose="020B0604020202020204" pitchFamily="34" charset="0"/>
              </a:rPr>
              <a:t>Abbreviations: TDM – therapeutic drug monitoring, CI – confidence interval, RR – risk ratio</a:t>
            </a:r>
          </a:p>
        </p:txBody>
      </p:sp>
      <p:pic>
        <p:nvPicPr>
          <p:cNvPr id="5" name="Picture 4" descr="A graph of a diagram&#10;&#10;AI-generated content may be incorrect.">
            <a:extLst>
              <a:ext uri="{FF2B5EF4-FFF2-40B4-BE49-F238E27FC236}">
                <a16:creationId xmlns:a16="http://schemas.microsoft.com/office/drawing/2014/main" id="{D3B019C0-E906-51E0-ED7F-0AEA03F0BD4F}"/>
              </a:ext>
            </a:extLst>
          </p:cNvPr>
          <p:cNvPicPr>
            <a:picLocks noChangeAspect="1"/>
          </p:cNvPicPr>
          <p:nvPr/>
        </p:nvPicPr>
        <p:blipFill>
          <a:blip r:embed="rId3"/>
          <a:stretch>
            <a:fillRect/>
          </a:stretch>
        </p:blipFill>
        <p:spPr>
          <a:xfrm>
            <a:off x="334637" y="1350232"/>
            <a:ext cx="5928681" cy="4152906"/>
          </a:xfrm>
          <a:prstGeom prst="rect">
            <a:avLst/>
          </a:prstGeom>
        </p:spPr>
      </p:pic>
      <p:pic>
        <p:nvPicPr>
          <p:cNvPr id="7" name="Picture 6" descr="A graph with black lines and white text&#10;&#10;AI-generated content may be incorrect.">
            <a:extLst>
              <a:ext uri="{FF2B5EF4-FFF2-40B4-BE49-F238E27FC236}">
                <a16:creationId xmlns:a16="http://schemas.microsoft.com/office/drawing/2014/main" id="{0DBA507E-BD2D-A7C4-DDCB-E3FC181419FA}"/>
              </a:ext>
            </a:extLst>
          </p:cNvPr>
          <p:cNvPicPr>
            <a:picLocks noChangeAspect="1"/>
          </p:cNvPicPr>
          <p:nvPr/>
        </p:nvPicPr>
        <p:blipFill>
          <a:blip r:embed="rId4"/>
          <a:srcRect l="740" t="5164" b="4979"/>
          <a:stretch>
            <a:fillRect/>
          </a:stretch>
        </p:blipFill>
        <p:spPr>
          <a:xfrm>
            <a:off x="6263318" y="1996364"/>
            <a:ext cx="5928681" cy="2860643"/>
          </a:xfrm>
          <a:prstGeom prst="rect">
            <a:avLst/>
          </a:prstGeom>
        </p:spPr>
      </p:pic>
      <p:sp>
        <p:nvSpPr>
          <p:cNvPr id="8" name="TextBox 7">
            <a:extLst>
              <a:ext uri="{FF2B5EF4-FFF2-40B4-BE49-F238E27FC236}">
                <a16:creationId xmlns:a16="http://schemas.microsoft.com/office/drawing/2014/main" id="{CC056682-477D-39B1-77EE-3A79CBF9ED3C}"/>
              </a:ext>
            </a:extLst>
          </p:cNvPr>
          <p:cNvSpPr txBox="1"/>
          <p:nvPr/>
        </p:nvSpPr>
        <p:spPr>
          <a:xfrm>
            <a:off x="1449125" y="4562528"/>
            <a:ext cx="838691"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71.2%</a:t>
            </a:r>
          </a:p>
        </p:txBody>
      </p:sp>
      <p:sp>
        <p:nvSpPr>
          <p:cNvPr id="10" name="TextBox 9">
            <a:extLst>
              <a:ext uri="{FF2B5EF4-FFF2-40B4-BE49-F238E27FC236}">
                <a16:creationId xmlns:a16="http://schemas.microsoft.com/office/drawing/2014/main" id="{3F9F8944-91AC-2884-5769-A6248B0C6967}"/>
              </a:ext>
            </a:extLst>
          </p:cNvPr>
          <p:cNvSpPr txBox="1"/>
          <p:nvPr/>
        </p:nvSpPr>
        <p:spPr>
          <a:xfrm>
            <a:off x="2775920" y="4677679"/>
            <a:ext cx="838691"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47.1%</a:t>
            </a:r>
          </a:p>
        </p:txBody>
      </p:sp>
      <p:sp>
        <p:nvSpPr>
          <p:cNvPr id="11" name="TextBox 10">
            <a:extLst>
              <a:ext uri="{FF2B5EF4-FFF2-40B4-BE49-F238E27FC236}">
                <a16:creationId xmlns:a16="http://schemas.microsoft.com/office/drawing/2014/main" id="{A7EDFA9A-9B4F-1DC8-9E50-8C8298A36E9F}"/>
              </a:ext>
            </a:extLst>
          </p:cNvPr>
          <p:cNvSpPr txBox="1"/>
          <p:nvPr/>
        </p:nvSpPr>
        <p:spPr>
          <a:xfrm>
            <a:off x="1434662" y="2183344"/>
            <a:ext cx="821572"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11.9%</a:t>
            </a:r>
          </a:p>
        </p:txBody>
      </p:sp>
      <p:sp>
        <p:nvSpPr>
          <p:cNvPr id="12" name="TextBox 11">
            <a:extLst>
              <a:ext uri="{FF2B5EF4-FFF2-40B4-BE49-F238E27FC236}">
                <a16:creationId xmlns:a16="http://schemas.microsoft.com/office/drawing/2014/main" id="{2EDD2654-3A0D-3044-ED11-B8993F90D35F}"/>
              </a:ext>
            </a:extLst>
          </p:cNvPr>
          <p:cNvSpPr txBox="1"/>
          <p:nvPr/>
        </p:nvSpPr>
        <p:spPr>
          <a:xfrm>
            <a:off x="1449125" y="1728623"/>
            <a:ext cx="838691"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16.9%</a:t>
            </a:r>
          </a:p>
        </p:txBody>
      </p:sp>
      <p:sp>
        <p:nvSpPr>
          <p:cNvPr id="14" name="TextBox 13">
            <a:extLst>
              <a:ext uri="{FF2B5EF4-FFF2-40B4-BE49-F238E27FC236}">
                <a16:creationId xmlns:a16="http://schemas.microsoft.com/office/drawing/2014/main" id="{1DB3E414-1D1D-7A40-6D3E-7746C1FE72FB}"/>
              </a:ext>
            </a:extLst>
          </p:cNvPr>
          <p:cNvSpPr txBox="1"/>
          <p:nvPr/>
        </p:nvSpPr>
        <p:spPr>
          <a:xfrm>
            <a:off x="2865391" y="3057353"/>
            <a:ext cx="838691"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20.6%</a:t>
            </a:r>
          </a:p>
        </p:txBody>
      </p:sp>
      <p:sp>
        <p:nvSpPr>
          <p:cNvPr id="15" name="TextBox 14">
            <a:extLst>
              <a:ext uri="{FF2B5EF4-FFF2-40B4-BE49-F238E27FC236}">
                <a16:creationId xmlns:a16="http://schemas.microsoft.com/office/drawing/2014/main" id="{B2F23FF1-E9F7-83FC-7807-AF3C262E42E6}"/>
              </a:ext>
            </a:extLst>
          </p:cNvPr>
          <p:cNvSpPr txBox="1"/>
          <p:nvPr/>
        </p:nvSpPr>
        <p:spPr>
          <a:xfrm>
            <a:off x="2824224" y="2185354"/>
            <a:ext cx="838691"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32.4%</a:t>
            </a:r>
          </a:p>
        </p:txBody>
      </p:sp>
    </p:spTree>
    <p:extLst>
      <p:ext uri="{BB962C8B-B14F-4D97-AF65-F5344CB8AC3E}">
        <p14:creationId xmlns:p14="http://schemas.microsoft.com/office/powerpoint/2010/main" val="288940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82A1-DA30-034A-49C1-028A8EA8FC1C}"/>
              </a:ext>
            </a:extLst>
          </p:cNvPr>
          <p:cNvSpPr>
            <a:spLocks noGrp="1"/>
          </p:cNvSpPr>
          <p:nvPr>
            <p:ph type="title"/>
          </p:nvPr>
        </p:nvSpPr>
        <p:spPr>
          <a:xfrm>
            <a:off x="351692" y="61021"/>
            <a:ext cx="10515600" cy="914400"/>
          </a:xfrm>
        </p:spPr>
        <p:txBody>
          <a:bodyPr/>
          <a:lstStyle/>
          <a:p>
            <a:r>
              <a:rPr lang="en-US" dirty="0"/>
              <a:t>KCCQ-OSS at 1 Month</a:t>
            </a:r>
          </a:p>
        </p:txBody>
      </p:sp>
      <p:pic>
        <p:nvPicPr>
          <p:cNvPr id="5" name="Picture 4" descr="A graph of different colored bars&#10;&#10;AI-generated content may be incorrect.">
            <a:extLst>
              <a:ext uri="{FF2B5EF4-FFF2-40B4-BE49-F238E27FC236}">
                <a16:creationId xmlns:a16="http://schemas.microsoft.com/office/drawing/2014/main" id="{4579BD20-448C-3399-327F-CBD059B22A1C}"/>
              </a:ext>
            </a:extLst>
          </p:cNvPr>
          <p:cNvPicPr>
            <a:picLocks noChangeAspect="1"/>
          </p:cNvPicPr>
          <p:nvPr/>
        </p:nvPicPr>
        <p:blipFill>
          <a:blip r:embed="rId3"/>
          <a:srcRect l="4449" t="4120" r="3875" b="4600"/>
          <a:stretch>
            <a:fillRect/>
          </a:stretch>
        </p:blipFill>
        <p:spPr>
          <a:xfrm>
            <a:off x="3270560" y="1139483"/>
            <a:ext cx="5756415" cy="4913963"/>
          </a:xfrm>
          <a:prstGeom prst="rect">
            <a:avLst/>
          </a:prstGeom>
        </p:spPr>
      </p:pic>
      <p:sp>
        <p:nvSpPr>
          <p:cNvPr id="7" name="TextBox 6">
            <a:extLst>
              <a:ext uri="{FF2B5EF4-FFF2-40B4-BE49-F238E27FC236}">
                <a16:creationId xmlns:a16="http://schemas.microsoft.com/office/drawing/2014/main" id="{857DE934-D5AA-3583-72F6-43FAE5B123C9}"/>
              </a:ext>
            </a:extLst>
          </p:cNvPr>
          <p:cNvSpPr txBox="1"/>
          <p:nvPr/>
        </p:nvSpPr>
        <p:spPr>
          <a:xfrm>
            <a:off x="3526970" y="6121730"/>
            <a:ext cx="8665030" cy="707886"/>
          </a:xfrm>
          <a:prstGeom prst="rect">
            <a:avLst/>
          </a:prstGeom>
          <a:noFill/>
        </p:spPr>
        <p:txBody>
          <a:bodyPr wrap="square">
            <a:spAutoFit/>
          </a:bodyPr>
          <a:lstStyle/>
          <a:p>
            <a:r>
              <a:rPr lang="en-US" sz="1000" dirty="0">
                <a:solidFill>
                  <a:schemeClr val="bg1"/>
                </a:solidFill>
                <a:latin typeface="Arial" panose="020B0604020202020204" pitchFamily="34" charset="0"/>
                <a:cs typeface="Arial" panose="020B0604020202020204" pitchFamily="34" charset="0"/>
              </a:rPr>
              <a:t>Health-related quality of life assessed by Kansas City Cardiomyopathy Questionnaire Overall Summary Score (0–100; higher = better). Bars represent baseline (B/L) and 1-month (1M) values. Within-group changes estimated using paired comparisons; between-group difference estimated using linear regression adjusted for baseline KCCQ-OSS, reported as least-squares mean difference (95% CI). Error bars represent 95% confidence intervals.</a:t>
            </a:r>
          </a:p>
          <a:p>
            <a:r>
              <a:rPr lang="en-US" sz="1000" dirty="0">
                <a:solidFill>
                  <a:schemeClr val="bg1"/>
                </a:solidFill>
                <a:latin typeface="Arial" panose="020B0604020202020204" pitchFamily="34" charset="0"/>
                <a:cs typeface="Arial" panose="020B0604020202020204" pitchFamily="34" charset="0"/>
              </a:rPr>
              <a:t>Abbreviations: B/L – baseline, 1M – 1 month&lt; KCCQ-OSS – Kansas City Cardiomyopathy Questionnaire Overall Summary Score</a:t>
            </a:r>
          </a:p>
        </p:txBody>
      </p:sp>
    </p:spTree>
    <p:extLst>
      <p:ext uri="{BB962C8B-B14F-4D97-AF65-F5344CB8AC3E}">
        <p14:creationId xmlns:p14="http://schemas.microsoft.com/office/powerpoint/2010/main" val="2632269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D2608-9593-DFC6-B207-7EE0979259D7}"/>
              </a:ext>
            </a:extLst>
          </p:cNvPr>
          <p:cNvSpPr>
            <a:spLocks noGrp="1"/>
          </p:cNvSpPr>
          <p:nvPr>
            <p:ph type="title"/>
          </p:nvPr>
        </p:nvSpPr>
        <p:spPr>
          <a:xfrm>
            <a:off x="224424" y="36580"/>
            <a:ext cx="10515600" cy="1325563"/>
          </a:xfrm>
        </p:spPr>
        <p:txBody>
          <a:bodyPr/>
          <a:lstStyle/>
          <a:p>
            <a:r>
              <a:rPr lang="en-US" dirty="0"/>
              <a:t>All-Cause &amp; HF Hospitalization</a:t>
            </a:r>
          </a:p>
        </p:txBody>
      </p:sp>
      <p:sp>
        <p:nvSpPr>
          <p:cNvPr id="6" name="Content Placeholder 5">
            <a:extLst>
              <a:ext uri="{FF2B5EF4-FFF2-40B4-BE49-F238E27FC236}">
                <a16:creationId xmlns:a16="http://schemas.microsoft.com/office/drawing/2014/main" id="{0CCA4C13-11A4-FF02-48B8-37F35C722531}"/>
              </a:ext>
            </a:extLst>
          </p:cNvPr>
          <p:cNvSpPr>
            <a:spLocks noGrp="1"/>
          </p:cNvSpPr>
          <p:nvPr>
            <p:ph idx="1"/>
          </p:nvPr>
        </p:nvSpPr>
        <p:spPr>
          <a:xfrm>
            <a:off x="477643" y="1998482"/>
            <a:ext cx="5871576" cy="3282982"/>
          </a:xfrm>
        </p:spPr>
        <p:txBody>
          <a:bodyPr>
            <a:normAutofit/>
          </a:bodyPr>
          <a:lstStyle/>
          <a:p>
            <a:pPr marL="0" indent="0">
              <a:buNone/>
            </a:pPr>
            <a:r>
              <a:rPr lang="en-US" sz="2200" b="1" dirty="0"/>
              <a:t>All-Cause Hospitalization:</a:t>
            </a:r>
          </a:p>
          <a:p>
            <a:pPr lvl="1"/>
            <a:r>
              <a:rPr lang="en-US" sz="2200" dirty="0"/>
              <a:t>Financial Support: 24.3 events per 100 PM</a:t>
            </a:r>
          </a:p>
          <a:p>
            <a:pPr lvl="1"/>
            <a:r>
              <a:rPr lang="en-US" sz="2200" dirty="0"/>
              <a:t>Control: 36.6 events per 100 PM</a:t>
            </a:r>
          </a:p>
          <a:p>
            <a:pPr marL="0" indent="0">
              <a:buNone/>
            </a:pPr>
            <a:r>
              <a:rPr lang="en-US" sz="2200" b="1" dirty="0"/>
              <a:t>HF Hospitalization:</a:t>
            </a:r>
          </a:p>
          <a:p>
            <a:pPr lvl="1"/>
            <a:r>
              <a:rPr lang="en-US" sz="2200" dirty="0"/>
              <a:t>Financial support: 21.8 events per 100 PM</a:t>
            </a:r>
          </a:p>
          <a:p>
            <a:pPr lvl="1"/>
            <a:r>
              <a:rPr lang="en-US" sz="2200" dirty="0"/>
              <a:t>Control: 30.5 events per 100 PM</a:t>
            </a:r>
          </a:p>
          <a:p>
            <a:pPr lvl="1"/>
            <a:endParaRPr lang="en-US" dirty="0"/>
          </a:p>
        </p:txBody>
      </p:sp>
      <p:pic>
        <p:nvPicPr>
          <p:cNvPr id="5" name="Picture 4" descr="A graph of a patient's rate&#10;&#10;AI-generated content may be incorrect.">
            <a:extLst>
              <a:ext uri="{FF2B5EF4-FFF2-40B4-BE49-F238E27FC236}">
                <a16:creationId xmlns:a16="http://schemas.microsoft.com/office/drawing/2014/main" id="{EB99CBE4-9DC0-572E-D8D0-1B220D04D917}"/>
              </a:ext>
            </a:extLst>
          </p:cNvPr>
          <p:cNvPicPr>
            <a:picLocks noChangeAspect="1"/>
          </p:cNvPicPr>
          <p:nvPr/>
        </p:nvPicPr>
        <p:blipFill rotWithShape="1">
          <a:blip r:embed="rId3"/>
          <a:srcRect l="3323" t="9256" r="8111" b="11280"/>
          <a:stretch/>
        </p:blipFill>
        <p:spPr>
          <a:xfrm>
            <a:off x="6096000" y="1576536"/>
            <a:ext cx="5974080" cy="3282982"/>
          </a:xfrm>
          <a:prstGeom prst="rect">
            <a:avLst/>
          </a:prstGeom>
        </p:spPr>
      </p:pic>
      <p:sp>
        <p:nvSpPr>
          <p:cNvPr id="8" name="TextBox 7">
            <a:extLst>
              <a:ext uri="{FF2B5EF4-FFF2-40B4-BE49-F238E27FC236}">
                <a16:creationId xmlns:a16="http://schemas.microsoft.com/office/drawing/2014/main" id="{9573CF1B-C11D-4303-45BA-E3F1DE646298}"/>
              </a:ext>
            </a:extLst>
          </p:cNvPr>
          <p:cNvSpPr txBox="1"/>
          <p:nvPr/>
        </p:nvSpPr>
        <p:spPr>
          <a:xfrm>
            <a:off x="3598101" y="6113534"/>
            <a:ext cx="8593899" cy="707886"/>
          </a:xfrm>
          <a:prstGeom prst="rect">
            <a:avLst/>
          </a:prstGeom>
          <a:noFill/>
        </p:spPr>
        <p:txBody>
          <a:bodyPr wrap="square">
            <a:spAutoFit/>
          </a:bodyPr>
          <a:lstStyle/>
          <a:p>
            <a:r>
              <a:rPr lang="en-US" sz="1000" dirty="0">
                <a:solidFill>
                  <a:schemeClr val="bg1"/>
                </a:solidFill>
                <a:latin typeface="Arial" panose="020B0604020202020204" pitchFamily="34" charset="0"/>
                <a:cs typeface="Arial" panose="020B0604020202020204" pitchFamily="34" charset="0"/>
              </a:rPr>
              <a:t>Event rates calculated as events per 100 person-months using negative binomial regression with person-time offset to account for varying follow-up durations. All-cause hospitalization includes any inpatient admission; HF hospitalization defined as admission with primary or first secondary diagnosis of heart failure. Rate ratios expressed as financial support vs control. </a:t>
            </a:r>
          </a:p>
          <a:p>
            <a:r>
              <a:rPr lang="en-US" sz="1000" dirty="0">
                <a:solidFill>
                  <a:schemeClr val="bg1"/>
                </a:solidFill>
                <a:latin typeface="Arial" panose="020B0604020202020204" pitchFamily="34" charset="0"/>
                <a:cs typeface="Arial" panose="020B0604020202020204" pitchFamily="34" charset="0"/>
              </a:rPr>
              <a:t>Abbreviations: PM – person months, RR – rate ratio</a:t>
            </a:r>
          </a:p>
        </p:txBody>
      </p:sp>
    </p:spTree>
    <p:extLst>
      <p:ext uri="{BB962C8B-B14F-4D97-AF65-F5344CB8AC3E}">
        <p14:creationId xmlns:p14="http://schemas.microsoft.com/office/powerpoint/2010/main" val="2313330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CFEAF-9210-102E-C3BB-296C4027575F}"/>
              </a:ext>
            </a:extLst>
          </p:cNvPr>
          <p:cNvSpPr>
            <a:spLocks noGrp="1"/>
          </p:cNvSpPr>
          <p:nvPr>
            <p:ph type="title"/>
          </p:nvPr>
        </p:nvSpPr>
        <p:spPr>
          <a:xfrm>
            <a:off x="624388" y="76359"/>
            <a:ext cx="10515600" cy="1043578"/>
          </a:xfrm>
        </p:spPr>
        <p:txBody>
          <a:bodyPr/>
          <a:lstStyle/>
          <a:p>
            <a:r>
              <a:rPr lang="en-US" dirty="0"/>
              <a:t>Safety Outcomes</a:t>
            </a:r>
          </a:p>
        </p:txBody>
      </p:sp>
      <p:pic>
        <p:nvPicPr>
          <p:cNvPr id="11" name="Picture 10" descr="A graph of a drug screen&#10;&#10;AI-generated content may be incorrect.">
            <a:extLst>
              <a:ext uri="{FF2B5EF4-FFF2-40B4-BE49-F238E27FC236}">
                <a16:creationId xmlns:a16="http://schemas.microsoft.com/office/drawing/2014/main" id="{69A233CC-9FCF-EBAF-07B3-879151164E4A}"/>
              </a:ext>
            </a:extLst>
          </p:cNvPr>
          <p:cNvPicPr>
            <a:picLocks noChangeAspect="1"/>
          </p:cNvPicPr>
          <p:nvPr/>
        </p:nvPicPr>
        <p:blipFill>
          <a:blip r:embed="rId3"/>
          <a:stretch>
            <a:fillRect/>
          </a:stretch>
        </p:blipFill>
        <p:spPr>
          <a:xfrm>
            <a:off x="522788" y="927100"/>
            <a:ext cx="5359400" cy="5003800"/>
          </a:xfrm>
          <a:prstGeom prst="rect">
            <a:avLst/>
          </a:prstGeom>
        </p:spPr>
      </p:pic>
      <p:sp>
        <p:nvSpPr>
          <p:cNvPr id="13" name="TextBox 12">
            <a:extLst>
              <a:ext uri="{FF2B5EF4-FFF2-40B4-BE49-F238E27FC236}">
                <a16:creationId xmlns:a16="http://schemas.microsoft.com/office/drawing/2014/main" id="{8A88F9A1-2CDE-0844-9BC4-A03804523557}"/>
              </a:ext>
            </a:extLst>
          </p:cNvPr>
          <p:cNvSpPr txBox="1"/>
          <p:nvPr/>
        </p:nvSpPr>
        <p:spPr>
          <a:xfrm>
            <a:off x="3544866" y="6062256"/>
            <a:ext cx="8647134" cy="707886"/>
          </a:xfrm>
          <a:prstGeom prst="rect">
            <a:avLst/>
          </a:prstGeom>
          <a:noFill/>
        </p:spPr>
        <p:txBody>
          <a:bodyPr wrap="square">
            <a:spAutoFit/>
          </a:bodyPr>
          <a:lstStyle/>
          <a:p>
            <a:r>
              <a:rPr lang="en-US" sz="1000" dirty="0">
                <a:solidFill>
                  <a:schemeClr val="bg1"/>
                </a:solidFill>
                <a:latin typeface="Arial" panose="020B0604020202020204" pitchFamily="34" charset="0"/>
                <a:cs typeface="Arial" panose="020B0604020202020204" pitchFamily="34" charset="0"/>
              </a:rPr>
              <a:t>Urine drug screen positivity compared using modified Poisson regression with robust standard errors, reported as risk ratio (95% CI). Perceived stress assessed by the Perceived Stress Scale (PSS-10; range 0–40, higher = greater stress) using linear regression adjusted for baseline values, reported as least-squares means (95% CI).</a:t>
            </a:r>
          </a:p>
          <a:p>
            <a:r>
              <a:rPr lang="en-US" sz="1000" dirty="0">
                <a:solidFill>
                  <a:schemeClr val="bg1"/>
                </a:solidFill>
                <a:latin typeface="Arial" panose="020B0604020202020204" pitchFamily="34" charset="0"/>
                <a:cs typeface="Arial" panose="020B0604020202020204" pitchFamily="34" charset="0"/>
              </a:rPr>
              <a:t>Abbreviations: UDS – urine drug screen</a:t>
            </a:r>
          </a:p>
        </p:txBody>
      </p:sp>
      <p:pic>
        <p:nvPicPr>
          <p:cNvPr id="15" name="Picture 14" descr="A graph of stress and support&#10;&#10;AI-generated content may be incorrect.">
            <a:extLst>
              <a:ext uri="{FF2B5EF4-FFF2-40B4-BE49-F238E27FC236}">
                <a16:creationId xmlns:a16="http://schemas.microsoft.com/office/drawing/2014/main" id="{0E1BD540-83F3-940B-2AA2-57F7D8C03BB2}"/>
              </a:ext>
            </a:extLst>
          </p:cNvPr>
          <p:cNvPicPr>
            <a:picLocks noChangeAspect="1"/>
          </p:cNvPicPr>
          <p:nvPr/>
        </p:nvPicPr>
        <p:blipFill>
          <a:blip r:embed="rId4"/>
          <a:stretch>
            <a:fillRect/>
          </a:stretch>
        </p:blipFill>
        <p:spPr>
          <a:xfrm>
            <a:off x="6768839" y="1043578"/>
            <a:ext cx="5092700" cy="4953000"/>
          </a:xfrm>
          <a:prstGeom prst="rect">
            <a:avLst/>
          </a:prstGeom>
        </p:spPr>
      </p:pic>
    </p:spTree>
    <p:extLst>
      <p:ext uri="{BB962C8B-B14F-4D97-AF65-F5344CB8AC3E}">
        <p14:creationId xmlns:p14="http://schemas.microsoft.com/office/powerpoint/2010/main" val="4130551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A85D4-C5E4-1994-9034-7A978648D8CB}"/>
              </a:ext>
            </a:extLst>
          </p:cNvPr>
          <p:cNvSpPr>
            <a:spLocks noGrp="1"/>
          </p:cNvSpPr>
          <p:nvPr>
            <p:ph type="title"/>
          </p:nvPr>
        </p:nvSpPr>
        <p:spPr>
          <a:xfrm>
            <a:off x="838200" y="0"/>
            <a:ext cx="10515600" cy="1325563"/>
          </a:xfrm>
        </p:spPr>
        <p:txBody>
          <a:bodyPr/>
          <a:lstStyle/>
          <a:p>
            <a:r>
              <a:rPr lang="en-US" dirty="0"/>
              <a:t>Key Findings and Implications</a:t>
            </a:r>
          </a:p>
        </p:txBody>
      </p:sp>
      <p:sp>
        <p:nvSpPr>
          <p:cNvPr id="3" name="Content Placeholder 2">
            <a:extLst>
              <a:ext uri="{FF2B5EF4-FFF2-40B4-BE49-F238E27FC236}">
                <a16:creationId xmlns:a16="http://schemas.microsoft.com/office/drawing/2014/main" id="{0C21E5B5-6BAF-EF47-30A9-5A455EC1A45A}"/>
              </a:ext>
            </a:extLst>
          </p:cNvPr>
          <p:cNvSpPr>
            <a:spLocks noGrp="1"/>
          </p:cNvSpPr>
          <p:nvPr>
            <p:ph idx="1"/>
          </p:nvPr>
        </p:nvSpPr>
        <p:spPr>
          <a:xfrm>
            <a:off x="174319" y="1014565"/>
            <a:ext cx="12151291" cy="441586"/>
          </a:xfrm>
        </p:spPr>
        <p:txBody>
          <a:bodyPr/>
          <a:lstStyle/>
          <a:p>
            <a:pPr marL="0" indent="0">
              <a:buNone/>
            </a:pPr>
            <a:r>
              <a:rPr lang="en-US" sz="2000" i="1" dirty="0">
                <a:solidFill>
                  <a:srgbClr val="444444"/>
                </a:solidFill>
                <a:ea typeface="Arial" pitchFamily="34" charset="-122"/>
                <a:cs typeface="Arial" pitchFamily="34" charset="-120"/>
              </a:rPr>
              <a:t>Among low-income patients with HFrEF and adverse SDOH, early financial support ($500 vs. control):</a:t>
            </a:r>
            <a:endParaRPr lang="en-US" sz="2000" dirty="0"/>
          </a:p>
          <a:p>
            <a:endParaRPr lang="en-US" dirty="0"/>
          </a:p>
        </p:txBody>
      </p:sp>
      <p:sp>
        <p:nvSpPr>
          <p:cNvPr id="4" name="Shape 2">
            <a:extLst>
              <a:ext uri="{FF2B5EF4-FFF2-40B4-BE49-F238E27FC236}">
                <a16:creationId xmlns:a16="http://schemas.microsoft.com/office/drawing/2014/main" id="{8AF751CE-FB85-E9E9-ABF4-57A76E2B7393}"/>
              </a:ext>
            </a:extLst>
          </p:cNvPr>
          <p:cNvSpPr/>
          <p:nvPr/>
        </p:nvSpPr>
        <p:spPr>
          <a:xfrm>
            <a:off x="1082459" y="1498731"/>
            <a:ext cx="4865109" cy="502346"/>
          </a:xfrm>
          <a:prstGeom prst="rect">
            <a:avLst/>
          </a:prstGeom>
          <a:solidFill>
            <a:srgbClr val="1E5AA8"/>
          </a:solidFill>
          <a:ln/>
        </p:spPr>
        <p:txBody>
          <a:bodyPr/>
          <a:lstStyle/>
          <a:p>
            <a:endParaRPr lang="en-US" sz="1600">
              <a:latin typeface="Arial" panose="020B0604020202020204" pitchFamily="34" charset="0"/>
              <a:cs typeface="Arial" panose="020B0604020202020204" pitchFamily="34" charset="0"/>
            </a:endParaRPr>
          </a:p>
        </p:txBody>
      </p:sp>
      <p:sp>
        <p:nvSpPr>
          <p:cNvPr id="5" name="Text 3">
            <a:extLst>
              <a:ext uri="{FF2B5EF4-FFF2-40B4-BE49-F238E27FC236}">
                <a16:creationId xmlns:a16="http://schemas.microsoft.com/office/drawing/2014/main" id="{6E443179-432A-3EA3-931F-52FB5E448644}"/>
              </a:ext>
            </a:extLst>
          </p:cNvPr>
          <p:cNvSpPr/>
          <p:nvPr/>
        </p:nvSpPr>
        <p:spPr>
          <a:xfrm>
            <a:off x="1082459" y="1498731"/>
            <a:ext cx="4865109" cy="505536"/>
          </a:xfrm>
          <a:prstGeom prst="rect">
            <a:avLst/>
          </a:prstGeom>
          <a:noFill/>
          <a:ln/>
        </p:spPr>
        <p:txBody>
          <a:bodyPr wrap="square" lIns="0" tIns="0" rIns="0" bIns="0" rtlCol="0" anchor="ctr"/>
          <a:lstStyle/>
          <a:p>
            <a:pPr marL="0" indent="0" algn="ctr">
              <a:buNone/>
            </a:pPr>
            <a:r>
              <a:rPr lang="en-US" sz="2000" b="1" dirty="0">
                <a:solidFill>
                  <a:srgbClr val="FFFFFF"/>
                </a:solidFill>
                <a:latin typeface="Arial" panose="020B0604020202020204" pitchFamily="34" charset="0"/>
                <a:ea typeface="Arial" pitchFamily="34" charset="-122"/>
                <a:cs typeface="Arial" panose="020B0604020202020204" pitchFamily="34" charset="0"/>
              </a:rPr>
              <a:t>IMPROVED MEDICATION ADHERENCE</a:t>
            </a:r>
            <a:endParaRPr lang="en-US" sz="2000" dirty="0">
              <a:latin typeface="Arial" panose="020B0604020202020204" pitchFamily="34" charset="0"/>
              <a:cs typeface="Arial" panose="020B0604020202020204" pitchFamily="34" charset="0"/>
            </a:endParaRPr>
          </a:p>
        </p:txBody>
      </p:sp>
      <p:sp>
        <p:nvSpPr>
          <p:cNvPr id="6" name="Shape 4">
            <a:extLst>
              <a:ext uri="{FF2B5EF4-FFF2-40B4-BE49-F238E27FC236}">
                <a16:creationId xmlns:a16="http://schemas.microsoft.com/office/drawing/2014/main" id="{2A7E5C9D-827B-8A90-0BD2-CA6C23CC24CD}"/>
              </a:ext>
            </a:extLst>
          </p:cNvPr>
          <p:cNvSpPr/>
          <p:nvPr/>
        </p:nvSpPr>
        <p:spPr>
          <a:xfrm>
            <a:off x="1082459" y="2001077"/>
            <a:ext cx="4865109" cy="1540022"/>
          </a:xfrm>
          <a:prstGeom prst="rect">
            <a:avLst/>
          </a:prstGeom>
          <a:solidFill>
            <a:srgbClr val="F5F7FA"/>
          </a:solidFill>
          <a:ln w="6350">
            <a:solidFill>
              <a:srgbClr val="D0D5DD"/>
            </a:solidFill>
            <a:prstDash val="solid"/>
          </a:ln>
        </p:spPr>
        <p:txBody>
          <a:bodyPr/>
          <a:lstStyle/>
          <a:p>
            <a:endParaRPr lang="en-US" sz="1600">
              <a:latin typeface="Arial" panose="020B0604020202020204" pitchFamily="34" charset="0"/>
              <a:cs typeface="Arial" panose="020B0604020202020204" pitchFamily="34" charset="0"/>
            </a:endParaRPr>
          </a:p>
        </p:txBody>
      </p:sp>
      <p:sp>
        <p:nvSpPr>
          <p:cNvPr id="7" name="Text 5">
            <a:extLst>
              <a:ext uri="{FF2B5EF4-FFF2-40B4-BE49-F238E27FC236}">
                <a16:creationId xmlns:a16="http://schemas.microsoft.com/office/drawing/2014/main" id="{5AEA813C-08EE-43C4-7447-B21E6EFEE0D5}"/>
              </a:ext>
            </a:extLst>
          </p:cNvPr>
          <p:cNvSpPr/>
          <p:nvPr/>
        </p:nvSpPr>
        <p:spPr>
          <a:xfrm>
            <a:off x="1208134" y="1997887"/>
            <a:ext cx="4525683" cy="1536323"/>
          </a:xfrm>
          <a:prstGeom prst="rect">
            <a:avLst/>
          </a:prstGeom>
          <a:noFill/>
          <a:ln/>
        </p:spPr>
        <p:txBody>
          <a:bodyPr wrap="square" lIns="0" tIns="0" rIns="0" bIns="0" rtlCol="0" anchor="t"/>
          <a:lstStyle/>
          <a:p>
            <a:pPr marL="342900" indent="-342900">
              <a:spcAft>
                <a:spcPts val="600"/>
              </a:spcAft>
              <a:buSzPct val="100000"/>
              <a:buChar char="•"/>
            </a:pPr>
            <a:r>
              <a:rPr lang="en-US" sz="1600" b="1" dirty="0">
                <a:solidFill>
                  <a:srgbClr val="333333"/>
                </a:solidFill>
                <a:latin typeface="Arial" panose="020B0604020202020204" pitchFamily="34" charset="0"/>
                <a:ea typeface="Arial" pitchFamily="34" charset="-122"/>
                <a:cs typeface="Arial" panose="020B0604020202020204" pitchFamily="34" charset="0"/>
              </a:rPr>
              <a:t>TDM adherence: 20% absolute improvement (0.74 vs 0.54, p=0.001).</a:t>
            </a:r>
            <a:endParaRPr lang="en-US" sz="1600" dirty="0">
              <a:latin typeface="Arial" panose="020B0604020202020204" pitchFamily="34" charset="0"/>
              <a:cs typeface="Arial" panose="020B0604020202020204" pitchFamily="34" charset="0"/>
            </a:endParaRPr>
          </a:p>
          <a:p>
            <a:pPr marL="342900" indent="-342900">
              <a:spcAft>
                <a:spcPts val="600"/>
              </a:spcAft>
              <a:buSzPct val="100000"/>
              <a:buChar char="•"/>
            </a:pPr>
            <a:r>
              <a:rPr lang="en-US" sz="1600" dirty="0">
                <a:solidFill>
                  <a:srgbClr val="333333"/>
                </a:solidFill>
                <a:latin typeface="Arial" panose="020B0604020202020204" pitchFamily="34" charset="0"/>
                <a:ea typeface="Arial" pitchFamily="34" charset="-122"/>
                <a:cs typeface="Arial" panose="020B0604020202020204" pitchFamily="34" charset="0"/>
              </a:rPr>
              <a:t>Consistent for GDMT (metoprolol, spironolactone) TDM additionally.</a:t>
            </a:r>
            <a:endParaRPr lang="en-US" sz="1600" dirty="0">
              <a:latin typeface="Arial" panose="020B0604020202020204" pitchFamily="34" charset="0"/>
              <a:cs typeface="Arial" panose="020B0604020202020204" pitchFamily="34" charset="0"/>
            </a:endParaRPr>
          </a:p>
        </p:txBody>
      </p:sp>
      <p:sp>
        <p:nvSpPr>
          <p:cNvPr id="8" name="Shape 6">
            <a:extLst>
              <a:ext uri="{FF2B5EF4-FFF2-40B4-BE49-F238E27FC236}">
                <a16:creationId xmlns:a16="http://schemas.microsoft.com/office/drawing/2014/main" id="{FFFCB40F-17B1-7E6A-394B-A1EE086A9BB9}"/>
              </a:ext>
            </a:extLst>
          </p:cNvPr>
          <p:cNvSpPr/>
          <p:nvPr/>
        </p:nvSpPr>
        <p:spPr>
          <a:xfrm>
            <a:off x="6732532" y="1525979"/>
            <a:ext cx="4865109" cy="502346"/>
          </a:xfrm>
          <a:prstGeom prst="rect">
            <a:avLst/>
          </a:prstGeom>
          <a:solidFill>
            <a:srgbClr val="27824A"/>
          </a:solidFill>
          <a:ln/>
        </p:spPr>
        <p:txBody>
          <a:bodyPr/>
          <a:lstStyle/>
          <a:p>
            <a:endParaRPr lang="en-US" sz="1600">
              <a:latin typeface="Arial" panose="020B0604020202020204" pitchFamily="34" charset="0"/>
              <a:cs typeface="Arial" panose="020B0604020202020204" pitchFamily="34" charset="0"/>
            </a:endParaRPr>
          </a:p>
        </p:txBody>
      </p:sp>
      <p:sp>
        <p:nvSpPr>
          <p:cNvPr id="9" name="Text 7">
            <a:extLst>
              <a:ext uri="{FF2B5EF4-FFF2-40B4-BE49-F238E27FC236}">
                <a16:creationId xmlns:a16="http://schemas.microsoft.com/office/drawing/2014/main" id="{2820BE8B-2C49-A375-46ED-FA6EBF9B2EB5}"/>
              </a:ext>
            </a:extLst>
          </p:cNvPr>
          <p:cNvSpPr/>
          <p:nvPr/>
        </p:nvSpPr>
        <p:spPr>
          <a:xfrm>
            <a:off x="6732532" y="1525979"/>
            <a:ext cx="4865109" cy="502344"/>
          </a:xfrm>
          <a:prstGeom prst="rect">
            <a:avLst/>
          </a:prstGeom>
          <a:noFill/>
          <a:ln/>
        </p:spPr>
        <p:txBody>
          <a:bodyPr wrap="square" lIns="0" tIns="0" rIns="0" bIns="0" rtlCol="0" anchor="ctr"/>
          <a:lstStyle/>
          <a:p>
            <a:pPr marL="0" indent="0" algn="ctr">
              <a:buNone/>
            </a:pPr>
            <a:r>
              <a:rPr lang="en-US" sz="2000" b="1" dirty="0">
                <a:solidFill>
                  <a:srgbClr val="FFFFFF"/>
                </a:solidFill>
                <a:latin typeface="Arial" panose="020B0604020202020204" pitchFamily="34" charset="0"/>
                <a:ea typeface="Arial" pitchFamily="34" charset="-122"/>
                <a:cs typeface="Arial" panose="020B0604020202020204" pitchFamily="34" charset="0"/>
              </a:rPr>
              <a:t>SAFETY &amp; SUBSTANCE USE</a:t>
            </a:r>
            <a:endParaRPr lang="en-US" sz="2000" dirty="0">
              <a:latin typeface="Arial" panose="020B0604020202020204" pitchFamily="34" charset="0"/>
              <a:cs typeface="Arial" panose="020B0604020202020204" pitchFamily="34" charset="0"/>
            </a:endParaRPr>
          </a:p>
        </p:txBody>
      </p:sp>
      <p:sp>
        <p:nvSpPr>
          <p:cNvPr id="10" name="Shape 8">
            <a:extLst>
              <a:ext uri="{FF2B5EF4-FFF2-40B4-BE49-F238E27FC236}">
                <a16:creationId xmlns:a16="http://schemas.microsoft.com/office/drawing/2014/main" id="{6F560C99-6EE4-275A-2E93-C06987A2A1D3}"/>
              </a:ext>
            </a:extLst>
          </p:cNvPr>
          <p:cNvSpPr/>
          <p:nvPr/>
        </p:nvSpPr>
        <p:spPr>
          <a:xfrm>
            <a:off x="6732532" y="2028325"/>
            <a:ext cx="4865109" cy="1540022"/>
          </a:xfrm>
          <a:prstGeom prst="rect">
            <a:avLst/>
          </a:prstGeom>
          <a:solidFill>
            <a:srgbClr val="F5F7FA"/>
          </a:solidFill>
          <a:ln w="6350">
            <a:solidFill>
              <a:srgbClr val="D0D5DD"/>
            </a:solidFill>
            <a:prstDash val="solid"/>
          </a:ln>
        </p:spPr>
        <p:txBody>
          <a:bodyPr/>
          <a:lstStyle/>
          <a:p>
            <a:endParaRPr lang="en-US" sz="1600">
              <a:latin typeface="Arial" panose="020B0604020202020204" pitchFamily="34" charset="0"/>
              <a:cs typeface="Arial" panose="020B0604020202020204" pitchFamily="34" charset="0"/>
            </a:endParaRPr>
          </a:p>
        </p:txBody>
      </p:sp>
      <p:sp>
        <p:nvSpPr>
          <p:cNvPr id="11" name="Text 9">
            <a:extLst>
              <a:ext uri="{FF2B5EF4-FFF2-40B4-BE49-F238E27FC236}">
                <a16:creationId xmlns:a16="http://schemas.microsoft.com/office/drawing/2014/main" id="{37CF544E-29D1-F838-F6EA-7B29B0CB6095}"/>
              </a:ext>
            </a:extLst>
          </p:cNvPr>
          <p:cNvSpPr/>
          <p:nvPr/>
        </p:nvSpPr>
        <p:spPr>
          <a:xfrm>
            <a:off x="6869692" y="2028325"/>
            <a:ext cx="4525683" cy="1540022"/>
          </a:xfrm>
          <a:prstGeom prst="rect">
            <a:avLst/>
          </a:prstGeom>
          <a:noFill/>
          <a:ln/>
        </p:spPr>
        <p:txBody>
          <a:bodyPr wrap="square" lIns="0" tIns="0" rIns="0" bIns="0" rtlCol="0" anchor="t"/>
          <a:lstStyle/>
          <a:p>
            <a:pPr marL="342900" indent="-342900">
              <a:spcAft>
                <a:spcPts val="600"/>
              </a:spcAft>
              <a:buSzPct val="100000"/>
              <a:buChar char="•"/>
            </a:pPr>
            <a:r>
              <a:rPr lang="en-US" sz="1600" dirty="0">
                <a:solidFill>
                  <a:srgbClr val="333333"/>
                </a:solidFill>
                <a:latin typeface="Arial" panose="020B0604020202020204" pitchFamily="34" charset="0"/>
                <a:ea typeface="Arial" pitchFamily="34" charset="-122"/>
                <a:cs typeface="Arial" panose="020B0604020202020204" pitchFamily="34" charset="0"/>
              </a:rPr>
              <a:t>Lower proportion with positive urine drug screen in the financial support arm.</a:t>
            </a:r>
            <a:endParaRPr lang="en-US" sz="1600" dirty="0">
              <a:latin typeface="Arial" panose="020B0604020202020204" pitchFamily="34" charset="0"/>
              <a:cs typeface="Arial" panose="020B0604020202020204" pitchFamily="34" charset="0"/>
            </a:endParaRPr>
          </a:p>
          <a:p>
            <a:pPr marL="342900" indent="-342900">
              <a:spcAft>
                <a:spcPts val="600"/>
              </a:spcAft>
              <a:buSzPct val="100000"/>
              <a:buChar char="•"/>
            </a:pPr>
            <a:r>
              <a:rPr lang="en-US" sz="1600" dirty="0">
                <a:solidFill>
                  <a:srgbClr val="333333"/>
                </a:solidFill>
                <a:latin typeface="Arial" panose="020B0604020202020204" pitchFamily="34" charset="0"/>
                <a:ea typeface="Arial" pitchFamily="34" charset="-122"/>
                <a:cs typeface="Arial" panose="020B0604020202020204" pitchFamily="34" charset="0"/>
              </a:rPr>
              <a:t>No increase in psychological distress (K10, PSS-10) in either arm.</a:t>
            </a:r>
            <a:endParaRPr lang="en-US" sz="1600" dirty="0">
              <a:latin typeface="Arial" panose="020B0604020202020204" pitchFamily="34" charset="0"/>
              <a:cs typeface="Arial" panose="020B0604020202020204" pitchFamily="34" charset="0"/>
            </a:endParaRPr>
          </a:p>
        </p:txBody>
      </p:sp>
      <p:sp>
        <p:nvSpPr>
          <p:cNvPr id="12" name="Shape 10">
            <a:extLst>
              <a:ext uri="{FF2B5EF4-FFF2-40B4-BE49-F238E27FC236}">
                <a16:creationId xmlns:a16="http://schemas.microsoft.com/office/drawing/2014/main" id="{3041C3BC-6833-6E87-AB54-3B722A8A74A1}"/>
              </a:ext>
            </a:extLst>
          </p:cNvPr>
          <p:cNvSpPr/>
          <p:nvPr/>
        </p:nvSpPr>
        <p:spPr>
          <a:xfrm>
            <a:off x="1070974" y="3716517"/>
            <a:ext cx="4865109" cy="502346"/>
          </a:xfrm>
          <a:prstGeom prst="rect">
            <a:avLst/>
          </a:prstGeom>
          <a:solidFill>
            <a:srgbClr val="C0392B"/>
          </a:solidFill>
          <a:ln/>
        </p:spPr>
        <p:txBody>
          <a:bodyPr/>
          <a:lstStyle/>
          <a:p>
            <a:endParaRPr lang="en-US" sz="1600">
              <a:latin typeface="Arial" panose="020B0604020202020204" pitchFamily="34" charset="0"/>
              <a:cs typeface="Arial" panose="020B0604020202020204" pitchFamily="34" charset="0"/>
            </a:endParaRPr>
          </a:p>
        </p:txBody>
      </p:sp>
      <p:sp>
        <p:nvSpPr>
          <p:cNvPr id="13" name="Text 11">
            <a:extLst>
              <a:ext uri="{FF2B5EF4-FFF2-40B4-BE49-F238E27FC236}">
                <a16:creationId xmlns:a16="http://schemas.microsoft.com/office/drawing/2014/main" id="{D32DB533-CCC8-A808-EE7D-2CC28077BD73}"/>
              </a:ext>
            </a:extLst>
          </p:cNvPr>
          <p:cNvSpPr/>
          <p:nvPr/>
        </p:nvSpPr>
        <p:spPr>
          <a:xfrm>
            <a:off x="1070974" y="3716517"/>
            <a:ext cx="4865109" cy="502343"/>
          </a:xfrm>
          <a:prstGeom prst="rect">
            <a:avLst/>
          </a:prstGeom>
          <a:noFill/>
          <a:ln/>
        </p:spPr>
        <p:txBody>
          <a:bodyPr wrap="square" lIns="0" tIns="0" rIns="0" bIns="0" rtlCol="0" anchor="ctr"/>
          <a:lstStyle/>
          <a:p>
            <a:pPr marL="0" indent="0" algn="ctr">
              <a:buNone/>
            </a:pPr>
            <a:r>
              <a:rPr lang="en-US" sz="2000" b="1" dirty="0">
                <a:solidFill>
                  <a:srgbClr val="FFFFFF"/>
                </a:solidFill>
                <a:latin typeface="Arial" panose="020B0604020202020204" pitchFamily="34" charset="0"/>
                <a:ea typeface="Arial" pitchFamily="34" charset="-122"/>
                <a:cs typeface="Arial" panose="020B0604020202020204" pitchFamily="34" charset="0"/>
              </a:rPr>
              <a:t>QoL &amp; CLINICAL OUTCOMES</a:t>
            </a:r>
            <a:endParaRPr lang="en-US" sz="2000" dirty="0">
              <a:latin typeface="Arial" panose="020B0604020202020204" pitchFamily="34" charset="0"/>
              <a:cs typeface="Arial" panose="020B0604020202020204" pitchFamily="34" charset="0"/>
            </a:endParaRPr>
          </a:p>
        </p:txBody>
      </p:sp>
      <p:sp>
        <p:nvSpPr>
          <p:cNvPr id="14" name="Shape 12">
            <a:extLst>
              <a:ext uri="{FF2B5EF4-FFF2-40B4-BE49-F238E27FC236}">
                <a16:creationId xmlns:a16="http://schemas.microsoft.com/office/drawing/2014/main" id="{BDE1A178-8171-F6F9-ABCD-C32554587AD7}"/>
              </a:ext>
            </a:extLst>
          </p:cNvPr>
          <p:cNvSpPr/>
          <p:nvPr/>
        </p:nvSpPr>
        <p:spPr>
          <a:xfrm>
            <a:off x="1070974" y="4218863"/>
            <a:ext cx="4865109" cy="1540022"/>
          </a:xfrm>
          <a:prstGeom prst="rect">
            <a:avLst/>
          </a:prstGeom>
          <a:solidFill>
            <a:srgbClr val="F5F7FA"/>
          </a:solidFill>
          <a:ln w="6350">
            <a:solidFill>
              <a:srgbClr val="D0D5DD"/>
            </a:solidFill>
            <a:prstDash val="solid"/>
          </a:ln>
        </p:spPr>
        <p:txBody>
          <a:bodyPr/>
          <a:lstStyle/>
          <a:p>
            <a:endParaRPr lang="en-US" sz="1600">
              <a:latin typeface="Arial" panose="020B0604020202020204" pitchFamily="34" charset="0"/>
              <a:cs typeface="Arial" panose="020B0604020202020204" pitchFamily="34" charset="0"/>
            </a:endParaRPr>
          </a:p>
        </p:txBody>
      </p:sp>
      <p:sp>
        <p:nvSpPr>
          <p:cNvPr id="15" name="Text 13">
            <a:extLst>
              <a:ext uri="{FF2B5EF4-FFF2-40B4-BE49-F238E27FC236}">
                <a16:creationId xmlns:a16="http://schemas.microsoft.com/office/drawing/2014/main" id="{4C14C09C-F9AE-DC67-5984-C936455EF1E9}"/>
              </a:ext>
            </a:extLst>
          </p:cNvPr>
          <p:cNvSpPr/>
          <p:nvPr/>
        </p:nvSpPr>
        <p:spPr>
          <a:xfrm>
            <a:off x="1208134" y="4218862"/>
            <a:ext cx="4525683" cy="1540021"/>
          </a:xfrm>
          <a:prstGeom prst="rect">
            <a:avLst/>
          </a:prstGeom>
          <a:noFill/>
          <a:ln/>
        </p:spPr>
        <p:txBody>
          <a:bodyPr wrap="square" lIns="0" tIns="0" rIns="0" bIns="0" rtlCol="0" anchor="t"/>
          <a:lstStyle/>
          <a:p>
            <a:pPr marL="342900" indent="-342900">
              <a:spcAft>
                <a:spcPts val="600"/>
              </a:spcAft>
              <a:buSzPct val="100000"/>
              <a:buChar char="•"/>
            </a:pPr>
            <a:r>
              <a:rPr lang="en-US" sz="1600" dirty="0">
                <a:solidFill>
                  <a:srgbClr val="333333"/>
                </a:solidFill>
                <a:latin typeface="Arial" panose="020B0604020202020204" pitchFamily="34" charset="0"/>
                <a:ea typeface="Arial" pitchFamily="34" charset="-122"/>
                <a:cs typeface="Arial" panose="020B0604020202020204" pitchFamily="34" charset="0"/>
              </a:rPr>
              <a:t>KCCQ-OSS: No between-group difference Both groups improved substantially from low baseline.</a:t>
            </a:r>
            <a:endParaRPr lang="en-US" sz="1600" dirty="0">
              <a:latin typeface="Arial" panose="020B0604020202020204" pitchFamily="34" charset="0"/>
              <a:cs typeface="Arial" panose="020B0604020202020204" pitchFamily="34" charset="0"/>
            </a:endParaRPr>
          </a:p>
          <a:p>
            <a:pPr marL="342900" indent="-342900">
              <a:spcAft>
                <a:spcPts val="600"/>
              </a:spcAft>
              <a:buSzPct val="100000"/>
              <a:buChar char="•"/>
            </a:pPr>
            <a:r>
              <a:rPr lang="en-US" sz="1600" dirty="0">
                <a:solidFill>
                  <a:srgbClr val="333333"/>
                </a:solidFill>
                <a:latin typeface="Arial" panose="020B0604020202020204" pitchFamily="34" charset="0"/>
                <a:ea typeface="Arial" pitchFamily="34" charset="-122"/>
                <a:cs typeface="Arial" panose="020B0604020202020204" pitchFamily="34" charset="0"/>
              </a:rPr>
              <a:t>All-cause hospitalization: numerically lower (RR: 0.66, p=0.17) but not statistically significant.</a:t>
            </a:r>
            <a:endParaRPr lang="en-US" sz="1600" dirty="0">
              <a:latin typeface="Arial" panose="020B0604020202020204" pitchFamily="34" charset="0"/>
              <a:cs typeface="Arial" panose="020B0604020202020204" pitchFamily="34" charset="0"/>
            </a:endParaRPr>
          </a:p>
        </p:txBody>
      </p:sp>
      <p:sp>
        <p:nvSpPr>
          <p:cNvPr id="16" name="Shape 14">
            <a:extLst>
              <a:ext uri="{FF2B5EF4-FFF2-40B4-BE49-F238E27FC236}">
                <a16:creationId xmlns:a16="http://schemas.microsoft.com/office/drawing/2014/main" id="{48377924-260B-4D45-44F0-F97F1018F539}"/>
              </a:ext>
            </a:extLst>
          </p:cNvPr>
          <p:cNvSpPr/>
          <p:nvPr/>
        </p:nvSpPr>
        <p:spPr>
          <a:xfrm>
            <a:off x="6732532" y="3716517"/>
            <a:ext cx="4865109" cy="502346"/>
          </a:xfrm>
          <a:prstGeom prst="rect">
            <a:avLst/>
          </a:prstGeom>
          <a:solidFill>
            <a:srgbClr val="D4760A"/>
          </a:solidFill>
          <a:ln/>
        </p:spPr>
        <p:txBody>
          <a:bodyPr/>
          <a:lstStyle/>
          <a:p>
            <a:endParaRPr lang="en-US" sz="1600">
              <a:latin typeface="Arial" panose="020B0604020202020204" pitchFamily="34" charset="0"/>
              <a:cs typeface="Arial" panose="020B0604020202020204" pitchFamily="34" charset="0"/>
            </a:endParaRPr>
          </a:p>
        </p:txBody>
      </p:sp>
      <p:sp>
        <p:nvSpPr>
          <p:cNvPr id="17" name="Text 15">
            <a:extLst>
              <a:ext uri="{FF2B5EF4-FFF2-40B4-BE49-F238E27FC236}">
                <a16:creationId xmlns:a16="http://schemas.microsoft.com/office/drawing/2014/main" id="{131C5BD3-8F8C-87A1-0B7C-98BB38EFA8B0}"/>
              </a:ext>
            </a:extLst>
          </p:cNvPr>
          <p:cNvSpPr/>
          <p:nvPr/>
        </p:nvSpPr>
        <p:spPr>
          <a:xfrm>
            <a:off x="6732532" y="3716517"/>
            <a:ext cx="4865109" cy="502343"/>
          </a:xfrm>
          <a:prstGeom prst="rect">
            <a:avLst/>
          </a:prstGeom>
          <a:noFill/>
          <a:ln/>
        </p:spPr>
        <p:txBody>
          <a:bodyPr wrap="square" lIns="0" tIns="0" rIns="0" bIns="0" rtlCol="0" anchor="ctr"/>
          <a:lstStyle/>
          <a:p>
            <a:pPr marL="0" indent="0" algn="ctr">
              <a:buNone/>
            </a:pPr>
            <a:r>
              <a:rPr lang="en-US" sz="2000" b="1" dirty="0">
                <a:solidFill>
                  <a:srgbClr val="FFFFFF"/>
                </a:solidFill>
                <a:latin typeface="Arial" panose="020B0604020202020204" pitchFamily="34" charset="0"/>
                <a:ea typeface="Arial" pitchFamily="34" charset="-122"/>
                <a:cs typeface="Arial" panose="020B0604020202020204" pitchFamily="34" charset="0"/>
              </a:rPr>
              <a:t>NEXT STEPS</a:t>
            </a:r>
            <a:endParaRPr lang="en-US" sz="2000" dirty="0">
              <a:latin typeface="Arial" panose="020B0604020202020204" pitchFamily="34" charset="0"/>
              <a:cs typeface="Arial" panose="020B0604020202020204" pitchFamily="34" charset="0"/>
            </a:endParaRPr>
          </a:p>
        </p:txBody>
      </p:sp>
      <p:sp>
        <p:nvSpPr>
          <p:cNvPr id="18" name="Shape 16">
            <a:extLst>
              <a:ext uri="{FF2B5EF4-FFF2-40B4-BE49-F238E27FC236}">
                <a16:creationId xmlns:a16="http://schemas.microsoft.com/office/drawing/2014/main" id="{1BF21221-5F18-AA67-D782-0AF2B054DEA0}"/>
              </a:ext>
            </a:extLst>
          </p:cNvPr>
          <p:cNvSpPr/>
          <p:nvPr/>
        </p:nvSpPr>
        <p:spPr>
          <a:xfrm>
            <a:off x="6732532" y="4218862"/>
            <a:ext cx="4865109" cy="1540023"/>
          </a:xfrm>
          <a:prstGeom prst="rect">
            <a:avLst/>
          </a:prstGeom>
          <a:solidFill>
            <a:srgbClr val="F5F7FA"/>
          </a:solidFill>
          <a:ln w="6350">
            <a:solidFill>
              <a:srgbClr val="D0D5DD"/>
            </a:solidFill>
            <a:prstDash val="solid"/>
          </a:ln>
        </p:spPr>
        <p:txBody>
          <a:bodyPr/>
          <a:lstStyle/>
          <a:p>
            <a:endParaRPr lang="en-US" sz="1600">
              <a:latin typeface="Arial" panose="020B0604020202020204" pitchFamily="34" charset="0"/>
              <a:cs typeface="Arial" panose="020B0604020202020204" pitchFamily="34" charset="0"/>
            </a:endParaRPr>
          </a:p>
        </p:txBody>
      </p:sp>
      <p:sp>
        <p:nvSpPr>
          <p:cNvPr id="19" name="Text 17">
            <a:extLst>
              <a:ext uri="{FF2B5EF4-FFF2-40B4-BE49-F238E27FC236}">
                <a16:creationId xmlns:a16="http://schemas.microsoft.com/office/drawing/2014/main" id="{D8003C7F-AD4A-6949-7D03-87598095A4DE}"/>
              </a:ext>
            </a:extLst>
          </p:cNvPr>
          <p:cNvSpPr/>
          <p:nvPr/>
        </p:nvSpPr>
        <p:spPr>
          <a:xfrm>
            <a:off x="6869692" y="4218861"/>
            <a:ext cx="4525683" cy="1442218"/>
          </a:xfrm>
          <a:prstGeom prst="rect">
            <a:avLst/>
          </a:prstGeom>
          <a:noFill/>
          <a:ln/>
        </p:spPr>
        <p:txBody>
          <a:bodyPr wrap="square" lIns="0" tIns="0" rIns="0" bIns="0" rtlCol="0" anchor="t"/>
          <a:lstStyle/>
          <a:p>
            <a:pPr marL="342900" indent="-342900">
              <a:spcAft>
                <a:spcPts val="600"/>
              </a:spcAft>
              <a:buSzPct val="100000"/>
              <a:buChar char="•"/>
            </a:pPr>
            <a:r>
              <a:rPr lang="en-US" sz="1600" dirty="0">
                <a:solidFill>
                  <a:srgbClr val="333333"/>
                </a:solidFill>
                <a:latin typeface="Arial" panose="020B0604020202020204" pitchFamily="34" charset="0"/>
                <a:ea typeface="Arial" pitchFamily="34" charset="-122"/>
                <a:cs typeface="Arial" panose="020B0604020202020204" pitchFamily="34" charset="0"/>
              </a:rPr>
              <a:t>Larger multicenter RCT powered for clinical endpoints.</a:t>
            </a:r>
            <a:endParaRPr lang="en-US" sz="1600" dirty="0">
              <a:latin typeface="Arial" panose="020B0604020202020204" pitchFamily="34" charset="0"/>
              <a:cs typeface="Arial" panose="020B0604020202020204" pitchFamily="34" charset="0"/>
            </a:endParaRPr>
          </a:p>
          <a:p>
            <a:pPr marL="342900" indent="-342900">
              <a:spcAft>
                <a:spcPts val="600"/>
              </a:spcAft>
              <a:buSzPct val="100000"/>
              <a:buChar char="•"/>
            </a:pPr>
            <a:r>
              <a:rPr lang="en-US" sz="1600" dirty="0">
                <a:solidFill>
                  <a:srgbClr val="333333"/>
                </a:solidFill>
                <a:latin typeface="Arial" panose="020B0604020202020204" pitchFamily="34" charset="0"/>
                <a:ea typeface="Arial" pitchFamily="34" charset="-122"/>
                <a:cs typeface="Arial" panose="020B0604020202020204" pitchFamily="34" charset="0"/>
              </a:rPr>
              <a:t>Sustained financial support (up to 6 months).</a:t>
            </a:r>
            <a:endParaRPr lang="en-US" sz="1600" dirty="0">
              <a:latin typeface="Arial" panose="020B0604020202020204" pitchFamily="34" charset="0"/>
              <a:cs typeface="Arial" panose="020B0604020202020204" pitchFamily="34" charset="0"/>
            </a:endParaRPr>
          </a:p>
          <a:p>
            <a:pPr marL="342900" indent="-342900">
              <a:spcAft>
                <a:spcPts val="600"/>
              </a:spcAft>
              <a:buSzPct val="100000"/>
              <a:buChar char="•"/>
            </a:pPr>
            <a:r>
              <a:rPr lang="en-US" sz="1600" dirty="0">
                <a:solidFill>
                  <a:srgbClr val="333333"/>
                </a:solidFill>
                <a:latin typeface="Arial" panose="020B0604020202020204" pitchFamily="34" charset="0"/>
                <a:ea typeface="Arial" pitchFamily="34" charset="-122"/>
                <a:cs typeface="Arial" panose="020B0604020202020204" pitchFamily="34" charset="0"/>
              </a:rPr>
              <a:t>Extended follow-up (up to 12 months) for clinical events, HRQOL, and TDM durability.</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0731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D107-6691-317B-D473-445F28E6781B}"/>
              </a:ext>
            </a:extLst>
          </p:cNvPr>
          <p:cNvSpPr>
            <a:spLocks noGrp="1"/>
          </p:cNvSpPr>
          <p:nvPr>
            <p:ph type="title"/>
          </p:nvPr>
        </p:nvSpPr>
        <p:spPr/>
        <p:txBody>
          <a:bodyPr/>
          <a:lstStyle/>
          <a:p>
            <a:r>
              <a:rPr lang="en-US" dirty="0"/>
              <a:t>Presenter Disclosures	</a:t>
            </a:r>
          </a:p>
        </p:txBody>
      </p:sp>
      <p:sp>
        <p:nvSpPr>
          <p:cNvPr id="3" name="Content Placeholder 2">
            <a:extLst>
              <a:ext uri="{FF2B5EF4-FFF2-40B4-BE49-F238E27FC236}">
                <a16:creationId xmlns:a16="http://schemas.microsoft.com/office/drawing/2014/main" id="{E89CA8E4-E557-2FD9-BE32-7486F44E1667}"/>
              </a:ext>
            </a:extLst>
          </p:cNvPr>
          <p:cNvSpPr>
            <a:spLocks noGrp="1"/>
          </p:cNvSpPr>
          <p:nvPr>
            <p:ph idx="1"/>
          </p:nvPr>
        </p:nvSpPr>
        <p:spPr>
          <a:xfrm>
            <a:off x="838200" y="1690688"/>
            <a:ext cx="10515600" cy="4351338"/>
          </a:xfrm>
        </p:spPr>
        <p:txBody>
          <a:bodyPr>
            <a:normAutofit/>
          </a:bodyPr>
          <a:lstStyle/>
          <a:p>
            <a:r>
              <a:rPr lang="en-US" sz="2000" b="1" dirty="0"/>
              <a:t>Ambarish Pandey reports the following:</a:t>
            </a:r>
          </a:p>
          <a:p>
            <a:pPr lvl="1"/>
            <a:r>
              <a:rPr lang="en-US" sz="2000" b="1" dirty="0"/>
              <a:t>Research Support</a:t>
            </a:r>
            <a:r>
              <a:rPr lang="en-US" sz="2000" dirty="0"/>
              <a:t>: National Institute of Health, American Heart Association, Applied Therapeutics, Roche, </a:t>
            </a:r>
            <a:r>
              <a:rPr lang="en-US" sz="2000" dirty="0" err="1"/>
              <a:t>Ultromics</a:t>
            </a:r>
            <a:r>
              <a:rPr lang="en-US" sz="2000" dirty="0"/>
              <a:t>, Gilead Sciences, Bayer, and AstraZeneca.</a:t>
            </a:r>
          </a:p>
          <a:p>
            <a:pPr lvl="1"/>
            <a:r>
              <a:rPr lang="en-US" sz="2000" b="1" dirty="0"/>
              <a:t>Honoraria as an Advisor, Consultant, or Speaker</a:t>
            </a:r>
            <a:r>
              <a:rPr lang="en-US" sz="2000" dirty="0"/>
              <a:t>: Tricog Health Inc, Lilly, Rivus, Roche Diagnostics, Axon Therapies,  Edward Lifesciences, Science37, Novo Nordisk, Bayer, Medical AI, Astra Zeneca, Baylor Scott and White Research Institute, Boehringer Ingelheim, iRhythm Technologies, Tourmaline Bio, Merck, Sarfez Pharmaceuticals, Ultromics, Kardigan, Tenax Pharma, Alnylam, Abbott, Kilele Health, Anumana, Acorai, Novartis, Antlia Biosciences.</a:t>
            </a:r>
          </a:p>
          <a:p>
            <a:pPr marL="457200" lvl="1" indent="0">
              <a:buNone/>
            </a:pPr>
            <a:endParaRPr lang="en-US" sz="2000" dirty="0"/>
          </a:p>
          <a:p>
            <a:r>
              <a:rPr lang="en-US" sz="2000" dirty="0"/>
              <a:t>This trial was funded through institutional research support to the Study PI.</a:t>
            </a:r>
            <a:endParaRPr lang="en-US" sz="3200" dirty="0"/>
          </a:p>
        </p:txBody>
      </p:sp>
    </p:spTree>
    <p:extLst>
      <p:ext uri="{BB962C8B-B14F-4D97-AF65-F5344CB8AC3E}">
        <p14:creationId xmlns:p14="http://schemas.microsoft.com/office/powerpoint/2010/main" val="4169544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B3E2AC-DCE0-CC54-6056-70899BD0957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88811" y="2064386"/>
            <a:ext cx="3114832" cy="3114832"/>
          </a:xfrm>
          <a:prstGeom prst="rect">
            <a:avLst/>
          </a:prstGeom>
        </p:spPr>
      </p:pic>
      <p:sp>
        <p:nvSpPr>
          <p:cNvPr id="3" name="Content Placeholder 2">
            <a:extLst>
              <a:ext uri="{FF2B5EF4-FFF2-40B4-BE49-F238E27FC236}">
                <a16:creationId xmlns:a16="http://schemas.microsoft.com/office/drawing/2014/main" id="{23826529-4311-B47C-9D2B-36EB19F31EB4}"/>
              </a:ext>
            </a:extLst>
          </p:cNvPr>
          <p:cNvSpPr>
            <a:spLocks noGrp="1"/>
          </p:cNvSpPr>
          <p:nvPr>
            <p:ph sz="half" idx="1"/>
          </p:nvPr>
        </p:nvSpPr>
        <p:spPr>
          <a:xfrm>
            <a:off x="6592956" y="133565"/>
            <a:ext cx="5330852" cy="4448709"/>
          </a:xfrm>
        </p:spPr>
        <p:txBody>
          <a:bodyPr>
            <a:normAutofit/>
          </a:bodyPr>
          <a:lstStyle/>
          <a:p>
            <a:pPr marL="0" indent="0" algn="ctr">
              <a:buNone/>
            </a:pPr>
            <a:r>
              <a:rPr lang="en-US" sz="4400" b="1" dirty="0">
                <a:solidFill>
                  <a:srgbClr val="002060"/>
                </a:solidFill>
                <a:latin typeface="Aptos Black" panose="020B0004020202020204" pitchFamily="34" charset="0"/>
                <a:ea typeface="Tahoma" panose="020B0604030504040204" pitchFamily="34" charset="0"/>
                <a:cs typeface="Times New Roman" panose="02020603050405020304" pitchFamily="18" charset="0"/>
              </a:rPr>
              <a:t>Simultaneously published in </a:t>
            </a:r>
            <a:r>
              <a:rPr lang="en-US" sz="4400" b="1" i="1" dirty="0">
                <a:solidFill>
                  <a:srgbClr val="002060"/>
                </a:solidFill>
                <a:latin typeface="Aptos Black" panose="020B0004020202020204" pitchFamily="34" charset="0"/>
                <a:ea typeface="Tahoma" panose="020B0604030504040204" pitchFamily="34" charset="0"/>
                <a:cs typeface="Times New Roman" panose="02020603050405020304" pitchFamily="18" charset="0"/>
              </a:rPr>
              <a:t>JACC</a:t>
            </a:r>
          </a:p>
          <a:p>
            <a:pPr marL="0" indent="0" algn="ctr">
              <a:buNone/>
            </a:pPr>
            <a:r>
              <a:rPr lang="en-US" sz="4400" b="1" dirty="0">
                <a:solidFill>
                  <a:srgbClr val="002060"/>
                </a:solidFill>
                <a:latin typeface="Aptos Black" panose="020B0004020202020204" pitchFamily="34" charset="0"/>
                <a:ea typeface="Tahoma" panose="020B0604030504040204" pitchFamily="34" charset="0"/>
                <a:cs typeface="Times New Roman" panose="02020603050405020304" pitchFamily="18" charset="0"/>
              </a:rPr>
              <a:t>March 30</a:t>
            </a:r>
            <a:r>
              <a:rPr lang="en-US" sz="4400" b="1" baseline="30000" dirty="0">
                <a:solidFill>
                  <a:srgbClr val="002060"/>
                </a:solidFill>
                <a:latin typeface="Aptos Black" panose="020B0004020202020204" pitchFamily="34" charset="0"/>
                <a:ea typeface="Tahoma" panose="020B0604030504040204" pitchFamily="34" charset="0"/>
                <a:cs typeface="Times New Roman" panose="02020603050405020304" pitchFamily="18" charset="0"/>
              </a:rPr>
              <a:t>th</a:t>
            </a:r>
            <a:r>
              <a:rPr lang="en-US" sz="4400" b="1" dirty="0">
                <a:solidFill>
                  <a:srgbClr val="002060"/>
                </a:solidFill>
                <a:latin typeface="Aptos Black" panose="020B0004020202020204" pitchFamily="34" charset="0"/>
                <a:ea typeface="Tahoma" panose="020B0604030504040204" pitchFamily="34" charset="0"/>
                <a:cs typeface="Times New Roman" panose="02020603050405020304" pitchFamily="18" charset="0"/>
              </a:rPr>
              <a:t>,1:15 PM </a:t>
            </a:r>
          </a:p>
          <a:p>
            <a:pPr marL="0" indent="0" algn="ctr">
              <a:buNone/>
            </a:pPr>
            <a:endParaRPr lang="en-US"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A blue and black logo&#10;&#10;AI-generated content may be incorrect.">
            <a:extLst>
              <a:ext uri="{FF2B5EF4-FFF2-40B4-BE49-F238E27FC236}">
                <a16:creationId xmlns:a16="http://schemas.microsoft.com/office/drawing/2014/main" id="{B9A82B35-C50A-5741-ECE2-1447421C1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8811" y="5179218"/>
            <a:ext cx="2950977" cy="762975"/>
          </a:xfrm>
          <a:prstGeom prst="rect">
            <a:avLst/>
          </a:prstGeom>
        </p:spPr>
      </p:pic>
      <p:pic>
        <p:nvPicPr>
          <p:cNvPr id="8" name="Picture 7">
            <a:extLst>
              <a:ext uri="{FF2B5EF4-FFF2-40B4-BE49-F238E27FC236}">
                <a16:creationId xmlns:a16="http://schemas.microsoft.com/office/drawing/2014/main" id="{2693C8EE-9922-4046-4C29-D90B0D9CBE9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73918" y="133565"/>
            <a:ext cx="4277977" cy="5748533"/>
          </a:xfrm>
          <a:prstGeom prst="rect">
            <a:avLst/>
          </a:prstGeom>
          <a:ln>
            <a:solidFill>
              <a:schemeClr val="accent1"/>
            </a:solidFill>
          </a:ln>
        </p:spPr>
      </p:pic>
    </p:spTree>
    <p:extLst>
      <p:ext uri="{BB962C8B-B14F-4D97-AF65-F5344CB8AC3E}">
        <p14:creationId xmlns:p14="http://schemas.microsoft.com/office/powerpoint/2010/main" val="714792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7D845-2663-37B3-0E2F-CA861709EF9B}"/>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385CE9F1-C73F-02DC-B88D-847E549EA4D7}"/>
              </a:ext>
            </a:extLst>
          </p:cNvPr>
          <p:cNvSpPr>
            <a:spLocks noGrp="1"/>
          </p:cNvSpPr>
          <p:nvPr>
            <p:ph idx="1"/>
          </p:nvPr>
        </p:nvSpPr>
        <p:spPr>
          <a:xfrm>
            <a:off x="838200" y="1690688"/>
            <a:ext cx="10515600" cy="4132613"/>
          </a:xfrm>
        </p:spPr>
        <p:txBody>
          <a:bodyPr>
            <a:normAutofit/>
          </a:bodyPr>
          <a:lstStyle/>
          <a:p>
            <a:r>
              <a:rPr lang="en-US" altLang="en-US" sz="2400" dirty="0"/>
              <a:t>Heart failure (HF) hospitalization carries a high risk of 30-day readmission and mortality, disproportionately affecting socioeconomically disadvantaged patients</a:t>
            </a:r>
          </a:p>
          <a:p>
            <a:r>
              <a:rPr lang="en-US" altLang="en-US" sz="2400" dirty="0"/>
              <a:t>Adverse social determinants of health (SDOH), such as food insecurity, housing instability, transportation barriers, and cost-related non-adherence, drive these disparities </a:t>
            </a:r>
          </a:p>
          <a:p>
            <a:r>
              <a:rPr lang="en-US" altLang="en-US" sz="2400" dirty="0"/>
              <a:t> Care coordination trials (CONNECT-HF, PACT-HF) and single-domain financial interventions (MI-FREEE, ARTEMIS) have not improved clinical outcomes </a:t>
            </a:r>
          </a:p>
          <a:p>
            <a:r>
              <a:rPr lang="en-US" altLang="en-US" sz="2400" dirty="0"/>
              <a:t>Socioeconomic barriers are multidimensional; </a:t>
            </a:r>
            <a:r>
              <a:rPr lang="en-US" altLang="en-US" sz="2400" b="1" dirty="0"/>
              <a:t>unrestricted financial support during the post-discharge period remains unexplored</a:t>
            </a:r>
            <a:endParaRPr lang="en-US" altLang="en-US" sz="2400" dirty="0"/>
          </a:p>
          <a:p>
            <a:endParaRPr lang="en-US" sz="2000" dirty="0"/>
          </a:p>
        </p:txBody>
      </p:sp>
      <p:sp>
        <p:nvSpPr>
          <p:cNvPr id="5" name="TextBox 4">
            <a:extLst>
              <a:ext uri="{FF2B5EF4-FFF2-40B4-BE49-F238E27FC236}">
                <a16:creationId xmlns:a16="http://schemas.microsoft.com/office/drawing/2014/main" id="{5056C5B7-2CF5-FAD2-610B-31F20D6D8035}"/>
              </a:ext>
            </a:extLst>
          </p:cNvPr>
          <p:cNvSpPr txBox="1"/>
          <p:nvPr/>
        </p:nvSpPr>
        <p:spPr>
          <a:xfrm>
            <a:off x="3466531" y="6027003"/>
            <a:ext cx="8725469" cy="830997"/>
          </a:xfrm>
          <a:prstGeom prst="rect">
            <a:avLst/>
          </a:prstGeom>
          <a:noFill/>
        </p:spPr>
        <p:txBody>
          <a:bodyPr wrap="square">
            <a:spAutoFit/>
          </a:bodyPr>
          <a:lstStyle/>
          <a:p>
            <a:endParaRPr lang="en-US" sz="1200" dirty="0">
              <a:solidFill>
                <a:schemeClr val="bg1"/>
              </a:solidFill>
              <a:latin typeface="Arial" panose="020B0604020202020204" pitchFamily="34" charset="0"/>
              <a:cs typeface="Arial" panose="020B0604020202020204" pitchFamily="34" charset="0"/>
            </a:endParaRPr>
          </a:p>
          <a:p>
            <a:endParaRPr lang="en-US" sz="1200" dirty="0">
              <a:solidFill>
                <a:schemeClr val="bg1"/>
              </a:solidFill>
              <a:latin typeface="Arial" panose="020B0604020202020204" pitchFamily="34" charset="0"/>
              <a:cs typeface="Arial" panose="020B0604020202020204" pitchFamily="34" charset="0"/>
            </a:endParaRPr>
          </a:p>
          <a:p>
            <a:endParaRPr lang="en-US" sz="1200" dirty="0">
              <a:solidFill>
                <a:schemeClr val="bg1"/>
              </a:solidFill>
              <a:latin typeface="Arial" panose="020B0604020202020204" pitchFamily="34" charset="0"/>
              <a:cs typeface="Arial" panose="020B0604020202020204" pitchFamily="34" charset="0"/>
            </a:endParaRPr>
          </a:p>
          <a:p>
            <a:r>
              <a:rPr lang="en-US" sz="1200" dirty="0">
                <a:solidFill>
                  <a:schemeClr val="bg1"/>
                </a:solidFill>
                <a:latin typeface="Arial" panose="020B0604020202020204" pitchFamily="34" charset="0"/>
                <a:cs typeface="Arial" panose="020B0604020202020204" pitchFamily="34" charset="0"/>
              </a:rPr>
              <a:t>Abbreviations: HF – heart failure, SDOH – social determinants of health</a:t>
            </a:r>
          </a:p>
        </p:txBody>
      </p:sp>
    </p:spTree>
    <p:extLst>
      <p:ext uri="{BB962C8B-B14F-4D97-AF65-F5344CB8AC3E}">
        <p14:creationId xmlns:p14="http://schemas.microsoft.com/office/powerpoint/2010/main" val="2048652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01C66-CFFD-11D7-6FE5-F3612C41D5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9DAA8E-FC4A-6A96-AB5B-F2BC5CAE1886}"/>
              </a:ext>
            </a:extLst>
          </p:cNvPr>
          <p:cNvSpPr>
            <a:spLocks noGrp="1"/>
          </p:cNvSpPr>
          <p:nvPr>
            <p:ph type="title"/>
          </p:nvPr>
        </p:nvSpPr>
        <p:spPr/>
        <p:txBody>
          <a:bodyPr/>
          <a:lstStyle/>
          <a:p>
            <a:r>
              <a:rPr lang="en-US" dirty="0"/>
              <a:t>Study Objectives</a:t>
            </a:r>
          </a:p>
        </p:txBody>
      </p:sp>
      <p:sp>
        <p:nvSpPr>
          <p:cNvPr id="3" name="Content Placeholder 2">
            <a:extLst>
              <a:ext uri="{FF2B5EF4-FFF2-40B4-BE49-F238E27FC236}">
                <a16:creationId xmlns:a16="http://schemas.microsoft.com/office/drawing/2014/main" id="{AC766B2A-7DC4-087D-BF18-3EFEF5822B0D}"/>
              </a:ext>
            </a:extLst>
          </p:cNvPr>
          <p:cNvSpPr>
            <a:spLocks noGrp="1"/>
          </p:cNvSpPr>
          <p:nvPr>
            <p:ph idx="1"/>
          </p:nvPr>
        </p:nvSpPr>
        <p:spPr>
          <a:xfrm>
            <a:off x="3158836" y="1825625"/>
            <a:ext cx="8194964" cy="4351338"/>
          </a:xfrm>
        </p:spPr>
        <p:txBody>
          <a:bodyPr>
            <a:normAutofit/>
          </a:bodyPr>
          <a:lstStyle/>
          <a:p>
            <a:pPr marL="0" indent="0">
              <a:buNone/>
            </a:pPr>
            <a:r>
              <a:rPr lang="en-US" sz="2200" b="1" dirty="0"/>
              <a:t>To evaluate the feasibility and effects of early post-discharge financial support ($500) vs. control among low-income patients with HFrEF and adverse SDOH on:</a:t>
            </a:r>
          </a:p>
          <a:p>
            <a:r>
              <a:rPr lang="en-US" sz="2200" dirty="0"/>
              <a:t>Medication adherence by therapeutic drug monitoring at 1 month </a:t>
            </a:r>
          </a:p>
          <a:p>
            <a:r>
              <a:rPr lang="en-US" sz="2200" dirty="0"/>
              <a:t>Health-related quality of life (KCCQ-OSS) at 1 month</a:t>
            </a:r>
          </a:p>
          <a:p>
            <a:r>
              <a:rPr lang="en-US" sz="2200" dirty="0"/>
              <a:t>Safety (substance use, psychological stress)</a:t>
            </a:r>
          </a:p>
          <a:p>
            <a:endParaRPr lang="en-US" altLang="en-US" sz="2000" dirty="0"/>
          </a:p>
          <a:p>
            <a:endParaRPr lang="en-US" altLang="en-US" sz="2000" dirty="0"/>
          </a:p>
          <a:p>
            <a:endParaRPr lang="en-US" sz="2000" dirty="0"/>
          </a:p>
        </p:txBody>
      </p:sp>
      <p:pic>
        <p:nvPicPr>
          <p:cNvPr id="4" name="Graphic 3" descr="Checklist with solid fill">
            <a:extLst>
              <a:ext uri="{FF2B5EF4-FFF2-40B4-BE49-F238E27FC236}">
                <a16:creationId xmlns:a16="http://schemas.microsoft.com/office/drawing/2014/main" id="{46316229-0C98-4AA2-2106-EA98E17A078A}"/>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a:xfrm>
            <a:off x="671440" y="2185302"/>
            <a:ext cx="2487396" cy="2487396"/>
          </a:xfrm>
          <a:prstGeom prst="rect">
            <a:avLst/>
          </a:prstGeom>
        </p:spPr>
      </p:pic>
      <p:sp>
        <p:nvSpPr>
          <p:cNvPr id="5" name="TextBox 4">
            <a:extLst>
              <a:ext uri="{FF2B5EF4-FFF2-40B4-BE49-F238E27FC236}">
                <a16:creationId xmlns:a16="http://schemas.microsoft.com/office/drawing/2014/main" id="{B6CE1457-8714-E74F-66EA-E4A3AA77ED01}"/>
              </a:ext>
            </a:extLst>
          </p:cNvPr>
          <p:cNvSpPr txBox="1"/>
          <p:nvPr/>
        </p:nvSpPr>
        <p:spPr>
          <a:xfrm>
            <a:off x="3629661" y="5996226"/>
            <a:ext cx="8562339" cy="861774"/>
          </a:xfrm>
          <a:prstGeom prst="rect">
            <a:avLst/>
          </a:prstGeom>
          <a:noFill/>
        </p:spPr>
        <p:txBody>
          <a:bodyPr wrap="square">
            <a:spAutoFit/>
          </a:bodyPr>
          <a:lstStyle/>
          <a:p>
            <a:endParaRPr lang="en-US" sz="1000" dirty="0">
              <a:solidFill>
                <a:schemeClr val="bg1"/>
              </a:solidFill>
              <a:latin typeface="Arial" panose="020B0604020202020204" pitchFamily="34" charset="0"/>
              <a:cs typeface="Arial" panose="020B0604020202020204" pitchFamily="34" charset="0"/>
            </a:endParaRPr>
          </a:p>
          <a:p>
            <a:endParaRPr lang="en-US" sz="1000" dirty="0">
              <a:solidFill>
                <a:schemeClr val="bg1"/>
              </a:solidFill>
              <a:latin typeface="Arial" panose="020B0604020202020204" pitchFamily="34" charset="0"/>
              <a:cs typeface="Arial" panose="020B0604020202020204" pitchFamily="34" charset="0"/>
            </a:endParaRPr>
          </a:p>
          <a:p>
            <a:endParaRPr lang="en-US" sz="1000" dirty="0">
              <a:solidFill>
                <a:schemeClr val="bg1"/>
              </a:solidFill>
              <a:latin typeface="Arial" panose="020B0604020202020204" pitchFamily="34" charset="0"/>
              <a:cs typeface="Arial" panose="020B0604020202020204" pitchFamily="34" charset="0"/>
            </a:endParaRPr>
          </a:p>
          <a:p>
            <a:r>
              <a:rPr lang="en-US" sz="1000" dirty="0">
                <a:solidFill>
                  <a:schemeClr val="bg1"/>
                </a:solidFill>
                <a:latin typeface="Arial" panose="020B0604020202020204" pitchFamily="34" charset="0"/>
                <a:cs typeface="Arial" panose="020B0604020202020204" pitchFamily="34" charset="0"/>
              </a:rPr>
              <a:t>Abbreviations: HFrEF – heart failure with reduced ejection fraction, SDOH – social determinants of health, KCCQ-OSS – Kansas City Cardiomyopathy Questionnaire Overall Summary Score</a:t>
            </a:r>
          </a:p>
        </p:txBody>
      </p:sp>
    </p:spTree>
    <p:extLst>
      <p:ext uri="{BB962C8B-B14F-4D97-AF65-F5344CB8AC3E}">
        <p14:creationId xmlns:p14="http://schemas.microsoft.com/office/powerpoint/2010/main" val="3191550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65C2-B141-94F5-3128-E9A5FC54A3EE}"/>
              </a:ext>
            </a:extLst>
          </p:cNvPr>
          <p:cNvSpPr>
            <a:spLocks noGrp="1"/>
          </p:cNvSpPr>
          <p:nvPr>
            <p:ph type="title"/>
          </p:nvPr>
        </p:nvSpPr>
        <p:spPr/>
        <p:txBody>
          <a:bodyPr/>
          <a:lstStyle/>
          <a:p>
            <a:r>
              <a:rPr lang="en-US" dirty="0"/>
              <a:t>Study Design</a:t>
            </a:r>
          </a:p>
        </p:txBody>
      </p:sp>
      <p:sp>
        <p:nvSpPr>
          <p:cNvPr id="3" name="Content Placeholder 2">
            <a:extLst>
              <a:ext uri="{FF2B5EF4-FFF2-40B4-BE49-F238E27FC236}">
                <a16:creationId xmlns:a16="http://schemas.microsoft.com/office/drawing/2014/main" id="{719657C3-AB83-200E-D600-412C6E321897}"/>
              </a:ext>
            </a:extLst>
          </p:cNvPr>
          <p:cNvSpPr>
            <a:spLocks noGrp="1"/>
          </p:cNvSpPr>
          <p:nvPr>
            <p:ph idx="1"/>
          </p:nvPr>
        </p:nvSpPr>
        <p:spPr>
          <a:xfrm>
            <a:off x="838200" y="1358637"/>
            <a:ext cx="10515600" cy="4351338"/>
          </a:xfrm>
        </p:spPr>
        <p:txBody>
          <a:bodyPr>
            <a:normAutofit/>
          </a:bodyPr>
          <a:lstStyle/>
          <a:p>
            <a:pPr marL="0" indent="0">
              <a:buNone/>
            </a:pPr>
            <a:r>
              <a:rPr lang="en-US" sz="2000" dirty="0"/>
              <a:t>Open-label, single-center RCT in Dallas, TX (June 2023 – April 2025)</a:t>
            </a:r>
          </a:p>
        </p:txBody>
      </p:sp>
      <p:sp>
        <p:nvSpPr>
          <p:cNvPr id="37" name="Text 1">
            <a:extLst>
              <a:ext uri="{FF2B5EF4-FFF2-40B4-BE49-F238E27FC236}">
                <a16:creationId xmlns:a16="http://schemas.microsoft.com/office/drawing/2014/main" id="{5AD5DB94-E73E-96A9-48D3-D2086BF0B4C4}"/>
              </a:ext>
            </a:extLst>
          </p:cNvPr>
          <p:cNvSpPr/>
          <p:nvPr/>
        </p:nvSpPr>
        <p:spPr>
          <a:xfrm>
            <a:off x="7688433" y="5376941"/>
            <a:ext cx="1753805" cy="666068"/>
          </a:xfrm>
          <a:prstGeom prst="rect">
            <a:avLst/>
          </a:prstGeom>
          <a:noFill/>
          <a:ln/>
        </p:spPr>
        <p:txBody>
          <a:bodyPr wrap="square" lIns="0" tIns="0" rIns="0" bIns="0" rtlCol="0" anchor="t"/>
          <a:lstStyle>
            <a:lvl1pPr marL="0" algn="l" defTabSz="1120506" rtl="0" eaLnBrk="1" latinLnBrk="0" hangingPunct="1">
              <a:defRPr sz="2206" kern="1200">
                <a:solidFill>
                  <a:schemeClr val="tx1"/>
                </a:solidFill>
                <a:latin typeface="+mn-lt"/>
                <a:ea typeface="+mn-ea"/>
                <a:cs typeface="+mn-cs"/>
              </a:defRPr>
            </a:lvl1pPr>
            <a:lvl2pPr marL="560253" algn="l" defTabSz="1120506" rtl="0" eaLnBrk="1" latinLnBrk="0" hangingPunct="1">
              <a:defRPr sz="2206" kern="1200">
                <a:solidFill>
                  <a:schemeClr val="tx1"/>
                </a:solidFill>
                <a:latin typeface="+mn-lt"/>
                <a:ea typeface="+mn-ea"/>
                <a:cs typeface="+mn-cs"/>
              </a:defRPr>
            </a:lvl2pPr>
            <a:lvl3pPr marL="1120506" algn="l" defTabSz="1120506" rtl="0" eaLnBrk="1" latinLnBrk="0" hangingPunct="1">
              <a:defRPr sz="2206" kern="1200">
                <a:solidFill>
                  <a:schemeClr val="tx1"/>
                </a:solidFill>
                <a:latin typeface="+mn-lt"/>
                <a:ea typeface="+mn-ea"/>
                <a:cs typeface="+mn-cs"/>
              </a:defRPr>
            </a:lvl3pPr>
            <a:lvl4pPr marL="1680759" algn="l" defTabSz="1120506" rtl="0" eaLnBrk="1" latinLnBrk="0" hangingPunct="1">
              <a:defRPr sz="2206" kern="1200">
                <a:solidFill>
                  <a:schemeClr val="tx1"/>
                </a:solidFill>
                <a:latin typeface="+mn-lt"/>
                <a:ea typeface="+mn-ea"/>
                <a:cs typeface="+mn-cs"/>
              </a:defRPr>
            </a:lvl4pPr>
            <a:lvl5pPr marL="2241012" algn="l" defTabSz="1120506" rtl="0" eaLnBrk="1" latinLnBrk="0" hangingPunct="1">
              <a:defRPr sz="2206" kern="1200">
                <a:solidFill>
                  <a:schemeClr val="tx1"/>
                </a:solidFill>
                <a:latin typeface="+mn-lt"/>
                <a:ea typeface="+mn-ea"/>
                <a:cs typeface="+mn-cs"/>
              </a:defRPr>
            </a:lvl5pPr>
            <a:lvl6pPr marL="2801264" algn="l" defTabSz="1120506" rtl="0" eaLnBrk="1" latinLnBrk="0" hangingPunct="1">
              <a:defRPr sz="2206" kern="1200">
                <a:solidFill>
                  <a:schemeClr val="tx1"/>
                </a:solidFill>
                <a:latin typeface="+mn-lt"/>
                <a:ea typeface="+mn-ea"/>
                <a:cs typeface="+mn-cs"/>
              </a:defRPr>
            </a:lvl6pPr>
            <a:lvl7pPr marL="3361517" algn="l" defTabSz="1120506" rtl="0" eaLnBrk="1" latinLnBrk="0" hangingPunct="1">
              <a:defRPr sz="2206" kern="1200">
                <a:solidFill>
                  <a:schemeClr val="tx1"/>
                </a:solidFill>
                <a:latin typeface="+mn-lt"/>
                <a:ea typeface="+mn-ea"/>
                <a:cs typeface="+mn-cs"/>
              </a:defRPr>
            </a:lvl7pPr>
            <a:lvl8pPr marL="3921770" algn="l" defTabSz="1120506" rtl="0" eaLnBrk="1" latinLnBrk="0" hangingPunct="1">
              <a:defRPr sz="2206" kern="1200">
                <a:solidFill>
                  <a:schemeClr val="tx1"/>
                </a:solidFill>
                <a:latin typeface="+mn-lt"/>
                <a:ea typeface="+mn-ea"/>
                <a:cs typeface="+mn-cs"/>
              </a:defRPr>
            </a:lvl8pPr>
            <a:lvl9pPr marL="4482023" algn="l" defTabSz="1120506" rtl="0" eaLnBrk="1" latinLnBrk="0" hangingPunct="1">
              <a:defRPr sz="2206" kern="1200">
                <a:solidFill>
                  <a:schemeClr val="tx1"/>
                </a:solidFill>
                <a:latin typeface="+mn-lt"/>
                <a:ea typeface="+mn-ea"/>
                <a:cs typeface="+mn-cs"/>
              </a:defRPr>
            </a:lvl9pPr>
          </a:lstStyle>
          <a:p>
            <a:pPr marL="0" indent="0">
              <a:lnSpc>
                <a:spcPct val="97750"/>
              </a:lnSpc>
              <a:buNone/>
            </a:pPr>
            <a:r>
              <a:rPr lang="en-US" sz="857" dirty="0">
                <a:solidFill>
                  <a:srgbClr val="000000"/>
                </a:solidFill>
                <a:latin typeface="Roboto" pitchFamily="34" charset="0"/>
                <a:ea typeface="Roboto" pitchFamily="34" charset="-122"/>
                <a:cs typeface="Roboto" pitchFamily="34" charset="-120"/>
              </a:rPr>
              <a:t> </a:t>
            </a:r>
            <a:endParaRPr lang="en-US" sz="857" dirty="0"/>
          </a:p>
        </p:txBody>
      </p:sp>
      <p:sp>
        <p:nvSpPr>
          <p:cNvPr id="67" name="TextBox 66">
            <a:extLst>
              <a:ext uri="{FF2B5EF4-FFF2-40B4-BE49-F238E27FC236}">
                <a16:creationId xmlns:a16="http://schemas.microsoft.com/office/drawing/2014/main" id="{ED9AAA30-6D85-BA56-C95C-566CEBF44D4C}"/>
              </a:ext>
            </a:extLst>
          </p:cNvPr>
          <p:cNvSpPr txBox="1"/>
          <p:nvPr/>
        </p:nvSpPr>
        <p:spPr>
          <a:xfrm>
            <a:off x="3548983" y="6396335"/>
            <a:ext cx="8643017" cy="461665"/>
          </a:xfrm>
          <a:prstGeom prst="rect">
            <a:avLst/>
          </a:prstGeom>
          <a:noFill/>
        </p:spPr>
        <p:txBody>
          <a:bodyPr wrap="square">
            <a:spAutoFit/>
          </a:bodyPr>
          <a:lstStyle/>
          <a:p>
            <a:pPr algn="l"/>
            <a:r>
              <a:rPr lang="en-US" sz="1200" dirty="0">
                <a:solidFill>
                  <a:schemeClr val="bg1"/>
                </a:solidFill>
                <a:latin typeface="Arial" panose="020B0604020202020204" pitchFamily="34" charset="0"/>
                <a:cs typeface="Arial" panose="020B0604020202020204" pitchFamily="34" charset="0"/>
              </a:rPr>
              <a:t>Abbreviations: LVEF – left ventricular ejection fraction, KCCQ – Kansas City Cardiomyopathy Questionnaire, FPL – federal poverty limit, SDOH – social determinants of health</a:t>
            </a:r>
          </a:p>
        </p:txBody>
      </p:sp>
      <p:pic>
        <p:nvPicPr>
          <p:cNvPr id="70" name="Picture 69" descr="A diagram of a medical procedure&#10;&#10;AI-generated content may be incorrect.">
            <a:extLst>
              <a:ext uri="{FF2B5EF4-FFF2-40B4-BE49-F238E27FC236}">
                <a16:creationId xmlns:a16="http://schemas.microsoft.com/office/drawing/2014/main" id="{A7021A34-65F6-1505-4519-B6E9A63F5D9C}"/>
              </a:ext>
            </a:extLst>
          </p:cNvPr>
          <p:cNvPicPr>
            <a:picLocks noChangeAspect="1"/>
          </p:cNvPicPr>
          <p:nvPr/>
        </p:nvPicPr>
        <p:blipFill>
          <a:blip r:embed="rId3"/>
          <a:srcRect l="12847" t="23037" r="5882" b="34657"/>
          <a:stretch>
            <a:fillRect/>
          </a:stretch>
        </p:blipFill>
        <p:spPr>
          <a:xfrm>
            <a:off x="905109" y="1808808"/>
            <a:ext cx="10381781" cy="3783046"/>
          </a:xfrm>
          <a:prstGeom prst="rect">
            <a:avLst/>
          </a:prstGeom>
        </p:spPr>
      </p:pic>
    </p:spTree>
    <p:extLst>
      <p:ext uri="{BB962C8B-B14F-4D97-AF65-F5344CB8AC3E}">
        <p14:creationId xmlns:p14="http://schemas.microsoft.com/office/powerpoint/2010/main" val="1794937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custDataLst>
              <p:tags r:id="rId2"/>
            </p:custDataLst>
          </p:nvPr>
        </p:nvPicPr>
        <p:blipFill>
          <a:blip r:embed="rId13"/>
          <a:stretch>
            <a:fillRect/>
          </a:stretch>
        </p:blipFill>
        <p:spPr>
          <a:xfrm>
            <a:off x="1636414" y="2178259"/>
            <a:ext cx="1022169" cy="999309"/>
          </a:xfrm>
          <a:prstGeom prst="rect">
            <a:avLst/>
          </a:prstGeom>
        </p:spPr>
      </p:pic>
      <p:pic>
        <p:nvPicPr>
          <p:cNvPr id="3" name="Image 1" descr="preencoded.png"/>
          <p:cNvPicPr>
            <a:picLocks noChangeAspect="1"/>
          </p:cNvPicPr>
          <p:nvPr>
            <p:custDataLst>
              <p:tags r:id="rId3"/>
            </p:custDataLst>
          </p:nvPr>
        </p:nvPicPr>
        <p:blipFill>
          <a:blip r:embed="rId14"/>
          <a:stretch>
            <a:fillRect/>
          </a:stretch>
        </p:blipFill>
        <p:spPr>
          <a:xfrm>
            <a:off x="3952865" y="2142543"/>
            <a:ext cx="1041152" cy="999309"/>
          </a:xfrm>
          <a:prstGeom prst="rect">
            <a:avLst/>
          </a:prstGeom>
        </p:spPr>
      </p:pic>
      <p:pic>
        <p:nvPicPr>
          <p:cNvPr id="4" name="Image 2" descr="preencoded.png"/>
          <p:cNvPicPr>
            <a:picLocks noChangeAspect="1"/>
          </p:cNvPicPr>
          <p:nvPr>
            <p:custDataLst>
              <p:tags r:id="rId4"/>
            </p:custDataLst>
          </p:nvPr>
        </p:nvPicPr>
        <p:blipFill>
          <a:blip r:embed="rId15"/>
          <a:stretch>
            <a:fillRect/>
          </a:stretch>
        </p:blipFill>
        <p:spPr>
          <a:xfrm>
            <a:off x="6085614" y="1962311"/>
            <a:ext cx="1215257" cy="1215257"/>
          </a:xfrm>
          <a:prstGeom prst="rect">
            <a:avLst/>
          </a:prstGeom>
        </p:spPr>
      </p:pic>
      <p:pic>
        <p:nvPicPr>
          <p:cNvPr id="5" name="Image 3" descr="preencoded.png"/>
          <p:cNvPicPr>
            <a:picLocks noChangeAspect="1"/>
          </p:cNvPicPr>
          <p:nvPr>
            <p:custDataLst>
              <p:tags r:id="rId5"/>
            </p:custDataLst>
          </p:nvPr>
        </p:nvPicPr>
        <p:blipFill>
          <a:blip r:embed="rId16"/>
          <a:stretch>
            <a:fillRect/>
          </a:stretch>
        </p:blipFill>
        <p:spPr>
          <a:xfrm>
            <a:off x="8143671" y="2137404"/>
            <a:ext cx="1022169" cy="1022169"/>
          </a:xfrm>
          <a:prstGeom prst="rect">
            <a:avLst/>
          </a:prstGeom>
        </p:spPr>
      </p:pic>
      <p:pic>
        <p:nvPicPr>
          <p:cNvPr id="6" name="Image 4" descr="preencoded.png"/>
          <p:cNvPicPr>
            <a:picLocks noChangeAspect="1"/>
          </p:cNvPicPr>
          <p:nvPr>
            <p:custDataLst>
              <p:tags r:id="rId6"/>
            </p:custDataLst>
          </p:nvPr>
        </p:nvPicPr>
        <p:blipFill>
          <a:blip r:embed="rId17"/>
          <a:stretch>
            <a:fillRect/>
          </a:stretch>
        </p:blipFill>
        <p:spPr>
          <a:xfrm>
            <a:off x="6850766" y="4363324"/>
            <a:ext cx="1476652" cy="646330"/>
          </a:xfrm>
          <a:prstGeom prst="rect">
            <a:avLst/>
          </a:prstGeom>
        </p:spPr>
      </p:pic>
      <p:pic>
        <p:nvPicPr>
          <p:cNvPr id="7" name="Image 5" descr="preencoded.png"/>
          <p:cNvPicPr>
            <a:picLocks noChangeAspect="1"/>
          </p:cNvPicPr>
          <p:nvPr>
            <p:custDataLst>
              <p:tags r:id="rId7"/>
            </p:custDataLst>
          </p:nvPr>
        </p:nvPicPr>
        <p:blipFill>
          <a:blip r:embed="rId18"/>
          <a:stretch>
            <a:fillRect/>
          </a:stretch>
        </p:blipFill>
        <p:spPr>
          <a:xfrm>
            <a:off x="3135957" y="4106124"/>
            <a:ext cx="1089299" cy="1046996"/>
          </a:xfrm>
          <a:prstGeom prst="rect">
            <a:avLst/>
          </a:prstGeom>
        </p:spPr>
      </p:pic>
      <p:pic>
        <p:nvPicPr>
          <p:cNvPr id="8" name="Image 6" descr="preencoded.png"/>
          <p:cNvPicPr>
            <a:picLocks noChangeAspect="1"/>
          </p:cNvPicPr>
          <p:nvPr>
            <p:custDataLst>
              <p:tags r:id="rId8"/>
            </p:custDataLst>
          </p:nvPr>
        </p:nvPicPr>
        <p:blipFill>
          <a:blip r:embed="rId19"/>
          <a:stretch>
            <a:fillRect/>
          </a:stretch>
        </p:blipFill>
        <p:spPr>
          <a:xfrm>
            <a:off x="9998208" y="2298688"/>
            <a:ext cx="1503669" cy="801155"/>
          </a:xfrm>
          <a:prstGeom prst="rect">
            <a:avLst/>
          </a:prstGeom>
        </p:spPr>
      </p:pic>
      <p:pic>
        <p:nvPicPr>
          <p:cNvPr id="9" name="Image 7" descr="preencoded.png"/>
          <p:cNvPicPr>
            <a:picLocks noChangeAspect="1"/>
          </p:cNvPicPr>
          <p:nvPr>
            <p:custDataLst>
              <p:tags r:id="rId9"/>
            </p:custDataLst>
          </p:nvPr>
        </p:nvPicPr>
        <p:blipFill>
          <a:blip r:embed="rId20"/>
          <a:stretch>
            <a:fillRect/>
          </a:stretch>
        </p:blipFill>
        <p:spPr>
          <a:xfrm>
            <a:off x="9165840" y="4155325"/>
            <a:ext cx="1022169" cy="1012371"/>
          </a:xfrm>
          <a:prstGeom prst="rect">
            <a:avLst/>
          </a:prstGeom>
        </p:spPr>
      </p:pic>
      <p:pic>
        <p:nvPicPr>
          <p:cNvPr id="10" name="Image 8" descr="preencoded.png"/>
          <p:cNvPicPr>
            <a:picLocks noChangeAspect="1"/>
          </p:cNvPicPr>
          <p:nvPr>
            <p:custDataLst>
              <p:tags r:id="rId10"/>
            </p:custDataLst>
          </p:nvPr>
        </p:nvPicPr>
        <p:blipFill>
          <a:blip r:embed="rId21"/>
          <a:stretch>
            <a:fillRect/>
          </a:stretch>
        </p:blipFill>
        <p:spPr>
          <a:xfrm>
            <a:off x="4970253" y="4101549"/>
            <a:ext cx="1022169" cy="1022169"/>
          </a:xfrm>
          <a:prstGeom prst="rect">
            <a:avLst/>
          </a:prstGeom>
        </p:spPr>
      </p:pic>
      <p:sp>
        <p:nvSpPr>
          <p:cNvPr id="11" name="Title 10">
            <a:extLst>
              <a:ext uri="{FF2B5EF4-FFF2-40B4-BE49-F238E27FC236}">
                <a16:creationId xmlns:a16="http://schemas.microsoft.com/office/drawing/2014/main" id="{55E8CCCB-BB88-539F-DB2E-135DA4532955}"/>
              </a:ext>
            </a:extLst>
          </p:cNvPr>
          <p:cNvSpPr>
            <a:spLocks noGrp="1"/>
          </p:cNvSpPr>
          <p:nvPr>
            <p:ph type="title"/>
          </p:nvPr>
        </p:nvSpPr>
        <p:spPr>
          <a:xfrm>
            <a:off x="64769" y="-10327"/>
            <a:ext cx="10515600" cy="1325563"/>
          </a:xfrm>
        </p:spPr>
        <p:txBody>
          <a:bodyPr/>
          <a:lstStyle/>
          <a:p>
            <a:r>
              <a:rPr lang="en-US" dirty="0"/>
              <a:t>Adverse SDOH Burden</a:t>
            </a:r>
          </a:p>
        </p:txBody>
      </p:sp>
      <p:sp>
        <p:nvSpPr>
          <p:cNvPr id="14" name="TextBox 13">
            <a:extLst>
              <a:ext uri="{FF2B5EF4-FFF2-40B4-BE49-F238E27FC236}">
                <a16:creationId xmlns:a16="http://schemas.microsoft.com/office/drawing/2014/main" id="{633E0E46-9CA8-C738-21F9-1EFFF1FBE759}"/>
              </a:ext>
            </a:extLst>
          </p:cNvPr>
          <p:cNvSpPr txBox="1"/>
          <p:nvPr/>
        </p:nvSpPr>
        <p:spPr>
          <a:xfrm>
            <a:off x="464024" y="1202016"/>
            <a:ext cx="11577665" cy="646331"/>
          </a:xfrm>
          <a:prstGeom prst="rect">
            <a:avLst/>
          </a:prstGeom>
          <a:noFill/>
        </p:spPr>
        <p:txBody>
          <a:bodyPr wrap="square">
            <a:spAutoFit/>
          </a:bodyPr>
          <a:lstStyle/>
          <a:p>
            <a:pPr marL="0" indent="0">
              <a:buNone/>
            </a:pPr>
            <a:r>
              <a:rPr lang="en-US" sz="1800" dirty="0">
                <a:latin typeface="Arial" panose="020B0604020202020204" pitchFamily="34" charset="0"/>
                <a:cs typeface="Arial" panose="020B0604020202020204" pitchFamily="34" charset="0"/>
              </a:rPr>
              <a:t>Eligible participants had income &lt; 130% of the federal poverty limit, </a:t>
            </a:r>
            <a:r>
              <a:rPr lang="en-US" dirty="0">
                <a:latin typeface="Arial" panose="020B0604020202020204" pitchFamily="34" charset="0"/>
                <a:cs typeface="Arial" panose="020B0604020202020204" pitchFamily="34" charset="0"/>
              </a:rPr>
              <a:t>difficulty paying bills</a:t>
            </a:r>
            <a:r>
              <a:rPr lang="en-US" sz="1800" dirty="0">
                <a:latin typeface="Arial" panose="020B0604020202020204" pitchFamily="34" charset="0"/>
                <a:cs typeface="Arial" panose="020B0604020202020204" pitchFamily="34" charset="0"/>
              </a:rPr>
              <a:t>, and ≥1 additional SDOH across the following domains:</a:t>
            </a:r>
          </a:p>
        </p:txBody>
      </p:sp>
      <p:sp>
        <p:nvSpPr>
          <p:cNvPr id="15" name="TextBox 14">
            <a:extLst>
              <a:ext uri="{FF2B5EF4-FFF2-40B4-BE49-F238E27FC236}">
                <a16:creationId xmlns:a16="http://schemas.microsoft.com/office/drawing/2014/main" id="{9355AFEB-07D5-C1E0-98F5-DF76E8D6CCF0}"/>
              </a:ext>
            </a:extLst>
          </p:cNvPr>
          <p:cNvSpPr txBox="1"/>
          <p:nvPr/>
        </p:nvSpPr>
        <p:spPr>
          <a:xfrm>
            <a:off x="1221605" y="3316067"/>
            <a:ext cx="1851789" cy="369332"/>
          </a:xfrm>
          <a:prstGeom prst="rect">
            <a:avLst/>
          </a:prstGeom>
          <a:solidFill>
            <a:schemeClr val="bg1">
              <a:lumMod val="85000"/>
            </a:schemeClr>
          </a:solidFill>
        </p:spPr>
        <p:txBody>
          <a:bodyPr wrap="none" rtlCol="0">
            <a:spAutoFit/>
          </a:bodyPr>
          <a:lstStyle/>
          <a:p>
            <a:r>
              <a:rPr lang="en-US" b="1" dirty="0">
                <a:latin typeface="Arial" panose="020B0604020202020204" pitchFamily="34" charset="0"/>
                <a:cs typeface="Arial" panose="020B0604020202020204" pitchFamily="34" charset="0"/>
              </a:rPr>
              <a:t>Unemployment</a:t>
            </a:r>
          </a:p>
        </p:txBody>
      </p:sp>
      <p:sp>
        <p:nvSpPr>
          <p:cNvPr id="16" name="TextBox 15">
            <a:extLst>
              <a:ext uri="{FF2B5EF4-FFF2-40B4-BE49-F238E27FC236}">
                <a16:creationId xmlns:a16="http://schemas.microsoft.com/office/drawing/2014/main" id="{212871DD-FA08-E414-D510-DE8091C49274}"/>
              </a:ext>
            </a:extLst>
          </p:cNvPr>
          <p:cNvSpPr txBox="1"/>
          <p:nvPr/>
        </p:nvSpPr>
        <p:spPr>
          <a:xfrm>
            <a:off x="3579607" y="3199105"/>
            <a:ext cx="1787670" cy="646331"/>
          </a:xfrm>
          <a:prstGeom prst="rect">
            <a:avLst/>
          </a:prstGeom>
          <a:solidFill>
            <a:schemeClr val="bg1">
              <a:lumMod val="85000"/>
            </a:schemeClr>
          </a:solidFill>
        </p:spPr>
        <p:txBody>
          <a:bodyPr wrap="none" rtlCol="0">
            <a:spAutoFit/>
          </a:bodyPr>
          <a:lstStyle/>
          <a:p>
            <a:pPr algn="ctr"/>
            <a:r>
              <a:rPr lang="en-US" b="1" dirty="0">
                <a:latin typeface="Arial" panose="020B0604020202020204" pitchFamily="34" charset="0"/>
                <a:cs typeface="Arial" panose="020B0604020202020204" pitchFamily="34" charset="0"/>
              </a:rPr>
              <a:t>Cost-Related </a:t>
            </a:r>
          </a:p>
          <a:p>
            <a:pPr algn="ctr"/>
            <a:r>
              <a:rPr lang="en-US" b="1" dirty="0">
                <a:latin typeface="Arial" panose="020B0604020202020204" pitchFamily="34" charset="0"/>
                <a:cs typeface="Arial" panose="020B0604020202020204" pitchFamily="34" charset="0"/>
              </a:rPr>
              <a:t>Nonadherence</a:t>
            </a:r>
          </a:p>
        </p:txBody>
      </p:sp>
      <p:sp>
        <p:nvSpPr>
          <p:cNvPr id="17" name="TextBox 16">
            <a:extLst>
              <a:ext uri="{FF2B5EF4-FFF2-40B4-BE49-F238E27FC236}">
                <a16:creationId xmlns:a16="http://schemas.microsoft.com/office/drawing/2014/main" id="{F2F0A445-5FEB-7B27-DB65-A1D8C1CA6EC1}"/>
              </a:ext>
            </a:extLst>
          </p:cNvPr>
          <p:cNvSpPr txBox="1"/>
          <p:nvPr/>
        </p:nvSpPr>
        <p:spPr>
          <a:xfrm>
            <a:off x="5939613" y="3177568"/>
            <a:ext cx="1454244" cy="646331"/>
          </a:xfrm>
          <a:prstGeom prst="rect">
            <a:avLst/>
          </a:prstGeom>
          <a:solidFill>
            <a:schemeClr val="bg1">
              <a:lumMod val="85000"/>
            </a:schemeClr>
          </a:solidFill>
        </p:spPr>
        <p:txBody>
          <a:bodyPr wrap="none" rtlCol="0">
            <a:spAutoFit/>
          </a:bodyPr>
          <a:lstStyle/>
          <a:p>
            <a:pPr algn="ctr"/>
            <a:r>
              <a:rPr lang="en-US" b="1" dirty="0">
                <a:latin typeface="Arial" panose="020B0604020202020204" pitchFamily="34" charset="0"/>
                <a:cs typeface="Arial" panose="020B0604020202020204" pitchFamily="34" charset="0"/>
              </a:rPr>
              <a:t>Low Social </a:t>
            </a:r>
          </a:p>
          <a:p>
            <a:pPr algn="ctr"/>
            <a:r>
              <a:rPr lang="en-US" b="1" dirty="0">
                <a:latin typeface="Arial" panose="020B0604020202020204" pitchFamily="34" charset="0"/>
                <a:cs typeface="Arial" panose="020B0604020202020204" pitchFamily="34" charset="0"/>
              </a:rPr>
              <a:t>Support</a:t>
            </a:r>
          </a:p>
        </p:txBody>
      </p:sp>
      <p:sp>
        <p:nvSpPr>
          <p:cNvPr id="18" name="TextBox 17">
            <a:extLst>
              <a:ext uri="{FF2B5EF4-FFF2-40B4-BE49-F238E27FC236}">
                <a16:creationId xmlns:a16="http://schemas.microsoft.com/office/drawing/2014/main" id="{2BDFE9CB-828C-BF2E-78F5-E9F8A625F36B}"/>
              </a:ext>
            </a:extLst>
          </p:cNvPr>
          <p:cNvSpPr txBox="1"/>
          <p:nvPr/>
        </p:nvSpPr>
        <p:spPr>
          <a:xfrm>
            <a:off x="8005711" y="3195561"/>
            <a:ext cx="1261885" cy="646331"/>
          </a:xfrm>
          <a:prstGeom prst="rect">
            <a:avLst/>
          </a:prstGeom>
          <a:solidFill>
            <a:schemeClr val="bg1">
              <a:lumMod val="85000"/>
            </a:schemeClr>
          </a:solidFill>
        </p:spPr>
        <p:txBody>
          <a:bodyPr wrap="none" rtlCol="0">
            <a:spAutoFit/>
          </a:bodyPr>
          <a:lstStyle/>
          <a:p>
            <a:pPr algn="ctr"/>
            <a:r>
              <a:rPr lang="en-US" b="1" dirty="0">
                <a:latin typeface="Arial" panose="020B0604020202020204" pitchFamily="34" charset="0"/>
                <a:cs typeface="Arial" panose="020B0604020202020204" pitchFamily="34" charset="0"/>
              </a:rPr>
              <a:t>Housing </a:t>
            </a:r>
          </a:p>
          <a:p>
            <a:pPr algn="ctr"/>
            <a:r>
              <a:rPr lang="en-US" b="1" dirty="0">
                <a:latin typeface="Arial" panose="020B0604020202020204" pitchFamily="34" charset="0"/>
                <a:cs typeface="Arial" panose="020B0604020202020204" pitchFamily="34" charset="0"/>
              </a:rPr>
              <a:t>Instability</a:t>
            </a:r>
          </a:p>
        </p:txBody>
      </p:sp>
      <p:sp>
        <p:nvSpPr>
          <p:cNvPr id="19" name="TextBox 18">
            <a:extLst>
              <a:ext uri="{FF2B5EF4-FFF2-40B4-BE49-F238E27FC236}">
                <a16:creationId xmlns:a16="http://schemas.microsoft.com/office/drawing/2014/main" id="{FF70674C-CAEB-236A-2BBA-0D44F2521D1B}"/>
              </a:ext>
            </a:extLst>
          </p:cNvPr>
          <p:cNvSpPr txBox="1"/>
          <p:nvPr/>
        </p:nvSpPr>
        <p:spPr>
          <a:xfrm>
            <a:off x="9998208" y="3195561"/>
            <a:ext cx="1646606" cy="646331"/>
          </a:xfrm>
          <a:prstGeom prst="rect">
            <a:avLst/>
          </a:prstGeom>
          <a:solidFill>
            <a:schemeClr val="bg1">
              <a:lumMod val="85000"/>
            </a:schemeClr>
          </a:solidFill>
        </p:spPr>
        <p:txBody>
          <a:bodyPr wrap="none" rtlCol="0">
            <a:spAutoFit/>
          </a:bodyPr>
          <a:lstStyle/>
          <a:p>
            <a:pPr algn="ctr"/>
            <a:r>
              <a:rPr lang="en-US" b="1" dirty="0">
                <a:latin typeface="Arial" panose="020B0604020202020204" pitchFamily="34" charset="0"/>
                <a:cs typeface="Arial" panose="020B0604020202020204" pitchFamily="34" charset="0"/>
              </a:rPr>
              <a:t>Interpersonal</a:t>
            </a:r>
          </a:p>
          <a:p>
            <a:pPr algn="ctr"/>
            <a:r>
              <a:rPr lang="en-US" b="1" dirty="0">
                <a:latin typeface="Arial" panose="020B0604020202020204" pitchFamily="34" charset="0"/>
                <a:cs typeface="Arial" panose="020B0604020202020204" pitchFamily="34" charset="0"/>
              </a:rPr>
              <a:t>Violence</a:t>
            </a:r>
          </a:p>
        </p:txBody>
      </p:sp>
      <p:sp>
        <p:nvSpPr>
          <p:cNvPr id="20" name="TextBox 19">
            <a:extLst>
              <a:ext uri="{FF2B5EF4-FFF2-40B4-BE49-F238E27FC236}">
                <a16:creationId xmlns:a16="http://schemas.microsoft.com/office/drawing/2014/main" id="{72C2901E-F9C2-5CF3-BA0C-45ABD8B8730F}"/>
              </a:ext>
            </a:extLst>
          </p:cNvPr>
          <p:cNvSpPr txBox="1"/>
          <p:nvPr/>
        </p:nvSpPr>
        <p:spPr>
          <a:xfrm>
            <a:off x="2991957" y="5196194"/>
            <a:ext cx="1377300" cy="646331"/>
          </a:xfrm>
          <a:prstGeom prst="rect">
            <a:avLst/>
          </a:prstGeom>
          <a:solidFill>
            <a:schemeClr val="bg1">
              <a:lumMod val="85000"/>
            </a:schemeClr>
          </a:solidFill>
        </p:spPr>
        <p:txBody>
          <a:bodyPr wrap="none" rtlCol="0">
            <a:spAutoFit/>
          </a:bodyPr>
          <a:lstStyle/>
          <a:p>
            <a:pPr algn="ctr"/>
            <a:r>
              <a:rPr lang="en-US" b="1" dirty="0">
                <a:latin typeface="Arial" panose="020B0604020202020204" pitchFamily="34" charset="0"/>
                <a:cs typeface="Arial" panose="020B0604020202020204" pitchFamily="34" charset="0"/>
              </a:rPr>
              <a:t>Household</a:t>
            </a:r>
          </a:p>
          <a:p>
            <a:pPr algn="ctr"/>
            <a:r>
              <a:rPr lang="en-US" b="1" dirty="0">
                <a:latin typeface="Arial" panose="020B0604020202020204" pitchFamily="34" charset="0"/>
                <a:cs typeface="Arial" panose="020B0604020202020204" pitchFamily="34" charset="0"/>
              </a:rPr>
              <a:t>Crowding</a:t>
            </a:r>
          </a:p>
        </p:txBody>
      </p:sp>
      <p:sp>
        <p:nvSpPr>
          <p:cNvPr id="22" name="TextBox 21">
            <a:extLst>
              <a:ext uri="{FF2B5EF4-FFF2-40B4-BE49-F238E27FC236}">
                <a16:creationId xmlns:a16="http://schemas.microsoft.com/office/drawing/2014/main" id="{B436CAEC-D065-E6ED-CDC1-A7DDBBCFA2DC}"/>
              </a:ext>
            </a:extLst>
          </p:cNvPr>
          <p:cNvSpPr txBox="1"/>
          <p:nvPr/>
        </p:nvSpPr>
        <p:spPr>
          <a:xfrm>
            <a:off x="4970253" y="5196194"/>
            <a:ext cx="1279517" cy="646331"/>
          </a:xfrm>
          <a:prstGeom prst="rect">
            <a:avLst/>
          </a:prstGeom>
          <a:solidFill>
            <a:schemeClr val="bg1">
              <a:lumMod val="85000"/>
            </a:schemeClr>
          </a:solidFill>
        </p:spPr>
        <p:txBody>
          <a:bodyPr wrap="square">
            <a:spAutoFit/>
          </a:bodyPr>
          <a:lstStyle/>
          <a:p>
            <a:pPr algn="ctr"/>
            <a:r>
              <a:rPr lang="en-US" b="1" dirty="0">
                <a:latin typeface="Arial" panose="020B0604020202020204" pitchFamily="34" charset="0"/>
                <a:cs typeface="Arial" panose="020B0604020202020204" pitchFamily="34" charset="0"/>
              </a:rPr>
              <a:t>Food Insecurity</a:t>
            </a:r>
          </a:p>
        </p:txBody>
      </p:sp>
      <p:sp>
        <p:nvSpPr>
          <p:cNvPr id="23" name="TextBox 22">
            <a:extLst>
              <a:ext uri="{FF2B5EF4-FFF2-40B4-BE49-F238E27FC236}">
                <a16:creationId xmlns:a16="http://schemas.microsoft.com/office/drawing/2014/main" id="{E2A50821-78C5-2F63-0440-E71329BF0036}"/>
              </a:ext>
            </a:extLst>
          </p:cNvPr>
          <p:cNvSpPr txBox="1"/>
          <p:nvPr/>
        </p:nvSpPr>
        <p:spPr>
          <a:xfrm>
            <a:off x="6850766" y="5159606"/>
            <a:ext cx="1808704" cy="646331"/>
          </a:xfrm>
          <a:prstGeom prst="rect">
            <a:avLst/>
          </a:prstGeom>
          <a:solidFill>
            <a:schemeClr val="bg1">
              <a:lumMod val="85000"/>
            </a:schemeClr>
          </a:solidFill>
        </p:spPr>
        <p:txBody>
          <a:bodyPr wrap="square">
            <a:spAutoFit/>
          </a:bodyPr>
          <a:lstStyle/>
          <a:p>
            <a:pPr algn="ctr"/>
            <a:r>
              <a:rPr lang="en-US" b="1" dirty="0">
                <a:latin typeface="Arial" panose="020B0604020202020204" pitchFamily="34" charset="0"/>
                <a:cs typeface="Arial" panose="020B0604020202020204" pitchFamily="34" charset="0"/>
              </a:rPr>
              <a:t>Transportation Barriers</a:t>
            </a:r>
          </a:p>
        </p:txBody>
      </p:sp>
      <p:sp>
        <p:nvSpPr>
          <p:cNvPr id="24" name="TextBox 23">
            <a:extLst>
              <a:ext uri="{FF2B5EF4-FFF2-40B4-BE49-F238E27FC236}">
                <a16:creationId xmlns:a16="http://schemas.microsoft.com/office/drawing/2014/main" id="{FE5488BB-E039-23D3-2B83-6E4D9F9CEA18}"/>
              </a:ext>
            </a:extLst>
          </p:cNvPr>
          <p:cNvSpPr txBox="1"/>
          <p:nvPr/>
        </p:nvSpPr>
        <p:spPr>
          <a:xfrm>
            <a:off x="8921201" y="5286652"/>
            <a:ext cx="1808704" cy="369332"/>
          </a:xfrm>
          <a:prstGeom prst="rect">
            <a:avLst/>
          </a:prstGeom>
          <a:solidFill>
            <a:schemeClr val="bg1">
              <a:lumMod val="85000"/>
            </a:schemeClr>
          </a:solidFill>
        </p:spPr>
        <p:txBody>
          <a:bodyPr wrap="square">
            <a:spAutoFit/>
          </a:bodyPr>
          <a:lstStyle/>
          <a:p>
            <a:pPr algn="ctr"/>
            <a:r>
              <a:rPr lang="en-US" b="1" dirty="0">
                <a:latin typeface="Arial" panose="020B0604020202020204" pitchFamily="34" charset="0"/>
                <a:cs typeface="Arial" panose="020B0604020202020204" pitchFamily="34" charset="0"/>
              </a:rPr>
              <a:t>Discrimination</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254E5-D4B5-0F40-9F3C-412CCBE521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38FA3D-48D3-B33A-6349-FCA26EE82286}"/>
              </a:ext>
            </a:extLst>
          </p:cNvPr>
          <p:cNvSpPr>
            <a:spLocks noGrp="1"/>
          </p:cNvSpPr>
          <p:nvPr>
            <p:ph type="title"/>
          </p:nvPr>
        </p:nvSpPr>
        <p:spPr>
          <a:xfrm>
            <a:off x="0" y="0"/>
            <a:ext cx="10515600" cy="1325563"/>
          </a:xfrm>
        </p:spPr>
        <p:txBody>
          <a:bodyPr/>
          <a:lstStyle/>
          <a:p>
            <a:r>
              <a:rPr lang="en-US" dirty="0"/>
              <a:t>Key Outcomes</a:t>
            </a:r>
          </a:p>
        </p:txBody>
      </p:sp>
      <p:sp>
        <p:nvSpPr>
          <p:cNvPr id="3" name="Content Placeholder 2">
            <a:extLst>
              <a:ext uri="{FF2B5EF4-FFF2-40B4-BE49-F238E27FC236}">
                <a16:creationId xmlns:a16="http://schemas.microsoft.com/office/drawing/2014/main" id="{7E9C63AE-235F-2492-F0CA-82D3E7732A07}"/>
              </a:ext>
            </a:extLst>
          </p:cNvPr>
          <p:cNvSpPr>
            <a:spLocks noGrp="1"/>
          </p:cNvSpPr>
          <p:nvPr>
            <p:ph idx="1"/>
          </p:nvPr>
        </p:nvSpPr>
        <p:spPr>
          <a:xfrm>
            <a:off x="838200" y="1189973"/>
            <a:ext cx="11353800" cy="4797468"/>
          </a:xfrm>
        </p:spPr>
        <p:txBody>
          <a:bodyPr>
            <a:normAutofit/>
          </a:bodyPr>
          <a:lstStyle/>
          <a:p>
            <a:pPr marL="0" indent="0">
              <a:buNone/>
            </a:pPr>
            <a:r>
              <a:rPr lang="en-US" sz="2200" b="1" dirty="0"/>
              <a:t>Medication Adherence by Therapeutic Drug Monitoring (TDM)</a:t>
            </a:r>
          </a:p>
          <a:p>
            <a:pPr marL="285750" indent="-285750"/>
            <a:r>
              <a:rPr lang="en-US" sz="2400" dirty="0"/>
              <a:t>Serum levels measured at 1 month via LC-MS/MS</a:t>
            </a:r>
          </a:p>
          <a:p>
            <a:pPr marL="285750" indent="-285750"/>
            <a:r>
              <a:rPr lang="en-US" sz="2400" dirty="0"/>
              <a:t>Testable medications: metoprolol, spironolactone, furosemide, amlodipine, hydralazine, nifedipine, prazosin</a:t>
            </a:r>
          </a:p>
          <a:p>
            <a:pPr marL="742950" lvl="1" indent="-285750"/>
            <a:r>
              <a:rPr lang="en-US" i="1" dirty="0"/>
              <a:t>Expressed as a proportion of tested meds with detectable levels (0 to 1)</a:t>
            </a:r>
          </a:p>
          <a:p>
            <a:pPr marL="742950" lvl="1" indent="-285750"/>
            <a:r>
              <a:rPr lang="en-US" i="1" dirty="0"/>
              <a:t>Categorized as complete (all detected), partial (some detected), non-adherent (none detected)</a:t>
            </a:r>
          </a:p>
          <a:p>
            <a:pPr marL="285750" indent="-285750"/>
            <a:r>
              <a:rPr lang="en-US" sz="2400" dirty="0"/>
              <a:t>Also assessed for HF GDMT specifically (metoprolol, spironolactone)</a:t>
            </a:r>
          </a:p>
          <a:p>
            <a:pPr marL="0" indent="0">
              <a:buNone/>
            </a:pPr>
            <a:r>
              <a:rPr lang="en-US" sz="2400" b="1" dirty="0"/>
              <a:t>Health-Related Quality of Life - </a:t>
            </a:r>
            <a:r>
              <a:rPr lang="en-US" sz="2400" dirty="0"/>
              <a:t>KCCQ-OSS at 1 month</a:t>
            </a:r>
          </a:p>
          <a:p>
            <a:r>
              <a:rPr lang="en-US" sz="2400" dirty="0"/>
              <a:t>All-cause and HF hospitalization adjudicated by chart review</a:t>
            </a:r>
          </a:p>
          <a:p>
            <a:pPr marL="0" indent="0">
              <a:buNone/>
            </a:pPr>
            <a:r>
              <a:rPr lang="en-US" sz="2200" b="1" dirty="0"/>
              <a:t>Safety</a:t>
            </a:r>
            <a:r>
              <a:rPr lang="en-US" sz="2200" dirty="0"/>
              <a:t>- Urine drug screen at 1 month and Perceived Stress Scale (PSS-10)</a:t>
            </a:r>
          </a:p>
          <a:p>
            <a:pPr marL="0" indent="0">
              <a:buNone/>
            </a:pPr>
            <a:endParaRPr lang="en-US" sz="2200" dirty="0"/>
          </a:p>
          <a:p>
            <a:endParaRPr lang="en-US" sz="2200" dirty="0"/>
          </a:p>
          <a:p>
            <a:endParaRPr lang="en-US" altLang="en-US" sz="2200" dirty="0"/>
          </a:p>
          <a:p>
            <a:endParaRPr lang="en-US" altLang="en-US" sz="2200" dirty="0"/>
          </a:p>
          <a:p>
            <a:endParaRPr lang="en-US" altLang="en-US" sz="2200" dirty="0"/>
          </a:p>
          <a:p>
            <a:endParaRPr lang="en-US" sz="2200" dirty="0"/>
          </a:p>
        </p:txBody>
      </p:sp>
      <p:sp>
        <p:nvSpPr>
          <p:cNvPr id="5" name="TextBox 4">
            <a:extLst>
              <a:ext uri="{FF2B5EF4-FFF2-40B4-BE49-F238E27FC236}">
                <a16:creationId xmlns:a16="http://schemas.microsoft.com/office/drawing/2014/main" id="{21FDCAB3-A22E-0988-69C3-495EBF0CB14C}"/>
              </a:ext>
            </a:extLst>
          </p:cNvPr>
          <p:cNvSpPr txBox="1"/>
          <p:nvPr/>
        </p:nvSpPr>
        <p:spPr>
          <a:xfrm>
            <a:off x="3406823" y="6396335"/>
            <a:ext cx="8785177" cy="461665"/>
          </a:xfrm>
          <a:prstGeom prst="rect">
            <a:avLst/>
          </a:prstGeom>
          <a:noFill/>
        </p:spPr>
        <p:txBody>
          <a:bodyPr wrap="square">
            <a:spAutoFit/>
          </a:bodyPr>
          <a:lstStyle/>
          <a:p>
            <a:r>
              <a:rPr lang="en-US" sz="1200" dirty="0">
                <a:solidFill>
                  <a:schemeClr val="bg1"/>
                </a:solidFill>
                <a:latin typeface="Arial" panose="020B0604020202020204" pitchFamily="34" charset="0"/>
                <a:cs typeface="Arial" panose="020B0604020202020204" pitchFamily="34" charset="0"/>
              </a:rPr>
              <a:t>Abbreviations: TDM – therapeutic drug monitoring; LC-MS/MS – liquid chromatography tandem mass spectrometry, HF –heart failure, GDMT – guideline directed medical therapy</a:t>
            </a:r>
          </a:p>
        </p:txBody>
      </p:sp>
    </p:spTree>
    <p:extLst>
      <p:ext uri="{BB962C8B-B14F-4D97-AF65-F5344CB8AC3E}">
        <p14:creationId xmlns:p14="http://schemas.microsoft.com/office/powerpoint/2010/main" val="4127392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8030B-E40B-8412-790C-DB60AFA12E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4F732E-5118-4B87-BAA9-1FF63561156A}"/>
              </a:ext>
            </a:extLst>
          </p:cNvPr>
          <p:cNvSpPr>
            <a:spLocks noGrp="1"/>
          </p:cNvSpPr>
          <p:nvPr>
            <p:ph type="title"/>
          </p:nvPr>
        </p:nvSpPr>
        <p:spPr/>
        <p:txBody>
          <a:bodyPr/>
          <a:lstStyle/>
          <a:p>
            <a:r>
              <a:rPr lang="en-US" dirty="0"/>
              <a:t>Intervention</a:t>
            </a:r>
          </a:p>
        </p:txBody>
      </p:sp>
      <p:sp>
        <p:nvSpPr>
          <p:cNvPr id="3" name="Content Placeholder 2">
            <a:extLst>
              <a:ext uri="{FF2B5EF4-FFF2-40B4-BE49-F238E27FC236}">
                <a16:creationId xmlns:a16="http://schemas.microsoft.com/office/drawing/2014/main" id="{0AA2184C-87B3-6E41-3338-EB8E7FCBBE2B}"/>
              </a:ext>
            </a:extLst>
          </p:cNvPr>
          <p:cNvSpPr>
            <a:spLocks noGrp="1"/>
          </p:cNvSpPr>
          <p:nvPr>
            <p:ph idx="1"/>
          </p:nvPr>
        </p:nvSpPr>
        <p:spPr>
          <a:xfrm>
            <a:off x="838200" y="1690688"/>
            <a:ext cx="10515600" cy="4351338"/>
          </a:xfrm>
        </p:spPr>
        <p:txBody>
          <a:bodyPr>
            <a:normAutofit/>
          </a:bodyPr>
          <a:lstStyle/>
          <a:p>
            <a:pPr marL="0" indent="0">
              <a:buNone/>
            </a:pPr>
            <a:r>
              <a:rPr lang="en-US" altLang="en-US" sz="2200" b="1" dirty="0"/>
              <a:t>Financial Support</a:t>
            </a:r>
          </a:p>
          <a:p>
            <a:r>
              <a:rPr lang="en-US" sz="2200" dirty="0"/>
              <a:t>$500 on a prepaid debit card at randomization </a:t>
            </a:r>
          </a:p>
          <a:p>
            <a:pPr lvl="1">
              <a:buFont typeface="Courier New" panose="02070309020205020404" pitchFamily="49" charset="0"/>
              <a:buChar char="o"/>
            </a:pPr>
            <a:r>
              <a:rPr lang="en-US" b="1" i="1" dirty="0"/>
              <a:t>80% of the reported monthly income for the study population</a:t>
            </a:r>
          </a:p>
          <a:p>
            <a:r>
              <a:rPr lang="en-US" sz="2200" dirty="0"/>
              <a:t>Single disbursement, no spending restrictions</a:t>
            </a:r>
          </a:p>
          <a:p>
            <a:r>
              <a:rPr lang="en-US" sz="2200" dirty="0"/>
              <a:t>Debit card payment or cash withdrawal permitted</a:t>
            </a:r>
          </a:p>
          <a:p>
            <a:r>
              <a:rPr lang="en-US" sz="2200" dirty="0"/>
              <a:t>No guidance on fund utilization</a:t>
            </a:r>
          </a:p>
          <a:p>
            <a:pPr marL="0" indent="0">
              <a:buNone/>
            </a:pPr>
            <a:endParaRPr lang="en-US" sz="2200" dirty="0"/>
          </a:p>
          <a:p>
            <a:pPr marL="0" indent="0">
              <a:buNone/>
            </a:pPr>
            <a:r>
              <a:rPr lang="en-US" sz="2200" b="1" dirty="0"/>
              <a:t>Control</a:t>
            </a:r>
          </a:p>
          <a:p>
            <a:r>
              <a:rPr lang="en-US" sz="2200" dirty="0"/>
              <a:t>Usual post-discharge care</a:t>
            </a:r>
          </a:p>
          <a:p>
            <a:r>
              <a:rPr lang="en-US" sz="2200" dirty="0"/>
              <a:t>Equivalent $500 provided at 1-month follow-up completion</a:t>
            </a:r>
          </a:p>
          <a:p>
            <a:endParaRPr lang="en-US" sz="2200" dirty="0"/>
          </a:p>
          <a:p>
            <a:endParaRPr lang="en-US" sz="2200" dirty="0"/>
          </a:p>
          <a:p>
            <a:endParaRPr lang="en-US" altLang="en-US" sz="2200" dirty="0"/>
          </a:p>
          <a:p>
            <a:endParaRPr lang="en-US" altLang="en-US" sz="2200" dirty="0"/>
          </a:p>
          <a:p>
            <a:endParaRPr lang="en-US" altLang="en-US" sz="2200" dirty="0"/>
          </a:p>
          <a:p>
            <a:endParaRPr lang="en-US" sz="2200" dirty="0"/>
          </a:p>
        </p:txBody>
      </p:sp>
    </p:spTree>
    <p:extLst>
      <p:ext uri="{BB962C8B-B14F-4D97-AF65-F5344CB8AC3E}">
        <p14:creationId xmlns:p14="http://schemas.microsoft.com/office/powerpoint/2010/main" val="1534806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F275-EBD0-A736-77BB-9C4BD83478EC}"/>
              </a:ext>
            </a:extLst>
          </p:cNvPr>
          <p:cNvSpPr>
            <a:spLocks noGrp="1"/>
          </p:cNvSpPr>
          <p:nvPr>
            <p:ph type="title"/>
          </p:nvPr>
        </p:nvSpPr>
        <p:spPr/>
        <p:txBody>
          <a:bodyPr/>
          <a:lstStyle/>
          <a:p>
            <a:r>
              <a:rPr lang="en-US" dirty="0"/>
              <a:t>Statistical Analysis</a:t>
            </a:r>
          </a:p>
        </p:txBody>
      </p:sp>
      <p:sp>
        <p:nvSpPr>
          <p:cNvPr id="3" name="Content Placeholder 2">
            <a:extLst>
              <a:ext uri="{FF2B5EF4-FFF2-40B4-BE49-F238E27FC236}">
                <a16:creationId xmlns:a16="http://schemas.microsoft.com/office/drawing/2014/main" id="{4B7D1C4A-AE44-D78D-E017-0CAE6E4E102E}"/>
              </a:ext>
            </a:extLst>
          </p:cNvPr>
          <p:cNvSpPr>
            <a:spLocks noGrp="1"/>
          </p:cNvSpPr>
          <p:nvPr>
            <p:ph idx="1"/>
          </p:nvPr>
        </p:nvSpPr>
        <p:spPr/>
        <p:txBody>
          <a:bodyPr>
            <a:normAutofit/>
          </a:bodyPr>
          <a:lstStyle/>
          <a:p>
            <a:pPr marL="0" indent="0">
              <a:buNone/>
            </a:pPr>
            <a:r>
              <a:rPr lang="en-US" altLang="en-US" sz="2200" dirty="0"/>
              <a:t>Per-protocol (adherence, patient-reported outcomes); intention-to-treat (clinical outcomes) </a:t>
            </a:r>
          </a:p>
          <a:p>
            <a:r>
              <a:rPr lang="en-US" altLang="en-US" sz="2200" dirty="0"/>
              <a:t>TDM adherence (continuous): binomial GLM, presented as estimated marginal means </a:t>
            </a:r>
          </a:p>
          <a:p>
            <a:r>
              <a:rPr lang="en-US" altLang="en-US" sz="2200" dirty="0"/>
              <a:t>TDM adherence (categorical): modified Poisson regression, presented as risk ratios </a:t>
            </a:r>
          </a:p>
          <a:p>
            <a:r>
              <a:rPr lang="en-US" altLang="en-US" sz="2200" dirty="0"/>
              <a:t>KCCQ-OSS: baseline-adjusted ANCOVA, presented as least-squares mean differences </a:t>
            </a:r>
          </a:p>
          <a:p>
            <a:r>
              <a:rPr lang="en-US" altLang="en-US" sz="2200" dirty="0"/>
              <a:t>Hospitalizations: negative binomial regression with person-time offset, rate ratios per 100 person-months </a:t>
            </a:r>
          </a:p>
          <a:p>
            <a:endParaRPr lang="en-US" altLang="en-US" dirty="0"/>
          </a:p>
          <a:p>
            <a:endParaRPr lang="en-US" altLang="en-US" dirty="0"/>
          </a:p>
          <a:p>
            <a:endParaRPr lang="en-US" altLang="en-US" dirty="0"/>
          </a:p>
          <a:p>
            <a:endParaRPr lang="en-US" dirty="0"/>
          </a:p>
        </p:txBody>
      </p:sp>
    </p:spTree>
    <p:extLst>
      <p:ext uri="{BB962C8B-B14F-4D97-AF65-F5344CB8AC3E}">
        <p14:creationId xmlns:p14="http://schemas.microsoft.com/office/powerpoint/2010/main" val="3379980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PORTMETHOD" val="pptx_import_from_addin"/>
  <p:tag name="ILLUSTRATIONID" val="69963b97075f96c2e6a7f117"/>
  <p:tag name="SLIDEID" val="61fdae06-ce15-42c9-a74f-49664d8c4267"/>
  <p:tag name="VERSION" val="1773415791750"/>
  <p:tag name="TITLE" val="Final - FUND Central Illustration - JACC"/>
  <p:tag name="CREATORNAME" val="Neil Keshvani"/>
  <p:tag name="DATEINSERTED" val="1773415823483"/>
  <p:tag name="DPI" val="300"/>
  <p:tag name="BIOJSON" val="{&quot;id&quot;:&quot;ed48bdf3-ffca-4cb1-8d27-936f0eefb3b9&quot;,&quot;objects&quot;:{&quot;61fdae06-ce15-42c9-a74f-49664d8c4267&quot;:{&quot;id&quot;:&quot;61fdae06-ce15-42c9-a74f-49664d8c4267&quot;,&quot;type&quot;:&quot;FIGURE_OBJECT&quot;,&quot;document&quot;:{&quot;type&quot;:&quot;FIGURE&quot;,&quot;canvasType&quot;:&quot;FIGURE&quot;,&quot;units&quot;:&quot;in&quot;,&quot;aspectRatio&quot;:0},&quot;parent&quot;:{&quot;type&quot;:&quot;DOCUMENT&quot;,&quot;parentId&quot;:&quot;ed48bdf3-ffca-4cb1-8d27-936f0eefb3b9&quot;,&quot;order&quot;:&quot;8&quot;}},&quot;3ba65fef-484c-4325-a0f0-bb1514b91142&quot;:{&quot;id&quot;:&quot;3ba65fef-484c-4325-a0f0-bb1514b91142&quot;,&quot;type&quot;:&quot;FIGURE_OBJECT&quot;,&quot;relativeTransform&quot;:{&quot;translate&quot;:{&quot;x&quot;:0,&quot;y&quot;:0},&quot;rotate&quot;:0,&quot;skewX&quot;:0,&quot;scale&quot;:{&quot;x&quot;:1,&quot;y&quot;:1}},&quot;path&quot;:{&quot;type&quot;:&quot;RECT&quot;,&quot;size&quot;:{&quot;x&quot;:960,&quot;y&quot;:672}},&quot;pathStyles&quot;:[{&quot;type&quot;:&quot;FILL&quot;,&quot;fillStyle&quot;:&quot;rgba(0,0,0,0)&quot;}],&quot;parent&quot;:{&quot;parentId&quot;:&quot;61fdae06-ce15-42c9-a74f-49664d8c4267&quot;,&quot;type&quot;:&quot;FRAME&quot;,&quot;order&quot;:&quot;5&quot;}},&quot;df7762bb-4395-4fde-bae8-cb61846a5455&quot;:{&quot;id&quot;:&quot;df7762bb-4395-4fde-bae8-cb61846a5455&quot;,&quot;name&quot;:&quot;Person working at desk (long hair, symb)ol&quot;,&quot;displayName&quot;:&quot;&quot;,&quot;type&quot;:&quot;FIGURE_OBJECT&quot;,&quot;relativeTransform&quot;:{&quot;translate&quot;:{&quot;x&quot;:-345,&quot;y&quot;:-223},&quot;rotate&quot;:0,&quot;skewX&quot;:0,&quot;scale&quot;:{&quot;x&quot;:1,&quot;y&quot;:1}},&quot;image&quot;:{&quot;url&quot;:&quot;https://icons.cdn.biorender.com/biorender/6009e76c3f3f87002864761a/20210121204822/image/6009e76c3f3f87002864761a.png&quot;,&quot;isPremium&quot;:false,&quot;isOrgIcon&quot;:false,&quot;size&quot;:{&quot;x&quot;:100,&quot;y&quot;:97.79005524861878}},&quot;source&quot;:{&quot;id&quot;:&quot;6009e76c3f3f87002864761a&quot;,&quot;version&quot;:&quot;20210121204822&quot;,&quot;type&quot;:&quot;ASSETS&quot;},&quot;isPremium&quot;:false,&quot;parent&quot;:{&quot;type&quot;:&quot;CHILD&quot;,&quot;parentId&quot;:&quot;61fdae06-ce15-42c9-a74f-49664d8c4267&quot;,&quot;order&quot;:&quot;5&quot;}},&quot;1623494b-2b77-4596-bdf3-c2406552e255&quot;:{&quot;relativeTransform&quot;:{&quot;translate&quot;:{&quot;x&quot;:-73.98403335217655,&quot;y&quot;:272.8549528786982},&quot;rotate&quot;:0,&quot;skewX&quot;:0,&quot;scale&quot;:{&quot;x&quot;:1,&quot;y&quot;:1}},&quot;type&quot;:&quot;FIGURE_OBJECT&quot;,&quot;id&quot;:&quot;1623494b-2b77-4596-bdf3-c2406552e255&quot;,&quot;parent&quot;:{&quot;type&quot;:&quot;CHILD&quot;,&quot;parentId&quot;:&quot;61fdae06-ce15-42c9-a74f-49664d8c4267&quot;,&quot;order&quot;:&quot;7&quot;},&quot;name&quot;:&quot;Pill cluster&quot;,&quot;displayName&quot;:&quot;Pill cluster&quot;,&quot;source&quot;:{&quot;id&quot;:&quot;608aeff9ac44b300a20aaf63&quot;,&quot;type&quot;:&quot;ASSETS&quot;},&quot;isPremium&quot;:true},&quot;ef3d76d5-2d81-41de-adf3-f7df94e88590&quot;:{&quot;id&quot;:&quot;ef3d76d5-2d81-41de-adf3-f7df94e88590&quot;,&quot;name&quot;:&quot;Pill&quot;,&quot;type&quot;:&quot;FIGURE_OBJECT&quot;,&quot;relativeTransform&quot;:{&quot;translate&quot;:{&quot;x&quot;:-98.09324358447691,&quot;y&quot;:-466.8992866330128},&quot;rotate&quot;:-0.22017744070666753,&quot;skewX&quot;:-2.82267266641926e-17,&quot;scale&quot;:{&quot;x&quot;:0.9916190476190466,&quot;y&quot;:0.9916190476190478}},&quot;image&quot;:{&quot;url&quot;:&quot;https://icons.biorender.com/biorender/5b9ffc15ea6f7814001db3db/pill.png&quot;,&quot;fallbackUrl&quot;:&quot;https://res.cloudinary.com/dlcjuc3ej/image/upload/v1537211407/onfiqfpvpwcid6i6h7r0.svg#/keystone/api/icons/5b9ffc15ea6f7814001db3db/pill.svg&quot;,&quot;isPremium&quot;:false,&quot;isPacked&quot;:true,&quot;size&quot;:{&quot;x&quot;:100,&quot;y&quot;:38.32116788321168}},&quot;source&quot;:{&quot;id&quot;:&quot;5a4d1669a3625100144d1491&quot;,&quot;type&quot;:&quot;ASSETS&quot;},&quot;parent&quot;:{&quot;type&quot;:&quot;CHILD&quot;,&quot;parentId&quot;:&quot;1623494b-2b77-4596-bdf3-c2406552e255&quot;,&quot;order&quot;:&quot;2&quot;}},&quot;94fd193c-a8a7-4c25-b7a5-d9bf37f41ce2&quot;:{&quot;id&quot;:&quot;94fd193c-a8a7-4c25-b7a5-d9bf37f41ce2&quot;,&quot;name&quot;:&quot;Pill&quot;,&quot;type&quot;:&quot;FIGURE_OBJECT&quot;,&quot;relativeTransform&quot;:{&quot;translate&quot;:{&quot;x&quot;:-68.45048535358399,&quot;y&quot;:-417.55126650853526},&quot;rotate&quot;:2.731657600636832,&quot;skewX&quot;:5.645345332838506e-17,&quot;scale&quot;:{&quot;x&quot;:0.9916190476190478,&quot;y&quot;:0.991619047619048}},&quot;image&quot;:{&quot;url&quot;:&quot;https://icons.biorender.com/biorender/5b9ffc15ea6f7814001db3db/pill.png&quot;,&quot;fallbackUrl&quot;:&quot;https://res.cloudinary.com/dlcjuc3ej/image/upload/v1537211407/onfiqfpvpwcid6i6h7r0.svg#/keystone/api/icons/5b9ffc15ea6f7814001db3db/pill.svg&quot;,&quot;isPremium&quot;:false,&quot;isPacked&quot;:true,&quot;size&quot;:{&quot;x&quot;:100,&quot;y&quot;:38.32116788321168}},&quot;source&quot;:{&quot;id&quot;:&quot;5a4d1669a3625100144d1491&quot;,&quot;type&quot;:&quot;ASSETS&quot;},&quot;parent&quot;:{&quot;type&quot;:&quot;CHILD&quot;,&quot;parentId&quot;:&quot;1623494b-2b77-4596-bdf3-c2406552e255&quot;,&quot;order&quot;:&quot;5&quot;},&quot;opacity&quot;:0.78},&quot;20b87eef-81b1-4b84-b4c7-69631e355419&quot;:{&quot;id&quot;:&quot;20b87eef-81b1-4b84-b4c7-69631e355419&quot;,&quot;name&quot;:&quot;Pill&quot;,&quot;type&quot;:&quot;FIGURE_OBJECT&quot;,&quot;relativeTransform&quot;:{&quot;translate&quot;:{&quot;x&quot;:-94.5266141783029,&quot;y&quot;:-385.37349968339163},&quot;rotate&quot;:-7.642229304742055e-17,&quot;skewX&quot;:-7.642229304742055e-17,&quot;scale&quot;:{&quot;x&quot;:0.9916190476190474,&quot;y&quot;:0.9916190476190476}},&quot;image&quot;:{&quot;url&quot;:&quot;https://icons.biorender.com/biorender/5b9ffc15ea6f7814001db3db/pill.png&quot;,&quot;fallbackUrl&quot;:&quot;https://res.cloudinary.com/dlcjuc3ej/image/upload/v1537211407/onfiqfpvpwcid6i6h7r0.svg#/keystone/api/icons/5b9ffc15ea6f7814001db3db/pill.svg&quot;,&quot;isPremium&quot;:false,&quot;isPacked&quot;:true,&quot;size&quot;:{&quot;x&quot;:100,&quot;y&quot;:38.32116788321168}},&quot;source&quot;:{&quot;id&quot;:&quot;5a4d1669a3625100144d1491&quot;,&quot;type&quot;:&quot;ASSETS&quot;},&quot;parent&quot;:{&quot;type&quot;:&quot;CHILD&quot;,&quot;parentId&quot;:&quot;1623494b-2b77-4596-bdf3-c2406552e255&quot;,&quot;order&quot;:&quot;7&quot;}},&quot;4ce3cff5-887f-4c1b-be24-fad1b6bca2e2&quot;:{&quot;id&quot;:&quot;4ce3cff5-887f-4c1b-be24-fad1b6bca2e2&quot;,&quot;name&quot;:&quot;Network of people (symbol)&quot;,&quot;displayName&quot;:&quot;&quot;,&quot;type&quot;:&quot;FIGURE_OBJECT&quot;,&quot;relativeTransform&quot;:{&quot;translate&quot;:{&quot;x&quot;:20,&quot;y&quot;:-77.82784170757404},&quot;rotate&quot;:0,&quot;skewX&quot;:0,&quot;scale&quot;:{&quot;x&quot;:1,&quot;y&quot;:1}},&quot;image&quot;:{&quot;url&quot;:&quot;https://icons.cdn.biorender.com/biorender/633211ca826b850021a522aa/20220926205636/image/633211ca826b850021a522aa.png&quot;,&quot;isPremium&quot;:false,&quot;isOrgIcon&quot;:false,&quot;size&quot;:{&quot;x&quot;:130,&quot;y&quot;:130}},&quot;source&quot;:{&quot;id&quot;:&quot;633211ca826b850021a522aa&quot;,&quot;version&quot;:&quot;20220926205636&quot;,&quot;type&quot;:&quot;ASSETS&quot;},&quot;isPremium&quot;:false,&quot;parent&quot;:{&quot;type&quot;:&quot;CHILD&quot;,&quot;parentId&quot;:&quot;61fdae06-ce15-42c9-a74f-49664d8c4267&quot;,&quot;order&quot;:&quot;8&quot;}},&quot;5f1c2139-aaa9-45fc-88ad-9e46e09d8896&quot;:{&quot;id&quot;:&quot;5f1c2139-aaa9-45fc-88ad-9e46e09d8896&quot;,&quot;name&quot;:&quot;House (symbol)&quot;,&quot;displayName&quot;:&quot;&quot;,&quot;type&quot;:&quot;FIGURE_OBJECT&quot;,&quot;relativeTransform&quot;:{&quot;translate&quot;:{&quot;x&quot;:193,&quot;y&quot;:-12.137136610454746},&quot;rotate&quot;:0,&quot;skewX&quot;:0,&quot;scale&quot;:{&quot;x&quot;:1,&quot;y&quot;:1}},&quot;image&quot;:{&quot;url&quot;:&quot;https://icons.cdn.biorender.com/biorender/5cacef622608ea33005d483b/20190409191733/image/5cacef622608ea33005d483b.png&quot;,&quot;isPremium&quot;:false,&quot;isOrgIcon&quot;:false,&quot;size&quot;:{&quot;x&quot;:100,&quot;y&quot;:100}},&quot;source&quot;:{&quot;id&quot;:&quot;5cacef622608ea33005d483b&quot;,&quot;version&quot;:&quot;20190409191733&quot;,&quot;type&quot;:&quot;ASSETS&quot;},&quot;isPremium&quot;:false,&quot;parent&quot;:{&quot;type&quot;:&quot;CHILD&quot;,&quot;parentId&quot;:&quot;61fdae06-ce15-42c9-a74f-49664d8c4267&quot;,&quot;order&quot;:&quot;9&quot;}},&quot;acde664b-4622-41f1-814d-25261f1dec7d&quot;:{&quot;id&quot;:&quot;acde664b-4622-41f1-814d-25261f1dec7d&quot;,&quot;name&quot;:&quot;Car (symbol)&quot;,&quot;displayName&quot;:&quot;&quot;,&quot;type&quot;:&quot;FIGURE_OBJECT&quot;,&quot;relativeTransform&quot;:{&quot;translate&quot;:{&quot;x&quot;:-157,&quot;y&quot;:145.1366982358736},&quot;rotate&quot;:0,&quot;skewX&quot;:0,&quot;scale&quot;:{&quot;x&quot;:1,&quot;y&quot;:1}},&quot;image&quot;:{&quot;url&quot;:&quot;https://icons.cdn.biorender.com/biorender/63bd90682fab620022c3c8ca/20230110162153/image/63bd90682fab620022c3c8ca.png&quot;,&quot;isPremium&quot;:false,&quot;isOrgIcon&quot;:false,&quot;size&quot;:{&quot;x&quot;:100,&quot;y&quot;:43.75}},&quot;source&quot;:{&quot;id&quot;:&quot;63bd90682fab620022c3c8ca&quot;,&quot;version&quot;:&quot;20230110162153&quot;,&quot;type&quot;:&quot;ASSETS&quot;},&quot;isPremium&quot;:false,&quot;parent&quot;:{&quot;type&quot;:&quot;CHILD&quot;,&quot;parentId&quot;:&quot;61fdae06-ce15-42c9-a74f-49664d8c4267&quot;,&quot;order&quot;:&quot;97&quot;}},&quot;14cbbd0a-860b-4603-807e-f461711c52d9&quot;:{&quot;relativeTransform&quot;:{&quot;translate&quot;:{&quot;x&quot;:2.6637487847059447,&quot;y&quot;:51.94211336944015},&quot;rotate&quot;:0,&quot;skewX&quot;:0,&quot;scale&quot;:{&quot;x&quot;:1,&quot;y&quot;:1}},&quot;type&quot;:&quot;FIGURE_OBJECT&quot;,&quot;id&quot;:&quot;14cbbd0a-860b-4603-807e-f461711c52d9&quot;,&quot;name&quot;:&quot;Population (symbol)&quot;,&quot;displayName&quot;:&quot;Population (symbol)&quot;,&quot;source&quot;:{&quot;id&quot;:&quot;66fd5599e7add46e5e43b0e9&quot;,&quot;type&quot;:&quot;ASSETS&quot;},&quot;isPremium&quot;:false,&quot;parent&quot;:{&quot;type&quot;:&quot;CHILD&quot;,&quot;parentId&quot;:&quot;61fdae06-ce15-42c9-a74f-49664d8c4267&quot;,&quot;order&quot;:&quot;98&quot;}},&quot;98d7cb77-2bb1-44b3-8e9c-680f2c26a39d&quot;:{&quot;id&quot;:&quot;98d7cb77-2bb1-44b3-8e9c-680f2c26a39d&quot;,&quot;type&quot;:&quot;FIGURE_OBJECT&quot;,&quot;parent&quot;:{&quot;type&quot;:&quot;CHILD&quot;,&quot;parentId&quot;:&quot;14cbbd0a-860b-4603-807e-f461711c52d9&quot;,&quot;order&quot;:&quot;6&quot;},&quot;relativeTransform&quot;:{&quot;translate&quot;:{&quot;x&quot;:0,&quot;y&quot;:0},&quot;rotate&quot;:0}},&quot;867fe156-2d6f-4cbf-9caf-50b4e968842a&quot;:{&quot;id&quot;:&quot;867fe156-2d6f-4cbf-9caf-50b4e968842a&quot;,&quot;type&quot;:&quot;FIGURE_OBJECT&quot;,&quot;document&quot;:{&quot;type&quot;:&quot;FIGURE&quot;,&quot;canvasType&quot;:&quot;FIGURE&quot;,&quot;units&quot;:&quot;in&quot;,&quot;title&quot;:&quot;&quot;},&quot;parent&quot;:{&quot;type&quot;:&quot;DOCUMENT&quot;,&quot;parentId&quot;:&quot;98d7cb77-2bb1-44b3-8e9c-680f2c26a39d&quot;,&quot;order&quot;:&quot;02&quot;},&quot;layout&quot;:{&quot;sizeRatio&quot;:{&quot;x&quot;:0.88,&quot;y&quot;:0.88},&quot;keepAspectRatio&quot;:false}},&quot;7d3c3e2c-c3db-4824-93c6-9c8ca02cd467&quot;:{&quot;relativeTransform&quot;:{&quot;translate&quot;:{&quot;x&quot;:79.3995129656009,&quot;y&quot;:-85.58835417909096},&quot;rotate&quot;:-1.4238535355851144e-16},&quot;type&quot;:&quot;FIGURE_OBJECT&quot;,&quot;id&quot;:&quot;7d3c3e2c-c3db-4824-93c6-9c8ca02cd467&quot;,&quot;name&quot;:&quot;25. Phospholipid monolayer brush (straight)&quot;,&quot;displayName&quot;:&quot;Phospholipid monolayer brush (straight)&quot;,&quot;opacity&quot;:0.7,&quot;source&quot;:{&quot;id&quot;:&quot;5e75574852bb9000abea623e&quot;,&quot;type&quot;:&quot;ASSETS&quot;},&quot;path&quot;:{&quot;type&quot;:&quot;POLY_LINE&quot;,&quot;points&quot;:[{&quot;x&quot;:95.27993715244361,&quot;y&quot;:0},{&quot;x&quot;:-95.27993715244354,&quot;y&quot;:0}],&quot;closed&quot;:false},&quot;pathStyles&quot;:[{&quot;type&quot;:&quot;FILL&quot;,&quot;fillStyle&quot;:&quot;rgba(0,0,0,0)&quot;},{&quot;type&quot;:&quot;STROKE&quot;,&quot;strokeStyle&quot;:&quot;rgba(0,0,0,0)&quot;,&quot;lineWidth&quot;:47.59041446485092,&quot;lineJoin&quot;:&quot;round&quot;}],&quot;pathSmoothing&quot;:{&quot;type&quot;:&quot;CATMULL_SMOOTHING&quot;,&quot;smoothing&quot;:0.2},&quot;pathPattern&quot;:{&quot;type&quot;:&quot;ROW&quot;,&quot;patternId&quot;:&quot;d2a11afa-631d-4bef-b818-d55c888552c2&quot;,&quot;patternTransform&quot;:{&quot;translate&quot;:{&quot;x&quot;:-0.0007260766359839109,&quot;y&quot;:0.5},&quot;rotate&quot;:3.141592653589793,&quot;skewX&quot;:0,&quot;scale&quot;:{&quot;x&quot;:-0.0033003300330033004,&quot;y&quot;:0.0033003300330033004}},&quot;xUnits&quot;:&quot;STROKE_WIDTH&quot;,&quot;yUnits&quot;:&quot;STROKE_WIDTH&quot;,&quot;bending&quot;:true,&quot;repeat&quot;:{&quot;distance&quot;:0.35313531353135313,&quot;align&quot;:&quot;CENTER&quot;},&quot;isPremium&quot;:false},&quot;isLocked&quot;:false,&quot;parent&quot;:{&quot;type&quot;:&quot;CHILD&quot;,&quot;parentId&quot;:&quot;867fe156-2d6f-4cbf-9caf-50b4e968842a&quot;,&quot;order&quot;:&quot;9702&quot;},&quot;isPremium&quot;:false},&quot;2d023947-518f-49c7-a556-bbd300373924&quot;:{&quot;relativeTransform&quot;:{&quot;translate&quot;:{&quot;x&quot;:79.39946054192781,&quot;y&quot;:-37.594242782350854},&quot;rotate&quot;:3.141592653589793},&quot;type&quot;:&quot;FIGURE_OBJECT&quot;,&quot;id&quot;:&quot;2d023947-518f-49c7-a556-bbd300373924&quot;,&quot;name&quot;:&quot;25. Phospholipid monolayer brush (straight)&quot;,&quot;displayName&quot;:&quot;Phospholipid monolayer brush (straight)&quot;,&quot;opacity&quot;:0.7,&quot;source&quot;:{&quot;id&quot;:&quot;5e75574852bb9000abea623e&quot;,&quot;type&quot;:&quot;ASSETS&quot;},&quot;path&quot;:{&quot;type&quot;:&quot;POLY_LINE&quot;,&quot;points&quot;:[{&quot;x&quot;:-95.2802317335919,&quot;y&quot;:0},{&quot;x&quot;:95.28023173359188,&quot;y&quot;:0}],&quot;closed&quot;:false},&quot;pathStyles&quot;:[{&quot;type&quot;:&quot;FILL&quot;,&quot;fillStyle&quot;:&quot;rgba(0,0,0,0)&quot;},{&quot;type&quot;:&quot;STROKE&quot;,&quot;strokeStyle&quot;:&quot;rgba(0,0,0,0)&quot;,&quot;lineWidth&quot;:47.59041446485092,&quot;lineJoin&quot;:&quot;round&quot;}],&quot;pathSmoothing&quot;:{&quot;type&quot;:&quot;CATMULL_SMOOTHING&quot;,&quot;smoothing&quot;:0.2},&quot;pathPattern&quot;:{&quot;type&quot;:&quot;ROW&quot;,&quot;patternId&quot;:&quot;a895176d-7a8c-4946-a866-444e326c9e45&quot;,&quot;patternTransform&quot;:{&quot;translate&quot;:{&quot;x&quot;:-0.0007260766359839109,&quot;y&quot;:-0.5},&quot;rotate&quot;:1.2246467991473532e-16,&quot;skewX&quot;:0,&quot;scale&quot;:{&quot;x&quot;:0.0033003300330033004,&quot;y&quot;:0.0033003300330033004}},&quot;xUnits&quot;:&quot;STROKE_WIDTH&quot;,&quot;yUnits&quot;:&quot;STROKE_WIDTH&quot;,&quot;bending&quot;:true,&quot;repeat&quot;:{&quot;distance&quot;:0.35313531353135313,&quot;align&quot;:&quot;CENTER&quot;},&quot;isPremium&quot;:false},&quot;isLocked&quot;:false,&quot;parent&quot;:{&quot;type&quot;:&quot;CHILD&quot;,&quot;parentId&quot;:&quot;867fe156-2d6f-4cbf-9caf-50b4e968842a&quot;,&quot;order&quot;:&quot;976&quot;},&quot;isPremium&quot;:false},&quot;786c8d4d-50bd-4322-bae2-62cc3d63b71a&quot;:{&quot;type&quot;:&quot;FIGURE_OBJECT&quot;,&quot;id&quot;:&quot;786c8d4d-50bd-4322-bae2-62cc3d63b71a&quot;,&quot;relativeTransform&quot;:{&quot;translate&quot;:{&quot;x&quot;:244.57372092554664,&quot;y&quot;:58.01349516864328},&quot;rotate&quot;:3.141592653589793,&quot;skewX&quot;:0,&quot;scale&quot;:{&quot;x&quot;:1,&quot;y&quot;:1}},&quot;opacity&quot;:1,&quot;path&quot;:{&quot;type&quot;:&quot;POLY_LINE&quot;,&quot;points&quot;:[{&quot;x&quot;:0,&quot;y&quot;:-213.286759732551},{&quot;x&quot;:0,&quot;y&quot;:213.286759732551}],&quot;closed&quot;:false},&quot;pathStyles&quot;:[{&quot;type&quot;:&quot;FILL&quot;,&quot;fillStyle&quot;:&quot;rgba(0,0,0,0)&quot;},{&quot;type&quot;:&quot;STROKE&quot;,&quot;strokeStyle&quot;:{&quot;units&quot;:&quot;PATH_LENGTH&quot;,&quot;stops&quot;:{&quot;0&quot;:&quot;#C0383000&quot;,&quot;1&quot;:&quot;#C03830&quot;,&quot;0.45&quot;:&quot;#C03830&quot;}},&quot;lineWidth&quot;:9.285714285714286,&quot;lineJoin&quot;:&quot;round&quot;}],&quot;pathMarkers&quot;:{&quot;markerEnd&quot;:{&quot;type&quot;:&quot;PATH&quot;,&quot;units&quot;:{&quot;type&quot;:&quot;STROKE_WIDTH&quot;,&quot;scale&quot;:0.600000000000000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isLocked&quot;:false,&quot;parent&quot;:{&quot;type&quot;:&quot;CHILD&quot;,&quot;parentId&quot;:&quot;867fe156-2d6f-4cbf-9caf-50b4e968842a&quot;,&quot;order&quot;:&quot;999999999999999999999999999995&quot;},&quot;connectorInfo&quot;:{&quot;connectedObjects&quot;:[],&quot;type&quot;:&quot;LINE&quot;,&quot;offset&quot;:{&quot;x&quot;:0,&quot;y&quot;:0},&quot;bending&quot;:0.1,&quot;firstElementIsHead&quot;:true,&quot;customized&quot;:false}},&quot;7df47fb8-6518-4028-a4db-0e605a91e3dc&quot;:{&quot;relativeTransform&quot;:{&quot;translate&quot;:{&quot;x&quot;:-335.42159355796076,&quot;y&quot;:-37.39780538062621},&quot;rotate&quot;:3.141592653589793},&quot;type&quot;:&quot;FIGURE_OBJECT&quot;,&quot;id&quot;:&quot;7df47fb8-6518-4028-a4db-0e605a91e3dc&quot;,&quot;name&quot;:&quot;25. Phospholipid monolayer brush (straight)&quot;,&quot;displayName&quot;:&quot;Phospholipid monolayer brush (straight)&quot;,&quot;opacity&quot;:0.7,&quot;source&quot;:{&quot;id&quot;:&quot;5e75574852bb9000abea623e&quot;,&quot;type&quot;:&quot;ASSETS&quot;},&quot;path&quot;:{&quot;type&quot;:&quot;POLY_LINE&quot;,&quot;points&quot;:[{&quot;x&quot;:-184.8673515131971,&quot;y&quot;:0},{&quot;x&quot;:184.86735151319692,&quot;y&quot;:0}],&quot;closed&quot;:false},&quot;pathStyles&quot;:[{&quot;type&quot;:&quot;FILL&quot;,&quot;fillStyle&quot;:&quot;rgba(0,0,0,0)&quot;},{&quot;type&quot;:&quot;STROKE&quot;,&quot;strokeStyle&quot;:&quot;rgba(0,0,0,0)&quot;,&quot;lineWidth&quot;:47.5,&quot;lineJoin&quot;:&quot;round&quot;}],&quot;pathSmoothing&quot;:{&quot;type&quot;:&quot;CATMULL_SMOOTHING&quot;,&quot;smoothing&quot;:0.2},&quot;pathPattern&quot;:{&quot;type&quot;:&quot;ROW&quot;,&quot;patternId&quot;:&quot;7dc69d26-bf7a-4803-9870-92a91c4bbf2c&quot;,&quot;patternTransform&quot;:{&quot;translate&quot;:{&quot;x&quot;:-0.0007260766359839109,&quot;y&quot;:-0.5},&quot;rotate&quot;:0,&quot;skewX&quot;:0,&quot;scale&quot;:{&quot;x&quot;:0.0033003300330033004,&quot;y&quot;:0.0033003300330033004}},&quot;xUnits&quot;:&quot;STROKE_WIDTH&quot;,&quot;yUnits&quot;:&quot;STROKE_WIDTH&quot;,&quot;bending&quot;:true,&quot;repeat&quot;:{&quot;distance&quot;:0.35313531353135313,&quot;align&quot;:&quot;CENTER&quot;},&quot;isPremium&quot;:false},&quot;isLocked&quot;:false,&quot;parent&quot;:{&quot;type&quot;:&quot;CHILD&quot;,&quot;parentId&quot;:&quot;867fe156-2d6f-4cbf-9caf-50b4e968842a&quot;,&quot;order&quot;:&quot;992&quot;},&quot;isPremium&quot;:false},&quot;1e0e681b-b9eb-4fa4-8418-b39518c7d52e&quot;:{&quot;relativeTransform&quot;:{&quot;translate&quot;:{&quot;x&quot;:-185.76108779341274,&quot;y&quot;:-86.19239582864287},&quot;rotate&quot;:0},&quot;type&quot;:&quot;FIGURE_OBJECT&quot;,&quot;id&quot;:&quot;1e0e681b-b9eb-4fa4-8418-b39518c7d52e&quot;,&quot;name&quot;:&quot;25. Phospholipid monolayer brush (straight)&quot;,&quot;displayName&quot;:&quot;Phospholipid monolayer brush (straight)&quot;,&quot;opacity&quot;:0.7,&quot;source&quot;:{&quot;id&quot;:&quot;5e75574852bb9000abea623e&quot;,&quot;type&quot;:&quot;ASSETS&quot;},&quot;path&quot;:{&quot;type&quot;:&quot;POLY_LINE&quot;,&quot;points&quot;:[{&quot;x&quot;:-35.16153889782486,&quot;y&quot;:0},{&quot;x&quot;:35.16153889782485,&quot;y&quot;:0}],&quot;closed&quot;:false},&quot;pathStyles&quot;:[{&quot;type&quot;:&quot;FILL&quot;,&quot;fillStyle&quot;:&quot;rgba(0,0,0,0)&quot;},{&quot;type&quot;:&quot;STROKE&quot;,&quot;strokeStyle&quot;:&quot;rgba(0,0,0,0)&quot;,&quot;lineWidth&quot;:47.59041446485092,&quot;lineJoin&quot;:&quot;round&quot;}],&quot;pathSmoothing&quot;:{&quot;type&quot;:&quot;CATMULL_SMOOTHING&quot;,&quot;smoothing&quot;:0.2},&quot;pathPattern&quot;:{&quot;type&quot;:&quot;ROW&quot;,&quot;patternId&quot;:&quot;29f4e624-50f7-47b9-883c-96afb03e9566&quot;,&quot;patternTransform&quot;:{&quot;translate&quot;:{&quot;x&quot;:-0.0007260766359839109,&quot;y&quot;:-0.5},&quot;rotate&quot;:0,&quot;skewX&quot;:0,&quot;scale&quot;:{&quot;x&quot;:0.0033003300330033004,&quot;y&quot;:0.0033003300330033004}},&quot;xUnits&quot;:&quot;STROKE_WIDTH&quot;,&quot;yUnits&quot;:&quot;STROKE_WIDTH&quot;,&quot;bending&quot;:true,&quot;repeat&quot;:{&quot;distance&quot;:0.35313531353135313,&quot;align&quot;:&quot;CENTER&quot;},&quot;isPremium&quot;:false},&quot;isLocked&quot;:false,&quot;parent&quot;:{&quot;type&quot;:&quot;CHILD&quot;,&quot;parentId&quot;:&quot;867fe156-2d6f-4cbf-9caf-50b4e968842a&quot;,&quot;order&quot;:&quot;993&quot;},&quot;isPremium&quot;:false},&quot;0f61218b-9997-4bd2-9294-ebb8841ff199&quot;:{&quot;type&quot;:&quot;FIGURE_OBJECT&quot;,&quot;id&quot;:&quot;0f61218b-9997-4bd2-9294-ebb8841ff199&quot;,&quot;parent&quot;:{&quot;type&quot;:&quot;CHILD&quot;,&quot;parentId&quot;:&quot;867fe156-2d6f-4cbf-9caf-50b4e968842a&quot;,&quot;order&quot;:&quot;979&quot;},&quot;relativeTransform&quot;:{&quot;translate&quot;:{&quot;x&quot;:231.71329576950342,&quot;y&quot;:-96.23620809729908},&quot;rotate&quot;:-2.4492935982947064e-16,&quot;skewX&quot;:0,&quot;scale&quot;:{&quot;x&quot;:1,&quot;y&quot;:1}},&quot;opacity&quot;:0.7},&quot;5b7cf855-b63b-44d3-9bae-315d688b6751&quot;:{&quot;id&quot;:&quot;5b7cf855-b63b-44d3-9bae-315d688b6751&quot;,&quot;name&quot;:&quot;Phospholipid&quot;,&quot;displayName&quot;:&quot;&quot;,&quot;type&quot;:&quot;FIGURE_OBJECT&quot;,&quot;relativeTransform&quot;:{&quot;translate&quot;:{&quot;x&quot;:-246.07561904779845,&quot;y&quot;:8.119848458266587},&quot;rotate&quot;:-0.5235987755982987,&quot;skewX&quot;:-3.828652487581629e-16,&quot;scale&quot;:{&quot;x&quot;:0.3561813446790644,&quot;y&quot;:0.35618134467906504}},&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0f61218b-9997-4bd2-9294-ebb8841ff199&quot;,&quot;order&quot;:&quot;1&quot;}},&quot;43c58cb0-c70c-4ca3-890c-8c90b7813f25&quot;:{&quot;id&quot;:&quot;43c58cb0-c70c-4ca3-890c-8c90b7813f25&quot;,&quot;name&quot;:&quot;Phospholipid&quot;,&quot;displayName&quot;:&quot;&quot;,&quot;type&quot;:&quot;FIGURE_OBJECT&quot;,&quot;relativeTransform&quot;:{&quot;translate&quot;:{&quot;x&quot;:-256.36786564273757,&quot;y&quot;:17.821309151935615},&quot;rotate&quot;:-0.8138283475203955,&quot;skewX&quot;:-4.375602842950429e-16,&quot;scale&quot;:{&quot;x&quot;:0.3561813446790646,&quot;y&quot;:0.3561813446790649}},&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0f61218b-9997-4bd2-9294-ebb8841ff199&quot;,&quot;order&quot;:&quot;2&quot;}},&quot;8afbdc7b-e36e-49e2-9c24-ba8f068daa16&quot;:{&quot;id&quot;:&quot;8afbdc7b-e36e-49e2-9c24-ba8f068daa16&quot;,&quot;name&quot;:&quot;Phospholipid&quot;,&quot;displayName&quot;:&quot;&quot;,&quot;type&quot;:&quot;FIGURE_OBJECT&quot;,&quot;relativeTransform&quot;:{&quot;translate&quot;:{&quot;x&quot;:-254.39201909286004,&quot;y&quot;:32.92344387409008},&quot;rotate&quot;:-1.8241152105141218,&quot;skewX&quot;:-1.2032907818113676e-15,&quot;scale&quot;:{&quot;x&quot;:0.35618134467906465,&quot;y&quot;:0.35618134467906504}},&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0f61218b-9997-4bd2-9294-ebb8841ff199&quot;,&quot;order&quot;:&quot;5&quot;}},&quot;1519bc54-782b-4b64-a6eb-91d48fd28d36&quot;:{&quot;id&quot;:&quot;1519bc54-782b-4b64-a6eb-91d48fd28d36&quot;,&quot;name&quot;:&quot;Phospholipid&quot;,&quot;displayName&quot;:&quot;&quot;,&quot;type&quot;:&quot;FIGURE_OBJECT&quot;,&quot;relativeTransform&quot;:{&quot;translate&quot;:{&quot;x&quot;:-264.6089196480107,&quot;y&quot;:51.25035054010824},&quot;rotate&quot;:-1.8479780835651505,&quot;skewX&quot;:-9.29815604126967e-16,&quot;scale&quot;:{&quot;x&quot;:0.3561813446790644,&quot;y&quot;:0.3561813446790651}},&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0f61218b-9997-4bd2-9294-ebb8841ff199&quot;,&quot;order&quot;:&quot;6&quot;}},&quot;665e0293-f541-4f00-a288-78de3bc2bdac&quot;:{&quot;id&quot;:&quot;665e0293-f541-4f00-a288-78de3bc2bdac&quot;,&quot;name&quot;:&quot;Phospholipid&quot;,&quot;displayName&quot;:&quot;&quot;,&quot;type&quot;:&quot;FIGURE_OBJECT&quot;,&quot;relativeTransform&quot;:{&quot;translate&quot;:{&quot;x&quot;:-252.45086054755146,&quot;y&quot;:59.10771103531121},&quot;rotate&quot;:-2.6179938779914944,&quot;skewX&quot;:-1.5861560305695312e-15,&quot;scale&quot;:{&quot;x&quot;:0.3561813446790645,&quot;y&quot;:0.3561813446790662}},&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0f61218b-9997-4bd2-9294-ebb8841ff199&quot;,&quot;order&quot;:&quot;7&quot;}},&quot;bf31850f-fd2a-4c53-ba9c-199758c43a7c&quot;:{&quot;relativeTransform&quot;:{&quot;translate&quot;:{&quot;x&quot;:428.8880211577887,&quot;y&quot;:-36.18326745472314},&quot;rotate&quot;:3.141592653589793,&quot;skewX&quot;:0,&quot;scale&quot;:{&quot;x&quot;:1,&quot;y&quot;:1}},&quot;type&quot;:&quot;FIGURE_OBJECT&quot;,&quot;id&quot;:&quot;bf31850f-fd2a-4c53-ba9c-199758c43a7c&quot;,&quot;name&quot;:&quot;25. Phospholipid monolayer brush (straight)&quot;,&quot;displayName&quot;:&quot;Phospholipid monolayer brush (straight)&quot;,&quot;opacity&quot;:0.7,&quot;source&quot;:{&quot;id&quot;:&quot;5e75574852bb9000abea623e&quot;,&quot;type&quot;:&quot;ASSETS&quot;},&quot;path&quot;:{&quot;type&quot;:&quot;POLY_LINE&quot;,&quot;points&quot;:[{&quot;x&quot;:-111.19738982178563,&quot;y&quot;:0},{&quot;x&quot;:111.19738982178555,&quot;y&quot;:0}],&quot;closed&quot;:false},&quot;pathStyles&quot;:[{&quot;type&quot;:&quot;FILL&quot;,&quot;fillStyle&quot;:&quot;rgba(0,0,0,0)&quot;},{&quot;type&quot;:&quot;STROKE&quot;,&quot;strokeStyle&quot;:&quot;rgba(0,0,0,0)&quot;,&quot;lineWidth&quot;:47.59041446485092,&quot;lineJoin&quot;:&quot;round&quot;}],&quot;pathSmoothing&quot;:{&quot;type&quot;:&quot;CATMULL_SMOOTHING&quot;,&quot;smoothing&quot;:0.2},&quot;pathPattern&quot;:{&quot;type&quot;:&quot;ROW&quot;,&quot;patternId&quot;:&quot;217a5ba6-f354-49ee-9e73-d3418c9a1f1d&quot;,&quot;patternTransform&quot;:{&quot;translate&quot;:{&quot;x&quot;:-0.0007260766359839109,&quot;y&quot;:-0.5},&quot;rotate&quot;:0,&quot;skewX&quot;:0,&quot;scale&quot;:{&quot;x&quot;:0.0033003300330033004,&quot;y&quot;:0.0033003300330033004}},&quot;xUnits&quot;:&quot;STROKE_WIDTH&quot;,&quot;yUnits&quot;:&quot;STROKE_WIDTH&quot;,&quot;bending&quot;:true,&quot;repeat&quot;:{&quot;distance&quot;:0.35313531353135313,&quot;align&quot;:&quot;CENTER&quot;},&quot;isPremium&quot;:false},&quot;isLocked&quot;:false,&quot;parent&quot;:{&quot;type&quot;:&quot;CHILD&quot;,&quot;parentId&quot;:&quot;867fe156-2d6f-4cbf-9caf-50b4e968842a&quot;,&quot;order&quot;:&quot;999&quot;},&quot;isPremium&quot;:false},&quot;95d8da71-c1b3-4dc5-b911-183c53d148dd&quot;:{&quot;relativeTransform&quot;:{&quot;translate&quot;:{&quot;x&quot;:428.8286153124595,&quot;y&quot;:-83.54209709650056},&quot;rotate&quot;:0,&quot;skewX&quot;:0,&quot;scale&quot;:{&quot;x&quot;:1,&quot;y&quot;:1}},&quot;type&quot;:&quot;FIGURE_OBJECT&quot;,&quot;id&quot;:&quot;95d8da71-c1b3-4dc5-b911-183c53d148dd&quot;,&quot;name&quot;:&quot;25. Phospholipid monolayer brush (straight)&quot;,&quot;displayName&quot;:&quot;Phospholipid monolayer brush (straight)&quot;,&quot;opacity&quot;:0.7,&quot;source&quot;:{&quot;id&quot;:&quot;5e75574852bb9000abea623e&quot;,&quot;type&quot;:&quot;ASSETS&quot;},&quot;path&quot;:{&quot;type&quot;:&quot;POLY_LINE&quot;,&quot;points&quot;:[{&quot;x&quot;:111.13733285377164,&quot;y&quot;:0},{&quot;x&quot;:-111.13733285377155,&quot;y&quot;:0}],&quot;closed&quot;:false},&quot;pathStyles&quot;:[{&quot;type&quot;:&quot;FILL&quot;,&quot;fillStyle&quot;:&quot;rgba(0,0,0,0)&quot;},{&quot;type&quot;:&quot;STROKE&quot;,&quot;strokeStyle&quot;:&quot;rgba(0,0,0,0)&quot;,&quot;lineWidth&quot;:47.59041446485092,&quot;lineJoin&quot;:&quot;round&quot;}],&quot;pathSmoothing&quot;:{&quot;type&quot;:&quot;CATMULL_SMOOTHING&quot;,&quot;smoothing&quot;:0.2},&quot;pathPattern&quot;:{&quot;type&quot;:&quot;ROW&quot;,&quot;patternId&quot;:&quot;56cea271-8c82-440d-adcf-23d92321a75f&quot;,&quot;patternTransform&quot;:{&quot;translate&quot;:{&quot;x&quot;:-0.0007260766359839109,&quot;y&quot;:0.5},&quot;rotate&quot;:3.141592653589793,&quot;skewX&quot;:0,&quot;scale&quot;:{&quot;x&quot;:-0.0033003300330033004,&quot;y&quot;:0.0033003300330033004}},&quot;xUnits&quot;:&quot;STROKE_WIDTH&quot;,&quot;yUnits&quot;:&quot;STROKE_WIDTH&quot;,&quot;bending&quot;:true,&quot;repeat&quot;:{&quot;distance&quot;:0.35313531353135313,&quot;align&quot;:&quot;CENTER&quot;},&quot;isPremium&quot;:false},&quot;isLocked&quot;:false,&quot;parent&quot;:{&quot;type&quot;:&quot;CHILD&quot;,&quot;parentId&quot;:&quot;867fe156-2d6f-4cbf-9caf-50b4e968842a&quot;,&quot;order&quot;:&quot;9995&quot;},&quot;isPremium&quot;:false},&quot;162f51a5-c1c0-4da2-90c7-6b32d4b5add4&quot;:{&quot;relativeTransform&quot;:{&quot;translate&quot;:{&quot;x&quot;:-51.255063656743886,&quot;y&quot;:209.39951442478238},&quot;rotate&quot;:0,&quot;skewX&quot;:0,&quot;scale&quot;:{&quot;x&quot;:1,&quot;y&quot;:1}},&quot;type&quot;:&quot;FIGURE_OBJECT&quot;,&quot;id&quot;:&quot;162f51a5-c1c0-4da2-90c7-6b32d4b5add4&quot;,&quot;name&quot;:&quot;25. Phospholipid monolayer brush (straight)&quot;,&quot;displayName&quot;:&quot;Phospholipid monolayer brush (straight)&quot;,&quot;opacity&quot;:0.7,&quot;source&quot;:{&quot;id&quot;:&quot;5e75574852bb9000abea623e&quot;,&quot;type&quot;:&quot;ASSETS&quot;},&quot;path&quot;:{&quot;type&quot;:&quot;POLY_LINE&quot;,&quot;points&quot;:[{&quot;x&quot;:-43.59986091902922,&quot;y&quot;:0},{&quot;x&quot;:43.5998609190292,&quot;y&quot;:0}],&quot;closed&quot;:false},&quot;pathStyles&quot;:[{&quot;type&quot;:&quot;FILL&quot;,&quot;fillStyle&quot;:&quot;rgba(0,0,0,0)&quot;},{&quot;type&quot;:&quot;STROKE&quot;,&quot;strokeStyle&quot;:&quot;rgba(0,0,0,0)&quot;,&quot;lineWidth&quot;:47.59041446485092,&quot;lineJoin&quot;:&quot;round&quot;}],&quot;pathSmoothing&quot;:{&quot;type&quot;:&quot;CATMULL_SMOOTHING&quot;,&quot;smoothing&quot;:0.2},&quot;pathPattern&quot;:{&quot;type&quot;:&quot;ROW&quot;,&quot;patternId&quot;:&quot;183465eb-bb60-4997-adfa-d2613a79cd55&quot;,&quot;patternTransform&quot;:{&quot;translate&quot;:{&quot;x&quot;:-0.0007260766359839109,&quot;y&quot;:-0.5},&quot;rotate&quot;:0,&quot;skewX&quot;:0,&quot;scale&quot;:{&quot;x&quot;:0.0033003300330033004,&quot;y&quot;:0.0033003300330033004}},&quot;xUnits&quot;:&quot;STROKE_WIDTH&quot;,&quot;yUnits&quot;:&quot;STROKE_WIDTH&quot;,&quot;bending&quot;:true,&quot;repeat&quot;:{&quot;distance&quot;:0.35313531353135313,&quot;align&quot;:&quot;CENTER&quot;},&quot;isPremium&quot;:false},&quot;isLocked&quot;:false,&quot;parent&quot;:{&quot;type&quot;:&quot;CHILD&quot;,&quot;parentId&quot;:&quot;867fe156-2d6f-4cbf-9caf-50b4e968842a&quot;,&quot;order&quot;:&quot;9996&quot;},&quot;isPremium&quot;:false},&quot;23007773-3126-4676-bf9f-7d7d2222bd29&quot;:{&quot;relativeTransform&quot;:{&quot;translate&quot;:{&quot;x&quot;:-170.28828609599915,&quot;y&quot;:256.9906906885522},&quot;rotate&quot;:3.141592653589793,&quot;skewX&quot;:0,&quot;scale&quot;:{&quot;x&quot;:1,&quot;y&quot;:1}},&quot;type&quot;:&quot;FIGURE_OBJECT&quot;,&quot;id&quot;:&quot;23007773-3126-4676-bf9f-7d7d2222bd29&quot;,&quot;name&quot;:&quot;25. Phospholipid monolayer brush (straight)&quot;,&quot;displayName&quot;:&quot;Phospholipid monolayer brush (straight)&quot;,&quot;opacity&quot;:0.7,&quot;source&quot;:{&quot;id&quot;:&quot;5e75574852bb9000abea623e&quot;,&quot;type&quot;:&quot;ASSETS&quot;},&quot;path&quot;:{&quot;type&quot;:&quot;POLY_LINE&quot;,&quot;points&quot;:[{&quot;x&quot;:349.95569606724195,&quot;y&quot;:0},{&quot;x&quot;:-349.9556960672419,&quot;y&quot;:0}],&quot;closed&quot;:false},&quot;pathStyles&quot;:[{&quot;type&quot;:&quot;FILL&quot;,&quot;fillStyle&quot;:&quot;rgba(0,0,0,0)&quot;},{&quot;type&quot;:&quot;STROKE&quot;,&quot;strokeStyle&quot;:&quot;rgba(0,0,0,0)&quot;,&quot;lineWidth&quot;:47.59041446485092,&quot;lineJoin&quot;:&quot;round&quot;}],&quot;pathSmoothing&quot;:{&quot;type&quot;:&quot;CATMULL_SMOOTHING&quot;,&quot;smoothing&quot;:0.2},&quot;pathPattern&quot;:{&quot;type&quot;:&quot;ROW&quot;,&quot;patternId&quot;:&quot;f63f2926-d341-4e13-af34-d74136ca4db9&quot;,&quot;patternTransform&quot;:{&quot;translate&quot;:{&quot;x&quot;:-0.0007260766359839109,&quot;y&quot;:0.5},&quot;rotate&quot;:3.141592653589793,&quot;skewX&quot;:0,&quot;scale&quot;:{&quot;x&quot;:-0.0033003300330033004,&quot;y&quot;:0.0033003300330033004}},&quot;xUnits&quot;:&quot;STROKE_WIDTH&quot;,&quot;yUnits&quot;:&quot;STROKE_WIDTH&quot;,&quot;bending&quot;:true,&quot;repeat&quot;:{&quot;distance&quot;:0.35313531353135313,&quot;align&quot;:&quot;CENTER&quot;},&quot;isPremium&quot;:false},&quot;isLocked&quot;:false,&quot;parent&quot;:{&quot;type&quot;:&quot;CHILD&quot;,&quot;parentId&quot;:&quot;867fe156-2d6f-4cbf-9caf-50b4e968842a&quot;,&quot;order&quot;:&quot;99992&quot;},&quot;isPremium&quot;:false},&quot;829bf49d-4c76-445a-9fea-76bb1b875675&quot;:{&quot;relativeTransform&quot;:{&quot;translate&quot;:{&quot;x&quot;:419.5443409347143,&quot;y&quot;:209.12576274559575},&quot;rotate&quot;:-1.176602859040085e-16,&quot;skewX&quot;:0,&quot;scale&quot;:{&quot;x&quot;:1,&quot;y&quot;:1}},&quot;type&quot;:&quot;FIGURE_OBJECT&quot;,&quot;id&quot;:&quot;829bf49d-4c76-445a-9fea-76bb1b875675&quot;,&quot;name&quot;:&quot;25. Phospholipid monolayer brush (straight)&quot;,&quot;displayName&quot;:&quot;Phospholipid monolayer brush (straight)&quot;,&quot;opacity&quot;:0.7,&quot;source&quot;:{&quot;id&quot;:&quot;5e75574852bb9000abea623e&quot;,&quot;type&quot;:&quot;ASSETS&quot;},&quot;path&quot;:{&quot;type&quot;:&quot;POLY_LINE&quot;,&quot;points&quot;:[{&quot;x&quot;:123.01624151282155,&quot;y&quot;:0},{&quot;x&quot;:-123.01624151282148,&quot;y&quot;:0}],&quot;closed&quot;:false},&quot;pathStyles&quot;:[{&quot;type&quot;:&quot;FILL&quot;,&quot;fillStyle&quot;:&quot;rgba(0,0,0,0)&quot;},{&quot;type&quot;:&quot;STROKE&quot;,&quot;strokeStyle&quot;:&quot;rgba(0,0,0,0)&quot;,&quot;lineWidth&quot;:47.59041446485092,&quot;lineJoin&quot;:&quot;round&quot;}],&quot;pathSmoothing&quot;:{&quot;type&quot;:&quot;CATMULL_SMOOTHING&quot;,&quot;smoothing&quot;:0.2},&quot;pathPattern&quot;:{&quot;type&quot;:&quot;ROW&quot;,&quot;patternId&quot;:&quot;30d72f3d-5bf4-41f1-8346-df790e3107d6&quot;,&quot;patternTransform&quot;:{&quot;translate&quot;:{&quot;x&quot;:-0.0007260766359839109,&quot;y&quot;:0.5},&quot;rotate&quot;:3.141592653589793,&quot;skewX&quot;:0,&quot;scale&quot;:{&quot;x&quot;:-0.0033003300330033004,&quot;y&quot;:0.0033003300330033004}},&quot;xUnits&quot;:&quot;STROKE_WIDTH&quot;,&quot;yUnits&quot;:&quot;STROKE_WIDTH&quot;,&quot;bending&quot;:true,&quot;repeat&quot;:{&quot;distance&quot;:0.35313531353135313,&quot;align&quot;:&quot;CENTER&quot;},&quot;isPremium&quot;:false},&quot;isLocked&quot;:false,&quot;parent&quot;:{&quot;type&quot;:&quot;CHILD&quot;,&quot;parentId&quot;:&quot;867fe156-2d6f-4cbf-9caf-50b4e968842a&quot;,&quot;order&quot;:&quot;999975&quot;},&quot;isPremium&quot;:false},&quot;3fe08859-a6e2-4f9d-a6dd-a7603faab0e7&quot;:{&quot;relativeTransform&quot;:{&quot;translate&quot;:{&quot;x&quot;:418.29250945726926,&quot;y&quot;:256.7182906641266},&quot;rotate&quot;:3.141592653589793,&quot;skewX&quot;:0,&quot;scale&quot;:{&quot;x&quot;:1,&quot;y&quot;:1}},&quot;type&quot;:&quot;FIGURE_OBJECT&quot;,&quot;id&quot;:&quot;3fe08859-a6e2-4f9d-a6dd-a7603faab0e7&quot;,&quot;name&quot;:&quot;25. Phospholipid monolayer brush (straight)&quot;,&quot;displayName&quot;:&quot;Phospholipid monolayer brush (straight)&quot;,&quot;opacity&quot;:0.7,&quot;source&quot;:{&quot;id&quot;:&quot;5e75574852bb9000abea623e&quot;,&quot;type&quot;:&quot;ASSETS&quot;},&quot;path&quot;:{&quot;type&quot;:&quot;POLY_LINE&quot;,&quot;points&quot;:[{&quot;x&quot;:-124.7273644264118,&quot;y&quot;:0},{&quot;x&quot;:124.72736442641171,&quot;y&quot;:0}],&quot;closed&quot;:false},&quot;pathStyles&quot;:[{&quot;type&quot;:&quot;FILL&quot;,&quot;fillStyle&quot;:&quot;rgba(0,0,0,0)&quot;},{&quot;type&quot;:&quot;STROKE&quot;,&quot;strokeStyle&quot;:&quot;rgba(0,0,0,0)&quot;,&quot;lineWidth&quot;:47.59041446485092,&quot;lineJoin&quot;:&quot;round&quot;}],&quot;pathSmoothing&quot;:{&quot;type&quot;:&quot;CATMULL_SMOOTHING&quot;,&quot;smoothing&quot;:0.2},&quot;pathPattern&quot;:{&quot;type&quot;:&quot;ROW&quot;,&quot;patternId&quot;:&quot;88097daa-2327-43c1-b685-0e4df6d60f92&quot;,&quot;patternTransform&quot;:{&quot;translate&quot;:{&quot;x&quot;:-0.0007260766359839109,&quot;y&quot;:-0.5},&quot;rotate&quot;:1.2246467991473532e-16,&quot;skewX&quot;:0,&quot;scale&quot;:{&quot;x&quot;:0.0033003300330033004,&quot;y&quot;:0.0033003300330033004}},&quot;xUnits&quot;:&quot;STROKE_WIDTH&quot;,&quot;yUnits&quot;:&quot;STROKE_WIDTH&quot;,&quot;bending&quot;:true,&quot;repeat&quot;:{&quot;distance&quot;:0.35313531353135313,&quot;align&quot;:&quot;CENTER&quot;},&quot;isPremium&quot;:false},&quot;isLocked&quot;:false,&quot;parent&quot;:{&quot;type&quot;:&quot;CHILD&quot;,&quot;parentId&quot;:&quot;867fe156-2d6f-4cbf-9caf-50b4e968842a&quot;,&quot;order&quot;:&quot;99999&quot;},&quot;isPremium&quot;:false},&quot;9dd72236-135c-407d-b538-effbd5031b1c&quot;:{&quot;type&quot;:&quot;FIGURE_OBJECT&quot;,&quot;id&quot;:&quot;9dd72236-135c-407d-b538-effbd5031b1c&quot;,&quot;parent&quot;:{&quot;type&quot;:&quot;CHILD&quot;,&quot;parentId&quot;:&quot;867fe156-2d6f-4cbf-9caf-50b4e968842a&quot;,&quot;order&quot;:&quot;999998&quot;},&quot;relativeTransform&quot;:{&quot;translate&quot;:{&quot;x&quot;:-397.45921034873135,&quot;y&quot;:-94.93823211968936},&quot;rotate&quot;:0,&quot;skewX&quot;:0,&quot;scale&quot;:{&quot;x&quot;:1,&quot;y&quot;:1}},&quot;opacity&quot;:0.7},&quot;271f4f8a-f5b8-49ea-bf9c-6c33f7003f6d&quot;:{&quot;id&quot;:&quot;271f4f8a-f5b8-49ea-bf9c-6c33f7003f6d&quot;,&quot;name&quot;:&quot;Phospholipid&quot;,&quot;displayName&quot;:&quot;&quot;,&quot;type&quot;:&quot;FIGURE_OBJECT&quot;,&quot;relativeTransform&quot;:{&quot;translate&quot;:{&quot;x&quot;:246.9970419541662,&quot;y&quot;:14.136251536921435},&quot;rotate&quot;:0.7571010947793217,&quot;skewX&quot;:-3.281702132212826e-16,&quot;scale&quot;:{&quot;x&quot;:-0.3561813446790643,&quot;y&quot;:0.35618134467906504}},&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9dd72236-135c-407d-b538-effbd5031b1c&quot;,&quot;order&quot;:&quot;1&quot;}},&quot;69137ce8-1e19-45cb-9d8d-9ba2fc5e2bc7&quot;:{&quot;id&quot;:&quot;69137ce8-1e19-45cb-9d8d-9ba2fc5e2bc7&quot;,&quot;name&quot;:&quot;Phospholipid&quot;,&quot;displayName&quot;:&quot;&quot;,&quot;type&quot;:&quot;FIGURE_OBJECT&quot;,&quot;relativeTransform&quot;:{&quot;translate&quot;:{&quot;x&quot;:246.996348032244,&quot;y&quot;:28.878384028348464},&quot;rotate&quot;:1.0471975511965974,&quot;skewX&quot;:-6.563404264425644e-16,&quot;scale&quot;:{&quot;x&quot;:-0.3561813446790646,&quot;y&quot;:0.3561813446790649}},&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9dd72236-135c-407d-b538-effbd5031b1c&quot;,&quot;order&quot;:&quot;2&quot;}},&quot;615c533a-f54e-42e2-a541-2db6d07dc7b2&quot;:{&quot;id&quot;:&quot;615c533a-f54e-42e2-a541-2db6d07dc7b2&quot;,&quot;name&quot;:&quot;Phospholipid&quot;,&quot;displayName&quot;:&quot;&quot;,&quot;type&quot;:&quot;FIGURE_OBJECT&quot;,&quot;relativeTransform&quot;:{&quot;translate&quot;:{&quot;x&quot;:261.6599794374341,&quot;y&quot;:38.451981312296596},&quot;rotate&quot;:1.1459663399952549,&quot;skewX&quot;:-6.563404264425644e-16,&quot;scale&quot;:{&quot;x&quot;:-0.3561813446790646,&quot;y&quot;:0.3561813446790649}},&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9dd72236-135c-407d-b538-effbd5031b1c&quot;,&quot;order&quot;:&quot;5&quot;}},&quot;916ad4f5-2072-418a-85da-98813428b1a5&quot;:{&quot;id&quot;:&quot;916ad4f5-2072-418a-85da-98813428b1a5&quot;,&quot;name&quot;:&quot;Phospholipid&quot;,&quot;displayName&quot;:&quot;&quot;,&quot;type&quot;:&quot;FIGURE_OBJECT&quot;,&quot;relativeTransform&quot;:{&quot;translate&quot;:{&quot;x&quot;:261.3460936629881,&quot;y&quot;:51.69750472737273},&quot;rotate&quot;:2.094395102393195,&quot;skewX&quot;:-8.751205685900866e-16,&quot;scale&quot;:{&quot;x&quot;:-0.3561813446790644,&quot;y&quot;:0.35618134467906504}},&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9dd72236-135c-407d-b538-effbd5031b1c&quot;,&quot;order&quot;:&quot;6&quot;}},&quot;4c09b548-c997-4588-9072-ac3952587dbf&quot;:{&quot;id&quot;:&quot;4c09b548-c997-4588-9072-ac3952587dbf&quot;,&quot;name&quot;:&quot;Phospholipid&quot;,&quot;displayName&quot;:&quot;&quot;,&quot;type&quot;:&quot;FIGURE_OBJECT&quot;,&quot;relativeTransform&quot;:{&quot;translate&quot;:{&quot;x&quot;:246.99703456252885,&quot;y&quot;:55.882730863024115},&quot;rotate&quot;:2.4117369327175044,&quot;skewX&quot;:-1.640851066106412e-15,&quot;scale&quot;:{&quot;x&quot;:-0.3561813446790644,&quot;y&quot;:0.35618134467906626}},&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9dd72236-135c-407d-b538-effbd5031b1c&quot;,&quot;order&quot;:&quot;7&quot;}},&quot;08062ca2-3021-414a-9242-025a22674983&quot;:{&quot;relativeTransform&quot;:{&quot;translate&quot;:{&quot;x&quot;:-583.9293611556462,&quot;y&quot;:-224.99432062268025},&quot;rotate&quot;:0,&quot;skewX&quot;:0,&quot;scale&quot;:{&quot;x&quot;:1,&quot;y&quot;:1}},&quot;type&quot;:&quot;FIGURE_OBJECT&quot;,&quot;id&quot;:&quot;08062ca2-3021-414a-9242-025a22674983&quot;,&quot;parent&quot;:{&quot;type&quot;:&quot;CHILD&quot;,&quot;parentId&quot;:&quot;867fe156-2d6f-4cbf-9caf-50b4e968842a&quot;,&quot;order&quot;:&quot;999999&quot;},&quot;name&quot;:&quot;Lipopolysaccharide (straight)&quot;,&quot;displayName&quot;:&quot;Lipopolysaccharide (straight)&quot;,&quot;source&quot;:{&quot;id&quot;:&quot;635c355f62307b37405737e2&quot;,&quot;type&quot;:&quot;ASSETS&quot;},&quot;isPremium&quot;:true},&quot;4933d20b-e594-4c4b-b55c-0a96ba51ecb0&quot;:{&quot;type&quot;:&quot;FIGURE_OBJECT&quot;,&quot;id&quot;:&quot;4933d20b-e594-4c4b-b55c-0a96ba51ecb0&quot;,&quot;relativeTransform&quot;:{&quot;translate&quot;:{&quot;x&quot;:137.00676675614795,&quot;y&quot;:88.06975177308465},&quot;rotate&quot;:0},&quot;opacity&quot;:1,&quot;path&quot;:{&quot;type&quot;:&quot;POLY_LINE&quot;,&quot;points&quot;:[{&quot;x&quot;:0,&quot;y&quot;:29.447229551397385},{&quot;x&quot;:0,&quot;y&quot;:-29.447229551397385}],&quot;closed&quot;:false},&quot;pathStyles&quot;:[{&quot;type&quot;:&quot;FILL&quot;,&quot;fillStyle&quot;:&quot;rgba(0,0,0,0)&quot;},{&quot;type&quot;:&quot;STROKE&quot;,&quot;strokeStyle&quot;:&quot;#232323&quot;,&quot;lineWidth&quot;:11.903598226047722,&quot;lineJoin&quot;:&quot;round&quot;}],&quot;isLocked&quot;:false,&quot;parent&quot;:{&quot;type&quot;:&quot;CHILD&quot;,&quot;parentId&quot;:&quot;08062ca2-3021-414a-9242-025a22674983&quot;,&quot;order&quot;:&quot;2&quot;},&quot;connectorInfo&quot;:{&quot;connectedObjects&quot;:[],&quot;type&quot;:&quot;LINE&quot;,&quot;offset&quot;:{&quot;x&quot;:0,&quot;y&quot;:0},&quot;bending&quot;:0.1,&quot;firstElementIsHead&quot;:true,&quot;customized&quot;:false},&quot;pathPattern&quot;:{&quot;type&quot;:&quot;ROW&quot;,&quot;patternId&quot;:&quot;9fb2a825-63d2-4025-aa35-aa1ab93f9607&quot;,&quot;patternTransform&quot;:{&quot;translate&quot;:{&quot;x&quot;:-0.08886199457583854,&quot;y&quot;:-0.5},&quot;rotate&quot;:0,&quot;skewX&quot;:0,&quot;scale&quot;:{&quot;x&quot;:0.03143665566768266,&quot;y&quot;:0.03143665566768266}},&quot;xUnits&quot;:&quot;STROKE_WIDTH&quot;,&quot;yUnits&quot;:&quot;STROKE_WIDTH&quot;,&quot;bending&quot;:true,&quot;repeat&quot;:{&quot;distance&quot;:0.909984296950143,&quot;align&quot;:&quot;LEFT&quot;},&quot;isPremium&quot;:false}},&quot;2c62c686-38f7-4093-94e2-63deead632e6&quot;:{&quot;type&quot;:&quot;FIGURE_OBJECT&quot;,&quot;id&quot;:&quot;2c62c686-38f7-4093-94e2-63deead632e6&quot;,&quot;relativeTransform&quot;:{&quot;translate&quot;:{&quot;x&quot;:153.7741850779542,&quot;y&quot;:82.01014179310054},&quot;rotate&quot;:1.0944463373381044,&quot;skewX&quot;:0,&quot;scale&quot;:{&quot;x&quot;:1,&quot;y&quot;:1}},&quot;opacity&quot;:1,&quot;path&quot;:{&quot;type&quot;:&quot;POLY_LINE&quot;,&quot;points&quot;:[{&quot;x&quot;:2.3367789004395808e-15,&quot;y&quot;:13.414527591562445},{&quot;x&quot;:-2.3367789004395808e-15,&quot;y&quot;:-13.414527591562445}],&quot;closed&quot;:false},&quot;pathStyles&quot;:[{&quot;type&quot;:&quot;FILL&quot;,&quot;fillStyle&quot;:&quot;rgba(0,0,0,0)&quot;},{&quot;type&quot;:&quot;STROKE&quot;,&quot;strokeStyle&quot;:&quot;#232323&quot;,&quot;lineWidth&quot;:11.903598226047722,&quot;lineJoin&quot;:&quot;round&quot;}],&quot;isLocked&quot;:false,&quot;parent&quot;:{&quot;type&quot;:&quot;CHILD&quot;,&quot;parentId&quot;:&quot;08062ca2-3021-414a-9242-025a22674983&quot;,&quot;order&quot;:&quot;5&quot;},&quot;connectorInfo&quot;:{&quot;connectedObjects&quot;:[],&quot;type&quot;:&quot;LINE&quot;,&quot;offset&quot;:{&quot;x&quot;:0,&quot;y&quot;:0},&quot;bending&quot;:0.1,&quot;firstElementIsHead&quot;:true,&quot;customized&quot;:false},&quot;pathPattern&quot;:{&quot;type&quot;:&quot;ROW&quot;,&quot;patternId&quot;:&quot;d94ee540-77b0-4da5-bee7-c137af933a26&quot;,&quot;patternTransform&quot;:{&quot;translate&quot;:{&quot;x&quot;:-0.08886199457583854,&quot;y&quot;:-0.5},&quot;rotate&quot;:0,&quot;skewX&quot;:0,&quot;scale&quot;:{&quot;x&quot;:0.03143665566768266,&quot;y&quot;:0.03143665566768266}},&quot;xUnits&quot;:&quot;STROKE_WIDTH&quot;,&quot;yUnits&quot;:&quot;STROKE_WIDTH&quot;,&quot;bending&quot;:true,&quot;repeat&quot;:{&quot;distance&quot;:0.909984296950143,&quot;align&quot;:&quot;LEFT&quot;},&quot;isPremium&quot;:false}},&quot;662fc1b7-7c19-4890-93ec-fdee09e52ed9&quot;:{&quot;id&quot;:&quot;662fc1b7-7c19-4890-93ec-fdee09e52ed9&quot;,&quot;name&quot;:&quot;Lipid A (simple)&quot;,&quot;displayName&quot;:&quot;&quot;,&quot;type&quot;:&quot;FIGURE_OBJECT&quot;,&quot;relativeTransform&quot;:{&quot;translate&quot;:{&quot;x&quot;:148.2156645118397,&quot;y&quot;:140.2497059280045},&quot;rotate&quot;:0,&quot;skewX&quot;:0,&quot;scale&quot;:{&quot;x&quot;:0.7917489088283088,&quot;y&quot;:0.7917489088283085}},&quot;image&quot;:{&quot;url&quot;:&quot;https://icons.biorender.com/biorender/635c2f7592218900200fe0fa/lipid-a-simple.png&quot;,&quot;fallbackUrl&quot;:&quot;https://res.cloudinary.com/dlcjuc3ej/image/upload/v1666985842/a7srrm6mltfb8pxm2h2a.svg#/keystone/api/icons/635c2f7592218900200fe0fa/lipid-a-simple.svg#/keystone/api/icons/635c2f7592218900200fe0fa/lipid-a-simple.svg#/keystone/api/icons/635c2f7592218900200fe0fa/lipid-a-simple.svg&quot;,&quot;isPremium&quot;:false,&quot;size&quot;:{&quot;x&quot;:45,&quot;y&quot;:63.145161290322584}},&quot;source&quot;:{&quot;id&quot;:&quot;635c2f1192218900200fe0db&quot;,&quot;type&quot;:&quot;ASSETS&quot;},&quot;isPremium&quot;:false,&quot;parent&quot;:{&quot;type&quot;:&quot;CHILD&quot;,&quot;parentId&quot;:&quot;08062ca2-3021-414a-9242-025a22674983&quot;,&quot;order&quot;:&quot;25&quot;}},&quot;3588df66-219f-442e-b412-c85458832c86&quot;:{&quot;relativeTransform&quot;:{&quot;translate&quot;:{&quot;x&quot;:-483.0892313635083,&quot;y&quot;:-224.99432062268025},&quot;rotate&quot;:0,&quot;skewX&quot;:0,&quot;scale&quot;:{&quot;x&quot;:1,&quot;y&quot;:1}},&quot;type&quot;:&quot;FIGURE_OBJECT&quot;,&quot;id&quot;:&quot;3588df66-219f-442e-b412-c85458832c86&quot;,&quot;parent&quot;:{&quot;type&quot;:&quot;CHILD&quot;,&quot;parentId&quot;:&quot;867fe156-2d6f-4cbf-9caf-50b4e968842a&quot;,&quot;order&quot;:&quot;9999995&quot;},&quot;name&quot;:&quot;Lipopolysaccharide (straight)&quot;,&quot;displayName&quot;:&quot;Lipopolysaccharide (straight)&quot;,&quot;source&quot;:{&quot;id&quot;:&quot;635c355f62307b37405737e2&quot;,&quot;type&quot;:&quot;ASSETS&quot;},&quot;isPremium&quot;:true},&quot;9d94ce74-6120-4d53-93dc-e836489909cd&quot;:{&quot;type&quot;:&quot;FIGURE_OBJECT&quot;,&quot;id&quot;:&quot;9d94ce74-6120-4d53-93dc-e836489909cd&quot;,&quot;relativeTransform&quot;:{&quot;translate&quot;:{&quot;x&quot;:137.00676675614795,&quot;y&quot;:88.35039256986934},&quot;rotate&quot;:0},&quot;opacity&quot;:1,&quot;path&quot;:{&quot;type&quot;:&quot;POLY_LINE&quot;,&quot;points&quot;:[{&quot;x&quot;:0,&quot;y&quot;:29.16658875461269},{&quot;x&quot;:0,&quot;y&quot;:-29.16658875461269}],&quot;closed&quot;:false},&quot;pathStyles&quot;:[{&quot;type&quot;:&quot;FILL&quot;,&quot;fillStyle&quot;:&quot;rgba(0,0,0,0)&quot;},{&quot;type&quot;:&quot;STROKE&quot;,&quot;strokeStyle&quot;:&quot;#232323&quot;,&quot;lineWidth&quot;:11.903598226047722,&quot;lineJoin&quot;:&quot;round&quot;}],&quot;isLocked&quot;:false,&quot;parent&quot;:{&quot;type&quot;:&quot;CHILD&quot;,&quot;parentId&quot;:&quot;3588df66-219f-442e-b412-c85458832c86&quot;,&quot;order&quot;:&quot;2&quot;},&quot;connectorInfo&quot;:{&quot;connectedObjects&quot;:[],&quot;type&quot;:&quot;LINE&quot;,&quot;offset&quot;:{&quot;x&quot;:0,&quot;y&quot;:0},&quot;bending&quot;:0.1,&quot;firstElementIsHead&quot;:true,&quot;customized&quot;:false},&quot;pathPattern&quot;:{&quot;type&quot;:&quot;ROW&quot;,&quot;patternId&quot;:&quot;043661f4-4cda-4331-ba2f-dc8c74e756ec&quot;,&quot;patternTransform&quot;:{&quot;translate&quot;:{&quot;x&quot;:-0.08886199457583854,&quot;y&quot;:-0.5},&quot;rotate&quot;:0,&quot;skewX&quot;:0,&quot;scale&quot;:{&quot;x&quot;:0.03143665566768266,&quot;y&quot;:0.03143665566768266}},&quot;xUnits&quot;:&quot;STROKE_WIDTH&quot;,&quot;yUnits&quot;:&quot;STROKE_WIDTH&quot;,&quot;bending&quot;:true,&quot;repeat&quot;:{&quot;distance&quot;:0.909984296950143,&quot;align&quot;:&quot;LEFT&quot;},&quot;isPremium&quot;:false}},&quot;b3036bbd-ce20-4f87-936c-ae6ccb18ab0a&quot;:{&quot;type&quot;:&quot;FIGURE_OBJECT&quot;,&quot;id&quot;:&quot;b3036bbd-ce20-4f87-936c-ae6ccb18ab0a&quot;,&quot;relativeTransform&quot;:{&quot;translate&quot;:{&quot;x&quot;:152.47144033377276,&quot;y&quot;:81.7968956583292},&quot;rotate&quot;:1.0944463373381044},&quot;opacity&quot;:1,&quot;path&quot;:{&quot;type&quot;:&quot;POLY_LINE&quot;,&quot;points&quot;:[{&quot;x&quot;:0,&quot;y&quot;:11.948586203078552},{&quot;x&quot;:0,&quot;y&quot;:-11.948586203078552}],&quot;closed&quot;:false},&quot;pathStyles&quot;:[{&quot;type&quot;:&quot;FILL&quot;,&quot;fillStyle&quot;:&quot;rgba(0,0,0,0)&quot;},{&quot;type&quot;:&quot;STROKE&quot;,&quot;strokeStyle&quot;:&quot;#232323&quot;,&quot;lineWidth&quot;:11.903598226047722,&quot;lineJoin&quot;:&quot;round&quot;}],&quot;isLocked&quot;:false,&quot;parent&quot;:{&quot;type&quot;:&quot;CHILD&quot;,&quot;parentId&quot;:&quot;3588df66-219f-442e-b412-c85458832c86&quot;,&quot;order&quot;:&quot;5&quot;},&quot;connectorInfo&quot;:{&quot;connectedObjects&quot;:[],&quot;type&quot;:&quot;LINE&quot;,&quot;offset&quot;:{&quot;x&quot;:0,&quot;y&quot;:0},&quot;bending&quot;:0.1,&quot;firstElementIsHead&quot;:true,&quot;customized&quot;:false},&quot;pathPattern&quot;:{&quot;type&quot;:&quot;ROW&quot;,&quot;patternId&quot;:&quot;f146b9de-5b99-44a6-ad84-5a27575051bc&quot;,&quot;patternTransform&quot;:{&quot;translate&quot;:{&quot;x&quot;:-0.08886199457583854,&quot;y&quot;:-0.5},&quot;rotate&quot;:0,&quot;skewX&quot;:0,&quot;scale&quot;:{&quot;x&quot;:0.03143665566768266,&quot;y&quot;:0.03143665566768266}},&quot;xUnits&quot;:&quot;STROKE_WIDTH&quot;,&quot;yUnits&quot;:&quot;STROKE_WIDTH&quot;,&quot;bending&quot;:true,&quot;repeat&quot;:{&quot;distance&quot;:0.909984296950143,&quot;align&quot;:&quot;LEFT&quot;},&quot;isPremium&quot;:false}},&quot;79905bcc-956e-43c1-b3ad-f4f430f6994b&quot;:{&quot;id&quot;:&quot;79905bcc-956e-43c1-b3ad-f4f430f6994b&quot;,&quot;name&quot;:&quot;Lipid A (simple)&quot;,&quot;displayName&quot;:&quot;&quot;,&quot;type&quot;:&quot;FIGURE_OBJECT&quot;,&quot;relativeTransform&quot;:{&quot;translate&quot;:{&quot;x&quot;:148.2156645118397,&quot;y&quot;:140.2497059280045},&quot;rotate&quot;:0,&quot;skewX&quot;:0,&quot;scale&quot;:{&quot;x&quot;:0.7917489088283088,&quot;y&quot;:0.7917489088283085}},&quot;image&quot;:{&quot;url&quot;:&quot;https://icons.biorender.com/biorender/635c2f7592218900200fe0fa/lipid-a-simple.png&quot;,&quot;fallbackUrl&quot;:&quot;https://res.cloudinary.com/dlcjuc3ej/image/upload/v1666985842/a7srrm6mltfb8pxm2h2a.svg#/keystone/api/icons/635c2f7592218900200fe0fa/lipid-a-simple.svg#/keystone/api/icons/635c2f7592218900200fe0fa/lipid-a-simple.svg#/keystone/api/icons/635c2f7592218900200fe0fa/lipid-a-simple.svg&quot;,&quot;isPremium&quot;:false,&quot;size&quot;:{&quot;x&quot;:45,&quot;y&quot;:63.145161290322584}},&quot;source&quot;:{&quot;id&quot;:&quot;635c2f1192218900200fe0db&quot;,&quot;type&quot;:&quot;ASSETS&quot;},&quot;isPremium&quot;:false,&quot;parent&quot;:{&quot;type&quot;:&quot;CHILD&quot;,&quot;parentId&quot;:&quot;3588df66-219f-442e-b412-c85458832c86&quot;,&quot;order&quot;:&quot;25&quot;}},&quot;6c4028c2-7149-41cb-b1f5-71f4b6cad26c&quot;:{&quot;relativeTransform&quot;:{&quot;translate&quot;:{&quot;x&quot;:-311.00763254055556,&quot;y&quot;:-312.4439626180858},&quot;rotate&quot;:0.3973687208633765,&quot;skewX&quot;:0,&quot;scale&quot;:{&quot;x&quot;:1,&quot;y&quot;:1}},&quot;type&quot;:&quot;FIGURE_OBJECT&quot;,&quot;id&quot;:&quot;6c4028c2-7149-41cb-b1f5-71f4b6cad26c&quot;,&quot;parent&quot;:{&quot;type&quot;:&quot;CHILD&quot;,&quot;parentId&quot;:&quot;867fe156-2d6f-4cbf-9caf-50b4e968842a&quot;,&quot;order&quot;:&quot;9999998&quot;},&quot;name&quot;:&quot;Lipopolysaccharide (straight)&quot;,&quot;displayName&quot;:&quot;Lipopolysaccharide (straight)&quot;,&quot;source&quot;:{&quot;id&quot;:&quot;635c355f62307b37405737e2&quot;,&quot;type&quot;:&quot;ASSETS&quot;},&quot;isPremium&quot;:true},&quot;014ccd27-0cf4-449e-b4f2-f400c3b80259&quot;:{&quot;type&quot;:&quot;FIGURE_OBJECT&quot;,&quot;id&quot;:&quot;014ccd27-0cf4-449e-b4f2-f400c3b80259&quot;,&quot;relativeTransform&quot;:{&quot;translate&quot;:{&quot;x&quot;:137.00676675614795,&quot;y&quot;:89.12537684733948},&quot;rotate&quot;:0},&quot;opacity&quot;:1,&quot;path&quot;:{&quot;type&quot;:&quot;POLY_LINE&quot;,&quot;points&quot;:[{&quot;x&quot;:0,&quot;y&quot;:28.391604477142568},{&quot;x&quot;:0,&quot;y&quot;:-28.391604477142568}],&quot;closed&quot;:false},&quot;pathStyles&quot;:[{&quot;type&quot;:&quot;FILL&quot;,&quot;fillStyle&quot;:&quot;rgba(0,0,0,0)&quot;},{&quot;type&quot;:&quot;STROKE&quot;,&quot;strokeStyle&quot;:&quot;#232323&quot;,&quot;lineWidth&quot;:11.903598226047722,&quot;lineJoin&quot;:&quot;round&quot;}],&quot;isLocked&quot;:false,&quot;parent&quot;:{&quot;type&quot;:&quot;CHILD&quot;,&quot;parentId&quot;:&quot;6c4028c2-7149-41cb-b1f5-71f4b6cad26c&quot;,&quot;order&quot;:&quot;2&quot;},&quot;connectorInfo&quot;:{&quot;connectedObjects&quot;:[],&quot;type&quot;:&quot;LINE&quot;,&quot;offset&quot;:{&quot;x&quot;:0,&quot;y&quot;:0},&quot;bending&quot;:0.1,&quot;firstElementIsHead&quot;:true,&quot;customized&quot;:false},&quot;pathPattern&quot;:{&quot;type&quot;:&quot;ROW&quot;,&quot;patternId&quot;:&quot;9e28f677-44de-4df9-acb9-befd8bb9bfe1&quot;,&quot;patternTransform&quot;:{&quot;translate&quot;:{&quot;x&quot;:-0.08886199457583854,&quot;y&quot;:-0.5},&quot;rotate&quot;:0,&quot;skewX&quot;:0,&quot;scale&quot;:{&quot;x&quot;:0.03143665566768266,&quot;y&quot;:0.03143665566768266}},&quot;xUnits&quot;:&quot;STROKE_WIDTH&quot;,&quot;yUnits&quot;:&quot;STROKE_WIDTH&quot;,&quot;bending&quot;:true,&quot;repeat&quot;:{&quot;distance&quot;:0.909984296950143,&quot;align&quot;:&quot;LEFT&quot;},&quot;isPremium&quot;:false}},&quot;07961020-4c6c-4157-bad7-a0b8a0587672&quot;:{&quot;type&quot;:&quot;FIGURE_OBJECT&quot;,&quot;id&quot;:&quot;07961020-4c6c-4157-bad7-a0b8a0587672&quot;,&quot;relativeTransform&quot;:{&quot;translate&quot;:{&quot;x&quot;:153.66252564416192,&quot;y&quot;:82.13510420302163},&quot;rotate&quot;:1.0944463373381044,&quot;skewX&quot;:0,&quot;scale&quot;:{&quot;x&quot;:1,&quot;y&quot;:1}},&quot;opacity&quot;:1,&quot;path&quot;:{&quot;type&quot;:&quot;POLY_LINE&quot;,&quot;points&quot;:[{&quot;x&quot;:1.1683894502197906e-15,&quot;y&quot;:13.440291561238958},{&quot;x&quot;:-1.1683894502197906e-15,&quot;y&quot;:-13.440291561238958}],&quot;closed&quot;:false},&quot;pathStyles&quot;:[{&quot;type&quot;:&quot;FILL&quot;,&quot;fillStyle&quot;:&quot;rgba(0,0,0,0)&quot;},{&quot;type&quot;:&quot;STROKE&quot;,&quot;strokeStyle&quot;:&quot;#232323&quot;,&quot;lineWidth&quot;:11.903598226047722,&quot;lineJoin&quot;:&quot;round&quot;}],&quot;isLocked&quot;:false,&quot;parent&quot;:{&quot;type&quot;:&quot;CHILD&quot;,&quot;parentId&quot;:&quot;6c4028c2-7149-41cb-b1f5-71f4b6cad26c&quot;,&quot;order&quot;:&quot;5&quot;},&quot;connectorInfo&quot;:{&quot;connectedObjects&quot;:[],&quot;type&quot;:&quot;LINE&quot;,&quot;offset&quot;:{&quot;x&quot;:0,&quot;y&quot;:0},&quot;bending&quot;:0.1,&quot;firstElementIsHead&quot;:true,&quot;customized&quot;:false},&quot;pathPattern&quot;:{&quot;type&quot;:&quot;ROW&quot;,&quot;patternId&quot;:&quot;a455bb66-114e-4aa4-9494-9182d51e447d&quot;,&quot;patternTransform&quot;:{&quot;translate&quot;:{&quot;x&quot;:-0.08886199457583854,&quot;y&quot;:-0.5},&quot;rotate&quot;:0,&quot;skewX&quot;:0,&quot;scale&quot;:{&quot;x&quot;:0.03143665566768266,&quot;y&quot;:0.03143665566768266}},&quot;xUnits&quot;:&quot;STROKE_WIDTH&quot;,&quot;yUnits&quot;:&quot;STROKE_WIDTH&quot;,&quot;bending&quot;:true,&quot;repeat&quot;:{&quot;distance&quot;:0.909984296950143,&quot;align&quot;:&quot;LEFT&quot;},&quot;isPremium&quot;:false}},&quot;49180b0c-d24c-4843-9948-370ef9de8e0c&quot;:{&quot;id&quot;:&quot;49180b0c-d24c-4843-9948-370ef9de8e0c&quot;,&quot;name&quot;:&quot;Lipid A (simple)&quot;,&quot;displayName&quot;:&quot;&quot;,&quot;type&quot;:&quot;FIGURE_OBJECT&quot;,&quot;relativeTransform&quot;:{&quot;translate&quot;:{&quot;x&quot;:148.2156645118397,&quot;y&quot;:140.2497059280045},&quot;rotate&quot;:0,&quot;skewX&quot;:0,&quot;scale&quot;:{&quot;x&quot;:0.7917489088283088,&quot;y&quot;:0.7917489088283085}},&quot;image&quot;:{&quot;url&quot;:&quot;https://icons.biorender.com/biorender/635c2f7592218900200fe0fa/lipid-a-simple.png&quot;,&quot;fallbackUrl&quot;:&quot;https://res.cloudinary.com/dlcjuc3ej/image/upload/v1666985842/a7srrm6mltfb8pxm2h2a.svg#/keystone/api/icons/635c2f7592218900200fe0fa/lipid-a-simple.svg#/keystone/api/icons/635c2f7592218900200fe0fa/lipid-a-simple.svg#/keystone/api/icons/635c2f7592218900200fe0fa/lipid-a-simple.svg&quot;,&quot;isPremium&quot;:false,&quot;size&quot;:{&quot;x&quot;:45,&quot;y&quot;:63.145161290322584}},&quot;source&quot;:{&quot;id&quot;:&quot;635c2f1192218900200fe0db&quot;,&quot;type&quot;:&quot;ASSETS&quot;},&quot;isPremium&quot;:false,&quot;parent&quot;:{&quot;type&quot;:&quot;CHILD&quot;,&quot;parentId&quot;:&quot;6c4028c2-7149-41cb-b1f5-71f4b6cad26c&quot;,&quot;order&quot;:&quot;25&quot;}},&quot;71e69595-27c9-4c64-8a5d-e4398080f25b&quot;:{&quot;relativeTransform&quot;:{&quot;translate&quot;:{&quot;x&quot;:-451.73644722725834,&quot;y&quot;:-86.19178072026918},&quot;rotate&quot;:0,&quot;skewX&quot;:0,&quot;scale&quot;:{&quot;x&quot;:1,&quot;y&quot;:1}},&quot;type&quot;:&quot;FIGURE_OBJECT&quot;,&quot;id&quot;:&quot;71e69595-27c9-4c64-8a5d-e4398080f25b&quot;,&quot;name&quot;:&quot;25. Phospholipid monolayer brush (straight)&quot;,&quot;displayName&quot;:&quot;Phospholipid monolayer brush (straight)&quot;,&quot;opacity&quot;:0.7,&quot;source&quot;:{&quot;id&quot;:&quot;5e75574852bb9000abea623e&quot;,&quot;type&quot;:&quot;ASSETS&quot;},&quot;path&quot;:{&quot;type&quot;:&quot;POLY_LINE&quot;,&quot;points&quot;:[{&quot;x&quot;:28.575985921787943,&quot;y&quot;:0},{&quot;x&quot;:105.4900551951644,&quot;y&quot;:0}],&quot;closed&quot;:false},&quot;pathStyles&quot;:[{&quot;type&quot;:&quot;FILL&quot;,&quot;fillStyle&quot;:&quot;rgba(0,0,0,0)&quot;},{&quot;type&quot;:&quot;STROKE&quot;,&quot;strokeStyle&quot;:&quot;rgba(0,0,0,0)&quot;,&quot;lineWidth&quot;:47.59041446485092,&quot;lineJoin&quot;:&quot;round&quot;}],&quot;pathSmoothing&quot;:{&quot;type&quot;:&quot;CATMULL_SMOOTHING&quot;,&quot;smoothing&quot;:0.2},&quot;pathPattern&quot;:{&quot;type&quot;:&quot;ROW&quot;,&quot;patternId&quot;:&quot;63671d48-5b43-4b62-bb68-225c6a290863&quot;,&quot;patternTransform&quot;:{&quot;translate&quot;:{&quot;x&quot;:-0.0007260766359839109,&quot;y&quot;:-0.5},&quot;rotate&quot;:0,&quot;skewX&quot;:0,&quot;scale&quot;:{&quot;x&quot;:0.0033003300330033004,&quot;y&quot;:0.0033003300330033004}},&quot;xUnits&quot;:&quot;STROKE_WIDTH&quot;,&quot;yUnits&quot;:&quot;STROKE_WIDTH&quot;,&quot;bending&quot;:true,&quot;repeat&quot;:{&quot;distance&quot;:0.35313531353135313,&quot;align&quot;:&quot;CENTER&quot;},&quot;isPremium&quot;:false},&quot;isLocked&quot;:false,&quot;parent&quot;:{&quot;type&quot;:&quot;CHILD&quot;,&quot;parentId&quot;:&quot;867fe156-2d6f-4cbf-9caf-50b4e968842a&quot;,&quot;order&quot;:&quot;9705&quot;},&quot;isPremium&quot;:false},&quot;a6c2cc79-a3c7-4f34-aa5a-091af86b8600&quot;:{&quot;relativeTransform&quot;:{&quot;translate&quot;:{&quot;x&quot;:-284.55596966239256,&quot;y&quot;:-85.23736626352232},&quot;rotate&quot;:0,&quot;skewX&quot;:0,&quot;scale&quot;:{&quot;x&quot;:1,&quot;y&quot;:1}},&quot;type&quot;:&quot;FIGURE_OBJECT&quot;,&quot;id&quot;:&quot;a6c2cc79-a3c7-4f34-aa5a-091af86b8600&quot;,&quot;name&quot;:&quot;25. Phospholipid monolayer brush (straight)&quot;,&quot;displayName&quot;:&quot;Phospholipid monolayer brush (straight)&quot;,&quot;opacity&quot;:0.7,&quot;source&quot;:{&quot;id&quot;:&quot;5e75574852bb9000abea623e&quot;,&quot;type&quot;:&quot;ASSETS&quot;},&quot;path&quot;:{&quot;type&quot;:&quot;POLY_LINE&quot;,&quot;points&quot;:[{&quot;x&quot;:-41.69230904901041,&quot;y&quot;:0},{&quot;x&quot;:41.69230904901038,&quot;y&quot;:0}],&quot;closed&quot;:false},&quot;pathStyles&quot;:[{&quot;type&quot;:&quot;FILL&quot;,&quot;fillStyle&quot;:&quot;rgba(0,0,0,0)&quot;},{&quot;type&quot;:&quot;STROKE&quot;,&quot;strokeStyle&quot;:&quot;rgba(0,0,0,0)&quot;,&quot;lineWidth&quot;:47.59041446485092,&quot;lineJoin&quot;:&quot;round&quot;}],&quot;pathSmoothing&quot;:{&quot;type&quot;:&quot;CATMULL_SMOOTHING&quot;,&quot;smoothing&quot;:0.2},&quot;pathPattern&quot;:{&quot;type&quot;:&quot;ROW&quot;,&quot;patternId&quot;:&quot;f9dcc769-6d5c-4b65-904d-81349faff9ff&quot;,&quot;patternTransform&quot;:{&quot;translate&quot;:{&quot;x&quot;:-0.0007260766359839109,&quot;y&quot;:-0.5},&quot;rotate&quot;:0,&quot;skewX&quot;:0,&quot;scale&quot;:{&quot;x&quot;:0.0033003300330033004,&quot;y&quot;:0.0033003300330033004}},&quot;xUnits&quot;:&quot;STROKE_WIDTH&quot;,&quot;yUnits&quot;:&quot;STROKE_WIDTH&quot;,&quot;bending&quot;:true,&quot;repeat&quot;:{&quot;distance&quot;:0.35313531353135313,&quot;align&quot;:&quot;CENTER&quot;},&quot;isPremium&quot;:false},&quot;isLocked&quot;:false,&quot;parent&quot;:{&quot;type&quot;:&quot;CHILD&quot;,&quot;parentId&quot;:&quot;867fe156-2d6f-4cbf-9caf-50b4e968842a&quot;,&quot;order&quot;:&quot;971&quot;},&quot;isPremium&quot;:false},&quot;e17f3851-0546-4675-88b2-f5ded288ea3b&quot;:{&quot;relativeTransform&quot;:{&quot;translate&quot;:{&quot;x&quot;:-241.2185054144017,&quot;y&quot;:69.69064070674409},&quot;rotate&quot;:0,&quot;skewX&quot;:0,&quot;scale&quot;:{&quot;x&quot;:1,&quot;y&quot;:1}},&quot;type&quot;:&quot;FIGURE_OBJECT&quot;,&quot;id&quot;:&quot;e17f3851-0546-4675-88b2-f5ded288ea3b&quot;,&quot;parent&quot;:{&quot;type&quot;:&quot;CHILD&quot;,&quot;parentId&quot;:&quot;867fe156-2d6f-4cbf-9caf-50b4e968842a&quot;,&quot;order&quot;:&quot;9999999997&quot;},&quot;name&quot;:&quot;Lipopolysaccharide (straight)&quot;,&quot;displayName&quot;:&quot;Lipopolysaccharide (straight)&quot;,&quot;source&quot;:{&quot;id&quot;:&quot;635c355f62307b37405737e2&quot;,&quot;type&quot;:&quot;ASSETS&quot;},&quot;isPremium&quot;:true},&quot;711353cd-fa38-4ded-830a-56e077650165&quot;:{&quot;type&quot;:&quot;FIGURE_OBJECT&quot;,&quot;id&quot;:&quot;711353cd-fa38-4ded-830a-56e077650165&quot;,&quot;relativeTransform&quot;:{&quot;translate&quot;:{&quot;x&quot;:137.00676675614795,&quot;y&quot;:89.55214638103425},&quot;rotate&quot;:0},&quot;opacity&quot;:1,&quot;path&quot;:{&quot;type&quot;:&quot;POLY_LINE&quot;,&quot;points&quot;:[{&quot;x&quot;:0,&quot;y&quot;:27.964834943447787},{&quot;x&quot;:0,&quot;y&quot;:-27.964834943447787}],&quot;closed&quot;:false},&quot;pathStyles&quot;:[{&quot;type&quot;:&quot;FILL&quot;,&quot;fillStyle&quot;:&quot;rgba(0,0,0,0)&quot;},{&quot;type&quot;:&quot;STROKE&quot;,&quot;strokeStyle&quot;:&quot;#232323&quot;,&quot;lineWidth&quot;:11.903598226047722,&quot;lineJoin&quot;:&quot;round&quot;}],&quot;isLocked&quot;:false,&quot;parent&quot;:{&quot;type&quot;:&quot;CHILD&quot;,&quot;parentId&quot;:&quot;e17f3851-0546-4675-88b2-f5ded288ea3b&quot;,&quot;order&quot;:&quot;2&quot;},&quot;connectorInfo&quot;:{&quot;connectedObjects&quot;:[],&quot;type&quot;:&quot;LINE&quot;,&quot;offset&quot;:{&quot;x&quot;:0,&quot;y&quot;:0},&quot;bending&quot;:0.1,&quot;firstElementIsHead&quot;:true,&quot;customized&quot;:false},&quot;pathPattern&quot;:{&quot;type&quot;:&quot;ROW&quot;,&quot;patternId&quot;:&quot;3898117a-627f-41cb-91f8-a1d15612434f&quot;,&quot;patternTransform&quot;:{&quot;translate&quot;:{&quot;x&quot;:-0.08886199457583854,&quot;y&quot;:-0.5},&quot;rotate&quot;:1.2246467991473532e-16,&quot;skewX&quot;:0,&quot;scale&quot;:{&quot;x&quot;:0.03143665566768266,&quot;y&quot;:0.03143665566768266}},&quot;xUnits&quot;:&quot;STROKE_WIDTH&quot;,&quot;yUnits&quot;:&quot;STROKE_WIDTH&quot;,&quot;bending&quot;:true,&quot;repeat&quot;:{&quot;distance&quot;:0.909984296950143,&quot;align&quot;:&quot;LEFT&quot;},&quot;isPremium&quot;:false}},&quot;80ecb0f7-e138-4676-ba8a-74b052d779bb&quot;:{&quot;type&quot;:&quot;FIGURE_OBJECT&quot;,&quot;id&quot;:&quot;80ecb0f7-e138-4676-ba8a-74b052d779bb&quot;,&quot;relativeTransform&quot;:{&quot;translate&quot;:{&quot;x&quot;:153.7741850779542,&quot;y&quot;:81.67222217350542},&quot;rotate&quot;:1.0944463373381037,&quot;skewX&quot;:0,&quot;scale&quot;:{&quot;x&quot;:1,&quot;y&quot;:1}},&quot;opacity&quot;:1,&quot;path&quot;:{&quot;type&quot;:&quot;POLY_LINE&quot;,&quot;points&quot;:[{&quot;x&quot;:2.3367789004395808e-15,&quot;y&quot;:13.414527591562445},{&quot;x&quot;:-2.3367789004395808e-15,&quot;y&quot;:-13.414527591562445}],&quot;closed&quot;:false},&quot;pathStyles&quot;:[{&quot;type&quot;:&quot;FILL&quot;,&quot;fillStyle&quot;:&quot;rgba(0,0,0,0)&quot;},{&quot;type&quot;:&quot;STROKE&quot;,&quot;strokeStyle&quot;:&quot;#232323&quot;,&quot;lineWidth&quot;:11.903598226047722,&quot;lineJoin&quot;:&quot;round&quot;}],&quot;isLocked&quot;:false,&quot;parent&quot;:{&quot;type&quot;:&quot;CHILD&quot;,&quot;parentId&quot;:&quot;e17f3851-0546-4675-88b2-f5ded288ea3b&quot;,&quot;order&quot;:&quot;5&quot;},&quot;connectorInfo&quot;:{&quot;connectedObjects&quot;:[],&quot;type&quot;:&quot;LINE&quot;,&quot;offset&quot;:{&quot;x&quot;:0,&quot;y&quot;:0},&quot;bending&quot;:0.1,&quot;firstElementIsHead&quot;:true,&quot;customized&quot;:false},&quot;pathPattern&quot;:{&quot;type&quot;:&quot;ROW&quot;,&quot;patternId&quot;:&quot;9c517ed9-cfc6-474a-9abb-d19925baa2d6&quot;,&quot;patternTransform&quot;:{&quot;translate&quot;:{&quot;x&quot;:-0.08886199457583854,&quot;y&quot;:-0.5},&quot;rotate&quot;:1.2246467991473532e-16,&quot;skewX&quot;:0,&quot;scale&quot;:{&quot;x&quot;:0.03143665566768266,&quot;y&quot;:0.03143665566768266}},&quot;xUnits&quot;:&quot;STROKE_WIDTH&quot;,&quot;yUnits&quot;:&quot;STROKE_WIDTH&quot;,&quot;bending&quot;:true,&quot;repeat&quot;:{&quot;distance&quot;:0.909984296950143,&quot;align&quot;:&quot;LEFT&quot;},&quot;isPremium&quot;:false}},&quot;05a7e3ef-0bfe-4e96-97b6-5d7901c141d7&quot;:{&quot;id&quot;:&quot;05a7e3ef-0bfe-4e96-97b6-5d7901c141d7&quot;,&quot;name&quot;:&quot;Lipid A (simple)&quot;,&quot;displayName&quot;:&quot;&quot;,&quot;type&quot;:&quot;FIGURE_OBJECT&quot;,&quot;relativeTransform&quot;:{&quot;translate&quot;:{&quot;x&quot;:148.2156645118397,&quot;y&quot;:140.2497059280045},&quot;rotate&quot;:2.4492935982947064e-16,&quot;skewX&quot;:0,&quot;scale&quot;:{&quot;x&quot;:0.7917489088283088,&quot;y&quot;:0.7917489088283085}},&quot;image&quot;:{&quot;url&quot;:&quot;https://icons.biorender.com/biorender/635c2f7592218900200fe0fa/lipid-a-simple.png&quot;,&quot;fallbackUrl&quot;:&quot;https://res.cloudinary.com/dlcjuc3ej/image/upload/v1666985842/a7srrm6mltfb8pxm2h2a.svg#/keystone/api/icons/635c2f7592218900200fe0fa/lipid-a-simple.svg#/keystone/api/icons/635c2f7592218900200fe0fa/lipid-a-simple.svg#/keystone/api/icons/635c2f7592218900200fe0fa/lipid-a-simple.svg&quot;,&quot;isPremium&quot;:false,&quot;size&quot;:{&quot;x&quot;:45,&quot;y&quot;:63.145161290322584}},&quot;source&quot;:{&quot;id&quot;:&quot;635c2f1192218900200fe0db&quot;,&quot;type&quot;:&quot;ASSETS&quot;},&quot;isPremium&quot;:false,&quot;parent&quot;:{&quot;type&quot;:&quot;CHILD&quot;,&quot;parentId&quot;:&quot;e17f3851-0546-4675-88b2-f5ded288ea3b&quot;,&quot;order&quot;:&quot;25&quot;}},&quot;046c95c2-047b-4f78-85f4-302ba87b734f&quot;:{&quot;relativeTransform&quot;:{&quot;translate&quot;:{&quot;x&quot;:-159.38449856004095,&quot;y&quot;:66.5592371056961},&quot;rotate&quot;:-0.13502744491875354,&quot;skewX&quot;:-3.330669073875486e-16,&quot;scale&quot;:{&quot;x&quot;:0.9999999999999976,&quot;y&quot;:1.0000000000000038}},&quot;type&quot;:&quot;FIGURE_OBJECT&quot;,&quot;id&quot;:&quot;046c95c2-047b-4f78-85f4-302ba87b734f&quot;,&quot;parent&quot;:{&quot;type&quot;:&quot;CHILD&quot;,&quot;parentId&quot;:&quot;867fe156-2d6f-4cbf-9caf-50b4e968842a&quot;,&quot;order&quot;:&quot;99999999995&quot;},&quot;name&quot;:&quot;Lipopolysaccharide (straight)&quot;,&quot;displayName&quot;:&quot;Lipopolysaccharide (straight)&quot;,&quot;source&quot;:{&quot;id&quot;:&quot;635c355f62307b37405737e2&quot;,&quot;type&quot;:&quot;ASSETS&quot;},&quot;isPremium&quot;:true},&quot;e2586d25-db19-4dc7-b6d7-f1b75f765d00&quot;:{&quot;type&quot;:&quot;FIGURE_OBJECT&quot;,&quot;id&quot;:&quot;e2586d25-db19-4dc7-b6d7-f1b75f765d00&quot;,&quot;relativeTransform&quot;:{&quot;translate&quot;:{&quot;x&quot;:137.00676675614795,&quot;y&quot;:89.55214638103425},&quot;rotate&quot;:0},&quot;opacity&quot;:1,&quot;path&quot;:{&quot;type&quot;:&quot;POLY_LINE&quot;,&quot;points&quot;:[{&quot;x&quot;:0,&quot;y&quot;:27.964834943447787},{&quot;x&quot;:0,&quot;y&quot;:-27.964834943447787}],&quot;closed&quot;:false},&quot;pathStyles&quot;:[{&quot;type&quot;:&quot;FILL&quot;,&quot;fillStyle&quot;:&quot;rgba(0,0,0,0)&quot;},{&quot;type&quot;:&quot;STROKE&quot;,&quot;strokeStyle&quot;:&quot;#232323&quot;,&quot;lineWidth&quot;:11.903598226047722,&quot;lineJoin&quot;:&quot;round&quot;}],&quot;isLocked&quot;:false,&quot;parent&quot;:{&quot;type&quot;:&quot;CHILD&quot;,&quot;parentId&quot;:&quot;046c95c2-047b-4f78-85f4-302ba87b734f&quot;,&quot;order&quot;:&quot;2&quot;},&quot;connectorInfo&quot;:{&quot;connectedObjects&quot;:[],&quot;type&quot;:&quot;LINE&quot;,&quot;offset&quot;:{&quot;x&quot;:0,&quot;y&quot;:0},&quot;bending&quot;:0.1,&quot;firstElementIsHead&quot;:true,&quot;customized&quot;:false},&quot;pathPattern&quot;:{&quot;type&quot;:&quot;ROW&quot;,&quot;patternId&quot;:&quot;6d4ff193-1aa2-4f78-bdb2-0b87e8b8d4de&quot;,&quot;patternTransform&quot;:{&quot;translate&quot;:{&quot;x&quot;:-0.08886199457583854,&quot;y&quot;:-0.5},&quot;rotate&quot;:1.2246467991473532e-16,&quot;skewX&quot;:0,&quot;scale&quot;:{&quot;x&quot;:0.03143665566768266,&quot;y&quot;:0.03143665566768266}},&quot;xUnits&quot;:&quot;STROKE_WIDTH&quot;,&quot;yUnits&quot;:&quot;STROKE_WIDTH&quot;,&quot;bending&quot;:true,&quot;repeat&quot;:{&quot;distance&quot;:0.909984296950143,&quot;align&quot;:&quot;LEFT&quot;},&quot;isPremium&quot;:false}},&quot;2bdf68d4-2f1d-4bdf-8a20-e4b5670c4ecc&quot;:{&quot;type&quot;:&quot;FIGURE_OBJECT&quot;,&quot;id&quot;:&quot;2bdf68d4-2f1d-4bdf-8a20-e4b5670c4ecc&quot;,&quot;relativeTransform&quot;:{&quot;translate&quot;:{&quot;x&quot;:153.7741850779542,&quot;y&quot;:81.67222217350542},&quot;rotate&quot;:1.0944463373381037,&quot;skewX&quot;:0,&quot;scale&quot;:{&quot;x&quot;:1,&quot;y&quot;:1}},&quot;opacity&quot;:1,&quot;path&quot;:{&quot;type&quot;:&quot;POLY_LINE&quot;,&quot;points&quot;:[{&quot;x&quot;:2.3367789004395808e-15,&quot;y&quot;:13.414527591562445},{&quot;x&quot;:-2.3367789004395808e-15,&quot;y&quot;:-13.414527591562445}],&quot;closed&quot;:false},&quot;pathStyles&quot;:[{&quot;type&quot;:&quot;FILL&quot;,&quot;fillStyle&quot;:&quot;rgba(0,0,0,0)&quot;},{&quot;type&quot;:&quot;STROKE&quot;,&quot;strokeStyle&quot;:&quot;#232323&quot;,&quot;lineWidth&quot;:11.903598226047722,&quot;lineJoin&quot;:&quot;round&quot;}],&quot;isLocked&quot;:false,&quot;parent&quot;:{&quot;type&quot;:&quot;CHILD&quot;,&quot;parentId&quot;:&quot;046c95c2-047b-4f78-85f4-302ba87b734f&quot;,&quot;order&quot;:&quot;5&quot;},&quot;connectorInfo&quot;:{&quot;connectedObjects&quot;:[],&quot;type&quot;:&quot;LINE&quot;,&quot;offset&quot;:{&quot;x&quot;:0,&quot;y&quot;:0},&quot;bending&quot;:0.1,&quot;firstElementIsHead&quot;:true,&quot;customized&quot;:false},&quot;pathPattern&quot;:{&quot;type&quot;:&quot;ROW&quot;,&quot;patternId&quot;:&quot;bd5674c4-4035-43ee-a8ec-b2b3cc036299&quot;,&quot;patternTransform&quot;:{&quot;translate&quot;:{&quot;x&quot;:-0.08886199457583854,&quot;y&quot;:-0.5},&quot;rotate&quot;:1.2246467991473532e-16,&quot;skewX&quot;:0,&quot;scale&quot;:{&quot;x&quot;:0.03143665566768266,&quot;y&quot;:0.03143665566768266}},&quot;xUnits&quot;:&quot;STROKE_WIDTH&quot;,&quot;yUnits&quot;:&quot;STROKE_WIDTH&quot;,&quot;bending&quot;:true,&quot;repeat&quot;:{&quot;distance&quot;:0.909984296950143,&quot;align&quot;:&quot;LEFT&quot;},&quot;isPremium&quot;:false}},&quot;11698cb0-94be-4dc7-b0b7-bbb1105e43c1&quot;:{&quot;id&quot;:&quot;11698cb0-94be-4dc7-b0b7-bbb1105e43c1&quot;,&quot;name&quot;:&quot;Lipid A (simple)&quot;,&quot;displayName&quot;:&quot;&quot;,&quot;type&quot;:&quot;FIGURE_OBJECT&quot;,&quot;relativeTransform&quot;:{&quot;translate&quot;:{&quot;x&quot;:148.2156645118397,&quot;y&quot;:140.2497059280045},&quot;rotate&quot;:2.4492935982947064e-16,&quot;skewX&quot;:0,&quot;scale&quot;:{&quot;x&quot;:0.7917489088283088,&quot;y&quot;:0.7917489088283085}},&quot;image&quot;:{&quot;url&quot;:&quot;https://icons.biorender.com/biorender/635c2f7592218900200fe0fa/lipid-a-simple.png&quot;,&quot;fallbackUrl&quot;:&quot;https://res.cloudinary.com/dlcjuc3ej/image/upload/v1666985842/a7srrm6mltfb8pxm2h2a.svg#/keystone/api/icons/635c2f7592218900200fe0fa/lipid-a-simple.svg#/keystone/api/icons/635c2f7592218900200fe0fa/lipid-a-simple.svg#/keystone/api/icons/635c2f7592218900200fe0fa/lipid-a-simple.svg&quot;,&quot;isPremium&quot;:false,&quot;size&quot;:{&quot;x&quot;:45,&quot;y&quot;:63.145161290322584}},&quot;source&quot;:{&quot;id&quot;:&quot;635c2f1192218900200fe0db&quot;,&quot;type&quot;:&quot;ASSETS&quot;},&quot;isPremium&quot;:false,&quot;parent&quot;:{&quot;type&quot;:&quot;CHILD&quot;,&quot;parentId&quot;:&quot;046c95c2-047b-4f78-85f4-302ba87b734f&quot;,&quot;order&quot;:&quot;25&quot;}},&quot;4c8a0388-8428-43a6-a044-71d18782c61b&quot;:{&quot;relativeTransform&quot;:{&quot;translate&quot;:{&quot;x&quot;:98.99709335215562,&quot;y&quot;:209.39951442478238},&quot;rotate&quot;:0},&quot;type&quot;:&quot;FIGURE_OBJECT&quot;,&quot;id&quot;:&quot;4c8a0388-8428-43a6-a044-71d18782c61b&quot;,&quot;name&quot;:&quot;25. Phospholipid monolayer brush (straight)&quot;,&quot;displayName&quot;:&quot;Phospholipid monolayer brush (straight)&quot;,&quot;opacity&quot;:0.7,&quot;source&quot;:{&quot;id&quot;:&quot;5e75574852bb9000abea623e&quot;,&quot;type&quot;:&quot;ASSETS&quot;},&quot;path&quot;:{&quot;type&quot;:&quot;POLY_LINE&quot;,&quot;points&quot;:[{&quot;x&quot;:-75.68283924899956,&quot;y&quot;:0},{&quot;x&quot;:75.68283924899951,&quot;y&quot;:0}],&quot;closed&quot;:false},&quot;pathStyles&quot;:[{&quot;type&quot;:&quot;FILL&quot;,&quot;fillStyle&quot;:&quot;rgba(0,0,0,0)&quot;},{&quot;type&quot;:&quot;STROKE&quot;,&quot;strokeStyle&quot;:&quot;rgba(0,0,0,0)&quot;,&quot;lineWidth&quot;:47.59041446485092,&quot;lineJoin&quot;:&quot;round&quot;}],&quot;pathSmoothing&quot;:{&quot;type&quot;:&quot;CATMULL_SMOOTHING&quot;,&quot;smoothing&quot;:0.2},&quot;pathPattern&quot;:{&quot;type&quot;:&quot;ROW&quot;,&quot;patternId&quot;:&quot;a5712d6d-929e-4f7e-89d0-248316f6ad63&quot;,&quot;patternTransform&quot;:{&quot;translate&quot;:{&quot;x&quot;:-0.0007260766359839109,&quot;y&quot;:-0.5},&quot;rotate&quot;:0,&quot;skewX&quot;:0,&quot;scale&quot;:{&quot;x&quot;:0.0033003300330033004,&quot;y&quot;:0.0033003300330033004}},&quot;xUnits&quot;:&quot;STROKE_WIDTH&quot;,&quot;yUnits&quot;:&quot;STROKE_WIDTH&quot;,&quot;bending&quot;:true,&quot;repeat&quot;:{&quot;distance&quot;:0.35313531353135313,&quot;align&quot;:&quot;CENTER&quot;},&quot;isPremium&quot;:false},&quot;isLocked&quot;:false,&quot;parent&quot;:{&quot;type&quot;:&quot;CHILD&quot;,&quot;parentId&quot;:&quot;867fe156-2d6f-4cbf-9caf-50b4e968842a&quot;,&quot;order&quot;:&quot;9999999999&quot;},&quot;isPremium&quot;:false},&quot;bb064b3d-c050-4145-8d5b-7e8d10e3f8f2&quot;:{&quot;type&quot;:&quot;FIGURE_OBJECT&quot;,&quot;id&quot;:&quot;bb064b3d-c050-4145-8d5b-7e8d10e3f8f2&quot;,&quot;parent&quot;:{&quot;type&quot;:&quot;CHILD&quot;,&quot;parentId&quot;:&quot;867fe156-2d6f-4cbf-9caf-50b4e968842a&quot;,&quot;order&quot;:&quot;99999999999&quot;},&quot;relativeTransform&quot;:{&quot;translate&quot;:{&quot;x&quot;:-350.26205225499285,&quot;y&quot;:-197.12581777343314},&quot;rotate&quot;:0,&quot;skewX&quot;:0,&quot;scale&quot;:{&quot;x&quot;:1,&quot;y&quot;:1}}},&quot;3f3e0a4c-5348-4440-bb82-767d5702c140&quot;:{&quot;id&quot;:&quot;3f3e0a4c-5348-4440-bb82-767d5702c140&quot;,&quot;name&quot;:&quot;Sphere&quot;,&quot;displayName&quot;:&quot;&quot;,&quot;type&quot;:&quot;FIGURE_OBJECT&quot;,&quot;relativeTransform&quot;:{&quot;translate&quot;:{&quot;x&quot;:-98.85989277780374,&quot;y&quot;:-126.53396493860443},&quot;rotate&quot;:0,&quot;skewX&quot;:0,&quot;scale&quot;:{&quot;x&quot;:0.3984490257442165,&quot;y&quot;:0.3984490257442165}},&quot;image&quot;:{&quot;url&quot;:&quot;https://icons.biorender.com/biorender/5f4529c2929bce0028c9f877/sphere.png&quot;,&quot;fallbackUrl&quot;:&quot;https://res.cloudinary.com/dlcjuc3ej/image/upload/v1598368171/ew6k84mtkvzvpdegkgon.svg#/keystone/api/icons/5f4529c2929bce0028c9f877/sphere.svg#/keystone/api/icons/5f4529c2929bce0028c9f877/sphere.svg&quot;,&quot;isPremium&quot;:false,&quot;size&quot;:{&quot;x&quot;:50,&quot;y&quot;:50}},&quot;source&quot;:{&quot;id&quot;:&quot;5b8847989629ce1400901caa&quot;,&quot;type&quot;:&quot;ASSETS&quot;},&quot;isPremium&quot;:false,&quot;parent&quot;:{&quot;type&quot;:&quot;CHILD&quot;,&quot;parentId&quot;:&quot;bb064b3d-c050-4145-8d5b-7e8d10e3f8f2&quot;,&quot;order&quot;:&quot;5&quot;}},&quot;fcead689-0184-4a68-8f5d-4abd9e9d4fa7&quot;:{&quot;type&quot;:&quot;FIGURE_OBJECT&quot;,&quot;id&quot;:&quot;fcead689-0184-4a68-8f5d-4abd9e9d4fa7&quot;,&quot;relativeTransform&quot;:{&quot;translate&quot;:{&quot;x&quot;:-98.8598513251132,&quot;y&quot;:-132.7093675387338},&quot;rotate&quot;:1.5707963267948966},&quot;opacity&quot;:1,&quot;path&quot;:{&quot;type&quot;:&quot;POLY_LINE&quot;,&quot;points&quot;:[{&quot;x&quot;:12.747998857824594,&quot;y&quot;:0},{&quot;x&quot;:38.007879046069675,&quot;y&quot;:0}],&quot;closed&quot;:false},&quot;pathStyles&quot;:[{&quot;type&quot;:&quot;FILL&quot;,&quot;fillStyle&quot;:&quot;rgba(0,0,0,0)&quot;},{&quot;type&quot;:&quot;STROKE&quot;,&quot;strokeStyle&quot;:&quot;rgba(148,34,31,1)&quot;,&quot;lineWidth&quot;:3.040630323685574,&quot;lineJoin&quot;:&quot;round&quot;}],&quot;isLocked&quot;:false,&quot;parent&quot;:{&quot;type&quot;:&quot;CHILD&quot;,&quot;parentId&quot;:&quot;bb064b3d-c050-4145-8d5b-7e8d10e3f8f2&quot;,&quot;order&quot;:&quot;2&quot;},&quot;connectorInfo&quot;:{&quot;connectedObjects&quot;:[],&quot;type&quot;:&quot;LINE&quot;,&quot;offset&quot;:{&quot;x&quot;:0,&quot;y&quot;:0},&quot;bending&quot;:0.1,&quot;firstElementIsHead&quot;:true,&quot;customized&quot;:false},&quot;pathMarkers&quot;:{&quot;markerEnd&quot;:{&quot;type&quot;:&quot;PATH&quot;,&quot;units&quot;:{&quot;type&quot;:&quot;STROKE_WIDTH&quot;,&quot;scale&quot;:1},&quot;orient&quot;:{&quot;type&quot;:&quot;AUTO_START_REVERSE&quot;},&quot;name&quot;:&quot;rounded-end&quot;,&quot;relativeTransform&quot;:{&quot;translate&quot;:{&quot;x&quot;:0,&quot;y&quot;:0},&quot;rotate&quot;:0,&quot;skewX&quot;:0,&quot;scale&quot;:{&quot;x&quot;:1,&quot;y&quot;:1}},&quot;path&quot;:{&quot;type&quot;:&quot;SPLINE&quot;,&quot;spline&quot;:{&quot;points&quot;:[{&quot;x&quot;:-0.5,&quot;y&quot;:0,&quot;isEndPoint&quot;:true},{&quot;x&quot;:-0.49999999999999994,&quot;y&quot;:0.2761423749153967,&quot;isEndPoint&quot;:false},{&quot;x&quot;:-0.2761423749153966,&quot;y&quot;:0.5,&quot;isEndPoint&quot;:false},{&quot;x&quot;:3.061616997868383e-17,&quot;y&quot;:0.5,&quot;isEndPoint&quot;:true},{&quot;x&quot;:0.2761423749153967,&quot;y&quot;:0.5,&quot;isEndPoint&quot;:false},{&quot;x&quot;:0.5,&quot;y&quot;:0.27614237491539667,&quot;isEndPoint&quot;:false},{&quot;x&quot;:0.5,&quot;y&quot;:0,&quot;isEndPoint&quot;:true},{&quot;x&quot;:0.5,&quot;y&quot;:-0.27614237491539667,&quot;isEndPoint&quot;:false},{&quot;x&quot;:0.2761423749153967,&quot;y&quot;:-0.5,&quot;isEndPoint&quot;:false},{&quot;x&quot;:3.061616997868383e-17,&quot;y&quot;:-0.5,&quot;isEndPoint&quot;:true},{&quot;x&quot;:-0.2761423749153966,&quot;y&quot;:-0.5,&quot;isEndPoint&quot;:false},{&quot;x&quot;:-0.49999999999999994,&quot;y&quot;:-0.2761423749153967,&quot;isEndPoint&quot;:false},{&quot;x&quot;:-0.5,&quot;y&quot;:-6.123233995736766e-17,&quot;isEndPoint&quot;:true}],&quot;closed&quot;:false}},&quot;pathStyles&quot;:[{&quot;type&quot;:&quot;FILL&quot;,&quot;fillStyle&quot;:&quot;context-stroke-flat&quot;}]}}},&quot;cad1fea6-58e5-429e-8be6-6a046a5882fb&quot;:{&quot;type&quot;:&quot;FIGURE_OBJECT&quot;,&quot;id&quot;:&quot;cad1fea6-58e5-429e-8be6-6a046a5882fb&quot;,&quot;parent&quot;:{&quot;type&quot;:&quot;CHILD&quot;,&quot;parentId&quot;:&quot;867fe156-2d6f-4cbf-9caf-50b4e968842a&quot;,&quot;order&quot;:&quot;999999999997&quot;},&quot;relativeTransform&quot;:{&quot;translate&quot;:{&quot;x&quot;:-328.6061133605357,&quot;y&quot;:-249.32610774133718},&quot;rotate&quot;:-0.4907237324141413,&quot;skewX&quot;:0,&quot;scale&quot;:{&quot;x&quot;:1,&quot;y&quot;:1}}},&quot;4fd3d781-00c4-4fb7-857f-f61d0393a636&quot;:{&quot;id&quot;:&quot;4fd3d781-00c4-4fb7-857f-f61d0393a636&quot;,&quot;name&quot;:&quot;Sphere&quot;,&quot;displayName&quot;:&quot;&quot;,&quot;type&quot;:&quot;FIGURE_OBJECT&quot;,&quot;relativeTransform&quot;:{&quot;translate&quot;:{&quot;x&quot;:-98.85989277780374,&quot;y&quot;:-126.53396493860443},&quot;rotate&quot;:0,&quot;skewX&quot;:0,&quot;scale&quot;:{&quot;x&quot;:0.3984490257442165,&quot;y&quot;:0.3984490257442165}},&quot;image&quot;:{&quot;url&quot;:&quot;https://icons.biorender.com/biorender/5f4529c2929bce0028c9f877/sphere.png&quot;,&quot;fallbackUrl&quot;:&quot;https://res.cloudinary.com/dlcjuc3ej/image/upload/v1598368171/ew6k84mtkvzvpdegkgon.svg#/keystone/api/icons/5f4529c2929bce0028c9f877/sphere.svg#/keystone/api/icons/5f4529c2929bce0028c9f877/sphere.svg&quot;,&quot;isPremium&quot;:false,&quot;size&quot;:{&quot;x&quot;:50,&quot;y&quot;:50}},&quot;source&quot;:{&quot;id&quot;:&quot;5b8847989629ce1400901caa&quot;,&quot;type&quot;:&quot;ASSETS&quot;},&quot;isPremium&quot;:false,&quot;parent&quot;:{&quot;type&quot;:&quot;CHILD&quot;,&quot;parentId&quot;:&quot;cad1fea6-58e5-429e-8be6-6a046a5882fb&quot;,&quot;order&quot;:&quot;5&quot;}},&quot;6f6d2d6a-7a49-42e4-aeea-f9be29dbf027&quot;:{&quot;type&quot;:&quot;FIGURE_OBJECT&quot;,&quot;id&quot;:&quot;6f6d2d6a-7a49-42e4-aeea-f9be29dbf027&quot;,&quot;relativeTransform&quot;:{&quot;translate&quot;:{&quot;x&quot;:-98.8598513251132,&quot;y&quot;:-132.7093675387338},&quot;rotate&quot;:1.5707963267948966},&quot;opacity&quot;:1,&quot;path&quot;:{&quot;type&quot;:&quot;POLY_LINE&quot;,&quot;points&quot;:[{&quot;x&quot;:12.747998857824594,&quot;y&quot;:0},{&quot;x&quot;:38.007879046069675,&quot;y&quot;:0}],&quot;closed&quot;:false},&quot;pathStyles&quot;:[{&quot;type&quot;:&quot;FILL&quot;,&quot;fillStyle&quot;:&quot;rgba(0,0,0,0)&quot;},{&quot;type&quot;:&quot;STROKE&quot;,&quot;strokeStyle&quot;:&quot;rgba(148,34,31,1)&quot;,&quot;lineWidth&quot;:3.040630323685574,&quot;lineJoin&quot;:&quot;round&quot;}],&quot;isLocked&quot;:false,&quot;parent&quot;:{&quot;type&quot;:&quot;CHILD&quot;,&quot;parentId&quot;:&quot;cad1fea6-58e5-429e-8be6-6a046a5882fb&quot;,&quot;order&quot;:&quot;2&quot;},&quot;connectorInfo&quot;:{&quot;connectedObjects&quot;:[],&quot;type&quot;:&quot;LINE&quot;,&quot;offset&quot;:{&quot;x&quot;:0,&quot;y&quot;:0},&quot;bending&quot;:0.1,&quot;firstElementIsHead&quot;:true,&quot;customized&quot;:false},&quot;pathMarkers&quot;:{&quot;markerEnd&quot;:{&quot;type&quot;:&quot;PATH&quot;,&quot;units&quot;:{&quot;type&quot;:&quot;STROKE_WIDTH&quot;,&quot;scale&quot;:1},&quot;orient&quot;:{&quot;type&quot;:&quot;AUTO_START_REVERSE&quot;},&quot;name&quot;:&quot;rounded-end&quot;,&quot;relativeTransform&quot;:{&quot;translate&quot;:{&quot;x&quot;:0,&quot;y&quot;:0},&quot;rotate&quot;:0,&quot;skewX&quot;:0,&quot;scale&quot;:{&quot;x&quot;:1,&quot;y&quot;:1}},&quot;path&quot;:{&quot;type&quot;:&quot;SPLINE&quot;,&quot;spline&quot;:{&quot;points&quot;:[{&quot;x&quot;:-0.5,&quot;y&quot;:0,&quot;isEndPoint&quot;:true},{&quot;x&quot;:-0.49999999999999994,&quot;y&quot;:0.2761423749153967,&quot;isEndPoint&quot;:false},{&quot;x&quot;:-0.2761423749153966,&quot;y&quot;:0.5,&quot;isEndPoint&quot;:false},{&quot;x&quot;:3.061616997868383e-17,&quot;y&quot;:0.5,&quot;isEndPoint&quot;:true},{&quot;x&quot;:0.2761423749153967,&quot;y&quot;:0.5,&quot;isEndPoint&quot;:false},{&quot;x&quot;:0.5,&quot;y&quot;:0.27614237491539667,&quot;isEndPoint&quot;:false},{&quot;x&quot;:0.5,&quot;y&quot;:0,&quot;isEndPoint&quot;:true},{&quot;x&quot;:0.5,&quot;y&quot;:-0.27614237491539667,&quot;isEndPoint&quot;:false},{&quot;x&quot;:0.2761423749153967,&quot;y&quot;:-0.5,&quot;isEndPoint&quot;:false},{&quot;x&quot;:3.061616997868383e-17,&quot;y&quot;:-0.5,&quot;isEndPoint&quot;:true},{&quot;x&quot;:-0.2761423749153966,&quot;y&quot;:-0.5,&quot;isEndPoint&quot;:false},{&quot;x&quot;:-0.49999999999999994,&quot;y&quot;:-0.2761423749153967,&quot;isEndPoint&quot;:false},{&quot;x&quot;:-0.5,&quot;y&quot;:-6.123233995736766e-17,&quot;isEndPoint&quot;:true}],&quot;closed&quot;:false}},&quot;pathStyles&quot;:[{&quot;type&quot;:&quot;FILL&quot;,&quot;fillStyle&quot;:&quot;context-stroke-flat&quot;}]}}},&quot;e3e38e39-43b3-415d-9c52-0a337d55bec4&quot;:{&quot;type&quot;:&quot;FIGURE_OBJECT&quot;,&quot;id&quot;:&quot;e3e38e39-43b3-415d-9c52-0a337d55bec4&quot;,&quot;parent&quot;:{&quot;type&quot;:&quot;CHILD&quot;,&quot;parentId&quot;:&quot;867fe156-2d6f-4cbf-9caf-50b4e968842a&quot;,&quot;order&quot;:&quot;999999999998&quot;},&quot;relativeTransform&quot;:{&quot;translate&quot;:{&quot;x&quot;:-569.6377767050578,&quot;y&quot;:-249.32610774133718},&quot;rotate&quot;:0.4907237324141413,&quot;skewX&quot;:0,&quot;scale&quot;:{&quot;x&quot;:1,&quot;y&quot;:1}}},&quot;9765f064-9792-4f7a-ba64-5afdd9dd84c9&quot;:{&quot;id&quot;:&quot;9765f064-9792-4f7a-ba64-5afdd9dd84c9&quot;,&quot;name&quot;:&quot;Sphere&quot;,&quot;displayName&quot;:&quot;&quot;,&quot;type&quot;:&quot;FIGURE_OBJECT&quot;,&quot;relativeTransform&quot;:{&quot;translate&quot;:{&quot;x&quot;:98.85989277780374,&quot;y&quot;:-126.53396493860443},&quot;rotate&quot;:6.283185307179586,&quot;skewX&quot;:0,&quot;scale&quot;:{&quot;x&quot;:-0.3984490257442165,&quot;y&quot;:0.3984490257442165}},&quot;image&quot;:{&quot;url&quot;:&quot;https://icons.biorender.com/biorender/5f4529c2929bce0028c9f877/sphere.png&quot;,&quot;fallbackUrl&quot;:&quot;https://res.cloudinary.com/dlcjuc3ej/image/upload/v1598368171/ew6k84mtkvzvpdegkgon.svg#/keystone/api/icons/5f4529c2929bce0028c9f877/sphere.svg#/keystone/api/icons/5f4529c2929bce0028c9f877/sphere.svg&quot;,&quot;isPremium&quot;:false,&quot;size&quot;:{&quot;x&quot;:50,&quot;y&quot;:50}},&quot;source&quot;:{&quot;id&quot;:&quot;5b8847989629ce1400901caa&quot;,&quot;type&quot;:&quot;ASSETS&quot;},&quot;isPremium&quot;:false,&quot;parent&quot;:{&quot;type&quot;:&quot;CHILD&quot;,&quot;parentId&quot;:&quot;e3e38e39-43b3-415d-9c52-0a337d55bec4&quot;,&quot;order&quot;:&quot;5&quot;}},&quot;64987a07-3fa9-4c4f-b95c-67e20ffa9383&quot;:{&quot;type&quot;:&quot;FIGURE_OBJECT&quot;,&quot;id&quot;:&quot;64987a07-3fa9-4c4f-b95c-67e20ffa9383&quot;,&quot;relativeTransform&quot;:{&quot;translate&quot;:{&quot;x&quot;:98.8598513251132,&quot;y&quot;:-132.7093675387338},&quot;rotate&quot;:4.71238898038469},&quot;opacity&quot;:1,&quot;path&quot;:{&quot;type&quot;:&quot;POLY_LINE&quot;,&quot;points&quot;:[{&quot;x&quot;:-12.747998857824594,&quot;y&quot;:0},{&quot;x&quot;:-38.007879046069675,&quot;y&quot;:0}],&quot;closed&quot;:false},&quot;pathStyles&quot;:[{&quot;type&quot;:&quot;FILL&quot;,&quot;fillStyle&quot;:&quot;rgba(0,0,0,0)&quot;},{&quot;type&quot;:&quot;STROKE&quot;,&quot;strokeStyle&quot;:&quot;rgba(148,34,31,1)&quot;,&quot;lineWidth&quot;:3.040630323685574,&quot;lineJoin&quot;:&quot;round&quot;}],&quot;isLocked&quot;:false,&quot;parent&quot;:{&quot;type&quot;:&quot;CHILD&quot;,&quot;parentId&quot;:&quot;e3e38e39-43b3-415d-9c52-0a337d55bec4&quot;,&quot;order&quot;:&quot;2&quot;},&quot;connectorInfo&quot;:{&quot;connectedObjects&quot;:[],&quot;type&quot;:&quot;LINE&quot;,&quot;offset&quot;:{&quot;x&quot;:0,&quot;y&quot;:0},&quot;bending&quot;:0.1,&quot;firstElementIsHead&quot;:true,&quot;customized&quot;:false},&quot;pathMarkers&quot;:{&quot;markerEnd&quot;:{&quot;type&quot;:&quot;PATH&quot;,&quot;units&quot;:{&quot;type&quot;:&quot;STROKE_WIDTH&quot;,&quot;scale&quot;:1},&quot;orient&quot;:{&quot;type&quot;:&quot;AUTO_START_REVERSE&quot;},&quot;name&quot;:&quot;rounded-end&quot;,&quot;relativeTransform&quot;:{&quot;translate&quot;:{&quot;x&quot;:0,&quot;y&quot;:0},&quot;rotate&quot;:0,&quot;skewX&quot;:0,&quot;scale&quot;:{&quot;x&quot;:1,&quot;y&quot;:1}},&quot;path&quot;:{&quot;type&quot;:&quot;SPLINE&quot;,&quot;spline&quot;:{&quot;points&quot;:[{&quot;x&quot;:-0.5,&quot;y&quot;:0,&quot;isEndPoint&quot;:true},{&quot;x&quot;:-0.49999999999999994,&quot;y&quot;:0.2761423749153967,&quot;isEndPoint&quot;:false},{&quot;x&quot;:-0.2761423749153966,&quot;y&quot;:0.5,&quot;isEndPoint&quot;:false},{&quot;x&quot;:3.061616997868383e-17,&quot;y&quot;:0.5,&quot;isEndPoint&quot;:true},{&quot;x&quot;:0.2761423749153967,&quot;y&quot;:0.5,&quot;isEndPoint&quot;:false},{&quot;x&quot;:0.5,&quot;y&quot;:0.27614237491539667,&quot;isEndPoint&quot;:false},{&quot;x&quot;:0.5,&quot;y&quot;:0,&quot;isEndPoint&quot;:true},{&quot;x&quot;:0.5,&quot;y&quot;:-0.27614237491539667,&quot;isEndPoint&quot;:false},{&quot;x&quot;:0.2761423749153967,&quot;y&quot;:-0.5,&quot;isEndPoint&quot;:false},{&quot;x&quot;:3.061616997868383e-17,&quot;y&quot;:-0.5,&quot;isEndPoint&quot;:true},{&quot;x&quot;:-0.2761423749153966,&quot;y&quot;:-0.5,&quot;isEndPoint&quot;:false},{&quot;x&quot;:-0.49999999999999994,&quot;y&quot;:-0.2761423749153967,&quot;isEndPoint&quot;:false},{&quot;x&quot;:-0.5,&quot;y&quot;:-6.123233995736766e-17,&quot;isEndPoint&quot;:true}],&quot;closed&quot;:false}},&quot;pathStyles&quot;:[{&quot;type&quot;:&quot;FILL&quot;,&quot;fillStyle&quot;:&quot;context-stroke-flat&quot;}]}}},&quot;a736bb6a-10f2-494b-8c16-9e17654d02db&quot;:{&quot;type&quot;:&quot;FIGURE_OBJECT&quot;,&quot;id&quot;:&quot;a736bb6a-10f2-494b-8c16-9e17654d02db&quot;,&quot;parent&quot;:{&quot;type&quot;:&quot;CHILD&quot;,&quot;parentId&quot;:&quot;867fe156-2d6f-4cbf-9caf-50b4e968842a&quot;,&quot;order&quot;:&quot;999999999999&quot;},&quot;relativeTransform&quot;:{&quot;translate&quot;:{&quot;x&quot;:-314.6164997281326,&quot;y&quot;:-290.8501709030868},&quot;rotate&quot;:2.7001921477203754,&quot;skewX&quot;:0,&quot;scale&quot;:{&quot;x&quot;:0.9999999999999999,&quot;y&quot;:0.9999999999999999}}},&quot;ee6f331a-799e-49e3-b14b-4a439bbbe5d8&quot;:{&quot;id&quot;:&quot;ee6f331a-799e-49e3-b14b-4a439bbbe5d8&quot;,&quot;name&quot;:&quot;Sphere&quot;,&quot;displayName&quot;:&quot;&quot;,&quot;type&quot;:&quot;FIGURE_OBJECT&quot;,&quot;relativeTransform&quot;:{&quot;translate&quot;:{&quot;x&quot;:98.85989277780374,&quot;y&quot;:-126.53396493860443},&quot;rotate&quot;:6.283185307179586,&quot;skewX&quot;:0,&quot;scale&quot;:{&quot;x&quot;:-0.3984490257442165,&quot;y&quot;:0.3984490257442165}},&quot;image&quot;:{&quot;url&quot;:&quot;https://icons.biorender.com/biorender/5f4529c2929bce0028c9f877/sphere.png&quot;,&quot;fallbackUrl&quot;:&quot;https://res.cloudinary.com/dlcjuc3ej/image/upload/v1598368171/ew6k84mtkvzvpdegkgon.svg#/keystone/api/icons/5f4529c2929bce0028c9f877/sphere.svg#/keystone/api/icons/5f4529c2929bce0028c9f877/sphere.svg&quot;,&quot;isPremium&quot;:false,&quot;size&quot;:{&quot;x&quot;:50,&quot;y&quot;:50}},&quot;source&quot;:{&quot;id&quot;:&quot;5b8847989629ce1400901caa&quot;,&quot;type&quot;:&quot;ASSETS&quot;},&quot;isPremium&quot;:false,&quot;parent&quot;:{&quot;type&quot;:&quot;CHILD&quot;,&quot;parentId&quot;:&quot;a736bb6a-10f2-494b-8c16-9e17654d02db&quot;,&quot;order&quot;:&quot;5&quot;}},&quot;15f21b00-9cfe-4f3b-8da7-3f4d23074655&quot;:{&quot;type&quot;:&quot;FIGURE_OBJECT&quot;,&quot;id&quot;:&quot;15f21b00-9cfe-4f3b-8da7-3f4d23074655&quot;,&quot;relativeTransform&quot;:{&quot;translate&quot;:{&quot;x&quot;:98.8598513251132,&quot;y&quot;:-132.7093675387338},&quot;rotate&quot;:4.71238898038469},&quot;opacity&quot;:1,&quot;path&quot;:{&quot;type&quot;:&quot;POLY_LINE&quot;,&quot;points&quot;:[{&quot;x&quot;:-12.747998857824594,&quot;y&quot;:0},{&quot;x&quot;:-38.007879046069675,&quot;y&quot;:0}],&quot;closed&quot;:false},&quot;pathStyles&quot;:[{&quot;type&quot;:&quot;FILL&quot;,&quot;fillStyle&quot;:&quot;rgba(0,0,0,0)&quot;},{&quot;type&quot;:&quot;STROKE&quot;,&quot;strokeStyle&quot;:&quot;rgba(148,34,31,1)&quot;,&quot;lineWidth&quot;:3.040630323685574,&quot;lineJoin&quot;:&quot;round&quot;}],&quot;isLocked&quot;:false,&quot;parent&quot;:{&quot;type&quot;:&quot;CHILD&quot;,&quot;parentId&quot;:&quot;a736bb6a-10f2-494b-8c16-9e17654d02db&quot;,&quot;order&quot;:&quot;2&quot;},&quot;connectorInfo&quot;:{&quot;connectedObjects&quot;:[],&quot;type&quot;:&quot;LINE&quot;,&quot;offset&quot;:{&quot;x&quot;:0,&quot;y&quot;:0},&quot;bending&quot;:0.1,&quot;firstElementIsHead&quot;:true,&quot;customized&quot;:false},&quot;pathMarkers&quot;:{&quot;markerEnd&quot;:{&quot;type&quot;:&quot;PATH&quot;,&quot;units&quot;:{&quot;type&quot;:&quot;STROKE_WIDTH&quot;,&quot;scale&quot;:1},&quot;orient&quot;:{&quot;type&quot;:&quot;AUTO_START_REVERSE&quot;},&quot;name&quot;:&quot;rounded-end&quot;,&quot;relativeTransform&quot;:{&quot;translate&quot;:{&quot;x&quot;:0,&quot;y&quot;:0},&quot;rotate&quot;:0,&quot;skewX&quot;:0,&quot;scale&quot;:{&quot;x&quot;:1,&quot;y&quot;:1}},&quot;path&quot;:{&quot;type&quot;:&quot;SPLINE&quot;,&quot;spline&quot;:{&quot;points&quot;:[{&quot;x&quot;:-0.5,&quot;y&quot;:0,&quot;isEndPoint&quot;:true},{&quot;x&quot;:-0.49999999999999994,&quot;y&quot;:0.2761423749153967,&quot;isEndPoint&quot;:false},{&quot;x&quot;:-0.2761423749153966,&quot;y&quot;:0.5,&quot;isEndPoint&quot;:false},{&quot;x&quot;:3.061616997868383e-17,&quot;y&quot;:0.5,&quot;isEndPoint&quot;:true},{&quot;x&quot;:0.2761423749153967,&quot;y&quot;:0.5,&quot;isEndPoint&quot;:false},{&quot;x&quot;:0.5,&quot;y&quot;:0.27614237491539667,&quot;isEndPoint&quot;:false},{&quot;x&quot;:0.5,&quot;y&quot;:0,&quot;isEndPoint&quot;:true},{&quot;x&quot;:0.5,&quot;y&quot;:-0.27614237491539667,&quot;isEndPoint&quot;:false},{&quot;x&quot;:0.2761423749153967,&quot;y&quot;:-0.5,&quot;isEndPoint&quot;:false},{&quot;x&quot;:3.061616997868383e-17,&quot;y&quot;:-0.5,&quot;isEndPoint&quot;:true},{&quot;x&quot;:-0.2761423749153966,&quot;y&quot;:-0.5,&quot;isEndPoint&quot;:false},{&quot;x&quot;:-0.49999999999999994,&quot;y&quot;:-0.2761423749153967,&quot;isEndPoint&quot;:false},{&quot;x&quot;:-0.5,&quot;y&quot;:-6.123233995736766e-17,&quot;isEndPoint&quot;:true}],&quot;closed&quot;:false}},&quot;pathStyles&quot;:[{&quot;type&quot;:&quot;FILL&quot;,&quot;fillStyle&quot;:&quot;context-stroke-flat&quot;}]}}},&quot;d167ba60-eefc-4e2a-9dba-36f37c20a036&quot;:{&quot;type&quot;:&quot;FIGURE_OBJECT&quot;,&quot;id&quot;:&quot;d167ba60-eefc-4e2a-9dba-36f37c20a036&quot;,&quot;parent&quot;:{&quot;type&quot;:&quot;CHILD&quot;,&quot;parentId&quot;:&quot;867fe156-2d6f-4cbf-9caf-50b4e968842a&quot;,&quot;order&quot;:&quot;9999999999995&quot;},&quot;relativeTransform&quot;:{&quot;translate&quot;:{&quot;x&quot;:-298.9537104197854,&quot;y&quot;:-40.176198696585026},&quot;rotate&quot;:0.38196444601007307,&quot;skewX&quot;:-1.1102230246251602e-16,&quot;scale&quot;:{&quot;x&quot;:0.9999999999999983,&quot;y&quot;:0.9999999999999983}}},&quot;94bec951-7a17-4ed6-8b05-7f92f3fcf109&quot;:{&quot;id&quot;:&quot;94bec951-7a17-4ed6-8b05-7f92f3fcf109&quot;,&quot;name&quot;:&quot;Sphere&quot;,&quot;displayName&quot;:&quot;&quot;,&quot;type&quot;:&quot;FIGURE_OBJECT&quot;,&quot;relativeTransform&quot;:{&quot;translate&quot;:{&quot;x&quot;:98.85989277780374,&quot;y&quot;:-126.53396493860443},&quot;rotate&quot;:6.283185307179586,&quot;skewX&quot;:0,&quot;scale&quot;:{&quot;x&quot;:-0.3984490257442165,&quot;y&quot;:0.3984490257442165}},&quot;image&quot;:{&quot;url&quot;:&quot;https://icons.biorender.com/biorender/5f4529c2929bce0028c9f877/sphere.png&quot;,&quot;fallbackUrl&quot;:&quot;https://res.cloudinary.com/dlcjuc3ej/image/upload/v1598368171/ew6k84mtkvzvpdegkgon.svg#/keystone/api/icons/5f4529c2929bce0028c9f877/sphere.svg#/keystone/api/icons/5f4529c2929bce0028c9f877/sphere.svg&quot;,&quot;isPremium&quot;:false,&quot;size&quot;:{&quot;x&quot;:50,&quot;y&quot;:50}},&quot;source&quot;:{&quot;id&quot;:&quot;5b8847989629ce1400901caa&quot;,&quot;type&quot;:&quot;ASSETS&quot;},&quot;isPremium&quot;:false,&quot;parent&quot;:{&quot;type&quot;:&quot;CHILD&quot;,&quot;parentId&quot;:&quot;d167ba60-eefc-4e2a-9dba-36f37c20a036&quot;,&quot;order&quot;:&quot;5&quot;}},&quot;0f1aaa64-f9aa-4ffb-8694-18b48e14786f&quot;:{&quot;type&quot;:&quot;FIGURE_OBJECT&quot;,&quot;id&quot;:&quot;0f1aaa64-f9aa-4ffb-8694-18b48e14786f&quot;,&quot;relativeTransform&quot;:{&quot;translate&quot;:{&quot;x&quot;:98.8598513251132,&quot;y&quot;:-132.7093675387338},&quot;rotate&quot;:4.71238898038469},&quot;opacity&quot;:1,&quot;path&quot;:{&quot;type&quot;:&quot;POLY_LINE&quot;,&quot;points&quot;:[{&quot;x&quot;:-12.747998857824594,&quot;y&quot;:0},{&quot;x&quot;:-38.007879046069675,&quot;y&quot;:0}],&quot;closed&quot;:false},&quot;pathStyles&quot;:[{&quot;type&quot;:&quot;FILL&quot;,&quot;fillStyle&quot;:&quot;rgba(0,0,0,0)&quot;},{&quot;type&quot;:&quot;STROKE&quot;,&quot;strokeStyle&quot;:&quot;rgba(148,34,31,1)&quot;,&quot;lineWidth&quot;:3.040630323685574,&quot;lineJoin&quot;:&quot;round&quot;}],&quot;isLocked&quot;:false,&quot;parent&quot;:{&quot;type&quot;:&quot;CHILD&quot;,&quot;parentId&quot;:&quot;d167ba60-eefc-4e2a-9dba-36f37c20a036&quot;,&quot;order&quot;:&quot;2&quot;},&quot;connectorInfo&quot;:{&quot;connectedObjects&quot;:[],&quot;type&quot;:&quot;LINE&quot;,&quot;offset&quot;:{&quot;x&quot;:0,&quot;y&quot;:0},&quot;bending&quot;:0.1,&quot;firstElementIsHead&quot;:true,&quot;customized&quot;:false},&quot;pathMarkers&quot;:{&quot;markerEnd&quot;:{&quot;type&quot;:&quot;PATH&quot;,&quot;units&quot;:{&quot;type&quot;:&quot;STROKE_WIDTH&quot;,&quot;scale&quot;:1},&quot;orient&quot;:{&quot;type&quot;:&quot;AUTO_START_REVERSE&quot;},&quot;name&quot;:&quot;rounded-end&quot;,&quot;relativeTransform&quot;:{&quot;translate&quot;:{&quot;x&quot;:0,&quot;y&quot;:0},&quot;rotate&quot;:0,&quot;skewX&quot;:0,&quot;scale&quot;:{&quot;x&quot;:1,&quot;y&quot;:1}},&quot;path&quot;:{&quot;type&quot;:&quot;SPLINE&quot;,&quot;spline&quot;:{&quot;points&quot;:[{&quot;x&quot;:-0.5,&quot;y&quot;:0,&quot;isEndPoint&quot;:true},{&quot;x&quot;:-0.49999999999999994,&quot;y&quot;:0.2761423749153967,&quot;isEndPoint&quot;:false},{&quot;x&quot;:-0.2761423749153966,&quot;y&quot;:0.5,&quot;isEndPoint&quot;:false},{&quot;x&quot;:3.061616997868383e-17,&quot;y&quot;:0.5,&quot;isEndPoint&quot;:true},{&quot;x&quot;:0.2761423749153967,&quot;y&quot;:0.5,&quot;isEndPoint&quot;:false},{&quot;x&quot;:0.5,&quot;y&quot;:0.27614237491539667,&quot;isEndPoint&quot;:false},{&quot;x&quot;:0.5,&quot;y&quot;:0,&quot;isEndPoint&quot;:true},{&quot;x&quot;:0.5,&quot;y&quot;:-0.27614237491539667,&quot;isEndPoint&quot;:false},{&quot;x&quot;:0.2761423749153967,&quot;y&quot;:-0.5,&quot;isEndPoint&quot;:false},{&quot;x&quot;:3.061616997868383e-17,&quot;y&quot;:-0.5,&quot;isEndPoint&quot;:true},{&quot;x&quot;:-0.2761423749153966,&quot;y&quot;:-0.5,&quot;isEndPoint&quot;:false},{&quot;x&quot;:-0.49999999999999994,&quot;y&quot;:-0.2761423749153967,&quot;isEndPoint&quot;:false},{&quot;x&quot;:-0.5,&quot;y&quot;:-6.123233995736766e-17,&quot;isEndPoint&quot;:true}],&quot;closed&quot;:false}},&quot;pathStyles&quot;:[{&quot;type&quot;:&quot;FILL&quot;,&quot;fillStyle&quot;:&quot;context-stroke-flat&quot;}]}}},&quot;d6b1b054-6652-4930-b212-059476fce324&quot;:{&quot;type&quot;:&quot;FIGURE_OBJECT&quot;,&quot;id&quot;:&quot;d6b1b054-6652-4930-b212-059476fce324&quot;,&quot;parent&quot;:{&quot;type&quot;:&quot;CHILD&quot;,&quot;parentId&quot;:&quot;867fe156-2d6f-4cbf-9caf-50b4e968842a&quot;,&quot;order&quot;:&quot;9999999999999&quot;},&quot;relativeTransform&quot;:{&quot;translate&quot;:{&quot;x&quot;:56.55504540809438,&quot;y&quot;:99.12242684792774},&quot;rotate&quot;:-2.464106980207777,&quot;skewX&quot;:2.2204460492503155e-16,&quot;scale&quot;:{&quot;x&quot;:0.9999999999999994,&quot;y&quot;:1.0000000000000004}}},&quot;3092610a-50c8-4eaa-852e-db4e0670957a&quot;:{&quot;id&quot;:&quot;3092610a-50c8-4eaa-852e-db4e0670957a&quot;,&quot;name&quot;:&quot;Sphere&quot;,&quot;displayName&quot;:&quot;&quot;,&quot;type&quot;:&quot;FIGURE_OBJECT&quot;,&quot;relativeTransform&quot;:{&quot;translate&quot;:{&quot;x&quot;:98.85989277780374,&quot;y&quot;:-126.53396493860443},&quot;rotate&quot;:6.283185307179586,&quot;skewX&quot;:0,&quot;scale&quot;:{&quot;x&quot;:-0.3984490257442165,&quot;y&quot;:0.3984490257442165}},&quot;image&quot;:{&quot;url&quot;:&quot;https://icons.biorender.com/biorender/5f4529c2929bce0028c9f877/sphere.png&quot;,&quot;fallbackUrl&quot;:&quot;https://res.cloudinary.com/dlcjuc3ej/image/upload/v1598368171/ew6k84mtkvzvpdegkgon.svg#/keystone/api/icons/5f4529c2929bce0028c9f877/sphere.svg#/keystone/api/icons/5f4529c2929bce0028c9f877/sphere.svg&quot;,&quot;isPremium&quot;:false,&quot;size&quot;:{&quot;x&quot;:50,&quot;y&quot;:50}},&quot;source&quot;:{&quot;id&quot;:&quot;5b8847989629ce1400901caa&quot;,&quot;type&quot;:&quot;ASSETS&quot;},&quot;isPremium&quot;:false,&quot;parent&quot;:{&quot;type&quot;:&quot;CHILD&quot;,&quot;parentId&quot;:&quot;d6b1b054-6652-4930-b212-059476fce324&quot;,&quot;order&quot;:&quot;5&quot;}},&quot;9508fd8d-0fb8-4033-9b6c-1d7e638addc0&quot;:{&quot;type&quot;:&quot;FIGURE_OBJECT&quot;,&quot;id&quot;:&quot;9508fd8d-0fb8-4033-9b6c-1d7e638addc0&quot;,&quot;relativeTransform&quot;:{&quot;translate&quot;:{&quot;x&quot;:98.8598513251132,&quot;y&quot;:-132.7093675387338},&quot;rotate&quot;:4.71238898038469},&quot;opacity&quot;:1,&quot;path&quot;:{&quot;type&quot;:&quot;POLY_LINE&quot;,&quot;points&quot;:[{&quot;x&quot;:-12.747998857824594,&quot;y&quot;:0},{&quot;x&quot;:-38.007879046069675,&quot;y&quot;:0}],&quot;closed&quot;:false},&quot;pathStyles&quot;:[{&quot;type&quot;:&quot;FILL&quot;,&quot;fillStyle&quot;:&quot;rgba(0,0,0,0)&quot;},{&quot;type&quot;:&quot;STROKE&quot;,&quot;strokeStyle&quot;:&quot;rgba(148,34,31,1)&quot;,&quot;lineWidth&quot;:3.040630323685574,&quot;lineJoin&quot;:&quot;round&quot;}],&quot;isLocked&quot;:false,&quot;parent&quot;:{&quot;type&quot;:&quot;CHILD&quot;,&quot;parentId&quot;:&quot;d6b1b054-6652-4930-b212-059476fce324&quot;,&quot;order&quot;:&quot;2&quot;},&quot;connectorInfo&quot;:{&quot;connectedObjects&quot;:[],&quot;type&quot;:&quot;LINE&quot;,&quot;offset&quot;:{&quot;x&quot;:0,&quot;y&quot;:0},&quot;bending&quot;:0.1,&quot;firstElementIsHead&quot;:true,&quot;customized&quot;:false},&quot;pathMarkers&quot;:{&quot;markerEnd&quot;:{&quot;type&quot;:&quot;PATH&quot;,&quot;units&quot;:{&quot;type&quot;:&quot;STROKE_WIDTH&quot;,&quot;scale&quot;:1},&quot;orient&quot;:{&quot;type&quot;:&quot;AUTO_START_REVERSE&quot;},&quot;name&quot;:&quot;rounded-end&quot;,&quot;relativeTransform&quot;:{&quot;translate&quot;:{&quot;x&quot;:0,&quot;y&quot;:0},&quot;rotate&quot;:0,&quot;skewX&quot;:0,&quot;scale&quot;:{&quot;x&quot;:1,&quot;y&quot;:1}},&quot;path&quot;:{&quot;type&quot;:&quot;SPLINE&quot;,&quot;spline&quot;:{&quot;points&quot;:[{&quot;x&quot;:-0.5,&quot;y&quot;:0,&quot;isEndPoint&quot;:true},{&quot;x&quot;:-0.49999999999999994,&quot;y&quot;:0.2761423749153967,&quot;isEndPoint&quot;:false},{&quot;x&quot;:-0.2761423749153966,&quot;y&quot;:0.5,&quot;isEndPoint&quot;:false},{&quot;x&quot;:3.061616997868383e-17,&quot;y&quot;:0.5,&quot;isEndPoint&quot;:true},{&quot;x&quot;:0.2761423749153967,&quot;y&quot;:0.5,&quot;isEndPoint&quot;:false},{&quot;x&quot;:0.5,&quot;y&quot;:0.27614237491539667,&quot;isEndPoint&quot;:false},{&quot;x&quot;:0.5,&quot;y&quot;:0,&quot;isEndPoint&quot;:true},{&quot;x&quot;:0.5,&quot;y&quot;:-0.27614237491539667,&quot;isEndPoint&quot;:false},{&quot;x&quot;:0.2761423749153967,&quot;y&quot;:-0.5,&quot;isEndPoint&quot;:false},{&quot;x&quot;:3.061616997868383e-17,&quot;y&quot;:-0.5,&quot;isEndPoint&quot;:true},{&quot;x&quot;:-0.2761423749153966,&quot;y&quot;:-0.5,&quot;isEndPoint&quot;:false},{&quot;x&quot;:-0.49999999999999994,&quot;y&quot;:-0.2761423749153967,&quot;isEndPoint&quot;:false},{&quot;x&quot;:-0.5,&quot;y&quot;:-6.123233995736766e-17,&quot;isEndPoint&quot;:true}],&quot;closed&quot;:false}},&quot;pathStyles&quot;:[{&quot;type&quot;:&quot;FILL&quot;,&quot;fillStyle&quot;:&quot;context-stroke-flat&quot;}]}}},&quot;0e13ed96-6e62-40f0-80e2-d030932e73a0&quot;:{&quot;type&quot;:&quot;FIGURE_OBJECT&quot;,&quot;id&quot;:&quot;0e13ed96-6e62-40f0-80e2-d030932e73a0&quot;,&quot;relativeTransform&quot;:{&quot;translate&quot;:{&quot;x&quot;:244.57372092554664,&quot;y&quot;:-199.82731969631703},&quot;rotate&quot;:0,&quot;skewX&quot;:0,&quot;scale&quot;:{&quot;x&quot;:1,&quot;y&quot;:1}},&quot;opacity&quot;:1,&quot;path&quot;:{&quot;type&quot;:&quot;RECT&quot;,&quot;size&quot;:{&quot;x&quot;:100,&quot;y&quot;:40.86212541915195},&quot;cornerRounding&quot;:{&quot;type&quot;:&quot;ARC_LENGTH&quot;,&quot;global&quot;:15.707963267948966}},&quot;pathStyles&quot;:[{&quot;type&quot;:&quot;FILL&quot;,&quot;fillStyle&quot;:&quot;rgba(192,56,48,1)&quot;},{&quot;type&quot;:&quot;STROKE&quot;,&quot;strokeStyle&quot;:&quot;rgba(138, 42, 68, 1)&quot;,&quot;lineWidth&quot;:2,&quot;lineJoin&quot;:&quot;round&quot;}],&quot;isLocked&quot;:false,&quot;parent&quot;:{&quot;type&quot;:&quot;CHILD&quot;,&quot;parentId&quot;:&quot;867fe156-2d6f-4cbf-9caf-50b4e968842a&quot;,&quot;order&quot;:&quot;999999999999997&quot;},&quot;layout&quot;:{&quot;sizeRatio&quot;:{&quot;x&quot;:0.88,&quot;y&quot;:0.88},&quot;keepAspectRatio&quot;:false}},&quot;fa326adc-09e0-4fe2-a096-0a260d2af8e3&quot;:{&quot;id&quot;:&quot;fa326adc-09e0-4fe2-a096-0a260d2af8e3&quot;,&quot;type&quot;:&quot;FIGURE_OBJECT&quot;,&quot;relativeTransform&quot;:{&quot;translate&quot;:{&quot;x&quot;:0,&quot;y&quot;:0},&quot;rotate&quot;:0},&quot;text&quot;:{&quot;textData&quot;:{&quot;lineSpacing&quot;:&quot;normal&quot;,&quot;alignment&quot;:&quot;center&quot;,&quot;verticalAlign&quot;:&quot;TOP&quot;,&quot;lines&quot;:[{&quot;runs&quot;:[{&quot;style&quot;:{&quot;fontFamily&quot;:&quot;Roboto&quot;,&quot;fontSize&quot;:16,&quot;color&quot;:&quot;rgba(255,255,255,1)&quot;,&quot;fontWeight&quot;:&quot;bold&quot;,&quot;fontStyle&quot;:&quot;normal&quot;,&quot;decoration&quot;:&quot;none&quot;},&quot;range&quot;:[0,10]}],&quot;text&quot;:&quot;Cell  lysis&quot;}],&quot;_lastCaretLocation&quot;:{&quot;lineIndex&quot;:0,&quot;runIndex&quot;:0,&quot;charIndex&quot;:5}},&quot;format&quot;:&quot;BETTER_TEXT&quot;,&quot;size&quot;:{&quot;x&quot;:88,&quot;y&quot;:19},&quot;targetSize&quot;:{&quot;x&quot;:88,&quot;y&quot;:2}},&quot;parent&quot;:{&quot;type&quot;:&quot;CHILD&quot;,&quot;parentId&quot;:&quot;0e13ed96-6e62-40f0-80e2-d030932e73a0&quot;,&quot;order&quot;:&quot;5&quot;}},&quot;14ee835d-5891-4bdc-b1a2-e2c42e3400f8&quot;:{&quot;id&quot;:&quot;14ee835d-5891-4bdc-b1a2-e2c42e3400f8&quot;,&quot;type&quot;:&quot;FIGURE_OBJECT&quot;,&quot;relativeTransform&quot;:{&quot;translate&quot;:{&quot;x&quot;:-449.1225535114012,&quot;y&quot;:-346.5893982907007},&quot;rotate&quot;:0,&quot;skewX&quot;:0,&quot;scale&quot;:{&quot;x&quot;:1,&quot;y&quot;:1}},&quot;text&quot;:{&quot;textData&quot;:{&quot;lineSpacing&quot;:&quot;normal&quot;,&quot;alignment&quot;:&quot;center&quot;,&quot;verticalAlign&quot;:&quot;TOP&quot;,&quot;lines&quot;:[{&quot;runs&quot;:[{&quot;style&quot;:{&quot;fontFamily&quot;:&quot;Roboto&quot;,&quot;fontSize&quot;:16,&quot;color&quot;:&quot;rgba(192,56,48,1)&quot;,&quot;fontWeight&quot;:&quot;bold&quot;,&quot;fontStyle&quot;:&quot;normal&quot;,&quot;decoration&quot;:&quot;none&quot;},&quot;range&quot;:[0,7]}],&quot;text&quot;:&quot;Colistin&quot;,&quot;baseStyle&quot;:{&quot;fontFamily&quot;:&quot;Roboto&quot;,&quot;fontSize&quot;:16,&quot;color&quot;:&quot;black&quot;,&quot;fontWeight&quot;:&quot;bold&quot;,&quot;fontStyle&quot;:&quot;normal&quot;,&quot;decoration&quot;:&quot;none&quot;,&quot;script&quot;:&quot;none&quot;}}],&quot;_lastCaretLocation&quot;:{&quot;lineIndex&quot;:0,&quot;runIndex&quot;:0,&quot;charIndex&quot;:0}},&quot;format&quot;:&quot;BETTER_TEXT&quot;,&quot;size&quot;:{&quot;x&quot;:54.8359375,&quot;y&quot;:19},&quot;targetSize&quot;:{&quot;x&quot;:54.8359375,&quot;y&quot;:19}},&quot;parent&quot;:{&quot;type&quot;:&quot;CHILD&quot;,&quot;parentId&quot;:&quot;867fe156-2d6f-4cbf-9caf-50b4e968842a&quot;,&quot;order&quot;:&quot;999999999999998&quot;}},&quot;625cbef3-2553-4f86-b77c-4482b12bb353&quot;:{&quot;id&quot;:&quot;625cbef3-2553-4f86-b77c-4482b12bb353&quot;,&quot;type&quot;:&quot;FIGURE_OBJECT&quot;,&quot;relativeTransform&quot;:{&quot;translate&quot;:{&quot;x&quot;:-474.4841423855868,&quot;y&quot;:-134.52619773478034},&quot;rotate&quot;:0,&quot;skewX&quot;:0,&quot;scale&quot;:{&quot;x&quot;:1,&quot;y&quot;:1}},&quot;text&quot;:{&quot;textData&quot;:{&quot;lineSpacing&quot;:&quot;normal&quot;,&quot;alignment&quot;:&quot;right&quot;,&quot;verticalAlign&quot;:&quot;TOP&quot;,&quot;lines&quot;:[{&quot;runs&quot;:[{&quot;style&quot;:{&quot;fontFamily&quot;:&quot;Roboto&quot;,&quot;fontSize&quot;:16,&quot;color&quot;:&quot;rgba(114,190,183,1)&quot;,&quot;fontWeight&quot;:&quot;normal&quot;,&quot;fontStyle&quot;:&quot;normal&quot;,&quot;decoration&quot;:&quot;none&quot;,&quot;script&quot;:&quot;none&quot;},&quot;range&quot;:[0,2]}],&quot;text&quot;:&quot;LPS&quot;}],&quot;_lastCaretLocation&quot;:{&quot;lineIndex&quot;:0,&quot;runIndex&quot;:-1,&quot;charIndex&quot;:-1,&quot;endOfLine&quot;:true}},&quot;format&quot;:&quot;BETTER_TEXT&quot;,&quot;size&quot;:{&quot;x&quot;:31.4609375,&quot;y&quot;:19},&quot;targetSize&quot;:{&quot;x&quot;:24.96875,&quot;y&quot;:19}},&quot;parent&quot;:{&quot;type&quot;:&quot;CHILD&quot;,&quot;parentId&quot;:&quot;867fe156-2d6f-4cbf-9caf-50b4e968842a&quot;,&quot;order&quot;:&quot;9999999999999995&quot;}},&quot;34ca5959-de50-48d7-8803-1c67fbc06c35&quot;:{&quot;id&quot;:&quot;34ca5959-de50-48d7-8803-1c67fbc06c35&quot;,&quot;type&quot;:&quot;FIGURE_OBJECT&quot;,&quot;relativeTransform&quot;:{&quot;translate&quot;:{&quot;x&quot;:244.57372092554667,&quot;y&quot;:345.54114536871424},&quot;rotate&quot;:0,&quot;skewX&quot;:0,&quot;scale&quot;:{&quot;x&quot;:1,&quot;y&quot;:1}},&quot;text&quot;:{&quot;textData&quot;:{&quot;lineSpacing&quot;:&quot;normal&quot;,&quot;alignment&quot;:&quot;center&quot;,&quot;verticalAlign&quot;:&quot;CENTER&quot;,&quot;lines&quot;:[{&quot;runs&quot;:[{&quot;style&quot;:{&quot;fontFamily&quot;:&quot;Roboto&quot;,&quot;fontSize&quot;:16,&quot;color&quot;:&quot;rgba(23,23,23,1)&quot;,&quot;fontWeight&quot;:&quot;bold&quot;,&quot;fontStyle&quot;:&quot;normal&quot;,&quot;decoration&quot;:&quot;none&quot;},&quot;range&quot;:[0,26]}],&quot;text&quot;:&quot;Cytoplasmic content release&quot;}],&quot;_lastCaretLocation&quot;:{&quot;lineIndex&quot;:0,&quot;runIndex&quot;:-1,&quot;charIndex&quot;:-1,&quot;endOfLine&quot;:true}},&quot;format&quot;:&quot;BETTER_TEXT&quot;,&quot;size&quot;:{&quot;x&quot;:129.10437452316285,&quot;y&quot;:37.08000029802315},&quot;targetSize&quot;:{&quot;x&quot;:129.10437452316285,&quot;y&quot;:37.08000029802315}},&quot;parent&quot;:{&quot;type&quot;:&quot;CHILD&quot;,&quot;parentId&quot;:&quot;867fe156-2d6f-4cbf-9caf-50b4e968842a&quot;,&quot;order&quot;:&quot;9999999999999999&quot;}},&quot;d046c5e3-dee8-43fd-824c-100ef26cb037&quot;:{&quot;type&quot;:&quot;FIGURE_OBJECT&quot;,&quot;id&quot;:&quot;d046c5e3-dee8-43fd-824c-100ef26cb037&quot;,&quot;relativeTransform&quot;:{&quot;translate&quot;:{&quot;x&quot;:-393.3804030252809,&quot;y&quot;:-238.25465684632113},&quot;rotate&quot;:0,&quot;skewX&quot;:0,&quot;scale&quot;:{&quot;x&quot;:1,&quot;y&quot;:1}},&quot;layout&quot;:{&quot;sizeRatio&quot;:{&quot;x&quot;:0.88,&quot;y&quot;:0.88},&quot;keepAspectRatio&quot;:true},&quot;opacity&quot;:1,&quot;path&quot;:{&quot;type&quot;:&quot;ELLIPSE&quot;,&quot;size&quot;:{&quot;x&quot;:23.54323806936601,&quot;y&quot;:24.24011791621923}},&quot;pathStyles&quot;:[{&quot;type&quot;:&quot;FILL&quot;,&quot;fillStyle&quot;:&quot;rgba(255,255,255,1)&quot;},{&quot;type&quot;:&quot;STROKE&quot;,&quot;strokeStyle&quot;:&quot;rgba(23,23,23,1)&quot;,&quot;lineWidth&quot;:1.5,&quot;lineJoin&quot;:&quot;round&quot;}],&quot;isLocked&quot;:false,&quot;parent&quot;:{&quot;type&quot;:&quot;CHILD&quot;,&quot;parentId&quot;:&quot;867fe156-2d6f-4cbf-9caf-50b4e968842a&quot;,&quot;order&quot;:&quot;99999999999999999998&quot;}},&quot;ff37bbe6-d93c-454d-8758-6aab7dbc15a3&quot;:{&quot;type&quot;:&quot;FIGURE_OBJECT&quot;,&quot;id&quot;:&quot;ff37bbe6-d93c-454d-8758-6aab7dbc15a3&quot;,&quot;relativeTransform&quot;:{&quot;translate&quot;:{&quot;x&quot;:0,&quot;y&quot;:0},&quot;rotate&quot;:0},&quot;text&quot;:{&quot;textData&quot;:{&quot;lineSpacing&quot;:&quot;normal&quot;,&quot;alignment&quot;:&quot;center&quot;,&quot;lines&quot;:[{&quot;runs&quot;:[{&quot;style&quot;:{&quot;fontFamily&quot;:&quot;Roboto&quot;,&quot;fontSize&quot;:16,&quot;color&quot;:&quot;rgba(23,23,23,1)&quot;,&quot;fontWeight&quot;:&quot;bold&quot;,&quot;fontStyle&quot;:&quot;normal&quot;,&quot;decoration&quot;:&quot;none&quot;,&quot;script&quot;:&quot;none&quot;},&quot;range&quot;:[0,0]}],&quot;text&quot;:&quot;1&quot;,&quot;baseStyle&quot;:{&quot;fontFamily&quot;:&quot;Roboto&quot;,&quot;fontSize&quot;:16,&quot;color&quot;:&quot;black&quot;,&quot;fontWeight&quot;:&quot;normal&quot;,&quot;fontStyle&quot;:&quot;normal&quot;,&quot;decoration&quot;:&quot;none&quot;,&quot;script&quot;:&quot;none&quot;}}],&quot;verticalAlign&quot;:&quot;TOP&quot;},&quot;size&quot;:{&quot;x&quot;:20.718049501042092,&quot;y&quot;:19},&quot;targetSize&quot;:{&quot;x&quot;:20.718049501042092,&quot;y&quot;:2},&quot;format&quot;:&quot;BETTER_TEXT&quot;},&quot;parent&quot;:{&quot;type&quot;:&quot;CHILD&quot;,&quot;parentId&quot;:&quot;d046c5e3-dee8-43fd-824c-100ef26cb037&quot;,&quot;order&quot;:&quot;5&quot;}},&quot;5269535c-8192-4f90-9dc4-051f73e32003&quot;:{&quot;type&quot;:&quot;FIGURE_OBJECT&quot;,&quot;id&quot;:&quot;5269535c-8192-4f90-9dc4-051f73e32003&quot;,&quot;relativeTransform&quot;:{&quot;translate&quot;:{&quot;x&quot;:32.51721911302378,&quot;y&quot;:141.9594345196742},&quot;rotate&quot;:0,&quot;skewX&quot;:0,&quot;scale&quot;:{&quot;x&quot;:1,&quot;y&quot;:1}},&quot;layout&quot;:{&quot;sizeRatio&quot;:{&quot;x&quot;:0.88,&quot;y&quot;:0.88},&quot;keepAspectRatio&quot;:true},&quot;opacity&quot;:1,&quot;path&quot;:{&quot;type&quot;:&quot;ELLIPSE&quot;,&quot;size&quot;:{&quot;x&quot;:23.54323806936601,&quot;y&quot;:24.24011791621923}},&quot;pathStyles&quot;:[{&quot;type&quot;:&quot;FILL&quot;,&quot;fillStyle&quot;:&quot;rgba(255,255,255,1)&quot;},{&quot;type&quot;:&quot;STROKE&quot;,&quot;strokeStyle&quot;:&quot;rgba(23,23,23,1)&quot;,&quot;lineWidth&quot;:1.5,&quot;lineJoin&quot;:&quot;round&quot;}],&quot;isLocked&quot;:false,&quot;parent&quot;:{&quot;type&quot;:&quot;CHILD&quot;,&quot;parentId&quot;:&quot;867fe156-2d6f-4cbf-9caf-50b4e968842a&quot;,&quot;order&quot;:&quot;999999999999999999998&quot;}},&quot;f14645f5-a30e-4fdd-9906-047c64d5a0dc&quot;:{&quot;type&quot;:&quot;FIGURE_OBJECT&quot;,&quot;id&quot;:&quot;f14645f5-a30e-4fdd-9906-047c64d5a0dc&quot;,&quot;relativeTransform&quot;:{&quot;translate&quot;:{&quot;x&quot;:0,&quot;y&quot;:0},&quot;rotate&quot;:0},&quot;text&quot;:{&quot;textData&quot;:{&quot;lineSpacing&quot;:&quot;normal&quot;,&quot;alignment&quot;:&quot;center&quot;,&quot;lines&quot;:[{&quot;runs&quot;:[{&quot;style&quot;:{&quot;fontFamily&quot;:&quot;Roboto&quot;,&quot;fontSize&quot;:16,&quot;color&quot;:&quot;rgba(23,23,23,1)&quot;,&quot;fontWeight&quot;:&quot;bold&quot;,&quot;fontStyle&quot;:&quot;normal&quot;,&quot;decoration&quot;:&quot;none&quot;,&quot;script&quot;:&quot;none&quot;},&quot;range&quot;:[0,0]}],&quot;text&quot;:&quot;5&quot;}],&quot;verticalAlign&quot;:&quot;TOP&quot;,&quot;_lastCaretLocation&quot;:{&quot;lineIndex&quot;:0,&quot;runIndex&quot;:-1,&quot;charIndex&quot;:-1,&quot;endOfLine&quot;:true}},&quot;size&quot;:{&quot;x&quot;:20.718049501042092,&quot;y&quot;:19},&quot;targetSize&quot;:{&quot;x&quot;:20.718049501042092,&quot;y&quot;:2},&quot;format&quot;:&quot;BETTER_TEXT&quot;},&quot;parent&quot;:{&quot;type&quot;:&quot;CHILD&quot;,&quot;parentId&quot;:&quot;5269535c-8192-4f90-9dc4-051f73e32003&quot;,&quot;order&quot;:&quot;5&quot;}},&quot;2a4f577b-f871-40b2-b847-71467061529b&quot;:{&quot;type&quot;:&quot;FIGURE_OBJECT&quot;,&quot;id&quot;:&quot;2a4f577b-f871-40b2-b847-71467061529b&quot;,&quot;relativeTransform&quot;:{&quot;translate&quot;:{&quot;x&quot;:244.5737209255466,&quot;y&quot;:310.13632402663694},&quot;rotate&quot;:0,&quot;skewX&quot;:0,&quot;scale&quot;:{&quot;x&quot;:1,&quot;y&quot;:1}},&quot;layout&quot;:{&quot;sizeRatio&quot;:{&quot;x&quot;:0.88,&quot;y&quot;:0.88},&quot;keepAspectRatio&quot;:true},&quot;opacity&quot;:1,&quot;path&quot;:{&quot;type&quot;:&quot;ELLIPSE&quot;,&quot;size&quot;:{&quot;x&quot;:23.54323806936601,&quot;y&quot;:24.24011791621923}},&quot;pathStyles&quot;:[{&quot;type&quot;:&quot;FILL&quot;,&quot;fillStyle&quot;:&quot;rgba(255,255,255,1)&quot;},{&quot;type&quot;:&quot;STROKE&quot;,&quot;strokeStyle&quot;:&quot;rgba(23,23,23,1)&quot;,&quot;lineWidth&quot;:1.5,&quot;lineJoin&quot;:&quot;round&quot;}],&quot;isLocked&quot;:false,&quot;parent&quot;:{&quot;type&quot;:&quot;CHILD&quot;,&quot;parentId&quot;:&quot;867fe156-2d6f-4cbf-9caf-50b4e968842a&quot;,&quot;order&quot;:&quot;999999999999999999999&quot;}},&quot;c13f6204-efb6-4340-b5c2-eb17ecdf7682&quot;:{&quot;type&quot;:&quot;FIGURE_OBJECT&quot;,&quot;id&quot;:&quot;c13f6204-efb6-4340-b5c2-eb17ecdf7682&quot;,&quot;relativeTransform&quot;:{&quot;translate&quot;:{&quot;x&quot;:0,&quot;y&quot;:0},&quot;rotate&quot;:0},&quot;text&quot;:{&quot;textData&quot;:{&quot;lineSpacing&quot;:&quot;normal&quot;,&quot;alignment&quot;:&quot;center&quot;,&quot;lines&quot;:[{&quot;runs&quot;:[{&quot;style&quot;:{&quot;fontFamily&quot;:&quot;Roboto&quot;,&quot;fontSize&quot;:16,&quot;color&quot;:&quot;rgba(23,23,23,1)&quot;,&quot;fontWeight&quot;:&quot;bold&quot;,&quot;fontStyle&quot;:&quot;normal&quot;,&quot;decoration&quot;:&quot;none&quot;,&quot;script&quot;:&quot;none&quot;},&quot;range&quot;:[0,0]}],&quot;text&quot;:&quot;6&quot;}],&quot;verticalAlign&quot;:&quot;TOP&quot;,&quot;_lastCaretLocation&quot;:{&quot;lineIndex&quot;:0,&quot;runIndex&quot;:-1,&quot;charIndex&quot;:-1,&quot;endOfLine&quot;:true}},&quot;size&quot;:{&quot;x&quot;:20.718049501042092,&quot;y&quot;:19},&quot;targetSize&quot;:{&quot;x&quot;:20.718049501042092,&quot;y&quot;:2},&quot;format&quot;:&quot;BETTER_TEXT&quot;},&quot;parent&quot;:{&quot;type&quot;:&quot;CHILD&quot;,&quot;parentId&quot;:&quot;2a4f577b-f871-40b2-b847-71467061529b&quot;,&quot;order&quot;:&quot;5&quot;}},&quot;2d5cb3aa-a1b1-4761-8e4c-505a56e3e363&quot;:{&quot;type&quot;:&quot;FIGURE_OBJECT&quot;,&quot;id&quot;:&quot;2d5cb3aa-a1b1-4761-8e4c-505a56e3e363&quot;,&quot;relativeTransform&quot;:{&quot;translate&quot;:{&quot;x&quot;:244.57372092554664,&quot;y&quot;:-238.25465684632113},&quot;rotate&quot;:0,&quot;skewX&quot;:0,&quot;scale&quot;:{&quot;x&quot;:1,&quot;y&quot;:1}},&quot;layout&quot;:{&quot;sizeRatio&quot;:{&quot;x&quot;:0.88,&quot;y&quot;:0.88},&quot;keepAspectRatio&quot;:true},&quot;opacity&quot;:1,&quot;path&quot;:{&quot;type&quot;:&quot;ELLIPSE&quot;,&quot;size&quot;:{&quot;x&quot;:23.54323806936601,&quot;y&quot;:24.24011791621923}},&quot;pathStyles&quot;:[{&quot;type&quot;:&quot;FILL&quot;,&quot;fillStyle&quot;:&quot;rgba(255,255,255,1)&quot;},{&quot;type&quot;:&quot;STROKE&quot;,&quot;strokeStyle&quot;:&quot;rgba(23,23,23,1)&quot;,&quot;lineWidth&quot;:1.5,&quot;lineJoin&quot;:&quot;round&quot;}],&quot;isLocked&quot;:false,&quot;parent&quot;:{&quot;type&quot;:&quot;CHILD&quot;,&quot;parentId&quot;:&quot;867fe156-2d6f-4cbf-9caf-50b4e968842a&quot;,&quot;order&quot;:&quot;9999999999999999999995&quot;}},&quot;ca85633e-2074-497f-ab78-aac67d9159ea&quot;:{&quot;type&quot;:&quot;FIGURE_OBJECT&quot;,&quot;id&quot;:&quot;ca85633e-2074-497f-ab78-aac67d9159ea&quot;,&quot;relativeTransform&quot;:{&quot;translate&quot;:{&quot;x&quot;:0,&quot;y&quot;:0},&quot;rotate&quot;:0},&quot;text&quot;:{&quot;textData&quot;:{&quot;lineSpacing&quot;:&quot;normal&quot;,&quot;alignment&quot;:&quot;center&quot;,&quot;lines&quot;:[{&quot;runs&quot;:[{&quot;style&quot;:{&quot;fontFamily&quot;:&quot;Roboto&quot;,&quot;fontSize&quot;:16,&quot;color&quot;:&quot;rgba(23,23,23,1)&quot;,&quot;fontWeight&quot;:&quot;bold&quot;,&quot;fontStyle&quot;:&quot;normal&quot;,&quot;decoration&quot;:&quot;none&quot;,&quot;script&quot;:&quot;none&quot;},&quot;range&quot;:[0,0]}],&quot;text&quot;:&quot;7&quot;}],&quot;verticalAlign&quot;:&quot;TOP&quot;,&quot;_lastCaretLocation&quot;:{&quot;lineIndex&quot;:0,&quot;runIndex&quot;:-1,&quot;charIndex&quot;:-1,&quot;endOfLine&quot;:true}},&quot;size&quot;:{&quot;x&quot;:20.718049501042092,&quot;y&quot;:19},&quot;targetSize&quot;:{&quot;x&quot;:20.718049501042092,&quot;y&quot;:2},&quot;format&quot;:&quot;BETTER_TEXT&quot;},&quot;parent&quot;:{&quot;type&quot;:&quot;CHILD&quot;,&quot;parentId&quot;:&quot;2d5cb3aa-a1b1-4761-8e4c-505a56e3e363&quot;,&quot;order&quot;:&quot;5&quot;}},&quot;b3d13b12-24bf-485d-be10-32d3aafffbe4&quot;:{&quot;id&quot;:&quot;b3d13b12-24bf-485d-be10-32d3aafffbe4&quot;,&quot;type&quot;:&quot;FIGURE_OBJECT&quot;,&quot;relativeTransform&quot;:{&quot;translate&quot;:{&quot;x&quot;:-393.3804030252809,&quot;y&quot;:-201.718382405893},&quot;rotate&quot;:0,&quot;skewX&quot;:0,&quot;scale&quot;:{&quot;x&quot;:1,&quot;y&quot;:1}},&quot;text&quot;:{&quot;textData&quot;:{&quot;lineSpacing&quot;:&quot;normal&quot;,&quot;alignment&quot;:&quot;center&quot;,&quot;verticalAlign&quot;:&quot;TOP&quot;,&quot;lines&quot;:[{&quot;runs&quot;:[{&quot;style&quot;:{&quot;fontFamily&quot;:&quot;Roboto&quot;,&quot;fontSize&quot;:16,&quot;color&quot;:&quot;black&quot;,&quot;fontWeight&quot;:&quot;bold&quot;,&quot;fontStyle&quot;:&quot;normal&quot;,&quot;decoration&quot;:&quot;none&quot;},&quot;range&quot;:[0,6]}],&quot;text&quot;:&quot;Binding&quot;},{&quot;runs&quot;:[{&quot;style&quot;:{&quot;fontFamily&quot;:&quot;Roboto&quot;,&quot;fontSize&quot;:16,&quot;color&quot;:&quot;black&quot;,&quot;fontWeight&quot;:&quot;bold&quot;,&quot;fontStyle&quot;:&quot;normal&quot;,&quot;decoration&quot;:&quot;none&quot;,&quot;script&quot;:&quot;none&quot;},&quot;range&quot;:[0,5]}],&quot;text&quot;:&quot;to LPS&quot;}],&quot;_lastCaretLocation&quot;:{&quot;lineIndex&quot;:1,&quot;runIndex&quot;:-1,&quot;charIndex&quot;:-1,&quot;endOfLine&quot;:true}},&quot;format&quot;:&quot;BETTER_TEXT&quot;,&quot;size&quot;:{&quot;x&quot;:58.03125,&quot;y&quot;:37.08},&quot;targetSize&quot;:{&quot;x&quot;:56.6484375,&quot;y&quot;:19}},&quot;parent&quot;:{&quot;type&quot;:&quot;CHILD&quot;,&quot;parentId&quot;:&quot;867fe156-2d6f-4cbf-9caf-50b4e968842a&quot;,&quot;order&quot;:&quot;9999999999999999999998&quot;}},&quot;deba2128-245c-4e40-a1a3-728085a303ad&quot;:{&quot;type&quot;:&quot;FIGURE_OBJECT&quot;,&quot;id&quot;:&quot;deba2128-245c-4e40-a1a3-728085a303ad&quot;,&quot;relativeTransform&quot;:{&quot;translate&quot;:{&quot;x&quot;:-278.568878994201,&quot;y&quot;:-238.25465684632113},&quot;rotate&quot;:0,&quot;skewX&quot;:0,&quot;scale&quot;:{&quot;x&quot;:1,&quot;y&quot;:1}},&quot;layout&quot;:{&quot;sizeRatio&quot;:{&quot;x&quot;:0.88,&quot;y&quot;:0.88},&quot;keepAspectRatio&quot;:true},&quot;opacity&quot;:1,&quot;path&quot;:{&quot;type&quot;:&quot;ELLIPSE&quot;,&quot;size&quot;:{&quot;x&quot;:23.54323806936601,&quot;y&quot;:24.24011791621923}},&quot;pathStyles&quot;:[{&quot;type&quot;:&quot;FILL&quot;,&quot;fillStyle&quot;:&quot;rgba(255,255,255,1)&quot;},{&quot;type&quot;:&quot;STROKE&quot;,&quot;strokeStyle&quot;:&quot;rgba(23,23,23,1)&quot;,&quot;lineWidth&quot;:1.5,&quot;lineJoin&quot;:&quot;round&quot;}],&quot;isLocked&quot;:false,&quot;parent&quot;:{&quot;type&quot;:&quot;CHILD&quot;,&quot;parentId&quot;:&quot;867fe156-2d6f-4cbf-9caf-50b4e968842a&quot;,&quot;order&quot;:&quot;99999999999999999999985&quot;}},&quot;93563a46-ea38-488b-85ea-30d9ae985dc5&quot;:{&quot;type&quot;:&quot;FIGURE_OBJECT&quot;,&quot;id&quot;:&quot;93563a46-ea38-488b-85ea-30d9ae985dc5&quot;,&quot;relativeTransform&quot;:{&quot;translate&quot;:{&quot;x&quot;:0,&quot;y&quot;:0},&quot;rotate&quot;:0},&quot;text&quot;:{&quot;textData&quot;:{&quot;lineSpacing&quot;:&quot;normal&quot;,&quot;alignment&quot;:&quot;center&quot;,&quot;lines&quot;:[{&quot;runs&quot;:[{&quot;style&quot;:{&quot;fontFamily&quot;:&quot;Roboto&quot;,&quot;fontSize&quot;:16,&quot;color&quot;:&quot;rgba(23,23,23,1)&quot;,&quot;fontWeight&quot;:&quot;bold&quot;,&quot;fontStyle&quot;:&quot;normal&quot;,&quot;decoration&quot;:&quot;none&quot;,&quot;script&quot;:&quot;none&quot;},&quot;range&quot;:[0,0]}],&quot;text&quot;:&quot;2&quot;}],&quot;verticalAlign&quot;:&quot;TOP&quot;,&quot;_lastCaretLocation&quot;:{&quot;lineIndex&quot;:0,&quot;runIndex&quot;:-1,&quot;charIndex&quot;:-1,&quot;endOfLine&quot;:true}},&quot;size&quot;:{&quot;x&quot;:20.718049501042092,&quot;y&quot;:19},&quot;targetSize&quot;:{&quot;x&quot;:20.718049501042092,&quot;y&quot;:2},&quot;format&quot;:&quot;BETTER_TEXT&quot;},&quot;parent&quot;:{&quot;type&quot;:&quot;CHILD&quot;,&quot;parentId&quot;:&quot;deba2128-245c-4e40-a1a3-728085a303ad&quot;,&quot;order&quot;:&quot;5&quot;}},&quot;6e9f20e1-ea53-469e-a459-6909edab6d3e&quot;:{&quot;id&quot;:&quot;6e9f20e1-ea53-469e-a459-6909edab6d3e&quot;,&quot;type&quot;:&quot;FIGURE_OBJECT&quot;,&quot;relativeTransform&quot;:{&quot;translate&quot;:{&quot;x&quot;:-278.568878994201,&quot;y&quot;:-201.71838240589304},&quot;rotate&quot;:0,&quot;skewX&quot;:0,&quot;scale&quot;:{&quot;x&quot;:1,&quot;y&quot;:1}},&quot;text&quot;:{&quot;textData&quot;:{&quot;lineSpacing&quot;:&quot;normal&quot;,&quot;alignment&quot;:&quot;center&quot;,&quot;verticalAlign&quot;:&quot;TOP&quot;,&quot;lines&quot;:[{&quot;runs&quot;:[{&quot;style&quot;:{&quot;fontFamily&quot;:&quot;Roboto&quot;,&quot;fontSize&quot;:16,&quot;color&quot;:&quot;black&quot;,&quot;fontWeight&quot;:&quot;bold&quot;,&quot;fontStyle&quot;:&quot;normal&quot;,&quot;decoration&quot;:&quot;none&quot;,&quot;script&quot;:&quot;none&quot;},&quot;range&quot;:[0,13]}],&quot;text&quot;:&quot;Release of LPS&quot;}],&quot;_lastCaretLocation&quot;:{&quot;lineIndex&quot;:0,&quot;runIndex&quot;:-1,&quot;charIndex&quot;:-1,&quot;endOfLine&quot;:true}},&quot;format&quot;:&quot;BETTER_TEXT&quot;,&quot;size&quot;:{&quot;x&quot;:61.1875,&quot;y&quot;:37.08},&quot;targetSize&quot;:{&quot;x&quot;:56.6484375,&quot;y&quot;:19}},&quot;parent&quot;:{&quot;type&quot;:&quot;CHILD&quot;,&quot;parentId&quot;:&quot;867fe156-2d6f-4cbf-9caf-50b4e968842a&quot;,&quot;order&quot;:&quot;9999999999999999999999&quot;}},&quot;9d1583b1-02ac-4036-8ee2-fe73a4f8c8bb&quot;:{&quot;type&quot;:&quot;FIGURE_OBJECT&quot;,&quot;id&quot;:&quot;9d1583b1-02ac-4036-8ee2-fe73a4f8c8bb&quot;,&quot;relativeTransform&quot;:{&quot;translate&quot;:{&quot;x&quot;:-82.23046618326299,&quot;y&quot;:-238.25465684632113},&quot;rotate&quot;:0,&quot;skewX&quot;:0,&quot;scale&quot;:{&quot;x&quot;:1,&quot;y&quot;:1}},&quot;layout&quot;:{&quot;sizeRatio&quot;:{&quot;x&quot;:0.88,&quot;y&quot;:0.88},&quot;keepAspectRatio&quot;:true},&quot;opacity&quot;:1,&quot;path&quot;:{&quot;type&quot;:&quot;ELLIPSE&quot;,&quot;size&quot;:{&quot;x&quot;:23.54323806936601,&quot;y&quot;:24.24011791621923}},&quot;pathStyles&quot;:[{&quot;type&quot;:&quot;FILL&quot;,&quot;fillStyle&quot;:&quot;rgba(255,255,255,1)&quot;},{&quot;type&quot;:&quot;STROKE&quot;,&quot;strokeStyle&quot;:&quot;rgba(23,23,23,1)&quot;,&quot;lineWidth&quot;:1.5,&quot;lineJoin&quot;:&quot;round&quot;}],&quot;isLocked&quot;:false,&quot;parent&quot;:{&quot;type&quot;:&quot;CHILD&quot;,&quot;parentId&quot;:&quot;867fe156-2d6f-4cbf-9caf-50b4e968842a&quot;,&quot;order&quot;:&quot;99999999999999999999992&quot;}},&quot;f1cac673-9f31-40c8-afa5-65ed66a67a60&quot;:{&quot;type&quot;:&quot;FIGURE_OBJECT&quot;,&quot;id&quot;:&quot;f1cac673-9f31-40c8-afa5-65ed66a67a60&quot;,&quot;relativeTransform&quot;:{&quot;translate&quot;:{&quot;x&quot;:0,&quot;y&quot;:0},&quot;rotate&quot;:0},&quot;text&quot;:{&quot;textData&quot;:{&quot;lineSpacing&quot;:&quot;normal&quot;,&quot;alignment&quot;:&quot;center&quot;,&quot;lines&quot;:[{&quot;runs&quot;:[{&quot;style&quot;:{&quot;fontFamily&quot;:&quot;Roboto&quot;,&quot;fontSize&quot;:16,&quot;color&quot;:&quot;rgba(23,23,23,1)&quot;,&quot;fontWeight&quot;:&quot;bold&quot;,&quot;fontStyle&quot;:&quot;normal&quot;,&quot;decoration&quot;:&quot;none&quot;,&quot;script&quot;:&quot;none&quot;},&quot;range&quot;:[0,0]}],&quot;text&quot;:&quot;3&quot;}],&quot;verticalAlign&quot;:&quot;TOP&quot;,&quot;_lastCaretLocation&quot;:{&quot;lineIndex&quot;:0,&quot;runIndex&quot;:-1,&quot;charIndex&quot;:-1,&quot;endOfLine&quot;:true}},&quot;size&quot;:{&quot;x&quot;:20.718049501042092,&quot;y&quot;:19},&quot;targetSize&quot;:{&quot;x&quot;:20.718049501042092,&quot;y&quot;:2},&quot;format&quot;:&quot;BETTER_TEXT&quot;},&quot;parent&quot;:{&quot;type&quot;:&quot;CHILD&quot;,&quot;parentId&quot;:&quot;9d1583b1-02ac-4036-8ee2-fe73a4f8c8bb&quot;,&quot;order&quot;:&quot;5&quot;}},&quot;676d3f1b-92ca-4d05-b28c-d3a2c3a9d497&quot;:{&quot;id&quot;:&quot;676d3f1b-92ca-4d05-b28c-d3a2c3a9d497&quot;,&quot;type&quot;:&quot;FIGURE_OBJECT&quot;,&quot;relativeTransform&quot;:{&quot;translate&quot;:{&quot;x&quot;:-82.230466183263,&quot;y&quot;:-183.63838240589303},&quot;rotate&quot;:0,&quot;skewX&quot;:0,&quot;scale&quot;:{&quot;x&quot;:1,&quot;y&quot;:1}},&quot;text&quot;:{&quot;textData&quot;:{&quot;lineSpacing&quot;:&quot;normal&quot;,&quot;alignment&quot;:&quot;center&quot;,&quot;verticalAlign&quot;:&quot;TOP&quot;,&quot;lines&quot;:[{&quot;runs&quot;:[{&quot;style&quot;:{&quot;fontFamily&quot;:&quot;Roboto&quot;,&quot;fontSize&quot;:16,&quot;color&quot;:&quot;black&quot;,&quot;fontWeight&quot;:&quot;bold&quot;,&quot;fontStyle&quot;:&quot;normal&quot;,&quot;decoration&quot;:&quot;none&quot;,&quot;script&quot;:&quot;none&quot;},&quot;range&quot;:[0,23]}],&quot;text&quot;:&quot;Damage to outer membrane&quot;,&quot;baseStyle&quot;:{&quot;fontFamily&quot;:&quot;Roboto&quot;,&quot;fontSize&quot;:16,&quot;color&quot;:&quot;black&quot;,&quot;fontWeight&quot;:&quot;bold&quot;,&quot;fontStyle&quot;:&quot;normal&quot;,&quot;decoration&quot;:&quot;none&quot;,&quot;script&quot;:&quot;none&quot;}},{&quot;runs&quot;:[{&quot;style&quot;:{&quot;fontFamily&quot;:&quot;Roboto&quot;,&quot;fontSize&quot;:16,&quot;color&quot;:&quot;black&quot;,&quot;fontWeight&quot;:&quot;bold&quot;,&quot;fontStyle&quot;:&quot;normal&quot;,&quot;decoration&quot;:&quot;none&quot;,&quot;script&quot;:&quot;none&quot;},&quot;range&quot;:[0,22]}],&quot;text&quot;:&quot;and access to periplasm&quot;,&quot;baseStyle&quot;:{&quot;fontFamily&quot;:&quot;Roboto&quot;,&quot;fontSize&quot;:16,&quot;color&quot;:&quot;black&quot;,&quot;fontWeight&quot;:&quot;bold&quot;,&quot;fontStyle&quot;:&quot;normal&quot;,&quot;decoration&quot;:&quot;none&quot;,&quot;script&quot;:&quot;none&quot;}}],&quot;_lastCaretLocation&quot;:{&quot;lineIndex&quot;:0,&quot;runIndex&quot;:0,&quot;charIndex&quot;:20}},&quot;format&quot;:&quot;BETTER_TEXT&quot;,&quot;size&quot;:{&quot;x&quot;:129.7101238385735,&quot;y&quot;:73.24},&quot;targetSize&quot;:{&quot;x&quot;:129.7101238385735,&quot;y&quot;:73.24}},&quot;parent&quot;:{&quot;type&quot;:&quot;CHILD&quot;,&quot;parentId&quot;:&quot;867fe156-2d6f-4cbf-9caf-50b4e968842a&quot;,&quot;order&quot;:&quot;99999999999999999999995&quot;}},&quot;62d3a9f4-5489-4b3e-855d-800c83d7650d&quot;:{&quot;type&quot;:&quot;FIGURE_OBJECT&quot;,&quot;id&quot;:&quot;62d3a9f4-5489-4b3e-855d-800c83d7650d&quot;,&quot;relativeTransform&quot;:{&quot;translate&quot;:{&quot;x&quot;:-53.26367654652726,&quot;y&quot;:18.740558487208315},&quot;rotate&quot;:0,&quot;skewX&quot;:0,&quot;scale&quot;:{&quot;x&quot;:1,&quot;y&quot;:1}},&quot;layout&quot;:{&quot;sizeRatio&quot;:{&quot;x&quot;:0.88,&quot;y&quot;:0.88},&quot;keepAspectRatio&quot;:true},&quot;opacity&quot;:1,&quot;path&quot;:{&quot;type&quot;:&quot;ELLIPSE&quot;,&quot;size&quot;:{&quot;x&quot;:23.54323806936601,&quot;y&quot;:24.24011791621923}},&quot;pathStyles&quot;:[{&quot;type&quot;:&quot;FILL&quot;,&quot;fillStyle&quot;:&quot;rgba(255,255,255,1)&quot;},{&quot;type&quot;:&quot;STROKE&quot;,&quot;strokeStyle&quot;:&quot;rgba(23,23,23,1)&quot;,&quot;lineWidth&quot;:1.5,&quot;lineJoin&quot;:&quot;round&quot;}],&quot;isLocked&quot;:false,&quot;parent&quot;:{&quot;type&quot;:&quot;CHILD&quot;,&quot;parentId&quot;:&quot;867fe156-2d6f-4cbf-9caf-50b4e968842a&quot;,&quot;order&quot;:&quot;99999999999999999999996&quot;}},&quot;00ed6d52-0714-4fcc-849b-a1f0ec4e543c&quot;:{&quot;type&quot;:&quot;FIGURE_OBJECT&quot;,&quot;id&quot;:&quot;00ed6d52-0714-4fcc-849b-a1f0ec4e543c&quot;,&quot;relativeTransform&quot;:{&quot;translate&quot;:{&quot;x&quot;:0,&quot;y&quot;:0},&quot;rotate&quot;:0},&quot;text&quot;:{&quot;textData&quot;:{&quot;lineSpacing&quot;:&quot;normal&quot;,&quot;alignment&quot;:&quot;center&quot;,&quot;lines&quot;:[{&quot;runs&quot;:[{&quot;style&quot;:{&quot;fontFamily&quot;:&quot;Roboto&quot;,&quot;fontSize&quot;:16,&quot;color&quot;:&quot;rgba(23,23,23,1)&quot;,&quot;fontWeight&quot;:&quot;bold&quot;,&quot;fontStyle&quot;:&quot;normal&quot;,&quot;decoration&quot;:&quot;none&quot;,&quot;script&quot;:&quot;none&quot;},&quot;range&quot;:[0,0]}],&quot;text&quot;:&quot;4&quot;}],&quot;verticalAlign&quot;:&quot;TOP&quot;,&quot;_lastCaretLocation&quot;:{&quot;lineIndex&quot;:0,&quot;runIndex&quot;:-1,&quot;charIndex&quot;:-1,&quot;endOfLine&quot;:true}},&quot;size&quot;:{&quot;x&quot;:20.718049501042092,&quot;y&quot;:19},&quot;targetSize&quot;:{&quot;x&quot;:20.718049501042092,&quot;y&quot;:2},&quot;format&quot;:&quot;BETTER_TEXT&quot;},&quot;parent&quot;:{&quot;type&quot;:&quot;CHILD&quot;,&quot;parentId&quot;:&quot;62d3a9f4-5489-4b3e-855d-800c83d7650d&quot;,&quot;order&quot;:&quot;5&quot;}},&quot;bfe7f6ad-ce2f-497e-be80-1fc58899e273&quot;:{&quot;id&quot;:&quot;bfe7f6ad-ce2f-497e-be80-1fc58899e273&quot;,&quot;type&quot;:&quot;FIGURE_OBJECT&quot;,&quot;relativeTransform&quot;:{&quot;translate&quot;:{&quot;x&quot;:19.09102451837133,&quot;y&quot;:18.740558487208315},&quot;rotate&quot;:0,&quot;skewX&quot;:0,&quot;scale&quot;:{&quot;x&quot;:1,&quot;y&quot;:1}},&quot;text&quot;:{&quot;textData&quot;:{&quot;lineSpacing&quot;:&quot;normal&quot;,&quot;alignment&quot;:&quot;left&quot;,&quot;verticalAlign&quot;:&quot;TOP&quot;,&quot;lines&quot;:[{&quot;runs&quot;:[{&quot;style&quot;:{&quot;fontFamily&quot;:&quot;Roboto&quot;,&quot;fontSize&quot;:16,&quot;color&quot;:&quot;black&quot;,&quot;fontWeight&quot;:&quot;bold&quot;,&quot;fontStyle&quot;:&quot;normal&quot;,&quot;decoration&quot;:&quot;none&quot;},&quot;range&quot;:[0,13]}],&quot;text&quot;:&quot;Binding to LPS&quot;}],&quot;_lastCaretLocation&quot;:{&quot;lineIndex&quot;:0,&quot;runIndex&quot;:0,&quot;charIndex&quot;:8}},&quot;format&quot;:&quot;BETTER_TEXT&quot;,&quot;size&quot;:{&quot;x&quot;:111.5920518673629,&quot;y&quot;:19},&quot;targetSize&quot;:{&quot;x&quot;:111.5920518673629,&quot;y&quot;:19}},&quot;parent&quot;:{&quot;type&quot;:&quot;CHILD&quot;,&quot;parentId&quot;:&quot;867fe156-2d6f-4cbf-9caf-50b4e968842a&quot;,&quot;order&quot;:&quot;99999999999999999999997&quot;}},&quot;aed1b2a5-4247-4ce9-a330-b5fc4a3fb78a&quot;:{&quot;id&quot;:&quot;aed1b2a5-4247-4ce9-a330-b5fc4a3fb78a&quot;,&quot;type&quot;:&quot;FIGURE_OBJECT&quot;,&quot;relativeTransform&quot;:{&quot;translate&quot;:{&quot;x&quot;:138.1885873083616,&quot;y&quot;:141.9594345196742},&quot;rotate&quot;:0,&quot;skewX&quot;:0,&quot;scale&quot;:{&quot;x&quot;:1,&quot;y&quot;:1}},&quot;text&quot;:{&quot;textData&quot;:{&quot;lineSpacing&quot;:&quot;normal&quot;,&quot;alignment&quot;:&quot;left&quot;,&quot;verticalAlign&quot;:&quot;TOP&quot;,&quot;lines&quot;:[{&quot;runs&quot;:[{&quot;style&quot;:{&quot;fontFamily&quot;:&quot;Roboto&quot;,&quot;fontSize&quot;:16,&quot;color&quot;:&quot;black&quot;,&quot;fontWeight&quot;:&quot;bold&quot;,&quot;fontStyle&quot;:&quot;normal&quot;,&quot;decoration&quot;:&quot;none&quot;,&quot;script&quot;:&quot;none&quot;},&quot;range&quot;:[0,48]}],&quot;text&quot;:&quot;Release of LPS and damage to cytoplasmic membrane&quot;}],&quot;_lastCaretLocation&quot;:{&quot;lineIndex&quot;:0,&quot;runIndex&quot;:0,&quot;charIndex&quot;:29}},&quot;format&quot;:&quot;BETTER_TEXT&quot;,&quot;size&quot;:{&quot;x&quot;:173.47755728161098,&quot;y&quot;:55.16},&quot;targetSize&quot;:{&quot;x&quot;:173.47755728161098,&quot;y&quot;:55.16}},&quot;parent&quot;:{&quot;type&quot;:&quot;CHILD&quot;,&quot;parentId&quot;:&quot;867fe156-2d6f-4cbf-9caf-50b4e968842a&quot;,&quot;order&quot;:&quot;99999999999999999999998&quot;}},&quot;d94218c3-982a-4768-8875-cbd6b467cb4a&quot;:{&quot;type&quot;:&quot;FIGURE_OBJECT&quot;,&quot;id&quot;:&quot;d94218c3-982a-4768-8875-cbd6b467cb4a&quot;,&quot;relativeTransform&quot;:{&quot;translate&quot;:{&quot;x&quot;:-14.473601649429193,&quot;y&quot;:150.9157243671735},&quot;rotate&quot;:0,&quot;skewX&quot;:0,&quot;scale&quot;:{&quot;x&quot;:1,&quot;y&quot;:1}},&quot;opacity&quot;:1,&quot;path&quot;:{&quot;type&quot;:&quot;POLY_LINE&quot;,&quot;points&quot;:[{&quot;x&quot;:-58.148774326908125,&quot;y&quot;:0},{&quot;x&quot;:-9.206551381690323,&quot;y&quot;:0}],&quot;closed&quot;:false},&quot;pathStyles&quot;:[{&quot;type&quot;:&quot;FILL&quot;,&quot;fillStyle&quot;:&quot;rgba(0,0,0,0)&quot;},{&quot;type&quot;:&quot;STROKE&quot;,&quot;strokeStyle&quot;:&quot;#C03830&quot;,&quot;lineWidth&quot;:2,&quot;lineJoin&quot;:&quot;round&quot;}],&quot;pathMarkers&quot;:{&quot;markerEnd&quot;:{&quot;type&quot;:&quot;PATH&quot;,&quot;units&quot;:{&quot;type&quot;:&quot;STROKE_WIDTH&quot;,&quot;scale&quot;: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isLocked&quot;:false,&quot;parent&quot;:{&quot;type&quot;:&quot;CHILD&quot;,&quot;parentId&quot;:&quot;867fe156-2d6f-4cbf-9caf-50b4e968842a&quot;,&quot;order&quot;:&quot;99999999999999999999999&quot;},&quot;connectorInfo&quot;:{&quot;connectedObjects&quot;:[],&quot;type&quot;:&quot;LINE&quot;,&quot;offset&quot;:{&quot;x&quot;:0,&quot;y&quot;:0},&quot;bending&quot;:0.1,&quot;firstElementIsHead&quot;:true,&quot;customized&quot;:false}},&quot;b85f3f34-0d7b-4022-ac63-ccd67005c47e&quot;:{&quot;type&quot;:&quot;FIGURE_OBJECT&quot;,&quot;id&quot;:&quot;b85f3f34-0d7b-4022-ac63-ccd67005c47e&quot;,&quot;relativeTransform&quot;:{&quot;translate&quot;:{&quot;x&quot;:-166.24497637655125,&quot;y&quot;:-158.3347780870537},&quot;rotate&quot;:1.2325951644078312e-32},&quot;opacity&quot;:1,&quot;path&quot;:{&quot;type&quot;:&quot;POLY_LINE&quot;,&quot;points&quot;:[{&quot;x&quot;:-154.84515793200782,&quot;y&quot;:0},{&quot;x&quot;:-80.25633004651844,&quot;y&quot;:0},{&quot;x&quot;:-72.3498651879916,&quot;y&quot;:0}],&quot;closed&quot;:false},&quot;pathStyles&quot;:[{&quot;type&quot;:&quot;FILL&quot;,&quot;fillStyle&quot;:&quot;rgba(0,0,0,0)&quot;},{&quot;type&quot;:&quot;STROKE&quot;,&quot;strokeStyle&quot;:&quot;#C03830&quot;,&quot;lineWidth&quot;:2,&quot;lineJoin&quot;:&quot;round&quot;}],&quot;pathMarkers&quot;:{&quot;markerEnd&quot;:{&quot;type&quot;:&quot;PATH&quot;,&quot;units&quot;:{&quot;type&quot;:&quot;STROKE_WIDTH&quot;,&quot;scale&quot;: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isLocked&quot;:false,&quot;parent&quot;:{&quot;type&quot;:&quot;CHILD&quot;,&quot;parentId&quot;:&quot;867fe156-2d6f-4cbf-9caf-50b4e968842a&quot;,&quot;order&quot;:&quot;999999999999999999999995&quot;},&quot;connectorInfo&quot;:{&quot;connectedObjects&quot;:[],&quot;type&quot;:&quot;LINE&quot;,&quot;offset&quot;:{&quot;x&quot;:0,&quot;y&quot;:0},&quot;bending&quot;:0.1,&quot;firstElementIsHead&quot;:true,&quot;customized&quot;:false}},&quot;fc342683-d638-4f7b-a258-a5a67888c902&quot;:{&quot;type&quot;:&quot;FIGURE_OBJECT&quot;,&quot;id&quot;:&quot;fc342683-d638-4f7b-a258-a5a67888c902&quot;,&quot;relativeTransform&quot;:{&quot;translate&quot;:{&quot;x&quot;:-289.0376362273829,&quot;y&quot;:-216.2348353053782},&quot;rotate&quot;:1.5707963267948966},&quot;opacity&quot;:1,&quot;path&quot;:{&quot;type&quot;:&quot;POLY_LINE&quot;,&quot;points&quot;:[{&quot;x&quot;:-76.27620271413402,&quot;y&quot;:131.66720013017937},{&quot;x&quot;:-76.27620271413402,&quot;y&quot;:-131.66720013017937},{&quot;x&quot;:76.27620271413402,&quot;y&quot;:-131.66720013017937}],&quot;closed&quot;:false,&quot;cornerRounding&quot;:{&quot;type&quot;:&quot;ARC_LENGTH&quot;,&quot;global&quot;:204.046982721319},&quot;selectedObjectIds&quot;:[&quot;fbdfa3cd-f7c2-4333-99ed-70fad1a94e55&quot;]},&quot;pathStyles&quot;:[{&quot;type&quot;:&quot;FILL&quot;,&quot;fillStyle&quot;:&quot;rgba(0,0,0,0)&quot;},{&quot;type&quot;:&quot;STROKE&quot;,&quot;strokeStyle&quot;:&quot;#C03830&quot;,&quot;lineWidth&quot;:2,&quot;lineJoin&quot;:&quot;round&quot;}],&quot;pathMarkers&quot;:{&quot;markerEnd&quot;:{&quot;type&quot;:&quot;PATH&quot;,&quot;units&quot;:{&quot;type&quot;:&quot;STROKE_WIDTH&quot;,&quot;scale&quot;: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isLocked&quot;:false,&quot;parent&quot;:{&quot;type&quot;:&quot;CHILD&quot;,&quot;parentId&quot;:&quot;867fe156-2d6f-4cbf-9caf-50b4e968842a&quot;,&quot;order&quot;:&quot;999999999999999999999997&quot;},&quot;connectorInfo&quot;:{&quot;connectedObjects&quot;:[],&quot;type&quot;:&quot;ELBOW&quot;,&quot;offset&quot;:{&quot;x&quot;:0,&quot;y&quot;:0},&quot;bending&quot;:-0.1,&quot;firstElementIsHead&quot;:true,&quot;customized&quot;:false}},&quot;1347ea4f-b203-443f-97db-e12ceb0bc398&quot;:{&quot;type&quot;:&quot;FIGURE_OBJECT&quot;,&quot;id&quot;:&quot;1347ea4f-b203-443f-97db-e12ceb0bc398&quot;,&quot;relativeTransform&quot;:{&quot;translate&quot;:{&quot;x&quot;:-106.46617440656229,&quot;y&quot;:8.359570968847246},&quot;rotate&quot;:1.5707963267948966,&quot;skewX&quot;:0,&quot;scale&quot;:{&quot;x&quot;:1,&quot;y&quot;:1}},&quot;opacity&quot;:1,&quot;path&quot;:{&quot;type&quot;:&quot;POLY_LINE&quot;,&quot;points&quot;:[{&quot;x&quot;:-93.74300775664423,&quot;y&quot;:-24.235708223299298},{&quot;x&quot;:93.74300775664423,&quot;y&quot;:-24.235708223299298}],&quot;closed&quot;:false,&quot;cornerRounding&quot;:{&quot;type&quot;:&quot;ARC_LENGTH&quot;,&quot;global&quot;:28.72243418967387},&quot;selectedObjectIds&quot;:[&quot;62b36fe8-d151-4e3f-8052-ec4c0346b14a&quot;]},&quot;pathStyles&quot;:[{&quot;type&quot;:&quot;FILL&quot;,&quot;fillStyle&quot;:&quot;rgba(0,0,0,0)&quot;},{&quot;type&quot;:&quot;STROKE&quot;,&quot;strokeStyle&quot;:&quot;#C03830&quot;,&quot;lineWidth&quot;:2,&quot;lineJoin&quot;:&quot;round&quot;}],&quot;pathMarkers&quot;:{&quot;markerEnd&quot;:{&quot;type&quot;:&quot;PATH&quot;,&quot;units&quot;:{&quot;type&quot;:&quot;STROKE_WIDTH&quot;,&quot;scale&quot;: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isLocked&quot;:false,&quot;parent&quot;:{&quot;type&quot;:&quot;CHILD&quot;,&quot;parentId&quot;:&quot;867fe156-2d6f-4cbf-9caf-50b4e968842a&quot;,&quot;order&quot;:&quot;999999999999999999999999992&quot;},&quot;connectorInfo&quot;:{&quot;connectedObjects&quot;:[],&quot;type&quot;:&quot;ELBOW&quot;,&quot;offset&quot;:{&quot;x&quot;:0,&quot;y&quot;:0},&quot;bending&quot;:-0.1,&quot;firstElementIsHead&quot;:true,&quot;customized&quot;:false}},&quot;04b3945c-0ccd-4855-bf0c-31b8495f4f37&quot;:{&quot;type&quot;:&quot;FIGURE_OBJECT&quot;,&quot;id&quot;:&quot;04b3945c-0ccd-4855-bf0c-31b8495f4f37&quot;,&quot;parent&quot;:{&quot;type&quot;:&quot;CHILD&quot;,&quot;parentId&quot;:&quot;867fe156-2d6f-4cbf-9caf-50b4e968842a&quot;,&quot;order&quot;:&quot;999999999999999999999999995&quot;},&quot;relativeTransform&quot;:{&quot;translate&quot;:{&quot;x&quot;:-101.62079705119976,&quot;y&quot;:40.270658591271726},&quot;rotate&quot;:-0.5796793220048497,&quot;skewX&quot;:-1.6653345369377405e-16,&quot;scale&quot;:{&quot;x&quot;:0.9999999999999983,&quot;y&quot;:0.9999999999999983}}},&quot;54ed9c51-b781-42e1-af17-64e1c726382e&quot;:{&quot;id&quot;:&quot;54ed9c51-b781-42e1-af17-64e1c726382e&quot;,&quot;name&quot;:&quot;Sphere&quot;,&quot;displayName&quot;:&quot;&quot;,&quot;type&quot;:&quot;FIGURE_OBJECT&quot;,&quot;relativeTransform&quot;:{&quot;translate&quot;:{&quot;x&quot;:98.85989277780374,&quot;y&quot;:-126.53396493860443},&quot;rotate&quot;:6.283185307179586,&quot;skewX&quot;:0,&quot;scale&quot;:{&quot;x&quot;:-0.3984490257442165,&quot;y&quot;:0.3984490257442165}},&quot;image&quot;:{&quot;url&quot;:&quot;https://icons.biorender.com/biorender/5f4529c2929bce0028c9f877/sphere.png&quot;,&quot;fallbackUrl&quot;:&quot;https://res.cloudinary.com/dlcjuc3ej/image/upload/v1598368171/ew6k84mtkvzvpdegkgon.svg#/keystone/api/icons/5f4529c2929bce0028c9f877/sphere.svg#/keystone/api/icons/5f4529c2929bce0028c9f877/sphere.svg&quot;,&quot;isPremium&quot;:false,&quot;size&quot;:{&quot;x&quot;:50,&quot;y&quot;:50}},&quot;source&quot;:{&quot;id&quot;:&quot;5b8847989629ce1400901caa&quot;,&quot;type&quot;:&quot;ASSETS&quot;},&quot;isPremium&quot;:false,&quot;parent&quot;:{&quot;type&quot;:&quot;CHILD&quot;,&quot;parentId&quot;:&quot;04b3945c-0ccd-4855-bf0c-31b8495f4f37&quot;,&quot;order&quot;:&quot;5&quot;}},&quot;0176231f-405a-4275-ab0f-0cb46d1cd1c7&quot;:{&quot;type&quot;:&quot;FIGURE_OBJECT&quot;,&quot;id&quot;:&quot;0176231f-405a-4275-ab0f-0cb46d1cd1c7&quot;,&quot;relativeTransform&quot;:{&quot;translate&quot;:{&quot;x&quot;:98.8598513251132,&quot;y&quot;:-132.7093675387338},&quot;rotate&quot;:4.71238898038469},&quot;opacity&quot;:1,&quot;path&quot;:{&quot;type&quot;:&quot;POLY_LINE&quot;,&quot;points&quot;:[{&quot;x&quot;:-12.747998857824594,&quot;y&quot;:0},{&quot;x&quot;:-38.007879046069675,&quot;y&quot;:0}],&quot;closed&quot;:false},&quot;pathStyles&quot;:[{&quot;type&quot;:&quot;FILL&quot;,&quot;fillStyle&quot;:&quot;rgba(0,0,0,0)&quot;},{&quot;type&quot;:&quot;STROKE&quot;,&quot;strokeStyle&quot;:&quot;rgba(148,34,31,1)&quot;,&quot;lineWidth&quot;:3.040630323685574,&quot;lineJoin&quot;:&quot;round&quot;}],&quot;isLocked&quot;:false,&quot;parent&quot;:{&quot;type&quot;:&quot;CHILD&quot;,&quot;parentId&quot;:&quot;04b3945c-0ccd-4855-bf0c-31b8495f4f37&quot;,&quot;order&quot;:&quot;2&quot;},&quot;connectorInfo&quot;:{&quot;connectedObjects&quot;:[],&quot;type&quot;:&quot;LINE&quot;,&quot;offset&quot;:{&quot;x&quot;:0,&quot;y&quot;:0},&quot;bending&quot;:0.1,&quot;firstElementIsHead&quot;:true,&quot;customized&quot;:false},&quot;pathMarkers&quot;:{&quot;markerEnd&quot;:{&quot;type&quot;:&quot;PATH&quot;,&quot;units&quot;:{&quot;type&quot;:&quot;STROKE_WIDTH&quot;,&quot;scale&quot;:1},&quot;orient&quot;:{&quot;type&quot;:&quot;AUTO_START_REVERSE&quot;},&quot;name&quot;:&quot;rounded-end&quot;,&quot;relativeTransform&quot;:{&quot;translate&quot;:{&quot;x&quot;:0,&quot;y&quot;:0},&quot;rotate&quot;:0,&quot;skewX&quot;:0,&quot;scale&quot;:{&quot;x&quot;:1,&quot;y&quot;:1}},&quot;path&quot;:{&quot;type&quot;:&quot;SPLINE&quot;,&quot;spline&quot;:{&quot;points&quot;:[{&quot;x&quot;:-0.5,&quot;y&quot;:0,&quot;isEndPoint&quot;:true},{&quot;x&quot;:-0.49999999999999994,&quot;y&quot;:0.2761423749153967,&quot;isEndPoint&quot;:false},{&quot;x&quot;:-0.2761423749153966,&quot;y&quot;:0.5,&quot;isEndPoint&quot;:false},{&quot;x&quot;:3.061616997868383e-17,&quot;y&quot;:0.5,&quot;isEndPoint&quot;:true},{&quot;x&quot;:0.2761423749153967,&quot;y&quot;:0.5,&quot;isEndPoint&quot;:false},{&quot;x&quot;:0.5,&quot;y&quot;:0.27614237491539667,&quot;isEndPoint&quot;:false},{&quot;x&quot;:0.5,&quot;y&quot;:0,&quot;isEndPoint&quot;:true},{&quot;x&quot;:0.5,&quot;y&quot;:-0.27614237491539667,&quot;isEndPoint&quot;:false},{&quot;x&quot;:0.2761423749153967,&quot;y&quot;:-0.5,&quot;isEndPoint&quot;:false},{&quot;x&quot;:3.061616997868383e-17,&quot;y&quot;:-0.5,&quot;isEndPoint&quot;:true},{&quot;x&quot;:-0.2761423749153966,&quot;y&quot;:-0.5,&quot;isEndPoint&quot;:false},{&quot;x&quot;:-0.49999999999999994,&quot;y&quot;:-0.2761423749153967,&quot;isEndPoint&quot;:false},{&quot;x&quot;:-0.5,&quot;y&quot;:-6.123233995736766e-17,&quot;isEndPoint&quot;:true}],&quot;closed&quot;:false}},&quot;pathStyles&quot;:[{&quot;type&quot;:&quot;FILL&quot;,&quot;fillStyle&quot;:&quot;context-stroke-flat&quot;}]}}},&quot;8de761e9-aaa6-4dbb-a7d6-667f038d43b2&quot;:{&quot;type&quot;:&quot;FIGURE_OBJECT&quot;,&quot;id&quot;:&quot;8de761e9-aaa6-4dbb-a7d6-667f038d43b2&quot;,&quot;relativeTransform&quot;:{&quot;translate&quot;:{&quot;x&quot;:-75.64944384003445,&quot;y&quot;:-120.60134414469842},&quot;rotate&quot;:1.2325951644078308e-32,&quot;skewX&quot;:0,&quot;scale&quot;:{&quot;x&quot;:1,&quot;y&quot;:1}},&quot;opacity&quot;:1,&quot;path&quot;:{&quot;type&quot;:&quot;POLY_LINE&quot;,&quot;points&quot;:[{&quot;x&quot;:-69.46680843944281,&quot;y&quot;:0},{&quot;x&quot;:-40.64366863937087,&quot;y&quot;:0},{&quot;x&quot;:-36.63965129105038,&quot;y&quot;:0}],&quot;closed&quot;:false},&quot;pathStyles&quot;:[{&quot;type&quot;:&quot;FILL&quot;,&quot;fillStyle&quot;:&quot;rgba(0,0,0,0)&quot;},{&quot;type&quot;:&quot;STROKE&quot;,&quot;strokeStyle&quot;:&quot;#C03830&quot;,&quot;lineWidth&quot;:2,&quot;lineJoin&quot;:&quot;round&quot;}],&quot;pathMarkers&quot;:{&quot;markerEnd&quot;:{&quot;type&quot;:&quot;PATH&quot;,&quot;units&quot;:{&quot;type&quot;:&quot;STROKE_WIDTH&quot;,&quot;scale&quot;: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isLocked&quot;:false,&quot;parent&quot;:{&quot;type&quot;:&quot;CHILD&quot;,&quot;parentId&quot;:&quot;867fe156-2d6f-4cbf-9caf-50b4e968842a&quot;,&quot;order&quot;:&quot;999999999999999999999999997&quot;},&quot;connectorInfo&quot;:{&quot;connectedObjects&quot;:[],&quot;type&quot;:&quot;LINE&quot;,&quot;offset&quot;:{&quot;x&quot;:0,&quot;y&quot;:0},&quot;bending&quot;:0.1,&quot;firstElementIsHead&quot;:true,&quot;customized&quot;:false}},&quot;b702b78a-0414-469d-866b-b7b7b603567d&quot;:{&quot;relativeTransform&quot;:{&quot;translate&quot;:{&quot;x&quot;:-546.5560107674979,&quot;y&quot;:-85.3642201300514},&quot;rotate&quot;:0,&quot;skewX&quot;:0,&quot;scale&quot;:{&quot;x&quot;:1,&quot;y&quot;:1}},&quot;type&quot;:&quot;FIGURE_OBJECT&quot;,&quot;id&quot;:&quot;b702b78a-0414-469d-866b-b7b7b603567d&quot;,&quot;name&quot;:&quot;25. Phospholipid monolayer brush (straight)&quot;,&quot;displayName&quot;:&quot;Phospholipid monolayer brush (straight)&quot;,&quot;opacity&quot;:0.7,&quot;source&quot;:{&quot;id&quot;:&quot;5e75574852bb9000abea623e&quot;,&quot;type&quot;:&quot;ASSETS&quot;},&quot;path&quot;:{&quot;type&quot;:&quot;POLY_LINE&quot;,&quot;points&quot;:[{&quot;x&quot;:25.673002349428238,&quot;y&quot;:0},{&quot;x&quot;:94.77350815748585,&quot;y&quot;:0}],&quot;closed&quot;:false},&quot;pathStyles&quot;:[{&quot;type&quot;:&quot;FILL&quot;,&quot;fillStyle&quot;:&quot;rgba(0,0,0,0)&quot;},{&quot;type&quot;:&quot;STROKE&quot;,&quot;strokeStyle&quot;:&quot;rgba(0,0,0,0)&quot;,&quot;lineWidth&quot;:47.59041446485092,&quot;lineJoin&quot;:&quot;round&quot;}],&quot;pathSmoothing&quot;:{&quot;type&quot;:&quot;CATMULL_SMOOTHING&quot;,&quot;smoothing&quot;:0.2},&quot;pathPattern&quot;:{&quot;type&quot;:&quot;ROW&quot;,&quot;patternId&quot;:&quot;16c14e1d-63c8-4aa8-8bca-d25471fbd09b&quot;,&quot;patternTransform&quot;:{&quot;translate&quot;:{&quot;x&quot;:-0.0007260766359839109,&quot;y&quot;:-0.5},&quot;rotate&quot;:0,&quot;skewX&quot;:0,&quot;scale&quot;:{&quot;x&quot;:0.0033003300330033004,&quot;y&quot;:0.0033003300330033004}},&quot;xUnits&quot;:&quot;STROKE_WIDTH&quot;,&quot;yUnits&quot;:&quot;STROKE_WIDTH&quot;,&quot;bending&quot;:true,&quot;repeat&quot;:{&quot;distance&quot;:0.35313531353135313,&quot;align&quot;:&quot;CENTER&quot;},&quot;isPremium&quot;:false},&quot;isLocked&quot;:false,&quot;parent&quot;:{&quot;type&quot;:&quot;CHILD&quot;,&quot;parentId&quot;:&quot;867fe156-2d6f-4cbf-9caf-50b4e968842a&quot;,&quot;order&quot;:&quot;9999999999999999999999997&quot;},&quot;isPremium&quot;:false},&quot;4de35c3f-889b-4e59-a0be-7ebf85611d74&quot;:{&quot;type&quot;:&quot;FIGURE_OBJECT&quot;,&quot;id&quot;:&quot;4de35c3f-889b-4e59-a0be-7ebf85611d74&quot;,&quot;relativeTransform&quot;:{&quot;translate&quot;:{&quot;x&quot;:472.4200811019619,&quot;y&quot;:83.21294336145272},&quot;rotate&quot;:0,&quot;skewX&quot;:0,&quot;scale&quot;:{&quot;x&quot;:1,&quot;y&quot;:1}},&quot;opacity&quot;:1,&quot;path&quot;:{&quot;type&quot;:&quot;RECT&quot;,&quot;size&quot;:{&quot;x&quot;:71.69442198882432,&quot;y&quot;:21.59090909090909},&quot;cornerRounding&quot;:{&quot;type&quot;:&quot;ARC_LENGTH&quot;,&quot;global&quot;:7.853981633974483}},&quot;pathStyles&quot;:[{&quot;type&quot;:&quot;FILL&quot;,&quot;fillStyle&quot;:&quot;rgba(255, 255, 255, 0.7)&quot;},{&quot;type&quot;:&quot;STROKE&quot;,&quot;strokeStyle&quot;:&quot;rgba(0,0,0,0)&quot;,&quot;lineWidth&quot;:2,&quot;lineJoin&quot;:&quot;round&quot;}],&quot;isLocked&quot;:false,&quot;parent&quot;:{&quot;type&quot;:&quot;CHILD&quot;,&quot;parentId&quot;:&quot;867fe156-2d6f-4cbf-9caf-50b4e968842a&quot;,&quot;order&quot;:&quot;9999999999999999999999998&quot;},&quot;layout&quot;:{&quot;sizeRatio&quot;:{&quot;x&quot;:0.88,&quot;y&quot;:0.88},&quot;keepAspectRatio&quot;:false}},&quot;950a13bf-a07e-453b-b0e2-63890227e882&quot;:{&quot;id&quot;:&quot;950a13bf-a07e-453b-b0e2-63890227e882&quot;,&quot;type&quot;:&quot;FIGURE_OBJECT&quot;,&quot;relativeTransform&quot;:{&quot;translate&quot;:{&quot;x&quot;:0,&quot;y&quot;:0},&quot;rotate&quot;:0},&quot;text&quot;:{&quot;textData&quot;:{&quot;lineSpacing&quot;:&quot;normal&quot;,&quot;alignment&quot;:&quot;center&quot;,&quot;verticalAlign&quot;:&quot;TOP&quot;,&quot;lines&quot;:[{&quot;runs&quot;:[{&quot;style&quot;:{&quot;fontFamily&quot;:&quot;Roboto&quot;,&quot;fontSize&quot;:16,&quot;color&quot;:&quot;rgba(193,149,196,1)&quot;,&quot;fontWeight&quot;:&quot;normal&quot;,&quot;fontStyle&quot;:&quot;normal&quot;,&quot;decoration&quot;:&quot;none&quot;,&quot;script&quot;:&quot;none&quot;},&quot;range&quot;:[0,8]}],&quot;text&quot;:&quot;Cell wall&quot;}],&quot;_lastCaretLocation&quot;:{&quot;lineIndex&quot;:0,&quot;runIndex&quot;:-1,&quot;charIndex&quot;:-1,&quot;endOfLine&quot;:true}},&quot;format&quot;:&quot;BETTER_TEXT&quot;,&quot;size&quot;:{&quot;x&quot;:63.0910913501654,&quot;y&quot;:19},&quot;targetSize&quot;:{&quot;x&quot;:63.0910913501654,&quot;y&quot;:2}},&quot;parent&quot;:{&quot;type&quot;:&quot;CHILD&quot;,&quot;parentId&quot;:&quot;4de35c3f-889b-4e59-a0be-7ebf85611d74&quot;,&quot;order&quot;:&quot;5&quot;}},&quot;e475628c-0c62-41e5-baf7-1dc6c5be1c0f&quot;:{&quot;type&quot;:&quot;FIGURE_OBJECT&quot;,&quot;id&quot;:&quot;e475628c-0c62-41e5-baf7-1dc6c5be1c0f&quot;,&quot;relativeTransform&quot;:{&quot;translate&quot;:{&quot;x&quot;:472.4200811019619,&quot;y&quot;:-60.41133546079314},&quot;rotate&quot;:0,&quot;skewX&quot;:0,&quot;scale&quot;:{&quot;x&quot;:1,&quot;y&quot;:1}},&quot;opacity&quot;:1,&quot;path&quot;:{&quot;type&quot;:&quot;RECT&quot;,&quot;size&quot;:{&quot;x&quot;:87.05610795454545,&quot;y&quot;:42.13636363636363},&quot;cornerRounding&quot;:{&quot;type&quot;:&quot;ARC_LENGTH&quot;,&quot;global&quot;:7.853981633974483}},&quot;pathStyles&quot;:[{&quot;type&quot;:&quot;FILL&quot;,&quot;fillStyle&quot;:&quot;rgba(255, 255, 255, 0.6)&quot;},{&quot;type&quot;:&quot;STROKE&quot;,&quot;strokeStyle&quot;:&quot;rgba(0,0,0,0)&quot;,&quot;lineWidth&quot;:2,&quot;lineJoin&quot;:&quot;round&quot;}],&quot;isLocked&quot;:false,&quot;parent&quot;:{&quot;type&quot;:&quot;CHILD&quot;,&quot;parentId&quot;:&quot;867fe156-2d6f-4cbf-9caf-50b4e968842a&quot;,&quot;order&quot;:&quot;9999999999999999999999999&quot;},&quot;layout&quot;:{&quot;sizeRatio&quot;:{&quot;x&quot;:0.88,&quot;y&quot;:0.88},&quot;keepAspectRatio&quot;:false}},&quot;fdd8b28e-5b59-4217-b2c2-688f104cd662&quot;:{&quot;id&quot;:&quot;fdd8b28e-5b59-4217-b2c2-688f104cd662&quot;,&quot;type&quot;:&quot;FIGURE_OBJECT&quot;,&quot;relativeTransform&quot;:{&quot;translate&quot;:{&quot;x&quot;:0,&quot;y&quot;:0},&quot;rotate&quot;:0},&quot;text&quot;:{&quot;textData&quot;:{&quot;lineSpacing&quot;:&quot;normal&quot;,&quot;alignment&quot;:&quot;center&quot;,&quot;verticalAlign&quot;:&quot;TOP&quot;,&quot;lines&quot;:[{&quot;runs&quot;:[{&quot;style&quot;:{&quot;fontFamily&quot;:&quot;Roboto&quot;,&quot;fontSize&quot;:16,&quot;color&quot;:&quot;rgb(131, 134, 174)&quot;,&quot;fontWeight&quot;:&quot;normal&quot;,&quot;fontStyle&quot;:&quot;normal&quot;,&quot;decoration&quot;:&quot;none&quot;},&quot;range&quot;:[0,4]}],&quot;text&quot;:&quot;Outer&quot;},{&quot;runs&quot;:[{&quot;style&quot;:{&quot;fontFamily&quot;:&quot;Roboto&quot;,&quot;fontSize&quot;:16,&quot;color&quot;:&quot;rgb(131, 134, 174)&quot;,&quot;fontWeight&quot;:&quot;normal&quot;,&quot;fontStyle&quot;:&quot;normal&quot;,&quot;decoration&quot;:&quot;none&quot;,&quot;script&quot;:&quot;none&quot;},&quot;range&quot;:[0,7]}],&quot;text&quot;:&quot;membrane&quot;}],&quot;_lastCaretLocation&quot;:{&quot;lineIndex&quot;:1,&quot;runIndex&quot;:-1,&quot;charIndex&quot;:-1,&quot;endOfLine&quot;:true}},&quot;format&quot;:&quot;BETTER_TEXT&quot;,&quot;size&quot;:{&quot;x&quot;:76.609375,&quot;y&quot;:37.08},&quot;targetSize&quot;:{&quot;x&quot;:63.0910913501654,&quot;y&quot;:2}},&quot;parent&quot;:{&quot;type&quot;:&quot;CHILD&quot;,&quot;parentId&quot;:&quot;e475628c-0c62-41e5-baf7-1dc6c5be1c0f&quot;,&quot;order&quot;:&quot;5&quot;}},&quot;8d3eb6d1-0afb-4a9a-96c8-322e484b0892&quot;:{&quot;type&quot;:&quot;FIGURE_OBJECT&quot;,&quot;id&quot;:&quot;8d3eb6d1-0afb-4a9a-96c8-322e484b0892&quot;,&quot;relativeTransform&quot;:{&quot;translate&quot;:{&quot;x&quot;:472.4200811019619,&quot;y&quot;:233.8727334835769},&quot;rotate&quot;:0,&quot;skewX&quot;:0,&quot;scale&quot;:{&quot;x&quot;:1,&quot;y&quot;:1}},&quot;opacity&quot;:1,&quot;path&quot;:{&quot;type&quot;:&quot;RECT&quot;,&quot;size&quot;:{&quot;x&quot;:100.31072443181819,&quot;y&quot;:42.13636363636363},&quot;cornerRounding&quot;:{&quot;type&quot;:&quot;ARC_LENGTH&quot;,&quot;global&quot;:7.853981633974483}},&quot;pathStyles&quot;:[{&quot;type&quot;:&quot;FILL&quot;,&quot;fillStyle&quot;:&quot;rgba(255, 255, 255, 0.6)&quot;},{&quot;type&quot;:&quot;STROKE&quot;,&quot;strokeStyle&quot;:&quot;rgba(0,0,0,0)&quot;,&quot;lineWidth&quot;:2,&quot;lineJoin&quot;:&quot;round&quot;}],&quot;isLocked&quot;:false,&quot;parent&quot;:{&quot;type&quot;:&quot;CHILD&quot;,&quot;parentId&quot;:&quot;867fe156-2d6f-4cbf-9caf-50b4e968842a&quot;,&quot;order&quot;:&quot;99999999999999999999999995&quot;},&quot;layout&quot;:{&quot;sizeRatio&quot;:{&quot;x&quot;:0.88,&quot;y&quot;:0.88},&quot;keepAspectRatio&quot;:false}},&quot;45f7ed33-5b1c-4679-be0e-e9cd23ba76ea&quot;:{&quot;id&quot;:&quot;45f7ed33-5b1c-4679-be0e-e9cd23ba76ea&quot;,&quot;type&quot;:&quot;FIGURE_OBJECT&quot;,&quot;relativeTransform&quot;:{&quot;translate&quot;:{&quot;x&quot;:0,&quot;y&quot;:0},&quot;rotate&quot;:0},&quot;text&quot;:{&quot;textData&quot;:{&quot;lineSpacing&quot;:&quot;normal&quot;,&quot;alignment&quot;:&quot;center&quot;,&quot;verticalAlign&quot;:&quot;TOP&quot;,&quot;lines&quot;:[{&quot;runs&quot;:[{&quot;style&quot;:{&quot;fontFamily&quot;:&quot;Roboto&quot;,&quot;fontSize&quot;:16,&quot;color&quot;:&quot;rgb(131, 134, 174)&quot;,&quot;fontWeight&quot;:&quot;normal&quot;,&quot;fontStyle&quot;:&quot;normal&quot;,&quot;decoration&quot;:&quot;none&quot;},&quot;range&quot;:[0,10]}],&quot;text&quot;:&quot;Cytoplasmic&quot;},{&quot;runs&quot;:[{&quot;style&quot;:{&quot;fontFamily&quot;:&quot;Roboto&quot;,&quot;fontSize&quot;:16,&quot;color&quot;:&quot;rgb(131, 134, 174)&quot;,&quot;fontWeight&quot;:&quot;normal&quot;,&quot;fontStyle&quot;:&quot;normal&quot;,&quot;decoration&quot;:&quot;none&quot;,&quot;script&quot;:&quot;none&quot;},&quot;range&quot;:[0,7]}],&quot;text&quot;:&quot;membrane&quot;}],&quot;_lastCaretLocation&quot;:{&quot;lineIndex&quot;:1,&quot;runIndex&quot;:-1,&quot;charIndex&quot;:-1,&quot;endOfLine&quot;:true}},&quot;format&quot;:&quot;BETTER_TEXT&quot;,&quot;size&quot;:{&quot;x&quot;:88.2734375,&quot;y&quot;:37.08},&quot;targetSize&quot;:{&quot;x&quot;:63.0910913501654,&quot;y&quot;:2}},&quot;parent&quot;:{&quot;type&quot;:&quot;CHILD&quot;,&quot;parentId&quot;:&quot;8d3eb6d1-0afb-4a9a-96c8-322e484b0892&quot;,&quot;order&quot;:&quot;5&quot;}},&quot;82e4e986-723d-4ad6-b327-91925723b918&quot;:{&quot;type&quot;:&quot;FIGURE_OBJECT&quot;,&quot;id&quot;:&quot;82e4e986-723d-4ad6-b327-91925723b918&quot;,&quot;relativeTransform&quot;:{&quot;translate&quot;:{&quot;x&quot;:-370.0385937899165,&quot;y&quot;:-232.6371295972912},&quot;rotate&quot;:1.5707963267948966,&quot;skewX&quot;:0,&quot;scale&quot;:{&quot;x&quot;:1,&quot;y&quot;:1}},&quot;opacity&quot;:1,&quot;path&quot;:{&quot;type&quot;:&quot;POLY_LINE&quot;,&quot;points&quot;:[{&quot;x&quot;:-59.874286811752626,&quot;y&quot;:22.200907153664488},{&quot;x&quot;:-59.874286811752626,&quot;y&quot;:-22.200907153664488},{&quot;x&quot;:59.874286811752626,&quot;y&quot;:-22.200907153664488}],&quot;closed&quot;:false,&quot;cornerRounding&quot;:{&quot;type&quot;:&quot;ARC_LENGTH&quot;,&quot;global&quot;:169.2979731024344},&quot;selectedObjectIds&quot;:[&quot;7d3aa40d-1b70-4b0b-b7d4-b2dc4cc50693&quot;]},&quot;pathStyles&quot;:[{&quot;type&quot;:&quot;FILL&quot;,&quot;fillStyle&quot;:&quot;rgba(0,0,0,0)&quot;},{&quot;type&quot;:&quot;STROKE&quot;,&quot;strokeStyle&quot;:&quot;#C03830&quot;,&quot;lineWidth&quot;:2,&quot;lineJoin&quot;:&quot;round&quot;}],&quot;pathMarkers&quot;:{&quot;markerEnd&quot;:{&quot;type&quot;:&quot;PATH&quot;,&quot;units&quot;:{&quot;type&quot;:&quot;STROKE_WIDTH&quot;,&quot;scale&quot;: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isLocked&quot;:false,&quot;parent&quot;:{&quot;type&quot;:&quot;CHILD&quot;,&quot;parentId&quot;:&quot;867fe156-2d6f-4cbf-9caf-50b4e968842a&quot;,&quot;order&quot;:&quot;99999999999999999995&quot;},&quot;connectorInfo&quot;:{&quot;connectedObjects&quot;:[],&quot;type&quot;:&quot;ELBOW&quot;,&quot;offset&quot;:{&quot;x&quot;:0,&quot;y&quot;:0},&quot;bending&quot;:-0.1,&quot;firstElementIsHead&quot;:true,&quot;customized&quot;:false}},&quot;5e4e8c7b-9e75-419e-b1f5-29adbc6b5e8a&quot;:{&quot;type&quot;:&quot;FIGURE_OBJECT&quot;,&quot;id&quot;:&quot;5e4e8c7b-9e75-419e-b1f5-29adbc6b5e8a&quot;,&quot;relativeTransform&quot;:{&quot;translate&quot;:{&quot;x&quot;:8.888945639799601,&quot;y&quot;:156.53515311137352},&quot;rotate&quot;:0},&quot;opacity&quot;:1,&quot;path&quot;:{&quot;type&quot;:&quot;RECT&quot;,&quot;size&quot;:{&quot;x&quot;:1054.475619382443,&quot;y&quot;:500.9303902151375},&quot;cornerRounding&quot;:{&quot;type&quot;:&quot;ARC_LENGTH&quot;,&quot;global&quot;:0}},&quot;pathStyles&quot;:[{&quot;type&quot;:&quot;FILL&quot;,&quot;fillStyle&quot;:{&quot;type&quot;:&quot;linear&quot;,&quot;angle&quot;:0,&quot;colorStops&quot;:{&quot;0&quot;:&quot;rgb(218, 230, 238)&quot;,&quot;0.923&quot;:&quot;rgba(251, 245, 255, 0)&quot;,&quot;0.713&quot;:&quot;rgb(252, 246, 255)&quot;}}},{&quot;type&quot;:&quot;STROKE&quot;,&quot;strokeStyle&quot;:&quot;rgba(0,0,0,0)&quot;,&quot;lineWidth&quot;:2,&quot;lineJoin&quot;:&quot;round&quot;}],&quot;isLocked&quot;:false,&quot;parent&quot;:{&quot;type&quot;:&quot;CHILD&quot;,&quot;parentId&quot;:&quot;867fe156-2d6f-4cbf-9caf-50b4e968842a&quot;,&quot;order&quot;:&quot;3&quot;}},&quot;4ec59131-7f86-4d56-bfed-99f87937be04&quot;:{&quot;id&quot;:&quot;4ec59131-7f86-4d56-bfed-99f87937be04&quot;,&quot;type&quot;:&quot;FIGURE_OBJECT&quot;,&quot;relativeTransform&quot;:{&quot;translate&quot;:{&quot;x&quot;:472.4200811019619,&quot;y&quot;:345.54114536871424},&quot;rotate&quot;:-2.4492935982947064e-16,&quot;skewX&quot;:0,&quot;scale&quot;:{&quot;x&quot;:1,&quot;y&quot;:1}},&quot;text&quot;:{&quot;textData&quot;:{&quot;lineSpacing&quot;:&quot;normal&quot;,&quot;alignment&quot;:&quot;center&quot;,&quot;verticalAlign&quot;:&quot;CENTER&quot;,&quot;lines&quot;:[{&quot;runs&quot;:[{&quot;style&quot;:{&quot;fontFamily&quot;:&quot;Roboto&quot;,&quot;fontSize&quot;:16,&quot;color&quot;:&quot;rgb(133, 161, 205)&quot;,&quot;fontWeight&quot;:&quot;normal&quot;,&quot;fontStyle&quot;:&quot;normal&quot;,&quot;decoration&quot;:&quot;none&quot;,&quot;script&quot;:&quot;none&quot;},&quot;range&quot;:[0,8]}],&quot;text&quot;:&quot;Cytoplasm&quot;}],&quot;_lastCaretLocation&quot;:{&quot;lineIndex&quot;:0,&quot;runIndex&quot;:-1,&quot;charIndex&quot;:-1,&quot;endOfLine&quot;:true}},&quot;format&quot;:&quot;BETTER_TEXT&quot;,&quot;size&quot;:{&quot;x&quot;:76.625,&quot;y&quot;:19},&quot;targetSize&quot;:{&quot;x&quot;:76.625,&quot;y&quot;:19}},&quot;parent&quot;:{&quot;type&quot;:&quot;CHILD&quot;,&quot;parentId&quot;:&quot;867fe156-2d6f-4cbf-9caf-50b4e968842a&quot;,&quot;order&quot;:&quot;99999999999999999999999997&quot;}},&quot;77d796ea-1a76-4dce-ac69-5590e7f8c255&quot;:{&quot;id&quot;:&quot;77d796ea-1a76-4dce-ac69-5590e7f8c255&quot;,&quot;type&quot;:&quot;FIGURE_OBJECT&quot;,&quot;relativeTransform&quot;:{&quot;translate&quot;:{&quot;x&quot;:472.4200811019619,&quot;y&quot;:29.63516970914801},&quot;rotate&quot;:-2.4492935982947064e-16,&quot;skewX&quot;:0,&quot;scale&quot;:{&quot;x&quot;:1,&quot;y&quot;:1}},&quot;text&quot;:{&quot;textData&quot;:{&quot;lineSpacing&quot;:&quot;normal&quot;,&quot;alignment&quot;:&quot;center&quot;,&quot;verticalAlign&quot;:&quot;TOP&quot;,&quot;lines&quot;:[{&quot;runs&quot;:[{&quot;style&quot;:{&quot;fontFamily&quot;:&quot;Roboto&quot;,&quot;fontSize&quot;:16,&quot;color&quot;:&quot;rgb(169, 168, 216)&quot;,&quot;fontWeight&quot;:&quot;normal&quot;,&quot;fontStyle&quot;:&quot;normal&quot;,&quot;decoration&quot;:&quot;none&quot;,&quot;script&quot;:&quot;none&quot;},&quot;range&quot;:[0,8]}],&quot;text&quot;:&quot;Periplasm&quot;}],&quot;_lastCaretLocation&quot;:{&quot;lineIndex&quot;:0,&quot;runIndex&quot;:-1,&quot;charIndex&quot;:-1,&quot;endOfLine&quot;:true}},&quot;format&quot;:&quot;BETTER_TEXT&quot;,&quot;size&quot;:{&quot;x&quot;:76.625,&quot;y&quot;:19},&quot;targetSize&quot;:{&quot;x&quot;:76.625,&quot;y&quot;:19}},&quot;parent&quot;:{&quot;type&quot;:&quot;CHILD&quot;,&quot;parentId&quot;:&quot;867fe156-2d6f-4cbf-9caf-50b4e968842a&quot;,&quot;order&quot;:&quot;99999999999999999999999998&quot;}},&quot;674915d1-d9dc-40bf-855b-fd43e97d5f8c&quot;:{&quot;type&quot;:&quot;FIGURE_OBJECT&quot;,&quot;id&quot;:&quot;674915d1-d9dc-40bf-855b-fd43e97d5f8c&quot;,&quot;relativeTransform&quot;:{&quot;translate&quot;:{&quot;x&quot;:-84.2264508613755,&quot;y&quot;:-61.14089444059525},&quot;rotate&quot;:0,&quot;skewX&quot;:0,&quot;scale&quot;:{&quot;x&quot;:1,&quot;y&quot;:1}},&quot;opacity&quot;:1,&quot;path&quot;:{&quot;type&quot;:&quot;ELLIPSE&quot;,&quot;size&quot;:{&quot;x&quot;:125.66670980925889,&quot;y&quot;:125.66670980925889}},&quot;isLocked&quot;:false,&quot;pathStyles&quot;:[{&quot;type&quot;:&quot;FILL&quot;,&quot;fillStyle&quot;:{&quot;type&quot;:&quot;radial&quot;,&quot;colorStops&quot;:{&quot;0&quot;:&quot;rgb(255, 149, 149)&quot;,&quot;0.617&quot;:&quot;rgba(224, 132, 132, 0)&quot;}}},{&quot;type&quot;:&quot;STROKE&quot;,&quot;strokeStyle&quot;:&quot;rgba(0,0,0,0)&quot;,&quot;lineWidth&quot;:2,&quot;lineJoin&quot;:&quot;round&quot;}],&quot;parent&quot;:{&quot;type&quot;:&quot;CHILD&quot;,&quot;parentId&quot;:&quot;867fe156-2d6f-4cbf-9caf-50b4e968842a&quot;,&quot;order&quot;:&quot;99999999999999999999999999&quot;},&quot;layout&quot;:{&quot;sizeRatio&quot;:{&quot;x&quot;:0.7071067811865476,&quot;y&quot;:0.7071067811865476},&quot;keepAspectRatio&quot;:true}},&quot;a0523880-9e9f-4d2f-8a8b-ed401790adc2&quot;:{&quot;id&quot;:&quot;a0523880-9e9f-4d2f-8a8b-ed401790adc2&quot;,&quot;type&quot;:&quot;FIGURE_OBJECT&quot;,&quot;relativeTransform&quot;:{&quot;translate&quot;:{&quot;x&quot;:0,&quot;y&quot;:0},&quot;rotate&quot;:0,&quot;skewX&quot;:0,&quot;scale&quot;:{&quot;x&quot;:1,&quot;y&quot;:1}},&quot;text&quot;:{&quot;textData&quot;:{&quot;lineSpacing&quot;:&quot;normal&quot;,&quot;alignment&quot;:&quot;center&quot;,&quot;verticalAlign&quot;:&quot;TOP&quot;,&quot;lines&quot;:[{&quot;runs&quot;:[],&quot;text&quot;:&quot;&quot;,&quot;baseStyle&quot;:{&quot;fontFamily&quot;:&quot;Roboto&quot;,&quot;fontSize&quot;:18.666666666666664,&quot;color&quot;:&quot;black&quot;,&quot;fontWeight&quot;:&quot;normal&quot;,&quot;fontStyle&quot;:&quot;normal&quot;,&quot;decoration&quot;:&quot;none&quot;}}]},&quot;format&quot;:&quot;BETTER_TEXT&quot;,&quot;size&quot;:{&quot;x&quot;:125.66670980925889,&quot;y&quot;:22},&quot;targetSize&quot;:{&quot;x&quot;:125.66670980925889,&quot;y&quot;:2.32}},&quot;parent&quot;:{&quot;type&quot;:&quot;CHILD&quot;,&quot;parentId&quot;:&quot;674915d1-d9dc-40bf-855b-fd43e97d5f8c&quot;,&quot;order&quot;:&quot;5&quot;}},&quot;29b69c6b-b960-4f35-bda3-714a1293309e&quot;:{&quot;relativeTransform&quot;:{&quot;translate&quot;:{&quot;x&quot;:-312.85146664955096,&quot;y&quot;:209.94234554983493},&quot;rotate&quot;:0},&quot;type&quot;:&quot;FIGURE_OBJECT&quot;,&quot;id&quot;:&quot;29b69c6b-b960-4f35-bda3-714a1293309e&quot;,&quot;name&quot;:&quot;25. Phospholipid monolayer brush (straight)&quot;,&quot;displayName&quot;:&quot;Phospholipid monolayer brush (straight)&quot;,&quot;opacity&quot;:0.7,&quot;source&quot;:{&quot;id&quot;:&quot;5e75574852bb9000abea623e&quot;,&quot;type&quot;:&quot;ASSETS&quot;},&quot;path&quot;:{&quot;type&quot;:&quot;POLY_LINE&quot;,&quot;points&quot;:[{&quot;x&quot;:-205.82627755492564,&quot;y&quot;:0},{&quot;x&quot;:205.82627755492555,&quot;y&quot;:0}],&quot;closed&quot;:false},&quot;pathStyles&quot;:[{&quot;type&quot;:&quot;FILL&quot;,&quot;fillStyle&quot;:&quot;rgba(0,0,0,0)&quot;},{&quot;type&quot;:&quot;STROKE&quot;,&quot;strokeStyle&quot;:&quot;rgba(0,0,0,0)&quot;,&quot;lineWidth&quot;:47.59041446485092,&quot;lineJoin&quot;:&quot;round&quot;}],&quot;pathSmoothing&quot;:{&quot;type&quot;:&quot;CATMULL_SMOOTHING&quot;,&quot;smoothing&quot;:0.2},&quot;pathPattern&quot;:{&quot;type&quot;:&quot;ROW&quot;,&quot;patternId&quot;:&quot;5c4aa37a-38fb-4646-be8f-147d1330b712&quot;,&quot;patternTransform&quot;:{&quot;translate&quot;:{&quot;x&quot;:-0.0007260766359839109,&quot;y&quot;:-0.5},&quot;rotate&quot;:0,&quot;skewX&quot;:0,&quot;scale&quot;:{&quot;x&quot;:0.0033003300330033004,&quot;y&quot;:0.0033003300330033004}},&quot;xUnits&quot;:&quot;STROKE_WIDTH&quot;,&quot;yUnits&quot;:&quot;STROKE_WIDTH&quot;,&quot;bending&quot;:true,&quot;repeat&quot;:{&quot;distance&quot;:0.35313531353135313,&quot;align&quot;:&quot;CENTER&quot;},&quot;isPremium&quot;:false},&quot;isLocked&quot;:false,&quot;parent&quot;:{&quot;type&quot;:&quot;CHILD&quot;,&quot;parentId&quot;:&quot;867fe156-2d6f-4cbf-9caf-50b4e968842a&quot;,&quot;order&quot;:&quot;999999999999999999999999998&quot;},&quot;isPremium&quot;:false},&quot;d3c3e3ca-7287-4705-bf6a-9dc249423e22&quot;:{&quot;type&quot;:&quot;FIGURE_OBJECT&quot;,&quot;id&quot;:&quot;d3c3e3ca-7287-4705-bf6a-9dc249423e22&quot;,&quot;relativeTransform&quot;:{&quot;translate&quot;:{&quot;x&quot;:244.50525928195842,&quot;y&quot;:233.43352596498988},&quot;rotate&quot;:0,&quot;skewX&quot;:0,&quot;scale&quot;:{&quot;x&quot;:1,&quot;y&quot;:1}},&quot;opacity&quot;:1,&quot;path&quot;:{&quot;type&quot;:&quot;ELLIPSE&quot;,&quot;size&quot;:{&quot;x&quot;:125.66670980925889,&quot;y&quot;:125.66670980925889}},&quot;isLocked&quot;:false,&quot;pathStyles&quot;:[{&quot;type&quot;:&quot;FILL&quot;,&quot;fillStyle&quot;:{&quot;type&quot;:&quot;radial&quot;,&quot;colorStops&quot;:{&quot;0&quot;:&quot;rgb(252, 147, 147)&quot;,&quot;0.692&quot;:&quot;rgba(252, 147, 147, 0)&quot;}}},{&quot;type&quot;:&quot;STROKE&quot;,&quot;strokeStyle&quot;:&quot;rgba(0,0,0,0)&quot;,&quot;lineWidth&quot;:2,&quot;lineJoin&quot;:&quot;round&quot;}],&quot;parent&quot;:{&quot;type&quot;:&quot;CHILD&quot;,&quot;parentId&quot;:&quot;867fe156-2d6f-4cbf-9caf-50b4e968842a&quot;,&quot;order&quot;:&quot;999999999999999999999999999985&quot;},&quot;layout&quot;:{&quot;sizeRatio&quot;:{&quot;x&quot;:0.7071067811865476,&quot;y&quot;:0.7071067811865476},&quot;keepAspectRatio&quot;:true}},&quot;ed770d6b-137d-4d69-b282-f602ab76253d&quot;:{&quot;id&quot;:&quot;ed770d6b-137d-4d69-b282-f602ab76253d&quot;,&quot;type&quot;:&quot;FIGURE_OBJECT&quot;,&quot;relativeTransform&quot;:{&quot;translate&quot;:{&quot;x&quot;:0,&quot;y&quot;:0},&quot;rotate&quot;:0,&quot;skewX&quot;:0,&quot;scale&quot;:{&quot;x&quot;:1,&quot;y&quot;:1}},&quot;text&quot;:{&quot;textData&quot;:{&quot;lineSpacing&quot;:&quot;normal&quot;,&quot;alignment&quot;:&quot;center&quot;,&quot;verticalAlign&quot;:&quot;TOP&quot;,&quot;lines&quot;:[{&quot;runs&quot;:[],&quot;text&quot;:&quot;&quot;,&quot;baseStyle&quot;:{&quot;fontFamily&quot;:&quot;Roboto&quot;,&quot;fontSize&quot;:18.666666666666664,&quot;color&quot;:&quot;black&quot;,&quot;fontWeight&quot;:&quot;normal&quot;,&quot;fontStyle&quot;:&quot;normal&quot;,&quot;decoration&quot;:&quot;none&quot;}}]},&quot;format&quot;:&quot;BETTER_TEXT&quot;,&quot;size&quot;:{&quot;x&quot;:125.66670980925889,&quot;y&quot;:22},&quot;targetSize&quot;:{&quot;x&quot;:125.66670980925889,&quot;y&quot;:2.32}},&quot;parent&quot;:{&quot;type&quot;:&quot;CHILD&quot;,&quot;parentId&quot;:&quot;d3c3e3ca-7287-4705-bf6a-9dc249423e22&quot;,&quot;order&quot;:&quot;5&quot;}},&quot;f5d86885-de7d-4d09-a8dd-86b9c15c5a4b&quot;:{&quot;type&quot;:&quot;FIGURE_OBJECT&quot;,&quot;id&quot;:&quot;f5d86885-de7d-4d09-a8dd-86b9c15c5a4b&quot;,&quot;parent&quot;:{&quot;type&quot;:&quot;CHILD&quot;,&quot;parentId&quot;:&quot;867fe156-2d6f-4cbf-9caf-50b4e968842a&quot;,&quot;order&quot;:&quot;9999999999999999999999999992&quot;},&quot;relativeTransform&quot;:{&quot;translate&quot;:{&quot;x&quot;:548.0527261802448,&quot;y&quot;:195.665949130863},&quot;rotate&quot;:-2.4492935982947064e-16,&quot;skewX&quot;:0,&quot;scale&quot;:{&quot;x&quot;:1,&quot;y&quot;:1}},&quot;opacity&quot;:0.7},&quot;613be3cc-3a4d-4f01-b0e8-cebd3539c0ba&quot;:{&quot;id&quot;:&quot;613be3cc-3a4d-4f01-b0e8-cebd3539c0ba&quot;,&quot;name&quot;:&quot;Phospholipid&quot;,&quot;displayName&quot;:&quot;&quot;,&quot;type&quot;:&quot;FIGURE_OBJECT&quot;,&quot;relativeTransform&quot;:{&quot;translate&quot;:{&quot;x&quot;:-246.07561904779845,&quot;y&quot;:8.119848458266587},&quot;rotate&quot;:-0.5235987755982987,&quot;skewX&quot;:-3.828652487581629e-16,&quot;scale&quot;:{&quot;x&quot;:0.3561813446790644,&quot;y&quot;:0.35618134467906504}},&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f5d86885-de7d-4d09-a8dd-86b9c15c5a4b&quot;,&quot;order&quot;:&quot;1&quot;},&quot;styles&quot;:{&quot;editable&quot;:[{&quot;styleName&quot;:&quot;SATURATE&quot;,&quot;index&quot;:0,&quot;value&quot;:100}]}},&quot;c1fa4c67-0aa9-4cb9-87d0-3a2c118d97bb&quot;:{&quot;id&quot;:&quot;c1fa4c67-0aa9-4cb9-87d0-3a2c118d97bb&quot;,&quot;name&quot;:&quot;Phospholipid&quot;,&quot;displayName&quot;:&quot;&quot;,&quot;type&quot;:&quot;FIGURE_OBJECT&quot;,&quot;relativeTransform&quot;:{&quot;translate&quot;:{&quot;x&quot;:-256.36786564273757,&quot;y&quot;:17.821309151935615},&quot;rotate&quot;:-0.8138283475203955,&quot;skewX&quot;:-4.375602842950429e-16,&quot;scale&quot;:{&quot;x&quot;:0.3561813446790646,&quot;y&quot;:0.3561813446790649}},&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f5d86885-de7d-4d09-a8dd-86b9c15c5a4b&quot;,&quot;order&quot;:&quot;2&quot;},&quot;styles&quot;:{&quot;editable&quot;:[{&quot;styleName&quot;:&quot;SATURATE&quot;,&quot;index&quot;:0,&quot;value&quot;:100}]}},&quot;1088b094-4231-480e-ab92-8d2f3ee0e5b5&quot;:{&quot;id&quot;:&quot;1088b094-4231-480e-ab92-8d2f3ee0e5b5&quot;,&quot;name&quot;:&quot;Phospholipid&quot;,&quot;displayName&quot;:&quot;&quot;,&quot;type&quot;:&quot;FIGURE_OBJECT&quot;,&quot;relativeTransform&quot;:{&quot;translate&quot;:{&quot;x&quot;:-254.39201909286004,&quot;y&quot;:32.92344387409008},&quot;rotate&quot;:-1.8241152105141218,&quot;skewX&quot;:-1.2032907818113676e-15,&quot;scale&quot;:{&quot;x&quot;:0.35618134467906465,&quot;y&quot;:0.35618134467906504}},&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f5d86885-de7d-4d09-a8dd-86b9c15c5a4b&quot;,&quot;order&quot;:&quot;5&quot;},&quot;styles&quot;:{&quot;editable&quot;:[{&quot;styleName&quot;:&quot;SATURATE&quot;,&quot;index&quot;:0,&quot;value&quot;:100}]}},&quot;dda4dc13-9c49-4569-b1ea-29071da78253&quot;:{&quot;id&quot;:&quot;dda4dc13-9c49-4569-b1ea-29071da78253&quot;,&quot;name&quot;:&quot;Phospholipid&quot;,&quot;displayName&quot;:&quot;&quot;,&quot;type&quot;:&quot;FIGURE_OBJECT&quot;,&quot;relativeTransform&quot;:{&quot;translate&quot;:{&quot;x&quot;:-264.6089196480107,&quot;y&quot;:51.25035054010824},&quot;rotate&quot;:-1.8479780835651505,&quot;skewX&quot;:-9.29815604126967e-16,&quot;scale&quot;:{&quot;x&quot;:0.3561813446790644,&quot;y&quot;:0.3561813446790651}},&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f5d86885-de7d-4d09-a8dd-86b9c15c5a4b&quot;,&quot;order&quot;:&quot;6&quot;},&quot;styles&quot;:{&quot;editable&quot;:[{&quot;styleName&quot;:&quot;SATURATE&quot;,&quot;index&quot;:0,&quot;value&quot;:100}]}},&quot;8c76624c-7d27-4cd6-907b-073266743159&quot;:{&quot;id&quot;:&quot;8c76624c-7d27-4cd6-907b-073266743159&quot;,&quot;name&quot;:&quot;Phospholipid&quot;,&quot;displayName&quot;:&quot;&quot;,&quot;type&quot;:&quot;FIGURE_OBJECT&quot;,&quot;relativeTransform&quot;:{&quot;translate&quot;:{&quot;x&quot;:-252.45086054755146,&quot;y&quot;:59.10771103531121},&quot;rotate&quot;:-2.6179938779914944,&quot;skewX&quot;:-1.5861560305695312e-15,&quot;scale&quot;:{&quot;x&quot;:0.3561813446790645,&quot;y&quot;:0.3561813446790662}},&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f5d86885-de7d-4d09-a8dd-86b9c15c5a4b&quot;,&quot;order&quot;:&quot;7&quot;},&quot;styles&quot;:{&quot;editable&quot;:[{&quot;styleName&quot;:&quot;SATURATE&quot;,&quot;index&quot;:0,&quot;value&quot;:100}]}},&quot;2a86862d-cfbb-428d-9c31-31fa6bd9c782&quot;:{&quot;type&quot;:&quot;FIGURE_OBJECT&quot;,&quot;id&quot;:&quot;2a86862d-cfbb-428d-9c31-31fa6bd9c782&quot;,&quot;parent&quot;:{&quot;type&quot;:&quot;CHILD&quot;,&quot;parentId&quot;:&quot;867fe156-2d6f-4cbf-9caf-50b4e968842a&quot;,&quot;order&quot;:&quot;9999999999999999999999999995&quot;},&quot;relativeTransform&quot;:{&quot;translate&quot;:{&quot;x&quot;:-71.91665174496421,&quot;y&quot;:195.7232652494107},&quot;rotate&quot;:0,&quot;skewX&quot;:0,&quot;scale&quot;:{&quot;x&quot;:1,&quot;y&quot;:1}},&quot;opacity&quot;:0.7},&quot;16fd1096-6fbc-436a-ae10-911aae504279&quot;:{&quot;id&quot;:&quot;16fd1096-6fbc-436a-ae10-911aae504279&quot;,&quot;name&quot;:&quot;Phospholipid&quot;,&quot;displayName&quot;:&quot;&quot;,&quot;type&quot;:&quot;FIGURE_OBJECT&quot;,&quot;relativeTransform&quot;:{&quot;translate&quot;:{&quot;x&quot;:246.9970419541662,&quot;y&quot;:14.136251536921435},&quot;rotate&quot;:0.7571010947793217,&quot;skewX&quot;:-3.281702132212826e-16,&quot;scale&quot;:{&quot;x&quot;:-0.3561813446790643,&quot;y&quot;:0.35618134467906504}},&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2a86862d-cfbb-428d-9c31-31fa6bd9c782&quot;,&quot;order&quot;:&quot;1&quot;}},&quot;99a4c716-294d-487f-9b17-386dfb270a3b&quot;:{&quot;id&quot;:&quot;99a4c716-294d-487f-9b17-386dfb270a3b&quot;,&quot;name&quot;:&quot;Phospholipid&quot;,&quot;displayName&quot;:&quot;&quot;,&quot;type&quot;:&quot;FIGURE_OBJECT&quot;,&quot;relativeTransform&quot;:{&quot;translate&quot;:{&quot;x&quot;:246.996348032244,&quot;y&quot;:28.878384028348464},&quot;rotate&quot;:1.0471975511965974,&quot;skewX&quot;:-6.563404264425644e-16,&quot;scale&quot;:{&quot;x&quot;:-0.3561813446790646,&quot;y&quot;:0.3561813446790649}},&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2a86862d-cfbb-428d-9c31-31fa6bd9c782&quot;,&quot;order&quot;:&quot;2&quot;}},&quot;a26e6703-89ec-4228-9e28-232d96f0a426&quot;:{&quot;id&quot;:&quot;a26e6703-89ec-4228-9e28-232d96f0a426&quot;,&quot;name&quot;:&quot;Phospholipid&quot;,&quot;displayName&quot;:&quot;&quot;,&quot;type&quot;:&quot;FIGURE_OBJECT&quot;,&quot;relativeTransform&quot;:{&quot;translate&quot;:{&quot;x&quot;:261.6599794374341,&quot;y&quot;:38.451981312296596},&quot;rotate&quot;:1.1459663399952549,&quot;skewX&quot;:-6.563404264425644e-16,&quot;scale&quot;:{&quot;x&quot;:-0.3561813446790646,&quot;y&quot;:0.3561813446790649}},&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2a86862d-cfbb-428d-9c31-31fa6bd9c782&quot;,&quot;order&quot;:&quot;5&quot;}},&quot;b9fc1723-6318-44a9-8190-6dcb343a0552&quot;:{&quot;id&quot;:&quot;b9fc1723-6318-44a9-8190-6dcb343a0552&quot;,&quot;name&quot;:&quot;Phospholipid&quot;,&quot;displayName&quot;:&quot;&quot;,&quot;type&quot;:&quot;FIGURE_OBJECT&quot;,&quot;relativeTransform&quot;:{&quot;translate&quot;:{&quot;x&quot;:261.3460936629881,&quot;y&quot;:51.69750472737273},&quot;rotate&quot;:2.094395102393195,&quot;skewX&quot;:-8.751205685900866e-16,&quot;scale&quot;:{&quot;x&quot;:-0.3561813446790644,&quot;y&quot;:0.35618134467906504}},&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2a86862d-cfbb-428d-9c31-31fa6bd9c782&quot;,&quot;order&quot;:&quot;6&quot;}},&quot;d3fb20cf-379a-4c4f-ad41-da0770454f71&quot;:{&quot;id&quot;:&quot;d3fb20cf-379a-4c4f-ad41-da0770454f71&quot;,&quot;name&quot;:&quot;Phospholipid&quot;,&quot;displayName&quot;:&quot;&quot;,&quot;type&quot;:&quot;FIGURE_OBJECT&quot;,&quot;relativeTransform&quot;:{&quot;translate&quot;:{&quot;x&quot;:246.99703456252885,&quot;y&quot;:55.882730863024115},&quot;rotate&quot;:2.4117369327175044,&quot;skewX&quot;:-1.640851066106412e-15,&quot;scale&quot;:{&quot;x&quot;:-0.3561813446790644,&quot;y&quot;:0.35618134467906626}},&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2a86862d-cfbb-428d-9c31-31fa6bd9c782&quot;,&quot;order&quot;:&quot;7&quot;}},&quot;529acc6f-bf05-471f-a0b0-a8aa522137a6&quot;:{&quot;type&quot;:&quot;FIGURE_OBJECT&quot;,&quot;id&quot;:&quot;529acc6f-bf05-471f-a0b0-a8aa522137a6&quot;,&quot;parent&quot;:{&quot;type&quot;:&quot;CHILD&quot;,&quot;parentId&quot;:&quot;867fe156-2d6f-4cbf-9caf-50b4e968842a&quot;,&quot;order&quot;:&quot;9999999999999999999999999997&quot;},&quot;relativeTransform&quot;:{&quot;translate&quot;:{&quot;x&quot;:60.855436719307704,&quot;y&quot;:261.4172886303499},&quot;rotate&quot;:0.38196444601007307,&quot;skewX&quot;:-1.1102230246251602e-16,&quot;scale&quot;:{&quot;x&quot;:0.9999999999999983,&quot;y&quot;:0.9999999999999983}}},&quot;77dd6730-8025-4753-88f6-38982c543dd5&quot;:{&quot;id&quot;:&quot;77dd6730-8025-4753-88f6-38982c543dd5&quot;,&quot;name&quot;:&quot;Sphere&quot;,&quot;displayName&quot;:&quot;&quot;,&quot;type&quot;:&quot;FIGURE_OBJECT&quot;,&quot;relativeTransform&quot;:{&quot;translate&quot;:{&quot;x&quot;:98.85989277780374,&quot;y&quot;:-126.53396493860443},&quot;rotate&quot;:6.283185307179586,&quot;skewX&quot;:0,&quot;scale&quot;:{&quot;x&quot;:-0.3984490257442165,&quot;y&quot;:0.3984490257442165}},&quot;image&quot;:{&quot;url&quot;:&quot;https://icons.biorender.com/biorender/5f4529c2929bce0028c9f877/sphere.png&quot;,&quot;fallbackUrl&quot;:&quot;https://res.cloudinary.com/dlcjuc3ej/image/upload/v1598368171/ew6k84mtkvzvpdegkgon.svg#/keystone/api/icons/5f4529c2929bce0028c9f877/sphere.svg#/keystone/api/icons/5f4529c2929bce0028c9f877/sphere.svg&quot;,&quot;isPremium&quot;:false,&quot;size&quot;:{&quot;x&quot;:50,&quot;y&quot;:50}},&quot;source&quot;:{&quot;id&quot;:&quot;5b8847989629ce1400901caa&quot;,&quot;type&quot;:&quot;ASSETS&quot;},&quot;isPremium&quot;:false,&quot;parent&quot;:{&quot;type&quot;:&quot;CHILD&quot;,&quot;parentId&quot;:&quot;529acc6f-bf05-471f-a0b0-a8aa522137a6&quot;,&quot;order&quot;:&quot;5&quot;}},&quot;22fedc46-0309-4714-9a40-6b6346c6dfd6&quot;:{&quot;type&quot;:&quot;FIGURE_OBJECT&quot;,&quot;id&quot;:&quot;22fedc46-0309-4714-9a40-6b6346c6dfd6&quot;,&quot;relativeTransform&quot;:{&quot;translate&quot;:{&quot;x&quot;:98.8598513251132,&quot;y&quot;:-132.7093675387338},&quot;rotate&quot;:4.71238898038469},&quot;opacity&quot;:1,&quot;path&quot;:{&quot;type&quot;:&quot;POLY_LINE&quot;,&quot;points&quot;:[{&quot;x&quot;:-12.747998857824594,&quot;y&quot;:0},{&quot;x&quot;:-38.007879046069675,&quot;y&quot;:0}],&quot;closed&quot;:false},&quot;pathStyles&quot;:[{&quot;type&quot;:&quot;FILL&quot;,&quot;fillStyle&quot;:&quot;rgba(0,0,0,0)&quot;},{&quot;type&quot;:&quot;STROKE&quot;,&quot;strokeStyle&quot;:&quot;rgba(148,34,31,1)&quot;,&quot;lineWidth&quot;:3.040630323685574,&quot;lineJoin&quot;:&quot;round&quot;}],&quot;isLocked&quot;:false,&quot;parent&quot;:{&quot;type&quot;:&quot;CHILD&quot;,&quot;parentId&quot;:&quot;529acc6f-bf05-471f-a0b0-a8aa522137a6&quot;,&quot;order&quot;:&quot;2&quot;},&quot;connectorInfo&quot;:{&quot;connectedObjects&quot;:[],&quot;type&quot;:&quot;LINE&quot;,&quot;offset&quot;:{&quot;x&quot;:0,&quot;y&quot;:0},&quot;bending&quot;:0.1,&quot;firstElementIsHead&quot;:true,&quot;customized&quot;:false},&quot;pathMarkers&quot;:{&quot;markerEnd&quot;:{&quot;type&quot;:&quot;PATH&quot;,&quot;units&quot;:{&quot;type&quot;:&quot;STROKE_WIDTH&quot;,&quot;scale&quot;:1},&quot;orient&quot;:{&quot;type&quot;:&quot;AUTO_START_REVERSE&quot;},&quot;name&quot;:&quot;rounded-end&quot;,&quot;relativeTransform&quot;:{&quot;translate&quot;:{&quot;x&quot;:0,&quot;y&quot;:0},&quot;rotate&quot;:0,&quot;skewX&quot;:0,&quot;scale&quot;:{&quot;x&quot;:1,&quot;y&quot;:1}},&quot;path&quot;:{&quot;type&quot;:&quot;SPLINE&quot;,&quot;spline&quot;:{&quot;points&quot;:[{&quot;x&quot;:-0.5,&quot;y&quot;:0,&quot;isEndPoint&quot;:true},{&quot;x&quot;:-0.49999999999999994,&quot;y&quot;:0.2761423749153967,&quot;isEndPoint&quot;:false},{&quot;x&quot;:-0.2761423749153966,&quot;y&quot;:0.5,&quot;isEndPoint&quot;:false},{&quot;x&quot;:3.061616997868383e-17,&quot;y&quot;:0.5,&quot;isEndPoint&quot;:true},{&quot;x&quot;:0.2761423749153967,&quot;y&quot;:0.5,&quot;isEndPoint&quot;:false},{&quot;x&quot;:0.5,&quot;y&quot;:0.27614237491539667,&quot;isEndPoint&quot;:false},{&quot;x&quot;:0.5,&quot;y&quot;:0,&quot;isEndPoint&quot;:true},{&quot;x&quot;:0.5,&quot;y&quot;:-0.27614237491539667,&quot;isEndPoint&quot;:false},{&quot;x&quot;:0.2761423749153967,&quot;y&quot;:-0.5,&quot;isEndPoint&quot;:false},{&quot;x&quot;:3.061616997868383e-17,&quot;y&quot;:-0.5,&quot;isEndPoint&quot;:true},{&quot;x&quot;:-0.2761423749153966,&quot;y&quot;:-0.5,&quot;isEndPoint&quot;:false},{&quot;x&quot;:-0.49999999999999994,&quot;y&quot;:-0.2761423749153967,&quot;isEndPoint&quot;:false},{&quot;x&quot;:-0.5,&quot;y&quot;:-6.123233995736766e-17,&quot;isEndPoint&quot;:true}],&quot;closed&quot;:false}},&quot;pathStyles&quot;:[{&quot;type&quot;:&quot;FILL&quot;,&quot;fillStyle&quot;:&quot;context-stroke-flat&quot;}]}}},&quot;b9572332-23c1-4624-b512-0dd17ef1eda6&quot;:{&quot;type&quot;:&quot;FIGURE_OBJECT&quot;,&quot;id&quot;:&quot;b9572332-23c1-4624-b512-0dd17ef1eda6&quot;,&quot;relativeTransform&quot;:{&quot;translate&quot;:{&quot;x&quot;:244.50525928195842,&quot;y&quot;:-61.14055127362856},&quot;rotate&quot;:0,&quot;skewX&quot;:0,&quot;scale&quot;:{&quot;x&quot;:1,&quot;y&quot;:1}},&quot;opacity&quot;:1,&quot;path&quot;:{&quot;type&quot;:&quot;ELLIPSE&quot;,&quot;size&quot;:{&quot;x&quot;:125.66670980925889,&quot;y&quot;:125.66670980925889}},&quot;isLocked&quot;:false,&quot;pathStyles&quot;:[{&quot;type&quot;:&quot;FILL&quot;,&quot;fillStyle&quot;:{&quot;type&quot;:&quot;radial&quot;,&quot;colorStops&quot;:{&quot;0&quot;:&quot;rgb(255, 149, 149)&quot;,&quot;0.692&quot;:&quot;rgba(252, 147, 147, 0)&quot;}}},{&quot;type&quot;:&quot;STROKE&quot;,&quot;strokeStyle&quot;:&quot;rgba(0,0,0,0)&quot;,&quot;lineWidth&quot;:2,&quot;lineJoin&quot;:&quot;round&quot;}],&quot;parent&quot;:{&quot;type&quot;:&quot;CHILD&quot;,&quot;parentId&quot;:&quot;867fe156-2d6f-4cbf-9caf-50b4e968842a&quot;,&quot;order&quot;:&quot;99999999999999999999999999999&quot;},&quot;layout&quot;:{&quot;sizeRatio&quot;:{&quot;x&quot;:0.7071067811865476,&quot;y&quot;:0.7071067811865476},&quot;keepAspectRatio&quot;:true}},&quot;30076cda-1702-4864-a29a-3a5f5f8a4c8d&quot;:{&quot;id&quot;:&quot;30076cda-1702-4864-a29a-3a5f5f8a4c8d&quot;,&quot;type&quot;:&quot;FIGURE_OBJECT&quot;,&quot;relativeTransform&quot;:{&quot;translate&quot;:{&quot;x&quot;:0,&quot;y&quot;:0},&quot;rotate&quot;:0,&quot;skewX&quot;:0,&quot;scale&quot;:{&quot;x&quot;:1,&quot;y&quot;:1}},&quot;text&quot;:{&quot;textData&quot;:{&quot;lineSpacing&quot;:&quot;normal&quot;,&quot;alignment&quot;:&quot;center&quot;,&quot;verticalAlign&quot;:&quot;TOP&quot;,&quot;lines&quot;:[{&quot;runs&quot;:[],&quot;text&quot;:&quot;&quot;,&quot;baseStyle&quot;:{&quot;fontFamily&quot;:&quot;Roboto&quot;,&quot;fontSize&quot;:18.666666666666664,&quot;color&quot;:&quot;black&quot;,&quot;fontWeight&quot;:&quot;normal&quot;,&quot;fontStyle&quot;:&quot;normal&quot;,&quot;decoration&quot;:&quot;none&quot;}}]},&quot;format&quot;:&quot;BETTER_TEXT&quot;,&quot;size&quot;:{&quot;x&quot;:125.66670980925889,&quot;y&quot;:22},&quot;targetSize&quot;:{&quot;x&quot;:125.66670980925889,&quot;y&quot;:2.32}},&quot;parent&quot;:{&quot;type&quot;:&quot;CHILD&quot;,&quot;parentId&quot;:&quot;b9572332-23c1-4624-b512-0dd17ef1eda6&quot;,&quot;order&quot;:&quot;5&quot;}},&quot;b27f613a-8551-49ad-ac49-3d374c13d096&quot;:{&quot;type&quot;:&quot;FIGURE_OBJECT&quot;,&quot;id&quot;:&quot;b27f613a-8551-49ad-ac49-3d374c13d096&quot;,&quot;parent&quot;:{&quot;type&quot;:&quot;CHILD&quot;,&quot;parentId&quot;:&quot;867fe156-2d6f-4cbf-9caf-50b4e968842a&quot;,&quot;order&quot;:&quot;9999999999999999999999999998&quot;},&quot;relativeTransform&quot;:{&quot;translate&quot;:{&quot;x&quot;:562.6540733289025,&quot;y&quot;:-95.48815739182868},&quot;rotate&quot;:-2.4492935982947064e-16,&quot;skewX&quot;:0,&quot;scale&quot;:{&quot;x&quot;:1,&quot;y&quot;:1}},&quot;opacity&quot;:0.7},&quot;bfcae036-84bf-4c8f-8936-9cfdcd1f822a&quot;:{&quot;id&quot;:&quot;bfcae036-84bf-4c8f-8936-9cfdcd1f822a&quot;,&quot;name&quot;:&quot;Phospholipid&quot;,&quot;displayName&quot;:&quot;&quot;,&quot;type&quot;:&quot;FIGURE_OBJECT&quot;,&quot;relativeTransform&quot;:{&quot;translate&quot;:{&quot;x&quot;:-246.07561904779845,&quot;y&quot;:8.119848458266587},&quot;rotate&quot;:-0.5235987755982987,&quot;skewX&quot;:-3.828652487581629e-16,&quot;scale&quot;:{&quot;x&quot;:0.3561813446790644,&quot;y&quot;:0.35618134467906504}},&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b27f613a-8551-49ad-ac49-3d374c13d096&quot;,&quot;order&quot;:&quot;1&quot;}},&quot;cc18e3b8-0925-4588-8dc3-fa7ea4721484&quot;:{&quot;id&quot;:&quot;cc18e3b8-0925-4588-8dc3-fa7ea4721484&quot;,&quot;name&quot;:&quot;Phospholipid&quot;,&quot;displayName&quot;:&quot;&quot;,&quot;type&quot;:&quot;FIGURE_OBJECT&quot;,&quot;relativeTransform&quot;:{&quot;translate&quot;:{&quot;x&quot;:-256.36786564273757,&quot;y&quot;:17.821309151935615},&quot;rotate&quot;:-0.8138283475203955,&quot;skewX&quot;:-4.375602842950429e-16,&quot;scale&quot;:{&quot;x&quot;:0.3561813446790646,&quot;y&quot;:0.3561813446790649}},&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b27f613a-8551-49ad-ac49-3d374c13d096&quot;,&quot;order&quot;:&quot;2&quot;}},&quot;e59b3121-c9c7-402c-b169-bf388a7dab87&quot;:{&quot;id&quot;:&quot;e59b3121-c9c7-402c-b169-bf388a7dab87&quot;,&quot;name&quot;:&quot;Phospholipid&quot;,&quot;displayName&quot;:&quot;&quot;,&quot;type&quot;:&quot;FIGURE_OBJECT&quot;,&quot;relativeTransform&quot;:{&quot;translate&quot;:{&quot;x&quot;:-254.39201909286004,&quot;y&quot;:32.92344387409008},&quot;rotate&quot;:-1.8241152105141218,&quot;skewX&quot;:-1.2032907818113676e-15,&quot;scale&quot;:{&quot;x&quot;:0.35618134467906465,&quot;y&quot;:0.35618134467906504}},&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b27f613a-8551-49ad-ac49-3d374c13d096&quot;,&quot;order&quot;:&quot;5&quot;}},&quot;998562cb-c448-42cc-b6de-e4e2743d069f&quot;:{&quot;id&quot;:&quot;998562cb-c448-42cc-b6de-e4e2743d069f&quot;,&quot;name&quot;:&quot;Phospholipid&quot;,&quot;displayName&quot;:&quot;&quot;,&quot;type&quot;:&quot;FIGURE_OBJECT&quot;,&quot;relativeTransform&quot;:{&quot;translate&quot;:{&quot;x&quot;:-264.6089196480107,&quot;y&quot;:51.25035054010824},&quot;rotate&quot;:-1.8479780835651505,&quot;skewX&quot;:-9.29815604126967e-16,&quot;scale&quot;:{&quot;x&quot;:0.3561813446790644,&quot;y&quot;:0.3561813446790651}},&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b27f613a-8551-49ad-ac49-3d374c13d096&quot;,&quot;order&quot;:&quot;6&quot;}},&quot;b5f82d23-db75-435a-890a-db024e35dea2&quot;:{&quot;id&quot;:&quot;b5f82d23-db75-435a-890a-db024e35dea2&quot;,&quot;name&quot;:&quot;Phospholipid&quot;,&quot;displayName&quot;:&quot;&quot;,&quot;type&quot;:&quot;FIGURE_OBJECT&quot;,&quot;relativeTransform&quot;:{&quot;translate&quot;:{&quot;x&quot;:-252.45086054755146,&quot;y&quot;:59.10771103531121},&quot;rotate&quot;:-2.6179938779914944,&quot;skewX&quot;:-1.5861560305695312e-15,&quot;scale&quot;:{&quot;x&quot;:0.3561813446790645,&quot;y&quot;:0.3561813446790662}},&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b27f613a-8551-49ad-ac49-3d374c13d096&quot;,&quot;order&quot;:&quot;7&quot;}},&quot;68dcc372-d1e4-4074-890d-077e23f6c861&quot;:{&quot;type&quot;:&quot;FIGURE_OBJECT&quot;,&quot;id&quot;:&quot;68dcc372-d1e4-4074-890d-077e23f6c861&quot;,&quot;parent&quot;:{&quot;type&quot;:&quot;CHILD&quot;,&quot;parentId&quot;:&quot;867fe156-2d6f-4cbf-9caf-50b4e968842a&quot;,&quot;order&quot;:&quot;99999999999999999999999999995&quot;},&quot;relativeTransform&quot;:{&quot;translate&quot;:{&quot;x&quot;:82.33929527705428,&quot;y&quot;:16.399329993507106},&quot;rotate&quot;:-0.09721105985474787,&quot;skewX&quot;:1.38777878078145e-16,&quot;scale&quot;:{&quot;x&quot;:0.9999999999999983,&quot;y&quot;:1.0000000000000047}}},&quot;7534c3d0-d043-4b37-9dc7-14032017950d&quot;:{&quot;id&quot;:&quot;7534c3d0-d043-4b37-9dc7-14032017950d&quot;,&quot;name&quot;:&quot;Sphere&quot;,&quot;displayName&quot;:&quot;&quot;,&quot;type&quot;:&quot;FIGURE_OBJECT&quot;,&quot;relativeTransform&quot;:{&quot;translate&quot;:{&quot;x&quot;:98.85989277780374,&quot;y&quot;:-126.53396493860443},&quot;rotate&quot;:6.283185307179586,&quot;skewX&quot;:0,&quot;scale&quot;:{&quot;x&quot;:-0.3984490257442165,&quot;y&quot;:0.3984490257442165}},&quot;image&quot;:{&quot;url&quot;:&quot;https://icons.biorender.com/biorender/5f4529c2929bce0028c9f877/sphere.png&quot;,&quot;fallbackUrl&quot;:&quot;https://res.cloudinary.com/dlcjuc3ej/image/upload/v1598368171/ew6k84mtkvzvpdegkgon.svg#/keystone/api/icons/5f4529c2929bce0028c9f877/sphere.svg#/keystone/api/icons/5f4529c2929bce0028c9f877/sphere.svg&quot;,&quot;isPremium&quot;:false,&quot;size&quot;:{&quot;x&quot;:50,&quot;y&quot;:50}},&quot;source&quot;:{&quot;id&quot;:&quot;5b8847989629ce1400901caa&quot;,&quot;type&quot;:&quot;ASSETS&quot;},&quot;isPremium&quot;:false,&quot;parent&quot;:{&quot;type&quot;:&quot;CHILD&quot;,&quot;parentId&quot;:&quot;68dcc372-d1e4-4074-890d-077e23f6c861&quot;,&quot;order&quot;:&quot;5&quot;}},&quot;c3272c5e-1ae0-404a-8efd-48de62d8c791&quot;:{&quot;type&quot;:&quot;FIGURE_OBJECT&quot;,&quot;id&quot;:&quot;c3272c5e-1ae0-404a-8efd-48de62d8c791&quot;,&quot;relativeTransform&quot;:{&quot;translate&quot;:{&quot;x&quot;:98.8598513251132,&quot;y&quot;:-132.7093675387338},&quot;rotate&quot;:4.71238898038469},&quot;opacity&quot;:1,&quot;path&quot;:{&quot;type&quot;:&quot;POLY_LINE&quot;,&quot;points&quot;:[{&quot;x&quot;:-12.747998857824594,&quot;y&quot;:0},{&quot;x&quot;:-38.007879046069675,&quot;y&quot;:0}],&quot;closed&quot;:false},&quot;pathStyles&quot;:[{&quot;type&quot;:&quot;FILL&quot;,&quot;fillStyle&quot;:&quot;rgba(0,0,0,0)&quot;},{&quot;type&quot;:&quot;STROKE&quot;,&quot;strokeStyle&quot;:&quot;rgba(148,34,31,1)&quot;,&quot;lineWidth&quot;:3.040630323685574,&quot;lineJoin&quot;:&quot;round&quot;}],&quot;isLocked&quot;:false,&quot;parent&quot;:{&quot;type&quot;:&quot;CHILD&quot;,&quot;parentId&quot;:&quot;68dcc372-d1e4-4074-890d-077e23f6c861&quot;,&quot;order&quot;:&quot;2&quot;},&quot;connectorInfo&quot;:{&quot;connectedObjects&quot;:[],&quot;type&quot;:&quot;LINE&quot;,&quot;offset&quot;:{&quot;x&quot;:0,&quot;y&quot;:0},&quot;bending&quot;:0.1,&quot;firstElementIsHead&quot;:true,&quot;customized&quot;:false},&quot;pathMarkers&quot;:{&quot;markerEnd&quot;:{&quot;type&quot;:&quot;PATH&quot;,&quot;units&quot;:{&quot;type&quot;:&quot;STROKE_WIDTH&quot;,&quot;scale&quot;:1},&quot;orient&quot;:{&quot;type&quot;:&quot;AUTO_START_REVERSE&quot;},&quot;name&quot;:&quot;rounded-end&quot;,&quot;relativeTransform&quot;:{&quot;translate&quot;:{&quot;x&quot;:0,&quot;y&quot;:0},&quot;rotate&quot;:0,&quot;skewX&quot;:0,&quot;scale&quot;:{&quot;x&quot;:1,&quot;y&quot;:1}},&quot;path&quot;:{&quot;type&quot;:&quot;SPLINE&quot;,&quot;spline&quot;:{&quot;points&quot;:[{&quot;x&quot;:-0.5,&quot;y&quot;:0,&quot;isEndPoint&quot;:true},{&quot;x&quot;:-0.49999999999999994,&quot;y&quot;:0.2761423749153967,&quot;isEndPoint&quot;:false},{&quot;x&quot;:-0.2761423749153966,&quot;y&quot;:0.5,&quot;isEndPoint&quot;:false},{&quot;x&quot;:3.061616997868383e-17,&quot;y&quot;:0.5,&quot;isEndPoint&quot;:true},{&quot;x&quot;:0.2761423749153967,&quot;y&quot;:0.5,&quot;isEndPoint&quot;:false},{&quot;x&quot;:0.5,&quot;y&quot;:0.27614237491539667,&quot;isEndPoint&quot;:false},{&quot;x&quot;:0.5,&quot;y&quot;:0,&quot;isEndPoint&quot;:true},{&quot;x&quot;:0.5,&quot;y&quot;:-0.27614237491539667,&quot;isEndPoint&quot;:false},{&quot;x&quot;:0.2761423749153967,&quot;y&quot;:-0.5,&quot;isEndPoint&quot;:false},{&quot;x&quot;:3.061616997868383e-17,&quot;y&quot;:-0.5,&quot;isEndPoint&quot;:true},{&quot;x&quot;:-0.2761423749153966,&quot;y&quot;:-0.5,&quot;isEndPoint&quot;:false},{&quot;x&quot;:-0.49999999999999994,&quot;y&quot;:-0.2761423749153967,&quot;isEndPoint&quot;:false},{&quot;x&quot;:-0.5,&quot;y&quot;:-6.123233995736766e-17,&quot;isEndPoint&quot;:true}],&quot;closed&quot;:false}},&quot;pathStyles&quot;:[{&quot;type&quot;:&quot;FILL&quot;,&quot;fillStyle&quot;:&quot;context-stroke-flat&quot;}]}}},&quot;53a26e73-1882-4fc3-a242-017d08d450c2&quot;:{&quot;relativeTransform&quot;:{&quot;translate&quot;:{&quot;x&quot;:-323.1215678745902,&quot;y&quot;:83.2130157346781},&quot;rotate&quot;:0,&quot;skewX&quot;:0,&quot;scale&quot;:{&quot;x&quot;:1,&quot;y&quot;:1}},&quot;type&quot;:&quot;FIGURE_OBJECT&quot;,&quot;id&quot;:&quot;53a26e73-1882-4fc3-a242-017d08d450c2&quot;,&quot;name&quot;:&quot;37. Peptidoglycan brush (straight)&quot;,&quot;displayName&quot;:&quot;Peptidoglycan brush (straight)&quot;,&quot;opacity&quot;:0.6,&quot;source&quot;:{&quot;id&quot;:&quot;5ea2228251578100ac3b42a4&quot;,&quot;type&quot;:&quot;ASSETS&quot;},&quot;path&quot;:{&quot;type&quot;:&quot;POLY_LINE&quot;,&quot;points&quot;:[{&quot;x&quot;:-204.17417832508283,&quot;y&quot;:0},{&quot;x&quot;:204.17417832508295,&quot;y&quot;:0}],&quot;closed&quot;:false},&quot;pathStyles&quot;:[{&quot;type&quot;:&quot;FILL&quot;,&quot;fillStyle&quot;:&quot;rgba(0,0,0,0)&quot;},{&quot;type&quot;:&quot;STROKE&quot;,&quot;strokeStyle&quot;:&quot;rgba(0,0,0,0)&quot;,&quot;lineWidth&quot;:32,&quot;lineJoin&quot;:&quot;round&quot;}],&quot;pathSmoothing&quot;:{&quot;type&quot;:&quot;CATMULL_SMOOTHING&quot;,&quot;smoothing&quot;:0.2},&quot;pathPattern&quot;:{&quot;type&quot;:&quot;ROW&quot;,&quot;patternId&quot;:&quot;d7712422-f356-44ad-821b-e89e3074fa0f&quot;,&quot;patternTransform&quot;:{&quot;translate&quot;:{&quot;x&quot;:-1.0299920638612292e-18,&quot;y&quot;:-0.5},&quot;rotate&quot;:0,&quot;skewX&quot;:0,&quot;scale&quot;:{&quot;x&quot;:0.009345794392523364,&quot;y&quot;:0.009345794392523364}},&quot;xUnits&quot;:&quot;STROKE_WIDTH&quot;,&quot;yUnits&quot;:&quot;STROKE_WIDTH&quot;,&quot;bending&quot;:true,&quot;repeat&quot;:{&quot;distance&quot;:0.9897663437317465,&quot;align&quot;:&quot;CENTER&quot;},&quot;isPremium&quot;:false},&quot;isLocked&quot;:false,&quot;parent&quot;:{&quot;type&quot;:&quot;CHILD&quot;,&quot;parentId&quot;:&quot;867fe156-2d6f-4cbf-9caf-50b4e968842a&quot;,&quot;order&quot;:&quot;99999999999999999999999999997&quot;},&quot;isPremium&quot;:false},&quot;27332715-8413-4eef-a825-72d8319ff16c&quot;:{&quot;relativeTransform&quot;:{&quot;translate&quot;:{&quot;x&quot;:426.6158041315281,&quot;y&quot;:83.2130157346781},&quot;rotate&quot;:0},&quot;type&quot;:&quot;FIGURE_OBJECT&quot;,&quot;id&quot;:&quot;27332715-8413-4eef-a825-72d8319ff16c&quot;,&quot;name&quot;:&quot;37. Peptidoglycan brush (straight)&quot;,&quot;displayName&quot;:&quot;Peptidoglycan brush (straight)&quot;,&quot;opacity&quot;:0.6,&quot;source&quot;:{&quot;id&quot;:&quot;5ea2228251578100ac3b42a4&quot;,&quot;type&quot;:&quot;ASSETS&quot;},&quot;path&quot;:{&quot;type&quot;:&quot;POLY_LINE&quot;,&quot;points&quot;:[{&quot;x&quot;:-124.98049685789486,&quot;y&quot;:0},{&quot;x&quot;:124.9804968578949,&quot;y&quot;:0}],&quot;closed&quot;:false},&quot;pathStyles&quot;:[{&quot;type&quot;:&quot;FILL&quot;,&quot;fillStyle&quot;:&quot;rgba(0,0,0,0)&quot;},{&quot;type&quot;:&quot;STROKE&quot;,&quot;strokeStyle&quot;:&quot;rgba(0,0,0,0)&quot;,&quot;lineWidth&quot;:32,&quot;lineJoin&quot;:&quot;round&quot;}],&quot;pathSmoothing&quot;:{&quot;type&quot;:&quot;CATMULL_SMOOTHING&quot;,&quot;smoothing&quot;:0.2},&quot;pathPattern&quot;:{&quot;type&quot;:&quot;ROW&quot;,&quot;patternId&quot;:&quot;3c163c09-b665-46ea-893e-ffb21f4cb832&quot;,&quot;patternTransform&quot;:{&quot;translate&quot;:{&quot;x&quot;:-1.0299920638612292e-18,&quot;y&quot;:-0.5},&quot;rotate&quot;:0,&quot;skewX&quot;:0,&quot;scale&quot;:{&quot;x&quot;:0.009345794392523364,&quot;y&quot;:0.009345794392523364}},&quot;xUnits&quot;:&quot;STROKE_WIDTH&quot;,&quot;yUnits&quot;:&quot;STROKE_WIDTH&quot;,&quot;bending&quot;:true,&quot;repeat&quot;:{&quot;distance&quot;:0.9897663437317465,&quot;align&quot;:&quot;CENTER&quot;},&quot;isPremium&quot;:false},&quot;isLocked&quot;:false,&quot;parent&quot;:{&quot;type&quot;:&quot;CHILD&quot;,&quot;parentId&quot;:&quot;867fe156-2d6f-4cbf-9caf-50b4e968842a&quot;,&quot;order&quot;:&quot;6&quot;},&quot;isPremium&quot;:false},&quot;83d361e0-5794-4271-8e89-7da910fb6f93&quot;:{&quot;relativeTransform&quot;:{&quot;translate&quot;:{&quot;x&quot;:68.43425612358578,&quot;y&quot;:83.2130157346781},&quot;rotate&quot;:0},&quot;type&quot;:&quot;FIGURE_OBJECT&quot;,&quot;id&quot;:&quot;83d361e0-5794-4271-8e89-7da910fb6f93&quot;,&quot;name&quot;:&quot;37. Peptidoglycan brush (straight)&quot;,&quot;displayName&quot;:&quot;Peptidoglycan brush (straight)&quot;,&quot;opacity&quot;:0.6,&quot;source&quot;:{&quot;id&quot;:&quot;5ea2228251578100ac3b42a4&quot;,&quot;type&quot;:&quot;ASSETS&quot;},&quot;path&quot;:{&quot;type&quot;:&quot;POLY_LINE&quot;,&quot;points&quot;:[{&quot;x&quot;:-122.25304858789266,&quot;y&quot;:0},{&quot;x&quot;:122.2530485878927,&quot;y&quot;:0}],&quot;closed&quot;:false},&quot;pathStyles&quot;:[{&quot;type&quot;:&quot;FILL&quot;,&quot;fillStyle&quot;:&quot;rgba(0,0,0,0)&quot;},{&quot;type&quot;:&quot;STROKE&quot;,&quot;strokeStyle&quot;:&quot;rgba(0,0,0,0)&quot;,&quot;lineWidth&quot;:32,&quot;lineJoin&quot;:&quot;round&quot;}],&quot;pathSmoothing&quot;:{&quot;type&quot;:&quot;CATMULL_SMOOTHING&quot;,&quot;smoothing&quot;:0.2},&quot;pathPattern&quot;:{&quot;type&quot;:&quot;ROW&quot;,&quot;patternId&quot;:&quot;cc8b5d05-cd42-4509-8d39-436e51286b0c&quot;,&quot;patternTransform&quot;:{&quot;translate&quot;:{&quot;x&quot;:-1.0299920638612292e-18,&quot;y&quot;:-0.5},&quot;rotate&quot;:0,&quot;skewX&quot;:0,&quot;scale&quot;:{&quot;x&quot;:0.009345794392523364,&quot;y&quot;:0.009345794392523364}},&quot;xUnits&quot;:&quot;STROKE_WIDTH&quot;,&quot;yUnits&quot;:&quot;STROKE_WIDTH&quot;,&quot;bending&quot;:true,&quot;repeat&quot;:{&quot;distance&quot;:0.9897663437317465,&quot;align&quot;:&quot;CENTER&quot;},&quot;isPremium&quot;:false},&quot;isLocked&quot;:false,&quot;parent&quot;:{&quot;type&quot;:&quot;CHILD&quot;,&quot;parentId&quot;:&quot;867fe156-2d6f-4cbf-9caf-50b4e968842a&quot;,&quot;order&quot;:&quot;99999999999999999999999999998&quot;},&quot;isPremium&quot;:false},&quot;b472768d-c5fb-4eda-bc1b-520e56802a18&quot;:{&quot;type&quot;:&quot;FIGURE_OBJECT&quot;,&quot;id&quot;:&quot;b472768d-c5fb-4eda-bc1b-520e56802a18&quot;,&quot;parent&quot;:{&quot;type&quot;:&quot;CHILD&quot;,&quot;parentId&quot;:&quot;867fe156-2d6f-4cbf-9caf-50b4e968842a&quot;,&quot;order&quot;:&quot;9999999999999999999999999999&quot;},&quot;relativeTransform&quot;:{&quot;translate&quot;:{&quot;x&quot;:-78.00461645123085,&quot;y&quot;:-98.85081198920774},&quot;rotate&quot;:0,&quot;skewX&quot;:0,&quot;scale&quot;:{&quot;x&quot;:1,&quot;y&quot;:1}},&quot;opacity&quot;:0.7},&quot;97538e68-c4d7-452a-ab02-fb1aab860d52&quot;:{&quot;id&quot;:&quot;97538e68-c4d7-452a-ab02-fb1aab860d52&quot;,&quot;name&quot;:&quot;Phospholipid&quot;,&quot;displayName&quot;:&quot;&quot;,&quot;type&quot;:&quot;FIGURE_OBJECT&quot;,&quot;relativeTransform&quot;:{&quot;translate&quot;:{&quot;x&quot;:246.9970419541662,&quot;y&quot;:14.136251536921435},&quot;rotate&quot;:0.7571010947793217,&quot;skewX&quot;:-3.281702132212826e-16,&quot;scale&quot;:{&quot;x&quot;:-0.3561813446790643,&quot;y&quot;:0.35618134467906504}},&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b472768d-c5fb-4eda-bc1b-520e56802a18&quot;,&quot;order&quot;:&quot;1&quot;}},&quot;97e173a9-7f17-4c07-89c7-09160bdfe9f6&quot;:{&quot;id&quot;:&quot;97e173a9-7f17-4c07-89c7-09160bdfe9f6&quot;,&quot;name&quot;:&quot;Phospholipid&quot;,&quot;displayName&quot;:&quot;&quot;,&quot;type&quot;:&quot;FIGURE_OBJECT&quot;,&quot;relativeTransform&quot;:{&quot;translate&quot;:{&quot;x&quot;:246.996348032244,&quot;y&quot;:28.878384028348464},&quot;rotate&quot;:1.0471975511965974,&quot;skewX&quot;:-6.563404264425644e-16,&quot;scale&quot;:{&quot;x&quot;:-0.3561813446790646,&quot;y&quot;:0.3561813446790649}},&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b472768d-c5fb-4eda-bc1b-520e56802a18&quot;,&quot;order&quot;:&quot;2&quot;}},&quot;1a65a8ea-05d8-4dd3-820c-31c74385353e&quot;:{&quot;id&quot;:&quot;1a65a8ea-05d8-4dd3-820c-31c74385353e&quot;,&quot;name&quot;:&quot;Phospholipid&quot;,&quot;displayName&quot;:&quot;&quot;,&quot;type&quot;:&quot;FIGURE_OBJECT&quot;,&quot;relativeTransform&quot;:{&quot;translate&quot;:{&quot;x&quot;:261.6599794374341,&quot;y&quot;:38.451981312296596},&quot;rotate&quot;:1.1459663399952549,&quot;skewX&quot;:-6.563404264425644e-16,&quot;scale&quot;:{&quot;x&quot;:-0.3561813446790646,&quot;y&quot;:0.3561813446790649}},&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b472768d-c5fb-4eda-bc1b-520e56802a18&quot;,&quot;order&quot;:&quot;5&quot;}},&quot;67863bc7-0f63-4b60-9244-c6174bbc1ede&quot;:{&quot;id&quot;:&quot;67863bc7-0f63-4b60-9244-c6174bbc1ede&quot;,&quot;name&quot;:&quot;Phospholipid&quot;,&quot;displayName&quot;:&quot;&quot;,&quot;type&quot;:&quot;FIGURE_OBJECT&quot;,&quot;relativeTransform&quot;:{&quot;translate&quot;:{&quot;x&quot;:261.3460936629881,&quot;y&quot;:51.69750472737273},&quot;rotate&quot;:2.094395102393195,&quot;skewX&quot;:-8.751205685900866e-16,&quot;scale&quot;:{&quot;x&quot;:-0.3561813446790644,&quot;y&quot;:0.35618134467906504}},&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b472768d-c5fb-4eda-bc1b-520e56802a18&quot;,&quot;order&quot;:&quot;6&quot;}},&quot;cd46877b-02c8-45f1-9e0b-32cbdf749a65&quot;:{&quot;id&quot;:&quot;cd46877b-02c8-45f1-9e0b-32cbdf749a65&quot;,&quot;name&quot;:&quot;Phospholipid&quot;,&quot;displayName&quot;:&quot;&quot;,&quot;type&quot;:&quot;FIGURE_OBJECT&quot;,&quot;relativeTransform&quot;:{&quot;translate&quot;:{&quot;x&quot;:246.99703456252885,&quot;y&quot;:55.882730863024115},&quot;rotate&quot;:2.4117369327175044,&quot;skewX&quot;:-1.640851066106412e-15,&quot;scale&quot;:{&quot;x&quot;:-0.3561813446790644,&quot;y&quot;:0.35618134467906626}},&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b472768d-c5fb-4eda-bc1b-520e56802a18&quot;,&quot;order&quot;:&quot;7&quot;}},&quot;741f7586-7593-4a81-979d-1aa40bb95be3&quot;:{&quot;id&quot;:&quot;741f7586-7593-4a81-979d-1aa40bb95be3&quot;,&quot;name&quot;:&quot;Person (symbol, female gender)&quot;,&quot;displayName&quot;:&quot;&quot;,&quot;type&quot;:&quot;FIGURE_OBJECT&quot;,&quot;relativeTransform&quot;:{&quot;translate&quot;:{&quot;x&quot;:38.322725301737876,&quot;y&quot;:-15.883831318274975},&quot;rotate&quot;:0,&quot;skewX&quot;:0,&quot;scale&quot;:{&quot;x&quot;:0.7575148036113507,&quot;y&quot;:0.7575148036113506}},&quot;image&quot;:{&quot;url&quot;:&quot;https://icons.biorender.com/biorender/634edaebffac5700214662d7/20221018175317/image/person-symbol-female-gender.png&quot;,&quot;fallbackUrl&quot;:&quot;https://res.cloudinary.com/dlcjuc3ej/image/upload/v1666115597/gu3zptfi4bomhkwrya6f.svg#/keystone/api/icons/634edaebffac5700214662d7/20221018175317/image/person-symbol-female-gender.svg#/keystone/api/icons/634edaebffac5700214662d7/20221018175317/image/person-symbol-female-gender.svg#/keystone/api/icons/634edaebffac5700214662d7/20221018175317/image/person-symbol-female-gender.svg#/keystone/api/icons/634edaebffac5700214662d7/20221018175317/image/person-symbol-female-gender.svg#/keystone/api/icons/634edaebffac5700214662d7/20221018175317/image/person-symbol-female-gender.svg#/keystone/api/icons/634edaebffac5700214662d7/20221018175317/image/person-symbol-female-gender.svg#/keystone/api/icons/634edaebffac5700214662d7/20221018175317/image/person-symbol-female-gender.svg&quot;,&quot;isPremium&quot;:false,&quot;isOrgIcon&quot;:false,&quot;size&quot;:{&quot;x&quot;:65,&quot;y&quot;:125.4225352112676}},&quot;source&quot;:{&quot;id&quot;:&quot;634edaebffac5700214662d7&quot;,&quot;version&quot;:&quot;1666115597&quot;,&quot;type&quot;:&quot;ASSETS&quot;},&quot;isPremium&quot;:false,&quot;parent&quot;:{&quot;type&quot;:&quot;CHILD&quot;,&quot;parentId&quot;:&quot;14cbbd0a-860b-4603-807e-f461711c52d9&quot;,&quot;order&quot;:&quot;62&quot;},&quot;styles&quot;:{&quot;editable&quot;:[{&quot;monochromeTargetColor&quot;:&quot;#E9CFF4&quot;,&quot;styleName&quot;:&quot;FILL&quot;,&quot;color&quot;:&quot;#d7adea&quot;},{&quot;monochromeTargetColor&quot;:&quot;#E9CFF4&quot;,&quot;styleName&quot;:&quot;STROKE&quot;}]}},&quot;4d31f764-0179-427f-aa2d-f035e9f9b934&quot;:{&quot;id&quot;:&quot;4d31f764-0179-427f-aa2d-f035e9f9b934&quot;,&quot;name&quot;:&quot;Person (symbol, female gender)&quot;,&quot;displayName&quot;:&quot;&quot;,&quot;type&quot;:&quot;FIGURE_OBJECT&quot;,&quot;relativeTransform&quot;:{&quot;translate&quot;:{&quot;x&quot;:17.984607707365086,&quot;y&quot;:4.515874241246301},&quot;rotate&quot;:0,&quot;skewX&quot;:0,&quot;scale&quot;:{&quot;x&quot;:0.7575148036113507,&quot;y&quot;:0.7575148036113506}},&quot;image&quot;:{&quot;url&quot;:&quot;https://icons.biorender.com/biorender/634edaebffac5700214662d7/20221018175317/image/person-symbol-female-gender.png&quot;,&quot;fallbackUrl&quot;:&quot;https://res.cloudinary.com/dlcjuc3ej/image/upload/v1666115597/gu3zptfi4bomhkwrya6f.svg#/keystone/api/icons/634edaebffac5700214662d7/20221018175317/image/person-symbol-female-gender.svg#/keystone/api/icons/634edaebffac5700214662d7/20221018175317/image/person-symbol-female-gender.svg#/keystone/api/icons/634edaebffac5700214662d7/20221018175317/image/person-symbol-female-gender.svg#/keystone/api/icons/634edaebffac5700214662d7/20221018175317/image/person-symbol-female-gender.svg#/keystone/api/icons/634edaebffac5700214662d7/20221018175317/image/person-symbol-female-gender.svg#/keystone/api/icons/634edaebffac5700214662d7/20221018175317/image/person-symbol-female-gender.svg#/keystone/api/icons/634edaebffac5700214662d7/20221018175317/image/person-symbol-female-gender.svg&quot;,&quot;isPremium&quot;:false,&quot;isOrgIcon&quot;:false,&quot;size&quot;:{&quot;x&quot;:65,&quot;y&quot;:125.4225352112676}},&quot;source&quot;:{&quot;id&quot;:&quot;634edaebffac5700214662d7&quot;,&quot;version&quot;:&quot;1666115597&quot;,&quot;type&quot;:&quot;ASSETS&quot;},&quot;isPremium&quot;:false,&quot;parent&quot;:{&quot;type&quot;:&quot;CHILD&quot;,&quot;parentId&quot;:&quot;14cbbd0a-860b-4603-807e-f461711c52d9&quot;,&quot;order&quot;:&quot;7&quot;},&quot;styles&quot;:{&quot;editable&quot;:[{&quot;monochromeTargetColor&quot;:&quot;#C59ED6&quot;,&quot;styleName&quot;:&quot;FILL&quot;,&quot;color&quot;:&quot;#9f6eb8&quot;},{&quot;monochromeTargetColor&quot;:&quot;#C59ED6&quot;,&quot;styleName&quot;:&quot;STROKE&quot;}]}},&quot;76308497-61b0-433e-a2f9-99ae4ac2a1d0&quot;:{&quot;id&quot;:&quot;76308497-61b0-433e-a2f9-99ae4ac2a1d0&quot;,&quot;name&quot;:&quot;Person (symbol, female gender)&quot;,&quot;displayName&quot;:&quot;&quot;,&quot;type&quot;:&quot;FIGURE_OBJECT&quot;,&quot;relativeTransform&quot;:{&quot;translate&quot;:{&quot;x&quot;:-23.04462515807913,&quot;y&quot;:4.5153001995750515},&quot;rotate&quot;:0,&quot;skewX&quot;:0,&quot;scale&quot;:{&quot;x&quot;:0.7575148036113507,&quot;y&quot;:0.7575148036113506}},&quot;image&quot;:{&quot;url&quot;:&quot;https://icons.biorender.com/biorender/634edaebffac5700214662d7/20221018175317/image/person-symbol-female-gender.png&quot;,&quot;fallbackUrl&quot;:&quot;https://res.cloudinary.com/dlcjuc3ej/image/upload/v1666115597/gu3zptfi4bomhkwrya6f.svg#/keystone/api/icons/634edaebffac5700214662d7/20221018175317/image/person-symbol-female-gender.svg#/keystone/api/icons/634edaebffac5700214662d7/20221018175317/image/person-symbol-female-gender.svg#/keystone/api/icons/634edaebffac5700214662d7/20221018175317/image/person-symbol-female-gender.svg#/keystone/api/icons/634edaebffac5700214662d7/20221018175317/image/person-symbol-female-gender.svg#/keystone/api/icons/634edaebffac5700214662d7/20221018175317/image/person-symbol-female-gender.svg#/keystone/api/icons/634edaebffac5700214662d7/20221018175317/image/person-symbol-female-gender.svg#/keystone/api/icons/634edaebffac5700214662d7/20221018175317/image/person-symbol-female-gender.svg&quot;,&quot;isPremium&quot;:false,&quot;isOrgIcon&quot;:false,&quot;size&quot;:{&quot;x&quot;:65,&quot;y&quot;:125.4225352112676}},&quot;source&quot;:{&quot;id&quot;:&quot;634edaebffac5700214662d7&quot;,&quot;version&quot;:&quot;1666115597&quot;,&quot;type&quot;:&quot;ASSETS&quot;},&quot;isPremium&quot;:false,&quot;parent&quot;:{&quot;type&quot;:&quot;CHILD&quot;,&quot;parentId&quot;:&quot;14cbbd0a-860b-4603-807e-f461711c52d9&quot;,&quot;order&quot;:&quot;65&quot;},&quot;styles&quot;:{&quot;editable&quot;:[{&quot;monochromeTargetColor&quot;:&quot;#C59ED6&quot;,&quot;styleName&quot;:&quot;FILL&quot;,&quot;color&quot;:&quot;#9f6eb8&quot;},{&quot;monochromeTargetColor&quot;:&quot;#C59ED6&quot;,&quot;styleName&quot;:&quot;STROKE&quot;}]}},&quot;2d106d77-2026-4968-8c6d-315893039b91&quot;:{&quot;id&quot;:&quot;2d106d77-2026-4968-8c6d-315893039b91&quot;,&quot;name&quot;:&quot;Person (symbol, female gender)&quot;,&quot;displayName&quot;:&quot;&quot;,&quot;type&quot;:&quot;FIGURE_OBJECT&quot;,&quot;relativeTransform&quot;:{&quot;translate&quot;:{&quot;x&quot;:37.745458994448654,&quot;y&quot;:15.88280913209351},&quot;rotate&quot;:0,&quot;skewX&quot;:0,&quot;scale&quot;:{&quot;x&quot;:0.7575148036113507,&quot;y&quot;:0.7575148036113506}},&quot;image&quot;:{&quot;url&quot;:&quot;https://icons.biorender.com/biorender/634ee821ffac570021466310/person-symbol-female-gender.png&quot;,&quot;fallbackUrl&quot;:&quot;https://res.cloudinary.com/dlcjuc3ej/image/upload/v1666115612/fyvjfz9xskbxcsah7kus.svg#/keystone/api/icons/634ee821ffac570021466310/person-symbol-female-gender.svg#/keystone/api/icons/634ee821ffac570021466310/person-symbol-female-gender.svg#/keystone/api/icons/634ee821ffac570021466310/person-symbol-female-gender.svg#/keystone/api/icons/634ee821ffac570021466310/person-symbol-female-gender.svg#/keystone/api/icons/634ee821ffac570021466310/person-symbol-female-gender.svg#/keystone/api/icons/634ee821ffac570021466310/person-symbol-female-gender.svg#/keystone/api/icons/634ee821ffac570021466310/person-symbol-female-gender.svg&quot;,&quot;isPremium&quot;:false,&quot;isOrgIcon&quot;:false,&quot;size&quot;:{&quot;x&quot;:65,&quot;y&quot;:125.4225352112676}},&quot;source&quot;:{&quot;id&quot;:&quot;634edaebffac5700214662d7&quot;,&quot;version&quot;:&quot;1666115597&quot;,&quot;type&quot;:&quot;ASSETS&quot;},&quot;isPremium&quot;:false,&quot;parent&quot;:{&quot;type&quot;:&quot;CHILD&quot;,&quot;parentId&quot;:&quot;14cbbd0a-860b-4603-807e-f461711c52d9&quot;,&quot;order&quot;:&quot;75&quot;}},&quot;d3603ffa-7600-4111-8e46-450aedb5ffbc&quot;:{&quot;id&quot;:&quot;d3603ffa-7600-4111-8e46-450aedb5ffbc&quot;,&quot;name&quot;:&quot;Person (symbol, male gender)&quot;,&quot;displayName&quot;:&quot;&quot;,&quot;type&quot;:&quot;FIGURE_OBJECT&quot;,&quot;relativeTransform&quot;:{&quot;translate&quot;:{&quot;x&quot;:-2.4081293026813597,&quot;y&quot;:15.883242767082912},&quot;rotate&quot;:0,&quot;skewX&quot;:0,&quot;scale&quot;:{&quot;x&quot;:0.7575148036113507,&quot;y&quot;:0.7575148036113508}},&quot;image&quot;:{&quot;url&quot;:&quot;https://icons.biorender.com/biorender/634ee6ddffac5700214662f0/person-symbol-male-gender.png&quot;,&quot;fallbackUrl&quot;:&quot;https://res.cloudinary.com/dlcjuc3ej/image/upload/v1666115289/jxi8zwizp89m57idyyf4.svg#/keystone/api/icons/634ee6ddffac5700214662f0/person-symbol-male-gender.svg#/keystone/api/icons/634ee6ddffac5700214662f0/person-symbol-male-gender.svg#/keystone/api/icons/634ee6ddffac5700214662f0/person-symbol-male-gender.svg#/keystone/api/icons/634ee6ddffac5700214662f0/person-symbol-male-gender.svg#/keystone/api/icons/634ee6ddffac5700214662f0/person-symbol-male-gender.svg#/keystone/api/icons/634ee6ddffac5700214662f0/person-symbol-male-gender.svg#/keystone/api/icons/634ee6ddffac5700214662f0/person-symbol-male-gender.svg&quot;,&quot;isPremium&quot;:false,&quot;size&quot;:{&quot;x&quot;:65,&quot;y&quot;:125.4225352112676}},&quot;source&quot;:{&quot;id&quot;:&quot;634edadfffac5700214662d6&quot;,&quot;version&quot;:1666115278,&quot;type&quot;:&quot;ASSETS&quot;},&quot;isPremium&quot;:false,&quot;parent&quot;:{&quot;type&quot;:&quot;CHILD&quot;,&quot;parentId&quot;:&quot;14cbbd0a-860b-4603-807e-f461711c52d9&quot;,&quot;order&quot;:&quot;95&quot;},&quot;styles&quot;:{&quot;editable&quot;:[{&quot;monochromeTargetColor&quot;:&quot;#9F5590&quot;,&quot;styleName&quot;:&quot;FILL&quot;,&quot;color&quot;:&quot;#8a4d7b&quot;},{&quot;monochromeTargetColor&quot;:&quot;#9F5590&quot;,&quot;styleName&quot;:&quot;STROKE&quot;}]}},&quot;daef7596-6db5-4932-8d13-ed70e61221d7&quot;:{&quot;id&quot;:&quot;daef7596-6db5-4932-8d13-ed70e61221d7&quot;,&quot;name&quot;:&quot;Person (symbol, male gender)&quot;,&quot;displayName&quot;:&quot;&quot;,&quot;type&quot;:&quot;FIGURE_OBJECT&quot;,&quot;relativeTransform&quot;:{&quot;translate&quot;:{&quot;x&quot;:59.63312758866722,&quot;y&quot;:4.515688394136717},&quot;rotate&quot;:0,&quot;skewX&quot;:0,&quot;scale&quot;:{&quot;x&quot;:0.7575148036113507,&quot;y&quot;:0.7575148036113508}},&quot;image&quot;:{&quot;url&quot;:&quot;https://icons.biorender.com/biorender/634ee6ddffac5700214662f0/person-symbol-male-gender.png&quot;,&quot;fallbackUrl&quot;:&quot;https://res.cloudinary.com/dlcjuc3ej/image/upload/v1666115289/jxi8zwizp89m57idyyf4.svg#/keystone/api/icons/634ee6ddffac5700214662f0/person-symbol-male-gender.svg#/keystone/api/icons/634ee6ddffac5700214662f0/person-symbol-male-gender.svg#/keystone/api/icons/634ee6ddffac5700214662f0/person-symbol-male-gender.svg#/keystone/api/icons/634ee6ddffac5700214662f0/person-symbol-male-gender.svg#/keystone/api/icons/634ee6ddffac5700214662f0/person-symbol-male-gender.svg#/keystone/api/icons/634ee6ddffac5700214662f0/person-symbol-male-gender.svg#/keystone/api/icons/634ee6ddffac5700214662f0/person-symbol-male-gender.svg&quot;,&quot;isPremium&quot;:false,&quot;size&quot;:{&quot;x&quot;:65,&quot;y&quot;:125.4225352112676}},&quot;source&quot;:{&quot;id&quot;:&quot;634edadfffac5700214662d6&quot;,&quot;version&quot;:1666115278,&quot;type&quot;:&quot;ASSETS&quot;},&quot;isPremium&quot;:false,&quot;parent&quot;:{&quot;type&quot;:&quot;CHILD&quot;,&quot;parentId&quot;:&quot;14cbbd0a-860b-4603-807e-f461711c52d9&quot;,&quot;order&quot;:&quot;72&quot;},&quot;styles&quot;:{&quot;editable&quot;:[{&quot;monochromeTargetColor&quot;:&quot;#D893CA&quot;,&quot;styleName&quot;:&quot;FILL&quot;,&quot;color&quot;:&quot;#ca7eb8&quot;},{&quot;monochromeTargetColor&quot;:&quot;#D893CA&quot;,&quot;styleName&quot;:&quot;STROKE&quot;}]},&quot;opacity&quot;:1},&quot;d6fe90ed-2449-41d7-9ab8-0f9197dcab99&quot;:{&quot;id&quot;:&quot;d6fe90ed-2449-41d7-9ab8-0f9197dcab99&quot;,&quot;name&quot;:&quot;Person (symbol, male gender)&quot;,&quot;displayName&quot;:&quot;&quot;,&quot;type&quot;:&quot;FIGURE_OBJECT&quot;,&quot;relativeTransform&quot;:{&quot;translate&quot;:{&quot;x&quot;:-2.4073939075431667,&quot;y&quot;:-15.88373876025937},&quot;rotate&quot;:0,&quot;skewX&quot;:0,&quot;scale&quot;:{&quot;x&quot;:0.7575148036113507,&quot;y&quot;:0.7575148036113508}},&quot;image&quot;:{&quot;url&quot;:&quot;https://icons.biorender.com/biorender/634ee6ddffac5700214662f0/person-symbol-male-gender.png&quot;,&quot;fallbackUrl&quot;:&quot;https://res.cloudinary.com/dlcjuc3ej/image/upload/v1666115289/jxi8zwizp89m57idyyf4.svg#/keystone/api/icons/634ee6ddffac5700214662f0/person-symbol-male-gender.svg#/keystone/api/icons/634ee6ddffac5700214662f0/person-symbol-male-gender.svg#/keystone/api/icons/634ee6ddffac5700214662f0/person-symbol-male-gender.svg#/keystone/api/icons/634ee6ddffac5700214662f0/person-symbol-male-gender.svg#/keystone/api/icons/634ee6ddffac5700214662f0/person-symbol-male-gender.svg#/keystone/api/icons/634ee6ddffac5700214662f0/person-symbol-male-gender.svg#/keystone/api/icons/634ee6ddffac5700214662f0/person-symbol-male-gender.svg&quot;,&quot;isPremium&quot;:false,&quot;size&quot;:{&quot;x&quot;:65,&quot;y&quot;:125.4225352112676}},&quot;source&quot;:{&quot;id&quot;:&quot;634edadfffac5700214662d6&quot;,&quot;version&quot;:1666115278,&quot;type&quot;:&quot;ASSETS&quot;},&quot;isPremium&quot;:false,&quot;parent&quot;:{&quot;type&quot;:&quot;CHILD&quot;,&quot;parentId&quot;:&quot;14cbbd0a-860b-4603-807e-f461711c52d9&quot;,&quot;order&quot;:&quot;62&quot;},&quot;opacity&quot;:1,&quot;styles&quot;:{&quot;editable&quot;:[{&quot;monochromeTargetColor&quot;:&quot;#EBBDE2&quot;,&quot;styleName&quot;:&quot;FILL&quot;,&quot;color&quot;:&quot;#e3a9d6&quot;},{&quot;monochromeTargetColor&quot;:&quot;#EBBDE2&quot;,&quot;styleName&quot;:&quot;STROKE&quot;}]}},&quot;5b8113c1-bdad-4582-9127-b7e2240ce3d9&quot;:{&quot;id&quot;:&quot;5b8113c1-bdad-4582-9127-b7e2240ce3d9&quot;,&quot;name&quot;:&quot;Hand (lateral, fist)&quot;,&quot;displayName&quot;:&quot;&quot;,&quot;type&quot;:&quot;FIGURE_OBJECT&quot;,&quot;relativeTransform&quot;:{&quot;translate&quot;:{&quot;x&quot;:248.916,&quot;y&quot;:119.29588396844863},&quot;rotate&quot;:0,&quot;skewX&quot;:0,&quot;scale&quot;:{&quot;x&quot;:1,&quot;y&quot;:1}},&quot;image&quot;:{&quot;url&quot;:&quot;https://icons.cdn.biorender.com/biorender/5d97b5cc583b1100047f1991/5d97b468583b1100047f198e.png&quot;,&quot;isPremium&quot;:false,&quot;isOrgIcon&quot;:false,&quot;size&quot;:{&quot;x&quot;:200,&quot;y&quot;:106.55021834061135},&quot;fallbackUrl&quot;:&quot;sources/icons/5d97b5cc583b1100047f1991/5d97b468583b1100047f198e.svg&quot;},&quot;source&quot;:{&quot;id&quot;:&quot;5d97b468583b1100047f198e&quot;,&quot;version&quot;:&quot;20191004211242&quot;,&quot;type&quot;:&quot;ASSETS&quot;},&quot;isPremium&quot;:false,&quot;parent&quot;:{&quot;type&quot;:&quot;CHILD&quot;,&quot;parentId&quot;:&quot;61fdae06-ce15-42c9-a74f-49664d8c4267&quot;,&quot;order&quot;:&quot;99&quot;}},&quot;e048f375-e796-4a95-898c-a1184d52a4c0&quot;:{&quot;id&quot;:&quot;e048f375-e796-4a95-898c-a1184d52a4c0&quot;,&quot;name&quot;:&quot;No sign&quot;,&quot;displayName&quot;:&quot;&quot;,&quot;type&quot;:&quot;FIGURE_OBJECT&quot;,&quot;relativeTransform&quot;:{&quot;translate&quot;:{&quot;x&quot;:-298,&quot;y&quot;:202},&quot;rotate&quot;:0,&quot;skewX&quot;:0,&quot;scale&quot;:{&quot;x&quot;:1,&quot;y&quot;:1}},&quot;image&quot;:{&quot;url&quot;:&quot;https://icons.cdn.biorender.com/biorender/5d430e77cedd760004215cc5/5d430c68cedd760004215c7b.png&quot;,&quot;isPremium&quot;:false,&quot;isOrgIcon&quot;:false,&quot;size&quot;:{&quot;x&quot;:100,&quot;y&quot;:99.31972789115646},&quot;fallbackUrl&quot;:&quot;sources/icons/5d430e77cedd760004215cc5/5d430c68cedd760004215c7b.svg&quot;},&quot;source&quot;:{&quot;id&quot;:&quot;5d430c68cedd760004215c7b&quot;,&quot;version&quot;:&quot;20190801160812&quot;,&quot;type&quot;:&quot;ASSETS&quot;},&quot;isPremium&quot;:false,&quot;parent&quot;:{&quot;type&quot;:&quot;CHILD&quot;,&quot;parentId&quot;:&quot;61fdae06-ce15-42c9-a74f-49664d8c4267&quot;,&quot;order&quot;:&quot;995&quot;}},&quot;a9cc12e3-f136-4792-9025-4b9808cfec7d&quot;:{&quot;id&quot;:&quot;a9cc12e3-f136-4792-9025-4b9808cfec7d&quot;,&quot;name&quot;:&quot;Shopping cart (symbol)&quot;,&quot;displayName&quot;:&quot;&quot;,&quot;type&quot;:&quot;FIGURE_OBJECT&quot;,&quot;relativeTransform&quot;:{&quot;translate&quot;:{&quot;x&quot;:-330,&quot;y&quot;:167.70240333299296},&quot;rotate&quot;:0,&quot;skewX&quot;:0,&quot;scale&quot;:{&quot;x&quot;:1,&quot;y&quot;:1}},&quot;image&quot;:{&quot;url&quot;:&quot;https://icons.cdn.biorender.com/biorender/64906f96195f1f002045ef04/20230619151101/image/64906f96195f1f002045ef04.png&quot;,&quot;isPremium&quot;:false,&quot;isOrgIcon&quot;:false,&quot;size&quot;:{&quot;x&quot;:100,&quot;y&quot;:100}},&quot;source&quot;:{&quot;id&quot;:&quot;64906f96195f1f002045ef04&quot;,&quot;version&quot;:&quot;20230619151101&quot;,&quot;type&quot;:&quot;ASSETS&quot;},&quot;isPremium&quot;:false,&quot;parent&quot;:{&quot;type&quot;:&quot;CHILD&quot;,&quot;parentId&quot;:&quot;61fdae06-ce15-42c9-a74f-49664d8c4267&quot;,&quot;order&quot;:&quot;997&quot;}},&quot;ed48bdf3-ffca-4cb1-8d27-936f0eefb3b9&quot;:{&quot;id&quot;:&quot;ed48bdf3-ffca-4cb1-8d27-936f0eefb3b9&quot;,&quot;type&quot;:&quot;FIGURE_OBJECT&quot;,&quot;document&quot;:{&quot;type&quot;:&quot;DOCUMENT_GROUP&quot;,&quot;canvasType&quot;:&quot;SLIDE&quot;,&quot;units&quot;:&quot;in&quot;}}}}"/>
</p:tagLst>
</file>

<file path=ppt/tags/tag10.xml><?xml version="1.0" encoding="utf-8"?>
<p:tagLst xmlns:a="http://schemas.openxmlformats.org/drawingml/2006/main" xmlns:r="http://schemas.openxmlformats.org/officeDocument/2006/relationships" xmlns:p="http://schemas.openxmlformats.org/presentationml/2006/main">
  <p:tag name="ID" val="69963b97075f96c2e6a7f117"/>
  <p:tag name="FIGURESLIDEID" val="61fdae06-ce15-42c9-a74f-49664d8c4267"/>
  <p:tag name="SELECTIONIDS" val="a9cc12e3-f136-4792-9025-4b9808cfec7d"/>
  <p:tag name="TRANSPARENTBACKGROUND" val="true"/>
  <p:tag name="VERSION" val="1773415791750"/>
  <p:tag name="TITLE" val="Final - FUND Central Illustration - JACC"/>
  <p:tag name="CREATORNAME" val="Neil Keshvani"/>
  <p:tag name="DATEINSERTED" val="1773415823483"/>
  <p:tag name="DPI" val="300"/>
  <p:tag name="BIOJSON" val="{&quot;id&quot;:&quot;ed48bdf3-ffca-4cb1-8d27-936f0eefb3b9&quot;,&quot;objects&quot;:{&quot;a9cc12e3-f136-4792-9025-4b9808cfec7d&quot;:{&quot;id&quot;:&quot;a9cc12e3-f136-4792-9025-4b9808cfec7d&quot;,&quot;name&quot;:&quot;Shopping cart (symbol)&quot;,&quot;displayName&quot;:&quot;&quot;,&quot;type&quot;:&quot;FIGURE_OBJECT&quot;,&quot;relativeTransform&quot;:{&quot;translate&quot;:{&quot;x&quot;:-330,&quot;y&quot;:167.70240333299296},&quot;rotate&quot;:0,&quot;skewX&quot;:0,&quot;scale&quot;:{&quot;x&quot;:1,&quot;y&quot;:1}},&quot;image&quot;:{&quot;url&quot;:&quot;https://icons.cdn.biorender.com/biorender/64906f96195f1f002045ef04/20230619151101/image/64906f96195f1f002045ef04.png&quot;,&quot;isPremium&quot;:false,&quot;isOrgIcon&quot;:false,&quot;size&quot;:{&quot;x&quot;:100,&quot;y&quot;:100}},&quot;source&quot;:{&quot;id&quot;:&quot;64906f96195f1f002045ef04&quot;,&quot;version&quot;:&quot;20230619151101&quot;,&quot;type&quot;:&quot;ASSETS&quot;},&quot;isPremium&quot;:false,&quot;parent&quot;:{&quot;type&quot;:&quot;CHILD&quot;,&quot;parentId&quot;:&quot;61fdae06-ce15-42c9-a74f-49664d8c4267&quot;,&quot;order&quot;:&quot;997&quot;}},&quot;61fdae06-ce15-42c9-a74f-49664d8c4267&quot;:{&quot;id&quot;:&quot;61fdae06-ce15-42c9-a74f-49664d8c4267&quot;,&quot;type&quot;:&quot;FIGURE_OBJECT&quot;,&quot;document&quot;:{&quot;type&quot;:&quot;FIGURE&quot;,&quot;canvasType&quot;:&quot;FIGURE&quot;,&quot;units&quot;:&quot;in&quot;,&quot;aspectRatio&quot;:0},&quot;parent&quot;:{&quot;type&quot;:&quot;DOCUMENT&quot;,&quot;parentId&quot;:&quot;ed48bdf3-ffca-4cb1-8d27-936f0eefb3b9&quot;,&quot;order&quot;:&quot;8&quot;}},&quot;ed48bdf3-ffca-4cb1-8d27-936f0eefb3b9&quot;:{&quot;id&quot;:&quot;ed48bdf3-ffca-4cb1-8d27-936f0eefb3b9&quot;,&quot;type&quot;:&quot;FIGURE_OBJECT&quot;,&quot;document&quot;:{&quot;type&quot;:&quot;DOCUMENT_GROUP&quot;,&quot;canvasType&quot;:&quot;SLIDE&quot;,&quot;units&quot;:&quot;in&quot;}}}}"/>
</p:tagLst>
</file>

<file path=ppt/tags/tag2.xml><?xml version="1.0" encoding="utf-8"?>
<p:tagLst xmlns:a="http://schemas.openxmlformats.org/drawingml/2006/main" xmlns:r="http://schemas.openxmlformats.org/officeDocument/2006/relationships" xmlns:p="http://schemas.openxmlformats.org/presentationml/2006/main">
  <p:tag name="ID" val="69963b97075f96c2e6a7f117"/>
  <p:tag name="FIGURESLIDEID" val="61fdae06-ce15-42c9-a74f-49664d8c4267"/>
  <p:tag name="SELECTIONIDS" val="df7762bb-4395-4fde-bae8-cb61846a5455"/>
  <p:tag name="TRANSPARENTBACKGROUND" val="true"/>
  <p:tag name="VERSION" val="1773415791750"/>
  <p:tag name="TITLE" val="Final - FUND Central Illustration - JACC"/>
  <p:tag name="CREATORNAME" val="Neil Keshvani"/>
  <p:tag name="DATEINSERTED" val="1773415823483"/>
  <p:tag name="DPI" val="300"/>
  <p:tag name="BIOJSON" val="{&quot;id&quot;:&quot;ed48bdf3-ffca-4cb1-8d27-936f0eefb3b9&quot;,&quot;objects&quot;:{&quot;df7762bb-4395-4fde-bae8-cb61846a5455&quot;:{&quot;id&quot;:&quot;df7762bb-4395-4fde-bae8-cb61846a5455&quot;,&quot;name&quot;:&quot;Person working at desk (long hair, symb)ol&quot;,&quot;displayName&quot;:&quot;&quot;,&quot;type&quot;:&quot;FIGURE_OBJECT&quot;,&quot;relativeTransform&quot;:{&quot;translate&quot;:{&quot;x&quot;:-345,&quot;y&quot;:-223},&quot;rotate&quot;:0,&quot;skewX&quot;:0,&quot;scale&quot;:{&quot;x&quot;:1,&quot;y&quot;:1}},&quot;image&quot;:{&quot;url&quot;:&quot;https://icons.cdn.biorender.com/biorender/6009e76c3f3f87002864761a/20210121204822/image/6009e76c3f3f87002864761a.png&quot;,&quot;isPremium&quot;:false,&quot;isOrgIcon&quot;:false,&quot;size&quot;:{&quot;x&quot;:100,&quot;y&quot;:97.79005524861878}},&quot;source&quot;:{&quot;id&quot;:&quot;6009e76c3f3f87002864761a&quot;,&quot;version&quot;:&quot;20210121204822&quot;,&quot;type&quot;:&quot;ASSETS&quot;},&quot;isPremium&quot;:false,&quot;parent&quot;:{&quot;type&quot;:&quot;CHILD&quot;,&quot;parentId&quot;:&quot;61fdae06-ce15-42c9-a74f-49664d8c4267&quot;,&quot;order&quot;:&quot;5&quot;}},&quot;61fdae06-ce15-42c9-a74f-49664d8c4267&quot;:{&quot;id&quot;:&quot;61fdae06-ce15-42c9-a74f-49664d8c4267&quot;,&quot;type&quot;:&quot;FIGURE_OBJECT&quot;,&quot;document&quot;:{&quot;type&quot;:&quot;FIGURE&quot;,&quot;canvasType&quot;:&quot;FIGURE&quot;,&quot;units&quot;:&quot;in&quot;,&quot;aspectRatio&quot;:0},&quot;parent&quot;:{&quot;type&quot;:&quot;DOCUMENT&quot;,&quot;parentId&quot;:&quot;ed48bdf3-ffca-4cb1-8d27-936f0eefb3b9&quot;,&quot;order&quot;:&quot;8&quot;}},&quot;ed48bdf3-ffca-4cb1-8d27-936f0eefb3b9&quot;:{&quot;id&quot;:&quot;ed48bdf3-ffca-4cb1-8d27-936f0eefb3b9&quot;,&quot;type&quot;:&quot;FIGURE_OBJECT&quot;,&quot;document&quot;:{&quot;type&quot;:&quot;DOCUMENT_GROUP&quot;,&quot;canvasType&quot;:&quot;SLIDE&quot;,&quot;units&quot;:&quot;in&quot;}}}}"/>
</p:tagLst>
</file>

<file path=ppt/tags/tag3.xml><?xml version="1.0" encoding="utf-8"?>
<p:tagLst xmlns:a="http://schemas.openxmlformats.org/drawingml/2006/main" xmlns:r="http://schemas.openxmlformats.org/officeDocument/2006/relationships" xmlns:p="http://schemas.openxmlformats.org/presentationml/2006/main">
  <p:tag name="ID" val="69963b97075f96c2e6a7f117"/>
  <p:tag name="FIGURESLIDEID" val="61fdae06-ce15-42c9-a74f-49664d8c4267"/>
  <p:tag name="SELECTIONIDS" val="1623494b-2b77-4596-bdf3-c2406552e255"/>
  <p:tag name="TRANSPARENTBACKGROUND" val="true"/>
  <p:tag name="VERSION" val="1773415791750"/>
  <p:tag name="TITLE" val="Final - FUND Central Illustration - JACC"/>
  <p:tag name="CREATORNAME" val="Neil Keshvani"/>
  <p:tag name="DATEINSERTED" val="1773415823483"/>
  <p:tag name="DPI" val="300"/>
  <p:tag name="BIOJSON" val="{&quot;id&quot;:&quot;ed48bdf3-ffca-4cb1-8d27-936f0eefb3b9&quot;,&quot;objects&quot;:{&quot;1623494b-2b77-4596-bdf3-c2406552e255&quot;:{&quot;relativeTransform&quot;:{&quot;translate&quot;:{&quot;x&quot;:-73.98403335217655,&quot;y&quot;:272.8549528786982},&quot;rotate&quot;:0,&quot;skewX&quot;:0,&quot;scale&quot;:{&quot;x&quot;:1,&quot;y&quot;:1}},&quot;type&quot;:&quot;FIGURE_OBJECT&quot;,&quot;id&quot;:&quot;1623494b-2b77-4596-bdf3-c2406552e255&quot;,&quot;parent&quot;:{&quot;type&quot;:&quot;CHILD&quot;,&quot;parentId&quot;:&quot;61fdae06-ce15-42c9-a74f-49664d8c4267&quot;,&quot;order&quot;:&quot;7&quot;},&quot;name&quot;:&quot;Pill cluster&quot;,&quot;displayName&quot;:&quot;Pill cluster&quot;,&quot;source&quot;:{&quot;id&quot;:&quot;608aeff9ac44b300a20aaf63&quot;,&quot;type&quot;:&quot;ASSETS&quot;},&quot;isPremium&quot;:true},&quot;ef3d76d5-2d81-41de-adf3-f7df94e88590&quot;:{&quot;id&quot;:&quot;ef3d76d5-2d81-41de-adf3-f7df94e88590&quot;,&quot;name&quot;:&quot;Pill&quot;,&quot;type&quot;:&quot;FIGURE_OBJECT&quot;,&quot;relativeTransform&quot;:{&quot;translate&quot;:{&quot;x&quot;:-98.09324358447691,&quot;y&quot;:-466.8992866330128},&quot;rotate&quot;:-0.22017744070666753,&quot;skewX&quot;:-2.82267266641926e-17,&quot;scale&quot;:{&quot;x&quot;:0.9916190476190466,&quot;y&quot;:0.9916190476190478}},&quot;image&quot;:{&quot;url&quot;:&quot;https://icons.biorender.com/biorender/5b9ffc15ea6f7814001db3db/pill.png&quot;,&quot;fallbackUrl&quot;:&quot;https://res.cloudinary.com/dlcjuc3ej/image/upload/v1537211407/onfiqfpvpwcid6i6h7r0.svg#/keystone/api/icons/5b9ffc15ea6f7814001db3db/pill.svg&quot;,&quot;isPremium&quot;:false,&quot;isPacked&quot;:true,&quot;size&quot;:{&quot;x&quot;:100,&quot;y&quot;:38.32116788321168}},&quot;source&quot;:{&quot;id&quot;:&quot;5a4d1669a3625100144d1491&quot;,&quot;type&quot;:&quot;ASSETS&quot;},&quot;parent&quot;:{&quot;type&quot;:&quot;CHILD&quot;,&quot;parentId&quot;:&quot;1623494b-2b77-4596-bdf3-c2406552e255&quot;,&quot;order&quot;:&quot;2&quot;}},&quot;94fd193c-a8a7-4c25-b7a5-d9bf37f41ce2&quot;:{&quot;id&quot;:&quot;94fd193c-a8a7-4c25-b7a5-d9bf37f41ce2&quot;,&quot;name&quot;:&quot;Pill&quot;,&quot;type&quot;:&quot;FIGURE_OBJECT&quot;,&quot;relativeTransform&quot;:{&quot;translate&quot;:{&quot;x&quot;:-68.45048535358399,&quot;y&quot;:-417.55126650853526},&quot;rotate&quot;:2.731657600636832,&quot;skewX&quot;:5.645345332838506e-17,&quot;scale&quot;:{&quot;x&quot;:0.9916190476190478,&quot;y&quot;:0.991619047619048}},&quot;image&quot;:{&quot;url&quot;:&quot;https://icons.biorender.com/biorender/5b9ffc15ea6f7814001db3db/pill.png&quot;,&quot;fallbackUrl&quot;:&quot;https://res.cloudinary.com/dlcjuc3ej/image/upload/v1537211407/onfiqfpvpwcid6i6h7r0.svg#/keystone/api/icons/5b9ffc15ea6f7814001db3db/pill.svg&quot;,&quot;isPremium&quot;:false,&quot;isPacked&quot;:true,&quot;size&quot;:{&quot;x&quot;:100,&quot;y&quot;:38.32116788321168}},&quot;source&quot;:{&quot;id&quot;:&quot;5a4d1669a3625100144d1491&quot;,&quot;type&quot;:&quot;ASSETS&quot;},&quot;parent&quot;:{&quot;type&quot;:&quot;CHILD&quot;,&quot;parentId&quot;:&quot;1623494b-2b77-4596-bdf3-c2406552e255&quot;,&quot;order&quot;:&quot;5&quot;},&quot;opacity&quot;:0.78},&quot;20b87eef-81b1-4b84-b4c7-69631e355419&quot;:{&quot;id&quot;:&quot;20b87eef-81b1-4b84-b4c7-69631e355419&quot;,&quot;name&quot;:&quot;Pill&quot;,&quot;type&quot;:&quot;FIGURE_OBJECT&quot;,&quot;relativeTransform&quot;:{&quot;translate&quot;:{&quot;x&quot;:-94.5266141783029,&quot;y&quot;:-385.37349968339163},&quot;rotate&quot;:-7.642229304742055e-17,&quot;skewX&quot;:-7.642229304742055e-17,&quot;scale&quot;:{&quot;x&quot;:0.9916190476190474,&quot;y&quot;:0.9916190476190476}},&quot;image&quot;:{&quot;url&quot;:&quot;https://icons.biorender.com/biorender/5b9ffc15ea6f7814001db3db/pill.png&quot;,&quot;fallbackUrl&quot;:&quot;https://res.cloudinary.com/dlcjuc3ej/image/upload/v1537211407/onfiqfpvpwcid6i6h7r0.svg#/keystone/api/icons/5b9ffc15ea6f7814001db3db/pill.svg&quot;,&quot;isPremium&quot;:false,&quot;isPacked&quot;:true,&quot;size&quot;:{&quot;x&quot;:100,&quot;y&quot;:38.32116788321168}},&quot;source&quot;:{&quot;id&quot;:&quot;5a4d1669a3625100144d1491&quot;,&quot;type&quot;:&quot;ASSETS&quot;},&quot;parent&quot;:{&quot;type&quot;:&quot;CHILD&quot;,&quot;parentId&quot;:&quot;1623494b-2b77-4596-bdf3-c2406552e255&quot;,&quot;order&quot;:&quot;7&quot;}},&quot;61fdae06-ce15-42c9-a74f-49664d8c4267&quot;:{&quot;id&quot;:&quot;61fdae06-ce15-42c9-a74f-49664d8c4267&quot;,&quot;type&quot;:&quot;FIGURE_OBJECT&quot;,&quot;document&quot;:{&quot;type&quot;:&quot;FIGURE&quot;,&quot;canvasType&quot;:&quot;FIGURE&quot;,&quot;units&quot;:&quot;in&quot;,&quot;aspectRatio&quot;:0},&quot;parent&quot;:{&quot;type&quot;:&quot;DOCUMENT&quot;,&quot;parentId&quot;:&quot;ed48bdf3-ffca-4cb1-8d27-936f0eefb3b9&quot;,&quot;order&quot;:&quot;8&quot;}},&quot;ed48bdf3-ffca-4cb1-8d27-936f0eefb3b9&quot;:{&quot;id&quot;:&quot;ed48bdf3-ffca-4cb1-8d27-936f0eefb3b9&quot;,&quot;type&quot;:&quot;FIGURE_OBJECT&quot;,&quot;document&quot;:{&quot;type&quot;:&quot;DOCUMENT_GROUP&quot;,&quot;canvasType&quot;:&quot;SLIDE&quot;,&quot;units&quot;:&quot;in&quot;}}}}"/>
</p:tagLst>
</file>

<file path=ppt/tags/tag4.xml><?xml version="1.0" encoding="utf-8"?>
<p:tagLst xmlns:a="http://schemas.openxmlformats.org/drawingml/2006/main" xmlns:r="http://schemas.openxmlformats.org/officeDocument/2006/relationships" xmlns:p="http://schemas.openxmlformats.org/presentationml/2006/main">
  <p:tag name="ID" val="69963b97075f96c2e6a7f117"/>
  <p:tag name="FIGURESLIDEID" val="61fdae06-ce15-42c9-a74f-49664d8c4267"/>
  <p:tag name="SELECTIONIDS" val="4ce3cff5-887f-4c1b-be24-fad1b6bca2e2"/>
  <p:tag name="TRANSPARENTBACKGROUND" val="true"/>
  <p:tag name="VERSION" val="1773415791750"/>
  <p:tag name="TITLE" val="Final - FUND Central Illustration - JACC"/>
  <p:tag name="CREATORNAME" val="Neil Keshvani"/>
  <p:tag name="DATEINSERTED" val="1773415823483"/>
  <p:tag name="DPI" val="300"/>
  <p:tag name="BIOJSON" val="{&quot;id&quot;:&quot;ed48bdf3-ffca-4cb1-8d27-936f0eefb3b9&quot;,&quot;objects&quot;:{&quot;4ce3cff5-887f-4c1b-be24-fad1b6bca2e2&quot;:{&quot;id&quot;:&quot;4ce3cff5-887f-4c1b-be24-fad1b6bca2e2&quot;,&quot;name&quot;:&quot;Network of people (symbol)&quot;,&quot;displayName&quot;:&quot;&quot;,&quot;type&quot;:&quot;FIGURE_OBJECT&quot;,&quot;relativeTransform&quot;:{&quot;translate&quot;:{&quot;x&quot;:20,&quot;y&quot;:-77.82784170757404},&quot;rotate&quot;:0,&quot;skewX&quot;:0,&quot;scale&quot;:{&quot;x&quot;:1,&quot;y&quot;:1}},&quot;image&quot;:{&quot;url&quot;:&quot;https://icons.cdn.biorender.com/biorender/633211ca826b850021a522aa/20220926205636/image/633211ca826b850021a522aa.png&quot;,&quot;isPremium&quot;:false,&quot;isOrgIcon&quot;:false,&quot;size&quot;:{&quot;x&quot;:130,&quot;y&quot;:130}},&quot;source&quot;:{&quot;id&quot;:&quot;633211ca826b850021a522aa&quot;,&quot;version&quot;:&quot;20220926205636&quot;,&quot;type&quot;:&quot;ASSETS&quot;},&quot;isPremium&quot;:false,&quot;parent&quot;:{&quot;type&quot;:&quot;CHILD&quot;,&quot;parentId&quot;:&quot;61fdae06-ce15-42c9-a74f-49664d8c4267&quot;,&quot;order&quot;:&quot;8&quot;}},&quot;61fdae06-ce15-42c9-a74f-49664d8c4267&quot;:{&quot;id&quot;:&quot;61fdae06-ce15-42c9-a74f-49664d8c4267&quot;,&quot;type&quot;:&quot;FIGURE_OBJECT&quot;,&quot;document&quot;:{&quot;type&quot;:&quot;FIGURE&quot;,&quot;canvasType&quot;:&quot;FIGURE&quot;,&quot;units&quot;:&quot;in&quot;,&quot;aspectRatio&quot;:0},&quot;parent&quot;:{&quot;type&quot;:&quot;DOCUMENT&quot;,&quot;parentId&quot;:&quot;ed48bdf3-ffca-4cb1-8d27-936f0eefb3b9&quot;,&quot;order&quot;:&quot;8&quot;}},&quot;ed48bdf3-ffca-4cb1-8d27-936f0eefb3b9&quot;:{&quot;id&quot;:&quot;ed48bdf3-ffca-4cb1-8d27-936f0eefb3b9&quot;,&quot;type&quot;:&quot;FIGURE_OBJECT&quot;,&quot;document&quot;:{&quot;type&quot;:&quot;DOCUMENT_GROUP&quot;,&quot;canvasType&quot;:&quot;SLIDE&quot;,&quot;units&quot;:&quot;in&quot;}}}}"/>
</p:tagLst>
</file>

<file path=ppt/tags/tag5.xml><?xml version="1.0" encoding="utf-8"?>
<p:tagLst xmlns:a="http://schemas.openxmlformats.org/drawingml/2006/main" xmlns:r="http://schemas.openxmlformats.org/officeDocument/2006/relationships" xmlns:p="http://schemas.openxmlformats.org/presentationml/2006/main">
  <p:tag name="ID" val="69963b97075f96c2e6a7f117"/>
  <p:tag name="FIGURESLIDEID" val="61fdae06-ce15-42c9-a74f-49664d8c4267"/>
  <p:tag name="SELECTIONIDS" val="5f1c2139-aaa9-45fc-88ad-9e46e09d8896"/>
  <p:tag name="TRANSPARENTBACKGROUND" val="true"/>
  <p:tag name="VERSION" val="1773415791750"/>
  <p:tag name="TITLE" val="Final - FUND Central Illustration - JACC"/>
  <p:tag name="CREATORNAME" val="Neil Keshvani"/>
  <p:tag name="DATEINSERTED" val="1773415823483"/>
  <p:tag name="DPI" val="300"/>
  <p:tag name="BIOJSON" val="{&quot;id&quot;:&quot;ed48bdf3-ffca-4cb1-8d27-936f0eefb3b9&quot;,&quot;objects&quot;:{&quot;5f1c2139-aaa9-45fc-88ad-9e46e09d8896&quot;:{&quot;id&quot;:&quot;5f1c2139-aaa9-45fc-88ad-9e46e09d8896&quot;,&quot;name&quot;:&quot;House (symbol)&quot;,&quot;displayName&quot;:&quot;&quot;,&quot;type&quot;:&quot;FIGURE_OBJECT&quot;,&quot;relativeTransform&quot;:{&quot;translate&quot;:{&quot;x&quot;:193,&quot;y&quot;:-12.137136610454746},&quot;rotate&quot;:0,&quot;skewX&quot;:0,&quot;scale&quot;:{&quot;x&quot;:1,&quot;y&quot;:1}},&quot;image&quot;:{&quot;url&quot;:&quot;https://icons.cdn.biorender.com/biorender/5cacef622608ea33005d483b/20190409191733/image/5cacef622608ea33005d483b.png&quot;,&quot;isPremium&quot;:false,&quot;isOrgIcon&quot;:false,&quot;size&quot;:{&quot;x&quot;:100,&quot;y&quot;:100}},&quot;source&quot;:{&quot;id&quot;:&quot;5cacef622608ea33005d483b&quot;,&quot;version&quot;:&quot;20190409191733&quot;,&quot;type&quot;:&quot;ASSETS&quot;},&quot;isPremium&quot;:false,&quot;parent&quot;:{&quot;type&quot;:&quot;CHILD&quot;,&quot;parentId&quot;:&quot;61fdae06-ce15-42c9-a74f-49664d8c4267&quot;,&quot;order&quot;:&quot;9&quot;}},&quot;61fdae06-ce15-42c9-a74f-49664d8c4267&quot;:{&quot;id&quot;:&quot;61fdae06-ce15-42c9-a74f-49664d8c4267&quot;,&quot;type&quot;:&quot;FIGURE_OBJECT&quot;,&quot;document&quot;:{&quot;type&quot;:&quot;FIGURE&quot;,&quot;canvasType&quot;:&quot;FIGURE&quot;,&quot;units&quot;:&quot;in&quot;,&quot;aspectRatio&quot;:0},&quot;parent&quot;:{&quot;type&quot;:&quot;DOCUMENT&quot;,&quot;parentId&quot;:&quot;ed48bdf3-ffca-4cb1-8d27-936f0eefb3b9&quot;,&quot;order&quot;:&quot;8&quot;}},&quot;ed48bdf3-ffca-4cb1-8d27-936f0eefb3b9&quot;:{&quot;id&quot;:&quot;ed48bdf3-ffca-4cb1-8d27-936f0eefb3b9&quot;,&quot;type&quot;:&quot;FIGURE_OBJECT&quot;,&quot;document&quot;:{&quot;type&quot;:&quot;DOCUMENT_GROUP&quot;,&quot;canvasType&quot;:&quot;SLIDE&quot;,&quot;units&quot;:&quot;in&quot;}}}}"/>
</p:tagLst>
</file>

<file path=ppt/tags/tag6.xml><?xml version="1.0" encoding="utf-8"?>
<p:tagLst xmlns:a="http://schemas.openxmlformats.org/drawingml/2006/main" xmlns:r="http://schemas.openxmlformats.org/officeDocument/2006/relationships" xmlns:p="http://schemas.openxmlformats.org/presentationml/2006/main">
  <p:tag name="ID" val="69963b97075f96c2e6a7f117"/>
  <p:tag name="FIGURESLIDEID" val="61fdae06-ce15-42c9-a74f-49664d8c4267"/>
  <p:tag name="SELECTIONIDS" val="acde664b-4622-41f1-814d-25261f1dec7d"/>
  <p:tag name="TRANSPARENTBACKGROUND" val="true"/>
  <p:tag name="VERSION" val="1773415791750"/>
  <p:tag name="TITLE" val="Final - FUND Central Illustration - JACC"/>
  <p:tag name="CREATORNAME" val="Neil Keshvani"/>
  <p:tag name="DATEINSERTED" val="1773415823483"/>
  <p:tag name="DPI" val="300"/>
  <p:tag name="BIOJSON" val="{&quot;id&quot;:&quot;ed48bdf3-ffca-4cb1-8d27-936f0eefb3b9&quot;,&quot;objects&quot;:{&quot;acde664b-4622-41f1-814d-25261f1dec7d&quot;:{&quot;id&quot;:&quot;acde664b-4622-41f1-814d-25261f1dec7d&quot;,&quot;name&quot;:&quot;Car (symbol)&quot;,&quot;displayName&quot;:&quot;&quot;,&quot;type&quot;:&quot;FIGURE_OBJECT&quot;,&quot;relativeTransform&quot;:{&quot;translate&quot;:{&quot;x&quot;:-157,&quot;y&quot;:145.1366982358736},&quot;rotate&quot;:0,&quot;skewX&quot;:0,&quot;scale&quot;:{&quot;x&quot;:1,&quot;y&quot;:1}},&quot;image&quot;:{&quot;url&quot;:&quot;https://icons.cdn.biorender.com/biorender/63bd90682fab620022c3c8ca/20230110162153/image/63bd90682fab620022c3c8ca.png&quot;,&quot;isPremium&quot;:false,&quot;isOrgIcon&quot;:false,&quot;size&quot;:{&quot;x&quot;:100,&quot;y&quot;:43.75}},&quot;source&quot;:{&quot;id&quot;:&quot;63bd90682fab620022c3c8ca&quot;,&quot;version&quot;:&quot;20230110162153&quot;,&quot;type&quot;:&quot;ASSETS&quot;},&quot;isPremium&quot;:false,&quot;parent&quot;:{&quot;type&quot;:&quot;CHILD&quot;,&quot;parentId&quot;:&quot;61fdae06-ce15-42c9-a74f-49664d8c4267&quot;,&quot;order&quot;:&quot;97&quot;}},&quot;61fdae06-ce15-42c9-a74f-49664d8c4267&quot;:{&quot;id&quot;:&quot;61fdae06-ce15-42c9-a74f-49664d8c4267&quot;,&quot;type&quot;:&quot;FIGURE_OBJECT&quot;,&quot;document&quot;:{&quot;type&quot;:&quot;FIGURE&quot;,&quot;canvasType&quot;:&quot;FIGURE&quot;,&quot;units&quot;:&quot;in&quot;,&quot;aspectRatio&quot;:0},&quot;parent&quot;:{&quot;type&quot;:&quot;DOCUMENT&quot;,&quot;parentId&quot;:&quot;ed48bdf3-ffca-4cb1-8d27-936f0eefb3b9&quot;,&quot;order&quot;:&quot;8&quot;}},&quot;ed48bdf3-ffca-4cb1-8d27-936f0eefb3b9&quot;:{&quot;id&quot;:&quot;ed48bdf3-ffca-4cb1-8d27-936f0eefb3b9&quot;,&quot;type&quot;:&quot;FIGURE_OBJECT&quot;,&quot;document&quot;:{&quot;type&quot;:&quot;DOCUMENT_GROUP&quot;,&quot;canvasType&quot;:&quot;SLIDE&quot;,&quot;units&quot;:&quot;in&quot;}}}}"/>
</p:tagLst>
</file>

<file path=ppt/tags/tag7.xml><?xml version="1.0" encoding="utf-8"?>
<p:tagLst xmlns:a="http://schemas.openxmlformats.org/drawingml/2006/main" xmlns:r="http://schemas.openxmlformats.org/officeDocument/2006/relationships" xmlns:p="http://schemas.openxmlformats.org/presentationml/2006/main">
  <p:tag name="ID" val="69963b97075f96c2e6a7f117"/>
  <p:tag name="FIGURESLIDEID" val="61fdae06-ce15-42c9-a74f-49664d8c4267"/>
  <p:tag name="SELECTIONIDS" val="14cbbd0a-860b-4603-807e-f461711c52d9"/>
  <p:tag name="TRANSPARENTBACKGROUND" val="true"/>
  <p:tag name="VERSION" val="1773415791750"/>
  <p:tag name="TITLE" val="Final - FUND Central Illustration - JACC"/>
  <p:tag name="CREATORNAME" val="Neil Keshvani"/>
  <p:tag name="DATEINSERTED" val="1773415823483"/>
  <p:tag name="DPI" val="300"/>
  <p:tag name="BIOJSON" val="{&quot;id&quot;:&quot;ed48bdf3-ffca-4cb1-8d27-936f0eefb3b9&quot;,&quot;objects&quot;:{&quot;14cbbd0a-860b-4603-807e-f461711c52d9&quot;:{&quot;relativeTransform&quot;:{&quot;translate&quot;:{&quot;x&quot;:2.6637487847059447,&quot;y&quot;:51.94211336944015},&quot;rotate&quot;:0,&quot;skewX&quot;:0,&quot;scale&quot;:{&quot;x&quot;:1,&quot;y&quot;:1}},&quot;type&quot;:&quot;FIGURE_OBJECT&quot;,&quot;id&quot;:&quot;14cbbd0a-860b-4603-807e-f461711c52d9&quot;,&quot;name&quot;:&quot;Population (symbol)&quot;,&quot;displayName&quot;:&quot;Population (symbol)&quot;,&quot;source&quot;:{&quot;id&quot;:&quot;66fd5599e7add46e5e43b0e9&quot;,&quot;type&quot;:&quot;ASSETS&quot;},&quot;isPremium&quot;:false,&quot;parent&quot;:{&quot;type&quot;:&quot;CHILD&quot;,&quot;parentId&quot;:&quot;61fdae06-ce15-42c9-a74f-49664d8c4267&quot;,&quot;order&quot;:&quot;98&quot;}},&quot;98d7cb77-2bb1-44b3-8e9c-680f2c26a39d&quot;:{&quot;id&quot;:&quot;98d7cb77-2bb1-44b3-8e9c-680f2c26a39d&quot;,&quot;type&quot;:&quot;FIGURE_OBJECT&quot;,&quot;parent&quot;:{&quot;type&quot;:&quot;CHILD&quot;,&quot;parentId&quot;:&quot;14cbbd0a-860b-4603-807e-f461711c52d9&quot;,&quot;order&quot;:&quot;6&quot;},&quot;relativeTransform&quot;:{&quot;translate&quot;:{&quot;x&quot;:0,&quot;y&quot;:0},&quot;rotate&quot;:0}},&quot;867fe156-2d6f-4cbf-9caf-50b4e968842a&quot;:{&quot;id&quot;:&quot;867fe156-2d6f-4cbf-9caf-50b4e968842a&quot;,&quot;type&quot;:&quot;FIGURE_OBJECT&quot;,&quot;document&quot;:{&quot;type&quot;:&quot;FIGURE&quot;,&quot;canvasType&quot;:&quot;FIGURE&quot;,&quot;units&quot;:&quot;in&quot;,&quot;title&quot;:&quot;&quot;},&quot;parent&quot;:{&quot;type&quot;:&quot;DOCUMENT&quot;,&quot;parentId&quot;:&quot;98d7cb77-2bb1-44b3-8e9c-680f2c26a39d&quot;,&quot;order&quot;:&quot;02&quot;},&quot;layout&quot;:{&quot;sizeRatio&quot;:{&quot;x&quot;:0.88,&quot;y&quot;:0.88},&quot;keepAspectRatio&quot;:false}},&quot;7d3c3e2c-c3db-4824-93c6-9c8ca02cd467&quot;:{&quot;relativeTransform&quot;:{&quot;translate&quot;:{&quot;x&quot;:79.3995129656009,&quot;y&quot;:-85.58835417909096},&quot;rotate&quot;:-1.4238535355851144e-16},&quot;type&quot;:&quot;FIGURE_OBJECT&quot;,&quot;id&quot;:&quot;7d3c3e2c-c3db-4824-93c6-9c8ca02cd467&quot;,&quot;name&quot;:&quot;25. Phospholipid monolayer brush (straight)&quot;,&quot;displayName&quot;:&quot;Phospholipid monolayer brush (straight)&quot;,&quot;opacity&quot;:0.7,&quot;source&quot;:{&quot;id&quot;:&quot;5e75574852bb9000abea623e&quot;,&quot;type&quot;:&quot;ASSETS&quot;},&quot;path&quot;:{&quot;type&quot;:&quot;POLY_LINE&quot;,&quot;points&quot;:[{&quot;x&quot;:95.27993715244361,&quot;y&quot;:0},{&quot;x&quot;:-95.27993715244354,&quot;y&quot;:0}],&quot;closed&quot;:false},&quot;pathStyles&quot;:[{&quot;type&quot;:&quot;FILL&quot;,&quot;fillStyle&quot;:&quot;rgba(0,0,0,0)&quot;},{&quot;type&quot;:&quot;STROKE&quot;,&quot;strokeStyle&quot;:&quot;rgba(0,0,0,0)&quot;,&quot;lineWidth&quot;:47.59041446485092,&quot;lineJoin&quot;:&quot;round&quot;}],&quot;pathSmoothing&quot;:{&quot;type&quot;:&quot;CATMULL_SMOOTHING&quot;,&quot;smoothing&quot;:0.2},&quot;pathPattern&quot;:{&quot;type&quot;:&quot;ROW&quot;,&quot;patternId&quot;:&quot;d2a11afa-631d-4bef-b818-d55c888552c2&quot;,&quot;patternTransform&quot;:{&quot;translate&quot;:{&quot;x&quot;:-0.0007260766359839109,&quot;y&quot;:0.5},&quot;rotate&quot;:3.141592653589793,&quot;skewX&quot;:0,&quot;scale&quot;:{&quot;x&quot;:-0.0033003300330033004,&quot;y&quot;:0.0033003300330033004}},&quot;xUnits&quot;:&quot;STROKE_WIDTH&quot;,&quot;yUnits&quot;:&quot;STROKE_WIDTH&quot;,&quot;bending&quot;:true,&quot;repeat&quot;:{&quot;distance&quot;:0.35313531353135313,&quot;align&quot;:&quot;CENTER&quot;},&quot;isPremium&quot;:false},&quot;isLocked&quot;:false,&quot;parent&quot;:{&quot;type&quot;:&quot;CHILD&quot;,&quot;parentId&quot;:&quot;867fe156-2d6f-4cbf-9caf-50b4e968842a&quot;,&quot;order&quot;:&quot;9702&quot;},&quot;isPremium&quot;:false},&quot;2d023947-518f-49c7-a556-bbd300373924&quot;:{&quot;relativeTransform&quot;:{&quot;translate&quot;:{&quot;x&quot;:79.39946054192781,&quot;y&quot;:-37.594242782350854},&quot;rotate&quot;:3.141592653589793},&quot;type&quot;:&quot;FIGURE_OBJECT&quot;,&quot;id&quot;:&quot;2d023947-518f-49c7-a556-bbd300373924&quot;,&quot;name&quot;:&quot;25. Phospholipid monolayer brush (straight)&quot;,&quot;displayName&quot;:&quot;Phospholipid monolayer brush (straight)&quot;,&quot;opacity&quot;:0.7,&quot;source&quot;:{&quot;id&quot;:&quot;5e75574852bb9000abea623e&quot;,&quot;type&quot;:&quot;ASSETS&quot;},&quot;path&quot;:{&quot;type&quot;:&quot;POLY_LINE&quot;,&quot;points&quot;:[{&quot;x&quot;:-95.2802317335919,&quot;y&quot;:0},{&quot;x&quot;:95.28023173359188,&quot;y&quot;:0}],&quot;closed&quot;:false},&quot;pathStyles&quot;:[{&quot;type&quot;:&quot;FILL&quot;,&quot;fillStyle&quot;:&quot;rgba(0,0,0,0)&quot;},{&quot;type&quot;:&quot;STROKE&quot;,&quot;strokeStyle&quot;:&quot;rgba(0,0,0,0)&quot;,&quot;lineWidth&quot;:47.59041446485092,&quot;lineJoin&quot;:&quot;round&quot;}],&quot;pathSmoothing&quot;:{&quot;type&quot;:&quot;CATMULL_SMOOTHING&quot;,&quot;smoothing&quot;:0.2},&quot;pathPattern&quot;:{&quot;type&quot;:&quot;ROW&quot;,&quot;patternId&quot;:&quot;a895176d-7a8c-4946-a866-444e326c9e45&quot;,&quot;patternTransform&quot;:{&quot;translate&quot;:{&quot;x&quot;:-0.0007260766359839109,&quot;y&quot;:-0.5},&quot;rotate&quot;:1.2246467991473532e-16,&quot;skewX&quot;:0,&quot;scale&quot;:{&quot;x&quot;:0.0033003300330033004,&quot;y&quot;:0.0033003300330033004}},&quot;xUnits&quot;:&quot;STROKE_WIDTH&quot;,&quot;yUnits&quot;:&quot;STROKE_WIDTH&quot;,&quot;bending&quot;:true,&quot;repeat&quot;:{&quot;distance&quot;:0.35313531353135313,&quot;align&quot;:&quot;CENTER&quot;},&quot;isPremium&quot;:false},&quot;isLocked&quot;:false,&quot;parent&quot;:{&quot;type&quot;:&quot;CHILD&quot;,&quot;parentId&quot;:&quot;867fe156-2d6f-4cbf-9caf-50b4e968842a&quot;,&quot;order&quot;:&quot;976&quot;},&quot;isPremium&quot;:false},&quot;786c8d4d-50bd-4322-bae2-62cc3d63b71a&quot;:{&quot;type&quot;:&quot;FIGURE_OBJECT&quot;,&quot;id&quot;:&quot;786c8d4d-50bd-4322-bae2-62cc3d63b71a&quot;,&quot;relativeTransform&quot;:{&quot;translate&quot;:{&quot;x&quot;:244.57372092554664,&quot;y&quot;:58.01349516864328},&quot;rotate&quot;:3.141592653589793,&quot;skewX&quot;:0,&quot;scale&quot;:{&quot;x&quot;:1,&quot;y&quot;:1}},&quot;opacity&quot;:1,&quot;path&quot;:{&quot;type&quot;:&quot;POLY_LINE&quot;,&quot;points&quot;:[{&quot;x&quot;:0,&quot;y&quot;:-213.286759732551},{&quot;x&quot;:0,&quot;y&quot;:213.286759732551}],&quot;closed&quot;:false},&quot;pathStyles&quot;:[{&quot;type&quot;:&quot;FILL&quot;,&quot;fillStyle&quot;:&quot;rgba(0,0,0,0)&quot;},{&quot;type&quot;:&quot;STROKE&quot;,&quot;strokeStyle&quot;:{&quot;units&quot;:&quot;PATH_LENGTH&quot;,&quot;stops&quot;:{&quot;0&quot;:&quot;#C0383000&quot;,&quot;1&quot;:&quot;#C03830&quot;,&quot;0.45&quot;:&quot;#C03830&quot;}},&quot;lineWidth&quot;:9.285714285714286,&quot;lineJoin&quot;:&quot;round&quot;}],&quot;pathMarkers&quot;:{&quot;markerEnd&quot;:{&quot;type&quot;:&quot;PATH&quot;,&quot;units&quot;:{&quot;type&quot;:&quot;STROKE_WIDTH&quot;,&quot;scale&quot;:0.600000000000000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isLocked&quot;:false,&quot;parent&quot;:{&quot;type&quot;:&quot;CHILD&quot;,&quot;parentId&quot;:&quot;867fe156-2d6f-4cbf-9caf-50b4e968842a&quot;,&quot;order&quot;:&quot;999999999999999999999999999995&quot;},&quot;connectorInfo&quot;:{&quot;connectedObjects&quot;:[],&quot;type&quot;:&quot;LINE&quot;,&quot;offset&quot;:{&quot;x&quot;:0,&quot;y&quot;:0},&quot;bending&quot;:0.1,&quot;firstElementIsHead&quot;:true,&quot;customized&quot;:false}},&quot;7df47fb8-6518-4028-a4db-0e605a91e3dc&quot;:{&quot;relativeTransform&quot;:{&quot;translate&quot;:{&quot;x&quot;:-335.42159355796076,&quot;y&quot;:-37.39780538062621},&quot;rotate&quot;:3.141592653589793},&quot;type&quot;:&quot;FIGURE_OBJECT&quot;,&quot;id&quot;:&quot;7df47fb8-6518-4028-a4db-0e605a91e3dc&quot;,&quot;name&quot;:&quot;25. Phospholipid monolayer brush (straight)&quot;,&quot;displayName&quot;:&quot;Phospholipid monolayer brush (straight)&quot;,&quot;opacity&quot;:0.7,&quot;source&quot;:{&quot;id&quot;:&quot;5e75574852bb9000abea623e&quot;,&quot;type&quot;:&quot;ASSETS&quot;},&quot;path&quot;:{&quot;type&quot;:&quot;POLY_LINE&quot;,&quot;points&quot;:[{&quot;x&quot;:-184.8673515131971,&quot;y&quot;:0},{&quot;x&quot;:184.86735151319692,&quot;y&quot;:0}],&quot;closed&quot;:false},&quot;pathStyles&quot;:[{&quot;type&quot;:&quot;FILL&quot;,&quot;fillStyle&quot;:&quot;rgba(0,0,0,0)&quot;},{&quot;type&quot;:&quot;STROKE&quot;,&quot;strokeStyle&quot;:&quot;rgba(0,0,0,0)&quot;,&quot;lineWidth&quot;:47.5,&quot;lineJoin&quot;:&quot;round&quot;}],&quot;pathSmoothing&quot;:{&quot;type&quot;:&quot;CATMULL_SMOOTHING&quot;,&quot;smoothing&quot;:0.2},&quot;pathPattern&quot;:{&quot;type&quot;:&quot;ROW&quot;,&quot;patternId&quot;:&quot;7dc69d26-bf7a-4803-9870-92a91c4bbf2c&quot;,&quot;patternTransform&quot;:{&quot;translate&quot;:{&quot;x&quot;:-0.0007260766359839109,&quot;y&quot;:-0.5},&quot;rotate&quot;:0,&quot;skewX&quot;:0,&quot;scale&quot;:{&quot;x&quot;:0.0033003300330033004,&quot;y&quot;:0.0033003300330033004}},&quot;xUnits&quot;:&quot;STROKE_WIDTH&quot;,&quot;yUnits&quot;:&quot;STROKE_WIDTH&quot;,&quot;bending&quot;:true,&quot;repeat&quot;:{&quot;distance&quot;:0.35313531353135313,&quot;align&quot;:&quot;CENTER&quot;},&quot;isPremium&quot;:false},&quot;isLocked&quot;:false,&quot;parent&quot;:{&quot;type&quot;:&quot;CHILD&quot;,&quot;parentId&quot;:&quot;867fe156-2d6f-4cbf-9caf-50b4e968842a&quot;,&quot;order&quot;:&quot;992&quot;},&quot;isPremium&quot;:false},&quot;1e0e681b-b9eb-4fa4-8418-b39518c7d52e&quot;:{&quot;relativeTransform&quot;:{&quot;translate&quot;:{&quot;x&quot;:-185.76108779341274,&quot;y&quot;:-86.19239582864287},&quot;rotate&quot;:0},&quot;type&quot;:&quot;FIGURE_OBJECT&quot;,&quot;id&quot;:&quot;1e0e681b-b9eb-4fa4-8418-b39518c7d52e&quot;,&quot;name&quot;:&quot;25. Phospholipid monolayer brush (straight)&quot;,&quot;displayName&quot;:&quot;Phospholipid monolayer brush (straight)&quot;,&quot;opacity&quot;:0.7,&quot;source&quot;:{&quot;id&quot;:&quot;5e75574852bb9000abea623e&quot;,&quot;type&quot;:&quot;ASSETS&quot;},&quot;path&quot;:{&quot;type&quot;:&quot;POLY_LINE&quot;,&quot;points&quot;:[{&quot;x&quot;:-35.16153889782486,&quot;y&quot;:0},{&quot;x&quot;:35.16153889782485,&quot;y&quot;:0}],&quot;closed&quot;:false},&quot;pathStyles&quot;:[{&quot;type&quot;:&quot;FILL&quot;,&quot;fillStyle&quot;:&quot;rgba(0,0,0,0)&quot;},{&quot;type&quot;:&quot;STROKE&quot;,&quot;strokeStyle&quot;:&quot;rgba(0,0,0,0)&quot;,&quot;lineWidth&quot;:47.59041446485092,&quot;lineJoin&quot;:&quot;round&quot;}],&quot;pathSmoothing&quot;:{&quot;type&quot;:&quot;CATMULL_SMOOTHING&quot;,&quot;smoothing&quot;:0.2},&quot;pathPattern&quot;:{&quot;type&quot;:&quot;ROW&quot;,&quot;patternId&quot;:&quot;29f4e624-50f7-47b9-883c-96afb03e9566&quot;,&quot;patternTransform&quot;:{&quot;translate&quot;:{&quot;x&quot;:-0.0007260766359839109,&quot;y&quot;:-0.5},&quot;rotate&quot;:0,&quot;skewX&quot;:0,&quot;scale&quot;:{&quot;x&quot;:0.0033003300330033004,&quot;y&quot;:0.0033003300330033004}},&quot;xUnits&quot;:&quot;STROKE_WIDTH&quot;,&quot;yUnits&quot;:&quot;STROKE_WIDTH&quot;,&quot;bending&quot;:true,&quot;repeat&quot;:{&quot;distance&quot;:0.35313531353135313,&quot;align&quot;:&quot;CENTER&quot;},&quot;isPremium&quot;:false},&quot;isLocked&quot;:false,&quot;parent&quot;:{&quot;type&quot;:&quot;CHILD&quot;,&quot;parentId&quot;:&quot;867fe156-2d6f-4cbf-9caf-50b4e968842a&quot;,&quot;order&quot;:&quot;993&quot;},&quot;isPremium&quot;:false},&quot;0f61218b-9997-4bd2-9294-ebb8841ff199&quot;:{&quot;type&quot;:&quot;FIGURE_OBJECT&quot;,&quot;id&quot;:&quot;0f61218b-9997-4bd2-9294-ebb8841ff199&quot;,&quot;parent&quot;:{&quot;type&quot;:&quot;CHILD&quot;,&quot;parentId&quot;:&quot;867fe156-2d6f-4cbf-9caf-50b4e968842a&quot;,&quot;order&quot;:&quot;979&quot;},&quot;relativeTransform&quot;:{&quot;translate&quot;:{&quot;x&quot;:231.71329576950342,&quot;y&quot;:-96.23620809729908},&quot;rotate&quot;:-2.4492935982947064e-16,&quot;skewX&quot;:0,&quot;scale&quot;:{&quot;x&quot;:1,&quot;y&quot;:1}},&quot;opacity&quot;:0.7},&quot;5b7cf855-b63b-44d3-9bae-315d688b6751&quot;:{&quot;id&quot;:&quot;5b7cf855-b63b-44d3-9bae-315d688b6751&quot;,&quot;name&quot;:&quot;Phospholipid&quot;,&quot;displayName&quot;:&quot;&quot;,&quot;type&quot;:&quot;FIGURE_OBJECT&quot;,&quot;relativeTransform&quot;:{&quot;translate&quot;:{&quot;x&quot;:-246.07561904779845,&quot;y&quot;:8.119848458266587},&quot;rotate&quot;:-0.5235987755982987,&quot;skewX&quot;:-3.828652487581629e-16,&quot;scale&quot;:{&quot;x&quot;:0.3561813446790644,&quot;y&quot;:0.35618134467906504}},&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0f61218b-9997-4bd2-9294-ebb8841ff199&quot;,&quot;order&quot;:&quot;1&quot;}},&quot;43c58cb0-c70c-4ca3-890c-8c90b7813f25&quot;:{&quot;id&quot;:&quot;43c58cb0-c70c-4ca3-890c-8c90b7813f25&quot;,&quot;name&quot;:&quot;Phospholipid&quot;,&quot;displayName&quot;:&quot;&quot;,&quot;type&quot;:&quot;FIGURE_OBJECT&quot;,&quot;relativeTransform&quot;:{&quot;translate&quot;:{&quot;x&quot;:-256.36786564273757,&quot;y&quot;:17.821309151935615},&quot;rotate&quot;:-0.8138283475203955,&quot;skewX&quot;:-4.375602842950429e-16,&quot;scale&quot;:{&quot;x&quot;:0.3561813446790646,&quot;y&quot;:0.3561813446790649}},&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0f61218b-9997-4bd2-9294-ebb8841ff199&quot;,&quot;order&quot;:&quot;2&quot;}},&quot;8afbdc7b-e36e-49e2-9c24-ba8f068daa16&quot;:{&quot;id&quot;:&quot;8afbdc7b-e36e-49e2-9c24-ba8f068daa16&quot;,&quot;name&quot;:&quot;Phospholipid&quot;,&quot;displayName&quot;:&quot;&quot;,&quot;type&quot;:&quot;FIGURE_OBJECT&quot;,&quot;relativeTransform&quot;:{&quot;translate&quot;:{&quot;x&quot;:-254.39201909286004,&quot;y&quot;:32.92344387409008},&quot;rotate&quot;:-1.8241152105141218,&quot;skewX&quot;:-1.2032907818113676e-15,&quot;scale&quot;:{&quot;x&quot;:0.35618134467906465,&quot;y&quot;:0.35618134467906504}},&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0f61218b-9997-4bd2-9294-ebb8841ff199&quot;,&quot;order&quot;:&quot;5&quot;}},&quot;1519bc54-782b-4b64-a6eb-91d48fd28d36&quot;:{&quot;id&quot;:&quot;1519bc54-782b-4b64-a6eb-91d48fd28d36&quot;,&quot;name&quot;:&quot;Phospholipid&quot;,&quot;displayName&quot;:&quot;&quot;,&quot;type&quot;:&quot;FIGURE_OBJECT&quot;,&quot;relativeTransform&quot;:{&quot;translate&quot;:{&quot;x&quot;:-264.6089196480107,&quot;y&quot;:51.25035054010824},&quot;rotate&quot;:-1.8479780835651505,&quot;skewX&quot;:-9.29815604126967e-16,&quot;scale&quot;:{&quot;x&quot;:0.3561813446790644,&quot;y&quot;:0.3561813446790651}},&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0f61218b-9997-4bd2-9294-ebb8841ff199&quot;,&quot;order&quot;:&quot;6&quot;}},&quot;665e0293-f541-4f00-a288-78de3bc2bdac&quot;:{&quot;id&quot;:&quot;665e0293-f541-4f00-a288-78de3bc2bdac&quot;,&quot;name&quot;:&quot;Phospholipid&quot;,&quot;displayName&quot;:&quot;&quot;,&quot;type&quot;:&quot;FIGURE_OBJECT&quot;,&quot;relativeTransform&quot;:{&quot;translate&quot;:{&quot;x&quot;:-252.45086054755146,&quot;y&quot;:59.10771103531121},&quot;rotate&quot;:-2.6179938779914944,&quot;skewX&quot;:-1.5861560305695312e-15,&quot;scale&quot;:{&quot;x&quot;:0.3561813446790645,&quot;y&quot;:0.3561813446790662}},&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0f61218b-9997-4bd2-9294-ebb8841ff199&quot;,&quot;order&quot;:&quot;7&quot;}},&quot;bf31850f-fd2a-4c53-ba9c-199758c43a7c&quot;:{&quot;relativeTransform&quot;:{&quot;translate&quot;:{&quot;x&quot;:428.8880211577887,&quot;y&quot;:-36.18326745472314},&quot;rotate&quot;:3.141592653589793,&quot;skewX&quot;:0,&quot;scale&quot;:{&quot;x&quot;:1,&quot;y&quot;:1}},&quot;type&quot;:&quot;FIGURE_OBJECT&quot;,&quot;id&quot;:&quot;bf31850f-fd2a-4c53-ba9c-199758c43a7c&quot;,&quot;name&quot;:&quot;25. Phospholipid monolayer brush (straight)&quot;,&quot;displayName&quot;:&quot;Phospholipid monolayer brush (straight)&quot;,&quot;opacity&quot;:0.7,&quot;source&quot;:{&quot;id&quot;:&quot;5e75574852bb9000abea623e&quot;,&quot;type&quot;:&quot;ASSETS&quot;},&quot;path&quot;:{&quot;type&quot;:&quot;POLY_LINE&quot;,&quot;points&quot;:[{&quot;x&quot;:-111.19738982178563,&quot;y&quot;:0},{&quot;x&quot;:111.19738982178555,&quot;y&quot;:0}],&quot;closed&quot;:false},&quot;pathStyles&quot;:[{&quot;type&quot;:&quot;FILL&quot;,&quot;fillStyle&quot;:&quot;rgba(0,0,0,0)&quot;},{&quot;type&quot;:&quot;STROKE&quot;,&quot;strokeStyle&quot;:&quot;rgba(0,0,0,0)&quot;,&quot;lineWidth&quot;:47.59041446485092,&quot;lineJoin&quot;:&quot;round&quot;}],&quot;pathSmoothing&quot;:{&quot;type&quot;:&quot;CATMULL_SMOOTHING&quot;,&quot;smoothing&quot;:0.2},&quot;pathPattern&quot;:{&quot;type&quot;:&quot;ROW&quot;,&quot;patternId&quot;:&quot;217a5ba6-f354-49ee-9e73-d3418c9a1f1d&quot;,&quot;patternTransform&quot;:{&quot;translate&quot;:{&quot;x&quot;:-0.0007260766359839109,&quot;y&quot;:-0.5},&quot;rotate&quot;:0,&quot;skewX&quot;:0,&quot;scale&quot;:{&quot;x&quot;:0.0033003300330033004,&quot;y&quot;:0.0033003300330033004}},&quot;xUnits&quot;:&quot;STROKE_WIDTH&quot;,&quot;yUnits&quot;:&quot;STROKE_WIDTH&quot;,&quot;bending&quot;:true,&quot;repeat&quot;:{&quot;distance&quot;:0.35313531353135313,&quot;align&quot;:&quot;CENTER&quot;},&quot;isPremium&quot;:false},&quot;isLocked&quot;:false,&quot;parent&quot;:{&quot;type&quot;:&quot;CHILD&quot;,&quot;parentId&quot;:&quot;867fe156-2d6f-4cbf-9caf-50b4e968842a&quot;,&quot;order&quot;:&quot;999&quot;},&quot;isPremium&quot;:false},&quot;95d8da71-c1b3-4dc5-b911-183c53d148dd&quot;:{&quot;relativeTransform&quot;:{&quot;translate&quot;:{&quot;x&quot;:428.8286153124595,&quot;y&quot;:-83.54209709650056},&quot;rotate&quot;:0,&quot;skewX&quot;:0,&quot;scale&quot;:{&quot;x&quot;:1,&quot;y&quot;:1}},&quot;type&quot;:&quot;FIGURE_OBJECT&quot;,&quot;id&quot;:&quot;95d8da71-c1b3-4dc5-b911-183c53d148dd&quot;,&quot;name&quot;:&quot;25. Phospholipid monolayer brush (straight)&quot;,&quot;displayName&quot;:&quot;Phospholipid monolayer brush (straight)&quot;,&quot;opacity&quot;:0.7,&quot;source&quot;:{&quot;id&quot;:&quot;5e75574852bb9000abea623e&quot;,&quot;type&quot;:&quot;ASSETS&quot;},&quot;path&quot;:{&quot;type&quot;:&quot;POLY_LINE&quot;,&quot;points&quot;:[{&quot;x&quot;:111.13733285377164,&quot;y&quot;:0},{&quot;x&quot;:-111.13733285377155,&quot;y&quot;:0}],&quot;closed&quot;:false},&quot;pathStyles&quot;:[{&quot;type&quot;:&quot;FILL&quot;,&quot;fillStyle&quot;:&quot;rgba(0,0,0,0)&quot;},{&quot;type&quot;:&quot;STROKE&quot;,&quot;strokeStyle&quot;:&quot;rgba(0,0,0,0)&quot;,&quot;lineWidth&quot;:47.59041446485092,&quot;lineJoin&quot;:&quot;round&quot;}],&quot;pathSmoothing&quot;:{&quot;type&quot;:&quot;CATMULL_SMOOTHING&quot;,&quot;smoothing&quot;:0.2},&quot;pathPattern&quot;:{&quot;type&quot;:&quot;ROW&quot;,&quot;patternId&quot;:&quot;56cea271-8c82-440d-adcf-23d92321a75f&quot;,&quot;patternTransform&quot;:{&quot;translate&quot;:{&quot;x&quot;:-0.0007260766359839109,&quot;y&quot;:0.5},&quot;rotate&quot;:3.141592653589793,&quot;skewX&quot;:0,&quot;scale&quot;:{&quot;x&quot;:-0.0033003300330033004,&quot;y&quot;:0.0033003300330033004}},&quot;xUnits&quot;:&quot;STROKE_WIDTH&quot;,&quot;yUnits&quot;:&quot;STROKE_WIDTH&quot;,&quot;bending&quot;:true,&quot;repeat&quot;:{&quot;distance&quot;:0.35313531353135313,&quot;align&quot;:&quot;CENTER&quot;},&quot;isPremium&quot;:false},&quot;isLocked&quot;:false,&quot;parent&quot;:{&quot;type&quot;:&quot;CHILD&quot;,&quot;parentId&quot;:&quot;867fe156-2d6f-4cbf-9caf-50b4e968842a&quot;,&quot;order&quot;:&quot;9995&quot;},&quot;isPremium&quot;:false},&quot;162f51a5-c1c0-4da2-90c7-6b32d4b5add4&quot;:{&quot;relativeTransform&quot;:{&quot;translate&quot;:{&quot;x&quot;:-51.255063656743886,&quot;y&quot;:209.39951442478238},&quot;rotate&quot;:0,&quot;skewX&quot;:0,&quot;scale&quot;:{&quot;x&quot;:1,&quot;y&quot;:1}},&quot;type&quot;:&quot;FIGURE_OBJECT&quot;,&quot;id&quot;:&quot;162f51a5-c1c0-4da2-90c7-6b32d4b5add4&quot;,&quot;name&quot;:&quot;25. Phospholipid monolayer brush (straight)&quot;,&quot;displayName&quot;:&quot;Phospholipid monolayer brush (straight)&quot;,&quot;opacity&quot;:0.7,&quot;source&quot;:{&quot;id&quot;:&quot;5e75574852bb9000abea623e&quot;,&quot;type&quot;:&quot;ASSETS&quot;},&quot;path&quot;:{&quot;type&quot;:&quot;POLY_LINE&quot;,&quot;points&quot;:[{&quot;x&quot;:-43.59986091902922,&quot;y&quot;:0},{&quot;x&quot;:43.5998609190292,&quot;y&quot;:0}],&quot;closed&quot;:false},&quot;pathStyles&quot;:[{&quot;type&quot;:&quot;FILL&quot;,&quot;fillStyle&quot;:&quot;rgba(0,0,0,0)&quot;},{&quot;type&quot;:&quot;STROKE&quot;,&quot;strokeStyle&quot;:&quot;rgba(0,0,0,0)&quot;,&quot;lineWidth&quot;:47.59041446485092,&quot;lineJoin&quot;:&quot;round&quot;}],&quot;pathSmoothing&quot;:{&quot;type&quot;:&quot;CATMULL_SMOOTHING&quot;,&quot;smoothing&quot;:0.2},&quot;pathPattern&quot;:{&quot;type&quot;:&quot;ROW&quot;,&quot;patternId&quot;:&quot;183465eb-bb60-4997-adfa-d2613a79cd55&quot;,&quot;patternTransform&quot;:{&quot;translate&quot;:{&quot;x&quot;:-0.0007260766359839109,&quot;y&quot;:-0.5},&quot;rotate&quot;:0,&quot;skewX&quot;:0,&quot;scale&quot;:{&quot;x&quot;:0.0033003300330033004,&quot;y&quot;:0.0033003300330033004}},&quot;xUnits&quot;:&quot;STROKE_WIDTH&quot;,&quot;yUnits&quot;:&quot;STROKE_WIDTH&quot;,&quot;bending&quot;:true,&quot;repeat&quot;:{&quot;distance&quot;:0.35313531353135313,&quot;align&quot;:&quot;CENTER&quot;},&quot;isPremium&quot;:false},&quot;isLocked&quot;:false,&quot;parent&quot;:{&quot;type&quot;:&quot;CHILD&quot;,&quot;parentId&quot;:&quot;867fe156-2d6f-4cbf-9caf-50b4e968842a&quot;,&quot;order&quot;:&quot;9996&quot;},&quot;isPremium&quot;:false},&quot;23007773-3126-4676-bf9f-7d7d2222bd29&quot;:{&quot;relativeTransform&quot;:{&quot;translate&quot;:{&quot;x&quot;:-170.28828609599915,&quot;y&quot;:256.9906906885522},&quot;rotate&quot;:3.141592653589793,&quot;skewX&quot;:0,&quot;scale&quot;:{&quot;x&quot;:1,&quot;y&quot;:1}},&quot;type&quot;:&quot;FIGURE_OBJECT&quot;,&quot;id&quot;:&quot;23007773-3126-4676-bf9f-7d7d2222bd29&quot;,&quot;name&quot;:&quot;25. Phospholipid monolayer brush (straight)&quot;,&quot;displayName&quot;:&quot;Phospholipid monolayer brush (straight)&quot;,&quot;opacity&quot;:0.7,&quot;source&quot;:{&quot;id&quot;:&quot;5e75574852bb9000abea623e&quot;,&quot;type&quot;:&quot;ASSETS&quot;},&quot;path&quot;:{&quot;type&quot;:&quot;POLY_LINE&quot;,&quot;points&quot;:[{&quot;x&quot;:349.95569606724195,&quot;y&quot;:0},{&quot;x&quot;:-349.9556960672419,&quot;y&quot;:0}],&quot;closed&quot;:false},&quot;pathStyles&quot;:[{&quot;type&quot;:&quot;FILL&quot;,&quot;fillStyle&quot;:&quot;rgba(0,0,0,0)&quot;},{&quot;type&quot;:&quot;STROKE&quot;,&quot;strokeStyle&quot;:&quot;rgba(0,0,0,0)&quot;,&quot;lineWidth&quot;:47.59041446485092,&quot;lineJoin&quot;:&quot;round&quot;}],&quot;pathSmoothing&quot;:{&quot;type&quot;:&quot;CATMULL_SMOOTHING&quot;,&quot;smoothing&quot;:0.2},&quot;pathPattern&quot;:{&quot;type&quot;:&quot;ROW&quot;,&quot;patternId&quot;:&quot;f63f2926-d341-4e13-af34-d74136ca4db9&quot;,&quot;patternTransform&quot;:{&quot;translate&quot;:{&quot;x&quot;:-0.0007260766359839109,&quot;y&quot;:0.5},&quot;rotate&quot;:3.141592653589793,&quot;skewX&quot;:0,&quot;scale&quot;:{&quot;x&quot;:-0.0033003300330033004,&quot;y&quot;:0.0033003300330033004}},&quot;xUnits&quot;:&quot;STROKE_WIDTH&quot;,&quot;yUnits&quot;:&quot;STROKE_WIDTH&quot;,&quot;bending&quot;:true,&quot;repeat&quot;:{&quot;distance&quot;:0.35313531353135313,&quot;align&quot;:&quot;CENTER&quot;},&quot;isPremium&quot;:false},&quot;isLocked&quot;:false,&quot;parent&quot;:{&quot;type&quot;:&quot;CHILD&quot;,&quot;parentId&quot;:&quot;867fe156-2d6f-4cbf-9caf-50b4e968842a&quot;,&quot;order&quot;:&quot;99992&quot;},&quot;isPremium&quot;:false},&quot;829bf49d-4c76-445a-9fea-76bb1b875675&quot;:{&quot;relativeTransform&quot;:{&quot;translate&quot;:{&quot;x&quot;:419.5443409347143,&quot;y&quot;:209.12576274559575},&quot;rotate&quot;:-1.176602859040085e-16,&quot;skewX&quot;:0,&quot;scale&quot;:{&quot;x&quot;:1,&quot;y&quot;:1}},&quot;type&quot;:&quot;FIGURE_OBJECT&quot;,&quot;id&quot;:&quot;829bf49d-4c76-445a-9fea-76bb1b875675&quot;,&quot;name&quot;:&quot;25. Phospholipid monolayer brush (straight)&quot;,&quot;displayName&quot;:&quot;Phospholipid monolayer brush (straight)&quot;,&quot;opacity&quot;:0.7,&quot;source&quot;:{&quot;id&quot;:&quot;5e75574852bb9000abea623e&quot;,&quot;type&quot;:&quot;ASSETS&quot;},&quot;path&quot;:{&quot;type&quot;:&quot;POLY_LINE&quot;,&quot;points&quot;:[{&quot;x&quot;:123.01624151282155,&quot;y&quot;:0},{&quot;x&quot;:-123.01624151282148,&quot;y&quot;:0}],&quot;closed&quot;:false},&quot;pathStyles&quot;:[{&quot;type&quot;:&quot;FILL&quot;,&quot;fillStyle&quot;:&quot;rgba(0,0,0,0)&quot;},{&quot;type&quot;:&quot;STROKE&quot;,&quot;strokeStyle&quot;:&quot;rgba(0,0,0,0)&quot;,&quot;lineWidth&quot;:47.59041446485092,&quot;lineJoin&quot;:&quot;round&quot;}],&quot;pathSmoothing&quot;:{&quot;type&quot;:&quot;CATMULL_SMOOTHING&quot;,&quot;smoothing&quot;:0.2},&quot;pathPattern&quot;:{&quot;type&quot;:&quot;ROW&quot;,&quot;patternId&quot;:&quot;30d72f3d-5bf4-41f1-8346-df790e3107d6&quot;,&quot;patternTransform&quot;:{&quot;translate&quot;:{&quot;x&quot;:-0.0007260766359839109,&quot;y&quot;:0.5},&quot;rotate&quot;:3.141592653589793,&quot;skewX&quot;:0,&quot;scale&quot;:{&quot;x&quot;:-0.0033003300330033004,&quot;y&quot;:0.0033003300330033004}},&quot;xUnits&quot;:&quot;STROKE_WIDTH&quot;,&quot;yUnits&quot;:&quot;STROKE_WIDTH&quot;,&quot;bending&quot;:true,&quot;repeat&quot;:{&quot;distance&quot;:0.35313531353135313,&quot;align&quot;:&quot;CENTER&quot;},&quot;isPremium&quot;:false},&quot;isLocked&quot;:false,&quot;parent&quot;:{&quot;type&quot;:&quot;CHILD&quot;,&quot;parentId&quot;:&quot;867fe156-2d6f-4cbf-9caf-50b4e968842a&quot;,&quot;order&quot;:&quot;999975&quot;},&quot;isPremium&quot;:false},&quot;3fe08859-a6e2-4f9d-a6dd-a7603faab0e7&quot;:{&quot;relativeTransform&quot;:{&quot;translate&quot;:{&quot;x&quot;:418.29250945726926,&quot;y&quot;:256.7182906641266},&quot;rotate&quot;:3.141592653589793,&quot;skewX&quot;:0,&quot;scale&quot;:{&quot;x&quot;:1,&quot;y&quot;:1}},&quot;type&quot;:&quot;FIGURE_OBJECT&quot;,&quot;id&quot;:&quot;3fe08859-a6e2-4f9d-a6dd-a7603faab0e7&quot;,&quot;name&quot;:&quot;25. Phospholipid monolayer brush (straight)&quot;,&quot;displayName&quot;:&quot;Phospholipid monolayer brush (straight)&quot;,&quot;opacity&quot;:0.7,&quot;source&quot;:{&quot;id&quot;:&quot;5e75574852bb9000abea623e&quot;,&quot;type&quot;:&quot;ASSETS&quot;},&quot;path&quot;:{&quot;type&quot;:&quot;POLY_LINE&quot;,&quot;points&quot;:[{&quot;x&quot;:-124.7273644264118,&quot;y&quot;:0},{&quot;x&quot;:124.72736442641171,&quot;y&quot;:0}],&quot;closed&quot;:false},&quot;pathStyles&quot;:[{&quot;type&quot;:&quot;FILL&quot;,&quot;fillStyle&quot;:&quot;rgba(0,0,0,0)&quot;},{&quot;type&quot;:&quot;STROKE&quot;,&quot;strokeStyle&quot;:&quot;rgba(0,0,0,0)&quot;,&quot;lineWidth&quot;:47.59041446485092,&quot;lineJoin&quot;:&quot;round&quot;}],&quot;pathSmoothing&quot;:{&quot;type&quot;:&quot;CATMULL_SMOOTHING&quot;,&quot;smoothing&quot;:0.2},&quot;pathPattern&quot;:{&quot;type&quot;:&quot;ROW&quot;,&quot;patternId&quot;:&quot;88097daa-2327-43c1-b685-0e4df6d60f92&quot;,&quot;patternTransform&quot;:{&quot;translate&quot;:{&quot;x&quot;:-0.0007260766359839109,&quot;y&quot;:-0.5},&quot;rotate&quot;:1.2246467991473532e-16,&quot;skewX&quot;:0,&quot;scale&quot;:{&quot;x&quot;:0.0033003300330033004,&quot;y&quot;:0.0033003300330033004}},&quot;xUnits&quot;:&quot;STROKE_WIDTH&quot;,&quot;yUnits&quot;:&quot;STROKE_WIDTH&quot;,&quot;bending&quot;:true,&quot;repeat&quot;:{&quot;distance&quot;:0.35313531353135313,&quot;align&quot;:&quot;CENTER&quot;},&quot;isPremium&quot;:false},&quot;isLocked&quot;:false,&quot;parent&quot;:{&quot;type&quot;:&quot;CHILD&quot;,&quot;parentId&quot;:&quot;867fe156-2d6f-4cbf-9caf-50b4e968842a&quot;,&quot;order&quot;:&quot;99999&quot;},&quot;isPremium&quot;:false},&quot;9dd72236-135c-407d-b538-effbd5031b1c&quot;:{&quot;type&quot;:&quot;FIGURE_OBJECT&quot;,&quot;id&quot;:&quot;9dd72236-135c-407d-b538-effbd5031b1c&quot;,&quot;parent&quot;:{&quot;type&quot;:&quot;CHILD&quot;,&quot;parentId&quot;:&quot;867fe156-2d6f-4cbf-9caf-50b4e968842a&quot;,&quot;order&quot;:&quot;999998&quot;},&quot;relativeTransform&quot;:{&quot;translate&quot;:{&quot;x&quot;:-397.45921034873135,&quot;y&quot;:-94.93823211968936},&quot;rotate&quot;:0,&quot;skewX&quot;:0,&quot;scale&quot;:{&quot;x&quot;:1,&quot;y&quot;:1}},&quot;opacity&quot;:0.7},&quot;271f4f8a-f5b8-49ea-bf9c-6c33f7003f6d&quot;:{&quot;id&quot;:&quot;271f4f8a-f5b8-49ea-bf9c-6c33f7003f6d&quot;,&quot;name&quot;:&quot;Phospholipid&quot;,&quot;displayName&quot;:&quot;&quot;,&quot;type&quot;:&quot;FIGURE_OBJECT&quot;,&quot;relativeTransform&quot;:{&quot;translate&quot;:{&quot;x&quot;:246.9970419541662,&quot;y&quot;:14.136251536921435},&quot;rotate&quot;:0.7571010947793217,&quot;skewX&quot;:-3.281702132212826e-16,&quot;scale&quot;:{&quot;x&quot;:-0.3561813446790643,&quot;y&quot;:0.35618134467906504}},&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9dd72236-135c-407d-b538-effbd5031b1c&quot;,&quot;order&quot;:&quot;1&quot;}},&quot;69137ce8-1e19-45cb-9d8d-9ba2fc5e2bc7&quot;:{&quot;id&quot;:&quot;69137ce8-1e19-45cb-9d8d-9ba2fc5e2bc7&quot;,&quot;name&quot;:&quot;Phospholipid&quot;,&quot;displayName&quot;:&quot;&quot;,&quot;type&quot;:&quot;FIGURE_OBJECT&quot;,&quot;relativeTransform&quot;:{&quot;translate&quot;:{&quot;x&quot;:246.996348032244,&quot;y&quot;:28.878384028348464},&quot;rotate&quot;:1.0471975511965974,&quot;skewX&quot;:-6.563404264425644e-16,&quot;scale&quot;:{&quot;x&quot;:-0.3561813446790646,&quot;y&quot;:0.3561813446790649}},&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9dd72236-135c-407d-b538-effbd5031b1c&quot;,&quot;order&quot;:&quot;2&quot;}},&quot;615c533a-f54e-42e2-a541-2db6d07dc7b2&quot;:{&quot;id&quot;:&quot;615c533a-f54e-42e2-a541-2db6d07dc7b2&quot;,&quot;name&quot;:&quot;Phospholipid&quot;,&quot;displayName&quot;:&quot;&quot;,&quot;type&quot;:&quot;FIGURE_OBJECT&quot;,&quot;relativeTransform&quot;:{&quot;translate&quot;:{&quot;x&quot;:261.6599794374341,&quot;y&quot;:38.451981312296596},&quot;rotate&quot;:1.1459663399952549,&quot;skewX&quot;:-6.563404264425644e-16,&quot;scale&quot;:{&quot;x&quot;:-0.3561813446790646,&quot;y&quot;:0.3561813446790649}},&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9dd72236-135c-407d-b538-effbd5031b1c&quot;,&quot;order&quot;:&quot;5&quot;}},&quot;916ad4f5-2072-418a-85da-98813428b1a5&quot;:{&quot;id&quot;:&quot;916ad4f5-2072-418a-85da-98813428b1a5&quot;,&quot;name&quot;:&quot;Phospholipid&quot;,&quot;displayName&quot;:&quot;&quot;,&quot;type&quot;:&quot;FIGURE_OBJECT&quot;,&quot;relativeTransform&quot;:{&quot;translate&quot;:{&quot;x&quot;:261.3460936629881,&quot;y&quot;:51.69750472737273},&quot;rotate&quot;:2.094395102393195,&quot;skewX&quot;:-8.751205685900866e-16,&quot;scale&quot;:{&quot;x&quot;:-0.3561813446790644,&quot;y&quot;:0.35618134467906504}},&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9dd72236-135c-407d-b538-effbd5031b1c&quot;,&quot;order&quot;:&quot;6&quot;}},&quot;4c09b548-c997-4588-9072-ac3952587dbf&quot;:{&quot;id&quot;:&quot;4c09b548-c997-4588-9072-ac3952587dbf&quot;,&quot;name&quot;:&quot;Phospholipid&quot;,&quot;displayName&quot;:&quot;&quot;,&quot;type&quot;:&quot;FIGURE_OBJECT&quot;,&quot;relativeTransform&quot;:{&quot;translate&quot;:{&quot;x&quot;:246.99703456252885,&quot;y&quot;:55.882730863024115},&quot;rotate&quot;:2.4117369327175044,&quot;skewX&quot;:-1.640851066106412e-15,&quot;scale&quot;:{&quot;x&quot;:-0.3561813446790644,&quot;y&quot;:0.35618134467906626}},&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9dd72236-135c-407d-b538-effbd5031b1c&quot;,&quot;order&quot;:&quot;7&quot;}},&quot;08062ca2-3021-414a-9242-025a22674983&quot;:{&quot;relativeTransform&quot;:{&quot;translate&quot;:{&quot;x&quot;:-583.9293611556462,&quot;y&quot;:-224.99432062268025},&quot;rotate&quot;:0,&quot;skewX&quot;:0,&quot;scale&quot;:{&quot;x&quot;:1,&quot;y&quot;:1}},&quot;type&quot;:&quot;FIGURE_OBJECT&quot;,&quot;id&quot;:&quot;08062ca2-3021-414a-9242-025a22674983&quot;,&quot;parent&quot;:{&quot;type&quot;:&quot;CHILD&quot;,&quot;parentId&quot;:&quot;867fe156-2d6f-4cbf-9caf-50b4e968842a&quot;,&quot;order&quot;:&quot;999999&quot;},&quot;name&quot;:&quot;Lipopolysaccharide (straight)&quot;,&quot;displayName&quot;:&quot;Lipopolysaccharide (straight)&quot;,&quot;source&quot;:{&quot;id&quot;:&quot;635c355f62307b37405737e2&quot;,&quot;type&quot;:&quot;ASSETS&quot;},&quot;isPremium&quot;:true},&quot;4933d20b-e594-4c4b-b55c-0a96ba51ecb0&quot;:{&quot;type&quot;:&quot;FIGURE_OBJECT&quot;,&quot;id&quot;:&quot;4933d20b-e594-4c4b-b55c-0a96ba51ecb0&quot;,&quot;relativeTransform&quot;:{&quot;translate&quot;:{&quot;x&quot;:137.00676675614795,&quot;y&quot;:88.06975177308465},&quot;rotate&quot;:0},&quot;opacity&quot;:1,&quot;path&quot;:{&quot;type&quot;:&quot;POLY_LINE&quot;,&quot;points&quot;:[{&quot;x&quot;:0,&quot;y&quot;:29.447229551397385},{&quot;x&quot;:0,&quot;y&quot;:-29.447229551397385}],&quot;closed&quot;:false},&quot;pathStyles&quot;:[{&quot;type&quot;:&quot;FILL&quot;,&quot;fillStyle&quot;:&quot;rgba(0,0,0,0)&quot;},{&quot;type&quot;:&quot;STROKE&quot;,&quot;strokeStyle&quot;:&quot;#232323&quot;,&quot;lineWidth&quot;:11.903598226047722,&quot;lineJoin&quot;:&quot;round&quot;}],&quot;isLocked&quot;:false,&quot;parent&quot;:{&quot;type&quot;:&quot;CHILD&quot;,&quot;parentId&quot;:&quot;08062ca2-3021-414a-9242-025a22674983&quot;,&quot;order&quot;:&quot;2&quot;},&quot;connectorInfo&quot;:{&quot;connectedObjects&quot;:[],&quot;type&quot;:&quot;LINE&quot;,&quot;offset&quot;:{&quot;x&quot;:0,&quot;y&quot;:0},&quot;bending&quot;:0.1,&quot;firstElementIsHead&quot;:true,&quot;customized&quot;:false},&quot;pathPattern&quot;:{&quot;type&quot;:&quot;ROW&quot;,&quot;patternId&quot;:&quot;9fb2a825-63d2-4025-aa35-aa1ab93f9607&quot;,&quot;patternTransform&quot;:{&quot;translate&quot;:{&quot;x&quot;:-0.08886199457583854,&quot;y&quot;:-0.5},&quot;rotate&quot;:0,&quot;skewX&quot;:0,&quot;scale&quot;:{&quot;x&quot;:0.03143665566768266,&quot;y&quot;:0.03143665566768266}},&quot;xUnits&quot;:&quot;STROKE_WIDTH&quot;,&quot;yUnits&quot;:&quot;STROKE_WIDTH&quot;,&quot;bending&quot;:true,&quot;repeat&quot;:{&quot;distance&quot;:0.909984296950143,&quot;align&quot;:&quot;LEFT&quot;},&quot;isPremium&quot;:false}},&quot;2c62c686-38f7-4093-94e2-63deead632e6&quot;:{&quot;type&quot;:&quot;FIGURE_OBJECT&quot;,&quot;id&quot;:&quot;2c62c686-38f7-4093-94e2-63deead632e6&quot;,&quot;relativeTransform&quot;:{&quot;translate&quot;:{&quot;x&quot;:153.7741850779542,&quot;y&quot;:82.01014179310054},&quot;rotate&quot;:1.0944463373381044,&quot;skewX&quot;:0,&quot;scale&quot;:{&quot;x&quot;:1,&quot;y&quot;:1}},&quot;opacity&quot;:1,&quot;path&quot;:{&quot;type&quot;:&quot;POLY_LINE&quot;,&quot;points&quot;:[{&quot;x&quot;:2.3367789004395808e-15,&quot;y&quot;:13.414527591562445},{&quot;x&quot;:-2.3367789004395808e-15,&quot;y&quot;:-13.414527591562445}],&quot;closed&quot;:false},&quot;pathStyles&quot;:[{&quot;type&quot;:&quot;FILL&quot;,&quot;fillStyle&quot;:&quot;rgba(0,0,0,0)&quot;},{&quot;type&quot;:&quot;STROKE&quot;,&quot;strokeStyle&quot;:&quot;#232323&quot;,&quot;lineWidth&quot;:11.903598226047722,&quot;lineJoin&quot;:&quot;round&quot;}],&quot;isLocked&quot;:false,&quot;parent&quot;:{&quot;type&quot;:&quot;CHILD&quot;,&quot;parentId&quot;:&quot;08062ca2-3021-414a-9242-025a22674983&quot;,&quot;order&quot;:&quot;5&quot;},&quot;connectorInfo&quot;:{&quot;connectedObjects&quot;:[],&quot;type&quot;:&quot;LINE&quot;,&quot;offset&quot;:{&quot;x&quot;:0,&quot;y&quot;:0},&quot;bending&quot;:0.1,&quot;firstElementIsHead&quot;:true,&quot;customized&quot;:false},&quot;pathPattern&quot;:{&quot;type&quot;:&quot;ROW&quot;,&quot;patternId&quot;:&quot;d94ee540-77b0-4da5-bee7-c137af933a26&quot;,&quot;patternTransform&quot;:{&quot;translate&quot;:{&quot;x&quot;:-0.08886199457583854,&quot;y&quot;:-0.5},&quot;rotate&quot;:0,&quot;skewX&quot;:0,&quot;scale&quot;:{&quot;x&quot;:0.03143665566768266,&quot;y&quot;:0.03143665566768266}},&quot;xUnits&quot;:&quot;STROKE_WIDTH&quot;,&quot;yUnits&quot;:&quot;STROKE_WIDTH&quot;,&quot;bending&quot;:true,&quot;repeat&quot;:{&quot;distance&quot;:0.909984296950143,&quot;align&quot;:&quot;LEFT&quot;},&quot;isPremium&quot;:false}},&quot;662fc1b7-7c19-4890-93ec-fdee09e52ed9&quot;:{&quot;id&quot;:&quot;662fc1b7-7c19-4890-93ec-fdee09e52ed9&quot;,&quot;name&quot;:&quot;Lipid A (simple)&quot;,&quot;displayName&quot;:&quot;&quot;,&quot;type&quot;:&quot;FIGURE_OBJECT&quot;,&quot;relativeTransform&quot;:{&quot;translate&quot;:{&quot;x&quot;:148.2156645118397,&quot;y&quot;:140.2497059280045},&quot;rotate&quot;:0,&quot;skewX&quot;:0,&quot;scale&quot;:{&quot;x&quot;:0.7917489088283088,&quot;y&quot;:0.7917489088283085}},&quot;image&quot;:{&quot;url&quot;:&quot;https://icons.biorender.com/biorender/635c2f7592218900200fe0fa/lipid-a-simple.png&quot;,&quot;fallbackUrl&quot;:&quot;https://res.cloudinary.com/dlcjuc3ej/image/upload/v1666985842/a7srrm6mltfb8pxm2h2a.svg#/keystone/api/icons/635c2f7592218900200fe0fa/lipid-a-simple.svg#/keystone/api/icons/635c2f7592218900200fe0fa/lipid-a-simple.svg#/keystone/api/icons/635c2f7592218900200fe0fa/lipid-a-simple.svg&quot;,&quot;isPremium&quot;:false,&quot;size&quot;:{&quot;x&quot;:45,&quot;y&quot;:63.145161290322584}},&quot;source&quot;:{&quot;id&quot;:&quot;635c2f1192218900200fe0db&quot;,&quot;type&quot;:&quot;ASSETS&quot;},&quot;isPremium&quot;:false,&quot;parent&quot;:{&quot;type&quot;:&quot;CHILD&quot;,&quot;parentId&quot;:&quot;08062ca2-3021-414a-9242-025a22674983&quot;,&quot;order&quot;:&quot;25&quot;}},&quot;3588df66-219f-442e-b412-c85458832c86&quot;:{&quot;relativeTransform&quot;:{&quot;translate&quot;:{&quot;x&quot;:-483.0892313635083,&quot;y&quot;:-224.99432062268025},&quot;rotate&quot;:0,&quot;skewX&quot;:0,&quot;scale&quot;:{&quot;x&quot;:1,&quot;y&quot;:1}},&quot;type&quot;:&quot;FIGURE_OBJECT&quot;,&quot;id&quot;:&quot;3588df66-219f-442e-b412-c85458832c86&quot;,&quot;parent&quot;:{&quot;type&quot;:&quot;CHILD&quot;,&quot;parentId&quot;:&quot;867fe156-2d6f-4cbf-9caf-50b4e968842a&quot;,&quot;order&quot;:&quot;9999995&quot;},&quot;name&quot;:&quot;Lipopolysaccharide (straight)&quot;,&quot;displayName&quot;:&quot;Lipopolysaccharide (straight)&quot;,&quot;source&quot;:{&quot;id&quot;:&quot;635c355f62307b37405737e2&quot;,&quot;type&quot;:&quot;ASSETS&quot;},&quot;isPremium&quot;:true},&quot;9d94ce74-6120-4d53-93dc-e836489909cd&quot;:{&quot;type&quot;:&quot;FIGURE_OBJECT&quot;,&quot;id&quot;:&quot;9d94ce74-6120-4d53-93dc-e836489909cd&quot;,&quot;relativeTransform&quot;:{&quot;translate&quot;:{&quot;x&quot;:137.00676675614795,&quot;y&quot;:88.35039256986934},&quot;rotate&quot;:0},&quot;opacity&quot;:1,&quot;path&quot;:{&quot;type&quot;:&quot;POLY_LINE&quot;,&quot;points&quot;:[{&quot;x&quot;:0,&quot;y&quot;:29.16658875461269},{&quot;x&quot;:0,&quot;y&quot;:-29.16658875461269}],&quot;closed&quot;:false},&quot;pathStyles&quot;:[{&quot;type&quot;:&quot;FILL&quot;,&quot;fillStyle&quot;:&quot;rgba(0,0,0,0)&quot;},{&quot;type&quot;:&quot;STROKE&quot;,&quot;strokeStyle&quot;:&quot;#232323&quot;,&quot;lineWidth&quot;:11.903598226047722,&quot;lineJoin&quot;:&quot;round&quot;}],&quot;isLocked&quot;:false,&quot;parent&quot;:{&quot;type&quot;:&quot;CHILD&quot;,&quot;parentId&quot;:&quot;3588df66-219f-442e-b412-c85458832c86&quot;,&quot;order&quot;:&quot;2&quot;},&quot;connectorInfo&quot;:{&quot;connectedObjects&quot;:[],&quot;type&quot;:&quot;LINE&quot;,&quot;offset&quot;:{&quot;x&quot;:0,&quot;y&quot;:0},&quot;bending&quot;:0.1,&quot;firstElementIsHead&quot;:true,&quot;customized&quot;:false},&quot;pathPattern&quot;:{&quot;type&quot;:&quot;ROW&quot;,&quot;patternId&quot;:&quot;043661f4-4cda-4331-ba2f-dc8c74e756ec&quot;,&quot;patternTransform&quot;:{&quot;translate&quot;:{&quot;x&quot;:-0.08886199457583854,&quot;y&quot;:-0.5},&quot;rotate&quot;:0,&quot;skewX&quot;:0,&quot;scale&quot;:{&quot;x&quot;:0.03143665566768266,&quot;y&quot;:0.03143665566768266}},&quot;xUnits&quot;:&quot;STROKE_WIDTH&quot;,&quot;yUnits&quot;:&quot;STROKE_WIDTH&quot;,&quot;bending&quot;:true,&quot;repeat&quot;:{&quot;distance&quot;:0.909984296950143,&quot;align&quot;:&quot;LEFT&quot;},&quot;isPremium&quot;:false}},&quot;b3036bbd-ce20-4f87-936c-ae6ccb18ab0a&quot;:{&quot;type&quot;:&quot;FIGURE_OBJECT&quot;,&quot;id&quot;:&quot;b3036bbd-ce20-4f87-936c-ae6ccb18ab0a&quot;,&quot;relativeTransform&quot;:{&quot;translate&quot;:{&quot;x&quot;:152.47144033377276,&quot;y&quot;:81.7968956583292},&quot;rotate&quot;:1.0944463373381044},&quot;opacity&quot;:1,&quot;path&quot;:{&quot;type&quot;:&quot;POLY_LINE&quot;,&quot;points&quot;:[{&quot;x&quot;:0,&quot;y&quot;:11.948586203078552},{&quot;x&quot;:0,&quot;y&quot;:-11.948586203078552}],&quot;closed&quot;:false},&quot;pathStyles&quot;:[{&quot;type&quot;:&quot;FILL&quot;,&quot;fillStyle&quot;:&quot;rgba(0,0,0,0)&quot;},{&quot;type&quot;:&quot;STROKE&quot;,&quot;strokeStyle&quot;:&quot;#232323&quot;,&quot;lineWidth&quot;:11.903598226047722,&quot;lineJoin&quot;:&quot;round&quot;}],&quot;isLocked&quot;:false,&quot;parent&quot;:{&quot;type&quot;:&quot;CHILD&quot;,&quot;parentId&quot;:&quot;3588df66-219f-442e-b412-c85458832c86&quot;,&quot;order&quot;:&quot;5&quot;},&quot;connectorInfo&quot;:{&quot;connectedObjects&quot;:[],&quot;type&quot;:&quot;LINE&quot;,&quot;offset&quot;:{&quot;x&quot;:0,&quot;y&quot;:0},&quot;bending&quot;:0.1,&quot;firstElementIsHead&quot;:true,&quot;customized&quot;:false},&quot;pathPattern&quot;:{&quot;type&quot;:&quot;ROW&quot;,&quot;patternId&quot;:&quot;f146b9de-5b99-44a6-ad84-5a27575051bc&quot;,&quot;patternTransform&quot;:{&quot;translate&quot;:{&quot;x&quot;:-0.08886199457583854,&quot;y&quot;:-0.5},&quot;rotate&quot;:0,&quot;skewX&quot;:0,&quot;scale&quot;:{&quot;x&quot;:0.03143665566768266,&quot;y&quot;:0.03143665566768266}},&quot;xUnits&quot;:&quot;STROKE_WIDTH&quot;,&quot;yUnits&quot;:&quot;STROKE_WIDTH&quot;,&quot;bending&quot;:true,&quot;repeat&quot;:{&quot;distance&quot;:0.909984296950143,&quot;align&quot;:&quot;LEFT&quot;},&quot;isPremium&quot;:false}},&quot;79905bcc-956e-43c1-b3ad-f4f430f6994b&quot;:{&quot;id&quot;:&quot;79905bcc-956e-43c1-b3ad-f4f430f6994b&quot;,&quot;name&quot;:&quot;Lipid A (simple)&quot;,&quot;displayName&quot;:&quot;&quot;,&quot;type&quot;:&quot;FIGURE_OBJECT&quot;,&quot;relativeTransform&quot;:{&quot;translate&quot;:{&quot;x&quot;:148.2156645118397,&quot;y&quot;:140.2497059280045},&quot;rotate&quot;:0,&quot;skewX&quot;:0,&quot;scale&quot;:{&quot;x&quot;:0.7917489088283088,&quot;y&quot;:0.7917489088283085}},&quot;image&quot;:{&quot;url&quot;:&quot;https://icons.biorender.com/biorender/635c2f7592218900200fe0fa/lipid-a-simple.png&quot;,&quot;fallbackUrl&quot;:&quot;https://res.cloudinary.com/dlcjuc3ej/image/upload/v1666985842/a7srrm6mltfb8pxm2h2a.svg#/keystone/api/icons/635c2f7592218900200fe0fa/lipid-a-simple.svg#/keystone/api/icons/635c2f7592218900200fe0fa/lipid-a-simple.svg#/keystone/api/icons/635c2f7592218900200fe0fa/lipid-a-simple.svg&quot;,&quot;isPremium&quot;:false,&quot;size&quot;:{&quot;x&quot;:45,&quot;y&quot;:63.145161290322584}},&quot;source&quot;:{&quot;id&quot;:&quot;635c2f1192218900200fe0db&quot;,&quot;type&quot;:&quot;ASSETS&quot;},&quot;isPremium&quot;:false,&quot;parent&quot;:{&quot;type&quot;:&quot;CHILD&quot;,&quot;parentId&quot;:&quot;3588df66-219f-442e-b412-c85458832c86&quot;,&quot;order&quot;:&quot;25&quot;}},&quot;6c4028c2-7149-41cb-b1f5-71f4b6cad26c&quot;:{&quot;relativeTransform&quot;:{&quot;translate&quot;:{&quot;x&quot;:-311.00763254055556,&quot;y&quot;:-312.4439626180858},&quot;rotate&quot;:0.3973687208633765,&quot;skewX&quot;:0,&quot;scale&quot;:{&quot;x&quot;:1,&quot;y&quot;:1}},&quot;type&quot;:&quot;FIGURE_OBJECT&quot;,&quot;id&quot;:&quot;6c4028c2-7149-41cb-b1f5-71f4b6cad26c&quot;,&quot;parent&quot;:{&quot;type&quot;:&quot;CHILD&quot;,&quot;parentId&quot;:&quot;867fe156-2d6f-4cbf-9caf-50b4e968842a&quot;,&quot;order&quot;:&quot;9999998&quot;},&quot;name&quot;:&quot;Lipopolysaccharide (straight)&quot;,&quot;displayName&quot;:&quot;Lipopolysaccharide (straight)&quot;,&quot;source&quot;:{&quot;id&quot;:&quot;635c355f62307b37405737e2&quot;,&quot;type&quot;:&quot;ASSETS&quot;},&quot;isPremium&quot;:true},&quot;014ccd27-0cf4-449e-b4f2-f400c3b80259&quot;:{&quot;type&quot;:&quot;FIGURE_OBJECT&quot;,&quot;id&quot;:&quot;014ccd27-0cf4-449e-b4f2-f400c3b80259&quot;,&quot;relativeTransform&quot;:{&quot;translate&quot;:{&quot;x&quot;:137.00676675614795,&quot;y&quot;:89.12537684733948},&quot;rotate&quot;:0},&quot;opacity&quot;:1,&quot;path&quot;:{&quot;type&quot;:&quot;POLY_LINE&quot;,&quot;points&quot;:[{&quot;x&quot;:0,&quot;y&quot;:28.391604477142568},{&quot;x&quot;:0,&quot;y&quot;:-28.391604477142568}],&quot;closed&quot;:false},&quot;pathStyles&quot;:[{&quot;type&quot;:&quot;FILL&quot;,&quot;fillStyle&quot;:&quot;rgba(0,0,0,0)&quot;},{&quot;type&quot;:&quot;STROKE&quot;,&quot;strokeStyle&quot;:&quot;#232323&quot;,&quot;lineWidth&quot;:11.903598226047722,&quot;lineJoin&quot;:&quot;round&quot;}],&quot;isLocked&quot;:false,&quot;parent&quot;:{&quot;type&quot;:&quot;CHILD&quot;,&quot;parentId&quot;:&quot;6c4028c2-7149-41cb-b1f5-71f4b6cad26c&quot;,&quot;order&quot;:&quot;2&quot;},&quot;connectorInfo&quot;:{&quot;connectedObjects&quot;:[],&quot;type&quot;:&quot;LINE&quot;,&quot;offset&quot;:{&quot;x&quot;:0,&quot;y&quot;:0},&quot;bending&quot;:0.1,&quot;firstElementIsHead&quot;:true,&quot;customized&quot;:false},&quot;pathPattern&quot;:{&quot;type&quot;:&quot;ROW&quot;,&quot;patternId&quot;:&quot;9e28f677-44de-4df9-acb9-befd8bb9bfe1&quot;,&quot;patternTransform&quot;:{&quot;translate&quot;:{&quot;x&quot;:-0.08886199457583854,&quot;y&quot;:-0.5},&quot;rotate&quot;:0,&quot;skewX&quot;:0,&quot;scale&quot;:{&quot;x&quot;:0.03143665566768266,&quot;y&quot;:0.03143665566768266}},&quot;xUnits&quot;:&quot;STROKE_WIDTH&quot;,&quot;yUnits&quot;:&quot;STROKE_WIDTH&quot;,&quot;bending&quot;:true,&quot;repeat&quot;:{&quot;distance&quot;:0.909984296950143,&quot;align&quot;:&quot;LEFT&quot;},&quot;isPremium&quot;:false}},&quot;07961020-4c6c-4157-bad7-a0b8a0587672&quot;:{&quot;type&quot;:&quot;FIGURE_OBJECT&quot;,&quot;id&quot;:&quot;07961020-4c6c-4157-bad7-a0b8a0587672&quot;,&quot;relativeTransform&quot;:{&quot;translate&quot;:{&quot;x&quot;:153.66252564416192,&quot;y&quot;:82.13510420302163},&quot;rotate&quot;:1.0944463373381044,&quot;skewX&quot;:0,&quot;scale&quot;:{&quot;x&quot;:1,&quot;y&quot;:1}},&quot;opacity&quot;:1,&quot;path&quot;:{&quot;type&quot;:&quot;POLY_LINE&quot;,&quot;points&quot;:[{&quot;x&quot;:1.1683894502197906e-15,&quot;y&quot;:13.440291561238958},{&quot;x&quot;:-1.1683894502197906e-15,&quot;y&quot;:-13.440291561238958}],&quot;closed&quot;:false},&quot;pathStyles&quot;:[{&quot;type&quot;:&quot;FILL&quot;,&quot;fillStyle&quot;:&quot;rgba(0,0,0,0)&quot;},{&quot;type&quot;:&quot;STROKE&quot;,&quot;strokeStyle&quot;:&quot;#232323&quot;,&quot;lineWidth&quot;:11.903598226047722,&quot;lineJoin&quot;:&quot;round&quot;}],&quot;isLocked&quot;:false,&quot;parent&quot;:{&quot;type&quot;:&quot;CHILD&quot;,&quot;parentId&quot;:&quot;6c4028c2-7149-41cb-b1f5-71f4b6cad26c&quot;,&quot;order&quot;:&quot;5&quot;},&quot;connectorInfo&quot;:{&quot;connectedObjects&quot;:[],&quot;type&quot;:&quot;LINE&quot;,&quot;offset&quot;:{&quot;x&quot;:0,&quot;y&quot;:0},&quot;bending&quot;:0.1,&quot;firstElementIsHead&quot;:true,&quot;customized&quot;:false},&quot;pathPattern&quot;:{&quot;type&quot;:&quot;ROW&quot;,&quot;patternId&quot;:&quot;a455bb66-114e-4aa4-9494-9182d51e447d&quot;,&quot;patternTransform&quot;:{&quot;translate&quot;:{&quot;x&quot;:-0.08886199457583854,&quot;y&quot;:-0.5},&quot;rotate&quot;:0,&quot;skewX&quot;:0,&quot;scale&quot;:{&quot;x&quot;:0.03143665566768266,&quot;y&quot;:0.03143665566768266}},&quot;xUnits&quot;:&quot;STROKE_WIDTH&quot;,&quot;yUnits&quot;:&quot;STROKE_WIDTH&quot;,&quot;bending&quot;:true,&quot;repeat&quot;:{&quot;distance&quot;:0.909984296950143,&quot;align&quot;:&quot;LEFT&quot;},&quot;isPremium&quot;:false}},&quot;49180b0c-d24c-4843-9948-370ef9de8e0c&quot;:{&quot;id&quot;:&quot;49180b0c-d24c-4843-9948-370ef9de8e0c&quot;,&quot;name&quot;:&quot;Lipid A (simple)&quot;,&quot;displayName&quot;:&quot;&quot;,&quot;type&quot;:&quot;FIGURE_OBJECT&quot;,&quot;relativeTransform&quot;:{&quot;translate&quot;:{&quot;x&quot;:148.2156645118397,&quot;y&quot;:140.2497059280045},&quot;rotate&quot;:0,&quot;skewX&quot;:0,&quot;scale&quot;:{&quot;x&quot;:0.7917489088283088,&quot;y&quot;:0.7917489088283085}},&quot;image&quot;:{&quot;url&quot;:&quot;https://icons.biorender.com/biorender/635c2f7592218900200fe0fa/lipid-a-simple.png&quot;,&quot;fallbackUrl&quot;:&quot;https://res.cloudinary.com/dlcjuc3ej/image/upload/v1666985842/a7srrm6mltfb8pxm2h2a.svg#/keystone/api/icons/635c2f7592218900200fe0fa/lipid-a-simple.svg#/keystone/api/icons/635c2f7592218900200fe0fa/lipid-a-simple.svg#/keystone/api/icons/635c2f7592218900200fe0fa/lipid-a-simple.svg&quot;,&quot;isPremium&quot;:false,&quot;size&quot;:{&quot;x&quot;:45,&quot;y&quot;:63.145161290322584}},&quot;source&quot;:{&quot;id&quot;:&quot;635c2f1192218900200fe0db&quot;,&quot;type&quot;:&quot;ASSETS&quot;},&quot;isPremium&quot;:false,&quot;parent&quot;:{&quot;type&quot;:&quot;CHILD&quot;,&quot;parentId&quot;:&quot;6c4028c2-7149-41cb-b1f5-71f4b6cad26c&quot;,&quot;order&quot;:&quot;25&quot;}},&quot;71e69595-27c9-4c64-8a5d-e4398080f25b&quot;:{&quot;relativeTransform&quot;:{&quot;translate&quot;:{&quot;x&quot;:-451.73644722725834,&quot;y&quot;:-86.19178072026918},&quot;rotate&quot;:0,&quot;skewX&quot;:0,&quot;scale&quot;:{&quot;x&quot;:1,&quot;y&quot;:1}},&quot;type&quot;:&quot;FIGURE_OBJECT&quot;,&quot;id&quot;:&quot;71e69595-27c9-4c64-8a5d-e4398080f25b&quot;,&quot;name&quot;:&quot;25. Phospholipid monolayer brush (straight)&quot;,&quot;displayName&quot;:&quot;Phospholipid monolayer brush (straight)&quot;,&quot;opacity&quot;:0.7,&quot;source&quot;:{&quot;id&quot;:&quot;5e75574852bb9000abea623e&quot;,&quot;type&quot;:&quot;ASSETS&quot;},&quot;path&quot;:{&quot;type&quot;:&quot;POLY_LINE&quot;,&quot;points&quot;:[{&quot;x&quot;:28.575985921787943,&quot;y&quot;:0},{&quot;x&quot;:105.4900551951644,&quot;y&quot;:0}],&quot;closed&quot;:false},&quot;pathStyles&quot;:[{&quot;type&quot;:&quot;FILL&quot;,&quot;fillStyle&quot;:&quot;rgba(0,0,0,0)&quot;},{&quot;type&quot;:&quot;STROKE&quot;,&quot;strokeStyle&quot;:&quot;rgba(0,0,0,0)&quot;,&quot;lineWidth&quot;:47.59041446485092,&quot;lineJoin&quot;:&quot;round&quot;}],&quot;pathSmoothing&quot;:{&quot;type&quot;:&quot;CATMULL_SMOOTHING&quot;,&quot;smoothing&quot;:0.2},&quot;pathPattern&quot;:{&quot;type&quot;:&quot;ROW&quot;,&quot;patternId&quot;:&quot;63671d48-5b43-4b62-bb68-225c6a290863&quot;,&quot;patternTransform&quot;:{&quot;translate&quot;:{&quot;x&quot;:-0.0007260766359839109,&quot;y&quot;:-0.5},&quot;rotate&quot;:0,&quot;skewX&quot;:0,&quot;scale&quot;:{&quot;x&quot;:0.0033003300330033004,&quot;y&quot;:0.0033003300330033004}},&quot;xUnits&quot;:&quot;STROKE_WIDTH&quot;,&quot;yUnits&quot;:&quot;STROKE_WIDTH&quot;,&quot;bending&quot;:true,&quot;repeat&quot;:{&quot;distance&quot;:0.35313531353135313,&quot;align&quot;:&quot;CENTER&quot;},&quot;isPremium&quot;:false},&quot;isLocked&quot;:false,&quot;parent&quot;:{&quot;type&quot;:&quot;CHILD&quot;,&quot;parentId&quot;:&quot;867fe156-2d6f-4cbf-9caf-50b4e968842a&quot;,&quot;order&quot;:&quot;9705&quot;},&quot;isPremium&quot;:false},&quot;a6c2cc79-a3c7-4f34-aa5a-091af86b8600&quot;:{&quot;relativeTransform&quot;:{&quot;translate&quot;:{&quot;x&quot;:-284.55596966239256,&quot;y&quot;:-85.23736626352232},&quot;rotate&quot;:0,&quot;skewX&quot;:0,&quot;scale&quot;:{&quot;x&quot;:1,&quot;y&quot;:1}},&quot;type&quot;:&quot;FIGURE_OBJECT&quot;,&quot;id&quot;:&quot;a6c2cc79-a3c7-4f34-aa5a-091af86b8600&quot;,&quot;name&quot;:&quot;25. Phospholipid monolayer brush (straight)&quot;,&quot;displayName&quot;:&quot;Phospholipid monolayer brush (straight)&quot;,&quot;opacity&quot;:0.7,&quot;source&quot;:{&quot;id&quot;:&quot;5e75574852bb9000abea623e&quot;,&quot;type&quot;:&quot;ASSETS&quot;},&quot;path&quot;:{&quot;type&quot;:&quot;POLY_LINE&quot;,&quot;points&quot;:[{&quot;x&quot;:-41.69230904901041,&quot;y&quot;:0},{&quot;x&quot;:41.69230904901038,&quot;y&quot;:0}],&quot;closed&quot;:false},&quot;pathStyles&quot;:[{&quot;type&quot;:&quot;FILL&quot;,&quot;fillStyle&quot;:&quot;rgba(0,0,0,0)&quot;},{&quot;type&quot;:&quot;STROKE&quot;,&quot;strokeStyle&quot;:&quot;rgba(0,0,0,0)&quot;,&quot;lineWidth&quot;:47.59041446485092,&quot;lineJoin&quot;:&quot;round&quot;}],&quot;pathSmoothing&quot;:{&quot;type&quot;:&quot;CATMULL_SMOOTHING&quot;,&quot;smoothing&quot;:0.2},&quot;pathPattern&quot;:{&quot;type&quot;:&quot;ROW&quot;,&quot;patternId&quot;:&quot;f9dcc769-6d5c-4b65-904d-81349faff9ff&quot;,&quot;patternTransform&quot;:{&quot;translate&quot;:{&quot;x&quot;:-0.0007260766359839109,&quot;y&quot;:-0.5},&quot;rotate&quot;:0,&quot;skewX&quot;:0,&quot;scale&quot;:{&quot;x&quot;:0.0033003300330033004,&quot;y&quot;:0.0033003300330033004}},&quot;xUnits&quot;:&quot;STROKE_WIDTH&quot;,&quot;yUnits&quot;:&quot;STROKE_WIDTH&quot;,&quot;bending&quot;:true,&quot;repeat&quot;:{&quot;distance&quot;:0.35313531353135313,&quot;align&quot;:&quot;CENTER&quot;},&quot;isPremium&quot;:false},&quot;isLocked&quot;:false,&quot;parent&quot;:{&quot;type&quot;:&quot;CHILD&quot;,&quot;parentId&quot;:&quot;867fe156-2d6f-4cbf-9caf-50b4e968842a&quot;,&quot;order&quot;:&quot;971&quot;},&quot;isPremium&quot;:false},&quot;e17f3851-0546-4675-88b2-f5ded288ea3b&quot;:{&quot;relativeTransform&quot;:{&quot;translate&quot;:{&quot;x&quot;:-241.2185054144017,&quot;y&quot;:69.69064070674409},&quot;rotate&quot;:0,&quot;skewX&quot;:0,&quot;scale&quot;:{&quot;x&quot;:1,&quot;y&quot;:1}},&quot;type&quot;:&quot;FIGURE_OBJECT&quot;,&quot;id&quot;:&quot;e17f3851-0546-4675-88b2-f5ded288ea3b&quot;,&quot;parent&quot;:{&quot;type&quot;:&quot;CHILD&quot;,&quot;parentId&quot;:&quot;867fe156-2d6f-4cbf-9caf-50b4e968842a&quot;,&quot;order&quot;:&quot;9999999997&quot;},&quot;name&quot;:&quot;Lipopolysaccharide (straight)&quot;,&quot;displayName&quot;:&quot;Lipopolysaccharide (straight)&quot;,&quot;source&quot;:{&quot;id&quot;:&quot;635c355f62307b37405737e2&quot;,&quot;type&quot;:&quot;ASSETS&quot;},&quot;isPremium&quot;:true},&quot;711353cd-fa38-4ded-830a-56e077650165&quot;:{&quot;type&quot;:&quot;FIGURE_OBJECT&quot;,&quot;id&quot;:&quot;711353cd-fa38-4ded-830a-56e077650165&quot;,&quot;relativeTransform&quot;:{&quot;translate&quot;:{&quot;x&quot;:137.00676675614795,&quot;y&quot;:89.55214638103425},&quot;rotate&quot;:0},&quot;opacity&quot;:1,&quot;path&quot;:{&quot;type&quot;:&quot;POLY_LINE&quot;,&quot;points&quot;:[{&quot;x&quot;:0,&quot;y&quot;:27.964834943447787},{&quot;x&quot;:0,&quot;y&quot;:-27.964834943447787}],&quot;closed&quot;:false},&quot;pathStyles&quot;:[{&quot;type&quot;:&quot;FILL&quot;,&quot;fillStyle&quot;:&quot;rgba(0,0,0,0)&quot;},{&quot;type&quot;:&quot;STROKE&quot;,&quot;strokeStyle&quot;:&quot;#232323&quot;,&quot;lineWidth&quot;:11.903598226047722,&quot;lineJoin&quot;:&quot;round&quot;}],&quot;isLocked&quot;:false,&quot;parent&quot;:{&quot;type&quot;:&quot;CHILD&quot;,&quot;parentId&quot;:&quot;e17f3851-0546-4675-88b2-f5ded288ea3b&quot;,&quot;order&quot;:&quot;2&quot;},&quot;connectorInfo&quot;:{&quot;connectedObjects&quot;:[],&quot;type&quot;:&quot;LINE&quot;,&quot;offset&quot;:{&quot;x&quot;:0,&quot;y&quot;:0},&quot;bending&quot;:0.1,&quot;firstElementIsHead&quot;:true,&quot;customized&quot;:false},&quot;pathPattern&quot;:{&quot;type&quot;:&quot;ROW&quot;,&quot;patternId&quot;:&quot;3898117a-627f-41cb-91f8-a1d15612434f&quot;,&quot;patternTransform&quot;:{&quot;translate&quot;:{&quot;x&quot;:-0.08886199457583854,&quot;y&quot;:-0.5},&quot;rotate&quot;:1.2246467991473532e-16,&quot;skewX&quot;:0,&quot;scale&quot;:{&quot;x&quot;:0.03143665566768266,&quot;y&quot;:0.03143665566768266}},&quot;xUnits&quot;:&quot;STROKE_WIDTH&quot;,&quot;yUnits&quot;:&quot;STROKE_WIDTH&quot;,&quot;bending&quot;:true,&quot;repeat&quot;:{&quot;distance&quot;:0.909984296950143,&quot;align&quot;:&quot;LEFT&quot;},&quot;isPremium&quot;:false}},&quot;80ecb0f7-e138-4676-ba8a-74b052d779bb&quot;:{&quot;type&quot;:&quot;FIGURE_OBJECT&quot;,&quot;id&quot;:&quot;80ecb0f7-e138-4676-ba8a-74b052d779bb&quot;,&quot;relativeTransform&quot;:{&quot;translate&quot;:{&quot;x&quot;:153.7741850779542,&quot;y&quot;:81.67222217350542},&quot;rotate&quot;:1.0944463373381037,&quot;skewX&quot;:0,&quot;scale&quot;:{&quot;x&quot;:1,&quot;y&quot;:1}},&quot;opacity&quot;:1,&quot;path&quot;:{&quot;type&quot;:&quot;POLY_LINE&quot;,&quot;points&quot;:[{&quot;x&quot;:2.3367789004395808e-15,&quot;y&quot;:13.414527591562445},{&quot;x&quot;:-2.3367789004395808e-15,&quot;y&quot;:-13.414527591562445}],&quot;closed&quot;:false},&quot;pathStyles&quot;:[{&quot;type&quot;:&quot;FILL&quot;,&quot;fillStyle&quot;:&quot;rgba(0,0,0,0)&quot;},{&quot;type&quot;:&quot;STROKE&quot;,&quot;strokeStyle&quot;:&quot;#232323&quot;,&quot;lineWidth&quot;:11.903598226047722,&quot;lineJoin&quot;:&quot;round&quot;}],&quot;isLocked&quot;:false,&quot;parent&quot;:{&quot;type&quot;:&quot;CHILD&quot;,&quot;parentId&quot;:&quot;e17f3851-0546-4675-88b2-f5ded288ea3b&quot;,&quot;order&quot;:&quot;5&quot;},&quot;connectorInfo&quot;:{&quot;connectedObjects&quot;:[],&quot;type&quot;:&quot;LINE&quot;,&quot;offset&quot;:{&quot;x&quot;:0,&quot;y&quot;:0},&quot;bending&quot;:0.1,&quot;firstElementIsHead&quot;:true,&quot;customized&quot;:false},&quot;pathPattern&quot;:{&quot;type&quot;:&quot;ROW&quot;,&quot;patternId&quot;:&quot;9c517ed9-cfc6-474a-9abb-d19925baa2d6&quot;,&quot;patternTransform&quot;:{&quot;translate&quot;:{&quot;x&quot;:-0.08886199457583854,&quot;y&quot;:-0.5},&quot;rotate&quot;:1.2246467991473532e-16,&quot;skewX&quot;:0,&quot;scale&quot;:{&quot;x&quot;:0.03143665566768266,&quot;y&quot;:0.03143665566768266}},&quot;xUnits&quot;:&quot;STROKE_WIDTH&quot;,&quot;yUnits&quot;:&quot;STROKE_WIDTH&quot;,&quot;bending&quot;:true,&quot;repeat&quot;:{&quot;distance&quot;:0.909984296950143,&quot;align&quot;:&quot;LEFT&quot;},&quot;isPremium&quot;:false}},&quot;05a7e3ef-0bfe-4e96-97b6-5d7901c141d7&quot;:{&quot;id&quot;:&quot;05a7e3ef-0bfe-4e96-97b6-5d7901c141d7&quot;,&quot;name&quot;:&quot;Lipid A (simple)&quot;,&quot;displayName&quot;:&quot;&quot;,&quot;type&quot;:&quot;FIGURE_OBJECT&quot;,&quot;relativeTransform&quot;:{&quot;translate&quot;:{&quot;x&quot;:148.2156645118397,&quot;y&quot;:140.2497059280045},&quot;rotate&quot;:2.4492935982947064e-16,&quot;skewX&quot;:0,&quot;scale&quot;:{&quot;x&quot;:0.7917489088283088,&quot;y&quot;:0.7917489088283085}},&quot;image&quot;:{&quot;url&quot;:&quot;https://icons.biorender.com/biorender/635c2f7592218900200fe0fa/lipid-a-simple.png&quot;,&quot;fallbackUrl&quot;:&quot;https://res.cloudinary.com/dlcjuc3ej/image/upload/v1666985842/a7srrm6mltfb8pxm2h2a.svg#/keystone/api/icons/635c2f7592218900200fe0fa/lipid-a-simple.svg#/keystone/api/icons/635c2f7592218900200fe0fa/lipid-a-simple.svg#/keystone/api/icons/635c2f7592218900200fe0fa/lipid-a-simple.svg&quot;,&quot;isPremium&quot;:false,&quot;size&quot;:{&quot;x&quot;:45,&quot;y&quot;:63.145161290322584}},&quot;source&quot;:{&quot;id&quot;:&quot;635c2f1192218900200fe0db&quot;,&quot;type&quot;:&quot;ASSETS&quot;},&quot;isPremium&quot;:false,&quot;parent&quot;:{&quot;type&quot;:&quot;CHILD&quot;,&quot;parentId&quot;:&quot;e17f3851-0546-4675-88b2-f5ded288ea3b&quot;,&quot;order&quot;:&quot;25&quot;}},&quot;046c95c2-047b-4f78-85f4-302ba87b734f&quot;:{&quot;relativeTransform&quot;:{&quot;translate&quot;:{&quot;x&quot;:-159.38449856004095,&quot;y&quot;:66.5592371056961},&quot;rotate&quot;:-0.13502744491875354,&quot;skewX&quot;:-3.330669073875486e-16,&quot;scale&quot;:{&quot;x&quot;:0.9999999999999976,&quot;y&quot;:1.0000000000000038}},&quot;type&quot;:&quot;FIGURE_OBJECT&quot;,&quot;id&quot;:&quot;046c95c2-047b-4f78-85f4-302ba87b734f&quot;,&quot;parent&quot;:{&quot;type&quot;:&quot;CHILD&quot;,&quot;parentId&quot;:&quot;867fe156-2d6f-4cbf-9caf-50b4e968842a&quot;,&quot;order&quot;:&quot;99999999995&quot;},&quot;name&quot;:&quot;Lipopolysaccharide (straight)&quot;,&quot;displayName&quot;:&quot;Lipopolysaccharide (straight)&quot;,&quot;source&quot;:{&quot;id&quot;:&quot;635c355f62307b37405737e2&quot;,&quot;type&quot;:&quot;ASSETS&quot;},&quot;isPremium&quot;:true},&quot;e2586d25-db19-4dc7-b6d7-f1b75f765d00&quot;:{&quot;type&quot;:&quot;FIGURE_OBJECT&quot;,&quot;id&quot;:&quot;e2586d25-db19-4dc7-b6d7-f1b75f765d00&quot;,&quot;relativeTransform&quot;:{&quot;translate&quot;:{&quot;x&quot;:137.00676675614795,&quot;y&quot;:89.55214638103425},&quot;rotate&quot;:0},&quot;opacity&quot;:1,&quot;path&quot;:{&quot;type&quot;:&quot;POLY_LINE&quot;,&quot;points&quot;:[{&quot;x&quot;:0,&quot;y&quot;:27.964834943447787},{&quot;x&quot;:0,&quot;y&quot;:-27.964834943447787}],&quot;closed&quot;:false},&quot;pathStyles&quot;:[{&quot;type&quot;:&quot;FILL&quot;,&quot;fillStyle&quot;:&quot;rgba(0,0,0,0)&quot;},{&quot;type&quot;:&quot;STROKE&quot;,&quot;strokeStyle&quot;:&quot;#232323&quot;,&quot;lineWidth&quot;:11.903598226047722,&quot;lineJoin&quot;:&quot;round&quot;}],&quot;isLocked&quot;:false,&quot;parent&quot;:{&quot;type&quot;:&quot;CHILD&quot;,&quot;parentId&quot;:&quot;046c95c2-047b-4f78-85f4-302ba87b734f&quot;,&quot;order&quot;:&quot;2&quot;},&quot;connectorInfo&quot;:{&quot;connectedObjects&quot;:[],&quot;type&quot;:&quot;LINE&quot;,&quot;offset&quot;:{&quot;x&quot;:0,&quot;y&quot;:0},&quot;bending&quot;:0.1,&quot;firstElementIsHead&quot;:true,&quot;customized&quot;:false},&quot;pathPattern&quot;:{&quot;type&quot;:&quot;ROW&quot;,&quot;patternId&quot;:&quot;6d4ff193-1aa2-4f78-bdb2-0b87e8b8d4de&quot;,&quot;patternTransform&quot;:{&quot;translate&quot;:{&quot;x&quot;:-0.08886199457583854,&quot;y&quot;:-0.5},&quot;rotate&quot;:1.2246467991473532e-16,&quot;skewX&quot;:0,&quot;scale&quot;:{&quot;x&quot;:0.03143665566768266,&quot;y&quot;:0.03143665566768266}},&quot;xUnits&quot;:&quot;STROKE_WIDTH&quot;,&quot;yUnits&quot;:&quot;STROKE_WIDTH&quot;,&quot;bending&quot;:true,&quot;repeat&quot;:{&quot;distance&quot;:0.909984296950143,&quot;align&quot;:&quot;LEFT&quot;},&quot;isPremium&quot;:false}},&quot;2bdf68d4-2f1d-4bdf-8a20-e4b5670c4ecc&quot;:{&quot;type&quot;:&quot;FIGURE_OBJECT&quot;,&quot;id&quot;:&quot;2bdf68d4-2f1d-4bdf-8a20-e4b5670c4ecc&quot;,&quot;relativeTransform&quot;:{&quot;translate&quot;:{&quot;x&quot;:153.7741850779542,&quot;y&quot;:81.67222217350542},&quot;rotate&quot;:1.0944463373381037,&quot;skewX&quot;:0,&quot;scale&quot;:{&quot;x&quot;:1,&quot;y&quot;:1}},&quot;opacity&quot;:1,&quot;path&quot;:{&quot;type&quot;:&quot;POLY_LINE&quot;,&quot;points&quot;:[{&quot;x&quot;:2.3367789004395808e-15,&quot;y&quot;:13.414527591562445},{&quot;x&quot;:-2.3367789004395808e-15,&quot;y&quot;:-13.414527591562445}],&quot;closed&quot;:false},&quot;pathStyles&quot;:[{&quot;type&quot;:&quot;FILL&quot;,&quot;fillStyle&quot;:&quot;rgba(0,0,0,0)&quot;},{&quot;type&quot;:&quot;STROKE&quot;,&quot;strokeStyle&quot;:&quot;#232323&quot;,&quot;lineWidth&quot;:11.903598226047722,&quot;lineJoin&quot;:&quot;round&quot;}],&quot;isLocked&quot;:false,&quot;parent&quot;:{&quot;type&quot;:&quot;CHILD&quot;,&quot;parentId&quot;:&quot;046c95c2-047b-4f78-85f4-302ba87b734f&quot;,&quot;order&quot;:&quot;5&quot;},&quot;connectorInfo&quot;:{&quot;connectedObjects&quot;:[],&quot;type&quot;:&quot;LINE&quot;,&quot;offset&quot;:{&quot;x&quot;:0,&quot;y&quot;:0},&quot;bending&quot;:0.1,&quot;firstElementIsHead&quot;:true,&quot;customized&quot;:false},&quot;pathPattern&quot;:{&quot;type&quot;:&quot;ROW&quot;,&quot;patternId&quot;:&quot;bd5674c4-4035-43ee-a8ec-b2b3cc036299&quot;,&quot;patternTransform&quot;:{&quot;translate&quot;:{&quot;x&quot;:-0.08886199457583854,&quot;y&quot;:-0.5},&quot;rotate&quot;:1.2246467991473532e-16,&quot;skewX&quot;:0,&quot;scale&quot;:{&quot;x&quot;:0.03143665566768266,&quot;y&quot;:0.03143665566768266}},&quot;xUnits&quot;:&quot;STROKE_WIDTH&quot;,&quot;yUnits&quot;:&quot;STROKE_WIDTH&quot;,&quot;bending&quot;:true,&quot;repeat&quot;:{&quot;distance&quot;:0.909984296950143,&quot;align&quot;:&quot;LEFT&quot;},&quot;isPremium&quot;:false}},&quot;11698cb0-94be-4dc7-b0b7-bbb1105e43c1&quot;:{&quot;id&quot;:&quot;11698cb0-94be-4dc7-b0b7-bbb1105e43c1&quot;,&quot;name&quot;:&quot;Lipid A (simple)&quot;,&quot;displayName&quot;:&quot;&quot;,&quot;type&quot;:&quot;FIGURE_OBJECT&quot;,&quot;relativeTransform&quot;:{&quot;translate&quot;:{&quot;x&quot;:148.2156645118397,&quot;y&quot;:140.2497059280045},&quot;rotate&quot;:2.4492935982947064e-16,&quot;skewX&quot;:0,&quot;scale&quot;:{&quot;x&quot;:0.7917489088283088,&quot;y&quot;:0.7917489088283085}},&quot;image&quot;:{&quot;url&quot;:&quot;https://icons.biorender.com/biorender/635c2f7592218900200fe0fa/lipid-a-simple.png&quot;,&quot;fallbackUrl&quot;:&quot;https://res.cloudinary.com/dlcjuc3ej/image/upload/v1666985842/a7srrm6mltfb8pxm2h2a.svg#/keystone/api/icons/635c2f7592218900200fe0fa/lipid-a-simple.svg#/keystone/api/icons/635c2f7592218900200fe0fa/lipid-a-simple.svg#/keystone/api/icons/635c2f7592218900200fe0fa/lipid-a-simple.svg&quot;,&quot;isPremium&quot;:false,&quot;size&quot;:{&quot;x&quot;:45,&quot;y&quot;:63.145161290322584}},&quot;source&quot;:{&quot;id&quot;:&quot;635c2f1192218900200fe0db&quot;,&quot;type&quot;:&quot;ASSETS&quot;},&quot;isPremium&quot;:false,&quot;parent&quot;:{&quot;type&quot;:&quot;CHILD&quot;,&quot;parentId&quot;:&quot;046c95c2-047b-4f78-85f4-302ba87b734f&quot;,&quot;order&quot;:&quot;25&quot;}},&quot;4c8a0388-8428-43a6-a044-71d18782c61b&quot;:{&quot;relativeTransform&quot;:{&quot;translate&quot;:{&quot;x&quot;:98.99709335215562,&quot;y&quot;:209.39951442478238},&quot;rotate&quot;:0},&quot;type&quot;:&quot;FIGURE_OBJECT&quot;,&quot;id&quot;:&quot;4c8a0388-8428-43a6-a044-71d18782c61b&quot;,&quot;name&quot;:&quot;25. Phospholipid monolayer brush (straight)&quot;,&quot;displayName&quot;:&quot;Phospholipid monolayer brush (straight)&quot;,&quot;opacity&quot;:0.7,&quot;source&quot;:{&quot;id&quot;:&quot;5e75574852bb9000abea623e&quot;,&quot;type&quot;:&quot;ASSETS&quot;},&quot;path&quot;:{&quot;type&quot;:&quot;POLY_LINE&quot;,&quot;points&quot;:[{&quot;x&quot;:-75.68283924899956,&quot;y&quot;:0},{&quot;x&quot;:75.68283924899951,&quot;y&quot;:0}],&quot;closed&quot;:false},&quot;pathStyles&quot;:[{&quot;type&quot;:&quot;FILL&quot;,&quot;fillStyle&quot;:&quot;rgba(0,0,0,0)&quot;},{&quot;type&quot;:&quot;STROKE&quot;,&quot;strokeStyle&quot;:&quot;rgba(0,0,0,0)&quot;,&quot;lineWidth&quot;:47.59041446485092,&quot;lineJoin&quot;:&quot;round&quot;}],&quot;pathSmoothing&quot;:{&quot;type&quot;:&quot;CATMULL_SMOOTHING&quot;,&quot;smoothing&quot;:0.2},&quot;pathPattern&quot;:{&quot;type&quot;:&quot;ROW&quot;,&quot;patternId&quot;:&quot;a5712d6d-929e-4f7e-89d0-248316f6ad63&quot;,&quot;patternTransform&quot;:{&quot;translate&quot;:{&quot;x&quot;:-0.0007260766359839109,&quot;y&quot;:-0.5},&quot;rotate&quot;:0,&quot;skewX&quot;:0,&quot;scale&quot;:{&quot;x&quot;:0.0033003300330033004,&quot;y&quot;:0.0033003300330033004}},&quot;xUnits&quot;:&quot;STROKE_WIDTH&quot;,&quot;yUnits&quot;:&quot;STROKE_WIDTH&quot;,&quot;bending&quot;:true,&quot;repeat&quot;:{&quot;distance&quot;:0.35313531353135313,&quot;align&quot;:&quot;CENTER&quot;},&quot;isPremium&quot;:false},&quot;isLocked&quot;:false,&quot;parent&quot;:{&quot;type&quot;:&quot;CHILD&quot;,&quot;parentId&quot;:&quot;867fe156-2d6f-4cbf-9caf-50b4e968842a&quot;,&quot;order&quot;:&quot;9999999999&quot;},&quot;isPremium&quot;:false},&quot;bb064b3d-c050-4145-8d5b-7e8d10e3f8f2&quot;:{&quot;type&quot;:&quot;FIGURE_OBJECT&quot;,&quot;id&quot;:&quot;bb064b3d-c050-4145-8d5b-7e8d10e3f8f2&quot;,&quot;parent&quot;:{&quot;type&quot;:&quot;CHILD&quot;,&quot;parentId&quot;:&quot;867fe156-2d6f-4cbf-9caf-50b4e968842a&quot;,&quot;order&quot;:&quot;99999999999&quot;},&quot;relativeTransform&quot;:{&quot;translate&quot;:{&quot;x&quot;:-350.26205225499285,&quot;y&quot;:-197.12581777343314},&quot;rotate&quot;:0,&quot;skewX&quot;:0,&quot;scale&quot;:{&quot;x&quot;:1,&quot;y&quot;:1}}},&quot;3f3e0a4c-5348-4440-bb82-767d5702c140&quot;:{&quot;id&quot;:&quot;3f3e0a4c-5348-4440-bb82-767d5702c140&quot;,&quot;name&quot;:&quot;Sphere&quot;,&quot;displayName&quot;:&quot;&quot;,&quot;type&quot;:&quot;FIGURE_OBJECT&quot;,&quot;relativeTransform&quot;:{&quot;translate&quot;:{&quot;x&quot;:-98.85989277780374,&quot;y&quot;:-126.53396493860443},&quot;rotate&quot;:0,&quot;skewX&quot;:0,&quot;scale&quot;:{&quot;x&quot;:0.3984490257442165,&quot;y&quot;:0.3984490257442165}},&quot;image&quot;:{&quot;url&quot;:&quot;https://icons.biorender.com/biorender/5f4529c2929bce0028c9f877/sphere.png&quot;,&quot;fallbackUrl&quot;:&quot;https://res.cloudinary.com/dlcjuc3ej/image/upload/v1598368171/ew6k84mtkvzvpdegkgon.svg#/keystone/api/icons/5f4529c2929bce0028c9f877/sphere.svg#/keystone/api/icons/5f4529c2929bce0028c9f877/sphere.svg&quot;,&quot;isPremium&quot;:false,&quot;size&quot;:{&quot;x&quot;:50,&quot;y&quot;:50}},&quot;source&quot;:{&quot;id&quot;:&quot;5b8847989629ce1400901caa&quot;,&quot;type&quot;:&quot;ASSETS&quot;},&quot;isPremium&quot;:false,&quot;parent&quot;:{&quot;type&quot;:&quot;CHILD&quot;,&quot;parentId&quot;:&quot;bb064b3d-c050-4145-8d5b-7e8d10e3f8f2&quot;,&quot;order&quot;:&quot;5&quot;}},&quot;fcead689-0184-4a68-8f5d-4abd9e9d4fa7&quot;:{&quot;type&quot;:&quot;FIGURE_OBJECT&quot;,&quot;id&quot;:&quot;fcead689-0184-4a68-8f5d-4abd9e9d4fa7&quot;,&quot;relativeTransform&quot;:{&quot;translate&quot;:{&quot;x&quot;:-98.8598513251132,&quot;y&quot;:-132.7093675387338},&quot;rotate&quot;:1.5707963267948966},&quot;opacity&quot;:1,&quot;path&quot;:{&quot;type&quot;:&quot;POLY_LINE&quot;,&quot;points&quot;:[{&quot;x&quot;:12.747998857824594,&quot;y&quot;:0},{&quot;x&quot;:38.007879046069675,&quot;y&quot;:0}],&quot;closed&quot;:false},&quot;pathStyles&quot;:[{&quot;type&quot;:&quot;FILL&quot;,&quot;fillStyle&quot;:&quot;rgba(0,0,0,0)&quot;},{&quot;type&quot;:&quot;STROKE&quot;,&quot;strokeStyle&quot;:&quot;rgba(148,34,31,1)&quot;,&quot;lineWidth&quot;:3.040630323685574,&quot;lineJoin&quot;:&quot;round&quot;}],&quot;isLocked&quot;:false,&quot;parent&quot;:{&quot;type&quot;:&quot;CHILD&quot;,&quot;parentId&quot;:&quot;bb064b3d-c050-4145-8d5b-7e8d10e3f8f2&quot;,&quot;order&quot;:&quot;2&quot;},&quot;connectorInfo&quot;:{&quot;connectedObjects&quot;:[],&quot;type&quot;:&quot;LINE&quot;,&quot;offset&quot;:{&quot;x&quot;:0,&quot;y&quot;:0},&quot;bending&quot;:0.1,&quot;firstElementIsHead&quot;:true,&quot;customized&quot;:false},&quot;pathMarkers&quot;:{&quot;markerEnd&quot;:{&quot;type&quot;:&quot;PATH&quot;,&quot;units&quot;:{&quot;type&quot;:&quot;STROKE_WIDTH&quot;,&quot;scale&quot;:1},&quot;orient&quot;:{&quot;type&quot;:&quot;AUTO_START_REVERSE&quot;},&quot;name&quot;:&quot;rounded-end&quot;,&quot;relativeTransform&quot;:{&quot;translate&quot;:{&quot;x&quot;:0,&quot;y&quot;:0},&quot;rotate&quot;:0,&quot;skewX&quot;:0,&quot;scale&quot;:{&quot;x&quot;:1,&quot;y&quot;:1}},&quot;path&quot;:{&quot;type&quot;:&quot;SPLINE&quot;,&quot;spline&quot;:{&quot;points&quot;:[{&quot;x&quot;:-0.5,&quot;y&quot;:0,&quot;isEndPoint&quot;:true},{&quot;x&quot;:-0.49999999999999994,&quot;y&quot;:0.2761423749153967,&quot;isEndPoint&quot;:false},{&quot;x&quot;:-0.2761423749153966,&quot;y&quot;:0.5,&quot;isEndPoint&quot;:false},{&quot;x&quot;:3.061616997868383e-17,&quot;y&quot;:0.5,&quot;isEndPoint&quot;:true},{&quot;x&quot;:0.2761423749153967,&quot;y&quot;:0.5,&quot;isEndPoint&quot;:false},{&quot;x&quot;:0.5,&quot;y&quot;:0.27614237491539667,&quot;isEndPoint&quot;:false},{&quot;x&quot;:0.5,&quot;y&quot;:0,&quot;isEndPoint&quot;:true},{&quot;x&quot;:0.5,&quot;y&quot;:-0.27614237491539667,&quot;isEndPoint&quot;:false},{&quot;x&quot;:0.2761423749153967,&quot;y&quot;:-0.5,&quot;isEndPoint&quot;:false},{&quot;x&quot;:3.061616997868383e-17,&quot;y&quot;:-0.5,&quot;isEndPoint&quot;:true},{&quot;x&quot;:-0.2761423749153966,&quot;y&quot;:-0.5,&quot;isEndPoint&quot;:false},{&quot;x&quot;:-0.49999999999999994,&quot;y&quot;:-0.2761423749153967,&quot;isEndPoint&quot;:false},{&quot;x&quot;:-0.5,&quot;y&quot;:-6.123233995736766e-17,&quot;isEndPoint&quot;:true}],&quot;closed&quot;:false}},&quot;pathStyles&quot;:[{&quot;type&quot;:&quot;FILL&quot;,&quot;fillStyle&quot;:&quot;context-stroke-flat&quot;}]}}},&quot;cad1fea6-58e5-429e-8be6-6a046a5882fb&quot;:{&quot;type&quot;:&quot;FIGURE_OBJECT&quot;,&quot;id&quot;:&quot;cad1fea6-58e5-429e-8be6-6a046a5882fb&quot;,&quot;parent&quot;:{&quot;type&quot;:&quot;CHILD&quot;,&quot;parentId&quot;:&quot;867fe156-2d6f-4cbf-9caf-50b4e968842a&quot;,&quot;order&quot;:&quot;999999999997&quot;},&quot;relativeTransform&quot;:{&quot;translate&quot;:{&quot;x&quot;:-328.6061133605357,&quot;y&quot;:-249.32610774133718},&quot;rotate&quot;:-0.4907237324141413,&quot;skewX&quot;:0,&quot;scale&quot;:{&quot;x&quot;:1,&quot;y&quot;:1}}},&quot;4fd3d781-00c4-4fb7-857f-f61d0393a636&quot;:{&quot;id&quot;:&quot;4fd3d781-00c4-4fb7-857f-f61d0393a636&quot;,&quot;name&quot;:&quot;Sphere&quot;,&quot;displayName&quot;:&quot;&quot;,&quot;type&quot;:&quot;FIGURE_OBJECT&quot;,&quot;relativeTransform&quot;:{&quot;translate&quot;:{&quot;x&quot;:-98.85989277780374,&quot;y&quot;:-126.53396493860443},&quot;rotate&quot;:0,&quot;skewX&quot;:0,&quot;scale&quot;:{&quot;x&quot;:0.3984490257442165,&quot;y&quot;:0.3984490257442165}},&quot;image&quot;:{&quot;url&quot;:&quot;https://icons.biorender.com/biorender/5f4529c2929bce0028c9f877/sphere.png&quot;,&quot;fallbackUrl&quot;:&quot;https://res.cloudinary.com/dlcjuc3ej/image/upload/v1598368171/ew6k84mtkvzvpdegkgon.svg#/keystone/api/icons/5f4529c2929bce0028c9f877/sphere.svg#/keystone/api/icons/5f4529c2929bce0028c9f877/sphere.svg&quot;,&quot;isPremium&quot;:false,&quot;size&quot;:{&quot;x&quot;:50,&quot;y&quot;:50}},&quot;source&quot;:{&quot;id&quot;:&quot;5b8847989629ce1400901caa&quot;,&quot;type&quot;:&quot;ASSETS&quot;},&quot;isPremium&quot;:false,&quot;parent&quot;:{&quot;type&quot;:&quot;CHILD&quot;,&quot;parentId&quot;:&quot;cad1fea6-58e5-429e-8be6-6a046a5882fb&quot;,&quot;order&quot;:&quot;5&quot;}},&quot;6f6d2d6a-7a49-42e4-aeea-f9be29dbf027&quot;:{&quot;type&quot;:&quot;FIGURE_OBJECT&quot;,&quot;id&quot;:&quot;6f6d2d6a-7a49-42e4-aeea-f9be29dbf027&quot;,&quot;relativeTransform&quot;:{&quot;translate&quot;:{&quot;x&quot;:-98.8598513251132,&quot;y&quot;:-132.7093675387338},&quot;rotate&quot;:1.5707963267948966},&quot;opacity&quot;:1,&quot;path&quot;:{&quot;type&quot;:&quot;POLY_LINE&quot;,&quot;points&quot;:[{&quot;x&quot;:12.747998857824594,&quot;y&quot;:0},{&quot;x&quot;:38.007879046069675,&quot;y&quot;:0}],&quot;closed&quot;:false},&quot;pathStyles&quot;:[{&quot;type&quot;:&quot;FILL&quot;,&quot;fillStyle&quot;:&quot;rgba(0,0,0,0)&quot;},{&quot;type&quot;:&quot;STROKE&quot;,&quot;strokeStyle&quot;:&quot;rgba(148,34,31,1)&quot;,&quot;lineWidth&quot;:3.040630323685574,&quot;lineJoin&quot;:&quot;round&quot;}],&quot;isLocked&quot;:false,&quot;parent&quot;:{&quot;type&quot;:&quot;CHILD&quot;,&quot;parentId&quot;:&quot;cad1fea6-58e5-429e-8be6-6a046a5882fb&quot;,&quot;order&quot;:&quot;2&quot;},&quot;connectorInfo&quot;:{&quot;connectedObjects&quot;:[],&quot;type&quot;:&quot;LINE&quot;,&quot;offset&quot;:{&quot;x&quot;:0,&quot;y&quot;:0},&quot;bending&quot;:0.1,&quot;firstElementIsHead&quot;:true,&quot;customized&quot;:false},&quot;pathMarkers&quot;:{&quot;markerEnd&quot;:{&quot;type&quot;:&quot;PATH&quot;,&quot;units&quot;:{&quot;type&quot;:&quot;STROKE_WIDTH&quot;,&quot;scale&quot;:1},&quot;orient&quot;:{&quot;type&quot;:&quot;AUTO_START_REVERSE&quot;},&quot;name&quot;:&quot;rounded-end&quot;,&quot;relativeTransform&quot;:{&quot;translate&quot;:{&quot;x&quot;:0,&quot;y&quot;:0},&quot;rotate&quot;:0,&quot;skewX&quot;:0,&quot;scale&quot;:{&quot;x&quot;:1,&quot;y&quot;:1}},&quot;path&quot;:{&quot;type&quot;:&quot;SPLINE&quot;,&quot;spline&quot;:{&quot;points&quot;:[{&quot;x&quot;:-0.5,&quot;y&quot;:0,&quot;isEndPoint&quot;:true},{&quot;x&quot;:-0.49999999999999994,&quot;y&quot;:0.2761423749153967,&quot;isEndPoint&quot;:false},{&quot;x&quot;:-0.2761423749153966,&quot;y&quot;:0.5,&quot;isEndPoint&quot;:false},{&quot;x&quot;:3.061616997868383e-17,&quot;y&quot;:0.5,&quot;isEndPoint&quot;:true},{&quot;x&quot;:0.2761423749153967,&quot;y&quot;:0.5,&quot;isEndPoint&quot;:false},{&quot;x&quot;:0.5,&quot;y&quot;:0.27614237491539667,&quot;isEndPoint&quot;:false},{&quot;x&quot;:0.5,&quot;y&quot;:0,&quot;isEndPoint&quot;:true},{&quot;x&quot;:0.5,&quot;y&quot;:-0.27614237491539667,&quot;isEndPoint&quot;:false},{&quot;x&quot;:0.2761423749153967,&quot;y&quot;:-0.5,&quot;isEndPoint&quot;:false},{&quot;x&quot;:3.061616997868383e-17,&quot;y&quot;:-0.5,&quot;isEndPoint&quot;:true},{&quot;x&quot;:-0.2761423749153966,&quot;y&quot;:-0.5,&quot;isEndPoint&quot;:false},{&quot;x&quot;:-0.49999999999999994,&quot;y&quot;:-0.2761423749153967,&quot;isEndPoint&quot;:false},{&quot;x&quot;:-0.5,&quot;y&quot;:-6.123233995736766e-17,&quot;isEndPoint&quot;:true}],&quot;closed&quot;:false}},&quot;pathStyles&quot;:[{&quot;type&quot;:&quot;FILL&quot;,&quot;fillStyle&quot;:&quot;context-stroke-flat&quot;}]}}},&quot;e3e38e39-43b3-415d-9c52-0a337d55bec4&quot;:{&quot;type&quot;:&quot;FIGURE_OBJECT&quot;,&quot;id&quot;:&quot;e3e38e39-43b3-415d-9c52-0a337d55bec4&quot;,&quot;parent&quot;:{&quot;type&quot;:&quot;CHILD&quot;,&quot;parentId&quot;:&quot;867fe156-2d6f-4cbf-9caf-50b4e968842a&quot;,&quot;order&quot;:&quot;999999999998&quot;},&quot;relativeTransform&quot;:{&quot;translate&quot;:{&quot;x&quot;:-569.6377767050578,&quot;y&quot;:-249.32610774133718},&quot;rotate&quot;:0.4907237324141413,&quot;skewX&quot;:0,&quot;scale&quot;:{&quot;x&quot;:1,&quot;y&quot;:1}}},&quot;9765f064-9792-4f7a-ba64-5afdd9dd84c9&quot;:{&quot;id&quot;:&quot;9765f064-9792-4f7a-ba64-5afdd9dd84c9&quot;,&quot;name&quot;:&quot;Sphere&quot;,&quot;displayName&quot;:&quot;&quot;,&quot;type&quot;:&quot;FIGURE_OBJECT&quot;,&quot;relativeTransform&quot;:{&quot;translate&quot;:{&quot;x&quot;:98.85989277780374,&quot;y&quot;:-126.53396493860443},&quot;rotate&quot;:6.283185307179586,&quot;skewX&quot;:0,&quot;scale&quot;:{&quot;x&quot;:-0.3984490257442165,&quot;y&quot;:0.3984490257442165}},&quot;image&quot;:{&quot;url&quot;:&quot;https://icons.biorender.com/biorender/5f4529c2929bce0028c9f877/sphere.png&quot;,&quot;fallbackUrl&quot;:&quot;https://res.cloudinary.com/dlcjuc3ej/image/upload/v1598368171/ew6k84mtkvzvpdegkgon.svg#/keystone/api/icons/5f4529c2929bce0028c9f877/sphere.svg#/keystone/api/icons/5f4529c2929bce0028c9f877/sphere.svg&quot;,&quot;isPremium&quot;:false,&quot;size&quot;:{&quot;x&quot;:50,&quot;y&quot;:50}},&quot;source&quot;:{&quot;id&quot;:&quot;5b8847989629ce1400901caa&quot;,&quot;type&quot;:&quot;ASSETS&quot;},&quot;isPremium&quot;:false,&quot;parent&quot;:{&quot;type&quot;:&quot;CHILD&quot;,&quot;parentId&quot;:&quot;e3e38e39-43b3-415d-9c52-0a337d55bec4&quot;,&quot;order&quot;:&quot;5&quot;}},&quot;64987a07-3fa9-4c4f-b95c-67e20ffa9383&quot;:{&quot;type&quot;:&quot;FIGURE_OBJECT&quot;,&quot;id&quot;:&quot;64987a07-3fa9-4c4f-b95c-67e20ffa9383&quot;,&quot;relativeTransform&quot;:{&quot;translate&quot;:{&quot;x&quot;:98.8598513251132,&quot;y&quot;:-132.7093675387338},&quot;rotate&quot;:4.71238898038469},&quot;opacity&quot;:1,&quot;path&quot;:{&quot;type&quot;:&quot;POLY_LINE&quot;,&quot;points&quot;:[{&quot;x&quot;:-12.747998857824594,&quot;y&quot;:0},{&quot;x&quot;:-38.007879046069675,&quot;y&quot;:0}],&quot;closed&quot;:false},&quot;pathStyles&quot;:[{&quot;type&quot;:&quot;FILL&quot;,&quot;fillStyle&quot;:&quot;rgba(0,0,0,0)&quot;},{&quot;type&quot;:&quot;STROKE&quot;,&quot;strokeStyle&quot;:&quot;rgba(148,34,31,1)&quot;,&quot;lineWidth&quot;:3.040630323685574,&quot;lineJoin&quot;:&quot;round&quot;}],&quot;isLocked&quot;:false,&quot;parent&quot;:{&quot;type&quot;:&quot;CHILD&quot;,&quot;parentId&quot;:&quot;e3e38e39-43b3-415d-9c52-0a337d55bec4&quot;,&quot;order&quot;:&quot;2&quot;},&quot;connectorInfo&quot;:{&quot;connectedObjects&quot;:[],&quot;type&quot;:&quot;LINE&quot;,&quot;offset&quot;:{&quot;x&quot;:0,&quot;y&quot;:0},&quot;bending&quot;:0.1,&quot;firstElementIsHead&quot;:true,&quot;customized&quot;:false},&quot;pathMarkers&quot;:{&quot;markerEnd&quot;:{&quot;type&quot;:&quot;PATH&quot;,&quot;units&quot;:{&quot;type&quot;:&quot;STROKE_WIDTH&quot;,&quot;scale&quot;:1},&quot;orient&quot;:{&quot;type&quot;:&quot;AUTO_START_REVERSE&quot;},&quot;name&quot;:&quot;rounded-end&quot;,&quot;relativeTransform&quot;:{&quot;translate&quot;:{&quot;x&quot;:0,&quot;y&quot;:0},&quot;rotate&quot;:0,&quot;skewX&quot;:0,&quot;scale&quot;:{&quot;x&quot;:1,&quot;y&quot;:1}},&quot;path&quot;:{&quot;type&quot;:&quot;SPLINE&quot;,&quot;spline&quot;:{&quot;points&quot;:[{&quot;x&quot;:-0.5,&quot;y&quot;:0,&quot;isEndPoint&quot;:true},{&quot;x&quot;:-0.49999999999999994,&quot;y&quot;:0.2761423749153967,&quot;isEndPoint&quot;:false},{&quot;x&quot;:-0.2761423749153966,&quot;y&quot;:0.5,&quot;isEndPoint&quot;:false},{&quot;x&quot;:3.061616997868383e-17,&quot;y&quot;:0.5,&quot;isEndPoint&quot;:true},{&quot;x&quot;:0.2761423749153967,&quot;y&quot;:0.5,&quot;isEndPoint&quot;:false},{&quot;x&quot;:0.5,&quot;y&quot;:0.27614237491539667,&quot;isEndPoint&quot;:false},{&quot;x&quot;:0.5,&quot;y&quot;:0,&quot;isEndPoint&quot;:true},{&quot;x&quot;:0.5,&quot;y&quot;:-0.27614237491539667,&quot;isEndPoint&quot;:false},{&quot;x&quot;:0.2761423749153967,&quot;y&quot;:-0.5,&quot;isEndPoint&quot;:false},{&quot;x&quot;:3.061616997868383e-17,&quot;y&quot;:-0.5,&quot;isEndPoint&quot;:true},{&quot;x&quot;:-0.2761423749153966,&quot;y&quot;:-0.5,&quot;isEndPoint&quot;:false},{&quot;x&quot;:-0.49999999999999994,&quot;y&quot;:-0.2761423749153967,&quot;isEndPoint&quot;:false},{&quot;x&quot;:-0.5,&quot;y&quot;:-6.123233995736766e-17,&quot;isEndPoint&quot;:true}],&quot;closed&quot;:false}},&quot;pathStyles&quot;:[{&quot;type&quot;:&quot;FILL&quot;,&quot;fillStyle&quot;:&quot;context-stroke-flat&quot;}]}}},&quot;a736bb6a-10f2-494b-8c16-9e17654d02db&quot;:{&quot;type&quot;:&quot;FIGURE_OBJECT&quot;,&quot;id&quot;:&quot;a736bb6a-10f2-494b-8c16-9e17654d02db&quot;,&quot;parent&quot;:{&quot;type&quot;:&quot;CHILD&quot;,&quot;parentId&quot;:&quot;867fe156-2d6f-4cbf-9caf-50b4e968842a&quot;,&quot;order&quot;:&quot;999999999999&quot;},&quot;relativeTransform&quot;:{&quot;translate&quot;:{&quot;x&quot;:-314.6164997281326,&quot;y&quot;:-290.8501709030868},&quot;rotate&quot;:2.7001921477203754,&quot;skewX&quot;:0,&quot;scale&quot;:{&quot;x&quot;:0.9999999999999999,&quot;y&quot;:0.9999999999999999}}},&quot;ee6f331a-799e-49e3-b14b-4a439bbbe5d8&quot;:{&quot;id&quot;:&quot;ee6f331a-799e-49e3-b14b-4a439bbbe5d8&quot;,&quot;name&quot;:&quot;Sphere&quot;,&quot;displayName&quot;:&quot;&quot;,&quot;type&quot;:&quot;FIGURE_OBJECT&quot;,&quot;relativeTransform&quot;:{&quot;translate&quot;:{&quot;x&quot;:98.85989277780374,&quot;y&quot;:-126.53396493860443},&quot;rotate&quot;:6.283185307179586,&quot;skewX&quot;:0,&quot;scale&quot;:{&quot;x&quot;:-0.3984490257442165,&quot;y&quot;:0.3984490257442165}},&quot;image&quot;:{&quot;url&quot;:&quot;https://icons.biorender.com/biorender/5f4529c2929bce0028c9f877/sphere.png&quot;,&quot;fallbackUrl&quot;:&quot;https://res.cloudinary.com/dlcjuc3ej/image/upload/v1598368171/ew6k84mtkvzvpdegkgon.svg#/keystone/api/icons/5f4529c2929bce0028c9f877/sphere.svg#/keystone/api/icons/5f4529c2929bce0028c9f877/sphere.svg&quot;,&quot;isPremium&quot;:false,&quot;size&quot;:{&quot;x&quot;:50,&quot;y&quot;:50}},&quot;source&quot;:{&quot;id&quot;:&quot;5b8847989629ce1400901caa&quot;,&quot;type&quot;:&quot;ASSETS&quot;},&quot;isPremium&quot;:false,&quot;parent&quot;:{&quot;type&quot;:&quot;CHILD&quot;,&quot;parentId&quot;:&quot;a736bb6a-10f2-494b-8c16-9e17654d02db&quot;,&quot;order&quot;:&quot;5&quot;}},&quot;15f21b00-9cfe-4f3b-8da7-3f4d23074655&quot;:{&quot;type&quot;:&quot;FIGURE_OBJECT&quot;,&quot;id&quot;:&quot;15f21b00-9cfe-4f3b-8da7-3f4d23074655&quot;,&quot;relativeTransform&quot;:{&quot;translate&quot;:{&quot;x&quot;:98.8598513251132,&quot;y&quot;:-132.7093675387338},&quot;rotate&quot;:4.71238898038469},&quot;opacity&quot;:1,&quot;path&quot;:{&quot;type&quot;:&quot;POLY_LINE&quot;,&quot;points&quot;:[{&quot;x&quot;:-12.747998857824594,&quot;y&quot;:0},{&quot;x&quot;:-38.007879046069675,&quot;y&quot;:0}],&quot;closed&quot;:false},&quot;pathStyles&quot;:[{&quot;type&quot;:&quot;FILL&quot;,&quot;fillStyle&quot;:&quot;rgba(0,0,0,0)&quot;},{&quot;type&quot;:&quot;STROKE&quot;,&quot;strokeStyle&quot;:&quot;rgba(148,34,31,1)&quot;,&quot;lineWidth&quot;:3.040630323685574,&quot;lineJoin&quot;:&quot;round&quot;}],&quot;isLocked&quot;:false,&quot;parent&quot;:{&quot;type&quot;:&quot;CHILD&quot;,&quot;parentId&quot;:&quot;a736bb6a-10f2-494b-8c16-9e17654d02db&quot;,&quot;order&quot;:&quot;2&quot;},&quot;connectorInfo&quot;:{&quot;connectedObjects&quot;:[],&quot;type&quot;:&quot;LINE&quot;,&quot;offset&quot;:{&quot;x&quot;:0,&quot;y&quot;:0},&quot;bending&quot;:0.1,&quot;firstElementIsHead&quot;:true,&quot;customized&quot;:false},&quot;pathMarkers&quot;:{&quot;markerEnd&quot;:{&quot;type&quot;:&quot;PATH&quot;,&quot;units&quot;:{&quot;type&quot;:&quot;STROKE_WIDTH&quot;,&quot;scale&quot;:1},&quot;orient&quot;:{&quot;type&quot;:&quot;AUTO_START_REVERSE&quot;},&quot;name&quot;:&quot;rounded-end&quot;,&quot;relativeTransform&quot;:{&quot;translate&quot;:{&quot;x&quot;:0,&quot;y&quot;:0},&quot;rotate&quot;:0,&quot;skewX&quot;:0,&quot;scale&quot;:{&quot;x&quot;:1,&quot;y&quot;:1}},&quot;path&quot;:{&quot;type&quot;:&quot;SPLINE&quot;,&quot;spline&quot;:{&quot;points&quot;:[{&quot;x&quot;:-0.5,&quot;y&quot;:0,&quot;isEndPoint&quot;:true},{&quot;x&quot;:-0.49999999999999994,&quot;y&quot;:0.2761423749153967,&quot;isEndPoint&quot;:false},{&quot;x&quot;:-0.2761423749153966,&quot;y&quot;:0.5,&quot;isEndPoint&quot;:false},{&quot;x&quot;:3.061616997868383e-17,&quot;y&quot;:0.5,&quot;isEndPoint&quot;:true},{&quot;x&quot;:0.2761423749153967,&quot;y&quot;:0.5,&quot;isEndPoint&quot;:false},{&quot;x&quot;:0.5,&quot;y&quot;:0.27614237491539667,&quot;isEndPoint&quot;:false},{&quot;x&quot;:0.5,&quot;y&quot;:0,&quot;isEndPoint&quot;:true},{&quot;x&quot;:0.5,&quot;y&quot;:-0.27614237491539667,&quot;isEndPoint&quot;:false},{&quot;x&quot;:0.2761423749153967,&quot;y&quot;:-0.5,&quot;isEndPoint&quot;:false},{&quot;x&quot;:3.061616997868383e-17,&quot;y&quot;:-0.5,&quot;isEndPoint&quot;:true},{&quot;x&quot;:-0.2761423749153966,&quot;y&quot;:-0.5,&quot;isEndPoint&quot;:false},{&quot;x&quot;:-0.49999999999999994,&quot;y&quot;:-0.2761423749153967,&quot;isEndPoint&quot;:false},{&quot;x&quot;:-0.5,&quot;y&quot;:-6.123233995736766e-17,&quot;isEndPoint&quot;:true}],&quot;closed&quot;:false}},&quot;pathStyles&quot;:[{&quot;type&quot;:&quot;FILL&quot;,&quot;fillStyle&quot;:&quot;context-stroke-flat&quot;}]}}},&quot;d167ba60-eefc-4e2a-9dba-36f37c20a036&quot;:{&quot;type&quot;:&quot;FIGURE_OBJECT&quot;,&quot;id&quot;:&quot;d167ba60-eefc-4e2a-9dba-36f37c20a036&quot;,&quot;parent&quot;:{&quot;type&quot;:&quot;CHILD&quot;,&quot;parentId&quot;:&quot;867fe156-2d6f-4cbf-9caf-50b4e968842a&quot;,&quot;order&quot;:&quot;9999999999995&quot;},&quot;relativeTransform&quot;:{&quot;translate&quot;:{&quot;x&quot;:-298.9537104197854,&quot;y&quot;:-40.176198696585026},&quot;rotate&quot;:0.38196444601007307,&quot;skewX&quot;:-1.1102230246251602e-16,&quot;scale&quot;:{&quot;x&quot;:0.9999999999999983,&quot;y&quot;:0.9999999999999983}}},&quot;94bec951-7a17-4ed6-8b05-7f92f3fcf109&quot;:{&quot;id&quot;:&quot;94bec951-7a17-4ed6-8b05-7f92f3fcf109&quot;,&quot;name&quot;:&quot;Sphere&quot;,&quot;displayName&quot;:&quot;&quot;,&quot;type&quot;:&quot;FIGURE_OBJECT&quot;,&quot;relativeTransform&quot;:{&quot;translate&quot;:{&quot;x&quot;:98.85989277780374,&quot;y&quot;:-126.53396493860443},&quot;rotate&quot;:6.283185307179586,&quot;skewX&quot;:0,&quot;scale&quot;:{&quot;x&quot;:-0.3984490257442165,&quot;y&quot;:0.3984490257442165}},&quot;image&quot;:{&quot;url&quot;:&quot;https://icons.biorender.com/biorender/5f4529c2929bce0028c9f877/sphere.png&quot;,&quot;fallbackUrl&quot;:&quot;https://res.cloudinary.com/dlcjuc3ej/image/upload/v1598368171/ew6k84mtkvzvpdegkgon.svg#/keystone/api/icons/5f4529c2929bce0028c9f877/sphere.svg#/keystone/api/icons/5f4529c2929bce0028c9f877/sphere.svg&quot;,&quot;isPremium&quot;:false,&quot;size&quot;:{&quot;x&quot;:50,&quot;y&quot;:50}},&quot;source&quot;:{&quot;id&quot;:&quot;5b8847989629ce1400901caa&quot;,&quot;type&quot;:&quot;ASSETS&quot;},&quot;isPremium&quot;:false,&quot;parent&quot;:{&quot;type&quot;:&quot;CHILD&quot;,&quot;parentId&quot;:&quot;d167ba60-eefc-4e2a-9dba-36f37c20a036&quot;,&quot;order&quot;:&quot;5&quot;}},&quot;0f1aaa64-f9aa-4ffb-8694-18b48e14786f&quot;:{&quot;type&quot;:&quot;FIGURE_OBJECT&quot;,&quot;id&quot;:&quot;0f1aaa64-f9aa-4ffb-8694-18b48e14786f&quot;,&quot;relativeTransform&quot;:{&quot;translate&quot;:{&quot;x&quot;:98.8598513251132,&quot;y&quot;:-132.7093675387338},&quot;rotate&quot;:4.71238898038469},&quot;opacity&quot;:1,&quot;path&quot;:{&quot;type&quot;:&quot;POLY_LINE&quot;,&quot;points&quot;:[{&quot;x&quot;:-12.747998857824594,&quot;y&quot;:0},{&quot;x&quot;:-38.007879046069675,&quot;y&quot;:0}],&quot;closed&quot;:false},&quot;pathStyles&quot;:[{&quot;type&quot;:&quot;FILL&quot;,&quot;fillStyle&quot;:&quot;rgba(0,0,0,0)&quot;},{&quot;type&quot;:&quot;STROKE&quot;,&quot;strokeStyle&quot;:&quot;rgba(148,34,31,1)&quot;,&quot;lineWidth&quot;:3.040630323685574,&quot;lineJoin&quot;:&quot;round&quot;}],&quot;isLocked&quot;:false,&quot;parent&quot;:{&quot;type&quot;:&quot;CHILD&quot;,&quot;parentId&quot;:&quot;d167ba60-eefc-4e2a-9dba-36f37c20a036&quot;,&quot;order&quot;:&quot;2&quot;},&quot;connectorInfo&quot;:{&quot;connectedObjects&quot;:[],&quot;type&quot;:&quot;LINE&quot;,&quot;offset&quot;:{&quot;x&quot;:0,&quot;y&quot;:0},&quot;bending&quot;:0.1,&quot;firstElementIsHead&quot;:true,&quot;customized&quot;:false},&quot;pathMarkers&quot;:{&quot;markerEnd&quot;:{&quot;type&quot;:&quot;PATH&quot;,&quot;units&quot;:{&quot;type&quot;:&quot;STROKE_WIDTH&quot;,&quot;scale&quot;:1},&quot;orient&quot;:{&quot;type&quot;:&quot;AUTO_START_REVERSE&quot;},&quot;name&quot;:&quot;rounded-end&quot;,&quot;relativeTransform&quot;:{&quot;translate&quot;:{&quot;x&quot;:0,&quot;y&quot;:0},&quot;rotate&quot;:0,&quot;skewX&quot;:0,&quot;scale&quot;:{&quot;x&quot;:1,&quot;y&quot;:1}},&quot;path&quot;:{&quot;type&quot;:&quot;SPLINE&quot;,&quot;spline&quot;:{&quot;points&quot;:[{&quot;x&quot;:-0.5,&quot;y&quot;:0,&quot;isEndPoint&quot;:true},{&quot;x&quot;:-0.49999999999999994,&quot;y&quot;:0.2761423749153967,&quot;isEndPoint&quot;:false},{&quot;x&quot;:-0.2761423749153966,&quot;y&quot;:0.5,&quot;isEndPoint&quot;:false},{&quot;x&quot;:3.061616997868383e-17,&quot;y&quot;:0.5,&quot;isEndPoint&quot;:true},{&quot;x&quot;:0.2761423749153967,&quot;y&quot;:0.5,&quot;isEndPoint&quot;:false},{&quot;x&quot;:0.5,&quot;y&quot;:0.27614237491539667,&quot;isEndPoint&quot;:false},{&quot;x&quot;:0.5,&quot;y&quot;:0,&quot;isEndPoint&quot;:true},{&quot;x&quot;:0.5,&quot;y&quot;:-0.27614237491539667,&quot;isEndPoint&quot;:false},{&quot;x&quot;:0.2761423749153967,&quot;y&quot;:-0.5,&quot;isEndPoint&quot;:false},{&quot;x&quot;:3.061616997868383e-17,&quot;y&quot;:-0.5,&quot;isEndPoint&quot;:true},{&quot;x&quot;:-0.2761423749153966,&quot;y&quot;:-0.5,&quot;isEndPoint&quot;:false},{&quot;x&quot;:-0.49999999999999994,&quot;y&quot;:-0.2761423749153967,&quot;isEndPoint&quot;:false},{&quot;x&quot;:-0.5,&quot;y&quot;:-6.123233995736766e-17,&quot;isEndPoint&quot;:true}],&quot;closed&quot;:false}},&quot;pathStyles&quot;:[{&quot;type&quot;:&quot;FILL&quot;,&quot;fillStyle&quot;:&quot;context-stroke-flat&quot;}]}}},&quot;d6b1b054-6652-4930-b212-059476fce324&quot;:{&quot;type&quot;:&quot;FIGURE_OBJECT&quot;,&quot;id&quot;:&quot;d6b1b054-6652-4930-b212-059476fce324&quot;,&quot;parent&quot;:{&quot;type&quot;:&quot;CHILD&quot;,&quot;parentId&quot;:&quot;867fe156-2d6f-4cbf-9caf-50b4e968842a&quot;,&quot;order&quot;:&quot;9999999999999&quot;},&quot;relativeTransform&quot;:{&quot;translate&quot;:{&quot;x&quot;:56.55504540809438,&quot;y&quot;:99.12242684792774},&quot;rotate&quot;:-2.464106980207777,&quot;skewX&quot;:2.2204460492503155e-16,&quot;scale&quot;:{&quot;x&quot;:0.9999999999999994,&quot;y&quot;:1.0000000000000004}}},&quot;3092610a-50c8-4eaa-852e-db4e0670957a&quot;:{&quot;id&quot;:&quot;3092610a-50c8-4eaa-852e-db4e0670957a&quot;,&quot;name&quot;:&quot;Sphere&quot;,&quot;displayName&quot;:&quot;&quot;,&quot;type&quot;:&quot;FIGURE_OBJECT&quot;,&quot;relativeTransform&quot;:{&quot;translate&quot;:{&quot;x&quot;:98.85989277780374,&quot;y&quot;:-126.53396493860443},&quot;rotate&quot;:6.283185307179586,&quot;skewX&quot;:0,&quot;scale&quot;:{&quot;x&quot;:-0.3984490257442165,&quot;y&quot;:0.3984490257442165}},&quot;image&quot;:{&quot;url&quot;:&quot;https://icons.biorender.com/biorender/5f4529c2929bce0028c9f877/sphere.png&quot;,&quot;fallbackUrl&quot;:&quot;https://res.cloudinary.com/dlcjuc3ej/image/upload/v1598368171/ew6k84mtkvzvpdegkgon.svg#/keystone/api/icons/5f4529c2929bce0028c9f877/sphere.svg#/keystone/api/icons/5f4529c2929bce0028c9f877/sphere.svg&quot;,&quot;isPremium&quot;:false,&quot;size&quot;:{&quot;x&quot;:50,&quot;y&quot;:50}},&quot;source&quot;:{&quot;id&quot;:&quot;5b8847989629ce1400901caa&quot;,&quot;type&quot;:&quot;ASSETS&quot;},&quot;isPremium&quot;:false,&quot;parent&quot;:{&quot;type&quot;:&quot;CHILD&quot;,&quot;parentId&quot;:&quot;d6b1b054-6652-4930-b212-059476fce324&quot;,&quot;order&quot;:&quot;5&quot;}},&quot;9508fd8d-0fb8-4033-9b6c-1d7e638addc0&quot;:{&quot;type&quot;:&quot;FIGURE_OBJECT&quot;,&quot;id&quot;:&quot;9508fd8d-0fb8-4033-9b6c-1d7e638addc0&quot;,&quot;relativeTransform&quot;:{&quot;translate&quot;:{&quot;x&quot;:98.8598513251132,&quot;y&quot;:-132.7093675387338},&quot;rotate&quot;:4.71238898038469},&quot;opacity&quot;:1,&quot;path&quot;:{&quot;type&quot;:&quot;POLY_LINE&quot;,&quot;points&quot;:[{&quot;x&quot;:-12.747998857824594,&quot;y&quot;:0},{&quot;x&quot;:-38.007879046069675,&quot;y&quot;:0}],&quot;closed&quot;:false},&quot;pathStyles&quot;:[{&quot;type&quot;:&quot;FILL&quot;,&quot;fillStyle&quot;:&quot;rgba(0,0,0,0)&quot;},{&quot;type&quot;:&quot;STROKE&quot;,&quot;strokeStyle&quot;:&quot;rgba(148,34,31,1)&quot;,&quot;lineWidth&quot;:3.040630323685574,&quot;lineJoin&quot;:&quot;round&quot;}],&quot;isLocked&quot;:false,&quot;parent&quot;:{&quot;type&quot;:&quot;CHILD&quot;,&quot;parentId&quot;:&quot;d6b1b054-6652-4930-b212-059476fce324&quot;,&quot;order&quot;:&quot;2&quot;},&quot;connectorInfo&quot;:{&quot;connectedObjects&quot;:[],&quot;type&quot;:&quot;LINE&quot;,&quot;offset&quot;:{&quot;x&quot;:0,&quot;y&quot;:0},&quot;bending&quot;:0.1,&quot;firstElementIsHead&quot;:true,&quot;customized&quot;:false},&quot;pathMarkers&quot;:{&quot;markerEnd&quot;:{&quot;type&quot;:&quot;PATH&quot;,&quot;units&quot;:{&quot;type&quot;:&quot;STROKE_WIDTH&quot;,&quot;scale&quot;:1},&quot;orient&quot;:{&quot;type&quot;:&quot;AUTO_START_REVERSE&quot;},&quot;name&quot;:&quot;rounded-end&quot;,&quot;relativeTransform&quot;:{&quot;translate&quot;:{&quot;x&quot;:0,&quot;y&quot;:0},&quot;rotate&quot;:0,&quot;skewX&quot;:0,&quot;scale&quot;:{&quot;x&quot;:1,&quot;y&quot;:1}},&quot;path&quot;:{&quot;type&quot;:&quot;SPLINE&quot;,&quot;spline&quot;:{&quot;points&quot;:[{&quot;x&quot;:-0.5,&quot;y&quot;:0,&quot;isEndPoint&quot;:true},{&quot;x&quot;:-0.49999999999999994,&quot;y&quot;:0.2761423749153967,&quot;isEndPoint&quot;:false},{&quot;x&quot;:-0.2761423749153966,&quot;y&quot;:0.5,&quot;isEndPoint&quot;:false},{&quot;x&quot;:3.061616997868383e-17,&quot;y&quot;:0.5,&quot;isEndPoint&quot;:true},{&quot;x&quot;:0.2761423749153967,&quot;y&quot;:0.5,&quot;isEndPoint&quot;:false},{&quot;x&quot;:0.5,&quot;y&quot;:0.27614237491539667,&quot;isEndPoint&quot;:false},{&quot;x&quot;:0.5,&quot;y&quot;:0,&quot;isEndPoint&quot;:true},{&quot;x&quot;:0.5,&quot;y&quot;:-0.27614237491539667,&quot;isEndPoint&quot;:false},{&quot;x&quot;:0.2761423749153967,&quot;y&quot;:-0.5,&quot;isEndPoint&quot;:false},{&quot;x&quot;:3.061616997868383e-17,&quot;y&quot;:-0.5,&quot;isEndPoint&quot;:true},{&quot;x&quot;:-0.2761423749153966,&quot;y&quot;:-0.5,&quot;isEndPoint&quot;:false},{&quot;x&quot;:-0.49999999999999994,&quot;y&quot;:-0.2761423749153967,&quot;isEndPoint&quot;:false},{&quot;x&quot;:-0.5,&quot;y&quot;:-6.123233995736766e-17,&quot;isEndPoint&quot;:true}],&quot;closed&quot;:false}},&quot;pathStyles&quot;:[{&quot;type&quot;:&quot;FILL&quot;,&quot;fillStyle&quot;:&quot;context-stroke-flat&quot;}]}}},&quot;0e13ed96-6e62-40f0-80e2-d030932e73a0&quot;:{&quot;type&quot;:&quot;FIGURE_OBJECT&quot;,&quot;id&quot;:&quot;0e13ed96-6e62-40f0-80e2-d030932e73a0&quot;,&quot;relativeTransform&quot;:{&quot;translate&quot;:{&quot;x&quot;:244.57372092554664,&quot;y&quot;:-199.82731969631703},&quot;rotate&quot;:0,&quot;skewX&quot;:0,&quot;scale&quot;:{&quot;x&quot;:1,&quot;y&quot;:1}},&quot;opacity&quot;:1,&quot;path&quot;:{&quot;type&quot;:&quot;RECT&quot;,&quot;size&quot;:{&quot;x&quot;:100,&quot;y&quot;:40.86212541915195},&quot;cornerRounding&quot;:{&quot;type&quot;:&quot;ARC_LENGTH&quot;,&quot;global&quot;:15.707963267948966}},&quot;pathStyles&quot;:[{&quot;type&quot;:&quot;FILL&quot;,&quot;fillStyle&quot;:&quot;rgba(192,56,48,1)&quot;},{&quot;type&quot;:&quot;STROKE&quot;,&quot;strokeStyle&quot;:&quot;rgba(138, 42, 68, 1)&quot;,&quot;lineWidth&quot;:2,&quot;lineJoin&quot;:&quot;round&quot;}],&quot;isLocked&quot;:false,&quot;parent&quot;:{&quot;type&quot;:&quot;CHILD&quot;,&quot;parentId&quot;:&quot;867fe156-2d6f-4cbf-9caf-50b4e968842a&quot;,&quot;order&quot;:&quot;999999999999997&quot;},&quot;layout&quot;:{&quot;sizeRatio&quot;:{&quot;x&quot;:0.88,&quot;y&quot;:0.88},&quot;keepAspectRatio&quot;:false}},&quot;fa326adc-09e0-4fe2-a096-0a260d2af8e3&quot;:{&quot;id&quot;:&quot;fa326adc-09e0-4fe2-a096-0a260d2af8e3&quot;,&quot;type&quot;:&quot;FIGURE_OBJECT&quot;,&quot;relativeTransform&quot;:{&quot;translate&quot;:{&quot;x&quot;:0,&quot;y&quot;:0},&quot;rotate&quot;:0},&quot;text&quot;:{&quot;textData&quot;:{&quot;lineSpacing&quot;:&quot;normal&quot;,&quot;alignment&quot;:&quot;center&quot;,&quot;verticalAlign&quot;:&quot;TOP&quot;,&quot;lines&quot;:[{&quot;runs&quot;:[{&quot;style&quot;:{&quot;fontFamily&quot;:&quot;Roboto&quot;,&quot;fontSize&quot;:16,&quot;color&quot;:&quot;rgba(255,255,255,1)&quot;,&quot;fontWeight&quot;:&quot;bold&quot;,&quot;fontStyle&quot;:&quot;normal&quot;,&quot;decoration&quot;:&quot;none&quot;},&quot;range&quot;:[0,10]}],&quot;text&quot;:&quot;Cell  lysis&quot;}],&quot;_lastCaretLocation&quot;:{&quot;lineIndex&quot;:0,&quot;runIndex&quot;:0,&quot;charIndex&quot;:5}},&quot;format&quot;:&quot;BETTER_TEXT&quot;,&quot;size&quot;:{&quot;x&quot;:88,&quot;y&quot;:19},&quot;targetSize&quot;:{&quot;x&quot;:88,&quot;y&quot;:2}},&quot;parent&quot;:{&quot;type&quot;:&quot;CHILD&quot;,&quot;parentId&quot;:&quot;0e13ed96-6e62-40f0-80e2-d030932e73a0&quot;,&quot;order&quot;:&quot;5&quot;}},&quot;14ee835d-5891-4bdc-b1a2-e2c42e3400f8&quot;:{&quot;id&quot;:&quot;14ee835d-5891-4bdc-b1a2-e2c42e3400f8&quot;,&quot;type&quot;:&quot;FIGURE_OBJECT&quot;,&quot;relativeTransform&quot;:{&quot;translate&quot;:{&quot;x&quot;:-449.1225535114012,&quot;y&quot;:-346.5893982907007},&quot;rotate&quot;:0,&quot;skewX&quot;:0,&quot;scale&quot;:{&quot;x&quot;:1,&quot;y&quot;:1}},&quot;text&quot;:{&quot;textData&quot;:{&quot;lineSpacing&quot;:&quot;normal&quot;,&quot;alignment&quot;:&quot;center&quot;,&quot;verticalAlign&quot;:&quot;TOP&quot;,&quot;lines&quot;:[{&quot;runs&quot;:[{&quot;style&quot;:{&quot;fontFamily&quot;:&quot;Roboto&quot;,&quot;fontSize&quot;:16,&quot;color&quot;:&quot;rgba(192,56,48,1)&quot;,&quot;fontWeight&quot;:&quot;bold&quot;,&quot;fontStyle&quot;:&quot;normal&quot;,&quot;decoration&quot;:&quot;none&quot;},&quot;range&quot;:[0,7]}],&quot;text&quot;:&quot;Colistin&quot;,&quot;baseStyle&quot;:{&quot;fontFamily&quot;:&quot;Roboto&quot;,&quot;fontSize&quot;:16,&quot;color&quot;:&quot;black&quot;,&quot;fontWeight&quot;:&quot;bold&quot;,&quot;fontStyle&quot;:&quot;normal&quot;,&quot;decoration&quot;:&quot;none&quot;,&quot;script&quot;:&quot;none&quot;}}],&quot;_lastCaretLocation&quot;:{&quot;lineIndex&quot;:0,&quot;runIndex&quot;:0,&quot;charIndex&quot;:0}},&quot;format&quot;:&quot;BETTER_TEXT&quot;,&quot;size&quot;:{&quot;x&quot;:54.8359375,&quot;y&quot;:19},&quot;targetSize&quot;:{&quot;x&quot;:54.8359375,&quot;y&quot;:19}},&quot;parent&quot;:{&quot;type&quot;:&quot;CHILD&quot;,&quot;parentId&quot;:&quot;867fe156-2d6f-4cbf-9caf-50b4e968842a&quot;,&quot;order&quot;:&quot;999999999999998&quot;}},&quot;625cbef3-2553-4f86-b77c-4482b12bb353&quot;:{&quot;id&quot;:&quot;625cbef3-2553-4f86-b77c-4482b12bb353&quot;,&quot;type&quot;:&quot;FIGURE_OBJECT&quot;,&quot;relativeTransform&quot;:{&quot;translate&quot;:{&quot;x&quot;:-474.4841423855868,&quot;y&quot;:-134.52619773478034},&quot;rotate&quot;:0,&quot;skewX&quot;:0,&quot;scale&quot;:{&quot;x&quot;:1,&quot;y&quot;:1}},&quot;text&quot;:{&quot;textData&quot;:{&quot;lineSpacing&quot;:&quot;normal&quot;,&quot;alignment&quot;:&quot;right&quot;,&quot;verticalAlign&quot;:&quot;TOP&quot;,&quot;lines&quot;:[{&quot;runs&quot;:[{&quot;style&quot;:{&quot;fontFamily&quot;:&quot;Roboto&quot;,&quot;fontSize&quot;:16,&quot;color&quot;:&quot;rgba(114,190,183,1)&quot;,&quot;fontWeight&quot;:&quot;normal&quot;,&quot;fontStyle&quot;:&quot;normal&quot;,&quot;decoration&quot;:&quot;none&quot;,&quot;script&quot;:&quot;none&quot;},&quot;range&quot;:[0,2]}],&quot;text&quot;:&quot;LPS&quot;}],&quot;_lastCaretLocation&quot;:{&quot;lineIndex&quot;:0,&quot;runIndex&quot;:-1,&quot;charIndex&quot;:-1,&quot;endOfLine&quot;:true}},&quot;format&quot;:&quot;BETTER_TEXT&quot;,&quot;size&quot;:{&quot;x&quot;:31.4609375,&quot;y&quot;:19},&quot;targetSize&quot;:{&quot;x&quot;:24.96875,&quot;y&quot;:19}},&quot;parent&quot;:{&quot;type&quot;:&quot;CHILD&quot;,&quot;parentId&quot;:&quot;867fe156-2d6f-4cbf-9caf-50b4e968842a&quot;,&quot;order&quot;:&quot;9999999999999995&quot;}},&quot;34ca5959-de50-48d7-8803-1c67fbc06c35&quot;:{&quot;id&quot;:&quot;34ca5959-de50-48d7-8803-1c67fbc06c35&quot;,&quot;type&quot;:&quot;FIGURE_OBJECT&quot;,&quot;relativeTransform&quot;:{&quot;translate&quot;:{&quot;x&quot;:244.57372092554667,&quot;y&quot;:345.54114536871424},&quot;rotate&quot;:0,&quot;skewX&quot;:0,&quot;scale&quot;:{&quot;x&quot;:1,&quot;y&quot;:1}},&quot;text&quot;:{&quot;textData&quot;:{&quot;lineSpacing&quot;:&quot;normal&quot;,&quot;alignment&quot;:&quot;center&quot;,&quot;verticalAlign&quot;:&quot;CENTER&quot;,&quot;lines&quot;:[{&quot;runs&quot;:[{&quot;style&quot;:{&quot;fontFamily&quot;:&quot;Roboto&quot;,&quot;fontSize&quot;:16,&quot;color&quot;:&quot;rgba(23,23,23,1)&quot;,&quot;fontWeight&quot;:&quot;bold&quot;,&quot;fontStyle&quot;:&quot;normal&quot;,&quot;decoration&quot;:&quot;none&quot;},&quot;range&quot;:[0,26]}],&quot;text&quot;:&quot;Cytoplasmic content release&quot;}],&quot;_lastCaretLocation&quot;:{&quot;lineIndex&quot;:0,&quot;runIndex&quot;:-1,&quot;charIndex&quot;:-1,&quot;endOfLine&quot;:true}},&quot;format&quot;:&quot;BETTER_TEXT&quot;,&quot;size&quot;:{&quot;x&quot;:129.10437452316285,&quot;y&quot;:37.08000029802315},&quot;targetSize&quot;:{&quot;x&quot;:129.10437452316285,&quot;y&quot;:37.08000029802315}},&quot;parent&quot;:{&quot;type&quot;:&quot;CHILD&quot;,&quot;parentId&quot;:&quot;867fe156-2d6f-4cbf-9caf-50b4e968842a&quot;,&quot;order&quot;:&quot;9999999999999999&quot;}},&quot;d046c5e3-dee8-43fd-824c-100ef26cb037&quot;:{&quot;type&quot;:&quot;FIGURE_OBJECT&quot;,&quot;id&quot;:&quot;d046c5e3-dee8-43fd-824c-100ef26cb037&quot;,&quot;relativeTransform&quot;:{&quot;translate&quot;:{&quot;x&quot;:-393.3804030252809,&quot;y&quot;:-238.25465684632113},&quot;rotate&quot;:0,&quot;skewX&quot;:0,&quot;scale&quot;:{&quot;x&quot;:1,&quot;y&quot;:1}},&quot;layout&quot;:{&quot;sizeRatio&quot;:{&quot;x&quot;:0.88,&quot;y&quot;:0.88},&quot;keepAspectRatio&quot;:true},&quot;opacity&quot;:1,&quot;path&quot;:{&quot;type&quot;:&quot;ELLIPSE&quot;,&quot;size&quot;:{&quot;x&quot;:23.54323806936601,&quot;y&quot;:24.24011791621923}},&quot;pathStyles&quot;:[{&quot;type&quot;:&quot;FILL&quot;,&quot;fillStyle&quot;:&quot;rgba(255,255,255,1)&quot;},{&quot;type&quot;:&quot;STROKE&quot;,&quot;strokeStyle&quot;:&quot;rgba(23,23,23,1)&quot;,&quot;lineWidth&quot;:1.5,&quot;lineJoin&quot;:&quot;round&quot;}],&quot;isLocked&quot;:false,&quot;parent&quot;:{&quot;type&quot;:&quot;CHILD&quot;,&quot;parentId&quot;:&quot;867fe156-2d6f-4cbf-9caf-50b4e968842a&quot;,&quot;order&quot;:&quot;99999999999999999998&quot;}},&quot;ff37bbe6-d93c-454d-8758-6aab7dbc15a3&quot;:{&quot;type&quot;:&quot;FIGURE_OBJECT&quot;,&quot;id&quot;:&quot;ff37bbe6-d93c-454d-8758-6aab7dbc15a3&quot;,&quot;relativeTransform&quot;:{&quot;translate&quot;:{&quot;x&quot;:0,&quot;y&quot;:0},&quot;rotate&quot;:0},&quot;text&quot;:{&quot;textData&quot;:{&quot;lineSpacing&quot;:&quot;normal&quot;,&quot;alignment&quot;:&quot;center&quot;,&quot;lines&quot;:[{&quot;runs&quot;:[{&quot;style&quot;:{&quot;fontFamily&quot;:&quot;Roboto&quot;,&quot;fontSize&quot;:16,&quot;color&quot;:&quot;rgba(23,23,23,1)&quot;,&quot;fontWeight&quot;:&quot;bold&quot;,&quot;fontStyle&quot;:&quot;normal&quot;,&quot;decoration&quot;:&quot;none&quot;,&quot;script&quot;:&quot;none&quot;},&quot;range&quot;:[0,0]}],&quot;text&quot;:&quot;1&quot;,&quot;baseStyle&quot;:{&quot;fontFamily&quot;:&quot;Roboto&quot;,&quot;fontSize&quot;:16,&quot;color&quot;:&quot;black&quot;,&quot;fontWeight&quot;:&quot;normal&quot;,&quot;fontStyle&quot;:&quot;normal&quot;,&quot;decoration&quot;:&quot;none&quot;,&quot;script&quot;:&quot;none&quot;}}],&quot;verticalAlign&quot;:&quot;TOP&quot;},&quot;size&quot;:{&quot;x&quot;:20.718049501042092,&quot;y&quot;:19},&quot;targetSize&quot;:{&quot;x&quot;:20.718049501042092,&quot;y&quot;:2},&quot;format&quot;:&quot;BETTER_TEXT&quot;},&quot;parent&quot;:{&quot;type&quot;:&quot;CHILD&quot;,&quot;parentId&quot;:&quot;d046c5e3-dee8-43fd-824c-100ef26cb037&quot;,&quot;order&quot;:&quot;5&quot;}},&quot;5269535c-8192-4f90-9dc4-051f73e32003&quot;:{&quot;type&quot;:&quot;FIGURE_OBJECT&quot;,&quot;id&quot;:&quot;5269535c-8192-4f90-9dc4-051f73e32003&quot;,&quot;relativeTransform&quot;:{&quot;translate&quot;:{&quot;x&quot;:32.51721911302378,&quot;y&quot;:141.9594345196742},&quot;rotate&quot;:0,&quot;skewX&quot;:0,&quot;scale&quot;:{&quot;x&quot;:1,&quot;y&quot;:1}},&quot;layout&quot;:{&quot;sizeRatio&quot;:{&quot;x&quot;:0.88,&quot;y&quot;:0.88},&quot;keepAspectRatio&quot;:true},&quot;opacity&quot;:1,&quot;path&quot;:{&quot;type&quot;:&quot;ELLIPSE&quot;,&quot;size&quot;:{&quot;x&quot;:23.54323806936601,&quot;y&quot;:24.24011791621923}},&quot;pathStyles&quot;:[{&quot;type&quot;:&quot;FILL&quot;,&quot;fillStyle&quot;:&quot;rgba(255,255,255,1)&quot;},{&quot;type&quot;:&quot;STROKE&quot;,&quot;strokeStyle&quot;:&quot;rgba(23,23,23,1)&quot;,&quot;lineWidth&quot;:1.5,&quot;lineJoin&quot;:&quot;round&quot;}],&quot;isLocked&quot;:false,&quot;parent&quot;:{&quot;type&quot;:&quot;CHILD&quot;,&quot;parentId&quot;:&quot;867fe156-2d6f-4cbf-9caf-50b4e968842a&quot;,&quot;order&quot;:&quot;999999999999999999998&quot;}},&quot;f14645f5-a30e-4fdd-9906-047c64d5a0dc&quot;:{&quot;type&quot;:&quot;FIGURE_OBJECT&quot;,&quot;id&quot;:&quot;f14645f5-a30e-4fdd-9906-047c64d5a0dc&quot;,&quot;relativeTransform&quot;:{&quot;translate&quot;:{&quot;x&quot;:0,&quot;y&quot;:0},&quot;rotate&quot;:0},&quot;text&quot;:{&quot;textData&quot;:{&quot;lineSpacing&quot;:&quot;normal&quot;,&quot;alignment&quot;:&quot;center&quot;,&quot;lines&quot;:[{&quot;runs&quot;:[{&quot;style&quot;:{&quot;fontFamily&quot;:&quot;Roboto&quot;,&quot;fontSize&quot;:16,&quot;color&quot;:&quot;rgba(23,23,23,1)&quot;,&quot;fontWeight&quot;:&quot;bold&quot;,&quot;fontStyle&quot;:&quot;normal&quot;,&quot;decoration&quot;:&quot;none&quot;,&quot;script&quot;:&quot;none&quot;},&quot;range&quot;:[0,0]}],&quot;text&quot;:&quot;5&quot;}],&quot;verticalAlign&quot;:&quot;TOP&quot;,&quot;_lastCaretLocation&quot;:{&quot;lineIndex&quot;:0,&quot;runIndex&quot;:-1,&quot;charIndex&quot;:-1,&quot;endOfLine&quot;:true}},&quot;size&quot;:{&quot;x&quot;:20.718049501042092,&quot;y&quot;:19},&quot;targetSize&quot;:{&quot;x&quot;:20.718049501042092,&quot;y&quot;:2},&quot;format&quot;:&quot;BETTER_TEXT&quot;},&quot;parent&quot;:{&quot;type&quot;:&quot;CHILD&quot;,&quot;parentId&quot;:&quot;5269535c-8192-4f90-9dc4-051f73e32003&quot;,&quot;order&quot;:&quot;5&quot;}},&quot;2a4f577b-f871-40b2-b847-71467061529b&quot;:{&quot;type&quot;:&quot;FIGURE_OBJECT&quot;,&quot;id&quot;:&quot;2a4f577b-f871-40b2-b847-71467061529b&quot;,&quot;relativeTransform&quot;:{&quot;translate&quot;:{&quot;x&quot;:244.5737209255466,&quot;y&quot;:310.13632402663694},&quot;rotate&quot;:0,&quot;skewX&quot;:0,&quot;scale&quot;:{&quot;x&quot;:1,&quot;y&quot;:1}},&quot;layout&quot;:{&quot;sizeRatio&quot;:{&quot;x&quot;:0.88,&quot;y&quot;:0.88},&quot;keepAspectRatio&quot;:true},&quot;opacity&quot;:1,&quot;path&quot;:{&quot;type&quot;:&quot;ELLIPSE&quot;,&quot;size&quot;:{&quot;x&quot;:23.54323806936601,&quot;y&quot;:24.24011791621923}},&quot;pathStyles&quot;:[{&quot;type&quot;:&quot;FILL&quot;,&quot;fillStyle&quot;:&quot;rgba(255,255,255,1)&quot;},{&quot;type&quot;:&quot;STROKE&quot;,&quot;strokeStyle&quot;:&quot;rgba(23,23,23,1)&quot;,&quot;lineWidth&quot;:1.5,&quot;lineJoin&quot;:&quot;round&quot;}],&quot;isLocked&quot;:false,&quot;parent&quot;:{&quot;type&quot;:&quot;CHILD&quot;,&quot;parentId&quot;:&quot;867fe156-2d6f-4cbf-9caf-50b4e968842a&quot;,&quot;order&quot;:&quot;999999999999999999999&quot;}},&quot;c13f6204-efb6-4340-b5c2-eb17ecdf7682&quot;:{&quot;type&quot;:&quot;FIGURE_OBJECT&quot;,&quot;id&quot;:&quot;c13f6204-efb6-4340-b5c2-eb17ecdf7682&quot;,&quot;relativeTransform&quot;:{&quot;translate&quot;:{&quot;x&quot;:0,&quot;y&quot;:0},&quot;rotate&quot;:0},&quot;text&quot;:{&quot;textData&quot;:{&quot;lineSpacing&quot;:&quot;normal&quot;,&quot;alignment&quot;:&quot;center&quot;,&quot;lines&quot;:[{&quot;runs&quot;:[{&quot;style&quot;:{&quot;fontFamily&quot;:&quot;Roboto&quot;,&quot;fontSize&quot;:16,&quot;color&quot;:&quot;rgba(23,23,23,1)&quot;,&quot;fontWeight&quot;:&quot;bold&quot;,&quot;fontStyle&quot;:&quot;normal&quot;,&quot;decoration&quot;:&quot;none&quot;,&quot;script&quot;:&quot;none&quot;},&quot;range&quot;:[0,0]}],&quot;text&quot;:&quot;6&quot;}],&quot;verticalAlign&quot;:&quot;TOP&quot;,&quot;_lastCaretLocation&quot;:{&quot;lineIndex&quot;:0,&quot;runIndex&quot;:-1,&quot;charIndex&quot;:-1,&quot;endOfLine&quot;:true}},&quot;size&quot;:{&quot;x&quot;:20.718049501042092,&quot;y&quot;:19},&quot;targetSize&quot;:{&quot;x&quot;:20.718049501042092,&quot;y&quot;:2},&quot;format&quot;:&quot;BETTER_TEXT&quot;},&quot;parent&quot;:{&quot;type&quot;:&quot;CHILD&quot;,&quot;parentId&quot;:&quot;2a4f577b-f871-40b2-b847-71467061529b&quot;,&quot;order&quot;:&quot;5&quot;}},&quot;2d5cb3aa-a1b1-4761-8e4c-505a56e3e363&quot;:{&quot;type&quot;:&quot;FIGURE_OBJECT&quot;,&quot;id&quot;:&quot;2d5cb3aa-a1b1-4761-8e4c-505a56e3e363&quot;,&quot;relativeTransform&quot;:{&quot;translate&quot;:{&quot;x&quot;:244.57372092554664,&quot;y&quot;:-238.25465684632113},&quot;rotate&quot;:0,&quot;skewX&quot;:0,&quot;scale&quot;:{&quot;x&quot;:1,&quot;y&quot;:1}},&quot;layout&quot;:{&quot;sizeRatio&quot;:{&quot;x&quot;:0.88,&quot;y&quot;:0.88},&quot;keepAspectRatio&quot;:true},&quot;opacity&quot;:1,&quot;path&quot;:{&quot;type&quot;:&quot;ELLIPSE&quot;,&quot;size&quot;:{&quot;x&quot;:23.54323806936601,&quot;y&quot;:24.24011791621923}},&quot;pathStyles&quot;:[{&quot;type&quot;:&quot;FILL&quot;,&quot;fillStyle&quot;:&quot;rgba(255,255,255,1)&quot;},{&quot;type&quot;:&quot;STROKE&quot;,&quot;strokeStyle&quot;:&quot;rgba(23,23,23,1)&quot;,&quot;lineWidth&quot;:1.5,&quot;lineJoin&quot;:&quot;round&quot;}],&quot;isLocked&quot;:false,&quot;parent&quot;:{&quot;type&quot;:&quot;CHILD&quot;,&quot;parentId&quot;:&quot;867fe156-2d6f-4cbf-9caf-50b4e968842a&quot;,&quot;order&quot;:&quot;9999999999999999999995&quot;}},&quot;ca85633e-2074-497f-ab78-aac67d9159ea&quot;:{&quot;type&quot;:&quot;FIGURE_OBJECT&quot;,&quot;id&quot;:&quot;ca85633e-2074-497f-ab78-aac67d9159ea&quot;,&quot;relativeTransform&quot;:{&quot;translate&quot;:{&quot;x&quot;:0,&quot;y&quot;:0},&quot;rotate&quot;:0},&quot;text&quot;:{&quot;textData&quot;:{&quot;lineSpacing&quot;:&quot;normal&quot;,&quot;alignment&quot;:&quot;center&quot;,&quot;lines&quot;:[{&quot;runs&quot;:[{&quot;style&quot;:{&quot;fontFamily&quot;:&quot;Roboto&quot;,&quot;fontSize&quot;:16,&quot;color&quot;:&quot;rgba(23,23,23,1)&quot;,&quot;fontWeight&quot;:&quot;bold&quot;,&quot;fontStyle&quot;:&quot;normal&quot;,&quot;decoration&quot;:&quot;none&quot;,&quot;script&quot;:&quot;none&quot;},&quot;range&quot;:[0,0]}],&quot;text&quot;:&quot;7&quot;}],&quot;verticalAlign&quot;:&quot;TOP&quot;,&quot;_lastCaretLocation&quot;:{&quot;lineIndex&quot;:0,&quot;runIndex&quot;:-1,&quot;charIndex&quot;:-1,&quot;endOfLine&quot;:true}},&quot;size&quot;:{&quot;x&quot;:20.718049501042092,&quot;y&quot;:19},&quot;targetSize&quot;:{&quot;x&quot;:20.718049501042092,&quot;y&quot;:2},&quot;format&quot;:&quot;BETTER_TEXT&quot;},&quot;parent&quot;:{&quot;type&quot;:&quot;CHILD&quot;,&quot;parentId&quot;:&quot;2d5cb3aa-a1b1-4761-8e4c-505a56e3e363&quot;,&quot;order&quot;:&quot;5&quot;}},&quot;b3d13b12-24bf-485d-be10-32d3aafffbe4&quot;:{&quot;id&quot;:&quot;b3d13b12-24bf-485d-be10-32d3aafffbe4&quot;,&quot;type&quot;:&quot;FIGURE_OBJECT&quot;,&quot;relativeTransform&quot;:{&quot;translate&quot;:{&quot;x&quot;:-393.3804030252809,&quot;y&quot;:-201.718382405893},&quot;rotate&quot;:0,&quot;skewX&quot;:0,&quot;scale&quot;:{&quot;x&quot;:1,&quot;y&quot;:1}},&quot;text&quot;:{&quot;textData&quot;:{&quot;lineSpacing&quot;:&quot;normal&quot;,&quot;alignment&quot;:&quot;center&quot;,&quot;verticalAlign&quot;:&quot;TOP&quot;,&quot;lines&quot;:[{&quot;runs&quot;:[{&quot;style&quot;:{&quot;fontFamily&quot;:&quot;Roboto&quot;,&quot;fontSize&quot;:16,&quot;color&quot;:&quot;black&quot;,&quot;fontWeight&quot;:&quot;bold&quot;,&quot;fontStyle&quot;:&quot;normal&quot;,&quot;decoration&quot;:&quot;none&quot;},&quot;range&quot;:[0,6]}],&quot;text&quot;:&quot;Binding&quot;},{&quot;runs&quot;:[{&quot;style&quot;:{&quot;fontFamily&quot;:&quot;Roboto&quot;,&quot;fontSize&quot;:16,&quot;color&quot;:&quot;black&quot;,&quot;fontWeight&quot;:&quot;bold&quot;,&quot;fontStyle&quot;:&quot;normal&quot;,&quot;decoration&quot;:&quot;none&quot;,&quot;script&quot;:&quot;none&quot;},&quot;range&quot;:[0,5]}],&quot;text&quot;:&quot;to LPS&quot;}],&quot;_lastCaretLocation&quot;:{&quot;lineIndex&quot;:1,&quot;runIndex&quot;:-1,&quot;charIndex&quot;:-1,&quot;endOfLine&quot;:true}},&quot;format&quot;:&quot;BETTER_TEXT&quot;,&quot;size&quot;:{&quot;x&quot;:58.03125,&quot;y&quot;:37.08},&quot;targetSize&quot;:{&quot;x&quot;:56.6484375,&quot;y&quot;:19}},&quot;parent&quot;:{&quot;type&quot;:&quot;CHILD&quot;,&quot;parentId&quot;:&quot;867fe156-2d6f-4cbf-9caf-50b4e968842a&quot;,&quot;order&quot;:&quot;9999999999999999999998&quot;}},&quot;deba2128-245c-4e40-a1a3-728085a303ad&quot;:{&quot;type&quot;:&quot;FIGURE_OBJECT&quot;,&quot;id&quot;:&quot;deba2128-245c-4e40-a1a3-728085a303ad&quot;,&quot;relativeTransform&quot;:{&quot;translate&quot;:{&quot;x&quot;:-278.568878994201,&quot;y&quot;:-238.25465684632113},&quot;rotate&quot;:0,&quot;skewX&quot;:0,&quot;scale&quot;:{&quot;x&quot;:1,&quot;y&quot;:1}},&quot;layout&quot;:{&quot;sizeRatio&quot;:{&quot;x&quot;:0.88,&quot;y&quot;:0.88},&quot;keepAspectRatio&quot;:true},&quot;opacity&quot;:1,&quot;path&quot;:{&quot;type&quot;:&quot;ELLIPSE&quot;,&quot;size&quot;:{&quot;x&quot;:23.54323806936601,&quot;y&quot;:24.24011791621923}},&quot;pathStyles&quot;:[{&quot;type&quot;:&quot;FILL&quot;,&quot;fillStyle&quot;:&quot;rgba(255,255,255,1)&quot;},{&quot;type&quot;:&quot;STROKE&quot;,&quot;strokeStyle&quot;:&quot;rgba(23,23,23,1)&quot;,&quot;lineWidth&quot;:1.5,&quot;lineJoin&quot;:&quot;round&quot;}],&quot;isLocked&quot;:false,&quot;parent&quot;:{&quot;type&quot;:&quot;CHILD&quot;,&quot;parentId&quot;:&quot;867fe156-2d6f-4cbf-9caf-50b4e968842a&quot;,&quot;order&quot;:&quot;99999999999999999999985&quot;}},&quot;93563a46-ea38-488b-85ea-30d9ae985dc5&quot;:{&quot;type&quot;:&quot;FIGURE_OBJECT&quot;,&quot;id&quot;:&quot;93563a46-ea38-488b-85ea-30d9ae985dc5&quot;,&quot;relativeTransform&quot;:{&quot;translate&quot;:{&quot;x&quot;:0,&quot;y&quot;:0},&quot;rotate&quot;:0},&quot;text&quot;:{&quot;textData&quot;:{&quot;lineSpacing&quot;:&quot;normal&quot;,&quot;alignment&quot;:&quot;center&quot;,&quot;lines&quot;:[{&quot;runs&quot;:[{&quot;style&quot;:{&quot;fontFamily&quot;:&quot;Roboto&quot;,&quot;fontSize&quot;:16,&quot;color&quot;:&quot;rgba(23,23,23,1)&quot;,&quot;fontWeight&quot;:&quot;bold&quot;,&quot;fontStyle&quot;:&quot;normal&quot;,&quot;decoration&quot;:&quot;none&quot;,&quot;script&quot;:&quot;none&quot;},&quot;range&quot;:[0,0]}],&quot;text&quot;:&quot;2&quot;}],&quot;verticalAlign&quot;:&quot;TOP&quot;,&quot;_lastCaretLocation&quot;:{&quot;lineIndex&quot;:0,&quot;runIndex&quot;:-1,&quot;charIndex&quot;:-1,&quot;endOfLine&quot;:true}},&quot;size&quot;:{&quot;x&quot;:20.718049501042092,&quot;y&quot;:19},&quot;targetSize&quot;:{&quot;x&quot;:20.718049501042092,&quot;y&quot;:2},&quot;format&quot;:&quot;BETTER_TEXT&quot;},&quot;parent&quot;:{&quot;type&quot;:&quot;CHILD&quot;,&quot;parentId&quot;:&quot;deba2128-245c-4e40-a1a3-728085a303ad&quot;,&quot;order&quot;:&quot;5&quot;}},&quot;6e9f20e1-ea53-469e-a459-6909edab6d3e&quot;:{&quot;id&quot;:&quot;6e9f20e1-ea53-469e-a459-6909edab6d3e&quot;,&quot;type&quot;:&quot;FIGURE_OBJECT&quot;,&quot;relativeTransform&quot;:{&quot;translate&quot;:{&quot;x&quot;:-278.568878994201,&quot;y&quot;:-201.71838240589304},&quot;rotate&quot;:0,&quot;skewX&quot;:0,&quot;scale&quot;:{&quot;x&quot;:1,&quot;y&quot;:1}},&quot;text&quot;:{&quot;textData&quot;:{&quot;lineSpacing&quot;:&quot;normal&quot;,&quot;alignment&quot;:&quot;center&quot;,&quot;verticalAlign&quot;:&quot;TOP&quot;,&quot;lines&quot;:[{&quot;runs&quot;:[{&quot;style&quot;:{&quot;fontFamily&quot;:&quot;Roboto&quot;,&quot;fontSize&quot;:16,&quot;color&quot;:&quot;black&quot;,&quot;fontWeight&quot;:&quot;bold&quot;,&quot;fontStyle&quot;:&quot;normal&quot;,&quot;decoration&quot;:&quot;none&quot;,&quot;script&quot;:&quot;none&quot;},&quot;range&quot;:[0,13]}],&quot;text&quot;:&quot;Release of LPS&quot;}],&quot;_lastCaretLocation&quot;:{&quot;lineIndex&quot;:0,&quot;runIndex&quot;:-1,&quot;charIndex&quot;:-1,&quot;endOfLine&quot;:true}},&quot;format&quot;:&quot;BETTER_TEXT&quot;,&quot;size&quot;:{&quot;x&quot;:61.1875,&quot;y&quot;:37.08},&quot;targetSize&quot;:{&quot;x&quot;:56.6484375,&quot;y&quot;:19}},&quot;parent&quot;:{&quot;type&quot;:&quot;CHILD&quot;,&quot;parentId&quot;:&quot;867fe156-2d6f-4cbf-9caf-50b4e968842a&quot;,&quot;order&quot;:&quot;9999999999999999999999&quot;}},&quot;9d1583b1-02ac-4036-8ee2-fe73a4f8c8bb&quot;:{&quot;type&quot;:&quot;FIGURE_OBJECT&quot;,&quot;id&quot;:&quot;9d1583b1-02ac-4036-8ee2-fe73a4f8c8bb&quot;,&quot;relativeTransform&quot;:{&quot;translate&quot;:{&quot;x&quot;:-82.23046618326299,&quot;y&quot;:-238.25465684632113},&quot;rotate&quot;:0,&quot;skewX&quot;:0,&quot;scale&quot;:{&quot;x&quot;:1,&quot;y&quot;:1}},&quot;layout&quot;:{&quot;sizeRatio&quot;:{&quot;x&quot;:0.88,&quot;y&quot;:0.88},&quot;keepAspectRatio&quot;:true},&quot;opacity&quot;:1,&quot;path&quot;:{&quot;type&quot;:&quot;ELLIPSE&quot;,&quot;size&quot;:{&quot;x&quot;:23.54323806936601,&quot;y&quot;:24.24011791621923}},&quot;pathStyles&quot;:[{&quot;type&quot;:&quot;FILL&quot;,&quot;fillStyle&quot;:&quot;rgba(255,255,255,1)&quot;},{&quot;type&quot;:&quot;STROKE&quot;,&quot;strokeStyle&quot;:&quot;rgba(23,23,23,1)&quot;,&quot;lineWidth&quot;:1.5,&quot;lineJoin&quot;:&quot;round&quot;}],&quot;isLocked&quot;:false,&quot;parent&quot;:{&quot;type&quot;:&quot;CHILD&quot;,&quot;parentId&quot;:&quot;867fe156-2d6f-4cbf-9caf-50b4e968842a&quot;,&quot;order&quot;:&quot;99999999999999999999992&quot;}},&quot;f1cac673-9f31-40c8-afa5-65ed66a67a60&quot;:{&quot;type&quot;:&quot;FIGURE_OBJECT&quot;,&quot;id&quot;:&quot;f1cac673-9f31-40c8-afa5-65ed66a67a60&quot;,&quot;relativeTransform&quot;:{&quot;translate&quot;:{&quot;x&quot;:0,&quot;y&quot;:0},&quot;rotate&quot;:0},&quot;text&quot;:{&quot;textData&quot;:{&quot;lineSpacing&quot;:&quot;normal&quot;,&quot;alignment&quot;:&quot;center&quot;,&quot;lines&quot;:[{&quot;runs&quot;:[{&quot;style&quot;:{&quot;fontFamily&quot;:&quot;Roboto&quot;,&quot;fontSize&quot;:16,&quot;color&quot;:&quot;rgba(23,23,23,1)&quot;,&quot;fontWeight&quot;:&quot;bold&quot;,&quot;fontStyle&quot;:&quot;normal&quot;,&quot;decoration&quot;:&quot;none&quot;,&quot;script&quot;:&quot;none&quot;},&quot;range&quot;:[0,0]}],&quot;text&quot;:&quot;3&quot;}],&quot;verticalAlign&quot;:&quot;TOP&quot;,&quot;_lastCaretLocation&quot;:{&quot;lineIndex&quot;:0,&quot;runIndex&quot;:-1,&quot;charIndex&quot;:-1,&quot;endOfLine&quot;:true}},&quot;size&quot;:{&quot;x&quot;:20.718049501042092,&quot;y&quot;:19},&quot;targetSize&quot;:{&quot;x&quot;:20.718049501042092,&quot;y&quot;:2},&quot;format&quot;:&quot;BETTER_TEXT&quot;},&quot;parent&quot;:{&quot;type&quot;:&quot;CHILD&quot;,&quot;parentId&quot;:&quot;9d1583b1-02ac-4036-8ee2-fe73a4f8c8bb&quot;,&quot;order&quot;:&quot;5&quot;}},&quot;676d3f1b-92ca-4d05-b28c-d3a2c3a9d497&quot;:{&quot;id&quot;:&quot;676d3f1b-92ca-4d05-b28c-d3a2c3a9d497&quot;,&quot;type&quot;:&quot;FIGURE_OBJECT&quot;,&quot;relativeTransform&quot;:{&quot;translate&quot;:{&quot;x&quot;:-82.230466183263,&quot;y&quot;:-183.63838240589303},&quot;rotate&quot;:0,&quot;skewX&quot;:0,&quot;scale&quot;:{&quot;x&quot;:1,&quot;y&quot;:1}},&quot;text&quot;:{&quot;textData&quot;:{&quot;lineSpacing&quot;:&quot;normal&quot;,&quot;alignment&quot;:&quot;center&quot;,&quot;verticalAlign&quot;:&quot;TOP&quot;,&quot;lines&quot;:[{&quot;runs&quot;:[{&quot;style&quot;:{&quot;fontFamily&quot;:&quot;Roboto&quot;,&quot;fontSize&quot;:16,&quot;color&quot;:&quot;black&quot;,&quot;fontWeight&quot;:&quot;bold&quot;,&quot;fontStyle&quot;:&quot;normal&quot;,&quot;decoration&quot;:&quot;none&quot;,&quot;script&quot;:&quot;none&quot;},&quot;range&quot;:[0,23]}],&quot;text&quot;:&quot;Damage to outer membrane&quot;,&quot;baseStyle&quot;:{&quot;fontFamily&quot;:&quot;Roboto&quot;,&quot;fontSize&quot;:16,&quot;color&quot;:&quot;black&quot;,&quot;fontWeight&quot;:&quot;bold&quot;,&quot;fontStyle&quot;:&quot;normal&quot;,&quot;decoration&quot;:&quot;none&quot;,&quot;script&quot;:&quot;none&quot;}},{&quot;runs&quot;:[{&quot;style&quot;:{&quot;fontFamily&quot;:&quot;Roboto&quot;,&quot;fontSize&quot;:16,&quot;color&quot;:&quot;black&quot;,&quot;fontWeight&quot;:&quot;bold&quot;,&quot;fontStyle&quot;:&quot;normal&quot;,&quot;decoration&quot;:&quot;none&quot;,&quot;script&quot;:&quot;none&quot;},&quot;range&quot;:[0,22]}],&quot;text&quot;:&quot;and access to periplasm&quot;,&quot;baseStyle&quot;:{&quot;fontFamily&quot;:&quot;Roboto&quot;,&quot;fontSize&quot;:16,&quot;color&quot;:&quot;black&quot;,&quot;fontWeight&quot;:&quot;bold&quot;,&quot;fontStyle&quot;:&quot;normal&quot;,&quot;decoration&quot;:&quot;none&quot;,&quot;script&quot;:&quot;none&quot;}}],&quot;_lastCaretLocation&quot;:{&quot;lineIndex&quot;:0,&quot;runIndex&quot;:0,&quot;charIndex&quot;:20}},&quot;format&quot;:&quot;BETTER_TEXT&quot;,&quot;size&quot;:{&quot;x&quot;:129.7101238385735,&quot;y&quot;:73.24},&quot;targetSize&quot;:{&quot;x&quot;:129.7101238385735,&quot;y&quot;:73.24}},&quot;parent&quot;:{&quot;type&quot;:&quot;CHILD&quot;,&quot;parentId&quot;:&quot;867fe156-2d6f-4cbf-9caf-50b4e968842a&quot;,&quot;order&quot;:&quot;99999999999999999999995&quot;}},&quot;62d3a9f4-5489-4b3e-855d-800c83d7650d&quot;:{&quot;type&quot;:&quot;FIGURE_OBJECT&quot;,&quot;id&quot;:&quot;62d3a9f4-5489-4b3e-855d-800c83d7650d&quot;,&quot;relativeTransform&quot;:{&quot;translate&quot;:{&quot;x&quot;:-53.26367654652726,&quot;y&quot;:18.740558487208315},&quot;rotate&quot;:0,&quot;skewX&quot;:0,&quot;scale&quot;:{&quot;x&quot;:1,&quot;y&quot;:1}},&quot;layout&quot;:{&quot;sizeRatio&quot;:{&quot;x&quot;:0.88,&quot;y&quot;:0.88},&quot;keepAspectRatio&quot;:true},&quot;opacity&quot;:1,&quot;path&quot;:{&quot;type&quot;:&quot;ELLIPSE&quot;,&quot;size&quot;:{&quot;x&quot;:23.54323806936601,&quot;y&quot;:24.24011791621923}},&quot;pathStyles&quot;:[{&quot;type&quot;:&quot;FILL&quot;,&quot;fillStyle&quot;:&quot;rgba(255,255,255,1)&quot;},{&quot;type&quot;:&quot;STROKE&quot;,&quot;strokeStyle&quot;:&quot;rgba(23,23,23,1)&quot;,&quot;lineWidth&quot;:1.5,&quot;lineJoin&quot;:&quot;round&quot;}],&quot;isLocked&quot;:false,&quot;parent&quot;:{&quot;type&quot;:&quot;CHILD&quot;,&quot;parentId&quot;:&quot;867fe156-2d6f-4cbf-9caf-50b4e968842a&quot;,&quot;order&quot;:&quot;99999999999999999999996&quot;}},&quot;00ed6d52-0714-4fcc-849b-a1f0ec4e543c&quot;:{&quot;type&quot;:&quot;FIGURE_OBJECT&quot;,&quot;id&quot;:&quot;00ed6d52-0714-4fcc-849b-a1f0ec4e543c&quot;,&quot;relativeTransform&quot;:{&quot;translate&quot;:{&quot;x&quot;:0,&quot;y&quot;:0},&quot;rotate&quot;:0},&quot;text&quot;:{&quot;textData&quot;:{&quot;lineSpacing&quot;:&quot;normal&quot;,&quot;alignment&quot;:&quot;center&quot;,&quot;lines&quot;:[{&quot;runs&quot;:[{&quot;style&quot;:{&quot;fontFamily&quot;:&quot;Roboto&quot;,&quot;fontSize&quot;:16,&quot;color&quot;:&quot;rgba(23,23,23,1)&quot;,&quot;fontWeight&quot;:&quot;bold&quot;,&quot;fontStyle&quot;:&quot;normal&quot;,&quot;decoration&quot;:&quot;none&quot;,&quot;script&quot;:&quot;none&quot;},&quot;range&quot;:[0,0]}],&quot;text&quot;:&quot;4&quot;}],&quot;verticalAlign&quot;:&quot;TOP&quot;,&quot;_lastCaretLocation&quot;:{&quot;lineIndex&quot;:0,&quot;runIndex&quot;:-1,&quot;charIndex&quot;:-1,&quot;endOfLine&quot;:true}},&quot;size&quot;:{&quot;x&quot;:20.718049501042092,&quot;y&quot;:19},&quot;targetSize&quot;:{&quot;x&quot;:20.718049501042092,&quot;y&quot;:2},&quot;format&quot;:&quot;BETTER_TEXT&quot;},&quot;parent&quot;:{&quot;type&quot;:&quot;CHILD&quot;,&quot;parentId&quot;:&quot;62d3a9f4-5489-4b3e-855d-800c83d7650d&quot;,&quot;order&quot;:&quot;5&quot;}},&quot;bfe7f6ad-ce2f-497e-be80-1fc58899e273&quot;:{&quot;id&quot;:&quot;bfe7f6ad-ce2f-497e-be80-1fc58899e273&quot;,&quot;type&quot;:&quot;FIGURE_OBJECT&quot;,&quot;relativeTransform&quot;:{&quot;translate&quot;:{&quot;x&quot;:19.09102451837133,&quot;y&quot;:18.740558487208315},&quot;rotate&quot;:0,&quot;skewX&quot;:0,&quot;scale&quot;:{&quot;x&quot;:1,&quot;y&quot;:1}},&quot;text&quot;:{&quot;textData&quot;:{&quot;lineSpacing&quot;:&quot;normal&quot;,&quot;alignment&quot;:&quot;left&quot;,&quot;verticalAlign&quot;:&quot;TOP&quot;,&quot;lines&quot;:[{&quot;runs&quot;:[{&quot;style&quot;:{&quot;fontFamily&quot;:&quot;Roboto&quot;,&quot;fontSize&quot;:16,&quot;color&quot;:&quot;black&quot;,&quot;fontWeight&quot;:&quot;bold&quot;,&quot;fontStyle&quot;:&quot;normal&quot;,&quot;decoration&quot;:&quot;none&quot;},&quot;range&quot;:[0,13]}],&quot;text&quot;:&quot;Binding to LPS&quot;}],&quot;_lastCaretLocation&quot;:{&quot;lineIndex&quot;:0,&quot;runIndex&quot;:0,&quot;charIndex&quot;:8}},&quot;format&quot;:&quot;BETTER_TEXT&quot;,&quot;size&quot;:{&quot;x&quot;:111.5920518673629,&quot;y&quot;:19},&quot;targetSize&quot;:{&quot;x&quot;:111.5920518673629,&quot;y&quot;:19}},&quot;parent&quot;:{&quot;type&quot;:&quot;CHILD&quot;,&quot;parentId&quot;:&quot;867fe156-2d6f-4cbf-9caf-50b4e968842a&quot;,&quot;order&quot;:&quot;99999999999999999999997&quot;}},&quot;aed1b2a5-4247-4ce9-a330-b5fc4a3fb78a&quot;:{&quot;id&quot;:&quot;aed1b2a5-4247-4ce9-a330-b5fc4a3fb78a&quot;,&quot;type&quot;:&quot;FIGURE_OBJECT&quot;,&quot;relativeTransform&quot;:{&quot;translate&quot;:{&quot;x&quot;:138.1885873083616,&quot;y&quot;:141.9594345196742},&quot;rotate&quot;:0,&quot;skewX&quot;:0,&quot;scale&quot;:{&quot;x&quot;:1,&quot;y&quot;:1}},&quot;text&quot;:{&quot;textData&quot;:{&quot;lineSpacing&quot;:&quot;normal&quot;,&quot;alignment&quot;:&quot;left&quot;,&quot;verticalAlign&quot;:&quot;TOP&quot;,&quot;lines&quot;:[{&quot;runs&quot;:[{&quot;style&quot;:{&quot;fontFamily&quot;:&quot;Roboto&quot;,&quot;fontSize&quot;:16,&quot;color&quot;:&quot;black&quot;,&quot;fontWeight&quot;:&quot;bold&quot;,&quot;fontStyle&quot;:&quot;normal&quot;,&quot;decoration&quot;:&quot;none&quot;,&quot;script&quot;:&quot;none&quot;},&quot;range&quot;:[0,48]}],&quot;text&quot;:&quot;Release of LPS and damage to cytoplasmic membrane&quot;}],&quot;_lastCaretLocation&quot;:{&quot;lineIndex&quot;:0,&quot;runIndex&quot;:0,&quot;charIndex&quot;:29}},&quot;format&quot;:&quot;BETTER_TEXT&quot;,&quot;size&quot;:{&quot;x&quot;:173.47755728161098,&quot;y&quot;:55.16},&quot;targetSize&quot;:{&quot;x&quot;:173.47755728161098,&quot;y&quot;:55.16}},&quot;parent&quot;:{&quot;type&quot;:&quot;CHILD&quot;,&quot;parentId&quot;:&quot;867fe156-2d6f-4cbf-9caf-50b4e968842a&quot;,&quot;order&quot;:&quot;99999999999999999999998&quot;}},&quot;d94218c3-982a-4768-8875-cbd6b467cb4a&quot;:{&quot;type&quot;:&quot;FIGURE_OBJECT&quot;,&quot;id&quot;:&quot;d94218c3-982a-4768-8875-cbd6b467cb4a&quot;,&quot;relativeTransform&quot;:{&quot;translate&quot;:{&quot;x&quot;:-14.473601649429193,&quot;y&quot;:150.9157243671735},&quot;rotate&quot;:0,&quot;skewX&quot;:0,&quot;scale&quot;:{&quot;x&quot;:1,&quot;y&quot;:1}},&quot;opacity&quot;:1,&quot;path&quot;:{&quot;type&quot;:&quot;POLY_LINE&quot;,&quot;points&quot;:[{&quot;x&quot;:-58.148774326908125,&quot;y&quot;:0},{&quot;x&quot;:-9.206551381690323,&quot;y&quot;:0}],&quot;closed&quot;:false},&quot;pathStyles&quot;:[{&quot;type&quot;:&quot;FILL&quot;,&quot;fillStyle&quot;:&quot;rgba(0,0,0,0)&quot;},{&quot;type&quot;:&quot;STROKE&quot;,&quot;strokeStyle&quot;:&quot;#C03830&quot;,&quot;lineWidth&quot;:2,&quot;lineJoin&quot;:&quot;round&quot;}],&quot;pathMarkers&quot;:{&quot;markerEnd&quot;:{&quot;type&quot;:&quot;PATH&quot;,&quot;units&quot;:{&quot;type&quot;:&quot;STROKE_WIDTH&quot;,&quot;scale&quot;: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isLocked&quot;:false,&quot;parent&quot;:{&quot;type&quot;:&quot;CHILD&quot;,&quot;parentId&quot;:&quot;867fe156-2d6f-4cbf-9caf-50b4e968842a&quot;,&quot;order&quot;:&quot;99999999999999999999999&quot;},&quot;connectorInfo&quot;:{&quot;connectedObjects&quot;:[],&quot;type&quot;:&quot;LINE&quot;,&quot;offset&quot;:{&quot;x&quot;:0,&quot;y&quot;:0},&quot;bending&quot;:0.1,&quot;firstElementIsHead&quot;:true,&quot;customized&quot;:false}},&quot;b85f3f34-0d7b-4022-ac63-ccd67005c47e&quot;:{&quot;type&quot;:&quot;FIGURE_OBJECT&quot;,&quot;id&quot;:&quot;b85f3f34-0d7b-4022-ac63-ccd67005c47e&quot;,&quot;relativeTransform&quot;:{&quot;translate&quot;:{&quot;x&quot;:-166.24497637655125,&quot;y&quot;:-158.3347780870537},&quot;rotate&quot;:1.2325951644078312e-32},&quot;opacity&quot;:1,&quot;path&quot;:{&quot;type&quot;:&quot;POLY_LINE&quot;,&quot;points&quot;:[{&quot;x&quot;:-154.84515793200782,&quot;y&quot;:0},{&quot;x&quot;:-80.25633004651844,&quot;y&quot;:0},{&quot;x&quot;:-72.3498651879916,&quot;y&quot;:0}],&quot;closed&quot;:false},&quot;pathStyles&quot;:[{&quot;type&quot;:&quot;FILL&quot;,&quot;fillStyle&quot;:&quot;rgba(0,0,0,0)&quot;},{&quot;type&quot;:&quot;STROKE&quot;,&quot;strokeStyle&quot;:&quot;#C03830&quot;,&quot;lineWidth&quot;:2,&quot;lineJoin&quot;:&quot;round&quot;}],&quot;pathMarkers&quot;:{&quot;markerEnd&quot;:{&quot;type&quot;:&quot;PATH&quot;,&quot;units&quot;:{&quot;type&quot;:&quot;STROKE_WIDTH&quot;,&quot;scale&quot;: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isLocked&quot;:false,&quot;parent&quot;:{&quot;type&quot;:&quot;CHILD&quot;,&quot;parentId&quot;:&quot;867fe156-2d6f-4cbf-9caf-50b4e968842a&quot;,&quot;order&quot;:&quot;999999999999999999999995&quot;},&quot;connectorInfo&quot;:{&quot;connectedObjects&quot;:[],&quot;type&quot;:&quot;LINE&quot;,&quot;offset&quot;:{&quot;x&quot;:0,&quot;y&quot;:0},&quot;bending&quot;:0.1,&quot;firstElementIsHead&quot;:true,&quot;customized&quot;:false}},&quot;fc342683-d638-4f7b-a258-a5a67888c902&quot;:{&quot;type&quot;:&quot;FIGURE_OBJECT&quot;,&quot;id&quot;:&quot;fc342683-d638-4f7b-a258-a5a67888c902&quot;,&quot;relativeTransform&quot;:{&quot;translate&quot;:{&quot;x&quot;:-289.0376362273829,&quot;y&quot;:-216.2348353053782},&quot;rotate&quot;:1.5707963267948966},&quot;opacity&quot;:1,&quot;path&quot;:{&quot;type&quot;:&quot;POLY_LINE&quot;,&quot;points&quot;:[{&quot;x&quot;:-76.27620271413402,&quot;y&quot;:131.66720013017937},{&quot;x&quot;:-76.27620271413402,&quot;y&quot;:-131.66720013017937},{&quot;x&quot;:76.27620271413402,&quot;y&quot;:-131.66720013017937}],&quot;closed&quot;:false,&quot;cornerRounding&quot;:{&quot;type&quot;:&quot;ARC_LENGTH&quot;,&quot;global&quot;:204.046982721319},&quot;selectedObjectIds&quot;:[&quot;fbdfa3cd-f7c2-4333-99ed-70fad1a94e55&quot;]},&quot;pathStyles&quot;:[{&quot;type&quot;:&quot;FILL&quot;,&quot;fillStyle&quot;:&quot;rgba(0,0,0,0)&quot;},{&quot;type&quot;:&quot;STROKE&quot;,&quot;strokeStyle&quot;:&quot;#C03830&quot;,&quot;lineWidth&quot;:2,&quot;lineJoin&quot;:&quot;round&quot;}],&quot;pathMarkers&quot;:{&quot;markerEnd&quot;:{&quot;type&quot;:&quot;PATH&quot;,&quot;units&quot;:{&quot;type&quot;:&quot;STROKE_WIDTH&quot;,&quot;scale&quot;: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isLocked&quot;:false,&quot;parent&quot;:{&quot;type&quot;:&quot;CHILD&quot;,&quot;parentId&quot;:&quot;867fe156-2d6f-4cbf-9caf-50b4e968842a&quot;,&quot;order&quot;:&quot;999999999999999999999997&quot;},&quot;connectorInfo&quot;:{&quot;connectedObjects&quot;:[],&quot;type&quot;:&quot;ELBOW&quot;,&quot;offset&quot;:{&quot;x&quot;:0,&quot;y&quot;:0},&quot;bending&quot;:-0.1,&quot;firstElementIsHead&quot;:true,&quot;customized&quot;:false}},&quot;1347ea4f-b203-443f-97db-e12ceb0bc398&quot;:{&quot;type&quot;:&quot;FIGURE_OBJECT&quot;,&quot;id&quot;:&quot;1347ea4f-b203-443f-97db-e12ceb0bc398&quot;,&quot;relativeTransform&quot;:{&quot;translate&quot;:{&quot;x&quot;:-106.46617440656229,&quot;y&quot;:8.359570968847246},&quot;rotate&quot;:1.5707963267948966,&quot;skewX&quot;:0,&quot;scale&quot;:{&quot;x&quot;:1,&quot;y&quot;:1}},&quot;opacity&quot;:1,&quot;path&quot;:{&quot;type&quot;:&quot;POLY_LINE&quot;,&quot;points&quot;:[{&quot;x&quot;:-93.74300775664423,&quot;y&quot;:-24.235708223299298},{&quot;x&quot;:93.74300775664423,&quot;y&quot;:-24.235708223299298}],&quot;closed&quot;:false,&quot;cornerRounding&quot;:{&quot;type&quot;:&quot;ARC_LENGTH&quot;,&quot;global&quot;:28.72243418967387},&quot;selectedObjectIds&quot;:[&quot;62b36fe8-d151-4e3f-8052-ec4c0346b14a&quot;]},&quot;pathStyles&quot;:[{&quot;type&quot;:&quot;FILL&quot;,&quot;fillStyle&quot;:&quot;rgba(0,0,0,0)&quot;},{&quot;type&quot;:&quot;STROKE&quot;,&quot;strokeStyle&quot;:&quot;#C03830&quot;,&quot;lineWidth&quot;:2,&quot;lineJoin&quot;:&quot;round&quot;}],&quot;pathMarkers&quot;:{&quot;markerEnd&quot;:{&quot;type&quot;:&quot;PATH&quot;,&quot;units&quot;:{&quot;type&quot;:&quot;STROKE_WIDTH&quot;,&quot;scale&quot;: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isLocked&quot;:false,&quot;parent&quot;:{&quot;type&quot;:&quot;CHILD&quot;,&quot;parentId&quot;:&quot;867fe156-2d6f-4cbf-9caf-50b4e968842a&quot;,&quot;order&quot;:&quot;999999999999999999999999992&quot;},&quot;connectorInfo&quot;:{&quot;connectedObjects&quot;:[],&quot;type&quot;:&quot;ELBOW&quot;,&quot;offset&quot;:{&quot;x&quot;:0,&quot;y&quot;:0},&quot;bending&quot;:-0.1,&quot;firstElementIsHead&quot;:true,&quot;customized&quot;:false}},&quot;04b3945c-0ccd-4855-bf0c-31b8495f4f37&quot;:{&quot;type&quot;:&quot;FIGURE_OBJECT&quot;,&quot;id&quot;:&quot;04b3945c-0ccd-4855-bf0c-31b8495f4f37&quot;,&quot;parent&quot;:{&quot;type&quot;:&quot;CHILD&quot;,&quot;parentId&quot;:&quot;867fe156-2d6f-4cbf-9caf-50b4e968842a&quot;,&quot;order&quot;:&quot;999999999999999999999999995&quot;},&quot;relativeTransform&quot;:{&quot;translate&quot;:{&quot;x&quot;:-101.62079705119976,&quot;y&quot;:40.270658591271726},&quot;rotate&quot;:-0.5796793220048497,&quot;skewX&quot;:-1.6653345369377405e-16,&quot;scale&quot;:{&quot;x&quot;:0.9999999999999983,&quot;y&quot;:0.9999999999999983}}},&quot;54ed9c51-b781-42e1-af17-64e1c726382e&quot;:{&quot;id&quot;:&quot;54ed9c51-b781-42e1-af17-64e1c726382e&quot;,&quot;name&quot;:&quot;Sphere&quot;,&quot;displayName&quot;:&quot;&quot;,&quot;type&quot;:&quot;FIGURE_OBJECT&quot;,&quot;relativeTransform&quot;:{&quot;translate&quot;:{&quot;x&quot;:98.85989277780374,&quot;y&quot;:-126.53396493860443},&quot;rotate&quot;:6.283185307179586,&quot;skewX&quot;:0,&quot;scale&quot;:{&quot;x&quot;:-0.3984490257442165,&quot;y&quot;:0.3984490257442165}},&quot;image&quot;:{&quot;url&quot;:&quot;https://icons.biorender.com/biorender/5f4529c2929bce0028c9f877/sphere.png&quot;,&quot;fallbackUrl&quot;:&quot;https://res.cloudinary.com/dlcjuc3ej/image/upload/v1598368171/ew6k84mtkvzvpdegkgon.svg#/keystone/api/icons/5f4529c2929bce0028c9f877/sphere.svg#/keystone/api/icons/5f4529c2929bce0028c9f877/sphere.svg&quot;,&quot;isPremium&quot;:false,&quot;size&quot;:{&quot;x&quot;:50,&quot;y&quot;:50}},&quot;source&quot;:{&quot;id&quot;:&quot;5b8847989629ce1400901caa&quot;,&quot;type&quot;:&quot;ASSETS&quot;},&quot;isPremium&quot;:false,&quot;parent&quot;:{&quot;type&quot;:&quot;CHILD&quot;,&quot;parentId&quot;:&quot;04b3945c-0ccd-4855-bf0c-31b8495f4f37&quot;,&quot;order&quot;:&quot;5&quot;}},&quot;0176231f-405a-4275-ab0f-0cb46d1cd1c7&quot;:{&quot;type&quot;:&quot;FIGURE_OBJECT&quot;,&quot;id&quot;:&quot;0176231f-405a-4275-ab0f-0cb46d1cd1c7&quot;,&quot;relativeTransform&quot;:{&quot;translate&quot;:{&quot;x&quot;:98.8598513251132,&quot;y&quot;:-132.7093675387338},&quot;rotate&quot;:4.71238898038469},&quot;opacity&quot;:1,&quot;path&quot;:{&quot;type&quot;:&quot;POLY_LINE&quot;,&quot;points&quot;:[{&quot;x&quot;:-12.747998857824594,&quot;y&quot;:0},{&quot;x&quot;:-38.007879046069675,&quot;y&quot;:0}],&quot;closed&quot;:false},&quot;pathStyles&quot;:[{&quot;type&quot;:&quot;FILL&quot;,&quot;fillStyle&quot;:&quot;rgba(0,0,0,0)&quot;},{&quot;type&quot;:&quot;STROKE&quot;,&quot;strokeStyle&quot;:&quot;rgba(148,34,31,1)&quot;,&quot;lineWidth&quot;:3.040630323685574,&quot;lineJoin&quot;:&quot;round&quot;}],&quot;isLocked&quot;:false,&quot;parent&quot;:{&quot;type&quot;:&quot;CHILD&quot;,&quot;parentId&quot;:&quot;04b3945c-0ccd-4855-bf0c-31b8495f4f37&quot;,&quot;order&quot;:&quot;2&quot;},&quot;connectorInfo&quot;:{&quot;connectedObjects&quot;:[],&quot;type&quot;:&quot;LINE&quot;,&quot;offset&quot;:{&quot;x&quot;:0,&quot;y&quot;:0},&quot;bending&quot;:0.1,&quot;firstElementIsHead&quot;:true,&quot;customized&quot;:false},&quot;pathMarkers&quot;:{&quot;markerEnd&quot;:{&quot;type&quot;:&quot;PATH&quot;,&quot;units&quot;:{&quot;type&quot;:&quot;STROKE_WIDTH&quot;,&quot;scale&quot;:1},&quot;orient&quot;:{&quot;type&quot;:&quot;AUTO_START_REVERSE&quot;},&quot;name&quot;:&quot;rounded-end&quot;,&quot;relativeTransform&quot;:{&quot;translate&quot;:{&quot;x&quot;:0,&quot;y&quot;:0},&quot;rotate&quot;:0,&quot;skewX&quot;:0,&quot;scale&quot;:{&quot;x&quot;:1,&quot;y&quot;:1}},&quot;path&quot;:{&quot;type&quot;:&quot;SPLINE&quot;,&quot;spline&quot;:{&quot;points&quot;:[{&quot;x&quot;:-0.5,&quot;y&quot;:0,&quot;isEndPoint&quot;:true},{&quot;x&quot;:-0.49999999999999994,&quot;y&quot;:0.2761423749153967,&quot;isEndPoint&quot;:false},{&quot;x&quot;:-0.2761423749153966,&quot;y&quot;:0.5,&quot;isEndPoint&quot;:false},{&quot;x&quot;:3.061616997868383e-17,&quot;y&quot;:0.5,&quot;isEndPoint&quot;:true},{&quot;x&quot;:0.2761423749153967,&quot;y&quot;:0.5,&quot;isEndPoint&quot;:false},{&quot;x&quot;:0.5,&quot;y&quot;:0.27614237491539667,&quot;isEndPoint&quot;:false},{&quot;x&quot;:0.5,&quot;y&quot;:0,&quot;isEndPoint&quot;:true},{&quot;x&quot;:0.5,&quot;y&quot;:-0.27614237491539667,&quot;isEndPoint&quot;:false},{&quot;x&quot;:0.2761423749153967,&quot;y&quot;:-0.5,&quot;isEndPoint&quot;:false},{&quot;x&quot;:3.061616997868383e-17,&quot;y&quot;:-0.5,&quot;isEndPoint&quot;:true},{&quot;x&quot;:-0.2761423749153966,&quot;y&quot;:-0.5,&quot;isEndPoint&quot;:false},{&quot;x&quot;:-0.49999999999999994,&quot;y&quot;:-0.2761423749153967,&quot;isEndPoint&quot;:false},{&quot;x&quot;:-0.5,&quot;y&quot;:-6.123233995736766e-17,&quot;isEndPoint&quot;:true}],&quot;closed&quot;:false}},&quot;pathStyles&quot;:[{&quot;type&quot;:&quot;FILL&quot;,&quot;fillStyle&quot;:&quot;context-stroke-flat&quot;}]}}},&quot;8de761e9-aaa6-4dbb-a7d6-667f038d43b2&quot;:{&quot;type&quot;:&quot;FIGURE_OBJECT&quot;,&quot;id&quot;:&quot;8de761e9-aaa6-4dbb-a7d6-667f038d43b2&quot;,&quot;relativeTransform&quot;:{&quot;translate&quot;:{&quot;x&quot;:-75.64944384003445,&quot;y&quot;:-120.60134414469842},&quot;rotate&quot;:1.2325951644078308e-32,&quot;skewX&quot;:0,&quot;scale&quot;:{&quot;x&quot;:1,&quot;y&quot;:1}},&quot;opacity&quot;:1,&quot;path&quot;:{&quot;type&quot;:&quot;POLY_LINE&quot;,&quot;points&quot;:[{&quot;x&quot;:-69.46680843944281,&quot;y&quot;:0},{&quot;x&quot;:-40.64366863937087,&quot;y&quot;:0},{&quot;x&quot;:-36.63965129105038,&quot;y&quot;:0}],&quot;closed&quot;:false},&quot;pathStyles&quot;:[{&quot;type&quot;:&quot;FILL&quot;,&quot;fillStyle&quot;:&quot;rgba(0,0,0,0)&quot;},{&quot;type&quot;:&quot;STROKE&quot;,&quot;strokeStyle&quot;:&quot;#C03830&quot;,&quot;lineWidth&quot;:2,&quot;lineJoin&quot;:&quot;round&quot;}],&quot;pathMarkers&quot;:{&quot;markerEnd&quot;:{&quot;type&quot;:&quot;PATH&quot;,&quot;units&quot;:{&quot;type&quot;:&quot;STROKE_WIDTH&quot;,&quot;scale&quot;: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isLocked&quot;:false,&quot;parent&quot;:{&quot;type&quot;:&quot;CHILD&quot;,&quot;parentId&quot;:&quot;867fe156-2d6f-4cbf-9caf-50b4e968842a&quot;,&quot;order&quot;:&quot;999999999999999999999999997&quot;},&quot;connectorInfo&quot;:{&quot;connectedObjects&quot;:[],&quot;type&quot;:&quot;LINE&quot;,&quot;offset&quot;:{&quot;x&quot;:0,&quot;y&quot;:0},&quot;bending&quot;:0.1,&quot;firstElementIsHead&quot;:true,&quot;customized&quot;:false}},&quot;b702b78a-0414-469d-866b-b7b7b603567d&quot;:{&quot;relativeTransform&quot;:{&quot;translate&quot;:{&quot;x&quot;:-546.5560107674979,&quot;y&quot;:-85.3642201300514},&quot;rotate&quot;:0,&quot;skewX&quot;:0,&quot;scale&quot;:{&quot;x&quot;:1,&quot;y&quot;:1}},&quot;type&quot;:&quot;FIGURE_OBJECT&quot;,&quot;id&quot;:&quot;b702b78a-0414-469d-866b-b7b7b603567d&quot;,&quot;name&quot;:&quot;25. Phospholipid monolayer brush (straight)&quot;,&quot;displayName&quot;:&quot;Phospholipid monolayer brush (straight)&quot;,&quot;opacity&quot;:0.7,&quot;source&quot;:{&quot;id&quot;:&quot;5e75574852bb9000abea623e&quot;,&quot;type&quot;:&quot;ASSETS&quot;},&quot;path&quot;:{&quot;type&quot;:&quot;POLY_LINE&quot;,&quot;points&quot;:[{&quot;x&quot;:25.673002349428238,&quot;y&quot;:0},{&quot;x&quot;:94.77350815748585,&quot;y&quot;:0}],&quot;closed&quot;:false},&quot;pathStyles&quot;:[{&quot;type&quot;:&quot;FILL&quot;,&quot;fillStyle&quot;:&quot;rgba(0,0,0,0)&quot;},{&quot;type&quot;:&quot;STROKE&quot;,&quot;strokeStyle&quot;:&quot;rgba(0,0,0,0)&quot;,&quot;lineWidth&quot;:47.59041446485092,&quot;lineJoin&quot;:&quot;round&quot;}],&quot;pathSmoothing&quot;:{&quot;type&quot;:&quot;CATMULL_SMOOTHING&quot;,&quot;smoothing&quot;:0.2},&quot;pathPattern&quot;:{&quot;type&quot;:&quot;ROW&quot;,&quot;patternId&quot;:&quot;16c14e1d-63c8-4aa8-8bca-d25471fbd09b&quot;,&quot;patternTransform&quot;:{&quot;translate&quot;:{&quot;x&quot;:-0.0007260766359839109,&quot;y&quot;:-0.5},&quot;rotate&quot;:0,&quot;skewX&quot;:0,&quot;scale&quot;:{&quot;x&quot;:0.0033003300330033004,&quot;y&quot;:0.0033003300330033004}},&quot;xUnits&quot;:&quot;STROKE_WIDTH&quot;,&quot;yUnits&quot;:&quot;STROKE_WIDTH&quot;,&quot;bending&quot;:true,&quot;repeat&quot;:{&quot;distance&quot;:0.35313531353135313,&quot;align&quot;:&quot;CENTER&quot;},&quot;isPremium&quot;:false},&quot;isLocked&quot;:false,&quot;parent&quot;:{&quot;type&quot;:&quot;CHILD&quot;,&quot;parentId&quot;:&quot;867fe156-2d6f-4cbf-9caf-50b4e968842a&quot;,&quot;order&quot;:&quot;9999999999999999999999997&quot;},&quot;isPremium&quot;:false},&quot;4de35c3f-889b-4e59-a0be-7ebf85611d74&quot;:{&quot;type&quot;:&quot;FIGURE_OBJECT&quot;,&quot;id&quot;:&quot;4de35c3f-889b-4e59-a0be-7ebf85611d74&quot;,&quot;relativeTransform&quot;:{&quot;translate&quot;:{&quot;x&quot;:472.4200811019619,&quot;y&quot;:83.21294336145272},&quot;rotate&quot;:0,&quot;skewX&quot;:0,&quot;scale&quot;:{&quot;x&quot;:1,&quot;y&quot;:1}},&quot;opacity&quot;:1,&quot;path&quot;:{&quot;type&quot;:&quot;RECT&quot;,&quot;size&quot;:{&quot;x&quot;:71.69442198882432,&quot;y&quot;:21.59090909090909},&quot;cornerRounding&quot;:{&quot;type&quot;:&quot;ARC_LENGTH&quot;,&quot;global&quot;:7.853981633974483}},&quot;pathStyles&quot;:[{&quot;type&quot;:&quot;FILL&quot;,&quot;fillStyle&quot;:&quot;rgba(255, 255, 255, 0.7)&quot;},{&quot;type&quot;:&quot;STROKE&quot;,&quot;strokeStyle&quot;:&quot;rgba(0,0,0,0)&quot;,&quot;lineWidth&quot;:2,&quot;lineJoin&quot;:&quot;round&quot;}],&quot;isLocked&quot;:false,&quot;parent&quot;:{&quot;type&quot;:&quot;CHILD&quot;,&quot;parentId&quot;:&quot;867fe156-2d6f-4cbf-9caf-50b4e968842a&quot;,&quot;order&quot;:&quot;9999999999999999999999998&quot;},&quot;layout&quot;:{&quot;sizeRatio&quot;:{&quot;x&quot;:0.88,&quot;y&quot;:0.88},&quot;keepAspectRatio&quot;:false}},&quot;950a13bf-a07e-453b-b0e2-63890227e882&quot;:{&quot;id&quot;:&quot;950a13bf-a07e-453b-b0e2-63890227e882&quot;,&quot;type&quot;:&quot;FIGURE_OBJECT&quot;,&quot;relativeTransform&quot;:{&quot;translate&quot;:{&quot;x&quot;:0,&quot;y&quot;:0},&quot;rotate&quot;:0},&quot;text&quot;:{&quot;textData&quot;:{&quot;lineSpacing&quot;:&quot;normal&quot;,&quot;alignment&quot;:&quot;center&quot;,&quot;verticalAlign&quot;:&quot;TOP&quot;,&quot;lines&quot;:[{&quot;runs&quot;:[{&quot;style&quot;:{&quot;fontFamily&quot;:&quot;Roboto&quot;,&quot;fontSize&quot;:16,&quot;color&quot;:&quot;rgba(193,149,196,1)&quot;,&quot;fontWeight&quot;:&quot;normal&quot;,&quot;fontStyle&quot;:&quot;normal&quot;,&quot;decoration&quot;:&quot;none&quot;,&quot;script&quot;:&quot;none&quot;},&quot;range&quot;:[0,8]}],&quot;text&quot;:&quot;Cell wall&quot;}],&quot;_lastCaretLocation&quot;:{&quot;lineIndex&quot;:0,&quot;runIndex&quot;:-1,&quot;charIndex&quot;:-1,&quot;endOfLine&quot;:true}},&quot;format&quot;:&quot;BETTER_TEXT&quot;,&quot;size&quot;:{&quot;x&quot;:63.0910913501654,&quot;y&quot;:19},&quot;targetSize&quot;:{&quot;x&quot;:63.0910913501654,&quot;y&quot;:2}},&quot;parent&quot;:{&quot;type&quot;:&quot;CHILD&quot;,&quot;parentId&quot;:&quot;4de35c3f-889b-4e59-a0be-7ebf85611d74&quot;,&quot;order&quot;:&quot;5&quot;}},&quot;e475628c-0c62-41e5-baf7-1dc6c5be1c0f&quot;:{&quot;type&quot;:&quot;FIGURE_OBJECT&quot;,&quot;id&quot;:&quot;e475628c-0c62-41e5-baf7-1dc6c5be1c0f&quot;,&quot;relativeTransform&quot;:{&quot;translate&quot;:{&quot;x&quot;:472.4200811019619,&quot;y&quot;:-60.41133546079314},&quot;rotate&quot;:0,&quot;skewX&quot;:0,&quot;scale&quot;:{&quot;x&quot;:1,&quot;y&quot;:1}},&quot;opacity&quot;:1,&quot;path&quot;:{&quot;type&quot;:&quot;RECT&quot;,&quot;size&quot;:{&quot;x&quot;:87.05610795454545,&quot;y&quot;:42.13636363636363},&quot;cornerRounding&quot;:{&quot;type&quot;:&quot;ARC_LENGTH&quot;,&quot;global&quot;:7.853981633974483}},&quot;pathStyles&quot;:[{&quot;type&quot;:&quot;FILL&quot;,&quot;fillStyle&quot;:&quot;rgba(255, 255, 255, 0.6)&quot;},{&quot;type&quot;:&quot;STROKE&quot;,&quot;strokeStyle&quot;:&quot;rgba(0,0,0,0)&quot;,&quot;lineWidth&quot;:2,&quot;lineJoin&quot;:&quot;round&quot;}],&quot;isLocked&quot;:false,&quot;parent&quot;:{&quot;type&quot;:&quot;CHILD&quot;,&quot;parentId&quot;:&quot;867fe156-2d6f-4cbf-9caf-50b4e968842a&quot;,&quot;order&quot;:&quot;9999999999999999999999999&quot;},&quot;layout&quot;:{&quot;sizeRatio&quot;:{&quot;x&quot;:0.88,&quot;y&quot;:0.88},&quot;keepAspectRatio&quot;:false}},&quot;fdd8b28e-5b59-4217-b2c2-688f104cd662&quot;:{&quot;id&quot;:&quot;fdd8b28e-5b59-4217-b2c2-688f104cd662&quot;,&quot;type&quot;:&quot;FIGURE_OBJECT&quot;,&quot;relativeTransform&quot;:{&quot;translate&quot;:{&quot;x&quot;:0,&quot;y&quot;:0},&quot;rotate&quot;:0},&quot;text&quot;:{&quot;textData&quot;:{&quot;lineSpacing&quot;:&quot;normal&quot;,&quot;alignment&quot;:&quot;center&quot;,&quot;verticalAlign&quot;:&quot;TOP&quot;,&quot;lines&quot;:[{&quot;runs&quot;:[{&quot;style&quot;:{&quot;fontFamily&quot;:&quot;Roboto&quot;,&quot;fontSize&quot;:16,&quot;color&quot;:&quot;rgb(131, 134, 174)&quot;,&quot;fontWeight&quot;:&quot;normal&quot;,&quot;fontStyle&quot;:&quot;normal&quot;,&quot;decoration&quot;:&quot;none&quot;},&quot;range&quot;:[0,4]}],&quot;text&quot;:&quot;Outer&quot;},{&quot;runs&quot;:[{&quot;style&quot;:{&quot;fontFamily&quot;:&quot;Roboto&quot;,&quot;fontSize&quot;:16,&quot;color&quot;:&quot;rgb(131, 134, 174)&quot;,&quot;fontWeight&quot;:&quot;normal&quot;,&quot;fontStyle&quot;:&quot;normal&quot;,&quot;decoration&quot;:&quot;none&quot;,&quot;script&quot;:&quot;none&quot;},&quot;range&quot;:[0,7]}],&quot;text&quot;:&quot;membrane&quot;}],&quot;_lastCaretLocation&quot;:{&quot;lineIndex&quot;:1,&quot;runIndex&quot;:-1,&quot;charIndex&quot;:-1,&quot;endOfLine&quot;:true}},&quot;format&quot;:&quot;BETTER_TEXT&quot;,&quot;size&quot;:{&quot;x&quot;:76.609375,&quot;y&quot;:37.08},&quot;targetSize&quot;:{&quot;x&quot;:63.0910913501654,&quot;y&quot;:2}},&quot;parent&quot;:{&quot;type&quot;:&quot;CHILD&quot;,&quot;parentId&quot;:&quot;e475628c-0c62-41e5-baf7-1dc6c5be1c0f&quot;,&quot;order&quot;:&quot;5&quot;}},&quot;8d3eb6d1-0afb-4a9a-96c8-322e484b0892&quot;:{&quot;type&quot;:&quot;FIGURE_OBJECT&quot;,&quot;id&quot;:&quot;8d3eb6d1-0afb-4a9a-96c8-322e484b0892&quot;,&quot;relativeTransform&quot;:{&quot;translate&quot;:{&quot;x&quot;:472.4200811019619,&quot;y&quot;:233.8727334835769},&quot;rotate&quot;:0,&quot;skewX&quot;:0,&quot;scale&quot;:{&quot;x&quot;:1,&quot;y&quot;:1}},&quot;opacity&quot;:1,&quot;path&quot;:{&quot;type&quot;:&quot;RECT&quot;,&quot;size&quot;:{&quot;x&quot;:100.31072443181819,&quot;y&quot;:42.13636363636363},&quot;cornerRounding&quot;:{&quot;type&quot;:&quot;ARC_LENGTH&quot;,&quot;global&quot;:7.853981633974483}},&quot;pathStyles&quot;:[{&quot;type&quot;:&quot;FILL&quot;,&quot;fillStyle&quot;:&quot;rgba(255, 255, 255, 0.6)&quot;},{&quot;type&quot;:&quot;STROKE&quot;,&quot;strokeStyle&quot;:&quot;rgba(0,0,0,0)&quot;,&quot;lineWidth&quot;:2,&quot;lineJoin&quot;:&quot;round&quot;}],&quot;isLocked&quot;:false,&quot;parent&quot;:{&quot;type&quot;:&quot;CHILD&quot;,&quot;parentId&quot;:&quot;867fe156-2d6f-4cbf-9caf-50b4e968842a&quot;,&quot;order&quot;:&quot;99999999999999999999999995&quot;},&quot;layout&quot;:{&quot;sizeRatio&quot;:{&quot;x&quot;:0.88,&quot;y&quot;:0.88},&quot;keepAspectRatio&quot;:false}},&quot;45f7ed33-5b1c-4679-be0e-e9cd23ba76ea&quot;:{&quot;id&quot;:&quot;45f7ed33-5b1c-4679-be0e-e9cd23ba76ea&quot;,&quot;type&quot;:&quot;FIGURE_OBJECT&quot;,&quot;relativeTransform&quot;:{&quot;translate&quot;:{&quot;x&quot;:0,&quot;y&quot;:0},&quot;rotate&quot;:0},&quot;text&quot;:{&quot;textData&quot;:{&quot;lineSpacing&quot;:&quot;normal&quot;,&quot;alignment&quot;:&quot;center&quot;,&quot;verticalAlign&quot;:&quot;TOP&quot;,&quot;lines&quot;:[{&quot;runs&quot;:[{&quot;style&quot;:{&quot;fontFamily&quot;:&quot;Roboto&quot;,&quot;fontSize&quot;:16,&quot;color&quot;:&quot;rgb(131, 134, 174)&quot;,&quot;fontWeight&quot;:&quot;normal&quot;,&quot;fontStyle&quot;:&quot;normal&quot;,&quot;decoration&quot;:&quot;none&quot;},&quot;range&quot;:[0,10]}],&quot;text&quot;:&quot;Cytoplasmic&quot;},{&quot;runs&quot;:[{&quot;style&quot;:{&quot;fontFamily&quot;:&quot;Roboto&quot;,&quot;fontSize&quot;:16,&quot;color&quot;:&quot;rgb(131, 134, 174)&quot;,&quot;fontWeight&quot;:&quot;normal&quot;,&quot;fontStyle&quot;:&quot;normal&quot;,&quot;decoration&quot;:&quot;none&quot;,&quot;script&quot;:&quot;none&quot;},&quot;range&quot;:[0,7]}],&quot;text&quot;:&quot;membrane&quot;}],&quot;_lastCaretLocation&quot;:{&quot;lineIndex&quot;:1,&quot;runIndex&quot;:-1,&quot;charIndex&quot;:-1,&quot;endOfLine&quot;:true}},&quot;format&quot;:&quot;BETTER_TEXT&quot;,&quot;size&quot;:{&quot;x&quot;:88.2734375,&quot;y&quot;:37.08},&quot;targetSize&quot;:{&quot;x&quot;:63.0910913501654,&quot;y&quot;:2}},&quot;parent&quot;:{&quot;type&quot;:&quot;CHILD&quot;,&quot;parentId&quot;:&quot;8d3eb6d1-0afb-4a9a-96c8-322e484b0892&quot;,&quot;order&quot;:&quot;5&quot;}},&quot;82e4e986-723d-4ad6-b327-91925723b918&quot;:{&quot;type&quot;:&quot;FIGURE_OBJECT&quot;,&quot;id&quot;:&quot;82e4e986-723d-4ad6-b327-91925723b918&quot;,&quot;relativeTransform&quot;:{&quot;translate&quot;:{&quot;x&quot;:-370.0385937899165,&quot;y&quot;:-232.6371295972912},&quot;rotate&quot;:1.5707963267948966,&quot;skewX&quot;:0,&quot;scale&quot;:{&quot;x&quot;:1,&quot;y&quot;:1}},&quot;opacity&quot;:1,&quot;path&quot;:{&quot;type&quot;:&quot;POLY_LINE&quot;,&quot;points&quot;:[{&quot;x&quot;:-59.874286811752626,&quot;y&quot;:22.200907153664488},{&quot;x&quot;:-59.874286811752626,&quot;y&quot;:-22.200907153664488},{&quot;x&quot;:59.874286811752626,&quot;y&quot;:-22.200907153664488}],&quot;closed&quot;:false,&quot;cornerRounding&quot;:{&quot;type&quot;:&quot;ARC_LENGTH&quot;,&quot;global&quot;:169.2979731024344},&quot;selectedObjectIds&quot;:[&quot;7d3aa40d-1b70-4b0b-b7d4-b2dc4cc50693&quot;]},&quot;pathStyles&quot;:[{&quot;type&quot;:&quot;FILL&quot;,&quot;fillStyle&quot;:&quot;rgba(0,0,0,0)&quot;},{&quot;type&quot;:&quot;STROKE&quot;,&quot;strokeStyle&quot;:&quot;#C03830&quot;,&quot;lineWidth&quot;:2,&quot;lineJoin&quot;:&quot;round&quot;}],&quot;pathMarkers&quot;:{&quot;markerEnd&quot;:{&quot;type&quot;:&quot;PATH&quot;,&quot;units&quot;:{&quot;type&quot;:&quot;STROKE_WIDTH&quot;,&quot;scale&quot;: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isLocked&quot;:false,&quot;parent&quot;:{&quot;type&quot;:&quot;CHILD&quot;,&quot;parentId&quot;:&quot;867fe156-2d6f-4cbf-9caf-50b4e968842a&quot;,&quot;order&quot;:&quot;99999999999999999995&quot;},&quot;connectorInfo&quot;:{&quot;connectedObjects&quot;:[],&quot;type&quot;:&quot;ELBOW&quot;,&quot;offset&quot;:{&quot;x&quot;:0,&quot;y&quot;:0},&quot;bending&quot;:-0.1,&quot;firstElementIsHead&quot;:true,&quot;customized&quot;:false}},&quot;5e4e8c7b-9e75-419e-b1f5-29adbc6b5e8a&quot;:{&quot;type&quot;:&quot;FIGURE_OBJECT&quot;,&quot;id&quot;:&quot;5e4e8c7b-9e75-419e-b1f5-29adbc6b5e8a&quot;,&quot;relativeTransform&quot;:{&quot;translate&quot;:{&quot;x&quot;:8.888945639799601,&quot;y&quot;:156.53515311137352},&quot;rotate&quot;:0},&quot;opacity&quot;:1,&quot;path&quot;:{&quot;type&quot;:&quot;RECT&quot;,&quot;size&quot;:{&quot;x&quot;:1054.475619382443,&quot;y&quot;:500.9303902151375},&quot;cornerRounding&quot;:{&quot;type&quot;:&quot;ARC_LENGTH&quot;,&quot;global&quot;:0}},&quot;pathStyles&quot;:[{&quot;type&quot;:&quot;FILL&quot;,&quot;fillStyle&quot;:{&quot;type&quot;:&quot;linear&quot;,&quot;angle&quot;:0,&quot;colorStops&quot;:{&quot;0&quot;:&quot;rgb(218, 230, 238)&quot;,&quot;0.923&quot;:&quot;rgba(251, 245, 255, 0)&quot;,&quot;0.713&quot;:&quot;rgb(252, 246, 255)&quot;}}},{&quot;type&quot;:&quot;STROKE&quot;,&quot;strokeStyle&quot;:&quot;rgba(0,0,0,0)&quot;,&quot;lineWidth&quot;:2,&quot;lineJoin&quot;:&quot;round&quot;}],&quot;isLocked&quot;:false,&quot;parent&quot;:{&quot;type&quot;:&quot;CHILD&quot;,&quot;parentId&quot;:&quot;867fe156-2d6f-4cbf-9caf-50b4e968842a&quot;,&quot;order&quot;:&quot;3&quot;}},&quot;4ec59131-7f86-4d56-bfed-99f87937be04&quot;:{&quot;id&quot;:&quot;4ec59131-7f86-4d56-bfed-99f87937be04&quot;,&quot;type&quot;:&quot;FIGURE_OBJECT&quot;,&quot;relativeTransform&quot;:{&quot;translate&quot;:{&quot;x&quot;:472.4200811019619,&quot;y&quot;:345.54114536871424},&quot;rotate&quot;:-2.4492935982947064e-16,&quot;skewX&quot;:0,&quot;scale&quot;:{&quot;x&quot;:1,&quot;y&quot;:1}},&quot;text&quot;:{&quot;textData&quot;:{&quot;lineSpacing&quot;:&quot;normal&quot;,&quot;alignment&quot;:&quot;center&quot;,&quot;verticalAlign&quot;:&quot;CENTER&quot;,&quot;lines&quot;:[{&quot;runs&quot;:[{&quot;style&quot;:{&quot;fontFamily&quot;:&quot;Roboto&quot;,&quot;fontSize&quot;:16,&quot;color&quot;:&quot;rgb(133, 161, 205)&quot;,&quot;fontWeight&quot;:&quot;normal&quot;,&quot;fontStyle&quot;:&quot;normal&quot;,&quot;decoration&quot;:&quot;none&quot;,&quot;script&quot;:&quot;none&quot;},&quot;range&quot;:[0,8]}],&quot;text&quot;:&quot;Cytoplasm&quot;}],&quot;_lastCaretLocation&quot;:{&quot;lineIndex&quot;:0,&quot;runIndex&quot;:-1,&quot;charIndex&quot;:-1,&quot;endOfLine&quot;:true}},&quot;format&quot;:&quot;BETTER_TEXT&quot;,&quot;size&quot;:{&quot;x&quot;:76.625,&quot;y&quot;:19},&quot;targetSize&quot;:{&quot;x&quot;:76.625,&quot;y&quot;:19}},&quot;parent&quot;:{&quot;type&quot;:&quot;CHILD&quot;,&quot;parentId&quot;:&quot;867fe156-2d6f-4cbf-9caf-50b4e968842a&quot;,&quot;order&quot;:&quot;99999999999999999999999997&quot;}},&quot;77d796ea-1a76-4dce-ac69-5590e7f8c255&quot;:{&quot;id&quot;:&quot;77d796ea-1a76-4dce-ac69-5590e7f8c255&quot;,&quot;type&quot;:&quot;FIGURE_OBJECT&quot;,&quot;relativeTransform&quot;:{&quot;translate&quot;:{&quot;x&quot;:472.4200811019619,&quot;y&quot;:29.63516970914801},&quot;rotate&quot;:-2.4492935982947064e-16,&quot;skewX&quot;:0,&quot;scale&quot;:{&quot;x&quot;:1,&quot;y&quot;:1}},&quot;text&quot;:{&quot;textData&quot;:{&quot;lineSpacing&quot;:&quot;normal&quot;,&quot;alignment&quot;:&quot;center&quot;,&quot;verticalAlign&quot;:&quot;TOP&quot;,&quot;lines&quot;:[{&quot;runs&quot;:[{&quot;style&quot;:{&quot;fontFamily&quot;:&quot;Roboto&quot;,&quot;fontSize&quot;:16,&quot;color&quot;:&quot;rgb(169, 168, 216)&quot;,&quot;fontWeight&quot;:&quot;normal&quot;,&quot;fontStyle&quot;:&quot;normal&quot;,&quot;decoration&quot;:&quot;none&quot;,&quot;script&quot;:&quot;none&quot;},&quot;range&quot;:[0,8]}],&quot;text&quot;:&quot;Periplasm&quot;}],&quot;_lastCaretLocation&quot;:{&quot;lineIndex&quot;:0,&quot;runIndex&quot;:-1,&quot;charIndex&quot;:-1,&quot;endOfLine&quot;:true}},&quot;format&quot;:&quot;BETTER_TEXT&quot;,&quot;size&quot;:{&quot;x&quot;:76.625,&quot;y&quot;:19},&quot;targetSize&quot;:{&quot;x&quot;:76.625,&quot;y&quot;:19}},&quot;parent&quot;:{&quot;type&quot;:&quot;CHILD&quot;,&quot;parentId&quot;:&quot;867fe156-2d6f-4cbf-9caf-50b4e968842a&quot;,&quot;order&quot;:&quot;99999999999999999999999998&quot;}},&quot;674915d1-d9dc-40bf-855b-fd43e97d5f8c&quot;:{&quot;type&quot;:&quot;FIGURE_OBJECT&quot;,&quot;id&quot;:&quot;674915d1-d9dc-40bf-855b-fd43e97d5f8c&quot;,&quot;relativeTransform&quot;:{&quot;translate&quot;:{&quot;x&quot;:-84.2264508613755,&quot;y&quot;:-61.14089444059525},&quot;rotate&quot;:0,&quot;skewX&quot;:0,&quot;scale&quot;:{&quot;x&quot;:1,&quot;y&quot;:1}},&quot;opacity&quot;:1,&quot;path&quot;:{&quot;type&quot;:&quot;ELLIPSE&quot;,&quot;size&quot;:{&quot;x&quot;:125.66670980925889,&quot;y&quot;:125.66670980925889}},&quot;isLocked&quot;:false,&quot;pathStyles&quot;:[{&quot;type&quot;:&quot;FILL&quot;,&quot;fillStyle&quot;:{&quot;type&quot;:&quot;radial&quot;,&quot;colorStops&quot;:{&quot;0&quot;:&quot;rgb(255, 149, 149)&quot;,&quot;0.617&quot;:&quot;rgba(224, 132, 132, 0)&quot;}}},{&quot;type&quot;:&quot;STROKE&quot;,&quot;strokeStyle&quot;:&quot;rgba(0,0,0,0)&quot;,&quot;lineWidth&quot;:2,&quot;lineJoin&quot;:&quot;round&quot;}],&quot;parent&quot;:{&quot;type&quot;:&quot;CHILD&quot;,&quot;parentId&quot;:&quot;867fe156-2d6f-4cbf-9caf-50b4e968842a&quot;,&quot;order&quot;:&quot;99999999999999999999999999&quot;},&quot;layout&quot;:{&quot;sizeRatio&quot;:{&quot;x&quot;:0.7071067811865476,&quot;y&quot;:0.7071067811865476},&quot;keepAspectRatio&quot;:true}},&quot;a0523880-9e9f-4d2f-8a8b-ed401790adc2&quot;:{&quot;id&quot;:&quot;a0523880-9e9f-4d2f-8a8b-ed401790adc2&quot;,&quot;type&quot;:&quot;FIGURE_OBJECT&quot;,&quot;relativeTransform&quot;:{&quot;translate&quot;:{&quot;x&quot;:0,&quot;y&quot;:0},&quot;rotate&quot;:0,&quot;skewX&quot;:0,&quot;scale&quot;:{&quot;x&quot;:1,&quot;y&quot;:1}},&quot;text&quot;:{&quot;textData&quot;:{&quot;lineSpacing&quot;:&quot;normal&quot;,&quot;alignment&quot;:&quot;center&quot;,&quot;verticalAlign&quot;:&quot;TOP&quot;,&quot;lines&quot;:[{&quot;runs&quot;:[],&quot;text&quot;:&quot;&quot;,&quot;baseStyle&quot;:{&quot;fontFamily&quot;:&quot;Roboto&quot;,&quot;fontSize&quot;:18.666666666666664,&quot;color&quot;:&quot;black&quot;,&quot;fontWeight&quot;:&quot;normal&quot;,&quot;fontStyle&quot;:&quot;normal&quot;,&quot;decoration&quot;:&quot;none&quot;}}]},&quot;format&quot;:&quot;BETTER_TEXT&quot;,&quot;size&quot;:{&quot;x&quot;:125.66670980925889,&quot;y&quot;:22},&quot;targetSize&quot;:{&quot;x&quot;:125.66670980925889,&quot;y&quot;:2.32}},&quot;parent&quot;:{&quot;type&quot;:&quot;CHILD&quot;,&quot;parentId&quot;:&quot;674915d1-d9dc-40bf-855b-fd43e97d5f8c&quot;,&quot;order&quot;:&quot;5&quot;}},&quot;29b69c6b-b960-4f35-bda3-714a1293309e&quot;:{&quot;relativeTransform&quot;:{&quot;translate&quot;:{&quot;x&quot;:-312.85146664955096,&quot;y&quot;:209.94234554983493},&quot;rotate&quot;:0},&quot;type&quot;:&quot;FIGURE_OBJECT&quot;,&quot;id&quot;:&quot;29b69c6b-b960-4f35-bda3-714a1293309e&quot;,&quot;name&quot;:&quot;25. Phospholipid monolayer brush (straight)&quot;,&quot;displayName&quot;:&quot;Phospholipid monolayer brush (straight)&quot;,&quot;opacity&quot;:0.7,&quot;source&quot;:{&quot;id&quot;:&quot;5e75574852bb9000abea623e&quot;,&quot;type&quot;:&quot;ASSETS&quot;},&quot;path&quot;:{&quot;type&quot;:&quot;POLY_LINE&quot;,&quot;points&quot;:[{&quot;x&quot;:-205.82627755492564,&quot;y&quot;:0},{&quot;x&quot;:205.82627755492555,&quot;y&quot;:0}],&quot;closed&quot;:false},&quot;pathStyles&quot;:[{&quot;type&quot;:&quot;FILL&quot;,&quot;fillStyle&quot;:&quot;rgba(0,0,0,0)&quot;},{&quot;type&quot;:&quot;STROKE&quot;,&quot;strokeStyle&quot;:&quot;rgba(0,0,0,0)&quot;,&quot;lineWidth&quot;:47.59041446485092,&quot;lineJoin&quot;:&quot;round&quot;}],&quot;pathSmoothing&quot;:{&quot;type&quot;:&quot;CATMULL_SMOOTHING&quot;,&quot;smoothing&quot;:0.2},&quot;pathPattern&quot;:{&quot;type&quot;:&quot;ROW&quot;,&quot;patternId&quot;:&quot;5c4aa37a-38fb-4646-be8f-147d1330b712&quot;,&quot;patternTransform&quot;:{&quot;translate&quot;:{&quot;x&quot;:-0.0007260766359839109,&quot;y&quot;:-0.5},&quot;rotate&quot;:0,&quot;skewX&quot;:0,&quot;scale&quot;:{&quot;x&quot;:0.0033003300330033004,&quot;y&quot;:0.0033003300330033004}},&quot;xUnits&quot;:&quot;STROKE_WIDTH&quot;,&quot;yUnits&quot;:&quot;STROKE_WIDTH&quot;,&quot;bending&quot;:true,&quot;repeat&quot;:{&quot;distance&quot;:0.35313531353135313,&quot;align&quot;:&quot;CENTER&quot;},&quot;isPremium&quot;:false},&quot;isLocked&quot;:false,&quot;parent&quot;:{&quot;type&quot;:&quot;CHILD&quot;,&quot;parentId&quot;:&quot;867fe156-2d6f-4cbf-9caf-50b4e968842a&quot;,&quot;order&quot;:&quot;999999999999999999999999998&quot;},&quot;isPremium&quot;:false},&quot;d3c3e3ca-7287-4705-bf6a-9dc249423e22&quot;:{&quot;type&quot;:&quot;FIGURE_OBJECT&quot;,&quot;id&quot;:&quot;d3c3e3ca-7287-4705-bf6a-9dc249423e22&quot;,&quot;relativeTransform&quot;:{&quot;translate&quot;:{&quot;x&quot;:244.50525928195842,&quot;y&quot;:233.43352596498988},&quot;rotate&quot;:0,&quot;skewX&quot;:0,&quot;scale&quot;:{&quot;x&quot;:1,&quot;y&quot;:1}},&quot;opacity&quot;:1,&quot;path&quot;:{&quot;type&quot;:&quot;ELLIPSE&quot;,&quot;size&quot;:{&quot;x&quot;:125.66670980925889,&quot;y&quot;:125.66670980925889}},&quot;isLocked&quot;:false,&quot;pathStyles&quot;:[{&quot;type&quot;:&quot;FILL&quot;,&quot;fillStyle&quot;:{&quot;type&quot;:&quot;radial&quot;,&quot;colorStops&quot;:{&quot;0&quot;:&quot;rgb(252, 147, 147)&quot;,&quot;0.692&quot;:&quot;rgba(252, 147, 147, 0)&quot;}}},{&quot;type&quot;:&quot;STROKE&quot;,&quot;strokeStyle&quot;:&quot;rgba(0,0,0,0)&quot;,&quot;lineWidth&quot;:2,&quot;lineJoin&quot;:&quot;round&quot;}],&quot;parent&quot;:{&quot;type&quot;:&quot;CHILD&quot;,&quot;parentId&quot;:&quot;867fe156-2d6f-4cbf-9caf-50b4e968842a&quot;,&quot;order&quot;:&quot;999999999999999999999999999985&quot;},&quot;layout&quot;:{&quot;sizeRatio&quot;:{&quot;x&quot;:0.7071067811865476,&quot;y&quot;:0.7071067811865476},&quot;keepAspectRatio&quot;:true}},&quot;ed770d6b-137d-4d69-b282-f602ab76253d&quot;:{&quot;id&quot;:&quot;ed770d6b-137d-4d69-b282-f602ab76253d&quot;,&quot;type&quot;:&quot;FIGURE_OBJECT&quot;,&quot;relativeTransform&quot;:{&quot;translate&quot;:{&quot;x&quot;:0,&quot;y&quot;:0},&quot;rotate&quot;:0,&quot;skewX&quot;:0,&quot;scale&quot;:{&quot;x&quot;:1,&quot;y&quot;:1}},&quot;text&quot;:{&quot;textData&quot;:{&quot;lineSpacing&quot;:&quot;normal&quot;,&quot;alignment&quot;:&quot;center&quot;,&quot;verticalAlign&quot;:&quot;TOP&quot;,&quot;lines&quot;:[{&quot;runs&quot;:[],&quot;text&quot;:&quot;&quot;,&quot;baseStyle&quot;:{&quot;fontFamily&quot;:&quot;Roboto&quot;,&quot;fontSize&quot;:18.666666666666664,&quot;color&quot;:&quot;black&quot;,&quot;fontWeight&quot;:&quot;normal&quot;,&quot;fontStyle&quot;:&quot;normal&quot;,&quot;decoration&quot;:&quot;none&quot;}}]},&quot;format&quot;:&quot;BETTER_TEXT&quot;,&quot;size&quot;:{&quot;x&quot;:125.66670980925889,&quot;y&quot;:22},&quot;targetSize&quot;:{&quot;x&quot;:125.66670980925889,&quot;y&quot;:2.32}},&quot;parent&quot;:{&quot;type&quot;:&quot;CHILD&quot;,&quot;parentId&quot;:&quot;d3c3e3ca-7287-4705-bf6a-9dc249423e22&quot;,&quot;order&quot;:&quot;5&quot;}},&quot;f5d86885-de7d-4d09-a8dd-86b9c15c5a4b&quot;:{&quot;type&quot;:&quot;FIGURE_OBJECT&quot;,&quot;id&quot;:&quot;f5d86885-de7d-4d09-a8dd-86b9c15c5a4b&quot;,&quot;parent&quot;:{&quot;type&quot;:&quot;CHILD&quot;,&quot;parentId&quot;:&quot;867fe156-2d6f-4cbf-9caf-50b4e968842a&quot;,&quot;order&quot;:&quot;9999999999999999999999999992&quot;},&quot;relativeTransform&quot;:{&quot;translate&quot;:{&quot;x&quot;:548.0527261802448,&quot;y&quot;:195.665949130863},&quot;rotate&quot;:-2.4492935982947064e-16,&quot;skewX&quot;:0,&quot;scale&quot;:{&quot;x&quot;:1,&quot;y&quot;:1}},&quot;opacity&quot;:0.7},&quot;613be3cc-3a4d-4f01-b0e8-cebd3539c0ba&quot;:{&quot;id&quot;:&quot;613be3cc-3a4d-4f01-b0e8-cebd3539c0ba&quot;,&quot;name&quot;:&quot;Phospholipid&quot;,&quot;displayName&quot;:&quot;&quot;,&quot;type&quot;:&quot;FIGURE_OBJECT&quot;,&quot;relativeTransform&quot;:{&quot;translate&quot;:{&quot;x&quot;:-246.07561904779845,&quot;y&quot;:8.119848458266587},&quot;rotate&quot;:-0.5235987755982987,&quot;skewX&quot;:-3.828652487581629e-16,&quot;scale&quot;:{&quot;x&quot;:0.3561813446790644,&quot;y&quot;:0.35618134467906504}},&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f5d86885-de7d-4d09-a8dd-86b9c15c5a4b&quot;,&quot;order&quot;:&quot;1&quot;},&quot;styles&quot;:{&quot;editable&quot;:[{&quot;styleName&quot;:&quot;SATURATE&quot;,&quot;index&quot;:0,&quot;value&quot;:100}]}},&quot;c1fa4c67-0aa9-4cb9-87d0-3a2c118d97bb&quot;:{&quot;id&quot;:&quot;c1fa4c67-0aa9-4cb9-87d0-3a2c118d97bb&quot;,&quot;name&quot;:&quot;Phospholipid&quot;,&quot;displayName&quot;:&quot;&quot;,&quot;type&quot;:&quot;FIGURE_OBJECT&quot;,&quot;relativeTransform&quot;:{&quot;translate&quot;:{&quot;x&quot;:-256.36786564273757,&quot;y&quot;:17.821309151935615},&quot;rotate&quot;:-0.8138283475203955,&quot;skewX&quot;:-4.375602842950429e-16,&quot;scale&quot;:{&quot;x&quot;:0.3561813446790646,&quot;y&quot;:0.3561813446790649}},&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f5d86885-de7d-4d09-a8dd-86b9c15c5a4b&quot;,&quot;order&quot;:&quot;2&quot;},&quot;styles&quot;:{&quot;editable&quot;:[{&quot;styleName&quot;:&quot;SATURATE&quot;,&quot;index&quot;:0,&quot;value&quot;:100}]}},&quot;1088b094-4231-480e-ab92-8d2f3ee0e5b5&quot;:{&quot;id&quot;:&quot;1088b094-4231-480e-ab92-8d2f3ee0e5b5&quot;,&quot;name&quot;:&quot;Phospholipid&quot;,&quot;displayName&quot;:&quot;&quot;,&quot;type&quot;:&quot;FIGURE_OBJECT&quot;,&quot;relativeTransform&quot;:{&quot;translate&quot;:{&quot;x&quot;:-254.39201909286004,&quot;y&quot;:32.92344387409008},&quot;rotate&quot;:-1.8241152105141218,&quot;skewX&quot;:-1.2032907818113676e-15,&quot;scale&quot;:{&quot;x&quot;:0.35618134467906465,&quot;y&quot;:0.35618134467906504}},&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f5d86885-de7d-4d09-a8dd-86b9c15c5a4b&quot;,&quot;order&quot;:&quot;5&quot;},&quot;styles&quot;:{&quot;editable&quot;:[{&quot;styleName&quot;:&quot;SATURATE&quot;,&quot;index&quot;:0,&quot;value&quot;:100}]}},&quot;dda4dc13-9c49-4569-b1ea-29071da78253&quot;:{&quot;id&quot;:&quot;dda4dc13-9c49-4569-b1ea-29071da78253&quot;,&quot;name&quot;:&quot;Phospholipid&quot;,&quot;displayName&quot;:&quot;&quot;,&quot;type&quot;:&quot;FIGURE_OBJECT&quot;,&quot;relativeTransform&quot;:{&quot;translate&quot;:{&quot;x&quot;:-264.6089196480107,&quot;y&quot;:51.25035054010824},&quot;rotate&quot;:-1.8479780835651505,&quot;skewX&quot;:-9.29815604126967e-16,&quot;scale&quot;:{&quot;x&quot;:0.3561813446790644,&quot;y&quot;:0.3561813446790651}},&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f5d86885-de7d-4d09-a8dd-86b9c15c5a4b&quot;,&quot;order&quot;:&quot;6&quot;},&quot;styles&quot;:{&quot;editable&quot;:[{&quot;styleName&quot;:&quot;SATURATE&quot;,&quot;index&quot;:0,&quot;value&quot;:100}]}},&quot;8c76624c-7d27-4cd6-907b-073266743159&quot;:{&quot;id&quot;:&quot;8c76624c-7d27-4cd6-907b-073266743159&quot;,&quot;name&quot;:&quot;Phospholipid&quot;,&quot;displayName&quot;:&quot;&quot;,&quot;type&quot;:&quot;FIGURE_OBJECT&quot;,&quot;relativeTransform&quot;:{&quot;translate&quot;:{&quot;x&quot;:-252.45086054755146,&quot;y&quot;:59.10771103531121},&quot;rotate&quot;:-2.6179938779914944,&quot;skewX&quot;:-1.5861560305695312e-15,&quot;scale&quot;:{&quot;x&quot;:0.3561813446790645,&quot;y&quot;:0.3561813446790662}},&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f5d86885-de7d-4d09-a8dd-86b9c15c5a4b&quot;,&quot;order&quot;:&quot;7&quot;},&quot;styles&quot;:{&quot;editable&quot;:[{&quot;styleName&quot;:&quot;SATURATE&quot;,&quot;index&quot;:0,&quot;value&quot;:100}]}},&quot;2a86862d-cfbb-428d-9c31-31fa6bd9c782&quot;:{&quot;type&quot;:&quot;FIGURE_OBJECT&quot;,&quot;id&quot;:&quot;2a86862d-cfbb-428d-9c31-31fa6bd9c782&quot;,&quot;parent&quot;:{&quot;type&quot;:&quot;CHILD&quot;,&quot;parentId&quot;:&quot;867fe156-2d6f-4cbf-9caf-50b4e968842a&quot;,&quot;order&quot;:&quot;9999999999999999999999999995&quot;},&quot;relativeTransform&quot;:{&quot;translate&quot;:{&quot;x&quot;:-71.91665174496421,&quot;y&quot;:195.7232652494107},&quot;rotate&quot;:0,&quot;skewX&quot;:0,&quot;scale&quot;:{&quot;x&quot;:1,&quot;y&quot;:1}},&quot;opacity&quot;:0.7},&quot;16fd1096-6fbc-436a-ae10-911aae504279&quot;:{&quot;id&quot;:&quot;16fd1096-6fbc-436a-ae10-911aae504279&quot;,&quot;name&quot;:&quot;Phospholipid&quot;,&quot;displayName&quot;:&quot;&quot;,&quot;type&quot;:&quot;FIGURE_OBJECT&quot;,&quot;relativeTransform&quot;:{&quot;translate&quot;:{&quot;x&quot;:246.9970419541662,&quot;y&quot;:14.136251536921435},&quot;rotate&quot;:0.7571010947793217,&quot;skewX&quot;:-3.281702132212826e-16,&quot;scale&quot;:{&quot;x&quot;:-0.3561813446790643,&quot;y&quot;:0.35618134467906504}},&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2a86862d-cfbb-428d-9c31-31fa6bd9c782&quot;,&quot;order&quot;:&quot;1&quot;}},&quot;99a4c716-294d-487f-9b17-386dfb270a3b&quot;:{&quot;id&quot;:&quot;99a4c716-294d-487f-9b17-386dfb270a3b&quot;,&quot;name&quot;:&quot;Phospholipid&quot;,&quot;displayName&quot;:&quot;&quot;,&quot;type&quot;:&quot;FIGURE_OBJECT&quot;,&quot;relativeTransform&quot;:{&quot;translate&quot;:{&quot;x&quot;:246.996348032244,&quot;y&quot;:28.878384028348464},&quot;rotate&quot;:1.0471975511965974,&quot;skewX&quot;:-6.563404264425644e-16,&quot;scale&quot;:{&quot;x&quot;:-0.3561813446790646,&quot;y&quot;:0.3561813446790649}},&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2a86862d-cfbb-428d-9c31-31fa6bd9c782&quot;,&quot;order&quot;:&quot;2&quot;}},&quot;a26e6703-89ec-4228-9e28-232d96f0a426&quot;:{&quot;id&quot;:&quot;a26e6703-89ec-4228-9e28-232d96f0a426&quot;,&quot;name&quot;:&quot;Phospholipid&quot;,&quot;displayName&quot;:&quot;&quot;,&quot;type&quot;:&quot;FIGURE_OBJECT&quot;,&quot;relativeTransform&quot;:{&quot;translate&quot;:{&quot;x&quot;:261.6599794374341,&quot;y&quot;:38.451981312296596},&quot;rotate&quot;:1.1459663399952549,&quot;skewX&quot;:-6.563404264425644e-16,&quot;scale&quot;:{&quot;x&quot;:-0.3561813446790646,&quot;y&quot;:0.3561813446790649}},&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2a86862d-cfbb-428d-9c31-31fa6bd9c782&quot;,&quot;order&quot;:&quot;5&quot;}},&quot;b9fc1723-6318-44a9-8190-6dcb343a0552&quot;:{&quot;id&quot;:&quot;b9fc1723-6318-44a9-8190-6dcb343a0552&quot;,&quot;name&quot;:&quot;Phospholipid&quot;,&quot;displayName&quot;:&quot;&quot;,&quot;type&quot;:&quot;FIGURE_OBJECT&quot;,&quot;relativeTransform&quot;:{&quot;translate&quot;:{&quot;x&quot;:261.3460936629881,&quot;y&quot;:51.69750472737273},&quot;rotate&quot;:2.094395102393195,&quot;skewX&quot;:-8.751205685900866e-16,&quot;scale&quot;:{&quot;x&quot;:-0.3561813446790644,&quot;y&quot;:0.35618134467906504}},&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2a86862d-cfbb-428d-9c31-31fa6bd9c782&quot;,&quot;order&quot;:&quot;6&quot;}},&quot;d3fb20cf-379a-4c4f-ad41-da0770454f71&quot;:{&quot;id&quot;:&quot;d3fb20cf-379a-4c4f-ad41-da0770454f71&quot;,&quot;name&quot;:&quot;Phospholipid&quot;,&quot;displayName&quot;:&quot;&quot;,&quot;type&quot;:&quot;FIGURE_OBJECT&quot;,&quot;relativeTransform&quot;:{&quot;translate&quot;:{&quot;x&quot;:246.99703456252885,&quot;y&quot;:55.882730863024115},&quot;rotate&quot;:2.4117369327175044,&quot;skewX&quot;:-1.640851066106412e-15,&quot;scale&quot;:{&quot;x&quot;:-0.3561813446790644,&quot;y&quot;:0.35618134467906626}},&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2a86862d-cfbb-428d-9c31-31fa6bd9c782&quot;,&quot;order&quot;:&quot;7&quot;}},&quot;529acc6f-bf05-471f-a0b0-a8aa522137a6&quot;:{&quot;type&quot;:&quot;FIGURE_OBJECT&quot;,&quot;id&quot;:&quot;529acc6f-bf05-471f-a0b0-a8aa522137a6&quot;,&quot;parent&quot;:{&quot;type&quot;:&quot;CHILD&quot;,&quot;parentId&quot;:&quot;867fe156-2d6f-4cbf-9caf-50b4e968842a&quot;,&quot;order&quot;:&quot;9999999999999999999999999997&quot;},&quot;relativeTransform&quot;:{&quot;translate&quot;:{&quot;x&quot;:60.855436719307704,&quot;y&quot;:261.4172886303499},&quot;rotate&quot;:0.38196444601007307,&quot;skewX&quot;:-1.1102230246251602e-16,&quot;scale&quot;:{&quot;x&quot;:0.9999999999999983,&quot;y&quot;:0.9999999999999983}}},&quot;77dd6730-8025-4753-88f6-38982c543dd5&quot;:{&quot;id&quot;:&quot;77dd6730-8025-4753-88f6-38982c543dd5&quot;,&quot;name&quot;:&quot;Sphere&quot;,&quot;displayName&quot;:&quot;&quot;,&quot;type&quot;:&quot;FIGURE_OBJECT&quot;,&quot;relativeTransform&quot;:{&quot;translate&quot;:{&quot;x&quot;:98.85989277780374,&quot;y&quot;:-126.53396493860443},&quot;rotate&quot;:6.283185307179586,&quot;skewX&quot;:0,&quot;scale&quot;:{&quot;x&quot;:-0.3984490257442165,&quot;y&quot;:0.3984490257442165}},&quot;image&quot;:{&quot;url&quot;:&quot;https://icons.biorender.com/biorender/5f4529c2929bce0028c9f877/sphere.png&quot;,&quot;fallbackUrl&quot;:&quot;https://res.cloudinary.com/dlcjuc3ej/image/upload/v1598368171/ew6k84mtkvzvpdegkgon.svg#/keystone/api/icons/5f4529c2929bce0028c9f877/sphere.svg#/keystone/api/icons/5f4529c2929bce0028c9f877/sphere.svg&quot;,&quot;isPremium&quot;:false,&quot;size&quot;:{&quot;x&quot;:50,&quot;y&quot;:50}},&quot;source&quot;:{&quot;id&quot;:&quot;5b8847989629ce1400901caa&quot;,&quot;type&quot;:&quot;ASSETS&quot;},&quot;isPremium&quot;:false,&quot;parent&quot;:{&quot;type&quot;:&quot;CHILD&quot;,&quot;parentId&quot;:&quot;529acc6f-bf05-471f-a0b0-a8aa522137a6&quot;,&quot;order&quot;:&quot;5&quot;}},&quot;22fedc46-0309-4714-9a40-6b6346c6dfd6&quot;:{&quot;type&quot;:&quot;FIGURE_OBJECT&quot;,&quot;id&quot;:&quot;22fedc46-0309-4714-9a40-6b6346c6dfd6&quot;,&quot;relativeTransform&quot;:{&quot;translate&quot;:{&quot;x&quot;:98.8598513251132,&quot;y&quot;:-132.7093675387338},&quot;rotate&quot;:4.71238898038469},&quot;opacity&quot;:1,&quot;path&quot;:{&quot;type&quot;:&quot;POLY_LINE&quot;,&quot;points&quot;:[{&quot;x&quot;:-12.747998857824594,&quot;y&quot;:0},{&quot;x&quot;:-38.007879046069675,&quot;y&quot;:0}],&quot;closed&quot;:false},&quot;pathStyles&quot;:[{&quot;type&quot;:&quot;FILL&quot;,&quot;fillStyle&quot;:&quot;rgba(0,0,0,0)&quot;},{&quot;type&quot;:&quot;STROKE&quot;,&quot;strokeStyle&quot;:&quot;rgba(148,34,31,1)&quot;,&quot;lineWidth&quot;:3.040630323685574,&quot;lineJoin&quot;:&quot;round&quot;}],&quot;isLocked&quot;:false,&quot;parent&quot;:{&quot;type&quot;:&quot;CHILD&quot;,&quot;parentId&quot;:&quot;529acc6f-bf05-471f-a0b0-a8aa522137a6&quot;,&quot;order&quot;:&quot;2&quot;},&quot;connectorInfo&quot;:{&quot;connectedObjects&quot;:[],&quot;type&quot;:&quot;LINE&quot;,&quot;offset&quot;:{&quot;x&quot;:0,&quot;y&quot;:0},&quot;bending&quot;:0.1,&quot;firstElementIsHead&quot;:true,&quot;customized&quot;:false},&quot;pathMarkers&quot;:{&quot;markerEnd&quot;:{&quot;type&quot;:&quot;PATH&quot;,&quot;units&quot;:{&quot;type&quot;:&quot;STROKE_WIDTH&quot;,&quot;scale&quot;:1},&quot;orient&quot;:{&quot;type&quot;:&quot;AUTO_START_REVERSE&quot;},&quot;name&quot;:&quot;rounded-end&quot;,&quot;relativeTransform&quot;:{&quot;translate&quot;:{&quot;x&quot;:0,&quot;y&quot;:0},&quot;rotate&quot;:0,&quot;skewX&quot;:0,&quot;scale&quot;:{&quot;x&quot;:1,&quot;y&quot;:1}},&quot;path&quot;:{&quot;type&quot;:&quot;SPLINE&quot;,&quot;spline&quot;:{&quot;points&quot;:[{&quot;x&quot;:-0.5,&quot;y&quot;:0,&quot;isEndPoint&quot;:true},{&quot;x&quot;:-0.49999999999999994,&quot;y&quot;:0.2761423749153967,&quot;isEndPoint&quot;:false},{&quot;x&quot;:-0.2761423749153966,&quot;y&quot;:0.5,&quot;isEndPoint&quot;:false},{&quot;x&quot;:3.061616997868383e-17,&quot;y&quot;:0.5,&quot;isEndPoint&quot;:true},{&quot;x&quot;:0.2761423749153967,&quot;y&quot;:0.5,&quot;isEndPoint&quot;:false},{&quot;x&quot;:0.5,&quot;y&quot;:0.27614237491539667,&quot;isEndPoint&quot;:false},{&quot;x&quot;:0.5,&quot;y&quot;:0,&quot;isEndPoint&quot;:true},{&quot;x&quot;:0.5,&quot;y&quot;:-0.27614237491539667,&quot;isEndPoint&quot;:false},{&quot;x&quot;:0.2761423749153967,&quot;y&quot;:-0.5,&quot;isEndPoint&quot;:false},{&quot;x&quot;:3.061616997868383e-17,&quot;y&quot;:-0.5,&quot;isEndPoint&quot;:true},{&quot;x&quot;:-0.2761423749153966,&quot;y&quot;:-0.5,&quot;isEndPoint&quot;:false},{&quot;x&quot;:-0.49999999999999994,&quot;y&quot;:-0.2761423749153967,&quot;isEndPoint&quot;:false},{&quot;x&quot;:-0.5,&quot;y&quot;:-6.123233995736766e-17,&quot;isEndPoint&quot;:true}],&quot;closed&quot;:false}},&quot;pathStyles&quot;:[{&quot;type&quot;:&quot;FILL&quot;,&quot;fillStyle&quot;:&quot;context-stroke-flat&quot;}]}}},&quot;b9572332-23c1-4624-b512-0dd17ef1eda6&quot;:{&quot;type&quot;:&quot;FIGURE_OBJECT&quot;,&quot;id&quot;:&quot;b9572332-23c1-4624-b512-0dd17ef1eda6&quot;,&quot;relativeTransform&quot;:{&quot;translate&quot;:{&quot;x&quot;:244.50525928195842,&quot;y&quot;:-61.14055127362856},&quot;rotate&quot;:0,&quot;skewX&quot;:0,&quot;scale&quot;:{&quot;x&quot;:1,&quot;y&quot;:1}},&quot;opacity&quot;:1,&quot;path&quot;:{&quot;type&quot;:&quot;ELLIPSE&quot;,&quot;size&quot;:{&quot;x&quot;:125.66670980925889,&quot;y&quot;:125.66670980925889}},&quot;isLocked&quot;:false,&quot;pathStyles&quot;:[{&quot;type&quot;:&quot;FILL&quot;,&quot;fillStyle&quot;:{&quot;type&quot;:&quot;radial&quot;,&quot;colorStops&quot;:{&quot;0&quot;:&quot;rgb(255, 149, 149)&quot;,&quot;0.692&quot;:&quot;rgba(252, 147, 147, 0)&quot;}}},{&quot;type&quot;:&quot;STROKE&quot;,&quot;strokeStyle&quot;:&quot;rgba(0,0,0,0)&quot;,&quot;lineWidth&quot;:2,&quot;lineJoin&quot;:&quot;round&quot;}],&quot;parent&quot;:{&quot;type&quot;:&quot;CHILD&quot;,&quot;parentId&quot;:&quot;867fe156-2d6f-4cbf-9caf-50b4e968842a&quot;,&quot;order&quot;:&quot;99999999999999999999999999999&quot;},&quot;layout&quot;:{&quot;sizeRatio&quot;:{&quot;x&quot;:0.7071067811865476,&quot;y&quot;:0.7071067811865476},&quot;keepAspectRatio&quot;:true}},&quot;30076cda-1702-4864-a29a-3a5f5f8a4c8d&quot;:{&quot;id&quot;:&quot;30076cda-1702-4864-a29a-3a5f5f8a4c8d&quot;,&quot;type&quot;:&quot;FIGURE_OBJECT&quot;,&quot;relativeTransform&quot;:{&quot;translate&quot;:{&quot;x&quot;:0,&quot;y&quot;:0},&quot;rotate&quot;:0,&quot;skewX&quot;:0,&quot;scale&quot;:{&quot;x&quot;:1,&quot;y&quot;:1}},&quot;text&quot;:{&quot;textData&quot;:{&quot;lineSpacing&quot;:&quot;normal&quot;,&quot;alignment&quot;:&quot;center&quot;,&quot;verticalAlign&quot;:&quot;TOP&quot;,&quot;lines&quot;:[{&quot;runs&quot;:[],&quot;text&quot;:&quot;&quot;,&quot;baseStyle&quot;:{&quot;fontFamily&quot;:&quot;Roboto&quot;,&quot;fontSize&quot;:18.666666666666664,&quot;color&quot;:&quot;black&quot;,&quot;fontWeight&quot;:&quot;normal&quot;,&quot;fontStyle&quot;:&quot;normal&quot;,&quot;decoration&quot;:&quot;none&quot;}}]},&quot;format&quot;:&quot;BETTER_TEXT&quot;,&quot;size&quot;:{&quot;x&quot;:125.66670980925889,&quot;y&quot;:22},&quot;targetSize&quot;:{&quot;x&quot;:125.66670980925889,&quot;y&quot;:2.32}},&quot;parent&quot;:{&quot;type&quot;:&quot;CHILD&quot;,&quot;parentId&quot;:&quot;b9572332-23c1-4624-b512-0dd17ef1eda6&quot;,&quot;order&quot;:&quot;5&quot;}},&quot;b27f613a-8551-49ad-ac49-3d374c13d096&quot;:{&quot;type&quot;:&quot;FIGURE_OBJECT&quot;,&quot;id&quot;:&quot;b27f613a-8551-49ad-ac49-3d374c13d096&quot;,&quot;parent&quot;:{&quot;type&quot;:&quot;CHILD&quot;,&quot;parentId&quot;:&quot;867fe156-2d6f-4cbf-9caf-50b4e968842a&quot;,&quot;order&quot;:&quot;9999999999999999999999999998&quot;},&quot;relativeTransform&quot;:{&quot;translate&quot;:{&quot;x&quot;:562.6540733289025,&quot;y&quot;:-95.48815739182868},&quot;rotate&quot;:-2.4492935982947064e-16,&quot;skewX&quot;:0,&quot;scale&quot;:{&quot;x&quot;:1,&quot;y&quot;:1}},&quot;opacity&quot;:0.7},&quot;bfcae036-84bf-4c8f-8936-9cfdcd1f822a&quot;:{&quot;id&quot;:&quot;bfcae036-84bf-4c8f-8936-9cfdcd1f822a&quot;,&quot;name&quot;:&quot;Phospholipid&quot;,&quot;displayName&quot;:&quot;&quot;,&quot;type&quot;:&quot;FIGURE_OBJECT&quot;,&quot;relativeTransform&quot;:{&quot;translate&quot;:{&quot;x&quot;:-246.07561904779845,&quot;y&quot;:8.119848458266587},&quot;rotate&quot;:-0.5235987755982987,&quot;skewX&quot;:-3.828652487581629e-16,&quot;scale&quot;:{&quot;x&quot;:0.3561813446790644,&quot;y&quot;:0.35618134467906504}},&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b27f613a-8551-49ad-ac49-3d374c13d096&quot;,&quot;order&quot;:&quot;1&quot;}},&quot;cc18e3b8-0925-4588-8dc3-fa7ea4721484&quot;:{&quot;id&quot;:&quot;cc18e3b8-0925-4588-8dc3-fa7ea4721484&quot;,&quot;name&quot;:&quot;Phospholipid&quot;,&quot;displayName&quot;:&quot;&quot;,&quot;type&quot;:&quot;FIGURE_OBJECT&quot;,&quot;relativeTransform&quot;:{&quot;translate&quot;:{&quot;x&quot;:-256.36786564273757,&quot;y&quot;:17.821309151935615},&quot;rotate&quot;:-0.8138283475203955,&quot;skewX&quot;:-4.375602842950429e-16,&quot;scale&quot;:{&quot;x&quot;:0.3561813446790646,&quot;y&quot;:0.3561813446790649}},&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b27f613a-8551-49ad-ac49-3d374c13d096&quot;,&quot;order&quot;:&quot;2&quot;}},&quot;e59b3121-c9c7-402c-b169-bf388a7dab87&quot;:{&quot;id&quot;:&quot;e59b3121-c9c7-402c-b169-bf388a7dab87&quot;,&quot;name&quot;:&quot;Phospholipid&quot;,&quot;displayName&quot;:&quot;&quot;,&quot;type&quot;:&quot;FIGURE_OBJECT&quot;,&quot;relativeTransform&quot;:{&quot;translate&quot;:{&quot;x&quot;:-254.39201909286004,&quot;y&quot;:32.92344387409008},&quot;rotate&quot;:-1.8241152105141218,&quot;skewX&quot;:-1.2032907818113676e-15,&quot;scale&quot;:{&quot;x&quot;:0.35618134467906465,&quot;y&quot;:0.35618134467906504}},&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b27f613a-8551-49ad-ac49-3d374c13d096&quot;,&quot;order&quot;:&quot;5&quot;}},&quot;998562cb-c448-42cc-b6de-e4e2743d069f&quot;:{&quot;id&quot;:&quot;998562cb-c448-42cc-b6de-e4e2743d069f&quot;,&quot;name&quot;:&quot;Phospholipid&quot;,&quot;displayName&quot;:&quot;&quot;,&quot;type&quot;:&quot;FIGURE_OBJECT&quot;,&quot;relativeTransform&quot;:{&quot;translate&quot;:{&quot;x&quot;:-264.6089196480107,&quot;y&quot;:51.25035054010824},&quot;rotate&quot;:-1.8479780835651505,&quot;skewX&quot;:-9.29815604126967e-16,&quot;scale&quot;:{&quot;x&quot;:0.3561813446790644,&quot;y&quot;:0.3561813446790651}},&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b27f613a-8551-49ad-ac49-3d374c13d096&quot;,&quot;order&quot;:&quot;6&quot;}},&quot;b5f82d23-db75-435a-890a-db024e35dea2&quot;:{&quot;id&quot;:&quot;b5f82d23-db75-435a-890a-db024e35dea2&quot;,&quot;name&quot;:&quot;Phospholipid&quot;,&quot;displayName&quot;:&quot;&quot;,&quot;type&quot;:&quot;FIGURE_OBJECT&quot;,&quot;relativeTransform&quot;:{&quot;translate&quot;:{&quot;x&quot;:-252.45086054755146,&quot;y&quot;:59.10771103531121},&quot;rotate&quot;:-2.6179938779914944,&quot;skewX&quot;:-1.5861560305695312e-15,&quot;scale&quot;:{&quot;x&quot;:0.3561813446790645,&quot;y&quot;:0.3561813446790662}},&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b27f613a-8551-49ad-ac49-3d374c13d096&quot;,&quot;order&quot;:&quot;7&quot;}},&quot;68dcc372-d1e4-4074-890d-077e23f6c861&quot;:{&quot;type&quot;:&quot;FIGURE_OBJECT&quot;,&quot;id&quot;:&quot;68dcc372-d1e4-4074-890d-077e23f6c861&quot;,&quot;parent&quot;:{&quot;type&quot;:&quot;CHILD&quot;,&quot;parentId&quot;:&quot;867fe156-2d6f-4cbf-9caf-50b4e968842a&quot;,&quot;order&quot;:&quot;99999999999999999999999999995&quot;},&quot;relativeTransform&quot;:{&quot;translate&quot;:{&quot;x&quot;:82.33929527705428,&quot;y&quot;:16.399329993507106},&quot;rotate&quot;:-0.09721105985474787,&quot;skewX&quot;:1.38777878078145e-16,&quot;scale&quot;:{&quot;x&quot;:0.9999999999999983,&quot;y&quot;:1.0000000000000047}}},&quot;7534c3d0-d043-4b37-9dc7-14032017950d&quot;:{&quot;id&quot;:&quot;7534c3d0-d043-4b37-9dc7-14032017950d&quot;,&quot;name&quot;:&quot;Sphere&quot;,&quot;displayName&quot;:&quot;&quot;,&quot;type&quot;:&quot;FIGURE_OBJECT&quot;,&quot;relativeTransform&quot;:{&quot;translate&quot;:{&quot;x&quot;:98.85989277780374,&quot;y&quot;:-126.53396493860443},&quot;rotate&quot;:6.283185307179586,&quot;skewX&quot;:0,&quot;scale&quot;:{&quot;x&quot;:-0.3984490257442165,&quot;y&quot;:0.3984490257442165}},&quot;image&quot;:{&quot;url&quot;:&quot;https://icons.biorender.com/biorender/5f4529c2929bce0028c9f877/sphere.png&quot;,&quot;fallbackUrl&quot;:&quot;https://res.cloudinary.com/dlcjuc3ej/image/upload/v1598368171/ew6k84mtkvzvpdegkgon.svg#/keystone/api/icons/5f4529c2929bce0028c9f877/sphere.svg#/keystone/api/icons/5f4529c2929bce0028c9f877/sphere.svg&quot;,&quot;isPremium&quot;:false,&quot;size&quot;:{&quot;x&quot;:50,&quot;y&quot;:50}},&quot;source&quot;:{&quot;id&quot;:&quot;5b8847989629ce1400901caa&quot;,&quot;type&quot;:&quot;ASSETS&quot;},&quot;isPremium&quot;:false,&quot;parent&quot;:{&quot;type&quot;:&quot;CHILD&quot;,&quot;parentId&quot;:&quot;68dcc372-d1e4-4074-890d-077e23f6c861&quot;,&quot;order&quot;:&quot;5&quot;}},&quot;c3272c5e-1ae0-404a-8efd-48de62d8c791&quot;:{&quot;type&quot;:&quot;FIGURE_OBJECT&quot;,&quot;id&quot;:&quot;c3272c5e-1ae0-404a-8efd-48de62d8c791&quot;,&quot;relativeTransform&quot;:{&quot;translate&quot;:{&quot;x&quot;:98.8598513251132,&quot;y&quot;:-132.7093675387338},&quot;rotate&quot;:4.71238898038469},&quot;opacity&quot;:1,&quot;path&quot;:{&quot;type&quot;:&quot;POLY_LINE&quot;,&quot;points&quot;:[{&quot;x&quot;:-12.747998857824594,&quot;y&quot;:0},{&quot;x&quot;:-38.007879046069675,&quot;y&quot;:0}],&quot;closed&quot;:false},&quot;pathStyles&quot;:[{&quot;type&quot;:&quot;FILL&quot;,&quot;fillStyle&quot;:&quot;rgba(0,0,0,0)&quot;},{&quot;type&quot;:&quot;STROKE&quot;,&quot;strokeStyle&quot;:&quot;rgba(148,34,31,1)&quot;,&quot;lineWidth&quot;:3.040630323685574,&quot;lineJoin&quot;:&quot;round&quot;}],&quot;isLocked&quot;:false,&quot;parent&quot;:{&quot;type&quot;:&quot;CHILD&quot;,&quot;parentId&quot;:&quot;68dcc372-d1e4-4074-890d-077e23f6c861&quot;,&quot;order&quot;:&quot;2&quot;},&quot;connectorInfo&quot;:{&quot;connectedObjects&quot;:[],&quot;type&quot;:&quot;LINE&quot;,&quot;offset&quot;:{&quot;x&quot;:0,&quot;y&quot;:0},&quot;bending&quot;:0.1,&quot;firstElementIsHead&quot;:true,&quot;customized&quot;:false},&quot;pathMarkers&quot;:{&quot;markerEnd&quot;:{&quot;type&quot;:&quot;PATH&quot;,&quot;units&quot;:{&quot;type&quot;:&quot;STROKE_WIDTH&quot;,&quot;scale&quot;:1},&quot;orient&quot;:{&quot;type&quot;:&quot;AUTO_START_REVERSE&quot;},&quot;name&quot;:&quot;rounded-end&quot;,&quot;relativeTransform&quot;:{&quot;translate&quot;:{&quot;x&quot;:0,&quot;y&quot;:0},&quot;rotate&quot;:0,&quot;skewX&quot;:0,&quot;scale&quot;:{&quot;x&quot;:1,&quot;y&quot;:1}},&quot;path&quot;:{&quot;type&quot;:&quot;SPLINE&quot;,&quot;spline&quot;:{&quot;points&quot;:[{&quot;x&quot;:-0.5,&quot;y&quot;:0,&quot;isEndPoint&quot;:true},{&quot;x&quot;:-0.49999999999999994,&quot;y&quot;:0.2761423749153967,&quot;isEndPoint&quot;:false},{&quot;x&quot;:-0.2761423749153966,&quot;y&quot;:0.5,&quot;isEndPoint&quot;:false},{&quot;x&quot;:3.061616997868383e-17,&quot;y&quot;:0.5,&quot;isEndPoint&quot;:true},{&quot;x&quot;:0.2761423749153967,&quot;y&quot;:0.5,&quot;isEndPoint&quot;:false},{&quot;x&quot;:0.5,&quot;y&quot;:0.27614237491539667,&quot;isEndPoint&quot;:false},{&quot;x&quot;:0.5,&quot;y&quot;:0,&quot;isEndPoint&quot;:true},{&quot;x&quot;:0.5,&quot;y&quot;:-0.27614237491539667,&quot;isEndPoint&quot;:false},{&quot;x&quot;:0.2761423749153967,&quot;y&quot;:-0.5,&quot;isEndPoint&quot;:false},{&quot;x&quot;:3.061616997868383e-17,&quot;y&quot;:-0.5,&quot;isEndPoint&quot;:true},{&quot;x&quot;:-0.2761423749153966,&quot;y&quot;:-0.5,&quot;isEndPoint&quot;:false},{&quot;x&quot;:-0.49999999999999994,&quot;y&quot;:-0.2761423749153967,&quot;isEndPoint&quot;:false},{&quot;x&quot;:-0.5,&quot;y&quot;:-6.123233995736766e-17,&quot;isEndPoint&quot;:true}],&quot;closed&quot;:false}},&quot;pathStyles&quot;:[{&quot;type&quot;:&quot;FILL&quot;,&quot;fillStyle&quot;:&quot;context-stroke-flat&quot;}]}}},&quot;53a26e73-1882-4fc3-a242-017d08d450c2&quot;:{&quot;relativeTransform&quot;:{&quot;translate&quot;:{&quot;x&quot;:-323.1215678745902,&quot;y&quot;:83.2130157346781},&quot;rotate&quot;:0,&quot;skewX&quot;:0,&quot;scale&quot;:{&quot;x&quot;:1,&quot;y&quot;:1}},&quot;type&quot;:&quot;FIGURE_OBJECT&quot;,&quot;id&quot;:&quot;53a26e73-1882-4fc3-a242-017d08d450c2&quot;,&quot;name&quot;:&quot;37. Peptidoglycan brush (straight)&quot;,&quot;displayName&quot;:&quot;Peptidoglycan brush (straight)&quot;,&quot;opacity&quot;:0.6,&quot;source&quot;:{&quot;id&quot;:&quot;5ea2228251578100ac3b42a4&quot;,&quot;type&quot;:&quot;ASSETS&quot;},&quot;path&quot;:{&quot;type&quot;:&quot;POLY_LINE&quot;,&quot;points&quot;:[{&quot;x&quot;:-204.17417832508283,&quot;y&quot;:0},{&quot;x&quot;:204.17417832508295,&quot;y&quot;:0}],&quot;closed&quot;:false},&quot;pathStyles&quot;:[{&quot;type&quot;:&quot;FILL&quot;,&quot;fillStyle&quot;:&quot;rgba(0,0,0,0)&quot;},{&quot;type&quot;:&quot;STROKE&quot;,&quot;strokeStyle&quot;:&quot;rgba(0,0,0,0)&quot;,&quot;lineWidth&quot;:32,&quot;lineJoin&quot;:&quot;round&quot;}],&quot;pathSmoothing&quot;:{&quot;type&quot;:&quot;CATMULL_SMOOTHING&quot;,&quot;smoothing&quot;:0.2},&quot;pathPattern&quot;:{&quot;type&quot;:&quot;ROW&quot;,&quot;patternId&quot;:&quot;d7712422-f356-44ad-821b-e89e3074fa0f&quot;,&quot;patternTransform&quot;:{&quot;translate&quot;:{&quot;x&quot;:-1.0299920638612292e-18,&quot;y&quot;:-0.5},&quot;rotate&quot;:0,&quot;skewX&quot;:0,&quot;scale&quot;:{&quot;x&quot;:0.009345794392523364,&quot;y&quot;:0.009345794392523364}},&quot;xUnits&quot;:&quot;STROKE_WIDTH&quot;,&quot;yUnits&quot;:&quot;STROKE_WIDTH&quot;,&quot;bending&quot;:true,&quot;repeat&quot;:{&quot;distance&quot;:0.9897663437317465,&quot;align&quot;:&quot;CENTER&quot;},&quot;isPremium&quot;:false},&quot;isLocked&quot;:false,&quot;parent&quot;:{&quot;type&quot;:&quot;CHILD&quot;,&quot;parentId&quot;:&quot;867fe156-2d6f-4cbf-9caf-50b4e968842a&quot;,&quot;order&quot;:&quot;99999999999999999999999999997&quot;},&quot;isPremium&quot;:false},&quot;27332715-8413-4eef-a825-72d8319ff16c&quot;:{&quot;relativeTransform&quot;:{&quot;translate&quot;:{&quot;x&quot;:426.6158041315281,&quot;y&quot;:83.2130157346781},&quot;rotate&quot;:0},&quot;type&quot;:&quot;FIGURE_OBJECT&quot;,&quot;id&quot;:&quot;27332715-8413-4eef-a825-72d8319ff16c&quot;,&quot;name&quot;:&quot;37. Peptidoglycan brush (straight)&quot;,&quot;displayName&quot;:&quot;Peptidoglycan brush (straight)&quot;,&quot;opacity&quot;:0.6,&quot;source&quot;:{&quot;id&quot;:&quot;5ea2228251578100ac3b42a4&quot;,&quot;type&quot;:&quot;ASSETS&quot;},&quot;path&quot;:{&quot;type&quot;:&quot;POLY_LINE&quot;,&quot;points&quot;:[{&quot;x&quot;:-124.98049685789486,&quot;y&quot;:0},{&quot;x&quot;:124.9804968578949,&quot;y&quot;:0}],&quot;closed&quot;:false},&quot;pathStyles&quot;:[{&quot;type&quot;:&quot;FILL&quot;,&quot;fillStyle&quot;:&quot;rgba(0,0,0,0)&quot;},{&quot;type&quot;:&quot;STROKE&quot;,&quot;strokeStyle&quot;:&quot;rgba(0,0,0,0)&quot;,&quot;lineWidth&quot;:32,&quot;lineJoin&quot;:&quot;round&quot;}],&quot;pathSmoothing&quot;:{&quot;type&quot;:&quot;CATMULL_SMOOTHING&quot;,&quot;smoothing&quot;:0.2},&quot;pathPattern&quot;:{&quot;type&quot;:&quot;ROW&quot;,&quot;patternId&quot;:&quot;3c163c09-b665-46ea-893e-ffb21f4cb832&quot;,&quot;patternTransform&quot;:{&quot;translate&quot;:{&quot;x&quot;:-1.0299920638612292e-18,&quot;y&quot;:-0.5},&quot;rotate&quot;:0,&quot;skewX&quot;:0,&quot;scale&quot;:{&quot;x&quot;:0.009345794392523364,&quot;y&quot;:0.009345794392523364}},&quot;xUnits&quot;:&quot;STROKE_WIDTH&quot;,&quot;yUnits&quot;:&quot;STROKE_WIDTH&quot;,&quot;bending&quot;:true,&quot;repeat&quot;:{&quot;distance&quot;:0.9897663437317465,&quot;align&quot;:&quot;CENTER&quot;},&quot;isPremium&quot;:false},&quot;isLocked&quot;:false,&quot;parent&quot;:{&quot;type&quot;:&quot;CHILD&quot;,&quot;parentId&quot;:&quot;867fe156-2d6f-4cbf-9caf-50b4e968842a&quot;,&quot;order&quot;:&quot;6&quot;},&quot;isPremium&quot;:false},&quot;83d361e0-5794-4271-8e89-7da910fb6f93&quot;:{&quot;relativeTransform&quot;:{&quot;translate&quot;:{&quot;x&quot;:68.43425612358578,&quot;y&quot;:83.2130157346781},&quot;rotate&quot;:0},&quot;type&quot;:&quot;FIGURE_OBJECT&quot;,&quot;id&quot;:&quot;83d361e0-5794-4271-8e89-7da910fb6f93&quot;,&quot;name&quot;:&quot;37. Peptidoglycan brush (straight)&quot;,&quot;displayName&quot;:&quot;Peptidoglycan brush (straight)&quot;,&quot;opacity&quot;:0.6,&quot;source&quot;:{&quot;id&quot;:&quot;5ea2228251578100ac3b42a4&quot;,&quot;type&quot;:&quot;ASSETS&quot;},&quot;path&quot;:{&quot;type&quot;:&quot;POLY_LINE&quot;,&quot;points&quot;:[{&quot;x&quot;:-122.25304858789266,&quot;y&quot;:0},{&quot;x&quot;:122.2530485878927,&quot;y&quot;:0}],&quot;closed&quot;:false},&quot;pathStyles&quot;:[{&quot;type&quot;:&quot;FILL&quot;,&quot;fillStyle&quot;:&quot;rgba(0,0,0,0)&quot;},{&quot;type&quot;:&quot;STROKE&quot;,&quot;strokeStyle&quot;:&quot;rgba(0,0,0,0)&quot;,&quot;lineWidth&quot;:32,&quot;lineJoin&quot;:&quot;round&quot;}],&quot;pathSmoothing&quot;:{&quot;type&quot;:&quot;CATMULL_SMOOTHING&quot;,&quot;smoothing&quot;:0.2},&quot;pathPattern&quot;:{&quot;type&quot;:&quot;ROW&quot;,&quot;patternId&quot;:&quot;cc8b5d05-cd42-4509-8d39-436e51286b0c&quot;,&quot;patternTransform&quot;:{&quot;translate&quot;:{&quot;x&quot;:-1.0299920638612292e-18,&quot;y&quot;:-0.5},&quot;rotate&quot;:0,&quot;skewX&quot;:0,&quot;scale&quot;:{&quot;x&quot;:0.009345794392523364,&quot;y&quot;:0.009345794392523364}},&quot;xUnits&quot;:&quot;STROKE_WIDTH&quot;,&quot;yUnits&quot;:&quot;STROKE_WIDTH&quot;,&quot;bending&quot;:true,&quot;repeat&quot;:{&quot;distance&quot;:0.9897663437317465,&quot;align&quot;:&quot;CENTER&quot;},&quot;isPremium&quot;:false},&quot;isLocked&quot;:false,&quot;parent&quot;:{&quot;type&quot;:&quot;CHILD&quot;,&quot;parentId&quot;:&quot;867fe156-2d6f-4cbf-9caf-50b4e968842a&quot;,&quot;order&quot;:&quot;99999999999999999999999999998&quot;},&quot;isPremium&quot;:false},&quot;b472768d-c5fb-4eda-bc1b-520e56802a18&quot;:{&quot;type&quot;:&quot;FIGURE_OBJECT&quot;,&quot;id&quot;:&quot;b472768d-c5fb-4eda-bc1b-520e56802a18&quot;,&quot;parent&quot;:{&quot;type&quot;:&quot;CHILD&quot;,&quot;parentId&quot;:&quot;867fe156-2d6f-4cbf-9caf-50b4e968842a&quot;,&quot;order&quot;:&quot;9999999999999999999999999999&quot;},&quot;relativeTransform&quot;:{&quot;translate&quot;:{&quot;x&quot;:-78.00461645123085,&quot;y&quot;:-98.85081198920774},&quot;rotate&quot;:0,&quot;skewX&quot;:0,&quot;scale&quot;:{&quot;x&quot;:1,&quot;y&quot;:1}},&quot;opacity&quot;:0.7},&quot;97538e68-c4d7-452a-ab02-fb1aab860d52&quot;:{&quot;id&quot;:&quot;97538e68-c4d7-452a-ab02-fb1aab860d52&quot;,&quot;name&quot;:&quot;Phospholipid&quot;,&quot;displayName&quot;:&quot;&quot;,&quot;type&quot;:&quot;FIGURE_OBJECT&quot;,&quot;relativeTransform&quot;:{&quot;translate&quot;:{&quot;x&quot;:246.9970419541662,&quot;y&quot;:14.136251536921435},&quot;rotate&quot;:0.7571010947793217,&quot;skewX&quot;:-3.281702132212826e-16,&quot;scale&quot;:{&quot;x&quot;:-0.3561813446790643,&quot;y&quot;:0.35618134467906504}},&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b472768d-c5fb-4eda-bc1b-520e56802a18&quot;,&quot;order&quot;:&quot;1&quot;}},&quot;97e173a9-7f17-4c07-89c7-09160bdfe9f6&quot;:{&quot;id&quot;:&quot;97e173a9-7f17-4c07-89c7-09160bdfe9f6&quot;,&quot;name&quot;:&quot;Phospholipid&quot;,&quot;displayName&quot;:&quot;&quot;,&quot;type&quot;:&quot;FIGURE_OBJECT&quot;,&quot;relativeTransform&quot;:{&quot;translate&quot;:{&quot;x&quot;:246.996348032244,&quot;y&quot;:28.878384028348464},&quot;rotate&quot;:1.0471975511965974,&quot;skewX&quot;:-6.563404264425644e-16,&quot;scale&quot;:{&quot;x&quot;:-0.3561813446790646,&quot;y&quot;:0.3561813446790649}},&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b472768d-c5fb-4eda-bc1b-520e56802a18&quot;,&quot;order&quot;:&quot;2&quot;}},&quot;1a65a8ea-05d8-4dd3-820c-31c74385353e&quot;:{&quot;id&quot;:&quot;1a65a8ea-05d8-4dd3-820c-31c74385353e&quot;,&quot;name&quot;:&quot;Phospholipid&quot;,&quot;displayName&quot;:&quot;&quot;,&quot;type&quot;:&quot;FIGURE_OBJECT&quot;,&quot;relativeTransform&quot;:{&quot;translate&quot;:{&quot;x&quot;:261.6599794374341,&quot;y&quot;:38.451981312296596},&quot;rotate&quot;:1.1459663399952549,&quot;skewX&quot;:-6.563404264425644e-16,&quot;scale&quot;:{&quot;x&quot;:-0.3561813446790646,&quot;y&quot;:0.3561813446790649}},&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b472768d-c5fb-4eda-bc1b-520e56802a18&quot;,&quot;order&quot;:&quot;5&quot;}},&quot;67863bc7-0f63-4b60-9244-c6174bbc1ede&quot;:{&quot;id&quot;:&quot;67863bc7-0f63-4b60-9244-c6174bbc1ede&quot;,&quot;name&quot;:&quot;Phospholipid&quot;,&quot;displayName&quot;:&quot;&quot;,&quot;type&quot;:&quot;FIGURE_OBJECT&quot;,&quot;relativeTransform&quot;:{&quot;translate&quot;:{&quot;x&quot;:261.3460936629881,&quot;y&quot;:51.69750472737273},&quot;rotate&quot;:2.094395102393195,&quot;skewX&quot;:-8.751205685900866e-16,&quot;scale&quot;:{&quot;x&quot;:-0.3561813446790644,&quot;y&quot;:0.35618134467906504}},&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b472768d-c5fb-4eda-bc1b-520e56802a18&quot;,&quot;order&quot;:&quot;6&quot;}},&quot;cd46877b-02c8-45f1-9e0b-32cbdf749a65&quot;:{&quot;id&quot;:&quot;cd46877b-02c8-45f1-9e0b-32cbdf749a65&quot;,&quot;name&quot;:&quot;Phospholipid&quot;,&quot;displayName&quot;:&quot;&quot;,&quot;type&quot;:&quot;FIGURE_OBJECT&quot;,&quot;relativeTransform&quot;:{&quot;translate&quot;:{&quot;x&quot;:246.99703456252885,&quot;y&quot;:55.882730863024115},&quot;rotate&quot;:2.4117369327175044,&quot;skewX&quot;:-1.640851066106412e-15,&quot;scale&quot;:{&quot;x&quot;:-0.3561813446790644,&quot;y&quot;:0.35618134467906626}},&quot;image&quot;:{&quot;url&quot;:&quot;https://icons.biorender.com/biorender/617826643d98ef002970526b/phospholipid-1.png&quot;,&quot;fallbackUrl&quot;:&quot;https://res.cloudinary.com/dlcjuc3ej/image/upload/v1635264092/wmosfjddzfwpeepjvhyl.svg#/keystone/api/icons/617826643d98ef002970526b/phospholipid-1.svg#/keystone/api/icons/617826643d98ef002970526b/phospholipid-1.svg#/keystone/api/icons/617826643d98ef002970526b/phospholipid-1.svg&quot;,&quot;isPremium&quot;:false,&quot;size&quot;:{&quot;x&quot;:50,&quot;y&quot;:136.42857142857144}},&quot;source&quot;:{&quot;id&quot;:&quot;5b5f651905c0e0001425b49e&quot;,&quot;type&quot;:&quot;ASSETS&quot;},&quot;isPremium&quot;:false,&quot;parent&quot;:{&quot;type&quot;:&quot;CHILD&quot;,&quot;parentId&quot;:&quot;b472768d-c5fb-4eda-bc1b-520e56802a18&quot;,&quot;order&quot;:&quot;7&quot;}},&quot;741f7586-7593-4a81-979d-1aa40bb95be3&quot;:{&quot;id&quot;:&quot;741f7586-7593-4a81-979d-1aa40bb95be3&quot;,&quot;name&quot;:&quot;Person (symbol, female gender)&quot;,&quot;displayName&quot;:&quot;&quot;,&quot;type&quot;:&quot;FIGURE_OBJECT&quot;,&quot;relativeTransform&quot;:{&quot;translate&quot;:{&quot;x&quot;:38.322725301737876,&quot;y&quot;:-15.883831318274975},&quot;rotate&quot;:0,&quot;skewX&quot;:0,&quot;scale&quot;:{&quot;x&quot;:0.7575148036113507,&quot;y&quot;:0.7575148036113506}},&quot;image&quot;:{&quot;url&quot;:&quot;https://icons.biorender.com/biorender/634edaebffac5700214662d7/20221018175317/image/person-symbol-female-gender.png&quot;,&quot;fallbackUrl&quot;:&quot;https://res.cloudinary.com/dlcjuc3ej/image/upload/v1666115597/gu3zptfi4bomhkwrya6f.svg#/keystone/api/icons/634edaebffac5700214662d7/20221018175317/image/person-symbol-female-gender.svg#/keystone/api/icons/634edaebffac5700214662d7/20221018175317/image/person-symbol-female-gender.svg#/keystone/api/icons/634edaebffac5700214662d7/20221018175317/image/person-symbol-female-gender.svg#/keystone/api/icons/634edaebffac5700214662d7/20221018175317/image/person-symbol-female-gender.svg#/keystone/api/icons/634edaebffac5700214662d7/20221018175317/image/person-symbol-female-gender.svg#/keystone/api/icons/634edaebffac5700214662d7/20221018175317/image/person-symbol-female-gender.svg#/keystone/api/icons/634edaebffac5700214662d7/20221018175317/image/person-symbol-female-gender.svg&quot;,&quot;isPremium&quot;:false,&quot;isOrgIcon&quot;:false,&quot;size&quot;:{&quot;x&quot;:65,&quot;y&quot;:125.4225352112676}},&quot;source&quot;:{&quot;id&quot;:&quot;634edaebffac5700214662d7&quot;,&quot;version&quot;:&quot;1666115597&quot;,&quot;type&quot;:&quot;ASSETS&quot;},&quot;isPremium&quot;:false,&quot;parent&quot;:{&quot;type&quot;:&quot;CHILD&quot;,&quot;parentId&quot;:&quot;14cbbd0a-860b-4603-807e-f461711c52d9&quot;,&quot;order&quot;:&quot;62&quot;},&quot;styles&quot;:{&quot;editable&quot;:[{&quot;monochromeTargetColor&quot;:&quot;#E9CFF4&quot;,&quot;styleName&quot;:&quot;FILL&quot;,&quot;color&quot;:&quot;#d7adea&quot;},{&quot;monochromeTargetColor&quot;:&quot;#E9CFF4&quot;,&quot;styleName&quot;:&quot;STROKE&quot;}]}},&quot;4d31f764-0179-427f-aa2d-f035e9f9b934&quot;:{&quot;id&quot;:&quot;4d31f764-0179-427f-aa2d-f035e9f9b934&quot;,&quot;name&quot;:&quot;Person (symbol, female gender)&quot;,&quot;displayName&quot;:&quot;&quot;,&quot;type&quot;:&quot;FIGURE_OBJECT&quot;,&quot;relativeTransform&quot;:{&quot;translate&quot;:{&quot;x&quot;:17.984607707365086,&quot;y&quot;:4.515874241246301},&quot;rotate&quot;:0,&quot;skewX&quot;:0,&quot;scale&quot;:{&quot;x&quot;:0.7575148036113507,&quot;y&quot;:0.7575148036113506}},&quot;image&quot;:{&quot;url&quot;:&quot;https://icons.biorender.com/biorender/634edaebffac5700214662d7/20221018175317/image/person-symbol-female-gender.png&quot;,&quot;fallbackUrl&quot;:&quot;https://res.cloudinary.com/dlcjuc3ej/image/upload/v1666115597/gu3zptfi4bomhkwrya6f.svg#/keystone/api/icons/634edaebffac5700214662d7/20221018175317/image/person-symbol-female-gender.svg#/keystone/api/icons/634edaebffac5700214662d7/20221018175317/image/person-symbol-female-gender.svg#/keystone/api/icons/634edaebffac5700214662d7/20221018175317/image/person-symbol-female-gender.svg#/keystone/api/icons/634edaebffac5700214662d7/20221018175317/image/person-symbol-female-gender.svg#/keystone/api/icons/634edaebffac5700214662d7/20221018175317/image/person-symbol-female-gender.svg#/keystone/api/icons/634edaebffac5700214662d7/20221018175317/image/person-symbol-female-gender.svg#/keystone/api/icons/634edaebffac5700214662d7/20221018175317/image/person-symbol-female-gender.svg&quot;,&quot;isPremium&quot;:false,&quot;isOrgIcon&quot;:false,&quot;size&quot;:{&quot;x&quot;:65,&quot;y&quot;:125.4225352112676}},&quot;source&quot;:{&quot;id&quot;:&quot;634edaebffac5700214662d7&quot;,&quot;version&quot;:&quot;1666115597&quot;,&quot;type&quot;:&quot;ASSETS&quot;},&quot;isPremium&quot;:false,&quot;parent&quot;:{&quot;type&quot;:&quot;CHILD&quot;,&quot;parentId&quot;:&quot;14cbbd0a-860b-4603-807e-f461711c52d9&quot;,&quot;order&quot;:&quot;7&quot;},&quot;styles&quot;:{&quot;editable&quot;:[{&quot;monochromeTargetColor&quot;:&quot;#C59ED6&quot;,&quot;styleName&quot;:&quot;FILL&quot;,&quot;color&quot;:&quot;#9f6eb8&quot;},{&quot;monochromeTargetColor&quot;:&quot;#C59ED6&quot;,&quot;styleName&quot;:&quot;STROKE&quot;}]}},&quot;76308497-61b0-433e-a2f9-99ae4ac2a1d0&quot;:{&quot;id&quot;:&quot;76308497-61b0-433e-a2f9-99ae4ac2a1d0&quot;,&quot;name&quot;:&quot;Person (symbol, female gender)&quot;,&quot;displayName&quot;:&quot;&quot;,&quot;type&quot;:&quot;FIGURE_OBJECT&quot;,&quot;relativeTransform&quot;:{&quot;translate&quot;:{&quot;x&quot;:-23.04462515807913,&quot;y&quot;:4.5153001995750515},&quot;rotate&quot;:0,&quot;skewX&quot;:0,&quot;scale&quot;:{&quot;x&quot;:0.7575148036113507,&quot;y&quot;:0.7575148036113506}},&quot;image&quot;:{&quot;url&quot;:&quot;https://icons.biorender.com/biorender/634edaebffac5700214662d7/20221018175317/image/person-symbol-female-gender.png&quot;,&quot;fallbackUrl&quot;:&quot;https://res.cloudinary.com/dlcjuc3ej/image/upload/v1666115597/gu3zptfi4bomhkwrya6f.svg#/keystone/api/icons/634edaebffac5700214662d7/20221018175317/image/person-symbol-female-gender.svg#/keystone/api/icons/634edaebffac5700214662d7/20221018175317/image/person-symbol-female-gender.svg#/keystone/api/icons/634edaebffac5700214662d7/20221018175317/image/person-symbol-female-gender.svg#/keystone/api/icons/634edaebffac5700214662d7/20221018175317/image/person-symbol-female-gender.svg#/keystone/api/icons/634edaebffac5700214662d7/20221018175317/image/person-symbol-female-gender.svg#/keystone/api/icons/634edaebffac5700214662d7/20221018175317/image/person-symbol-female-gender.svg#/keystone/api/icons/634edaebffac5700214662d7/20221018175317/image/person-symbol-female-gender.svg&quot;,&quot;isPremium&quot;:false,&quot;isOrgIcon&quot;:false,&quot;size&quot;:{&quot;x&quot;:65,&quot;y&quot;:125.4225352112676}},&quot;source&quot;:{&quot;id&quot;:&quot;634edaebffac5700214662d7&quot;,&quot;version&quot;:&quot;1666115597&quot;,&quot;type&quot;:&quot;ASSETS&quot;},&quot;isPremium&quot;:false,&quot;parent&quot;:{&quot;type&quot;:&quot;CHILD&quot;,&quot;parentId&quot;:&quot;14cbbd0a-860b-4603-807e-f461711c52d9&quot;,&quot;order&quot;:&quot;65&quot;},&quot;styles&quot;:{&quot;editable&quot;:[{&quot;monochromeTargetColor&quot;:&quot;#C59ED6&quot;,&quot;styleName&quot;:&quot;FILL&quot;,&quot;color&quot;:&quot;#9f6eb8&quot;},{&quot;monochromeTargetColor&quot;:&quot;#C59ED6&quot;,&quot;styleName&quot;:&quot;STROKE&quot;}]}},&quot;2d106d77-2026-4968-8c6d-315893039b91&quot;:{&quot;id&quot;:&quot;2d106d77-2026-4968-8c6d-315893039b91&quot;,&quot;name&quot;:&quot;Person (symbol, female gender)&quot;,&quot;displayName&quot;:&quot;&quot;,&quot;type&quot;:&quot;FIGURE_OBJECT&quot;,&quot;relativeTransform&quot;:{&quot;translate&quot;:{&quot;x&quot;:37.745458994448654,&quot;y&quot;:15.88280913209351},&quot;rotate&quot;:0,&quot;skewX&quot;:0,&quot;scale&quot;:{&quot;x&quot;:0.7575148036113507,&quot;y&quot;:0.7575148036113506}},&quot;image&quot;:{&quot;url&quot;:&quot;https://icons.biorender.com/biorender/634ee821ffac570021466310/person-symbol-female-gender.png&quot;,&quot;fallbackUrl&quot;:&quot;https://res.cloudinary.com/dlcjuc3ej/image/upload/v1666115612/fyvjfz9xskbxcsah7kus.svg#/keystone/api/icons/634ee821ffac570021466310/person-symbol-female-gender.svg#/keystone/api/icons/634ee821ffac570021466310/person-symbol-female-gender.svg#/keystone/api/icons/634ee821ffac570021466310/person-symbol-female-gender.svg#/keystone/api/icons/634ee821ffac570021466310/person-symbol-female-gender.svg#/keystone/api/icons/634ee821ffac570021466310/person-symbol-female-gender.svg#/keystone/api/icons/634ee821ffac570021466310/person-symbol-female-gender.svg#/keystone/api/icons/634ee821ffac570021466310/person-symbol-female-gender.svg&quot;,&quot;isPremium&quot;:false,&quot;isOrgIcon&quot;:false,&quot;size&quot;:{&quot;x&quot;:65,&quot;y&quot;:125.4225352112676}},&quot;source&quot;:{&quot;id&quot;:&quot;634edaebffac5700214662d7&quot;,&quot;version&quot;:&quot;1666115597&quot;,&quot;type&quot;:&quot;ASSETS&quot;},&quot;isPremium&quot;:false,&quot;parent&quot;:{&quot;type&quot;:&quot;CHILD&quot;,&quot;parentId&quot;:&quot;14cbbd0a-860b-4603-807e-f461711c52d9&quot;,&quot;order&quot;:&quot;75&quot;}},&quot;d3603ffa-7600-4111-8e46-450aedb5ffbc&quot;:{&quot;id&quot;:&quot;d3603ffa-7600-4111-8e46-450aedb5ffbc&quot;,&quot;name&quot;:&quot;Person (symbol, male gender)&quot;,&quot;displayName&quot;:&quot;&quot;,&quot;type&quot;:&quot;FIGURE_OBJECT&quot;,&quot;relativeTransform&quot;:{&quot;translate&quot;:{&quot;x&quot;:-2.4081293026813597,&quot;y&quot;:15.883242767082912},&quot;rotate&quot;:0,&quot;skewX&quot;:0,&quot;scale&quot;:{&quot;x&quot;:0.7575148036113507,&quot;y&quot;:0.7575148036113508}},&quot;image&quot;:{&quot;url&quot;:&quot;https://icons.biorender.com/biorender/634ee6ddffac5700214662f0/person-symbol-male-gender.png&quot;,&quot;fallbackUrl&quot;:&quot;https://res.cloudinary.com/dlcjuc3ej/image/upload/v1666115289/jxi8zwizp89m57idyyf4.svg#/keystone/api/icons/634ee6ddffac5700214662f0/person-symbol-male-gender.svg#/keystone/api/icons/634ee6ddffac5700214662f0/person-symbol-male-gender.svg#/keystone/api/icons/634ee6ddffac5700214662f0/person-symbol-male-gender.svg#/keystone/api/icons/634ee6ddffac5700214662f0/person-symbol-male-gender.svg#/keystone/api/icons/634ee6ddffac5700214662f0/person-symbol-male-gender.svg#/keystone/api/icons/634ee6ddffac5700214662f0/person-symbol-male-gender.svg#/keystone/api/icons/634ee6ddffac5700214662f0/person-symbol-male-gender.svg&quot;,&quot;isPremium&quot;:false,&quot;size&quot;:{&quot;x&quot;:65,&quot;y&quot;:125.4225352112676}},&quot;source&quot;:{&quot;id&quot;:&quot;634edadfffac5700214662d6&quot;,&quot;version&quot;:1666115278,&quot;type&quot;:&quot;ASSETS&quot;},&quot;isPremium&quot;:false,&quot;parent&quot;:{&quot;type&quot;:&quot;CHILD&quot;,&quot;parentId&quot;:&quot;14cbbd0a-860b-4603-807e-f461711c52d9&quot;,&quot;order&quot;:&quot;95&quot;},&quot;styles&quot;:{&quot;editable&quot;:[{&quot;monochromeTargetColor&quot;:&quot;#9F5590&quot;,&quot;styleName&quot;:&quot;FILL&quot;,&quot;color&quot;:&quot;#8a4d7b&quot;},{&quot;monochromeTargetColor&quot;:&quot;#9F5590&quot;,&quot;styleName&quot;:&quot;STROKE&quot;}]}},&quot;daef7596-6db5-4932-8d13-ed70e61221d7&quot;:{&quot;id&quot;:&quot;daef7596-6db5-4932-8d13-ed70e61221d7&quot;,&quot;name&quot;:&quot;Person (symbol, male gender)&quot;,&quot;displayName&quot;:&quot;&quot;,&quot;type&quot;:&quot;FIGURE_OBJECT&quot;,&quot;relativeTransform&quot;:{&quot;translate&quot;:{&quot;x&quot;:59.63312758866722,&quot;y&quot;:4.515688394136717},&quot;rotate&quot;:0,&quot;skewX&quot;:0,&quot;scale&quot;:{&quot;x&quot;:0.7575148036113507,&quot;y&quot;:0.7575148036113508}},&quot;image&quot;:{&quot;url&quot;:&quot;https://icons.biorender.com/biorender/634ee6ddffac5700214662f0/person-symbol-male-gender.png&quot;,&quot;fallbackUrl&quot;:&quot;https://res.cloudinary.com/dlcjuc3ej/image/upload/v1666115289/jxi8zwizp89m57idyyf4.svg#/keystone/api/icons/634ee6ddffac5700214662f0/person-symbol-male-gender.svg#/keystone/api/icons/634ee6ddffac5700214662f0/person-symbol-male-gender.svg#/keystone/api/icons/634ee6ddffac5700214662f0/person-symbol-male-gender.svg#/keystone/api/icons/634ee6ddffac5700214662f0/person-symbol-male-gender.svg#/keystone/api/icons/634ee6ddffac5700214662f0/person-symbol-male-gender.svg#/keystone/api/icons/634ee6ddffac5700214662f0/person-symbol-male-gender.svg#/keystone/api/icons/634ee6ddffac5700214662f0/person-symbol-male-gender.svg&quot;,&quot;isPremium&quot;:false,&quot;size&quot;:{&quot;x&quot;:65,&quot;y&quot;:125.4225352112676}},&quot;source&quot;:{&quot;id&quot;:&quot;634edadfffac5700214662d6&quot;,&quot;version&quot;:1666115278,&quot;type&quot;:&quot;ASSETS&quot;},&quot;isPremium&quot;:false,&quot;parent&quot;:{&quot;type&quot;:&quot;CHILD&quot;,&quot;parentId&quot;:&quot;14cbbd0a-860b-4603-807e-f461711c52d9&quot;,&quot;order&quot;:&quot;72&quot;},&quot;styles&quot;:{&quot;editable&quot;:[{&quot;monochromeTargetColor&quot;:&quot;#D893CA&quot;,&quot;styleName&quot;:&quot;FILL&quot;,&quot;color&quot;:&quot;#ca7eb8&quot;},{&quot;monochromeTargetColor&quot;:&quot;#D893CA&quot;,&quot;styleName&quot;:&quot;STROKE&quot;}]},&quot;opacity&quot;:1},&quot;d6fe90ed-2449-41d7-9ab8-0f9197dcab99&quot;:{&quot;id&quot;:&quot;d6fe90ed-2449-41d7-9ab8-0f9197dcab99&quot;,&quot;name&quot;:&quot;Person (symbol, male gender)&quot;,&quot;displayName&quot;:&quot;&quot;,&quot;type&quot;:&quot;FIGURE_OBJECT&quot;,&quot;relativeTransform&quot;:{&quot;translate&quot;:{&quot;x&quot;:-2.4073939075431667,&quot;y&quot;:-15.88373876025937},&quot;rotate&quot;:0,&quot;skewX&quot;:0,&quot;scale&quot;:{&quot;x&quot;:0.7575148036113507,&quot;y&quot;:0.7575148036113508}},&quot;image&quot;:{&quot;url&quot;:&quot;https://icons.biorender.com/biorender/634ee6ddffac5700214662f0/person-symbol-male-gender.png&quot;,&quot;fallbackUrl&quot;:&quot;https://res.cloudinary.com/dlcjuc3ej/image/upload/v1666115289/jxi8zwizp89m57idyyf4.svg#/keystone/api/icons/634ee6ddffac5700214662f0/person-symbol-male-gender.svg#/keystone/api/icons/634ee6ddffac5700214662f0/person-symbol-male-gender.svg#/keystone/api/icons/634ee6ddffac5700214662f0/person-symbol-male-gender.svg#/keystone/api/icons/634ee6ddffac5700214662f0/person-symbol-male-gender.svg#/keystone/api/icons/634ee6ddffac5700214662f0/person-symbol-male-gender.svg#/keystone/api/icons/634ee6ddffac5700214662f0/person-symbol-male-gender.svg#/keystone/api/icons/634ee6ddffac5700214662f0/person-symbol-male-gender.svg&quot;,&quot;isPremium&quot;:false,&quot;size&quot;:{&quot;x&quot;:65,&quot;y&quot;:125.4225352112676}},&quot;source&quot;:{&quot;id&quot;:&quot;634edadfffac5700214662d6&quot;,&quot;version&quot;:1666115278,&quot;type&quot;:&quot;ASSETS&quot;},&quot;isPremium&quot;:false,&quot;parent&quot;:{&quot;type&quot;:&quot;CHILD&quot;,&quot;parentId&quot;:&quot;14cbbd0a-860b-4603-807e-f461711c52d9&quot;,&quot;order&quot;:&quot;62&quot;},&quot;opacity&quot;:1,&quot;styles&quot;:{&quot;editable&quot;:[{&quot;monochromeTargetColor&quot;:&quot;#EBBDE2&quot;,&quot;styleName&quot;:&quot;FILL&quot;,&quot;color&quot;:&quot;#e3a9d6&quot;},{&quot;monochromeTargetColor&quot;:&quot;#EBBDE2&quot;,&quot;styleName&quot;:&quot;STROKE&quot;}]}},&quot;61fdae06-ce15-42c9-a74f-49664d8c4267&quot;:{&quot;id&quot;:&quot;61fdae06-ce15-42c9-a74f-49664d8c4267&quot;,&quot;type&quot;:&quot;FIGURE_OBJECT&quot;,&quot;document&quot;:{&quot;type&quot;:&quot;FIGURE&quot;,&quot;canvasType&quot;:&quot;FIGURE&quot;,&quot;units&quot;:&quot;in&quot;,&quot;aspectRatio&quot;:0},&quot;parent&quot;:{&quot;type&quot;:&quot;DOCUMENT&quot;,&quot;parentId&quot;:&quot;ed48bdf3-ffca-4cb1-8d27-936f0eefb3b9&quot;,&quot;order&quot;:&quot;8&quot;}},&quot;ed48bdf3-ffca-4cb1-8d27-936f0eefb3b9&quot;:{&quot;id&quot;:&quot;ed48bdf3-ffca-4cb1-8d27-936f0eefb3b9&quot;,&quot;type&quot;:&quot;FIGURE_OBJECT&quot;,&quot;document&quot;:{&quot;type&quot;:&quot;DOCUMENT_GROUP&quot;,&quot;canvasType&quot;:&quot;SLIDE&quot;,&quot;units&quot;:&quot;in&quot;}}}}"/>
</p:tagLst>
</file>

<file path=ppt/tags/tag8.xml><?xml version="1.0" encoding="utf-8"?>
<p:tagLst xmlns:a="http://schemas.openxmlformats.org/drawingml/2006/main" xmlns:r="http://schemas.openxmlformats.org/officeDocument/2006/relationships" xmlns:p="http://schemas.openxmlformats.org/presentationml/2006/main">
  <p:tag name="ID" val="69963b97075f96c2e6a7f117"/>
  <p:tag name="FIGURESLIDEID" val="61fdae06-ce15-42c9-a74f-49664d8c4267"/>
  <p:tag name="SELECTIONIDS" val="5b8113c1-bdad-4582-9127-b7e2240ce3d9"/>
  <p:tag name="TRANSPARENTBACKGROUND" val="true"/>
  <p:tag name="VERSION" val="1773415791750"/>
  <p:tag name="TITLE" val="Final - FUND Central Illustration - JACC"/>
  <p:tag name="CREATORNAME" val="Neil Keshvani"/>
  <p:tag name="DATEINSERTED" val="1773415823483"/>
  <p:tag name="DPI" val="300"/>
  <p:tag name="BIOJSON" val="{&quot;id&quot;:&quot;ed48bdf3-ffca-4cb1-8d27-936f0eefb3b9&quot;,&quot;objects&quot;:{&quot;5b8113c1-bdad-4582-9127-b7e2240ce3d9&quot;:{&quot;id&quot;:&quot;5b8113c1-bdad-4582-9127-b7e2240ce3d9&quot;,&quot;name&quot;:&quot;Hand (lateral, fist)&quot;,&quot;displayName&quot;:&quot;&quot;,&quot;type&quot;:&quot;FIGURE_OBJECT&quot;,&quot;relativeTransform&quot;:{&quot;translate&quot;:{&quot;x&quot;:248.916,&quot;y&quot;:119.29588396844863},&quot;rotate&quot;:0,&quot;skewX&quot;:0,&quot;scale&quot;:{&quot;x&quot;:1,&quot;y&quot;:1}},&quot;image&quot;:{&quot;url&quot;:&quot;https://icons.cdn.biorender.com/biorender/5d97b5cc583b1100047f1991/5d97b468583b1100047f198e.png&quot;,&quot;isPremium&quot;:false,&quot;isOrgIcon&quot;:false,&quot;size&quot;:{&quot;x&quot;:200,&quot;y&quot;:106.55021834061135},&quot;fallbackUrl&quot;:&quot;sources/icons/5d97b5cc583b1100047f1991/5d97b468583b1100047f198e.svg&quot;},&quot;source&quot;:{&quot;id&quot;:&quot;5d97b468583b1100047f198e&quot;,&quot;version&quot;:&quot;20191004211242&quot;,&quot;type&quot;:&quot;ASSETS&quot;},&quot;isPremium&quot;:false,&quot;parent&quot;:{&quot;type&quot;:&quot;CHILD&quot;,&quot;parentId&quot;:&quot;61fdae06-ce15-42c9-a74f-49664d8c4267&quot;,&quot;order&quot;:&quot;99&quot;}},&quot;61fdae06-ce15-42c9-a74f-49664d8c4267&quot;:{&quot;id&quot;:&quot;61fdae06-ce15-42c9-a74f-49664d8c4267&quot;,&quot;type&quot;:&quot;FIGURE_OBJECT&quot;,&quot;document&quot;:{&quot;type&quot;:&quot;FIGURE&quot;,&quot;canvasType&quot;:&quot;FIGURE&quot;,&quot;units&quot;:&quot;in&quot;,&quot;aspectRatio&quot;:0},&quot;parent&quot;:{&quot;type&quot;:&quot;DOCUMENT&quot;,&quot;parentId&quot;:&quot;ed48bdf3-ffca-4cb1-8d27-936f0eefb3b9&quot;,&quot;order&quot;:&quot;8&quot;}},&quot;ed48bdf3-ffca-4cb1-8d27-936f0eefb3b9&quot;:{&quot;id&quot;:&quot;ed48bdf3-ffca-4cb1-8d27-936f0eefb3b9&quot;,&quot;type&quot;:&quot;FIGURE_OBJECT&quot;,&quot;document&quot;:{&quot;type&quot;:&quot;DOCUMENT_GROUP&quot;,&quot;canvasType&quot;:&quot;SLIDE&quot;,&quot;units&quot;:&quot;in&quot;}}}}"/>
</p:tagLst>
</file>

<file path=ppt/tags/tag9.xml><?xml version="1.0" encoding="utf-8"?>
<p:tagLst xmlns:a="http://schemas.openxmlformats.org/drawingml/2006/main" xmlns:r="http://schemas.openxmlformats.org/officeDocument/2006/relationships" xmlns:p="http://schemas.openxmlformats.org/presentationml/2006/main">
  <p:tag name="ID" val="69963b97075f96c2e6a7f117"/>
  <p:tag name="FIGURESLIDEID" val="61fdae06-ce15-42c9-a74f-49664d8c4267"/>
  <p:tag name="SELECTIONIDS" val="e048f375-e796-4a95-898c-a1184d52a4c0"/>
  <p:tag name="TRANSPARENTBACKGROUND" val="true"/>
  <p:tag name="VERSION" val="1773415791750"/>
  <p:tag name="TITLE" val="Final - FUND Central Illustration - JACC"/>
  <p:tag name="CREATORNAME" val="Neil Keshvani"/>
  <p:tag name="DATEINSERTED" val="1773415823483"/>
  <p:tag name="DPI" val="300"/>
  <p:tag name="BIOJSON" val="{&quot;id&quot;:&quot;ed48bdf3-ffca-4cb1-8d27-936f0eefb3b9&quot;,&quot;objects&quot;:{&quot;e048f375-e796-4a95-898c-a1184d52a4c0&quot;:{&quot;id&quot;:&quot;e048f375-e796-4a95-898c-a1184d52a4c0&quot;,&quot;name&quot;:&quot;No sign&quot;,&quot;displayName&quot;:&quot;&quot;,&quot;type&quot;:&quot;FIGURE_OBJECT&quot;,&quot;relativeTransform&quot;:{&quot;translate&quot;:{&quot;x&quot;:-298,&quot;y&quot;:202},&quot;rotate&quot;:0,&quot;skewX&quot;:0,&quot;scale&quot;:{&quot;x&quot;:1,&quot;y&quot;:1}},&quot;image&quot;:{&quot;url&quot;:&quot;https://icons.cdn.biorender.com/biorender/5d430e77cedd760004215cc5/5d430c68cedd760004215c7b.png&quot;,&quot;isPremium&quot;:false,&quot;isOrgIcon&quot;:false,&quot;size&quot;:{&quot;x&quot;:100,&quot;y&quot;:99.31972789115646},&quot;fallbackUrl&quot;:&quot;sources/icons/5d430e77cedd760004215cc5/5d430c68cedd760004215c7b.svg&quot;},&quot;source&quot;:{&quot;id&quot;:&quot;5d430c68cedd760004215c7b&quot;,&quot;version&quot;:&quot;20190801160812&quot;,&quot;type&quot;:&quot;ASSETS&quot;},&quot;isPremium&quot;:false,&quot;parent&quot;:{&quot;type&quot;:&quot;CHILD&quot;,&quot;parentId&quot;:&quot;61fdae06-ce15-42c9-a74f-49664d8c4267&quot;,&quot;order&quot;:&quot;995&quot;}},&quot;61fdae06-ce15-42c9-a74f-49664d8c4267&quot;:{&quot;id&quot;:&quot;61fdae06-ce15-42c9-a74f-49664d8c4267&quot;,&quot;type&quot;:&quot;FIGURE_OBJECT&quot;,&quot;document&quot;:{&quot;type&quot;:&quot;FIGURE&quot;,&quot;canvasType&quot;:&quot;FIGURE&quot;,&quot;units&quot;:&quot;in&quot;,&quot;aspectRatio&quot;:0},&quot;parent&quot;:{&quot;type&quot;:&quot;DOCUMENT&quot;,&quot;parentId&quot;:&quot;ed48bdf3-ffca-4cb1-8d27-936f0eefb3b9&quot;,&quot;order&quot;:&quot;8&quot;}},&quot;ed48bdf3-ffca-4cb1-8d27-936f0eefb3b9&quot;:{&quot;id&quot;:&quot;ed48bdf3-ffca-4cb1-8d27-936f0eefb3b9&quot;,&quot;type&quot;:&quot;FIGURE_OBJECT&quot;,&quot;document&quot;:{&quot;type&quot;:&quot;DOCUMENT_GROUP&quot;,&quot;canvasType&quot;:&quot;SLIDE&quot;,&quot;units&quot;:&quot;in&quot;}}}}"/>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8D2CD68-F4A3-6841-876C-E0D6FC69F249}">
  <we:reference id="wa200006038" version="1.0.0.5" store="en-US" storeType="OMEX"/>
  <we:alternateReferences>
    <we:reference id="wa200006038" version="1.0.0.5" store="en-US" storeType="OMEX"/>
  </we:alternateReferences>
  <we:properties>
    <we:property name="pptx_export_from_biorender" value="false"/>
    <we:property name="has-user-completed-add" value="true"/>
  </we:properties>
  <we:bindings/>
  <we:snapshot xmlns:r="http://schemas.openxmlformats.org/officeDocument/2006/relationships"/>
  <we:extLst>
    <a:ext xmlns:a="http://schemas.openxmlformats.org/drawingml/2006/main" uri="{0858819E-0033-43BF-8937-05EC82904868}">
      <we:backgroundApp state="1" runtimeId="Taskpane.Url"/>
    </a:ext>
  </we:extLst>
</we:webextension>
</file>

<file path=docMetadata/LabelInfo.xml><?xml version="1.0" encoding="utf-8"?>
<clbl:labelList xmlns:clbl="http://schemas.microsoft.com/office/2020/mipLabelMetadata">
  <clbl:label id="{9d418695-71ac-4c31-b5b2-c196c8ec3c8a}" enabled="0" method="" siteId="{9d418695-71ac-4c31-b5b2-c196c8ec3c8a}" removed="1"/>
</clbl:labelList>
</file>

<file path=docProps/app.xml><?xml version="1.0" encoding="utf-8"?>
<Properties xmlns="http://schemas.openxmlformats.org/officeDocument/2006/extended-properties" xmlns:vt="http://schemas.openxmlformats.org/officeDocument/2006/docPropsVTypes">
  <Template/>
  <TotalTime>1738</TotalTime>
  <Words>2690</Words>
  <Application>Microsoft Macintosh PowerPoint</Application>
  <PresentationFormat>Widescreen</PresentationFormat>
  <Paragraphs>258</Paragraphs>
  <Slides>20</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Aptos</vt:lpstr>
      <vt:lpstr>Aptos Black</vt:lpstr>
      <vt:lpstr>Aptos Display</vt:lpstr>
      <vt:lpstr>Arial</vt:lpstr>
      <vt:lpstr>Courier New</vt:lpstr>
      <vt:lpstr>Roboto</vt:lpstr>
      <vt:lpstr>Tahoma</vt:lpstr>
      <vt:lpstr>Custom Design</vt:lpstr>
      <vt:lpstr>1_Custom Design</vt:lpstr>
      <vt:lpstr>PowerPoint Presentation</vt:lpstr>
      <vt:lpstr>Presenter Disclosures </vt:lpstr>
      <vt:lpstr>Background</vt:lpstr>
      <vt:lpstr>Study Objectives</vt:lpstr>
      <vt:lpstr>Study Design</vt:lpstr>
      <vt:lpstr>Adverse SDOH Burden</vt:lpstr>
      <vt:lpstr>Key Outcomes</vt:lpstr>
      <vt:lpstr>Intervention</vt:lpstr>
      <vt:lpstr>Statistical Analysis</vt:lpstr>
      <vt:lpstr>Study Cohort</vt:lpstr>
      <vt:lpstr>Baseline Characteristics</vt:lpstr>
      <vt:lpstr>Burden of Adverse SDOH</vt:lpstr>
      <vt:lpstr>Adherence at 1 Month by TDM</vt:lpstr>
      <vt:lpstr>Adherence at 1 Month by TDM</vt:lpstr>
      <vt:lpstr>Adherence to GDMT at 1 Month by TDM</vt:lpstr>
      <vt:lpstr>KCCQ-OSS at 1 Month</vt:lpstr>
      <vt:lpstr>All-Cause &amp; HF Hospitalization</vt:lpstr>
      <vt:lpstr>Safety Outcomes</vt:lpstr>
      <vt:lpstr>Key Findings and Implications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Wong</dc:creator>
  <cp:lastModifiedBy>Ambarish Pandey</cp:lastModifiedBy>
  <cp:revision>29</cp:revision>
  <dcterms:created xsi:type="dcterms:W3CDTF">2024-06-12T15:54:01Z</dcterms:created>
  <dcterms:modified xsi:type="dcterms:W3CDTF">2026-03-30T11:38:11Z</dcterms:modified>
</cp:coreProperties>
</file>