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6" r:id="rId1"/>
    <p:sldMasterId id="2147483878" r:id="rId2"/>
  </p:sldMasterIdLst>
  <p:notesMasterIdLst>
    <p:notesMasterId r:id="rId21"/>
  </p:notesMasterIdLst>
  <p:handoutMasterIdLst>
    <p:handoutMasterId r:id="rId22"/>
  </p:handoutMasterIdLst>
  <p:sldIdLst>
    <p:sldId id="1210" r:id="rId3"/>
    <p:sldId id="2141411554" r:id="rId4"/>
    <p:sldId id="1316" r:id="rId5"/>
    <p:sldId id="2141411562" r:id="rId6"/>
    <p:sldId id="2141411558" r:id="rId7"/>
    <p:sldId id="2141411559" r:id="rId8"/>
    <p:sldId id="1274" r:id="rId9"/>
    <p:sldId id="2141411555" r:id="rId10"/>
    <p:sldId id="2141411561" r:id="rId11"/>
    <p:sldId id="2141411556" r:id="rId12"/>
    <p:sldId id="2141411557" r:id="rId13"/>
    <p:sldId id="2141411563" r:id="rId14"/>
    <p:sldId id="2141411560" r:id="rId15"/>
    <p:sldId id="1301" r:id="rId16"/>
    <p:sldId id="1320" r:id="rId17"/>
    <p:sldId id="1321" r:id="rId18"/>
    <p:sldId id="1324" r:id="rId19"/>
    <p:sldId id="2141411564" r:id="rId20"/>
  </p:sldIdLst>
  <p:sldSz cx="9144000" cy="5143500" type="screen16x9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1pPr>
    <a:lvl2pPr marL="380276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2pPr>
    <a:lvl3pPr marL="760547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3pPr>
    <a:lvl4pPr marL="1140818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4pPr>
    <a:lvl5pPr marL="1521092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5pPr>
    <a:lvl6pPr marL="1901363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6pPr>
    <a:lvl7pPr marL="2281635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7pPr>
    <a:lvl8pPr marL="2661905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8pPr>
    <a:lvl9pPr marL="3042181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pos="3331">
          <p15:clr>
            <a:srgbClr val="A4A3A4"/>
          </p15:clr>
        </p15:guide>
        <p15:guide id="5" pos="2875">
          <p15:clr>
            <a:srgbClr val="A4A3A4"/>
          </p15:clr>
        </p15:guide>
        <p15:guide id="6" pos="2722">
          <p15:clr>
            <a:srgbClr val="A4A3A4"/>
          </p15:clr>
        </p15:guide>
        <p15:guide id="7" orient="horz" pos="5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CA4A05-5140-1B58-6EC2-5ADA95249E90}" name="Michael Louie" initials="ML" userId="S::mlouie@esperion.com::ed872d88-4cd6-4bc8-8f43-bdc084f8a14c" providerId="AD"/>
  <p188:author id="{05406E0B-E42F-471F-64D7-12B277C218F5}" name="Michael Louie" initials="MJL" userId="Michael Louie" providerId="None"/>
  <p188:author id="{85F4939A-BD5F-8E0B-26F3-F4C7009C4FFB}" name="Laffin, M.D., Luke" initials="LL" userId="S::LAFFINL@ccf.org::4468a558-82ea-47d4-9cfc-93822e04d10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ski, Kathy" initials="WK" lastIdx="2" clrIdx="0"/>
  <p:cmAuthor id="1" name="Panico, Eleanor" initials="PE" lastIdx="1" clrIdx="1"/>
  <p:cmAuthor id="2" name="Steven E. Nissen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50"/>
    <a:srgbClr val="000090"/>
    <a:srgbClr val="D2D2FF"/>
    <a:srgbClr val="FF0000"/>
    <a:srgbClr val="0000FF"/>
    <a:srgbClr val="0034AA"/>
    <a:srgbClr val="000078"/>
    <a:srgbClr val="C8C8FF"/>
    <a:srgbClr val="FFC94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84218" autoAdjust="0"/>
  </p:normalViewPr>
  <p:slideViewPr>
    <p:cSldViewPr snapToGrid="0">
      <p:cViewPr varScale="1">
        <p:scale>
          <a:sx n="137" d="100"/>
          <a:sy n="137" d="100"/>
        </p:scale>
        <p:origin x="824" y="176"/>
      </p:cViewPr>
      <p:guideLst>
        <p:guide orient="horz" pos="1620"/>
        <p:guide pos="2880"/>
        <p:guide orient="horz" pos="2809"/>
        <p:guide pos="3331"/>
        <p:guide pos="2875"/>
        <p:guide pos="2722"/>
        <p:guide orient="horz" pos="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notesViewPr>
    <p:cSldViewPr snapToGrid="0">
      <p:cViewPr>
        <p:scale>
          <a:sx n="150" d="100"/>
          <a:sy n="150" d="100"/>
        </p:scale>
        <p:origin x="7472" y="-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sen, M.D., Steven" userId="cb4b5e9b-ad7a-41a6-bb81-3c7df59fbe3a" providerId="ADAL" clId="{25F559E1-651A-5155-93D3-8B54D8DB877D}"/>
    <pc:docChg chg="undo custSel modSld">
      <pc:chgData name="Nissen, M.D., Steven" userId="cb4b5e9b-ad7a-41a6-bb81-3c7df59fbe3a" providerId="ADAL" clId="{25F559E1-651A-5155-93D3-8B54D8DB877D}" dt="2026-03-17T13:11:01.366" v="64" actId="1076"/>
      <pc:docMkLst>
        <pc:docMk/>
      </pc:docMkLst>
      <pc:sldChg chg="addSp delSp modSp mod">
        <pc:chgData name="Nissen, M.D., Steven" userId="cb4b5e9b-ad7a-41a6-bb81-3c7df59fbe3a" providerId="ADAL" clId="{25F559E1-651A-5155-93D3-8B54D8DB877D}" dt="2026-03-17T13:11:01.366" v="64" actId="1076"/>
        <pc:sldMkLst>
          <pc:docMk/>
          <pc:sldMk cId="2548278615" sldId="1324"/>
        </pc:sldMkLst>
        <pc:spChg chg="del">
          <ac:chgData name="Nissen, M.D., Steven" userId="cb4b5e9b-ad7a-41a6-bb81-3c7df59fbe3a" providerId="ADAL" clId="{25F559E1-651A-5155-93D3-8B54D8DB877D}" dt="2026-03-17T13:06:40.908" v="31" actId="478"/>
          <ac:spMkLst>
            <pc:docMk/>
            <pc:sldMk cId="2548278615" sldId="1324"/>
            <ac:spMk id="2" creationId="{E6540F77-8CEC-A9BA-D634-7C0A6ACF72CC}"/>
          </ac:spMkLst>
        </pc:spChg>
        <pc:picChg chg="add del mod modCrop">
          <ac:chgData name="Nissen, M.D., Steven" userId="cb4b5e9b-ad7a-41a6-bb81-3c7df59fbe3a" providerId="ADAL" clId="{25F559E1-651A-5155-93D3-8B54D8DB877D}" dt="2026-03-17T13:06:35.469" v="30" actId="478"/>
          <ac:picMkLst>
            <pc:docMk/>
            <pc:sldMk cId="2548278615" sldId="1324"/>
            <ac:picMk id="4" creationId="{3E8F211B-98F4-68D5-8121-12A378B7B749}"/>
          </ac:picMkLst>
        </pc:picChg>
        <pc:picChg chg="add del mod modCrop">
          <ac:chgData name="Nissen, M.D., Steven" userId="cb4b5e9b-ad7a-41a6-bb81-3c7df59fbe3a" providerId="ADAL" clId="{25F559E1-651A-5155-93D3-8B54D8DB877D}" dt="2026-03-17T13:10:38.120" v="53" actId="478"/>
          <ac:picMkLst>
            <pc:docMk/>
            <pc:sldMk cId="2548278615" sldId="1324"/>
            <ac:picMk id="5" creationId="{9C9AA756-4F7F-517C-0300-264587F89F4E}"/>
          </ac:picMkLst>
        </pc:picChg>
        <pc:picChg chg="add mod">
          <ac:chgData name="Nissen, M.D., Steven" userId="cb4b5e9b-ad7a-41a6-bb81-3c7df59fbe3a" providerId="ADAL" clId="{25F559E1-651A-5155-93D3-8B54D8DB877D}" dt="2026-03-17T13:11:01.366" v="64" actId="1076"/>
          <ac:picMkLst>
            <pc:docMk/>
            <pc:sldMk cId="2548278615" sldId="1324"/>
            <ac:picMk id="7" creationId="{4EF2AEA0-E814-8717-21B1-F7A0644CFAA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44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3549651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495300"/>
            <a:ext cx="501015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1878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3802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76054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14081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52109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1901363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1635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1905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2181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6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E64CB-D527-9CB5-E0E8-B91FC2145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D9BD1D-2D02-11DC-DCD3-47FF1155D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353DEB-1543-CCC1-4368-47E061B5D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7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7"/>
            <a:ext cx="6400800" cy="461457"/>
          </a:xfrm>
        </p:spPr>
        <p:txBody>
          <a:bodyPr/>
          <a:lstStyle>
            <a:lvl1pPr marL="0" indent="0" algn="ctr">
              <a:buNone/>
              <a:defRPr/>
            </a:lvl1pPr>
            <a:lvl2pPr marL="342140" indent="0" algn="ctr">
              <a:buNone/>
              <a:defRPr/>
            </a:lvl2pPr>
            <a:lvl3pPr marL="684278" indent="0" algn="ctr">
              <a:buNone/>
              <a:defRPr/>
            </a:lvl3pPr>
            <a:lvl4pPr marL="1026417" indent="0" algn="ctr">
              <a:buNone/>
              <a:defRPr/>
            </a:lvl4pPr>
            <a:lvl5pPr marL="1368557" indent="0" algn="ctr">
              <a:buNone/>
              <a:defRPr/>
            </a:lvl5pPr>
            <a:lvl6pPr marL="1710696" indent="0" algn="ctr">
              <a:buNone/>
              <a:defRPr/>
            </a:lvl6pPr>
            <a:lvl7pPr marL="2052834" indent="0" algn="ctr">
              <a:buNone/>
              <a:defRPr/>
            </a:lvl7pPr>
            <a:lvl8pPr marL="2394973" indent="0" algn="ctr">
              <a:buNone/>
              <a:defRPr/>
            </a:lvl8pPr>
            <a:lvl9pPr marL="27371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3126" y="1441848"/>
            <a:ext cx="6075099" cy="1712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8284-B56E-3845-84C4-5C463532F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51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6753"/>
            <a:ext cx="1943100" cy="2670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6263" y="466753"/>
            <a:ext cx="2566447" cy="2670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2AED-5862-0640-A61D-7A58B0A99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42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46" y="263129"/>
            <a:ext cx="778033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6446" y="1073950"/>
            <a:ext cx="7780337" cy="46145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57992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cision_point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370" y="2498080"/>
            <a:ext cx="7773293" cy="11025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824" y="3657547"/>
            <a:ext cx="6400354" cy="13143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3"/>
            <a:ext cx="7772176" cy="1021333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827" indent="0">
              <a:buNone/>
              <a:defRPr sz="1050"/>
            </a:lvl2pPr>
            <a:lvl3pPr marL="515648" indent="0">
              <a:buNone/>
              <a:defRPr sz="900"/>
            </a:lvl3pPr>
            <a:lvl4pPr marL="773480" indent="0">
              <a:buNone/>
              <a:defRPr sz="900"/>
            </a:lvl4pPr>
            <a:lvl5pPr marL="1031296" indent="0">
              <a:buNone/>
              <a:defRPr sz="900"/>
            </a:lvl5pPr>
            <a:lvl6pPr marL="1289117" indent="0">
              <a:buNone/>
              <a:defRPr sz="900"/>
            </a:lvl6pPr>
            <a:lvl7pPr marL="1546943" indent="0">
              <a:buNone/>
              <a:defRPr sz="900"/>
            </a:lvl7pPr>
            <a:lvl8pPr marL="1804766" indent="0">
              <a:buNone/>
              <a:defRPr sz="900"/>
            </a:lvl8pPr>
            <a:lvl9pPr marL="20625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34971"/>
            <a:ext cx="4060775" cy="33938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1" y="1634971"/>
            <a:ext cx="4060775" cy="33938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108"/>
            <a:ext cx="4039568" cy="47969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827" indent="0">
              <a:buNone/>
              <a:defRPr sz="1125" b="1"/>
            </a:lvl2pPr>
            <a:lvl3pPr marL="515648" indent="0">
              <a:buNone/>
              <a:defRPr sz="1050" b="1"/>
            </a:lvl3pPr>
            <a:lvl4pPr marL="773480" indent="0">
              <a:buNone/>
              <a:defRPr sz="900" b="1"/>
            </a:lvl4pPr>
            <a:lvl5pPr marL="1031296" indent="0">
              <a:buNone/>
              <a:defRPr sz="900" b="1"/>
            </a:lvl5pPr>
            <a:lvl6pPr marL="1289117" indent="0">
              <a:buNone/>
              <a:defRPr sz="900" b="1"/>
            </a:lvl6pPr>
            <a:lvl7pPr marL="1546943" indent="0">
              <a:buNone/>
              <a:defRPr sz="900" b="1"/>
            </a:lvl7pPr>
            <a:lvl8pPr marL="1804766" indent="0">
              <a:buNone/>
              <a:defRPr sz="900" b="1"/>
            </a:lvl8pPr>
            <a:lvl9pPr marL="20625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6"/>
            <a:ext cx="4039568" cy="2963541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7" y="1151108"/>
            <a:ext cx="4041799" cy="47969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827" indent="0">
              <a:buNone/>
              <a:defRPr sz="1125" b="1"/>
            </a:lvl2pPr>
            <a:lvl3pPr marL="515648" indent="0">
              <a:buNone/>
              <a:defRPr sz="1050" b="1"/>
            </a:lvl3pPr>
            <a:lvl4pPr marL="773480" indent="0">
              <a:buNone/>
              <a:defRPr sz="900" b="1"/>
            </a:lvl4pPr>
            <a:lvl5pPr marL="1031296" indent="0">
              <a:buNone/>
              <a:defRPr sz="900" b="1"/>
            </a:lvl5pPr>
            <a:lvl6pPr marL="1289117" indent="0">
              <a:buNone/>
              <a:defRPr sz="900" b="1"/>
            </a:lvl6pPr>
            <a:lvl7pPr marL="1546943" indent="0">
              <a:buNone/>
              <a:defRPr sz="900" b="1"/>
            </a:lvl7pPr>
            <a:lvl8pPr marL="1804766" indent="0">
              <a:buNone/>
              <a:defRPr sz="900" b="1"/>
            </a:lvl8pPr>
            <a:lvl9pPr marL="20625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7" y="1630786"/>
            <a:ext cx="4041799" cy="2963541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5139-7C6C-194D-BFB2-92BDB3789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8" cy="871482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8" cy="3517739"/>
          </a:xfrm>
        </p:spPr>
        <p:txBody>
          <a:bodyPr/>
          <a:lstStyle>
            <a:lvl1pPr marL="0" indent="0">
              <a:buNone/>
              <a:defRPr sz="900"/>
            </a:lvl1pPr>
            <a:lvl2pPr marL="257827" indent="0">
              <a:buNone/>
              <a:defRPr sz="675"/>
            </a:lvl2pPr>
            <a:lvl3pPr marL="515648" indent="0">
              <a:buNone/>
              <a:defRPr sz="600"/>
            </a:lvl3pPr>
            <a:lvl4pPr marL="773480" indent="0">
              <a:buNone/>
              <a:defRPr sz="525"/>
            </a:lvl4pPr>
            <a:lvl5pPr marL="1031296" indent="0">
              <a:buNone/>
              <a:defRPr sz="525"/>
            </a:lvl5pPr>
            <a:lvl6pPr marL="1289117" indent="0">
              <a:buNone/>
              <a:defRPr sz="525"/>
            </a:lvl6pPr>
            <a:lvl7pPr marL="1546943" indent="0">
              <a:buNone/>
              <a:defRPr sz="525"/>
            </a:lvl7pPr>
            <a:lvl8pPr marL="1804766" indent="0">
              <a:buNone/>
              <a:defRPr sz="525"/>
            </a:lvl8pPr>
            <a:lvl9pPr marL="2062589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3600633"/>
            <a:ext cx="5486177" cy="425276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459600"/>
            <a:ext cx="5486177" cy="3085766"/>
          </a:xfrm>
        </p:spPr>
        <p:txBody>
          <a:bodyPr/>
          <a:lstStyle>
            <a:lvl1pPr marL="0" indent="0">
              <a:buNone/>
              <a:defRPr sz="1800"/>
            </a:lvl1pPr>
            <a:lvl2pPr marL="257827" indent="0">
              <a:buNone/>
              <a:defRPr sz="1575"/>
            </a:lvl2pPr>
            <a:lvl3pPr marL="515648" indent="0">
              <a:buNone/>
              <a:defRPr sz="1350"/>
            </a:lvl3pPr>
            <a:lvl4pPr marL="773480" indent="0">
              <a:buNone/>
              <a:defRPr sz="1125"/>
            </a:lvl4pPr>
            <a:lvl5pPr marL="1031296" indent="0">
              <a:buNone/>
              <a:defRPr sz="1125"/>
            </a:lvl5pPr>
            <a:lvl6pPr marL="1289117" indent="0">
              <a:buNone/>
              <a:defRPr sz="1125"/>
            </a:lvl6pPr>
            <a:lvl7pPr marL="1546943" indent="0">
              <a:buNone/>
              <a:defRPr sz="1125"/>
            </a:lvl7pPr>
            <a:lvl8pPr marL="1804766" indent="0">
              <a:buNone/>
              <a:defRPr sz="1125"/>
            </a:lvl8pPr>
            <a:lvl9pPr marL="2062589" indent="0">
              <a:buNone/>
              <a:defRPr sz="112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4025896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57827" indent="0">
              <a:buNone/>
              <a:defRPr sz="675"/>
            </a:lvl2pPr>
            <a:lvl3pPr marL="515648" indent="0">
              <a:buNone/>
              <a:defRPr sz="600"/>
            </a:lvl3pPr>
            <a:lvl4pPr marL="773480" indent="0">
              <a:buNone/>
              <a:defRPr sz="525"/>
            </a:lvl4pPr>
            <a:lvl5pPr marL="1031296" indent="0">
              <a:buNone/>
              <a:defRPr sz="525"/>
            </a:lvl5pPr>
            <a:lvl6pPr marL="1289117" indent="0">
              <a:buNone/>
              <a:defRPr sz="525"/>
            </a:lvl6pPr>
            <a:lvl7pPr marL="1546943" indent="0">
              <a:buNone/>
              <a:defRPr sz="525"/>
            </a:lvl7pPr>
            <a:lvl8pPr marL="1804766" indent="0">
              <a:buNone/>
              <a:defRPr sz="525"/>
            </a:lvl8pPr>
            <a:lvl9pPr marL="2062589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514015"/>
            <a:ext cx="2057176" cy="45147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514015"/>
            <a:ext cx="6064374" cy="45147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01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7161"/>
            <a:ext cx="7772400" cy="32295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140" indent="0">
              <a:buNone/>
              <a:defRPr sz="1350"/>
            </a:lvl2pPr>
            <a:lvl3pPr marL="684278" indent="0">
              <a:buNone/>
              <a:defRPr sz="1200"/>
            </a:lvl3pPr>
            <a:lvl4pPr marL="1026417" indent="0">
              <a:buNone/>
              <a:defRPr sz="1050"/>
            </a:lvl4pPr>
            <a:lvl5pPr marL="1368557" indent="0">
              <a:buNone/>
              <a:defRPr sz="1050"/>
            </a:lvl5pPr>
            <a:lvl6pPr marL="1710696" indent="0">
              <a:buNone/>
              <a:defRPr sz="1050"/>
            </a:lvl6pPr>
            <a:lvl7pPr marL="2052834" indent="0">
              <a:buNone/>
              <a:defRPr sz="1050"/>
            </a:lvl7pPr>
            <a:lvl8pPr marL="2394973" indent="0">
              <a:buNone/>
              <a:defRPr sz="1050"/>
            </a:lvl8pPr>
            <a:lvl9pPr marL="273711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1879"/>
            <a:ext cx="3810000" cy="1846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879"/>
            <a:ext cx="3810000" cy="1846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05471"/>
            <a:ext cx="4040188" cy="3691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0" indent="0">
              <a:buNone/>
              <a:defRPr sz="1500" b="1"/>
            </a:lvl2pPr>
            <a:lvl3pPr marL="684278" indent="0">
              <a:buNone/>
              <a:defRPr sz="1350" b="1"/>
            </a:lvl3pPr>
            <a:lvl4pPr marL="1026417" indent="0">
              <a:buNone/>
              <a:defRPr sz="1200" b="1"/>
            </a:lvl4pPr>
            <a:lvl5pPr marL="1368557" indent="0">
              <a:buNone/>
              <a:defRPr sz="1200" b="1"/>
            </a:lvl5pPr>
            <a:lvl6pPr marL="1710696" indent="0">
              <a:buNone/>
              <a:defRPr sz="1200" b="1"/>
            </a:lvl6pPr>
            <a:lvl7pPr marL="2052834" indent="0">
              <a:buNone/>
              <a:defRPr sz="1200" b="1"/>
            </a:lvl7pPr>
            <a:lvl8pPr marL="2394973" indent="0">
              <a:buNone/>
              <a:defRPr sz="1200" b="1"/>
            </a:lvl8pPr>
            <a:lvl9pPr marL="27371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64"/>
            <a:ext cx="4040188" cy="13386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0" y="1405484"/>
            <a:ext cx="4041775" cy="3691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0" indent="0">
              <a:buNone/>
              <a:defRPr sz="1500" b="1"/>
            </a:lvl2pPr>
            <a:lvl3pPr marL="684278" indent="0">
              <a:buNone/>
              <a:defRPr sz="1350" b="1"/>
            </a:lvl3pPr>
            <a:lvl4pPr marL="1026417" indent="0">
              <a:buNone/>
              <a:defRPr sz="1200" b="1"/>
            </a:lvl4pPr>
            <a:lvl5pPr marL="1368557" indent="0">
              <a:buNone/>
              <a:defRPr sz="1200" b="1"/>
            </a:lvl5pPr>
            <a:lvl6pPr marL="1710696" indent="0">
              <a:buNone/>
              <a:defRPr sz="1200" b="1"/>
            </a:lvl6pPr>
            <a:lvl7pPr marL="2052834" indent="0">
              <a:buNone/>
              <a:defRPr sz="1200" b="1"/>
            </a:lvl7pPr>
            <a:lvl8pPr marL="2394973" indent="0">
              <a:buNone/>
              <a:defRPr sz="1200" b="1"/>
            </a:lvl8pPr>
            <a:lvl9pPr marL="27371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0" y="1631164"/>
            <a:ext cx="4041775" cy="13386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17356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52"/>
            <a:ext cx="3008313" cy="253708"/>
          </a:xfrm>
        </p:spPr>
        <p:txBody>
          <a:bodyPr/>
          <a:lstStyle>
            <a:lvl1pPr marL="0" indent="0">
              <a:buNone/>
              <a:defRPr sz="1050"/>
            </a:lvl1pPr>
            <a:lvl2pPr marL="342140" indent="0">
              <a:buNone/>
              <a:defRPr sz="900"/>
            </a:lvl2pPr>
            <a:lvl3pPr marL="684278" indent="0">
              <a:buNone/>
              <a:defRPr sz="750"/>
            </a:lvl3pPr>
            <a:lvl4pPr marL="1026417" indent="0">
              <a:buNone/>
              <a:defRPr sz="675"/>
            </a:lvl4pPr>
            <a:lvl5pPr marL="1368557" indent="0">
              <a:buNone/>
              <a:defRPr sz="675"/>
            </a:lvl5pPr>
            <a:lvl6pPr marL="1710696" indent="0">
              <a:buNone/>
              <a:defRPr sz="675"/>
            </a:lvl6pPr>
            <a:lvl7pPr marL="2052834" indent="0">
              <a:buNone/>
              <a:defRPr sz="675"/>
            </a:lvl7pPr>
            <a:lvl8pPr marL="2394973" indent="0">
              <a:buNone/>
              <a:defRPr sz="675"/>
            </a:lvl8pPr>
            <a:lvl9pPr marL="273711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BECF-F2B6-0D49-B39E-506876815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9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7"/>
            <a:ext cx="5486400" cy="461457"/>
          </a:xfrm>
        </p:spPr>
        <p:txBody>
          <a:bodyPr/>
          <a:lstStyle>
            <a:lvl1pPr marL="0" indent="0">
              <a:buNone/>
              <a:defRPr sz="2400"/>
            </a:lvl1pPr>
            <a:lvl2pPr marL="342140" indent="0">
              <a:buNone/>
              <a:defRPr sz="2100"/>
            </a:lvl2pPr>
            <a:lvl3pPr marL="684278" indent="0">
              <a:buNone/>
              <a:defRPr sz="1800"/>
            </a:lvl3pPr>
            <a:lvl4pPr marL="1026417" indent="0">
              <a:buNone/>
              <a:defRPr sz="1500"/>
            </a:lvl4pPr>
            <a:lvl5pPr marL="1368557" indent="0">
              <a:buNone/>
              <a:defRPr sz="1500"/>
            </a:lvl5pPr>
            <a:lvl6pPr marL="1710696" indent="0">
              <a:buNone/>
              <a:defRPr sz="1500"/>
            </a:lvl6pPr>
            <a:lvl7pPr marL="2052834" indent="0">
              <a:buNone/>
              <a:defRPr sz="1500"/>
            </a:lvl7pPr>
            <a:lvl8pPr marL="2394973" indent="0">
              <a:buNone/>
              <a:defRPr sz="1500"/>
            </a:lvl8pPr>
            <a:lvl9pPr marL="273711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253708"/>
          </a:xfrm>
        </p:spPr>
        <p:txBody>
          <a:bodyPr/>
          <a:lstStyle>
            <a:lvl1pPr marL="0" indent="0">
              <a:buNone/>
              <a:defRPr sz="1050"/>
            </a:lvl1pPr>
            <a:lvl2pPr marL="342140" indent="0">
              <a:buNone/>
              <a:defRPr sz="900"/>
            </a:lvl2pPr>
            <a:lvl3pPr marL="684278" indent="0">
              <a:buNone/>
              <a:defRPr sz="750"/>
            </a:lvl3pPr>
            <a:lvl4pPr marL="1026417" indent="0">
              <a:buNone/>
              <a:defRPr sz="675"/>
            </a:lvl4pPr>
            <a:lvl5pPr marL="1368557" indent="0">
              <a:buNone/>
              <a:defRPr sz="675"/>
            </a:lvl5pPr>
            <a:lvl6pPr marL="1710696" indent="0">
              <a:buNone/>
              <a:defRPr sz="675"/>
            </a:lvl6pPr>
            <a:lvl7pPr marL="2052834" indent="0">
              <a:buNone/>
              <a:defRPr sz="675"/>
            </a:lvl7pPr>
            <a:lvl8pPr marL="2394973" indent="0">
              <a:buNone/>
              <a:defRPr sz="675"/>
            </a:lvl8pPr>
            <a:lvl9pPr marL="273711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6E27-34B5-A14B-A2CD-DEBE274FDB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1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6725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1850"/>
            <a:ext cx="7772400" cy="17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342140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4278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6417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68557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6604" indent="-256604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555977" indent="-213837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855346" indent="-17107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197486" indent="-171071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1539626" indent="-171071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1881767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223903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2566042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2908182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140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278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17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57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0696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34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73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7112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cision_point_interio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663" y="514016"/>
            <a:ext cx="822870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773" tIns="48888" rIns="97773" bIns="488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63" y="1634971"/>
            <a:ext cx="8228707" cy="339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773" tIns="48888" rIns="97773" bIns="48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+mj-lt"/>
          <a:ea typeface="+mj-ea"/>
          <a:cs typeface="+mj-cs"/>
        </a:defRPr>
      </a:lvl1pPr>
      <a:lvl2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2pPr>
      <a:lvl3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3pPr>
      <a:lvl4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4pPr>
      <a:lvl5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5pPr>
      <a:lvl6pPr marL="257827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6pPr>
      <a:lvl7pPr marL="515648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7pPr>
      <a:lvl8pPr marL="773480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8pPr>
      <a:lvl9pPr marL="1031296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9pPr>
    </p:titleStyle>
    <p:bodyStyle>
      <a:lvl1pPr marL="274834" indent="-274834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•"/>
        <a:defRPr sz="2625">
          <a:solidFill>
            <a:schemeClr val="bg1"/>
          </a:solidFill>
          <a:latin typeface="+mn-lt"/>
          <a:ea typeface="+mn-ea"/>
          <a:cs typeface="+mn-cs"/>
        </a:defRPr>
      </a:lvl1pPr>
      <a:lvl2pPr marL="596217" indent="-229177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–"/>
        <a:defRPr sz="2250">
          <a:solidFill>
            <a:schemeClr val="bg1"/>
          </a:solidFill>
          <a:latin typeface="+mn-lt"/>
          <a:ea typeface="ＭＳ Ｐゴシック" charset="-128"/>
        </a:defRPr>
      </a:lvl2pPr>
      <a:lvl3pPr marL="916706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•"/>
        <a:defRPr sz="2025">
          <a:solidFill>
            <a:schemeClr val="bg1"/>
          </a:solidFill>
          <a:latin typeface="+mn-lt"/>
          <a:ea typeface="ＭＳ Ｐゴシック" charset="-128"/>
        </a:defRPr>
      </a:lvl3pPr>
      <a:lvl4pPr marL="1283747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–"/>
        <a:defRPr sz="1575">
          <a:solidFill>
            <a:schemeClr val="bg1"/>
          </a:solidFill>
          <a:latin typeface="+mn-lt"/>
          <a:ea typeface="ＭＳ Ｐゴシック" charset="-128"/>
        </a:defRPr>
      </a:lvl4pPr>
      <a:lvl5pPr marL="1649893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  <a:ea typeface="ＭＳ Ｐゴシック" charset="-128"/>
        </a:defRPr>
      </a:lvl5pPr>
      <a:lvl6pPr marL="1907718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6pPr>
      <a:lvl7pPr marL="2165540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7pPr>
      <a:lvl8pPr marL="2423364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8pPr>
      <a:lvl9pPr marL="2681186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827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5648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3480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31296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9117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6943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4766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62589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0" y="2194193"/>
            <a:ext cx="9144000" cy="4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7F">
                <a:alpha val="74998"/>
              </a:srgbClr>
            </a:outerShdw>
          </a:effectLst>
        </p:spPr>
        <p:txBody>
          <a:bodyPr wrap="square" lIns="68428" tIns="34213" rIns="68428" bIns="3421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Steven E. Nissen MD MACC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37565" y="4323016"/>
            <a:ext cx="2371648" cy="31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28" tIns="34213" rIns="68428" bIns="34213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bg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Study Sponsor: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D793F-9C34-3339-7A51-22EB0CDABDA9}"/>
              </a:ext>
            </a:extLst>
          </p:cNvPr>
          <p:cNvSpPr txBox="1"/>
          <p:nvPr/>
        </p:nvSpPr>
        <p:spPr>
          <a:xfrm>
            <a:off x="0" y="111906"/>
            <a:ext cx="9144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900" dirty="0">
                <a:solidFill>
                  <a:srgbClr val="FFC850"/>
                </a:solidFill>
                <a:effectLst>
                  <a:outerShdw sx="1000" sy="1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Cardiorenal Outcomes: Tirzepatide vs. Dulaglutide</a:t>
            </a:r>
            <a:br>
              <a:rPr lang="en-US" sz="2900" dirty="0">
                <a:solidFill>
                  <a:srgbClr val="FFC850"/>
                </a:solidFill>
                <a:effectLst>
                  <a:outerShdw sx="1000" sy="1000" algn="tl">
                    <a:srgbClr val="000000"/>
                  </a:outerShdw>
                </a:effectLst>
                <a:latin typeface="+mj-lt"/>
                <a:ea typeface="ＭＳ Ｐゴシック" charset="-128"/>
              </a:rPr>
            </a:br>
            <a:r>
              <a:rPr lang="en-US" sz="2900" dirty="0">
                <a:solidFill>
                  <a:srgbClr val="FFC850"/>
                </a:solidFill>
                <a:effectLst>
                  <a:outerShdw sx="1000" sy="1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in Patients with Diabetes and Cardiovascular Disease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0D5A3D6-FF25-36E9-F4CD-C1C77804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50" y="4201273"/>
            <a:ext cx="1804924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9639D4-1EBF-8AC3-0E55-0ECB9BF62CB8}"/>
              </a:ext>
            </a:extLst>
          </p:cNvPr>
          <p:cNvSpPr txBox="1"/>
          <p:nvPr/>
        </p:nvSpPr>
        <p:spPr>
          <a:xfrm>
            <a:off x="0" y="2680174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+mj-lt"/>
              </a:rPr>
              <a:t>On behalf of the SURPASS CVOT investigators</a:t>
            </a:r>
          </a:p>
        </p:txBody>
      </p:sp>
      <p:pic>
        <p:nvPicPr>
          <p:cNvPr id="9" name="Picture 8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11AE46E6-8D15-9047-FAC1-B0EC9A9EF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645" y="4245723"/>
            <a:ext cx="622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96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showing a line&#10;&#10;AI-generated content may be incorrect.">
            <a:extLst>
              <a:ext uri="{FF2B5EF4-FFF2-40B4-BE49-F238E27FC236}">
                <a16:creationId xmlns:a16="http://schemas.microsoft.com/office/drawing/2014/main" id="{371C14CF-1C81-158B-899E-33AF73F4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1" y="663547"/>
            <a:ext cx="8784336" cy="432562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D10006-EB01-FA43-EE1A-32448A1D6BBF}"/>
              </a:ext>
            </a:extLst>
          </p:cNvPr>
          <p:cNvSpPr txBox="1"/>
          <p:nvPr/>
        </p:nvSpPr>
        <p:spPr>
          <a:xfrm>
            <a:off x="1408015" y="1051823"/>
            <a:ext cx="2545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HR 0.86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(95% CI 0.80 – 0.93)</a:t>
            </a:r>
          </a:p>
          <a:p>
            <a:r>
              <a:rPr lang="en-US" sz="2000" dirty="0">
                <a:solidFill>
                  <a:schemeClr val="bg1"/>
                </a:solidFill>
              </a:rPr>
              <a:t>P&lt;0.001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8043D-C014-1920-4C29-BEF0B182F9EA}"/>
              </a:ext>
            </a:extLst>
          </p:cNvPr>
          <p:cNvSpPr txBox="1"/>
          <p:nvPr/>
        </p:nvSpPr>
        <p:spPr>
          <a:xfrm>
            <a:off x="5632057" y="2151368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D2D2FF"/>
                </a:solidFill>
              </a:rPr>
              <a:t>Dulaglutide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4A91C-DD3C-01F4-F7EE-A6DBFC70AEF8}"/>
              </a:ext>
            </a:extLst>
          </p:cNvPr>
          <p:cNvSpPr txBox="1"/>
          <p:nvPr/>
        </p:nvSpPr>
        <p:spPr>
          <a:xfrm>
            <a:off x="6982078" y="2712825"/>
            <a:ext cx="144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94F"/>
                </a:solidFill>
              </a:rPr>
              <a:t>Tirzepatide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87FC96-C51D-8468-A0B5-7E7850BF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54988" cy="558350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Tirzepatide vs. Dulaglutide: 5-Component Outcome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2AEAC0-36C0-C1B1-590B-F615766FA8BD}"/>
              </a:ext>
            </a:extLst>
          </p:cNvPr>
          <p:cNvSpPr txBox="1"/>
          <p:nvPr/>
        </p:nvSpPr>
        <p:spPr>
          <a:xfrm>
            <a:off x="6119919" y="812431"/>
            <a:ext cx="2249334" cy="615553"/>
          </a:xfrm>
          <a:prstGeom prst="rect">
            <a:avLst/>
          </a:prstGeom>
          <a:solidFill>
            <a:srgbClr val="000078"/>
          </a:solidFill>
          <a:ln w="158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i="1" dirty="0">
                <a:solidFill>
                  <a:schemeClr val="bg1"/>
                </a:solidFill>
                <a:latin typeface="+mj-lt"/>
              </a:rPr>
              <a:t>Sensitivity analysis:</a:t>
            </a:r>
          </a:p>
          <a:p>
            <a:pPr algn="ctr"/>
            <a:r>
              <a:rPr lang="en-US" sz="1700" i="1" dirty="0">
                <a:solidFill>
                  <a:schemeClr val="bg1"/>
                </a:solidFill>
                <a:latin typeface="+mj-lt"/>
              </a:rPr>
              <a:t>Omitting renal events</a:t>
            </a:r>
          </a:p>
        </p:txBody>
      </p:sp>
    </p:spTree>
    <p:extLst>
      <p:ext uri="{BB962C8B-B14F-4D97-AF65-F5344CB8AC3E}">
        <p14:creationId xmlns:p14="http://schemas.microsoft.com/office/powerpoint/2010/main" val="28574296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showing a line of randomization&#10;&#10;AI-generated content may be incorrect.">
            <a:extLst>
              <a:ext uri="{FF2B5EF4-FFF2-40B4-BE49-F238E27FC236}">
                <a16:creationId xmlns:a16="http://schemas.microsoft.com/office/drawing/2014/main" id="{1020D1B6-9EDE-FD4A-8825-C751F308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4" y="647363"/>
            <a:ext cx="8784336" cy="432562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F25B8B7-6C6D-9025-24F8-7685C831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54988" cy="558350"/>
          </a:xfrm>
        </p:spPr>
        <p:txBody>
          <a:bodyPr/>
          <a:lstStyle/>
          <a:p>
            <a:r>
              <a:rPr lang="en-US" sz="3000" dirty="0">
                <a:effectLst>
                  <a:outerShdw dist="3746" sx="1000" sy="1000" algn="tl">
                    <a:srgbClr val="000000"/>
                  </a:outerShdw>
                </a:effectLst>
              </a:rPr>
              <a:t>Tirzepatide vs. Dulaglutide: 4-Component Outcome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0C828-C1CA-E6D6-732B-521B136FA34D}"/>
              </a:ext>
            </a:extLst>
          </p:cNvPr>
          <p:cNvSpPr txBox="1"/>
          <p:nvPr/>
        </p:nvSpPr>
        <p:spPr>
          <a:xfrm>
            <a:off x="1408015" y="1051823"/>
            <a:ext cx="2545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HR 0.86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(95% CI 0.80 – 0.93)</a:t>
            </a:r>
          </a:p>
          <a:p>
            <a:r>
              <a:rPr lang="en-US" sz="2000" dirty="0">
                <a:solidFill>
                  <a:schemeClr val="bg1"/>
                </a:solidFill>
              </a:rPr>
              <a:t>P&lt;0.001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ECBAF-70F8-6897-56D9-8305ECE7FFD0}"/>
              </a:ext>
            </a:extLst>
          </p:cNvPr>
          <p:cNvSpPr txBox="1"/>
          <p:nvPr/>
        </p:nvSpPr>
        <p:spPr>
          <a:xfrm>
            <a:off x="5632057" y="2151368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D2D2FF"/>
                </a:solidFill>
              </a:rPr>
              <a:t>Dulaglutide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CA494-2E92-5B58-614E-60C2E24F3171}"/>
              </a:ext>
            </a:extLst>
          </p:cNvPr>
          <p:cNvSpPr txBox="1"/>
          <p:nvPr/>
        </p:nvSpPr>
        <p:spPr>
          <a:xfrm>
            <a:off x="6982078" y="2712825"/>
            <a:ext cx="144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94F"/>
                </a:solidFill>
              </a:rPr>
              <a:t>Tirzepatide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60A86-D9B7-3DF8-6855-2858B444AC33}"/>
              </a:ext>
            </a:extLst>
          </p:cNvPr>
          <p:cNvSpPr txBox="1"/>
          <p:nvPr/>
        </p:nvSpPr>
        <p:spPr>
          <a:xfrm>
            <a:off x="6079848" y="812431"/>
            <a:ext cx="2329484" cy="794064"/>
          </a:xfrm>
          <a:prstGeom prst="rect">
            <a:avLst/>
          </a:prstGeom>
          <a:solidFill>
            <a:srgbClr val="000078"/>
          </a:solidFill>
          <a:ln w="158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i="1" dirty="0">
                <a:solidFill>
                  <a:schemeClr val="bg1"/>
                </a:solidFill>
                <a:latin typeface="+mj-lt"/>
              </a:rPr>
              <a:t>Sensitivity analysis:</a:t>
            </a:r>
          </a:p>
          <a:p>
            <a:pPr algn="ctr">
              <a:lnSpc>
                <a:spcPct val="95000"/>
              </a:lnSpc>
            </a:pPr>
            <a:r>
              <a:rPr lang="en-US" sz="1600" i="1" dirty="0">
                <a:solidFill>
                  <a:schemeClr val="bg1"/>
                </a:solidFill>
                <a:latin typeface="+mj-lt"/>
              </a:rPr>
              <a:t>Omitting renal</a:t>
            </a:r>
            <a:br>
              <a:rPr lang="en-US" sz="1600" i="1" dirty="0">
                <a:solidFill>
                  <a:schemeClr val="bg1"/>
                </a:solidFill>
                <a:latin typeface="+mj-lt"/>
              </a:rPr>
            </a:br>
            <a:r>
              <a:rPr lang="en-US" sz="1600" i="1" dirty="0">
                <a:solidFill>
                  <a:schemeClr val="bg1"/>
                </a:solidFill>
                <a:latin typeface="+mj-lt"/>
              </a:rPr>
              <a:t>and heart failure events</a:t>
            </a:r>
          </a:p>
        </p:txBody>
      </p:sp>
    </p:spTree>
    <p:extLst>
      <p:ext uri="{BB962C8B-B14F-4D97-AF65-F5344CB8AC3E}">
        <p14:creationId xmlns:p14="http://schemas.microsoft.com/office/powerpoint/2010/main" val="38435747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ue graph with white line&#10;&#10;AI-generated content may be incorrect.">
            <a:extLst>
              <a:ext uri="{FF2B5EF4-FFF2-40B4-BE49-F238E27FC236}">
                <a16:creationId xmlns:a16="http://schemas.microsoft.com/office/drawing/2014/main" id="{3413256C-2B72-CAE7-722D-E3649F8F30D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3" y="526779"/>
            <a:ext cx="8422132" cy="4262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3E011-9613-CAC2-1328-045BFC79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8811"/>
          </a:xfrm>
        </p:spPr>
        <p:txBody>
          <a:bodyPr/>
          <a:lstStyle/>
          <a:p>
            <a:r>
              <a:rPr lang="en-US" sz="2800" dirty="0">
                <a:effectLst>
                  <a:outerShdw dist="38100" sx="1000" sy="1000" algn="tl">
                    <a:srgbClr val="000000"/>
                  </a:outerShdw>
                </a:effectLst>
              </a:rPr>
              <a:t>All-Cause Mortality: Major Driver of Improved Outcomes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C9970-C31D-5522-8BC7-9740374B2AE3}"/>
              </a:ext>
            </a:extLst>
          </p:cNvPr>
          <p:cNvSpPr txBox="1"/>
          <p:nvPr/>
        </p:nvSpPr>
        <p:spPr>
          <a:xfrm>
            <a:off x="2814468" y="4729255"/>
            <a:ext cx="369941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Time Since Randomization (week)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06741C-D4C8-31DA-28F8-CCF222C1E685}"/>
              </a:ext>
            </a:extLst>
          </p:cNvPr>
          <p:cNvSpPr txBox="1"/>
          <p:nvPr/>
        </p:nvSpPr>
        <p:spPr>
          <a:xfrm rot="16200000">
            <a:off x="-1064837" y="2321402"/>
            <a:ext cx="28296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Cumulative Incidence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B63641-01FF-35F3-1A50-D40E5378BA0D}"/>
              </a:ext>
            </a:extLst>
          </p:cNvPr>
          <p:cNvSpPr txBox="1"/>
          <p:nvPr/>
        </p:nvSpPr>
        <p:spPr>
          <a:xfrm>
            <a:off x="6244308" y="2063868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D2D2FF"/>
                </a:solidFill>
              </a:rPr>
              <a:t>Dulaglutide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6796C1-030A-ACCC-3F59-C518CC6C74DA}"/>
              </a:ext>
            </a:extLst>
          </p:cNvPr>
          <p:cNvSpPr txBox="1"/>
          <p:nvPr/>
        </p:nvSpPr>
        <p:spPr>
          <a:xfrm>
            <a:off x="7092620" y="2996451"/>
            <a:ext cx="144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94F"/>
                </a:solidFill>
              </a:rPr>
              <a:t>Tirzepatide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A4002E-2776-F2E2-6820-E474AA94A030}"/>
              </a:ext>
            </a:extLst>
          </p:cNvPr>
          <p:cNvSpPr txBox="1"/>
          <p:nvPr/>
        </p:nvSpPr>
        <p:spPr>
          <a:xfrm>
            <a:off x="1439819" y="1051823"/>
            <a:ext cx="2545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HR 0.84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(95% CI 0.75 – 0.94)</a:t>
            </a:r>
          </a:p>
          <a:p>
            <a:r>
              <a:rPr lang="en-US" sz="2000" dirty="0">
                <a:solidFill>
                  <a:schemeClr val="bg1"/>
                </a:solidFill>
              </a:rPr>
              <a:t>P&lt;0.001</a:t>
            </a:r>
          </a:p>
        </p:txBody>
      </p:sp>
    </p:spTree>
    <p:extLst>
      <p:ext uri="{BB962C8B-B14F-4D97-AF65-F5344CB8AC3E}">
        <p14:creationId xmlns:p14="http://schemas.microsoft.com/office/powerpoint/2010/main" val="37577950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52637AB-6906-D500-67D6-409E6FFFB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4" y="515147"/>
            <a:ext cx="8980020" cy="4531052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8DF7E-EE65-3214-EDFD-29FF05C0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6" y="0"/>
            <a:ext cx="9119724" cy="479159"/>
          </a:xfrm>
          <a:effectLst>
            <a:outerShdw dist="38099" sx="1000" sy="1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sz="2700" dirty="0"/>
              <a:t>Selected Subgroups: 6-component Cardiorenal End Point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CABBC18-D6BA-3659-8513-1CB0721DD038}"/>
              </a:ext>
            </a:extLst>
          </p:cNvPr>
          <p:cNvCxnSpPr/>
          <p:nvPr/>
        </p:nvCxnSpPr>
        <p:spPr bwMode="auto">
          <a:xfrm>
            <a:off x="3785419" y="1052052"/>
            <a:ext cx="164592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AFEB90A-5E13-4EAA-C21B-862D1B95564A}"/>
              </a:ext>
            </a:extLst>
          </p:cNvPr>
          <p:cNvSpPr txBox="1"/>
          <p:nvPr/>
        </p:nvSpPr>
        <p:spPr>
          <a:xfrm>
            <a:off x="3638580" y="647822"/>
            <a:ext cx="928459" cy="36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>
                <a:solidFill>
                  <a:srgbClr val="FFC94F"/>
                </a:solidFill>
              </a:rPr>
              <a:t>Tirzepatide</a:t>
            </a:r>
          </a:p>
          <a:p>
            <a:pPr>
              <a:lnSpc>
                <a:spcPct val="80000"/>
              </a:lnSpc>
            </a:pPr>
            <a:r>
              <a:rPr lang="en-US" sz="1100" b="1" dirty="0">
                <a:solidFill>
                  <a:srgbClr val="FFC94F"/>
                </a:solidFill>
              </a:rPr>
              <a:t>better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806A6-61CD-9252-C493-50A782F64293}"/>
              </a:ext>
            </a:extLst>
          </p:cNvPr>
          <p:cNvSpPr txBox="1"/>
          <p:nvPr/>
        </p:nvSpPr>
        <p:spPr>
          <a:xfrm>
            <a:off x="4578553" y="647822"/>
            <a:ext cx="952505" cy="36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>
                <a:solidFill>
                  <a:srgbClr val="D2D2FF"/>
                </a:solidFill>
              </a:rPr>
              <a:t>Dulaglutide</a:t>
            </a:r>
          </a:p>
          <a:p>
            <a:pPr>
              <a:lnSpc>
                <a:spcPct val="80000"/>
              </a:lnSpc>
            </a:pPr>
            <a:r>
              <a:rPr lang="en-US" sz="1100" b="1" dirty="0">
                <a:solidFill>
                  <a:srgbClr val="D2D2FF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1007931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6901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ctr" rotWithShape="0">
                    <a:schemeClr val="bg1"/>
                  </a:outerShdw>
                </a:effectLst>
              </a:rPr>
              <a:t>Most Common Investigator-Reported Adverse Effects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042793"/>
              </p:ext>
            </p:extLst>
          </p:nvPr>
        </p:nvGraphicFramePr>
        <p:xfrm>
          <a:off x="169333" y="681568"/>
          <a:ext cx="8763000" cy="430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182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+mn-lt"/>
                          <a:cs typeface="Arial Narrow"/>
                        </a:rPr>
                        <a:t>Most Common Adverse Events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+mn-lt"/>
                          <a:cs typeface="Arial Narrow"/>
                        </a:rPr>
                        <a:t>Tirzepatide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+mn-lt"/>
                          <a:cs typeface="Arial Narrow"/>
                        </a:rPr>
                        <a:t>N=6647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+mn-lt"/>
                          <a:cs typeface="Arial Narrow"/>
                        </a:rPr>
                        <a:t>Dulaglutide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  <a:latin typeface="+mn-lt"/>
                          <a:cs typeface="Arial Narrow"/>
                        </a:rPr>
                        <a:t>N=6647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17"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treatment emergent adverse event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89.6%</a:t>
                      </a: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88.7%</a:t>
                      </a: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12320"/>
                  </a:ext>
                </a:extLst>
              </a:tr>
              <a:tr h="433317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Serious treatment emergent adverse event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31.8%</a:t>
                      </a: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31.9%</a:t>
                      </a: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17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C850"/>
                          </a:solidFill>
                        </a:rPr>
                        <a:t>Adverse event leading to drug discontinuation </a:t>
                      </a:r>
                    </a:p>
                  </a:txBody>
                  <a:tcPr marL="68580" marR="68580" marT="34290" marB="34290" anchor="ctr">
                    <a:solidFill>
                      <a:srgbClr val="003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13.2%</a:t>
                      </a:r>
                    </a:p>
                  </a:txBody>
                  <a:tcPr marL="34290" marR="34290" marT="0" marB="0" anchor="ctr">
                    <a:solidFill>
                      <a:srgbClr val="003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10.1%</a:t>
                      </a:r>
                    </a:p>
                  </a:txBody>
                  <a:tcPr marL="34290" marR="34290" marT="0" marB="0" anchor="ctr">
                    <a:solidFill>
                      <a:srgbClr val="003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410"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FFC850"/>
                          </a:solidFill>
                        </a:rPr>
                        <a:t>Gastrointestinal disorders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C850"/>
                          </a:solidFill>
                        </a:rPr>
                        <a:t>42.5%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FFC850"/>
                          </a:solidFill>
                        </a:rPr>
                        <a:t>35.9%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17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bg1"/>
                          </a:solidFill>
                        </a:rPr>
                        <a:t>Urinary tract infection</a:t>
                      </a:r>
                    </a:p>
                  </a:txBody>
                  <a:tcPr marL="68580" marR="68580" marT="34290" marB="34290" anchor="ctr">
                    <a:solidFill>
                      <a:srgbClr val="003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</a:rPr>
                        <a:t>7.1%</a:t>
                      </a:r>
                    </a:p>
                  </a:txBody>
                  <a:tcPr marL="68580" marR="68580" marT="34290" marB="34290" anchor="ctr">
                    <a:solidFill>
                      <a:srgbClr val="003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</a:rPr>
                        <a:t>7.5%</a:t>
                      </a:r>
                    </a:p>
                  </a:txBody>
                  <a:tcPr marL="68580" marR="68580" marT="34290" marB="34290" anchor="ctr">
                    <a:solidFill>
                      <a:srgbClr val="003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17">
                <a:tc>
                  <a:txBody>
                    <a:bodyPr/>
                    <a:lstStyle/>
                    <a:p>
                      <a:pPr marL="0" marR="0" lvl="0" indent="0" algn="l" defTabSz="342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Dizziness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7.0%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6.2%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17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bg1"/>
                          </a:solidFill>
                        </a:rPr>
                        <a:t>Arthralgias</a:t>
                      </a:r>
                    </a:p>
                  </a:txBody>
                  <a:tcPr marL="68580" marR="68580" marT="34290" marB="34290" anchor="ctr">
                    <a:solidFill>
                      <a:srgbClr val="003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6.2%</a:t>
                      </a:r>
                    </a:p>
                  </a:txBody>
                  <a:tcPr marL="68580" marR="68580" marT="34290" marB="34290" anchor="ctr">
                    <a:solidFill>
                      <a:srgbClr val="0034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6.4%</a:t>
                      </a:r>
                    </a:p>
                  </a:txBody>
                  <a:tcPr marL="68580" marR="68580" marT="34290" marB="34290" anchor="ctr">
                    <a:solidFill>
                      <a:srgbClr val="003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317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rgbClr val="FFC850"/>
                          </a:solidFill>
                        </a:rPr>
                        <a:t>Hypotension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C850"/>
                          </a:solidFill>
                        </a:rPr>
                        <a:t>5.9%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FFC850"/>
                          </a:solidFill>
                        </a:rPr>
                        <a:t>3.3%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1818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1294-C44A-B175-CD88-8C9136AE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" y="0"/>
            <a:ext cx="9143998" cy="721453"/>
          </a:xfrm>
        </p:spPr>
        <p:txBody>
          <a:bodyPr/>
          <a:lstStyle/>
          <a:p>
            <a:r>
              <a:rPr lang="en-US" dirty="0">
                <a:effectLst>
                  <a:outerShdw dist="38100" sx="1000" sy="1000" algn="tl">
                    <a:srgbClr val="000000"/>
                  </a:outerShdw>
                </a:effectLst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E7DA1-5B6B-972B-27BE-4BBCCB24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45" y="721453"/>
            <a:ext cx="8825510" cy="435483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>
                <a:effectLst>
                  <a:outerShdw sx="1000" sy="1000" algn="tl">
                    <a:srgbClr val="000000"/>
                  </a:outerShdw>
                </a:effectLst>
              </a:rPr>
              <a:t>This was a secondary </a:t>
            </a:r>
            <a:r>
              <a:rPr lang="en-US" sz="2300" i="1" dirty="0">
                <a:effectLst>
                  <a:outerShdw sx="1000" sy="1000" algn="tl">
                    <a:srgbClr val="000000"/>
                  </a:outerShdw>
                </a:effectLst>
              </a:rPr>
              <a:t>post hoc </a:t>
            </a:r>
            <a:r>
              <a:rPr lang="en-US" sz="2300" dirty="0">
                <a:effectLst>
                  <a:outerShdw sx="1000" sy="1000" algn="tl">
                    <a:srgbClr val="000000"/>
                  </a:outerShdw>
                </a:effectLst>
              </a:rPr>
              <a:t>analysis for a trial with a narrower 3-component primary end point. Such analyses benefit from knowledge about the outcomes in the primary trial.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>
                <a:effectLst>
                  <a:outerShdw sx="1000" sy="1000" algn="tl">
                    <a:srgbClr val="000000"/>
                  </a:outerShdw>
                </a:effectLst>
              </a:rPr>
              <a:t>However, each of the components of the current study were prespecified and most were centrally adjudicated. 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>
                <a:effectLst>
                  <a:outerShdw sx="1000" sy="1000" algn="tl">
                    <a:srgbClr val="000000"/>
                  </a:outerShdw>
                </a:effectLst>
              </a:rPr>
              <a:t>The broader end point resulted in approximately double the number of events which yielded much greater statistical power. 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300" dirty="0">
                <a:effectLst>
                  <a:outerShdw sx="1000" sy="1000" algn="tl">
                    <a:srgbClr val="000000"/>
                  </a:outerShdw>
                </a:effectLst>
              </a:rPr>
              <a:t>These patients were high risk for a cardiovascular event. Results may not apply to lower risk populations.</a:t>
            </a:r>
          </a:p>
        </p:txBody>
      </p:sp>
    </p:spTree>
    <p:extLst>
      <p:ext uri="{BB962C8B-B14F-4D97-AF65-F5344CB8AC3E}">
        <p14:creationId xmlns:p14="http://schemas.microsoft.com/office/powerpoint/2010/main" val="20565104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1294-C44A-B175-CD88-8C9136AE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47"/>
            <a:ext cx="9144000" cy="614905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E7DA1-5B6B-972B-27BE-4BBCCB24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3" y="753026"/>
            <a:ext cx="8983014" cy="4167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In patients with diabetes and ASCVD, tirzepatide, compared with dulaglutide, was associated with a lower incidence</a:t>
            </a:r>
            <a:b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of a broad 6-component cardiorenal end point that included:</a:t>
            </a:r>
          </a:p>
          <a:p>
            <a:pPr lvl="1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effectLst>
                  <a:outerShdw sx="1000" sy="1000" algn="tl">
                    <a:srgbClr val="000000"/>
                  </a:outerShdw>
                </a:effectLst>
              </a:rPr>
              <a:t>All-cause mortality</a:t>
            </a:r>
          </a:p>
          <a:p>
            <a:pPr lvl="1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effectLst>
                  <a:outerShdw sx="1000" sy="1000" algn="tl">
                    <a:srgbClr val="000000"/>
                  </a:outerShdw>
                </a:effectLst>
              </a:rPr>
              <a:t>Myocardial infarction</a:t>
            </a:r>
          </a:p>
          <a:p>
            <a:pPr lvl="1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effectLst>
                  <a:outerShdw sx="1000" sy="1000" algn="tl">
                    <a:srgbClr val="000000"/>
                  </a:outerShdw>
                </a:effectLst>
              </a:rPr>
              <a:t>Stroke </a:t>
            </a:r>
          </a:p>
          <a:p>
            <a:pPr lvl="1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effectLst>
                  <a:outerShdw sx="1000" sy="1000" algn="tl">
                    <a:srgbClr val="000000"/>
                  </a:outerShdw>
                </a:effectLst>
              </a:rPr>
              <a:t>Coronary revascularization</a:t>
            </a:r>
          </a:p>
          <a:p>
            <a:pPr lvl="1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effectLst>
                  <a:outerShdw sx="1000" sy="1000" algn="tl">
                    <a:srgbClr val="000000"/>
                  </a:outerShdw>
                </a:effectLst>
              </a:rPr>
              <a:t>Heart failure</a:t>
            </a:r>
          </a:p>
          <a:p>
            <a:pPr lvl="1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effectLst>
                  <a:outerShdw sx="1000" sy="1000" algn="tl">
                    <a:srgbClr val="000000"/>
                  </a:outerShdw>
                </a:effectLst>
              </a:rPr>
              <a:t>Adverse renal outcomes.</a:t>
            </a:r>
          </a:p>
        </p:txBody>
      </p:sp>
    </p:spTree>
    <p:extLst>
      <p:ext uri="{BB962C8B-B14F-4D97-AF65-F5344CB8AC3E}">
        <p14:creationId xmlns:p14="http://schemas.microsoft.com/office/powerpoint/2010/main" val="16962718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F2AEA0-E814-8717-21B1-F7A0644C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2" y="72390"/>
            <a:ext cx="8835136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786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AEF5-E893-E98E-AB17-1BE4498B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A Final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C6391-9264-2F9E-AD27-59DC5DA3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54" y="1449942"/>
            <a:ext cx="8215440" cy="2448604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600" dirty="0">
                <a:effectLst>
                  <a:outerShdw sx="1000" sy="1000" algn="tl">
                    <a:srgbClr val="000000"/>
                  </a:outerShdw>
                </a:effectLst>
              </a:rPr>
              <a:t>Highly efficacious incretin therapies for diabetes and obesity are now available with additional drugs in development. These treatments offer a wide range</a:t>
            </a:r>
            <a:br>
              <a:rPr lang="en-US" sz="2600" dirty="0">
                <a:effectLst>
                  <a:outerShdw sx="1000" sy="1000" algn="tl">
                    <a:srgbClr val="000000"/>
                  </a:outerShdw>
                </a:effectLst>
              </a:rPr>
            </a:br>
            <a:r>
              <a:rPr lang="en-US" sz="2600" dirty="0">
                <a:effectLst>
                  <a:outerShdw sx="1000" sy="1000" algn="tl">
                    <a:srgbClr val="000000"/>
                  </a:outerShdw>
                </a:effectLst>
              </a:rPr>
              <a:t>of benefits for patients and represent a new paradigm for reduction in multiple cardiorenal adverse outcomes.  </a:t>
            </a:r>
          </a:p>
        </p:txBody>
      </p:sp>
    </p:spTree>
    <p:extLst>
      <p:ext uri="{BB962C8B-B14F-4D97-AF65-F5344CB8AC3E}">
        <p14:creationId xmlns:p14="http://schemas.microsoft.com/office/powerpoint/2010/main" val="628341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99C0-C78C-6900-537A-47FE9DD5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573522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Academic Executive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B242-C5F6-13D2-987D-1635C259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774" y="1744867"/>
            <a:ext cx="5397388" cy="2519635"/>
          </a:xfrm>
        </p:spPr>
        <p:txBody>
          <a:bodyPr numCol="2"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Deepak L. Bhatt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John B. Buse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Stefano Del Prato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Steven E. Kahn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A. Michael </a:t>
            </a:r>
            <a:r>
              <a:rPr lang="en-US" sz="2000" dirty="0" err="1"/>
              <a:t>Lincoff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Darren K. McGuire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Michael A. Nauck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Steven E. Nissen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Naveed Sattar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Bernard Zinman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Sophia </a:t>
            </a:r>
            <a:r>
              <a:rPr lang="en-US" sz="2000" dirty="0" err="1"/>
              <a:t>Zoungas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672FA-00BA-C426-9D27-9D4499C882E4}"/>
              </a:ext>
            </a:extLst>
          </p:cNvPr>
          <p:cNvSpPr txBox="1"/>
          <p:nvPr/>
        </p:nvSpPr>
        <p:spPr>
          <a:xfrm>
            <a:off x="0" y="1014147"/>
            <a:ext cx="9144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Stephen J Nicholls and David D’Alessio (Co-Chairs</a:t>
            </a:r>
            <a:r>
              <a:rPr lang="en-US" sz="25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97365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1DB22-26C5-A9EC-EF4F-71C35312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63547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6E8A5-3DE7-15A5-490D-008A8D0A2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8" y="720191"/>
            <a:ext cx="9006436" cy="4137078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2800"/>
              </a:spcAft>
            </a:pPr>
            <a:r>
              <a:rPr lang="en-US" sz="2300" dirty="0">
                <a:effectLst>
                  <a:outerShdw sx="1000" sy="1000" algn="ctr" rotWithShape="0">
                    <a:srgbClr val="000000"/>
                  </a:outerShdw>
                </a:effectLst>
              </a:rPr>
              <a:t>GLP-1 agonists reduce major adverse cardiovascular and renal outcomes in patients with ASCVD and diabetes, obesity or CKD.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2800"/>
              </a:spcAft>
            </a:pPr>
            <a:r>
              <a:rPr lang="en-US" sz="2300" dirty="0">
                <a:effectLst>
                  <a:outerShdw sx="1000" sy="1000" algn="ctr" rotWithShape="0">
                    <a:srgbClr val="000000"/>
                  </a:outerShdw>
                </a:effectLst>
              </a:rPr>
              <a:t>Tirzepatide targets both GLP-1 and GIP receptors with added benefits on weight, glycemic control and biomarkers associated with adverse cardiorenal outcomes.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2800"/>
              </a:spcAft>
            </a:pPr>
            <a:r>
              <a:rPr lang="en-US" sz="2300" dirty="0">
                <a:effectLst>
                  <a:outerShdw sx="1000" sy="1000" algn="ctr" rotWithShape="0">
                    <a:srgbClr val="000000"/>
                  </a:outerShdw>
                </a:effectLst>
              </a:rPr>
              <a:t>SURPASS CVOT was the first large outcome trial of an incretin-based therapy with an active control arm, showing: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2800"/>
              </a:spcAft>
            </a:pPr>
            <a:r>
              <a:rPr lang="en-US" dirty="0">
                <a:effectLst>
                  <a:outerShdw sx="1000" sy="1000" algn="ctr" rotWithShape="0">
                    <a:srgbClr val="000000"/>
                  </a:outerShdw>
                </a:effectLst>
              </a:rPr>
              <a:t>Tirzepatide, was noninferior (P&lt;0.001) to the GLP-1 agonist dulaglutide for a 3-component composite of CV death, MI, or stroke. </a:t>
            </a:r>
          </a:p>
        </p:txBody>
      </p:sp>
    </p:spTree>
    <p:extLst>
      <p:ext uri="{BB962C8B-B14F-4D97-AF65-F5344CB8AC3E}">
        <p14:creationId xmlns:p14="http://schemas.microsoft.com/office/powerpoint/2010/main" val="12300752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37F0-F7B3-1AA2-AB4C-AAF47575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16" y="0"/>
            <a:ext cx="7772400" cy="704007"/>
          </a:xfrm>
        </p:spPr>
        <p:txBody>
          <a:bodyPr/>
          <a:lstStyle/>
          <a:p>
            <a:r>
              <a:rPr lang="en-US" sz="3100" dirty="0">
                <a:effectLst>
                  <a:outerShdw sx="1000" sy="1000" algn="tl">
                    <a:srgbClr val="000000"/>
                  </a:outerShdw>
                </a:effectLst>
              </a:rPr>
              <a:t>Current Analysis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F349B7-6DF9-73C7-9F73-40818434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5" y="833480"/>
            <a:ext cx="8930649" cy="4036282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2800"/>
              </a:spcAft>
            </a:pPr>
            <a:r>
              <a:rPr lang="en-US" sz="2300" dirty="0"/>
              <a:t>In SURPASS CVOT, dulaglutide was chosen as the comparator because it reduced cardiovascular events in the REWIND trial and was available in a visibly identical injector to tirzepatide.</a:t>
            </a:r>
          </a:p>
          <a:p>
            <a:pPr>
              <a:lnSpc>
                <a:spcPct val="110000"/>
              </a:lnSpc>
              <a:spcAft>
                <a:spcPts val="2800"/>
              </a:spcAft>
            </a:pPr>
            <a:r>
              <a:rPr lang="en-US" sz="2300" dirty="0"/>
              <a:t>In SURPASS CVOT, outcomes for more comprehensive range</a:t>
            </a:r>
            <a:br>
              <a:rPr lang="en-US" sz="2300" dirty="0"/>
            </a:br>
            <a:r>
              <a:rPr lang="en-US" sz="2300" dirty="0"/>
              <a:t>of major adverse cardiorenal end points have not been reported.</a:t>
            </a:r>
          </a:p>
          <a:p>
            <a:pPr>
              <a:lnSpc>
                <a:spcPct val="110000"/>
              </a:lnSpc>
              <a:spcAft>
                <a:spcPts val="2800"/>
              </a:spcAft>
            </a:pPr>
            <a:r>
              <a:rPr lang="en-US" sz="2300" dirty="0"/>
              <a:t>The current study is a secondary </a:t>
            </a:r>
            <a:r>
              <a:rPr lang="en-US" sz="2300" i="1" dirty="0"/>
              <a:t>post hoc </a:t>
            </a:r>
            <a:r>
              <a:rPr lang="en-US" sz="2300" dirty="0"/>
              <a:t>analysis that includes a broader range of major sources of morbidity and mortality</a:t>
            </a:r>
            <a:br>
              <a:rPr lang="en-US" sz="2300" dirty="0"/>
            </a:br>
            <a:r>
              <a:rPr lang="en-US" sz="2300" dirty="0"/>
              <a:t>in patients with diabetes and ASCVD.</a:t>
            </a:r>
          </a:p>
        </p:txBody>
      </p:sp>
    </p:spTree>
    <p:extLst>
      <p:ext uri="{BB962C8B-B14F-4D97-AF65-F5344CB8AC3E}">
        <p14:creationId xmlns:p14="http://schemas.microsoft.com/office/powerpoint/2010/main" val="20072484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AB1F-E110-E840-353F-DBBED2E7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5624"/>
            <a:ext cx="7772400" cy="566442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SURPASS CVOT: Trial Design</a:t>
            </a:r>
          </a:p>
        </p:txBody>
      </p:sp>
      <p:pic>
        <p:nvPicPr>
          <p:cNvPr id="11" name="Picture 10" descr="A screen shot of a blue and yellow chart&#10;&#10;AI-generated content may be incorrect.">
            <a:extLst>
              <a:ext uri="{FF2B5EF4-FFF2-40B4-BE49-F238E27FC236}">
                <a16:creationId xmlns:a16="http://schemas.microsoft.com/office/drawing/2014/main" id="{2E6A5344-6635-7624-DB73-C843380D0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9" y="694800"/>
            <a:ext cx="8963061" cy="4314169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12" name="Up Arrow 11">
            <a:extLst>
              <a:ext uri="{FF2B5EF4-FFF2-40B4-BE49-F238E27FC236}">
                <a16:creationId xmlns:a16="http://schemas.microsoft.com/office/drawing/2014/main" id="{A7401519-2D57-5A2C-359F-4C158465A0AF}"/>
              </a:ext>
            </a:extLst>
          </p:cNvPr>
          <p:cNvSpPr/>
          <p:nvPr/>
        </p:nvSpPr>
        <p:spPr bwMode="auto">
          <a:xfrm>
            <a:off x="1345963" y="4522242"/>
            <a:ext cx="178025" cy="221209"/>
          </a:xfrm>
          <a:prstGeom prst="upArrow">
            <a:avLst/>
          </a:prstGeom>
          <a:solidFill>
            <a:srgbClr val="FF80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EA18A-EB74-8778-DF6D-09865962AD96}"/>
              </a:ext>
            </a:extLst>
          </p:cNvPr>
          <p:cNvSpPr txBox="1"/>
          <p:nvPr/>
        </p:nvSpPr>
        <p:spPr>
          <a:xfrm>
            <a:off x="2983445" y="4659331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*Maximum tolerated dose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0864B-870A-3EAE-779A-17489FFE3485}"/>
              </a:ext>
            </a:extLst>
          </p:cNvPr>
          <p:cNvSpPr txBox="1"/>
          <p:nvPr/>
        </p:nvSpPr>
        <p:spPr>
          <a:xfrm>
            <a:off x="4744844" y="1002492"/>
            <a:ext cx="333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043402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AFE90-30F7-2E58-5CD6-04C3B3EC3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2C14B16-E119-5C0D-F4F0-5323002CE7AA}"/>
              </a:ext>
            </a:extLst>
          </p:cNvPr>
          <p:cNvSpPr/>
          <p:nvPr/>
        </p:nvSpPr>
        <p:spPr bwMode="auto">
          <a:xfrm>
            <a:off x="214604" y="2963826"/>
            <a:ext cx="8574833" cy="2046714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47B3-34BD-2862-54F1-20F6F582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63547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End Points for Current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9261-92D0-3AAB-D958-252781C77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44" y="720191"/>
            <a:ext cx="8897112" cy="4370219"/>
          </a:xfrm>
        </p:spPr>
        <p:txBody>
          <a:bodyPr numCol="1"/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600" dirty="0">
                <a:effectLst>
                  <a:outerShdw sx="1000" sy="1000" algn="ctr" rotWithShape="0">
                    <a:srgbClr val="000000"/>
                  </a:outerShdw>
                </a:effectLst>
              </a:rPr>
              <a:t>Primary end point: 6-component cardiorenal outcomes:</a:t>
            </a:r>
          </a:p>
          <a:p>
            <a:pPr marL="360362" lvl="1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effectLst>
                  <a:outerShdw sx="1000" sy="1000" algn="ctr" rotWithShape="0">
                    <a:srgbClr val="000000"/>
                  </a:outerShdw>
                </a:effectLst>
              </a:rPr>
              <a:t>1) All-cause mortality</a:t>
            </a:r>
          </a:p>
          <a:p>
            <a:pPr marL="360362" lvl="1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effectLst>
                  <a:outerShdw sx="1000" sy="1000" algn="ctr" rotWithShape="0">
                    <a:srgbClr val="000000"/>
                  </a:outerShdw>
                </a:effectLst>
              </a:rPr>
              <a:t>2) Myocardial infarction</a:t>
            </a:r>
          </a:p>
          <a:p>
            <a:pPr marL="360362" lvl="1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effectLst>
                  <a:outerShdw sx="1000" sy="1000" algn="ctr" rotWithShape="0">
                    <a:srgbClr val="000000"/>
                  </a:outerShdw>
                </a:effectLst>
              </a:rPr>
              <a:t>3) Stroke </a:t>
            </a:r>
            <a:endParaRPr lang="en-US" sz="2500" dirty="0">
              <a:effectLst>
                <a:outerShdw sx="1000" sy="1000" algn="ctr" rotWithShape="0">
                  <a:srgbClr val="000000"/>
                </a:outerShdw>
              </a:effectLst>
            </a:endParaRPr>
          </a:p>
          <a:p>
            <a:pPr marL="669925" indent="-457200">
              <a:spcBef>
                <a:spcPts val="2000"/>
              </a:spcBef>
              <a:spcAft>
                <a:spcPts val="1600"/>
              </a:spcAft>
              <a:buFont typeface="Wingdings" pitchFamily="2" charset="2"/>
              <a:buChar char="v"/>
            </a:pPr>
            <a:r>
              <a:rPr lang="en-US" dirty="0">
                <a:effectLst>
                  <a:outerShdw sx="1000" sy="1000" algn="ctr" rotWithShape="0">
                    <a:srgbClr val="000000"/>
                  </a:outerShdw>
                </a:effectLst>
              </a:rPr>
              <a:t>Sensitivity analyses:</a:t>
            </a:r>
          </a:p>
          <a:p>
            <a:pPr marL="749300" lvl="1" indent="-212725">
              <a:spcBef>
                <a:spcPts val="0"/>
              </a:spcBef>
              <a:spcAft>
                <a:spcPts val="1600"/>
              </a:spcAft>
            </a:pPr>
            <a:r>
              <a:rPr lang="en-US" sz="2200" dirty="0">
                <a:effectLst>
                  <a:outerShdw sx="1000" sy="1000" algn="ctr" rotWithShape="0">
                    <a:srgbClr val="000000"/>
                  </a:outerShdw>
                </a:effectLst>
              </a:rPr>
              <a:t>5 component end point (omitting adverse renal outcomes)</a:t>
            </a:r>
          </a:p>
          <a:p>
            <a:pPr marL="749300" lvl="1" indent="-212725">
              <a:spcBef>
                <a:spcPts val="0"/>
              </a:spcBef>
              <a:spcAft>
                <a:spcPts val="1600"/>
              </a:spcAft>
            </a:pPr>
            <a:r>
              <a:rPr lang="en-US" sz="2200" dirty="0">
                <a:effectLst>
                  <a:outerShdw sx="1000" sy="1000" algn="ctr" rotWithShape="0">
                    <a:srgbClr val="000000"/>
                  </a:outerShdw>
                </a:effectLst>
              </a:rPr>
              <a:t>4-component end point (omitting renal and heart failure outcomes)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6CC12-B550-77DE-5CEB-65438F4F8E8A}"/>
              </a:ext>
            </a:extLst>
          </p:cNvPr>
          <p:cNvSpPr txBox="1"/>
          <p:nvPr/>
        </p:nvSpPr>
        <p:spPr>
          <a:xfrm>
            <a:off x="3388396" y="1294907"/>
            <a:ext cx="5302734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92137" lvl="1" eaLnBrk="0" hangingPunct="0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+mn-lt"/>
                <a:ea typeface="ＭＳ Ｐゴシック" charset="-128"/>
              </a:rPr>
              <a:t>4) Coronary revascularization</a:t>
            </a:r>
          </a:p>
          <a:p>
            <a:pPr marL="592137" lvl="1" eaLnBrk="0" hangingPunct="0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+mn-lt"/>
                <a:ea typeface="ＭＳ Ｐゴシック" charset="-128"/>
              </a:rPr>
              <a:t>5) Hospitalization for heart failure</a:t>
            </a:r>
          </a:p>
          <a:p>
            <a:pPr marL="592137" lvl="1" eaLnBrk="0" hangingPunct="0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+mn-lt"/>
                <a:ea typeface="ＭＳ Ｐゴシック" charset="-128"/>
              </a:rPr>
              <a:t>6) Adverse renal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605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724709"/>
              </p:ext>
            </p:extLst>
          </p:nvPr>
        </p:nvGraphicFramePr>
        <p:xfrm>
          <a:off x="107244" y="523220"/>
          <a:ext cx="8918221" cy="446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439">
                  <a:extLst>
                    <a:ext uri="{9D8B030D-6E8A-4147-A177-3AD203B41FA5}">
                      <a16:colId xmlns:a16="http://schemas.microsoft.com/office/drawing/2014/main" val="1720827266"/>
                    </a:ext>
                  </a:extLst>
                </a:gridCol>
                <a:gridCol w="1703000">
                  <a:extLst>
                    <a:ext uri="{9D8B030D-6E8A-4147-A177-3AD203B41FA5}">
                      <a16:colId xmlns:a16="http://schemas.microsoft.com/office/drawing/2014/main" val="646277144"/>
                    </a:ext>
                  </a:extLst>
                </a:gridCol>
              </a:tblGrid>
              <a:tr h="36418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FF"/>
                          </a:solidFill>
                        </a:rPr>
                        <a:t>Tirzepatide (n=6586)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/>
                      <a:endParaRPr lang="en-US" sz="19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FF"/>
                          </a:solidFill>
                        </a:rPr>
                        <a:t>Dulaglutide (n=6579)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/>
                      <a:endParaRPr lang="en-US" sz="19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702668"/>
                  </a:ext>
                </a:extLst>
              </a:tr>
              <a:tr h="65553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With Event</a:t>
                      </a:r>
                    </a:p>
                    <a:p>
                      <a:pPr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N=1559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Without event</a:t>
                      </a:r>
                    </a:p>
                    <a:p>
                      <a:pPr marL="0" indent="0"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N=5027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With Event</a:t>
                      </a:r>
                    </a:p>
                    <a:p>
                      <a:pPr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N=1803	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Without event</a:t>
                      </a:r>
                    </a:p>
                    <a:p>
                      <a:pPr marL="0" indent="0"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N=4776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195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solidFill>
                            <a:srgbClr val="FFC850"/>
                          </a:solidFill>
                        </a:rPr>
                        <a:t>Mean Age (years)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aseline="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66.0</a:t>
                      </a:r>
                      <a:endParaRPr lang="en-US" sz="1900" baseline="0" dirty="0">
                        <a:solidFill>
                          <a:srgbClr val="FFC85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aseline="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63.4</a:t>
                      </a:r>
                      <a:endParaRPr lang="en-US" sz="1900" baseline="0" dirty="0">
                        <a:solidFill>
                          <a:srgbClr val="FFC85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aseline="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65.8</a:t>
                      </a: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aseline="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63.5</a:t>
                      </a: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195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C850"/>
                          </a:solidFill>
                        </a:rPr>
                        <a:t>Female sex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21.0%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31.1%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23.1%</a:t>
                      </a:r>
                    </a:p>
                  </a:txBody>
                  <a:tcPr marL="34290" marR="3429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31.6%</a:t>
                      </a:r>
                    </a:p>
                  </a:txBody>
                  <a:tcPr marL="34290" marR="3429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195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C8C8FF"/>
                          </a:solidFill>
                        </a:rPr>
                        <a:t>Weight (kg)</a:t>
                      </a:r>
                    </a:p>
                  </a:txBody>
                  <a:tcPr marL="68580" marR="68580" marT="34290" marB="34290" anchor="ctr"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C8C8FF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93.4</a:t>
                      </a:r>
                      <a:endParaRPr lang="en-US" sz="1900" dirty="0">
                        <a:solidFill>
                          <a:srgbClr val="C8C8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C8C8FF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92.4</a:t>
                      </a:r>
                      <a:endParaRPr lang="en-US" sz="1900" dirty="0">
                        <a:solidFill>
                          <a:srgbClr val="C8C8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93.8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92.0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195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C850"/>
                          </a:solidFill>
                        </a:rPr>
                        <a:t>eGFR </a:t>
                      </a:r>
                      <a:r>
                        <a:rPr lang="en-US" sz="1500" dirty="0">
                          <a:solidFill>
                            <a:srgbClr val="FFC850"/>
                          </a:solidFill>
                        </a:rPr>
                        <a:t>(</a:t>
                      </a:r>
                      <a:r>
                        <a:rPr lang="en-US" sz="1500" b="0" i="0" u="none" strike="noStrike" kern="12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mL/min/1.73 m</a:t>
                      </a:r>
                      <a:r>
                        <a:rPr lang="en-US" sz="1500" b="0" i="0" u="none" strike="noStrike" kern="1200" baseline="300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500" b="0" i="0" u="none" strike="noStrike" kern="1200" baseline="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500" b="0" i="0" u="none" strike="noStrike" kern="1200" dirty="0">
                          <a:solidFill>
                            <a:srgbClr val="FFC8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500" b="0" i="0" kern="1200" dirty="0">
                        <a:solidFill>
                          <a:srgbClr val="FFC8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69.7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81.2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71.7 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82.1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195">
                <a:tc>
                  <a:txBody>
                    <a:bodyPr/>
                    <a:lstStyle/>
                    <a:p>
                      <a:pPr marL="0" marR="0" lvl="0" indent="0" algn="l" defTabSz="342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FFC850"/>
                          </a:solidFill>
                        </a:rPr>
                        <a:t>Median UACR (mg/g)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46 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19 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46 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18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400204"/>
                  </a:ext>
                </a:extLst>
              </a:tr>
              <a:tr h="450301">
                <a:tc>
                  <a:txBody>
                    <a:bodyPr/>
                    <a:lstStyle/>
                    <a:p>
                      <a:pPr marL="0" marR="0" lvl="0" indent="0" algn="l" defTabSz="342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FFC850"/>
                          </a:solidFill>
                        </a:rPr>
                        <a:t>Microalbuminuria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40.4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29.4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42.5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28.0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74889"/>
                  </a:ext>
                </a:extLst>
              </a:tr>
              <a:tr h="426195">
                <a:tc>
                  <a:txBody>
                    <a:bodyPr/>
                    <a:lstStyle/>
                    <a:p>
                      <a:pPr marL="0" marR="0" lvl="0" indent="0" algn="l" defTabSz="342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C8C8FF"/>
                          </a:solidFill>
                        </a:rPr>
                        <a:t>Hemoglobin A1c (%)</a:t>
                      </a:r>
                    </a:p>
                  </a:txBody>
                  <a:tcPr marL="68580" marR="68580" marT="34290" marB="34290" anchor="ctr"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C8C8FF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8.5</a:t>
                      </a:r>
                      <a:endParaRPr lang="en-US" sz="1900" dirty="0">
                        <a:solidFill>
                          <a:srgbClr val="C8C8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C8C8FF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8.4</a:t>
                      </a:r>
                      <a:endParaRPr lang="en-US" sz="1900" dirty="0">
                        <a:solidFill>
                          <a:srgbClr val="C8C8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C8C8FF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8.4</a:t>
                      </a:r>
                      <a:endParaRPr lang="en-US" sz="1900" dirty="0">
                        <a:solidFill>
                          <a:srgbClr val="C8C8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C8C8FF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8.4</a:t>
                      </a:r>
                      <a:endParaRPr lang="en-US" sz="1900" dirty="0">
                        <a:solidFill>
                          <a:srgbClr val="C8C8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069621"/>
                  </a:ext>
                </a:extLst>
              </a:tr>
              <a:tr h="426195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C850"/>
                          </a:solidFill>
                        </a:rPr>
                        <a:t>Prior CHF (%)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27.0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17.7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28.6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IE" sz="1900" dirty="0">
                          <a:solidFill>
                            <a:srgbClr val="FFC85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17.9</a:t>
                      </a:r>
                      <a:endParaRPr lang="en-US" sz="1900" dirty="0">
                        <a:solidFill>
                          <a:srgbClr val="FFC85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18415" marR="18415" marT="9525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E9803C-1168-7121-2036-F5E3E9DFB76C}"/>
              </a:ext>
            </a:extLst>
          </p:cNvPr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741363" algn="l"/>
              </a:tabLst>
            </a:pPr>
            <a:r>
              <a:rPr lang="en-US" sz="2700" dirty="0">
                <a:solidFill>
                  <a:srgbClr val="FFC94F"/>
                </a:solidFill>
                <a:effectLst/>
              </a:rPr>
              <a:t>Selected Baseline Characteristics: Patients with Events</a:t>
            </a:r>
            <a:endParaRPr lang="en-US" sz="2700" dirty="0">
              <a:solidFill>
                <a:srgbClr val="FFC9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83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35F64-B718-F559-3C9C-75187ABD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54988" cy="558350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Tirzepatide vs. Dulaglutide: 6-Component Outcome</a:t>
            </a:r>
          </a:p>
        </p:txBody>
      </p:sp>
      <p:pic>
        <p:nvPicPr>
          <p:cNvPr id="10" name="Picture 9" descr="A graph showing the growth of a number of people&#10;&#10;AI-generated content may be incorrect.">
            <a:extLst>
              <a:ext uri="{FF2B5EF4-FFF2-40B4-BE49-F238E27FC236}">
                <a16:creationId xmlns:a16="http://schemas.microsoft.com/office/drawing/2014/main" id="{DF03460E-F297-FD84-0222-DA4B73F0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8" y="653712"/>
            <a:ext cx="8811658" cy="4339074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57FF0F-EC37-EFEA-8B2F-A6726C561C53}"/>
              </a:ext>
            </a:extLst>
          </p:cNvPr>
          <p:cNvSpPr txBox="1"/>
          <p:nvPr/>
        </p:nvSpPr>
        <p:spPr>
          <a:xfrm>
            <a:off x="1416107" y="1051823"/>
            <a:ext cx="2545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HR 0.84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(95% CI 0.79 – 0.90)</a:t>
            </a:r>
          </a:p>
          <a:p>
            <a:r>
              <a:rPr lang="en-US" sz="2000" dirty="0">
                <a:solidFill>
                  <a:schemeClr val="bg1"/>
                </a:solidFill>
              </a:rPr>
              <a:t>P&lt;0.001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4A5C9-4922-BF4A-404B-5DC15638A922}"/>
              </a:ext>
            </a:extLst>
          </p:cNvPr>
          <p:cNvSpPr txBox="1"/>
          <p:nvPr/>
        </p:nvSpPr>
        <p:spPr>
          <a:xfrm>
            <a:off x="5801990" y="1828800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D2D2FF"/>
                </a:solidFill>
              </a:rPr>
              <a:t>Dulaglutide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9266C-32BC-DFCC-2D22-DD39E82A2AB6}"/>
              </a:ext>
            </a:extLst>
          </p:cNvPr>
          <p:cNvSpPr txBox="1"/>
          <p:nvPr/>
        </p:nvSpPr>
        <p:spPr>
          <a:xfrm>
            <a:off x="6982078" y="2527485"/>
            <a:ext cx="144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94F"/>
                </a:solidFill>
              </a:rPr>
              <a:t>Tirzepatide</a:t>
            </a:r>
          </a:p>
        </p:txBody>
      </p:sp>
    </p:spTree>
    <p:extLst>
      <p:ext uri="{BB962C8B-B14F-4D97-AF65-F5344CB8AC3E}">
        <p14:creationId xmlns:p14="http://schemas.microsoft.com/office/powerpoint/2010/main" val="42764625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F257-78C8-1917-5060-D5CEC566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447"/>
          </a:xfrm>
        </p:spPr>
        <p:txBody>
          <a:bodyPr/>
          <a:lstStyle/>
          <a:p>
            <a:r>
              <a:rPr lang="en-US" sz="2800" dirty="0">
                <a:effectLst>
                  <a:outerShdw sx="1000" sy="1000" algn="tl">
                    <a:srgbClr val="000000"/>
                  </a:outerShdw>
                </a:effectLst>
              </a:rPr>
              <a:t>Results: Six Major Cardiorenal Adverse Outcomes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A4E0A1-1A9C-0935-F8DF-F4BF7D5AC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76188"/>
              </p:ext>
            </p:extLst>
          </p:nvPr>
        </p:nvGraphicFramePr>
        <p:xfrm>
          <a:off x="162891" y="584471"/>
          <a:ext cx="8878530" cy="4435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499">
                  <a:extLst>
                    <a:ext uri="{9D8B030D-6E8A-4147-A177-3AD203B41FA5}">
                      <a16:colId xmlns:a16="http://schemas.microsoft.com/office/drawing/2014/main" val="47679594"/>
                    </a:ext>
                  </a:extLst>
                </a:gridCol>
                <a:gridCol w="1408014">
                  <a:extLst>
                    <a:ext uri="{9D8B030D-6E8A-4147-A177-3AD203B41FA5}">
                      <a16:colId xmlns:a16="http://schemas.microsoft.com/office/drawing/2014/main" val="4070749811"/>
                    </a:ext>
                  </a:extLst>
                </a:gridCol>
                <a:gridCol w="1416107">
                  <a:extLst>
                    <a:ext uri="{9D8B030D-6E8A-4147-A177-3AD203B41FA5}">
                      <a16:colId xmlns:a16="http://schemas.microsoft.com/office/drawing/2014/main" val="3539159212"/>
                    </a:ext>
                  </a:extLst>
                </a:gridCol>
                <a:gridCol w="1924846">
                  <a:extLst>
                    <a:ext uri="{9D8B030D-6E8A-4147-A177-3AD203B41FA5}">
                      <a16:colId xmlns:a16="http://schemas.microsoft.com/office/drawing/2014/main" val="2942219556"/>
                    </a:ext>
                  </a:extLst>
                </a:gridCol>
                <a:gridCol w="1050064">
                  <a:extLst>
                    <a:ext uri="{9D8B030D-6E8A-4147-A177-3AD203B41FA5}">
                      <a16:colId xmlns:a16="http://schemas.microsoft.com/office/drawing/2014/main" val="576403187"/>
                    </a:ext>
                  </a:extLst>
                </a:gridCol>
              </a:tblGrid>
              <a:tr h="7036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140" rtl="0" eaLnBrk="1" latinLnBrk="0" hangingPunct="1">
                        <a:lnSpc>
                          <a:spcPct val="90000"/>
                        </a:lnSpc>
                        <a:buNone/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Tirzepatide</a:t>
                      </a:r>
                    </a:p>
                    <a:p>
                      <a:pPr marL="0" marR="0" algn="ctr" defTabSz="342140" rtl="0" eaLnBrk="1" latinLnBrk="0" hangingPunct="1">
                        <a:lnSpc>
                          <a:spcPct val="90000"/>
                        </a:lnSpc>
                        <a:buNone/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140" rtl="0" eaLnBrk="1" latinLnBrk="0" hangingPunct="1">
                        <a:lnSpc>
                          <a:spcPct val="9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Dulaglutide</a:t>
                      </a:r>
                    </a:p>
                    <a:p>
                      <a:pPr marL="0" marR="0" algn="ctr" defTabSz="342140" rtl="0" eaLnBrk="1" latinLnBrk="0" hangingPunct="1">
                        <a:lnSpc>
                          <a:spcPct val="90000"/>
                        </a:lnSpc>
                        <a:buNone/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14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HR (95% CI)</a:t>
                      </a:r>
                      <a:endParaRPr lang="en-US" sz="20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P value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09990"/>
                  </a:ext>
                </a:extLst>
              </a:tr>
              <a:tr h="466474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900" b="0" dirty="0">
                          <a:solidFill>
                            <a:srgbClr val="FFC94F"/>
                          </a:solidFill>
                          <a:effectLst/>
                        </a:rPr>
                        <a:t>6-component composite</a:t>
                      </a:r>
                      <a:endParaRPr lang="en-US" sz="1900" b="0" dirty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900" dirty="0">
                          <a:solidFill>
                            <a:srgbClr val="FFC94F"/>
                          </a:solidFill>
                          <a:effectLst/>
                        </a:rPr>
                        <a:t>23.7</a:t>
                      </a:r>
                      <a:endParaRPr lang="en-US" sz="1900" b="0" dirty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900" dirty="0">
                          <a:solidFill>
                            <a:srgbClr val="FFC94F"/>
                          </a:solidFill>
                          <a:effectLst/>
                        </a:rPr>
                        <a:t>27.4</a:t>
                      </a:r>
                      <a:endParaRPr lang="en-US" sz="1900" b="0" dirty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indent="0" algn="ctr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900" dirty="0">
                          <a:solidFill>
                            <a:srgbClr val="FFC94F"/>
                          </a:solidFill>
                          <a:effectLst/>
                        </a:rPr>
                        <a:t>0.84 (0.79-0.90)</a:t>
                      </a:r>
                      <a:endParaRPr lang="en-US" sz="1900" b="0" dirty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900" dirty="0">
                          <a:solidFill>
                            <a:srgbClr val="FFC94F"/>
                          </a:solidFill>
                          <a:effectLst/>
                        </a:rPr>
                        <a:t>&lt;0.001</a:t>
                      </a:r>
                      <a:endParaRPr lang="en-US" sz="1900" dirty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57209"/>
                  </a:ext>
                </a:extLst>
              </a:tr>
              <a:tr h="466474">
                <a:tc gridSpan="5">
                  <a:txBody>
                    <a:bodyPr/>
                    <a:lstStyle/>
                    <a:p>
                      <a:pPr marL="63500" marR="0" indent="0" algn="l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point components</a:t>
                      </a:r>
                    </a:p>
                  </a:txBody>
                  <a:tcPr marL="24254" marR="24254" marT="0" marB="0" anchor="ctr">
                    <a:solidFill>
                      <a:srgbClr val="0000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476926"/>
                  </a:ext>
                </a:extLst>
              </a:tr>
              <a:tr h="466474">
                <a:tc>
                  <a:txBody>
                    <a:bodyPr/>
                    <a:lstStyle/>
                    <a:p>
                      <a:pPr marL="217805" marR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 dirty="0">
                          <a:solidFill>
                            <a:srgbClr val="FFC94F"/>
                          </a:solidFill>
                          <a:effectLst/>
                        </a:rPr>
                        <a:t>All-cause mortality</a:t>
                      </a:r>
                      <a:endParaRPr lang="en-US" sz="1800" b="0" dirty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14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rgbClr val="FFC9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C9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indent="0" algn="ctr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dirty="0">
                          <a:solidFill>
                            <a:srgbClr val="FFC94F"/>
                          </a:solidFill>
                          <a:effectLst/>
                        </a:rPr>
                        <a:t>0.84 (0.75-0.94)</a:t>
                      </a:r>
                      <a:endParaRPr lang="en-US" sz="1800" b="0" dirty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FFC94F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371159"/>
                  </a:ext>
                </a:extLst>
              </a:tr>
              <a:tr h="466474">
                <a:tc>
                  <a:txBody>
                    <a:bodyPr/>
                    <a:lstStyle/>
                    <a:p>
                      <a:pPr marL="217805" marR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Myocardial infarction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14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indent="0" algn="ctr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0.86 (0.74-1.00)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42546"/>
                  </a:ext>
                </a:extLst>
              </a:tr>
              <a:tr h="466474">
                <a:tc>
                  <a:txBody>
                    <a:bodyPr/>
                    <a:lstStyle/>
                    <a:p>
                      <a:pPr marL="217805" marR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Stroke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14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indent="0" algn="ctr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0.91 (0.76-1.09)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52925"/>
                  </a:ext>
                </a:extLst>
              </a:tr>
              <a:tr h="466474">
                <a:tc>
                  <a:txBody>
                    <a:bodyPr/>
                    <a:lstStyle/>
                    <a:p>
                      <a:pPr marL="217805" marR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FFC94F"/>
                          </a:solidFill>
                          <a:effectLst/>
                        </a:rPr>
                        <a:t>Coronary revascularization</a:t>
                      </a:r>
                      <a:endParaRPr lang="en-US" sz="1800" b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14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rgbClr val="FFC9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C9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indent="0" algn="ctr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C9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0.84 (0.75-0.95)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FFC94F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61087"/>
                  </a:ext>
                </a:extLst>
              </a:tr>
              <a:tr h="466474">
                <a:tc>
                  <a:txBody>
                    <a:bodyPr/>
                    <a:lstStyle/>
                    <a:p>
                      <a:pPr marL="217805" marR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Heart failure hospitalization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14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indent="0" algn="ctr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 (0.79-1.17)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26742"/>
                  </a:ext>
                </a:extLst>
              </a:tr>
              <a:tr h="466474">
                <a:tc>
                  <a:txBody>
                    <a:bodyPr/>
                    <a:lstStyle/>
                    <a:p>
                      <a:pPr marL="217805" marR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 dirty="0">
                          <a:solidFill>
                            <a:srgbClr val="FFC94F"/>
                          </a:solidFill>
                          <a:effectLst/>
                        </a:rPr>
                        <a:t>Composite renal end point</a:t>
                      </a:r>
                      <a:endParaRPr lang="en-US" sz="1800" b="0" dirty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14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rgbClr val="FFC9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C9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7938" marR="0" indent="0" algn="ctr" defTabSz="342140" rtl="0" eaLnBrk="1" latinLnBrk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C9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 (0.68-0.91)</a:t>
                      </a: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FFC94F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C94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24254" marR="24254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11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610691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CISION_REVISED_TEMPLATE">
  <a:themeElements>
    <a:clrScheme name="PRECISION_REVISED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CISION_REVISED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RECISION_REVISED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cf7ff65a-ced6-400c-9856-fcac58ff39e8}" enabled="0" method="" siteId="{cf7ff65a-ced6-400c-9856-fcac58ff39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System 2 GB:Apps:Microsoft Office 98:Templates:Presentation Designs:•FIN Template (best)</Template>
  <TotalTime>42460</TotalTime>
  <Pages>1</Pages>
  <Words>905</Words>
  <Application>Microsoft Macintosh PowerPoint</Application>
  <PresentationFormat>On-screen Show (16:9)</PresentationFormat>
  <Paragraphs>212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Helvetica</vt:lpstr>
      <vt:lpstr>Times</vt:lpstr>
      <vt:lpstr>Times New Roman</vt:lpstr>
      <vt:lpstr>Wingdings</vt:lpstr>
      <vt:lpstr>8_Blank Presentation</vt:lpstr>
      <vt:lpstr>1_PRECISION_REVISED_TEMPLATE</vt:lpstr>
      <vt:lpstr>PowerPoint Presentation</vt:lpstr>
      <vt:lpstr>Academic Executive Committee</vt:lpstr>
      <vt:lpstr>Background</vt:lpstr>
      <vt:lpstr>Current Analysis</vt:lpstr>
      <vt:lpstr>SURPASS CVOT: Trial Design</vt:lpstr>
      <vt:lpstr>End Points for Current Analysis</vt:lpstr>
      <vt:lpstr>PowerPoint Presentation</vt:lpstr>
      <vt:lpstr>Tirzepatide vs. Dulaglutide: 6-Component Outcome</vt:lpstr>
      <vt:lpstr>Results: Six Major Cardiorenal Adverse Outcomes</vt:lpstr>
      <vt:lpstr>Tirzepatide vs. Dulaglutide: 5-Component Outcome</vt:lpstr>
      <vt:lpstr>Tirzepatide vs. Dulaglutide: 4-Component Outcome</vt:lpstr>
      <vt:lpstr>All-Cause Mortality: Major Driver of Improved Outcomes</vt:lpstr>
      <vt:lpstr>Selected Subgroups: 6-component Cardiorenal End Point</vt:lpstr>
      <vt:lpstr>Most Common Investigator-Reported Adverse Effects</vt:lpstr>
      <vt:lpstr>Limitations</vt:lpstr>
      <vt:lpstr>Conclusions</vt:lpstr>
      <vt:lpstr>PowerPoint Presentation</vt:lpstr>
      <vt:lpstr>A Final Thought</vt:lpstr>
    </vt:vector>
  </TitlesOfParts>
  <Manager/>
  <Company>Cleveland Clinic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Steven E. Nissen MD</dc:creator>
  <cp:keywords/>
  <dc:description/>
  <cp:lastModifiedBy>Nissen, M.D., Steven</cp:lastModifiedBy>
  <cp:revision>2105</cp:revision>
  <cp:lastPrinted>2023-03-02T12:41:38Z</cp:lastPrinted>
  <dcterms:created xsi:type="dcterms:W3CDTF">2010-05-14T19:32:20Z</dcterms:created>
  <dcterms:modified xsi:type="dcterms:W3CDTF">2026-03-17T13:11:04Z</dcterms:modified>
  <cp:category/>
</cp:coreProperties>
</file>