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10" r:id="rId5"/>
  </p:sldMasterIdLst>
  <p:notesMasterIdLst>
    <p:notesMasterId r:id="rId41"/>
  </p:notesMasterIdLst>
  <p:sldIdLst>
    <p:sldId id="257" r:id="rId6"/>
    <p:sldId id="2147483639" r:id="rId7"/>
    <p:sldId id="271" r:id="rId8"/>
    <p:sldId id="282" r:id="rId9"/>
    <p:sldId id="277" r:id="rId10"/>
    <p:sldId id="265" r:id="rId11"/>
    <p:sldId id="278" r:id="rId12"/>
    <p:sldId id="280" r:id="rId13"/>
    <p:sldId id="294" r:id="rId14"/>
    <p:sldId id="263" r:id="rId15"/>
    <p:sldId id="256" r:id="rId16"/>
    <p:sldId id="262" r:id="rId17"/>
    <p:sldId id="2147483644" r:id="rId18"/>
    <p:sldId id="274" r:id="rId19"/>
    <p:sldId id="264" r:id="rId20"/>
    <p:sldId id="285" r:id="rId21"/>
    <p:sldId id="299" r:id="rId22"/>
    <p:sldId id="266" r:id="rId23"/>
    <p:sldId id="300" r:id="rId24"/>
    <p:sldId id="269" r:id="rId25"/>
    <p:sldId id="270" r:id="rId26"/>
    <p:sldId id="296" r:id="rId27"/>
    <p:sldId id="268" r:id="rId28"/>
    <p:sldId id="288" r:id="rId29"/>
    <p:sldId id="2147483642" r:id="rId30"/>
    <p:sldId id="283" r:id="rId31"/>
    <p:sldId id="295" r:id="rId32"/>
    <p:sldId id="267" r:id="rId33"/>
    <p:sldId id="273" r:id="rId34"/>
    <p:sldId id="259" r:id="rId35"/>
    <p:sldId id="258" r:id="rId36"/>
    <p:sldId id="2147483647" r:id="rId37"/>
    <p:sldId id="275" r:id="rId38"/>
    <p:sldId id="290" r:id="rId39"/>
    <p:sldId id="29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6F4BDAC-A64F-3B46-8BC6-E486E50CDD24}">
          <p14:sldIdLst>
            <p14:sldId id="257"/>
          </p14:sldIdLst>
        </p14:section>
        <p14:section name="Intro" id="{DFA491C7-08CC-2F49-AD31-B05BF66824CC}">
          <p14:sldIdLst>
            <p14:sldId id="2147483639"/>
            <p14:sldId id="271"/>
            <p14:sldId id="282"/>
            <p14:sldId id="277"/>
          </p14:sldIdLst>
        </p14:section>
        <p14:section name="STEMI-DTU" id="{B442D0B1-438D-5947-9FF7-2A6E681EDB07}">
          <p14:sldIdLst>
            <p14:sldId id="265"/>
            <p14:sldId id="278"/>
            <p14:sldId id="280"/>
            <p14:sldId id="294"/>
            <p14:sldId id="263"/>
            <p14:sldId id="256"/>
            <p14:sldId id="262"/>
            <p14:sldId id="2147483644"/>
            <p14:sldId id="274"/>
            <p14:sldId id="264"/>
            <p14:sldId id="285"/>
            <p14:sldId id="299"/>
            <p14:sldId id="266"/>
            <p14:sldId id="300"/>
            <p14:sldId id="269"/>
            <p14:sldId id="270"/>
            <p14:sldId id="296"/>
            <p14:sldId id="268"/>
            <p14:sldId id="288"/>
            <p14:sldId id="2147483642"/>
            <p14:sldId id="283"/>
            <p14:sldId id="295"/>
          </p14:sldIdLst>
        </p14:section>
        <p14:section name="Appendix" id="{F7E0EA48-24D3-2840-B73E-91AF843C2706}">
          <p14:sldIdLst>
            <p14:sldId id="267"/>
            <p14:sldId id="273"/>
            <p14:sldId id="259"/>
            <p14:sldId id="258"/>
            <p14:sldId id="2147483647"/>
            <p14:sldId id="275"/>
            <p14:sldId id="290"/>
            <p14:sldId id="29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36961F-B40F-8021-335F-4CD116B43A4E}" name="Parikh, Ashish" initials="AP" userId="S::AParik16@its.jnj.com::59f1faf2-e5ad-41a9-b9fe-11db8bfaac63" providerId="AD"/>
  <p188:author id="{6A940050-1AB9-8701-791B-1AAAD8E4EFF4}" name="Seth Bilazarian, MD" initials="SB" userId="Seth Bilazarian, MD" providerId="None"/>
  <p188:author id="{3AA29A54-D49C-D937-F91D-2BE950C6E678}" name="Facemire, Carie  [ABMUS]" initials="CF" userId="S::CFacemir@its.jnj.com::4b13fa93-6c8e-4333-92b5-15bc2c89a7d0" providerId="AD"/>
  <p188:author id="{EA19225D-7855-F311-41E0-0C1FAB08D857}" name="Lusk, Sarah [MEDUS]" initials="SL" userId="S::SLusk@its.jnj.com::8abc8b3e-4a6e-45d8-8d74-f45a70c425af" providerId="AD"/>
  <p188:author id="{62E61A96-21EA-80DB-5070-0628512CA477}" name="Christanday, Geoffrey  [ABMUS]" initials="CG[" userId="S::GChrista@its.jnj.com::101d101f-c94d-4ae2-9681-b6423480484d" providerId="AD"/>
  <p188:author id="{F1A9DEAA-EDEA-E70E-A3A2-BA9ED5F18F99}" name="Christanday, Geoffrey  [ABMUS]" initials="CG" userId="S::gchrista@its.jnj.com::101d101f-c94d-4ae2-9681-b6423480484d" providerId="AD"/>
  <p188:author id="{6551EAEF-AE47-C3C0-16A6-6112A092D3FA}" name="Lusk, Sarah [MEDUS]" initials="LS" userId="S::slusk@its.jnj.com::8abc8b3e-4a6e-45d8-8d74-f45a70c425a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1616FF"/>
    <a:srgbClr val="002756"/>
    <a:srgbClr val="E8E8FF"/>
    <a:srgbClr val="FF0000"/>
    <a:srgbClr val="1360AC"/>
    <a:srgbClr val="1200E2"/>
    <a:srgbClr val="FF0200"/>
    <a:srgbClr val="02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92"/>
    <p:restoredTop sz="94014" autoAdjust="0"/>
  </p:normalViewPr>
  <p:slideViewPr>
    <p:cSldViewPr snapToGrid="0">
      <p:cViewPr varScale="1">
        <p:scale>
          <a:sx n="116" d="100"/>
          <a:sy n="116" d="100"/>
        </p:scale>
        <p:origin x="744" y="176"/>
      </p:cViewPr>
      <p:guideLst/>
    </p:cSldViewPr>
  </p:slideViewPr>
  <p:notesTextViewPr>
    <p:cViewPr>
      <p:scale>
        <a:sx n="1" d="1"/>
        <a:sy n="1" d="1"/>
      </p:scale>
      <p:origin x="0" y="0"/>
    </p:cViewPr>
  </p:notesTextViewPr>
  <p:sorterViewPr>
    <p:cViewPr>
      <p:scale>
        <a:sx n="100" d="100"/>
        <a:sy n="100" d="100"/>
      </p:scale>
      <p:origin x="0" y="-103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8/10/relationships/authors" Target="authors.xml"/><Relationship Id="rId20" Type="http://schemas.openxmlformats.org/officeDocument/2006/relationships/slide" Target="slides/slide15.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Sheet1!$C$45</c:f>
              <c:strCache>
                <c:ptCount val="1"/>
                <c:pt idx="0">
                  <c:v>Treatment</c:v>
                </c:pt>
              </c:strCache>
            </c:strRef>
          </c:tx>
          <c:spPr>
            <a:solidFill>
              <a:schemeClr val="accent1"/>
            </a:solidFill>
            <a:ln>
              <a:noFill/>
            </a:ln>
            <a:effectLst/>
          </c:spPr>
          <c:invertIfNegative val="0"/>
          <c:dLbls>
            <c:dLbl>
              <c:idx val="0"/>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55151017153334692"/>
                      <c:h val="0.15941950060031507"/>
                    </c:manualLayout>
                  </c15:layout>
                </c:ext>
                <c:ext xmlns:c16="http://schemas.microsoft.com/office/drawing/2014/chart" uri="{C3380CC4-5D6E-409C-BE32-E72D297353CC}">
                  <c16:uniqueId val="{00000001-863C-204A-B688-11431E1F2EC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c:f>
              <c:strCache>
                <c:ptCount val="1"/>
                <c:pt idx="0">
                  <c:v>Maj Bleeding or 
Maj Vasc Comp</c:v>
                </c:pt>
              </c:strCache>
            </c:strRef>
          </c:cat>
          <c:val>
            <c:numRef>
              <c:f>Sheet1!$C$46</c:f>
              <c:numCache>
                <c:formatCode>0.0%</c:formatCode>
                <c:ptCount val="1"/>
                <c:pt idx="0">
                  <c:v>0.308</c:v>
                </c:pt>
              </c:numCache>
            </c:numRef>
          </c:val>
          <c:extLst>
            <c:ext xmlns:c16="http://schemas.microsoft.com/office/drawing/2014/chart" uri="{C3380CC4-5D6E-409C-BE32-E72D297353CC}">
              <c16:uniqueId val="{00000000-863C-204A-B688-11431E1F2EC0}"/>
            </c:ext>
          </c:extLst>
        </c:ser>
        <c:dLbls>
          <c:showLegendKey val="0"/>
          <c:showVal val="0"/>
          <c:showCatName val="0"/>
          <c:showSerName val="0"/>
          <c:showPercent val="0"/>
          <c:showBubbleSize val="0"/>
        </c:dLbls>
        <c:gapWidth val="110"/>
        <c:overlap val="-27"/>
        <c:axId val="687851712"/>
        <c:axId val="687850368"/>
      </c:barChart>
      <c:catAx>
        <c:axId val="687851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crossAx val="687850368"/>
        <c:crosses val="autoZero"/>
        <c:auto val="1"/>
        <c:lblAlgn val="ctr"/>
        <c:lblOffset val="100"/>
        <c:noMultiLvlLbl val="0"/>
      </c:catAx>
      <c:valAx>
        <c:axId val="687850368"/>
        <c:scaling>
          <c:orientation val="minMax"/>
        </c:scaling>
        <c:delete val="1"/>
        <c:axPos val="l"/>
        <c:numFmt formatCode="0.0%" sourceLinked="1"/>
        <c:majorTickMark val="none"/>
        <c:minorTickMark val="none"/>
        <c:tickLblPos val="nextTo"/>
        <c:crossAx val="687851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5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65B75F-EA6E-6842-B620-5588DFDC7E6B}" type="datetimeFigureOut">
              <a:rPr lang="en-US" smtClean="0"/>
              <a:t>3/27/26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26164D-AB78-494A-9131-8979AB02EE70}" type="slidenum">
              <a:rPr lang="en-US" smtClean="0"/>
              <a:t>‹#›</a:t>
            </a:fld>
            <a:endParaRPr lang="en-US"/>
          </a:p>
        </p:txBody>
      </p:sp>
    </p:spTree>
    <p:extLst>
      <p:ext uri="{BB962C8B-B14F-4D97-AF65-F5344CB8AC3E}">
        <p14:creationId xmlns:p14="http://schemas.microsoft.com/office/powerpoint/2010/main" val="2711818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Heart attacks lead to heart failure. This is especially evident for patients over the age of 65 with their first acute MI. Despite timely reperfusion…. </a:t>
            </a:r>
          </a:p>
        </p:txBody>
      </p:sp>
      <p:sp>
        <p:nvSpPr>
          <p:cNvPr id="4" name="Slide Number Placeholder 3"/>
          <p:cNvSpPr>
            <a:spLocks noGrp="1"/>
          </p:cNvSpPr>
          <p:nvPr>
            <p:ph type="sldNum" sz="quarter" idx="5"/>
          </p:nvPr>
        </p:nvSpPr>
        <p:spPr/>
        <p:txBody>
          <a:bodyPr/>
          <a:lstStyle/>
          <a:p>
            <a:fld id="{3026164D-AB78-494A-9131-8979AB02EE70}" type="slidenum">
              <a:rPr lang="en-US" smtClean="0"/>
              <a:t>2</a:t>
            </a:fld>
            <a:endParaRPr lang="en-US"/>
          </a:p>
        </p:txBody>
      </p:sp>
    </p:spTree>
    <p:extLst>
      <p:ext uri="{BB962C8B-B14F-4D97-AF65-F5344CB8AC3E}">
        <p14:creationId xmlns:p14="http://schemas.microsoft.com/office/powerpoint/2010/main" val="252466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Baseline characteristics illustrate a typical anterior </a:t>
            </a:r>
            <a:r>
              <a:rPr lang="en-US" err="1"/>
              <a:t>stemi</a:t>
            </a:r>
            <a:r>
              <a:rPr lang="en-US"/>
              <a:t> population. </a:t>
            </a:r>
            <a:r>
              <a:rPr lang="en-US" b="1"/>
              <a:t>Notably, however, we were surprised to see the hypertensive nature of patients with a mean arterial pressure approaching 110 mmHg. This is important because high afterload can negative impact the ability of a rotary flow pump to unload the left ventricle.</a:t>
            </a:r>
            <a:r>
              <a:rPr lang="en-US"/>
              <a:t> Patients also had mean lactate levels around 2.0 and high LVEDPs – suggested we enrolled the correct population. </a:t>
            </a:r>
          </a:p>
        </p:txBody>
      </p:sp>
      <p:sp>
        <p:nvSpPr>
          <p:cNvPr id="4" name="Slide Number Placeholder 3"/>
          <p:cNvSpPr>
            <a:spLocks noGrp="1"/>
          </p:cNvSpPr>
          <p:nvPr>
            <p:ph type="sldNum" sz="quarter" idx="5"/>
          </p:nvPr>
        </p:nvSpPr>
        <p:spPr/>
        <p:txBody>
          <a:bodyPr/>
          <a:lstStyle/>
          <a:p>
            <a:fld id="{3026164D-AB78-494A-9131-8979AB02EE70}" type="slidenum">
              <a:rPr lang="en-US" smtClean="0"/>
              <a:t>11</a:t>
            </a:fld>
            <a:endParaRPr lang="en-US"/>
          </a:p>
        </p:txBody>
      </p:sp>
    </p:spTree>
    <p:extLst>
      <p:ext uri="{BB962C8B-B14F-4D97-AF65-F5344CB8AC3E}">
        <p14:creationId xmlns:p14="http://schemas.microsoft.com/office/powerpoint/2010/main" val="1746176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Some key procedural characteristics are shown here. Radial access for PCI was only observed in 16-20% due to the protocol requirement for a femoral angiogram in all patients. 98% of patients had a culprit lesion in the LAD. After initiation of the Impella pump, aortic diastolic pressure and coronary perfusion pressure was significantly increased compared to the control arm. </a:t>
            </a:r>
            <a:r>
              <a:rPr lang="en-US" b="1"/>
              <a:t>Notably, after 30 minutes of Impella support, more patients achieved TIMI 2/3 flow before PCI in the treatment arm compared to controls, which may reflect the combination of increased coronary perfusion pressure and exposure to anticoagulation for 30 minutes before PCI. </a:t>
            </a:r>
          </a:p>
        </p:txBody>
      </p:sp>
      <p:sp>
        <p:nvSpPr>
          <p:cNvPr id="4" name="Slide Number Placeholder 3"/>
          <p:cNvSpPr>
            <a:spLocks noGrp="1"/>
          </p:cNvSpPr>
          <p:nvPr>
            <p:ph type="sldNum" sz="quarter" idx="5"/>
          </p:nvPr>
        </p:nvSpPr>
        <p:spPr/>
        <p:txBody>
          <a:bodyPr/>
          <a:lstStyle/>
          <a:p>
            <a:fld id="{3026164D-AB78-494A-9131-8979AB02EE70}" type="slidenum">
              <a:rPr lang="en-US" smtClean="0"/>
              <a:t>12</a:t>
            </a:fld>
            <a:endParaRPr lang="en-US"/>
          </a:p>
        </p:txBody>
      </p:sp>
    </p:spTree>
    <p:extLst>
      <p:ext uri="{BB962C8B-B14F-4D97-AF65-F5344CB8AC3E}">
        <p14:creationId xmlns:p14="http://schemas.microsoft.com/office/powerpoint/2010/main" val="4252313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2FDE5-517D-702C-4728-6965F41A85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314223-64B5-B4AF-93F6-1986F529852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FB3C8FE-F18D-E9E6-8B0B-93D3DF8B85A5}"/>
              </a:ext>
            </a:extLst>
          </p:cNvPr>
          <p:cNvSpPr>
            <a:spLocks noGrp="1"/>
          </p:cNvSpPr>
          <p:nvPr>
            <p:ph type="body" idx="1"/>
          </p:nvPr>
        </p:nvSpPr>
        <p:spPr/>
        <p:txBody>
          <a:bodyPr/>
          <a:lstStyle/>
          <a:p>
            <a:r>
              <a:rPr lang="en-US"/>
              <a:t>As mentioned, this was a highly ambitious study protocol, especially within the high pressure environment of anterior STEMI where timing is critical. Both the treatment and control arms had nearly identical symptom onset to first device timing. In the treatment arm, the protocolized delay to PCI led to a 47 minute increase in total ischemic time and 42 minute increase in door to balloon time compared to controls. Notably, operators were allowed to bailout to PCI during this delay to PCI period. Zero bailouts were observed, suggesting patient stability while on LV support before PCI. Impella pumps stayed in place for an average of 10 hours as per protocol. </a:t>
            </a:r>
            <a:r>
              <a:rPr lang="en-US" b="1"/>
              <a:t>Based on these timing elements and consistent with what we </a:t>
            </a:r>
            <a:r>
              <a:rPr lang="en-US" b="1" u="sng"/>
              <a:t>knew</a:t>
            </a:r>
            <a:r>
              <a:rPr lang="en-US" b="1"/>
              <a:t> about door to balloon and total ischemic time, one would expect an increase in infarct size in the treatment arm. </a:t>
            </a:r>
          </a:p>
        </p:txBody>
      </p:sp>
      <p:sp>
        <p:nvSpPr>
          <p:cNvPr id="4" name="Slide Number Placeholder 3">
            <a:extLst>
              <a:ext uri="{FF2B5EF4-FFF2-40B4-BE49-F238E27FC236}">
                <a16:creationId xmlns:a16="http://schemas.microsoft.com/office/drawing/2014/main" id="{E8E7EB06-D1B8-30B5-7DC6-FD9E7C9B4725}"/>
              </a:ext>
            </a:extLst>
          </p:cNvPr>
          <p:cNvSpPr>
            <a:spLocks noGrp="1"/>
          </p:cNvSpPr>
          <p:nvPr>
            <p:ph type="sldNum" sz="quarter" idx="5"/>
          </p:nvPr>
        </p:nvSpPr>
        <p:spPr/>
        <p:txBody>
          <a:bodyPr/>
          <a:lstStyle/>
          <a:p>
            <a:fld id="{3026164D-AB78-494A-9131-8979AB02EE70}" type="slidenum">
              <a:rPr lang="en-US" smtClean="0"/>
              <a:t>13</a:t>
            </a:fld>
            <a:endParaRPr lang="en-US"/>
          </a:p>
        </p:txBody>
      </p:sp>
    </p:spTree>
    <p:extLst>
      <p:ext uri="{BB962C8B-B14F-4D97-AF65-F5344CB8AC3E}">
        <p14:creationId xmlns:p14="http://schemas.microsoft.com/office/powerpoint/2010/main" val="2760012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C8B9B-A6E9-14C9-01A8-D82E4BC74E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E344C7-C0FF-E264-84CB-33C0710BE5D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1074AF2-9B56-98D3-D3EE-E5617338B6A8}"/>
              </a:ext>
            </a:extLst>
          </p:cNvPr>
          <p:cNvSpPr>
            <a:spLocks noGrp="1"/>
          </p:cNvSpPr>
          <p:nvPr>
            <p:ph type="body" idx="1"/>
          </p:nvPr>
        </p:nvSpPr>
        <p:spPr/>
        <p:txBody>
          <a:bodyPr/>
          <a:lstStyle/>
          <a:p>
            <a:r>
              <a:rPr lang="en-US" dirty="0"/>
              <a:t>The primary endpoint is shown here. Impella plus delayed PCI did not reduce infarct size compared to the control arm. An absolute reduction of 1.1% was observed in the treatment arm. </a:t>
            </a:r>
            <a:r>
              <a:rPr lang="en-US" b="1" dirty="0"/>
              <a:t>Notably, despite the increase in total ischemic time and delayed PCI, no increase in infarct size observed. </a:t>
            </a:r>
          </a:p>
        </p:txBody>
      </p:sp>
      <p:sp>
        <p:nvSpPr>
          <p:cNvPr id="4" name="Slide Number Placeholder 3">
            <a:extLst>
              <a:ext uri="{FF2B5EF4-FFF2-40B4-BE49-F238E27FC236}">
                <a16:creationId xmlns:a16="http://schemas.microsoft.com/office/drawing/2014/main" id="{0BB3E47A-72AB-E823-682E-DADF07421A7C}"/>
              </a:ext>
            </a:extLst>
          </p:cNvPr>
          <p:cNvSpPr>
            <a:spLocks noGrp="1"/>
          </p:cNvSpPr>
          <p:nvPr>
            <p:ph type="sldNum" sz="quarter" idx="5"/>
          </p:nvPr>
        </p:nvSpPr>
        <p:spPr/>
        <p:txBody>
          <a:bodyPr/>
          <a:lstStyle/>
          <a:p>
            <a:fld id="{3026164D-AB78-494A-9131-8979AB02EE70}" type="slidenum">
              <a:rPr lang="en-US" smtClean="0"/>
              <a:t>15</a:t>
            </a:fld>
            <a:endParaRPr lang="en-US"/>
          </a:p>
        </p:txBody>
      </p:sp>
    </p:spTree>
    <p:extLst>
      <p:ext uri="{BB962C8B-B14F-4D97-AF65-F5344CB8AC3E}">
        <p14:creationId xmlns:p14="http://schemas.microsoft.com/office/powerpoint/2010/main" val="2410378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F1BD0-A152-D4B8-9FBA-5FFEB9174C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2D65CF-919C-A8A5-CF96-531E58E0823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FFCE9EA-F498-526E-6DF3-A556E19D06AD}"/>
              </a:ext>
            </a:extLst>
          </p:cNvPr>
          <p:cNvSpPr>
            <a:spLocks noGrp="1"/>
          </p:cNvSpPr>
          <p:nvPr>
            <p:ph type="body" idx="1"/>
          </p:nvPr>
        </p:nvSpPr>
        <p:spPr/>
        <p:txBody>
          <a:bodyPr/>
          <a:lstStyle/>
          <a:p>
            <a:r>
              <a:rPr lang="en-US"/>
              <a:t>In the per protocol population, the absolute reduction in infarct size increased to 1.9%, but remained non-statistically significant. </a:t>
            </a:r>
          </a:p>
        </p:txBody>
      </p:sp>
      <p:sp>
        <p:nvSpPr>
          <p:cNvPr id="4" name="Slide Number Placeholder 3">
            <a:extLst>
              <a:ext uri="{FF2B5EF4-FFF2-40B4-BE49-F238E27FC236}">
                <a16:creationId xmlns:a16="http://schemas.microsoft.com/office/drawing/2014/main" id="{F57EFFEA-AD0E-61B3-69A1-FB3302DEE905}"/>
              </a:ext>
            </a:extLst>
          </p:cNvPr>
          <p:cNvSpPr>
            <a:spLocks noGrp="1"/>
          </p:cNvSpPr>
          <p:nvPr>
            <p:ph type="sldNum" sz="quarter" idx="5"/>
          </p:nvPr>
        </p:nvSpPr>
        <p:spPr/>
        <p:txBody>
          <a:bodyPr/>
          <a:lstStyle/>
          <a:p>
            <a:fld id="{3026164D-AB78-494A-9131-8979AB02EE70}" type="slidenum">
              <a:rPr lang="en-US" smtClean="0"/>
              <a:t>16</a:t>
            </a:fld>
            <a:endParaRPr lang="en-US"/>
          </a:p>
        </p:txBody>
      </p:sp>
    </p:spTree>
    <p:extLst>
      <p:ext uri="{BB962C8B-B14F-4D97-AF65-F5344CB8AC3E}">
        <p14:creationId xmlns:p14="http://schemas.microsoft.com/office/powerpoint/2010/main" val="621993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5FF91-DFC8-DC33-C322-535FB97521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3B974A-1A29-CA71-3E15-ABE03C4C9F5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809A307-66FC-113C-B2A0-08BA7F2DBD1C}"/>
              </a:ext>
            </a:extLst>
          </p:cNvPr>
          <p:cNvSpPr>
            <a:spLocks noGrp="1"/>
          </p:cNvSpPr>
          <p:nvPr>
            <p:ph type="body" idx="1"/>
          </p:nvPr>
        </p:nvSpPr>
        <p:spPr/>
        <p:txBody>
          <a:bodyPr/>
          <a:lstStyle/>
          <a:p>
            <a:r>
              <a:rPr lang="en-US"/>
              <a:t>The win ratio is shown here and as expected was non-significant given the neutral primary endpoint. </a:t>
            </a:r>
          </a:p>
        </p:txBody>
      </p:sp>
      <p:sp>
        <p:nvSpPr>
          <p:cNvPr id="4" name="Slide Number Placeholder 3">
            <a:extLst>
              <a:ext uri="{FF2B5EF4-FFF2-40B4-BE49-F238E27FC236}">
                <a16:creationId xmlns:a16="http://schemas.microsoft.com/office/drawing/2014/main" id="{D539E76D-1221-991E-A84E-3EAF4BB6B0F8}"/>
              </a:ext>
            </a:extLst>
          </p:cNvPr>
          <p:cNvSpPr>
            <a:spLocks noGrp="1"/>
          </p:cNvSpPr>
          <p:nvPr>
            <p:ph type="sldNum" sz="quarter" idx="5"/>
          </p:nvPr>
        </p:nvSpPr>
        <p:spPr/>
        <p:txBody>
          <a:bodyPr/>
          <a:lstStyle/>
          <a:p>
            <a:fld id="{3026164D-AB78-494A-9131-8979AB02EE70}" type="slidenum">
              <a:rPr lang="en-US" smtClean="0"/>
              <a:t>17</a:t>
            </a:fld>
            <a:endParaRPr lang="en-US"/>
          </a:p>
        </p:txBody>
      </p:sp>
    </p:spTree>
    <p:extLst>
      <p:ext uri="{BB962C8B-B14F-4D97-AF65-F5344CB8AC3E}">
        <p14:creationId xmlns:p14="http://schemas.microsoft.com/office/powerpoint/2010/main" val="4093126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0B73B-3580-E693-DBB9-EACB2AE4BF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E7D515-3BFD-E0AB-D4F5-9A1B90AEE01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422A9CF-B11C-2B7F-96B6-78447B98A4E6}"/>
              </a:ext>
            </a:extLst>
          </p:cNvPr>
          <p:cNvSpPr>
            <a:spLocks noGrp="1"/>
          </p:cNvSpPr>
          <p:nvPr>
            <p:ph type="body" idx="1"/>
          </p:nvPr>
        </p:nvSpPr>
        <p:spPr/>
        <p:txBody>
          <a:bodyPr/>
          <a:lstStyle/>
          <a:p>
            <a:pPr marL="0" indent="0">
              <a:buFont typeface="Arial" panose="020B0604020202020204" pitchFamily="34" charset="0"/>
              <a:buNone/>
            </a:pPr>
            <a:r>
              <a:rPr lang="en-US"/>
              <a:t>At one year, all cause and CV mortality were not different between groups despite early separation of the curves at 30 days. </a:t>
            </a:r>
          </a:p>
        </p:txBody>
      </p:sp>
      <p:sp>
        <p:nvSpPr>
          <p:cNvPr id="4" name="Footer Placeholder 3">
            <a:extLst>
              <a:ext uri="{FF2B5EF4-FFF2-40B4-BE49-F238E27FC236}">
                <a16:creationId xmlns:a16="http://schemas.microsoft.com/office/drawing/2014/main" id="{3FB60C40-6829-F32F-754B-44A27424093B}"/>
              </a:ext>
            </a:extLst>
          </p:cNvPr>
          <p:cNvSpPr>
            <a:spLocks noGrp="1"/>
          </p:cNvSpPr>
          <p:nvPr>
            <p:ph type="ftr" sz="quarter" idx="4"/>
          </p:nvPr>
        </p:nvSpPr>
        <p:spPr/>
        <p:txBody>
          <a:bodyPr/>
          <a:lstStyle/>
          <a:p>
            <a:r>
              <a:rPr lang="en-US"/>
              <a:t>Internal Use Only – Abiomed Confidential</a:t>
            </a:r>
          </a:p>
        </p:txBody>
      </p:sp>
      <p:sp>
        <p:nvSpPr>
          <p:cNvPr id="5" name="Slide Number Placeholder 4">
            <a:extLst>
              <a:ext uri="{FF2B5EF4-FFF2-40B4-BE49-F238E27FC236}">
                <a16:creationId xmlns:a16="http://schemas.microsoft.com/office/drawing/2014/main" id="{AF7CC76A-0BBC-2244-14F3-E0027AEE910C}"/>
              </a:ext>
            </a:extLst>
          </p:cNvPr>
          <p:cNvSpPr>
            <a:spLocks noGrp="1"/>
          </p:cNvSpPr>
          <p:nvPr>
            <p:ph type="sldNum" sz="quarter" idx="5"/>
          </p:nvPr>
        </p:nvSpPr>
        <p:spPr/>
        <p:txBody>
          <a:bodyPr/>
          <a:lstStyle/>
          <a:p>
            <a:fld id="{C238D3B8-0BA3-E042-897A-9FEC1A248A51}" type="slidenum">
              <a:rPr lang="en-US" smtClean="0"/>
              <a:t>18</a:t>
            </a:fld>
            <a:endParaRPr lang="en-US"/>
          </a:p>
        </p:txBody>
      </p:sp>
    </p:spTree>
    <p:extLst>
      <p:ext uri="{BB962C8B-B14F-4D97-AF65-F5344CB8AC3E}">
        <p14:creationId xmlns:p14="http://schemas.microsoft.com/office/powerpoint/2010/main" val="3959029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00A6B-E174-D127-9A4E-19646D9358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B6DAA8-81EA-44AC-2866-C6B868ECAB5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F58C0E0-C6BF-8474-0DBF-9571CD51BE49}"/>
              </a:ext>
            </a:extLst>
          </p:cNvPr>
          <p:cNvSpPr>
            <a:spLocks noGrp="1"/>
          </p:cNvSpPr>
          <p:nvPr>
            <p:ph type="body" idx="1"/>
          </p:nvPr>
        </p:nvSpPr>
        <p:spPr/>
        <p:txBody>
          <a:bodyPr/>
          <a:lstStyle/>
          <a:p>
            <a:r>
              <a:rPr lang="en-US" dirty="0"/>
              <a:t>Additional effectiveness endpoints are shown here. None were significant. </a:t>
            </a:r>
          </a:p>
        </p:txBody>
      </p:sp>
      <p:sp>
        <p:nvSpPr>
          <p:cNvPr id="4" name="Slide Number Placeholder 3">
            <a:extLst>
              <a:ext uri="{FF2B5EF4-FFF2-40B4-BE49-F238E27FC236}">
                <a16:creationId xmlns:a16="http://schemas.microsoft.com/office/drawing/2014/main" id="{CA00EFF4-C671-ABC3-449E-1AE923C7F612}"/>
              </a:ext>
            </a:extLst>
          </p:cNvPr>
          <p:cNvSpPr>
            <a:spLocks noGrp="1"/>
          </p:cNvSpPr>
          <p:nvPr>
            <p:ph type="sldNum" sz="quarter" idx="5"/>
          </p:nvPr>
        </p:nvSpPr>
        <p:spPr/>
        <p:txBody>
          <a:bodyPr/>
          <a:lstStyle/>
          <a:p>
            <a:fld id="{3026164D-AB78-494A-9131-8979AB02EE70}" type="slidenum">
              <a:rPr lang="en-US" smtClean="0"/>
              <a:t>19</a:t>
            </a:fld>
            <a:endParaRPr lang="en-US"/>
          </a:p>
        </p:txBody>
      </p:sp>
    </p:spTree>
    <p:extLst>
      <p:ext uri="{BB962C8B-B14F-4D97-AF65-F5344CB8AC3E}">
        <p14:creationId xmlns:p14="http://schemas.microsoft.com/office/powerpoint/2010/main" val="2993181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F0E04-EDB1-762E-9652-BE1FC1901D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76238A-EB77-E3D2-4C3B-2B313CF3750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76F1842-E874-65E6-25ED-FACA5108C0CD}"/>
              </a:ext>
            </a:extLst>
          </p:cNvPr>
          <p:cNvSpPr>
            <a:spLocks noGrp="1"/>
          </p:cNvSpPr>
          <p:nvPr>
            <p:ph type="body" idx="1"/>
          </p:nvPr>
        </p:nvSpPr>
        <p:spPr/>
        <p:txBody>
          <a:bodyPr/>
          <a:lstStyle/>
          <a:p>
            <a:r>
              <a:rPr lang="en-US"/>
              <a:t>In the pre-specified subgroups, Age over 61 was associated with a 4% reduction in infarct size compared to patients under the age of 61 with an interaction p-value of 0.05. We also observed that patents receiving a beta-blocker in the setting of hypertension also had a 3.5% reduction in infarct size, but this remained non-significant. </a:t>
            </a:r>
          </a:p>
        </p:txBody>
      </p:sp>
      <p:sp>
        <p:nvSpPr>
          <p:cNvPr id="4" name="Slide Number Placeholder 3">
            <a:extLst>
              <a:ext uri="{FF2B5EF4-FFF2-40B4-BE49-F238E27FC236}">
                <a16:creationId xmlns:a16="http://schemas.microsoft.com/office/drawing/2014/main" id="{0AAF2B54-CBED-09D2-D004-2421487E9D33}"/>
              </a:ext>
            </a:extLst>
          </p:cNvPr>
          <p:cNvSpPr>
            <a:spLocks noGrp="1"/>
          </p:cNvSpPr>
          <p:nvPr>
            <p:ph type="sldNum" sz="quarter" idx="5"/>
          </p:nvPr>
        </p:nvSpPr>
        <p:spPr/>
        <p:txBody>
          <a:bodyPr/>
          <a:lstStyle/>
          <a:p>
            <a:fld id="{3026164D-AB78-494A-9131-8979AB02EE70}" type="slidenum">
              <a:rPr lang="en-US" smtClean="0"/>
              <a:t>20</a:t>
            </a:fld>
            <a:endParaRPr lang="en-US"/>
          </a:p>
        </p:txBody>
      </p:sp>
    </p:spTree>
    <p:extLst>
      <p:ext uri="{BB962C8B-B14F-4D97-AF65-F5344CB8AC3E}">
        <p14:creationId xmlns:p14="http://schemas.microsoft.com/office/powerpoint/2010/main" val="1830066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E9C41-F44C-A782-1B8E-D29D9D1891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2AEA40-5653-CFAB-4691-05EE05820CC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145BBB6-87EE-ECDC-4897-332A16749253}"/>
              </a:ext>
            </a:extLst>
          </p:cNvPr>
          <p:cNvSpPr>
            <a:spLocks noGrp="1"/>
          </p:cNvSpPr>
          <p:nvPr>
            <p:ph type="body" idx="1"/>
          </p:nvPr>
        </p:nvSpPr>
        <p:spPr/>
        <p:txBody>
          <a:bodyPr/>
          <a:lstStyle/>
          <a:p>
            <a:pPr marL="0" marR="0" indent="-57150">
              <a:lnSpc>
                <a:spcPct val="200000"/>
              </a:lnSpc>
              <a:buNone/>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For the safety endpoint, the treatment arm did not meet it’s pre-specified performance goal. 30.8% of patients experienced a device-related major bleed or major vascular complication. The majority of these bleeding events were BARC 3A and 3B bleeds with a large proportion being access site hematomas. </a:t>
            </a:r>
          </a:p>
          <a:p>
            <a:pPr marL="0" marR="0" indent="-57150">
              <a:lnSpc>
                <a:spcPct val="200000"/>
              </a:lnSpc>
              <a:buNone/>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Left schematic: </a:t>
            </a:r>
            <a:r>
              <a:rPr lang="en-US" sz="2000" u="sng" kern="100" dirty="0">
                <a:effectLst/>
                <a:latin typeface="Aptos" panose="020B0004020202020204" pitchFamily="34" charset="0"/>
                <a:ea typeface="Aptos" panose="020B0004020202020204" pitchFamily="34" charset="0"/>
                <a:cs typeface="Times New Roman" panose="02020603050405020304" pitchFamily="18" charset="0"/>
              </a:rPr>
              <a:t>Device related major </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bleeding/vascular events in the safety population 30.8%</a:t>
            </a:r>
          </a:p>
          <a:p>
            <a:pPr marL="0" marR="0" indent="-57150">
              <a:lnSpc>
                <a:spcPct val="200000"/>
              </a:lnSpc>
              <a:buNone/>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Right table: </a:t>
            </a:r>
            <a:r>
              <a:rPr lang="en-US" sz="2000" u="sng" kern="100" dirty="0">
                <a:effectLst/>
                <a:latin typeface="Aptos" panose="020B0004020202020204" pitchFamily="34" charset="0"/>
                <a:ea typeface="Aptos" panose="020B0004020202020204" pitchFamily="34" charset="0"/>
                <a:cs typeface="Times New Roman" panose="02020603050405020304" pitchFamily="18" charset="0"/>
              </a:rPr>
              <a:t>All major </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bleeding/vascular events in ITT population 34%</a:t>
            </a:r>
          </a:p>
        </p:txBody>
      </p:sp>
      <p:sp>
        <p:nvSpPr>
          <p:cNvPr id="4" name="Slide Number Placeholder 3">
            <a:extLst>
              <a:ext uri="{FF2B5EF4-FFF2-40B4-BE49-F238E27FC236}">
                <a16:creationId xmlns:a16="http://schemas.microsoft.com/office/drawing/2014/main" id="{55150D74-C015-C9BD-B957-57894783EA4F}"/>
              </a:ext>
            </a:extLst>
          </p:cNvPr>
          <p:cNvSpPr>
            <a:spLocks noGrp="1"/>
          </p:cNvSpPr>
          <p:nvPr>
            <p:ph type="sldNum" sz="quarter" idx="5"/>
          </p:nvPr>
        </p:nvSpPr>
        <p:spPr/>
        <p:txBody>
          <a:bodyPr/>
          <a:lstStyle/>
          <a:p>
            <a:fld id="{3026164D-AB78-494A-9131-8979AB02EE70}" type="slidenum">
              <a:rPr lang="en-US" smtClean="0"/>
              <a:t>21</a:t>
            </a:fld>
            <a:endParaRPr lang="en-US"/>
          </a:p>
        </p:txBody>
      </p:sp>
    </p:spTree>
    <p:extLst>
      <p:ext uri="{BB962C8B-B14F-4D97-AF65-F5344CB8AC3E}">
        <p14:creationId xmlns:p14="http://schemas.microsoft.com/office/powerpoint/2010/main" val="4092091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The mantra that Time is Muscle is most directly evident when looking at total ischemic time from symptom onset to reperfusion, which is directly associated with mortality and infarct size (as measured by troponin levels in this report by Tarantini and colleagues in 2005). </a:t>
            </a:r>
          </a:p>
        </p:txBody>
      </p:sp>
      <p:sp>
        <p:nvSpPr>
          <p:cNvPr id="4" name="Slide Number Placeholder 3"/>
          <p:cNvSpPr>
            <a:spLocks noGrp="1"/>
          </p:cNvSpPr>
          <p:nvPr>
            <p:ph type="sldNum" sz="quarter" idx="5"/>
          </p:nvPr>
        </p:nvSpPr>
        <p:spPr/>
        <p:txBody>
          <a:bodyPr/>
          <a:lstStyle/>
          <a:p>
            <a:fld id="{3026164D-AB78-494A-9131-8979AB02EE70}" type="slidenum">
              <a:rPr lang="en-US" smtClean="0"/>
              <a:t>3</a:t>
            </a:fld>
            <a:endParaRPr lang="en-US"/>
          </a:p>
        </p:txBody>
      </p:sp>
    </p:spTree>
    <p:extLst>
      <p:ext uri="{BB962C8B-B14F-4D97-AF65-F5344CB8AC3E}">
        <p14:creationId xmlns:p14="http://schemas.microsoft.com/office/powerpoint/2010/main" val="34599720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0FF8A-0710-3EEA-74B4-0F837441EB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6D88E4-879B-1178-D35F-F2AD3B775F3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C6E4A37-2DD5-EEAD-1BE5-634FE992C6E2}"/>
              </a:ext>
            </a:extLst>
          </p:cNvPr>
          <p:cNvSpPr>
            <a:spLocks noGrp="1"/>
          </p:cNvSpPr>
          <p:nvPr>
            <p:ph type="body" idx="1"/>
          </p:nvPr>
        </p:nvSpPr>
        <p:spPr/>
        <p:txBody>
          <a:bodyPr/>
          <a:lstStyle/>
          <a:p>
            <a:r>
              <a:rPr lang="en-US"/>
              <a:t>Notably, major bleeding or vascular complications did not correlate with increased mortality and a lower event rate was observed compared to patients experiencing major bleeding or vascular complications in the control arm. </a:t>
            </a:r>
          </a:p>
        </p:txBody>
      </p:sp>
      <p:sp>
        <p:nvSpPr>
          <p:cNvPr id="4" name="Slide Number Placeholder 3">
            <a:extLst>
              <a:ext uri="{FF2B5EF4-FFF2-40B4-BE49-F238E27FC236}">
                <a16:creationId xmlns:a16="http://schemas.microsoft.com/office/drawing/2014/main" id="{993DC206-7873-666B-BD6E-FD82BF57E2A7}"/>
              </a:ext>
            </a:extLst>
          </p:cNvPr>
          <p:cNvSpPr>
            <a:spLocks noGrp="1"/>
          </p:cNvSpPr>
          <p:nvPr>
            <p:ph type="sldNum" sz="quarter" idx="5"/>
          </p:nvPr>
        </p:nvSpPr>
        <p:spPr/>
        <p:txBody>
          <a:bodyPr/>
          <a:lstStyle/>
          <a:p>
            <a:fld id="{3026164D-AB78-494A-9131-8979AB02EE70}" type="slidenum">
              <a:rPr lang="en-US" smtClean="0"/>
              <a:t>22</a:t>
            </a:fld>
            <a:endParaRPr lang="en-US"/>
          </a:p>
        </p:txBody>
      </p:sp>
    </p:spTree>
    <p:extLst>
      <p:ext uri="{BB962C8B-B14F-4D97-AF65-F5344CB8AC3E}">
        <p14:creationId xmlns:p14="http://schemas.microsoft.com/office/powerpoint/2010/main" val="39722361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mortality curves highlight the observations around bleeding and mortality between the treatment and control arms. </a:t>
            </a:r>
          </a:p>
        </p:txBody>
      </p:sp>
      <p:sp>
        <p:nvSpPr>
          <p:cNvPr id="4" name="Slide Number Placeholder 3"/>
          <p:cNvSpPr>
            <a:spLocks noGrp="1"/>
          </p:cNvSpPr>
          <p:nvPr>
            <p:ph type="sldNum" sz="quarter" idx="5"/>
          </p:nvPr>
        </p:nvSpPr>
        <p:spPr/>
        <p:txBody>
          <a:bodyPr/>
          <a:lstStyle/>
          <a:p>
            <a:fld id="{3026164D-AB78-494A-9131-8979AB02EE70}" type="slidenum">
              <a:rPr lang="en-US" smtClean="0"/>
              <a:t>23</a:t>
            </a:fld>
            <a:endParaRPr lang="en-US"/>
          </a:p>
        </p:txBody>
      </p:sp>
    </p:spTree>
    <p:extLst>
      <p:ext uri="{BB962C8B-B14F-4D97-AF65-F5344CB8AC3E}">
        <p14:creationId xmlns:p14="http://schemas.microsoft.com/office/powerpoint/2010/main" val="34388152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As we dig deeper into the bleeding observations, we are seeing that in the US, patients experienced significantly lower bleeding rates with an odds ratio of 0.29 compared to OUS populations. </a:t>
            </a:r>
            <a:r>
              <a:rPr lang="en-US" b="1" dirty="0"/>
              <a:t>US rate was 23% vs OUS rate of 49% (more than double outside the US). </a:t>
            </a:r>
            <a:r>
              <a:rPr lang="en-US" dirty="0"/>
              <a:t>We are also seeing that use of GP2B/3A drugs and closure techniques may be important determinants of bleed risk with a significant disparity between pre-closure vs Manta as closure methods, favoring the use of pre-closure. (Technique is as important as the Technology).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026164D-AB78-494A-9131-8979AB02EE70}" type="slidenum">
              <a:rPr lang="en-US" smtClean="0"/>
              <a:t>24</a:t>
            </a:fld>
            <a:endParaRPr lang="en-US"/>
          </a:p>
        </p:txBody>
      </p:sp>
    </p:spTree>
    <p:extLst>
      <p:ext uri="{BB962C8B-B14F-4D97-AF65-F5344CB8AC3E}">
        <p14:creationId xmlns:p14="http://schemas.microsoft.com/office/powerpoint/2010/main" val="3719334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1C062-3FC5-C1BE-39CC-9D9CBF6DCC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BC066B-ADEC-C25F-B696-034017C8C5C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74286E2-F056-1C45-6938-ED0AF0B4C179}"/>
              </a:ext>
            </a:extLst>
          </p:cNvPr>
          <p:cNvSpPr>
            <a:spLocks noGrp="1"/>
          </p:cNvSpPr>
          <p:nvPr>
            <p:ph type="body" idx="1"/>
          </p:nvPr>
        </p:nvSpPr>
        <p:spPr/>
        <p:txBody>
          <a:bodyPr/>
          <a:lstStyle/>
          <a:p>
            <a:pPr marL="171450" indent="-171450">
              <a:buFont typeface="Arial" panose="020B0604020202020204" pitchFamily="34" charset="0"/>
              <a:buChar char="•"/>
            </a:pPr>
            <a:r>
              <a:rPr lang="en-US"/>
              <a:t>Limitations of the study are shown here and include higher femoral access, a hypertensive patient population, the fact that the trial was not powered for clinical outcomes, and the longer than expected dwell times for an Impella after PCI. </a:t>
            </a:r>
          </a:p>
        </p:txBody>
      </p:sp>
      <p:sp>
        <p:nvSpPr>
          <p:cNvPr id="4" name="Footer Placeholder 3">
            <a:extLst>
              <a:ext uri="{FF2B5EF4-FFF2-40B4-BE49-F238E27FC236}">
                <a16:creationId xmlns:a16="http://schemas.microsoft.com/office/drawing/2014/main" id="{CDC8A268-7B41-C5DF-C119-2E40B47D0E02}"/>
              </a:ext>
            </a:extLst>
          </p:cNvPr>
          <p:cNvSpPr>
            <a:spLocks noGrp="1"/>
          </p:cNvSpPr>
          <p:nvPr>
            <p:ph type="ftr" sz="quarter" idx="4"/>
          </p:nvPr>
        </p:nvSpPr>
        <p:spPr/>
        <p:txBody>
          <a:bodyPr/>
          <a:lstStyle/>
          <a:p>
            <a:r>
              <a:rPr lang="en-US"/>
              <a:t>Internal Use Only – Abiomed Confidential</a:t>
            </a:r>
          </a:p>
        </p:txBody>
      </p:sp>
      <p:sp>
        <p:nvSpPr>
          <p:cNvPr id="5" name="Slide Number Placeholder 4">
            <a:extLst>
              <a:ext uri="{FF2B5EF4-FFF2-40B4-BE49-F238E27FC236}">
                <a16:creationId xmlns:a16="http://schemas.microsoft.com/office/drawing/2014/main" id="{A3B65149-513F-C1A9-4519-C1D213F2E03E}"/>
              </a:ext>
            </a:extLst>
          </p:cNvPr>
          <p:cNvSpPr>
            <a:spLocks noGrp="1"/>
          </p:cNvSpPr>
          <p:nvPr>
            <p:ph type="sldNum" sz="quarter" idx="5"/>
          </p:nvPr>
        </p:nvSpPr>
        <p:spPr/>
        <p:txBody>
          <a:bodyPr/>
          <a:lstStyle/>
          <a:p>
            <a:fld id="{C238D3B8-0BA3-E042-897A-9FEC1A248A51}" type="slidenum">
              <a:rPr lang="en-US" smtClean="0"/>
              <a:t>25</a:t>
            </a:fld>
            <a:endParaRPr lang="en-US"/>
          </a:p>
        </p:txBody>
      </p:sp>
    </p:spTree>
    <p:extLst>
      <p:ext uri="{BB962C8B-B14F-4D97-AF65-F5344CB8AC3E}">
        <p14:creationId xmlns:p14="http://schemas.microsoft.com/office/powerpoint/2010/main" val="19567545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FD32D-85C0-515B-FBAE-2D420CE646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0E7C1A-394E-D937-B272-EE830E83FA0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A647F02-615C-3F16-63D5-2F6BEC352F64}"/>
              </a:ext>
            </a:extLst>
          </p:cNvPr>
          <p:cNvSpPr>
            <a:spLocks noGrp="1"/>
          </p:cNvSpPr>
          <p:nvPr>
            <p:ph type="body" idx="1"/>
          </p:nvPr>
        </p:nvSpPr>
        <p:spPr/>
        <p:txBody>
          <a:bodyPr/>
          <a:lstStyle/>
          <a:p>
            <a:pPr marL="171450" indent="-171450">
              <a:buFont typeface="Arial" panose="020B0604020202020204" pitchFamily="34" charset="0"/>
              <a:buChar char="•"/>
            </a:pPr>
            <a:r>
              <a:rPr lang="en-US" dirty="0"/>
              <a:t>In conclusion…. The trial is now published in JACC. </a:t>
            </a:r>
          </a:p>
        </p:txBody>
      </p:sp>
      <p:sp>
        <p:nvSpPr>
          <p:cNvPr id="4" name="Footer Placeholder 3">
            <a:extLst>
              <a:ext uri="{FF2B5EF4-FFF2-40B4-BE49-F238E27FC236}">
                <a16:creationId xmlns:a16="http://schemas.microsoft.com/office/drawing/2014/main" id="{45C5763C-92B8-8ABF-5620-A58838BDBF75}"/>
              </a:ext>
            </a:extLst>
          </p:cNvPr>
          <p:cNvSpPr>
            <a:spLocks noGrp="1"/>
          </p:cNvSpPr>
          <p:nvPr>
            <p:ph type="ftr" sz="quarter" idx="4"/>
          </p:nvPr>
        </p:nvSpPr>
        <p:spPr/>
        <p:txBody>
          <a:bodyPr/>
          <a:lstStyle/>
          <a:p>
            <a:r>
              <a:rPr lang="en-US"/>
              <a:t>Internal Use Only – Abiomed Confidential</a:t>
            </a:r>
          </a:p>
        </p:txBody>
      </p:sp>
      <p:sp>
        <p:nvSpPr>
          <p:cNvPr id="5" name="Slide Number Placeholder 4">
            <a:extLst>
              <a:ext uri="{FF2B5EF4-FFF2-40B4-BE49-F238E27FC236}">
                <a16:creationId xmlns:a16="http://schemas.microsoft.com/office/drawing/2014/main" id="{52BD0B4B-17FF-E288-18AC-4DD168C2AC81}"/>
              </a:ext>
            </a:extLst>
          </p:cNvPr>
          <p:cNvSpPr>
            <a:spLocks noGrp="1"/>
          </p:cNvSpPr>
          <p:nvPr>
            <p:ph type="sldNum" sz="quarter" idx="5"/>
          </p:nvPr>
        </p:nvSpPr>
        <p:spPr/>
        <p:txBody>
          <a:bodyPr/>
          <a:lstStyle/>
          <a:p>
            <a:fld id="{C238D3B8-0BA3-E042-897A-9FEC1A248A51}" type="slidenum">
              <a:rPr lang="en-US" smtClean="0"/>
              <a:t>26</a:t>
            </a:fld>
            <a:endParaRPr lang="en-US"/>
          </a:p>
        </p:txBody>
      </p:sp>
    </p:spTree>
    <p:extLst>
      <p:ext uri="{BB962C8B-B14F-4D97-AF65-F5344CB8AC3E}">
        <p14:creationId xmlns:p14="http://schemas.microsoft.com/office/powerpoint/2010/main" val="35033993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03A37-B1F0-1739-52FA-FDF89C51C9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F7B35F-7129-0787-0E7C-68DEA143DE0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FD73924-8F82-1578-B0D6-79B22B80A7BE}"/>
              </a:ext>
            </a:extLst>
          </p:cNvPr>
          <p:cNvSpPr>
            <a:spLocks noGrp="1"/>
          </p:cNvSpPr>
          <p:nvPr>
            <p:ph type="body" idx="1"/>
          </p:nvPr>
        </p:nvSpPr>
        <p:spPr/>
        <p:txBody>
          <a:bodyPr/>
          <a:lstStyle/>
          <a:p>
            <a:pPr marL="171450" indent="-171450">
              <a:buFont typeface="Arial" panose="020B0604020202020204" pitchFamily="34" charset="0"/>
              <a:buChar char="•"/>
            </a:pPr>
            <a:r>
              <a:rPr lang="en-US"/>
              <a:t>As we take in the learnings from the STEMI-DTU pivotal trial , we are excited to continue advancing the science of LV unloading with a future study that will likely combine drug and device therapy to optimize conditions to reduce ischemia and reperfusion injury. Too many patients develop heart failure after a heart attack and the DTU paradigm will remain committed to reducing infarct size and improving outcomes for heart attack patients worldwide. </a:t>
            </a:r>
          </a:p>
          <a:p>
            <a:pPr marL="171450" indent="-171450">
              <a:buFont typeface="Arial" panose="020B0604020202020204" pitchFamily="34" charset="0"/>
              <a:buChar char="•"/>
            </a:pPr>
            <a:r>
              <a:rPr lang="en-US"/>
              <a:t>Thank you</a:t>
            </a:r>
          </a:p>
          <a:p>
            <a:pPr marL="171450" indent="-171450">
              <a:buFont typeface="Arial" panose="020B0604020202020204" pitchFamily="34" charset="0"/>
              <a:buChar char="•"/>
            </a:pPr>
            <a:endParaRPr lang="en-US"/>
          </a:p>
        </p:txBody>
      </p:sp>
      <p:sp>
        <p:nvSpPr>
          <p:cNvPr id="4" name="Footer Placeholder 3">
            <a:extLst>
              <a:ext uri="{FF2B5EF4-FFF2-40B4-BE49-F238E27FC236}">
                <a16:creationId xmlns:a16="http://schemas.microsoft.com/office/drawing/2014/main" id="{0DE3D57C-E055-31B3-D5BE-ECAE691E4924}"/>
              </a:ext>
            </a:extLst>
          </p:cNvPr>
          <p:cNvSpPr>
            <a:spLocks noGrp="1"/>
          </p:cNvSpPr>
          <p:nvPr>
            <p:ph type="ftr" sz="quarter" idx="4"/>
          </p:nvPr>
        </p:nvSpPr>
        <p:spPr/>
        <p:txBody>
          <a:bodyPr/>
          <a:lstStyle/>
          <a:p>
            <a:r>
              <a:rPr lang="en-US"/>
              <a:t>Internal Use Only – Abiomed Confidential</a:t>
            </a:r>
          </a:p>
        </p:txBody>
      </p:sp>
      <p:sp>
        <p:nvSpPr>
          <p:cNvPr id="5" name="Slide Number Placeholder 4">
            <a:extLst>
              <a:ext uri="{FF2B5EF4-FFF2-40B4-BE49-F238E27FC236}">
                <a16:creationId xmlns:a16="http://schemas.microsoft.com/office/drawing/2014/main" id="{84FA212D-ABBD-AED7-8048-151905B13D82}"/>
              </a:ext>
            </a:extLst>
          </p:cNvPr>
          <p:cNvSpPr>
            <a:spLocks noGrp="1"/>
          </p:cNvSpPr>
          <p:nvPr>
            <p:ph type="sldNum" sz="quarter" idx="5"/>
          </p:nvPr>
        </p:nvSpPr>
        <p:spPr/>
        <p:txBody>
          <a:bodyPr/>
          <a:lstStyle/>
          <a:p>
            <a:fld id="{C238D3B8-0BA3-E042-897A-9FEC1A248A51}" type="slidenum">
              <a:rPr lang="en-US" smtClean="0"/>
              <a:t>27</a:t>
            </a:fld>
            <a:endParaRPr lang="en-US"/>
          </a:p>
        </p:txBody>
      </p:sp>
    </p:spTree>
    <p:extLst>
      <p:ext uri="{BB962C8B-B14F-4D97-AF65-F5344CB8AC3E}">
        <p14:creationId xmlns:p14="http://schemas.microsoft.com/office/powerpoint/2010/main" val="907066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26164D-AB78-494A-9131-8979AB02EE70}" type="slidenum">
              <a:rPr lang="en-US" smtClean="0"/>
              <a:t>29</a:t>
            </a:fld>
            <a:endParaRPr lang="en-US"/>
          </a:p>
        </p:txBody>
      </p:sp>
    </p:spTree>
    <p:extLst>
      <p:ext uri="{BB962C8B-B14F-4D97-AF65-F5344CB8AC3E}">
        <p14:creationId xmlns:p14="http://schemas.microsoft.com/office/powerpoint/2010/main" val="10789390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26164D-AB78-494A-9131-8979AB02EE70}" type="slidenum">
              <a:rPr lang="en-US" smtClean="0"/>
              <a:t>31</a:t>
            </a:fld>
            <a:endParaRPr lang="en-US"/>
          </a:p>
        </p:txBody>
      </p:sp>
    </p:spTree>
    <p:extLst>
      <p:ext uri="{BB962C8B-B14F-4D97-AF65-F5344CB8AC3E}">
        <p14:creationId xmlns:p14="http://schemas.microsoft.com/office/powerpoint/2010/main" val="41671203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26164D-AB78-494A-9131-8979AB02EE70}" type="slidenum">
              <a:rPr lang="en-US" smtClean="0"/>
              <a:t>32</a:t>
            </a:fld>
            <a:endParaRPr lang="en-US"/>
          </a:p>
        </p:txBody>
      </p:sp>
    </p:spTree>
    <p:extLst>
      <p:ext uri="{BB962C8B-B14F-4D97-AF65-F5344CB8AC3E}">
        <p14:creationId xmlns:p14="http://schemas.microsoft.com/office/powerpoint/2010/main" val="9390798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26164D-AB78-494A-9131-8979AB02EE70}" type="slidenum">
              <a:rPr lang="en-US" smtClean="0"/>
              <a:t>34</a:t>
            </a:fld>
            <a:endParaRPr lang="en-US"/>
          </a:p>
        </p:txBody>
      </p:sp>
    </p:spTree>
    <p:extLst>
      <p:ext uri="{BB962C8B-B14F-4D97-AF65-F5344CB8AC3E}">
        <p14:creationId xmlns:p14="http://schemas.microsoft.com/office/powerpoint/2010/main" val="3771216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Since the early 1970’s extensive preclinical data supports the concept that reducing left ventricular wall stress and workload (known as LV unloading) reduces myocardial ischemic and promotes cardioprotective signaling. These mechanisms are illustrated on the right and include enhanced myocardial perfusion, reduced oxygen consumption, and alterations in myocardial biology that limit both ischemic and reperfusion injury. These studies became more translationally relevant with the introduction of Impella – rapidly deployable percutaneous LV unloading technology. </a:t>
            </a:r>
          </a:p>
        </p:txBody>
      </p:sp>
      <p:sp>
        <p:nvSpPr>
          <p:cNvPr id="4" name="Slide Number Placeholder 3"/>
          <p:cNvSpPr>
            <a:spLocks noGrp="1"/>
          </p:cNvSpPr>
          <p:nvPr>
            <p:ph type="sldNum" sz="quarter" idx="5"/>
          </p:nvPr>
        </p:nvSpPr>
        <p:spPr/>
        <p:txBody>
          <a:bodyPr/>
          <a:lstStyle/>
          <a:p>
            <a:fld id="{3026164D-AB78-494A-9131-8979AB02EE70}" type="slidenum">
              <a:rPr lang="en-US" smtClean="0"/>
              <a:t>4</a:t>
            </a:fld>
            <a:endParaRPr lang="en-US"/>
          </a:p>
        </p:txBody>
      </p:sp>
    </p:spTree>
    <p:extLst>
      <p:ext uri="{BB962C8B-B14F-4D97-AF65-F5344CB8AC3E}">
        <p14:creationId xmlns:p14="http://schemas.microsoft.com/office/powerpoint/2010/main" val="2615745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translation from bench to bedside of the Door to LV unloading paradigm became more evident when a preclinical study in 2018 illustrated that optimal reductions in infarct size were achieved when LV unloading was combined with a 30 minute delay to reperfusion – a period of mechanical pre-conditioning of the myocardium. The challenge was translating these preclinical protocols to clinical trials. For this reason the STEMI-DTU pilot study was performed and showed feasibility of Impella unloading plus delayed reperfusion compared to Impella unloading and immediate PCI in patients with anterior STEMI. These reports supported the development of the STEMI-DTU pivotal trial. </a:t>
            </a:r>
          </a:p>
        </p:txBody>
      </p:sp>
      <p:sp>
        <p:nvSpPr>
          <p:cNvPr id="4" name="Slide Number Placeholder 3"/>
          <p:cNvSpPr>
            <a:spLocks noGrp="1"/>
          </p:cNvSpPr>
          <p:nvPr>
            <p:ph type="sldNum" sz="quarter" idx="5"/>
          </p:nvPr>
        </p:nvSpPr>
        <p:spPr/>
        <p:txBody>
          <a:bodyPr/>
          <a:lstStyle/>
          <a:p>
            <a:fld id="{3026164D-AB78-494A-9131-8979AB02EE70}" type="slidenum">
              <a:rPr lang="en-US" smtClean="0"/>
              <a:t>5</a:t>
            </a:fld>
            <a:endParaRPr lang="en-US"/>
          </a:p>
        </p:txBody>
      </p:sp>
    </p:spTree>
    <p:extLst>
      <p:ext uri="{BB962C8B-B14F-4D97-AF65-F5344CB8AC3E}">
        <p14:creationId xmlns:p14="http://schemas.microsoft.com/office/powerpoint/2010/main" val="180366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STEMI-DTU Trial design is illustrated here. </a:t>
            </a:r>
            <a:r>
              <a:rPr lang="en-US" b="0"/>
              <a:t>Enrollment involved a rigorous screening, consent, and randomization sequence that included performance of a femoral angiogram, LV gram, and assessment of LV wall motion prior to randomization in the </a:t>
            </a:r>
            <a:r>
              <a:rPr lang="en-US" b="0" err="1"/>
              <a:t>cath</a:t>
            </a:r>
            <a:r>
              <a:rPr lang="en-US" b="0"/>
              <a:t> lab. </a:t>
            </a:r>
            <a:r>
              <a:rPr lang="en-US"/>
              <a:t>After randomization, patients received either an Impella CP or immediate PCI. In the treatment arm, Impella support was combined with a 30 minute protocolized delay before PCI – </a:t>
            </a:r>
            <a:r>
              <a:rPr lang="en-US" b="1"/>
              <a:t>this has NEVER been attempted before and represents a highly innovative aspect of the procedure given that any delay to PCI should increased infarct size. </a:t>
            </a:r>
            <a:r>
              <a:rPr lang="en-US"/>
              <a:t>The Impella device was left in place for a minimum of 4 hours and needed to be removed in the </a:t>
            </a:r>
            <a:r>
              <a:rPr lang="en-US" err="1"/>
              <a:t>cath</a:t>
            </a:r>
            <a:r>
              <a:rPr lang="en-US"/>
              <a:t> lab within 24 hours. 3-5 days later a CMR was performed for infarct size assessment. Patients will be followed for up to 5 years. </a:t>
            </a:r>
          </a:p>
        </p:txBody>
      </p:sp>
      <p:sp>
        <p:nvSpPr>
          <p:cNvPr id="4" name="Slide Number Placeholder 3"/>
          <p:cNvSpPr>
            <a:spLocks noGrp="1"/>
          </p:cNvSpPr>
          <p:nvPr>
            <p:ph type="sldNum" sz="quarter" idx="5"/>
          </p:nvPr>
        </p:nvSpPr>
        <p:spPr/>
        <p:txBody>
          <a:bodyPr/>
          <a:lstStyle/>
          <a:p>
            <a:fld id="{3026164D-AB78-494A-9131-8979AB02EE70}" type="slidenum">
              <a:rPr lang="en-US" smtClean="0"/>
              <a:t>6</a:t>
            </a:fld>
            <a:endParaRPr lang="en-US"/>
          </a:p>
        </p:txBody>
      </p:sp>
    </p:spTree>
    <p:extLst>
      <p:ext uri="{BB962C8B-B14F-4D97-AF65-F5344CB8AC3E}">
        <p14:creationId xmlns:p14="http://schemas.microsoft.com/office/powerpoint/2010/main" val="1889675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Inclusion criteria are shown here. The population was focused on anterior STEMI without cardiogenic shock. </a:t>
            </a:r>
          </a:p>
        </p:txBody>
      </p:sp>
      <p:sp>
        <p:nvSpPr>
          <p:cNvPr id="4" name="Slide Number Placeholder 3"/>
          <p:cNvSpPr>
            <a:spLocks noGrp="1"/>
          </p:cNvSpPr>
          <p:nvPr>
            <p:ph type="sldNum" sz="quarter" idx="5"/>
          </p:nvPr>
        </p:nvSpPr>
        <p:spPr/>
        <p:txBody>
          <a:bodyPr/>
          <a:lstStyle/>
          <a:p>
            <a:fld id="{3026164D-AB78-494A-9131-8979AB02EE70}" type="slidenum">
              <a:rPr lang="en-US" smtClean="0"/>
              <a:t>7</a:t>
            </a:fld>
            <a:endParaRPr lang="en-US"/>
          </a:p>
        </p:txBody>
      </p:sp>
    </p:spTree>
    <p:extLst>
      <p:ext uri="{BB962C8B-B14F-4D97-AF65-F5344CB8AC3E}">
        <p14:creationId xmlns:p14="http://schemas.microsoft.com/office/powerpoint/2010/main" val="1159193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study endpoints are shown here. As a mechanistic study, the primary endpoint is infarct size normalized to total LV mass. The powered secondary endpoint is a hierarchical composite anchored by infarct size. The key secondary safety endpoint is device or procedure related major bleeding or vascular complications at 30 days. </a:t>
            </a:r>
          </a:p>
        </p:txBody>
      </p:sp>
      <p:sp>
        <p:nvSpPr>
          <p:cNvPr id="4" name="Slide Number Placeholder 3"/>
          <p:cNvSpPr>
            <a:spLocks noGrp="1"/>
          </p:cNvSpPr>
          <p:nvPr>
            <p:ph type="sldNum" sz="quarter" idx="5"/>
          </p:nvPr>
        </p:nvSpPr>
        <p:spPr/>
        <p:txBody>
          <a:bodyPr/>
          <a:lstStyle/>
          <a:p>
            <a:fld id="{3026164D-AB78-494A-9131-8979AB02EE70}" type="slidenum">
              <a:rPr lang="en-US" smtClean="0"/>
              <a:t>8</a:t>
            </a:fld>
            <a:endParaRPr lang="en-US"/>
          </a:p>
        </p:txBody>
      </p:sp>
    </p:spTree>
    <p:extLst>
      <p:ext uri="{BB962C8B-B14F-4D97-AF65-F5344CB8AC3E}">
        <p14:creationId xmlns:p14="http://schemas.microsoft.com/office/powerpoint/2010/main" val="43263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study was powered to achieve 90% power with 516 patients. </a:t>
            </a:r>
          </a:p>
        </p:txBody>
      </p:sp>
      <p:sp>
        <p:nvSpPr>
          <p:cNvPr id="4" name="Slide Number Placeholder 3"/>
          <p:cNvSpPr>
            <a:spLocks noGrp="1"/>
          </p:cNvSpPr>
          <p:nvPr>
            <p:ph type="sldNum" sz="quarter" idx="5"/>
          </p:nvPr>
        </p:nvSpPr>
        <p:spPr/>
        <p:txBody>
          <a:bodyPr/>
          <a:lstStyle/>
          <a:p>
            <a:fld id="{3026164D-AB78-494A-9131-8979AB02EE70}" type="slidenum">
              <a:rPr lang="en-US" smtClean="0"/>
              <a:t>9</a:t>
            </a:fld>
            <a:endParaRPr lang="en-US"/>
          </a:p>
        </p:txBody>
      </p:sp>
    </p:spTree>
    <p:extLst>
      <p:ext uri="{BB962C8B-B14F-4D97-AF65-F5344CB8AC3E}">
        <p14:creationId xmlns:p14="http://schemas.microsoft.com/office/powerpoint/2010/main" val="3197194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Over 4,500 patients were screened over a 5 year period through the COVID pandemic in 6 countries across 66 sites. The ITT population was 527 subjects with 262 and 265 in the treatment and control arms respectively. </a:t>
            </a:r>
          </a:p>
        </p:txBody>
      </p:sp>
      <p:sp>
        <p:nvSpPr>
          <p:cNvPr id="4" name="Slide Number Placeholder 3"/>
          <p:cNvSpPr>
            <a:spLocks noGrp="1"/>
          </p:cNvSpPr>
          <p:nvPr>
            <p:ph type="sldNum" sz="quarter" idx="5"/>
          </p:nvPr>
        </p:nvSpPr>
        <p:spPr/>
        <p:txBody>
          <a:bodyPr/>
          <a:lstStyle/>
          <a:p>
            <a:fld id="{3026164D-AB78-494A-9131-8979AB02EE70}" type="slidenum">
              <a:rPr lang="en-US" smtClean="0"/>
              <a:t>10</a:t>
            </a:fld>
            <a:endParaRPr lang="en-US"/>
          </a:p>
        </p:txBody>
      </p:sp>
    </p:spTree>
    <p:extLst>
      <p:ext uri="{BB962C8B-B14F-4D97-AF65-F5344CB8AC3E}">
        <p14:creationId xmlns:p14="http://schemas.microsoft.com/office/powerpoint/2010/main" val="810390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35D9E-D454-5644-95A3-A286218C4A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620221-5F04-F945-9382-C5BB6A0389BA}"/>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08E4CC-EADE-FE49-8AFC-B91E5DADB6DC}"/>
              </a:ext>
            </a:extLst>
          </p:cNvPr>
          <p:cNvSpPr>
            <a:spLocks noGrp="1"/>
          </p:cNvSpPr>
          <p:nvPr>
            <p:ph type="dt" sz="half" idx="10"/>
          </p:nvPr>
        </p:nvSpPr>
        <p:spPr/>
        <p:txBody>
          <a:bodyPr/>
          <a:lstStyle/>
          <a:p>
            <a:fld id="{A21D8504-DF0D-1E4D-8E5A-B3BC8355A188}" type="datetimeFigureOut">
              <a:rPr lang="en-US" smtClean="0"/>
              <a:t>3/27/26</a:t>
            </a:fld>
            <a:endParaRPr lang="en-US"/>
          </a:p>
        </p:txBody>
      </p:sp>
      <p:sp>
        <p:nvSpPr>
          <p:cNvPr id="5" name="Footer Placeholder 4">
            <a:extLst>
              <a:ext uri="{FF2B5EF4-FFF2-40B4-BE49-F238E27FC236}">
                <a16:creationId xmlns:a16="http://schemas.microsoft.com/office/drawing/2014/main" id="{5823A1B1-19FD-E947-B37E-FC299EF7B7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2494D9-36E0-5742-9AB9-DA0D012725FE}"/>
              </a:ext>
            </a:extLst>
          </p:cNvPr>
          <p:cNvSpPr>
            <a:spLocks noGrp="1"/>
          </p:cNvSpPr>
          <p:nvPr>
            <p:ph type="sldNum" sz="quarter" idx="12"/>
          </p:nvPr>
        </p:nvSpPr>
        <p:spPr/>
        <p:txBody>
          <a:bodyPr/>
          <a:lstStyle/>
          <a:p>
            <a:fld id="{B562886B-25FB-4B41-BF84-74BB33889580}" type="slidenum">
              <a:rPr lang="en-US" smtClean="0"/>
              <a:t>‹#›</a:t>
            </a:fld>
            <a:endParaRPr lang="en-US"/>
          </a:p>
        </p:txBody>
      </p:sp>
    </p:spTree>
    <p:extLst>
      <p:ext uri="{BB962C8B-B14F-4D97-AF65-F5344CB8AC3E}">
        <p14:creationId xmlns:p14="http://schemas.microsoft.com/office/powerpoint/2010/main" val="3946775449"/>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71326-6764-9C44-B3B0-7FF5A62B0C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1C8507-F340-A543-97EA-BE354417E9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F9AA2E-3763-664F-A15C-FFB3076AEFF8}"/>
              </a:ext>
            </a:extLst>
          </p:cNvPr>
          <p:cNvSpPr>
            <a:spLocks noGrp="1"/>
          </p:cNvSpPr>
          <p:nvPr>
            <p:ph type="dt" sz="half" idx="10"/>
          </p:nvPr>
        </p:nvSpPr>
        <p:spPr/>
        <p:txBody>
          <a:bodyPr/>
          <a:lstStyle/>
          <a:p>
            <a:fld id="{A21D8504-DF0D-1E4D-8E5A-B3BC8355A188}" type="datetimeFigureOut">
              <a:rPr lang="en-US" smtClean="0"/>
              <a:t>3/27/26</a:t>
            </a:fld>
            <a:endParaRPr lang="en-US"/>
          </a:p>
        </p:txBody>
      </p:sp>
      <p:sp>
        <p:nvSpPr>
          <p:cNvPr id="5" name="Footer Placeholder 4">
            <a:extLst>
              <a:ext uri="{FF2B5EF4-FFF2-40B4-BE49-F238E27FC236}">
                <a16:creationId xmlns:a16="http://schemas.microsoft.com/office/drawing/2014/main" id="{01F0775F-5D3C-4F46-BCB5-60423596C8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7708F6-FA28-C744-8A10-0939D9F093DC}"/>
              </a:ext>
            </a:extLst>
          </p:cNvPr>
          <p:cNvSpPr>
            <a:spLocks noGrp="1"/>
          </p:cNvSpPr>
          <p:nvPr>
            <p:ph type="sldNum" sz="quarter" idx="12"/>
          </p:nvPr>
        </p:nvSpPr>
        <p:spPr/>
        <p:txBody>
          <a:bodyPr/>
          <a:lstStyle/>
          <a:p>
            <a:fld id="{B562886B-25FB-4B41-BF84-74BB33889580}" type="slidenum">
              <a:rPr lang="en-US" smtClean="0"/>
              <a:t>‹#›</a:t>
            </a:fld>
            <a:endParaRPr lang="en-US"/>
          </a:p>
        </p:txBody>
      </p:sp>
    </p:spTree>
    <p:extLst>
      <p:ext uri="{BB962C8B-B14F-4D97-AF65-F5344CB8AC3E}">
        <p14:creationId xmlns:p14="http://schemas.microsoft.com/office/powerpoint/2010/main" val="1195069966"/>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4F62BA-0C55-0746-87A2-1A7DE8AC9396}"/>
              </a:ext>
            </a:extLst>
          </p:cNvPr>
          <p:cNvSpPr>
            <a:spLocks noGrp="1"/>
          </p:cNvSpPr>
          <p:nvPr>
            <p:ph type="title" orient="vert"/>
          </p:nvPr>
        </p:nvSpPr>
        <p:spPr>
          <a:xfrm>
            <a:off x="8724901" y="365124"/>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FF523D-A3FF-4A4A-AA7B-72DD7742E50A}"/>
              </a:ext>
            </a:extLst>
          </p:cNvPr>
          <p:cNvSpPr>
            <a:spLocks noGrp="1"/>
          </p:cNvSpPr>
          <p:nvPr>
            <p:ph type="body" orient="vert" idx="1"/>
          </p:nvPr>
        </p:nvSpPr>
        <p:spPr>
          <a:xfrm>
            <a:off x="838201" y="365124"/>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06B67C-1C59-E34D-92A0-BF78EBAD498B}"/>
              </a:ext>
            </a:extLst>
          </p:cNvPr>
          <p:cNvSpPr>
            <a:spLocks noGrp="1"/>
          </p:cNvSpPr>
          <p:nvPr>
            <p:ph type="dt" sz="half" idx="10"/>
          </p:nvPr>
        </p:nvSpPr>
        <p:spPr/>
        <p:txBody>
          <a:bodyPr/>
          <a:lstStyle/>
          <a:p>
            <a:fld id="{A21D8504-DF0D-1E4D-8E5A-B3BC8355A188}" type="datetimeFigureOut">
              <a:rPr lang="en-US" smtClean="0"/>
              <a:t>3/27/26</a:t>
            </a:fld>
            <a:endParaRPr lang="en-US"/>
          </a:p>
        </p:txBody>
      </p:sp>
      <p:sp>
        <p:nvSpPr>
          <p:cNvPr id="5" name="Footer Placeholder 4">
            <a:extLst>
              <a:ext uri="{FF2B5EF4-FFF2-40B4-BE49-F238E27FC236}">
                <a16:creationId xmlns:a16="http://schemas.microsoft.com/office/drawing/2014/main" id="{7ED0CB2E-D525-294B-916B-4404DE1DCA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AE872-8B5F-E741-B3D0-D7C9F5270232}"/>
              </a:ext>
            </a:extLst>
          </p:cNvPr>
          <p:cNvSpPr>
            <a:spLocks noGrp="1"/>
          </p:cNvSpPr>
          <p:nvPr>
            <p:ph type="sldNum" sz="quarter" idx="12"/>
          </p:nvPr>
        </p:nvSpPr>
        <p:spPr/>
        <p:txBody>
          <a:bodyPr/>
          <a:lstStyle/>
          <a:p>
            <a:fld id="{B562886B-25FB-4B41-BF84-74BB33889580}" type="slidenum">
              <a:rPr lang="en-US" smtClean="0"/>
              <a:t>‹#›</a:t>
            </a:fld>
            <a:endParaRPr lang="en-US"/>
          </a:p>
        </p:txBody>
      </p:sp>
      <p:sp>
        <p:nvSpPr>
          <p:cNvPr id="9" name="Rectangle 8">
            <a:extLst>
              <a:ext uri="{FF2B5EF4-FFF2-40B4-BE49-F238E27FC236}">
                <a16:creationId xmlns:a16="http://schemas.microsoft.com/office/drawing/2014/main" id="{06EEEC1B-E4D3-C24A-9CCF-27371E1A3645}"/>
              </a:ext>
            </a:extLst>
          </p:cNvPr>
          <p:cNvSpPr/>
          <p:nvPr userDrawn="1"/>
        </p:nvSpPr>
        <p:spPr>
          <a:xfrm>
            <a:off x="0" y="5892800"/>
            <a:ext cx="12192000" cy="96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1" name="Picture 10" descr="Text&#10;&#10;Description automatically generated">
            <a:extLst>
              <a:ext uri="{FF2B5EF4-FFF2-40B4-BE49-F238E27FC236}">
                <a16:creationId xmlns:a16="http://schemas.microsoft.com/office/drawing/2014/main" id="{3E1D0BDB-BCA3-6A47-A9FE-83B68C2B2F0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0801" y="6289040"/>
            <a:ext cx="1132657" cy="528320"/>
          </a:xfrm>
          <a:prstGeom prst="rect">
            <a:avLst/>
          </a:prstGeom>
        </p:spPr>
      </p:pic>
      <p:sp>
        <p:nvSpPr>
          <p:cNvPr id="12" name="Oval 11">
            <a:extLst>
              <a:ext uri="{FF2B5EF4-FFF2-40B4-BE49-F238E27FC236}">
                <a16:creationId xmlns:a16="http://schemas.microsoft.com/office/drawing/2014/main" id="{24AAFBEA-AF44-A54C-940A-8A65158F0D80}"/>
              </a:ext>
            </a:extLst>
          </p:cNvPr>
          <p:cNvSpPr/>
          <p:nvPr userDrawn="1"/>
        </p:nvSpPr>
        <p:spPr>
          <a:xfrm>
            <a:off x="414657" y="6266183"/>
            <a:ext cx="80644" cy="80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164639994"/>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ull-width Content Slide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01CDB-C9D7-A9AD-36D0-7322B095BC14}"/>
              </a:ext>
            </a:extLst>
          </p:cNvPr>
          <p:cNvSpPr>
            <a:spLocks noGrp="1"/>
          </p:cNvSpPr>
          <p:nvPr>
            <p:ph type="title" hasCustomPrompt="1"/>
          </p:nvPr>
        </p:nvSpPr>
        <p:spPr>
          <a:xfrm>
            <a:off x="288259" y="282707"/>
            <a:ext cx="11628959" cy="530943"/>
          </a:xfrm>
        </p:spPr>
        <p:txBody>
          <a:bodyPr>
            <a:noAutofit/>
          </a:bodyPr>
          <a:lstStyle>
            <a:lvl1pPr>
              <a:defRPr sz="3500">
                <a:solidFill>
                  <a:schemeClr val="accent1"/>
                </a:solidFill>
              </a:defRPr>
            </a:lvl1pPr>
          </a:lstStyle>
          <a:p>
            <a:r>
              <a:rPr lang="en-US"/>
              <a:t>Full-width content slide light</a:t>
            </a:r>
          </a:p>
        </p:txBody>
      </p:sp>
      <p:sp>
        <p:nvSpPr>
          <p:cNvPr id="4" name="Content Placeholder 2">
            <a:extLst>
              <a:ext uri="{FF2B5EF4-FFF2-40B4-BE49-F238E27FC236}">
                <a16:creationId xmlns:a16="http://schemas.microsoft.com/office/drawing/2014/main" id="{9C50D625-E0E0-08FB-CD59-0AD19B280FB0}"/>
              </a:ext>
            </a:extLst>
          </p:cNvPr>
          <p:cNvSpPr>
            <a:spLocks noGrp="1"/>
          </p:cNvSpPr>
          <p:nvPr>
            <p:ph idx="1" hasCustomPrompt="1"/>
          </p:nvPr>
        </p:nvSpPr>
        <p:spPr>
          <a:xfrm>
            <a:off x="288260" y="1079653"/>
            <a:ext cx="11628958" cy="5092547"/>
          </a:xfrm>
          <a:noFill/>
        </p:spPr>
        <p:txBody>
          <a:bodyPr/>
          <a:lstStyle>
            <a:lvl1pPr marL="342900" indent="-342900">
              <a:buClr>
                <a:schemeClr val="tx1"/>
              </a:buClr>
              <a:buFont typeface="Arial" panose="020B0604020202020204" pitchFamily="34" charset="0"/>
              <a:buChar char="•"/>
              <a:defRPr sz="2000">
                <a:solidFill>
                  <a:schemeClr val="tx1"/>
                </a:solidFill>
              </a:defRPr>
            </a:lvl1pPr>
            <a:lvl2pPr marL="742950" indent="-285750">
              <a:buClr>
                <a:schemeClr val="tx1"/>
              </a:buClr>
              <a:buFont typeface="Arial" panose="020B0604020202020204" pitchFamily="34" charset="0"/>
              <a:buChar char="•"/>
              <a:defRPr sz="1800">
                <a:solidFill>
                  <a:schemeClr val="tx1"/>
                </a:solidFill>
              </a:defRPr>
            </a:lvl2pPr>
            <a:lvl3pPr marL="1200150" indent="-285750">
              <a:buClr>
                <a:schemeClr val="tx1"/>
              </a:buClr>
              <a:buFont typeface="Arial" panose="020B0604020202020204" pitchFamily="34" charset="0"/>
              <a:buChar char="•"/>
              <a:defRPr sz="1600">
                <a:solidFill>
                  <a:schemeClr val="tx1"/>
                </a:solidFill>
              </a:defRPr>
            </a:lvl3pPr>
            <a:lvl4pPr marL="1657350" indent="-285750">
              <a:buClr>
                <a:schemeClr val="tx1"/>
              </a:buClr>
              <a:buFont typeface="Arial" panose="020B0604020202020204" pitchFamily="34" charset="0"/>
              <a:buChar char="•"/>
              <a:defRPr sz="1400">
                <a:solidFill>
                  <a:schemeClr val="tx1"/>
                </a:solidFill>
              </a:defRPr>
            </a:lvl4pPr>
            <a:lvl5pPr marL="2114550" indent="-285750">
              <a:buClr>
                <a:schemeClr val="tx1"/>
              </a:buClr>
              <a:buFont typeface="Arial" panose="020B0604020202020204" pitchFamily="34" charset="0"/>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7">
            <a:extLst>
              <a:ext uri="{FF2B5EF4-FFF2-40B4-BE49-F238E27FC236}">
                <a16:creationId xmlns:a16="http://schemas.microsoft.com/office/drawing/2014/main" id="{88BA12C3-468F-20F2-B438-DA80B82865B0}"/>
              </a:ext>
            </a:extLst>
          </p:cNvPr>
          <p:cNvSpPr>
            <a:spLocks noGrp="1"/>
          </p:cNvSpPr>
          <p:nvPr>
            <p:ph type="sldNum" sz="quarter" idx="4"/>
          </p:nvPr>
        </p:nvSpPr>
        <p:spPr>
          <a:xfrm>
            <a:off x="11536217" y="6331178"/>
            <a:ext cx="381001" cy="365125"/>
          </a:xfrm>
          <a:prstGeom prst="rect">
            <a:avLst/>
          </a:prstGeom>
        </p:spPr>
        <p:txBody>
          <a:bodyPr vert="horz" lIns="91440" tIns="45720" rIns="91440" bIns="45720" rtlCol="0" anchor="ctr"/>
          <a:lstStyle>
            <a:lvl1pPr algn="r">
              <a:defRPr sz="900">
                <a:solidFill>
                  <a:schemeClr val="tx1"/>
                </a:solidFill>
                <a:latin typeface="Johnson Text" pitchFamily="2" charset="77"/>
              </a:defRPr>
            </a:lvl1pPr>
          </a:lstStyle>
          <a:p>
            <a:fld id="{9E88E20C-4E26-4F0F-B245-3C0C6F1F0B2B}" type="slidenum">
              <a:rPr lang="de-AT" smtClean="0"/>
              <a:pPr/>
              <a:t>‹#›</a:t>
            </a:fld>
            <a:endParaRPr lang="de-AT"/>
          </a:p>
        </p:txBody>
      </p:sp>
    </p:spTree>
    <p:extLst>
      <p:ext uri="{BB962C8B-B14F-4D97-AF65-F5344CB8AC3E}">
        <p14:creationId xmlns:p14="http://schemas.microsoft.com/office/powerpoint/2010/main" val="2998424047"/>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am Slide x 4">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23" name="Picture Placeholder 3">
            <a:extLst>
              <a:ext uri="{FF2B5EF4-FFF2-40B4-BE49-F238E27FC236}">
                <a16:creationId xmlns:a16="http://schemas.microsoft.com/office/drawing/2014/main" id="{9858E5CC-B320-8459-7BD7-5CE14C5E3AC9}"/>
              </a:ext>
            </a:extLst>
          </p:cNvPr>
          <p:cNvSpPr>
            <a:spLocks noGrp="1"/>
          </p:cNvSpPr>
          <p:nvPr>
            <p:ph type="pic" sz="quarter" idx="23" hasCustomPrompt="1"/>
          </p:nvPr>
        </p:nvSpPr>
        <p:spPr>
          <a:xfrm>
            <a:off x="6161089" y="1309284"/>
            <a:ext cx="2795588" cy="2922992"/>
          </a:xfrm>
          <a:solidFill>
            <a:schemeClr val="tx2"/>
          </a:solidFill>
        </p:spPr>
        <p:txBody>
          <a:bodyPr vert="horz" lIns="0" tIns="0" rIns="0" bIns="0" rtlCol="0">
            <a:noAutofit/>
          </a:bodyPr>
          <a:lstStyle>
            <a:lvl1pPr>
              <a:defRPr lang="en-GB" sz="1600" dirty="0"/>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team member headshot.</a:t>
            </a:r>
            <a:r>
              <a:rPr lang="en-GB"/>
              <a:t> Delete if not required.</a:t>
            </a:r>
            <a:endParaRPr lang="en-US"/>
          </a:p>
        </p:txBody>
      </p:sp>
      <p:sp>
        <p:nvSpPr>
          <p:cNvPr id="24" name="Text Placeholder 10">
            <a:extLst>
              <a:ext uri="{FF2B5EF4-FFF2-40B4-BE49-F238E27FC236}">
                <a16:creationId xmlns:a16="http://schemas.microsoft.com/office/drawing/2014/main" id="{BA241006-FA7F-3ABD-E9C0-8E177A254F71}"/>
              </a:ext>
            </a:extLst>
          </p:cNvPr>
          <p:cNvSpPr>
            <a:spLocks noGrp="1"/>
          </p:cNvSpPr>
          <p:nvPr>
            <p:ph type="body" sz="quarter" idx="24" hasCustomPrompt="1"/>
          </p:nvPr>
        </p:nvSpPr>
        <p:spPr>
          <a:xfrm>
            <a:off x="6161088" y="4376739"/>
            <a:ext cx="2797905" cy="1389062"/>
          </a:xfrm>
        </p:spPr>
        <p:txBody>
          <a:bodyPr/>
          <a:lstStyle>
            <a:lvl1pPr>
              <a:spcBef>
                <a:spcPts val="0"/>
              </a:spcBef>
              <a:spcAft>
                <a:spcPts val="0"/>
              </a:spcAft>
              <a:defRPr lang="en-GB" sz="1400" b="1" i="0" kern="1200" dirty="0">
                <a:solidFill>
                  <a:schemeClr val="tx1"/>
                </a:solidFill>
                <a:latin typeface="Johnson Text" pitchFamily="2" charset="77"/>
                <a:ea typeface="+mn-ea"/>
                <a:cs typeface="+mn-cs"/>
              </a:defRPr>
            </a:lvl1pPr>
            <a:lvl2pPr marL="0" indent="0">
              <a:spcBef>
                <a:spcPts val="0"/>
              </a:spcBef>
              <a:spcAft>
                <a:spcPts val="0"/>
              </a:spcAft>
              <a:buNone/>
              <a:defRPr sz="1400" b="0" i="0">
                <a:solidFill>
                  <a:schemeClr val="tx1"/>
                </a:solidFill>
                <a:latin typeface="Johnson Text" pitchFamily="2" charset="77"/>
              </a:defRPr>
            </a:lvl2pPr>
            <a:lvl3pPr marL="320675" indent="-320675">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2" name="Picture Placeholder 3">
            <a:extLst>
              <a:ext uri="{FF2B5EF4-FFF2-40B4-BE49-F238E27FC236}">
                <a16:creationId xmlns:a16="http://schemas.microsoft.com/office/drawing/2014/main" id="{AE4666F2-0E72-5C8A-DFF8-2DD7C6E4BAAE}"/>
              </a:ext>
            </a:extLst>
          </p:cNvPr>
          <p:cNvSpPr>
            <a:spLocks noGrp="1"/>
          </p:cNvSpPr>
          <p:nvPr>
            <p:ph type="pic" sz="quarter" idx="25" hasCustomPrompt="1"/>
          </p:nvPr>
        </p:nvSpPr>
        <p:spPr>
          <a:xfrm>
            <a:off x="3225801" y="1309284"/>
            <a:ext cx="2795588" cy="2922992"/>
          </a:xfrm>
          <a:solidFill>
            <a:schemeClr val="tx2"/>
          </a:solidFill>
        </p:spPr>
        <p:txBody>
          <a:bodyPr vert="horz" lIns="0" tIns="0" rIns="0" bIns="0" rtlCol="0">
            <a:noAutofit/>
          </a:bodyPr>
          <a:lstStyle>
            <a:lvl1pPr>
              <a:defRPr lang="en-GB" sz="1600" dirty="0"/>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team member headshot.</a:t>
            </a:r>
            <a:r>
              <a:rPr lang="en-GB"/>
              <a:t> Delete if not required.</a:t>
            </a:r>
            <a:endParaRPr lang="en-US"/>
          </a:p>
        </p:txBody>
      </p:sp>
      <p:sp>
        <p:nvSpPr>
          <p:cNvPr id="4" name="Text Placeholder 10">
            <a:extLst>
              <a:ext uri="{FF2B5EF4-FFF2-40B4-BE49-F238E27FC236}">
                <a16:creationId xmlns:a16="http://schemas.microsoft.com/office/drawing/2014/main" id="{9C68E616-CAC0-EE06-D15E-AFFEF3740EFF}"/>
              </a:ext>
            </a:extLst>
          </p:cNvPr>
          <p:cNvSpPr>
            <a:spLocks noGrp="1"/>
          </p:cNvSpPr>
          <p:nvPr>
            <p:ph type="body" sz="quarter" idx="26" hasCustomPrompt="1"/>
          </p:nvPr>
        </p:nvSpPr>
        <p:spPr>
          <a:xfrm>
            <a:off x="3225800" y="4376739"/>
            <a:ext cx="2794731" cy="1389062"/>
          </a:xfrm>
        </p:spPr>
        <p:txBody>
          <a:bodyPr/>
          <a:lstStyle>
            <a:lvl1pPr>
              <a:spcBef>
                <a:spcPts val="0"/>
              </a:spcBef>
              <a:spcAft>
                <a:spcPts val="0"/>
              </a:spcAft>
              <a:defRPr lang="en-GB" sz="1400" b="1" i="0" kern="1200" dirty="0">
                <a:solidFill>
                  <a:schemeClr val="tx1"/>
                </a:solidFill>
                <a:latin typeface="Johnson Text" pitchFamily="2" charset="77"/>
                <a:ea typeface="+mn-ea"/>
                <a:cs typeface="+mn-cs"/>
              </a:defRPr>
            </a:lvl1pPr>
            <a:lvl2pPr marL="0" indent="0">
              <a:spcBef>
                <a:spcPts val="0"/>
              </a:spcBef>
              <a:spcAft>
                <a:spcPts val="0"/>
              </a:spcAft>
              <a:buNone/>
              <a:defRPr sz="1400" b="0" i="0">
                <a:solidFill>
                  <a:schemeClr val="tx1"/>
                </a:solidFill>
                <a:latin typeface="Johnson Text" pitchFamily="2" charset="77"/>
              </a:defRPr>
            </a:lvl2pPr>
            <a:lvl3pPr marL="320675" indent="-320675">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9" name="Picture Placeholder 3">
            <a:extLst>
              <a:ext uri="{FF2B5EF4-FFF2-40B4-BE49-F238E27FC236}">
                <a16:creationId xmlns:a16="http://schemas.microsoft.com/office/drawing/2014/main" id="{2D83ADDB-0799-3ABA-AFB5-0EF907EBBC1C}"/>
              </a:ext>
            </a:extLst>
          </p:cNvPr>
          <p:cNvSpPr>
            <a:spLocks noGrp="1"/>
          </p:cNvSpPr>
          <p:nvPr>
            <p:ph type="pic" sz="quarter" idx="27" hasCustomPrompt="1"/>
          </p:nvPr>
        </p:nvSpPr>
        <p:spPr>
          <a:xfrm>
            <a:off x="9119384" y="1309284"/>
            <a:ext cx="2795588" cy="2922992"/>
          </a:xfrm>
          <a:solidFill>
            <a:schemeClr val="tx2"/>
          </a:solidFill>
        </p:spPr>
        <p:txBody>
          <a:bodyPr vert="horz" lIns="0" tIns="0" rIns="0" bIns="0" rtlCol="0">
            <a:noAutofit/>
          </a:bodyPr>
          <a:lstStyle>
            <a:lvl1pPr>
              <a:defRPr lang="en-GB" sz="1600" dirty="0"/>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team member headshot.</a:t>
            </a:r>
            <a:r>
              <a:rPr lang="en-GB"/>
              <a:t> Delete if not required.</a:t>
            </a:r>
            <a:endParaRPr lang="en-US"/>
          </a:p>
        </p:txBody>
      </p:sp>
      <p:sp>
        <p:nvSpPr>
          <p:cNvPr id="10" name="Text Placeholder 10">
            <a:extLst>
              <a:ext uri="{FF2B5EF4-FFF2-40B4-BE49-F238E27FC236}">
                <a16:creationId xmlns:a16="http://schemas.microsoft.com/office/drawing/2014/main" id="{5A40ED4D-9D7E-FA31-0E92-48608769B8DC}"/>
              </a:ext>
            </a:extLst>
          </p:cNvPr>
          <p:cNvSpPr>
            <a:spLocks noGrp="1"/>
          </p:cNvSpPr>
          <p:nvPr>
            <p:ph type="body" sz="quarter" idx="28" hasCustomPrompt="1"/>
          </p:nvPr>
        </p:nvSpPr>
        <p:spPr>
          <a:xfrm>
            <a:off x="9119383" y="4376739"/>
            <a:ext cx="2797905" cy="1389062"/>
          </a:xfrm>
        </p:spPr>
        <p:txBody>
          <a:bodyPr/>
          <a:lstStyle>
            <a:lvl1pPr>
              <a:spcBef>
                <a:spcPts val="0"/>
              </a:spcBef>
              <a:spcAft>
                <a:spcPts val="0"/>
              </a:spcAft>
              <a:defRPr lang="en-GB" sz="1400" b="1" i="0" kern="1200" dirty="0">
                <a:solidFill>
                  <a:schemeClr val="tx1"/>
                </a:solidFill>
                <a:latin typeface="Johnson Text" pitchFamily="2" charset="77"/>
                <a:ea typeface="+mn-ea"/>
                <a:cs typeface="+mn-cs"/>
              </a:defRPr>
            </a:lvl1pPr>
            <a:lvl2pPr marL="0" indent="0">
              <a:spcBef>
                <a:spcPts val="0"/>
              </a:spcBef>
              <a:spcAft>
                <a:spcPts val="0"/>
              </a:spcAft>
              <a:buNone/>
              <a:defRPr sz="1400" b="0" i="0">
                <a:solidFill>
                  <a:schemeClr val="tx1"/>
                </a:solidFill>
                <a:latin typeface="Johnson Text" pitchFamily="2" charset="77"/>
              </a:defRPr>
            </a:lvl2pPr>
            <a:lvl3pPr marL="320675" indent="-320675">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11" name="Picture Placeholder 3">
            <a:extLst>
              <a:ext uri="{FF2B5EF4-FFF2-40B4-BE49-F238E27FC236}">
                <a16:creationId xmlns:a16="http://schemas.microsoft.com/office/drawing/2014/main" id="{F5068F87-7E7A-B5CF-3CBC-E18B6DD0D732}"/>
              </a:ext>
            </a:extLst>
          </p:cNvPr>
          <p:cNvSpPr>
            <a:spLocks noGrp="1"/>
          </p:cNvSpPr>
          <p:nvPr>
            <p:ph type="pic" sz="quarter" idx="29" hasCustomPrompt="1"/>
          </p:nvPr>
        </p:nvSpPr>
        <p:spPr>
          <a:xfrm>
            <a:off x="291479" y="1309284"/>
            <a:ext cx="2795588" cy="2922992"/>
          </a:xfrm>
          <a:solidFill>
            <a:schemeClr val="tx2"/>
          </a:solidFill>
        </p:spPr>
        <p:txBody>
          <a:bodyPr vert="horz" lIns="0" tIns="0" rIns="0" bIns="0" rtlCol="0">
            <a:noAutofit/>
          </a:bodyPr>
          <a:lstStyle>
            <a:lvl1pPr>
              <a:defRPr lang="en-GB" sz="1600" dirty="0"/>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team member headshot.</a:t>
            </a:r>
            <a:r>
              <a:rPr lang="en-GB"/>
              <a:t> Delete if not required.</a:t>
            </a:r>
            <a:endParaRPr lang="en-US"/>
          </a:p>
        </p:txBody>
      </p:sp>
      <p:sp>
        <p:nvSpPr>
          <p:cNvPr id="12" name="Text Placeholder 10">
            <a:extLst>
              <a:ext uri="{FF2B5EF4-FFF2-40B4-BE49-F238E27FC236}">
                <a16:creationId xmlns:a16="http://schemas.microsoft.com/office/drawing/2014/main" id="{B4F951B9-FA91-8764-4AF1-2302D32F8D5A}"/>
              </a:ext>
            </a:extLst>
          </p:cNvPr>
          <p:cNvSpPr>
            <a:spLocks noGrp="1"/>
          </p:cNvSpPr>
          <p:nvPr>
            <p:ph type="body" sz="quarter" idx="30" hasCustomPrompt="1"/>
          </p:nvPr>
        </p:nvSpPr>
        <p:spPr>
          <a:xfrm>
            <a:off x="291478" y="4376739"/>
            <a:ext cx="2794731" cy="1389062"/>
          </a:xfrm>
        </p:spPr>
        <p:txBody>
          <a:bodyPr/>
          <a:lstStyle>
            <a:lvl1pPr>
              <a:spcBef>
                <a:spcPts val="0"/>
              </a:spcBef>
              <a:spcAft>
                <a:spcPts val="0"/>
              </a:spcAft>
              <a:defRPr lang="en-GB" sz="1400" b="1" i="0" kern="1200" dirty="0">
                <a:solidFill>
                  <a:schemeClr val="tx1"/>
                </a:solidFill>
                <a:latin typeface="Johnson Text" pitchFamily="2" charset="77"/>
                <a:ea typeface="+mn-ea"/>
                <a:cs typeface="+mn-cs"/>
              </a:defRPr>
            </a:lvl1pPr>
            <a:lvl2pPr marL="0" indent="0">
              <a:spcBef>
                <a:spcPts val="0"/>
              </a:spcBef>
              <a:spcAft>
                <a:spcPts val="0"/>
              </a:spcAft>
              <a:buNone/>
              <a:defRPr sz="1400" b="0" i="0">
                <a:solidFill>
                  <a:schemeClr val="tx1"/>
                </a:solidFill>
                <a:latin typeface="Johnson Text" pitchFamily="2" charset="77"/>
              </a:defRPr>
            </a:lvl2pPr>
            <a:lvl3pPr marL="320675" indent="-320675">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3" name="Text Placeholder 7">
            <a:extLst>
              <a:ext uri="{FF2B5EF4-FFF2-40B4-BE49-F238E27FC236}">
                <a16:creationId xmlns:a16="http://schemas.microsoft.com/office/drawing/2014/main" id="{5F91C3EF-5967-CDBE-EACE-2531D873C36A}"/>
              </a:ext>
            </a:extLst>
          </p:cNvPr>
          <p:cNvSpPr>
            <a:spLocks noGrp="1"/>
          </p:cNvSpPr>
          <p:nvPr>
            <p:ph type="body" sz="quarter" idx="31" hasCustomPrompt="1"/>
          </p:nvPr>
        </p:nvSpPr>
        <p:spPr>
          <a:xfrm>
            <a:off x="8125200" y="293525"/>
            <a:ext cx="3778870" cy="878050"/>
          </a:xfrm>
        </p:spPr>
        <p:txBody>
          <a:bodyPr/>
          <a:lstStyle>
            <a:lvl1pPr>
              <a:defRPr sz="1400"/>
            </a:lvl1pPr>
            <a:lvl2pPr>
              <a:defRPr sz="1400"/>
            </a:lvl2pPr>
            <a:lvl3pPr>
              <a:defRPr sz="1200"/>
            </a:lvl3pPr>
          </a:lstStyle>
          <a:p>
            <a:pPr lvl="0"/>
            <a:r>
              <a:rPr lang="en-GB"/>
              <a:t>Click to add text. Delete if not required.</a:t>
            </a:r>
          </a:p>
          <a:p>
            <a:pPr lvl="1"/>
            <a:r>
              <a:rPr lang="en-GB"/>
              <a:t>Second level</a:t>
            </a:r>
          </a:p>
          <a:p>
            <a:pPr lvl="2"/>
            <a:r>
              <a:rPr lang="en-GB"/>
              <a:t>Third level</a:t>
            </a:r>
          </a:p>
        </p:txBody>
      </p:sp>
      <p:sp>
        <p:nvSpPr>
          <p:cNvPr id="13" name="Title 7">
            <a:extLst>
              <a:ext uri="{FF2B5EF4-FFF2-40B4-BE49-F238E27FC236}">
                <a16:creationId xmlns:a16="http://schemas.microsoft.com/office/drawing/2014/main" id="{DA47195B-21A0-9A63-E4DA-58F9F29E98B6}"/>
              </a:ext>
            </a:extLst>
          </p:cNvPr>
          <p:cNvSpPr>
            <a:spLocks noGrp="1"/>
          </p:cNvSpPr>
          <p:nvPr>
            <p:ph type="title" hasCustomPrompt="1"/>
          </p:nvPr>
        </p:nvSpPr>
        <p:spPr>
          <a:xfrm>
            <a:off x="288303" y="262800"/>
            <a:ext cx="5733085" cy="468590"/>
          </a:xfrm>
        </p:spPr>
        <p:txBody>
          <a:bodyPr/>
          <a:lstStyle>
            <a:lvl1pPr>
              <a:defRPr>
                <a:solidFill>
                  <a:schemeClr val="accent1"/>
                </a:solidFill>
              </a:defRPr>
            </a:lvl1pPr>
          </a:lstStyle>
          <a:p>
            <a:r>
              <a:rPr lang="en-US"/>
              <a:t>Master title style</a:t>
            </a:r>
            <a:endParaRPr lang="en-GB"/>
          </a:p>
        </p:txBody>
      </p:sp>
      <p:sp>
        <p:nvSpPr>
          <p:cNvPr id="5" name="Subtitle 2">
            <a:extLst>
              <a:ext uri="{FF2B5EF4-FFF2-40B4-BE49-F238E27FC236}">
                <a16:creationId xmlns:a16="http://schemas.microsoft.com/office/drawing/2014/main" id="{FB220D96-C4B3-B7EB-A87A-9845F48C33C3}"/>
              </a:ext>
            </a:extLst>
          </p:cNvPr>
          <p:cNvSpPr>
            <a:spLocks noGrp="1"/>
          </p:cNvSpPr>
          <p:nvPr>
            <p:ph type="subTitle" idx="16" hasCustomPrompt="1"/>
          </p:nvPr>
        </p:nvSpPr>
        <p:spPr>
          <a:xfrm>
            <a:off x="288302" y="713620"/>
            <a:ext cx="5732229" cy="292965"/>
          </a:xfrm>
        </p:spPr>
        <p:txBody>
          <a:bodyPr vert="horz" wrap="square" lIns="0" tIns="0" rIns="0" bIns="0" rtlCol="0" anchor="t">
            <a:spAutoFit/>
          </a:bodyPr>
          <a:lstStyle>
            <a:lvl1pPr>
              <a:defRPr lang="en-GB" b="1" dirty="0"/>
            </a:lvl1pPr>
          </a:lstStyle>
          <a:p>
            <a:pPr lvl="0"/>
            <a:r>
              <a:rPr lang="en-GB"/>
              <a:t>Subtitle. Delete if not required.</a:t>
            </a:r>
          </a:p>
        </p:txBody>
      </p:sp>
      <p:sp>
        <p:nvSpPr>
          <p:cNvPr id="8" name="Footer Placeholder 4">
            <a:extLst>
              <a:ext uri="{FF2B5EF4-FFF2-40B4-BE49-F238E27FC236}">
                <a16:creationId xmlns:a16="http://schemas.microsoft.com/office/drawing/2014/main" id="{6606912E-45D9-5EEE-9496-4E85E1874A13}"/>
              </a:ext>
            </a:extLst>
          </p:cNvPr>
          <p:cNvSpPr>
            <a:spLocks noGrp="1"/>
          </p:cNvSpPr>
          <p:nvPr>
            <p:ph type="ftr" sz="quarter" idx="3"/>
          </p:nvPr>
        </p:nvSpPr>
        <p:spPr>
          <a:xfrm>
            <a:off x="288259" y="5966467"/>
            <a:ext cx="11610516" cy="304122"/>
          </a:xfrm>
          <a:prstGeom prst="rect">
            <a:avLst/>
          </a:prstGeom>
        </p:spPr>
        <p:txBody>
          <a:bodyPr vert="horz" wrap="square" lIns="0" tIns="0" rIns="0" bIns="0" rtlCol="0" anchor="b" anchorCtr="0">
            <a:spAutoFit/>
          </a:bodyPr>
          <a:lstStyle>
            <a:lvl1pPr algn="l">
              <a:lnSpc>
                <a:spcPct val="110000"/>
              </a:lnSpc>
              <a:spcBef>
                <a:spcPts val="600"/>
              </a:spcBef>
              <a:spcAft>
                <a:spcPts val="600"/>
              </a:spcAft>
              <a:defRPr sz="800" b="0" i="0">
                <a:solidFill>
                  <a:schemeClr val="tx1"/>
                </a:solidFill>
                <a:latin typeface="+mn-lt"/>
              </a:defRPr>
            </a:lvl1pPr>
          </a:lstStyle>
          <a:p>
            <a:pPr>
              <a:spcBef>
                <a:spcPts val="0"/>
              </a:spcBef>
              <a:spcAft>
                <a:spcPts val="300"/>
              </a:spcAft>
            </a:pPr>
            <a:r>
              <a:rPr lang="en-US" b="0" i="0">
                <a:effectLst/>
              </a:rPr>
              <a:t>Slide legal disclaimer goes here if required </a:t>
            </a:r>
          </a:p>
          <a:p>
            <a:pPr>
              <a:spcBef>
                <a:spcPts val="0"/>
              </a:spcBef>
              <a:spcAft>
                <a:spcPts val="300"/>
              </a:spcAft>
            </a:pPr>
            <a:r>
              <a:rPr lang="en-US" b="0" i="0">
                <a:effectLst/>
              </a:rPr>
              <a:t>Slide footer goes here if required</a:t>
            </a:r>
          </a:p>
        </p:txBody>
      </p:sp>
    </p:spTree>
    <p:extLst>
      <p:ext uri="{BB962C8B-B14F-4D97-AF65-F5344CB8AC3E}">
        <p14:creationId xmlns:p14="http://schemas.microsoft.com/office/powerpoint/2010/main" val="1198046364"/>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6411406"/>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44A19-6551-1D4D-876C-FB15701C13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C90135-9657-C640-8E91-5B137442B8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58DF3-AFDB-5E44-8134-963B1A4E2F2D}"/>
              </a:ext>
            </a:extLst>
          </p:cNvPr>
          <p:cNvSpPr>
            <a:spLocks noGrp="1"/>
          </p:cNvSpPr>
          <p:nvPr>
            <p:ph type="dt" sz="half" idx="10"/>
          </p:nvPr>
        </p:nvSpPr>
        <p:spPr/>
        <p:txBody>
          <a:bodyPr/>
          <a:lstStyle/>
          <a:p>
            <a:fld id="{A21D8504-DF0D-1E4D-8E5A-B3BC8355A188}" type="datetimeFigureOut">
              <a:rPr lang="en-US" smtClean="0"/>
              <a:t>3/27/26</a:t>
            </a:fld>
            <a:endParaRPr lang="en-US"/>
          </a:p>
        </p:txBody>
      </p:sp>
      <p:sp>
        <p:nvSpPr>
          <p:cNvPr id="5" name="Footer Placeholder 4">
            <a:extLst>
              <a:ext uri="{FF2B5EF4-FFF2-40B4-BE49-F238E27FC236}">
                <a16:creationId xmlns:a16="http://schemas.microsoft.com/office/drawing/2014/main" id="{89AD3ADF-D056-2F47-890C-3728AEC681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2C32D1-5B06-F94A-9498-AB3721850442}"/>
              </a:ext>
            </a:extLst>
          </p:cNvPr>
          <p:cNvSpPr>
            <a:spLocks noGrp="1"/>
          </p:cNvSpPr>
          <p:nvPr>
            <p:ph type="sldNum" sz="quarter" idx="12"/>
          </p:nvPr>
        </p:nvSpPr>
        <p:spPr/>
        <p:txBody>
          <a:bodyPr/>
          <a:lstStyle/>
          <a:p>
            <a:fld id="{B562886B-25FB-4B41-BF84-74BB33889580}" type="slidenum">
              <a:rPr lang="en-US" smtClean="0"/>
              <a:t>‹#›</a:t>
            </a:fld>
            <a:endParaRPr lang="en-US"/>
          </a:p>
        </p:txBody>
      </p:sp>
    </p:spTree>
    <p:extLst>
      <p:ext uri="{BB962C8B-B14F-4D97-AF65-F5344CB8AC3E}">
        <p14:creationId xmlns:p14="http://schemas.microsoft.com/office/powerpoint/2010/main" val="2556951022"/>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BC9E7-B290-C548-BADB-369AEB7190DC}"/>
              </a:ext>
            </a:extLst>
          </p:cNvPr>
          <p:cNvSpPr>
            <a:spLocks noGrp="1"/>
          </p:cNvSpPr>
          <p:nvPr>
            <p:ph type="title"/>
          </p:nvPr>
        </p:nvSpPr>
        <p:spPr>
          <a:xfrm>
            <a:off x="831849"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C32A2F-4E6E-9949-9C8A-E34CAFEB733D}"/>
              </a:ext>
            </a:extLst>
          </p:cNvPr>
          <p:cNvSpPr>
            <a:spLocks noGrp="1"/>
          </p:cNvSpPr>
          <p:nvPr>
            <p:ph type="body" idx="1"/>
          </p:nvPr>
        </p:nvSpPr>
        <p:spPr>
          <a:xfrm>
            <a:off x="831849"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87A03D-B1D9-1347-B230-F7EA837DFE90}"/>
              </a:ext>
            </a:extLst>
          </p:cNvPr>
          <p:cNvSpPr>
            <a:spLocks noGrp="1"/>
          </p:cNvSpPr>
          <p:nvPr>
            <p:ph type="dt" sz="half" idx="10"/>
          </p:nvPr>
        </p:nvSpPr>
        <p:spPr/>
        <p:txBody>
          <a:bodyPr/>
          <a:lstStyle/>
          <a:p>
            <a:fld id="{A21D8504-DF0D-1E4D-8E5A-B3BC8355A188}" type="datetimeFigureOut">
              <a:rPr lang="en-US" smtClean="0"/>
              <a:t>3/27/26</a:t>
            </a:fld>
            <a:endParaRPr lang="en-US"/>
          </a:p>
        </p:txBody>
      </p:sp>
      <p:sp>
        <p:nvSpPr>
          <p:cNvPr id="5" name="Footer Placeholder 4">
            <a:extLst>
              <a:ext uri="{FF2B5EF4-FFF2-40B4-BE49-F238E27FC236}">
                <a16:creationId xmlns:a16="http://schemas.microsoft.com/office/drawing/2014/main" id="{5F4FA05F-F505-4E49-B892-5DBCCB4820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5C9A77-C700-DB43-8BE0-F14106380ED7}"/>
              </a:ext>
            </a:extLst>
          </p:cNvPr>
          <p:cNvSpPr>
            <a:spLocks noGrp="1"/>
          </p:cNvSpPr>
          <p:nvPr>
            <p:ph type="sldNum" sz="quarter" idx="12"/>
          </p:nvPr>
        </p:nvSpPr>
        <p:spPr/>
        <p:txBody>
          <a:bodyPr/>
          <a:lstStyle/>
          <a:p>
            <a:fld id="{B562886B-25FB-4B41-BF84-74BB33889580}" type="slidenum">
              <a:rPr lang="en-US" smtClean="0"/>
              <a:t>‹#›</a:t>
            </a:fld>
            <a:endParaRPr lang="en-US"/>
          </a:p>
        </p:txBody>
      </p:sp>
    </p:spTree>
    <p:extLst>
      <p:ext uri="{BB962C8B-B14F-4D97-AF65-F5344CB8AC3E}">
        <p14:creationId xmlns:p14="http://schemas.microsoft.com/office/powerpoint/2010/main" val="4111597804"/>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DC6B4-53F4-864E-9473-0E276C3E36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D82BF5-F010-1C4A-BAD2-231926380281}"/>
              </a:ext>
            </a:extLst>
          </p:cNvPr>
          <p:cNvSpPr>
            <a:spLocks noGrp="1"/>
          </p:cNvSpPr>
          <p:nvPr>
            <p:ph sz="half" idx="1"/>
          </p:nvPr>
        </p:nvSpPr>
        <p:spPr>
          <a:xfrm>
            <a:off x="838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3497AA-A7A2-C947-BD06-D6247531189A}"/>
              </a:ext>
            </a:extLst>
          </p:cNvPr>
          <p:cNvSpPr>
            <a:spLocks noGrp="1"/>
          </p:cNvSpPr>
          <p:nvPr>
            <p:ph sz="half" idx="2"/>
          </p:nvPr>
        </p:nvSpPr>
        <p:spPr>
          <a:xfrm>
            <a:off x="6172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422EF1-9AB7-2C42-B077-2B15D5876710}"/>
              </a:ext>
            </a:extLst>
          </p:cNvPr>
          <p:cNvSpPr>
            <a:spLocks noGrp="1"/>
          </p:cNvSpPr>
          <p:nvPr>
            <p:ph type="dt" sz="half" idx="10"/>
          </p:nvPr>
        </p:nvSpPr>
        <p:spPr/>
        <p:txBody>
          <a:bodyPr/>
          <a:lstStyle/>
          <a:p>
            <a:fld id="{A21D8504-DF0D-1E4D-8E5A-B3BC8355A188}" type="datetimeFigureOut">
              <a:rPr lang="en-US" smtClean="0"/>
              <a:t>3/27/26</a:t>
            </a:fld>
            <a:endParaRPr lang="en-US"/>
          </a:p>
        </p:txBody>
      </p:sp>
      <p:sp>
        <p:nvSpPr>
          <p:cNvPr id="6" name="Footer Placeholder 5">
            <a:extLst>
              <a:ext uri="{FF2B5EF4-FFF2-40B4-BE49-F238E27FC236}">
                <a16:creationId xmlns:a16="http://schemas.microsoft.com/office/drawing/2014/main" id="{B3AB49A5-D111-BB40-B72A-9808388E27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62168C-8DEE-3141-A816-F5AC2DAC1E78}"/>
              </a:ext>
            </a:extLst>
          </p:cNvPr>
          <p:cNvSpPr>
            <a:spLocks noGrp="1"/>
          </p:cNvSpPr>
          <p:nvPr>
            <p:ph type="sldNum" sz="quarter" idx="12"/>
          </p:nvPr>
        </p:nvSpPr>
        <p:spPr/>
        <p:txBody>
          <a:bodyPr/>
          <a:lstStyle/>
          <a:p>
            <a:fld id="{B562886B-25FB-4B41-BF84-74BB33889580}" type="slidenum">
              <a:rPr lang="en-US" smtClean="0"/>
              <a:t>‹#›</a:t>
            </a:fld>
            <a:endParaRPr lang="en-US"/>
          </a:p>
        </p:txBody>
      </p:sp>
    </p:spTree>
    <p:extLst>
      <p:ext uri="{BB962C8B-B14F-4D97-AF65-F5344CB8AC3E}">
        <p14:creationId xmlns:p14="http://schemas.microsoft.com/office/powerpoint/2010/main" val="1365140385"/>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7F725-353E-8243-9D0C-D345070EE3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D5BB50-C751-164B-A26C-B2B61D8ECD23}"/>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0EDBAD-143A-5248-9076-1A30DA2E7745}"/>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2D266A-A482-0649-B886-47249876A880}"/>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9BB6A5-6D98-354E-9CD0-8959BFAB88B8}"/>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76C6FA-CA04-3343-A69E-89CDA050D456}"/>
              </a:ext>
            </a:extLst>
          </p:cNvPr>
          <p:cNvSpPr>
            <a:spLocks noGrp="1"/>
          </p:cNvSpPr>
          <p:nvPr>
            <p:ph type="dt" sz="half" idx="10"/>
          </p:nvPr>
        </p:nvSpPr>
        <p:spPr/>
        <p:txBody>
          <a:bodyPr/>
          <a:lstStyle/>
          <a:p>
            <a:fld id="{A21D8504-DF0D-1E4D-8E5A-B3BC8355A188}" type="datetimeFigureOut">
              <a:rPr lang="en-US" smtClean="0"/>
              <a:t>3/27/26</a:t>
            </a:fld>
            <a:endParaRPr lang="en-US"/>
          </a:p>
        </p:txBody>
      </p:sp>
      <p:sp>
        <p:nvSpPr>
          <p:cNvPr id="8" name="Footer Placeholder 7">
            <a:extLst>
              <a:ext uri="{FF2B5EF4-FFF2-40B4-BE49-F238E27FC236}">
                <a16:creationId xmlns:a16="http://schemas.microsoft.com/office/drawing/2014/main" id="{3F699EED-C271-3A40-80C1-01F64612E4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C28A187-F7A1-A64B-9E3F-4BD5A10F9F2F}"/>
              </a:ext>
            </a:extLst>
          </p:cNvPr>
          <p:cNvSpPr>
            <a:spLocks noGrp="1"/>
          </p:cNvSpPr>
          <p:nvPr>
            <p:ph type="sldNum" sz="quarter" idx="12"/>
          </p:nvPr>
        </p:nvSpPr>
        <p:spPr/>
        <p:txBody>
          <a:bodyPr/>
          <a:lstStyle/>
          <a:p>
            <a:fld id="{B562886B-25FB-4B41-BF84-74BB33889580}" type="slidenum">
              <a:rPr lang="en-US" smtClean="0"/>
              <a:t>‹#›</a:t>
            </a:fld>
            <a:endParaRPr lang="en-US"/>
          </a:p>
        </p:txBody>
      </p:sp>
    </p:spTree>
    <p:extLst>
      <p:ext uri="{BB962C8B-B14F-4D97-AF65-F5344CB8AC3E}">
        <p14:creationId xmlns:p14="http://schemas.microsoft.com/office/powerpoint/2010/main" val="1022376592"/>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48EF1-94EC-B646-940C-79C5D59CEF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960FB9-C112-D645-8ED4-78F266D0274A}"/>
              </a:ext>
            </a:extLst>
          </p:cNvPr>
          <p:cNvSpPr>
            <a:spLocks noGrp="1"/>
          </p:cNvSpPr>
          <p:nvPr>
            <p:ph type="dt" sz="half" idx="10"/>
          </p:nvPr>
        </p:nvSpPr>
        <p:spPr/>
        <p:txBody>
          <a:bodyPr/>
          <a:lstStyle/>
          <a:p>
            <a:fld id="{A21D8504-DF0D-1E4D-8E5A-B3BC8355A188}" type="datetimeFigureOut">
              <a:rPr lang="en-US" smtClean="0"/>
              <a:t>3/27/26</a:t>
            </a:fld>
            <a:endParaRPr lang="en-US"/>
          </a:p>
        </p:txBody>
      </p:sp>
      <p:sp>
        <p:nvSpPr>
          <p:cNvPr id="4" name="Footer Placeholder 3">
            <a:extLst>
              <a:ext uri="{FF2B5EF4-FFF2-40B4-BE49-F238E27FC236}">
                <a16:creationId xmlns:a16="http://schemas.microsoft.com/office/drawing/2014/main" id="{6AEC4CCF-6E0C-C940-B749-1E2828D360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27E31E-E610-7840-A41D-B6D879EB074C}"/>
              </a:ext>
            </a:extLst>
          </p:cNvPr>
          <p:cNvSpPr>
            <a:spLocks noGrp="1"/>
          </p:cNvSpPr>
          <p:nvPr>
            <p:ph type="sldNum" sz="quarter" idx="12"/>
          </p:nvPr>
        </p:nvSpPr>
        <p:spPr/>
        <p:txBody>
          <a:bodyPr/>
          <a:lstStyle/>
          <a:p>
            <a:fld id="{B562886B-25FB-4B41-BF84-74BB33889580}" type="slidenum">
              <a:rPr lang="en-US" smtClean="0"/>
              <a:t>‹#›</a:t>
            </a:fld>
            <a:endParaRPr lang="en-US"/>
          </a:p>
        </p:txBody>
      </p:sp>
    </p:spTree>
    <p:extLst>
      <p:ext uri="{BB962C8B-B14F-4D97-AF65-F5344CB8AC3E}">
        <p14:creationId xmlns:p14="http://schemas.microsoft.com/office/powerpoint/2010/main" val="1086120096"/>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101842-6E16-4841-B5A7-45380BACC8A4}"/>
              </a:ext>
            </a:extLst>
          </p:cNvPr>
          <p:cNvSpPr>
            <a:spLocks noGrp="1"/>
          </p:cNvSpPr>
          <p:nvPr>
            <p:ph type="dt" sz="half" idx="10"/>
          </p:nvPr>
        </p:nvSpPr>
        <p:spPr/>
        <p:txBody>
          <a:bodyPr/>
          <a:lstStyle/>
          <a:p>
            <a:fld id="{A21D8504-DF0D-1E4D-8E5A-B3BC8355A188}" type="datetimeFigureOut">
              <a:rPr lang="en-US" smtClean="0"/>
              <a:t>3/27/26</a:t>
            </a:fld>
            <a:endParaRPr lang="en-US"/>
          </a:p>
        </p:txBody>
      </p:sp>
      <p:sp>
        <p:nvSpPr>
          <p:cNvPr id="3" name="Footer Placeholder 2">
            <a:extLst>
              <a:ext uri="{FF2B5EF4-FFF2-40B4-BE49-F238E27FC236}">
                <a16:creationId xmlns:a16="http://schemas.microsoft.com/office/drawing/2014/main" id="{D92B306F-F009-BB43-B05E-21CCCBF8D1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7D45A4-D2AD-A84F-A73D-4DE79B516B1D}"/>
              </a:ext>
            </a:extLst>
          </p:cNvPr>
          <p:cNvSpPr>
            <a:spLocks noGrp="1"/>
          </p:cNvSpPr>
          <p:nvPr>
            <p:ph type="sldNum" sz="quarter" idx="12"/>
          </p:nvPr>
        </p:nvSpPr>
        <p:spPr/>
        <p:txBody>
          <a:bodyPr/>
          <a:lstStyle/>
          <a:p>
            <a:fld id="{B562886B-25FB-4B41-BF84-74BB33889580}" type="slidenum">
              <a:rPr lang="en-US" smtClean="0"/>
              <a:t>‹#›</a:t>
            </a:fld>
            <a:endParaRPr lang="en-US"/>
          </a:p>
        </p:txBody>
      </p:sp>
    </p:spTree>
    <p:extLst>
      <p:ext uri="{BB962C8B-B14F-4D97-AF65-F5344CB8AC3E}">
        <p14:creationId xmlns:p14="http://schemas.microsoft.com/office/powerpoint/2010/main" val="3529222274"/>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64A90-83A4-8B43-80C8-155A1C9D6C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8129FB-9071-3E47-B2D7-39E69838DCF7}"/>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7A6708-2E01-5548-B17B-A2A441953F3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5EA525-3D64-114D-A3B7-F534674CC8C0}"/>
              </a:ext>
            </a:extLst>
          </p:cNvPr>
          <p:cNvSpPr>
            <a:spLocks noGrp="1"/>
          </p:cNvSpPr>
          <p:nvPr>
            <p:ph type="dt" sz="half" idx="10"/>
          </p:nvPr>
        </p:nvSpPr>
        <p:spPr/>
        <p:txBody>
          <a:bodyPr/>
          <a:lstStyle/>
          <a:p>
            <a:fld id="{A21D8504-DF0D-1E4D-8E5A-B3BC8355A188}" type="datetimeFigureOut">
              <a:rPr lang="en-US" smtClean="0"/>
              <a:t>3/27/26</a:t>
            </a:fld>
            <a:endParaRPr lang="en-US"/>
          </a:p>
        </p:txBody>
      </p:sp>
      <p:sp>
        <p:nvSpPr>
          <p:cNvPr id="6" name="Footer Placeholder 5">
            <a:extLst>
              <a:ext uri="{FF2B5EF4-FFF2-40B4-BE49-F238E27FC236}">
                <a16:creationId xmlns:a16="http://schemas.microsoft.com/office/drawing/2014/main" id="{329D9476-6086-1F48-9B3A-AB58FE9ADE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9D4A2A-758B-7240-AD6A-8018F2FF3E7C}"/>
              </a:ext>
            </a:extLst>
          </p:cNvPr>
          <p:cNvSpPr>
            <a:spLocks noGrp="1"/>
          </p:cNvSpPr>
          <p:nvPr>
            <p:ph type="sldNum" sz="quarter" idx="12"/>
          </p:nvPr>
        </p:nvSpPr>
        <p:spPr/>
        <p:txBody>
          <a:bodyPr/>
          <a:lstStyle/>
          <a:p>
            <a:fld id="{B562886B-25FB-4B41-BF84-74BB33889580}" type="slidenum">
              <a:rPr lang="en-US" smtClean="0"/>
              <a:t>‹#›</a:t>
            </a:fld>
            <a:endParaRPr lang="en-US"/>
          </a:p>
        </p:txBody>
      </p:sp>
    </p:spTree>
    <p:extLst>
      <p:ext uri="{BB962C8B-B14F-4D97-AF65-F5344CB8AC3E}">
        <p14:creationId xmlns:p14="http://schemas.microsoft.com/office/powerpoint/2010/main" val="3418905895"/>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B4852-2B4D-B34D-9360-417A540878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DFAD92-E664-4848-94D4-D284DED6AAC4}"/>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D0E04EDD-1CFF-5241-B097-6BD40199FCA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D09795-DD14-C940-9368-A2B5E2E706B9}"/>
              </a:ext>
            </a:extLst>
          </p:cNvPr>
          <p:cNvSpPr>
            <a:spLocks noGrp="1"/>
          </p:cNvSpPr>
          <p:nvPr>
            <p:ph type="dt" sz="half" idx="10"/>
          </p:nvPr>
        </p:nvSpPr>
        <p:spPr/>
        <p:txBody>
          <a:bodyPr/>
          <a:lstStyle/>
          <a:p>
            <a:fld id="{A21D8504-DF0D-1E4D-8E5A-B3BC8355A188}" type="datetimeFigureOut">
              <a:rPr lang="en-US" smtClean="0"/>
              <a:t>3/27/26</a:t>
            </a:fld>
            <a:endParaRPr lang="en-US"/>
          </a:p>
        </p:txBody>
      </p:sp>
      <p:sp>
        <p:nvSpPr>
          <p:cNvPr id="6" name="Footer Placeholder 5">
            <a:extLst>
              <a:ext uri="{FF2B5EF4-FFF2-40B4-BE49-F238E27FC236}">
                <a16:creationId xmlns:a16="http://schemas.microsoft.com/office/drawing/2014/main" id="{72319893-A6EE-C64E-8F2E-09FEFD6A67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363132-DEB4-184A-9E13-00562B4EAE8C}"/>
              </a:ext>
            </a:extLst>
          </p:cNvPr>
          <p:cNvSpPr>
            <a:spLocks noGrp="1"/>
          </p:cNvSpPr>
          <p:nvPr>
            <p:ph type="sldNum" sz="quarter" idx="12"/>
          </p:nvPr>
        </p:nvSpPr>
        <p:spPr/>
        <p:txBody>
          <a:bodyPr/>
          <a:lstStyle/>
          <a:p>
            <a:fld id="{B562886B-25FB-4B41-BF84-74BB33889580}" type="slidenum">
              <a:rPr lang="en-US" smtClean="0"/>
              <a:t>‹#›</a:t>
            </a:fld>
            <a:endParaRPr lang="en-US"/>
          </a:p>
        </p:txBody>
      </p:sp>
    </p:spTree>
    <p:extLst>
      <p:ext uri="{BB962C8B-B14F-4D97-AF65-F5344CB8AC3E}">
        <p14:creationId xmlns:p14="http://schemas.microsoft.com/office/powerpoint/2010/main" val="3782023383"/>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jpe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2.xml"/><Relationship Id="rId1" Type="http://schemas.openxmlformats.org/officeDocument/2006/relationships/slideLayout" Target="../slideLayouts/slideLayout14.xml"/><Relationship Id="rId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E9EC4A-3469-C24E-B124-51D2D5BAAB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1CAE0B-C407-E343-BED6-859879D6C52F}"/>
              </a:ext>
            </a:extLst>
          </p:cNvPr>
          <p:cNvSpPr>
            <a:spLocks noGrp="1"/>
          </p:cNvSpPr>
          <p:nvPr>
            <p:ph type="body" idx="1"/>
          </p:nvPr>
        </p:nvSpPr>
        <p:spPr>
          <a:xfrm>
            <a:off x="838200" y="1825624"/>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93D302-B917-EA4A-B524-56DD46582586}"/>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1D8504-DF0D-1E4D-8E5A-B3BC8355A188}" type="datetimeFigureOut">
              <a:rPr lang="en-US" smtClean="0"/>
              <a:t>3/27/26</a:t>
            </a:fld>
            <a:endParaRPr lang="en-US"/>
          </a:p>
        </p:txBody>
      </p:sp>
      <p:sp>
        <p:nvSpPr>
          <p:cNvPr id="5" name="Footer Placeholder 4">
            <a:extLst>
              <a:ext uri="{FF2B5EF4-FFF2-40B4-BE49-F238E27FC236}">
                <a16:creationId xmlns:a16="http://schemas.microsoft.com/office/drawing/2014/main" id="{4DAC7A1B-E4D8-8A4A-8993-DFCF787566A0}"/>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26B3A3-4584-2243-98C3-4345C71B41E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62886B-25FB-4B41-BF84-74BB33889580}" type="slidenum">
              <a:rPr lang="en-US" smtClean="0"/>
              <a:t>‹#›</a:t>
            </a:fld>
            <a:endParaRPr lang="en-US"/>
          </a:p>
        </p:txBody>
      </p:sp>
      <p:sp>
        <p:nvSpPr>
          <p:cNvPr id="7" name="Date Placeholder 3">
            <a:extLst>
              <a:ext uri="{FF2B5EF4-FFF2-40B4-BE49-F238E27FC236}">
                <a16:creationId xmlns:a16="http://schemas.microsoft.com/office/drawing/2014/main" id="{47C9D84C-3771-9343-B050-6099EEADAA86}"/>
              </a:ext>
            </a:extLst>
          </p:cNvPr>
          <p:cNvSpPr txBox="1">
            <a:spLocks/>
          </p:cNvSpPr>
          <p:nvPr userDrawn="1"/>
        </p:nvSpPr>
        <p:spPr>
          <a:xfrm>
            <a:off x="838200" y="6356351"/>
            <a:ext cx="2743200"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1D8504-DF0D-1E4D-8E5A-B3BC8355A188}" type="datetimeFigureOut">
              <a:rPr lang="en-US" sz="1800" smtClean="0"/>
              <a:pPr/>
              <a:t>3/27/26</a:t>
            </a:fld>
            <a:endParaRPr lang="en-US" sz="1800"/>
          </a:p>
        </p:txBody>
      </p:sp>
      <p:sp>
        <p:nvSpPr>
          <p:cNvPr id="8" name="Slide Number Placeholder 5">
            <a:extLst>
              <a:ext uri="{FF2B5EF4-FFF2-40B4-BE49-F238E27FC236}">
                <a16:creationId xmlns:a16="http://schemas.microsoft.com/office/drawing/2014/main" id="{C857834D-B943-5943-BD3A-BAC9675738D7}"/>
              </a:ext>
            </a:extLst>
          </p:cNvPr>
          <p:cNvSpPr txBox="1">
            <a:spLocks/>
          </p:cNvSpPr>
          <p:nvPr userDrawn="1"/>
        </p:nvSpPr>
        <p:spPr>
          <a:xfrm>
            <a:off x="8610600" y="6356351"/>
            <a:ext cx="2743200"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62886B-25FB-4B41-BF84-74BB33889580}" type="slidenum">
              <a:rPr lang="en-US" sz="1800" smtClean="0"/>
              <a:pPr/>
              <a:t>‹#›</a:t>
            </a:fld>
            <a:endParaRPr lang="en-US" sz="1800"/>
          </a:p>
        </p:txBody>
      </p:sp>
      <p:sp>
        <p:nvSpPr>
          <p:cNvPr id="9" name="Rectangle 8">
            <a:extLst>
              <a:ext uri="{FF2B5EF4-FFF2-40B4-BE49-F238E27FC236}">
                <a16:creationId xmlns:a16="http://schemas.microsoft.com/office/drawing/2014/main" id="{FA20C7DB-F799-5344-8570-18CECBE84685}"/>
              </a:ext>
            </a:extLst>
          </p:cNvPr>
          <p:cNvSpPr/>
          <p:nvPr userDrawn="1"/>
        </p:nvSpPr>
        <p:spPr>
          <a:xfrm>
            <a:off x="0" y="5892800"/>
            <a:ext cx="12192000" cy="96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 name="Picture 9" descr="Text&#10;&#10;Description automatically generated">
            <a:extLst>
              <a:ext uri="{FF2B5EF4-FFF2-40B4-BE49-F238E27FC236}">
                <a16:creationId xmlns:a16="http://schemas.microsoft.com/office/drawing/2014/main" id="{1E171433-7CC3-C747-AF34-05F3F176ABFD}"/>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50801" y="6289040"/>
            <a:ext cx="1132657" cy="528320"/>
          </a:xfrm>
          <a:prstGeom prst="rect">
            <a:avLst/>
          </a:prstGeom>
        </p:spPr>
      </p:pic>
      <p:sp>
        <p:nvSpPr>
          <p:cNvPr id="11" name="Oval 10">
            <a:extLst>
              <a:ext uri="{FF2B5EF4-FFF2-40B4-BE49-F238E27FC236}">
                <a16:creationId xmlns:a16="http://schemas.microsoft.com/office/drawing/2014/main" id="{AB503485-86B7-6A41-9711-EFA61DFD5407}"/>
              </a:ext>
            </a:extLst>
          </p:cNvPr>
          <p:cNvSpPr/>
          <p:nvPr userDrawn="1"/>
        </p:nvSpPr>
        <p:spPr>
          <a:xfrm>
            <a:off x="414657" y="6266183"/>
            <a:ext cx="80644" cy="80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2" name="Picture 11" descr="A colorful background with white text&#10;&#10;AI-generated content may be incorrect.">
            <a:extLst>
              <a:ext uri="{FF2B5EF4-FFF2-40B4-BE49-F238E27FC236}">
                <a16:creationId xmlns:a16="http://schemas.microsoft.com/office/drawing/2014/main" id="{EC483D35-D7FE-D19B-F4C9-796DC6389BB7}"/>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3" name="Group 12">
            <a:extLst>
              <a:ext uri="{FF2B5EF4-FFF2-40B4-BE49-F238E27FC236}">
                <a16:creationId xmlns:a16="http://schemas.microsoft.com/office/drawing/2014/main" id="{5132BA85-C612-0472-598F-C5524E38836F}"/>
              </a:ext>
            </a:extLst>
          </p:cNvPr>
          <p:cNvGrpSpPr/>
          <p:nvPr userDrawn="1"/>
        </p:nvGrpSpPr>
        <p:grpSpPr>
          <a:xfrm>
            <a:off x="10480079" y="6028363"/>
            <a:ext cx="1711921" cy="864806"/>
            <a:chOff x="10480079" y="6037155"/>
            <a:chExt cx="1711921" cy="850341"/>
          </a:xfrm>
        </p:grpSpPr>
        <p:sp>
          <p:nvSpPr>
            <p:cNvPr id="14" name="Rectangle 13">
              <a:extLst>
                <a:ext uri="{FF2B5EF4-FFF2-40B4-BE49-F238E27FC236}">
                  <a16:creationId xmlns:a16="http://schemas.microsoft.com/office/drawing/2014/main" id="{0E634040-8393-F3C4-6E5D-E3C92663044D}"/>
                </a:ext>
              </a:extLst>
            </p:cNvPr>
            <p:cNvSpPr/>
            <p:nvPr/>
          </p:nvSpPr>
          <p:spPr>
            <a:xfrm>
              <a:off x="11087137" y="6052664"/>
              <a:ext cx="1104863" cy="8053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D49E7C9D-DB5A-4FEF-A02B-07078287A45E}"/>
                </a:ext>
              </a:extLst>
            </p:cNvPr>
            <p:cNvSpPr/>
            <p:nvPr/>
          </p:nvSpPr>
          <p:spPr>
            <a:xfrm rot="10800000">
              <a:off x="10480079" y="6052664"/>
              <a:ext cx="607058" cy="805336"/>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4A1D7D9-D5C4-B2DC-AC2A-3471DCC225E2}"/>
                </a:ext>
              </a:extLst>
            </p:cNvPr>
            <p:cNvPicPr>
              <a:picLocks noChangeAspect="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0908792" y="6037155"/>
              <a:ext cx="1283208" cy="850341"/>
            </a:xfrm>
            <a:prstGeom prst="rect">
              <a:avLst/>
            </a:prstGeom>
          </p:spPr>
        </p:pic>
      </p:grpSp>
    </p:spTree>
    <p:extLst>
      <p:ext uri="{BB962C8B-B14F-4D97-AF65-F5344CB8AC3E}">
        <p14:creationId xmlns:p14="http://schemas.microsoft.com/office/powerpoint/2010/main" val="36015971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2" r:id="rId12"/>
    <p:sldLayoutId id="2147483713" r:id="rId13"/>
  </p:sldLayoutIdLst>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xStyles>
    <p:titleStyle>
      <a:lvl1pPr algn="ctr" defTabSz="914377"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descr="A colorful heart with a yellow rectangle&#10;&#10;AI-generated content may be incorrect.">
            <a:extLst>
              <a:ext uri="{FF2B5EF4-FFF2-40B4-BE49-F238E27FC236}">
                <a16:creationId xmlns:a16="http://schemas.microsoft.com/office/drawing/2014/main" id="{DEB4A523-F0C1-E2DC-B55F-CE0C6B0BAE3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27811062"/>
      </p:ext>
    </p:extLst>
  </p:cSld>
  <p:clrMap bg1="lt1" tx1="dk1" bg2="lt2" tx2="dk2" accent1="accent1" accent2="accent2" accent3="accent3" accent4="accent4" accent5="accent5" accent6="accent6" hlink="hlink" folHlink="folHlink"/>
  <p:sldLayoutIdLst>
    <p:sldLayoutId id="2147483711" r:id="rId1"/>
  </p:sldLayoutIdLst>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tiff"/><Relationship Id="rId7" Type="http://schemas.microsoft.com/office/2007/relationships/hdphoto" Target="../media/hdphoto4.wdp"/><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25.png"/><Relationship Id="rId9" Type="http://schemas.microsoft.com/office/2007/relationships/hdphoto" Target="../media/hdphoto5.wdp"/></Relationships>
</file>

<file path=ppt/slides/_rels/slide2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8.png"/><Relationship Id="rId7" Type="http://schemas.microsoft.com/office/2007/relationships/hdphoto" Target="../media/hdphoto7.wdp"/><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30.png"/><Relationship Id="rId5" Type="http://schemas.microsoft.com/office/2007/relationships/hdphoto" Target="../media/hdphoto6.wdp"/><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tiff"/><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9F71-D457-77B4-BD88-E736FB117CBD}"/>
              </a:ext>
            </a:extLst>
          </p:cNvPr>
          <p:cNvSpPr txBox="1">
            <a:spLocks/>
          </p:cNvSpPr>
          <p:nvPr/>
        </p:nvSpPr>
        <p:spPr>
          <a:xfrm>
            <a:off x="182688" y="2128038"/>
            <a:ext cx="8073037" cy="1641888"/>
          </a:xfrm>
          <a:prstGeom prst="rect">
            <a:avLst/>
          </a:prstGeom>
        </p:spPr>
        <p:txBody>
          <a:bodyPr anchor="t">
            <a:normAutofit/>
          </a:bodyPr>
          <a:lstStyle>
            <a:lvl1pPr algn="r" defTabSz="914400" rtl="0" eaLnBrk="1" latinLnBrk="0" hangingPunct="1">
              <a:lnSpc>
                <a:spcPct val="90000"/>
              </a:lnSpc>
              <a:spcBef>
                <a:spcPct val="0"/>
              </a:spcBef>
              <a:buNone/>
              <a:defRPr sz="5400" b="1" i="0" kern="1200">
                <a:solidFill>
                  <a:schemeClr val="bg1"/>
                </a:solidFill>
                <a:latin typeface="Arial" panose="020B0604020202020204" pitchFamily="34" charset="0"/>
                <a:ea typeface="+mj-ea"/>
                <a:cs typeface="Arial" panose="020B0604020202020204" pitchFamily="34" charset="0"/>
              </a:defRPr>
            </a:lvl1pPr>
          </a:lstStyle>
          <a:p>
            <a:pPr lvl="0" algn="l">
              <a:lnSpc>
                <a:spcPct val="120000"/>
              </a:lnSpc>
            </a:pPr>
            <a:r>
              <a:rPr kumimoji="0" lang="en-US" sz="2900" b="1" i="0" u="none" strike="noStrike" kern="1200" cap="none" spc="0" normalizeH="0" baseline="0" noProof="0">
                <a:ln>
                  <a:noFill/>
                </a:ln>
                <a:solidFill>
                  <a:prstClr val="white"/>
                </a:solidFill>
                <a:effectLst/>
                <a:uLnTx/>
                <a:uFillTx/>
              </a:rPr>
              <a:t>The STEMI Door </a:t>
            </a:r>
            <a:r>
              <a:rPr lang="en-US" sz="2900">
                <a:solidFill>
                  <a:prstClr val="white"/>
                </a:solidFill>
              </a:rPr>
              <a:t>to Unload Trial (STEMI-DTU)</a:t>
            </a:r>
            <a:br>
              <a:rPr lang="en-US" sz="2800">
                <a:solidFill>
                  <a:prstClr val="white"/>
                </a:solidFill>
              </a:rPr>
            </a:br>
            <a:endParaRPr kumimoji="0" lang="en-US" sz="2800" b="0" u="none" strike="noStrike" kern="1200" cap="none" spc="0" normalizeH="0" baseline="0" noProof="0">
              <a:ln>
                <a:noFill/>
              </a:ln>
              <a:solidFill>
                <a:prstClr val="white"/>
              </a:solidFill>
              <a:effectLst/>
              <a:uLnTx/>
              <a:uFillTx/>
            </a:endParaRPr>
          </a:p>
        </p:txBody>
      </p:sp>
      <p:sp>
        <p:nvSpPr>
          <p:cNvPr id="3" name="Text Placeholder 8">
            <a:extLst>
              <a:ext uri="{FF2B5EF4-FFF2-40B4-BE49-F238E27FC236}">
                <a16:creationId xmlns:a16="http://schemas.microsoft.com/office/drawing/2014/main" id="{6D7CFFCF-4BDF-781D-0D5A-4292388F6F16}"/>
              </a:ext>
            </a:extLst>
          </p:cNvPr>
          <p:cNvSpPr txBox="1">
            <a:spLocks/>
          </p:cNvSpPr>
          <p:nvPr/>
        </p:nvSpPr>
        <p:spPr>
          <a:xfrm>
            <a:off x="182690" y="3225610"/>
            <a:ext cx="7831550" cy="1186322"/>
          </a:xfrm>
          <a:prstGeom prst="rect">
            <a:avLst/>
          </a:prstGeom>
        </p:spPr>
        <p:txBody>
          <a:bodyPr/>
          <a:lstStyle>
            <a:lvl1pPr marL="228600" indent="-228600" algn="r" defTabSz="914400" rtl="0" eaLnBrk="1" latinLnBrk="0" hangingPunct="1">
              <a:lnSpc>
                <a:spcPct val="90000"/>
              </a:lnSpc>
              <a:spcBef>
                <a:spcPts val="1000"/>
              </a:spcBef>
              <a:buFont typeface="Arial" panose="020B0604020202020204" pitchFamily="34" charset="0"/>
              <a:buNone/>
              <a:defRPr sz="2800" b="1" i="0" kern="1200">
                <a:solidFill>
                  <a:schemeClr val="bg1"/>
                </a:solidFill>
                <a:latin typeface="Arial" panose="020B0604020202020204" pitchFamily="34" charset="0"/>
                <a:ea typeface="+mn-ea"/>
                <a:cs typeface="Arial" panose="020B0604020202020204" pitchFamily="34" charset="0"/>
              </a:defRPr>
            </a:lvl1pPr>
            <a:lvl2pPr marL="685800" indent="-228600" algn="r"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2pPr>
            <a:lvl3pPr marL="1143000" indent="-228600" algn="r"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Arial" panose="020B0604020202020204" pitchFamily="34" charset="0"/>
                <a:ea typeface="+mn-ea"/>
                <a:cs typeface="Arial" panose="020B0604020202020204" pitchFamily="34" charset="0"/>
              </a:defRPr>
            </a:lvl3pPr>
            <a:lvl4pPr marL="1600200" indent="-228600" algn="r"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Arial" panose="020B0604020202020204" pitchFamily="34" charset="0"/>
                <a:ea typeface="+mn-ea"/>
                <a:cs typeface="Arial" panose="020B0604020202020204" pitchFamily="34" charset="0"/>
              </a:defRPr>
            </a:lvl4pPr>
            <a:lvl5pPr marL="2057400" indent="-228600" algn="r"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700" b="1" i="0" u="none" strike="noStrike" kern="1200" cap="none" spc="0" normalizeH="0" baseline="0" noProof="0">
                <a:ln>
                  <a:noFill/>
                </a:ln>
                <a:solidFill>
                  <a:prstClr val="white"/>
                </a:solidFill>
                <a:effectLst/>
                <a:uLnTx/>
                <a:uFillTx/>
              </a:rPr>
              <a:t>Gregg W. Stone MD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white"/>
                </a:solidFill>
                <a:effectLst/>
                <a:uLnTx/>
                <a:uFillTx/>
              </a:rPr>
              <a:t>Icahn School of Medicine, Mount Sinai Hospital, NY, NY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000" b="0">
              <a:solidFill>
                <a:prstClr val="white"/>
              </a:solidFill>
            </a:endParaRPr>
          </a:p>
          <a:p>
            <a:pPr marL="7938" marR="0" lvl="0" indent="-7938"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sz="2000" b="0">
                <a:solidFill>
                  <a:prstClr val="white"/>
                </a:solidFill>
              </a:rPr>
              <a:t>On behalf of</a:t>
            </a:r>
            <a:r>
              <a:rPr kumimoji="0" lang="en-US" sz="2000" b="0" i="0" u="none" strike="noStrike" kern="1200" cap="none" spc="0" normalizeH="0" baseline="0" noProof="0">
                <a:ln>
                  <a:noFill/>
                </a:ln>
                <a:solidFill>
                  <a:prstClr val="white"/>
                </a:solidFill>
                <a:effectLst/>
                <a:uLnTx/>
                <a:uFillTx/>
              </a:rPr>
              <a:t> </a:t>
            </a:r>
            <a:r>
              <a:rPr lang="en-US" sz="2000" b="0">
                <a:solidFill>
                  <a:prstClr val="white"/>
                </a:solidFill>
              </a:rPr>
              <a:t>the STEMI-DTU Steering Committee and Investigators</a:t>
            </a:r>
            <a:endParaRPr kumimoji="0" lang="en-US" sz="2000" b="0" i="0" u="none" strike="noStrike" kern="1200" cap="none" spc="0" normalizeH="0" baseline="0" noProof="0">
              <a:ln>
                <a:noFill/>
              </a:ln>
              <a:solidFill>
                <a:prstClr val="white"/>
              </a:solidFill>
              <a:effectLst/>
              <a:uLnTx/>
              <a:uFillTx/>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white"/>
              </a:solidFill>
              <a:effectLst/>
              <a:uLnTx/>
              <a:uFillTx/>
            </a:endParaRPr>
          </a:p>
        </p:txBody>
      </p:sp>
      <p:sp>
        <p:nvSpPr>
          <p:cNvPr id="4" name="Rounded Rectangle 3">
            <a:extLst>
              <a:ext uri="{FF2B5EF4-FFF2-40B4-BE49-F238E27FC236}">
                <a16:creationId xmlns:a16="http://schemas.microsoft.com/office/drawing/2014/main" id="{FEE3D543-EB74-CA4E-6882-15C49F0613EE}"/>
              </a:ext>
            </a:extLst>
          </p:cNvPr>
          <p:cNvSpPr/>
          <p:nvPr/>
        </p:nvSpPr>
        <p:spPr>
          <a:xfrm>
            <a:off x="182688" y="5486400"/>
            <a:ext cx="7927344" cy="818371"/>
          </a:xfrm>
          <a:prstGeom prst="roundRect">
            <a:avLst>
              <a:gd name="adj" fmla="val 35821"/>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a:solidFill>
                  <a:prstClr val="white"/>
                </a:solidFill>
                <a:latin typeface="Calibri" panose="020F0502020204030204" pitchFamily="34" charset="0"/>
                <a:cs typeface="Calibri" panose="020F0502020204030204" pitchFamily="34" charset="0"/>
              </a:rPr>
              <a:t>This presentation includes discussion of investigational or unapproved uses of Impella that have not been approved by the U.S. Food and Drug Administration. </a:t>
            </a:r>
            <a:br>
              <a:rPr lang="en-US" sz="1600">
                <a:solidFill>
                  <a:prstClr val="white"/>
                </a:solidFill>
                <a:latin typeface="Calibri" panose="020F0502020204030204" pitchFamily="34" charset="0"/>
                <a:cs typeface="Calibri" panose="020F0502020204030204" pitchFamily="34" charset="0"/>
              </a:rPr>
            </a:br>
            <a:r>
              <a:rPr lang="en-US" sz="1600">
                <a:solidFill>
                  <a:prstClr val="white"/>
                </a:solidFill>
                <a:latin typeface="Calibri" panose="020F0502020204030204" pitchFamily="34" charset="0"/>
                <a:cs typeface="Calibri" panose="020F0502020204030204" pitchFamily="34" charset="0"/>
              </a:rPr>
              <a:t>The presentation is intended for scientific exchange and educational purposes only.</a:t>
            </a:r>
            <a:endParaRPr lang="en-US" sz="16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74146957"/>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F51A8-89EE-CFD2-D086-7ED0DB150F9D}"/>
            </a:ext>
          </a:extLst>
        </p:cNvPr>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6D6759A4-DB52-9538-A9A2-209911FF11C5}"/>
              </a:ext>
            </a:extLst>
          </p:cNvPr>
          <p:cNvSpPr txBox="1">
            <a:spLocks/>
          </p:cNvSpPr>
          <p:nvPr/>
        </p:nvSpPr>
        <p:spPr>
          <a:xfrm>
            <a:off x="293856" y="924838"/>
            <a:ext cx="4842224" cy="795631"/>
          </a:xfrm>
          <a:prstGeom prst="roundRect">
            <a:avLst>
              <a:gd name="adj" fmla="val 12090"/>
            </a:avLst>
          </a:prstGeom>
          <a:solidFill>
            <a:schemeClr val="bg1"/>
          </a:solidFill>
          <a:ln>
            <a:solidFill>
              <a:schemeClr val="tx1"/>
            </a:solidFill>
          </a:ln>
        </p:spPr>
        <p:style>
          <a:lnRef idx="2">
            <a:schemeClr val="accent1"/>
          </a:lnRef>
          <a:fillRef idx="1">
            <a:schemeClr val="lt1"/>
          </a:fillRef>
          <a:effectRef idx="0">
            <a:schemeClr val="accent1"/>
          </a:effectRef>
          <a:fontRef idx="minor">
            <a:schemeClr val="dk1"/>
          </a:fontRef>
        </p:style>
        <p:txBody>
          <a:bodyPr vert="horz" wrap="none" lIns="0" tIns="0" rIns="0" bIns="0" rtlCol="0" anchor="ctr"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800" b="1" dirty="0">
                <a:solidFill>
                  <a:srgbClr val="000000"/>
                </a:solidFill>
                <a:effectLst/>
                <a:latin typeface="Calibri" panose="020F0502020204030204" pitchFamily="34" charset="0"/>
              </a:rPr>
              <a:t>4,519 subjects screened at 70 sites in the </a:t>
            </a:r>
            <a:br>
              <a:rPr lang="en-US" sz="1800" b="1" dirty="0">
                <a:solidFill>
                  <a:srgbClr val="000000"/>
                </a:solidFill>
                <a:effectLst/>
                <a:latin typeface="Calibri" panose="020F0502020204030204" pitchFamily="34" charset="0"/>
              </a:rPr>
            </a:br>
            <a:r>
              <a:rPr lang="en-US" sz="1800" b="1" dirty="0">
                <a:solidFill>
                  <a:srgbClr val="000000"/>
                </a:solidFill>
                <a:effectLst/>
                <a:latin typeface="Calibri" panose="020F0502020204030204" pitchFamily="34" charset="0"/>
              </a:rPr>
              <a:t>US, Germany, Italy, Switzerland, </a:t>
            </a:r>
            <a:r>
              <a:rPr lang="en-US" sz="1800" b="1" dirty="0">
                <a:solidFill>
                  <a:srgbClr val="000000"/>
                </a:solidFill>
                <a:latin typeface="Calibri" panose="020F0502020204030204" pitchFamily="34" charset="0"/>
              </a:rPr>
              <a:t>UK and Canada</a:t>
            </a:r>
            <a:endParaRPr lang="en-US" sz="1800" b="1" dirty="0">
              <a:solidFill>
                <a:srgbClr val="000000"/>
              </a:solidFill>
              <a:effectLst/>
              <a:latin typeface="Calibri" panose="020F0502020204030204" pitchFamily="34" charset="0"/>
            </a:endParaRPr>
          </a:p>
          <a:p>
            <a:pPr marL="0" indent="0" algn="ctr">
              <a:spcBef>
                <a:spcPts val="0"/>
              </a:spcBef>
              <a:buNone/>
            </a:pPr>
            <a:r>
              <a:rPr lang="en-US" sz="1600" b="1" dirty="0">
                <a:solidFill>
                  <a:srgbClr val="000000"/>
                </a:solidFill>
                <a:effectLst/>
                <a:latin typeface="Calibri" panose="020F0502020204030204" pitchFamily="34" charset="0"/>
              </a:rPr>
              <a:t>between Dec 12, 2019 and Sep 3, 2024</a:t>
            </a:r>
          </a:p>
        </p:txBody>
      </p:sp>
      <p:sp>
        <p:nvSpPr>
          <p:cNvPr id="17" name="Content Placeholder 2">
            <a:extLst>
              <a:ext uri="{FF2B5EF4-FFF2-40B4-BE49-F238E27FC236}">
                <a16:creationId xmlns:a16="http://schemas.microsoft.com/office/drawing/2014/main" id="{CA1BDBD3-5417-CEC3-27B1-09EF743FA861}"/>
              </a:ext>
            </a:extLst>
          </p:cNvPr>
          <p:cNvSpPr txBox="1">
            <a:spLocks/>
          </p:cNvSpPr>
          <p:nvPr/>
        </p:nvSpPr>
        <p:spPr>
          <a:xfrm>
            <a:off x="1780080" y="5134166"/>
            <a:ext cx="1869778" cy="595219"/>
          </a:xfrm>
          <a:prstGeom prst="roundRect">
            <a:avLst>
              <a:gd name="adj" fmla="val 12090"/>
            </a:avLst>
          </a:prstGeom>
          <a:solidFill>
            <a:schemeClr val="bg1"/>
          </a:solidFill>
          <a:ln>
            <a:solidFill>
              <a:schemeClr val="tx1"/>
            </a:solidFill>
          </a:ln>
        </p:spPr>
        <p:style>
          <a:lnRef idx="2">
            <a:schemeClr val="accent1"/>
          </a:lnRef>
          <a:fillRef idx="1">
            <a:schemeClr val="lt1"/>
          </a:fillRef>
          <a:effectRef idx="0">
            <a:schemeClr val="accent1"/>
          </a:effectRef>
          <a:fontRef idx="minor">
            <a:schemeClr val="dk1"/>
          </a:fontRef>
        </p:style>
        <p:txBody>
          <a:bodyPr vert="horz" wrap="none" lIns="0" tIns="0" rIns="0" bIns="0" rtlCol="0" anchor="ctr"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600" b="1">
                <a:solidFill>
                  <a:srgbClr val="000000"/>
                </a:solidFill>
                <a:effectLst/>
                <a:latin typeface="Calibri" panose="020F0502020204030204" pitchFamily="34" charset="0"/>
              </a:rPr>
              <a:t>Randomized</a:t>
            </a:r>
          </a:p>
          <a:p>
            <a:pPr marL="0" indent="0" algn="ctr">
              <a:spcBef>
                <a:spcPts val="0"/>
              </a:spcBef>
              <a:buNone/>
            </a:pPr>
            <a:r>
              <a:rPr lang="en-US" sz="1600" b="1">
                <a:solidFill>
                  <a:srgbClr val="000000"/>
                </a:solidFill>
                <a:effectLst/>
                <a:latin typeface="Calibri" panose="020F0502020204030204" pitchFamily="34" charset="0"/>
              </a:rPr>
              <a:t>N=527 at 55 sites</a:t>
            </a:r>
            <a:endParaRPr lang="en-US" sz="1400" b="1">
              <a:solidFill>
                <a:srgbClr val="000000"/>
              </a:solidFill>
              <a:effectLst/>
              <a:latin typeface="Calibri" panose="020F0502020204030204" pitchFamily="34" charset="0"/>
            </a:endParaRPr>
          </a:p>
        </p:txBody>
      </p:sp>
      <p:sp>
        <p:nvSpPr>
          <p:cNvPr id="18" name="Content Placeholder 2">
            <a:extLst>
              <a:ext uri="{FF2B5EF4-FFF2-40B4-BE49-F238E27FC236}">
                <a16:creationId xmlns:a16="http://schemas.microsoft.com/office/drawing/2014/main" id="{99F96109-8698-8523-643B-9024EE5F1DA3}"/>
              </a:ext>
            </a:extLst>
          </p:cNvPr>
          <p:cNvSpPr txBox="1">
            <a:spLocks/>
          </p:cNvSpPr>
          <p:nvPr/>
        </p:nvSpPr>
        <p:spPr>
          <a:xfrm>
            <a:off x="5708719" y="2148989"/>
            <a:ext cx="1869778" cy="531835"/>
          </a:xfrm>
          <a:prstGeom prst="roundRect">
            <a:avLst>
              <a:gd name="adj" fmla="val 12090"/>
            </a:avLst>
          </a:prstGeom>
          <a:solidFill>
            <a:schemeClr val="bg1"/>
          </a:solidFill>
          <a:ln>
            <a:solidFill>
              <a:srgbClr val="1616FF"/>
            </a:solidFill>
          </a:ln>
        </p:spPr>
        <p:style>
          <a:lnRef idx="2">
            <a:schemeClr val="accent1"/>
          </a:lnRef>
          <a:fillRef idx="1">
            <a:schemeClr val="lt1"/>
          </a:fillRef>
          <a:effectRef idx="0">
            <a:schemeClr val="accent1"/>
          </a:effectRef>
          <a:fontRef idx="minor">
            <a:schemeClr val="dk1"/>
          </a:fontRef>
        </p:style>
        <p:txBody>
          <a:bodyPr vert="horz" wrap="none" lIns="0" tIns="0" rIns="0" bIns="0" rtlCol="0" anchor="ctr"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600" b="1">
                <a:solidFill>
                  <a:srgbClr val="000000"/>
                </a:solidFill>
                <a:effectLst/>
                <a:latin typeface="Calibri" panose="020F0502020204030204" pitchFamily="34" charset="0"/>
              </a:rPr>
              <a:t>Treatment</a:t>
            </a:r>
          </a:p>
          <a:p>
            <a:pPr marL="0" indent="0" algn="ctr">
              <a:spcBef>
                <a:spcPts val="0"/>
              </a:spcBef>
              <a:buNone/>
            </a:pPr>
            <a:r>
              <a:rPr lang="en-US" sz="1600" b="1">
                <a:solidFill>
                  <a:srgbClr val="000000"/>
                </a:solidFill>
                <a:effectLst/>
                <a:latin typeface="Calibri" panose="020F0502020204030204" pitchFamily="34" charset="0"/>
              </a:rPr>
              <a:t>N=262 (ITT)</a:t>
            </a:r>
          </a:p>
        </p:txBody>
      </p:sp>
      <p:sp>
        <p:nvSpPr>
          <p:cNvPr id="19" name="Content Placeholder 2">
            <a:extLst>
              <a:ext uri="{FF2B5EF4-FFF2-40B4-BE49-F238E27FC236}">
                <a16:creationId xmlns:a16="http://schemas.microsoft.com/office/drawing/2014/main" id="{8870495D-62CB-C4B1-2475-3E10FFD14CFB}"/>
              </a:ext>
            </a:extLst>
          </p:cNvPr>
          <p:cNvSpPr txBox="1">
            <a:spLocks/>
          </p:cNvSpPr>
          <p:nvPr/>
        </p:nvSpPr>
        <p:spPr>
          <a:xfrm>
            <a:off x="9211436" y="2148989"/>
            <a:ext cx="1869778" cy="531835"/>
          </a:xfrm>
          <a:prstGeom prst="roundRect">
            <a:avLst>
              <a:gd name="adj" fmla="val 12090"/>
            </a:avLst>
          </a:prstGeom>
          <a:solidFill>
            <a:schemeClr val="bg1"/>
          </a:solidFill>
          <a:ln>
            <a:solidFill>
              <a:schemeClr val="tx1"/>
            </a:solidFill>
          </a:ln>
        </p:spPr>
        <p:style>
          <a:lnRef idx="2">
            <a:schemeClr val="accent1"/>
          </a:lnRef>
          <a:fillRef idx="1">
            <a:schemeClr val="lt1"/>
          </a:fillRef>
          <a:effectRef idx="0">
            <a:schemeClr val="accent1"/>
          </a:effectRef>
          <a:fontRef idx="minor">
            <a:schemeClr val="dk1"/>
          </a:fontRef>
        </p:style>
        <p:txBody>
          <a:bodyPr vert="horz" wrap="none" lIns="0" tIns="0" rIns="0" bIns="0" rtlCol="0" anchor="ctr"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600" b="1">
                <a:solidFill>
                  <a:srgbClr val="000000"/>
                </a:solidFill>
                <a:effectLst/>
                <a:latin typeface="Calibri" panose="020F0502020204030204" pitchFamily="34" charset="0"/>
              </a:rPr>
              <a:t>Control</a:t>
            </a:r>
          </a:p>
          <a:p>
            <a:pPr marL="0" indent="0" algn="ctr">
              <a:spcBef>
                <a:spcPts val="0"/>
              </a:spcBef>
              <a:buNone/>
            </a:pPr>
            <a:r>
              <a:rPr lang="en-US" sz="1600" b="1">
                <a:solidFill>
                  <a:srgbClr val="000000"/>
                </a:solidFill>
                <a:effectLst/>
                <a:latin typeface="Calibri" panose="020F0502020204030204" pitchFamily="34" charset="0"/>
              </a:rPr>
              <a:t>N=265 (ITT)</a:t>
            </a:r>
          </a:p>
        </p:txBody>
      </p:sp>
      <p:sp>
        <p:nvSpPr>
          <p:cNvPr id="20" name="Content Placeholder 2">
            <a:extLst>
              <a:ext uri="{FF2B5EF4-FFF2-40B4-BE49-F238E27FC236}">
                <a16:creationId xmlns:a16="http://schemas.microsoft.com/office/drawing/2014/main" id="{A8A0AC94-16F9-7F2A-795A-300D3BF09A29}"/>
              </a:ext>
            </a:extLst>
          </p:cNvPr>
          <p:cNvSpPr txBox="1">
            <a:spLocks/>
          </p:cNvSpPr>
          <p:nvPr/>
        </p:nvSpPr>
        <p:spPr>
          <a:xfrm>
            <a:off x="5708719" y="3225060"/>
            <a:ext cx="1869778" cy="491916"/>
          </a:xfrm>
          <a:prstGeom prst="roundRect">
            <a:avLst>
              <a:gd name="adj" fmla="val 12090"/>
            </a:avLst>
          </a:prstGeom>
          <a:solidFill>
            <a:schemeClr val="bg1"/>
          </a:solidFill>
          <a:ln>
            <a:solidFill>
              <a:srgbClr val="1616FF"/>
            </a:solidFill>
          </a:ln>
        </p:spPr>
        <p:style>
          <a:lnRef idx="2">
            <a:schemeClr val="accent1"/>
          </a:lnRef>
          <a:fillRef idx="1">
            <a:schemeClr val="lt1"/>
          </a:fillRef>
          <a:effectRef idx="0">
            <a:schemeClr val="accent1"/>
          </a:effectRef>
          <a:fontRef idx="minor">
            <a:schemeClr val="dk1"/>
          </a:fontRef>
        </p:style>
        <p:txBody>
          <a:bodyPr vert="horz" wrap="none" lIns="0" tIns="0" rIns="0" bIns="0" rtlCol="0" anchor="ctr"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600" b="1">
                <a:solidFill>
                  <a:srgbClr val="000000"/>
                </a:solidFill>
                <a:latin typeface="Calibri" panose="020F0502020204030204" pitchFamily="34" charset="0"/>
              </a:rPr>
              <a:t>Evaluable CMR</a:t>
            </a:r>
            <a:endParaRPr lang="en-US" sz="1600" b="1">
              <a:solidFill>
                <a:srgbClr val="000000"/>
              </a:solidFill>
              <a:effectLst/>
              <a:latin typeface="Calibri" panose="020F0502020204030204" pitchFamily="34" charset="0"/>
            </a:endParaRPr>
          </a:p>
          <a:p>
            <a:pPr marL="0" indent="0" algn="ctr">
              <a:spcBef>
                <a:spcPts val="0"/>
              </a:spcBef>
              <a:buNone/>
            </a:pPr>
            <a:r>
              <a:rPr lang="en-US" sz="1400">
                <a:solidFill>
                  <a:srgbClr val="000000"/>
                </a:solidFill>
                <a:effectLst/>
                <a:latin typeface="Calibri" panose="020F0502020204030204" pitchFamily="34" charset="0"/>
              </a:rPr>
              <a:t>N=220</a:t>
            </a:r>
            <a:endParaRPr lang="en-US" sz="1200">
              <a:solidFill>
                <a:srgbClr val="000000"/>
              </a:solidFill>
              <a:effectLst/>
              <a:latin typeface="Calibri" panose="020F0502020204030204" pitchFamily="34" charset="0"/>
            </a:endParaRPr>
          </a:p>
        </p:txBody>
      </p:sp>
      <p:sp>
        <p:nvSpPr>
          <p:cNvPr id="21" name="Content Placeholder 2">
            <a:extLst>
              <a:ext uri="{FF2B5EF4-FFF2-40B4-BE49-F238E27FC236}">
                <a16:creationId xmlns:a16="http://schemas.microsoft.com/office/drawing/2014/main" id="{158BAC22-994B-C388-0B1D-9D4B8BA8AB65}"/>
              </a:ext>
            </a:extLst>
          </p:cNvPr>
          <p:cNvSpPr txBox="1">
            <a:spLocks/>
          </p:cNvSpPr>
          <p:nvPr/>
        </p:nvSpPr>
        <p:spPr>
          <a:xfrm>
            <a:off x="9211436" y="3225060"/>
            <a:ext cx="1869778" cy="491916"/>
          </a:xfrm>
          <a:prstGeom prst="roundRect">
            <a:avLst>
              <a:gd name="adj" fmla="val 12090"/>
            </a:avLst>
          </a:prstGeom>
          <a:solidFill>
            <a:schemeClr val="bg1"/>
          </a:solidFill>
          <a:ln>
            <a:solidFill>
              <a:schemeClr val="tx1"/>
            </a:solidFill>
          </a:ln>
        </p:spPr>
        <p:style>
          <a:lnRef idx="2">
            <a:schemeClr val="accent1"/>
          </a:lnRef>
          <a:fillRef idx="1">
            <a:schemeClr val="lt1"/>
          </a:fillRef>
          <a:effectRef idx="0">
            <a:schemeClr val="accent1"/>
          </a:effectRef>
          <a:fontRef idx="minor">
            <a:schemeClr val="dk1"/>
          </a:fontRef>
        </p:style>
        <p:txBody>
          <a:bodyPr vert="horz" wrap="none" lIns="0" tIns="0" rIns="0" bIns="0" rtlCol="0" anchor="ctr"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600" b="1">
                <a:solidFill>
                  <a:srgbClr val="000000"/>
                </a:solidFill>
                <a:effectLst/>
                <a:latin typeface="Calibri" panose="020F0502020204030204" pitchFamily="34" charset="0"/>
              </a:rPr>
              <a:t>Evaluable CMR</a:t>
            </a:r>
          </a:p>
          <a:p>
            <a:pPr marL="0" indent="0" algn="ctr">
              <a:spcBef>
                <a:spcPts val="0"/>
              </a:spcBef>
              <a:buNone/>
            </a:pPr>
            <a:r>
              <a:rPr lang="en-US" sz="1400">
                <a:solidFill>
                  <a:srgbClr val="000000"/>
                </a:solidFill>
                <a:effectLst/>
                <a:latin typeface="Calibri" panose="020F0502020204030204" pitchFamily="34" charset="0"/>
              </a:rPr>
              <a:t>N=223</a:t>
            </a:r>
            <a:endParaRPr lang="en-US" sz="1200">
              <a:solidFill>
                <a:srgbClr val="000000"/>
              </a:solidFill>
              <a:effectLst/>
              <a:latin typeface="Calibri" panose="020F0502020204030204" pitchFamily="34" charset="0"/>
            </a:endParaRPr>
          </a:p>
        </p:txBody>
      </p:sp>
      <p:sp>
        <p:nvSpPr>
          <p:cNvPr id="22" name="Content Placeholder 2">
            <a:extLst>
              <a:ext uri="{FF2B5EF4-FFF2-40B4-BE49-F238E27FC236}">
                <a16:creationId xmlns:a16="http://schemas.microsoft.com/office/drawing/2014/main" id="{1CB0F2AD-D9C8-952C-3C4B-8FADA147002D}"/>
              </a:ext>
            </a:extLst>
          </p:cNvPr>
          <p:cNvSpPr txBox="1">
            <a:spLocks/>
          </p:cNvSpPr>
          <p:nvPr/>
        </p:nvSpPr>
        <p:spPr>
          <a:xfrm>
            <a:off x="5708719" y="4250487"/>
            <a:ext cx="1869778" cy="491916"/>
          </a:xfrm>
          <a:prstGeom prst="roundRect">
            <a:avLst>
              <a:gd name="adj" fmla="val 12090"/>
            </a:avLst>
          </a:prstGeom>
          <a:solidFill>
            <a:schemeClr val="bg1"/>
          </a:solidFill>
          <a:ln>
            <a:solidFill>
              <a:srgbClr val="1616FF"/>
            </a:solidFill>
          </a:ln>
        </p:spPr>
        <p:style>
          <a:lnRef idx="2">
            <a:schemeClr val="accent1"/>
          </a:lnRef>
          <a:fillRef idx="1">
            <a:schemeClr val="lt1"/>
          </a:fillRef>
          <a:effectRef idx="0">
            <a:schemeClr val="accent1"/>
          </a:effectRef>
          <a:fontRef idx="minor">
            <a:schemeClr val="dk1"/>
          </a:fontRef>
        </p:style>
        <p:txBody>
          <a:bodyPr vert="horz" wrap="none" lIns="0" tIns="0" rIns="0" bIns="0" rtlCol="0" anchor="ctr"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600" b="1">
                <a:solidFill>
                  <a:srgbClr val="000000"/>
                </a:solidFill>
                <a:latin typeface="Calibri" panose="020F0502020204030204" pitchFamily="34" charset="0"/>
              </a:rPr>
              <a:t>30-day follow up</a:t>
            </a:r>
            <a:endParaRPr lang="en-US" sz="1600" b="1">
              <a:solidFill>
                <a:srgbClr val="000000"/>
              </a:solidFill>
              <a:effectLst/>
              <a:latin typeface="Calibri" panose="020F0502020204030204" pitchFamily="34" charset="0"/>
            </a:endParaRPr>
          </a:p>
          <a:p>
            <a:pPr marL="0" indent="0" algn="ctr">
              <a:spcBef>
                <a:spcPts val="0"/>
              </a:spcBef>
              <a:buNone/>
            </a:pPr>
            <a:r>
              <a:rPr lang="en-US" sz="1400">
                <a:solidFill>
                  <a:srgbClr val="000000"/>
                </a:solidFill>
                <a:effectLst/>
                <a:latin typeface="Calibri" panose="020F0502020204030204" pitchFamily="34" charset="0"/>
              </a:rPr>
              <a:t>N=245</a:t>
            </a:r>
            <a:endParaRPr lang="en-US" sz="1200">
              <a:solidFill>
                <a:srgbClr val="000000"/>
              </a:solidFill>
              <a:effectLst/>
              <a:latin typeface="Calibri" panose="020F0502020204030204" pitchFamily="34" charset="0"/>
            </a:endParaRPr>
          </a:p>
        </p:txBody>
      </p:sp>
      <p:sp>
        <p:nvSpPr>
          <p:cNvPr id="23" name="Content Placeholder 2">
            <a:extLst>
              <a:ext uri="{FF2B5EF4-FFF2-40B4-BE49-F238E27FC236}">
                <a16:creationId xmlns:a16="http://schemas.microsoft.com/office/drawing/2014/main" id="{AE895AD3-E4B6-2BD6-853B-301A49DFC368}"/>
              </a:ext>
            </a:extLst>
          </p:cNvPr>
          <p:cNvSpPr txBox="1">
            <a:spLocks/>
          </p:cNvSpPr>
          <p:nvPr/>
        </p:nvSpPr>
        <p:spPr>
          <a:xfrm>
            <a:off x="9211436" y="4250487"/>
            <a:ext cx="1869778" cy="491916"/>
          </a:xfrm>
          <a:prstGeom prst="roundRect">
            <a:avLst>
              <a:gd name="adj" fmla="val 12090"/>
            </a:avLst>
          </a:prstGeom>
          <a:solidFill>
            <a:schemeClr val="bg1"/>
          </a:solidFill>
          <a:ln>
            <a:solidFill>
              <a:schemeClr val="tx1"/>
            </a:solidFill>
          </a:ln>
        </p:spPr>
        <p:style>
          <a:lnRef idx="2">
            <a:schemeClr val="accent1"/>
          </a:lnRef>
          <a:fillRef idx="1">
            <a:schemeClr val="lt1"/>
          </a:fillRef>
          <a:effectRef idx="0">
            <a:schemeClr val="accent1"/>
          </a:effectRef>
          <a:fontRef idx="minor">
            <a:schemeClr val="dk1"/>
          </a:fontRef>
        </p:style>
        <p:txBody>
          <a:bodyPr vert="horz" wrap="none" lIns="0" tIns="0" rIns="0" bIns="0" rtlCol="0" anchor="ctr"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600" b="1">
                <a:solidFill>
                  <a:srgbClr val="000000"/>
                </a:solidFill>
                <a:effectLst/>
                <a:latin typeface="Calibri" panose="020F0502020204030204" pitchFamily="34" charset="0"/>
              </a:rPr>
              <a:t>30-day follow up</a:t>
            </a:r>
          </a:p>
          <a:p>
            <a:pPr marL="0" indent="0" algn="ctr">
              <a:spcBef>
                <a:spcPts val="0"/>
              </a:spcBef>
              <a:buNone/>
            </a:pPr>
            <a:r>
              <a:rPr lang="en-US" sz="1400">
                <a:solidFill>
                  <a:srgbClr val="000000"/>
                </a:solidFill>
                <a:effectLst/>
                <a:latin typeface="Calibri" panose="020F0502020204030204" pitchFamily="34" charset="0"/>
              </a:rPr>
              <a:t>N=237</a:t>
            </a:r>
            <a:endParaRPr lang="en-US" sz="1200">
              <a:solidFill>
                <a:srgbClr val="000000"/>
              </a:solidFill>
              <a:effectLst/>
              <a:latin typeface="Calibri" panose="020F0502020204030204" pitchFamily="34" charset="0"/>
            </a:endParaRPr>
          </a:p>
        </p:txBody>
      </p:sp>
      <p:sp>
        <p:nvSpPr>
          <p:cNvPr id="24" name="Content Placeholder 2">
            <a:extLst>
              <a:ext uri="{FF2B5EF4-FFF2-40B4-BE49-F238E27FC236}">
                <a16:creationId xmlns:a16="http://schemas.microsoft.com/office/drawing/2014/main" id="{67D758A0-271E-0BC9-5281-17C6C697724E}"/>
              </a:ext>
            </a:extLst>
          </p:cNvPr>
          <p:cNvSpPr txBox="1">
            <a:spLocks/>
          </p:cNvSpPr>
          <p:nvPr/>
        </p:nvSpPr>
        <p:spPr>
          <a:xfrm>
            <a:off x="5708719" y="5242033"/>
            <a:ext cx="1869778" cy="491916"/>
          </a:xfrm>
          <a:prstGeom prst="roundRect">
            <a:avLst>
              <a:gd name="adj" fmla="val 12090"/>
            </a:avLst>
          </a:prstGeom>
          <a:solidFill>
            <a:schemeClr val="bg1"/>
          </a:solidFill>
          <a:ln>
            <a:solidFill>
              <a:srgbClr val="1616FF"/>
            </a:solidFill>
          </a:ln>
        </p:spPr>
        <p:style>
          <a:lnRef idx="2">
            <a:schemeClr val="accent1"/>
          </a:lnRef>
          <a:fillRef idx="1">
            <a:schemeClr val="lt1"/>
          </a:fillRef>
          <a:effectRef idx="0">
            <a:schemeClr val="accent1"/>
          </a:effectRef>
          <a:fontRef idx="minor">
            <a:schemeClr val="dk1"/>
          </a:fontRef>
        </p:style>
        <p:txBody>
          <a:bodyPr vert="horz" wrap="none" lIns="0" tIns="0" rIns="0" bIns="0" rtlCol="0" anchor="ctr"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600" b="1">
                <a:solidFill>
                  <a:srgbClr val="000000"/>
                </a:solidFill>
                <a:latin typeface="Calibri" panose="020F0502020204030204" pitchFamily="34" charset="0"/>
              </a:rPr>
              <a:t>12-month follow up</a:t>
            </a:r>
            <a:endParaRPr lang="en-US" sz="1600" b="1">
              <a:solidFill>
                <a:srgbClr val="000000"/>
              </a:solidFill>
              <a:effectLst/>
              <a:latin typeface="Calibri" panose="020F0502020204030204" pitchFamily="34" charset="0"/>
            </a:endParaRPr>
          </a:p>
          <a:p>
            <a:pPr marL="0" indent="0" algn="ctr">
              <a:spcBef>
                <a:spcPts val="0"/>
              </a:spcBef>
              <a:buNone/>
            </a:pPr>
            <a:r>
              <a:rPr lang="en-US" sz="1400">
                <a:solidFill>
                  <a:srgbClr val="000000"/>
                </a:solidFill>
                <a:effectLst/>
                <a:latin typeface="Calibri" panose="020F0502020204030204" pitchFamily="34" charset="0"/>
              </a:rPr>
              <a:t>N=234</a:t>
            </a:r>
            <a:endParaRPr lang="en-US" sz="1200">
              <a:solidFill>
                <a:srgbClr val="000000"/>
              </a:solidFill>
              <a:effectLst/>
              <a:latin typeface="Calibri" panose="020F0502020204030204" pitchFamily="34" charset="0"/>
            </a:endParaRPr>
          </a:p>
        </p:txBody>
      </p:sp>
      <p:sp>
        <p:nvSpPr>
          <p:cNvPr id="25" name="Content Placeholder 2">
            <a:extLst>
              <a:ext uri="{FF2B5EF4-FFF2-40B4-BE49-F238E27FC236}">
                <a16:creationId xmlns:a16="http://schemas.microsoft.com/office/drawing/2014/main" id="{0775AE94-C7C9-70C5-0D0E-A1EB20F452F2}"/>
              </a:ext>
            </a:extLst>
          </p:cNvPr>
          <p:cNvSpPr txBox="1">
            <a:spLocks/>
          </p:cNvSpPr>
          <p:nvPr/>
        </p:nvSpPr>
        <p:spPr>
          <a:xfrm>
            <a:off x="9211436" y="5242033"/>
            <a:ext cx="1869778" cy="491916"/>
          </a:xfrm>
          <a:prstGeom prst="roundRect">
            <a:avLst>
              <a:gd name="adj" fmla="val 12090"/>
            </a:avLst>
          </a:prstGeom>
          <a:solidFill>
            <a:schemeClr val="bg1"/>
          </a:solidFill>
          <a:ln>
            <a:solidFill>
              <a:schemeClr val="tx1"/>
            </a:solidFill>
          </a:ln>
        </p:spPr>
        <p:style>
          <a:lnRef idx="2">
            <a:schemeClr val="accent1"/>
          </a:lnRef>
          <a:fillRef idx="1">
            <a:schemeClr val="lt1"/>
          </a:fillRef>
          <a:effectRef idx="0">
            <a:schemeClr val="accent1"/>
          </a:effectRef>
          <a:fontRef idx="minor">
            <a:schemeClr val="dk1"/>
          </a:fontRef>
        </p:style>
        <p:txBody>
          <a:bodyPr vert="horz" wrap="none" lIns="0" tIns="0" rIns="0" bIns="0" rtlCol="0" anchor="ctr"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600" b="1">
                <a:solidFill>
                  <a:srgbClr val="000000"/>
                </a:solidFill>
                <a:effectLst/>
                <a:latin typeface="Calibri" panose="020F0502020204030204" pitchFamily="34" charset="0"/>
              </a:rPr>
              <a:t>12-month follow up</a:t>
            </a:r>
          </a:p>
          <a:p>
            <a:pPr marL="0" indent="0" algn="ctr">
              <a:spcBef>
                <a:spcPts val="0"/>
              </a:spcBef>
              <a:buNone/>
            </a:pPr>
            <a:r>
              <a:rPr lang="en-US" sz="1400">
                <a:solidFill>
                  <a:srgbClr val="000000"/>
                </a:solidFill>
                <a:effectLst/>
                <a:latin typeface="Calibri" panose="020F0502020204030204" pitchFamily="34" charset="0"/>
              </a:rPr>
              <a:t>N=225</a:t>
            </a:r>
            <a:endParaRPr lang="en-US" sz="1200">
              <a:solidFill>
                <a:srgbClr val="000000"/>
              </a:solidFill>
              <a:effectLst/>
              <a:latin typeface="Calibri" panose="020F0502020204030204" pitchFamily="34" charset="0"/>
            </a:endParaRPr>
          </a:p>
        </p:txBody>
      </p:sp>
      <p:cxnSp>
        <p:nvCxnSpPr>
          <p:cNvPr id="28" name="Straight Arrow Connector 27">
            <a:extLst>
              <a:ext uri="{FF2B5EF4-FFF2-40B4-BE49-F238E27FC236}">
                <a16:creationId xmlns:a16="http://schemas.microsoft.com/office/drawing/2014/main" id="{0001134E-57C6-CE28-3ECA-BD200F76C861}"/>
              </a:ext>
            </a:extLst>
          </p:cNvPr>
          <p:cNvCxnSpPr>
            <a:cxnSpLocks/>
            <a:stCxn id="15" idx="2"/>
            <a:endCxn id="66" idx="0"/>
          </p:cNvCxnSpPr>
          <p:nvPr/>
        </p:nvCxnSpPr>
        <p:spPr>
          <a:xfrm flipH="1">
            <a:off x="2712167" y="1720469"/>
            <a:ext cx="2801" cy="302355"/>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C34AECEC-92A4-5510-B021-4B478D4FE782}"/>
              </a:ext>
            </a:extLst>
          </p:cNvPr>
          <p:cNvCxnSpPr>
            <a:cxnSpLocks/>
            <a:stCxn id="22" idx="2"/>
            <a:endCxn id="24" idx="0"/>
          </p:cNvCxnSpPr>
          <p:nvPr/>
        </p:nvCxnSpPr>
        <p:spPr>
          <a:xfrm>
            <a:off x="6643608" y="4742403"/>
            <a:ext cx="0" cy="499630"/>
          </a:xfrm>
          <a:prstGeom prst="straightConnector1">
            <a:avLst/>
          </a:prstGeom>
          <a:ln w="19050">
            <a:solidFill>
              <a:srgbClr val="1616FF"/>
            </a:solidFill>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B9675B69-2F6D-646E-25EF-B90C7FB12B47}"/>
              </a:ext>
            </a:extLst>
          </p:cNvPr>
          <p:cNvCxnSpPr>
            <a:cxnSpLocks/>
            <a:stCxn id="20" idx="2"/>
            <a:endCxn id="22" idx="0"/>
          </p:cNvCxnSpPr>
          <p:nvPr/>
        </p:nvCxnSpPr>
        <p:spPr>
          <a:xfrm>
            <a:off x="6643608" y="3716976"/>
            <a:ext cx="0" cy="533511"/>
          </a:xfrm>
          <a:prstGeom prst="straightConnector1">
            <a:avLst/>
          </a:prstGeom>
          <a:ln w="19050">
            <a:solidFill>
              <a:srgbClr val="1616FF"/>
            </a:solidFill>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E03479C6-71D0-997F-45E0-870B5E08CE15}"/>
              </a:ext>
            </a:extLst>
          </p:cNvPr>
          <p:cNvCxnSpPr>
            <a:cxnSpLocks/>
            <a:stCxn id="18" idx="2"/>
            <a:endCxn id="20" idx="0"/>
          </p:cNvCxnSpPr>
          <p:nvPr/>
        </p:nvCxnSpPr>
        <p:spPr>
          <a:xfrm>
            <a:off x="6643608" y="2680824"/>
            <a:ext cx="0" cy="544236"/>
          </a:xfrm>
          <a:prstGeom prst="straightConnector1">
            <a:avLst/>
          </a:prstGeom>
          <a:ln w="19050">
            <a:solidFill>
              <a:srgbClr val="1616FF"/>
            </a:solidFill>
            <a:tailEnd type="triangle"/>
          </a:ln>
        </p:spPr>
        <p:style>
          <a:lnRef idx="1">
            <a:schemeClr val="dk1"/>
          </a:lnRef>
          <a:fillRef idx="0">
            <a:schemeClr val="dk1"/>
          </a:fillRef>
          <a:effectRef idx="0">
            <a:schemeClr val="dk1"/>
          </a:effectRef>
          <a:fontRef idx="minor">
            <a:schemeClr val="tx1"/>
          </a:fontRef>
        </p:style>
      </p:cxnSp>
      <p:cxnSp>
        <p:nvCxnSpPr>
          <p:cNvPr id="43" name="Straight Arrow Connector 42">
            <a:extLst>
              <a:ext uri="{FF2B5EF4-FFF2-40B4-BE49-F238E27FC236}">
                <a16:creationId xmlns:a16="http://schemas.microsoft.com/office/drawing/2014/main" id="{1C878478-560A-A9AD-2446-DA3696945818}"/>
              </a:ext>
            </a:extLst>
          </p:cNvPr>
          <p:cNvCxnSpPr>
            <a:cxnSpLocks/>
            <a:stCxn id="21" idx="2"/>
            <a:endCxn id="23" idx="0"/>
          </p:cNvCxnSpPr>
          <p:nvPr/>
        </p:nvCxnSpPr>
        <p:spPr>
          <a:xfrm>
            <a:off x="10146325" y="3716976"/>
            <a:ext cx="0" cy="533511"/>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6648478B-3AF9-76AD-0797-78AB22D68AE8}"/>
              </a:ext>
            </a:extLst>
          </p:cNvPr>
          <p:cNvCxnSpPr>
            <a:cxnSpLocks/>
            <a:stCxn id="19" idx="2"/>
            <a:endCxn id="21" idx="0"/>
          </p:cNvCxnSpPr>
          <p:nvPr/>
        </p:nvCxnSpPr>
        <p:spPr>
          <a:xfrm>
            <a:off x="10146325" y="2680824"/>
            <a:ext cx="0" cy="544236"/>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4BCDB7F7-D758-8AEE-6E64-6A14115C8E0A}"/>
              </a:ext>
            </a:extLst>
          </p:cNvPr>
          <p:cNvCxnSpPr>
            <a:cxnSpLocks/>
            <a:stCxn id="16" idx="2"/>
            <a:endCxn id="17" idx="0"/>
          </p:cNvCxnSpPr>
          <p:nvPr/>
        </p:nvCxnSpPr>
        <p:spPr>
          <a:xfrm>
            <a:off x="2714969" y="4282166"/>
            <a:ext cx="0" cy="85200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id="{45E14FF9-CB70-2D8E-033F-6A142860A528}"/>
              </a:ext>
            </a:extLst>
          </p:cNvPr>
          <p:cNvCxnSpPr>
            <a:cxnSpLocks/>
            <a:stCxn id="23" idx="2"/>
            <a:endCxn id="25" idx="0"/>
          </p:cNvCxnSpPr>
          <p:nvPr/>
        </p:nvCxnSpPr>
        <p:spPr>
          <a:xfrm>
            <a:off x="10146325" y="4742403"/>
            <a:ext cx="0" cy="49963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66" name="TextBox 65">
            <a:extLst>
              <a:ext uri="{FF2B5EF4-FFF2-40B4-BE49-F238E27FC236}">
                <a16:creationId xmlns:a16="http://schemas.microsoft.com/office/drawing/2014/main" id="{C7A783EA-0C49-8679-0778-BB68DCC9F825}"/>
              </a:ext>
            </a:extLst>
          </p:cNvPr>
          <p:cNvSpPr txBox="1"/>
          <p:nvPr/>
        </p:nvSpPr>
        <p:spPr>
          <a:xfrm>
            <a:off x="288259" y="2022824"/>
            <a:ext cx="4847816" cy="1386981"/>
          </a:xfrm>
          <a:prstGeom prst="roundRect">
            <a:avLst>
              <a:gd name="adj" fmla="val 6742"/>
            </a:avLst>
          </a:prstGeom>
          <a:solidFill>
            <a:schemeClr val="bg1"/>
          </a:solidFill>
          <a:ln>
            <a:solidFill>
              <a:schemeClr val="tx1"/>
            </a:solidFill>
          </a:ln>
        </p:spPr>
        <p:txBody>
          <a:bodyPr wrap="square" rtlCol="0">
            <a:noAutofit/>
          </a:bodyPr>
          <a:lstStyle/>
          <a:p>
            <a:r>
              <a:rPr lang="en-US" sz="1200" b="1" dirty="0">
                <a:solidFill>
                  <a:srgbClr val="000000"/>
                </a:solidFill>
              </a:rPr>
              <a:t>Ineligible N=3,884</a:t>
            </a:r>
          </a:p>
          <a:p>
            <a:pPr marL="120650" indent="-120650">
              <a:buFont typeface="Arial" panose="020B0604020202020204" pitchFamily="34" charset="0"/>
              <a:buChar char="•"/>
            </a:pPr>
            <a:r>
              <a:rPr lang="en-US" sz="1000" dirty="0">
                <a:solidFill>
                  <a:srgbClr val="000000"/>
                </a:solidFill>
              </a:rPr>
              <a:t>1,187 (30.6%) Inclusion 4: Patient presents to the hospital between 1-5(6) hours of Ischemic pain onset</a:t>
            </a:r>
          </a:p>
          <a:p>
            <a:pPr marL="120650" indent="-120650">
              <a:buFont typeface="Arial" panose="020B0604020202020204" pitchFamily="34" charset="0"/>
              <a:buChar char="•"/>
            </a:pPr>
            <a:r>
              <a:rPr lang="en-US" sz="1000" dirty="0">
                <a:solidFill>
                  <a:srgbClr val="000000"/>
                </a:solidFill>
              </a:rPr>
              <a:t>738 (19.0%) Exclusion 5: Inferior STEMI or suspected right ventricular failure</a:t>
            </a:r>
          </a:p>
          <a:p>
            <a:pPr marL="120650" indent="-120650">
              <a:buFont typeface="Arial" panose="020B0604020202020204" pitchFamily="34" charset="0"/>
              <a:buChar char="•"/>
            </a:pPr>
            <a:r>
              <a:rPr lang="en-US" sz="1000" dirty="0">
                <a:solidFill>
                  <a:srgbClr val="000000"/>
                </a:solidFill>
              </a:rPr>
              <a:t>556 (14.3%) Inclusion 3: Acute anterior STEMI with ≥ 2mm in 2 or more contiguous anterior leads or ≥ 4mm </a:t>
            </a:r>
          </a:p>
          <a:p>
            <a:pPr marL="120650" indent="-120650">
              <a:buFont typeface="Arial" panose="020B0604020202020204" pitchFamily="34" charset="0"/>
              <a:buChar char="•"/>
            </a:pPr>
            <a:r>
              <a:rPr lang="en-US" sz="1000" dirty="0">
                <a:solidFill>
                  <a:srgbClr val="000000"/>
                </a:solidFill>
              </a:rPr>
              <a:t>510 (13.1%) Inclusion 2: First myocardial infarction</a:t>
            </a:r>
          </a:p>
          <a:p>
            <a:pPr marL="120650" indent="-120650">
              <a:buFont typeface="Arial" panose="020B0604020202020204" pitchFamily="34" charset="0"/>
              <a:buChar char="•"/>
            </a:pPr>
            <a:r>
              <a:rPr lang="en-US" sz="1000" dirty="0">
                <a:solidFill>
                  <a:srgbClr val="000000"/>
                </a:solidFill>
              </a:rPr>
              <a:t>376 (9.7%) Inclusion 1: Age 18-80(85) years</a:t>
            </a:r>
            <a:endParaRPr lang="en-US" sz="1050" dirty="0">
              <a:solidFill>
                <a:srgbClr val="000000"/>
              </a:solidFill>
            </a:endParaRPr>
          </a:p>
        </p:txBody>
      </p:sp>
      <p:sp>
        <p:nvSpPr>
          <p:cNvPr id="27" name="Title 26">
            <a:extLst>
              <a:ext uri="{FF2B5EF4-FFF2-40B4-BE49-F238E27FC236}">
                <a16:creationId xmlns:a16="http://schemas.microsoft.com/office/drawing/2014/main" id="{9C53564D-2DCD-0DB9-2636-0E1B4FBEF4F1}"/>
              </a:ext>
            </a:extLst>
          </p:cNvPr>
          <p:cNvSpPr>
            <a:spLocks noGrp="1"/>
          </p:cNvSpPr>
          <p:nvPr>
            <p:ph type="title"/>
          </p:nvPr>
        </p:nvSpPr>
        <p:spPr>
          <a:xfrm>
            <a:off x="288259" y="222866"/>
            <a:ext cx="11628959" cy="530943"/>
          </a:xfrm>
        </p:spPr>
        <p:txBody>
          <a:bodyPr/>
          <a:lstStyle/>
          <a:p>
            <a:r>
              <a:rPr lang="en-US">
                <a:solidFill>
                  <a:schemeClr val="tx1"/>
                </a:solidFill>
              </a:rPr>
              <a:t>Patient Enrollment</a:t>
            </a:r>
          </a:p>
        </p:txBody>
      </p:sp>
      <p:sp>
        <p:nvSpPr>
          <p:cNvPr id="32" name="Content Placeholder 2">
            <a:extLst>
              <a:ext uri="{FF2B5EF4-FFF2-40B4-BE49-F238E27FC236}">
                <a16:creationId xmlns:a16="http://schemas.microsoft.com/office/drawing/2014/main" id="{E07C8F1B-81D4-8710-0E3C-BB4A34A105FE}"/>
              </a:ext>
            </a:extLst>
          </p:cNvPr>
          <p:cNvSpPr txBox="1">
            <a:spLocks/>
          </p:cNvSpPr>
          <p:nvPr/>
        </p:nvSpPr>
        <p:spPr>
          <a:xfrm>
            <a:off x="7460077" y="936994"/>
            <a:ext cx="1869778" cy="595219"/>
          </a:xfrm>
          <a:prstGeom prst="roundRect">
            <a:avLst>
              <a:gd name="adj" fmla="val 12090"/>
            </a:avLst>
          </a:prstGeom>
          <a:solidFill>
            <a:schemeClr val="bg1"/>
          </a:solidFill>
          <a:ln>
            <a:solidFill>
              <a:schemeClr val="tx1"/>
            </a:solidFill>
          </a:ln>
        </p:spPr>
        <p:style>
          <a:lnRef idx="2">
            <a:schemeClr val="accent1"/>
          </a:lnRef>
          <a:fillRef idx="1">
            <a:schemeClr val="lt1"/>
          </a:fillRef>
          <a:effectRef idx="0">
            <a:schemeClr val="accent1"/>
          </a:effectRef>
          <a:fontRef idx="minor">
            <a:schemeClr val="dk1"/>
          </a:fontRef>
        </p:style>
        <p:txBody>
          <a:bodyPr vert="horz" wrap="none" lIns="0" tIns="0" rIns="0" bIns="0" rtlCol="0" anchor="ctr"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600" b="1">
                <a:solidFill>
                  <a:srgbClr val="000000"/>
                </a:solidFill>
                <a:effectLst/>
                <a:latin typeface="Calibri" panose="020F0502020204030204" pitchFamily="34" charset="0"/>
              </a:rPr>
              <a:t>Randomized</a:t>
            </a:r>
          </a:p>
          <a:p>
            <a:pPr marL="0" indent="0" algn="ctr">
              <a:spcBef>
                <a:spcPts val="0"/>
              </a:spcBef>
              <a:buNone/>
            </a:pPr>
            <a:r>
              <a:rPr lang="en-US" sz="1600" b="1">
                <a:solidFill>
                  <a:srgbClr val="000000"/>
                </a:solidFill>
                <a:effectLst/>
                <a:latin typeface="Calibri" panose="020F0502020204030204" pitchFamily="34" charset="0"/>
              </a:rPr>
              <a:t>N=527 at 55 sites</a:t>
            </a:r>
            <a:endParaRPr lang="en-US" sz="1400" b="1">
              <a:solidFill>
                <a:srgbClr val="000000"/>
              </a:solidFill>
              <a:effectLst/>
              <a:latin typeface="Calibri" panose="020F0502020204030204" pitchFamily="34" charset="0"/>
            </a:endParaRPr>
          </a:p>
        </p:txBody>
      </p:sp>
      <p:cxnSp>
        <p:nvCxnSpPr>
          <p:cNvPr id="33" name="Straight Arrow Connector 32">
            <a:extLst>
              <a:ext uri="{FF2B5EF4-FFF2-40B4-BE49-F238E27FC236}">
                <a16:creationId xmlns:a16="http://schemas.microsoft.com/office/drawing/2014/main" id="{4DD4A68A-BB81-AF15-8AE5-BB5E3D674443}"/>
              </a:ext>
            </a:extLst>
          </p:cNvPr>
          <p:cNvCxnSpPr>
            <a:cxnSpLocks/>
            <a:stCxn id="32" idx="2"/>
            <a:endCxn id="18" idx="0"/>
          </p:cNvCxnSpPr>
          <p:nvPr/>
        </p:nvCxnSpPr>
        <p:spPr>
          <a:xfrm flipH="1">
            <a:off x="6643608" y="1532213"/>
            <a:ext cx="1751358" cy="616776"/>
          </a:xfrm>
          <a:prstGeom prst="straightConnector1">
            <a:avLst/>
          </a:prstGeom>
          <a:ln w="19050">
            <a:solidFill>
              <a:srgbClr val="1616FF"/>
            </a:solidFill>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378512C9-3C64-6ECB-8F3C-CE31CC674B5C}"/>
              </a:ext>
            </a:extLst>
          </p:cNvPr>
          <p:cNvCxnSpPr>
            <a:cxnSpLocks/>
            <a:stCxn id="32" idx="2"/>
            <a:endCxn id="19" idx="0"/>
          </p:cNvCxnSpPr>
          <p:nvPr/>
        </p:nvCxnSpPr>
        <p:spPr>
          <a:xfrm>
            <a:off x="8394966" y="1532213"/>
            <a:ext cx="1751359" cy="616776"/>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63" name="Content Placeholder 2">
            <a:extLst>
              <a:ext uri="{FF2B5EF4-FFF2-40B4-BE49-F238E27FC236}">
                <a16:creationId xmlns:a16="http://schemas.microsoft.com/office/drawing/2014/main" id="{62FF9B5D-1ACB-8633-AEA5-E2256230AAD1}"/>
              </a:ext>
            </a:extLst>
          </p:cNvPr>
          <p:cNvSpPr txBox="1">
            <a:spLocks/>
          </p:cNvSpPr>
          <p:nvPr/>
        </p:nvSpPr>
        <p:spPr>
          <a:xfrm>
            <a:off x="2918022" y="4429160"/>
            <a:ext cx="1263511" cy="513170"/>
          </a:xfrm>
          <a:prstGeom prst="roundRect">
            <a:avLst>
              <a:gd name="adj" fmla="val 12090"/>
            </a:avLst>
          </a:prstGeom>
          <a:solidFill>
            <a:schemeClr val="bg1"/>
          </a:solidFill>
          <a:ln>
            <a:solidFill>
              <a:schemeClr val="tx1"/>
            </a:solidFill>
          </a:ln>
        </p:spPr>
        <p:txBody>
          <a:bodyPr wrap="square" rtlCol="0" anchor="ctr" anchorCtr="0">
            <a:noAutofit/>
          </a:bodyPr>
          <a:lstStyle>
            <a:defPPr>
              <a:defRPr lang="en-US"/>
            </a:defPPr>
            <a:lvl1pPr>
              <a:defRPr sz="12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solidFill>
                  <a:srgbClr val="000000"/>
                </a:solidFill>
              </a:rPr>
              <a:t>Roll-in Subjects N=108</a:t>
            </a:r>
          </a:p>
        </p:txBody>
      </p:sp>
      <p:cxnSp>
        <p:nvCxnSpPr>
          <p:cNvPr id="72" name="Elbow Connector 71">
            <a:extLst>
              <a:ext uri="{FF2B5EF4-FFF2-40B4-BE49-F238E27FC236}">
                <a16:creationId xmlns:a16="http://schemas.microsoft.com/office/drawing/2014/main" id="{C72BBF23-07A5-D0FA-0BFF-A26D2DE4AB09}"/>
              </a:ext>
            </a:extLst>
          </p:cNvPr>
          <p:cNvCxnSpPr>
            <a:cxnSpLocks/>
            <a:stCxn id="16" idx="2"/>
          </p:cNvCxnSpPr>
          <p:nvPr/>
        </p:nvCxnSpPr>
        <p:spPr>
          <a:xfrm rot="16200000" flipH="1">
            <a:off x="2614706" y="4382428"/>
            <a:ext cx="403579" cy="203053"/>
          </a:xfrm>
          <a:prstGeom prst="bentConnector2">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6" name="Content Placeholder 2">
            <a:extLst>
              <a:ext uri="{FF2B5EF4-FFF2-40B4-BE49-F238E27FC236}">
                <a16:creationId xmlns:a16="http://schemas.microsoft.com/office/drawing/2014/main" id="{EE227D2D-05E7-590B-DAD5-F84C73F1AE34}"/>
              </a:ext>
            </a:extLst>
          </p:cNvPr>
          <p:cNvSpPr txBox="1">
            <a:spLocks/>
          </p:cNvSpPr>
          <p:nvPr/>
        </p:nvSpPr>
        <p:spPr>
          <a:xfrm>
            <a:off x="1780080" y="3686947"/>
            <a:ext cx="1869778" cy="595219"/>
          </a:xfrm>
          <a:prstGeom prst="roundRect">
            <a:avLst>
              <a:gd name="adj" fmla="val 12090"/>
            </a:avLst>
          </a:prstGeom>
          <a:solidFill>
            <a:schemeClr val="bg1"/>
          </a:solidFill>
          <a:ln>
            <a:solidFill>
              <a:schemeClr val="tx1"/>
            </a:solidFill>
          </a:ln>
        </p:spPr>
        <p:style>
          <a:lnRef idx="2">
            <a:schemeClr val="accent1"/>
          </a:lnRef>
          <a:fillRef idx="1">
            <a:schemeClr val="lt1"/>
          </a:fillRef>
          <a:effectRef idx="0">
            <a:schemeClr val="accent1"/>
          </a:effectRef>
          <a:fontRef idx="minor">
            <a:schemeClr val="dk1"/>
          </a:fontRef>
        </p:style>
        <p:txBody>
          <a:bodyPr vert="horz" wrap="none" lIns="0" tIns="0" rIns="0" bIns="0" rtlCol="0" anchor="ctr"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600" b="1">
                <a:solidFill>
                  <a:srgbClr val="000000"/>
                </a:solidFill>
                <a:effectLst/>
                <a:latin typeface="Calibri" panose="020F0502020204030204" pitchFamily="34" charset="0"/>
              </a:rPr>
              <a:t>Enrolled</a:t>
            </a:r>
          </a:p>
          <a:p>
            <a:pPr marL="0" indent="0" algn="ctr">
              <a:spcBef>
                <a:spcPts val="0"/>
              </a:spcBef>
              <a:buNone/>
            </a:pPr>
            <a:r>
              <a:rPr lang="en-US" sz="1600" b="1">
                <a:solidFill>
                  <a:srgbClr val="000000"/>
                </a:solidFill>
                <a:effectLst/>
                <a:latin typeface="Calibri" panose="020F0502020204030204" pitchFamily="34" charset="0"/>
              </a:rPr>
              <a:t>N=635 at 66 sites</a:t>
            </a:r>
            <a:endParaRPr lang="en-US" sz="1400" b="1">
              <a:solidFill>
                <a:srgbClr val="000000"/>
              </a:solidFill>
              <a:effectLst/>
              <a:latin typeface="Calibri" panose="020F0502020204030204" pitchFamily="34" charset="0"/>
            </a:endParaRPr>
          </a:p>
        </p:txBody>
      </p:sp>
      <p:cxnSp>
        <p:nvCxnSpPr>
          <p:cNvPr id="34" name="Straight Arrow Connector 33">
            <a:extLst>
              <a:ext uri="{FF2B5EF4-FFF2-40B4-BE49-F238E27FC236}">
                <a16:creationId xmlns:a16="http://schemas.microsoft.com/office/drawing/2014/main" id="{C8766DBD-996D-0E77-4AA2-3AAA58022D93}"/>
              </a:ext>
            </a:extLst>
          </p:cNvPr>
          <p:cNvCxnSpPr>
            <a:cxnSpLocks/>
            <a:stCxn id="66" idx="2"/>
            <a:endCxn id="16" idx="0"/>
          </p:cNvCxnSpPr>
          <p:nvPr/>
        </p:nvCxnSpPr>
        <p:spPr>
          <a:xfrm>
            <a:off x="2712167" y="3409805"/>
            <a:ext cx="2802" cy="277142"/>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55775038"/>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E145F-0D97-1346-0BA8-BE26D24F33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0A607A-C7F6-7D69-86E9-C6BCB6BF2176}"/>
              </a:ext>
            </a:extLst>
          </p:cNvPr>
          <p:cNvSpPr>
            <a:spLocks noGrp="1"/>
          </p:cNvSpPr>
          <p:nvPr>
            <p:ph type="title"/>
          </p:nvPr>
        </p:nvSpPr>
        <p:spPr>
          <a:xfrm>
            <a:off x="288259" y="220184"/>
            <a:ext cx="11628959" cy="530943"/>
          </a:xfrm>
        </p:spPr>
        <p:txBody>
          <a:bodyPr/>
          <a:lstStyle/>
          <a:p>
            <a:r>
              <a:rPr lang="en-US">
                <a:solidFill>
                  <a:schemeClr val="tx1"/>
                </a:solidFill>
              </a:rPr>
              <a:t>Baseline Characteristics</a:t>
            </a:r>
          </a:p>
        </p:txBody>
      </p:sp>
      <p:graphicFrame>
        <p:nvGraphicFramePr>
          <p:cNvPr id="4" name="Content Placeholder 3">
            <a:extLst>
              <a:ext uri="{FF2B5EF4-FFF2-40B4-BE49-F238E27FC236}">
                <a16:creationId xmlns:a16="http://schemas.microsoft.com/office/drawing/2014/main" id="{70E4CCB6-457B-B2CF-8444-27EEDA6C49DA}"/>
              </a:ext>
            </a:extLst>
          </p:cNvPr>
          <p:cNvGraphicFramePr>
            <a:graphicFrameLocks noGrp="1"/>
          </p:cNvGraphicFramePr>
          <p:nvPr>
            <p:ph idx="1"/>
            <p:extLst>
              <p:ext uri="{D42A27DB-BD31-4B8C-83A1-F6EECF244321}">
                <p14:modId xmlns:p14="http://schemas.microsoft.com/office/powerpoint/2010/main" val="439514274"/>
              </p:ext>
            </p:extLst>
          </p:nvPr>
        </p:nvGraphicFramePr>
        <p:xfrm>
          <a:off x="164749" y="889703"/>
          <a:ext cx="5730703" cy="5247196"/>
        </p:xfrm>
        <a:graphic>
          <a:graphicData uri="http://schemas.openxmlformats.org/drawingml/2006/table">
            <a:tbl>
              <a:tblPr firstRow="1" firstCol="1">
                <a:tableStyleId>{7E9639D4-E3E2-4D34-9284-5A2195B3D0D7}</a:tableStyleId>
              </a:tblPr>
              <a:tblGrid>
                <a:gridCol w="2858959">
                  <a:extLst>
                    <a:ext uri="{9D8B030D-6E8A-4147-A177-3AD203B41FA5}">
                      <a16:colId xmlns:a16="http://schemas.microsoft.com/office/drawing/2014/main" val="3520893715"/>
                    </a:ext>
                  </a:extLst>
                </a:gridCol>
                <a:gridCol w="1435871">
                  <a:extLst>
                    <a:ext uri="{9D8B030D-6E8A-4147-A177-3AD203B41FA5}">
                      <a16:colId xmlns:a16="http://schemas.microsoft.com/office/drawing/2014/main" val="2337858467"/>
                    </a:ext>
                  </a:extLst>
                </a:gridCol>
                <a:gridCol w="1435873">
                  <a:extLst>
                    <a:ext uri="{9D8B030D-6E8A-4147-A177-3AD203B41FA5}">
                      <a16:colId xmlns:a16="http://schemas.microsoft.com/office/drawing/2014/main" val="715671280"/>
                    </a:ext>
                  </a:extLst>
                </a:gridCol>
              </a:tblGrid>
              <a:tr h="560577">
                <a:tc>
                  <a:txBody>
                    <a:bodyPr/>
                    <a:lstStyle/>
                    <a:p>
                      <a:pPr marL="0" marR="0" indent="457200">
                        <a:lnSpc>
                          <a:spcPct val="100000"/>
                        </a:lnSpc>
                        <a:buNone/>
                      </a:pPr>
                      <a:endParaRPr lang="en-US" sz="1600" kern="100">
                        <a:solidFill>
                          <a:schemeClr val="tx1"/>
                        </a:solidFill>
                        <a:effectLst/>
                        <a:latin typeface="Aptos"/>
                        <a:ea typeface="Aptos" panose="020B0004020202020204" pitchFamily="34" charset="0"/>
                        <a:cs typeface="Times New Roman"/>
                      </a:endParaRPr>
                    </a:p>
                  </a:txBody>
                  <a:tcPr marL="18288" marR="18288" marT="18288" marB="18288" anchor="ctr">
                    <a:lnL w="0">
                      <a:noFill/>
                    </a:lnL>
                    <a:lnR w="0">
                      <a:noFill/>
                    </a:lnR>
                    <a:lnT w="0">
                      <a:noFill/>
                    </a:lnT>
                    <a:lnB w="0">
                      <a:noFill/>
                    </a:lnB>
                    <a:solidFill>
                      <a:schemeClr val="bg1"/>
                    </a:solidFill>
                  </a:tcPr>
                </a:tc>
                <a:tc>
                  <a:txBody>
                    <a:bodyPr/>
                    <a:lstStyle/>
                    <a:p>
                      <a:pPr marL="0" marR="0" indent="0" algn="ctr">
                        <a:lnSpc>
                          <a:spcPct val="100000"/>
                        </a:lnSpc>
                        <a:buNone/>
                      </a:pPr>
                      <a:r>
                        <a:rPr lang="en-US" sz="1600" kern="100">
                          <a:solidFill>
                            <a:schemeClr val="tx1"/>
                          </a:solidFill>
                          <a:effectLst/>
                        </a:rPr>
                        <a:t>Treatment</a:t>
                      </a:r>
                    </a:p>
                    <a:p>
                      <a:pPr marL="0" marR="0" indent="0" algn="ctr">
                        <a:lnSpc>
                          <a:spcPct val="100000"/>
                        </a:lnSpc>
                        <a:buNone/>
                      </a:pPr>
                      <a:r>
                        <a:rPr lang="en-US" sz="1600" kern="100">
                          <a:solidFill>
                            <a:schemeClr val="tx1"/>
                          </a:solidFill>
                          <a:effectLst/>
                        </a:rPr>
                        <a:t>N=262</a:t>
                      </a:r>
                      <a:endParaRPr lang="en-US" sz="1600" kern="100">
                        <a:solidFill>
                          <a:schemeClr val="tx1"/>
                        </a:solidFill>
                        <a:effectLst/>
                        <a:latin typeface="Aptos"/>
                        <a:ea typeface="Aptos" panose="020B0004020202020204" pitchFamily="34" charset="0"/>
                        <a:cs typeface="Times New Roman"/>
                      </a:endParaRPr>
                    </a:p>
                  </a:txBody>
                  <a:tcPr marL="18288" marR="18288" marT="18288" marB="18288" anchor="ctr">
                    <a:lnL w="0">
                      <a:noFill/>
                    </a:lnL>
                    <a:lnR w="0">
                      <a:noFill/>
                    </a:lnR>
                    <a:lnT w="0">
                      <a:noFill/>
                    </a:lnT>
                    <a:lnB w="12700">
                      <a:solidFill>
                        <a:schemeClr val="tx1"/>
                      </a:solidFill>
                    </a:lnB>
                    <a:solidFill>
                      <a:schemeClr val="bg1"/>
                    </a:solidFill>
                  </a:tcPr>
                </a:tc>
                <a:tc>
                  <a:txBody>
                    <a:bodyPr/>
                    <a:lstStyle/>
                    <a:p>
                      <a:pPr marL="0" marR="0" indent="0" algn="ctr">
                        <a:lnSpc>
                          <a:spcPct val="100000"/>
                        </a:lnSpc>
                        <a:buNone/>
                      </a:pPr>
                      <a:r>
                        <a:rPr lang="en-US" sz="1600" kern="100">
                          <a:solidFill>
                            <a:schemeClr val="tx1"/>
                          </a:solidFill>
                          <a:effectLst/>
                        </a:rPr>
                        <a:t>Control</a:t>
                      </a:r>
                    </a:p>
                    <a:p>
                      <a:pPr marL="0" marR="0" indent="0" algn="ctr">
                        <a:lnSpc>
                          <a:spcPct val="100000"/>
                        </a:lnSpc>
                        <a:buNone/>
                      </a:pPr>
                      <a:r>
                        <a:rPr lang="en-US" sz="1600" kern="100">
                          <a:solidFill>
                            <a:schemeClr val="tx1"/>
                          </a:solidFill>
                          <a:effectLst/>
                        </a:rPr>
                        <a:t>N=265</a:t>
                      </a:r>
                      <a:endParaRPr lang="en-US" sz="1600" kern="100">
                        <a:solidFill>
                          <a:schemeClr val="tx1"/>
                        </a:solidFill>
                        <a:effectLst/>
                        <a:latin typeface="Aptos"/>
                        <a:ea typeface="Aptos" panose="020B0004020202020204" pitchFamily="34" charset="0"/>
                        <a:cs typeface="Times New Roman"/>
                      </a:endParaRPr>
                    </a:p>
                  </a:txBody>
                  <a:tcPr marL="18288" marR="18288" marT="18288" marB="18288" anchor="ctr">
                    <a:lnL w="0">
                      <a:noFill/>
                    </a:lnL>
                    <a:lnR w="0">
                      <a:noFill/>
                    </a:lnR>
                    <a:lnT w="0">
                      <a:noFill/>
                    </a:lnT>
                    <a:lnB w="12700">
                      <a:solidFill>
                        <a:schemeClr val="tx1"/>
                      </a:solidFill>
                    </a:lnB>
                    <a:solidFill>
                      <a:schemeClr val="bg1"/>
                    </a:solidFill>
                  </a:tcPr>
                </a:tc>
                <a:extLst>
                  <a:ext uri="{0D108BD9-81ED-4DB2-BD59-A6C34878D82A}">
                    <a16:rowId xmlns:a16="http://schemas.microsoft.com/office/drawing/2014/main" val="2306489092"/>
                  </a:ext>
                </a:extLst>
              </a:tr>
              <a:tr h="343096">
                <a:tc>
                  <a:txBody>
                    <a:bodyPr/>
                    <a:lstStyle/>
                    <a:p>
                      <a:pPr marL="0" marR="0" indent="114300">
                        <a:lnSpc>
                          <a:spcPct val="125000"/>
                        </a:lnSpc>
                        <a:buNone/>
                      </a:pPr>
                      <a:r>
                        <a:rPr lang="en-US" sz="1600" kern="100">
                          <a:effectLst/>
                        </a:rPr>
                        <a:t>Age, years</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18288" marR="18288" marT="18288" marB="18288" anchor="ctr">
                    <a:lnL w="0">
                      <a:noFill/>
                    </a:lnL>
                    <a:lnR w="0">
                      <a:noFill/>
                    </a:lnR>
                    <a:lnT w="0">
                      <a:noFill/>
                    </a:lnT>
                    <a:lnB w="0">
                      <a:noFill/>
                    </a:lnB>
                  </a:tcPr>
                </a:tc>
                <a:tc>
                  <a:txBody>
                    <a:bodyPr/>
                    <a:lstStyle/>
                    <a:p>
                      <a:pPr marL="0" marR="0" indent="9525" algn="ctr">
                        <a:lnSpc>
                          <a:spcPct val="125000"/>
                        </a:lnSpc>
                        <a:buNone/>
                        <a:tabLst/>
                      </a:pPr>
                      <a:r>
                        <a:rPr lang="en-US" sz="1600" kern="100">
                          <a:effectLst/>
                        </a:rPr>
                        <a:t>60 ± 11</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18288" marR="18288" marT="18288" marB="18288" anchor="ctr">
                    <a:lnL w="0">
                      <a:noFill/>
                    </a:lnL>
                    <a:lnR w="0">
                      <a:noFill/>
                    </a:lnR>
                    <a:lnT w="12700">
                      <a:solidFill>
                        <a:schemeClr val="tx1"/>
                      </a:solidFill>
                    </a:lnT>
                    <a:lnB w="0">
                      <a:noFill/>
                    </a:lnB>
                  </a:tcPr>
                </a:tc>
                <a:tc>
                  <a:txBody>
                    <a:bodyPr/>
                    <a:lstStyle/>
                    <a:p>
                      <a:pPr marL="0" marR="0" indent="9525" algn="ctr">
                        <a:lnSpc>
                          <a:spcPct val="125000"/>
                        </a:lnSpc>
                        <a:buNone/>
                        <a:tabLst/>
                      </a:pPr>
                      <a:r>
                        <a:rPr lang="en-US" sz="1600" kern="100">
                          <a:effectLst/>
                        </a:rPr>
                        <a:t>62 ± 11</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18288" marR="18288" marT="18288" marB="18288" anchor="ctr">
                    <a:lnL w="0">
                      <a:noFill/>
                    </a:lnL>
                    <a:lnR w="0">
                      <a:noFill/>
                    </a:lnR>
                    <a:lnT w="12700">
                      <a:solidFill>
                        <a:schemeClr val="tx1"/>
                      </a:solidFill>
                    </a:lnT>
                    <a:lnB w="0">
                      <a:noFill/>
                    </a:lnB>
                  </a:tcPr>
                </a:tc>
                <a:extLst>
                  <a:ext uri="{0D108BD9-81ED-4DB2-BD59-A6C34878D82A}">
                    <a16:rowId xmlns:a16="http://schemas.microsoft.com/office/drawing/2014/main" val="1184780615"/>
                  </a:ext>
                </a:extLst>
              </a:tr>
              <a:tr h="343096">
                <a:tc>
                  <a:txBody>
                    <a:bodyPr/>
                    <a:lstStyle/>
                    <a:p>
                      <a:pPr marL="0" marR="0" indent="114300">
                        <a:lnSpc>
                          <a:spcPct val="125000"/>
                        </a:lnSpc>
                        <a:buNone/>
                      </a:pPr>
                      <a:r>
                        <a:rPr lang="en-US" sz="1600" kern="100" dirty="0">
                          <a:effectLst/>
                        </a:rPr>
                        <a:t>Male</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8288" marR="18288" marT="18288" marB="18288" anchor="ctr">
                    <a:lnL w="0">
                      <a:noFill/>
                    </a:lnL>
                    <a:lnR w="0">
                      <a:noFill/>
                    </a:lnR>
                    <a:lnT w="0">
                      <a:noFill/>
                    </a:lnT>
                    <a:lnB w="0">
                      <a:noFill/>
                    </a:lnB>
                  </a:tcPr>
                </a:tc>
                <a:tc>
                  <a:txBody>
                    <a:bodyPr/>
                    <a:lstStyle/>
                    <a:p>
                      <a:pPr marL="0" marR="0" indent="9525" algn="ctr">
                        <a:lnSpc>
                          <a:spcPct val="125000"/>
                        </a:lnSpc>
                        <a:buNone/>
                        <a:tabLst/>
                      </a:pPr>
                      <a:r>
                        <a:rPr lang="en-US" sz="1600" kern="100">
                          <a:effectLst/>
                        </a:rPr>
                        <a:t>209 (79.8%)</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18288" marR="18288" marT="18288" marB="18288" anchor="ctr">
                    <a:lnL w="0">
                      <a:noFill/>
                    </a:lnL>
                    <a:lnR w="0">
                      <a:noFill/>
                    </a:lnR>
                    <a:lnT w="0">
                      <a:noFill/>
                    </a:lnT>
                    <a:lnB w="0">
                      <a:noFill/>
                    </a:lnB>
                  </a:tcPr>
                </a:tc>
                <a:tc>
                  <a:txBody>
                    <a:bodyPr/>
                    <a:lstStyle/>
                    <a:p>
                      <a:pPr marL="0" marR="0" indent="9525" algn="ctr">
                        <a:lnSpc>
                          <a:spcPct val="125000"/>
                        </a:lnSpc>
                        <a:buNone/>
                        <a:tabLst/>
                      </a:pPr>
                      <a:r>
                        <a:rPr lang="en-US" sz="1600" kern="100">
                          <a:effectLst/>
                        </a:rPr>
                        <a:t>208 (78.5%)</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18288" marR="18288" marT="18288" marB="18288" anchor="ctr">
                    <a:lnL w="0">
                      <a:noFill/>
                    </a:lnL>
                    <a:lnR w="0">
                      <a:noFill/>
                    </a:lnR>
                    <a:lnT w="0">
                      <a:noFill/>
                    </a:lnT>
                    <a:lnB w="0">
                      <a:noFill/>
                    </a:lnB>
                  </a:tcPr>
                </a:tc>
                <a:extLst>
                  <a:ext uri="{0D108BD9-81ED-4DB2-BD59-A6C34878D82A}">
                    <a16:rowId xmlns:a16="http://schemas.microsoft.com/office/drawing/2014/main" val="889929881"/>
                  </a:ext>
                </a:extLst>
              </a:tr>
              <a:tr h="343096">
                <a:tc>
                  <a:txBody>
                    <a:bodyPr/>
                    <a:lstStyle/>
                    <a:p>
                      <a:pPr marL="0" marR="0" indent="119063">
                        <a:lnSpc>
                          <a:spcPct val="125000"/>
                        </a:lnSpc>
                        <a:buNone/>
                        <a:tabLst/>
                      </a:pPr>
                      <a:r>
                        <a:rPr lang="en-US" sz="1600" kern="100">
                          <a:effectLst/>
                        </a:rPr>
                        <a:t>Body mass index, kg/m</a:t>
                      </a:r>
                      <a:r>
                        <a:rPr lang="en-US" sz="1600" kern="100" baseline="30000">
                          <a:effectLst/>
                        </a:rPr>
                        <a:t>2</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18288" marR="18288" marT="18288" marB="18288" anchor="ctr">
                    <a:lnL w="0">
                      <a:noFill/>
                    </a:lnL>
                    <a:lnR w="0">
                      <a:noFill/>
                    </a:lnR>
                    <a:lnT w="0">
                      <a:noFill/>
                    </a:lnT>
                    <a:lnB w="0">
                      <a:noFill/>
                    </a:lnB>
                  </a:tcPr>
                </a:tc>
                <a:tc>
                  <a:txBody>
                    <a:bodyPr/>
                    <a:lstStyle/>
                    <a:p>
                      <a:pPr marL="0" marR="0" indent="9525" algn="ctr">
                        <a:lnSpc>
                          <a:spcPct val="125000"/>
                        </a:lnSpc>
                        <a:buNone/>
                        <a:tabLst/>
                      </a:pPr>
                      <a:r>
                        <a:rPr lang="en-US" sz="1600" kern="100">
                          <a:effectLst/>
                        </a:rPr>
                        <a:t>28.6 ± 5.3</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18288" marR="18288" marT="18288" marB="18288" anchor="ctr">
                    <a:lnL w="0">
                      <a:noFill/>
                    </a:lnL>
                    <a:lnR w="0">
                      <a:noFill/>
                    </a:lnR>
                    <a:lnT w="0">
                      <a:noFill/>
                    </a:lnT>
                    <a:lnB w="0">
                      <a:noFill/>
                    </a:lnB>
                  </a:tcPr>
                </a:tc>
                <a:tc>
                  <a:txBody>
                    <a:bodyPr/>
                    <a:lstStyle/>
                    <a:p>
                      <a:pPr marL="0" marR="0" indent="9525" algn="ctr">
                        <a:lnSpc>
                          <a:spcPct val="125000"/>
                        </a:lnSpc>
                        <a:buNone/>
                        <a:tabLst/>
                      </a:pPr>
                      <a:r>
                        <a:rPr lang="en-US" sz="1600" kern="100">
                          <a:effectLst/>
                        </a:rPr>
                        <a:t>28.3 ± 5.0</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18288" marR="18288" marT="18288" marB="18288" anchor="ctr">
                    <a:lnL w="0">
                      <a:noFill/>
                    </a:lnL>
                    <a:lnR w="0">
                      <a:noFill/>
                    </a:lnR>
                    <a:lnT w="0">
                      <a:noFill/>
                    </a:lnT>
                    <a:lnB w="0">
                      <a:noFill/>
                    </a:lnB>
                  </a:tcPr>
                </a:tc>
                <a:extLst>
                  <a:ext uri="{0D108BD9-81ED-4DB2-BD59-A6C34878D82A}">
                    <a16:rowId xmlns:a16="http://schemas.microsoft.com/office/drawing/2014/main" val="1947289271"/>
                  </a:ext>
                </a:extLst>
              </a:tr>
              <a:tr h="343096">
                <a:tc>
                  <a:txBody>
                    <a:bodyPr/>
                    <a:lstStyle/>
                    <a:p>
                      <a:pPr marL="0" marR="0" indent="118745">
                        <a:lnSpc>
                          <a:spcPct val="125000"/>
                        </a:lnSpc>
                        <a:buNone/>
                        <a:tabLst/>
                      </a:pPr>
                      <a:r>
                        <a:rPr lang="en-US" sz="1600" kern="100">
                          <a:effectLst/>
                        </a:rPr>
                        <a:t>Race: White/Caucasian </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18288" marR="18288" marT="18288" marB="18288" anchor="ctr">
                    <a:lnL w="0">
                      <a:noFill/>
                    </a:lnL>
                    <a:lnR w="0">
                      <a:noFill/>
                    </a:lnR>
                    <a:lnT w="0">
                      <a:noFill/>
                    </a:lnT>
                    <a:lnB w="0">
                      <a:noFill/>
                    </a:lnB>
                  </a:tcPr>
                </a:tc>
                <a:tc>
                  <a:txBody>
                    <a:bodyPr/>
                    <a:lstStyle/>
                    <a:p>
                      <a:pPr marL="0" marR="0" indent="9525" algn="ctr">
                        <a:lnSpc>
                          <a:spcPct val="125000"/>
                        </a:lnSpc>
                        <a:buNone/>
                        <a:tabLst/>
                      </a:pPr>
                      <a:r>
                        <a:rPr lang="en-US" sz="1600" kern="100">
                          <a:effectLst/>
                        </a:rPr>
                        <a:t>209/241 (86.7%)</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18288" marR="18288" marT="18288" marB="18288" anchor="ctr">
                    <a:lnL w="0">
                      <a:noFill/>
                    </a:lnL>
                    <a:lnR w="0">
                      <a:noFill/>
                    </a:lnR>
                    <a:lnT w="0">
                      <a:noFill/>
                    </a:lnT>
                    <a:lnB w="0">
                      <a:noFill/>
                    </a:lnB>
                  </a:tcPr>
                </a:tc>
                <a:tc>
                  <a:txBody>
                    <a:bodyPr/>
                    <a:lstStyle/>
                    <a:p>
                      <a:pPr marL="0" marR="0" indent="9525" algn="ctr">
                        <a:lnSpc>
                          <a:spcPct val="125000"/>
                        </a:lnSpc>
                        <a:buNone/>
                        <a:tabLst/>
                      </a:pPr>
                      <a:r>
                        <a:rPr lang="en-US" sz="1600" kern="100">
                          <a:effectLst/>
                        </a:rPr>
                        <a:t>222/243 (91.4%)</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18288" marR="18288" marT="18288" marB="18288" anchor="ctr">
                    <a:lnL w="0">
                      <a:noFill/>
                    </a:lnL>
                    <a:lnR w="0">
                      <a:noFill/>
                    </a:lnR>
                    <a:lnT w="0">
                      <a:noFill/>
                    </a:lnT>
                    <a:lnB w="0">
                      <a:noFill/>
                    </a:lnB>
                  </a:tcPr>
                </a:tc>
                <a:extLst>
                  <a:ext uri="{0D108BD9-81ED-4DB2-BD59-A6C34878D82A}">
                    <a16:rowId xmlns:a16="http://schemas.microsoft.com/office/drawing/2014/main" val="1967719587"/>
                  </a:ext>
                </a:extLst>
              </a:tr>
              <a:tr h="343707">
                <a:tc>
                  <a:txBody>
                    <a:bodyPr/>
                    <a:lstStyle/>
                    <a:p>
                      <a:pPr marL="0" marR="0" indent="118745">
                        <a:lnSpc>
                          <a:spcPct val="125000"/>
                        </a:lnSpc>
                        <a:buNone/>
                        <a:tabLst/>
                      </a:pPr>
                      <a:r>
                        <a:rPr lang="en-US" sz="1600" kern="100">
                          <a:effectLst/>
                        </a:rPr>
                        <a:t>Geography</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18288" marR="18288" marT="18288" marB="18288" anchor="ctr">
                    <a:lnL w="0">
                      <a:noFill/>
                    </a:lnL>
                    <a:lnR w="0">
                      <a:noFill/>
                    </a:lnR>
                    <a:lnT w="0">
                      <a:noFill/>
                    </a:lnT>
                    <a:lnB w="0">
                      <a:noFill/>
                    </a:lnB>
                  </a:tcPr>
                </a:tc>
                <a:tc>
                  <a:txBody>
                    <a:bodyPr/>
                    <a:lstStyle/>
                    <a:p>
                      <a:pPr marL="0" marR="0" indent="9525" algn="ctr">
                        <a:lnSpc>
                          <a:spcPct val="125000"/>
                        </a:lnSpc>
                        <a:buNone/>
                        <a:tabLst/>
                      </a:pP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18288" marR="18288" marT="18288" marB="18288" anchor="ctr">
                    <a:lnL w="0">
                      <a:noFill/>
                    </a:lnL>
                    <a:lnR w="0">
                      <a:noFill/>
                    </a:lnR>
                    <a:lnT w="0">
                      <a:noFill/>
                    </a:lnT>
                    <a:lnB w="0">
                      <a:noFill/>
                    </a:lnB>
                  </a:tcPr>
                </a:tc>
                <a:tc>
                  <a:txBody>
                    <a:bodyPr/>
                    <a:lstStyle/>
                    <a:p>
                      <a:pPr marL="0" marR="0" indent="9525" algn="ctr">
                        <a:lnSpc>
                          <a:spcPct val="125000"/>
                        </a:lnSpc>
                        <a:buNone/>
                        <a:tabLst/>
                      </a:pP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18288" marR="18288" marT="18288" marB="18288" anchor="ctr">
                    <a:lnL w="0">
                      <a:noFill/>
                    </a:lnL>
                    <a:lnR w="0">
                      <a:noFill/>
                    </a:lnR>
                    <a:lnT w="0">
                      <a:noFill/>
                    </a:lnT>
                    <a:lnB w="0">
                      <a:noFill/>
                    </a:lnB>
                  </a:tcPr>
                </a:tc>
                <a:extLst>
                  <a:ext uri="{0D108BD9-81ED-4DB2-BD59-A6C34878D82A}">
                    <a16:rowId xmlns:a16="http://schemas.microsoft.com/office/drawing/2014/main" val="3357626855"/>
                  </a:ext>
                </a:extLst>
              </a:tr>
              <a:tr h="343096">
                <a:tc>
                  <a:txBody>
                    <a:bodyPr/>
                    <a:lstStyle/>
                    <a:p>
                      <a:pPr marL="0" marR="0" indent="118745">
                        <a:lnSpc>
                          <a:spcPct val="125000"/>
                        </a:lnSpc>
                        <a:buNone/>
                        <a:tabLst/>
                      </a:pPr>
                      <a:r>
                        <a:rPr lang="en-US" sz="1600" kern="100">
                          <a:effectLst/>
                        </a:rPr>
                        <a:t>    United States</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18288" marR="18288" marT="18288" marB="18288" anchor="ctr">
                    <a:lnL w="0">
                      <a:noFill/>
                    </a:lnL>
                    <a:lnR w="0">
                      <a:noFill/>
                    </a:lnR>
                    <a:lnT w="0">
                      <a:noFill/>
                    </a:lnT>
                    <a:lnB w="0">
                      <a:noFill/>
                    </a:lnB>
                  </a:tcPr>
                </a:tc>
                <a:tc>
                  <a:txBody>
                    <a:bodyPr/>
                    <a:lstStyle/>
                    <a:p>
                      <a:pPr marL="0" marR="0" indent="9525" algn="ctr">
                        <a:lnSpc>
                          <a:spcPct val="125000"/>
                        </a:lnSpc>
                        <a:buNone/>
                        <a:tabLst/>
                      </a:pPr>
                      <a:r>
                        <a:rPr lang="en-US" sz="1600" kern="100">
                          <a:effectLst/>
                        </a:rPr>
                        <a:t>179 (68.3%)</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18288" marR="18288" marT="18288" marB="18288" anchor="ctr">
                    <a:lnL w="0">
                      <a:noFill/>
                    </a:lnL>
                    <a:lnR w="0">
                      <a:noFill/>
                    </a:lnR>
                    <a:lnT w="0">
                      <a:noFill/>
                    </a:lnT>
                    <a:lnB w="0">
                      <a:noFill/>
                    </a:lnB>
                  </a:tcPr>
                </a:tc>
                <a:tc>
                  <a:txBody>
                    <a:bodyPr/>
                    <a:lstStyle/>
                    <a:p>
                      <a:pPr marL="0" marR="0" indent="9525" algn="ctr">
                        <a:lnSpc>
                          <a:spcPct val="125000"/>
                        </a:lnSpc>
                        <a:buNone/>
                        <a:tabLst/>
                      </a:pPr>
                      <a:r>
                        <a:rPr lang="en-US" sz="1600" kern="100">
                          <a:effectLst/>
                        </a:rPr>
                        <a:t>185 (69.8%)</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18288" marR="18288" marT="18288" marB="18288" anchor="ctr">
                    <a:lnL w="0">
                      <a:noFill/>
                    </a:lnL>
                    <a:lnR w="0">
                      <a:noFill/>
                    </a:lnR>
                    <a:lnT w="0">
                      <a:noFill/>
                    </a:lnT>
                    <a:lnB w="0">
                      <a:noFill/>
                    </a:lnB>
                  </a:tcPr>
                </a:tc>
                <a:extLst>
                  <a:ext uri="{0D108BD9-81ED-4DB2-BD59-A6C34878D82A}">
                    <a16:rowId xmlns:a16="http://schemas.microsoft.com/office/drawing/2014/main" val="665599145"/>
                  </a:ext>
                </a:extLst>
              </a:tr>
              <a:tr h="343096">
                <a:tc>
                  <a:txBody>
                    <a:bodyPr/>
                    <a:lstStyle/>
                    <a:p>
                      <a:pPr marL="0" marR="0" indent="118745">
                        <a:lnSpc>
                          <a:spcPct val="125000"/>
                        </a:lnSpc>
                        <a:buNone/>
                        <a:tabLst/>
                      </a:pPr>
                      <a:r>
                        <a:rPr lang="en-US" sz="1600" kern="100">
                          <a:effectLst/>
                        </a:rPr>
                        <a:t>    Europe</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18288" marR="18288" marT="18288" marB="18288" anchor="ctr">
                    <a:lnL w="0">
                      <a:noFill/>
                    </a:lnL>
                    <a:lnR w="0">
                      <a:noFill/>
                    </a:lnR>
                    <a:lnT w="0">
                      <a:noFill/>
                    </a:lnT>
                    <a:lnB w="0">
                      <a:noFill/>
                    </a:lnB>
                  </a:tcPr>
                </a:tc>
                <a:tc>
                  <a:txBody>
                    <a:bodyPr/>
                    <a:lstStyle/>
                    <a:p>
                      <a:pPr marL="0" marR="0" indent="9525" algn="ctr">
                        <a:lnSpc>
                          <a:spcPct val="125000"/>
                        </a:lnSpc>
                        <a:buNone/>
                        <a:tabLst/>
                      </a:pPr>
                      <a:r>
                        <a:rPr lang="en-US" sz="1600" kern="100">
                          <a:effectLst/>
                        </a:rPr>
                        <a:t>80 (30.5%)</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18288" marR="18288" marT="18288" marB="18288" anchor="ctr">
                    <a:lnL w="0">
                      <a:noFill/>
                    </a:lnL>
                    <a:lnR w="0">
                      <a:noFill/>
                    </a:lnR>
                    <a:lnT w="0">
                      <a:noFill/>
                    </a:lnT>
                    <a:lnB w="0">
                      <a:noFill/>
                    </a:lnB>
                  </a:tcPr>
                </a:tc>
                <a:tc>
                  <a:txBody>
                    <a:bodyPr/>
                    <a:lstStyle/>
                    <a:p>
                      <a:pPr marL="0" marR="0" indent="9525" algn="ctr">
                        <a:lnSpc>
                          <a:spcPct val="125000"/>
                        </a:lnSpc>
                        <a:buNone/>
                        <a:tabLst/>
                      </a:pPr>
                      <a:r>
                        <a:rPr lang="en-US" sz="1600" kern="100">
                          <a:effectLst/>
                        </a:rPr>
                        <a:t>77 (29.1%)</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18288" marR="18288" marT="18288" marB="18288" anchor="ctr">
                    <a:lnL w="0">
                      <a:noFill/>
                    </a:lnL>
                    <a:lnR w="0">
                      <a:noFill/>
                    </a:lnR>
                    <a:lnT w="0">
                      <a:noFill/>
                    </a:lnT>
                    <a:lnB w="0">
                      <a:noFill/>
                    </a:lnB>
                  </a:tcPr>
                </a:tc>
                <a:extLst>
                  <a:ext uri="{0D108BD9-81ED-4DB2-BD59-A6C34878D82A}">
                    <a16:rowId xmlns:a16="http://schemas.microsoft.com/office/drawing/2014/main" val="234477979"/>
                  </a:ext>
                </a:extLst>
              </a:tr>
              <a:tr h="343096">
                <a:tc>
                  <a:txBody>
                    <a:bodyPr/>
                    <a:lstStyle/>
                    <a:p>
                      <a:pPr marL="0" marR="0" indent="118745">
                        <a:lnSpc>
                          <a:spcPct val="125000"/>
                        </a:lnSpc>
                        <a:buNone/>
                        <a:tabLst/>
                      </a:pPr>
                      <a:r>
                        <a:rPr lang="en-US" sz="1600" kern="100">
                          <a:effectLst/>
                        </a:rPr>
                        <a:t>    Canada</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18288" marR="18288" marT="18288" marB="18288" anchor="ctr">
                    <a:lnL w="0">
                      <a:noFill/>
                    </a:lnL>
                    <a:lnR w="0">
                      <a:noFill/>
                    </a:lnR>
                    <a:lnT w="0">
                      <a:noFill/>
                    </a:lnT>
                    <a:lnB w="0">
                      <a:noFill/>
                    </a:lnB>
                  </a:tcPr>
                </a:tc>
                <a:tc>
                  <a:txBody>
                    <a:bodyPr/>
                    <a:lstStyle/>
                    <a:p>
                      <a:pPr marL="0" marR="0" indent="9525" algn="ctr">
                        <a:lnSpc>
                          <a:spcPct val="125000"/>
                        </a:lnSpc>
                        <a:buNone/>
                        <a:tabLst/>
                      </a:pPr>
                      <a:r>
                        <a:rPr lang="en-US" sz="1600" kern="100">
                          <a:effectLst/>
                        </a:rPr>
                        <a:t>3 (1.2%)</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18288" marR="18288" marT="18288" marB="18288" anchor="ctr">
                    <a:lnL w="0">
                      <a:noFill/>
                    </a:lnL>
                    <a:lnR w="0">
                      <a:noFill/>
                    </a:lnR>
                    <a:lnT w="0">
                      <a:noFill/>
                    </a:lnT>
                    <a:lnB w="0">
                      <a:noFill/>
                    </a:lnB>
                  </a:tcPr>
                </a:tc>
                <a:tc>
                  <a:txBody>
                    <a:bodyPr/>
                    <a:lstStyle/>
                    <a:p>
                      <a:pPr marL="0" marR="0" indent="9525" algn="ctr">
                        <a:lnSpc>
                          <a:spcPct val="125000"/>
                        </a:lnSpc>
                        <a:buNone/>
                        <a:tabLst/>
                      </a:pPr>
                      <a:r>
                        <a:rPr lang="en-US" sz="1600" kern="100">
                          <a:effectLst/>
                        </a:rPr>
                        <a:t>3 (1.1%)</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18288" marR="18288" marT="18288" marB="18288" anchor="ctr">
                    <a:lnL w="0">
                      <a:noFill/>
                    </a:lnL>
                    <a:lnR w="0">
                      <a:noFill/>
                    </a:lnR>
                    <a:lnT w="0">
                      <a:noFill/>
                    </a:lnT>
                    <a:lnB w="0">
                      <a:noFill/>
                    </a:lnB>
                  </a:tcPr>
                </a:tc>
                <a:extLst>
                  <a:ext uri="{0D108BD9-81ED-4DB2-BD59-A6C34878D82A}">
                    <a16:rowId xmlns:a16="http://schemas.microsoft.com/office/drawing/2014/main" val="986817883"/>
                  </a:ext>
                </a:extLst>
              </a:tr>
              <a:tr h="323540">
                <a:tc gridSpan="3">
                  <a:txBody>
                    <a:bodyPr/>
                    <a:lstStyle/>
                    <a:p>
                      <a:pPr marL="0" marR="0" indent="118745">
                        <a:lnSpc>
                          <a:spcPct val="125000"/>
                        </a:lnSpc>
                        <a:buNone/>
                        <a:tabLst/>
                      </a:pPr>
                      <a:r>
                        <a:rPr lang="en-US" sz="1600" kern="100">
                          <a:effectLst/>
                        </a:rPr>
                        <a:t>Medical history </a:t>
                      </a:r>
                      <a:endParaRPr lang="en-US" sz="1600" kern="100">
                        <a:effectLst/>
                        <a:latin typeface="Aptos" panose="020B0004020202020204" pitchFamily="34" charset="0"/>
                        <a:cs typeface="Times New Roman" panose="02020603050405020304" pitchFamily="18" charset="0"/>
                      </a:endParaRPr>
                    </a:p>
                  </a:txBody>
                  <a:tcPr marL="9144" marR="9144" marT="9144" marB="9144" anchor="ctr">
                    <a:lnL w="0">
                      <a:noFill/>
                    </a:lnL>
                    <a:lnR w="0">
                      <a:noFill/>
                    </a:lnR>
                    <a:lnT w="0">
                      <a:noFill/>
                    </a:lnT>
                    <a:lnB w="0">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73526814"/>
                  </a:ext>
                </a:extLst>
              </a:tr>
              <a:tr h="323540">
                <a:tc>
                  <a:txBody>
                    <a:bodyPr/>
                    <a:lstStyle/>
                    <a:p>
                      <a:pPr marL="267970" marR="0" indent="-147320">
                        <a:lnSpc>
                          <a:spcPct val="125000"/>
                        </a:lnSpc>
                        <a:buNone/>
                        <a:tabLst>
                          <a:tab pos="325438" algn="l"/>
                        </a:tabLst>
                      </a:pPr>
                      <a:r>
                        <a:rPr lang="en-US" sz="1600" kern="100">
                          <a:effectLst/>
                        </a:rPr>
                        <a:t> Hypertension (drug treated)</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9144" marR="9144" marT="9144" marB="9144" anchor="ctr">
                    <a:lnL w="0">
                      <a:noFill/>
                    </a:lnL>
                    <a:lnR w="0">
                      <a:noFill/>
                    </a:lnR>
                    <a:lnT w="0">
                      <a:noFill/>
                    </a:lnT>
                    <a:lnB w="0">
                      <a:noFill/>
                    </a:lnB>
                  </a:tcPr>
                </a:tc>
                <a:tc>
                  <a:txBody>
                    <a:bodyPr/>
                    <a:lstStyle/>
                    <a:p>
                      <a:pPr marL="0" marR="0" indent="9525" algn="ctr">
                        <a:lnSpc>
                          <a:spcPct val="125000"/>
                        </a:lnSpc>
                        <a:buNone/>
                        <a:tabLst/>
                      </a:pPr>
                      <a:r>
                        <a:rPr lang="en-US" sz="1600" kern="100">
                          <a:effectLst/>
                        </a:rPr>
                        <a:t>99/254 (39.0%)</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9144" marR="9144" marT="9144" marB="9144" anchor="ctr">
                    <a:lnL w="0">
                      <a:noFill/>
                    </a:lnL>
                    <a:lnR w="0">
                      <a:noFill/>
                    </a:lnR>
                    <a:lnT w="0">
                      <a:noFill/>
                    </a:lnT>
                    <a:lnB w="0">
                      <a:noFill/>
                    </a:lnB>
                  </a:tcPr>
                </a:tc>
                <a:tc>
                  <a:txBody>
                    <a:bodyPr/>
                    <a:lstStyle/>
                    <a:p>
                      <a:pPr marL="0" marR="0" indent="9525" algn="ctr">
                        <a:lnSpc>
                          <a:spcPct val="125000"/>
                        </a:lnSpc>
                        <a:buNone/>
                        <a:tabLst/>
                      </a:pPr>
                      <a:r>
                        <a:rPr lang="en-US" sz="1600" kern="100">
                          <a:effectLst/>
                        </a:rPr>
                        <a:t>104/258 (40.3%)</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9144" marR="9144" marT="9144" marB="9144" anchor="ctr">
                    <a:lnL w="0">
                      <a:noFill/>
                    </a:lnL>
                    <a:lnR w="0">
                      <a:noFill/>
                    </a:lnR>
                    <a:lnT w="0">
                      <a:noFill/>
                    </a:lnT>
                    <a:lnB w="0">
                      <a:noFill/>
                    </a:lnB>
                  </a:tcPr>
                </a:tc>
                <a:extLst>
                  <a:ext uri="{0D108BD9-81ED-4DB2-BD59-A6C34878D82A}">
                    <a16:rowId xmlns:a16="http://schemas.microsoft.com/office/drawing/2014/main" val="2707143443"/>
                  </a:ext>
                </a:extLst>
              </a:tr>
              <a:tr h="323540">
                <a:tc>
                  <a:txBody>
                    <a:bodyPr/>
                    <a:lstStyle/>
                    <a:p>
                      <a:pPr marL="267970" marR="0" indent="-147320">
                        <a:lnSpc>
                          <a:spcPct val="125000"/>
                        </a:lnSpc>
                        <a:buNone/>
                        <a:tabLst>
                          <a:tab pos="325438" algn="l"/>
                        </a:tabLst>
                      </a:pPr>
                      <a:r>
                        <a:rPr lang="en-US" sz="1600" kern="100">
                          <a:effectLst/>
                        </a:rPr>
                        <a:t> Current nicotine use</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9144" marR="9144" marT="9144" marB="9144" anchor="ctr">
                    <a:lnL w="0">
                      <a:noFill/>
                    </a:lnL>
                    <a:lnR w="0">
                      <a:noFill/>
                    </a:lnR>
                    <a:lnT w="0">
                      <a:noFill/>
                    </a:lnT>
                    <a:lnB w="0">
                      <a:noFill/>
                    </a:lnB>
                  </a:tcPr>
                </a:tc>
                <a:tc>
                  <a:txBody>
                    <a:bodyPr/>
                    <a:lstStyle/>
                    <a:p>
                      <a:pPr marL="0" marR="0" indent="9525" algn="ctr">
                        <a:lnSpc>
                          <a:spcPct val="125000"/>
                        </a:lnSpc>
                        <a:buNone/>
                        <a:tabLst/>
                      </a:pPr>
                      <a:r>
                        <a:rPr lang="en-US" sz="1600" kern="100">
                          <a:effectLst/>
                        </a:rPr>
                        <a:t>73/248 (29.4%)</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9144" marR="9144" marT="9144" marB="9144" anchor="ctr">
                    <a:lnL w="0">
                      <a:noFill/>
                    </a:lnL>
                    <a:lnR w="0">
                      <a:noFill/>
                    </a:lnR>
                    <a:lnT w="0">
                      <a:noFill/>
                    </a:lnT>
                    <a:lnB w="0">
                      <a:noFill/>
                    </a:lnB>
                  </a:tcPr>
                </a:tc>
                <a:tc>
                  <a:txBody>
                    <a:bodyPr/>
                    <a:lstStyle/>
                    <a:p>
                      <a:pPr marL="0" marR="0" indent="9525" algn="ctr">
                        <a:lnSpc>
                          <a:spcPct val="125000"/>
                        </a:lnSpc>
                        <a:buNone/>
                        <a:tabLst/>
                      </a:pPr>
                      <a:r>
                        <a:rPr lang="en-US" sz="1600" kern="100">
                          <a:effectLst/>
                        </a:rPr>
                        <a:t>84/256 (32.8%)</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9144" marR="9144" marT="9144" marB="9144" anchor="ctr">
                    <a:lnL w="0">
                      <a:noFill/>
                    </a:lnL>
                    <a:lnR w="0">
                      <a:noFill/>
                    </a:lnR>
                    <a:lnT w="0">
                      <a:noFill/>
                    </a:lnT>
                    <a:lnB w="0">
                      <a:noFill/>
                    </a:lnB>
                  </a:tcPr>
                </a:tc>
                <a:extLst>
                  <a:ext uri="{0D108BD9-81ED-4DB2-BD59-A6C34878D82A}">
                    <a16:rowId xmlns:a16="http://schemas.microsoft.com/office/drawing/2014/main" val="4011073677"/>
                  </a:ext>
                </a:extLst>
              </a:tr>
              <a:tr h="323540">
                <a:tc>
                  <a:txBody>
                    <a:bodyPr/>
                    <a:lstStyle/>
                    <a:p>
                      <a:pPr marL="0" marR="0" indent="120650">
                        <a:lnSpc>
                          <a:spcPct val="125000"/>
                        </a:lnSpc>
                        <a:buNone/>
                        <a:tabLst/>
                      </a:pPr>
                      <a:r>
                        <a:rPr lang="en-US" sz="1600" kern="100">
                          <a:effectLst/>
                        </a:rPr>
                        <a:t> Dyslipidemia (drug treated)</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9144" marR="9144" marT="9144" marB="9144" anchor="ctr">
                    <a:lnL w="0">
                      <a:noFill/>
                    </a:lnL>
                    <a:lnR w="0">
                      <a:noFill/>
                    </a:lnR>
                    <a:lnT w="0">
                      <a:noFill/>
                    </a:lnT>
                    <a:lnB w="0">
                      <a:noFill/>
                    </a:lnB>
                  </a:tcPr>
                </a:tc>
                <a:tc>
                  <a:txBody>
                    <a:bodyPr/>
                    <a:lstStyle/>
                    <a:p>
                      <a:pPr marL="0" marR="0" indent="9525" algn="ctr">
                        <a:lnSpc>
                          <a:spcPct val="125000"/>
                        </a:lnSpc>
                        <a:buNone/>
                        <a:tabLst/>
                      </a:pPr>
                      <a:r>
                        <a:rPr lang="en-US" sz="1600" kern="100">
                          <a:effectLst/>
                        </a:rPr>
                        <a:t>50/257 (19.5%)</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9144" marR="9144" marT="9144" marB="9144" anchor="ctr">
                    <a:lnL w="0">
                      <a:noFill/>
                    </a:lnL>
                    <a:lnR w="0">
                      <a:noFill/>
                    </a:lnR>
                    <a:lnT w="0">
                      <a:noFill/>
                    </a:lnT>
                    <a:lnB w="0">
                      <a:noFill/>
                    </a:lnB>
                  </a:tcPr>
                </a:tc>
                <a:tc>
                  <a:txBody>
                    <a:bodyPr/>
                    <a:lstStyle/>
                    <a:p>
                      <a:pPr marL="0" marR="0" indent="9525" algn="ctr">
                        <a:lnSpc>
                          <a:spcPct val="125000"/>
                        </a:lnSpc>
                        <a:buNone/>
                        <a:tabLst/>
                      </a:pPr>
                      <a:r>
                        <a:rPr lang="en-US" sz="1600" kern="100">
                          <a:effectLst/>
                        </a:rPr>
                        <a:t>61/259 (23.6%)</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9144" marR="9144" marT="9144" marB="9144" anchor="ctr">
                    <a:lnL w="0">
                      <a:noFill/>
                    </a:lnL>
                    <a:lnR w="0">
                      <a:noFill/>
                    </a:lnR>
                    <a:lnT w="0">
                      <a:noFill/>
                    </a:lnT>
                    <a:lnB w="0">
                      <a:noFill/>
                    </a:lnB>
                  </a:tcPr>
                </a:tc>
                <a:extLst>
                  <a:ext uri="{0D108BD9-81ED-4DB2-BD59-A6C34878D82A}">
                    <a16:rowId xmlns:a16="http://schemas.microsoft.com/office/drawing/2014/main" val="689122903"/>
                  </a:ext>
                </a:extLst>
              </a:tr>
              <a:tr h="323540">
                <a:tc>
                  <a:txBody>
                    <a:bodyPr/>
                    <a:lstStyle/>
                    <a:p>
                      <a:pPr marL="0" marR="0" indent="120650">
                        <a:lnSpc>
                          <a:spcPct val="125000"/>
                        </a:lnSpc>
                        <a:buNone/>
                        <a:tabLst/>
                      </a:pPr>
                      <a:r>
                        <a:rPr lang="en-US" sz="1600" kern="100">
                          <a:effectLst/>
                        </a:rPr>
                        <a:t> Diabetes mellitus</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9144" marR="9144" marT="9144" marB="9144" anchor="ctr">
                    <a:lnL w="0">
                      <a:noFill/>
                    </a:lnL>
                    <a:lnR w="0">
                      <a:noFill/>
                    </a:lnR>
                    <a:lnT w="0">
                      <a:noFill/>
                    </a:lnT>
                    <a:lnB w="0">
                      <a:noFill/>
                    </a:lnB>
                  </a:tcPr>
                </a:tc>
                <a:tc>
                  <a:txBody>
                    <a:bodyPr/>
                    <a:lstStyle/>
                    <a:p>
                      <a:pPr marL="0" marR="0" indent="9525" algn="ctr">
                        <a:lnSpc>
                          <a:spcPct val="125000"/>
                        </a:lnSpc>
                        <a:buNone/>
                        <a:tabLst/>
                      </a:pPr>
                      <a:r>
                        <a:rPr lang="en-US" sz="1600" kern="100">
                          <a:effectLst/>
                        </a:rPr>
                        <a:t>56/262 (21.4%)</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9144" marR="9144" marT="9144" marB="9144" anchor="ctr">
                    <a:lnL w="0">
                      <a:noFill/>
                    </a:lnL>
                    <a:lnR w="0">
                      <a:noFill/>
                    </a:lnR>
                    <a:lnT w="0">
                      <a:noFill/>
                    </a:lnT>
                    <a:lnB w="0">
                      <a:noFill/>
                    </a:lnB>
                  </a:tcPr>
                </a:tc>
                <a:tc>
                  <a:txBody>
                    <a:bodyPr/>
                    <a:lstStyle/>
                    <a:p>
                      <a:pPr marL="0" marR="0" indent="9525" algn="ctr">
                        <a:lnSpc>
                          <a:spcPct val="125000"/>
                        </a:lnSpc>
                        <a:buNone/>
                        <a:tabLst/>
                      </a:pPr>
                      <a:r>
                        <a:rPr lang="en-US" sz="1600" kern="100">
                          <a:effectLst/>
                        </a:rPr>
                        <a:t>55/262 (21.0%)</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9144" marR="9144" marT="9144" marB="9144" anchor="ctr">
                    <a:lnL w="0">
                      <a:noFill/>
                    </a:lnL>
                    <a:lnR w="0">
                      <a:noFill/>
                    </a:lnR>
                    <a:lnT w="0">
                      <a:noFill/>
                    </a:lnT>
                    <a:lnB w="0">
                      <a:noFill/>
                    </a:lnB>
                  </a:tcPr>
                </a:tc>
                <a:extLst>
                  <a:ext uri="{0D108BD9-81ED-4DB2-BD59-A6C34878D82A}">
                    <a16:rowId xmlns:a16="http://schemas.microsoft.com/office/drawing/2014/main" val="1366404312"/>
                  </a:ext>
                </a:extLst>
              </a:tr>
              <a:tr h="323540">
                <a:tc>
                  <a:txBody>
                    <a:bodyPr/>
                    <a:lstStyle/>
                    <a:p>
                      <a:pPr marL="0" marR="0" indent="120650">
                        <a:lnSpc>
                          <a:spcPct val="125000"/>
                        </a:lnSpc>
                        <a:buNone/>
                        <a:tabLst/>
                      </a:pP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9144" marR="9144" marT="9144" marB="9144" anchor="ctr">
                    <a:lnL w="0">
                      <a:noFill/>
                    </a:lnL>
                    <a:lnR w="0">
                      <a:noFill/>
                    </a:lnR>
                    <a:lnT w="0">
                      <a:noFill/>
                    </a:lnT>
                    <a:lnB w="0">
                      <a:noFill/>
                    </a:lnB>
                  </a:tcPr>
                </a:tc>
                <a:tc>
                  <a:txBody>
                    <a:bodyPr/>
                    <a:lstStyle/>
                    <a:p>
                      <a:pPr marL="0" marR="0" indent="9525" algn="ctr">
                        <a:lnSpc>
                          <a:spcPct val="125000"/>
                        </a:lnSpc>
                        <a:buNone/>
                        <a:tabLst/>
                      </a:pP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9144" marR="9144" marT="9144" marB="9144" anchor="ctr">
                    <a:lnL w="0">
                      <a:noFill/>
                    </a:lnL>
                    <a:lnR w="0">
                      <a:noFill/>
                    </a:lnR>
                    <a:lnT w="0">
                      <a:noFill/>
                    </a:lnT>
                    <a:lnB w="0">
                      <a:noFill/>
                    </a:lnB>
                  </a:tcPr>
                </a:tc>
                <a:tc>
                  <a:txBody>
                    <a:bodyPr/>
                    <a:lstStyle/>
                    <a:p>
                      <a:pPr marL="0" marR="0" indent="9525" algn="ctr">
                        <a:lnSpc>
                          <a:spcPct val="125000"/>
                        </a:lnSpc>
                        <a:buNone/>
                        <a:tabLst/>
                      </a:pP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144" marR="9144" marT="9144" marB="9144" anchor="ctr">
                    <a:lnL w="0">
                      <a:noFill/>
                    </a:lnL>
                    <a:lnR w="0">
                      <a:noFill/>
                    </a:lnR>
                    <a:lnT w="0">
                      <a:noFill/>
                    </a:lnT>
                    <a:lnB w="0">
                      <a:noFill/>
                    </a:lnB>
                  </a:tcPr>
                </a:tc>
                <a:extLst>
                  <a:ext uri="{0D108BD9-81ED-4DB2-BD59-A6C34878D82A}">
                    <a16:rowId xmlns:a16="http://schemas.microsoft.com/office/drawing/2014/main" val="1722658082"/>
                  </a:ext>
                </a:extLst>
              </a:tr>
            </a:tbl>
          </a:graphicData>
        </a:graphic>
      </p:graphicFrame>
      <p:graphicFrame>
        <p:nvGraphicFramePr>
          <p:cNvPr id="6" name="Content Placeholder 3">
            <a:extLst>
              <a:ext uri="{FF2B5EF4-FFF2-40B4-BE49-F238E27FC236}">
                <a16:creationId xmlns:a16="http://schemas.microsoft.com/office/drawing/2014/main" id="{1C5709BB-779E-0B2A-E99D-076457D362C3}"/>
              </a:ext>
            </a:extLst>
          </p:cNvPr>
          <p:cNvGraphicFramePr>
            <a:graphicFrameLocks/>
          </p:cNvGraphicFramePr>
          <p:nvPr>
            <p:extLst>
              <p:ext uri="{D42A27DB-BD31-4B8C-83A1-F6EECF244321}">
                <p14:modId xmlns:p14="http://schemas.microsoft.com/office/powerpoint/2010/main" val="4204400475"/>
              </p:ext>
            </p:extLst>
          </p:nvPr>
        </p:nvGraphicFramePr>
        <p:xfrm>
          <a:off x="6296548" y="889703"/>
          <a:ext cx="5730703" cy="4214462"/>
        </p:xfrm>
        <a:graphic>
          <a:graphicData uri="http://schemas.openxmlformats.org/drawingml/2006/table">
            <a:tbl>
              <a:tblPr firstRow="1" firstCol="1">
                <a:tableStyleId>{7E9639D4-E3E2-4D34-9284-5A2195B3D0D7}</a:tableStyleId>
              </a:tblPr>
              <a:tblGrid>
                <a:gridCol w="3407139">
                  <a:extLst>
                    <a:ext uri="{9D8B030D-6E8A-4147-A177-3AD203B41FA5}">
                      <a16:colId xmlns:a16="http://schemas.microsoft.com/office/drawing/2014/main" val="3520893715"/>
                    </a:ext>
                  </a:extLst>
                </a:gridCol>
                <a:gridCol w="1200243">
                  <a:extLst>
                    <a:ext uri="{9D8B030D-6E8A-4147-A177-3AD203B41FA5}">
                      <a16:colId xmlns:a16="http://schemas.microsoft.com/office/drawing/2014/main" val="1040804237"/>
                    </a:ext>
                  </a:extLst>
                </a:gridCol>
                <a:gridCol w="1123321">
                  <a:extLst>
                    <a:ext uri="{9D8B030D-6E8A-4147-A177-3AD203B41FA5}">
                      <a16:colId xmlns:a16="http://schemas.microsoft.com/office/drawing/2014/main" val="2087165748"/>
                    </a:ext>
                  </a:extLst>
                </a:gridCol>
              </a:tblGrid>
              <a:tr h="573495">
                <a:tc>
                  <a:txBody>
                    <a:bodyPr/>
                    <a:lstStyle/>
                    <a:p>
                      <a:pPr marL="0" marR="0" indent="457200">
                        <a:lnSpc>
                          <a:spcPct val="100000"/>
                        </a:lnSpc>
                        <a:buNone/>
                      </a:pPr>
                      <a:endParaRPr lang="en-US" sz="1600" kern="100">
                        <a:solidFill>
                          <a:schemeClr val="tx1"/>
                        </a:solidFill>
                        <a:effectLst/>
                        <a:latin typeface="Aptos"/>
                        <a:ea typeface="Aptos" panose="020B0004020202020204" pitchFamily="34" charset="0"/>
                        <a:cs typeface="Times New Roman"/>
                      </a:endParaRPr>
                    </a:p>
                  </a:txBody>
                  <a:tcPr marL="18288" marR="18288" marT="18288" marB="18288" anchor="ctr">
                    <a:lnL w="0">
                      <a:noFill/>
                    </a:lnL>
                    <a:lnR w="0">
                      <a:noFill/>
                    </a:lnR>
                    <a:lnT w="0">
                      <a:noFill/>
                    </a:lnT>
                    <a:lnB w="0">
                      <a:noFill/>
                    </a:lnB>
                    <a:solidFill>
                      <a:schemeClr val="bg1"/>
                    </a:solidFill>
                  </a:tcPr>
                </a:tc>
                <a:tc>
                  <a:txBody>
                    <a:bodyPr/>
                    <a:lstStyle/>
                    <a:p>
                      <a:pPr marL="0" marR="0" indent="0" algn="ctr">
                        <a:lnSpc>
                          <a:spcPct val="100000"/>
                        </a:lnSpc>
                        <a:buNone/>
                      </a:pPr>
                      <a:r>
                        <a:rPr lang="en-US" sz="1600" kern="100">
                          <a:solidFill>
                            <a:schemeClr val="tx1"/>
                          </a:solidFill>
                          <a:effectLst/>
                        </a:rPr>
                        <a:t>Treatment</a:t>
                      </a:r>
                    </a:p>
                    <a:p>
                      <a:pPr marL="0" marR="0" indent="0" algn="ctr">
                        <a:lnSpc>
                          <a:spcPct val="100000"/>
                        </a:lnSpc>
                        <a:buNone/>
                      </a:pPr>
                      <a:r>
                        <a:rPr lang="en-US" sz="1600" kern="100">
                          <a:solidFill>
                            <a:schemeClr val="tx1"/>
                          </a:solidFill>
                          <a:effectLst/>
                        </a:rPr>
                        <a:t>N=262</a:t>
                      </a:r>
                      <a:endParaRPr lang="en-US" sz="1600" kern="100">
                        <a:solidFill>
                          <a:schemeClr val="tx1"/>
                        </a:solidFill>
                        <a:effectLst/>
                        <a:latin typeface="Aptos"/>
                        <a:ea typeface="Aptos" panose="020B0004020202020204" pitchFamily="34" charset="0"/>
                        <a:cs typeface="Times New Roman"/>
                      </a:endParaRPr>
                    </a:p>
                  </a:txBody>
                  <a:tcPr marL="18288" marR="18288" marT="18288" marB="18288" anchor="ctr">
                    <a:lnL w="0">
                      <a:noFill/>
                    </a:lnL>
                    <a:lnR w="0">
                      <a:noFill/>
                    </a:lnR>
                    <a:lnT w="0">
                      <a:noFill/>
                    </a:lnT>
                    <a:lnB w="12700">
                      <a:solidFill>
                        <a:schemeClr val="tx1"/>
                      </a:solidFill>
                    </a:lnB>
                    <a:solidFill>
                      <a:schemeClr val="bg1"/>
                    </a:solidFill>
                  </a:tcPr>
                </a:tc>
                <a:tc>
                  <a:txBody>
                    <a:bodyPr/>
                    <a:lstStyle/>
                    <a:p>
                      <a:pPr marL="0" marR="0" indent="0" algn="ctr">
                        <a:lnSpc>
                          <a:spcPct val="100000"/>
                        </a:lnSpc>
                        <a:buNone/>
                      </a:pPr>
                      <a:r>
                        <a:rPr lang="en-US" sz="1600" kern="100">
                          <a:solidFill>
                            <a:schemeClr val="tx1"/>
                          </a:solidFill>
                          <a:effectLst/>
                        </a:rPr>
                        <a:t>Control</a:t>
                      </a:r>
                    </a:p>
                    <a:p>
                      <a:pPr marL="0" marR="0" indent="0" algn="ctr">
                        <a:lnSpc>
                          <a:spcPct val="100000"/>
                        </a:lnSpc>
                        <a:buNone/>
                      </a:pPr>
                      <a:r>
                        <a:rPr lang="en-US" sz="1600" kern="100">
                          <a:solidFill>
                            <a:schemeClr val="tx1"/>
                          </a:solidFill>
                          <a:effectLst/>
                        </a:rPr>
                        <a:t>N=265</a:t>
                      </a:r>
                      <a:endParaRPr lang="en-US" sz="1600" kern="100">
                        <a:solidFill>
                          <a:schemeClr val="tx1"/>
                        </a:solidFill>
                        <a:effectLst/>
                        <a:latin typeface="Aptos"/>
                        <a:ea typeface="Aptos" panose="020B0004020202020204" pitchFamily="34" charset="0"/>
                        <a:cs typeface="Times New Roman"/>
                      </a:endParaRPr>
                    </a:p>
                  </a:txBody>
                  <a:tcPr marL="18288" marR="18288" marT="18288" marB="18288" anchor="ctr">
                    <a:lnL w="0">
                      <a:noFill/>
                    </a:lnL>
                    <a:lnR w="0">
                      <a:noFill/>
                    </a:lnR>
                    <a:lnT w="0">
                      <a:noFill/>
                    </a:lnT>
                    <a:lnB w="12700">
                      <a:solidFill>
                        <a:schemeClr val="tx1"/>
                      </a:solidFill>
                    </a:lnB>
                    <a:solidFill>
                      <a:schemeClr val="bg1"/>
                    </a:solidFill>
                  </a:tcPr>
                </a:tc>
                <a:extLst>
                  <a:ext uri="{0D108BD9-81ED-4DB2-BD59-A6C34878D82A}">
                    <a16:rowId xmlns:a16="http://schemas.microsoft.com/office/drawing/2014/main" val="2306489092"/>
                  </a:ext>
                </a:extLst>
              </a:tr>
              <a:tr h="330997">
                <a:tc gridSpan="3">
                  <a:txBody>
                    <a:bodyPr/>
                    <a:lstStyle/>
                    <a:p>
                      <a:pPr marL="0" marR="0" indent="114300">
                        <a:lnSpc>
                          <a:spcPct val="125000"/>
                        </a:lnSpc>
                        <a:buNone/>
                      </a:pPr>
                      <a:r>
                        <a:rPr lang="en-US" sz="1600" kern="100">
                          <a:effectLst/>
                        </a:rPr>
                        <a:t>At presentation </a:t>
                      </a:r>
                      <a:endParaRPr lang="en-US" sz="1600" kern="100">
                        <a:effectLst/>
                        <a:latin typeface="Aptos" panose="020B0004020202020204" pitchFamily="34" charset="0"/>
                        <a:cs typeface="Times New Roman" panose="02020603050405020304" pitchFamily="18" charset="0"/>
                      </a:endParaRPr>
                    </a:p>
                  </a:txBody>
                  <a:tcPr marL="9144" marR="9144" marT="9144" marB="9144" anchor="ctr">
                    <a:lnL w="0">
                      <a:noFill/>
                    </a:lnL>
                    <a:lnR w="0">
                      <a:noFill/>
                    </a:lnR>
                    <a:lnT w="0">
                      <a:noFill/>
                    </a:lnT>
                    <a:lnB w="0">
                      <a:noFill/>
                    </a:lnB>
                  </a:tcPr>
                </a:tc>
                <a:tc hMerge="1">
                  <a:txBody>
                    <a:bodyPr/>
                    <a:lstStyle/>
                    <a:p>
                      <a:endParaRPr lang="en-US"/>
                    </a:p>
                  </a:txBody>
                  <a:tcPr/>
                </a:tc>
                <a:tc hMerge="1">
                  <a:txBody>
                    <a:bodyPr/>
                    <a:lstStyle/>
                    <a:p>
                      <a:pPr marL="0" marR="0" indent="114300">
                        <a:lnSpc>
                          <a:spcPct val="125000"/>
                        </a:lnSpc>
                        <a:buNone/>
                      </a:pPr>
                      <a:endParaRPr lang="en-US" sz="1400" kern="100">
                        <a:effectLst/>
                        <a:latin typeface="Aptos" panose="020B0004020202020204" pitchFamily="34" charset="0"/>
                        <a:cs typeface="Times New Roman" panose="02020603050405020304" pitchFamily="18" charset="0"/>
                      </a:endParaRPr>
                    </a:p>
                  </a:txBody>
                  <a:tcPr marL="9144" marR="9144" marT="9144" marB="9144" anchor="ctr"/>
                </a:tc>
                <a:extLst>
                  <a:ext uri="{0D108BD9-81ED-4DB2-BD59-A6C34878D82A}">
                    <a16:rowId xmlns:a16="http://schemas.microsoft.com/office/drawing/2014/main" val="3342411959"/>
                  </a:ext>
                </a:extLst>
              </a:tr>
              <a:tr h="330997">
                <a:tc>
                  <a:txBody>
                    <a:bodyPr/>
                    <a:lstStyle/>
                    <a:p>
                      <a:pPr marL="0" marR="0" indent="230188">
                        <a:lnSpc>
                          <a:spcPct val="125000"/>
                        </a:lnSpc>
                        <a:buNone/>
                        <a:tabLst/>
                      </a:pPr>
                      <a:r>
                        <a:rPr lang="en-US" sz="1700" kern="100">
                          <a:effectLst/>
                        </a:rPr>
                        <a:t>Blood pressure, mmHg</a:t>
                      </a:r>
                      <a:endParaRPr lang="en-US" sz="1700" kern="100">
                        <a:effectLst/>
                        <a:latin typeface="Aptos"/>
                        <a:ea typeface="Aptos" panose="020B0004020202020204" pitchFamily="34" charset="0"/>
                        <a:cs typeface="Times New Roman"/>
                      </a:endParaRPr>
                    </a:p>
                  </a:txBody>
                  <a:tcPr marL="9144" marR="9144" marT="9144" marB="9144" anchor="ctr">
                    <a:lnL w="0">
                      <a:noFill/>
                    </a:lnL>
                    <a:lnR w="0">
                      <a:noFill/>
                    </a:lnR>
                    <a:lnT w="0">
                      <a:noFill/>
                    </a:lnT>
                    <a:lnB w="0" cap="flat" cmpd="sng" algn="ctr">
                      <a:noFill/>
                      <a:prstDash val="solid"/>
                      <a:round/>
                      <a:headEnd type="none" w="med" len="med"/>
                      <a:tailEnd type="none" w="med" len="med"/>
                    </a:lnB>
                    <a:solidFill>
                      <a:schemeClr val="bg1"/>
                    </a:solidFill>
                  </a:tcPr>
                </a:tc>
                <a:tc>
                  <a:txBody>
                    <a:bodyPr/>
                    <a:lstStyle/>
                    <a:p>
                      <a:pPr marL="0" marR="0" indent="9525" algn="ctr">
                        <a:lnSpc>
                          <a:spcPct val="125000"/>
                        </a:lnSpc>
                        <a:buNone/>
                        <a:tabLst/>
                      </a:pPr>
                      <a:endParaRPr lang="en-US" sz="1700" kern="100">
                        <a:effectLst/>
                        <a:latin typeface="Aptos"/>
                        <a:ea typeface="Aptos" panose="020B0004020202020204" pitchFamily="34" charset="0"/>
                        <a:cs typeface="Times New Roman"/>
                      </a:endParaRPr>
                    </a:p>
                  </a:txBody>
                  <a:tcPr marL="9144" marR="9144" marT="9144" marB="9144" anchor="ctr">
                    <a:lnL w="0">
                      <a:noFill/>
                    </a:lnL>
                    <a:lnR w="0">
                      <a:noFill/>
                    </a:lnR>
                    <a:lnT w="0">
                      <a:noFill/>
                    </a:lnT>
                    <a:lnB w="0" cap="flat" cmpd="sng" algn="ctr">
                      <a:noFill/>
                      <a:prstDash val="solid"/>
                      <a:round/>
                      <a:headEnd type="none" w="med" len="med"/>
                      <a:tailEnd type="none" w="med" len="med"/>
                    </a:lnB>
                    <a:solidFill>
                      <a:schemeClr val="bg1"/>
                    </a:solidFill>
                  </a:tcPr>
                </a:tc>
                <a:tc>
                  <a:txBody>
                    <a:bodyPr/>
                    <a:lstStyle/>
                    <a:p>
                      <a:pPr marL="0" marR="0" indent="9525" algn="ctr">
                        <a:lnSpc>
                          <a:spcPct val="125000"/>
                        </a:lnSpc>
                        <a:buNone/>
                        <a:tabLst/>
                      </a:pPr>
                      <a:endParaRPr lang="en-US" sz="1700" kern="100">
                        <a:effectLst/>
                        <a:latin typeface="Aptos"/>
                        <a:ea typeface="Aptos" panose="020B0004020202020204" pitchFamily="34" charset="0"/>
                        <a:cs typeface="Times New Roman"/>
                      </a:endParaRPr>
                    </a:p>
                  </a:txBody>
                  <a:tcPr marL="9144" marR="9144" marT="9144" marB="9144" anchor="ctr">
                    <a:lnL w="0">
                      <a:noFill/>
                    </a:lnL>
                    <a:lnR w="0">
                      <a:noFill/>
                    </a:lnR>
                    <a:lnT w="0">
                      <a:noFill/>
                    </a:lnT>
                    <a:lnB w="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921325224"/>
                  </a:ext>
                </a:extLst>
              </a:tr>
              <a:tr h="330997">
                <a:tc>
                  <a:txBody>
                    <a:bodyPr/>
                    <a:lstStyle/>
                    <a:p>
                      <a:pPr marL="0" marR="0" indent="114300">
                        <a:lnSpc>
                          <a:spcPct val="125000"/>
                        </a:lnSpc>
                        <a:buNone/>
                      </a:pPr>
                      <a:r>
                        <a:rPr lang="en-US" sz="1700" kern="100">
                          <a:effectLst/>
                        </a:rPr>
                        <a:t>  Systolic</a:t>
                      </a:r>
                      <a:endParaRPr lang="en-US" sz="1700" kern="100">
                        <a:effectLst/>
                        <a:latin typeface="Aptos"/>
                        <a:ea typeface="Aptos" panose="020B0004020202020204" pitchFamily="34" charset="0"/>
                        <a:cs typeface="Times New Roman"/>
                      </a:endParaRPr>
                    </a:p>
                  </a:txBody>
                  <a:tcPr marL="9144" marR="9144" marT="9144" marB="9144" anchor="ctr">
                    <a:lnL w="0" cap="flat" cmpd="sng" algn="ctr">
                      <a:noFill/>
                      <a:prstDash val="solid"/>
                      <a:round/>
                      <a:headEnd type="none" w="med" len="med"/>
                      <a:tailEnd type="none" w="med" len="med"/>
                    </a:lnL>
                    <a:lnR w="0">
                      <a:noFill/>
                    </a:lnR>
                    <a:lnT w="0" cap="flat" cmpd="sng" algn="ctr">
                      <a:noFill/>
                      <a:prstDash val="solid"/>
                      <a:round/>
                      <a:headEnd type="none" w="med" len="med"/>
                      <a:tailEnd type="none" w="med" len="med"/>
                    </a:lnT>
                    <a:lnB w="0">
                      <a:noFill/>
                    </a:lnB>
                    <a:solidFill>
                      <a:schemeClr val="bg1"/>
                    </a:solidFill>
                  </a:tcPr>
                </a:tc>
                <a:tc>
                  <a:txBody>
                    <a:bodyPr/>
                    <a:lstStyle/>
                    <a:p>
                      <a:pPr marL="0" marR="0" indent="9525" algn="ctr">
                        <a:lnSpc>
                          <a:spcPct val="125000"/>
                        </a:lnSpc>
                        <a:buNone/>
                        <a:tabLst/>
                      </a:pPr>
                      <a:r>
                        <a:rPr lang="en-US" sz="1700" b="1" kern="100">
                          <a:solidFill>
                            <a:schemeClr val="accent1"/>
                          </a:solidFill>
                          <a:effectLst/>
                        </a:rPr>
                        <a:t>143 ± 25</a:t>
                      </a:r>
                      <a:endParaRPr lang="en-US" sz="1700" b="1" kern="100">
                        <a:solidFill>
                          <a:schemeClr val="accent1"/>
                        </a:solidFill>
                        <a:effectLst/>
                        <a:latin typeface="Aptos"/>
                        <a:ea typeface="Aptos" panose="020B0004020202020204" pitchFamily="34" charset="0"/>
                        <a:cs typeface="Times New Roman"/>
                      </a:endParaRPr>
                    </a:p>
                  </a:txBody>
                  <a:tcPr marL="9144" marR="9144" marT="9144" marB="9144" anchor="ctr">
                    <a:lnL w="0">
                      <a:noFill/>
                    </a:lnL>
                    <a:lnR w="0">
                      <a:noFill/>
                    </a:lnR>
                    <a:lnT w="0" cap="flat" cmpd="sng" algn="ctr">
                      <a:noFill/>
                      <a:prstDash val="solid"/>
                      <a:round/>
                      <a:headEnd type="none" w="med" len="med"/>
                      <a:tailEnd type="none" w="med" len="med"/>
                    </a:lnT>
                    <a:lnB w="0">
                      <a:noFill/>
                    </a:lnB>
                    <a:solidFill>
                      <a:schemeClr val="bg1"/>
                    </a:solidFill>
                  </a:tcPr>
                </a:tc>
                <a:tc>
                  <a:txBody>
                    <a:bodyPr/>
                    <a:lstStyle/>
                    <a:p>
                      <a:pPr marL="0" marR="0" indent="9525" algn="ctr">
                        <a:lnSpc>
                          <a:spcPct val="125000"/>
                        </a:lnSpc>
                        <a:buNone/>
                        <a:tabLst/>
                      </a:pPr>
                      <a:r>
                        <a:rPr lang="en-US" sz="1700" b="1" kern="100">
                          <a:solidFill>
                            <a:schemeClr val="accent1"/>
                          </a:solidFill>
                          <a:effectLst/>
                        </a:rPr>
                        <a:t>142 ± 25</a:t>
                      </a:r>
                      <a:endParaRPr lang="en-US" sz="1700" b="1" kern="100">
                        <a:solidFill>
                          <a:schemeClr val="accent1"/>
                        </a:solidFill>
                        <a:effectLst/>
                        <a:latin typeface="Aptos"/>
                        <a:ea typeface="Aptos" panose="020B0004020202020204" pitchFamily="34" charset="0"/>
                        <a:cs typeface="Times New Roman"/>
                      </a:endParaRPr>
                    </a:p>
                  </a:txBody>
                  <a:tcPr marL="9144" marR="9144" marT="9144" marB="9144" anchor="ctr">
                    <a:lnL w="0">
                      <a:noFill/>
                    </a:lnL>
                    <a:lnR w="0" cap="flat" cmpd="sng" algn="ctr">
                      <a:noFill/>
                      <a:prstDash val="solid"/>
                      <a:round/>
                      <a:headEnd type="none" w="med" len="med"/>
                      <a:tailEnd type="none" w="med" len="med"/>
                    </a:lnR>
                    <a:lnT w="0" cap="flat" cmpd="sng" algn="ctr">
                      <a:noFill/>
                      <a:prstDash val="solid"/>
                      <a:round/>
                      <a:headEnd type="none" w="med" len="med"/>
                      <a:tailEnd type="none" w="med" len="med"/>
                    </a:lnT>
                    <a:lnB w="0">
                      <a:noFill/>
                    </a:lnB>
                    <a:solidFill>
                      <a:schemeClr val="bg1"/>
                    </a:solidFill>
                  </a:tcPr>
                </a:tc>
                <a:extLst>
                  <a:ext uri="{0D108BD9-81ED-4DB2-BD59-A6C34878D82A}">
                    <a16:rowId xmlns:a16="http://schemas.microsoft.com/office/drawing/2014/main" val="1115818777"/>
                  </a:ext>
                </a:extLst>
              </a:tr>
              <a:tr h="330997">
                <a:tc>
                  <a:txBody>
                    <a:bodyPr/>
                    <a:lstStyle/>
                    <a:p>
                      <a:pPr marL="0" marR="0" indent="114300">
                        <a:lnSpc>
                          <a:spcPct val="125000"/>
                        </a:lnSpc>
                        <a:buNone/>
                      </a:pPr>
                      <a:r>
                        <a:rPr lang="en-US" sz="1700" kern="100">
                          <a:effectLst/>
                        </a:rPr>
                        <a:t>  Diastolic</a:t>
                      </a:r>
                      <a:endParaRPr lang="en-US" sz="1700" kern="100">
                        <a:effectLst/>
                        <a:latin typeface="Aptos"/>
                        <a:ea typeface="Aptos" panose="020B0004020202020204" pitchFamily="34" charset="0"/>
                        <a:cs typeface="Times New Roman"/>
                      </a:endParaRPr>
                    </a:p>
                  </a:txBody>
                  <a:tcPr marL="9144" marR="9144" marT="9144" marB="9144" anchor="ctr">
                    <a:lnL w="0" cap="flat" cmpd="sng" algn="ctr">
                      <a:noFill/>
                      <a:prstDash val="solid"/>
                      <a:round/>
                      <a:headEnd type="none" w="med" len="med"/>
                      <a:tailEnd type="none" w="med" len="med"/>
                    </a:lnL>
                    <a:lnR w="0">
                      <a:noFill/>
                    </a:lnR>
                    <a:lnT w="0">
                      <a:noFill/>
                    </a:lnT>
                    <a:lnB w="0" cap="flat" cmpd="sng" algn="ctr">
                      <a:noFill/>
                      <a:prstDash val="solid"/>
                      <a:round/>
                      <a:headEnd type="none" w="med" len="med"/>
                      <a:tailEnd type="none" w="med" len="med"/>
                    </a:lnB>
                    <a:solidFill>
                      <a:schemeClr val="bg1"/>
                    </a:solidFill>
                  </a:tcPr>
                </a:tc>
                <a:tc>
                  <a:txBody>
                    <a:bodyPr/>
                    <a:lstStyle/>
                    <a:p>
                      <a:pPr marL="0" marR="0" indent="9525" algn="ctr">
                        <a:lnSpc>
                          <a:spcPct val="125000"/>
                        </a:lnSpc>
                        <a:buNone/>
                        <a:tabLst/>
                      </a:pPr>
                      <a:r>
                        <a:rPr lang="en-US" sz="1700" b="0" kern="100">
                          <a:solidFill>
                            <a:schemeClr val="tx1"/>
                          </a:solidFill>
                          <a:effectLst/>
                        </a:rPr>
                        <a:t>90 ± 16</a:t>
                      </a:r>
                      <a:endParaRPr lang="en-US" sz="1700" b="0" kern="100">
                        <a:solidFill>
                          <a:schemeClr val="tx1"/>
                        </a:solidFill>
                        <a:effectLst/>
                        <a:latin typeface="Aptos"/>
                        <a:ea typeface="Aptos" panose="020B0004020202020204" pitchFamily="34" charset="0"/>
                        <a:cs typeface="Times New Roman"/>
                      </a:endParaRPr>
                    </a:p>
                  </a:txBody>
                  <a:tcPr marL="9144" marR="9144" marT="9144" marB="9144" anchor="ctr">
                    <a:lnL w="0">
                      <a:noFill/>
                    </a:lnL>
                    <a:lnR w="0">
                      <a:noFill/>
                    </a:lnR>
                    <a:lnT w="0">
                      <a:noFill/>
                    </a:lnT>
                    <a:lnB w="0" cap="flat" cmpd="sng" algn="ctr">
                      <a:noFill/>
                      <a:prstDash val="solid"/>
                      <a:round/>
                      <a:headEnd type="none" w="med" len="med"/>
                      <a:tailEnd type="none" w="med" len="med"/>
                    </a:lnB>
                    <a:solidFill>
                      <a:schemeClr val="bg1"/>
                    </a:solidFill>
                  </a:tcPr>
                </a:tc>
                <a:tc>
                  <a:txBody>
                    <a:bodyPr/>
                    <a:lstStyle/>
                    <a:p>
                      <a:pPr marL="0" marR="0" indent="9525" algn="ctr">
                        <a:lnSpc>
                          <a:spcPct val="125000"/>
                        </a:lnSpc>
                        <a:buNone/>
                        <a:tabLst/>
                      </a:pPr>
                      <a:r>
                        <a:rPr lang="en-US" sz="1700" b="0" kern="100">
                          <a:solidFill>
                            <a:schemeClr val="tx1"/>
                          </a:solidFill>
                          <a:effectLst/>
                        </a:rPr>
                        <a:t>87 ± 16</a:t>
                      </a:r>
                      <a:endParaRPr lang="en-US" sz="1700" b="0" kern="100">
                        <a:solidFill>
                          <a:schemeClr val="tx1"/>
                        </a:solidFill>
                        <a:effectLst/>
                        <a:latin typeface="Aptos"/>
                        <a:ea typeface="Aptos" panose="020B0004020202020204" pitchFamily="34" charset="0"/>
                        <a:cs typeface="Times New Roman"/>
                      </a:endParaRPr>
                    </a:p>
                  </a:txBody>
                  <a:tcPr marL="9144" marR="9144" marT="9144" marB="9144" anchor="ctr">
                    <a:lnL w="0">
                      <a:noFill/>
                    </a:lnL>
                    <a:lnR w="0" cap="flat" cmpd="sng" algn="ctr">
                      <a:noFill/>
                      <a:prstDash val="solid"/>
                      <a:round/>
                      <a:headEnd type="none" w="med" len="med"/>
                      <a:tailEnd type="none" w="med" len="med"/>
                    </a:lnR>
                    <a:lnT w="0">
                      <a:noFill/>
                    </a:lnT>
                    <a:lnB w="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720725307"/>
                  </a:ext>
                </a:extLst>
              </a:tr>
              <a:tr h="330997">
                <a:tc>
                  <a:txBody>
                    <a:bodyPr/>
                    <a:lstStyle/>
                    <a:p>
                      <a:pPr marL="0" marR="0" indent="230188">
                        <a:lnSpc>
                          <a:spcPct val="125000"/>
                        </a:lnSpc>
                        <a:buNone/>
                        <a:tabLst/>
                      </a:pPr>
                      <a:r>
                        <a:rPr lang="en-US" sz="1700" kern="100">
                          <a:effectLst/>
                        </a:rPr>
                        <a:t>Mean arterial pressure, mmHg</a:t>
                      </a:r>
                      <a:endParaRPr lang="en-US" sz="1700" kern="100">
                        <a:effectLst/>
                        <a:latin typeface="Aptos"/>
                        <a:ea typeface="Aptos" panose="020B0004020202020204" pitchFamily="34" charset="0"/>
                        <a:cs typeface="Times New Roman"/>
                      </a:endParaRPr>
                    </a:p>
                  </a:txBody>
                  <a:tcPr marL="9144" marR="9144" marT="9144" marB="9144" anchor="ctr">
                    <a:lnL w="0">
                      <a:noFill/>
                    </a:lnL>
                    <a:lnR w="0">
                      <a:noFill/>
                    </a:lnR>
                    <a:lnT w="0" cap="flat" cmpd="sng" algn="ctr">
                      <a:noFill/>
                      <a:prstDash val="solid"/>
                      <a:round/>
                      <a:headEnd type="none" w="med" len="med"/>
                      <a:tailEnd type="none" w="med" len="med"/>
                    </a:lnT>
                    <a:lnB w="0">
                      <a:noFill/>
                    </a:lnB>
                    <a:solidFill>
                      <a:schemeClr val="bg1"/>
                    </a:solidFill>
                  </a:tcPr>
                </a:tc>
                <a:tc>
                  <a:txBody>
                    <a:bodyPr/>
                    <a:lstStyle/>
                    <a:p>
                      <a:pPr marL="0" marR="0" indent="9525" algn="ctr">
                        <a:lnSpc>
                          <a:spcPct val="125000"/>
                        </a:lnSpc>
                        <a:buNone/>
                        <a:tabLst/>
                      </a:pPr>
                      <a:r>
                        <a:rPr lang="en-US" sz="1700" b="1" kern="100">
                          <a:solidFill>
                            <a:schemeClr val="accent1"/>
                          </a:solidFill>
                          <a:effectLst/>
                        </a:rPr>
                        <a:t>108 ± 18</a:t>
                      </a:r>
                      <a:endParaRPr lang="en-US" sz="1700" b="1" kern="100">
                        <a:solidFill>
                          <a:schemeClr val="accent1"/>
                        </a:solidFill>
                        <a:effectLst/>
                        <a:latin typeface="Aptos"/>
                        <a:ea typeface="Aptos" panose="020B0004020202020204" pitchFamily="34" charset="0"/>
                        <a:cs typeface="Times New Roman"/>
                      </a:endParaRPr>
                    </a:p>
                  </a:txBody>
                  <a:tcPr marL="9144" marR="9144" marT="9144" marB="9144" anchor="ctr">
                    <a:lnL w="0">
                      <a:noFill/>
                    </a:lnL>
                    <a:lnR w="0">
                      <a:noFill/>
                    </a:lnR>
                    <a:lnT w="0" cap="flat" cmpd="sng" algn="ctr">
                      <a:noFill/>
                      <a:prstDash val="solid"/>
                      <a:round/>
                      <a:headEnd type="none" w="med" len="med"/>
                      <a:tailEnd type="none" w="med" len="med"/>
                    </a:lnT>
                    <a:lnB w="0">
                      <a:noFill/>
                    </a:lnB>
                    <a:solidFill>
                      <a:schemeClr val="bg1"/>
                    </a:solidFill>
                  </a:tcPr>
                </a:tc>
                <a:tc>
                  <a:txBody>
                    <a:bodyPr/>
                    <a:lstStyle/>
                    <a:p>
                      <a:pPr marL="0" marR="0" indent="9525" algn="ctr">
                        <a:lnSpc>
                          <a:spcPct val="125000"/>
                        </a:lnSpc>
                        <a:buNone/>
                        <a:tabLst/>
                      </a:pPr>
                      <a:r>
                        <a:rPr lang="en-US" sz="1700" b="1" kern="100">
                          <a:solidFill>
                            <a:schemeClr val="accent1"/>
                          </a:solidFill>
                          <a:effectLst/>
                        </a:rPr>
                        <a:t>106 ± 18</a:t>
                      </a:r>
                      <a:endParaRPr lang="en-US" sz="1700" b="1" kern="100">
                        <a:solidFill>
                          <a:schemeClr val="accent1"/>
                        </a:solidFill>
                        <a:effectLst/>
                        <a:latin typeface="Aptos"/>
                        <a:ea typeface="Aptos" panose="020B0004020202020204" pitchFamily="34" charset="0"/>
                        <a:cs typeface="Times New Roman"/>
                      </a:endParaRPr>
                    </a:p>
                  </a:txBody>
                  <a:tcPr marL="9144" marR="9144" marT="9144" marB="9144" anchor="ctr">
                    <a:lnL w="0">
                      <a:noFill/>
                    </a:lnL>
                    <a:lnR w="0">
                      <a:noFill/>
                    </a:lnR>
                    <a:lnT w="0" cap="flat" cmpd="sng" algn="ctr">
                      <a:noFill/>
                      <a:prstDash val="solid"/>
                      <a:round/>
                      <a:headEnd type="none" w="med" len="med"/>
                      <a:tailEnd type="none" w="med" len="med"/>
                    </a:lnT>
                    <a:lnB w="0">
                      <a:noFill/>
                    </a:lnB>
                    <a:solidFill>
                      <a:schemeClr val="bg1"/>
                    </a:solidFill>
                  </a:tcPr>
                </a:tc>
                <a:extLst>
                  <a:ext uri="{0D108BD9-81ED-4DB2-BD59-A6C34878D82A}">
                    <a16:rowId xmlns:a16="http://schemas.microsoft.com/office/drawing/2014/main" val="4029799998"/>
                  </a:ext>
                </a:extLst>
              </a:tr>
              <a:tr h="330997">
                <a:tc>
                  <a:txBody>
                    <a:bodyPr/>
                    <a:lstStyle/>
                    <a:p>
                      <a:pPr marL="0" marR="0" indent="230188">
                        <a:lnSpc>
                          <a:spcPct val="125000"/>
                        </a:lnSpc>
                        <a:buNone/>
                        <a:tabLst/>
                      </a:pPr>
                      <a:r>
                        <a:rPr lang="en-US" sz="1600" kern="100">
                          <a:effectLst/>
                        </a:rPr>
                        <a:t>Heart rate, beats/min</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9144" marR="9144" marT="9144" marB="9144" anchor="ctr">
                    <a:lnL w="0">
                      <a:noFill/>
                    </a:lnL>
                    <a:lnR w="0">
                      <a:noFill/>
                    </a:lnR>
                    <a:lnT w="0">
                      <a:noFill/>
                    </a:lnT>
                    <a:lnB w="0">
                      <a:noFill/>
                    </a:lnB>
                    <a:solidFill>
                      <a:schemeClr val="bg1"/>
                    </a:solidFill>
                  </a:tcPr>
                </a:tc>
                <a:tc>
                  <a:txBody>
                    <a:bodyPr/>
                    <a:lstStyle/>
                    <a:p>
                      <a:pPr marL="0" marR="0" indent="9525" algn="ctr">
                        <a:lnSpc>
                          <a:spcPct val="125000"/>
                        </a:lnSpc>
                        <a:buNone/>
                        <a:tabLst/>
                      </a:pPr>
                      <a:r>
                        <a:rPr lang="en-US" sz="1600" kern="100">
                          <a:effectLst/>
                        </a:rPr>
                        <a:t>80 ± 18</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9144" marR="9144" marT="9144" marB="9144" anchor="ctr">
                    <a:lnL w="0">
                      <a:noFill/>
                    </a:lnL>
                    <a:lnR w="0">
                      <a:noFill/>
                    </a:lnR>
                    <a:lnT w="0">
                      <a:noFill/>
                    </a:lnT>
                    <a:lnB w="0">
                      <a:noFill/>
                    </a:lnB>
                    <a:solidFill>
                      <a:schemeClr val="bg1"/>
                    </a:solidFill>
                  </a:tcPr>
                </a:tc>
                <a:tc>
                  <a:txBody>
                    <a:bodyPr/>
                    <a:lstStyle/>
                    <a:p>
                      <a:pPr marL="0" marR="0" indent="9525" algn="ctr">
                        <a:lnSpc>
                          <a:spcPct val="125000"/>
                        </a:lnSpc>
                        <a:buNone/>
                        <a:tabLst/>
                      </a:pPr>
                      <a:r>
                        <a:rPr lang="en-US" sz="1600" kern="100">
                          <a:effectLst/>
                        </a:rPr>
                        <a:t>81 ± 19</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9144" marR="9144" marT="9144" marB="9144" anchor="ctr">
                    <a:lnL w="0">
                      <a:noFill/>
                    </a:lnL>
                    <a:lnR w="0">
                      <a:noFill/>
                    </a:lnR>
                    <a:lnT w="0">
                      <a:noFill/>
                    </a:lnT>
                    <a:lnB w="0">
                      <a:noFill/>
                    </a:lnB>
                    <a:solidFill>
                      <a:schemeClr val="bg1"/>
                    </a:solidFill>
                  </a:tcPr>
                </a:tc>
                <a:extLst>
                  <a:ext uri="{0D108BD9-81ED-4DB2-BD59-A6C34878D82A}">
                    <a16:rowId xmlns:a16="http://schemas.microsoft.com/office/drawing/2014/main" val="2543041949"/>
                  </a:ext>
                </a:extLst>
              </a:tr>
              <a:tr h="330997">
                <a:tc>
                  <a:txBody>
                    <a:bodyPr/>
                    <a:lstStyle/>
                    <a:p>
                      <a:pPr marL="0" marR="0" indent="230188">
                        <a:lnSpc>
                          <a:spcPct val="125000"/>
                        </a:lnSpc>
                        <a:buNone/>
                        <a:tabLst/>
                      </a:pPr>
                      <a:r>
                        <a:rPr lang="en-US" sz="1600" kern="100">
                          <a:effectLst/>
                        </a:rPr>
                        <a:t>Anterior ST-segment </a:t>
                      </a:r>
                      <a:r>
                        <a:rPr lang="en-US" sz="1600" kern="100" err="1">
                          <a:effectLst/>
                        </a:rPr>
                        <a:t>elev</a:t>
                      </a:r>
                      <a:r>
                        <a:rPr lang="en-US" sz="1600" kern="100">
                          <a:effectLst/>
                        </a:rPr>
                        <a:t> sum, mm</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9144" marR="9144" marT="9144" marB="9144" anchor="ctr">
                    <a:lnL w="0">
                      <a:noFill/>
                    </a:lnL>
                    <a:lnR w="0">
                      <a:noFill/>
                    </a:lnR>
                    <a:lnT w="0">
                      <a:noFill/>
                    </a:lnT>
                    <a:lnB w="0">
                      <a:noFill/>
                    </a:lnB>
                    <a:solidFill>
                      <a:schemeClr val="bg1"/>
                    </a:solidFill>
                  </a:tcPr>
                </a:tc>
                <a:tc>
                  <a:txBody>
                    <a:bodyPr/>
                    <a:lstStyle/>
                    <a:p>
                      <a:pPr marL="0" marR="0" indent="9525" algn="ctr">
                        <a:lnSpc>
                          <a:spcPct val="125000"/>
                        </a:lnSpc>
                        <a:buNone/>
                        <a:tabLst/>
                      </a:pPr>
                      <a:r>
                        <a:rPr lang="en-US" sz="1600" kern="100">
                          <a:effectLst/>
                        </a:rPr>
                        <a:t>9.6 ± 6.7</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9144" marR="9144" marT="9144" marB="9144" anchor="ctr">
                    <a:lnL w="0">
                      <a:noFill/>
                    </a:lnL>
                    <a:lnR w="0">
                      <a:noFill/>
                    </a:lnR>
                    <a:lnT w="0">
                      <a:noFill/>
                    </a:lnT>
                    <a:lnB w="0">
                      <a:noFill/>
                    </a:lnB>
                    <a:solidFill>
                      <a:schemeClr val="bg1"/>
                    </a:solidFill>
                  </a:tcPr>
                </a:tc>
                <a:tc>
                  <a:txBody>
                    <a:bodyPr/>
                    <a:lstStyle/>
                    <a:p>
                      <a:pPr marL="0" marR="0" indent="9525" algn="ctr">
                        <a:lnSpc>
                          <a:spcPct val="125000"/>
                        </a:lnSpc>
                        <a:buNone/>
                        <a:tabLst/>
                      </a:pPr>
                      <a:r>
                        <a:rPr lang="en-US" sz="1600" kern="100">
                          <a:effectLst/>
                        </a:rPr>
                        <a:t>9.7 ± 6.2</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9144" marR="9144" marT="9144" marB="9144" anchor="ctr">
                    <a:lnL w="0">
                      <a:noFill/>
                    </a:lnL>
                    <a:lnR w="0">
                      <a:noFill/>
                    </a:lnR>
                    <a:lnT w="0">
                      <a:noFill/>
                    </a:lnT>
                    <a:lnB w="0">
                      <a:noFill/>
                    </a:lnB>
                    <a:solidFill>
                      <a:schemeClr val="bg1"/>
                    </a:solidFill>
                  </a:tcPr>
                </a:tc>
                <a:extLst>
                  <a:ext uri="{0D108BD9-81ED-4DB2-BD59-A6C34878D82A}">
                    <a16:rowId xmlns:a16="http://schemas.microsoft.com/office/drawing/2014/main" val="1614758798"/>
                  </a:ext>
                </a:extLst>
              </a:tr>
              <a:tr h="330997">
                <a:tc gridSpan="3">
                  <a:txBody>
                    <a:bodyPr/>
                    <a:lstStyle/>
                    <a:p>
                      <a:pPr marL="0" marR="0" indent="114300">
                        <a:lnSpc>
                          <a:spcPct val="125000"/>
                        </a:lnSpc>
                        <a:buNone/>
                      </a:pPr>
                      <a:r>
                        <a:rPr lang="en-US" sz="1600" kern="100">
                          <a:effectLst/>
                        </a:rPr>
                        <a:t>Cath lab, pre-PCI</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9144" marR="9144" marT="9144" marB="9144" anchor="ctr">
                    <a:lnL w="0">
                      <a:noFill/>
                    </a:lnL>
                    <a:lnR w="0">
                      <a:noFill/>
                    </a:lnR>
                    <a:lnT w="0">
                      <a:noFill/>
                    </a:lnT>
                    <a:lnB w="0" cap="flat" cmpd="sng" algn="ctr">
                      <a:noFill/>
                      <a:prstDash val="solid"/>
                      <a:round/>
                      <a:headEnd type="none" w="med" len="med"/>
                      <a:tailEnd type="none" w="med" len="med"/>
                    </a:lnB>
                    <a:solidFill>
                      <a:schemeClr val="bg1"/>
                    </a:solidFill>
                  </a:tcPr>
                </a:tc>
                <a:tc hMerge="1">
                  <a:txBody>
                    <a:bodyPr/>
                    <a:lstStyle/>
                    <a:p>
                      <a:endParaRPr lang="en-US"/>
                    </a:p>
                  </a:txBody>
                  <a:tcPr/>
                </a:tc>
                <a:tc hMerge="1">
                  <a:txBody>
                    <a:bodyPr/>
                    <a:lstStyle/>
                    <a:p>
                      <a:pPr marL="0" marR="0" indent="114300">
                        <a:lnSpc>
                          <a:spcPct val="125000"/>
                        </a:lnSpc>
                        <a:buNone/>
                      </a:pP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9144" marR="9144" marT="9144" marB="9144" anchor="ctr"/>
                </a:tc>
                <a:extLst>
                  <a:ext uri="{0D108BD9-81ED-4DB2-BD59-A6C34878D82A}">
                    <a16:rowId xmlns:a16="http://schemas.microsoft.com/office/drawing/2014/main" val="1584051785"/>
                  </a:ext>
                </a:extLst>
              </a:tr>
              <a:tr h="330997">
                <a:tc>
                  <a:txBody>
                    <a:bodyPr/>
                    <a:lstStyle/>
                    <a:p>
                      <a:pPr marL="0" marR="0" indent="211455">
                        <a:lnSpc>
                          <a:spcPct val="125000"/>
                        </a:lnSpc>
                        <a:buNone/>
                      </a:pPr>
                      <a:r>
                        <a:rPr lang="en-US" sz="1700" kern="100">
                          <a:effectLst/>
                        </a:rPr>
                        <a:t>Arterial lactate, mmol/L</a:t>
                      </a:r>
                      <a:endParaRPr lang="en-US" sz="1700" kern="100">
                        <a:effectLst/>
                        <a:latin typeface="Aptos"/>
                        <a:ea typeface="Aptos" panose="020B0004020202020204" pitchFamily="34" charset="0"/>
                        <a:cs typeface="Times New Roman"/>
                      </a:endParaRPr>
                    </a:p>
                  </a:txBody>
                  <a:tcPr marL="9144" marR="9144" marT="9144" marB="9144" anchor="ctr">
                    <a:lnL w="0" cap="flat" cmpd="sng" algn="ctr">
                      <a:noFill/>
                      <a:prstDash val="solid"/>
                      <a:round/>
                      <a:headEnd type="none" w="med" len="med"/>
                      <a:tailEnd type="none" w="med" len="med"/>
                    </a:lnL>
                    <a:lnR w="0">
                      <a:noFill/>
                    </a:lnR>
                    <a:lnT w="0" cap="flat" cmpd="sng" algn="ctr">
                      <a:noFill/>
                      <a:prstDash val="solid"/>
                      <a:round/>
                      <a:headEnd type="none" w="med" len="med"/>
                      <a:tailEnd type="none" w="med" len="med"/>
                    </a:lnT>
                    <a:lnB w="0">
                      <a:noFill/>
                    </a:lnB>
                    <a:solidFill>
                      <a:schemeClr val="bg1"/>
                    </a:solidFill>
                  </a:tcPr>
                </a:tc>
                <a:tc>
                  <a:txBody>
                    <a:bodyPr/>
                    <a:lstStyle/>
                    <a:p>
                      <a:pPr marL="0" marR="0" indent="9525" algn="ctr">
                        <a:lnSpc>
                          <a:spcPct val="125000"/>
                        </a:lnSpc>
                        <a:buNone/>
                        <a:tabLst/>
                      </a:pPr>
                      <a:r>
                        <a:rPr lang="en-US" sz="1700" b="1" kern="100">
                          <a:solidFill>
                            <a:schemeClr val="accent1"/>
                          </a:solidFill>
                          <a:effectLst/>
                        </a:rPr>
                        <a:t>2.0 ± 1.3</a:t>
                      </a:r>
                      <a:endParaRPr lang="en-US" sz="1700" b="1" kern="100">
                        <a:solidFill>
                          <a:schemeClr val="accent1"/>
                        </a:solidFill>
                        <a:effectLst/>
                        <a:latin typeface="Aptos"/>
                        <a:ea typeface="Aptos" panose="020B0004020202020204" pitchFamily="34" charset="0"/>
                        <a:cs typeface="Times New Roman"/>
                      </a:endParaRPr>
                    </a:p>
                  </a:txBody>
                  <a:tcPr marL="9144" marR="9144" marT="9144" marB="9144" anchor="ctr">
                    <a:lnL w="0">
                      <a:noFill/>
                    </a:lnL>
                    <a:lnR w="0">
                      <a:noFill/>
                    </a:lnR>
                    <a:lnT w="0" cap="flat" cmpd="sng" algn="ctr">
                      <a:noFill/>
                      <a:prstDash val="solid"/>
                      <a:round/>
                      <a:headEnd type="none" w="med" len="med"/>
                      <a:tailEnd type="none" w="med" len="med"/>
                    </a:lnT>
                    <a:lnB w="0">
                      <a:noFill/>
                    </a:lnB>
                    <a:solidFill>
                      <a:schemeClr val="bg1"/>
                    </a:solidFill>
                  </a:tcPr>
                </a:tc>
                <a:tc>
                  <a:txBody>
                    <a:bodyPr/>
                    <a:lstStyle/>
                    <a:p>
                      <a:pPr marL="0" marR="0" indent="9525" algn="ctr">
                        <a:lnSpc>
                          <a:spcPct val="125000"/>
                        </a:lnSpc>
                        <a:buNone/>
                        <a:tabLst/>
                      </a:pPr>
                      <a:r>
                        <a:rPr lang="en-US" sz="1700" b="1" kern="100">
                          <a:solidFill>
                            <a:schemeClr val="accent1"/>
                          </a:solidFill>
                          <a:effectLst/>
                        </a:rPr>
                        <a:t>2.1 ± 1.0</a:t>
                      </a:r>
                      <a:endParaRPr lang="en-US" sz="1700" b="1" kern="100">
                        <a:solidFill>
                          <a:schemeClr val="accent1"/>
                        </a:solidFill>
                        <a:effectLst/>
                        <a:latin typeface="Aptos"/>
                        <a:ea typeface="Aptos" panose="020B0004020202020204" pitchFamily="34" charset="0"/>
                        <a:cs typeface="Times New Roman"/>
                      </a:endParaRPr>
                    </a:p>
                  </a:txBody>
                  <a:tcPr marL="9144" marR="9144" marT="9144" marB="9144" anchor="ctr">
                    <a:lnL w="0">
                      <a:noFill/>
                    </a:lnL>
                    <a:lnR w="0" cap="flat" cmpd="sng" algn="ctr">
                      <a:noFill/>
                      <a:prstDash val="solid"/>
                      <a:round/>
                      <a:headEnd type="none" w="med" len="med"/>
                      <a:tailEnd type="none" w="med" len="med"/>
                    </a:lnR>
                    <a:lnT w="0" cap="flat" cmpd="sng" algn="ctr">
                      <a:noFill/>
                      <a:prstDash val="solid"/>
                      <a:round/>
                      <a:headEnd type="none" w="med" len="med"/>
                      <a:tailEnd type="none" w="med" len="med"/>
                    </a:lnT>
                    <a:lnB w="0">
                      <a:noFill/>
                    </a:lnB>
                    <a:solidFill>
                      <a:schemeClr val="bg1"/>
                    </a:solidFill>
                  </a:tcPr>
                </a:tc>
                <a:extLst>
                  <a:ext uri="{0D108BD9-81ED-4DB2-BD59-A6C34878D82A}">
                    <a16:rowId xmlns:a16="http://schemas.microsoft.com/office/drawing/2014/main" val="2102455952"/>
                  </a:ext>
                </a:extLst>
              </a:tr>
              <a:tr h="330997">
                <a:tc>
                  <a:txBody>
                    <a:bodyPr/>
                    <a:lstStyle/>
                    <a:p>
                      <a:pPr marL="0" marR="0" indent="211455">
                        <a:lnSpc>
                          <a:spcPct val="125000"/>
                        </a:lnSpc>
                        <a:buNone/>
                      </a:pPr>
                      <a:r>
                        <a:rPr lang="en-US" sz="1700" kern="100">
                          <a:effectLst/>
                        </a:rPr>
                        <a:t>LVEDP, mm Hg</a:t>
                      </a:r>
                      <a:endParaRPr lang="en-US" sz="1700" kern="100">
                        <a:effectLst/>
                        <a:latin typeface="Aptos"/>
                        <a:ea typeface="Aptos" panose="020B0004020202020204" pitchFamily="34" charset="0"/>
                        <a:cs typeface="Times New Roman"/>
                      </a:endParaRPr>
                    </a:p>
                  </a:txBody>
                  <a:tcPr marL="9144" marR="9144" marT="9144" marB="9144" anchor="ctr">
                    <a:lnL w="0" cap="flat" cmpd="sng" algn="ctr">
                      <a:noFill/>
                      <a:prstDash val="solid"/>
                      <a:round/>
                      <a:headEnd type="none" w="med" len="med"/>
                      <a:tailEnd type="none" w="med" len="med"/>
                    </a:lnL>
                    <a:lnR w="0">
                      <a:noFill/>
                    </a:lnR>
                    <a:lnT w="0">
                      <a:noFill/>
                    </a:lnT>
                    <a:lnB w="0">
                      <a:noFill/>
                    </a:lnB>
                    <a:solidFill>
                      <a:schemeClr val="bg1"/>
                    </a:solidFill>
                  </a:tcPr>
                </a:tc>
                <a:tc>
                  <a:txBody>
                    <a:bodyPr/>
                    <a:lstStyle/>
                    <a:p>
                      <a:pPr marL="0" marR="0" indent="9525" algn="ctr">
                        <a:lnSpc>
                          <a:spcPct val="125000"/>
                        </a:lnSpc>
                        <a:buNone/>
                        <a:tabLst/>
                      </a:pPr>
                      <a:r>
                        <a:rPr lang="en-US" sz="1700" b="1" kern="100">
                          <a:solidFill>
                            <a:schemeClr val="accent1"/>
                          </a:solidFill>
                          <a:effectLst/>
                        </a:rPr>
                        <a:t>26 ± 10</a:t>
                      </a:r>
                      <a:endParaRPr lang="en-US" sz="1700" b="1" kern="100">
                        <a:solidFill>
                          <a:schemeClr val="accent1"/>
                        </a:solidFill>
                        <a:effectLst/>
                        <a:latin typeface="Aptos"/>
                        <a:ea typeface="Aptos" panose="020B0004020202020204" pitchFamily="34" charset="0"/>
                        <a:cs typeface="Times New Roman"/>
                      </a:endParaRPr>
                    </a:p>
                  </a:txBody>
                  <a:tcPr marL="9144" marR="9144" marT="9144" marB="9144" anchor="ctr">
                    <a:lnL w="0">
                      <a:noFill/>
                    </a:lnL>
                    <a:lnR w="0">
                      <a:noFill/>
                    </a:lnR>
                    <a:lnT w="0">
                      <a:noFill/>
                    </a:lnT>
                    <a:lnB w="0">
                      <a:noFill/>
                    </a:lnB>
                    <a:solidFill>
                      <a:schemeClr val="bg1"/>
                    </a:solidFill>
                  </a:tcPr>
                </a:tc>
                <a:tc>
                  <a:txBody>
                    <a:bodyPr/>
                    <a:lstStyle/>
                    <a:p>
                      <a:pPr marL="0" marR="0" indent="9525" algn="ctr">
                        <a:lnSpc>
                          <a:spcPct val="125000"/>
                        </a:lnSpc>
                        <a:buNone/>
                        <a:tabLst/>
                      </a:pPr>
                      <a:r>
                        <a:rPr lang="en-US" sz="1700" b="1" kern="100">
                          <a:solidFill>
                            <a:schemeClr val="accent1"/>
                          </a:solidFill>
                          <a:effectLst/>
                        </a:rPr>
                        <a:t>24 ± 9</a:t>
                      </a:r>
                      <a:endParaRPr lang="en-US" sz="1700" b="1" kern="100">
                        <a:solidFill>
                          <a:schemeClr val="accent1"/>
                        </a:solidFill>
                        <a:effectLst/>
                        <a:latin typeface="Aptos"/>
                        <a:ea typeface="Aptos" panose="020B0004020202020204" pitchFamily="34" charset="0"/>
                        <a:cs typeface="Times New Roman"/>
                      </a:endParaRPr>
                    </a:p>
                  </a:txBody>
                  <a:tcPr marL="9144" marR="9144" marT="9144" marB="9144" anchor="ctr">
                    <a:lnL w="0">
                      <a:noFill/>
                    </a:lnL>
                    <a:lnR w="0" cap="flat" cmpd="sng" algn="ctr">
                      <a:noFill/>
                      <a:prstDash val="solid"/>
                      <a:round/>
                      <a:headEnd type="none" w="med" len="med"/>
                      <a:tailEnd type="none" w="med" len="med"/>
                    </a:lnR>
                    <a:lnT w="0">
                      <a:noFill/>
                    </a:lnT>
                    <a:lnB w="0">
                      <a:noFill/>
                    </a:lnB>
                    <a:solidFill>
                      <a:schemeClr val="bg1"/>
                    </a:solidFill>
                  </a:tcPr>
                </a:tc>
                <a:extLst>
                  <a:ext uri="{0D108BD9-81ED-4DB2-BD59-A6C34878D82A}">
                    <a16:rowId xmlns:a16="http://schemas.microsoft.com/office/drawing/2014/main" val="984562069"/>
                  </a:ext>
                </a:extLst>
              </a:tr>
              <a:tr h="330997">
                <a:tc>
                  <a:txBody>
                    <a:bodyPr/>
                    <a:lstStyle/>
                    <a:p>
                      <a:pPr marL="0" marR="0" indent="211455">
                        <a:lnSpc>
                          <a:spcPct val="125000"/>
                        </a:lnSpc>
                        <a:buNone/>
                      </a:pPr>
                      <a:r>
                        <a:rPr lang="en-US" sz="1700" kern="100">
                          <a:effectLst/>
                        </a:rPr>
                        <a:t>LVEF, % </a:t>
                      </a:r>
                      <a:endParaRPr lang="en-US" sz="1700" kern="100">
                        <a:effectLst/>
                        <a:latin typeface="Aptos"/>
                        <a:ea typeface="Aptos" panose="020B0004020202020204" pitchFamily="34" charset="0"/>
                        <a:cs typeface="Times New Roman"/>
                      </a:endParaRPr>
                    </a:p>
                  </a:txBody>
                  <a:tcPr marL="9144" marR="9144" marT="9144" marB="9144" anchor="ctr">
                    <a:lnL w="0" cap="flat" cmpd="sng" algn="ctr">
                      <a:noFill/>
                      <a:prstDash val="solid"/>
                      <a:round/>
                      <a:headEnd type="none" w="med" len="med"/>
                      <a:tailEnd type="none" w="med" len="med"/>
                    </a:lnL>
                    <a:lnR w="0">
                      <a:noFill/>
                    </a:lnR>
                    <a:lnT w="0">
                      <a:noFill/>
                    </a:lnT>
                    <a:lnB w="0" cap="flat" cmpd="sng" algn="ctr">
                      <a:noFill/>
                      <a:prstDash val="solid"/>
                      <a:round/>
                      <a:headEnd type="none" w="med" len="med"/>
                      <a:tailEnd type="none" w="med" len="med"/>
                    </a:lnB>
                    <a:solidFill>
                      <a:schemeClr val="bg1"/>
                    </a:solidFill>
                  </a:tcPr>
                </a:tc>
                <a:tc>
                  <a:txBody>
                    <a:bodyPr/>
                    <a:lstStyle/>
                    <a:p>
                      <a:pPr marL="0" marR="0" indent="9525" algn="ctr">
                        <a:lnSpc>
                          <a:spcPct val="125000"/>
                        </a:lnSpc>
                        <a:buNone/>
                        <a:tabLst/>
                      </a:pPr>
                      <a:r>
                        <a:rPr lang="en-US" sz="1700" b="1" kern="100">
                          <a:solidFill>
                            <a:schemeClr val="accent1"/>
                          </a:solidFill>
                          <a:effectLst/>
                        </a:rPr>
                        <a:t>46 ± 10</a:t>
                      </a:r>
                      <a:endParaRPr lang="en-US" sz="1700" b="1" kern="100">
                        <a:solidFill>
                          <a:schemeClr val="accent1"/>
                        </a:solidFill>
                        <a:effectLst/>
                        <a:latin typeface="Aptos"/>
                        <a:ea typeface="Aptos" panose="020B0004020202020204" pitchFamily="34" charset="0"/>
                        <a:cs typeface="Times New Roman"/>
                      </a:endParaRPr>
                    </a:p>
                  </a:txBody>
                  <a:tcPr marL="9144" marR="9144" marT="9144" marB="9144" anchor="ctr">
                    <a:lnL w="0">
                      <a:noFill/>
                    </a:lnL>
                    <a:lnR w="0">
                      <a:noFill/>
                    </a:lnR>
                    <a:lnT w="0">
                      <a:noFill/>
                    </a:lnT>
                    <a:lnB w="0" cap="flat" cmpd="sng" algn="ctr">
                      <a:noFill/>
                      <a:prstDash val="solid"/>
                      <a:round/>
                      <a:headEnd type="none" w="med" len="med"/>
                      <a:tailEnd type="none" w="med" len="med"/>
                    </a:lnB>
                    <a:solidFill>
                      <a:schemeClr val="bg1"/>
                    </a:solidFill>
                  </a:tcPr>
                </a:tc>
                <a:tc>
                  <a:txBody>
                    <a:bodyPr/>
                    <a:lstStyle/>
                    <a:p>
                      <a:pPr marL="0" marR="0" indent="9525" algn="ctr">
                        <a:lnSpc>
                          <a:spcPct val="125000"/>
                        </a:lnSpc>
                        <a:buNone/>
                        <a:tabLst/>
                      </a:pPr>
                      <a:r>
                        <a:rPr lang="en-US" sz="1700" b="1" kern="100">
                          <a:solidFill>
                            <a:schemeClr val="accent1"/>
                          </a:solidFill>
                          <a:effectLst/>
                        </a:rPr>
                        <a:t>46 ± 11</a:t>
                      </a:r>
                      <a:endParaRPr lang="en-US" sz="1700" b="1" kern="100">
                        <a:solidFill>
                          <a:schemeClr val="accent1"/>
                        </a:solidFill>
                        <a:effectLst/>
                        <a:latin typeface="Aptos"/>
                        <a:ea typeface="Aptos" panose="020B0004020202020204" pitchFamily="34" charset="0"/>
                        <a:cs typeface="Times New Roman"/>
                      </a:endParaRPr>
                    </a:p>
                  </a:txBody>
                  <a:tcPr marL="9144" marR="9144" marT="9144" marB="9144" anchor="ctr">
                    <a:lnL w="0">
                      <a:noFill/>
                    </a:lnL>
                    <a:lnR w="0" cap="flat" cmpd="sng" algn="ctr">
                      <a:noFill/>
                      <a:prstDash val="solid"/>
                      <a:round/>
                      <a:headEnd type="none" w="med" len="med"/>
                      <a:tailEnd type="none" w="med" len="med"/>
                    </a:lnR>
                    <a:lnT w="0">
                      <a:noFill/>
                    </a:lnT>
                    <a:lnB w="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944170179"/>
                  </a:ext>
                </a:extLst>
              </a:tr>
            </a:tbl>
          </a:graphicData>
        </a:graphic>
      </p:graphicFrame>
    </p:spTree>
    <p:extLst>
      <p:ext uri="{BB962C8B-B14F-4D97-AF65-F5344CB8AC3E}">
        <p14:creationId xmlns:p14="http://schemas.microsoft.com/office/powerpoint/2010/main" val="1764210739"/>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3A8F0-C730-AA18-235C-1FDA24591A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0BEEE2-32DA-62D1-DFFC-EFD89E428F57}"/>
              </a:ext>
            </a:extLst>
          </p:cNvPr>
          <p:cNvSpPr>
            <a:spLocks noGrp="1"/>
          </p:cNvSpPr>
          <p:nvPr>
            <p:ph type="title"/>
          </p:nvPr>
        </p:nvSpPr>
        <p:spPr>
          <a:xfrm>
            <a:off x="288259" y="210136"/>
            <a:ext cx="11628959" cy="530943"/>
          </a:xfrm>
        </p:spPr>
        <p:txBody>
          <a:bodyPr/>
          <a:lstStyle/>
          <a:p>
            <a:r>
              <a:rPr lang="en-US">
                <a:solidFill>
                  <a:schemeClr val="tx1"/>
                </a:solidFill>
              </a:rPr>
              <a:t>Procedural Characteristics</a:t>
            </a:r>
          </a:p>
        </p:txBody>
      </p:sp>
      <p:graphicFrame>
        <p:nvGraphicFramePr>
          <p:cNvPr id="7" name="Content Placeholder 6">
            <a:extLst>
              <a:ext uri="{FF2B5EF4-FFF2-40B4-BE49-F238E27FC236}">
                <a16:creationId xmlns:a16="http://schemas.microsoft.com/office/drawing/2014/main" id="{0AB27CB3-AFB8-B63B-63B5-AE1109EB7767}"/>
              </a:ext>
            </a:extLst>
          </p:cNvPr>
          <p:cNvGraphicFramePr>
            <a:graphicFrameLocks noGrp="1"/>
          </p:cNvGraphicFramePr>
          <p:nvPr>
            <p:ph idx="1"/>
            <p:extLst>
              <p:ext uri="{D42A27DB-BD31-4B8C-83A1-F6EECF244321}">
                <p14:modId xmlns:p14="http://schemas.microsoft.com/office/powerpoint/2010/main" val="1267866890"/>
              </p:ext>
            </p:extLst>
          </p:nvPr>
        </p:nvGraphicFramePr>
        <p:xfrm>
          <a:off x="568412" y="756050"/>
          <a:ext cx="11055177" cy="5285220"/>
        </p:xfrm>
        <a:graphic>
          <a:graphicData uri="http://schemas.openxmlformats.org/drawingml/2006/table">
            <a:tbl>
              <a:tblPr firstRow="1" firstCol="1">
                <a:tableStyleId>{7E9639D4-E3E2-4D34-9284-5A2195B3D0D7}</a:tableStyleId>
              </a:tblPr>
              <a:tblGrid>
                <a:gridCol w="5053845">
                  <a:extLst>
                    <a:ext uri="{9D8B030D-6E8A-4147-A177-3AD203B41FA5}">
                      <a16:colId xmlns:a16="http://schemas.microsoft.com/office/drawing/2014/main" val="1120865157"/>
                    </a:ext>
                  </a:extLst>
                </a:gridCol>
                <a:gridCol w="2504154">
                  <a:extLst>
                    <a:ext uri="{9D8B030D-6E8A-4147-A177-3AD203B41FA5}">
                      <a16:colId xmlns:a16="http://schemas.microsoft.com/office/drawing/2014/main" val="2050947250"/>
                    </a:ext>
                  </a:extLst>
                </a:gridCol>
                <a:gridCol w="2167387">
                  <a:extLst>
                    <a:ext uri="{9D8B030D-6E8A-4147-A177-3AD203B41FA5}">
                      <a16:colId xmlns:a16="http://schemas.microsoft.com/office/drawing/2014/main" val="1284565497"/>
                    </a:ext>
                  </a:extLst>
                </a:gridCol>
                <a:gridCol w="1329791">
                  <a:extLst>
                    <a:ext uri="{9D8B030D-6E8A-4147-A177-3AD203B41FA5}">
                      <a16:colId xmlns:a16="http://schemas.microsoft.com/office/drawing/2014/main" val="3532212974"/>
                    </a:ext>
                  </a:extLst>
                </a:gridCol>
              </a:tblGrid>
              <a:tr h="640005">
                <a:tc>
                  <a:txBody>
                    <a:bodyPr/>
                    <a:lstStyle/>
                    <a:p>
                      <a:pPr marL="0" marR="0" indent="114300">
                        <a:lnSpc>
                          <a:spcPct val="100000"/>
                        </a:lnSpc>
                        <a:buNone/>
                      </a:pPr>
                      <a:endParaRPr lang="en-US" sz="1800" kern="100">
                        <a:solidFill>
                          <a:schemeClr val="tx1"/>
                        </a:solidFill>
                        <a:effectLst/>
                        <a:latin typeface="Aptos"/>
                        <a:ea typeface="+mn-ea"/>
                        <a:cs typeface="Times New Roman"/>
                      </a:endParaRPr>
                    </a:p>
                  </a:txBody>
                  <a:tcPr marL="9144" marR="9144" marT="9144" marB="9144" anchor="ctr">
                    <a:lnL w="0">
                      <a:noFill/>
                    </a:lnL>
                    <a:lnR w="0">
                      <a:noFill/>
                    </a:lnR>
                    <a:lnT w="0">
                      <a:noFill/>
                    </a:lnT>
                    <a:lnB w="0">
                      <a:noFill/>
                    </a:lnB>
                    <a:solidFill>
                      <a:schemeClr val="bg1"/>
                    </a:solidFill>
                  </a:tcPr>
                </a:tc>
                <a:tc>
                  <a:txBody>
                    <a:bodyPr/>
                    <a:lstStyle/>
                    <a:p>
                      <a:pPr marL="0" marR="0" indent="0" algn="ctr">
                        <a:lnSpc>
                          <a:spcPct val="100000"/>
                        </a:lnSpc>
                        <a:buNone/>
                      </a:pPr>
                      <a:r>
                        <a:rPr lang="en-US" sz="1800" kern="100">
                          <a:solidFill>
                            <a:schemeClr val="tx1"/>
                          </a:solidFill>
                          <a:effectLst/>
                        </a:rPr>
                        <a:t>Treatment </a:t>
                      </a:r>
                    </a:p>
                    <a:p>
                      <a:pPr marL="0" marR="0" indent="0" algn="ctr">
                        <a:lnSpc>
                          <a:spcPct val="100000"/>
                        </a:lnSpc>
                        <a:buNone/>
                      </a:pPr>
                      <a:r>
                        <a:rPr lang="en-US" sz="1800" kern="100">
                          <a:solidFill>
                            <a:schemeClr val="tx1"/>
                          </a:solidFill>
                          <a:effectLst/>
                        </a:rPr>
                        <a:t>N=262</a:t>
                      </a:r>
                      <a:endParaRPr lang="en-US" sz="1800" kern="100">
                        <a:solidFill>
                          <a:schemeClr val="tx1"/>
                        </a:solidFill>
                        <a:effectLst/>
                        <a:latin typeface="Aptos"/>
                        <a:ea typeface="+mn-ea"/>
                        <a:cs typeface="Times New Roman"/>
                      </a:endParaRPr>
                    </a:p>
                  </a:txBody>
                  <a:tcPr marL="9144" marR="9144" marT="9144" marB="9144" anchor="ctr">
                    <a:lnL w="0">
                      <a:noFill/>
                    </a:lnL>
                    <a:lnR w="0">
                      <a:noFill/>
                    </a:lnR>
                    <a:lnT w="0">
                      <a:noFill/>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a:lnSpc>
                          <a:spcPct val="100000"/>
                        </a:lnSpc>
                        <a:buNone/>
                      </a:pPr>
                      <a:r>
                        <a:rPr lang="en-US" sz="1800" kern="100">
                          <a:solidFill>
                            <a:schemeClr val="tx1"/>
                          </a:solidFill>
                          <a:effectLst/>
                        </a:rPr>
                        <a:t>Control</a:t>
                      </a:r>
                    </a:p>
                    <a:p>
                      <a:pPr marL="0" marR="0" indent="0" algn="ctr">
                        <a:lnSpc>
                          <a:spcPct val="100000"/>
                        </a:lnSpc>
                        <a:buNone/>
                      </a:pPr>
                      <a:r>
                        <a:rPr lang="en-US" sz="1800" kern="100">
                          <a:solidFill>
                            <a:schemeClr val="tx1"/>
                          </a:solidFill>
                          <a:effectLst/>
                        </a:rPr>
                        <a:t>N=265</a:t>
                      </a:r>
                      <a:endParaRPr lang="en-US" sz="1800" kern="100">
                        <a:solidFill>
                          <a:schemeClr val="tx1"/>
                        </a:solidFill>
                        <a:effectLst/>
                        <a:latin typeface="Aptos"/>
                        <a:ea typeface="+mn-ea"/>
                        <a:cs typeface="Times New Roman"/>
                      </a:endParaRPr>
                    </a:p>
                  </a:txBody>
                  <a:tcPr marL="9144" marR="9144" marT="9144" marB="9144" anchor="ctr">
                    <a:lnL w="0">
                      <a:noFill/>
                    </a:lnL>
                    <a:lnR w="0">
                      <a:noFill/>
                    </a:lnR>
                    <a:lnT w="0">
                      <a:noFill/>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a:lnSpc>
                          <a:spcPct val="100000"/>
                        </a:lnSpc>
                        <a:buNone/>
                      </a:pPr>
                      <a:r>
                        <a:rPr lang="en-US" sz="1800" kern="100">
                          <a:solidFill>
                            <a:schemeClr val="tx1"/>
                          </a:solidFill>
                          <a:effectLst/>
                        </a:rPr>
                        <a:t>p-value</a:t>
                      </a:r>
                      <a:endParaRPr lang="en-US" sz="1800" kern="100">
                        <a:solidFill>
                          <a:schemeClr val="tx1"/>
                        </a:solidFill>
                        <a:effectLst/>
                        <a:latin typeface="Aptos"/>
                        <a:ea typeface="+mn-ea"/>
                        <a:cs typeface="Times New Roman"/>
                      </a:endParaRPr>
                    </a:p>
                  </a:txBody>
                  <a:tcPr marL="9144" marR="9144" marT="9144" marB="9144" anchor="ctr">
                    <a:lnL w="0">
                      <a:noFill/>
                    </a:lnL>
                    <a:lnR w="0">
                      <a:noFill/>
                    </a:lnR>
                    <a:lnT w="0">
                      <a:no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3900427"/>
                  </a:ext>
                </a:extLst>
              </a:tr>
              <a:tr h="309681">
                <a:tc>
                  <a:txBody>
                    <a:bodyPr/>
                    <a:lstStyle/>
                    <a:p>
                      <a:pPr marL="115570" marR="0" indent="0">
                        <a:lnSpc>
                          <a:spcPct val="100000"/>
                        </a:lnSpc>
                        <a:buNone/>
                        <a:tabLst/>
                      </a:pPr>
                      <a:r>
                        <a:rPr lang="en-US" sz="1800" kern="100" dirty="0">
                          <a:effectLst/>
                        </a:rPr>
                        <a:t>PCI access site, radial</a:t>
                      </a:r>
                      <a:endParaRPr lang="en-US" sz="1800" kern="100" dirty="0">
                        <a:effectLst/>
                        <a:latin typeface="+mn-lt"/>
                        <a:ea typeface="+mn-ea"/>
                        <a:cs typeface="Times New Roman" panose="02020603050405020304" pitchFamily="18" charset="0"/>
                      </a:endParaRPr>
                    </a:p>
                  </a:txBody>
                  <a:tcPr marL="9144" marR="9144" marT="9144" marB="9144">
                    <a:lnL w="0">
                      <a:noFill/>
                    </a:lnL>
                    <a:lnR w="0">
                      <a:noFill/>
                    </a:lnR>
                    <a:lnT w="0">
                      <a:noFill/>
                    </a:lnT>
                    <a:lnB w="0">
                      <a:noFill/>
                    </a:lnB>
                    <a:noFill/>
                  </a:tcPr>
                </a:tc>
                <a:tc>
                  <a:txBody>
                    <a:bodyPr/>
                    <a:lstStyle/>
                    <a:p>
                      <a:pPr marL="0" marR="0" indent="9525" algn="ctr">
                        <a:lnSpc>
                          <a:spcPct val="100000"/>
                        </a:lnSpc>
                        <a:buNone/>
                        <a:tabLst/>
                      </a:pPr>
                      <a:r>
                        <a:rPr lang="en-US" sz="1800" kern="100">
                          <a:effectLst/>
                        </a:rPr>
                        <a:t>53 (20.2%)</a:t>
                      </a:r>
                      <a:endParaRPr lang="en-US" sz="1800" kern="100">
                        <a:effectLst/>
                        <a:latin typeface="+mn-lt"/>
                        <a:ea typeface="+mn-ea"/>
                        <a:cs typeface="Times New Roman" panose="02020603050405020304" pitchFamily="18" charset="0"/>
                      </a:endParaRPr>
                    </a:p>
                  </a:txBody>
                  <a:tcPr marL="9144" marR="9144" marT="9144" marB="9144">
                    <a:lnL w="0">
                      <a:noFill/>
                    </a:lnL>
                    <a:lnR w="0">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9525" algn="ctr">
                        <a:lnSpc>
                          <a:spcPct val="100000"/>
                        </a:lnSpc>
                        <a:buNone/>
                        <a:tabLst/>
                      </a:pPr>
                      <a:r>
                        <a:rPr lang="en-US" sz="1800" kern="100">
                          <a:effectLst/>
                        </a:rPr>
                        <a:t>43 (16.2%)</a:t>
                      </a:r>
                      <a:endParaRPr lang="en-US" sz="1800" kern="100">
                        <a:effectLst/>
                        <a:latin typeface="+mn-lt"/>
                        <a:ea typeface="+mn-ea"/>
                        <a:cs typeface="Times New Roman" panose="02020603050405020304" pitchFamily="18" charset="0"/>
                      </a:endParaRPr>
                    </a:p>
                  </a:txBody>
                  <a:tcPr marL="9144" marR="9144" marT="9144" marB="9144">
                    <a:lnL w="0">
                      <a:noFill/>
                    </a:lnL>
                    <a:lnR w="0">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a:lnSpc>
                          <a:spcPct val="100000"/>
                        </a:lnSpc>
                        <a:buNone/>
                      </a:pPr>
                      <a:r>
                        <a:rPr lang="en-US" sz="1800" kern="100">
                          <a:effectLst/>
                        </a:rPr>
                        <a:t>0.23</a:t>
                      </a:r>
                      <a:endParaRPr lang="en-US" sz="1800" kern="100">
                        <a:effectLst/>
                        <a:latin typeface="+mn-lt"/>
                        <a:ea typeface="+mn-ea"/>
                        <a:cs typeface="Times New Roman" panose="02020603050405020304" pitchFamily="18" charset="0"/>
                      </a:endParaRPr>
                    </a:p>
                  </a:txBody>
                  <a:tcPr marL="9144" marR="9144" marT="9144" marB="9144" anchor="ctr">
                    <a:lnL w="0">
                      <a:noFill/>
                    </a:lnL>
                    <a:lnR w="0">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0151589"/>
                  </a:ext>
                </a:extLst>
              </a:tr>
              <a:tr h="309681">
                <a:tc>
                  <a:txBody>
                    <a:bodyPr/>
                    <a:lstStyle/>
                    <a:p>
                      <a:pPr marL="114300" marR="0" indent="0">
                        <a:lnSpc>
                          <a:spcPct val="100000"/>
                        </a:lnSpc>
                        <a:buNone/>
                        <a:tabLst/>
                      </a:pPr>
                      <a:r>
                        <a:rPr lang="en-US" sz="1800" kern="100" dirty="0">
                          <a:effectLst/>
                        </a:rPr>
                        <a:t>Culprit lesion: Left anterior descending</a:t>
                      </a:r>
                      <a:endParaRPr lang="en-US" sz="1800" kern="100" dirty="0">
                        <a:effectLst/>
                        <a:latin typeface="+mn-lt"/>
                        <a:ea typeface="+mn-ea"/>
                        <a:cs typeface="Times New Roman" panose="02020603050405020304" pitchFamily="18" charset="0"/>
                      </a:endParaRPr>
                    </a:p>
                  </a:txBody>
                  <a:tcPr marL="9144" marR="9144" marT="0" marB="0">
                    <a:lnL w="0">
                      <a:noFill/>
                    </a:lnL>
                    <a:lnR w="0">
                      <a:noFill/>
                    </a:lnR>
                    <a:lnT w="0">
                      <a:noFill/>
                    </a:lnT>
                    <a:lnB w="0">
                      <a:noFill/>
                    </a:lnB>
                    <a:noFill/>
                  </a:tcPr>
                </a:tc>
                <a:tc>
                  <a:txBody>
                    <a:bodyPr/>
                    <a:lstStyle/>
                    <a:p>
                      <a:pPr marL="0" marR="0" indent="9525" algn="ctr">
                        <a:lnSpc>
                          <a:spcPct val="100000"/>
                        </a:lnSpc>
                        <a:buNone/>
                        <a:tabLst/>
                      </a:pPr>
                      <a:r>
                        <a:rPr lang="en-US" sz="1800" kern="100">
                          <a:effectLst/>
                        </a:rPr>
                        <a:t>249/254 (98.0%)</a:t>
                      </a:r>
                      <a:endParaRPr lang="en-US" sz="1800" kern="100">
                        <a:effectLst/>
                        <a:latin typeface="+mn-lt"/>
                        <a:ea typeface="+mn-ea"/>
                        <a:cs typeface="Times New Roman" panose="02020603050405020304" pitchFamily="18" charset="0"/>
                      </a:endParaRPr>
                    </a:p>
                  </a:txBody>
                  <a:tcPr marL="9144" marR="9144" marT="0" marB="0">
                    <a:lnL w="0">
                      <a:noFill/>
                    </a:lnL>
                    <a:lnR w="0">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9525" algn="ctr">
                        <a:lnSpc>
                          <a:spcPct val="100000"/>
                        </a:lnSpc>
                        <a:buNone/>
                        <a:tabLst/>
                      </a:pPr>
                      <a:r>
                        <a:rPr lang="en-US" sz="1800" kern="100">
                          <a:effectLst/>
                        </a:rPr>
                        <a:t>253/259 (97.7%)</a:t>
                      </a:r>
                      <a:endParaRPr lang="en-US" sz="1800" kern="100">
                        <a:effectLst/>
                        <a:latin typeface="+mn-lt"/>
                        <a:ea typeface="+mn-ea"/>
                        <a:cs typeface="Times New Roman" panose="02020603050405020304" pitchFamily="18" charset="0"/>
                      </a:endParaRPr>
                    </a:p>
                  </a:txBody>
                  <a:tcPr marL="9144" marR="9144" marT="0" marB="0">
                    <a:lnL w="0">
                      <a:noFill/>
                    </a:lnL>
                    <a:lnR w="0">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a:lnSpc>
                          <a:spcPct val="100000"/>
                        </a:lnSpc>
                        <a:buNone/>
                      </a:pPr>
                      <a:r>
                        <a:rPr lang="en-US" sz="1800" kern="100">
                          <a:effectLst/>
                          <a:latin typeface="+mn-lt"/>
                          <a:ea typeface="+mn-ea"/>
                          <a:cs typeface="Times New Roman" panose="02020603050405020304" pitchFamily="18" charset="0"/>
                        </a:rPr>
                        <a:t>0.88</a:t>
                      </a:r>
                    </a:p>
                  </a:txBody>
                  <a:tcPr marL="9144" marR="9144" marT="9144" marB="9144" anchor="ctr">
                    <a:lnL w="0">
                      <a:noFill/>
                    </a:lnL>
                    <a:lnR w="0">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5328431"/>
                  </a:ext>
                </a:extLst>
              </a:tr>
              <a:tr h="309681">
                <a:tc>
                  <a:txBody>
                    <a:bodyPr/>
                    <a:lstStyle/>
                    <a:p>
                      <a:pPr marL="228600" marR="0" indent="-125730">
                        <a:lnSpc>
                          <a:spcPct val="100000"/>
                        </a:lnSpc>
                        <a:buNone/>
                      </a:pPr>
                      <a:r>
                        <a:rPr lang="en-US" sz="1800" kern="100">
                          <a:effectLst/>
                        </a:rPr>
                        <a:t>Pre-PCI pressures</a:t>
                      </a:r>
                      <a:endParaRPr lang="en-US" sz="1800" kern="100">
                        <a:effectLst/>
                        <a:latin typeface="Aptos" panose="020B0004020202020204" pitchFamily="34" charset="0"/>
                        <a:ea typeface="+mn-ea"/>
                        <a:cs typeface="Times New Roman" panose="02020603050405020304" pitchFamily="18" charset="0"/>
                      </a:endParaRPr>
                    </a:p>
                  </a:txBody>
                  <a:tcPr marL="9144" marR="9144" marT="0" marB="0">
                    <a:lnL w="0">
                      <a:noFill/>
                    </a:lnL>
                    <a:lnR w="0">
                      <a:noFill/>
                    </a:lnR>
                    <a:lnT w="0">
                      <a:noFill/>
                    </a:lnT>
                    <a:lnB w="0">
                      <a:noFill/>
                    </a:lnB>
                    <a:noFill/>
                  </a:tcPr>
                </a:tc>
                <a:tc>
                  <a:txBody>
                    <a:bodyPr/>
                    <a:lstStyle/>
                    <a:p>
                      <a:pPr marL="228600" marR="0" indent="-125730" algn="ctr">
                        <a:lnSpc>
                          <a:spcPct val="100000"/>
                        </a:lnSpc>
                        <a:buNone/>
                      </a:pPr>
                      <a:r>
                        <a:rPr lang="en-US" sz="1800" kern="100">
                          <a:solidFill>
                            <a:srgbClr val="1616FF"/>
                          </a:solidFill>
                          <a:effectLst/>
                        </a:rPr>
                        <a:t> </a:t>
                      </a:r>
                      <a:r>
                        <a:rPr lang="en-US" sz="1800" b="0" kern="100">
                          <a:solidFill>
                            <a:schemeClr val="accent1"/>
                          </a:solidFill>
                          <a:effectLst/>
                        </a:rPr>
                        <a:t>(After pump Insertion)</a:t>
                      </a:r>
                      <a:endParaRPr lang="en-US" sz="1800" b="0" kern="100">
                        <a:solidFill>
                          <a:schemeClr val="accent1"/>
                        </a:solidFill>
                        <a:effectLst/>
                        <a:latin typeface="Aptos"/>
                        <a:ea typeface="+mn-ea"/>
                        <a:cs typeface="Times New Roman"/>
                      </a:endParaRPr>
                    </a:p>
                  </a:txBody>
                  <a:tcPr marL="9144" marR="9144" marT="0" marB="0">
                    <a:lnL w="0">
                      <a:noFill/>
                    </a:lnL>
                    <a:lnR w="0">
                      <a:noFill/>
                    </a:lnR>
                    <a:lnT w="1270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indent="-125730">
                        <a:lnSpc>
                          <a:spcPct val="100000"/>
                        </a:lnSpc>
                        <a:buNone/>
                      </a:pPr>
                      <a:endParaRPr lang="en-US" sz="1800" kern="100">
                        <a:effectLst/>
                        <a:latin typeface="Aptos" panose="020B0004020202020204" pitchFamily="34" charset="0"/>
                        <a:ea typeface="+mn-ea"/>
                        <a:cs typeface="Times New Roman" panose="02020603050405020304" pitchFamily="18" charset="0"/>
                      </a:endParaRPr>
                    </a:p>
                  </a:txBody>
                  <a:tcPr marL="9144" marR="9144" marT="0" marB="0">
                    <a:lnL w="0">
                      <a:noFill/>
                    </a:lnL>
                    <a:lnR w="0">
                      <a:noFill/>
                    </a:lnR>
                    <a:lnT w="1270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a:lnSpc>
                          <a:spcPct val="100000"/>
                        </a:lnSpc>
                        <a:buNone/>
                      </a:pPr>
                      <a:endParaRPr lang="en-US" sz="1800" kern="100">
                        <a:effectLst/>
                        <a:latin typeface="Aptos" panose="020B0004020202020204" pitchFamily="34" charset="0"/>
                        <a:ea typeface="+mn-ea"/>
                        <a:cs typeface="Times New Roman" panose="02020603050405020304" pitchFamily="18" charset="0"/>
                      </a:endParaRPr>
                    </a:p>
                  </a:txBody>
                  <a:tcPr marL="9144" marR="9144" marT="0" marB="0" anchor="ctr">
                    <a:lnL w="0">
                      <a:noFill/>
                    </a:lnL>
                    <a:lnR w="0">
                      <a:noFill/>
                    </a:lnR>
                    <a:lnT w="1270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4641991"/>
                  </a:ext>
                </a:extLst>
              </a:tr>
              <a:tr h="309681">
                <a:tc>
                  <a:txBody>
                    <a:bodyPr/>
                    <a:lstStyle/>
                    <a:p>
                      <a:pPr marL="228600" marR="0" indent="-12700">
                        <a:lnSpc>
                          <a:spcPct val="100000"/>
                        </a:lnSpc>
                        <a:buNone/>
                      </a:pPr>
                      <a:r>
                        <a:rPr lang="en-US" sz="1800" kern="100">
                          <a:effectLst/>
                        </a:rPr>
                        <a:t> Aortic diastolic pressure, mmHg</a:t>
                      </a:r>
                      <a:endParaRPr lang="en-US" sz="1800" kern="100">
                        <a:effectLst/>
                        <a:latin typeface="Aptos" panose="020B0004020202020204" pitchFamily="34" charset="0"/>
                        <a:ea typeface="+mn-ea"/>
                        <a:cs typeface="Times New Roman" panose="02020603050405020304" pitchFamily="18" charset="0"/>
                      </a:endParaRPr>
                    </a:p>
                  </a:txBody>
                  <a:tcPr marL="9144" marR="9144" marT="0" marB="0">
                    <a:lnL w="0">
                      <a:noFill/>
                    </a:lnL>
                    <a:lnR w="0" cap="flat" cmpd="sng" algn="ctr">
                      <a:noFill/>
                      <a:prstDash val="solid"/>
                      <a:round/>
                      <a:headEnd type="none" w="med" len="med"/>
                      <a:tailEnd type="none" w="med" len="med"/>
                    </a:lnR>
                    <a:lnT w="0">
                      <a:noFill/>
                    </a:lnT>
                    <a:lnB w="0">
                      <a:noFill/>
                    </a:lnB>
                    <a:noFill/>
                  </a:tcPr>
                </a:tc>
                <a:tc>
                  <a:txBody>
                    <a:bodyPr/>
                    <a:lstStyle/>
                    <a:p>
                      <a:pPr marL="228600" marR="0" indent="-12700" algn="ctr">
                        <a:lnSpc>
                          <a:spcPct val="100000"/>
                        </a:lnSpc>
                        <a:buNone/>
                      </a:pPr>
                      <a:r>
                        <a:rPr lang="en-US" sz="1900" b="1" kern="100">
                          <a:solidFill>
                            <a:schemeClr val="accent1"/>
                          </a:solidFill>
                          <a:effectLst/>
                        </a:rPr>
                        <a:t>86.6 ± 18.0</a:t>
                      </a:r>
                      <a:endParaRPr lang="en-US" sz="1900" b="1" kern="100">
                        <a:solidFill>
                          <a:schemeClr val="accent1"/>
                        </a:solidFill>
                        <a:effectLst/>
                        <a:latin typeface="Aptos"/>
                        <a:ea typeface="+mn-ea"/>
                        <a:cs typeface="Times New Roman"/>
                      </a:endParaRPr>
                    </a:p>
                  </a:txBody>
                  <a:tcPr marL="9144" marR="9144" marT="0" marB="0">
                    <a:lnL w="0" cap="flat" cmpd="sng" algn="ctr">
                      <a:noFill/>
                      <a:prstDash val="solid"/>
                      <a:round/>
                      <a:headEnd type="none" w="med" len="med"/>
                      <a:tailEnd type="none" w="med" len="med"/>
                    </a:lnL>
                    <a:lnR w="0">
                      <a:noFill/>
                    </a:lnR>
                    <a:lnT w="0" cap="flat" cmpd="sng" algn="ctr">
                      <a:noFill/>
                      <a:prstDash val="solid"/>
                      <a:round/>
                      <a:headEnd type="none" w="med" len="med"/>
                      <a:tailEnd type="none" w="med" len="med"/>
                    </a:lnT>
                    <a:lnB w="0">
                      <a:noFill/>
                    </a:lnB>
                    <a:lnTlToBr w="12700" cmpd="sng">
                      <a:noFill/>
                      <a:prstDash val="solid"/>
                    </a:lnTlToBr>
                    <a:lnBlToTr w="12700" cmpd="sng">
                      <a:noFill/>
                      <a:prstDash val="solid"/>
                    </a:lnBlToTr>
                    <a:noFill/>
                  </a:tcPr>
                </a:tc>
                <a:tc>
                  <a:txBody>
                    <a:bodyPr/>
                    <a:lstStyle/>
                    <a:p>
                      <a:pPr marL="228600" marR="0" indent="-12700" algn="ctr">
                        <a:lnSpc>
                          <a:spcPct val="100000"/>
                        </a:lnSpc>
                        <a:buNone/>
                      </a:pPr>
                      <a:r>
                        <a:rPr lang="en-US" sz="1900" b="1" kern="100">
                          <a:solidFill>
                            <a:schemeClr val="accent1"/>
                          </a:solidFill>
                          <a:effectLst/>
                        </a:rPr>
                        <a:t>77.3 ± 18.5</a:t>
                      </a:r>
                      <a:endParaRPr lang="en-US" sz="1900" b="1" kern="100">
                        <a:solidFill>
                          <a:schemeClr val="accent1"/>
                        </a:solidFill>
                        <a:effectLst/>
                        <a:latin typeface="Aptos"/>
                        <a:ea typeface="+mn-ea"/>
                        <a:cs typeface="Times New Roman"/>
                      </a:endParaRPr>
                    </a:p>
                  </a:txBody>
                  <a:tcPr marL="9144" marR="9144" marT="0" marB="0">
                    <a:lnL w="0">
                      <a:noFill/>
                    </a:lnL>
                    <a:lnR w="0">
                      <a:noFill/>
                    </a:lnR>
                    <a:lnT w="0" cap="flat" cmpd="sng" algn="ctr">
                      <a:noFill/>
                      <a:prstDash val="solid"/>
                      <a:round/>
                      <a:headEnd type="none" w="med" len="med"/>
                      <a:tailEnd type="none" w="med" len="med"/>
                    </a:lnT>
                    <a:lnB w="0">
                      <a:noFill/>
                    </a:lnB>
                    <a:lnTlToBr w="12700" cmpd="sng">
                      <a:noFill/>
                      <a:prstDash val="solid"/>
                    </a:lnTlToBr>
                    <a:lnBlToTr w="12700" cmpd="sng">
                      <a:noFill/>
                      <a:prstDash val="solid"/>
                    </a:lnBlToTr>
                    <a:noFill/>
                  </a:tcPr>
                </a:tc>
                <a:tc>
                  <a:txBody>
                    <a:bodyPr/>
                    <a:lstStyle/>
                    <a:p>
                      <a:pPr marL="0" marR="0" indent="0" algn="ctr">
                        <a:lnSpc>
                          <a:spcPct val="100000"/>
                        </a:lnSpc>
                        <a:buNone/>
                      </a:pPr>
                      <a:r>
                        <a:rPr lang="en-US" sz="1900" b="1" kern="100">
                          <a:solidFill>
                            <a:schemeClr val="accent1"/>
                          </a:solidFill>
                          <a:effectLst/>
                        </a:rPr>
                        <a:t>&lt;0.0001</a:t>
                      </a:r>
                      <a:endParaRPr lang="en-US" sz="1900" b="1" kern="100">
                        <a:solidFill>
                          <a:schemeClr val="accent1"/>
                        </a:solidFill>
                        <a:effectLst/>
                        <a:latin typeface="Aptos"/>
                        <a:ea typeface="+mn-ea"/>
                        <a:cs typeface="Times New Roman"/>
                      </a:endParaRPr>
                    </a:p>
                  </a:txBody>
                  <a:tcPr marL="9144" marR="9144" marT="0" marB="0" anchor="ctr">
                    <a:lnL w="0">
                      <a:noFill/>
                    </a:lnL>
                    <a:lnR w="0" cap="flat" cmpd="sng" algn="ctr">
                      <a:noFill/>
                      <a:prstDash val="solid"/>
                      <a:round/>
                      <a:headEnd type="none" w="med" len="med"/>
                      <a:tailEnd type="none" w="med" len="med"/>
                    </a:lnR>
                    <a:lnT w="0" cap="flat" cmpd="sng" algn="ctr">
                      <a:noFill/>
                      <a:prstDash val="solid"/>
                      <a:round/>
                      <a:headEnd type="none" w="med" len="med"/>
                      <a:tailEnd type="none" w="med" len="med"/>
                    </a:lnT>
                    <a:lnB w="0">
                      <a:noFill/>
                    </a:lnB>
                    <a:lnTlToBr w="12700" cmpd="sng">
                      <a:noFill/>
                      <a:prstDash val="solid"/>
                    </a:lnTlToBr>
                    <a:lnBlToTr w="12700" cmpd="sng">
                      <a:noFill/>
                      <a:prstDash val="solid"/>
                    </a:lnBlToTr>
                    <a:noFill/>
                  </a:tcPr>
                </a:tc>
                <a:extLst>
                  <a:ext uri="{0D108BD9-81ED-4DB2-BD59-A6C34878D82A}">
                    <a16:rowId xmlns:a16="http://schemas.microsoft.com/office/drawing/2014/main" val="2494317669"/>
                  </a:ext>
                </a:extLst>
              </a:tr>
              <a:tr h="309681">
                <a:tc>
                  <a:txBody>
                    <a:bodyPr/>
                    <a:lstStyle/>
                    <a:p>
                      <a:pPr marL="228600" marR="0" indent="-12700">
                        <a:lnSpc>
                          <a:spcPct val="100000"/>
                        </a:lnSpc>
                        <a:buNone/>
                      </a:pPr>
                      <a:r>
                        <a:rPr lang="en-US" sz="1800" kern="100">
                          <a:effectLst/>
                        </a:rPr>
                        <a:t> Coronary perfusion pressure (ADP-LVEDP), mmHg</a:t>
                      </a:r>
                      <a:endParaRPr lang="en-US" sz="1800" kern="100">
                        <a:effectLst/>
                        <a:latin typeface="Aptos" panose="020B0004020202020204" pitchFamily="34" charset="0"/>
                        <a:ea typeface="+mn-ea"/>
                        <a:cs typeface="Times New Roman" panose="02020603050405020304" pitchFamily="18" charset="0"/>
                      </a:endParaRPr>
                    </a:p>
                  </a:txBody>
                  <a:tcPr marL="9144" marR="9144" marT="0" marB="0">
                    <a:lnL w="0">
                      <a:noFill/>
                    </a:lnL>
                    <a:lnR w="0" cap="flat" cmpd="sng" algn="ctr">
                      <a:noFill/>
                      <a:prstDash val="solid"/>
                      <a:round/>
                      <a:headEnd type="none" w="med" len="med"/>
                      <a:tailEnd type="none" w="med" len="med"/>
                    </a:lnR>
                    <a:lnT w="0">
                      <a:noFill/>
                    </a:lnT>
                    <a:lnB w="0">
                      <a:noFill/>
                    </a:lnB>
                    <a:noFill/>
                  </a:tcPr>
                </a:tc>
                <a:tc>
                  <a:txBody>
                    <a:bodyPr/>
                    <a:lstStyle/>
                    <a:p>
                      <a:pPr marL="228600" marR="0" indent="-12700" algn="ctr">
                        <a:lnSpc>
                          <a:spcPct val="100000"/>
                        </a:lnSpc>
                        <a:buNone/>
                      </a:pPr>
                      <a:r>
                        <a:rPr lang="en-US" sz="1900" b="1" kern="100">
                          <a:solidFill>
                            <a:schemeClr val="accent1"/>
                          </a:solidFill>
                          <a:effectLst/>
                        </a:rPr>
                        <a:t>61.4 ± 19.3</a:t>
                      </a:r>
                      <a:endParaRPr lang="en-US" sz="1900" b="1" kern="100">
                        <a:solidFill>
                          <a:schemeClr val="accent1"/>
                        </a:solidFill>
                        <a:effectLst/>
                        <a:latin typeface="Aptos"/>
                        <a:ea typeface="+mn-ea"/>
                        <a:cs typeface="Times New Roman"/>
                      </a:endParaRPr>
                    </a:p>
                  </a:txBody>
                  <a:tcPr marL="9144" marR="9144" marT="0" marB="0" anchor="ctr">
                    <a:lnL w="0" cap="flat" cmpd="sng" algn="ctr">
                      <a:noFill/>
                      <a:prstDash val="solid"/>
                      <a:round/>
                      <a:headEnd type="none" w="med" len="med"/>
                      <a:tailEnd type="none" w="med" len="med"/>
                    </a:lnL>
                    <a:lnR w="0">
                      <a:noFill/>
                    </a:lnR>
                    <a:lnT w="0">
                      <a:noFill/>
                    </a:lnT>
                    <a:lnB w="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indent="-12700" algn="ctr">
                        <a:lnSpc>
                          <a:spcPct val="100000"/>
                        </a:lnSpc>
                        <a:buNone/>
                      </a:pPr>
                      <a:r>
                        <a:rPr lang="en-US" sz="1900" b="1" kern="100">
                          <a:solidFill>
                            <a:schemeClr val="accent1"/>
                          </a:solidFill>
                          <a:effectLst/>
                        </a:rPr>
                        <a:t>52.5 ± 18.7</a:t>
                      </a:r>
                      <a:endParaRPr lang="en-US" sz="1900" b="1" kern="100">
                        <a:solidFill>
                          <a:schemeClr val="accent1"/>
                        </a:solidFill>
                        <a:effectLst/>
                        <a:latin typeface="Aptos"/>
                        <a:ea typeface="+mn-ea"/>
                        <a:cs typeface="Times New Roman"/>
                      </a:endParaRPr>
                    </a:p>
                  </a:txBody>
                  <a:tcPr marL="9144" marR="9144" marT="0" marB="0" anchor="ctr">
                    <a:lnL w="0">
                      <a:noFill/>
                    </a:lnL>
                    <a:lnR w="0">
                      <a:noFill/>
                    </a:lnR>
                    <a:lnT w="0">
                      <a:noFill/>
                    </a:lnT>
                    <a:lnB w="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a:lnSpc>
                          <a:spcPct val="100000"/>
                        </a:lnSpc>
                        <a:buNone/>
                      </a:pPr>
                      <a:r>
                        <a:rPr lang="en-US" sz="1900" b="1" kern="100">
                          <a:solidFill>
                            <a:schemeClr val="accent1"/>
                          </a:solidFill>
                          <a:effectLst/>
                        </a:rPr>
                        <a:t>0.0005</a:t>
                      </a:r>
                      <a:endParaRPr lang="en-US" sz="1900" b="1" kern="100">
                        <a:solidFill>
                          <a:schemeClr val="accent1"/>
                        </a:solidFill>
                        <a:effectLst/>
                        <a:latin typeface="Aptos"/>
                        <a:ea typeface="+mn-ea"/>
                        <a:cs typeface="Times New Roman"/>
                      </a:endParaRPr>
                    </a:p>
                  </a:txBody>
                  <a:tcPr marL="9144" marR="9144" marT="0" marB="0" anchor="ctr">
                    <a:lnL w="0">
                      <a:noFill/>
                    </a:lnL>
                    <a:lnR w="0" cap="flat" cmpd="sng" algn="ctr">
                      <a:noFill/>
                      <a:prstDash val="solid"/>
                      <a:round/>
                      <a:headEnd type="none" w="med" len="med"/>
                      <a:tailEnd type="none" w="med" len="med"/>
                    </a:lnR>
                    <a:lnT w="0">
                      <a:noFill/>
                    </a:lnT>
                    <a:lnB w="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0469271"/>
                  </a:ext>
                </a:extLst>
              </a:tr>
              <a:tr h="309681">
                <a:tc gridSpan="3">
                  <a:txBody>
                    <a:bodyPr/>
                    <a:lstStyle/>
                    <a:p>
                      <a:pPr marL="0" marR="0" indent="114300" algn="l">
                        <a:lnSpc>
                          <a:spcPct val="100000"/>
                        </a:lnSpc>
                        <a:buNone/>
                      </a:pPr>
                      <a:r>
                        <a:rPr lang="en-US" sz="1800" kern="100">
                          <a:effectLst/>
                        </a:rPr>
                        <a:t>Core laboratory angiographic assessments</a:t>
                      </a:r>
                      <a:endParaRPr lang="en-US" sz="1800" kern="100">
                        <a:effectLst/>
                        <a:latin typeface="Aptos" panose="020B0004020202020204" pitchFamily="34" charset="0"/>
                        <a:ea typeface="+mn-ea"/>
                        <a:cs typeface="Times New Roman" panose="02020603050405020304" pitchFamily="18" charset="0"/>
                      </a:endParaRPr>
                    </a:p>
                  </a:txBody>
                  <a:tcPr marL="9144" marR="9144" marT="0" marB="0">
                    <a:lnL w="0">
                      <a:noFill/>
                    </a:lnL>
                    <a:lnR w="0">
                      <a:noFill/>
                    </a:lnR>
                    <a:lnT w="0">
                      <a:noFill/>
                    </a:lnT>
                    <a:lnB w="0">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a:txBody>
                    <a:bodyPr/>
                    <a:lstStyle/>
                    <a:p>
                      <a:pPr marL="0" marR="0" indent="0" algn="ctr">
                        <a:lnSpc>
                          <a:spcPct val="100000"/>
                        </a:lnSpc>
                        <a:buNone/>
                      </a:pPr>
                      <a:endParaRPr lang="en-US" sz="1800" kern="100">
                        <a:solidFill>
                          <a:srgbClr val="FF0000"/>
                        </a:solidFill>
                        <a:effectLst/>
                        <a:latin typeface="Aptos" panose="020B0004020202020204" pitchFamily="34" charset="0"/>
                        <a:ea typeface="+mn-ea"/>
                        <a:cs typeface="Times New Roman" panose="02020603050405020304" pitchFamily="18" charset="0"/>
                      </a:endParaRPr>
                    </a:p>
                  </a:txBody>
                  <a:tcPr marL="9144" marR="9144" marT="0" marB="0" anchor="ctr">
                    <a:lnL w="0">
                      <a:noFill/>
                    </a:lnL>
                    <a:lnR w="0">
                      <a:noFill/>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4953841"/>
                  </a:ext>
                </a:extLst>
              </a:tr>
              <a:tr h="309681">
                <a:tc gridSpan="3">
                  <a:txBody>
                    <a:bodyPr/>
                    <a:lstStyle/>
                    <a:p>
                      <a:pPr marL="0" marR="0" indent="114300" algn="l">
                        <a:lnSpc>
                          <a:spcPct val="100000"/>
                        </a:lnSpc>
                        <a:buNone/>
                      </a:pPr>
                      <a:r>
                        <a:rPr lang="en-US" sz="1800" kern="100">
                          <a:solidFill>
                            <a:schemeClr val="tx1"/>
                          </a:solidFill>
                          <a:effectLst/>
                        </a:rPr>
                        <a:t>    Pre-PCI TIMI flow, culprit vessel</a:t>
                      </a:r>
                      <a:endParaRPr lang="en-US" sz="1800" kern="100">
                        <a:solidFill>
                          <a:schemeClr val="tx1"/>
                        </a:solidFill>
                        <a:effectLst/>
                        <a:latin typeface="Aptos" panose="020B0004020202020204" pitchFamily="34" charset="0"/>
                        <a:ea typeface="+mn-ea"/>
                        <a:cs typeface="Times New Roman" panose="02020603050405020304" pitchFamily="18" charset="0"/>
                      </a:endParaRPr>
                    </a:p>
                  </a:txBody>
                  <a:tcPr marL="9144" marR="9144" marT="0" marB="0">
                    <a:lnL w="0">
                      <a:noFill/>
                    </a:lnL>
                    <a:lnR w="0" cap="flat" cmpd="sng" algn="ctr">
                      <a:noFill/>
                      <a:prstDash val="solid"/>
                      <a:round/>
                      <a:headEnd type="none" w="med" len="med"/>
                      <a:tailEnd type="none" w="med" len="med"/>
                    </a:lnR>
                    <a:lnT w="0">
                      <a:noFill/>
                    </a:lnT>
                    <a:lnB w="0">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a:txBody>
                    <a:bodyPr/>
                    <a:lstStyle/>
                    <a:p>
                      <a:pPr marL="0" marR="0" indent="0" algn="ctr">
                        <a:lnSpc>
                          <a:spcPct val="100000"/>
                        </a:lnSpc>
                        <a:buNone/>
                      </a:pPr>
                      <a:r>
                        <a:rPr lang="en-US" sz="1900" b="1" kern="100">
                          <a:solidFill>
                            <a:schemeClr val="accent1"/>
                          </a:solidFill>
                          <a:effectLst/>
                        </a:rPr>
                        <a:t>0.004</a:t>
                      </a:r>
                      <a:endParaRPr lang="en-US" sz="1900" b="1" kern="100">
                        <a:solidFill>
                          <a:schemeClr val="accent1"/>
                        </a:solidFill>
                        <a:effectLst/>
                        <a:latin typeface="Aptos"/>
                        <a:ea typeface="+mn-ea"/>
                        <a:cs typeface="Times New Roman"/>
                      </a:endParaRPr>
                    </a:p>
                  </a:txBody>
                  <a:tcPr marL="9144" marR="9144"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5172154"/>
                  </a:ext>
                </a:extLst>
              </a:tr>
              <a:tr h="309681">
                <a:tc>
                  <a:txBody>
                    <a:bodyPr/>
                    <a:lstStyle/>
                    <a:p>
                      <a:pPr marL="0" marR="0" indent="273050">
                        <a:lnSpc>
                          <a:spcPct val="100000"/>
                        </a:lnSpc>
                        <a:buNone/>
                      </a:pPr>
                      <a:r>
                        <a:rPr lang="en-US" sz="1800" kern="100">
                          <a:effectLst/>
                        </a:rPr>
                        <a:t> 0/1</a:t>
                      </a:r>
                      <a:endParaRPr lang="en-US" sz="1800" kern="100">
                        <a:effectLst/>
                        <a:latin typeface="Aptos" panose="020B0004020202020204" pitchFamily="34" charset="0"/>
                        <a:ea typeface="+mn-ea"/>
                        <a:cs typeface="Times New Roman" panose="02020603050405020304" pitchFamily="18" charset="0"/>
                      </a:endParaRPr>
                    </a:p>
                  </a:txBody>
                  <a:tcPr marL="9144" marR="9144" marT="0" marB="0">
                    <a:lnL w="0">
                      <a:noFill/>
                    </a:lnL>
                    <a:lnR w="0">
                      <a:noFill/>
                    </a:lnR>
                    <a:lnT w="0">
                      <a:noFill/>
                    </a:lnT>
                    <a:lnB w="0">
                      <a:noFill/>
                    </a:lnB>
                    <a:noFill/>
                  </a:tcPr>
                </a:tc>
                <a:tc>
                  <a:txBody>
                    <a:bodyPr/>
                    <a:lstStyle/>
                    <a:p>
                      <a:pPr marL="0" marR="0" indent="114300" algn="ctr">
                        <a:lnSpc>
                          <a:spcPct val="100000"/>
                        </a:lnSpc>
                        <a:buNone/>
                      </a:pPr>
                      <a:r>
                        <a:rPr lang="en-US" sz="1900" b="0" kern="100">
                          <a:solidFill>
                            <a:schemeClr val="tx1"/>
                          </a:solidFill>
                          <a:effectLst/>
                        </a:rPr>
                        <a:t>142/254 (55.9%)</a:t>
                      </a:r>
                      <a:endParaRPr lang="en-US" sz="1900" b="0" kern="100">
                        <a:solidFill>
                          <a:schemeClr val="tx1"/>
                        </a:solidFill>
                        <a:effectLst/>
                        <a:latin typeface="Aptos"/>
                        <a:ea typeface="+mn-ea"/>
                        <a:cs typeface="Times New Roman"/>
                      </a:endParaRPr>
                    </a:p>
                  </a:txBody>
                  <a:tcPr marL="9144" marR="9144" marT="0" marB="0">
                    <a:lnL w="0">
                      <a:noFill/>
                    </a:lnL>
                    <a:lnR w="0">
                      <a:noFill/>
                    </a:lnR>
                    <a:lnT w="0">
                      <a:noFill/>
                    </a:lnT>
                    <a:lnB w="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114300" algn="ctr">
                        <a:lnSpc>
                          <a:spcPct val="100000"/>
                        </a:lnSpc>
                        <a:buNone/>
                      </a:pPr>
                      <a:r>
                        <a:rPr lang="en-US" sz="1900" b="0" kern="100">
                          <a:solidFill>
                            <a:schemeClr val="tx1"/>
                          </a:solidFill>
                          <a:effectLst/>
                        </a:rPr>
                        <a:t>179/258 (69.4%)</a:t>
                      </a:r>
                      <a:endParaRPr lang="en-US" sz="1900" b="0" kern="100">
                        <a:solidFill>
                          <a:schemeClr val="tx1"/>
                        </a:solidFill>
                        <a:effectLst/>
                        <a:latin typeface="Aptos"/>
                        <a:ea typeface="+mn-ea"/>
                        <a:cs typeface="Times New Roman"/>
                      </a:endParaRPr>
                    </a:p>
                  </a:txBody>
                  <a:tcPr marL="9144" marR="9144" marT="0" marB="0">
                    <a:lnL w="0">
                      <a:noFill/>
                    </a:lnL>
                    <a:lnR w="0">
                      <a:noFill/>
                    </a:lnR>
                    <a:lnT w="0">
                      <a:noFill/>
                    </a:lnT>
                    <a:lnB w="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a:lnSpc>
                          <a:spcPct val="100000"/>
                        </a:lnSpc>
                        <a:buNone/>
                      </a:pPr>
                      <a:endParaRPr lang="en-US" sz="1900" kern="100">
                        <a:solidFill>
                          <a:schemeClr val="tx1"/>
                        </a:solidFill>
                        <a:effectLst/>
                        <a:latin typeface="Aptos"/>
                        <a:ea typeface="+mn-ea"/>
                        <a:cs typeface="Times New Roman"/>
                      </a:endParaRPr>
                    </a:p>
                  </a:txBody>
                  <a:tcPr marL="9144" marR="9144" marT="0" marB="0" anchor="ctr">
                    <a:lnL w="0">
                      <a:noFill/>
                    </a:lnL>
                    <a:lnR w="0">
                      <a:noFill/>
                    </a:lnR>
                    <a:lnT w="0" cap="flat" cmpd="sng" algn="ctr">
                      <a:noFill/>
                      <a:prstDash val="solid"/>
                      <a:round/>
                      <a:headEnd type="none" w="med" len="med"/>
                      <a:tailEnd type="none" w="med" len="med"/>
                    </a:lnT>
                    <a:lnB w="0">
                      <a:noFill/>
                    </a:lnB>
                    <a:lnTlToBr w="12700" cmpd="sng">
                      <a:noFill/>
                      <a:prstDash val="solid"/>
                    </a:lnTlToBr>
                    <a:lnBlToTr w="12700" cmpd="sng">
                      <a:noFill/>
                      <a:prstDash val="solid"/>
                    </a:lnBlToTr>
                    <a:noFill/>
                  </a:tcPr>
                </a:tc>
                <a:extLst>
                  <a:ext uri="{0D108BD9-81ED-4DB2-BD59-A6C34878D82A}">
                    <a16:rowId xmlns:a16="http://schemas.microsoft.com/office/drawing/2014/main" val="506991871"/>
                  </a:ext>
                </a:extLst>
              </a:tr>
              <a:tr h="309681">
                <a:tc>
                  <a:txBody>
                    <a:bodyPr/>
                    <a:lstStyle/>
                    <a:p>
                      <a:pPr marL="0" marR="0" indent="285750">
                        <a:lnSpc>
                          <a:spcPct val="100000"/>
                        </a:lnSpc>
                        <a:buNone/>
                        <a:tabLst/>
                      </a:pPr>
                      <a:r>
                        <a:rPr lang="en-US" sz="1800" kern="100">
                          <a:effectLst/>
                          <a:latin typeface="Calibri" panose="020F0502020204030204" pitchFamily="34" charset="0"/>
                          <a:ea typeface="+mn-ea"/>
                          <a:cs typeface="Calibri" panose="020F0502020204030204" pitchFamily="34" charset="0"/>
                        </a:rPr>
                        <a:t>    2/3</a:t>
                      </a:r>
                    </a:p>
                  </a:txBody>
                  <a:tcPr marL="9144" marR="9144" marT="0" marB="0">
                    <a:lnL w="0">
                      <a:noFill/>
                    </a:lnL>
                    <a:lnR w="0" cap="flat" cmpd="sng" algn="ctr">
                      <a:noFill/>
                      <a:prstDash val="solid"/>
                      <a:round/>
                      <a:headEnd type="none" w="med" len="med"/>
                      <a:tailEnd type="none" w="med" len="med"/>
                    </a:lnR>
                    <a:lnT w="0">
                      <a:noFill/>
                    </a:lnT>
                    <a:lnB w="0">
                      <a:noFill/>
                    </a:lnB>
                    <a:noFill/>
                  </a:tcPr>
                </a:tc>
                <a:tc>
                  <a:txBody>
                    <a:bodyPr/>
                    <a:lstStyle/>
                    <a:p>
                      <a:pPr marL="0" marR="0" indent="114300" algn="ctr">
                        <a:lnSpc>
                          <a:spcPct val="100000"/>
                        </a:lnSpc>
                        <a:buNone/>
                      </a:pPr>
                      <a:r>
                        <a:rPr lang="en-US" sz="1900" b="1" kern="100">
                          <a:solidFill>
                            <a:schemeClr val="accent1"/>
                          </a:solidFill>
                          <a:effectLst/>
                          <a:latin typeface="Calibri"/>
                          <a:ea typeface="+mn-ea"/>
                          <a:cs typeface="Calibri"/>
                        </a:rPr>
                        <a:t>112/254 (44.1%)</a:t>
                      </a:r>
                    </a:p>
                  </a:txBody>
                  <a:tcPr marL="9144" marR="9144" marT="0" marB="0">
                    <a:lnL w="0" cap="flat" cmpd="sng" algn="ctr">
                      <a:noFill/>
                      <a:prstDash val="solid"/>
                      <a:round/>
                      <a:headEnd type="none" w="med" len="med"/>
                      <a:tailEnd type="none" w="med" len="med"/>
                    </a:lnL>
                    <a:lnR w="0">
                      <a:noFill/>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114300" algn="ctr">
                        <a:lnSpc>
                          <a:spcPct val="100000"/>
                        </a:lnSpc>
                        <a:buNone/>
                      </a:pPr>
                      <a:r>
                        <a:rPr lang="en-US" sz="1900" b="1" kern="100">
                          <a:solidFill>
                            <a:schemeClr val="accent1"/>
                          </a:solidFill>
                          <a:effectLst/>
                          <a:latin typeface="Calibri"/>
                          <a:ea typeface="+mn-ea"/>
                          <a:cs typeface="Calibri"/>
                        </a:rPr>
                        <a:t>79/258 (30.6%)</a:t>
                      </a:r>
                    </a:p>
                  </a:txBody>
                  <a:tcPr marL="9144" marR="9144" marT="0" marB="0">
                    <a:lnL w="0">
                      <a:noFill/>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a:lnSpc>
                          <a:spcPct val="100000"/>
                        </a:lnSpc>
                        <a:buNone/>
                      </a:pPr>
                      <a:endParaRPr lang="en-US" sz="1900" kern="100">
                        <a:solidFill>
                          <a:schemeClr val="tx1"/>
                        </a:solidFill>
                        <a:effectLst/>
                        <a:latin typeface="Aptos"/>
                        <a:ea typeface="+mn-ea"/>
                        <a:cs typeface="Times New Roman"/>
                      </a:endParaRPr>
                    </a:p>
                  </a:txBody>
                  <a:tcPr marL="9144" marR="9144" marT="0" marB="0" anchor="ctr">
                    <a:lnL w="0" cap="flat" cmpd="sng" algn="ctr">
                      <a:noFill/>
                      <a:prstDash val="solid"/>
                      <a:round/>
                      <a:headEnd type="none" w="med" len="med"/>
                      <a:tailEnd type="none" w="med" len="med"/>
                    </a:lnL>
                    <a:lnR w="0">
                      <a:noFill/>
                    </a:lnR>
                    <a:lnT w="0">
                      <a:noFill/>
                    </a:lnT>
                    <a:lnB w="0">
                      <a:noFill/>
                    </a:lnB>
                    <a:lnTlToBr w="12700" cmpd="sng">
                      <a:noFill/>
                      <a:prstDash val="solid"/>
                    </a:lnTlToBr>
                    <a:lnBlToTr w="12700" cmpd="sng">
                      <a:noFill/>
                      <a:prstDash val="solid"/>
                    </a:lnBlToTr>
                    <a:noFill/>
                  </a:tcPr>
                </a:tc>
                <a:extLst>
                  <a:ext uri="{0D108BD9-81ED-4DB2-BD59-A6C34878D82A}">
                    <a16:rowId xmlns:a16="http://schemas.microsoft.com/office/drawing/2014/main" val="1398419298"/>
                  </a:ext>
                </a:extLst>
              </a:tr>
              <a:tr h="309681">
                <a:tc>
                  <a:txBody>
                    <a:bodyPr/>
                    <a:lstStyle/>
                    <a:p>
                      <a:pPr marL="0" marR="0" indent="273050">
                        <a:lnSpc>
                          <a:spcPct val="100000"/>
                        </a:lnSpc>
                        <a:buNone/>
                      </a:pPr>
                      <a:r>
                        <a:rPr lang="en-US" sz="1800" kern="100">
                          <a:effectLst/>
                        </a:rPr>
                        <a:t>   2</a:t>
                      </a:r>
                      <a:endParaRPr lang="en-US" sz="1800" kern="100">
                        <a:effectLst/>
                        <a:latin typeface="Aptos" panose="020B0004020202020204" pitchFamily="34" charset="0"/>
                        <a:ea typeface="+mn-ea"/>
                        <a:cs typeface="Times New Roman" panose="02020603050405020304" pitchFamily="18" charset="0"/>
                      </a:endParaRPr>
                    </a:p>
                  </a:txBody>
                  <a:tcPr marL="9144" marR="9144" marT="0" marB="0">
                    <a:lnL w="0">
                      <a:noFill/>
                    </a:lnL>
                    <a:lnR w="0">
                      <a:noFill/>
                    </a:lnR>
                    <a:lnT w="0">
                      <a:noFill/>
                    </a:lnT>
                    <a:lnB w="0">
                      <a:noFill/>
                    </a:lnB>
                    <a:noFill/>
                  </a:tcPr>
                </a:tc>
                <a:tc>
                  <a:txBody>
                    <a:bodyPr/>
                    <a:lstStyle/>
                    <a:p>
                      <a:pPr marL="0" marR="0" indent="273050" algn="ctr">
                        <a:lnSpc>
                          <a:spcPct val="100000"/>
                        </a:lnSpc>
                        <a:buNone/>
                      </a:pPr>
                      <a:r>
                        <a:rPr lang="en-US" sz="1800" kern="100">
                          <a:solidFill>
                            <a:schemeClr val="tx1"/>
                          </a:solidFill>
                          <a:effectLst/>
                        </a:rPr>
                        <a:t>55/254 (21.7%)</a:t>
                      </a:r>
                      <a:endParaRPr lang="en-US" sz="1800" kern="100">
                        <a:solidFill>
                          <a:schemeClr val="tx1"/>
                        </a:solidFill>
                        <a:effectLst/>
                        <a:latin typeface="Aptos" panose="020B0004020202020204" pitchFamily="34" charset="0"/>
                        <a:ea typeface="+mn-ea"/>
                        <a:cs typeface="Times New Roman" panose="02020603050405020304" pitchFamily="18" charset="0"/>
                      </a:endParaRPr>
                    </a:p>
                  </a:txBody>
                  <a:tcPr marL="9144" marR="9144" marT="0" marB="0">
                    <a:lnL w="0">
                      <a:noFill/>
                    </a:lnL>
                    <a:lnR w="0">
                      <a:noFill/>
                    </a:lnR>
                    <a:lnT w="0" cap="flat" cmpd="sng" algn="ctr">
                      <a:noFill/>
                      <a:prstDash val="solid"/>
                      <a:round/>
                      <a:headEnd type="none" w="med" len="med"/>
                      <a:tailEnd type="none" w="med" len="med"/>
                    </a:lnT>
                    <a:lnB w="0">
                      <a:noFill/>
                    </a:lnB>
                    <a:lnTlToBr w="12700" cmpd="sng">
                      <a:noFill/>
                      <a:prstDash val="solid"/>
                    </a:lnTlToBr>
                    <a:lnBlToTr w="12700" cmpd="sng">
                      <a:noFill/>
                      <a:prstDash val="solid"/>
                    </a:lnBlToTr>
                    <a:noFill/>
                  </a:tcPr>
                </a:tc>
                <a:tc>
                  <a:txBody>
                    <a:bodyPr/>
                    <a:lstStyle/>
                    <a:p>
                      <a:pPr marL="0" marR="0" indent="273050" algn="ctr">
                        <a:lnSpc>
                          <a:spcPct val="100000"/>
                        </a:lnSpc>
                        <a:buNone/>
                      </a:pPr>
                      <a:r>
                        <a:rPr lang="en-US" sz="1800" kern="100">
                          <a:solidFill>
                            <a:schemeClr val="tx1"/>
                          </a:solidFill>
                          <a:effectLst/>
                        </a:rPr>
                        <a:t>29/258 (11.2%)</a:t>
                      </a:r>
                      <a:endParaRPr lang="en-US" sz="1800" kern="100">
                        <a:solidFill>
                          <a:schemeClr val="tx1"/>
                        </a:solidFill>
                        <a:effectLst/>
                        <a:latin typeface="Aptos" panose="020B0004020202020204" pitchFamily="34" charset="0"/>
                        <a:ea typeface="+mn-ea"/>
                        <a:cs typeface="Times New Roman" panose="02020603050405020304" pitchFamily="18" charset="0"/>
                      </a:endParaRPr>
                    </a:p>
                  </a:txBody>
                  <a:tcPr marL="9144" marR="9144" marT="0" marB="0">
                    <a:lnL w="0">
                      <a:noFill/>
                    </a:lnL>
                    <a:lnR w="0">
                      <a:noFill/>
                    </a:lnR>
                    <a:lnT w="0" cap="flat" cmpd="sng" algn="ctr">
                      <a:noFill/>
                      <a:prstDash val="solid"/>
                      <a:round/>
                      <a:headEnd type="none" w="med" len="med"/>
                      <a:tailEnd type="none" w="med" len="med"/>
                    </a:lnT>
                    <a:lnB w="0">
                      <a:noFill/>
                    </a:lnB>
                    <a:lnTlToBr w="12700" cmpd="sng">
                      <a:noFill/>
                      <a:prstDash val="solid"/>
                    </a:lnTlToBr>
                    <a:lnBlToTr w="12700" cmpd="sng">
                      <a:noFill/>
                      <a:prstDash val="solid"/>
                    </a:lnBlToTr>
                    <a:noFill/>
                  </a:tcPr>
                </a:tc>
                <a:tc>
                  <a:txBody>
                    <a:bodyPr/>
                    <a:lstStyle/>
                    <a:p>
                      <a:pPr marL="0" marR="0" indent="0" algn="ctr">
                        <a:lnSpc>
                          <a:spcPct val="100000"/>
                        </a:lnSpc>
                        <a:buNone/>
                      </a:pPr>
                      <a:endParaRPr lang="en-US" sz="1800" kern="100">
                        <a:solidFill>
                          <a:schemeClr val="tx1"/>
                        </a:solidFill>
                        <a:effectLst/>
                        <a:latin typeface="Aptos" panose="020B0004020202020204" pitchFamily="34" charset="0"/>
                        <a:ea typeface="+mn-ea"/>
                        <a:cs typeface="Times New Roman" panose="02020603050405020304" pitchFamily="18" charset="0"/>
                      </a:endParaRPr>
                    </a:p>
                  </a:txBody>
                  <a:tcPr marL="9144" marR="9144" marT="0" marB="0" anchor="ctr">
                    <a:lnL w="0">
                      <a:noFill/>
                    </a:lnL>
                    <a:lnR w="0">
                      <a:noFill/>
                    </a:lnR>
                    <a:lnT w="0">
                      <a:noFill/>
                    </a:lnT>
                    <a:lnB w="0">
                      <a:noFill/>
                    </a:lnB>
                    <a:lnTlToBr w="12700" cmpd="sng">
                      <a:noFill/>
                      <a:prstDash val="solid"/>
                    </a:lnTlToBr>
                    <a:lnBlToTr w="12700" cmpd="sng">
                      <a:noFill/>
                      <a:prstDash val="solid"/>
                    </a:lnBlToTr>
                    <a:noFill/>
                  </a:tcPr>
                </a:tc>
                <a:extLst>
                  <a:ext uri="{0D108BD9-81ED-4DB2-BD59-A6C34878D82A}">
                    <a16:rowId xmlns:a16="http://schemas.microsoft.com/office/drawing/2014/main" val="3192950506"/>
                  </a:ext>
                </a:extLst>
              </a:tr>
              <a:tr h="309681">
                <a:tc>
                  <a:txBody>
                    <a:bodyPr/>
                    <a:lstStyle/>
                    <a:p>
                      <a:pPr marL="0" marR="0" indent="273050">
                        <a:lnSpc>
                          <a:spcPct val="100000"/>
                        </a:lnSpc>
                        <a:buNone/>
                      </a:pPr>
                      <a:r>
                        <a:rPr lang="en-US" sz="1800" kern="100">
                          <a:effectLst/>
                        </a:rPr>
                        <a:t>   3</a:t>
                      </a:r>
                      <a:endParaRPr lang="en-US" sz="1800" kern="100">
                        <a:effectLst/>
                        <a:latin typeface="Aptos" panose="020B0004020202020204" pitchFamily="34" charset="0"/>
                        <a:ea typeface="+mn-ea"/>
                        <a:cs typeface="Times New Roman" panose="02020603050405020304" pitchFamily="18" charset="0"/>
                      </a:endParaRPr>
                    </a:p>
                  </a:txBody>
                  <a:tcPr marL="9144" marR="9144" marT="0" marB="0">
                    <a:lnL w="0">
                      <a:noFill/>
                    </a:lnL>
                    <a:lnR w="0">
                      <a:noFill/>
                    </a:lnR>
                    <a:lnT w="0">
                      <a:noFill/>
                    </a:lnT>
                    <a:lnB w="0">
                      <a:noFill/>
                    </a:lnB>
                    <a:noFill/>
                  </a:tcPr>
                </a:tc>
                <a:tc>
                  <a:txBody>
                    <a:bodyPr/>
                    <a:lstStyle/>
                    <a:p>
                      <a:pPr marL="0" marR="0" indent="273050" algn="ctr">
                        <a:lnSpc>
                          <a:spcPct val="100000"/>
                        </a:lnSpc>
                        <a:buNone/>
                      </a:pPr>
                      <a:r>
                        <a:rPr lang="en-US" sz="1800" kern="100">
                          <a:solidFill>
                            <a:schemeClr val="tx1"/>
                          </a:solidFill>
                          <a:effectLst/>
                        </a:rPr>
                        <a:t>57/254 (22.4%)</a:t>
                      </a:r>
                      <a:endParaRPr lang="en-US" sz="1800" kern="100">
                        <a:solidFill>
                          <a:schemeClr val="tx1"/>
                        </a:solidFill>
                        <a:effectLst/>
                        <a:latin typeface="Aptos" panose="020B0004020202020204" pitchFamily="34" charset="0"/>
                        <a:ea typeface="+mn-ea"/>
                        <a:cs typeface="Times New Roman" panose="02020603050405020304" pitchFamily="18" charset="0"/>
                      </a:endParaRPr>
                    </a:p>
                  </a:txBody>
                  <a:tcPr marL="9144" marR="9144" marT="0" marB="0">
                    <a:lnL w="0">
                      <a:noFill/>
                    </a:lnL>
                    <a:lnR w="0">
                      <a:noFill/>
                    </a:lnR>
                    <a:lnT w="0">
                      <a:noFill/>
                    </a:lnT>
                    <a:lnB w="0">
                      <a:noFill/>
                    </a:lnB>
                    <a:lnTlToBr w="12700" cmpd="sng">
                      <a:noFill/>
                      <a:prstDash val="solid"/>
                    </a:lnTlToBr>
                    <a:lnBlToTr w="12700" cmpd="sng">
                      <a:noFill/>
                      <a:prstDash val="solid"/>
                    </a:lnBlToTr>
                    <a:noFill/>
                  </a:tcPr>
                </a:tc>
                <a:tc>
                  <a:txBody>
                    <a:bodyPr/>
                    <a:lstStyle/>
                    <a:p>
                      <a:pPr marL="0" marR="0" indent="273050" algn="ctr">
                        <a:lnSpc>
                          <a:spcPct val="100000"/>
                        </a:lnSpc>
                        <a:buNone/>
                      </a:pPr>
                      <a:r>
                        <a:rPr lang="en-US" sz="1800" kern="100">
                          <a:solidFill>
                            <a:schemeClr val="tx1"/>
                          </a:solidFill>
                          <a:effectLst/>
                        </a:rPr>
                        <a:t>50/258 (19.4%)</a:t>
                      </a:r>
                      <a:endParaRPr lang="en-US" sz="1800" kern="100">
                        <a:solidFill>
                          <a:schemeClr val="tx1"/>
                        </a:solidFill>
                        <a:effectLst/>
                        <a:latin typeface="Aptos" panose="020B0004020202020204" pitchFamily="34" charset="0"/>
                        <a:ea typeface="+mn-ea"/>
                        <a:cs typeface="Times New Roman" panose="02020603050405020304" pitchFamily="18" charset="0"/>
                      </a:endParaRPr>
                    </a:p>
                  </a:txBody>
                  <a:tcPr marL="9144" marR="9144" marT="0" marB="0">
                    <a:lnL w="0">
                      <a:noFill/>
                    </a:lnL>
                    <a:lnR w="0">
                      <a:noFill/>
                    </a:lnR>
                    <a:lnT w="0">
                      <a:noFill/>
                    </a:lnT>
                    <a:lnB w="0">
                      <a:noFill/>
                    </a:lnB>
                    <a:lnTlToBr w="12700" cmpd="sng">
                      <a:noFill/>
                      <a:prstDash val="solid"/>
                    </a:lnTlToBr>
                    <a:lnBlToTr w="12700" cmpd="sng">
                      <a:noFill/>
                      <a:prstDash val="solid"/>
                    </a:lnBlToTr>
                    <a:noFill/>
                  </a:tcPr>
                </a:tc>
                <a:tc>
                  <a:txBody>
                    <a:bodyPr/>
                    <a:lstStyle/>
                    <a:p>
                      <a:pPr marL="0" marR="0" indent="0" algn="ctr">
                        <a:lnSpc>
                          <a:spcPct val="100000"/>
                        </a:lnSpc>
                        <a:buNone/>
                      </a:pPr>
                      <a:endParaRPr lang="en-US" sz="1800" kern="100">
                        <a:solidFill>
                          <a:schemeClr val="tx1"/>
                        </a:solidFill>
                        <a:effectLst/>
                        <a:latin typeface="Aptos" panose="020B0004020202020204" pitchFamily="34" charset="0"/>
                        <a:ea typeface="+mn-ea"/>
                        <a:cs typeface="Times New Roman" panose="02020603050405020304" pitchFamily="18" charset="0"/>
                      </a:endParaRPr>
                    </a:p>
                  </a:txBody>
                  <a:tcPr marL="9144" marR="9144" marT="0" marB="0" anchor="ctr">
                    <a:lnL w="0">
                      <a:noFill/>
                    </a:lnL>
                    <a:lnR w="0">
                      <a:noFill/>
                    </a:lnR>
                    <a:lnT w="0">
                      <a:noFill/>
                    </a:lnT>
                    <a:lnB w="0">
                      <a:noFill/>
                    </a:lnB>
                    <a:lnTlToBr w="12700" cmpd="sng">
                      <a:noFill/>
                      <a:prstDash val="solid"/>
                    </a:lnTlToBr>
                    <a:lnBlToTr w="12700" cmpd="sng">
                      <a:noFill/>
                      <a:prstDash val="solid"/>
                    </a:lnBlToTr>
                    <a:noFill/>
                  </a:tcPr>
                </a:tc>
                <a:extLst>
                  <a:ext uri="{0D108BD9-81ED-4DB2-BD59-A6C34878D82A}">
                    <a16:rowId xmlns:a16="http://schemas.microsoft.com/office/drawing/2014/main" val="548942501"/>
                  </a:ext>
                </a:extLst>
              </a:tr>
              <a:tr h="309681">
                <a:tc>
                  <a:txBody>
                    <a:bodyPr/>
                    <a:lstStyle/>
                    <a:p>
                      <a:pPr marL="0" marR="0" indent="114300">
                        <a:lnSpc>
                          <a:spcPct val="100000"/>
                        </a:lnSpc>
                        <a:buNone/>
                      </a:pPr>
                      <a:r>
                        <a:rPr lang="en-US" sz="1800" kern="100">
                          <a:effectLst/>
                        </a:rPr>
                        <a:t>    Post-PCI TIMI flow, culprit vessel</a:t>
                      </a:r>
                      <a:endParaRPr lang="en-US" sz="1800" kern="100">
                        <a:effectLst/>
                        <a:latin typeface="Aptos" panose="020B0004020202020204" pitchFamily="34" charset="0"/>
                        <a:ea typeface="+mn-ea"/>
                        <a:cs typeface="Times New Roman" panose="02020603050405020304" pitchFamily="18" charset="0"/>
                      </a:endParaRPr>
                    </a:p>
                  </a:txBody>
                  <a:tcPr marL="9144" marR="9144" marT="0" marB="0">
                    <a:lnL w="0">
                      <a:noFill/>
                    </a:lnL>
                    <a:lnR w="0">
                      <a:noFill/>
                    </a:lnR>
                    <a:lnT w="0">
                      <a:noFill/>
                    </a:lnT>
                    <a:lnB w="0">
                      <a:noFill/>
                    </a:lnB>
                    <a:noFill/>
                  </a:tcPr>
                </a:tc>
                <a:tc>
                  <a:txBody>
                    <a:bodyPr/>
                    <a:lstStyle/>
                    <a:p>
                      <a:pPr marL="0" marR="0" indent="114300" algn="ctr">
                        <a:lnSpc>
                          <a:spcPct val="100000"/>
                        </a:lnSpc>
                        <a:buNone/>
                      </a:pPr>
                      <a:endParaRPr lang="en-US" sz="1800" kern="100">
                        <a:solidFill>
                          <a:schemeClr val="tx1"/>
                        </a:solidFill>
                        <a:effectLst/>
                        <a:latin typeface="Aptos" panose="020B0004020202020204" pitchFamily="34" charset="0"/>
                        <a:ea typeface="+mn-ea"/>
                        <a:cs typeface="Times New Roman" panose="02020603050405020304" pitchFamily="18" charset="0"/>
                      </a:endParaRPr>
                    </a:p>
                  </a:txBody>
                  <a:tcPr marL="9144" marR="9144" marT="0" marB="0">
                    <a:lnL w="0">
                      <a:noFill/>
                    </a:lnL>
                    <a:lnR w="0">
                      <a:noFill/>
                    </a:lnR>
                    <a:lnT w="0">
                      <a:noFill/>
                    </a:lnT>
                    <a:lnB w="0">
                      <a:noFill/>
                    </a:lnB>
                    <a:lnTlToBr w="12700" cmpd="sng">
                      <a:noFill/>
                      <a:prstDash val="solid"/>
                    </a:lnTlToBr>
                    <a:lnBlToTr w="12700" cmpd="sng">
                      <a:noFill/>
                      <a:prstDash val="solid"/>
                    </a:lnBlToTr>
                    <a:noFill/>
                  </a:tcPr>
                </a:tc>
                <a:tc>
                  <a:txBody>
                    <a:bodyPr/>
                    <a:lstStyle/>
                    <a:p>
                      <a:pPr marL="0" marR="0" indent="114300" algn="ctr">
                        <a:lnSpc>
                          <a:spcPct val="100000"/>
                        </a:lnSpc>
                        <a:buNone/>
                      </a:pPr>
                      <a:endParaRPr lang="en-US" sz="1800" kern="100">
                        <a:solidFill>
                          <a:schemeClr val="tx1"/>
                        </a:solidFill>
                        <a:effectLst/>
                        <a:latin typeface="Aptos" panose="020B0004020202020204" pitchFamily="34" charset="0"/>
                        <a:ea typeface="+mn-ea"/>
                        <a:cs typeface="Times New Roman" panose="02020603050405020304" pitchFamily="18" charset="0"/>
                      </a:endParaRPr>
                    </a:p>
                  </a:txBody>
                  <a:tcPr marL="9144" marR="9144" marT="0" marB="0">
                    <a:lnL w="0">
                      <a:noFill/>
                    </a:lnL>
                    <a:lnR w="0">
                      <a:noFill/>
                    </a:lnR>
                    <a:lnT w="0">
                      <a:noFill/>
                    </a:lnT>
                    <a:lnB w="0">
                      <a:noFill/>
                    </a:lnB>
                    <a:lnTlToBr w="12700" cmpd="sng">
                      <a:noFill/>
                      <a:prstDash val="solid"/>
                    </a:lnTlToBr>
                    <a:lnBlToTr w="12700" cmpd="sng">
                      <a:noFill/>
                      <a:prstDash val="solid"/>
                    </a:lnBlToTr>
                    <a:noFill/>
                  </a:tcPr>
                </a:tc>
                <a:tc>
                  <a:txBody>
                    <a:bodyPr/>
                    <a:lstStyle/>
                    <a:p>
                      <a:pPr marL="0" marR="0" indent="0" algn="ctr">
                        <a:lnSpc>
                          <a:spcPct val="100000"/>
                        </a:lnSpc>
                        <a:buNone/>
                      </a:pPr>
                      <a:r>
                        <a:rPr lang="en-US" sz="1800" kern="100">
                          <a:solidFill>
                            <a:schemeClr val="tx1"/>
                          </a:solidFill>
                          <a:effectLst/>
                        </a:rPr>
                        <a:t>0.63</a:t>
                      </a:r>
                      <a:endParaRPr lang="en-US" sz="1800" kern="100">
                        <a:solidFill>
                          <a:schemeClr val="tx1"/>
                        </a:solidFill>
                        <a:effectLst/>
                        <a:latin typeface="Aptos" panose="020B0004020202020204" pitchFamily="34" charset="0"/>
                        <a:ea typeface="+mn-ea"/>
                        <a:cs typeface="Times New Roman" panose="02020603050405020304" pitchFamily="18" charset="0"/>
                      </a:endParaRPr>
                    </a:p>
                  </a:txBody>
                  <a:tcPr marL="9144" marR="9144" marT="0" marB="0" anchor="ctr">
                    <a:lnL w="0">
                      <a:noFill/>
                    </a:lnL>
                    <a:lnR w="0">
                      <a:noFill/>
                    </a:lnR>
                    <a:lnT w="0">
                      <a:noFill/>
                    </a:lnT>
                    <a:lnB w="0">
                      <a:noFill/>
                    </a:lnB>
                    <a:lnTlToBr w="12700" cmpd="sng">
                      <a:noFill/>
                      <a:prstDash val="solid"/>
                    </a:lnTlToBr>
                    <a:lnBlToTr w="12700" cmpd="sng">
                      <a:noFill/>
                      <a:prstDash val="solid"/>
                    </a:lnBlToTr>
                    <a:noFill/>
                  </a:tcPr>
                </a:tc>
                <a:extLst>
                  <a:ext uri="{0D108BD9-81ED-4DB2-BD59-A6C34878D82A}">
                    <a16:rowId xmlns:a16="http://schemas.microsoft.com/office/drawing/2014/main" val="591727272"/>
                  </a:ext>
                </a:extLst>
              </a:tr>
              <a:tr h="309681">
                <a:tc>
                  <a:txBody>
                    <a:bodyPr/>
                    <a:lstStyle/>
                    <a:p>
                      <a:pPr marL="0" marR="0" indent="273050">
                        <a:lnSpc>
                          <a:spcPct val="100000"/>
                        </a:lnSpc>
                        <a:buNone/>
                      </a:pPr>
                      <a:r>
                        <a:rPr lang="en-US" sz="1800" kern="100">
                          <a:effectLst/>
                        </a:rPr>
                        <a:t> 0/1</a:t>
                      </a:r>
                      <a:endParaRPr lang="en-US" sz="1800" kern="100">
                        <a:effectLst/>
                        <a:latin typeface="Aptos" panose="020B0004020202020204" pitchFamily="34" charset="0"/>
                        <a:ea typeface="+mn-ea"/>
                        <a:cs typeface="Times New Roman" panose="02020603050405020304" pitchFamily="18" charset="0"/>
                      </a:endParaRPr>
                    </a:p>
                  </a:txBody>
                  <a:tcPr marL="9144" marR="9144" marT="0" marB="0">
                    <a:lnL w="0">
                      <a:noFill/>
                    </a:lnL>
                    <a:lnR w="0">
                      <a:noFill/>
                    </a:lnR>
                    <a:lnT w="0">
                      <a:noFill/>
                    </a:lnT>
                    <a:lnB w="0">
                      <a:noFill/>
                    </a:lnB>
                    <a:noFill/>
                  </a:tcPr>
                </a:tc>
                <a:tc>
                  <a:txBody>
                    <a:bodyPr/>
                    <a:lstStyle/>
                    <a:p>
                      <a:pPr marL="0" marR="0" indent="114300" algn="ctr">
                        <a:lnSpc>
                          <a:spcPct val="100000"/>
                        </a:lnSpc>
                        <a:buNone/>
                      </a:pPr>
                      <a:r>
                        <a:rPr lang="en-US" sz="1800" kern="100">
                          <a:solidFill>
                            <a:schemeClr val="tx1"/>
                          </a:solidFill>
                          <a:effectLst/>
                        </a:rPr>
                        <a:t>2/247 (0.8%)</a:t>
                      </a:r>
                      <a:endParaRPr lang="en-US" sz="1800" kern="100">
                        <a:solidFill>
                          <a:schemeClr val="tx1"/>
                        </a:solidFill>
                        <a:effectLst/>
                        <a:latin typeface="Aptos" panose="020B0004020202020204" pitchFamily="34" charset="0"/>
                        <a:ea typeface="+mn-ea"/>
                        <a:cs typeface="Times New Roman" panose="02020603050405020304" pitchFamily="18" charset="0"/>
                      </a:endParaRPr>
                    </a:p>
                  </a:txBody>
                  <a:tcPr marL="9144" marR="9144" marT="0" marB="0">
                    <a:lnL w="0">
                      <a:noFill/>
                    </a:lnL>
                    <a:lnR w="0">
                      <a:noFill/>
                    </a:lnR>
                    <a:lnT w="0">
                      <a:noFill/>
                    </a:lnT>
                    <a:lnB w="0">
                      <a:noFill/>
                    </a:lnB>
                    <a:lnTlToBr w="12700" cmpd="sng">
                      <a:noFill/>
                      <a:prstDash val="solid"/>
                    </a:lnTlToBr>
                    <a:lnBlToTr w="12700" cmpd="sng">
                      <a:noFill/>
                      <a:prstDash val="solid"/>
                    </a:lnBlToTr>
                    <a:noFill/>
                  </a:tcPr>
                </a:tc>
                <a:tc>
                  <a:txBody>
                    <a:bodyPr/>
                    <a:lstStyle/>
                    <a:p>
                      <a:pPr marL="0" marR="0" indent="114300" algn="ctr">
                        <a:lnSpc>
                          <a:spcPct val="100000"/>
                        </a:lnSpc>
                        <a:buNone/>
                      </a:pPr>
                      <a:r>
                        <a:rPr lang="en-US" sz="1800" kern="100">
                          <a:solidFill>
                            <a:schemeClr val="tx1"/>
                          </a:solidFill>
                          <a:effectLst/>
                        </a:rPr>
                        <a:t>2/248 (0.8%)</a:t>
                      </a:r>
                      <a:endParaRPr lang="en-US" sz="1800" kern="100">
                        <a:solidFill>
                          <a:schemeClr val="tx1"/>
                        </a:solidFill>
                        <a:effectLst/>
                        <a:latin typeface="Aptos" panose="020B0004020202020204" pitchFamily="34" charset="0"/>
                        <a:ea typeface="+mn-ea"/>
                        <a:cs typeface="Times New Roman" panose="02020603050405020304" pitchFamily="18" charset="0"/>
                      </a:endParaRPr>
                    </a:p>
                  </a:txBody>
                  <a:tcPr marL="9144" marR="9144" marT="0" marB="0">
                    <a:lnL w="0">
                      <a:noFill/>
                    </a:lnL>
                    <a:lnR w="0">
                      <a:noFill/>
                    </a:lnR>
                    <a:lnT w="0">
                      <a:noFill/>
                    </a:lnT>
                    <a:lnB w="0">
                      <a:noFill/>
                    </a:lnB>
                    <a:lnTlToBr w="12700" cmpd="sng">
                      <a:noFill/>
                      <a:prstDash val="solid"/>
                    </a:lnTlToBr>
                    <a:lnBlToTr w="12700" cmpd="sng">
                      <a:noFill/>
                      <a:prstDash val="solid"/>
                    </a:lnBlToTr>
                    <a:noFill/>
                  </a:tcPr>
                </a:tc>
                <a:tc>
                  <a:txBody>
                    <a:bodyPr/>
                    <a:lstStyle/>
                    <a:p>
                      <a:pPr marL="0" marR="0" indent="0" algn="ctr">
                        <a:lnSpc>
                          <a:spcPct val="100000"/>
                        </a:lnSpc>
                        <a:buNone/>
                      </a:pPr>
                      <a:endParaRPr lang="en-US" sz="1800" kern="100">
                        <a:solidFill>
                          <a:schemeClr val="tx1"/>
                        </a:solidFill>
                        <a:effectLst/>
                        <a:latin typeface="Aptos" panose="020B0004020202020204" pitchFamily="34" charset="0"/>
                        <a:ea typeface="+mn-ea"/>
                        <a:cs typeface="Times New Roman" panose="02020603050405020304" pitchFamily="18" charset="0"/>
                      </a:endParaRPr>
                    </a:p>
                  </a:txBody>
                  <a:tcPr marL="9144" marR="9144" marT="0" marB="0" anchor="ctr">
                    <a:lnL w="0">
                      <a:noFill/>
                    </a:lnL>
                    <a:lnR w="0">
                      <a:noFill/>
                    </a:lnR>
                    <a:lnT w="0">
                      <a:noFill/>
                    </a:lnT>
                    <a:lnB w="0">
                      <a:noFill/>
                    </a:lnB>
                    <a:lnTlToBr w="12700" cmpd="sng">
                      <a:noFill/>
                      <a:prstDash val="solid"/>
                    </a:lnTlToBr>
                    <a:lnBlToTr w="12700" cmpd="sng">
                      <a:noFill/>
                      <a:prstDash val="solid"/>
                    </a:lnBlToTr>
                    <a:noFill/>
                  </a:tcPr>
                </a:tc>
                <a:extLst>
                  <a:ext uri="{0D108BD9-81ED-4DB2-BD59-A6C34878D82A}">
                    <a16:rowId xmlns:a16="http://schemas.microsoft.com/office/drawing/2014/main" val="4259348345"/>
                  </a:ext>
                </a:extLst>
              </a:tr>
              <a:tr h="309681">
                <a:tc>
                  <a:txBody>
                    <a:bodyPr/>
                    <a:lstStyle/>
                    <a:p>
                      <a:pPr marL="0" marR="0" indent="273050">
                        <a:lnSpc>
                          <a:spcPct val="100000"/>
                        </a:lnSpc>
                        <a:buNone/>
                      </a:pPr>
                      <a:r>
                        <a:rPr lang="en-US" sz="1800" kern="100">
                          <a:effectLst/>
                        </a:rPr>
                        <a:t>   2</a:t>
                      </a:r>
                      <a:endParaRPr lang="en-US" sz="1800" kern="100">
                        <a:effectLst/>
                        <a:latin typeface="Aptos" panose="020B0004020202020204" pitchFamily="34" charset="0"/>
                        <a:ea typeface="+mn-ea"/>
                        <a:cs typeface="Times New Roman" panose="02020603050405020304" pitchFamily="18" charset="0"/>
                      </a:endParaRPr>
                    </a:p>
                  </a:txBody>
                  <a:tcPr marL="9144" marR="9144" marT="0" marB="0">
                    <a:lnL w="0">
                      <a:noFill/>
                    </a:lnL>
                    <a:lnR w="0">
                      <a:noFill/>
                    </a:lnR>
                    <a:lnT w="0">
                      <a:noFill/>
                    </a:lnT>
                    <a:lnB w="0">
                      <a:noFill/>
                    </a:lnB>
                    <a:noFill/>
                  </a:tcPr>
                </a:tc>
                <a:tc>
                  <a:txBody>
                    <a:bodyPr/>
                    <a:lstStyle/>
                    <a:p>
                      <a:pPr marL="0" marR="0" indent="273050" algn="ctr">
                        <a:lnSpc>
                          <a:spcPct val="100000"/>
                        </a:lnSpc>
                        <a:buNone/>
                      </a:pPr>
                      <a:r>
                        <a:rPr lang="en-US" sz="1800" kern="100">
                          <a:solidFill>
                            <a:schemeClr val="tx1"/>
                          </a:solidFill>
                          <a:effectLst/>
                        </a:rPr>
                        <a:t>35/247 (14.2%)</a:t>
                      </a:r>
                      <a:endParaRPr lang="en-US" sz="1800" kern="100">
                        <a:solidFill>
                          <a:schemeClr val="tx1"/>
                        </a:solidFill>
                        <a:effectLst/>
                        <a:latin typeface="Aptos" panose="020B0004020202020204" pitchFamily="34" charset="0"/>
                        <a:ea typeface="+mn-ea"/>
                        <a:cs typeface="Times New Roman" panose="02020603050405020304" pitchFamily="18" charset="0"/>
                      </a:endParaRPr>
                    </a:p>
                  </a:txBody>
                  <a:tcPr marL="9144" marR="9144" marT="0" marB="0">
                    <a:lnL w="0">
                      <a:noFill/>
                    </a:lnL>
                    <a:lnR w="0">
                      <a:noFill/>
                    </a:lnR>
                    <a:lnT w="0">
                      <a:noFill/>
                    </a:lnT>
                    <a:lnB w="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273050" algn="ctr">
                        <a:lnSpc>
                          <a:spcPct val="100000"/>
                        </a:lnSpc>
                        <a:buNone/>
                      </a:pPr>
                      <a:r>
                        <a:rPr lang="en-US" sz="1800" kern="100">
                          <a:solidFill>
                            <a:schemeClr val="tx1"/>
                          </a:solidFill>
                          <a:effectLst/>
                        </a:rPr>
                        <a:t>41/248 (16.5%)</a:t>
                      </a:r>
                      <a:endParaRPr lang="en-US" sz="1800" kern="100">
                        <a:solidFill>
                          <a:schemeClr val="tx1"/>
                        </a:solidFill>
                        <a:effectLst/>
                        <a:latin typeface="Aptos" panose="020B0004020202020204" pitchFamily="34" charset="0"/>
                        <a:ea typeface="+mn-ea"/>
                        <a:cs typeface="Times New Roman" panose="02020603050405020304" pitchFamily="18" charset="0"/>
                      </a:endParaRPr>
                    </a:p>
                  </a:txBody>
                  <a:tcPr marL="9144" marR="9144" marT="0" marB="0">
                    <a:lnL w="0">
                      <a:noFill/>
                    </a:lnL>
                    <a:lnR w="0">
                      <a:noFill/>
                    </a:lnR>
                    <a:lnT w="0">
                      <a:noFill/>
                    </a:lnT>
                    <a:lnB w="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a:lnSpc>
                          <a:spcPct val="100000"/>
                        </a:lnSpc>
                        <a:buNone/>
                      </a:pPr>
                      <a:endParaRPr lang="en-US" sz="1800" kern="100">
                        <a:solidFill>
                          <a:schemeClr val="tx1"/>
                        </a:solidFill>
                        <a:effectLst/>
                        <a:latin typeface="Aptos" panose="020B0004020202020204" pitchFamily="34" charset="0"/>
                        <a:ea typeface="+mn-ea"/>
                        <a:cs typeface="Times New Roman" panose="02020603050405020304" pitchFamily="18" charset="0"/>
                      </a:endParaRPr>
                    </a:p>
                  </a:txBody>
                  <a:tcPr marL="9144" marR="9144" marT="0" marB="0" anchor="ctr">
                    <a:lnL w="0">
                      <a:noFill/>
                    </a:lnL>
                    <a:lnR w="0">
                      <a:noFill/>
                    </a:lnR>
                    <a:lnT w="0">
                      <a:noFill/>
                    </a:lnT>
                    <a:lnB w="0">
                      <a:noFill/>
                    </a:lnB>
                    <a:lnTlToBr w="12700" cmpd="sng">
                      <a:noFill/>
                      <a:prstDash val="solid"/>
                    </a:lnTlToBr>
                    <a:lnBlToTr w="12700" cmpd="sng">
                      <a:noFill/>
                      <a:prstDash val="solid"/>
                    </a:lnBlToTr>
                    <a:noFill/>
                  </a:tcPr>
                </a:tc>
                <a:extLst>
                  <a:ext uri="{0D108BD9-81ED-4DB2-BD59-A6C34878D82A}">
                    <a16:rowId xmlns:a16="http://schemas.microsoft.com/office/drawing/2014/main" val="2732742193"/>
                  </a:ext>
                </a:extLst>
              </a:tr>
              <a:tr h="309681">
                <a:tc>
                  <a:txBody>
                    <a:bodyPr/>
                    <a:lstStyle/>
                    <a:p>
                      <a:pPr marL="0" marR="0" indent="273050">
                        <a:lnSpc>
                          <a:spcPct val="100000"/>
                        </a:lnSpc>
                        <a:buNone/>
                      </a:pPr>
                      <a:r>
                        <a:rPr lang="en-US" sz="1800" kern="100">
                          <a:effectLst/>
                        </a:rPr>
                        <a:t>   3</a:t>
                      </a:r>
                      <a:endParaRPr lang="en-US" sz="1800" kern="100">
                        <a:effectLst/>
                        <a:latin typeface="Aptos" panose="020B0004020202020204" pitchFamily="34" charset="0"/>
                        <a:ea typeface="+mn-ea"/>
                        <a:cs typeface="Times New Roman" panose="02020603050405020304" pitchFamily="18" charset="0"/>
                      </a:endParaRPr>
                    </a:p>
                  </a:txBody>
                  <a:tcPr marL="9144" marR="9144" marT="0" marB="0">
                    <a:lnL w="0">
                      <a:noFill/>
                    </a:lnL>
                    <a:lnR w="0" cap="flat" cmpd="sng" algn="ctr">
                      <a:noFill/>
                      <a:prstDash val="solid"/>
                      <a:round/>
                      <a:headEnd type="none" w="med" len="med"/>
                      <a:tailEnd type="none" w="med" len="med"/>
                    </a:lnR>
                    <a:lnT w="0">
                      <a:noFill/>
                    </a:lnT>
                    <a:lnB w="0">
                      <a:noFill/>
                    </a:lnB>
                    <a:noFill/>
                  </a:tcPr>
                </a:tc>
                <a:tc>
                  <a:txBody>
                    <a:bodyPr/>
                    <a:lstStyle/>
                    <a:p>
                      <a:pPr marL="0" marR="0" indent="273050" algn="ctr">
                        <a:lnSpc>
                          <a:spcPct val="100000"/>
                        </a:lnSpc>
                        <a:buNone/>
                      </a:pPr>
                      <a:r>
                        <a:rPr lang="en-US" sz="1800" kern="100">
                          <a:solidFill>
                            <a:schemeClr val="tx1"/>
                          </a:solidFill>
                          <a:effectLst/>
                        </a:rPr>
                        <a:t>210/247 (85.0%)</a:t>
                      </a:r>
                      <a:endParaRPr lang="en-US" sz="1800" kern="100">
                        <a:solidFill>
                          <a:schemeClr val="tx1"/>
                        </a:solidFill>
                        <a:effectLst/>
                        <a:latin typeface="Aptos" panose="020B0004020202020204" pitchFamily="34" charset="0"/>
                        <a:ea typeface="+mn-ea"/>
                        <a:cs typeface="Times New Roman" panose="02020603050405020304" pitchFamily="18" charset="0"/>
                      </a:endParaRPr>
                    </a:p>
                  </a:txBody>
                  <a:tcPr marL="9144" marR="9144" marT="0" marB="0">
                    <a:lnL w="0" cap="flat" cmpd="sng" algn="ctr">
                      <a:noFill/>
                      <a:prstDash val="solid"/>
                      <a:round/>
                      <a:headEnd type="none" w="med" len="med"/>
                      <a:tailEnd type="none" w="med" len="med"/>
                    </a:lnL>
                    <a:lnR w="0">
                      <a:noFill/>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273050" algn="ctr">
                        <a:lnSpc>
                          <a:spcPct val="100000"/>
                        </a:lnSpc>
                        <a:buNone/>
                      </a:pPr>
                      <a:r>
                        <a:rPr lang="en-US" sz="1800" kern="100">
                          <a:solidFill>
                            <a:schemeClr val="tx1"/>
                          </a:solidFill>
                          <a:effectLst/>
                        </a:rPr>
                        <a:t>205/248 (82.7%)</a:t>
                      </a:r>
                      <a:endParaRPr lang="en-US" sz="1800" kern="100">
                        <a:solidFill>
                          <a:schemeClr val="tx1"/>
                        </a:solidFill>
                        <a:effectLst/>
                        <a:latin typeface="Aptos" panose="020B0004020202020204" pitchFamily="34" charset="0"/>
                        <a:ea typeface="+mn-ea"/>
                        <a:cs typeface="Times New Roman" panose="02020603050405020304" pitchFamily="18" charset="0"/>
                      </a:endParaRPr>
                    </a:p>
                  </a:txBody>
                  <a:tcPr marL="9144" marR="9144" marT="0" marB="0">
                    <a:lnL w="0">
                      <a:noFill/>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a:lnSpc>
                          <a:spcPct val="100000"/>
                        </a:lnSpc>
                        <a:buNone/>
                      </a:pPr>
                      <a:endParaRPr lang="en-US" sz="1800" kern="100" dirty="0">
                        <a:solidFill>
                          <a:schemeClr val="tx1"/>
                        </a:solidFill>
                        <a:effectLst/>
                        <a:latin typeface="Aptos" panose="020B0004020202020204" pitchFamily="34" charset="0"/>
                        <a:ea typeface="+mn-ea"/>
                        <a:cs typeface="Times New Roman" panose="02020603050405020304" pitchFamily="18" charset="0"/>
                      </a:endParaRPr>
                    </a:p>
                  </a:txBody>
                  <a:tcPr marL="9144" marR="9144" marT="0" marB="0" anchor="ctr">
                    <a:lnL w="0" cap="flat" cmpd="sng" algn="ctr">
                      <a:noFill/>
                      <a:prstDash val="solid"/>
                      <a:round/>
                      <a:headEnd type="none" w="med" len="med"/>
                      <a:tailEnd type="none" w="med" len="med"/>
                    </a:lnL>
                    <a:lnR w="0">
                      <a:noFill/>
                    </a:lnR>
                    <a:lnT w="0">
                      <a:noFill/>
                    </a:lnT>
                    <a:lnB w="0">
                      <a:noFill/>
                    </a:lnB>
                    <a:lnTlToBr w="12700" cmpd="sng">
                      <a:noFill/>
                      <a:prstDash val="solid"/>
                    </a:lnTlToBr>
                    <a:lnBlToTr w="12700" cmpd="sng">
                      <a:noFill/>
                      <a:prstDash val="solid"/>
                    </a:lnBlToTr>
                    <a:noFill/>
                  </a:tcPr>
                </a:tc>
                <a:extLst>
                  <a:ext uri="{0D108BD9-81ED-4DB2-BD59-A6C34878D82A}">
                    <a16:rowId xmlns:a16="http://schemas.microsoft.com/office/drawing/2014/main" val="3386603065"/>
                  </a:ext>
                </a:extLst>
              </a:tr>
            </a:tbl>
          </a:graphicData>
        </a:graphic>
      </p:graphicFrame>
    </p:spTree>
    <p:extLst>
      <p:ext uri="{BB962C8B-B14F-4D97-AF65-F5344CB8AC3E}">
        <p14:creationId xmlns:p14="http://schemas.microsoft.com/office/powerpoint/2010/main" val="4245900864"/>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47498-4FB6-EB53-8A48-0DCF750C481F}"/>
            </a:ext>
          </a:extLst>
        </p:cNvPr>
        <p:cNvGrpSpPr/>
        <p:nvPr/>
      </p:nvGrpSpPr>
      <p:grpSpPr>
        <a:xfrm>
          <a:off x="0" y="0"/>
          <a:ext cx="0" cy="0"/>
          <a:chOff x="0" y="0"/>
          <a:chExt cx="0" cy="0"/>
        </a:xfrm>
      </p:grpSpPr>
      <p:pic>
        <p:nvPicPr>
          <p:cNvPr id="33" name="Picture 32">
            <a:extLst>
              <a:ext uri="{FF2B5EF4-FFF2-40B4-BE49-F238E27FC236}">
                <a16:creationId xmlns:a16="http://schemas.microsoft.com/office/drawing/2014/main" id="{2C373E60-83FB-D0FC-62D3-7CBA1B0D7485}"/>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332305" y="1111944"/>
            <a:ext cx="11628959" cy="1692523"/>
          </a:xfrm>
          <a:prstGeom prst="rect">
            <a:avLst/>
          </a:prstGeom>
        </p:spPr>
      </p:pic>
      <p:pic>
        <p:nvPicPr>
          <p:cNvPr id="34" name="Picture 33">
            <a:extLst>
              <a:ext uri="{FF2B5EF4-FFF2-40B4-BE49-F238E27FC236}">
                <a16:creationId xmlns:a16="http://schemas.microsoft.com/office/drawing/2014/main" id="{F12F68D5-867E-0E3B-F7A0-7B8AC6C8E9A5}"/>
              </a:ext>
            </a:extLst>
          </p:cNvPr>
          <p:cNvPicPr>
            <a:picLocks noChangeAspect="1"/>
          </p:cNvPicPr>
          <p:nvPr/>
        </p:nvPicPr>
        <p:blipFill>
          <a:blip r:embed="rId4" cstate="hqprint">
            <a:extLst>
              <a:ext uri="{BEBA8EAE-BF5A-486C-A8C5-ECC9F3942E4B}">
                <a14:imgProps xmlns:a14="http://schemas.microsoft.com/office/drawing/2010/main">
                  <a14:imgLayer r:embed="rId5">
                    <a14:imgEffect>
                      <a14:sharpenSoften amount="50000"/>
                    </a14:imgEffect>
                    <a14:imgEffect>
                      <a14:colorTemperature colorTemp="5300"/>
                    </a14:imgEffect>
                  </a14:imgLayer>
                </a14:imgProps>
              </a:ext>
              <a:ext uri="{28A0092B-C50C-407E-A947-70E740481C1C}">
                <a14:useLocalDpi xmlns:a14="http://schemas.microsoft.com/office/drawing/2010/main"/>
              </a:ext>
            </a:extLst>
          </a:blip>
          <a:srcRect/>
          <a:stretch>
            <a:fillRect/>
          </a:stretch>
        </p:blipFill>
        <p:spPr>
          <a:xfrm>
            <a:off x="332305" y="3123900"/>
            <a:ext cx="11628959" cy="1748541"/>
          </a:xfrm>
          <a:prstGeom prst="rect">
            <a:avLst/>
          </a:prstGeom>
        </p:spPr>
      </p:pic>
      <p:sp>
        <p:nvSpPr>
          <p:cNvPr id="2" name="Title 1">
            <a:extLst>
              <a:ext uri="{FF2B5EF4-FFF2-40B4-BE49-F238E27FC236}">
                <a16:creationId xmlns:a16="http://schemas.microsoft.com/office/drawing/2014/main" id="{1622C18E-9CF3-21D6-FCC2-20D345AE5448}"/>
              </a:ext>
            </a:extLst>
          </p:cNvPr>
          <p:cNvSpPr>
            <a:spLocks noGrp="1"/>
          </p:cNvSpPr>
          <p:nvPr>
            <p:ph type="title"/>
          </p:nvPr>
        </p:nvSpPr>
        <p:spPr/>
        <p:txBody>
          <a:bodyPr/>
          <a:lstStyle/>
          <a:p>
            <a:r>
              <a:rPr lang="en-US">
                <a:solidFill>
                  <a:schemeClr val="tx1"/>
                </a:solidFill>
              </a:rPr>
              <a:t>Total Ischemic Time and Door-to-Balloon Time</a:t>
            </a:r>
          </a:p>
        </p:txBody>
      </p:sp>
      <p:sp>
        <p:nvSpPr>
          <p:cNvPr id="7" name="TextBox 6">
            <a:extLst>
              <a:ext uri="{FF2B5EF4-FFF2-40B4-BE49-F238E27FC236}">
                <a16:creationId xmlns:a16="http://schemas.microsoft.com/office/drawing/2014/main" id="{F91DFF93-EA4D-B02A-C9A6-4F89F3171613}"/>
              </a:ext>
            </a:extLst>
          </p:cNvPr>
          <p:cNvSpPr txBox="1"/>
          <p:nvPr/>
        </p:nvSpPr>
        <p:spPr>
          <a:xfrm>
            <a:off x="907455" y="4917293"/>
            <a:ext cx="10472286" cy="1000274"/>
          </a:xfrm>
          <a:prstGeom prst="rect">
            <a:avLst/>
          </a:prstGeom>
          <a:noFill/>
        </p:spPr>
        <p:txBody>
          <a:bodyPr wrap="square" lIns="91440" tIns="45720" rIns="91440" bIns="45720" anchor="t">
            <a:spAutoFit/>
          </a:bodyPr>
          <a:lstStyle/>
          <a:p>
            <a:pPr algn="ctr">
              <a:spcAft>
                <a:spcPts val="300"/>
              </a:spcAft>
            </a:pPr>
            <a:r>
              <a:rPr lang="en-US" b="1" kern="100">
                <a:solidFill>
                  <a:srgbClr val="000000"/>
                </a:solidFill>
                <a:latin typeface="Arial"/>
                <a:cs typeface="Arial"/>
              </a:rPr>
              <a:t>Median 47 minutes longer Total Ischemic Time (p&lt;0.0001)</a:t>
            </a:r>
          </a:p>
          <a:p>
            <a:pPr algn="ctr">
              <a:spcAft>
                <a:spcPts val="300"/>
              </a:spcAft>
            </a:pPr>
            <a:r>
              <a:rPr lang="en-US" b="1" kern="100">
                <a:solidFill>
                  <a:srgbClr val="000000"/>
                </a:solidFill>
                <a:latin typeface="Arial"/>
                <a:cs typeface="Arial"/>
              </a:rPr>
              <a:t>Median 42 minutes longer Door-to-Balloon time (p&lt;0.0001)</a:t>
            </a:r>
          </a:p>
          <a:p>
            <a:pPr algn="ctr">
              <a:spcAft>
                <a:spcPts val="300"/>
              </a:spcAft>
            </a:pPr>
            <a:r>
              <a:rPr lang="en-US" b="1">
                <a:solidFill>
                  <a:srgbClr val="000000"/>
                </a:solidFill>
                <a:latin typeface="Arial"/>
                <a:cs typeface="Arial"/>
              </a:rPr>
              <a:t>Zero bail-out PCI during the protocolized </a:t>
            </a:r>
            <a:r>
              <a:rPr lang="en-US">
                <a:solidFill>
                  <a:srgbClr val="000000"/>
                </a:solidFill>
                <a:latin typeface="Arial"/>
                <a:cs typeface="Arial"/>
              </a:rPr>
              <a:t>≥</a:t>
            </a:r>
            <a:r>
              <a:rPr lang="en-US" b="1">
                <a:solidFill>
                  <a:srgbClr val="000000"/>
                </a:solidFill>
                <a:latin typeface="Arial"/>
                <a:cs typeface="Arial"/>
              </a:rPr>
              <a:t>30 mins waiting period under TV-</a:t>
            </a:r>
            <a:r>
              <a:rPr lang="en-US" b="1" err="1">
                <a:solidFill>
                  <a:srgbClr val="000000"/>
                </a:solidFill>
                <a:latin typeface="Arial"/>
                <a:cs typeface="Arial"/>
              </a:rPr>
              <a:t>mAFP</a:t>
            </a:r>
            <a:r>
              <a:rPr lang="en-US" b="1">
                <a:solidFill>
                  <a:srgbClr val="000000"/>
                </a:solidFill>
                <a:latin typeface="Arial"/>
                <a:cs typeface="Arial"/>
              </a:rPr>
              <a:t> support</a:t>
            </a:r>
            <a:endParaRPr lang="en-US">
              <a:solidFill>
                <a:srgbClr val="000000"/>
              </a:solidFill>
              <a:latin typeface="Arial"/>
              <a:cs typeface="Arial"/>
            </a:endParaRPr>
          </a:p>
        </p:txBody>
      </p:sp>
      <p:sp>
        <p:nvSpPr>
          <p:cNvPr id="20" name="TextBox 19">
            <a:extLst>
              <a:ext uri="{FF2B5EF4-FFF2-40B4-BE49-F238E27FC236}">
                <a16:creationId xmlns:a16="http://schemas.microsoft.com/office/drawing/2014/main" id="{F97AD920-5329-9EFD-E139-323E8862CF5E}"/>
              </a:ext>
            </a:extLst>
          </p:cNvPr>
          <p:cNvSpPr txBox="1"/>
          <p:nvPr/>
        </p:nvSpPr>
        <p:spPr>
          <a:xfrm>
            <a:off x="79022" y="3762681"/>
            <a:ext cx="1648055" cy="461665"/>
          </a:xfrm>
          <a:prstGeom prst="rect">
            <a:avLst/>
          </a:prstGeom>
          <a:solidFill>
            <a:schemeClr val="bg1"/>
          </a:solidFill>
        </p:spPr>
        <p:txBody>
          <a:bodyPr wrap="square" rtlCol="0" anchor="ctr">
            <a:spAutoFit/>
          </a:bodyPr>
          <a:lstStyle/>
          <a:p>
            <a:pPr algn="r"/>
            <a:r>
              <a:rPr lang="en-US" sz="2400" b="1">
                <a:solidFill>
                  <a:srgbClr val="000000"/>
                </a:solidFill>
                <a:latin typeface="Arial" panose="020B0604020202020204" pitchFamily="34" charset="0"/>
                <a:cs typeface="Arial" panose="020B0604020202020204" pitchFamily="34" charset="0"/>
              </a:rPr>
              <a:t>Treatment</a:t>
            </a:r>
          </a:p>
        </p:txBody>
      </p:sp>
      <p:sp>
        <p:nvSpPr>
          <p:cNvPr id="21" name="TextBox 20">
            <a:extLst>
              <a:ext uri="{FF2B5EF4-FFF2-40B4-BE49-F238E27FC236}">
                <a16:creationId xmlns:a16="http://schemas.microsoft.com/office/drawing/2014/main" id="{30A08B63-91AF-2B2A-CA4D-37F2B0FABE97}"/>
              </a:ext>
            </a:extLst>
          </p:cNvPr>
          <p:cNvSpPr txBox="1"/>
          <p:nvPr/>
        </p:nvSpPr>
        <p:spPr>
          <a:xfrm>
            <a:off x="457972" y="1883588"/>
            <a:ext cx="1269105" cy="461665"/>
          </a:xfrm>
          <a:prstGeom prst="rect">
            <a:avLst/>
          </a:prstGeom>
          <a:solidFill>
            <a:schemeClr val="bg1"/>
          </a:solidFill>
        </p:spPr>
        <p:txBody>
          <a:bodyPr wrap="square" rtlCol="0" anchor="ctr">
            <a:spAutoFit/>
          </a:bodyPr>
          <a:lstStyle/>
          <a:p>
            <a:pPr algn="r"/>
            <a:r>
              <a:rPr lang="en-US" sz="2400" b="1">
                <a:latin typeface="Arial" panose="020B0604020202020204" pitchFamily="34" charset="0"/>
                <a:cs typeface="Arial" panose="020B0604020202020204" pitchFamily="34" charset="0"/>
              </a:rPr>
              <a:t>Control</a:t>
            </a:r>
          </a:p>
        </p:txBody>
      </p:sp>
    </p:spTree>
    <p:extLst>
      <p:ext uri="{BB962C8B-B14F-4D97-AF65-F5344CB8AC3E}">
        <p14:creationId xmlns:p14="http://schemas.microsoft.com/office/powerpoint/2010/main" val="2021777402"/>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CC177-37FD-D078-3487-24CFB03013C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4E8D4E4-84D9-FDAD-95A5-8E344557DBEB}"/>
              </a:ext>
            </a:extLst>
          </p:cNvPr>
          <p:cNvSpPr>
            <a:spLocks noGrp="1"/>
          </p:cNvSpPr>
          <p:nvPr>
            <p:ph type="title"/>
          </p:nvPr>
        </p:nvSpPr>
        <p:spPr>
          <a:xfrm>
            <a:off x="838200" y="61286"/>
            <a:ext cx="10515600" cy="713265"/>
          </a:xfrm>
        </p:spPr>
        <p:txBody>
          <a:bodyPr>
            <a:normAutofit/>
          </a:bodyPr>
          <a:lstStyle/>
          <a:p>
            <a:r>
              <a:rPr lang="en-US" sz="3200"/>
              <a:t>Acknowledgements</a:t>
            </a:r>
          </a:p>
        </p:txBody>
      </p:sp>
      <p:sp>
        <p:nvSpPr>
          <p:cNvPr id="5" name="Content Placeholder 4">
            <a:extLst>
              <a:ext uri="{FF2B5EF4-FFF2-40B4-BE49-F238E27FC236}">
                <a16:creationId xmlns:a16="http://schemas.microsoft.com/office/drawing/2014/main" id="{11171EE6-332B-1165-FDFC-A9FB816261A2}"/>
              </a:ext>
            </a:extLst>
          </p:cNvPr>
          <p:cNvSpPr>
            <a:spLocks noGrp="1"/>
          </p:cNvSpPr>
          <p:nvPr>
            <p:ph sz="half" idx="1"/>
          </p:nvPr>
        </p:nvSpPr>
        <p:spPr>
          <a:xfrm>
            <a:off x="1268837" y="720248"/>
            <a:ext cx="5282940" cy="4166130"/>
          </a:xfrm>
        </p:spPr>
        <p:txBody>
          <a:bodyPr vert="horz" lIns="91440" tIns="45720" rIns="91440" bIns="45720" rtlCol="0" anchor="t">
            <a:noAutofit/>
          </a:bodyPr>
          <a:lstStyle/>
          <a:p>
            <a:pPr marL="0" indent="0">
              <a:lnSpc>
                <a:spcPct val="100000"/>
              </a:lnSpc>
              <a:spcBef>
                <a:spcPts val="0"/>
              </a:spcBef>
              <a:spcAft>
                <a:spcPts val="200"/>
              </a:spcAft>
              <a:buNone/>
            </a:pPr>
            <a:r>
              <a:rPr lang="en-US" sz="1800" b="1">
                <a:solidFill>
                  <a:srgbClr val="4472C4"/>
                </a:solidFill>
              </a:rPr>
              <a:t>Steering Committee</a:t>
            </a:r>
          </a:p>
          <a:p>
            <a:pPr>
              <a:lnSpc>
                <a:spcPct val="100000"/>
              </a:lnSpc>
              <a:spcBef>
                <a:spcPts val="0"/>
              </a:spcBef>
              <a:spcAft>
                <a:spcPts val="200"/>
              </a:spcAft>
            </a:pPr>
            <a:r>
              <a:rPr lang="en-US" sz="1800"/>
              <a:t>William O’Neill, MD NPI</a:t>
            </a:r>
          </a:p>
          <a:p>
            <a:pPr>
              <a:lnSpc>
                <a:spcPct val="100000"/>
              </a:lnSpc>
              <a:spcBef>
                <a:spcPts val="0"/>
              </a:spcBef>
              <a:spcAft>
                <a:spcPts val="200"/>
              </a:spcAft>
            </a:pPr>
            <a:r>
              <a:rPr lang="en-US" sz="1800"/>
              <a:t>Norman </a:t>
            </a:r>
            <a:r>
              <a:rPr lang="en-US" sz="1800" err="1"/>
              <a:t>Mangner</a:t>
            </a:r>
            <a:r>
              <a:rPr lang="en-US" sz="1800"/>
              <a:t>, Prof. Dr. Med NPI</a:t>
            </a:r>
          </a:p>
          <a:p>
            <a:pPr>
              <a:lnSpc>
                <a:spcPct val="100000"/>
              </a:lnSpc>
              <a:spcBef>
                <a:spcPts val="0"/>
              </a:spcBef>
              <a:spcAft>
                <a:spcPts val="200"/>
              </a:spcAft>
            </a:pPr>
            <a:r>
              <a:rPr lang="en-US" sz="1800"/>
              <a:t>Gregg W Stone, MD</a:t>
            </a:r>
          </a:p>
          <a:p>
            <a:pPr>
              <a:lnSpc>
                <a:spcPct val="100000"/>
              </a:lnSpc>
              <a:spcBef>
                <a:spcPts val="0"/>
              </a:spcBef>
              <a:spcAft>
                <a:spcPts val="200"/>
              </a:spcAft>
            </a:pPr>
            <a:r>
              <a:rPr lang="en-US" sz="1800"/>
              <a:t>James </a:t>
            </a:r>
            <a:r>
              <a:rPr lang="en-US" sz="1800" err="1"/>
              <a:t>Udelson</a:t>
            </a:r>
            <a:r>
              <a:rPr lang="en-US" sz="1800"/>
              <a:t>, MD</a:t>
            </a:r>
          </a:p>
          <a:p>
            <a:pPr>
              <a:lnSpc>
                <a:spcPct val="100000"/>
              </a:lnSpc>
              <a:spcBef>
                <a:spcPts val="0"/>
              </a:spcBef>
              <a:spcAft>
                <a:spcPts val="200"/>
              </a:spcAft>
            </a:pPr>
            <a:r>
              <a:rPr lang="en-US" sz="1800"/>
              <a:t>Jeffrey Moses, MD</a:t>
            </a:r>
          </a:p>
          <a:p>
            <a:pPr>
              <a:lnSpc>
                <a:spcPct val="100000"/>
              </a:lnSpc>
              <a:spcBef>
                <a:spcPts val="0"/>
              </a:spcBef>
              <a:spcAft>
                <a:spcPts val="200"/>
              </a:spcAft>
            </a:pPr>
            <a:r>
              <a:rPr lang="en-US" sz="1800"/>
              <a:t>Navin K Kapur MD*</a:t>
            </a:r>
          </a:p>
          <a:p>
            <a:pPr marL="6" lvl="1" indent="0">
              <a:lnSpc>
                <a:spcPct val="100000"/>
              </a:lnSpc>
              <a:spcBef>
                <a:spcPts val="0"/>
              </a:spcBef>
              <a:spcAft>
                <a:spcPts val="200"/>
              </a:spcAft>
              <a:buNone/>
            </a:pPr>
            <a:r>
              <a:rPr lang="en-US" sz="1800" b="1">
                <a:solidFill>
                  <a:srgbClr val="4472C4"/>
                </a:solidFill>
              </a:rPr>
              <a:t>Regional PI Leads</a:t>
            </a:r>
          </a:p>
          <a:p>
            <a:pPr marL="228612" lvl="1">
              <a:lnSpc>
                <a:spcPct val="100000"/>
              </a:lnSpc>
              <a:spcBef>
                <a:spcPts val="0"/>
              </a:spcBef>
              <a:spcAft>
                <a:spcPts val="200"/>
              </a:spcAft>
            </a:pPr>
            <a:r>
              <a:rPr lang="en-US" sz="1800"/>
              <a:t>Nima Aghili, MD</a:t>
            </a:r>
          </a:p>
          <a:p>
            <a:pPr marL="228612" lvl="1">
              <a:lnSpc>
                <a:spcPct val="100000"/>
              </a:lnSpc>
              <a:spcBef>
                <a:spcPts val="0"/>
              </a:spcBef>
              <a:spcAft>
                <a:spcPts val="200"/>
              </a:spcAft>
            </a:pPr>
            <a:r>
              <a:rPr lang="en-US" sz="1800" err="1"/>
              <a:t>Alaide</a:t>
            </a:r>
            <a:r>
              <a:rPr lang="en-US" sz="1800"/>
              <a:t> Chieffo, Prof. Dr. Med</a:t>
            </a:r>
          </a:p>
          <a:p>
            <a:pPr marL="228612" lvl="1">
              <a:lnSpc>
                <a:spcPct val="100000"/>
              </a:lnSpc>
              <a:spcBef>
                <a:spcPts val="0"/>
              </a:spcBef>
              <a:spcAft>
                <a:spcPts val="200"/>
              </a:spcAft>
            </a:pPr>
            <a:r>
              <a:rPr lang="en-US" sz="1800"/>
              <a:t>Haroon Faraz, MD</a:t>
            </a:r>
          </a:p>
          <a:p>
            <a:pPr marL="228612" lvl="1">
              <a:lnSpc>
                <a:spcPct val="100000"/>
              </a:lnSpc>
              <a:spcBef>
                <a:spcPts val="0"/>
              </a:spcBef>
              <a:spcAft>
                <a:spcPts val="200"/>
              </a:spcAft>
            </a:pPr>
            <a:r>
              <a:rPr lang="en-US" sz="1800"/>
              <a:t>Sanjit Jolly, MD</a:t>
            </a:r>
          </a:p>
          <a:p>
            <a:pPr marL="228612" lvl="1">
              <a:lnSpc>
                <a:spcPct val="100000"/>
              </a:lnSpc>
              <a:spcBef>
                <a:spcPts val="0"/>
              </a:spcBef>
              <a:spcAft>
                <a:spcPts val="200"/>
              </a:spcAft>
            </a:pPr>
            <a:r>
              <a:rPr lang="en-US" sz="1800"/>
              <a:t>Samuel McElwee, MD</a:t>
            </a:r>
          </a:p>
          <a:p>
            <a:pPr marL="228612" lvl="1">
              <a:lnSpc>
                <a:spcPct val="100000"/>
              </a:lnSpc>
              <a:spcBef>
                <a:spcPts val="0"/>
              </a:spcBef>
              <a:spcAft>
                <a:spcPts val="200"/>
              </a:spcAft>
            </a:pPr>
            <a:r>
              <a:rPr lang="en-US" sz="1800"/>
              <a:t>Raja A. Nazir, MD</a:t>
            </a:r>
            <a:endParaRPr lang="en-US" sz="1800" b="1"/>
          </a:p>
          <a:p>
            <a:pPr marL="6" lvl="1" indent="0">
              <a:lnSpc>
                <a:spcPct val="100000"/>
              </a:lnSpc>
              <a:spcBef>
                <a:spcPts val="0"/>
              </a:spcBef>
              <a:spcAft>
                <a:spcPts val="200"/>
              </a:spcAft>
              <a:buNone/>
            </a:pPr>
            <a:r>
              <a:rPr lang="en-US" sz="1800" b="1">
                <a:solidFill>
                  <a:srgbClr val="4472C4"/>
                </a:solidFill>
              </a:rPr>
              <a:t>Contributors</a:t>
            </a:r>
          </a:p>
          <a:p>
            <a:pPr marL="228612" lvl="1">
              <a:lnSpc>
                <a:spcPct val="100000"/>
              </a:lnSpc>
              <a:spcBef>
                <a:spcPts val="0"/>
              </a:spcBef>
              <a:spcAft>
                <a:spcPts val="200"/>
              </a:spcAft>
            </a:pPr>
            <a:r>
              <a:rPr lang="en-US" sz="1800"/>
              <a:t>Richard Karas, MD PhD</a:t>
            </a:r>
          </a:p>
          <a:p>
            <a:pPr marL="228612" lvl="1">
              <a:lnSpc>
                <a:spcPct val="100000"/>
              </a:lnSpc>
              <a:spcBef>
                <a:spcPts val="0"/>
              </a:spcBef>
              <a:spcAft>
                <a:spcPts val="200"/>
              </a:spcAft>
            </a:pPr>
            <a:r>
              <a:rPr lang="en-US" sz="1800"/>
              <a:t>Daniel </a:t>
            </a:r>
            <a:r>
              <a:rPr lang="en-US" sz="1800" err="1"/>
              <a:t>Burkhoff</a:t>
            </a:r>
            <a:r>
              <a:rPr lang="en-US" sz="1800"/>
              <a:t>, MD PhD</a:t>
            </a:r>
          </a:p>
        </p:txBody>
      </p:sp>
      <p:sp>
        <p:nvSpPr>
          <p:cNvPr id="6" name="Content Placeholder 5">
            <a:extLst>
              <a:ext uri="{FF2B5EF4-FFF2-40B4-BE49-F238E27FC236}">
                <a16:creationId xmlns:a16="http://schemas.microsoft.com/office/drawing/2014/main" id="{7E2C5629-2F31-662D-5265-8495C8D23D89}"/>
              </a:ext>
            </a:extLst>
          </p:cNvPr>
          <p:cNvSpPr>
            <a:spLocks noGrp="1"/>
          </p:cNvSpPr>
          <p:nvPr>
            <p:ph sz="half" idx="2"/>
          </p:nvPr>
        </p:nvSpPr>
        <p:spPr>
          <a:xfrm>
            <a:off x="5623829" y="720248"/>
            <a:ext cx="5864772" cy="5346504"/>
          </a:xfrm>
        </p:spPr>
        <p:txBody>
          <a:bodyPr vert="horz" lIns="91440" tIns="45720" rIns="91440" bIns="45720" rtlCol="0" anchor="t">
            <a:noAutofit/>
          </a:bodyPr>
          <a:lstStyle/>
          <a:p>
            <a:pPr marL="0" indent="0">
              <a:lnSpc>
                <a:spcPct val="100000"/>
              </a:lnSpc>
              <a:spcBef>
                <a:spcPts val="0"/>
              </a:spcBef>
              <a:spcAft>
                <a:spcPts val="200"/>
              </a:spcAft>
              <a:buNone/>
            </a:pPr>
            <a:r>
              <a:rPr lang="en-US" sz="1800" b="1">
                <a:solidFill>
                  <a:schemeClr val="accent1"/>
                </a:solidFill>
              </a:rPr>
              <a:t>STEMI DTU Study Patients</a:t>
            </a:r>
          </a:p>
          <a:p>
            <a:pPr marL="0" indent="0">
              <a:lnSpc>
                <a:spcPct val="100000"/>
              </a:lnSpc>
              <a:spcBef>
                <a:spcPts val="0"/>
              </a:spcBef>
              <a:spcAft>
                <a:spcPts val="200"/>
              </a:spcAft>
              <a:buNone/>
            </a:pPr>
            <a:r>
              <a:rPr lang="en-US" sz="1800" b="1">
                <a:solidFill>
                  <a:schemeClr val="accent1"/>
                </a:solidFill>
              </a:rPr>
              <a:t>STEMI DTU Site Investigators</a:t>
            </a:r>
          </a:p>
          <a:p>
            <a:pPr marL="0" indent="0">
              <a:lnSpc>
                <a:spcPct val="100000"/>
              </a:lnSpc>
              <a:spcBef>
                <a:spcPts val="0"/>
              </a:spcBef>
              <a:spcAft>
                <a:spcPts val="200"/>
              </a:spcAft>
              <a:buNone/>
            </a:pPr>
            <a:r>
              <a:rPr lang="en-US" sz="1800" b="1">
                <a:solidFill>
                  <a:schemeClr val="accent1"/>
                </a:solidFill>
              </a:rPr>
              <a:t>STEMI DTU Research Coordinators</a:t>
            </a:r>
          </a:p>
          <a:p>
            <a:pPr marL="0" indent="0">
              <a:lnSpc>
                <a:spcPct val="100000"/>
              </a:lnSpc>
              <a:spcBef>
                <a:spcPts val="0"/>
              </a:spcBef>
              <a:spcAft>
                <a:spcPts val="200"/>
              </a:spcAft>
              <a:buNone/>
            </a:pPr>
            <a:r>
              <a:rPr lang="en-US" sz="1800" b="1">
                <a:solidFill>
                  <a:srgbClr val="4472C4"/>
                </a:solidFill>
              </a:rPr>
              <a:t>Cardiovascular Research Foundation</a:t>
            </a:r>
          </a:p>
          <a:p>
            <a:pPr>
              <a:lnSpc>
                <a:spcPct val="100000"/>
              </a:lnSpc>
              <a:spcBef>
                <a:spcPts val="0"/>
              </a:spcBef>
              <a:spcAft>
                <a:spcPts val="200"/>
              </a:spcAft>
            </a:pPr>
            <a:r>
              <a:rPr lang="en-US" sz="1800"/>
              <a:t>ECG Core Lab (Director: Jose Dizon, MD)</a:t>
            </a:r>
          </a:p>
          <a:p>
            <a:pPr>
              <a:lnSpc>
                <a:spcPct val="100000"/>
              </a:lnSpc>
              <a:spcBef>
                <a:spcPts val="0"/>
              </a:spcBef>
              <a:spcAft>
                <a:spcPts val="200"/>
              </a:spcAft>
            </a:pPr>
            <a:r>
              <a:rPr lang="en-US" sz="1800"/>
              <a:t>Angiographic Core Lab (Director: Bjorn </a:t>
            </a:r>
            <a:r>
              <a:rPr lang="en-US" sz="1800" err="1"/>
              <a:t>Redfors</a:t>
            </a:r>
            <a:r>
              <a:rPr lang="en-US" sz="1800"/>
              <a:t>, MD)</a:t>
            </a:r>
          </a:p>
          <a:p>
            <a:pPr>
              <a:lnSpc>
                <a:spcPct val="100000"/>
              </a:lnSpc>
              <a:spcBef>
                <a:spcPts val="0"/>
              </a:spcBef>
              <a:spcAft>
                <a:spcPts val="200"/>
              </a:spcAft>
            </a:pPr>
            <a:r>
              <a:rPr lang="en-US" sz="1800"/>
              <a:t>DSMB (Chair: Jeffrey, Marshall, MD)</a:t>
            </a:r>
          </a:p>
          <a:p>
            <a:pPr>
              <a:lnSpc>
                <a:spcPct val="100000"/>
              </a:lnSpc>
              <a:spcBef>
                <a:spcPts val="0"/>
              </a:spcBef>
              <a:spcAft>
                <a:spcPts val="200"/>
              </a:spcAft>
            </a:pPr>
            <a:r>
              <a:rPr lang="en-US" sz="1800"/>
              <a:t>CEC (Chair: Steven Marx, MD)</a:t>
            </a:r>
          </a:p>
          <a:p>
            <a:pPr marL="6" lvl="1" indent="0">
              <a:lnSpc>
                <a:spcPct val="100000"/>
              </a:lnSpc>
              <a:spcBef>
                <a:spcPts val="0"/>
              </a:spcBef>
              <a:spcAft>
                <a:spcPts val="200"/>
              </a:spcAft>
              <a:buNone/>
            </a:pPr>
            <a:r>
              <a:rPr lang="en-US" sz="1800" b="1">
                <a:solidFill>
                  <a:srgbClr val="4472C4"/>
                </a:solidFill>
              </a:rPr>
              <a:t>Yale Core Lab </a:t>
            </a:r>
          </a:p>
          <a:p>
            <a:pPr marL="231775" lvl="1" indent="-231775">
              <a:lnSpc>
                <a:spcPct val="100000"/>
              </a:lnSpc>
              <a:spcBef>
                <a:spcPts val="0"/>
              </a:spcBef>
              <a:spcAft>
                <a:spcPts val="200"/>
              </a:spcAft>
            </a:pPr>
            <a:r>
              <a:rPr lang="en-US" sz="1800"/>
              <a:t>Directors: Alexandra Lansky, MD; Lissa </a:t>
            </a:r>
            <a:r>
              <a:rPr lang="en-US" sz="1800" err="1"/>
              <a:t>Sugeng</a:t>
            </a:r>
            <a:r>
              <a:rPr lang="en-US" sz="1800"/>
              <a:t>, MD</a:t>
            </a:r>
          </a:p>
          <a:p>
            <a:pPr marL="6" lvl="1" indent="0">
              <a:lnSpc>
                <a:spcPct val="100000"/>
              </a:lnSpc>
              <a:spcBef>
                <a:spcPts val="0"/>
              </a:spcBef>
              <a:spcAft>
                <a:spcPts val="200"/>
              </a:spcAft>
              <a:buNone/>
            </a:pPr>
            <a:r>
              <a:rPr lang="en-US" sz="1800" b="1">
                <a:solidFill>
                  <a:srgbClr val="4472C4"/>
                </a:solidFill>
              </a:rPr>
              <a:t>Perceptive Imaging CMR Analysis</a:t>
            </a:r>
          </a:p>
          <a:p>
            <a:pPr marL="228612" lvl="1">
              <a:lnSpc>
                <a:spcPct val="100000"/>
              </a:lnSpc>
              <a:spcBef>
                <a:spcPts val="0"/>
              </a:spcBef>
              <a:spcAft>
                <a:spcPts val="200"/>
              </a:spcAft>
            </a:pPr>
            <a:r>
              <a:rPr lang="en-US" sz="1800"/>
              <a:t>Central Reader (Yuchi Han, MD)</a:t>
            </a:r>
          </a:p>
          <a:p>
            <a:pPr marL="6" lvl="1" indent="0">
              <a:lnSpc>
                <a:spcPct val="100000"/>
              </a:lnSpc>
              <a:spcBef>
                <a:spcPts val="0"/>
              </a:spcBef>
              <a:spcAft>
                <a:spcPts val="200"/>
              </a:spcAft>
              <a:buNone/>
            </a:pPr>
            <a:r>
              <a:rPr lang="en-US" sz="1800" b="1">
                <a:solidFill>
                  <a:srgbClr val="4472C4"/>
                </a:solidFill>
              </a:rPr>
              <a:t>Duke Core Lab</a:t>
            </a:r>
          </a:p>
          <a:p>
            <a:pPr marL="234950" lvl="1" indent="-234950">
              <a:lnSpc>
                <a:spcPct val="100000"/>
              </a:lnSpc>
              <a:spcBef>
                <a:spcPts val="0"/>
              </a:spcBef>
              <a:spcAft>
                <a:spcPts val="200"/>
              </a:spcAft>
            </a:pPr>
            <a:r>
              <a:rPr lang="en-US" sz="1800"/>
              <a:t>Director: Raymond Kim, MD</a:t>
            </a:r>
          </a:p>
          <a:p>
            <a:pPr marL="6" lvl="1" indent="0">
              <a:lnSpc>
                <a:spcPct val="100000"/>
              </a:lnSpc>
              <a:spcBef>
                <a:spcPts val="0"/>
              </a:spcBef>
              <a:spcAft>
                <a:spcPts val="200"/>
              </a:spcAft>
              <a:buNone/>
            </a:pPr>
            <a:r>
              <a:rPr lang="en-US" sz="1800" b="1">
                <a:solidFill>
                  <a:schemeClr val="accent1"/>
                </a:solidFill>
              </a:rPr>
              <a:t>J&amp;J MedTech Heart Recovery </a:t>
            </a:r>
          </a:p>
          <a:p>
            <a:pPr marL="231775" lvl="1" indent="-231775">
              <a:lnSpc>
                <a:spcPct val="100000"/>
              </a:lnSpc>
              <a:spcBef>
                <a:spcPts val="0"/>
              </a:spcBef>
              <a:spcAft>
                <a:spcPts val="200"/>
              </a:spcAft>
            </a:pPr>
            <a:r>
              <a:rPr lang="en-US" sz="1800"/>
              <a:t>Clinical Affairs </a:t>
            </a:r>
          </a:p>
          <a:p>
            <a:pPr marL="231775" lvl="1" indent="-231775">
              <a:lnSpc>
                <a:spcPct val="100000"/>
              </a:lnSpc>
              <a:spcBef>
                <a:spcPts val="0"/>
              </a:spcBef>
              <a:spcAft>
                <a:spcPts val="200"/>
              </a:spcAft>
            </a:pPr>
            <a:r>
              <a:rPr lang="en-US" sz="1800"/>
              <a:t>Medical Affairs</a:t>
            </a:r>
          </a:p>
        </p:txBody>
      </p:sp>
      <p:sp>
        <p:nvSpPr>
          <p:cNvPr id="3" name="TextBox 2">
            <a:extLst>
              <a:ext uri="{FF2B5EF4-FFF2-40B4-BE49-F238E27FC236}">
                <a16:creationId xmlns:a16="http://schemas.microsoft.com/office/drawing/2014/main" id="{CB9BDC5D-D401-926D-653F-447619B3B3D3}"/>
              </a:ext>
            </a:extLst>
          </p:cNvPr>
          <p:cNvSpPr txBox="1"/>
          <p:nvPr/>
        </p:nvSpPr>
        <p:spPr>
          <a:xfrm>
            <a:off x="4899625" y="6387096"/>
            <a:ext cx="3416245" cy="261610"/>
          </a:xfrm>
          <a:prstGeom prst="rect">
            <a:avLst/>
          </a:prstGeom>
          <a:noFill/>
        </p:spPr>
        <p:txBody>
          <a:bodyPr wrap="square">
            <a:spAutoFit/>
          </a:bodyPr>
          <a:lstStyle/>
          <a:p>
            <a:pPr>
              <a:lnSpc>
                <a:spcPct val="100000"/>
              </a:lnSpc>
              <a:spcBef>
                <a:spcPts val="0"/>
              </a:spcBef>
              <a:spcAft>
                <a:spcPts val="300"/>
              </a:spcAft>
            </a:pPr>
            <a:r>
              <a:rPr lang="en-US" sz="1100">
                <a:solidFill>
                  <a:schemeClr val="bg1"/>
                </a:solidFill>
                <a:latin typeface="Arial" panose="020B0604020202020204" pitchFamily="34" charset="0"/>
                <a:cs typeface="Arial" panose="020B0604020202020204" pitchFamily="34" charset="0"/>
              </a:rPr>
              <a:t>* Employee of J&amp;J MedTech as of April 2025 </a:t>
            </a:r>
          </a:p>
        </p:txBody>
      </p:sp>
    </p:spTree>
    <p:extLst>
      <p:ext uri="{BB962C8B-B14F-4D97-AF65-F5344CB8AC3E}">
        <p14:creationId xmlns:p14="http://schemas.microsoft.com/office/powerpoint/2010/main" val="319637461"/>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D2BF5-EEFC-2B96-949A-8A205C5E5D59}"/>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A945CB98-FF90-7205-B413-7A831A2F7F35}"/>
              </a:ext>
            </a:extLst>
          </p:cNvPr>
          <p:cNvGrpSpPr/>
          <p:nvPr/>
        </p:nvGrpSpPr>
        <p:grpSpPr>
          <a:xfrm>
            <a:off x="3084030" y="1439667"/>
            <a:ext cx="6108712" cy="2426817"/>
            <a:chOff x="3109630" y="1602942"/>
            <a:chExt cx="6515408" cy="2697814"/>
          </a:xfrm>
        </p:grpSpPr>
        <p:pic>
          <p:nvPicPr>
            <p:cNvPr id="3" name="Content Placeholder 3">
              <a:extLst>
                <a:ext uri="{FF2B5EF4-FFF2-40B4-BE49-F238E27FC236}">
                  <a16:creationId xmlns:a16="http://schemas.microsoft.com/office/drawing/2014/main" id="{8638FD0E-9807-8D9D-4629-F9A6251EEC0E}"/>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3109630" y="1602942"/>
              <a:ext cx="6401746" cy="2697814"/>
            </a:xfrm>
            <a:prstGeom prst="rect">
              <a:avLst/>
            </a:prstGeom>
            <a:noFill/>
            <a:ln>
              <a:noFill/>
            </a:ln>
          </p:spPr>
        </p:pic>
        <p:sp>
          <p:nvSpPr>
            <p:cNvPr id="6" name="TextBox 5">
              <a:extLst>
                <a:ext uri="{FF2B5EF4-FFF2-40B4-BE49-F238E27FC236}">
                  <a16:creationId xmlns:a16="http://schemas.microsoft.com/office/drawing/2014/main" id="{A2A34FF6-81C7-477B-C076-3D7A7D5DD085}"/>
                </a:ext>
              </a:extLst>
            </p:cNvPr>
            <p:cNvSpPr txBox="1"/>
            <p:nvPr/>
          </p:nvSpPr>
          <p:spPr>
            <a:xfrm>
              <a:off x="6728080" y="1679655"/>
              <a:ext cx="2896958" cy="923792"/>
            </a:xfrm>
            <a:prstGeom prst="rect">
              <a:avLst/>
            </a:prstGeom>
            <a:solidFill>
              <a:schemeClr val="bg1"/>
            </a:solidFill>
          </p:spPr>
          <p:txBody>
            <a:bodyPr wrap="none" rtlCol="0" anchor="ctr">
              <a:spAutoFit/>
            </a:bodyPr>
            <a:lstStyle/>
            <a:p>
              <a:pPr algn="ctr"/>
              <a:r>
                <a:rPr lang="en-US" sz="2400" b="1"/>
                <a:t>Absolute Difference</a:t>
              </a:r>
            </a:p>
            <a:p>
              <a:pPr algn="ctr"/>
              <a:r>
                <a:rPr lang="en-US" sz="2400" b="1"/>
                <a:t>-1.1% (-4.2%, 2.0%)</a:t>
              </a:r>
            </a:p>
          </p:txBody>
        </p:sp>
      </p:grpSp>
      <p:sp>
        <p:nvSpPr>
          <p:cNvPr id="2" name="Title 1">
            <a:extLst>
              <a:ext uri="{FF2B5EF4-FFF2-40B4-BE49-F238E27FC236}">
                <a16:creationId xmlns:a16="http://schemas.microsoft.com/office/drawing/2014/main" id="{80175C3A-A2F6-3A65-C2DE-4ABFD57D6C71}"/>
              </a:ext>
            </a:extLst>
          </p:cNvPr>
          <p:cNvSpPr>
            <a:spLocks noGrp="1"/>
          </p:cNvSpPr>
          <p:nvPr>
            <p:ph type="title"/>
          </p:nvPr>
        </p:nvSpPr>
        <p:spPr>
          <a:xfrm>
            <a:off x="111250" y="323576"/>
            <a:ext cx="11969500" cy="530943"/>
          </a:xfrm>
        </p:spPr>
        <p:txBody>
          <a:bodyPr/>
          <a:lstStyle/>
          <a:p>
            <a:pPr marL="576263"/>
            <a:r>
              <a:rPr lang="en-US" sz="4000">
                <a:solidFill>
                  <a:schemeClr val="tx1"/>
                </a:solidFill>
              </a:rPr>
              <a:t>Primary Endpoint: Infarct Size (%LVM)</a:t>
            </a:r>
          </a:p>
        </p:txBody>
      </p:sp>
      <p:graphicFrame>
        <p:nvGraphicFramePr>
          <p:cNvPr id="5" name="Content Placeholder 3">
            <a:extLst>
              <a:ext uri="{FF2B5EF4-FFF2-40B4-BE49-F238E27FC236}">
                <a16:creationId xmlns:a16="http://schemas.microsoft.com/office/drawing/2014/main" id="{7C192E67-CA2B-CD9D-11E8-068CD9B77433}"/>
              </a:ext>
            </a:extLst>
          </p:cNvPr>
          <p:cNvGraphicFramePr>
            <a:graphicFrameLocks/>
          </p:cNvGraphicFramePr>
          <p:nvPr>
            <p:extLst>
              <p:ext uri="{D42A27DB-BD31-4B8C-83A1-F6EECF244321}">
                <p14:modId xmlns:p14="http://schemas.microsoft.com/office/powerpoint/2010/main" val="1733595248"/>
              </p:ext>
            </p:extLst>
          </p:nvPr>
        </p:nvGraphicFramePr>
        <p:xfrm>
          <a:off x="1642389" y="4029932"/>
          <a:ext cx="8907222" cy="1572768"/>
        </p:xfrm>
        <a:graphic>
          <a:graphicData uri="http://schemas.openxmlformats.org/drawingml/2006/table">
            <a:tbl>
              <a:tblPr firstRow="1" firstCol="1">
                <a:tableStyleId>{9D7B26C5-4107-4FEC-AEDC-1716B250A1EF}</a:tableStyleId>
              </a:tblPr>
              <a:tblGrid>
                <a:gridCol w="2667787">
                  <a:extLst>
                    <a:ext uri="{9D8B030D-6E8A-4147-A177-3AD203B41FA5}">
                      <a16:colId xmlns:a16="http://schemas.microsoft.com/office/drawing/2014/main" val="2606904944"/>
                    </a:ext>
                  </a:extLst>
                </a:gridCol>
                <a:gridCol w="2474258">
                  <a:extLst>
                    <a:ext uri="{9D8B030D-6E8A-4147-A177-3AD203B41FA5}">
                      <a16:colId xmlns:a16="http://schemas.microsoft.com/office/drawing/2014/main" val="1274942512"/>
                    </a:ext>
                  </a:extLst>
                </a:gridCol>
                <a:gridCol w="2097742">
                  <a:extLst>
                    <a:ext uri="{9D8B030D-6E8A-4147-A177-3AD203B41FA5}">
                      <a16:colId xmlns:a16="http://schemas.microsoft.com/office/drawing/2014/main" val="2783222599"/>
                    </a:ext>
                  </a:extLst>
                </a:gridCol>
                <a:gridCol w="1667435">
                  <a:extLst>
                    <a:ext uri="{9D8B030D-6E8A-4147-A177-3AD203B41FA5}">
                      <a16:colId xmlns:a16="http://schemas.microsoft.com/office/drawing/2014/main" val="1200155576"/>
                    </a:ext>
                  </a:extLst>
                </a:gridCol>
              </a:tblGrid>
              <a:tr h="263582">
                <a:tc>
                  <a:txBody>
                    <a:bodyPr/>
                    <a:lstStyle/>
                    <a:p>
                      <a:pPr marL="0" marR="0" indent="12700">
                        <a:lnSpc>
                          <a:spcPct val="100000"/>
                        </a:lnSpc>
                        <a:spcBef>
                          <a:spcPts val="2100"/>
                        </a:spcBef>
                        <a:spcAft>
                          <a:spcPts val="2100"/>
                        </a:spcAft>
                        <a:buNone/>
                      </a:pPr>
                      <a:r>
                        <a:rPr lang="en-US" sz="2400" kern="100" dirty="0">
                          <a:effectLst/>
                        </a:rPr>
                        <a:t>Intent-to-Treat Population</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18288" marB="18288" anchor="ctr">
                    <a:lnT w="12700" cap="flat" cmpd="sng" algn="ctr">
                      <a:noFill/>
                      <a:prstDash val="solid"/>
                      <a:round/>
                      <a:headEnd type="none" w="med" len="med"/>
                      <a:tailEnd type="none" w="med" len="med"/>
                    </a:lnT>
                  </a:tcPr>
                </a:tc>
                <a:tc>
                  <a:txBody>
                    <a:bodyPr/>
                    <a:lstStyle/>
                    <a:p>
                      <a:pPr marL="0" marR="0" indent="0" algn="ctr">
                        <a:lnSpc>
                          <a:spcPct val="100000"/>
                        </a:lnSpc>
                        <a:spcBef>
                          <a:spcPts val="2100"/>
                        </a:spcBef>
                        <a:spcAft>
                          <a:spcPts val="2100"/>
                        </a:spcAft>
                        <a:buNone/>
                      </a:pPr>
                      <a:r>
                        <a:rPr lang="en-US" sz="2400" kern="100">
                          <a:effectLst/>
                        </a:rPr>
                        <a:t>Treatment</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18288" marB="18288" anchor="ctr">
                    <a:lnT w="12700" cap="flat" cmpd="sng" algn="ctr">
                      <a:noFill/>
                      <a:prstDash val="solid"/>
                      <a:round/>
                      <a:headEnd type="none" w="med" len="med"/>
                      <a:tailEnd type="none" w="med" len="med"/>
                    </a:lnT>
                  </a:tcPr>
                </a:tc>
                <a:tc>
                  <a:txBody>
                    <a:bodyPr/>
                    <a:lstStyle/>
                    <a:p>
                      <a:pPr marL="0" marR="0" indent="-6350" algn="ctr">
                        <a:lnSpc>
                          <a:spcPct val="100000"/>
                        </a:lnSpc>
                        <a:spcBef>
                          <a:spcPts val="2100"/>
                        </a:spcBef>
                        <a:spcAft>
                          <a:spcPts val="2100"/>
                        </a:spcAft>
                        <a:buNone/>
                      </a:pPr>
                      <a:r>
                        <a:rPr lang="en-US" sz="2400" kern="100">
                          <a:effectLst/>
                        </a:rPr>
                        <a:t>Control</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18288" marB="18288" anchor="ctr">
                    <a:lnT w="12700" cap="flat" cmpd="sng" algn="ctr">
                      <a:noFill/>
                      <a:prstDash val="solid"/>
                      <a:round/>
                      <a:headEnd type="none" w="med" len="med"/>
                      <a:tailEnd type="none" w="med" len="med"/>
                    </a:lnT>
                  </a:tcPr>
                </a:tc>
                <a:tc>
                  <a:txBody>
                    <a:bodyPr/>
                    <a:lstStyle/>
                    <a:p>
                      <a:pPr marL="0" marR="0" indent="0" algn="ctr">
                        <a:lnSpc>
                          <a:spcPct val="100000"/>
                        </a:lnSpc>
                        <a:spcBef>
                          <a:spcPts val="2100"/>
                        </a:spcBef>
                        <a:spcAft>
                          <a:spcPts val="2100"/>
                        </a:spcAft>
                        <a:buNone/>
                      </a:pPr>
                      <a:r>
                        <a:rPr lang="en-US" sz="2400" kern="100">
                          <a:effectLst/>
                        </a:rPr>
                        <a:t>p-value</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18288" marB="18288" anchor="ctr">
                    <a:lnT w="12700" cap="flat" cmpd="sng" algn="ctr">
                      <a:noFill/>
                      <a:prstDash val="solid"/>
                      <a:round/>
                      <a:headEnd type="none" w="med" len="med"/>
                      <a:tailEnd type="none" w="med" len="med"/>
                    </a:lnT>
                  </a:tcPr>
                </a:tc>
                <a:extLst>
                  <a:ext uri="{0D108BD9-81ED-4DB2-BD59-A6C34878D82A}">
                    <a16:rowId xmlns:a16="http://schemas.microsoft.com/office/drawing/2014/main" val="1399616722"/>
                  </a:ext>
                </a:extLst>
              </a:tr>
              <a:tr h="140985">
                <a:tc>
                  <a:txBody>
                    <a:bodyPr/>
                    <a:lstStyle/>
                    <a:p>
                      <a:pPr marL="0" marR="0" indent="12700">
                        <a:lnSpc>
                          <a:spcPct val="100000"/>
                        </a:lnSpc>
                        <a:spcBef>
                          <a:spcPts val="2100"/>
                        </a:spcBef>
                        <a:spcAft>
                          <a:spcPts val="2100"/>
                        </a:spcAft>
                        <a:buNone/>
                      </a:pPr>
                      <a:r>
                        <a:rPr lang="en-US" sz="2400" kern="100">
                          <a:effectLst/>
                        </a:rPr>
                        <a:t>Mean ± SD, %</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18288" marB="18288" anchor="ctr"/>
                </a:tc>
                <a:tc>
                  <a:txBody>
                    <a:bodyPr/>
                    <a:lstStyle/>
                    <a:p>
                      <a:pPr marL="0" marR="0" indent="0" algn="ctr">
                        <a:lnSpc>
                          <a:spcPct val="100000"/>
                        </a:lnSpc>
                        <a:spcBef>
                          <a:spcPts val="2100"/>
                        </a:spcBef>
                        <a:spcAft>
                          <a:spcPts val="2100"/>
                        </a:spcAft>
                        <a:buNone/>
                      </a:pPr>
                      <a:r>
                        <a:rPr lang="en-US" sz="2400" kern="100">
                          <a:effectLst/>
                        </a:rPr>
                        <a:t>30.8 ± 16.2</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18288" marB="18288" anchor="ctr"/>
                </a:tc>
                <a:tc>
                  <a:txBody>
                    <a:bodyPr/>
                    <a:lstStyle/>
                    <a:p>
                      <a:pPr marL="0" marR="0" indent="-6350" algn="ctr">
                        <a:lnSpc>
                          <a:spcPct val="100000"/>
                        </a:lnSpc>
                        <a:spcBef>
                          <a:spcPts val="2100"/>
                        </a:spcBef>
                        <a:spcAft>
                          <a:spcPts val="2100"/>
                        </a:spcAft>
                        <a:buNone/>
                      </a:pPr>
                      <a:r>
                        <a:rPr lang="en-US" sz="2400" kern="100">
                          <a:effectLst/>
                        </a:rPr>
                        <a:t>31.9 ± 16.9</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18288" marB="18288" anchor="ctr"/>
                </a:tc>
                <a:tc>
                  <a:txBody>
                    <a:bodyPr/>
                    <a:lstStyle/>
                    <a:p>
                      <a:pPr marL="0" marR="0" indent="0" algn="ctr">
                        <a:lnSpc>
                          <a:spcPct val="100000"/>
                        </a:lnSpc>
                        <a:spcBef>
                          <a:spcPts val="2100"/>
                        </a:spcBef>
                        <a:spcAft>
                          <a:spcPts val="2100"/>
                        </a:spcAft>
                        <a:buNone/>
                      </a:pPr>
                      <a:r>
                        <a:rPr lang="en-US" sz="2400" kern="100">
                          <a:effectLst/>
                        </a:rPr>
                        <a:t>0.50</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18288" marB="18288" anchor="ctr"/>
                </a:tc>
                <a:extLst>
                  <a:ext uri="{0D108BD9-81ED-4DB2-BD59-A6C34878D82A}">
                    <a16:rowId xmlns:a16="http://schemas.microsoft.com/office/drawing/2014/main" val="3201921159"/>
                  </a:ext>
                </a:extLst>
              </a:tr>
              <a:tr h="263582">
                <a:tc>
                  <a:txBody>
                    <a:bodyPr/>
                    <a:lstStyle/>
                    <a:p>
                      <a:pPr marL="0" marR="0" indent="12700">
                        <a:lnSpc>
                          <a:spcPct val="100000"/>
                        </a:lnSpc>
                        <a:spcBef>
                          <a:spcPts val="2100"/>
                        </a:spcBef>
                        <a:spcAft>
                          <a:spcPts val="2100"/>
                        </a:spcAft>
                        <a:buNone/>
                      </a:pPr>
                      <a:r>
                        <a:rPr lang="en-US" sz="2400" kern="100">
                          <a:effectLst/>
                        </a:rPr>
                        <a:t>Median (IQR), %</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18288" marB="18288" anchor="ctr">
                    <a:lnB w="12700" cap="flat" cmpd="sng" algn="ctr">
                      <a:noFill/>
                      <a:prstDash val="solid"/>
                      <a:round/>
                      <a:headEnd type="none" w="med" len="med"/>
                      <a:tailEnd type="none" w="med" len="med"/>
                    </a:lnB>
                  </a:tcPr>
                </a:tc>
                <a:tc>
                  <a:txBody>
                    <a:bodyPr/>
                    <a:lstStyle/>
                    <a:p>
                      <a:pPr marL="0" marR="0" indent="0" algn="ctr">
                        <a:lnSpc>
                          <a:spcPct val="100000"/>
                        </a:lnSpc>
                        <a:spcBef>
                          <a:spcPts val="2100"/>
                        </a:spcBef>
                        <a:spcAft>
                          <a:spcPts val="2100"/>
                        </a:spcAft>
                        <a:buNone/>
                      </a:pPr>
                      <a:r>
                        <a:rPr lang="en-US" sz="2400" kern="100">
                          <a:effectLst/>
                        </a:rPr>
                        <a:t>31.8 (19.4, 43.5)</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18288" marB="18288" anchor="ctr">
                    <a:lnB w="12700" cap="flat" cmpd="sng" algn="ctr">
                      <a:noFill/>
                      <a:prstDash val="solid"/>
                      <a:round/>
                      <a:headEnd type="none" w="med" len="med"/>
                      <a:tailEnd type="none" w="med" len="med"/>
                    </a:lnB>
                  </a:tcPr>
                </a:tc>
                <a:tc>
                  <a:txBody>
                    <a:bodyPr/>
                    <a:lstStyle/>
                    <a:p>
                      <a:pPr marL="0" marR="0" indent="-6350" algn="ctr">
                        <a:lnSpc>
                          <a:spcPct val="100000"/>
                        </a:lnSpc>
                        <a:spcBef>
                          <a:spcPts val="2100"/>
                        </a:spcBef>
                        <a:spcAft>
                          <a:spcPts val="2100"/>
                        </a:spcAft>
                        <a:buNone/>
                      </a:pPr>
                      <a:r>
                        <a:rPr lang="en-US" sz="2400" kern="100">
                          <a:effectLst/>
                        </a:rPr>
                        <a:t>31.9 (19.7, 43.4)</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18288" marB="18288" anchor="ctr">
                    <a:lnB w="12700" cap="flat" cmpd="sng" algn="ctr">
                      <a:noFill/>
                      <a:prstDash val="solid"/>
                      <a:round/>
                      <a:headEnd type="none" w="med" len="med"/>
                      <a:tailEnd type="none" w="med" len="med"/>
                    </a:lnB>
                  </a:tcPr>
                </a:tc>
                <a:tc>
                  <a:txBody>
                    <a:bodyPr/>
                    <a:lstStyle/>
                    <a:p>
                      <a:pPr marL="0" marR="0" indent="0" algn="ctr">
                        <a:lnSpc>
                          <a:spcPct val="100000"/>
                        </a:lnSpc>
                        <a:spcBef>
                          <a:spcPts val="2100"/>
                        </a:spcBef>
                        <a:spcAft>
                          <a:spcPts val="2100"/>
                        </a:spcAft>
                        <a:buNone/>
                      </a:pPr>
                      <a:r>
                        <a:rPr lang="en-US" sz="2400" kern="100" dirty="0">
                          <a:effectLst/>
                        </a:rPr>
                        <a:t>0.51</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18288" marB="18288" anchor="ctr">
                    <a:lnB w="12700" cap="flat" cmpd="sng" algn="ctr">
                      <a:noFill/>
                      <a:prstDash val="solid"/>
                      <a:round/>
                      <a:headEnd type="none" w="med" len="med"/>
                      <a:tailEnd type="none" w="med" len="med"/>
                    </a:lnB>
                  </a:tcPr>
                </a:tc>
                <a:extLst>
                  <a:ext uri="{0D108BD9-81ED-4DB2-BD59-A6C34878D82A}">
                    <a16:rowId xmlns:a16="http://schemas.microsoft.com/office/drawing/2014/main" val="2942507285"/>
                  </a:ext>
                </a:extLst>
              </a:tr>
            </a:tbl>
          </a:graphicData>
        </a:graphic>
      </p:graphicFrame>
      <p:sp>
        <p:nvSpPr>
          <p:cNvPr id="8" name="TextBox 7">
            <a:extLst>
              <a:ext uri="{FF2B5EF4-FFF2-40B4-BE49-F238E27FC236}">
                <a16:creationId xmlns:a16="http://schemas.microsoft.com/office/drawing/2014/main" id="{989B796E-D094-8F72-9056-5E3998B65C07}"/>
              </a:ext>
            </a:extLst>
          </p:cNvPr>
          <p:cNvSpPr txBox="1"/>
          <p:nvPr/>
        </p:nvSpPr>
        <p:spPr>
          <a:xfrm>
            <a:off x="1418232" y="1443772"/>
            <a:ext cx="1665798" cy="1015663"/>
          </a:xfrm>
          <a:prstGeom prst="rect">
            <a:avLst/>
          </a:prstGeom>
          <a:noFill/>
        </p:spPr>
        <p:txBody>
          <a:bodyPr wrap="square">
            <a:spAutoFit/>
          </a:bodyPr>
          <a:lstStyle/>
          <a:p>
            <a:pPr algn="ctr"/>
            <a:r>
              <a:rPr lang="en-US" sz="6000" b="1">
                <a:solidFill>
                  <a:schemeClr val="accent1"/>
                </a:solidFill>
              </a:rPr>
              <a:t>ITT</a:t>
            </a:r>
          </a:p>
        </p:txBody>
      </p:sp>
    </p:spTree>
    <p:extLst>
      <p:ext uri="{BB962C8B-B14F-4D97-AF65-F5344CB8AC3E}">
        <p14:creationId xmlns:p14="http://schemas.microsoft.com/office/powerpoint/2010/main" val="2456805574"/>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2311D-EFA4-3EAF-221A-FC5946D8B738}"/>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562BAA39-E695-63BB-4384-C6B1493FD7E2}"/>
              </a:ext>
            </a:extLst>
          </p:cNvPr>
          <p:cNvSpPr>
            <a:spLocks noGrp="1"/>
          </p:cNvSpPr>
          <p:nvPr>
            <p:ph type="title"/>
          </p:nvPr>
        </p:nvSpPr>
        <p:spPr>
          <a:xfrm>
            <a:off x="111250" y="323576"/>
            <a:ext cx="11969500" cy="530943"/>
          </a:xfrm>
        </p:spPr>
        <p:txBody>
          <a:bodyPr/>
          <a:lstStyle/>
          <a:p>
            <a:pPr marL="576263"/>
            <a:r>
              <a:rPr lang="en-US" sz="4000">
                <a:solidFill>
                  <a:schemeClr val="tx1"/>
                </a:solidFill>
              </a:rPr>
              <a:t>Primary Endpoint: Infarct Size (%LVM)</a:t>
            </a:r>
          </a:p>
        </p:txBody>
      </p:sp>
      <p:grpSp>
        <p:nvGrpSpPr>
          <p:cNvPr id="10" name="Group 9">
            <a:extLst>
              <a:ext uri="{FF2B5EF4-FFF2-40B4-BE49-F238E27FC236}">
                <a16:creationId xmlns:a16="http://schemas.microsoft.com/office/drawing/2014/main" id="{0F8A1B41-1607-C577-FBAF-708193E5853C}"/>
              </a:ext>
            </a:extLst>
          </p:cNvPr>
          <p:cNvGrpSpPr/>
          <p:nvPr/>
        </p:nvGrpSpPr>
        <p:grpSpPr>
          <a:xfrm>
            <a:off x="3084030" y="1471274"/>
            <a:ext cx="6108712" cy="2395524"/>
            <a:chOff x="3049472" y="1782932"/>
            <a:chExt cx="6108712" cy="2395524"/>
          </a:xfrm>
        </p:grpSpPr>
        <p:grpSp>
          <p:nvGrpSpPr>
            <p:cNvPr id="13" name="Group 12">
              <a:extLst>
                <a:ext uri="{FF2B5EF4-FFF2-40B4-BE49-F238E27FC236}">
                  <a16:creationId xmlns:a16="http://schemas.microsoft.com/office/drawing/2014/main" id="{C7D8C720-98E2-4757-817E-AF37ABA5E4C8}"/>
                </a:ext>
              </a:extLst>
            </p:cNvPr>
            <p:cNvGrpSpPr/>
            <p:nvPr/>
          </p:nvGrpSpPr>
          <p:grpSpPr>
            <a:xfrm>
              <a:off x="3363310" y="1782932"/>
              <a:ext cx="5794874" cy="2189742"/>
              <a:chOff x="3363310" y="1782932"/>
              <a:chExt cx="5794874" cy="2189742"/>
            </a:xfrm>
          </p:grpSpPr>
          <p:pic>
            <p:nvPicPr>
              <p:cNvPr id="15" name="Picture 14">
                <a:extLst>
                  <a:ext uri="{FF2B5EF4-FFF2-40B4-BE49-F238E27FC236}">
                    <a16:creationId xmlns:a16="http://schemas.microsoft.com/office/drawing/2014/main" id="{D8DAB50B-B2D3-C416-78EA-0B7688A4247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63310" y="1782932"/>
                <a:ext cx="5360276" cy="2189742"/>
              </a:xfrm>
              <a:prstGeom prst="rect">
                <a:avLst/>
              </a:prstGeom>
            </p:spPr>
          </p:pic>
          <p:sp>
            <p:nvSpPr>
              <p:cNvPr id="16" name="TextBox 15">
                <a:extLst>
                  <a:ext uri="{FF2B5EF4-FFF2-40B4-BE49-F238E27FC236}">
                    <a16:creationId xmlns:a16="http://schemas.microsoft.com/office/drawing/2014/main" id="{A581691F-1083-E319-40B4-7E6DCE3FC053}"/>
                  </a:ext>
                </a:extLst>
              </p:cNvPr>
              <p:cNvSpPr txBox="1"/>
              <p:nvPr/>
            </p:nvSpPr>
            <p:spPr>
              <a:xfrm>
                <a:off x="6442056" y="1820645"/>
                <a:ext cx="2716128" cy="830997"/>
              </a:xfrm>
              <a:prstGeom prst="rect">
                <a:avLst/>
              </a:prstGeom>
              <a:solidFill>
                <a:schemeClr val="bg1"/>
              </a:solidFill>
            </p:spPr>
            <p:txBody>
              <a:bodyPr wrap="none" rtlCol="0" anchor="ctr">
                <a:spAutoFit/>
              </a:bodyPr>
              <a:lstStyle/>
              <a:p>
                <a:pPr algn="ctr"/>
                <a:r>
                  <a:rPr lang="en-US" sz="2400" b="1"/>
                  <a:t>Absolute Difference</a:t>
                </a:r>
              </a:p>
              <a:p>
                <a:pPr algn="ctr"/>
                <a:r>
                  <a:rPr lang="en-US" sz="2400" b="1"/>
                  <a:t>-1.9% (-5.5%, 1.6%)</a:t>
                </a:r>
              </a:p>
            </p:txBody>
          </p:sp>
        </p:grpSp>
        <p:pic>
          <p:nvPicPr>
            <p:cNvPr id="14" name="Content Placeholder 3">
              <a:extLst>
                <a:ext uri="{FF2B5EF4-FFF2-40B4-BE49-F238E27FC236}">
                  <a16:creationId xmlns:a16="http://schemas.microsoft.com/office/drawing/2014/main" id="{EE1892EC-E8FB-8C7D-8F07-EB3EAD55D226}"/>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3049472" y="3101238"/>
              <a:ext cx="6002145" cy="1077218"/>
            </a:xfrm>
            <a:prstGeom prst="rect">
              <a:avLst/>
            </a:prstGeom>
            <a:noFill/>
            <a:ln>
              <a:noFill/>
            </a:ln>
          </p:spPr>
        </p:pic>
      </p:grpSp>
      <p:graphicFrame>
        <p:nvGraphicFramePr>
          <p:cNvPr id="17" name="Content Placeholder 3">
            <a:extLst>
              <a:ext uri="{FF2B5EF4-FFF2-40B4-BE49-F238E27FC236}">
                <a16:creationId xmlns:a16="http://schemas.microsoft.com/office/drawing/2014/main" id="{7FBE2732-6699-804C-35BF-917F32113DD6}"/>
              </a:ext>
            </a:extLst>
          </p:cNvPr>
          <p:cNvGraphicFramePr>
            <a:graphicFrameLocks/>
          </p:cNvGraphicFramePr>
          <p:nvPr>
            <p:extLst>
              <p:ext uri="{D42A27DB-BD31-4B8C-83A1-F6EECF244321}">
                <p14:modId xmlns:p14="http://schemas.microsoft.com/office/powerpoint/2010/main" val="2292874324"/>
              </p:ext>
            </p:extLst>
          </p:nvPr>
        </p:nvGraphicFramePr>
        <p:xfrm>
          <a:off x="1642389" y="3976142"/>
          <a:ext cx="8907222" cy="1572768"/>
        </p:xfrm>
        <a:graphic>
          <a:graphicData uri="http://schemas.openxmlformats.org/drawingml/2006/table">
            <a:tbl>
              <a:tblPr firstRow="1" firstCol="1">
                <a:tableStyleId>{9D7B26C5-4107-4FEC-AEDC-1716B250A1EF}</a:tableStyleId>
              </a:tblPr>
              <a:tblGrid>
                <a:gridCol w="2667787">
                  <a:extLst>
                    <a:ext uri="{9D8B030D-6E8A-4147-A177-3AD203B41FA5}">
                      <a16:colId xmlns:a16="http://schemas.microsoft.com/office/drawing/2014/main" val="2606904944"/>
                    </a:ext>
                  </a:extLst>
                </a:gridCol>
                <a:gridCol w="2474258">
                  <a:extLst>
                    <a:ext uri="{9D8B030D-6E8A-4147-A177-3AD203B41FA5}">
                      <a16:colId xmlns:a16="http://schemas.microsoft.com/office/drawing/2014/main" val="1274942512"/>
                    </a:ext>
                  </a:extLst>
                </a:gridCol>
                <a:gridCol w="2097742">
                  <a:extLst>
                    <a:ext uri="{9D8B030D-6E8A-4147-A177-3AD203B41FA5}">
                      <a16:colId xmlns:a16="http://schemas.microsoft.com/office/drawing/2014/main" val="2783222599"/>
                    </a:ext>
                  </a:extLst>
                </a:gridCol>
                <a:gridCol w="1667435">
                  <a:extLst>
                    <a:ext uri="{9D8B030D-6E8A-4147-A177-3AD203B41FA5}">
                      <a16:colId xmlns:a16="http://schemas.microsoft.com/office/drawing/2014/main" val="1200155576"/>
                    </a:ext>
                  </a:extLst>
                </a:gridCol>
              </a:tblGrid>
              <a:tr h="263582">
                <a:tc>
                  <a:txBody>
                    <a:bodyPr/>
                    <a:lstStyle/>
                    <a:p>
                      <a:pPr marL="0" marR="0" indent="12700">
                        <a:lnSpc>
                          <a:spcPct val="100000"/>
                        </a:lnSpc>
                        <a:spcBef>
                          <a:spcPts val="2100"/>
                        </a:spcBef>
                        <a:spcAft>
                          <a:spcPts val="2100"/>
                        </a:spcAft>
                        <a:buNone/>
                      </a:pPr>
                      <a:r>
                        <a:rPr lang="en-US" sz="2400" kern="100">
                          <a:effectLst/>
                        </a:rPr>
                        <a:t>Per-Protocol Population</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18288" marB="18288" anchor="ctr">
                    <a:lnT w="12700" cap="flat" cmpd="sng" algn="ctr">
                      <a:noFill/>
                      <a:prstDash val="solid"/>
                      <a:round/>
                      <a:headEnd type="none" w="med" len="med"/>
                      <a:tailEnd type="none" w="med" len="med"/>
                    </a:lnT>
                  </a:tcPr>
                </a:tc>
                <a:tc>
                  <a:txBody>
                    <a:bodyPr/>
                    <a:lstStyle/>
                    <a:p>
                      <a:pPr marL="0" marR="0" indent="0" algn="ctr">
                        <a:lnSpc>
                          <a:spcPct val="100000"/>
                        </a:lnSpc>
                        <a:spcBef>
                          <a:spcPts val="2100"/>
                        </a:spcBef>
                        <a:spcAft>
                          <a:spcPts val="2100"/>
                        </a:spcAft>
                        <a:buNone/>
                      </a:pPr>
                      <a:r>
                        <a:rPr lang="en-US" sz="2400" kern="100">
                          <a:effectLst/>
                        </a:rPr>
                        <a:t>Treatment</a:t>
                      </a:r>
                      <a:br>
                        <a:rPr lang="en-US" sz="2400" kern="100">
                          <a:effectLst/>
                        </a:rPr>
                      </a:br>
                      <a:r>
                        <a:rPr lang="en-US" sz="2400" kern="100">
                          <a:effectLst/>
                        </a:rPr>
                        <a:t>N=153</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18288" marB="18288" anchor="ctr">
                    <a:lnT w="12700" cap="flat" cmpd="sng" algn="ctr">
                      <a:noFill/>
                      <a:prstDash val="solid"/>
                      <a:round/>
                      <a:headEnd type="none" w="med" len="med"/>
                      <a:tailEnd type="none" w="med" len="med"/>
                    </a:lnT>
                  </a:tcPr>
                </a:tc>
                <a:tc>
                  <a:txBody>
                    <a:bodyPr/>
                    <a:lstStyle/>
                    <a:p>
                      <a:pPr marL="0" marR="0" indent="-6350" algn="ctr">
                        <a:lnSpc>
                          <a:spcPct val="100000"/>
                        </a:lnSpc>
                        <a:spcBef>
                          <a:spcPts val="2100"/>
                        </a:spcBef>
                        <a:spcAft>
                          <a:spcPts val="2100"/>
                        </a:spcAft>
                        <a:buNone/>
                      </a:pPr>
                      <a:r>
                        <a:rPr lang="en-US" sz="2400" kern="100">
                          <a:effectLst/>
                        </a:rPr>
                        <a:t>Control</a:t>
                      </a:r>
                      <a:br>
                        <a:rPr lang="en-US" sz="2400" kern="100">
                          <a:effectLst/>
                        </a:rPr>
                      </a:br>
                      <a:r>
                        <a:rPr lang="en-US" sz="2400" kern="100">
                          <a:effectLst/>
                        </a:rPr>
                        <a:t>N=170</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18288" marB="18288" anchor="ctr">
                    <a:lnT w="12700" cap="flat" cmpd="sng" algn="ctr">
                      <a:noFill/>
                      <a:prstDash val="solid"/>
                      <a:round/>
                      <a:headEnd type="none" w="med" len="med"/>
                      <a:tailEnd type="none" w="med" len="med"/>
                    </a:lnT>
                  </a:tcPr>
                </a:tc>
                <a:tc>
                  <a:txBody>
                    <a:bodyPr/>
                    <a:lstStyle/>
                    <a:p>
                      <a:pPr marL="0" marR="0" indent="0" algn="ctr">
                        <a:lnSpc>
                          <a:spcPct val="100000"/>
                        </a:lnSpc>
                        <a:spcBef>
                          <a:spcPts val="2100"/>
                        </a:spcBef>
                        <a:spcAft>
                          <a:spcPts val="2100"/>
                        </a:spcAft>
                        <a:buNone/>
                      </a:pPr>
                      <a:r>
                        <a:rPr lang="en-US" sz="2400" kern="100">
                          <a:effectLst/>
                        </a:rPr>
                        <a:t>p-value</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18288" marB="18288" anchor="ctr">
                    <a:lnT w="12700" cap="flat" cmpd="sng" algn="ctr">
                      <a:noFill/>
                      <a:prstDash val="solid"/>
                      <a:round/>
                      <a:headEnd type="none" w="med" len="med"/>
                      <a:tailEnd type="none" w="med" len="med"/>
                    </a:lnT>
                  </a:tcPr>
                </a:tc>
                <a:extLst>
                  <a:ext uri="{0D108BD9-81ED-4DB2-BD59-A6C34878D82A}">
                    <a16:rowId xmlns:a16="http://schemas.microsoft.com/office/drawing/2014/main" val="1399616722"/>
                  </a:ext>
                </a:extLst>
              </a:tr>
              <a:tr h="140985">
                <a:tc>
                  <a:txBody>
                    <a:bodyPr/>
                    <a:lstStyle/>
                    <a:p>
                      <a:pPr marL="0" marR="0" indent="12700">
                        <a:lnSpc>
                          <a:spcPct val="100000"/>
                        </a:lnSpc>
                        <a:spcBef>
                          <a:spcPts val="2100"/>
                        </a:spcBef>
                        <a:spcAft>
                          <a:spcPts val="2100"/>
                        </a:spcAft>
                        <a:buNone/>
                      </a:pPr>
                      <a:r>
                        <a:rPr lang="en-US" sz="2400" kern="100">
                          <a:effectLst/>
                        </a:rPr>
                        <a:t>Mean ± SD, %</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18288" marB="18288" anchor="ctr"/>
                </a:tc>
                <a:tc>
                  <a:txBody>
                    <a:bodyPr/>
                    <a:lstStyle/>
                    <a:p>
                      <a:pPr marL="0" marR="0" indent="0" algn="ctr">
                        <a:lnSpc>
                          <a:spcPct val="100000"/>
                        </a:lnSpc>
                        <a:spcBef>
                          <a:spcPts val="2100"/>
                        </a:spcBef>
                        <a:spcAft>
                          <a:spcPts val="2100"/>
                        </a:spcAft>
                        <a:buNone/>
                      </a:pPr>
                      <a:r>
                        <a:rPr lang="en-US" sz="2400" kern="100">
                          <a:effectLst/>
                        </a:rPr>
                        <a:t>31.8 ± 16</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18288" marB="18288" anchor="ctr"/>
                </a:tc>
                <a:tc>
                  <a:txBody>
                    <a:bodyPr/>
                    <a:lstStyle/>
                    <a:p>
                      <a:pPr marL="0" marR="0" indent="-6350" algn="ctr">
                        <a:lnSpc>
                          <a:spcPct val="100000"/>
                        </a:lnSpc>
                        <a:spcBef>
                          <a:spcPts val="2100"/>
                        </a:spcBef>
                        <a:spcAft>
                          <a:spcPts val="2100"/>
                        </a:spcAft>
                        <a:buNone/>
                      </a:pPr>
                      <a:r>
                        <a:rPr lang="en-US" sz="2400" kern="100">
                          <a:effectLst/>
                        </a:rPr>
                        <a:t>33.7 ± 16</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18288" marB="18288" anchor="ctr"/>
                </a:tc>
                <a:tc>
                  <a:txBody>
                    <a:bodyPr/>
                    <a:lstStyle/>
                    <a:p>
                      <a:pPr marL="0" marR="0" indent="0" algn="ctr">
                        <a:lnSpc>
                          <a:spcPct val="100000"/>
                        </a:lnSpc>
                        <a:spcBef>
                          <a:spcPts val="2100"/>
                        </a:spcBef>
                        <a:spcAft>
                          <a:spcPts val="2100"/>
                        </a:spcAft>
                        <a:buNone/>
                      </a:pPr>
                      <a:r>
                        <a:rPr lang="en-US" sz="2400" kern="100">
                          <a:effectLst/>
                        </a:rPr>
                        <a:t>0.28</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18288" marB="18288" anchor="ctr"/>
                </a:tc>
                <a:extLst>
                  <a:ext uri="{0D108BD9-81ED-4DB2-BD59-A6C34878D82A}">
                    <a16:rowId xmlns:a16="http://schemas.microsoft.com/office/drawing/2014/main" val="3201921159"/>
                  </a:ext>
                </a:extLst>
              </a:tr>
              <a:tr h="263582">
                <a:tc>
                  <a:txBody>
                    <a:bodyPr/>
                    <a:lstStyle/>
                    <a:p>
                      <a:pPr marL="0" marR="0" indent="12700">
                        <a:lnSpc>
                          <a:spcPct val="100000"/>
                        </a:lnSpc>
                        <a:spcBef>
                          <a:spcPts val="2100"/>
                        </a:spcBef>
                        <a:spcAft>
                          <a:spcPts val="2100"/>
                        </a:spcAft>
                        <a:buNone/>
                      </a:pPr>
                      <a:r>
                        <a:rPr lang="en-US" sz="2400" kern="100">
                          <a:effectLst/>
                        </a:rPr>
                        <a:t>Median (IQR), %</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18288" marB="18288" anchor="ctr">
                    <a:lnB w="12700" cap="flat" cmpd="sng" algn="ctr">
                      <a:noFill/>
                      <a:prstDash val="solid"/>
                      <a:round/>
                      <a:headEnd type="none" w="med" len="med"/>
                      <a:tailEnd type="none" w="med" len="med"/>
                    </a:lnB>
                  </a:tcPr>
                </a:tc>
                <a:tc>
                  <a:txBody>
                    <a:bodyPr/>
                    <a:lstStyle/>
                    <a:p>
                      <a:pPr marL="0" marR="0" indent="0" algn="ctr">
                        <a:lnSpc>
                          <a:spcPct val="100000"/>
                        </a:lnSpc>
                        <a:spcBef>
                          <a:spcPts val="2100"/>
                        </a:spcBef>
                        <a:spcAft>
                          <a:spcPts val="2100"/>
                        </a:spcAft>
                        <a:buNone/>
                      </a:pPr>
                      <a:r>
                        <a:rPr lang="en-US" sz="2400" kern="100">
                          <a:effectLst/>
                        </a:rPr>
                        <a:t>32.4 (21.3, 44.1)</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18288" marB="18288" anchor="ctr">
                    <a:lnB w="12700" cap="flat" cmpd="sng" algn="ctr">
                      <a:noFill/>
                      <a:prstDash val="solid"/>
                      <a:round/>
                      <a:headEnd type="none" w="med" len="med"/>
                      <a:tailEnd type="none" w="med" len="med"/>
                    </a:lnB>
                  </a:tcPr>
                </a:tc>
                <a:tc>
                  <a:txBody>
                    <a:bodyPr/>
                    <a:lstStyle/>
                    <a:p>
                      <a:pPr marL="0" marR="0" indent="-6350" algn="ctr">
                        <a:lnSpc>
                          <a:spcPct val="100000"/>
                        </a:lnSpc>
                        <a:spcBef>
                          <a:spcPts val="2100"/>
                        </a:spcBef>
                        <a:spcAft>
                          <a:spcPts val="2100"/>
                        </a:spcAft>
                        <a:buNone/>
                      </a:pPr>
                      <a:r>
                        <a:rPr lang="en-US" sz="2400" kern="100">
                          <a:effectLst/>
                        </a:rPr>
                        <a:t>36.1 (22.3, 45.4)</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18288" marB="18288" anchor="ctr">
                    <a:lnB w="12700" cap="flat" cmpd="sng" algn="ctr">
                      <a:noFill/>
                      <a:prstDash val="solid"/>
                      <a:round/>
                      <a:headEnd type="none" w="med" len="med"/>
                      <a:tailEnd type="none" w="med" len="med"/>
                    </a:lnB>
                  </a:tcPr>
                </a:tc>
                <a:tc>
                  <a:txBody>
                    <a:bodyPr/>
                    <a:lstStyle/>
                    <a:p>
                      <a:pPr marL="0" marR="0" indent="0" algn="ctr">
                        <a:lnSpc>
                          <a:spcPct val="100000"/>
                        </a:lnSpc>
                        <a:spcBef>
                          <a:spcPts val="2100"/>
                        </a:spcBef>
                        <a:spcAft>
                          <a:spcPts val="2100"/>
                        </a:spcAft>
                        <a:buNone/>
                      </a:pPr>
                      <a:r>
                        <a:rPr lang="en-US" sz="2400" kern="100">
                          <a:effectLst/>
                        </a:rPr>
                        <a:t>0.26</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18288" marB="18288" anchor="ctr">
                    <a:lnB w="12700" cap="flat" cmpd="sng" algn="ctr">
                      <a:noFill/>
                      <a:prstDash val="solid"/>
                      <a:round/>
                      <a:headEnd type="none" w="med" len="med"/>
                      <a:tailEnd type="none" w="med" len="med"/>
                    </a:lnB>
                  </a:tcPr>
                </a:tc>
                <a:extLst>
                  <a:ext uri="{0D108BD9-81ED-4DB2-BD59-A6C34878D82A}">
                    <a16:rowId xmlns:a16="http://schemas.microsoft.com/office/drawing/2014/main" val="2942507285"/>
                  </a:ext>
                </a:extLst>
              </a:tr>
            </a:tbl>
          </a:graphicData>
        </a:graphic>
      </p:graphicFrame>
      <p:sp>
        <p:nvSpPr>
          <p:cNvPr id="2" name="TextBox 1">
            <a:extLst>
              <a:ext uri="{FF2B5EF4-FFF2-40B4-BE49-F238E27FC236}">
                <a16:creationId xmlns:a16="http://schemas.microsoft.com/office/drawing/2014/main" id="{E30EC3C1-3117-F23C-9BD6-69647F5CCDB6}"/>
              </a:ext>
            </a:extLst>
          </p:cNvPr>
          <p:cNvSpPr txBox="1"/>
          <p:nvPr/>
        </p:nvSpPr>
        <p:spPr>
          <a:xfrm>
            <a:off x="3576866" y="6034882"/>
            <a:ext cx="719191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ea typeface="Calibri"/>
                <a:cs typeface="Calibri"/>
              </a:rPr>
              <a:t>Per-protocol = Included ITT subset with no major protocol violations and either:</a:t>
            </a:r>
          </a:p>
          <a:p>
            <a:r>
              <a:rPr lang="en-US" sz="1200" dirty="0">
                <a:solidFill>
                  <a:schemeClr val="bg1"/>
                </a:solidFill>
                <a:ea typeface="Calibri"/>
                <a:cs typeface="Calibri"/>
              </a:rPr>
              <a:t>(a) randomized to TV-</a:t>
            </a:r>
            <a:r>
              <a:rPr lang="en-US" sz="1200" dirty="0" err="1">
                <a:solidFill>
                  <a:schemeClr val="bg1"/>
                </a:solidFill>
                <a:ea typeface="Calibri"/>
                <a:cs typeface="Calibri"/>
              </a:rPr>
              <a:t>mAFP</a:t>
            </a:r>
            <a:r>
              <a:rPr lang="en-US" sz="1200" dirty="0">
                <a:solidFill>
                  <a:schemeClr val="bg1"/>
                </a:solidFill>
                <a:ea typeface="Calibri"/>
                <a:cs typeface="Calibri"/>
              </a:rPr>
              <a:t> and received treatment including ≥30 mins delay prior to PCI and TV-</a:t>
            </a:r>
            <a:r>
              <a:rPr lang="en-US" sz="1200" dirty="0" err="1">
                <a:solidFill>
                  <a:schemeClr val="bg1"/>
                </a:solidFill>
                <a:ea typeface="Calibri"/>
                <a:cs typeface="Calibri"/>
              </a:rPr>
              <a:t>mAFP</a:t>
            </a:r>
            <a:r>
              <a:rPr lang="en-US" sz="1200" dirty="0">
                <a:solidFill>
                  <a:schemeClr val="bg1"/>
                </a:solidFill>
                <a:ea typeface="Calibri"/>
                <a:cs typeface="Calibri"/>
              </a:rPr>
              <a:t> support for ≥4 hours or (b) were randomized to the control group and received PCI only.</a:t>
            </a:r>
            <a:br>
              <a:rPr lang="en-US" sz="1200" dirty="0">
                <a:solidFill>
                  <a:schemeClr val="bg1"/>
                </a:solidFill>
                <a:ea typeface="Calibri"/>
                <a:cs typeface="Calibri"/>
              </a:rPr>
            </a:br>
            <a:r>
              <a:rPr lang="en-US" sz="1200" dirty="0">
                <a:solidFill>
                  <a:schemeClr val="bg1"/>
                </a:solidFill>
                <a:ea typeface="Calibri"/>
                <a:cs typeface="Calibri"/>
              </a:rPr>
              <a:t>Excluded subjects having cardiogenic shock prior to enrollment (based on pre-PCI lactate and hemodynamics)</a:t>
            </a:r>
            <a:endParaRPr lang="en-US" sz="1200" dirty="0">
              <a:solidFill>
                <a:schemeClr val="bg1"/>
              </a:solidFill>
            </a:endParaRPr>
          </a:p>
        </p:txBody>
      </p:sp>
      <p:sp>
        <p:nvSpPr>
          <p:cNvPr id="5" name="TextBox 4">
            <a:extLst>
              <a:ext uri="{FF2B5EF4-FFF2-40B4-BE49-F238E27FC236}">
                <a16:creationId xmlns:a16="http://schemas.microsoft.com/office/drawing/2014/main" id="{FDC71DDD-9D53-4DC8-6B1D-25291218BDD7}"/>
              </a:ext>
            </a:extLst>
          </p:cNvPr>
          <p:cNvSpPr txBox="1"/>
          <p:nvPr/>
        </p:nvSpPr>
        <p:spPr>
          <a:xfrm>
            <a:off x="1577755" y="1669332"/>
            <a:ext cx="2511203" cy="584775"/>
          </a:xfrm>
          <a:prstGeom prst="rect">
            <a:avLst/>
          </a:prstGeom>
          <a:noFill/>
        </p:spPr>
        <p:txBody>
          <a:bodyPr wrap="square">
            <a:spAutoFit/>
          </a:bodyPr>
          <a:lstStyle/>
          <a:p>
            <a:r>
              <a:rPr lang="en-US" sz="3200" b="1">
                <a:solidFill>
                  <a:schemeClr val="accent1"/>
                </a:solidFill>
              </a:rPr>
              <a:t>Per-Protocol</a:t>
            </a:r>
          </a:p>
        </p:txBody>
      </p:sp>
    </p:spTree>
    <p:extLst>
      <p:ext uri="{BB962C8B-B14F-4D97-AF65-F5344CB8AC3E}">
        <p14:creationId xmlns:p14="http://schemas.microsoft.com/office/powerpoint/2010/main" val="3430272857"/>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26BAE-7463-C246-F842-DD70CBE1D2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59916D-A92C-C552-1943-9E6D4B37D544}"/>
              </a:ext>
            </a:extLst>
          </p:cNvPr>
          <p:cNvSpPr>
            <a:spLocks noGrp="1"/>
          </p:cNvSpPr>
          <p:nvPr>
            <p:ph type="title"/>
          </p:nvPr>
        </p:nvSpPr>
        <p:spPr/>
        <p:txBody>
          <a:bodyPr/>
          <a:lstStyle/>
          <a:p>
            <a:r>
              <a:rPr lang="en-US" sz="3200">
                <a:solidFill>
                  <a:schemeClr val="tx1"/>
                </a:solidFill>
              </a:rPr>
              <a:t>Key Powered Secondary Effectiveness Endpoint </a:t>
            </a:r>
          </a:p>
        </p:txBody>
      </p:sp>
      <p:graphicFrame>
        <p:nvGraphicFramePr>
          <p:cNvPr id="3" name="Table 2">
            <a:extLst>
              <a:ext uri="{FF2B5EF4-FFF2-40B4-BE49-F238E27FC236}">
                <a16:creationId xmlns:a16="http://schemas.microsoft.com/office/drawing/2014/main" id="{2CD2B9A1-E910-8E3B-19C7-9AA8098F7933}"/>
              </a:ext>
            </a:extLst>
          </p:cNvPr>
          <p:cNvGraphicFramePr>
            <a:graphicFrameLocks noGrp="1"/>
          </p:cNvGraphicFramePr>
          <p:nvPr>
            <p:extLst>
              <p:ext uri="{D42A27DB-BD31-4B8C-83A1-F6EECF244321}">
                <p14:modId xmlns:p14="http://schemas.microsoft.com/office/powerpoint/2010/main" val="2920935245"/>
              </p:ext>
            </p:extLst>
          </p:nvPr>
        </p:nvGraphicFramePr>
        <p:xfrm>
          <a:off x="243840" y="989300"/>
          <a:ext cx="11704322" cy="4958080"/>
        </p:xfrm>
        <a:graphic>
          <a:graphicData uri="http://schemas.openxmlformats.org/drawingml/2006/table">
            <a:tbl>
              <a:tblPr firstRow="1" firstCol="1">
                <a:tableStyleId>{7E9639D4-E3E2-4D34-9284-5A2195B3D0D7}</a:tableStyleId>
              </a:tblPr>
              <a:tblGrid>
                <a:gridCol w="940067">
                  <a:extLst>
                    <a:ext uri="{9D8B030D-6E8A-4147-A177-3AD203B41FA5}">
                      <a16:colId xmlns:a16="http://schemas.microsoft.com/office/drawing/2014/main" val="63505388"/>
                    </a:ext>
                  </a:extLst>
                </a:gridCol>
                <a:gridCol w="6006165">
                  <a:extLst>
                    <a:ext uri="{9D8B030D-6E8A-4147-A177-3AD203B41FA5}">
                      <a16:colId xmlns:a16="http://schemas.microsoft.com/office/drawing/2014/main" val="25573925"/>
                    </a:ext>
                  </a:extLst>
                </a:gridCol>
                <a:gridCol w="970425">
                  <a:extLst>
                    <a:ext uri="{9D8B030D-6E8A-4147-A177-3AD203B41FA5}">
                      <a16:colId xmlns:a16="http://schemas.microsoft.com/office/drawing/2014/main" val="1218049250"/>
                    </a:ext>
                  </a:extLst>
                </a:gridCol>
                <a:gridCol w="1266003">
                  <a:extLst>
                    <a:ext uri="{9D8B030D-6E8A-4147-A177-3AD203B41FA5}">
                      <a16:colId xmlns:a16="http://schemas.microsoft.com/office/drawing/2014/main" val="388479109"/>
                    </a:ext>
                  </a:extLst>
                </a:gridCol>
                <a:gridCol w="1005355">
                  <a:extLst>
                    <a:ext uri="{9D8B030D-6E8A-4147-A177-3AD203B41FA5}">
                      <a16:colId xmlns:a16="http://schemas.microsoft.com/office/drawing/2014/main" val="1314556409"/>
                    </a:ext>
                  </a:extLst>
                </a:gridCol>
                <a:gridCol w="1516307">
                  <a:extLst>
                    <a:ext uri="{9D8B030D-6E8A-4147-A177-3AD203B41FA5}">
                      <a16:colId xmlns:a16="http://schemas.microsoft.com/office/drawing/2014/main" val="108521028"/>
                    </a:ext>
                  </a:extLst>
                </a:gridCol>
              </a:tblGrid>
              <a:tr h="448269">
                <a:tc gridSpan="2">
                  <a:txBody>
                    <a:bodyPr/>
                    <a:lstStyle/>
                    <a:p>
                      <a:pPr marL="0" marR="0" indent="0">
                        <a:lnSpc>
                          <a:spcPct val="100000"/>
                        </a:lnSpc>
                        <a:spcBef>
                          <a:spcPts val="600"/>
                        </a:spcBef>
                        <a:spcAft>
                          <a:spcPts val="600"/>
                        </a:spcAft>
                        <a:buNone/>
                      </a:pPr>
                      <a:r>
                        <a:rPr lang="en-US" sz="1800" kern="100">
                          <a:solidFill>
                            <a:schemeClr val="tx1"/>
                          </a:solidFill>
                          <a:effectLst/>
                        </a:rPr>
                        <a:t>Treatment group compared with control group</a:t>
                      </a:r>
                      <a:endParaRPr lang="en-US" sz="1800" kern="100">
                        <a:solidFill>
                          <a:schemeClr val="tx1"/>
                        </a:solidFill>
                        <a:effectLst/>
                        <a:latin typeface="Aptos"/>
                        <a:ea typeface="Aptos" panose="020B0004020202020204" pitchFamily="34" charset="0"/>
                        <a:cs typeface="Times New Roman"/>
                      </a:endParaRPr>
                    </a:p>
                  </a:txBody>
                  <a:tcPr marL="50800" marR="508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marL="0" marR="0" indent="0" algn="ctr">
                        <a:lnSpc>
                          <a:spcPct val="100000"/>
                        </a:lnSpc>
                        <a:spcBef>
                          <a:spcPts val="600"/>
                        </a:spcBef>
                        <a:spcAft>
                          <a:spcPts val="600"/>
                        </a:spcAft>
                        <a:buNone/>
                      </a:pPr>
                      <a:r>
                        <a:rPr lang="en-US" sz="1800" kern="100">
                          <a:solidFill>
                            <a:schemeClr val="tx1"/>
                          </a:solidFill>
                          <a:effectLst/>
                        </a:rPr>
                        <a:t>Wins</a:t>
                      </a:r>
                      <a:endParaRPr lang="en-US" sz="1800" kern="100">
                        <a:solidFill>
                          <a:schemeClr val="tx1"/>
                        </a:solidFill>
                        <a:effectLst/>
                        <a:latin typeface="Aptos"/>
                        <a:ea typeface="Aptos" panose="020B0004020202020204" pitchFamily="34" charset="0"/>
                        <a:cs typeface="Times New Roman"/>
                      </a:endParaRPr>
                    </a:p>
                  </a:txBody>
                  <a:tcPr marL="50800" marR="508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6350" algn="ctr">
                        <a:lnSpc>
                          <a:spcPct val="100000"/>
                        </a:lnSpc>
                        <a:spcBef>
                          <a:spcPts val="600"/>
                        </a:spcBef>
                        <a:spcAft>
                          <a:spcPts val="600"/>
                        </a:spcAft>
                        <a:buNone/>
                      </a:pPr>
                      <a:r>
                        <a:rPr lang="en-US" sz="1800" kern="100">
                          <a:solidFill>
                            <a:schemeClr val="tx1"/>
                          </a:solidFill>
                          <a:effectLst/>
                        </a:rPr>
                        <a:t>Ties</a:t>
                      </a:r>
                      <a:endParaRPr lang="en-US" sz="1800" kern="100">
                        <a:solidFill>
                          <a:schemeClr val="tx1"/>
                        </a:solidFill>
                        <a:effectLst/>
                        <a:latin typeface="Aptos"/>
                        <a:ea typeface="Aptos" panose="020B0004020202020204" pitchFamily="34" charset="0"/>
                        <a:cs typeface="Times New Roman"/>
                      </a:endParaRPr>
                    </a:p>
                  </a:txBody>
                  <a:tcPr marL="50800" marR="508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a:lnSpc>
                          <a:spcPct val="100000"/>
                        </a:lnSpc>
                        <a:spcBef>
                          <a:spcPts val="600"/>
                        </a:spcBef>
                        <a:spcAft>
                          <a:spcPts val="600"/>
                        </a:spcAft>
                        <a:buNone/>
                      </a:pPr>
                      <a:r>
                        <a:rPr lang="en-US" sz="1800" kern="100">
                          <a:solidFill>
                            <a:schemeClr val="tx1"/>
                          </a:solidFill>
                          <a:effectLst/>
                        </a:rPr>
                        <a:t>Losses</a:t>
                      </a:r>
                      <a:endParaRPr lang="en-US" sz="1800" kern="100">
                        <a:solidFill>
                          <a:schemeClr val="tx1"/>
                        </a:solidFill>
                        <a:effectLst/>
                        <a:latin typeface="Aptos"/>
                        <a:ea typeface="Aptos" panose="020B0004020202020204" pitchFamily="34" charset="0"/>
                        <a:cs typeface="Times New Roman"/>
                      </a:endParaRPr>
                    </a:p>
                  </a:txBody>
                  <a:tcPr marL="50800" marR="508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6350" algn="ctr">
                        <a:lnSpc>
                          <a:spcPct val="100000"/>
                        </a:lnSpc>
                        <a:spcBef>
                          <a:spcPts val="600"/>
                        </a:spcBef>
                        <a:spcAft>
                          <a:spcPts val="600"/>
                        </a:spcAft>
                        <a:buNone/>
                      </a:pPr>
                      <a:r>
                        <a:rPr lang="en-US" sz="1800" kern="100">
                          <a:solidFill>
                            <a:schemeClr val="tx1"/>
                          </a:solidFill>
                          <a:effectLst/>
                        </a:rPr>
                        <a:t>% of decisions</a:t>
                      </a:r>
                      <a:endParaRPr lang="en-US" sz="1800" kern="100">
                        <a:solidFill>
                          <a:schemeClr val="tx1"/>
                        </a:solidFill>
                        <a:effectLst/>
                        <a:latin typeface="Aptos"/>
                        <a:ea typeface="Aptos" panose="020B0004020202020204" pitchFamily="34" charset="0"/>
                        <a:cs typeface="Times New Roman"/>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36044731"/>
                  </a:ext>
                </a:extLst>
              </a:tr>
              <a:tr h="448269">
                <a:tc>
                  <a:txBody>
                    <a:bodyPr/>
                    <a:lstStyle/>
                    <a:p>
                      <a:pPr marL="0" marR="0" indent="0">
                        <a:lnSpc>
                          <a:spcPct val="100000"/>
                        </a:lnSpc>
                        <a:spcBef>
                          <a:spcPts val="600"/>
                        </a:spcBef>
                        <a:spcAft>
                          <a:spcPts val="600"/>
                        </a:spcAft>
                        <a:buNone/>
                      </a:pPr>
                      <a:r>
                        <a:rPr lang="en-US" sz="1800" i="0" kern="100" dirty="0">
                          <a:solidFill>
                            <a:schemeClr val="tx1"/>
                          </a:solidFill>
                          <a:effectLst/>
                        </a:rPr>
                        <a:t>Level 1.</a:t>
                      </a:r>
                    </a:p>
                  </a:txBody>
                  <a:tcPr marL="50800" marR="50800" marT="0"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indent="0">
                        <a:lnSpc>
                          <a:spcPct val="100000"/>
                        </a:lnSpc>
                        <a:spcBef>
                          <a:spcPts val="600"/>
                        </a:spcBef>
                        <a:spcAft>
                          <a:spcPts val="600"/>
                        </a:spcAft>
                        <a:buNone/>
                      </a:pPr>
                      <a:r>
                        <a:rPr lang="en-US" sz="1800" b="1" kern="100">
                          <a:effectLst/>
                        </a:rPr>
                        <a:t>Cardiovascular mortality (including undetermined causes)</a:t>
                      </a:r>
                    </a:p>
                  </a:txBody>
                  <a:tcPr marL="50800" marR="50800" marT="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indent="0" algn="ctr">
                        <a:lnSpc>
                          <a:spcPct val="100000"/>
                        </a:lnSpc>
                        <a:spcBef>
                          <a:spcPts val="600"/>
                        </a:spcBef>
                        <a:spcAft>
                          <a:spcPts val="600"/>
                        </a:spcAft>
                        <a:buNone/>
                      </a:pPr>
                      <a:r>
                        <a:rPr lang="en-US" sz="1800" kern="100">
                          <a:effectLst/>
                        </a:rPr>
                        <a:t>3,230</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50800" marR="508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marR="0" indent="-6350" algn="ctr">
                        <a:lnSpc>
                          <a:spcPct val="100000"/>
                        </a:lnSpc>
                        <a:spcBef>
                          <a:spcPts val="600"/>
                        </a:spcBef>
                        <a:spcAft>
                          <a:spcPts val="600"/>
                        </a:spcAft>
                        <a:buNone/>
                      </a:pPr>
                      <a:r>
                        <a:rPr lang="en-US" sz="1800" kern="100">
                          <a:effectLst/>
                        </a:rPr>
                        <a:t>64,011</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50800" marR="508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marR="0" indent="0" algn="ctr">
                        <a:lnSpc>
                          <a:spcPct val="100000"/>
                        </a:lnSpc>
                        <a:spcBef>
                          <a:spcPts val="600"/>
                        </a:spcBef>
                        <a:spcAft>
                          <a:spcPts val="600"/>
                        </a:spcAft>
                        <a:buNone/>
                      </a:pPr>
                      <a:r>
                        <a:rPr lang="en-US" sz="1800" kern="100">
                          <a:effectLst/>
                        </a:rPr>
                        <a:t>2,189</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50800" marR="508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marR="0" indent="6350" algn="ctr">
                        <a:lnSpc>
                          <a:spcPct val="100000"/>
                        </a:lnSpc>
                        <a:spcBef>
                          <a:spcPts val="600"/>
                        </a:spcBef>
                        <a:spcAft>
                          <a:spcPts val="600"/>
                        </a:spcAft>
                        <a:buNone/>
                      </a:pPr>
                      <a:r>
                        <a:rPr lang="en-US" sz="1800" kern="100">
                          <a:effectLst/>
                        </a:rPr>
                        <a:t>7.8%</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76577849"/>
                  </a:ext>
                </a:extLst>
              </a:tr>
              <a:tr h="448269">
                <a:tc>
                  <a:txBody>
                    <a:bodyPr/>
                    <a:lstStyle/>
                    <a:p>
                      <a:pPr marL="0" marR="0" indent="0">
                        <a:lnSpc>
                          <a:spcPct val="100000"/>
                        </a:lnSpc>
                        <a:spcBef>
                          <a:spcPts val="600"/>
                        </a:spcBef>
                        <a:spcAft>
                          <a:spcPts val="600"/>
                        </a:spcAft>
                        <a:buNone/>
                      </a:pPr>
                      <a:r>
                        <a:rPr lang="en-US" sz="1800" i="0" kern="100" dirty="0">
                          <a:solidFill>
                            <a:schemeClr val="tx1"/>
                          </a:solidFill>
                          <a:effectLst/>
                        </a:rPr>
                        <a:t>Level 2.</a:t>
                      </a:r>
                      <a:endParaRPr lang="en-US" sz="1800" i="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50800" marR="5080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tc>
                  <a:txBody>
                    <a:bodyPr/>
                    <a:lstStyle/>
                    <a:p>
                      <a:pPr marL="0" marR="0" indent="0">
                        <a:lnSpc>
                          <a:spcPct val="100000"/>
                        </a:lnSpc>
                        <a:spcBef>
                          <a:spcPts val="600"/>
                        </a:spcBef>
                        <a:spcAft>
                          <a:spcPts val="600"/>
                        </a:spcAft>
                        <a:buNone/>
                      </a:pPr>
                      <a:r>
                        <a:rPr lang="en-US" sz="1800" b="1" kern="100" dirty="0">
                          <a:effectLst/>
                        </a:rPr>
                        <a:t>Time-to-first cardiogenic shock (≥24 hours after enrollment)*</a:t>
                      </a:r>
                      <a:endParaRPr lang="en-US"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0" marR="50800" marT="0" marB="0" anchor="ctr"/>
                </a:tc>
                <a:tc>
                  <a:txBody>
                    <a:bodyPr/>
                    <a:lstStyle/>
                    <a:p>
                      <a:pPr marL="0" marR="0" indent="0" algn="ctr">
                        <a:lnSpc>
                          <a:spcPct val="100000"/>
                        </a:lnSpc>
                        <a:spcBef>
                          <a:spcPts val="600"/>
                        </a:spcBef>
                        <a:spcAft>
                          <a:spcPts val="600"/>
                        </a:spcAft>
                        <a:buNone/>
                      </a:pPr>
                      <a:r>
                        <a:rPr lang="en-US" sz="1800" kern="100">
                          <a:effectLst/>
                        </a:rPr>
                        <a:t>2</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50800" marR="50800" marT="0" marB="0" anchor="ctr">
                    <a:noFill/>
                  </a:tcPr>
                </a:tc>
                <a:tc>
                  <a:txBody>
                    <a:bodyPr/>
                    <a:lstStyle/>
                    <a:p>
                      <a:pPr marL="0" marR="0" indent="-6350" algn="ctr">
                        <a:lnSpc>
                          <a:spcPct val="100000"/>
                        </a:lnSpc>
                        <a:spcBef>
                          <a:spcPts val="600"/>
                        </a:spcBef>
                        <a:spcAft>
                          <a:spcPts val="600"/>
                        </a:spcAft>
                        <a:buNone/>
                      </a:pPr>
                      <a:r>
                        <a:rPr lang="en-US" sz="1800" kern="100">
                          <a:effectLst/>
                        </a:rPr>
                        <a:t>63,234</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50800" marR="50800" marT="0" marB="0" anchor="ctr">
                    <a:noFill/>
                  </a:tcPr>
                </a:tc>
                <a:tc>
                  <a:txBody>
                    <a:bodyPr/>
                    <a:lstStyle/>
                    <a:p>
                      <a:pPr marL="0" marR="0" indent="0" algn="ctr">
                        <a:lnSpc>
                          <a:spcPct val="100000"/>
                        </a:lnSpc>
                        <a:spcBef>
                          <a:spcPts val="600"/>
                        </a:spcBef>
                        <a:spcAft>
                          <a:spcPts val="600"/>
                        </a:spcAft>
                        <a:buNone/>
                      </a:pPr>
                      <a:r>
                        <a:rPr lang="en-US" sz="1800" kern="100">
                          <a:effectLst/>
                        </a:rPr>
                        <a:t>775</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50800" marR="50800" marT="0" marB="0" anchor="ctr">
                    <a:noFill/>
                  </a:tcPr>
                </a:tc>
                <a:tc>
                  <a:txBody>
                    <a:bodyPr/>
                    <a:lstStyle/>
                    <a:p>
                      <a:pPr marL="0" marR="0" indent="6350" algn="ctr">
                        <a:lnSpc>
                          <a:spcPct val="100000"/>
                        </a:lnSpc>
                        <a:spcBef>
                          <a:spcPts val="600"/>
                        </a:spcBef>
                        <a:spcAft>
                          <a:spcPts val="600"/>
                        </a:spcAft>
                        <a:buNone/>
                      </a:pPr>
                      <a:r>
                        <a:rPr lang="en-US" sz="1800" kern="100">
                          <a:effectLst/>
                        </a:rPr>
                        <a:t>1.2%</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R w="12700" cap="flat" cmpd="sng" algn="ctr">
                      <a:noFill/>
                      <a:prstDash val="solid"/>
                      <a:round/>
                      <a:headEnd type="none" w="med" len="med"/>
                      <a:tailEnd type="none" w="med" len="med"/>
                    </a:lnR>
                  </a:tcPr>
                </a:tc>
                <a:extLst>
                  <a:ext uri="{0D108BD9-81ED-4DB2-BD59-A6C34878D82A}">
                    <a16:rowId xmlns:a16="http://schemas.microsoft.com/office/drawing/2014/main" val="3069493951"/>
                  </a:ext>
                </a:extLst>
              </a:tr>
              <a:tr h="448269">
                <a:tc>
                  <a:txBody>
                    <a:bodyPr/>
                    <a:lstStyle/>
                    <a:p>
                      <a:pPr marL="0" marR="0" indent="0">
                        <a:lnSpc>
                          <a:spcPct val="100000"/>
                        </a:lnSpc>
                        <a:spcBef>
                          <a:spcPts val="600"/>
                        </a:spcBef>
                        <a:spcAft>
                          <a:spcPts val="600"/>
                        </a:spcAft>
                        <a:buNone/>
                      </a:pPr>
                      <a:r>
                        <a:rPr lang="en-US" sz="1800" i="0" kern="100" dirty="0">
                          <a:solidFill>
                            <a:schemeClr val="tx1"/>
                          </a:solidFill>
                          <a:effectLst/>
                        </a:rPr>
                        <a:t>Level 3.</a:t>
                      </a:r>
                      <a:endParaRPr lang="en-US" sz="1800" i="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50800" marR="50800" marT="0" marB="0" anchor="ctr">
                    <a:lnL w="12700" cap="flat" cmpd="sng" algn="ctr">
                      <a:noFill/>
                      <a:prstDash val="solid"/>
                      <a:round/>
                      <a:headEnd type="none" w="med" len="med"/>
                      <a:tailEnd type="none" w="med" len="med"/>
                    </a:lnL>
                    <a:noFill/>
                  </a:tcPr>
                </a:tc>
                <a:tc>
                  <a:txBody>
                    <a:bodyPr/>
                    <a:lstStyle/>
                    <a:p>
                      <a:pPr marL="0" marR="0" indent="0">
                        <a:lnSpc>
                          <a:spcPct val="100000"/>
                        </a:lnSpc>
                        <a:spcBef>
                          <a:spcPts val="600"/>
                        </a:spcBef>
                        <a:spcAft>
                          <a:spcPts val="600"/>
                        </a:spcAft>
                        <a:buNone/>
                      </a:pPr>
                      <a:r>
                        <a:rPr lang="en-US" sz="1800" b="1" kern="100">
                          <a:effectLst/>
                        </a:rPr>
                        <a:t>Time to first LVAD or heart transplantation</a:t>
                      </a:r>
                      <a:endParaRPr lang="en-US" sz="1800" b="1" kern="100">
                        <a:effectLst/>
                        <a:latin typeface="Aptos" panose="020B0004020202020204" pitchFamily="34" charset="0"/>
                        <a:ea typeface="Aptos" panose="020B0004020202020204" pitchFamily="34" charset="0"/>
                        <a:cs typeface="Times New Roman" panose="02020603050405020304" pitchFamily="18" charset="0"/>
                      </a:endParaRPr>
                    </a:p>
                  </a:txBody>
                  <a:tcPr marL="50800" marR="50800" marT="0" marB="0" anchor="ctr"/>
                </a:tc>
                <a:tc>
                  <a:txBody>
                    <a:bodyPr/>
                    <a:lstStyle/>
                    <a:p>
                      <a:pPr marL="0" marR="0" indent="0" algn="ctr">
                        <a:lnSpc>
                          <a:spcPct val="100000"/>
                        </a:lnSpc>
                        <a:spcBef>
                          <a:spcPts val="600"/>
                        </a:spcBef>
                        <a:spcAft>
                          <a:spcPts val="600"/>
                        </a:spcAft>
                        <a:buNone/>
                      </a:pPr>
                      <a:r>
                        <a:rPr lang="en-US" sz="1800" kern="100">
                          <a:effectLst/>
                        </a:rPr>
                        <a:t>0</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50800" marR="50800" marT="0" marB="0" anchor="ctr"/>
                </a:tc>
                <a:tc>
                  <a:txBody>
                    <a:bodyPr/>
                    <a:lstStyle/>
                    <a:p>
                      <a:pPr marL="0" marR="0" indent="-6350" algn="ctr">
                        <a:lnSpc>
                          <a:spcPct val="100000"/>
                        </a:lnSpc>
                        <a:spcBef>
                          <a:spcPts val="600"/>
                        </a:spcBef>
                        <a:spcAft>
                          <a:spcPts val="600"/>
                        </a:spcAft>
                        <a:buNone/>
                      </a:pPr>
                      <a:r>
                        <a:rPr lang="en-US" sz="1800" kern="100">
                          <a:effectLst/>
                        </a:rPr>
                        <a:t>63,234</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50800" marR="50800" marT="0" marB="0" anchor="ctr"/>
                </a:tc>
                <a:tc>
                  <a:txBody>
                    <a:bodyPr/>
                    <a:lstStyle/>
                    <a:p>
                      <a:pPr marL="0" marR="0" indent="0" algn="ctr">
                        <a:lnSpc>
                          <a:spcPct val="100000"/>
                        </a:lnSpc>
                        <a:spcBef>
                          <a:spcPts val="600"/>
                        </a:spcBef>
                        <a:spcAft>
                          <a:spcPts val="600"/>
                        </a:spcAft>
                        <a:buNone/>
                      </a:pPr>
                      <a:r>
                        <a:rPr lang="en-US" sz="1800" kern="100">
                          <a:effectLst/>
                        </a:rPr>
                        <a:t>0</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50800" marR="50800" marT="0" marB="0" anchor="ctr"/>
                </a:tc>
                <a:tc>
                  <a:txBody>
                    <a:bodyPr/>
                    <a:lstStyle/>
                    <a:p>
                      <a:pPr marL="0" marR="0" indent="6350" algn="ctr">
                        <a:lnSpc>
                          <a:spcPct val="100000"/>
                        </a:lnSpc>
                        <a:spcBef>
                          <a:spcPts val="600"/>
                        </a:spcBef>
                        <a:spcAft>
                          <a:spcPts val="600"/>
                        </a:spcAft>
                        <a:buNone/>
                      </a:pPr>
                      <a:r>
                        <a:rPr lang="en-US" sz="1800" kern="100">
                          <a:effectLst/>
                        </a:rPr>
                        <a:t>0%</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R w="12700" cap="flat" cmpd="sng" algn="ctr">
                      <a:noFill/>
                      <a:prstDash val="solid"/>
                      <a:round/>
                      <a:headEnd type="none" w="med" len="med"/>
                      <a:tailEnd type="none" w="med" len="med"/>
                    </a:lnR>
                  </a:tcPr>
                </a:tc>
                <a:extLst>
                  <a:ext uri="{0D108BD9-81ED-4DB2-BD59-A6C34878D82A}">
                    <a16:rowId xmlns:a16="http://schemas.microsoft.com/office/drawing/2014/main" val="83883669"/>
                  </a:ext>
                </a:extLst>
              </a:tr>
              <a:tr h="448269">
                <a:tc>
                  <a:txBody>
                    <a:bodyPr/>
                    <a:lstStyle/>
                    <a:p>
                      <a:pPr marL="0" marR="0" indent="0">
                        <a:lnSpc>
                          <a:spcPct val="100000"/>
                        </a:lnSpc>
                        <a:spcBef>
                          <a:spcPts val="600"/>
                        </a:spcBef>
                        <a:spcAft>
                          <a:spcPts val="600"/>
                        </a:spcAft>
                        <a:buNone/>
                      </a:pPr>
                      <a:r>
                        <a:rPr lang="en-US" sz="1800" i="0" kern="100" dirty="0">
                          <a:solidFill>
                            <a:schemeClr val="tx1"/>
                          </a:solidFill>
                          <a:effectLst/>
                        </a:rPr>
                        <a:t>Level 4a.</a:t>
                      </a:r>
                      <a:endParaRPr lang="en-US" sz="1800" i="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50800" marR="50800" marT="0" marB="0" anchor="ctr">
                    <a:lnL w="12700" cap="flat" cmpd="sng" algn="ctr">
                      <a:noFill/>
                      <a:prstDash val="solid"/>
                      <a:round/>
                      <a:headEnd type="none" w="med" len="med"/>
                      <a:tailEnd type="none" w="med" len="med"/>
                    </a:lnL>
                    <a:noFill/>
                  </a:tcPr>
                </a:tc>
                <a:tc>
                  <a:txBody>
                    <a:bodyPr/>
                    <a:lstStyle/>
                    <a:p>
                      <a:pPr marL="0" marR="0" indent="0">
                        <a:lnSpc>
                          <a:spcPct val="100000"/>
                        </a:lnSpc>
                        <a:spcBef>
                          <a:spcPts val="600"/>
                        </a:spcBef>
                        <a:spcAft>
                          <a:spcPts val="600"/>
                        </a:spcAft>
                        <a:buNone/>
                      </a:pPr>
                      <a:r>
                        <a:rPr lang="en-US" sz="1800" b="1" kern="100">
                          <a:effectLst/>
                        </a:rPr>
                        <a:t>Total heart failure-related hospitalizations or urgent care visits</a:t>
                      </a:r>
                      <a:endParaRPr lang="en-US" sz="1800" b="1" kern="100">
                        <a:effectLst/>
                        <a:latin typeface="Aptos" panose="020B0004020202020204" pitchFamily="34" charset="0"/>
                        <a:ea typeface="Aptos" panose="020B0004020202020204" pitchFamily="34" charset="0"/>
                        <a:cs typeface="Times New Roman" panose="02020603050405020304" pitchFamily="18" charset="0"/>
                      </a:endParaRPr>
                    </a:p>
                  </a:txBody>
                  <a:tcPr marL="50800" marR="50800" marT="0" marB="0" anchor="ctr"/>
                </a:tc>
                <a:tc>
                  <a:txBody>
                    <a:bodyPr/>
                    <a:lstStyle/>
                    <a:p>
                      <a:pPr marL="0" marR="0" indent="0" algn="ctr">
                        <a:lnSpc>
                          <a:spcPct val="100000"/>
                        </a:lnSpc>
                        <a:spcBef>
                          <a:spcPts val="600"/>
                        </a:spcBef>
                        <a:spcAft>
                          <a:spcPts val="600"/>
                        </a:spcAft>
                        <a:buNone/>
                      </a:pPr>
                      <a:r>
                        <a:rPr lang="en-US" sz="1800" kern="100">
                          <a:effectLst/>
                        </a:rPr>
                        <a:t>2,075</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50800" marR="50800" marT="0" marB="0" anchor="ctr"/>
                </a:tc>
                <a:tc>
                  <a:txBody>
                    <a:bodyPr/>
                    <a:lstStyle/>
                    <a:p>
                      <a:pPr marL="0" marR="0" indent="-6350" algn="ctr">
                        <a:lnSpc>
                          <a:spcPct val="100000"/>
                        </a:lnSpc>
                        <a:spcBef>
                          <a:spcPts val="600"/>
                        </a:spcBef>
                        <a:spcAft>
                          <a:spcPts val="600"/>
                        </a:spcAft>
                        <a:buNone/>
                      </a:pPr>
                      <a:r>
                        <a:rPr lang="en-US" sz="1800" kern="100">
                          <a:effectLst/>
                        </a:rPr>
                        <a:t>58,645</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50800" marR="50800" marT="0" marB="0" anchor="ctr"/>
                </a:tc>
                <a:tc>
                  <a:txBody>
                    <a:bodyPr/>
                    <a:lstStyle/>
                    <a:p>
                      <a:pPr marL="0" marR="0" indent="0" algn="ctr">
                        <a:lnSpc>
                          <a:spcPct val="100000"/>
                        </a:lnSpc>
                        <a:spcBef>
                          <a:spcPts val="600"/>
                        </a:spcBef>
                        <a:spcAft>
                          <a:spcPts val="600"/>
                        </a:spcAft>
                        <a:buNone/>
                      </a:pPr>
                      <a:r>
                        <a:rPr lang="en-US" sz="1800" kern="100">
                          <a:effectLst/>
                        </a:rPr>
                        <a:t>2,514</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50800" marR="50800" marT="0" marB="0" anchor="ctr"/>
                </a:tc>
                <a:tc>
                  <a:txBody>
                    <a:bodyPr/>
                    <a:lstStyle/>
                    <a:p>
                      <a:pPr marL="0" marR="0" indent="6350" algn="ctr">
                        <a:lnSpc>
                          <a:spcPct val="100000"/>
                        </a:lnSpc>
                        <a:spcBef>
                          <a:spcPts val="600"/>
                        </a:spcBef>
                        <a:spcAft>
                          <a:spcPts val="600"/>
                        </a:spcAft>
                        <a:buNone/>
                      </a:pPr>
                      <a:r>
                        <a:rPr lang="en-US" sz="1800" kern="100">
                          <a:effectLst/>
                        </a:rPr>
                        <a:t>7.3%</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R w="12700" cap="flat" cmpd="sng" algn="ctr">
                      <a:noFill/>
                      <a:prstDash val="solid"/>
                      <a:round/>
                      <a:headEnd type="none" w="med" len="med"/>
                      <a:tailEnd type="none" w="med" len="med"/>
                    </a:lnR>
                  </a:tcPr>
                </a:tc>
                <a:extLst>
                  <a:ext uri="{0D108BD9-81ED-4DB2-BD59-A6C34878D82A}">
                    <a16:rowId xmlns:a16="http://schemas.microsoft.com/office/drawing/2014/main" val="2524378607"/>
                  </a:ext>
                </a:extLst>
              </a:tr>
              <a:tr h="448269">
                <a:tc>
                  <a:txBody>
                    <a:bodyPr/>
                    <a:lstStyle/>
                    <a:p>
                      <a:pPr marL="0" marR="0" indent="0">
                        <a:lnSpc>
                          <a:spcPct val="100000"/>
                        </a:lnSpc>
                        <a:spcBef>
                          <a:spcPts val="600"/>
                        </a:spcBef>
                        <a:spcAft>
                          <a:spcPts val="600"/>
                        </a:spcAft>
                        <a:buNone/>
                      </a:pPr>
                      <a:r>
                        <a:rPr lang="en-US" sz="1800" i="0" kern="100" dirty="0">
                          <a:solidFill>
                            <a:schemeClr val="tx1"/>
                          </a:solidFill>
                          <a:effectLst/>
                        </a:rPr>
                        <a:t>Level 4b.</a:t>
                      </a:r>
                      <a:endParaRPr lang="en-US" sz="1800" i="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50800" marR="50800" marT="0" marB="0" anchor="ctr">
                    <a:lnL w="12700" cap="flat" cmpd="sng" algn="ctr">
                      <a:noFill/>
                      <a:prstDash val="solid"/>
                      <a:round/>
                      <a:headEnd type="none" w="med" len="med"/>
                      <a:tailEnd type="none" w="med" len="med"/>
                    </a:lnL>
                    <a:noFill/>
                  </a:tcPr>
                </a:tc>
                <a:tc>
                  <a:txBody>
                    <a:bodyPr/>
                    <a:lstStyle/>
                    <a:p>
                      <a:pPr marL="0" marR="0" indent="0">
                        <a:lnSpc>
                          <a:spcPct val="100000"/>
                        </a:lnSpc>
                        <a:spcBef>
                          <a:spcPts val="600"/>
                        </a:spcBef>
                        <a:spcAft>
                          <a:spcPts val="600"/>
                        </a:spcAft>
                        <a:buNone/>
                      </a:pPr>
                      <a:r>
                        <a:rPr lang="en-US" sz="1800" b="1" kern="100">
                          <a:effectLst/>
                        </a:rPr>
                        <a:t>Time to first heart failure hospitalization or urgent care visit</a:t>
                      </a:r>
                      <a:endParaRPr lang="en-US" sz="1800" b="1" kern="100">
                        <a:effectLst/>
                        <a:latin typeface="Aptos" panose="020B0004020202020204" pitchFamily="34" charset="0"/>
                        <a:ea typeface="Aptos" panose="020B0004020202020204" pitchFamily="34" charset="0"/>
                        <a:cs typeface="Times New Roman" panose="02020603050405020304" pitchFamily="18" charset="0"/>
                      </a:endParaRPr>
                    </a:p>
                  </a:txBody>
                  <a:tcPr marL="50800" marR="50800" marT="0" marB="0" anchor="ctr"/>
                </a:tc>
                <a:tc>
                  <a:txBody>
                    <a:bodyPr/>
                    <a:lstStyle/>
                    <a:p>
                      <a:pPr marL="0" marR="0" indent="0" algn="ctr">
                        <a:lnSpc>
                          <a:spcPct val="100000"/>
                        </a:lnSpc>
                        <a:spcBef>
                          <a:spcPts val="600"/>
                        </a:spcBef>
                        <a:spcAft>
                          <a:spcPts val="600"/>
                        </a:spcAft>
                        <a:buNone/>
                      </a:pPr>
                      <a:r>
                        <a:rPr lang="en-US" sz="1800" kern="100">
                          <a:effectLst/>
                        </a:rPr>
                        <a:t>33</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50800" marR="50800" marT="0" marB="0" anchor="ctr"/>
                </a:tc>
                <a:tc>
                  <a:txBody>
                    <a:bodyPr/>
                    <a:lstStyle/>
                    <a:p>
                      <a:pPr marL="0" marR="0" indent="-6350" algn="ctr">
                        <a:lnSpc>
                          <a:spcPct val="100000"/>
                        </a:lnSpc>
                        <a:spcBef>
                          <a:spcPts val="600"/>
                        </a:spcBef>
                        <a:spcAft>
                          <a:spcPts val="600"/>
                        </a:spcAft>
                        <a:buNone/>
                      </a:pPr>
                      <a:r>
                        <a:rPr lang="en-US" sz="1800" kern="100">
                          <a:effectLst/>
                        </a:rPr>
                        <a:t>58,579</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50800" marR="50800" marT="0" marB="0" anchor="ctr"/>
                </a:tc>
                <a:tc>
                  <a:txBody>
                    <a:bodyPr/>
                    <a:lstStyle/>
                    <a:p>
                      <a:pPr marL="0" marR="0" indent="0" algn="ctr">
                        <a:lnSpc>
                          <a:spcPct val="100000"/>
                        </a:lnSpc>
                        <a:spcBef>
                          <a:spcPts val="600"/>
                        </a:spcBef>
                        <a:spcAft>
                          <a:spcPts val="600"/>
                        </a:spcAft>
                        <a:buNone/>
                      </a:pPr>
                      <a:r>
                        <a:rPr lang="en-US" sz="1800" kern="100">
                          <a:effectLst/>
                        </a:rPr>
                        <a:t>33</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50800" marR="50800" marT="0" marB="0" anchor="ctr"/>
                </a:tc>
                <a:tc>
                  <a:txBody>
                    <a:bodyPr/>
                    <a:lstStyle/>
                    <a:p>
                      <a:pPr marL="0" marR="0" indent="6350" algn="ctr">
                        <a:lnSpc>
                          <a:spcPct val="100000"/>
                        </a:lnSpc>
                        <a:spcBef>
                          <a:spcPts val="600"/>
                        </a:spcBef>
                        <a:spcAft>
                          <a:spcPts val="600"/>
                        </a:spcAft>
                        <a:buNone/>
                      </a:pPr>
                      <a:r>
                        <a:rPr lang="en-US" sz="1800" kern="100">
                          <a:effectLst/>
                        </a:rPr>
                        <a:t>0.1%</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R w="12700" cap="flat" cmpd="sng" algn="ctr">
                      <a:noFill/>
                      <a:prstDash val="solid"/>
                      <a:round/>
                      <a:headEnd type="none" w="med" len="med"/>
                      <a:tailEnd type="none" w="med" len="med"/>
                    </a:lnR>
                  </a:tcPr>
                </a:tc>
                <a:extLst>
                  <a:ext uri="{0D108BD9-81ED-4DB2-BD59-A6C34878D82A}">
                    <a16:rowId xmlns:a16="http://schemas.microsoft.com/office/drawing/2014/main" val="3226575517"/>
                  </a:ext>
                </a:extLst>
              </a:tr>
              <a:tr h="448269">
                <a:tc>
                  <a:txBody>
                    <a:bodyPr/>
                    <a:lstStyle/>
                    <a:p>
                      <a:pPr marL="0" marR="0" indent="0">
                        <a:lnSpc>
                          <a:spcPct val="100000"/>
                        </a:lnSpc>
                        <a:spcBef>
                          <a:spcPts val="600"/>
                        </a:spcBef>
                        <a:spcAft>
                          <a:spcPts val="600"/>
                        </a:spcAft>
                        <a:buNone/>
                      </a:pPr>
                      <a:r>
                        <a:rPr lang="en-US" sz="1800" i="0" kern="100" dirty="0">
                          <a:solidFill>
                            <a:schemeClr val="tx1"/>
                          </a:solidFill>
                          <a:effectLst/>
                        </a:rPr>
                        <a:t>Level 5.</a:t>
                      </a:r>
                      <a:endParaRPr lang="en-US" sz="1800" i="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50800" marR="50800" marT="0" marB="0" anchor="ctr">
                    <a:lnL w="12700" cap="flat" cmpd="sng" algn="ctr">
                      <a:noFill/>
                      <a:prstDash val="solid"/>
                      <a:round/>
                      <a:headEnd type="none" w="med" len="med"/>
                      <a:tailEnd type="none" w="med" len="med"/>
                    </a:lnL>
                    <a:noFill/>
                  </a:tcPr>
                </a:tc>
                <a:tc>
                  <a:txBody>
                    <a:bodyPr/>
                    <a:lstStyle/>
                    <a:p>
                      <a:pPr marL="0" marR="0" indent="0">
                        <a:lnSpc>
                          <a:spcPct val="100000"/>
                        </a:lnSpc>
                        <a:spcBef>
                          <a:spcPts val="600"/>
                        </a:spcBef>
                        <a:spcAft>
                          <a:spcPts val="600"/>
                        </a:spcAft>
                        <a:buNone/>
                      </a:pPr>
                      <a:r>
                        <a:rPr lang="en-US" sz="1800" b="1" kern="100">
                          <a:effectLst/>
                        </a:rPr>
                        <a:t>Time to first ICD/CRT</a:t>
                      </a:r>
                      <a:endParaRPr lang="en-US" sz="1800" b="1" kern="100">
                        <a:effectLst/>
                        <a:latin typeface="Aptos" panose="020B0004020202020204" pitchFamily="34" charset="0"/>
                        <a:ea typeface="Aptos" panose="020B0004020202020204" pitchFamily="34" charset="0"/>
                        <a:cs typeface="Times New Roman" panose="02020603050405020304" pitchFamily="18" charset="0"/>
                      </a:endParaRPr>
                    </a:p>
                  </a:txBody>
                  <a:tcPr marL="50800" marR="50800" marT="0" marB="0" anchor="ctr"/>
                </a:tc>
                <a:tc>
                  <a:txBody>
                    <a:bodyPr/>
                    <a:lstStyle/>
                    <a:p>
                      <a:pPr marL="0" marR="0" indent="0" algn="ctr">
                        <a:lnSpc>
                          <a:spcPct val="100000"/>
                        </a:lnSpc>
                        <a:spcBef>
                          <a:spcPts val="600"/>
                        </a:spcBef>
                        <a:spcAft>
                          <a:spcPts val="600"/>
                        </a:spcAft>
                        <a:buNone/>
                      </a:pPr>
                      <a:r>
                        <a:rPr lang="en-US" sz="1800" kern="100">
                          <a:effectLst/>
                        </a:rPr>
                        <a:t>1,394</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50800" marR="50800" marT="0" marB="0" anchor="ctr"/>
                </a:tc>
                <a:tc>
                  <a:txBody>
                    <a:bodyPr/>
                    <a:lstStyle/>
                    <a:p>
                      <a:pPr marL="0" marR="0" indent="-6350" algn="ctr">
                        <a:lnSpc>
                          <a:spcPct val="100000"/>
                        </a:lnSpc>
                        <a:spcBef>
                          <a:spcPts val="600"/>
                        </a:spcBef>
                        <a:spcAft>
                          <a:spcPts val="600"/>
                        </a:spcAft>
                        <a:buNone/>
                      </a:pPr>
                      <a:r>
                        <a:rPr lang="en-US" sz="1800" kern="100">
                          <a:effectLst/>
                        </a:rPr>
                        <a:t>55,448</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50800" marR="50800" marT="0" marB="0" anchor="ctr"/>
                </a:tc>
                <a:tc>
                  <a:txBody>
                    <a:bodyPr/>
                    <a:lstStyle/>
                    <a:p>
                      <a:pPr marL="0" marR="0" indent="0" algn="ctr">
                        <a:lnSpc>
                          <a:spcPct val="100000"/>
                        </a:lnSpc>
                        <a:spcBef>
                          <a:spcPts val="600"/>
                        </a:spcBef>
                        <a:spcAft>
                          <a:spcPts val="600"/>
                        </a:spcAft>
                        <a:buNone/>
                      </a:pPr>
                      <a:r>
                        <a:rPr lang="en-US" sz="1800" kern="100">
                          <a:effectLst/>
                        </a:rPr>
                        <a:t>1,737</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50800" marR="50800" marT="0" marB="0" anchor="ctr"/>
                </a:tc>
                <a:tc>
                  <a:txBody>
                    <a:bodyPr/>
                    <a:lstStyle/>
                    <a:p>
                      <a:pPr marL="0" marR="0" indent="6350" algn="ctr">
                        <a:lnSpc>
                          <a:spcPct val="100000"/>
                        </a:lnSpc>
                        <a:spcBef>
                          <a:spcPts val="600"/>
                        </a:spcBef>
                        <a:spcAft>
                          <a:spcPts val="600"/>
                        </a:spcAft>
                        <a:buNone/>
                      </a:pPr>
                      <a:r>
                        <a:rPr lang="en-US" sz="1800" kern="100">
                          <a:effectLst/>
                        </a:rPr>
                        <a:t>5.3%</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R w="12700" cap="flat" cmpd="sng" algn="ctr">
                      <a:noFill/>
                      <a:prstDash val="solid"/>
                      <a:round/>
                      <a:headEnd type="none" w="med" len="med"/>
                      <a:tailEnd type="none" w="med" len="med"/>
                    </a:lnR>
                  </a:tcPr>
                </a:tc>
                <a:extLst>
                  <a:ext uri="{0D108BD9-81ED-4DB2-BD59-A6C34878D82A}">
                    <a16:rowId xmlns:a16="http://schemas.microsoft.com/office/drawing/2014/main" val="756190572"/>
                  </a:ext>
                </a:extLst>
              </a:tr>
              <a:tr h="448269">
                <a:tc>
                  <a:txBody>
                    <a:bodyPr/>
                    <a:lstStyle/>
                    <a:p>
                      <a:pPr marL="0" marR="0" indent="0">
                        <a:lnSpc>
                          <a:spcPct val="100000"/>
                        </a:lnSpc>
                        <a:spcBef>
                          <a:spcPts val="600"/>
                        </a:spcBef>
                        <a:spcAft>
                          <a:spcPts val="600"/>
                        </a:spcAft>
                        <a:buNone/>
                      </a:pPr>
                      <a:r>
                        <a:rPr lang="en-US" sz="1800" i="0" kern="100" dirty="0">
                          <a:solidFill>
                            <a:schemeClr val="tx1"/>
                          </a:solidFill>
                          <a:effectLst/>
                        </a:rPr>
                        <a:t>Level 6.</a:t>
                      </a:r>
                      <a:endParaRPr lang="en-US" sz="1800" i="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50800" marR="50800" marT="0" marB="0" anchor="ctr">
                    <a:lnL w="12700" cap="flat" cmpd="sng" algn="ctr">
                      <a:noFill/>
                      <a:prstDash val="solid"/>
                      <a:round/>
                      <a:headEnd type="none" w="med" len="med"/>
                      <a:tailEnd type="none" w="med" len="med"/>
                    </a:lnL>
                    <a:noFill/>
                  </a:tcPr>
                </a:tc>
                <a:tc>
                  <a:txBody>
                    <a:bodyPr/>
                    <a:lstStyle/>
                    <a:p>
                      <a:pPr marL="0" marR="0" indent="0">
                        <a:lnSpc>
                          <a:spcPct val="100000"/>
                        </a:lnSpc>
                        <a:spcBef>
                          <a:spcPts val="600"/>
                        </a:spcBef>
                        <a:spcAft>
                          <a:spcPts val="600"/>
                        </a:spcAft>
                        <a:buNone/>
                      </a:pPr>
                      <a:r>
                        <a:rPr lang="en-US" sz="1800" b="1" kern="100">
                          <a:effectLst/>
                        </a:rPr>
                        <a:t>IS (%LVM) at 3-5 days</a:t>
                      </a:r>
                      <a:endParaRPr lang="en-US" sz="1800" b="1" kern="100">
                        <a:effectLst/>
                        <a:latin typeface="Aptos" panose="020B0004020202020204" pitchFamily="34" charset="0"/>
                        <a:ea typeface="Aptos" panose="020B0004020202020204" pitchFamily="34" charset="0"/>
                        <a:cs typeface="Times New Roman" panose="02020603050405020304" pitchFamily="18" charset="0"/>
                      </a:endParaRPr>
                    </a:p>
                  </a:txBody>
                  <a:tcPr marL="50800" marR="50800" marT="0" marB="0" anchor="ctr"/>
                </a:tc>
                <a:tc>
                  <a:txBody>
                    <a:bodyPr/>
                    <a:lstStyle/>
                    <a:p>
                      <a:pPr marL="0" marR="0" indent="0" algn="ctr">
                        <a:lnSpc>
                          <a:spcPct val="100000"/>
                        </a:lnSpc>
                        <a:spcBef>
                          <a:spcPts val="600"/>
                        </a:spcBef>
                        <a:spcAft>
                          <a:spcPts val="600"/>
                        </a:spcAft>
                        <a:buNone/>
                      </a:pPr>
                      <a:r>
                        <a:rPr lang="en-US" sz="1800" kern="100">
                          <a:effectLst/>
                        </a:rPr>
                        <a:t>21,878</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50800" marR="50800" marT="0" marB="0" anchor="ctr"/>
                </a:tc>
                <a:tc>
                  <a:txBody>
                    <a:bodyPr/>
                    <a:lstStyle/>
                    <a:p>
                      <a:pPr marL="0" marR="0" indent="-6350" algn="ctr">
                        <a:lnSpc>
                          <a:spcPct val="100000"/>
                        </a:lnSpc>
                        <a:spcBef>
                          <a:spcPts val="600"/>
                        </a:spcBef>
                        <a:spcAft>
                          <a:spcPts val="600"/>
                        </a:spcAft>
                        <a:buNone/>
                      </a:pPr>
                      <a:r>
                        <a:rPr lang="en-US" sz="1800" kern="100">
                          <a:effectLst/>
                        </a:rPr>
                        <a:t>13,254</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50800" marR="50800" marT="0" marB="0" anchor="ctr"/>
                </a:tc>
                <a:tc>
                  <a:txBody>
                    <a:bodyPr/>
                    <a:lstStyle/>
                    <a:p>
                      <a:pPr marL="0" marR="0" indent="0" algn="ctr">
                        <a:lnSpc>
                          <a:spcPct val="100000"/>
                        </a:lnSpc>
                        <a:spcBef>
                          <a:spcPts val="600"/>
                        </a:spcBef>
                        <a:spcAft>
                          <a:spcPts val="600"/>
                        </a:spcAft>
                        <a:buNone/>
                      </a:pPr>
                      <a:r>
                        <a:rPr lang="en-US" sz="1800" kern="100">
                          <a:effectLst/>
                        </a:rPr>
                        <a:t>20,316</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50800" marR="50800" marT="0" marB="0" anchor="ctr"/>
                </a:tc>
                <a:tc>
                  <a:txBody>
                    <a:bodyPr/>
                    <a:lstStyle/>
                    <a:p>
                      <a:pPr marL="0" marR="0" indent="6350" algn="ctr">
                        <a:lnSpc>
                          <a:spcPct val="100000"/>
                        </a:lnSpc>
                        <a:spcBef>
                          <a:spcPts val="600"/>
                        </a:spcBef>
                        <a:spcAft>
                          <a:spcPts val="600"/>
                        </a:spcAft>
                        <a:buNone/>
                      </a:pPr>
                      <a:r>
                        <a:rPr lang="en-US" sz="1800" kern="100">
                          <a:effectLst/>
                        </a:rPr>
                        <a:t>76.1%</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R w="12700" cap="flat" cmpd="sng" algn="ctr">
                      <a:noFill/>
                      <a:prstDash val="solid"/>
                      <a:round/>
                      <a:headEnd type="none" w="med" len="med"/>
                      <a:tailEnd type="none" w="med" len="med"/>
                    </a:lnR>
                  </a:tcPr>
                </a:tc>
                <a:extLst>
                  <a:ext uri="{0D108BD9-81ED-4DB2-BD59-A6C34878D82A}">
                    <a16:rowId xmlns:a16="http://schemas.microsoft.com/office/drawing/2014/main" val="452351107"/>
                  </a:ext>
                </a:extLst>
              </a:tr>
              <a:tr h="448269">
                <a:tc gridSpan="2">
                  <a:txBody>
                    <a:bodyPr/>
                    <a:lstStyle/>
                    <a:p>
                      <a:pPr marL="0" marR="0" indent="0">
                        <a:lnSpc>
                          <a:spcPct val="100000"/>
                        </a:lnSpc>
                        <a:spcBef>
                          <a:spcPts val="600"/>
                        </a:spcBef>
                        <a:spcAft>
                          <a:spcPts val="600"/>
                        </a:spcAft>
                        <a:buNone/>
                      </a:pPr>
                      <a:r>
                        <a:rPr lang="en-US" sz="2400" b="1" kern="100">
                          <a:solidFill>
                            <a:sysClr val="windowText" lastClr="000000"/>
                          </a:solidFill>
                          <a:effectLst/>
                        </a:rPr>
                        <a:t>Final</a:t>
                      </a:r>
                      <a:endParaRPr lang="en-US" sz="2400" b="1" kern="100">
                        <a:solidFill>
                          <a:sysClr val="windowText" lastClr="000000"/>
                        </a:solidFill>
                        <a:effectLst/>
                        <a:latin typeface="Aptos"/>
                        <a:ea typeface="Aptos" panose="020B0004020202020204" pitchFamily="34" charset="0"/>
                        <a:cs typeface="Times New Roman"/>
                      </a:endParaRPr>
                    </a:p>
                  </a:txBody>
                  <a:tcPr marL="50800" marR="50800" marT="0" marB="0" anchor="ct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a:txBody>
                    <a:bodyPr/>
                    <a:lstStyle/>
                    <a:p>
                      <a:pPr marL="0" marR="0" indent="0" algn="ctr">
                        <a:lnSpc>
                          <a:spcPct val="100000"/>
                        </a:lnSpc>
                        <a:buNone/>
                      </a:pPr>
                      <a:r>
                        <a:rPr lang="en-US" sz="2400" b="1" kern="100">
                          <a:effectLst/>
                        </a:rPr>
                        <a:t>28,612</a:t>
                      </a:r>
                      <a:endParaRPr lang="en-US" sz="2400" b="1" kern="100">
                        <a:effectLst/>
                        <a:latin typeface="Aptos"/>
                        <a:ea typeface="Aptos" panose="020B0004020202020204" pitchFamily="34" charset="0"/>
                        <a:cs typeface="Times New Roman"/>
                      </a:endParaRPr>
                    </a:p>
                  </a:txBody>
                  <a:tcPr marL="50800" marR="50800" marT="0"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indent="-6350" algn="ctr">
                        <a:lnSpc>
                          <a:spcPct val="100000"/>
                        </a:lnSpc>
                        <a:spcBef>
                          <a:spcPts val="600"/>
                        </a:spcBef>
                        <a:spcAft>
                          <a:spcPts val="600"/>
                        </a:spcAft>
                        <a:buNone/>
                      </a:pPr>
                      <a:r>
                        <a:rPr lang="en-US" sz="2400" b="1" kern="100">
                          <a:effectLst/>
                        </a:rPr>
                        <a:t>13,254</a:t>
                      </a:r>
                      <a:endParaRPr lang="en-US" sz="2400" b="1" kern="100">
                        <a:effectLst/>
                        <a:latin typeface="Aptos"/>
                        <a:ea typeface="Aptos" panose="020B0004020202020204" pitchFamily="34" charset="0"/>
                        <a:cs typeface="Times New Roman"/>
                      </a:endParaRPr>
                    </a:p>
                  </a:txBody>
                  <a:tcPr marL="50800" marR="50800" marT="0"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indent="0" algn="ctr">
                        <a:lnSpc>
                          <a:spcPct val="100000"/>
                        </a:lnSpc>
                        <a:spcBef>
                          <a:spcPts val="600"/>
                        </a:spcBef>
                        <a:spcAft>
                          <a:spcPts val="600"/>
                        </a:spcAft>
                        <a:buNone/>
                      </a:pPr>
                      <a:r>
                        <a:rPr lang="en-US" sz="2400" b="1" kern="100">
                          <a:effectLst/>
                        </a:rPr>
                        <a:t>27,564</a:t>
                      </a:r>
                      <a:endParaRPr lang="en-US" sz="2400" b="1" kern="100">
                        <a:effectLst/>
                        <a:latin typeface="Aptos"/>
                        <a:ea typeface="Aptos" panose="020B0004020202020204" pitchFamily="34" charset="0"/>
                        <a:cs typeface="Times New Roman"/>
                      </a:endParaRPr>
                    </a:p>
                  </a:txBody>
                  <a:tcPr marL="50800" marR="50800" marT="0"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indent="6350" algn="ctr">
                        <a:lnSpc>
                          <a:spcPct val="100000"/>
                        </a:lnSpc>
                        <a:spcBef>
                          <a:spcPts val="600"/>
                        </a:spcBef>
                        <a:spcAft>
                          <a:spcPts val="600"/>
                        </a:spcAft>
                        <a:buNone/>
                      </a:pPr>
                      <a:r>
                        <a:rPr lang="en-US" sz="2400" b="1" kern="100">
                          <a:effectLst/>
                        </a:rPr>
                        <a:t>80.9%</a:t>
                      </a:r>
                      <a:endParaRPr lang="en-US" sz="2400" b="1" kern="100">
                        <a:effectLst/>
                        <a:latin typeface="Aptos"/>
                        <a:ea typeface="Aptos" panose="020B0004020202020204" pitchFamily="34" charset="0"/>
                        <a:cs typeface="Times New Roman"/>
                      </a:endParaRPr>
                    </a:p>
                  </a:txBody>
                  <a:tcPr marL="0" marR="0" marT="0" marB="0" anchor="ctr">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81019041"/>
                  </a:ext>
                </a:extLst>
              </a:tr>
              <a:tr h="923659">
                <a:tc gridSpan="2">
                  <a:txBody>
                    <a:bodyPr/>
                    <a:lstStyle/>
                    <a:p>
                      <a:pPr marL="0" marR="0" indent="0">
                        <a:lnSpc>
                          <a:spcPct val="100000"/>
                        </a:lnSpc>
                        <a:spcBef>
                          <a:spcPts val="600"/>
                        </a:spcBef>
                        <a:spcAft>
                          <a:spcPts val="600"/>
                        </a:spcAft>
                        <a:buNone/>
                      </a:pPr>
                      <a:r>
                        <a:rPr lang="en-US" sz="2400" kern="100" dirty="0">
                          <a:solidFill>
                            <a:schemeClr val="tx1"/>
                          </a:solidFill>
                          <a:effectLst/>
                        </a:rPr>
                        <a:t>Win ratio (95% CI)</a:t>
                      </a:r>
                      <a:endParaRPr lang="en-US" sz="2400" kern="100" dirty="0">
                        <a:solidFill>
                          <a:schemeClr val="tx1"/>
                        </a:solidFill>
                        <a:effectLst/>
                        <a:latin typeface="Aptos"/>
                        <a:ea typeface="Aptos" panose="020B0004020202020204" pitchFamily="34" charset="0"/>
                        <a:cs typeface="Times New Roman"/>
                      </a:endParaRPr>
                    </a:p>
                  </a:txBody>
                  <a:tcPr marL="50800" marR="508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en-US"/>
                    </a:p>
                  </a:txBody>
                  <a:tcPr/>
                </a:tc>
                <a:tc gridSpan="4">
                  <a:txBody>
                    <a:bodyPr/>
                    <a:lstStyle/>
                    <a:p>
                      <a:pPr marL="0" marR="0" indent="0" algn="ctr">
                        <a:lnSpc>
                          <a:spcPct val="100000"/>
                        </a:lnSpc>
                        <a:spcBef>
                          <a:spcPts val="0"/>
                        </a:spcBef>
                        <a:spcAft>
                          <a:spcPts val="0"/>
                        </a:spcAft>
                        <a:buNone/>
                      </a:pPr>
                      <a:r>
                        <a:rPr lang="en-US" sz="2400" b="1" kern="100" dirty="0">
                          <a:solidFill>
                            <a:schemeClr val="tx1"/>
                          </a:solidFill>
                          <a:effectLst/>
                        </a:rPr>
                        <a:t>1.04 (0.84, 1.28) </a:t>
                      </a:r>
                      <a:endParaRPr lang="en-US" sz="2400" b="1" kern="100" dirty="0">
                        <a:solidFill>
                          <a:schemeClr val="tx1"/>
                        </a:solidFill>
                        <a:effectLst/>
                        <a:latin typeface="Aptos"/>
                        <a:cs typeface="Times New Roman"/>
                      </a:endParaRPr>
                    </a:p>
                    <a:p>
                      <a:pPr marL="0" marR="0" lvl="0" indent="0" algn="ctr">
                        <a:lnSpc>
                          <a:spcPct val="100000"/>
                        </a:lnSpc>
                        <a:spcBef>
                          <a:spcPts val="0"/>
                        </a:spcBef>
                        <a:spcAft>
                          <a:spcPts val="0"/>
                        </a:spcAft>
                        <a:buNone/>
                      </a:pPr>
                      <a:r>
                        <a:rPr lang="en-US" sz="2400" b="1" kern="100" dirty="0">
                          <a:solidFill>
                            <a:schemeClr val="tx1"/>
                          </a:solidFill>
                          <a:effectLst/>
                        </a:rPr>
                        <a:t>p=0.73</a:t>
                      </a:r>
                      <a:endParaRPr lang="en-US" sz="2400" b="1" kern="100" dirty="0">
                        <a:solidFill>
                          <a:schemeClr val="tx1"/>
                        </a:solidFill>
                        <a:effectLst/>
                        <a:latin typeface="Aptos"/>
                        <a:ea typeface="Aptos" panose="020B0004020202020204" pitchFamily="34" charset="0"/>
                        <a:cs typeface="Times New Roman"/>
                      </a:endParaRPr>
                    </a:p>
                  </a:txBody>
                  <a:tcPr marL="50800" marR="508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85831391"/>
                  </a:ext>
                </a:extLst>
              </a:tr>
            </a:tbl>
          </a:graphicData>
        </a:graphic>
      </p:graphicFrame>
      <p:sp>
        <p:nvSpPr>
          <p:cNvPr id="4" name="TextBox 3">
            <a:extLst>
              <a:ext uri="{FF2B5EF4-FFF2-40B4-BE49-F238E27FC236}">
                <a16:creationId xmlns:a16="http://schemas.microsoft.com/office/drawing/2014/main" id="{E926A179-080F-2215-7077-32CB89F9E8FE}"/>
              </a:ext>
            </a:extLst>
          </p:cNvPr>
          <p:cNvSpPr txBox="1"/>
          <p:nvPr/>
        </p:nvSpPr>
        <p:spPr>
          <a:xfrm>
            <a:off x="3636665" y="6183807"/>
            <a:ext cx="606314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1"/>
                </a:solidFill>
                <a:latin typeface="Calibri"/>
              </a:rPr>
              <a:t>*</a:t>
            </a:r>
            <a:r>
              <a:rPr lang="en-US" sz="1600" kern="1200">
                <a:solidFill>
                  <a:schemeClr val="bg1"/>
                </a:solidFill>
                <a:latin typeface="Calibri"/>
                <a:ea typeface="+mn-ea"/>
                <a:cs typeface="+mn-cs"/>
              </a:rPr>
              <a:t>Impella use</a:t>
            </a:r>
            <a:r>
              <a:rPr lang="en-US" sz="1600">
                <a:solidFill>
                  <a:schemeClr val="bg1"/>
                </a:solidFill>
                <a:latin typeface="Calibri"/>
              </a:rPr>
              <a:t> for</a:t>
            </a:r>
            <a:r>
              <a:rPr lang="en-US" sz="1600" kern="1200">
                <a:solidFill>
                  <a:schemeClr val="bg1"/>
                </a:solidFill>
                <a:latin typeface="Calibri"/>
                <a:ea typeface="+mn-ea"/>
                <a:cs typeface="+mn-cs"/>
              </a:rPr>
              <a:t> ≥24 hour were adjudicated as cardiogenic shock irrespective of hemodynamic status</a:t>
            </a:r>
            <a:endParaRPr lang="en-US" sz="1600">
              <a:solidFill>
                <a:schemeClr val="bg1"/>
              </a:solidFill>
              <a:ea typeface="Calibri" panose="020F0502020204030204"/>
              <a:cs typeface="Calibri" panose="020F0502020204030204"/>
            </a:endParaRPr>
          </a:p>
        </p:txBody>
      </p:sp>
    </p:spTree>
    <p:extLst>
      <p:ext uri="{BB962C8B-B14F-4D97-AF65-F5344CB8AC3E}">
        <p14:creationId xmlns:p14="http://schemas.microsoft.com/office/powerpoint/2010/main" val="2738174341"/>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E3329-3964-EBD7-B9A8-23E725A60BBA}"/>
            </a:ext>
          </a:extLst>
        </p:cNvPr>
        <p:cNvGrpSpPr/>
        <p:nvPr/>
      </p:nvGrpSpPr>
      <p:grpSpPr>
        <a:xfrm>
          <a:off x="0" y="0"/>
          <a:ext cx="0" cy="0"/>
          <a:chOff x="0" y="0"/>
          <a:chExt cx="0" cy="0"/>
        </a:xfrm>
      </p:grpSpPr>
      <p:pic>
        <p:nvPicPr>
          <p:cNvPr id="4" name="Picture 3" descr="Figure 2.tif">
            <a:extLst>
              <a:ext uri="{FF2B5EF4-FFF2-40B4-BE49-F238E27FC236}">
                <a16:creationId xmlns:a16="http://schemas.microsoft.com/office/drawing/2014/main" id="{97842F84-64FC-D890-FC2B-27C9B2ED7EAA}"/>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l="57498" t="16249" b="24999"/>
          <a:stretch>
            <a:fillRect/>
          </a:stretch>
        </p:blipFill>
        <p:spPr>
          <a:xfrm>
            <a:off x="6600359" y="1477098"/>
            <a:ext cx="5641069" cy="3418989"/>
          </a:xfrm>
          <a:prstGeom prst="rect">
            <a:avLst/>
          </a:prstGeom>
        </p:spPr>
      </p:pic>
      <p:pic>
        <p:nvPicPr>
          <p:cNvPr id="5" name="Picture 4" descr="Figure 2.tif">
            <a:extLst>
              <a:ext uri="{FF2B5EF4-FFF2-40B4-BE49-F238E27FC236}">
                <a16:creationId xmlns:a16="http://schemas.microsoft.com/office/drawing/2014/main" id="{2782AB3F-7C96-6A71-9D6E-88AF8BE9EEC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t="16250" r="54811" b="25378"/>
          <a:stretch>
            <a:fillRect/>
          </a:stretch>
        </p:blipFill>
        <p:spPr>
          <a:xfrm>
            <a:off x="-206477" y="1514169"/>
            <a:ext cx="5997656" cy="3396866"/>
          </a:xfrm>
          <a:prstGeom prst="rect">
            <a:avLst/>
          </a:prstGeom>
        </p:spPr>
      </p:pic>
      <p:sp>
        <p:nvSpPr>
          <p:cNvPr id="10" name="Title 9">
            <a:extLst>
              <a:ext uri="{FF2B5EF4-FFF2-40B4-BE49-F238E27FC236}">
                <a16:creationId xmlns:a16="http://schemas.microsoft.com/office/drawing/2014/main" id="{A305BDD9-37BC-4F8B-D079-309AEB3A0F12}"/>
              </a:ext>
            </a:extLst>
          </p:cNvPr>
          <p:cNvSpPr>
            <a:spLocks noGrp="1"/>
          </p:cNvSpPr>
          <p:nvPr>
            <p:ph type="title"/>
          </p:nvPr>
        </p:nvSpPr>
        <p:spPr>
          <a:xfrm>
            <a:off x="461254" y="529843"/>
            <a:ext cx="5490749" cy="530943"/>
          </a:xfrm>
        </p:spPr>
        <p:txBody>
          <a:bodyPr/>
          <a:lstStyle/>
          <a:p>
            <a:r>
              <a:rPr lang="en-US">
                <a:solidFill>
                  <a:schemeClr val="tx1"/>
                </a:solidFill>
              </a:rPr>
              <a:t>All-Cause Mortality</a:t>
            </a:r>
          </a:p>
        </p:txBody>
      </p:sp>
      <p:sp>
        <p:nvSpPr>
          <p:cNvPr id="2" name="Title 9">
            <a:extLst>
              <a:ext uri="{FF2B5EF4-FFF2-40B4-BE49-F238E27FC236}">
                <a16:creationId xmlns:a16="http://schemas.microsoft.com/office/drawing/2014/main" id="{C3402C3F-889D-A3A4-B11D-09A971A63E05}"/>
              </a:ext>
            </a:extLst>
          </p:cNvPr>
          <p:cNvSpPr txBox="1">
            <a:spLocks/>
          </p:cNvSpPr>
          <p:nvPr/>
        </p:nvSpPr>
        <p:spPr>
          <a:xfrm>
            <a:off x="6241810" y="519942"/>
            <a:ext cx="5490749" cy="530943"/>
          </a:xfrm>
          <a:prstGeom prst="rect">
            <a:avLst/>
          </a:prstGeom>
        </p:spPr>
        <p:txBody>
          <a:bodyPr vert="horz" lIns="91440" tIns="45720" rIns="91440" bIns="45720" rtlCol="0" anchor="ctr">
            <a:noAutofit/>
          </a:bodyPr>
          <a:lstStyle>
            <a:lvl1pPr algn="ctr" defTabSz="914377" rtl="0" eaLnBrk="1" latinLnBrk="0" hangingPunct="1">
              <a:lnSpc>
                <a:spcPct val="90000"/>
              </a:lnSpc>
              <a:spcBef>
                <a:spcPct val="0"/>
              </a:spcBef>
              <a:buNone/>
              <a:defRPr sz="3500" b="1" kern="1200">
                <a:solidFill>
                  <a:schemeClr val="accent1"/>
                </a:solidFill>
                <a:latin typeface="Arial" panose="020B0604020202020204" pitchFamily="34" charset="0"/>
                <a:ea typeface="+mj-ea"/>
                <a:cs typeface="Arial" panose="020B0604020202020204" pitchFamily="34" charset="0"/>
              </a:defRPr>
            </a:lvl1pPr>
          </a:lstStyle>
          <a:p>
            <a:r>
              <a:rPr lang="en-US">
                <a:solidFill>
                  <a:schemeClr val="tx1"/>
                </a:solidFill>
              </a:rPr>
              <a:t>Cardiovascular Mortality</a:t>
            </a:r>
          </a:p>
        </p:txBody>
      </p:sp>
      <p:pic>
        <p:nvPicPr>
          <p:cNvPr id="7" name="Picture 6">
            <a:extLst>
              <a:ext uri="{FF2B5EF4-FFF2-40B4-BE49-F238E27FC236}">
                <a16:creationId xmlns:a16="http://schemas.microsoft.com/office/drawing/2014/main" id="{803DA114-E997-4B19-44BB-45600EDF01D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bwMode="auto">
          <a:xfrm>
            <a:off x="1809294" y="5088130"/>
            <a:ext cx="3356520" cy="640412"/>
          </a:xfrm>
          <a:prstGeom prst="rect">
            <a:avLst/>
          </a:prstGeom>
          <a:noFill/>
          <a:ln>
            <a:noFill/>
          </a:ln>
          <a:extLst>
            <a:ext uri="{53640926-AAD7-44D8-BBD7-CCE9431645EC}">
              <a14:shadowObscured xmlns:a14="http://schemas.microsoft.com/office/drawing/2010/main"/>
            </a:ext>
          </a:extLst>
        </p:spPr>
      </p:pic>
      <p:sp>
        <p:nvSpPr>
          <p:cNvPr id="9" name="Content Placeholder 2">
            <a:extLst>
              <a:ext uri="{FF2B5EF4-FFF2-40B4-BE49-F238E27FC236}">
                <a16:creationId xmlns:a16="http://schemas.microsoft.com/office/drawing/2014/main" id="{6F26EEEA-6F0C-56EF-25FF-69DD3C5A41D6}"/>
              </a:ext>
            </a:extLst>
          </p:cNvPr>
          <p:cNvSpPr txBox="1">
            <a:spLocks/>
          </p:cNvSpPr>
          <p:nvPr/>
        </p:nvSpPr>
        <p:spPr>
          <a:xfrm>
            <a:off x="6416811" y="5377737"/>
            <a:ext cx="1255089" cy="274692"/>
          </a:xfrm>
          <a:prstGeom prst="rect">
            <a:avLst/>
          </a:prstGeom>
          <a:solidFill>
            <a:schemeClr val="bg1"/>
          </a:solidFill>
        </p:spPr>
        <p:txBody>
          <a:bodyPr vert="horz" lIns="91440" tIns="0" rIns="91440" bIns="0" rtlCol="0" anchor="t"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900"/>
              </a:spcBef>
              <a:buNone/>
            </a:pPr>
            <a:r>
              <a:rPr lang="en-US" sz="1600" b="1">
                <a:solidFill>
                  <a:srgbClr val="1616FF"/>
                </a:solidFill>
                <a:latin typeface="Calibri" panose="020F0502020204030204" pitchFamily="34" charset="0"/>
              </a:rPr>
              <a:t>Treatment</a:t>
            </a:r>
            <a:endParaRPr lang="en-US" sz="1600" b="1">
              <a:solidFill>
                <a:srgbClr val="1616FF"/>
              </a:solidFill>
              <a:effectLst/>
              <a:latin typeface="Calibri" panose="020F0502020204030204" pitchFamily="34" charset="0"/>
            </a:endParaRPr>
          </a:p>
        </p:txBody>
      </p:sp>
      <p:sp>
        <p:nvSpPr>
          <p:cNvPr id="11" name="Content Placeholder 2">
            <a:extLst>
              <a:ext uri="{FF2B5EF4-FFF2-40B4-BE49-F238E27FC236}">
                <a16:creationId xmlns:a16="http://schemas.microsoft.com/office/drawing/2014/main" id="{655AF699-611A-CABE-9243-E6DF5EFE07F4}"/>
              </a:ext>
            </a:extLst>
          </p:cNvPr>
          <p:cNvSpPr txBox="1">
            <a:spLocks/>
          </p:cNvSpPr>
          <p:nvPr/>
        </p:nvSpPr>
        <p:spPr>
          <a:xfrm>
            <a:off x="6416811" y="5144386"/>
            <a:ext cx="1255089" cy="274692"/>
          </a:xfrm>
          <a:prstGeom prst="rect">
            <a:avLst/>
          </a:prstGeom>
          <a:solidFill>
            <a:schemeClr val="bg1"/>
          </a:solidFill>
        </p:spPr>
        <p:txBody>
          <a:bodyPr vert="horz" lIns="91440" tIns="0" rIns="91440" bIns="0" rtlCol="0" anchor="t"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900"/>
              </a:spcBef>
              <a:buNone/>
            </a:pPr>
            <a:r>
              <a:rPr lang="en-US" sz="1600" b="1">
                <a:solidFill>
                  <a:srgbClr val="000000"/>
                </a:solidFill>
                <a:effectLst/>
                <a:latin typeface="Calibri" panose="020F0502020204030204" pitchFamily="34" charset="0"/>
              </a:rPr>
              <a:t>Control</a:t>
            </a:r>
          </a:p>
        </p:txBody>
      </p:sp>
      <p:sp>
        <p:nvSpPr>
          <p:cNvPr id="16" name="Content Placeholder 2">
            <a:extLst>
              <a:ext uri="{FF2B5EF4-FFF2-40B4-BE49-F238E27FC236}">
                <a16:creationId xmlns:a16="http://schemas.microsoft.com/office/drawing/2014/main" id="{AE7E8F75-564A-3BC3-5067-562CB1CC5C45}"/>
              </a:ext>
            </a:extLst>
          </p:cNvPr>
          <p:cNvSpPr txBox="1">
            <a:spLocks/>
          </p:cNvSpPr>
          <p:nvPr/>
        </p:nvSpPr>
        <p:spPr>
          <a:xfrm>
            <a:off x="10916965" y="2838330"/>
            <a:ext cx="595362" cy="279114"/>
          </a:xfrm>
          <a:prstGeom prst="rect">
            <a:avLst/>
          </a:prstGeom>
          <a:solidFill>
            <a:schemeClr val="bg1"/>
          </a:solidFill>
        </p:spPr>
        <p:txBody>
          <a:bodyPr vert="horz" wrap="none" lIns="0" tIns="0" rIns="0" bIns="0" rtlCol="0" anchor="t"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900"/>
              </a:spcBef>
              <a:buNone/>
            </a:pPr>
            <a:r>
              <a:rPr lang="en-US" sz="1600" b="1">
                <a:effectLst/>
                <a:latin typeface="Calibri" panose="020F0502020204030204" pitchFamily="34" charset="0"/>
              </a:rPr>
              <a:t>4.7%</a:t>
            </a:r>
          </a:p>
        </p:txBody>
      </p:sp>
      <p:sp>
        <p:nvSpPr>
          <p:cNvPr id="17" name="Content Placeholder 2">
            <a:extLst>
              <a:ext uri="{FF2B5EF4-FFF2-40B4-BE49-F238E27FC236}">
                <a16:creationId xmlns:a16="http://schemas.microsoft.com/office/drawing/2014/main" id="{24049E34-A087-1A5F-0F63-7380285E12AB}"/>
              </a:ext>
            </a:extLst>
          </p:cNvPr>
          <p:cNvSpPr txBox="1">
            <a:spLocks/>
          </p:cNvSpPr>
          <p:nvPr/>
        </p:nvSpPr>
        <p:spPr>
          <a:xfrm>
            <a:off x="10916965" y="3145565"/>
            <a:ext cx="595362" cy="279114"/>
          </a:xfrm>
          <a:prstGeom prst="rect">
            <a:avLst/>
          </a:prstGeom>
          <a:solidFill>
            <a:schemeClr val="bg1"/>
          </a:solidFill>
        </p:spPr>
        <p:txBody>
          <a:bodyPr vert="horz" wrap="none" lIns="0" tIns="0" rIns="0" bIns="0" rtlCol="0" anchor="t"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900"/>
              </a:spcBef>
              <a:buNone/>
            </a:pPr>
            <a:r>
              <a:rPr lang="en-US" sz="1600" b="1" dirty="0">
                <a:solidFill>
                  <a:srgbClr val="1616FF"/>
                </a:solidFill>
                <a:effectLst/>
                <a:latin typeface="Calibri" panose="020F0502020204030204" pitchFamily="34" charset="0"/>
              </a:rPr>
              <a:t>3.6%</a:t>
            </a:r>
          </a:p>
        </p:txBody>
      </p:sp>
      <p:sp>
        <p:nvSpPr>
          <p:cNvPr id="18" name="Content Placeholder 2">
            <a:extLst>
              <a:ext uri="{FF2B5EF4-FFF2-40B4-BE49-F238E27FC236}">
                <a16:creationId xmlns:a16="http://schemas.microsoft.com/office/drawing/2014/main" id="{1100097B-DC73-9756-80E6-0A0D856040ED}"/>
              </a:ext>
            </a:extLst>
          </p:cNvPr>
          <p:cNvSpPr txBox="1">
            <a:spLocks/>
          </p:cNvSpPr>
          <p:nvPr/>
        </p:nvSpPr>
        <p:spPr>
          <a:xfrm>
            <a:off x="7627296" y="1420267"/>
            <a:ext cx="3760794" cy="504576"/>
          </a:xfrm>
          <a:prstGeom prst="rect">
            <a:avLst/>
          </a:prstGeom>
          <a:solidFill>
            <a:schemeClr val="bg1"/>
          </a:solidFill>
        </p:spPr>
        <p:txBody>
          <a:bodyPr vert="horz" wrap="none" lIns="0" tIns="0" rIns="0" bIns="0" rtlCol="0" anchor="t"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0"/>
              </a:spcBef>
              <a:buNone/>
            </a:pPr>
            <a:r>
              <a:rPr lang="en-US" sz="1600" b="1">
                <a:latin typeface="Calibri" panose="020F0502020204030204" pitchFamily="34" charset="0"/>
              </a:rPr>
              <a:t>30 days HR 0.33 (95% CI 0.09-1.22); p=0.08</a:t>
            </a:r>
          </a:p>
          <a:p>
            <a:pPr marL="0" indent="0" algn="r">
              <a:spcBef>
                <a:spcPts val="0"/>
              </a:spcBef>
              <a:buNone/>
            </a:pPr>
            <a:r>
              <a:rPr lang="en-US" sz="1600" b="1">
                <a:latin typeface="Calibri" panose="020F0502020204030204" pitchFamily="34" charset="0"/>
              </a:rPr>
              <a:t>365 days HR 0.74 (95% CI 0.31-1.75); p=0.49</a:t>
            </a:r>
          </a:p>
        </p:txBody>
      </p:sp>
      <p:sp>
        <p:nvSpPr>
          <p:cNvPr id="12" name="Content Placeholder 2">
            <a:extLst>
              <a:ext uri="{FF2B5EF4-FFF2-40B4-BE49-F238E27FC236}">
                <a16:creationId xmlns:a16="http://schemas.microsoft.com/office/drawing/2014/main" id="{47859B74-FA96-B4A8-F99B-56A6717DC212}"/>
              </a:ext>
            </a:extLst>
          </p:cNvPr>
          <p:cNvSpPr txBox="1">
            <a:spLocks/>
          </p:cNvSpPr>
          <p:nvPr/>
        </p:nvSpPr>
        <p:spPr>
          <a:xfrm>
            <a:off x="560403" y="5377737"/>
            <a:ext cx="1255089" cy="274692"/>
          </a:xfrm>
          <a:prstGeom prst="rect">
            <a:avLst/>
          </a:prstGeom>
          <a:solidFill>
            <a:schemeClr val="bg1"/>
          </a:solidFill>
        </p:spPr>
        <p:txBody>
          <a:bodyPr vert="horz" lIns="91440" tIns="0" rIns="91440" bIns="0" rtlCol="0" anchor="t"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900"/>
              </a:spcBef>
              <a:buNone/>
            </a:pPr>
            <a:r>
              <a:rPr lang="en-US" sz="1600" b="1">
                <a:solidFill>
                  <a:srgbClr val="1616FF"/>
                </a:solidFill>
                <a:latin typeface="Calibri" panose="020F0502020204030204" pitchFamily="34" charset="0"/>
              </a:rPr>
              <a:t>Treatment</a:t>
            </a:r>
            <a:endParaRPr lang="en-US" sz="1600" b="1">
              <a:solidFill>
                <a:srgbClr val="1616FF"/>
              </a:solidFill>
              <a:effectLst/>
              <a:latin typeface="Calibri" panose="020F0502020204030204" pitchFamily="34" charset="0"/>
            </a:endParaRPr>
          </a:p>
        </p:txBody>
      </p:sp>
      <p:sp>
        <p:nvSpPr>
          <p:cNvPr id="13" name="Content Placeholder 2">
            <a:extLst>
              <a:ext uri="{FF2B5EF4-FFF2-40B4-BE49-F238E27FC236}">
                <a16:creationId xmlns:a16="http://schemas.microsoft.com/office/drawing/2014/main" id="{7137DAF3-4B67-979A-91C7-1A886BA7459B}"/>
              </a:ext>
            </a:extLst>
          </p:cNvPr>
          <p:cNvSpPr txBox="1">
            <a:spLocks/>
          </p:cNvSpPr>
          <p:nvPr/>
        </p:nvSpPr>
        <p:spPr>
          <a:xfrm>
            <a:off x="560403" y="5144386"/>
            <a:ext cx="1255089" cy="274692"/>
          </a:xfrm>
          <a:prstGeom prst="rect">
            <a:avLst/>
          </a:prstGeom>
          <a:solidFill>
            <a:schemeClr val="bg1"/>
          </a:solidFill>
        </p:spPr>
        <p:txBody>
          <a:bodyPr vert="horz" lIns="91440" tIns="0" rIns="91440" bIns="0" rtlCol="0" anchor="t"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900"/>
              </a:spcBef>
              <a:buNone/>
            </a:pPr>
            <a:r>
              <a:rPr lang="en-US" sz="1600" b="1">
                <a:solidFill>
                  <a:srgbClr val="000000"/>
                </a:solidFill>
                <a:effectLst/>
                <a:latin typeface="Calibri" panose="020F0502020204030204" pitchFamily="34" charset="0"/>
              </a:rPr>
              <a:t>Control</a:t>
            </a:r>
          </a:p>
        </p:txBody>
      </p:sp>
      <p:sp>
        <p:nvSpPr>
          <p:cNvPr id="14" name="Content Placeholder 2">
            <a:extLst>
              <a:ext uri="{FF2B5EF4-FFF2-40B4-BE49-F238E27FC236}">
                <a16:creationId xmlns:a16="http://schemas.microsoft.com/office/drawing/2014/main" id="{0B6057ED-A865-7F93-1EF2-4140C61040AD}"/>
              </a:ext>
            </a:extLst>
          </p:cNvPr>
          <p:cNvSpPr txBox="1">
            <a:spLocks/>
          </p:cNvSpPr>
          <p:nvPr/>
        </p:nvSpPr>
        <p:spPr>
          <a:xfrm>
            <a:off x="4960197" y="2737971"/>
            <a:ext cx="595362" cy="279114"/>
          </a:xfrm>
          <a:prstGeom prst="rect">
            <a:avLst/>
          </a:prstGeom>
          <a:solidFill>
            <a:schemeClr val="bg1"/>
          </a:solidFill>
        </p:spPr>
        <p:txBody>
          <a:bodyPr vert="horz" wrap="none" lIns="0" tIns="0" rIns="0" bIns="0" rtlCol="0" anchor="t"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900"/>
              </a:spcBef>
              <a:buNone/>
            </a:pPr>
            <a:r>
              <a:rPr lang="en-US" sz="1600" b="1">
                <a:effectLst/>
                <a:latin typeface="Calibri" panose="020F0502020204030204" pitchFamily="34" charset="0"/>
              </a:rPr>
              <a:t>5.1%</a:t>
            </a:r>
          </a:p>
        </p:txBody>
      </p:sp>
      <p:sp>
        <p:nvSpPr>
          <p:cNvPr id="15" name="Content Placeholder 2">
            <a:extLst>
              <a:ext uri="{FF2B5EF4-FFF2-40B4-BE49-F238E27FC236}">
                <a16:creationId xmlns:a16="http://schemas.microsoft.com/office/drawing/2014/main" id="{5AF5DBB6-8592-D334-A04E-D9486E3688BD}"/>
              </a:ext>
            </a:extLst>
          </p:cNvPr>
          <p:cNvSpPr txBox="1">
            <a:spLocks/>
          </p:cNvSpPr>
          <p:nvPr/>
        </p:nvSpPr>
        <p:spPr>
          <a:xfrm>
            <a:off x="4960197" y="3067508"/>
            <a:ext cx="595362" cy="279114"/>
          </a:xfrm>
          <a:prstGeom prst="rect">
            <a:avLst/>
          </a:prstGeom>
          <a:solidFill>
            <a:schemeClr val="bg1"/>
          </a:solidFill>
        </p:spPr>
        <p:txBody>
          <a:bodyPr vert="horz" wrap="none" lIns="0" tIns="0" rIns="0" bIns="0" rtlCol="0" anchor="t"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900"/>
              </a:spcBef>
              <a:buNone/>
            </a:pPr>
            <a:r>
              <a:rPr lang="en-US" sz="1600" b="1">
                <a:solidFill>
                  <a:srgbClr val="1616FF"/>
                </a:solidFill>
                <a:latin typeface="Calibri" panose="020F0502020204030204" pitchFamily="34" charset="0"/>
              </a:rPr>
              <a:t>4.0</a:t>
            </a:r>
            <a:r>
              <a:rPr lang="en-US" sz="1600" b="1">
                <a:solidFill>
                  <a:srgbClr val="1616FF"/>
                </a:solidFill>
                <a:effectLst/>
                <a:latin typeface="Calibri" panose="020F0502020204030204" pitchFamily="34" charset="0"/>
              </a:rPr>
              <a:t>%</a:t>
            </a:r>
          </a:p>
        </p:txBody>
      </p:sp>
      <p:sp>
        <p:nvSpPr>
          <p:cNvPr id="19" name="Content Placeholder 2">
            <a:extLst>
              <a:ext uri="{FF2B5EF4-FFF2-40B4-BE49-F238E27FC236}">
                <a16:creationId xmlns:a16="http://schemas.microsoft.com/office/drawing/2014/main" id="{D6FD9F95-F4CD-435F-1881-0AEC9E385EE7}"/>
              </a:ext>
            </a:extLst>
          </p:cNvPr>
          <p:cNvSpPr txBox="1">
            <a:spLocks/>
          </p:cNvSpPr>
          <p:nvPr/>
        </p:nvSpPr>
        <p:spPr>
          <a:xfrm>
            <a:off x="1698118" y="1420267"/>
            <a:ext cx="3760794" cy="504576"/>
          </a:xfrm>
          <a:prstGeom prst="rect">
            <a:avLst/>
          </a:prstGeom>
          <a:solidFill>
            <a:schemeClr val="bg1"/>
          </a:solidFill>
        </p:spPr>
        <p:txBody>
          <a:bodyPr vert="horz" wrap="none" lIns="0" tIns="0" rIns="0" bIns="0" rtlCol="0" anchor="t"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0"/>
              </a:spcBef>
              <a:buNone/>
            </a:pPr>
            <a:r>
              <a:rPr lang="en-US" sz="1600" b="1">
                <a:latin typeface="Calibri" panose="020F0502020204030204" pitchFamily="34" charset="0"/>
              </a:rPr>
              <a:t>30 days HR 0.33 (95% CI 0.09-1.22); p=0.08</a:t>
            </a:r>
          </a:p>
          <a:p>
            <a:pPr marL="0" indent="0" algn="r">
              <a:spcBef>
                <a:spcPts val="0"/>
              </a:spcBef>
              <a:buNone/>
            </a:pPr>
            <a:r>
              <a:rPr lang="en-US" sz="1600" b="1">
                <a:latin typeface="Calibri" panose="020F0502020204030204" pitchFamily="34" charset="0"/>
              </a:rPr>
              <a:t>365 days HR 0.76 (95% CI 0.33-1.73); p=0.51</a:t>
            </a:r>
          </a:p>
        </p:txBody>
      </p:sp>
      <p:pic>
        <p:nvPicPr>
          <p:cNvPr id="24" name="Picture 23">
            <a:extLst>
              <a:ext uri="{FF2B5EF4-FFF2-40B4-BE49-F238E27FC236}">
                <a16:creationId xmlns:a16="http://schemas.microsoft.com/office/drawing/2014/main" id="{ACF2A82B-2938-98A1-9B5B-FF36B7BCBAE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bwMode="auto">
          <a:xfrm>
            <a:off x="7744427" y="5088130"/>
            <a:ext cx="3356519" cy="640412"/>
          </a:xfrm>
          <a:prstGeom prst="rect">
            <a:avLst/>
          </a:prstGeom>
          <a:noFill/>
          <a:ln>
            <a:noFill/>
          </a:ln>
          <a:extLst>
            <a:ext uri="{53640926-AAD7-44D8-BBD7-CCE9431645EC}">
              <a14:shadowObscured xmlns:a14="http://schemas.microsoft.com/office/drawing/2010/main"/>
            </a:ext>
          </a:extLst>
        </p:spPr>
      </p:pic>
      <p:sp>
        <p:nvSpPr>
          <p:cNvPr id="3" name="Content Placeholder 2">
            <a:extLst>
              <a:ext uri="{FF2B5EF4-FFF2-40B4-BE49-F238E27FC236}">
                <a16:creationId xmlns:a16="http://schemas.microsoft.com/office/drawing/2014/main" id="{B35DE432-839C-F199-1A8F-221BE3B338B8}"/>
              </a:ext>
            </a:extLst>
          </p:cNvPr>
          <p:cNvSpPr txBox="1">
            <a:spLocks/>
          </p:cNvSpPr>
          <p:nvPr/>
        </p:nvSpPr>
        <p:spPr>
          <a:xfrm>
            <a:off x="6400823" y="4896087"/>
            <a:ext cx="1837576" cy="274692"/>
          </a:xfrm>
          <a:prstGeom prst="rect">
            <a:avLst/>
          </a:prstGeom>
          <a:solidFill>
            <a:schemeClr val="bg1"/>
          </a:solidFill>
        </p:spPr>
        <p:txBody>
          <a:bodyPr vert="horz" lIns="91440" tIns="0" rIns="91440" bIns="0" rtlCol="0" anchor="t"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900"/>
              </a:spcBef>
              <a:buNone/>
            </a:pPr>
            <a:r>
              <a:rPr lang="en-US" sz="1600" b="1" u="sng">
                <a:solidFill>
                  <a:srgbClr val="000000"/>
                </a:solidFill>
                <a:latin typeface="Calibri" panose="020F0502020204030204" pitchFamily="34" charset="0"/>
              </a:rPr>
              <a:t>Number at Risk</a:t>
            </a:r>
          </a:p>
          <a:p>
            <a:pPr marL="0" indent="0">
              <a:spcBef>
                <a:spcPts val="900"/>
              </a:spcBef>
              <a:buNone/>
            </a:pPr>
            <a:endParaRPr lang="en-US" sz="1600" b="1" u="sng">
              <a:solidFill>
                <a:srgbClr val="000000"/>
              </a:solidFill>
              <a:effectLst/>
              <a:latin typeface="Calibri" panose="020F0502020204030204" pitchFamily="34" charset="0"/>
            </a:endParaRPr>
          </a:p>
        </p:txBody>
      </p:sp>
      <p:sp>
        <p:nvSpPr>
          <p:cNvPr id="6" name="Content Placeholder 2">
            <a:extLst>
              <a:ext uri="{FF2B5EF4-FFF2-40B4-BE49-F238E27FC236}">
                <a16:creationId xmlns:a16="http://schemas.microsoft.com/office/drawing/2014/main" id="{29304A67-7EBB-3B1F-317B-EA1BD3ADEE28}"/>
              </a:ext>
            </a:extLst>
          </p:cNvPr>
          <p:cNvSpPr txBox="1">
            <a:spLocks/>
          </p:cNvSpPr>
          <p:nvPr/>
        </p:nvSpPr>
        <p:spPr>
          <a:xfrm>
            <a:off x="544415" y="4896087"/>
            <a:ext cx="1837576" cy="274692"/>
          </a:xfrm>
          <a:prstGeom prst="rect">
            <a:avLst/>
          </a:prstGeom>
          <a:solidFill>
            <a:schemeClr val="bg1"/>
          </a:solidFill>
        </p:spPr>
        <p:txBody>
          <a:bodyPr vert="horz" lIns="91440" tIns="0" rIns="91440" bIns="0" rtlCol="0" anchor="t"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900"/>
              </a:spcBef>
              <a:buNone/>
            </a:pPr>
            <a:r>
              <a:rPr lang="en-US" sz="1600" b="1" u="sng">
                <a:solidFill>
                  <a:srgbClr val="000000"/>
                </a:solidFill>
                <a:effectLst/>
                <a:latin typeface="Calibri" panose="020F0502020204030204" pitchFamily="34" charset="0"/>
              </a:rPr>
              <a:t>Number at Risk</a:t>
            </a:r>
          </a:p>
        </p:txBody>
      </p:sp>
    </p:spTree>
    <p:extLst>
      <p:ext uri="{BB962C8B-B14F-4D97-AF65-F5344CB8AC3E}">
        <p14:creationId xmlns:p14="http://schemas.microsoft.com/office/powerpoint/2010/main" val="3943329007"/>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C9253-014A-69A1-AFD3-22F71EE810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33A997-91A2-7A52-50F5-D8ADB56EF11E}"/>
              </a:ext>
            </a:extLst>
          </p:cNvPr>
          <p:cNvSpPr>
            <a:spLocks noGrp="1"/>
          </p:cNvSpPr>
          <p:nvPr>
            <p:ph type="title"/>
          </p:nvPr>
        </p:nvSpPr>
        <p:spPr>
          <a:xfrm>
            <a:off x="288259" y="358407"/>
            <a:ext cx="11628959" cy="530943"/>
          </a:xfrm>
        </p:spPr>
        <p:txBody>
          <a:bodyPr/>
          <a:lstStyle/>
          <a:p>
            <a:r>
              <a:rPr lang="en-US" dirty="0">
                <a:solidFill>
                  <a:schemeClr val="tx1"/>
                </a:solidFill>
              </a:rPr>
              <a:t>Additional Effectiveness Endpoints</a:t>
            </a:r>
          </a:p>
        </p:txBody>
      </p:sp>
      <p:graphicFrame>
        <p:nvGraphicFramePr>
          <p:cNvPr id="7" name="Content Placeholder 6">
            <a:extLst>
              <a:ext uri="{FF2B5EF4-FFF2-40B4-BE49-F238E27FC236}">
                <a16:creationId xmlns:a16="http://schemas.microsoft.com/office/drawing/2014/main" id="{FE92794E-8C8A-0F33-8DB1-03E6655F8FAD}"/>
              </a:ext>
            </a:extLst>
          </p:cNvPr>
          <p:cNvGraphicFramePr>
            <a:graphicFrameLocks noGrp="1"/>
          </p:cNvGraphicFramePr>
          <p:nvPr>
            <p:ph idx="1"/>
            <p:extLst>
              <p:ext uri="{D42A27DB-BD31-4B8C-83A1-F6EECF244321}">
                <p14:modId xmlns:p14="http://schemas.microsoft.com/office/powerpoint/2010/main" val="2474037455"/>
              </p:ext>
            </p:extLst>
          </p:nvPr>
        </p:nvGraphicFramePr>
        <p:xfrm>
          <a:off x="973667" y="1084729"/>
          <a:ext cx="10244667" cy="4517009"/>
        </p:xfrm>
        <a:graphic>
          <a:graphicData uri="http://schemas.openxmlformats.org/drawingml/2006/table">
            <a:tbl>
              <a:tblPr firstRow="1" firstCol="1">
                <a:tableStyleId>{9D7B26C5-4107-4FEC-AEDC-1716B250A1EF}</a:tableStyleId>
              </a:tblPr>
              <a:tblGrid>
                <a:gridCol w="3586480">
                  <a:extLst>
                    <a:ext uri="{9D8B030D-6E8A-4147-A177-3AD203B41FA5}">
                      <a16:colId xmlns:a16="http://schemas.microsoft.com/office/drawing/2014/main" val="1120865157"/>
                    </a:ext>
                  </a:extLst>
                </a:gridCol>
                <a:gridCol w="1676400">
                  <a:extLst>
                    <a:ext uri="{9D8B030D-6E8A-4147-A177-3AD203B41FA5}">
                      <a16:colId xmlns:a16="http://schemas.microsoft.com/office/drawing/2014/main" val="1346652959"/>
                    </a:ext>
                  </a:extLst>
                </a:gridCol>
                <a:gridCol w="1442720">
                  <a:extLst>
                    <a:ext uri="{9D8B030D-6E8A-4147-A177-3AD203B41FA5}">
                      <a16:colId xmlns:a16="http://schemas.microsoft.com/office/drawing/2014/main" val="178958448"/>
                    </a:ext>
                  </a:extLst>
                </a:gridCol>
                <a:gridCol w="2387600">
                  <a:extLst>
                    <a:ext uri="{9D8B030D-6E8A-4147-A177-3AD203B41FA5}">
                      <a16:colId xmlns:a16="http://schemas.microsoft.com/office/drawing/2014/main" val="1109740461"/>
                    </a:ext>
                  </a:extLst>
                </a:gridCol>
                <a:gridCol w="1151467">
                  <a:extLst>
                    <a:ext uri="{9D8B030D-6E8A-4147-A177-3AD203B41FA5}">
                      <a16:colId xmlns:a16="http://schemas.microsoft.com/office/drawing/2014/main" val="3532212974"/>
                    </a:ext>
                  </a:extLst>
                </a:gridCol>
              </a:tblGrid>
              <a:tr h="696861">
                <a:tc>
                  <a:txBody>
                    <a:bodyPr/>
                    <a:lstStyle/>
                    <a:p>
                      <a:pPr marL="0" marR="0" indent="7938">
                        <a:lnSpc>
                          <a:spcPct val="100000"/>
                        </a:lnSpc>
                        <a:buNone/>
                        <a:tabLst/>
                      </a:pPr>
                      <a:r>
                        <a:rPr lang="en-US" sz="2000" kern="100">
                          <a:effectLst/>
                        </a:rPr>
                        <a:t> 12-month outcomes</a:t>
                      </a:r>
                    </a:p>
                    <a:p>
                      <a:pPr marL="0" marR="0" indent="7938">
                        <a:lnSpc>
                          <a:spcPct val="100000"/>
                        </a:lnSpc>
                        <a:buNone/>
                        <a:tabLst/>
                      </a:pPr>
                      <a:r>
                        <a:rPr lang="en-US" sz="2000" b="0" kern="100">
                          <a:effectLst/>
                        </a:rPr>
                        <a:t> (non-hierarchical)</a:t>
                      </a:r>
                      <a:endParaRPr lang="en-US" sz="2000" b="0" kern="100">
                        <a:effectLst/>
                        <a:latin typeface="Calibri" panose="020F0502020204030204" pitchFamily="34" charset="0"/>
                        <a:ea typeface="+mn-ea"/>
                        <a:cs typeface="Calibri" panose="020F0502020204030204" pitchFamily="34" charset="0"/>
                      </a:endParaRPr>
                    </a:p>
                  </a:txBody>
                  <a:tcPr marL="9144" marR="9144" marT="9144" marB="9144" anchor="ctr">
                    <a:lnT w="12700" cap="flat" cmpd="sng" algn="ctr">
                      <a:noFill/>
                      <a:prstDash val="solid"/>
                      <a:round/>
                      <a:headEnd type="none" w="med" len="med"/>
                      <a:tailEnd type="none" w="med" len="med"/>
                    </a:lnT>
                  </a:tcPr>
                </a:tc>
                <a:tc>
                  <a:txBody>
                    <a:bodyPr/>
                    <a:lstStyle/>
                    <a:p>
                      <a:pPr marL="0" marR="0" indent="0" algn="ctr">
                        <a:lnSpc>
                          <a:spcPct val="100000"/>
                        </a:lnSpc>
                        <a:buNone/>
                      </a:pPr>
                      <a:r>
                        <a:rPr lang="en-US" sz="2000" kern="100">
                          <a:effectLst/>
                        </a:rPr>
                        <a:t>Treatment </a:t>
                      </a:r>
                    </a:p>
                    <a:p>
                      <a:pPr marL="0" marR="0" indent="0" algn="ctr">
                        <a:lnSpc>
                          <a:spcPct val="100000"/>
                        </a:lnSpc>
                        <a:buNone/>
                      </a:pPr>
                      <a:r>
                        <a:rPr lang="en-US" sz="2000" kern="100">
                          <a:effectLst/>
                        </a:rPr>
                        <a:t>N=262</a:t>
                      </a:r>
                      <a:endParaRPr lang="en-US" sz="2000" kern="100">
                        <a:effectLst/>
                        <a:latin typeface="Calibri" panose="020F0502020204030204" pitchFamily="34" charset="0"/>
                        <a:ea typeface="+mn-ea"/>
                        <a:cs typeface="Calibri" panose="020F0502020204030204" pitchFamily="34" charset="0"/>
                      </a:endParaRPr>
                    </a:p>
                  </a:txBody>
                  <a:tcPr marL="9144" marR="9144" marT="9144" marB="9144" anchor="ctr">
                    <a:lnT w="12700" cap="flat" cmpd="sng" algn="ctr">
                      <a:noFill/>
                      <a:prstDash val="solid"/>
                      <a:round/>
                      <a:headEnd type="none" w="med" len="med"/>
                      <a:tailEnd type="none" w="med" len="med"/>
                    </a:lnT>
                  </a:tcPr>
                </a:tc>
                <a:tc>
                  <a:txBody>
                    <a:bodyPr/>
                    <a:lstStyle/>
                    <a:p>
                      <a:pPr marL="0" marR="0" indent="0" algn="ctr">
                        <a:lnSpc>
                          <a:spcPct val="100000"/>
                        </a:lnSpc>
                        <a:buNone/>
                      </a:pPr>
                      <a:r>
                        <a:rPr lang="en-US" sz="2000" kern="100">
                          <a:effectLst/>
                        </a:rPr>
                        <a:t>Control</a:t>
                      </a:r>
                    </a:p>
                    <a:p>
                      <a:pPr marL="0" marR="0" indent="0" algn="ctr">
                        <a:lnSpc>
                          <a:spcPct val="100000"/>
                        </a:lnSpc>
                        <a:buNone/>
                      </a:pPr>
                      <a:r>
                        <a:rPr lang="en-US" sz="2000" kern="100">
                          <a:effectLst/>
                        </a:rPr>
                        <a:t>N=265</a:t>
                      </a:r>
                      <a:endParaRPr lang="en-US" sz="2000" kern="100">
                        <a:effectLst/>
                        <a:latin typeface="Calibri" panose="020F0502020204030204" pitchFamily="34" charset="0"/>
                        <a:ea typeface="+mn-ea"/>
                        <a:cs typeface="Calibri" panose="020F0502020204030204" pitchFamily="34" charset="0"/>
                      </a:endParaRPr>
                    </a:p>
                  </a:txBody>
                  <a:tcPr marL="9144" marR="9144" marT="9144" marB="9144" anchor="ctr">
                    <a:lnT w="12700" cap="flat" cmpd="sng" algn="ctr">
                      <a:noFill/>
                      <a:prstDash val="solid"/>
                      <a:round/>
                      <a:headEnd type="none" w="med" len="med"/>
                      <a:tailEnd type="none" w="med" len="med"/>
                    </a:lnT>
                  </a:tcPr>
                </a:tc>
                <a:tc>
                  <a:txBody>
                    <a:bodyPr/>
                    <a:lstStyle/>
                    <a:p>
                      <a:pPr marL="0" marR="0" indent="0" algn="ctr">
                        <a:lnSpc>
                          <a:spcPct val="100000"/>
                        </a:lnSpc>
                        <a:buNone/>
                      </a:pPr>
                      <a:r>
                        <a:rPr lang="en-US" sz="2000" kern="100">
                          <a:effectLst/>
                        </a:rPr>
                        <a:t>HR (95% CI)*</a:t>
                      </a:r>
                      <a:endParaRPr lang="en-US" sz="2000" kern="100">
                        <a:effectLst/>
                        <a:latin typeface="Calibri" panose="020F0502020204030204" pitchFamily="34" charset="0"/>
                        <a:ea typeface="+mn-ea"/>
                        <a:cs typeface="Calibri" panose="020F0502020204030204" pitchFamily="34" charset="0"/>
                      </a:endParaRPr>
                    </a:p>
                  </a:txBody>
                  <a:tcPr marL="9144" marR="9144" marT="9144" marB="9144" anchor="ctr">
                    <a:lnT w="12700" cap="flat" cmpd="sng" algn="ctr">
                      <a:noFill/>
                      <a:prstDash val="solid"/>
                      <a:round/>
                      <a:headEnd type="none" w="med" len="med"/>
                      <a:tailEnd type="none" w="med" len="med"/>
                    </a:lnT>
                  </a:tcPr>
                </a:tc>
                <a:tc>
                  <a:txBody>
                    <a:bodyPr/>
                    <a:lstStyle/>
                    <a:p>
                      <a:pPr marL="0" marR="0" indent="0" algn="ctr">
                        <a:lnSpc>
                          <a:spcPct val="100000"/>
                        </a:lnSpc>
                        <a:buNone/>
                      </a:pPr>
                      <a:r>
                        <a:rPr lang="en-US" sz="2000" kern="100">
                          <a:effectLst/>
                        </a:rPr>
                        <a:t>p-value</a:t>
                      </a:r>
                      <a:endParaRPr lang="en-US" sz="2000" kern="100">
                        <a:effectLst/>
                        <a:latin typeface="Calibri" panose="020F0502020204030204" pitchFamily="34" charset="0"/>
                        <a:ea typeface="+mn-ea"/>
                        <a:cs typeface="Calibri" panose="020F0502020204030204" pitchFamily="34" charset="0"/>
                      </a:endParaRPr>
                    </a:p>
                  </a:txBody>
                  <a:tcPr marL="9144" marR="9144" marT="9144" marB="9144" anchor="ctr">
                    <a:lnT w="12700" cap="flat" cmpd="sng" algn="ctr">
                      <a:noFill/>
                      <a:prstDash val="solid"/>
                      <a:round/>
                      <a:headEnd type="none" w="med" len="med"/>
                      <a:tailEnd type="none" w="med" len="med"/>
                    </a:lnT>
                  </a:tcPr>
                </a:tc>
                <a:extLst>
                  <a:ext uri="{0D108BD9-81ED-4DB2-BD59-A6C34878D82A}">
                    <a16:rowId xmlns:a16="http://schemas.microsoft.com/office/drawing/2014/main" val="2993900427"/>
                  </a:ext>
                </a:extLst>
              </a:tr>
              <a:tr h="361024">
                <a:tc>
                  <a:txBody>
                    <a:bodyPr/>
                    <a:lstStyle/>
                    <a:p>
                      <a:pPr marL="0" indent="9525">
                        <a:buNone/>
                        <a:tabLst/>
                      </a:pPr>
                      <a:r>
                        <a:rPr lang="en-US" sz="2000">
                          <a:effectLst/>
                        </a:rPr>
                        <a:t>All-cause death </a:t>
                      </a:r>
                      <a:endParaRPr lang="en-US" sz="2000">
                        <a:effectLst/>
                        <a:latin typeface="Calibri" panose="020F0502020204030204" pitchFamily="34" charset="0"/>
                        <a:cs typeface="Calibri" panose="020F0502020204030204" pitchFamily="34" charset="0"/>
                      </a:endParaRPr>
                    </a:p>
                  </a:txBody>
                  <a:tcPr marL="47625" marR="47625" marT="0" marB="0" anchor="ctr"/>
                </a:tc>
                <a:tc>
                  <a:txBody>
                    <a:bodyPr/>
                    <a:lstStyle/>
                    <a:p>
                      <a:pPr algn="ctr">
                        <a:buNone/>
                      </a:pPr>
                      <a:r>
                        <a:rPr lang="en-US" sz="2000">
                          <a:effectLst/>
                        </a:rPr>
                        <a:t>10 (4.0%) </a:t>
                      </a:r>
                      <a:endParaRPr lang="en-US" sz="2000">
                        <a:effectLst/>
                        <a:latin typeface="Calibri" panose="020F0502020204030204" pitchFamily="34" charset="0"/>
                        <a:cs typeface="Calibri" panose="020F0502020204030204" pitchFamily="34" charset="0"/>
                      </a:endParaRPr>
                    </a:p>
                  </a:txBody>
                  <a:tcPr marL="47625" marR="47625" marT="0" marB="0" anchor="ctr"/>
                </a:tc>
                <a:tc>
                  <a:txBody>
                    <a:bodyPr/>
                    <a:lstStyle/>
                    <a:p>
                      <a:pPr algn="ctr">
                        <a:buNone/>
                      </a:pPr>
                      <a:r>
                        <a:rPr lang="en-US" sz="2000">
                          <a:effectLst/>
                        </a:rPr>
                        <a:t>13 (5.1%) </a:t>
                      </a:r>
                      <a:endParaRPr lang="en-US" sz="2000">
                        <a:effectLst/>
                        <a:latin typeface="Calibri" panose="020F0502020204030204" pitchFamily="34" charset="0"/>
                        <a:cs typeface="Calibri" panose="020F0502020204030204" pitchFamily="34" charset="0"/>
                      </a:endParaRPr>
                    </a:p>
                  </a:txBody>
                  <a:tcPr marL="47625" marR="47625" marT="0" marB="0" anchor="ctr"/>
                </a:tc>
                <a:tc>
                  <a:txBody>
                    <a:bodyPr/>
                    <a:lstStyle/>
                    <a:p>
                      <a:pPr algn="ctr">
                        <a:buNone/>
                      </a:pPr>
                      <a:r>
                        <a:rPr lang="en-US" sz="2000">
                          <a:effectLst/>
                        </a:rPr>
                        <a:t>0.76 (0.33, 1.73) </a:t>
                      </a:r>
                      <a:endParaRPr lang="en-US" sz="2000">
                        <a:effectLst/>
                        <a:latin typeface="Calibri" panose="020F0502020204030204" pitchFamily="34" charset="0"/>
                        <a:cs typeface="Calibri" panose="020F0502020204030204" pitchFamily="34" charset="0"/>
                      </a:endParaRPr>
                    </a:p>
                  </a:txBody>
                  <a:tcPr marL="47625" marR="47625" marT="0" marB="0" anchor="ctr"/>
                </a:tc>
                <a:tc>
                  <a:txBody>
                    <a:bodyPr/>
                    <a:lstStyle/>
                    <a:p>
                      <a:pPr marL="0" marR="0" indent="0" algn="ctr">
                        <a:lnSpc>
                          <a:spcPct val="100000"/>
                        </a:lnSpc>
                        <a:buNone/>
                      </a:pPr>
                      <a:r>
                        <a:rPr lang="en-US" sz="2000" kern="100">
                          <a:effectLst/>
                        </a:rPr>
                        <a:t>0.51</a:t>
                      </a:r>
                      <a:endParaRPr lang="en-US" sz="2000" kern="100">
                        <a:effectLst/>
                        <a:latin typeface="Calibri" panose="020F0502020204030204" pitchFamily="34" charset="0"/>
                        <a:ea typeface="+mn-ea"/>
                        <a:cs typeface="Calibri" panose="020F0502020204030204" pitchFamily="34" charset="0"/>
                      </a:endParaRPr>
                    </a:p>
                  </a:txBody>
                  <a:tcPr marL="9144" marR="9144" marT="9144" marB="9144" anchor="ctr"/>
                </a:tc>
                <a:extLst>
                  <a:ext uri="{0D108BD9-81ED-4DB2-BD59-A6C34878D82A}">
                    <a16:rowId xmlns:a16="http://schemas.microsoft.com/office/drawing/2014/main" val="1620754967"/>
                  </a:ext>
                </a:extLst>
              </a:tr>
              <a:tr h="361024">
                <a:tc>
                  <a:txBody>
                    <a:bodyPr/>
                    <a:lstStyle/>
                    <a:p>
                      <a:pPr marL="0" indent="9525">
                        <a:buNone/>
                        <a:tabLst/>
                      </a:pPr>
                      <a:r>
                        <a:rPr lang="en-US" sz="2000">
                          <a:effectLst/>
                        </a:rPr>
                        <a:t>Cardiovascular death </a:t>
                      </a:r>
                      <a:endParaRPr lang="en-US" sz="2000">
                        <a:effectLst/>
                        <a:latin typeface="Calibri" panose="020F0502020204030204" pitchFamily="34" charset="0"/>
                        <a:cs typeface="Calibri" panose="020F0502020204030204" pitchFamily="34" charset="0"/>
                      </a:endParaRPr>
                    </a:p>
                  </a:txBody>
                  <a:tcPr marL="47625" marR="47625" marT="0" marB="0" anchor="ctr"/>
                </a:tc>
                <a:tc>
                  <a:txBody>
                    <a:bodyPr/>
                    <a:lstStyle/>
                    <a:p>
                      <a:pPr algn="ctr">
                        <a:buNone/>
                      </a:pPr>
                      <a:r>
                        <a:rPr lang="en-US">
                          <a:effectLst/>
                        </a:rPr>
                        <a:t>9 (3.6%) </a:t>
                      </a:r>
                      <a:endParaRPr lang="en-US">
                        <a:effectLst/>
                        <a:latin typeface="Arial" panose="020B0604020202020204" pitchFamily="34" charset="0"/>
                      </a:endParaRPr>
                    </a:p>
                  </a:txBody>
                  <a:tcPr marL="47625" marR="47625" marT="0" marB="0" anchor="ctr"/>
                </a:tc>
                <a:tc>
                  <a:txBody>
                    <a:bodyPr/>
                    <a:lstStyle/>
                    <a:p>
                      <a:pPr algn="ctr">
                        <a:buNone/>
                      </a:pPr>
                      <a:r>
                        <a:rPr lang="en-US">
                          <a:effectLst/>
                        </a:rPr>
                        <a:t>12 (4.7%) </a:t>
                      </a:r>
                      <a:endParaRPr lang="en-US">
                        <a:effectLst/>
                        <a:latin typeface="Arial" panose="020B0604020202020204" pitchFamily="34" charset="0"/>
                      </a:endParaRPr>
                    </a:p>
                  </a:txBody>
                  <a:tcPr marL="47625" marR="47625" marT="0" marB="0" anchor="ctr"/>
                </a:tc>
                <a:tc>
                  <a:txBody>
                    <a:bodyPr/>
                    <a:lstStyle/>
                    <a:p>
                      <a:pPr algn="ctr">
                        <a:buNone/>
                      </a:pPr>
                      <a:r>
                        <a:rPr lang="en-US">
                          <a:effectLst/>
                        </a:rPr>
                        <a:t>0.74 (0.31, 1.75) </a:t>
                      </a:r>
                      <a:endParaRPr lang="en-US">
                        <a:effectLst/>
                        <a:latin typeface="Arial" panose="020B0604020202020204" pitchFamily="34" charset="0"/>
                      </a:endParaRPr>
                    </a:p>
                  </a:txBody>
                  <a:tcPr marL="47625" marR="47625" marT="0" marB="0" anchor="ctr"/>
                </a:tc>
                <a:tc>
                  <a:txBody>
                    <a:bodyPr/>
                    <a:lstStyle/>
                    <a:p>
                      <a:pPr marL="0" marR="0" indent="0" algn="ctr">
                        <a:lnSpc>
                          <a:spcPct val="100000"/>
                        </a:lnSpc>
                        <a:buNone/>
                      </a:pPr>
                      <a:r>
                        <a:rPr lang="en-US" sz="2000" kern="100">
                          <a:effectLst/>
                        </a:rPr>
                        <a:t>0.49</a:t>
                      </a:r>
                      <a:endParaRPr lang="en-US" sz="2000" kern="100">
                        <a:effectLst/>
                        <a:latin typeface="Calibri" panose="020F0502020204030204" pitchFamily="34" charset="0"/>
                        <a:ea typeface="+mn-ea"/>
                        <a:cs typeface="Calibri" panose="020F0502020204030204" pitchFamily="34" charset="0"/>
                      </a:endParaRPr>
                    </a:p>
                  </a:txBody>
                  <a:tcPr marL="9144" marR="9144" marT="9144" marB="9144" anchor="ctr"/>
                </a:tc>
                <a:extLst>
                  <a:ext uri="{0D108BD9-81ED-4DB2-BD59-A6C34878D82A}">
                    <a16:rowId xmlns:a16="http://schemas.microsoft.com/office/drawing/2014/main" val="4280051920"/>
                  </a:ext>
                </a:extLst>
              </a:tr>
              <a:tr h="361024">
                <a:tc>
                  <a:txBody>
                    <a:bodyPr/>
                    <a:lstStyle/>
                    <a:p>
                      <a:pPr marL="0" indent="9525">
                        <a:buNone/>
                        <a:tabLst/>
                      </a:pPr>
                      <a:r>
                        <a:rPr lang="en-US" sz="2000">
                          <a:effectLst/>
                        </a:rPr>
                        <a:t>Cardiogenic shock &lt;24 hours*</a:t>
                      </a:r>
                      <a:endParaRPr lang="en-US" sz="2000">
                        <a:effectLst/>
                        <a:latin typeface="Calibri" panose="020F0502020204030204" pitchFamily="34" charset="0"/>
                        <a:cs typeface="Calibri" panose="020F0502020204030204" pitchFamily="34" charset="0"/>
                      </a:endParaRPr>
                    </a:p>
                  </a:txBody>
                  <a:tcPr marL="47625" marR="47625" marT="0" marB="0" anchor="ctr"/>
                </a:tc>
                <a:tc>
                  <a:txBody>
                    <a:bodyPr/>
                    <a:lstStyle/>
                    <a:p>
                      <a:pPr algn="ctr">
                        <a:buNone/>
                      </a:pPr>
                      <a:r>
                        <a:rPr lang="en-US">
                          <a:effectLst/>
                        </a:rPr>
                        <a:t>16 (6.1%) </a:t>
                      </a:r>
                      <a:endParaRPr lang="en-US">
                        <a:effectLst/>
                        <a:latin typeface="Arial" panose="020B0604020202020204" pitchFamily="34" charset="0"/>
                      </a:endParaRPr>
                    </a:p>
                  </a:txBody>
                  <a:tcPr marL="47625" marR="47625" marT="0" marB="0" anchor="ctr"/>
                </a:tc>
                <a:tc>
                  <a:txBody>
                    <a:bodyPr/>
                    <a:lstStyle/>
                    <a:p>
                      <a:pPr algn="ctr">
                        <a:buNone/>
                      </a:pPr>
                      <a:r>
                        <a:rPr lang="en-US">
                          <a:effectLst/>
                        </a:rPr>
                        <a:t>14 (5.3%) </a:t>
                      </a:r>
                      <a:endParaRPr lang="en-US">
                        <a:effectLst/>
                        <a:latin typeface="Arial" panose="020B0604020202020204" pitchFamily="34" charset="0"/>
                      </a:endParaRPr>
                    </a:p>
                  </a:txBody>
                  <a:tcPr marL="47625" marR="47625" marT="0" marB="0" anchor="ctr"/>
                </a:tc>
                <a:tc>
                  <a:txBody>
                    <a:bodyPr/>
                    <a:lstStyle/>
                    <a:p>
                      <a:pPr marL="0" marR="0" indent="9525" algn="ctr">
                        <a:lnSpc>
                          <a:spcPct val="100000"/>
                        </a:lnSpc>
                        <a:buNone/>
                        <a:tabLst/>
                      </a:pPr>
                      <a:r>
                        <a:rPr lang="en-US" sz="2000" kern="100">
                          <a:effectLst/>
                        </a:rPr>
                        <a:t>-</a:t>
                      </a:r>
                      <a:endParaRPr lang="en-US" sz="2000" kern="100">
                        <a:effectLst/>
                        <a:latin typeface="Calibri" panose="020F0502020204030204" pitchFamily="34" charset="0"/>
                        <a:ea typeface="+mn-ea"/>
                        <a:cs typeface="Calibri" panose="020F0502020204030204" pitchFamily="34" charset="0"/>
                      </a:endParaRPr>
                    </a:p>
                  </a:txBody>
                  <a:tcPr marL="9144" marR="9144" marT="9144" marB="9144"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u="none" strike="noStrike" kern="100" cap="none" spc="0" normalizeH="0" baseline="0" noProof="0">
                          <a:ln>
                            <a:noFill/>
                          </a:ln>
                          <a:solidFill>
                            <a:prstClr val="black"/>
                          </a:solidFill>
                          <a:effectLst/>
                          <a:uLnTx/>
                          <a:uFillTx/>
                        </a:rPr>
                        <a:t>0.68</a:t>
                      </a:r>
                      <a:endParaRPr kumimoji="0" lang="en-US" sz="2000" b="0" i="0" u="none" strike="noStrike" kern="1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txBody>
                  <a:tcPr marL="9144" marR="9144" marT="9144" marB="9144" anchor="ctr"/>
                </a:tc>
                <a:extLst>
                  <a:ext uri="{0D108BD9-81ED-4DB2-BD59-A6C34878D82A}">
                    <a16:rowId xmlns:a16="http://schemas.microsoft.com/office/drawing/2014/main" val="4068504611"/>
                  </a:ext>
                </a:extLst>
              </a:tr>
              <a:tr h="335838">
                <a:tc>
                  <a:txBody>
                    <a:bodyPr/>
                    <a:lstStyle/>
                    <a:p>
                      <a:pPr marL="0" marR="0" lvl="0" indent="60325" algn="l" defTabSz="914377" rtl="0" eaLnBrk="1" fontAlgn="auto" latinLnBrk="0" hangingPunct="1">
                        <a:lnSpc>
                          <a:spcPct val="100000"/>
                        </a:lnSpc>
                        <a:spcBef>
                          <a:spcPts val="0"/>
                        </a:spcBef>
                        <a:spcAft>
                          <a:spcPts val="0"/>
                        </a:spcAft>
                        <a:buClrTx/>
                        <a:buSzTx/>
                        <a:buFontTx/>
                        <a:buNone/>
                        <a:tabLst/>
                        <a:defRPr/>
                      </a:pPr>
                      <a:r>
                        <a:rPr lang="en-US" sz="2000">
                          <a:effectLst/>
                        </a:rPr>
                        <a:t>Cardiogenic shock ≥24 hours**</a:t>
                      </a:r>
                      <a:endParaRPr lang="en-US" sz="2000">
                        <a:effectLst/>
                        <a:latin typeface="Calibri" panose="020F0502020204030204" pitchFamily="34" charset="0"/>
                        <a:cs typeface="Calibri" panose="020F0502020204030204" pitchFamily="34" charset="0"/>
                      </a:endParaRPr>
                    </a:p>
                  </a:txBody>
                  <a:tcPr marL="9144" marR="9144" marT="0" marB="0" anchor="ctr"/>
                </a:tc>
                <a:tc>
                  <a:txBody>
                    <a:bodyPr/>
                    <a:lstStyle/>
                    <a:p>
                      <a:pPr algn="ctr">
                        <a:buNone/>
                      </a:pPr>
                      <a:r>
                        <a:rPr lang="en-US">
                          <a:effectLst/>
                        </a:rPr>
                        <a:t>6 (2.3%) </a:t>
                      </a:r>
                      <a:endParaRPr lang="en-US">
                        <a:effectLst/>
                        <a:latin typeface="Arial" panose="020B0604020202020204" pitchFamily="34" charset="0"/>
                      </a:endParaRPr>
                    </a:p>
                  </a:txBody>
                  <a:tcPr marL="47625" marR="47625" marT="0" marB="0" anchor="ctr"/>
                </a:tc>
                <a:tc>
                  <a:txBody>
                    <a:bodyPr/>
                    <a:lstStyle/>
                    <a:p>
                      <a:pPr algn="ctr">
                        <a:buNone/>
                      </a:pPr>
                      <a:r>
                        <a:rPr lang="en-US">
                          <a:effectLst/>
                        </a:rPr>
                        <a:t>1 (0.4%) </a:t>
                      </a:r>
                      <a:endParaRPr lang="en-US">
                        <a:effectLst/>
                        <a:latin typeface="Arial" panose="020B0604020202020204" pitchFamily="34" charset="0"/>
                      </a:endParaRPr>
                    </a:p>
                  </a:txBody>
                  <a:tcPr marL="47625" marR="47625" marT="0" marB="0" anchor="ctr"/>
                </a:tc>
                <a:tc>
                  <a:txBody>
                    <a:bodyPr/>
                    <a:lstStyle/>
                    <a:p>
                      <a:pPr algn="ctr">
                        <a:buNone/>
                      </a:pPr>
                      <a:r>
                        <a:rPr lang="en-US">
                          <a:effectLst/>
                        </a:rPr>
                        <a:t>5.98 (0.72, 49.65) </a:t>
                      </a:r>
                      <a:endParaRPr lang="en-US">
                        <a:effectLst/>
                        <a:latin typeface="Arial" panose="020B0604020202020204" pitchFamily="34" charset="0"/>
                      </a:endParaRPr>
                    </a:p>
                  </a:txBody>
                  <a:tcPr marL="47625" marR="47625" marT="0" marB="0"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u="none" strike="noStrike" kern="100" cap="none" spc="0" normalizeH="0" baseline="0" noProof="0">
                          <a:ln>
                            <a:noFill/>
                          </a:ln>
                          <a:solidFill>
                            <a:prstClr val="black"/>
                          </a:solidFill>
                          <a:effectLst/>
                          <a:uLnTx/>
                          <a:uFillTx/>
                        </a:rPr>
                        <a:t>0.16</a:t>
                      </a:r>
                      <a:endParaRPr kumimoji="0" lang="en-US" sz="2000" b="0" i="0" u="none" strike="noStrike" kern="1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txBody>
                  <a:tcPr marL="9144" marR="9144" marT="0" marB="0" anchor="ctr"/>
                </a:tc>
                <a:extLst>
                  <a:ext uri="{0D108BD9-81ED-4DB2-BD59-A6C34878D82A}">
                    <a16:rowId xmlns:a16="http://schemas.microsoft.com/office/drawing/2014/main" val="4135141634"/>
                  </a:ext>
                </a:extLst>
              </a:tr>
              <a:tr h="335838">
                <a:tc>
                  <a:txBody>
                    <a:bodyPr/>
                    <a:lstStyle/>
                    <a:p>
                      <a:pPr marL="0" marR="0" indent="60325">
                        <a:lnSpc>
                          <a:spcPct val="100000"/>
                        </a:lnSpc>
                        <a:buNone/>
                        <a:tabLst/>
                      </a:pPr>
                      <a:r>
                        <a:rPr lang="en-US" sz="2000" kern="100">
                          <a:effectLst/>
                        </a:rPr>
                        <a:t>HFH or urgent care visit</a:t>
                      </a:r>
                      <a:endParaRPr lang="en-US" sz="2000" kern="100">
                        <a:effectLst/>
                        <a:latin typeface="Calibri" panose="020F0502020204030204" pitchFamily="34" charset="0"/>
                        <a:ea typeface="+mn-ea"/>
                        <a:cs typeface="Calibri" panose="020F0502020204030204" pitchFamily="34" charset="0"/>
                      </a:endParaRPr>
                    </a:p>
                  </a:txBody>
                  <a:tcPr marL="9144" marR="9144" marT="0" marB="0" anchor="ctr"/>
                </a:tc>
                <a:tc>
                  <a:txBody>
                    <a:bodyPr/>
                    <a:lstStyle/>
                    <a:p>
                      <a:pPr algn="ctr">
                        <a:buNone/>
                      </a:pPr>
                      <a:r>
                        <a:rPr lang="en-US">
                          <a:effectLst/>
                        </a:rPr>
                        <a:t>12 (4.9%) </a:t>
                      </a:r>
                      <a:endParaRPr lang="en-US">
                        <a:effectLst/>
                        <a:latin typeface="Arial" panose="020B0604020202020204" pitchFamily="34" charset="0"/>
                      </a:endParaRPr>
                    </a:p>
                  </a:txBody>
                  <a:tcPr marL="47625" marR="47625" marT="0" marB="0" anchor="ctr"/>
                </a:tc>
                <a:tc>
                  <a:txBody>
                    <a:bodyPr/>
                    <a:lstStyle/>
                    <a:p>
                      <a:pPr algn="ctr">
                        <a:buNone/>
                      </a:pPr>
                      <a:r>
                        <a:rPr lang="en-US">
                          <a:effectLst/>
                        </a:rPr>
                        <a:t>10 (4.1%) </a:t>
                      </a:r>
                      <a:endParaRPr lang="en-US">
                        <a:effectLst/>
                        <a:latin typeface="Arial" panose="020B0604020202020204" pitchFamily="34" charset="0"/>
                      </a:endParaRPr>
                    </a:p>
                  </a:txBody>
                  <a:tcPr marL="47625" marR="47625" marT="0" marB="0" anchor="ctr"/>
                </a:tc>
                <a:tc>
                  <a:txBody>
                    <a:bodyPr/>
                    <a:lstStyle/>
                    <a:p>
                      <a:pPr algn="ctr">
                        <a:buNone/>
                      </a:pPr>
                      <a:r>
                        <a:rPr lang="en-US">
                          <a:effectLst/>
                        </a:rPr>
                        <a:t>1.18 (0.51, 2.73) </a:t>
                      </a:r>
                      <a:endParaRPr lang="en-US">
                        <a:effectLst/>
                        <a:latin typeface="Arial" panose="020B0604020202020204" pitchFamily="34" charset="0"/>
                      </a:endParaRPr>
                    </a:p>
                  </a:txBody>
                  <a:tcPr marL="47625" marR="47625" marT="0" marB="0"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u="none" strike="noStrike" kern="100" cap="none" spc="0" normalizeH="0" baseline="0" noProof="0">
                          <a:ln>
                            <a:noFill/>
                          </a:ln>
                          <a:solidFill>
                            <a:prstClr val="black"/>
                          </a:solidFill>
                          <a:effectLst/>
                          <a:uLnTx/>
                          <a:uFillTx/>
                        </a:rPr>
                        <a:t>0.70</a:t>
                      </a:r>
                      <a:endParaRPr kumimoji="0" lang="en-US" sz="2000" b="0" i="0" u="none" strike="noStrike" kern="1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txBody>
                  <a:tcPr marL="9144" marR="9144" marT="0" marB="0" anchor="ctr"/>
                </a:tc>
                <a:extLst>
                  <a:ext uri="{0D108BD9-81ED-4DB2-BD59-A6C34878D82A}">
                    <a16:rowId xmlns:a16="http://schemas.microsoft.com/office/drawing/2014/main" val="1939702242"/>
                  </a:ext>
                </a:extLst>
              </a:tr>
              <a:tr h="335838">
                <a:tc>
                  <a:txBody>
                    <a:bodyPr/>
                    <a:lstStyle/>
                    <a:p>
                      <a:pPr marL="0" marR="0" indent="292100">
                        <a:lnSpc>
                          <a:spcPct val="100000"/>
                        </a:lnSpc>
                        <a:buNone/>
                        <a:tabLst/>
                      </a:pPr>
                      <a:r>
                        <a:rPr lang="en-US" sz="2000" kern="100">
                          <a:effectLst/>
                        </a:rPr>
                        <a:t>Heart failure hospitalization</a:t>
                      </a:r>
                      <a:endParaRPr lang="en-US" sz="2000" kern="100">
                        <a:effectLst/>
                        <a:latin typeface="Calibri" panose="020F0502020204030204" pitchFamily="34" charset="0"/>
                        <a:ea typeface="+mn-ea"/>
                        <a:cs typeface="Calibri" panose="020F0502020204030204" pitchFamily="34" charset="0"/>
                      </a:endParaRPr>
                    </a:p>
                  </a:txBody>
                  <a:tcPr marL="9144" marR="9144" marT="0" marB="0" anchor="ctr"/>
                </a:tc>
                <a:tc>
                  <a:txBody>
                    <a:bodyPr/>
                    <a:lstStyle/>
                    <a:p>
                      <a:pPr algn="ctr">
                        <a:buNone/>
                      </a:pPr>
                      <a:r>
                        <a:rPr lang="en-US">
                          <a:effectLst/>
                        </a:rPr>
                        <a:t>12 (4.9%) </a:t>
                      </a:r>
                      <a:endParaRPr lang="en-US">
                        <a:effectLst/>
                        <a:latin typeface="Arial" panose="020B0604020202020204" pitchFamily="34" charset="0"/>
                      </a:endParaRPr>
                    </a:p>
                  </a:txBody>
                  <a:tcPr marL="47625" marR="47625" marT="0" marB="0" anchor="ctr"/>
                </a:tc>
                <a:tc>
                  <a:txBody>
                    <a:bodyPr/>
                    <a:lstStyle/>
                    <a:p>
                      <a:pPr algn="ctr">
                        <a:buNone/>
                      </a:pPr>
                      <a:r>
                        <a:rPr lang="en-US">
                          <a:effectLst/>
                        </a:rPr>
                        <a:t>10 (4.1%) </a:t>
                      </a:r>
                      <a:endParaRPr lang="en-US">
                        <a:effectLst/>
                        <a:latin typeface="Arial" panose="020B0604020202020204" pitchFamily="34" charset="0"/>
                      </a:endParaRPr>
                    </a:p>
                  </a:txBody>
                  <a:tcPr marL="47625" marR="47625" marT="0" marB="0" anchor="ctr"/>
                </a:tc>
                <a:tc>
                  <a:txBody>
                    <a:bodyPr/>
                    <a:lstStyle/>
                    <a:p>
                      <a:pPr algn="ctr">
                        <a:buNone/>
                      </a:pPr>
                      <a:r>
                        <a:rPr lang="en-US">
                          <a:effectLst/>
                        </a:rPr>
                        <a:t>1.18 (0.51, 2.73) </a:t>
                      </a:r>
                      <a:endParaRPr lang="en-US">
                        <a:effectLst/>
                        <a:latin typeface="Arial" panose="020B0604020202020204" pitchFamily="34" charset="0"/>
                      </a:endParaRPr>
                    </a:p>
                  </a:txBody>
                  <a:tcPr marL="47625" marR="47625" marT="0" marB="0"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u="none" strike="noStrike" kern="100" cap="none" spc="0" normalizeH="0" baseline="0" noProof="0">
                          <a:ln>
                            <a:noFill/>
                          </a:ln>
                          <a:solidFill>
                            <a:prstClr val="black"/>
                          </a:solidFill>
                          <a:effectLst/>
                          <a:uLnTx/>
                          <a:uFillTx/>
                        </a:rPr>
                        <a:t>0.70</a:t>
                      </a:r>
                      <a:endParaRPr kumimoji="0" lang="en-US" sz="2000" b="0" i="0" u="none" strike="noStrike" kern="1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txBody>
                  <a:tcPr marL="9144" marR="9144" marT="0" marB="0" anchor="ctr"/>
                </a:tc>
                <a:extLst>
                  <a:ext uri="{0D108BD9-81ED-4DB2-BD59-A6C34878D82A}">
                    <a16:rowId xmlns:a16="http://schemas.microsoft.com/office/drawing/2014/main" val="1033357338"/>
                  </a:ext>
                </a:extLst>
              </a:tr>
              <a:tr h="335838">
                <a:tc>
                  <a:txBody>
                    <a:bodyPr/>
                    <a:lstStyle/>
                    <a:p>
                      <a:pPr marL="0" marR="0" indent="292100">
                        <a:lnSpc>
                          <a:spcPct val="100000"/>
                        </a:lnSpc>
                        <a:buNone/>
                        <a:tabLst/>
                      </a:pPr>
                      <a:r>
                        <a:rPr lang="en-US" sz="2000" kern="100">
                          <a:effectLst/>
                        </a:rPr>
                        <a:t>HF-related urgent care visit</a:t>
                      </a:r>
                      <a:endParaRPr lang="en-US" sz="2000" kern="100">
                        <a:effectLst/>
                        <a:latin typeface="Calibri" panose="020F0502020204030204" pitchFamily="34" charset="0"/>
                        <a:ea typeface="+mn-ea"/>
                        <a:cs typeface="Calibri" panose="020F0502020204030204" pitchFamily="34" charset="0"/>
                      </a:endParaRPr>
                    </a:p>
                  </a:txBody>
                  <a:tcPr marL="9144" marR="9144" marT="0" marB="0" anchor="ctr"/>
                </a:tc>
                <a:tc>
                  <a:txBody>
                    <a:bodyPr/>
                    <a:lstStyle/>
                    <a:p>
                      <a:pPr algn="ctr">
                        <a:buNone/>
                      </a:pPr>
                      <a:r>
                        <a:rPr lang="en-US">
                          <a:effectLst/>
                        </a:rPr>
                        <a:t>0 (0%) </a:t>
                      </a:r>
                      <a:endParaRPr lang="en-US">
                        <a:effectLst/>
                        <a:latin typeface="Arial" panose="020B0604020202020204" pitchFamily="34" charset="0"/>
                      </a:endParaRPr>
                    </a:p>
                  </a:txBody>
                  <a:tcPr marL="47625" marR="47625" marT="0" marB="0" anchor="ctr"/>
                </a:tc>
                <a:tc>
                  <a:txBody>
                    <a:bodyPr/>
                    <a:lstStyle/>
                    <a:p>
                      <a:pPr algn="ctr">
                        <a:buNone/>
                      </a:pPr>
                      <a:r>
                        <a:rPr lang="en-US">
                          <a:effectLst/>
                        </a:rPr>
                        <a:t>0 (0%) </a:t>
                      </a:r>
                      <a:endParaRPr lang="en-US">
                        <a:effectLst/>
                        <a:latin typeface="Arial" panose="020B0604020202020204" pitchFamily="34" charset="0"/>
                      </a:endParaRPr>
                    </a:p>
                  </a:txBody>
                  <a:tcPr marL="47625" marR="47625" marT="0" marB="0" anchor="ctr"/>
                </a:tc>
                <a:tc>
                  <a:txBody>
                    <a:bodyPr/>
                    <a:lstStyle/>
                    <a:p>
                      <a:pPr marL="0" marR="0" indent="9525" algn="ctr">
                        <a:lnSpc>
                          <a:spcPct val="100000"/>
                        </a:lnSpc>
                        <a:buNone/>
                        <a:tabLst/>
                      </a:pPr>
                      <a:r>
                        <a:rPr lang="en-US" sz="2000" kern="100">
                          <a:effectLst/>
                        </a:rPr>
                        <a:t>-</a:t>
                      </a:r>
                      <a:endParaRPr lang="en-US" sz="2000" kern="100">
                        <a:effectLst/>
                        <a:latin typeface="Calibri" panose="020F0502020204030204" pitchFamily="34" charset="0"/>
                        <a:ea typeface="+mn-ea"/>
                        <a:cs typeface="Calibri" panose="020F0502020204030204" pitchFamily="34" charset="0"/>
                      </a:endParaRPr>
                    </a:p>
                  </a:txBody>
                  <a:tcPr marL="9144" marR="9144" marT="0" marB="0"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u="none" strike="noStrike" kern="100" cap="none" spc="0" normalizeH="0" baseline="0" noProof="0">
                          <a:ln>
                            <a:noFill/>
                          </a:ln>
                          <a:solidFill>
                            <a:prstClr val="black"/>
                          </a:solidFill>
                          <a:effectLst/>
                          <a:uLnTx/>
                          <a:uFillTx/>
                        </a:rPr>
                        <a:t>-</a:t>
                      </a:r>
                      <a:endParaRPr kumimoji="0" lang="en-US" sz="2000" b="0" i="0" u="none" strike="noStrike" kern="1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txBody>
                  <a:tcPr marL="9144" marR="9144" marT="0" marB="0" anchor="ctr"/>
                </a:tc>
                <a:extLst>
                  <a:ext uri="{0D108BD9-81ED-4DB2-BD59-A6C34878D82A}">
                    <a16:rowId xmlns:a16="http://schemas.microsoft.com/office/drawing/2014/main" val="2420008868"/>
                  </a:ext>
                </a:extLst>
              </a:tr>
              <a:tr h="335838">
                <a:tc>
                  <a:txBody>
                    <a:bodyPr/>
                    <a:lstStyle/>
                    <a:p>
                      <a:pPr marL="0" marR="0" indent="60325">
                        <a:lnSpc>
                          <a:spcPct val="100000"/>
                        </a:lnSpc>
                        <a:buNone/>
                        <a:tabLst/>
                      </a:pPr>
                      <a:r>
                        <a:rPr lang="en-US" sz="2000" kern="100">
                          <a:effectLst/>
                        </a:rPr>
                        <a:t>Acute kidney injury (30 days)</a:t>
                      </a:r>
                      <a:endParaRPr lang="en-US" sz="2000" kern="100">
                        <a:effectLst/>
                        <a:latin typeface="Calibri" panose="020F0502020204030204" pitchFamily="34" charset="0"/>
                        <a:ea typeface="+mn-ea"/>
                        <a:cs typeface="Calibri" panose="020F0502020204030204" pitchFamily="34" charset="0"/>
                      </a:endParaRPr>
                    </a:p>
                  </a:txBody>
                  <a:tcPr marL="9144" marR="9144" marT="0" marB="0" anchor="ctr"/>
                </a:tc>
                <a:tc>
                  <a:txBody>
                    <a:bodyPr/>
                    <a:lstStyle/>
                    <a:p>
                      <a:pPr algn="ctr">
                        <a:buNone/>
                      </a:pPr>
                      <a:r>
                        <a:rPr lang="en-US">
                          <a:effectLst/>
                        </a:rPr>
                        <a:t>26 (10.0%) </a:t>
                      </a:r>
                      <a:endParaRPr lang="en-US">
                        <a:effectLst/>
                        <a:latin typeface="Arial" panose="020B0604020202020204" pitchFamily="34" charset="0"/>
                      </a:endParaRPr>
                    </a:p>
                  </a:txBody>
                  <a:tcPr marL="47625" marR="47625" marT="0" marB="0" anchor="ctr"/>
                </a:tc>
                <a:tc>
                  <a:txBody>
                    <a:bodyPr/>
                    <a:lstStyle/>
                    <a:p>
                      <a:pPr algn="ctr">
                        <a:buNone/>
                      </a:pPr>
                      <a:r>
                        <a:rPr lang="en-US">
                          <a:effectLst/>
                        </a:rPr>
                        <a:t>15 (5.8%) </a:t>
                      </a:r>
                      <a:endParaRPr lang="en-US">
                        <a:effectLst/>
                        <a:latin typeface="Arial" panose="020B0604020202020204" pitchFamily="34" charset="0"/>
                      </a:endParaRPr>
                    </a:p>
                  </a:txBody>
                  <a:tcPr marL="47625" marR="47625" marT="0" marB="0" anchor="ctr"/>
                </a:tc>
                <a:tc>
                  <a:txBody>
                    <a:bodyPr/>
                    <a:lstStyle/>
                    <a:p>
                      <a:pPr algn="ctr">
                        <a:buNone/>
                      </a:pPr>
                      <a:r>
                        <a:rPr lang="en-US">
                          <a:effectLst/>
                        </a:rPr>
                        <a:t>1.79 (0.95, 3.34) </a:t>
                      </a:r>
                      <a:endParaRPr lang="en-US">
                        <a:effectLst/>
                        <a:latin typeface="Arial" panose="020B0604020202020204" pitchFamily="34" charset="0"/>
                      </a:endParaRPr>
                    </a:p>
                  </a:txBody>
                  <a:tcPr marL="47625" marR="47625" marT="0" marB="0"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u="none" strike="noStrike" kern="100" cap="none" spc="0" normalizeH="0" baseline="0" noProof="0">
                          <a:ln>
                            <a:noFill/>
                          </a:ln>
                          <a:solidFill>
                            <a:prstClr val="black"/>
                          </a:solidFill>
                          <a:effectLst/>
                          <a:uLnTx/>
                          <a:uFillTx/>
                        </a:rPr>
                        <a:t>0.07</a:t>
                      </a:r>
                      <a:endParaRPr kumimoji="0" lang="en-US" sz="2000" b="0" i="0" u="none" strike="noStrike" kern="1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txBody>
                  <a:tcPr marL="9144" marR="9144" marT="0" marB="0" anchor="ctr"/>
                </a:tc>
                <a:extLst>
                  <a:ext uri="{0D108BD9-81ED-4DB2-BD59-A6C34878D82A}">
                    <a16:rowId xmlns:a16="http://schemas.microsoft.com/office/drawing/2014/main" val="2067390788"/>
                  </a:ext>
                </a:extLst>
              </a:tr>
              <a:tr h="335838">
                <a:tc>
                  <a:txBody>
                    <a:bodyPr/>
                    <a:lstStyle/>
                    <a:p>
                      <a:pPr marL="0" marR="0" indent="60325">
                        <a:lnSpc>
                          <a:spcPct val="100000"/>
                        </a:lnSpc>
                        <a:buNone/>
                        <a:tabLst/>
                      </a:pPr>
                      <a:r>
                        <a:rPr lang="en-US" sz="2000" kern="100">
                          <a:effectLst/>
                        </a:rPr>
                        <a:t>Renal failure requiring dialysis</a:t>
                      </a:r>
                      <a:endParaRPr lang="en-US" sz="2000" kern="100">
                        <a:effectLst/>
                        <a:latin typeface="Calibri" panose="020F0502020204030204" pitchFamily="34" charset="0"/>
                        <a:ea typeface="+mn-ea"/>
                        <a:cs typeface="Calibri" panose="020F0502020204030204" pitchFamily="34" charset="0"/>
                      </a:endParaRPr>
                    </a:p>
                  </a:txBody>
                  <a:tcPr marL="9144" marR="9144" marT="0" marB="0" anchor="ctr"/>
                </a:tc>
                <a:tc>
                  <a:txBody>
                    <a:bodyPr/>
                    <a:lstStyle/>
                    <a:p>
                      <a:pPr algn="ctr">
                        <a:buNone/>
                      </a:pPr>
                      <a:r>
                        <a:rPr lang="en-US">
                          <a:effectLst/>
                        </a:rPr>
                        <a:t>6 (2.3%) </a:t>
                      </a:r>
                      <a:endParaRPr lang="en-US">
                        <a:effectLst/>
                        <a:latin typeface="Arial" panose="020B0604020202020204" pitchFamily="34" charset="0"/>
                      </a:endParaRPr>
                    </a:p>
                  </a:txBody>
                  <a:tcPr marL="47625" marR="47625" marT="0" marB="0" anchor="ctr"/>
                </a:tc>
                <a:tc>
                  <a:txBody>
                    <a:bodyPr/>
                    <a:lstStyle/>
                    <a:p>
                      <a:pPr algn="ctr">
                        <a:buNone/>
                      </a:pPr>
                      <a:r>
                        <a:rPr lang="en-US">
                          <a:effectLst/>
                        </a:rPr>
                        <a:t>3 (1.2%) </a:t>
                      </a:r>
                      <a:endParaRPr lang="en-US">
                        <a:effectLst/>
                        <a:latin typeface="Arial" panose="020B0604020202020204" pitchFamily="34" charset="0"/>
                      </a:endParaRPr>
                    </a:p>
                  </a:txBody>
                  <a:tcPr marL="47625" marR="47625" marT="0" marB="0" anchor="ctr"/>
                </a:tc>
                <a:tc>
                  <a:txBody>
                    <a:bodyPr/>
                    <a:lstStyle/>
                    <a:p>
                      <a:pPr algn="ctr">
                        <a:buNone/>
                      </a:pPr>
                      <a:r>
                        <a:rPr lang="en-US">
                          <a:effectLst/>
                        </a:rPr>
                        <a:t>2.00 (0.50, 8.01) </a:t>
                      </a:r>
                      <a:endParaRPr lang="en-US">
                        <a:effectLst/>
                        <a:latin typeface="Arial" panose="020B0604020202020204" pitchFamily="34" charset="0"/>
                      </a:endParaRPr>
                    </a:p>
                  </a:txBody>
                  <a:tcPr marL="47625" marR="47625" marT="0" marB="0"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u="none" strike="noStrike" kern="100" cap="none" spc="0" normalizeH="0" baseline="0" noProof="0">
                          <a:ln>
                            <a:noFill/>
                          </a:ln>
                          <a:solidFill>
                            <a:prstClr val="black"/>
                          </a:solidFill>
                          <a:effectLst/>
                          <a:uLnTx/>
                          <a:uFillTx/>
                        </a:rPr>
                        <a:t>0.32</a:t>
                      </a:r>
                      <a:endParaRPr kumimoji="0" lang="en-US" sz="2000" b="0" i="0" u="none" strike="noStrike" kern="1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txBody>
                  <a:tcPr marL="9144" marR="9144" marT="0" marB="0" anchor="ctr"/>
                </a:tc>
                <a:extLst>
                  <a:ext uri="{0D108BD9-81ED-4DB2-BD59-A6C34878D82A}">
                    <a16:rowId xmlns:a16="http://schemas.microsoft.com/office/drawing/2014/main" val="1582600451"/>
                  </a:ext>
                </a:extLst>
              </a:tr>
              <a:tr h="361024">
                <a:tc>
                  <a:txBody>
                    <a:bodyPr/>
                    <a:lstStyle/>
                    <a:p>
                      <a:pPr marL="0" marR="0" indent="60325">
                        <a:lnSpc>
                          <a:spcPct val="100000"/>
                        </a:lnSpc>
                        <a:buNone/>
                        <a:tabLst/>
                      </a:pPr>
                      <a:r>
                        <a:rPr lang="en-US" sz="2000" kern="100">
                          <a:effectLst/>
                        </a:rPr>
                        <a:t>Myocardial infarction</a:t>
                      </a:r>
                      <a:endParaRPr lang="en-US" sz="2000" kern="100">
                        <a:effectLst/>
                        <a:latin typeface="Calibri" panose="020F0502020204030204" pitchFamily="34" charset="0"/>
                        <a:ea typeface="+mn-ea"/>
                        <a:cs typeface="Calibri" panose="020F0502020204030204" pitchFamily="34" charset="0"/>
                      </a:endParaRPr>
                    </a:p>
                  </a:txBody>
                  <a:tcPr marL="9144" marR="9144" marT="9144" marB="9144" anchor="ctr"/>
                </a:tc>
                <a:tc>
                  <a:txBody>
                    <a:bodyPr/>
                    <a:lstStyle/>
                    <a:p>
                      <a:pPr algn="ctr">
                        <a:buNone/>
                      </a:pPr>
                      <a:r>
                        <a:rPr lang="en-US">
                          <a:effectLst/>
                        </a:rPr>
                        <a:t>4 (1.6%) </a:t>
                      </a:r>
                      <a:endParaRPr lang="en-US">
                        <a:effectLst/>
                        <a:latin typeface="Arial" panose="020B0604020202020204" pitchFamily="34" charset="0"/>
                      </a:endParaRPr>
                    </a:p>
                  </a:txBody>
                  <a:tcPr marL="47625" marR="47625" marT="0" marB="0" anchor="ctr"/>
                </a:tc>
                <a:tc>
                  <a:txBody>
                    <a:bodyPr/>
                    <a:lstStyle/>
                    <a:p>
                      <a:pPr algn="ctr">
                        <a:buNone/>
                      </a:pPr>
                      <a:r>
                        <a:rPr lang="en-US">
                          <a:effectLst/>
                        </a:rPr>
                        <a:t>2 (0.9%) </a:t>
                      </a:r>
                      <a:endParaRPr lang="en-US">
                        <a:effectLst/>
                        <a:latin typeface="Arial" panose="020B0604020202020204" pitchFamily="34" charset="0"/>
                      </a:endParaRPr>
                    </a:p>
                  </a:txBody>
                  <a:tcPr marL="47625" marR="47625" marT="0" marB="0" anchor="ctr"/>
                </a:tc>
                <a:tc>
                  <a:txBody>
                    <a:bodyPr/>
                    <a:lstStyle/>
                    <a:p>
                      <a:pPr algn="ctr">
                        <a:buNone/>
                      </a:pPr>
                      <a:r>
                        <a:rPr lang="en-US">
                          <a:effectLst/>
                        </a:rPr>
                        <a:t>1.97 (0.36, 10.77) </a:t>
                      </a:r>
                      <a:endParaRPr lang="en-US">
                        <a:effectLst/>
                        <a:latin typeface="Arial" panose="020B0604020202020204" pitchFamily="34" charset="0"/>
                      </a:endParaRPr>
                    </a:p>
                  </a:txBody>
                  <a:tcPr marL="47625" marR="47625" marT="0" marB="0" anchor="ctr"/>
                </a:tc>
                <a:tc>
                  <a:txBody>
                    <a:bodyPr/>
                    <a:lstStyle/>
                    <a:p>
                      <a:pPr marL="0" marR="0" indent="0" algn="ctr">
                        <a:lnSpc>
                          <a:spcPct val="100000"/>
                        </a:lnSpc>
                        <a:buNone/>
                      </a:pPr>
                      <a:r>
                        <a:rPr lang="en-US" sz="2000" kern="100">
                          <a:effectLst/>
                        </a:rPr>
                        <a:t>0.42</a:t>
                      </a:r>
                      <a:endParaRPr lang="en-US" sz="2000" kern="100">
                        <a:effectLst/>
                        <a:latin typeface="Calibri" panose="020F0502020204030204" pitchFamily="34" charset="0"/>
                        <a:ea typeface="+mn-ea"/>
                        <a:cs typeface="Calibri" panose="020F0502020204030204" pitchFamily="34" charset="0"/>
                      </a:endParaRPr>
                    </a:p>
                  </a:txBody>
                  <a:tcPr marL="9144" marR="9144" marT="9144" marB="9144" anchor="ctr"/>
                </a:tc>
                <a:extLst>
                  <a:ext uri="{0D108BD9-81ED-4DB2-BD59-A6C34878D82A}">
                    <a16:rowId xmlns:a16="http://schemas.microsoft.com/office/drawing/2014/main" val="2995682768"/>
                  </a:ext>
                </a:extLst>
              </a:tr>
              <a:tr h="361024">
                <a:tc>
                  <a:txBody>
                    <a:bodyPr/>
                    <a:lstStyle/>
                    <a:p>
                      <a:pPr marL="292100" marR="0" indent="-231775">
                        <a:lnSpc>
                          <a:spcPct val="100000"/>
                        </a:lnSpc>
                        <a:buNone/>
                        <a:tabLst/>
                      </a:pPr>
                      <a:r>
                        <a:rPr lang="en-US" sz="2000" kern="100">
                          <a:effectLst/>
                        </a:rPr>
                        <a:t>ICD or CRT placement</a:t>
                      </a:r>
                      <a:endParaRPr lang="en-US" sz="2000" kern="100">
                        <a:effectLst/>
                        <a:latin typeface="Calibri" panose="020F0502020204030204" pitchFamily="34" charset="0"/>
                        <a:ea typeface="+mn-ea"/>
                        <a:cs typeface="Calibri" panose="020F0502020204030204" pitchFamily="34" charset="0"/>
                      </a:endParaRPr>
                    </a:p>
                  </a:txBody>
                  <a:tcPr marL="9144" marR="9144" marT="9144" marB="9144" anchor="ctr">
                    <a:lnB w="12700" cap="flat" cmpd="sng" algn="ctr">
                      <a:noFill/>
                      <a:prstDash val="solid"/>
                      <a:round/>
                      <a:headEnd type="none" w="med" len="med"/>
                      <a:tailEnd type="none" w="med" len="med"/>
                    </a:lnB>
                  </a:tcPr>
                </a:tc>
                <a:tc>
                  <a:txBody>
                    <a:bodyPr/>
                    <a:lstStyle/>
                    <a:p>
                      <a:pPr algn="ctr">
                        <a:buNone/>
                      </a:pPr>
                      <a:r>
                        <a:rPr lang="en-US">
                          <a:effectLst/>
                        </a:rPr>
                        <a:t>10 (4.1%) </a:t>
                      </a:r>
                      <a:endParaRPr lang="en-US">
                        <a:effectLst/>
                        <a:latin typeface="Arial" panose="020B0604020202020204" pitchFamily="34" charset="0"/>
                      </a:endParaRPr>
                    </a:p>
                  </a:txBody>
                  <a:tcPr marL="47625" marR="47625" marT="0" marB="0" anchor="ctr">
                    <a:lnB w="12700" cap="flat" cmpd="sng" algn="ctr">
                      <a:noFill/>
                      <a:prstDash val="solid"/>
                      <a:round/>
                      <a:headEnd type="none" w="med" len="med"/>
                      <a:tailEnd type="none" w="med" len="med"/>
                    </a:lnB>
                  </a:tcPr>
                </a:tc>
                <a:tc>
                  <a:txBody>
                    <a:bodyPr/>
                    <a:lstStyle/>
                    <a:p>
                      <a:pPr algn="ctr">
                        <a:buNone/>
                      </a:pPr>
                      <a:r>
                        <a:rPr lang="en-US">
                          <a:effectLst/>
                        </a:rPr>
                        <a:t>7 (3.0%) </a:t>
                      </a:r>
                      <a:endParaRPr lang="en-US">
                        <a:effectLst/>
                        <a:latin typeface="Arial" panose="020B0604020202020204" pitchFamily="34" charset="0"/>
                      </a:endParaRPr>
                    </a:p>
                  </a:txBody>
                  <a:tcPr marL="47625" marR="47625" marT="0" marB="0" anchor="ctr">
                    <a:lnB w="12700" cap="flat" cmpd="sng" algn="ctr">
                      <a:noFill/>
                      <a:prstDash val="solid"/>
                      <a:round/>
                      <a:headEnd type="none" w="med" len="med"/>
                      <a:tailEnd type="none" w="med" len="med"/>
                    </a:lnB>
                  </a:tcPr>
                </a:tc>
                <a:tc>
                  <a:txBody>
                    <a:bodyPr/>
                    <a:lstStyle/>
                    <a:p>
                      <a:pPr algn="ctr">
                        <a:buNone/>
                      </a:pPr>
                      <a:r>
                        <a:rPr lang="en-US">
                          <a:effectLst/>
                        </a:rPr>
                        <a:t>1.41 (0.54, 3.70) </a:t>
                      </a:r>
                      <a:endParaRPr lang="en-US">
                        <a:effectLst/>
                        <a:latin typeface="Arial" panose="020B0604020202020204" pitchFamily="34" charset="0"/>
                      </a:endParaRPr>
                    </a:p>
                  </a:txBody>
                  <a:tcPr marL="47625" marR="47625" marT="0" marB="0" anchor="ctr">
                    <a:lnB w="12700" cap="flat" cmpd="sng" algn="ctr">
                      <a:noFill/>
                      <a:prstDash val="solid"/>
                      <a:round/>
                      <a:headEnd type="none" w="med" len="med"/>
                      <a:tailEnd type="none" w="med" len="med"/>
                    </a:lnB>
                  </a:tcPr>
                </a:tc>
                <a:tc>
                  <a:txBody>
                    <a:bodyPr/>
                    <a:lstStyle/>
                    <a:p>
                      <a:pPr marL="0" marR="0" indent="0" algn="ctr">
                        <a:lnSpc>
                          <a:spcPct val="100000"/>
                        </a:lnSpc>
                        <a:buNone/>
                      </a:pPr>
                      <a:r>
                        <a:rPr lang="en-US" sz="2000" kern="100">
                          <a:effectLst/>
                        </a:rPr>
                        <a:t>0.49</a:t>
                      </a:r>
                      <a:endParaRPr lang="en-US" sz="2000" kern="100">
                        <a:effectLst/>
                        <a:latin typeface="Calibri" panose="020F0502020204030204" pitchFamily="34" charset="0"/>
                        <a:ea typeface="+mn-ea"/>
                        <a:cs typeface="Calibri" panose="020F0502020204030204" pitchFamily="34" charset="0"/>
                      </a:endParaRPr>
                    </a:p>
                  </a:txBody>
                  <a:tcPr marL="9144" marR="9144" marT="9144" marB="9144" anchor="ctr">
                    <a:lnB w="12700" cap="flat" cmpd="sng" algn="ctr">
                      <a:noFill/>
                      <a:prstDash val="solid"/>
                      <a:round/>
                      <a:headEnd type="none" w="med" len="med"/>
                      <a:tailEnd type="none" w="med" len="med"/>
                    </a:lnB>
                  </a:tcPr>
                </a:tc>
                <a:extLst>
                  <a:ext uri="{0D108BD9-81ED-4DB2-BD59-A6C34878D82A}">
                    <a16:rowId xmlns:a16="http://schemas.microsoft.com/office/drawing/2014/main" val="4171458746"/>
                  </a:ext>
                </a:extLst>
              </a:tr>
            </a:tbl>
          </a:graphicData>
        </a:graphic>
      </p:graphicFrame>
      <p:sp>
        <p:nvSpPr>
          <p:cNvPr id="3" name="TextBox 2">
            <a:extLst>
              <a:ext uri="{FF2B5EF4-FFF2-40B4-BE49-F238E27FC236}">
                <a16:creationId xmlns:a16="http://schemas.microsoft.com/office/drawing/2014/main" id="{9B40A8A2-C2C4-84A6-DC8C-B9C5153F06DA}"/>
              </a:ext>
            </a:extLst>
          </p:cNvPr>
          <p:cNvSpPr txBox="1"/>
          <p:nvPr/>
        </p:nvSpPr>
        <p:spPr>
          <a:xfrm>
            <a:off x="3254185" y="6178391"/>
            <a:ext cx="7664827" cy="523220"/>
          </a:xfrm>
          <a:prstGeom prst="rect">
            <a:avLst/>
          </a:prstGeom>
          <a:noFill/>
        </p:spPr>
        <p:txBody>
          <a:bodyPr wrap="square" lIns="91440" tIns="45720" rIns="91440" bIns="45720" rtlCol="0" anchor="t">
            <a:spAutoFit/>
          </a:bodyPr>
          <a:lstStyle/>
          <a:p>
            <a:r>
              <a:rPr lang="en-US" sz="1400" dirty="0">
                <a:solidFill>
                  <a:schemeClr val="bg1"/>
                </a:solidFill>
              </a:rPr>
              <a:t>*All rates are time-to-first event n (%) except cardiogenic shock &lt;24 </a:t>
            </a:r>
            <a:r>
              <a:rPr lang="en-US" sz="1400" dirty="0" err="1">
                <a:solidFill>
                  <a:schemeClr val="bg1"/>
                </a:solidFill>
              </a:rPr>
              <a:t>hrs</a:t>
            </a:r>
            <a:r>
              <a:rPr lang="en-US" sz="1400" dirty="0">
                <a:solidFill>
                  <a:schemeClr val="bg1"/>
                </a:solidFill>
              </a:rPr>
              <a:t> which is a simple proportion</a:t>
            </a:r>
            <a:br>
              <a:rPr lang="en-US" sz="1400" dirty="0">
                <a:solidFill>
                  <a:schemeClr val="bg1"/>
                </a:solidFill>
              </a:rPr>
            </a:br>
            <a:r>
              <a:rPr lang="en-US" sz="1400" dirty="0">
                <a:solidFill>
                  <a:schemeClr val="bg1"/>
                </a:solidFill>
                <a:ea typeface="Calibri"/>
                <a:cs typeface="Calibri"/>
              </a:rPr>
              <a:t>**Impella use ≥24 hour were adjudicated as cardiogenic shock irrespective of hemodynamic status</a:t>
            </a:r>
          </a:p>
        </p:txBody>
      </p:sp>
    </p:spTree>
    <p:extLst>
      <p:ext uri="{BB962C8B-B14F-4D97-AF65-F5344CB8AC3E}">
        <p14:creationId xmlns:p14="http://schemas.microsoft.com/office/powerpoint/2010/main" val="1602407653"/>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35D6BDDB-2CE2-4729-90D6-10E31A66AA9C}"/>
              </a:ext>
            </a:extLst>
          </p:cNvPr>
          <p:cNvSpPr>
            <a:spLocks noGrp="1" noChangeArrowheads="1"/>
          </p:cNvSpPr>
          <p:nvPr>
            <p:ph type="title"/>
          </p:nvPr>
        </p:nvSpPr>
        <p:spPr>
          <a:xfrm>
            <a:off x="0" y="112406"/>
            <a:ext cx="12192000" cy="761801"/>
          </a:xfrm>
        </p:spPr>
        <p:txBody>
          <a:bodyPr>
            <a:noAutofit/>
          </a:bodyPr>
          <a:lstStyle/>
          <a:p>
            <a:pPr algn="ctr" eaLnBrk="1" hangingPunct="1"/>
            <a:r>
              <a:rPr lang="en-US" sz="3200"/>
              <a:t>Heart Attacks Lead to Heart Failure: Age &gt;65 with 1</a:t>
            </a:r>
            <a:r>
              <a:rPr lang="en-US" sz="3200" baseline="30000"/>
              <a:t>st</a:t>
            </a:r>
            <a:r>
              <a:rPr lang="en-US" sz="3200"/>
              <a:t> Acute MI</a:t>
            </a:r>
            <a:endParaRPr lang="en-US" sz="2400"/>
          </a:p>
        </p:txBody>
      </p:sp>
      <p:sp>
        <p:nvSpPr>
          <p:cNvPr id="5" name="TextBox 4">
            <a:extLst>
              <a:ext uri="{FF2B5EF4-FFF2-40B4-BE49-F238E27FC236}">
                <a16:creationId xmlns:a16="http://schemas.microsoft.com/office/drawing/2014/main" id="{19323605-CA05-4259-869C-92B6CE0B3558}"/>
              </a:ext>
            </a:extLst>
          </p:cNvPr>
          <p:cNvSpPr txBox="1"/>
          <p:nvPr/>
        </p:nvSpPr>
        <p:spPr>
          <a:xfrm>
            <a:off x="3717345" y="6010240"/>
            <a:ext cx="6312732" cy="861774"/>
          </a:xfrm>
          <a:prstGeom prst="rect">
            <a:avLst/>
          </a:prstGeom>
          <a:noFill/>
        </p:spPr>
        <p:txBody>
          <a:bodyPr wrap="square" lIns="91440" tIns="45720" rIns="91440" bIns="45720" rtlCol="0" anchor="t">
            <a:spAutoFit/>
          </a:bodyPr>
          <a:lstStyle/>
          <a:p>
            <a:pPr algn="ctr" defTabSz="685783">
              <a:defRPr/>
            </a:pPr>
            <a:r>
              <a:rPr lang="en-US" sz="1600" err="1">
                <a:solidFill>
                  <a:schemeClr val="bg1"/>
                </a:solidFill>
                <a:latin typeface="Arial"/>
                <a:ea typeface="ヒラギノ角ゴ Pro W3"/>
                <a:cs typeface="Arial"/>
              </a:rPr>
              <a:t>Ezekowtiz</a:t>
            </a:r>
            <a:r>
              <a:rPr lang="en-US" sz="1600">
                <a:solidFill>
                  <a:schemeClr val="bg1"/>
                </a:solidFill>
                <a:latin typeface="Arial"/>
                <a:ea typeface="ヒラギノ角ゴ Pro W3"/>
                <a:cs typeface="Arial"/>
              </a:rPr>
              <a:t> and McAlister et al JACC 2009 </a:t>
            </a:r>
            <a:endParaRPr lang="en-US" sz="1600">
              <a:solidFill>
                <a:schemeClr val="bg1"/>
              </a:solidFill>
              <a:latin typeface="Arial"/>
              <a:cs typeface="Arial"/>
            </a:endParaRPr>
          </a:p>
          <a:p>
            <a:pPr algn="ctr" defTabSz="685783">
              <a:defRPr/>
            </a:pPr>
            <a:r>
              <a:rPr lang="en-US" sz="1600">
                <a:solidFill>
                  <a:schemeClr val="bg1"/>
                </a:solidFill>
                <a:latin typeface="Arial"/>
                <a:ea typeface="ヒラギノ角ゴ Pro W3"/>
                <a:cs typeface="Arial"/>
              </a:rPr>
              <a:t>Stone and </a:t>
            </a:r>
            <a:r>
              <a:rPr lang="en-US" sz="1600" err="1">
                <a:solidFill>
                  <a:schemeClr val="bg1"/>
                </a:solidFill>
                <a:latin typeface="Arial"/>
                <a:ea typeface="ヒラギノ角ゴ Pro W3"/>
                <a:cs typeface="Arial"/>
              </a:rPr>
              <a:t>Udelson</a:t>
            </a:r>
            <a:r>
              <a:rPr lang="en-US" sz="1600">
                <a:solidFill>
                  <a:schemeClr val="bg1"/>
                </a:solidFill>
                <a:latin typeface="Arial"/>
                <a:ea typeface="ヒラギノ角ゴ Pro W3"/>
                <a:cs typeface="Arial"/>
              </a:rPr>
              <a:t> et al JACC 2019</a:t>
            </a:r>
          </a:p>
          <a:p>
            <a:pPr algn="ctr" defTabSz="685783">
              <a:defRPr/>
            </a:pPr>
            <a:r>
              <a:rPr lang="en-US" sz="1600" err="1">
                <a:solidFill>
                  <a:schemeClr val="bg1"/>
                </a:solidFill>
                <a:latin typeface="Arial"/>
                <a:cs typeface="Arial"/>
              </a:rPr>
              <a:t>DeWaha</a:t>
            </a:r>
            <a:r>
              <a:rPr lang="en-US" sz="1600">
                <a:solidFill>
                  <a:schemeClr val="bg1"/>
                </a:solidFill>
                <a:latin typeface="Arial"/>
                <a:cs typeface="Arial"/>
              </a:rPr>
              <a:t> and Stone et al JAHA 2024</a:t>
            </a:r>
          </a:p>
        </p:txBody>
      </p:sp>
      <p:pic>
        <p:nvPicPr>
          <p:cNvPr id="2" name="Picture 1">
            <a:extLst>
              <a:ext uri="{FF2B5EF4-FFF2-40B4-BE49-F238E27FC236}">
                <a16:creationId xmlns:a16="http://schemas.microsoft.com/office/drawing/2014/main" id="{14C016ED-61C6-FD08-688C-FB9248C2F2B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68404" y="800433"/>
            <a:ext cx="5527596" cy="5140767"/>
          </a:xfrm>
          <a:prstGeom prst="rect">
            <a:avLst/>
          </a:prstGeom>
        </p:spPr>
      </p:pic>
      <p:sp>
        <p:nvSpPr>
          <p:cNvPr id="3" name="TextBox 2">
            <a:extLst>
              <a:ext uri="{FF2B5EF4-FFF2-40B4-BE49-F238E27FC236}">
                <a16:creationId xmlns:a16="http://schemas.microsoft.com/office/drawing/2014/main" id="{6962BFCA-DC39-8E52-29F0-93254D482F05}"/>
              </a:ext>
            </a:extLst>
          </p:cNvPr>
          <p:cNvSpPr txBox="1"/>
          <p:nvPr/>
        </p:nvSpPr>
        <p:spPr>
          <a:xfrm>
            <a:off x="6281505" y="1098536"/>
            <a:ext cx="5754141" cy="4524315"/>
          </a:xfrm>
          <a:prstGeom prst="rect">
            <a:avLst/>
          </a:prstGeom>
          <a:noFill/>
        </p:spPr>
        <p:txBody>
          <a:bodyPr wrap="square" lIns="91440" tIns="45720" rIns="91440" bIns="45720" rtlCol="0" anchor="t">
            <a:spAutoFit/>
          </a:bodyPr>
          <a:lstStyle/>
          <a:p>
            <a:pPr defTabSz="1219170" fontAlgn="base">
              <a:spcBef>
                <a:spcPct val="0"/>
              </a:spcBef>
              <a:spcAft>
                <a:spcPct val="0"/>
              </a:spcAft>
            </a:pPr>
            <a:r>
              <a:rPr lang="en-US" sz="2400" b="1">
                <a:solidFill>
                  <a:prstClr val="black"/>
                </a:solidFill>
                <a:latin typeface="Arial"/>
                <a:ea typeface="ヒラギノ角ゴ Pro W3"/>
                <a:cs typeface="Arial"/>
              </a:rPr>
              <a:t>Despite timely reperfusion:</a:t>
            </a:r>
          </a:p>
          <a:p>
            <a:pPr defTabSz="1219170" fontAlgn="base">
              <a:spcBef>
                <a:spcPct val="0"/>
              </a:spcBef>
              <a:spcAft>
                <a:spcPct val="0"/>
              </a:spcAft>
            </a:pPr>
            <a:r>
              <a:rPr lang="en-US" sz="2400">
                <a:solidFill>
                  <a:prstClr val="black"/>
                </a:solidFill>
                <a:latin typeface="Arial"/>
                <a:ea typeface="ヒラギノ角ゴ Pro W3"/>
                <a:cs typeface="Arial"/>
              </a:rPr>
              <a:t>10% In-hospital mortality</a:t>
            </a:r>
          </a:p>
          <a:p>
            <a:pPr defTabSz="1219170" fontAlgn="base">
              <a:spcBef>
                <a:spcPct val="0"/>
              </a:spcBef>
              <a:spcAft>
                <a:spcPct val="0"/>
              </a:spcAft>
            </a:pPr>
            <a:r>
              <a:rPr lang="en-US" sz="2400">
                <a:solidFill>
                  <a:prstClr val="black"/>
                </a:solidFill>
                <a:latin typeface="Arial"/>
                <a:ea typeface="ヒラギノ角ゴ Pro W3"/>
                <a:cs typeface="Arial"/>
              </a:rPr>
              <a:t>34% In-hospital HF</a:t>
            </a:r>
          </a:p>
          <a:p>
            <a:pPr defTabSz="1219170" fontAlgn="base">
              <a:spcBef>
                <a:spcPct val="0"/>
              </a:spcBef>
              <a:spcAft>
                <a:spcPct val="0"/>
              </a:spcAft>
            </a:pPr>
            <a:r>
              <a:rPr lang="en-US" sz="2400">
                <a:solidFill>
                  <a:prstClr val="black"/>
                </a:solidFill>
                <a:latin typeface="Arial" panose="020B0604020202020204" pitchFamily="34" charset="0"/>
                <a:ea typeface="ヒラギノ角ゴ Pro W3"/>
                <a:cs typeface="Arial" panose="020B0604020202020204" pitchFamily="34" charset="0"/>
              </a:rPr>
              <a:t>76% HF within 5 years</a:t>
            </a:r>
          </a:p>
          <a:p>
            <a:pPr defTabSz="1219170" fontAlgn="base">
              <a:spcBef>
                <a:spcPct val="0"/>
              </a:spcBef>
              <a:spcAft>
                <a:spcPct val="0"/>
              </a:spcAft>
            </a:pPr>
            <a:endParaRPr lang="en-US" sz="2400" b="1">
              <a:solidFill>
                <a:prstClr val="black"/>
              </a:solidFill>
              <a:latin typeface="Arial" panose="020B0604020202020204" pitchFamily="34" charset="0"/>
              <a:ea typeface="ヒラギノ角ゴ Pro W3"/>
              <a:cs typeface="Arial" panose="020B0604020202020204" pitchFamily="34" charset="0"/>
            </a:endParaRPr>
          </a:p>
          <a:p>
            <a:pPr defTabSz="1219170" fontAlgn="base">
              <a:spcBef>
                <a:spcPct val="0"/>
              </a:spcBef>
              <a:spcAft>
                <a:spcPct val="0"/>
              </a:spcAft>
            </a:pPr>
            <a:r>
              <a:rPr lang="en-US" sz="2400" b="1">
                <a:solidFill>
                  <a:prstClr val="black"/>
                </a:solidFill>
                <a:latin typeface="Arial" panose="020B0604020202020204" pitchFamily="34" charset="0"/>
                <a:ea typeface="ヒラギノ角ゴ Pro W3"/>
                <a:cs typeface="Arial" panose="020B0604020202020204" pitchFamily="34" charset="0"/>
              </a:rPr>
              <a:t>For every 5% increase in infarct size, </a:t>
            </a:r>
          </a:p>
          <a:p>
            <a:pPr defTabSz="1219170" fontAlgn="base">
              <a:spcBef>
                <a:spcPct val="0"/>
              </a:spcBef>
              <a:spcAft>
                <a:spcPct val="0"/>
              </a:spcAft>
            </a:pPr>
            <a:r>
              <a:rPr lang="en-US" sz="2400" b="1">
                <a:solidFill>
                  <a:prstClr val="black"/>
                </a:solidFill>
                <a:latin typeface="Arial" panose="020B0604020202020204" pitchFamily="34" charset="0"/>
                <a:ea typeface="ヒラギノ角ゴ Pro W3"/>
                <a:cs typeface="Arial" panose="020B0604020202020204" pitchFamily="34" charset="0"/>
              </a:rPr>
              <a:t>1-year mortality and 1-year HF hospitalization increases by 20% </a:t>
            </a:r>
          </a:p>
          <a:p>
            <a:pPr defTabSz="1219170">
              <a:spcBef>
                <a:spcPct val="0"/>
              </a:spcBef>
              <a:spcAft>
                <a:spcPct val="0"/>
              </a:spcAft>
            </a:pPr>
            <a:endParaRPr lang="en-US" sz="2400" b="1">
              <a:solidFill>
                <a:prstClr val="black"/>
              </a:solidFill>
              <a:latin typeface="Arial" panose="020B0604020202020204" pitchFamily="34" charset="0"/>
              <a:ea typeface="ヒラギノ角ゴ Pro W3"/>
              <a:cs typeface="Arial" panose="020B0604020202020204" pitchFamily="34" charset="0"/>
            </a:endParaRPr>
          </a:p>
          <a:p>
            <a:pPr defTabSz="1219170">
              <a:spcBef>
                <a:spcPct val="0"/>
              </a:spcBef>
              <a:spcAft>
                <a:spcPct val="0"/>
              </a:spcAft>
            </a:pPr>
            <a:r>
              <a:rPr lang="en-US" sz="2400" b="1">
                <a:solidFill>
                  <a:prstClr val="black"/>
                </a:solidFill>
                <a:latin typeface="Arial"/>
                <a:ea typeface="ヒラギノ角ゴ Pro W3"/>
                <a:cs typeface="Arial"/>
              </a:rPr>
              <a:t>Larger infarcts and higher 1-year mortality/HF hospitalization with Anterior vs Non-anterior STEMI </a:t>
            </a:r>
            <a:endParaRPr lang="en-US" sz="2400" b="1">
              <a:solidFill>
                <a:prstClr val="black"/>
              </a:solidFill>
              <a:latin typeface="Arial" panose="020B0604020202020204" pitchFamily="34" charset="0"/>
              <a:ea typeface="ヒラギノ角ゴ Pro W3"/>
              <a:cs typeface="Arial" panose="020B0604020202020204" pitchFamily="34" charset="0"/>
            </a:endParaRPr>
          </a:p>
        </p:txBody>
      </p:sp>
      <p:sp>
        <p:nvSpPr>
          <p:cNvPr id="6" name="TextBox 5">
            <a:extLst>
              <a:ext uri="{FF2B5EF4-FFF2-40B4-BE49-F238E27FC236}">
                <a16:creationId xmlns:a16="http://schemas.microsoft.com/office/drawing/2014/main" id="{1AA056B2-A1BF-6B3B-6A9A-1EE5E0B41BBE}"/>
              </a:ext>
            </a:extLst>
          </p:cNvPr>
          <p:cNvSpPr txBox="1"/>
          <p:nvPr/>
        </p:nvSpPr>
        <p:spPr>
          <a:xfrm>
            <a:off x="4423911" y="2163518"/>
            <a:ext cx="595035" cy="338554"/>
          </a:xfrm>
          <a:prstGeom prst="rect">
            <a:avLst/>
          </a:prstGeom>
          <a:noFill/>
        </p:spPr>
        <p:txBody>
          <a:bodyPr wrap="none" rtlCol="0">
            <a:spAutoFit/>
          </a:bodyPr>
          <a:lstStyle/>
          <a:p>
            <a:pPr algn="ctr"/>
            <a:r>
              <a:rPr lang="en-US" sz="1600" b="1">
                <a:solidFill>
                  <a:srgbClr val="FF0000"/>
                </a:solidFill>
                <a:latin typeface="Arial" panose="020B0604020202020204" pitchFamily="34" charset="0"/>
                <a:cs typeface="Arial" panose="020B0604020202020204" pitchFamily="34" charset="0"/>
              </a:rPr>
              <a:t>39%</a:t>
            </a:r>
          </a:p>
        </p:txBody>
      </p:sp>
      <p:sp>
        <p:nvSpPr>
          <p:cNvPr id="8" name="TextBox 7">
            <a:extLst>
              <a:ext uri="{FF2B5EF4-FFF2-40B4-BE49-F238E27FC236}">
                <a16:creationId xmlns:a16="http://schemas.microsoft.com/office/drawing/2014/main" id="{AE18A646-7C86-22DB-B74B-17E9D7B30AD1}"/>
              </a:ext>
            </a:extLst>
          </p:cNvPr>
          <p:cNvSpPr txBox="1"/>
          <p:nvPr/>
        </p:nvSpPr>
        <p:spPr>
          <a:xfrm>
            <a:off x="2055615" y="2163518"/>
            <a:ext cx="595035" cy="338554"/>
          </a:xfrm>
          <a:prstGeom prst="rect">
            <a:avLst/>
          </a:prstGeom>
          <a:noFill/>
        </p:spPr>
        <p:txBody>
          <a:bodyPr wrap="none" rtlCol="0">
            <a:spAutoFit/>
          </a:bodyPr>
          <a:lstStyle/>
          <a:p>
            <a:pPr algn="ctr"/>
            <a:r>
              <a:rPr lang="en-US" sz="1600" b="1">
                <a:solidFill>
                  <a:srgbClr val="FF0000"/>
                </a:solidFill>
                <a:latin typeface="Arial" panose="020B0604020202020204" pitchFamily="34" charset="0"/>
                <a:cs typeface="Arial" panose="020B0604020202020204" pitchFamily="34" charset="0"/>
              </a:rPr>
              <a:t>76%</a:t>
            </a:r>
          </a:p>
        </p:txBody>
      </p:sp>
      <p:sp>
        <p:nvSpPr>
          <p:cNvPr id="10" name="TextBox 9">
            <a:extLst>
              <a:ext uri="{FF2B5EF4-FFF2-40B4-BE49-F238E27FC236}">
                <a16:creationId xmlns:a16="http://schemas.microsoft.com/office/drawing/2014/main" id="{2CC03ADF-BC9D-C8B0-B471-8DF096E76EA1}"/>
              </a:ext>
            </a:extLst>
          </p:cNvPr>
          <p:cNvSpPr txBox="1"/>
          <p:nvPr/>
        </p:nvSpPr>
        <p:spPr>
          <a:xfrm>
            <a:off x="2789233" y="3926939"/>
            <a:ext cx="1468671" cy="500137"/>
          </a:xfrm>
          <a:prstGeom prst="rect">
            <a:avLst/>
          </a:prstGeom>
          <a:noFill/>
        </p:spPr>
        <p:txBody>
          <a:bodyPr wrap="none" rtlCol="0">
            <a:spAutoFit/>
          </a:bodyPr>
          <a:lstStyle/>
          <a:p>
            <a:pPr algn="ctr"/>
            <a:r>
              <a:rPr lang="en-US" sz="1600" b="1">
                <a:solidFill>
                  <a:srgbClr val="FF0000"/>
                </a:solidFill>
                <a:latin typeface="Arial" panose="020B0604020202020204" pitchFamily="34" charset="0"/>
                <a:cs typeface="Arial" panose="020B0604020202020204" pitchFamily="34" charset="0"/>
              </a:rPr>
              <a:t>10%</a:t>
            </a:r>
            <a:br>
              <a:rPr lang="en-US" sz="1600" b="1">
                <a:solidFill>
                  <a:srgbClr val="FF0000"/>
                </a:solidFill>
                <a:latin typeface="Arial" panose="020B0604020202020204" pitchFamily="34" charset="0"/>
                <a:cs typeface="Arial" panose="020B0604020202020204" pitchFamily="34" charset="0"/>
              </a:rPr>
            </a:br>
            <a:r>
              <a:rPr lang="en-US" sz="1050" b="1">
                <a:solidFill>
                  <a:srgbClr val="FF0000"/>
                </a:solidFill>
                <a:latin typeface="Arial" panose="020B0604020202020204" pitchFamily="34" charset="0"/>
                <a:cs typeface="Arial" panose="020B0604020202020204" pitchFamily="34" charset="0"/>
              </a:rPr>
              <a:t>in-hospital mortality</a:t>
            </a:r>
            <a:endParaRPr lang="en-US" sz="1600">
              <a:solidFill>
                <a:srgbClr val="FF0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FFFBE8F-8763-E0F8-22B4-5E7E1C9E49D5}"/>
              </a:ext>
            </a:extLst>
          </p:cNvPr>
          <p:cNvSpPr txBox="1"/>
          <p:nvPr/>
        </p:nvSpPr>
        <p:spPr>
          <a:xfrm>
            <a:off x="2055615" y="4840126"/>
            <a:ext cx="595035" cy="338554"/>
          </a:xfrm>
          <a:prstGeom prst="rect">
            <a:avLst/>
          </a:prstGeom>
          <a:noFill/>
        </p:spPr>
        <p:txBody>
          <a:bodyPr wrap="none" rtlCol="0">
            <a:spAutoFit/>
          </a:bodyPr>
          <a:lstStyle/>
          <a:p>
            <a:pPr algn="ctr"/>
            <a:r>
              <a:rPr lang="en-US" sz="1600" b="1">
                <a:solidFill>
                  <a:srgbClr val="FF0000"/>
                </a:solidFill>
                <a:latin typeface="Arial" panose="020B0604020202020204" pitchFamily="34" charset="0"/>
                <a:cs typeface="Arial" panose="020B0604020202020204" pitchFamily="34" charset="0"/>
              </a:rPr>
              <a:t>14%</a:t>
            </a:r>
          </a:p>
        </p:txBody>
      </p:sp>
    </p:spTree>
    <p:extLst>
      <p:ext uri="{BB962C8B-B14F-4D97-AF65-F5344CB8AC3E}">
        <p14:creationId xmlns:p14="http://schemas.microsoft.com/office/powerpoint/2010/main" val="4154827833"/>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D4F89-550D-AB74-08E5-EDBA941B7E29}"/>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E9A9320B-76BC-E24B-31EB-EAF436799D4F}"/>
              </a:ext>
            </a:extLst>
          </p:cNvPr>
          <p:cNvSpPr>
            <a:spLocks noGrp="1"/>
          </p:cNvSpPr>
          <p:nvPr>
            <p:ph type="title"/>
          </p:nvPr>
        </p:nvSpPr>
        <p:spPr>
          <a:xfrm>
            <a:off x="7523" y="221548"/>
            <a:ext cx="12190432" cy="381105"/>
          </a:xfrm>
        </p:spPr>
        <p:txBody>
          <a:bodyPr/>
          <a:lstStyle/>
          <a:p>
            <a:r>
              <a:rPr lang="en-US" sz="3200" dirty="0">
                <a:solidFill>
                  <a:schemeClr val="tx1"/>
                </a:solidFill>
                <a:latin typeface="Arial"/>
                <a:cs typeface="Arial"/>
              </a:rPr>
              <a:t>Key Pre-Specified Subgroup Analyses: Infarct Size</a:t>
            </a:r>
            <a:endParaRPr lang="en-US" sz="3200" dirty="0">
              <a:solidFill>
                <a:schemeClr val="tx1"/>
              </a:solidFill>
            </a:endParaRPr>
          </a:p>
        </p:txBody>
      </p:sp>
      <p:pic>
        <p:nvPicPr>
          <p:cNvPr id="13" name="Picture 12">
            <a:extLst>
              <a:ext uri="{FF2B5EF4-FFF2-40B4-BE49-F238E27FC236}">
                <a16:creationId xmlns:a16="http://schemas.microsoft.com/office/drawing/2014/main" id="{458F9A32-E34D-2B81-4624-43C8E03A9721}"/>
              </a:ext>
            </a:extLst>
          </p:cNvPr>
          <p:cNvPicPr>
            <a:picLocks noChangeAspect="1"/>
          </p:cNvPicPr>
          <p:nvPr/>
        </p:nvPicPr>
        <p:blipFill>
          <a:blip r:embed="rId3"/>
          <a:stretch>
            <a:fillRect/>
          </a:stretch>
        </p:blipFill>
        <p:spPr>
          <a:xfrm>
            <a:off x="520194" y="766058"/>
            <a:ext cx="9906695" cy="5325884"/>
          </a:xfrm>
          <a:prstGeom prst="rect">
            <a:avLst/>
          </a:prstGeom>
        </p:spPr>
      </p:pic>
      <p:sp>
        <p:nvSpPr>
          <p:cNvPr id="14" name="Rectangle 13">
            <a:extLst>
              <a:ext uri="{FF2B5EF4-FFF2-40B4-BE49-F238E27FC236}">
                <a16:creationId xmlns:a16="http://schemas.microsoft.com/office/drawing/2014/main" id="{4591F746-84D9-F88D-07B6-9F5EDC8A1FF2}"/>
              </a:ext>
            </a:extLst>
          </p:cNvPr>
          <p:cNvSpPr/>
          <p:nvPr/>
        </p:nvSpPr>
        <p:spPr>
          <a:xfrm>
            <a:off x="3370997" y="1214651"/>
            <a:ext cx="6946710" cy="68238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DFB25C6-F36E-1058-1AB7-25920866B1DF}"/>
              </a:ext>
            </a:extLst>
          </p:cNvPr>
          <p:cNvSpPr/>
          <p:nvPr/>
        </p:nvSpPr>
        <p:spPr>
          <a:xfrm>
            <a:off x="1765111" y="4246708"/>
            <a:ext cx="8552596" cy="61238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6947913"/>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ACAB3-DCD2-710E-82AB-C041E3F0C5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F5A790-3D48-E842-7287-315049934BDC}"/>
              </a:ext>
            </a:extLst>
          </p:cNvPr>
          <p:cNvSpPr>
            <a:spLocks noGrp="1"/>
          </p:cNvSpPr>
          <p:nvPr>
            <p:ph type="title"/>
          </p:nvPr>
        </p:nvSpPr>
        <p:spPr>
          <a:xfrm>
            <a:off x="298698" y="348972"/>
            <a:ext cx="11628959" cy="431236"/>
          </a:xfrm>
        </p:spPr>
        <p:txBody>
          <a:bodyPr/>
          <a:lstStyle/>
          <a:p>
            <a:r>
              <a:rPr lang="en-US">
                <a:solidFill>
                  <a:schemeClr val="tx1"/>
                </a:solidFill>
              </a:rPr>
              <a:t>Key Secondary Safety Endpoint</a:t>
            </a:r>
          </a:p>
        </p:txBody>
      </p:sp>
      <p:grpSp>
        <p:nvGrpSpPr>
          <p:cNvPr id="12" name="Group 11">
            <a:extLst>
              <a:ext uri="{FF2B5EF4-FFF2-40B4-BE49-F238E27FC236}">
                <a16:creationId xmlns:a16="http://schemas.microsoft.com/office/drawing/2014/main" id="{071C6BAC-19EF-C989-2269-C46DE58F18C3}"/>
              </a:ext>
            </a:extLst>
          </p:cNvPr>
          <p:cNvGrpSpPr/>
          <p:nvPr/>
        </p:nvGrpSpPr>
        <p:grpSpPr>
          <a:xfrm>
            <a:off x="125522" y="1301648"/>
            <a:ext cx="5189521" cy="4602482"/>
            <a:chOff x="-100046" y="1455730"/>
            <a:chExt cx="5189521" cy="4283533"/>
          </a:xfrm>
        </p:grpSpPr>
        <p:grpSp>
          <p:nvGrpSpPr>
            <p:cNvPr id="48" name="Group 47">
              <a:extLst>
                <a:ext uri="{FF2B5EF4-FFF2-40B4-BE49-F238E27FC236}">
                  <a16:creationId xmlns:a16="http://schemas.microsoft.com/office/drawing/2014/main" id="{D6137BAD-9669-D7ED-81F0-9B3107435656}"/>
                </a:ext>
              </a:extLst>
            </p:cNvPr>
            <p:cNvGrpSpPr/>
            <p:nvPr/>
          </p:nvGrpSpPr>
          <p:grpSpPr>
            <a:xfrm>
              <a:off x="-100046" y="1455730"/>
              <a:ext cx="5189521" cy="4283533"/>
              <a:chOff x="-112785" y="1251779"/>
              <a:chExt cx="2828387" cy="3664977"/>
            </a:xfrm>
          </p:grpSpPr>
          <p:sp>
            <p:nvSpPr>
              <p:cNvPr id="27" name="TextBox 26">
                <a:extLst>
                  <a:ext uri="{FF2B5EF4-FFF2-40B4-BE49-F238E27FC236}">
                    <a16:creationId xmlns:a16="http://schemas.microsoft.com/office/drawing/2014/main" id="{3E7E4924-3367-FF57-6DC9-C085B92923A8}"/>
                  </a:ext>
                </a:extLst>
              </p:cNvPr>
              <p:cNvSpPr txBox="1"/>
              <p:nvPr/>
            </p:nvSpPr>
            <p:spPr>
              <a:xfrm>
                <a:off x="167816" y="3192167"/>
                <a:ext cx="931127" cy="367626"/>
              </a:xfrm>
              <a:prstGeom prst="rect">
                <a:avLst/>
              </a:prstGeom>
              <a:noFill/>
            </p:spPr>
            <p:txBody>
              <a:bodyPr wrap="square">
                <a:spAutoFit/>
              </a:bodyPr>
              <a:lstStyle/>
              <a:p>
                <a:r>
                  <a:rPr lang="en-US" sz="2400" b="1" kern="100">
                    <a:solidFill>
                      <a:schemeClr val="accent1"/>
                    </a:solidFill>
                    <a:effectLst/>
                    <a:ea typeface="Aptos" panose="020B0004020202020204" pitchFamily="34" charset="0"/>
                    <a:cs typeface="Times New Roman" panose="02020603050405020304" pitchFamily="18" charset="0"/>
                  </a:rPr>
                  <a:t>p=0.95</a:t>
                </a:r>
                <a:endParaRPr lang="en-US" sz="2400" b="1">
                  <a:solidFill>
                    <a:schemeClr val="accent1"/>
                  </a:solidFill>
                </a:endParaRPr>
              </a:p>
            </p:txBody>
          </p:sp>
          <p:grpSp>
            <p:nvGrpSpPr>
              <p:cNvPr id="47" name="Group 46">
                <a:extLst>
                  <a:ext uri="{FF2B5EF4-FFF2-40B4-BE49-F238E27FC236}">
                    <a16:creationId xmlns:a16="http://schemas.microsoft.com/office/drawing/2014/main" id="{1796F5EE-3044-59B1-88D6-3A4C4912BEE6}"/>
                  </a:ext>
                </a:extLst>
              </p:cNvPr>
              <p:cNvGrpSpPr/>
              <p:nvPr/>
            </p:nvGrpSpPr>
            <p:grpSpPr>
              <a:xfrm>
                <a:off x="-112785" y="1251779"/>
                <a:ext cx="2828387" cy="3664977"/>
                <a:chOff x="-112785" y="894940"/>
                <a:chExt cx="2828387" cy="3664977"/>
              </a:xfrm>
            </p:grpSpPr>
            <p:graphicFrame>
              <p:nvGraphicFramePr>
                <p:cNvPr id="18" name="Chart 17">
                  <a:extLst>
                    <a:ext uri="{FF2B5EF4-FFF2-40B4-BE49-F238E27FC236}">
                      <a16:creationId xmlns:a16="http://schemas.microsoft.com/office/drawing/2014/main" id="{879A912A-85CD-1408-3DDA-8EC0FD48A1FF}"/>
                    </a:ext>
                  </a:extLst>
                </p:cNvPr>
                <p:cNvGraphicFramePr>
                  <a:graphicFrameLocks/>
                </p:cNvGraphicFramePr>
                <p:nvPr>
                  <p:extLst>
                    <p:ext uri="{D42A27DB-BD31-4B8C-83A1-F6EECF244321}">
                      <p14:modId xmlns:p14="http://schemas.microsoft.com/office/powerpoint/2010/main" val="3921939048"/>
                    </p:ext>
                  </p:extLst>
                </p:nvPr>
              </p:nvGraphicFramePr>
              <p:xfrm>
                <a:off x="526931" y="1590719"/>
                <a:ext cx="1524893" cy="2969198"/>
              </p:xfrm>
              <a:graphic>
                <a:graphicData uri="http://schemas.openxmlformats.org/drawingml/2006/chart">
                  <c:chart xmlns:c="http://schemas.openxmlformats.org/drawingml/2006/chart" xmlns:r="http://schemas.openxmlformats.org/officeDocument/2006/relationships" r:id="rId3"/>
                </a:graphicData>
              </a:graphic>
            </p:graphicFrame>
            <p:cxnSp>
              <p:nvCxnSpPr>
                <p:cNvPr id="20" name="Straight Connector 19">
                  <a:extLst>
                    <a:ext uri="{FF2B5EF4-FFF2-40B4-BE49-F238E27FC236}">
                      <a16:creationId xmlns:a16="http://schemas.microsoft.com/office/drawing/2014/main" id="{2D5F943C-3069-DCD4-4EF7-39AA5719DB4E}"/>
                    </a:ext>
                  </a:extLst>
                </p:cNvPr>
                <p:cNvCxnSpPr>
                  <a:cxnSpLocks/>
                </p:cNvCxnSpPr>
                <p:nvPr/>
              </p:nvCxnSpPr>
              <p:spPr>
                <a:xfrm flipH="1">
                  <a:off x="-108469" y="2264662"/>
                  <a:ext cx="1719072" cy="0"/>
                </a:xfrm>
                <a:prstGeom prst="line">
                  <a:avLst/>
                </a:prstGeom>
                <a:ln w="1905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1" name="TextBox 20">
                  <a:extLst>
                    <a:ext uri="{FF2B5EF4-FFF2-40B4-BE49-F238E27FC236}">
                      <a16:creationId xmlns:a16="http://schemas.microsoft.com/office/drawing/2014/main" id="{EB68A3F9-BE62-8FCC-CD2C-B16D9C6E0500}"/>
                    </a:ext>
                  </a:extLst>
                </p:cNvPr>
                <p:cNvSpPr txBox="1"/>
                <p:nvPr/>
              </p:nvSpPr>
              <p:spPr>
                <a:xfrm>
                  <a:off x="-112785" y="2233407"/>
                  <a:ext cx="1159191" cy="514677"/>
                </a:xfrm>
                <a:prstGeom prst="rect">
                  <a:avLst/>
                </a:prstGeom>
                <a:noFill/>
              </p:spPr>
              <p:txBody>
                <a:bodyPr wrap="square" rtlCol="0">
                  <a:spAutoFit/>
                </a:bodyPr>
                <a:lstStyle/>
                <a:p>
                  <a:r>
                    <a:rPr lang="en-US" i="1"/>
                    <a:t>Performance goal 26.5%</a:t>
                  </a:r>
                </a:p>
              </p:txBody>
            </p:sp>
            <p:sp>
              <p:nvSpPr>
                <p:cNvPr id="29" name="Title 1">
                  <a:extLst>
                    <a:ext uri="{FF2B5EF4-FFF2-40B4-BE49-F238E27FC236}">
                      <a16:creationId xmlns:a16="http://schemas.microsoft.com/office/drawing/2014/main" id="{6DBA31BC-FB22-B697-7297-FB56A2DD601C}"/>
                    </a:ext>
                  </a:extLst>
                </p:cNvPr>
                <p:cNvSpPr txBox="1">
                  <a:spLocks/>
                </p:cNvSpPr>
                <p:nvPr/>
              </p:nvSpPr>
              <p:spPr>
                <a:xfrm>
                  <a:off x="-100551" y="894940"/>
                  <a:ext cx="2816153" cy="530943"/>
                </a:xfrm>
                <a:prstGeom prst="rect">
                  <a:avLst/>
                </a:prstGeom>
              </p:spPr>
              <p:txBody>
                <a:bodyPr vert="horz" lIns="91440" tIns="45720" rIns="91440" bIns="45720" rtlCol="0" anchor="ctr">
                  <a:noAutofit/>
                </a:bodyPr>
                <a:lstStyle>
                  <a:lvl1pPr algn="ctr" defTabSz="914377" rtl="0" eaLnBrk="1" latinLnBrk="0" hangingPunct="1">
                    <a:lnSpc>
                      <a:spcPct val="90000"/>
                    </a:lnSpc>
                    <a:spcBef>
                      <a:spcPct val="0"/>
                    </a:spcBef>
                    <a:buNone/>
                    <a:defRPr sz="3500" b="1" kern="1200">
                      <a:solidFill>
                        <a:schemeClr val="accent1"/>
                      </a:solidFill>
                      <a:latin typeface="Arial" panose="020B0604020202020204" pitchFamily="34" charset="0"/>
                      <a:ea typeface="+mj-ea"/>
                      <a:cs typeface="Arial" panose="020B0604020202020204" pitchFamily="34" charset="0"/>
                    </a:defRPr>
                  </a:lvl1pPr>
                </a:lstStyle>
                <a:p>
                  <a:pPr>
                    <a:lnSpc>
                      <a:spcPct val="100000"/>
                    </a:lnSpc>
                  </a:pPr>
                  <a:r>
                    <a:rPr lang="en-US" sz="1800" dirty="0">
                      <a:solidFill>
                        <a:schemeClr val="tx1"/>
                      </a:solidFill>
                      <a:latin typeface="Arial"/>
                      <a:cs typeface="Arial"/>
                    </a:rPr>
                    <a:t>Device-related major bleeding (BARC 3-5) </a:t>
                  </a:r>
                  <a:br>
                    <a:rPr lang="en-US" sz="1800" dirty="0"/>
                  </a:br>
                  <a:r>
                    <a:rPr lang="en-US" sz="1800" dirty="0">
                      <a:solidFill>
                        <a:schemeClr val="tx1"/>
                      </a:solidFill>
                      <a:latin typeface="Arial"/>
                      <a:cs typeface="Arial"/>
                    </a:rPr>
                    <a:t>or major vascular complications (30-day) </a:t>
                  </a:r>
                  <a:br>
                    <a:rPr lang="en-US" sz="1400" dirty="0">
                      <a:latin typeface="Arial"/>
                    </a:rPr>
                  </a:br>
                  <a:r>
                    <a:rPr lang="en-US" sz="1800" b="0" dirty="0">
                      <a:solidFill>
                        <a:schemeClr val="tx1"/>
                      </a:solidFill>
                      <a:latin typeface="Arial"/>
                      <a:cs typeface="Arial"/>
                    </a:rPr>
                    <a:t>Safety Population</a:t>
                  </a:r>
                  <a:endParaRPr lang="en-US" sz="1400" b="0" dirty="0">
                    <a:solidFill>
                      <a:schemeClr val="tx1"/>
                    </a:solidFill>
                    <a:latin typeface="Arial"/>
                    <a:cs typeface="Arial"/>
                  </a:endParaRPr>
                </a:p>
              </p:txBody>
            </p:sp>
          </p:grpSp>
        </p:grpSp>
        <p:sp>
          <p:nvSpPr>
            <p:cNvPr id="9" name="TextBox 8">
              <a:extLst>
                <a:ext uri="{FF2B5EF4-FFF2-40B4-BE49-F238E27FC236}">
                  <a16:creationId xmlns:a16="http://schemas.microsoft.com/office/drawing/2014/main" id="{41A3E455-EAC6-8E37-9332-AA5A62D3CFB5}"/>
                </a:ext>
              </a:extLst>
            </p:cNvPr>
            <p:cNvSpPr txBox="1"/>
            <p:nvPr/>
          </p:nvSpPr>
          <p:spPr>
            <a:xfrm>
              <a:off x="1906011" y="4871907"/>
              <a:ext cx="1124026" cy="369332"/>
            </a:xfrm>
            <a:prstGeom prst="rect">
              <a:avLst/>
            </a:prstGeom>
            <a:noFill/>
          </p:spPr>
          <p:txBody>
            <a:bodyPr wrap="none" rtlCol="0">
              <a:spAutoFit/>
            </a:bodyPr>
            <a:lstStyle/>
            <a:p>
              <a:r>
                <a:rPr lang="en-US">
                  <a:solidFill>
                    <a:schemeClr val="bg1"/>
                  </a:solidFill>
                </a:rPr>
                <a:t>N=80/260</a:t>
              </a:r>
            </a:p>
          </p:txBody>
        </p:sp>
      </p:grpSp>
      <p:graphicFrame>
        <p:nvGraphicFramePr>
          <p:cNvPr id="10" name="Content Placeholder 3">
            <a:extLst>
              <a:ext uri="{FF2B5EF4-FFF2-40B4-BE49-F238E27FC236}">
                <a16:creationId xmlns:a16="http://schemas.microsoft.com/office/drawing/2014/main" id="{A9CF945F-13A9-2107-F255-AD96BDE4686C}"/>
              </a:ext>
            </a:extLst>
          </p:cNvPr>
          <p:cNvGraphicFramePr>
            <a:graphicFrameLocks/>
          </p:cNvGraphicFramePr>
          <p:nvPr>
            <p:extLst>
              <p:ext uri="{D42A27DB-BD31-4B8C-83A1-F6EECF244321}">
                <p14:modId xmlns:p14="http://schemas.microsoft.com/office/powerpoint/2010/main" val="2358675864"/>
              </p:ext>
            </p:extLst>
          </p:nvPr>
        </p:nvGraphicFramePr>
        <p:xfrm>
          <a:off x="5192633" y="1064433"/>
          <a:ext cx="6820683" cy="4544101"/>
        </p:xfrm>
        <a:graphic>
          <a:graphicData uri="http://schemas.openxmlformats.org/drawingml/2006/table">
            <a:tbl>
              <a:tblPr firstRow="1" firstCol="1">
                <a:tableStyleId>{7E9639D4-E3E2-4D34-9284-5A2195B3D0D7}</a:tableStyleId>
              </a:tblPr>
              <a:tblGrid>
                <a:gridCol w="4368714">
                  <a:extLst>
                    <a:ext uri="{9D8B030D-6E8A-4147-A177-3AD203B41FA5}">
                      <a16:colId xmlns:a16="http://schemas.microsoft.com/office/drawing/2014/main" val="3520893715"/>
                    </a:ext>
                  </a:extLst>
                </a:gridCol>
                <a:gridCol w="1371600">
                  <a:extLst>
                    <a:ext uri="{9D8B030D-6E8A-4147-A177-3AD203B41FA5}">
                      <a16:colId xmlns:a16="http://schemas.microsoft.com/office/drawing/2014/main" val="1040804237"/>
                    </a:ext>
                  </a:extLst>
                </a:gridCol>
                <a:gridCol w="1080369">
                  <a:extLst>
                    <a:ext uri="{9D8B030D-6E8A-4147-A177-3AD203B41FA5}">
                      <a16:colId xmlns:a16="http://schemas.microsoft.com/office/drawing/2014/main" val="2087165748"/>
                    </a:ext>
                  </a:extLst>
                </a:gridCol>
              </a:tblGrid>
              <a:tr h="612537">
                <a:tc>
                  <a:txBody>
                    <a:bodyPr/>
                    <a:lstStyle/>
                    <a:p>
                      <a:pPr marL="0" marR="0" indent="117475">
                        <a:lnSpc>
                          <a:spcPct val="100000"/>
                        </a:lnSpc>
                        <a:buNone/>
                        <a:tabLst/>
                      </a:pPr>
                      <a:r>
                        <a:rPr lang="en-US" sz="1600" kern="100" dirty="0">
                          <a:solidFill>
                            <a:schemeClr val="tx1"/>
                          </a:solidFill>
                          <a:effectLst/>
                          <a:latin typeface="Arial"/>
                          <a:cs typeface="Arial"/>
                        </a:rPr>
                        <a:t>Post-hoc analysis  (ITT Population)</a:t>
                      </a:r>
                      <a:endParaRPr lang="en-US" sz="1600" kern="100" dirty="0">
                        <a:solidFill>
                          <a:schemeClr val="tx1"/>
                        </a:solidFill>
                        <a:effectLst/>
                        <a:latin typeface="Arial"/>
                        <a:ea typeface="Aptos" panose="020B0004020202020204" pitchFamily="34" charset="0"/>
                        <a:cs typeface="Arial"/>
                      </a:endParaRPr>
                    </a:p>
                  </a:txBody>
                  <a:tcPr marL="18288" marR="18288" marT="18288" marB="18288" anchor="ctr">
                    <a:lnL w="0">
                      <a:noFill/>
                    </a:lnL>
                    <a:lnR w="0">
                      <a:noFill/>
                    </a:lnR>
                    <a:lnT w="0">
                      <a:noFill/>
                    </a:lnT>
                    <a:lnB w="0">
                      <a:noFill/>
                    </a:lnB>
                    <a:solidFill>
                      <a:schemeClr val="bg1"/>
                    </a:solidFill>
                  </a:tcPr>
                </a:tc>
                <a:tc>
                  <a:txBody>
                    <a:bodyPr/>
                    <a:lstStyle/>
                    <a:p>
                      <a:pPr marL="0" marR="0" indent="0" algn="ctr">
                        <a:lnSpc>
                          <a:spcPct val="100000"/>
                        </a:lnSpc>
                        <a:buNone/>
                      </a:pPr>
                      <a:r>
                        <a:rPr lang="en-US" sz="1600" kern="100">
                          <a:solidFill>
                            <a:schemeClr val="tx1"/>
                          </a:solidFill>
                          <a:effectLst/>
                          <a:latin typeface="Arial"/>
                          <a:cs typeface="Arial"/>
                        </a:rPr>
                        <a:t>Treatment</a:t>
                      </a:r>
                    </a:p>
                    <a:p>
                      <a:pPr marL="0" marR="0" indent="0" algn="ctr">
                        <a:lnSpc>
                          <a:spcPct val="100000"/>
                        </a:lnSpc>
                        <a:buNone/>
                      </a:pPr>
                      <a:r>
                        <a:rPr lang="en-US" sz="1600" kern="100">
                          <a:solidFill>
                            <a:schemeClr val="tx1"/>
                          </a:solidFill>
                          <a:effectLst/>
                          <a:latin typeface="Arial"/>
                          <a:cs typeface="Arial"/>
                        </a:rPr>
                        <a:t>N=262</a:t>
                      </a:r>
                      <a:endParaRPr lang="en-US" sz="1600" kern="100">
                        <a:solidFill>
                          <a:schemeClr val="tx1"/>
                        </a:solidFill>
                        <a:effectLst/>
                        <a:latin typeface="Arial"/>
                        <a:ea typeface="Aptos" panose="020B0004020202020204" pitchFamily="34" charset="0"/>
                        <a:cs typeface="Arial"/>
                      </a:endParaRPr>
                    </a:p>
                  </a:txBody>
                  <a:tcPr marL="18288" marR="18288" marT="18288" marB="18288" anchor="ctr">
                    <a:lnL w="0">
                      <a:noFill/>
                    </a:lnL>
                    <a:lnR w="0">
                      <a:noFill/>
                    </a:lnR>
                    <a:lnT w="0">
                      <a:noFill/>
                    </a:lnT>
                    <a:lnB w="12700">
                      <a:solidFill>
                        <a:schemeClr val="tx1"/>
                      </a:solidFill>
                    </a:lnB>
                    <a:solidFill>
                      <a:schemeClr val="bg1"/>
                    </a:solidFill>
                  </a:tcPr>
                </a:tc>
                <a:tc>
                  <a:txBody>
                    <a:bodyPr/>
                    <a:lstStyle/>
                    <a:p>
                      <a:pPr marL="0" marR="0" indent="0" algn="ctr">
                        <a:lnSpc>
                          <a:spcPct val="100000"/>
                        </a:lnSpc>
                        <a:buNone/>
                      </a:pPr>
                      <a:r>
                        <a:rPr lang="en-US" sz="1600" kern="100">
                          <a:solidFill>
                            <a:schemeClr val="tx1"/>
                          </a:solidFill>
                          <a:effectLst/>
                          <a:latin typeface="Arial"/>
                          <a:cs typeface="Arial"/>
                        </a:rPr>
                        <a:t>Control</a:t>
                      </a:r>
                    </a:p>
                    <a:p>
                      <a:pPr marL="0" marR="0" indent="0" algn="ctr">
                        <a:lnSpc>
                          <a:spcPct val="100000"/>
                        </a:lnSpc>
                        <a:buNone/>
                      </a:pPr>
                      <a:r>
                        <a:rPr lang="en-US" sz="1600" kern="100">
                          <a:solidFill>
                            <a:schemeClr val="tx1"/>
                          </a:solidFill>
                          <a:effectLst/>
                          <a:latin typeface="Arial"/>
                          <a:cs typeface="Arial"/>
                        </a:rPr>
                        <a:t>N=265</a:t>
                      </a:r>
                      <a:endParaRPr lang="en-US" sz="1600" kern="100">
                        <a:solidFill>
                          <a:schemeClr val="tx1"/>
                        </a:solidFill>
                        <a:effectLst/>
                        <a:latin typeface="Arial"/>
                        <a:ea typeface="Aptos" panose="020B0004020202020204" pitchFamily="34" charset="0"/>
                        <a:cs typeface="Arial"/>
                      </a:endParaRPr>
                    </a:p>
                  </a:txBody>
                  <a:tcPr marL="18288" marR="18288" marT="18288" marB="18288" anchor="ctr">
                    <a:lnL w="0">
                      <a:noFill/>
                    </a:lnL>
                    <a:lnR w="0">
                      <a:noFill/>
                    </a:lnR>
                    <a:lnT w="0">
                      <a:noFill/>
                    </a:lnT>
                    <a:lnB w="12700">
                      <a:solidFill>
                        <a:schemeClr val="tx1"/>
                      </a:solidFill>
                    </a:lnB>
                    <a:solidFill>
                      <a:schemeClr val="bg1"/>
                    </a:solidFill>
                  </a:tcPr>
                </a:tc>
                <a:extLst>
                  <a:ext uri="{0D108BD9-81ED-4DB2-BD59-A6C34878D82A}">
                    <a16:rowId xmlns:a16="http://schemas.microsoft.com/office/drawing/2014/main" val="2306489092"/>
                  </a:ext>
                </a:extLst>
              </a:tr>
              <a:tr h="353530">
                <a:tc>
                  <a:txBody>
                    <a:bodyPr/>
                    <a:lstStyle/>
                    <a:p>
                      <a:pPr marL="0" marR="0" lvl="0" indent="114300" algn="l" defTabSz="914377" rtl="0" eaLnBrk="1" fontAlgn="auto" latinLnBrk="0" hangingPunct="1">
                        <a:lnSpc>
                          <a:spcPct val="125000"/>
                        </a:lnSpc>
                        <a:spcBef>
                          <a:spcPts val="0"/>
                        </a:spcBef>
                        <a:spcAft>
                          <a:spcPts val="0"/>
                        </a:spcAft>
                        <a:buClrTx/>
                        <a:buSzTx/>
                        <a:buFontTx/>
                        <a:buNone/>
                        <a:tabLst/>
                        <a:defRPr/>
                      </a:pPr>
                      <a:r>
                        <a:rPr lang="en-US" sz="1600" b="1" kern="100">
                          <a:solidFill>
                            <a:srgbClr val="4472C4"/>
                          </a:solidFill>
                          <a:effectLst/>
                          <a:latin typeface="Arial"/>
                          <a:cs typeface="Arial"/>
                        </a:rPr>
                        <a:t>All major bleeding or vascular complication</a:t>
                      </a:r>
                    </a:p>
                  </a:txBody>
                  <a:tcPr marL="9144" marR="9144" marT="9144" marB="9144" anchor="ctr">
                    <a:lnL w="0">
                      <a:noFill/>
                    </a:lnL>
                    <a:lnR w="0">
                      <a:noFill/>
                    </a:lnR>
                    <a:lnT w="0">
                      <a:noFill/>
                    </a:lnT>
                    <a:lnB w="0">
                      <a:noFill/>
                    </a:lnB>
                    <a:solidFill>
                      <a:schemeClr val="bg1"/>
                    </a:solidFill>
                  </a:tcPr>
                </a:tc>
                <a:tc>
                  <a:txBody>
                    <a:bodyPr/>
                    <a:lstStyle/>
                    <a:p>
                      <a:pPr marL="0" marR="0" indent="9525" algn="ctr">
                        <a:lnSpc>
                          <a:spcPct val="125000"/>
                        </a:lnSpc>
                        <a:buNone/>
                        <a:tabLst/>
                      </a:pPr>
                      <a:r>
                        <a:rPr lang="en-US" sz="1600" b="1" kern="100">
                          <a:solidFill>
                            <a:srgbClr val="4472C4"/>
                          </a:solidFill>
                          <a:effectLst/>
                          <a:latin typeface="Arial"/>
                          <a:ea typeface="Aptos" panose="020B0004020202020204" pitchFamily="34" charset="0"/>
                          <a:cs typeface="Arial"/>
                        </a:rPr>
                        <a:t>89 (34.0%)</a:t>
                      </a:r>
                    </a:p>
                  </a:txBody>
                  <a:tcPr marL="9144" marR="9144" marT="9144" marB="9144" anchor="ctr">
                    <a:lnL w="0">
                      <a:noFill/>
                    </a:lnL>
                    <a:lnR w="0">
                      <a:noFill/>
                    </a:lnR>
                    <a:lnT w="12700">
                      <a:solidFill>
                        <a:schemeClr val="tx1"/>
                      </a:solidFill>
                    </a:lnT>
                    <a:lnB w="0">
                      <a:noFill/>
                    </a:lnB>
                    <a:solidFill>
                      <a:schemeClr val="bg1"/>
                    </a:solidFill>
                  </a:tcPr>
                </a:tc>
                <a:tc>
                  <a:txBody>
                    <a:bodyPr/>
                    <a:lstStyle/>
                    <a:p>
                      <a:pPr marL="0" marR="0" indent="9525" algn="ctr">
                        <a:lnSpc>
                          <a:spcPct val="125000"/>
                        </a:lnSpc>
                        <a:buNone/>
                        <a:tabLst/>
                      </a:pPr>
                      <a:r>
                        <a:rPr lang="en-US" sz="1600" b="1" kern="100">
                          <a:solidFill>
                            <a:srgbClr val="4472C4"/>
                          </a:solidFill>
                          <a:effectLst/>
                          <a:latin typeface="Arial"/>
                          <a:ea typeface="Aptos" panose="020B0004020202020204" pitchFamily="34" charset="0"/>
                          <a:cs typeface="Arial"/>
                        </a:rPr>
                        <a:t>16 (6.0%)</a:t>
                      </a:r>
                    </a:p>
                  </a:txBody>
                  <a:tcPr marL="9144" marR="9144" marT="9144" marB="9144" anchor="ctr">
                    <a:lnL w="0">
                      <a:noFill/>
                    </a:lnL>
                    <a:lnR w="0">
                      <a:noFill/>
                    </a:lnR>
                    <a:lnT w="12700">
                      <a:solidFill>
                        <a:schemeClr val="tx1"/>
                      </a:solidFill>
                    </a:lnT>
                    <a:lnB w="0">
                      <a:noFill/>
                    </a:lnB>
                    <a:solidFill>
                      <a:schemeClr val="bg1"/>
                    </a:solidFill>
                  </a:tcPr>
                </a:tc>
                <a:extLst>
                  <a:ext uri="{0D108BD9-81ED-4DB2-BD59-A6C34878D82A}">
                    <a16:rowId xmlns:a16="http://schemas.microsoft.com/office/drawing/2014/main" val="4141928294"/>
                  </a:ext>
                </a:extLst>
              </a:tr>
              <a:tr h="353530">
                <a:tc>
                  <a:txBody>
                    <a:bodyPr/>
                    <a:lstStyle/>
                    <a:p>
                      <a:pPr marL="0" marR="0" indent="515620">
                        <a:lnSpc>
                          <a:spcPct val="125000"/>
                        </a:lnSpc>
                        <a:buNone/>
                        <a:tabLst/>
                      </a:pPr>
                      <a:r>
                        <a:rPr lang="en-US" sz="1600" kern="100">
                          <a:solidFill>
                            <a:schemeClr val="tx1"/>
                          </a:solidFill>
                          <a:effectLst/>
                          <a:latin typeface="Arial"/>
                          <a:cs typeface="Arial"/>
                        </a:rPr>
                        <a:t>Access-site related</a:t>
                      </a:r>
                      <a:endParaRPr lang="en-US" sz="1600" kern="100">
                        <a:solidFill>
                          <a:schemeClr val="tx1"/>
                        </a:solidFill>
                        <a:effectLst/>
                        <a:latin typeface="Arial"/>
                        <a:ea typeface="Aptos" panose="020B0004020202020204" pitchFamily="34" charset="0"/>
                        <a:cs typeface="Arial"/>
                      </a:endParaRPr>
                    </a:p>
                  </a:txBody>
                  <a:tcPr marL="9144" marR="9144" marT="9144" marB="9144" anchor="ctr">
                    <a:lnL w="0">
                      <a:noFill/>
                    </a:lnL>
                    <a:lnR w="0">
                      <a:noFill/>
                    </a:lnR>
                    <a:lnT w="0">
                      <a:noFill/>
                    </a:lnT>
                    <a:lnB w="0">
                      <a:noFill/>
                    </a:lnB>
                    <a:solidFill>
                      <a:schemeClr val="bg1"/>
                    </a:solidFill>
                  </a:tcPr>
                </a:tc>
                <a:tc>
                  <a:txBody>
                    <a:bodyPr/>
                    <a:lstStyle/>
                    <a:p>
                      <a:pPr algn="ctr">
                        <a:buNone/>
                      </a:pPr>
                      <a:r>
                        <a:rPr lang="en-US" sz="1600">
                          <a:solidFill>
                            <a:schemeClr val="tx1"/>
                          </a:solidFill>
                          <a:effectLst/>
                          <a:latin typeface="Arial"/>
                          <a:cs typeface="Arial"/>
                        </a:rPr>
                        <a:t>83 (31.7%) </a:t>
                      </a:r>
                    </a:p>
                  </a:txBody>
                  <a:tcPr marL="47625" marR="47625" marT="0" marB="0" anchor="ctr">
                    <a:lnL w="0">
                      <a:noFill/>
                    </a:lnL>
                    <a:lnR w="0">
                      <a:noFill/>
                    </a:lnR>
                    <a:lnT w="0">
                      <a:noFill/>
                    </a:lnT>
                    <a:lnB w="0">
                      <a:noFill/>
                    </a:lnB>
                    <a:solidFill>
                      <a:schemeClr val="bg1"/>
                    </a:solidFill>
                  </a:tcPr>
                </a:tc>
                <a:tc>
                  <a:txBody>
                    <a:bodyPr/>
                    <a:lstStyle/>
                    <a:p>
                      <a:pPr algn="ctr">
                        <a:buNone/>
                      </a:pPr>
                      <a:r>
                        <a:rPr lang="en-US" sz="1600">
                          <a:solidFill>
                            <a:schemeClr val="tx1"/>
                          </a:solidFill>
                          <a:effectLst/>
                          <a:latin typeface="Arial"/>
                          <a:cs typeface="Arial"/>
                        </a:rPr>
                        <a:t>6 (2.3%) </a:t>
                      </a:r>
                    </a:p>
                  </a:txBody>
                  <a:tcPr marL="47625" marR="47625" marT="0" marB="0" anchor="ctr">
                    <a:lnL w="0">
                      <a:noFill/>
                    </a:lnL>
                    <a:lnR w="0">
                      <a:noFill/>
                    </a:lnR>
                    <a:lnT w="0">
                      <a:noFill/>
                    </a:lnT>
                    <a:lnB w="0">
                      <a:noFill/>
                    </a:lnB>
                    <a:solidFill>
                      <a:schemeClr val="bg1"/>
                    </a:solidFill>
                  </a:tcPr>
                </a:tc>
                <a:extLst>
                  <a:ext uri="{0D108BD9-81ED-4DB2-BD59-A6C34878D82A}">
                    <a16:rowId xmlns:a16="http://schemas.microsoft.com/office/drawing/2014/main" val="1115818777"/>
                  </a:ext>
                </a:extLst>
              </a:tr>
              <a:tr h="353530">
                <a:tc>
                  <a:txBody>
                    <a:bodyPr/>
                    <a:lstStyle/>
                    <a:p>
                      <a:pPr marL="0" marR="0" indent="515620">
                        <a:lnSpc>
                          <a:spcPct val="125000"/>
                        </a:lnSpc>
                        <a:buNone/>
                        <a:tabLst/>
                      </a:pPr>
                      <a:r>
                        <a:rPr lang="en-US" sz="1600" kern="100">
                          <a:solidFill>
                            <a:schemeClr val="tx1"/>
                          </a:solidFill>
                          <a:effectLst/>
                          <a:latin typeface="Arial"/>
                          <a:cs typeface="Arial"/>
                        </a:rPr>
                        <a:t>Non-access-site related</a:t>
                      </a:r>
                      <a:endParaRPr lang="en-US" sz="1600" kern="100">
                        <a:solidFill>
                          <a:schemeClr val="tx1"/>
                        </a:solidFill>
                        <a:effectLst/>
                        <a:latin typeface="Arial"/>
                        <a:ea typeface="Aptos" panose="020B0004020202020204" pitchFamily="34" charset="0"/>
                        <a:cs typeface="Arial"/>
                      </a:endParaRPr>
                    </a:p>
                  </a:txBody>
                  <a:tcPr marL="9144" marR="9144" marT="9144" marB="9144" anchor="ctr">
                    <a:lnL w="0">
                      <a:noFill/>
                    </a:lnL>
                    <a:lnR w="0">
                      <a:noFill/>
                    </a:lnR>
                    <a:lnT w="0">
                      <a:noFill/>
                    </a:lnT>
                    <a:lnB w="0">
                      <a:noFill/>
                    </a:lnB>
                    <a:solidFill>
                      <a:schemeClr val="bg1"/>
                    </a:solidFill>
                  </a:tcPr>
                </a:tc>
                <a:tc>
                  <a:txBody>
                    <a:bodyPr/>
                    <a:lstStyle/>
                    <a:p>
                      <a:pPr algn="ctr">
                        <a:buNone/>
                      </a:pPr>
                      <a:r>
                        <a:rPr lang="en-US" sz="1600">
                          <a:solidFill>
                            <a:schemeClr val="tx1"/>
                          </a:solidFill>
                          <a:effectLst/>
                          <a:latin typeface="Arial"/>
                          <a:cs typeface="Arial"/>
                        </a:rPr>
                        <a:t>5 (1.9%) </a:t>
                      </a:r>
                    </a:p>
                  </a:txBody>
                  <a:tcPr marL="47625" marR="47625" marT="0" marB="0" anchor="ctr">
                    <a:lnL w="0">
                      <a:noFill/>
                    </a:lnL>
                    <a:lnR w="0">
                      <a:noFill/>
                    </a:lnR>
                    <a:lnT w="0">
                      <a:noFill/>
                    </a:lnT>
                    <a:lnB w="0">
                      <a:noFill/>
                    </a:lnB>
                    <a:solidFill>
                      <a:schemeClr val="bg1"/>
                    </a:solidFill>
                  </a:tcPr>
                </a:tc>
                <a:tc>
                  <a:txBody>
                    <a:bodyPr/>
                    <a:lstStyle/>
                    <a:p>
                      <a:pPr algn="ctr">
                        <a:buNone/>
                      </a:pPr>
                      <a:r>
                        <a:rPr lang="en-US" sz="1600">
                          <a:solidFill>
                            <a:schemeClr val="tx1"/>
                          </a:solidFill>
                          <a:effectLst/>
                          <a:latin typeface="Arial"/>
                          <a:cs typeface="Arial"/>
                        </a:rPr>
                        <a:t>10 (3.8%) </a:t>
                      </a:r>
                    </a:p>
                  </a:txBody>
                  <a:tcPr marL="47625" marR="47625" marT="0" marB="0" anchor="ctr">
                    <a:lnL w="0">
                      <a:noFill/>
                    </a:lnL>
                    <a:lnR w="0">
                      <a:noFill/>
                    </a:lnR>
                    <a:lnT w="0">
                      <a:noFill/>
                    </a:lnT>
                    <a:lnB w="0">
                      <a:noFill/>
                    </a:lnB>
                    <a:solidFill>
                      <a:schemeClr val="bg1"/>
                    </a:solidFill>
                  </a:tcPr>
                </a:tc>
                <a:extLst>
                  <a:ext uri="{0D108BD9-81ED-4DB2-BD59-A6C34878D82A}">
                    <a16:rowId xmlns:a16="http://schemas.microsoft.com/office/drawing/2014/main" val="3720725307"/>
                  </a:ext>
                </a:extLst>
              </a:tr>
              <a:tr h="353530">
                <a:tc>
                  <a:txBody>
                    <a:bodyPr/>
                    <a:lstStyle/>
                    <a:p>
                      <a:pPr marL="0" marR="0" indent="515620">
                        <a:lnSpc>
                          <a:spcPct val="125000"/>
                        </a:lnSpc>
                        <a:buNone/>
                        <a:tabLst/>
                      </a:pPr>
                      <a:r>
                        <a:rPr lang="en-US" sz="1600" kern="100">
                          <a:solidFill>
                            <a:srgbClr val="4472C4"/>
                          </a:solidFill>
                          <a:effectLst/>
                          <a:latin typeface="Arial"/>
                          <a:cs typeface="Arial"/>
                        </a:rPr>
                        <a:t>BARC 3</a:t>
                      </a:r>
                      <a:endParaRPr lang="en-US" sz="1600" kern="100">
                        <a:solidFill>
                          <a:srgbClr val="4472C4"/>
                        </a:solidFill>
                        <a:effectLst/>
                        <a:latin typeface="Arial"/>
                        <a:ea typeface="Aptos" panose="020B0004020202020204" pitchFamily="34" charset="0"/>
                        <a:cs typeface="Arial"/>
                      </a:endParaRPr>
                    </a:p>
                  </a:txBody>
                  <a:tcPr marL="9144" marR="9144" marT="9144" marB="9144" anchor="ctr">
                    <a:lnL w="0">
                      <a:noFill/>
                    </a:lnL>
                    <a:lnR w="0">
                      <a:noFill/>
                    </a:lnR>
                    <a:lnT w="0">
                      <a:noFill/>
                    </a:lnT>
                    <a:lnB w="0">
                      <a:noFill/>
                    </a:lnB>
                    <a:solidFill>
                      <a:schemeClr val="bg1"/>
                    </a:solidFill>
                  </a:tcPr>
                </a:tc>
                <a:tc>
                  <a:txBody>
                    <a:bodyPr/>
                    <a:lstStyle/>
                    <a:p>
                      <a:pPr algn="ctr">
                        <a:buNone/>
                      </a:pPr>
                      <a:r>
                        <a:rPr lang="en-US" sz="1600" b="1">
                          <a:solidFill>
                            <a:srgbClr val="4472C4"/>
                          </a:solidFill>
                          <a:effectLst/>
                          <a:latin typeface="Arial"/>
                          <a:cs typeface="Arial"/>
                        </a:rPr>
                        <a:t>88 (33.6%) </a:t>
                      </a:r>
                    </a:p>
                  </a:txBody>
                  <a:tcPr marL="47625" marR="47625" marT="0" marB="0" anchor="ctr">
                    <a:lnL w="0">
                      <a:noFill/>
                    </a:lnL>
                    <a:lnR w="0">
                      <a:noFill/>
                    </a:lnR>
                    <a:lnT w="0">
                      <a:noFill/>
                    </a:lnT>
                    <a:lnB w="0">
                      <a:noFill/>
                    </a:lnB>
                    <a:solidFill>
                      <a:schemeClr val="bg1"/>
                    </a:solidFill>
                  </a:tcPr>
                </a:tc>
                <a:tc>
                  <a:txBody>
                    <a:bodyPr/>
                    <a:lstStyle/>
                    <a:p>
                      <a:pPr algn="ctr">
                        <a:buNone/>
                      </a:pPr>
                      <a:r>
                        <a:rPr lang="en-US" sz="1600" b="1">
                          <a:solidFill>
                            <a:srgbClr val="4472C4"/>
                          </a:solidFill>
                          <a:effectLst/>
                          <a:latin typeface="Arial"/>
                          <a:cs typeface="Arial"/>
                        </a:rPr>
                        <a:t>16 (6.0%) </a:t>
                      </a:r>
                    </a:p>
                  </a:txBody>
                  <a:tcPr marL="47625" marR="47625" marT="0" marB="0" anchor="ctr">
                    <a:lnL w="0">
                      <a:noFill/>
                    </a:lnL>
                    <a:lnR w="0">
                      <a:noFill/>
                    </a:lnR>
                    <a:lnT w="0">
                      <a:noFill/>
                    </a:lnT>
                    <a:lnB w="0">
                      <a:noFill/>
                    </a:lnB>
                    <a:solidFill>
                      <a:schemeClr val="bg1"/>
                    </a:solidFill>
                  </a:tcPr>
                </a:tc>
                <a:extLst>
                  <a:ext uri="{0D108BD9-81ED-4DB2-BD59-A6C34878D82A}">
                    <a16:rowId xmlns:a16="http://schemas.microsoft.com/office/drawing/2014/main" val="4029799998"/>
                  </a:ext>
                </a:extLst>
              </a:tr>
              <a:tr h="353530">
                <a:tc>
                  <a:txBody>
                    <a:bodyPr/>
                    <a:lstStyle/>
                    <a:p>
                      <a:pPr marL="0" marR="0" indent="406400">
                        <a:lnSpc>
                          <a:spcPct val="125000"/>
                        </a:lnSpc>
                        <a:buNone/>
                        <a:tabLst>
                          <a:tab pos="396875" algn="l"/>
                        </a:tabLst>
                      </a:pPr>
                      <a:r>
                        <a:rPr lang="en-US" sz="1600" kern="100">
                          <a:solidFill>
                            <a:srgbClr val="4472C4"/>
                          </a:solidFill>
                          <a:effectLst/>
                          <a:latin typeface="Arial"/>
                          <a:ea typeface="Aptos" panose="020B0004020202020204" pitchFamily="34" charset="0"/>
                          <a:cs typeface="Arial"/>
                        </a:rPr>
                        <a:t>      BARC 3a</a:t>
                      </a:r>
                    </a:p>
                  </a:txBody>
                  <a:tcPr marL="9144" marR="9144" marT="9144" marB="9144" anchor="ctr">
                    <a:lnL w="0">
                      <a:noFill/>
                    </a:lnL>
                    <a:lnR w="0">
                      <a:noFill/>
                    </a:lnR>
                    <a:lnT w="0">
                      <a:noFill/>
                    </a:lnT>
                    <a:lnB w="0">
                      <a:noFill/>
                    </a:lnB>
                    <a:solidFill>
                      <a:schemeClr val="bg1"/>
                    </a:solidFill>
                  </a:tcPr>
                </a:tc>
                <a:tc>
                  <a:txBody>
                    <a:bodyPr/>
                    <a:lstStyle/>
                    <a:p>
                      <a:pPr algn="ctr">
                        <a:buNone/>
                      </a:pPr>
                      <a:r>
                        <a:rPr lang="en-US" sz="1600" b="1">
                          <a:solidFill>
                            <a:srgbClr val="4472C4"/>
                          </a:solidFill>
                          <a:effectLst/>
                          <a:latin typeface="Arial"/>
                          <a:cs typeface="Arial"/>
                        </a:rPr>
                        <a:t>47 (17.9%) </a:t>
                      </a:r>
                    </a:p>
                  </a:txBody>
                  <a:tcPr marL="47625" marR="47625" marT="0" marB="0" anchor="ctr">
                    <a:lnL w="0">
                      <a:noFill/>
                    </a:lnL>
                    <a:lnR w="0">
                      <a:noFill/>
                    </a:lnR>
                    <a:lnT w="0">
                      <a:noFill/>
                    </a:lnT>
                    <a:lnB w="0">
                      <a:noFill/>
                    </a:lnB>
                    <a:solidFill>
                      <a:schemeClr val="bg1"/>
                    </a:solidFill>
                  </a:tcPr>
                </a:tc>
                <a:tc>
                  <a:txBody>
                    <a:bodyPr/>
                    <a:lstStyle/>
                    <a:p>
                      <a:pPr algn="ctr">
                        <a:buNone/>
                      </a:pPr>
                      <a:r>
                        <a:rPr lang="en-US" sz="1600" b="1">
                          <a:solidFill>
                            <a:srgbClr val="4472C4"/>
                          </a:solidFill>
                          <a:effectLst/>
                          <a:latin typeface="Arial"/>
                          <a:cs typeface="Arial"/>
                        </a:rPr>
                        <a:t>5 (1.9%) </a:t>
                      </a:r>
                    </a:p>
                  </a:txBody>
                  <a:tcPr marL="47625" marR="47625" marT="0" marB="0" anchor="ctr">
                    <a:lnL w="0">
                      <a:noFill/>
                    </a:lnL>
                    <a:lnR w="0">
                      <a:noFill/>
                    </a:lnR>
                    <a:lnT w="0">
                      <a:noFill/>
                    </a:lnT>
                    <a:lnB w="0">
                      <a:noFill/>
                    </a:lnB>
                    <a:solidFill>
                      <a:schemeClr val="bg1"/>
                    </a:solidFill>
                  </a:tcPr>
                </a:tc>
                <a:extLst>
                  <a:ext uri="{0D108BD9-81ED-4DB2-BD59-A6C34878D82A}">
                    <a16:rowId xmlns:a16="http://schemas.microsoft.com/office/drawing/2014/main" val="3033175132"/>
                  </a:ext>
                </a:extLst>
              </a:tr>
              <a:tr h="353530">
                <a:tc>
                  <a:txBody>
                    <a:bodyPr/>
                    <a:lstStyle/>
                    <a:p>
                      <a:pPr marL="0" marR="0" indent="464820">
                        <a:lnSpc>
                          <a:spcPct val="125000"/>
                        </a:lnSpc>
                        <a:buNone/>
                        <a:tabLst/>
                      </a:pPr>
                      <a:r>
                        <a:rPr lang="en-US" sz="1600" kern="100" dirty="0">
                          <a:solidFill>
                            <a:srgbClr val="4472C4"/>
                          </a:solidFill>
                          <a:effectLst/>
                          <a:latin typeface="Arial"/>
                          <a:ea typeface="Aptos" panose="020B0004020202020204" pitchFamily="34" charset="0"/>
                          <a:cs typeface="Arial"/>
                        </a:rPr>
                        <a:t>     BARC 3b</a:t>
                      </a:r>
                    </a:p>
                  </a:txBody>
                  <a:tcPr marL="9144" marR="9144" marT="9144" marB="9144" anchor="ctr">
                    <a:lnL w="0">
                      <a:noFill/>
                    </a:lnL>
                    <a:lnR w="0">
                      <a:noFill/>
                    </a:lnR>
                    <a:lnT w="0">
                      <a:noFill/>
                    </a:lnT>
                    <a:lnB w="0">
                      <a:noFill/>
                    </a:lnB>
                    <a:solidFill>
                      <a:schemeClr val="bg1"/>
                    </a:solidFill>
                  </a:tcPr>
                </a:tc>
                <a:tc>
                  <a:txBody>
                    <a:bodyPr/>
                    <a:lstStyle/>
                    <a:p>
                      <a:pPr algn="ctr">
                        <a:buNone/>
                      </a:pPr>
                      <a:r>
                        <a:rPr lang="en-US" sz="1600" b="1">
                          <a:solidFill>
                            <a:srgbClr val="4472C4"/>
                          </a:solidFill>
                          <a:effectLst/>
                          <a:latin typeface="Arial"/>
                          <a:cs typeface="Arial"/>
                        </a:rPr>
                        <a:t>43 (16.4%) </a:t>
                      </a:r>
                    </a:p>
                  </a:txBody>
                  <a:tcPr marL="47625" marR="47625" marT="0" marB="0" anchor="ctr">
                    <a:lnL w="0">
                      <a:noFill/>
                    </a:lnL>
                    <a:lnR w="0">
                      <a:noFill/>
                    </a:lnR>
                    <a:lnT w="0">
                      <a:noFill/>
                    </a:lnT>
                    <a:lnB w="0">
                      <a:noFill/>
                    </a:lnB>
                    <a:solidFill>
                      <a:schemeClr val="bg1"/>
                    </a:solidFill>
                  </a:tcPr>
                </a:tc>
                <a:tc>
                  <a:txBody>
                    <a:bodyPr/>
                    <a:lstStyle/>
                    <a:p>
                      <a:pPr algn="ctr">
                        <a:buNone/>
                      </a:pPr>
                      <a:r>
                        <a:rPr lang="en-US" sz="1600" b="1">
                          <a:solidFill>
                            <a:srgbClr val="4472C4"/>
                          </a:solidFill>
                          <a:effectLst/>
                          <a:latin typeface="Arial"/>
                          <a:cs typeface="Arial"/>
                        </a:rPr>
                        <a:t>11 (4.2%) </a:t>
                      </a:r>
                    </a:p>
                  </a:txBody>
                  <a:tcPr marL="47625" marR="47625" marT="0" marB="0" anchor="ctr">
                    <a:lnL w="0">
                      <a:noFill/>
                    </a:lnL>
                    <a:lnR w="0">
                      <a:noFill/>
                    </a:lnR>
                    <a:lnT w="0">
                      <a:noFill/>
                    </a:lnT>
                    <a:lnB w="0">
                      <a:noFill/>
                    </a:lnB>
                    <a:solidFill>
                      <a:schemeClr val="bg1"/>
                    </a:solidFill>
                  </a:tcPr>
                </a:tc>
                <a:extLst>
                  <a:ext uri="{0D108BD9-81ED-4DB2-BD59-A6C34878D82A}">
                    <a16:rowId xmlns:a16="http://schemas.microsoft.com/office/drawing/2014/main" val="3869901583"/>
                  </a:ext>
                </a:extLst>
              </a:tr>
              <a:tr h="353530">
                <a:tc>
                  <a:txBody>
                    <a:bodyPr/>
                    <a:lstStyle/>
                    <a:p>
                      <a:pPr marL="0" marR="0" indent="515620">
                        <a:lnSpc>
                          <a:spcPct val="125000"/>
                        </a:lnSpc>
                        <a:buNone/>
                        <a:tabLst>
                          <a:tab pos="396875" algn="l"/>
                        </a:tabLst>
                      </a:pPr>
                      <a:r>
                        <a:rPr lang="en-US" sz="1600" kern="100">
                          <a:solidFill>
                            <a:schemeClr val="tx1"/>
                          </a:solidFill>
                          <a:effectLst/>
                          <a:latin typeface="Arial"/>
                          <a:ea typeface="Aptos" panose="020B0004020202020204" pitchFamily="34" charset="0"/>
                          <a:cs typeface="Arial"/>
                        </a:rPr>
                        <a:t>    BARC 3c</a:t>
                      </a:r>
                    </a:p>
                  </a:txBody>
                  <a:tcPr marL="9144" marR="9144" marT="9144" marB="9144" anchor="ctr">
                    <a:lnL w="0">
                      <a:noFill/>
                    </a:lnL>
                    <a:lnR w="0">
                      <a:noFill/>
                    </a:lnR>
                    <a:lnT w="0">
                      <a:noFill/>
                    </a:lnT>
                    <a:lnB w="0">
                      <a:noFill/>
                    </a:lnB>
                    <a:solidFill>
                      <a:schemeClr val="bg1"/>
                    </a:solidFill>
                  </a:tcPr>
                </a:tc>
                <a:tc>
                  <a:txBody>
                    <a:bodyPr/>
                    <a:lstStyle/>
                    <a:p>
                      <a:pPr marL="0" marR="0" indent="9525" algn="ctr">
                        <a:lnSpc>
                          <a:spcPct val="125000"/>
                        </a:lnSpc>
                        <a:buNone/>
                        <a:tabLst/>
                      </a:pPr>
                      <a:r>
                        <a:rPr lang="en-US" sz="1600" kern="100">
                          <a:solidFill>
                            <a:schemeClr val="tx1"/>
                          </a:solidFill>
                          <a:effectLst/>
                          <a:latin typeface="Arial"/>
                          <a:ea typeface="Aptos" panose="020B0004020202020204" pitchFamily="34" charset="0"/>
                          <a:cs typeface="Arial"/>
                        </a:rPr>
                        <a:t>0 (0%)</a:t>
                      </a:r>
                    </a:p>
                  </a:txBody>
                  <a:tcPr marL="9144" marR="9144" marT="9144" marB="9144" anchor="ctr">
                    <a:lnL w="0">
                      <a:noFill/>
                    </a:lnL>
                    <a:lnR w="0">
                      <a:noFill/>
                    </a:lnR>
                    <a:lnT w="0">
                      <a:noFill/>
                    </a:lnT>
                    <a:lnB w="0">
                      <a:noFill/>
                    </a:lnB>
                    <a:solidFill>
                      <a:schemeClr val="bg1"/>
                    </a:solidFill>
                  </a:tcPr>
                </a:tc>
                <a:tc>
                  <a:txBody>
                    <a:bodyPr/>
                    <a:lstStyle/>
                    <a:p>
                      <a:pPr marL="0" marR="0" indent="9525" algn="ctr">
                        <a:lnSpc>
                          <a:spcPct val="125000"/>
                        </a:lnSpc>
                        <a:buNone/>
                        <a:tabLst/>
                      </a:pPr>
                      <a:r>
                        <a:rPr lang="en-US" sz="1600" kern="100">
                          <a:solidFill>
                            <a:schemeClr val="tx1"/>
                          </a:solidFill>
                          <a:effectLst/>
                          <a:latin typeface="Arial"/>
                          <a:ea typeface="Aptos" panose="020B0004020202020204" pitchFamily="34" charset="0"/>
                          <a:cs typeface="Arial"/>
                        </a:rPr>
                        <a:t>1 (0.4%)</a:t>
                      </a:r>
                    </a:p>
                  </a:txBody>
                  <a:tcPr marL="9144" marR="9144" marT="9144" marB="9144" anchor="ctr">
                    <a:lnL w="0">
                      <a:noFill/>
                    </a:lnL>
                    <a:lnR w="0">
                      <a:noFill/>
                    </a:lnR>
                    <a:lnT w="0">
                      <a:noFill/>
                    </a:lnT>
                    <a:lnB w="0">
                      <a:noFill/>
                    </a:lnB>
                    <a:solidFill>
                      <a:schemeClr val="bg1"/>
                    </a:solidFill>
                  </a:tcPr>
                </a:tc>
                <a:extLst>
                  <a:ext uri="{0D108BD9-81ED-4DB2-BD59-A6C34878D82A}">
                    <a16:rowId xmlns:a16="http://schemas.microsoft.com/office/drawing/2014/main" val="1052464426"/>
                  </a:ext>
                </a:extLst>
              </a:tr>
              <a:tr h="353530">
                <a:tc>
                  <a:txBody>
                    <a:bodyPr/>
                    <a:lstStyle/>
                    <a:p>
                      <a:pPr marL="0" marR="0" indent="515620">
                        <a:lnSpc>
                          <a:spcPct val="125000"/>
                        </a:lnSpc>
                        <a:buNone/>
                        <a:tabLst/>
                      </a:pPr>
                      <a:r>
                        <a:rPr lang="en-US" sz="1600" kern="100">
                          <a:solidFill>
                            <a:schemeClr val="tx1"/>
                          </a:solidFill>
                          <a:effectLst/>
                          <a:latin typeface="Arial"/>
                          <a:cs typeface="Arial"/>
                        </a:rPr>
                        <a:t>BARC 4</a:t>
                      </a:r>
                      <a:endParaRPr lang="en-US" sz="1600" kern="100">
                        <a:solidFill>
                          <a:schemeClr val="tx1"/>
                        </a:solidFill>
                        <a:effectLst/>
                        <a:latin typeface="Arial"/>
                        <a:ea typeface="Aptos" panose="020B0004020202020204" pitchFamily="34" charset="0"/>
                        <a:cs typeface="Arial"/>
                      </a:endParaRPr>
                    </a:p>
                  </a:txBody>
                  <a:tcPr marL="9144" marR="9144" marT="9144" marB="9144" anchor="ctr">
                    <a:lnL w="0">
                      <a:noFill/>
                    </a:lnL>
                    <a:lnR w="0">
                      <a:noFill/>
                    </a:lnR>
                    <a:lnT w="0">
                      <a:noFill/>
                    </a:lnT>
                    <a:lnB w="0">
                      <a:noFill/>
                    </a:lnB>
                    <a:solidFill>
                      <a:schemeClr val="bg1"/>
                    </a:solidFill>
                  </a:tcPr>
                </a:tc>
                <a:tc>
                  <a:txBody>
                    <a:bodyPr/>
                    <a:lstStyle/>
                    <a:p>
                      <a:pPr marL="0" marR="0" indent="9525" algn="ctr">
                        <a:lnSpc>
                          <a:spcPct val="125000"/>
                        </a:lnSpc>
                        <a:buNone/>
                        <a:tabLst/>
                      </a:pPr>
                      <a:r>
                        <a:rPr lang="en-US" sz="1600" kern="100">
                          <a:solidFill>
                            <a:schemeClr val="tx1"/>
                          </a:solidFill>
                          <a:effectLst/>
                          <a:latin typeface="Arial"/>
                          <a:ea typeface="Aptos" panose="020B0004020202020204" pitchFamily="34" charset="0"/>
                          <a:cs typeface="Arial"/>
                        </a:rPr>
                        <a:t>0 (0%)</a:t>
                      </a:r>
                    </a:p>
                  </a:txBody>
                  <a:tcPr marL="9144" marR="9144" marT="9144" marB="9144" anchor="ctr">
                    <a:lnL w="0">
                      <a:noFill/>
                    </a:lnL>
                    <a:lnR w="0">
                      <a:noFill/>
                    </a:lnR>
                    <a:lnT w="0">
                      <a:noFill/>
                    </a:lnT>
                    <a:lnB w="0">
                      <a:noFill/>
                    </a:lnB>
                    <a:solidFill>
                      <a:schemeClr val="bg1"/>
                    </a:solidFill>
                  </a:tcPr>
                </a:tc>
                <a:tc>
                  <a:txBody>
                    <a:bodyPr/>
                    <a:lstStyle/>
                    <a:p>
                      <a:pPr marL="0" marR="0" indent="9525" algn="ctr">
                        <a:lnSpc>
                          <a:spcPct val="125000"/>
                        </a:lnSpc>
                        <a:buNone/>
                        <a:tabLst/>
                      </a:pPr>
                      <a:r>
                        <a:rPr lang="en-US" sz="1600" kern="100">
                          <a:solidFill>
                            <a:schemeClr val="tx1"/>
                          </a:solidFill>
                          <a:effectLst/>
                          <a:latin typeface="Arial"/>
                          <a:ea typeface="Aptos" panose="020B0004020202020204" pitchFamily="34" charset="0"/>
                          <a:cs typeface="Arial"/>
                        </a:rPr>
                        <a:t>0 (0%)</a:t>
                      </a:r>
                    </a:p>
                  </a:txBody>
                  <a:tcPr marL="9144" marR="9144" marT="9144" marB="9144" anchor="ctr">
                    <a:lnL w="0">
                      <a:noFill/>
                    </a:lnL>
                    <a:lnR w="0">
                      <a:noFill/>
                    </a:lnR>
                    <a:lnT w="0">
                      <a:noFill/>
                    </a:lnT>
                    <a:lnB w="0">
                      <a:noFill/>
                    </a:lnB>
                    <a:solidFill>
                      <a:schemeClr val="bg1"/>
                    </a:solidFill>
                  </a:tcPr>
                </a:tc>
                <a:extLst>
                  <a:ext uri="{0D108BD9-81ED-4DB2-BD59-A6C34878D82A}">
                    <a16:rowId xmlns:a16="http://schemas.microsoft.com/office/drawing/2014/main" val="2543041949"/>
                  </a:ext>
                </a:extLst>
              </a:tr>
              <a:tr h="353530">
                <a:tc>
                  <a:txBody>
                    <a:bodyPr/>
                    <a:lstStyle/>
                    <a:p>
                      <a:pPr marL="0" marR="0" indent="515620">
                        <a:lnSpc>
                          <a:spcPct val="125000"/>
                        </a:lnSpc>
                        <a:buNone/>
                        <a:tabLst/>
                      </a:pPr>
                      <a:r>
                        <a:rPr lang="en-US" sz="1600" kern="100">
                          <a:solidFill>
                            <a:schemeClr val="tx1"/>
                          </a:solidFill>
                          <a:effectLst/>
                          <a:latin typeface="Arial"/>
                          <a:cs typeface="Arial"/>
                        </a:rPr>
                        <a:t>BARC 5</a:t>
                      </a:r>
                      <a:endParaRPr lang="en-US" sz="1600" kern="100">
                        <a:solidFill>
                          <a:schemeClr val="tx1"/>
                        </a:solidFill>
                        <a:effectLst/>
                        <a:latin typeface="Arial"/>
                        <a:ea typeface="Aptos" panose="020B0004020202020204" pitchFamily="34" charset="0"/>
                        <a:cs typeface="Arial"/>
                      </a:endParaRPr>
                    </a:p>
                  </a:txBody>
                  <a:tcPr marL="9144" marR="9144" marT="9144" marB="9144" anchor="ctr">
                    <a:lnL w="0">
                      <a:noFill/>
                    </a:lnL>
                    <a:lnR w="0">
                      <a:noFill/>
                    </a:lnR>
                    <a:lnT w="0">
                      <a:noFill/>
                    </a:lnT>
                    <a:lnB w="0">
                      <a:noFill/>
                    </a:lnB>
                    <a:solidFill>
                      <a:schemeClr val="bg1"/>
                    </a:solidFill>
                  </a:tcPr>
                </a:tc>
                <a:tc>
                  <a:txBody>
                    <a:bodyPr/>
                    <a:lstStyle/>
                    <a:p>
                      <a:pPr marL="0" marR="0" indent="9525" algn="ctr">
                        <a:lnSpc>
                          <a:spcPct val="125000"/>
                        </a:lnSpc>
                        <a:buNone/>
                        <a:tabLst/>
                      </a:pPr>
                      <a:r>
                        <a:rPr lang="en-US" sz="1600" kern="100">
                          <a:solidFill>
                            <a:schemeClr val="tx1"/>
                          </a:solidFill>
                          <a:effectLst/>
                          <a:latin typeface="Arial"/>
                          <a:ea typeface="Aptos" panose="020B0004020202020204" pitchFamily="34" charset="0"/>
                          <a:cs typeface="Arial"/>
                        </a:rPr>
                        <a:t>1 (0.4%)</a:t>
                      </a:r>
                    </a:p>
                  </a:txBody>
                  <a:tcPr marL="9144" marR="9144" marT="9144" marB="9144" anchor="ctr">
                    <a:lnL w="0">
                      <a:noFill/>
                    </a:lnL>
                    <a:lnR w="0">
                      <a:noFill/>
                    </a:lnR>
                    <a:lnT w="0">
                      <a:noFill/>
                    </a:lnT>
                    <a:lnB w="0">
                      <a:noFill/>
                    </a:lnB>
                    <a:solidFill>
                      <a:schemeClr val="bg1"/>
                    </a:solidFill>
                  </a:tcPr>
                </a:tc>
                <a:tc>
                  <a:txBody>
                    <a:bodyPr/>
                    <a:lstStyle/>
                    <a:p>
                      <a:pPr marL="0" marR="0" indent="9525" algn="ctr">
                        <a:lnSpc>
                          <a:spcPct val="125000"/>
                        </a:lnSpc>
                        <a:buNone/>
                        <a:tabLst/>
                      </a:pPr>
                      <a:r>
                        <a:rPr lang="en-US" sz="1600" kern="100">
                          <a:solidFill>
                            <a:schemeClr val="tx1"/>
                          </a:solidFill>
                          <a:effectLst/>
                          <a:latin typeface="Arial"/>
                          <a:ea typeface="Aptos" panose="020B0004020202020204" pitchFamily="34" charset="0"/>
                          <a:cs typeface="Arial"/>
                        </a:rPr>
                        <a:t>0 (0%)</a:t>
                      </a:r>
                    </a:p>
                  </a:txBody>
                  <a:tcPr marL="9144" marR="9144" marT="9144" marB="9144" anchor="ctr">
                    <a:lnL w="0">
                      <a:noFill/>
                    </a:lnL>
                    <a:lnR w="0">
                      <a:noFill/>
                    </a:lnR>
                    <a:lnT w="0">
                      <a:noFill/>
                    </a:lnT>
                    <a:lnB w="0">
                      <a:noFill/>
                    </a:lnB>
                    <a:solidFill>
                      <a:schemeClr val="bg1"/>
                    </a:solidFill>
                  </a:tcPr>
                </a:tc>
                <a:extLst>
                  <a:ext uri="{0D108BD9-81ED-4DB2-BD59-A6C34878D82A}">
                    <a16:rowId xmlns:a16="http://schemas.microsoft.com/office/drawing/2014/main" val="1614758798"/>
                  </a:ext>
                </a:extLst>
              </a:tr>
              <a:tr h="374897">
                <a:tc>
                  <a:txBody>
                    <a:bodyPr/>
                    <a:lstStyle/>
                    <a:p>
                      <a:pPr marL="0" marR="0" indent="515620">
                        <a:lnSpc>
                          <a:spcPct val="125000"/>
                        </a:lnSpc>
                        <a:buNone/>
                        <a:tabLst/>
                      </a:pPr>
                      <a:r>
                        <a:rPr lang="en-US" sz="1600" kern="100">
                          <a:solidFill>
                            <a:schemeClr val="tx1"/>
                          </a:solidFill>
                          <a:effectLst/>
                          <a:latin typeface="Arial"/>
                          <a:cs typeface="Arial"/>
                        </a:rPr>
                        <a:t>Blood transfusion</a:t>
                      </a:r>
                      <a:endParaRPr lang="en-US" sz="1600" kern="100">
                        <a:solidFill>
                          <a:schemeClr val="tx1"/>
                        </a:solidFill>
                        <a:effectLst/>
                        <a:latin typeface="Arial"/>
                        <a:ea typeface="Aptos" panose="020B0004020202020204" pitchFamily="34" charset="0"/>
                        <a:cs typeface="Arial"/>
                      </a:endParaRPr>
                    </a:p>
                  </a:txBody>
                  <a:tcPr marL="18288" marR="18288" marT="18288" marB="18288" anchor="ctr">
                    <a:lnL w="0">
                      <a:noFill/>
                    </a:lnL>
                    <a:lnR w="0">
                      <a:noFill/>
                    </a:lnR>
                    <a:lnT w="0">
                      <a:noFill/>
                    </a:lnT>
                    <a:lnB w="0">
                      <a:noFill/>
                    </a:lnB>
                    <a:solidFill>
                      <a:schemeClr val="bg1"/>
                    </a:solidFill>
                  </a:tcPr>
                </a:tc>
                <a:tc>
                  <a:txBody>
                    <a:bodyPr/>
                    <a:lstStyle/>
                    <a:p>
                      <a:pPr algn="ctr">
                        <a:buNone/>
                      </a:pPr>
                      <a:r>
                        <a:rPr lang="en-US" sz="1600">
                          <a:solidFill>
                            <a:schemeClr val="tx1"/>
                          </a:solidFill>
                          <a:effectLst/>
                          <a:latin typeface="Arial"/>
                          <a:cs typeface="Arial"/>
                        </a:rPr>
                        <a:t>27 (10.3%) </a:t>
                      </a:r>
                    </a:p>
                  </a:txBody>
                  <a:tcPr marL="47625" marR="47625" marT="0" marB="0" anchor="ctr">
                    <a:lnL w="0">
                      <a:noFill/>
                    </a:lnL>
                    <a:lnR w="0">
                      <a:noFill/>
                    </a:lnR>
                    <a:lnT w="0">
                      <a:noFill/>
                    </a:lnT>
                    <a:lnB w="0">
                      <a:noFill/>
                    </a:lnB>
                    <a:solidFill>
                      <a:schemeClr val="bg1"/>
                    </a:solidFill>
                  </a:tcPr>
                </a:tc>
                <a:tc>
                  <a:txBody>
                    <a:bodyPr/>
                    <a:lstStyle/>
                    <a:p>
                      <a:pPr algn="ctr">
                        <a:buNone/>
                      </a:pPr>
                      <a:r>
                        <a:rPr lang="en-US" sz="1600">
                          <a:solidFill>
                            <a:schemeClr val="tx1"/>
                          </a:solidFill>
                          <a:effectLst/>
                          <a:latin typeface="Arial"/>
                          <a:cs typeface="Arial"/>
                        </a:rPr>
                        <a:t>8 (3.0%) </a:t>
                      </a:r>
                    </a:p>
                  </a:txBody>
                  <a:tcPr marL="47625" marR="47625" marT="0" marB="0" anchor="ctr">
                    <a:lnL w="0">
                      <a:noFill/>
                    </a:lnL>
                    <a:lnR w="0">
                      <a:noFill/>
                    </a:lnR>
                    <a:lnT w="0">
                      <a:noFill/>
                    </a:lnT>
                    <a:lnB w="0">
                      <a:noFill/>
                    </a:lnB>
                    <a:solidFill>
                      <a:schemeClr val="bg1"/>
                    </a:solidFill>
                  </a:tcPr>
                </a:tc>
                <a:extLst>
                  <a:ext uri="{0D108BD9-81ED-4DB2-BD59-A6C34878D82A}">
                    <a16:rowId xmlns:a16="http://schemas.microsoft.com/office/drawing/2014/main" val="1150609738"/>
                  </a:ext>
                </a:extLst>
              </a:tr>
              <a:tr h="374897">
                <a:tc>
                  <a:txBody>
                    <a:bodyPr/>
                    <a:lstStyle/>
                    <a:p>
                      <a:pPr marL="0" marR="0" indent="287020">
                        <a:lnSpc>
                          <a:spcPct val="125000"/>
                        </a:lnSpc>
                        <a:buNone/>
                        <a:tabLst/>
                      </a:pPr>
                      <a:r>
                        <a:rPr lang="en-US" sz="1600" kern="100">
                          <a:solidFill>
                            <a:schemeClr val="tx1"/>
                          </a:solidFill>
                          <a:effectLst/>
                          <a:latin typeface="Arial"/>
                          <a:ea typeface="Aptos" panose="020B0004020202020204" pitchFamily="34" charset="0"/>
                          <a:cs typeface="Arial"/>
                        </a:rPr>
                        <a:t>Major vascular complications</a:t>
                      </a:r>
                    </a:p>
                  </a:txBody>
                  <a:tcPr marL="18288" marR="18288" marT="18288" marB="18288" anchor="ctr">
                    <a:lnL w="0">
                      <a:noFill/>
                    </a:lnL>
                    <a:lnR w="0">
                      <a:noFill/>
                    </a:lnR>
                    <a:lnT w="0">
                      <a:noFill/>
                    </a:lnT>
                    <a:lnB w="0">
                      <a:noFill/>
                    </a:lnB>
                    <a:solidFill>
                      <a:schemeClr val="bg1"/>
                    </a:solidFill>
                  </a:tcPr>
                </a:tc>
                <a:tc>
                  <a:txBody>
                    <a:bodyPr/>
                    <a:lstStyle/>
                    <a:p>
                      <a:pPr marL="0" marR="0" indent="9525" algn="ctr">
                        <a:lnSpc>
                          <a:spcPct val="125000"/>
                        </a:lnSpc>
                        <a:buNone/>
                        <a:tabLst/>
                      </a:pPr>
                      <a:r>
                        <a:rPr lang="en-US" sz="1600" b="1" kern="100">
                          <a:solidFill>
                            <a:schemeClr val="tx1"/>
                          </a:solidFill>
                          <a:effectLst/>
                          <a:latin typeface="Arial"/>
                          <a:ea typeface="Aptos" panose="020B0004020202020204" pitchFamily="34" charset="0"/>
                          <a:cs typeface="Arial"/>
                        </a:rPr>
                        <a:t>13 (5.0%)</a:t>
                      </a:r>
                    </a:p>
                  </a:txBody>
                  <a:tcPr marL="18288" marR="18288" marT="18288" marB="18288" anchor="ctr">
                    <a:lnL w="0">
                      <a:noFill/>
                    </a:lnL>
                    <a:lnR w="0">
                      <a:noFill/>
                    </a:lnR>
                    <a:lnT w="0">
                      <a:noFill/>
                    </a:lnT>
                    <a:lnB w="0">
                      <a:noFill/>
                    </a:lnB>
                    <a:solidFill>
                      <a:schemeClr val="bg1"/>
                    </a:solidFill>
                  </a:tcPr>
                </a:tc>
                <a:tc>
                  <a:txBody>
                    <a:bodyPr/>
                    <a:lstStyle/>
                    <a:p>
                      <a:pPr algn="ctr">
                        <a:buNone/>
                      </a:pPr>
                      <a:r>
                        <a:rPr lang="en-US" sz="1600" b="1" dirty="0">
                          <a:solidFill>
                            <a:schemeClr val="tx1"/>
                          </a:solidFill>
                          <a:effectLst/>
                          <a:latin typeface="Arial"/>
                          <a:cs typeface="Arial"/>
                        </a:rPr>
                        <a:t>5 (1.9%) </a:t>
                      </a:r>
                    </a:p>
                  </a:txBody>
                  <a:tcPr marL="47625" marR="47625" marT="0" marB="0" anchor="ctr">
                    <a:lnL w="0">
                      <a:noFill/>
                    </a:lnL>
                    <a:lnR w="0">
                      <a:noFill/>
                    </a:lnR>
                    <a:lnT w="0">
                      <a:noFill/>
                    </a:lnT>
                    <a:lnB w="0">
                      <a:noFill/>
                    </a:lnB>
                    <a:solidFill>
                      <a:schemeClr val="bg1"/>
                    </a:solidFill>
                  </a:tcPr>
                </a:tc>
                <a:extLst>
                  <a:ext uri="{0D108BD9-81ED-4DB2-BD59-A6C34878D82A}">
                    <a16:rowId xmlns:a16="http://schemas.microsoft.com/office/drawing/2014/main" val="3421636252"/>
                  </a:ext>
                </a:extLst>
              </a:tr>
            </a:tbl>
          </a:graphicData>
        </a:graphic>
      </p:graphicFrame>
      <p:sp>
        <p:nvSpPr>
          <p:cNvPr id="5" name="TextBox 4">
            <a:extLst>
              <a:ext uri="{FF2B5EF4-FFF2-40B4-BE49-F238E27FC236}">
                <a16:creationId xmlns:a16="http://schemas.microsoft.com/office/drawing/2014/main" id="{F3F9D3D0-787B-1145-DEEA-DFF016793B0D}"/>
              </a:ext>
            </a:extLst>
          </p:cNvPr>
          <p:cNvSpPr txBox="1"/>
          <p:nvPr/>
        </p:nvSpPr>
        <p:spPr>
          <a:xfrm>
            <a:off x="3412517" y="6328146"/>
            <a:ext cx="7303576" cy="276999"/>
          </a:xfrm>
          <a:prstGeom prst="rect">
            <a:avLst/>
          </a:prstGeom>
          <a:noFill/>
        </p:spPr>
        <p:txBody>
          <a:bodyPr wrap="square">
            <a:spAutoFit/>
          </a:bodyPr>
          <a:lstStyle/>
          <a:p>
            <a:r>
              <a:rPr lang="en-US" sz="1200" kern="0" dirty="0">
                <a:solidFill>
                  <a:schemeClr val="bg1"/>
                </a:solidFill>
                <a:effectLst/>
                <a:latin typeface="Arial" panose="020B0604020202020204" pitchFamily="34" charset="0"/>
                <a:ea typeface="Times New Roman" panose="02020603050405020304" pitchFamily="18" charset="0"/>
              </a:rPr>
              <a:t>Safety population = all subjects in whom a TV-</a:t>
            </a:r>
            <a:r>
              <a:rPr lang="en-US" sz="1200" kern="0" dirty="0" err="1">
                <a:solidFill>
                  <a:schemeClr val="bg1"/>
                </a:solidFill>
                <a:effectLst/>
                <a:latin typeface="Arial" panose="020B0604020202020204" pitchFamily="34" charset="0"/>
                <a:ea typeface="Times New Roman" panose="02020603050405020304" pitchFamily="18" charset="0"/>
              </a:rPr>
              <a:t>mAFP</a:t>
            </a:r>
            <a:r>
              <a:rPr lang="en-US" sz="1200" kern="0" dirty="0">
                <a:solidFill>
                  <a:schemeClr val="bg1"/>
                </a:solidFill>
                <a:effectLst/>
                <a:latin typeface="Arial" panose="020B0604020202020204" pitchFamily="34" charset="0"/>
                <a:ea typeface="Times New Roman" panose="02020603050405020304" pitchFamily="18" charset="0"/>
              </a:rPr>
              <a:t> insertion was attempted during the index procedure.</a:t>
            </a:r>
            <a:r>
              <a:rPr lang="en-US" sz="1200" dirty="0">
                <a:solidFill>
                  <a:schemeClr val="bg1"/>
                </a:solidFill>
                <a:effectLst/>
              </a:rPr>
              <a:t> </a:t>
            </a:r>
            <a:endParaRPr lang="en-US" sz="1200" dirty="0">
              <a:solidFill>
                <a:schemeClr val="bg1"/>
              </a:solidFill>
            </a:endParaRPr>
          </a:p>
        </p:txBody>
      </p:sp>
    </p:spTree>
    <p:extLst>
      <p:ext uri="{BB962C8B-B14F-4D97-AF65-F5344CB8AC3E}">
        <p14:creationId xmlns:p14="http://schemas.microsoft.com/office/powerpoint/2010/main" val="1358065974"/>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Righ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E80F1-7918-DABF-A1A4-0DBB9E6DFD9C}"/>
            </a:ext>
          </a:extLst>
        </p:cNvPr>
        <p:cNvGrpSpPr/>
        <p:nvPr/>
      </p:nvGrpSpPr>
      <p:grpSpPr>
        <a:xfrm>
          <a:off x="0" y="0"/>
          <a:ext cx="0" cy="0"/>
          <a:chOff x="0" y="0"/>
          <a:chExt cx="0" cy="0"/>
        </a:xfrm>
      </p:grpSpPr>
      <p:pic>
        <p:nvPicPr>
          <p:cNvPr id="6" name="Picture 5" descr="ACC.tif">
            <a:extLst>
              <a:ext uri="{FF2B5EF4-FFF2-40B4-BE49-F238E27FC236}">
                <a16:creationId xmlns:a16="http://schemas.microsoft.com/office/drawing/2014/main" id="{5B3F48FB-FCB1-B0F3-8EDF-A86B531D7A43}"/>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l="61929" t="19555" r="2902" b="30679"/>
          <a:stretch>
            <a:fillRect/>
          </a:stretch>
        </p:blipFill>
        <p:spPr>
          <a:xfrm>
            <a:off x="6935330" y="1750418"/>
            <a:ext cx="4935929" cy="2674525"/>
          </a:xfrm>
          <a:prstGeom prst="rect">
            <a:avLst/>
          </a:prstGeom>
        </p:spPr>
      </p:pic>
      <p:pic>
        <p:nvPicPr>
          <p:cNvPr id="5" name="Picture 4" descr="ACC.tif">
            <a:extLst>
              <a:ext uri="{FF2B5EF4-FFF2-40B4-BE49-F238E27FC236}">
                <a16:creationId xmlns:a16="http://schemas.microsoft.com/office/drawing/2014/main" id="{06AEC436-D21E-2D92-43B0-917F18953E8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l="13980" t="19555" r="53117" b="30679"/>
          <a:stretch>
            <a:fillRect/>
          </a:stretch>
        </p:blipFill>
        <p:spPr>
          <a:xfrm>
            <a:off x="856600" y="1719422"/>
            <a:ext cx="4617782" cy="2674525"/>
          </a:xfrm>
          <a:prstGeom prst="rect">
            <a:avLst/>
          </a:prstGeom>
        </p:spPr>
      </p:pic>
      <p:sp>
        <p:nvSpPr>
          <p:cNvPr id="2" name="Title 1">
            <a:extLst>
              <a:ext uri="{FF2B5EF4-FFF2-40B4-BE49-F238E27FC236}">
                <a16:creationId xmlns:a16="http://schemas.microsoft.com/office/drawing/2014/main" id="{02156FE6-77B6-D8B2-40D7-AC5D9A8036FC}"/>
              </a:ext>
            </a:extLst>
          </p:cNvPr>
          <p:cNvSpPr>
            <a:spLocks noGrp="1"/>
          </p:cNvSpPr>
          <p:nvPr>
            <p:ph type="title"/>
          </p:nvPr>
        </p:nvSpPr>
        <p:spPr>
          <a:xfrm>
            <a:off x="-6738" y="423253"/>
            <a:ext cx="12205476" cy="530943"/>
          </a:xfrm>
        </p:spPr>
        <p:txBody>
          <a:bodyPr vert="horz" lIns="91440" tIns="45720" rIns="91440" bIns="45720" rtlCol="0" anchor="ctr">
            <a:noAutofit/>
          </a:bodyPr>
          <a:lstStyle/>
          <a:p>
            <a:pPr>
              <a:lnSpc>
                <a:spcPct val="100000"/>
              </a:lnSpc>
            </a:pPr>
            <a:r>
              <a:rPr lang="en-US" sz="3200" dirty="0">
                <a:solidFill>
                  <a:schemeClr val="tx1"/>
                </a:solidFill>
              </a:rPr>
              <a:t>Relationship Between Mortality and</a:t>
            </a:r>
            <a:br>
              <a:rPr lang="en-US" sz="3200" dirty="0">
                <a:solidFill>
                  <a:schemeClr val="tx1"/>
                </a:solidFill>
              </a:rPr>
            </a:br>
            <a:r>
              <a:rPr lang="en-US" sz="3200" dirty="0">
                <a:solidFill>
                  <a:schemeClr val="tx1"/>
                </a:solidFill>
              </a:rPr>
              <a:t>Major Bleeding and Vascular Complications</a:t>
            </a:r>
          </a:p>
        </p:txBody>
      </p:sp>
      <p:sp>
        <p:nvSpPr>
          <p:cNvPr id="9" name="Content Placeholder 2">
            <a:extLst>
              <a:ext uri="{FF2B5EF4-FFF2-40B4-BE49-F238E27FC236}">
                <a16:creationId xmlns:a16="http://schemas.microsoft.com/office/drawing/2014/main" id="{C3EE7CD8-7BD6-918E-1275-B6711E881B36}"/>
              </a:ext>
            </a:extLst>
          </p:cNvPr>
          <p:cNvSpPr txBox="1">
            <a:spLocks/>
          </p:cNvSpPr>
          <p:nvPr/>
        </p:nvSpPr>
        <p:spPr>
          <a:xfrm>
            <a:off x="6327547" y="5360286"/>
            <a:ext cx="1821021" cy="337635"/>
          </a:xfrm>
          <a:prstGeom prst="rect">
            <a:avLst/>
          </a:prstGeom>
          <a:noFill/>
        </p:spPr>
        <p:txBody>
          <a:bodyPr vert="horz" lIns="91440" tIns="0" rIns="91440" bIns="0" rtlCol="0" anchor="t"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900"/>
              </a:spcBef>
              <a:buNone/>
            </a:pPr>
            <a:r>
              <a:rPr lang="en-US" sz="1200" b="1">
                <a:effectLst/>
                <a:latin typeface="Calibri" panose="020F0502020204030204" pitchFamily="34" charset="0"/>
              </a:rPr>
              <a:t>Major bleeding or vascular complications</a:t>
            </a:r>
          </a:p>
        </p:txBody>
      </p:sp>
      <p:sp>
        <p:nvSpPr>
          <p:cNvPr id="10" name="Content Placeholder 2">
            <a:extLst>
              <a:ext uri="{FF2B5EF4-FFF2-40B4-BE49-F238E27FC236}">
                <a16:creationId xmlns:a16="http://schemas.microsoft.com/office/drawing/2014/main" id="{45584A70-670C-D3C1-2FFB-43FF68A068B4}"/>
              </a:ext>
            </a:extLst>
          </p:cNvPr>
          <p:cNvSpPr txBox="1">
            <a:spLocks/>
          </p:cNvSpPr>
          <p:nvPr/>
        </p:nvSpPr>
        <p:spPr>
          <a:xfrm>
            <a:off x="6327547" y="4975043"/>
            <a:ext cx="1821021" cy="337635"/>
          </a:xfrm>
          <a:prstGeom prst="rect">
            <a:avLst/>
          </a:prstGeom>
          <a:noFill/>
        </p:spPr>
        <p:txBody>
          <a:bodyPr vert="horz" lIns="91440" tIns="0" rIns="91440" bIns="0" rtlCol="0" anchor="b"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200" b="1">
                <a:effectLst/>
                <a:latin typeface="Calibri" panose="020F0502020204030204" pitchFamily="34" charset="0"/>
              </a:rPr>
              <a:t>No major bleeding or vascular complications</a:t>
            </a:r>
          </a:p>
        </p:txBody>
      </p:sp>
      <p:sp>
        <p:nvSpPr>
          <p:cNvPr id="11" name="Content Placeholder 2">
            <a:extLst>
              <a:ext uri="{FF2B5EF4-FFF2-40B4-BE49-F238E27FC236}">
                <a16:creationId xmlns:a16="http://schemas.microsoft.com/office/drawing/2014/main" id="{E3DDB5EE-C910-E9EF-1267-909B226B118C}"/>
              </a:ext>
            </a:extLst>
          </p:cNvPr>
          <p:cNvSpPr txBox="1">
            <a:spLocks/>
          </p:cNvSpPr>
          <p:nvPr/>
        </p:nvSpPr>
        <p:spPr>
          <a:xfrm>
            <a:off x="251832" y="5360286"/>
            <a:ext cx="1821021" cy="337635"/>
          </a:xfrm>
          <a:prstGeom prst="rect">
            <a:avLst/>
          </a:prstGeom>
          <a:noFill/>
        </p:spPr>
        <p:txBody>
          <a:bodyPr vert="horz" lIns="91440" tIns="0" rIns="91440" bIns="0" rtlCol="0" anchor="t"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900"/>
              </a:spcBef>
              <a:buNone/>
            </a:pPr>
            <a:r>
              <a:rPr lang="en-US" sz="1200" b="1">
                <a:solidFill>
                  <a:srgbClr val="1616FF"/>
                </a:solidFill>
                <a:effectLst/>
                <a:latin typeface="Calibri" panose="020F0502020204030204" pitchFamily="34" charset="0"/>
              </a:rPr>
              <a:t>Major bleeding or vascular complications</a:t>
            </a:r>
          </a:p>
        </p:txBody>
      </p:sp>
      <p:sp>
        <p:nvSpPr>
          <p:cNvPr id="12" name="Content Placeholder 2">
            <a:extLst>
              <a:ext uri="{FF2B5EF4-FFF2-40B4-BE49-F238E27FC236}">
                <a16:creationId xmlns:a16="http://schemas.microsoft.com/office/drawing/2014/main" id="{029C12CE-7D98-AB6E-C7C9-C50E8AAB6640}"/>
              </a:ext>
            </a:extLst>
          </p:cNvPr>
          <p:cNvSpPr txBox="1">
            <a:spLocks/>
          </p:cNvSpPr>
          <p:nvPr/>
        </p:nvSpPr>
        <p:spPr>
          <a:xfrm>
            <a:off x="251832" y="4975043"/>
            <a:ext cx="1821021" cy="337635"/>
          </a:xfrm>
          <a:prstGeom prst="rect">
            <a:avLst/>
          </a:prstGeom>
          <a:noFill/>
        </p:spPr>
        <p:txBody>
          <a:bodyPr vert="horz" lIns="91440" tIns="0" rIns="91440" bIns="0" rtlCol="0" anchor="b"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200" b="1">
                <a:solidFill>
                  <a:srgbClr val="1616FF"/>
                </a:solidFill>
                <a:latin typeface="Calibri" panose="020F0502020204030204" pitchFamily="34" charset="0"/>
              </a:rPr>
              <a:t>No major </a:t>
            </a:r>
            <a:r>
              <a:rPr lang="en-US" sz="1200" b="1">
                <a:solidFill>
                  <a:srgbClr val="1616FF"/>
                </a:solidFill>
                <a:effectLst/>
                <a:latin typeface="Calibri" panose="020F0502020204030204" pitchFamily="34" charset="0"/>
              </a:rPr>
              <a:t>bleeding or vascular complications</a:t>
            </a:r>
          </a:p>
        </p:txBody>
      </p:sp>
      <p:sp>
        <p:nvSpPr>
          <p:cNvPr id="18" name="Content Placeholder 2">
            <a:extLst>
              <a:ext uri="{FF2B5EF4-FFF2-40B4-BE49-F238E27FC236}">
                <a16:creationId xmlns:a16="http://schemas.microsoft.com/office/drawing/2014/main" id="{F1906ED3-3B18-C721-A14E-0F739A2EB0B9}"/>
              </a:ext>
            </a:extLst>
          </p:cNvPr>
          <p:cNvSpPr txBox="1">
            <a:spLocks/>
          </p:cNvSpPr>
          <p:nvPr/>
        </p:nvSpPr>
        <p:spPr>
          <a:xfrm>
            <a:off x="1640889" y="1780557"/>
            <a:ext cx="3941442" cy="1293317"/>
          </a:xfrm>
          <a:prstGeom prst="rect">
            <a:avLst/>
          </a:prstGeom>
          <a:solidFill>
            <a:schemeClr val="bg1"/>
          </a:solidFill>
        </p:spPr>
        <p:txBody>
          <a:bodyPr vert="horz" lIns="91440" tIns="0" rIns="91440" bIns="0" rtlCol="0" anchor="t"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900"/>
              </a:spcBef>
              <a:buNone/>
            </a:pPr>
            <a:endParaRPr lang="en-US" sz="1600" b="1">
              <a:latin typeface="Calibri" panose="020F0502020204030204" pitchFamily="34" charset="0"/>
            </a:endParaRPr>
          </a:p>
          <a:p>
            <a:pPr marL="0" indent="0" algn="ctr">
              <a:spcBef>
                <a:spcPts val="900"/>
              </a:spcBef>
              <a:buNone/>
            </a:pPr>
            <a:r>
              <a:rPr lang="en-US" sz="1800" b="1">
                <a:latin typeface="Calibri" panose="020F0502020204030204" pitchFamily="34" charset="0"/>
              </a:rPr>
              <a:t>HR 2.46 (95% CI 0.75-8.06)</a:t>
            </a:r>
          </a:p>
        </p:txBody>
      </p:sp>
      <p:sp>
        <p:nvSpPr>
          <p:cNvPr id="20" name="Content Placeholder 2">
            <a:extLst>
              <a:ext uri="{FF2B5EF4-FFF2-40B4-BE49-F238E27FC236}">
                <a16:creationId xmlns:a16="http://schemas.microsoft.com/office/drawing/2014/main" id="{C5E6E894-D2A4-2869-F484-A0C52168A58F}"/>
              </a:ext>
            </a:extLst>
          </p:cNvPr>
          <p:cNvSpPr txBox="1">
            <a:spLocks/>
          </p:cNvSpPr>
          <p:nvPr/>
        </p:nvSpPr>
        <p:spPr>
          <a:xfrm rot="16200000">
            <a:off x="-89834" y="2784647"/>
            <a:ext cx="2123230" cy="289352"/>
          </a:xfrm>
          <a:prstGeom prst="rect">
            <a:avLst/>
          </a:prstGeom>
          <a:solidFill>
            <a:schemeClr val="bg1"/>
          </a:solidFill>
        </p:spPr>
        <p:txBody>
          <a:bodyPr vert="horz" lIns="91440" tIns="0" rIns="91440" bIns="0" rtlCol="0" anchor="t"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900"/>
              </a:spcBef>
              <a:buNone/>
            </a:pPr>
            <a:r>
              <a:rPr lang="en-US" sz="1600" b="1">
                <a:solidFill>
                  <a:srgbClr val="000000"/>
                </a:solidFill>
                <a:effectLst/>
                <a:latin typeface="Calibri" panose="020F0502020204030204" pitchFamily="34" charset="0"/>
              </a:rPr>
              <a:t>All-cause mortality</a:t>
            </a:r>
          </a:p>
        </p:txBody>
      </p:sp>
      <p:sp>
        <p:nvSpPr>
          <p:cNvPr id="17" name="Content Placeholder 2">
            <a:extLst>
              <a:ext uri="{FF2B5EF4-FFF2-40B4-BE49-F238E27FC236}">
                <a16:creationId xmlns:a16="http://schemas.microsoft.com/office/drawing/2014/main" id="{C362E99B-5A13-8FA6-A76C-76CE2EA9440B}"/>
              </a:ext>
            </a:extLst>
          </p:cNvPr>
          <p:cNvSpPr txBox="1">
            <a:spLocks/>
          </p:cNvSpPr>
          <p:nvPr/>
        </p:nvSpPr>
        <p:spPr>
          <a:xfrm>
            <a:off x="7842877" y="1780557"/>
            <a:ext cx="3941442" cy="1293317"/>
          </a:xfrm>
          <a:prstGeom prst="rect">
            <a:avLst/>
          </a:prstGeom>
          <a:solidFill>
            <a:schemeClr val="bg1"/>
          </a:solidFill>
        </p:spPr>
        <p:txBody>
          <a:bodyPr vert="horz" lIns="91440" tIns="0" rIns="91440" bIns="0" rtlCol="0" anchor="t"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900"/>
              </a:spcBef>
              <a:buNone/>
            </a:pPr>
            <a:endParaRPr lang="en-US" sz="1600" b="1">
              <a:effectLst/>
              <a:latin typeface="Calibri" panose="020F0502020204030204" pitchFamily="34" charset="0"/>
            </a:endParaRPr>
          </a:p>
          <a:p>
            <a:pPr marL="0" indent="0" algn="ctr">
              <a:spcBef>
                <a:spcPts val="900"/>
              </a:spcBef>
              <a:buNone/>
            </a:pPr>
            <a:r>
              <a:rPr lang="en-US" sz="1800" b="1">
                <a:effectLst/>
                <a:latin typeface="Calibri" panose="020F0502020204030204" pitchFamily="34" charset="0"/>
              </a:rPr>
              <a:t>HR 12.74 (95% CI 4.03-40.27)</a:t>
            </a:r>
          </a:p>
        </p:txBody>
      </p:sp>
      <p:sp>
        <p:nvSpPr>
          <p:cNvPr id="21" name="Content Placeholder 2">
            <a:extLst>
              <a:ext uri="{FF2B5EF4-FFF2-40B4-BE49-F238E27FC236}">
                <a16:creationId xmlns:a16="http://schemas.microsoft.com/office/drawing/2014/main" id="{2531B108-A4F0-DEB5-5BB8-7FCF12FB810A}"/>
              </a:ext>
            </a:extLst>
          </p:cNvPr>
          <p:cNvSpPr txBox="1">
            <a:spLocks/>
          </p:cNvSpPr>
          <p:nvPr/>
        </p:nvSpPr>
        <p:spPr>
          <a:xfrm rot="16200000">
            <a:off x="6094101" y="2784648"/>
            <a:ext cx="2123230" cy="289352"/>
          </a:xfrm>
          <a:prstGeom prst="rect">
            <a:avLst/>
          </a:prstGeom>
          <a:solidFill>
            <a:schemeClr val="bg1"/>
          </a:solidFill>
        </p:spPr>
        <p:txBody>
          <a:bodyPr vert="horz" lIns="91440" tIns="0" rIns="91440" bIns="0" rtlCol="0" anchor="t"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900"/>
              </a:spcBef>
              <a:buNone/>
            </a:pPr>
            <a:r>
              <a:rPr lang="en-US" sz="1600" b="1">
                <a:solidFill>
                  <a:srgbClr val="000000"/>
                </a:solidFill>
                <a:effectLst/>
                <a:latin typeface="Calibri" panose="020F0502020204030204" pitchFamily="34" charset="0"/>
              </a:rPr>
              <a:t>All-cause mortality</a:t>
            </a:r>
          </a:p>
        </p:txBody>
      </p:sp>
      <p:sp>
        <p:nvSpPr>
          <p:cNvPr id="19" name="Content Placeholder 2">
            <a:extLst>
              <a:ext uri="{FF2B5EF4-FFF2-40B4-BE49-F238E27FC236}">
                <a16:creationId xmlns:a16="http://schemas.microsoft.com/office/drawing/2014/main" id="{2BE34D9D-DA58-00F9-4D93-DF9F222E37FA}"/>
              </a:ext>
            </a:extLst>
          </p:cNvPr>
          <p:cNvSpPr txBox="1">
            <a:spLocks/>
          </p:cNvSpPr>
          <p:nvPr/>
        </p:nvSpPr>
        <p:spPr>
          <a:xfrm>
            <a:off x="5495103" y="2586871"/>
            <a:ext cx="1201793" cy="760027"/>
          </a:xfrm>
          <a:prstGeom prst="roundRect">
            <a:avLst>
              <a:gd name="adj" fmla="val 24493"/>
            </a:avLst>
          </a:prstGeom>
          <a:noFill/>
          <a:ln>
            <a:solidFill>
              <a:schemeClr val="tx1"/>
            </a:solidFill>
          </a:ln>
        </p:spPr>
        <p:style>
          <a:lnRef idx="2">
            <a:schemeClr val="accent1"/>
          </a:lnRef>
          <a:fillRef idx="1">
            <a:schemeClr val="lt1"/>
          </a:fillRef>
          <a:effectRef idx="0">
            <a:schemeClr val="accent1"/>
          </a:effectRef>
          <a:fontRef idx="minor">
            <a:schemeClr val="dk1"/>
          </a:fontRef>
        </p:style>
        <p:txBody>
          <a:bodyPr vert="horz" wrap="none" lIns="0" tIns="0" rIns="0" bIns="0" rtlCol="0" anchor="ctr"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900"/>
              </a:spcBef>
              <a:buNone/>
            </a:pPr>
            <a:r>
              <a:rPr lang="en-US" b="1">
                <a:effectLst/>
                <a:latin typeface="Calibri" panose="020F0502020204030204" pitchFamily="34" charset="0"/>
              </a:rPr>
              <a:t>p</a:t>
            </a:r>
            <a:r>
              <a:rPr lang="en-US" b="1" baseline="-25000">
                <a:effectLst/>
                <a:latin typeface="Calibri" panose="020F0502020204030204" pitchFamily="34" charset="0"/>
              </a:rPr>
              <a:t>interaction</a:t>
            </a:r>
            <a:endParaRPr lang="en-US" b="1" baseline="-25000">
              <a:latin typeface="Calibri" panose="020F0502020204030204" pitchFamily="34" charset="0"/>
            </a:endParaRPr>
          </a:p>
          <a:p>
            <a:pPr marL="0" indent="0" algn="ctr">
              <a:spcBef>
                <a:spcPts val="900"/>
              </a:spcBef>
              <a:buNone/>
            </a:pPr>
            <a:r>
              <a:rPr lang="en-US" sz="1800" b="1">
                <a:effectLst/>
                <a:latin typeface="Calibri" panose="020F0502020204030204" pitchFamily="34" charset="0"/>
              </a:rPr>
              <a:t>0.046</a:t>
            </a:r>
          </a:p>
        </p:txBody>
      </p:sp>
      <p:pic>
        <p:nvPicPr>
          <p:cNvPr id="4" name="Content Placeholder 3">
            <a:extLst>
              <a:ext uri="{FF2B5EF4-FFF2-40B4-BE49-F238E27FC236}">
                <a16:creationId xmlns:a16="http://schemas.microsoft.com/office/drawing/2014/main" id="{B4D97FCA-D7B1-CA83-CFC7-EA2CB5C4F80D}"/>
              </a:ext>
              <a:ext uri="{C183D7F6-B498-43B3-948B-1728B52AA6E4}">
                <adec:decorative xmlns:adec="http://schemas.microsoft.com/office/drawing/2017/decorative" val="1"/>
              </a:ext>
            </a:extLst>
          </p:cNvPr>
          <p:cNvPicPr>
            <a:picLocks noGrp="1" noChangeAspect="1"/>
          </p:cNvPicPr>
          <p:nvPr>
            <p:ph idx="1"/>
          </p:nvPr>
        </p:nvPicPr>
        <p:blipFill>
          <a:blip r:embed="rId4" cstate="print">
            <a:extLst>
              <a:ext uri="{28A0092B-C50C-407E-A947-70E740481C1C}">
                <a14:useLocalDpi xmlns:a14="http://schemas.microsoft.com/office/drawing/2010/main"/>
              </a:ext>
            </a:extLst>
          </a:blip>
          <a:srcRect t="-1290" r="1047" b="5230"/>
          <a:stretch>
            <a:fillRect/>
          </a:stretch>
        </p:blipFill>
        <p:spPr>
          <a:xfrm>
            <a:off x="1809136" y="5000740"/>
            <a:ext cx="3579925" cy="699386"/>
          </a:xfrm>
          <a:prstGeom prst="rect">
            <a:avLst/>
          </a:prstGeom>
        </p:spPr>
      </p:pic>
      <p:pic>
        <p:nvPicPr>
          <p:cNvPr id="14" name="Content Placeholder 3">
            <a:extLst>
              <a:ext uri="{FF2B5EF4-FFF2-40B4-BE49-F238E27FC236}">
                <a16:creationId xmlns:a16="http://schemas.microsoft.com/office/drawing/2014/main" id="{8661469C-9EDD-A5DC-3677-D5AAB0097794}"/>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t="-174" r="8851" b="14582"/>
          <a:stretch>
            <a:fillRect/>
          </a:stretch>
        </p:blipFill>
        <p:spPr>
          <a:xfrm>
            <a:off x="7973062" y="5016376"/>
            <a:ext cx="3503455" cy="686419"/>
          </a:xfrm>
          <a:prstGeom prst="rect">
            <a:avLst/>
          </a:prstGeom>
          <a:noFill/>
        </p:spPr>
      </p:pic>
      <p:sp>
        <p:nvSpPr>
          <p:cNvPr id="26" name="Content Placeholder 2">
            <a:extLst>
              <a:ext uri="{FF2B5EF4-FFF2-40B4-BE49-F238E27FC236}">
                <a16:creationId xmlns:a16="http://schemas.microsoft.com/office/drawing/2014/main" id="{BB7A0AF8-EEF9-61A1-89CB-E4AD9F7DC06F}"/>
              </a:ext>
            </a:extLst>
          </p:cNvPr>
          <p:cNvSpPr txBox="1">
            <a:spLocks/>
          </p:cNvSpPr>
          <p:nvPr/>
        </p:nvSpPr>
        <p:spPr>
          <a:xfrm>
            <a:off x="5186271" y="3924792"/>
            <a:ext cx="595362" cy="168513"/>
          </a:xfrm>
          <a:prstGeom prst="rect">
            <a:avLst/>
          </a:prstGeom>
          <a:solidFill>
            <a:schemeClr val="bg1"/>
          </a:solidFill>
        </p:spPr>
        <p:txBody>
          <a:bodyPr vert="horz" wrap="none" lIns="0" tIns="0" rIns="0" bIns="0" rtlCol="0" anchor="t"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900"/>
              </a:spcBef>
              <a:buNone/>
            </a:pPr>
            <a:r>
              <a:rPr lang="en-US" sz="1600" b="1">
                <a:solidFill>
                  <a:srgbClr val="1616FF"/>
                </a:solidFill>
                <a:effectLst/>
                <a:latin typeface="Calibri" panose="020F0502020204030204" pitchFamily="34" charset="0"/>
              </a:rPr>
              <a:t>3.0%</a:t>
            </a:r>
          </a:p>
        </p:txBody>
      </p:sp>
      <p:sp>
        <p:nvSpPr>
          <p:cNvPr id="27" name="Content Placeholder 2">
            <a:extLst>
              <a:ext uri="{FF2B5EF4-FFF2-40B4-BE49-F238E27FC236}">
                <a16:creationId xmlns:a16="http://schemas.microsoft.com/office/drawing/2014/main" id="{E94970AC-8644-39C4-7EFF-B11BBD052441}"/>
              </a:ext>
            </a:extLst>
          </p:cNvPr>
          <p:cNvSpPr txBox="1">
            <a:spLocks/>
          </p:cNvSpPr>
          <p:nvPr/>
        </p:nvSpPr>
        <p:spPr>
          <a:xfrm>
            <a:off x="5186271" y="3750406"/>
            <a:ext cx="595362" cy="168513"/>
          </a:xfrm>
          <a:prstGeom prst="rect">
            <a:avLst/>
          </a:prstGeom>
          <a:solidFill>
            <a:schemeClr val="bg1"/>
          </a:solidFill>
        </p:spPr>
        <p:txBody>
          <a:bodyPr vert="horz" wrap="none" lIns="0" tIns="0" rIns="0" bIns="0" rtlCol="0" anchor="t"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900"/>
              </a:spcBef>
              <a:buNone/>
            </a:pPr>
            <a:r>
              <a:rPr lang="en-US" sz="1600" b="1">
                <a:solidFill>
                  <a:srgbClr val="1616FF"/>
                </a:solidFill>
                <a:latin typeface="Calibri" panose="020F0502020204030204" pitchFamily="34" charset="0"/>
              </a:rPr>
              <a:t>7.4%</a:t>
            </a:r>
            <a:endParaRPr lang="en-US" sz="1600" b="1">
              <a:solidFill>
                <a:srgbClr val="1616FF"/>
              </a:solidFill>
              <a:effectLst/>
              <a:latin typeface="Calibri" panose="020F0502020204030204" pitchFamily="34" charset="0"/>
            </a:endParaRPr>
          </a:p>
        </p:txBody>
      </p:sp>
      <p:sp>
        <p:nvSpPr>
          <p:cNvPr id="28" name="Content Placeholder 2">
            <a:extLst>
              <a:ext uri="{FF2B5EF4-FFF2-40B4-BE49-F238E27FC236}">
                <a16:creationId xmlns:a16="http://schemas.microsoft.com/office/drawing/2014/main" id="{DE0E2997-95FB-A34D-EFE9-7FB4B74B2F7D}"/>
              </a:ext>
            </a:extLst>
          </p:cNvPr>
          <p:cNvSpPr txBox="1">
            <a:spLocks/>
          </p:cNvSpPr>
          <p:nvPr/>
        </p:nvSpPr>
        <p:spPr>
          <a:xfrm>
            <a:off x="11360739" y="3924792"/>
            <a:ext cx="595362" cy="168513"/>
          </a:xfrm>
          <a:prstGeom prst="rect">
            <a:avLst/>
          </a:prstGeom>
          <a:solidFill>
            <a:schemeClr val="bg1"/>
          </a:solidFill>
        </p:spPr>
        <p:txBody>
          <a:bodyPr vert="horz" wrap="none" lIns="0" tIns="0" rIns="0" bIns="0" rtlCol="0" anchor="t"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900"/>
              </a:spcBef>
              <a:buNone/>
            </a:pPr>
            <a:r>
              <a:rPr lang="en-US" sz="1600" b="1">
                <a:effectLst/>
                <a:latin typeface="Calibri" panose="020F0502020204030204" pitchFamily="34" charset="0"/>
              </a:rPr>
              <a:t>2.9%</a:t>
            </a:r>
          </a:p>
        </p:txBody>
      </p:sp>
      <p:sp>
        <p:nvSpPr>
          <p:cNvPr id="29" name="Content Placeholder 2">
            <a:extLst>
              <a:ext uri="{FF2B5EF4-FFF2-40B4-BE49-F238E27FC236}">
                <a16:creationId xmlns:a16="http://schemas.microsoft.com/office/drawing/2014/main" id="{12A09318-C7AF-3644-AF1F-C684E0E434FF}"/>
              </a:ext>
            </a:extLst>
          </p:cNvPr>
          <p:cNvSpPr txBox="1">
            <a:spLocks/>
          </p:cNvSpPr>
          <p:nvPr/>
        </p:nvSpPr>
        <p:spPr>
          <a:xfrm>
            <a:off x="11360739" y="3335784"/>
            <a:ext cx="595362" cy="168513"/>
          </a:xfrm>
          <a:prstGeom prst="rect">
            <a:avLst/>
          </a:prstGeom>
          <a:solidFill>
            <a:schemeClr val="bg1"/>
          </a:solidFill>
        </p:spPr>
        <p:txBody>
          <a:bodyPr vert="horz" wrap="none" lIns="0" tIns="0" rIns="0" bIns="0" rtlCol="0" anchor="t"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900"/>
              </a:spcBef>
              <a:buNone/>
            </a:pPr>
            <a:r>
              <a:rPr lang="en-US" sz="1600" b="1">
                <a:latin typeface="Calibri" panose="020F0502020204030204" pitchFamily="34" charset="0"/>
              </a:rPr>
              <a:t>31.6%</a:t>
            </a:r>
            <a:endParaRPr lang="en-US" sz="1600" b="1">
              <a:effectLst/>
              <a:latin typeface="Calibri" panose="020F0502020204030204" pitchFamily="34" charset="0"/>
            </a:endParaRPr>
          </a:p>
        </p:txBody>
      </p:sp>
      <p:sp>
        <p:nvSpPr>
          <p:cNvPr id="7" name="Title 9">
            <a:extLst>
              <a:ext uri="{FF2B5EF4-FFF2-40B4-BE49-F238E27FC236}">
                <a16:creationId xmlns:a16="http://schemas.microsoft.com/office/drawing/2014/main" id="{D9BE6523-7F27-585F-B656-521DA2FE9B3F}"/>
              </a:ext>
            </a:extLst>
          </p:cNvPr>
          <p:cNvSpPr txBox="1">
            <a:spLocks/>
          </p:cNvSpPr>
          <p:nvPr/>
        </p:nvSpPr>
        <p:spPr>
          <a:xfrm>
            <a:off x="1660967" y="1426921"/>
            <a:ext cx="3760637" cy="530943"/>
          </a:xfrm>
          <a:prstGeom prst="rect">
            <a:avLst/>
          </a:prstGeom>
        </p:spPr>
        <p:txBody>
          <a:bodyPr vert="horz" lIns="91440" tIns="45720" rIns="91440" bIns="45720" rtlCol="0" anchor="ctr">
            <a:noAutofit/>
          </a:bodyPr>
          <a:lstStyle>
            <a:lvl1pPr algn="ctr" defTabSz="914377" rtl="0" eaLnBrk="1" latinLnBrk="0" hangingPunct="1">
              <a:lnSpc>
                <a:spcPct val="90000"/>
              </a:lnSpc>
              <a:spcBef>
                <a:spcPct val="0"/>
              </a:spcBef>
              <a:buNone/>
              <a:defRPr sz="3500" b="1" kern="1200">
                <a:solidFill>
                  <a:schemeClr val="accent1"/>
                </a:solidFill>
                <a:latin typeface="Arial" panose="020B0604020202020204" pitchFamily="34" charset="0"/>
                <a:ea typeface="+mj-ea"/>
                <a:cs typeface="Arial" panose="020B0604020202020204" pitchFamily="34" charset="0"/>
              </a:defRPr>
            </a:lvl1pPr>
          </a:lstStyle>
          <a:p>
            <a:r>
              <a:rPr lang="en-US" sz="2800" dirty="0">
                <a:solidFill>
                  <a:srgbClr val="1616FF"/>
                </a:solidFill>
                <a:latin typeface="+mn-lt"/>
              </a:rPr>
              <a:t>Treatment arm</a:t>
            </a:r>
          </a:p>
        </p:txBody>
      </p:sp>
      <p:sp>
        <p:nvSpPr>
          <p:cNvPr id="8" name="Title 9">
            <a:extLst>
              <a:ext uri="{FF2B5EF4-FFF2-40B4-BE49-F238E27FC236}">
                <a16:creationId xmlns:a16="http://schemas.microsoft.com/office/drawing/2014/main" id="{1F5D5305-80E4-9365-E99A-A514041F0E60}"/>
              </a:ext>
            </a:extLst>
          </p:cNvPr>
          <p:cNvSpPr txBox="1">
            <a:spLocks/>
          </p:cNvSpPr>
          <p:nvPr/>
        </p:nvSpPr>
        <p:spPr>
          <a:xfrm>
            <a:off x="7849941" y="1417020"/>
            <a:ext cx="3760637" cy="530943"/>
          </a:xfrm>
          <a:prstGeom prst="rect">
            <a:avLst/>
          </a:prstGeom>
        </p:spPr>
        <p:txBody>
          <a:bodyPr vert="horz" lIns="91440" tIns="45720" rIns="91440" bIns="45720" rtlCol="0" anchor="ctr">
            <a:noAutofit/>
          </a:bodyPr>
          <a:lstStyle>
            <a:lvl1pPr algn="ctr" defTabSz="914377" rtl="0" eaLnBrk="1" latinLnBrk="0" hangingPunct="1">
              <a:lnSpc>
                <a:spcPct val="90000"/>
              </a:lnSpc>
              <a:spcBef>
                <a:spcPct val="0"/>
              </a:spcBef>
              <a:buNone/>
              <a:defRPr sz="3500" b="1" kern="1200">
                <a:solidFill>
                  <a:schemeClr val="accent1"/>
                </a:solidFill>
                <a:latin typeface="Arial" panose="020B0604020202020204" pitchFamily="34" charset="0"/>
                <a:ea typeface="+mj-ea"/>
                <a:cs typeface="Arial" panose="020B0604020202020204" pitchFamily="34" charset="0"/>
              </a:defRPr>
            </a:lvl1pPr>
          </a:lstStyle>
          <a:p>
            <a:r>
              <a:rPr lang="en-US" sz="2800">
                <a:solidFill>
                  <a:schemeClr val="tx1"/>
                </a:solidFill>
                <a:latin typeface="+mn-lt"/>
              </a:rPr>
              <a:t>Control arm</a:t>
            </a:r>
          </a:p>
        </p:txBody>
      </p:sp>
      <p:sp>
        <p:nvSpPr>
          <p:cNvPr id="3" name="Content Placeholder 2">
            <a:extLst>
              <a:ext uri="{FF2B5EF4-FFF2-40B4-BE49-F238E27FC236}">
                <a16:creationId xmlns:a16="http://schemas.microsoft.com/office/drawing/2014/main" id="{DD49A458-F04A-29B8-9597-E7EB78FB3DA0}"/>
              </a:ext>
            </a:extLst>
          </p:cNvPr>
          <p:cNvSpPr txBox="1">
            <a:spLocks/>
          </p:cNvSpPr>
          <p:nvPr/>
        </p:nvSpPr>
        <p:spPr>
          <a:xfrm>
            <a:off x="6322693" y="4709786"/>
            <a:ext cx="1837576" cy="274692"/>
          </a:xfrm>
          <a:prstGeom prst="rect">
            <a:avLst/>
          </a:prstGeom>
          <a:noFill/>
        </p:spPr>
        <p:txBody>
          <a:bodyPr vert="horz" lIns="91440" tIns="0" rIns="91440" bIns="0" rtlCol="0" anchor="t"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900"/>
              </a:spcBef>
              <a:buNone/>
            </a:pPr>
            <a:r>
              <a:rPr lang="en-US" sz="1400" b="1" u="sng">
                <a:solidFill>
                  <a:srgbClr val="000000"/>
                </a:solidFill>
                <a:latin typeface="Calibri" panose="020F0502020204030204" pitchFamily="34" charset="0"/>
              </a:rPr>
              <a:t>Number at Risk</a:t>
            </a:r>
          </a:p>
        </p:txBody>
      </p:sp>
      <p:sp>
        <p:nvSpPr>
          <p:cNvPr id="13" name="Content Placeholder 2">
            <a:extLst>
              <a:ext uri="{FF2B5EF4-FFF2-40B4-BE49-F238E27FC236}">
                <a16:creationId xmlns:a16="http://schemas.microsoft.com/office/drawing/2014/main" id="{8951CDD7-9E6B-21FD-8A9C-6192F6802EC4}"/>
              </a:ext>
            </a:extLst>
          </p:cNvPr>
          <p:cNvSpPr txBox="1">
            <a:spLocks/>
          </p:cNvSpPr>
          <p:nvPr/>
        </p:nvSpPr>
        <p:spPr>
          <a:xfrm>
            <a:off x="244902" y="4709786"/>
            <a:ext cx="1837576" cy="274692"/>
          </a:xfrm>
          <a:prstGeom prst="rect">
            <a:avLst/>
          </a:prstGeom>
          <a:noFill/>
        </p:spPr>
        <p:txBody>
          <a:bodyPr vert="horz" lIns="91440" tIns="0" rIns="91440" bIns="0" rtlCol="0" anchor="t"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900"/>
              </a:spcBef>
              <a:buNone/>
            </a:pPr>
            <a:r>
              <a:rPr lang="en-US" sz="1400" b="1" u="sng">
                <a:solidFill>
                  <a:srgbClr val="000000"/>
                </a:solidFill>
                <a:effectLst/>
                <a:latin typeface="Calibri" panose="020F0502020204030204" pitchFamily="34" charset="0"/>
              </a:rPr>
              <a:t>Number at Risk</a:t>
            </a:r>
          </a:p>
        </p:txBody>
      </p:sp>
      <p:sp>
        <p:nvSpPr>
          <p:cNvPr id="15" name="Content Placeholder 2">
            <a:extLst>
              <a:ext uri="{FF2B5EF4-FFF2-40B4-BE49-F238E27FC236}">
                <a16:creationId xmlns:a16="http://schemas.microsoft.com/office/drawing/2014/main" id="{EDF5651C-6A55-0410-95C1-4AB6296C494A}"/>
              </a:ext>
            </a:extLst>
          </p:cNvPr>
          <p:cNvSpPr txBox="1">
            <a:spLocks/>
          </p:cNvSpPr>
          <p:nvPr/>
        </p:nvSpPr>
        <p:spPr>
          <a:xfrm>
            <a:off x="8285115" y="4438364"/>
            <a:ext cx="2890288" cy="274692"/>
          </a:xfrm>
          <a:prstGeom prst="rect">
            <a:avLst/>
          </a:prstGeom>
          <a:noFill/>
        </p:spPr>
        <p:txBody>
          <a:bodyPr vert="horz" lIns="91440" tIns="0" rIns="91440" bIns="0" rtlCol="0" anchor="t"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900"/>
              </a:spcBef>
              <a:buNone/>
            </a:pPr>
            <a:r>
              <a:rPr lang="en-US" sz="1400" b="1">
                <a:solidFill>
                  <a:srgbClr val="000000"/>
                </a:solidFill>
                <a:latin typeface="Calibri" panose="020F0502020204030204" pitchFamily="34" charset="0"/>
              </a:rPr>
              <a:t>Days from Randomization</a:t>
            </a:r>
          </a:p>
          <a:p>
            <a:pPr marL="0" indent="0" algn="ctr">
              <a:spcBef>
                <a:spcPts val="900"/>
              </a:spcBef>
              <a:buNone/>
            </a:pPr>
            <a:endParaRPr lang="en-US" sz="1400" b="1">
              <a:solidFill>
                <a:srgbClr val="000000"/>
              </a:solidFill>
              <a:effectLst/>
              <a:latin typeface="Calibri" panose="020F0502020204030204" pitchFamily="34" charset="0"/>
            </a:endParaRPr>
          </a:p>
        </p:txBody>
      </p:sp>
      <p:sp>
        <p:nvSpPr>
          <p:cNvPr id="16" name="Content Placeholder 2">
            <a:extLst>
              <a:ext uri="{FF2B5EF4-FFF2-40B4-BE49-F238E27FC236}">
                <a16:creationId xmlns:a16="http://schemas.microsoft.com/office/drawing/2014/main" id="{474685E0-44E0-86FC-E9FA-BD7825067D17}"/>
              </a:ext>
            </a:extLst>
          </p:cNvPr>
          <p:cNvSpPr txBox="1">
            <a:spLocks/>
          </p:cNvSpPr>
          <p:nvPr/>
        </p:nvSpPr>
        <p:spPr>
          <a:xfrm>
            <a:off x="2166466" y="4438364"/>
            <a:ext cx="2890288" cy="274692"/>
          </a:xfrm>
          <a:prstGeom prst="rect">
            <a:avLst/>
          </a:prstGeom>
          <a:noFill/>
        </p:spPr>
        <p:txBody>
          <a:bodyPr vert="horz" lIns="91440" tIns="0" rIns="91440" bIns="0" rtlCol="0" anchor="t"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900"/>
              </a:spcBef>
              <a:buNone/>
            </a:pPr>
            <a:r>
              <a:rPr lang="en-US" sz="1400" b="1">
                <a:solidFill>
                  <a:srgbClr val="000000"/>
                </a:solidFill>
                <a:latin typeface="Calibri" panose="020F0502020204030204" pitchFamily="34" charset="0"/>
              </a:rPr>
              <a:t>Days from Randomization</a:t>
            </a:r>
          </a:p>
          <a:p>
            <a:pPr marL="0" indent="0" algn="ctr">
              <a:spcBef>
                <a:spcPts val="900"/>
              </a:spcBef>
              <a:buNone/>
            </a:pPr>
            <a:endParaRPr lang="en-US" sz="1400" b="1">
              <a:solidFill>
                <a:srgbClr val="000000"/>
              </a:solidFill>
              <a:effectLst/>
              <a:latin typeface="Calibri" panose="020F0502020204030204" pitchFamily="34" charset="0"/>
            </a:endParaRPr>
          </a:p>
        </p:txBody>
      </p:sp>
      <p:sp>
        <p:nvSpPr>
          <p:cNvPr id="22" name="Content Placeholder 2">
            <a:extLst>
              <a:ext uri="{FF2B5EF4-FFF2-40B4-BE49-F238E27FC236}">
                <a16:creationId xmlns:a16="http://schemas.microsoft.com/office/drawing/2014/main" id="{46AA1BAC-5405-0BDE-1910-DB766EBBF6F5}"/>
              </a:ext>
            </a:extLst>
          </p:cNvPr>
          <p:cNvSpPr txBox="1">
            <a:spLocks/>
          </p:cNvSpPr>
          <p:nvPr/>
        </p:nvSpPr>
        <p:spPr>
          <a:xfrm>
            <a:off x="2753211" y="3165899"/>
            <a:ext cx="1821021" cy="337635"/>
          </a:xfrm>
          <a:prstGeom prst="rect">
            <a:avLst/>
          </a:prstGeom>
          <a:noFill/>
        </p:spPr>
        <p:txBody>
          <a:bodyPr vert="horz" lIns="91440" tIns="0" rIns="91440" bIns="0" rtlCol="0" anchor="t"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900"/>
              </a:spcBef>
              <a:buNone/>
            </a:pPr>
            <a:r>
              <a:rPr lang="en-US" sz="1200" b="1">
                <a:solidFill>
                  <a:srgbClr val="1616FF"/>
                </a:solidFill>
                <a:effectLst/>
                <a:latin typeface="Calibri" panose="020F0502020204030204" pitchFamily="34" charset="0"/>
              </a:rPr>
              <a:t>Major bleeding or vascular complications</a:t>
            </a:r>
          </a:p>
        </p:txBody>
      </p:sp>
      <p:sp>
        <p:nvSpPr>
          <p:cNvPr id="23" name="Content Placeholder 2">
            <a:extLst>
              <a:ext uri="{FF2B5EF4-FFF2-40B4-BE49-F238E27FC236}">
                <a16:creationId xmlns:a16="http://schemas.microsoft.com/office/drawing/2014/main" id="{C45D9C33-8179-FFAF-4D59-C7E7E7B6C38A}"/>
              </a:ext>
            </a:extLst>
          </p:cNvPr>
          <p:cNvSpPr txBox="1">
            <a:spLocks/>
          </p:cNvSpPr>
          <p:nvPr/>
        </p:nvSpPr>
        <p:spPr>
          <a:xfrm>
            <a:off x="2753211" y="2780656"/>
            <a:ext cx="1821021" cy="337635"/>
          </a:xfrm>
          <a:prstGeom prst="rect">
            <a:avLst/>
          </a:prstGeom>
          <a:noFill/>
        </p:spPr>
        <p:txBody>
          <a:bodyPr vert="horz" lIns="91440" tIns="0" rIns="91440" bIns="0" rtlCol="0" anchor="b"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200" b="1">
                <a:solidFill>
                  <a:srgbClr val="1616FF"/>
                </a:solidFill>
                <a:latin typeface="Calibri" panose="020F0502020204030204" pitchFamily="34" charset="0"/>
              </a:rPr>
              <a:t>No major </a:t>
            </a:r>
            <a:r>
              <a:rPr lang="en-US" sz="1200" b="1">
                <a:solidFill>
                  <a:srgbClr val="1616FF"/>
                </a:solidFill>
                <a:effectLst/>
                <a:latin typeface="Calibri" panose="020F0502020204030204" pitchFamily="34" charset="0"/>
              </a:rPr>
              <a:t>bleeding or vascular complications</a:t>
            </a:r>
          </a:p>
        </p:txBody>
      </p:sp>
      <p:cxnSp>
        <p:nvCxnSpPr>
          <p:cNvPr id="25" name="Straight Connector 24">
            <a:extLst>
              <a:ext uri="{FF2B5EF4-FFF2-40B4-BE49-F238E27FC236}">
                <a16:creationId xmlns:a16="http://schemas.microsoft.com/office/drawing/2014/main" id="{01395012-3BDA-7AC0-2498-E018C5002F5E}"/>
              </a:ext>
            </a:extLst>
          </p:cNvPr>
          <p:cNvCxnSpPr>
            <a:cxnSpLocks/>
          </p:cNvCxnSpPr>
          <p:nvPr/>
        </p:nvCxnSpPr>
        <p:spPr>
          <a:xfrm>
            <a:off x="2586062" y="3343089"/>
            <a:ext cx="231548" cy="0"/>
          </a:xfrm>
          <a:prstGeom prst="line">
            <a:avLst/>
          </a:prstGeom>
          <a:ln w="19050">
            <a:solidFill>
              <a:srgbClr val="1616FF"/>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F742163-E58E-5876-3A28-241130D83895}"/>
              </a:ext>
            </a:extLst>
          </p:cNvPr>
          <p:cNvCxnSpPr>
            <a:cxnSpLocks/>
          </p:cNvCxnSpPr>
          <p:nvPr/>
        </p:nvCxnSpPr>
        <p:spPr>
          <a:xfrm>
            <a:off x="2574773" y="2941100"/>
            <a:ext cx="231548" cy="0"/>
          </a:xfrm>
          <a:prstGeom prst="line">
            <a:avLst/>
          </a:prstGeom>
          <a:ln w="19050">
            <a:solidFill>
              <a:srgbClr val="1616FF"/>
            </a:solidFill>
            <a:prstDash val="solid"/>
          </a:ln>
        </p:spPr>
        <p:style>
          <a:lnRef idx="1">
            <a:schemeClr val="accent1"/>
          </a:lnRef>
          <a:fillRef idx="0">
            <a:schemeClr val="accent1"/>
          </a:fillRef>
          <a:effectRef idx="0">
            <a:schemeClr val="accent1"/>
          </a:effectRef>
          <a:fontRef idx="minor">
            <a:schemeClr val="tx1"/>
          </a:fontRef>
        </p:style>
      </p:cxnSp>
      <p:sp>
        <p:nvSpPr>
          <p:cNvPr id="34" name="Content Placeholder 2">
            <a:extLst>
              <a:ext uri="{FF2B5EF4-FFF2-40B4-BE49-F238E27FC236}">
                <a16:creationId xmlns:a16="http://schemas.microsoft.com/office/drawing/2014/main" id="{736BA125-5FBC-3AF3-70AB-703E536680AB}"/>
              </a:ext>
            </a:extLst>
          </p:cNvPr>
          <p:cNvSpPr txBox="1">
            <a:spLocks/>
          </p:cNvSpPr>
          <p:nvPr/>
        </p:nvSpPr>
        <p:spPr>
          <a:xfrm>
            <a:off x="9074138" y="3073874"/>
            <a:ext cx="1821021" cy="337635"/>
          </a:xfrm>
          <a:prstGeom prst="rect">
            <a:avLst/>
          </a:prstGeom>
          <a:noFill/>
        </p:spPr>
        <p:txBody>
          <a:bodyPr vert="horz" lIns="91440" tIns="0" rIns="91440" bIns="0" rtlCol="0" anchor="t"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900"/>
              </a:spcBef>
              <a:buNone/>
            </a:pPr>
            <a:r>
              <a:rPr lang="en-US" sz="1200" b="1">
                <a:effectLst/>
                <a:latin typeface="Calibri" panose="020F0502020204030204" pitchFamily="34" charset="0"/>
              </a:rPr>
              <a:t>Major bleeding or vascular complications</a:t>
            </a:r>
          </a:p>
        </p:txBody>
      </p:sp>
      <p:sp>
        <p:nvSpPr>
          <p:cNvPr id="35" name="Content Placeholder 2">
            <a:extLst>
              <a:ext uri="{FF2B5EF4-FFF2-40B4-BE49-F238E27FC236}">
                <a16:creationId xmlns:a16="http://schemas.microsoft.com/office/drawing/2014/main" id="{FCD8A7C1-8C02-5D4F-F095-FC77CD778B61}"/>
              </a:ext>
            </a:extLst>
          </p:cNvPr>
          <p:cNvSpPr txBox="1">
            <a:spLocks/>
          </p:cNvSpPr>
          <p:nvPr/>
        </p:nvSpPr>
        <p:spPr>
          <a:xfrm>
            <a:off x="9074138" y="2688631"/>
            <a:ext cx="1821021" cy="337635"/>
          </a:xfrm>
          <a:prstGeom prst="rect">
            <a:avLst/>
          </a:prstGeom>
          <a:noFill/>
        </p:spPr>
        <p:txBody>
          <a:bodyPr vert="horz" lIns="91440" tIns="0" rIns="91440" bIns="0" rtlCol="0" anchor="b"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200" b="1">
                <a:effectLst/>
                <a:latin typeface="Calibri" panose="020F0502020204030204" pitchFamily="34" charset="0"/>
              </a:rPr>
              <a:t>No major bleeding or vascular complications</a:t>
            </a:r>
          </a:p>
        </p:txBody>
      </p:sp>
      <p:cxnSp>
        <p:nvCxnSpPr>
          <p:cNvPr id="36" name="Straight Connector 35">
            <a:extLst>
              <a:ext uri="{FF2B5EF4-FFF2-40B4-BE49-F238E27FC236}">
                <a16:creationId xmlns:a16="http://schemas.microsoft.com/office/drawing/2014/main" id="{7F5845A6-7F89-137D-8CE0-074E852EE000}"/>
              </a:ext>
            </a:extLst>
          </p:cNvPr>
          <p:cNvCxnSpPr>
            <a:cxnSpLocks/>
          </p:cNvCxnSpPr>
          <p:nvPr/>
        </p:nvCxnSpPr>
        <p:spPr>
          <a:xfrm>
            <a:off x="8891750" y="3251064"/>
            <a:ext cx="231548"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9933069-E347-21A3-C6BC-3F90ABF2BF6B}"/>
              </a:ext>
            </a:extLst>
          </p:cNvPr>
          <p:cNvCxnSpPr>
            <a:cxnSpLocks/>
          </p:cNvCxnSpPr>
          <p:nvPr/>
        </p:nvCxnSpPr>
        <p:spPr>
          <a:xfrm>
            <a:off x="8880461" y="2849075"/>
            <a:ext cx="231548"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8189603"/>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CD722-6FDA-A95A-0561-271D4A7CEB19}"/>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DF5B04D-5E44-F79A-FEDF-D633A1CAEA48}"/>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l="5732" t="11665" r="69582" b="67494"/>
          <a:stretch>
            <a:fillRect/>
          </a:stretch>
        </p:blipFill>
        <p:spPr bwMode="auto">
          <a:xfrm>
            <a:off x="242453" y="2105374"/>
            <a:ext cx="3574138" cy="2330605"/>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1FFC2EA6-8A91-E1BD-0D35-824ABEEAC002}"/>
              </a:ext>
            </a:extLst>
          </p:cNvPr>
          <p:cNvSpPr>
            <a:spLocks noGrp="1"/>
          </p:cNvSpPr>
          <p:nvPr>
            <p:ph type="title"/>
          </p:nvPr>
        </p:nvSpPr>
        <p:spPr>
          <a:xfrm>
            <a:off x="95253" y="428947"/>
            <a:ext cx="12014972" cy="530943"/>
          </a:xfrm>
        </p:spPr>
        <p:txBody>
          <a:bodyPr/>
          <a:lstStyle/>
          <a:p>
            <a:r>
              <a:rPr lang="en-US" sz="3200">
                <a:solidFill>
                  <a:schemeClr val="tx1"/>
                </a:solidFill>
              </a:rPr>
              <a:t>Mortality Impact of Bleeding and Vascular Complications </a:t>
            </a:r>
            <a:endParaRPr lang="en-US" sz="3200" b="0">
              <a:solidFill>
                <a:schemeClr val="tx1"/>
              </a:solidFill>
            </a:endParaRPr>
          </a:p>
        </p:txBody>
      </p:sp>
      <p:sp>
        <p:nvSpPr>
          <p:cNvPr id="8" name="Title 9">
            <a:extLst>
              <a:ext uri="{FF2B5EF4-FFF2-40B4-BE49-F238E27FC236}">
                <a16:creationId xmlns:a16="http://schemas.microsoft.com/office/drawing/2014/main" id="{9321AAEF-E00A-70D1-8DC1-FDD13C838DEB}"/>
              </a:ext>
            </a:extLst>
          </p:cNvPr>
          <p:cNvSpPr txBox="1">
            <a:spLocks/>
          </p:cNvSpPr>
          <p:nvPr/>
        </p:nvSpPr>
        <p:spPr>
          <a:xfrm>
            <a:off x="345688" y="1520853"/>
            <a:ext cx="3367669" cy="530944"/>
          </a:xfrm>
          <a:prstGeom prst="rect">
            <a:avLst/>
          </a:prstGeom>
          <a:solidFill>
            <a:schemeClr val="bg1"/>
          </a:solidFill>
        </p:spPr>
        <p:txBody>
          <a:bodyPr vert="horz" lIns="91440" tIns="45720" rIns="91440" bIns="45720" rtlCol="0" anchor="ctr">
            <a:noAutofit/>
          </a:bodyPr>
          <a:lstStyle>
            <a:lvl1pPr algn="ctr" defTabSz="914377" rtl="0" eaLnBrk="1" latinLnBrk="0" hangingPunct="1">
              <a:lnSpc>
                <a:spcPct val="90000"/>
              </a:lnSpc>
              <a:spcBef>
                <a:spcPct val="0"/>
              </a:spcBef>
              <a:buNone/>
              <a:defRPr sz="3500" b="1" kern="1200">
                <a:solidFill>
                  <a:schemeClr val="accent1"/>
                </a:solidFill>
                <a:latin typeface="Arial" panose="020B0604020202020204" pitchFamily="34" charset="0"/>
                <a:ea typeface="+mj-ea"/>
                <a:cs typeface="Arial" panose="020B0604020202020204" pitchFamily="34" charset="0"/>
              </a:defRPr>
            </a:lvl1pPr>
          </a:lstStyle>
          <a:p>
            <a:r>
              <a:rPr lang="en-US" sz="1800"/>
              <a:t>No Bleeding and Vascular Complications</a:t>
            </a:r>
          </a:p>
          <a:p>
            <a:endParaRPr lang="en-US" sz="1800"/>
          </a:p>
        </p:txBody>
      </p:sp>
      <p:sp>
        <p:nvSpPr>
          <p:cNvPr id="13" name="Content Placeholder 2">
            <a:extLst>
              <a:ext uri="{FF2B5EF4-FFF2-40B4-BE49-F238E27FC236}">
                <a16:creationId xmlns:a16="http://schemas.microsoft.com/office/drawing/2014/main" id="{A4D7C342-8681-EC7B-021F-1B7140042ADC}"/>
              </a:ext>
            </a:extLst>
          </p:cNvPr>
          <p:cNvSpPr txBox="1">
            <a:spLocks/>
          </p:cNvSpPr>
          <p:nvPr/>
        </p:nvSpPr>
        <p:spPr>
          <a:xfrm>
            <a:off x="3369780" y="3754991"/>
            <a:ext cx="595362" cy="168513"/>
          </a:xfrm>
          <a:prstGeom prst="rect">
            <a:avLst/>
          </a:prstGeom>
          <a:solidFill>
            <a:schemeClr val="bg1"/>
          </a:solidFill>
        </p:spPr>
        <p:txBody>
          <a:bodyPr vert="horz" wrap="none" lIns="0" tIns="0" rIns="0" bIns="0" rtlCol="0" anchor="t"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900"/>
              </a:spcBef>
              <a:buNone/>
            </a:pPr>
            <a:r>
              <a:rPr lang="en-US" sz="1600" b="1">
                <a:effectLst/>
                <a:latin typeface="Calibri" panose="020F0502020204030204" pitchFamily="34" charset="0"/>
              </a:rPr>
              <a:t>2.3%</a:t>
            </a:r>
          </a:p>
        </p:txBody>
      </p:sp>
      <p:sp>
        <p:nvSpPr>
          <p:cNvPr id="14" name="Content Placeholder 2">
            <a:extLst>
              <a:ext uri="{FF2B5EF4-FFF2-40B4-BE49-F238E27FC236}">
                <a16:creationId xmlns:a16="http://schemas.microsoft.com/office/drawing/2014/main" id="{3D32491E-0ACE-3544-069D-AFAC3B8A9184}"/>
              </a:ext>
            </a:extLst>
          </p:cNvPr>
          <p:cNvSpPr txBox="1">
            <a:spLocks/>
          </p:cNvSpPr>
          <p:nvPr/>
        </p:nvSpPr>
        <p:spPr>
          <a:xfrm>
            <a:off x="3369780" y="3580605"/>
            <a:ext cx="595362" cy="168513"/>
          </a:xfrm>
          <a:prstGeom prst="rect">
            <a:avLst/>
          </a:prstGeom>
          <a:solidFill>
            <a:schemeClr val="bg1"/>
          </a:solidFill>
        </p:spPr>
        <p:txBody>
          <a:bodyPr vert="horz" wrap="none" lIns="0" tIns="0" rIns="0" bIns="0" rtlCol="0" anchor="t"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900"/>
              </a:spcBef>
              <a:buNone/>
            </a:pPr>
            <a:r>
              <a:rPr lang="en-US" sz="1600" b="1">
                <a:solidFill>
                  <a:srgbClr val="1616FF"/>
                </a:solidFill>
                <a:latin typeface="Calibri" panose="020F0502020204030204" pitchFamily="34" charset="0"/>
              </a:rPr>
              <a:t>2.4%</a:t>
            </a:r>
            <a:endParaRPr lang="en-US" sz="1600" b="1">
              <a:solidFill>
                <a:srgbClr val="1616FF"/>
              </a:solidFill>
              <a:effectLst/>
              <a:latin typeface="Calibri" panose="020F0502020204030204" pitchFamily="34" charset="0"/>
            </a:endParaRPr>
          </a:p>
        </p:txBody>
      </p:sp>
      <p:pic>
        <p:nvPicPr>
          <p:cNvPr id="5" name="Content Placeholder 3">
            <a:extLst>
              <a:ext uri="{FF2B5EF4-FFF2-40B4-BE49-F238E27FC236}">
                <a16:creationId xmlns:a16="http://schemas.microsoft.com/office/drawing/2014/main" id="{7987937C-A721-DB00-6A60-54299E8CD1E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8442" t="11665" r="36872" b="67494"/>
          <a:stretch>
            <a:fillRect/>
          </a:stretch>
        </p:blipFill>
        <p:spPr bwMode="auto">
          <a:xfrm>
            <a:off x="4308931" y="2105374"/>
            <a:ext cx="3574138" cy="2330605"/>
          </a:xfrm>
          <a:prstGeom prst="rect">
            <a:avLst/>
          </a:prstGeom>
          <a:noFill/>
          <a:ln>
            <a:noFill/>
          </a:ln>
          <a:extLst>
            <a:ext uri="{53640926-AAD7-44D8-BBD7-CCE9431645EC}">
              <a14:shadowObscured xmlns:a14="http://schemas.microsoft.com/office/drawing/2010/main"/>
            </a:ext>
          </a:extLst>
        </p:spPr>
      </p:pic>
      <p:sp>
        <p:nvSpPr>
          <p:cNvPr id="7" name="Title 9">
            <a:extLst>
              <a:ext uri="{FF2B5EF4-FFF2-40B4-BE49-F238E27FC236}">
                <a16:creationId xmlns:a16="http://schemas.microsoft.com/office/drawing/2014/main" id="{3D6FFC9D-6A2A-958D-9393-41502ECC5942}"/>
              </a:ext>
            </a:extLst>
          </p:cNvPr>
          <p:cNvSpPr txBox="1">
            <a:spLocks/>
          </p:cNvSpPr>
          <p:nvPr/>
        </p:nvSpPr>
        <p:spPr>
          <a:xfrm>
            <a:off x="4620868" y="1520853"/>
            <a:ext cx="3367669" cy="530944"/>
          </a:xfrm>
          <a:prstGeom prst="rect">
            <a:avLst/>
          </a:prstGeom>
          <a:solidFill>
            <a:schemeClr val="bg1"/>
          </a:solidFill>
        </p:spPr>
        <p:txBody>
          <a:bodyPr vert="horz" lIns="91440" tIns="45720" rIns="91440" bIns="45720" rtlCol="0" anchor="ctr">
            <a:noAutofit/>
          </a:bodyPr>
          <a:lstStyle>
            <a:lvl1pPr algn="ctr" defTabSz="914377" rtl="0" eaLnBrk="1" latinLnBrk="0" hangingPunct="1">
              <a:lnSpc>
                <a:spcPct val="90000"/>
              </a:lnSpc>
              <a:spcBef>
                <a:spcPct val="0"/>
              </a:spcBef>
              <a:buNone/>
              <a:defRPr sz="3500" b="1" kern="1200">
                <a:solidFill>
                  <a:schemeClr val="accent1"/>
                </a:solidFill>
                <a:latin typeface="Arial" panose="020B0604020202020204" pitchFamily="34" charset="0"/>
                <a:ea typeface="+mj-ea"/>
                <a:cs typeface="Arial" panose="020B0604020202020204" pitchFamily="34" charset="0"/>
              </a:defRPr>
            </a:lvl1pPr>
          </a:lstStyle>
          <a:p>
            <a:r>
              <a:rPr lang="en-US" sz="1800"/>
              <a:t>Any Bleeding and Vascular Complications</a:t>
            </a:r>
          </a:p>
          <a:p>
            <a:endParaRPr lang="en-US" sz="1800"/>
          </a:p>
        </p:txBody>
      </p:sp>
      <p:sp>
        <p:nvSpPr>
          <p:cNvPr id="11" name="Content Placeholder 2">
            <a:extLst>
              <a:ext uri="{FF2B5EF4-FFF2-40B4-BE49-F238E27FC236}">
                <a16:creationId xmlns:a16="http://schemas.microsoft.com/office/drawing/2014/main" id="{3D225138-9955-97DB-48EC-83A355A83613}"/>
              </a:ext>
            </a:extLst>
          </p:cNvPr>
          <p:cNvSpPr txBox="1">
            <a:spLocks/>
          </p:cNvSpPr>
          <p:nvPr/>
        </p:nvSpPr>
        <p:spPr>
          <a:xfrm>
            <a:off x="7415477" y="3003698"/>
            <a:ext cx="595362" cy="279114"/>
          </a:xfrm>
          <a:prstGeom prst="rect">
            <a:avLst/>
          </a:prstGeom>
          <a:solidFill>
            <a:schemeClr val="bg1"/>
          </a:solidFill>
        </p:spPr>
        <p:txBody>
          <a:bodyPr vert="horz" wrap="none" lIns="0" tIns="0" rIns="0" bIns="0" rtlCol="0" anchor="t"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900"/>
              </a:spcBef>
              <a:buNone/>
            </a:pPr>
            <a:r>
              <a:rPr lang="en-US" sz="1600" b="1">
                <a:effectLst/>
                <a:latin typeface="Calibri" panose="020F0502020204030204" pitchFamily="34" charset="0"/>
              </a:rPr>
              <a:t>18.4%</a:t>
            </a:r>
          </a:p>
        </p:txBody>
      </p:sp>
      <p:sp>
        <p:nvSpPr>
          <p:cNvPr id="12" name="Content Placeholder 2">
            <a:extLst>
              <a:ext uri="{FF2B5EF4-FFF2-40B4-BE49-F238E27FC236}">
                <a16:creationId xmlns:a16="http://schemas.microsoft.com/office/drawing/2014/main" id="{9E7700D3-2E9C-F20C-9291-56BCC350C792}"/>
              </a:ext>
            </a:extLst>
          </p:cNvPr>
          <p:cNvSpPr txBox="1">
            <a:spLocks/>
          </p:cNvSpPr>
          <p:nvPr/>
        </p:nvSpPr>
        <p:spPr>
          <a:xfrm>
            <a:off x="7415477" y="3549849"/>
            <a:ext cx="595362" cy="279114"/>
          </a:xfrm>
          <a:prstGeom prst="rect">
            <a:avLst/>
          </a:prstGeom>
          <a:solidFill>
            <a:schemeClr val="bg1"/>
          </a:solidFill>
        </p:spPr>
        <p:txBody>
          <a:bodyPr vert="horz" wrap="none" lIns="0" tIns="0" rIns="0" bIns="0" rtlCol="0" anchor="t"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900"/>
              </a:spcBef>
              <a:buNone/>
            </a:pPr>
            <a:r>
              <a:rPr lang="en-US" sz="1600" b="1">
                <a:solidFill>
                  <a:srgbClr val="1616FF"/>
                </a:solidFill>
                <a:latin typeface="Calibri" panose="020F0502020204030204" pitchFamily="34" charset="0"/>
              </a:rPr>
              <a:t>6.4</a:t>
            </a:r>
            <a:r>
              <a:rPr lang="en-US" sz="1600" b="1">
                <a:solidFill>
                  <a:srgbClr val="1616FF"/>
                </a:solidFill>
                <a:effectLst/>
                <a:latin typeface="Calibri" panose="020F0502020204030204" pitchFamily="34" charset="0"/>
              </a:rPr>
              <a:t>%</a:t>
            </a:r>
          </a:p>
        </p:txBody>
      </p:sp>
      <p:sp>
        <p:nvSpPr>
          <p:cNvPr id="15" name="Content Placeholder 2">
            <a:extLst>
              <a:ext uri="{FF2B5EF4-FFF2-40B4-BE49-F238E27FC236}">
                <a16:creationId xmlns:a16="http://schemas.microsoft.com/office/drawing/2014/main" id="{0B7085C7-8DCD-57A0-6D29-F57597489633}"/>
              </a:ext>
            </a:extLst>
          </p:cNvPr>
          <p:cNvSpPr txBox="1">
            <a:spLocks/>
          </p:cNvSpPr>
          <p:nvPr/>
        </p:nvSpPr>
        <p:spPr>
          <a:xfrm>
            <a:off x="5154054" y="2099116"/>
            <a:ext cx="2588290" cy="337728"/>
          </a:xfrm>
          <a:prstGeom prst="rect">
            <a:avLst/>
          </a:prstGeom>
          <a:solidFill>
            <a:schemeClr val="bg1"/>
          </a:solidFill>
        </p:spPr>
        <p:txBody>
          <a:bodyPr vert="horz" wrap="none" lIns="0" tIns="0" rIns="0" bIns="0" rtlCol="0" anchor="t"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900"/>
              </a:spcBef>
              <a:buNone/>
            </a:pPr>
            <a:r>
              <a:rPr lang="en-US" sz="1600" b="1" dirty="0">
                <a:effectLst/>
                <a:latin typeface="Calibri" panose="020F0502020204030204" pitchFamily="34" charset="0"/>
              </a:rPr>
              <a:t>HR 0.32 (95% CI 0.11-0.87)</a:t>
            </a:r>
            <a:endParaRPr lang="en-US" sz="1400" b="1" dirty="0">
              <a:effectLst/>
              <a:latin typeface="Calibri" panose="020F0502020204030204" pitchFamily="34" charset="0"/>
            </a:endParaRPr>
          </a:p>
        </p:txBody>
      </p:sp>
      <p:sp>
        <p:nvSpPr>
          <p:cNvPr id="16" name="Content Placeholder 2">
            <a:extLst>
              <a:ext uri="{FF2B5EF4-FFF2-40B4-BE49-F238E27FC236}">
                <a16:creationId xmlns:a16="http://schemas.microsoft.com/office/drawing/2014/main" id="{7C584F7C-04DD-9965-13ED-DF8FE258C0B7}"/>
              </a:ext>
            </a:extLst>
          </p:cNvPr>
          <p:cNvSpPr txBox="1">
            <a:spLocks/>
          </p:cNvSpPr>
          <p:nvPr/>
        </p:nvSpPr>
        <p:spPr>
          <a:xfrm>
            <a:off x="956186" y="2099116"/>
            <a:ext cx="2588290" cy="337728"/>
          </a:xfrm>
          <a:prstGeom prst="rect">
            <a:avLst/>
          </a:prstGeom>
          <a:solidFill>
            <a:schemeClr val="bg1"/>
          </a:solidFill>
        </p:spPr>
        <p:txBody>
          <a:bodyPr vert="horz" wrap="none" lIns="0" tIns="0" rIns="0" bIns="0" rtlCol="0" anchor="t"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900"/>
              </a:spcBef>
              <a:buNone/>
            </a:pPr>
            <a:r>
              <a:rPr lang="en-US" sz="1600" b="1">
                <a:latin typeface="Calibri" panose="020F0502020204030204" pitchFamily="34" charset="0"/>
              </a:rPr>
              <a:t>HR 1.05 (95% CI 0.25-4.42)</a:t>
            </a:r>
            <a:endParaRPr lang="en-US" sz="1400" b="1">
              <a:latin typeface="Calibri" panose="020F0502020204030204" pitchFamily="34" charset="0"/>
            </a:endParaRPr>
          </a:p>
        </p:txBody>
      </p:sp>
      <p:pic>
        <p:nvPicPr>
          <p:cNvPr id="28" name="Content Placeholder 3">
            <a:extLst>
              <a:ext uri="{FF2B5EF4-FFF2-40B4-BE49-F238E27FC236}">
                <a16:creationId xmlns:a16="http://schemas.microsoft.com/office/drawing/2014/main" id="{9FD057ED-FF88-21BD-3D36-2E488D6F63E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9030" t="11665" r="6284" b="67494"/>
          <a:stretch>
            <a:fillRect/>
          </a:stretch>
        </p:blipFill>
        <p:spPr bwMode="auto">
          <a:xfrm>
            <a:off x="8430184" y="2109757"/>
            <a:ext cx="3574138" cy="2356263"/>
          </a:xfrm>
          <a:prstGeom prst="rect">
            <a:avLst/>
          </a:prstGeom>
          <a:noFill/>
          <a:ln>
            <a:noFill/>
          </a:ln>
          <a:extLst>
            <a:ext uri="{53640926-AAD7-44D8-BBD7-CCE9431645EC}">
              <a14:shadowObscured xmlns:a14="http://schemas.microsoft.com/office/drawing/2010/main"/>
            </a:ext>
          </a:extLst>
        </p:spPr>
      </p:pic>
      <p:sp>
        <p:nvSpPr>
          <p:cNvPr id="3" name="Title 9">
            <a:extLst>
              <a:ext uri="{FF2B5EF4-FFF2-40B4-BE49-F238E27FC236}">
                <a16:creationId xmlns:a16="http://schemas.microsoft.com/office/drawing/2014/main" id="{154D89C1-6C18-349F-D232-EF8B418922E6}"/>
              </a:ext>
            </a:extLst>
          </p:cNvPr>
          <p:cNvSpPr txBox="1">
            <a:spLocks/>
          </p:cNvSpPr>
          <p:nvPr/>
        </p:nvSpPr>
        <p:spPr>
          <a:xfrm>
            <a:off x="8742556" y="1520853"/>
            <a:ext cx="3367669" cy="530944"/>
          </a:xfrm>
          <a:prstGeom prst="rect">
            <a:avLst/>
          </a:prstGeom>
          <a:solidFill>
            <a:schemeClr val="bg1"/>
          </a:solidFill>
        </p:spPr>
        <p:txBody>
          <a:bodyPr vert="horz" lIns="91440" tIns="45720" rIns="91440" bIns="45720" rtlCol="0" anchor="ctr">
            <a:noAutofit/>
          </a:bodyPr>
          <a:lstStyle>
            <a:lvl1pPr algn="ctr" defTabSz="914377" rtl="0" eaLnBrk="1" latinLnBrk="0" hangingPunct="1">
              <a:lnSpc>
                <a:spcPct val="90000"/>
              </a:lnSpc>
              <a:spcBef>
                <a:spcPct val="0"/>
              </a:spcBef>
              <a:buNone/>
              <a:defRPr sz="3500" b="1" kern="1200">
                <a:solidFill>
                  <a:schemeClr val="accent1"/>
                </a:solidFill>
                <a:latin typeface="Arial" panose="020B0604020202020204" pitchFamily="34" charset="0"/>
                <a:ea typeface="+mj-ea"/>
                <a:cs typeface="Arial" panose="020B0604020202020204" pitchFamily="34" charset="0"/>
              </a:defRPr>
            </a:lvl1pPr>
          </a:lstStyle>
          <a:p>
            <a:r>
              <a:rPr lang="en-US" sz="1800"/>
              <a:t>Major Bleeding and Vascular Complications</a:t>
            </a:r>
          </a:p>
          <a:p>
            <a:endParaRPr lang="en-US" sz="1800"/>
          </a:p>
        </p:txBody>
      </p:sp>
      <p:sp>
        <p:nvSpPr>
          <p:cNvPr id="17" name="Content Placeholder 2">
            <a:extLst>
              <a:ext uri="{FF2B5EF4-FFF2-40B4-BE49-F238E27FC236}">
                <a16:creationId xmlns:a16="http://schemas.microsoft.com/office/drawing/2014/main" id="{AE8CD314-598D-2048-6095-6C855E02A1AA}"/>
              </a:ext>
            </a:extLst>
          </p:cNvPr>
          <p:cNvSpPr txBox="1">
            <a:spLocks/>
          </p:cNvSpPr>
          <p:nvPr/>
        </p:nvSpPr>
        <p:spPr>
          <a:xfrm>
            <a:off x="9223389" y="2099116"/>
            <a:ext cx="2588290" cy="337728"/>
          </a:xfrm>
          <a:prstGeom prst="rect">
            <a:avLst/>
          </a:prstGeom>
          <a:solidFill>
            <a:schemeClr val="bg1"/>
          </a:solidFill>
        </p:spPr>
        <p:txBody>
          <a:bodyPr vert="horz" wrap="none" lIns="0" tIns="0" rIns="0" bIns="0" rtlCol="0" anchor="t"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900"/>
              </a:spcBef>
              <a:buNone/>
            </a:pPr>
            <a:r>
              <a:rPr lang="en-US" sz="1600" b="1" dirty="0">
                <a:latin typeface="Calibri" panose="020F0502020204030204" pitchFamily="34" charset="0"/>
              </a:rPr>
              <a:t>HR 0.19 (95% CI 0.06-0.63)</a:t>
            </a:r>
            <a:endParaRPr lang="en-US" sz="1400" b="1" dirty="0">
              <a:latin typeface="Calibri" panose="020F0502020204030204" pitchFamily="34" charset="0"/>
            </a:endParaRPr>
          </a:p>
        </p:txBody>
      </p:sp>
      <p:sp>
        <p:nvSpPr>
          <p:cNvPr id="18" name="Content Placeholder 2">
            <a:extLst>
              <a:ext uri="{FF2B5EF4-FFF2-40B4-BE49-F238E27FC236}">
                <a16:creationId xmlns:a16="http://schemas.microsoft.com/office/drawing/2014/main" id="{2C43EFDD-F1B9-8C20-1114-6E483A04D52B}"/>
              </a:ext>
            </a:extLst>
          </p:cNvPr>
          <p:cNvSpPr txBox="1">
            <a:spLocks/>
          </p:cNvSpPr>
          <p:nvPr/>
        </p:nvSpPr>
        <p:spPr>
          <a:xfrm>
            <a:off x="11543738" y="2410693"/>
            <a:ext cx="595362" cy="279114"/>
          </a:xfrm>
          <a:prstGeom prst="rect">
            <a:avLst/>
          </a:prstGeom>
          <a:solidFill>
            <a:schemeClr val="bg1"/>
          </a:solidFill>
        </p:spPr>
        <p:txBody>
          <a:bodyPr vert="horz" wrap="none" lIns="0" tIns="0" rIns="0" bIns="0" rtlCol="0" anchor="t"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900"/>
              </a:spcBef>
              <a:buNone/>
            </a:pPr>
            <a:r>
              <a:rPr lang="en-US" sz="1600" b="1">
                <a:effectLst/>
                <a:latin typeface="Calibri" panose="020F0502020204030204" pitchFamily="34" charset="0"/>
              </a:rPr>
              <a:t>31.6%</a:t>
            </a:r>
          </a:p>
        </p:txBody>
      </p:sp>
      <p:sp>
        <p:nvSpPr>
          <p:cNvPr id="19" name="Content Placeholder 2">
            <a:extLst>
              <a:ext uri="{FF2B5EF4-FFF2-40B4-BE49-F238E27FC236}">
                <a16:creationId xmlns:a16="http://schemas.microsoft.com/office/drawing/2014/main" id="{E89EF1FF-2A2F-99DC-697D-19C274097770}"/>
              </a:ext>
            </a:extLst>
          </p:cNvPr>
          <p:cNvSpPr txBox="1">
            <a:spLocks/>
          </p:cNvSpPr>
          <p:nvPr/>
        </p:nvSpPr>
        <p:spPr>
          <a:xfrm>
            <a:off x="11543738" y="3488325"/>
            <a:ext cx="595362" cy="279114"/>
          </a:xfrm>
          <a:prstGeom prst="rect">
            <a:avLst/>
          </a:prstGeom>
          <a:solidFill>
            <a:schemeClr val="bg1"/>
          </a:solidFill>
        </p:spPr>
        <p:txBody>
          <a:bodyPr vert="horz" wrap="none" lIns="0" tIns="0" rIns="0" bIns="0" rtlCol="0" anchor="t"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900"/>
              </a:spcBef>
              <a:buNone/>
            </a:pPr>
            <a:r>
              <a:rPr lang="en-US" sz="1600" b="1">
                <a:solidFill>
                  <a:srgbClr val="1616FF"/>
                </a:solidFill>
                <a:latin typeface="Calibri" panose="020F0502020204030204" pitchFamily="34" charset="0"/>
              </a:rPr>
              <a:t>7.4</a:t>
            </a:r>
            <a:r>
              <a:rPr lang="en-US" sz="1600" b="1">
                <a:solidFill>
                  <a:srgbClr val="1616FF"/>
                </a:solidFill>
                <a:effectLst/>
                <a:latin typeface="Calibri" panose="020F0502020204030204" pitchFamily="34" charset="0"/>
              </a:rPr>
              <a:t>%</a:t>
            </a:r>
          </a:p>
        </p:txBody>
      </p:sp>
      <p:pic>
        <p:nvPicPr>
          <p:cNvPr id="26" name="Content Placeholder 3">
            <a:extLst>
              <a:ext uri="{FF2B5EF4-FFF2-40B4-BE49-F238E27FC236}">
                <a16:creationId xmlns:a16="http://schemas.microsoft.com/office/drawing/2014/main" id="{6051D429-B7EE-5142-AA53-0B5416BCC0A1}"/>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944852" y="4756566"/>
            <a:ext cx="2578566" cy="726332"/>
          </a:xfrm>
          <a:prstGeom prst="rect">
            <a:avLst/>
          </a:prstGeom>
          <a:noFill/>
          <a:ln>
            <a:noFill/>
          </a:ln>
          <a:extLst>
            <a:ext uri="{53640926-AAD7-44D8-BBD7-CCE9431645EC}">
              <a14:shadowObscured xmlns:a14="http://schemas.microsoft.com/office/drawing/2010/main"/>
            </a:ext>
          </a:extLst>
        </p:spPr>
      </p:pic>
      <p:pic>
        <p:nvPicPr>
          <p:cNvPr id="9" name="Content Placeholder 3">
            <a:extLst>
              <a:ext uri="{FF2B5EF4-FFF2-40B4-BE49-F238E27FC236}">
                <a16:creationId xmlns:a16="http://schemas.microsoft.com/office/drawing/2014/main" id="{E04CC9F0-E6DA-9C32-99C1-4B78666A63FF}"/>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9187402" y="4823056"/>
            <a:ext cx="2578566" cy="726332"/>
          </a:xfrm>
          <a:prstGeom prst="rect">
            <a:avLst/>
          </a:prstGeom>
          <a:noFill/>
          <a:ln>
            <a:noFill/>
          </a:ln>
          <a:extLst>
            <a:ext uri="{53640926-AAD7-44D8-BBD7-CCE9431645EC}">
              <a14:shadowObscured xmlns:a14="http://schemas.microsoft.com/office/drawing/2010/main"/>
            </a:ext>
          </a:extLst>
        </p:spPr>
      </p:pic>
      <p:sp>
        <p:nvSpPr>
          <p:cNvPr id="20" name="Content Placeholder 2">
            <a:extLst>
              <a:ext uri="{FF2B5EF4-FFF2-40B4-BE49-F238E27FC236}">
                <a16:creationId xmlns:a16="http://schemas.microsoft.com/office/drawing/2014/main" id="{C6687850-DC60-8121-D50D-40D0C494BC68}"/>
              </a:ext>
            </a:extLst>
          </p:cNvPr>
          <p:cNvSpPr txBox="1">
            <a:spLocks/>
          </p:cNvSpPr>
          <p:nvPr/>
        </p:nvSpPr>
        <p:spPr>
          <a:xfrm>
            <a:off x="8385257" y="5019817"/>
            <a:ext cx="857243" cy="206380"/>
          </a:xfrm>
          <a:prstGeom prst="rect">
            <a:avLst/>
          </a:prstGeom>
          <a:solidFill>
            <a:schemeClr val="bg1"/>
          </a:solidFill>
        </p:spPr>
        <p:txBody>
          <a:bodyPr vert="horz" lIns="91440" tIns="0" rIns="91440" bIns="0" rtlCol="0" anchor="t"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900"/>
              </a:spcBef>
              <a:buNone/>
            </a:pPr>
            <a:r>
              <a:rPr lang="en-US" sz="1200" b="1">
                <a:solidFill>
                  <a:srgbClr val="1616FF"/>
                </a:solidFill>
                <a:latin typeface="Calibri" panose="020F0502020204030204" pitchFamily="34" charset="0"/>
              </a:rPr>
              <a:t>Treatment</a:t>
            </a:r>
            <a:endParaRPr lang="en-US" sz="1200" b="1">
              <a:solidFill>
                <a:srgbClr val="1616FF"/>
              </a:solidFill>
              <a:effectLst/>
              <a:latin typeface="Calibri" panose="020F0502020204030204" pitchFamily="34" charset="0"/>
            </a:endParaRPr>
          </a:p>
        </p:txBody>
      </p:sp>
      <p:sp>
        <p:nvSpPr>
          <p:cNvPr id="21" name="Content Placeholder 2">
            <a:extLst>
              <a:ext uri="{FF2B5EF4-FFF2-40B4-BE49-F238E27FC236}">
                <a16:creationId xmlns:a16="http://schemas.microsoft.com/office/drawing/2014/main" id="{90D6BCF8-89CB-61B9-791A-12FF1EE3AD58}"/>
              </a:ext>
            </a:extLst>
          </p:cNvPr>
          <p:cNvSpPr txBox="1">
            <a:spLocks/>
          </p:cNvSpPr>
          <p:nvPr/>
        </p:nvSpPr>
        <p:spPr>
          <a:xfrm>
            <a:off x="8385257" y="4846446"/>
            <a:ext cx="857243" cy="206380"/>
          </a:xfrm>
          <a:prstGeom prst="rect">
            <a:avLst/>
          </a:prstGeom>
          <a:solidFill>
            <a:schemeClr val="bg1"/>
          </a:solidFill>
        </p:spPr>
        <p:txBody>
          <a:bodyPr vert="horz" lIns="91440" tIns="0" rIns="91440" bIns="0" rtlCol="0" anchor="t"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900"/>
              </a:spcBef>
              <a:buNone/>
            </a:pPr>
            <a:r>
              <a:rPr lang="en-US" sz="1200" b="1">
                <a:solidFill>
                  <a:srgbClr val="000000"/>
                </a:solidFill>
                <a:effectLst/>
                <a:latin typeface="Calibri" panose="020F0502020204030204" pitchFamily="34" charset="0"/>
              </a:rPr>
              <a:t>Control</a:t>
            </a:r>
          </a:p>
        </p:txBody>
      </p:sp>
      <p:sp>
        <p:nvSpPr>
          <p:cNvPr id="22" name="Content Placeholder 2">
            <a:extLst>
              <a:ext uri="{FF2B5EF4-FFF2-40B4-BE49-F238E27FC236}">
                <a16:creationId xmlns:a16="http://schemas.microsoft.com/office/drawing/2014/main" id="{A2B74196-387C-8D98-D704-773D2FBC9459}"/>
              </a:ext>
            </a:extLst>
          </p:cNvPr>
          <p:cNvSpPr txBox="1">
            <a:spLocks/>
          </p:cNvSpPr>
          <p:nvPr/>
        </p:nvSpPr>
        <p:spPr>
          <a:xfrm>
            <a:off x="4231115" y="5019817"/>
            <a:ext cx="942967" cy="206380"/>
          </a:xfrm>
          <a:prstGeom prst="rect">
            <a:avLst/>
          </a:prstGeom>
          <a:solidFill>
            <a:schemeClr val="bg1"/>
          </a:solidFill>
        </p:spPr>
        <p:txBody>
          <a:bodyPr vert="horz" lIns="91440" tIns="0" rIns="91440" bIns="0" rtlCol="0" anchor="t"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900"/>
              </a:spcBef>
              <a:buNone/>
            </a:pPr>
            <a:r>
              <a:rPr lang="en-US" sz="1200" b="1">
                <a:solidFill>
                  <a:srgbClr val="1616FF"/>
                </a:solidFill>
                <a:latin typeface="Calibri" panose="020F0502020204030204" pitchFamily="34" charset="0"/>
              </a:rPr>
              <a:t>Treatment</a:t>
            </a:r>
            <a:endParaRPr lang="en-US" sz="1200" b="1">
              <a:solidFill>
                <a:srgbClr val="1616FF"/>
              </a:solidFill>
              <a:effectLst/>
              <a:latin typeface="Calibri" panose="020F0502020204030204" pitchFamily="34" charset="0"/>
            </a:endParaRPr>
          </a:p>
        </p:txBody>
      </p:sp>
      <p:sp>
        <p:nvSpPr>
          <p:cNvPr id="23" name="Content Placeholder 2">
            <a:extLst>
              <a:ext uri="{FF2B5EF4-FFF2-40B4-BE49-F238E27FC236}">
                <a16:creationId xmlns:a16="http://schemas.microsoft.com/office/drawing/2014/main" id="{64B0C3CB-41BD-735C-E844-28EF590033C7}"/>
              </a:ext>
            </a:extLst>
          </p:cNvPr>
          <p:cNvSpPr txBox="1">
            <a:spLocks/>
          </p:cNvSpPr>
          <p:nvPr/>
        </p:nvSpPr>
        <p:spPr>
          <a:xfrm>
            <a:off x="4231115" y="4846446"/>
            <a:ext cx="942967" cy="206380"/>
          </a:xfrm>
          <a:prstGeom prst="rect">
            <a:avLst/>
          </a:prstGeom>
          <a:solidFill>
            <a:schemeClr val="bg1"/>
          </a:solidFill>
        </p:spPr>
        <p:txBody>
          <a:bodyPr vert="horz" lIns="91440" tIns="0" rIns="91440" bIns="0" rtlCol="0" anchor="t"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900"/>
              </a:spcBef>
              <a:buNone/>
            </a:pPr>
            <a:r>
              <a:rPr lang="en-US" sz="1200" b="1">
                <a:solidFill>
                  <a:srgbClr val="000000"/>
                </a:solidFill>
                <a:effectLst/>
                <a:latin typeface="Calibri" panose="020F0502020204030204" pitchFamily="34" charset="0"/>
              </a:rPr>
              <a:t>Control</a:t>
            </a:r>
          </a:p>
        </p:txBody>
      </p:sp>
      <p:sp>
        <p:nvSpPr>
          <p:cNvPr id="24" name="Content Placeholder 2">
            <a:extLst>
              <a:ext uri="{FF2B5EF4-FFF2-40B4-BE49-F238E27FC236}">
                <a16:creationId xmlns:a16="http://schemas.microsoft.com/office/drawing/2014/main" id="{783BC0C3-DF49-5A53-F0E5-23F30454E0C7}"/>
              </a:ext>
            </a:extLst>
          </p:cNvPr>
          <p:cNvSpPr txBox="1">
            <a:spLocks/>
          </p:cNvSpPr>
          <p:nvPr/>
        </p:nvSpPr>
        <p:spPr>
          <a:xfrm>
            <a:off x="41473" y="5019817"/>
            <a:ext cx="942967" cy="206380"/>
          </a:xfrm>
          <a:prstGeom prst="rect">
            <a:avLst/>
          </a:prstGeom>
          <a:solidFill>
            <a:schemeClr val="bg1"/>
          </a:solidFill>
        </p:spPr>
        <p:txBody>
          <a:bodyPr vert="horz" lIns="91440" tIns="0" rIns="91440" bIns="0" rtlCol="0" anchor="t"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900"/>
              </a:spcBef>
              <a:buNone/>
            </a:pPr>
            <a:r>
              <a:rPr lang="en-US" sz="1200" b="1">
                <a:solidFill>
                  <a:srgbClr val="1616FF"/>
                </a:solidFill>
                <a:latin typeface="Calibri" panose="020F0502020204030204" pitchFamily="34" charset="0"/>
              </a:rPr>
              <a:t>Treatment</a:t>
            </a:r>
            <a:endParaRPr lang="en-US" sz="1200" b="1">
              <a:solidFill>
                <a:srgbClr val="1616FF"/>
              </a:solidFill>
              <a:effectLst/>
              <a:latin typeface="Calibri" panose="020F0502020204030204" pitchFamily="34" charset="0"/>
            </a:endParaRPr>
          </a:p>
        </p:txBody>
      </p:sp>
      <p:sp>
        <p:nvSpPr>
          <p:cNvPr id="25" name="Content Placeholder 2">
            <a:extLst>
              <a:ext uri="{FF2B5EF4-FFF2-40B4-BE49-F238E27FC236}">
                <a16:creationId xmlns:a16="http://schemas.microsoft.com/office/drawing/2014/main" id="{43AD864B-E160-3939-383D-F02A7F99A8EC}"/>
              </a:ext>
            </a:extLst>
          </p:cNvPr>
          <p:cNvSpPr txBox="1">
            <a:spLocks/>
          </p:cNvSpPr>
          <p:nvPr/>
        </p:nvSpPr>
        <p:spPr>
          <a:xfrm>
            <a:off x="41473" y="4846446"/>
            <a:ext cx="942967" cy="206380"/>
          </a:xfrm>
          <a:prstGeom prst="rect">
            <a:avLst/>
          </a:prstGeom>
          <a:solidFill>
            <a:schemeClr val="bg1"/>
          </a:solidFill>
        </p:spPr>
        <p:txBody>
          <a:bodyPr vert="horz" lIns="91440" tIns="0" rIns="91440" bIns="0" rtlCol="0" anchor="t"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900"/>
              </a:spcBef>
              <a:buNone/>
            </a:pPr>
            <a:r>
              <a:rPr lang="en-US" sz="1200" b="1">
                <a:solidFill>
                  <a:srgbClr val="000000"/>
                </a:solidFill>
                <a:effectLst/>
                <a:latin typeface="Calibri" panose="020F0502020204030204" pitchFamily="34" charset="0"/>
              </a:rPr>
              <a:t>Control</a:t>
            </a:r>
          </a:p>
        </p:txBody>
      </p:sp>
      <p:pic>
        <p:nvPicPr>
          <p:cNvPr id="32" name="Content Placeholder 3">
            <a:extLst>
              <a:ext uri="{FF2B5EF4-FFF2-40B4-BE49-F238E27FC236}">
                <a16:creationId xmlns:a16="http://schemas.microsoft.com/office/drawing/2014/main" id="{7EA03472-A52A-1E73-9F55-9527CFB041B9}"/>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4989123" y="4756566"/>
            <a:ext cx="2578566" cy="726332"/>
          </a:xfrm>
          <a:prstGeom prst="rect">
            <a:avLst/>
          </a:prstGeom>
          <a:noFill/>
          <a:ln>
            <a:noFill/>
          </a:ln>
          <a:extLst>
            <a:ext uri="{53640926-AAD7-44D8-BBD7-CCE9431645EC}">
              <a14:shadowObscured xmlns:a14="http://schemas.microsoft.com/office/drawing/2010/main"/>
            </a:ext>
          </a:extLst>
        </p:spPr>
      </p:pic>
      <p:sp>
        <p:nvSpPr>
          <p:cNvPr id="6" name="Content Placeholder 2">
            <a:extLst>
              <a:ext uri="{FF2B5EF4-FFF2-40B4-BE49-F238E27FC236}">
                <a16:creationId xmlns:a16="http://schemas.microsoft.com/office/drawing/2014/main" id="{C8DF7EDA-4E95-D127-4957-39821351E43B}"/>
              </a:ext>
            </a:extLst>
          </p:cNvPr>
          <p:cNvSpPr txBox="1">
            <a:spLocks/>
          </p:cNvSpPr>
          <p:nvPr/>
        </p:nvSpPr>
        <p:spPr>
          <a:xfrm>
            <a:off x="9837483" y="4661631"/>
            <a:ext cx="1255089" cy="206380"/>
          </a:xfrm>
          <a:prstGeom prst="rect">
            <a:avLst/>
          </a:prstGeom>
          <a:solidFill>
            <a:schemeClr val="bg1"/>
          </a:solidFill>
        </p:spPr>
        <p:txBody>
          <a:bodyPr vert="horz" lIns="91440" tIns="0" rIns="91440" bIns="0" rtlCol="0" anchor="t"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900"/>
              </a:spcBef>
              <a:buNone/>
            </a:pPr>
            <a:r>
              <a:rPr lang="en-US" sz="1200" b="1">
                <a:solidFill>
                  <a:srgbClr val="000000"/>
                </a:solidFill>
                <a:latin typeface="Calibri" panose="020F0502020204030204" pitchFamily="34" charset="0"/>
              </a:rPr>
              <a:t>Number at  Risk</a:t>
            </a:r>
          </a:p>
          <a:p>
            <a:pPr marL="0" indent="0">
              <a:spcBef>
                <a:spcPts val="900"/>
              </a:spcBef>
              <a:buNone/>
            </a:pPr>
            <a:endParaRPr lang="en-US" sz="1200" b="1">
              <a:solidFill>
                <a:srgbClr val="000000"/>
              </a:solidFill>
              <a:effectLst/>
              <a:latin typeface="Calibri" panose="020F0502020204030204" pitchFamily="34" charset="0"/>
            </a:endParaRPr>
          </a:p>
        </p:txBody>
      </p:sp>
      <p:sp>
        <p:nvSpPr>
          <p:cNvPr id="10" name="Content Placeholder 2">
            <a:extLst>
              <a:ext uri="{FF2B5EF4-FFF2-40B4-BE49-F238E27FC236}">
                <a16:creationId xmlns:a16="http://schemas.microsoft.com/office/drawing/2014/main" id="{ABE14AAC-5631-D9F4-34EE-9666219F934D}"/>
              </a:ext>
            </a:extLst>
          </p:cNvPr>
          <p:cNvSpPr txBox="1">
            <a:spLocks/>
          </p:cNvSpPr>
          <p:nvPr/>
        </p:nvSpPr>
        <p:spPr>
          <a:xfrm>
            <a:off x="5689367" y="4661631"/>
            <a:ext cx="1255089" cy="206380"/>
          </a:xfrm>
          <a:prstGeom prst="rect">
            <a:avLst/>
          </a:prstGeom>
          <a:solidFill>
            <a:schemeClr val="bg1"/>
          </a:solidFill>
        </p:spPr>
        <p:txBody>
          <a:bodyPr vert="horz" lIns="91440" tIns="0" rIns="91440" bIns="0" rtlCol="0" anchor="t"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900"/>
              </a:spcBef>
              <a:buNone/>
            </a:pPr>
            <a:r>
              <a:rPr lang="en-US" sz="1200" b="1">
                <a:solidFill>
                  <a:srgbClr val="000000"/>
                </a:solidFill>
                <a:latin typeface="Calibri" panose="020F0502020204030204" pitchFamily="34" charset="0"/>
              </a:rPr>
              <a:t>Number at  Risk</a:t>
            </a:r>
          </a:p>
          <a:p>
            <a:pPr marL="0" indent="0">
              <a:spcBef>
                <a:spcPts val="900"/>
              </a:spcBef>
              <a:buNone/>
            </a:pPr>
            <a:endParaRPr lang="en-US" sz="1200" b="1">
              <a:solidFill>
                <a:srgbClr val="000000"/>
              </a:solidFill>
              <a:effectLst/>
              <a:latin typeface="Calibri" panose="020F0502020204030204" pitchFamily="34" charset="0"/>
            </a:endParaRPr>
          </a:p>
        </p:txBody>
      </p:sp>
      <p:sp>
        <p:nvSpPr>
          <p:cNvPr id="27" name="Content Placeholder 2">
            <a:extLst>
              <a:ext uri="{FF2B5EF4-FFF2-40B4-BE49-F238E27FC236}">
                <a16:creationId xmlns:a16="http://schemas.microsoft.com/office/drawing/2014/main" id="{825AB964-944F-94AD-B909-C676095EE0F0}"/>
              </a:ext>
            </a:extLst>
          </p:cNvPr>
          <p:cNvSpPr txBox="1">
            <a:spLocks/>
          </p:cNvSpPr>
          <p:nvPr/>
        </p:nvSpPr>
        <p:spPr>
          <a:xfrm>
            <a:off x="1488436" y="4661631"/>
            <a:ext cx="1255089" cy="206380"/>
          </a:xfrm>
          <a:prstGeom prst="rect">
            <a:avLst/>
          </a:prstGeom>
          <a:solidFill>
            <a:schemeClr val="bg1"/>
          </a:solidFill>
        </p:spPr>
        <p:txBody>
          <a:bodyPr vert="horz" lIns="91440" tIns="0" rIns="91440" bIns="0" rtlCol="0" anchor="t"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900"/>
              </a:spcBef>
              <a:buNone/>
            </a:pPr>
            <a:r>
              <a:rPr lang="en-US" sz="1200" b="1">
                <a:solidFill>
                  <a:srgbClr val="000000"/>
                </a:solidFill>
                <a:effectLst/>
                <a:latin typeface="Calibri" panose="020F0502020204030204" pitchFamily="34" charset="0"/>
              </a:rPr>
              <a:t>Number at  Risk</a:t>
            </a:r>
          </a:p>
        </p:txBody>
      </p:sp>
    </p:spTree>
    <p:extLst>
      <p:ext uri="{BB962C8B-B14F-4D97-AF65-F5344CB8AC3E}">
        <p14:creationId xmlns:p14="http://schemas.microsoft.com/office/powerpoint/2010/main" val="3965429182"/>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9D495-ECF3-DCBA-E465-A64CE23FEF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D3193B-EB38-DC3B-927E-95409BA0BE1D}"/>
              </a:ext>
            </a:extLst>
          </p:cNvPr>
          <p:cNvSpPr>
            <a:spLocks noGrp="1"/>
          </p:cNvSpPr>
          <p:nvPr>
            <p:ph type="title"/>
          </p:nvPr>
        </p:nvSpPr>
        <p:spPr>
          <a:xfrm>
            <a:off x="288259" y="302504"/>
            <a:ext cx="11628959" cy="530943"/>
          </a:xfrm>
        </p:spPr>
        <p:txBody>
          <a:bodyPr/>
          <a:lstStyle/>
          <a:p>
            <a:pPr>
              <a:lnSpc>
                <a:spcPct val="100000"/>
              </a:lnSpc>
            </a:pPr>
            <a:r>
              <a:rPr lang="en-US" sz="3000" dirty="0">
                <a:solidFill>
                  <a:schemeClr val="tx1"/>
                </a:solidFill>
                <a:latin typeface="Arial"/>
                <a:cs typeface="Arial"/>
              </a:rPr>
              <a:t>New Insights: Predictors* of Major Bleeding &amp; Vascular Complications in the Treatment Arm</a:t>
            </a:r>
            <a:endParaRPr lang="en-US" sz="3000" dirty="0">
              <a:solidFill>
                <a:schemeClr val="tx1"/>
              </a:solidFill>
            </a:endParaRPr>
          </a:p>
        </p:txBody>
      </p:sp>
      <p:pic>
        <p:nvPicPr>
          <p:cNvPr id="5" name="Picture 4">
            <a:extLst>
              <a:ext uri="{FF2B5EF4-FFF2-40B4-BE49-F238E27FC236}">
                <a16:creationId xmlns:a16="http://schemas.microsoft.com/office/drawing/2014/main" id="{6E73B976-8DA8-4E78-2E2D-9EC120D4444B}"/>
              </a:ext>
            </a:extLst>
          </p:cNvPr>
          <p:cNvPicPr>
            <a:picLocks noChangeAspect="1"/>
          </p:cNvPicPr>
          <p:nvPr/>
        </p:nvPicPr>
        <p:blipFill>
          <a:blip r:embed="rId3"/>
          <a:srcRect t="-46" b="7003"/>
          <a:stretch>
            <a:fillRect/>
          </a:stretch>
        </p:blipFill>
        <p:spPr>
          <a:xfrm>
            <a:off x="288259" y="1130578"/>
            <a:ext cx="10511286" cy="4768296"/>
          </a:xfrm>
          <a:prstGeom prst="rect">
            <a:avLst/>
          </a:prstGeom>
        </p:spPr>
      </p:pic>
      <p:sp>
        <p:nvSpPr>
          <p:cNvPr id="6" name="TextBox 5">
            <a:extLst>
              <a:ext uri="{FF2B5EF4-FFF2-40B4-BE49-F238E27FC236}">
                <a16:creationId xmlns:a16="http://schemas.microsoft.com/office/drawing/2014/main" id="{EC97C525-DE71-F413-3BEC-6F2D4AD40C3E}"/>
              </a:ext>
            </a:extLst>
          </p:cNvPr>
          <p:cNvSpPr txBox="1"/>
          <p:nvPr/>
        </p:nvSpPr>
        <p:spPr>
          <a:xfrm>
            <a:off x="5177031" y="6311247"/>
            <a:ext cx="1837939" cy="338554"/>
          </a:xfrm>
          <a:prstGeom prst="rect">
            <a:avLst/>
          </a:prstGeom>
          <a:noFill/>
        </p:spPr>
        <p:txBody>
          <a:bodyPr wrap="none" rtlCol="0">
            <a:spAutoFit/>
          </a:bodyPr>
          <a:lstStyle/>
          <a:p>
            <a:pPr algn="ctr"/>
            <a:r>
              <a:rPr lang="en-US" sz="1600" dirty="0">
                <a:solidFill>
                  <a:schemeClr val="bg1"/>
                </a:solidFill>
              </a:rPr>
              <a:t>*Univariate analysis</a:t>
            </a:r>
          </a:p>
        </p:txBody>
      </p:sp>
      <p:pic>
        <p:nvPicPr>
          <p:cNvPr id="4" name="Picture 3">
            <a:extLst>
              <a:ext uri="{FF2B5EF4-FFF2-40B4-BE49-F238E27FC236}">
                <a16:creationId xmlns:a16="http://schemas.microsoft.com/office/drawing/2014/main" id="{EF7FF9E8-4615-3F5A-0781-D6E8A3C71CD0}"/>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500"/>
                    </a14:imgEffect>
                    <a14:imgEffect>
                      <a14:saturation sat="400000"/>
                    </a14:imgEffect>
                  </a14:imgLayer>
                </a14:imgProps>
              </a:ext>
            </a:extLst>
          </a:blip>
          <a:srcRect l="-118" t="15760" r="118" b="80212"/>
          <a:stretch>
            <a:fillRect/>
          </a:stretch>
        </p:blipFill>
        <p:spPr>
          <a:xfrm>
            <a:off x="275902" y="1881910"/>
            <a:ext cx="10511286" cy="192024"/>
          </a:xfrm>
          <a:prstGeom prst="rect">
            <a:avLst/>
          </a:prstGeom>
        </p:spPr>
      </p:pic>
      <p:pic>
        <p:nvPicPr>
          <p:cNvPr id="7" name="Picture 6">
            <a:extLst>
              <a:ext uri="{FF2B5EF4-FFF2-40B4-BE49-F238E27FC236}">
                <a16:creationId xmlns:a16="http://schemas.microsoft.com/office/drawing/2014/main" id="{4A488510-AFEB-3559-2CBC-F2C48A76C138}"/>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500"/>
                    </a14:imgEffect>
                    <a14:imgEffect>
                      <a14:saturation sat="400000"/>
                    </a14:imgEffect>
                  </a14:imgLayer>
                </a14:imgProps>
              </a:ext>
              <a:ext uri="{28A0092B-C50C-407E-A947-70E740481C1C}">
                <a14:useLocalDpi xmlns:a14="http://schemas.microsoft.com/office/drawing/2010/main"/>
              </a:ext>
            </a:extLst>
          </a:blip>
          <a:srcRect t="70937" b="22457"/>
          <a:stretch>
            <a:fillRect/>
          </a:stretch>
        </p:blipFill>
        <p:spPr>
          <a:xfrm>
            <a:off x="288259" y="4487957"/>
            <a:ext cx="10511286" cy="399917"/>
          </a:xfrm>
          <a:prstGeom prst="rect">
            <a:avLst/>
          </a:prstGeom>
        </p:spPr>
      </p:pic>
      <p:pic>
        <p:nvPicPr>
          <p:cNvPr id="8" name="Picture 7">
            <a:extLst>
              <a:ext uri="{FF2B5EF4-FFF2-40B4-BE49-F238E27FC236}">
                <a16:creationId xmlns:a16="http://schemas.microsoft.com/office/drawing/2014/main" id="{A5736836-DF29-4AD6-FDB0-362D191CD96D}"/>
              </a:ext>
            </a:extLst>
          </p:cNvPr>
          <p:cNvPicPr>
            <a:picLocks noChangeAspect="1"/>
          </p:cNvPicPr>
          <p:nvPr/>
        </p:nvPicPr>
        <p:blipFill>
          <a:blip r:embed="rId6" cstate="print">
            <a:extLst>
              <a:ext uri="{BEBA8EAE-BF5A-486C-A8C5-ECC9F3942E4B}">
                <a14:imgProps xmlns:a14="http://schemas.microsoft.com/office/drawing/2010/main">
                  <a14:imgLayer r:embed="rId8">
                    <a14:imgEffect>
                      <a14:colorTemperature colorTemp="1500"/>
                    </a14:imgEffect>
                    <a14:imgEffect>
                      <a14:saturation sat="400000"/>
                    </a14:imgEffect>
                  </a14:imgLayer>
                </a14:imgProps>
              </a:ext>
              <a:ext uri="{28A0092B-C50C-407E-A947-70E740481C1C}">
                <a14:useLocalDpi xmlns:a14="http://schemas.microsoft.com/office/drawing/2010/main"/>
              </a:ext>
            </a:extLst>
          </a:blip>
          <a:srcRect t="79905" b="16923"/>
          <a:stretch>
            <a:fillRect/>
          </a:stretch>
        </p:blipFill>
        <p:spPr>
          <a:xfrm>
            <a:off x="288259" y="5030884"/>
            <a:ext cx="10511286" cy="192024"/>
          </a:xfrm>
          <a:prstGeom prst="rect">
            <a:avLst/>
          </a:prstGeom>
        </p:spPr>
      </p:pic>
    </p:spTree>
    <p:extLst>
      <p:ext uri="{BB962C8B-B14F-4D97-AF65-F5344CB8AC3E}">
        <p14:creationId xmlns:p14="http://schemas.microsoft.com/office/powerpoint/2010/main" val="1151814827"/>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4DF79-2BFA-7978-31CF-0E8F89439B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DDEF15-1E34-4CD6-E9A3-6CE9DFCB68BD}"/>
              </a:ext>
            </a:extLst>
          </p:cNvPr>
          <p:cNvSpPr>
            <a:spLocks noGrp="1"/>
          </p:cNvSpPr>
          <p:nvPr>
            <p:ph type="title"/>
          </p:nvPr>
        </p:nvSpPr>
        <p:spPr>
          <a:xfrm>
            <a:off x="207181" y="342894"/>
            <a:ext cx="11762315" cy="669268"/>
          </a:xfrm>
        </p:spPr>
        <p:txBody>
          <a:bodyPr/>
          <a:lstStyle/>
          <a:p>
            <a:pPr algn="ctr"/>
            <a:r>
              <a:rPr lang="en-US" sz="4000" b="1">
                <a:solidFill>
                  <a:schemeClr val="tx1"/>
                </a:solidFill>
              </a:rPr>
              <a:t>Limitations</a:t>
            </a:r>
            <a:endParaRPr lang="en-US" sz="1600">
              <a:solidFill>
                <a:schemeClr val="tx1"/>
              </a:solidFill>
            </a:endParaRPr>
          </a:p>
        </p:txBody>
      </p:sp>
      <p:sp>
        <p:nvSpPr>
          <p:cNvPr id="3" name="Content Placeholder 2">
            <a:extLst>
              <a:ext uri="{FF2B5EF4-FFF2-40B4-BE49-F238E27FC236}">
                <a16:creationId xmlns:a16="http://schemas.microsoft.com/office/drawing/2014/main" id="{E8181BCF-EB3B-CF65-DEED-372D3946A22D}"/>
              </a:ext>
            </a:extLst>
          </p:cNvPr>
          <p:cNvSpPr>
            <a:spLocks noGrp="1"/>
          </p:cNvSpPr>
          <p:nvPr>
            <p:ph idx="1"/>
          </p:nvPr>
        </p:nvSpPr>
        <p:spPr>
          <a:xfrm>
            <a:off x="1305735" y="1186146"/>
            <a:ext cx="9367878" cy="4241261"/>
          </a:xfrm>
          <a:noFill/>
        </p:spPr>
        <p:txBody>
          <a:bodyPr vert="horz" lIns="91440" tIns="45720" rIns="91440" bIns="45720" rtlCol="0" anchor="t">
            <a:noAutofit/>
          </a:bodyPr>
          <a:lstStyle/>
          <a:p>
            <a:pPr>
              <a:lnSpc>
                <a:spcPct val="100000"/>
              </a:lnSpc>
              <a:spcBef>
                <a:spcPts val="2400"/>
              </a:spcBef>
            </a:pPr>
            <a:r>
              <a:rPr lang="en-US" sz="2800" dirty="0">
                <a:latin typeface="Calibri" panose="020F0502020204030204" pitchFamily="34" charset="0"/>
                <a:cs typeface="Calibri" panose="020F0502020204030204" pitchFamily="34" charset="0"/>
              </a:rPr>
              <a:t>High rate of femoral artery access (protocol-driven)</a:t>
            </a:r>
          </a:p>
          <a:p>
            <a:pPr>
              <a:lnSpc>
                <a:spcPct val="100000"/>
              </a:lnSpc>
              <a:spcBef>
                <a:spcPts val="2400"/>
              </a:spcBef>
            </a:pPr>
            <a:r>
              <a:rPr lang="en-US" sz="2800" dirty="0">
                <a:latin typeface="Calibri" panose="020F0502020204030204" pitchFamily="34" charset="0"/>
                <a:cs typeface="Calibri" panose="020F0502020204030204" pitchFamily="34" charset="0"/>
              </a:rPr>
              <a:t>Higher than expected SBP (~143 mmHg) may have decreased Impella efficacy</a:t>
            </a:r>
          </a:p>
          <a:p>
            <a:pPr>
              <a:lnSpc>
                <a:spcPct val="100000"/>
              </a:lnSpc>
              <a:spcBef>
                <a:spcPts val="2400"/>
              </a:spcBef>
            </a:pPr>
            <a:r>
              <a:rPr lang="en-US" sz="2800" dirty="0">
                <a:latin typeface="Calibri"/>
                <a:ea typeface="Calibri"/>
                <a:cs typeface="Calibri"/>
              </a:rPr>
              <a:t>STEMI-DTU was not designed to elucidate the mechanisms of infarct size nor was the trial powered for clinical outcomes</a:t>
            </a:r>
            <a:endParaRPr lang="en-US" sz="2800" dirty="0">
              <a:latin typeface="Calibri" panose="020F0502020204030204" pitchFamily="34" charset="0"/>
              <a:ea typeface="Calibri"/>
              <a:cs typeface="Calibri" panose="020F0502020204030204" pitchFamily="34" charset="0"/>
            </a:endParaRPr>
          </a:p>
          <a:p>
            <a:pPr>
              <a:lnSpc>
                <a:spcPct val="100000"/>
              </a:lnSpc>
              <a:spcBef>
                <a:spcPts val="2400"/>
              </a:spcBef>
            </a:pPr>
            <a:r>
              <a:rPr lang="en-US" sz="2800" dirty="0">
                <a:latin typeface="Calibri"/>
                <a:ea typeface="Calibri"/>
                <a:cs typeface="Calibri"/>
              </a:rPr>
              <a:t>Longer than expected Impella dwell times with anticoagulation (mean 14 hours) and suboptimal closure techniques may have contributed to bleeding complications</a:t>
            </a:r>
          </a:p>
          <a:p>
            <a:pPr>
              <a:lnSpc>
                <a:spcPct val="100000"/>
              </a:lnSpc>
              <a:spcBef>
                <a:spcPts val="2400"/>
              </a:spcBef>
              <a:spcAft>
                <a:spcPts val="1200"/>
              </a:spcAft>
            </a:pP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17616347"/>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CECBC-4ED7-52BA-7FC6-2306C55307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020274-C781-37EA-0A46-70262A0A94CD}"/>
              </a:ext>
            </a:extLst>
          </p:cNvPr>
          <p:cNvSpPr>
            <a:spLocks noGrp="1"/>
          </p:cNvSpPr>
          <p:nvPr>
            <p:ph type="title"/>
          </p:nvPr>
        </p:nvSpPr>
        <p:spPr>
          <a:xfrm>
            <a:off x="108394" y="445856"/>
            <a:ext cx="11762315" cy="471079"/>
          </a:xfrm>
        </p:spPr>
        <p:txBody>
          <a:bodyPr/>
          <a:lstStyle/>
          <a:p>
            <a:pPr algn="ctr"/>
            <a:r>
              <a:rPr lang="en-US" sz="4000" b="1" dirty="0">
                <a:solidFill>
                  <a:schemeClr val="tx1"/>
                </a:solidFill>
                <a:latin typeface="Arial"/>
                <a:cs typeface="Arial"/>
              </a:rPr>
              <a:t>Conclusions</a:t>
            </a:r>
            <a:endParaRPr lang="en-US" sz="1600" dirty="0">
              <a:solidFill>
                <a:schemeClr val="tx1"/>
              </a:solidFill>
              <a:latin typeface="Arial"/>
              <a:cs typeface="Arial"/>
            </a:endParaRPr>
          </a:p>
        </p:txBody>
      </p:sp>
      <p:sp>
        <p:nvSpPr>
          <p:cNvPr id="3" name="Content Placeholder 2">
            <a:extLst>
              <a:ext uri="{FF2B5EF4-FFF2-40B4-BE49-F238E27FC236}">
                <a16:creationId xmlns:a16="http://schemas.microsoft.com/office/drawing/2014/main" id="{CA67C2E2-2CDD-03F9-3C0C-9BAACFC50893}"/>
              </a:ext>
            </a:extLst>
          </p:cNvPr>
          <p:cNvSpPr>
            <a:spLocks noGrp="1"/>
          </p:cNvSpPr>
          <p:nvPr>
            <p:ph idx="1"/>
          </p:nvPr>
        </p:nvSpPr>
        <p:spPr>
          <a:xfrm>
            <a:off x="958045" y="1125235"/>
            <a:ext cx="10376262" cy="4345155"/>
          </a:xfrm>
          <a:noFill/>
        </p:spPr>
        <p:txBody>
          <a:bodyPr vert="horz" lIns="91440" tIns="45720" rIns="91440" bIns="45720" rtlCol="0" anchor="t">
            <a:noAutofit/>
          </a:bodyPr>
          <a:lstStyle/>
          <a:p>
            <a:pPr marL="0" indent="0">
              <a:lnSpc>
                <a:spcPct val="110000"/>
              </a:lnSpc>
              <a:spcBef>
                <a:spcPts val="0"/>
              </a:spcBef>
              <a:spcAft>
                <a:spcPts val="600"/>
              </a:spcAft>
              <a:buNone/>
            </a:pPr>
            <a:r>
              <a:rPr lang="en-US" sz="3000" b="1" dirty="0">
                <a:latin typeface="+mn-lt"/>
                <a:cs typeface="Arial"/>
              </a:rPr>
              <a:t>The combination of Impella CP plus a 30-minute delay to PCI did not reduce infarct size compared with immediate PCI in patients with anterior STEMI without shock</a:t>
            </a:r>
          </a:p>
          <a:p>
            <a:pPr marL="803275" indent="-349250">
              <a:lnSpc>
                <a:spcPct val="110000"/>
              </a:lnSpc>
              <a:spcBef>
                <a:spcPts val="0"/>
              </a:spcBef>
              <a:spcAft>
                <a:spcPts val="600"/>
              </a:spcAft>
            </a:pPr>
            <a:r>
              <a:rPr lang="en-US" sz="2800" dirty="0">
                <a:latin typeface="+mn-lt"/>
                <a:cs typeface="Arial"/>
              </a:rPr>
              <a:t>Infarct size was not increased despite a substantial delay to reperfusion after initiating LV support (median 47 mins)</a:t>
            </a:r>
            <a:endParaRPr lang="en-US" sz="2800" dirty="0">
              <a:latin typeface="+mn-lt"/>
              <a:ea typeface="Calibri"/>
              <a:cs typeface="Arial"/>
            </a:endParaRPr>
          </a:p>
          <a:p>
            <a:pPr marL="0" indent="0">
              <a:lnSpc>
                <a:spcPct val="110000"/>
              </a:lnSpc>
              <a:spcBef>
                <a:spcPts val="0"/>
              </a:spcBef>
              <a:spcAft>
                <a:spcPts val="600"/>
              </a:spcAft>
              <a:buNone/>
            </a:pPr>
            <a:endParaRPr lang="en-US" sz="1000" dirty="0">
              <a:latin typeface="+mn-lt"/>
              <a:ea typeface="Calibri"/>
              <a:cs typeface="Arial"/>
            </a:endParaRPr>
          </a:p>
          <a:p>
            <a:pPr marL="0" indent="0">
              <a:lnSpc>
                <a:spcPct val="110000"/>
              </a:lnSpc>
              <a:spcBef>
                <a:spcPts val="0"/>
              </a:spcBef>
              <a:spcAft>
                <a:spcPts val="600"/>
              </a:spcAft>
              <a:buNone/>
            </a:pPr>
            <a:r>
              <a:rPr lang="en-US" sz="3000" b="1" dirty="0">
                <a:latin typeface="+mn-lt"/>
                <a:cs typeface="Arial"/>
              </a:rPr>
              <a:t>Major bleeding or vascular complications occurred more frequently in the treatment group when compared with a prespecified performance goal or the control group</a:t>
            </a:r>
            <a:endParaRPr lang="en-US" sz="3000" b="1" dirty="0">
              <a:latin typeface="+mn-lt"/>
              <a:ea typeface="Calibri"/>
              <a:cs typeface="Arial"/>
            </a:endParaRPr>
          </a:p>
        </p:txBody>
      </p:sp>
    </p:spTree>
    <p:extLst>
      <p:ext uri="{BB962C8B-B14F-4D97-AF65-F5344CB8AC3E}">
        <p14:creationId xmlns:p14="http://schemas.microsoft.com/office/powerpoint/2010/main" val="4243878596"/>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38BED-8DEF-9CCE-FB37-2CC2244779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7F0B4E-50D3-AADA-B605-65508F5ECC70}"/>
              </a:ext>
            </a:extLst>
          </p:cNvPr>
          <p:cNvSpPr>
            <a:spLocks noGrp="1"/>
          </p:cNvSpPr>
          <p:nvPr>
            <p:ph type="title"/>
          </p:nvPr>
        </p:nvSpPr>
        <p:spPr>
          <a:xfrm>
            <a:off x="207181" y="480354"/>
            <a:ext cx="11762315" cy="471079"/>
          </a:xfrm>
        </p:spPr>
        <p:txBody>
          <a:bodyPr/>
          <a:lstStyle/>
          <a:p>
            <a:pPr algn="ctr"/>
            <a:r>
              <a:rPr lang="en-US" sz="4000" dirty="0">
                <a:solidFill>
                  <a:schemeClr val="tx1"/>
                </a:solidFill>
                <a:latin typeface="Arial"/>
                <a:cs typeface="Arial"/>
              </a:rPr>
              <a:t>Future Directions</a:t>
            </a:r>
            <a:endParaRPr lang="en-US" sz="1600" dirty="0">
              <a:solidFill>
                <a:schemeClr val="tx1"/>
              </a:solidFill>
              <a:latin typeface="Arial"/>
              <a:cs typeface="Arial"/>
            </a:endParaRPr>
          </a:p>
        </p:txBody>
      </p:sp>
      <p:sp>
        <p:nvSpPr>
          <p:cNvPr id="3" name="Content Placeholder 2">
            <a:extLst>
              <a:ext uri="{FF2B5EF4-FFF2-40B4-BE49-F238E27FC236}">
                <a16:creationId xmlns:a16="http://schemas.microsoft.com/office/drawing/2014/main" id="{1CBCA7B2-D419-7A8E-4A11-CB605350689A}"/>
              </a:ext>
            </a:extLst>
          </p:cNvPr>
          <p:cNvSpPr>
            <a:spLocks noGrp="1"/>
          </p:cNvSpPr>
          <p:nvPr>
            <p:ph idx="1"/>
          </p:nvPr>
        </p:nvSpPr>
        <p:spPr>
          <a:xfrm>
            <a:off x="763326" y="1462514"/>
            <a:ext cx="8046998" cy="4344924"/>
          </a:xfrm>
          <a:noFill/>
        </p:spPr>
        <p:txBody>
          <a:bodyPr vert="horz" lIns="91440" tIns="45720" rIns="91440" bIns="45720" rtlCol="0" anchor="t">
            <a:noAutofit/>
          </a:bodyPr>
          <a:lstStyle/>
          <a:p>
            <a:pPr marL="0" indent="0">
              <a:lnSpc>
                <a:spcPct val="110000"/>
              </a:lnSpc>
              <a:spcBef>
                <a:spcPts val="0"/>
              </a:spcBef>
              <a:spcAft>
                <a:spcPts val="600"/>
              </a:spcAft>
              <a:buNone/>
            </a:pPr>
            <a:r>
              <a:rPr lang="en-US" sz="3000" b="1" dirty="0">
                <a:latin typeface="Calibri"/>
                <a:ea typeface="Calibri"/>
                <a:cs typeface="Arial"/>
              </a:rPr>
              <a:t>Future potential studies in the STEMI-DTU Program will incorporate insights from subgroup analysis and may combine Impella with adjunct pharmacotherapy (including BP lowering) to optimize loading conditions before PCI to reduce infarct size and improve outcomes </a:t>
            </a:r>
            <a:r>
              <a:rPr lang="en-US" sz="3000" b="1">
                <a:latin typeface="Calibri"/>
                <a:ea typeface="Calibri"/>
                <a:cs typeface="Arial"/>
              </a:rPr>
              <a:t>in high-risk </a:t>
            </a:r>
            <a:r>
              <a:rPr lang="en-US" sz="3000" b="1" dirty="0">
                <a:latin typeface="Calibri"/>
                <a:ea typeface="Calibri"/>
                <a:cs typeface="Arial"/>
              </a:rPr>
              <a:t>patients with STEMI</a:t>
            </a:r>
            <a:endParaRPr lang="en-US" sz="3000" b="1" dirty="0">
              <a:latin typeface="Calibri"/>
              <a:ea typeface="Calibri"/>
            </a:endParaRPr>
          </a:p>
        </p:txBody>
      </p:sp>
      <p:pic>
        <p:nvPicPr>
          <p:cNvPr id="4" name="Picture 3" descr="A qr code on a black background&#10;&#10;AI-generated content may be incorrect.">
            <a:extLst>
              <a:ext uri="{FF2B5EF4-FFF2-40B4-BE49-F238E27FC236}">
                <a16:creationId xmlns:a16="http://schemas.microsoft.com/office/drawing/2014/main" id="{9E5DF9D9-F933-519C-C8EB-67CCCAE7297A}"/>
              </a:ext>
            </a:extLst>
          </p:cNvPr>
          <p:cNvPicPr>
            <a:picLocks noChangeAspect="1"/>
          </p:cNvPicPr>
          <p:nvPr/>
        </p:nvPicPr>
        <p:blipFill>
          <a:blip r:embed="rId3"/>
          <a:stretch>
            <a:fillRect/>
          </a:stretch>
        </p:blipFill>
        <p:spPr>
          <a:xfrm>
            <a:off x="8869082" y="1423399"/>
            <a:ext cx="2829007" cy="3405386"/>
          </a:xfrm>
          <a:prstGeom prst="rect">
            <a:avLst/>
          </a:prstGeom>
        </p:spPr>
      </p:pic>
    </p:spTree>
    <p:extLst>
      <p:ext uri="{BB962C8B-B14F-4D97-AF65-F5344CB8AC3E}">
        <p14:creationId xmlns:p14="http://schemas.microsoft.com/office/powerpoint/2010/main" val="901405388"/>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fltVal val="0"/>
                                          </p:val>
                                        </p:tav>
                                        <p:tav tm="100000">
                                          <p:val>
                                            <p:strVal val="#ppt_w"/>
                                          </p:val>
                                        </p:tav>
                                      </p:tavLst>
                                    </p:anim>
                                    <p:anim calcmode="lin" valueType="num">
                                      <p:cBhvr>
                                        <p:cTn id="8" dur="250" fill="hold"/>
                                        <p:tgtEl>
                                          <p:spTgt spid="4"/>
                                        </p:tgtEl>
                                        <p:attrNameLst>
                                          <p:attrName>ppt_h</p:attrName>
                                        </p:attrNameLst>
                                      </p:cBhvr>
                                      <p:tavLst>
                                        <p:tav tm="0">
                                          <p:val>
                                            <p:fltVal val="0"/>
                                          </p:val>
                                        </p:tav>
                                        <p:tav tm="100000">
                                          <p:val>
                                            <p:strVal val="#ppt_h"/>
                                          </p:val>
                                        </p:tav>
                                      </p:tavLst>
                                    </p:anim>
                                    <p:animEffect transition="in" filter="fade">
                                      <p:cBhvr>
                                        <p:cTn id="9"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748F3-89CB-4300-5030-2C68F5D2152E}"/>
              </a:ext>
            </a:extLst>
          </p:cNvPr>
          <p:cNvSpPr>
            <a:spLocks noGrp="1"/>
          </p:cNvSpPr>
          <p:nvPr>
            <p:ph type="title"/>
          </p:nvPr>
        </p:nvSpPr>
        <p:spPr>
          <a:xfrm>
            <a:off x="831849" y="1709741"/>
            <a:ext cx="10515600" cy="1795460"/>
          </a:xfrm>
        </p:spPr>
        <p:txBody>
          <a:bodyPr/>
          <a:lstStyle/>
          <a:p>
            <a:r>
              <a:rPr lang="en-US" dirty="0"/>
              <a:t>Appendix</a:t>
            </a:r>
          </a:p>
        </p:txBody>
      </p:sp>
    </p:spTree>
    <p:extLst>
      <p:ext uri="{BB962C8B-B14F-4D97-AF65-F5344CB8AC3E}">
        <p14:creationId xmlns:p14="http://schemas.microsoft.com/office/powerpoint/2010/main" val="2364505820"/>
      </p:ext>
    </p:extLst>
  </p:cSld>
  <p:clrMapOvr>
    <a:masterClrMapping/>
  </p:clrMapOvr>
  <mc:AlternateContent xmlns:mc="http://schemas.openxmlformats.org/markup-compatibility/2006">
    <mc:Choice xmlns:p14="http://schemas.microsoft.com/office/powerpoint/2010/main" Requires="p14">
      <p:transition p14:dur="250">
        <p:wipe dir="r"/>
      </p:transition>
    </mc:Choice>
    <mc:Fallback>
      <p:transition>
        <p:wipe dir="r"/>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1778519-4CC2-8247-030A-EC40A404D8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AA35B1-F555-5DC1-6A75-5A6C786643BE}"/>
              </a:ext>
            </a:extLst>
          </p:cNvPr>
          <p:cNvSpPr>
            <a:spLocks noGrp="1"/>
          </p:cNvSpPr>
          <p:nvPr>
            <p:ph type="title"/>
          </p:nvPr>
        </p:nvSpPr>
        <p:spPr>
          <a:xfrm>
            <a:off x="0" y="113674"/>
            <a:ext cx="12192000" cy="755651"/>
          </a:xfrm>
        </p:spPr>
        <p:txBody>
          <a:bodyPr>
            <a:normAutofit/>
          </a:bodyPr>
          <a:lstStyle/>
          <a:p>
            <a:pPr algn="ctr"/>
            <a:r>
              <a:rPr lang="en-US" sz="3600"/>
              <a:t>Investigators and Research Coordinators</a:t>
            </a:r>
          </a:p>
        </p:txBody>
      </p:sp>
      <p:graphicFrame>
        <p:nvGraphicFramePr>
          <p:cNvPr id="3" name="Table 2">
            <a:extLst>
              <a:ext uri="{FF2B5EF4-FFF2-40B4-BE49-F238E27FC236}">
                <a16:creationId xmlns:a16="http://schemas.microsoft.com/office/drawing/2014/main" id="{83288D8C-FF9F-FDC2-E387-EF4DBF146610}"/>
              </a:ext>
            </a:extLst>
          </p:cNvPr>
          <p:cNvGraphicFramePr>
            <a:graphicFrameLocks noGrp="1"/>
          </p:cNvGraphicFramePr>
          <p:nvPr/>
        </p:nvGraphicFramePr>
        <p:xfrm>
          <a:off x="161755" y="907788"/>
          <a:ext cx="1363868" cy="4861560"/>
        </p:xfrm>
        <a:graphic>
          <a:graphicData uri="http://schemas.openxmlformats.org/drawingml/2006/table">
            <a:tbl>
              <a:tblPr firstRow="1" firstCol="1" bandRow="1">
                <a:tableStyleId>{2D5ABB26-0587-4C30-8999-92F81FD0307C}</a:tableStyleId>
              </a:tblPr>
              <a:tblGrid>
                <a:gridCol w="1363868">
                  <a:extLst>
                    <a:ext uri="{9D8B030D-6E8A-4147-A177-3AD203B41FA5}">
                      <a16:colId xmlns:a16="http://schemas.microsoft.com/office/drawing/2014/main" val="1339413578"/>
                    </a:ext>
                  </a:extLst>
                </a:gridCol>
              </a:tblGrid>
              <a:tr h="153497">
                <a:tc>
                  <a:txBody>
                    <a:bodyPr/>
                    <a:lstStyle/>
                    <a:p>
                      <a:pPr marL="0" marR="0" indent="0">
                        <a:lnSpc>
                          <a:spcPct val="100000"/>
                        </a:lnSpc>
                        <a:buNone/>
                      </a:pPr>
                      <a:r>
                        <a:rPr lang="en-US" sz="1100" kern="0">
                          <a:effectLst/>
                        </a:rPr>
                        <a:t>Samuel McElwee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189172135"/>
                  </a:ext>
                </a:extLst>
              </a:tr>
              <a:tr h="153497">
                <a:tc>
                  <a:txBody>
                    <a:bodyPr/>
                    <a:lstStyle/>
                    <a:p>
                      <a:pPr marL="0" marR="0" indent="0">
                        <a:lnSpc>
                          <a:spcPct val="100000"/>
                        </a:lnSpc>
                        <a:buNone/>
                      </a:pPr>
                      <a:r>
                        <a:rPr lang="en-US" sz="1100" kern="0">
                          <a:effectLst/>
                        </a:rPr>
                        <a:t>Carey Kimmelstiel</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010718111"/>
                  </a:ext>
                </a:extLst>
              </a:tr>
              <a:tr h="153497">
                <a:tc>
                  <a:txBody>
                    <a:bodyPr/>
                    <a:lstStyle/>
                    <a:p>
                      <a:pPr marL="0" marR="0" indent="0">
                        <a:lnSpc>
                          <a:spcPct val="100000"/>
                        </a:lnSpc>
                        <a:buNone/>
                      </a:pPr>
                      <a:r>
                        <a:rPr lang="en-US" sz="1100" kern="0">
                          <a:effectLst/>
                        </a:rPr>
                        <a:t>Haroon Faraz</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403684859"/>
                  </a:ext>
                </a:extLst>
              </a:tr>
              <a:tr h="153497">
                <a:tc>
                  <a:txBody>
                    <a:bodyPr/>
                    <a:lstStyle/>
                    <a:p>
                      <a:pPr marL="0" marR="0" indent="0">
                        <a:lnSpc>
                          <a:spcPct val="100000"/>
                        </a:lnSpc>
                        <a:buNone/>
                      </a:pPr>
                      <a:r>
                        <a:rPr lang="en-US" sz="1100" kern="0">
                          <a:effectLst/>
                        </a:rPr>
                        <a:t>David Manly</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772564056"/>
                  </a:ext>
                </a:extLst>
              </a:tr>
              <a:tr h="153497">
                <a:tc>
                  <a:txBody>
                    <a:bodyPr/>
                    <a:lstStyle/>
                    <a:p>
                      <a:pPr marL="0" marR="0" indent="0">
                        <a:lnSpc>
                          <a:spcPct val="100000"/>
                        </a:lnSpc>
                        <a:buNone/>
                      </a:pPr>
                      <a:r>
                        <a:rPr lang="en-US" sz="1100" kern="0">
                          <a:effectLst/>
                        </a:rPr>
                        <a:t>Zackery George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226308272"/>
                  </a:ext>
                </a:extLst>
              </a:tr>
              <a:tr h="153497">
                <a:tc>
                  <a:txBody>
                    <a:bodyPr/>
                    <a:lstStyle/>
                    <a:p>
                      <a:pPr marL="0" marR="0" indent="0">
                        <a:lnSpc>
                          <a:spcPct val="100000"/>
                        </a:lnSpc>
                        <a:buNone/>
                      </a:pPr>
                      <a:r>
                        <a:rPr lang="en-US" sz="1100" kern="0">
                          <a:effectLst/>
                        </a:rPr>
                        <a:t>Pablo Rengifo-Moreno</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450042243"/>
                  </a:ext>
                </a:extLst>
              </a:tr>
              <a:tr h="153497">
                <a:tc>
                  <a:txBody>
                    <a:bodyPr/>
                    <a:lstStyle/>
                    <a:p>
                      <a:pPr marL="0" marR="0" indent="0">
                        <a:lnSpc>
                          <a:spcPct val="100000"/>
                        </a:lnSpc>
                        <a:buNone/>
                      </a:pPr>
                      <a:r>
                        <a:rPr lang="en-US" sz="1100" kern="0">
                          <a:effectLst/>
                        </a:rPr>
                        <a:t>John Katopodis</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436265743"/>
                  </a:ext>
                </a:extLst>
              </a:tr>
              <a:tr h="153497">
                <a:tc>
                  <a:txBody>
                    <a:bodyPr/>
                    <a:lstStyle/>
                    <a:p>
                      <a:pPr marL="0" marR="0" indent="0">
                        <a:lnSpc>
                          <a:spcPct val="100000"/>
                        </a:lnSpc>
                        <a:buNone/>
                      </a:pPr>
                      <a:r>
                        <a:rPr lang="en-US" sz="1100" kern="0">
                          <a:effectLst/>
                        </a:rPr>
                        <a:t>Thomas Noel</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952267996"/>
                  </a:ext>
                </a:extLst>
              </a:tr>
              <a:tr h="153497">
                <a:tc>
                  <a:txBody>
                    <a:bodyPr/>
                    <a:lstStyle/>
                    <a:p>
                      <a:pPr marL="0" marR="0" indent="0">
                        <a:lnSpc>
                          <a:spcPct val="100000"/>
                        </a:lnSpc>
                        <a:buNone/>
                      </a:pPr>
                      <a:r>
                        <a:rPr lang="en-US" sz="1100" kern="0">
                          <a:effectLst/>
                        </a:rPr>
                        <a:t>Nima Aghili</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008531133"/>
                  </a:ext>
                </a:extLst>
              </a:tr>
              <a:tr h="153497">
                <a:tc>
                  <a:txBody>
                    <a:bodyPr/>
                    <a:lstStyle/>
                    <a:p>
                      <a:pPr marL="0" marR="0" indent="0">
                        <a:lnSpc>
                          <a:spcPct val="100000"/>
                        </a:lnSpc>
                        <a:buNone/>
                      </a:pPr>
                      <a:r>
                        <a:rPr lang="en-US" sz="1100" kern="0">
                          <a:effectLst/>
                        </a:rPr>
                        <a:t>Niranjan Reddy</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48766274"/>
                  </a:ext>
                </a:extLst>
              </a:tr>
              <a:tr h="153497">
                <a:tc>
                  <a:txBody>
                    <a:bodyPr/>
                    <a:lstStyle/>
                    <a:p>
                      <a:pPr marL="0" marR="0" indent="0">
                        <a:lnSpc>
                          <a:spcPct val="100000"/>
                        </a:lnSpc>
                        <a:buNone/>
                      </a:pPr>
                      <a:r>
                        <a:rPr lang="en-US" sz="1100" kern="0">
                          <a:effectLst/>
                        </a:rPr>
                        <a:t>Raja Nazir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994324619"/>
                  </a:ext>
                </a:extLst>
              </a:tr>
              <a:tr h="153497">
                <a:tc>
                  <a:txBody>
                    <a:bodyPr/>
                    <a:lstStyle/>
                    <a:p>
                      <a:pPr marL="0" marR="0" indent="0">
                        <a:lnSpc>
                          <a:spcPct val="100000"/>
                        </a:lnSpc>
                        <a:buNone/>
                      </a:pPr>
                      <a:r>
                        <a:rPr lang="en-US" sz="1100" kern="0">
                          <a:effectLst/>
                        </a:rPr>
                        <a:t>Mark Bieniarz</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846615195"/>
                  </a:ext>
                </a:extLst>
              </a:tr>
              <a:tr h="153497">
                <a:tc>
                  <a:txBody>
                    <a:bodyPr/>
                    <a:lstStyle/>
                    <a:p>
                      <a:pPr marL="0" marR="0" indent="0">
                        <a:lnSpc>
                          <a:spcPct val="100000"/>
                        </a:lnSpc>
                        <a:buNone/>
                      </a:pPr>
                      <a:r>
                        <a:rPr lang="en-US" sz="1100" kern="0">
                          <a:effectLst/>
                        </a:rPr>
                        <a:t>Raymond Yau</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782327524"/>
                  </a:ext>
                </a:extLst>
              </a:tr>
              <a:tr h="153497">
                <a:tc>
                  <a:txBody>
                    <a:bodyPr/>
                    <a:lstStyle/>
                    <a:p>
                      <a:pPr marL="0" marR="0" indent="0">
                        <a:lnSpc>
                          <a:spcPct val="100000"/>
                        </a:lnSpc>
                        <a:buNone/>
                      </a:pPr>
                      <a:r>
                        <a:rPr lang="en-US" sz="1100" kern="0">
                          <a:effectLst/>
                        </a:rPr>
                        <a:t>Chris Metzger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980774505"/>
                  </a:ext>
                </a:extLst>
              </a:tr>
              <a:tr h="153497">
                <a:tc>
                  <a:txBody>
                    <a:bodyPr/>
                    <a:lstStyle/>
                    <a:p>
                      <a:pPr marL="0" marR="0" indent="0">
                        <a:lnSpc>
                          <a:spcPct val="100000"/>
                        </a:lnSpc>
                        <a:buNone/>
                      </a:pPr>
                      <a:r>
                        <a:rPr lang="en-US" sz="1100" kern="0">
                          <a:effectLst/>
                        </a:rPr>
                        <a:t>Gaurav Rana</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750541031"/>
                  </a:ext>
                </a:extLst>
              </a:tr>
              <a:tr h="153497">
                <a:tc>
                  <a:txBody>
                    <a:bodyPr/>
                    <a:lstStyle/>
                    <a:p>
                      <a:pPr marL="0" marR="0" indent="0">
                        <a:lnSpc>
                          <a:spcPct val="100000"/>
                        </a:lnSpc>
                        <a:buNone/>
                      </a:pPr>
                      <a:r>
                        <a:rPr lang="en-US" sz="1100" kern="0">
                          <a:effectLst/>
                        </a:rPr>
                        <a:t>Sanjit Jolly</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802974446"/>
                  </a:ext>
                </a:extLst>
              </a:tr>
              <a:tr h="153497">
                <a:tc>
                  <a:txBody>
                    <a:bodyPr/>
                    <a:lstStyle/>
                    <a:p>
                      <a:pPr marL="0" marR="0" indent="0">
                        <a:lnSpc>
                          <a:spcPct val="100000"/>
                        </a:lnSpc>
                        <a:buNone/>
                      </a:pPr>
                      <a:r>
                        <a:rPr lang="en-US" sz="1100" kern="0">
                          <a:effectLst/>
                        </a:rPr>
                        <a:t>Norman Mangner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82439066"/>
                  </a:ext>
                </a:extLst>
              </a:tr>
              <a:tr h="153497">
                <a:tc>
                  <a:txBody>
                    <a:bodyPr/>
                    <a:lstStyle/>
                    <a:p>
                      <a:pPr marL="0" marR="0" indent="0">
                        <a:lnSpc>
                          <a:spcPct val="100000"/>
                        </a:lnSpc>
                        <a:buNone/>
                      </a:pPr>
                      <a:r>
                        <a:rPr lang="en-US" sz="1100" kern="0">
                          <a:effectLst/>
                        </a:rPr>
                        <a:t>Felix Woitek</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665431555"/>
                  </a:ext>
                </a:extLst>
              </a:tr>
              <a:tr h="153497">
                <a:tc>
                  <a:txBody>
                    <a:bodyPr/>
                    <a:lstStyle/>
                    <a:p>
                      <a:pPr marL="0" marR="0" indent="0">
                        <a:lnSpc>
                          <a:spcPct val="100000"/>
                        </a:lnSpc>
                        <a:buNone/>
                      </a:pPr>
                      <a:r>
                        <a:rPr lang="en-US" sz="1100" kern="0">
                          <a:effectLst/>
                        </a:rPr>
                        <a:t>Alaide Chieffo</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339632870"/>
                  </a:ext>
                </a:extLst>
              </a:tr>
              <a:tr h="153497">
                <a:tc>
                  <a:txBody>
                    <a:bodyPr/>
                    <a:lstStyle/>
                    <a:p>
                      <a:pPr marL="0" marR="0" indent="0">
                        <a:lnSpc>
                          <a:spcPct val="100000"/>
                        </a:lnSpc>
                        <a:buNone/>
                      </a:pPr>
                      <a:r>
                        <a:rPr lang="en-US" sz="1100" kern="0">
                          <a:effectLst/>
                        </a:rPr>
                        <a:t>Peter Nordbeck</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326546125"/>
                  </a:ext>
                </a:extLst>
              </a:tr>
              <a:tr h="153497">
                <a:tc>
                  <a:txBody>
                    <a:bodyPr/>
                    <a:lstStyle/>
                    <a:p>
                      <a:pPr marL="0" marR="0" indent="0">
                        <a:lnSpc>
                          <a:spcPct val="100000"/>
                        </a:lnSpc>
                        <a:buNone/>
                      </a:pPr>
                      <a:r>
                        <a:rPr lang="en-US" sz="1100" kern="0">
                          <a:effectLst/>
                        </a:rPr>
                        <a:t>Ralf Westenfeld</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110352401"/>
                  </a:ext>
                </a:extLst>
              </a:tr>
              <a:tr h="153497">
                <a:tc>
                  <a:txBody>
                    <a:bodyPr/>
                    <a:lstStyle/>
                    <a:p>
                      <a:pPr marL="0" marR="0" indent="0">
                        <a:lnSpc>
                          <a:spcPct val="100000"/>
                        </a:lnSpc>
                        <a:buNone/>
                      </a:pPr>
                      <a:r>
                        <a:rPr lang="en-US" sz="1100" kern="0">
                          <a:effectLst/>
                        </a:rPr>
                        <a:t>Amin Polzin</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355447421"/>
                  </a:ext>
                </a:extLst>
              </a:tr>
              <a:tr h="153497">
                <a:tc>
                  <a:txBody>
                    <a:bodyPr/>
                    <a:lstStyle/>
                    <a:p>
                      <a:pPr marL="0" marR="0" indent="0">
                        <a:lnSpc>
                          <a:spcPct val="100000"/>
                        </a:lnSpc>
                        <a:buNone/>
                      </a:pPr>
                      <a:r>
                        <a:rPr lang="en-US" sz="1100" kern="0">
                          <a:effectLst/>
                        </a:rPr>
                        <a:t>Matthias Bossard</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678712731"/>
                  </a:ext>
                </a:extLst>
              </a:tr>
              <a:tr h="153497">
                <a:tc>
                  <a:txBody>
                    <a:bodyPr/>
                    <a:lstStyle/>
                    <a:p>
                      <a:pPr marL="0" marR="0" indent="0">
                        <a:lnSpc>
                          <a:spcPct val="100000"/>
                        </a:lnSpc>
                        <a:buNone/>
                      </a:pPr>
                      <a:r>
                        <a:rPr lang="en-US" sz="1100" kern="0">
                          <a:effectLst/>
                        </a:rPr>
                        <a:t>Florum Cuculi</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989635912"/>
                  </a:ext>
                </a:extLst>
              </a:tr>
              <a:tr h="153497">
                <a:tc>
                  <a:txBody>
                    <a:bodyPr/>
                    <a:lstStyle/>
                    <a:p>
                      <a:pPr marL="0" marR="0" indent="0">
                        <a:lnSpc>
                          <a:spcPct val="100000"/>
                        </a:lnSpc>
                        <a:buNone/>
                      </a:pPr>
                      <a:r>
                        <a:rPr lang="en-US" sz="1100" kern="0">
                          <a:effectLst/>
                        </a:rPr>
                        <a:t>Marco Spaziano</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080574596"/>
                  </a:ext>
                </a:extLst>
              </a:tr>
              <a:tr h="153497">
                <a:tc>
                  <a:txBody>
                    <a:bodyPr/>
                    <a:lstStyle/>
                    <a:p>
                      <a:pPr marL="0" marR="0" indent="0">
                        <a:lnSpc>
                          <a:spcPct val="100000"/>
                        </a:lnSpc>
                        <a:buNone/>
                      </a:pPr>
                      <a:r>
                        <a:rPr lang="en-US" sz="1100" kern="0">
                          <a:effectLst/>
                        </a:rPr>
                        <a:t>David Wohns</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906341470"/>
                  </a:ext>
                </a:extLst>
              </a:tr>
              <a:tr h="153497">
                <a:tc>
                  <a:txBody>
                    <a:bodyPr/>
                    <a:lstStyle/>
                    <a:p>
                      <a:pPr marL="0" marR="0" indent="0">
                        <a:lnSpc>
                          <a:spcPct val="100000"/>
                        </a:lnSpc>
                        <a:buNone/>
                      </a:pPr>
                      <a:r>
                        <a:rPr lang="en-US" sz="1100" kern="0">
                          <a:effectLst/>
                        </a:rPr>
                        <a:t>Ryan Madder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789949014"/>
                  </a:ext>
                </a:extLst>
              </a:tr>
              <a:tr h="153497">
                <a:tc>
                  <a:txBody>
                    <a:bodyPr/>
                    <a:lstStyle/>
                    <a:p>
                      <a:pPr marL="0" marR="0" indent="0">
                        <a:lnSpc>
                          <a:spcPct val="100000"/>
                        </a:lnSpc>
                        <a:buNone/>
                      </a:pPr>
                      <a:r>
                        <a:rPr lang="en-US" sz="1100" kern="0">
                          <a:effectLst/>
                        </a:rPr>
                        <a:t>Rajinder Marok</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90837933"/>
                  </a:ext>
                </a:extLst>
              </a:tr>
              <a:tr h="153497">
                <a:tc>
                  <a:txBody>
                    <a:bodyPr/>
                    <a:lstStyle/>
                    <a:p>
                      <a:pPr marL="0" marR="0" indent="0">
                        <a:lnSpc>
                          <a:spcPct val="100000"/>
                        </a:lnSpc>
                        <a:buNone/>
                      </a:pPr>
                      <a:r>
                        <a:rPr lang="en-US" sz="1100" kern="0">
                          <a:effectLst/>
                        </a:rPr>
                        <a:t>J. Stewart Collins</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610911742"/>
                  </a:ext>
                </a:extLst>
              </a:tr>
            </a:tbl>
          </a:graphicData>
        </a:graphic>
      </p:graphicFrame>
      <p:graphicFrame>
        <p:nvGraphicFramePr>
          <p:cNvPr id="4" name="Table 3">
            <a:extLst>
              <a:ext uri="{FF2B5EF4-FFF2-40B4-BE49-F238E27FC236}">
                <a16:creationId xmlns:a16="http://schemas.microsoft.com/office/drawing/2014/main" id="{EB6BC4E4-8BD0-2D7B-375E-3EB6E2E14A51}"/>
              </a:ext>
            </a:extLst>
          </p:cNvPr>
          <p:cNvGraphicFramePr>
            <a:graphicFrameLocks noGrp="1"/>
          </p:cNvGraphicFramePr>
          <p:nvPr/>
        </p:nvGraphicFramePr>
        <p:xfrm>
          <a:off x="1656411" y="907788"/>
          <a:ext cx="1456799" cy="4861560"/>
        </p:xfrm>
        <a:graphic>
          <a:graphicData uri="http://schemas.openxmlformats.org/drawingml/2006/table">
            <a:tbl>
              <a:tblPr firstRow="1" firstCol="1" bandRow="1">
                <a:tableStyleId>{2D5ABB26-0587-4C30-8999-92F81FD0307C}</a:tableStyleId>
              </a:tblPr>
              <a:tblGrid>
                <a:gridCol w="1456799">
                  <a:extLst>
                    <a:ext uri="{9D8B030D-6E8A-4147-A177-3AD203B41FA5}">
                      <a16:colId xmlns:a16="http://schemas.microsoft.com/office/drawing/2014/main" val="1339413578"/>
                    </a:ext>
                  </a:extLst>
                </a:gridCol>
              </a:tblGrid>
              <a:tr h="153497">
                <a:tc>
                  <a:txBody>
                    <a:bodyPr/>
                    <a:lstStyle/>
                    <a:p>
                      <a:pPr marL="0" marR="0" indent="0">
                        <a:lnSpc>
                          <a:spcPct val="100000"/>
                        </a:lnSpc>
                        <a:buNone/>
                      </a:pPr>
                      <a:r>
                        <a:rPr lang="en-US" sz="1100" kern="0">
                          <a:effectLst/>
                        </a:rPr>
                        <a:t>Kevin Wolschleger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223435388"/>
                  </a:ext>
                </a:extLst>
              </a:tr>
              <a:tr h="153497">
                <a:tc>
                  <a:txBody>
                    <a:bodyPr/>
                    <a:lstStyle/>
                    <a:p>
                      <a:pPr marL="0" marR="0" indent="0">
                        <a:lnSpc>
                          <a:spcPct val="100000"/>
                        </a:lnSpc>
                        <a:buNone/>
                      </a:pPr>
                      <a:r>
                        <a:rPr lang="en-US" sz="1100" kern="0">
                          <a:effectLst/>
                        </a:rPr>
                        <a:t>Marwan </a:t>
                      </a:r>
                      <a:r>
                        <a:rPr lang="en-US" sz="1100" kern="0" err="1">
                          <a:effectLst/>
                        </a:rPr>
                        <a:t>Jumean</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88408371"/>
                  </a:ext>
                </a:extLst>
              </a:tr>
              <a:tr h="153497">
                <a:tc>
                  <a:txBody>
                    <a:bodyPr/>
                    <a:lstStyle/>
                    <a:p>
                      <a:pPr marL="0" marR="0" indent="0">
                        <a:lnSpc>
                          <a:spcPct val="100000"/>
                        </a:lnSpc>
                        <a:buNone/>
                      </a:pPr>
                      <a:r>
                        <a:rPr lang="en-US" sz="1100" kern="0">
                          <a:effectLst/>
                        </a:rPr>
                        <a:t>Sachin  Kumar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068944437"/>
                  </a:ext>
                </a:extLst>
              </a:tr>
              <a:tr h="153497">
                <a:tc>
                  <a:txBody>
                    <a:bodyPr/>
                    <a:lstStyle/>
                    <a:p>
                      <a:pPr marL="0" marR="0" indent="0">
                        <a:lnSpc>
                          <a:spcPct val="100000"/>
                        </a:lnSpc>
                        <a:buNone/>
                      </a:pPr>
                      <a:r>
                        <a:rPr lang="en-US" sz="1100" kern="0">
                          <a:effectLst/>
                        </a:rPr>
                        <a:t>Marwan Jumean</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469998762"/>
                  </a:ext>
                </a:extLst>
              </a:tr>
              <a:tr h="153497">
                <a:tc>
                  <a:txBody>
                    <a:bodyPr/>
                    <a:lstStyle/>
                    <a:p>
                      <a:pPr marL="0" marR="0" indent="0">
                        <a:lnSpc>
                          <a:spcPct val="100000"/>
                        </a:lnSpc>
                        <a:buNone/>
                      </a:pPr>
                      <a:r>
                        <a:rPr lang="en-US" sz="1100" kern="0">
                          <a:effectLst/>
                        </a:rPr>
                        <a:t>Jeffrey Fowler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581211424"/>
                  </a:ext>
                </a:extLst>
              </a:tr>
              <a:tr h="153497">
                <a:tc>
                  <a:txBody>
                    <a:bodyPr/>
                    <a:lstStyle/>
                    <a:p>
                      <a:pPr marL="0" marR="0" indent="0">
                        <a:lnSpc>
                          <a:spcPct val="100000"/>
                        </a:lnSpc>
                        <a:buNone/>
                      </a:pPr>
                      <a:r>
                        <a:rPr lang="en-US" sz="1100" kern="0">
                          <a:effectLst/>
                        </a:rPr>
                        <a:t>Ashley Lee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454885826"/>
                  </a:ext>
                </a:extLst>
              </a:tr>
              <a:tr h="153497">
                <a:tc>
                  <a:txBody>
                    <a:bodyPr/>
                    <a:lstStyle/>
                    <a:p>
                      <a:pPr marL="0" marR="0" indent="0">
                        <a:lnSpc>
                          <a:spcPct val="100000"/>
                        </a:lnSpc>
                        <a:buNone/>
                      </a:pPr>
                      <a:r>
                        <a:rPr lang="en-US" sz="1100" kern="0">
                          <a:effectLst/>
                        </a:rPr>
                        <a:t>Conrad Smith</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824849950"/>
                  </a:ext>
                </a:extLst>
              </a:tr>
              <a:tr h="153497">
                <a:tc>
                  <a:txBody>
                    <a:bodyPr/>
                    <a:lstStyle/>
                    <a:p>
                      <a:pPr marL="0" marR="0" indent="0">
                        <a:lnSpc>
                          <a:spcPct val="100000"/>
                        </a:lnSpc>
                        <a:buNone/>
                      </a:pPr>
                      <a:r>
                        <a:rPr lang="en-US" sz="1100" kern="0">
                          <a:effectLst/>
                        </a:rPr>
                        <a:t>Catalin Toma</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107135415"/>
                  </a:ext>
                </a:extLst>
              </a:tr>
              <a:tr h="153497">
                <a:tc>
                  <a:txBody>
                    <a:bodyPr/>
                    <a:lstStyle/>
                    <a:p>
                      <a:pPr marL="0" marR="0" indent="0">
                        <a:lnSpc>
                          <a:spcPct val="100000"/>
                        </a:lnSpc>
                        <a:buNone/>
                      </a:pPr>
                      <a:r>
                        <a:rPr lang="en-US" sz="1100" kern="0">
                          <a:effectLst/>
                        </a:rPr>
                        <a:t>Phillip Smith</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864514644"/>
                  </a:ext>
                </a:extLst>
              </a:tr>
              <a:tr h="153497">
                <a:tc>
                  <a:txBody>
                    <a:bodyPr/>
                    <a:lstStyle/>
                    <a:p>
                      <a:pPr marL="0" marR="0" indent="0">
                        <a:lnSpc>
                          <a:spcPct val="100000"/>
                        </a:lnSpc>
                        <a:buNone/>
                      </a:pPr>
                      <a:r>
                        <a:rPr lang="en-US" sz="1100" kern="0">
                          <a:effectLst/>
                        </a:rPr>
                        <a:t>Ali Ebrahimi</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92808806"/>
                  </a:ext>
                </a:extLst>
              </a:tr>
              <a:tr h="153497">
                <a:tc>
                  <a:txBody>
                    <a:bodyPr/>
                    <a:lstStyle/>
                    <a:p>
                      <a:pPr marL="0" marR="0" indent="0">
                        <a:lnSpc>
                          <a:spcPct val="100000"/>
                        </a:lnSpc>
                        <a:buNone/>
                      </a:pPr>
                      <a:r>
                        <a:rPr lang="en-US" sz="1100" kern="0">
                          <a:effectLst/>
                        </a:rPr>
                        <a:t>Madhura Myla</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799784278"/>
                  </a:ext>
                </a:extLst>
              </a:tr>
              <a:tr h="153497">
                <a:tc>
                  <a:txBody>
                    <a:bodyPr/>
                    <a:lstStyle/>
                    <a:p>
                      <a:pPr marL="0" marR="0" indent="0">
                        <a:lnSpc>
                          <a:spcPct val="100000"/>
                        </a:lnSpc>
                        <a:buNone/>
                      </a:pPr>
                      <a:r>
                        <a:rPr lang="en-US" sz="1100" kern="0">
                          <a:effectLst/>
                        </a:rPr>
                        <a:t>Firas Al Solaiman</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631722827"/>
                  </a:ext>
                </a:extLst>
              </a:tr>
              <a:tr h="153497">
                <a:tc>
                  <a:txBody>
                    <a:bodyPr/>
                    <a:lstStyle/>
                    <a:p>
                      <a:pPr marL="0" marR="0" indent="0">
                        <a:lnSpc>
                          <a:spcPct val="100000"/>
                        </a:lnSpc>
                        <a:buNone/>
                      </a:pPr>
                      <a:r>
                        <a:rPr lang="en-US" sz="1100" kern="0">
                          <a:effectLst/>
                        </a:rPr>
                        <a:t>Darryl Prime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893603527"/>
                  </a:ext>
                </a:extLst>
              </a:tr>
              <a:tr h="153497">
                <a:tc>
                  <a:txBody>
                    <a:bodyPr/>
                    <a:lstStyle/>
                    <a:p>
                      <a:pPr marL="0" marR="0" indent="0">
                        <a:lnSpc>
                          <a:spcPct val="100000"/>
                        </a:lnSpc>
                        <a:buNone/>
                      </a:pPr>
                      <a:r>
                        <a:rPr lang="en-US" sz="1100" kern="0">
                          <a:effectLst/>
                        </a:rPr>
                        <a:t>Gregory Von Mering</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4102945080"/>
                  </a:ext>
                </a:extLst>
              </a:tr>
              <a:tr h="153497">
                <a:tc>
                  <a:txBody>
                    <a:bodyPr/>
                    <a:lstStyle/>
                    <a:p>
                      <a:pPr marL="0" marR="0" indent="0">
                        <a:lnSpc>
                          <a:spcPct val="100000"/>
                        </a:lnSpc>
                        <a:buNone/>
                      </a:pPr>
                      <a:r>
                        <a:rPr lang="en-US" sz="1100" kern="0">
                          <a:effectLst/>
                        </a:rPr>
                        <a:t>Mouhamed Amr Sabouni</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863301851"/>
                  </a:ext>
                </a:extLst>
              </a:tr>
              <a:tr h="153497">
                <a:tc>
                  <a:txBody>
                    <a:bodyPr/>
                    <a:lstStyle/>
                    <a:p>
                      <a:pPr marL="0" marR="0" indent="0">
                        <a:lnSpc>
                          <a:spcPct val="100000"/>
                        </a:lnSpc>
                        <a:buNone/>
                      </a:pPr>
                      <a:r>
                        <a:rPr lang="en-US" sz="1100" kern="0">
                          <a:effectLst/>
                        </a:rPr>
                        <a:t>Mustafa Ahmed</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6540649"/>
                  </a:ext>
                </a:extLst>
              </a:tr>
              <a:tr h="153497">
                <a:tc>
                  <a:txBody>
                    <a:bodyPr/>
                    <a:lstStyle/>
                    <a:p>
                      <a:pPr marL="0" marR="0" indent="0">
                        <a:lnSpc>
                          <a:spcPct val="100000"/>
                        </a:lnSpc>
                        <a:buNone/>
                      </a:pPr>
                      <a:r>
                        <a:rPr lang="en-US" sz="1100" kern="0">
                          <a:effectLst/>
                        </a:rPr>
                        <a:t>Gregory Von Mering</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51193017"/>
                  </a:ext>
                </a:extLst>
              </a:tr>
              <a:tr h="153497">
                <a:tc>
                  <a:txBody>
                    <a:bodyPr/>
                    <a:lstStyle/>
                    <a:p>
                      <a:pPr marL="0" marR="0" indent="0">
                        <a:lnSpc>
                          <a:spcPct val="100000"/>
                        </a:lnSpc>
                        <a:buNone/>
                      </a:pPr>
                      <a:r>
                        <a:rPr lang="en-US" sz="1100" kern="0">
                          <a:effectLst/>
                        </a:rPr>
                        <a:t>Jason Moreland</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878793792"/>
                  </a:ext>
                </a:extLst>
              </a:tr>
              <a:tr h="153497">
                <a:tc>
                  <a:txBody>
                    <a:bodyPr/>
                    <a:lstStyle/>
                    <a:p>
                      <a:pPr marL="0" marR="0" indent="0">
                        <a:lnSpc>
                          <a:spcPct val="100000"/>
                        </a:lnSpc>
                        <a:buNone/>
                      </a:pPr>
                      <a:r>
                        <a:rPr lang="en-US" sz="1100" kern="0">
                          <a:effectLst/>
                        </a:rPr>
                        <a:t>Chalak Berzingi</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690376854"/>
                  </a:ext>
                </a:extLst>
              </a:tr>
              <a:tr h="153497">
                <a:tc>
                  <a:txBody>
                    <a:bodyPr/>
                    <a:lstStyle/>
                    <a:p>
                      <a:pPr marL="0" marR="0" indent="0">
                        <a:lnSpc>
                          <a:spcPct val="100000"/>
                        </a:lnSpc>
                        <a:buNone/>
                      </a:pPr>
                      <a:r>
                        <a:rPr lang="en-US" sz="1100" kern="0">
                          <a:effectLst/>
                        </a:rPr>
                        <a:t>Ramesh Daggubati</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190998628"/>
                  </a:ext>
                </a:extLst>
              </a:tr>
              <a:tr h="153497">
                <a:tc>
                  <a:txBody>
                    <a:bodyPr/>
                    <a:lstStyle/>
                    <a:p>
                      <a:pPr marL="0" marR="0" indent="0">
                        <a:lnSpc>
                          <a:spcPct val="100000"/>
                        </a:lnSpc>
                        <a:buNone/>
                      </a:pPr>
                      <a:r>
                        <a:rPr lang="en-US" sz="1100" kern="0">
                          <a:effectLst/>
                        </a:rPr>
                        <a:t>Chalak Berzingi</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899048519"/>
                  </a:ext>
                </a:extLst>
              </a:tr>
              <a:tr h="153497">
                <a:tc>
                  <a:txBody>
                    <a:bodyPr/>
                    <a:lstStyle/>
                    <a:p>
                      <a:pPr marL="0" marR="0" indent="0">
                        <a:lnSpc>
                          <a:spcPct val="100000"/>
                        </a:lnSpc>
                        <a:buNone/>
                      </a:pPr>
                      <a:r>
                        <a:rPr lang="en-US" sz="1100" kern="0">
                          <a:effectLst/>
                        </a:rPr>
                        <a:t>Perwaiz Meraj</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137641886"/>
                  </a:ext>
                </a:extLst>
              </a:tr>
              <a:tr h="153497">
                <a:tc>
                  <a:txBody>
                    <a:bodyPr/>
                    <a:lstStyle/>
                    <a:p>
                      <a:pPr marL="0" marR="0" indent="0">
                        <a:lnSpc>
                          <a:spcPct val="100000"/>
                        </a:lnSpc>
                        <a:buNone/>
                      </a:pPr>
                      <a:r>
                        <a:rPr lang="en-US" sz="1100" kern="0">
                          <a:effectLst/>
                        </a:rPr>
                        <a:t>Rajiv Jauhar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733769175"/>
                  </a:ext>
                </a:extLst>
              </a:tr>
              <a:tr h="153497">
                <a:tc>
                  <a:txBody>
                    <a:bodyPr/>
                    <a:lstStyle/>
                    <a:p>
                      <a:pPr marL="0" marR="0" indent="0">
                        <a:lnSpc>
                          <a:spcPct val="100000"/>
                        </a:lnSpc>
                        <a:buNone/>
                      </a:pPr>
                      <a:r>
                        <a:rPr lang="en-US" sz="1100" kern="0">
                          <a:effectLst/>
                        </a:rPr>
                        <a:t>Terek Hammad</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027820003"/>
                  </a:ext>
                </a:extLst>
              </a:tr>
              <a:tr h="153497">
                <a:tc>
                  <a:txBody>
                    <a:bodyPr/>
                    <a:lstStyle/>
                    <a:p>
                      <a:pPr marL="0" marR="0" indent="0">
                        <a:lnSpc>
                          <a:spcPct val="100000"/>
                        </a:lnSpc>
                        <a:buNone/>
                      </a:pPr>
                      <a:r>
                        <a:rPr lang="en-US" sz="1100" kern="0">
                          <a:effectLst/>
                        </a:rPr>
                        <a:t>Farshad Forouzandeh</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559669601"/>
                  </a:ext>
                </a:extLst>
              </a:tr>
              <a:tr h="153497">
                <a:tc>
                  <a:txBody>
                    <a:bodyPr/>
                    <a:lstStyle/>
                    <a:p>
                      <a:pPr marL="0" marR="0" indent="0">
                        <a:lnSpc>
                          <a:spcPct val="100000"/>
                        </a:lnSpc>
                        <a:buNone/>
                      </a:pPr>
                      <a:r>
                        <a:rPr lang="en-US" sz="1100" kern="0">
                          <a:effectLst/>
                        </a:rPr>
                        <a:t>Steven Filby</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497752952"/>
                  </a:ext>
                </a:extLst>
              </a:tr>
              <a:tr h="153497">
                <a:tc>
                  <a:txBody>
                    <a:bodyPr/>
                    <a:lstStyle/>
                    <a:p>
                      <a:pPr marL="0" marR="0" indent="0">
                        <a:lnSpc>
                          <a:spcPct val="100000"/>
                        </a:lnSpc>
                        <a:buNone/>
                      </a:pPr>
                      <a:r>
                        <a:rPr lang="en-US" sz="1100" kern="0">
                          <a:effectLst/>
                        </a:rPr>
                        <a:t>Jun Li</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106580255"/>
                  </a:ext>
                </a:extLst>
              </a:tr>
              <a:tr h="153497">
                <a:tc>
                  <a:txBody>
                    <a:bodyPr/>
                    <a:lstStyle/>
                    <a:p>
                      <a:pPr marL="0" marR="0" indent="0">
                        <a:lnSpc>
                          <a:spcPct val="100000"/>
                        </a:lnSpc>
                        <a:buNone/>
                      </a:pPr>
                      <a:r>
                        <a:rPr lang="en-US" sz="1100" kern="0">
                          <a:effectLst/>
                        </a:rPr>
                        <a:t>Carl Gillombardo</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768267163"/>
                  </a:ext>
                </a:extLst>
              </a:tr>
              <a:tr h="153497">
                <a:tc>
                  <a:txBody>
                    <a:bodyPr/>
                    <a:lstStyle/>
                    <a:p>
                      <a:pPr marL="0" marR="0" indent="0">
                        <a:lnSpc>
                          <a:spcPct val="100000"/>
                        </a:lnSpc>
                        <a:buNone/>
                      </a:pPr>
                      <a:r>
                        <a:rPr lang="en-US" sz="1100" kern="0">
                          <a:effectLst/>
                        </a:rPr>
                        <a:t>Michael Cunningham</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206674415"/>
                  </a:ext>
                </a:extLst>
              </a:tr>
            </a:tbl>
          </a:graphicData>
        </a:graphic>
      </p:graphicFrame>
      <p:graphicFrame>
        <p:nvGraphicFramePr>
          <p:cNvPr id="5" name="Table 4">
            <a:extLst>
              <a:ext uri="{FF2B5EF4-FFF2-40B4-BE49-F238E27FC236}">
                <a16:creationId xmlns:a16="http://schemas.microsoft.com/office/drawing/2014/main" id="{7116D367-90E6-5A37-D762-28E30A8A39C5}"/>
              </a:ext>
            </a:extLst>
          </p:cNvPr>
          <p:cNvGraphicFramePr>
            <a:graphicFrameLocks noGrp="1"/>
          </p:cNvGraphicFramePr>
          <p:nvPr/>
        </p:nvGraphicFramePr>
        <p:xfrm>
          <a:off x="3243998" y="907788"/>
          <a:ext cx="1363868" cy="4861560"/>
        </p:xfrm>
        <a:graphic>
          <a:graphicData uri="http://schemas.openxmlformats.org/drawingml/2006/table">
            <a:tbl>
              <a:tblPr firstRow="1" firstCol="1" bandRow="1">
                <a:tableStyleId>{2D5ABB26-0587-4C30-8999-92F81FD0307C}</a:tableStyleId>
              </a:tblPr>
              <a:tblGrid>
                <a:gridCol w="1363868">
                  <a:extLst>
                    <a:ext uri="{9D8B030D-6E8A-4147-A177-3AD203B41FA5}">
                      <a16:colId xmlns:a16="http://schemas.microsoft.com/office/drawing/2014/main" val="1339413578"/>
                    </a:ext>
                  </a:extLst>
                </a:gridCol>
              </a:tblGrid>
              <a:tr h="153497">
                <a:tc>
                  <a:txBody>
                    <a:bodyPr/>
                    <a:lstStyle/>
                    <a:p>
                      <a:pPr marL="0" marR="0" indent="0">
                        <a:lnSpc>
                          <a:spcPct val="100000"/>
                        </a:lnSpc>
                        <a:buNone/>
                      </a:pPr>
                      <a:r>
                        <a:rPr lang="en-US" sz="1100" kern="0">
                          <a:effectLst/>
                        </a:rPr>
                        <a:t>Mohammed Osman</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846750471"/>
                  </a:ext>
                </a:extLst>
              </a:tr>
              <a:tr h="153497">
                <a:tc>
                  <a:txBody>
                    <a:bodyPr/>
                    <a:lstStyle/>
                    <a:p>
                      <a:pPr marL="0" marR="0" indent="0">
                        <a:lnSpc>
                          <a:spcPct val="100000"/>
                        </a:lnSpc>
                        <a:buNone/>
                      </a:pPr>
                      <a:r>
                        <a:rPr lang="en-US" sz="1100" kern="0">
                          <a:effectLst/>
                        </a:rPr>
                        <a:t>Hiram Bezerra</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035991649"/>
                  </a:ext>
                </a:extLst>
              </a:tr>
              <a:tr h="153497">
                <a:tc>
                  <a:txBody>
                    <a:bodyPr/>
                    <a:lstStyle/>
                    <a:p>
                      <a:pPr marL="0" marR="0" indent="0">
                        <a:lnSpc>
                          <a:spcPct val="100000"/>
                        </a:lnSpc>
                        <a:buNone/>
                      </a:pPr>
                      <a:r>
                        <a:rPr lang="en-US" sz="1100" kern="0">
                          <a:effectLst/>
                        </a:rPr>
                        <a:t>Paul Poommipanit</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151190122"/>
                  </a:ext>
                </a:extLst>
              </a:tr>
              <a:tr h="153497">
                <a:tc>
                  <a:txBody>
                    <a:bodyPr/>
                    <a:lstStyle/>
                    <a:p>
                      <a:pPr marL="0" marR="0" indent="0">
                        <a:lnSpc>
                          <a:spcPct val="100000"/>
                        </a:lnSpc>
                        <a:buNone/>
                      </a:pPr>
                      <a:r>
                        <a:rPr lang="en-US" sz="1100" kern="0">
                          <a:effectLst/>
                        </a:rPr>
                        <a:t>Najeeb Osman</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852176239"/>
                  </a:ext>
                </a:extLst>
              </a:tr>
              <a:tr h="153497">
                <a:tc>
                  <a:txBody>
                    <a:bodyPr/>
                    <a:lstStyle/>
                    <a:p>
                      <a:pPr marL="0" marR="0" indent="0">
                        <a:lnSpc>
                          <a:spcPct val="100000"/>
                        </a:lnSpc>
                        <a:buNone/>
                      </a:pPr>
                      <a:r>
                        <a:rPr lang="en-US" sz="1100" kern="0">
                          <a:effectLst/>
                        </a:rPr>
                        <a:t>Michael Yin</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50878667"/>
                  </a:ext>
                </a:extLst>
              </a:tr>
              <a:tr h="153497">
                <a:tc>
                  <a:txBody>
                    <a:bodyPr/>
                    <a:lstStyle/>
                    <a:p>
                      <a:pPr marL="0" marR="0" indent="0">
                        <a:lnSpc>
                          <a:spcPct val="100000"/>
                        </a:lnSpc>
                        <a:buNone/>
                      </a:pPr>
                      <a:r>
                        <a:rPr lang="en-US" sz="1100" kern="0">
                          <a:effectLst/>
                        </a:rPr>
                        <a:t>Nicolas Ruiz</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075010331"/>
                  </a:ext>
                </a:extLst>
              </a:tr>
              <a:tr h="153497">
                <a:tc>
                  <a:txBody>
                    <a:bodyPr/>
                    <a:lstStyle/>
                    <a:p>
                      <a:pPr marL="0" marR="0" indent="0">
                        <a:lnSpc>
                          <a:spcPct val="100000"/>
                        </a:lnSpc>
                        <a:buNone/>
                      </a:pPr>
                      <a:r>
                        <a:rPr lang="en-US" sz="1100" kern="0">
                          <a:effectLst/>
                        </a:rPr>
                        <a:t>Noah Haroin</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479930389"/>
                  </a:ext>
                </a:extLst>
              </a:tr>
              <a:tr h="153497">
                <a:tc>
                  <a:txBody>
                    <a:bodyPr/>
                    <a:lstStyle/>
                    <a:p>
                      <a:pPr marL="0" marR="0" indent="0">
                        <a:lnSpc>
                          <a:spcPct val="100000"/>
                        </a:lnSpc>
                        <a:buNone/>
                      </a:pPr>
                      <a:r>
                        <a:rPr lang="en-US" sz="1100" kern="0">
                          <a:effectLst/>
                        </a:rPr>
                        <a:t>Mohamad El-Zaru</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441949015"/>
                  </a:ext>
                </a:extLst>
              </a:tr>
              <a:tr h="153497">
                <a:tc>
                  <a:txBody>
                    <a:bodyPr/>
                    <a:lstStyle/>
                    <a:p>
                      <a:pPr marL="0" marR="0" indent="0">
                        <a:lnSpc>
                          <a:spcPct val="100000"/>
                        </a:lnSpc>
                        <a:buNone/>
                      </a:pPr>
                      <a:r>
                        <a:rPr lang="en-US" sz="1100" kern="0">
                          <a:effectLst/>
                        </a:rPr>
                        <a:t>Mir Basir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874486309"/>
                  </a:ext>
                </a:extLst>
              </a:tr>
              <a:tr h="153497">
                <a:tc>
                  <a:txBody>
                    <a:bodyPr/>
                    <a:lstStyle/>
                    <a:p>
                      <a:pPr marL="0" marR="0" indent="0">
                        <a:lnSpc>
                          <a:spcPct val="100000"/>
                        </a:lnSpc>
                        <a:buNone/>
                      </a:pPr>
                      <a:r>
                        <a:rPr lang="en-US" sz="1100" kern="0">
                          <a:effectLst/>
                        </a:rPr>
                        <a:t>Gerald Koenig</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715094046"/>
                  </a:ext>
                </a:extLst>
              </a:tr>
              <a:tr h="153497">
                <a:tc>
                  <a:txBody>
                    <a:bodyPr/>
                    <a:lstStyle/>
                    <a:p>
                      <a:pPr marL="0" marR="0" indent="0">
                        <a:lnSpc>
                          <a:spcPct val="100000"/>
                        </a:lnSpc>
                        <a:buNone/>
                      </a:pPr>
                      <a:r>
                        <a:rPr lang="en-US" sz="1100" kern="0">
                          <a:effectLst/>
                        </a:rPr>
                        <a:t>Mohammad Alqarqaz</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143061256"/>
                  </a:ext>
                </a:extLst>
              </a:tr>
              <a:tr h="153497">
                <a:tc>
                  <a:txBody>
                    <a:bodyPr/>
                    <a:lstStyle/>
                    <a:p>
                      <a:pPr marL="0" marR="0" indent="0">
                        <a:lnSpc>
                          <a:spcPct val="100000"/>
                        </a:lnSpc>
                        <a:buNone/>
                      </a:pPr>
                      <a:r>
                        <a:rPr lang="en-US" sz="1100" kern="0">
                          <a:effectLst/>
                        </a:rPr>
                        <a:t>Tiberio Frisoli</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613970419"/>
                  </a:ext>
                </a:extLst>
              </a:tr>
              <a:tr h="153497">
                <a:tc>
                  <a:txBody>
                    <a:bodyPr/>
                    <a:lstStyle/>
                    <a:p>
                      <a:pPr marL="0" marR="0" indent="0">
                        <a:lnSpc>
                          <a:spcPct val="100000"/>
                        </a:lnSpc>
                        <a:buNone/>
                      </a:pPr>
                      <a:r>
                        <a:rPr lang="en-US" sz="1100" kern="0">
                          <a:effectLst/>
                        </a:rPr>
                        <a:t>Mohammad Zaidan</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6444763"/>
                  </a:ext>
                </a:extLst>
              </a:tr>
              <a:tr h="153497">
                <a:tc>
                  <a:txBody>
                    <a:bodyPr/>
                    <a:lstStyle/>
                    <a:p>
                      <a:pPr marL="0" marR="0" indent="0">
                        <a:lnSpc>
                          <a:spcPct val="100000"/>
                        </a:lnSpc>
                        <a:buNone/>
                      </a:pPr>
                      <a:r>
                        <a:rPr lang="en-US" sz="1100" kern="0">
                          <a:effectLst/>
                        </a:rPr>
                        <a:t>Brian O'Neill</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369822793"/>
                  </a:ext>
                </a:extLst>
              </a:tr>
              <a:tr h="153497">
                <a:tc>
                  <a:txBody>
                    <a:bodyPr/>
                    <a:lstStyle/>
                    <a:p>
                      <a:pPr marL="0" marR="0" indent="0">
                        <a:lnSpc>
                          <a:spcPct val="100000"/>
                        </a:lnSpc>
                        <a:buNone/>
                      </a:pPr>
                      <a:r>
                        <a:rPr lang="en-US" sz="1100" kern="0">
                          <a:effectLst/>
                        </a:rPr>
                        <a:t>Akshay Khandelwal</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4135518978"/>
                  </a:ext>
                </a:extLst>
              </a:tr>
              <a:tr h="153497">
                <a:tc>
                  <a:txBody>
                    <a:bodyPr/>
                    <a:lstStyle/>
                    <a:p>
                      <a:pPr marL="0" marR="0" indent="0">
                        <a:lnSpc>
                          <a:spcPct val="100000"/>
                        </a:lnSpc>
                        <a:buNone/>
                      </a:pPr>
                      <a:r>
                        <a:rPr lang="en-US" sz="1100" kern="0">
                          <a:effectLst/>
                        </a:rPr>
                        <a:t>Arka Chatterjee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437223432"/>
                  </a:ext>
                </a:extLst>
              </a:tr>
              <a:tr h="153497">
                <a:tc>
                  <a:txBody>
                    <a:bodyPr/>
                    <a:lstStyle/>
                    <a:p>
                      <a:pPr marL="0" marR="0" indent="0">
                        <a:lnSpc>
                          <a:spcPct val="100000"/>
                        </a:lnSpc>
                        <a:buNone/>
                      </a:pPr>
                      <a:r>
                        <a:rPr lang="en-US" sz="1100" kern="0">
                          <a:effectLst/>
                        </a:rPr>
                        <a:t>Deepak Acharya</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018605706"/>
                  </a:ext>
                </a:extLst>
              </a:tr>
              <a:tr h="153497">
                <a:tc>
                  <a:txBody>
                    <a:bodyPr/>
                    <a:lstStyle/>
                    <a:p>
                      <a:pPr marL="0" marR="0" indent="0">
                        <a:lnSpc>
                          <a:spcPct val="100000"/>
                        </a:lnSpc>
                        <a:buNone/>
                      </a:pPr>
                      <a:r>
                        <a:rPr lang="en-US" sz="1100" kern="0">
                          <a:effectLst/>
                        </a:rPr>
                        <a:t>Exequiel Pineda</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225373844"/>
                  </a:ext>
                </a:extLst>
              </a:tr>
              <a:tr h="153497">
                <a:tc>
                  <a:txBody>
                    <a:bodyPr/>
                    <a:lstStyle/>
                    <a:p>
                      <a:pPr marL="0" marR="0" indent="0">
                        <a:lnSpc>
                          <a:spcPct val="100000"/>
                        </a:lnSpc>
                        <a:buNone/>
                      </a:pPr>
                      <a:r>
                        <a:rPr lang="en-US" sz="1100" kern="0">
                          <a:effectLst/>
                        </a:rPr>
                        <a:t>Michel Corban</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4141995683"/>
                  </a:ext>
                </a:extLst>
              </a:tr>
              <a:tr h="153497">
                <a:tc>
                  <a:txBody>
                    <a:bodyPr/>
                    <a:lstStyle/>
                    <a:p>
                      <a:pPr marL="0" marR="0" indent="0">
                        <a:lnSpc>
                          <a:spcPct val="100000"/>
                        </a:lnSpc>
                        <a:buNone/>
                      </a:pPr>
                      <a:r>
                        <a:rPr lang="en-US" sz="1100" kern="0">
                          <a:effectLst/>
                        </a:rPr>
                        <a:t>Creig Hoover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571447711"/>
                  </a:ext>
                </a:extLst>
              </a:tr>
              <a:tr h="153497">
                <a:tc>
                  <a:txBody>
                    <a:bodyPr/>
                    <a:lstStyle/>
                    <a:p>
                      <a:pPr marL="0" marR="0" indent="0">
                        <a:lnSpc>
                          <a:spcPct val="100000"/>
                        </a:lnSpc>
                        <a:buNone/>
                      </a:pPr>
                      <a:r>
                        <a:rPr lang="en-US" sz="1100" kern="0">
                          <a:effectLst/>
                        </a:rPr>
                        <a:t>Pranaychandra Vaidya</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963123523"/>
                  </a:ext>
                </a:extLst>
              </a:tr>
              <a:tr h="153497">
                <a:tc>
                  <a:txBody>
                    <a:bodyPr/>
                    <a:lstStyle/>
                    <a:p>
                      <a:pPr marL="0" marR="0" indent="0">
                        <a:lnSpc>
                          <a:spcPct val="100000"/>
                        </a:lnSpc>
                        <a:buNone/>
                      </a:pPr>
                      <a:r>
                        <a:rPr lang="en-US" sz="1100" kern="0">
                          <a:effectLst/>
                        </a:rPr>
                        <a:t>Jeffrey Hirst</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4246639110"/>
                  </a:ext>
                </a:extLst>
              </a:tr>
              <a:tr h="153497">
                <a:tc>
                  <a:txBody>
                    <a:bodyPr/>
                    <a:lstStyle/>
                    <a:p>
                      <a:pPr marL="0" marR="0" indent="0">
                        <a:lnSpc>
                          <a:spcPct val="100000"/>
                        </a:lnSpc>
                        <a:buNone/>
                      </a:pPr>
                      <a:r>
                        <a:rPr lang="en-US" sz="1100" kern="0">
                          <a:effectLst/>
                        </a:rPr>
                        <a:t>Jeffrey Hirst</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934006524"/>
                  </a:ext>
                </a:extLst>
              </a:tr>
              <a:tr h="153497">
                <a:tc>
                  <a:txBody>
                    <a:bodyPr/>
                    <a:lstStyle/>
                    <a:p>
                      <a:pPr marL="0" marR="0" indent="0">
                        <a:lnSpc>
                          <a:spcPct val="100000"/>
                        </a:lnSpc>
                        <a:buNone/>
                      </a:pPr>
                      <a:r>
                        <a:rPr lang="en-US" sz="1100" kern="0">
                          <a:effectLst/>
                        </a:rPr>
                        <a:t>Asad Rizvi</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163299527"/>
                  </a:ext>
                </a:extLst>
              </a:tr>
              <a:tr h="153497">
                <a:tc>
                  <a:txBody>
                    <a:bodyPr/>
                    <a:lstStyle/>
                    <a:p>
                      <a:pPr marL="0" marR="0" indent="0">
                        <a:lnSpc>
                          <a:spcPct val="100000"/>
                        </a:lnSpc>
                        <a:buNone/>
                      </a:pPr>
                      <a:r>
                        <a:rPr lang="en-US" sz="1100" kern="0">
                          <a:effectLst/>
                        </a:rPr>
                        <a:t>Immad Sadiq</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126379831"/>
                  </a:ext>
                </a:extLst>
              </a:tr>
              <a:tr h="153497">
                <a:tc>
                  <a:txBody>
                    <a:bodyPr/>
                    <a:lstStyle/>
                    <a:p>
                      <a:pPr marL="0" marR="0" indent="0">
                        <a:lnSpc>
                          <a:spcPct val="100000"/>
                        </a:lnSpc>
                        <a:buNone/>
                      </a:pPr>
                      <a:r>
                        <a:rPr lang="en-US" sz="1100" kern="0">
                          <a:effectLst/>
                        </a:rPr>
                        <a:t>Graham Parker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57951556"/>
                  </a:ext>
                </a:extLst>
              </a:tr>
              <a:tr h="153497">
                <a:tc>
                  <a:txBody>
                    <a:bodyPr/>
                    <a:lstStyle/>
                    <a:p>
                      <a:pPr marL="0" marR="0" indent="0">
                        <a:lnSpc>
                          <a:spcPct val="100000"/>
                        </a:lnSpc>
                        <a:buNone/>
                      </a:pPr>
                      <a:r>
                        <a:rPr lang="en-US" sz="1100" kern="0">
                          <a:effectLst/>
                        </a:rPr>
                        <a:t>Joseph Henderson</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757590663"/>
                  </a:ext>
                </a:extLst>
              </a:tr>
              <a:tr h="153497">
                <a:tc>
                  <a:txBody>
                    <a:bodyPr/>
                    <a:lstStyle/>
                    <a:p>
                      <a:pPr marL="0" marR="0" indent="0">
                        <a:lnSpc>
                          <a:spcPct val="100000"/>
                        </a:lnSpc>
                        <a:buNone/>
                      </a:pPr>
                      <a:r>
                        <a:rPr lang="en-US" sz="1100" kern="0">
                          <a:effectLst/>
                        </a:rPr>
                        <a:t>Atul Chawla</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990624101"/>
                  </a:ext>
                </a:extLst>
              </a:tr>
              <a:tr h="153497">
                <a:tc>
                  <a:txBody>
                    <a:bodyPr/>
                    <a:lstStyle/>
                    <a:p>
                      <a:pPr marL="0" marR="0" indent="0">
                        <a:lnSpc>
                          <a:spcPct val="100000"/>
                        </a:lnSpc>
                        <a:buNone/>
                      </a:pPr>
                      <a:r>
                        <a:rPr lang="en-US" sz="1100" kern="0">
                          <a:effectLst/>
                        </a:rPr>
                        <a:t>Mark Tannenbaum</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878856755"/>
                  </a:ext>
                </a:extLst>
              </a:tr>
            </a:tbl>
          </a:graphicData>
        </a:graphic>
      </p:graphicFrame>
      <p:graphicFrame>
        <p:nvGraphicFramePr>
          <p:cNvPr id="7" name="Table 6">
            <a:extLst>
              <a:ext uri="{FF2B5EF4-FFF2-40B4-BE49-F238E27FC236}">
                <a16:creationId xmlns:a16="http://schemas.microsoft.com/office/drawing/2014/main" id="{BD0D054A-9F68-107C-34DB-7FDB4AC5CA8B}"/>
              </a:ext>
            </a:extLst>
          </p:cNvPr>
          <p:cNvGraphicFramePr>
            <a:graphicFrameLocks noGrp="1"/>
          </p:cNvGraphicFramePr>
          <p:nvPr/>
        </p:nvGraphicFramePr>
        <p:xfrm>
          <a:off x="4738654" y="907788"/>
          <a:ext cx="1641033" cy="4861560"/>
        </p:xfrm>
        <a:graphic>
          <a:graphicData uri="http://schemas.openxmlformats.org/drawingml/2006/table">
            <a:tbl>
              <a:tblPr firstRow="1" firstCol="1" bandRow="1">
                <a:tableStyleId>{2D5ABB26-0587-4C30-8999-92F81FD0307C}</a:tableStyleId>
              </a:tblPr>
              <a:tblGrid>
                <a:gridCol w="1641033">
                  <a:extLst>
                    <a:ext uri="{9D8B030D-6E8A-4147-A177-3AD203B41FA5}">
                      <a16:colId xmlns:a16="http://schemas.microsoft.com/office/drawing/2014/main" val="1339413578"/>
                    </a:ext>
                  </a:extLst>
                </a:gridCol>
              </a:tblGrid>
              <a:tr h="153497">
                <a:tc>
                  <a:txBody>
                    <a:bodyPr/>
                    <a:lstStyle/>
                    <a:p>
                      <a:pPr marL="0" marR="0" indent="0">
                        <a:lnSpc>
                          <a:spcPct val="100000"/>
                        </a:lnSpc>
                        <a:buNone/>
                      </a:pPr>
                      <a:r>
                        <a:rPr lang="en-US" sz="1100" kern="0">
                          <a:effectLst/>
                        </a:rPr>
                        <a:t>David McAllister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469748097"/>
                  </a:ext>
                </a:extLst>
              </a:tr>
              <a:tr h="153497">
                <a:tc>
                  <a:txBody>
                    <a:bodyPr/>
                    <a:lstStyle/>
                    <a:p>
                      <a:pPr marL="0" marR="0" indent="0">
                        <a:lnSpc>
                          <a:spcPct val="100000"/>
                        </a:lnSpc>
                        <a:buNone/>
                      </a:pPr>
                      <a:r>
                        <a:rPr lang="en-US" sz="1100" kern="0">
                          <a:effectLst/>
                        </a:rPr>
                        <a:t>Magdi Ghali</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186116214"/>
                  </a:ext>
                </a:extLst>
              </a:tr>
              <a:tr h="153497">
                <a:tc>
                  <a:txBody>
                    <a:bodyPr/>
                    <a:lstStyle/>
                    <a:p>
                      <a:pPr marL="0" marR="0" indent="0">
                        <a:lnSpc>
                          <a:spcPct val="100000"/>
                        </a:lnSpc>
                        <a:buNone/>
                      </a:pPr>
                      <a:r>
                        <a:rPr lang="en-US" sz="1100" kern="0">
                          <a:effectLst/>
                        </a:rPr>
                        <a:t>Daniel Shivapour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000980163"/>
                  </a:ext>
                </a:extLst>
              </a:tr>
              <a:tr h="153497">
                <a:tc>
                  <a:txBody>
                    <a:bodyPr/>
                    <a:lstStyle/>
                    <a:p>
                      <a:pPr marL="0" marR="0" indent="0">
                        <a:lnSpc>
                          <a:spcPct val="100000"/>
                        </a:lnSpc>
                        <a:buNone/>
                      </a:pPr>
                      <a:r>
                        <a:rPr lang="en-US" sz="1100" kern="0">
                          <a:effectLst/>
                        </a:rPr>
                        <a:t>Vijay Iyer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40857376"/>
                  </a:ext>
                </a:extLst>
              </a:tr>
              <a:tr h="153497">
                <a:tc>
                  <a:txBody>
                    <a:bodyPr/>
                    <a:lstStyle/>
                    <a:p>
                      <a:pPr marL="0" marR="0" indent="0">
                        <a:lnSpc>
                          <a:spcPct val="100000"/>
                        </a:lnSpc>
                        <a:buNone/>
                      </a:pPr>
                      <a:r>
                        <a:rPr lang="en-US" sz="1100" kern="0">
                          <a:effectLst/>
                        </a:rPr>
                        <a:t>Kinan Dilal</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585448901"/>
                  </a:ext>
                </a:extLst>
              </a:tr>
              <a:tr h="153497">
                <a:tc>
                  <a:txBody>
                    <a:bodyPr/>
                    <a:lstStyle/>
                    <a:p>
                      <a:pPr marL="0" marR="0" indent="0">
                        <a:lnSpc>
                          <a:spcPct val="100000"/>
                        </a:lnSpc>
                        <a:buNone/>
                      </a:pPr>
                      <a:r>
                        <a:rPr lang="en-US" sz="1100" kern="0">
                          <a:effectLst/>
                        </a:rPr>
                        <a:t>David Ziotnick</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949876865"/>
                  </a:ext>
                </a:extLst>
              </a:tr>
              <a:tr h="153497">
                <a:tc>
                  <a:txBody>
                    <a:bodyPr/>
                    <a:lstStyle/>
                    <a:p>
                      <a:pPr marL="0" marR="0" indent="0">
                        <a:lnSpc>
                          <a:spcPct val="100000"/>
                        </a:lnSpc>
                        <a:buNone/>
                      </a:pPr>
                      <a:r>
                        <a:rPr lang="en-US" sz="1100" kern="0">
                          <a:effectLst/>
                        </a:rPr>
                        <a:t>Ramesh Mazhari</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499778344"/>
                  </a:ext>
                </a:extLst>
              </a:tr>
              <a:tr h="153497">
                <a:tc>
                  <a:txBody>
                    <a:bodyPr/>
                    <a:lstStyle/>
                    <a:p>
                      <a:pPr marL="0" marR="0" indent="0">
                        <a:lnSpc>
                          <a:spcPct val="100000"/>
                        </a:lnSpc>
                        <a:buNone/>
                      </a:pPr>
                      <a:r>
                        <a:rPr lang="en-US" sz="1100" kern="0">
                          <a:effectLst/>
                        </a:rPr>
                        <a:t>Christian Nagy</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492334437"/>
                  </a:ext>
                </a:extLst>
              </a:tr>
              <a:tr h="153497">
                <a:tc>
                  <a:txBody>
                    <a:bodyPr/>
                    <a:lstStyle/>
                    <a:p>
                      <a:pPr marL="0" marR="0" indent="0">
                        <a:lnSpc>
                          <a:spcPct val="100000"/>
                        </a:lnSpc>
                        <a:buNone/>
                      </a:pPr>
                      <a:r>
                        <a:rPr lang="en-US" sz="1100" kern="0">
                          <a:effectLst/>
                        </a:rPr>
                        <a:t>Salvatore Mannino</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580092116"/>
                  </a:ext>
                </a:extLst>
              </a:tr>
              <a:tr h="153497">
                <a:tc>
                  <a:txBody>
                    <a:bodyPr/>
                    <a:lstStyle/>
                    <a:p>
                      <a:pPr marL="0" marR="0" indent="0">
                        <a:lnSpc>
                          <a:spcPct val="100000"/>
                        </a:lnSpc>
                        <a:buNone/>
                      </a:pPr>
                      <a:r>
                        <a:rPr lang="en-US" sz="1100" kern="0">
                          <a:effectLst/>
                        </a:rPr>
                        <a:t>Scott McKee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166509482"/>
                  </a:ext>
                </a:extLst>
              </a:tr>
              <a:tr h="153497">
                <a:tc>
                  <a:txBody>
                    <a:bodyPr/>
                    <a:lstStyle/>
                    <a:p>
                      <a:pPr marL="0" marR="0" indent="0">
                        <a:lnSpc>
                          <a:spcPct val="100000"/>
                        </a:lnSpc>
                        <a:buNone/>
                      </a:pPr>
                      <a:r>
                        <a:rPr lang="en-US" sz="1100" kern="0">
                          <a:effectLst/>
                        </a:rPr>
                        <a:t>Thomas Lalonde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253620390"/>
                  </a:ext>
                </a:extLst>
              </a:tr>
              <a:tr h="153497">
                <a:tc>
                  <a:txBody>
                    <a:bodyPr/>
                    <a:lstStyle/>
                    <a:p>
                      <a:pPr marL="0" marR="0" indent="0">
                        <a:lnSpc>
                          <a:spcPct val="100000"/>
                        </a:lnSpc>
                        <a:buNone/>
                      </a:pPr>
                      <a:r>
                        <a:rPr lang="en-US" sz="1100" kern="0">
                          <a:effectLst/>
                        </a:rPr>
                        <a:t>Amir Kaki</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471347719"/>
                  </a:ext>
                </a:extLst>
              </a:tr>
              <a:tr h="153497">
                <a:tc>
                  <a:txBody>
                    <a:bodyPr/>
                    <a:lstStyle/>
                    <a:p>
                      <a:pPr marL="0" marR="0" indent="0">
                        <a:lnSpc>
                          <a:spcPct val="100000"/>
                        </a:lnSpc>
                        <a:buNone/>
                      </a:pPr>
                      <a:r>
                        <a:rPr lang="en-US" sz="1100" kern="0">
                          <a:effectLst/>
                        </a:rPr>
                        <a:t>Theodore Schreiber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713553444"/>
                  </a:ext>
                </a:extLst>
              </a:tr>
              <a:tr h="153497">
                <a:tc>
                  <a:txBody>
                    <a:bodyPr/>
                    <a:lstStyle/>
                    <a:p>
                      <a:pPr marL="0" marR="0" indent="0">
                        <a:lnSpc>
                          <a:spcPct val="100000"/>
                        </a:lnSpc>
                        <a:buNone/>
                      </a:pPr>
                      <a:r>
                        <a:rPr lang="en-US" sz="1100" kern="0">
                          <a:effectLst/>
                        </a:rPr>
                        <a:t>Mark Ricciardi</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560138058"/>
                  </a:ext>
                </a:extLst>
              </a:tr>
              <a:tr h="153497">
                <a:tc>
                  <a:txBody>
                    <a:bodyPr/>
                    <a:lstStyle/>
                    <a:p>
                      <a:pPr marL="0" marR="0" indent="0">
                        <a:lnSpc>
                          <a:spcPct val="100000"/>
                        </a:lnSpc>
                        <a:buNone/>
                      </a:pPr>
                      <a:r>
                        <a:rPr lang="en-US" sz="1100" kern="0">
                          <a:effectLst/>
                        </a:rPr>
                        <a:t>Justin Levisay</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289094724"/>
                  </a:ext>
                </a:extLst>
              </a:tr>
              <a:tr h="153497">
                <a:tc>
                  <a:txBody>
                    <a:bodyPr/>
                    <a:lstStyle/>
                    <a:p>
                      <a:pPr marL="0" marR="0" indent="0">
                        <a:lnSpc>
                          <a:spcPct val="100000"/>
                        </a:lnSpc>
                        <a:buNone/>
                      </a:pPr>
                      <a:r>
                        <a:rPr lang="en-US" sz="1100" kern="0">
                          <a:effectLst/>
                        </a:rPr>
                        <a:t>Jonathan Rosenberg</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300466252"/>
                  </a:ext>
                </a:extLst>
              </a:tr>
              <a:tr h="153497">
                <a:tc>
                  <a:txBody>
                    <a:bodyPr/>
                    <a:lstStyle/>
                    <a:p>
                      <a:pPr marL="0" marR="0" indent="0">
                        <a:lnSpc>
                          <a:spcPct val="100000"/>
                        </a:lnSpc>
                        <a:buNone/>
                      </a:pPr>
                      <a:r>
                        <a:rPr lang="en-US" sz="1100" kern="0">
                          <a:effectLst/>
                        </a:rPr>
                        <a:t>Jorge Alvarez</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079164215"/>
                  </a:ext>
                </a:extLst>
              </a:tr>
              <a:tr h="153497">
                <a:tc>
                  <a:txBody>
                    <a:bodyPr/>
                    <a:lstStyle/>
                    <a:p>
                      <a:pPr marL="0" marR="0" indent="0">
                        <a:lnSpc>
                          <a:spcPct val="100000"/>
                        </a:lnSpc>
                        <a:buNone/>
                      </a:pPr>
                      <a:r>
                        <a:rPr lang="en-US" sz="1100" kern="0">
                          <a:effectLst/>
                        </a:rPr>
                        <a:t>Abelardo Martinez Rumayor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712603785"/>
                  </a:ext>
                </a:extLst>
              </a:tr>
              <a:tr h="153497">
                <a:tc>
                  <a:txBody>
                    <a:bodyPr/>
                    <a:lstStyle/>
                    <a:p>
                      <a:pPr marL="0" marR="0" indent="0">
                        <a:lnSpc>
                          <a:spcPct val="100000"/>
                        </a:lnSpc>
                        <a:buNone/>
                      </a:pPr>
                      <a:r>
                        <a:rPr lang="en-US" sz="1100" kern="0">
                          <a:effectLst/>
                        </a:rPr>
                        <a:t>Nandish Thukral</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357085709"/>
                  </a:ext>
                </a:extLst>
              </a:tr>
              <a:tr h="153497">
                <a:tc>
                  <a:txBody>
                    <a:bodyPr/>
                    <a:lstStyle/>
                    <a:p>
                      <a:pPr marL="0" marR="0" indent="0">
                        <a:lnSpc>
                          <a:spcPct val="100000"/>
                        </a:lnSpc>
                        <a:buNone/>
                      </a:pPr>
                      <a:r>
                        <a:rPr lang="en-US" sz="1100" kern="0">
                          <a:effectLst/>
                        </a:rPr>
                        <a:t>Stanley Zimmerman</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139308821"/>
                  </a:ext>
                </a:extLst>
              </a:tr>
              <a:tr h="153497">
                <a:tc>
                  <a:txBody>
                    <a:bodyPr/>
                    <a:lstStyle/>
                    <a:p>
                      <a:pPr marL="0" marR="0" indent="0">
                        <a:lnSpc>
                          <a:spcPct val="100000"/>
                        </a:lnSpc>
                        <a:buNone/>
                      </a:pPr>
                      <a:r>
                        <a:rPr lang="en-US" sz="1100" kern="0">
                          <a:effectLst/>
                        </a:rPr>
                        <a:t>Kamran Muhammad</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467281033"/>
                  </a:ext>
                </a:extLst>
              </a:tr>
              <a:tr h="153497">
                <a:tc>
                  <a:txBody>
                    <a:bodyPr/>
                    <a:lstStyle/>
                    <a:p>
                      <a:pPr marL="0" marR="0" indent="0">
                        <a:lnSpc>
                          <a:spcPct val="100000"/>
                        </a:lnSpc>
                        <a:buNone/>
                      </a:pPr>
                      <a:r>
                        <a:rPr lang="en-US" sz="1100" kern="0">
                          <a:effectLst/>
                        </a:rPr>
                        <a:t>Eugene Ichinose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978675005"/>
                  </a:ext>
                </a:extLst>
              </a:tr>
              <a:tr h="153497">
                <a:tc>
                  <a:txBody>
                    <a:bodyPr/>
                    <a:lstStyle/>
                    <a:p>
                      <a:pPr marL="0" marR="0" indent="0">
                        <a:lnSpc>
                          <a:spcPct val="100000"/>
                        </a:lnSpc>
                        <a:buNone/>
                      </a:pPr>
                      <a:r>
                        <a:rPr lang="en-US" sz="1100" kern="0">
                          <a:effectLst/>
                        </a:rPr>
                        <a:t>Wayne Leimbach</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971508278"/>
                  </a:ext>
                </a:extLst>
              </a:tr>
              <a:tr h="153497">
                <a:tc>
                  <a:txBody>
                    <a:bodyPr/>
                    <a:lstStyle/>
                    <a:p>
                      <a:pPr marL="0" marR="0" indent="0">
                        <a:lnSpc>
                          <a:spcPct val="100000"/>
                        </a:lnSpc>
                        <a:buNone/>
                      </a:pPr>
                      <a:r>
                        <a:rPr lang="en-US" sz="1100" kern="0">
                          <a:effectLst/>
                        </a:rPr>
                        <a:t>Gregory Johnsen</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136732395"/>
                  </a:ext>
                </a:extLst>
              </a:tr>
              <a:tr h="153497">
                <a:tc>
                  <a:txBody>
                    <a:bodyPr/>
                    <a:lstStyle/>
                    <a:p>
                      <a:pPr marL="0" marR="0" indent="0">
                        <a:lnSpc>
                          <a:spcPct val="100000"/>
                        </a:lnSpc>
                        <a:buNone/>
                      </a:pPr>
                      <a:r>
                        <a:rPr lang="en-US" sz="1100" kern="0">
                          <a:effectLst/>
                        </a:rPr>
                        <a:t>Deepak Talreja</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87026066"/>
                  </a:ext>
                </a:extLst>
              </a:tr>
              <a:tr h="153497">
                <a:tc>
                  <a:txBody>
                    <a:bodyPr/>
                    <a:lstStyle/>
                    <a:p>
                      <a:pPr marL="0" marR="0" indent="0">
                        <a:lnSpc>
                          <a:spcPct val="100000"/>
                        </a:lnSpc>
                        <a:buNone/>
                      </a:pPr>
                      <a:r>
                        <a:rPr lang="en-US" sz="1100" kern="0">
                          <a:effectLst/>
                        </a:rPr>
                        <a:t>Paul Lavigne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098868429"/>
                  </a:ext>
                </a:extLst>
              </a:tr>
              <a:tr h="153497">
                <a:tc>
                  <a:txBody>
                    <a:bodyPr/>
                    <a:lstStyle/>
                    <a:p>
                      <a:pPr marL="0" marR="0" indent="0">
                        <a:lnSpc>
                          <a:spcPct val="100000"/>
                        </a:lnSpc>
                        <a:buNone/>
                      </a:pPr>
                      <a:r>
                        <a:rPr lang="en-US" sz="1100" kern="0">
                          <a:effectLst/>
                        </a:rPr>
                        <a:t>Matthew Summers</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626200277"/>
                  </a:ext>
                </a:extLst>
              </a:tr>
              <a:tr h="153497">
                <a:tc>
                  <a:txBody>
                    <a:bodyPr/>
                    <a:lstStyle/>
                    <a:p>
                      <a:pPr marL="0" marR="0" indent="0">
                        <a:lnSpc>
                          <a:spcPct val="100000"/>
                        </a:lnSpc>
                        <a:buNone/>
                      </a:pPr>
                      <a:r>
                        <a:rPr lang="en-US" sz="1100" kern="0">
                          <a:effectLst/>
                        </a:rPr>
                        <a:t>Siddharth Wayangankar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861999060"/>
                  </a:ext>
                </a:extLst>
              </a:tr>
              <a:tr h="153497">
                <a:tc>
                  <a:txBody>
                    <a:bodyPr/>
                    <a:lstStyle/>
                    <a:p>
                      <a:pPr marL="0" marR="0" indent="0">
                        <a:lnSpc>
                          <a:spcPct val="100000"/>
                        </a:lnSpc>
                        <a:buNone/>
                      </a:pPr>
                      <a:r>
                        <a:rPr lang="en-US" sz="1100" kern="0">
                          <a:effectLst/>
                        </a:rPr>
                        <a:t>Salil Patel</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908269059"/>
                  </a:ext>
                </a:extLst>
              </a:tr>
            </a:tbl>
          </a:graphicData>
        </a:graphic>
      </p:graphicFrame>
      <p:graphicFrame>
        <p:nvGraphicFramePr>
          <p:cNvPr id="8" name="Table 7">
            <a:extLst>
              <a:ext uri="{FF2B5EF4-FFF2-40B4-BE49-F238E27FC236}">
                <a16:creationId xmlns:a16="http://schemas.microsoft.com/office/drawing/2014/main" id="{FA391143-A3BB-F865-7C0F-A7182670200E}"/>
              </a:ext>
            </a:extLst>
          </p:cNvPr>
          <p:cNvGraphicFramePr>
            <a:graphicFrameLocks noGrp="1"/>
          </p:cNvGraphicFramePr>
          <p:nvPr/>
        </p:nvGraphicFramePr>
        <p:xfrm>
          <a:off x="6510475" y="907788"/>
          <a:ext cx="1363868" cy="4861560"/>
        </p:xfrm>
        <a:graphic>
          <a:graphicData uri="http://schemas.openxmlformats.org/drawingml/2006/table">
            <a:tbl>
              <a:tblPr firstRow="1" firstCol="1" bandRow="1">
                <a:tableStyleId>{2D5ABB26-0587-4C30-8999-92F81FD0307C}</a:tableStyleId>
              </a:tblPr>
              <a:tblGrid>
                <a:gridCol w="1363868">
                  <a:extLst>
                    <a:ext uri="{9D8B030D-6E8A-4147-A177-3AD203B41FA5}">
                      <a16:colId xmlns:a16="http://schemas.microsoft.com/office/drawing/2014/main" val="1339413578"/>
                    </a:ext>
                  </a:extLst>
                </a:gridCol>
              </a:tblGrid>
              <a:tr h="153497">
                <a:tc>
                  <a:txBody>
                    <a:bodyPr/>
                    <a:lstStyle/>
                    <a:p>
                      <a:pPr marL="0" marR="0" indent="0">
                        <a:lnSpc>
                          <a:spcPct val="100000"/>
                        </a:lnSpc>
                        <a:buNone/>
                      </a:pPr>
                      <a:r>
                        <a:rPr lang="en-US" sz="1100" kern="0">
                          <a:effectLst/>
                        </a:rPr>
                        <a:t>David Anderson</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364760180"/>
                  </a:ext>
                </a:extLst>
              </a:tr>
              <a:tr h="153497">
                <a:tc>
                  <a:txBody>
                    <a:bodyPr/>
                    <a:lstStyle/>
                    <a:p>
                      <a:pPr marL="0" marR="0" indent="0">
                        <a:lnSpc>
                          <a:spcPct val="100000"/>
                        </a:lnSpc>
                        <a:buNone/>
                      </a:pPr>
                      <a:r>
                        <a:rPr lang="en-US" sz="1100" kern="0">
                          <a:effectLst/>
                        </a:rPr>
                        <a:t>Mohammad Massoomi</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949714507"/>
                  </a:ext>
                </a:extLst>
              </a:tr>
              <a:tr h="153497">
                <a:tc>
                  <a:txBody>
                    <a:bodyPr/>
                    <a:lstStyle/>
                    <a:p>
                      <a:pPr marL="0" marR="0" indent="0">
                        <a:lnSpc>
                          <a:spcPct val="100000"/>
                        </a:lnSpc>
                        <a:buNone/>
                      </a:pPr>
                      <a:r>
                        <a:rPr lang="en-US" sz="1100" kern="0">
                          <a:effectLst/>
                        </a:rPr>
                        <a:t>Samuel Horr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860028399"/>
                  </a:ext>
                </a:extLst>
              </a:tr>
              <a:tr h="153497">
                <a:tc>
                  <a:txBody>
                    <a:bodyPr/>
                    <a:lstStyle/>
                    <a:p>
                      <a:pPr marL="0" marR="0" indent="0">
                        <a:lnSpc>
                          <a:spcPct val="100000"/>
                        </a:lnSpc>
                        <a:buNone/>
                      </a:pPr>
                      <a:r>
                        <a:rPr lang="en-US" sz="1100" kern="0">
                          <a:effectLst/>
                        </a:rPr>
                        <a:t>Andrew Goodman</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345110002"/>
                  </a:ext>
                </a:extLst>
              </a:tr>
              <a:tr h="153497">
                <a:tc>
                  <a:txBody>
                    <a:bodyPr/>
                    <a:lstStyle/>
                    <a:p>
                      <a:pPr marL="0" marR="0" indent="0">
                        <a:lnSpc>
                          <a:spcPct val="100000"/>
                        </a:lnSpc>
                        <a:buNone/>
                      </a:pPr>
                      <a:r>
                        <a:rPr lang="en-US" sz="1100" kern="0">
                          <a:effectLst/>
                        </a:rPr>
                        <a:t>Craig Thompson</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487061792"/>
                  </a:ext>
                </a:extLst>
              </a:tr>
              <a:tr h="153497">
                <a:tc>
                  <a:txBody>
                    <a:bodyPr/>
                    <a:lstStyle/>
                    <a:p>
                      <a:pPr marL="0" marR="0" indent="0">
                        <a:lnSpc>
                          <a:spcPct val="100000"/>
                        </a:lnSpc>
                        <a:buNone/>
                      </a:pPr>
                      <a:r>
                        <a:rPr lang="en-US" sz="1100" kern="0">
                          <a:effectLst/>
                        </a:rPr>
                        <a:t>Louai Razzouk</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25898536"/>
                  </a:ext>
                </a:extLst>
              </a:tr>
              <a:tr h="153497">
                <a:tc>
                  <a:txBody>
                    <a:bodyPr/>
                    <a:lstStyle/>
                    <a:p>
                      <a:pPr marL="0" marR="0" indent="0">
                        <a:lnSpc>
                          <a:spcPct val="100000"/>
                        </a:lnSpc>
                        <a:buNone/>
                      </a:pPr>
                      <a:r>
                        <a:rPr lang="en-US" sz="1100" kern="0">
                          <a:effectLst/>
                        </a:rPr>
                        <a:t>Homam Ibrahim</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210760988"/>
                  </a:ext>
                </a:extLst>
              </a:tr>
              <a:tr h="153497">
                <a:tc>
                  <a:txBody>
                    <a:bodyPr/>
                    <a:lstStyle/>
                    <a:p>
                      <a:pPr marL="0" marR="0" indent="0">
                        <a:lnSpc>
                          <a:spcPct val="100000"/>
                        </a:lnSpc>
                        <a:buNone/>
                      </a:pPr>
                      <a:r>
                        <a:rPr lang="en-US" sz="1100" kern="0">
                          <a:effectLst/>
                        </a:rPr>
                        <a:t>Andres Vargas</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855049163"/>
                  </a:ext>
                </a:extLst>
              </a:tr>
              <a:tr h="153497">
                <a:tc>
                  <a:txBody>
                    <a:bodyPr/>
                    <a:lstStyle/>
                    <a:p>
                      <a:pPr marL="0" marR="0" indent="0">
                        <a:lnSpc>
                          <a:spcPct val="100000"/>
                        </a:lnSpc>
                        <a:buNone/>
                      </a:pPr>
                      <a:r>
                        <a:rPr lang="en-US" sz="1100" kern="0">
                          <a:effectLst/>
                        </a:rPr>
                        <a:t>William Dixon</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240292204"/>
                  </a:ext>
                </a:extLst>
              </a:tr>
              <a:tr h="153497">
                <a:tc>
                  <a:txBody>
                    <a:bodyPr/>
                    <a:lstStyle/>
                    <a:p>
                      <a:pPr marL="0" marR="0" indent="0">
                        <a:lnSpc>
                          <a:spcPct val="100000"/>
                        </a:lnSpc>
                        <a:buNone/>
                      </a:pPr>
                      <a:r>
                        <a:rPr lang="en-US" sz="1100" kern="0">
                          <a:effectLst/>
                        </a:rPr>
                        <a:t>David Halpin</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4193277131"/>
                  </a:ext>
                </a:extLst>
              </a:tr>
              <a:tr h="153497">
                <a:tc>
                  <a:txBody>
                    <a:bodyPr/>
                    <a:lstStyle/>
                    <a:p>
                      <a:pPr marL="0" marR="0" indent="0">
                        <a:lnSpc>
                          <a:spcPct val="100000"/>
                        </a:lnSpc>
                        <a:buNone/>
                      </a:pPr>
                      <a:r>
                        <a:rPr lang="en-US" sz="1100" kern="0">
                          <a:effectLst/>
                        </a:rPr>
                        <a:t>John Altman</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036957794"/>
                  </a:ext>
                </a:extLst>
              </a:tr>
              <a:tr h="153497">
                <a:tc>
                  <a:txBody>
                    <a:bodyPr/>
                    <a:lstStyle/>
                    <a:p>
                      <a:pPr marL="0" marR="0" indent="0">
                        <a:lnSpc>
                          <a:spcPct val="100000"/>
                        </a:lnSpc>
                        <a:buNone/>
                      </a:pPr>
                      <a:r>
                        <a:rPr lang="en-US" sz="1100" kern="0">
                          <a:effectLst/>
                        </a:rPr>
                        <a:t>Ashwin Murthy</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716842943"/>
                  </a:ext>
                </a:extLst>
              </a:tr>
              <a:tr h="153497">
                <a:tc>
                  <a:txBody>
                    <a:bodyPr/>
                    <a:lstStyle/>
                    <a:p>
                      <a:pPr marL="0" marR="0" indent="0">
                        <a:lnSpc>
                          <a:spcPct val="100000"/>
                        </a:lnSpc>
                        <a:buNone/>
                      </a:pPr>
                      <a:r>
                        <a:rPr lang="en-US" sz="1100" kern="0">
                          <a:effectLst/>
                        </a:rPr>
                        <a:t>Regina Lee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843024988"/>
                  </a:ext>
                </a:extLst>
              </a:tr>
              <a:tr h="153497">
                <a:tc>
                  <a:txBody>
                    <a:bodyPr/>
                    <a:lstStyle/>
                    <a:p>
                      <a:pPr marL="0" marR="0" indent="0">
                        <a:lnSpc>
                          <a:spcPct val="100000"/>
                        </a:lnSpc>
                        <a:buNone/>
                      </a:pPr>
                      <a:r>
                        <a:rPr lang="en-US" sz="1100" kern="0">
                          <a:effectLst/>
                        </a:rPr>
                        <a:t>Abdallah Bitar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671447543"/>
                  </a:ext>
                </a:extLst>
              </a:tr>
              <a:tr h="153497">
                <a:tc>
                  <a:txBody>
                    <a:bodyPr/>
                    <a:lstStyle/>
                    <a:p>
                      <a:pPr marL="0" marR="0" indent="0">
                        <a:lnSpc>
                          <a:spcPct val="100000"/>
                        </a:lnSpc>
                        <a:buNone/>
                      </a:pPr>
                      <a:r>
                        <a:rPr lang="en-US" sz="1100" kern="0">
                          <a:effectLst/>
                        </a:rPr>
                        <a:t>Lawrence Lazar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348796074"/>
                  </a:ext>
                </a:extLst>
              </a:tr>
              <a:tr h="153497">
                <a:tc>
                  <a:txBody>
                    <a:bodyPr/>
                    <a:lstStyle/>
                    <a:p>
                      <a:pPr marL="0" marR="0" indent="0">
                        <a:lnSpc>
                          <a:spcPct val="100000"/>
                        </a:lnSpc>
                        <a:buNone/>
                      </a:pPr>
                      <a:r>
                        <a:rPr lang="en-US" sz="1100" kern="0">
                          <a:effectLst/>
                        </a:rPr>
                        <a:t>Ziwar Karabatak</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752392197"/>
                  </a:ext>
                </a:extLst>
              </a:tr>
              <a:tr h="153497">
                <a:tc>
                  <a:txBody>
                    <a:bodyPr/>
                    <a:lstStyle/>
                    <a:p>
                      <a:pPr marL="0" marR="0" indent="0">
                        <a:lnSpc>
                          <a:spcPct val="100000"/>
                        </a:lnSpc>
                        <a:buNone/>
                      </a:pPr>
                      <a:r>
                        <a:rPr lang="en-US" sz="1100" kern="0">
                          <a:effectLst/>
                        </a:rPr>
                        <a:t>Brian Schwartz</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196112672"/>
                  </a:ext>
                </a:extLst>
              </a:tr>
              <a:tr h="153497">
                <a:tc>
                  <a:txBody>
                    <a:bodyPr/>
                    <a:lstStyle/>
                    <a:p>
                      <a:pPr marL="0" marR="0" indent="0">
                        <a:lnSpc>
                          <a:spcPct val="100000"/>
                        </a:lnSpc>
                        <a:buNone/>
                      </a:pPr>
                      <a:r>
                        <a:rPr lang="en-US" sz="1100" kern="0">
                          <a:effectLst/>
                        </a:rPr>
                        <a:t>Ajay Reddivari</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00882740"/>
                  </a:ext>
                </a:extLst>
              </a:tr>
              <a:tr h="153497">
                <a:tc>
                  <a:txBody>
                    <a:bodyPr/>
                    <a:lstStyle/>
                    <a:p>
                      <a:pPr marL="0" marR="0" indent="0">
                        <a:lnSpc>
                          <a:spcPct val="100000"/>
                        </a:lnSpc>
                        <a:buNone/>
                      </a:pPr>
                      <a:r>
                        <a:rPr lang="en-US" sz="1100" kern="0">
                          <a:effectLst/>
                        </a:rPr>
                        <a:t>Tim Trageser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014313558"/>
                  </a:ext>
                </a:extLst>
              </a:tr>
              <a:tr h="153497">
                <a:tc>
                  <a:txBody>
                    <a:bodyPr/>
                    <a:lstStyle/>
                    <a:p>
                      <a:pPr marL="0" marR="0" indent="0">
                        <a:lnSpc>
                          <a:spcPct val="100000"/>
                        </a:lnSpc>
                        <a:buNone/>
                      </a:pPr>
                      <a:r>
                        <a:rPr lang="en-US" sz="1100" kern="0">
                          <a:effectLst/>
                        </a:rPr>
                        <a:t>Robert Maholic</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339623032"/>
                  </a:ext>
                </a:extLst>
              </a:tr>
              <a:tr h="153497">
                <a:tc>
                  <a:txBody>
                    <a:bodyPr/>
                    <a:lstStyle/>
                    <a:p>
                      <a:pPr marL="0" marR="0" indent="0">
                        <a:lnSpc>
                          <a:spcPct val="100000"/>
                        </a:lnSpc>
                        <a:buNone/>
                      </a:pPr>
                      <a:r>
                        <a:rPr lang="en-US" sz="1100" kern="0">
                          <a:effectLst/>
                        </a:rPr>
                        <a:t>Michael Huang</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32891382"/>
                  </a:ext>
                </a:extLst>
              </a:tr>
              <a:tr h="153497">
                <a:tc>
                  <a:txBody>
                    <a:bodyPr/>
                    <a:lstStyle/>
                    <a:p>
                      <a:pPr marL="0" marR="0" indent="0">
                        <a:lnSpc>
                          <a:spcPct val="100000"/>
                        </a:lnSpc>
                        <a:buNone/>
                      </a:pPr>
                      <a:r>
                        <a:rPr lang="en-US" sz="1100" kern="0">
                          <a:effectLst/>
                        </a:rPr>
                        <a:t>Ramzan Zakir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930003587"/>
                  </a:ext>
                </a:extLst>
              </a:tr>
              <a:tr h="153497">
                <a:tc>
                  <a:txBody>
                    <a:bodyPr/>
                    <a:lstStyle/>
                    <a:p>
                      <a:pPr marL="0" marR="0" indent="0">
                        <a:lnSpc>
                          <a:spcPct val="100000"/>
                        </a:lnSpc>
                        <a:buNone/>
                      </a:pPr>
                      <a:r>
                        <a:rPr lang="en-US" sz="1100" kern="0">
                          <a:effectLst/>
                        </a:rPr>
                        <a:t>Ashok Chaudhary</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753883905"/>
                  </a:ext>
                </a:extLst>
              </a:tr>
              <a:tr h="153497">
                <a:tc>
                  <a:txBody>
                    <a:bodyPr/>
                    <a:lstStyle/>
                    <a:p>
                      <a:pPr marL="0" marR="0" indent="0">
                        <a:lnSpc>
                          <a:spcPct val="100000"/>
                        </a:lnSpc>
                        <a:buNone/>
                      </a:pPr>
                      <a:r>
                        <a:rPr lang="en-US" sz="1100" kern="0">
                          <a:effectLst/>
                        </a:rPr>
                        <a:t>Aditya Mehra</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904848745"/>
                  </a:ext>
                </a:extLst>
              </a:tr>
              <a:tr h="153497">
                <a:tc>
                  <a:txBody>
                    <a:bodyPr/>
                    <a:lstStyle/>
                    <a:p>
                      <a:pPr marL="0" marR="0" indent="0">
                        <a:lnSpc>
                          <a:spcPct val="100000"/>
                        </a:lnSpc>
                        <a:buNone/>
                      </a:pPr>
                      <a:r>
                        <a:rPr lang="en-US" sz="1100" kern="0">
                          <a:effectLst/>
                        </a:rPr>
                        <a:t>Vandan Upadhyaya</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454464994"/>
                  </a:ext>
                </a:extLst>
              </a:tr>
              <a:tr h="153497">
                <a:tc>
                  <a:txBody>
                    <a:bodyPr/>
                    <a:lstStyle/>
                    <a:p>
                      <a:pPr marL="0" marR="0" indent="0">
                        <a:lnSpc>
                          <a:spcPct val="100000"/>
                        </a:lnSpc>
                        <a:buNone/>
                      </a:pPr>
                      <a:r>
                        <a:rPr lang="en-US" sz="1100" kern="0">
                          <a:effectLst/>
                        </a:rPr>
                        <a:t>Stacey Clegg</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625781534"/>
                  </a:ext>
                </a:extLst>
              </a:tr>
              <a:tr h="153497">
                <a:tc>
                  <a:txBody>
                    <a:bodyPr/>
                    <a:lstStyle/>
                    <a:p>
                      <a:pPr marL="0" marR="0" indent="0">
                        <a:lnSpc>
                          <a:spcPct val="100000"/>
                        </a:lnSpc>
                        <a:buNone/>
                      </a:pPr>
                      <a:r>
                        <a:rPr lang="en-US" sz="1100" kern="0">
                          <a:effectLst/>
                        </a:rPr>
                        <a:t>Geoffrey Kunz</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769462565"/>
                  </a:ext>
                </a:extLst>
              </a:tr>
              <a:tr h="153497">
                <a:tc>
                  <a:txBody>
                    <a:bodyPr/>
                    <a:lstStyle/>
                    <a:p>
                      <a:pPr marL="0" marR="0" indent="0">
                        <a:lnSpc>
                          <a:spcPct val="100000"/>
                        </a:lnSpc>
                        <a:buNone/>
                      </a:pPr>
                      <a:r>
                        <a:rPr lang="en-US" sz="1100" kern="0">
                          <a:effectLst/>
                        </a:rPr>
                        <a:t>Pabitra Saha</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260195785"/>
                  </a:ext>
                </a:extLst>
              </a:tr>
              <a:tr h="153497">
                <a:tc>
                  <a:txBody>
                    <a:bodyPr/>
                    <a:lstStyle/>
                    <a:p>
                      <a:pPr marL="0" marR="0" indent="0">
                        <a:lnSpc>
                          <a:spcPct val="100000"/>
                        </a:lnSpc>
                        <a:buNone/>
                      </a:pPr>
                      <a:r>
                        <a:rPr lang="en-US" sz="1100" kern="0">
                          <a:effectLst/>
                        </a:rPr>
                        <a:t>Mark Aziz</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558289067"/>
                  </a:ext>
                </a:extLst>
              </a:tr>
            </a:tbl>
          </a:graphicData>
        </a:graphic>
      </p:graphicFrame>
      <p:graphicFrame>
        <p:nvGraphicFramePr>
          <p:cNvPr id="9" name="Table 8">
            <a:extLst>
              <a:ext uri="{FF2B5EF4-FFF2-40B4-BE49-F238E27FC236}">
                <a16:creationId xmlns:a16="http://schemas.microsoft.com/office/drawing/2014/main" id="{5DCFE813-0797-769B-8E6F-1241034BDEFF}"/>
              </a:ext>
            </a:extLst>
          </p:cNvPr>
          <p:cNvGraphicFramePr>
            <a:graphicFrameLocks noGrp="1"/>
          </p:cNvGraphicFramePr>
          <p:nvPr/>
        </p:nvGraphicFramePr>
        <p:xfrm>
          <a:off x="8005131" y="907788"/>
          <a:ext cx="1061794" cy="4861560"/>
        </p:xfrm>
        <a:graphic>
          <a:graphicData uri="http://schemas.openxmlformats.org/drawingml/2006/table">
            <a:tbl>
              <a:tblPr firstRow="1" firstCol="1" bandRow="1">
                <a:tableStyleId>{2D5ABB26-0587-4C30-8999-92F81FD0307C}</a:tableStyleId>
              </a:tblPr>
              <a:tblGrid>
                <a:gridCol w="1061794">
                  <a:extLst>
                    <a:ext uri="{9D8B030D-6E8A-4147-A177-3AD203B41FA5}">
                      <a16:colId xmlns:a16="http://schemas.microsoft.com/office/drawing/2014/main" val="1339413578"/>
                    </a:ext>
                  </a:extLst>
                </a:gridCol>
              </a:tblGrid>
              <a:tr h="153497">
                <a:tc>
                  <a:txBody>
                    <a:bodyPr/>
                    <a:lstStyle/>
                    <a:p>
                      <a:pPr marL="0" marR="0" indent="0">
                        <a:lnSpc>
                          <a:spcPct val="100000"/>
                        </a:lnSpc>
                        <a:buNone/>
                      </a:pPr>
                      <a:r>
                        <a:rPr lang="en-US" sz="1100" kern="0">
                          <a:effectLst/>
                        </a:rPr>
                        <a:t>Thomas Helton</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710216652"/>
                  </a:ext>
                </a:extLst>
              </a:tr>
              <a:tr h="153497">
                <a:tc>
                  <a:txBody>
                    <a:bodyPr/>
                    <a:lstStyle/>
                    <a:p>
                      <a:pPr marL="0" marR="0" indent="0">
                        <a:lnSpc>
                          <a:spcPct val="100000"/>
                        </a:lnSpc>
                        <a:buNone/>
                      </a:pPr>
                      <a:r>
                        <a:rPr lang="en-US" sz="1100" kern="0">
                          <a:effectLst/>
                        </a:rPr>
                        <a:t>Marc Mayhew</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000053798"/>
                  </a:ext>
                </a:extLst>
              </a:tr>
              <a:tr h="153497">
                <a:tc>
                  <a:txBody>
                    <a:bodyPr/>
                    <a:lstStyle/>
                    <a:p>
                      <a:pPr marL="0" marR="0" indent="0">
                        <a:lnSpc>
                          <a:spcPct val="100000"/>
                        </a:lnSpc>
                        <a:buNone/>
                      </a:pPr>
                      <a:r>
                        <a:rPr lang="en-US" sz="1100" kern="0">
                          <a:effectLst/>
                        </a:rPr>
                        <a:t>Oliver Abela</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988930757"/>
                  </a:ext>
                </a:extLst>
              </a:tr>
              <a:tr h="153497">
                <a:tc>
                  <a:txBody>
                    <a:bodyPr/>
                    <a:lstStyle/>
                    <a:p>
                      <a:pPr marL="0" marR="0" indent="0">
                        <a:lnSpc>
                          <a:spcPct val="100000"/>
                        </a:lnSpc>
                        <a:buNone/>
                      </a:pPr>
                      <a:r>
                        <a:rPr lang="en-US" sz="1100" kern="0">
                          <a:effectLst/>
                        </a:rPr>
                        <a:t>James Smith</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035686748"/>
                  </a:ext>
                </a:extLst>
              </a:tr>
              <a:tr h="153497">
                <a:tc>
                  <a:txBody>
                    <a:bodyPr/>
                    <a:lstStyle/>
                    <a:p>
                      <a:pPr marL="0" marR="0" indent="0">
                        <a:lnSpc>
                          <a:spcPct val="100000"/>
                        </a:lnSpc>
                        <a:buNone/>
                      </a:pPr>
                      <a:r>
                        <a:rPr lang="en-US" sz="1100" kern="0">
                          <a:effectLst/>
                        </a:rPr>
                        <a:t>Octavio Cosme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899545400"/>
                  </a:ext>
                </a:extLst>
              </a:tr>
              <a:tr h="153497">
                <a:tc>
                  <a:txBody>
                    <a:bodyPr/>
                    <a:lstStyle/>
                    <a:p>
                      <a:pPr marL="0" marR="0" indent="0">
                        <a:lnSpc>
                          <a:spcPct val="100000"/>
                        </a:lnSpc>
                        <a:buNone/>
                      </a:pPr>
                      <a:r>
                        <a:rPr lang="en-US" sz="1100" kern="0">
                          <a:effectLst/>
                        </a:rPr>
                        <a:t>Sharif Halim</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971618373"/>
                  </a:ext>
                </a:extLst>
              </a:tr>
              <a:tr h="153497">
                <a:tc>
                  <a:txBody>
                    <a:bodyPr/>
                    <a:lstStyle/>
                    <a:p>
                      <a:pPr marL="0" marR="0" indent="0">
                        <a:lnSpc>
                          <a:spcPct val="100000"/>
                        </a:lnSpc>
                        <a:buNone/>
                      </a:pPr>
                      <a:r>
                        <a:rPr lang="en-US" sz="1100" kern="0">
                          <a:effectLst/>
                        </a:rPr>
                        <a:t>Robert Federici</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082728169"/>
                  </a:ext>
                </a:extLst>
              </a:tr>
              <a:tr h="153497">
                <a:tc>
                  <a:txBody>
                    <a:bodyPr/>
                    <a:lstStyle/>
                    <a:p>
                      <a:pPr marL="0" marR="0" indent="0">
                        <a:lnSpc>
                          <a:spcPct val="100000"/>
                        </a:lnSpc>
                        <a:buNone/>
                      </a:pPr>
                      <a:r>
                        <a:rPr lang="en-US" sz="1100" kern="0">
                          <a:effectLst/>
                        </a:rPr>
                        <a:t>Aamer </a:t>
                      </a:r>
                      <a:r>
                        <a:rPr lang="en-US" sz="1100" kern="0" err="1">
                          <a:effectLst/>
                        </a:rPr>
                        <a:t>Rehmen</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205033463"/>
                  </a:ext>
                </a:extLst>
              </a:tr>
              <a:tr h="153497">
                <a:tc>
                  <a:txBody>
                    <a:bodyPr/>
                    <a:lstStyle/>
                    <a:p>
                      <a:pPr marL="0" marR="0" indent="0">
                        <a:lnSpc>
                          <a:spcPct val="100000"/>
                        </a:lnSpc>
                        <a:buNone/>
                      </a:pPr>
                      <a:r>
                        <a:rPr lang="en-US" sz="1100" kern="0">
                          <a:effectLst/>
                        </a:rPr>
                        <a:t>Adam Banks</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854884971"/>
                  </a:ext>
                </a:extLst>
              </a:tr>
              <a:tr h="153497">
                <a:tc>
                  <a:txBody>
                    <a:bodyPr/>
                    <a:lstStyle/>
                    <a:p>
                      <a:pPr marL="0" marR="0" indent="0">
                        <a:lnSpc>
                          <a:spcPct val="100000"/>
                        </a:lnSpc>
                        <a:buNone/>
                      </a:pPr>
                      <a:r>
                        <a:rPr lang="en-US" sz="1100" kern="0">
                          <a:effectLst/>
                        </a:rPr>
                        <a:t>Guilherme Marin</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77160477"/>
                  </a:ext>
                </a:extLst>
              </a:tr>
              <a:tr h="153497">
                <a:tc>
                  <a:txBody>
                    <a:bodyPr/>
                    <a:lstStyle/>
                    <a:p>
                      <a:pPr marL="0" marR="0" indent="0">
                        <a:lnSpc>
                          <a:spcPct val="100000"/>
                        </a:lnSpc>
                        <a:buNone/>
                      </a:pPr>
                      <a:r>
                        <a:rPr lang="en-US" sz="1100" kern="0">
                          <a:effectLst/>
                        </a:rPr>
                        <a:t>Kayvan </a:t>
                      </a:r>
                      <a:r>
                        <a:rPr lang="en-US" sz="1100" kern="0" err="1">
                          <a:effectLst/>
                        </a:rPr>
                        <a:t>Ellini</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206767344"/>
                  </a:ext>
                </a:extLst>
              </a:tr>
              <a:tr h="153497">
                <a:tc>
                  <a:txBody>
                    <a:bodyPr/>
                    <a:lstStyle/>
                    <a:p>
                      <a:pPr marL="0" marR="0" indent="0">
                        <a:lnSpc>
                          <a:spcPct val="100000"/>
                        </a:lnSpc>
                        <a:buNone/>
                      </a:pPr>
                      <a:r>
                        <a:rPr lang="en-US" sz="1100" kern="0">
                          <a:effectLst/>
                        </a:rPr>
                        <a:t>Guilherme Marin</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772300189"/>
                  </a:ext>
                </a:extLst>
              </a:tr>
              <a:tr h="153497">
                <a:tc>
                  <a:txBody>
                    <a:bodyPr/>
                    <a:lstStyle/>
                    <a:p>
                      <a:pPr marL="0" marR="0" indent="0">
                        <a:lnSpc>
                          <a:spcPct val="100000"/>
                        </a:lnSpc>
                        <a:buNone/>
                      </a:pPr>
                      <a:r>
                        <a:rPr lang="en-US" sz="1100" kern="0">
                          <a:effectLst/>
                        </a:rPr>
                        <a:t>Patrick Hall</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429741335"/>
                  </a:ext>
                </a:extLst>
              </a:tr>
              <a:tr h="153497">
                <a:tc>
                  <a:txBody>
                    <a:bodyPr/>
                    <a:lstStyle/>
                    <a:p>
                      <a:pPr marL="0" marR="0" indent="0">
                        <a:lnSpc>
                          <a:spcPct val="100000"/>
                        </a:lnSpc>
                        <a:buNone/>
                      </a:pPr>
                      <a:r>
                        <a:rPr lang="en-US" sz="1100" kern="0">
                          <a:effectLst/>
                        </a:rPr>
                        <a:t>Michael Cryer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30488651"/>
                  </a:ext>
                </a:extLst>
              </a:tr>
              <a:tr h="153497">
                <a:tc>
                  <a:txBody>
                    <a:bodyPr/>
                    <a:lstStyle/>
                    <a:p>
                      <a:pPr marL="0" marR="0" indent="0">
                        <a:lnSpc>
                          <a:spcPct val="100000"/>
                        </a:lnSpc>
                        <a:buNone/>
                      </a:pPr>
                      <a:r>
                        <a:rPr lang="en-US" sz="1100" kern="0">
                          <a:effectLst/>
                        </a:rPr>
                        <a:t>Rebecca Chester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900288745"/>
                  </a:ext>
                </a:extLst>
              </a:tr>
              <a:tr h="153497">
                <a:tc>
                  <a:txBody>
                    <a:bodyPr/>
                    <a:lstStyle/>
                    <a:p>
                      <a:pPr marL="0" marR="0" indent="0">
                        <a:lnSpc>
                          <a:spcPct val="100000"/>
                        </a:lnSpc>
                        <a:buNone/>
                      </a:pPr>
                      <a:r>
                        <a:rPr lang="en-US" sz="1100" kern="0">
                          <a:effectLst/>
                        </a:rPr>
                        <a:t>David Rizik</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166770294"/>
                  </a:ext>
                </a:extLst>
              </a:tr>
              <a:tr h="153497">
                <a:tc>
                  <a:txBody>
                    <a:bodyPr/>
                    <a:lstStyle/>
                    <a:p>
                      <a:pPr marL="0" marR="0" indent="0">
                        <a:lnSpc>
                          <a:spcPct val="100000"/>
                        </a:lnSpc>
                        <a:buNone/>
                      </a:pPr>
                      <a:r>
                        <a:rPr lang="en-US" sz="1100" kern="0">
                          <a:effectLst/>
                        </a:rPr>
                        <a:t>Rebecca Chester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85062913"/>
                  </a:ext>
                </a:extLst>
              </a:tr>
              <a:tr h="153497">
                <a:tc>
                  <a:txBody>
                    <a:bodyPr/>
                    <a:lstStyle/>
                    <a:p>
                      <a:pPr marL="0" marR="0" indent="0">
                        <a:lnSpc>
                          <a:spcPct val="100000"/>
                        </a:lnSpc>
                        <a:buNone/>
                      </a:pPr>
                      <a:r>
                        <a:rPr lang="en-US" sz="1100" kern="0">
                          <a:effectLst/>
                        </a:rPr>
                        <a:t>Calvin Lui</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452739313"/>
                  </a:ext>
                </a:extLst>
              </a:tr>
              <a:tr h="153497">
                <a:tc>
                  <a:txBody>
                    <a:bodyPr/>
                    <a:lstStyle/>
                    <a:p>
                      <a:pPr marL="0" marR="0" indent="0">
                        <a:lnSpc>
                          <a:spcPct val="100000"/>
                        </a:lnSpc>
                        <a:buNone/>
                      </a:pPr>
                      <a:r>
                        <a:rPr lang="en-US" sz="1100" kern="0">
                          <a:effectLst/>
                        </a:rPr>
                        <a:t>Lang Lin</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56973124"/>
                  </a:ext>
                </a:extLst>
              </a:tr>
              <a:tr h="153497">
                <a:tc>
                  <a:txBody>
                    <a:bodyPr/>
                    <a:lstStyle/>
                    <a:p>
                      <a:pPr marL="0" marR="0" indent="0">
                        <a:lnSpc>
                          <a:spcPct val="100000"/>
                        </a:lnSpc>
                        <a:buNone/>
                      </a:pPr>
                      <a:r>
                        <a:rPr lang="en-US" sz="1100" kern="0">
                          <a:effectLst/>
                        </a:rPr>
                        <a:t>Parag Patel</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418792881"/>
                  </a:ext>
                </a:extLst>
              </a:tr>
              <a:tr h="153497">
                <a:tc>
                  <a:txBody>
                    <a:bodyPr/>
                    <a:lstStyle/>
                    <a:p>
                      <a:pPr marL="0" marR="0" indent="0">
                        <a:lnSpc>
                          <a:spcPct val="100000"/>
                        </a:lnSpc>
                        <a:buNone/>
                      </a:pPr>
                      <a:r>
                        <a:rPr lang="en-US" sz="1100" kern="0">
                          <a:effectLst/>
                        </a:rPr>
                        <a:t>Raj </a:t>
                      </a:r>
                      <a:r>
                        <a:rPr lang="en-US" sz="1100" kern="0" err="1">
                          <a:effectLst/>
                        </a:rPr>
                        <a:t>Baljepally</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741574156"/>
                  </a:ext>
                </a:extLst>
              </a:tr>
              <a:tr h="153497">
                <a:tc>
                  <a:txBody>
                    <a:bodyPr/>
                    <a:lstStyle/>
                    <a:p>
                      <a:pPr marL="0" marR="0" indent="0">
                        <a:lnSpc>
                          <a:spcPct val="100000"/>
                        </a:lnSpc>
                        <a:buNone/>
                      </a:pPr>
                      <a:r>
                        <a:rPr lang="en-US" sz="1100" kern="0">
                          <a:effectLst/>
                        </a:rPr>
                        <a:t>Patrick Hu</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722949977"/>
                  </a:ext>
                </a:extLst>
              </a:tr>
              <a:tr h="153497">
                <a:tc>
                  <a:txBody>
                    <a:bodyPr/>
                    <a:lstStyle/>
                    <a:p>
                      <a:pPr marL="0" marR="0" indent="0">
                        <a:lnSpc>
                          <a:spcPct val="100000"/>
                        </a:lnSpc>
                        <a:buNone/>
                      </a:pPr>
                      <a:r>
                        <a:rPr lang="en-US" sz="1100" kern="0">
                          <a:effectLst/>
                        </a:rPr>
                        <a:t>Mark Goodwin</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439678520"/>
                  </a:ext>
                </a:extLst>
              </a:tr>
              <a:tr h="153497">
                <a:tc>
                  <a:txBody>
                    <a:bodyPr/>
                    <a:lstStyle/>
                    <a:p>
                      <a:pPr marL="0" marR="0" indent="0">
                        <a:lnSpc>
                          <a:spcPct val="100000"/>
                        </a:lnSpc>
                        <a:buNone/>
                      </a:pPr>
                      <a:r>
                        <a:rPr lang="en-US" sz="1100" kern="0">
                          <a:effectLst/>
                        </a:rPr>
                        <a:t>Sami Hayek</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876761011"/>
                  </a:ext>
                </a:extLst>
              </a:tr>
              <a:tr h="153497">
                <a:tc>
                  <a:txBody>
                    <a:bodyPr/>
                    <a:lstStyle/>
                    <a:p>
                      <a:pPr marL="0" marR="0" indent="0">
                        <a:lnSpc>
                          <a:spcPct val="100000"/>
                        </a:lnSpc>
                        <a:buNone/>
                      </a:pPr>
                      <a:r>
                        <a:rPr lang="en-US" sz="1100" kern="0">
                          <a:effectLst/>
                        </a:rPr>
                        <a:t>Fahed Bitar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638100193"/>
                  </a:ext>
                </a:extLst>
              </a:tr>
              <a:tr h="153497">
                <a:tc>
                  <a:txBody>
                    <a:bodyPr/>
                    <a:lstStyle/>
                    <a:p>
                      <a:pPr marL="0" marR="0" indent="0">
                        <a:lnSpc>
                          <a:spcPct val="100000"/>
                        </a:lnSpc>
                        <a:buNone/>
                      </a:pPr>
                      <a:r>
                        <a:rPr lang="en-US" sz="1100" kern="0">
                          <a:effectLst/>
                        </a:rPr>
                        <a:t>Avinash </a:t>
                      </a:r>
                      <a:r>
                        <a:rPr lang="en-US" sz="1100" kern="0" err="1">
                          <a:effectLst/>
                        </a:rPr>
                        <a:t>Khitri</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964012995"/>
                  </a:ext>
                </a:extLst>
              </a:tr>
              <a:tr h="153497">
                <a:tc>
                  <a:txBody>
                    <a:bodyPr/>
                    <a:lstStyle/>
                    <a:p>
                      <a:pPr marL="0" marR="0" indent="0">
                        <a:lnSpc>
                          <a:spcPct val="100000"/>
                        </a:lnSpc>
                        <a:buNone/>
                      </a:pPr>
                      <a:r>
                        <a:rPr lang="en-US" sz="1100" kern="0">
                          <a:effectLst/>
                        </a:rPr>
                        <a:t>Frank Lin</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351704359"/>
                  </a:ext>
                </a:extLst>
              </a:tr>
              <a:tr h="153497">
                <a:tc>
                  <a:txBody>
                    <a:bodyPr/>
                    <a:lstStyle/>
                    <a:p>
                      <a:pPr marL="0" marR="0" indent="0">
                        <a:lnSpc>
                          <a:spcPct val="100000"/>
                        </a:lnSpc>
                        <a:buNone/>
                      </a:pPr>
                      <a:r>
                        <a:rPr lang="en-US" sz="1100" kern="0">
                          <a:effectLst/>
                        </a:rPr>
                        <a:t>Neil Wimmer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325239877"/>
                  </a:ext>
                </a:extLst>
              </a:tr>
              <a:tr h="153497">
                <a:tc>
                  <a:txBody>
                    <a:bodyPr/>
                    <a:lstStyle/>
                    <a:p>
                      <a:pPr marL="0" marR="0" indent="0">
                        <a:lnSpc>
                          <a:spcPct val="100000"/>
                        </a:lnSpc>
                        <a:buNone/>
                      </a:pPr>
                      <a:r>
                        <a:rPr lang="en-US" sz="1100" kern="0">
                          <a:effectLst/>
                        </a:rPr>
                        <a:t>Erin Fender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874197220"/>
                  </a:ext>
                </a:extLst>
              </a:tr>
            </a:tbl>
          </a:graphicData>
        </a:graphic>
      </p:graphicFrame>
      <p:graphicFrame>
        <p:nvGraphicFramePr>
          <p:cNvPr id="10" name="Table 9">
            <a:extLst>
              <a:ext uri="{FF2B5EF4-FFF2-40B4-BE49-F238E27FC236}">
                <a16:creationId xmlns:a16="http://schemas.microsoft.com/office/drawing/2014/main" id="{E6433FCD-6656-808F-D934-1524CE7BB180}"/>
              </a:ext>
            </a:extLst>
          </p:cNvPr>
          <p:cNvGraphicFramePr>
            <a:graphicFrameLocks noGrp="1"/>
          </p:cNvGraphicFramePr>
          <p:nvPr/>
        </p:nvGraphicFramePr>
        <p:xfrm>
          <a:off x="9197713" y="907788"/>
          <a:ext cx="1350873" cy="4861560"/>
        </p:xfrm>
        <a:graphic>
          <a:graphicData uri="http://schemas.openxmlformats.org/drawingml/2006/table">
            <a:tbl>
              <a:tblPr firstRow="1" firstCol="1" bandRow="1">
                <a:tableStyleId>{2D5ABB26-0587-4C30-8999-92F81FD0307C}</a:tableStyleId>
              </a:tblPr>
              <a:tblGrid>
                <a:gridCol w="1350873">
                  <a:extLst>
                    <a:ext uri="{9D8B030D-6E8A-4147-A177-3AD203B41FA5}">
                      <a16:colId xmlns:a16="http://schemas.microsoft.com/office/drawing/2014/main" val="1339413578"/>
                    </a:ext>
                  </a:extLst>
                </a:gridCol>
              </a:tblGrid>
              <a:tr h="153497">
                <a:tc>
                  <a:txBody>
                    <a:bodyPr/>
                    <a:lstStyle/>
                    <a:p>
                      <a:pPr marL="0" marR="0" indent="0">
                        <a:lnSpc>
                          <a:spcPct val="100000"/>
                        </a:lnSpc>
                        <a:buNone/>
                      </a:pPr>
                      <a:r>
                        <a:rPr lang="en-US" sz="1100" kern="0">
                          <a:effectLst/>
                        </a:rPr>
                        <a:t>Michael Tsang</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404084401"/>
                  </a:ext>
                </a:extLst>
              </a:tr>
              <a:tr h="153497">
                <a:tc>
                  <a:txBody>
                    <a:bodyPr/>
                    <a:lstStyle/>
                    <a:p>
                      <a:pPr marL="0" marR="0" indent="0">
                        <a:lnSpc>
                          <a:spcPct val="100000"/>
                        </a:lnSpc>
                        <a:buNone/>
                      </a:pPr>
                      <a:r>
                        <a:rPr lang="en-US" sz="1100" kern="0">
                          <a:effectLst/>
                        </a:rPr>
                        <a:t>Nicholas </a:t>
                      </a:r>
                      <a:r>
                        <a:rPr lang="en-US" sz="1100" kern="0" err="1">
                          <a:effectLst/>
                        </a:rPr>
                        <a:t>Valettas</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454611465"/>
                  </a:ext>
                </a:extLst>
              </a:tr>
              <a:tr h="153497">
                <a:tc>
                  <a:txBody>
                    <a:bodyPr/>
                    <a:lstStyle/>
                    <a:p>
                      <a:pPr marL="0" marR="0" indent="0">
                        <a:lnSpc>
                          <a:spcPct val="100000"/>
                        </a:lnSpc>
                        <a:buNone/>
                      </a:pPr>
                      <a:r>
                        <a:rPr lang="en-US" sz="1100" kern="0">
                          <a:effectLst/>
                        </a:rPr>
                        <a:t>Derek So</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371239085"/>
                  </a:ext>
                </a:extLst>
              </a:tr>
              <a:tr h="153497">
                <a:tc>
                  <a:txBody>
                    <a:bodyPr/>
                    <a:lstStyle/>
                    <a:p>
                      <a:pPr marL="0" marR="0" indent="0">
                        <a:lnSpc>
                          <a:spcPct val="100000"/>
                        </a:lnSpc>
                        <a:buNone/>
                      </a:pPr>
                      <a:r>
                        <a:rPr lang="en-US" sz="1100" kern="0">
                          <a:effectLst/>
                        </a:rPr>
                        <a:t>Aun-Yeong Chong</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549224581"/>
                  </a:ext>
                </a:extLst>
              </a:tr>
              <a:tr h="153497">
                <a:tc>
                  <a:txBody>
                    <a:bodyPr/>
                    <a:lstStyle/>
                    <a:p>
                      <a:pPr marL="0" marR="0" indent="0">
                        <a:lnSpc>
                          <a:spcPct val="100000"/>
                        </a:lnSpc>
                        <a:buNone/>
                      </a:pPr>
                      <a:r>
                        <a:rPr lang="en-US" sz="1100" kern="0">
                          <a:effectLst/>
                        </a:rPr>
                        <a:t>Marco Barzallo</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926488972"/>
                  </a:ext>
                </a:extLst>
              </a:tr>
              <a:tr h="153497">
                <a:tc>
                  <a:txBody>
                    <a:bodyPr/>
                    <a:lstStyle/>
                    <a:p>
                      <a:pPr marL="0" marR="0" indent="0">
                        <a:lnSpc>
                          <a:spcPct val="100000"/>
                        </a:lnSpc>
                        <a:buNone/>
                      </a:pPr>
                      <a:r>
                        <a:rPr lang="en-US" sz="1100" kern="0">
                          <a:effectLst/>
                        </a:rPr>
                        <a:t>Sudhir Mungee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790942887"/>
                  </a:ext>
                </a:extLst>
              </a:tr>
              <a:tr h="153497">
                <a:tc>
                  <a:txBody>
                    <a:bodyPr/>
                    <a:lstStyle/>
                    <a:p>
                      <a:pPr marL="0" marR="0" indent="0">
                        <a:lnSpc>
                          <a:spcPct val="100000"/>
                        </a:lnSpc>
                        <a:buNone/>
                      </a:pPr>
                      <a:r>
                        <a:rPr lang="en-US" sz="1100" kern="0">
                          <a:effectLst/>
                        </a:rPr>
                        <a:t>Kunal Brahmbhatt</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4204378343"/>
                  </a:ext>
                </a:extLst>
              </a:tr>
              <a:tr h="153497">
                <a:tc>
                  <a:txBody>
                    <a:bodyPr/>
                    <a:lstStyle/>
                    <a:p>
                      <a:pPr marL="0" marR="0" indent="0">
                        <a:lnSpc>
                          <a:spcPct val="100000"/>
                        </a:lnSpc>
                        <a:buNone/>
                      </a:pPr>
                      <a:r>
                        <a:rPr lang="en-US" sz="1100" kern="0" err="1">
                          <a:effectLst/>
                        </a:rPr>
                        <a:t>Ankitkumar</a:t>
                      </a:r>
                      <a:r>
                        <a:rPr lang="en-US" sz="1100" kern="0">
                          <a:effectLst/>
                        </a:rPr>
                        <a:t> Patel</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303555510"/>
                  </a:ext>
                </a:extLst>
              </a:tr>
              <a:tr h="153497">
                <a:tc>
                  <a:txBody>
                    <a:bodyPr/>
                    <a:lstStyle/>
                    <a:p>
                      <a:pPr marL="0" marR="0" indent="0">
                        <a:lnSpc>
                          <a:spcPct val="100000"/>
                        </a:lnSpc>
                        <a:buNone/>
                      </a:pPr>
                      <a:r>
                        <a:rPr lang="en-US" sz="1100" kern="0">
                          <a:effectLst/>
                        </a:rPr>
                        <a:t>Michele Voeltz</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059135156"/>
                  </a:ext>
                </a:extLst>
              </a:tr>
              <a:tr h="153497">
                <a:tc>
                  <a:txBody>
                    <a:bodyPr/>
                    <a:lstStyle/>
                    <a:p>
                      <a:pPr marL="0" marR="0" indent="0">
                        <a:lnSpc>
                          <a:spcPct val="100000"/>
                        </a:lnSpc>
                        <a:buNone/>
                      </a:pPr>
                      <a:r>
                        <a:rPr lang="en-US" sz="1100" kern="0">
                          <a:effectLst/>
                        </a:rPr>
                        <a:t>Allison Dupont</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125976299"/>
                  </a:ext>
                </a:extLst>
              </a:tr>
              <a:tr h="153497">
                <a:tc>
                  <a:txBody>
                    <a:bodyPr/>
                    <a:lstStyle/>
                    <a:p>
                      <a:pPr marL="0" marR="0" indent="0">
                        <a:lnSpc>
                          <a:spcPct val="100000"/>
                        </a:lnSpc>
                        <a:buNone/>
                      </a:pPr>
                      <a:r>
                        <a:rPr lang="en-US" sz="1100" kern="0">
                          <a:effectLst/>
                        </a:rPr>
                        <a:t>Fredy El Sakr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543361368"/>
                  </a:ext>
                </a:extLst>
              </a:tr>
              <a:tr h="153497">
                <a:tc>
                  <a:txBody>
                    <a:bodyPr/>
                    <a:lstStyle/>
                    <a:p>
                      <a:pPr marL="0" marR="0" indent="0">
                        <a:lnSpc>
                          <a:spcPct val="100000"/>
                        </a:lnSpc>
                        <a:buNone/>
                      </a:pPr>
                      <a:r>
                        <a:rPr lang="en-US" sz="1100" kern="0">
                          <a:effectLst/>
                        </a:rPr>
                        <a:t>Abdul Hafiz</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560733797"/>
                  </a:ext>
                </a:extLst>
              </a:tr>
              <a:tr h="153497">
                <a:tc>
                  <a:txBody>
                    <a:bodyPr/>
                    <a:lstStyle/>
                    <a:p>
                      <a:pPr marL="0" marR="0" indent="0">
                        <a:lnSpc>
                          <a:spcPct val="100000"/>
                        </a:lnSpc>
                        <a:buNone/>
                      </a:pPr>
                      <a:r>
                        <a:rPr lang="en-US" sz="1100" kern="0">
                          <a:effectLst/>
                        </a:rPr>
                        <a:t>Tony DeMartini</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958038151"/>
                  </a:ext>
                </a:extLst>
              </a:tr>
              <a:tr h="153497">
                <a:tc>
                  <a:txBody>
                    <a:bodyPr/>
                    <a:lstStyle/>
                    <a:p>
                      <a:pPr marL="0" marR="0" indent="0">
                        <a:lnSpc>
                          <a:spcPct val="100000"/>
                        </a:lnSpc>
                        <a:buNone/>
                      </a:pPr>
                      <a:r>
                        <a:rPr lang="en-US" sz="1100" kern="0">
                          <a:effectLst/>
                        </a:rPr>
                        <a:t>Mohsin Salih</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832113991"/>
                  </a:ext>
                </a:extLst>
              </a:tr>
              <a:tr h="153497">
                <a:tc>
                  <a:txBody>
                    <a:bodyPr/>
                    <a:lstStyle/>
                    <a:p>
                      <a:pPr marL="0" marR="0" indent="0">
                        <a:lnSpc>
                          <a:spcPct val="100000"/>
                        </a:lnSpc>
                        <a:buNone/>
                      </a:pPr>
                      <a:r>
                        <a:rPr lang="en-US" sz="1100" kern="0">
                          <a:effectLst/>
                        </a:rPr>
                        <a:t>Bryan Har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471189147"/>
                  </a:ext>
                </a:extLst>
              </a:tr>
              <a:tr h="153497">
                <a:tc>
                  <a:txBody>
                    <a:bodyPr/>
                    <a:lstStyle/>
                    <a:p>
                      <a:pPr marL="0" marR="0" indent="0">
                        <a:lnSpc>
                          <a:spcPct val="100000"/>
                        </a:lnSpc>
                        <a:buNone/>
                      </a:pPr>
                      <a:r>
                        <a:rPr lang="en-US" sz="1100" kern="0">
                          <a:effectLst/>
                        </a:rPr>
                        <a:t>Juan Russo</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292006598"/>
                  </a:ext>
                </a:extLst>
              </a:tr>
              <a:tr h="153497">
                <a:tc>
                  <a:txBody>
                    <a:bodyPr/>
                    <a:lstStyle/>
                    <a:p>
                      <a:pPr marL="0" marR="0" indent="0">
                        <a:lnSpc>
                          <a:spcPct val="100000"/>
                        </a:lnSpc>
                        <a:buNone/>
                      </a:pPr>
                      <a:r>
                        <a:rPr lang="en-US" sz="1100" kern="0">
                          <a:effectLst/>
                        </a:rPr>
                        <a:t>Stephan </a:t>
                      </a:r>
                      <a:r>
                        <a:rPr lang="en-US" sz="1100" kern="0" err="1">
                          <a:effectLst/>
                        </a:rPr>
                        <a:t>Haußig</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680490037"/>
                  </a:ext>
                </a:extLst>
              </a:tr>
              <a:tr h="153497">
                <a:tc>
                  <a:txBody>
                    <a:bodyPr/>
                    <a:lstStyle/>
                    <a:p>
                      <a:pPr marL="0" marR="0" indent="0">
                        <a:lnSpc>
                          <a:spcPct val="100000"/>
                        </a:lnSpc>
                        <a:buNone/>
                      </a:pPr>
                      <a:r>
                        <a:rPr lang="en-US" sz="1100" kern="0">
                          <a:effectLst/>
                        </a:rPr>
                        <a:t>Ephraim Winzer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957815287"/>
                  </a:ext>
                </a:extLst>
              </a:tr>
              <a:tr h="153497">
                <a:tc>
                  <a:txBody>
                    <a:bodyPr/>
                    <a:lstStyle/>
                    <a:p>
                      <a:pPr marL="0" marR="0" indent="0">
                        <a:lnSpc>
                          <a:spcPct val="100000"/>
                        </a:lnSpc>
                        <a:buNone/>
                      </a:pPr>
                      <a:r>
                        <a:rPr lang="en-US" sz="1100" kern="0">
                          <a:effectLst/>
                        </a:rPr>
                        <a:t>Stephanie Jellinghaus</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370806615"/>
                  </a:ext>
                </a:extLst>
              </a:tr>
              <a:tr h="153497">
                <a:tc>
                  <a:txBody>
                    <a:bodyPr/>
                    <a:lstStyle/>
                    <a:p>
                      <a:pPr marL="0" marR="0" indent="0">
                        <a:lnSpc>
                          <a:spcPct val="100000"/>
                        </a:lnSpc>
                        <a:buNone/>
                      </a:pPr>
                      <a:r>
                        <a:rPr lang="en-US" sz="1100" kern="0">
                          <a:effectLst/>
                        </a:rPr>
                        <a:t>Peter Sick</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803151000"/>
                  </a:ext>
                </a:extLst>
              </a:tr>
              <a:tr h="153497">
                <a:tc>
                  <a:txBody>
                    <a:bodyPr/>
                    <a:lstStyle/>
                    <a:p>
                      <a:pPr marL="0" marR="0" indent="0">
                        <a:lnSpc>
                          <a:spcPct val="100000"/>
                        </a:lnSpc>
                        <a:buNone/>
                      </a:pPr>
                      <a:r>
                        <a:rPr lang="en-US" sz="1100" kern="0">
                          <a:effectLst/>
                        </a:rPr>
                        <a:t>Robert Höllriegel</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075940690"/>
                  </a:ext>
                </a:extLst>
              </a:tr>
              <a:tr h="153497">
                <a:tc>
                  <a:txBody>
                    <a:bodyPr/>
                    <a:lstStyle/>
                    <a:p>
                      <a:pPr marL="0" marR="0" indent="0">
                        <a:lnSpc>
                          <a:spcPct val="100000"/>
                        </a:lnSpc>
                        <a:buNone/>
                      </a:pPr>
                      <a:r>
                        <a:rPr lang="en-US" sz="1100" kern="0">
                          <a:effectLst/>
                        </a:rPr>
                        <a:t>Georg Ende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556011757"/>
                  </a:ext>
                </a:extLst>
              </a:tr>
              <a:tr h="153497">
                <a:tc>
                  <a:txBody>
                    <a:bodyPr/>
                    <a:lstStyle/>
                    <a:p>
                      <a:pPr marL="0" marR="0" indent="0">
                        <a:lnSpc>
                          <a:spcPct val="100000"/>
                        </a:lnSpc>
                        <a:buNone/>
                      </a:pPr>
                      <a:r>
                        <a:rPr lang="en-US" sz="1100" kern="0">
                          <a:effectLst/>
                        </a:rPr>
                        <a:t>Birgit Markus</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103471834"/>
                  </a:ext>
                </a:extLst>
              </a:tr>
              <a:tr h="153497">
                <a:tc>
                  <a:txBody>
                    <a:bodyPr/>
                    <a:lstStyle/>
                    <a:p>
                      <a:pPr marL="0" marR="0" indent="0">
                        <a:lnSpc>
                          <a:spcPct val="100000"/>
                        </a:lnSpc>
                        <a:buNone/>
                      </a:pPr>
                      <a:r>
                        <a:rPr lang="en-US" sz="1100" kern="0">
                          <a:effectLst/>
                        </a:rPr>
                        <a:t>Georgios Chatzis</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330995877"/>
                  </a:ext>
                </a:extLst>
              </a:tr>
              <a:tr h="153497">
                <a:tc>
                  <a:txBody>
                    <a:bodyPr/>
                    <a:lstStyle/>
                    <a:p>
                      <a:pPr marL="0" marR="0" indent="0">
                        <a:lnSpc>
                          <a:spcPct val="100000"/>
                        </a:lnSpc>
                        <a:buNone/>
                      </a:pPr>
                      <a:r>
                        <a:rPr lang="en-US" sz="1100" kern="0">
                          <a:effectLst/>
                        </a:rPr>
                        <a:t>Italo Porto</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621834419"/>
                  </a:ext>
                </a:extLst>
              </a:tr>
              <a:tr h="153497">
                <a:tc>
                  <a:txBody>
                    <a:bodyPr/>
                    <a:lstStyle/>
                    <a:p>
                      <a:pPr marL="0" marR="0" indent="0">
                        <a:lnSpc>
                          <a:spcPct val="100000"/>
                        </a:lnSpc>
                        <a:buNone/>
                      </a:pPr>
                      <a:r>
                        <a:rPr lang="en-US" sz="1100" kern="0">
                          <a:effectLst/>
                        </a:rPr>
                        <a:t>Paolo Archetti</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480923744"/>
                  </a:ext>
                </a:extLst>
              </a:tr>
              <a:tr h="153497">
                <a:tc>
                  <a:txBody>
                    <a:bodyPr/>
                    <a:lstStyle/>
                    <a:p>
                      <a:pPr marL="0" marR="0" indent="0">
                        <a:lnSpc>
                          <a:spcPct val="100000"/>
                        </a:lnSpc>
                        <a:buNone/>
                      </a:pPr>
                      <a:r>
                        <a:rPr lang="en-US" sz="1100" kern="0">
                          <a:effectLst/>
                        </a:rPr>
                        <a:t>Filippo Russo</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00217111"/>
                  </a:ext>
                </a:extLst>
              </a:tr>
              <a:tr h="153497">
                <a:tc>
                  <a:txBody>
                    <a:bodyPr/>
                    <a:lstStyle/>
                    <a:p>
                      <a:pPr marL="0" marR="0" indent="0">
                        <a:lnSpc>
                          <a:spcPct val="100000"/>
                        </a:lnSpc>
                        <a:buNone/>
                      </a:pPr>
                      <a:r>
                        <a:rPr lang="en-US" sz="1100" kern="0">
                          <a:effectLst/>
                        </a:rPr>
                        <a:t>Giulia Ghizzoni</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906000006"/>
                  </a:ext>
                </a:extLst>
              </a:tr>
              <a:tr h="153497">
                <a:tc>
                  <a:txBody>
                    <a:bodyPr/>
                    <a:lstStyle/>
                    <a:p>
                      <a:pPr marL="0" marR="0" indent="0">
                        <a:lnSpc>
                          <a:spcPct val="100000"/>
                        </a:lnSpc>
                        <a:buNone/>
                      </a:pPr>
                      <a:r>
                        <a:rPr lang="en-US" sz="1100" kern="0">
                          <a:effectLst/>
                        </a:rPr>
                        <a:t>Alessandro Belletti</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879609091"/>
                  </a:ext>
                </a:extLst>
              </a:tr>
            </a:tbl>
          </a:graphicData>
        </a:graphic>
      </p:graphicFrame>
      <p:graphicFrame>
        <p:nvGraphicFramePr>
          <p:cNvPr id="11" name="Table 10">
            <a:extLst>
              <a:ext uri="{FF2B5EF4-FFF2-40B4-BE49-F238E27FC236}">
                <a16:creationId xmlns:a16="http://schemas.microsoft.com/office/drawing/2014/main" id="{16275CE2-FD4E-4582-EE8A-71D97308244A}"/>
              </a:ext>
            </a:extLst>
          </p:cNvPr>
          <p:cNvGraphicFramePr>
            <a:graphicFrameLocks noGrp="1"/>
          </p:cNvGraphicFramePr>
          <p:nvPr/>
        </p:nvGraphicFramePr>
        <p:xfrm>
          <a:off x="10679372" y="907788"/>
          <a:ext cx="1350873" cy="4358640"/>
        </p:xfrm>
        <a:graphic>
          <a:graphicData uri="http://schemas.openxmlformats.org/drawingml/2006/table">
            <a:tbl>
              <a:tblPr firstRow="1" firstCol="1" bandRow="1">
                <a:tableStyleId>{2D5ABB26-0587-4C30-8999-92F81FD0307C}</a:tableStyleId>
              </a:tblPr>
              <a:tblGrid>
                <a:gridCol w="1350873">
                  <a:extLst>
                    <a:ext uri="{9D8B030D-6E8A-4147-A177-3AD203B41FA5}">
                      <a16:colId xmlns:a16="http://schemas.microsoft.com/office/drawing/2014/main" val="1339413578"/>
                    </a:ext>
                  </a:extLst>
                </a:gridCol>
              </a:tblGrid>
              <a:tr h="153497">
                <a:tc>
                  <a:txBody>
                    <a:bodyPr/>
                    <a:lstStyle/>
                    <a:p>
                      <a:pPr marL="0" marR="0" indent="0">
                        <a:lnSpc>
                          <a:spcPct val="100000"/>
                        </a:lnSpc>
                        <a:buNone/>
                      </a:pPr>
                      <a:r>
                        <a:rPr lang="en-US" sz="1100" kern="0">
                          <a:effectLst/>
                        </a:rPr>
                        <a:t>Barbara Bellini</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650345871"/>
                  </a:ext>
                </a:extLst>
              </a:tr>
              <a:tr h="153497">
                <a:tc>
                  <a:txBody>
                    <a:bodyPr/>
                    <a:lstStyle/>
                    <a:p>
                      <a:pPr marL="0" marR="0" indent="0">
                        <a:lnSpc>
                          <a:spcPct val="100000"/>
                        </a:lnSpc>
                        <a:buNone/>
                      </a:pPr>
                      <a:r>
                        <a:rPr lang="en-US" sz="1100" kern="0">
                          <a:effectLst/>
                        </a:rPr>
                        <a:t>Domitilla Gentile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50862698"/>
                  </a:ext>
                </a:extLst>
              </a:tr>
              <a:tr h="153497">
                <a:tc>
                  <a:txBody>
                    <a:bodyPr/>
                    <a:lstStyle/>
                    <a:p>
                      <a:pPr marL="0" marR="0" indent="0">
                        <a:lnSpc>
                          <a:spcPct val="100000"/>
                        </a:lnSpc>
                        <a:buNone/>
                      </a:pPr>
                      <a:r>
                        <a:rPr lang="en-US" sz="1100" kern="0">
                          <a:effectLst/>
                        </a:rPr>
                        <a:t>Ghizzoni Giulia</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12170039"/>
                  </a:ext>
                </a:extLst>
              </a:tr>
              <a:tr h="153497">
                <a:tc>
                  <a:txBody>
                    <a:bodyPr/>
                    <a:lstStyle/>
                    <a:p>
                      <a:pPr marL="0" marR="0" indent="0">
                        <a:lnSpc>
                          <a:spcPct val="100000"/>
                        </a:lnSpc>
                        <a:buNone/>
                      </a:pPr>
                      <a:r>
                        <a:rPr lang="en-US" sz="1100" kern="0">
                          <a:effectLst/>
                        </a:rPr>
                        <a:t>Jürgen Leick</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410507295"/>
                  </a:ext>
                </a:extLst>
              </a:tr>
              <a:tr h="153497">
                <a:tc>
                  <a:txBody>
                    <a:bodyPr/>
                    <a:lstStyle/>
                    <a:p>
                      <a:pPr marL="0" marR="0" indent="0">
                        <a:lnSpc>
                          <a:spcPct val="100000"/>
                        </a:lnSpc>
                        <a:buNone/>
                      </a:pPr>
                      <a:r>
                        <a:rPr lang="en-US" sz="1100" kern="0">
                          <a:effectLst/>
                        </a:rPr>
                        <a:t>Tobias Krause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654728953"/>
                  </a:ext>
                </a:extLst>
              </a:tr>
              <a:tr h="153497">
                <a:tc>
                  <a:txBody>
                    <a:bodyPr/>
                    <a:lstStyle/>
                    <a:p>
                      <a:pPr marL="0" marR="0" indent="0">
                        <a:lnSpc>
                          <a:spcPct val="100000"/>
                        </a:lnSpc>
                        <a:buNone/>
                      </a:pPr>
                      <a:r>
                        <a:rPr lang="en-US" sz="1100" kern="0">
                          <a:effectLst/>
                        </a:rPr>
                        <a:t>Nikos Werner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384511038"/>
                  </a:ext>
                </a:extLst>
              </a:tr>
              <a:tr h="153497">
                <a:tc>
                  <a:txBody>
                    <a:bodyPr/>
                    <a:lstStyle/>
                    <a:p>
                      <a:pPr marL="0" marR="0" indent="0">
                        <a:lnSpc>
                          <a:spcPct val="100000"/>
                        </a:lnSpc>
                        <a:buNone/>
                      </a:pPr>
                      <a:r>
                        <a:rPr lang="en-US" sz="1100" kern="0">
                          <a:effectLst/>
                        </a:rPr>
                        <a:t>Florian Bönner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14703025"/>
                  </a:ext>
                </a:extLst>
              </a:tr>
              <a:tr h="153497">
                <a:tc>
                  <a:txBody>
                    <a:bodyPr/>
                    <a:lstStyle/>
                    <a:p>
                      <a:pPr marL="0" marR="0" indent="0">
                        <a:lnSpc>
                          <a:spcPct val="100000"/>
                        </a:lnSpc>
                        <a:buNone/>
                      </a:pPr>
                      <a:r>
                        <a:rPr lang="en-US" sz="1100" kern="0">
                          <a:effectLst/>
                        </a:rPr>
                        <a:t>Florian Bönner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894035773"/>
                  </a:ext>
                </a:extLst>
              </a:tr>
              <a:tr h="153497">
                <a:tc>
                  <a:txBody>
                    <a:bodyPr/>
                    <a:lstStyle/>
                    <a:p>
                      <a:pPr marL="0" marR="0" indent="0">
                        <a:lnSpc>
                          <a:spcPct val="100000"/>
                        </a:lnSpc>
                        <a:buNone/>
                      </a:pPr>
                      <a:r>
                        <a:rPr lang="en-US" sz="1100" kern="0">
                          <a:effectLst/>
                        </a:rPr>
                        <a:t>Christian Schulze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278520132"/>
                  </a:ext>
                </a:extLst>
              </a:tr>
              <a:tr h="153497">
                <a:tc>
                  <a:txBody>
                    <a:bodyPr/>
                    <a:lstStyle/>
                    <a:p>
                      <a:pPr marL="0" marR="0" indent="0">
                        <a:lnSpc>
                          <a:spcPct val="100000"/>
                        </a:lnSpc>
                        <a:buNone/>
                      </a:pPr>
                      <a:r>
                        <a:rPr lang="en-US" sz="1100" kern="0">
                          <a:effectLst/>
                        </a:rPr>
                        <a:t>Sven Möbius-Winkler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122157092"/>
                  </a:ext>
                </a:extLst>
              </a:tr>
              <a:tr h="153497">
                <a:tc>
                  <a:txBody>
                    <a:bodyPr/>
                    <a:lstStyle/>
                    <a:p>
                      <a:pPr marL="0" marR="0" indent="0">
                        <a:lnSpc>
                          <a:spcPct val="100000"/>
                        </a:lnSpc>
                        <a:buNone/>
                      </a:pPr>
                      <a:r>
                        <a:rPr lang="en-US" sz="1100" kern="0">
                          <a:effectLst/>
                        </a:rPr>
                        <a:t>Vasileios Panoulas</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265182004"/>
                  </a:ext>
                </a:extLst>
              </a:tr>
              <a:tr h="153497">
                <a:tc>
                  <a:txBody>
                    <a:bodyPr/>
                    <a:lstStyle/>
                    <a:p>
                      <a:pPr marL="0" marR="0" indent="0">
                        <a:lnSpc>
                          <a:spcPct val="100000"/>
                        </a:lnSpc>
                        <a:buNone/>
                      </a:pPr>
                      <a:r>
                        <a:rPr lang="en-US" sz="1100" kern="0">
                          <a:effectLst/>
                        </a:rPr>
                        <a:t>Adrian Attinger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313979054"/>
                  </a:ext>
                </a:extLst>
              </a:tr>
              <a:tr h="153497">
                <a:tc>
                  <a:txBody>
                    <a:bodyPr/>
                    <a:lstStyle/>
                    <a:p>
                      <a:pPr marL="0" marR="0" indent="0">
                        <a:lnSpc>
                          <a:spcPct val="100000"/>
                        </a:lnSpc>
                        <a:buNone/>
                      </a:pPr>
                      <a:r>
                        <a:rPr lang="en-US" sz="1100" kern="0">
                          <a:effectLst/>
                        </a:rPr>
                        <a:t>Tienush Rassaf</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735448864"/>
                  </a:ext>
                </a:extLst>
              </a:tr>
              <a:tr h="153497">
                <a:tc>
                  <a:txBody>
                    <a:bodyPr/>
                    <a:lstStyle/>
                    <a:p>
                      <a:pPr marL="0" marR="0" indent="0">
                        <a:lnSpc>
                          <a:spcPct val="100000"/>
                        </a:lnSpc>
                        <a:buNone/>
                      </a:pPr>
                      <a:r>
                        <a:rPr lang="en-US" sz="1100" kern="0">
                          <a:effectLst/>
                        </a:rPr>
                        <a:t>Fadi Al-Rashid</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4218517135"/>
                  </a:ext>
                </a:extLst>
              </a:tr>
              <a:tr h="153497">
                <a:tc>
                  <a:txBody>
                    <a:bodyPr/>
                    <a:lstStyle/>
                    <a:p>
                      <a:pPr marL="0" marR="0" indent="0">
                        <a:lnSpc>
                          <a:spcPct val="100000"/>
                        </a:lnSpc>
                        <a:buNone/>
                      </a:pPr>
                      <a:r>
                        <a:rPr lang="en-US" sz="1100" kern="0">
                          <a:effectLst/>
                        </a:rPr>
                        <a:t>Amir-Abbas Mahabadi</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110066545"/>
                  </a:ext>
                </a:extLst>
              </a:tr>
              <a:tr h="153497">
                <a:tc>
                  <a:txBody>
                    <a:bodyPr/>
                    <a:lstStyle/>
                    <a:p>
                      <a:pPr marL="0" marR="0" indent="0">
                        <a:lnSpc>
                          <a:spcPct val="100000"/>
                        </a:lnSpc>
                        <a:buNone/>
                      </a:pPr>
                      <a:r>
                        <a:rPr lang="en-US" sz="1100" kern="0">
                          <a:effectLst/>
                        </a:rPr>
                        <a:t>Antonio Colombo</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408239831"/>
                  </a:ext>
                </a:extLst>
              </a:tr>
              <a:tr h="153497">
                <a:tc>
                  <a:txBody>
                    <a:bodyPr/>
                    <a:lstStyle/>
                    <a:p>
                      <a:pPr marL="0" marR="0" indent="0">
                        <a:lnSpc>
                          <a:spcPct val="100000"/>
                        </a:lnSpc>
                        <a:buNone/>
                      </a:pPr>
                      <a:r>
                        <a:rPr lang="en-US" sz="1100" kern="0">
                          <a:effectLst/>
                        </a:rPr>
                        <a:t>Antonio Mangieri</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546201164"/>
                  </a:ext>
                </a:extLst>
              </a:tr>
              <a:tr h="153497">
                <a:tc>
                  <a:txBody>
                    <a:bodyPr/>
                    <a:lstStyle/>
                    <a:p>
                      <a:pPr marL="0" marR="0" indent="0">
                        <a:lnSpc>
                          <a:spcPct val="100000"/>
                        </a:lnSpc>
                        <a:buNone/>
                      </a:pPr>
                      <a:r>
                        <a:rPr lang="en-US" sz="1100" kern="0">
                          <a:effectLst/>
                        </a:rPr>
                        <a:t>Ottavia Cozzi</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147797613"/>
                  </a:ext>
                </a:extLst>
              </a:tr>
              <a:tr h="153497">
                <a:tc>
                  <a:txBody>
                    <a:bodyPr/>
                    <a:lstStyle/>
                    <a:p>
                      <a:pPr marL="0" marR="0" indent="0">
                        <a:lnSpc>
                          <a:spcPct val="100000"/>
                        </a:lnSpc>
                        <a:buNone/>
                      </a:pPr>
                      <a:r>
                        <a:rPr lang="en-US" sz="1100" kern="0">
                          <a:effectLst/>
                        </a:rPr>
                        <a:t>Damiano Regazzoli</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175364932"/>
                  </a:ext>
                </a:extLst>
              </a:tr>
              <a:tr h="153497">
                <a:tc>
                  <a:txBody>
                    <a:bodyPr/>
                    <a:lstStyle/>
                    <a:p>
                      <a:pPr marL="0" marR="0" indent="0">
                        <a:lnSpc>
                          <a:spcPct val="100000"/>
                        </a:lnSpc>
                        <a:buNone/>
                      </a:pPr>
                      <a:r>
                        <a:rPr lang="en-US" sz="1100" kern="0">
                          <a:effectLst/>
                        </a:rPr>
                        <a:t>Holger </a:t>
                      </a:r>
                      <a:r>
                        <a:rPr lang="en-US" sz="1100" kern="0" err="1">
                          <a:effectLst/>
                        </a:rPr>
                        <a:t>Sigusch</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338393543"/>
                  </a:ext>
                </a:extLst>
              </a:tr>
              <a:tr h="153497">
                <a:tc>
                  <a:txBody>
                    <a:bodyPr/>
                    <a:lstStyle/>
                    <a:p>
                      <a:pPr marL="0" marR="0" indent="0">
                        <a:lnSpc>
                          <a:spcPct val="100000"/>
                        </a:lnSpc>
                        <a:buNone/>
                      </a:pPr>
                      <a:r>
                        <a:rPr lang="en-US" sz="1100" kern="0">
                          <a:effectLst/>
                        </a:rPr>
                        <a:t>Akos Juhasz</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58379939"/>
                  </a:ext>
                </a:extLst>
              </a:tr>
              <a:tr h="153497">
                <a:tc>
                  <a:txBody>
                    <a:bodyPr/>
                    <a:lstStyle/>
                    <a:p>
                      <a:pPr marL="0" marR="0" indent="0">
                        <a:lnSpc>
                          <a:spcPct val="100000"/>
                        </a:lnSpc>
                        <a:buNone/>
                      </a:pPr>
                      <a:r>
                        <a:rPr lang="en-US" sz="1100" kern="0">
                          <a:effectLst/>
                        </a:rPr>
                        <a:t>Peter Bergmann</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725629586"/>
                  </a:ext>
                </a:extLst>
              </a:tr>
              <a:tr h="153497">
                <a:tc>
                  <a:txBody>
                    <a:bodyPr/>
                    <a:lstStyle/>
                    <a:p>
                      <a:pPr marL="0" marR="0" indent="0">
                        <a:lnSpc>
                          <a:spcPct val="100000"/>
                        </a:lnSpc>
                        <a:buNone/>
                      </a:pPr>
                      <a:r>
                        <a:rPr lang="en-US" sz="1100" kern="0">
                          <a:effectLst/>
                        </a:rPr>
                        <a:t>Alexander Schmid</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2813543745"/>
                  </a:ext>
                </a:extLst>
              </a:tr>
              <a:tr h="153497">
                <a:tc>
                  <a:txBody>
                    <a:bodyPr/>
                    <a:lstStyle/>
                    <a:p>
                      <a:pPr marL="0" marR="0" indent="0">
                        <a:lnSpc>
                          <a:spcPct val="100000"/>
                        </a:lnSpc>
                        <a:buNone/>
                      </a:pPr>
                      <a:r>
                        <a:rPr lang="en-US" sz="1100" kern="0">
                          <a:effectLst/>
                        </a:rPr>
                        <a:t>Flavio Ribichini</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1073090727"/>
                  </a:ext>
                </a:extLst>
              </a:tr>
              <a:tr h="153497">
                <a:tc>
                  <a:txBody>
                    <a:bodyPr/>
                    <a:lstStyle/>
                    <a:p>
                      <a:pPr marL="0" marR="0" indent="0">
                        <a:lnSpc>
                          <a:spcPct val="100000"/>
                        </a:lnSpc>
                        <a:buNone/>
                      </a:pPr>
                      <a:r>
                        <a:rPr lang="en-US" sz="1100" kern="0">
                          <a:effectLst/>
                        </a:rPr>
                        <a:t>Gabriele Pesarini</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3155985149"/>
                  </a:ext>
                </a:extLst>
              </a:tr>
              <a:tr h="153497">
                <a:tc>
                  <a:txBody>
                    <a:bodyPr/>
                    <a:lstStyle/>
                    <a:p>
                      <a:pPr marL="0" marR="0" indent="0">
                        <a:lnSpc>
                          <a:spcPct val="100000"/>
                        </a:lnSpc>
                        <a:buNone/>
                      </a:pPr>
                      <a:r>
                        <a:rPr lang="en-US" sz="1100" kern="0">
                          <a:effectLst/>
                        </a:rPr>
                        <a:t>Aurora </a:t>
                      </a:r>
                      <a:r>
                        <a:rPr lang="en-US" sz="1100" kern="0" err="1">
                          <a:effectLst/>
                        </a:rPr>
                        <a:t>Trevisanello</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91" marR="4491" marT="0" marB="0" anchor="b"/>
                </a:tc>
                <a:extLst>
                  <a:ext uri="{0D108BD9-81ED-4DB2-BD59-A6C34878D82A}">
                    <a16:rowId xmlns:a16="http://schemas.microsoft.com/office/drawing/2014/main" val="520511364"/>
                  </a:ext>
                </a:extLst>
              </a:tr>
            </a:tbl>
          </a:graphicData>
        </a:graphic>
      </p:graphicFrame>
    </p:spTree>
    <p:extLst>
      <p:ext uri="{BB962C8B-B14F-4D97-AF65-F5344CB8AC3E}">
        <p14:creationId xmlns:p14="http://schemas.microsoft.com/office/powerpoint/2010/main" val="278700782"/>
      </p:ext>
    </p:extLst>
  </p:cSld>
  <p:clrMapOvr>
    <a:masterClrMapping/>
  </p:clrMapOvr>
  <mc:AlternateContent xmlns:mc="http://schemas.openxmlformats.org/markup-compatibility/2006">
    <mc:Choice xmlns:p14="http://schemas.microsoft.com/office/powerpoint/2010/main" Requires="p14">
      <p:transition p14:dur="250">
        <p:wipe dir="r"/>
      </p:transition>
    </mc:Choice>
    <mc:Fallback>
      <p:transition>
        <p:wipe dir="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9C783-CC27-2F1B-797F-A7290BC11D66}"/>
            </a:ext>
          </a:extLst>
        </p:cNvPr>
        <p:cNvGrpSpPr/>
        <p:nvPr/>
      </p:nvGrpSpPr>
      <p:grpSpPr>
        <a:xfrm>
          <a:off x="0" y="0"/>
          <a:ext cx="0" cy="0"/>
          <a:chOff x="0" y="0"/>
          <a:chExt cx="0" cy="0"/>
        </a:xfrm>
      </p:grpSpPr>
      <p:pic>
        <p:nvPicPr>
          <p:cNvPr id="6" name="Picture 5" descr="image.png">
            <a:extLst>
              <a:ext uri="{FF2B5EF4-FFF2-40B4-BE49-F238E27FC236}">
                <a16:creationId xmlns:a16="http://schemas.microsoft.com/office/drawing/2014/main" id="{47D5F5C7-7137-75CE-6369-19421A3ABA63}"/>
              </a:ext>
            </a:extLst>
          </p:cNvPr>
          <p:cNvPicPr>
            <a:picLocks noChangeAspect="1"/>
          </p:cNvPicPr>
          <p:nvPr/>
        </p:nvPicPr>
        <p:blipFill>
          <a:blip r:embed="rId3"/>
          <a:srcRect l="60274"/>
          <a:stretch>
            <a:fillRect/>
          </a:stretch>
        </p:blipFill>
        <p:spPr>
          <a:xfrm>
            <a:off x="7385828" y="1160492"/>
            <a:ext cx="4405437" cy="4668753"/>
          </a:xfrm>
          <a:prstGeom prst="rect">
            <a:avLst/>
          </a:prstGeom>
        </p:spPr>
      </p:pic>
      <p:sp>
        <p:nvSpPr>
          <p:cNvPr id="7" name="Rectangle 4">
            <a:extLst>
              <a:ext uri="{FF2B5EF4-FFF2-40B4-BE49-F238E27FC236}">
                <a16:creationId xmlns:a16="http://schemas.microsoft.com/office/drawing/2014/main" id="{1EDA715E-0C31-80DE-09B1-A73ADE5545A8}"/>
              </a:ext>
            </a:extLst>
          </p:cNvPr>
          <p:cNvSpPr>
            <a:spLocks noGrp="1" noChangeArrowheads="1"/>
          </p:cNvSpPr>
          <p:nvPr>
            <p:ph type="title"/>
          </p:nvPr>
        </p:nvSpPr>
        <p:spPr>
          <a:xfrm>
            <a:off x="0" y="90265"/>
            <a:ext cx="12192000" cy="1049420"/>
          </a:xfrm>
        </p:spPr>
        <p:txBody>
          <a:bodyPr>
            <a:noAutofit/>
          </a:bodyPr>
          <a:lstStyle/>
          <a:p>
            <a:pPr>
              <a:lnSpc>
                <a:spcPct val="100000"/>
              </a:lnSpc>
            </a:pPr>
            <a:r>
              <a:rPr lang="en-US" sz="3200" dirty="0">
                <a:latin typeface="Arial"/>
                <a:cs typeface="Arial"/>
              </a:rPr>
              <a:t>Time is Myocardium </a:t>
            </a:r>
            <a:br>
              <a:rPr lang="en-US" sz="3200" dirty="0">
                <a:latin typeface="Arial"/>
                <a:cs typeface="Arial"/>
              </a:rPr>
            </a:br>
            <a:r>
              <a:rPr lang="en-US" sz="3200" dirty="0">
                <a:latin typeface="Arial"/>
                <a:cs typeface="Arial"/>
              </a:rPr>
              <a:t>Ischemic Time Correlates with Mortality and Infarct Size</a:t>
            </a:r>
            <a:endParaRPr lang="en-US" sz="3200" dirty="0"/>
          </a:p>
        </p:txBody>
      </p:sp>
      <p:sp>
        <p:nvSpPr>
          <p:cNvPr id="5" name="TextBox 4">
            <a:extLst>
              <a:ext uri="{FF2B5EF4-FFF2-40B4-BE49-F238E27FC236}">
                <a16:creationId xmlns:a16="http://schemas.microsoft.com/office/drawing/2014/main" id="{84FA8E1A-B9D8-A89A-A344-36EAF56489FA}"/>
              </a:ext>
            </a:extLst>
          </p:cNvPr>
          <p:cNvSpPr txBox="1"/>
          <p:nvPr/>
        </p:nvSpPr>
        <p:spPr>
          <a:xfrm>
            <a:off x="3707319" y="6140582"/>
            <a:ext cx="6312732" cy="646331"/>
          </a:xfrm>
          <a:prstGeom prst="rect">
            <a:avLst/>
          </a:prstGeom>
          <a:noFill/>
        </p:spPr>
        <p:txBody>
          <a:bodyPr wrap="square" lIns="91440" tIns="45720" rIns="91440" bIns="45720" rtlCol="0" anchor="t">
            <a:spAutoFit/>
          </a:bodyPr>
          <a:lstStyle/>
          <a:p>
            <a:pPr algn="ctr" defTabSz="685783">
              <a:defRPr/>
            </a:pPr>
            <a:r>
              <a:rPr lang="en-US">
                <a:solidFill>
                  <a:schemeClr val="bg1"/>
                </a:solidFill>
                <a:latin typeface="Arial"/>
                <a:cs typeface="Arial"/>
              </a:rPr>
              <a:t>DeLuca and Antman et al Circulation 2004</a:t>
            </a:r>
          </a:p>
          <a:p>
            <a:pPr algn="ctr" defTabSz="685783">
              <a:defRPr/>
            </a:pPr>
            <a:r>
              <a:rPr lang="en-US">
                <a:solidFill>
                  <a:schemeClr val="bg1"/>
                </a:solidFill>
                <a:latin typeface="Arial"/>
                <a:cs typeface="Arial"/>
              </a:rPr>
              <a:t>Tarantini and </a:t>
            </a:r>
            <a:r>
              <a:rPr lang="en-US" err="1">
                <a:solidFill>
                  <a:schemeClr val="bg1"/>
                </a:solidFill>
                <a:latin typeface="Arial"/>
                <a:cs typeface="Arial"/>
              </a:rPr>
              <a:t>lliceto</a:t>
            </a:r>
            <a:r>
              <a:rPr lang="en-US">
                <a:solidFill>
                  <a:schemeClr val="bg1"/>
                </a:solidFill>
                <a:latin typeface="Arial"/>
                <a:cs typeface="Arial"/>
              </a:rPr>
              <a:t> et al JACC 2005</a:t>
            </a:r>
          </a:p>
        </p:txBody>
      </p:sp>
      <p:pic>
        <p:nvPicPr>
          <p:cNvPr id="9" name="Picture 8" descr="image.png">
            <a:extLst>
              <a:ext uri="{FF2B5EF4-FFF2-40B4-BE49-F238E27FC236}">
                <a16:creationId xmlns:a16="http://schemas.microsoft.com/office/drawing/2014/main" id="{A5F8B6EC-6577-F2DB-777E-96EC941B49B2}"/>
              </a:ext>
            </a:extLst>
          </p:cNvPr>
          <p:cNvPicPr>
            <a:picLocks noChangeAspect="1"/>
          </p:cNvPicPr>
          <p:nvPr/>
        </p:nvPicPr>
        <p:blipFill>
          <a:blip r:embed="rId3"/>
          <a:srcRect l="2103" r="45043" b="10831"/>
          <a:stretch>
            <a:fillRect/>
          </a:stretch>
        </p:blipFill>
        <p:spPr>
          <a:xfrm>
            <a:off x="851770" y="1438385"/>
            <a:ext cx="5861276" cy="4163070"/>
          </a:xfrm>
          <a:prstGeom prst="rect">
            <a:avLst/>
          </a:prstGeom>
        </p:spPr>
      </p:pic>
      <p:sp>
        <p:nvSpPr>
          <p:cNvPr id="12" name="Rectangle 11">
            <a:extLst>
              <a:ext uri="{FF2B5EF4-FFF2-40B4-BE49-F238E27FC236}">
                <a16:creationId xmlns:a16="http://schemas.microsoft.com/office/drawing/2014/main" id="{4BCCDE09-1079-62B9-DD84-6C2B16977045}"/>
              </a:ext>
            </a:extLst>
          </p:cNvPr>
          <p:cNvSpPr/>
          <p:nvPr/>
        </p:nvSpPr>
        <p:spPr>
          <a:xfrm>
            <a:off x="7018198" y="1171255"/>
            <a:ext cx="367630" cy="41361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45720" rtlCol="0" anchor="ctr"/>
          <a:lstStyle/>
          <a:p>
            <a:pPr algn="ctr"/>
            <a:r>
              <a:rPr lang="en-US" sz="2000" b="1">
                <a:solidFill>
                  <a:schemeClr val="tx1"/>
                </a:solidFill>
              </a:rPr>
              <a:t>Patients probability of Troponin</a:t>
            </a:r>
            <a:endParaRPr lang="en-US" sz="2000">
              <a:solidFill>
                <a:schemeClr val="tx1"/>
              </a:solidFill>
            </a:endParaRPr>
          </a:p>
        </p:txBody>
      </p:sp>
      <p:sp>
        <p:nvSpPr>
          <p:cNvPr id="2" name="Rectangle 1">
            <a:extLst>
              <a:ext uri="{FF2B5EF4-FFF2-40B4-BE49-F238E27FC236}">
                <a16:creationId xmlns:a16="http://schemas.microsoft.com/office/drawing/2014/main" id="{59B2E019-5C37-49B0-9261-E1D16C368042}"/>
              </a:ext>
            </a:extLst>
          </p:cNvPr>
          <p:cNvSpPr/>
          <p:nvPr/>
        </p:nvSpPr>
        <p:spPr>
          <a:xfrm>
            <a:off x="508162" y="1718516"/>
            <a:ext cx="363226" cy="34181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45720" rtlCol="0" anchor="ctr"/>
          <a:lstStyle/>
          <a:p>
            <a:pPr algn="ctr"/>
            <a:r>
              <a:rPr lang="en-US" sz="2000" b="1">
                <a:solidFill>
                  <a:schemeClr val="tx1"/>
                </a:solidFill>
              </a:rPr>
              <a:t>1-Year Mortality %</a:t>
            </a:r>
            <a:endParaRPr lang="en-US" sz="2000">
              <a:solidFill>
                <a:schemeClr val="tx1"/>
              </a:solidFill>
            </a:endParaRPr>
          </a:p>
        </p:txBody>
      </p:sp>
      <p:sp>
        <p:nvSpPr>
          <p:cNvPr id="3" name="Rectangle 2">
            <a:extLst>
              <a:ext uri="{FF2B5EF4-FFF2-40B4-BE49-F238E27FC236}">
                <a16:creationId xmlns:a16="http://schemas.microsoft.com/office/drawing/2014/main" id="{A9BB0672-917A-A5D7-97D5-9D481691F9D7}"/>
              </a:ext>
            </a:extLst>
          </p:cNvPr>
          <p:cNvSpPr/>
          <p:nvPr/>
        </p:nvSpPr>
        <p:spPr>
          <a:xfrm rot="5400000">
            <a:off x="3520924" y="4070584"/>
            <a:ext cx="363226" cy="34181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45720" rtlCol="0" anchor="ctr"/>
          <a:lstStyle/>
          <a:p>
            <a:pPr algn="ctr"/>
            <a:r>
              <a:rPr lang="en-US" b="1">
                <a:solidFill>
                  <a:schemeClr val="tx1"/>
                </a:solidFill>
              </a:rPr>
              <a:t>Ischemic Time (minutes)</a:t>
            </a:r>
            <a:endParaRPr lang="en-US"/>
          </a:p>
        </p:txBody>
      </p:sp>
      <p:sp>
        <p:nvSpPr>
          <p:cNvPr id="4" name="Rectangle 3">
            <a:extLst>
              <a:ext uri="{FF2B5EF4-FFF2-40B4-BE49-F238E27FC236}">
                <a16:creationId xmlns:a16="http://schemas.microsoft.com/office/drawing/2014/main" id="{E52AED44-5577-3A7F-28ED-57E5EE10C3C5}"/>
              </a:ext>
            </a:extLst>
          </p:cNvPr>
          <p:cNvSpPr/>
          <p:nvPr/>
        </p:nvSpPr>
        <p:spPr>
          <a:xfrm rot="5400000">
            <a:off x="9406933" y="4063573"/>
            <a:ext cx="363226" cy="34181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45720" rtlCol="0" anchor="ctr"/>
          <a:lstStyle/>
          <a:p>
            <a:pPr algn="ctr"/>
            <a:r>
              <a:rPr lang="en-US" b="1">
                <a:solidFill>
                  <a:schemeClr val="tx1"/>
                </a:solidFill>
              </a:rPr>
              <a:t>Ischemic Time (minutes)</a:t>
            </a:r>
            <a:endParaRPr lang="en-US"/>
          </a:p>
        </p:txBody>
      </p:sp>
    </p:spTree>
    <p:extLst>
      <p:ext uri="{BB962C8B-B14F-4D97-AF65-F5344CB8AC3E}">
        <p14:creationId xmlns:p14="http://schemas.microsoft.com/office/powerpoint/2010/main" val="329598954"/>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85674-C26C-3F03-BD99-A113F563F8A6}"/>
              </a:ext>
            </a:extLst>
          </p:cNvPr>
          <p:cNvSpPr>
            <a:spLocks noGrp="1"/>
          </p:cNvSpPr>
          <p:nvPr>
            <p:ph type="title"/>
          </p:nvPr>
        </p:nvSpPr>
        <p:spPr>
          <a:xfrm>
            <a:off x="288259" y="407524"/>
            <a:ext cx="11628959" cy="530943"/>
          </a:xfrm>
        </p:spPr>
        <p:txBody>
          <a:bodyPr>
            <a:normAutofit fontScale="90000"/>
          </a:bodyPr>
          <a:lstStyle/>
          <a:p>
            <a:r>
              <a:rPr lang="en-US" dirty="0">
                <a:solidFill>
                  <a:schemeClr val="tx1"/>
                </a:solidFill>
              </a:rPr>
              <a:t>Study Population Characteristics</a:t>
            </a:r>
          </a:p>
        </p:txBody>
      </p:sp>
      <p:sp>
        <p:nvSpPr>
          <p:cNvPr id="5" name="Slide Number Placeholder 4">
            <a:extLst>
              <a:ext uri="{FF2B5EF4-FFF2-40B4-BE49-F238E27FC236}">
                <a16:creationId xmlns:a16="http://schemas.microsoft.com/office/drawing/2014/main" id="{D6C0A762-06CF-C76B-0625-2147ED13BBF0}"/>
              </a:ext>
            </a:extLst>
          </p:cNvPr>
          <p:cNvSpPr>
            <a:spLocks noGrp="1"/>
          </p:cNvSpPr>
          <p:nvPr>
            <p:ph type="sldNum" sz="quarter" idx="4"/>
          </p:nvPr>
        </p:nvSpPr>
        <p:spPr>
          <a:xfrm>
            <a:off x="11536217" y="6331178"/>
            <a:ext cx="381001" cy="365125"/>
          </a:xfrm>
        </p:spPr>
        <p:txBody>
          <a:bodyPr/>
          <a:lstStyle/>
          <a:p>
            <a:fld id="{9E88E20C-4E26-4F0F-B245-3C0C6F1F0B2B}" type="slidenum">
              <a:rPr lang="de-AT" smtClean="0"/>
              <a:pPr/>
              <a:t>30</a:t>
            </a:fld>
            <a:endParaRPr lang="de-AT"/>
          </a:p>
        </p:txBody>
      </p:sp>
      <p:graphicFrame>
        <p:nvGraphicFramePr>
          <p:cNvPr id="6" name="Table 5">
            <a:extLst>
              <a:ext uri="{FF2B5EF4-FFF2-40B4-BE49-F238E27FC236}">
                <a16:creationId xmlns:a16="http://schemas.microsoft.com/office/drawing/2014/main" id="{90E6E069-8271-DB0E-F8C7-95410EB439E0}"/>
              </a:ext>
            </a:extLst>
          </p:cNvPr>
          <p:cNvGraphicFramePr>
            <a:graphicFrameLocks noGrp="1"/>
          </p:cNvGraphicFramePr>
          <p:nvPr>
            <p:extLst>
              <p:ext uri="{D42A27DB-BD31-4B8C-83A1-F6EECF244321}">
                <p14:modId xmlns:p14="http://schemas.microsoft.com/office/powerpoint/2010/main" val="688304566"/>
              </p:ext>
            </p:extLst>
          </p:nvPr>
        </p:nvGraphicFramePr>
        <p:xfrm>
          <a:off x="401052" y="1245994"/>
          <a:ext cx="11515891" cy="3992880"/>
        </p:xfrm>
        <a:graphic>
          <a:graphicData uri="http://schemas.openxmlformats.org/drawingml/2006/table">
            <a:tbl>
              <a:tblPr firstRow="1" firstCol="1" bandRow="1">
                <a:tableStyleId>{5C22544A-7EE6-4342-B048-85BDC9FD1C3A}</a:tableStyleId>
              </a:tblPr>
              <a:tblGrid>
                <a:gridCol w="2303180">
                  <a:extLst>
                    <a:ext uri="{9D8B030D-6E8A-4147-A177-3AD203B41FA5}">
                      <a16:colId xmlns:a16="http://schemas.microsoft.com/office/drawing/2014/main" val="1759792364"/>
                    </a:ext>
                  </a:extLst>
                </a:gridCol>
                <a:gridCol w="2119848">
                  <a:extLst>
                    <a:ext uri="{9D8B030D-6E8A-4147-A177-3AD203B41FA5}">
                      <a16:colId xmlns:a16="http://schemas.microsoft.com/office/drawing/2014/main" val="2148296431"/>
                    </a:ext>
                  </a:extLst>
                </a:gridCol>
                <a:gridCol w="1810466">
                  <a:extLst>
                    <a:ext uri="{9D8B030D-6E8A-4147-A177-3AD203B41FA5}">
                      <a16:colId xmlns:a16="http://schemas.microsoft.com/office/drawing/2014/main" val="4197342858"/>
                    </a:ext>
                  </a:extLst>
                </a:gridCol>
                <a:gridCol w="2107118">
                  <a:extLst>
                    <a:ext uri="{9D8B030D-6E8A-4147-A177-3AD203B41FA5}">
                      <a16:colId xmlns:a16="http://schemas.microsoft.com/office/drawing/2014/main" val="2179298764"/>
                    </a:ext>
                  </a:extLst>
                </a:gridCol>
                <a:gridCol w="3175279">
                  <a:extLst>
                    <a:ext uri="{9D8B030D-6E8A-4147-A177-3AD203B41FA5}">
                      <a16:colId xmlns:a16="http://schemas.microsoft.com/office/drawing/2014/main" val="1900248417"/>
                    </a:ext>
                  </a:extLst>
                </a:gridCol>
              </a:tblGrid>
              <a:tr h="0">
                <a:tc>
                  <a:txBody>
                    <a:bodyPr/>
                    <a:lstStyle/>
                    <a:p>
                      <a:pPr>
                        <a:buNone/>
                      </a:pPr>
                      <a:r>
                        <a:rPr lang="en-US" sz="1400"/>
                        <a:t>Characteristic</a:t>
                      </a:r>
                    </a:p>
                  </a:txBody>
                  <a:tcPr anchor="ctr"/>
                </a:tc>
                <a:tc>
                  <a:txBody>
                    <a:bodyPr/>
                    <a:lstStyle/>
                    <a:p>
                      <a:pPr>
                        <a:buNone/>
                      </a:pPr>
                      <a:r>
                        <a:rPr lang="en-US" sz="1400" err="1"/>
                        <a:t>DanGer</a:t>
                      </a:r>
                      <a:r>
                        <a:rPr lang="en-US" sz="1400"/>
                        <a:t> (AMI-CS)</a:t>
                      </a:r>
                    </a:p>
                  </a:txBody>
                  <a:tcPr anchor="ctr"/>
                </a:tc>
                <a:tc>
                  <a:txBody>
                    <a:bodyPr/>
                    <a:lstStyle/>
                    <a:p>
                      <a:pPr>
                        <a:buNone/>
                      </a:pPr>
                      <a:r>
                        <a:rPr lang="en-US" sz="1400"/>
                        <a:t>PROTECT II (HR-PCI)</a:t>
                      </a:r>
                    </a:p>
                  </a:txBody>
                  <a:tcPr anchor="ctr"/>
                </a:tc>
                <a:tc>
                  <a:txBody>
                    <a:bodyPr/>
                    <a:lstStyle/>
                    <a:p>
                      <a:pPr>
                        <a:buNone/>
                      </a:pPr>
                      <a:r>
                        <a:rPr lang="en-US" sz="1400"/>
                        <a:t>PROTECT III (HR-PCI)</a:t>
                      </a:r>
                    </a:p>
                  </a:txBody>
                  <a:tcPr anchor="ctr"/>
                </a:tc>
                <a:tc>
                  <a:txBody>
                    <a:bodyPr/>
                    <a:lstStyle/>
                    <a:p>
                      <a:pPr>
                        <a:buNone/>
                      </a:pPr>
                      <a:r>
                        <a:rPr lang="en-US" sz="1400"/>
                        <a:t>STEMI-DTU (DTU+Delayed PCI)</a:t>
                      </a:r>
                    </a:p>
                  </a:txBody>
                  <a:tcPr anchor="ctr"/>
                </a:tc>
                <a:extLst>
                  <a:ext uri="{0D108BD9-81ED-4DB2-BD59-A6C34878D82A}">
                    <a16:rowId xmlns:a16="http://schemas.microsoft.com/office/drawing/2014/main" val="1991289749"/>
                  </a:ext>
                </a:extLst>
              </a:tr>
              <a:tr h="0">
                <a:tc>
                  <a:txBody>
                    <a:bodyPr/>
                    <a:lstStyle/>
                    <a:p>
                      <a:pPr>
                        <a:buNone/>
                      </a:pPr>
                      <a:r>
                        <a:rPr lang="en-US" sz="1400"/>
                        <a:t>Patient population</a:t>
                      </a:r>
                    </a:p>
                  </a:txBody>
                  <a:tcPr anchor="ctr"/>
                </a:tc>
                <a:tc>
                  <a:txBody>
                    <a:bodyPr/>
                    <a:lstStyle/>
                    <a:p>
                      <a:pPr>
                        <a:buNone/>
                      </a:pPr>
                      <a:r>
                        <a:rPr lang="en-US" sz="1400"/>
                        <a:t>STEMI + cardiogenic shock</a:t>
                      </a:r>
                    </a:p>
                  </a:txBody>
                  <a:tcPr anchor="ctr"/>
                </a:tc>
                <a:tc gridSpan="2">
                  <a:txBody>
                    <a:bodyPr/>
                    <a:lstStyle/>
                    <a:p>
                      <a:pPr>
                        <a:buNone/>
                      </a:pPr>
                      <a:r>
                        <a:rPr lang="en-US" sz="1400"/>
                        <a:t>Elective high-risk &amp; complex PCI</a:t>
                      </a:r>
                      <a:endParaRPr lang="en-US" sz="2000"/>
                    </a:p>
                  </a:txBody>
                  <a:tcPr anchor="ctr"/>
                </a:tc>
                <a:tc hMerge="1">
                  <a:txBody>
                    <a:bodyPr/>
                    <a:lstStyle/>
                    <a:p>
                      <a:endParaRPr lang="en-US" sz="1200"/>
                    </a:p>
                  </a:txBody>
                  <a:tcPr anchor="ctr"/>
                </a:tc>
                <a:tc>
                  <a:txBody>
                    <a:bodyPr/>
                    <a:lstStyle/>
                    <a:p>
                      <a:pPr>
                        <a:buNone/>
                      </a:pPr>
                      <a:r>
                        <a:rPr lang="en-US" sz="1400"/>
                        <a:t>First anterior STEMI, non-shock</a:t>
                      </a:r>
                    </a:p>
                  </a:txBody>
                  <a:tcPr anchor="ctr"/>
                </a:tc>
                <a:extLst>
                  <a:ext uri="{0D108BD9-81ED-4DB2-BD59-A6C34878D82A}">
                    <a16:rowId xmlns:a16="http://schemas.microsoft.com/office/drawing/2014/main" val="629401485"/>
                  </a:ext>
                </a:extLst>
              </a:tr>
              <a:tr h="0">
                <a:tc>
                  <a:txBody>
                    <a:bodyPr/>
                    <a:lstStyle/>
                    <a:p>
                      <a:pPr>
                        <a:buNone/>
                      </a:pPr>
                      <a:r>
                        <a:rPr lang="en-US" sz="1400"/>
                        <a:t>Impella use</a:t>
                      </a:r>
                    </a:p>
                  </a:txBody>
                  <a:tcPr anchor="ctr"/>
                </a:tc>
                <a:tc>
                  <a:txBody>
                    <a:bodyPr/>
                    <a:lstStyle/>
                    <a:p>
                      <a:pPr>
                        <a:buNone/>
                      </a:pPr>
                      <a:r>
                        <a:rPr lang="en-US" sz="1400"/>
                        <a:t>On-label (AMI-CS)</a:t>
                      </a:r>
                    </a:p>
                  </a:txBody>
                  <a:tcPr anchor="ctr"/>
                </a:tc>
                <a:tc gridSpan="2">
                  <a:txBody>
                    <a:bodyPr/>
                    <a:lstStyle/>
                    <a:p>
                      <a:pPr>
                        <a:buNone/>
                      </a:pPr>
                      <a:r>
                        <a:rPr lang="en-US" sz="1400"/>
                        <a:t>On-label (HR-PCI)</a:t>
                      </a:r>
                    </a:p>
                  </a:txBody>
                  <a:tcPr anchor="ctr"/>
                </a:tc>
                <a:tc hMerge="1">
                  <a:txBody>
                    <a:bodyPr/>
                    <a:lstStyle/>
                    <a:p>
                      <a:endParaRPr lang="en-US"/>
                    </a:p>
                  </a:txBody>
                  <a:tcPr anchor="ctr"/>
                </a:tc>
                <a:tc>
                  <a:txBody>
                    <a:bodyPr/>
                    <a:lstStyle/>
                    <a:p>
                      <a:pPr>
                        <a:buNone/>
                      </a:pPr>
                      <a:r>
                        <a:rPr lang="en-US" sz="1400"/>
                        <a:t>Investigational (DTU+Intentional Delay)</a:t>
                      </a:r>
                    </a:p>
                  </a:txBody>
                  <a:tcPr anchor="ctr"/>
                </a:tc>
                <a:extLst>
                  <a:ext uri="{0D108BD9-81ED-4DB2-BD59-A6C34878D82A}">
                    <a16:rowId xmlns:a16="http://schemas.microsoft.com/office/drawing/2014/main" val="4073043020"/>
                  </a:ext>
                </a:extLst>
              </a:tr>
              <a:tr h="0">
                <a:tc>
                  <a:txBody>
                    <a:bodyPr/>
                    <a:lstStyle/>
                    <a:p>
                      <a:pPr>
                        <a:buNone/>
                      </a:pPr>
                      <a:r>
                        <a:rPr lang="en-US" sz="1400"/>
                        <a:t>Guideline, Level of Evidence</a:t>
                      </a:r>
                    </a:p>
                  </a:txBody>
                  <a:tcPr anchor="ctr"/>
                </a:tc>
                <a:tc>
                  <a:txBody>
                    <a:bodyPr/>
                    <a:lstStyle/>
                    <a:p>
                      <a:pPr>
                        <a:buNone/>
                      </a:pPr>
                      <a:r>
                        <a:rPr lang="en-US" sz="1400"/>
                        <a:t>Class IIa</a:t>
                      </a:r>
                    </a:p>
                  </a:txBody>
                  <a:tcPr anchor="ctr"/>
                </a:tc>
                <a:tc gridSpan="2">
                  <a:txBody>
                    <a:bodyPr/>
                    <a:lstStyle/>
                    <a:p>
                      <a:pPr>
                        <a:buNone/>
                      </a:pPr>
                      <a:r>
                        <a:rPr lang="en-US" sz="1400"/>
                        <a:t>Class IIb, RCT + Prospective Registry</a:t>
                      </a:r>
                    </a:p>
                  </a:txBody>
                  <a:tcPr anchor="ctr"/>
                </a:tc>
                <a:tc hMerge="1">
                  <a:txBody>
                    <a:bodyPr/>
                    <a:lstStyle/>
                    <a:p>
                      <a:endParaRPr lang="en-US"/>
                    </a:p>
                  </a:txBody>
                  <a:tcPr anchor="ctr"/>
                </a:tc>
                <a:tc>
                  <a:txBody>
                    <a:bodyPr/>
                    <a:lstStyle/>
                    <a:p>
                      <a:pPr>
                        <a:buNone/>
                      </a:pPr>
                      <a:r>
                        <a:rPr lang="en-US" sz="1400"/>
                        <a:t>Investigational, RCT</a:t>
                      </a:r>
                    </a:p>
                  </a:txBody>
                  <a:tcPr anchor="ctr"/>
                </a:tc>
                <a:extLst>
                  <a:ext uri="{0D108BD9-81ED-4DB2-BD59-A6C34878D82A}">
                    <a16:rowId xmlns:a16="http://schemas.microsoft.com/office/drawing/2014/main" val="1722772725"/>
                  </a:ext>
                </a:extLst>
              </a:tr>
              <a:tr h="0">
                <a:tc>
                  <a:txBody>
                    <a:bodyPr/>
                    <a:lstStyle/>
                    <a:p>
                      <a:pPr>
                        <a:buNone/>
                      </a:pPr>
                      <a:r>
                        <a:rPr lang="en-US" sz="1400"/>
                        <a:t>Treatment strategy</a:t>
                      </a:r>
                    </a:p>
                  </a:txBody>
                  <a:tcPr anchor="ctr"/>
                </a:tc>
                <a:tc>
                  <a:txBody>
                    <a:bodyPr/>
                    <a:lstStyle/>
                    <a:p>
                      <a:pPr>
                        <a:buNone/>
                      </a:pPr>
                      <a:r>
                        <a:rPr lang="en-US" sz="1400"/>
                        <a:t>Impella + PCI</a:t>
                      </a:r>
                    </a:p>
                  </a:txBody>
                  <a:tcPr anchor="ctr"/>
                </a:tc>
                <a:tc>
                  <a:txBody>
                    <a:bodyPr/>
                    <a:lstStyle/>
                    <a:p>
                      <a:pPr>
                        <a:buNone/>
                      </a:pPr>
                      <a:r>
                        <a:rPr lang="en-US" sz="1400"/>
                        <a:t>Impella + PCI</a:t>
                      </a:r>
                    </a:p>
                  </a:txBody>
                  <a:tcPr anchor="ctr"/>
                </a:tc>
                <a:tc>
                  <a:txBody>
                    <a:bodyPr/>
                    <a:lstStyle/>
                    <a:p>
                      <a:pPr>
                        <a:buNone/>
                      </a:pPr>
                      <a:r>
                        <a:rPr lang="en-US" sz="1400"/>
                        <a:t>Impella + PCI</a:t>
                      </a:r>
                    </a:p>
                  </a:txBody>
                  <a:tcPr anchor="ctr"/>
                </a:tc>
                <a:tc>
                  <a:txBody>
                    <a:bodyPr/>
                    <a:lstStyle/>
                    <a:p>
                      <a:pPr>
                        <a:buNone/>
                      </a:pPr>
                      <a:r>
                        <a:rPr lang="en-US" sz="1400"/>
                        <a:t>Impella + delayed PCI (~40–45 min)</a:t>
                      </a:r>
                    </a:p>
                  </a:txBody>
                  <a:tcPr anchor="ctr"/>
                </a:tc>
                <a:extLst>
                  <a:ext uri="{0D108BD9-81ED-4DB2-BD59-A6C34878D82A}">
                    <a16:rowId xmlns:a16="http://schemas.microsoft.com/office/drawing/2014/main" val="1811091976"/>
                  </a:ext>
                </a:extLst>
              </a:tr>
              <a:tr h="0">
                <a:tc>
                  <a:txBody>
                    <a:bodyPr/>
                    <a:lstStyle/>
                    <a:p>
                      <a:pPr>
                        <a:buNone/>
                      </a:pPr>
                      <a:r>
                        <a:rPr lang="en-US" sz="1400"/>
                        <a:t>Mean age</a:t>
                      </a:r>
                    </a:p>
                  </a:txBody>
                  <a:tcPr anchor="ctr"/>
                </a:tc>
                <a:tc>
                  <a:txBody>
                    <a:bodyPr/>
                    <a:lstStyle/>
                    <a:p>
                      <a:pPr>
                        <a:buNone/>
                      </a:pPr>
                      <a:r>
                        <a:rPr lang="en-US" sz="1400"/>
                        <a:t>~67–68 yrs</a:t>
                      </a:r>
                    </a:p>
                  </a:txBody>
                  <a:tcPr anchor="ctr"/>
                </a:tc>
                <a:tc>
                  <a:txBody>
                    <a:bodyPr/>
                    <a:lstStyle/>
                    <a:p>
                      <a:pPr>
                        <a:buNone/>
                      </a:pPr>
                      <a:r>
                        <a:rPr lang="en-US" sz="1400"/>
                        <a:t>~67 yrs</a:t>
                      </a:r>
                    </a:p>
                  </a:txBody>
                  <a:tcPr anchor="ctr"/>
                </a:tc>
                <a:tc>
                  <a:txBody>
                    <a:bodyPr/>
                    <a:lstStyle/>
                    <a:p>
                      <a:pPr>
                        <a:buNone/>
                      </a:pPr>
                      <a:r>
                        <a:rPr lang="en-US" sz="1400"/>
                        <a:t>~69 yrs  </a:t>
                      </a:r>
                    </a:p>
                  </a:txBody>
                  <a:tcPr anchor="ctr"/>
                </a:tc>
                <a:tc>
                  <a:txBody>
                    <a:bodyPr/>
                    <a:lstStyle/>
                    <a:p>
                      <a:pPr>
                        <a:buNone/>
                      </a:pPr>
                      <a:r>
                        <a:rPr lang="en-US" sz="1400"/>
                        <a:t>61 ± 11 yrs  </a:t>
                      </a:r>
                    </a:p>
                  </a:txBody>
                  <a:tcPr anchor="ctr"/>
                </a:tc>
                <a:extLst>
                  <a:ext uri="{0D108BD9-81ED-4DB2-BD59-A6C34878D82A}">
                    <a16:rowId xmlns:a16="http://schemas.microsoft.com/office/drawing/2014/main" val="1537427706"/>
                  </a:ext>
                </a:extLst>
              </a:tr>
              <a:tr h="0">
                <a:tc>
                  <a:txBody>
                    <a:bodyPr/>
                    <a:lstStyle/>
                    <a:p>
                      <a:pPr>
                        <a:buNone/>
                      </a:pPr>
                      <a:r>
                        <a:rPr lang="en-US" sz="1400"/>
                        <a:t>Blood pressure</a:t>
                      </a:r>
                    </a:p>
                  </a:txBody>
                  <a:tcPr anchor="ctr"/>
                </a:tc>
                <a:tc>
                  <a:txBody>
                    <a:bodyPr/>
                    <a:lstStyle/>
                    <a:p>
                      <a:pPr>
                        <a:buNone/>
                      </a:pPr>
                      <a:r>
                        <a:rPr lang="en-US" sz="1400" b="1"/>
                        <a:t>Hypotensive 84/55 mmHg (shock)</a:t>
                      </a:r>
                    </a:p>
                  </a:txBody>
                  <a:tcPr anchor="ctr"/>
                </a:tc>
                <a:tc>
                  <a:txBody>
                    <a:bodyPr/>
                    <a:lstStyle/>
                    <a:p>
                      <a:pPr>
                        <a:buNone/>
                      </a:pPr>
                      <a:r>
                        <a:rPr lang="en-US" sz="1400" b="1"/>
                        <a:t>Normotensive </a:t>
                      </a:r>
                      <a:br>
                        <a:rPr lang="en-US" sz="1400" b="1"/>
                      </a:br>
                      <a:r>
                        <a:rPr lang="en-US" sz="1400" b="1"/>
                        <a:t>(non-shock)</a:t>
                      </a:r>
                    </a:p>
                  </a:txBody>
                  <a:tcPr anchor="ctr"/>
                </a:tc>
                <a:tc>
                  <a:txBody>
                    <a:bodyPr/>
                    <a:lstStyle/>
                    <a:p>
                      <a:pPr>
                        <a:buNone/>
                      </a:pPr>
                      <a:r>
                        <a:rPr lang="en-US" sz="1400" b="1"/>
                        <a:t>Normotensive MAP ~88 mmHg  (non-shock)</a:t>
                      </a:r>
                    </a:p>
                  </a:txBody>
                  <a:tcPr anchor="ctr"/>
                </a:tc>
                <a:tc>
                  <a:txBody>
                    <a:bodyPr/>
                    <a:lstStyle/>
                    <a:p>
                      <a:pPr>
                        <a:buNone/>
                      </a:pPr>
                      <a:r>
                        <a:rPr lang="en-US" sz="1400" b="1"/>
                        <a:t>Hypertensive 142/89 mmHg  </a:t>
                      </a:r>
                      <a:br>
                        <a:rPr lang="en-US" sz="1400" b="1"/>
                      </a:br>
                      <a:r>
                        <a:rPr lang="en-US" sz="1400" b="1"/>
                        <a:t>(non-shock)</a:t>
                      </a:r>
                    </a:p>
                  </a:txBody>
                  <a:tcPr anchor="ctr"/>
                </a:tc>
                <a:extLst>
                  <a:ext uri="{0D108BD9-81ED-4DB2-BD59-A6C34878D82A}">
                    <a16:rowId xmlns:a16="http://schemas.microsoft.com/office/drawing/2014/main" val="4178236832"/>
                  </a:ext>
                </a:extLst>
              </a:tr>
              <a:tr h="0">
                <a:tc>
                  <a:txBody>
                    <a:bodyPr/>
                    <a:lstStyle/>
                    <a:p>
                      <a:pPr>
                        <a:buNone/>
                      </a:pPr>
                      <a:r>
                        <a:rPr lang="en-US" sz="1400"/>
                        <a:t>Baseline lactate</a:t>
                      </a:r>
                    </a:p>
                  </a:txBody>
                  <a:tcPr anchor="ctr"/>
                </a:tc>
                <a:tc>
                  <a:txBody>
                    <a:bodyPr/>
                    <a:lstStyle/>
                    <a:p>
                      <a:pPr>
                        <a:buNone/>
                      </a:pPr>
                      <a:r>
                        <a:rPr lang="en-US" sz="1400"/>
                        <a:t>4.5 mmol/L</a:t>
                      </a:r>
                    </a:p>
                  </a:txBody>
                  <a:tcPr anchor="ctr"/>
                </a:tc>
                <a:tc>
                  <a:txBody>
                    <a:bodyPr/>
                    <a:lstStyle/>
                    <a:p>
                      <a:pPr>
                        <a:buNone/>
                      </a:pPr>
                      <a:r>
                        <a:rPr lang="en-US" sz="1400"/>
                        <a:t>Not routinely reported</a:t>
                      </a:r>
                    </a:p>
                  </a:txBody>
                  <a:tcPr anchor="ctr"/>
                </a:tc>
                <a:tc>
                  <a:txBody>
                    <a:bodyPr/>
                    <a:lstStyle/>
                    <a:p>
                      <a:pPr>
                        <a:buNone/>
                      </a:pPr>
                      <a:r>
                        <a:rPr lang="en-US" sz="1400"/>
                        <a:t>Not routinely reported</a:t>
                      </a:r>
                    </a:p>
                  </a:txBody>
                  <a:tcPr anchor="ctr"/>
                </a:tc>
                <a:tc>
                  <a:txBody>
                    <a:bodyPr/>
                    <a:lstStyle/>
                    <a:p>
                      <a:pPr>
                        <a:buNone/>
                      </a:pPr>
                      <a:r>
                        <a:rPr lang="en-US" sz="1400"/>
                        <a:t>~2.0 mmol/L  </a:t>
                      </a:r>
                    </a:p>
                  </a:txBody>
                  <a:tcPr anchor="ctr"/>
                </a:tc>
                <a:extLst>
                  <a:ext uri="{0D108BD9-81ED-4DB2-BD59-A6C34878D82A}">
                    <a16:rowId xmlns:a16="http://schemas.microsoft.com/office/drawing/2014/main" val="1250848282"/>
                  </a:ext>
                </a:extLst>
              </a:tr>
              <a:tr h="0">
                <a:tc>
                  <a:txBody>
                    <a:bodyPr/>
                    <a:lstStyle/>
                    <a:p>
                      <a:pPr>
                        <a:buNone/>
                      </a:pPr>
                      <a:r>
                        <a:rPr lang="en-US" sz="1400"/>
                        <a:t>Mean LVEF</a:t>
                      </a:r>
                    </a:p>
                  </a:txBody>
                  <a:tcPr anchor="ctr"/>
                </a:tc>
                <a:tc>
                  <a:txBody>
                    <a:bodyPr/>
                    <a:lstStyle/>
                    <a:p>
                      <a:pPr>
                        <a:buNone/>
                      </a:pPr>
                      <a:r>
                        <a:rPr lang="en-US" sz="1400"/>
                        <a:t>25%</a:t>
                      </a:r>
                    </a:p>
                  </a:txBody>
                  <a:tcPr anchor="ctr"/>
                </a:tc>
                <a:tc>
                  <a:txBody>
                    <a:bodyPr/>
                    <a:lstStyle/>
                    <a:p>
                      <a:pPr>
                        <a:buNone/>
                      </a:pPr>
                      <a:r>
                        <a:rPr lang="en-US" sz="1400"/>
                        <a:t>~27%</a:t>
                      </a:r>
                    </a:p>
                  </a:txBody>
                  <a:tcPr anchor="ctr"/>
                </a:tc>
                <a:tc>
                  <a:txBody>
                    <a:bodyPr/>
                    <a:lstStyle/>
                    <a:p>
                      <a:pPr>
                        <a:buNone/>
                      </a:pPr>
                      <a:r>
                        <a:rPr lang="en-US" sz="1400"/>
                        <a:t>~23%  </a:t>
                      </a:r>
                    </a:p>
                  </a:txBody>
                  <a:tcPr anchor="ctr"/>
                </a:tc>
                <a:tc>
                  <a:txBody>
                    <a:bodyPr/>
                    <a:lstStyle/>
                    <a:p>
                      <a:pPr>
                        <a:buNone/>
                      </a:pPr>
                      <a:r>
                        <a:rPr lang="en-US" sz="1400"/>
                        <a:t>46%  </a:t>
                      </a:r>
                    </a:p>
                  </a:txBody>
                  <a:tcPr anchor="ctr"/>
                </a:tc>
                <a:extLst>
                  <a:ext uri="{0D108BD9-81ED-4DB2-BD59-A6C34878D82A}">
                    <a16:rowId xmlns:a16="http://schemas.microsoft.com/office/drawing/2014/main" val="2482615074"/>
                  </a:ext>
                </a:extLst>
              </a:tr>
              <a:tr h="0">
                <a:tc>
                  <a:txBody>
                    <a:bodyPr/>
                    <a:lstStyle/>
                    <a:p>
                      <a:pPr lvl="0">
                        <a:buNone/>
                      </a:pPr>
                      <a:r>
                        <a:rPr lang="en-US" sz="1400"/>
                        <a:t>Impella Support Duration</a:t>
                      </a:r>
                    </a:p>
                  </a:txBody>
                  <a:tcPr anchor="ctr"/>
                </a:tc>
                <a:tc>
                  <a:txBody>
                    <a:bodyPr/>
                    <a:lstStyle/>
                    <a:p>
                      <a:pPr lvl="0">
                        <a:buNone/>
                      </a:pPr>
                      <a:r>
                        <a:rPr lang="en-US" sz="1400"/>
                        <a:t>60 hrs (median)</a:t>
                      </a:r>
                    </a:p>
                  </a:txBody>
                  <a:tcPr anchor="ctr"/>
                </a:tc>
                <a:tc>
                  <a:txBody>
                    <a:bodyPr/>
                    <a:lstStyle/>
                    <a:p>
                      <a:pPr lvl="0">
                        <a:buNone/>
                      </a:pPr>
                      <a:r>
                        <a:rPr lang="en-US" sz="1400"/>
                        <a:t>Procedural only</a:t>
                      </a:r>
                    </a:p>
                  </a:txBody>
                  <a:tcPr anchor="ctr"/>
                </a:tc>
                <a:tc>
                  <a:txBody>
                    <a:bodyPr/>
                    <a:lstStyle/>
                    <a:p>
                      <a:pPr lvl="0">
                        <a:buNone/>
                      </a:pPr>
                      <a:r>
                        <a:rPr lang="en-US" sz="1400"/>
                        <a:t>1.6 </a:t>
                      </a:r>
                      <a:r>
                        <a:rPr lang="en-US" sz="1400" err="1"/>
                        <a:t>hrs</a:t>
                      </a:r>
                      <a:r>
                        <a:rPr lang="en-US" sz="1400"/>
                        <a:t> (median)</a:t>
                      </a:r>
                    </a:p>
                  </a:txBody>
                  <a:tcPr anchor="ctr"/>
                </a:tc>
                <a:tc>
                  <a:txBody>
                    <a:bodyPr/>
                    <a:lstStyle/>
                    <a:p>
                      <a:pPr lvl="0">
                        <a:buNone/>
                      </a:pPr>
                      <a:r>
                        <a:rPr lang="en-US" sz="1400"/>
                        <a:t>14 hrs (mean)</a:t>
                      </a:r>
                    </a:p>
                  </a:txBody>
                  <a:tcPr anchor="ctr"/>
                </a:tc>
                <a:extLst>
                  <a:ext uri="{0D108BD9-81ED-4DB2-BD59-A6C34878D82A}">
                    <a16:rowId xmlns:a16="http://schemas.microsoft.com/office/drawing/2014/main" val="3059872288"/>
                  </a:ext>
                </a:extLst>
              </a:tr>
              <a:tr h="0">
                <a:tc>
                  <a:txBody>
                    <a:bodyPr/>
                    <a:lstStyle/>
                    <a:p>
                      <a:pPr>
                        <a:buNone/>
                      </a:pPr>
                      <a:r>
                        <a:rPr lang="en-US" sz="1400"/>
                        <a:t>Hemodynamic phenotype</a:t>
                      </a:r>
                    </a:p>
                  </a:txBody>
                  <a:tcPr anchor="ctr"/>
                </a:tc>
                <a:tc>
                  <a:txBody>
                    <a:bodyPr/>
                    <a:lstStyle/>
                    <a:p>
                      <a:pPr>
                        <a:buNone/>
                      </a:pPr>
                      <a:r>
                        <a:rPr lang="en-US" sz="1400"/>
                        <a:t>Shock </a:t>
                      </a:r>
                      <a:br>
                        <a:rPr lang="en-US" sz="1400"/>
                      </a:br>
                      <a:r>
                        <a:rPr lang="en-US" sz="1400"/>
                        <a:t>(low BP, high lactate)</a:t>
                      </a:r>
                    </a:p>
                  </a:txBody>
                  <a:tcPr anchor="ctr"/>
                </a:tc>
                <a:tc>
                  <a:txBody>
                    <a:bodyPr/>
                    <a:lstStyle/>
                    <a:p>
                      <a:pPr>
                        <a:buNone/>
                      </a:pPr>
                      <a:r>
                        <a:rPr lang="en-US" sz="1400"/>
                        <a:t>Stable low EF</a:t>
                      </a:r>
                    </a:p>
                  </a:txBody>
                  <a:tcPr anchor="ctr"/>
                </a:tc>
                <a:tc>
                  <a:txBody>
                    <a:bodyPr/>
                    <a:lstStyle/>
                    <a:p>
                      <a:pPr>
                        <a:buNone/>
                      </a:pPr>
                      <a:r>
                        <a:rPr lang="en-US" sz="1400"/>
                        <a:t>Stable low EF</a:t>
                      </a:r>
                    </a:p>
                  </a:txBody>
                  <a:tcPr anchor="ctr"/>
                </a:tc>
                <a:tc>
                  <a:txBody>
                    <a:bodyPr/>
                    <a:lstStyle/>
                    <a:p>
                      <a:pPr>
                        <a:buNone/>
                      </a:pPr>
                      <a:r>
                        <a:rPr lang="en-US" sz="1400"/>
                        <a:t>Hypertensive STEMI </a:t>
                      </a:r>
                      <a:br>
                        <a:rPr lang="en-US" sz="1400"/>
                      </a:br>
                      <a:r>
                        <a:rPr lang="en-US" sz="1400"/>
                        <a:t>(high afterload)</a:t>
                      </a:r>
                    </a:p>
                  </a:txBody>
                  <a:tcPr anchor="ctr"/>
                </a:tc>
                <a:extLst>
                  <a:ext uri="{0D108BD9-81ED-4DB2-BD59-A6C34878D82A}">
                    <a16:rowId xmlns:a16="http://schemas.microsoft.com/office/drawing/2014/main" val="3047655277"/>
                  </a:ext>
                </a:extLst>
              </a:tr>
            </a:tbl>
          </a:graphicData>
        </a:graphic>
      </p:graphicFrame>
      <p:sp>
        <p:nvSpPr>
          <p:cNvPr id="7" name="TextBox 6">
            <a:extLst>
              <a:ext uri="{FF2B5EF4-FFF2-40B4-BE49-F238E27FC236}">
                <a16:creationId xmlns:a16="http://schemas.microsoft.com/office/drawing/2014/main" id="{B0B71145-2BFC-6C04-5892-DAE09635272B}"/>
              </a:ext>
            </a:extLst>
          </p:cNvPr>
          <p:cNvSpPr txBox="1"/>
          <p:nvPr/>
        </p:nvSpPr>
        <p:spPr>
          <a:xfrm>
            <a:off x="3519156" y="6140120"/>
            <a:ext cx="60960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17475" indent="-117475">
              <a:buFont typeface=""/>
              <a:buAutoNum type="arabicPeriod"/>
            </a:pPr>
            <a:r>
              <a:rPr lang="en-US" sz="900" err="1">
                <a:solidFill>
                  <a:schemeClr val="bg1"/>
                </a:solidFill>
              </a:rPr>
              <a:t>DanGer</a:t>
            </a:r>
            <a:r>
              <a:rPr lang="en-US" sz="900">
                <a:solidFill>
                  <a:schemeClr val="bg1"/>
                </a:solidFill>
              </a:rPr>
              <a:t> Shock Trial — NEJM 2024 (Møller et al.) </a:t>
            </a:r>
          </a:p>
          <a:p>
            <a:pPr marL="117475" indent="-117475">
              <a:buAutoNum type="arabicPeriod"/>
            </a:pPr>
            <a:r>
              <a:rPr lang="en-US" sz="900">
                <a:solidFill>
                  <a:schemeClr val="bg1"/>
                </a:solidFill>
              </a:rPr>
              <a:t>PROTECT II — Circulation 2012 (O’Neill et al.)</a:t>
            </a:r>
            <a:endParaRPr lang="en-US" sz="900">
              <a:solidFill>
                <a:schemeClr val="bg1"/>
              </a:solidFill>
              <a:cs typeface="Arial"/>
            </a:endParaRPr>
          </a:p>
          <a:p>
            <a:pPr marL="117475" indent="-117475">
              <a:buFont typeface=""/>
              <a:buAutoNum type="arabicPeriod"/>
            </a:pPr>
            <a:r>
              <a:rPr lang="en-US" sz="900">
                <a:solidFill>
                  <a:schemeClr val="bg1"/>
                </a:solidFill>
              </a:rPr>
              <a:t>PROTECT III, PROTECT II-like — American Heart Journal 2022 (O’Neill et al.)  </a:t>
            </a:r>
            <a:endParaRPr lang="en-US" sz="900">
              <a:solidFill>
                <a:schemeClr val="bg1"/>
              </a:solidFill>
              <a:cs typeface="Arial"/>
            </a:endParaRPr>
          </a:p>
          <a:p>
            <a:pPr marL="117475" indent="-117475">
              <a:buFont typeface=""/>
              <a:buAutoNum type="arabicPeriod"/>
            </a:pPr>
            <a:r>
              <a:rPr lang="en-US" sz="900">
                <a:solidFill>
                  <a:schemeClr val="bg1"/>
                </a:solidFill>
              </a:rPr>
              <a:t>STEMI-DTU — JACC 2026 (Kapur et al.)  </a:t>
            </a:r>
            <a:endParaRPr lang="en-US" sz="900">
              <a:solidFill>
                <a:schemeClr val="bg1"/>
              </a:solidFill>
              <a:cs typeface="Arial"/>
            </a:endParaRPr>
          </a:p>
        </p:txBody>
      </p:sp>
    </p:spTree>
    <p:extLst>
      <p:ext uri="{BB962C8B-B14F-4D97-AF65-F5344CB8AC3E}">
        <p14:creationId xmlns:p14="http://schemas.microsoft.com/office/powerpoint/2010/main" val="830740122"/>
      </p:ext>
    </p:extLst>
  </p:cSld>
  <p:clrMapOvr>
    <a:masterClrMapping/>
  </p:clrMapOvr>
  <mc:AlternateContent xmlns:mc="http://schemas.openxmlformats.org/markup-compatibility/2006">
    <mc:Choice xmlns:p14="http://schemas.microsoft.com/office/powerpoint/2010/main" Requires="p14">
      <p:transition p14:dur="250">
        <p:wipe dir="r"/>
      </p:transition>
    </mc:Choice>
    <mc:Fallback>
      <p:transition>
        <p:wipe dir="r"/>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B78B9A1-1AF3-931F-FA17-6086789E71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8EDB26-B218-2563-D0F0-769661E5B964}"/>
              </a:ext>
            </a:extLst>
          </p:cNvPr>
          <p:cNvSpPr>
            <a:spLocks noGrp="1"/>
          </p:cNvSpPr>
          <p:nvPr>
            <p:ph type="title"/>
          </p:nvPr>
        </p:nvSpPr>
        <p:spPr>
          <a:xfrm>
            <a:off x="288259" y="220184"/>
            <a:ext cx="11628959" cy="530943"/>
          </a:xfrm>
        </p:spPr>
        <p:txBody>
          <a:bodyPr/>
          <a:lstStyle/>
          <a:p>
            <a:r>
              <a:rPr lang="en-US">
                <a:solidFill>
                  <a:schemeClr val="tx1"/>
                </a:solidFill>
              </a:rPr>
              <a:t>Procedural Characteristics</a:t>
            </a:r>
          </a:p>
        </p:txBody>
      </p:sp>
      <p:graphicFrame>
        <p:nvGraphicFramePr>
          <p:cNvPr id="7" name="Content Placeholder 6">
            <a:extLst>
              <a:ext uri="{FF2B5EF4-FFF2-40B4-BE49-F238E27FC236}">
                <a16:creationId xmlns:a16="http://schemas.microsoft.com/office/drawing/2014/main" id="{0976F298-BBC4-83ED-06DA-9D343EB60AAB}"/>
              </a:ext>
            </a:extLst>
          </p:cNvPr>
          <p:cNvGraphicFramePr>
            <a:graphicFrameLocks noGrp="1"/>
          </p:cNvGraphicFramePr>
          <p:nvPr>
            <p:ph idx="1"/>
            <p:extLst>
              <p:ext uri="{D42A27DB-BD31-4B8C-83A1-F6EECF244321}">
                <p14:modId xmlns:p14="http://schemas.microsoft.com/office/powerpoint/2010/main" val="1842816622"/>
              </p:ext>
            </p:extLst>
          </p:nvPr>
        </p:nvGraphicFramePr>
        <p:xfrm>
          <a:off x="1520613" y="799070"/>
          <a:ext cx="9150775" cy="5099221"/>
        </p:xfrm>
        <a:graphic>
          <a:graphicData uri="http://schemas.openxmlformats.org/drawingml/2006/table">
            <a:tbl>
              <a:tblPr firstRow="1" firstCol="1">
                <a:tableStyleId>{7E9639D4-E3E2-4D34-9284-5A2195B3D0D7}</a:tableStyleId>
              </a:tblPr>
              <a:tblGrid>
                <a:gridCol w="4228065">
                  <a:extLst>
                    <a:ext uri="{9D8B030D-6E8A-4147-A177-3AD203B41FA5}">
                      <a16:colId xmlns:a16="http://schemas.microsoft.com/office/drawing/2014/main" val="1120865157"/>
                    </a:ext>
                  </a:extLst>
                </a:gridCol>
                <a:gridCol w="1969083">
                  <a:extLst>
                    <a:ext uri="{9D8B030D-6E8A-4147-A177-3AD203B41FA5}">
                      <a16:colId xmlns:a16="http://schemas.microsoft.com/office/drawing/2014/main" val="1346652959"/>
                    </a:ext>
                  </a:extLst>
                </a:gridCol>
                <a:gridCol w="1969083">
                  <a:extLst>
                    <a:ext uri="{9D8B030D-6E8A-4147-A177-3AD203B41FA5}">
                      <a16:colId xmlns:a16="http://schemas.microsoft.com/office/drawing/2014/main" val="178958448"/>
                    </a:ext>
                  </a:extLst>
                </a:gridCol>
                <a:gridCol w="984544">
                  <a:extLst>
                    <a:ext uri="{9D8B030D-6E8A-4147-A177-3AD203B41FA5}">
                      <a16:colId xmlns:a16="http://schemas.microsoft.com/office/drawing/2014/main" val="3532212974"/>
                    </a:ext>
                  </a:extLst>
                </a:gridCol>
              </a:tblGrid>
              <a:tr h="531703">
                <a:tc>
                  <a:txBody>
                    <a:bodyPr/>
                    <a:lstStyle/>
                    <a:p>
                      <a:pPr marL="0" marR="0" indent="114300">
                        <a:lnSpc>
                          <a:spcPct val="100000"/>
                        </a:lnSpc>
                        <a:buNone/>
                      </a:pPr>
                      <a:endParaRPr lang="en-US" sz="1600" kern="100">
                        <a:solidFill>
                          <a:schemeClr val="tx1"/>
                        </a:solidFill>
                        <a:effectLst/>
                        <a:latin typeface="+mn-lt"/>
                        <a:ea typeface="+mn-ea"/>
                        <a:cs typeface="Times New Roman"/>
                      </a:endParaRPr>
                    </a:p>
                  </a:txBody>
                  <a:tcPr marL="9144" marR="9144" marT="9144" marB="9144" anchor="ctr">
                    <a:lnL w="0">
                      <a:noFill/>
                    </a:lnL>
                    <a:lnR w="0">
                      <a:noFill/>
                    </a:lnR>
                    <a:lnT w="0">
                      <a:noFill/>
                    </a:lnT>
                    <a:lnB w="0">
                      <a:noFill/>
                    </a:lnB>
                    <a:solidFill>
                      <a:schemeClr val="bg1"/>
                    </a:solidFill>
                  </a:tcPr>
                </a:tc>
                <a:tc>
                  <a:txBody>
                    <a:bodyPr/>
                    <a:lstStyle/>
                    <a:p>
                      <a:pPr marL="0" marR="0" indent="0" algn="ctr">
                        <a:lnSpc>
                          <a:spcPct val="100000"/>
                        </a:lnSpc>
                        <a:buNone/>
                      </a:pPr>
                      <a:r>
                        <a:rPr lang="en-US" sz="1600" kern="100">
                          <a:solidFill>
                            <a:schemeClr val="tx1"/>
                          </a:solidFill>
                          <a:effectLst/>
                        </a:rPr>
                        <a:t>Treatment </a:t>
                      </a:r>
                    </a:p>
                    <a:p>
                      <a:pPr marL="0" marR="0" indent="0" algn="ctr">
                        <a:lnSpc>
                          <a:spcPct val="100000"/>
                        </a:lnSpc>
                        <a:buNone/>
                      </a:pPr>
                      <a:r>
                        <a:rPr lang="en-US" sz="1600" kern="100">
                          <a:solidFill>
                            <a:schemeClr val="tx1"/>
                          </a:solidFill>
                          <a:effectLst/>
                        </a:rPr>
                        <a:t>N=262</a:t>
                      </a:r>
                      <a:endParaRPr lang="en-US" sz="1600" kern="100">
                        <a:solidFill>
                          <a:schemeClr val="tx1"/>
                        </a:solidFill>
                        <a:effectLst/>
                        <a:latin typeface="+mn-lt"/>
                        <a:ea typeface="+mn-ea"/>
                        <a:cs typeface="Times New Roman"/>
                      </a:endParaRPr>
                    </a:p>
                  </a:txBody>
                  <a:tcPr marL="9144" marR="9144" marT="9144" marB="9144" anchor="ctr">
                    <a:lnL w="0">
                      <a:noFill/>
                    </a:lnL>
                    <a:lnR w="0">
                      <a:noFill/>
                    </a:lnR>
                    <a:lnT w="0">
                      <a:noFill/>
                    </a:lnT>
                    <a:lnB w="12700">
                      <a:solidFill>
                        <a:schemeClr val="tx1"/>
                      </a:solidFill>
                    </a:lnB>
                    <a:solidFill>
                      <a:schemeClr val="bg1"/>
                    </a:solidFill>
                  </a:tcPr>
                </a:tc>
                <a:tc>
                  <a:txBody>
                    <a:bodyPr/>
                    <a:lstStyle/>
                    <a:p>
                      <a:pPr marL="0" marR="0" indent="0" algn="ctr">
                        <a:lnSpc>
                          <a:spcPct val="100000"/>
                        </a:lnSpc>
                        <a:buNone/>
                      </a:pPr>
                      <a:r>
                        <a:rPr lang="en-US" sz="1600" kern="100">
                          <a:solidFill>
                            <a:schemeClr val="tx1"/>
                          </a:solidFill>
                          <a:effectLst/>
                        </a:rPr>
                        <a:t>Control</a:t>
                      </a:r>
                    </a:p>
                    <a:p>
                      <a:pPr marL="0" marR="0" indent="0" algn="ctr">
                        <a:lnSpc>
                          <a:spcPct val="100000"/>
                        </a:lnSpc>
                        <a:buNone/>
                      </a:pPr>
                      <a:r>
                        <a:rPr lang="en-US" sz="1600" kern="100">
                          <a:solidFill>
                            <a:schemeClr val="tx1"/>
                          </a:solidFill>
                          <a:effectLst/>
                        </a:rPr>
                        <a:t>N=265</a:t>
                      </a:r>
                      <a:endParaRPr lang="en-US" sz="1600" kern="100">
                        <a:solidFill>
                          <a:schemeClr val="tx1"/>
                        </a:solidFill>
                        <a:effectLst/>
                        <a:latin typeface="+mn-lt"/>
                        <a:ea typeface="+mn-ea"/>
                        <a:cs typeface="Times New Roman"/>
                      </a:endParaRPr>
                    </a:p>
                  </a:txBody>
                  <a:tcPr marL="9144" marR="9144" marT="9144" marB="9144" anchor="ctr">
                    <a:lnL w="0">
                      <a:noFill/>
                    </a:lnL>
                    <a:lnR w="0">
                      <a:noFill/>
                    </a:lnR>
                    <a:lnT w="0">
                      <a:noFill/>
                    </a:lnT>
                    <a:lnB w="12700">
                      <a:solidFill>
                        <a:schemeClr val="tx1"/>
                      </a:solidFill>
                    </a:lnB>
                    <a:solidFill>
                      <a:schemeClr val="bg1"/>
                    </a:solidFill>
                  </a:tcPr>
                </a:tc>
                <a:tc>
                  <a:txBody>
                    <a:bodyPr/>
                    <a:lstStyle/>
                    <a:p>
                      <a:pPr marL="0" marR="0" indent="0" algn="ctr">
                        <a:lnSpc>
                          <a:spcPct val="100000"/>
                        </a:lnSpc>
                        <a:buNone/>
                      </a:pPr>
                      <a:r>
                        <a:rPr lang="en-US" sz="1600" kern="100">
                          <a:solidFill>
                            <a:schemeClr val="tx1"/>
                          </a:solidFill>
                          <a:effectLst/>
                        </a:rPr>
                        <a:t>p-value</a:t>
                      </a:r>
                      <a:endParaRPr lang="en-US" sz="1600" kern="100">
                        <a:solidFill>
                          <a:schemeClr val="tx1"/>
                        </a:solidFill>
                        <a:effectLst/>
                        <a:latin typeface="+mn-lt"/>
                        <a:ea typeface="+mn-ea"/>
                        <a:cs typeface="Times New Roman"/>
                      </a:endParaRPr>
                    </a:p>
                  </a:txBody>
                  <a:tcPr marL="9144" marR="9144" marT="9144" marB="9144" anchor="ctr">
                    <a:lnL w="0">
                      <a:noFill/>
                    </a:lnL>
                    <a:lnR w="0">
                      <a:noFill/>
                    </a:lnR>
                    <a:lnT w="0">
                      <a:noFill/>
                    </a:lnT>
                    <a:lnB w="12700">
                      <a:solidFill>
                        <a:schemeClr val="tx1"/>
                      </a:solidFill>
                    </a:lnB>
                    <a:solidFill>
                      <a:schemeClr val="bg1"/>
                    </a:solidFill>
                  </a:tcPr>
                </a:tc>
                <a:extLst>
                  <a:ext uri="{0D108BD9-81ED-4DB2-BD59-A6C34878D82A}">
                    <a16:rowId xmlns:a16="http://schemas.microsoft.com/office/drawing/2014/main" val="2993900427"/>
                  </a:ext>
                </a:extLst>
              </a:tr>
              <a:tr h="275460">
                <a:tc>
                  <a:txBody>
                    <a:bodyPr/>
                    <a:lstStyle/>
                    <a:p>
                      <a:pPr marL="115570" marR="0" indent="0">
                        <a:lnSpc>
                          <a:spcPct val="100000"/>
                        </a:lnSpc>
                        <a:buNone/>
                        <a:tabLst/>
                      </a:pPr>
                      <a:r>
                        <a:rPr lang="en-US" sz="1600" kern="100">
                          <a:effectLst/>
                        </a:rPr>
                        <a:t>PCI access site, radial</a:t>
                      </a:r>
                      <a:endParaRPr lang="en-US" sz="1600" kern="100">
                        <a:effectLst/>
                        <a:latin typeface="+mn-lt"/>
                        <a:ea typeface="+mn-ea"/>
                        <a:cs typeface="Times New Roman" panose="02020603050405020304" pitchFamily="18" charset="0"/>
                      </a:endParaRPr>
                    </a:p>
                  </a:txBody>
                  <a:tcPr marL="9144" marR="9144" marT="9144" marB="9144">
                    <a:lnL w="0">
                      <a:noFill/>
                    </a:lnL>
                    <a:lnR w="0">
                      <a:noFill/>
                    </a:lnR>
                    <a:lnT w="0">
                      <a:noFill/>
                    </a:lnT>
                    <a:lnB w="0">
                      <a:noFill/>
                    </a:lnB>
                    <a:solidFill>
                      <a:schemeClr val="bg1"/>
                    </a:solidFill>
                  </a:tcPr>
                </a:tc>
                <a:tc>
                  <a:txBody>
                    <a:bodyPr/>
                    <a:lstStyle/>
                    <a:p>
                      <a:pPr marL="0" marR="0" indent="9525" algn="ctr">
                        <a:lnSpc>
                          <a:spcPct val="100000"/>
                        </a:lnSpc>
                        <a:buNone/>
                        <a:tabLst/>
                      </a:pPr>
                      <a:r>
                        <a:rPr lang="en-US" sz="1600" kern="100">
                          <a:effectLst/>
                        </a:rPr>
                        <a:t>53 (20.2%)</a:t>
                      </a:r>
                      <a:endParaRPr lang="en-US" sz="1600" kern="100">
                        <a:effectLst/>
                        <a:latin typeface="+mn-lt"/>
                        <a:ea typeface="+mn-ea"/>
                        <a:cs typeface="Times New Roman" panose="02020603050405020304" pitchFamily="18" charset="0"/>
                      </a:endParaRPr>
                    </a:p>
                  </a:txBody>
                  <a:tcPr marL="9144" marR="9144" marT="9144" marB="9144">
                    <a:lnL w="0">
                      <a:noFill/>
                    </a:lnL>
                    <a:lnR w="0">
                      <a:noFill/>
                    </a:lnR>
                    <a:lnT w="12700">
                      <a:solidFill>
                        <a:schemeClr val="tx1"/>
                      </a:solidFill>
                    </a:lnT>
                    <a:lnB w="0">
                      <a:noFill/>
                    </a:lnB>
                    <a:solidFill>
                      <a:schemeClr val="bg1"/>
                    </a:solidFill>
                  </a:tcPr>
                </a:tc>
                <a:tc>
                  <a:txBody>
                    <a:bodyPr/>
                    <a:lstStyle/>
                    <a:p>
                      <a:pPr marL="0" marR="0" indent="9525" algn="ctr">
                        <a:lnSpc>
                          <a:spcPct val="100000"/>
                        </a:lnSpc>
                        <a:buNone/>
                        <a:tabLst/>
                      </a:pPr>
                      <a:r>
                        <a:rPr lang="en-US" sz="1600" kern="100">
                          <a:effectLst/>
                        </a:rPr>
                        <a:t>43 (16.2%)</a:t>
                      </a:r>
                      <a:endParaRPr lang="en-US" sz="1600" kern="100">
                        <a:effectLst/>
                        <a:latin typeface="+mn-lt"/>
                        <a:ea typeface="+mn-ea"/>
                        <a:cs typeface="Times New Roman" panose="02020603050405020304" pitchFamily="18" charset="0"/>
                      </a:endParaRPr>
                    </a:p>
                  </a:txBody>
                  <a:tcPr marL="9144" marR="9144" marT="9144" marB="9144">
                    <a:lnL w="0">
                      <a:noFill/>
                    </a:lnL>
                    <a:lnR w="0">
                      <a:noFill/>
                    </a:lnR>
                    <a:lnT w="12700">
                      <a:solidFill>
                        <a:schemeClr val="tx1"/>
                      </a:solidFill>
                    </a:lnT>
                    <a:lnB w="0">
                      <a:noFill/>
                    </a:lnB>
                    <a:solidFill>
                      <a:schemeClr val="bg1"/>
                    </a:solidFill>
                  </a:tcPr>
                </a:tc>
                <a:tc>
                  <a:txBody>
                    <a:bodyPr/>
                    <a:lstStyle/>
                    <a:p>
                      <a:pPr marL="0" marR="0" indent="0" algn="ctr">
                        <a:lnSpc>
                          <a:spcPct val="100000"/>
                        </a:lnSpc>
                        <a:buNone/>
                      </a:pPr>
                      <a:r>
                        <a:rPr lang="en-US" sz="1600" kern="100">
                          <a:effectLst/>
                        </a:rPr>
                        <a:t>0.23</a:t>
                      </a:r>
                      <a:endParaRPr lang="en-US" sz="1600" kern="100">
                        <a:effectLst/>
                        <a:latin typeface="+mn-lt"/>
                        <a:ea typeface="+mn-ea"/>
                        <a:cs typeface="Times New Roman" panose="02020603050405020304" pitchFamily="18" charset="0"/>
                      </a:endParaRPr>
                    </a:p>
                  </a:txBody>
                  <a:tcPr marL="9144" marR="9144" marT="9144" marB="9144" anchor="ctr">
                    <a:lnL w="0">
                      <a:noFill/>
                    </a:lnL>
                    <a:lnR w="0">
                      <a:noFill/>
                    </a:lnR>
                    <a:lnT w="12700">
                      <a:solidFill>
                        <a:schemeClr val="tx1"/>
                      </a:solidFill>
                    </a:lnT>
                    <a:lnB w="0">
                      <a:noFill/>
                    </a:lnB>
                    <a:solidFill>
                      <a:schemeClr val="bg1"/>
                    </a:solidFill>
                  </a:tcPr>
                </a:tc>
                <a:extLst>
                  <a:ext uri="{0D108BD9-81ED-4DB2-BD59-A6C34878D82A}">
                    <a16:rowId xmlns:a16="http://schemas.microsoft.com/office/drawing/2014/main" val="1620754967"/>
                  </a:ext>
                </a:extLst>
              </a:tr>
              <a:tr h="275460">
                <a:tc>
                  <a:txBody>
                    <a:bodyPr/>
                    <a:lstStyle/>
                    <a:p>
                      <a:pPr marL="115570" marR="0" indent="0">
                        <a:lnSpc>
                          <a:spcPct val="100000"/>
                        </a:lnSpc>
                        <a:buNone/>
                        <a:tabLst/>
                      </a:pPr>
                      <a:r>
                        <a:rPr lang="en-US" sz="1600" kern="100">
                          <a:effectLst/>
                        </a:rPr>
                        <a:t>PCI access site, femoral</a:t>
                      </a:r>
                      <a:endParaRPr lang="en-US" sz="1600" kern="100">
                        <a:effectLst/>
                        <a:latin typeface="+mn-lt"/>
                        <a:ea typeface="+mn-ea"/>
                        <a:cs typeface="Times New Roman" panose="02020603050405020304" pitchFamily="18" charset="0"/>
                      </a:endParaRPr>
                    </a:p>
                  </a:txBody>
                  <a:tcPr marL="9144" marR="9144" marT="9144" marB="9144">
                    <a:lnL w="0">
                      <a:noFill/>
                    </a:lnL>
                    <a:lnR w="0">
                      <a:noFill/>
                    </a:lnR>
                    <a:lnT w="0">
                      <a:noFill/>
                    </a:lnT>
                    <a:lnB w="0">
                      <a:noFill/>
                    </a:lnB>
                    <a:solidFill>
                      <a:schemeClr val="bg1"/>
                    </a:solidFill>
                  </a:tcPr>
                </a:tc>
                <a:tc>
                  <a:txBody>
                    <a:bodyPr/>
                    <a:lstStyle/>
                    <a:p>
                      <a:pPr marL="0" marR="0" indent="9525" algn="ctr">
                        <a:lnSpc>
                          <a:spcPct val="100000"/>
                        </a:lnSpc>
                        <a:buNone/>
                        <a:tabLst/>
                      </a:pPr>
                      <a:r>
                        <a:rPr lang="en-US" sz="1600" kern="100">
                          <a:effectLst/>
                        </a:rPr>
                        <a:t>207 (79.0%)</a:t>
                      </a:r>
                      <a:endParaRPr lang="en-US" sz="1600" kern="100">
                        <a:effectLst/>
                        <a:latin typeface="+mn-lt"/>
                        <a:ea typeface="+mn-ea"/>
                        <a:cs typeface="Times New Roman" panose="02020603050405020304" pitchFamily="18" charset="0"/>
                      </a:endParaRPr>
                    </a:p>
                  </a:txBody>
                  <a:tcPr marL="9144" marR="9144" marT="9144" marB="9144">
                    <a:lnL w="0">
                      <a:noFill/>
                    </a:lnL>
                    <a:lnR w="0">
                      <a:noFill/>
                    </a:lnR>
                    <a:lnT w="0">
                      <a:noFill/>
                    </a:lnT>
                    <a:lnB w="0">
                      <a:noFill/>
                    </a:lnB>
                    <a:solidFill>
                      <a:schemeClr val="bg1"/>
                    </a:solidFill>
                  </a:tcPr>
                </a:tc>
                <a:tc>
                  <a:txBody>
                    <a:bodyPr/>
                    <a:lstStyle/>
                    <a:p>
                      <a:pPr marL="0" marR="0" indent="9525" algn="ctr">
                        <a:lnSpc>
                          <a:spcPct val="100000"/>
                        </a:lnSpc>
                        <a:buNone/>
                        <a:tabLst/>
                      </a:pPr>
                      <a:r>
                        <a:rPr lang="en-US" sz="1600" kern="100">
                          <a:effectLst/>
                        </a:rPr>
                        <a:t>222 (83.8%)</a:t>
                      </a:r>
                      <a:endParaRPr lang="en-US" sz="1600" kern="100">
                        <a:effectLst/>
                        <a:latin typeface="+mn-lt"/>
                        <a:ea typeface="+mn-ea"/>
                        <a:cs typeface="Times New Roman" panose="02020603050405020304" pitchFamily="18" charset="0"/>
                      </a:endParaRPr>
                    </a:p>
                  </a:txBody>
                  <a:tcPr marL="9144" marR="9144" marT="9144" marB="9144">
                    <a:lnL w="0">
                      <a:noFill/>
                    </a:lnL>
                    <a:lnR w="0">
                      <a:noFill/>
                    </a:lnR>
                    <a:lnT w="0">
                      <a:noFill/>
                    </a:lnT>
                    <a:lnB w="0">
                      <a:noFill/>
                    </a:lnB>
                    <a:solidFill>
                      <a:schemeClr val="bg1"/>
                    </a:solidFill>
                  </a:tcPr>
                </a:tc>
                <a:tc>
                  <a:txBody>
                    <a:bodyPr/>
                    <a:lstStyle/>
                    <a:p>
                      <a:pPr marL="0" marR="0" indent="0" algn="ctr">
                        <a:lnSpc>
                          <a:spcPct val="100000"/>
                        </a:lnSpc>
                        <a:buNone/>
                      </a:pPr>
                      <a:r>
                        <a:rPr lang="en-US" sz="1600" kern="100">
                          <a:effectLst/>
                        </a:rPr>
                        <a:t>0.16</a:t>
                      </a:r>
                      <a:endParaRPr lang="en-US" sz="1600" kern="100">
                        <a:effectLst/>
                        <a:latin typeface="+mn-lt"/>
                        <a:ea typeface="+mn-ea"/>
                        <a:cs typeface="Times New Roman" panose="02020603050405020304" pitchFamily="18" charset="0"/>
                      </a:endParaRPr>
                    </a:p>
                  </a:txBody>
                  <a:tcPr marL="9144" marR="9144" marT="9144" marB="9144" anchor="ctr">
                    <a:lnL w="0">
                      <a:noFill/>
                    </a:lnL>
                    <a:lnR w="0">
                      <a:noFill/>
                    </a:lnR>
                    <a:lnT w="0">
                      <a:noFill/>
                    </a:lnT>
                    <a:lnB w="0">
                      <a:noFill/>
                    </a:lnB>
                    <a:solidFill>
                      <a:schemeClr val="bg1"/>
                    </a:solidFill>
                  </a:tcPr>
                </a:tc>
                <a:extLst>
                  <a:ext uri="{0D108BD9-81ED-4DB2-BD59-A6C34878D82A}">
                    <a16:rowId xmlns:a16="http://schemas.microsoft.com/office/drawing/2014/main" val="4280051920"/>
                  </a:ext>
                </a:extLst>
              </a:tr>
              <a:tr h="275460">
                <a:tc>
                  <a:txBody>
                    <a:bodyPr/>
                    <a:lstStyle/>
                    <a:p>
                      <a:pPr marL="228600" marR="0" indent="63500">
                        <a:lnSpc>
                          <a:spcPct val="100000"/>
                        </a:lnSpc>
                        <a:buNone/>
                        <a:tabLst/>
                      </a:pPr>
                      <a:r>
                        <a:rPr lang="en-US" sz="1600" kern="100">
                          <a:effectLst/>
                        </a:rPr>
                        <a:t>Femoral single-access</a:t>
                      </a:r>
                      <a:endParaRPr lang="en-US" sz="1600" kern="100">
                        <a:effectLst/>
                        <a:latin typeface="+mn-lt"/>
                        <a:ea typeface="+mn-ea"/>
                        <a:cs typeface="Times New Roman" panose="02020603050405020304" pitchFamily="18" charset="0"/>
                      </a:endParaRPr>
                    </a:p>
                  </a:txBody>
                  <a:tcPr marL="9144" marR="9144" marT="9144" marB="9144">
                    <a:lnL w="0">
                      <a:noFill/>
                    </a:lnL>
                    <a:lnR w="0">
                      <a:noFill/>
                    </a:lnR>
                    <a:lnT w="0">
                      <a:noFill/>
                    </a:lnT>
                    <a:lnB w="0">
                      <a:noFill/>
                    </a:lnB>
                    <a:solidFill>
                      <a:schemeClr val="bg1"/>
                    </a:solidFill>
                  </a:tcPr>
                </a:tc>
                <a:tc>
                  <a:txBody>
                    <a:bodyPr/>
                    <a:lstStyle/>
                    <a:p>
                      <a:pPr marL="0" marR="0" indent="9525" algn="ctr">
                        <a:lnSpc>
                          <a:spcPct val="100000"/>
                        </a:lnSpc>
                        <a:buNone/>
                        <a:tabLst/>
                      </a:pPr>
                      <a:r>
                        <a:rPr lang="en-US" sz="1600" kern="100">
                          <a:solidFill>
                            <a:schemeClr val="tx1"/>
                          </a:solidFill>
                          <a:effectLst/>
                        </a:rPr>
                        <a:t>192 (73.3%)</a:t>
                      </a:r>
                      <a:endParaRPr lang="en-US" sz="1600" kern="100">
                        <a:solidFill>
                          <a:schemeClr val="tx1"/>
                        </a:solidFill>
                        <a:effectLst/>
                        <a:latin typeface="+mn-lt"/>
                        <a:ea typeface="+mn-ea"/>
                        <a:cs typeface="Times New Roman" panose="02020603050405020304" pitchFamily="18" charset="0"/>
                      </a:endParaRPr>
                    </a:p>
                  </a:txBody>
                  <a:tcPr marL="9144" marR="9144" marT="9144" marB="9144">
                    <a:lnL w="0">
                      <a:noFill/>
                    </a:lnL>
                    <a:lnR w="0">
                      <a:noFill/>
                    </a:lnR>
                    <a:lnT w="0">
                      <a:noFill/>
                    </a:lnT>
                    <a:lnB w="0">
                      <a:noFill/>
                    </a:lnB>
                    <a:solidFill>
                      <a:schemeClr val="bg1"/>
                    </a:solidFill>
                  </a:tcPr>
                </a:tc>
                <a:tc>
                  <a:txBody>
                    <a:bodyPr/>
                    <a:lstStyle/>
                    <a:p>
                      <a:pPr marL="0" marR="0" indent="9525" algn="ctr">
                        <a:lnSpc>
                          <a:spcPct val="100000"/>
                        </a:lnSpc>
                        <a:buNone/>
                        <a:tabLst/>
                      </a:pPr>
                      <a:endParaRPr lang="en-US" sz="1600" kern="100">
                        <a:effectLst/>
                        <a:latin typeface="+mn-lt"/>
                        <a:ea typeface="+mn-ea"/>
                        <a:cs typeface="Times New Roman" panose="02020603050405020304" pitchFamily="18" charset="0"/>
                      </a:endParaRPr>
                    </a:p>
                  </a:txBody>
                  <a:tcPr marL="9144" marR="9144" marT="9144" marB="9144">
                    <a:lnL w="0">
                      <a:noFill/>
                    </a:lnL>
                    <a:lnR w="0">
                      <a:noFill/>
                    </a:lnR>
                    <a:lnT w="0">
                      <a:noFill/>
                    </a:lnT>
                    <a:lnB w="0">
                      <a:noFill/>
                    </a:lnB>
                    <a:solidFill>
                      <a:schemeClr val="bg1"/>
                    </a:solidFill>
                  </a:tcPr>
                </a:tc>
                <a:tc>
                  <a:txBody>
                    <a:bodyPr/>
                    <a:lstStyle/>
                    <a:p>
                      <a:pPr marL="0" marR="0" indent="0" algn="ctr">
                        <a:lnSpc>
                          <a:spcPct val="100000"/>
                        </a:lnSpc>
                        <a:buNone/>
                      </a:pPr>
                      <a:endParaRPr lang="en-US" sz="1600" kern="100">
                        <a:effectLst/>
                        <a:latin typeface="+mn-lt"/>
                        <a:ea typeface="+mn-ea"/>
                        <a:cs typeface="Times New Roman" panose="02020603050405020304" pitchFamily="18" charset="0"/>
                      </a:endParaRPr>
                    </a:p>
                  </a:txBody>
                  <a:tcPr marL="9144" marR="9144" marT="9144" marB="9144" anchor="ctr">
                    <a:lnL w="0">
                      <a:noFill/>
                    </a:lnL>
                    <a:lnR w="0">
                      <a:noFill/>
                    </a:lnR>
                    <a:lnT w="0">
                      <a:noFill/>
                    </a:lnT>
                    <a:lnB w="0">
                      <a:noFill/>
                    </a:lnB>
                    <a:solidFill>
                      <a:schemeClr val="bg1"/>
                    </a:solidFill>
                  </a:tcPr>
                </a:tc>
                <a:extLst>
                  <a:ext uri="{0D108BD9-81ED-4DB2-BD59-A6C34878D82A}">
                    <a16:rowId xmlns:a16="http://schemas.microsoft.com/office/drawing/2014/main" val="4068504611"/>
                  </a:ext>
                </a:extLst>
              </a:tr>
              <a:tr h="256243">
                <a:tc gridSpan="3">
                  <a:txBody>
                    <a:bodyPr/>
                    <a:lstStyle/>
                    <a:p>
                      <a:pPr marL="0" marR="0" indent="115570">
                        <a:lnSpc>
                          <a:spcPct val="100000"/>
                        </a:lnSpc>
                        <a:buNone/>
                        <a:tabLst/>
                      </a:pPr>
                      <a:r>
                        <a:rPr lang="en-US" sz="1600" kern="100">
                          <a:effectLst/>
                        </a:rPr>
                        <a:t>Culprit lesion location, core lab</a:t>
                      </a:r>
                      <a:endParaRPr lang="en-US" sz="1600" kern="100">
                        <a:effectLst/>
                        <a:latin typeface="+mn-lt"/>
                        <a:ea typeface="+mn-ea"/>
                        <a:cs typeface="Times New Roman" panose="02020603050405020304" pitchFamily="18" charset="0"/>
                      </a:endParaRPr>
                    </a:p>
                  </a:txBody>
                  <a:tcPr marL="9144" marR="9144" marT="0" marB="0">
                    <a:lnL w="0">
                      <a:noFill/>
                    </a:lnL>
                    <a:lnR w="0">
                      <a:noFill/>
                    </a:lnR>
                    <a:lnT w="0">
                      <a:noFill/>
                    </a:lnT>
                    <a:lnB w="0">
                      <a:noFill/>
                    </a:lnB>
                    <a:solidFill>
                      <a:schemeClr val="bg1"/>
                    </a:solidFill>
                  </a:tcPr>
                </a:tc>
                <a:tc hMerge="1">
                  <a:txBody>
                    <a:bodyPr/>
                    <a:lstStyle/>
                    <a:p>
                      <a:endParaRPr lang="en-US"/>
                    </a:p>
                  </a:txBody>
                  <a:tcPr/>
                </a:tc>
                <a:tc hMerge="1">
                  <a:txBody>
                    <a:bodyPr/>
                    <a:lstStyle/>
                    <a:p>
                      <a:endParaRPr lang="en-US"/>
                    </a:p>
                  </a:txBody>
                  <a:tcPr/>
                </a:tc>
                <a:tc>
                  <a:txBody>
                    <a:bodyPr/>
                    <a:lstStyle/>
                    <a:p>
                      <a:pPr marL="0" marR="0" indent="0" algn="ctr">
                        <a:lnSpc>
                          <a:spcPct val="100000"/>
                        </a:lnSpc>
                        <a:buNone/>
                      </a:pPr>
                      <a:r>
                        <a:rPr lang="en-US" sz="1600" kern="100">
                          <a:effectLst/>
                        </a:rPr>
                        <a:t>0.88</a:t>
                      </a:r>
                      <a:endParaRPr lang="en-US" sz="1600" kern="100">
                        <a:effectLst/>
                        <a:latin typeface="+mn-lt"/>
                        <a:ea typeface="+mn-ea"/>
                        <a:cs typeface="Times New Roman" panose="02020603050405020304" pitchFamily="18" charset="0"/>
                      </a:endParaRPr>
                    </a:p>
                  </a:txBody>
                  <a:tcPr marL="9144" marR="9144" marT="0" marB="0" anchor="ctr">
                    <a:lnL w="0">
                      <a:noFill/>
                    </a:lnL>
                    <a:lnR w="0">
                      <a:noFill/>
                    </a:lnR>
                    <a:lnT w="0">
                      <a:noFill/>
                    </a:lnT>
                    <a:lnB w="0">
                      <a:noFill/>
                    </a:lnB>
                    <a:solidFill>
                      <a:schemeClr val="bg1"/>
                    </a:solidFill>
                  </a:tcPr>
                </a:tc>
                <a:extLst>
                  <a:ext uri="{0D108BD9-81ED-4DB2-BD59-A6C34878D82A}">
                    <a16:rowId xmlns:a16="http://schemas.microsoft.com/office/drawing/2014/main" val="3267492693"/>
                  </a:ext>
                </a:extLst>
              </a:tr>
              <a:tr h="256243">
                <a:tc>
                  <a:txBody>
                    <a:bodyPr/>
                    <a:lstStyle/>
                    <a:p>
                      <a:pPr marL="0" marR="0" indent="292100">
                        <a:lnSpc>
                          <a:spcPct val="100000"/>
                        </a:lnSpc>
                        <a:buNone/>
                        <a:tabLst/>
                      </a:pPr>
                      <a:r>
                        <a:rPr lang="en-US" sz="1600" kern="100">
                          <a:effectLst/>
                        </a:rPr>
                        <a:t>Left anterior descending</a:t>
                      </a:r>
                      <a:endParaRPr lang="en-US" sz="1600" kern="100">
                        <a:effectLst/>
                        <a:latin typeface="+mn-lt"/>
                        <a:ea typeface="+mn-ea"/>
                        <a:cs typeface="Times New Roman" panose="02020603050405020304" pitchFamily="18" charset="0"/>
                      </a:endParaRPr>
                    </a:p>
                  </a:txBody>
                  <a:tcPr marL="9144" marR="9144" marT="0" marB="0">
                    <a:lnL w="0">
                      <a:noFill/>
                    </a:lnL>
                    <a:lnR w="0">
                      <a:noFill/>
                    </a:lnR>
                    <a:lnT w="0">
                      <a:noFill/>
                    </a:lnT>
                    <a:lnB w="0">
                      <a:noFill/>
                    </a:lnB>
                    <a:solidFill>
                      <a:schemeClr val="bg1"/>
                    </a:solidFill>
                  </a:tcPr>
                </a:tc>
                <a:tc>
                  <a:txBody>
                    <a:bodyPr/>
                    <a:lstStyle/>
                    <a:p>
                      <a:pPr marL="0" marR="0" indent="9525" algn="ctr">
                        <a:lnSpc>
                          <a:spcPct val="100000"/>
                        </a:lnSpc>
                        <a:buNone/>
                        <a:tabLst/>
                      </a:pPr>
                      <a:r>
                        <a:rPr lang="en-US" sz="1600" kern="100">
                          <a:effectLst/>
                        </a:rPr>
                        <a:t>249/254 (98.0%)</a:t>
                      </a:r>
                      <a:endParaRPr lang="en-US" sz="1600" kern="100">
                        <a:effectLst/>
                        <a:latin typeface="+mn-lt"/>
                        <a:ea typeface="+mn-ea"/>
                        <a:cs typeface="Times New Roman" panose="02020603050405020304" pitchFamily="18" charset="0"/>
                      </a:endParaRPr>
                    </a:p>
                  </a:txBody>
                  <a:tcPr marL="9144" marR="9144" marT="0" marB="0">
                    <a:lnL w="0">
                      <a:noFill/>
                    </a:lnL>
                    <a:lnR w="0">
                      <a:noFill/>
                    </a:lnR>
                    <a:lnT w="0">
                      <a:noFill/>
                    </a:lnT>
                    <a:lnB w="0">
                      <a:noFill/>
                    </a:lnB>
                    <a:solidFill>
                      <a:schemeClr val="bg1"/>
                    </a:solidFill>
                  </a:tcPr>
                </a:tc>
                <a:tc>
                  <a:txBody>
                    <a:bodyPr/>
                    <a:lstStyle/>
                    <a:p>
                      <a:pPr marL="0" marR="0" indent="9525" algn="ctr">
                        <a:lnSpc>
                          <a:spcPct val="100000"/>
                        </a:lnSpc>
                        <a:buNone/>
                        <a:tabLst/>
                      </a:pPr>
                      <a:r>
                        <a:rPr lang="en-US" sz="1600" kern="100">
                          <a:effectLst/>
                        </a:rPr>
                        <a:t>253/259 (97.7%)</a:t>
                      </a:r>
                      <a:endParaRPr lang="en-US" sz="1600" kern="100">
                        <a:effectLst/>
                        <a:latin typeface="+mn-lt"/>
                        <a:ea typeface="+mn-ea"/>
                        <a:cs typeface="Times New Roman" panose="02020603050405020304" pitchFamily="18" charset="0"/>
                      </a:endParaRPr>
                    </a:p>
                  </a:txBody>
                  <a:tcPr marL="9144" marR="9144" marT="0" marB="0">
                    <a:lnL w="0">
                      <a:noFill/>
                    </a:lnL>
                    <a:lnR w="0">
                      <a:noFill/>
                    </a:lnR>
                    <a:lnT w="0">
                      <a:noFill/>
                    </a:lnT>
                    <a:lnB w="0">
                      <a:noFill/>
                    </a:lnB>
                    <a:solidFill>
                      <a:schemeClr val="bg1"/>
                    </a:solidFill>
                  </a:tcPr>
                </a:tc>
                <a:tc>
                  <a:txBody>
                    <a:bodyPr/>
                    <a:lstStyle/>
                    <a:p>
                      <a:pPr marL="0" marR="0" indent="0" algn="ctr">
                        <a:lnSpc>
                          <a:spcPct val="100000"/>
                        </a:lnSpc>
                        <a:buNone/>
                      </a:pPr>
                      <a:endParaRPr lang="en-US" sz="1600" kern="100">
                        <a:effectLst/>
                        <a:latin typeface="+mn-lt"/>
                        <a:ea typeface="+mn-ea"/>
                        <a:cs typeface="Times New Roman" panose="02020603050405020304" pitchFamily="18" charset="0"/>
                      </a:endParaRPr>
                    </a:p>
                  </a:txBody>
                  <a:tcPr marL="9144" marR="9144" marT="0" marB="0" anchor="ctr">
                    <a:lnL w="0">
                      <a:noFill/>
                    </a:lnL>
                    <a:lnR w="0">
                      <a:noFill/>
                    </a:lnR>
                    <a:lnT w="0">
                      <a:noFill/>
                    </a:lnT>
                    <a:lnB w="0">
                      <a:noFill/>
                    </a:lnB>
                    <a:solidFill>
                      <a:schemeClr val="bg1"/>
                    </a:solidFill>
                  </a:tcPr>
                </a:tc>
                <a:extLst>
                  <a:ext uri="{0D108BD9-81ED-4DB2-BD59-A6C34878D82A}">
                    <a16:rowId xmlns:a16="http://schemas.microsoft.com/office/drawing/2014/main" val="1939702242"/>
                  </a:ext>
                </a:extLst>
              </a:tr>
              <a:tr h="256243">
                <a:tc>
                  <a:txBody>
                    <a:bodyPr/>
                    <a:lstStyle/>
                    <a:p>
                      <a:pPr marL="0" marR="0" indent="444500">
                        <a:lnSpc>
                          <a:spcPct val="100000"/>
                        </a:lnSpc>
                        <a:buNone/>
                      </a:pPr>
                      <a:r>
                        <a:rPr lang="en-US" sz="1600" kern="100">
                          <a:effectLst/>
                        </a:rPr>
                        <a:t>   Proximal</a:t>
                      </a:r>
                      <a:endParaRPr lang="en-US" sz="1600" kern="100">
                        <a:effectLst/>
                        <a:latin typeface="+mn-lt"/>
                        <a:ea typeface="+mn-ea"/>
                        <a:cs typeface="Times New Roman" panose="02020603050405020304" pitchFamily="18" charset="0"/>
                      </a:endParaRPr>
                    </a:p>
                  </a:txBody>
                  <a:tcPr marL="9144" marR="9144" marT="0" marB="0">
                    <a:lnL w="0">
                      <a:noFill/>
                    </a:lnL>
                    <a:lnR w="0">
                      <a:noFill/>
                    </a:lnR>
                    <a:lnT w="0">
                      <a:noFill/>
                    </a:lnT>
                    <a:lnB w="0">
                      <a:noFill/>
                    </a:lnB>
                    <a:solidFill>
                      <a:schemeClr val="bg1"/>
                    </a:solidFill>
                  </a:tcPr>
                </a:tc>
                <a:tc>
                  <a:txBody>
                    <a:bodyPr/>
                    <a:lstStyle/>
                    <a:p>
                      <a:pPr marL="0" marR="0" indent="9525" algn="ctr">
                        <a:lnSpc>
                          <a:spcPct val="100000"/>
                        </a:lnSpc>
                        <a:buNone/>
                        <a:tabLst/>
                      </a:pPr>
                      <a:r>
                        <a:rPr lang="en-US" sz="1600" kern="100">
                          <a:effectLst/>
                        </a:rPr>
                        <a:t>114/254 (44.9%)</a:t>
                      </a:r>
                      <a:endParaRPr lang="en-US" sz="1600" kern="100">
                        <a:effectLst/>
                        <a:latin typeface="+mn-lt"/>
                        <a:ea typeface="+mn-ea"/>
                        <a:cs typeface="Times New Roman" panose="02020603050405020304" pitchFamily="18" charset="0"/>
                      </a:endParaRPr>
                    </a:p>
                  </a:txBody>
                  <a:tcPr marL="9144" marR="9144" marT="0" marB="0">
                    <a:lnL w="0">
                      <a:noFill/>
                    </a:lnL>
                    <a:lnR w="0">
                      <a:noFill/>
                    </a:lnR>
                    <a:lnT w="0">
                      <a:noFill/>
                    </a:lnT>
                    <a:lnB w="0">
                      <a:noFill/>
                    </a:lnB>
                    <a:solidFill>
                      <a:schemeClr val="bg1"/>
                    </a:solidFill>
                  </a:tcPr>
                </a:tc>
                <a:tc>
                  <a:txBody>
                    <a:bodyPr/>
                    <a:lstStyle/>
                    <a:p>
                      <a:pPr marL="0" marR="0" indent="9525" algn="ctr">
                        <a:lnSpc>
                          <a:spcPct val="100000"/>
                        </a:lnSpc>
                        <a:buNone/>
                        <a:tabLst/>
                      </a:pPr>
                      <a:r>
                        <a:rPr lang="en-US" sz="1600" kern="100">
                          <a:effectLst/>
                        </a:rPr>
                        <a:t>116/259 (44.8%)</a:t>
                      </a:r>
                      <a:endParaRPr lang="en-US" sz="1600" kern="100">
                        <a:effectLst/>
                        <a:latin typeface="+mn-lt"/>
                        <a:ea typeface="+mn-ea"/>
                        <a:cs typeface="Times New Roman" panose="02020603050405020304" pitchFamily="18" charset="0"/>
                      </a:endParaRPr>
                    </a:p>
                  </a:txBody>
                  <a:tcPr marL="9144" marR="9144" marT="0" marB="0">
                    <a:lnL w="0">
                      <a:noFill/>
                    </a:lnL>
                    <a:lnR w="0">
                      <a:noFill/>
                    </a:lnR>
                    <a:lnT w="0">
                      <a:noFill/>
                    </a:lnT>
                    <a:lnB w="0">
                      <a:noFill/>
                    </a:lnB>
                    <a:solidFill>
                      <a:schemeClr val="bg1"/>
                    </a:solidFill>
                  </a:tcPr>
                </a:tc>
                <a:tc>
                  <a:txBody>
                    <a:bodyPr/>
                    <a:lstStyle/>
                    <a:p>
                      <a:pPr marL="0" marR="0" indent="0" algn="ctr">
                        <a:lnSpc>
                          <a:spcPct val="100000"/>
                        </a:lnSpc>
                        <a:buNone/>
                      </a:pPr>
                      <a:endParaRPr lang="en-US" sz="1600" kern="100">
                        <a:effectLst/>
                        <a:latin typeface="+mn-lt"/>
                        <a:ea typeface="+mn-ea"/>
                        <a:cs typeface="Times New Roman" panose="02020603050405020304" pitchFamily="18" charset="0"/>
                      </a:endParaRPr>
                    </a:p>
                  </a:txBody>
                  <a:tcPr marL="9144" marR="9144" marT="0" marB="0" anchor="ctr">
                    <a:lnL w="0">
                      <a:noFill/>
                    </a:lnL>
                    <a:lnR w="0">
                      <a:noFill/>
                    </a:lnR>
                    <a:lnT w="0">
                      <a:noFill/>
                    </a:lnT>
                    <a:lnB w="0">
                      <a:noFill/>
                    </a:lnB>
                    <a:solidFill>
                      <a:schemeClr val="bg1"/>
                    </a:solidFill>
                  </a:tcPr>
                </a:tc>
                <a:extLst>
                  <a:ext uri="{0D108BD9-81ED-4DB2-BD59-A6C34878D82A}">
                    <a16:rowId xmlns:a16="http://schemas.microsoft.com/office/drawing/2014/main" val="1033357338"/>
                  </a:ext>
                </a:extLst>
              </a:tr>
              <a:tr h="256243">
                <a:tc>
                  <a:txBody>
                    <a:bodyPr/>
                    <a:lstStyle/>
                    <a:p>
                      <a:pPr marL="0" marR="0" indent="444500">
                        <a:lnSpc>
                          <a:spcPct val="100000"/>
                        </a:lnSpc>
                        <a:buNone/>
                      </a:pPr>
                      <a:r>
                        <a:rPr lang="en-US" sz="1600" kern="100">
                          <a:effectLst/>
                        </a:rPr>
                        <a:t>   Mid</a:t>
                      </a:r>
                      <a:endParaRPr lang="en-US" sz="1600" kern="100">
                        <a:effectLst/>
                        <a:latin typeface="+mn-lt"/>
                        <a:ea typeface="+mn-ea"/>
                        <a:cs typeface="Times New Roman" panose="02020603050405020304" pitchFamily="18" charset="0"/>
                      </a:endParaRPr>
                    </a:p>
                  </a:txBody>
                  <a:tcPr marL="9144" marR="9144" marT="0" marB="0">
                    <a:lnL w="0">
                      <a:noFill/>
                    </a:lnL>
                    <a:lnR w="0">
                      <a:noFill/>
                    </a:lnR>
                    <a:lnT w="0">
                      <a:noFill/>
                    </a:lnT>
                    <a:lnB w="0">
                      <a:noFill/>
                    </a:lnB>
                    <a:solidFill>
                      <a:schemeClr val="bg1"/>
                    </a:solidFill>
                  </a:tcPr>
                </a:tc>
                <a:tc>
                  <a:txBody>
                    <a:bodyPr/>
                    <a:lstStyle/>
                    <a:p>
                      <a:pPr marL="0" marR="0" indent="9525" algn="ctr">
                        <a:lnSpc>
                          <a:spcPct val="100000"/>
                        </a:lnSpc>
                        <a:buNone/>
                        <a:tabLst/>
                      </a:pPr>
                      <a:r>
                        <a:rPr lang="en-US" sz="1600" kern="100">
                          <a:effectLst/>
                        </a:rPr>
                        <a:t>132/254 (52.0%)</a:t>
                      </a:r>
                      <a:endParaRPr lang="en-US" sz="1600" kern="100">
                        <a:effectLst/>
                        <a:latin typeface="+mn-lt"/>
                        <a:ea typeface="+mn-ea"/>
                        <a:cs typeface="Times New Roman" panose="02020603050405020304" pitchFamily="18" charset="0"/>
                      </a:endParaRPr>
                    </a:p>
                  </a:txBody>
                  <a:tcPr marL="9144" marR="9144" marT="0" marB="0">
                    <a:lnL w="0">
                      <a:noFill/>
                    </a:lnL>
                    <a:lnR w="0">
                      <a:noFill/>
                    </a:lnR>
                    <a:lnT w="0">
                      <a:noFill/>
                    </a:lnT>
                    <a:lnB w="0">
                      <a:noFill/>
                    </a:lnB>
                    <a:solidFill>
                      <a:schemeClr val="bg1"/>
                    </a:solidFill>
                  </a:tcPr>
                </a:tc>
                <a:tc>
                  <a:txBody>
                    <a:bodyPr/>
                    <a:lstStyle/>
                    <a:p>
                      <a:pPr marL="0" marR="0" indent="9525" algn="ctr">
                        <a:lnSpc>
                          <a:spcPct val="100000"/>
                        </a:lnSpc>
                        <a:buNone/>
                        <a:tabLst/>
                      </a:pPr>
                      <a:r>
                        <a:rPr lang="en-US" sz="1600" kern="100">
                          <a:effectLst/>
                        </a:rPr>
                        <a:t>134/259 (51.7%)</a:t>
                      </a:r>
                      <a:endParaRPr lang="en-US" sz="1600" kern="100">
                        <a:effectLst/>
                        <a:latin typeface="+mn-lt"/>
                        <a:ea typeface="+mn-ea"/>
                        <a:cs typeface="Times New Roman" panose="02020603050405020304" pitchFamily="18" charset="0"/>
                      </a:endParaRPr>
                    </a:p>
                  </a:txBody>
                  <a:tcPr marL="9144" marR="9144" marT="0" marB="0">
                    <a:lnL w="0">
                      <a:noFill/>
                    </a:lnL>
                    <a:lnR w="0">
                      <a:noFill/>
                    </a:lnR>
                    <a:lnT w="0">
                      <a:noFill/>
                    </a:lnT>
                    <a:lnB w="0">
                      <a:noFill/>
                    </a:lnB>
                    <a:solidFill>
                      <a:schemeClr val="bg1"/>
                    </a:solidFill>
                  </a:tcPr>
                </a:tc>
                <a:tc>
                  <a:txBody>
                    <a:bodyPr/>
                    <a:lstStyle/>
                    <a:p>
                      <a:pPr marL="0" marR="0" indent="0" algn="ctr">
                        <a:lnSpc>
                          <a:spcPct val="100000"/>
                        </a:lnSpc>
                        <a:buNone/>
                      </a:pPr>
                      <a:endParaRPr lang="en-US" sz="1600" kern="100">
                        <a:effectLst/>
                        <a:latin typeface="+mn-lt"/>
                        <a:ea typeface="+mn-ea"/>
                        <a:cs typeface="Times New Roman" panose="02020603050405020304" pitchFamily="18" charset="0"/>
                      </a:endParaRPr>
                    </a:p>
                  </a:txBody>
                  <a:tcPr marL="9144" marR="9144" marT="0" marB="0" anchor="ctr">
                    <a:lnL w="0">
                      <a:noFill/>
                    </a:lnL>
                    <a:lnR w="0">
                      <a:noFill/>
                    </a:lnR>
                    <a:lnT w="0">
                      <a:noFill/>
                    </a:lnT>
                    <a:lnB w="0">
                      <a:noFill/>
                    </a:lnB>
                    <a:solidFill>
                      <a:schemeClr val="bg1"/>
                    </a:solidFill>
                  </a:tcPr>
                </a:tc>
                <a:extLst>
                  <a:ext uri="{0D108BD9-81ED-4DB2-BD59-A6C34878D82A}">
                    <a16:rowId xmlns:a16="http://schemas.microsoft.com/office/drawing/2014/main" val="2420008868"/>
                  </a:ext>
                </a:extLst>
              </a:tr>
              <a:tr h="256243">
                <a:tc>
                  <a:txBody>
                    <a:bodyPr/>
                    <a:lstStyle/>
                    <a:p>
                      <a:pPr marL="0" marR="0" indent="444500">
                        <a:lnSpc>
                          <a:spcPct val="100000"/>
                        </a:lnSpc>
                        <a:buNone/>
                      </a:pPr>
                      <a:r>
                        <a:rPr lang="en-US" sz="1600" kern="100">
                          <a:effectLst/>
                        </a:rPr>
                        <a:t>   Distal</a:t>
                      </a:r>
                      <a:endParaRPr lang="en-US" sz="1600" kern="100">
                        <a:effectLst/>
                        <a:latin typeface="+mn-lt"/>
                        <a:ea typeface="+mn-ea"/>
                        <a:cs typeface="Times New Roman" panose="02020603050405020304" pitchFamily="18" charset="0"/>
                      </a:endParaRPr>
                    </a:p>
                  </a:txBody>
                  <a:tcPr marL="9144" marR="9144" marT="0" marB="0">
                    <a:lnL w="0">
                      <a:noFill/>
                    </a:lnL>
                    <a:lnR w="0">
                      <a:noFill/>
                    </a:lnR>
                    <a:lnT w="0">
                      <a:noFill/>
                    </a:lnT>
                    <a:lnB w="0">
                      <a:noFill/>
                    </a:lnB>
                    <a:solidFill>
                      <a:schemeClr val="bg1"/>
                    </a:solidFill>
                  </a:tcPr>
                </a:tc>
                <a:tc>
                  <a:txBody>
                    <a:bodyPr/>
                    <a:lstStyle/>
                    <a:p>
                      <a:pPr marL="0" marR="0" indent="9525" algn="ctr">
                        <a:lnSpc>
                          <a:spcPct val="100000"/>
                        </a:lnSpc>
                        <a:buNone/>
                        <a:tabLst/>
                      </a:pPr>
                      <a:r>
                        <a:rPr lang="en-US" sz="1600" kern="100">
                          <a:effectLst/>
                        </a:rPr>
                        <a:t>3/254 (1.2%)</a:t>
                      </a:r>
                      <a:endParaRPr lang="en-US" sz="1600" kern="100">
                        <a:effectLst/>
                        <a:latin typeface="+mn-lt"/>
                        <a:ea typeface="+mn-ea"/>
                        <a:cs typeface="Times New Roman" panose="02020603050405020304" pitchFamily="18" charset="0"/>
                      </a:endParaRPr>
                    </a:p>
                  </a:txBody>
                  <a:tcPr marL="9144" marR="9144" marT="0" marB="0">
                    <a:lnL w="0">
                      <a:noFill/>
                    </a:lnL>
                    <a:lnR w="0">
                      <a:noFill/>
                    </a:lnR>
                    <a:lnT w="0">
                      <a:noFill/>
                    </a:lnT>
                    <a:lnB w="0">
                      <a:noFill/>
                    </a:lnB>
                    <a:solidFill>
                      <a:schemeClr val="bg1"/>
                    </a:solidFill>
                  </a:tcPr>
                </a:tc>
                <a:tc>
                  <a:txBody>
                    <a:bodyPr/>
                    <a:lstStyle/>
                    <a:p>
                      <a:pPr marL="0" marR="0" indent="9525" algn="ctr">
                        <a:lnSpc>
                          <a:spcPct val="100000"/>
                        </a:lnSpc>
                        <a:buNone/>
                        <a:tabLst/>
                      </a:pPr>
                      <a:r>
                        <a:rPr lang="en-US" sz="1600" kern="100">
                          <a:effectLst/>
                        </a:rPr>
                        <a:t>3/259 (1.2%)</a:t>
                      </a:r>
                      <a:endParaRPr lang="en-US" sz="1600" kern="100">
                        <a:effectLst/>
                        <a:latin typeface="+mn-lt"/>
                        <a:ea typeface="+mn-ea"/>
                        <a:cs typeface="Times New Roman" panose="02020603050405020304" pitchFamily="18" charset="0"/>
                      </a:endParaRPr>
                    </a:p>
                  </a:txBody>
                  <a:tcPr marL="9144" marR="9144" marT="0" marB="0">
                    <a:lnL w="0">
                      <a:noFill/>
                    </a:lnL>
                    <a:lnR w="0">
                      <a:noFill/>
                    </a:lnR>
                    <a:lnT w="0">
                      <a:noFill/>
                    </a:lnT>
                    <a:lnB w="0">
                      <a:noFill/>
                    </a:lnB>
                    <a:solidFill>
                      <a:schemeClr val="bg1"/>
                    </a:solidFill>
                  </a:tcPr>
                </a:tc>
                <a:tc>
                  <a:txBody>
                    <a:bodyPr/>
                    <a:lstStyle/>
                    <a:p>
                      <a:pPr marL="0" marR="0" indent="0" algn="ctr">
                        <a:lnSpc>
                          <a:spcPct val="100000"/>
                        </a:lnSpc>
                        <a:buNone/>
                      </a:pPr>
                      <a:endParaRPr lang="en-US" sz="1600" kern="100">
                        <a:effectLst/>
                        <a:latin typeface="+mn-lt"/>
                        <a:ea typeface="+mn-ea"/>
                        <a:cs typeface="Times New Roman" panose="02020603050405020304" pitchFamily="18" charset="0"/>
                      </a:endParaRPr>
                    </a:p>
                  </a:txBody>
                  <a:tcPr marL="9144" marR="9144" marT="0" marB="0" anchor="ctr">
                    <a:lnL w="0">
                      <a:noFill/>
                    </a:lnL>
                    <a:lnR w="0">
                      <a:noFill/>
                    </a:lnR>
                    <a:lnT w="0">
                      <a:noFill/>
                    </a:lnT>
                    <a:lnB w="0">
                      <a:noFill/>
                    </a:lnB>
                    <a:solidFill>
                      <a:schemeClr val="bg1"/>
                    </a:solidFill>
                  </a:tcPr>
                </a:tc>
                <a:extLst>
                  <a:ext uri="{0D108BD9-81ED-4DB2-BD59-A6C34878D82A}">
                    <a16:rowId xmlns:a16="http://schemas.microsoft.com/office/drawing/2014/main" val="2067390788"/>
                  </a:ext>
                </a:extLst>
              </a:tr>
              <a:tr h="256243">
                <a:tc>
                  <a:txBody>
                    <a:bodyPr/>
                    <a:lstStyle/>
                    <a:p>
                      <a:pPr marL="0" marR="0" indent="292100">
                        <a:lnSpc>
                          <a:spcPct val="100000"/>
                        </a:lnSpc>
                        <a:buNone/>
                        <a:tabLst/>
                      </a:pPr>
                      <a:r>
                        <a:rPr lang="en-US" sz="1600" kern="100">
                          <a:effectLst/>
                        </a:rPr>
                        <a:t>Other (first diagonal branch, LM, right, etc.)</a:t>
                      </a:r>
                      <a:endParaRPr lang="en-US" sz="1600" kern="100">
                        <a:effectLst/>
                        <a:latin typeface="+mn-lt"/>
                        <a:ea typeface="+mn-ea"/>
                        <a:cs typeface="Times New Roman" panose="02020603050405020304" pitchFamily="18" charset="0"/>
                      </a:endParaRPr>
                    </a:p>
                  </a:txBody>
                  <a:tcPr marL="9144" marR="9144" marT="0" marB="0">
                    <a:lnL w="0">
                      <a:noFill/>
                    </a:lnL>
                    <a:lnR w="0">
                      <a:noFill/>
                    </a:lnR>
                    <a:lnT w="0">
                      <a:noFill/>
                    </a:lnT>
                    <a:lnB w="0">
                      <a:noFill/>
                    </a:lnB>
                    <a:solidFill>
                      <a:schemeClr val="bg1"/>
                    </a:solidFill>
                  </a:tcPr>
                </a:tc>
                <a:tc>
                  <a:txBody>
                    <a:bodyPr/>
                    <a:lstStyle/>
                    <a:p>
                      <a:pPr marL="0" marR="0" indent="9525" algn="ctr">
                        <a:lnSpc>
                          <a:spcPct val="100000"/>
                        </a:lnSpc>
                        <a:buNone/>
                        <a:tabLst/>
                      </a:pPr>
                      <a:r>
                        <a:rPr lang="en-US" sz="1600" kern="100">
                          <a:effectLst/>
                        </a:rPr>
                        <a:t>5/254 (2.0%)</a:t>
                      </a:r>
                      <a:endParaRPr lang="en-US" sz="1600" kern="100">
                        <a:effectLst/>
                        <a:latin typeface="+mn-lt"/>
                        <a:ea typeface="+mn-ea"/>
                        <a:cs typeface="Times New Roman" panose="02020603050405020304" pitchFamily="18" charset="0"/>
                      </a:endParaRPr>
                    </a:p>
                  </a:txBody>
                  <a:tcPr marL="9144" marR="9144" marT="0" marB="0">
                    <a:lnL w="0">
                      <a:noFill/>
                    </a:lnL>
                    <a:lnR w="0">
                      <a:noFill/>
                    </a:lnR>
                    <a:lnT w="0">
                      <a:noFill/>
                    </a:lnT>
                    <a:lnB w="0">
                      <a:noFill/>
                    </a:lnB>
                    <a:solidFill>
                      <a:schemeClr val="bg1"/>
                    </a:solidFill>
                  </a:tcPr>
                </a:tc>
                <a:tc>
                  <a:txBody>
                    <a:bodyPr/>
                    <a:lstStyle/>
                    <a:p>
                      <a:pPr marL="0" marR="0" indent="9525" algn="ctr">
                        <a:lnSpc>
                          <a:spcPct val="100000"/>
                        </a:lnSpc>
                        <a:buNone/>
                        <a:tabLst/>
                      </a:pPr>
                      <a:r>
                        <a:rPr lang="en-US" sz="1600" kern="100">
                          <a:effectLst/>
                        </a:rPr>
                        <a:t>5/259 (1.9%)</a:t>
                      </a:r>
                      <a:endParaRPr lang="en-US" sz="1600" kern="100">
                        <a:effectLst/>
                        <a:latin typeface="+mn-lt"/>
                        <a:ea typeface="+mn-ea"/>
                        <a:cs typeface="Times New Roman" panose="02020603050405020304" pitchFamily="18" charset="0"/>
                      </a:endParaRPr>
                    </a:p>
                  </a:txBody>
                  <a:tcPr marL="9144" marR="9144" marT="0" marB="0">
                    <a:lnL w="0">
                      <a:noFill/>
                    </a:lnL>
                    <a:lnR w="0">
                      <a:noFill/>
                    </a:lnR>
                    <a:lnT w="0">
                      <a:noFill/>
                    </a:lnT>
                    <a:lnB w="0">
                      <a:noFill/>
                    </a:lnB>
                    <a:solidFill>
                      <a:schemeClr val="bg1"/>
                    </a:solidFill>
                  </a:tcPr>
                </a:tc>
                <a:tc>
                  <a:txBody>
                    <a:bodyPr/>
                    <a:lstStyle/>
                    <a:p>
                      <a:pPr marL="0" marR="0" indent="0" algn="ctr">
                        <a:lnSpc>
                          <a:spcPct val="100000"/>
                        </a:lnSpc>
                        <a:buNone/>
                      </a:pPr>
                      <a:endParaRPr lang="en-US" sz="1600" kern="100">
                        <a:effectLst/>
                        <a:latin typeface="+mn-lt"/>
                        <a:ea typeface="+mn-ea"/>
                        <a:cs typeface="Times New Roman" panose="02020603050405020304" pitchFamily="18" charset="0"/>
                      </a:endParaRPr>
                    </a:p>
                  </a:txBody>
                  <a:tcPr marL="9144" marR="9144" marT="0" marB="0" anchor="ctr">
                    <a:lnL w="0">
                      <a:noFill/>
                    </a:lnL>
                    <a:lnR w="0">
                      <a:noFill/>
                    </a:lnR>
                    <a:lnT w="0">
                      <a:noFill/>
                    </a:lnT>
                    <a:lnB w="0">
                      <a:noFill/>
                    </a:lnB>
                    <a:solidFill>
                      <a:schemeClr val="bg1"/>
                    </a:solidFill>
                  </a:tcPr>
                </a:tc>
                <a:extLst>
                  <a:ext uri="{0D108BD9-81ED-4DB2-BD59-A6C34878D82A}">
                    <a16:rowId xmlns:a16="http://schemas.microsoft.com/office/drawing/2014/main" val="1582600451"/>
                  </a:ext>
                </a:extLst>
              </a:tr>
              <a:tr h="275460">
                <a:tc>
                  <a:txBody>
                    <a:bodyPr/>
                    <a:lstStyle/>
                    <a:p>
                      <a:pPr marL="0" marR="0" indent="114300">
                        <a:lnSpc>
                          <a:spcPct val="100000"/>
                        </a:lnSpc>
                        <a:buNone/>
                        <a:tabLst/>
                      </a:pPr>
                      <a:r>
                        <a:rPr lang="en-US" sz="1600" kern="100">
                          <a:effectLst/>
                        </a:rPr>
                        <a:t>PCI performed</a:t>
                      </a:r>
                      <a:endParaRPr lang="en-US" sz="1600" kern="100">
                        <a:effectLst/>
                        <a:latin typeface="+mn-lt"/>
                        <a:ea typeface="+mn-ea"/>
                        <a:cs typeface="Times New Roman" panose="02020603050405020304" pitchFamily="18" charset="0"/>
                      </a:endParaRPr>
                    </a:p>
                  </a:txBody>
                  <a:tcPr marL="9144" marR="9144" marT="9144" marB="9144">
                    <a:lnL w="0">
                      <a:noFill/>
                    </a:lnL>
                    <a:lnR w="0">
                      <a:noFill/>
                    </a:lnR>
                    <a:lnT w="0">
                      <a:noFill/>
                    </a:lnT>
                    <a:lnB w="0">
                      <a:noFill/>
                    </a:lnB>
                    <a:solidFill>
                      <a:schemeClr val="bg1"/>
                    </a:solidFill>
                  </a:tcPr>
                </a:tc>
                <a:tc>
                  <a:txBody>
                    <a:bodyPr/>
                    <a:lstStyle/>
                    <a:p>
                      <a:pPr marL="0" marR="0" indent="9525" algn="ctr">
                        <a:lnSpc>
                          <a:spcPct val="100000"/>
                        </a:lnSpc>
                        <a:buNone/>
                        <a:tabLst/>
                      </a:pPr>
                      <a:r>
                        <a:rPr lang="en-US" sz="1600" kern="100">
                          <a:effectLst/>
                        </a:rPr>
                        <a:t>256 (97.7%)</a:t>
                      </a:r>
                      <a:endParaRPr lang="en-US" sz="1600" kern="100">
                        <a:effectLst/>
                        <a:latin typeface="+mn-lt"/>
                        <a:ea typeface="+mn-ea"/>
                        <a:cs typeface="Times New Roman" panose="02020603050405020304" pitchFamily="18" charset="0"/>
                      </a:endParaRPr>
                    </a:p>
                  </a:txBody>
                  <a:tcPr marL="9144" marR="9144" marT="9144" marB="9144">
                    <a:lnL w="0">
                      <a:noFill/>
                    </a:lnL>
                    <a:lnR w="0">
                      <a:noFill/>
                    </a:lnR>
                    <a:lnT w="0">
                      <a:noFill/>
                    </a:lnT>
                    <a:lnB w="0">
                      <a:noFill/>
                    </a:lnB>
                    <a:solidFill>
                      <a:schemeClr val="bg1"/>
                    </a:solidFill>
                  </a:tcPr>
                </a:tc>
                <a:tc>
                  <a:txBody>
                    <a:bodyPr/>
                    <a:lstStyle/>
                    <a:p>
                      <a:pPr marL="0" marR="0" indent="9525" algn="ctr">
                        <a:lnSpc>
                          <a:spcPct val="100000"/>
                        </a:lnSpc>
                        <a:buNone/>
                        <a:tabLst/>
                      </a:pPr>
                      <a:r>
                        <a:rPr lang="en-US" sz="1600" kern="100">
                          <a:effectLst/>
                        </a:rPr>
                        <a:t>252 (95.1%)</a:t>
                      </a:r>
                      <a:endParaRPr lang="en-US" sz="1600" kern="100">
                        <a:effectLst/>
                        <a:latin typeface="+mn-lt"/>
                        <a:ea typeface="+mn-ea"/>
                        <a:cs typeface="Times New Roman" panose="02020603050405020304" pitchFamily="18" charset="0"/>
                      </a:endParaRPr>
                    </a:p>
                  </a:txBody>
                  <a:tcPr marL="9144" marR="9144" marT="9144" marB="9144">
                    <a:lnL w="0">
                      <a:noFill/>
                    </a:lnL>
                    <a:lnR w="0">
                      <a:noFill/>
                    </a:lnR>
                    <a:lnT w="0">
                      <a:noFill/>
                    </a:lnT>
                    <a:lnB w="0">
                      <a:noFill/>
                    </a:lnB>
                    <a:solidFill>
                      <a:schemeClr val="bg1"/>
                    </a:solidFill>
                  </a:tcPr>
                </a:tc>
                <a:tc>
                  <a:txBody>
                    <a:bodyPr/>
                    <a:lstStyle/>
                    <a:p>
                      <a:pPr marL="0" marR="0" indent="0" algn="ctr">
                        <a:lnSpc>
                          <a:spcPct val="100000"/>
                        </a:lnSpc>
                        <a:buNone/>
                      </a:pPr>
                      <a:r>
                        <a:rPr lang="en-US" sz="1600" kern="100">
                          <a:effectLst/>
                        </a:rPr>
                        <a:t>0.11</a:t>
                      </a:r>
                      <a:endParaRPr lang="en-US" sz="1600" kern="100">
                        <a:effectLst/>
                        <a:latin typeface="+mn-lt"/>
                        <a:ea typeface="+mn-ea"/>
                        <a:cs typeface="Times New Roman" panose="02020603050405020304" pitchFamily="18" charset="0"/>
                      </a:endParaRPr>
                    </a:p>
                  </a:txBody>
                  <a:tcPr marL="9144" marR="9144" marT="9144" marB="9144" anchor="ctr">
                    <a:lnL w="0">
                      <a:noFill/>
                    </a:lnL>
                    <a:lnR w="0">
                      <a:noFill/>
                    </a:lnR>
                    <a:lnT w="0">
                      <a:noFill/>
                    </a:lnT>
                    <a:lnB w="0">
                      <a:noFill/>
                    </a:lnB>
                    <a:solidFill>
                      <a:schemeClr val="bg1"/>
                    </a:solidFill>
                  </a:tcPr>
                </a:tc>
                <a:extLst>
                  <a:ext uri="{0D108BD9-81ED-4DB2-BD59-A6C34878D82A}">
                    <a16:rowId xmlns:a16="http://schemas.microsoft.com/office/drawing/2014/main" val="2995682768"/>
                  </a:ext>
                </a:extLst>
              </a:tr>
              <a:tr h="275460">
                <a:tc>
                  <a:txBody>
                    <a:bodyPr/>
                    <a:lstStyle/>
                    <a:p>
                      <a:pPr marL="292100" marR="0" indent="0">
                        <a:lnSpc>
                          <a:spcPct val="100000"/>
                        </a:lnSpc>
                        <a:buNone/>
                        <a:tabLst/>
                      </a:pPr>
                      <a:r>
                        <a:rPr lang="en-US" sz="1600" kern="100">
                          <a:effectLst/>
                        </a:rPr>
                        <a:t>Thrombectomy </a:t>
                      </a:r>
                      <a:endParaRPr lang="en-US" sz="1600" kern="100">
                        <a:effectLst/>
                        <a:latin typeface="+mn-lt"/>
                        <a:ea typeface="+mn-ea"/>
                        <a:cs typeface="Times New Roman" panose="02020603050405020304" pitchFamily="18" charset="0"/>
                      </a:endParaRPr>
                    </a:p>
                  </a:txBody>
                  <a:tcPr marL="9144" marR="9144" marT="9144" marB="9144">
                    <a:lnL w="0">
                      <a:noFill/>
                    </a:lnL>
                    <a:lnR w="0">
                      <a:noFill/>
                    </a:lnR>
                    <a:lnT w="0">
                      <a:noFill/>
                    </a:lnT>
                    <a:lnB w="0">
                      <a:noFill/>
                    </a:lnB>
                    <a:solidFill>
                      <a:schemeClr val="bg1"/>
                    </a:solidFill>
                  </a:tcPr>
                </a:tc>
                <a:tc>
                  <a:txBody>
                    <a:bodyPr/>
                    <a:lstStyle/>
                    <a:p>
                      <a:pPr marL="0" marR="0" indent="9525" algn="ctr">
                        <a:lnSpc>
                          <a:spcPct val="100000"/>
                        </a:lnSpc>
                        <a:buNone/>
                        <a:tabLst/>
                      </a:pPr>
                      <a:r>
                        <a:rPr lang="en-US" sz="1600" kern="100">
                          <a:effectLst/>
                        </a:rPr>
                        <a:t>46 (17.6%)</a:t>
                      </a:r>
                      <a:endParaRPr lang="en-US" sz="1600" kern="100">
                        <a:effectLst/>
                        <a:latin typeface="+mn-lt"/>
                        <a:ea typeface="+mn-ea"/>
                        <a:cs typeface="Times New Roman" panose="02020603050405020304" pitchFamily="18" charset="0"/>
                      </a:endParaRPr>
                    </a:p>
                  </a:txBody>
                  <a:tcPr marL="9144" marR="9144" marT="9144" marB="9144">
                    <a:lnL w="0">
                      <a:noFill/>
                    </a:lnL>
                    <a:lnR w="0">
                      <a:noFill/>
                    </a:lnR>
                    <a:lnT w="0">
                      <a:noFill/>
                    </a:lnT>
                    <a:lnB w="0">
                      <a:noFill/>
                    </a:lnB>
                    <a:solidFill>
                      <a:schemeClr val="bg1"/>
                    </a:solidFill>
                  </a:tcPr>
                </a:tc>
                <a:tc>
                  <a:txBody>
                    <a:bodyPr/>
                    <a:lstStyle/>
                    <a:p>
                      <a:pPr marL="0" marR="0" indent="9525" algn="ctr">
                        <a:lnSpc>
                          <a:spcPct val="100000"/>
                        </a:lnSpc>
                        <a:buNone/>
                        <a:tabLst/>
                      </a:pPr>
                      <a:r>
                        <a:rPr lang="en-US" sz="1600" kern="100">
                          <a:effectLst/>
                        </a:rPr>
                        <a:t>56 (21.1%)</a:t>
                      </a:r>
                      <a:endParaRPr lang="en-US" sz="1600" kern="100">
                        <a:effectLst/>
                        <a:latin typeface="+mn-lt"/>
                        <a:ea typeface="+mn-ea"/>
                        <a:cs typeface="Times New Roman" panose="02020603050405020304" pitchFamily="18" charset="0"/>
                      </a:endParaRPr>
                    </a:p>
                  </a:txBody>
                  <a:tcPr marL="9144" marR="9144" marT="9144" marB="9144">
                    <a:lnL w="0">
                      <a:noFill/>
                    </a:lnL>
                    <a:lnR w="0">
                      <a:noFill/>
                    </a:lnR>
                    <a:lnT w="0">
                      <a:noFill/>
                    </a:lnT>
                    <a:lnB w="0">
                      <a:noFill/>
                    </a:lnB>
                    <a:solidFill>
                      <a:schemeClr val="bg1"/>
                    </a:solidFill>
                  </a:tcPr>
                </a:tc>
                <a:tc>
                  <a:txBody>
                    <a:bodyPr/>
                    <a:lstStyle/>
                    <a:p>
                      <a:pPr marL="0" marR="0" indent="0" algn="ctr">
                        <a:lnSpc>
                          <a:spcPct val="100000"/>
                        </a:lnSpc>
                        <a:buNone/>
                      </a:pPr>
                      <a:r>
                        <a:rPr lang="en-US" sz="1600" kern="100">
                          <a:effectLst/>
                        </a:rPr>
                        <a:t>0.30</a:t>
                      </a:r>
                      <a:endParaRPr lang="en-US" sz="1600" kern="100">
                        <a:effectLst/>
                        <a:latin typeface="+mn-lt"/>
                        <a:ea typeface="+mn-ea"/>
                        <a:cs typeface="Times New Roman" panose="02020603050405020304" pitchFamily="18" charset="0"/>
                      </a:endParaRPr>
                    </a:p>
                  </a:txBody>
                  <a:tcPr marL="9144" marR="9144" marT="9144" marB="9144" anchor="ctr">
                    <a:lnL w="0">
                      <a:noFill/>
                    </a:lnL>
                    <a:lnR w="0">
                      <a:noFill/>
                    </a:lnR>
                    <a:lnT w="0">
                      <a:noFill/>
                    </a:lnT>
                    <a:lnB w="0">
                      <a:noFill/>
                    </a:lnB>
                    <a:solidFill>
                      <a:schemeClr val="bg1"/>
                    </a:solidFill>
                  </a:tcPr>
                </a:tc>
                <a:extLst>
                  <a:ext uri="{0D108BD9-81ED-4DB2-BD59-A6C34878D82A}">
                    <a16:rowId xmlns:a16="http://schemas.microsoft.com/office/drawing/2014/main" val="4171458746"/>
                  </a:ext>
                </a:extLst>
              </a:tr>
              <a:tr h="275460">
                <a:tc>
                  <a:txBody>
                    <a:bodyPr/>
                    <a:lstStyle/>
                    <a:p>
                      <a:pPr marL="0" marR="0" indent="114300">
                        <a:lnSpc>
                          <a:spcPct val="100000"/>
                        </a:lnSpc>
                        <a:buNone/>
                      </a:pPr>
                      <a:r>
                        <a:rPr lang="en-US" sz="1600" kern="100">
                          <a:effectLst/>
                        </a:rPr>
                        <a:t>PCI not performed</a:t>
                      </a:r>
                      <a:endParaRPr lang="en-US" sz="1600" kern="100">
                        <a:effectLst/>
                        <a:latin typeface="+mn-lt"/>
                        <a:ea typeface="+mn-ea"/>
                        <a:cs typeface="Times New Roman" panose="02020603050405020304" pitchFamily="18" charset="0"/>
                      </a:endParaRPr>
                    </a:p>
                  </a:txBody>
                  <a:tcPr marL="9144" marR="9144" marT="9144" marB="9144">
                    <a:lnL w="0">
                      <a:noFill/>
                    </a:lnL>
                    <a:lnR w="0">
                      <a:noFill/>
                    </a:lnR>
                    <a:lnT w="0">
                      <a:noFill/>
                    </a:lnT>
                    <a:lnB w="0">
                      <a:noFill/>
                    </a:lnB>
                    <a:solidFill>
                      <a:schemeClr val="bg1"/>
                    </a:solidFill>
                  </a:tcPr>
                </a:tc>
                <a:tc>
                  <a:txBody>
                    <a:bodyPr/>
                    <a:lstStyle/>
                    <a:p>
                      <a:pPr marL="0" marR="0" indent="9525" algn="ctr">
                        <a:lnSpc>
                          <a:spcPct val="100000"/>
                        </a:lnSpc>
                        <a:buNone/>
                        <a:tabLst/>
                      </a:pPr>
                      <a:r>
                        <a:rPr lang="en-US" sz="1600" kern="100">
                          <a:effectLst/>
                        </a:rPr>
                        <a:t>6 (2.3%)</a:t>
                      </a:r>
                      <a:endParaRPr lang="en-US" sz="1600" kern="100">
                        <a:effectLst/>
                        <a:latin typeface="+mn-lt"/>
                        <a:ea typeface="+mn-ea"/>
                        <a:cs typeface="Times New Roman" panose="02020603050405020304" pitchFamily="18" charset="0"/>
                      </a:endParaRPr>
                    </a:p>
                  </a:txBody>
                  <a:tcPr marL="9144" marR="9144" marT="9144" marB="9144">
                    <a:lnL w="0">
                      <a:noFill/>
                    </a:lnL>
                    <a:lnR w="0">
                      <a:noFill/>
                    </a:lnR>
                    <a:lnT w="0">
                      <a:noFill/>
                    </a:lnT>
                    <a:lnB w="0">
                      <a:noFill/>
                    </a:lnB>
                    <a:solidFill>
                      <a:schemeClr val="bg1"/>
                    </a:solidFill>
                  </a:tcPr>
                </a:tc>
                <a:tc>
                  <a:txBody>
                    <a:bodyPr/>
                    <a:lstStyle/>
                    <a:p>
                      <a:pPr marL="0" marR="0" indent="9525" algn="ctr">
                        <a:lnSpc>
                          <a:spcPct val="100000"/>
                        </a:lnSpc>
                        <a:buNone/>
                        <a:tabLst/>
                      </a:pPr>
                      <a:r>
                        <a:rPr lang="en-US" sz="1600" kern="100">
                          <a:effectLst/>
                        </a:rPr>
                        <a:t>13 (4.9%)</a:t>
                      </a:r>
                      <a:endParaRPr lang="en-US" sz="1600" kern="100">
                        <a:effectLst/>
                        <a:latin typeface="+mn-lt"/>
                        <a:ea typeface="+mn-ea"/>
                        <a:cs typeface="Times New Roman" panose="02020603050405020304" pitchFamily="18" charset="0"/>
                      </a:endParaRPr>
                    </a:p>
                  </a:txBody>
                  <a:tcPr marL="9144" marR="9144" marT="9144" marB="9144">
                    <a:lnL w="0">
                      <a:noFill/>
                    </a:lnL>
                    <a:lnR w="0">
                      <a:noFill/>
                    </a:lnR>
                    <a:lnT w="0">
                      <a:noFill/>
                    </a:lnT>
                    <a:lnB w="0">
                      <a:noFill/>
                    </a:lnB>
                    <a:solidFill>
                      <a:schemeClr val="bg1"/>
                    </a:solidFill>
                  </a:tcPr>
                </a:tc>
                <a:tc>
                  <a:txBody>
                    <a:bodyPr/>
                    <a:lstStyle/>
                    <a:p>
                      <a:pPr marL="0" marR="0" indent="0" algn="ctr">
                        <a:lnSpc>
                          <a:spcPct val="100000"/>
                        </a:lnSpc>
                        <a:buNone/>
                      </a:pPr>
                      <a:r>
                        <a:rPr lang="en-US" sz="1600" kern="100">
                          <a:effectLst/>
                        </a:rPr>
                        <a:t>0.11</a:t>
                      </a:r>
                      <a:endParaRPr lang="en-US" sz="1600" kern="100">
                        <a:effectLst/>
                        <a:latin typeface="+mn-lt"/>
                        <a:ea typeface="+mn-ea"/>
                        <a:cs typeface="Times New Roman" panose="02020603050405020304" pitchFamily="18" charset="0"/>
                      </a:endParaRPr>
                    </a:p>
                  </a:txBody>
                  <a:tcPr marL="9144" marR="9144" marT="9144" marB="9144" anchor="ctr">
                    <a:lnL w="0">
                      <a:noFill/>
                    </a:lnL>
                    <a:lnR w="0">
                      <a:noFill/>
                    </a:lnR>
                    <a:lnT w="0">
                      <a:noFill/>
                    </a:lnT>
                    <a:lnB w="0">
                      <a:noFill/>
                    </a:lnB>
                    <a:solidFill>
                      <a:schemeClr val="bg1"/>
                    </a:solidFill>
                  </a:tcPr>
                </a:tc>
                <a:extLst>
                  <a:ext uri="{0D108BD9-81ED-4DB2-BD59-A6C34878D82A}">
                    <a16:rowId xmlns:a16="http://schemas.microsoft.com/office/drawing/2014/main" val="2350062953"/>
                  </a:ext>
                </a:extLst>
              </a:tr>
              <a:tr h="275460">
                <a:tc>
                  <a:txBody>
                    <a:bodyPr/>
                    <a:lstStyle/>
                    <a:p>
                      <a:pPr marL="292100" marR="0" indent="0">
                        <a:lnSpc>
                          <a:spcPct val="100000"/>
                        </a:lnSpc>
                        <a:buNone/>
                        <a:tabLst/>
                      </a:pPr>
                      <a:r>
                        <a:rPr lang="en-US" sz="1600" kern="100">
                          <a:effectLst/>
                        </a:rPr>
                        <a:t>CABG instead</a:t>
                      </a:r>
                      <a:endParaRPr lang="en-US" sz="1600" kern="100">
                        <a:effectLst/>
                        <a:latin typeface="+mn-lt"/>
                        <a:ea typeface="+mn-ea"/>
                        <a:cs typeface="Times New Roman" panose="02020603050405020304" pitchFamily="18" charset="0"/>
                      </a:endParaRPr>
                    </a:p>
                  </a:txBody>
                  <a:tcPr marL="9144" marR="9144" marT="9144" marB="9144">
                    <a:lnL w="0">
                      <a:noFill/>
                    </a:lnL>
                    <a:lnR w="0">
                      <a:noFill/>
                    </a:lnR>
                    <a:lnT w="0">
                      <a:noFill/>
                    </a:lnT>
                    <a:lnB w="0">
                      <a:noFill/>
                    </a:lnB>
                    <a:solidFill>
                      <a:schemeClr val="bg1"/>
                    </a:solidFill>
                  </a:tcPr>
                </a:tc>
                <a:tc>
                  <a:txBody>
                    <a:bodyPr/>
                    <a:lstStyle/>
                    <a:p>
                      <a:pPr marL="0" marR="0" indent="9525" algn="ctr">
                        <a:lnSpc>
                          <a:spcPct val="100000"/>
                        </a:lnSpc>
                        <a:buNone/>
                        <a:tabLst/>
                      </a:pPr>
                      <a:r>
                        <a:rPr lang="en-US" sz="1600" kern="100">
                          <a:effectLst/>
                        </a:rPr>
                        <a:t>3 (1.2%)</a:t>
                      </a:r>
                      <a:endParaRPr lang="en-US" sz="1600" kern="100">
                        <a:effectLst/>
                        <a:latin typeface="+mn-lt"/>
                        <a:ea typeface="+mn-ea"/>
                        <a:cs typeface="Times New Roman" panose="02020603050405020304" pitchFamily="18" charset="0"/>
                      </a:endParaRPr>
                    </a:p>
                  </a:txBody>
                  <a:tcPr marL="9144" marR="9144" marT="9144" marB="9144">
                    <a:lnL w="0">
                      <a:noFill/>
                    </a:lnL>
                    <a:lnR w="0">
                      <a:noFill/>
                    </a:lnR>
                    <a:lnT w="0">
                      <a:noFill/>
                    </a:lnT>
                    <a:lnB w="0">
                      <a:noFill/>
                    </a:lnB>
                    <a:solidFill>
                      <a:schemeClr val="bg1"/>
                    </a:solidFill>
                  </a:tcPr>
                </a:tc>
                <a:tc>
                  <a:txBody>
                    <a:bodyPr/>
                    <a:lstStyle/>
                    <a:p>
                      <a:pPr marL="0" marR="0" indent="9525" algn="ctr">
                        <a:lnSpc>
                          <a:spcPct val="100000"/>
                        </a:lnSpc>
                        <a:buNone/>
                        <a:tabLst/>
                      </a:pPr>
                      <a:r>
                        <a:rPr lang="en-US" sz="1600" kern="100">
                          <a:effectLst/>
                        </a:rPr>
                        <a:t>5 (1.9%)</a:t>
                      </a:r>
                      <a:endParaRPr lang="en-US" sz="1600" kern="100">
                        <a:effectLst/>
                        <a:latin typeface="+mn-lt"/>
                        <a:ea typeface="+mn-ea"/>
                        <a:cs typeface="Times New Roman" panose="02020603050405020304" pitchFamily="18" charset="0"/>
                      </a:endParaRPr>
                    </a:p>
                  </a:txBody>
                  <a:tcPr marL="9144" marR="9144" marT="9144" marB="9144">
                    <a:lnL w="0">
                      <a:noFill/>
                    </a:lnL>
                    <a:lnR w="0">
                      <a:noFill/>
                    </a:lnR>
                    <a:lnT w="0">
                      <a:noFill/>
                    </a:lnT>
                    <a:lnB w="0">
                      <a:noFill/>
                    </a:lnB>
                    <a:solidFill>
                      <a:schemeClr val="bg1"/>
                    </a:solidFill>
                  </a:tcPr>
                </a:tc>
                <a:tc>
                  <a:txBody>
                    <a:bodyPr/>
                    <a:lstStyle/>
                    <a:p>
                      <a:pPr marL="0" marR="0" indent="0" algn="ctr">
                        <a:lnSpc>
                          <a:spcPct val="100000"/>
                        </a:lnSpc>
                        <a:buNone/>
                      </a:pPr>
                      <a:endParaRPr lang="en-US" sz="1600" kern="100">
                        <a:effectLst/>
                        <a:latin typeface="+mn-lt"/>
                        <a:ea typeface="+mn-ea"/>
                        <a:cs typeface="Times New Roman" panose="02020603050405020304" pitchFamily="18" charset="0"/>
                      </a:endParaRPr>
                    </a:p>
                  </a:txBody>
                  <a:tcPr marL="9144" marR="9144" marT="9144" marB="9144" anchor="ctr">
                    <a:lnL w="0">
                      <a:noFill/>
                    </a:lnL>
                    <a:lnR w="0">
                      <a:noFill/>
                    </a:lnR>
                    <a:lnT w="0">
                      <a:noFill/>
                    </a:lnT>
                    <a:lnB w="0">
                      <a:noFill/>
                    </a:lnB>
                    <a:solidFill>
                      <a:schemeClr val="bg1"/>
                    </a:solidFill>
                  </a:tcPr>
                </a:tc>
                <a:extLst>
                  <a:ext uri="{0D108BD9-81ED-4DB2-BD59-A6C34878D82A}">
                    <a16:rowId xmlns:a16="http://schemas.microsoft.com/office/drawing/2014/main" val="2937079558"/>
                  </a:ext>
                </a:extLst>
              </a:tr>
              <a:tr h="275460">
                <a:tc>
                  <a:txBody>
                    <a:bodyPr/>
                    <a:lstStyle/>
                    <a:p>
                      <a:pPr marL="292100" marR="0" indent="0">
                        <a:lnSpc>
                          <a:spcPct val="100000"/>
                        </a:lnSpc>
                        <a:buNone/>
                        <a:tabLst/>
                      </a:pPr>
                      <a:r>
                        <a:rPr lang="en-US" sz="1600" kern="100">
                          <a:effectLst/>
                        </a:rPr>
                        <a:t>Technical limitations</a:t>
                      </a:r>
                      <a:endParaRPr lang="en-US" sz="1600" kern="100">
                        <a:effectLst/>
                        <a:latin typeface="+mn-lt"/>
                        <a:ea typeface="+mn-ea"/>
                        <a:cs typeface="Times New Roman" panose="02020603050405020304" pitchFamily="18" charset="0"/>
                      </a:endParaRPr>
                    </a:p>
                  </a:txBody>
                  <a:tcPr marL="9144" marR="9144" marT="9144" marB="9144">
                    <a:lnL w="0">
                      <a:noFill/>
                    </a:lnL>
                    <a:lnR w="0">
                      <a:noFill/>
                    </a:lnR>
                    <a:lnT w="0">
                      <a:noFill/>
                    </a:lnT>
                    <a:lnB w="0">
                      <a:noFill/>
                    </a:lnB>
                    <a:solidFill>
                      <a:schemeClr val="bg1"/>
                    </a:solidFill>
                  </a:tcPr>
                </a:tc>
                <a:tc>
                  <a:txBody>
                    <a:bodyPr/>
                    <a:lstStyle/>
                    <a:p>
                      <a:pPr marL="0" marR="0" indent="9525" algn="ctr">
                        <a:lnSpc>
                          <a:spcPct val="100000"/>
                        </a:lnSpc>
                        <a:buNone/>
                        <a:tabLst/>
                      </a:pPr>
                      <a:r>
                        <a:rPr lang="en-US" sz="1600" kern="100">
                          <a:effectLst/>
                        </a:rPr>
                        <a:t>-</a:t>
                      </a:r>
                      <a:endParaRPr lang="en-US" sz="1600" kern="100">
                        <a:effectLst/>
                        <a:latin typeface="+mn-lt"/>
                        <a:ea typeface="+mn-ea"/>
                        <a:cs typeface="Times New Roman" panose="02020603050405020304" pitchFamily="18" charset="0"/>
                      </a:endParaRPr>
                    </a:p>
                  </a:txBody>
                  <a:tcPr marL="9144" marR="9144" marT="9144" marB="9144">
                    <a:lnL w="0">
                      <a:noFill/>
                    </a:lnL>
                    <a:lnR w="0">
                      <a:noFill/>
                    </a:lnR>
                    <a:lnT w="0">
                      <a:noFill/>
                    </a:lnT>
                    <a:lnB w="0">
                      <a:noFill/>
                    </a:lnB>
                    <a:solidFill>
                      <a:schemeClr val="bg1"/>
                    </a:solidFill>
                  </a:tcPr>
                </a:tc>
                <a:tc>
                  <a:txBody>
                    <a:bodyPr/>
                    <a:lstStyle/>
                    <a:p>
                      <a:pPr marL="0" marR="0" indent="9525" algn="ctr">
                        <a:lnSpc>
                          <a:spcPct val="100000"/>
                        </a:lnSpc>
                        <a:buNone/>
                        <a:tabLst/>
                      </a:pPr>
                      <a:r>
                        <a:rPr lang="en-US" sz="1600" kern="100">
                          <a:effectLst/>
                        </a:rPr>
                        <a:t>3 (1.1%)</a:t>
                      </a:r>
                      <a:endParaRPr lang="en-US" sz="1600" kern="100">
                        <a:effectLst/>
                        <a:latin typeface="+mn-lt"/>
                        <a:ea typeface="+mn-ea"/>
                        <a:cs typeface="Times New Roman" panose="02020603050405020304" pitchFamily="18" charset="0"/>
                      </a:endParaRPr>
                    </a:p>
                  </a:txBody>
                  <a:tcPr marL="9144" marR="9144" marT="9144" marB="9144">
                    <a:lnL w="0">
                      <a:noFill/>
                    </a:lnL>
                    <a:lnR w="0">
                      <a:noFill/>
                    </a:lnR>
                    <a:lnT w="0">
                      <a:noFill/>
                    </a:lnT>
                    <a:lnB w="0">
                      <a:noFill/>
                    </a:lnB>
                    <a:solidFill>
                      <a:schemeClr val="bg1"/>
                    </a:solidFill>
                  </a:tcPr>
                </a:tc>
                <a:tc>
                  <a:txBody>
                    <a:bodyPr/>
                    <a:lstStyle/>
                    <a:p>
                      <a:pPr marL="0" marR="0" indent="0" algn="ctr">
                        <a:lnSpc>
                          <a:spcPct val="100000"/>
                        </a:lnSpc>
                        <a:buNone/>
                      </a:pPr>
                      <a:endParaRPr lang="en-US" sz="1600" kern="100">
                        <a:effectLst/>
                        <a:latin typeface="+mn-lt"/>
                        <a:ea typeface="+mn-ea"/>
                        <a:cs typeface="Times New Roman" panose="02020603050405020304" pitchFamily="18" charset="0"/>
                      </a:endParaRPr>
                    </a:p>
                  </a:txBody>
                  <a:tcPr marL="9144" marR="9144" marT="9144" marB="9144" anchor="ctr">
                    <a:lnL w="0">
                      <a:noFill/>
                    </a:lnL>
                    <a:lnR w="0">
                      <a:noFill/>
                    </a:lnR>
                    <a:lnT w="0">
                      <a:noFill/>
                    </a:lnT>
                    <a:lnB w="0">
                      <a:noFill/>
                    </a:lnB>
                    <a:solidFill>
                      <a:schemeClr val="bg1"/>
                    </a:solidFill>
                  </a:tcPr>
                </a:tc>
                <a:extLst>
                  <a:ext uri="{0D108BD9-81ED-4DB2-BD59-A6C34878D82A}">
                    <a16:rowId xmlns:a16="http://schemas.microsoft.com/office/drawing/2014/main" val="52854858"/>
                  </a:ext>
                </a:extLst>
              </a:tr>
              <a:tr h="275460">
                <a:tc>
                  <a:txBody>
                    <a:bodyPr/>
                    <a:lstStyle/>
                    <a:p>
                      <a:pPr marL="292100" marR="0" indent="0">
                        <a:lnSpc>
                          <a:spcPct val="100000"/>
                        </a:lnSpc>
                        <a:buNone/>
                        <a:tabLst/>
                      </a:pPr>
                      <a:r>
                        <a:rPr lang="en-US" sz="1600" kern="100">
                          <a:effectLst/>
                        </a:rPr>
                        <a:t>No culprit lesion identified</a:t>
                      </a:r>
                      <a:endParaRPr lang="en-US" sz="1600" kern="100">
                        <a:effectLst/>
                        <a:latin typeface="+mn-lt"/>
                        <a:ea typeface="+mn-ea"/>
                        <a:cs typeface="Times New Roman" panose="02020603050405020304" pitchFamily="18" charset="0"/>
                      </a:endParaRPr>
                    </a:p>
                  </a:txBody>
                  <a:tcPr marL="9144" marR="9144" marT="9144" marB="9144">
                    <a:lnL w="0">
                      <a:noFill/>
                    </a:lnL>
                    <a:lnR w="0">
                      <a:noFill/>
                    </a:lnR>
                    <a:lnT w="0">
                      <a:noFill/>
                    </a:lnT>
                    <a:lnB w="0">
                      <a:noFill/>
                    </a:lnB>
                    <a:solidFill>
                      <a:schemeClr val="bg1"/>
                    </a:solidFill>
                  </a:tcPr>
                </a:tc>
                <a:tc>
                  <a:txBody>
                    <a:bodyPr/>
                    <a:lstStyle/>
                    <a:p>
                      <a:pPr marL="0" marR="0" indent="9525" algn="ctr">
                        <a:lnSpc>
                          <a:spcPct val="100000"/>
                        </a:lnSpc>
                        <a:buNone/>
                        <a:tabLst/>
                      </a:pPr>
                      <a:r>
                        <a:rPr lang="en-US" sz="1600" kern="100">
                          <a:effectLst/>
                        </a:rPr>
                        <a:t>3 (1.2%)</a:t>
                      </a:r>
                      <a:endParaRPr lang="en-US" sz="1600" kern="100">
                        <a:effectLst/>
                        <a:latin typeface="+mn-lt"/>
                        <a:ea typeface="+mn-ea"/>
                        <a:cs typeface="Times New Roman" panose="02020603050405020304" pitchFamily="18" charset="0"/>
                      </a:endParaRPr>
                    </a:p>
                  </a:txBody>
                  <a:tcPr marL="9144" marR="9144" marT="9144" marB="9144">
                    <a:lnL w="0">
                      <a:noFill/>
                    </a:lnL>
                    <a:lnR w="0">
                      <a:noFill/>
                    </a:lnR>
                    <a:lnT w="0">
                      <a:noFill/>
                    </a:lnT>
                    <a:lnB w="0">
                      <a:noFill/>
                    </a:lnB>
                    <a:solidFill>
                      <a:schemeClr val="bg1"/>
                    </a:solidFill>
                  </a:tcPr>
                </a:tc>
                <a:tc>
                  <a:txBody>
                    <a:bodyPr/>
                    <a:lstStyle/>
                    <a:p>
                      <a:pPr marL="0" marR="0" indent="9525" algn="ctr">
                        <a:lnSpc>
                          <a:spcPct val="100000"/>
                        </a:lnSpc>
                        <a:buNone/>
                        <a:tabLst/>
                      </a:pPr>
                      <a:r>
                        <a:rPr lang="en-US" sz="1600" kern="100">
                          <a:effectLst/>
                        </a:rPr>
                        <a:t>5 (1.9%)</a:t>
                      </a:r>
                      <a:endParaRPr lang="en-US" sz="1600" kern="100">
                        <a:effectLst/>
                        <a:latin typeface="+mn-lt"/>
                        <a:ea typeface="+mn-ea"/>
                        <a:cs typeface="Times New Roman" panose="02020603050405020304" pitchFamily="18" charset="0"/>
                      </a:endParaRPr>
                    </a:p>
                  </a:txBody>
                  <a:tcPr marL="9144" marR="9144" marT="9144" marB="9144">
                    <a:lnL w="0">
                      <a:noFill/>
                    </a:lnL>
                    <a:lnR w="0">
                      <a:noFill/>
                    </a:lnR>
                    <a:lnT w="0">
                      <a:noFill/>
                    </a:lnT>
                    <a:lnB w="0">
                      <a:noFill/>
                    </a:lnB>
                    <a:solidFill>
                      <a:schemeClr val="bg1"/>
                    </a:solidFill>
                  </a:tcPr>
                </a:tc>
                <a:tc>
                  <a:txBody>
                    <a:bodyPr/>
                    <a:lstStyle/>
                    <a:p>
                      <a:pPr marL="0" marR="0" indent="0" algn="ctr">
                        <a:lnSpc>
                          <a:spcPct val="100000"/>
                        </a:lnSpc>
                        <a:buNone/>
                      </a:pPr>
                      <a:endParaRPr lang="en-US" sz="1600" kern="100">
                        <a:effectLst/>
                        <a:latin typeface="+mn-lt"/>
                        <a:ea typeface="+mn-ea"/>
                        <a:cs typeface="Times New Roman" panose="02020603050405020304" pitchFamily="18" charset="0"/>
                      </a:endParaRPr>
                    </a:p>
                  </a:txBody>
                  <a:tcPr marL="9144" marR="9144" marT="9144" marB="9144" anchor="ctr">
                    <a:lnL w="0">
                      <a:noFill/>
                    </a:lnL>
                    <a:lnR w="0">
                      <a:noFill/>
                    </a:lnR>
                    <a:lnT w="0">
                      <a:noFill/>
                    </a:lnT>
                    <a:lnB w="0">
                      <a:noFill/>
                    </a:lnB>
                    <a:solidFill>
                      <a:schemeClr val="bg1"/>
                    </a:solidFill>
                  </a:tcPr>
                </a:tc>
                <a:extLst>
                  <a:ext uri="{0D108BD9-81ED-4DB2-BD59-A6C34878D82A}">
                    <a16:rowId xmlns:a16="http://schemas.microsoft.com/office/drawing/2014/main" val="1874747152"/>
                  </a:ext>
                </a:extLst>
              </a:tr>
              <a:tr h="275460">
                <a:tc>
                  <a:txBody>
                    <a:bodyPr/>
                    <a:lstStyle/>
                    <a:p>
                      <a:pPr marL="0" marR="0" indent="114300">
                        <a:lnSpc>
                          <a:spcPct val="100000"/>
                        </a:lnSpc>
                        <a:buNone/>
                      </a:pPr>
                      <a:r>
                        <a:rPr lang="en-US" sz="1600" kern="100">
                          <a:effectLst/>
                        </a:rPr>
                        <a:t>Non-culprit lesions treated during the index PCI</a:t>
                      </a:r>
                      <a:endParaRPr lang="en-US" sz="1600" kern="100">
                        <a:effectLst/>
                        <a:latin typeface="+mn-lt"/>
                        <a:ea typeface="+mn-ea"/>
                        <a:cs typeface="Times New Roman" panose="02020603050405020304" pitchFamily="18" charset="0"/>
                      </a:endParaRPr>
                    </a:p>
                  </a:txBody>
                  <a:tcPr marL="9144" marR="9144" marT="9144" marB="9144">
                    <a:lnL w="0">
                      <a:noFill/>
                    </a:lnL>
                    <a:lnR w="0">
                      <a:noFill/>
                    </a:lnR>
                    <a:lnT w="0">
                      <a:noFill/>
                    </a:lnT>
                    <a:lnB w="0">
                      <a:noFill/>
                    </a:lnB>
                    <a:solidFill>
                      <a:schemeClr val="bg1"/>
                    </a:solidFill>
                  </a:tcPr>
                </a:tc>
                <a:tc>
                  <a:txBody>
                    <a:bodyPr/>
                    <a:lstStyle/>
                    <a:p>
                      <a:pPr marL="0" marR="0" indent="9525" algn="ctr">
                        <a:lnSpc>
                          <a:spcPct val="100000"/>
                        </a:lnSpc>
                        <a:buNone/>
                        <a:tabLst/>
                      </a:pPr>
                      <a:r>
                        <a:rPr lang="en-US" sz="1600" kern="100">
                          <a:effectLst/>
                        </a:rPr>
                        <a:t>21 (8.0%)</a:t>
                      </a:r>
                      <a:endParaRPr lang="en-US" sz="1600" kern="100">
                        <a:effectLst/>
                        <a:latin typeface="+mn-lt"/>
                        <a:ea typeface="+mn-ea"/>
                        <a:cs typeface="Times New Roman" panose="02020603050405020304" pitchFamily="18" charset="0"/>
                      </a:endParaRPr>
                    </a:p>
                  </a:txBody>
                  <a:tcPr marL="9144" marR="9144" marT="9144" marB="9144">
                    <a:lnL w="0">
                      <a:noFill/>
                    </a:lnL>
                    <a:lnR w="0">
                      <a:noFill/>
                    </a:lnR>
                    <a:lnT w="0">
                      <a:noFill/>
                    </a:lnT>
                    <a:lnB w="0">
                      <a:noFill/>
                    </a:lnB>
                    <a:solidFill>
                      <a:schemeClr val="bg1"/>
                    </a:solidFill>
                  </a:tcPr>
                </a:tc>
                <a:tc>
                  <a:txBody>
                    <a:bodyPr/>
                    <a:lstStyle/>
                    <a:p>
                      <a:pPr marL="0" marR="0" indent="9525" algn="ctr">
                        <a:lnSpc>
                          <a:spcPct val="100000"/>
                        </a:lnSpc>
                        <a:buNone/>
                        <a:tabLst/>
                      </a:pPr>
                      <a:r>
                        <a:rPr lang="en-US" sz="1600" kern="100">
                          <a:effectLst/>
                        </a:rPr>
                        <a:t>21 (7.9%)</a:t>
                      </a:r>
                      <a:endParaRPr lang="en-US" sz="1600" kern="100">
                        <a:effectLst/>
                        <a:latin typeface="+mn-lt"/>
                        <a:ea typeface="+mn-ea"/>
                        <a:cs typeface="Times New Roman" panose="02020603050405020304" pitchFamily="18" charset="0"/>
                      </a:endParaRPr>
                    </a:p>
                  </a:txBody>
                  <a:tcPr marL="9144" marR="9144" marT="9144" marB="9144">
                    <a:lnL w="0">
                      <a:noFill/>
                    </a:lnL>
                    <a:lnR w="0">
                      <a:noFill/>
                    </a:lnR>
                    <a:lnT w="0">
                      <a:noFill/>
                    </a:lnT>
                    <a:lnB w="0">
                      <a:noFill/>
                    </a:lnB>
                    <a:solidFill>
                      <a:schemeClr val="bg1"/>
                    </a:solidFill>
                  </a:tcPr>
                </a:tc>
                <a:tc>
                  <a:txBody>
                    <a:bodyPr/>
                    <a:lstStyle/>
                    <a:p>
                      <a:pPr marL="0" marR="0" indent="0" algn="ctr">
                        <a:lnSpc>
                          <a:spcPct val="100000"/>
                        </a:lnSpc>
                        <a:buNone/>
                      </a:pPr>
                      <a:r>
                        <a:rPr lang="en-US" sz="1600" kern="100">
                          <a:effectLst/>
                        </a:rPr>
                        <a:t>0.97</a:t>
                      </a:r>
                      <a:endParaRPr lang="en-US" sz="1600" kern="100">
                        <a:effectLst/>
                        <a:latin typeface="+mn-lt"/>
                        <a:ea typeface="+mn-ea"/>
                        <a:cs typeface="Times New Roman" panose="02020603050405020304" pitchFamily="18" charset="0"/>
                      </a:endParaRPr>
                    </a:p>
                  </a:txBody>
                  <a:tcPr marL="9144" marR="9144" marT="9144" marB="9144" anchor="ctr">
                    <a:lnL w="0">
                      <a:noFill/>
                    </a:lnL>
                    <a:lnR w="0">
                      <a:noFill/>
                    </a:lnR>
                    <a:lnT w="0">
                      <a:noFill/>
                    </a:lnT>
                    <a:lnB w="0">
                      <a:noFill/>
                    </a:lnB>
                    <a:solidFill>
                      <a:schemeClr val="bg1"/>
                    </a:solidFill>
                  </a:tcPr>
                </a:tc>
                <a:extLst>
                  <a:ext uri="{0D108BD9-81ED-4DB2-BD59-A6C34878D82A}">
                    <a16:rowId xmlns:a16="http://schemas.microsoft.com/office/drawing/2014/main" val="1062257435"/>
                  </a:ext>
                </a:extLst>
              </a:tr>
              <a:tr h="275460">
                <a:tc>
                  <a:txBody>
                    <a:bodyPr/>
                    <a:lstStyle/>
                    <a:p>
                      <a:pPr marL="0" marR="0" indent="114300">
                        <a:lnSpc>
                          <a:spcPct val="100000"/>
                        </a:lnSpc>
                        <a:buNone/>
                      </a:pPr>
                      <a:r>
                        <a:rPr lang="en-US" sz="1600" kern="100">
                          <a:effectLst/>
                        </a:rPr>
                        <a:t>Staged PCI procedure after CMR</a:t>
                      </a:r>
                      <a:endParaRPr lang="en-US" sz="1600" kern="100">
                        <a:effectLst/>
                        <a:latin typeface="+mn-lt"/>
                        <a:ea typeface="+mn-ea"/>
                        <a:cs typeface="Times New Roman" panose="02020603050405020304" pitchFamily="18" charset="0"/>
                      </a:endParaRPr>
                    </a:p>
                  </a:txBody>
                  <a:tcPr marL="9144" marR="9144" marT="9144" marB="9144">
                    <a:lnL w="0">
                      <a:noFill/>
                    </a:lnL>
                    <a:lnR w="0">
                      <a:noFill/>
                    </a:lnR>
                    <a:lnT w="0">
                      <a:noFill/>
                    </a:lnT>
                    <a:lnB w="0">
                      <a:noFill/>
                    </a:lnB>
                    <a:solidFill>
                      <a:schemeClr val="bg1"/>
                    </a:solidFill>
                  </a:tcPr>
                </a:tc>
                <a:tc>
                  <a:txBody>
                    <a:bodyPr/>
                    <a:lstStyle/>
                    <a:p>
                      <a:pPr marL="0" marR="0" indent="9525" algn="ctr">
                        <a:lnSpc>
                          <a:spcPct val="100000"/>
                        </a:lnSpc>
                        <a:buNone/>
                        <a:tabLst/>
                      </a:pPr>
                      <a:r>
                        <a:rPr lang="en-US" sz="1600" kern="100">
                          <a:effectLst/>
                        </a:rPr>
                        <a:t>19 (7.3%)</a:t>
                      </a:r>
                      <a:endParaRPr lang="en-US" sz="1600" kern="100">
                        <a:effectLst/>
                        <a:latin typeface="+mn-lt"/>
                        <a:ea typeface="+mn-ea"/>
                        <a:cs typeface="Times New Roman" panose="02020603050405020304" pitchFamily="18" charset="0"/>
                      </a:endParaRPr>
                    </a:p>
                  </a:txBody>
                  <a:tcPr marL="9144" marR="9144" marT="9144" marB="9144">
                    <a:lnL w="0">
                      <a:noFill/>
                    </a:lnL>
                    <a:lnR w="0">
                      <a:noFill/>
                    </a:lnR>
                    <a:lnT w="0">
                      <a:noFill/>
                    </a:lnT>
                    <a:lnB w="0">
                      <a:noFill/>
                    </a:lnB>
                    <a:solidFill>
                      <a:schemeClr val="bg1"/>
                    </a:solidFill>
                  </a:tcPr>
                </a:tc>
                <a:tc>
                  <a:txBody>
                    <a:bodyPr/>
                    <a:lstStyle/>
                    <a:p>
                      <a:pPr marL="0" marR="0" indent="9525" algn="ctr">
                        <a:lnSpc>
                          <a:spcPct val="100000"/>
                        </a:lnSpc>
                        <a:buNone/>
                        <a:tabLst/>
                      </a:pPr>
                      <a:r>
                        <a:rPr lang="en-US" sz="1600" kern="100">
                          <a:effectLst/>
                        </a:rPr>
                        <a:t>30 (11.3%)</a:t>
                      </a:r>
                      <a:endParaRPr lang="en-US" sz="1600" kern="100">
                        <a:effectLst/>
                        <a:latin typeface="+mn-lt"/>
                        <a:ea typeface="+mn-ea"/>
                        <a:cs typeface="Times New Roman" panose="02020603050405020304" pitchFamily="18" charset="0"/>
                      </a:endParaRPr>
                    </a:p>
                  </a:txBody>
                  <a:tcPr marL="9144" marR="9144" marT="9144" marB="9144">
                    <a:lnL w="0">
                      <a:noFill/>
                    </a:lnL>
                    <a:lnR w="0">
                      <a:noFill/>
                    </a:lnR>
                    <a:lnT w="0">
                      <a:noFill/>
                    </a:lnT>
                    <a:lnB w="0">
                      <a:noFill/>
                    </a:lnB>
                    <a:solidFill>
                      <a:schemeClr val="bg1"/>
                    </a:solidFill>
                  </a:tcPr>
                </a:tc>
                <a:tc>
                  <a:txBody>
                    <a:bodyPr/>
                    <a:lstStyle/>
                    <a:p>
                      <a:pPr marL="0" marR="0" indent="0" algn="ctr">
                        <a:lnSpc>
                          <a:spcPct val="100000"/>
                        </a:lnSpc>
                        <a:buNone/>
                      </a:pPr>
                      <a:r>
                        <a:rPr lang="en-US" sz="1600" kern="100">
                          <a:effectLst/>
                        </a:rPr>
                        <a:t>0.11</a:t>
                      </a:r>
                      <a:endParaRPr lang="en-US" sz="1600" kern="100">
                        <a:effectLst/>
                        <a:latin typeface="+mn-lt"/>
                        <a:ea typeface="+mn-ea"/>
                        <a:cs typeface="Times New Roman" panose="02020603050405020304" pitchFamily="18" charset="0"/>
                      </a:endParaRPr>
                    </a:p>
                  </a:txBody>
                  <a:tcPr marL="9144" marR="9144" marT="9144" marB="9144" anchor="ctr">
                    <a:lnL w="0">
                      <a:noFill/>
                    </a:lnL>
                    <a:lnR w="0">
                      <a:noFill/>
                    </a:lnR>
                    <a:lnT w="0">
                      <a:noFill/>
                    </a:lnT>
                    <a:lnB w="0">
                      <a:noFill/>
                    </a:lnB>
                    <a:solidFill>
                      <a:schemeClr val="bg1"/>
                    </a:solidFill>
                  </a:tcPr>
                </a:tc>
                <a:extLst>
                  <a:ext uri="{0D108BD9-81ED-4DB2-BD59-A6C34878D82A}">
                    <a16:rowId xmlns:a16="http://schemas.microsoft.com/office/drawing/2014/main" val="741027465"/>
                  </a:ext>
                </a:extLst>
              </a:tr>
            </a:tbl>
          </a:graphicData>
        </a:graphic>
      </p:graphicFrame>
    </p:spTree>
    <p:extLst>
      <p:ext uri="{BB962C8B-B14F-4D97-AF65-F5344CB8AC3E}">
        <p14:creationId xmlns:p14="http://schemas.microsoft.com/office/powerpoint/2010/main" val="2740483902"/>
      </p:ext>
    </p:extLst>
  </p:cSld>
  <p:clrMapOvr>
    <a:masterClrMapping/>
  </p:clrMapOvr>
  <mc:AlternateContent xmlns:mc="http://schemas.openxmlformats.org/markup-compatibility/2006">
    <mc:Choice xmlns:p14="http://schemas.microsoft.com/office/powerpoint/2010/main" Requires="p14">
      <p:transition p14:dur="250">
        <p:wipe dir="r"/>
      </p:transition>
    </mc:Choice>
    <mc:Fallback>
      <p:transition>
        <p:wipe dir="r"/>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2FCE7B6-2F27-53A5-FE23-D42AC4849826}"/>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7EB80218-8C97-605E-EC6D-1CAA4D17238F}"/>
              </a:ext>
            </a:extLst>
          </p:cNvPr>
          <p:cNvSpPr>
            <a:spLocks noGrp="1"/>
          </p:cNvSpPr>
          <p:nvPr>
            <p:ph type="title"/>
          </p:nvPr>
        </p:nvSpPr>
        <p:spPr>
          <a:xfrm>
            <a:off x="7523" y="200190"/>
            <a:ext cx="12190432" cy="381105"/>
          </a:xfrm>
        </p:spPr>
        <p:txBody>
          <a:bodyPr/>
          <a:lstStyle/>
          <a:p>
            <a:r>
              <a:rPr lang="en-US" sz="3200" dirty="0">
                <a:solidFill>
                  <a:schemeClr val="tx1"/>
                </a:solidFill>
                <a:latin typeface="Arial"/>
                <a:cs typeface="Arial"/>
              </a:rPr>
              <a:t>Pre-specified Subgroup Analyses: Infarct Size</a:t>
            </a:r>
            <a:endParaRPr lang="en-US" sz="3200" dirty="0">
              <a:solidFill>
                <a:schemeClr val="tx1"/>
              </a:solidFill>
            </a:endParaRPr>
          </a:p>
        </p:txBody>
      </p:sp>
      <p:pic>
        <p:nvPicPr>
          <p:cNvPr id="4" name="Picture 3">
            <a:extLst>
              <a:ext uri="{FF2B5EF4-FFF2-40B4-BE49-F238E27FC236}">
                <a16:creationId xmlns:a16="http://schemas.microsoft.com/office/drawing/2014/main" id="{6A0517FD-6198-C8ED-1F25-A1A6146B343C}"/>
              </a:ext>
            </a:extLst>
          </p:cNvPr>
          <p:cNvPicPr>
            <a:picLocks noChangeAspect="1"/>
          </p:cNvPicPr>
          <p:nvPr/>
        </p:nvPicPr>
        <p:blipFill>
          <a:blip r:embed="rId3" cstate="print">
            <a:extLst>
              <a:ext uri="{28A0092B-C50C-407E-A947-70E740481C1C}">
                <a14:useLocalDpi xmlns:a14="http://schemas.microsoft.com/office/drawing/2010/main"/>
              </a:ext>
            </a:extLst>
          </a:blip>
          <a:srcRect t="7881" b="4914"/>
          <a:stretch>
            <a:fillRect/>
          </a:stretch>
        </p:blipFill>
        <p:spPr>
          <a:xfrm>
            <a:off x="2314290" y="723851"/>
            <a:ext cx="6569350" cy="5237677"/>
          </a:xfrm>
          <a:prstGeom prst="rect">
            <a:avLst/>
          </a:prstGeom>
        </p:spPr>
      </p:pic>
      <p:sp>
        <p:nvSpPr>
          <p:cNvPr id="3" name="Content Placeholder 2">
            <a:extLst>
              <a:ext uri="{FF2B5EF4-FFF2-40B4-BE49-F238E27FC236}">
                <a16:creationId xmlns:a16="http://schemas.microsoft.com/office/drawing/2014/main" id="{7324EB7B-7D80-9EB6-841F-B362163F84F9}"/>
              </a:ext>
            </a:extLst>
          </p:cNvPr>
          <p:cNvSpPr txBox="1">
            <a:spLocks/>
          </p:cNvSpPr>
          <p:nvPr/>
        </p:nvSpPr>
        <p:spPr>
          <a:xfrm>
            <a:off x="5240122" y="5695801"/>
            <a:ext cx="1495209" cy="274692"/>
          </a:xfrm>
          <a:prstGeom prst="rect">
            <a:avLst/>
          </a:prstGeom>
          <a:solidFill>
            <a:schemeClr val="bg1"/>
          </a:solidFill>
        </p:spPr>
        <p:txBody>
          <a:bodyPr vert="horz" lIns="91440" tIns="0" rIns="91440" bIns="0" rtlCol="0" anchor="t"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900"/>
              </a:spcBef>
              <a:buNone/>
            </a:pPr>
            <a:r>
              <a:rPr lang="en-US" sz="1400" b="1">
                <a:solidFill>
                  <a:srgbClr val="000000"/>
                </a:solidFill>
                <a:effectLst/>
                <a:latin typeface="Calibri" panose="020F0502020204030204" pitchFamily="34" charset="0"/>
              </a:rPr>
              <a:t>Favors Treatment</a:t>
            </a:r>
          </a:p>
        </p:txBody>
      </p:sp>
      <p:sp>
        <p:nvSpPr>
          <p:cNvPr id="5" name="Content Placeholder 2">
            <a:extLst>
              <a:ext uri="{FF2B5EF4-FFF2-40B4-BE49-F238E27FC236}">
                <a16:creationId xmlns:a16="http://schemas.microsoft.com/office/drawing/2014/main" id="{5534C4E5-11DD-F8A4-4631-B4EC308F3020}"/>
              </a:ext>
            </a:extLst>
          </p:cNvPr>
          <p:cNvSpPr txBox="1">
            <a:spLocks/>
          </p:cNvSpPr>
          <p:nvPr/>
        </p:nvSpPr>
        <p:spPr>
          <a:xfrm>
            <a:off x="6660613" y="5695801"/>
            <a:ext cx="1319435" cy="274692"/>
          </a:xfrm>
          <a:prstGeom prst="rect">
            <a:avLst/>
          </a:prstGeom>
          <a:solidFill>
            <a:schemeClr val="bg1"/>
          </a:solidFill>
        </p:spPr>
        <p:txBody>
          <a:bodyPr vert="horz" lIns="91440" tIns="0" rIns="91440" bIns="0" rtlCol="0" anchor="t"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900"/>
              </a:spcBef>
              <a:buNone/>
            </a:pPr>
            <a:r>
              <a:rPr lang="en-US" sz="1400" b="1">
                <a:solidFill>
                  <a:srgbClr val="000000"/>
                </a:solidFill>
                <a:effectLst/>
                <a:latin typeface="Calibri" panose="020F0502020204030204" pitchFamily="34" charset="0"/>
              </a:rPr>
              <a:t>Favors Control</a:t>
            </a:r>
          </a:p>
        </p:txBody>
      </p:sp>
    </p:spTree>
    <p:extLst>
      <p:ext uri="{BB962C8B-B14F-4D97-AF65-F5344CB8AC3E}">
        <p14:creationId xmlns:p14="http://schemas.microsoft.com/office/powerpoint/2010/main" val="3980512827"/>
      </p:ext>
    </p:extLst>
  </p:cSld>
  <p:clrMapOvr>
    <a:masterClrMapping/>
  </p:clrMapOvr>
  <mc:AlternateContent xmlns:mc="http://schemas.openxmlformats.org/markup-compatibility/2006">
    <mc:Choice xmlns:p14="http://schemas.microsoft.com/office/powerpoint/2010/main" Requires="p14">
      <p:transition p14:dur="250">
        <p:wipe dir="r"/>
      </p:transition>
    </mc:Choice>
    <mc:Fallback>
      <p:transition>
        <p:wipe dir="r"/>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33D0357-33AA-CAFB-8F58-89E888DF37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E5F014-3F64-0095-94C9-95420254297C}"/>
              </a:ext>
            </a:extLst>
          </p:cNvPr>
          <p:cNvSpPr>
            <a:spLocks noGrp="1"/>
          </p:cNvSpPr>
          <p:nvPr>
            <p:ph type="title"/>
          </p:nvPr>
        </p:nvSpPr>
        <p:spPr>
          <a:xfrm>
            <a:off x="288259" y="215368"/>
            <a:ext cx="11628959" cy="530943"/>
          </a:xfrm>
        </p:spPr>
        <p:txBody>
          <a:bodyPr/>
          <a:lstStyle/>
          <a:p>
            <a:r>
              <a:rPr lang="en-US" sz="3000" dirty="0">
                <a:solidFill>
                  <a:schemeClr val="tx1"/>
                </a:solidFill>
              </a:rPr>
              <a:t>New Insights: Clinical Predictors of IS/LVM in Total Cohort</a:t>
            </a:r>
          </a:p>
        </p:txBody>
      </p:sp>
      <p:sp>
        <p:nvSpPr>
          <p:cNvPr id="5" name="TextBox 4">
            <a:extLst>
              <a:ext uri="{FF2B5EF4-FFF2-40B4-BE49-F238E27FC236}">
                <a16:creationId xmlns:a16="http://schemas.microsoft.com/office/drawing/2014/main" id="{80B05CDB-90DC-5FAB-34EC-9BA138727700}"/>
              </a:ext>
            </a:extLst>
          </p:cNvPr>
          <p:cNvSpPr txBox="1"/>
          <p:nvPr/>
        </p:nvSpPr>
        <p:spPr>
          <a:xfrm>
            <a:off x="3355452" y="6069874"/>
            <a:ext cx="8561766" cy="738664"/>
          </a:xfrm>
          <a:prstGeom prst="rect">
            <a:avLst/>
          </a:prstGeom>
          <a:noFill/>
        </p:spPr>
        <p:txBody>
          <a:bodyPr wrap="square">
            <a:spAutoFit/>
          </a:bodyPr>
          <a:lstStyle/>
          <a:p>
            <a:pPr marL="0" marR="1028700" indent="0">
              <a:buNone/>
            </a:pPr>
            <a:r>
              <a:rPr lang="en-US" sz="1400" kern="100">
                <a:solidFill>
                  <a:schemeClr val="bg1"/>
                </a:solidFill>
                <a:effectLst/>
                <a:ea typeface="Aptos" panose="020B0004020202020204" pitchFamily="34" charset="0"/>
                <a:cs typeface="Times New Roman" panose="02020603050405020304" pitchFamily="18" charset="0"/>
              </a:rPr>
              <a:t>Other variables that were not significant predictors of IS/LVM were Age, Sex, COVID, Diabetes, Geography, SBP, Heart rate, Door to balloon, Symptom onset to arrival, Beta blocker use before/during PCI and randomization assignment, LVEDP, LVEF</a:t>
            </a:r>
            <a:r>
              <a:rPr lang="en-US" sz="1400" kern="100">
                <a:solidFill>
                  <a:schemeClr val="bg1"/>
                </a:solidFill>
                <a:ea typeface="Aptos" panose="020B0004020202020204" pitchFamily="34" charset="0"/>
                <a:cs typeface="Times New Roman" panose="02020603050405020304" pitchFamily="18" charset="0"/>
              </a:rPr>
              <a:t>,</a:t>
            </a:r>
            <a:r>
              <a:rPr lang="en-US" sz="1400" kern="100">
                <a:solidFill>
                  <a:schemeClr val="bg1"/>
                </a:solidFill>
                <a:effectLst/>
                <a:ea typeface="Aptos" panose="020B0004020202020204" pitchFamily="34" charset="0"/>
                <a:cs typeface="Times New Roman" panose="02020603050405020304" pitchFamily="18" charset="0"/>
              </a:rPr>
              <a:t> LAD, Left anterior descending artery.</a:t>
            </a:r>
            <a:endParaRPr lang="en-US" sz="2000" kern="100">
              <a:solidFill>
                <a:schemeClr val="bg1"/>
              </a:solidFill>
              <a:effectLst/>
              <a:ea typeface="Aptos" panose="020B00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E12D7109-7074-2ABC-4443-48F261D4D6DD}"/>
              </a:ext>
            </a:extLst>
          </p:cNvPr>
          <p:cNvPicPr>
            <a:picLocks noChangeAspect="1"/>
          </p:cNvPicPr>
          <p:nvPr/>
        </p:nvPicPr>
        <p:blipFill>
          <a:blip r:embed="rId2" cstate="print">
            <a:extLst>
              <a:ext uri="{28A0092B-C50C-407E-A947-70E740481C1C}">
                <a14:useLocalDpi xmlns:a14="http://schemas.microsoft.com/office/drawing/2010/main"/>
              </a:ext>
            </a:extLst>
          </a:blip>
          <a:srcRect r="6975" b="1993"/>
          <a:stretch>
            <a:fillRect/>
          </a:stretch>
        </p:blipFill>
        <p:spPr>
          <a:xfrm>
            <a:off x="6203307" y="814838"/>
            <a:ext cx="5591247" cy="4833704"/>
          </a:xfrm>
          <a:prstGeom prst="rect">
            <a:avLst/>
          </a:prstGeom>
        </p:spPr>
      </p:pic>
      <p:pic>
        <p:nvPicPr>
          <p:cNvPr id="7" name="Picture 6">
            <a:extLst>
              <a:ext uri="{FF2B5EF4-FFF2-40B4-BE49-F238E27FC236}">
                <a16:creationId xmlns:a16="http://schemas.microsoft.com/office/drawing/2014/main" id="{F9E97ED6-4CF5-2488-8C0D-5E5DA3BA792F}"/>
              </a:ext>
            </a:extLst>
          </p:cNvPr>
          <p:cNvPicPr>
            <a:picLocks noChangeAspect="1"/>
          </p:cNvPicPr>
          <p:nvPr/>
        </p:nvPicPr>
        <p:blipFill>
          <a:blip r:embed="rId3"/>
          <a:stretch>
            <a:fillRect/>
          </a:stretch>
        </p:blipFill>
        <p:spPr>
          <a:xfrm>
            <a:off x="635620" y="979839"/>
            <a:ext cx="5019277" cy="4503702"/>
          </a:xfrm>
          <a:prstGeom prst="rect">
            <a:avLst/>
          </a:prstGeom>
        </p:spPr>
      </p:pic>
    </p:spTree>
    <p:extLst>
      <p:ext uri="{BB962C8B-B14F-4D97-AF65-F5344CB8AC3E}">
        <p14:creationId xmlns:p14="http://schemas.microsoft.com/office/powerpoint/2010/main" val="701527773"/>
      </p:ext>
    </p:extLst>
  </p:cSld>
  <p:clrMapOvr>
    <a:masterClrMapping/>
  </p:clrMapOvr>
  <mc:AlternateContent xmlns:mc="http://schemas.openxmlformats.org/markup-compatibility/2006">
    <mc:Choice xmlns:p14="http://schemas.microsoft.com/office/powerpoint/2010/main" Requires="p14">
      <p:transition p14:dur="250">
        <p:wipe dir="r"/>
      </p:transition>
    </mc:Choice>
    <mc:Fallback>
      <p:transition>
        <p:wipe dir="r"/>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B627320-094F-F9C1-5F74-E98080A027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FCF352-B01B-2466-86E9-111545FD7633}"/>
              </a:ext>
            </a:extLst>
          </p:cNvPr>
          <p:cNvSpPr>
            <a:spLocks noGrp="1"/>
          </p:cNvSpPr>
          <p:nvPr>
            <p:ph type="title"/>
          </p:nvPr>
        </p:nvSpPr>
        <p:spPr>
          <a:xfrm>
            <a:off x="288259" y="280006"/>
            <a:ext cx="11628959" cy="530943"/>
          </a:xfrm>
        </p:spPr>
        <p:txBody>
          <a:bodyPr/>
          <a:lstStyle/>
          <a:p>
            <a:r>
              <a:rPr lang="en-US" sz="2800">
                <a:solidFill>
                  <a:schemeClr val="tx1"/>
                </a:solidFill>
              </a:rPr>
              <a:t>Variability in Major Bleeding and Vascular Complications </a:t>
            </a:r>
            <a:br>
              <a:rPr lang="en-US" sz="2800">
                <a:solidFill>
                  <a:schemeClr val="tx1"/>
                </a:solidFill>
              </a:rPr>
            </a:br>
            <a:r>
              <a:rPr lang="en-US" sz="2800">
                <a:solidFill>
                  <a:schemeClr val="tx1"/>
                </a:solidFill>
              </a:rPr>
              <a:t>between Sites and Geography</a:t>
            </a:r>
          </a:p>
        </p:txBody>
      </p:sp>
      <p:pic>
        <p:nvPicPr>
          <p:cNvPr id="4" name="Content Placeholder 3">
            <a:extLst>
              <a:ext uri="{FF2B5EF4-FFF2-40B4-BE49-F238E27FC236}">
                <a16:creationId xmlns:a16="http://schemas.microsoft.com/office/drawing/2014/main" id="{1993C0E1-0462-9F59-057A-EC0CB736B088}"/>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rcRect l="6024"/>
          <a:stretch>
            <a:fillRect/>
          </a:stretch>
        </p:blipFill>
        <p:spPr bwMode="auto">
          <a:xfrm>
            <a:off x="2259590" y="1406519"/>
            <a:ext cx="7488007" cy="4383032"/>
          </a:xfrm>
          <a:prstGeom prst="rect">
            <a:avLst/>
          </a:prstGeom>
          <a:noFill/>
          <a:ln>
            <a:noFill/>
          </a:ln>
        </p:spPr>
      </p:pic>
      <p:sp>
        <p:nvSpPr>
          <p:cNvPr id="3" name="TextBox 2">
            <a:extLst>
              <a:ext uri="{FF2B5EF4-FFF2-40B4-BE49-F238E27FC236}">
                <a16:creationId xmlns:a16="http://schemas.microsoft.com/office/drawing/2014/main" id="{EEB01AB5-5D3C-82AA-4059-A7DAE05713D1}"/>
              </a:ext>
            </a:extLst>
          </p:cNvPr>
          <p:cNvSpPr txBox="1"/>
          <p:nvPr/>
        </p:nvSpPr>
        <p:spPr>
          <a:xfrm rot="16200000">
            <a:off x="315617" y="3356853"/>
            <a:ext cx="3777251" cy="307777"/>
          </a:xfrm>
          <a:prstGeom prst="rect">
            <a:avLst/>
          </a:prstGeom>
          <a:noFill/>
        </p:spPr>
        <p:txBody>
          <a:bodyPr wrap="none" rtlCol="0">
            <a:spAutoFit/>
          </a:bodyPr>
          <a:lstStyle/>
          <a:p>
            <a:pPr algn="ctr"/>
            <a:r>
              <a:rPr lang="en-US" sz="1400" b="1"/>
              <a:t>Major Bleeding or Major Vascular Complications</a:t>
            </a:r>
          </a:p>
        </p:txBody>
      </p:sp>
      <p:sp>
        <p:nvSpPr>
          <p:cNvPr id="5" name="TextBox 4">
            <a:extLst>
              <a:ext uri="{FF2B5EF4-FFF2-40B4-BE49-F238E27FC236}">
                <a16:creationId xmlns:a16="http://schemas.microsoft.com/office/drawing/2014/main" id="{C9E209C8-1743-3479-162C-E6AE88AD9618}"/>
              </a:ext>
            </a:extLst>
          </p:cNvPr>
          <p:cNvSpPr txBox="1"/>
          <p:nvPr/>
        </p:nvSpPr>
        <p:spPr>
          <a:xfrm>
            <a:off x="4051005" y="890901"/>
            <a:ext cx="3991670" cy="369332"/>
          </a:xfrm>
          <a:prstGeom prst="rect">
            <a:avLst/>
          </a:prstGeom>
          <a:noFill/>
        </p:spPr>
        <p:txBody>
          <a:bodyPr wrap="none" rtlCol="0">
            <a:spAutoFit/>
          </a:bodyPr>
          <a:lstStyle/>
          <a:p>
            <a:pPr algn="ctr"/>
            <a:r>
              <a:rPr lang="en-US"/>
              <a:t>Safety Population – Impella Treated Only</a:t>
            </a:r>
          </a:p>
        </p:txBody>
      </p:sp>
      <p:sp>
        <p:nvSpPr>
          <p:cNvPr id="8" name="TextBox 7">
            <a:extLst>
              <a:ext uri="{FF2B5EF4-FFF2-40B4-BE49-F238E27FC236}">
                <a16:creationId xmlns:a16="http://schemas.microsoft.com/office/drawing/2014/main" id="{5E1330C3-7D2B-464E-4252-0243CB0E4A61}"/>
              </a:ext>
            </a:extLst>
          </p:cNvPr>
          <p:cNvSpPr txBox="1"/>
          <p:nvPr/>
        </p:nvSpPr>
        <p:spPr>
          <a:xfrm>
            <a:off x="4360986" y="5645229"/>
            <a:ext cx="3529840" cy="307777"/>
          </a:xfrm>
          <a:prstGeom prst="rect">
            <a:avLst/>
          </a:prstGeom>
          <a:noFill/>
        </p:spPr>
        <p:txBody>
          <a:bodyPr wrap="square">
            <a:spAutoFit/>
          </a:bodyPr>
          <a:lstStyle/>
          <a:p>
            <a:pPr algn="ctr"/>
            <a:r>
              <a:rPr lang="en-US" sz="1400" b="1">
                <a:effectLst/>
                <a:ea typeface="MS Mincho" panose="02020609040205080304" pitchFamily="49" charset="-128"/>
              </a:rPr>
              <a:t>Sites with ≥ 3 Impella randomized subjects</a:t>
            </a:r>
            <a:endParaRPr lang="en-US" sz="1400"/>
          </a:p>
        </p:txBody>
      </p:sp>
      <p:sp>
        <p:nvSpPr>
          <p:cNvPr id="7" name="TextBox 6">
            <a:extLst>
              <a:ext uri="{FF2B5EF4-FFF2-40B4-BE49-F238E27FC236}">
                <a16:creationId xmlns:a16="http://schemas.microsoft.com/office/drawing/2014/main" id="{200FEA64-1DF1-50E3-55A2-08BAA95FE906}"/>
              </a:ext>
            </a:extLst>
          </p:cNvPr>
          <p:cNvSpPr txBox="1"/>
          <p:nvPr/>
        </p:nvSpPr>
        <p:spPr>
          <a:xfrm>
            <a:off x="2785590" y="6285238"/>
            <a:ext cx="813472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kern="1200" dirty="0">
                <a:solidFill>
                  <a:schemeClr val="bg1"/>
                </a:solidFill>
                <a:latin typeface="Calibri"/>
                <a:ea typeface="+mn-ea"/>
                <a:cs typeface="+mn-cs"/>
              </a:rPr>
              <a:t>* </a:t>
            </a:r>
            <a:r>
              <a:rPr lang="en-US" dirty="0">
                <a:solidFill>
                  <a:schemeClr val="bg1"/>
                </a:solidFill>
                <a:latin typeface="Calibri"/>
              </a:rPr>
              <a:t>Median</a:t>
            </a:r>
            <a:r>
              <a:rPr lang="en-US" sz="1800" kern="1200" dirty="0">
                <a:solidFill>
                  <a:schemeClr val="bg1"/>
                </a:solidFill>
                <a:latin typeface="Calibri"/>
                <a:ea typeface="+mn-ea"/>
                <a:cs typeface="+mn-cs"/>
              </a:rPr>
              <a:t> Odds Ratio </a:t>
            </a:r>
            <a:r>
              <a:rPr lang="en-US" dirty="0">
                <a:solidFill>
                  <a:schemeClr val="bg1"/>
                </a:solidFill>
                <a:latin typeface="Calibri"/>
              </a:rPr>
              <a:t>shows that</a:t>
            </a:r>
            <a:r>
              <a:rPr lang="en-US" sz="1800" kern="1200" dirty="0">
                <a:solidFill>
                  <a:schemeClr val="bg1"/>
                </a:solidFill>
                <a:latin typeface="Calibri"/>
                <a:ea typeface="+mn-ea"/>
                <a:cs typeface="+mn-cs"/>
              </a:rPr>
              <a:t> </a:t>
            </a:r>
            <a:r>
              <a:rPr lang="en-US" dirty="0">
                <a:solidFill>
                  <a:schemeClr val="bg1"/>
                </a:solidFill>
                <a:latin typeface="Calibri"/>
              </a:rPr>
              <a:t>the</a:t>
            </a:r>
            <a:r>
              <a:rPr lang="en-US" sz="1800" kern="1200" dirty="0">
                <a:solidFill>
                  <a:schemeClr val="bg1"/>
                </a:solidFill>
                <a:latin typeface="Calibri"/>
                <a:ea typeface="+mn-ea"/>
                <a:cs typeface="+mn-cs"/>
              </a:rPr>
              <a:t> variations are</a:t>
            </a:r>
            <a:r>
              <a:rPr lang="en-US" dirty="0">
                <a:solidFill>
                  <a:schemeClr val="bg1"/>
                </a:solidFill>
                <a:latin typeface="Calibri"/>
              </a:rPr>
              <a:t> not likely</a:t>
            </a:r>
            <a:r>
              <a:rPr lang="en-US" sz="1800" kern="1200" dirty="0">
                <a:solidFill>
                  <a:schemeClr val="bg1"/>
                </a:solidFill>
                <a:latin typeface="Calibri"/>
                <a:ea typeface="+mn-ea"/>
                <a:cs typeface="+mn-cs"/>
              </a:rPr>
              <a:t> due to chance</a:t>
            </a:r>
          </a:p>
          <a:p>
            <a:pPr algn="ctr"/>
            <a:endParaRPr lang="en-US" dirty="0"/>
          </a:p>
        </p:txBody>
      </p:sp>
      <p:sp>
        <p:nvSpPr>
          <p:cNvPr id="6" name="Rectangle 5">
            <a:extLst>
              <a:ext uri="{FF2B5EF4-FFF2-40B4-BE49-F238E27FC236}">
                <a16:creationId xmlns:a16="http://schemas.microsoft.com/office/drawing/2014/main" id="{370B38A5-1BDD-9D46-BDB0-86E208579950}"/>
              </a:ext>
            </a:extLst>
          </p:cNvPr>
          <p:cNvSpPr/>
          <p:nvPr/>
        </p:nvSpPr>
        <p:spPr>
          <a:xfrm>
            <a:off x="4786685" y="2107096"/>
            <a:ext cx="2544418" cy="7633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FBB76CD8-081C-4181-CDAC-8F6E9C9ACBFF}"/>
              </a:ext>
            </a:extLst>
          </p:cNvPr>
          <p:cNvSpPr txBox="1">
            <a:spLocks/>
          </p:cNvSpPr>
          <p:nvPr/>
        </p:nvSpPr>
        <p:spPr>
          <a:xfrm>
            <a:off x="4833904" y="2365312"/>
            <a:ext cx="4571423" cy="847499"/>
          </a:xfrm>
          <a:prstGeom prst="roundRect">
            <a:avLst>
              <a:gd name="adj" fmla="val 24493"/>
            </a:avLst>
          </a:prstGeom>
          <a:solidFill>
            <a:schemeClr val="bg1"/>
          </a:solidFill>
          <a:ln>
            <a:solidFill>
              <a:schemeClr val="tx1"/>
            </a:solidFill>
          </a:ln>
        </p:spPr>
        <p:style>
          <a:lnRef idx="2">
            <a:schemeClr val="accent1"/>
          </a:lnRef>
          <a:fillRef idx="1">
            <a:schemeClr val="lt1"/>
          </a:fillRef>
          <a:effectRef idx="0">
            <a:schemeClr val="accent1"/>
          </a:effectRef>
          <a:fontRef idx="minor">
            <a:schemeClr val="dk1"/>
          </a:fontRef>
        </p:style>
        <p:txBody>
          <a:bodyPr vert="horz" wrap="none" lIns="0" tIns="0" rIns="0" bIns="0" rtlCol="0" anchor="ctr"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800" b="1">
                <a:effectLst/>
                <a:latin typeface="Calibri" panose="020F0502020204030204" pitchFamily="34" charset="0"/>
              </a:rPr>
              <a:t>Intraclass Correlation Coefficient (ICC) = 9%</a:t>
            </a:r>
            <a:endParaRPr lang="en-US" sz="1800" b="1" baseline="-25000">
              <a:latin typeface="Calibri" panose="020F0502020204030204" pitchFamily="34" charset="0"/>
            </a:endParaRPr>
          </a:p>
          <a:p>
            <a:pPr marL="0" indent="0" algn="ctr">
              <a:spcBef>
                <a:spcPts val="0"/>
              </a:spcBef>
              <a:buNone/>
            </a:pPr>
            <a:r>
              <a:rPr lang="en-US" sz="1800" b="1">
                <a:effectLst/>
                <a:latin typeface="Calibri" panose="020F0502020204030204" pitchFamily="34" charset="0"/>
              </a:rPr>
              <a:t>Median Odds Ratio* = 1.73 [95% CI: 1.24, 2.54]</a:t>
            </a:r>
            <a:endParaRPr lang="en-US" sz="1800" b="1">
              <a:effectLst/>
              <a:highlight>
                <a:srgbClr val="FFFF00"/>
              </a:highlight>
              <a:latin typeface="Calibri" panose="020F0502020204030204" pitchFamily="34" charset="0"/>
            </a:endParaRPr>
          </a:p>
        </p:txBody>
      </p:sp>
    </p:spTree>
    <p:extLst>
      <p:ext uri="{BB962C8B-B14F-4D97-AF65-F5344CB8AC3E}">
        <p14:creationId xmlns:p14="http://schemas.microsoft.com/office/powerpoint/2010/main" val="21848854"/>
      </p:ext>
    </p:extLst>
  </p:cSld>
  <p:clrMapOvr>
    <a:masterClrMapping/>
  </p:clrMapOvr>
  <mc:AlternateContent xmlns:mc="http://schemas.openxmlformats.org/markup-compatibility/2006">
    <mc:Choice xmlns:p14="http://schemas.microsoft.com/office/powerpoint/2010/main" Requires="p14">
      <p:transition p14:dur="250">
        <p:wipe dir="r"/>
      </p:transition>
    </mc:Choice>
    <mc:Fallback>
      <p:transition>
        <p:wipe dir="r"/>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5F9F254-918B-7838-8676-1244B1B5466E}"/>
              </a:ext>
            </a:extLst>
          </p:cNvPr>
          <p:cNvSpPr>
            <a:spLocks noGrp="1"/>
          </p:cNvSpPr>
          <p:nvPr>
            <p:ph type="title"/>
          </p:nvPr>
        </p:nvSpPr>
        <p:spPr>
          <a:xfrm>
            <a:off x="875946" y="444408"/>
            <a:ext cx="6532674" cy="1347584"/>
          </a:xfrm>
        </p:spPr>
        <p:txBody>
          <a:bodyPr>
            <a:noAutofit/>
          </a:bodyPr>
          <a:lstStyle/>
          <a:p>
            <a:pPr algn="l" fontAlgn="base"/>
            <a:r>
              <a:rPr lang="en-US" sz="2800" dirty="0">
                <a:latin typeface="Arial"/>
                <a:cs typeface="Arial"/>
              </a:rPr>
              <a:t>Left Ventricular Unloading in </a:t>
            </a:r>
            <a:br>
              <a:rPr lang="en-US" sz="2800" dirty="0">
                <a:latin typeface="Arial"/>
                <a:cs typeface="Arial"/>
              </a:rPr>
            </a:br>
            <a:r>
              <a:rPr lang="en-US" sz="2800" dirty="0">
                <a:latin typeface="Arial"/>
                <a:cs typeface="Arial"/>
              </a:rPr>
              <a:t>Anterior STEMI without Shock</a:t>
            </a:r>
            <a:br>
              <a:rPr lang="en-US" sz="2800" dirty="0">
                <a:latin typeface="Arial"/>
                <a:cs typeface="Arial"/>
              </a:rPr>
            </a:br>
            <a:r>
              <a:rPr lang="en-US" sz="2800" dirty="0">
                <a:latin typeface="Arial"/>
                <a:cs typeface="Arial"/>
              </a:rPr>
              <a:t>The STEMI Door to Unload (DTU) </a:t>
            </a:r>
            <a:br>
              <a:rPr lang="en-US" sz="2800" dirty="0">
                <a:latin typeface="Arial"/>
                <a:cs typeface="Arial"/>
              </a:rPr>
            </a:br>
            <a:r>
              <a:rPr lang="en-US" sz="2800" dirty="0">
                <a:latin typeface="Arial"/>
                <a:cs typeface="Arial"/>
              </a:rPr>
              <a:t>Randomized Controlled Trial</a:t>
            </a:r>
          </a:p>
        </p:txBody>
      </p:sp>
      <p:sp>
        <p:nvSpPr>
          <p:cNvPr id="3" name="Content Placeholder 2">
            <a:extLst>
              <a:ext uri="{FF2B5EF4-FFF2-40B4-BE49-F238E27FC236}">
                <a16:creationId xmlns:a16="http://schemas.microsoft.com/office/drawing/2014/main" id="{B5A1F5CB-C8DB-7FC6-BB00-A166457B751B}"/>
              </a:ext>
            </a:extLst>
          </p:cNvPr>
          <p:cNvSpPr>
            <a:spLocks noGrp="1"/>
          </p:cNvSpPr>
          <p:nvPr>
            <p:ph sz="half" idx="1"/>
          </p:nvPr>
        </p:nvSpPr>
        <p:spPr>
          <a:xfrm>
            <a:off x="880443" y="2183810"/>
            <a:ext cx="5934269" cy="1325563"/>
          </a:xfrm>
        </p:spPr>
        <p:txBody>
          <a:bodyPr vert="horz" lIns="91440" tIns="45720" rIns="91440" bIns="45720" rtlCol="0" anchor="t">
            <a:noAutofit/>
          </a:bodyPr>
          <a:lstStyle/>
          <a:p>
            <a:pPr marL="0" indent="0" fontAlgn="base">
              <a:lnSpc>
                <a:spcPct val="100000"/>
              </a:lnSpc>
              <a:spcBef>
                <a:spcPts val="0"/>
              </a:spcBef>
              <a:spcAft>
                <a:spcPts val="600"/>
              </a:spcAft>
              <a:buNone/>
            </a:pPr>
            <a:r>
              <a:rPr lang="en-US" sz="1300">
                <a:latin typeface="+mn-lt"/>
                <a:cs typeface="Arial"/>
              </a:rPr>
              <a:t>Navin K. Kapur, MD; Norman </a:t>
            </a:r>
            <a:r>
              <a:rPr lang="en-US" sz="1300" err="1">
                <a:latin typeface="+mn-lt"/>
                <a:cs typeface="Arial"/>
              </a:rPr>
              <a:t>Mangner</a:t>
            </a:r>
            <a:r>
              <a:rPr lang="en-US" sz="1300">
                <a:latin typeface="+mn-lt"/>
                <a:cs typeface="Arial"/>
              </a:rPr>
              <a:t>, MD; Nima Aghili, MD; Haroon Faraz, MD; Samuel McElwee, MD; Raja Nazir, MD; </a:t>
            </a:r>
            <a:r>
              <a:rPr lang="en-US" sz="1300" err="1">
                <a:latin typeface="+mn-lt"/>
                <a:cs typeface="Arial"/>
              </a:rPr>
              <a:t>Alaide</a:t>
            </a:r>
            <a:r>
              <a:rPr lang="en-US" sz="1300">
                <a:latin typeface="+mn-lt"/>
                <a:cs typeface="Arial"/>
              </a:rPr>
              <a:t> Chieffo, MD; Sanjit Jolly, MD; Mark </a:t>
            </a:r>
            <a:r>
              <a:rPr lang="en-US" sz="1300" err="1">
                <a:latin typeface="+mn-lt"/>
                <a:cs typeface="Arial"/>
              </a:rPr>
              <a:t>Bieniarz</a:t>
            </a:r>
            <a:r>
              <a:rPr lang="en-US" sz="1300">
                <a:latin typeface="+mn-lt"/>
                <a:cs typeface="Arial"/>
              </a:rPr>
              <a:t>, MD; Florim </a:t>
            </a:r>
            <a:r>
              <a:rPr lang="en-US" sz="1300" err="1">
                <a:latin typeface="+mn-lt"/>
                <a:cs typeface="Arial"/>
              </a:rPr>
              <a:t>Cuculi</a:t>
            </a:r>
            <a:r>
              <a:rPr lang="en-US" sz="1300">
                <a:latin typeface="+mn-lt"/>
                <a:cs typeface="Arial"/>
              </a:rPr>
              <a:t>, MD; Zachary George, MD; John Katopodis, MD; David Manly, MD; Chris Metzger, MD; Thomas Noel, MD; Amin Polzin, MD; Gaurav Rana, MD; Pablo Rengifo-Moreno, MD; Ralf </a:t>
            </a:r>
            <a:r>
              <a:rPr lang="en-US" sz="1300" err="1">
                <a:latin typeface="+mn-lt"/>
                <a:cs typeface="Arial"/>
              </a:rPr>
              <a:t>Westenfeld</a:t>
            </a:r>
            <a:r>
              <a:rPr lang="en-US" sz="1300">
                <a:latin typeface="+mn-lt"/>
                <a:cs typeface="Arial"/>
              </a:rPr>
              <a:t>, MD; Matthias Bossard, MD; Peter Nordbeck, MD; Niranjan Reddy, MD; Felix </a:t>
            </a:r>
            <a:r>
              <a:rPr lang="en-US" sz="1300" err="1">
                <a:latin typeface="+mn-lt"/>
                <a:cs typeface="Arial"/>
              </a:rPr>
              <a:t>Woitek</a:t>
            </a:r>
            <a:r>
              <a:rPr lang="en-US" sz="1300">
                <a:latin typeface="+mn-lt"/>
                <a:cs typeface="Arial"/>
              </a:rPr>
              <a:t>, MD; Raymond Yau, MD; Carie Facemire, PhD; Ashish Parikh, PhD; </a:t>
            </a:r>
            <a:r>
              <a:rPr lang="en-US" sz="1300" err="1">
                <a:latin typeface="+mn-lt"/>
                <a:cs typeface="Arial"/>
              </a:rPr>
              <a:t>Yonghong</a:t>
            </a:r>
            <a:r>
              <a:rPr lang="en-US" sz="1300">
                <a:latin typeface="+mn-lt"/>
                <a:cs typeface="Arial"/>
              </a:rPr>
              <a:t> Gao, PhD; Hamza Awad, MD PhD; Jeremy Moretz, PharmD; Geoffrey </a:t>
            </a:r>
            <a:r>
              <a:rPr lang="en-US" sz="1300" err="1">
                <a:latin typeface="+mn-lt"/>
                <a:cs typeface="Arial"/>
              </a:rPr>
              <a:t>Christanday</a:t>
            </a:r>
            <a:r>
              <a:rPr lang="en-US" sz="1300">
                <a:latin typeface="+mn-lt"/>
                <a:cs typeface="Arial"/>
              </a:rPr>
              <a:t>, MA; Poornima Sood, MD; Seth </a:t>
            </a:r>
            <a:r>
              <a:rPr lang="en-US" sz="1300" err="1">
                <a:latin typeface="+mn-lt"/>
                <a:cs typeface="Arial"/>
              </a:rPr>
              <a:t>Bilazarian</a:t>
            </a:r>
            <a:r>
              <a:rPr lang="en-US" sz="1300">
                <a:latin typeface="+mn-lt"/>
                <a:cs typeface="Arial"/>
              </a:rPr>
              <a:t>, MD; Charles A. Simonton, MD; Yuchi Han, MD; Steven O. Marx, MD; Daniel </a:t>
            </a:r>
            <a:r>
              <a:rPr lang="en-US" sz="1300" err="1">
                <a:latin typeface="+mn-lt"/>
                <a:cs typeface="Arial"/>
              </a:rPr>
              <a:t>Burkhoff</a:t>
            </a:r>
            <a:r>
              <a:rPr lang="en-US" sz="1300">
                <a:latin typeface="+mn-lt"/>
                <a:cs typeface="Arial"/>
              </a:rPr>
              <a:t>, MD PhD; James </a:t>
            </a:r>
            <a:r>
              <a:rPr lang="en-US" sz="1300" err="1">
                <a:latin typeface="+mn-lt"/>
                <a:cs typeface="Arial"/>
              </a:rPr>
              <a:t>Udelson</a:t>
            </a:r>
            <a:r>
              <a:rPr lang="en-US" sz="1300">
                <a:latin typeface="+mn-lt"/>
                <a:cs typeface="Arial"/>
              </a:rPr>
              <a:t>, MD; Jeffrey Moses, MD; Carey </a:t>
            </a:r>
            <a:r>
              <a:rPr lang="en-US" sz="1300" err="1">
                <a:latin typeface="+mn-lt"/>
                <a:cs typeface="Arial"/>
              </a:rPr>
              <a:t>Kimmelstiel</a:t>
            </a:r>
            <a:r>
              <a:rPr lang="en-US" sz="1300">
                <a:latin typeface="+mn-lt"/>
                <a:cs typeface="Arial"/>
              </a:rPr>
              <a:t>, MD; Richard Karas, MD PhD; Gregg W. Stone, MD; and William O’Neill, MD</a:t>
            </a:r>
            <a:endParaRPr lang="en-US" sz="1300">
              <a:latin typeface="+mn-lt"/>
              <a:ea typeface="Calibri"/>
              <a:cs typeface="Arial"/>
            </a:endParaRPr>
          </a:p>
        </p:txBody>
      </p:sp>
      <p:pic>
        <p:nvPicPr>
          <p:cNvPr id="2" name="Picture 1" descr="A qr code on a black background&#10;&#10;AI-generated content may be incorrect.">
            <a:extLst>
              <a:ext uri="{FF2B5EF4-FFF2-40B4-BE49-F238E27FC236}">
                <a16:creationId xmlns:a16="http://schemas.microsoft.com/office/drawing/2014/main" id="{04BFE735-9762-0730-C991-67E07D2508CB}"/>
              </a:ext>
            </a:extLst>
          </p:cNvPr>
          <p:cNvPicPr>
            <a:picLocks noChangeAspect="1"/>
          </p:cNvPicPr>
          <p:nvPr/>
        </p:nvPicPr>
        <p:blipFill>
          <a:blip r:embed="rId2"/>
          <a:stretch>
            <a:fillRect/>
          </a:stretch>
        </p:blipFill>
        <p:spPr>
          <a:xfrm>
            <a:off x="7443735" y="1004255"/>
            <a:ext cx="3717665" cy="4475098"/>
          </a:xfrm>
          <a:prstGeom prst="rect">
            <a:avLst/>
          </a:prstGeom>
        </p:spPr>
      </p:pic>
      <p:pic>
        <p:nvPicPr>
          <p:cNvPr id="5" name="Picture 4" descr="A close-up of a number&#10;&#10;AI-generated content may be incorrect.">
            <a:extLst>
              <a:ext uri="{FF2B5EF4-FFF2-40B4-BE49-F238E27FC236}">
                <a16:creationId xmlns:a16="http://schemas.microsoft.com/office/drawing/2014/main" id="{CD668EF3-8C7C-9406-796F-66D79F70B69F}"/>
              </a:ext>
            </a:extLst>
          </p:cNvPr>
          <p:cNvPicPr>
            <a:picLocks noChangeAspect="1"/>
          </p:cNvPicPr>
          <p:nvPr/>
        </p:nvPicPr>
        <p:blipFill>
          <a:blip r:embed="rId3"/>
          <a:stretch>
            <a:fillRect/>
          </a:stretch>
        </p:blipFill>
        <p:spPr>
          <a:xfrm>
            <a:off x="951629" y="4717517"/>
            <a:ext cx="4469703" cy="1034757"/>
          </a:xfrm>
          <a:prstGeom prst="rect">
            <a:avLst/>
          </a:prstGeom>
        </p:spPr>
      </p:pic>
    </p:spTree>
    <p:extLst>
      <p:ext uri="{BB962C8B-B14F-4D97-AF65-F5344CB8AC3E}">
        <p14:creationId xmlns:p14="http://schemas.microsoft.com/office/powerpoint/2010/main" val="355444571"/>
      </p:ext>
    </p:extLst>
  </p:cSld>
  <p:clrMapOvr>
    <a:masterClrMapping/>
  </p:clrMapOvr>
  <mc:AlternateContent xmlns:mc="http://schemas.openxmlformats.org/markup-compatibility/2006">
    <mc:Choice xmlns:p14="http://schemas.microsoft.com/office/powerpoint/2010/main" Requires="p14">
      <p:transition p14:dur="250">
        <p:wipe dir="r"/>
      </p:transition>
    </mc:Choice>
    <mc:Fallback>
      <p:transition>
        <p:wipe dir="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A98D5-AED2-C6E8-BC67-CD46B729DA9F}"/>
            </a:ext>
          </a:extLst>
        </p:cNvPr>
        <p:cNvGrpSpPr/>
        <p:nvPr/>
      </p:nvGrpSpPr>
      <p:grpSpPr>
        <a:xfrm>
          <a:off x="0" y="0"/>
          <a:ext cx="0" cy="0"/>
          <a:chOff x="0" y="0"/>
          <a:chExt cx="0" cy="0"/>
        </a:xfrm>
      </p:grpSpPr>
      <p:pic>
        <p:nvPicPr>
          <p:cNvPr id="5" name="Picture 4" descr="image.png">
            <a:extLst>
              <a:ext uri="{FF2B5EF4-FFF2-40B4-BE49-F238E27FC236}">
                <a16:creationId xmlns:a16="http://schemas.microsoft.com/office/drawing/2014/main" id="{35801206-A093-3000-6296-59C3F91C35C3}"/>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458161" y="989021"/>
            <a:ext cx="11265653" cy="4879958"/>
          </a:xfrm>
          <a:prstGeom prst="rect">
            <a:avLst/>
          </a:prstGeom>
        </p:spPr>
      </p:pic>
      <p:sp>
        <p:nvSpPr>
          <p:cNvPr id="8" name="Rectangle 7">
            <a:extLst>
              <a:ext uri="{FF2B5EF4-FFF2-40B4-BE49-F238E27FC236}">
                <a16:creationId xmlns:a16="http://schemas.microsoft.com/office/drawing/2014/main" id="{0C1F28B5-327F-C1A8-7F2E-7024DE8D937E}"/>
              </a:ext>
            </a:extLst>
          </p:cNvPr>
          <p:cNvSpPr/>
          <p:nvPr/>
        </p:nvSpPr>
        <p:spPr>
          <a:xfrm>
            <a:off x="2227" y="118125"/>
            <a:ext cx="12177522" cy="954107"/>
          </a:xfrm>
          <a:prstGeom prst="rect">
            <a:avLst/>
          </a:prstGeom>
        </p:spPr>
        <p:txBody>
          <a:bodyPr wrap="square" lIns="91440" tIns="45720" rIns="91440" bIns="45720" anchor="t">
            <a:spAutoFit/>
          </a:bodyPr>
          <a:lstStyle/>
          <a:p>
            <a:pPr algn="ctr">
              <a:spcBef>
                <a:spcPct val="0"/>
              </a:spcBef>
              <a:spcAft>
                <a:spcPct val="0"/>
              </a:spcAft>
              <a:defRPr/>
            </a:pPr>
            <a:r>
              <a:rPr lang="en-US" sz="2800" b="1">
                <a:solidFill>
                  <a:prstClr val="black"/>
                </a:solidFill>
                <a:latin typeface="Arial"/>
                <a:cs typeface="Arial"/>
              </a:rPr>
              <a:t>Five Decades of Preclinical Testing has Shown that LV Unloading Reduces Myocardial Ischemia &amp; Promotes Cardioprotective Signaling</a:t>
            </a:r>
          </a:p>
        </p:txBody>
      </p:sp>
      <p:sp>
        <p:nvSpPr>
          <p:cNvPr id="9" name="TextBox 3">
            <a:extLst>
              <a:ext uri="{FF2B5EF4-FFF2-40B4-BE49-F238E27FC236}">
                <a16:creationId xmlns:a16="http://schemas.microsoft.com/office/drawing/2014/main" id="{7B2BB772-E9A7-C23D-887F-0E2F04790B30}"/>
              </a:ext>
            </a:extLst>
          </p:cNvPr>
          <p:cNvSpPr txBox="1">
            <a:spLocks noChangeArrowheads="1"/>
          </p:cNvSpPr>
          <p:nvPr/>
        </p:nvSpPr>
        <p:spPr bwMode="auto">
          <a:xfrm>
            <a:off x="3453351" y="6044130"/>
            <a:ext cx="74472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77" fontAlgn="base">
              <a:spcBef>
                <a:spcPct val="0"/>
              </a:spcBef>
              <a:spcAft>
                <a:spcPct val="0"/>
              </a:spcAft>
              <a:buNone/>
              <a:defRPr/>
            </a:pPr>
            <a:r>
              <a:rPr lang="de-DE" altLang="en-US" sz="1200" err="1">
                <a:solidFill>
                  <a:schemeClr val="bg1"/>
                </a:solidFill>
                <a:latin typeface="Arial"/>
                <a:cs typeface="Arial"/>
              </a:rPr>
              <a:t>DeLaria</a:t>
            </a:r>
            <a:r>
              <a:rPr lang="de-DE" altLang="en-US" sz="1200">
                <a:solidFill>
                  <a:schemeClr val="bg1"/>
                </a:solidFill>
                <a:latin typeface="Arial"/>
                <a:cs typeface="Arial"/>
              </a:rPr>
              <a:t> and Bernstein et al J Thor Card </a:t>
            </a:r>
            <a:r>
              <a:rPr lang="de-DE" altLang="en-US" sz="1200" err="1">
                <a:solidFill>
                  <a:schemeClr val="bg1"/>
                </a:solidFill>
                <a:latin typeface="Arial"/>
                <a:cs typeface="Arial"/>
              </a:rPr>
              <a:t>Surg</a:t>
            </a:r>
            <a:r>
              <a:rPr lang="de-DE" altLang="en-US" sz="1200">
                <a:solidFill>
                  <a:schemeClr val="bg1"/>
                </a:solidFill>
                <a:latin typeface="Arial"/>
                <a:cs typeface="Arial"/>
              </a:rPr>
              <a:t> 1974; </a:t>
            </a:r>
            <a:r>
              <a:rPr lang="de-DE" altLang="en-US" sz="1200" err="1">
                <a:solidFill>
                  <a:schemeClr val="bg1"/>
                </a:solidFill>
                <a:latin typeface="Arial"/>
                <a:cs typeface="Arial"/>
              </a:rPr>
              <a:t>Laschinger</a:t>
            </a:r>
            <a:r>
              <a:rPr lang="de-DE" altLang="en-US" sz="1200">
                <a:solidFill>
                  <a:schemeClr val="bg1"/>
                </a:solidFill>
                <a:latin typeface="Arial"/>
                <a:cs typeface="Arial"/>
              </a:rPr>
              <a:t> and Spencer et al Arch </a:t>
            </a:r>
            <a:r>
              <a:rPr lang="de-DE" altLang="en-US" sz="1200" err="1">
                <a:solidFill>
                  <a:schemeClr val="bg1"/>
                </a:solidFill>
                <a:latin typeface="Arial"/>
                <a:cs typeface="Arial"/>
              </a:rPr>
              <a:t>Surg</a:t>
            </a:r>
            <a:r>
              <a:rPr lang="de-DE" altLang="en-US" sz="1200">
                <a:solidFill>
                  <a:schemeClr val="bg1"/>
                </a:solidFill>
                <a:latin typeface="Arial"/>
                <a:cs typeface="Arial"/>
              </a:rPr>
              <a:t> 1983; </a:t>
            </a:r>
          </a:p>
          <a:p>
            <a:pPr defTabSz="914377" fontAlgn="base">
              <a:spcBef>
                <a:spcPct val="0"/>
              </a:spcBef>
              <a:spcAft>
                <a:spcPct val="0"/>
              </a:spcAft>
              <a:buNone/>
              <a:defRPr/>
            </a:pPr>
            <a:r>
              <a:rPr lang="de-DE" altLang="en-US" sz="1200">
                <a:solidFill>
                  <a:schemeClr val="bg1"/>
                </a:solidFill>
                <a:latin typeface="Arial"/>
                <a:cs typeface="Arial"/>
              </a:rPr>
              <a:t>Meyns et al. J Am Coll </a:t>
            </a:r>
            <a:r>
              <a:rPr lang="de-DE" altLang="en-US" sz="1200" err="1">
                <a:solidFill>
                  <a:schemeClr val="bg1"/>
                </a:solidFill>
                <a:latin typeface="Arial"/>
                <a:cs typeface="Arial"/>
              </a:rPr>
              <a:t>Cardiol</a:t>
            </a:r>
            <a:r>
              <a:rPr lang="de-DE" altLang="en-US" sz="1200">
                <a:solidFill>
                  <a:schemeClr val="bg1"/>
                </a:solidFill>
                <a:latin typeface="Arial"/>
                <a:cs typeface="Arial"/>
              </a:rPr>
              <a:t> 2003; </a:t>
            </a:r>
            <a:r>
              <a:rPr lang="de-DE" altLang="en-US" sz="1200" err="1">
                <a:solidFill>
                  <a:schemeClr val="bg1"/>
                </a:solidFill>
                <a:latin typeface="Arial"/>
                <a:cs typeface="Arial"/>
              </a:rPr>
              <a:t>Archour</a:t>
            </a:r>
            <a:r>
              <a:rPr lang="de-DE" altLang="en-US" sz="1200">
                <a:solidFill>
                  <a:schemeClr val="bg1"/>
                </a:solidFill>
                <a:latin typeface="Arial"/>
                <a:cs typeface="Arial"/>
              </a:rPr>
              <a:t>, </a:t>
            </a:r>
            <a:r>
              <a:rPr lang="en-US" altLang="en-US" sz="1200">
                <a:solidFill>
                  <a:schemeClr val="bg1"/>
                </a:solidFill>
                <a:latin typeface="Arial"/>
                <a:ea typeface="ヒラギノ角ゴ Pro W3"/>
                <a:cs typeface="Arial"/>
              </a:rPr>
              <a:t>Smalling et al CCI 2005; </a:t>
            </a:r>
            <a:r>
              <a:rPr lang="en-US" altLang="en-US" sz="1200" err="1">
                <a:solidFill>
                  <a:schemeClr val="bg1"/>
                </a:solidFill>
                <a:latin typeface="Arial"/>
                <a:ea typeface="ヒラギノ角ゴ Pro W3"/>
                <a:cs typeface="Arial"/>
              </a:rPr>
              <a:t>Tieluo</a:t>
            </a:r>
            <a:r>
              <a:rPr lang="en-US" altLang="en-US" sz="1200">
                <a:solidFill>
                  <a:schemeClr val="bg1"/>
                </a:solidFill>
                <a:latin typeface="Arial"/>
                <a:ea typeface="ヒラギノ角ゴ Pro W3"/>
                <a:cs typeface="Arial"/>
              </a:rPr>
              <a:t>, Griffith, et al JATS 2016;</a:t>
            </a:r>
            <a:br>
              <a:rPr lang="en-US" altLang="en-US" sz="1200">
                <a:solidFill>
                  <a:schemeClr val="bg1"/>
                </a:solidFill>
                <a:latin typeface="Arial" panose="020B0604020202020204" pitchFamily="34" charset="0"/>
                <a:ea typeface="ヒラギノ角ゴ Pro W3"/>
                <a:cs typeface="Arial" panose="020B0604020202020204" pitchFamily="34" charset="0"/>
              </a:rPr>
            </a:br>
            <a:r>
              <a:rPr lang="de-DE" altLang="en-US" sz="1200" err="1">
                <a:solidFill>
                  <a:schemeClr val="bg1"/>
                </a:solidFill>
                <a:latin typeface="Arial"/>
                <a:cs typeface="Arial"/>
              </a:rPr>
              <a:t>Saku</a:t>
            </a:r>
            <a:r>
              <a:rPr lang="de-DE" altLang="en-US" sz="1200">
                <a:solidFill>
                  <a:schemeClr val="bg1"/>
                </a:solidFill>
                <a:latin typeface="Arial"/>
                <a:cs typeface="Arial"/>
              </a:rPr>
              <a:t>, </a:t>
            </a:r>
            <a:r>
              <a:rPr lang="de-DE" altLang="en-US" sz="1200" err="1">
                <a:solidFill>
                  <a:schemeClr val="bg1"/>
                </a:solidFill>
                <a:latin typeface="Arial"/>
                <a:cs typeface="Arial"/>
              </a:rPr>
              <a:t>Sunagawa</a:t>
            </a:r>
            <a:r>
              <a:rPr lang="de-DE" altLang="en-US" sz="1200">
                <a:solidFill>
                  <a:schemeClr val="bg1"/>
                </a:solidFill>
                <a:latin typeface="Arial"/>
                <a:cs typeface="Arial"/>
              </a:rPr>
              <a:t> et al </a:t>
            </a:r>
            <a:r>
              <a:rPr lang="de-DE" altLang="en-US" sz="1200" err="1">
                <a:solidFill>
                  <a:schemeClr val="bg1"/>
                </a:solidFill>
                <a:latin typeface="Arial"/>
                <a:cs typeface="Arial"/>
              </a:rPr>
              <a:t>Circ</a:t>
            </a:r>
            <a:r>
              <a:rPr lang="de-DE" altLang="en-US" sz="1200">
                <a:solidFill>
                  <a:schemeClr val="bg1"/>
                </a:solidFill>
                <a:latin typeface="Arial"/>
                <a:cs typeface="Arial"/>
              </a:rPr>
              <a:t> HF 2018; </a:t>
            </a:r>
            <a:r>
              <a:rPr kumimoji="0" lang="en-US" altLang="en-US" sz="1200" i="0" u="none" strike="noStrike" kern="1200" cap="none" spc="0" normalizeH="0" baseline="0" noProof="0">
                <a:ln>
                  <a:noFill/>
                </a:ln>
                <a:solidFill>
                  <a:schemeClr val="bg1"/>
                </a:solidFill>
                <a:effectLst/>
                <a:uLnTx/>
                <a:uFillTx/>
                <a:latin typeface="Arial"/>
                <a:ea typeface="ヒラギノ角ゴ Pro W3"/>
                <a:cs typeface="Arial"/>
              </a:rPr>
              <a:t>Esposito ML et al. JACC 2018</a:t>
            </a:r>
            <a:r>
              <a:rPr lang="en-US" altLang="en-US" sz="1200">
                <a:solidFill>
                  <a:schemeClr val="bg1"/>
                </a:solidFill>
                <a:latin typeface="Arial"/>
                <a:ea typeface="ヒラギノ角ゴ Pro W3"/>
                <a:cs typeface="Arial"/>
              </a:rPr>
              <a:t>; Watanabe, Ishikawa et al JAHA 2018; </a:t>
            </a:r>
          </a:p>
          <a:p>
            <a:pPr defTabSz="914377" fontAlgn="base">
              <a:spcBef>
                <a:spcPct val="0"/>
              </a:spcBef>
              <a:spcAft>
                <a:spcPct val="0"/>
              </a:spcAft>
              <a:buNone/>
              <a:defRPr/>
            </a:pPr>
            <a:r>
              <a:rPr lang="en-US" sz="1200">
                <a:solidFill>
                  <a:schemeClr val="bg1"/>
                </a:solidFill>
                <a:latin typeface="Arial" panose="020B0604020202020204" pitchFamily="34" charset="0"/>
                <a:ea typeface="ヒラギノ角ゴ Pro W3"/>
                <a:cs typeface="Arial" panose="020B0604020202020204" pitchFamily="34" charset="0"/>
              </a:rPr>
              <a:t>Kapur NK et al. Circulation 2019</a:t>
            </a:r>
          </a:p>
        </p:txBody>
      </p:sp>
      <p:sp>
        <p:nvSpPr>
          <p:cNvPr id="3" name="Rectangle 2">
            <a:extLst>
              <a:ext uri="{FF2B5EF4-FFF2-40B4-BE49-F238E27FC236}">
                <a16:creationId xmlns:a16="http://schemas.microsoft.com/office/drawing/2014/main" id="{CA140025-BBFB-D476-3021-30959938031D}"/>
              </a:ext>
            </a:extLst>
          </p:cNvPr>
          <p:cNvSpPr/>
          <p:nvPr/>
        </p:nvSpPr>
        <p:spPr>
          <a:xfrm>
            <a:off x="4267200" y="2716306"/>
            <a:ext cx="493059" cy="2868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CEBA2EA-3FB9-365F-1B1E-36471EA38BA1}"/>
              </a:ext>
            </a:extLst>
          </p:cNvPr>
          <p:cNvSpPr txBox="1"/>
          <p:nvPr/>
        </p:nvSpPr>
        <p:spPr>
          <a:xfrm>
            <a:off x="3100039" y="2542376"/>
            <a:ext cx="1572322" cy="523220"/>
          </a:xfrm>
          <a:prstGeom prst="rect">
            <a:avLst/>
          </a:prstGeom>
          <a:solidFill>
            <a:schemeClr val="bg1"/>
          </a:solidFill>
        </p:spPr>
        <p:txBody>
          <a:bodyPr wrap="square" rtlCol="0">
            <a:spAutoFit/>
          </a:bodyPr>
          <a:lstStyle/>
          <a:p>
            <a:pPr algn="ctr"/>
            <a:r>
              <a:rPr lang="en-US" sz="2800" b="1"/>
              <a:t>Impella </a:t>
            </a:r>
          </a:p>
        </p:txBody>
      </p:sp>
      <p:sp>
        <p:nvSpPr>
          <p:cNvPr id="4" name="TextBox 3">
            <a:extLst>
              <a:ext uri="{FF2B5EF4-FFF2-40B4-BE49-F238E27FC236}">
                <a16:creationId xmlns:a16="http://schemas.microsoft.com/office/drawing/2014/main" id="{5658891C-A898-DF85-50A8-8268CD3F9D1E}"/>
              </a:ext>
            </a:extLst>
          </p:cNvPr>
          <p:cNvSpPr txBox="1"/>
          <p:nvPr/>
        </p:nvSpPr>
        <p:spPr>
          <a:xfrm>
            <a:off x="3100039" y="3417070"/>
            <a:ext cx="1660220" cy="523220"/>
          </a:xfrm>
          <a:prstGeom prst="rect">
            <a:avLst/>
          </a:prstGeom>
          <a:solidFill>
            <a:schemeClr val="bg1"/>
          </a:solidFill>
        </p:spPr>
        <p:txBody>
          <a:bodyPr wrap="square" rtlCol="0">
            <a:spAutoFit/>
          </a:bodyPr>
          <a:lstStyle/>
          <a:p>
            <a:pPr algn="ctr"/>
            <a:r>
              <a:rPr lang="en-US" sz="2800" b="1"/>
              <a:t>Pre-PCI </a:t>
            </a:r>
          </a:p>
        </p:txBody>
      </p:sp>
    </p:spTree>
    <p:extLst>
      <p:ext uri="{BB962C8B-B14F-4D97-AF65-F5344CB8AC3E}">
        <p14:creationId xmlns:p14="http://schemas.microsoft.com/office/powerpoint/2010/main" val="3641460168"/>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DCD12-2410-7189-DC9A-BEE69F0E9A0D}"/>
            </a:ext>
          </a:extLst>
        </p:cNvPr>
        <p:cNvGrpSpPr/>
        <p:nvPr/>
      </p:nvGrpSpPr>
      <p:grpSpPr>
        <a:xfrm>
          <a:off x="0" y="0"/>
          <a:ext cx="0" cy="0"/>
          <a:chOff x="0" y="0"/>
          <a:chExt cx="0" cy="0"/>
        </a:xfrm>
      </p:grpSpPr>
      <p:sp>
        <p:nvSpPr>
          <p:cNvPr id="2" name="TextBox 3">
            <a:extLst>
              <a:ext uri="{FF2B5EF4-FFF2-40B4-BE49-F238E27FC236}">
                <a16:creationId xmlns:a16="http://schemas.microsoft.com/office/drawing/2014/main" id="{C641F47B-E303-9664-399E-4F35F56D9A91}"/>
              </a:ext>
            </a:extLst>
          </p:cNvPr>
          <p:cNvSpPr txBox="1">
            <a:spLocks noChangeArrowheads="1"/>
          </p:cNvSpPr>
          <p:nvPr/>
        </p:nvSpPr>
        <p:spPr bwMode="auto">
          <a:xfrm>
            <a:off x="3722293" y="6173563"/>
            <a:ext cx="63946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377" fontAlgn="base">
              <a:spcBef>
                <a:spcPct val="0"/>
              </a:spcBef>
              <a:spcAft>
                <a:spcPct val="0"/>
              </a:spcAft>
              <a:buNone/>
              <a:defRPr/>
            </a:pPr>
            <a:r>
              <a:rPr lang="en-US" altLang="en-US" sz="1600">
                <a:solidFill>
                  <a:schemeClr val="bg1"/>
                </a:solidFill>
                <a:latin typeface="Arial"/>
                <a:ea typeface="ヒラギノ角ゴ Pro W3"/>
                <a:cs typeface="Arial"/>
              </a:rPr>
              <a:t>Esposito and Kapur </a:t>
            </a:r>
            <a:r>
              <a:rPr kumimoji="0" lang="en-US" altLang="en-US" sz="1600" i="0" u="none" strike="noStrike" kern="1200" cap="none" spc="0" normalizeH="0" baseline="0" noProof="0">
                <a:ln>
                  <a:noFill/>
                </a:ln>
                <a:solidFill>
                  <a:schemeClr val="bg1"/>
                </a:solidFill>
                <a:effectLst/>
                <a:uLnTx/>
                <a:uFillTx/>
                <a:latin typeface="Arial"/>
                <a:ea typeface="ヒラギノ角ゴ Pro W3"/>
                <a:cs typeface="Arial"/>
              </a:rPr>
              <a:t>et al. JACC 2018;72:501-14</a:t>
            </a:r>
            <a:endParaRPr lang="en-US" altLang="en-US" sz="1600">
              <a:solidFill>
                <a:schemeClr val="bg1"/>
              </a:solidFill>
              <a:latin typeface="Arial"/>
              <a:ea typeface="ヒラギノ角ゴ Pro W3"/>
              <a:cs typeface="Arial"/>
            </a:endParaRPr>
          </a:p>
          <a:p>
            <a:pPr algn="ctr" defTabSz="914377">
              <a:spcBef>
                <a:spcPct val="0"/>
              </a:spcBef>
              <a:spcAft>
                <a:spcPct val="0"/>
              </a:spcAft>
              <a:buNone/>
              <a:defRPr/>
            </a:pPr>
            <a:r>
              <a:rPr lang="en-US" sz="1600">
                <a:solidFill>
                  <a:schemeClr val="bg1"/>
                </a:solidFill>
                <a:latin typeface="Arial"/>
                <a:ea typeface="ヒラギノ角ゴ Pro W3"/>
                <a:cs typeface="Arial"/>
              </a:rPr>
              <a:t>Kapur and O'Neill et al. Circulation 2019;139:337-46</a:t>
            </a:r>
            <a:endParaRPr lang="en-US" altLang="en-US" sz="1600">
              <a:solidFill>
                <a:schemeClr val="bg1"/>
              </a:solidFill>
              <a:latin typeface="Arial"/>
              <a:ea typeface="ヒラギノ角ゴ Pro W3"/>
              <a:cs typeface="Arial"/>
            </a:endParaRPr>
          </a:p>
        </p:txBody>
      </p:sp>
      <p:pic>
        <p:nvPicPr>
          <p:cNvPr id="3" name="Picture 2" descr="image.png">
            <a:extLst>
              <a:ext uri="{FF2B5EF4-FFF2-40B4-BE49-F238E27FC236}">
                <a16:creationId xmlns:a16="http://schemas.microsoft.com/office/drawing/2014/main" id="{5B2CC034-411F-8142-F784-C97354C978F9}"/>
              </a:ext>
            </a:extLst>
          </p:cNvPr>
          <p:cNvPicPr>
            <a:picLocks noChangeAspect="1"/>
          </p:cNvPicPr>
          <p:nvPr/>
        </p:nvPicPr>
        <p:blipFill>
          <a:blip r:embed="rId3" cstate="hqprint">
            <a:extLst>
              <a:ext uri="{28A0092B-C50C-407E-A947-70E740481C1C}">
                <a14:useLocalDpi xmlns:a14="http://schemas.microsoft.com/office/drawing/2010/main"/>
              </a:ext>
            </a:extLst>
          </a:blip>
          <a:srcRect b="2471"/>
          <a:stretch>
            <a:fillRect/>
          </a:stretch>
        </p:blipFill>
        <p:spPr>
          <a:xfrm>
            <a:off x="193008" y="1359756"/>
            <a:ext cx="5149332" cy="3580427"/>
          </a:xfrm>
          <a:prstGeom prst="rect">
            <a:avLst/>
          </a:prstGeom>
        </p:spPr>
      </p:pic>
      <p:sp>
        <p:nvSpPr>
          <p:cNvPr id="8" name="Rectangle 7">
            <a:extLst>
              <a:ext uri="{FF2B5EF4-FFF2-40B4-BE49-F238E27FC236}">
                <a16:creationId xmlns:a16="http://schemas.microsoft.com/office/drawing/2014/main" id="{FACB99B9-5A12-FA20-2BD7-9883B983C1E0}"/>
              </a:ext>
            </a:extLst>
          </p:cNvPr>
          <p:cNvSpPr/>
          <p:nvPr/>
        </p:nvSpPr>
        <p:spPr>
          <a:xfrm>
            <a:off x="2227" y="128878"/>
            <a:ext cx="12177522" cy="1015663"/>
          </a:xfrm>
          <a:prstGeom prst="rect">
            <a:avLst/>
          </a:prstGeom>
        </p:spPr>
        <p:txBody>
          <a:bodyPr wrap="square" lIns="91440" tIns="45720" rIns="91440" bIns="45720" anchor="t">
            <a:spAutoFit/>
          </a:bodyPr>
          <a:lstStyle/>
          <a:p>
            <a:pPr algn="ctr">
              <a:spcBef>
                <a:spcPct val="0"/>
              </a:spcBef>
              <a:spcAft>
                <a:spcPct val="0"/>
              </a:spcAft>
              <a:defRPr/>
            </a:pPr>
            <a:r>
              <a:rPr lang="en-US" sz="2800" b="1">
                <a:solidFill>
                  <a:prstClr val="black"/>
                </a:solidFill>
                <a:latin typeface="Arial"/>
                <a:cs typeface="Arial"/>
              </a:rPr>
              <a:t>Bench to Bedside Translation of the Door-to-Unload Paradigm</a:t>
            </a:r>
          </a:p>
          <a:p>
            <a:pPr algn="ctr">
              <a:defRPr/>
            </a:pPr>
            <a:r>
              <a:rPr lang="en-US" sz="3200" b="1">
                <a:solidFill>
                  <a:srgbClr val="4472C4"/>
                </a:solidFill>
                <a:latin typeface="Arial"/>
                <a:cs typeface="Arial"/>
              </a:rPr>
              <a:t>LV Unloading Plus Delayed PCI Reduces Infarct Size</a:t>
            </a:r>
            <a:endParaRPr lang="en-US" sz="3200">
              <a:solidFill>
                <a:srgbClr val="4472C4"/>
              </a:solidFill>
              <a:latin typeface="Arial"/>
              <a:cs typeface="Arial"/>
            </a:endParaRPr>
          </a:p>
        </p:txBody>
      </p:sp>
      <p:pic>
        <p:nvPicPr>
          <p:cNvPr id="5" name="Picture 4">
            <a:extLst>
              <a:ext uri="{FF2B5EF4-FFF2-40B4-BE49-F238E27FC236}">
                <a16:creationId xmlns:a16="http://schemas.microsoft.com/office/drawing/2014/main" id="{09B1F722-E211-DF43-C13F-2ACEB9C1BF7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561597" y="1381494"/>
            <a:ext cx="6432884" cy="3289133"/>
          </a:xfrm>
          <a:prstGeom prst="rect">
            <a:avLst/>
          </a:prstGeom>
        </p:spPr>
      </p:pic>
      <p:sp>
        <p:nvSpPr>
          <p:cNvPr id="9" name="TextBox 8">
            <a:extLst>
              <a:ext uri="{FF2B5EF4-FFF2-40B4-BE49-F238E27FC236}">
                <a16:creationId xmlns:a16="http://schemas.microsoft.com/office/drawing/2014/main" id="{DD5518B4-B640-08DD-913F-161E145DC41D}"/>
              </a:ext>
            </a:extLst>
          </p:cNvPr>
          <p:cNvSpPr txBox="1"/>
          <p:nvPr/>
        </p:nvSpPr>
        <p:spPr>
          <a:xfrm>
            <a:off x="650750" y="5006152"/>
            <a:ext cx="479450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000000"/>
                </a:solidFill>
                <a:latin typeface="Arial"/>
                <a:cs typeface="Segoe UI"/>
              </a:rPr>
              <a:t>30 Minutes of LV Unloading Before PCI Optimize Myocardial Salvage</a:t>
            </a:r>
            <a:endParaRPr lang="en-US" sz="2000" b="1">
              <a:latin typeface="Arial"/>
              <a:cs typeface="Segoe UI"/>
            </a:endParaRPr>
          </a:p>
        </p:txBody>
      </p:sp>
      <p:sp>
        <p:nvSpPr>
          <p:cNvPr id="10" name="TextBox 9">
            <a:extLst>
              <a:ext uri="{FF2B5EF4-FFF2-40B4-BE49-F238E27FC236}">
                <a16:creationId xmlns:a16="http://schemas.microsoft.com/office/drawing/2014/main" id="{D73B7211-725A-71DE-4153-5B18E608B7CA}"/>
              </a:ext>
            </a:extLst>
          </p:cNvPr>
          <p:cNvSpPr txBox="1"/>
          <p:nvPr/>
        </p:nvSpPr>
        <p:spPr>
          <a:xfrm>
            <a:off x="6024855" y="4966045"/>
            <a:ext cx="549634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Arial"/>
                <a:cs typeface="Segoe UI"/>
              </a:rPr>
              <a:t>STEMI-DTU Pilot Trial Confirms</a:t>
            </a:r>
          </a:p>
          <a:p>
            <a:pPr algn="ctr"/>
            <a:r>
              <a:rPr lang="en-US" sz="2000" b="1">
                <a:latin typeface="Arial"/>
                <a:cs typeface="Segoe UI"/>
              </a:rPr>
              <a:t>Feasibility of LV Unloading + Delayed PCI</a:t>
            </a:r>
          </a:p>
        </p:txBody>
      </p:sp>
    </p:spTree>
    <p:extLst>
      <p:ext uri="{BB962C8B-B14F-4D97-AF65-F5344CB8AC3E}">
        <p14:creationId xmlns:p14="http://schemas.microsoft.com/office/powerpoint/2010/main" val="2522845102"/>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B912DA55-BE0C-3B93-55A8-A950E67E86FB}"/>
              </a:ext>
            </a:extLst>
          </p:cNvPr>
          <p:cNvSpPr>
            <a:spLocks noGrp="1"/>
          </p:cNvSpPr>
          <p:nvPr>
            <p:ph type="title"/>
          </p:nvPr>
        </p:nvSpPr>
        <p:spPr>
          <a:xfrm>
            <a:off x="288259" y="192859"/>
            <a:ext cx="11628959" cy="530943"/>
          </a:xfrm>
        </p:spPr>
        <p:txBody>
          <a:bodyPr/>
          <a:lstStyle/>
          <a:p>
            <a:r>
              <a:rPr lang="en-US" dirty="0">
                <a:solidFill>
                  <a:schemeClr val="tx1"/>
                </a:solidFill>
              </a:rPr>
              <a:t>STEMI-DTU Randomized Controlled Trial</a:t>
            </a:r>
          </a:p>
        </p:txBody>
      </p:sp>
      <p:sp>
        <p:nvSpPr>
          <p:cNvPr id="134" name="Content Placeholder 2">
            <a:extLst>
              <a:ext uri="{FF2B5EF4-FFF2-40B4-BE49-F238E27FC236}">
                <a16:creationId xmlns:a16="http://schemas.microsoft.com/office/drawing/2014/main" id="{4F314404-06CC-849F-1A16-4CFF51D04249}"/>
              </a:ext>
            </a:extLst>
          </p:cNvPr>
          <p:cNvSpPr txBox="1">
            <a:spLocks/>
          </p:cNvSpPr>
          <p:nvPr/>
        </p:nvSpPr>
        <p:spPr>
          <a:xfrm>
            <a:off x="6313463" y="3134571"/>
            <a:ext cx="4253998" cy="1109135"/>
          </a:xfrm>
          <a:prstGeom prst="roundRect">
            <a:avLst>
              <a:gd name="adj" fmla="val 12090"/>
            </a:avLst>
          </a:prstGeom>
          <a:noFill/>
          <a:ln>
            <a:solidFill>
              <a:schemeClr val="bg1">
                <a:lumMod val="85000"/>
              </a:schemeClr>
            </a:solidFill>
          </a:ln>
        </p:spPr>
        <p:txBody>
          <a:bodyPr wrap="none" rtlCol="0" anchor="ctr" anchorCtr="0">
            <a:noAutofit/>
          </a:bodyPr>
          <a:lstStyle>
            <a:defPPr>
              <a:defRPr lang="en-US"/>
            </a:defPPr>
            <a:lvl1pPr>
              <a:defRPr sz="12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r>
              <a:rPr lang="en-US" sz="1600">
                <a:latin typeface="Arial" panose="020B0604020202020204" pitchFamily="34" charset="0"/>
                <a:cs typeface="Arial" panose="020B0604020202020204" pitchFamily="34" charset="0"/>
              </a:rPr>
              <a:t>Immediate coronary angiography + PCI</a:t>
            </a:r>
          </a:p>
        </p:txBody>
      </p:sp>
      <p:sp>
        <p:nvSpPr>
          <p:cNvPr id="133" name="Content Placeholder 2">
            <a:extLst>
              <a:ext uri="{FF2B5EF4-FFF2-40B4-BE49-F238E27FC236}">
                <a16:creationId xmlns:a16="http://schemas.microsoft.com/office/drawing/2014/main" id="{AAE7DED3-5804-E4AC-1BF1-D8D86168DFB7}"/>
              </a:ext>
            </a:extLst>
          </p:cNvPr>
          <p:cNvSpPr txBox="1">
            <a:spLocks/>
          </p:cNvSpPr>
          <p:nvPr/>
        </p:nvSpPr>
        <p:spPr>
          <a:xfrm>
            <a:off x="1644053" y="3134571"/>
            <a:ext cx="4253998" cy="1109135"/>
          </a:xfrm>
          <a:prstGeom prst="roundRect">
            <a:avLst>
              <a:gd name="adj" fmla="val 12090"/>
            </a:avLst>
          </a:prstGeom>
          <a:noFill/>
          <a:ln>
            <a:solidFill>
              <a:srgbClr val="1616FF"/>
            </a:solidFill>
          </a:ln>
        </p:spPr>
        <p:txBody>
          <a:bodyPr wrap="none" lIns="137160" tIns="45720" rIns="91440" bIns="45720" rtlCol="0" anchor="ctr">
            <a:noAutofit/>
          </a:bodyPr>
          <a:lstStyle>
            <a:defPPr>
              <a:defRPr lang="en-US"/>
            </a:defPPr>
            <a:lvl1pPr>
              <a:defRPr sz="12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r>
              <a:rPr lang="en-US" sz="1600" dirty="0">
                <a:solidFill>
                  <a:srgbClr val="000000"/>
                </a:solidFill>
                <a:latin typeface="Arial"/>
                <a:cs typeface="Arial"/>
              </a:rPr>
              <a:t>Impella CP </a:t>
            </a:r>
            <a:r>
              <a:rPr lang="en-US" sz="1600">
                <a:solidFill>
                  <a:srgbClr val="000000"/>
                </a:solidFill>
                <a:latin typeface="Arial"/>
                <a:cs typeface="Arial"/>
              </a:rPr>
              <a:t>Impella plus </a:t>
            </a:r>
            <a:r>
              <a:rPr lang="en-US" sz="1600" dirty="0">
                <a:solidFill>
                  <a:srgbClr val="000000"/>
                </a:solidFill>
                <a:latin typeface="Arial"/>
                <a:cs typeface="Arial"/>
              </a:rPr>
              <a:t>a protocolized </a:t>
            </a:r>
          </a:p>
          <a:p>
            <a:pPr algn="ctr"/>
            <a:r>
              <a:rPr lang="en-US" sz="1600" dirty="0">
                <a:solidFill>
                  <a:srgbClr val="000000"/>
                </a:solidFill>
                <a:latin typeface="Arial"/>
                <a:cs typeface="Arial"/>
              </a:rPr>
              <a:t> ≥30-minute delay before PCI</a:t>
            </a:r>
          </a:p>
          <a:p>
            <a:pPr algn="ctr"/>
            <a:r>
              <a:rPr lang="en-US" sz="1600" b="0" dirty="0">
                <a:solidFill>
                  <a:srgbClr val="000000"/>
                </a:solidFill>
                <a:latin typeface="Arial" panose="020B0604020202020204" pitchFamily="34" charset="0"/>
                <a:cs typeface="Arial" panose="020B0604020202020204" pitchFamily="34" charset="0"/>
              </a:rPr>
              <a:t>4-24 hours Impella CP support</a:t>
            </a:r>
          </a:p>
        </p:txBody>
      </p:sp>
      <p:sp>
        <p:nvSpPr>
          <p:cNvPr id="15" name="Content Placeholder 2">
            <a:extLst>
              <a:ext uri="{FF2B5EF4-FFF2-40B4-BE49-F238E27FC236}">
                <a16:creationId xmlns:a16="http://schemas.microsoft.com/office/drawing/2014/main" id="{D6A4413C-12F8-2762-1608-2F90AACE71C0}"/>
              </a:ext>
            </a:extLst>
          </p:cNvPr>
          <p:cNvSpPr txBox="1">
            <a:spLocks/>
          </p:cNvSpPr>
          <p:nvPr/>
        </p:nvSpPr>
        <p:spPr>
          <a:xfrm>
            <a:off x="1545834" y="850239"/>
            <a:ext cx="9113807" cy="595219"/>
          </a:xfrm>
          <a:prstGeom prst="roundRect">
            <a:avLst>
              <a:gd name="adj" fmla="val 12090"/>
            </a:avLst>
          </a:prstGeom>
          <a:solidFill>
            <a:schemeClr val="bg1">
              <a:lumMod val="95000"/>
            </a:schemeClr>
          </a:solidFill>
          <a:ln>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vert="horz" wrap="none" lIns="0" tIns="0" rIns="0" bIns="0" rtlCol="0" anchor="ctr"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400" b="1">
                <a:effectLst/>
                <a:latin typeface="Arial" panose="020B0604020202020204" pitchFamily="34" charset="0"/>
                <a:cs typeface="Arial" panose="020B0604020202020204" pitchFamily="34" charset="0"/>
              </a:rPr>
              <a:t>Acute anterior STEMI without cardiogenic shock</a:t>
            </a:r>
            <a:br>
              <a:rPr lang="en-US" sz="1600" b="1">
                <a:effectLst/>
                <a:latin typeface="Arial" panose="020B0604020202020204" pitchFamily="34" charset="0"/>
                <a:cs typeface="Arial" panose="020B0604020202020204" pitchFamily="34" charset="0"/>
              </a:rPr>
            </a:br>
            <a:r>
              <a:rPr lang="en-US" sz="1600">
                <a:latin typeface="Arial" panose="020B0604020202020204" pitchFamily="34" charset="0"/>
                <a:cs typeface="Arial" panose="020B0604020202020204" pitchFamily="34" charset="0"/>
              </a:rPr>
              <a:t>P</a:t>
            </a:r>
            <a:r>
              <a:rPr lang="en-US" sz="1600">
                <a:effectLst/>
                <a:latin typeface="Arial" panose="020B0604020202020204" pitchFamily="34" charset="0"/>
                <a:cs typeface="Arial" panose="020B0604020202020204" pitchFamily="34" charset="0"/>
              </a:rPr>
              <a:t>atients meeting all clinical inclusion and no exclusion criteria</a:t>
            </a:r>
            <a:r>
              <a:rPr lang="en-US" sz="1600" b="1">
                <a:effectLst/>
                <a:latin typeface="Arial" panose="020B0604020202020204" pitchFamily="34" charset="0"/>
                <a:cs typeface="Arial" panose="020B0604020202020204" pitchFamily="34" charset="0"/>
              </a:rPr>
              <a:t> </a:t>
            </a:r>
            <a:endParaRPr lang="en-US" sz="1400" b="1">
              <a:effectLst/>
              <a:latin typeface="Arial" panose="020B0604020202020204" pitchFamily="34" charset="0"/>
              <a:cs typeface="Arial" panose="020B0604020202020204" pitchFamily="34" charset="0"/>
            </a:endParaRPr>
          </a:p>
        </p:txBody>
      </p:sp>
      <p:sp>
        <p:nvSpPr>
          <p:cNvPr id="16" name="Content Placeholder 2">
            <a:extLst>
              <a:ext uri="{FF2B5EF4-FFF2-40B4-BE49-F238E27FC236}">
                <a16:creationId xmlns:a16="http://schemas.microsoft.com/office/drawing/2014/main" id="{223D75F4-D980-C919-3785-293BA076A95C}"/>
              </a:ext>
            </a:extLst>
          </p:cNvPr>
          <p:cNvSpPr txBox="1">
            <a:spLocks/>
          </p:cNvSpPr>
          <p:nvPr/>
        </p:nvSpPr>
        <p:spPr>
          <a:xfrm>
            <a:off x="1545834" y="1613933"/>
            <a:ext cx="9113807" cy="595219"/>
          </a:xfrm>
          <a:prstGeom prst="roundRect">
            <a:avLst>
              <a:gd name="adj" fmla="val 12090"/>
            </a:avLst>
          </a:prstGeom>
          <a:solidFill>
            <a:schemeClr val="bg1">
              <a:lumMod val="95000"/>
            </a:schemeClr>
          </a:solidFill>
          <a:ln>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vert="horz" wrap="none" lIns="0" tIns="0" rIns="0" bIns="0" rtlCol="0" anchor="ctr"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800" b="1">
                <a:effectLst/>
                <a:latin typeface="Arial" panose="020B0604020202020204" pitchFamily="34" charset="0"/>
                <a:cs typeface="Arial" panose="020B0604020202020204" pitchFamily="34" charset="0"/>
              </a:rPr>
              <a:t>Iliofemoral angiogram and LV-gram (with LVEDP measurement)</a:t>
            </a:r>
            <a:br>
              <a:rPr lang="en-US" sz="1800" b="1">
                <a:effectLst/>
                <a:latin typeface="Arial" panose="020B0604020202020204" pitchFamily="34" charset="0"/>
                <a:cs typeface="Arial" panose="020B0604020202020204" pitchFamily="34" charset="0"/>
              </a:rPr>
            </a:br>
            <a:r>
              <a:rPr lang="en-US" sz="1600">
                <a:latin typeface="Arial" panose="020B0604020202020204" pitchFamily="34" charset="0"/>
                <a:cs typeface="Arial" panose="020B0604020202020204" pitchFamily="34" charset="0"/>
              </a:rPr>
              <a:t>T</a:t>
            </a:r>
            <a:r>
              <a:rPr lang="en-US" sz="1600">
                <a:effectLst/>
                <a:latin typeface="Arial" panose="020B0604020202020204" pitchFamily="34" charset="0"/>
                <a:cs typeface="Arial" panose="020B0604020202020204" pitchFamily="34" charset="0"/>
              </a:rPr>
              <a:t>o rule out Impella CP contraindication and rule-in likely PCI indication</a:t>
            </a:r>
            <a:endParaRPr lang="en-US" sz="1400">
              <a:effectLst/>
              <a:latin typeface="Arial" panose="020B0604020202020204" pitchFamily="34" charset="0"/>
              <a:cs typeface="Arial" panose="020B0604020202020204" pitchFamily="34" charset="0"/>
            </a:endParaRPr>
          </a:p>
        </p:txBody>
      </p:sp>
      <p:sp>
        <p:nvSpPr>
          <p:cNvPr id="17" name="Content Placeholder 2">
            <a:extLst>
              <a:ext uri="{FF2B5EF4-FFF2-40B4-BE49-F238E27FC236}">
                <a16:creationId xmlns:a16="http://schemas.microsoft.com/office/drawing/2014/main" id="{90FD2919-445C-728D-AA3D-FB37D3148AC0}"/>
              </a:ext>
            </a:extLst>
          </p:cNvPr>
          <p:cNvSpPr txBox="1">
            <a:spLocks/>
          </p:cNvSpPr>
          <p:nvPr/>
        </p:nvSpPr>
        <p:spPr>
          <a:xfrm>
            <a:off x="1545834" y="2836057"/>
            <a:ext cx="4408841" cy="344585"/>
          </a:xfrm>
          <a:prstGeom prst="roundRect">
            <a:avLst>
              <a:gd name="adj" fmla="val 12090"/>
            </a:avLst>
          </a:prstGeom>
          <a:solidFill>
            <a:srgbClr val="E8E8FF"/>
          </a:solidFill>
          <a:ln>
            <a:solidFill>
              <a:srgbClr val="1616FF"/>
            </a:solidFill>
          </a:ln>
        </p:spPr>
        <p:style>
          <a:lnRef idx="2">
            <a:schemeClr val="accent1"/>
          </a:lnRef>
          <a:fillRef idx="1">
            <a:schemeClr val="lt1"/>
          </a:fillRef>
          <a:effectRef idx="0">
            <a:schemeClr val="accent1"/>
          </a:effectRef>
          <a:fontRef idx="minor">
            <a:schemeClr val="dk1"/>
          </a:fontRef>
        </p:style>
        <p:txBody>
          <a:bodyPr vert="horz" wrap="none" lIns="0" tIns="0" rIns="0" bIns="0" rtlCol="0" anchor="ctr"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800" b="1">
                <a:solidFill>
                  <a:srgbClr val="000000"/>
                </a:solidFill>
                <a:effectLst/>
                <a:latin typeface="Arial" panose="020B0604020202020204" pitchFamily="34" charset="0"/>
                <a:cs typeface="Arial" panose="020B0604020202020204" pitchFamily="34" charset="0"/>
              </a:rPr>
              <a:t>Treatment arm</a:t>
            </a:r>
            <a:endParaRPr lang="en-US" sz="1600" b="1">
              <a:solidFill>
                <a:srgbClr val="000000"/>
              </a:solidFill>
              <a:effectLst/>
              <a:latin typeface="Arial" panose="020B0604020202020204" pitchFamily="34" charset="0"/>
              <a:cs typeface="Arial" panose="020B0604020202020204" pitchFamily="34" charset="0"/>
            </a:endParaRPr>
          </a:p>
        </p:txBody>
      </p:sp>
      <p:cxnSp>
        <p:nvCxnSpPr>
          <p:cNvPr id="28" name="Straight Arrow Connector 27">
            <a:extLst>
              <a:ext uri="{FF2B5EF4-FFF2-40B4-BE49-F238E27FC236}">
                <a16:creationId xmlns:a16="http://schemas.microsoft.com/office/drawing/2014/main" id="{4364F4FD-1E28-8B72-186E-612BF4F4B1B0}"/>
              </a:ext>
            </a:extLst>
          </p:cNvPr>
          <p:cNvCxnSpPr>
            <a:cxnSpLocks/>
            <a:stCxn id="15" idx="2"/>
            <a:endCxn id="16" idx="0"/>
          </p:cNvCxnSpPr>
          <p:nvPr/>
        </p:nvCxnSpPr>
        <p:spPr>
          <a:xfrm>
            <a:off x="6102738" y="1445458"/>
            <a:ext cx="0" cy="168475"/>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FB817D08-95C6-2F38-4817-53703F312C90}"/>
              </a:ext>
            </a:extLst>
          </p:cNvPr>
          <p:cNvCxnSpPr>
            <a:cxnSpLocks/>
            <a:stCxn id="16" idx="2"/>
            <a:endCxn id="101" idx="0"/>
          </p:cNvCxnSpPr>
          <p:nvPr/>
        </p:nvCxnSpPr>
        <p:spPr>
          <a:xfrm flipH="1">
            <a:off x="6100516" y="2209152"/>
            <a:ext cx="2223" cy="188359"/>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01" name="Oval 100">
            <a:extLst>
              <a:ext uri="{FF2B5EF4-FFF2-40B4-BE49-F238E27FC236}">
                <a16:creationId xmlns:a16="http://schemas.microsoft.com/office/drawing/2014/main" id="{BA16584B-0C71-5F74-6326-9E82C2901AC5}"/>
              </a:ext>
            </a:extLst>
          </p:cNvPr>
          <p:cNvSpPr/>
          <p:nvPr/>
        </p:nvSpPr>
        <p:spPr>
          <a:xfrm>
            <a:off x="5913120" y="2397511"/>
            <a:ext cx="374791" cy="36576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R</a:t>
            </a:r>
          </a:p>
        </p:txBody>
      </p:sp>
      <p:sp>
        <p:nvSpPr>
          <p:cNvPr id="104" name="Content Placeholder 2">
            <a:extLst>
              <a:ext uri="{FF2B5EF4-FFF2-40B4-BE49-F238E27FC236}">
                <a16:creationId xmlns:a16="http://schemas.microsoft.com/office/drawing/2014/main" id="{38CE54CE-C62E-EDA0-D084-7508810DA06C}"/>
              </a:ext>
            </a:extLst>
          </p:cNvPr>
          <p:cNvSpPr txBox="1">
            <a:spLocks/>
          </p:cNvSpPr>
          <p:nvPr/>
        </p:nvSpPr>
        <p:spPr>
          <a:xfrm>
            <a:off x="6236042" y="2836057"/>
            <a:ext cx="4408841" cy="344585"/>
          </a:xfrm>
          <a:prstGeom prst="roundRect">
            <a:avLst>
              <a:gd name="adj" fmla="val 12090"/>
            </a:avLst>
          </a:prstGeom>
          <a:solidFill>
            <a:schemeClr val="bg1">
              <a:lumMod val="95000"/>
            </a:schemeClr>
          </a:solidFill>
          <a:ln>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vert="horz" wrap="none" lIns="0" tIns="0" rIns="0" bIns="0" rtlCol="0" anchor="ctr"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800" b="1">
                <a:effectLst/>
                <a:latin typeface="Arial" panose="020B0604020202020204" pitchFamily="34" charset="0"/>
                <a:cs typeface="Arial" panose="020B0604020202020204" pitchFamily="34" charset="0"/>
              </a:rPr>
              <a:t>Control arm</a:t>
            </a:r>
            <a:endParaRPr lang="en-US" sz="1600" b="1">
              <a:effectLst/>
              <a:latin typeface="Arial" panose="020B0604020202020204" pitchFamily="34" charset="0"/>
              <a:cs typeface="Arial" panose="020B0604020202020204" pitchFamily="34" charset="0"/>
            </a:endParaRPr>
          </a:p>
        </p:txBody>
      </p:sp>
      <p:sp>
        <p:nvSpPr>
          <p:cNvPr id="130" name="Content Placeholder 2">
            <a:extLst>
              <a:ext uri="{FF2B5EF4-FFF2-40B4-BE49-F238E27FC236}">
                <a16:creationId xmlns:a16="http://schemas.microsoft.com/office/drawing/2014/main" id="{BDA70F4D-F2A3-C2F9-78F4-2D4D396867F9}"/>
              </a:ext>
            </a:extLst>
          </p:cNvPr>
          <p:cNvSpPr txBox="1">
            <a:spLocks/>
          </p:cNvSpPr>
          <p:nvPr/>
        </p:nvSpPr>
        <p:spPr>
          <a:xfrm>
            <a:off x="1545834" y="4325763"/>
            <a:ext cx="9113807" cy="1605481"/>
          </a:xfrm>
          <a:prstGeom prst="roundRect">
            <a:avLst>
              <a:gd name="adj" fmla="val 12090"/>
            </a:avLst>
          </a:prstGeom>
          <a:solidFill>
            <a:schemeClr val="bg1">
              <a:lumMod val="95000"/>
            </a:schemeClr>
          </a:solidFill>
          <a:ln>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vert="horz" wrap="none" lIns="0" tIns="0" rIns="0" bIns="0" rtlCol="0" anchor="ctr" anchorCtr="0">
            <a:noAutofit/>
          </a:bodyPr>
          <a:lstStyle>
            <a:lvl1pPr marL="342900" indent="-342900" algn="l" defTabSz="914400" rtl="0" eaLnBrk="1" latinLnBrk="0" hangingPunct="1">
              <a:lnSpc>
                <a:spcPct val="100000"/>
              </a:lnSpc>
              <a:spcBef>
                <a:spcPts val="1000"/>
              </a:spcBef>
              <a:buClr>
                <a:schemeClr val="tx1"/>
              </a:buClr>
              <a:buFont typeface="Arial" panose="020B0604020202020204" pitchFamily="34" charset="0"/>
              <a:buChar char="•"/>
              <a:defRPr sz="2000" b="0" kern="1200">
                <a:solidFill>
                  <a:schemeClr val="tx1"/>
                </a:solidFill>
                <a:latin typeface="Johnson Text" pitchFamily="2" charset="77"/>
                <a:ea typeface="+mn-ea"/>
                <a:cs typeface="+mn-cs"/>
              </a:defRPr>
            </a:lvl1pPr>
            <a:lvl2pPr marL="742950" indent="-28575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Johnson Text" pitchFamily="2" charset="77"/>
                <a:ea typeface="+mn-ea"/>
                <a:cs typeface="+mn-cs"/>
              </a:defRPr>
            </a:lvl2pPr>
            <a:lvl3pPr marL="12001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Johnson Text" pitchFamily="2" charset="77"/>
                <a:ea typeface="+mn-ea"/>
                <a:cs typeface="+mn-cs"/>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4pPr>
            <a:lvl5pPr marL="2114550" indent="-28575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1"/>
                </a:solidFill>
                <a:latin typeface="Johnson Tex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b="1">
                <a:effectLst/>
                <a:latin typeface="Arial" panose="020B0604020202020204" pitchFamily="34" charset="0"/>
                <a:cs typeface="Arial" panose="020B0604020202020204" pitchFamily="34" charset="0"/>
              </a:rPr>
              <a:t>Follow-Up</a:t>
            </a:r>
            <a:br>
              <a:rPr lang="en-US" sz="1600" b="1">
                <a:effectLst/>
                <a:latin typeface="Arial" panose="020B0604020202020204" pitchFamily="34" charset="0"/>
                <a:cs typeface="Arial" panose="020B0604020202020204" pitchFamily="34" charset="0"/>
              </a:rPr>
            </a:br>
            <a:r>
              <a:rPr lang="en-US" sz="1600">
                <a:effectLst/>
                <a:latin typeface="Arial" panose="020B0604020202020204" pitchFamily="34" charset="0"/>
                <a:cs typeface="Arial" panose="020B0604020202020204" pitchFamily="34" charset="0"/>
              </a:rPr>
              <a:t>3-5-day </a:t>
            </a:r>
            <a:r>
              <a:rPr lang="en-US" sz="1600">
                <a:latin typeface="Arial" panose="020B0604020202020204" pitchFamily="34" charset="0"/>
                <a:cs typeface="Arial" panose="020B0604020202020204" pitchFamily="34" charset="0"/>
              </a:rPr>
              <a:t>e</a:t>
            </a:r>
            <a:r>
              <a:rPr lang="en-US" sz="1600">
                <a:effectLst/>
                <a:latin typeface="Arial" panose="020B0604020202020204" pitchFamily="34" charset="0"/>
                <a:cs typeface="Arial" panose="020B0604020202020204" pitchFamily="34" charset="0"/>
              </a:rPr>
              <a:t>cho and cardiac MRI</a:t>
            </a:r>
          </a:p>
          <a:p>
            <a:pPr marL="0" indent="0" algn="ctr">
              <a:spcBef>
                <a:spcPts val="0"/>
              </a:spcBef>
              <a:buNone/>
            </a:pPr>
            <a:r>
              <a:rPr lang="en-US" sz="1600">
                <a:effectLst/>
                <a:latin typeface="Arial" panose="020B0604020202020204" pitchFamily="34" charset="0"/>
                <a:cs typeface="Arial" panose="020B0604020202020204" pitchFamily="34" charset="0"/>
              </a:rPr>
              <a:t>30-day clinical safety evaluation</a:t>
            </a:r>
          </a:p>
          <a:p>
            <a:pPr marL="0" indent="0" algn="ctr">
              <a:spcBef>
                <a:spcPts val="0"/>
              </a:spcBef>
              <a:buNone/>
            </a:pPr>
            <a:r>
              <a:rPr lang="en-US" sz="1600">
                <a:latin typeface="Arial" panose="020B0604020202020204" pitchFamily="34" charset="0"/>
                <a:cs typeface="Arial" panose="020B0604020202020204" pitchFamily="34" charset="0"/>
              </a:rPr>
              <a:t>90-day echo</a:t>
            </a:r>
          </a:p>
          <a:p>
            <a:pPr marL="0" indent="0" algn="ctr">
              <a:spcBef>
                <a:spcPts val="0"/>
              </a:spcBef>
              <a:buNone/>
            </a:pPr>
            <a:r>
              <a:rPr lang="en-US" sz="1600">
                <a:effectLst/>
                <a:latin typeface="Arial" panose="020B0604020202020204" pitchFamily="34" charset="0"/>
                <a:cs typeface="Arial" panose="020B0604020202020204" pitchFamily="34" charset="0"/>
              </a:rPr>
              <a:t>6-month cardiac MRI for LV function and clinical eval</a:t>
            </a:r>
            <a:r>
              <a:rPr lang="en-US" sz="1600">
                <a:latin typeface="Arial" panose="020B0604020202020204" pitchFamily="34" charset="0"/>
                <a:cs typeface="Arial" panose="020B0604020202020204" pitchFamily="34" charset="0"/>
              </a:rPr>
              <a:t>uation</a:t>
            </a:r>
          </a:p>
          <a:p>
            <a:pPr marL="0" indent="0" algn="ctr">
              <a:spcBef>
                <a:spcPts val="0"/>
              </a:spcBef>
              <a:buNone/>
            </a:pPr>
            <a:r>
              <a:rPr lang="en-US" sz="1600">
                <a:effectLst/>
                <a:latin typeface="Arial" panose="020B0604020202020204" pitchFamily="34" charset="0"/>
                <a:cs typeface="Arial" panose="020B0604020202020204" pitchFamily="34" charset="0"/>
              </a:rPr>
              <a:t>12-, 18-, 24-, 36-, 48- </a:t>
            </a:r>
            <a:r>
              <a:rPr lang="en-US" sz="1600">
                <a:latin typeface="Arial" panose="020B0604020202020204" pitchFamily="34" charset="0"/>
                <a:cs typeface="Arial" panose="020B0604020202020204" pitchFamily="34" charset="0"/>
              </a:rPr>
              <a:t>and 60-month clinical evaluation</a:t>
            </a:r>
            <a:endParaRPr lang="en-US" sz="1600">
              <a:effectLst/>
              <a:latin typeface="Arial" panose="020B0604020202020204" pitchFamily="34" charset="0"/>
              <a:cs typeface="Arial" panose="020B0604020202020204" pitchFamily="34" charset="0"/>
            </a:endParaRPr>
          </a:p>
        </p:txBody>
      </p:sp>
      <p:cxnSp>
        <p:nvCxnSpPr>
          <p:cNvPr id="136" name="Elbow Connector 135">
            <a:extLst>
              <a:ext uri="{FF2B5EF4-FFF2-40B4-BE49-F238E27FC236}">
                <a16:creationId xmlns:a16="http://schemas.microsoft.com/office/drawing/2014/main" id="{00D46AAE-2782-2829-9F0B-B470DBF8FCEF}"/>
              </a:ext>
            </a:extLst>
          </p:cNvPr>
          <p:cNvCxnSpPr>
            <a:cxnSpLocks/>
            <a:stCxn id="101" idx="6"/>
            <a:endCxn id="104" idx="0"/>
          </p:cNvCxnSpPr>
          <p:nvPr/>
        </p:nvCxnSpPr>
        <p:spPr>
          <a:xfrm>
            <a:off x="6287911" y="2580391"/>
            <a:ext cx="2152552" cy="255666"/>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Elbow Connector 136">
            <a:extLst>
              <a:ext uri="{FF2B5EF4-FFF2-40B4-BE49-F238E27FC236}">
                <a16:creationId xmlns:a16="http://schemas.microsoft.com/office/drawing/2014/main" id="{9DFD1971-B062-7C7B-3F55-1A9C226C9258}"/>
              </a:ext>
            </a:extLst>
          </p:cNvPr>
          <p:cNvCxnSpPr>
            <a:cxnSpLocks/>
            <a:stCxn id="101" idx="2"/>
            <a:endCxn id="17" idx="0"/>
          </p:cNvCxnSpPr>
          <p:nvPr/>
        </p:nvCxnSpPr>
        <p:spPr>
          <a:xfrm rot="10800000" flipV="1">
            <a:off x="3750256" y="2580391"/>
            <a:ext cx="2162865" cy="255666"/>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0" name="TextBox 139">
            <a:extLst>
              <a:ext uri="{FF2B5EF4-FFF2-40B4-BE49-F238E27FC236}">
                <a16:creationId xmlns:a16="http://schemas.microsoft.com/office/drawing/2014/main" id="{113D9306-B74E-1650-72DA-0C912DFEF4E8}"/>
              </a:ext>
            </a:extLst>
          </p:cNvPr>
          <p:cNvSpPr txBox="1"/>
          <p:nvPr/>
        </p:nvSpPr>
        <p:spPr>
          <a:xfrm>
            <a:off x="2569319" y="6202182"/>
            <a:ext cx="7775935" cy="523220"/>
          </a:xfrm>
          <a:prstGeom prst="rect">
            <a:avLst/>
          </a:prstGeom>
          <a:noFill/>
        </p:spPr>
        <p:txBody>
          <a:bodyPr wrap="square" rtlCol="0">
            <a:spAutoFit/>
          </a:bodyPr>
          <a:lstStyle/>
          <a:p>
            <a:pPr marL="0" marR="0" lvl="0" indent="0" algn="ctr" defTabSz="85587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schemeClr val="bg1"/>
                </a:solidFill>
                <a:effectLst/>
                <a:uLnTx/>
                <a:uFillTx/>
                <a:latin typeface="Arial" panose="020B0604020202020204" pitchFamily="34" charset="0"/>
                <a:cs typeface="Arial" panose="020B0604020202020204" pitchFamily="34" charset="0"/>
              </a:rPr>
              <a:t>Clinicaltrials.gov</a:t>
            </a:r>
            <a:r>
              <a:rPr kumimoji="0" lang="en-US" sz="14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 NCT03947619</a:t>
            </a:r>
            <a:endParaRPr lang="en-US" sz="1400" b="1">
              <a:solidFill>
                <a:schemeClr val="bg1"/>
              </a:solidFill>
              <a:latin typeface="Arial" panose="020B0604020202020204" pitchFamily="34" charset="0"/>
              <a:cs typeface="Arial" panose="020B0604020202020204" pitchFamily="34" charset="0"/>
            </a:endParaRPr>
          </a:p>
          <a:p>
            <a:pPr marL="0" marR="0" lvl="0" indent="0" algn="ctr" defTabSz="85587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Arial" panose="020B0604020202020204" pitchFamily="34" charset="0"/>
                <a:ea typeface="ヒラギノ角ゴ Pro W3"/>
                <a:cs typeface="Arial" panose="020B0604020202020204" pitchFamily="34" charset="0"/>
              </a:rPr>
              <a:t>Kapur NK et al. Am Heart J. 2022;254:122-32</a:t>
            </a:r>
          </a:p>
        </p:txBody>
      </p:sp>
      <p:sp>
        <p:nvSpPr>
          <p:cNvPr id="4" name="TextBox 3">
            <a:extLst>
              <a:ext uri="{FF2B5EF4-FFF2-40B4-BE49-F238E27FC236}">
                <a16:creationId xmlns:a16="http://schemas.microsoft.com/office/drawing/2014/main" id="{17416DB7-1E6B-1ED3-8082-18EDE6F7CCA3}"/>
              </a:ext>
            </a:extLst>
          </p:cNvPr>
          <p:cNvSpPr txBox="1"/>
          <p:nvPr/>
        </p:nvSpPr>
        <p:spPr>
          <a:xfrm>
            <a:off x="6236042" y="2327875"/>
            <a:ext cx="6310184" cy="276999"/>
          </a:xfrm>
          <a:prstGeom prst="rect">
            <a:avLst/>
          </a:prstGeom>
          <a:noFill/>
        </p:spPr>
        <p:txBody>
          <a:bodyPr wrap="square">
            <a:spAutoFit/>
          </a:bodyPr>
          <a:lstStyle/>
          <a:p>
            <a:pPr>
              <a:buNone/>
            </a:pPr>
            <a:r>
              <a:rPr lang="en-US" sz="1200">
                <a:effectLst/>
                <a:latin typeface="Arial" panose="020B0604020202020204" pitchFamily="34" charset="0"/>
                <a:cs typeface="Arial" panose="020B0604020202020204" pitchFamily="34" charset="0"/>
              </a:rPr>
              <a:t>Stratified by site and symptom onset to hospital arrival ≤3 vs. &gt;3 </a:t>
            </a:r>
            <a:r>
              <a:rPr lang="en-US" sz="1200" err="1">
                <a:effectLst/>
                <a:latin typeface="Arial" panose="020B0604020202020204" pitchFamily="34" charset="0"/>
                <a:cs typeface="Arial" panose="020B0604020202020204" pitchFamily="34" charset="0"/>
              </a:rPr>
              <a:t>hrs</a:t>
            </a:r>
            <a:r>
              <a:rPr lang="en-US" sz="1200">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20548738"/>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AB033-F238-E26A-DF17-507189EDBA18}"/>
              </a:ext>
            </a:extLst>
          </p:cNvPr>
          <p:cNvSpPr>
            <a:spLocks noGrp="1"/>
          </p:cNvSpPr>
          <p:nvPr>
            <p:ph type="title"/>
          </p:nvPr>
        </p:nvSpPr>
        <p:spPr/>
        <p:txBody>
          <a:bodyPr/>
          <a:lstStyle/>
          <a:p>
            <a:r>
              <a:rPr lang="en-US">
                <a:solidFill>
                  <a:schemeClr val="tx1"/>
                </a:solidFill>
              </a:rPr>
              <a:t>Key Eligibility Criteria</a:t>
            </a:r>
          </a:p>
        </p:txBody>
      </p:sp>
      <p:sp>
        <p:nvSpPr>
          <p:cNvPr id="3" name="Content Placeholder 2">
            <a:extLst>
              <a:ext uri="{FF2B5EF4-FFF2-40B4-BE49-F238E27FC236}">
                <a16:creationId xmlns:a16="http://schemas.microsoft.com/office/drawing/2014/main" id="{760D0211-65A1-B6F1-7E4F-A3B10FE4ECA2}"/>
              </a:ext>
            </a:extLst>
          </p:cNvPr>
          <p:cNvSpPr>
            <a:spLocks noGrp="1"/>
          </p:cNvSpPr>
          <p:nvPr>
            <p:ph idx="1"/>
          </p:nvPr>
        </p:nvSpPr>
        <p:spPr>
          <a:xfrm>
            <a:off x="551870" y="947848"/>
            <a:ext cx="5783026" cy="5092547"/>
          </a:xfrm>
        </p:spPr>
        <p:txBody>
          <a:bodyPr vert="horz" lIns="91440" tIns="45720" rIns="91440" bIns="45720" rtlCol="0" anchor="t">
            <a:normAutofit lnSpcReduction="10000"/>
          </a:bodyPr>
          <a:lstStyle/>
          <a:p>
            <a:pPr marL="0" indent="0">
              <a:lnSpc>
                <a:spcPct val="100000"/>
              </a:lnSpc>
              <a:buNone/>
            </a:pPr>
            <a:r>
              <a:rPr lang="en-US" b="1">
                <a:solidFill>
                  <a:srgbClr val="4472C4"/>
                </a:solidFill>
              </a:rPr>
              <a:t>Clinical inclusion criteria</a:t>
            </a:r>
          </a:p>
          <a:p>
            <a:pPr marL="228600" indent="-228600">
              <a:lnSpc>
                <a:spcPct val="100000"/>
              </a:lnSpc>
            </a:pPr>
            <a:r>
              <a:rPr lang="en-US"/>
              <a:t>Age 18-85 years </a:t>
            </a:r>
          </a:p>
          <a:p>
            <a:pPr marL="228600" indent="-228600">
              <a:lnSpc>
                <a:spcPct val="100000"/>
              </a:lnSpc>
            </a:pPr>
            <a:r>
              <a:rPr lang="en-US"/>
              <a:t>First MI, 1-6 hours after chest pain onset</a:t>
            </a:r>
          </a:p>
          <a:p>
            <a:pPr marL="228600" indent="-228600">
              <a:lnSpc>
                <a:spcPct val="100000"/>
              </a:lnSpc>
            </a:pPr>
            <a:r>
              <a:rPr lang="en-US"/>
              <a:t>Acute anterior STEMI with ≥2 mm STE in ≥2 anterior leads or ≥4 mm STE in V1-V4 AND anterior wall motion abnormality noted on contrast LV gram or echocardiogram </a:t>
            </a:r>
          </a:p>
          <a:p>
            <a:pPr marL="228600" indent="-228600">
              <a:lnSpc>
                <a:spcPct val="100000"/>
              </a:lnSpc>
            </a:pPr>
            <a:r>
              <a:rPr lang="en-US"/>
              <a:t>Indicated for primary PCI </a:t>
            </a:r>
          </a:p>
          <a:p>
            <a:pPr marL="228600" indent="-228600">
              <a:lnSpc>
                <a:spcPct val="100000"/>
              </a:lnSpc>
            </a:pPr>
            <a:r>
              <a:rPr lang="en-US"/>
              <a:t>Signed informed consent</a:t>
            </a:r>
          </a:p>
          <a:p>
            <a:pPr marL="0" indent="0">
              <a:lnSpc>
                <a:spcPct val="100000"/>
              </a:lnSpc>
              <a:buNone/>
            </a:pPr>
            <a:endParaRPr lang="en-US" sz="100" b="1">
              <a:solidFill>
                <a:srgbClr val="4472C4"/>
              </a:solidFill>
            </a:endParaRPr>
          </a:p>
          <a:p>
            <a:pPr marL="0" indent="0">
              <a:lnSpc>
                <a:spcPct val="100000"/>
              </a:lnSpc>
              <a:buNone/>
            </a:pPr>
            <a:r>
              <a:rPr lang="en-US" b="1">
                <a:solidFill>
                  <a:srgbClr val="4472C4"/>
                </a:solidFill>
                <a:latin typeface="Arial"/>
                <a:cs typeface="Arial"/>
              </a:rPr>
              <a:t>Iliofemoral and LV angiographic inclusion criteria (Pre-randomization)</a:t>
            </a:r>
            <a:endParaRPr lang="en-US" b="1">
              <a:solidFill>
                <a:srgbClr val="4472C4"/>
              </a:solidFill>
            </a:endParaRPr>
          </a:p>
          <a:p>
            <a:pPr marL="228600" indent="-228600">
              <a:lnSpc>
                <a:spcPct val="100000"/>
              </a:lnSpc>
            </a:pPr>
            <a:r>
              <a:rPr lang="en-US"/>
              <a:t>Anterior wall motion abnormality</a:t>
            </a:r>
          </a:p>
          <a:p>
            <a:pPr marL="228600" indent="-228600">
              <a:lnSpc>
                <a:spcPct val="100000"/>
              </a:lnSpc>
            </a:pPr>
            <a:r>
              <a:rPr lang="en-US"/>
              <a:t>No vascular contraindications to Impella CP</a:t>
            </a:r>
          </a:p>
        </p:txBody>
      </p:sp>
      <p:sp>
        <p:nvSpPr>
          <p:cNvPr id="4" name="Content Placeholder 2">
            <a:extLst>
              <a:ext uri="{FF2B5EF4-FFF2-40B4-BE49-F238E27FC236}">
                <a16:creationId xmlns:a16="http://schemas.microsoft.com/office/drawing/2014/main" id="{4270F3DC-95A8-6C3C-20B6-A758ABD31EB7}"/>
              </a:ext>
            </a:extLst>
          </p:cNvPr>
          <p:cNvSpPr txBox="1">
            <a:spLocks/>
          </p:cNvSpPr>
          <p:nvPr/>
        </p:nvSpPr>
        <p:spPr>
          <a:xfrm>
            <a:off x="6408974" y="947848"/>
            <a:ext cx="4934529" cy="5092547"/>
          </a:xfrm>
          <a:prstGeom prst="rect">
            <a:avLst/>
          </a:prstGeom>
          <a:noFill/>
        </p:spPr>
        <p:txBody>
          <a:bodyPr vert="horz" lIns="91440" tIns="45720" rIns="91440" bIns="45720" rtlCol="0" anchor="t">
            <a:normAutofit/>
          </a:bodyPr>
          <a:lstStyle>
            <a:lvl1pPr marL="342900" indent="-342900" algn="l" defTabSz="914377" rtl="0" eaLnBrk="1" latinLnBrk="0" hangingPunct="1">
              <a:lnSpc>
                <a:spcPct val="90000"/>
              </a:lnSpc>
              <a:spcBef>
                <a:spcPts val="1000"/>
              </a:spcBef>
              <a:buClr>
                <a:schemeClr val="tx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377" rtl="0" eaLnBrk="1" latinLnBrk="0" hangingPunct="1">
              <a:lnSpc>
                <a:spcPct val="90000"/>
              </a:lnSpc>
              <a:spcBef>
                <a:spcPts val="500"/>
              </a:spcBef>
              <a:buClr>
                <a:schemeClr val="tx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200150" indent="-285750" algn="l" defTabSz="914377"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57350" indent="-285750" algn="l" defTabSz="914377"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114550" indent="-285750" algn="l" defTabSz="914377"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b="1">
                <a:solidFill>
                  <a:srgbClr val="4472C4"/>
                </a:solidFill>
              </a:rPr>
              <a:t>Clinical exclusion criteria</a:t>
            </a:r>
          </a:p>
          <a:p>
            <a:pPr>
              <a:lnSpc>
                <a:spcPct val="100000"/>
              </a:lnSpc>
            </a:pPr>
            <a:r>
              <a:rPr lang="en-US">
                <a:latin typeface="Arial"/>
                <a:cs typeface="Arial"/>
              </a:rPr>
              <a:t>Unwitnessed cardiac arrest OR ≥30 minutes of CPR prior OR any cardiac arrest with neurologic impairment </a:t>
            </a:r>
          </a:p>
          <a:p>
            <a:pPr>
              <a:lnSpc>
                <a:spcPct val="100000"/>
              </a:lnSpc>
            </a:pPr>
            <a:r>
              <a:rPr lang="en-US">
                <a:latin typeface="Arial"/>
                <a:cs typeface="Arial"/>
              </a:rPr>
              <a:t>Cardiogenic shock or acute cardiac mechanical complication </a:t>
            </a:r>
          </a:p>
          <a:p>
            <a:pPr>
              <a:lnSpc>
                <a:spcPct val="100000"/>
              </a:lnSpc>
            </a:pPr>
            <a:r>
              <a:rPr lang="en-US">
                <a:latin typeface="Arial"/>
                <a:cs typeface="Arial"/>
              </a:rPr>
              <a:t>Inferior STEMI or RV infarction</a:t>
            </a:r>
          </a:p>
          <a:p>
            <a:pPr>
              <a:lnSpc>
                <a:spcPct val="100000"/>
              </a:lnSpc>
            </a:pPr>
            <a:r>
              <a:rPr lang="en-US">
                <a:latin typeface="Arial"/>
                <a:cs typeface="Arial"/>
              </a:rPr>
              <a:t>Contraindication to Impella CP </a:t>
            </a:r>
          </a:p>
          <a:p>
            <a:pPr>
              <a:lnSpc>
                <a:spcPct val="100000"/>
              </a:lnSpc>
            </a:pPr>
            <a:r>
              <a:rPr lang="en-US">
                <a:latin typeface="Arial"/>
                <a:cs typeface="Arial"/>
              </a:rPr>
              <a:t>Prior coronary angiogram or fibrinolysis or MCS for this admission</a:t>
            </a:r>
          </a:p>
          <a:p>
            <a:pPr>
              <a:lnSpc>
                <a:spcPct val="100000"/>
              </a:lnSpc>
            </a:pPr>
            <a:r>
              <a:rPr lang="en-US">
                <a:latin typeface="Arial"/>
                <a:cs typeface="Arial"/>
              </a:rPr>
              <a:t>Prior HF or severe Ao valve ds/</a:t>
            </a:r>
            <a:r>
              <a:rPr lang="en-US" err="1">
                <a:latin typeface="Arial"/>
                <a:cs typeface="Arial"/>
              </a:rPr>
              <a:t>interv</a:t>
            </a:r>
            <a:endParaRPr lang="en-US">
              <a:latin typeface="Arial"/>
              <a:cs typeface="Arial"/>
            </a:endParaRPr>
          </a:p>
          <a:p>
            <a:pPr>
              <a:lnSpc>
                <a:spcPct val="100000"/>
              </a:lnSpc>
            </a:pPr>
            <a:r>
              <a:rPr lang="en-US">
                <a:latin typeface="Arial"/>
                <a:cs typeface="Arial"/>
              </a:rPr>
              <a:t>Prior CABG or LAD-PCI</a:t>
            </a:r>
          </a:p>
          <a:p>
            <a:pPr>
              <a:lnSpc>
                <a:spcPct val="100000"/>
              </a:lnSpc>
            </a:pPr>
            <a:endParaRPr lang="en-US"/>
          </a:p>
          <a:p>
            <a:pPr>
              <a:lnSpc>
                <a:spcPct val="100000"/>
              </a:lnSpc>
            </a:pPr>
            <a:endParaRPr lang="en-US"/>
          </a:p>
        </p:txBody>
      </p:sp>
    </p:spTree>
    <p:extLst>
      <p:ext uri="{BB962C8B-B14F-4D97-AF65-F5344CB8AC3E}">
        <p14:creationId xmlns:p14="http://schemas.microsoft.com/office/powerpoint/2010/main" val="4158108657"/>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A6561-D767-232D-660B-261A5AACE4E4}"/>
              </a:ext>
            </a:extLst>
          </p:cNvPr>
          <p:cNvSpPr>
            <a:spLocks noGrp="1"/>
          </p:cNvSpPr>
          <p:nvPr>
            <p:ph type="title"/>
          </p:nvPr>
        </p:nvSpPr>
        <p:spPr>
          <a:xfrm>
            <a:off x="288259" y="254118"/>
            <a:ext cx="11628959" cy="530943"/>
          </a:xfrm>
        </p:spPr>
        <p:txBody>
          <a:bodyPr/>
          <a:lstStyle/>
          <a:p>
            <a:r>
              <a:rPr lang="en-US" sz="4000">
                <a:solidFill>
                  <a:schemeClr val="tx1"/>
                </a:solidFill>
              </a:rPr>
              <a:t>Study Endpoints</a:t>
            </a:r>
          </a:p>
        </p:txBody>
      </p:sp>
      <p:sp>
        <p:nvSpPr>
          <p:cNvPr id="3" name="Content Placeholder 2">
            <a:extLst>
              <a:ext uri="{FF2B5EF4-FFF2-40B4-BE49-F238E27FC236}">
                <a16:creationId xmlns:a16="http://schemas.microsoft.com/office/drawing/2014/main" id="{11E4E77F-519E-CC0D-77FD-9901BF4901EB}"/>
              </a:ext>
            </a:extLst>
          </p:cNvPr>
          <p:cNvSpPr>
            <a:spLocks noGrp="1"/>
          </p:cNvSpPr>
          <p:nvPr>
            <p:ph idx="1"/>
          </p:nvPr>
        </p:nvSpPr>
        <p:spPr>
          <a:xfrm>
            <a:off x="813062" y="848720"/>
            <a:ext cx="10565875" cy="5106074"/>
          </a:xfrm>
        </p:spPr>
        <p:txBody>
          <a:bodyPr>
            <a:noAutofit/>
          </a:bodyPr>
          <a:lstStyle/>
          <a:p>
            <a:pPr marL="0" indent="0">
              <a:lnSpc>
                <a:spcPct val="100000"/>
              </a:lnSpc>
              <a:spcBef>
                <a:spcPts val="0"/>
              </a:spcBef>
              <a:spcAft>
                <a:spcPts val="300"/>
              </a:spcAft>
              <a:buNone/>
            </a:pPr>
            <a:r>
              <a:rPr lang="en-US" sz="2400" b="1">
                <a:solidFill>
                  <a:srgbClr val="4472C4"/>
                </a:solidFill>
              </a:rPr>
              <a:t>Primary effectiveness endpoint</a:t>
            </a:r>
          </a:p>
          <a:p>
            <a:pPr marL="228600" indent="-228600">
              <a:lnSpc>
                <a:spcPct val="100000"/>
              </a:lnSpc>
              <a:spcBef>
                <a:spcPts val="0"/>
              </a:spcBef>
              <a:spcAft>
                <a:spcPts val="300"/>
              </a:spcAft>
            </a:pPr>
            <a:r>
              <a:rPr lang="en-US"/>
              <a:t>Infarct size on day 3-5 cardiac MRI (%LV mass)</a:t>
            </a:r>
          </a:p>
          <a:p>
            <a:pPr marL="0" indent="0">
              <a:lnSpc>
                <a:spcPct val="100000"/>
              </a:lnSpc>
              <a:spcBef>
                <a:spcPts val="0"/>
              </a:spcBef>
              <a:spcAft>
                <a:spcPts val="300"/>
              </a:spcAft>
              <a:buNone/>
            </a:pPr>
            <a:endParaRPr lang="en-US" sz="1000" b="1">
              <a:solidFill>
                <a:srgbClr val="4472C4"/>
              </a:solidFill>
            </a:endParaRPr>
          </a:p>
          <a:p>
            <a:pPr marL="0" indent="0">
              <a:lnSpc>
                <a:spcPct val="100000"/>
              </a:lnSpc>
              <a:spcBef>
                <a:spcPts val="0"/>
              </a:spcBef>
              <a:spcAft>
                <a:spcPts val="300"/>
              </a:spcAft>
              <a:buNone/>
            </a:pPr>
            <a:r>
              <a:rPr lang="en-US" sz="2400" b="1">
                <a:solidFill>
                  <a:srgbClr val="4472C4"/>
                </a:solidFill>
              </a:rPr>
              <a:t>Key powered secondary effectiveness endpoint</a:t>
            </a:r>
          </a:p>
          <a:p>
            <a:pPr marL="0" indent="0">
              <a:lnSpc>
                <a:spcPct val="100000"/>
              </a:lnSpc>
              <a:spcBef>
                <a:spcPts val="0"/>
              </a:spcBef>
              <a:spcAft>
                <a:spcPts val="300"/>
              </a:spcAft>
              <a:buNone/>
            </a:pPr>
            <a:r>
              <a:rPr lang="en-US"/>
              <a:t>Hierarchical composite (win ratio), of (in order)</a:t>
            </a:r>
          </a:p>
          <a:p>
            <a:pPr marL="257175" indent="-257175">
              <a:lnSpc>
                <a:spcPct val="100000"/>
              </a:lnSpc>
              <a:spcBef>
                <a:spcPts val="0"/>
              </a:spcBef>
              <a:spcAft>
                <a:spcPts val="300"/>
              </a:spcAft>
            </a:pPr>
            <a:r>
              <a:rPr lang="en-US"/>
              <a:t>CV death at ≥12 months</a:t>
            </a:r>
            <a:r>
              <a:rPr lang="en-US" i="1"/>
              <a:t> </a:t>
            </a:r>
            <a:endParaRPr lang="en-US"/>
          </a:p>
          <a:p>
            <a:pPr marL="257175" indent="-257175">
              <a:lnSpc>
                <a:spcPct val="100000"/>
              </a:lnSpc>
              <a:spcBef>
                <a:spcPts val="0"/>
              </a:spcBef>
              <a:spcAft>
                <a:spcPts val="300"/>
              </a:spcAft>
            </a:pPr>
            <a:r>
              <a:rPr lang="en-US"/>
              <a:t>Cardiogenic shock at ≥24 hours from enrollment</a:t>
            </a:r>
            <a:r>
              <a:rPr lang="en-US" i="1"/>
              <a:t> </a:t>
            </a:r>
            <a:endParaRPr lang="en-US"/>
          </a:p>
          <a:p>
            <a:pPr marL="257175" indent="-257175">
              <a:lnSpc>
                <a:spcPct val="100000"/>
              </a:lnSpc>
              <a:spcBef>
                <a:spcPts val="0"/>
              </a:spcBef>
              <a:spcAft>
                <a:spcPts val="300"/>
              </a:spcAft>
            </a:pPr>
            <a:r>
              <a:rPr lang="en-US"/>
              <a:t>LVAD or heart transplant at ≥12 months</a:t>
            </a:r>
            <a:r>
              <a:rPr lang="en-US" i="1"/>
              <a:t> </a:t>
            </a:r>
            <a:endParaRPr lang="en-US"/>
          </a:p>
          <a:p>
            <a:pPr marL="257175" indent="-257175">
              <a:lnSpc>
                <a:spcPct val="100000"/>
              </a:lnSpc>
              <a:spcBef>
                <a:spcPts val="0"/>
              </a:spcBef>
              <a:spcAft>
                <a:spcPts val="300"/>
              </a:spcAft>
            </a:pPr>
            <a:r>
              <a:rPr lang="en-US"/>
              <a:t>Heart failure at ≥12 months</a:t>
            </a:r>
            <a:r>
              <a:rPr lang="en-US" i="1"/>
              <a:t> </a:t>
            </a:r>
            <a:endParaRPr lang="en-US"/>
          </a:p>
          <a:p>
            <a:pPr marL="257175" indent="-257175">
              <a:lnSpc>
                <a:spcPct val="100000"/>
              </a:lnSpc>
              <a:spcBef>
                <a:spcPts val="0"/>
              </a:spcBef>
              <a:spcAft>
                <a:spcPts val="300"/>
              </a:spcAft>
            </a:pPr>
            <a:r>
              <a:rPr lang="en-US"/>
              <a:t>ICD or CRT placement at ≥12 months</a:t>
            </a:r>
            <a:r>
              <a:rPr lang="en-US" i="1"/>
              <a:t> </a:t>
            </a:r>
            <a:endParaRPr lang="en-US"/>
          </a:p>
          <a:p>
            <a:pPr marL="257175" indent="-257175">
              <a:lnSpc>
                <a:spcPct val="100000"/>
              </a:lnSpc>
              <a:spcBef>
                <a:spcPts val="0"/>
              </a:spcBef>
              <a:spcAft>
                <a:spcPts val="300"/>
              </a:spcAft>
            </a:pPr>
            <a:r>
              <a:rPr lang="en-US"/>
              <a:t>Infarct size on day 3-5 cardiac MRI (%LV mass)</a:t>
            </a:r>
          </a:p>
          <a:p>
            <a:pPr marL="0" indent="0">
              <a:lnSpc>
                <a:spcPct val="100000"/>
              </a:lnSpc>
              <a:spcBef>
                <a:spcPts val="0"/>
              </a:spcBef>
              <a:spcAft>
                <a:spcPts val="300"/>
              </a:spcAft>
              <a:buNone/>
            </a:pPr>
            <a:endParaRPr lang="en-US" sz="1100" b="1">
              <a:solidFill>
                <a:srgbClr val="4472C4"/>
              </a:solidFill>
            </a:endParaRPr>
          </a:p>
          <a:p>
            <a:pPr marL="0" indent="0">
              <a:lnSpc>
                <a:spcPct val="100000"/>
              </a:lnSpc>
              <a:spcBef>
                <a:spcPts val="0"/>
              </a:spcBef>
              <a:spcAft>
                <a:spcPts val="300"/>
              </a:spcAft>
              <a:buNone/>
            </a:pPr>
            <a:r>
              <a:rPr lang="en-US" sz="2400" b="1">
                <a:solidFill>
                  <a:srgbClr val="4472C4"/>
                </a:solidFill>
              </a:rPr>
              <a:t>Key secondary safety endpoint </a:t>
            </a:r>
          </a:p>
          <a:p>
            <a:pPr marL="0" indent="0">
              <a:lnSpc>
                <a:spcPct val="100000"/>
              </a:lnSpc>
              <a:spcBef>
                <a:spcPts val="0"/>
              </a:spcBef>
              <a:spcAft>
                <a:spcPts val="300"/>
              </a:spcAft>
              <a:buNone/>
            </a:pPr>
            <a:r>
              <a:rPr lang="en-US"/>
              <a:t>All patients with Impella attempted/implanted only (vs. prespecified performance goal)</a:t>
            </a:r>
          </a:p>
          <a:p>
            <a:pPr marL="228600" indent="-228600">
              <a:lnSpc>
                <a:spcPct val="100000"/>
              </a:lnSpc>
              <a:spcBef>
                <a:spcPts val="0"/>
              </a:spcBef>
              <a:spcAft>
                <a:spcPts val="300"/>
              </a:spcAft>
            </a:pPr>
            <a:r>
              <a:rPr lang="en-US"/>
              <a:t>Device- or procedure-related major bleeding or major vascular complications at 30 days </a:t>
            </a:r>
          </a:p>
          <a:p>
            <a:pPr>
              <a:lnSpc>
                <a:spcPct val="100000"/>
              </a:lnSpc>
              <a:spcBef>
                <a:spcPts val="0"/>
              </a:spcBef>
              <a:spcAft>
                <a:spcPts val="300"/>
              </a:spcAft>
            </a:pPr>
            <a:endParaRPr lang="en-US" sz="2400"/>
          </a:p>
        </p:txBody>
      </p:sp>
    </p:spTree>
    <p:extLst>
      <p:ext uri="{BB962C8B-B14F-4D97-AF65-F5344CB8AC3E}">
        <p14:creationId xmlns:p14="http://schemas.microsoft.com/office/powerpoint/2010/main" val="1882629837"/>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746BD-9293-A364-4904-4D038BA33F2E}"/>
              </a:ext>
            </a:extLst>
          </p:cNvPr>
          <p:cNvSpPr>
            <a:spLocks noGrp="1"/>
          </p:cNvSpPr>
          <p:nvPr>
            <p:ph type="title"/>
          </p:nvPr>
        </p:nvSpPr>
        <p:spPr/>
        <p:txBody>
          <a:bodyPr/>
          <a:lstStyle/>
          <a:p>
            <a:r>
              <a:rPr lang="en-US">
                <a:solidFill>
                  <a:schemeClr val="tx1"/>
                </a:solidFill>
              </a:rPr>
              <a:t>Power Analysis</a:t>
            </a:r>
          </a:p>
        </p:txBody>
      </p:sp>
      <p:sp>
        <p:nvSpPr>
          <p:cNvPr id="3" name="Content Placeholder 2">
            <a:extLst>
              <a:ext uri="{FF2B5EF4-FFF2-40B4-BE49-F238E27FC236}">
                <a16:creationId xmlns:a16="http://schemas.microsoft.com/office/drawing/2014/main" id="{11F488DC-8F0E-6496-2428-CE3A063C6CEB}"/>
              </a:ext>
            </a:extLst>
          </p:cNvPr>
          <p:cNvSpPr>
            <a:spLocks noGrp="1"/>
          </p:cNvSpPr>
          <p:nvPr>
            <p:ph idx="1"/>
          </p:nvPr>
        </p:nvSpPr>
        <p:spPr>
          <a:xfrm>
            <a:off x="2159792" y="906658"/>
            <a:ext cx="7872417" cy="5092547"/>
          </a:xfrm>
        </p:spPr>
        <p:txBody>
          <a:bodyPr>
            <a:noAutofit/>
          </a:bodyPr>
          <a:lstStyle/>
          <a:p>
            <a:pPr marL="0" indent="0">
              <a:buNone/>
            </a:pPr>
            <a:r>
              <a:rPr lang="en-US" sz="2200" b="1">
                <a:solidFill>
                  <a:srgbClr val="4472C4"/>
                </a:solidFill>
              </a:rPr>
              <a:t>Primary effectiveness endpoint</a:t>
            </a:r>
          </a:p>
          <a:p>
            <a:pPr marL="0" indent="0">
              <a:buNone/>
            </a:pPr>
            <a:r>
              <a:rPr lang="en-US" sz="2200"/>
              <a:t>Assumptions</a:t>
            </a:r>
          </a:p>
          <a:p>
            <a:pPr marL="228600" indent="-228600"/>
            <a:r>
              <a:rPr lang="en-US" sz="2200"/>
              <a:t>5% mean difference in infarct size between groups</a:t>
            </a:r>
          </a:p>
          <a:p>
            <a:pPr marL="228600" indent="-228600"/>
            <a:r>
              <a:rPr lang="en-US" sz="2200"/>
              <a:t>15% SD in both groups</a:t>
            </a:r>
          </a:p>
          <a:p>
            <a:pPr marL="228600" indent="-228600"/>
            <a:r>
              <a:rPr lang="en-US" sz="2200"/>
              <a:t>26% attrition (non-acquired or non-analyzable CMR images) </a:t>
            </a:r>
          </a:p>
          <a:p>
            <a:pPr marL="228600" indent="-228600"/>
            <a:r>
              <a:rPr lang="en-US" sz="2200"/>
              <a:t>2-sample t-test at a 2-sided α=0.05 (normality met)</a:t>
            </a:r>
          </a:p>
          <a:p>
            <a:pPr marL="228600" indent="-228600"/>
            <a:r>
              <a:rPr lang="en-US" sz="2200"/>
              <a:t>516 randomized pts provides </a:t>
            </a:r>
            <a:r>
              <a:rPr lang="en-US" sz="2200" b="1">
                <a:solidFill>
                  <a:schemeClr val="accent1"/>
                </a:solidFill>
              </a:rPr>
              <a:t>90% power</a:t>
            </a:r>
          </a:p>
          <a:p>
            <a:pPr marL="228600" indent="-228600"/>
            <a:endParaRPr lang="en-US" sz="1100"/>
          </a:p>
          <a:p>
            <a:pPr marL="0" indent="0">
              <a:buNone/>
            </a:pPr>
            <a:r>
              <a:rPr lang="en-US" sz="2200" b="1">
                <a:solidFill>
                  <a:srgbClr val="4472C4"/>
                </a:solidFill>
              </a:rPr>
              <a:t>Key secondary safety endpoint (Impella group only)</a:t>
            </a:r>
          </a:p>
          <a:p>
            <a:pPr marL="228600" indent="-228600"/>
            <a:r>
              <a:rPr lang="en-US" sz="2200"/>
              <a:t>Performance goal of 26.5%</a:t>
            </a:r>
          </a:p>
          <a:p>
            <a:pPr marL="228600" indent="-228600"/>
            <a:r>
              <a:rPr lang="en-US" sz="2200"/>
              <a:t>Exact binomial test</a:t>
            </a:r>
          </a:p>
          <a:p>
            <a:pPr marL="228600" indent="-228600"/>
            <a:r>
              <a:rPr lang="en-US" sz="2200"/>
              <a:t>516 randomized pts provides </a:t>
            </a:r>
            <a:r>
              <a:rPr lang="en-US" sz="2200" b="1">
                <a:solidFill>
                  <a:schemeClr val="accent1"/>
                </a:solidFill>
              </a:rPr>
              <a:t>&gt;95% power</a:t>
            </a:r>
          </a:p>
        </p:txBody>
      </p:sp>
    </p:spTree>
    <p:extLst>
      <p:ext uri="{BB962C8B-B14F-4D97-AF65-F5344CB8AC3E}">
        <p14:creationId xmlns:p14="http://schemas.microsoft.com/office/powerpoint/2010/main" val="82532179"/>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CB5E972213AE45887498C84CF6D3AC" ma:contentTypeVersion="8" ma:contentTypeDescription="Create a new document." ma:contentTypeScope="" ma:versionID="a37b6a077975b4c0974420758825eddc">
  <xsd:schema xmlns:xsd="http://www.w3.org/2001/XMLSchema" xmlns:xs="http://www.w3.org/2001/XMLSchema" xmlns:p="http://schemas.microsoft.com/office/2006/metadata/properties" xmlns:ns2="fe2c97c9-81ca-4c4d-a198-545e6e161a7e" targetNamespace="http://schemas.microsoft.com/office/2006/metadata/properties" ma:root="true" ma:fieldsID="943686834de9cd951ce40419d2571bab" ns2:_="">
    <xsd:import namespace="fe2c97c9-81ca-4c4d-a198-545e6e161a7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2c97c9-81ca-4c4d-a198-545e6e161a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444A0E-61CD-48A2-842C-9EC9A05A2EC7}">
  <ds:schemaRefs>
    <ds:schemaRef ds:uri="fe2c97c9-81ca-4c4d-a198-545e6e161a7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0B3D667-3443-45F0-9862-F19B4D02EEF5}">
  <ds:schemaRefs>
    <ds:schemaRef ds:uri="http://www.w3.org/XML/1998/namespace"/>
    <ds:schemaRef ds:uri="http://schemas.openxmlformats.org/package/2006/metadata/core-properties"/>
    <ds:schemaRef ds:uri="http://purl.org/dc/elements/1.1/"/>
    <ds:schemaRef ds:uri="http://schemas.microsoft.com/office/infopath/2007/PartnerControls"/>
    <ds:schemaRef ds:uri="http://schemas.microsoft.com/office/2006/documentManagement/types"/>
    <ds:schemaRef ds:uri="fe2c97c9-81ca-4c4d-a198-545e6e161a7e"/>
    <ds:schemaRef ds:uri="http://schemas.microsoft.com/office/2006/metadata/properties"/>
    <ds:schemaRef ds:uri="http://purl.org/dc/dcmitype/"/>
    <ds:schemaRef ds:uri="http://purl.org/dc/terms/"/>
  </ds:schemaRefs>
</ds:datastoreItem>
</file>

<file path=customXml/itemProps3.xml><?xml version="1.0" encoding="utf-8"?>
<ds:datastoreItem xmlns:ds="http://schemas.openxmlformats.org/officeDocument/2006/customXml" ds:itemID="{6C98268B-9B12-41CD-9286-9882F8A749B5}">
  <ds:schemaRefs>
    <ds:schemaRef ds:uri="http://schemas.microsoft.com/sharepoint/v3/contenttype/forms"/>
  </ds:schemaRefs>
</ds:datastoreItem>
</file>

<file path=docMetadata/LabelInfo.xml><?xml version="1.0" encoding="utf-8"?>
<clbl:labelList xmlns:clbl="http://schemas.microsoft.com/office/2020/mipLabelMetadata">
  <clbl:label id="{3ca48ea3-8c75-4d36-b64f-70604b11fd22}" enabled="1" method="Standard" siteId="{3ac94b33-9135-4821-9502-eafda6592a35}" removed="0"/>
</clbl:labelList>
</file>

<file path=docProps/app.xml><?xml version="1.0" encoding="utf-8"?>
<Properties xmlns="http://schemas.openxmlformats.org/officeDocument/2006/extended-properties" xmlns:vt="http://schemas.openxmlformats.org/officeDocument/2006/docPropsVTypes">
  <TotalTime>263</TotalTime>
  <Words>5699</Words>
  <Application>Microsoft Macintosh PowerPoint</Application>
  <PresentationFormat>Widescreen</PresentationFormat>
  <Paragraphs>1013</Paragraphs>
  <Slides>35</Slides>
  <Notes>29</Notes>
  <HiddenSlides>8</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35</vt:i4>
      </vt:variant>
    </vt:vector>
  </HeadingPairs>
  <TitlesOfParts>
    <vt:vector size="42" baseType="lpstr">
      <vt:lpstr>MS Mincho</vt:lpstr>
      <vt:lpstr>Aptos</vt:lpstr>
      <vt:lpstr>Arial</vt:lpstr>
      <vt:lpstr>Calibri</vt:lpstr>
      <vt:lpstr>Johnson Text</vt:lpstr>
      <vt:lpstr>1_Office Theme</vt:lpstr>
      <vt:lpstr>1_Custom Design</vt:lpstr>
      <vt:lpstr>PowerPoint Presentation</vt:lpstr>
      <vt:lpstr>Heart Attacks Lead to Heart Failure: Age &gt;65 with 1st Acute MI</vt:lpstr>
      <vt:lpstr>Time is Myocardium  Ischemic Time Correlates with Mortality and Infarct Size</vt:lpstr>
      <vt:lpstr>PowerPoint Presentation</vt:lpstr>
      <vt:lpstr>PowerPoint Presentation</vt:lpstr>
      <vt:lpstr>STEMI-DTU Randomized Controlled Trial</vt:lpstr>
      <vt:lpstr>Key Eligibility Criteria</vt:lpstr>
      <vt:lpstr>Study Endpoints</vt:lpstr>
      <vt:lpstr>Power Analysis</vt:lpstr>
      <vt:lpstr>Patient Enrollment</vt:lpstr>
      <vt:lpstr>Baseline Characteristics</vt:lpstr>
      <vt:lpstr>Procedural Characteristics</vt:lpstr>
      <vt:lpstr>Total Ischemic Time and Door-to-Balloon Time</vt:lpstr>
      <vt:lpstr>Acknowledgements</vt:lpstr>
      <vt:lpstr>Primary Endpoint: Infarct Size (%LVM)</vt:lpstr>
      <vt:lpstr>Primary Endpoint: Infarct Size (%LVM)</vt:lpstr>
      <vt:lpstr>Key Powered Secondary Effectiveness Endpoint </vt:lpstr>
      <vt:lpstr>All-Cause Mortality</vt:lpstr>
      <vt:lpstr>Additional Effectiveness Endpoints</vt:lpstr>
      <vt:lpstr>Key Pre-Specified Subgroup Analyses: Infarct Size</vt:lpstr>
      <vt:lpstr>Key Secondary Safety Endpoint</vt:lpstr>
      <vt:lpstr>Relationship Between Mortality and Major Bleeding and Vascular Complications</vt:lpstr>
      <vt:lpstr>Mortality Impact of Bleeding and Vascular Complications </vt:lpstr>
      <vt:lpstr>New Insights: Predictors* of Major Bleeding &amp; Vascular Complications in the Treatment Arm</vt:lpstr>
      <vt:lpstr>Limitations</vt:lpstr>
      <vt:lpstr>Conclusions</vt:lpstr>
      <vt:lpstr>Future Directions</vt:lpstr>
      <vt:lpstr>Appendix</vt:lpstr>
      <vt:lpstr>Investigators and Research Coordinators</vt:lpstr>
      <vt:lpstr>Study Population Characteristics</vt:lpstr>
      <vt:lpstr>Procedural Characteristics</vt:lpstr>
      <vt:lpstr>Pre-specified Subgroup Analyses: Infarct Size</vt:lpstr>
      <vt:lpstr>New Insights: Clinical Predictors of IS/LVM in Total Cohort</vt:lpstr>
      <vt:lpstr>Variability in Major Bleeding and Vascular Complications  between Sites and Geography</vt:lpstr>
      <vt:lpstr>Left Ventricular Unloading in  Anterior STEMI without Shock The STEMI Door to Unload (DTU)  Randomized Controlled Trial</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Stone, Gregg</dc:creator>
  <cp:keywords/>
  <dc:description/>
  <cp:lastModifiedBy>Stone, Gregg</cp:lastModifiedBy>
  <cp:revision>29</cp:revision>
  <dcterms:created xsi:type="dcterms:W3CDTF">2026-02-21T20:42:16Z</dcterms:created>
  <dcterms:modified xsi:type="dcterms:W3CDTF">2026-03-27T08:12:23Z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0x0101004ECB5E972213AE45887498C84CF6D3AC</vt:lpwstr>
  </property>
</Properties>
</file>